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7" r:id="rId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0" d="100"/>
          <a:sy n="100" d="100"/>
        </p:scale>
        <p:origin x="7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975041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2891452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534337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3853341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2633917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4094344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2055336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3005467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2871788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3194263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B1BC86-1222-4D66-99D2-BC7B458EDD18}" type="datetimeFigureOut">
              <a:rPr kumimoji="1" lang="ja-JP" altLang="en-US" smtClean="0"/>
              <a:t>2025/6/13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2042449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B1BC86-1222-4D66-99D2-BC7B458EDD18}" type="datetimeFigureOut">
              <a:rPr kumimoji="1" lang="ja-JP" altLang="en-US" smtClean="0"/>
              <a:t>2025/6/13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88BB46-DFA5-4EAA-857E-3EC3301969C4}" type="slidenum">
              <a:rPr kumimoji="1" lang="ja-JP" altLang="en-US" smtClean="0"/>
              <a:t>‹#›</a:t>
            </a:fld>
            <a:endParaRPr kumimoji="1" lang="ja-JP" altLang="en-US"/>
          </a:p>
        </p:txBody>
      </p:sp>
    </p:spTree>
    <p:extLst>
      <p:ext uri="{BB962C8B-B14F-4D97-AF65-F5344CB8AC3E}">
        <p14:creationId xmlns:p14="http://schemas.microsoft.com/office/powerpoint/2010/main" val="795023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93183" y="345378"/>
            <a:ext cx="9453092" cy="400110"/>
          </a:xfrm>
          <a:prstGeom prst="rect">
            <a:avLst/>
          </a:prstGeom>
          <a:solidFill>
            <a:schemeClr val="tx2"/>
          </a:solidFill>
        </p:spPr>
        <p:txBody>
          <a:bodyPr wrap="square">
            <a:spAutoFit/>
          </a:bodyPr>
          <a:lstStyle/>
          <a:p>
            <a:r>
              <a:rPr lang="ja-JP" altLang="en-US" sz="2000" b="1" dirty="0">
                <a:solidFill>
                  <a:schemeClr val="bg1"/>
                </a:solidFill>
                <a:latin typeface="ＭＳ ゴシック" panose="020B0609070205080204" pitchFamily="49" charset="-128"/>
                <a:ea typeface="ＭＳ ゴシック" panose="020B0609070205080204" pitchFamily="49" charset="-128"/>
              </a:rPr>
              <a:t>大阪府内の地方議会における府民の政治参画の推進に関する条例の概要</a:t>
            </a:r>
          </a:p>
        </p:txBody>
      </p:sp>
      <p:sp>
        <p:nvSpPr>
          <p:cNvPr id="2" name="正方形/長方形 1"/>
          <p:cNvSpPr/>
          <p:nvPr/>
        </p:nvSpPr>
        <p:spPr>
          <a:xfrm>
            <a:off x="180305" y="2003991"/>
            <a:ext cx="9465970" cy="939213"/>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180304" y="2003991"/>
            <a:ext cx="1320531"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目的（第１条）</a:t>
            </a:r>
          </a:p>
        </p:txBody>
      </p:sp>
      <p:sp>
        <p:nvSpPr>
          <p:cNvPr id="7" name="正方形/長方形 6"/>
          <p:cNvSpPr/>
          <p:nvPr/>
        </p:nvSpPr>
        <p:spPr>
          <a:xfrm>
            <a:off x="180305" y="819885"/>
            <a:ext cx="9465970" cy="1081825"/>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80304" y="819885"/>
            <a:ext cx="1582019"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背景・理念（前文）</a:t>
            </a:r>
          </a:p>
        </p:txBody>
      </p:sp>
      <p:sp>
        <p:nvSpPr>
          <p:cNvPr id="3" name="正方形/長方形 2"/>
          <p:cNvSpPr/>
          <p:nvPr/>
        </p:nvSpPr>
        <p:spPr>
          <a:xfrm>
            <a:off x="282299" y="2304246"/>
            <a:ext cx="4707654" cy="276999"/>
          </a:xfrm>
          <a:prstGeom prst="rect">
            <a:avLst/>
          </a:prstGeom>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〇　</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府内全ての地方議会</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の</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議員によるハラスメント</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の根絶</a:t>
            </a:r>
            <a:endParaRPr lang="ja-JP" altLang="en-US" sz="1200" dirty="0">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282299" y="2556531"/>
            <a:ext cx="5112965" cy="276999"/>
          </a:xfrm>
          <a:prstGeom prst="rect">
            <a:avLst/>
          </a:prstGeom>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〇　</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議員若しくは議員になろうとする者に対するハラスメントを根絶</a:t>
            </a:r>
            <a:endParaRPr lang="ja-JP" altLang="en-US" sz="1200" dirty="0">
              <a:latin typeface="ＭＳ ゴシック" panose="020B0609070205080204" pitchFamily="49" charset="-128"/>
              <a:ea typeface="ＭＳ ゴシック" panose="020B0609070205080204" pitchFamily="49" charset="-128"/>
            </a:endParaRPr>
          </a:p>
        </p:txBody>
      </p:sp>
      <p:sp>
        <p:nvSpPr>
          <p:cNvPr id="10" name="正方形/長方形 9"/>
          <p:cNvSpPr/>
          <p:nvPr/>
        </p:nvSpPr>
        <p:spPr>
          <a:xfrm>
            <a:off x="6056363" y="2187199"/>
            <a:ext cx="3589912" cy="738664"/>
          </a:xfrm>
          <a:prstGeom prst="rect">
            <a:avLst/>
          </a:prstGeom>
        </p:spPr>
        <p:txBody>
          <a:bodyPr wrap="square">
            <a:spAutoFit/>
          </a:bodyPr>
          <a:lstStyle/>
          <a:p>
            <a:r>
              <a:rPr lang="ja-JP" altLang="en-US" sz="1400" dirty="0">
                <a:latin typeface="ＭＳ ゴシック" panose="020B0609070205080204" pitchFamily="49" charset="-128"/>
                <a:ea typeface="ＭＳ ゴシック" panose="020B0609070205080204" pitchFamily="49" charset="-128"/>
                <a:cs typeface="Times New Roman" panose="02020603050405020304" pitchFamily="18" charset="0"/>
              </a:rPr>
              <a:t>政治分野における男女共同参画の推進を</a:t>
            </a:r>
            <a:endParaRPr lang="en-US" altLang="ja-JP" sz="1400" dirty="0">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400" dirty="0">
                <a:latin typeface="ＭＳ ゴシック" panose="020B0609070205080204" pitchFamily="49" charset="-128"/>
                <a:ea typeface="ＭＳ ゴシック" panose="020B0609070205080204" pitchFamily="49" charset="-128"/>
                <a:cs typeface="Times New Roman" panose="02020603050405020304" pitchFamily="18" charset="0"/>
              </a:rPr>
              <a:t>図り、もって府内の地方議会における府民の政治参画の推進に寄与</a:t>
            </a:r>
            <a:endParaRPr lang="ja-JP" altLang="en-US" sz="1400" dirty="0">
              <a:latin typeface="ＭＳ ゴシック" panose="020B0609070205080204" pitchFamily="49" charset="-128"/>
              <a:ea typeface="ＭＳ ゴシック" panose="020B0609070205080204" pitchFamily="49" charset="-128"/>
            </a:endParaRPr>
          </a:p>
        </p:txBody>
      </p:sp>
      <p:sp>
        <p:nvSpPr>
          <p:cNvPr id="11" name="正方形/長方形 10"/>
          <p:cNvSpPr/>
          <p:nvPr/>
        </p:nvSpPr>
        <p:spPr>
          <a:xfrm>
            <a:off x="451573" y="1137754"/>
            <a:ext cx="5028252" cy="276999"/>
          </a:xfrm>
          <a:prstGeom prst="rect">
            <a:avLst/>
          </a:prstGeom>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政治分野における男女共同参画の推進に関する法律</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の改正</a:t>
            </a:r>
            <a:endParaRPr lang="ja-JP" altLang="en-US" sz="1200"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451573" y="1414753"/>
            <a:ext cx="4146185" cy="461665"/>
          </a:xfrm>
          <a:prstGeom prst="rect">
            <a:avLst/>
          </a:prstGeom>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様々な形のハラスメント行為が、公平な政治参画への</a:t>
            </a:r>
            <a:br>
              <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機会を阻害している実態</a:t>
            </a:r>
            <a:endParaRPr lang="ja-JP" altLang="en-US" sz="1200" dirty="0">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5022556" y="958384"/>
            <a:ext cx="2379977" cy="830997"/>
          </a:xfrm>
          <a:prstGeom prst="rect">
            <a:avLst/>
          </a:prstGeom>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地方議会に</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多様な民意を反映させ</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るため、</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公平な政治参画への機会を確保することは極めて重要</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であり環境整備が必要</a:t>
            </a:r>
            <a:endParaRPr lang="ja-JP" altLang="en-US" sz="1200" dirty="0">
              <a:latin typeface="ＭＳ ゴシック" panose="020B0609070205080204" pitchFamily="49" charset="-128"/>
              <a:ea typeface="ＭＳ ゴシック" panose="020B0609070205080204" pitchFamily="49" charset="-128"/>
            </a:endParaRPr>
          </a:p>
        </p:txBody>
      </p:sp>
      <p:sp>
        <p:nvSpPr>
          <p:cNvPr id="14" name="正方形/長方形 13"/>
          <p:cNvSpPr/>
          <p:nvPr/>
        </p:nvSpPr>
        <p:spPr>
          <a:xfrm>
            <a:off x="180305" y="3064362"/>
            <a:ext cx="5069779" cy="3722475"/>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180304" y="3064362"/>
            <a:ext cx="1320531"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定義（第２条）</a:t>
            </a:r>
          </a:p>
        </p:txBody>
      </p:sp>
      <p:sp>
        <p:nvSpPr>
          <p:cNvPr id="20" name="正方形/長方形 19"/>
          <p:cNvSpPr/>
          <p:nvPr/>
        </p:nvSpPr>
        <p:spPr>
          <a:xfrm>
            <a:off x="193183" y="3364617"/>
            <a:ext cx="4953000" cy="1015663"/>
          </a:xfrm>
          <a:prstGeom prst="rect">
            <a:avLst/>
          </a:prstGeom>
        </p:spPr>
        <p:txBody>
          <a:bodyPr>
            <a:spAutoFit/>
          </a:bodyPr>
          <a:lstStyle/>
          <a:p>
            <a:pPr marL="144000" indent="-457200"/>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①</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優越的な関係を背景とした言動であって、政治活動等上必要かつ相当な範囲を超え、相手方の政治活動等の環境を害するもの（</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いわゆる</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パワハラ）</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dirty="0">
                <a:latin typeface="ＭＳ ゴシック" panose="020B0609070205080204" pitchFamily="49" charset="-128"/>
                <a:ea typeface="ＭＳ ゴシック" panose="020B0609070205080204" pitchFamily="49" charset="-128"/>
              </a:rPr>
              <a:t>　　</a:t>
            </a:r>
            <a:r>
              <a:rPr lang="en-US" altLang="ja-JP" sz="1200" dirty="0">
                <a:latin typeface="ＭＳ ゴシック" panose="020B0609070205080204" pitchFamily="49" charset="-128"/>
                <a:ea typeface="ＭＳ ゴシック" panose="020B0609070205080204" pitchFamily="49" charset="-128"/>
              </a:rPr>
              <a:t>※</a:t>
            </a:r>
            <a:r>
              <a:rPr lang="ja-JP" altLang="ja-JP" sz="1200" dirty="0">
                <a:latin typeface="ＭＳ ゴシック" panose="020B0609070205080204" pitchFamily="49" charset="-128"/>
                <a:ea typeface="ＭＳ ゴシック" panose="020B0609070205080204" pitchFamily="49" charset="-128"/>
              </a:rPr>
              <a:t>政治活動等</a:t>
            </a:r>
            <a:r>
              <a:rPr lang="ja-JP" altLang="en-US" sz="1200" dirty="0">
                <a:latin typeface="ＭＳ ゴシック" panose="020B0609070205080204" pitchFamily="49" charset="-128"/>
                <a:ea typeface="ＭＳ ゴシック" panose="020B0609070205080204" pitchFamily="49" charset="-128"/>
              </a:rPr>
              <a:t>・・</a:t>
            </a:r>
            <a:r>
              <a:rPr lang="ja-JP" altLang="ja-JP" sz="1200" dirty="0">
                <a:latin typeface="ＭＳ ゴシック" panose="020B0609070205080204" pitchFamily="49" charset="-128"/>
                <a:ea typeface="ＭＳ ゴシック" panose="020B0609070205080204" pitchFamily="49" charset="-128"/>
              </a:rPr>
              <a:t>議会活動、議員活動又は選挙活動（準備活動</a:t>
            </a:r>
            <a:br>
              <a:rPr lang="en-US" altLang="ja-JP" sz="1200" dirty="0">
                <a:latin typeface="ＭＳ ゴシック" panose="020B0609070205080204" pitchFamily="49" charset="-128"/>
                <a:ea typeface="ＭＳ ゴシック" panose="020B0609070205080204" pitchFamily="49" charset="-128"/>
              </a:rPr>
            </a:br>
            <a:r>
              <a:rPr lang="ja-JP" altLang="en-US" sz="1200" dirty="0">
                <a:latin typeface="ＭＳ ゴシック" panose="020B0609070205080204" pitchFamily="49" charset="-128"/>
                <a:ea typeface="ＭＳ ゴシック" panose="020B0609070205080204" pitchFamily="49" charset="-128"/>
              </a:rPr>
              <a:t>　　　　　　　　　　</a:t>
            </a:r>
            <a:r>
              <a:rPr lang="ja-JP" altLang="ja-JP" sz="1200" dirty="0">
                <a:latin typeface="ＭＳ ゴシック" panose="020B0609070205080204" pitchFamily="49" charset="-128"/>
                <a:ea typeface="ＭＳ ゴシック" panose="020B0609070205080204" pitchFamily="49" charset="-128"/>
              </a:rPr>
              <a:t>を含む）、その他の政治活動</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3" name="正方形/長方形 22"/>
          <p:cNvSpPr/>
          <p:nvPr/>
        </p:nvSpPr>
        <p:spPr>
          <a:xfrm>
            <a:off x="193183" y="5112061"/>
            <a:ext cx="4953000" cy="461665"/>
          </a:xfrm>
          <a:prstGeom prst="rect">
            <a:avLst/>
          </a:prstGeom>
        </p:spPr>
        <p:txBody>
          <a:bodyPr>
            <a:spAutoFit/>
          </a:bodyPr>
          <a:lstStyle/>
          <a:p>
            <a:pPr marL="144000" indent="-4572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③</a:t>
            </a:r>
            <a:r>
              <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政治活動等における妊娠又は出産に関する言動であって、相手方の政治活動等の環境を害するもの（</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いわゆる</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マタハラ）</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4" name="正方形/長方形 23"/>
          <p:cNvSpPr/>
          <p:nvPr/>
        </p:nvSpPr>
        <p:spPr>
          <a:xfrm>
            <a:off x="193183" y="4415667"/>
            <a:ext cx="4953000" cy="646331"/>
          </a:xfrm>
          <a:prstGeom prst="rect">
            <a:avLst/>
          </a:prstGeom>
        </p:spPr>
        <p:txBody>
          <a:bodyPr>
            <a:spAutoFit/>
          </a:bodyPr>
          <a:lstStyle/>
          <a:p>
            <a:pPr marL="139700" indent="-1397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②</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政治活動等における性的な言動であって、相手方がその対応により政治活動等において不利益を受ける等、相手方の政治活動等の環境を害するもの（</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いわゆる</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セクハラ）</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5" name="正方形/長方形 24"/>
          <p:cNvSpPr/>
          <p:nvPr/>
        </p:nvSpPr>
        <p:spPr>
          <a:xfrm>
            <a:off x="7528305" y="1171981"/>
            <a:ext cx="2159894" cy="523220"/>
          </a:xfrm>
          <a:prstGeom prst="rect">
            <a:avLst/>
          </a:prstGeom>
        </p:spPr>
        <p:txBody>
          <a:bodyPr wrap="square">
            <a:spAutoFit/>
          </a:bodyPr>
          <a:lstStyle/>
          <a:p>
            <a:r>
              <a:rPr lang="ja-JP" altLang="ja-JP" sz="1400" dirty="0">
                <a:latin typeface="ＭＳ ゴシック" panose="020B0609070205080204" pitchFamily="49" charset="-128"/>
                <a:ea typeface="ＭＳ ゴシック" panose="020B0609070205080204" pitchFamily="49" charset="-128"/>
                <a:cs typeface="Times New Roman" panose="02020603050405020304" pitchFamily="18" charset="0"/>
              </a:rPr>
              <a:t>府内の地方議会における府民の政治参画を推進</a:t>
            </a:r>
            <a:endParaRPr lang="ja-JP" altLang="en-US" sz="1400" dirty="0">
              <a:latin typeface="ＭＳ ゴシック" panose="020B0609070205080204" pitchFamily="49" charset="-128"/>
              <a:ea typeface="ＭＳ ゴシック" panose="020B0609070205080204" pitchFamily="49" charset="-128"/>
            </a:endParaRPr>
          </a:p>
        </p:txBody>
      </p:sp>
      <p:sp>
        <p:nvSpPr>
          <p:cNvPr id="26" name="正方形/長方形 25"/>
          <p:cNvSpPr/>
          <p:nvPr/>
        </p:nvSpPr>
        <p:spPr>
          <a:xfrm>
            <a:off x="264231" y="1225876"/>
            <a:ext cx="441146" cy="539854"/>
          </a:xfrm>
          <a:prstGeom prst="rect">
            <a:avLst/>
          </a:prstGeom>
        </p:spPr>
        <p:txBody>
          <a:bodyPr vert="eaVert" wrap="square">
            <a:spAutoFit/>
          </a:bodyPr>
          <a:lstStyle/>
          <a:p>
            <a:pPr marL="139700" indent="-139700" algn="just">
              <a:lnSpc>
                <a:spcPts val="2000"/>
              </a:lnSpc>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背景</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7" name="正方形/長方形 26"/>
          <p:cNvSpPr/>
          <p:nvPr/>
        </p:nvSpPr>
        <p:spPr>
          <a:xfrm>
            <a:off x="7508511" y="914791"/>
            <a:ext cx="637640" cy="348813"/>
          </a:xfrm>
          <a:prstGeom prst="rect">
            <a:avLst/>
          </a:prstGeom>
        </p:spPr>
        <p:txBody>
          <a:bodyPr wrap="square">
            <a:spAutoFit/>
          </a:bodyPr>
          <a:lstStyle/>
          <a:p>
            <a:pPr marL="139700" indent="-139700" algn="just">
              <a:lnSpc>
                <a:spcPts val="2000"/>
              </a:lnSpc>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理念</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8" name="右矢印 27"/>
          <p:cNvSpPr/>
          <p:nvPr/>
        </p:nvSpPr>
        <p:spPr>
          <a:xfrm>
            <a:off x="4783891" y="1156188"/>
            <a:ext cx="206062" cy="489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右矢印 28"/>
          <p:cNvSpPr/>
          <p:nvPr/>
        </p:nvSpPr>
        <p:spPr>
          <a:xfrm>
            <a:off x="7299502" y="1079719"/>
            <a:ext cx="206062" cy="489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右中かっこ 29"/>
          <p:cNvSpPr/>
          <p:nvPr/>
        </p:nvSpPr>
        <p:spPr>
          <a:xfrm>
            <a:off x="5617990" y="2183536"/>
            <a:ext cx="215647" cy="646331"/>
          </a:xfrm>
          <a:prstGeom prst="rightBrace">
            <a:avLst/>
          </a:prstGeom>
          <a:ln w="1905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2" name="正方形/長方形 31"/>
          <p:cNvSpPr/>
          <p:nvPr/>
        </p:nvSpPr>
        <p:spPr>
          <a:xfrm>
            <a:off x="180304" y="5672450"/>
            <a:ext cx="4953000" cy="1015663"/>
          </a:xfrm>
          <a:prstGeom prst="rect">
            <a:avLst/>
          </a:prstGeom>
        </p:spPr>
        <p:txBody>
          <a:bodyPr>
            <a:spAutoFit/>
          </a:bodyPr>
          <a:lstStyle/>
          <a:p>
            <a:pPr marL="144000" indent="-457200" defTabSz="914400" eaLnBrk="0" fontAlgn="base" hangingPunct="0">
              <a:spcBef>
                <a:spcPct val="0"/>
              </a:spcBef>
              <a:spcAft>
                <a:spcPct val="0"/>
              </a:spcAft>
            </a:pP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④　その他①～③に類する「誹謗中傷、事実に反する風説の流布その他の嫌がらせとなる言動」であって、身体的若しくは精神的な苦痛を与え、相手方の政治活動等の環境を害するもの</a:t>
            </a:r>
            <a:endPar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4000" indent="-457200" defTabSz="914400" eaLnBrk="0" fontAlgn="base" hangingPunct="0">
              <a:spcBef>
                <a:spcPct val="0"/>
              </a:spcBef>
              <a:spcAft>
                <a:spcPct val="0"/>
              </a:spcAft>
            </a:pP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（日本国憲法が保障する思想の自由、表現の自由等に配慮しても</a:t>
            </a:r>
            <a:endPar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4000" indent="-457200" defTabSz="914400" eaLnBrk="0" fontAlgn="base" hangingPunct="0">
              <a:spcBef>
                <a:spcPct val="0"/>
              </a:spcBef>
              <a:spcAft>
                <a:spcPct val="0"/>
              </a:spcAft>
            </a:pP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　なお、一般に許される限度を超えるものに限る）</a:t>
            </a:r>
            <a:endParaRPr lang="ja-JP" altLang="en-US" sz="1200" dirty="0">
              <a:latin typeface="ＭＳ ゴシック" panose="020B0609070205080204" pitchFamily="49" charset="-128"/>
              <a:ea typeface="ＭＳ ゴシック" panose="020B0609070205080204" pitchFamily="49" charset="-128"/>
            </a:endParaRPr>
          </a:p>
        </p:txBody>
      </p:sp>
      <p:sp>
        <p:nvSpPr>
          <p:cNvPr id="33" name="正方形/長方形 32"/>
          <p:cNvSpPr/>
          <p:nvPr/>
        </p:nvSpPr>
        <p:spPr>
          <a:xfrm>
            <a:off x="5395264" y="3036377"/>
            <a:ext cx="4292935" cy="1129838"/>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5395263" y="3036376"/>
            <a:ext cx="2357819"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府議会議員等の責務（第３条）</a:t>
            </a:r>
          </a:p>
        </p:txBody>
      </p:sp>
      <p:sp>
        <p:nvSpPr>
          <p:cNvPr id="39" name="正方形/長方形 38"/>
          <p:cNvSpPr/>
          <p:nvPr/>
        </p:nvSpPr>
        <p:spPr>
          <a:xfrm>
            <a:off x="5452304" y="3330288"/>
            <a:ext cx="4077514" cy="646331"/>
          </a:xfrm>
          <a:prstGeom prst="rect">
            <a:avLst/>
          </a:prstGeom>
        </p:spPr>
        <p:txBody>
          <a:bodyPr wrap="square">
            <a:spAutoFit/>
          </a:bodyPr>
          <a:lstStyle/>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・政治活動等における自らの言動を厳しく律すること</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・率先して府議会からハラスメントを根絶するよう</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取り組むこと</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40" name="正方形/長方形 39"/>
          <p:cNvSpPr/>
          <p:nvPr/>
        </p:nvSpPr>
        <p:spPr>
          <a:xfrm>
            <a:off x="5545631" y="3889215"/>
            <a:ext cx="4563399" cy="276999"/>
          </a:xfrm>
          <a:prstGeom prst="rect">
            <a:avLst/>
          </a:prstGeom>
        </p:spPr>
        <p:txBody>
          <a:bodyPr wrap="square">
            <a:spAutoFit/>
          </a:bodyPr>
          <a:lstStyle/>
          <a:p>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府議会議員等・・</a:t>
            </a:r>
            <a:r>
              <a:rPr lang="ja-JP" altLang="ja-JP" sz="1200" spc="-100" dirty="0">
                <a:latin typeface="ＭＳ ゴシック" panose="020B0609070205080204" pitchFamily="49" charset="-128"/>
                <a:ea typeface="ＭＳ ゴシック" panose="020B0609070205080204" pitchFamily="49" charset="-128"/>
                <a:cs typeface="Times New Roman" panose="02020603050405020304" pitchFamily="18" charset="0"/>
              </a:rPr>
              <a:t>府議会議員及び府議会議員になろうとする者</a:t>
            </a:r>
            <a:endParaRPr lang="ja-JP" altLang="en-US" sz="1200" spc="-100" dirty="0">
              <a:latin typeface="ＭＳ ゴシック" panose="020B0609070205080204" pitchFamily="49" charset="-128"/>
              <a:ea typeface="ＭＳ ゴシック" panose="020B0609070205080204" pitchFamily="49" charset="-128"/>
            </a:endParaRPr>
          </a:p>
        </p:txBody>
      </p:sp>
      <p:sp>
        <p:nvSpPr>
          <p:cNvPr id="41" name="正方形/長方形 40"/>
          <p:cNvSpPr/>
          <p:nvPr/>
        </p:nvSpPr>
        <p:spPr>
          <a:xfrm>
            <a:off x="5381837" y="4258548"/>
            <a:ext cx="4328833" cy="965382"/>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5381836" y="4258547"/>
            <a:ext cx="1765939"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府民の責務（第４条）</a:t>
            </a:r>
          </a:p>
        </p:txBody>
      </p:sp>
      <p:sp>
        <p:nvSpPr>
          <p:cNvPr id="43" name="正方形/長方形 42"/>
          <p:cNvSpPr/>
          <p:nvPr/>
        </p:nvSpPr>
        <p:spPr>
          <a:xfrm>
            <a:off x="5452304" y="4577599"/>
            <a:ext cx="4077514" cy="646331"/>
          </a:xfrm>
          <a:prstGeom prst="rect">
            <a:avLst/>
          </a:prstGeom>
        </p:spPr>
        <p:txBody>
          <a:bodyPr wrap="square">
            <a:spAutoFit/>
          </a:bodyPr>
          <a:lstStyle/>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・政治分野における男女共同参画の推進に関する理解</a:t>
            </a: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・府内の地方議会に関するハラスメントの根絶に協力</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するよう努めること</a:t>
            </a:r>
          </a:p>
        </p:txBody>
      </p:sp>
      <p:sp>
        <p:nvSpPr>
          <p:cNvPr id="44" name="正方形/長方形 43"/>
          <p:cNvSpPr/>
          <p:nvPr/>
        </p:nvSpPr>
        <p:spPr>
          <a:xfrm>
            <a:off x="5381837" y="5316263"/>
            <a:ext cx="4328833" cy="1470574"/>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5381836" y="5316263"/>
            <a:ext cx="3852316"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啓発・研修・人材育成等（第５条、第６条、第７条）</a:t>
            </a:r>
          </a:p>
        </p:txBody>
      </p:sp>
      <p:sp>
        <p:nvSpPr>
          <p:cNvPr id="46" name="正方形/長方形 45"/>
          <p:cNvSpPr/>
          <p:nvPr/>
        </p:nvSpPr>
        <p:spPr>
          <a:xfrm>
            <a:off x="5452304" y="5589885"/>
            <a:ext cx="4077514" cy="1200329"/>
          </a:xfrm>
          <a:prstGeom prst="rect">
            <a:avLst/>
          </a:prstGeom>
        </p:spPr>
        <p:txBody>
          <a:bodyPr wrap="square">
            <a:spAutoFit/>
          </a:bodyPr>
          <a:lstStyle/>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・条例の趣旨の啓発</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・府議会におけるハラスメント事案の発生防止、根絶に向けた研修</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・ハラスメントに関する情報の収集、整理、分析</a:t>
            </a: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・公選による公職者等になろうとするものの人材育成等の施策</a:t>
            </a:r>
          </a:p>
        </p:txBody>
      </p:sp>
      <p:sp>
        <p:nvSpPr>
          <p:cNvPr id="35" name="Rectangle 2">
            <a:extLst>
              <a:ext uri="{FF2B5EF4-FFF2-40B4-BE49-F238E27FC236}">
                <a16:creationId xmlns:a16="http://schemas.microsoft.com/office/drawing/2014/main" id="{78FFA6F6-4093-42D2-8E32-2056B7213189}"/>
              </a:ext>
            </a:extLst>
          </p:cNvPr>
          <p:cNvSpPr>
            <a:spLocks noChangeArrowheads="1"/>
          </p:cNvSpPr>
          <p:nvPr/>
        </p:nvSpPr>
        <p:spPr bwMode="auto">
          <a:xfrm>
            <a:off x="8536309" y="160195"/>
            <a:ext cx="1151890" cy="504190"/>
          </a:xfrm>
          <a:prstGeom prst="rect">
            <a:avLst/>
          </a:prstGeom>
          <a:solidFill>
            <a:schemeClr val="bg1"/>
          </a:solidFill>
          <a:ln w="22225">
            <a:solidFill>
              <a:srgbClr val="000000"/>
            </a:solidFill>
            <a:miter lim="800000"/>
            <a:headEnd/>
            <a:tailEnd/>
          </a:ln>
        </p:spPr>
        <p:txBody>
          <a:bodyPr rot="0" vert="horz" wrap="square" lIns="36000" tIns="8890" rIns="36000" bIns="8890" anchor="ctr" anchorCtr="1" upright="1">
            <a:noAutofit/>
          </a:bodyPr>
          <a:lstStyle/>
          <a:p>
            <a:pPr algn="dist">
              <a:lnSpc>
                <a:spcPts val="3500"/>
              </a:lnSpc>
            </a:pPr>
            <a:r>
              <a:rPr lang="ja-JP" sz="2600" dirty="0">
                <a:effectLst/>
                <a:latin typeface="ＭＳ ゴシック" panose="020B0609070205080204" pitchFamily="49" charset="-128"/>
                <a:ea typeface="ＭＳ Ｐゴシック" panose="020B0600070205080204" pitchFamily="50" charset="-128"/>
                <a:cs typeface="Times New Roman" panose="02020603050405020304" pitchFamily="18" charset="0"/>
              </a:rPr>
              <a:t>資料</a:t>
            </a:r>
            <a:r>
              <a:rPr lang="ja-JP" altLang="en-US" sz="2600" dirty="0">
                <a:effectLst/>
                <a:latin typeface="ＭＳ ゴシック" panose="020B0609070205080204" pitchFamily="49" charset="-128"/>
                <a:ea typeface="ＭＳ Ｐゴシック" panose="020B0600070205080204" pitchFamily="50" charset="-128"/>
                <a:cs typeface="Times New Roman" panose="02020603050405020304" pitchFamily="18" charset="0"/>
              </a:rPr>
              <a:t>１</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Tree>
    <p:extLst>
      <p:ext uri="{BB962C8B-B14F-4D97-AF65-F5344CB8AC3E}">
        <p14:creationId xmlns:p14="http://schemas.microsoft.com/office/powerpoint/2010/main" val="283960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4" name="グループ化 133"/>
          <p:cNvGrpSpPr/>
          <p:nvPr/>
        </p:nvGrpSpPr>
        <p:grpSpPr>
          <a:xfrm>
            <a:off x="5400281" y="3412654"/>
            <a:ext cx="447561" cy="960008"/>
            <a:chOff x="-1158633" y="743671"/>
            <a:chExt cx="465927" cy="974339"/>
          </a:xfrm>
        </p:grpSpPr>
        <p:sp>
          <p:nvSpPr>
            <p:cNvPr id="135" name="楕円 134"/>
            <p:cNvSpPr/>
            <p:nvPr/>
          </p:nvSpPr>
          <p:spPr>
            <a:xfrm>
              <a:off x="-1158633" y="743671"/>
              <a:ext cx="465927" cy="42334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二等辺三角形 135"/>
            <p:cNvSpPr/>
            <p:nvPr/>
          </p:nvSpPr>
          <p:spPr>
            <a:xfrm>
              <a:off x="-1134464" y="792173"/>
              <a:ext cx="412124" cy="92583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 name="テキスト ボックス 16"/>
          <p:cNvSpPr txBox="1"/>
          <p:nvPr/>
        </p:nvSpPr>
        <p:spPr>
          <a:xfrm>
            <a:off x="794403" y="1020701"/>
            <a:ext cx="816529"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申立人</a:t>
            </a:r>
          </a:p>
        </p:txBody>
      </p:sp>
      <p:sp>
        <p:nvSpPr>
          <p:cNvPr id="38" name="テキスト ボックス 37"/>
          <p:cNvSpPr txBox="1"/>
          <p:nvPr/>
        </p:nvSpPr>
        <p:spPr>
          <a:xfrm>
            <a:off x="3185189" y="835382"/>
            <a:ext cx="870117"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相談員</a:t>
            </a:r>
          </a:p>
        </p:txBody>
      </p:sp>
      <p:sp>
        <p:nvSpPr>
          <p:cNvPr id="18" name="角丸四角形 17"/>
          <p:cNvSpPr/>
          <p:nvPr/>
        </p:nvSpPr>
        <p:spPr>
          <a:xfrm>
            <a:off x="5353799" y="792173"/>
            <a:ext cx="2323281" cy="1591216"/>
          </a:xfrm>
          <a:prstGeom prst="round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5440643" y="1063029"/>
            <a:ext cx="2185214" cy="310662"/>
          </a:xfrm>
          <a:prstGeom prst="rect">
            <a:avLst/>
          </a:prstGeom>
        </p:spPr>
        <p:txBody>
          <a:bodyPr wrap="none">
            <a:spAutoFit/>
          </a:bodyPr>
          <a:lstStyle/>
          <a:p>
            <a:pPr marL="139700" indent="-139700" algn="just">
              <a:lnSpc>
                <a:spcPts val="2000"/>
              </a:lnSpc>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（議長が必要と認めた場合）</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1" name="右矢印 20"/>
          <p:cNvSpPr/>
          <p:nvPr/>
        </p:nvSpPr>
        <p:spPr>
          <a:xfrm>
            <a:off x="4881181" y="1302274"/>
            <a:ext cx="386367" cy="631064"/>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角丸四角形 46"/>
          <p:cNvSpPr/>
          <p:nvPr/>
        </p:nvSpPr>
        <p:spPr>
          <a:xfrm>
            <a:off x="283335" y="620840"/>
            <a:ext cx="7567283" cy="2215264"/>
          </a:xfrm>
          <a:prstGeom prst="roundRect">
            <a:avLst>
              <a:gd name="adj" fmla="val 8053"/>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右矢印 50"/>
          <p:cNvSpPr/>
          <p:nvPr/>
        </p:nvSpPr>
        <p:spPr>
          <a:xfrm>
            <a:off x="1645022" y="971102"/>
            <a:ext cx="739107" cy="631064"/>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p:cNvSpPr txBox="1"/>
          <p:nvPr/>
        </p:nvSpPr>
        <p:spPr>
          <a:xfrm>
            <a:off x="1703198" y="1133742"/>
            <a:ext cx="605307" cy="276999"/>
          </a:xfrm>
          <a:prstGeom prst="rect">
            <a:avLst/>
          </a:prstGeom>
          <a:noFill/>
        </p:spPr>
        <p:txBody>
          <a:bodyPr wrap="square" rtlCol="0">
            <a:spAutoFit/>
          </a:bodyPr>
          <a:lstStyle/>
          <a:p>
            <a:r>
              <a:rPr kumimoji="1" lang="ja-JP" altLang="en-US" sz="1200" dirty="0">
                <a:latin typeface="ＭＳ ゴシック" panose="020B0609070205080204" pitchFamily="49" charset="-128"/>
                <a:ea typeface="ＭＳ ゴシック" panose="020B0609070205080204" pitchFamily="49" charset="-128"/>
              </a:rPr>
              <a:t>相談</a:t>
            </a:r>
          </a:p>
        </p:txBody>
      </p:sp>
      <p:sp>
        <p:nvSpPr>
          <p:cNvPr id="22" name="正方形/長方形 21"/>
          <p:cNvSpPr/>
          <p:nvPr/>
        </p:nvSpPr>
        <p:spPr>
          <a:xfrm>
            <a:off x="5479058" y="1366188"/>
            <a:ext cx="2193888" cy="830997"/>
          </a:xfrm>
          <a:prstGeom prst="rect">
            <a:avLst/>
          </a:prstGeom>
        </p:spPr>
        <p:txBody>
          <a:bodyPr wrap="square">
            <a:spAutoFit/>
          </a:bodyPr>
          <a:lstStyle/>
          <a:p>
            <a:pPr marL="108000" indent="-457200"/>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ハラスメントに関する事実を確認</a:t>
            </a:r>
            <a:endPar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08000" indent="-457200"/>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申立人、被申立人</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その他関係者からの聞き取り等</a:t>
            </a:r>
            <a:endParaRPr lang="ja-JP" altLang="en-US" sz="1200" dirty="0">
              <a:latin typeface="ＭＳ ゴシック" panose="020B0609070205080204" pitchFamily="49" charset="-128"/>
              <a:ea typeface="ＭＳ ゴシック" panose="020B0609070205080204" pitchFamily="49" charset="-128"/>
            </a:endParaRPr>
          </a:p>
        </p:txBody>
      </p:sp>
      <p:sp>
        <p:nvSpPr>
          <p:cNvPr id="35" name="正方形/長方形 34"/>
          <p:cNvSpPr/>
          <p:nvPr/>
        </p:nvSpPr>
        <p:spPr>
          <a:xfrm>
            <a:off x="2688206" y="1653416"/>
            <a:ext cx="1987192" cy="630942"/>
          </a:xfrm>
          <a:prstGeom prst="rect">
            <a:avLst/>
          </a:prstGeom>
          <a:noFill/>
        </p:spPr>
        <p:txBody>
          <a:bodyPr wrap="square">
            <a:spAutoFit/>
          </a:bodyPr>
          <a:lstStyle/>
          <a:p>
            <a:pPr>
              <a:lnSpc>
                <a:spcPts val="1440"/>
              </a:lnSpc>
            </a:pP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ハラスメント</a:t>
            </a:r>
            <a:r>
              <a:rPr lang="ja-JP" altLang="ja-JP" sz="1100" dirty="0">
                <a:latin typeface="ＭＳ ゴシック" panose="020B0609070205080204" pitchFamily="49" charset="-128"/>
                <a:ea typeface="ＭＳ ゴシック" panose="020B0609070205080204" pitchFamily="49" charset="-128"/>
                <a:cs typeface="Times New Roman" panose="02020603050405020304" pitchFamily="18" charset="0"/>
              </a:rPr>
              <a:t>事案</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に関する</a:t>
            </a:r>
            <a:endPar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a:lnSpc>
                <a:spcPts val="1440"/>
              </a:lnSpc>
            </a:pP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専門的な知識又は経験を</a:t>
            </a:r>
            <a:endPar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a:lnSpc>
                <a:spcPts val="1440"/>
              </a:lnSpc>
            </a:pP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有する者数名</a:t>
            </a:r>
            <a:endParaRPr lang="ja-JP" altLang="en-US" sz="1200" dirty="0">
              <a:latin typeface="ＭＳ ゴシック" panose="020B0609070205080204" pitchFamily="49" charset="-128"/>
              <a:ea typeface="ＭＳ ゴシック" panose="020B0609070205080204" pitchFamily="49" charset="-128"/>
            </a:endParaRPr>
          </a:p>
        </p:txBody>
      </p:sp>
      <p:sp>
        <p:nvSpPr>
          <p:cNvPr id="56" name="角丸四角形 55"/>
          <p:cNvSpPr/>
          <p:nvPr/>
        </p:nvSpPr>
        <p:spPr>
          <a:xfrm>
            <a:off x="283335" y="3092836"/>
            <a:ext cx="6554787" cy="1365496"/>
          </a:xfrm>
          <a:prstGeom prst="roundRect">
            <a:avLst>
              <a:gd name="adj" fmla="val 11426"/>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p:cNvSpPr txBox="1"/>
          <p:nvPr/>
        </p:nvSpPr>
        <p:spPr>
          <a:xfrm>
            <a:off x="5345392" y="3141958"/>
            <a:ext cx="605307"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議長</a:t>
            </a:r>
          </a:p>
        </p:txBody>
      </p:sp>
      <p:cxnSp>
        <p:nvCxnSpPr>
          <p:cNvPr id="61" name="直線矢印コネクタ 60"/>
          <p:cNvCxnSpPr>
            <a:cxnSpLocks/>
          </p:cNvCxnSpPr>
          <p:nvPr/>
        </p:nvCxnSpPr>
        <p:spPr>
          <a:xfrm>
            <a:off x="5465239" y="2383677"/>
            <a:ext cx="1064" cy="834772"/>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62" name="正方形/長方形 61"/>
          <p:cNvSpPr/>
          <p:nvPr/>
        </p:nvSpPr>
        <p:spPr>
          <a:xfrm>
            <a:off x="7854486" y="2765859"/>
            <a:ext cx="2049684" cy="769441"/>
          </a:xfrm>
          <a:prstGeom prst="rect">
            <a:avLst/>
          </a:prstGeom>
        </p:spPr>
        <p:txBody>
          <a:bodyPr wrap="square">
            <a:spAutoFit/>
          </a:bodyPr>
          <a:lstStyle/>
          <a:p>
            <a:pPr marL="252000" indent="-457200"/>
            <a:r>
              <a:rPr lang="en-US" altLang="ja-JP" sz="1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１　</a:t>
            </a:r>
            <a:r>
              <a:rPr lang="ja-JP" altLang="ja-JP" sz="1100" dirty="0">
                <a:latin typeface="ＭＳ 明朝" panose="02020609040205080304" pitchFamily="17" charset="-128"/>
                <a:ea typeface="ＭＳ 明朝" panose="02020609040205080304" pitchFamily="17" charset="-128"/>
                <a:cs typeface="Times New Roman" panose="02020603050405020304" pitchFamily="18" charset="0"/>
              </a:rPr>
              <a:t>府議会による被害防止措置が必要と相談員が認める場合において申立人が求めるとき</a:t>
            </a:r>
            <a:endParaRPr lang="ja-JP" altLang="en-US" sz="1100" dirty="0">
              <a:latin typeface="ＭＳ 明朝" panose="02020609040205080304" pitchFamily="17" charset="-128"/>
              <a:ea typeface="ＭＳ 明朝" panose="02020609040205080304" pitchFamily="17" charset="-128"/>
            </a:endParaRPr>
          </a:p>
        </p:txBody>
      </p:sp>
      <p:sp>
        <p:nvSpPr>
          <p:cNvPr id="63" name="テキスト ボックス 62"/>
          <p:cNvSpPr txBox="1"/>
          <p:nvPr/>
        </p:nvSpPr>
        <p:spPr>
          <a:xfrm>
            <a:off x="3674966" y="2800684"/>
            <a:ext cx="1891969"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調査結果の報告</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１</a:t>
            </a:r>
          </a:p>
        </p:txBody>
      </p:sp>
      <p:sp>
        <p:nvSpPr>
          <p:cNvPr id="64" name="角丸四角形 63"/>
          <p:cNvSpPr/>
          <p:nvPr/>
        </p:nvSpPr>
        <p:spPr>
          <a:xfrm>
            <a:off x="4685412" y="3885352"/>
            <a:ext cx="2089099" cy="494173"/>
          </a:xfrm>
          <a:prstGeom prst="round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p:cNvSpPr/>
          <p:nvPr/>
        </p:nvSpPr>
        <p:spPr>
          <a:xfrm>
            <a:off x="4661645" y="3854798"/>
            <a:ext cx="2176478" cy="523220"/>
          </a:xfrm>
          <a:prstGeom prst="rect">
            <a:avLst/>
          </a:prstGeom>
        </p:spPr>
        <p:txBody>
          <a:bodyPr wrap="square">
            <a:spAutoFit/>
          </a:bodyPr>
          <a:lstStyle/>
          <a:p>
            <a:pPr marL="139700" indent="-139700" algn="just">
              <a:spcAft>
                <a:spcPts val="0"/>
              </a:spcAft>
            </a:pPr>
            <a:r>
              <a:rPr lang="ja-JP" altLang="en-US" sz="1400" kern="100" dirty="0">
                <a:latin typeface="ＭＳ ゴシック" panose="020B0609070205080204" pitchFamily="49" charset="-128"/>
                <a:ea typeface="ＭＳ ゴシック" panose="020B0609070205080204" pitchFamily="49" charset="-128"/>
                <a:cs typeface="Times New Roman" panose="02020603050405020304" pitchFamily="18" charset="0"/>
              </a:rPr>
              <a:t>ハラスメント防止措置等</a:t>
            </a:r>
            <a:endParaRPr lang="en-US"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39700" indent="-139700" algn="just">
              <a:spcAft>
                <a:spcPts val="0"/>
              </a:spcAft>
            </a:pPr>
            <a:r>
              <a:rPr lang="ja-JP" altLang="en-US" sz="1400" kern="100" dirty="0">
                <a:latin typeface="ＭＳ ゴシック" panose="020B0609070205080204" pitchFamily="49" charset="-128"/>
                <a:ea typeface="ＭＳ ゴシック" panose="020B0609070205080204" pitchFamily="49" charset="-128"/>
                <a:cs typeface="Times New Roman" panose="02020603050405020304" pitchFamily="18" charset="0"/>
              </a:rPr>
              <a:t>検討協議会</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1200" kern="100" dirty="0">
                <a:latin typeface="ＭＳ 明朝" panose="02020609040205080304" pitchFamily="17" charset="-128"/>
                <a:ea typeface="ＭＳ 明朝" panose="02020609040205080304" pitchFamily="17" charset="-128"/>
                <a:cs typeface="Times New Roman" panose="02020603050405020304" pitchFamily="18" charset="0"/>
              </a:rPr>
              <a:t>３</a:t>
            </a:r>
            <a:endParaRPr lang="ja-JP"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66" name="テキスト ボックス 65"/>
          <p:cNvSpPr txBox="1"/>
          <p:nvPr/>
        </p:nvSpPr>
        <p:spPr>
          <a:xfrm>
            <a:off x="915915" y="3572075"/>
            <a:ext cx="605307"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注意</a:t>
            </a:r>
          </a:p>
        </p:txBody>
      </p:sp>
      <p:sp>
        <p:nvSpPr>
          <p:cNvPr id="67" name="テキスト ボックス 66"/>
          <p:cNvSpPr txBox="1"/>
          <p:nvPr/>
        </p:nvSpPr>
        <p:spPr>
          <a:xfrm>
            <a:off x="1986114" y="3562080"/>
            <a:ext cx="1184876"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中止の求め</a:t>
            </a:r>
          </a:p>
        </p:txBody>
      </p:sp>
      <p:sp>
        <p:nvSpPr>
          <p:cNvPr id="68" name="テキスト ボックス 67"/>
          <p:cNvSpPr txBox="1"/>
          <p:nvPr/>
        </p:nvSpPr>
        <p:spPr>
          <a:xfrm>
            <a:off x="3545451" y="3539442"/>
            <a:ext cx="605307"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勧告</a:t>
            </a:r>
          </a:p>
        </p:txBody>
      </p:sp>
      <p:sp>
        <p:nvSpPr>
          <p:cNvPr id="69" name="正方形/長方形 68"/>
          <p:cNvSpPr/>
          <p:nvPr/>
        </p:nvSpPr>
        <p:spPr>
          <a:xfrm>
            <a:off x="514588" y="3862210"/>
            <a:ext cx="4073347" cy="461665"/>
          </a:xfrm>
          <a:prstGeom prst="rect">
            <a:avLst/>
          </a:prstGeom>
        </p:spPr>
        <p:txBody>
          <a:bodyPr wrap="square">
            <a:spAutoFit/>
          </a:bodyPr>
          <a:lstStyle/>
          <a:p>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勧告に応じないとき</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、被害継続・再発防止のためやむを得ないときは、</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協議会の議を経て、</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必要な事実を</a:t>
            </a:r>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公表</a:t>
            </a:r>
            <a:endParaRPr lang="ja-JP" altLang="en-US" sz="1200" dirty="0">
              <a:latin typeface="ＭＳ ゴシック" panose="020B0609070205080204" pitchFamily="49" charset="-128"/>
              <a:ea typeface="ＭＳ ゴシック" panose="020B0609070205080204" pitchFamily="49" charset="-128"/>
            </a:endParaRPr>
          </a:p>
        </p:txBody>
      </p:sp>
      <p:sp>
        <p:nvSpPr>
          <p:cNvPr id="70" name="楕円 69"/>
          <p:cNvSpPr/>
          <p:nvPr/>
        </p:nvSpPr>
        <p:spPr>
          <a:xfrm>
            <a:off x="2384131" y="743671"/>
            <a:ext cx="2378739" cy="1753802"/>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5460442" y="831793"/>
            <a:ext cx="543739" cy="348813"/>
          </a:xfrm>
          <a:prstGeom prst="rect">
            <a:avLst/>
          </a:prstGeom>
        </p:spPr>
        <p:txBody>
          <a:bodyPr wrap="none">
            <a:spAutoFit/>
          </a:bodyPr>
          <a:lstStyle/>
          <a:p>
            <a:pPr marL="139700" indent="-139700" algn="just">
              <a:lnSpc>
                <a:spcPts val="2000"/>
              </a:lnSpc>
              <a:spcAft>
                <a:spcPts val="0"/>
              </a:spcAft>
            </a:pP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調査</a:t>
            </a:r>
            <a:endParaRPr lang="ja-JP" altLang="ja-JP" sz="14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72" name="正方形/長方形 71"/>
          <p:cNvSpPr/>
          <p:nvPr/>
        </p:nvSpPr>
        <p:spPr>
          <a:xfrm>
            <a:off x="7948165" y="3817404"/>
            <a:ext cx="1755875" cy="769441"/>
          </a:xfrm>
          <a:prstGeom prst="rect">
            <a:avLst/>
          </a:prstGeom>
        </p:spPr>
        <p:txBody>
          <a:bodyPr wrap="square">
            <a:spAutoFit/>
          </a:bodyPr>
          <a:lstStyle/>
          <a:p>
            <a:pPr marL="252000" indent="-457200"/>
            <a:r>
              <a:rPr lang="en-US" altLang="ja-JP" sz="1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３　</a:t>
            </a:r>
            <a:r>
              <a:rPr lang="ja-JP" altLang="ja-JP" sz="1100" dirty="0">
                <a:latin typeface="ＭＳ 明朝" panose="02020609040205080304" pitchFamily="17" charset="-128"/>
                <a:ea typeface="ＭＳ 明朝" panose="02020609040205080304" pitchFamily="17" charset="-128"/>
                <a:cs typeface="Times New Roman" panose="02020603050405020304" pitchFamily="18" charset="0"/>
              </a:rPr>
              <a:t>議長、副議長及び</a:t>
            </a:r>
            <a:endParaRPr lang="en-US" altLang="ja-JP" sz="1100" dirty="0">
              <a:latin typeface="ＭＳ 明朝" panose="02020609040205080304" pitchFamily="17" charset="-128"/>
              <a:ea typeface="ＭＳ 明朝" panose="02020609040205080304" pitchFamily="17" charset="-128"/>
              <a:cs typeface="Times New Roman" panose="02020603050405020304" pitchFamily="18" charset="0"/>
            </a:endParaRPr>
          </a:p>
          <a:p>
            <a:pPr marL="252000" indent="-457200"/>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100" dirty="0">
                <a:latin typeface="ＭＳ 明朝" panose="02020609040205080304" pitchFamily="17" charset="-128"/>
                <a:ea typeface="ＭＳ 明朝" panose="02020609040205080304" pitchFamily="17" charset="-128"/>
                <a:cs typeface="Times New Roman" panose="02020603050405020304" pitchFamily="18" charset="0"/>
              </a:rPr>
              <a:t>議会運営委員の所属</a:t>
            </a:r>
            <a:endParaRPr lang="en-US" altLang="ja-JP" sz="1100" dirty="0">
              <a:latin typeface="ＭＳ 明朝" panose="02020609040205080304" pitchFamily="17" charset="-128"/>
              <a:ea typeface="ＭＳ 明朝" panose="02020609040205080304" pitchFamily="17" charset="-128"/>
              <a:cs typeface="Times New Roman" panose="02020603050405020304" pitchFamily="18" charset="0"/>
            </a:endParaRPr>
          </a:p>
          <a:p>
            <a:pPr marL="252000" indent="-457200"/>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100" dirty="0">
                <a:latin typeface="ＭＳ 明朝" panose="02020609040205080304" pitchFamily="17" charset="-128"/>
                <a:ea typeface="ＭＳ 明朝" panose="02020609040205080304" pitchFamily="17" charset="-128"/>
                <a:cs typeface="Times New Roman" panose="02020603050405020304" pitchFamily="18" charset="0"/>
              </a:rPr>
              <a:t>する各会派から推薦</a:t>
            </a:r>
            <a:endParaRPr lang="en-US" altLang="ja-JP" sz="1100" dirty="0">
              <a:latin typeface="ＭＳ 明朝" panose="02020609040205080304" pitchFamily="17" charset="-128"/>
              <a:ea typeface="ＭＳ 明朝" panose="02020609040205080304" pitchFamily="17" charset="-128"/>
              <a:cs typeface="Times New Roman" panose="02020603050405020304" pitchFamily="18" charset="0"/>
            </a:endParaRPr>
          </a:p>
          <a:p>
            <a:pPr marL="252000" indent="-457200"/>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100" dirty="0">
                <a:latin typeface="ＭＳ 明朝" panose="02020609040205080304" pitchFamily="17" charset="-128"/>
                <a:ea typeface="ＭＳ 明朝" panose="02020609040205080304" pitchFamily="17" charset="-128"/>
                <a:cs typeface="Times New Roman" panose="02020603050405020304" pitchFamily="18" charset="0"/>
              </a:rPr>
              <a:t>された議員各一名</a:t>
            </a:r>
            <a:endParaRPr lang="ja-JP" altLang="en-US" sz="1100" dirty="0">
              <a:latin typeface="ＭＳ 明朝" panose="02020609040205080304" pitchFamily="17" charset="-128"/>
              <a:ea typeface="ＭＳ 明朝" panose="02020609040205080304" pitchFamily="17" charset="-128"/>
            </a:endParaRPr>
          </a:p>
        </p:txBody>
      </p:sp>
      <p:sp>
        <p:nvSpPr>
          <p:cNvPr id="76" name="角丸四角形 75"/>
          <p:cNvSpPr/>
          <p:nvPr/>
        </p:nvSpPr>
        <p:spPr>
          <a:xfrm>
            <a:off x="412123" y="3199478"/>
            <a:ext cx="4168747" cy="1173184"/>
          </a:xfrm>
          <a:prstGeom prst="round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p:cNvSpPr txBox="1"/>
          <p:nvPr/>
        </p:nvSpPr>
        <p:spPr>
          <a:xfrm>
            <a:off x="399789" y="3152300"/>
            <a:ext cx="1470890" cy="307777"/>
          </a:xfrm>
          <a:prstGeom prst="rect">
            <a:avLst/>
          </a:prstGeom>
          <a:solidFill>
            <a:schemeClr val="bg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sz="1400" dirty="0">
                <a:latin typeface="ＭＳ ゴシック" panose="020B0609070205080204" pitchFamily="49" charset="-128"/>
                <a:ea typeface="ＭＳ ゴシック" panose="020B0609070205080204" pitchFamily="49" charset="-128"/>
              </a:rPr>
              <a:t>被害防止措置等</a:t>
            </a:r>
          </a:p>
        </p:txBody>
      </p:sp>
      <p:cxnSp>
        <p:nvCxnSpPr>
          <p:cNvPr id="81" name="直線矢印コネクタ 80"/>
          <p:cNvCxnSpPr>
            <a:cxnSpLocks/>
          </p:cNvCxnSpPr>
          <p:nvPr/>
        </p:nvCxnSpPr>
        <p:spPr>
          <a:xfrm>
            <a:off x="5662672" y="2381852"/>
            <a:ext cx="12891" cy="822798"/>
          </a:xfrm>
          <a:prstGeom prst="straightConnector1">
            <a:avLst/>
          </a:prstGeom>
          <a:ln w="6350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p:nvPr/>
        </p:nvCxnSpPr>
        <p:spPr>
          <a:xfrm>
            <a:off x="6028019" y="3646776"/>
            <a:ext cx="1206998" cy="12602"/>
          </a:xfrm>
          <a:prstGeom prst="straightConnector1">
            <a:avLst/>
          </a:prstGeom>
          <a:ln w="63500">
            <a:prstDash val="sysDash"/>
            <a:tailEnd type="triangle"/>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02E98469-8785-416D-9BD8-97384D69D4AD}"/>
              </a:ext>
            </a:extLst>
          </p:cNvPr>
          <p:cNvGrpSpPr/>
          <p:nvPr/>
        </p:nvGrpSpPr>
        <p:grpSpPr>
          <a:xfrm>
            <a:off x="1623525" y="1566787"/>
            <a:ext cx="749497" cy="631064"/>
            <a:chOff x="1496304" y="1542934"/>
            <a:chExt cx="749497" cy="631064"/>
          </a:xfrm>
        </p:grpSpPr>
        <p:sp>
          <p:nvSpPr>
            <p:cNvPr id="92" name="右矢印 91"/>
            <p:cNvSpPr/>
            <p:nvPr/>
          </p:nvSpPr>
          <p:spPr>
            <a:xfrm flipH="1">
              <a:off x="1496304" y="1542934"/>
              <a:ext cx="739107" cy="631064"/>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テキスト ボックス 89"/>
            <p:cNvSpPr txBox="1"/>
            <p:nvPr/>
          </p:nvSpPr>
          <p:spPr>
            <a:xfrm>
              <a:off x="1640494" y="1701671"/>
              <a:ext cx="605307" cy="276999"/>
            </a:xfrm>
            <a:prstGeom prst="rect">
              <a:avLst/>
            </a:prstGeom>
            <a:noFill/>
          </p:spPr>
          <p:txBody>
            <a:bodyPr wrap="square" rtlCol="0">
              <a:spAutoFit/>
            </a:bodyPr>
            <a:lstStyle/>
            <a:p>
              <a:r>
                <a:rPr kumimoji="1" lang="ja-JP" altLang="en-US" sz="1200" dirty="0">
                  <a:latin typeface="ＭＳ ゴシック" panose="020B0609070205080204" pitchFamily="49" charset="-128"/>
                  <a:ea typeface="ＭＳ ゴシック" panose="020B0609070205080204" pitchFamily="49" charset="-128"/>
                </a:rPr>
                <a:t>助言</a:t>
              </a:r>
            </a:p>
          </p:txBody>
        </p:sp>
      </p:grpSp>
      <p:sp>
        <p:nvSpPr>
          <p:cNvPr id="93" name="テキスト ボックス 92"/>
          <p:cNvSpPr txBox="1"/>
          <p:nvPr/>
        </p:nvSpPr>
        <p:spPr>
          <a:xfrm>
            <a:off x="260642" y="533809"/>
            <a:ext cx="987775" cy="31467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sz="1400" dirty="0">
                <a:latin typeface="ＭＳ ゴシック" panose="020B0609070205080204" pitchFamily="49" charset="-128"/>
                <a:ea typeface="ＭＳ ゴシック" panose="020B0609070205080204" pitchFamily="49" charset="-128"/>
              </a:rPr>
              <a:t>相談体制</a:t>
            </a:r>
          </a:p>
        </p:txBody>
      </p:sp>
      <p:sp>
        <p:nvSpPr>
          <p:cNvPr id="94" name="正方形/長方形 93"/>
          <p:cNvSpPr/>
          <p:nvPr/>
        </p:nvSpPr>
        <p:spPr>
          <a:xfrm>
            <a:off x="7921527" y="3462686"/>
            <a:ext cx="1844675" cy="430887"/>
          </a:xfrm>
          <a:prstGeom prst="rect">
            <a:avLst/>
          </a:prstGeom>
        </p:spPr>
        <p:txBody>
          <a:bodyPr wrap="square">
            <a:spAutoFit/>
          </a:bodyPr>
          <a:lstStyle/>
          <a:p>
            <a:pPr marL="252000" indent="-457200"/>
            <a:r>
              <a:rPr lang="en-US" altLang="ja-JP" sz="1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２　</a:t>
            </a:r>
            <a:r>
              <a:rPr lang="ja-JP" altLang="ja-JP" sz="1100" dirty="0">
                <a:latin typeface="ＭＳ 明朝" panose="02020609040205080304" pitchFamily="17" charset="-128"/>
                <a:ea typeface="ＭＳ 明朝" panose="02020609040205080304" pitchFamily="17" charset="-128"/>
                <a:cs typeface="Times New Roman" panose="02020603050405020304" pitchFamily="18" charset="0"/>
              </a:rPr>
              <a:t>市町村議会議員の承諾</a:t>
            </a:r>
            <a:r>
              <a:rPr lang="ja-JP" altLang="en-US" sz="1100" dirty="0">
                <a:latin typeface="ＭＳ 明朝" panose="02020609040205080304" pitchFamily="17" charset="-128"/>
                <a:ea typeface="ＭＳ 明朝" panose="02020609040205080304" pitchFamily="17" charset="-128"/>
                <a:cs typeface="Times New Roman" panose="02020603050405020304" pitchFamily="18" charset="0"/>
              </a:rPr>
              <a:t>がある場合</a:t>
            </a:r>
            <a:endParaRPr lang="en-US" altLang="ja-JP" sz="1100" dirty="0">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5" name="正方形/長方形 94"/>
          <p:cNvSpPr/>
          <p:nvPr/>
        </p:nvSpPr>
        <p:spPr>
          <a:xfrm>
            <a:off x="5958650" y="3176909"/>
            <a:ext cx="928459" cy="461665"/>
          </a:xfrm>
          <a:prstGeom prst="rect">
            <a:avLst/>
          </a:prstGeom>
        </p:spPr>
        <p:txBody>
          <a:bodyPr wrap="none">
            <a:spAutoFit/>
          </a:bodyPr>
          <a:lstStyle/>
          <a:p>
            <a:r>
              <a:rPr lang="ja-JP" altLang="en-US" sz="1200" i="1" dirty="0">
                <a:latin typeface="ＭＳ ゴシック" panose="020B0609070205080204" pitchFamily="49" charset="-128"/>
                <a:ea typeface="ＭＳ ゴシック" panose="020B0609070205080204" pitchFamily="49" charset="-128"/>
                <a:cs typeface="Times New Roman" panose="02020603050405020304" pitchFamily="18" charset="0"/>
              </a:rPr>
              <a:t>相談内容</a:t>
            </a:r>
            <a:endParaRPr lang="en-US" altLang="ja-JP" sz="1200" i="1" dirty="0">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200" i="1" dirty="0">
                <a:latin typeface="ＭＳ ゴシック" panose="020B0609070205080204" pitchFamily="49" charset="-128"/>
                <a:ea typeface="ＭＳ ゴシック" panose="020B0609070205080204" pitchFamily="49" charset="-128"/>
                <a:cs typeface="Times New Roman" panose="02020603050405020304" pitchFamily="18" charset="0"/>
              </a:rPr>
              <a:t>の通知</a:t>
            </a:r>
            <a:r>
              <a:rPr lang="en-US" altLang="ja-JP" sz="1100" i="1"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en-US" sz="1100" i="1" dirty="0">
                <a:latin typeface="ＭＳ 明朝" panose="02020609040205080304" pitchFamily="17" charset="-128"/>
                <a:ea typeface="ＭＳ 明朝" panose="02020609040205080304" pitchFamily="17" charset="-128"/>
                <a:cs typeface="Times New Roman" panose="02020603050405020304" pitchFamily="18" charset="0"/>
              </a:rPr>
              <a:t>２</a:t>
            </a:r>
            <a:endParaRPr lang="en-US" altLang="ja-JP" sz="1100" i="1" dirty="0">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7" name="テキスト ボックス 96"/>
          <p:cNvSpPr txBox="1"/>
          <p:nvPr/>
        </p:nvSpPr>
        <p:spPr>
          <a:xfrm>
            <a:off x="5781103" y="2837066"/>
            <a:ext cx="2187940" cy="261610"/>
          </a:xfrm>
          <a:prstGeom prst="rect">
            <a:avLst/>
          </a:prstGeom>
          <a:noFill/>
        </p:spPr>
        <p:txBody>
          <a:bodyPr wrap="square" rtlCol="0">
            <a:spAutoFit/>
          </a:bodyPr>
          <a:lstStyle/>
          <a:p>
            <a:r>
              <a:rPr kumimoji="1" lang="ja-JP" altLang="en-US" sz="1100" i="1" dirty="0">
                <a:latin typeface="ＭＳ ゴシック" panose="020B0609070205080204" pitchFamily="49" charset="-128"/>
                <a:ea typeface="ＭＳ ゴシック" panose="020B0609070205080204" pitchFamily="49" charset="-128"/>
              </a:rPr>
              <a:t>申立人が市町村議会議員の場合</a:t>
            </a:r>
          </a:p>
        </p:txBody>
      </p:sp>
      <p:sp>
        <p:nvSpPr>
          <p:cNvPr id="100" name="テキスト ボックス 99"/>
          <p:cNvSpPr txBox="1"/>
          <p:nvPr/>
        </p:nvSpPr>
        <p:spPr>
          <a:xfrm>
            <a:off x="7031639" y="3202909"/>
            <a:ext cx="881238" cy="400110"/>
          </a:xfrm>
          <a:prstGeom prst="rect">
            <a:avLst/>
          </a:prstGeom>
          <a:noFill/>
        </p:spPr>
        <p:txBody>
          <a:bodyPr wrap="square" rtlCol="0">
            <a:spAutoFit/>
          </a:bodyPr>
          <a:lstStyle/>
          <a:p>
            <a:pPr algn="ctr"/>
            <a:r>
              <a:rPr kumimoji="1" lang="ja-JP" altLang="en-US" sz="1000" i="1" dirty="0">
                <a:latin typeface="ＭＳ ゴシック" panose="020B0609070205080204" pitchFamily="49" charset="-128"/>
                <a:ea typeface="ＭＳ ゴシック" panose="020B0609070205080204" pitchFamily="49" charset="-128"/>
              </a:rPr>
              <a:t>市町村</a:t>
            </a:r>
            <a:endParaRPr kumimoji="1" lang="en-US" altLang="ja-JP" sz="1000" i="1" dirty="0">
              <a:latin typeface="ＭＳ ゴシック" panose="020B0609070205080204" pitchFamily="49" charset="-128"/>
              <a:ea typeface="ＭＳ ゴシック" panose="020B0609070205080204" pitchFamily="49" charset="-128"/>
            </a:endParaRPr>
          </a:p>
          <a:p>
            <a:pPr algn="ctr"/>
            <a:r>
              <a:rPr kumimoji="1" lang="ja-JP" altLang="en-US" sz="1000" i="1" dirty="0">
                <a:latin typeface="ＭＳ ゴシック" panose="020B0609070205080204" pitchFamily="49" charset="-128"/>
                <a:ea typeface="ＭＳ ゴシック" panose="020B0609070205080204" pitchFamily="49" charset="-128"/>
              </a:rPr>
              <a:t>議会議長</a:t>
            </a:r>
          </a:p>
        </p:txBody>
      </p:sp>
      <p:cxnSp>
        <p:nvCxnSpPr>
          <p:cNvPr id="101" name="直線矢印コネクタ 100"/>
          <p:cNvCxnSpPr/>
          <p:nvPr/>
        </p:nvCxnSpPr>
        <p:spPr>
          <a:xfrm>
            <a:off x="1417282" y="3728095"/>
            <a:ext cx="588569" cy="0"/>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p:nvPr/>
        </p:nvCxnSpPr>
        <p:spPr>
          <a:xfrm>
            <a:off x="3031678" y="3725963"/>
            <a:ext cx="588569" cy="0"/>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104" name="正方形/長方形 103"/>
          <p:cNvSpPr/>
          <p:nvPr/>
        </p:nvSpPr>
        <p:spPr>
          <a:xfrm>
            <a:off x="143124" y="205582"/>
            <a:ext cx="9644821" cy="4381264"/>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正方形/長方形 106"/>
          <p:cNvSpPr/>
          <p:nvPr/>
        </p:nvSpPr>
        <p:spPr>
          <a:xfrm>
            <a:off x="143123" y="202363"/>
            <a:ext cx="5716764"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相談体制の整備・相談事案への対応・防止措置等（第８条、第９条、第１２条）</a:t>
            </a:r>
          </a:p>
        </p:txBody>
      </p:sp>
      <p:sp>
        <p:nvSpPr>
          <p:cNvPr id="108" name="正方形/長方形 107"/>
          <p:cNvSpPr/>
          <p:nvPr/>
        </p:nvSpPr>
        <p:spPr>
          <a:xfrm>
            <a:off x="143124" y="4698683"/>
            <a:ext cx="4752720" cy="1129838"/>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正方形/長方形 108"/>
          <p:cNvSpPr/>
          <p:nvPr/>
        </p:nvSpPr>
        <p:spPr>
          <a:xfrm>
            <a:off x="143123" y="4698682"/>
            <a:ext cx="2541810"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市町村議会との連携（第１３条）</a:t>
            </a:r>
          </a:p>
        </p:txBody>
      </p:sp>
      <p:sp>
        <p:nvSpPr>
          <p:cNvPr id="112" name="正方形/長方形 111"/>
          <p:cNvSpPr/>
          <p:nvPr/>
        </p:nvSpPr>
        <p:spPr>
          <a:xfrm>
            <a:off x="340305" y="4996562"/>
            <a:ext cx="4555539" cy="830997"/>
          </a:xfrm>
          <a:prstGeom prst="rect">
            <a:avLst/>
          </a:prstGeom>
        </p:spPr>
        <p:txBody>
          <a:bodyPr wrap="square">
            <a:spAutoFit/>
          </a:bodyPr>
          <a:lstStyle/>
          <a:p>
            <a:pPr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府内市町村議会に関するハラスメント根絶のための活動の支援、協働、その他の府内市町村議会との連携</a:t>
            </a:r>
          </a:p>
          <a:p>
            <a:pPr marL="139700" indent="-1397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市町村議会議員、事務職員が参加できる</a:t>
            </a: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研修の実施</a:t>
            </a:r>
          </a:p>
          <a:p>
            <a:pPr marL="139700" indent="-139700" algn="just">
              <a:spcAft>
                <a:spcPts val="0"/>
              </a:spcAft>
            </a:pPr>
            <a:r>
              <a:rPr lang="ja-JP"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・市町村議会議員又は市町村議会からの相談に対する助言等</a:t>
            </a:r>
            <a:endParaRPr lang="ja-JP"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13" name="正方形/長方形 112"/>
          <p:cNvSpPr/>
          <p:nvPr/>
        </p:nvSpPr>
        <p:spPr>
          <a:xfrm>
            <a:off x="143124" y="5936368"/>
            <a:ext cx="4738057" cy="780425"/>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正方形/長方形 113"/>
          <p:cNvSpPr/>
          <p:nvPr/>
        </p:nvSpPr>
        <p:spPr>
          <a:xfrm>
            <a:off x="143123" y="5936367"/>
            <a:ext cx="2357819"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取組状況の公表（第１４条）</a:t>
            </a:r>
          </a:p>
        </p:txBody>
      </p:sp>
      <p:sp>
        <p:nvSpPr>
          <p:cNvPr id="115" name="正方形/長方形 114"/>
          <p:cNvSpPr/>
          <p:nvPr/>
        </p:nvSpPr>
        <p:spPr>
          <a:xfrm>
            <a:off x="163801" y="6234247"/>
            <a:ext cx="4619759" cy="461665"/>
          </a:xfrm>
          <a:prstGeom prst="rect">
            <a:avLst/>
          </a:prstGeom>
        </p:spPr>
        <p:txBody>
          <a:bodyPr wrap="square">
            <a:spAutoFit/>
          </a:bodyPr>
          <a:lstStyle/>
          <a:p>
            <a:pPr marL="108000" indent="-457200"/>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・相談の受付状況、対応状況、研修の状況等、この条例に基づく取組の状況を随時公表</a:t>
            </a:r>
            <a:endParaRPr lang="ja-JP" altLang="en-US" sz="1200" dirty="0">
              <a:latin typeface="ＭＳ ゴシック" panose="020B0609070205080204" pitchFamily="49" charset="-128"/>
              <a:ea typeface="ＭＳ ゴシック" panose="020B0609070205080204" pitchFamily="49" charset="-128"/>
            </a:endParaRPr>
          </a:p>
        </p:txBody>
      </p:sp>
      <p:sp>
        <p:nvSpPr>
          <p:cNvPr id="116" name="正方形/長方形 115"/>
          <p:cNvSpPr/>
          <p:nvPr/>
        </p:nvSpPr>
        <p:spPr>
          <a:xfrm>
            <a:off x="5035873" y="4698683"/>
            <a:ext cx="4738057" cy="780425"/>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正方形/長方形 116"/>
          <p:cNvSpPr/>
          <p:nvPr/>
        </p:nvSpPr>
        <p:spPr>
          <a:xfrm>
            <a:off x="5035872" y="4698682"/>
            <a:ext cx="2678929"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協議会の構成員の除斥（第１６条）</a:t>
            </a:r>
          </a:p>
        </p:txBody>
      </p:sp>
      <p:sp>
        <p:nvSpPr>
          <p:cNvPr id="118" name="正方形/長方形 117"/>
          <p:cNvSpPr/>
          <p:nvPr/>
        </p:nvSpPr>
        <p:spPr>
          <a:xfrm>
            <a:off x="5056550" y="4996562"/>
            <a:ext cx="4502925" cy="461665"/>
          </a:xfrm>
          <a:prstGeom prst="rect">
            <a:avLst/>
          </a:prstGeom>
        </p:spPr>
        <p:txBody>
          <a:bodyPr wrap="square">
            <a:spAutoFit/>
          </a:bodyPr>
          <a:lstStyle/>
          <a:p>
            <a:pPr marL="108000" indent="-457200"/>
            <a:r>
              <a:rPr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協議会の構成員は、申立人又は被申立人となった場合においては、その議事に参与することができない</a:t>
            </a:r>
            <a:endParaRPr lang="ja-JP" altLang="en-US" sz="1200" dirty="0">
              <a:latin typeface="ＭＳ ゴシック" panose="020B0609070205080204" pitchFamily="49" charset="-128"/>
              <a:ea typeface="ＭＳ ゴシック" panose="020B0609070205080204" pitchFamily="49" charset="-128"/>
            </a:endParaRPr>
          </a:p>
        </p:txBody>
      </p:sp>
      <p:sp>
        <p:nvSpPr>
          <p:cNvPr id="119" name="正方形/長方形 118"/>
          <p:cNvSpPr/>
          <p:nvPr/>
        </p:nvSpPr>
        <p:spPr>
          <a:xfrm>
            <a:off x="5009680" y="5590945"/>
            <a:ext cx="4738057" cy="1125847"/>
          </a:xfrm>
          <a:prstGeom prst="rect">
            <a:avLst/>
          </a:pr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正方形/長方形 119"/>
          <p:cNvSpPr/>
          <p:nvPr/>
        </p:nvSpPr>
        <p:spPr>
          <a:xfrm>
            <a:off x="5009680" y="5590945"/>
            <a:ext cx="771423" cy="276999"/>
          </a:xfrm>
          <a:prstGeom prst="rect">
            <a:avLst/>
          </a:prstGeom>
          <a:solidFill>
            <a:schemeClr val="tx2"/>
          </a:solidFill>
        </p:spPr>
        <p:txBody>
          <a:bodyPr wrap="square">
            <a:spAutoFit/>
          </a:bodyPr>
          <a:lstStyle/>
          <a:p>
            <a:r>
              <a:rPr lang="ja-JP" altLang="en-US" sz="1200" b="1" dirty="0">
                <a:solidFill>
                  <a:schemeClr val="bg1"/>
                </a:solidFill>
                <a:latin typeface="ＭＳ ゴシック" panose="020B0609070205080204" pitchFamily="49" charset="-128"/>
                <a:ea typeface="ＭＳ ゴシック" panose="020B0609070205080204" pitchFamily="49" charset="-128"/>
              </a:rPr>
              <a:t>附則</a:t>
            </a:r>
          </a:p>
        </p:txBody>
      </p:sp>
      <p:sp>
        <p:nvSpPr>
          <p:cNvPr id="121" name="正方形/長方形 120"/>
          <p:cNvSpPr/>
          <p:nvPr/>
        </p:nvSpPr>
        <p:spPr>
          <a:xfrm>
            <a:off x="5011565" y="5821742"/>
            <a:ext cx="4776379" cy="830997"/>
          </a:xfrm>
          <a:prstGeom prst="rect">
            <a:avLst/>
          </a:prstGeom>
        </p:spPr>
        <p:txBody>
          <a:bodyPr wrap="square">
            <a:spAutoFit/>
          </a:bodyPr>
          <a:lstStyle/>
          <a:p>
            <a:pPr marL="108000" indent="-457200"/>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・施行は令和５年３月１日から</a:t>
            </a:r>
            <a:r>
              <a:rPr lang="ja-JP" altLang="en-US" sz="1100" dirty="0">
                <a:latin typeface="ＭＳ ゴシック" panose="020B0609070205080204" pitchFamily="49" charset="-128"/>
                <a:ea typeface="ＭＳ ゴシック" panose="020B0609070205080204" pitchFamily="49" charset="-128"/>
                <a:cs typeface="Times New Roman" panose="02020603050405020304" pitchFamily="18" charset="0"/>
              </a:rPr>
              <a:t>（一部規定は３月２４日）</a:t>
            </a:r>
            <a:endPar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08000" indent="-457200"/>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・議会は、この条例の施行後３年を目途として、この条例の規定</a:t>
            </a:r>
            <a:endPar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08000" indent="-457200"/>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　内容について検討を加え、その結果に基づいて、この条例の</a:t>
            </a:r>
            <a:endPar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08000" indent="-457200"/>
            <a:r>
              <a:rPr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　見直しを行う</a:t>
            </a:r>
            <a:endParaRPr lang="ja-JP" altLang="en-US" sz="1200" dirty="0">
              <a:latin typeface="ＭＳ ゴシック" panose="020B0609070205080204" pitchFamily="49" charset="-128"/>
              <a:ea typeface="ＭＳ ゴシック" panose="020B0609070205080204" pitchFamily="49" charset="-128"/>
            </a:endParaRPr>
          </a:p>
        </p:txBody>
      </p:sp>
      <p:grpSp>
        <p:nvGrpSpPr>
          <p:cNvPr id="124" name="グループ化 123"/>
          <p:cNvGrpSpPr/>
          <p:nvPr/>
        </p:nvGrpSpPr>
        <p:grpSpPr>
          <a:xfrm>
            <a:off x="862060" y="1286997"/>
            <a:ext cx="530306" cy="687695"/>
            <a:chOff x="-1158633" y="743671"/>
            <a:chExt cx="465927" cy="974339"/>
          </a:xfrm>
        </p:grpSpPr>
        <p:sp>
          <p:nvSpPr>
            <p:cNvPr id="122" name="楕円 121"/>
            <p:cNvSpPr/>
            <p:nvPr/>
          </p:nvSpPr>
          <p:spPr>
            <a:xfrm>
              <a:off x="-1158633" y="743671"/>
              <a:ext cx="465927" cy="58921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二等辺三角形 122"/>
            <p:cNvSpPr/>
            <p:nvPr/>
          </p:nvSpPr>
          <p:spPr>
            <a:xfrm>
              <a:off x="-1134464" y="792173"/>
              <a:ext cx="412124" cy="92583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5" name="グループ化 124"/>
          <p:cNvGrpSpPr/>
          <p:nvPr/>
        </p:nvGrpSpPr>
        <p:grpSpPr>
          <a:xfrm>
            <a:off x="2722377" y="1101329"/>
            <a:ext cx="289274" cy="531206"/>
            <a:chOff x="-1158633" y="743671"/>
            <a:chExt cx="465927" cy="974339"/>
          </a:xfrm>
        </p:grpSpPr>
        <p:sp>
          <p:nvSpPr>
            <p:cNvPr id="126" name="楕円 125"/>
            <p:cNvSpPr/>
            <p:nvPr/>
          </p:nvSpPr>
          <p:spPr>
            <a:xfrm>
              <a:off x="-1158633" y="743671"/>
              <a:ext cx="465927" cy="42334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二等辺三角形 126"/>
            <p:cNvSpPr/>
            <p:nvPr/>
          </p:nvSpPr>
          <p:spPr>
            <a:xfrm>
              <a:off x="-1134464" y="792173"/>
              <a:ext cx="412124" cy="92583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8" name="グループ化 127"/>
          <p:cNvGrpSpPr/>
          <p:nvPr/>
        </p:nvGrpSpPr>
        <p:grpSpPr>
          <a:xfrm>
            <a:off x="3404091" y="1101329"/>
            <a:ext cx="289274" cy="531206"/>
            <a:chOff x="-1158633" y="743671"/>
            <a:chExt cx="465927" cy="974339"/>
          </a:xfrm>
        </p:grpSpPr>
        <p:sp>
          <p:nvSpPr>
            <p:cNvPr id="129" name="楕円 128"/>
            <p:cNvSpPr/>
            <p:nvPr/>
          </p:nvSpPr>
          <p:spPr>
            <a:xfrm>
              <a:off x="-1158633" y="743671"/>
              <a:ext cx="465927" cy="42334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0" name="二等辺三角形 129"/>
            <p:cNvSpPr/>
            <p:nvPr/>
          </p:nvSpPr>
          <p:spPr>
            <a:xfrm>
              <a:off x="-1134464" y="792173"/>
              <a:ext cx="412124" cy="92583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1" name="グループ化 130"/>
          <p:cNvGrpSpPr/>
          <p:nvPr/>
        </p:nvGrpSpPr>
        <p:grpSpPr>
          <a:xfrm>
            <a:off x="4048968" y="1101329"/>
            <a:ext cx="289274" cy="531206"/>
            <a:chOff x="-1158633" y="743671"/>
            <a:chExt cx="465927" cy="974339"/>
          </a:xfrm>
        </p:grpSpPr>
        <p:sp>
          <p:nvSpPr>
            <p:cNvPr id="132" name="楕円 131"/>
            <p:cNvSpPr/>
            <p:nvPr/>
          </p:nvSpPr>
          <p:spPr>
            <a:xfrm>
              <a:off x="-1158633" y="743671"/>
              <a:ext cx="465927" cy="42334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二等辺三角形 132"/>
            <p:cNvSpPr/>
            <p:nvPr/>
          </p:nvSpPr>
          <p:spPr>
            <a:xfrm>
              <a:off x="-1134464" y="792173"/>
              <a:ext cx="412124" cy="92583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7" name="グループ化 136"/>
          <p:cNvGrpSpPr/>
          <p:nvPr/>
        </p:nvGrpSpPr>
        <p:grpSpPr>
          <a:xfrm>
            <a:off x="7358169" y="3601591"/>
            <a:ext cx="289274" cy="531206"/>
            <a:chOff x="-1158633" y="743671"/>
            <a:chExt cx="465927" cy="974339"/>
          </a:xfrm>
        </p:grpSpPr>
        <p:sp>
          <p:nvSpPr>
            <p:cNvPr id="138" name="楕円 137"/>
            <p:cNvSpPr/>
            <p:nvPr/>
          </p:nvSpPr>
          <p:spPr>
            <a:xfrm>
              <a:off x="-1158633" y="743671"/>
              <a:ext cx="465927" cy="42334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 name="二等辺三角形 138"/>
            <p:cNvSpPr/>
            <p:nvPr/>
          </p:nvSpPr>
          <p:spPr>
            <a:xfrm>
              <a:off x="-1134464" y="792173"/>
              <a:ext cx="412124" cy="92583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7" name="正方形/長方形 76"/>
          <p:cNvSpPr/>
          <p:nvPr/>
        </p:nvSpPr>
        <p:spPr>
          <a:xfrm>
            <a:off x="7976735" y="620840"/>
            <a:ext cx="1663697" cy="1874154"/>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p:cNvSpPr/>
          <p:nvPr/>
        </p:nvSpPr>
        <p:spPr>
          <a:xfrm>
            <a:off x="7969043" y="745225"/>
            <a:ext cx="1742016" cy="1785104"/>
          </a:xfrm>
          <a:prstGeom prst="rect">
            <a:avLst/>
          </a:prstGeom>
        </p:spPr>
        <p:txBody>
          <a:bodyPr wrap="square">
            <a:spAutoFit/>
          </a:bodyPr>
          <a:lstStyle/>
          <a:p>
            <a:pPr marL="252000" indent="-457200">
              <a:lnSpc>
                <a:spcPts val="1200"/>
              </a:lnSpc>
            </a:pPr>
            <a:r>
              <a:rPr lang="ja-JP" altLang="en-US" sz="1000" dirty="0">
                <a:latin typeface="ＭＳ ゴシック" panose="020B0609070205080204" pitchFamily="49" charset="-128"/>
                <a:ea typeface="ＭＳ ゴシック" panose="020B0609070205080204" pitchFamily="49" charset="-128"/>
                <a:cs typeface="Times New Roman" panose="02020603050405020304" pitchFamily="18" charset="0"/>
              </a:rPr>
              <a:t>調査協力義務（第１０条）</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52000" indent="-457200">
              <a:lnSpc>
                <a:spcPts val="1200"/>
              </a:lnSpc>
            </a:pPr>
            <a:r>
              <a:rPr lang="ja-JP" altLang="en-US" sz="1000" dirty="0">
                <a:latin typeface="ＭＳ ゴシック" panose="020B0609070205080204" pitchFamily="49" charset="-128"/>
                <a:ea typeface="ＭＳ ゴシック" panose="020B0609070205080204" pitchFamily="49" charset="-128"/>
                <a:cs typeface="Times New Roman" panose="02020603050405020304" pitchFamily="18" charset="0"/>
              </a:rPr>
              <a:t>　・申立人、被申立人、</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52000" indent="-457200">
              <a:lnSpc>
                <a:spcPts val="1200"/>
              </a:lnSpc>
            </a:pPr>
            <a:r>
              <a:rPr lang="ja-JP" altLang="en-US" sz="1000" dirty="0">
                <a:latin typeface="ＭＳ ゴシック" panose="020B0609070205080204" pitchFamily="49" charset="-128"/>
                <a:ea typeface="ＭＳ ゴシック" panose="020B0609070205080204" pitchFamily="49" charset="-128"/>
                <a:cs typeface="Times New Roman" panose="02020603050405020304" pitchFamily="18" charset="0"/>
              </a:rPr>
              <a:t>　　関係者は相談員の調査に協力するよう努める</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52000" indent="-457200">
              <a:lnSpc>
                <a:spcPts val="1200"/>
              </a:lnSpc>
            </a:pP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52000" indent="-457200">
              <a:lnSpc>
                <a:spcPts val="1200"/>
              </a:lnSpc>
            </a:pPr>
            <a:r>
              <a:rPr lang="ja-JP" altLang="en-US" sz="1000" dirty="0">
                <a:latin typeface="ＭＳ ゴシック" panose="020B0609070205080204" pitchFamily="49" charset="-128"/>
                <a:ea typeface="ＭＳ ゴシック" panose="020B0609070205080204" pitchFamily="49" charset="-128"/>
                <a:cs typeface="Times New Roman" panose="02020603050405020304" pitchFamily="18" charset="0"/>
              </a:rPr>
              <a:t>相談関係者の義務</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52000" indent="-457200">
              <a:lnSpc>
                <a:spcPts val="1200"/>
              </a:lnSpc>
            </a:pPr>
            <a:r>
              <a:rPr lang="ja-JP" altLang="en-US" sz="1000" dirty="0">
                <a:latin typeface="ＭＳ ゴシック" panose="020B0609070205080204" pitchFamily="49" charset="-128"/>
                <a:ea typeface="ＭＳ ゴシック" panose="020B0609070205080204" pitchFamily="49" charset="-128"/>
                <a:cs typeface="Times New Roman" panose="02020603050405020304" pitchFamily="18" charset="0"/>
              </a:rPr>
              <a:t>（第１１条）</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52000" indent="-457200">
              <a:lnSpc>
                <a:spcPts val="1200"/>
              </a:lnSpc>
            </a:pPr>
            <a:r>
              <a:rPr lang="ja-JP" altLang="en-US" sz="1000" dirty="0">
                <a:latin typeface="ＭＳ ゴシック" panose="020B0609070205080204" pitchFamily="49" charset="-128"/>
                <a:ea typeface="ＭＳ ゴシック" panose="020B0609070205080204" pitchFamily="49" charset="-128"/>
                <a:cs typeface="Times New Roman" panose="02020603050405020304" pitchFamily="18" charset="0"/>
              </a:rPr>
              <a:t>　・秘密の保持</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52000" indent="-457200">
              <a:lnSpc>
                <a:spcPts val="1200"/>
              </a:lnSpc>
            </a:pPr>
            <a:r>
              <a:rPr lang="ja-JP" altLang="en-US" sz="1000" dirty="0">
                <a:latin typeface="ＭＳ ゴシック" panose="020B0609070205080204" pitchFamily="49" charset="-128"/>
                <a:ea typeface="ＭＳ ゴシック" panose="020B0609070205080204" pitchFamily="49" charset="-128"/>
                <a:cs typeface="Times New Roman" panose="02020603050405020304" pitchFamily="18" charset="0"/>
              </a:rPr>
              <a:t>　・申立人、被申立人の</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52000" indent="-457200">
              <a:lnSpc>
                <a:spcPts val="1200"/>
              </a:lnSpc>
            </a:pPr>
            <a:r>
              <a:rPr lang="ja-JP" altLang="en-US" sz="1000" dirty="0">
                <a:latin typeface="ＭＳ ゴシック" panose="020B0609070205080204" pitchFamily="49" charset="-128"/>
                <a:ea typeface="ＭＳ ゴシック" panose="020B0609070205080204" pitchFamily="49" charset="-128"/>
                <a:cs typeface="Times New Roman" panose="02020603050405020304" pitchFamily="18" charset="0"/>
              </a:rPr>
              <a:t>　　正当な利益を守るための措置</a:t>
            </a:r>
            <a:endParaRPr lang="ja-JP" altLang="en-US" sz="1000" dirty="0">
              <a:latin typeface="ＭＳ ゴシック" panose="020B0609070205080204" pitchFamily="49" charset="-128"/>
              <a:ea typeface="ＭＳ ゴシック" panose="020B0609070205080204" pitchFamily="49" charset="-128"/>
            </a:endParaRPr>
          </a:p>
        </p:txBody>
      </p:sp>
      <p:sp>
        <p:nvSpPr>
          <p:cNvPr id="78" name="テキスト ボックス 77">
            <a:extLst>
              <a:ext uri="{FF2B5EF4-FFF2-40B4-BE49-F238E27FC236}">
                <a16:creationId xmlns:a16="http://schemas.microsoft.com/office/drawing/2014/main" id="{26D6A497-DE1B-4816-816A-0FBE9C8C7C9D}"/>
              </a:ext>
            </a:extLst>
          </p:cNvPr>
          <p:cNvSpPr txBox="1"/>
          <p:nvPr/>
        </p:nvSpPr>
        <p:spPr>
          <a:xfrm>
            <a:off x="377877" y="1975858"/>
            <a:ext cx="2231918" cy="830997"/>
          </a:xfrm>
          <a:prstGeom prst="rect">
            <a:avLst/>
          </a:prstGeom>
          <a:noFill/>
        </p:spPr>
        <p:txBody>
          <a:bodyPr wrap="square" rtlCol="0">
            <a:spAutoFit/>
          </a:bodyPr>
          <a:lstStyle/>
          <a:p>
            <a:r>
              <a:rPr kumimoji="1" lang="ja-JP" altLang="en-US" sz="1200" dirty="0">
                <a:latin typeface="ＭＳ ゴシック" panose="020B0609070205080204" pitchFamily="49" charset="-128"/>
                <a:ea typeface="ＭＳ ゴシック" panose="020B0609070205080204" pitchFamily="49" charset="-128"/>
              </a:rPr>
              <a:t>府議会議員</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府議会議員になろうとする者</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市町村議会議員（第１３条）</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市町村議会（第１３条）</a:t>
            </a:r>
            <a:endParaRPr kumimoji="1" lang="en-US" altLang="ja-JP" sz="1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1416824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657</TotalTime>
  <Words>999</Words>
  <Application>Microsoft Office PowerPoint</Application>
  <PresentationFormat>A4 210 x 297 mm</PresentationFormat>
  <Paragraphs>95</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ＭＳ 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石井　素子</dc:creator>
  <cp:lastModifiedBy>林田　みよ</cp:lastModifiedBy>
  <cp:revision>71</cp:revision>
  <cp:lastPrinted>2025-05-21T00:36:15Z</cp:lastPrinted>
  <dcterms:created xsi:type="dcterms:W3CDTF">2022-12-22T01:47:25Z</dcterms:created>
  <dcterms:modified xsi:type="dcterms:W3CDTF">2025-06-13T06:58:26Z</dcterms:modified>
</cp:coreProperties>
</file>