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9" r:id="rId3"/>
    <p:sldId id="271" r:id="rId4"/>
    <p:sldId id="2147480720" r:id="rId5"/>
    <p:sldId id="273" r:id="rId6"/>
    <p:sldId id="274" r:id="rId7"/>
    <p:sldId id="267" r:id="rId8"/>
    <p:sldId id="266" r:id="rId9"/>
    <p:sldId id="277" r:id="rId10"/>
    <p:sldId id="660" r:id="rId11"/>
    <p:sldId id="2147480719" r:id="rId12"/>
    <p:sldId id="264" r:id="rId13"/>
    <p:sldId id="276" r:id="rId14"/>
    <p:sldId id="275" r:id="rId15"/>
  </p:sldIdLst>
  <p:sldSz cx="9144000" cy="6858000" type="screen4x3"/>
  <p:notesSz cx="6807200" cy="993933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333" autoAdjust="0"/>
  </p:normalViewPr>
  <p:slideViewPr>
    <p:cSldViewPr>
      <p:cViewPr varScale="1">
        <p:scale>
          <a:sx n="97" d="100"/>
          <a:sy n="97" d="100"/>
        </p:scale>
        <p:origin x="96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1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C8F61-5AE8-4521-91E5-2FCA777C379D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F97A-5AE9-4F83-8D8C-8E05A1682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4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F97A-5AE9-4F83-8D8C-8E05A16824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0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F97A-5AE9-4F83-8D8C-8E05A16824D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5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F97A-5AE9-4F83-8D8C-8E05A16824D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02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A69F4-4EF9-264B-A3A2-B28016D02E5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84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F97A-5AE9-4F83-8D8C-8E05A16824D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27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zh-CN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7925"/>
            <a:ext cx="6400800" cy="695325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zh-CN" noProof="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ACDC6E5-0B20-4F06-8ADB-49C0EA36FC1B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kumimoji="1" lang="ja-JP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u="none">
                <a:latin typeface="+mj-ea"/>
                <a:ea typeface="+mj-ea"/>
              </a:defRPr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5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1826D-EE90-4572-95B0-E6B3495BF1D1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97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0513" y="765175"/>
            <a:ext cx="2057400" cy="5327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6725" y="765175"/>
            <a:ext cx="6021388" cy="5327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C7CAF-DDF7-47DC-A50A-1D118C6E273A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37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768-8CDC-427A-BDF2-01F80589ACB0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54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D1B3-0BB5-4CAD-807D-8303351132CF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6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11A9-FB4F-4EAF-AAAD-AEA06FFB9D34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26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710-BCF2-4C84-865A-0B6ABF6DB139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72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A629-EF54-4205-88DC-F3100FBBF14C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45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94C0-823B-4B6B-8461-968FED63030D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37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5F70-E8F1-4B17-8854-08052E30243D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62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67F-A4BA-4B52-8CE6-F28134B98F17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56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52C4B-0B8A-4C89-97A4-BF4A0FE907E2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946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E2B-5BEC-4F1B-BB39-77D5F8693BA8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90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EC-068B-43F3-B1B2-92D8EC116090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67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C7-B30F-4B06-A5A9-A48E1C403E23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76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A4B4D-5F59-4696-A3FC-4EACB466C724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97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7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9F001-0A23-413A-A114-F0117E71E10D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4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48A68-AF11-4B67-9FC6-BF23B00589AF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6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B5F4F-48F0-470C-A298-CEC59ECA863F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66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D4D4F-85BE-47FA-86FE-251C01BD6307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61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FB366-F744-49F4-8859-00D11A45C496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91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68CBB-8C51-4542-A433-06B244DFCF02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4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138079" y="3429000"/>
            <a:ext cx="2143854" cy="2655329"/>
            <a:chOff x="6318342" y="2607262"/>
            <a:chExt cx="2143854" cy="2655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607262"/>
              <a:ext cx="1009876" cy="2617908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342" y="3916883"/>
              <a:ext cx="446886" cy="115846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119" y="4496115"/>
              <a:ext cx="295673" cy="766476"/>
            </a:xfrm>
            <a:prstGeom prst="rect">
              <a:avLst/>
            </a:prstGeom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マスタ　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3238"/>
            <a:ext cx="822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マスタ　テキストの書式設定</a:t>
            </a:r>
          </a:p>
          <a:p>
            <a:pPr lvl="1"/>
            <a:r>
              <a:rPr lang="zh-CN"/>
              <a:t>第</a:t>
            </a:r>
            <a:r>
              <a:rPr lang="ja-JP" altLang="zh-CN"/>
              <a:t>2</a:t>
            </a:r>
            <a:r>
              <a:rPr lang="zh-CN"/>
              <a:t>レベル</a:t>
            </a:r>
          </a:p>
          <a:p>
            <a:pPr lvl="2"/>
            <a:r>
              <a:rPr lang="zh-CN"/>
              <a:t>第</a:t>
            </a:r>
            <a:r>
              <a:rPr lang="ja-JP" altLang="zh-CN"/>
              <a:t>3</a:t>
            </a:r>
            <a:r>
              <a:rPr lang="zh-CN"/>
              <a:t>レベル</a:t>
            </a:r>
          </a:p>
          <a:p>
            <a:pPr lvl="3"/>
            <a:r>
              <a:rPr lang="zh-CN"/>
              <a:t>第</a:t>
            </a:r>
            <a:r>
              <a:rPr lang="ja-JP" altLang="zh-CN"/>
              <a:t>4</a:t>
            </a:r>
            <a:r>
              <a:rPr lang="zh-CN"/>
              <a:t>レベル</a:t>
            </a:r>
          </a:p>
          <a:p>
            <a:pPr lvl="4"/>
            <a:r>
              <a:rPr lang="zh-CN"/>
              <a:t>第</a:t>
            </a:r>
            <a:r>
              <a:rPr lang="ja-JP" altLang="zh-CN"/>
              <a:t>5</a:t>
            </a:r>
            <a:r>
              <a:rPr lang="zh-CN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4C130670-2521-4DF9-9B1F-C2520566B93C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j-ea"/>
                <a:ea typeface="+mj-ea"/>
              </a:defRPr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14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9EB9E-8DDD-492D-9A43-99AB32F44EA7}" type="datetime1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482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u="none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95EBBADE-EEC7-4328-AB46-7FCC4485CB1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317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osaka.lg.jp/o090080/osaka_nimohokatsu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tm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78" y="-27384"/>
            <a:ext cx="9144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</a:t>
            </a:r>
            <a:r>
              <a:rPr lang="en-US" altLang="ja-JP" sz="20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0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長期入院精神障がい者退院支援強化事業　実績</a:t>
            </a:r>
            <a:endParaRPr kumimoji="1" lang="ja-JP" altLang="en-US" sz="20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4">
            <a:extLst>
              <a:ext uri="{FF2B5EF4-FFF2-40B4-BE49-F238E27FC236}">
                <a16:creationId xmlns:a16="http://schemas.microsoft.com/office/drawing/2014/main" id="{00D4B4B2-CC45-4ED9-A4CC-A5C733F5D5CD}"/>
              </a:ext>
            </a:extLst>
          </p:cNvPr>
          <p:cNvSpPr/>
          <p:nvPr/>
        </p:nvSpPr>
        <p:spPr>
          <a:xfrm>
            <a:off x="1089" y="628709"/>
            <a:ext cx="9144000" cy="439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年度　個別支援の状況　（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R7.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.19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現在　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45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人に対応）</a:t>
            </a:r>
            <a:endParaRPr lang="en-US" altLang="ja-JP" sz="16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6B77DCB-06F0-4FCC-BF13-BCAD61DE6434}"/>
              </a:ext>
            </a:extLst>
          </p:cNvPr>
          <p:cNvSpPr/>
          <p:nvPr/>
        </p:nvSpPr>
        <p:spPr>
          <a:xfrm>
            <a:off x="8240588" y="-11342"/>
            <a:ext cx="900000" cy="3600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資料１</a:t>
            </a:r>
            <a:endParaRPr lang="en-US" altLang="ja-JP" sz="14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1A13C07-80A9-430F-A185-9F4D818B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F923052-66C5-4DBA-8185-0B4224F4D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" y="1101621"/>
            <a:ext cx="2304000" cy="113703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203382D-9EB6-4763-ADAC-DCC1285E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822" y="1108489"/>
            <a:ext cx="2268000" cy="111927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C51B995-77DC-4BB7-B059-72D692169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929" y="1108490"/>
            <a:ext cx="3780000" cy="112218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8DD1D90-2A3B-48D1-A34E-700846167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12" y="2254222"/>
            <a:ext cx="9144000" cy="113367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A9B29D9-41B9-40C6-87AB-53AEEEF2D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7" y="3396113"/>
            <a:ext cx="6120000" cy="11372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B62C3BE-A41A-46F5-B625-4CB2550D8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24" y="4549759"/>
            <a:ext cx="8424000" cy="113919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880F42C-2981-46BA-AEE2-AE5173CDE4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04100"/>
            <a:ext cx="6120000" cy="11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A19BB9-1A4F-49BB-B970-4941B9D3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6020E4-BB02-435E-A8F4-9822D455E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546232"/>
            <a:ext cx="7920000" cy="41872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CAC21FA-05E1-4105-AD0B-2076396E5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0831"/>
            <a:ext cx="7920000" cy="23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8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3060"/>
            <a:ext cx="9144000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今後の長期入院</a:t>
            </a:r>
            <a:r>
              <a:rPr lang="ja-JP" altLang="en-US" b="1" u="none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精神障がい</a:t>
            </a:r>
            <a:r>
              <a:rPr lang="ja-JP" altLang="en-US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者の退院支援について</a:t>
            </a:r>
            <a:endParaRPr lang="en-US" altLang="ja-JP" b="1" u="none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600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～これからの地域精神医療体制整備広域コーディネーターの活動～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29914" y="1810047"/>
            <a:ext cx="1198066" cy="10306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精神科病院</a:t>
            </a:r>
            <a:br>
              <a:rPr lang="en-US" altLang="ja-JP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スタッフの</a:t>
            </a:r>
            <a:br>
              <a:rPr lang="en-US" altLang="ja-JP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退院促進に</a:t>
            </a:r>
            <a:br>
              <a:rPr lang="en-US" altLang="ja-JP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関する理解促進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11741" y="2909357"/>
            <a:ext cx="1184460" cy="8813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退院可能性の</a:t>
            </a:r>
            <a:br>
              <a:rPr lang="en-US" altLang="ja-JP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ある入院患者の把握</a:t>
            </a:r>
            <a:endParaRPr lang="en-US" altLang="ja-JP" sz="105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17861" y="1810048"/>
            <a:ext cx="339354" cy="19806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精神科病院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01703" y="4411972"/>
            <a:ext cx="1194498" cy="2237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市町村への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橋渡し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03270" y="4404728"/>
            <a:ext cx="324000" cy="22351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市町村</a:t>
            </a:r>
          </a:p>
        </p:txBody>
      </p:sp>
      <p:sp>
        <p:nvSpPr>
          <p:cNvPr id="11" name="加算 10"/>
          <p:cNvSpPr/>
          <p:nvPr/>
        </p:nvSpPr>
        <p:spPr>
          <a:xfrm>
            <a:off x="1645254" y="3749475"/>
            <a:ext cx="811059" cy="8072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none"/>
          </a:p>
        </p:txBody>
      </p:sp>
      <p:sp>
        <p:nvSpPr>
          <p:cNvPr id="13" name="角丸四角形 12"/>
          <p:cNvSpPr/>
          <p:nvPr/>
        </p:nvSpPr>
        <p:spPr>
          <a:xfrm>
            <a:off x="2377673" y="4426247"/>
            <a:ext cx="1890817" cy="2244615"/>
          </a:xfrm>
          <a:prstGeom prst="roundRect">
            <a:avLst/>
          </a:prstGeom>
          <a:solidFill>
            <a:srgbClr val="C9E8FF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「市町村・圏域協議の場などの会議」への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可能な限りの参加参画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・地域の状況を把握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・好事例対応を紹介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・先進的な他地域の　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情報を提供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351330" y="1810047"/>
            <a:ext cx="1870138" cy="2069924"/>
          </a:xfrm>
          <a:prstGeom prst="roundRect">
            <a:avLst/>
          </a:prstGeom>
          <a:solidFill>
            <a:srgbClr val="C9E8FF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医療機関窓口との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定期的な情報交換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個別支援会議等への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参画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815301" y="5261071"/>
            <a:ext cx="1834281" cy="1404000"/>
          </a:xfrm>
          <a:prstGeom prst="round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地域における</a:t>
            </a:r>
            <a:endParaRPr lang="en-US" altLang="ja-JP" sz="14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en-US" altLang="ja-JP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UNMET</a:t>
            </a:r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NEEDS</a:t>
            </a:r>
            <a:r>
              <a:rPr lang="ja-JP" altLang="en-US" sz="1400" b="1" u="none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支援力が向上</a:t>
            </a:r>
            <a:endParaRPr lang="en-US" altLang="ja-JP" sz="14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フローチャート: 端子 15"/>
          <p:cNvSpPr/>
          <p:nvPr/>
        </p:nvSpPr>
        <p:spPr>
          <a:xfrm>
            <a:off x="83130" y="964147"/>
            <a:ext cx="1744850" cy="766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ja-JP" altLang="en-US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～Ｒ</a:t>
            </a:r>
            <a:r>
              <a:rPr lang="en-US" altLang="ja-JP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05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9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9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r>
              <a:rPr lang="en-US" altLang="ja-JP" sz="9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 </a:t>
            </a:r>
            <a:r>
              <a:rPr lang="ja-JP" altLang="en-US" sz="9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長期入院患者の削減</a:t>
            </a:r>
          </a:p>
        </p:txBody>
      </p:sp>
      <p:sp>
        <p:nvSpPr>
          <p:cNvPr id="17" name="フローチャート: 端子 16"/>
          <p:cNvSpPr/>
          <p:nvPr/>
        </p:nvSpPr>
        <p:spPr>
          <a:xfrm>
            <a:off x="2326964" y="946658"/>
            <a:ext cx="6596122" cy="75537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altLang="ja-JP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R5</a:t>
            </a:r>
            <a:r>
              <a:rPr lang="ja-JP" altLang="en-US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r>
              <a:rPr lang="en-US" altLang="ja-JP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精神科病院および地域の支援力の向上　長期入院患者のさらなる削減　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815301" y="1813529"/>
            <a:ext cx="1836000" cy="1404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病院だけでは地域移行が難しかったケースへの対応を可能に</a:t>
            </a:r>
            <a:endParaRPr lang="en-US" altLang="ja-JP" sz="12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星 24 21"/>
          <p:cNvSpPr/>
          <p:nvPr/>
        </p:nvSpPr>
        <p:spPr>
          <a:xfrm>
            <a:off x="4689478" y="3002610"/>
            <a:ext cx="1980000" cy="756000"/>
          </a:xfrm>
          <a:prstGeom prst="star24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400" b="1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病院から</a:t>
            </a:r>
            <a:endParaRPr lang="en-US" altLang="ja-JP" sz="1400" b="1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400" b="1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押し出す力</a:t>
            </a:r>
            <a:endParaRPr lang="en-US" altLang="ja-JP" sz="1400" b="1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星 24 23"/>
          <p:cNvSpPr/>
          <p:nvPr/>
        </p:nvSpPr>
        <p:spPr>
          <a:xfrm>
            <a:off x="4733174" y="4657605"/>
            <a:ext cx="1980000" cy="756000"/>
          </a:xfrm>
          <a:prstGeom prst="star24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400" b="1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地域から</a:t>
            </a:r>
            <a:endParaRPr lang="en-US" altLang="ja-JP" sz="1400" b="1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400" b="1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引っ張る力</a:t>
            </a:r>
            <a:endParaRPr lang="en-US" altLang="ja-JP" sz="1400" b="1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上下矢印 24"/>
          <p:cNvSpPr/>
          <p:nvPr/>
        </p:nvSpPr>
        <p:spPr>
          <a:xfrm>
            <a:off x="5435869" y="3681142"/>
            <a:ext cx="487218" cy="1110874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none"/>
          </a:p>
        </p:txBody>
      </p:sp>
      <p:sp>
        <p:nvSpPr>
          <p:cNvPr id="27" name="等号 26"/>
          <p:cNvSpPr/>
          <p:nvPr/>
        </p:nvSpPr>
        <p:spPr>
          <a:xfrm>
            <a:off x="6481370" y="4007912"/>
            <a:ext cx="669574" cy="4573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none">
              <a:solidFill>
                <a:schemeClr val="tx1"/>
              </a:solidFill>
            </a:endParaRPr>
          </a:p>
        </p:txBody>
      </p:sp>
      <p:sp>
        <p:nvSpPr>
          <p:cNvPr id="30" name="フローチャート: 準備 29"/>
          <p:cNvSpPr/>
          <p:nvPr/>
        </p:nvSpPr>
        <p:spPr>
          <a:xfrm>
            <a:off x="4795911" y="4072513"/>
            <a:ext cx="1667186" cy="296918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200" b="1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マッチング</a:t>
            </a:r>
          </a:p>
        </p:txBody>
      </p:sp>
      <p:sp>
        <p:nvSpPr>
          <p:cNvPr id="29" name="右矢印 28"/>
          <p:cNvSpPr/>
          <p:nvPr/>
        </p:nvSpPr>
        <p:spPr>
          <a:xfrm>
            <a:off x="4081968" y="5471253"/>
            <a:ext cx="825903" cy="1103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100" b="1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支援力強化</a:t>
            </a:r>
          </a:p>
        </p:txBody>
      </p:sp>
      <p:sp>
        <p:nvSpPr>
          <p:cNvPr id="28" name="右矢印 27"/>
          <p:cNvSpPr/>
          <p:nvPr/>
        </p:nvSpPr>
        <p:spPr>
          <a:xfrm>
            <a:off x="4050340" y="1894390"/>
            <a:ext cx="825903" cy="1103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100" b="1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支援力強化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7193852" y="2060849"/>
            <a:ext cx="1771827" cy="43924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複合的な課題が</a:t>
            </a:r>
            <a:br>
              <a:rPr lang="en-US" altLang="ja-JP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あり退院が困難なケースの</a:t>
            </a:r>
            <a:endParaRPr lang="en-US" altLang="ja-JP" sz="14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伴走支援を</a:t>
            </a:r>
            <a:br>
              <a:rPr lang="en-US" altLang="ja-JP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強化</a:t>
            </a:r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長期入院</a:t>
            </a:r>
            <a:r>
              <a:rPr lang="ja-JP" altLang="en-US" b="1" u="none" dirty="0" err="1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精神障がい</a:t>
            </a:r>
            <a:r>
              <a:rPr lang="ja-JP" altLang="en-US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者数のさらなる削減</a:t>
            </a:r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7794945" y="4285349"/>
            <a:ext cx="648072" cy="64293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u="none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D76764-47C6-4399-A60A-B575166B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19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7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30" grpId="0" animBg="1"/>
      <p:bldP spid="30" grpId="1" animBg="1"/>
      <p:bldP spid="29" grpId="0" animBg="1"/>
      <p:bldP spid="28" grpId="0" animBg="1"/>
      <p:bldP spid="31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04">
            <a:extLst>
              <a:ext uri="{FF2B5EF4-FFF2-40B4-BE49-F238E27FC236}">
                <a16:creationId xmlns:a16="http://schemas.microsoft.com/office/drawing/2014/main" id="{1AEC63E9-F038-4AD4-B9D0-17CE51B41D94}"/>
              </a:ext>
            </a:extLst>
          </p:cNvPr>
          <p:cNvSpPr/>
          <p:nvPr/>
        </p:nvSpPr>
        <p:spPr>
          <a:xfrm>
            <a:off x="0" y="0"/>
            <a:ext cx="9144000" cy="48664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６年度の具体的な取組み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FC1649D-031C-432B-BF96-525039C7514C}"/>
              </a:ext>
            </a:extLst>
          </p:cNvPr>
          <p:cNvGrpSpPr/>
          <p:nvPr/>
        </p:nvGrpSpPr>
        <p:grpSpPr>
          <a:xfrm>
            <a:off x="683749" y="620688"/>
            <a:ext cx="7704856" cy="6141959"/>
            <a:chOff x="755576" y="695377"/>
            <a:chExt cx="7354853" cy="5995262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65CFD47-AEF4-4D10-A223-842730C80E61}"/>
                </a:ext>
              </a:extLst>
            </p:cNvPr>
            <p:cNvSpPr/>
            <p:nvPr/>
          </p:nvSpPr>
          <p:spPr>
            <a:xfrm>
              <a:off x="765613" y="695377"/>
              <a:ext cx="7344816" cy="2461218"/>
            </a:xfrm>
            <a:prstGeom prst="rect">
              <a:avLst/>
            </a:prstGeom>
            <a:solidFill>
              <a:srgbClr val="C9E8FF"/>
            </a:solidFill>
            <a:ln w="63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病院から押し出す力の強化</a:t>
              </a:r>
              <a:endParaRPr kumimoji="0" lang="en-US" altLang="ja-JP" sz="2000" b="1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ja-JP" sz="1400" b="0" i="0" u="none" strike="noStrike" kern="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1400" b="0" i="0" u="none" strike="noStrike" kern="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○精神科病院スタッフの退院促進に関する理解促進</a:t>
              </a:r>
              <a:endParaRPr kumimoji="0" lang="en-US" altLang="ja-JP" sz="1400" b="0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○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退院の可能性のある入院患者の把握　　　　　　　に加えて</a:t>
              </a:r>
              <a:endParaRPr kumimoji="0" lang="en-US" altLang="ja-JP" sz="1400" b="0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■医療機関窓口との情報交換を幅広く実施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方法：電話連絡あるいは訪問を実施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目的：院内研修や院内茶話会の企画、調整　　個別支援に向けての連携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■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個別伴走支援の強化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方法：退院支援会議や個別カンファレンスへの積極的な参画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　定期的な個別面談および退院後のモニタリング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概ね半年程度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の継続実施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0DAED4B-E600-468A-931E-435981E31765}"/>
                </a:ext>
              </a:extLst>
            </p:cNvPr>
            <p:cNvSpPr/>
            <p:nvPr/>
          </p:nvSpPr>
          <p:spPr>
            <a:xfrm>
              <a:off x="755576" y="4580597"/>
              <a:ext cx="7344816" cy="2110042"/>
            </a:xfrm>
            <a:prstGeom prst="rect">
              <a:avLst/>
            </a:prstGeom>
            <a:solidFill>
              <a:srgbClr val="C9E8FF"/>
            </a:solidFill>
            <a:ln w="63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地域から引っ張る力の強化</a:t>
              </a:r>
              <a:endParaRPr kumimoji="0" lang="en-US" altLang="ja-JP" sz="2000" b="1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方法と目的：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・引き続き「市町村・圏域協議の場などの会議」へ広域コーディネーターが可能な限り</a:t>
              </a:r>
              <a:b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参加参画し地域の状況を把握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・好事例対応を紹介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・先進的な他地域の情報を提供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C2079E8-2DCE-4FFA-9544-56BC32913E18}"/>
                </a:ext>
              </a:extLst>
            </p:cNvPr>
            <p:cNvSpPr/>
            <p:nvPr/>
          </p:nvSpPr>
          <p:spPr>
            <a:xfrm>
              <a:off x="1675934" y="3299552"/>
              <a:ext cx="6192687" cy="1138088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85725" indent="-85725" algn="l" fontAlgn="auto">
                <a:spcBef>
                  <a:spcPts val="0"/>
                </a:spcBef>
                <a:spcAft>
                  <a:spcPts val="600"/>
                </a:spcAft>
              </a:pPr>
              <a:r>
                <a:rPr kumimoji="0" lang="ja-JP" altLang="en-US" sz="1400" b="1" i="0" u="none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地域と病院の支援のマッチング</a:t>
              </a:r>
              <a:br>
                <a:rPr kumimoji="0" lang="en-US" altLang="ja-JP" sz="1200" b="1" i="0" u="none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</a:br>
              <a:r>
                <a:rPr kumimoji="0" lang="ja-JP" altLang="en-US" sz="1100" b="0" i="0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広域コーディネーター対象のス</a:t>
              </a:r>
              <a:r>
                <a:rPr lang="ja-JP" altLang="en-US" sz="1100" spc="-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キルアップ研修</a:t>
              </a:r>
              <a:r>
                <a:rPr lang="ja-JP" altLang="en-US" sz="1100" u="none" spc="-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を実施し、</a:t>
              </a:r>
              <a:r>
                <a:rPr kumimoji="0" lang="ja-JP" altLang="en-US" sz="1100" b="0" i="0" u="none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広域コーディネーターのソーシャルワークの質を向上させ、病院と地域それぞれへの支援を強化。向上した「病院から押し出す力」と「地域から引っ張る力」をマッチングさせて、個別伴走支援を積極的に実施する。</a:t>
              </a:r>
              <a:endParaRPr kumimoji="0" lang="en-US" altLang="ja-JP" sz="11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85725" marR="0" lvl="0" indent="-85725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→長期入院精神障がい者患者数の更なる削減を目指す。</a:t>
              </a:r>
              <a:r>
                <a:rPr kumimoji="0" lang="en-US" altLang="ja-JP" sz="11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0" lang="ja-JP" altLang="en-US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令和</a:t>
              </a:r>
              <a:r>
                <a:rPr kumimoji="0" lang="en-US" altLang="ja-JP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</a:t>
              </a:r>
              <a:r>
                <a:rPr kumimoji="0" lang="ja-JP" altLang="en-US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kumimoji="0" lang="en-US" altLang="ja-JP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0" lang="ja-JP" altLang="en-US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月末時点</a:t>
              </a:r>
              <a:r>
                <a:rPr kumimoji="0" lang="ja-JP" altLang="en-US" sz="11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 　</a:t>
              </a:r>
              <a:r>
                <a:rPr kumimoji="0" lang="en-US" altLang="ja-JP" sz="11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8,193</a:t>
              </a:r>
              <a:r>
                <a:rPr kumimoji="0" lang="ja-JP" altLang="en-US" sz="11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人</a:t>
              </a:r>
              <a:r>
                <a:rPr kumimoji="0" lang="en-US" altLang="ja-JP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0" lang="en-US" altLang="ja-JP" sz="12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830F32F-E363-4CE6-8C67-65B181DDCDE3}"/>
                </a:ext>
              </a:extLst>
            </p:cNvPr>
            <p:cNvSpPr/>
            <p:nvPr/>
          </p:nvSpPr>
          <p:spPr>
            <a:xfrm>
              <a:off x="755576" y="3228075"/>
              <a:ext cx="7344816" cy="1281045"/>
            </a:xfrm>
            <a:prstGeom prst="rect">
              <a:avLst/>
            </a:prstGeom>
            <a:noFill/>
            <a:ln w="38100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84138" indent="-84138">
                <a:spcAft>
                  <a:spcPts val="600"/>
                </a:spcAft>
              </a:pPr>
              <a:endParaRPr lang="en-US" altLang="ja-JP" sz="1400" spc="-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上下矢印 31">
              <a:extLst>
                <a:ext uri="{FF2B5EF4-FFF2-40B4-BE49-F238E27FC236}">
                  <a16:creationId xmlns:a16="http://schemas.microsoft.com/office/drawing/2014/main" id="{8E9D2E74-4E5F-41A2-AF8C-59861E0C674A}"/>
                </a:ext>
              </a:extLst>
            </p:cNvPr>
            <p:cNvSpPr/>
            <p:nvPr/>
          </p:nvSpPr>
          <p:spPr>
            <a:xfrm>
              <a:off x="865066" y="2982352"/>
              <a:ext cx="579098" cy="1772489"/>
            </a:xfrm>
            <a:prstGeom prst="upDownArrow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vert="eaVert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マッチング</a:t>
              </a:r>
            </a:p>
          </p:txBody>
        </p:sp>
      </p:grp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E4ABFB-54DB-4E1E-A675-DF59844D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575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739BCA-47DE-4A17-9BA1-5DD0316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3" name="角丸四角形 4">
            <a:extLst>
              <a:ext uri="{FF2B5EF4-FFF2-40B4-BE49-F238E27FC236}">
                <a16:creationId xmlns:a16="http://schemas.microsoft.com/office/drawing/2014/main" id="{ACBF912E-798E-45B0-B1D8-A12CB1943D28}"/>
              </a:ext>
            </a:extLst>
          </p:cNvPr>
          <p:cNvSpPr/>
          <p:nvPr/>
        </p:nvSpPr>
        <p:spPr>
          <a:xfrm>
            <a:off x="0" y="0"/>
            <a:ext cx="9144000" cy="439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　個別支援の状況（グラフ）　（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R7.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.19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現在　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45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人に対応）</a:t>
            </a:r>
            <a:endParaRPr lang="en-US" altLang="ja-JP" sz="16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フローチャート: 代替処理 14">
            <a:extLst>
              <a:ext uri="{FF2B5EF4-FFF2-40B4-BE49-F238E27FC236}">
                <a16:creationId xmlns:a16="http://schemas.microsoft.com/office/drawing/2014/main" id="{1B6B2916-6CAA-49E4-9C0A-0A438A1CC172}"/>
              </a:ext>
            </a:extLst>
          </p:cNvPr>
          <p:cNvSpPr/>
          <p:nvPr/>
        </p:nvSpPr>
        <p:spPr bwMode="auto">
          <a:xfrm>
            <a:off x="774307" y="6433444"/>
            <a:ext cx="7560840" cy="288032"/>
          </a:xfrm>
          <a:prstGeom prst="flowChartAlternateProcess">
            <a:avLst/>
          </a:prstGeom>
          <a:noFill/>
          <a:ln w="19050" cap="flat" cmpd="sng" algn="ctr">
            <a:solidFill>
              <a:srgbClr val="0068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「退院したケース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(13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」には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R5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年度に退院し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R6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年度にフォローアップを実施したケースを含んでいます。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CDEF1B4-9FA0-4051-BCF5-B5E47BC8B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929"/>
            <a:ext cx="3060000" cy="272999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63D5AD-8384-4FD0-AB6B-B78FAF19A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698" y="920929"/>
            <a:ext cx="3060000" cy="274011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85D6135-81D6-4812-9D3D-033022E6B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000" y="913244"/>
            <a:ext cx="3060000" cy="27347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9F8FB88-2EE8-4110-8565-13B138F8D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727" y="3662864"/>
            <a:ext cx="3060000" cy="272999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ABF8C61-4C90-4EED-A60C-72882FACA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661047"/>
            <a:ext cx="3060000" cy="27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9F7FB1-E522-49C9-A4DE-5EA83898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CA4A987-3346-4D2F-B92F-378820EC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5243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9E39D7C-5CA9-4F62-84DD-07953FD7B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7" y="2292914"/>
            <a:ext cx="3852000" cy="11435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E791EB-3867-4724-82E3-688E30B89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4810"/>
            <a:ext cx="9144000" cy="113367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54B5AC-03A8-4BB0-AC7C-E9933024F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54843"/>
            <a:ext cx="6120000" cy="11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739BCA-47DE-4A17-9BA1-5DD0316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3" name="角丸四角形 4">
            <a:extLst>
              <a:ext uri="{FF2B5EF4-FFF2-40B4-BE49-F238E27FC236}">
                <a16:creationId xmlns:a16="http://schemas.microsoft.com/office/drawing/2014/main" id="{ACBF912E-798E-45B0-B1D8-A12CB1943D28}"/>
              </a:ext>
            </a:extLst>
          </p:cNvPr>
          <p:cNvSpPr/>
          <p:nvPr/>
        </p:nvSpPr>
        <p:spPr>
          <a:xfrm>
            <a:off x="0" y="0"/>
            <a:ext cx="9144000" cy="439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　個別支援の状況（グラフ）　（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R7.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.19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現在　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45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人に対応）</a:t>
            </a:r>
            <a:endParaRPr lang="en-US" altLang="ja-JP" sz="16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フローチャート: 代替処理 14">
            <a:extLst>
              <a:ext uri="{FF2B5EF4-FFF2-40B4-BE49-F238E27FC236}">
                <a16:creationId xmlns:a16="http://schemas.microsoft.com/office/drawing/2014/main" id="{1B6B2916-6CAA-49E4-9C0A-0A438A1CC172}"/>
              </a:ext>
            </a:extLst>
          </p:cNvPr>
          <p:cNvSpPr/>
          <p:nvPr/>
        </p:nvSpPr>
        <p:spPr bwMode="auto">
          <a:xfrm>
            <a:off x="774307" y="6433444"/>
            <a:ext cx="7560840" cy="288032"/>
          </a:xfrm>
          <a:prstGeom prst="flowChartAlternateProcess">
            <a:avLst/>
          </a:prstGeom>
          <a:noFill/>
          <a:ln w="19050" cap="flat" cmpd="sng" algn="ctr">
            <a:solidFill>
              <a:srgbClr val="0068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「退院したケース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(13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」には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R5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年度に退院し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R6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年度にフォローアップを実施したケースを含んでいます。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0760A7-172A-41B0-BA74-501D6946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" y="907591"/>
            <a:ext cx="3060000" cy="27353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EE3A54-94C1-4996-B836-6284A8DAA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32" y="904008"/>
            <a:ext cx="3060000" cy="27347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3DE6377-EE81-47C1-A70A-816CE9FDD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399" y="887966"/>
            <a:ext cx="3060000" cy="27515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419CD8-86C0-4E32-B69F-8BBAC6848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053" y="3625290"/>
            <a:ext cx="3060000" cy="274074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C5A8AB8-2148-4FB0-A6B0-FE0684475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7680" y="3625723"/>
            <a:ext cx="3060000" cy="27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45CC84-EE9F-40B7-A1A3-5AC191D8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9851" y="6492875"/>
            <a:ext cx="2057400" cy="365125"/>
          </a:xfrm>
        </p:spPr>
        <p:txBody>
          <a:bodyPr/>
          <a:lstStyle/>
          <a:p>
            <a:fld id="{95EBBADE-EEC7-4328-AB46-7FCC4485CB1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E1D062B-6B00-44D0-88C0-E0C16D32CE9E}"/>
              </a:ext>
            </a:extLst>
          </p:cNvPr>
          <p:cNvSpPr/>
          <p:nvPr/>
        </p:nvSpPr>
        <p:spPr>
          <a:xfrm>
            <a:off x="0" y="11670"/>
            <a:ext cx="914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20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　精神科病院職員研修の状況①</a:t>
            </a:r>
            <a:endParaRPr lang="en-US" altLang="ja-JP" sz="20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A41673-4C80-475D-AB61-23A32923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51"/>
            <a:ext cx="9144000" cy="58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9667D82-C9E0-41A9-A781-B2DC705A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4139AC94-930C-4E1F-BEAE-08BC8F109455}"/>
              </a:ext>
            </a:extLst>
          </p:cNvPr>
          <p:cNvSpPr/>
          <p:nvPr/>
        </p:nvSpPr>
        <p:spPr>
          <a:xfrm>
            <a:off x="0" y="11670"/>
            <a:ext cx="9144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20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　精神科病院職員研修の状況②</a:t>
            </a:r>
            <a:endParaRPr lang="en-US" altLang="ja-JP" sz="20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12">
            <a:extLst>
              <a:ext uri="{FF2B5EF4-FFF2-40B4-BE49-F238E27FC236}">
                <a16:creationId xmlns:a16="http://schemas.microsoft.com/office/drawing/2014/main" id="{082B79CC-4ED7-4F15-9087-BCE7E2D833A0}"/>
              </a:ext>
            </a:extLst>
          </p:cNvPr>
          <p:cNvSpPr/>
          <p:nvPr/>
        </p:nvSpPr>
        <p:spPr>
          <a:xfrm>
            <a:off x="5148064" y="5274952"/>
            <a:ext cx="338437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l"/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</a:t>
            </a:r>
            <a:r>
              <a:rPr lang="en-US" altLang="ja-JP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予定含む</a:t>
            </a:r>
            <a:r>
              <a:rPr lang="en-US" altLang="ja-JP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algn="l"/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院内研修の実績　</a:t>
            </a:r>
            <a:r>
              <a:rPr lang="en-US" altLang="ja-JP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　</a:t>
            </a:r>
            <a:r>
              <a:rPr lang="en-US" altLang="ja-JP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回実施</a:t>
            </a:r>
            <a:endParaRPr lang="en-US" altLang="ja-JP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endParaRPr lang="en-US" altLang="ja-JP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★参考　令和５年度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endParaRPr lang="en-US" altLang="ja-JP" sz="12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令和４年度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endParaRPr lang="en-US" altLang="ja-JP" sz="12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令和３年度　  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　  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回</a:t>
            </a:r>
            <a:endParaRPr lang="ja-JP" altLang="en-US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3EAF7A-99DD-4CE2-A947-CFBC1343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576"/>
            <a:ext cx="9144000" cy="43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63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" name="角丸四角形 3">
            <a:extLst>
              <a:ext uri="{FF2B5EF4-FFF2-40B4-BE49-F238E27FC236}">
                <a16:creationId xmlns:a16="http://schemas.microsoft.com/office/drawing/2014/main" id="{70896AB0-0251-4DC7-B319-4DDAF539A17A}"/>
              </a:ext>
            </a:extLst>
          </p:cNvPr>
          <p:cNvSpPr/>
          <p:nvPr/>
        </p:nvSpPr>
        <p:spPr>
          <a:xfrm>
            <a:off x="-4900" y="8021"/>
            <a:ext cx="9144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　ピアサポート強化事業　取組状況</a:t>
            </a:r>
            <a:endParaRPr lang="en-US" altLang="ja-JP" sz="16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51CECC2A-EEB3-46C7-8DB3-1883E157A2BC}"/>
              </a:ext>
            </a:extLst>
          </p:cNvPr>
          <p:cNvSpPr/>
          <p:nvPr/>
        </p:nvSpPr>
        <p:spPr>
          <a:xfrm>
            <a:off x="5004048" y="4757195"/>
            <a:ext cx="3888432" cy="1750922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l"/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</a:t>
            </a:r>
            <a:endParaRPr lang="en-US" altLang="ja-JP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ピアサポート強化事業の実績</a:t>
            </a:r>
            <a:endParaRPr lang="en-US" altLang="ja-JP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圏域　</a:t>
            </a:r>
            <a:r>
              <a:rPr lang="en-US" altLang="ja-JP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事業所　</a:t>
            </a:r>
            <a:r>
              <a:rPr lang="en-US" altLang="ja-JP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病院対象</a:t>
            </a:r>
            <a:endParaRPr lang="en-US" altLang="ja-JP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泉州中は市独自事業</a:t>
            </a:r>
            <a:endParaRPr lang="en-US" altLang="ja-JP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endParaRPr lang="en-US" altLang="ja-JP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★参考　令和５年度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圏域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事業所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</a:t>
            </a:r>
            <a:endParaRPr lang="en-US" altLang="ja-JP" sz="12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令和４年度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圏域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事業所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　</a:t>
            </a:r>
            <a:endParaRPr lang="en-US" altLang="ja-JP" sz="12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令和３年度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圏域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事業所　</a:t>
            </a:r>
            <a:r>
              <a:rPr lang="en-US" altLang="ja-JP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病院　</a:t>
            </a:r>
            <a:endParaRPr lang="ja-JP" altLang="en-US" sz="1400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B92EBF-29EB-40C0-9EC9-9C4929AA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906"/>
            <a:ext cx="9144000" cy="33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9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D348E1D-C341-4F59-92BA-6CB9CB9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99C26B-92A0-46B9-A6D8-710025CCB441}"/>
              </a:ext>
            </a:extLst>
          </p:cNvPr>
          <p:cNvSpPr/>
          <p:nvPr/>
        </p:nvSpPr>
        <p:spPr>
          <a:xfrm>
            <a:off x="-178" y="4520"/>
            <a:ext cx="9144000" cy="6520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令和６年度　大阪府における保健所圏域・市町村協議の場の開催状況について</a:t>
            </a:r>
            <a:endParaRPr kumimoji="1" lang="ja-JP" altLang="en-US" sz="20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EADC4F5-6E31-4015-9DC7-35CE93E94112}"/>
              </a:ext>
            </a:extLst>
          </p:cNvPr>
          <p:cNvSpPr/>
          <p:nvPr/>
        </p:nvSpPr>
        <p:spPr>
          <a:xfrm>
            <a:off x="-6026" y="752849"/>
            <a:ext cx="9143999" cy="4009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　協議の場開催状況　（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６年度中の開催予定含む）</a:t>
            </a:r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46B9632-8E84-40C9-A77B-4B81463695F7}"/>
              </a:ext>
            </a:extLst>
          </p:cNvPr>
          <p:cNvSpPr/>
          <p:nvPr/>
        </p:nvSpPr>
        <p:spPr>
          <a:xfrm>
            <a:off x="-6753" y="5304340"/>
            <a:ext cx="9144000" cy="4009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令和６年度　広域コーディネーター出席状況（</a:t>
            </a:r>
            <a:r>
              <a:rPr lang="en-US" altLang="ja-JP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R7.2.19</a:t>
            </a:r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時点）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683E925-6FAA-4011-9BCF-BC748FCF6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596" y="4036967"/>
            <a:ext cx="3060000" cy="109192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C6D068-4F06-425B-99E5-E5E2EE69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801543"/>
            <a:ext cx="7581900" cy="9144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DEC08A9-4866-4EAA-A072-D6C3CF569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53" y="1243962"/>
            <a:ext cx="9144000" cy="38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9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D348E1D-C341-4F59-92BA-6CB9CB9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99C26B-92A0-46B9-A6D8-710025CCB441}"/>
              </a:ext>
            </a:extLst>
          </p:cNvPr>
          <p:cNvSpPr/>
          <p:nvPr/>
        </p:nvSpPr>
        <p:spPr>
          <a:xfrm>
            <a:off x="-178" y="4520"/>
            <a:ext cx="9144000" cy="652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＜参考＞令和５年度　大阪府における保健所圏域・市町村協議の場の開催状況</a:t>
            </a:r>
            <a:endParaRPr kumimoji="1" lang="ja-JP" altLang="en-US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EADC4F5-6E31-4015-9DC7-35CE93E94112}"/>
              </a:ext>
            </a:extLst>
          </p:cNvPr>
          <p:cNvSpPr/>
          <p:nvPr/>
        </p:nvSpPr>
        <p:spPr>
          <a:xfrm>
            <a:off x="-6026" y="752849"/>
            <a:ext cx="9143999" cy="4009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令和５年度　協議の場開催状況</a:t>
            </a:r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46B9632-8E84-40C9-A77B-4B81463695F7}"/>
              </a:ext>
            </a:extLst>
          </p:cNvPr>
          <p:cNvSpPr/>
          <p:nvPr/>
        </p:nvSpPr>
        <p:spPr>
          <a:xfrm>
            <a:off x="-6753" y="5304340"/>
            <a:ext cx="9144000" cy="400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algn="ctr"/>
            <a:r>
              <a:rPr lang="ja-JP" altLang="en-US" sz="1600" b="1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令和５年度　広域コーディネーター出席状況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2703ED6-8FDB-49EB-827B-D07034A4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995" y="4072050"/>
            <a:ext cx="3041682" cy="10787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9AACBB-EC93-49F4-9ECD-DDD903B63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53" y="1272895"/>
            <a:ext cx="9144000" cy="38660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3123F8-4BC4-4B4A-814A-F7ECCE5DA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64" y="5807076"/>
            <a:ext cx="7581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26">
            <a:extLst>
              <a:ext uri="{FF2B5EF4-FFF2-40B4-BE49-F238E27FC236}">
                <a16:creationId xmlns:a16="http://schemas.microsoft.com/office/drawing/2014/main" id="{5A85FE20-565A-4070-BDA5-7235D36DB94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200115"/>
            <a:ext cx="8352927" cy="530582"/>
          </a:xfrm>
          <a:prstGeom prst="roundRect">
            <a:avLst>
              <a:gd name="adj" fmla="val 22530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81000" rtlCol="0" anchor="ctr"/>
          <a:lstStyle/>
          <a:p>
            <a:r>
              <a:rPr lang="ja-JP" altLang="en-US" sz="2100" b="1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大阪府版「にも包括」ポータルサイト　</a:t>
            </a:r>
            <a:r>
              <a:rPr lang="en-US" altLang="ja-JP" sz="2100" b="1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R6.12</a:t>
            </a:r>
            <a:r>
              <a:rPr lang="ja-JP" altLang="en-US" sz="2100" b="1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～運用開始</a:t>
            </a:r>
            <a:endParaRPr lang="en-US" altLang="ja-JP" sz="2100" b="1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Rectangle 1026">
            <a:extLst>
              <a:ext uri="{FF2B5EF4-FFF2-40B4-BE49-F238E27FC236}">
                <a16:creationId xmlns:a16="http://schemas.microsoft.com/office/drawing/2014/main" id="{7398EFFA-8768-477F-908D-C78A59BBB0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91706" y="1027835"/>
            <a:ext cx="6779830" cy="731077"/>
          </a:xfrm>
          <a:prstGeom prst="roundRect">
            <a:avLst>
              <a:gd name="adj" fmla="val 22530"/>
            </a:avLst>
          </a:prstGeom>
          <a:ln w="88900" cmpd="thickThin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8" b="1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大阪府のホームページ上に各市町村と保健所圏域の情報シートが一覧できるページを作成</a:t>
            </a:r>
            <a:endParaRPr lang="en-US" altLang="ja-JP" sz="1108" b="1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108" b="1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8" b="1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https://www.pref.osaka.lg.jp/o090080/osaka_nimohokatsu.html</a:t>
            </a:r>
            <a:endParaRPr lang="en-US" altLang="ja-JP" sz="1108" b="1" u="none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567B209-D8A6-466D-A741-BEA92CB9C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512" y="3270334"/>
            <a:ext cx="7097819" cy="321027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E62D663-92F1-403B-BBD4-92A98EA1B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6" y="1829958"/>
            <a:ext cx="7053630" cy="1479713"/>
          </a:xfrm>
          <a:prstGeom prst="rect">
            <a:avLst/>
          </a:prstGeom>
        </p:spPr>
      </p:pic>
      <p:sp>
        <p:nvSpPr>
          <p:cNvPr id="15" name="フローチャート: 端子 14">
            <a:extLst>
              <a:ext uri="{FF2B5EF4-FFF2-40B4-BE49-F238E27FC236}">
                <a16:creationId xmlns:a16="http://schemas.microsoft.com/office/drawing/2014/main" id="{7BCEE3B8-A7B1-4E1B-8EF9-E48C2C79190E}"/>
              </a:ext>
            </a:extLst>
          </p:cNvPr>
          <p:cNvSpPr/>
          <p:nvPr/>
        </p:nvSpPr>
        <p:spPr>
          <a:xfrm>
            <a:off x="7370252" y="6262945"/>
            <a:ext cx="860134" cy="19940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31" u="none" dirty="0"/>
              <a:t>下に続く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1A03C04-1127-47E6-BD1A-2B820C484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200" b="1" u="none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u="sng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u="sng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u="sng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u="sng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u="sng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u="sng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u="sng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u="sng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F7D6A504-3750-4644-8C68-6E21F2120F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丸ゴシック">
      <a:majorFont>
        <a:latin typeface="HG創英角ｺﾞｼｯｸUB"/>
        <a:ea typeface="HGS創英ﾌﾟﾚｾﾞﾝｽEB"/>
        <a:cs typeface=""/>
      </a:majorFont>
      <a:minorFont>
        <a:latin typeface="Century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ファンシー（008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D2B3F790-570E-46F8-A5E6-1FA5A25F7A77}" vid="{C844B154-D238-4CCB-8852-491E2A4E2E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876</Words>
  <Application>Microsoft Office PowerPoint</Application>
  <PresentationFormat>画面に合わせる (4:3)</PresentationFormat>
  <Paragraphs>109</Paragraphs>
  <Slides>13</Slides>
  <Notes>5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HGS創英ﾌﾟﾚｾﾞﾝｽEB</vt:lpstr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Century</vt:lpstr>
      <vt:lpstr>Tahoma</vt:lpstr>
      <vt:lpstr>テーマ1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2025-08-20T00:21:52Z</dcterms:created>
  <dcterms:modified xsi:type="dcterms:W3CDTF">2025-08-20T00:22:11Z</dcterms:modified>
</cp:coreProperties>
</file>