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828" r:id="rId2"/>
  </p:sldMasterIdLst>
  <p:sldIdLst>
    <p:sldId id="258" r:id="rId3"/>
    <p:sldId id="259" r:id="rId4"/>
  </p:sldIdLst>
  <p:sldSz cx="7199313" cy="10260013"/>
  <p:notesSz cx="6807200" cy="9939338"/>
  <p:defaultTextStyle>
    <a:defPPr>
      <a:defRPr lang="en-US"/>
    </a:defPPr>
    <a:lvl1pPr marL="0" algn="l" defTabSz="925561" rtl="0" eaLnBrk="1" latinLnBrk="0" hangingPunct="1">
      <a:defRPr sz="1822" kern="1200">
        <a:solidFill>
          <a:schemeClr val="tx1"/>
        </a:solidFill>
        <a:latin typeface="+mn-lt"/>
        <a:ea typeface="+mn-ea"/>
        <a:cs typeface="+mn-cs"/>
      </a:defRPr>
    </a:lvl1pPr>
    <a:lvl2pPr marL="462780" algn="l" defTabSz="925561" rtl="0" eaLnBrk="1" latinLnBrk="0" hangingPunct="1">
      <a:defRPr sz="1822" kern="1200">
        <a:solidFill>
          <a:schemeClr val="tx1"/>
        </a:solidFill>
        <a:latin typeface="+mn-lt"/>
        <a:ea typeface="+mn-ea"/>
        <a:cs typeface="+mn-cs"/>
      </a:defRPr>
    </a:lvl2pPr>
    <a:lvl3pPr marL="925561" algn="l" defTabSz="925561" rtl="0" eaLnBrk="1" latinLnBrk="0" hangingPunct="1">
      <a:defRPr sz="1822" kern="1200">
        <a:solidFill>
          <a:schemeClr val="tx1"/>
        </a:solidFill>
        <a:latin typeface="+mn-lt"/>
        <a:ea typeface="+mn-ea"/>
        <a:cs typeface="+mn-cs"/>
      </a:defRPr>
    </a:lvl3pPr>
    <a:lvl4pPr marL="1388340" algn="l" defTabSz="925561" rtl="0" eaLnBrk="1" latinLnBrk="0" hangingPunct="1">
      <a:defRPr sz="1822" kern="1200">
        <a:solidFill>
          <a:schemeClr val="tx1"/>
        </a:solidFill>
        <a:latin typeface="+mn-lt"/>
        <a:ea typeface="+mn-ea"/>
        <a:cs typeface="+mn-cs"/>
      </a:defRPr>
    </a:lvl4pPr>
    <a:lvl5pPr marL="1851120" algn="l" defTabSz="925561" rtl="0" eaLnBrk="1" latinLnBrk="0" hangingPunct="1">
      <a:defRPr sz="1822" kern="1200">
        <a:solidFill>
          <a:schemeClr val="tx1"/>
        </a:solidFill>
        <a:latin typeface="+mn-lt"/>
        <a:ea typeface="+mn-ea"/>
        <a:cs typeface="+mn-cs"/>
      </a:defRPr>
    </a:lvl5pPr>
    <a:lvl6pPr marL="2313901" algn="l" defTabSz="925561" rtl="0" eaLnBrk="1" latinLnBrk="0" hangingPunct="1">
      <a:defRPr sz="1822" kern="1200">
        <a:solidFill>
          <a:schemeClr val="tx1"/>
        </a:solidFill>
        <a:latin typeface="+mn-lt"/>
        <a:ea typeface="+mn-ea"/>
        <a:cs typeface="+mn-cs"/>
      </a:defRPr>
    </a:lvl6pPr>
    <a:lvl7pPr marL="2776682" algn="l" defTabSz="925561" rtl="0" eaLnBrk="1" latinLnBrk="0" hangingPunct="1">
      <a:defRPr sz="1822" kern="1200">
        <a:solidFill>
          <a:schemeClr val="tx1"/>
        </a:solidFill>
        <a:latin typeface="+mn-lt"/>
        <a:ea typeface="+mn-ea"/>
        <a:cs typeface="+mn-cs"/>
      </a:defRPr>
    </a:lvl7pPr>
    <a:lvl8pPr marL="3239461" algn="l" defTabSz="925561" rtl="0" eaLnBrk="1" latinLnBrk="0" hangingPunct="1">
      <a:defRPr sz="1822" kern="1200">
        <a:solidFill>
          <a:schemeClr val="tx1"/>
        </a:solidFill>
        <a:latin typeface="+mn-lt"/>
        <a:ea typeface="+mn-ea"/>
        <a:cs typeface="+mn-cs"/>
      </a:defRPr>
    </a:lvl8pPr>
    <a:lvl9pPr marL="3702241" algn="l" defTabSz="925561" rtl="0" eaLnBrk="1" latinLnBrk="0" hangingPunct="1">
      <a:defRPr sz="182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川上　瑠莉" initials="川上　瑠莉" lastIdx="2" clrIdx="0">
    <p:extLst>
      <p:ext uri="{19B8F6BF-5375-455C-9EA6-DF929625EA0E}">
        <p15:presenceInfo xmlns:p15="http://schemas.microsoft.com/office/powerpoint/2012/main" userId="S-1-5-21-161959346-1900351369-444732941-16669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CCFFCC"/>
    <a:srgbClr val="0066FF"/>
    <a:srgbClr val="B92A00"/>
    <a:srgbClr val="E5E5E5"/>
    <a:srgbClr val="EB0083"/>
    <a:srgbClr val="FF0066"/>
    <a:srgbClr val="FF3399"/>
    <a:srgbClr val="CCEC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3" autoAdjust="0"/>
    <p:restoredTop sz="94660"/>
  </p:normalViewPr>
  <p:slideViewPr>
    <p:cSldViewPr snapToGrid="0">
      <p:cViewPr varScale="1">
        <p:scale>
          <a:sx n="65" d="100"/>
          <a:sy n="65" d="100"/>
        </p:scale>
        <p:origin x="21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99916" y="1682372"/>
            <a:ext cx="5399485" cy="3572005"/>
          </a:xfrm>
        </p:spPr>
        <p:txBody>
          <a:bodyPr anchor="b">
            <a:normAutofit/>
          </a:bodyPr>
          <a:lstStyle>
            <a:lvl1pPr algn="ctr">
              <a:defRPr sz="3160"/>
            </a:lvl1pPr>
          </a:lstStyle>
          <a:p>
            <a:r>
              <a:rPr lang="ja-JP" altLang="en-US"/>
              <a:t>マスター タイトルの書式設定</a:t>
            </a:r>
            <a:endParaRPr lang="en-US" dirty="0"/>
          </a:p>
        </p:txBody>
      </p:sp>
      <p:sp>
        <p:nvSpPr>
          <p:cNvPr id="3" name="Subtitle 2"/>
          <p:cNvSpPr>
            <a:spLocks noGrp="1"/>
          </p:cNvSpPr>
          <p:nvPr>
            <p:ph type="subTitle" idx="1"/>
          </p:nvPr>
        </p:nvSpPr>
        <p:spPr>
          <a:xfrm>
            <a:off x="899916" y="5388885"/>
            <a:ext cx="5399485" cy="2477127"/>
          </a:xfrm>
        </p:spPr>
        <p:txBody>
          <a:bodyPr>
            <a:normAutofit/>
          </a:bodyPr>
          <a:lstStyle>
            <a:lvl1pPr marL="0" indent="0" algn="ctr">
              <a:buNone/>
              <a:defRPr sz="1264">
                <a:solidFill>
                  <a:schemeClr val="tx1">
                    <a:lumMod val="75000"/>
                    <a:lumOff val="25000"/>
                  </a:schemeClr>
                </a:solidFill>
              </a:defRPr>
            </a:lvl1pPr>
            <a:lvl2pPr marL="240815" indent="0" algn="ctr">
              <a:buNone/>
              <a:defRPr sz="1474"/>
            </a:lvl2pPr>
            <a:lvl3pPr marL="481628" indent="0" algn="ctr">
              <a:buNone/>
              <a:defRPr sz="1264"/>
            </a:lvl3pPr>
            <a:lvl4pPr marL="722442" indent="0" algn="ctr">
              <a:buNone/>
              <a:defRPr sz="1054"/>
            </a:lvl4pPr>
            <a:lvl5pPr marL="963255" indent="0" algn="ctr">
              <a:buNone/>
              <a:defRPr sz="1054"/>
            </a:lvl5pPr>
            <a:lvl6pPr marL="1204071" indent="0" algn="ctr">
              <a:buNone/>
              <a:defRPr sz="1054"/>
            </a:lvl6pPr>
            <a:lvl7pPr marL="1444885" indent="0" algn="ctr">
              <a:buNone/>
              <a:defRPr sz="1054"/>
            </a:lvl7pPr>
            <a:lvl8pPr marL="1685698" indent="0" algn="ctr">
              <a:buNone/>
              <a:defRPr sz="1054"/>
            </a:lvl8pPr>
            <a:lvl9pPr marL="1926513" indent="0" algn="ctr">
              <a:buNone/>
              <a:defRPr sz="105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05654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422611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8" y="539125"/>
            <a:ext cx="1552352" cy="869488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94953" y="539126"/>
            <a:ext cx="4567064" cy="86948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626367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47938" y="1135441"/>
            <a:ext cx="5939433" cy="5335207"/>
          </a:xfrm>
        </p:spPr>
        <p:txBody>
          <a:bodyPr anchor="b">
            <a:normAutofit/>
          </a:bodyPr>
          <a:lstStyle>
            <a:lvl1pPr algn="l">
              <a:lnSpc>
                <a:spcPct val="85000"/>
              </a:lnSpc>
              <a:defRPr sz="6298" spc="-39"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49574" y="6665898"/>
            <a:ext cx="5939433" cy="1710002"/>
          </a:xfrm>
        </p:spPr>
        <p:txBody>
          <a:bodyPr lIns="91440" rIns="91440">
            <a:normAutofit/>
          </a:bodyPr>
          <a:lstStyle>
            <a:lvl1pPr marL="0" indent="0" algn="l">
              <a:buNone/>
              <a:defRPr sz="1890" cap="all" spc="157" baseline="0">
                <a:solidFill>
                  <a:schemeClr val="tx2"/>
                </a:solidFill>
                <a:latin typeface="+mj-lt"/>
              </a:defRPr>
            </a:lvl1pPr>
            <a:lvl2pPr marL="359954" indent="0" algn="ctr">
              <a:buNone/>
              <a:defRPr sz="1890"/>
            </a:lvl2pPr>
            <a:lvl3pPr marL="719907" indent="0" algn="ctr">
              <a:buNone/>
              <a:defRPr sz="1890"/>
            </a:lvl3pPr>
            <a:lvl4pPr marL="1079861" indent="0" algn="ctr">
              <a:buNone/>
              <a:defRPr sz="1575"/>
            </a:lvl4pPr>
            <a:lvl5pPr marL="1439814" indent="0" algn="ctr">
              <a:buNone/>
              <a:defRPr sz="1575"/>
            </a:lvl5pPr>
            <a:lvl6pPr marL="1799768" indent="0" algn="ctr">
              <a:buNone/>
              <a:defRPr sz="1575"/>
            </a:lvl6pPr>
            <a:lvl7pPr marL="2159721" indent="0" algn="ctr">
              <a:buNone/>
              <a:defRPr sz="1575"/>
            </a:lvl7pPr>
            <a:lvl8pPr marL="2519675" indent="0" algn="ctr">
              <a:buNone/>
              <a:defRPr sz="1575"/>
            </a:lvl8pPr>
            <a:lvl9pPr marL="2879628" indent="0" algn="ctr">
              <a:buNone/>
              <a:defRPr sz="157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7071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34448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1135441"/>
            <a:ext cx="5939433" cy="5335207"/>
          </a:xfrm>
        </p:spPr>
        <p:txBody>
          <a:bodyPr anchor="b" anchorCtr="0">
            <a:normAutofit/>
          </a:bodyPr>
          <a:lstStyle>
            <a:lvl1pPr>
              <a:lnSpc>
                <a:spcPct val="85000"/>
              </a:lnSpc>
              <a:defRPr sz="6298"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6662169"/>
            <a:ext cx="5939433" cy="1710002"/>
          </a:xfrm>
        </p:spPr>
        <p:txBody>
          <a:bodyPr lIns="91440" rIns="91440" anchor="t" anchorCtr="0">
            <a:normAutofit/>
          </a:bodyPr>
          <a:lstStyle>
            <a:lvl1pPr marL="0" indent="0">
              <a:buNone/>
              <a:defRPr sz="1890" cap="all" spc="157" baseline="0">
                <a:solidFill>
                  <a:schemeClr val="tx2"/>
                </a:solidFill>
                <a:latin typeface="+mj-lt"/>
              </a:defRPr>
            </a:lvl1pPr>
            <a:lvl2pPr marL="359954" indent="0">
              <a:buNone/>
              <a:defRPr sz="1417">
                <a:solidFill>
                  <a:schemeClr val="tx1">
                    <a:tint val="75000"/>
                  </a:schemeClr>
                </a:solidFill>
              </a:defRPr>
            </a:lvl2pPr>
            <a:lvl3pPr marL="719907" indent="0">
              <a:buNone/>
              <a:defRPr sz="1260">
                <a:solidFill>
                  <a:schemeClr val="tx1">
                    <a:tint val="75000"/>
                  </a:schemeClr>
                </a:solidFill>
              </a:defRPr>
            </a:lvl3pPr>
            <a:lvl4pPr marL="1079861" indent="0">
              <a:buNone/>
              <a:defRPr sz="1102">
                <a:solidFill>
                  <a:schemeClr val="tx1">
                    <a:tint val="75000"/>
                  </a:schemeClr>
                </a:solidFill>
              </a:defRPr>
            </a:lvl4pPr>
            <a:lvl5pPr marL="1439814" indent="0">
              <a:buNone/>
              <a:defRPr sz="1102">
                <a:solidFill>
                  <a:schemeClr val="tx1">
                    <a:tint val="75000"/>
                  </a:schemeClr>
                </a:solidFill>
              </a:defRPr>
            </a:lvl5pPr>
            <a:lvl6pPr marL="1799768" indent="0">
              <a:buNone/>
              <a:defRPr sz="1102">
                <a:solidFill>
                  <a:schemeClr val="tx1">
                    <a:tint val="75000"/>
                  </a:schemeClr>
                </a:solidFill>
              </a:defRPr>
            </a:lvl6pPr>
            <a:lvl7pPr marL="2159721" indent="0">
              <a:buNone/>
              <a:defRPr sz="1102">
                <a:solidFill>
                  <a:schemeClr val="tx1">
                    <a:tint val="75000"/>
                  </a:schemeClr>
                </a:solidFill>
              </a:defRPr>
            </a:lvl7pPr>
            <a:lvl8pPr marL="2519675" indent="0">
              <a:buNone/>
              <a:defRPr sz="1102">
                <a:solidFill>
                  <a:schemeClr val="tx1">
                    <a:tint val="75000"/>
                  </a:schemeClr>
                </a:solidFill>
              </a:defRPr>
            </a:lvl8pPr>
            <a:lvl9pPr marL="2879628" indent="0">
              <a:buNone/>
              <a:defRPr sz="110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5065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47938" y="2761338"/>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71650" y="2761339"/>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799354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4" name="Content Placeholder 3"/>
          <p:cNvSpPr>
            <a:spLocks noGrp="1"/>
          </p:cNvSpPr>
          <p:nvPr>
            <p:ph sz="half" idx="2"/>
          </p:nvPr>
        </p:nvSpPr>
        <p:spPr>
          <a:xfrm>
            <a:off x="647938"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71650"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6" name="Content Placeholder 5"/>
          <p:cNvSpPr>
            <a:spLocks noGrp="1"/>
          </p:cNvSpPr>
          <p:nvPr>
            <p:ph sz="quarter" idx="4"/>
          </p:nvPr>
        </p:nvSpPr>
        <p:spPr>
          <a:xfrm>
            <a:off x="3671650"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4361790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8889463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876226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1" y="0"/>
            <a:ext cx="2391971" cy="102600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385641" y="0"/>
            <a:ext cx="37796" cy="10260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9974" y="889200"/>
            <a:ext cx="1889820" cy="3420004"/>
          </a:xfrm>
        </p:spPr>
        <p:txBody>
          <a:bodyPr anchor="b">
            <a:normAutofit/>
          </a:bodyPr>
          <a:lstStyle>
            <a:lvl1pPr>
              <a:defRPr sz="2834"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2834730" y="1094401"/>
            <a:ext cx="3833634" cy="78660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69974" y="4377605"/>
            <a:ext cx="1889820" cy="5055389"/>
          </a:xfrm>
        </p:spPr>
        <p:txBody>
          <a:bodyPr lIns="91440" rIns="91440">
            <a:normAutofit/>
          </a:bodyPr>
          <a:lstStyle>
            <a:lvl1pPr marL="0" indent="0">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a:xfrm>
            <a:off x="274883" y="9664260"/>
            <a:ext cx="1546217" cy="546251"/>
          </a:xfrm>
        </p:spPr>
        <p:txBody>
          <a:bodyPr/>
          <a:lstStyle>
            <a:lvl1pPr algn="l">
              <a:defRPr/>
            </a:lvl1p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a:xfrm>
            <a:off x="2834730" y="9664260"/>
            <a:ext cx="2744738" cy="546251"/>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338555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1876152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1" y="7410009"/>
            <a:ext cx="7197438" cy="2850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353273"/>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7592409"/>
            <a:ext cx="5972055" cy="1231202"/>
          </a:xfrm>
        </p:spPr>
        <p:txBody>
          <a:bodyPr tIns="0" bIns="0" anchor="b">
            <a:noAutofit/>
          </a:bodyPr>
          <a:lstStyle>
            <a:lvl1pPr>
              <a:defRPr sz="2834"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0" y="0"/>
            <a:ext cx="7199304" cy="7353273"/>
          </a:xfrm>
          <a:solidFill>
            <a:schemeClr val="bg2">
              <a:lumMod val="90000"/>
            </a:schemeClr>
          </a:solidFill>
        </p:spPr>
        <p:txBody>
          <a:bodyPr lIns="457200" tIns="457200"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a:t>図を追加</a:t>
            </a:r>
            <a:endParaRPr lang="en-US" dirty="0"/>
          </a:p>
        </p:txBody>
      </p:sp>
      <p:sp>
        <p:nvSpPr>
          <p:cNvPr id="4" name="Text Placeholder 3"/>
          <p:cNvSpPr>
            <a:spLocks noGrp="1"/>
          </p:cNvSpPr>
          <p:nvPr>
            <p:ph type="body" sz="half" idx="2"/>
          </p:nvPr>
        </p:nvSpPr>
        <p:spPr>
          <a:xfrm>
            <a:off x="647938" y="8837291"/>
            <a:ext cx="5975430" cy="889201"/>
          </a:xfrm>
        </p:spPr>
        <p:txBody>
          <a:bodyPr lIns="91440" tIns="0" rIns="91440" bIns="0">
            <a:normAutofit/>
          </a:bodyPr>
          <a:lstStyle>
            <a:lvl1pPr marL="0" indent="0">
              <a:spcBef>
                <a:spcPts val="0"/>
              </a:spcBef>
              <a:spcAft>
                <a:spcPts val="472"/>
              </a:spcAft>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1528204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5315075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009" y="616831"/>
            <a:ext cx="1552352" cy="861718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4953" y="616831"/>
            <a:ext cx="4567064" cy="8617181"/>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288713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561897"/>
            <a:ext cx="6209407" cy="4265593"/>
          </a:xfrm>
        </p:spPr>
        <p:txBody>
          <a:bodyPr anchor="b">
            <a:normAutofit/>
          </a:bodyPr>
          <a:lstStyle>
            <a:lvl1pPr>
              <a:defRPr sz="316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1204" y="6811036"/>
            <a:ext cx="6209407" cy="2244377"/>
          </a:xfrm>
        </p:spPr>
        <p:txBody>
          <a:bodyPr anchor="t">
            <a:normAutofit/>
          </a:bodyPr>
          <a:lstStyle>
            <a:lvl1pPr marL="0" indent="0">
              <a:buNone/>
              <a:defRPr sz="1264">
                <a:solidFill>
                  <a:schemeClr val="tx1">
                    <a:lumMod val="75000"/>
                    <a:lumOff val="25000"/>
                  </a:schemeClr>
                </a:solidFill>
              </a:defRPr>
            </a:lvl1pPr>
            <a:lvl2pPr marL="240815" indent="0">
              <a:buNone/>
              <a:defRPr sz="948">
                <a:solidFill>
                  <a:schemeClr val="tx1">
                    <a:tint val="75000"/>
                  </a:schemeClr>
                </a:solidFill>
              </a:defRPr>
            </a:lvl2pPr>
            <a:lvl3pPr marL="481628" indent="0">
              <a:buNone/>
              <a:defRPr sz="843">
                <a:solidFill>
                  <a:schemeClr val="tx1">
                    <a:tint val="75000"/>
                  </a:schemeClr>
                </a:solidFill>
              </a:defRPr>
            </a:lvl3pPr>
            <a:lvl4pPr marL="722442" indent="0">
              <a:buNone/>
              <a:defRPr sz="738">
                <a:solidFill>
                  <a:schemeClr val="tx1">
                    <a:tint val="75000"/>
                  </a:schemeClr>
                </a:solidFill>
              </a:defRPr>
            </a:lvl4pPr>
            <a:lvl5pPr marL="963255" indent="0">
              <a:buNone/>
              <a:defRPr sz="738">
                <a:solidFill>
                  <a:schemeClr val="tx1">
                    <a:tint val="75000"/>
                  </a:schemeClr>
                </a:solidFill>
              </a:defRPr>
            </a:lvl5pPr>
            <a:lvl6pPr marL="1204071" indent="0">
              <a:buNone/>
              <a:defRPr sz="738">
                <a:solidFill>
                  <a:schemeClr val="tx1">
                    <a:tint val="75000"/>
                  </a:schemeClr>
                </a:solidFill>
              </a:defRPr>
            </a:lvl6pPr>
            <a:lvl7pPr marL="1444885" indent="0">
              <a:buNone/>
              <a:defRPr sz="738">
                <a:solidFill>
                  <a:schemeClr val="tx1">
                    <a:tint val="75000"/>
                  </a:schemeClr>
                </a:solidFill>
              </a:defRPr>
            </a:lvl7pPr>
            <a:lvl8pPr marL="1685698" indent="0">
              <a:buNone/>
              <a:defRPr sz="738">
                <a:solidFill>
                  <a:schemeClr val="tx1">
                    <a:tint val="75000"/>
                  </a:schemeClr>
                </a:solidFill>
              </a:defRPr>
            </a:lvl8pPr>
            <a:lvl9pPr marL="1926513" indent="0">
              <a:buNone/>
              <a:defRPr sz="7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64870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904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4465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409927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9045" y="2516162"/>
            <a:ext cx="3044709" cy="1235300"/>
          </a:xfrm>
        </p:spPr>
        <p:txBody>
          <a:bodyPr anchor="b">
            <a:normAutofit/>
          </a:bodyPr>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4" name="Content Placeholder 3"/>
          <p:cNvSpPr>
            <a:spLocks noGrp="1"/>
          </p:cNvSpPr>
          <p:nvPr>
            <p:ph sz="half" idx="2"/>
          </p:nvPr>
        </p:nvSpPr>
        <p:spPr>
          <a:xfrm>
            <a:off x="499045" y="3751461"/>
            <a:ext cx="3044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4655" y="2516158"/>
            <a:ext cx="3059709" cy="1235299"/>
          </a:xfrm>
        </p:spPr>
        <p:txBody>
          <a:bodyPr anchor="b"/>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6" name="Content Placeholder 5"/>
          <p:cNvSpPr>
            <a:spLocks noGrp="1"/>
          </p:cNvSpPr>
          <p:nvPr>
            <p:ph sz="quarter" idx="4"/>
          </p:nvPr>
        </p:nvSpPr>
        <p:spPr>
          <a:xfrm>
            <a:off x="3644655" y="3751461"/>
            <a:ext cx="3059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664563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84820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70937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5"/>
            <a:ext cx="2321779" cy="2393998"/>
          </a:xfrm>
        </p:spPr>
        <p:txBody>
          <a:bodyPr anchor="b">
            <a:normAutofit/>
          </a:bodyPr>
          <a:lstStyle>
            <a:lvl1pPr>
              <a:defRPr sz="1686" b="0"/>
            </a:lvl1pPr>
          </a:lstStyle>
          <a:p>
            <a:r>
              <a:rPr lang="ja-JP" altLang="en-US"/>
              <a:t>マスター タイトルの書式設定</a:t>
            </a:r>
            <a:endParaRPr lang="en-US" dirty="0"/>
          </a:p>
        </p:txBody>
      </p:sp>
      <p:sp>
        <p:nvSpPr>
          <p:cNvPr id="3" name="Content Placeholder 2"/>
          <p:cNvSpPr>
            <a:spLocks noGrp="1"/>
          </p:cNvSpPr>
          <p:nvPr>
            <p:ph idx="1"/>
          </p:nvPr>
        </p:nvSpPr>
        <p:spPr>
          <a:xfrm>
            <a:off x="3059710" y="1482004"/>
            <a:ext cx="3644652" cy="7296008"/>
          </a:xfrm>
        </p:spPr>
        <p:txBody>
          <a:bodyPr/>
          <a:lstStyle>
            <a:lvl1pPr>
              <a:defRPr sz="1686"/>
            </a:lvl1pPr>
            <a:lvl2pPr>
              <a:defRPr sz="1474"/>
            </a:lvl2pPr>
            <a:lvl3pPr>
              <a:defRPr sz="1264"/>
            </a:lvl3pPr>
            <a:lvl4pPr>
              <a:defRPr sz="1054"/>
            </a:lvl4pPr>
            <a:lvl5pPr>
              <a:defRPr sz="1054"/>
            </a:lvl5pPr>
            <a:lvl6pPr>
              <a:defRPr sz="1054"/>
            </a:lvl6pPr>
            <a:lvl7pPr>
              <a:defRPr sz="1054"/>
            </a:lvl7pPr>
            <a:lvl8pPr>
              <a:defRPr sz="1054"/>
            </a:lvl8pPr>
            <a:lvl9pPr>
              <a:defRPr sz="105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6753" y="3078007"/>
            <a:ext cx="2321779" cy="5700009"/>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4277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2"/>
            <a:ext cx="2321779" cy="2394003"/>
          </a:xfrm>
        </p:spPr>
        <p:txBody>
          <a:bodyPr anchor="b">
            <a:normAutofit/>
          </a:bodyPr>
          <a:lstStyle>
            <a:lvl1pPr>
              <a:defRPr sz="1686"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059710" y="1482004"/>
            <a:ext cx="3644652" cy="7296008"/>
          </a:xfrm>
        </p:spPr>
        <p:txBody>
          <a:bodyPr/>
          <a:lstStyle>
            <a:lvl1pPr marL="0" indent="0">
              <a:buNone/>
              <a:defRPr sz="1686"/>
            </a:lvl1pPr>
            <a:lvl2pPr marL="240815" indent="0">
              <a:buNone/>
              <a:defRPr sz="1474"/>
            </a:lvl2pPr>
            <a:lvl3pPr marL="481628" indent="0">
              <a:buNone/>
              <a:defRPr sz="1264"/>
            </a:lvl3pPr>
            <a:lvl4pPr marL="722442" indent="0">
              <a:buNone/>
              <a:defRPr sz="1054"/>
            </a:lvl4pPr>
            <a:lvl5pPr marL="963255" indent="0">
              <a:buNone/>
              <a:defRPr sz="1054"/>
            </a:lvl5pPr>
            <a:lvl6pPr marL="1204071" indent="0">
              <a:buNone/>
              <a:defRPr sz="1054"/>
            </a:lvl6pPr>
            <a:lvl7pPr marL="1444885" indent="0">
              <a:buNone/>
              <a:defRPr sz="1054"/>
            </a:lvl7pPr>
            <a:lvl8pPr marL="1685698" indent="0">
              <a:buNone/>
              <a:defRPr sz="1054"/>
            </a:lvl8pPr>
            <a:lvl9pPr marL="1926513" indent="0">
              <a:buNone/>
              <a:defRPr sz="105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6753" y="3078008"/>
            <a:ext cx="2321779" cy="5700007"/>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2025/11/18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296860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9045" y="547204"/>
            <a:ext cx="6209407" cy="198312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9045" y="2736005"/>
            <a:ext cx="6209407" cy="650988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4955" y="9509514"/>
            <a:ext cx="1619845" cy="546251"/>
          </a:xfrm>
          <a:prstGeom prst="rect">
            <a:avLst/>
          </a:prstGeom>
        </p:spPr>
        <p:txBody>
          <a:bodyPr vert="horz" lIns="91440" tIns="45720" rIns="91440" bIns="45720" rtlCol="0" anchor="ctr"/>
          <a:lstStyle>
            <a:lvl1pPr algn="l">
              <a:defRPr sz="580">
                <a:solidFill>
                  <a:schemeClr val="tx1">
                    <a:lumMod val="65000"/>
                    <a:lumOff val="35000"/>
                  </a:schemeClr>
                </a:solidFill>
              </a:defRPr>
            </a:lvl1p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3"/>
          </p:nvPr>
        </p:nvSpPr>
        <p:spPr>
          <a:xfrm>
            <a:off x="2384774" y="9509514"/>
            <a:ext cx="2429769" cy="546251"/>
          </a:xfrm>
          <a:prstGeom prst="rect">
            <a:avLst/>
          </a:prstGeom>
        </p:spPr>
        <p:txBody>
          <a:bodyPr vert="horz" lIns="91440" tIns="45720" rIns="91440" bIns="45720" rtlCol="0" anchor="ctr"/>
          <a:lstStyle>
            <a:lvl1pPr algn="ctr">
              <a:defRPr sz="58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5088606" y="9509514"/>
            <a:ext cx="1619845" cy="546251"/>
          </a:xfrm>
          <a:prstGeom prst="rect">
            <a:avLst/>
          </a:prstGeom>
        </p:spPr>
        <p:txBody>
          <a:bodyPr vert="horz" lIns="91440" tIns="45720" rIns="91440" bIns="45720" rtlCol="0" anchor="ctr"/>
          <a:lstStyle>
            <a:lvl1pPr algn="r">
              <a:defRPr sz="580">
                <a:solidFill>
                  <a:schemeClr val="tx1">
                    <a:tint val="75000"/>
                  </a:schemeClr>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5079121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81628" rtl="0" eaLnBrk="1" latinLnBrk="0" hangingPunct="1">
        <a:lnSpc>
          <a:spcPct val="90000"/>
        </a:lnSpc>
        <a:spcBef>
          <a:spcPct val="0"/>
        </a:spcBef>
        <a:buNone/>
        <a:defRPr kumimoji="1" sz="2318" kern="1200">
          <a:solidFill>
            <a:schemeClr val="tx1"/>
          </a:solidFill>
          <a:latin typeface="+mj-lt"/>
          <a:ea typeface="+mj-ea"/>
          <a:cs typeface="+mj-cs"/>
        </a:defRPr>
      </a:lvl1pPr>
    </p:titleStyle>
    <p:bodyStyle>
      <a:lvl1pPr marL="120407" indent="-120407" algn="l" defTabSz="481628" rtl="0" eaLnBrk="1" latinLnBrk="0" hangingPunct="1">
        <a:lnSpc>
          <a:spcPct val="90000"/>
        </a:lnSpc>
        <a:spcBef>
          <a:spcPts val="527"/>
        </a:spcBef>
        <a:buFont typeface="Wingdings 2" pitchFamily="18" charset="2"/>
        <a:buChar char=""/>
        <a:defRPr kumimoji="1" sz="1474" kern="1200">
          <a:solidFill>
            <a:schemeClr val="tx1"/>
          </a:solidFill>
          <a:latin typeface="+mn-lt"/>
          <a:ea typeface="+mn-ea"/>
          <a:cs typeface="+mn-cs"/>
        </a:defRPr>
      </a:lvl1pPr>
      <a:lvl2pPr marL="361220" indent="-120407" algn="l" defTabSz="481628" rtl="0" eaLnBrk="1" latinLnBrk="0" hangingPunct="1">
        <a:lnSpc>
          <a:spcPct val="90000"/>
        </a:lnSpc>
        <a:spcBef>
          <a:spcPts val="263"/>
        </a:spcBef>
        <a:buFont typeface="Wingdings 2" pitchFamily="18" charset="2"/>
        <a:buChar char=""/>
        <a:defRPr kumimoji="1" sz="1264" kern="1200">
          <a:solidFill>
            <a:schemeClr val="tx1"/>
          </a:solidFill>
          <a:latin typeface="+mn-lt"/>
          <a:ea typeface="+mn-ea"/>
          <a:cs typeface="+mn-cs"/>
        </a:defRPr>
      </a:lvl2pPr>
      <a:lvl3pPr marL="602035" indent="-120407" algn="l" defTabSz="481628" rtl="0" eaLnBrk="1" latinLnBrk="0" hangingPunct="1">
        <a:lnSpc>
          <a:spcPct val="90000"/>
        </a:lnSpc>
        <a:spcBef>
          <a:spcPts val="263"/>
        </a:spcBef>
        <a:buFont typeface="Wingdings 2" pitchFamily="18" charset="2"/>
        <a:buChar char=""/>
        <a:defRPr kumimoji="1" sz="1054" kern="1200">
          <a:solidFill>
            <a:schemeClr val="tx1"/>
          </a:solidFill>
          <a:latin typeface="+mn-lt"/>
          <a:ea typeface="+mn-ea"/>
          <a:cs typeface="+mn-cs"/>
        </a:defRPr>
      </a:lvl3pPr>
      <a:lvl4pPr marL="842849"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4pPr>
      <a:lvl5pPr marL="1083663"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5pPr>
      <a:lvl6pPr marL="1324477"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6pPr>
      <a:lvl7pPr marL="1565291"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7pPr>
      <a:lvl8pPr marL="1806106"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8pPr>
      <a:lvl9pPr marL="2046920"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9pPr>
    </p:bodyStyle>
    <p:otherStyle>
      <a:defPPr>
        <a:defRPr lang="en-US"/>
      </a:defPPr>
      <a:lvl1pPr marL="0" algn="l" defTabSz="481628" rtl="0" eaLnBrk="1" latinLnBrk="0" hangingPunct="1">
        <a:defRPr kumimoji="1" sz="948" kern="1200">
          <a:solidFill>
            <a:schemeClr val="tx1"/>
          </a:solidFill>
          <a:latin typeface="+mn-lt"/>
          <a:ea typeface="+mn-ea"/>
          <a:cs typeface="+mn-cs"/>
        </a:defRPr>
      </a:lvl1pPr>
      <a:lvl2pPr marL="240815" algn="l" defTabSz="481628" rtl="0" eaLnBrk="1" latinLnBrk="0" hangingPunct="1">
        <a:defRPr kumimoji="1" sz="948" kern="1200">
          <a:solidFill>
            <a:schemeClr val="tx1"/>
          </a:solidFill>
          <a:latin typeface="+mn-lt"/>
          <a:ea typeface="+mn-ea"/>
          <a:cs typeface="+mn-cs"/>
        </a:defRPr>
      </a:lvl2pPr>
      <a:lvl3pPr marL="481628" algn="l" defTabSz="481628" rtl="0" eaLnBrk="1" latinLnBrk="0" hangingPunct="1">
        <a:defRPr kumimoji="1" sz="948" kern="1200">
          <a:solidFill>
            <a:schemeClr val="tx1"/>
          </a:solidFill>
          <a:latin typeface="+mn-lt"/>
          <a:ea typeface="+mn-ea"/>
          <a:cs typeface="+mn-cs"/>
        </a:defRPr>
      </a:lvl3pPr>
      <a:lvl4pPr marL="722442" algn="l" defTabSz="481628" rtl="0" eaLnBrk="1" latinLnBrk="0" hangingPunct="1">
        <a:defRPr kumimoji="1" sz="948" kern="1200">
          <a:solidFill>
            <a:schemeClr val="tx1"/>
          </a:solidFill>
          <a:latin typeface="+mn-lt"/>
          <a:ea typeface="+mn-ea"/>
          <a:cs typeface="+mn-cs"/>
        </a:defRPr>
      </a:lvl4pPr>
      <a:lvl5pPr marL="963255" algn="l" defTabSz="481628" rtl="0" eaLnBrk="1" latinLnBrk="0" hangingPunct="1">
        <a:defRPr kumimoji="1" sz="948" kern="1200">
          <a:solidFill>
            <a:schemeClr val="tx1"/>
          </a:solidFill>
          <a:latin typeface="+mn-lt"/>
          <a:ea typeface="+mn-ea"/>
          <a:cs typeface="+mn-cs"/>
        </a:defRPr>
      </a:lvl5pPr>
      <a:lvl6pPr marL="1204071" algn="l" defTabSz="481628" rtl="0" eaLnBrk="1" latinLnBrk="0" hangingPunct="1">
        <a:defRPr kumimoji="1" sz="948" kern="1200">
          <a:solidFill>
            <a:schemeClr val="tx1"/>
          </a:solidFill>
          <a:latin typeface="+mn-lt"/>
          <a:ea typeface="+mn-ea"/>
          <a:cs typeface="+mn-cs"/>
        </a:defRPr>
      </a:lvl6pPr>
      <a:lvl7pPr marL="1444885" algn="l" defTabSz="481628" rtl="0" eaLnBrk="1" latinLnBrk="0" hangingPunct="1">
        <a:defRPr kumimoji="1" sz="948" kern="1200">
          <a:solidFill>
            <a:schemeClr val="tx1"/>
          </a:solidFill>
          <a:latin typeface="+mn-lt"/>
          <a:ea typeface="+mn-ea"/>
          <a:cs typeface="+mn-cs"/>
        </a:defRPr>
      </a:lvl7pPr>
      <a:lvl8pPr marL="1685698" algn="l" defTabSz="481628" rtl="0" eaLnBrk="1" latinLnBrk="0" hangingPunct="1">
        <a:defRPr kumimoji="1" sz="948" kern="1200">
          <a:solidFill>
            <a:schemeClr val="tx1"/>
          </a:solidFill>
          <a:latin typeface="+mn-lt"/>
          <a:ea typeface="+mn-ea"/>
          <a:cs typeface="+mn-cs"/>
        </a:defRPr>
      </a:lvl8pPr>
      <a:lvl9pPr marL="1926513" algn="l" defTabSz="481628" rtl="0" eaLnBrk="1" latinLnBrk="0" hangingPunct="1">
        <a:defRPr kumimoji="1" sz="94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576012"/>
            <a:ext cx="7199314"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476547"/>
            <a:ext cx="7199314" cy="9873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47938" y="428779"/>
            <a:ext cx="5939433" cy="217042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338"/>
            <a:ext cx="5939434" cy="6019208"/>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47939" y="9664260"/>
            <a:ext cx="1459863" cy="546251"/>
          </a:xfrm>
          <a:prstGeom prst="rect">
            <a:avLst/>
          </a:prstGeom>
        </p:spPr>
        <p:txBody>
          <a:bodyPr vert="horz" lIns="91440" tIns="45720" rIns="91440" bIns="45720" rtlCol="0" anchor="ctr"/>
          <a:lstStyle>
            <a:lvl1pPr algn="l">
              <a:defRPr sz="709">
                <a:solidFill>
                  <a:srgbClr val="FFFFFF"/>
                </a:solidFill>
              </a:defRPr>
            </a:lvl1pPr>
          </a:lstStyle>
          <a:p>
            <a:fld id="{803A35C5-A4AF-4987-B4C7-6F2DC6E9EF3D}" type="datetimeFigureOut">
              <a:rPr kumimoji="1" lang="ja-JP" altLang="en-US" smtClean="0"/>
              <a:t>2025/11/18</a:t>
            </a:fld>
            <a:endParaRPr kumimoji="1" lang="ja-JP" altLang="en-US"/>
          </a:p>
        </p:txBody>
      </p:sp>
      <p:sp>
        <p:nvSpPr>
          <p:cNvPr id="5" name="Footer Placeholder 4"/>
          <p:cNvSpPr>
            <a:spLocks noGrp="1"/>
          </p:cNvSpPr>
          <p:nvPr>
            <p:ph type="ftr" sz="quarter" idx="3"/>
          </p:nvPr>
        </p:nvSpPr>
        <p:spPr>
          <a:xfrm>
            <a:off x="2176674" y="9664260"/>
            <a:ext cx="2847841" cy="546251"/>
          </a:xfrm>
          <a:prstGeom prst="rect">
            <a:avLst/>
          </a:prstGeom>
        </p:spPr>
        <p:txBody>
          <a:bodyPr vert="horz" lIns="91440" tIns="45720" rIns="91440" bIns="45720" rtlCol="0" anchor="ctr"/>
          <a:lstStyle>
            <a:lvl1pPr algn="ctr">
              <a:defRPr sz="709"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5846170" y="9664260"/>
            <a:ext cx="774744" cy="546251"/>
          </a:xfrm>
          <a:prstGeom prst="rect">
            <a:avLst/>
          </a:prstGeom>
        </p:spPr>
        <p:txBody>
          <a:bodyPr vert="horz" lIns="91440" tIns="45720" rIns="91440" bIns="45720" rtlCol="0" anchor="ctr"/>
          <a:lstStyle>
            <a:lvl1pPr algn="r">
              <a:defRPr sz="827">
                <a:solidFill>
                  <a:srgbClr val="FFFFFF"/>
                </a:solidFill>
              </a:defRPr>
            </a:lvl1pPr>
          </a:lstStyle>
          <a:p>
            <a:fld id="{E701737D-05BB-4A5B-A15C-0F3219EB8B7D}" type="slidenum">
              <a:rPr kumimoji="1" lang="ja-JP" altLang="en-US" smtClean="0"/>
              <a:t>‹#›</a:t>
            </a:fld>
            <a:endParaRPr kumimoji="1" lang="ja-JP" altLang="en-US"/>
          </a:p>
        </p:txBody>
      </p:sp>
      <p:cxnSp>
        <p:nvCxnSpPr>
          <p:cNvPr id="10" name="Straight Connector 9"/>
          <p:cNvCxnSpPr/>
          <p:nvPr/>
        </p:nvCxnSpPr>
        <p:spPr>
          <a:xfrm>
            <a:off x="704775" y="2599929"/>
            <a:ext cx="58854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094585"/>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719907" rtl="0" eaLnBrk="1" latinLnBrk="0" hangingPunct="1">
        <a:lnSpc>
          <a:spcPct val="85000"/>
        </a:lnSpc>
        <a:spcBef>
          <a:spcPct val="0"/>
        </a:spcBef>
        <a:buNone/>
        <a:defRPr kumimoji="1" sz="3779" kern="1200" spc="-39" baseline="0">
          <a:solidFill>
            <a:schemeClr val="tx1">
              <a:lumMod val="75000"/>
              <a:lumOff val="25000"/>
            </a:schemeClr>
          </a:solidFill>
          <a:latin typeface="+mj-lt"/>
          <a:ea typeface="+mj-ea"/>
          <a:cs typeface="+mj-cs"/>
        </a:defRPr>
      </a:lvl1pPr>
    </p:titleStyle>
    <p:bodyStyle>
      <a:lvl1pPr marL="71991" indent="-71991" algn="l" defTabSz="719907" rtl="0" eaLnBrk="1" latinLnBrk="0" hangingPunct="1">
        <a:lnSpc>
          <a:spcPct val="90000"/>
        </a:lnSpc>
        <a:spcBef>
          <a:spcPts val="945"/>
        </a:spcBef>
        <a:spcAft>
          <a:spcPts val="157"/>
        </a:spcAft>
        <a:buClr>
          <a:schemeClr val="accent1"/>
        </a:buClr>
        <a:buSzPct val="100000"/>
        <a:buFont typeface="Calibri" panose="020F0502020204030204" pitchFamily="34" charset="0"/>
        <a:buChar char=" "/>
        <a:defRPr kumimoji="1" sz="1575" kern="1200">
          <a:solidFill>
            <a:schemeClr val="tx1">
              <a:lumMod val="75000"/>
              <a:lumOff val="25000"/>
            </a:schemeClr>
          </a:solidFill>
          <a:latin typeface="+mn-lt"/>
          <a:ea typeface="+mn-ea"/>
          <a:cs typeface="+mn-cs"/>
        </a:defRPr>
      </a:lvl1pPr>
      <a:lvl2pPr marL="302361"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417" kern="1200">
          <a:solidFill>
            <a:schemeClr val="tx1">
              <a:lumMod val="75000"/>
              <a:lumOff val="25000"/>
            </a:schemeClr>
          </a:solidFill>
          <a:latin typeface="+mn-lt"/>
          <a:ea typeface="+mn-ea"/>
          <a:cs typeface="+mn-cs"/>
        </a:defRPr>
      </a:lvl2pPr>
      <a:lvl3pPr marL="446342"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3pPr>
      <a:lvl4pPr marL="590324"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4pPr>
      <a:lvl5pPr marL="734305"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5pPr>
      <a:lvl6pPr marL="86603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6pPr>
      <a:lvl7pPr marL="102349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7pPr>
      <a:lvl8pPr marL="118095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8pPr>
      <a:lvl9pPr marL="133841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8.xml"/><Relationship Id="rId5" Type="http://schemas.openxmlformats.org/officeDocument/2006/relationships/image" Target="../media/image7.pn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DE76803C-9E54-4FE0-9961-C3EC427566AC}"/>
              </a:ext>
            </a:extLst>
          </p:cNvPr>
          <p:cNvSpPr/>
          <p:nvPr/>
        </p:nvSpPr>
        <p:spPr>
          <a:xfrm>
            <a:off x="0" y="9357905"/>
            <a:ext cx="7199312" cy="90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6" name="角丸四角形 18">
            <a:extLst>
              <a:ext uri="{FF2B5EF4-FFF2-40B4-BE49-F238E27FC236}">
                <a16:creationId xmlns:a16="http://schemas.microsoft.com/office/drawing/2014/main" id="{B7791B7F-C629-4E46-8B2C-A16765C6929C}"/>
              </a:ext>
            </a:extLst>
          </p:cNvPr>
          <p:cNvSpPr/>
          <p:nvPr/>
        </p:nvSpPr>
        <p:spPr>
          <a:xfrm>
            <a:off x="5915790" y="220264"/>
            <a:ext cx="1029351" cy="296749"/>
          </a:xfrm>
          <a:prstGeom prst="roundRect">
            <a:avLst/>
          </a:prstGeom>
          <a:ln w="1905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359" b="1" dirty="0">
                <a:effectLst>
                  <a:outerShdw blurRad="63500" sx="102000" sy="102000" algn="ctr" rotWithShape="0">
                    <a:prstClr val="black">
                      <a:alpha val="40000"/>
                    </a:prstClr>
                  </a:outerShdw>
                </a:effectLst>
                <a:latin typeface="UD デジタル 教科書体 NP-R" panose="02020400000000000000" pitchFamily="18" charset="-128"/>
                <a:ea typeface="UD デジタル 教科書体 NP-R" panose="02020400000000000000" pitchFamily="18" charset="-128"/>
              </a:rPr>
              <a:t>参加無料</a:t>
            </a:r>
            <a:endParaRPr lang="en-US" altLang="ja-JP" sz="1359" b="1" dirty="0">
              <a:effectLst>
                <a:outerShdw blurRad="63500" sx="102000" sy="102000" algn="ctr" rotWithShape="0">
                  <a:prstClr val="black">
                    <a:alpha val="40000"/>
                  </a:prstClr>
                </a:outerShdw>
              </a:effectLst>
              <a:latin typeface="UD デジタル 教科書体 NP-R" panose="02020400000000000000" pitchFamily="18" charset="-128"/>
              <a:ea typeface="UD デジタル 教科書体 NP-R" panose="02020400000000000000" pitchFamily="18" charset="-128"/>
            </a:endParaRPr>
          </a:p>
        </p:txBody>
      </p:sp>
      <p:sp>
        <p:nvSpPr>
          <p:cNvPr id="3" name="正方形/長方形 2"/>
          <p:cNvSpPr/>
          <p:nvPr/>
        </p:nvSpPr>
        <p:spPr>
          <a:xfrm>
            <a:off x="1" y="-8013"/>
            <a:ext cx="7199312" cy="1681298"/>
          </a:xfrm>
          <a:prstGeom prst="rect">
            <a:avLst/>
          </a:prstGeom>
          <a:solidFill>
            <a:srgbClr val="C1EE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dirty="0">
              <a:solidFill>
                <a:srgbClr val="0066FF"/>
              </a:solidFill>
              <a:latin typeface="Arial" panose="020B0604020202020204" pitchFamily="34" charset="0"/>
              <a:ea typeface="UD デジタル 教科書体 NP-B" panose="02020700000000000000" pitchFamily="18" charset="-128"/>
              <a:cs typeface="Arial" panose="020B0604020202020204" pitchFamily="34" charset="0"/>
            </a:endParaRPr>
          </a:p>
          <a:p>
            <a:pPr algn="ctr"/>
            <a:r>
              <a:rPr kumimoji="1" lang="ja-JP" altLang="en-US" sz="3000" dirty="0">
                <a:ln w="25400">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rPr>
              <a:t>大阪市職業リハビリテーションセンター</a:t>
            </a:r>
            <a:endParaRPr kumimoji="1" lang="en-US" altLang="ja-JP" sz="3000" dirty="0">
              <a:ln w="25400">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endParaRPr>
          </a:p>
          <a:p>
            <a:pPr algn="ctr"/>
            <a:r>
              <a:rPr kumimoji="1" lang="ja-JP" altLang="en-US" sz="3000" dirty="0">
                <a:ln w="25400">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rPr>
              <a:t>大阪市職業指導センター紹介セミナー</a:t>
            </a:r>
          </a:p>
        </p:txBody>
      </p:sp>
      <p:pic>
        <p:nvPicPr>
          <p:cNvPr id="15" name="図 14">
            <a:extLst>
              <a:ext uri="{FF2B5EF4-FFF2-40B4-BE49-F238E27FC236}">
                <a16:creationId xmlns:a16="http://schemas.microsoft.com/office/drawing/2014/main" id="{6D346D73-EC15-430B-B3BA-7DFC5720ED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044" y="83235"/>
            <a:ext cx="943107" cy="266737"/>
          </a:xfrm>
          <a:prstGeom prst="rect">
            <a:avLst/>
          </a:prstGeom>
        </p:spPr>
      </p:pic>
      <p:pic>
        <p:nvPicPr>
          <p:cNvPr id="1026" name="Picture 2">
            <a:extLst>
              <a:ext uri="{FF2B5EF4-FFF2-40B4-BE49-F238E27FC236}">
                <a16:creationId xmlns:a16="http://schemas.microsoft.com/office/drawing/2014/main" id="{81ECC0FF-8925-40F7-AA0A-DA84AF09DC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332" y="605441"/>
            <a:ext cx="3366822" cy="235677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a:extLst>
              <a:ext uri="{FF2B5EF4-FFF2-40B4-BE49-F238E27FC236}">
                <a16:creationId xmlns:a16="http://schemas.microsoft.com/office/drawing/2014/main" id="{181612AB-18DD-46CC-B52B-2DC4EFE982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5459" y="605441"/>
            <a:ext cx="3366822" cy="2356775"/>
          </a:xfrm>
          <a:prstGeom prst="rect">
            <a:avLst/>
          </a:prstGeom>
          <a:noFill/>
          <a:extLst>
            <a:ext uri="{909E8E84-426E-40DD-AFC4-6F175D3DCCD1}">
              <a14:hiddenFill xmlns:a14="http://schemas.microsoft.com/office/drawing/2010/main">
                <a:solidFill>
                  <a:srgbClr val="FFFFFF"/>
                </a:solidFill>
              </a14:hiddenFill>
            </a:ext>
          </a:extLst>
        </p:spPr>
      </p:pic>
      <p:sp>
        <p:nvSpPr>
          <p:cNvPr id="21" name="正方形/長方形 20">
            <a:extLst>
              <a:ext uri="{FF2B5EF4-FFF2-40B4-BE49-F238E27FC236}">
                <a16:creationId xmlns:a16="http://schemas.microsoft.com/office/drawing/2014/main" id="{75908FB8-9F94-4A23-8396-E62AEB66A885}"/>
              </a:ext>
            </a:extLst>
          </p:cNvPr>
          <p:cNvSpPr/>
          <p:nvPr/>
        </p:nvSpPr>
        <p:spPr>
          <a:xfrm>
            <a:off x="0" y="10039047"/>
            <a:ext cx="7199312" cy="219855"/>
          </a:xfrm>
          <a:prstGeom prst="rect">
            <a:avLst/>
          </a:prstGeom>
          <a:solidFill>
            <a:srgbClr val="C1EE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29" name="正方形/長方形 28">
            <a:extLst>
              <a:ext uri="{FF2B5EF4-FFF2-40B4-BE49-F238E27FC236}">
                <a16:creationId xmlns:a16="http://schemas.microsoft.com/office/drawing/2014/main" id="{DB67E1D1-2D40-49F5-A29B-DB18B68D5EF3}"/>
              </a:ext>
            </a:extLst>
          </p:cNvPr>
          <p:cNvSpPr/>
          <p:nvPr/>
        </p:nvSpPr>
        <p:spPr>
          <a:xfrm>
            <a:off x="91929" y="3095662"/>
            <a:ext cx="334791" cy="2493492"/>
          </a:xfrm>
          <a:prstGeom prst="rect">
            <a:avLst/>
          </a:prstGeom>
          <a:solidFill>
            <a:srgbClr val="89EF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n>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rPr>
              <a:t>参加</a:t>
            </a:r>
            <a:endParaRPr kumimoji="1" lang="en-US" altLang="ja-JP" sz="2000" b="1" dirty="0">
              <a:ln>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endParaRPr>
          </a:p>
          <a:p>
            <a:pPr algn="ctr"/>
            <a:r>
              <a:rPr kumimoji="1" lang="ja-JP" altLang="en-US" sz="2000" b="1" dirty="0">
                <a:ln>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rPr>
              <a:t>無料</a:t>
            </a:r>
            <a:endParaRPr kumimoji="1" lang="en-US" altLang="ja-JP" sz="2000" b="1" dirty="0">
              <a:ln>
                <a:solidFill>
                  <a:schemeClr val="accent1">
                    <a:shade val="50000"/>
                  </a:schemeClr>
                </a:solidFill>
              </a:ln>
              <a:solidFill>
                <a:schemeClr val="bg1"/>
              </a:solidFill>
              <a:latin typeface="Arial" panose="020B0604020202020204" pitchFamily="34" charset="0"/>
              <a:ea typeface="UD デジタル 教科書体 NP-B" panose="02020700000000000000" pitchFamily="18" charset="-128"/>
              <a:cs typeface="Arial" panose="020B0604020202020204" pitchFamily="34" charset="0"/>
            </a:endParaRPr>
          </a:p>
        </p:txBody>
      </p:sp>
      <p:sp>
        <p:nvSpPr>
          <p:cNvPr id="30" name="正方形/長方形 29">
            <a:extLst>
              <a:ext uri="{FF2B5EF4-FFF2-40B4-BE49-F238E27FC236}">
                <a16:creationId xmlns:a16="http://schemas.microsoft.com/office/drawing/2014/main" id="{FDC4ED07-A623-4DED-987F-5B52A75E66DA}"/>
              </a:ext>
            </a:extLst>
          </p:cNvPr>
          <p:cNvSpPr/>
          <p:nvPr/>
        </p:nvSpPr>
        <p:spPr>
          <a:xfrm>
            <a:off x="476120" y="3095662"/>
            <a:ext cx="882000" cy="3456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日時</a:t>
            </a: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33" name="正方形/長方形 32">
            <a:extLst>
              <a:ext uri="{FF2B5EF4-FFF2-40B4-BE49-F238E27FC236}">
                <a16:creationId xmlns:a16="http://schemas.microsoft.com/office/drawing/2014/main" id="{91277543-E182-4692-BEBD-72942C15EE86}"/>
              </a:ext>
            </a:extLst>
          </p:cNvPr>
          <p:cNvSpPr/>
          <p:nvPr/>
        </p:nvSpPr>
        <p:spPr>
          <a:xfrm>
            <a:off x="1803255" y="3353007"/>
            <a:ext cx="884756"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latin typeface="Arial" panose="020B0604020202020204" pitchFamily="34" charset="0"/>
              <a:ea typeface="UD デジタル 教科書体 NP-B" panose="02020700000000000000" pitchFamily="18" charset="-128"/>
              <a:cs typeface="Arial" panose="020B0604020202020204" pitchFamily="34" charset="0"/>
            </a:endParaRPr>
          </a:p>
        </p:txBody>
      </p:sp>
      <p:sp>
        <p:nvSpPr>
          <p:cNvPr id="22" name="正方形/長方形 21">
            <a:extLst>
              <a:ext uri="{FF2B5EF4-FFF2-40B4-BE49-F238E27FC236}">
                <a16:creationId xmlns:a16="http://schemas.microsoft.com/office/drawing/2014/main" id="{EF47AB95-F067-48AF-9202-81A89C975413}"/>
              </a:ext>
            </a:extLst>
          </p:cNvPr>
          <p:cNvSpPr/>
          <p:nvPr/>
        </p:nvSpPr>
        <p:spPr>
          <a:xfrm>
            <a:off x="473456" y="3474153"/>
            <a:ext cx="882000" cy="3456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定員</a:t>
            </a: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23" name="正方形/長方形 22">
            <a:extLst>
              <a:ext uri="{FF2B5EF4-FFF2-40B4-BE49-F238E27FC236}">
                <a16:creationId xmlns:a16="http://schemas.microsoft.com/office/drawing/2014/main" id="{7932691D-3439-4B07-9903-651B5CFCD9A9}"/>
              </a:ext>
            </a:extLst>
          </p:cNvPr>
          <p:cNvSpPr/>
          <p:nvPr/>
        </p:nvSpPr>
        <p:spPr>
          <a:xfrm>
            <a:off x="479556" y="4225641"/>
            <a:ext cx="882000" cy="3456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会場</a:t>
            </a: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25" name="正方形/長方形 24">
            <a:extLst>
              <a:ext uri="{FF2B5EF4-FFF2-40B4-BE49-F238E27FC236}">
                <a16:creationId xmlns:a16="http://schemas.microsoft.com/office/drawing/2014/main" id="{73CF4B12-3CE1-4349-8BA7-2EA8C9C73720}"/>
              </a:ext>
            </a:extLst>
          </p:cNvPr>
          <p:cNvSpPr/>
          <p:nvPr/>
        </p:nvSpPr>
        <p:spPr>
          <a:xfrm>
            <a:off x="1320112" y="3008601"/>
            <a:ext cx="5625029"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2026</a:t>
            </a: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年 </a:t>
            </a:r>
            <a:r>
              <a:rPr kumimoji="1" lang="en-US" altLang="ja-JP"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a:t>
            </a:r>
            <a:r>
              <a:rPr kumimoji="1" lang="ja-JP" altLang="en-US"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月</a:t>
            </a:r>
            <a:r>
              <a:rPr kumimoji="1" lang="en-US" altLang="ja-JP"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24</a:t>
            </a:r>
            <a:r>
              <a:rPr kumimoji="1" lang="ja-JP" altLang="en-US"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日（火） </a:t>
            </a:r>
            <a:r>
              <a:rPr kumimoji="1" lang="en-US" altLang="ja-JP"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14:00</a:t>
            </a:r>
            <a:r>
              <a:rPr kumimoji="1" lang="ja-JP" altLang="en-US"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en-US" altLang="ja-JP"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17:00</a:t>
            </a: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（受付</a:t>
            </a:r>
            <a:r>
              <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13:30</a:t>
            </a: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26" name="正方形/長方形 25">
            <a:extLst>
              <a:ext uri="{FF2B5EF4-FFF2-40B4-BE49-F238E27FC236}">
                <a16:creationId xmlns:a16="http://schemas.microsoft.com/office/drawing/2014/main" id="{7409ABA0-B590-4CC1-A82A-8161B517C2B6}"/>
              </a:ext>
            </a:extLst>
          </p:cNvPr>
          <p:cNvSpPr/>
          <p:nvPr/>
        </p:nvSpPr>
        <p:spPr>
          <a:xfrm>
            <a:off x="1321526" y="3387592"/>
            <a:ext cx="3636155"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25</a:t>
            </a:r>
            <a:r>
              <a:rPr kumimoji="1" lang="ja-JP" altLang="en-US" sz="20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名程度</a:t>
            </a: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（申込先着順）</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27" name="正方形/長方形 26">
            <a:extLst>
              <a:ext uri="{FF2B5EF4-FFF2-40B4-BE49-F238E27FC236}">
                <a16:creationId xmlns:a16="http://schemas.microsoft.com/office/drawing/2014/main" id="{6B4317F1-F015-405D-8FA7-DC34AE3055DC}"/>
              </a:ext>
            </a:extLst>
          </p:cNvPr>
          <p:cNvSpPr/>
          <p:nvPr/>
        </p:nvSpPr>
        <p:spPr>
          <a:xfrm>
            <a:off x="1336954" y="4088222"/>
            <a:ext cx="4568303" cy="12762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大阪市職業リハビリテーションセンター</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（大阪市平野区喜連西</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6-2-55</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p>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TEL</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06</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6704</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7201</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p>
          <a:p>
            <a:r>
              <a:rPr kumimoji="1" lang="en-US" altLang="ja-JP"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※Osaka Metro</a:t>
            </a:r>
            <a:r>
              <a:rPr kumimoji="1" lang="ja-JP" altLang="en-US"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谷町線「喜連瓜破駅」</a:t>
            </a:r>
            <a:endParaRPr kumimoji="1" lang="en-US" altLang="ja-JP"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r>
              <a:rPr kumimoji="1" lang="ja-JP" altLang="en-US"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１号出口から西へ約</a:t>
            </a:r>
            <a:r>
              <a:rPr kumimoji="1" lang="en-US" altLang="ja-JP"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400</a:t>
            </a:r>
            <a:r>
              <a:rPr kumimoji="1" lang="ja-JP" altLang="en-US"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ｍ　</a:t>
            </a:r>
          </a:p>
          <a:p>
            <a:r>
              <a:rPr kumimoji="1" lang="en-US" altLang="ja-JP"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a:t>
            </a:r>
            <a:r>
              <a:rPr kumimoji="1" lang="ja-JP" altLang="en-US"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公共交通機関をご利用ください。</a:t>
            </a:r>
          </a:p>
        </p:txBody>
      </p:sp>
      <p:sp>
        <p:nvSpPr>
          <p:cNvPr id="35" name="正方形/長方形 34">
            <a:extLst>
              <a:ext uri="{FF2B5EF4-FFF2-40B4-BE49-F238E27FC236}">
                <a16:creationId xmlns:a16="http://schemas.microsoft.com/office/drawing/2014/main" id="{3A07F324-FF97-4CD6-88D9-5377C889FEC3}"/>
              </a:ext>
            </a:extLst>
          </p:cNvPr>
          <p:cNvSpPr/>
          <p:nvPr/>
        </p:nvSpPr>
        <p:spPr>
          <a:xfrm>
            <a:off x="141920" y="8860043"/>
            <a:ext cx="3636155"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主催　大阪府</a:t>
            </a:r>
            <a:endPar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36" name="正方形/長方形 35">
            <a:extLst>
              <a:ext uri="{FF2B5EF4-FFF2-40B4-BE49-F238E27FC236}">
                <a16:creationId xmlns:a16="http://schemas.microsoft.com/office/drawing/2014/main" id="{DFB8DC7F-562A-49A3-9BC6-2AF0463AF785}"/>
              </a:ext>
            </a:extLst>
          </p:cNvPr>
          <p:cNvSpPr/>
          <p:nvPr/>
        </p:nvSpPr>
        <p:spPr>
          <a:xfrm>
            <a:off x="1413532" y="8748653"/>
            <a:ext cx="6463827" cy="12371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問合せ先　　大阪府障がい者雇用促進センター</a:t>
            </a:r>
          </a:p>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（大阪府 商工労働部 雇用推進室 就業促進課 障がい者雇用促進ｸﾞﾙｰﾌﾟ）</a:t>
            </a:r>
          </a:p>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TEL</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06-6360-9077</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FAX</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06-6360-9079</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p>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E-mail</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en-US" altLang="ja-JP"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shugyosokushin-g04@gbox.pref.osaka.lg.jp</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p>
        </p:txBody>
      </p:sp>
      <p:sp>
        <p:nvSpPr>
          <p:cNvPr id="37" name="正方形/長方形 36">
            <a:extLst>
              <a:ext uri="{FF2B5EF4-FFF2-40B4-BE49-F238E27FC236}">
                <a16:creationId xmlns:a16="http://schemas.microsoft.com/office/drawing/2014/main" id="{20483734-CE56-4AE1-8FFE-F7B92584E21A}"/>
              </a:ext>
            </a:extLst>
          </p:cNvPr>
          <p:cNvSpPr/>
          <p:nvPr/>
        </p:nvSpPr>
        <p:spPr>
          <a:xfrm>
            <a:off x="466399" y="5243579"/>
            <a:ext cx="882000" cy="345574"/>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申込方法</a:t>
            </a: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39" name="正方形/長方形 38">
            <a:extLst>
              <a:ext uri="{FF2B5EF4-FFF2-40B4-BE49-F238E27FC236}">
                <a16:creationId xmlns:a16="http://schemas.microsoft.com/office/drawing/2014/main" id="{FE8B90DE-6DE4-47B6-A306-5882BE814E4B}"/>
              </a:ext>
            </a:extLst>
          </p:cNvPr>
          <p:cNvSpPr/>
          <p:nvPr/>
        </p:nvSpPr>
        <p:spPr>
          <a:xfrm>
            <a:off x="134648" y="1904772"/>
            <a:ext cx="6936223" cy="12055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障がい者の雇用に取り組む事業主の人事・労務担当者の方々を対象に、障がい者の採用や雇用管理・サポート</a:t>
            </a:r>
            <a:endParaRPr kumimoji="1" lang="en-US" altLang="ja-JP"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r>
              <a:rPr kumimoji="1" lang="ja-JP" altLang="en-US"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を学んでいただくため、見学を含むセミナーを開催いたします。　</a:t>
            </a:r>
          </a:p>
          <a:p>
            <a:r>
              <a:rPr kumimoji="1" lang="ja-JP" altLang="en-US"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「大阪市職業リハビリテーションセンター」 及び「大阪市職業指導センター」では、障がいのある方が就職先で</a:t>
            </a:r>
            <a:endParaRPr kumimoji="1" lang="en-US" altLang="ja-JP"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r>
              <a:rPr kumimoji="1" lang="ja-JP" altLang="en-US"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役立つスキルを身につけるため日々訓練に励んでおり、多くの修了生が様々な職域で活躍しています。</a:t>
            </a:r>
          </a:p>
          <a:p>
            <a:r>
              <a:rPr kumimoji="1" lang="ja-JP" altLang="en-US"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事例紹介では、修了生の活躍状況もご紹介します。是非、ご参加下さい。</a:t>
            </a:r>
            <a:endParaRPr kumimoji="1" lang="en-US" altLang="ja-JP" sz="11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40" name="正方形/長方形 39">
            <a:extLst>
              <a:ext uri="{FF2B5EF4-FFF2-40B4-BE49-F238E27FC236}">
                <a16:creationId xmlns:a16="http://schemas.microsoft.com/office/drawing/2014/main" id="{7D7F1DC3-0222-463D-98CA-9105B6315B56}"/>
              </a:ext>
            </a:extLst>
          </p:cNvPr>
          <p:cNvSpPr/>
          <p:nvPr/>
        </p:nvSpPr>
        <p:spPr>
          <a:xfrm>
            <a:off x="476120" y="3845791"/>
            <a:ext cx="882000" cy="3456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対象</a:t>
            </a: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41" name="正方形/長方形 40">
            <a:extLst>
              <a:ext uri="{FF2B5EF4-FFF2-40B4-BE49-F238E27FC236}">
                <a16:creationId xmlns:a16="http://schemas.microsoft.com/office/drawing/2014/main" id="{469FB335-C4B1-43C5-BA7E-8B675F3E4D95}"/>
              </a:ext>
            </a:extLst>
          </p:cNvPr>
          <p:cNvSpPr/>
          <p:nvPr/>
        </p:nvSpPr>
        <p:spPr>
          <a:xfrm>
            <a:off x="1336954" y="3747864"/>
            <a:ext cx="4568303"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企業の方（経営者、人事・労務担当者等）</a:t>
            </a:r>
          </a:p>
        </p:txBody>
      </p:sp>
      <p:sp>
        <p:nvSpPr>
          <p:cNvPr id="42" name="正方形/長方形 41">
            <a:extLst>
              <a:ext uri="{FF2B5EF4-FFF2-40B4-BE49-F238E27FC236}">
                <a16:creationId xmlns:a16="http://schemas.microsoft.com/office/drawing/2014/main" id="{A126C569-E3CE-4422-9540-C75879D6C5AD}"/>
              </a:ext>
            </a:extLst>
          </p:cNvPr>
          <p:cNvSpPr/>
          <p:nvPr/>
        </p:nvSpPr>
        <p:spPr>
          <a:xfrm>
            <a:off x="1326977" y="5170200"/>
            <a:ext cx="5331872"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裏面をご確認のうえ、</a:t>
            </a:r>
            <a:r>
              <a:rPr kumimoji="1" lang="en-US" altLang="ja-JP"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2026</a:t>
            </a:r>
            <a:r>
              <a:rPr kumimoji="1" lang="ja-JP" altLang="en-US"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年</a:t>
            </a:r>
            <a:r>
              <a:rPr kumimoji="1" lang="en-US" altLang="ja-JP"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2</a:t>
            </a:r>
            <a:r>
              <a:rPr kumimoji="1" lang="ja-JP" altLang="en-US"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月</a:t>
            </a:r>
            <a:r>
              <a:rPr kumimoji="1" lang="en-US" altLang="ja-JP"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17</a:t>
            </a:r>
            <a:r>
              <a:rPr kumimoji="1" lang="ja-JP" altLang="en-US" sz="1200" u="sng"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日（火）</a:t>
            </a:r>
            <a:r>
              <a:rPr kumimoji="1" lang="ja-JP" altLang="en-US" sz="12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までにお申し込みください。</a:t>
            </a:r>
          </a:p>
        </p:txBody>
      </p:sp>
      <p:pic>
        <p:nvPicPr>
          <p:cNvPr id="19" name="Picture 2">
            <a:extLst>
              <a:ext uri="{FF2B5EF4-FFF2-40B4-BE49-F238E27FC236}">
                <a16:creationId xmlns:a16="http://schemas.microsoft.com/office/drawing/2014/main" id="{3B7C1AD7-13F0-4E68-8E29-35C2C712C6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474" y="8798481"/>
            <a:ext cx="3366822" cy="2356775"/>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a:extLst>
              <a:ext uri="{FF2B5EF4-FFF2-40B4-BE49-F238E27FC236}">
                <a16:creationId xmlns:a16="http://schemas.microsoft.com/office/drawing/2014/main" id="{3779AEDB-E543-48AE-B077-2EAA7B802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0726" y="8783986"/>
            <a:ext cx="3366822" cy="2356775"/>
          </a:xfrm>
          <a:prstGeom prst="rect">
            <a:avLst/>
          </a:prstGeom>
          <a:noFill/>
          <a:extLst>
            <a:ext uri="{909E8E84-426E-40DD-AFC4-6F175D3DCCD1}">
              <a14:hiddenFill xmlns:a14="http://schemas.microsoft.com/office/drawing/2010/main">
                <a:solidFill>
                  <a:srgbClr val="FFFFFF"/>
                </a:solidFill>
              </a14:hiddenFill>
            </a:ext>
          </a:extLst>
        </p:spPr>
      </p:pic>
      <p:sp>
        <p:nvSpPr>
          <p:cNvPr id="43" name="正方形/長方形 42">
            <a:extLst>
              <a:ext uri="{FF2B5EF4-FFF2-40B4-BE49-F238E27FC236}">
                <a16:creationId xmlns:a16="http://schemas.microsoft.com/office/drawing/2014/main" id="{54D91F8A-6E8F-43B7-BB9E-8355ECACDE30}"/>
              </a:ext>
            </a:extLst>
          </p:cNvPr>
          <p:cNvSpPr/>
          <p:nvPr/>
        </p:nvSpPr>
        <p:spPr>
          <a:xfrm>
            <a:off x="78184" y="6159465"/>
            <a:ext cx="6844097" cy="1338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CFF88802-4A32-41C3-9933-B478D55B6B69}"/>
              </a:ext>
            </a:extLst>
          </p:cNvPr>
          <p:cNvSpPr/>
          <p:nvPr/>
        </p:nvSpPr>
        <p:spPr>
          <a:xfrm>
            <a:off x="102164" y="5774882"/>
            <a:ext cx="767118" cy="30613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b="1"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rPr>
              <a:t>プログラム</a:t>
            </a:r>
            <a:endParaRPr kumimoji="1" lang="en-US" altLang="ja-JP" sz="1000" b="1"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45" name="正方形/長方形 44">
            <a:extLst>
              <a:ext uri="{FF2B5EF4-FFF2-40B4-BE49-F238E27FC236}">
                <a16:creationId xmlns:a16="http://schemas.microsoft.com/office/drawing/2014/main" id="{E61B7E78-AC19-4F24-84D1-E56ABA588A57}"/>
              </a:ext>
            </a:extLst>
          </p:cNvPr>
          <p:cNvSpPr/>
          <p:nvPr/>
        </p:nvSpPr>
        <p:spPr>
          <a:xfrm>
            <a:off x="869283" y="5774882"/>
            <a:ext cx="6227868" cy="30613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 </a:t>
            </a:r>
            <a:r>
              <a:rPr kumimoji="1" lang="ja-JP" altLang="en-US"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大阪市職業リハビリテーションセンターの紹介</a:t>
            </a:r>
            <a:endParaRPr kumimoji="1" lang="en-US" altLang="ja-JP"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ja-JP" altLang="en-US"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概況説明</a:t>
            </a:r>
            <a:endParaRPr kumimoji="1" lang="en-US" altLang="ja-JP"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大阪市職業リハビリテーションセンター　所長　酒井 京子　氏</a:t>
            </a:r>
          </a:p>
          <a:p>
            <a:pPr>
              <a:lnSpc>
                <a:spcPts val="1000"/>
              </a:lnSpc>
            </a:pPr>
            <a:endPar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ja-JP" altLang="en-US"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訓練状況見学</a:t>
            </a:r>
            <a:endParaRPr kumimoji="1" lang="en-US" altLang="ja-JP"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 </a:t>
            </a:r>
            <a:r>
              <a:rPr kumimoji="1" lang="ja-JP" altLang="en-US"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大阪市職業指導センターの紹介</a:t>
            </a:r>
            <a:endParaRPr kumimoji="1" lang="en-US" altLang="ja-JP"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1000"/>
              </a:lnSpc>
            </a:pPr>
            <a:r>
              <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p>
          <a:p>
            <a:pPr>
              <a:lnSpc>
                <a:spcPts val="1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大阪市職業指導センター　所長　今西 智奈美　氏</a:t>
            </a:r>
          </a:p>
          <a:p>
            <a:endParaRPr kumimoji="1" lang="ja-JP" altLang="en-US" sz="16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2000"/>
              </a:lnSpc>
            </a:pPr>
            <a:r>
              <a:rPr kumimoji="1" lang="ja-JP" altLang="en-US" sz="16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 </a:t>
            </a:r>
            <a:r>
              <a:rPr kumimoji="1" lang="ja-JP" altLang="en-US" sz="12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大阪市職業指導センター修了生採用企業の事例紹介</a:t>
            </a:r>
            <a:endParaRPr kumimoji="1" lang="en-US" altLang="ja-JP" sz="12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a:p>
            <a:pPr>
              <a:lnSpc>
                <a:spcPts val="2000"/>
              </a:lnSpc>
            </a:pPr>
            <a:r>
              <a:rPr kumimoji="1" lang="ja-JP" altLang="en-US" sz="16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ja-JP" altLang="en-US" sz="16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a:t>
            </a:r>
            <a:r>
              <a:rPr kumimoji="1" lang="ja-JP" altLang="en-US" sz="1400" b="1"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「実習の受入から採用、定着に向けた取り組みについて」</a:t>
            </a:r>
          </a:p>
          <a:p>
            <a:pPr>
              <a:lnSpc>
                <a:spcPts val="2000"/>
              </a:lnSpc>
            </a:pP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　　　　             田中電工株式会社　総務部　係長　尾野 博義　氏</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48" name="正方形/長方形 47">
            <a:extLst>
              <a:ext uri="{FF2B5EF4-FFF2-40B4-BE49-F238E27FC236}">
                <a16:creationId xmlns:a16="http://schemas.microsoft.com/office/drawing/2014/main" id="{EE30864F-8E60-42CA-8976-504F236B8E59}"/>
              </a:ext>
            </a:extLst>
          </p:cNvPr>
          <p:cNvSpPr/>
          <p:nvPr/>
        </p:nvSpPr>
        <p:spPr>
          <a:xfrm>
            <a:off x="6774335" y="4177950"/>
            <a:ext cx="296536" cy="150263"/>
          </a:xfrm>
          <a:prstGeom prst="rect">
            <a:avLst/>
          </a:prstGeom>
          <a:solidFill>
            <a:srgbClr val="EB008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600" dirty="0"/>
              <a:t>約</a:t>
            </a:r>
            <a:r>
              <a:rPr kumimoji="1" lang="en-US" altLang="ja-JP" sz="600" dirty="0"/>
              <a:t>400m</a:t>
            </a:r>
            <a:endParaRPr kumimoji="1" lang="ja-JP" altLang="en-US" sz="600" dirty="0"/>
          </a:p>
        </p:txBody>
      </p:sp>
      <p:pic>
        <p:nvPicPr>
          <p:cNvPr id="49" name="Picture 2" descr="職業指導センターマップ">
            <a:extLst>
              <a:ext uri="{FF2B5EF4-FFF2-40B4-BE49-F238E27FC236}">
                <a16:creationId xmlns:a16="http://schemas.microsoft.com/office/drawing/2014/main" id="{9D98E936-20F1-499D-AC55-B43A05327E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1143" y="3418072"/>
            <a:ext cx="2651271" cy="1856182"/>
          </a:xfrm>
          <a:prstGeom prst="rect">
            <a:avLst/>
          </a:prstGeom>
          <a:noFill/>
          <a:extLst>
            <a:ext uri="{909E8E84-426E-40DD-AFC4-6F175D3DCCD1}">
              <a14:hiddenFill xmlns:a14="http://schemas.microsoft.com/office/drawing/2010/main">
                <a:solidFill>
                  <a:srgbClr val="FFFFFF"/>
                </a:solidFill>
              </a14:hiddenFill>
            </a:ext>
          </a:extLst>
        </p:spPr>
      </p:pic>
      <p:sp>
        <p:nvSpPr>
          <p:cNvPr id="50" name="正方形/長方形 49">
            <a:extLst>
              <a:ext uri="{FF2B5EF4-FFF2-40B4-BE49-F238E27FC236}">
                <a16:creationId xmlns:a16="http://schemas.microsoft.com/office/drawing/2014/main" id="{AFAC6993-3455-4D33-8A77-EEC86EC582FF}"/>
              </a:ext>
            </a:extLst>
          </p:cNvPr>
          <p:cNvSpPr/>
          <p:nvPr/>
        </p:nvSpPr>
        <p:spPr>
          <a:xfrm>
            <a:off x="5000625" y="4410234"/>
            <a:ext cx="68580" cy="108585"/>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C6CA1B45-979D-4F06-8B4A-743916069FFF}"/>
              </a:ext>
            </a:extLst>
          </p:cNvPr>
          <p:cNvSpPr/>
          <p:nvPr/>
        </p:nvSpPr>
        <p:spPr>
          <a:xfrm>
            <a:off x="5048702" y="4378542"/>
            <a:ext cx="68580" cy="140277"/>
          </a:xfrm>
          <a:prstGeom prst="rect">
            <a:avLst/>
          </a:prstGeom>
          <a:solidFill>
            <a:srgbClr val="B92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82C5F1C9-D384-49BB-8EF2-68930F7AECCB}"/>
              </a:ext>
            </a:extLst>
          </p:cNvPr>
          <p:cNvSpPr/>
          <p:nvPr/>
        </p:nvSpPr>
        <p:spPr>
          <a:xfrm>
            <a:off x="5064757" y="4924150"/>
            <a:ext cx="223520" cy="127868"/>
          </a:xfrm>
          <a:prstGeom prst="rect">
            <a:avLst/>
          </a:prstGeom>
          <a:solidFill>
            <a:srgbClr val="E7E3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800" b="1" dirty="0">
                <a:solidFill>
                  <a:schemeClr val="tx1"/>
                </a:solidFill>
              </a:rPr>
              <a:t>入口</a:t>
            </a:r>
          </a:p>
        </p:txBody>
      </p:sp>
      <p:sp>
        <p:nvSpPr>
          <p:cNvPr id="53" name="正方形/長方形 52">
            <a:extLst>
              <a:ext uri="{FF2B5EF4-FFF2-40B4-BE49-F238E27FC236}">
                <a16:creationId xmlns:a16="http://schemas.microsoft.com/office/drawing/2014/main" id="{D6C06251-BE03-4791-92D0-42DFBAA67B2B}"/>
              </a:ext>
            </a:extLst>
          </p:cNvPr>
          <p:cNvSpPr/>
          <p:nvPr/>
        </p:nvSpPr>
        <p:spPr>
          <a:xfrm>
            <a:off x="4972949" y="4161712"/>
            <a:ext cx="154943" cy="68401"/>
          </a:xfrm>
          <a:prstGeom prst="rect">
            <a:avLst/>
          </a:prstGeom>
          <a:solidFill>
            <a:srgbClr val="E7E3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800" b="1" dirty="0">
              <a:solidFill>
                <a:schemeClr val="tx1"/>
              </a:solidFill>
            </a:endParaRPr>
          </a:p>
        </p:txBody>
      </p:sp>
      <p:sp>
        <p:nvSpPr>
          <p:cNvPr id="54" name="正方形/長方形 53">
            <a:extLst>
              <a:ext uri="{FF2B5EF4-FFF2-40B4-BE49-F238E27FC236}">
                <a16:creationId xmlns:a16="http://schemas.microsoft.com/office/drawing/2014/main" id="{F5B59E3B-A6DA-4152-96D2-274A1994C14A}"/>
              </a:ext>
            </a:extLst>
          </p:cNvPr>
          <p:cNvSpPr/>
          <p:nvPr/>
        </p:nvSpPr>
        <p:spPr>
          <a:xfrm>
            <a:off x="4985380" y="4232018"/>
            <a:ext cx="154943"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800" b="1" dirty="0">
              <a:solidFill>
                <a:schemeClr val="tx1"/>
              </a:solidFill>
            </a:endParaRPr>
          </a:p>
        </p:txBody>
      </p:sp>
      <p:sp>
        <p:nvSpPr>
          <p:cNvPr id="55" name="正方形/長方形 54">
            <a:extLst>
              <a:ext uri="{FF2B5EF4-FFF2-40B4-BE49-F238E27FC236}">
                <a16:creationId xmlns:a16="http://schemas.microsoft.com/office/drawing/2014/main" id="{9E1B6D37-2E23-4DCA-A97B-4AFD178E0ADD}"/>
              </a:ext>
            </a:extLst>
          </p:cNvPr>
          <p:cNvSpPr/>
          <p:nvPr/>
        </p:nvSpPr>
        <p:spPr>
          <a:xfrm>
            <a:off x="4993000" y="4264439"/>
            <a:ext cx="154943" cy="45719"/>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800" b="1" dirty="0">
              <a:solidFill>
                <a:schemeClr val="tx1"/>
              </a:solidFill>
            </a:endParaRPr>
          </a:p>
        </p:txBody>
      </p:sp>
      <p:cxnSp>
        <p:nvCxnSpPr>
          <p:cNvPr id="56" name="直線コネクタ 55">
            <a:extLst>
              <a:ext uri="{FF2B5EF4-FFF2-40B4-BE49-F238E27FC236}">
                <a16:creationId xmlns:a16="http://schemas.microsoft.com/office/drawing/2014/main" id="{AC64B232-1710-49B3-80C7-4E4B294C6EE3}"/>
              </a:ext>
            </a:extLst>
          </p:cNvPr>
          <p:cNvCxnSpPr>
            <a:cxnSpLocks/>
          </p:cNvCxnSpPr>
          <p:nvPr/>
        </p:nvCxnSpPr>
        <p:spPr>
          <a:xfrm flipH="1">
            <a:off x="5136646" y="4230105"/>
            <a:ext cx="21274" cy="67598"/>
          </a:xfrm>
          <a:prstGeom prst="line">
            <a:avLst/>
          </a:prstGeom>
          <a:ln w="6350">
            <a:solidFill>
              <a:srgbClr val="BC2702"/>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741F2DA9-3CA8-4360-A4EA-5E834A9EA250}"/>
              </a:ext>
            </a:extLst>
          </p:cNvPr>
          <p:cNvCxnSpPr>
            <a:cxnSpLocks/>
          </p:cNvCxnSpPr>
          <p:nvPr/>
        </p:nvCxnSpPr>
        <p:spPr>
          <a:xfrm flipH="1">
            <a:off x="5140323" y="4230105"/>
            <a:ext cx="21274" cy="67598"/>
          </a:xfrm>
          <a:prstGeom prst="line">
            <a:avLst/>
          </a:prstGeom>
          <a:ln w="6350">
            <a:solidFill>
              <a:srgbClr val="BC2702"/>
            </a:solidFill>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5BE810A8-A694-4A0A-88E7-CF946F3590FB}"/>
              </a:ext>
            </a:extLst>
          </p:cNvPr>
          <p:cNvSpPr/>
          <p:nvPr/>
        </p:nvSpPr>
        <p:spPr>
          <a:xfrm>
            <a:off x="6217105" y="4551627"/>
            <a:ext cx="223520" cy="220764"/>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500" b="1" dirty="0">
                <a:solidFill>
                  <a:schemeClr val="tx1"/>
                </a:solidFill>
              </a:rPr>
              <a:t>キリン堂</a:t>
            </a:r>
          </a:p>
        </p:txBody>
      </p:sp>
      <p:pic>
        <p:nvPicPr>
          <p:cNvPr id="9" name="図 8">
            <a:extLst>
              <a:ext uri="{FF2B5EF4-FFF2-40B4-BE49-F238E27FC236}">
                <a16:creationId xmlns:a16="http://schemas.microsoft.com/office/drawing/2014/main" id="{8E607B5A-0061-46F6-9F1B-D040DFD5D757}"/>
              </a:ext>
            </a:extLst>
          </p:cNvPr>
          <p:cNvPicPr>
            <a:picLocks noChangeAspect="1"/>
          </p:cNvPicPr>
          <p:nvPr/>
        </p:nvPicPr>
        <p:blipFill>
          <a:blip r:embed="rId5"/>
          <a:stretch>
            <a:fillRect/>
          </a:stretch>
        </p:blipFill>
        <p:spPr>
          <a:xfrm>
            <a:off x="4328160" y="-7852"/>
            <a:ext cx="2989613" cy="539382"/>
          </a:xfrm>
          <a:prstGeom prst="rect">
            <a:avLst/>
          </a:prstGeom>
        </p:spPr>
      </p:pic>
      <p:sp>
        <p:nvSpPr>
          <p:cNvPr id="47" name="正方形/長方形 46">
            <a:extLst>
              <a:ext uri="{FF2B5EF4-FFF2-40B4-BE49-F238E27FC236}">
                <a16:creationId xmlns:a16="http://schemas.microsoft.com/office/drawing/2014/main" id="{CC153B65-F296-4EFF-A856-6EF030792295}"/>
              </a:ext>
            </a:extLst>
          </p:cNvPr>
          <p:cNvSpPr/>
          <p:nvPr/>
        </p:nvSpPr>
        <p:spPr>
          <a:xfrm>
            <a:off x="4645445" y="14168"/>
            <a:ext cx="2393592" cy="482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訓練の見学あります！</a:t>
            </a:r>
            <a:endParaRPr kumimoji="1" lang="en-US" altLang="ja-JP" sz="140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1143015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Picture 2">
            <a:extLst>
              <a:ext uri="{FF2B5EF4-FFF2-40B4-BE49-F238E27FC236}">
                <a16:creationId xmlns:a16="http://schemas.microsoft.com/office/drawing/2014/main" id="{F9BC15FF-3C64-43BD-9851-142ED2A85A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596" y="4718761"/>
            <a:ext cx="3366822" cy="2356775"/>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2">
            <a:extLst>
              <a:ext uri="{FF2B5EF4-FFF2-40B4-BE49-F238E27FC236}">
                <a16:creationId xmlns:a16="http://schemas.microsoft.com/office/drawing/2014/main" id="{BA998F8A-4C23-40F1-9659-75CE71D7E1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4077" y="4685573"/>
            <a:ext cx="3366822" cy="2356775"/>
          </a:xfrm>
          <a:prstGeom prst="rect">
            <a:avLst/>
          </a:prstGeom>
          <a:noFill/>
          <a:extLst>
            <a:ext uri="{909E8E84-426E-40DD-AFC4-6F175D3DCCD1}">
              <a14:hiddenFill xmlns:a14="http://schemas.microsoft.com/office/drawing/2010/main">
                <a:solidFill>
                  <a:srgbClr val="FFFFFF"/>
                </a:solidFill>
              </a14:hiddenFill>
            </a:ext>
          </a:extLst>
        </p:spPr>
      </p:pic>
      <p:sp>
        <p:nvSpPr>
          <p:cNvPr id="26" name="テキスト ボックス 25">
            <a:extLst>
              <a:ext uri="{FF2B5EF4-FFF2-40B4-BE49-F238E27FC236}">
                <a16:creationId xmlns:a16="http://schemas.microsoft.com/office/drawing/2014/main" id="{34932B81-720B-4A87-8494-9244CF5F9116}"/>
              </a:ext>
            </a:extLst>
          </p:cNvPr>
          <p:cNvSpPr txBox="1"/>
          <p:nvPr/>
        </p:nvSpPr>
        <p:spPr>
          <a:xfrm>
            <a:off x="1" y="7789816"/>
            <a:ext cx="7199312" cy="261610"/>
          </a:xfrm>
          <a:prstGeom prst="rect">
            <a:avLst/>
          </a:prstGeom>
          <a:noFill/>
          <a:ln>
            <a:noFill/>
          </a:ln>
        </p:spPr>
        <p:txBody>
          <a:bodyPr wrap="square" rtlCol="0">
            <a:spAutoFit/>
          </a:bodyPr>
          <a:lstStyle/>
          <a:p>
            <a:pPr algn="ctr"/>
            <a:r>
              <a:rPr lang="ja-JP" altLang="en-US" sz="1100" dirty="0">
                <a:latin typeface="BIZ UDPゴシック" panose="020B0400000000000000" pitchFamily="50" charset="-128"/>
                <a:ea typeface="BIZ UDPゴシック" panose="020B0400000000000000" pitchFamily="50" charset="-128"/>
              </a:rPr>
              <a:t>「大阪市職業リハビリテーションセンター・大阪市職業指導センター紹介セミナー（</a:t>
            </a:r>
            <a:r>
              <a:rPr lang="en-US" altLang="ja-JP" sz="1100" dirty="0">
                <a:latin typeface="BIZ UDPゴシック" panose="020B0400000000000000" pitchFamily="50" charset="-128"/>
                <a:ea typeface="BIZ UDPゴシック" panose="020B0400000000000000" pitchFamily="50" charset="-128"/>
              </a:rPr>
              <a:t>2026.2.24</a:t>
            </a:r>
            <a:r>
              <a:rPr lang="ja-JP" altLang="en-US" sz="1100" dirty="0">
                <a:latin typeface="BIZ UDPゴシック" panose="020B0400000000000000" pitchFamily="50" charset="-128"/>
                <a:ea typeface="BIZ UDPゴシック" panose="020B0400000000000000" pitchFamily="50" charset="-128"/>
              </a:rPr>
              <a:t>）」　参加申込書</a:t>
            </a:r>
          </a:p>
        </p:txBody>
      </p:sp>
      <p:sp>
        <p:nvSpPr>
          <p:cNvPr id="32" name="テキスト ボックス 6">
            <a:extLst>
              <a:ext uri="{FF2B5EF4-FFF2-40B4-BE49-F238E27FC236}">
                <a16:creationId xmlns:a16="http://schemas.microsoft.com/office/drawing/2014/main" id="{D0A9FEB2-5655-42B4-8A70-0185A3C326E1}"/>
              </a:ext>
            </a:extLst>
          </p:cNvPr>
          <p:cNvSpPr txBox="1">
            <a:spLocks noChangeArrowheads="1"/>
          </p:cNvSpPr>
          <p:nvPr/>
        </p:nvSpPr>
        <p:spPr bwMode="auto">
          <a:xfrm>
            <a:off x="228004" y="5977702"/>
            <a:ext cx="6894189" cy="1236749"/>
          </a:xfrm>
          <a:prstGeom prst="rect">
            <a:avLst/>
          </a:prstGeom>
          <a:noFill/>
          <a:ln w="25400" cap="rnd" cmpd="sng">
            <a:no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en-US" altLang="ja-JP" sz="1400" b="1" dirty="0">
                <a:solidFill>
                  <a:srgbClr val="000000"/>
                </a:solidFill>
                <a:latin typeface="BIZ UDPゴシック" panose="020B0400000000000000" pitchFamily="50" charset="-128"/>
                <a:ea typeface="BIZ UDPゴシック" panose="020B0400000000000000" pitchFamily="50" charset="-128"/>
              </a:rPr>
              <a:t>《</a:t>
            </a:r>
            <a:r>
              <a:rPr lang="ja-JP" altLang="en-US" sz="1400" b="1" dirty="0">
                <a:solidFill>
                  <a:srgbClr val="000000"/>
                </a:solidFill>
                <a:latin typeface="BIZ UDPゴシック" panose="020B0400000000000000" pitchFamily="50" charset="-128"/>
                <a:ea typeface="BIZ UDPゴシック" panose="020B0400000000000000" pitchFamily="50" charset="-128"/>
              </a:rPr>
              <a:t>申込方法</a:t>
            </a:r>
            <a:r>
              <a:rPr lang="en-US" altLang="ja-JP" sz="1400" b="1" dirty="0">
                <a:solidFill>
                  <a:srgbClr val="000000"/>
                </a:solidFill>
                <a:latin typeface="BIZ UDPゴシック" panose="020B0400000000000000" pitchFamily="50" charset="-128"/>
                <a:ea typeface="BIZ UDPゴシック" panose="020B0400000000000000" pitchFamily="50" charset="-128"/>
              </a:rPr>
              <a:t>》</a:t>
            </a:r>
            <a:r>
              <a:rPr lang="ja-JP" altLang="en-US" sz="1400" b="1" dirty="0">
                <a:solidFill>
                  <a:srgbClr val="000000"/>
                </a:solidFill>
                <a:latin typeface="BIZ UDPゴシック" panose="020B0400000000000000" pitchFamily="50" charset="-128"/>
                <a:ea typeface="BIZ UDPゴシック" panose="020B0400000000000000" pitchFamily="50" charset="-128"/>
              </a:rPr>
              <a:t>　　</a:t>
            </a:r>
            <a:r>
              <a:rPr lang="ja-JP" altLang="en-US" sz="1400" b="1" u="sng" dirty="0">
                <a:solidFill>
                  <a:srgbClr val="000000"/>
                </a:solidFill>
                <a:latin typeface="BIZ UDPゴシック" panose="020B0400000000000000" pitchFamily="50" charset="-128"/>
                <a:ea typeface="BIZ UDPゴシック" panose="020B0400000000000000" pitchFamily="50" charset="-128"/>
              </a:rPr>
              <a:t>「大阪府行政オンラインシステム」よりお申込みください。</a:t>
            </a:r>
            <a:endParaRPr lang="en-US" altLang="ja-JP" sz="1400" b="1" u="sng"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1000"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1259"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p:txBody>
      </p:sp>
      <p:sp>
        <p:nvSpPr>
          <p:cNvPr id="33" name="テキスト ボックス 32">
            <a:extLst>
              <a:ext uri="{FF2B5EF4-FFF2-40B4-BE49-F238E27FC236}">
                <a16:creationId xmlns:a16="http://schemas.microsoft.com/office/drawing/2014/main" id="{E0927468-4C58-4169-85A8-84B9E5308C04}"/>
              </a:ext>
            </a:extLst>
          </p:cNvPr>
          <p:cNvSpPr txBox="1"/>
          <p:nvPr/>
        </p:nvSpPr>
        <p:spPr>
          <a:xfrm>
            <a:off x="1493860" y="6864331"/>
            <a:ext cx="5390048" cy="861774"/>
          </a:xfrm>
          <a:prstGeom prst="rect">
            <a:avLst/>
          </a:prstGeom>
          <a:noFill/>
        </p:spPr>
        <p:txBody>
          <a:bodyPr wrap="square" rtlCol="0">
            <a:spAutoFit/>
          </a:bodyPr>
          <a:lstStyle/>
          <a:p>
            <a:r>
              <a:rPr lang="ja-JP" altLang="en-US" sz="1000" dirty="0">
                <a:latin typeface="BIZ UDPゴシック" panose="020B0400000000000000" pitchFamily="50" charset="-128"/>
                <a:ea typeface="BIZ UDPゴシック" panose="020B0400000000000000" pitchFamily="50" charset="-128"/>
              </a:rPr>
              <a:t>■申請完了の旨の画面が出れば、正常に受付できています。受付完了時にメールは届きません。</a:t>
            </a:r>
          </a:p>
          <a:p>
            <a:r>
              <a:rPr lang="ja-JP" altLang="en-US" sz="1000" dirty="0">
                <a:latin typeface="BIZ UDPゴシック" panose="020B0400000000000000" pitchFamily="50" charset="-128"/>
                <a:ea typeface="BIZ UDPゴシック" panose="020B0400000000000000" pitchFamily="50" charset="-128"/>
              </a:rPr>
              <a:t>■お申込みいただいた個人情報は、本セミナーの運営にのみ利用させていただきます。</a:t>
            </a:r>
          </a:p>
          <a:p>
            <a:r>
              <a:rPr lang="ja-JP" altLang="en-US" sz="1000" dirty="0">
                <a:latin typeface="BIZ UDPゴシック" panose="020B0400000000000000" pitchFamily="50" charset="-128"/>
                <a:ea typeface="BIZ UDPゴシック" panose="020B0400000000000000" pitchFamily="50" charset="-128"/>
              </a:rPr>
              <a:t>■手話通訳が必要な場合や車椅子で参加される場合等は、事前にお申し出ください。</a:t>
            </a:r>
          </a:p>
          <a:p>
            <a:r>
              <a:rPr lang="ja-JP" altLang="en-US" sz="1000" dirty="0">
                <a:latin typeface="BIZ UDPゴシック" panose="020B0400000000000000" pitchFamily="50" charset="-128"/>
                <a:ea typeface="BIZ UDPゴシック" panose="020B0400000000000000" pitchFamily="50" charset="-128"/>
              </a:rPr>
              <a:t>■インターネットによるお申し込みが難しい場合は、下記「参加申込書」に記入のうえ、</a:t>
            </a:r>
          </a:p>
          <a:p>
            <a:r>
              <a:rPr lang="ja-JP" altLang="en-US" sz="1000" dirty="0">
                <a:latin typeface="BIZ UDPゴシック" panose="020B0400000000000000" pitchFamily="50" charset="-128"/>
                <a:ea typeface="BIZ UDPゴシック" panose="020B0400000000000000" pitchFamily="50" charset="-128"/>
              </a:rPr>
              <a:t>　 問合せ先（表面）あてに</a:t>
            </a:r>
            <a:r>
              <a:rPr lang="en-US" altLang="ja-JP" sz="1000" dirty="0">
                <a:latin typeface="BIZ UDPゴシック" panose="020B0400000000000000" pitchFamily="50" charset="-128"/>
                <a:ea typeface="BIZ UDPゴシック" panose="020B0400000000000000" pitchFamily="50" charset="-128"/>
              </a:rPr>
              <a:t>FAX</a:t>
            </a:r>
            <a:r>
              <a:rPr lang="ja-JP" altLang="en-US" sz="1000" dirty="0">
                <a:latin typeface="BIZ UDPゴシック" panose="020B0400000000000000" pitchFamily="50" charset="-128"/>
                <a:ea typeface="BIZ UDPゴシック" panose="020B0400000000000000" pitchFamily="50" charset="-128"/>
              </a:rPr>
              <a:t>または</a:t>
            </a:r>
            <a:r>
              <a:rPr lang="en-US" altLang="ja-JP" sz="1000" dirty="0">
                <a:latin typeface="BIZ UDPゴシック" panose="020B0400000000000000" pitchFamily="50" charset="-128"/>
                <a:ea typeface="BIZ UDPゴシック" panose="020B0400000000000000" pitchFamily="50" charset="-128"/>
              </a:rPr>
              <a:t>E-mail</a:t>
            </a:r>
            <a:r>
              <a:rPr lang="ja-JP" altLang="en-US" sz="1000" dirty="0">
                <a:latin typeface="BIZ UDPゴシック" panose="020B0400000000000000" pitchFamily="50" charset="-128"/>
                <a:ea typeface="BIZ UDPゴシック" panose="020B0400000000000000" pitchFamily="50" charset="-128"/>
              </a:rPr>
              <a:t>でお申込みください。</a:t>
            </a:r>
          </a:p>
        </p:txBody>
      </p:sp>
      <p:sp>
        <p:nvSpPr>
          <p:cNvPr id="34" name="正方形/長方形 33">
            <a:extLst>
              <a:ext uri="{FF2B5EF4-FFF2-40B4-BE49-F238E27FC236}">
                <a16:creationId xmlns:a16="http://schemas.microsoft.com/office/drawing/2014/main" id="{C278113D-1BC4-4F93-A01E-D38D76DCC211}"/>
              </a:ext>
            </a:extLst>
          </p:cNvPr>
          <p:cNvSpPr/>
          <p:nvPr/>
        </p:nvSpPr>
        <p:spPr bwMode="auto">
          <a:xfrm>
            <a:off x="4395022" y="6418337"/>
            <a:ext cx="2017190" cy="292499"/>
          </a:xfrm>
          <a:prstGeom prst="rect">
            <a:avLst/>
          </a:prstGeom>
          <a:solidFill>
            <a:sysClr val="window" lastClr="FFFFFF"/>
          </a:solidFill>
          <a:ln w="12700" cap="flat" cmpd="sng" algn="ctr">
            <a:solidFill>
              <a:sysClr val="windowText" lastClr="000000"/>
            </a:solidFill>
            <a:prstDash val="solid"/>
            <a:miter lim="800000"/>
          </a:ln>
          <a:effectLst/>
        </p:spPr>
        <p:txBody>
          <a:bodyPr tIns="36000" bIns="36000" anchor="t" anchorCtr="0"/>
          <a:lstStyle/>
          <a:p>
            <a:pPr algn="ctr" defTabSz="411287">
              <a:lnSpc>
                <a:spcPct val="150000"/>
              </a:lnSpc>
              <a:defRPr/>
            </a:pPr>
            <a:r>
              <a:rPr lang="ja-JP" altLang="en-US" sz="1000" kern="0" dirty="0">
                <a:solidFill>
                  <a:prstClr val="black"/>
                </a:solidFill>
                <a:latin typeface="BIZ UDPゴシック" panose="020B0400000000000000" pitchFamily="50" charset="-128"/>
                <a:ea typeface="BIZ UDPゴシック" panose="020B0400000000000000" pitchFamily="50" charset="-128"/>
              </a:rPr>
              <a:t>大阪府　</a:t>
            </a:r>
            <a:r>
              <a:rPr lang="ja-JP" altLang="en-US" sz="1000" kern="0" dirty="0" err="1">
                <a:solidFill>
                  <a:prstClr val="black"/>
                </a:solidFill>
                <a:latin typeface="BIZ UDPゴシック" panose="020B0400000000000000" pitchFamily="50" charset="-128"/>
                <a:ea typeface="BIZ UDPゴシック" panose="020B0400000000000000" pitchFamily="50" charset="-128"/>
              </a:rPr>
              <a:t>障がい</a:t>
            </a:r>
            <a:r>
              <a:rPr lang="ja-JP" altLang="en-US" sz="1000" kern="0" dirty="0">
                <a:solidFill>
                  <a:prstClr val="black"/>
                </a:solidFill>
                <a:latin typeface="BIZ UDPゴシック" panose="020B0400000000000000" pitchFamily="50" charset="-128"/>
                <a:ea typeface="BIZ UDPゴシック" panose="020B0400000000000000" pitchFamily="50" charset="-128"/>
              </a:rPr>
              <a:t>者雇用セミナー</a:t>
            </a:r>
          </a:p>
        </p:txBody>
      </p:sp>
      <p:sp>
        <p:nvSpPr>
          <p:cNvPr id="35" name="正方形/長方形 34">
            <a:extLst>
              <a:ext uri="{FF2B5EF4-FFF2-40B4-BE49-F238E27FC236}">
                <a16:creationId xmlns:a16="http://schemas.microsoft.com/office/drawing/2014/main" id="{DB4845AE-8AC4-496A-9576-78E0F7AFE639}"/>
              </a:ext>
            </a:extLst>
          </p:cNvPr>
          <p:cNvSpPr/>
          <p:nvPr/>
        </p:nvSpPr>
        <p:spPr bwMode="auto">
          <a:xfrm>
            <a:off x="6406394" y="6418337"/>
            <a:ext cx="465505" cy="292499"/>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11287">
              <a:defRPr/>
            </a:pPr>
            <a:r>
              <a:rPr lang="ja-JP" altLang="en-US" sz="1000" b="1" kern="0" dirty="0">
                <a:solidFill>
                  <a:prstClr val="white"/>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検索</a:t>
            </a:r>
          </a:p>
        </p:txBody>
      </p:sp>
      <p:pic>
        <p:nvPicPr>
          <p:cNvPr id="37" name="グラフィックス 50" descr="カーソル">
            <a:extLst>
              <a:ext uri="{FF2B5EF4-FFF2-40B4-BE49-F238E27FC236}">
                <a16:creationId xmlns:a16="http://schemas.microsoft.com/office/drawing/2014/main" id="{661C4ACC-799C-48A5-9A8D-5758A08ED0EF}"/>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83748" y="6532340"/>
            <a:ext cx="343178" cy="343178"/>
          </a:xfrm>
          <a:prstGeom prst="rect">
            <a:avLst/>
          </a:prstGeom>
        </p:spPr>
      </p:pic>
      <p:sp>
        <p:nvSpPr>
          <p:cNvPr id="54" name="Rectangle 139">
            <a:extLst>
              <a:ext uri="{FF2B5EF4-FFF2-40B4-BE49-F238E27FC236}">
                <a16:creationId xmlns:a16="http://schemas.microsoft.com/office/drawing/2014/main" id="{F474FAF4-D068-4CC6-8804-0B27602B191D}"/>
              </a:ext>
            </a:extLst>
          </p:cNvPr>
          <p:cNvSpPr>
            <a:spLocks noChangeArrowheads="1"/>
          </p:cNvSpPr>
          <p:nvPr/>
        </p:nvSpPr>
        <p:spPr bwMode="auto">
          <a:xfrm>
            <a:off x="155995" y="146579"/>
            <a:ext cx="6894189" cy="5692208"/>
          </a:xfrm>
          <a:prstGeom prst="rect">
            <a:avLst/>
          </a:prstGeom>
          <a:solidFill>
            <a:schemeClr val="bg1"/>
          </a:solidFill>
          <a:ln>
            <a:noFill/>
          </a:ln>
          <a:effectLst>
            <a:glow rad="139700">
              <a:schemeClr val="accent2">
                <a:satMod val="175000"/>
                <a:alpha val="40000"/>
              </a:schemeClr>
            </a:glow>
            <a:outerShdw dist="107763" dir="2700000" algn="ctr" rotWithShape="0">
              <a:schemeClr val="bg2">
                <a:alpha val="50000"/>
              </a:schemeClr>
            </a:outerShdw>
          </a:effectLst>
        </p:spPr>
        <p:txBody>
          <a:bodyPr lIns="180000" tIns="72000" rIns="180000" bIns="72000" anchor="ctr"/>
          <a:lstStyle/>
          <a:p>
            <a:pPr eaLnBrk="1" hangingPunct="1">
              <a:defRPr/>
            </a:pPr>
            <a:endParaRPr lang="en-US" altLang="ja-JP" sz="1050" dirty="0">
              <a:latin typeface="HG丸ｺﾞｼｯｸM-PRO" pitchFamily="50" charset="-128"/>
              <a:ea typeface="HG丸ｺﾞｼｯｸM-PRO" pitchFamily="50" charset="-128"/>
            </a:endParaRPr>
          </a:p>
        </p:txBody>
      </p:sp>
      <p:sp>
        <p:nvSpPr>
          <p:cNvPr id="2" name="正方形/長方形 1">
            <a:extLst>
              <a:ext uri="{FF2B5EF4-FFF2-40B4-BE49-F238E27FC236}">
                <a16:creationId xmlns:a16="http://schemas.microsoft.com/office/drawing/2014/main" id="{2856491D-AE25-424E-9CC6-FFEF485619B3}"/>
              </a:ext>
            </a:extLst>
          </p:cNvPr>
          <p:cNvSpPr/>
          <p:nvPr/>
        </p:nvSpPr>
        <p:spPr>
          <a:xfrm>
            <a:off x="0" y="9317296"/>
            <a:ext cx="7199312" cy="961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4" name="表 23">
            <a:extLst>
              <a:ext uri="{FF2B5EF4-FFF2-40B4-BE49-F238E27FC236}">
                <a16:creationId xmlns:a16="http://schemas.microsoft.com/office/drawing/2014/main" id="{5577E51C-0F85-4C29-8474-53C66FD738AA}"/>
              </a:ext>
            </a:extLst>
          </p:cNvPr>
          <p:cNvGraphicFramePr>
            <a:graphicFrameLocks noGrp="1"/>
          </p:cNvGraphicFramePr>
          <p:nvPr>
            <p:extLst>
              <p:ext uri="{D42A27DB-BD31-4B8C-83A1-F6EECF244321}">
                <p14:modId xmlns:p14="http://schemas.microsoft.com/office/powerpoint/2010/main" val="2087884301"/>
              </p:ext>
            </p:extLst>
          </p:nvPr>
        </p:nvGraphicFramePr>
        <p:xfrm>
          <a:off x="364057" y="8081566"/>
          <a:ext cx="6493051" cy="2082408"/>
        </p:xfrm>
        <a:graphic>
          <a:graphicData uri="http://schemas.openxmlformats.org/drawingml/2006/table">
            <a:tbl>
              <a:tblPr firstRow="1" bandRow="1"/>
              <a:tblGrid>
                <a:gridCol w="1307225">
                  <a:extLst>
                    <a:ext uri="{9D8B030D-6E8A-4147-A177-3AD203B41FA5}">
                      <a16:colId xmlns:a16="http://schemas.microsoft.com/office/drawing/2014/main" val="3116507931"/>
                    </a:ext>
                  </a:extLst>
                </a:gridCol>
                <a:gridCol w="5185826">
                  <a:extLst>
                    <a:ext uri="{9D8B030D-6E8A-4147-A177-3AD203B41FA5}">
                      <a16:colId xmlns:a16="http://schemas.microsoft.com/office/drawing/2014/main" val="3083657349"/>
                    </a:ext>
                  </a:extLst>
                </a:gridCol>
              </a:tblGrid>
              <a:tr h="253150">
                <a:tc>
                  <a:txBody>
                    <a:bodyPr/>
                    <a:lstStyle/>
                    <a:p>
                      <a:pPr algn="ctr"/>
                      <a:r>
                        <a:rPr kumimoji="1" lang="ja-JP" altLang="en-US" sz="1100" b="0" dirty="0">
                          <a:latin typeface="BIZ UDPゴシック" panose="020B0400000000000000" pitchFamily="50" charset="-128"/>
                          <a:ea typeface="BIZ UDPゴシック" panose="020B0400000000000000" pitchFamily="50" charset="-128"/>
                        </a:rPr>
                        <a:t>企業名</a:t>
                      </a:r>
                    </a:p>
                  </a:txBody>
                  <a:tcPr marL="82257" marR="82257" marT="41128" marB="41128"/>
                </a:tc>
                <a:tc>
                  <a:txBody>
                    <a:bodyPr/>
                    <a:lstStyle/>
                    <a:p>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3928479114"/>
                  </a:ext>
                </a:extLst>
              </a:tr>
              <a:tr h="407851">
                <a:tc>
                  <a:txBody>
                    <a:bodyPr/>
                    <a:lstStyle/>
                    <a:p>
                      <a:pPr algn="ctr">
                        <a:lnSpc>
                          <a:spcPct val="150000"/>
                        </a:lnSpc>
                      </a:pPr>
                      <a:r>
                        <a:rPr kumimoji="1" lang="ja-JP" altLang="en-US" sz="1100" b="0" dirty="0">
                          <a:latin typeface="BIZ UDPゴシック" panose="020B0400000000000000" pitchFamily="50" charset="-128"/>
                          <a:ea typeface="BIZ UDPゴシック" panose="020B0400000000000000" pitchFamily="50" charset="-128"/>
                        </a:rPr>
                        <a:t>所在地</a:t>
                      </a:r>
                    </a:p>
                  </a:txBody>
                  <a:tcPr marL="82257" marR="82257" marT="41128" marB="41128" anchor="ctr"/>
                </a:tc>
                <a:tc>
                  <a:txBody>
                    <a:bodyPr/>
                    <a:lstStyle/>
                    <a:p>
                      <a:r>
                        <a:rPr kumimoji="1" lang="ja-JP" altLang="en-US" sz="1000" b="0" dirty="0">
                          <a:latin typeface="BIZ UDPゴシック" panose="020B0400000000000000" pitchFamily="50" charset="-128"/>
                          <a:ea typeface="BIZ UDPゴシック" panose="020B0400000000000000" pitchFamily="50" charset="-128"/>
                        </a:rPr>
                        <a:t>（〒　　　</a:t>
                      </a:r>
                      <a:r>
                        <a:rPr kumimoji="1" lang="en-US" altLang="ja-JP" sz="1000" b="0" dirty="0">
                          <a:latin typeface="BIZ UDPゴシック" panose="020B0400000000000000" pitchFamily="50" charset="-128"/>
                          <a:ea typeface="BIZ UDPゴシック" panose="020B0400000000000000" pitchFamily="50" charset="-128"/>
                        </a:rPr>
                        <a:t>-</a:t>
                      </a:r>
                      <a:r>
                        <a:rPr kumimoji="1" lang="ja-JP" altLang="en-US" sz="1000" b="0" dirty="0">
                          <a:latin typeface="BIZ UDPゴシック" panose="020B0400000000000000" pitchFamily="50" charset="-128"/>
                          <a:ea typeface="BIZ UDPゴシック" panose="020B0400000000000000" pitchFamily="50" charset="-128"/>
                        </a:rPr>
                        <a:t>　　　　）</a:t>
                      </a:r>
                      <a:endParaRPr kumimoji="1" lang="en-US" altLang="ja-JP" sz="1000" b="0" dirty="0">
                        <a:latin typeface="BIZ UDPゴシック" panose="020B0400000000000000" pitchFamily="50" charset="-128"/>
                        <a:ea typeface="BIZ UDPゴシック" panose="020B0400000000000000" pitchFamily="50" charset="-128"/>
                      </a:endParaRPr>
                    </a:p>
                    <a:p>
                      <a:endParaRPr kumimoji="1" lang="en-US" altLang="ja-JP"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926892271"/>
                  </a:ext>
                </a:extLst>
              </a:tr>
              <a:tr h="212761">
                <a:tc>
                  <a:txBody>
                    <a:bodyPr/>
                    <a:lstStyle/>
                    <a:p>
                      <a:pPr algn="ctr"/>
                      <a:r>
                        <a:rPr kumimoji="1" lang="ja-JP" altLang="en-US" sz="1100" b="0" dirty="0">
                          <a:latin typeface="BIZ UDPゴシック" panose="020B0400000000000000" pitchFamily="50" charset="-128"/>
                          <a:ea typeface="BIZ UDPゴシック" panose="020B0400000000000000" pitchFamily="50" charset="-128"/>
                        </a:rPr>
                        <a:t>連絡先</a:t>
                      </a:r>
                    </a:p>
                  </a:txBody>
                  <a:tcPr marL="82257" marR="82257" marT="41128" marB="41128"/>
                </a:tc>
                <a:tc>
                  <a:txBody>
                    <a:bodyPr/>
                    <a:lstStyle/>
                    <a:p>
                      <a:r>
                        <a:rPr kumimoji="1" lang="en-US" altLang="ja-JP" sz="1100" b="0" dirty="0">
                          <a:latin typeface="BIZ UDPゴシック" panose="020B0400000000000000" pitchFamily="50" charset="-128"/>
                          <a:ea typeface="BIZ UDPゴシック" panose="020B0400000000000000" pitchFamily="50" charset="-128"/>
                        </a:rPr>
                        <a:t>TEL</a:t>
                      </a:r>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3022298478"/>
                  </a:ext>
                </a:extLst>
              </a:tr>
              <a:tr h="2643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latin typeface="BIZ UDPゴシック" panose="020B0400000000000000" pitchFamily="50" charset="-128"/>
                          <a:ea typeface="BIZ UDPゴシック" panose="020B0400000000000000" pitchFamily="50" charset="-128"/>
                        </a:rPr>
                        <a:t>所属・役職</a:t>
                      </a:r>
                    </a:p>
                  </a:txBody>
                  <a:tcPr marL="82257" marR="82257" marT="41128" marB="41128"/>
                </a:tc>
                <a:tc>
                  <a:txBody>
                    <a:bodyPr/>
                    <a:lstStyle/>
                    <a:p>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4111575014"/>
                  </a:ext>
                </a:extLst>
              </a:tr>
              <a:tr h="253150">
                <a:tc>
                  <a:txBody>
                    <a:bodyPr/>
                    <a:lstStyle/>
                    <a:p>
                      <a:pPr algn="ctr"/>
                      <a:r>
                        <a:rPr kumimoji="1" lang="ja-JP" altLang="en-US" sz="1100" b="0" dirty="0">
                          <a:latin typeface="BIZ UDPゴシック" panose="020B0400000000000000" pitchFamily="50" charset="-128"/>
                          <a:ea typeface="BIZ UDPゴシック" panose="020B0400000000000000" pitchFamily="50" charset="-128"/>
                        </a:rPr>
                        <a:t>参加者氏名</a:t>
                      </a:r>
                    </a:p>
                  </a:txBody>
                  <a:tcPr marL="82257" marR="82257" marT="41128" marB="41128"/>
                </a:tc>
                <a:tc>
                  <a:txBody>
                    <a:bodyPr/>
                    <a:lstStyle/>
                    <a:p>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960803219"/>
                  </a:ext>
                </a:extLst>
              </a:tr>
              <a:tr h="253150">
                <a:tc>
                  <a:txBody>
                    <a:bodyPr/>
                    <a:lstStyle/>
                    <a:p>
                      <a:pPr algn="ctr"/>
                      <a:r>
                        <a:rPr kumimoji="1" lang="en-US" altLang="ja-JP" sz="1100" b="0" dirty="0">
                          <a:latin typeface="BIZ UDPゴシック" panose="020B0400000000000000" pitchFamily="50" charset="-128"/>
                          <a:ea typeface="BIZ UDPゴシック" panose="020B0400000000000000" pitchFamily="50" charset="-128"/>
                        </a:rPr>
                        <a:t>E-mail</a:t>
                      </a:r>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tc>
                  <a:txBody>
                    <a:bodyPr/>
                    <a:lstStyle/>
                    <a:p>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745912118"/>
                  </a:ext>
                </a:extLst>
              </a:tr>
              <a:tr h="400820">
                <a:tc>
                  <a:txBody>
                    <a:bodyPr/>
                    <a:lstStyle/>
                    <a:p>
                      <a:pPr algn="ctr"/>
                      <a:r>
                        <a:rPr kumimoji="1" lang="ja-JP" altLang="en-US" sz="1100" b="0" dirty="0">
                          <a:latin typeface="BIZ UDPゴシック" panose="020B0400000000000000" pitchFamily="50" charset="-128"/>
                          <a:ea typeface="BIZ UDPゴシック" panose="020B0400000000000000" pitchFamily="50" charset="-128"/>
                        </a:rPr>
                        <a:t>配慮事項</a:t>
                      </a:r>
                    </a:p>
                    <a:p>
                      <a:pPr algn="ctr"/>
                      <a:r>
                        <a:rPr kumimoji="1" lang="ja-JP" altLang="en-US" sz="900" b="0" dirty="0">
                          <a:latin typeface="BIZ UDPゴシック" panose="020B0400000000000000" pitchFamily="50" charset="-128"/>
                          <a:ea typeface="BIZ UDPゴシック" panose="020B0400000000000000" pitchFamily="50" charset="-128"/>
                        </a:rPr>
                        <a:t>（手話通訳等）</a:t>
                      </a:r>
                    </a:p>
                  </a:txBody>
                  <a:tcPr marL="82257" marR="82257" marT="41128" marB="41128"/>
                </a:tc>
                <a:tc>
                  <a:txBody>
                    <a:bodyPr/>
                    <a:lstStyle/>
                    <a:p>
                      <a:endParaRPr kumimoji="1" lang="ja-JP" altLang="en-US" sz="1100" b="0" dirty="0">
                        <a:latin typeface="BIZ UDPゴシック" panose="020B0400000000000000" pitchFamily="50" charset="-128"/>
                        <a:ea typeface="BIZ UDPゴシック" panose="020B0400000000000000" pitchFamily="50" charset="-128"/>
                      </a:endParaRPr>
                    </a:p>
                  </a:txBody>
                  <a:tcPr marL="82257" marR="82257" marT="41128" marB="41128"/>
                </a:tc>
                <a:extLst>
                  <a:ext uri="{0D108BD9-81ED-4DB2-BD59-A6C34878D82A}">
                    <a16:rowId xmlns:a16="http://schemas.microsoft.com/office/drawing/2014/main" val="4097108458"/>
                  </a:ext>
                </a:extLst>
              </a:tr>
            </a:tbl>
          </a:graphicData>
        </a:graphic>
      </p:graphicFrame>
      <p:sp>
        <p:nvSpPr>
          <p:cNvPr id="39" name="正方形/長方形 38">
            <a:extLst>
              <a:ext uri="{FF2B5EF4-FFF2-40B4-BE49-F238E27FC236}">
                <a16:creationId xmlns:a16="http://schemas.microsoft.com/office/drawing/2014/main" id="{24DEE403-FB71-45E2-8023-64FE0100D2CC}"/>
              </a:ext>
            </a:extLst>
          </p:cNvPr>
          <p:cNvSpPr/>
          <p:nvPr/>
        </p:nvSpPr>
        <p:spPr>
          <a:xfrm>
            <a:off x="810228" y="201755"/>
            <a:ext cx="5555848" cy="224449"/>
          </a:xfrm>
          <a:prstGeom prst="rect">
            <a:avLst/>
          </a:prstGeom>
          <a:solidFill>
            <a:srgbClr val="CCFFCC">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en-US" altLang="ja-JP" sz="1400" dirty="0">
              <a:solidFill>
                <a:srgbClr val="0066FF"/>
              </a:solidFill>
              <a:latin typeface="Arial Rounded MT Bold" panose="020F0704030504030204" pitchFamily="34" charset="0"/>
              <a:ea typeface="BIZ UDPゴシック" panose="020B0400000000000000" pitchFamily="50" charset="-128"/>
              <a:cs typeface="Arial" panose="020B0604020202020204" pitchFamily="34" charset="0"/>
            </a:endParaRPr>
          </a:p>
        </p:txBody>
      </p:sp>
      <p:sp>
        <p:nvSpPr>
          <p:cNvPr id="25" name="AutoShape 3">
            <a:extLst>
              <a:ext uri="{FF2B5EF4-FFF2-40B4-BE49-F238E27FC236}">
                <a16:creationId xmlns:a16="http://schemas.microsoft.com/office/drawing/2014/main" id="{F739AB89-B47A-441F-B144-4477D7136419}"/>
              </a:ext>
            </a:extLst>
          </p:cNvPr>
          <p:cNvSpPr>
            <a:spLocks noChangeArrowheads="1"/>
          </p:cNvSpPr>
          <p:nvPr/>
        </p:nvSpPr>
        <p:spPr bwMode="auto">
          <a:xfrm>
            <a:off x="130021" y="597576"/>
            <a:ext cx="6579204" cy="525722"/>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lnSpc>
                <a:spcPct val="80000"/>
              </a:lnSpc>
              <a:spcBef>
                <a:spcPct val="20000"/>
              </a:spcBef>
              <a:defRPr/>
            </a:pPr>
            <a:r>
              <a:rPr lang="ja-JP" altLang="en-US" sz="1050" b="1" dirty="0">
                <a:solidFill>
                  <a:schemeClr val="tx1"/>
                </a:solidFill>
                <a:latin typeface="BIZ UDPゴシック" panose="020B0400000000000000" pitchFamily="50" charset="-128"/>
                <a:ea typeface="BIZ UDPゴシック" panose="020B0400000000000000" pitchFamily="50" charset="-128"/>
              </a:rPr>
              <a:t>＊大阪市職業リハビリテーションセンター　</a:t>
            </a:r>
            <a:endParaRPr lang="en-US" altLang="ja-JP" sz="1050" b="1" dirty="0">
              <a:solidFill>
                <a:schemeClr val="tx1"/>
              </a:solidFill>
              <a:latin typeface="BIZ UDPゴシック" panose="020B0400000000000000" pitchFamily="50" charset="-128"/>
              <a:ea typeface="BIZ UDPゴシック" panose="020B0400000000000000" pitchFamily="50" charset="-128"/>
            </a:endParaRPr>
          </a:p>
          <a:p>
            <a:pPr eaLnBrk="1" hangingPunct="1">
              <a:lnSpc>
                <a:spcPct val="80000"/>
              </a:lnSpc>
              <a:spcBef>
                <a:spcPct val="20000"/>
              </a:spcBef>
              <a:defRPr/>
            </a:pPr>
            <a:r>
              <a:rPr lang="ja-JP" altLang="en-US" sz="1050" dirty="0">
                <a:solidFill>
                  <a:schemeClr val="tx1"/>
                </a:solidFill>
                <a:latin typeface="BIZ UDPゴシック" panose="020B0400000000000000" pitchFamily="50" charset="-128"/>
                <a:ea typeface="BIZ UDPゴシック" panose="020B0400000000000000" pitchFamily="50" charset="-128"/>
              </a:rPr>
              <a:t>　 所在地：</a:t>
            </a:r>
            <a:r>
              <a:rPr kumimoji="1" lang="ja-JP" altLang="en-US" sz="1050" dirty="0">
                <a:solidFill>
                  <a:schemeClr val="tx1"/>
                </a:solidFill>
                <a:latin typeface="Arial Rounded MT Bold" panose="020F0704030504030204" pitchFamily="34" charset="0"/>
                <a:ea typeface="BIZ UDPゴシック" panose="020B0400000000000000" pitchFamily="50" charset="-128"/>
                <a:cs typeface="Arial" panose="020B0604020202020204" pitchFamily="34" charset="0"/>
              </a:rPr>
              <a:t>大阪市平野区喜連西</a:t>
            </a:r>
            <a:r>
              <a:rPr kumimoji="1" lang="en-US" altLang="ja-JP" sz="1050"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6-2-55</a:t>
            </a:r>
            <a:endParaRPr lang="ja-JP" altLang="en-US" sz="1050" b="1" dirty="0">
              <a:solidFill>
                <a:schemeClr val="tx1"/>
              </a:solidFill>
              <a:latin typeface="BIZ UDPゴシック" panose="020B0400000000000000" pitchFamily="50" charset="-128"/>
              <a:ea typeface="BIZ UDPゴシック" panose="020B0400000000000000" pitchFamily="50" charset="-128"/>
            </a:endParaRPr>
          </a:p>
        </p:txBody>
      </p:sp>
      <p:sp>
        <p:nvSpPr>
          <p:cNvPr id="27" name="AutoShape 3">
            <a:extLst>
              <a:ext uri="{FF2B5EF4-FFF2-40B4-BE49-F238E27FC236}">
                <a16:creationId xmlns:a16="http://schemas.microsoft.com/office/drawing/2014/main" id="{CF9373E6-757D-4617-8975-2987D90B0696}"/>
              </a:ext>
            </a:extLst>
          </p:cNvPr>
          <p:cNvSpPr>
            <a:spLocks noChangeArrowheads="1"/>
          </p:cNvSpPr>
          <p:nvPr/>
        </p:nvSpPr>
        <p:spPr bwMode="auto">
          <a:xfrm>
            <a:off x="109174" y="4237741"/>
            <a:ext cx="4138093" cy="568434"/>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80000"/>
              </a:lnSpc>
              <a:spcBef>
                <a:spcPct val="20000"/>
              </a:spcBef>
              <a:defRPr/>
            </a:pPr>
            <a:r>
              <a:rPr lang="ja-JP" altLang="en-US" sz="1050" b="1" dirty="0">
                <a:solidFill>
                  <a:schemeClr val="tx1"/>
                </a:solidFill>
                <a:latin typeface="BIZ UDPゴシック" panose="020B0400000000000000" pitchFamily="50" charset="-128"/>
                <a:ea typeface="BIZ UDPゴシック" panose="020B0400000000000000" pitchFamily="50" charset="-128"/>
              </a:rPr>
              <a:t>＊大阪市職業指導センター</a:t>
            </a:r>
            <a:endParaRPr lang="en-US" altLang="ja-JP" sz="1050" b="1" dirty="0">
              <a:solidFill>
                <a:schemeClr val="tx1"/>
              </a:solidFill>
              <a:latin typeface="BIZ UDPゴシック" panose="020B0400000000000000" pitchFamily="50" charset="-128"/>
              <a:ea typeface="BIZ UDPゴシック" panose="020B0400000000000000" pitchFamily="50" charset="-128"/>
            </a:endParaRPr>
          </a:p>
          <a:p>
            <a:pPr>
              <a:lnSpc>
                <a:spcPct val="80000"/>
              </a:lnSpc>
              <a:spcBef>
                <a:spcPct val="20000"/>
              </a:spcBef>
              <a:defRPr/>
            </a:pPr>
            <a:r>
              <a:rPr lang="ja-JP" altLang="en-US" sz="1050" dirty="0">
                <a:solidFill>
                  <a:schemeClr val="tx1"/>
                </a:solidFill>
                <a:latin typeface="BIZ UDPゴシック" panose="020B0400000000000000" pitchFamily="50" charset="-128"/>
                <a:ea typeface="BIZ UDPゴシック" panose="020B0400000000000000" pitchFamily="50" charset="-128"/>
              </a:rPr>
              <a:t>　 所在地：大阪市住之江区泉</a:t>
            </a:r>
            <a:r>
              <a:rPr lang="en-US" altLang="ja-JP" sz="1050" dirty="0">
                <a:solidFill>
                  <a:schemeClr val="tx1"/>
                </a:solidFill>
                <a:latin typeface="BIZ UDPゴシック" panose="020B0400000000000000" pitchFamily="50" charset="-128"/>
                <a:ea typeface="BIZ UDPゴシック" panose="020B0400000000000000" pitchFamily="50" charset="-128"/>
              </a:rPr>
              <a:t>1-1-110</a:t>
            </a:r>
          </a:p>
        </p:txBody>
      </p:sp>
      <p:graphicFrame>
        <p:nvGraphicFramePr>
          <p:cNvPr id="42" name="表 4">
            <a:extLst>
              <a:ext uri="{FF2B5EF4-FFF2-40B4-BE49-F238E27FC236}">
                <a16:creationId xmlns:a16="http://schemas.microsoft.com/office/drawing/2014/main" id="{449A945D-ACC1-4A38-82F2-9475254A6C30}"/>
              </a:ext>
            </a:extLst>
          </p:cNvPr>
          <p:cNvGraphicFramePr>
            <a:graphicFrameLocks noGrp="1"/>
          </p:cNvGraphicFramePr>
          <p:nvPr>
            <p:extLst>
              <p:ext uri="{D42A27DB-BD31-4B8C-83A1-F6EECF244321}">
                <p14:modId xmlns:p14="http://schemas.microsoft.com/office/powerpoint/2010/main" val="931601127"/>
              </p:ext>
            </p:extLst>
          </p:nvPr>
        </p:nvGraphicFramePr>
        <p:xfrm>
          <a:off x="225955" y="1039399"/>
          <a:ext cx="6712428" cy="3292492"/>
        </p:xfrm>
        <a:graphic>
          <a:graphicData uri="http://schemas.openxmlformats.org/drawingml/2006/table">
            <a:tbl>
              <a:tblPr firstRow="1" bandRow="1">
                <a:tableStyleId>{5C22544A-7EE6-4342-B048-85BDC9FD1C3A}</a:tableStyleId>
              </a:tblPr>
              <a:tblGrid>
                <a:gridCol w="1590653">
                  <a:extLst>
                    <a:ext uri="{9D8B030D-6E8A-4147-A177-3AD203B41FA5}">
                      <a16:colId xmlns:a16="http://schemas.microsoft.com/office/drawing/2014/main" val="3817274953"/>
                    </a:ext>
                  </a:extLst>
                </a:gridCol>
                <a:gridCol w="1371600">
                  <a:extLst>
                    <a:ext uri="{9D8B030D-6E8A-4147-A177-3AD203B41FA5}">
                      <a16:colId xmlns:a16="http://schemas.microsoft.com/office/drawing/2014/main" val="2932048198"/>
                    </a:ext>
                  </a:extLst>
                </a:gridCol>
                <a:gridCol w="3750175">
                  <a:extLst>
                    <a:ext uri="{9D8B030D-6E8A-4147-A177-3AD203B41FA5}">
                      <a16:colId xmlns:a16="http://schemas.microsoft.com/office/drawing/2014/main" val="761202272"/>
                    </a:ext>
                  </a:extLst>
                </a:gridCol>
              </a:tblGrid>
              <a:tr h="210865">
                <a:tc>
                  <a:txBody>
                    <a:bodyPr/>
                    <a:lstStyle/>
                    <a:p>
                      <a:pPr algn="ctr"/>
                      <a:r>
                        <a:rPr kumimoji="1" lang="ja-JP" altLang="en-US" sz="900" dirty="0">
                          <a:latin typeface="BIZ UDPゴシック" panose="020B0400000000000000" pitchFamily="50" charset="-128"/>
                          <a:ea typeface="BIZ UDPゴシック" panose="020B0400000000000000" pitchFamily="50" charset="-128"/>
                        </a:rPr>
                        <a:t>科目名</a:t>
                      </a:r>
                    </a:p>
                  </a:txBody>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対象／訓練期間／定員</a:t>
                      </a:r>
                    </a:p>
                  </a:txBody>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訓練内容</a:t>
                      </a:r>
                    </a:p>
                  </a:txBody>
                  <a:tcPr/>
                </a:tc>
                <a:extLst>
                  <a:ext uri="{0D108BD9-81ED-4DB2-BD59-A6C34878D82A}">
                    <a16:rowId xmlns:a16="http://schemas.microsoft.com/office/drawing/2014/main" val="1644781369"/>
                  </a:ext>
                </a:extLst>
              </a:tr>
              <a:tr h="474447">
                <a:tc>
                  <a:txBody>
                    <a:bodyPr/>
                    <a:lstStyle/>
                    <a:p>
                      <a:r>
                        <a:rPr kumimoji="1" lang="ja-JP" altLang="en-US" sz="900" dirty="0">
                          <a:latin typeface="BIZ UDPゴシック" panose="020B0400000000000000" pitchFamily="50" charset="-128"/>
                          <a:ea typeface="BIZ UDPゴシック" panose="020B0400000000000000" pitchFamily="50" charset="-128"/>
                        </a:rPr>
                        <a:t>オフィス実務科</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身体障がいのある方／</a:t>
                      </a:r>
                      <a:r>
                        <a:rPr kumimoji="1" lang="zh-TW" altLang="en-US" sz="900" dirty="0">
                          <a:latin typeface="BIZ UDPゴシック" panose="020B0400000000000000" pitchFamily="50" charset="-128"/>
                          <a:ea typeface="BIZ UDPゴシック" panose="020B0400000000000000" pitchFamily="50" charset="-128"/>
                        </a:rPr>
                        <a:t>１年</a:t>
                      </a:r>
                      <a:r>
                        <a:rPr kumimoji="1" lang="ja-JP" altLang="en-US" sz="900" dirty="0">
                          <a:latin typeface="BIZ UDPゴシック" panose="020B0400000000000000" pitchFamily="50" charset="-128"/>
                          <a:ea typeface="BIZ UDPゴシック" panose="020B0400000000000000" pitchFamily="50" charset="-128"/>
                        </a:rPr>
                        <a:t>／</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名</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簿記会計に加え、</a:t>
                      </a:r>
                      <a:r>
                        <a:rPr kumimoji="1" lang="en-US" altLang="ja-JP" sz="900" dirty="0">
                          <a:latin typeface="BIZ UDPゴシック" panose="020B0400000000000000" pitchFamily="50" charset="-128"/>
                          <a:ea typeface="BIZ UDPゴシック" panose="020B0400000000000000" pitchFamily="50" charset="-128"/>
                        </a:rPr>
                        <a:t>WE</a:t>
                      </a:r>
                      <a:r>
                        <a:rPr kumimoji="1" lang="ja-JP" altLang="en-US" sz="900" dirty="0">
                          <a:latin typeface="BIZ UDPゴシック" panose="020B0400000000000000" pitchFamily="50" charset="-128"/>
                          <a:ea typeface="BIZ UDPゴシック" panose="020B0400000000000000" pitchFamily="50" charset="-128"/>
                        </a:rPr>
                        <a:t>Ｂデザインや</a:t>
                      </a:r>
                      <a:r>
                        <a:rPr kumimoji="1" lang="en-US" altLang="ja-JP" sz="900" dirty="0">
                          <a:latin typeface="BIZ UDPゴシック" panose="020B0400000000000000" pitchFamily="50" charset="-128"/>
                          <a:ea typeface="BIZ UDPゴシック" panose="020B0400000000000000" pitchFamily="50" charset="-128"/>
                        </a:rPr>
                        <a:t>DTP</a:t>
                      </a:r>
                      <a:r>
                        <a:rPr kumimoji="1" lang="ja-JP" altLang="en-US" sz="900" dirty="0">
                          <a:latin typeface="BIZ UDPゴシック" panose="020B0400000000000000" pitchFamily="50" charset="-128"/>
                          <a:ea typeface="BIZ UDPゴシック" panose="020B0400000000000000" pitchFamily="50" charset="-128"/>
                        </a:rPr>
                        <a:t>の技能習得やビジネス社会で必要とされる職業知識や技能の獲得、業務遂行能力の養成をめざします。</a:t>
                      </a:r>
                    </a:p>
                  </a:txBody>
                  <a:tcPr anchor="ctr"/>
                </a:tc>
                <a:extLst>
                  <a:ext uri="{0D108BD9-81ED-4DB2-BD59-A6C34878D82A}">
                    <a16:rowId xmlns:a16="http://schemas.microsoft.com/office/drawing/2014/main" val="1350818248"/>
                  </a:ext>
                </a:extLst>
              </a:tr>
              <a:tr h="474447">
                <a:tc>
                  <a:txBody>
                    <a:bodyPr/>
                    <a:lstStyle/>
                    <a:p>
                      <a:r>
                        <a:rPr kumimoji="1" lang="ja-JP" altLang="en-US" sz="900" dirty="0">
                          <a:latin typeface="BIZ UDPゴシック" panose="020B0400000000000000" pitchFamily="50" charset="-128"/>
                          <a:ea typeface="BIZ UDPゴシック" panose="020B0400000000000000" pitchFamily="50" charset="-128"/>
                        </a:rPr>
                        <a:t>ビジネスパートナー科</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知的障がいのある方／</a:t>
                      </a:r>
                      <a:r>
                        <a:rPr kumimoji="1" lang="en-US" altLang="zh-TW" sz="900" dirty="0">
                          <a:latin typeface="BIZ UDPゴシック" panose="020B0400000000000000" pitchFamily="50" charset="-128"/>
                          <a:ea typeface="BIZ UDPゴシック" panose="020B0400000000000000" pitchFamily="50" charset="-128"/>
                        </a:rPr>
                        <a:t>1</a:t>
                      </a:r>
                      <a:r>
                        <a:rPr kumimoji="1" lang="zh-TW" altLang="en-US" sz="900" dirty="0">
                          <a:latin typeface="BIZ UDPゴシック" panose="020B0400000000000000" pitchFamily="50" charset="-128"/>
                          <a:ea typeface="BIZ UDPゴシック" panose="020B0400000000000000" pitchFamily="50" charset="-128"/>
                        </a:rPr>
                        <a:t>年</a:t>
                      </a:r>
                      <a:r>
                        <a:rPr kumimoji="1" lang="ja-JP" altLang="en-US" sz="900" dirty="0">
                          <a:latin typeface="BIZ UDPゴシック" panose="020B0400000000000000" pitchFamily="50" charset="-128"/>
                          <a:ea typeface="BIZ UDPゴシック" panose="020B0400000000000000" pitchFamily="50" charset="-128"/>
                        </a:rPr>
                        <a:t>／</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名</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IT</a:t>
                      </a:r>
                      <a:r>
                        <a:rPr kumimoji="1" lang="ja-JP" altLang="en-US" sz="900" dirty="0">
                          <a:latin typeface="BIZ UDPゴシック" panose="020B0400000000000000" pitchFamily="50" charset="-128"/>
                          <a:ea typeface="BIZ UDPゴシック" panose="020B0400000000000000" pitchFamily="50" charset="-128"/>
                        </a:rPr>
                        <a:t>をツールとした事務系の訓練を実施し、事務職やサービス職で必要なパソコンスキルの習得や実務作業を取り入れた</a:t>
                      </a:r>
                      <a:r>
                        <a:rPr kumimoji="1" lang="en-US" altLang="ja-JP" sz="900" dirty="0">
                          <a:latin typeface="BIZ UDPゴシック" panose="020B0400000000000000" pitchFamily="50" charset="-128"/>
                          <a:ea typeface="BIZ UDPゴシック" panose="020B0400000000000000" pitchFamily="50" charset="-128"/>
                        </a:rPr>
                        <a:t>OJT</a:t>
                      </a:r>
                      <a:r>
                        <a:rPr kumimoji="1" lang="ja-JP" altLang="en-US" sz="900" dirty="0">
                          <a:latin typeface="BIZ UDPゴシック" panose="020B0400000000000000" pitchFamily="50" charset="-128"/>
                          <a:ea typeface="BIZ UDPゴシック" panose="020B0400000000000000" pitchFamily="50" charset="-128"/>
                        </a:rPr>
                        <a:t>訓練を行います。</a:t>
                      </a:r>
                    </a:p>
                  </a:txBody>
                  <a:tcPr anchor="ctr"/>
                </a:tc>
                <a:extLst>
                  <a:ext uri="{0D108BD9-81ED-4DB2-BD59-A6C34878D82A}">
                    <a16:rowId xmlns:a16="http://schemas.microsoft.com/office/drawing/2014/main" val="2160527642"/>
                  </a:ext>
                </a:extLst>
              </a:tr>
              <a:tr h="474447">
                <a:tc>
                  <a:txBody>
                    <a:bodyPr/>
                    <a:lstStyle/>
                    <a:p>
                      <a:r>
                        <a:rPr kumimoji="1" lang="ja-JP" altLang="en-US" sz="900" dirty="0">
                          <a:latin typeface="BIZ UDPゴシック" panose="020B0400000000000000" pitchFamily="50" charset="-128"/>
                          <a:ea typeface="BIZ UDPゴシック" panose="020B0400000000000000" pitchFamily="50" charset="-128"/>
                        </a:rPr>
                        <a:t>ワーキングスキル科</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知的障がいのある方／</a:t>
                      </a:r>
                      <a:r>
                        <a:rPr kumimoji="1" lang="en-US" altLang="zh-TW" sz="900" dirty="0">
                          <a:latin typeface="BIZ UDPゴシック" panose="020B0400000000000000" pitchFamily="50" charset="-128"/>
                          <a:ea typeface="BIZ UDPゴシック" panose="020B0400000000000000" pitchFamily="50" charset="-128"/>
                        </a:rPr>
                        <a:t>1</a:t>
                      </a:r>
                      <a:r>
                        <a:rPr kumimoji="1" lang="zh-TW" altLang="en-US" sz="900" dirty="0">
                          <a:latin typeface="BIZ UDPゴシック" panose="020B0400000000000000" pitchFamily="50" charset="-128"/>
                          <a:ea typeface="BIZ UDPゴシック" panose="020B0400000000000000" pitchFamily="50" charset="-128"/>
                        </a:rPr>
                        <a:t>年</a:t>
                      </a:r>
                      <a:r>
                        <a:rPr kumimoji="1" lang="ja-JP" altLang="en-US" sz="900" dirty="0">
                          <a:latin typeface="BIZ UDPゴシック" panose="020B0400000000000000" pitchFamily="50" charset="-128"/>
                          <a:ea typeface="BIZ UDPゴシック" panose="020B0400000000000000" pitchFamily="50" charset="-128"/>
                        </a:rPr>
                        <a:t>／</a:t>
                      </a:r>
                      <a:r>
                        <a:rPr kumimoji="1" lang="en-US" altLang="zh-TW" sz="900" dirty="0">
                          <a:latin typeface="BIZ UDPゴシック" panose="020B0400000000000000" pitchFamily="50" charset="-128"/>
                          <a:ea typeface="BIZ UDPゴシック" panose="020B0400000000000000" pitchFamily="50" charset="-128"/>
                        </a:rPr>
                        <a:t>15</a:t>
                      </a:r>
                      <a:r>
                        <a:rPr kumimoji="1" lang="zh-TW" altLang="en-US" sz="900" dirty="0">
                          <a:latin typeface="BIZ UDPゴシック" panose="020B0400000000000000" pitchFamily="50" charset="-128"/>
                          <a:ea typeface="BIZ UDPゴシック" panose="020B0400000000000000" pitchFamily="50" charset="-128"/>
                        </a:rPr>
                        <a:t>名</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ピッキング作業や組立作業、清掃作業等で職業技能を習得し、本人の</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得意な分野</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を伸ばし就労意欲を高めます。資格取得をめざした講習を行います。</a:t>
                      </a:r>
                    </a:p>
                  </a:txBody>
                  <a:tcPr anchor="ctr"/>
                </a:tc>
                <a:extLst>
                  <a:ext uri="{0D108BD9-81ED-4DB2-BD59-A6C34878D82A}">
                    <a16:rowId xmlns:a16="http://schemas.microsoft.com/office/drawing/2014/main" val="1920654756"/>
                  </a:ext>
                </a:extLst>
              </a:tr>
              <a:tr h="474447">
                <a:tc>
                  <a:txBody>
                    <a:bodyPr/>
                    <a:lstStyle/>
                    <a:p>
                      <a:r>
                        <a:rPr lang="ja-JP" altLang="en-US" sz="900" dirty="0">
                          <a:latin typeface="BIZ UDPゴシック" panose="020B0400000000000000" pitchFamily="50" charset="-128"/>
                          <a:ea typeface="BIZ UDPゴシック" panose="020B0400000000000000" pitchFamily="50" charset="-128"/>
                        </a:rPr>
                        <a:t>ワークアドバンスト科</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精神障がいのある方／</a:t>
                      </a:r>
                      <a:r>
                        <a:rPr kumimoji="1" lang="en-US" altLang="zh-TW" sz="900" dirty="0">
                          <a:latin typeface="BIZ UDPゴシック" panose="020B0400000000000000" pitchFamily="50" charset="-128"/>
                          <a:ea typeface="BIZ UDPゴシック" panose="020B0400000000000000" pitchFamily="50" charset="-128"/>
                        </a:rPr>
                        <a:t>1</a:t>
                      </a:r>
                      <a:r>
                        <a:rPr kumimoji="1" lang="zh-TW" altLang="en-US" sz="900" dirty="0">
                          <a:latin typeface="BIZ UDPゴシック" panose="020B0400000000000000" pitchFamily="50" charset="-128"/>
                          <a:ea typeface="BIZ UDPゴシック" panose="020B0400000000000000" pitchFamily="50" charset="-128"/>
                        </a:rPr>
                        <a:t>年</a:t>
                      </a:r>
                      <a:r>
                        <a:rPr kumimoji="1" lang="ja-JP" altLang="en-US" sz="900" dirty="0">
                          <a:latin typeface="BIZ UDPゴシック" panose="020B0400000000000000" pitchFamily="50" charset="-128"/>
                          <a:ea typeface="BIZ UDPゴシック" panose="020B0400000000000000" pitchFamily="50" charset="-128"/>
                        </a:rPr>
                        <a:t>／</a:t>
                      </a:r>
                      <a:r>
                        <a:rPr kumimoji="1" lang="en-US" altLang="zh-TW" sz="900" dirty="0">
                          <a:latin typeface="BIZ UDPゴシック" panose="020B0400000000000000" pitchFamily="50" charset="-128"/>
                          <a:ea typeface="BIZ UDPゴシック" panose="020B0400000000000000" pitchFamily="50" charset="-128"/>
                        </a:rPr>
                        <a:t>7</a:t>
                      </a:r>
                      <a:r>
                        <a:rPr kumimoji="1" lang="zh-TW" altLang="en-US" sz="900" dirty="0">
                          <a:latin typeface="BIZ UDPゴシック" panose="020B0400000000000000" pitchFamily="50" charset="-128"/>
                          <a:ea typeface="BIZ UDPゴシック" panose="020B0400000000000000" pitchFamily="50" charset="-128"/>
                        </a:rPr>
                        <a:t>名</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投薬管理や体調管理を基礎にプログラム（グループワーク・</a:t>
                      </a:r>
                      <a:r>
                        <a:rPr kumimoji="1" lang="en-US" altLang="ja-JP" sz="900" dirty="0">
                          <a:latin typeface="BIZ UDPゴシック" panose="020B0400000000000000" pitchFamily="50" charset="-128"/>
                          <a:ea typeface="BIZ UDPゴシック" panose="020B0400000000000000" pitchFamily="50" charset="-128"/>
                        </a:rPr>
                        <a:t>SST (</a:t>
                      </a:r>
                      <a:r>
                        <a:rPr kumimoji="1" lang="ja-JP" altLang="en-US" sz="900" dirty="0">
                          <a:latin typeface="BIZ UDPゴシック" panose="020B0400000000000000" pitchFamily="50" charset="-128"/>
                          <a:ea typeface="BIZ UDPゴシック" panose="020B0400000000000000" pitchFamily="50" charset="-128"/>
                        </a:rPr>
                        <a:t>社会生活技能訓練</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等）を実施し、物流作業や清掃作業等の軽作業、事務系のパソコン技能の習得をめざします。</a:t>
                      </a:r>
                    </a:p>
                  </a:txBody>
                  <a:tcPr anchor="ctr"/>
                </a:tc>
                <a:extLst>
                  <a:ext uri="{0D108BD9-81ED-4DB2-BD59-A6C34878D82A}">
                    <a16:rowId xmlns:a16="http://schemas.microsoft.com/office/drawing/2014/main" val="550025675"/>
                  </a:ext>
                </a:extLst>
              </a:tr>
              <a:tr h="474447">
                <a:tc>
                  <a:txBody>
                    <a:bodyPr/>
                    <a:lstStyle/>
                    <a:p>
                      <a:r>
                        <a:rPr kumimoji="1" lang="ja-JP" altLang="en-US" sz="900" dirty="0">
                          <a:latin typeface="BIZ UDPゴシック" panose="020B0400000000000000" pitchFamily="50" charset="-128"/>
                          <a:ea typeface="BIZ UDPゴシック" panose="020B0400000000000000" pitchFamily="50" charset="-128"/>
                        </a:rPr>
                        <a:t>ジョブ・コミュニケーション科</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発達障がいのある方／</a:t>
                      </a:r>
                      <a:r>
                        <a:rPr kumimoji="1" lang="en-US" altLang="zh-TW" sz="900" dirty="0">
                          <a:latin typeface="BIZ UDPゴシック" panose="020B0400000000000000" pitchFamily="50" charset="-128"/>
                          <a:ea typeface="BIZ UDPゴシック" panose="020B0400000000000000" pitchFamily="50" charset="-128"/>
                        </a:rPr>
                        <a:t>1</a:t>
                      </a:r>
                      <a:r>
                        <a:rPr kumimoji="1" lang="zh-TW" altLang="en-US" sz="900" dirty="0">
                          <a:latin typeface="BIZ UDPゴシック" panose="020B0400000000000000" pitchFamily="50" charset="-128"/>
                          <a:ea typeface="BIZ UDPゴシック" panose="020B0400000000000000" pitchFamily="50" charset="-128"/>
                        </a:rPr>
                        <a:t>年</a:t>
                      </a:r>
                      <a:r>
                        <a:rPr kumimoji="1" lang="ja-JP" altLang="en-US" sz="900" dirty="0">
                          <a:latin typeface="BIZ UDPゴシック" panose="020B0400000000000000" pitchFamily="50" charset="-128"/>
                          <a:ea typeface="BIZ UDPゴシック" panose="020B0400000000000000" pitchFamily="50" charset="-128"/>
                        </a:rPr>
                        <a:t>／</a:t>
                      </a:r>
                      <a:r>
                        <a:rPr kumimoji="1" lang="en-US" altLang="zh-TW" sz="900" dirty="0">
                          <a:latin typeface="BIZ UDPゴシック" panose="020B0400000000000000" pitchFamily="50" charset="-128"/>
                          <a:ea typeface="BIZ UDPゴシック" panose="020B0400000000000000" pitchFamily="50" charset="-128"/>
                        </a:rPr>
                        <a:t>5</a:t>
                      </a:r>
                      <a:r>
                        <a:rPr kumimoji="1" lang="zh-TW" altLang="en-US" sz="900" dirty="0">
                          <a:latin typeface="BIZ UDPゴシック" panose="020B0400000000000000" pitchFamily="50" charset="-128"/>
                          <a:ea typeface="BIZ UDPゴシック" panose="020B0400000000000000" pitchFamily="50" charset="-128"/>
                        </a:rPr>
                        <a:t>名</a:t>
                      </a:r>
                    </a:p>
                  </a:txBody>
                  <a:tcPr anchor="ctr"/>
                </a:tc>
                <a:tc>
                  <a:txBody>
                    <a:bodyPr/>
                    <a:lstStyle/>
                    <a:p>
                      <a:pPr eaLnBrk="1" hangingPunct="1">
                        <a:defRPr/>
                      </a:pPr>
                      <a:r>
                        <a:rPr lang="ja-JP" altLang="en-US" sz="900" dirty="0">
                          <a:latin typeface="BIZ UDPゴシック" panose="020B0400000000000000" pitchFamily="50" charset="-128"/>
                          <a:ea typeface="BIZ UDPゴシック" panose="020B0400000000000000" pitchFamily="50" charset="-128"/>
                        </a:rPr>
                        <a:t>資格取得をめざした職業指導を実施するとともに、</a:t>
                      </a:r>
                      <a:r>
                        <a:rPr lang="en-US" altLang="ja-JP" sz="900" dirty="0">
                          <a:latin typeface="BIZ UDPゴシック" panose="020B0400000000000000" pitchFamily="50" charset="-128"/>
                          <a:ea typeface="BIZ UDPゴシック" panose="020B0400000000000000" pitchFamily="50" charset="-128"/>
                        </a:rPr>
                        <a:t>SST</a:t>
                      </a:r>
                      <a:r>
                        <a:rPr lang="ja-JP" altLang="en-US" sz="900" dirty="0">
                          <a:latin typeface="BIZ UDPゴシック" panose="020B0400000000000000" pitchFamily="50" charset="-128"/>
                          <a:ea typeface="BIZ UDPゴシック" panose="020B0400000000000000" pitchFamily="50" charset="-128"/>
                        </a:rPr>
                        <a:t>などを通して、感情のコントロール方法やコミュニケーションスキルなどの社会適応力を養います。</a:t>
                      </a:r>
                      <a:endParaRPr lang="en-US" altLang="ja-JP" sz="9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908888720"/>
                  </a:ext>
                </a:extLst>
              </a:tr>
              <a:tr h="606238">
                <a:tc>
                  <a:txBody>
                    <a:bodyPr/>
                    <a:lstStyle/>
                    <a:p>
                      <a:r>
                        <a:rPr kumimoji="1" lang="ja-JP" altLang="en-US" sz="900" dirty="0">
                          <a:latin typeface="BIZ UDPゴシック" panose="020B0400000000000000" pitchFamily="50" charset="-128"/>
                          <a:ea typeface="BIZ UDPゴシック" panose="020B0400000000000000" pitchFamily="50" charset="-128"/>
                        </a:rPr>
                        <a:t>ＩＣＴテレワーク科</a:t>
                      </a:r>
                    </a:p>
                  </a:txBody>
                  <a:tcPr anchor="ctr"/>
                </a:tc>
                <a:tc>
                  <a:txBody>
                    <a:bodyPr/>
                    <a:lstStyle/>
                    <a:p>
                      <a:pPr marL="0" marR="0" lvl="0" indent="0" algn="l" defTabSz="719907"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障がいのある方（障がい種別を問わない）</a:t>
                      </a:r>
                      <a:r>
                        <a:rPr lang="en-US" altLang="ja-JP" sz="900" dirty="0">
                          <a:latin typeface="BIZ UDPゴシック" panose="020B0400000000000000" pitchFamily="50" charset="-128"/>
                          <a:ea typeface="BIZ UDPゴシック" panose="020B0400000000000000" pitchFamily="50" charset="-128"/>
                        </a:rPr>
                        <a:t> </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1</a:t>
                      </a:r>
                      <a:r>
                        <a:rPr lang="ja-JP" altLang="en-US" sz="900" dirty="0">
                          <a:latin typeface="BIZ UDPゴシック" panose="020B0400000000000000" pitchFamily="50" charset="-128"/>
                          <a:ea typeface="BIZ UDPゴシック" panose="020B0400000000000000" pitchFamily="50" charset="-128"/>
                        </a:rPr>
                        <a:t>年／</a:t>
                      </a:r>
                      <a:r>
                        <a:rPr lang="en-US" altLang="ja-JP" sz="900" dirty="0">
                          <a:latin typeface="BIZ UDPゴシック" panose="020B0400000000000000" pitchFamily="50" charset="-128"/>
                          <a:ea typeface="BIZ UDPゴシック" panose="020B0400000000000000" pitchFamily="50" charset="-128"/>
                        </a:rPr>
                        <a:t>5</a:t>
                      </a:r>
                      <a:r>
                        <a:rPr lang="ja-JP" altLang="en-US" sz="900" dirty="0">
                          <a:latin typeface="BIZ UDPゴシック" panose="020B0400000000000000" pitchFamily="50" charset="-128"/>
                          <a:ea typeface="BIZ UDPゴシック" panose="020B0400000000000000" pitchFamily="50" charset="-128"/>
                        </a:rPr>
                        <a:t>名</a:t>
                      </a:r>
                      <a:endParaRPr lang="en-US" altLang="ja-JP" sz="900" dirty="0">
                        <a:latin typeface="BIZ UDPゴシック" panose="020B0400000000000000" pitchFamily="50" charset="-128"/>
                        <a:ea typeface="BIZ UDPゴシック" panose="020B0400000000000000" pitchFamily="50" charset="-128"/>
                      </a:endParaRPr>
                    </a:p>
                  </a:txBody>
                  <a:tcPr anchor="ctr"/>
                </a:tc>
                <a:tc>
                  <a:txBody>
                    <a:bodyPr/>
                    <a:lstStyle/>
                    <a:p>
                      <a:pPr eaLnBrk="1" hangingPunct="1">
                        <a:defRPr/>
                      </a:pPr>
                      <a:r>
                        <a:rPr lang="ja-JP" altLang="en-US" sz="900" dirty="0">
                          <a:latin typeface="BIZ UDPゴシック" panose="020B0400000000000000" pitchFamily="50" charset="-128"/>
                          <a:ea typeface="BIZ UDPゴシック" panose="020B0400000000000000" pitchFamily="50" charset="-128"/>
                        </a:rPr>
                        <a:t>主に在宅での訓練を基本とし、</a:t>
                      </a:r>
                      <a:r>
                        <a:rPr lang="en-US" altLang="ja-JP" sz="900" dirty="0">
                          <a:latin typeface="BIZ UDPゴシック" panose="020B0400000000000000" pitchFamily="50" charset="-128"/>
                          <a:ea typeface="BIZ UDPゴシック" panose="020B0400000000000000" pitchFamily="50" charset="-128"/>
                        </a:rPr>
                        <a:t>Office</a:t>
                      </a:r>
                      <a:r>
                        <a:rPr lang="ja-JP" altLang="en-US" sz="900" dirty="0">
                          <a:latin typeface="BIZ UDPゴシック" panose="020B0400000000000000" pitchFamily="50" charset="-128"/>
                          <a:ea typeface="BIZ UDPゴシック" panose="020B0400000000000000" pitchFamily="50" charset="-128"/>
                        </a:rPr>
                        <a:t>系アプリから</a:t>
                      </a:r>
                      <a:r>
                        <a:rPr lang="en-US" altLang="ja-JP" sz="900" dirty="0">
                          <a:latin typeface="BIZ UDPゴシック" panose="020B0400000000000000" pitchFamily="50" charset="-128"/>
                          <a:ea typeface="BIZ UDPゴシック" panose="020B0400000000000000" pitchFamily="50" charset="-128"/>
                        </a:rPr>
                        <a:t>DTP</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Web</a:t>
                      </a:r>
                      <a:r>
                        <a:rPr lang="ja-JP" altLang="en-US" sz="900" dirty="0">
                          <a:latin typeface="BIZ UDPゴシック" panose="020B0400000000000000" pitchFamily="50" charset="-128"/>
                          <a:ea typeface="BIZ UDPゴシック" panose="020B0400000000000000" pitchFamily="50" charset="-128"/>
                        </a:rPr>
                        <a:t>制作等に関する知識や技術の習得、在宅業務を想定した労働習慣や職務遂行能力等の養成をめざします。</a:t>
                      </a:r>
                      <a:endParaRPr lang="en-US" altLang="ja-JP" sz="9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17547501"/>
                  </a:ext>
                </a:extLst>
              </a:tr>
            </a:tbl>
          </a:graphicData>
        </a:graphic>
      </p:graphicFrame>
      <p:sp>
        <p:nvSpPr>
          <p:cNvPr id="44" name="吹き出し: 四角形 43">
            <a:extLst>
              <a:ext uri="{FF2B5EF4-FFF2-40B4-BE49-F238E27FC236}">
                <a16:creationId xmlns:a16="http://schemas.microsoft.com/office/drawing/2014/main" id="{2D7F065B-104A-4525-B10A-1FC0E96A2A08}"/>
              </a:ext>
            </a:extLst>
          </p:cNvPr>
          <p:cNvSpPr/>
          <p:nvPr/>
        </p:nvSpPr>
        <p:spPr>
          <a:xfrm>
            <a:off x="2886379" y="727757"/>
            <a:ext cx="3624149" cy="260949"/>
          </a:xfrm>
          <a:prstGeom prst="wedgeRectCallout">
            <a:avLst>
              <a:gd name="adj1" fmla="val -54442"/>
              <a:gd name="adj2" fmla="val -10889"/>
            </a:avLst>
          </a:prstGeom>
          <a:solidFill>
            <a:srgbClr val="CCFFCC">
              <a:alpha val="50000"/>
            </a:srgbClr>
          </a:solidFill>
          <a:ln>
            <a:solidFill>
              <a:srgbClr val="66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lnSpc>
                <a:spcPct val="80000"/>
              </a:lnSpc>
              <a:spcBef>
                <a:spcPct val="20000"/>
              </a:spcBef>
              <a:defRPr/>
            </a:pPr>
            <a:r>
              <a:rPr lang="ja-JP" altLang="en-US" sz="1000" dirty="0">
                <a:solidFill>
                  <a:schemeClr val="tx1"/>
                </a:solidFill>
                <a:latin typeface="BIZ UDPゴシック" panose="020B0400000000000000" pitchFamily="50" charset="-128"/>
                <a:ea typeface="BIZ UDPゴシック" panose="020B0400000000000000" pitchFamily="50" charset="-128"/>
              </a:rPr>
              <a:t>本セミナー会場。当日は、訓練状況の見学もしていただきます。</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36" name="AutoShape 3">
            <a:extLst>
              <a:ext uri="{FF2B5EF4-FFF2-40B4-BE49-F238E27FC236}">
                <a16:creationId xmlns:a16="http://schemas.microsoft.com/office/drawing/2014/main" id="{9B546846-7FCA-4564-A4C8-B8494CA4FB4C}"/>
              </a:ext>
            </a:extLst>
          </p:cNvPr>
          <p:cNvSpPr>
            <a:spLocks noChangeArrowheads="1"/>
          </p:cNvSpPr>
          <p:nvPr/>
        </p:nvSpPr>
        <p:spPr bwMode="auto">
          <a:xfrm>
            <a:off x="155995" y="48880"/>
            <a:ext cx="6894189" cy="694092"/>
          </a:xfrm>
          <a:prstGeom prst="roundRect">
            <a:avLst>
              <a:gd name="adj"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defRPr/>
            </a:pPr>
            <a:r>
              <a:rPr lang="ja-JP" altLang="en-US" sz="1400" b="1" dirty="0">
                <a:solidFill>
                  <a:schemeClr val="tx1"/>
                </a:solidFill>
                <a:latin typeface="BIZ UDPゴシック" panose="020B0400000000000000" pitchFamily="50" charset="-128"/>
                <a:ea typeface="BIZ UDPゴシック" panose="020B0400000000000000" pitchFamily="50" charset="-128"/>
              </a:rPr>
              <a:t>～本セミナーで紹介する、障がい者職業訓練施設</a:t>
            </a:r>
            <a:r>
              <a:rPr lang="en-US" altLang="ja-JP" sz="1400" b="1" dirty="0">
                <a:solidFill>
                  <a:schemeClr val="tx1"/>
                </a:solidFill>
                <a:latin typeface="BIZ UDPゴシック" panose="020B0400000000000000" pitchFamily="50" charset="-128"/>
                <a:ea typeface="BIZ UDPゴシック" panose="020B0400000000000000" pitchFamily="50" charset="-128"/>
              </a:rPr>
              <a:t>2</a:t>
            </a:r>
            <a:r>
              <a:rPr lang="ja-JP" altLang="en-US" sz="1400" b="1" dirty="0">
                <a:solidFill>
                  <a:schemeClr val="tx1"/>
                </a:solidFill>
                <a:latin typeface="BIZ UDPゴシック" panose="020B0400000000000000" pitchFamily="50" charset="-128"/>
                <a:ea typeface="BIZ UDPゴシック" panose="020B0400000000000000" pitchFamily="50" charset="-128"/>
              </a:rPr>
              <a:t>校のご紹介～</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p>
            <a:pPr algn="ctr" eaLnBrk="1" hangingPunct="1">
              <a:spcBef>
                <a:spcPct val="20000"/>
              </a:spcBef>
              <a:defRPr/>
            </a:pPr>
            <a:r>
              <a:rPr lang="ja-JP" altLang="en-US" sz="1050" dirty="0">
                <a:solidFill>
                  <a:schemeClr val="tx1"/>
                </a:solidFill>
                <a:latin typeface="BIZ UDPゴシック" panose="020B0400000000000000" pitchFamily="50" charset="-128"/>
                <a:ea typeface="BIZ UDPゴシック" panose="020B0400000000000000" pitchFamily="50" charset="-128"/>
              </a:rPr>
              <a:t>障がいのある方々が職業知識や技能を修得し、職業人として社会参加できるよう支援しています。</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 name="表 4">
            <a:extLst>
              <a:ext uri="{FF2B5EF4-FFF2-40B4-BE49-F238E27FC236}">
                <a16:creationId xmlns:a16="http://schemas.microsoft.com/office/drawing/2014/main" id="{63EC69D2-3EED-4602-9F1C-AFB6E4CDB00F}"/>
              </a:ext>
            </a:extLst>
          </p:cNvPr>
          <p:cNvGraphicFramePr>
            <a:graphicFrameLocks noGrp="1"/>
          </p:cNvGraphicFramePr>
          <p:nvPr>
            <p:extLst>
              <p:ext uri="{D42A27DB-BD31-4B8C-83A1-F6EECF244321}">
                <p14:modId xmlns:p14="http://schemas.microsoft.com/office/powerpoint/2010/main" val="398449594"/>
              </p:ext>
            </p:extLst>
          </p:nvPr>
        </p:nvGraphicFramePr>
        <p:xfrm>
          <a:off x="219715" y="4694076"/>
          <a:ext cx="6748724" cy="1066270"/>
        </p:xfrm>
        <a:graphic>
          <a:graphicData uri="http://schemas.openxmlformats.org/drawingml/2006/table">
            <a:tbl>
              <a:tblPr firstRow="1" bandRow="1">
                <a:tableStyleId>{5C22544A-7EE6-4342-B048-85BDC9FD1C3A}</a:tableStyleId>
              </a:tblPr>
              <a:tblGrid>
                <a:gridCol w="1620058">
                  <a:extLst>
                    <a:ext uri="{9D8B030D-6E8A-4147-A177-3AD203B41FA5}">
                      <a16:colId xmlns:a16="http://schemas.microsoft.com/office/drawing/2014/main" val="201655207"/>
                    </a:ext>
                  </a:extLst>
                </a:gridCol>
                <a:gridCol w="1331591">
                  <a:extLst>
                    <a:ext uri="{9D8B030D-6E8A-4147-A177-3AD203B41FA5}">
                      <a16:colId xmlns:a16="http://schemas.microsoft.com/office/drawing/2014/main" val="2331585563"/>
                    </a:ext>
                  </a:extLst>
                </a:gridCol>
                <a:gridCol w="3797075">
                  <a:extLst>
                    <a:ext uri="{9D8B030D-6E8A-4147-A177-3AD203B41FA5}">
                      <a16:colId xmlns:a16="http://schemas.microsoft.com/office/drawing/2014/main" val="2497941233"/>
                    </a:ext>
                  </a:extLst>
                </a:gridCol>
              </a:tblGrid>
              <a:tr h="209607">
                <a:tc>
                  <a:txBody>
                    <a:bodyPr/>
                    <a:lstStyle/>
                    <a:p>
                      <a:pPr algn="ctr"/>
                      <a:r>
                        <a:rPr kumimoji="1" lang="ja-JP" altLang="en-US" sz="900" dirty="0">
                          <a:latin typeface="BIZ UDPゴシック" panose="020B0400000000000000" pitchFamily="50" charset="-128"/>
                          <a:ea typeface="BIZ UDPゴシック" panose="020B0400000000000000" pitchFamily="50" charset="-128"/>
                        </a:rPr>
                        <a:t>科目名</a:t>
                      </a:r>
                    </a:p>
                  </a:txBody>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対象／訓練期間／定員</a:t>
                      </a:r>
                    </a:p>
                  </a:txBody>
                  <a:tcP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訓練内容</a:t>
                      </a:r>
                    </a:p>
                  </a:txBody>
                  <a:tcPr/>
                </a:tc>
                <a:extLst>
                  <a:ext uri="{0D108BD9-81ED-4DB2-BD59-A6C34878D82A}">
                    <a16:rowId xmlns:a16="http://schemas.microsoft.com/office/drawing/2014/main" val="2935365898"/>
                  </a:ext>
                </a:extLst>
              </a:tr>
              <a:tr h="339388">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職業基礎科（１年目）</a:t>
                      </a:r>
                    </a:p>
                  </a:txBody>
                  <a:tcPr marL="68580" marR="68580" marT="0" marB="0" anchor="ctr"/>
                </a:tc>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知的障がいのある方／１年／１５名</a:t>
                      </a:r>
                    </a:p>
                  </a:txBody>
                  <a:tcPr marL="68580" marR="68580" marT="0" marB="0" anchor="ctr"/>
                </a:tc>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様々な体験を通して</a:t>
                      </a: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「自ら選択する力」「決定する力」</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を養い、生活の幅を広げるとともに、楽しみながら働く基盤をつくります。</a:t>
                      </a:r>
                    </a:p>
                  </a:txBody>
                  <a:tcPr marL="68580" marR="68580" marT="0" marB="0" anchor="ctr"/>
                </a:tc>
                <a:extLst>
                  <a:ext uri="{0D108BD9-81ED-4DB2-BD59-A6C34878D82A}">
                    <a16:rowId xmlns:a16="http://schemas.microsoft.com/office/drawing/2014/main" val="2038627433"/>
                  </a:ext>
                </a:extLst>
              </a:tr>
              <a:tr h="498282">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総合流通科（２年目）</a:t>
                      </a:r>
                    </a:p>
                  </a:txBody>
                  <a:tcPr marL="68580" marR="68580" marT="0" marB="0" anchor="ctr"/>
                </a:tc>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知的障がいのある方／１年／１５名</a:t>
                      </a:r>
                    </a:p>
                  </a:txBody>
                  <a:tcPr marL="68580" marR="68580" marT="0" marB="0" anchor="ctr"/>
                </a:tc>
                <a:tc>
                  <a:txBody>
                    <a:bodyPr/>
                    <a:lstStyle/>
                    <a:p>
                      <a:pPr algn="l"/>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製造から物流、販売といった一連の流れに関する専門知識と技能を習得する職業訓練の機会を通して、企業が求める実践的な職業人の育成をめざ</a:t>
                      </a:r>
                      <a:r>
                        <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します</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txBody>
                  <a:tcPr marL="68580" marR="68580" marT="0" marB="0" anchor="ctr"/>
                </a:tc>
                <a:extLst>
                  <a:ext uri="{0D108BD9-81ED-4DB2-BD59-A6C34878D82A}">
                    <a16:rowId xmlns:a16="http://schemas.microsoft.com/office/drawing/2014/main" val="1904873137"/>
                  </a:ext>
                </a:extLst>
              </a:tr>
            </a:tbl>
          </a:graphicData>
        </a:graphic>
      </p:graphicFrame>
      <p:sp>
        <p:nvSpPr>
          <p:cNvPr id="28" name="テキスト ボックス 6">
            <a:extLst>
              <a:ext uri="{FF2B5EF4-FFF2-40B4-BE49-F238E27FC236}">
                <a16:creationId xmlns:a16="http://schemas.microsoft.com/office/drawing/2014/main" id="{2F31D9BB-FBE0-4B31-BA42-8188653B112D}"/>
              </a:ext>
            </a:extLst>
          </p:cNvPr>
          <p:cNvSpPr txBox="1">
            <a:spLocks noChangeArrowheads="1"/>
          </p:cNvSpPr>
          <p:nvPr/>
        </p:nvSpPr>
        <p:spPr bwMode="auto">
          <a:xfrm>
            <a:off x="258125" y="6223024"/>
            <a:ext cx="4281677" cy="1821524"/>
          </a:xfrm>
          <a:prstGeom prst="rect">
            <a:avLst/>
          </a:prstGeom>
          <a:noFill/>
          <a:ln w="25400" cap="rnd" cmpd="sng">
            <a:no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ja-JP" altLang="en-US" sz="1000" dirty="0">
                <a:solidFill>
                  <a:srgbClr val="000000"/>
                </a:solidFill>
                <a:latin typeface="BIZ UDPゴシック" panose="020B0400000000000000" pitchFamily="50" charset="-128"/>
                <a:ea typeface="BIZ UDPゴシック" panose="020B0400000000000000" pitchFamily="50" charset="-128"/>
              </a:rPr>
              <a:t>（</a:t>
            </a:r>
            <a:r>
              <a:rPr lang="en-US" altLang="ja-JP" sz="1000" dirty="0">
                <a:solidFill>
                  <a:srgbClr val="000000"/>
                </a:solidFill>
                <a:latin typeface="BIZ UDPゴシック" panose="020B0400000000000000" pitchFamily="50" charset="-128"/>
                <a:ea typeface="BIZ UDPゴシック" panose="020B0400000000000000" pitchFamily="50" charset="-128"/>
              </a:rPr>
              <a:t>URL</a:t>
            </a:r>
            <a:r>
              <a:rPr lang="ja-JP" altLang="en-US" sz="1000" dirty="0">
                <a:solidFill>
                  <a:srgbClr val="000000"/>
                </a:solidFill>
                <a:latin typeface="BIZ UDPゴシック" panose="020B0400000000000000" pitchFamily="50" charset="-128"/>
                <a:ea typeface="BIZ UDPゴシック" panose="020B0400000000000000" pitchFamily="50" charset="-128"/>
              </a:rPr>
              <a:t>）　</a:t>
            </a:r>
            <a:endParaRPr lang="en-US" altLang="ja-JP" sz="1000" dirty="0">
              <a:solidFill>
                <a:srgbClr val="000000"/>
              </a:solidFill>
              <a:latin typeface="BIZ UDPゴシック" panose="020B0400000000000000" pitchFamily="50" charset="-128"/>
              <a:ea typeface="BIZ UDPゴシック" panose="020B0400000000000000" pitchFamily="50" charset="-128"/>
            </a:endParaRPr>
          </a:p>
          <a:p>
            <a:pPr>
              <a:spcBef>
                <a:spcPct val="0"/>
              </a:spcBef>
              <a:buNone/>
            </a:pPr>
            <a:r>
              <a:rPr lang="en-US" altLang="ja-JP" sz="800" dirty="0">
                <a:solidFill>
                  <a:srgbClr val="000000"/>
                </a:solidFill>
                <a:latin typeface="BIZ UDPゴシック" panose="020B0400000000000000" pitchFamily="50" charset="-128"/>
                <a:ea typeface="BIZ UDPゴシック" panose="020B0400000000000000" pitchFamily="50" charset="-128"/>
              </a:rPr>
              <a:t>https://lgpos.task-asp.net/cu/270008/ea/residents/procedures/apply/421bd5e2-48b2-42d4-8480-9fcc26ff5896/start</a:t>
            </a:r>
          </a:p>
          <a:p>
            <a:pPr>
              <a:spcBef>
                <a:spcPct val="0"/>
              </a:spcBef>
              <a:buFontTx/>
              <a:buNone/>
            </a:pPr>
            <a:endParaRPr lang="en-US" altLang="ja-JP" sz="800"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1000" dirty="0">
                <a:solidFill>
                  <a:srgbClr val="000000"/>
                </a:solidFill>
                <a:latin typeface="BIZ UDPゴシック" panose="020B0400000000000000" pitchFamily="50" charset="-128"/>
                <a:ea typeface="BIZ UDPゴシック" panose="020B0400000000000000" pitchFamily="50" charset="-128"/>
              </a:rPr>
              <a:t>（二次元コード）</a:t>
            </a:r>
            <a:endParaRPr lang="en-US" altLang="ja-JP" sz="1000"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endParaRPr lang="en-US" altLang="ja-JP" sz="1000" dirty="0">
              <a:solidFill>
                <a:srgbClr val="000000"/>
              </a:solidFill>
              <a:latin typeface="BIZ UDPゴシック" panose="020B0400000000000000" pitchFamily="50" charset="-128"/>
              <a:ea typeface="BIZ UDPゴシック" panose="020B0400000000000000" pitchFamily="50" charset="-128"/>
            </a:endParaRPr>
          </a:p>
          <a:p>
            <a:pPr>
              <a:spcBef>
                <a:spcPct val="0"/>
              </a:spcBef>
              <a:buFontTx/>
              <a:buNone/>
            </a:pPr>
            <a:r>
              <a:rPr lang="ja-JP" altLang="en-US" sz="1259"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259" dirty="0">
              <a:solidFill>
                <a:srgbClr val="000000"/>
              </a:solidFill>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32B4EF2F-B3DB-4B9C-9CC3-45315D07506E}"/>
              </a:ext>
            </a:extLst>
          </p:cNvPr>
          <p:cNvPicPr>
            <a:picLocks noChangeAspect="1"/>
          </p:cNvPicPr>
          <p:nvPr/>
        </p:nvPicPr>
        <p:blipFill>
          <a:blip r:embed="rId5"/>
          <a:stretch>
            <a:fillRect/>
          </a:stretch>
        </p:blipFill>
        <p:spPr>
          <a:xfrm>
            <a:off x="417838" y="7076174"/>
            <a:ext cx="720000" cy="720000"/>
          </a:xfrm>
          <a:prstGeom prst="rect">
            <a:avLst/>
          </a:prstGeom>
        </p:spPr>
      </p:pic>
    </p:spTree>
    <p:extLst>
      <p:ext uri="{BB962C8B-B14F-4D97-AF65-F5344CB8AC3E}">
        <p14:creationId xmlns:p14="http://schemas.microsoft.com/office/powerpoint/2010/main" val="151758523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レトロスペクト">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TM02892315[[fn=ウィスプ]]</Template>
  <TotalTime>1933</TotalTime>
  <Words>1128</Words>
  <Application>Microsoft Office PowerPoint</Application>
  <PresentationFormat>ユーザー設定</PresentationFormat>
  <Paragraphs>118</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vt:i4>
      </vt:variant>
    </vt:vector>
  </HeadingPairs>
  <TitlesOfParts>
    <vt:vector size="13" baseType="lpstr">
      <vt:lpstr>BIZ UDPゴシック</vt:lpstr>
      <vt:lpstr>HG丸ｺﾞｼｯｸM-PRO</vt:lpstr>
      <vt:lpstr>UD デジタル 教科書体 NP-B</vt:lpstr>
      <vt:lpstr>UD デジタル 教科書体 NP-R</vt:lpstr>
      <vt:lpstr>Arial</vt:lpstr>
      <vt:lpstr>Arial Rounded MT Bold</vt:lpstr>
      <vt:lpstr>Calibri</vt:lpstr>
      <vt:lpstr>Calibri Light</vt:lpstr>
      <vt:lpstr>Wingdings 2</vt:lpstr>
      <vt:lpstr>HDOfficeLightV0</vt:lpstr>
      <vt:lpstr>レトロスペクト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sakai</dc:creator>
  <cp:lastModifiedBy>八幡　明日香</cp:lastModifiedBy>
  <cp:revision>203</cp:revision>
  <cp:lastPrinted>2025-11-18T04:35:15Z</cp:lastPrinted>
  <dcterms:created xsi:type="dcterms:W3CDTF">2021-10-19T07:53:43Z</dcterms:created>
  <dcterms:modified xsi:type="dcterms:W3CDTF">2025-11-18T04:39:16Z</dcterms:modified>
</cp:coreProperties>
</file>