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8" r:id="rId5"/>
  </p:sldIdLst>
  <p:sldSz cx="12961938" cy="9601200"/>
  <p:notesSz cx="9926638" cy="14355763"/>
  <p:defaultTex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B9205"/>
    <a:srgbClr val="FFFF99"/>
    <a:srgbClr val="FFFFCC"/>
    <a:srgbClr val="FFFF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8561" autoAdjust="0"/>
  </p:normalViewPr>
  <p:slideViewPr>
    <p:cSldViewPr>
      <p:cViewPr>
        <p:scale>
          <a:sx n="100" d="100"/>
          <a:sy n="100" d="100"/>
        </p:scale>
        <p:origin x="58" y="77"/>
      </p:cViewPr>
      <p:guideLst>
        <p:guide orient="horz" pos="3024"/>
        <p:guide pos="40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1234" cy="717674"/>
          </a:xfrm>
          <a:prstGeom prst="rect">
            <a:avLst/>
          </a:prstGeom>
        </p:spPr>
        <p:txBody>
          <a:bodyPr vert="horz" lIns="132579" tIns="66289" rIns="132579" bIns="66289" rtlCol="0"/>
          <a:lstStyle>
            <a:lvl1pPr algn="l">
              <a:defRPr sz="1700"/>
            </a:lvl1pPr>
          </a:lstStyle>
          <a:p>
            <a:endParaRPr kumimoji="1" lang="ja-JP" altLang="en-US"/>
          </a:p>
        </p:txBody>
      </p:sp>
      <p:sp>
        <p:nvSpPr>
          <p:cNvPr id="3" name="日付プレースホルダー 2"/>
          <p:cNvSpPr>
            <a:spLocks noGrp="1"/>
          </p:cNvSpPr>
          <p:nvPr>
            <p:ph type="dt" idx="1"/>
          </p:nvPr>
        </p:nvSpPr>
        <p:spPr>
          <a:xfrm>
            <a:off x="5623090" y="0"/>
            <a:ext cx="4301234" cy="717674"/>
          </a:xfrm>
          <a:prstGeom prst="rect">
            <a:avLst/>
          </a:prstGeom>
        </p:spPr>
        <p:txBody>
          <a:bodyPr vert="horz" lIns="132579" tIns="66289" rIns="132579" bIns="66289" rtlCol="0"/>
          <a:lstStyle>
            <a:lvl1pPr algn="r">
              <a:defRPr sz="1700"/>
            </a:lvl1pPr>
          </a:lstStyle>
          <a:p>
            <a:fld id="{DC218CDB-E099-4757-8412-452E815093B3}" type="datetimeFigureOut">
              <a:rPr kumimoji="1" lang="ja-JP" altLang="en-US" smtClean="0"/>
              <a:t>2026/3/25</a:t>
            </a:fld>
            <a:endParaRPr kumimoji="1" lang="ja-JP" altLang="en-US"/>
          </a:p>
        </p:txBody>
      </p:sp>
      <p:sp>
        <p:nvSpPr>
          <p:cNvPr id="4" name="スライド イメージ プレースホルダー 3"/>
          <p:cNvSpPr>
            <a:spLocks noGrp="1" noRot="1" noChangeAspect="1"/>
          </p:cNvSpPr>
          <p:nvPr>
            <p:ph type="sldImg" idx="2"/>
          </p:nvPr>
        </p:nvSpPr>
        <p:spPr>
          <a:xfrm>
            <a:off x="1330325" y="1077913"/>
            <a:ext cx="7265988" cy="5381625"/>
          </a:xfrm>
          <a:prstGeom prst="rect">
            <a:avLst/>
          </a:prstGeom>
          <a:noFill/>
          <a:ln w="12700">
            <a:solidFill>
              <a:prstClr val="black"/>
            </a:solidFill>
          </a:ln>
        </p:spPr>
        <p:txBody>
          <a:bodyPr vert="horz" lIns="132579" tIns="66289" rIns="132579" bIns="66289" rtlCol="0" anchor="ctr"/>
          <a:lstStyle/>
          <a:p>
            <a:endParaRPr lang="ja-JP" altLang="en-US"/>
          </a:p>
        </p:txBody>
      </p:sp>
      <p:sp>
        <p:nvSpPr>
          <p:cNvPr id="5" name="ノート プレースホルダー 4"/>
          <p:cNvSpPr>
            <a:spLocks noGrp="1"/>
          </p:cNvSpPr>
          <p:nvPr>
            <p:ph type="body" sz="quarter" idx="3"/>
          </p:nvPr>
        </p:nvSpPr>
        <p:spPr>
          <a:xfrm>
            <a:off x="993128" y="6819044"/>
            <a:ext cx="7940384" cy="6459062"/>
          </a:xfrm>
          <a:prstGeom prst="rect">
            <a:avLst/>
          </a:prstGeom>
        </p:spPr>
        <p:txBody>
          <a:bodyPr vert="horz" lIns="132579" tIns="66289" rIns="132579" bIns="6628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13635797"/>
            <a:ext cx="4301234" cy="717673"/>
          </a:xfrm>
          <a:prstGeom prst="rect">
            <a:avLst/>
          </a:prstGeom>
        </p:spPr>
        <p:txBody>
          <a:bodyPr vert="horz" lIns="132579" tIns="66289" rIns="132579" bIns="66289" rtlCol="0" anchor="b"/>
          <a:lstStyle>
            <a:lvl1pPr algn="l">
              <a:defRPr sz="1700"/>
            </a:lvl1pPr>
          </a:lstStyle>
          <a:p>
            <a:endParaRPr kumimoji="1" lang="ja-JP" altLang="en-US"/>
          </a:p>
        </p:txBody>
      </p:sp>
      <p:sp>
        <p:nvSpPr>
          <p:cNvPr id="7" name="スライド番号プレースホルダー 6"/>
          <p:cNvSpPr>
            <a:spLocks noGrp="1"/>
          </p:cNvSpPr>
          <p:nvPr>
            <p:ph type="sldNum" sz="quarter" idx="5"/>
          </p:nvPr>
        </p:nvSpPr>
        <p:spPr>
          <a:xfrm>
            <a:off x="5623090" y="13635797"/>
            <a:ext cx="4301234" cy="717673"/>
          </a:xfrm>
          <a:prstGeom prst="rect">
            <a:avLst/>
          </a:prstGeom>
        </p:spPr>
        <p:txBody>
          <a:bodyPr vert="horz" lIns="132579" tIns="66289" rIns="132579" bIns="66289" rtlCol="0" anchor="b"/>
          <a:lstStyle>
            <a:lvl1pPr algn="r">
              <a:defRPr sz="1700"/>
            </a:lvl1pPr>
          </a:lstStyle>
          <a:p>
            <a:fld id="{02D15B95-E874-42A3-B2B1-0E46CE32C876}" type="slidenum">
              <a:rPr kumimoji="1" lang="ja-JP" altLang="en-US" smtClean="0"/>
              <a:t>‹#›</a:t>
            </a:fld>
            <a:endParaRPr kumimoji="1" lang="ja-JP" altLang="en-US"/>
          </a:p>
        </p:txBody>
      </p:sp>
    </p:spTree>
    <p:extLst>
      <p:ext uri="{BB962C8B-B14F-4D97-AF65-F5344CB8AC3E}">
        <p14:creationId xmlns:p14="http://schemas.microsoft.com/office/powerpoint/2010/main" val="11336496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2D15B95-E874-42A3-B2B1-0E46CE32C876}" type="slidenum">
              <a:rPr kumimoji="1" lang="ja-JP" altLang="en-US" smtClean="0"/>
              <a:t>1</a:t>
            </a:fld>
            <a:endParaRPr kumimoji="1" lang="ja-JP" altLang="en-US"/>
          </a:p>
        </p:txBody>
      </p:sp>
    </p:spTree>
    <p:extLst>
      <p:ext uri="{BB962C8B-B14F-4D97-AF65-F5344CB8AC3E}">
        <p14:creationId xmlns:p14="http://schemas.microsoft.com/office/powerpoint/2010/main" val="2396288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2146" y="2982597"/>
            <a:ext cx="11017647" cy="205803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944291" y="5440680"/>
            <a:ext cx="9073357"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2026/3/25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1285503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2026/3/25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1400281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3157719" y="537846"/>
            <a:ext cx="4082110" cy="1147032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906886" y="537846"/>
            <a:ext cx="12034799" cy="1147032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2026/3/25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388829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2026/3/25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965601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3904" y="6169662"/>
            <a:ext cx="11017647" cy="1906905"/>
          </a:xfrm>
        </p:spPr>
        <p:txBody>
          <a:bodyPr anchor="t"/>
          <a:lstStyle>
            <a:lvl1pPr algn="l">
              <a:defRPr sz="5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23904" y="4069399"/>
            <a:ext cx="11017647"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2026/3/25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034915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906887" y="3135948"/>
            <a:ext cx="8058454"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9181373" y="3135948"/>
            <a:ext cx="8058455"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B837422-5276-41F7-AFD5-762C53AC6E1B}" type="datetimeFigureOut">
              <a:rPr kumimoji="1" lang="ja-JP" altLang="en-US" smtClean="0"/>
              <a:t>2026/3/25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495872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48097" y="384493"/>
            <a:ext cx="11665744" cy="16002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8097" y="2149159"/>
            <a:ext cx="5727107"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8097" y="3044826"/>
            <a:ext cx="5727107"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84486" y="2149159"/>
            <a:ext cx="5729357"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84486" y="3044826"/>
            <a:ext cx="5729357"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B837422-5276-41F7-AFD5-762C53AC6E1B}" type="datetimeFigureOut">
              <a:rPr kumimoji="1" lang="ja-JP" altLang="en-US" smtClean="0"/>
              <a:t>2026/3/25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1056373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B837422-5276-41F7-AFD5-762C53AC6E1B}" type="datetimeFigureOut">
              <a:rPr kumimoji="1" lang="ja-JP" altLang="en-US" smtClean="0"/>
              <a:t>2026/3/25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566261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B837422-5276-41F7-AFD5-762C53AC6E1B}" type="datetimeFigureOut">
              <a:rPr kumimoji="1" lang="ja-JP" altLang="en-US" smtClean="0"/>
              <a:t>2026/3/25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887405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8098" y="382270"/>
            <a:ext cx="4264388" cy="1626870"/>
          </a:xfrm>
        </p:spPr>
        <p:txBody>
          <a:bodyPr anchor="b"/>
          <a:lstStyle>
            <a:lvl1pPr algn="l">
              <a:defRPr sz="28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67758" y="382271"/>
            <a:ext cx="7246083"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8098" y="2009141"/>
            <a:ext cx="426438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B837422-5276-41F7-AFD5-762C53AC6E1B}" type="datetimeFigureOut">
              <a:rPr kumimoji="1" lang="ja-JP" altLang="en-US" smtClean="0"/>
              <a:t>2026/3/25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938269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0630" y="6720841"/>
            <a:ext cx="7777163" cy="793433"/>
          </a:xfrm>
        </p:spPr>
        <p:txBody>
          <a:bodyPr anchor="b"/>
          <a:lstStyle>
            <a:lvl1pPr algn="l">
              <a:defRPr sz="2800" b="1"/>
            </a:lvl1pPr>
          </a:lstStyle>
          <a:p>
            <a:r>
              <a:rPr kumimoji="1" lang="ja-JP" altLang="en-US"/>
              <a:t>マスター タイトルの書式設定</a:t>
            </a:r>
          </a:p>
        </p:txBody>
      </p:sp>
      <p:sp>
        <p:nvSpPr>
          <p:cNvPr id="3" name="図プレースホルダー 2"/>
          <p:cNvSpPr>
            <a:spLocks noGrp="1"/>
          </p:cNvSpPr>
          <p:nvPr>
            <p:ph type="pic" idx="1"/>
          </p:nvPr>
        </p:nvSpPr>
        <p:spPr>
          <a:xfrm>
            <a:off x="2540630" y="857885"/>
            <a:ext cx="7777163"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ー 3"/>
          <p:cNvSpPr>
            <a:spLocks noGrp="1"/>
          </p:cNvSpPr>
          <p:nvPr>
            <p:ph type="body" sz="half" idx="2"/>
          </p:nvPr>
        </p:nvSpPr>
        <p:spPr>
          <a:xfrm>
            <a:off x="2540630" y="7514274"/>
            <a:ext cx="7777163"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B837422-5276-41F7-AFD5-762C53AC6E1B}" type="datetimeFigureOut">
              <a:rPr kumimoji="1" lang="ja-JP" altLang="en-US" smtClean="0"/>
              <a:t>2026/3/25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664940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8097" y="384493"/>
            <a:ext cx="11665744" cy="1600200"/>
          </a:xfrm>
          <a:prstGeom prst="rect">
            <a:avLst/>
          </a:prstGeom>
        </p:spPr>
        <p:txBody>
          <a:bodyPr vert="horz" lIns="128016" tIns="64008" rIns="128016" bIns="64008"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48097" y="2240281"/>
            <a:ext cx="11665744" cy="6336348"/>
          </a:xfrm>
          <a:prstGeom prst="rect">
            <a:avLst/>
          </a:prstGeom>
        </p:spPr>
        <p:txBody>
          <a:bodyPr vert="horz" lIns="128016" tIns="64008" rIns="128016" bIns="64008"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48097" y="8898892"/>
            <a:ext cx="3024452"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0B837422-5276-41F7-AFD5-762C53AC6E1B}" type="datetimeFigureOut">
              <a:rPr kumimoji="1" lang="ja-JP" altLang="en-US" smtClean="0"/>
              <a:t>2026/3/25</a:t>
            </a:fld>
            <a:endParaRPr kumimoji="1" lang="ja-JP" altLang="en-US"/>
          </a:p>
        </p:txBody>
      </p:sp>
      <p:sp>
        <p:nvSpPr>
          <p:cNvPr id="5" name="フッター プレースホルダー 4"/>
          <p:cNvSpPr>
            <a:spLocks noGrp="1"/>
          </p:cNvSpPr>
          <p:nvPr>
            <p:ph type="ftr" sz="quarter" idx="3"/>
          </p:nvPr>
        </p:nvSpPr>
        <p:spPr>
          <a:xfrm>
            <a:off x="4428662" y="8898892"/>
            <a:ext cx="4104614"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289389" y="8898892"/>
            <a:ext cx="3024452"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525197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8F90CD23-F9A2-4FE9-8A94-04689B5C6EF6}"/>
              </a:ext>
            </a:extLst>
          </p:cNvPr>
          <p:cNvPicPr>
            <a:picLocks noChangeAspect="1"/>
          </p:cNvPicPr>
          <p:nvPr/>
        </p:nvPicPr>
        <p:blipFill>
          <a:blip r:embed="rId3"/>
          <a:stretch>
            <a:fillRect/>
          </a:stretch>
        </p:blipFill>
        <p:spPr>
          <a:xfrm>
            <a:off x="9326099" y="7412394"/>
            <a:ext cx="3585695" cy="1440000"/>
          </a:xfrm>
          <a:prstGeom prst="rect">
            <a:avLst/>
          </a:prstGeom>
        </p:spPr>
      </p:pic>
      <p:sp>
        <p:nvSpPr>
          <p:cNvPr id="34" name="テキスト ボックス 33"/>
          <p:cNvSpPr txBox="1"/>
          <p:nvPr/>
        </p:nvSpPr>
        <p:spPr>
          <a:xfrm>
            <a:off x="200337" y="4363407"/>
            <a:ext cx="3960000" cy="307777"/>
          </a:xfrm>
          <a:prstGeom prst="rect">
            <a:avLst/>
          </a:prstGeom>
          <a:solidFill>
            <a:schemeClr val="tx2">
              <a:lumMod val="60000"/>
              <a:lumOff val="40000"/>
            </a:schemeClr>
          </a:solidFill>
          <a:ln w="9525">
            <a:solidFill>
              <a:schemeClr val="tx1"/>
            </a:solidFill>
          </a:ln>
        </p:spPr>
        <p:txBody>
          <a:bodyPr wrap="square" rtlCol="0" anchor="ctr">
            <a:spAutoFit/>
          </a:bodyPr>
          <a:lstStyle/>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３．大阪湾における海岸漂着物対策の基本方針</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6732752" y="679376"/>
            <a:ext cx="3024000" cy="307777"/>
          </a:xfrm>
          <a:prstGeom prst="rect">
            <a:avLst/>
          </a:prstGeom>
          <a:solidFill>
            <a:schemeClr val="tx2">
              <a:lumMod val="60000"/>
              <a:lumOff val="40000"/>
            </a:schemeClr>
          </a:solidFill>
          <a:ln w="9525">
            <a:solidFill>
              <a:schemeClr val="tx1"/>
            </a:solidFill>
          </a:ln>
        </p:spPr>
        <p:txBody>
          <a:bodyPr wrap="square" rtlCol="0">
            <a:spAutoFit/>
          </a:bodyPr>
          <a:lstStyle/>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４．目標達成に向けて取り組む施策</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781275797"/>
              </p:ext>
            </p:extLst>
          </p:nvPr>
        </p:nvGraphicFramePr>
        <p:xfrm>
          <a:off x="6732000" y="1519837"/>
          <a:ext cx="6120000" cy="5687140"/>
        </p:xfrm>
        <a:graphic>
          <a:graphicData uri="http://schemas.openxmlformats.org/drawingml/2006/table">
            <a:tbl>
              <a:tblPr firstRow="1" bandRow="1">
                <a:tableStyleId>{5940675A-B579-460E-94D1-54222C63F5DA}</a:tableStyleId>
              </a:tblPr>
              <a:tblGrid>
                <a:gridCol w="2989329">
                  <a:extLst>
                    <a:ext uri="{9D8B030D-6E8A-4147-A177-3AD203B41FA5}">
                      <a16:colId xmlns:a16="http://schemas.microsoft.com/office/drawing/2014/main" val="1211733386"/>
                    </a:ext>
                  </a:extLst>
                </a:gridCol>
                <a:gridCol w="3130671">
                  <a:extLst>
                    <a:ext uri="{9D8B030D-6E8A-4147-A177-3AD203B41FA5}">
                      <a16:colId xmlns:a16="http://schemas.microsoft.com/office/drawing/2014/main" val="3048087351"/>
                    </a:ext>
                  </a:extLst>
                </a:gridCol>
              </a:tblGrid>
              <a:tr h="0">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100" b="1" u="none" dirty="0">
                          <a:solidFill>
                            <a:schemeClr val="tx1"/>
                          </a:solidFill>
                          <a:latin typeface="Meiryo UI" panose="020B0604030504040204" pitchFamily="50" charset="-128"/>
                          <a:ea typeface="Meiryo UI" panose="020B0604030504040204" pitchFamily="50" charset="-128"/>
                        </a:rPr>
                        <a:t>施策体系</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100" b="1" u="none" dirty="0">
                          <a:solidFill>
                            <a:schemeClr val="tx1"/>
                          </a:solidFill>
                          <a:latin typeface="Meiryo UI" panose="020B0604030504040204" pitchFamily="50" charset="-128"/>
                          <a:ea typeface="Meiryo UI" panose="020B0604030504040204" pitchFamily="50" charset="-128"/>
                        </a:rPr>
                        <a:t>主な取組</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13557989"/>
                  </a:ext>
                </a:extLst>
              </a:tr>
              <a:tr h="1661158">
                <a:tc>
                  <a:txBody>
                    <a:bodyPr/>
                    <a:lstStyle/>
                    <a:p>
                      <a:pPr marL="0" marR="0" lvl="0" indent="0" algn="l" defTabSz="1280160" rtl="0" eaLnBrk="1" fontAlgn="auto" latinLnBrk="0" hangingPunct="1">
                        <a:lnSpc>
                          <a:spcPts val="1600"/>
                        </a:lnSpc>
                        <a:spcBef>
                          <a:spcPts val="0"/>
                        </a:spcBef>
                        <a:spcAft>
                          <a:spcPts val="0"/>
                        </a:spcAft>
                        <a:buClrTx/>
                        <a:buSzTx/>
                        <a:buFontTx/>
                        <a:buNone/>
                        <a:tabLst/>
                        <a:defRPr/>
                      </a:pPr>
                      <a:r>
                        <a:rPr kumimoji="1" lang="ja-JP" altLang="en-US" sz="1100" b="1" u="none" dirty="0">
                          <a:solidFill>
                            <a:schemeClr val="tx1"/>
                          </a:solidFill>
                          <a:latin typeface="Meiryo UI" panose="020B0604030504040204" pitchFamily="50" charset="-128"/>
                          <a:ea typeface="Meiryo UI" panose="020B0604030504040204" pitchFamily="50" charset="-128"/>
                        </a:rPr>
                        <a:t>１．海岸漂着物等の効果的な発生抑制</a:t>
                      </a:r>
                      <a:endParaRPr kumimoji="1" lang="en-US" altLang="ja-JP" sz="1100" b="1" u="none" dirty="0">
                        <a:solidFill>
                          <a:schemeClr val="tx1"/>
                        </a:solidFill>
                        <a:latin typeface="Meiryo UI" panose="020B0604030504040204" pitchFamily="50" charset="-128"/>
                        <a:ea typeface="Meiryo UI" panose="020B0604030504040204" pitchFamily="50" charset="-128"/>
                      </a:endParaRPr>
                    </a:p>
                    <a:p>
                      <a:pPr>
                        <a:lnSpc>
                          <a:spcPts val="1500"/>
                        </a:lnSpc>
                      </a:pPr>
                      <a:r>
                        <a:rPr kumimoji="1" lang="en-US" altLang="ja-JP" sz="1100" u="none" dirty="0">
                          <a:solidFill>
                            <a:schemeClr val="tx1"/>
                          </a:solidFill>
                          <a:latin typeface="Meiryo UI" panose="020B0604030504040204" pitchFamily="50" charset="-128"/>
                          <a:ea typeface="Meiryo UI" panose="020B0604030504040204" pitchFamily="50" charset="-128"/>
                        </a:rPr>
                        <a:t>(1)</a:t>
                      </a:r>
                      <a:r>
                        <a:rPr kumimoji="1" lang="ja-JP" altLang="en-US" sz="1100" u="none" dirty="0">
                          <a:solidFill>
                            <a:schemeClr val="tx1"/>
                          </a:solidFill>
                          <a:latin typeface="Meiryo UI" panose="020B0604030504040204" pitchFamily="50" charset="-128"/>
                          <a:ea typeface="Meiryo UI" panose="020B0604030504040204" pitchFamily="50" charset="-128"/>
                        </a:rPr>
                        <a:t>プラスチックごみ対策の推進</a:t>
                      </a:r>
                      <a:endParaRPr kumimoji="1" lang="en-US" altLang="ja-JP" sz="1100" u="none" dirty="0">
                        <a:solidFill>
                          <a:schemeClr val="tx1"/>
                        </a:solidFill>
                        <a:latin typeface="Meiryo UI" panose="020B0604030504040204" pitchFamily="50" charset="-128"/>
                        <a:ea typeface="Meiryo UI" panose="020B0604030504040204" pitchFamily="50" charset="-128"/>
                      </a:endParaRPr>
                    </a:p>
                    <a:p>
                      <a:pPr>
                        <a:lnSpc>
                          <a:spcPts val="1500"/>
                        </a:lnSpc>
                      </a:pPr>
                      <a:r>
                        <a:rPr kumimoji="1" lang="en-US" altLang="ja-JP" sz="1100" u="none" dirty="0">
                          <a:solidFill>
                            <a:schemeClr val="tx1"/>
                          </a:solidFill>
                          <a:latin typeface="Meiryo UI" panose="020B0604030504040204" pitchFamily="50" charset="-128"/>
                          <a:ea typeface="Meiryo UI" panose="020B0604030504040204" pitchFamily="50" charset="-128"/>
                        </a:rPr>
                        <a:t>(2)</a:t>
                      </a:r>
                      <a:r>
                        <a:rPr kumimoji="1" lang="ja-JP" altLang="en-US" sz="1100" u="none" dirty="0">
                          <a:solidFill>
                            <a:schemeClr val="tx1"/>
                          </a:solidFill>
                          <a:latin typeface="Meiryo UI" panose="020B0604030504040204" pitchFamily="50" charset="-128"/>
                          <a:ea typeface="Meiryo UI" panose="020B0604030504040204" pitchFamily="50" charset="-128"/>
                        </a:rPr>
                        <a:t>ごみ等の水域等への流出・飛散防止</a:t>
                      </a:r>
                      <a:endParaRPr kumimoji="1" lang="en-US" altLang="ja-JP" sz="1100" u="none" dirty="0">
                        <a:solidFill>
                          <a:schemeClr val="tx1"/>
                        </a:solidFill>
                        <a:latin typeface="Meiryo UI" panose="020B0604030504040204" pitchFamily="50" charset="-128"/>
                        <a:ea typeface="Meiryo UI" panose="020B0604030504040204" pitchFamily="50" charset="-128"/>
                      </a:endParaRPr>
                    </a:p>
                    <a:p>
                      <a:pPr>
                        <a:lnSpc>
                          <a:spcPts val="1500"/>
                        </a:lnSpc>
                      </a:pPr>
                      <a:r>
                        <a:rPr kumimoji="1" lang="en-US" altLang="ja-JP" sz="1100" u="none" dirty="0">
                          <a:solidFill>
                            <a:schemeClr val="tx1"/>
                          </a:solidFill>
                          <a:latin typeface="Meiryo UI" panose="020B0604030504040204" pitchFamily="50" charset="-128"/>
                          <a:ea typeface="Meiryo UI" panose="020B0604030504040204" pitchFamily="50" charset="-128"/>
                        </a:rPr>
                        <a:t>(3)</a:t>
                      </a:r>
                      <a:r>
                        <a:rPr kumimoji="1" lang="ja-JP" altLang="en-US" sz="1100" u="none" dirty="0">
                          <a:solidFill>
                            <a:schemeClr val="tx1"/>
                          </a:solidFill>
                          <a:latin typeface="Meiryo UI" panose="020B0604030504040204" pitchFamily="50" charset="-128"/>
                          <a:ea typeface="Meiryo UI" panose="020B0604030504040204" pitchFamily="50" charset="-128"/>
                        </a:rPr>
                        <a:t>散乱ごみの回収活動への住民参加の促進</a:t>
                      </a:r>
                      <a:endParaRPr kumimoji="1" lang="en-US" altLang="ja-JP" sz="1100" u="none" dirty="0">
                        <a:solidFill>
                          <a:schemeClr val="tx1"/>
                        </a:solidFill>
                        <a:latin typeface="Meiryo UI" panose="020B0604030504040204" pitchFamily="50" charset="-128"/>
                        <a:ea typeface="Meiryo UI" panose="020B0604030504040204" pitchFamily="50" charset="-128"/>
                      </a:endParaRPr>
                    </a:p>
                    <a:p>
                      <a:pPr>
                        <a:lnSpc>
                          <a:spcPts val="1500"/>
                        </a:lnSpc>
                      </a:pPr>
                      <a:r>
                        <a:rPr kumimoji="1" lang="en-US" altLang="ja-JP" sz="1100" u="none" dirty="0">
                          <a:solidFill>
                            <a:schemeClr val="tx1"/>
                          </a:solidFill>
                          <a:latin typeface="Meiryo UI" panose="020B0604030504040204" pitchFamily="50" charset="-128"/>
                          <a:ea typeface="Meiryo UI" panose="020B0604030504040204" pitchFamily="50" charset="-128"/>
                        </a:rPr>
                        <a:t>(4)</a:t>
                      </a:r>
                      <a:r>
                        <a:rPr kumimoji="1" lang="ja-JP" altLang="en-US" sz="1100" u="none" dirty="0">
                          <a:solidFill>
                            <a:schemeClr val="tx1"/>
                          </a:solidFill>
                          <a:latin typeface="Meiryo UI" panose="020B0604030504040204" pitchFamily="50" charset="-128"/>
                          <a:ea typeface="Meiryo UI" panose="020B0604030504040204" pitchFamily="50" charset="-128"/>
                        </a:rPr>
                        <a:t>プラスチック代替技術の普及促進</a:t>
                      </a:r>
                    </a:p>
                    <a:p>
                      <a:pPr marL="0" marR="0" lvl="0" indent="0" algn="l" defTabSz="1280160" rtl="0" eaLnBrk="1" fontAlgn="auto" latinLnBrk="0" hangingPunct="1">
                        <a:lnSpc>
                          <a:spcPct val="100000"/>
                        </a:lnSpc>
                        <a:spcBef>
                          <a:spcPts val="0"/>
                        </a:spcBef>
                        <a:spcAft>
                          <a:spcPts val="0"/>
                        </a:spcAft>
                        <a:buClrTx/>
                        <a:buSzTx/>
                        <a:buFontTx/>
                        <a:buNone/>
                        <a:tabLst/>
                        <a:defRPr/>
                      </a:pPr>
                      <a:endParaRPr kumimoji="1" lang="ja-JP" altLang="en-US" sz="1100" b="1" u="none"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87313" indent="-87313">
                        <a:lnSpc>
                          <a:spcPts val="1500"/>
                        </a:lnSpc>
                      </a:pPr>
                      <a:r>
                        <a:rPr kumimoji="1" lang="ja-JP" altLang="en-US" sz="1100" u="none" dirty="0">
                          <a:solidFill>
                            <a:schemeClr val="tx1"/>
                          </a:solidFill>
                          <a:latin typeface="Meiryo UI" panose="020B0604030504040204" pitchFamily="50" charset="-128"/>
                          <a:ea typeface="Meiryo UI" panose="020B0604030504040204" pitchFamily="50" charset="-128"/>
                        </a:rPr>
                        <a:t>・</a:t>
                      </a:r>
                      <a:r>
                        <a:rPr kumimoji="1" lang="en-US" altLang="ja-JP" sz="1100" u="none" dirty="0">
                          <a:solidFill>
                            <a:schemeClr val="tx1"/>
                          </a:solidFill>
                          <a:latin typeface="Meiryo UI" panose="020B0604030504040204" pitchFamily="50" charset="-128"/>
                          <a:ea typeface="Meiryo UI" panose="020B0604030504040204" pitchFamily="50" charset="-128"/>
                        </a:rPr>
                        <a:t>	</a:t>
                      </a:r>
                      <a:r>
                        <a:rPr kumimoji="1" lang="ja-JP" altLang="en-US" sz="1100" u="none" dirty="0">
                          <a:solidFill>
                            <a:schemeClr val="tx1"/>
                          </a:solidFill>
                          <a:latin typeface="Meiryo UI" panose="020B0604030504040204" pitchFamily="50" charset="-128"/>
                          <a:ea typeface="Meiryo UI" panose="020B0604030504040204" pitchFamily="50" charset="-128"/>
                        </a:rPr>
                        <a:t>おおさか</a:t>
                      </a:r>
                      <a:r>
                        <a:rPr kumimoji="1" lang="en-US" altLang="ja-JP" sz="1100" u="none" dirty="0">
                          <a:solidFill>
                            <a:schemeClr val="tx1"/>
                          </a:solidFill>
                          <a:latin typeface="Meiryo UI" panose="020B0604030504040204" pitchFamily="50" charset="-128"/>
                          <a:ea typeface="Meiryo UI" panose="020B0604030504040204" pitchFamily="50" charset="-128"/>
                        </a:rPr>
                        <a:t>3R</a:t>
                      </a:r>
                      <a:r>
                        <a:rPr kumimoji="1" lang="ja-JP" altLang="en-US" sz="1100" u="none" dirty="0">
                          <a:solidFill>
                            <a:schemeClr val="tx1"/>
                          </a:solidFill>
                          <a:latin typeface="Meiryo UI" panose="020B0604030504040204" pitchFamily="50" charset="-128"/>
                          <a:ea typeface="Meiryo UI" panose="020B0604030504040204" pitchFamily="50" charset="-128"/>
                        </a:rPr>
                        <a:t>キャンペーン、市町村・民間イベントへの出展等を通じ、循環型ライフスタイルを促進</a:t>
                      </a:r>
                      <a:endParaRPr kumimoji="1" lang="en-US" altLang="ja-JP" sz="1100" u="none" dirty="0">
                        <a:solidFill>
                          <a:schemeClr val="tx1"/>
                        </a:solidFill>
                        <a:latin typeface="Meiryo UI" panose="020B0604030504040204" pitchFamily="50" charset="-128"/>
                        <a:ea typeface="Meiryo UI" panose="020B0604030504040204" pitchFamily="50" charset="-128"/>
                      </a:endParaRPr>
                    </a:p>
                    <a:p>
                      <a:pPr marL="87313" indent="-87313">
                        <a:lnSpc>
                          <a:spcPts val="1500"/>
                        </a:lnSpc>
                      </a:pPr>
                      <a:r>
                        <a:rPr kumimoji="1" lang="ja-JP" altLang="en-US" sz="1100" u="none" dirty="0">
                          <a:solidFill>
                            <a:schemeClr val="tx1"/>
                          </a:solidFill>
                          <a:latin typeface="Meiryo UI" panose="020B0604030504040204" pitchFamily="50" charset="-128"/>
                          <a:ea typeface="Meiryo UI" panose="020B0604030504040204" pitchFamily="50" charset="-128"/>
                        </a:rPr>
                        <a:t>・</a:t>
                      </a:r>
                      <a:r>
                        <a:rPr kumimoji="1" lang="en-US" altLang="ja-JP" sz="1100" u="none" dirty="0">
                          <a:solidFill>
                            <a:schemeClr val="tx1"/>
                          </a:solidFill>
                          <a:latin typeface="Meiryo UI" panose="020B0604030504040204" pitchFamily="50" charset="-128"/>
                          <a:ea typeface="Meiryo UI" panose="020B0604030504040204" pitchFamily="50" charset="-128"/>
                        </a:rPr>
                        <a:t>	</a:t>
                      </a:r>
                      <a:r>
                        <a:rPr kumimoji="1" lang="ja-JP" altLang="en-US" sz="1100" u="none" dirty="0">
                          <a:solidFill>
                            <a:schemeClr val="tx1"/>
                          </a:solidFill>
                          <a:latin typeface="Meiryo UI" panose="020B0604030504040204" pitchFamily="50" charset="-128"/>
                          <a:ea typeface="Meiryo UI" panose="020B0604030504040204" pitchFamily="50" charset="-128"/>
                        </a:rPr>
                        <a:t>マイボトル・マイ容器が利用できる店舗・給水スポットの情報発信により、ワンウェイプラスチック排出を抑制</a:t>
                      </a:r>
                      <a:endParaRPr kumimoji="1" lang="en-US" altLang="ja-JP" sz="1100" u="none" dirty="0">
                        <a:solidFill>
                          <a:schemeClr val="tx1"/>
                        </a:solidFill>
                        <a:latin typeface="Meiryo UI" panose="020B0604030504040204" pitchFamily="50" charset="-128"/>
                        <a:ea typeface="Meiryo UI" panose="020B0604030504040204" pitchFamily="50" charset="-128"/>
                      </a:endParaRPr>
                    </a:p>
                    <a:p>
                      <a:pPr marL="87313" indent="-87313">
                        <a:lnSpc>
                          <a:spcPts val="1500"/>
                        </a:lnSpc>
                      </a:pPr>
                      <a:r>
                        <a:rPr kumimoji="1" lang="ja-JP" altLang="en-US" sz="1100" u="none" dirty="0">
                          <a:solidFill>
                            <a:schemeClr val="tx1"/>
                          </a:solidFill>
                          <a:latin typeface="Meiryo UI" panose="020B0604030504040204" pitchFamily="50" charset="-128"/>
                          <a:ea typeface="Meiryo UI" panose="020B0604030504040204" pitchFamily="50" charset="-128"/>
                        </a:rPr>
                        <a:t>・</a:t>
                      </a:r>
                      <a:r>
                        <a:rPr kumimoji="1" lang="en-US" altLang="ja-JP" sz="1100" u="none" dirty="0">
                          <a:solidFill>
                            <a:schemeClr val="tx1"/>
                          </a:solidFill>
                          <a:latin typeface="Meiryo UI" panose="020B0604030504040204" pitchFamily="50" charset="-128"/>
                          <a:ea typeface="Meiryo UI" panose="020B0604030504040204" pitchFamily="50" charset="-128"/>
                        </a:rPr>
                        <a:t>	</a:t>
                      </a:r>
                      <a:r>
                        <a:rPr kumimoji="1" lang="ja-JP" altLang="en-US" sz="1100" u="none" dirty="0">
                          <a:solidFill>
                            <a:schemeClr val="tx1"/>
                          </a:solidFill>
                          <a:latin typeface="Meiryo UI" panose="020B0604030504040204" pitchFamily="50" charset="-128"/>
                          <a:ea typeface="Meiryo UI" panose="020B0604030504040204" pitchFamily="50" charset="-128"/>
                        </a:rPr>
                        <a:t>容器包装・製品プラスチックの分別収集等を促進</a:t>
                      </a:r>
                      <a:endParaRPr kumimoji="1" lang="en-US" altLang="ja-JP" sz="1100" u="none" dirty="0">
                        <a:solidFill>
                          <a:schemeClr val="tx1"/>
                        </a:solidFill>
                        <a:latin typeface="Meiryo UI" panose="020B0604030504040204" pitchFamily="50" charset="-128"/>
                        <a:ea typeface="Meiryo UI" panose="020B0604030504040204" pitchFamily="50" charset="-128"/>
                      </a:endParaRPr>
                    </a:p>
                    <a:p>
                      <a:pPr marL="87313" indent="-87313">
                        <a:lnSpc>
                          <a:spcPts val="1500"/>
                        </a:lnSpc>
                      </a:pPr>
                      <a:r>
                        <a:rPr kumimoji="1" lang="ja-JP" altLang="en-US" sz="1100" u="none" dirty="0">
                          <a:solidFill>
                            <a:schemeClr val="tx1"/>
                          </a:solidFill>
                          <a:latin typeface="Meiryo UI" panose="020B0604030504040204" pitchFamily="50" charset="-128"/>
                          <a:ea typeface="Meiryo UI" panose="020B0604030504040204" pitchFamily="50" charset="-128"/>
                        </a:rPr>
                        <a:t>・</a:t>
                      </a:r>
                      <a:r>
                        <a:rPr kumimoji="1" lang="en-US" altLang="ja-JP" sz="1100" u="none" dirty="0">
                          <a:solidFill>
                            <a:schemeClr val="tx1"/>
                          </a:solidFill>
                          <a:latin typeface="Meiryo UI" panose="020B0604030504040204" pitchFamily="50" charset="-128"/>
                          <a:ea typeface="Meiryo UI" panose="020B0604030504040204" pitchFamily="50" charset="-128"/>
                        </a:rPr>
                        <a:t>	</a:t>
                      </a:r>
                      <a:r>
                        <a:rPr kumimoji="1" lang="ja-JP" altLang="en-US" sz="1100" u="none" dirty="0">
                          <a:solidFill>
                            <a:schemeClr val="tx1"/>
                          </a:solidFill>
                          <a:latin typeface="Meiryo UI" panose="020B0604030504040204" pitchFamily="50" charset="-128"/>
                          <a:ea typeface="Meiryo UI" panose="020B0604030504040204" pitchFamily="50" charset="-128"/>
                        </a:rPr>
                        <a:t>陸域におけるごみの散乱実態を踏まえ、事業者や市町村とともに効果的に発生抑制を展開</a:t>
                      </a:r>
                      <a:endParaRPr kumimoji="1" lang="en-US" altLang="ja-JP" sz="1100" u="none" dirty="0">
                        <a:solidFill>
                          <a:schemeClr val="tx1"/>
                        </a:solidFill>
                        <a:latin typeface="Meiryo UI" panose="020B0604030504040204" pitchFamily="50" charset="-128"/>
                        <a:ea typeface="Meiryo UI" panose="020B0604030504040204" pitchFamily="50" charset="-128"/>
                      </a:endParaRPr>
                    </a:p>
                    <a:p>
                      <a:pPr marL="87313" indent="-87313">
                        <a:lnSpc>
                          <a:spcPts val="1500"/>
                        </a:lnSpc>
                      </a:pPr>
                      <a:r>
                        <a:rPr kumimoji="1" lang="ja-JP" altLang="en-US" sz="1100" u="none" dirty="0">
                          <a:solidFill>
                            <a:schemeClr val="tx1"/>
                          </a:solidFill>
                          <a:latin typeface="Meiryo UI" panose="020B0604030504040204" pitchFamily="50" charset="-128"/>
                          <a:ea typeface="Meiryo UI" panose="020B0604030504040204" pitchFamily="50" charset="-128"/>
                        </a:rPr>
                        <a:t>・</a:t>
                      </a:r>
                      <a:r>
                        <a:rPr kumimoji="1" lang="en-US" altLang="ja-JP" sz="1100" u="none" dirty="0">
                          <a:solidFill>
                            <a:schemeClr val="tx1"/>
                          </a:solidFill>
                          <a:latin typeface="Meiryo UI" panose="020B0604030504040204" pitchFamily="50" charset="-128"/>
                          <a:ea typeface="Meiryo UI" panose="020B0604030504040204" pitchFamily="50" charset="-128"/>
                        </a:rPr>
                        <a:t>	</a:t>
                      </a:r>
                      <a:r>
                        <a:rPr kumimoji="1" lang="ja-JP" altLang="en-US" sz="1100" u="none" dirty="0">
                          <a:solidFill>
                            <a:schemeClr val="tx1"/>
                          </a:solidFill>
                          <a:latin typeface="Meiryo UI" panose="020B0604030504040204" pitchFamily="50" charset="-128"/>
                          <a:ea typeface="Meiryo UI" panose="020B0604030504040204" pitchFamily="50" charset="-128"/>
                        </a:rPr>
                        <a:t>府民・事業者・団体等との連携により、ごみゼロアクション（清掃活動）を活性化</a:t>
                      </a:r>
                      <a:endParaRPr kumimoji="1" lang="en-US" altLang="ja-JP" sz="1100" u="none" dirty="0">
                        <a:solidFill>
                          <a:schemeClr val="tx1"/>
                        </a:solidFill>
                        <a:latin typeface="Meiryo UI" panose="020B0604030504040204" pitchFamily="50" charset="-128"/>
                        <a:ea typeface="Meiryo UI" panose="020B0604030504040204" pitchFamily="50" charset="-128"/>
                      </a:endParaRPr>
                    </a:p>
                    <a:p>
                      <a:pPr marL="87313" indent="-87313">
                        <a:lnSpc>
                          <a:spcPts val="1500"/>
                        </a:lnSpc>
                      </a:pPr>
                      <a:r>
                        <a:rPr kumimoji="1" lang="ja-JP" altLang="en-US" sz="1100" u="none" dirty="0">
                          <a:solidFill>
                            <a:schemeClr val="tx1"/>
                          </a:solidFill>
                          <a:latin typeface="Meiryo UI" panose="020B0604030504040204" pitchFamily="50" charset="-128"/>
                          <a:ea typeface="Meiryo UI" panose="020B0604030504040204" pitchFamily="50" charset="-128"/>
                        </a:rPr>
                        <a:t>・</a:t>
                      </a:r>
                      <a:r>
                        <a:rPr kumimoji="1" lang="en-US" altLang="ja-JP" sz="1100" u="none" dirty="0">
                          <a:solidFill>
                            <a:schemeClr val="tx1"/>
                          </a:solidFill>
                          <a:latin typeface="Meiryo UI" panose="020B0604030504040204" pitchFamily="50" charset="-128"/>
                          <a:ea typeface="Meiryo UI" panose="020B0604030504040204" pitchFamily="50" charset="-128"/>
                        </a:rPr>
                        <a:t>	</a:t>
                      </a:r>
                      <a:r>
                        <a:rPr kumimoji="1" lang="ja-JP" altLang="en-US" sz="1100" u="none" dirty="0">
                          <a:solidFill>
                            <a:schemeClr val="tx1"/>
                          </a:solidFill>
                          <a:latin typeface="Meiryo UI" panose="020B0604030504040204" pitchFamily="50" charset="-128"/>
                          <a:ea typeface="Meiryo UI" panose="020B0604030504040204" pitchFamily="50" charset="-128"/>
                        </a:rPr>
                        <a:t>バイオプラスチック等プラスチック代替品の普及を促進</a:t>
                      </a:r>
                      <a:endParaRPr kumimoji="1" lang="en-US" altLang="ja-JP" sz="1100" u="none"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4987242"/>
                  </a:ext>
                </a:extLst>
              </a:tr>
              <a:tr h="900000">
                <a:tc>
                  <a:txBody>
                    <a:bodyPr/>
                    <a:lstStyle/>
                    <a:p>
                      <a:pPr>
                        <a:lnSpc>
                          <a:spcPts val="1600"/>
                        </a:lnSpc>
                      </a:pPr>
                      <a:r>
                        <a:rPr kumimoji="1" lang="ja-JP" altLang="en-US" sz="1100" b="1" u="none" dirty="0">
                          <a:solidFill>
                            <a:schemeClr val="tx1"/>
                          </a:solidFill>
                          <a:latin typeface="Meiryo UI" panose="020B0604030504040204" pitchFamily="50" charset="-128"/>
                          <a:ea typeface="Meiryo UI" panose="020B0604030504040204" pitchFamily="50" charset="-128"/>
                        </a:rPr>
                        <a:t>２．海岸漂着物等の円滑な回収・処理</a:t>
                      </a:r>
                      <a:endParaRPr kumimoji="1" lang="en-US" altLang="ja-JP" sz="1100" b="1" u="none" dirty="0">
                        <a:solidFill>
                          <a:schemeClr val="tx1"/>
                        </a:solidFill>
                        <a:latin typeface="Meiryo UI" panose="020B0604030504040204" pitchFamily="50" charset="-128"/>
                        <a:ea typeface="Meiryo UI" panose="020B0604030504040204" pitchFamily="50" charset="-128"/>
                      </a:endParaRPr>
                    </a:p>
                    <a:p>
                      <a:pPr>
                        <a:lnSpc>
                          <a:spcPts val="1500"/>
                        </a:lnSpc>
                      </a:pPr>
                      <a:r>
                        <a:rPr kumimoji="1" lang="en-US" altLang="ja-JP" sz="1100" u="none" dirty="0">
                          <a:solidFill>
                            <a:schemeClr val="tx1"/>
                          </a:solidFill>
                          <a:latin typeface="Meiryo UI" panose="020B0604030504040204" pitchFamily="50" charset="-128"/>
                          <a:ea typeface="Meiryo UI" panose="020B0604030504040204" pitchFamily="50" charset="-128"/>
                        </a:rPr>
                        <a:t>(1)</a:t>
                      </a:r>
                      <a:r>
                        <a:rPr kumimoji="1" lang="ja-JP" altLang="en-US" sz="1100" u="none" dirty="0">
                          <a:solidFill>
                            <a:schemeClr val="tx1"/>
                          </a:solidFill>
                          <a:latin typeface="Meiryo UI" panose="020B0604030504040204" pitchFamily="50" charset="-128"/>
                          <a:ea typeface="Meiryo UI" panose="020B0604030504040204" pitchFamily="50" charset="-128"/>
                        </a:rPr>
                        <a:t>港湾管理者や漁業者等による回収・処理</a:t>
                      </a:r>
                      <a:endParaRPr kumimoji="1" lang="en-US" altLang="ja-JP" sz="1100" u="none" dirty="0">
                        <a:solidFill>
                          <a:schemeClr val="tx1"/>
                        </a:solidFill>
                        <a:latin typeface="Meiryo UI" panose="020B0604030504040204" pitchFamily="50" charset="-128"/>
                        <a:ea typeface="Meiryo UI" panose="020B0604030504040204" pitchFamily="50" charset="-128"/>
                      </a:endParaRPr>
                    </a:p>
                    <a:p>
                      <a:pPr>
                        <a:lnSpc>
                          <a:spcPts val="1500"/>
                        </a:lnSpc>
                      </a:pPr>
                      <a:r>
                        <a:rPr kumimoji="1" lang="en-US" altLang="ja-JP" sz="1100" u="none" dirty="0">
                          <a:solidFill>
                            <a:schemeClr val="tx1"/>
                          </a:solidFill>
                          <a:latin typeface="Meiryo UI" panose="020B0604030504040204" pitchFamily="50" charset="-128"/>
                          <a:ea typeface="Meiryo UI" panose="020B0604030504040204" pitchFamily="50" charset="-128"/>
                        </a:rPr>
                        <a:t>(2)</a:t>
                      </a:r>
                      <a:r>
                        <a:rPr kumimoji="1" lang="ja-JP" altLang="en-US" sz="1100" u="none" dirty="0">
                          <a:solidFill>
                            <a:schemeClr val="tx1"/>
                          </a:solidFill>
                          <a:latin typeface="Meiryo UI" panose="020B0604030504040204" pitchFamily="50" charset="-128"/>
                          <a:ea typeface="Meiryo UI" panose="020B0604030504040204" pitchFamily="50" charset="-128"/>
                        </a:rPr>
                        <a:t>地域団体等による清掃活動の促進</a:t>
                      </a:r>
                      <a:endParaRPr kumimoji="1" lang="en-US" altLang="ja-JP" sz="1100" u="none" dirty="0">
                        <a:solidFill>
                          <a:schemeClr val="tx1"/>
                        </a:solidFill>
                        <a:latin typeface="Meiryo UI" panose="020B0604030504040204" pitchFamily="50" charset="-128"/>
                        <a:ea typeface="Meiryo UI" panose="020B0604030504040204" pitchFamily="50" charset="-128"/>
                      </a:endParaRPr>
                    </a:p>
                    <a:p>
                      <a:pPr>
                        <a:lnSpc>
                          <a:spcPts val="1500"/>
                        </a:lnSpc>
                      </a:pPr>
                      <a:r>
                        <a:rPr kumimoji="1" lang="en-US" altLang="ja-JP" sz="1100" u="none" dirty="0">
                          <a:solidFill>
                            <a:schemeClr val="tx1"/>
                          </a:solidFill>
                          <a:latin typeface="Meiryo UI" panose="020B0604030504040204" pitchFamily="50" charset="-128"/>
                          <a:ea typeface="Meiryo UI" panose="020B0604030504040204" pitchFamily="50" charset="-128"/>
                        </a:rPr>
                        <a:t>(3)</a:t>
                      </a:r>
                      <a:r>
                        <a:rPr kumimoji="1" lang="ja-JP" altLang="en-US" sz="1100" u="none" dirty="0">
                          <a:solidFill>
                            <a:schemeClr val="tx1"/>
                          </a:solidFill>
                          <a:latin typeface="Meiryo UI" panose="020B0604030504040204" pitchFamily="50" charset="-128"/>
                          <a:ea typeface="Meiryo UI" panose="020B0604030504040204" pitchFamily="50" charset="-128"/>
                        </a:rPr>
                        <a:t>自然海浜保全地区における清掃活動の支援</a:t>
                      </a:r>
                      <a:endParaRPr kumimoji="1" lang="en-US" altLang="ja-JP" sz="1100" u="none"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87313" marR="0" lvl="0" indent="-87313" algn="l" defTabSz="1280160" rtl="0" eaLnBrk="1" fontAlgn="auto" latinLnBrk="0" hangingPunct="1">
                        <a:lnSpc>
                          <a:spcPts val="1500"/>
                        </a:lnSpc>
                        <a:spcBef>
                          <a:spcPts val="0"/>
                        </a:spcBef>
                        <a:spcAft>
                          <a:spcPts val="0"/>
                        </a:spcAft>
                        <a:buClrTx/>
                        <a:buSzTx/>
                        <a:buFontTx/>
                        <a:buNone/>
                        <a:tabLst/>
                        <a:defRPr/>
                      </a:pPr>
                      <a:r>
                        <a:rPr kumimoji="1" lang="ja-JP" altLang="en-US" sz="1100" u="none" dirty="0">
                          <a:solidFill>
                            <a:schemeClr val="tx1"/>
                          </a:solidFill>
                          <a:latin typeface="Meiryo UI" panose="020B0604030504040204" pitchFamily="50" charset="-128"/>
                          <a:ea typeface="Meiryo UI" panose="020B0604030504040204" pitchFamily="50" charset="-128"/>
                        </a:rPr>
                        <a:t>・</a:t>
                      </a:r>
                      <a:r>
                        <a:rPr kumimoji="1" lang="en-US" altLang="ja-JP" sz="1100" u="none" dirty="0">
                          <a:solidFill>
                            <a:schemeClr val="tx1"/>
                          </a:solidFill>
                          <a:latin typeface="Meiryo UI" panose="020B0604030504040204" pitchFamily="50" charset="-128"/>
                          <a:ea typeface="Meiryo UI" panose="020B0604030504040204" pitchFamily="50" charset="-128"/>
                        </a:rPr>
                        <a:t>	</a:t>
                      </a:r>
                      <a:r>
                        <a:rPr kumimoji="1" lang="ja-JP" altLang="en-US" sz="1100" u="none" dirty="0">
                          <a:solidFill>
                            <a:schemeClr val="tx1"/>
                          </a:solidFill>
                          <a:latin typeface="Meiryo UI" panose="020B0604030504040204" pitchFamily="50" charset="-128"/>
                          <a:ea typeface="Meiryo UI" panose="020B0604030504040204" pitchFamily="50" charset="-128"/>
                        </a:rPr>
                        <a:t>港湾管理者や漁業者と連携</a:t>
                      </a:r>
                      <a:br>
                        <a:rPr kumimoji="1" lang="en-US" altLang="ja-JP" sz="1100" u="none" dirty="0">
                          <a:solidFill>
                            <a:schemeClr val="tx1"/>
                          </a:solidFill>
                          <a:latin typeface="Meiryo UI" panose="020B0604030504040204" pitchFamily="50" charset="-128"/>
                          <a:ea typeface="Meiryo UI" panose="020B0604030504040204" pitchFamily="50" charset="-128"/>
                        </a:rPr>
                      </a:br>
                      <a:r>
                        <a:rPr kumimoji="1" lang="ja-JP" altLang="en-US" sz="1100" u="none" dirty="0">
                          <a:solidFill>
                            <a:schemeClr val="tx1"/>
                          </a:solidFill>
                          <a:latin typeface="Meiryo UI" panose="020B0604030504040204" pitchFamily="50" charset="-128"/>
                          <a:ea typeface="Meiryo UI" panose="020B0604030504040204" pitchFamily="50" charset="-128"/>
                        </a:rPr>
                        <a:t>し、国の補助事業も活用して、</a:t>
                      </a:r>
                      <a:br>
                        <a:rPr kumimoji="1" lang="en-US" altLang="ja-JP" sz="1100" u="none" dirty="0">
                          <a:solidFill>
                            <a:schemeClr val="tx1"/>
                          </a:solidFill>
                          <a:latin typeface="Meiryo UI" panose="020B0604030504040204" pitchFamily="50" charset="-128"/>
                          <a:ea typeface="Meiryo UI" panose="020B0604030504040204" pitchFamily="50" charset="-128"/>
                        </a:rPr>
                      </a:br>
                      <a:r>
                        <a:rPr kumimoji="1" lang="ja-JP" altLang="en-US" sz="1100" u="none" dirty="0">
                          <a:solidFill>
                            <a:schemeClr val="tx1"/>
                          </a:solidFill>
                          <a:latin typeface="Meiryo UI" panose="020B0604030504040204" pitchFamily="50" charset="-128"/>
                          <a:ea typeface="Meiryo UI" panose="020B0604030504040204" pitchFamily="50" charset="-128"/>
                        </a:rPr>
                        <a:t>漂流ごみや海底ごみを着実に</a:t>
                      </a:r>
                      <a:br>
                        <a:rPr kumimoji="1" lang="en-US" altLang="ja-JP" sz="1100" u="none" dirty="0">
                          <a:solidFill>
                            <a:schemeClr val="tx1"/>
                          </a:solidFill>
                          <a:latin typeface="Meiryo UI" panose="020B0604030504040204" pitchFamily="50" charset="-128"/>
                          <a:ea typeface="Meiryo UI" panose="020B0604030504040204" pitchFamily="50" charset="-128"/>
                        </a:rPr>
                      </a:br>
                      <a:r>
                        <a:rPr kumimoji="1" lang="ja-JP" altLang="en-US" sz="1100" u="none" dirty="0">
                          <a:solidFill>
                            <a:schemeClr val="tx1"/>
                          </a:solidFill>
                          <a:latin typeface="Meiryo UI" panose="020B0604030504040204" pitchFamily="50" charset="-128"/>
                          <a:ea typeface="Meiryo UI" panose="020B0604030504040204" pitchFamily="50" charset="-128"/>
                        </a:rPr>
                        <a:t>回収・処理</a:t>
                      </a:r>
                      <a:endParaRPr kumimoji="1" lang="en-US" altLang="ja-JP" sz="1100" u="none"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1627197"/>
                  </a:ext>
                </a:extLst>
              </a:tr>
              <a:tr h="0">
                <a:tc>
                  <a:txBody>
                    <a:bodyPr/>
                    <a:lstStyle/>
                    <a:p>
                      <a:pPr marL="266700" indent="-266700">
                        <a:lnSpc>
                          <a:spcPts val="1600"/>
                        </a:lnSpc>
                      </a:pPr>
                      <a:r>
                        <a:rPr kumimoji="1" lang="ja-JP" altLang="en-US" sz="1100" b="1" u="none" dirty="0">
                          <a:solidFill>
                            <a:schemeClr val="tx1"/>
                          </a:solidFill>
                          <a:latin typeface="Meiryo UI" panose="020B0604030504040204" pitchFamily="50" charset="-128"/>
                          <a:ea typeface="Meiryo UI" panose="020B0604030504040204" pitchFamily="50" charset="-128"/>
                        </a:rPr>
                        <a:t>３．海洋プラスチックごみ、マイクロプラスチックの実態把握</a:t>
                      </a:r>
                      <a:endParaRPr kumimoji="1" lang="en-US" altLang="ja-JP" sz="1100" b="1" u="none" dirty="0">
                        <a:solidFill>
                          <a:schemeClr val="tx1"/>
                        </a:solidFill>
                        <a:latin typeface="Meiryo UI" panose="020B0604030504040204" pitchFamily="50" charset="-128"/>
                        <a:ea typeface="Meiryo UI" panose="020B0604030504040204" pitchFamily="50" charset="-128"/>
                      </a:endParaRPr>
                    </a:p>
                    <a:p>
                      <a:pPr>
                        <a:lnSpc>
                          <a:spcPts val="1500"/>
                        </a:lnSpc>
                      </a:pPr>
                      <a:r>
                        <a:rPr kumimoji="1" lang="en-US" altLang="ja-JP" sz="1100" u="none" dirty="0">
                          <a:solidFill>
                            <a:schemeClr val="tx1"/>
                          </a:solidFill>
                          <a:latin typeface="Meiryo UI" panose="020B0604030504040204" pitchFamily="50" charset="-128"/>
                          <a:ea typeface="Meiryo UI" panose="020B0604030504040204" pitchFamily="50" charset="-128"/>
                        </a:rPr>
                        <a:t>(1)</a:t>
                      </a:r>
                      <a:r>
                        <a:rPr kumimoji="1" lang="ja-JP" altLang="en-US" sz="1100" u="none" dirty="0">
                          <a:solidFill>
                            <a:schemeClr val="tx1"/>
                          </a:solidFill>
                          <a:latin typeface="Meiryo UI" panose="020B0604030504040204" pitchFamily="50" charset="-128"/>
                          <a:ea typeface="Meiryo UI" panose="020B0604030504040204" pitchFamily="50" charset="-128"/>
                        </a:rPr>
                        <a:t>実態及び発生プロセス把握のための調査</a:t>
                      </a:r>
                      <a:endParaRPr kumimoji="1" lang="en-US" altLang="ja-JP" sz="1100" u="none" dirty="0">
                        <a:solidFill>
                          <a:schemeClr val="tx1"/>
                        </a:solidFill>
                        <a:latin typeface="Meiryo UI" panose="020B0604030504040204" pitchFamily="50" charset="-128"/>
                        <a:ea typeface="Meiryo UI" panose="020B0604030504040204" pitchFamily="50" charset="-128"/>
                      </a:endParaRPr>
                    </a:p>
                    <a:p>
                      <a:pPr>
                        <a:lnSpc>
                          <a:spcPts val="1500"/>
                        </a:lnSpc>
                      </a:pPr>
                      <a:r>
                        <a:rPr kumimoji="1" lang="en-US" altLang="ja-JP" sz="1100" u="none" dirty="0">
                          <a:solidFill>
                            <a:schemeClr val="tx1"/>
                          </a:solidFill>
                          <a:latin typeface="Meiryo UI" panose="020B0604030504040204" pitchFamily="50" charset="-128"/>
                          <a:ea typeface="Meiryo UI" panose="020B0604030504040204" pitchFamily="50" charset="-128"/>
                        </a:rPr>
                        <a:t>(2)NPO</a:t>
                      </a:r>
                      <a:r>
                        <a:rPr kumimoji="1" lang="ja-JP" altLang="en-US" sz="1100" u="none" dirty="0">
                          <a:solidFill>
                            <a:schemeClr val="tx1"/>
                          </a:solidFill>
                          <a:latin typeface="Meiryo UI" panose="020B0604030504040204" pitchFamily="50" charset="-128"/>
                          <a:ea typeface="Meiryo UI" panose="020B0604030504040204" pitchFamily="50" charset="-128"/>
                        </a:rPr>
                        <a:t>や大学・企業等と連携した調査</a:t>
                      </a:r>
                      <a:endParaRPr kumimoji="1" lang="en-US" altLang="ja-JP" sz="1100" u="none" dirty="0">
                        <a:solidFill>
                          <a:schemeClr val="tx1"/>
                        </a:solidFill>
                        <a:latin typeface="Meiryo UI" panose="020B0604030504040204" pitchFamily="50" charset="-128"/>
                        <a:ea typeface="Meiryo UI" panose="020B0604030504040204" pitchFamily="50" charset="-128"/>
                      </a:endParaRPr>
                    </a:p>
                    <a:p>
                      <a:pPr>
                        <a:lnSpc>
                          <a:spcPts val="1500"/>
                        </a:lnSpc>
                      </a:pPr>
                      <a:r>
                        <a:rPr kumimoji="1" lang="en-US" altLang="ja-JP" sz="1100" u="none" dirty="0">
                          <a:solidFill>
                            <a:schemeClr val="tx1"/>
                          </a:solidFill>
                          <a:latin typeface="Meiryo UI" panose="020B0604030504040204" pitchFamily="50" charset="-128"/>
                          <a:ea typeface="Meiryo UI" panose="020B0604030504040204" pitchFamily="50" charset="-128"/>
                        </a:rPr>
                        <a:t>(3)</a:t>
                      </a:r>
                      <a:r>
                        <a:rPr kumimoji="1" lang="ja-JP" altLang="en-US" sz="1100" u="none" dirty="0">
                          <a:solidFill>
                            <a:schemeClr val="tx1"/>
                          </a:solidFill>
                          <a:latin typeface="Meiryo UI" panose="020B0604030504040204" pitchFamily="50" charset="-128"/>
                          <a:ea typeface="Meiryo UI" panose="020B0604030504040204" pitchFamily="50" charset="-128"/>
                        </a:rPr>
                        <a:t>国や研究機関等との連携・情報収集</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87313" indent="-87313">
                        <a:lnSpc>
                          <a:spcPts val="1500"/>
                        </a:lnSpc>
                      </a:pPr>
                      <a:r>
                        <a:rPr kumimoji="1" lang="ja-JP" altLang="en-US" sz="1100" u="none" dirty="0">
                          <a:solidFill>
                            <a:schemeClr val="tx1"/>
                          </a:solidFill>
                          <a:latin typeface="Meiryo UI" panose="020B0604030504040204" pitchFamily="50" charset="-128"/>
                          <a:ea typeface="Meiryo UI" panose="020B0604030504040204" pitchFamily="50" charset="-128"/>
                        </a:rPr>
                        <a:t>・</a:t>
                      </a:r>
                      <a:r>
                        <a:rPr kumimoji="1" lang="en-US" altLang="ja-JP" sz="1100" u="none" dirty="0">
                          <a:solidFill>
                            <a:schemeClr val="tx1"/>
                          </a:solidFill>
                          <a:latin typeface="Meiryo UI" panose="020B0604030504040204" pitchFamily="50" charset="-128"/>
                          <a:ea typeface="Meiryo UI" panose="020B0604030504040204" pitchFamily="50" charset="-128"/>
                        </a:rPr>
                        <a:t>	</a:t>
                      </a:r>
                      <a:r>
                        <a:rPr kumimoji="1" lang="ja-JP" altLang="en-US" sz="1100" u="none" dirty="0">
                          <a:solidFill>
                            <a:schemeClr val="tx1"/>
                          </a:solidFill>
                          <a:latin typeface="Meiryo UI" panose="020B0604030504040204" pitchFamily="50" charset="-128"/>
                          <a:ea typeface="Meiryo UI" panose="020B0604030504040204" pitchFamily="50" charset="-128"/>
                        </a:rPr>
                        <a:t>海域・陸域において、プラスチックごみやマイクロプラスチック等の調査を実施</a:t>
                      </a:r>
                      <a:endParaRPr kumimoji="1" lang="en-US" altLang="ja-JP" sz="1100" u="none" dirty="0">
                        <a:solidFill>
                          <a:schemeClr val="tx1"/>
                        </a:solidFill>
                        <a:latin typeface="Meiryo UI" panose="020B0604030504040204" pitchFamily="50" charset="-128"/>
                        <a:ea typeface="Meiryo UI" panose="020B0604030504040204" pitchFamily="50" charset="-128"/>
                      </a:endParaRPr>
                    </a:p>
                    <a:p>
                      <a:pPr marL="87313" indent="-87313">
                        <a:lnSpc>
                          <a:spcPts val="1500"/>
                        </a:lnSpc>
                      </a:pPr>
                      <a:r>
                        <a:rPr kumimoji="1" lang="ja-JP" altLang="en-US" sz="1100" u="none" dirty="0">
                          <a:solidFill>
                            <a:schemeClr val="tx1"/>
                          </a:solidFill>
                          <a:latin typeface="Meiryo UI" panose="020B0604030504040204" pitchFamily="50" charset="-128"/>
                          <a:ea typeface="Meiryo UI" panose="020B0604030504040204" pitchFamily="50" charset="-128"/>
                        </a:rPr>
                        <a:t>・</a:t>
                      </a:r>
                      <a:r>
                        <a:rPr kumimoji="1" lang="en-US" altLang="ja-JP" sz="1100" u="none" dirty="0">
                          <a:solidFill>
                            <a:schemeClr val="tx1"/>
                          </a:solidFill>
                          <a:latin typeface="Meiryo UI" panose="020B0604030504040204" pitchFamily="50" charset="-128"/>
                          <a:ea typeface="Meiryo UI" panose="020B0604030504040204" pitchFamily="50" charset="-128"/>
                        </a:rPr>
                        <a:t>	NPO</a:t>
                      </a:r>
                      <a:r>
                        <a:rPr kumimoji="1" lang="ja-JP" altLang="en-US" sz="1100" u="none" dirty="0">
                          <a:solidFill>
                            <a:schemeClr val="tx1"/>
                          </a:solidFill>
                          <a:latin typeface="Meiryo UI" panose="020B0604030504040204" pitchFamily="50" charset="-128"/>
                          <a:ea typeface="Meiryo UI" panose="020B0604030504040204" pitchFamily="50" charset="-128"/>
                        </a:rPr>
                        <a:t>等と連携し、回収活動の機会を活用して、統一的な手法による調査を実施</a:t>
                      </a:r>
                      <a:endParaRPr kumimoji="1" lang="en-US" altLang="ja-JP" sz="1100" u="none" dirty="0">
                        <a:solidFill>
                          <a:schemeClr val="tx1"/>
                        </a:solidFill>
                        <a:latin typeface="Meiryo UI" panose="020B0604030504040204" pitchFamily="50" charset="-128"/>
                        <a:ea typeface="Meiryo UI" panose="020B0604030504040204" pitchFamily="50" charset="-128"/>
                      </a:endParaRPr>
                    </a:p>
                    <a:p>
                      <a:pPr marL="87313" indent="-87313">
                        <a:lnSpc>
                          <a:spcPts val="1500"/>
                        </a:lnSpc>
                      </a:pPr>
                      <a:r>
                        <a:rPr kumimoji="1" lang="ja-JP" altLang="en-US" sz="1100" u="none" dirty="0">
                          <a:solidFill>
                            <a:schemeClr val="tx1"/>
                          </a:solidFill>
                          <a:latin typeface="Meiryo UI" panose="020B0604030504040204" pitchFamily="50" charset="-128"/>
                          <a:ea typeface="Meiryo UI" panose="020B0604030504040204" pitchFamily="50" charset="-128"/>
                        </a:rPr>
                        <a:t>・大学等と連携し、</a:t>
                      </a:r>
                      <a:r>
                        <a:rPr kumimoji="1" lang="en-US" altLang="ja-JP" sz="1100" u="none" dirty="0">
                          <a:solidFill>
                            <a:schemeClr val="tx1"/>
                          </a:solidFill>
                          <a:latin typeface="Meiryo UI" panose="020B0604030504040204" pitchFamily="50" charset="-128"/>
                          <a:ea typeface="Meiryo UI" panose="020B0604030504040204" pitchFamily="50" charset="-128"/>
                        </a:rPr>
                        <a:t>AI</a:t>
                      </a:r>
                      <a:r>
                        <a:rPr kumimoji="1" lang="ja-JP" altLang="en-US" sz="1100" u="none" dirty="0">
                          <a:solidFill>
                            <a:schemeClr val="tx1"/>
                          </a:solidFill>
                          <a:latin typeface="Meiryo UI" panose="020B0604030504040204" pitchFamily="50" charset="-128"/>
                          <a:ea typeface="Meiryo UI" panose="020B0604030504040204" pitchFamily="50" charset="-128"/>
                        </a:rPr>
                        <a:t>解析によるごみの調査を実施</a:t>
                      </a:r>
                      <a:endParaRPr kumimoji="1" lang="en-US" altLang="ja-JP" sz="1100" u="none"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2239581"/>
                  </a:ext>
                </a:extLst>
              </a:tr>
              <a:tr h="0">
                <a:tc>
                  <a:txBody>
                    <a:bodyPr/>
                    <a:lstStyle/>
                    <a:p>
                      <a:pPr>
                        <a:lnSpc>
                          <a:spcPts val="1600"/>
                        </a:lnSpc>
                      </a:pPr>
                      <a:r>
                        <a:rPr kumimoji="1" lang="ja-JP" altLang="en-US" sz="1100" b="1" u="none" dirty="0">
                          <a:solidFill>
                            <a:schemeClr val="tx1"/>
                          </a:solidFill>
                          <a:latin typeface="Meiryo UI" panose="020B0604030504040204" pitchFamily="50" charset="-128"/>
                          <a:ea typeface="Meiryo UI" panose="020B0604030504040204" pitchFamily="50" charset="-128"/>
                        </a:rPr>
                        <a:t>４．海洋プラスチックごみ問題の啓発</a:t>
                      </a:r>
                      <a:endParaRPr kumimoji="1" lang="en-US" altLang="ja-JP" sz="1100" b="1" u="none" dirty="0">
                        <a:solidFill>
                          <a:schemeClr val="tx1"/>
                        </a:solidFill>
                        <a:latin typeface="Meiryo UI" panose="020B0604030504040204" pitchFamily="50" charset="-128"/>
                        <a:ea typeface="Meiryo UI" panose="020B0604030504040204" pitchFamily="50" charset="-128"/>
                      </a:endParaRPr>
                    </a:p>
                    <a:p>
                      <a:pPr>
                        <a:lnSpc>
                          <a:spcPts val="1500"/>
                        </a:lnSpc>
                      </a:pPr>
                      <a:r>
                        <a:rPr kumimoji="1" lang="en-US" altLang="ja-JP" sz="1100" u="none" dirty="0">
                          <a:solidFill>
                            <a:schemeClr val="tx1"/>
                          </a:solidFill>
                          <a:latin typeface="Meiryo UI" panose="020B0604030504040204" pitchFamily="50" charset="-128"/>
                          <a:ea typeface="Meiryo UI" panose="020B0604030504040204" pitchFamily="50" charset="-128"/>
                        </a:rPr>
                        <a:t>(1)</a:t>
                      </a:r>
                      <a:r>
                        <a:rPr kumimoji="1" lang="ja-JP" altLang="en-US" sz="1100" u="none" dirty="0">
                          <a:solidFill>
                            <a:schemeClr val="tx1"/>
                          </a:solidFill>
                          <a:latin typeface="Meiryo UI" panose="020B0604030504040204" pitchFamily="50" charset="-128"/>
                          <a:ea typeface="Meiryo UI" panose="020B0604030504040204" pitchFamily="50" charset="-128"/>
                        </a:rPr>
                        <a:t>あらゆる主体と連携した発信</a:t>
                      </a:r>
                      <a:endParaRPr kumimoji="1" lang="en-US" altLang="ja-JP" sz="1100" u="none" dirty="0">
                        <a:solidFill>
                          <a:schemeClr val="tx1"/>
                        </a:solidFill>
                        <a:latin typeface="Meiryo UI" panose="020B0604030504040204" pitchFamily="50" charset="-128"/>
                        <a:ea typeface="Meiryo UI" panose="020B0604030504040204" pitchFamily="50" charset="-128"/>
                      </a:endParaRPr>
                    </a:p>
                    <a:p>
                      <a:pPr>
                        <a:lnSpc>
                          <a:spcPts val="1500"/>
                        </a:lnSpc>
                      </a:pPr>
                      <a:r>
                        <a:rPr kumimoji="1" lang="en-US" altLang="ja-JP" sz="1100" u="none" dirty="0">
                          <a:solidFill>
                            <a:schemeClr val="tx1"/>
                          </a:solidFill>
                          <a:latin typeface="Meiryo UI" panose="020B0604030504040204" pitchFamily="50" charset="-128"/>
                          <a:ea typeface="Meiryo UI" panose="020B0604030504040204" pitchFamily="50" charset="-128"/>
                        </a:rPr>
                        <a:t>(2)</a:t>
                      </a:r>
                      <a:r>
                        <a:rPr kumimoji="1" lang="ja-JP" altLang="en-US" sz="1100" u="none" dirty="0">
                          <a:solidFill>
                            <a:schemeClr val="tx1"/>
                          </a:solidFill>
                          <a:latin typeface="Meiryo UI" panose="020B0604030504040204" pitchFamily="50" charset="-128"/>
                          <a:ea typeface="Meiryo UI" panose="020B0604030504040204" pitchFamily="50" charset="-128"/>
                        </a:rPr>
                        <a:t>府が主体となって実施する啓発等</a:t>
                      </a:r>
                      <a:endParaRPr kumimoji="1" lang="en-US" altLang="ja-JP" sz="1100" u="none" dirty="0">
                        <a:solidFill>
                          <a:schemeClr val="tx1"/>
                        </a:solidFill>
                        <a:latin typeface="Meiryo UI" panose="020B0604030504040204" pitchFamily="50" charset="-128"/>
                        <a:ea typeface="Meiryo UI" panose="020B0604030504040204" pitchFamily="50" charset="-128"/>
                      </a:endParaRPr>
                    </a:p>
                    <a:p>
                      <a:pPr>
                        <a:lnSpc>
                          <a:spcPts val="1500"/>
                        </a:lnSpc>
                      </a:pPr>
                      <a:r>
                        <a:rPr kumimoji="1" lang="en-US" altLang="ja-JP" sz="1100" u="none" dirty="0">
                          <a:solidFill>
                            <a:schemeClr val="tx1"/>
                          </a:solidFill>
                          <a:latin typeface="Meiryo UI" panose="020B0604030504040204" pitchFamily="50" charset="-128"/>
                          <a:ea typeface="Meiryo UI" panose="020B0604030504040204" pitchFamily="50" charset="-128"/>
                        </a:rPr>
                        <a:t>(3)</a:t>
                      </a:r>
                      <a:r>
                        <a:rPr kumimoji="1" lang="ja-JP" altLang="en-US" sz="1100" u="none" dirty="0">
                          <a:solidFill>
                            <a:schemeClr val="tx1"/>
                          </a:solidFill>
                          <a:latin typeface="Meiryo UI" panose="020B0604030504040204" pitchFamily="50" charset="-128"/>
                          <a:ea typeface="Meiryo UI" panose="020B0604030504040204" pitchFamily="50" charset="-128"/>
                        </a:rPr>
                        <a:t>市町村による啓発の支援</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87313" indent="-87313">
                        <a:lnSpc>
                          <a:spcPts val="1500"/>
                        </a:lnSpc>
                      </a:pPr>
                      <a:r>
                        <a:rPr kumimoji="1" lang="ja-JP" altLang="en-US" sz="1100" u="none" dirty="0">
                          <a:solidFill>
                            <a:schemeClr val="tx1"/>
                          </a:solidFill>
                          <a:latin typeface="Meiryo UI" panose="020B0604030504040204" pitchFamily="50" charset="-128"/>
                          <a:ea typeface="Meiryo UI" panose="020B0604030504040204" pitchFamily="50" charset="-128"/>
                        </a:rPr>
                        <a:t>・</a:t>
                      </a:r>
                      <a:r>
                        <a:rPr kumimoji="1" lang="en-US" altLang="ja-JP" sz="1100" u="none" dirty="0">
                          <a:solidFill>
                            <a:schemeClr val="tx1"/>
                          </a:solidFill>
                          <a:latin typeface="Meiryo UI" panose="020B0604030504040204" pitchFamily="50" charset="-128"/>
                          <a:ea typeface="Meiryo UI" panose="020B0604030504040204" pitchFamily="50" charset="-128"/>
                        </a:rPr>
                        <a:t>	</a:t>
                      </a:r>
                      <a:r>
                        <a:rPr kumimoji="1" lang="ja-JP" altLang="en-US" sz="1100" u="none" dirty="0">
                          <a:solidFill>
                            <a:schemeClr val="tx1"/>
                          </a:solidFill>
                          <a:latin typeface="Meiryo UI" panose="020B0604030504040204" pitchFamily="50" charset="-128"/>
                          <a:ea typeface="Meiryo UI" panose="020B0604030504040204" pitchFamily="50" charset="-128"/>
                        </a:rPr>
                        <a:t>「おおさかマイボトルパートナーズ」による情報発信</a:t>
                      </a:r>
                      <a:endParaRPr kumimoji="1" lang="en-US" altLang="ja-JP" sz="1100" u="none" dirty="0">
                        <a:solidFill>
                          <a:schemeClr val="tx1"/>
                        </a:solidFill>
                        <a:latin typeface="Meiryo UI" panose="020B0604030504040204" pitchFamily="50" charset="-128"/>
                        <a:ea typeface="Meiryo UI" panose="020B0604030504040204" pitchFamily="50" charset="-128"/>
                      </a:endParaRPr>
                    </a:p>
                    <a:p>
                      <a:pPr marL="87313" indent="-87313">
                        <a:lnSpc>
                          <a:spcPts val="1500"/>
                        </a:lnSpc>
                      </a:pPr>
                      <a:r>
                        <a:rPr kumimoji="1" lang="ja-JP" altLang="en-US" sz="1100" u="none" dirty="0">
                          <a:solidFill>
                            <a:schemeClr val="tx1"/>
                          </a:solidFill>
                          <a:latin typeface="Meiryo UI" panose="020B0604030504040204" pitchFamily="50" charset="-128"/>
                          <a:ea typeface="Meiryo UI" panose="020B0604030504040204" pitchFamily="50" charset="-128"/>
                        </a:rPr>
                        <a:t>・</a:t>
                      </a:r>
                      <a:r>
                        <a:rPr kumimoji="1" lang="en-US" altLang="ja-JP" sz="1100" u="none" dirty="0">
                          <a:solidFill>
                            <a:schemeClr val="tx1"/>
                          </a:solidFill>
                          <a:latin typeface="Meiryo UI" panose="020B0604030504040204" pitchFamily="50" charset="-128"/>
                          <a:ea typeface="Meiryo UI" panose="020B0604030504040204" pitchFamily="50" charset="-128"/>
                        </a:rPr>
                        <a:t>	SNS</a:t>
                      </a:r>
                      <a:r>
                        <a:rPr kumimoji="1" lang="ja-JP" altLang="en-US" sz="1100" u="none" dirty="0">
                          <a:solidFill>
                            <a:schemeClr val="tx1"/>
                          </a:solidFill>
                          <a:latin typeface="Meiryo UI" panose="020B0604030504040204" pitchFamily="50" charset="-128"/>
                          <a:ea typeface="Meiryo UI" panose="020B0604030504040204" pitchFamily="50" charset="-128"/>
                        </a:rPr>
                        <a:t>やイベントの機会等を活用し、子どもや企業などターゲットを明確にした啓発を効果的に展開</a:t>
                      </a:r>
                      <a:endParaRPr kumimoji="1" lang="en-US" altLang="ja-JP" sz="1100" u="none" dirty="0">
                        <a:solidFill>
                          <a:schemeClr val="tx1"/>
                        </a:solidFill>
                        <a:latin typeface="Meiryo UI" panose="020B0604030504040204" pitchFamily="50" charset="-128"/>
                        <a:ea typeface="Meiryo UI" panose="020B0604030504040204" pitchFamily="50" charset="-128"/>
                      </a:endParaRPr>
                    </a:p>
                    <a:p>
                      <a:pPr marL="87313" indent="-87313">
                        <a:lnSpc>
                          <a:spcPts val="1500"/>
                        </a:lnSpc>
                      </a:pPr>
                      <a:r>
                        <a:rPr kumimoji="1" lang="ja-JP" altLang="en-US" sz="1100" u="none" dirty="0">
                          <a:solidFill>
                            <a:schemeClr val="tx1"/>
                          </a:solidFill>
                          <a:latin typeface="Meiryo UI" panose="020B0604030504040204" pitchFamily="50" charset="-128"/>
                          <a:ea typeface="Meiryo UI" panose="020B0604030504040204" pitchFamily="50" charset="-128"/>
                        </a:rPr>
                        <a:t>・</a:t>
                      </a:r>
                      <a:r>
                        <a:rPr kumimoji="1" lang="en-US" altLang="ja-JP" sz="1100" u="none" dirty="0">
                          <a:solidFill>
                            <a:schemeClr val="tx1"/>
                          </a:solidFill>
                          <a:latin typeface="Meiryo UI" panose="020B0604030504040204" pitchFamily="50" charset="-128"/>
                          <a:ea typeface="Meiryo UI" panose="020B0604030504040204" pitchFamily="50" charset="-128"/>
                        </a:rPr>
                        <a:t>	</a:t>
                      </a:r>
                      <a:r>
                        <a:rPr kumimoji="1" lang="ja-JP" altLang="en-US" sz="1100" u="none" dirty="0">
                          <a:solidFill>
                            <a:schemeClr val="tx1"/>
                          </a:solidFill>
                          <a:latin typeface="Meiryo UI" panose="020B0604030504040204" pitchFamily="50" charset="-128"/>
                          <a:ea typeface="Meiryo UI" panose="020B0604030504040204" pitchFamily="50" charset="-128"/>
                        </a:rPr>
                        <a:t>全国豊かな海づくり大会等の契機を活用した発信</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3760946"/>
                  </a:ext>
                </a:extLst>
              </a:tr>
              <a:tr h="352711">
                <a:tc>
                  <a:txBody>
                    <a:bodyPr/>
                    <a:lstStyle/>
                    <a:p>
                      <a:pPr>
                        <a:lnSpc>
                          <a:spcPts val="1600"/>
                        </a:lnSpc>
                      </a:pPr>
                      <a:r>
                        <a:rPr kumimoji="1" lang="ja-JP" altLang="en-US" sz="1100" b="1" u="none" dirty="0">
                          <a:solidFill>
                            <a:schemeClr val="tx1"/>
                          </a:solidFill>
                          <a:latin typeface="Meiryo UI" panose="020B0604030504040204" pitchFamily="50" charset="-128"/>
                          <a:ea typeface="Meiryo UI" panose="020B0604030504040204" pitchFamily="50" charset="-128"/>
                        </a:rPr>
                        <a:t>５．国際連携</a:t>
                      </a:r>
                      <a:endParaRPr kumimoji="1" lang="en-US" altLang="ja-JP" sz="1100" b="1" u="none" dirty="0">
                        <a:solidFill>
                          <a:schemeClr val="tx1"/>
                        </a:solidFill>
                        <a:latin typeface="Meiryo UI" panose="020B0604030504040204" pitchFamily="50" charset="-128"/>
                        <a:ea typeface="Meiryo UI" panose="020B0604030504040204" pitchFamily="50" charset="-128"/>
                      </a:endParaRPr>
                    </a:p>
                    <a:p>
                      <a:pPr>
                        <a:lnSpc>
                          <a:spcPts val="1500"/>
                        </a:lnSpc>
                      </a:pPr>
                      <a:r>
                        <a:rPr kumimoji="1" lang="en-US" altLang="ja-JP" sz="1100" u="none" dirty="0">
                          <a:solidFill>
                            <a:schemeClr val="tx1"/>
                          </a:solidFill>
                          <a:latin typeface="Meiryo UI" panose="020B0604030504040204" pitchFamily="50" charset="-128"/>
                          <a:ea typeface="Meiryo UI" panose="020B0604030504040204" pitchFamily="50" charset="-128"/>
                        </a:rPr>
                        <a:t>(1)</a:t>
                      </a:r>
                      <a:r>
                        <a:rPr kumimoji="1" lang="ja-JP" altLang="en-US" sz="1100" u="none" dirty="0">
                          <a:solidFill>
                            <a:schemeClr val="tx1"/>
                          </a:solidFill>
                          <a:latin typeface="Meiryo UI" panose="020B0604030504040204" pitchFamily="50" charset="-128"/>
                          <a:ea typeface="Meiryo UI" panose="020B0604030504040204" pitchFamily="50" charset="-128"/>
                        </a:rPr>
                        <a:t>官民連携による海外展開</a:t>
                      </a:r>
                      <a:endParaRPr kumimoji="1" lang="en-US" altLang="ja-JP" sz="1100" u="none" dirty="0">
                        <a:solidFill>
                          <a:schemeClr val="tx1"/>
                        </a:solidFill>
                        <a:latin typeface="Meiryo UI" panose="020B0604030504040204" pitchFamily="50" charset="-128"/>
                        <a:ea typeface="Meiryo UI" panose="020B0604030504040204" pitchFamily="50" charset="-128"/>
                      </a:endParaRPr>
                    </a:p>
                    <a:p>
                      <a:pPr>
                        <a:lnSpc>
                          <a:spcPts val="1500"/>
                        </a:lnSpc>
                      </a:pPr>
                      <a:r>
                        <a:rPr kumimoji="1" lang="en-US" altLang="ja-JP" sz="1100" u="none" dirty="0">
                          <a:solidFill>
                            <a:schemeClr val="tx1"/>
                          </a:solidFill>
                          <a:latin typeface="Meiryo UI" panose="020B0604030504040204" pitchFamily="50" charset="-128"/>
                          <a:ea typeface="Meiryo UI" panose="020B0604030504040204" pitchFamily="50" charset="-128"/>
                        </a:rPr>
                        <a:t>(2)</a:t>
                      </a:r>
                      <a:r>
                        <a:rPr kumimoji="1" lang="ja-JP" altLang="en-US" sz="1100" u="none" dirty="0">
                          <a:solidFill>
                            <a:schemeClr val="tx1"/>
                          </a:solidFill>
                          <a:latin typeface="Meiryo UI" panose="020B0604030504040204" pitchFamily="50" charset="-128"/>
                          <a:ea typeface="Meiryo UI" panose="020B0604030504040204" pitchFamily="50" charset="-128"/>
                        </a:rPr>
                        <a:t>行政ノウハウ等の海外展開</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87313" indent="-87313">
                        <a:lnSpc>
                          <a:spcPts val="1500"/>
                        </a:lnSpc>
                      </a:pPr>
                      <a:r>
                        <a:rPr kumimoji="1" lang="ja-JP" altLang="en-US" sz="1100" u="none" dirty="0">
                          <a:solidFill>
                            <a:schemeClr val="tx1"/>
                          </a:solidFill>
                          <a:latin typeface="Meiryo UI" panose="020B0604030504040204" pitchFamily="50" charset="-128"/>
                          <a:ea typeface="Meiryo UI" panose="020B0604030504040204" pitchFamily="50" charset="-128"/>
                        </a:rPr>
                        <a:t>・</a:t>
                      </a:r>
                      <a:r>
                        <a:rPr kumimoji="1" lang="en-US" altLang="ja-JP" sz="1100" u="none" dirty="0">
                          <a:solidFill>
                            <a:schemeClr val="tx1"/>
                          </a:solidFill>
                          <a:latin typeface="Meiryo UI" panose="020B0604030504040204" pitchFamily="50" charset="-128"/>
                          <a:ea typeface="Meiryo UI" panose="020B0604030504040204" pitchFamily="50" charset="-128"/>
                        </a:rPr>
                        <a:t>	</a:t>
                      </a:r>
                      <a:r>
                        <a:rPr kumimoji="1" lang="ja-JP" altLang="en-US" sz="1100" u="none" dirty="0">
                          <a:solidFill>
                            <a:schemeClr val="tx1"/>
                          </a:solidFill>
                          <a:latin typeface="Meiryo UI" panose="020B0604030504040204" pitchFamily="50" charset="-128"/>
                          <a:ea typeface="Meiryo UI" panose="020B0604030504040204" pitchFamily="50" charset="-128"/>
                        </a:rPr>
                        <a:t>海洋プラスチックごみ問題の解決に貢献できるよう、大阪市と連携した国際支援事業等を推進</a:t>
                      </a:r>
                      <a:endParaRPr kumimoji="1" lang="en-US" altLang="ja-JP" sz="1100" u="none"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7271853"/>
                  </a:ext>
                </a:extLst>
              </a:tr>
            </a:tbl>
          </a:graphicData>
        </a:graphic>
      </p:graphicFrame>
      <p:sp>
        <p:nvSpPr>
          <p:cNvPr id="8" name="テキスト ボックス 7">
            <a:extLst>
              <a:ext uri="{FF2B5EF4-FFF2-40B4-BE49-F238E27FC236}">
                <a16:creationId xmlns:a16="http://schemas.microsoft.com/office/drawing/2014/main" id="{5E3E083B-0BEB-40A6-B7AC-4F6F6CC3C13C}"/>
              </a:ext>
            </a:extLst>
          </p:cNvPr>
          <p:cNvSpPr txBox="1"/>
          <p:nvPr/>
        </p:nvSpPr>
        <p:spPr>
          <a:xfrm>
            <a:off x="200337" y="5291398"/>
            <a:ext cx="6336000" cy="796427"/>
          </a:xfrm>
          <a:prstGeom prst="rect">
            <a:avLst/>
          </a:prstGeom>
          <a:noFill/>
          <a:ln>
            <a:noFill/>
          </a:ln>
        </p:spPr>
        <p:txBody>
          <a:bodyPr wrap="square" lIns="36000" tIns="36000" rIns="0" bIns="36000" rtlCol="0">
            <a:spAutoFit/>
          </a:bodyPr>
          <a:lstStyle/>
          <a:p>
            <a:pPr marL="361950" indent="-361950">
              <a:lnSpc>
                <a:spcPts val="1400"/>
              </a:lnSpc>
            </a:pP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２</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既存の知見に基づきできるだけ早い段階での発生抑制・回収に取り組みつつ、実態把握を踏まえた施策を段階的に展開する</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266700" indent="-85725">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海域へ流出するまでに陸域において、できる限り早い段階で散乱ごみの発生抑制や回収を行う。</a:t>
            </a:r>
          </a:p>
          <a:p>
            <a:pPr marL="266700" indent="-85725">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発生抑制等を行いつつ、対策のポイントとなる調査を進め、その成果を踏まえて、段階的に取組みを進める。</a:t>
            </a:r>
          </a:p>
        </p:txBody>
      </p:sp>
      <p:sp>
        <p:nvSpPr>
          <p:cNvPr id="55" name="テキスト ボックス 54">
            <a:extLst>
              <a:ext uri="{FF2B5EF4-FFF2-40B4-BE49-F238E27FC236}">
                <a16:creationId xmlns:a16="http://schemas.microsoft.com/office/drawing/2014/main" id="{2D6555F3-A6A7-49EB-AF2B-356A1CC3674B}"/>
              </a:ext>
            </a:extLst>
          </p:cNvPr>
          <p:cNvSpPr txBox="1"/>
          <p:nvPr/>
        </p:nvSpPr>
        <p:spPr>
          <a:xfrm>
            <a:off x="200337" y="4677487"/>
            <a:ext cx="6336000" cy="616891"/>
          </a:xfrm>
          <a:prstGeom prst="rect">
            <a:avLst/>
          </a:prstGeom>
          <a:noFill/>
          <a:ln>
            <a:noFill/>
          </a:ln>
        </p:spPr>
        <p:txBody>
          <a:bodyPr wrap="square" lIns="36000" tIns="36000" rIns="0" bIns="36000" rtlCol="0" anchor="t">
            <a:spAutoFit/>
          </a:bodyPr>
          <a:lstStyle/>
          <a:p>
            <a:pPr marL="361950" indent="-361950">
              <a:lnSpc>
                <a:spcPts val="1400"/>
              </a:lnSpc>
            </a:pP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１</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プラスチックごみの削減に重点的に取り組むことを通じて、海岸漂着物等全体の削減を目指す</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266700" indent="-85725">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「豊かな大阪湾」の実現に向けて、これまでの知見やネットワーク等を活かして対策に取り組む。</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266700" indent="-85725">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「大阪ブルー・オーシャン・ビジョン」の目指すべき方向性と整合をとり、府民・事業者と連携して対策を進める。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5" name="図 64" descr="天神祭ごみゼロ大作戦ボランティアリーダー！【募集終了】 | Worldseed">
            <a:extLst>
              <a:ext uri="{FF2B5EF4-FFF2-40B4-BE49-F238E27FC236}">
                <a16:creationId xmlns:a16="http://schemas.microsoft.com/office/drawing/2014/main" id="{56B05736-5EB8-4153-BAFC-B500DA88F2A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6839" y="2810247"/>
            <a:ext cx="1195889" cy="864000"/>
          </a:xfrm>
          <a:prstGeom prst="rect">
            <a:avLst/>
          </a:prstGeom>
          <a:noFill/>
          <a:ln>
            <a:noFill/>
          </a:ln>
        </p:spPr>
      </p:pic>
      <p:pic>
        <p:nvPicPr>
          <p:cNvPr id="72" name="図 71"/>
          <p:cNvPicPr>
            <a:picLocks noChangeAspect="1"/>
          </p:cNvPicPr>
          <p:nvPr/>
        </p:nvPicPr>
        <p:blipFill rotWithShape="1">
          <a:blip r:embed="rId5" cstate="print">
            <a:extLst>
              <a:ext uri="{28A0092B-C50C-407E-A947-70E740481C1C}">
                <a14:useLocalDpi xmlns:a14="http://schemas.microsoft.com/office/drawing/2010/main" val="0"/>
              </a:ext>
            </a:extLst>
          </a:blip>
          <a:srcRect l="19090" t="17695"/>
          <a:stretch/>
        </p:blipFill>
        <p:spPr>
          <a:xfrm rot="10800000">
            <a:off x="11647330" y="3801653"/>
            <a:ext cx="1114270" cy="828000"/>
          </a:xfrm>
          <a:prstGeom prst="rect">
            <a:avLst/>
          </a:prstGeom>
        </p:spPr>
      </p:pic>
      <p:pic>
        <p:nvPicPr>
          <p:cNvPr id="11" name="図 10"/>
          <p:cNvPicPr>
            <a:picLocks noChangeAspect="1"/>
          </p:cNvPicPr>
          <p:nvPr/>
        </p:nvPicPr>
        <p:blipFill rotWithShape="1">
          <a:blip r:embed="rId6"/>
          <a:srcRect l="37913" t="19766" r="12226" b="30774"/>
          <a:stretch/>
        </p:blipFill>
        <p:spPr>
          <a:xfrm>
            <a:off x="8084744" y="2811765"/>
            <a:ext cx="1549241" cy="864000"/>
          </a:xfrm>
          <a:prstGeom prst="rect">
            <a:avLst/>
          </a:prstGeom>
        </p:spPr>
      </p:pic>
      <p:sp>
        <p:nvSpPr>
          <p:cNvPr id="10" name="テキスト ボックス 9"/>
          <p:cNvSpPr txBox="1"/>
          <p:nvPr/>
        </p:nvSpPr>
        <p:spPr>
          <a:xfrm>
            <a:off x="12149601" y="4445598"/>
            <a:ext cx="612000" cy="184666"/>
          </a:xfrm>
          <a:prstGeom prst="rect">
            <a:avLst/>
          </a:prstGeom>
          <a:noFill/>
        </p:spPr>
        <p:txBody>
          <a:bodyPr wrap="square" lIns="0" tIns="0" rIns="0" bIns="0" rtlCol="0">
            <a:spAutoFit/>
          </a:bodyPr>
          <a:lstStyle/>
          <a:p>
            <a:r>
              <a:rPr kumimoji="1" lang="ja-JP" altLang="en-US" sz="600" b="1" dirty="0">
                <a:solidFill>
                  <a:schemeClr val="bg1"/>
                </a:solidFill>
                <a:latin typeface="Meiryo UI" panose="020B0604030504040204" pitchFamily="50" charset="-128"/>
                <a:ea typeface="Meiryo UI" panose="020B0604030504040204" pitchFamily="50" charset="-128"/>
              </a:rPr>
              <a:t>底</a:t>
            </a:r>
            <a:r>
              <a:rPr kumimoji="1" lang="ja-JP" altLang="en-US" sz="600" b="1" dirty="0" err="1">
                <a:solidFill>
                  <a:schemeClr val="bg1"/>
                </a:solidFill>
                <a:latin typeface="Meiryo UI" panose="020B0604030504040204" pitchFamily="50" charset="-128"/>
                <a:ea typeface="Meiryo UI" panose="020B0604030504040204" pitchFamily="50" charset="-128"/>
              </a:rPr>
              <a:t>びき</a:t>
            </a:r>
            <a:r>
              <a:rPr lang="ja-JP" altLang="en-US" sz="600" b="1" dirty="0">
                <a:solidFill>
                  <a:schemeClr val="bg1"/>
                </a:solidFill>
                <a:latin typeface="Meiryo UI" panose="020B0604030504040204" pitchFamily="50" charset="-128"/>
                <a:ea typeface="Meiryo UI" panose="020B0604030504040204" pitchFamily="50" charset="-128"/>
              </a:rPr>
              <a:t>網に</a:t>
            </a:r>
            <a:r>
              <a:rPr kumimoji="1" lang="ja-JP" altLang="en-US" sz="600" b="1" dirty="0">
                <a:solidFill>
                  <a:schemeClr val="bg1"/>
                </a:solidFill>
                <a:latin typeface="Meiryo UI" panose="020B0604030504040204" pitchFamily="50" charset="-128"/>
                <a:ea typeface="Meiryo UI" panose="020B0604030504040204" pitchFamily="50" charset="-128"/>
              </a:rPr>
              <a:t>かかった</a:t>
            </a:r>
            <a:endParaRPr kumimoji="1" lang="en-US" altLang="ja-JP" sz="600" b="1" dirty="0">
              <a:solidFill>
                <a:schemeClr val="bg1"/>
              </a:solidFill>
              <a:latin typeface="Meiryo UI" panose="020B0604030504040204" pitchFamily="50" charset="-128"/>
              <a:ea typeface="Meiryo UI" panose="020B0604030504040204" pitchFamily="50" charset="-128"/>
            </a:endParaRPr>
          </a:p>
          <a:p>
            <a:r>
              <a:rPr kumimoji="1" lang="ja-JP" altLang="en-US" sz="600" b="1" dirty="0">
                <a:solidFill>
                  <a:schemeClr val="bg1"/>
                </a:solidFill>
                <a:latin typeface="Meiryo UI" panose="020B0604030504040204" pitchFamily="50" charset="-128"/>
                <a:ea typeface="Meiryo UI" panose="020B0604030504040204" pitchFamily="50" charset="-128"/>
              </a:rPr>
              <a:t>プラスチックごみ</a:t>
            </a:r>
          </a:p>
        </p:txBody>
      </p:sp>
      <p:sp>
        <p:nvSpPr>
          <p:cNvPr id="30" name="テキスト ボックス 29"/>
          <p:cNvSpPr txBox="1"/>
          <p:nvPr/>
        </p:nvSpPr>
        <p:spPr>
          <a:xfrm>
            <a:off x="6732000" y="7412393"/>
            <a:ext cx="1440000" cy="307777"/>
          </a:xfrm>
          <a:prstGeom prst="rect">
            <a:avLst/>
          </a:prstGeom>
          <a:solidFill>
            <a:schemeClr val="tx2">
              <a:lumMod val="60000"/>
              <a:lumOff val="40000"/>
            </a:schemeClr>
          </a:solidFill>
          <a:ln w="9525">
            <a:solidFill>
              <a:schemeClr val="tx1"/>
            </a:solidFill>
          </a:ln>
        </p:spPr>
        <p:txBody>
          <a:bodyPr wrap="square" rtlCol="0">
            <a:spAutoFit/>
          </a:bodyPr>
          <a:lstStyle/>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５．推進体制</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0" name="グループ化 19">
            <a:extLst>
              <a:ext uri="{FF2B5EF4-FFF2-40B4-BE49-F238E27FC236}">
                <a16:creationId xmlns:a16="http://schemas.microsoft.com/office/drawing/2014/main" id="{50F66FBD-CA37-4781-9649-2BB52346C9C1}"/>
              </a:ext>
            </a:extLst>
          </p:cNvPr>
          <p:cNvGrpSpPr/>
          <p:nvPr/>
        </p:nvGrpSpPr>
        <p:grpSpPr>
          <a:xfrm>
            <a:off x="200337" y="679377"/>
            <a:ext cx="6336000" cy="1605915"/>
            <a:chOff x="200337" y="679377"/>
            <a:chExt cx="6336000" cy="1605915"/>
          </a:xfrm>
        </p:grpSpPr>
        <p:sp>
          <p:nvSpPr>
            <p:cNvPr id="47" name="テキスト ボックス 46"/>
            <p:cNvSpPr txBox="1"/>
            <p:nvPr/>
          </p:nvSpPr>
          <p:spPr>
            <a:xfrm>
              <a:off x="200337" y="846438"/>
              <a:ext cx="6336000" cy="1380314"/>
            </a:xfrm>
            <a:prstGeom prst="rect">
              <a:avLst/>
            </a:prstGeom>
            <a:noFill/>
            <a:ln w="9525">
              <a:noFill/>
            </a:ln>
          </p:spPr>
          <p:txBody>
            <a:bodyPr wrap="square" rtlCol="0">
              <a:spAutoFit/>
            </a:bodyPr>
            <a:lstStyle/>
            <a:p>
              <a:pPr marL="174625" indent="6350">
                <a:lnSpc>
                  <a:spcPts val="400"/>
                </a:lnSpc>
              </a:pP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174625" indent="6350">
                <a:lnSpc>
                  <a:spcPts val="400"/>
                </a:lnSpc>
              </a:pP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174625" indent="6350">
                <a:lnSpc>
                  <a:spcPts val="400"/>
                </a:lnSpc>
              </a:pP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〇</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大阪市とともに「おおさかプラスチックごみゼロ宣言」を実施（</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〇</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G20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大阪サミットで 「大阪ブルー・オーシャン・ビジョン」を共有（</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〇</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G7</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広島サミットで「大阪ブルー・オーシャン・ビジョン」実現の</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2040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年に前倒しを</a:t>
              </a:r>
              <a:br>
                <a:rPr lang="en-US" altLang="ja-JP" sz="1100" dirty="0">
                  <a:latin typeface="Meiryo UI" panose="020B0604030504040204" pitchFamily="50" charset="-128"/>
                  <a:ea typeface="Meiryo UI" panose="020B0604030504040204" pitchFamily="50" charset="-128"/>
                  <a:cs typeface="Meiryo UI" panose="020B0604030504040204" pitchFamily="50" charset="-128"/>
                </a:rPr>
              </a:br>
              <a:r>
                <a:rPr lang="ja-JP" altLang="en-US" sz="1100" dirty="0">
                  <a:latin typeface="Meiryo UI" panose="020B0604030504040204" pitchFamily="50" charset="-128"/>
                  <a:ea typeface="Meiryo UI" panose="020B0604030504040204" pitchFamily="50" charset="-128"/>
                  <a:cs typeface="Meiryo UI" panose="020B0604030504040204" pitchFamily="50" charset="-128"/>
                </a:rPr>
                <a:t>合意（</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〇	大阪・関西万博（</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年）において実践された意識変容・行動変容を</a:t>
              </a:r>
              <a:br>
                <a:rPr lang="ja-JP" altLang="en-US" sz="1100" dirty="0">
                  <a:latin typeface="Meiryo UI" panose="020B0604030504040204" pitchFamily="50" charset="-128"/>
                  <a:ea typeface="Meiryo UI" panose="020B0604030504040204" pitchFamily="50" charset="-128"/>
                  <a:cs typeface="Meiryo UI" panose="020B0604030504040204" pitchFamily="50" charset="-128"/>
                </a:rPr>
              </a:br>
              <a:r>
                <a:rPr lang="ja-JP" altLang="en-US" sz="1100" dirty="0">
                  <a:latin typeface="Meiryo UI" panose="020B0604030504040204" pitchFamily="50" charset="-128"/>
                  <a:ea typeface="Meiryo UI" panose="020B0604030504040204" pitchFamily="50" charset="-128"/>
                  <a:cs typeface="Meiryo UI" panose="020B0604030504040204" pitchFamily="50" charset="-128"/>
                </a:rPr>
                <a:t>レガシーとして社会に展開・定着させ、実効性ある施策を加速化</a:t>
              </a:r>
            </a:p>
          </p:txBody>
        </p:sp>
        <p:sp>
          <p:nvSpPr>
            <p:cNvPr id="36" name="テキスト ボックス 35"/>
            <p:cNvSpPr txBox="1"/>
            <p:nvPr/>
          </p:nvSpPr>
          <p:spPr>
            <a:xfrm>
              <a:off x="200337" y="679377"/>
              <a:ext cx="972000" cy="307777"/>
            </a:xfrm>
            <a:prstGeom prst="rect">
              <a:avLst/>
            </a:prstGeom>
            <a:solidFill>
              <a:schemeClr val="tx2">
                <a:lumMod val="60000"/>
                <a:lumOff val="40000"/>
              </a:schemeClr>
            </a:solidFill>
            <a:ln w="9525">
              <a:solidFill>
                <a:schemeClr val="tx1"/>
              </a:solidFill>
            </a:ln>
          </p:spPr>
          <p:txBody>
            <a:bodyPr wrap="square" rtlCol="0" anchor="ctr">
              <a:spAutoFit/>
            </a:bodyPr>
            <a:lstStyle/>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１．背景</a:t>
              </a:r>
            </a:p>
          </p:txBody>
        </p:sp>
        <p:sp>
          <p:nvSpPr>
            <p:cNvPr id="68" name="テキスト ボックス 67">
              <a:extLst>
                <a:ext uri="{FF2B5EF4-FFF2-40B4-BE49-F238E27FC236}">
                  <a16:creationId xmlns:a16="http://schemas.microsoft.com/office/drawing/2014/main" id="{BB94BB2F-F3D8-4204-8DD8-F74BE821ED32}"/>
                </a:ext>
              </a:extLst>
            </p:cNvPr>
            <p:cNvSpPr txBox="1"/>
            <p:nvPr/>
          </p:nvSpPr>
          <p:spPr>
            <a:xfrm>
              <a:off x="4784997" y="2016179"/>
              <a:ext cx="1597994" cy="269113"/>
            </a:xfrm>
            <a:prstGeom prst="rect">
              <a:avLst/>
            </a:prstGeom>
            <a:noFill/>
            <a:ln w="9525">
              <a:noFill/>
            </a:ln>
          </p:spPr>
          <p:txBody>
            <a:bodyPr wrap="square" rtlCol="0">
              <a:spAutoFit/>
            </a:bodyPr>
            <a:lstStyle/>
            <a:p>
              <a:pPr algn="ctr">
                <a:lnSpc>
                  <a:spcPts val="1600"/>
                </a:lnSpc>
              </a:pPr>
              <a:r>
                <a:rPr lang="en-US" altLang="ja-JP" sz="900" b="1" dirty="0">
                  <a:latin typeface="Meiryo UI" panose="020B0604030504040204" pitchFamily="50" charset="-128"/>
                  <a:ea typeface="Meiryo UI" panose="020B0604030504040204" pitchFamily="50" charset="-128"/>
                  <a:cs typeface="Meiryo UI" panose="020B0604030504040204" pitchFamily="50" charset="-128"/>
                </a:rPr>
                <a:t>G20</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大阪サミット</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5" name="図 84" descr="令和元年6月28日 Ｇ２０大阪サミット -１日目- | 令和元年 | 総理の一日 | ニュース | 首相官邸ホームページ"/>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7653" y="986474"/>
              <a:ext cx="1597994" cy="1032529"/>
            </a:xfrm>
            <a:prstGeom prst="rect">
              <a:avLst/>
            </a:prstGeom>
            <a:noFill/>
            <a:ln>
              <a:noFill/>
            </a:ln>
          </p:spPr>
        </p:pic>
      </p:grpSp>
      <p:sp>
        <p:nvSpPr>
          <p:cNvPr id="115" name="テキスト ボックス 114">
            <a:extLst>
              <a:ext uri="{FF2B5EF4-FFF2-40B4-BE49-F238E27FC236}">
                <a16:creationId xmlns:a16="http://schemas.microsoft.com/office/drawing/2014/main" id="{466571F7-AC74-4BC0-ACA0-09E3E293CD92}"/>
              </a:ext>
            </a:extLst>
          </p:cNvPr>
          <p:cNvSpPr txBox="1"/>
          <p:nvPr/>
        </p:nvSpPr>
        <p:spPr>
          <a:xfrm>
            <a:off x="6732000" y="846438"/>
            <a:ext cx="6120000" cy="610873"/>
          </a:xfrm>
          <a:prstGeom prst="rect">
            <a:avLst/>
          </a:prstGeom>
          <a:noFill/>
          <a:ln w="9525">
            <a:noFill/>
          </a:ln>
        </p:spPr>
        <p:txBody>
          <a:bodyPr wrap="square" rtlCol="0">
            <a:spAutoFit/>
          </a:bodyPr>
          <a:lstStyle/>
          <a:p>
            <a:pPr marL="174625" indent="6350">
              <a:lnSpc>
                <a:spcPts val="400"/>
              </a:lnSpc>
            </a:pP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174625" indent="6350">
              <a:lnSpc>
                <a:spcPts val="400"/>
              </a:lnSpc>
            </a:pP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174625" indent="6350">
              <a:lnSpc>
                <a:spcPts val="400"/>
              </a:lnSpc>
            </a:pP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プラスチックごみを中心に海岸漂着物等の発生抑制対策、海域における回収・処理を着実に実施。また、様々な取組みが海洋プラスチックごみの削減にも貢献することに留意し、実態把握、啓発・教育等に取り組む。</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Rectangle 29">
            <a:extLst>
              <a:ext uri="{FF2B5EF4-FFF2-40B4-BE49-F238E27FC236}">
                <a16:creationId xmlns:a16="http://schemas.microsoft.com/office/drawing/2014/main" id="{586B6B3B-A233-4858-8D7D-813C8C1FA91B}"/>
              </a:ext>
            </a:extLst>
          </p:cNvPr>
          <p:cNvSpPr>
            <a:spLocks noChangeArrowheads="1"/>
          </p:cNvSpPr>
          <p:nvPr/>
        </p:nvSpPr>
        <p:spPr bwMode="auto">
          <a:xfrm>
            <a:off x="45" y="-38"/>
            <a:ext cx="10332000" cy="396674"/>
          </a:xfrm>
          <a:prstGeom prst="rect">
            <a:avLst/>
          </a:prstGeom>
          <a:solidFill>
            <a:srgbClr val="0070C0"/>
          </a:solidFill>
          <a:ln w="9525">
            <a:noFill/>
            <a:miter lim="800000"/>
            <a:headEnd/>
            <a:tailEnd/>
          </a:ln>
        </p:spPr>
        <p:txBody>
          <a:bodyPr vert="horz" wrap="square" lIns="74295" tIns="8890" rIns="74295" bIns="8890" numCol="1" anchor="ctr" anchorCtr="0" compatLnSpc="1">
            <a:prstTxWarp prst="textNoShape">
              <a:avLst/>
            </a:prstTxWarp>
          </a:bodyPr>
          <a:lstStyle/>
          <a:p>
            <a:pPr defTabSz="914400" eaLnBrk="0" fontAlgn="base" hangingPunct="0">
              <a:spcBef>
                <a:spcPct val="0"/>
              </a:spcBef>
              <a:spcAft>
                <a:spcPct val="0"/>
              </a:spcAft>
            </a:pPr>
            <a:r>
              <a:rPr lang="ja-JP" altLang="en-US" sz="2000" b="1" dirty="0">
                <a:solidFill>
                  <a:sysClr val="window" lastClr="FFFFFF"/>
                </a:solidFill>
                <a:latin typeface="Meiryo UI" panose="020B0604030504040204" pitchFamily="50" charset="-128"/>
                <a:ea typeface="Meiryo UI" panose="020B0604030504040204" pitchFamily="50" charset="-128"/>
              </a:rPr>
              <a:t>　「おおさか海ごみゼロプラン」（大阪府海岸漂着物等対策推進地域計画）概要</a:t>
            </a:r>
          </a:p>
        </p:txBody>
      </p:sp>
      <p:sp>
        <p:nvSpPr>
          <p:cNvPr id="80" name="Rectangle 30">
            <a:extLst>
              <a:ext uri="{FF2B5EF4-FFF2-40B4-BE49-F238E27FC236}">
                <a16:creationId xmlns:a16="http://schemas.microsoft.com/office/drawing/2014/main" id="{B56E8E7F-F705-4845-8363-D450140216E9}"/>
              </a:ext>
            </a:extLst>
          </p:cNvPr>
          <p:cNvSpPr>
            <a:spLocks noChangeArrowheads="1"/>
          </p:cNvSpPr>
          <p:nvPr/>
        </p:nvSpPr>
        <p:spPr bwMode="auto">
          <a:xfrm>
            <a:off x="10332000" y="-38"/>
            <a:ext cx="324000" cy="396674"/>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2" name="Rectangle 31">
            <a:extLst>
              <a:ext uri="{FF2B5EF4-FFF2-40B4-BE49-F238E27FC236}">
                <a16:creationId xmlns:a16="http://schemas.microsoft.com/office/drawing/2014/main" id="{BC606D51-3CD7-42DE-98FE-FDD063D7E95B}"/>
              </a:ext>
            </a:extLst>
          </p:cNvPr>
          <p:cNvSpPr>
            <a:spLocks noChangeArrowheads="1"/>
          </p:cNvSpPr>
          <p:nvPr/>
        </p:nvSpPr>
        <p:spPr bwMode="auto">
          <a:xfrm>
            <a:off x="45" y="396000"/>
            <a:ext cx="10332000" cy="17863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3" name="Rectangle 32">
            <a:extLst>
              <a:ext uri="{FF2B5EF4-FFF2-40B4-BE49-F238E27FC236}">
                <a16:creationId xmlns:a16="http://schemas.microsoft.com/office/drawing/2014/main" id="{196DD6D5-8345-43A2-AB09-AE88461E7B3C}"/>
              </a:ext>
            </a:extLst>
          </p:cNvPr>
          <p:cNvSpPr>
            <a:spLocks noChangeArrowheads="1"/>
          </p:cNvSpPr>
          <p:nvPr/>
        </p:nvSpPr>
        <p:spPr bwMode="auto">
          <a:xfrm>
            <a:off x="10332000" y="396000"/>
            <a:ext cx="324000" cy="179902"/>
          </a:xfrm>
          <a:prstGeom prst="rect">
            <a:avLst/>
          </a:prstGeom>
          <a:solidFill>
            <a:srgbClr val="0070C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nvGrpSpPr>
          <p:cNvPr id="2" name="グループ化 1">
            <a:extLst>
              <a:ext uri="{FF2B5EF4-FFF2-40B4-BE49-F238E27FC236}">
                <a16:creationId xmlns:a16="http://schemas.microsoft.com/office/drawing/2014/main" id="{B3C6FEA6-7C91-4162-AC26-7FF3FE72E452}"/>
              </a:ext>
            </a:extLst>
          </p:cNvPr>
          <p:cNvGrpSpPr/>
          <p:nvPr/>
        </p:nvGrpSpPr>
        <p:grpSpPr>
          <a:xfrm>
            <a:off x="201600" y="2238543"/>
            <a:ext cx="6194817" cy="2087527"/>
            <a:chOff x="201600" y="2238543"/>
            <a:chExt cx="6194817" cy="2087527"/>
          </a:xfrm>
        </p:grpSpPr>
        <p:pic>
          <p:nvPicPr>
            <p:cNvPr id="6" name="図 5"/>
            <p:cNvPicPr>
              <a:picLocks noChangeAspect="1"/>
            </p:cNvPicPr>
            <p:nvPr/>
          </p:nvPicPr>
          <p:blipFill rotWithShape="1">
            <a:blip r:embed="rId8"/>
            <a:srcRect b="14092"/>
            <a:stretch/>
          </p:blipFill>
          <p:spPr>
            <a:xfrm>
              <a:off x="4608762" y="3069558"/>
              <a:ext cx="1787120" cy="1069913"/>
            </a:xfrm>
            <a:prstGeom prst="rect">
              <a:avLst/>
            </a:prstGeom>
          </p:spPr>
        </p:pic>
        <p:sp>
          <p:nvSpPr>
            <p:cNvPr id="52" name="テキスト ボックス 51"/>
            <p:cNvSpPr txBox="1"/>
            <p:nvPr/>
          </p:nvSpPr>
          <p:spPr>
            <a:xfrm>
              <a:off x="201600" y="2238543"/>
              <a:ext cx="2564364" cy="307777"/>
            </a:xfrm>
            <a:prstGeom prst="rect">
              <a:avLst/>
            </a:prstGeom>
            <a:solidFill>
              <a:schemeClr val="tx2">
                <a:lumMod val="60000"/>
                <a:lumOff val="40000"/>
              </a:schemeClr>
            </a:solidFill>
            <a:ln w="9525">
              <a:solidFill>
                <a:schemeClr val="tx1"/>
              </a:solidFill>
            </a:ln>
          </p:spPr>
          <p:txBody>
            <a:bodyPr wrap="square" rtlCol="0" anchor="ctr">
              <a:spAutoFit/>
            </a:bodyPr>
            <a:lstStyle/>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２．計画期間・目標等の設定</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4608761" y="4056957"/>
              <a:ext cx="1787122" cy="269113"/>
            </a:xfrm>
            <a:prstGeom prst="rect">
              <a:avLst/>
            </a:prstGeom>
            <a:noFill/>
            <a:ln w="9525">
              <a:noFill/>
            </a:ln>
          </p:spPr>
          <p:txBody>
            <a:bodyPr wrap="square" rtlCol="0">
              <a:spAutoFit/>
            </a:bodyPr>
            <a:lstStyle/>
            <a:p>
              <a:pPr marL="174625" indent="6350" algn="ctr">
                <a:lnSpc>
                  <a:spcPts val="1600"/>
                </a:lnSpc>
              </a:pPr>
              <a:r>
                <a:rPr lang="ja-JP" altLang="en-US" sz="900" b="1" dirty="0">
                  <a:latin typeface="Meiryo UI" panose="020B0604030504040204" pitchFamily="50" charset="-128"/>
                  <a:ea typeface="Meiryo UI" panose="020B0604030504040204" pitchFamily="50" charset="-128"/>
                  <a:cs typeface="Meiryo UI" panose="020B0604030504040204" pitchFamily="50" charset="-128"/>
                </a:rPr>
                <a:t>流入ごみ量削減のイメージ</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a:extLst>
                <a:ext uri="{FF2B5EF4-FFF2-40B4-BE49-F238E27FC236}">
                  <a16:creationId xmlns:a16="http://schemas.microsoft.com/office/drawing/2014/main" id="{2D6555F3-A6A7-49EB-AF2B-356A1CC3674B}"/>
                </a:ext>
              </a:extLst>
            </p:cNvPr>
            <p:cNvSpPr txBox="1"/>
            <p:nvPr/>
          </p:nvSpPr>
          <p:spPr>
            <a:xfrm>
              <a:off x="288000" y="3112907"/>
              <a:ext cx="756000" cy="252000"/>
            </a:xfrm>
            <a:prstGeom prst="rect">
              <a:avLst/>
            </a:prstGeom>
            <a:solidFill>
              <a:schemeClr val="tx2"/>
            </a:solidFill>
          </p:spPr>
          <p:txBody>
            <a:bodyPr wrap="square" rtlCol="0">
              <a:spAutoFit/>
            </a:bodyPr>
            <a:lstStyle/>
            <a:p>
              <a:pPr marL="627063" indent="-627063">
                <a:lnSpc>
                  <a:spcPts val="1400"/>
                </a:lnSpc>
              </a:pP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計画期間</a:t>
              </a:r>
            </a:p>
          </p:txBody>
        </p:sp>
        <p:sp>
          <p:nvSpPr>
            <p:cNvPr id="44" name="テキスト ボックス 43"/>
            <p:cNvSpPr txBox="1"/>
            <p:nvPr/>
          </p:nvSpPr>
          <p:spPr>
            <a:xfrm>
              <a:off x="1050456" y="3110031"/>
              <a:ext cx="3524909" cy="252000"/>
            </a:xfrm>
            <a:prstGeom prst="rect">
              <a:avLst/>
            </a:prstGeom>
            <a:noFill/>
            <a:ln w="9525">
              <a:noFill/>
            </a:ln>
          </p:spPr>
          <p:txBody>
            <a:bodyPr wrap="square" rtlCol="0">
              <a:spAutoFit/>
            </a:bodyPr>
            <a:lstStyle/>
            <a:p>
              <a:pPr>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年度の</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年間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a:extLst>
                <a:ext uri="{FF2B5EF4-FFF2-40B4-BE49-F238E27FC236}">
                  <a16:creationId xmlns:a16="http://schemas.microsoft.com/office/drawing/2014/main" id="{2D6555F3-A6A7-49EB-AF2B-356A1CC3674B}"/>
                </a:ext>
              </a:extLst>
            </p:cNvPr>
            <p:cNvSpPr txBox="1"/>
            <p:nvPr/>
          </p:nvSpPr>
          <p:spPr>
            <a:xfrm>
              <a:off x="288000" y="2600809"/>
              <a:ext cx="2160000" cy="252000"/>
            </a:xfrm>
            <a:prstGeom prst="rect">
              <a:avLst/>
            </a:prstGeom>
            <a:solidFill>
              <a:schemeClr val="tx2"/>
            </a:solidFill>
          </p:spPr>
          <p:txBody>
            <a:bodyPr wrap="square" rtlCol="0">
              <a:spAutoFit/>
            </a:bodyPr>
            <a:lstStyle/>
            <a:p>
              <a:pPr marL="627063" indent="-627063">
                <a:lnSpc>
                  <a:spcPts val="1400"/>
                </a:lnSpc>
              </a:pP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長期的に目指す姿（</a:t>
              </a:r>
              <a:r>
                <a:rPr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46" name="テキスト ボックス 45"/>
            <p:cNvSpPr txBox="1"/>
            <p:nvPr/>
          </p:nvSpPr>
          <p:spPr>
            <a:xfrm>
              <a:off x="288000" y="2854164"/>
              <a:ext cx="6108417" cy="255006"/>
            </a:xfrm>
            <a:prstGeom prst="rect">
              <a:avLst/>
            </a:prstGeom>
            <a:noFill/>
            <a:ln w="9525">
              <a:noFill/>
            </a:ln>
          </p:spPr>
          <p:txBody>
            <a:bodyPr wrap="square" rtlCol="0">
              <a:spAutoFit/>
            </a:bodyPr>
            <a:lstStyle/>
            <a:p>
              <a:pPr>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「豊かな大阪湾」の実現のため、プラスチックごみを含め人の活動に伴うごみの流入がない大阪湾を目指す。</a:t>
              </a:r>
            </a:p>
          </p:txBody>
        </p:sp>
        <p:sp>
          <p:nvSpPr>
            <p:cNvPr id="48" name="テキスト ボックス 47">
              <a:extLst>
                <a:ext uri="{FF2B5EF4-FFF2-40B4-BE49-F238E27FC236}">
                  <a16:creationId xmlns:a16="http://schemas.microsoft.com/office/drawing/2014/main" id="{2D6555F3-A6A7-49EB-AF2B-356A1CC3674B}"/>
                </a:ext>
              </a:extLst>
            </p:cNvPr>
            <p:cNvSpPr txBox="1"/>
            <p:nvPr/>
          </p:nvSpPr>
          <p:spPr>
            <a:xfrm>
              <a:off x="288000" y="3418568"/>
              <a:ext cx="468000" cy="252000"/>
            </a:xfrm>
            <a:prstGeom prst="rect">
              <a:avLst/>
            </a:prstGeom>
            <a:solidFill>
              <a:schemeClr val="tx2"/>
            </a:solidFill>
          </p:spPr>
          <p:txBody>
            <a:bodyPr wrap="square" rtlCol="0">
              <a:spAutoFit/>
            </a:bodyPr>
            <a:lstStyle/>
            <a:p>
              <a:pPr marL="627063" indent="-627063">
                <a:lnSpc>
                  <a:spcPts val="1400"/>
                </a:lnSpc>
              </a:pP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目標</a:t>
              </a:r>
            </a:p>
          </p:txBody>
        </p:sp>
        <p:sp>
          <p:nvSpPr>
            <p:cNvPr id="50" name="テキスト ボックス 49"/>
            <p:cNvSpPr txBox="1"/>
            <p:nvPr/>
          </p:nvSpPr>
          <p:spPr>
            <a:xfrm>
              <a:off x="752536" y="3413333"/>
              <a:ext cx="3741972" cy="255006"/>
            </a:xfrm>
            <a:prstGeom prst="rect">
              <a:avLst/>
            </a:prstGeom>
            <a:noFill/>
            <a:ln w="9525">
              <a:noFill/>
            </a:ln>
          </p:spPr>
          <p:txBody>
            <a:bodyPr wrap="square" rtlCol="0">
              <a:spAutoFit/>
            </a:bodyPr>
            <a:lstStyle/>
            <a:p>
              <a:pPr>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年度に大阪湾に流入するプラスチックごみの量を半減する。</a:t>
              </a:r>
            </a:p>
          </p:txBody>
        </p:sp>
        <p:sp>
          <p:nvSpPr>
            <p:cNvPr id="51" name="テキスト ボックス 50">
              <a:extLst>
                <a:ext uri="{FF2B5EF4-FFF2-40B4-BE49-F238E27FC236}">
                  <a16:creationId xmlns:a16="http://schemas.microsoft.com/office/drawing/2014/main" id="{2D6555F3-A6A7-49EB-AF2B-356A1CC3674B}"/>
                </a:ext>
              </a:extLst>
            </p:cNvPr>
            <p:cNvSpPr txBox="1"/>
            <p:nvPr/>
          </p:nvSpPr>
          <p:spPr>
            <a:xfrm>
              <a:off x="288000" y="3997820"/>
              <a:ext cx="756000" cy="252000"/>
            </a:xfrm>
            <a:prstGeom prst="rect">
              <a:avLst/>
            </a:prstGeom>
            <a:solidFill>
              <a:schemeClr val="tx2"/>
            </a:solidFill>
          </p:spPr>
          <p:txBody>
            <a:bodyPr wrap="square" rtlCol="0">
              <a:spAutoFit/>
            </a:bodyPr>
            <a:lstStyle/>
            <a:p>
              <a:pPr marL="627063" indent="-627063">
                <a:lnSpc>
                  <a:spcPts val="1400"/>
                </a:lnSpc>
              </a:pP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重点区域</a:t>
              </a:r>
            </a:p>
          </p:txBody>
        </p:sp>
        <p:sp>
          <p:nvSpPr>
            <p:cNvPr id="53" name="テキスト ボックス 52"/>
            <p:cNvSpPr txBox="1"/>
            <p:nvPr/>
          </p:nvSpPr>
          <p:spPr>
            <a:xfrm>
              <a:off x="1045168" y="4000645"/>
              <a:ext cx="3504606" cy="255006"/>
            </a:xfrm>
            <a:prstGeom prst="rect">
              <a:avLst/>
            </a:prstGeom>
            <a:noFill/>
            <a:ln w="9525">
              <a:noFill/>
            </a:ln>
          </p:spPr>
          <p:txBody>
            <a:bodyPr wrap="square" rtlCol="0">
              <a:spAutoFit/>
            </a:bodyPr>
            <a:lstStyle/>
            <a:p>
              <a:pPr>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海岸線全延長の海域（地先海面）と府域全域（陸域）</a:t>
              </a:r>
            </a:p>
          </p:txBody>
        </p:sp>
        <p:sp>
          <p:nvSpPr>
            <p:cNvPr id="84" name="テキスト ボックス 83"/>
            <p:cNvSpPr txBox="1"/>
            <p:nvPr/>
          </p:nvSpPr>
          <p:spPr>
            <a:xfrm>
              <a:off x="648321" y="3554330"/>
              <a:ext cx="3969501" cy="230247"/>
            </a:xfrm>
            <a:prstGeom prst="rect">
              <a:avLst/>
            </a:prstGeom>
            <a:noFill/>
            <a:ln w="9525">
              <a:noFill/>
            </a:ln>
          </p:spPr>
          <p:txBody>
            <a:bodyPr wrap="square" lIns="36000" tIns="36000" rIns="36000" bIns="36000" rtlCol="0">
              <a:spAutoFit/>
            </a:bodyPr>
            <a:lstStyle/>
            <a:p>
              <a:pPr algn="r">
                <a:lnSpc>
                  <a:spcPts val="14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年度時点を</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として、</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2050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年のゼロからバックキャスティングして設定。）</a:t>
              </a:r>
            </a:p>
          </p:txBody>
        </p:sp>
        <p:sp>
          <p:nvSpPr>
            <p:cNvPr id="92" name="テキスト ボックス 91">
              <a:extLst>
                <a:ext uri="{FF2B5EF4-FFF2-40B4-BE49-F238E27FC236}">
                  <a16:creationId xmlns:a16="http://schemas.microsoft.com/office/drawing/2014/main" id="{93D35E11-52F3-4825-91DF-BB4DFB26F02E}"/>
                </a:ext>
              </a:extLst>
            </p:cNvPr>
            <p:cNvSpPr txBox="1"/>
            <p:nvPr/>
          </p:nvSpPr>
          <p:spPr>
            <a:xfrm>
              <a:off x="752535" y="3739856"/>
              <a:ext cx="3855691" cy="255006"/>
            </a:xfrm>
            <a:prstGeom prst="rect">
              <a:avLst/>
            </a:prstGeom>
            <a:noFill/>
            <a:ln w="9525">
              <a:noFill/>
            </a:ln>
          </p:spPr>
          <p:txBody>
            <a:bodyPr wrap="square" rtlCol="0">
              <a:spAutoFit/>
            </a:bodyPr>
            <a:lstStyle/>
            <a:p>
              <a:pPr marL="266700" indent="-180975">
                <a:lnSpc>
                  <a:spcPts val="1400"/>
                </a:lnSpc>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達成状況は様々な取組指標を把握し、総合的に評価する。</a:t>
              </a:r>
            </a:p>
          </p:txBody>
        </p:sp>
      </p:grpSp>
      <p:pic>
        <p:nvPicPr>
          <p:cNvPr id="17" name="図 16">
            <a:extLst>
              <a:ext uri="{FF2B5EF4-FFF2-40B4-BE49-F238E27FC236}">
                <a16:creationId xmlns:a16="http://schemas.microsoft.com/office/drawing/2014/main" id="{2FF5A107-1046-48BF-9A22-85CE6036B69E}"/>
              </a:ext>
            </a:extLst>
          </p:cNvPr>
          <p:cNvPicPr>
            <a:picLocks noChangeAspect="1"/>
          </p:cNvPicPr>
          <p:nvPr/>
        </p:nvPicPr>
        <p:blipFill>
          <a:blip r:embed="rId9"/>
          <a:stretch>
            <a:fillRect/>
          </a:stretch>
        </p:blipFill>
        <p:spPr>
          <a:xfrm>
            <a:off x="3798561" y="6093828"/>
            <a:ext cx="2724595" cy="2160000"/>
          </a:xfrm>
          <a:prstGeom prst="rect">
            <a:avLst/>
          </a:prstGeom>
        </p:spPr>
      </p:pic>
      <p:sp>
        <p:nvSpPr>
          <p:cNvPr id="103" name="テキスト ボックス 102">
            <a:extLst>
              <a:ext uri="{FF2B5EF4-FFF2-40B4-BE49-F238E27FC236}">
                <a16:creationId xmlns:a16="http://schemas.microsoft.com/office/drawing/2014/main" id="{08ADF6A9-DAC5-4ADF-AD4B-DF45327A51D2}"/>
              </a:ext>
            </a:extLst>
          </p:cNvPr>
          <p:cNvSpPr txBox="1"/>
          <p:nvPr/>
        </p:nvSpPr>
        <p:spPr>
          <a:xfrm>
            <a:off x="200337" y="8297636"/>
            <a:ext cx="6336000" cy="616891"/>
          </a:xfrm>
          <a:prstGeom prst="rect">
            <a:avLst/>
          </a:prstGeom>
          <a:noFill/>
          <a:ln>
            <a:noFill/>
          </a:ln>
        </p:spPr>
        <p:txBody>
          <a:bodyPr wrap="square" lIns="36000" tIns="36000" rIns="0" bIns="36000" rtlCol="0">
            <a:spAutoFit/>
          </a:bodyPr>
          <a:lstStyle/>
          <a:p>
            <a:pPr marL="361950" indent="-361950">
              <a:lnSpc>
                <a:spcPts val="1400"/>
              </a:lnSpc>
            </a:pP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３</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	SDGs</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達成を念頭に、他の環境問題や他分野の社会課題との相互のつながりを意識して施策を展開する</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266700" indent="-85725">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プラスチックごみ対策が他の環境問題等にもたらす副次的効果を踏まえて、関係者との連携を図る。</a:t>
            </a:r>
          </a:p>
          <a:p>
            <a:pPr marL="266700" indent="-85725">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サーキュラーエコノミー等の新たな産業転換の動きを踏まえて、新たな仕組みの構築等に取り組む。</a:t>
            </a:r>
          </a:p>
        </p:txBody>
      </p:sp>
      <p:sp>
        <p:nvSpPr>
          <p:cNvPr id="112" name="テキスト ボックス 111">
            <a:extLst>
              <a:ext uri="{FF2B5EF4-FFF2-40B4-BE49-F238E27FC236}">
                <a16:creationId xmlns:a16="http://schemas.microsoft.com/office/drawing/2014/main" id="{C4FA6C4B-1794-40EB-BA97-0BDEE45171A2}"/>
              </a:ext>
            </a:extLst>
          </p:cNvPr>
          <p:cNvSpPr txBox="1"/>
          <p:nvPr/>
        </p:nvSpPr>
        <p:spPr>
          <a:xfrm>
            <a:off x="200337" y="8916761"/>
            <a:ext cx="6336000" cy="616891"/>
          </a:xfrm>
          <a:prstGeom prst="rect">
            <a:avLst/>
          </a:prstGeom>
          <a:noFill/>
          <a:ln>
            <a:noFill/>
          </a:ln>
        </p:spPr>
        <p:txBody>
          <a:bodyPr wrap="square" lIns="36000" tIns="36000" rIns="0" bIns="36000" rtlCol="0" anchor="t">
            <a:spAutoFit/>
          </a:bodyPr>
          <a:lstStyle/>
          <a:p>
            <a:pPr marL="361950" indent="-361950">
              <a:lnSpc>
                <a:spcPts val="1400"/>
              </a:lnSpc>
            </a:pP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４</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広域的視点を持って近隣府県や市町村、各インフラ管理者等との連携体制を構築する</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266700" indent="-85725">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関西広域連合や河川流域毎の協議会等の活用を通じて、効果的で円滑な広域連携を図る。</a:t>
            </a:r>
          </a:p>
          <a:p>
            <a:pPr marL="266700" indent="-85725">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まち美化を所管する市町村、港湾管理者、河川・道路等の管理者と情報共有を図るなど連携する。 </a:t>
            </a:r>
          </a:p>
        </p:txBody>
      </p:sp>
      <p:pic>
        <p:nvPicPr>
          <p:cNvPr id="18" name="図 17">
            <a:extLst>
              <a:ext uri="{FF2B5EF4-FFF2-40B4-BE49-F238E27FC236}">
                <a16:creationId xmlns:a16="http://schemas.microsoft.com/office/drawing/2014/main" id="{C773D525-2FDF-4270-8157-FB5DD46A6658}"/>
              </a:ext>
            </a:extLst>
          </p:cNvPr>
          <p:cNvPicPr>
            <a:picLocks noChangeAspect="1"/>
          </p:cNvPicPr>
          <p:nvPr/>
        </p:nvPicPr>
        <p:blipFill>
          <a:blip r:embed="rId10"/>
          <a:stretch>
            <a:fillRect/>
          </a:stretch>
        </p:blipFill>
        <p:spPr>
          <a:xfrm>
            <a:off x="413946" y="6093828"/>
            <a:ext cx="3354815" cy="2160000"/>
          </a:xfrm>
          <a:prstGeom prst="rect">
            <a:avLst/>
          </a:prstGeom>
        </p:spPr>
      </p:pic>
      <p:sp>
        <p:nvSpPr>
          <p:cNvPr id="116" name="テキスト ボックス 115">
            <a:extLst>
              <a:ext uri="{FF2B5EF4-FFF2-40B4-BE49-F238E27FC236}">
                <a16:creationId xmlns:a16="http://schemas.microsoft.com/office/drawing/2014/main" id="{B8247081-AD61-4478-9E88-CCA103B13F77}"/>
              </a:ext>
            </a:extLst>
          </p:cNvPr>
          <p:cNvSpPr txBox="1"/>
          <p:nvPr/>
        </p:nvSpPr>
        <p:spPr>
          <a:xfrm>
            <a:off x="6732000" y="7583229"/>
            <a:ext cx="6120000" cy="1187954"/>
          </a:xfrm>
          <a:prstGeom prst="rect">
            <a:avLst/>
          </a:prstGeom>
          <a:noFill/>
          <a:ln w="9525">
            <a:noFill/>
          </a:ln>
        </p:spPr>
        <p:txBody>
          <a:bodyPr wrap="square" rtlCol="0">
            <a:spAutoFit/>
          </a:bodyPr>
          <a:lstStyle/>
          <a:p>
            <a:pPr marL="88900" indent="-88900">
              <a:lnSpc>
                <a:spcPts val="400"/>
              </a:lnSpc>
            </a:pP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88900" indent="-88900">
              <a:lnSpc>
                <a:spcPts val="400"/>
              </a:lnSpc>
            </a:pP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88900" indent="-88900">
              <a:lnSpc>
                <a:spcPts val="400"/>
              </a:lnSpc>
            </a:pP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177800" indent="-88900">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海岸漂着物等対策を推進するためには、</a:t>
            </a:r>
            <a:br>
              <a:rPr lang="en-US" altLang="ja-JP" sz="1100" dirty="0">
                <a:latin typeface="Meiryo UI" panose="020B0604030504040204" pitchFamily="50" charset="-128"/>
                <a:ea typeface="Meiryo UI" panose="020B0604030504040204" pitchFamily="50" charset="-128"/>
                <a:cs typeface="Meiryo UI" panose="020B0604030504040204" pitchFamily="50" charset="-128"/>
              </a:rPr>
            </a:br>
            <a:r>
              <a:rPr lang="ja-JP" altLang="en-US" sz="1100" dirty="0">
                <a:latin typeface="Meiryo UI" panose="020B0604030504040204" pitchFamily="50" charset="-128"/>
                <a:ea typeface="Meiryo UI" panose="020B0604030504040204" pitchFamily="50" charset="-128"/>
                <a:cs typeface="Meiryo UI" panose="020B0604030504040204" pitchFamily="50" charset="-128"/>
              </a:rPr>
              <a:t>本計画に基づいて、各主体がそれぞれの</a:t>
            </a:r>
            <a:br>
              <a:rPr lang="en-US" altLang="ja-JP" sz="1100" dirty="0">
                <a:latin typeface="Meiryo UI" panose="020B0604030504040204" pitchFamily="50" charset="-128"/>
                <a:ea typeface="Meiryo UI" panose="020B0604030504040204" pitchFamily="50" charset="-128"/>
                <a:cs typeface="Meiryo UI" panose="020B0604030504040204" pitchFamily="50" charset="-128"/>
              </a:rPr>
            </a:br>
            <a:r>
              <a:rPr lang="ja-JP" altLang="en-US" sz="1100" dirty="0">
                <a:latin typeface="Meiryo UI" panose="020B0604030504040204" pitchFamily="50" charset="-128"/>
                <a:ea typeface="Meiryo UI" panose="020B0604030504040204" pitchFamily="50" charset="-128"/>
                <a:cs typeface="Meiryo UI" panose="020B0604030504040204" pitchFamily="50" charset="-128"/>
              </a:rPr>
              <a:t>役割を果たすことが必要。</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77800" indent="-88900">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大阪府が核となって、各主体の取組を</a:t>
            </a:r>
          </a:p>
          <a:p>
            <a:pPr marL="177800" indent="-88900">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支援するとともに、円滑な連携を促進する。</a:t>
            </a:r>
          </a:p>
        </p:txBody>
      </p:sp>
      <p:pic>
        <p:nvPicPr>
          <p:cNvPr id="4" name="図 3">
            <a:extLst>
              <a:ext uri="{FF2B5EF4-FFF2-40B4-BE49-F238E27FC236}">
                <a16:creationId xmlns:a16="http://schemas.microsoft.com/office/drawing/2014/main" id="{8C260B8E-E9ED-4846-B42B-F4AC8F77B24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57434" y="-38"/>
            <a:ext cx="2304460" cy="576308"/>
          </a:xfrm>
          <a:prstGeom prst="rect">
            <a:avLst/>
          </a:prstGeom>
        </p:spPr>
      </p:pic>
      <p:sp>
        <p:nvSpPr>
          <p:cNvPr id="5" name="大かっこ 4">
            <a:extLst>
              <a:ext uri="{FF2B5EF4-FFF2-40B4-BE49-F238E27FC236}">
                <a16:creationId xmlns:a16="http://schemas.microsoft.com/office/drawing/2014/main" id="{CA728315-1BBC-4B57-92EB-009D33942E63}"/>
              </a:ext>
            </a:extLst>
          </p:cNvPr>
          <p:cNvSpPr/>
          <p:nvPr/>
        </p:nvSpPr>
        <p:spPr>
          <a:xfrm>
            <a:off x="8497193" y="34419"/>
            <a:ext cx="1800200" cy="332294"/>
          </a:xfrm>
          <a:prstGeom prst="bracketPair">
            <a:avLst/>
          </a:prstGeom>
          <a:noFill/>
          <a:ln w="19050">
            <a:solidFill>
              <a:schemeClr val="bg1"/>
            </a:solidFill>
          </a:ln>
        </p:spPr>
        <p:style>
          <a:lnRef idx="1">
            <a:schemeClr val="accent1"/>
          </a:lnRef>
          <a:fillRef idx="0">
            <a:schemeClr val="accent1"/>
          </a:fillRef>
          <a:effectRef idx="0">
            <a:schemeClr val="accent1"/>
          </a:effectRef>
          <a:fontRef idx="minor">
            <a:schemeClr val="tx1"/>
          </a:fontRef>
        </p:style>
        <p:txBody>
          <a:bodyPr lIns="0" rIns="0" rtlCol="0" anchor="ctr"/>
          <a:lstStyle/>
          <a:p>
            <a:pPr algn="ctr"/>
            <a:r>
              <a:rPr lang="en-US" altLang="ja-JP" sz="1200" b="1" dirty="0">
                <a:solidFill>
                  <a:sysClr val="window" lastClr="FFFFFF"/>
                </a:solidFill>
                <a:latin typeface="Meiryo UI" panose="020B0604030504040204" pitchFamily="50" charset="-128"/>
                <a:ea typeface="Meiryo UI" panose="020B0604030504040204" pitchFamily="50" charset="-128"/>
              </a:rPr>
              <a:t>2021</a:t>
            </a:r>
            <a:r>
              <a:rPr lang="ja-JP" altLang="en-US" sz="1200" b="1" dirty="0">
                <a:solidFill>
                  <a:sysClr val="window" lastClr="FFFFFF"/>
                </a:solidFill>
                <a:latin typeface="Meiryo UI" panose="020B0604030504040204" pitchFamily="50" charset="-128"/>
                <a:ea typeface="Meiryo UI" panose="020B0604030504040204" pitchFamily="50" charset="-128"/>
              </a:rPr>
              <a:t>年</a:t>
            </a:r>
            <a:r>
              <a:rPr lang="en-US" altLang="ja-JP" sz="1200" b="1" dirty="0">
                <a:solidFill>
                  <a:sysClr val="window" lastClr="FFFFFF"/>
                </a:solidFill>
                <a:latin typeface="Meiryo UI" panose="020B0604030504040204" pitchFamily="50" charset="-128"/>
                <a:ea typeface="Meiryo UI" panose="020B0604030504040204" pitchFamily="50" charset="-128"/>
              </a:rPr>
              <a:t>3</a:t>
            </a:r>
            <a:r>
              <a:rPr lang="ja-JP" altLang="en-US" sz="1200" b="1" dirty="0">
                <a:solidFill>
                  <a:sysClr val="window" lastClr="FFFFFF"/>
                </a:solidFill>
                <a:latin typeface="Meiryo UI" panose="020B0604030504040204" pitchFamily="50" charset="-128"/>
                <a:ea typeface="Meiryo UI" panose="020B0604030504040204" pitchFamily="50" charset="-128"/>
              </a:rPr>
              <a:t>月策定</a:t>
            </a:r>
            <a:endParaRPr lang="en-US" altLang="ja-JP" sz="1200" b="1" dirty="0">
              <a:solidFill>
                <a:sysClr val="window" lastClr="FFFFFF"/>
              </a:solidFill>
              <a:latin typeface="Meiryo UI" panose="020B0604030504040204" pitchFamily="50" charset="-128"/>
              <a:ea typeface="Meiryo UI" panose="020B0604030504040204" pitchFamily="50" charset="-128"/>
            </a:endParaRPr>
          </a:p>
          <a:p>
            <a:pPr algn="ctr"/>
            <a:r>
              <a:rPr lang="en-US" altLang="ja-JP" sz="1200" b="1" dirty="0">
                <a:solidFill>
                  <a:sysClr val="window" lastClr="FFFFFF"/>
                </a:solidFill>
                <a:latin typeface="Meiryo UI" panose="020B0604030504040204" pitchFamily="50" charset="-128"/>
                <a:ea typeface="Meiryo UI" panose="020B0604030504040204" pitchFamily="50" charset="-128"/>
              </a:rPr>
              <a:t>2026</a:t>
            </a:r>
            <a:r>
              <a:rPr lang="ja-JP" altLang="en-US" sz="1200" b="1" dirty="0">
                <a:solidFill>
                  <a:sysClr val="window" lastClr="FFFFFF"/>
                </a:solidFill>
                <a:latin typeface="Meiryo UI" panose="020B0604030504040204" pitchFamily="50" charset="-128"/>
                <a:ea typeface="Meiryo UI" panose="020B0604030504040204" pitchFamily="50" charset="-128"/>
              </a:rPr>
              <a:t>年</a:t>
            </a:r>
            <a:r>
              <a:rPr lang="en-US" altLang="ja-JP" sz="1200" b="1" dirty="0">
                <a:solidFill>
                  <a:sysClr val="window" lastClr="FFFFFF"/>
                </a:solidFill>
                <a:latin typeface="Meiryo UI" panose="020B0604030504040204" pitchFamily="50" charset="-128"/>
                <a:ea typeface="Meiryo UI" panose="020B0604030504040204" pitchFamily="50" charset="-128"/>
              </a:rPr>
              <a:t>3</a:t>
            </a:r>
            <a:r>
              <a:rPr lang="ja-JP" altLang="en-US" sz="1200" b="1" dirty="0">
                <a:solidFill>
                  <a:sysClr val="window" lastClr="FFFFFF"/>
                </a:solidFill>
                <a:latin typeface="Meiryo UI" panose="020B0604030504040204" pitchFamily="50" charset="-128"/>
                <a:ea typeface="Meiryo UI" panose="020B0604030504040204" pitchFamily="50" charset="-128"/>
              </a:rPr>
              <a:t>月一部変更</a:t>
            </a:r>
            <a:endParaRPr lang="ja-JP" altLang="en-US" sz="1200" dirty="0"/>
          </a:p>
        </p:txBody>
      </p:sp>
      <p:sp>
        <p:nvSpPr>
          <p:cNvPr id="58" name="テキスト ボックス 57">
            <a:extLst>
              <a:ext uri="{FF2B5EF4-FFF2-40B4-BE49-F238E27FC236}">
                <a16:creationId xmlns:a16="http://schemas.microsoft.com/office/drawing/2014/main" id="{396594D7-8ECD-43CB-A561-28E4B7D5995E}"/>
              </a:ext>
            </a:extLst>
          </p:cNvPr>
          <p:cNvSpPr txBox="1"/>
          <p:nvPr/>
        </p:nvSpPr>
        <p:spPr>
          <a:xfrm>
            <a:off x="6732000" y="8961251"/>
            <a:ext cx="1440000" cy="307777"/>
          </a:xfrm>
          <a:prstGeom prst="rect">
            <a:avLst/>
          </a:prstGeom>
          <a:solidFill>
            <a:schemeClr val="tx2">
              <a:lumMod val="60000"/>
              <a:lumOff val="40000"/>
            </a:schemeClr>
          </a:solidFill>
          <a:ln w="9525">
            <a:solidFill>
              <a:schemeClr val="tx1"/>
            </a:solidFill>
          </a:ln>
        </p:spPr>
        <p:txBody>
          <a:bodyPr wrap="square" rtlCol="0">
            <a:spAutoFit/>
          </a:bodyPr>
          <a:lstStyle/>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６．その他</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58">
            <a:extLst>
              <a:ext uri="{FF2B5EF4-FFF2-40B4-BE49-F238E27FC236}">
                <a16:creationId xmlns:a16="http://schemas.microsoft.com/office/drawing/2014/main" id="{9C2326E5-303D-43E5-80AD-2AAEE539BA6B}"/>
              </a:ext>
            </a:extLst>
          </p:cNvPr>
          <p:cNvSpPr txBox="1"/>
          <p:nvPr/>
        </p:nvSpPr>
        <p:spPr>
          <a:xfrm>
            <a:off x="6732000" y="9115139"/>
            <a:ext cx="6120000" cy="418513"/>
          </a:xfrm>
          <a:prstGeom prst="rect">
            <a:avLst/>
          </a:prstGeom>
          <a:noFill/>
          <a:ln w="9525">
            <a:noFill/>
          </a:ln>
        </p:spPr>
        <p:txBody>
          <a:bodyPr wrap="square" rtlCol="0">
            <a:spAutoFit/>
          </a:bodyPr>
          <a:lstStyle/>
          <a:p>
            <a:pPr marL="88900" indent="-88900">
              <a:lnSpc>
                <a:spcPts val="400"/>
              </a:lnSpc>
            </a:pP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88900" indent="-88900">
              <a:lnSpc>
                <a:spcPts val="400"/>
              </a:lnSpc>
            </a:pP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88900" indent="-88900">
              <a:lnSpc>
                <a:spcPts val="400"/>
              </a:lnSpc>
            </a:pP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1588" indent="-1588">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府市共同策定の「大阪ブルー・オーシャン・ビジョン実行計画」と目標や施策の方向性を共通化</a:t>
            </a:r>
          </a:p>
        </p:txBody>
      </p:sp>
    </p:spTree>
    <p:extLst>
      <p:ext uri="{BB962C8B-B14F-4D97-AF65-F5344CB8AC3E}">
        <p14:creationId xmlns:p14="http://schemas.microsoft.com/office/powerpoint/2010/main" val="296988748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D37D5DC3111EA4DA248C7ACBAED65AC" ma:contentTypeVersion="0" ma:contentTypeDescription="新しいドキュメントを作成します。" ma:contentTypeScope="" ma:versionID="bec28475a50fe2f6f79db21461222815">
  <xsd:schema xmlns:xsd="http://www.w3.org/2001/XMLSchema" xmlns:xs="http://www.w3.org/2001/XMLSchema" xmlns:p="http://schemas.microsoft.com/office/2006/metadata/properties" targetNamespace="http://schemas.microsoft.com/office/2006/metadata/properties" ma:root="true" ma:fieldsID="4ed14474a1014a33b797668e927a5ba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961D54-7B22-4398-897C-D2226ADD28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FB5A193-05D5-4031-A670-EAB2A0EA6557}">
  <ds:schemaRefs>
    <ds:schemaRef ds:uri="http://schemas.microsoft.com/sharepoint/v3/contenttype/forms"/>
  </ds:schemaRefs>
</ds:datastoreItem>
</file>

<file path=customXml/itemProps3.xml><?xml version="1.0" encoding="utf-8"?>
<ds:datastoreItem xmlns:ds="http://schemas.openxmlformats.org/officeDocument/2006/customXml" ds:itemID="{83700EC1-5007-466C-A31A-D468D6D166FA}">
  <ds:schemaRefs>
    <ds:schemaRef ds:uri="http://purl.org/dc/elements/1.1/"/>
    <ds:schemaRef ds:uri="http://schemas.microsoft.com/office/infopath/2007/PartnerControls"/>
    <ds:schemaRef ds:uri="http://purl.org/dc/terms/"/>
    <ds:schemaRef ds:uri="http://purl.org/dc/dcmitype/"/>
    <ds:schemaRef ds:uri="http://schemas.openxmlformats.org/package/2006/metadata/core-properties"/>
    <ds:schemaRef ds:uri="http://schemas.microsoft.com/office/2006/metadata/propertie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11949</TotalTime>
  <Words>1270</Words>
  <PresentationFormat>ユーザー設定</PresentationFormat>
  <Paragraphs>93</Paragraphs>
  <Slides>1</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Meiryo UI</vt:lpstr>
      <vt:lpstr>Arial</vt:lpstr>
      <vt:lpstr>Calibri</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2026-01-22T13:01:55Z</cp:lastPrinted>
  <dcterms:created xsi:type="dcterms:W3CDTF">2015-03-03T02:47:57Z</dcterms:created>
  <dcterms:modified xsi:type="dcterms:W3CDTF">2026-03-25T09:56:39Z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0x0101007D37D5DC3111EA4DA248C7ACBAED65AC</vt:lpwstr>
  </property>
</Properties>
</file>