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sldIdLst>
    <p:sldId id="256" r:id="rId5"/>
  </p:sldIdLst>
  <p:sldSz cx="12961938" cy="9601200"/>
  <p:notesSz cx="6807200" cy="9939338"/>
  <p:defaultTex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40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B9205"/>
    <a:srgbClr val="FFFF99"/>
    <a:srgbClr val="FFFFCC"/>
    <a:srgbClr val="FFFF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8561" autoAdjust="0"/>
  </p:normalViewPr>
  <p:slideViewPr>
    <p:cSldViewPr>
      <p:cViewPr varScale="1">
        <p:scale>
          <a:sx n="54" d="100"/>
          <a:sy n="54" d="100"/>
        </p:scale>
        <p:origin x="924" y="56"/>
      </p:cViewPr>
      <p:guideLst>
        <p:guide orient="horz" pos="3024"/>
        <p:guide pos="40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DC218CDB-E099-4757-8412-452E815093B3}" type="datetimeFigureOut">
              <a:rPr kumimoji="1" lang="ja-JP" altLang="en-US" smtClean="0"/>
              <a:t>2026/3/26</a:t>
            </a:fld>
            <a:endParaRPr kumimoji="1" lang="ja-JP" altLang="en-US"/>
          </a:p>
        </p:txBody>
      </p:sp>
      <p:sp>
        <p:nvSpPr>
          <p:cNvPr id="4" name="スライド イメージ プレースホルダー 3"/>
          <p:cNvSpPr>
            <a:spLocks noGrp="1" noRot="1" noChangeAspect="1"/>
          </p:cNvSpPr>
          <p:nvPr>
            <p:ph type="sldImg" idx="2"/>
          </p:nvPr>
        </p:nvSpPr>
        <p:spPr>
          <a:xfrm>
            <a:off x="889000" y="746125"/>
            <a:ext cx="50292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02D15B95-E874-42A3-B2B1-0E46CE32C876}" type="slidenum">
              <a:rPr kumimoji="1" lang="ja-JP" altLang="en-US" smtClean="0"/>
              <a:t>‹#›</a:t>
            </a:fld>
            <a:endParaRPr kumimoji="1" lang="ja-JP" altLang="en-US"/>
          </a:p>
        </p:txBody>
      </p:sp>
    </p:spTree>
    <p:extLst>
      <p:ext uri="{BB962C8B-B14F-4D97-AF65-F5344CB8AC3E}">
        <p14:creationId xmlns:p14="http://schemas.microsoft.com/office/powerpoint/2010/main" val="11336496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2D15B95-E874-42A3-B2B1-0E46CE32C876}" type="slidenum">
              <a:rPr kumimoji="1" lang="ja-JP" altLang="en-US" smtClean="0"/>
              <a:t>1</a:t>
            </a:fld>
            <a:endParaRPr kumimoji="1" lang="ja-JP" altLang="en-US"/>
          </a:p>
        </p:txBody>
      </p:sp>
    </p:spTree>
    <p:extLst>
      <p:ext uri="{BB962C8B-B14F-4D97-AF65-F5344CB8AC3E}">
        <p14:creationId xmlns:p14="http://schemas.microsoft.com/office/powerpoint/2010/main" val="26737678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2146" y="2982597"/>
            <a:ext cx="11017647" cy="205803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944291" y="5440680"/>
            <a:ext cx="9073357"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2026/3/26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1285503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2026/3/26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1400281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3157719" y="537846"/>
            <a:ext cx="4082110" cy="1147032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906886" y="537846"/>
            <a:ext cx="12034799" cy="1147032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2026/3/26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388829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2026/3/26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965601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3904" y="6169662"/>
            <a:ext cx="11017647" cy="1906905"/>
          </a:xfrm>
        </p:spPr>
        <p:txBody>
          <a:bodyPr anchor="t"/>
          <a:lstStyle>
            <a:lvl1pPr algn="l">
              <a:defRPr sz="5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023904" y="4069399"/>
            <a:ext cx="11017647"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B837422-5276-41F7-AFD5-762C53AC6E1B}" type="datetimeFigureOut">
              <a:rPr kumimoji="1" lang="ja-JP" altLang="en-US" smtClean="0"/>
              <a:t>2026/3/26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034915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906887" y="3135948"/>
            <a:ext cx="8058454"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9181373" y="3135948"/>
            <a:ext cx="8058455" cy="8872220"/>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B837422-5276-41F7-AFD5-762C53AC6E1B}" type="datetimeFigureOut">
              <a:rPr kumimoji="1" lang="ja-JP" altLang="en-US" smtClean="0"/>
              <a:t>2026/3/26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495872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48097" y="384493"/>
            <a:ext cx="11665744" cy="16002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48097" y="2149159"/>
            <a:ext cx="5727107"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48097" y="3044826"/>
            <a:ext cx="5727107"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584486" y="2149159"/>
            <a:ext cx="5729357"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584486" y="3044826"/>
            <a:ext cx="5729357"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B837422-5276-41F7-AFD5-762C53AC6E1B}" type="datetimeFigureOut">
              <a:rPr kumimoji="1" lang="ja-JP" altLang="en-US" smtClean="0"/>
              <a:t>2026/3/26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1056373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B837422-5276-41F7-AFD5-762C53AC6E1B}" type="datetimeFigureOut">
              <a:rPr kumimoji="1" lang="ja-JP" altLang="en-US" smtClean="0"/>
              <a:t>2026/3/26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566261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B837422-5276-41F7-AFD5-762C53AC6E1B}" type="datetimeFigureOut">
              <a:rPr kumimoji="1" lang="ja-JP" altLang="en-US" smtClean="0"/>
              <a:t>2026/3/26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887405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48098" y="382270"/>
            <a:ext cx="4264388" cy="1626870"/>
          </a:xfrm>
        </p:spPr>
        <p:txBody>
          <a:bodyPr anchor="b"/>
          <a:lstStyle>
            <a:lvl1pPr algn="l">
              <a:defRPr sz="28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067758" y="382271"/>
            <a:ext cx="7246083"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48098" y="2009141"/>
            <a:ext cx="426438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B837422-5276-41F7-AFD5-762C53AC6E1B}" type="datetimeFigureOut">
              <a:rPr kumimoji="1" lang="ja-JP" altLang="en-US" smtClean="0"/>
              <a:t>2026/3/26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2938269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0630" y="6720841"/>
            <a:ext cx="7777163" cy="793433"/>
          </a:xfrm>
        </p:spPr>
        <p:txBody>
          <a:bodyPr anchor="b"/>
          <a:lstStyle>
            <a:lvl1pPr algn="l">
              <a:defRPr sz="2800" b="1"/>
            </a:lvl1pPr>
          </a:lstStyle>
          <a:p>
            <a:r>
              <a:rPr kumimoji="1" lang="ja-JP" altLang="en-US"/>
              <a:t>マスター タイトルの書式設定</a:t>
            </a:r>
          </a:p>
        </p:txBody>
      </p:sp>
      <p:sp>
        <p:nvSpPr>
          <p:cNvPr id="3" name="図プレースホルダー 2"/>
          <p:cNvSpPr>
            <a:spLocks noGrp="1"/>
          </p:cNvSpPr>
          <p:nvPr>
            <p:ph type="pic" idx="1"/>
          </p:nvPr>
        </p:nvSpPr>
        <p:spPr>
          <a:xfrm>
            <a:off x="2540630" y="857885"/>
            <a:ext cx="7777163" cy="5760720"/>
          </a:xfrm>
        </p:spPr>
        <p:txBody>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kumimoji="1" lang="ja-JP" altLang="en-US"/>
          </a:p>
        </p:txBody>
      </p:sp>
      <p:sp>
        <p:nvSpPr>
          <p:cNvPr id="4" name="テキスト プレースホルダー 3"/>
          <p:cNvSpPr>
            <a:spLocks noGrp="1"/>
          </p:cNvSpPr>
          <p:nvPr>
            <p:ph type="body" sz="half" idx="2"/>
          </p:nvPr>
        </p:nvSpPr>
        <p:spPr>
          <a:xfrm>
            <a:off x="2540630" y="7514274"/>
            <a:ext cx="7777163"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B837422-5276-41F7-AFD5-762C53AC6E1B}" type="datetimeFigureOut">
              <a:rPr kumimoji="1" lang="ja-JP" altLang="en-US" smtClean="0"/>
              <a:t>2026/3/26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3664940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48097" y="384493"/>
            <a:ext cx="11665744" cy="1600200"/>
          </a:xfrm>
          <a:prstGeom prst="rect">
            <a:avLst/>
          </a:prstGeom>
        </p:spPr>
        <p:txBody>
          <a:bodyPr vert="horz" lIns="128016" tIns="64008" rIns="128016" bIns="64008"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48097" y="2240281"/>
            <a:ext cx="11665744" cy="6336348"/>
          </a:xfrm>
          <a:prstGeom prst="rect">
            <a:avLst/>
          </a:prstGeom>
        </p:spPr>
        <p:txBody>
          <a:bodyPr vert="horz" lIns="128016" tIns="64008" rIns="128016" bIns="64008"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48097" y="8898892"/>
            <a:ext cx="3024452" cy="511175"/>
          </a:xfrm>
          <a:prstGeom prst="rect">
            <a:avLst/>
          </a:prstGeom>
        </p:spPr>
        <p:txBody>
          <a:bodyPr vert="horz" lIns="128016" tIns="64008" rIns="128016" bIns="64008" rtlCol="0" anchor="ctr"/>
          <a:lstStyle>
            <a:lvl1pPr algn="l">
              <a:defRPr sz="1700">
                <a:solidFill>
                  <a:schemeClr val="tx1">
                    <a:tint val="75000"/>
                  </a:schemeClr>
                </a:solidFill>
              </a:defRPr>
            </a:lvl1pPr>
          </a:lstStyle>
          <a:p>
            <a:fld id="{0B837422-5276-41F7-AFD5-762C53AC6E1B}" type="datetimeFigureOut">
              <a:rPr kumimoji="1" lang="ja-JP" altLang="en-US" smtClean="0"/>
              <a:t>2026/3/26</a:t>
            </a:fld>
            <a:endParaRPr kumimoji="1" lang="ja-JP" altLang="en-US"/>
          </a:p>
        </p:txBody>
      </p:sp>
      <p:sp>
        <p:nvSpPr>
          <p:cNvPr id="5" name="フッター プレースホルダー 4"/>
          <p:cNvSpPr>
            <a:spLocks noGrp="1"/>
          </p:cNvSpPr>
          <p:nvPr>
            <p:ph type="ftr" sz="quarter" idx="3"/>
          </p:nvPr>
        </p:nvSpPr>
        <p:spPr>
          <a:xfrm>
            <a:off x="4428662" y="8898892"/>
            <a:ext cx="4104614" cy="511175"/>
          </a:xfrm>
          <a:prstGeom prst="rect">
            <a:avLst/>
          </a:prstGeom>
        </p:spPr>
        <p:txBody>
          <a:bodyPr vert="horz" lIns="128016" tIns="64008" rIns="128016" bIns="64008" rtlCol="0" anchor="ctr"/>
          <a:lstStyle>
            <a:lvl1pPr algn="ctr">
              <a:defRPr sz="17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9289389" y="8898892"/>
            <a:ext cx="3024452" cy="511175"/>
          </a:xfrm>
          <a:prstGeom prst="rect">
            <a:avLst/>
          </a:prstGeom>
        </p:spPr>
        <p:txBody>
          <a:bodyPr vert="horz" lIns="128016" tIns="64008" rIns="128016" bIns="64008" rtlCol="0" anchor="ctr"/>
          <a:lstStyle>
            <a:lvl1pPr algn="r">
              <a:defRPr sz="1700">
                <a:solidFill>
                  <a:schemeClr val="tx1">
                    <a:tint val="75000"/>
                  </a:schemeClr>
                </a:solidFill>
              </a:defRPr>
            </a:lvl1pPr>
          </a:lstStyle>
          <a:p>
            <a:fld id="{3B4B82DA-F834-4B01-AD28-F124C4E621E0}" type="slidenum">
              <a:rPr kumimoji="1" lang="ja-JP" altLang="en-US" smtClean="0"/>
              <a:t>‹#›</a:t>
            </a:fld>
            <a:endParaRPr kumimoji="1" lang="ja-JP" altLang="en-US"/>
          </a:p>
        </p:txBody>
      </p:sp>
    </p:spTree>
    <p:extLst>
      <p:ext uri="{BB962C8B-B14F-4D97-AF65-F5344CB8AC3E}">
        <p14:creationId xmlns:p14="http://schemas.microsoft.com/office/powerpoint/2010/main" val="525197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kumimoji="1" sz="620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p:bodyStyle>
    <p:other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9.png"/><Relationship Id="rId3" Type="http://schemas.openxmlformats.org/officeDocument/2006/relationships/image" Target="../media/image1.png"/><Relationship Id="rId7" Type="http://schemas.openxmlformats.org/officeDocument/2006/relationships/image" Target="../media/image3.jpeg"/><Relationship Id="rId12"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jpeg"/><Relationship Id="rId4" Type="http://schemas.microsoft.com/office/2007/relationships/hdphoto" Target="../media/hdphoto1.wdp"/><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1"/>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365201" y="2262"/>
            <a:ext cx="596293" cy="5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図 32"/>
          <p:cNvPicPr>
            <a:picLocks noChangeAspect="1" noChangeArrowheads="1"/>
          </p:cNvPicPr>
          <p:nvPr/>
        </p:nvPicPr>
        <p:blipFill>
          <a:blip r:embed="rId5" cstate="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967463" y="34"/>
            <a:ext cx="594001" cy="5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テキスト ボックス 27"/>
          <p:cNvSpPr txBox="1"/>
          <p:nvPr/>
        </p:nvSpPr>
        <p:spPr>
          <a:xfrm>
            <a:off x="-32353" y="9098498"/>
            <a:ext cx="6602062" cy="502702"/>
          </a:xfrm>
          <a:prstGeom prst="rect">
            <a:avLst/>
          </a:prstGeom>
          <a:noFill/>
          <a:ln w="9525">
            <a:noFill/>
          </a:ln>
        </p:spPr>
        <p:txBody>
          <a:bodyPr wrap="square" rtlCol="0">
            <a:spAutoFit/>
          </a:bodyPr>
          <a:lstStyle/>
          <a:p>
            <a:pPr marL="363538" indent="-182563">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・近隣府県からの影響もあることから、関西広域連合や河川流域毎の協議会等を通じて円滑な広域連携を図る。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363538" indent="-182563">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・生活系ごみの環境中への流出・飛散防止については、まち美化を所管する市町村と連携する。 </a:t>
            </a:r>
          </a:p>
        </p:txBody>
      </p:sp>
      <p:sp>
        <p:nvSpPr>
          <p:cNvPr id="34" name="テキスト ボックス 33"/>
          <p:cNvSpPr txBox="1"/>
          <p:nvPr/>
        </p:nvSpPr>
        <p:spPr>
          <a:xfrm>
            <a:off x="203311" y="4562359"/>
            <a:ext cx="2133040" cy="307777"/>
          </a:xfrm>
          <a:prstGeom prst="rect">
            <a:avLst/>
          </a:prstGeom>
          <a:solidFill>
            <a:schemeClr val="tx2">
              <a:lumMod val="60000"/>
              <a:lumOff val="40000"/>
            </a:schemeClr>
          </a:solidFill>
          <a:ln w="9525">
            <a:solidFill>
              <a:schemeClr val="tx1"/>
            </a:solidFill>
          </a:ln>
        </p:spPr>
        <p:txBody>
          <a:bodyPr wrap="square" rtlCol="0">
            <a:spAutoFit/>
          </a:bodyPr>
          <a:lstStyle/>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３．基本方針</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6850570" y="679376"/>
            <a:ext cx="3085404" cy="307777"/>
          </a:xfrm>
          <a:prstGeom prst="rect">
            <a:avLst/>
          </a:prstGeom>
          <a:solidFill>
            <a:schemeClr val="tx2">
              <a:lumMod val="60000"/>
              <a:lumOff val="40000"/>
            </a:schemeClr>
          </a:solidFill>
          <a:ln w="9525">
            <a:solidFill>
              <a:schemeClr val="tx1"/>
            </a:solidFill>
          </a:ln>
        </p:spPr>
        <p:txBody>
          <a:bodyPr wrap="square" rtlCol="0">
            <a:spAutoFit/>
          </a:bodyPr>
          <a:lstStyle/>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４．目標達成に向けて取り組む施策</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2486454726"/>
              </p:ext>
            </p:extLst>
          </p:nvPr>
        </p:nvGraphicFramePr>
        <p:xfrm>
          <a:off x="6850570" y="1100687"/>
          <a:ext cx="6037564" cy="6238487"/>
        </p:xfrm>
        <a:graphic>
          <a:graphicData uri="http://schemas.openxmlformats.org/drawingml/2006/table">
            <a:tbl>
              <a:tblPr firstRow="1" bandRow="1">
                <a:tableStyleId>{5940675A-B579-460E-94D1-54222C63F5DA}</a:tableStyleId>
              </a:tblPr>
              <a:tblGrid>
                <a:gridCol w="3056152">
                  <a:extLst>
                    <a:ext uri="{9D8B030D-6E8A-4147-A177-3AD203B41FA5}">
                      <a16:colId xmlns:a16="http://schemas.microsoft.com/office/drawing/2014/main" val="1211733386"/>
                    </a:ext>
                  </a:extLst>
                </a:gridCol>
                <a:gridCol w="2981412">
                  <a:extLst>
                    <a:ext uri="{9D8B030D-6E8A-4147-A177-3AD203B41FA5}">
                      <a16:colId xmlns:a16="http://schemas.microsoft.com/office/drawing/2014/main" val="3048087351"/>
                    </a:ext>
                  </a:extLst>
                </a:gridCol>
              </a:tblGrid>
              <a:tr h="257063">
                <a:tc>
                  <a:txBody>
                    <a:bodyPr/>
                    <a:lstStyle/>
                    <a:p>
                      <a:pPr marL="0" marR="0" lvl="0" indent="0" algn="l" defTabSz="1280160" rtl="0" eaLnBrk="1" fontAlgn="auto" latinLnBrk="0" hangingPunct="1">
                        <a:lnSpc>
                          <a:spcPct val="100000"/>
                        </a:lnSpc>
                        <a:spcBef>
                          <a:spcPts val="0"/>
                        </a:spcBef>
                        <a:spcAft>
                          <a:spcPts val="0"/>
                        </a:spcAft>
                        <a:buClrTx/>
                        <a:buSzTx/>
                        <a:buFontTx/>
                        <a:buNone/>
                        <a:tabLst/>
                        <a:defRPr/>
                      </a:pPr>
                      <a:r>
                        <a:rPr kumimoji="1" lang="ja-JP" altLang="en-US" sz="1100" b="1" dirty="0">
                          <a:latin typeface="Meiryo UI" panose="020B0604030504040204" pitchFamily="50" charset="-128"/>
                          <a:ea typeface="Meiryo UI" panose="020B0604030504040204" pitchFamily="50" charset="-128"/>
                        </a:rPr>
                        <a:t>施策体系</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100" b="1" dirty="0">
                          <a:latin typeface="Meiryo UI" panose="020B0604030504040204" pitchFamily="50" charset="-128"/>
                          <a:ea typeface="Meiryo UI" panose="020B0604030504040204" pitchFamily="50" charset="-128"/>
                        </a:rPr>
                        <a:t>主な取組</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13557989"/>
                  </a:ext>
                </a:extLst>
              </a:tr>
              <a:tr h="2159641">
                <a:tc>
                  <a:txBody>
                    <a:bodyPr/>
                    <a:lstStyle/>
                    <a:p>
                      <a:pPr marL="0" marR="0" lvl="0" indent="0" algn="l" defTabSz="1280160" rtl="0" eaLnBrk="1" fontAlgn="auto" latinLnBrk="0" hangingPunct="1">
                        <a:lnSpc>
                          <a:spcPts val="1600"/>
                        </a:lnSpc>
                        <a:spcBef>
                          <a:spcPts val="0"/>
                        </a:spcBef>
                        <a:spcAft>
                          <a:spcPts val="0"/>
                        </a:spcAft>
                        <a:buClrTx/>
                        <a:buSzTx/>
                        <a:buFontTx/>
                        <a:buNone/>
                        <a:tabLst/>
                        <a:defRPr/>
                      </a:pPr>
                      <a:r>
                        <a:rPr kumimoji="1" lang="ja-JP" altLang="en-US" sz="1100" b="1" dirty="0">
                          <a:latin typeface="Meiryo UI" panose="020B0604030504040204" pitchFamily="50" charset="-128"/>
                          <a:ea typeface="Meiryo UI" panose="020B0604030504040204" pitchFamily="50" charset="-128"/>
                        </a:rPr>
                        <a:t>１．海岸漂着物等の効果的な発生抑制</a:t>
                      </a:r>
                      <a:endParaRPr kumimoji="1" lang="en-US" altLang="ja-JP" sz="1100" b="1" dirty="0">
                        <a:latin typeface="Meiryo UI" panose="020B0604030504040204" pitchFamily="50" charset="-128"/>
                        <a:ea typeface="Meiryo UI" panose="020B0604030504040204" pitchFamily="50" charset="-128"/>
                      </a:endParaRPr>
                    </a:p>
                    <a:p>
                      <a:pPr>
                        <a:lnSpc>
                          <a:spcPts val="1600"/>
                        </a:lnSpc>
                      </a:pP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３</a:t>
                      </a:r>
                      <a:r>
                        <a:rPr kumimoji="1" lang="en-US" altLang="ja-JP" sz="1100" dirty="0">
                          <a:latin typeface="Meiryo UI" panose="020B0604030504040204" pitchFamily="50" charset="-128"/>
                          <a:ea typeface="Meiryo UI" panose="020B0604030504040204" pitchFamily="50" charset="-128"/>
                        </a:rPr>
                        <a:t>R</a:t>
                      </a:r>
                      <a:r>
                        <a:rPr kumimoji="1" lang="ja-JP" altLang="en-US" sz="1100" dirty="0">
                          <a:latin typeface="Meiryo UI" panose="020B0604030504040204" pitchFamily="50" charset="-128"/>
                          <a:ea typeface="Meiryo UI" panose="020B0604030504040204" pitchFamily="50" charset="-128"/>
                        </a:rPr>
                        <a:t>の推進による循環型社会の形成</a:t>
                      </a:r>
                      <a:endParaRPr kumimoji="1" lang="en-US" altLang="ja-JP" sz="1100" dirty="0">
                        <a:latin typeface="Meiryo UI" panose="020B0604030504040204" pitchFamily="50" charset="-128"/>
                        <a:ea typeface="Meiryo UI" panose="020B0604030504040204" pitchFamily="50" charset="-128"/>
                      </a:endParaRPr>
                    </a:p>
                    <a:p>
                      <a:pPr>
                        <a:lnSpc>
                          <a:spcPts val="1600"/>
                        </a:lnSpc>
                      </a:pP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ごみ等の水域等への流出・飛散防止</a:t>
                      </a:r>
                      <a:endParaRPr kumimoji="1" lang="en-US" altLang="ja-JP" sz="1100" dirty="0">
                        <a:latin typeface="Meiryo UI" panose="020B0604030504040204" pitchFamily="50" charset="-128"/>
                        <a:ea typeface="Meiryo UI" panose="020B0604030504040204" pitchFamily="50" charset="-128"/>
                      </a:endParaRPr>
                    </a:p>
                    <a:p>
                      <a:pPr>
                        <a:lnSpc>
                          <a:spcPts val="1600"/>
                        </a:lnSpc>
                      </a:pP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散乱ごみの回収活動への住民参加の促進</a:t>
                      </a:r>
                      <a:endParaRPr kumimoji="1" lang="en-US" altLang="ja-JP" sz="1100" dirty="0">
                        <a:latin typeface="Meiryo UI" panose="020B0604030504040204" pitchFamily="50" charset="-128"/>
                        <a:ea typeface="Meiryo UI" panose="020B0604030504040204" pitchFamily="50" charset="-128"/>
                      </a:endParaRPr>
                    </a:p>
                    <a:p>
                      <a:pPr>
                        <a:lnSpc>
                          <a:spcPts val="1600"/>
                        </a:lnSpc>
                      </a:pPr>
                      <a:r>
                        <a:rPr kumimoji="1" lang="en-US" altLang="ja-JP" sz="1100" dirty="0">
                          <a:latin typeface="Meiryo UI" panose="020B0604030504040204" pitchFamily="50" charset="-128"/>
                          <a:ea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rPr>
                        <a:t>プラスチック代替技術の普及促進</a:t>
                      </a:r>
                    </a:p>
                    <a:p>
                      <a:pPr marL="0" marR="0" lvl="0" indent="0" algn="l" defTabSz="1280160" rtl="0" eaLnBrk="1" fontAlgn="auto" latinLnBrk="0" hangingPunct="1">
                        <a:lnSpc>
                          <a:spcPct val="100000"/>
                        </a:lnSpc>
                        <a:spcBef>
                          <a:spcPts val="0"/>
                        </a:spcBef>
                        <a:spcAft>
                          <a:spcPts val="0"/>
                        </a:spcAft>
                        <a:buClrTx/>
                        <a:buSzTx/>
                        <a:buFontTx/>
                        <a:buNone/>
                        <a:tabLst/>
                        <a:defRPr/>
                      </a:pPr>
                      <a:endParaRPr kumimoji="1" lang="ja-JP" altLang="en-US" sz="1100" b="1" dirty="0">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87313" indent="-87313">
                        <a:lnSpc>
                          <a:spcPts val="1600"/>
                        </a:lnSpc>
                      </a:pPr>
                      <a:r>
                        <a:rPr kumimoji="1" lang="ja-JP" altLang="en-US" sz="1100" dirty="0">
                          <a:solidFill>
                            <a:schemeClr val="tx1"/>
                          </a:solidFill>
                          <a:latin typeface="Meiryo UI" panose="020B0604030504040204" pitchFamily="50" charset="-128"/>
                          <a:ea typeface="Meiryo UI" panose="020B0604030504040204" pitchFamily="50" charset="-128"/>
                        </a:rPr>
                        <a:t>・マイボトル・マイバッグの常時携帯等、ごみを出さないライフスタイルの定着を促進</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ts val="1600"/>
                        </a:lnSpc>
                      </a:pPr>
                      <a:r>
                        <a:rPr kumimoji="1" lang="ja-JP" altLang="en-US" sz="1100" dirty="0">
                          <a:solidFill>
                            <a:schemeClr val="tx1"/>
                          </a:solidFill>
                          <a:latin typeface="Meiryo UI" panose="020B0604030504040204" pitchFamily="50" charset="-128"/>
                          <a:ea typeface="Meiryo UI" panose="020B0604030504040204" pitchFamily="50" charset="-128"/>
                        </a:rPr>
                        <a:t>・陸域におけるごみの散乱実態を踏まえ、事業者や市町村とともに効果的に発生抑制を展開</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ts val="200"/>
                        </a:lnSpc>
                      </a:pP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ts val="1600"/>
                        </a:lnSpc>
                      </a:pPr>
                      <a:r>
                        <a:rPr kumimoji="1" lang="ja-JP" altLang="en-US" sz="1100" dirty="0">
                          <a:solidFill>
                            <a:schemeClr val="tx1"/>
                          </a:solidFill>
                          <a:latin typeface="Meiryo UI" panose="020B0604030504040204" pitchFamily="50" charset="-128"/>
                          <a:ea typeface="Meiryo UI" panose="020B0604030504040204" pitchFamily="50" charset="-128"/>
                        </a:rPr>
                        <a:t>・野外イベント主催者における、リユース食器の使用など自主的な発生抑制対策を促進</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ts val="200"/>
                        </a:lnSpc>
                      </a:pP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ts val="1600"/>
                        </a:lnSpc>
                      </a:pPr>
                      <a:r>
                        <a:rPr kumimoji="1" lang="ja-JP" altLang="en-US" sz="1100" dirty="0">
                          <a:solidFill>
                            <a:schemeClr val="tx1"/>
                          </a:solidFill>
                          <a:latin typeface="Meiryo UI" panose="020B0604030504040204" pitchFamily="50" charset="-128"/>
                          <a:ea typeface="Meiryo UI" panose="020B0604030504040204" pitchFamily="50" charset="-128"/>
                        </a:rPr>
                        <a:t>・企業等と連携して、散乱ごみの回収活動を活性化させ、住民参加を促進</a:t>
                      </a: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ts val="200"/>
                        </a:lnSpc>
                      </a:pPr>
                      <a:endParaRPr kumimoji="1" lang="en-US" altLang="ja-JP" sz="1100" dirty="0">
                        <a:solidFill>
                          <a:schemeClr val="tx1"/>
                        </a:solidFill>
                        <a:latin typeface="Meiryo UI" panose="020B0604030504040204" pitchFamily="50" charset="-128"/>
                        <a:ea typeface="Meiryo UI" panose="020B0604030504040204" pitchFamily="50" charset="-128"/>
                      </a:endParaRPr>
                    </a:p>
                    <a:p>
                      <a:pPr marL="87313" indent="-87313">
                        <a:lnSpc>
                          <a:spcPts val="1600"/>
                        </a:lnSpc>
                      </a:pPr>
                      <a:r>
                        <a:rPr kumimoji="1" lang="ja-JP" altLang="en-US" sz="1100" dirty="0">
                          <a:solidFill>
                            <a:schemeClr val="tx1"/>
                          </a:solidFill>
                          <a:latin typeface="Meiryo UI" panose="020B0604030504040204" pitchFamily="50" charset="-128"/>
                          <a:ea typeface="Meiryo UI" panose="020B0604030504040204" pitchFamily="50" charset="-128"/>
                        </a:rPr>
                        <a:t>・プラスチック代替技術等の開発の支援や、ニーズ調査等を実施</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4987242"/>
                  </a:ext>
                </a:extLst>
              </a:tr>
              <a:tr h="1281317">
                <a:tc>
                  <a:txBody>
                    <a:bodyPr/>
                    <a:lstStyle/>
                    <a:p>
                      <a:pPr>
                        <a:lnSpc>
                          <a:spcPts val="1600"/>
                        </a:lnSpc>
                      </a:pPr>
                      <a:r>
                        <a:rPr kumimoji="1" lang="ja-JP" altLang="en-US" sz="1100" b="1" dirty="0">
                          <a:latin typeface="Meiryo UI" panose="020B0604030504040204" pitchFamily="50" charset="-128"/>
                          <a:ea typeface="Meiryo UI" panose="020B0604030504040204" pitchFamily="50" charset="-128"/>
                        </a:rPr>
                        <a:t>２．海岸漂着物等の円滑な回収・処理</a:t>
                      </a:r>
                      <a:endParaRPr kumimoji="1" lang="en-US" altLang="ja-JP" sz="1100" b="1" dirty="0">
                        <a:latin typeface="Meiryo UI" panose="020B0604030504040204" pitchFamily="50" charset="-128"/>
                        <a:ea typeface="Meiryo UI" panose="020B0604030504040204" pitchFamily="50" charset="-128"/>
                      </a:endParaRPr>
                    </a:p>
                    <a:p>
                      <a:pPr>
                        <a:lnSpc>
                          <a:spcPts val="1600"/>
                        </a:lnSpc>
                      </a:pP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港湾管理者や漁業者等による回収・処理</a:t>
                      </a:r>
                      <a:endParaRPr kumimoji="1" lang="en-US" altLang="ja-JP" sz="1100" dirty="0">
                        <a:latin typeface="Meiryo UI" panose="020B0604030504040204" pitchFamily="50" charset="-128"/>
                        <a:ea typeface="Meiryo UI" panose="020B0604030504040204" pitchFamily="50" charset="-128"/>
                      </a:endParaRPr>
                    </a:p>
                    <a:p>
                      <a:pPr>
                        <a:lnSpc>
                          <a:spcPts val="1600"/>
                        </a:lnSpc>
                      </a:pP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地域団体等による清掃活動の促進</a:t>
                      </a:r>
                      <a:endParaRPr kumimoji="1" lang="en-US" altLang="ja-JP" sz="1100" dirty="0">
                        <a:latin typeface="Meiryo UI" panose="020B0604030504040204" pitchFamily="50" charset="-128"/>
                        <a:ea typeface="Meiryo UI" panose="020B0604030504040204" pitchFamily="50" charset="-128"/>
                      </a:endParaRPr>
                    </a:p>
                    <a:p>
                      <a:pPr>
                        <a:lnSpc>
                          <a:spcPts val="1600"/>
                        </a:lnSpc>
                      </a:pP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自然海浜保全地区における清掃活動の支援</a:t>
                      </a:r>
                      <a:endParaRPr kumimoji="1" lang="en-US" altLang="ja-JP" sz="1100" dirty="0">
                        <a:latin typeface="Meiryo UI" panose="020B0604030504040204" pitchFamily="50" charset="-128"/>
                        <a:ea typeface="Meiryo UI" panose="020B0604030504040204" pitchFamily="50" charset="-128"/>
                      </a:endParaRPr>
                    </a:p>
                    <a:p>
                      <a:pPr>
                        <a:lnSpc>
                          <a:spcPts val="1600"/>
                        </a:lnSpc>
                      </a:pPr>
                      <a:endParaRPr kumimoji="1" lang="en-US" altLang="ja-JP" sz="1100" dirty="0">
                        <a:latin typeface="Meiryo UI" panose="020B0604030504040204" pitchFamily="50" charset="-128"/>
                        <a:ea typeface="Meiryo UI" panose="020B0604030504040204" pitchFamily="50" charset="-128"/>
                      </a:endParaRPr>
                    </a:p>
                    <a:p>
                      <a:pPr>
                        <a:lnSpc>
                          <a:spcPts val="1600"/>
                        </a:lnSpc>
                      </a:pPr>
                      <a:endParaRPr kumimoji="1" lang="ja-JP" altLang="en-US" sz="1100" dirty="0">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87313" marR="0" lvl="0" indent="-87313" algn="l" defTabSz="1280160" rtl="0" eaLnBrk="1" fontAlgn="auto" latinLnBrk="0" hangingPunct="1">
                        <a:lnSpc>
                          <a:spcPts val="16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・港湾管理者や漁業者と連携し、漂流ごみや海底ごみを着実に回収・処理</a:t>
                      </a:r>
                      <a:endParaRPr kumimoji="1" lang="en-US" altLang="ja-JP" sz="1100" dirty="0">
                        <a:latin typeface="Meiryo UI" panose="020B0604030504040204" pitchFamily="50" charset="-128"/>
                        <a:ea typeface="Meiryo UI" panose="020B0604030504040204" pitchFamily="50" charset="-128"/>
                      </a:endParaRPr>
                    </a:p>
                    <a:p>
                      <a:pPr marL="87313" marR="0" lvl="0" indent="-87313" algn="l" defTabSz="1280160" rtl="0" eaLnBrk="1" fontAlgn="auto" latinLnBrk="0" hangingPunct="1">
                        <a:lnSpc>
                          <a:spcPts val="1600"/>
                        </a:lnSpc>
                        <a:spcBef>
                          <a:spcPts val="0"/>
                        </a:spcBef>
                        <a:spcAft>
                          <a:spcPts val="0"/>
                        </a:spcAft>
                        <a:buClrTx/>
                        <a:buSzTx/>
                        <a:buFontTx/>
                        <a:buNone/>
                        <a:tabLst/>
                        <a:defRPr/>
                      </a:pPr>
                      <a:endParaRPr kumimoji="1" lang="en-US" altLang="ja-JP" sz="1100" dirty="0">
                        <a:solidFill>
                          <a:srgbClr val="FF0000"/>
                        </a:solidFill>
                        <a:latin typeface="Meiryo UI" panose="020B0604030504040204" pitchFamily="50" charset="-128"/>
                        <a:ea typeface="Meiryo UI" panose="020B0604030504040204" pitchFamily="50" charset="-128"/>
                      </a:endParaRPr>
                    </a:p>
                    <a:p>
                      <a:pPr marL="87313" marR="0" lvl="0" indent="-87313" algn="l" defTabSz="1280160" rtl="0" eaLnBrk="1" fontAlgn="auto" latinLnBrk="0" hangingPunct="1">
                        <a:lnSpc>
                          <a:spcPts val="1600"/>
                        </a:lnSpc>
                        <a:spcBef>
                          <a:spcPts val="0"/>
                        </a:spcBef>
                        <a:spcAft>
                          <a:spcPts val="0"/>
                        </a:spcAft>
                        <a:buClrTx/>
                        <a:buSzTx/>
                        <a:buFontTx/>
                        <a:buNone/>
                        <a:tabLst/>
                        <a:defRPr/>
                      </a:pPr>
                      <a:endParaRPr kumimoji="1" lang="en-US" altLang="ja-JP" sz="1100" dirty="0">
                        <a:solidFill>
                          <a:srgbClr val="FF0000"/>
                        </a:solidFill>
                        <a:latin typeface="Meiryo UI" panose="020B0604030504040204" pitchFamily="50" charset="-128"/>
                        <a:ea typeface="Meiryo UI" panose="020B0604030504040204" pitchFamily="50" charset="-128"/>
                      </a:endParaRPr>
                    </a:p>
                    <a:p>
                      <a:pPr marL="87313" marR="0" lvl="0" indent="-87313" algn="l" defTabSz="1280160" rtl="0" eaLnBrk="1" fontAlgn="auto" latinLnBrk="0" hangingPunct="1">
                        <a:lnSpc>
                          <a:spcPts val="1600"/>
                        </a:lnSpc>
                        <a:spcBef>
                          <a:spcPts val="0"/>
                        </a:spcBef>
                        <a:spcAft>
                          <a:spcPts val="0"/>
                        </a:spcAft>
                        <a:buClrTx/>
                        <a:buSzTx/>
                        <a:buFontTx/>
                        <a:buNone/>
                        <a:tabLst/>
                        <a:defRPr/>
                      </a:pPr>
                      <a:endParaRPr kumimoji="1" lang="en-US" altLang="ja-JP" sz="1100" dirty="0">
                        <a:latin typeface="Meiryo UI" panose="020B0604030504040204" pitchFamily="50" charset="-128"/>
                        <a:ea typeface="Meiryo UI" panose="020B0604030504040204" pitchFamily="50" charset="-128"/>
                      </a:endParaRPr>
                    </a:p>
                    <a:p>
                      <a:pPr marL="87313" indent="-87313">
                        <a:lnSpc>
                          <a:spcPts val="1600"/>
                        </a:lnSpc>
                      </a:pPr>
                      <a:endParaRPr kumimoji="1" lang="ja-JP" altLang="en-US" sz="1100" dirty="0">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1627197"/>
                  </a:ext>
                </a:extLst>
              </a:tr>
              <a:tr h="1075946">
                <a:tc>
                  <a:txBody>
                    <a:bodyPr/>
                    <a:lstStyle/>
                    <a:p>
                      <a:pPr marL="266700" indent="-266700">
                        <a:lnSpc>
                          <a:spcPts val="1600"/>
                        </a:lnSpc>
                      </a:pPr>
                      <a:r>
                        <a:rPr kumimoji="1" lang="ja-JP" altLang="en-US" sz="1100" b="1" dirty="0">
                          <a:latin typeface="Meiryo UI" panose="020B0604030504040204" pitchFamily="50" charset="-128"/>
                          <a:ea typeface="Meiryo UI" panose="020B0604030504040204" pitchFamily="50" charset="-128"/>
                        </a:rPr>
                        <a:t>３．海洋プラスチックごみ、マイクロプラスチックの実態把握</a:t>
                      </a:r>
                      <a:endParaRPr kumimoji="1" lang="en-US" altLang="ja-JP" sz="1100" b="1" dirty="0">
                        <a:latin typeface="Meiryo UI" panose="020B0604030504040204" pitchFamily="50" charset="-128"/>
                        <a:ea typeface="Meiryo UI" panose="020B0604030504040204" pitchFamily="50" charset="-128"/>
                      </a:endParaRPr>
                    </a:p>
                    <a:p>
                      <a:pPr>
                        <a:lnSpc>
                          <a:spcPts val="1600"/>
                        </a:lnSpc>
                      </a:pP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実態及び発生プロセス把握のための調査</a:t>
                      </a:r>
                      <a:endParaRPr kumimoji="1" lang="en-US" altLang="ja-JP" sz="1100" dirty="0">
                        <a:latin typeface="Meiryo UI" panose="020B0604030504040204" pitchFamily="50" charset="-128"/>
                        <a:ea typeface="Meiryo UI" panose="020B0604030504040204" pitchFamily="50" charset="-128"/>
                      </a:endParaRPr>
                    </a:p>
                    <a:p>
                      <a:pPr>
                        <a:lnSpc>
                          <a:spcPts val="1600"/>
                        </a:lnSpc>
                      </a:pPr>
                      <a:r>
                        <a:rPr kumimoji="1" lang="en-US" altLang="ja-JP" sz="1100" dirty="0">
                          <a:latin typeface="Meiryo UI" panose="020B0604030504040204" pitchFamily="50" charset="-128"/>
                          <a:ea typeface="Meiryo UI" panose="020B0604030504040204" pitchFamily="50" charset="-128"/>
                        </a:rPr>
                        <a:t>(2)NPO</a:t>
                      </a:r>
                      <a:r>
                        <a:rPr kumimoji="1" lang="ja-JP" altLang="en-US" sz="1100" dirty="0">
                          <a:latin typeface="Meiryo UI" panose="020B0604030504040204" pitchFamily="50" charset="-128"/>
                          <a:ea typeface="Meiryo UI" panose="020B0604030504040204" pitchFamily="50" charset="-128"/>
                        </a:rPr>
                        <a:t>や大学・企業等と連携した調査</a:t>
                      </a:r>
                      <a:endParaRPr kumimoji="1" lang="en-US" altLang="ja-JP" sz="1100" dirty="0">
                        <a:latin typeface="Meiryo UI" panose="020B0604030504040204" pitchFamily="50" charset="-128"/>
                        <a:ea typeface="Meiryo UI" panose="020B0604030504040204" pitchFamily="50" charset="-128"/>
                      </a:endParaRPr>
                    </a:p>
                    <a:p>
                      <a:pPr>
                        <a:lnSpc>
                          <a:spcPts val="1600"/>
                        </a:lnSpc>
                      </a:pPr>
                      <a:r>
                        <a:rPr kumimoji="1" lang="en-US" altLang="ja-JP" sz="1100" dirty="0">
                          <a:latin typeface="Meiryo UI" panose="020B0604030504040204" pitchFamily="50" charset="-128"/>
                          <a:ea typeface="Meiryo UI" panose="020B0604030504040204" pitchFamily="50" charset="-128"/>
                        </a:rPr>
                        <a:t>(3)</a:t>
                      </a:r>
                      <a:r>
                        <a:rPr kumimoji="1" lang="ja-JP" altLang="en-US" sz="1100" dirty="0">
                          <a:latin typeface="Meiryo UI" panose="020B0604030504040204" pitchFamily="50" charset="-128"/>
                          <a:ea typeface="Meiryo UI" panose="020B0604030504040204" pitchFamily="50" charset="-128"/>
                        </a:rPr>
                        <a:t>国や研究機関等との連携・情報収集</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87313" indent="-87313">
                        <a:lnSpc>
                          <a:spcPts val="1600"/>
                        </a:lnSpc>
                      </a:pP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NPO</a:t>
                      </a:r>
                      <a:r>
                        <a:rPr kumimoji="1" lang="ja-JP" altLang="en-US" sz="1100" dirty="0">
                          <a:latin typeface="Meiryo UI" panose="020B0604030504040204" pitchFamily="50" charset="-128"/>
                          <a:ea typeface="Meiryo UI" panose="020B0604030504040204" pitchFamily="50" charset="-128"/>
                        </a:rPr>
                        <a:t>等と連携し、回収活動の機会を活用して、府域全域で統一的な手法による調査を実施</a:t>
                      </a:r>
                      <a:endParaRPr kumimoji="1" lang="en-US" altLang="ja-JP" sz="1100" dirty="0">
                        <a:latin typeface="Meiryo UI" panose="020B0604030504040204" pitchFamily="50" charset="-128"/>
                        <a:ea typeface="Meiryo UI" panose="020B0604030504040204" pitchFamily="50" charset="-128"/>
                      </a:endParaRPr>
                    </a:p>
                    <a:p>
                      <a:pPr marL="87313" indent="-87313">
                        <a:lnSpc>
                          <a:spcPts val="200"/>
                        </a:lnSpc>
                      </a:pPr>
                      <a:endParaRPr kumimoji="1" lang="en-US" altLang="ja-JP" sz="1100" dirty="0">
                        <a:latin typeface="Meiryo UI" panose="020B0604030504040204" pitchFamily="50" charset="-128"/>
                        <a:ea typeface="Meiryo UI" panose="020B0604030504040204" pitchFamily="50" charset="-128"/>
                      </a:endParaRPr>
                    </a:p>
                    <a:p>
                      <a:pPr marL="87313" indent="-87313">
                        <a:lnSpc>
                          <a:spcPts val="1600"/>
                        </a:lnSpc>
                      </a:pPr>
                      <a:r>
                        <a:rPr kumimoji="1" lang="ja-JP" altLang="en-US" sz="1100" dirty="0">
                          <a:latin typeface="Meiryo UI" panose="020B0604030504040204" pitchFamily="50" charset="-128"/>
                          <a:ea typeface="Meiryo UI" panose="020B0604030504040204" pitchFamily="50" charset="-128"/>
                        </a:rPr>
                        <a:t>・大学等と連携し、</a:t>
                      </a:r>
                      <a:r>
                        <a:rPr kumimoji="1" lang="en-US" altLang="ja-JP" sz="1100" dirty="0">
                          <a:latin typeface="Meiryo UI" panose="020B0604030504040204" pitchFamily="50" charset="-128"/>
                          <a:ea typeface="Meiryo UI" panose="020B0604030504040204" pitchFamily="50" charset="-128"/>
                        </a:rPr>
                        <a:t>AI</a:t>
                      </a:r>
                      <a:r>
                        <a:rPr kumimoji="1" lang="ja-JP" altLang="en-US" sz="1100" dirty="0">
                          <a:latin typeface="Meiryo UI" panose="020B0604030504040204" pitchFamily="50" charset="-128"/>
                          <a:ea typeface="Meiryo UI" panose="020B0604030504040204" pitchFamily="50" charset="-128"/>
                        </a:rPr>
                        <a:t>等を活用した新しい調査手法を検討</a:t>
                      </a:r>
                      <a:endParaRPr kumimoji="1" lang="en-US" altLang="ja-JP" sz="1100" dirty="0">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2239581"/>
                  </a:ext>
                </a:extLst>
              </a:tr>
              <a:tr h="707878">
                <a:tc>
                  <a:txBody>
                    <a:bodyPr/>
                    <a:lstStyle/>
                    <a:p>
                      <a:pPr>
                        <a:lnSpc>
                          <a:spcPts val="1600"/>
                        </a:lnSpc>
                      </a:pPr>
                      <a:r>
                        <a:rPr kumimoji="1" lang="ja-JP" altLang="en-US" sz="1100" b="1" dirty="0">
                          <a:latin typeface="Meiryo UI" panose="020B0604030504040204" pitchFamily="50" charset="-128"/>
                          <a:ea typeface="Meiryo UI" panose="020B0604030504040204" pitchFamily="50" charset="-128"/>
                        </a:rPr>
                        <a:t>４．海洋プラスチックごみ問題の啓発</a:t>
                      </a:r>
                      <a:endParaRPr kumimoji="1" lang="en-US" altLang="ja-JP" sz="1100" b="1" dirty="0">
                        <a:latin typeface="Meiryo UI" panose="020B0604030504040204" pitchFamily="50" charset="-128"/>
                        <a:ea typeface="Meiryo UI" panose="020B0604030504040204" pitchFamily="50" charset="-128"/>
                      </a:endParaRPr>
                    </a:p>
                    <a:p>
                      <a:pPr>
                        <a:lnSpc>
                          <a:spcPts val="1600"/>
                        </a:lnSpc>
                      </a:pP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あらゆる主体と連携した発信</a:t>
                      </a:r>
                      <a:endParaRPr kumimoji="1" lang="en-US" altLang="ja-JP" sz="1100" dirty="0">
                        <a:latin typeface="Meiryo UI" panose="020B0604030504040204" pitchFamily="50" charset="-128"/>
                        <a:ea typeface="Meiryo UI" panose="020B0604030504040204" pitchFamily="50" charset="-128"/>
                      </a:endParaRPr>
                    </a:p>
                    <a:p>
                      <a:pPr>
                        <a:lnSpc>
                          <a:spcPts val="1600"/>
                        </a:lnSpc>
                      </a:pP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府が主体となって実施する啓発等</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87313" indent="-87313">
                        <a:lnSpc>
                          <a:spcPts val="1600"/>
                        </a:lnSpc>
                      </a:pP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SNS</a:t>
                      </a:r>
                      <a:r>
                        <a:rPr kumimoji="1" lang="ja-JP" altLang="en-US" sz="1100" dirty="0">
                          <a:latin typeface="Meiryo UI" panose="020B0604030504040204" pitchFamily="50" charset="-128"/>
                          <a:ea typeface="Meiryo UI" panose="020B0604030504040204" pitchFamily="50" charset="-128"/>
                        </a:rPr>
                        <a:t>やイベントの機会等を活用し、子どもや企業などターゲットを明確にした啓発を効果的に展開</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3760946"/>
                  </a:ext>
                </a:extLst>
              </a:tr>
              <a:tr h="722959">
                <a:tc>
                  <a:txBody>
                    <a:bodyPr/>
                    <a:lstStyle/>
                    <a:p>
                      <a:pPr>
                        <a:lnSpc>
                          <a:spcPts val="1600"/>
                        </a:lnSpc>
                      </a:pPr>
                      <a:r>
                        <a:rPr kumimoji="1" lang="ja-JP" altLang="en-US" sz="1100" b="1" dirty="0">
                          <a:latin typeface="Meiryo UI" panose="020B0604030504040204" pitchFamily="50" charset="-128"/>
                          <a:ea typeface="Meiryo UI" panose="020B0604030504040204" pitchFamily="50" charset="-128"/>
                        </a:rPr>
                        <a:t>５．国際連携</a:t>
                      </a:r>
                      <a:endParaRPr kumimoji="1" lang="en-US" altLang="ja-JP" sz="1100" b="1" dirty="0">
                        <a:latin typeface="Meiryo UI" panose="020B0604030504040204" pitchFamily="50" charset="-128"/>
                        <a:ea typeface="Meiryo UI" panose="020B0604030504040204" pitchFamily="50" charset="-128"/>
                      </a:endParaRPr>
                    </a:p>
                    <a:p>
                      <a:pPr>
                        <a:lnSpc>
                          <a:spcPts val="1600"/>
                        </a:lnSpc>
                      </a:pPr>
                      <a:r>
                        <a:rPr kumimoji="1" lang="en-US" altLang="ja-JP" sz="1100" dirty="0">
                          <a:latin typeface="Meiryo UI" panose="020B0604030504040204" pitchFamily="50" charset="-128"/>
                          <a:ea typeface="Meiryo UI" panose="020B0604030504040204" pitchFamily="50" charset="-128"/>
                        </a:rPr>
                        <a:t>(1)</a:t>
                      </a:r>
                      <a:r>
                        <a:rPr kumimoji="1" lang="ja-JP" altLang="en-US" sz="1100" dirty="0">
                          <a:latin typeface="Meiryo UI" panose="020B0604030504040204" pitchFamily="50" charset="-128"/>
                          <a:ea typeface="Meiryo UI" panose="020B0604030504040204" pitchFamily="50" charset="-128"/>
                        </a:rPr>
                        <a:t>官民連携による海外展開</a:t>
                      </a:r>
                      <a:endParaRPr kumimoji="1" lang="en-US" altLang="ja-JP" sz="1100" dirty="0">
                        <a:latin typeface="Meiryo UI" panose="020B0604030504040204" pitchFamily="50" charset="-128"/>
                        <a:ea typeface="Meiryo UI" panose="020B0604030504040204" pitchFamily="50" charset="-128"/>
                      </a:endParaRPr>
                    </a:p>
                    <a:p>
                      <a:pPr>
                        <a:lnSpc>
                          <a:spcPts val="1600"/>
                        </a:lnSpc>
                      </a:pPr>
                      <a:r>
                        <a:rPr kumimoji="1" lang="en-US" altLang="ja-JP" sz="1100" dirty="0">
                          <a:latin typeface="Meiryo UI" panose="020B0604030504040204" pitchFamily="50" charset="-128"/>
                          <a:ea typeface="Meiryo UI" panose="020B0604030504040204" pitchFamily="50" charset="-128"/>
                        </a:rPr>
                        <a:t>(2)</a:t>
                      </a:r>
                      <a:r>
                        <a:rPr kumimoji="1" lang="ja-JP" altLang="en-US" sz="1100" dirty="0">
                          <a:latin typeface="Meiryo UI" panose="020B0604030504040204" pitchFamily="50" charset="-128"/>
                          <a:ea typeface="Meiryo UI" panose="020B0604030504040204" pitchFamily="50" charset="-128"/>
                        </a:rPr>
                        <a:t>行政ノウハウ等の海外展開</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87313" indent="-87313">
                        <a:lnSpc>
                          <a:spcPts val="1600"/>
                        </a:lnSpc>
                      </a:pPr>
                      <a:r>
                        <a:rPr kumimoji="1" lang="ja-JP" altLang="en-US" sz="1100" dirty="0">
                          <a:latin typeface="Meiryo UI" panose="020B0604030504040204" pitchFamily="50" charset="-128"/>
                          <a:ea typeface="Meiryo UI" panose="020B0604030504040204" pitchFamily="50" charset="-128"/>
                        </a:rPr>
                        <a:t>・海洋プラスチックごみ問題の解決に貢献できるよう、大阪市と連携した国際支援事業等を推進</a:t>
                      </a:r>
                      <a:endParaRPr kumimoji="1" lang="en-US" altLang="ja-JP" sz="1100" dirty="0">
                        <a:latin typeface="Meiryo UI" panose="020B0604030504040204" pitchFamily="50" charset="-128"/>
                        <a:ea typeface="Meiryo UI" panose="020B0604030504040204" pitchFamily="50" charset="-128"/>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7271853"/>
                  </a:ext>
                </a:extLst>
              </a:tr>
            </a:tbl>
          </a:graphicData>
        </a:graphic>
      </p:graphicFrame>
      <p:sp>
        <p:nvSpPr>
          <p:cNvPr id="8" name="テキスト ボックス 7">
            <a:extLst>
              <a:ext uri="{FF2B5EF4-FFF2-40B4-BE49-F238E27FC236}">
                <a16:creationId xmlns:a16="http://schemas.microsoft.com/office/drawing/2014/main" id="{5E3E083B-0BEB-40A6-B7AC-4F6F6CC3C13C}"/>
              </a:ext>
            </a:extLst>
          </p:cNvPr>
          <p:cNvSpPr txBox="1"/>
          <p:nvPr/>
        </p:nvSpPr>
        <p:spPr>
          <a:xfrm>
            <a:off x="270432" y="5808724"/>
            <a:ext cx="6125986" cy="451406"/>
          </a:xfrm>
          <a:prstGeom prst="rect">
            <a:avLst/>
          </a:prstGeom>
          <a:noFill/>
          <a:ln>
            <a:solidFill>
              <a:schemeClr val="tx1"/>
            </a:solidFill>
          </a:ln>
        </p:spPr>
        <p:txBody>
          <a:bodyPr wrap="square" rtlCol="0">
            <a:spAutoFit/>
          </a:bodyPr>
          <a:lstStyle/>
          <a:p>
            <a:pPr marL="538163" indent="-538163">
              <a:lnSpc>
                <a:spcPts val="1400"/>
              </a:lnSpc>
            </a:pP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方針２</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既存の知見に基づきできるだけ早い段階での発生抑制・回収に取り組みつつ、実態把握を踏まえた施策を段階的に展開する</a:t>
            </a:r>
          </a:p>
        </p:txBody>
      </p:sp>
      <p:sp>
        <p:nvSpPr>
          <p:cNvPr id="55" name="テキスト ボックス 54">
            <a:extLst>
              <a:ext uri="{FF2B5EF4-FFF2-40B4-BE49-F238E27FC236}">
                <a16:creationId xmlns:a16="http://schemas.microsoft.com/office/drawing/2014/main" id="{2D6555F3-A6A7-49EB-AF2B-356A1CC3674B}"/>
              </a:ext>
            </a:extLst>
          </p:cNvPr>
          <p:cNvSpPr txBox="1"/>
          <p:nvPr/>
        </p:nvSpPr>
        <p:spPr>
          <a:xfrm>
            <a:off x="281571" y="4955609"/>
            <a:ext cx="6114847" cy="271869"/>
          </a:xfrm>
          <a:prstGeom prst="rect">
            <a:avLst/>
          </a:prstGeom>
          <a:noFill/>
          <a:ln>
            <a:solidFill>
              <a:schemeClr val="tx1"/>
            </a:solidFill>
          </a:ln>
        </p:spPr>
        <p:txBody>
          <a:bodyPr wrap="square" rtlCol="0">
            <a:spAutoFit/>
          </a:bodyPr>
          <a:lstStyle/>
          <a:p>
            <a:pPr marL="627063" indent="-627063">
              <a:lnSpc>
                <a:spcPts val="1400"/>
              </a:lnSpc>
            </a:pP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方針１</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プラスチックごみの削減に重点的に取り組むことを通じて、海岸漂着物等全体の削減を目指す</a:t>
            </a:r>
          </a:p>
        </p:txBody>
      </p:sp>
      <p:sp>
        <p:nvSpPr>
          <p:cNvPr id="56" name="テキスト ボックス 55">
            <a:extLst>
              <a:ext uri="{FF2B5EF4-FFF2-40B4-BE49-F238E27FC236}">
                <a16:creationId xmlns:a16="http://schemas.microsoft.com/office/drawing/2014/main" id="{EA8F5F57-5F87-44E1-A8B6-0F340425BA5F}"/>
              </a:ext>
            </a:extLst>
          </p:cNvPr>
          <p:cNvSpPr txBox="1"/>
          <p:nvPr/>
        </p:nvSpPr>
        <p:spPr>
          <a:xfrm>
            <a:off x="281570" y="7801208"/>
            <a:ext cx="6114847" cy="451406"/>
          </a:xfrm>
          <a:prstGeom prst="rect">
            <a:avLst/>
          </a:prstGeom>
          <a:noFill/>
          <a:ln>
            <a:solidFill>
              <a:schemeClr val="tx1"/>
            </a:solidFill>
          </a:ln>
        </p:spPr>
        <p:txBody>
          <a:bodyPr wrap="square" rtlCol="0">
            <a:spAutoFit/>
          </a:bodyPr>
          <a:lstStyle/>
          <a:p>
            <a:pPr marL="536575" indent="-536575">
              <a:lnSpc>
                <a:spcPts val="1400"/>
              </a:lnSpc>
            </a:pP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方針３</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達成を念頭に、他の環境問題や他分野の社会課題との相互のつながりを意識して施策を展開する</a:t>
            </a:r>
          </a:p>
        </p:txBody>
      </p:sp>
      <p:sp>
        <p:nvSpPr>
          <p:cNvPr id="59" name="テキスト ボックス 58">
            <a:extLst>
              <a:ext uri="{FF2B5EF4-FFF2-40B4-BE49-F238E27FC236}">
                <a16:creationId xmlns:a16="http://schemas.microsoft.com/office/drawing/2014/main" id="{BF64D0E5-F990-4F5E-A6FF-42046F736249}"/>
              </a:ext>
            </a:extLst>
          </p:cNvPr>
          <p:cNvSpPr txBox="1"/>
          <p:nvPr/>
        </p:nvSpPr>
        <p:spPr>
          <a:xfrm>
            <a:off x="281571" y="8830301"/>
            <a:ext cx="6114846" cy="271869"/>
          </a:xfrm>
          <a:prstGeom prst="rect">
            <a:avLst/>
          </a:prstGeom>
          <a:noFill/>
          <a:ln>
            <a:solidFill>
              <a:schemeClr val="tx1"/>
            </a:solidFill>
          </a:ln>
        </p:spPr>
        <p:txBody>
          <a:bodyPr wrap="square" rtlCol="0">
            <a:spAutoFit/>
          </a:bodyPr>
          <a:lstStyle/>
          <a:p>
            <a:pPr marL="714375" indent="-714375">
              <a:lnSpc>
                <a:spcPts val="1400"/>
              </a:lnSpc>
            </a:pP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方針４</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広域的視点を持って近隣府県や市町村、各インフラ管理者等との連携体制を構築する</a:t>
            </a:r>
          </a:p>
        </p:txBody>
      </p:sp>
      <p:sp>
        <p:nvSpPr>
          <p:cNvPr id="60" name="テキスト ボックス 59">
            <a:extLst>
              <a:ext uri="{FF2B5EF4-FFF2-40B4-BE49-F238E27FC236}">
                <a16:creationId xmlns:a16="http://schemas.microsoft.com/office/drawing/2014/main" id="{C6EFDE36-18E9-4675-8683-1FD722E096D1}"/>
              </a:ext>
            </a:extLst>
          </p:cNvPr>
          <p:cNvSpPr txBox="1"/>
          <p:nvPr/>
        </p:nvSpPr>
        <p:spPr>
          <a:xfrm>
            <a:off x="-148265" y="5145167"/>
            <a:ext cx="6602062" cy="566822"/>
          </a:xfrm>
          <a:prstGeom prst="rect">
            <a:avLst/>
          </a:prstGeom>
          <a:noFill/>
          <a:ln w="9525">
            <a:noFill/>
          </a:ln>
        </p:spPr>
        <p:txBody>
          <a:bodyPr wrap="square" rtlCol="0">
            <a:spAutoFit/>
          </a:bodyPr>
          <a:lstStyle/>
          <a:p>
            <a:pPr marL="363538" indent="-182563">
              <a:lnSpc>
                <a:spcPts val="500"/>
              </a:lnSpc>
            </a:pP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363538" indent="-182563">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・「大阪ブルー・オーシャン・ビジョン」の目指すべき方向性と整合をとり、実効性のある対策に取り組む。</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363538" indent="-182563">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・「豊かな大阪湾」の実現に向けて、これまで構築したネットワーク等を活かして対策を進める。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a:extLst>
              <a:ext uri="{FF2B5EF4-FFF2-40B4-BE49-F238E27FC236}">
                <a16:creationId xmlns:a16="http://schemas.microsoft.com/office/drawing/2014/main" id="{99912FDF-42BE-44A7-A39A-9E2CCF11E2D3}"/>
              </a:ext>
            </a:extLst>
          </p:cNvPr>
          <p:cNvSpPr txBox="1"/>
          <p:nvPr/>
        </p:nvSpPr>
        <p:spPr>
          <a:xfrm>
            <a:off x="-69927" y="6287269"/>
            <a:ext cx="4026755" cy="1374735"/>
          </a:xfrm>
          <a:prstGeom prst="rect">
            <a:avLst/>
          </a:prstGeom>
          <a:noFill/>
          <a:ln w="9525">
            <a:noFill/>
          </a:ln>
        </p:spPr>
        <p:txBody>
          <a:bodyPr wrap="square" rtlCol="0">
            <a:spAutoFit/>
          </a:bodyPr>
          <a:lstStyle/>
          <a:p>
            <a:pPr marL="363538" indent="-182563">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・海域へ流出したごみを回収するには多くの手間や費用がかかることから、陸域において、できる限り早い段階で散乱ごみの発生抑制や回収を行う。（右図）</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363538" indent="-182563">
              <a:lnSpc>
                <a:spcPts val="200"/>
              </a:lnSpc>
            </a:pP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363538" indent="-182563">
              <a:lnSpc>
                <a:spcPts val="200"/>
              </a:lnSpc>
            </a:pP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363538" indent="-182563">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3R</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の取組みと切れ目なく連携し、既存の知見による発生抑制を行いつつ陸域の散乱ごみの実態把握を進め、その成果を踏まえて、段階的に施策を展開する。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a:extLst>
              <a:ext uri="{FF2B5EF4-FFF2-40B4-BE49-F238E27FC236}">
                <a16:creationId xmlns:a16="http://schemas.microsoft.com/office/drawing/2014/main" id="{A9AA2253-21E4-4FFF-ABBC-2D7EA7030B0B}"/>
              </a:ext>
            </a:extLst>
          </p:cNvPr>
          <p:cNvSpPr txBox="1"/>
          <p:nvPr/>
        </p:nvSpPr>
        <p:spPr>
          <a:xfrm>
            <a:off x="-32353" y="8234402"/>
            <a:ext cx="6602062" cy="502702"/>
          </a:xfrm>
          <a:prstGeom prst="rect">
            <a:avLst/>
          </a:prstGeom>
          <a:noFill/>
          <a:ln w="9525">
            <a:noFill/>
          </a:ln>
        </p:spPr>
        <p:txBody>
          <a:bodyPr wrap="square" rtlCol="0">
            <a:spAutoFit/>
          </a:bodyPr>
          <a:lstStyle/>
          <a:p>
            <a:pPr marL="363538" indent="-182563">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・社会課題解決や他の環境課題への副次的効果を踏まえて国や他自治体、民間企業等との連携を図る。</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363538" indent="-182563">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・サーキュラーエコノミー等の新たな産業転換の動きを踏まえて新たな仕組みの構築等に取り組む。</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5" name="図 64" descr="天神祭ごみゼロ大作戦ボランティアリーダー！【募集終了】 | Worldseed">
            <a:extLst>
              <a:ext uri="{FF2B5EF4-FFF2-40B4-BE49-F238E27FC236}">
                <a16:creationId xmlns:a16="http://schemas.microsoft.com/office/drawing/2014/main" id="{56B05736-5EB8-4153-BAFC-B500DA88F2A4}"/>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59312" y="2527931"/>
            <a:ext cx="1195889" cy="849585"/>
          </a:xfrm>
          <a:prstGeom prst="rect">
            <a:avLst/>
          </a:prstGeom>
          <a:noFill/>
          <a:ln>
            <a:noFill/>
          </a:ln>
        </p:spPr>
      </p:pic>
      <p:grpSp>
        <p:nvGrpSpPr>
          <p:cNvPr id="3" name="グループ化 2"/>
          <p:cNvGrpSpPr/>
          <p:nvPr/>
        </p:nvGrpSpPr>
        <p:grpSpPr>
          <a:xfrm>
            <a:off x="40472" y="679377"/>
            <a:ext cx="6471344" cy="1625275"/>
            <a:chOff x="37031" y="693986"/>
            <a:chExt cx="6471344" cy="1625275"/>
          </a:xfrm>
        </p:grpSpPr>
        <p:sp>
          <p:nvSpPr>
            <p:cNvPr id="47" name="テキスト ボックス 46"/>
            <p:cNvSpPr txBox="1"/>
            <p:nvPr/>
          </p:nvSpPr>
          <p:spPr>
            <a:xfrm>
              <a:off x="37031" y="861047"/>
              <a:ext cx="6224588" cy="1400383"/>
            </a:xfrm>
            <a:prstGeom prst="rect">
              <a:avLst/>
            </a:prstGeom>
            <a:noFill/>
            <a:ln w="9525">
              <a:noFill/>
            </a:ln>
          </p:spPr>
          <p:txBody>
            <a:bodyPr wrap="square" rtlCol="0">
              <a:spAutoFit/>
            </a:bodyPr>
            <a:lstStyle/>
            <a:p>
              <a:pPr marL="174625" indent="6350">
                <a:lnSpc>
                  <a:spcPts val="400"/>
                </a:lnSpc>
              </a:pP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174625" indent="6350">
                <a:lnSpc>
                  <a:spcPts val="400"/>
                </a:lnSpc>
              </a:pP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174625" indent="6350">
                <a:lnSpc>
                  <a:spcPts val="400"/>
                </a:lnSpc>
              </a:pP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pPr marL="174625" indent="6350">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〇 海岸漂着物処理推進法が改正され、漂流ごみ・海底ごみ、プラスチックごみ</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74625" indent="6350">
                <a:lnSpc>
                  <a:spcPts val="1400"/>
                </a:lnSpc>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対策が追加（</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74625" indent="6350">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〇 大阪市とともに「おおさかプラスチックごみゼロ宣言」を実施（</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年１月）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74625" indent="6350">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〇 </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G20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大阪サミットで 「大阪ブルー・オーシャン・ビジョン」を共有（</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年６月）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74625" indent="6350">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〇 大阪府・大阪市が</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未来都市に選定され、「大阪ブルー・オーシャン・ビジ</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174625" indent="6350">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　　ョン」の推進に係る取組がモデル事業に選定（</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年７月）</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232095" y="693986"/>
              <a:ext cx="2308707" cy="307777"/>
            </a:xfrm>
            <a:prstGeom prst="rect">
              <a:avLst/>
            </a:prstGeom>
            <a:solidFill>
              <a:schemeClr val="tx2">
                <a:lumMod val="60000"/>
                <a:lumOff val="40000"/>
              </a:schemeClr>
            </a:solidFill>
            <a:ln w="9525">
              <a:solidFill>
                <a:schemeClr val="tx1"/>
              </a:solidFill>
            </a:ln>
          </p:spPr>
          <p:txBody>
            <a:bodyPr wrap="square" rtlCol="0">
              <a:spAutoFit/>
            </a:bodyPr>
            <a:lstStyle/>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１．地域計画変更の背景</a:t>
              </a:r>
            </a:p>
          </p:txBody>
        </p:sp>
        <p:sp>
          <p:nvSpPr>
            <p:cNvPr id="68" name="テキスト ボックス 67">
              <a:extLst>
                <a:ext uri="{FF2B5EF4-FFF2-40B4-BE49-F238E27FC236}">
                  <a16:creationId xmlns:a16="http://schemas.microsoft.com/office/drawing/2014/main" id="{BB94BB2F-F3D8-4204-8DD8-F74BE821ED32}"/>
                </a:ext>
              </a:extLst>
            </p:cNvPr>
            <p:cNvSpPr txBox="1"/>
            <p:nvPr/>
          </p:nvSpPr>
          <p:spPr>
            <a:xfrm>
              <a:off x="4945251" y="2021744"/>
              <a:ext cx="1563124" cy="297517"/>
            </a:xfrm>
            <a:prstGeom prst="rect">
              <a:avLst/>
            </a:prstGeom>
            <a:noFill/>
            <a:ln w="9525">
              <a:noFill/>
            </a:ln>
          </p:spPr>
          <p:txBody>
            <a:bodyPr wrap="square" rtlCol="0">
              <a:spAutoFit/>
            </a:bodyPr>
            <a:lstStyle/>
            <a:p>
              <a:pPr marL="174625" indent="6350">
                <a:lnSpc>
                  <a:spcPts val="1600"/>
                </a:lnSpc>
              </a:pPr>
              <a:r>
                <a:rPr lang="en-US" altLang="ja-JP" sz="900" b="1" dirty="0">
                  <a:latin typeface="Meiryo UI" panose="020B0604030504040204" pitchFamily="50" charset="-128"/>
                  <a:ea typeface="Meiryo UI" panose="020B0604030504040204" pitchFamily="50" charset="-128"/>
                  <a:cs typeface="Meiryo UI" panose="020B0604030504040204" pitchFamily="50" charset="-128"/>
                </a:rPr>
                <a:t>G20</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大阪サミット</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1026" name="Picture 2">
            <a:extLst>
              <a:ext uri="{FF2B5EF4-FFF2-40B4-BE49-F238E27FC236}">
                <a16:creationId xmlns:a16="http://schemas.microsoft.com/office/drawing/2014/main" id="{CD263275-2E91-481E-BEF7-B50FC2AC91E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l="5524" r="23752" b="20729"/>
          <a:stretch>
            <a:fillRect/>
          </a:stretch>
        </p:blipFill>
        <p:spPr bwMode="auto">
          <a:xfrm>
            <a:off x="10072558" y="3974298"/>
            <a:ext cx="1393959" cy="798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グループ化 4"/>
          <p:cNvGrpSpPr/>
          <p:nvPr/>
        </p:nvGrpSpPr>
        <p:grpSpPr>
          <a:xfrm>
            <a:off x="203311" y="2238170"/>
            <a:ext cx="6458205" cy="2166480"/>
            <a:chOff x="235779" y="2728051"/>
            <a:chExt cx="6458205" cy="2166480"/>
          </a:xfrm>
        </p:grpSpPr>
        <p:pic>
          <p:nvPicPr>
            <p:cNvPr id="6" name="図 5"/>
            <p:cNvPicPr>
              <a:picLocks noChangeAspect="1"/>
            </p:cNvPicPr>
            <p:nvPr/>
          </p:nvPicPr>
          <p:blipFill rotWithShape="1">
            <a:blip r:embed="rId9"/>
            <a:srcRect b="14092"/>
            <a:stretch/>
          </p:blipFill>
          <p:spPr>
            <a:xfrm>
              <a:off x="4593256" y="3596914"/>
              <a:ext cx="1787120" cy="1069913"/>
            </a:xfrm>
            <a:prstGeom prst="rect">
              <a:avLst/>
            </a:prstGeom>
          </p:spPr>
        </p:pic>
        <p:sp>
          <p:nvSpPr>
            <p:cNvPr id="31" name="角丸四角形 30"/>
            <p:cNvSpPr/>
            <p:nvPr/>
          </p:nvSpPr>
          <p:spPr>
            <a:xfrm>
              <a:off x="235779" y="2941093"/>
              <a:ext cx="6195365" cy="1942367"/>
            </a:xfrm>
            <a:prstGeom prst="roundRect">
              <a:avLst>
                <a:gd name="adj" fmla="val 0"/>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235779" y="2728051"/>
              <a:ext cx="2564364" cy="307777"/>
            </a:xfrm>
            <a:prstGeom prst="rect">
              <a:avLst/>
            </a:prstGeom>
            <a:solidFill>
              <a:schemeClr val="tx2">
                <a:lumMod val="60000"/>
                <a:lumOff val="40000"/>
              </a:schemeClr>
            </a:solidFill>
            <a:ln w="9525">
              <a:solidFill>
                <a:schemeClr val="tx1"/>
              </a:solidFill>
            </a:ln>
          </p:spPr>
          <p:txBody>
            <a:bodyPr wrap="square" rtlCol="0">
              <a:spAutoFit/>
            </a:bodyPr>
            <a:lstStyle/>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２．計画期間・目標等の設定</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4686048" y="4597014"/>
              <a:ext cx="2007936" cy="297517"/>
            </a:xfrm>
            <a:prstGeom prst="rect">
              <a:avLst/>
            </a:prstGeom>
            <a:noFill/>
            <a:ln w="9525">
              <a:noFill/>
            </a:ln>
          </p:spPr>
          <p:txBody>
            <a:bodyPr wrap="square" rtlCol="0">
              <a:spAutoFit/>
            </a:bodyPr>
            <a:lstStyle/>
            <a:p>
              <a:pPr marL="174625" indent="6350">
                <a:lnSpc>
                  <a:spcPts val="1600"/>
                </a:lnSpc>
              </a:pPr>
              <a:r>
                <a:rPr lang="ja-JP" altLang="en-US" sz="900" b="1" dirty="0">
                  <a:latin typeface="Meiryo UI" panose="020B0604030504040204" pitchFamily="50" charset="-128"/>
                  <a:ea typeface="Meiryo UI" panose="020B0604030504040204" pitchFamily="50" charset="-128"/>
                  <a:cs typeface="Meiryo UI" panose="020B0604030504040204" pitchFamily="50" charset="-128"/>
                </a:rPr>
                <a:t>流入ごみ量削減のイメージ</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a:extLst>
                <a:ext uri="{FF2B5EF4-FFF2-40B4-BE49-F238E27FC236}">
                  <a16:creationId xmlns:a16="http://schemas.microsoft.com/office/drawing/2014/main" id="{2D6555F3-A6A7-49EB-AF2B-356A1CC3674B}"/>
                </a:ext>
              </a:extLst>
            </p:cNvPr>
            <p:cNvSpPr txBox="1"/>
            <p:nvPr/>
          </p:nvSpPr>
          <p:spPr>
            <a:xfrm>
              <a:off x="381644" y="3641211"/>
              <a:ext cx="788809" cy="252000"/>
            </a:xfrm>
            <a:prstGeom prst="rect">
              <a:avLst/>
            </a:prstGeom>
            <a:solidFill>
              <a:schemeClr val="tx1"/>
            </a:solidFill>
          </p:spPr>
          <p:txBody>
            <a:bodyPr wrap="square" rtlCol="0">
              <a:spAutoFit/>
            </a:bodyPr>
            <a:lstStyle/>
            <a:p>
              <a:pPr marL="627063" indent="-627063">
                <a:lnSpc>
                  <a:spcPts val="1400"/>
                </a:lnSpc>
              </a:pP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計画期間</a:t>
              </a:r>
            </a:p>
          </p:txBody>
        </p:sp>
        <p:sp>
          <p:nvSpPr>
            <p:cNvPr id="44" name="テキスト ボックス 43"/>
            <p:cNvSpPr txBox="1"/>
            <p:nvPr/>
          </p:nvSpPr>
          <p:spPr>
            <a:xfrm>
              <a:off x="1183920" y="3603409"/>
              <a:ext cx="3884611" cy="434543"/>
            </a:xfrm>
            <a:prstGeom prst="rect">
              <a:avLst/>
            </a:prstGeom>
            <a:noFill/>
            <a:ln w="9525">
              <a:noFill/>
            </a:ln>
          </p:spPr>
          <p:txBody>
            <a:bodyPr wrap="square" rtlCol="0">
              <a:spAutoFit/>
            </a:bodyPr>
            <a:lstStyle/>
            <a:p>
              <a:pPr>
                <a:lnSpc>
                  <a:spcPts val="1400"/>
                </a:lnSpc>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年度から</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年度の</a:t>
              </a:r>
              <a:r>
                <a:rPr lang="en-US" altLang="ja-JP" sz="11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年間　</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年に中間見直し</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a:extLst>
                <a:ext uri="{FF2B5EF4-FFF2-40B4-BE49-F238E27FC236}">
                  <a16:creationId xmlns:a16="http://schemas.microsoft.com/office/drawing/2014/main" id="{2D6555F3-A6A7-49EB-AF2B-356A1CC3674B}"/>
                </a:ext>
              </a:extLst>
            </p:cNvPr>
            <p:cNvSpPr txBox="1"/>
            <p:nvPr/>
          </p:nvSpPr>
          <p:spPr>
            <a:xfrm>
              <a:off x="381644" y="3128282"/>
              <a:ext cx="2156961" cy="252000"/>
            </a:xfrm>
            <a:prstGeom prst="rect">
              <a:avLst/>
            </a:prstGeom>
            <a:solidFill>
              <a:schemeClr val="tx1"/>
            </a:solidFill>
          </p:spPr>
          <p:txBody>
            <a:bodyPr wrap="square" rtlCol="0">
              <a:spAutoFit/>
            </a:bodyPr>
            <a:lstStyle/>
            <a:p>
              <a:pPr marL="627063" indent="-627063">
                <a:lnSpc>
                  <a:spcPts val="1400"/>
                </a:lnSpc>
              </a:pP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長期的に目指す姿（</a:t>
              </a:r>
              <a:r>
                <a:rPr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2050</a:t>
              </a: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a:t>
              </a:r>
            </a:p>
          </p:txBody>
        </p:sp>
        <p:sp>
          <p:nvSpPr>
            <p:cNvPr id="46" name="テキスト ボックス 45"/>
            <p:cNvSpPr txBox="1"/>
            <p:nvPr/>
          </p:nvSpPr>
          <p:spPr>
            <a:xfrm>
              <a:off x="308786" y="3373787"/>
              <a:ext cx="6315133" cy="255006"/>
            </a:xfrm>
            <a:prstGeom prst="rect">
              <a:avLst/>
            </a:prstGeom>
            <a:noFill/>
            <a:ln w="9525">
              <a:noFill/>
            </a:ln>
          </p:spPr>
          <p:txBody>
            <a:bodyPr wrap="square" rtlCol="0">
              <a:spAutoFit/>
            </a:bodyPr>
            <a:lstStyle/>
            <a:p>
              <a:pPr>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「豊かな大阪湾」の実現のためプラスチックごみを含め人の活動に伴うごみの流入がない大阪湾を目指す。</a:t>
              </a:r>
            </a:p>
          </p:txBody>
        </p:sp>
        <p:sp>
          <p:nvSpPr>
            <p:cNvPr id="48" name="テキスト ボックス 47">
              <a:extLst>
                <a:ext uri="{FF2B5EF4-FFF2-40B4-BE49-F238E27FC236}">
                  <a16:creationId xmlns:a16="http://schemas.microsoft.com/office/drawing/2014/main" id="{2D6555F3-A6A7-49EB-AF2B-356A1CC3674B}"/>
                </a:ext>
              </a:extLst>
            </p:cNvPr>
            <p:cNvSpPr txBox="1"/>
            <p:nvPr/>
          </p:nvSpPr>
          <p:spPr>
            <a:xfrm>
              <a:off x="387978" y="4034066"/>
              <a:ext cx="500777" cy="252000"/>
            </a:xfrm>
            <a:prstGeom prst="rect">
              <a:avLst/>
            </a:prstGeom>
            <a:solidFill>
              <a:schemeClr val="tx1"/>
            </a:solidFill>
          </p:spPr>
          <p:txBody>
            <a:bodyPr wrap="square" rtlCol="0">
              <a:spAutoFit/>
            </a:bodyPr>
            <a:lstStyle/>
            <a:p>
              <a:pPr marL="627063" indent="-627063">
                <a:lnSpc>
                  <a:spcPts val="1400"/>
                </a:lnSpc>
              </a:pP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目標</a:t>
              </a:r>
            </a:p>
          </p:txBody>
        </p:sp>
        <p:sp>
          <p:nvSpPr>
            <p:cNvPr id="50" name="テキスト ボックス 49"/>
            <p:cNvSpPr txBox="1"/>
            <p:nvPr/>
          </p:nvSpPr>
          <p:spPr>
            <a:xfrm>
              <a:off x="888755" y="4036107"/>
              <a:ext cx="3741972" cy="271869"/>
            </a:xfrm>
            <a:prstGeom prst="rect">
              <a:avLst/>
            </a:prstGeom>
            <a:noFill/>
            <a:ln w="9525">
              <a:noFill/>
            </a:ln>
          </p:spPr>
          <p:txBody>
            <a:bodyPr wrap="square" rtlCol="0">
              <a:spAutoFit/>
            </a:bodyPr>
            <a:lstStyle/>
            <a:p>
              <a:pPr>
                <a:lnSpc>
                  <a:spcPts val="1400"/>
                </a:lnSpc>
              </a:pPr>
              <a:r>
                <a:rPr lang="en-US" altLang="ja-JP" sz="110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年度に大阪湾に流入するプラスチックごみの量を半減する。</a:t>
              </a:r>
            </a:p>
          </p:txBody>
        </p:sp>
        <p:sp>
          <p:nvSpPr>
            <p:cNvPr id="51" name="テキスト ボックス 50">
              <a:extLst>
                <a:ext uri="{FF2B5EF4-FFF2-40B4-BE49-F238E27FC236}">
                  <a16:creationId xmlns:a16="http://schemas.microsoft.com/office/drawing/2014/main" id="{2D6555F3-A6A7-49EB-AF2B-356A1CC3674B}"/>
                </a:ext>
              </a:extLst>
            </p:cNvPr>
            <p:cNvSpPr txBox="1"/>
            <p:nvPr/>
          </p:nvSpPr>
          <p:spPr>
            <a:xfrm>
              <a:off x="381644" y="4493772"/>
              <a:ext cx="788809" cy="252000"/>
            </a:xfrm>
            <a:prstGeom prst="rect">
              <a:avLst/>
            </a:prstGeom>
            <a:solidFill>
              <a:schemeClr val="tx1"/>
            </a:solidFill>
          </p:spPr>
          <p:txBody>
            <a:bodyPr wrap="square" rtlCol="0">
              <a:spAutoFit/>
            </a:bodyPr>
            <a:lstStyle/>
            <a:p>
              <a:pPr marL="627063" indent="-627063">
                <a:lnSpc>
                  <a:spcPts val="1400"/>
                </a:lnSpc>
              </a:pPr>
              <a:r>
                <a:rPr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重点区域</a:t>
              </a:r>
            </a:p>
          </p:txBody>
        </p:sp>
        <p:sp>
          <p:nvSpPr>
            <p:cNvPr id="53" name="テキスト ボックス 52"/>
            <p:cNvSpPr txBox="1"/>
            <p:nvPr/>
          </p:nvSpPr>
          <p:spPr>
            <a:xfrm>
              <a:off x="1159296" y="4487721"/>
              <a:ext cx="2510444" cy="271869"/>
            </a:xfrm>
            <a:prstGeom prst="rect">
              <a:avLst/>
            </a:prstGeom>
            <a:noFill/>
            <a:ln w="9525">
              <a:noFill/>
            </a:ln>
          </p:spPr>
          <p:txBody>
            <a:bodyPr wrap="square" rtlCol="0">
              <a:spAutoFit/>
            </a:bodyPr>
            <a:lstStyle/>
            <a:p>
              <a:pPr>
                <a:lnSpc>
                  <a:spcPts val="14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海岸線全延長の海域と府域全域の陸域</a:t>
              </a:r>
            </a:p>
          </p:txBody>
        </p:sp>
      </p:grpSp>
      <p:pic>
        <p:nvPicPr>
          <p:cNvPr id="72" name="図 71"/>
          <p:cNvPicPr/>
          <p:nvPr/>
        </p:nvPicPr>
        <p:blipFill rotWithShape="1">
          <a:blip r:embed="rId10" cstate="print">
            <a:extLst>
              <a:ext uri="{28A0092B-C50C-407E-A947-70E740481C1C}">
                <a14:useLocalDpi xmlns:a14="http://schemas.microsoft.com/office/drawing/2010/main" val="0"/>
              </a:ext>
            </a:extLst>
          </a:blip>
          <a:srcRect l="19090" t="17695"/>
          <a:stretch/>
        </p:blipFill>
        <p:spPr>
          <a:xfrm rot="10800000">
            <a:off x="11546340" y="3974298"/>
            <a:ext cx="1162717" cy="792417"/>
          </a:xfrm>
          <a:prstGeom prst="rect">
            <a:avLst/>
          </a:prstGeom>
        </p:spPr>
      </p:pic>
      <p:pic>
        <p:nvPicPr>
          <p:cNvPr id="11" name="図 10"/>
          <p:cNvPicPr>
            <a:picLocks noChangeAspect="1"/>
          </p:cNvPicPr>
          <p:nvPr/>
        </p:nvPicPr>
        <p:blipFill rotWithShape="1">
          <a:blip r:embed="rId11"/>
          <a:srcRect l="37913" t="19766" r="12226" b="30774"/>
          <a:stretch/>
        </p:blipFill>
        <p:spPr>
          <a:xfrm>
            <a:off x="7043345" y="2530448"/>
            <a:ext cx="1563880" cy="872164"/>
          </a:xfrm>
          <a:prstGeom prst="rect">
            <a:avLst/>
          </a:prstGeom>
        </p:spPr>
      </p:pic>
      <p:sp>
        <p:nvSpPr>
          <p:cNvPr id="10" name="テキスト ボックス 9"/>
          <p:cNvSpPr txBox="1"/>
          <p:nvPr/>
        </p:nvSpPr>
        <p:spPr>
          <a:xfrm>
            <a:off x="11964202" y="4543417"/>
            <a:ext cx="909367" cy="276999"/>
          </a:xfrm>
          <a:prstGeom prst="rect">
            <a:avLst/>
          </a:prstGeom>
          <a:noFill/>
        </p:spPr>
        <p:txBody>
          <a:bodyPr wrap="square" rtlCol="0">
            <a:spAutoFit/>
          </a:bodyPr>
          <a:lstStyle/>
          <a:p>
            <a:r>
              <a:rPr kumimoji="1" lang="ja-JP" altLang="en-US" sz="600" b="1" dirty="0">
                <a:solidFill>
                  <a:schemeClr val="bg1"/>
                </a:solidFill>
                <a:latin typeface="Meiryo UI" panose="020B0604030504040204" pitchFamily="50" charset="-128"/>
                <a:ea typeface="Meiryo UI" panose="020B0604030504040204" pitchFamily="50" charset="-128"/>
              </a:rPr>
              <a:t>底</a:t>
            </a:r>
            <a:r>
              <a:rPr kumimoji="1" lang="ja-JP" altLang="en-US" sz="600" b="1" dirty="0" err="1">
                <a:solidFill>
                  <a:schemeClr val="bg1"/>
                </a:solidFill>
                <a:latin typeface="Meiryo UI" panose="020B0604030504040204" pitchFamily="50" charset="-128"/>
                <a:ea typeface="Meiryo UI" panose="020B0604030504040204" pitchFamily="50" charset="-128"/>
              </a:rPr>
              <a:t>びき</a:t>
            </a:r>
            <a:r>
              <a:rPr lang="ja-JP" altLang="en-US" sz="600" b="1" dirty="0">
                <a:solidFill>
                  <a:schemeClr val="bg1"/>
                </a:solidFill>
                <a:latin typeface="Meiryo UI" panose="020B0604030504040204" pitchFamily="50" charset="-128"/>
                <a:ea typeface="Meiryo UI" panose="020B0604030504040204" pitchFamily="50" charset="-128"/>
              </a:rPr>
              <a:t>網に</a:t>
            </a:r>
            <a:r>
              <a:rPr kumimoji="1" lang="ja-JP" altLang="en-US" sz="600" b="1" dirty="0">
                <a:solidFill>
                  <a:schemeClr val="bg1"/>
                </a:solidFill>
                <a:latin typeface="Meiryo UI" panose="020B0604030504040204" pitchFamily="50" charset="-128"/>
                <a:ea typeface="Meiryo UI" panose="020B0604030504040204" pitchFamily="50" charset="-128"/>
              </a:rPr>
              <a:t>かかった</a:t>
            </a:r>
            <a:endParaRPr kumimoji="1" lang="en-US" altLang="ja-JP" sz="600" b="1" dirty="0">
              <a:solidFill>
                <a:schemeClr val="bg1"/>
              </a:solidFill>
              <a:latin typeface="Meiryo UI" panose="020B0604030504040204" pitchFamily="50" charset="-128"/>
              <a:ea typeface="Meiryo UI" panose="020B0604030504040204" pitchFamily="50" charset="-128"/>
            </a:endParaRPr>
          </a:p>
          <a:p>
            <a:r>
              <a:rPr kumimoji="1" lang="ja-JP" altLang="en-US" sz="600" b="1" dirty="0">
                <a:solidFill>
                  <a:schemeClr val="bg1"/>
                </a:solidFill>
                <a:latin typeface="Meiryo UI" panose="020B0604030504040204" pitchFamily="50" charset="-128"/>
                <a:ea typeface="Meiryo UI" panose="020B0604030504040204" pitchFamily="50" charset="-128"/>
              </a:rPr>
              <a:t>プラスチックごみ</a:t>
            </a:r>
          </a:p>
        </p:txBody>
      </p:sp>
      <p:sp>
        <p:nvSpPr>
          <p:cNvPr id="30" name="テキスト ボックス 29"/>
          <p:cNvSpPr txBox="1"/>
          <p:nvPr/>
        </p:nvSpPr>
        <p:spPr>
          <a:xfrm>
            <a:off x="6837162" y="7493652"/>
            <a:ext cx="1449188" cy="307777"/>
          </a:xfrm>
          <a:prstGeom prst="rect">
            <a:avLst/>
          </a:prstGeom>
          <a:solidFill>
            <a:schemeClr val="tx2">
              <a:lumMod val="60000"/>
              <a:lumOff val="40000"/>
            </a:schemeClr>
          </a:solidFill>
          <a:ln w="9525">
            <a:solidFill>
              <a:schemeClr val="tx1"/>
            </a:solidFill>
          </a:ln>
        </p:spPr>
        <p:txBody>
          <a:bodyPr wrap="square" rtlCol="0">
            <a:spAutoFit/>
          </a:bodyPr>
          <a:lstStyle/>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５．推進体制</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6732752" y="7801429"/>
            <a:ext cx="5717484" cy="1169551"/>
          </a:xfrm>
          <a:prstGeom prst="rect">
            <a:avLst/>
          </a:prstGeom>
          <a:noFill/>
        </p:spPr>
        <p:txBody>
          <a:bodyPr wrap="square" rtlCol="0">
            <a:spAutoFit/>
          </a:bodyPr>
          <a:lstStyle/>
          <a:p>
            <a:pPr algn="l">
              <a:lnSpc>
                <a:spcPts val="1600"/>
              </a:lnSpc>
            </a:pPr>
            <a:r>
              <a:rPr kumimoji="1" lang="ja-JP" altLang="en-US" sz="1100" dirty="0">
                <a:latin typeface="Meiryo UI" panose="020B0604030504040204" pitchFamily="50" charset="-128"/>
                <a:ea typeface="Meiryo UI" panose="020B0604030504040204" pitchFamily="50" charset="-128"/>
              </a:rPr>
              <a:t>・海岸漂着物等対策を推進するためには、</a:t>
            </a:r>
            <a:endParaRPr kumimoji="1" lang="en-US" altLang="ja-JP" sz="1100" dirty="0">
              <a:latin typeface="Meiryo UI" panose="020B0604030504040204" pitchFamily="50" charset="-128"/>
              <a:ea typeface="Meiryo UI" panose="020B0604030504040204" pitchFamily="50" charset="-128"/>
            </a:endParaRPr>
          </a:p>
          <a:p>
            <a:pPr algn="l">
              <a:lnSpc>
                <a:spcPts val="1600"/>
              </a:lnSpc>
            </a:pPr>
            <a:r>
              <a:rPr kumimoji="1" lang="ja-JP" altLang="en-US" sz="1100" dirty="0">
                <a:latin typeface="Meiryo UI" panose="020B0604030504040204" pitchFamily="50" charset="-128"/>
                <a:ea typeface="Meiryo UI" panose="020B0604030504040204" pitchFamily="50" charset="-128"/>
              </a:rPr>
              <a:t>　本計画に基づいて、各主体がそれぞれの</a:t>
            </a:r>
            <a:endParaRPr kumimoji="1" lang="en-US" altLang="ja-JP" sz="1100" dirty="0">
              <a:latin typeface="Meiryo UI" panose="020B0604030504040204" pitchFamily="50" charset="-128"/>
              <a:ea typeface="Meiryo UI" panose="020B0604030504040204" pitchFamily="50" charset="-128"/>
            </a:endParaRPr>
          </a:p>
          <a:p>
            <a:pPr algn="l">
              <a:lnSpc>
                <a:spcPts val="1600"/>
              </a:lnSpc>
            </a:pPr>
            <a:r>
              <a:rPr kumimoji="1" lang="ja-JP" altLang="en-US" sz="1100" dirty="0">
                <a:latin typeface="Meiryo UI" panose="020B0604030504040204" pitchFamily="50" charset="-128"/>
                <a:ea typeface="Meiryo UI" panose="020B0604030504040204" pitchFamily="50" charset="-128"/>
              </a:rPr>
              <a:t>　役割を果たすことが必要。</a:t>
            </a:r>
            <a:endParaRPr kumimoji="1" lang="en-US" altLang="ja-JP" sz="1100" dirty="0">
              <a:latin typeface="Meiryo UI" panose="020B0604030504040204" pitchFamily="50" charset="-128"/>
              <a:ea typeface="Meiryo UI" panose="020B0604030504040204" pitchFamily="50" charset="-128"/>
            </a:endParaRPr>
          </a:p>
          <a:p>
            <a:pPr algn="l">
              <a:lnSpc>
                <a:spcPts val="2000"/>
              </a:lnSpc>
            </a:pPr>
            <a:r>
              <a:rPr kumimoji="1" lang="ja-JP" altLang="en-US" sz="1100" dirty="0">
                <a:latin typeface="Meiryo UI" panose="020B0604030504040204" pitchFamily="50" charset="-128"/>
                <a:ea typeface="Meiryo UI" panose="020B0604030504040204" pitchFamily="50" charset="-128"/>
              </a:rPr>
              <a:t>・大阪府が核となって、各主体の取組を</a:t>
            </a:r>
            <a:endParaRPr kumimoji="1" lang="en-US" altLang="ja-JP" sz="1100" dirty="0">
              <a:latin typeface="Meiryo UI" panose="020B0604030504040204" pitchFamily="50" charset="-128"/>
              <a:ea typeface="Meiryo UI" panose="020B0604030504040204" pitchFamily="50" charset="-128"/>
            </a:endParaRPr>
          </a:p>
          <a:p>
            <a:pPr algn="l">
              <a:lnSpc>
                <a:spcPts val="1600"/>
              </a:lnSpc>
            </a:pPr>
            <a:r>
              <a:rPr lang="ja-JP" altLang="en-US" sz="1100" dirty="0">
                <a:latin typeface="Meiryo UI" panose="020B0604030504040204" pitchFamily="50" charset="-128"/>
                <a:ea typeface="Meiryo UI" panose="020B0604030504040204" pitchFamily="50" charset="-128"/>
              </a:rPr>
              <a:t>　</a:t>
            </a:r>
            <a:r>
              <a:rPr kumimoji="1" lang="ja-JP" altLang="en-US" sz="1100" dirty="0">
                <a:latin typeface="Meiryo UI" panose="020B0604030504040204" pitchFamily="50" charset="-128"/>
                <a:ea typeface="Meiryo UI" panose="020B0604030504040204" pitchFamily="50" charset="-128"/>
              </a:rPr>
              <a:t>支援するとともに、円滑な連携を促進する。</a:t>
            </a:r>
            <a:endParaRPr kumimoji="1" lang="en-US" altLang="ja-JP" sz="1100" dirty="0">
              <a:latin typeface="Meiryo UI" panose="020B0604030504040204" pitchFamily="50" charset="-128"/>
              <a:ea typeface="Meiryo UI" panose="020B0604030504040204" pitchFamily="50" charset="-128"/>
            </a:endParaRPr>
          </a:p>
        </p:txBody>
      </p:sp>
      <p:grpSp>
        <p:nvGrpSpPr>
          <p:cNvPr id="15" name="グループ化 14"/>
          <p:cNvGrpSpPr/>
          <p:nvPr/>
        </p:nvGrpSpPr>
        <p:grpSpPr>
          <a:xfrm>
            <a:off x="9397481" y="7563115"/>
            <a:ext cx="3040010" cy="1436562"/>
            <a:chOff x="9419741" y="7914812"/>
            <a:chExt cx="3040010" cy="1436562"/>
          </a:xfrm>
        </p:grpSpPr>
        <p:grpSp>
          <p:nvGrpSpPr>
            <p:cNvPr id="57" name="グループ化 56"/>
            <p:cNvGrpSpPr/>
            <p:nvPr/>
          </p:nvGrpSpPr>
          <p:grpSpPr>
            <a:xfrm>
              <a:off x="9419741" y="7916637"/>
              <a:ext cx="3040010" cy="1307839"/>
              <a:chOff x="175290" y="1550571"/>
              <a:chExt cx="8347712" cy="3128110"/>
            </a:xfrm>
          </p:grpSpPr>
          <p:sp>
            <p:nvSpPr>
              <p:cNvPr id="58" name="ドーナツ 57"/>
              <p:cNvSpPr/>
              <p:nvPr/>
            </p:nvSpPr>
            <p:spPr>
              <a:xfrm>
                <a:off x="1667623" y="1655173"/>
                <a:ext cx="5266520" cy="3023508"/>
              </a:xfrm>
              <a:prstGeom prst="donut">
                <a:avLst>
                  <a:gd name="adj" fmla="val 5898"/>
                </a:avLst>
              </a:prstGeom>
              <a:ln w="57150">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ts val="600"/>
                  </a:lnSpc>
                </a:pPr>
                <a:endParaRPr kumimoji="1" lang="ja-JP" altLang="en-US" sz="800">
                  <a:solidFill>
                    <a:schemeClr val="tx1"/>
                  </a:solidFill>
                </a:endParaRPr>
              </a:p>
            </p:txBody>
          </p:sp>
          <p:sp>
            <p:nvSpPr>
              <p:cNvPr id="63" name="角丸四角形 62"/>
              <p:cNvSpPr/>
              <p:nvPr/>
            </p:nvSpPr>
            <p:spPr>
              <a:xfrm>
                <a:off x="175290" y="2656185"/>
                <a:ext cx="8347712" cy="1168428"/>
              </a:xfrm>
              <a:prstGeom prst="roundRect">
                <a:avLst/>
              </a:prstGeom>
              <a:noFill/>
              <a:ln w="9525">
                <a:solidFill>
                  <a:srgbClr val="0000FF"/>
                </a:solidFill>
                <a:prstDash val="sysDash"/>
              </a:ln>
            </p:spPr>
            <p:style>
              <a:lnRef idx="1">
                <a:schemeClr val="accent5"/>
              </a:lnRef>
              <a:fillRef idx="2">
                <a:schemeClr val="accent5"/>
              </a:fillRef>
              <a:effectRef idx="1">
                <a:schemeClr val="accent5"/>
              </a:effectRef>
              <a:fontRef idx="minor">
                <a:schemeClr val="dk1"/>
              </a:fontRef>
            </p:style>
            <p:txBody>
              <a:bodyPr rtlCol="0" anchor="t"/>
              <a:lstStyle/>
              <a:p>
                <a:pPr algn="r">
                  <a:lnSpc>
                    <a:spcPts val="600"/>
                  </a:lnSpc>
                </a:pPr>
                <a:endParaRPr kumimoji="1" lang="en-US" altLang="ja-JP" sz="800" dirty="0">
                  <a:latin typeface="Meiryo UI" panose="020B0604030504040204" pitchFamily="50" charset="-128"/>
                  <a:ea typeface="Meiryo UI" panose="020B0604030504040204" pitchFamily="50" charset="-128"/>
                </a:endParaRPr>
              </a:p>
              <a:p>
                <a:pPr algn="r">
                  <a:lnSpc>
                    <a:spcPts val="600"/>
                  </a:lnSpc>
                </a:pPr>
                <a:endParaRPr kumimoji="1" lang="en-US" altLang="ja-JP" sz="800" dirty="0">
                  <a:latin typeface="Meiryo UI" panose="020B0604030504040204" pitchFamily="50" charset="-128"/>
                  <a:ea typeface="Meiryo UI" panose="020B0604030504040204" pitchFamily="50" charset="-128"/>
                </a:endParaRPr>
              </a:p>
              <a:p>
                <a:pPr algn="r">
                  <a:lnSpc>
                    <a:spcPts val="600"/>
                  </a:lnSpc>
                </a:pPr>
                <a:endParaRPr kumimoji="1" lang="en-US" altLang="ja-JP" sz="800" dirty="0">
                  <a:latin typeface="Meiryo UI" panose="020B0604030504040204" pitchFamily="50" charset="-128"/>
                  <a:ea typeface="Meiryo UI" panose="020B0604030504040204" pitchFamily="50" charset="-128"/>
                </a:endParaRPr>
              </a:p>
            </p:txBody>
          </p:sp>
          <p:sp>
            <p:nvSpPr>
              <p:cNvPr id="67" name="四角形: 角を丸くする 18">
                <a:extLst>
                  <a:ext uri="{FF2B5EF4-FFF2-40B4-BE49-F238E27FC236}">
                    <a16:creationId xmlns:a16="http://schemas.microsoft.com/office/drawing/2014/main" id="{0D7D7278-4CAE-4C19-B651-927E04E7F8BE}"/>
                  </a:ext>
                </a:extLst>
              </p:cNvPr>
              <p:cNvSpPr/>
              <p:nvPr/>
            </p:nvSpPr>
            <p:spPr>
              <a:xfrm>
                <a:off x="1134727" y="1550571"/>
                <a:ext cx="2685629" cy="938037"/>
              </a:xfrm>
              <a:prstGeom prst="roundRect">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ts val="600"/>
                  </a:lnSpc>
                </a:pPr>
                <a:endParaRPr kumimoji="1" lang="en-US" altLang="ja-JP" sz="1000" b="1" dirty="0">
                  <a:latin typeface="Meiryo UI" panose="020B0604030504040204" pitchFamily="50" charset="-128"/>
                  <a:ea typeface="Meiryo UI" panose="020B0604030504040204" pitchFamily="50" charset="-128"/>
                </a:endParaRPr>
              </a:p>
              <a:p>
                <a:pPr algn="ctr">
                  <a:lnSpc>
                    <a:spcPts val="600"/>
                  </a:lnSpc>
                </a:pPr>
                <a:r>
                  <a:rPr kumimoji="1" lang="ja-JP" altLang="en-US" sz="1000" b="1" dirty="0">
                    <a:latin typeface="Meiryo UI" panose="020B0604030504040204" pitchFamily="50" charset="-128"/>
                    <a:ea typeface="Meiryo UI" panose="020B0604030504040204" pitchFamily="50" charset="-128"/>
                  </a:rPr>
                  <a:t>府民</a:t>
                </a:r>
                <a:endParaRPr lang="en-US" altLang="ja-JP" sz="100" b="1" dirty="0">
                  <a:latin typeface="Meiryo UI" panose="020B0604030504040204" pitchFamily="50" charset="-128"/>
                  <a:ea typeface="Meiryo UI" panose="020B0604030504040204" pitchFamily="50" charset="-128"/>
                </a:endParaRPr>
              </a:p>
              <a:p>
                <a:pPr algn="ctr">
                  <a:lnSpc>
                    <a:spcPts val="200"/>
                  </a:lnSpc>
                </a:pPr>
                <a:endParaRPr kumimoji="1" lang="en-US" altLang="ja-JP" sz="100" b="1" dirty="0">
                  <a:latin typeface="Meiryo UI" panose="020B0604030504040204" pitchFamily="50" charset="-128"/>
                  <a:ea typeface="Meiryo UI" panose="020B0604030504040204" pitchFamily="50" charset="-128"/>
                </a:endParaRPr>
              </a:p>
              <a:p>
                <a:pPr algn="ctr">
                  <a:lnSpc>
                    <a:spcPts val="200"/>
                  </a:lnSpc>
                </a:pPr>
                <a:endParaRPr kumimoji="1" lang="en-US" altLang="ja-JP" sz="100" b="1" dirty="0">
                  <a:latin typeface="Meiryo UI" panose="020B0604030504040204" pitchFamily="50" charset="-128"/>
                  <a:ea typeface="Meiryo UI" panose="020B0604030504040204" pitchFamily="50" charset="-128"/>
                </a:endParaRPr>
              </a:p>
              <a:p>
                <a:pPr algn="ctr">
                  <a:lnSpc>
                    <a:spcPts val="600"/>
                  </a:lnSpc>
                </a:pPr>
                <a:r>
                  <a:rPr kumimoji="1" lang="ja-JP" altLang="en-US" sz="700" b="1" dirty="0">
                    <a:latin typeface="Meiryo UI" panose="020B0604030504040204" pitchFamily="50" charset="-128"/>
                    <a:ea typeface="Meiryo UI" panose="020B0604030504040204" pitchFamily="50" charset="-128"/>
                  </a:rPr>
                  <a:t>ごみの散乱防止 </a:t>
                </a:r>
                <a:r>
                  <a:rPr kumimoji="1" lang="ja-JP" altLang="en-US" sz="600" b="1" dirty="0">
                    <a:latin typeface="Meiryo UI" panose="020B0604030504040204" pitchFamily="50" charset="-128"/>
                    <a:ea typeface="Meiryo UI" panose="020B0604030504040204" pitchFamily="50" charset="-128"/>
                  </a:rPr>
                  <a:t>等</a:t>
                </a:r>
              </a:p>
            </p:txBody>
          </p:sp>
          <p:sp>
            <p:nvSpPr>
              <p:cNvPr id="70" name="四角形: 角を丸くする 20">
                <a:extLst>
                  <a:ext uri="{FF2B5EF4-FFF2-40B4-BE49-F238E27FC236}">
                    <a16:creationId xmlns:a16="http://schemas.microsoft.com/office/drawing/2014/main" id="{8E0B789B-F220-42C3-9820-86B8F4827E01}"/>
                  </a:ext>
                </a:extLst>
              </p:cNvPr>
              <p:cNvSpPr/>
              <p:nvPr/>
            </p:nvSpPr>
            <p:spPr>
              <a:xfrm>
                <a:off x="304317" y="2808786"/>
                <a:ext cx="2765374" cy="90962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00"/>
                  </a:lnSpc>
                </a:pPr>
                <a:endParaRPr kumimoji="1" lang="en-US" altLang="ja-JP" sz="1000" b="1" dirty="0">
                  <a:latin typeface="Meiryo UI" panose="020B0604030504040204" pitchFamily="50" charset="-128"/>
                  <a:ea typeface="Meiryo UI" panose="020B0604030504040204" pitchFamily="50" charset="-128"/>
                </a:endParaRPr>
              </a:p>
              <a:p>
                <a:pPr algn="ctr">
                  <a:lnSpc>
                    <a:spcPts val="600"/>
                  </a:lnSpc>
                </a:pPr>
                <a:r>
                  <a:rPr kumimoji="1" lang="ja-JP" altLang="en-US" sz="1000" b="1" dirty="0">
                    <a:latin typeface="Meiryo UI" panose="020B0604030504040204" pitchFamily="50" charset="-128"/>
                    <a:ea typeface="Meiryo UI" panose="020B0604030504040204" pitchFamily="50" charset="-128"/>
                  </a:rPr>
                  <a:t>市町村</a:t>
                </a:r>
                <a:endParaRPr lang="en-US" altLang="ja-JP" sz="1000" b="1" dirty="0">
                  <a:latin typeface="Meiryo UI" panose="020B0604030504040204" pitchFamily="50" charset="-128"/>
                  <a:ea typeface="Meiryo UI" panose="020B0604030504040204" pitchFamily="50" charset="-128"/>
                </a:endParaRPr>
              </a:p>
              <a:p>
                <a:pPr algn="ctr">
                  <a:lnSpc>
                    <a:spcPts val="200"/>
                  </a:lnSpc>
                </a:pPr>
                <a:endParaRPr kumimoji="1" lang="en-US" altLang="ja-JP" sz="1000" b="1" dirty="0">
                  <a:latin typeface="Meiryo UI" panose="020B0604030504040204" pitchFamily="50" charset="-128"/>
                  <a:ea typeface="Meiryo UI" panose="020B0604030504040204" pitchFamily="50" charset="-128"/>
                </a:endParaRPr>
              </a:p>
              <a:p>
                <a:pPr algn="ctr">
                  <a:lnSpc>
                    <a:spcPts val="200"/>
                  </a:lnSpc>
                </a:pPr>
                <a:endParaRPr kumimoji="1" lang="en-US" altLang="ja-JP" sz="100" b="1" dirty="0">
                  <a:latin typeface="Meiryo UI" panose="020B0604030504040204" pitchFamily="50" charset="-128"/>
                  <a:ea typeface="Meiryo UI" panose="020B0604030504040204" pitchFamily="50" charset="-128"/>
                </a:endParaRPr>
              </a:p>
              <a:p>
                <a:pPr algn="ctr">
                  <a:lnSpc>
                    <a:spcPts val="600"/>
                  </a:lnSpc>
                </a:pPr>
                <a:r>
                  <a:rPr kumimoji="1" lang="ja-JP" altLang="en-US" sz="700" b="1" dirty="0">
                    <a:latin typeface="Meiryo UI" panose="020B0604030504040204" pitchFamily="50" charset="-128"/>
                    <a:ea typeface="Meiryo UI" panose="020B0604030504040204" pitchFamily="50" charset="-128"/>
                  </a:rPr>
                  <a:t>まちの美化 </a:t>
                </a:r>
                <a:r>
                  <a:rPr kumimoji="1" lang="ja-JP" altLang="en-US" sz="600" b="1" dirty="0">
                    <a:latin typeface="Meiryo UI" panose="020B0604030504040204" pitchFamily="50" charset="-128"/>
                    <a:ea typeface="Meiryo UI" panose="020B0604030504040204" pitchFamily="50" charset="-128"/>
                  </a:rPr>
                  <a:t>等</a:t>
                </a:r>
                <a:endParaRPr kumimoji="1" lang="ja-JP" altLang="en-US" sz="700" b="1" dirty="0">
                  <a:latin typeface="Meiryo UI" panose="020B0604030504040204" pitchFamily="50" charset="-128"/>
                  <a:ea typeface="Meiryo UI" panose="020B0604030504040204" pitchFamily="50" charset="-128"/>
                </a:endParaRPr>
              </a:p>
            </p:txBody>
          </p:sp>
          <p:sp>
            <p:nvSpPr>
              <p:cNvPr id="74" name="四角形: 角を丸くする 23">
                <a:extLst>
                  <a:ext uri="{FF2B5EF4-FFF2-40B4-BE49-F238E27FC236}">
                    <a16:creationId xmlns:a16="http://schemas.microsoft.com/office/drawing/2014/main" id="{A2E10647-202D-41DA-A283-8E7F5632D59B}"/>
                  </a:ext>
                </a:extLst>
              </p:cNvPr>
              <p:cNvSpPr/>
              <p:nvPr/>
            </p:nvSpPr>
            <p:spPr>
              <a:xfrm>
                <a:off x="3256299" y="2792124"/>
                <a:ext cx="2353391" cy="926281"/>
              </a:xfrm>
              <a:prstGeom prst="round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
                  </a:lnSpc>
                </a:pP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lnSpc>
                    <a:spcPts val="600"/>
                  </a:lnSpc>
                </a:pPr>
                <a:endParaRPr kumimoji="1" lang="en-US" altLang="ja-JP" sz="1600" b="1" dirty="0">
                  <a:solidFill>
                    <a:schemeClr val="tx1"/>
                  </a:solidFill>
                  <a:latin typeface="Meiryo UI" panose="020B0604030504040204" pitchFamily="50" charset="-128"/>
                  <a:ea typeface="Meiryo UI" panose="020B0604030504040204" pitchFamily="50" charset="-128"/>
                </a:endParaRPr>
              </a:p>
              <a:p>
                <a:pPr algn="ctr">
                  <a:lnSpc>
                    <a:spcPts val="600"/>
                  </a:lnSpc>
                </a:pPr>
                <a:r>
                  <a:rPr kumimoji="1" lang="ja-JP" altLang="en-US" sz="1600" b="1" dirty="0">
                    <a:solidFill>
                      <a:schemeClr val="tx1"/>
                    </a:solidFill>
                    <a:latin typeface="Meiryo UI" panose="020B0604030504040204" pitchFamily="50" charset="-128"/>
                    <a:ea typeface="Meiryo UI" panose="020B0604030504040204" pitchFamily="50" charset="-128"/>
                  </a:rPr>
                  <a:t>大阪府</a:t>
                </a:r>
              </a:p>
            </p:txBody>
          </p:sp>
        </p:grpSp>
        <p:sp>
          <p:nvSpPr>
            <p:cNvPr id="75" name="四角形: 角を丸くする 18">
              <a:extLst>
                <a:ext uri="{FF2B5EF4-FFF2-40B4-BE49-F238E27FC236}">
                  <a16:creationId xmlns:a16="http://schemas.microsoft.com/office/drawing/2014/main" id="{0D7D7278-4CAE-4C19-B651-927E04E7F8BE}"/>
                </a:ext>
              </a:extLst>
            </p:cNvPr>
            <p:cNvSpPr/>
            <p:nvPr/>
          </p:nvSpPr>
          <p:spPr>
            <a:xfrm>
              <a:off x="11092012" y="7914812"/>
              <a:ext cx="1013593" cy="377839"/>
            </a:xfrm>
            <a:prstGeom prst="roundRect">
              <a:avLst/>
            </a:prstGeom>
            <a:solidFill>
              <a:srgbClr val="00B05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ts val="600"/>
                </a:lnSpc>
              </a:pPr>
              <a:endParaRPr kumimoji="1" lang="en-US" altLang="ja-JP" sz="1000" b="1" dirty="0">
                <a:latin typeface="Meiryo UI" panose="020B0604030504040204" pitchFamily="50" charset="-128"/>
                <a:ea typeface="Meiryo UI" panose="020B0604030504040204" pitchFamily="50" charset="-128"/>
              </a:endParaRPr>
            </a:p>
            <a:p>
              <a:pPr algn="ctr">
                <a:lnSpc>
                  <a:spcPts val="600"/>
                </a:lnSpc>
              </a:pPr>
              <a:r>
                <a:rPr lang="ja-JP" altLang="en-US" sz="1000" b="1" dirty="0">
                  <a:latin typeface="Meiryo UI" panose="020B0604030504040204" pitchFamily="50" charset="-128"/>
                  <a:ea typeface="Meiryo UI" panose="020B0604030504040204" pitchFamily="50" charset="-128"/>
                </a:rPr>
                <a:t>事業者・</a:t>
              </a:r>
              <a:r>
                <a:rPr lang="en-US" altLang="ja-JP" sz="1000" b="1" dirty="0">
                  <a:latin typeface="Meiryo UI" panose="020B0604030504040204" pitchFamily="50" charset="-128"/>
                  <a:ea typeface="Meiryo UI" panose="020B0604030504040204" pitchFamily="50" charset="-128"/>
                </a:rPr>
                <a:t>NPO</a:t>
              </a:r>
              <a:endParaRPr lang="en-US" altLang="ja-JP" sz="100" b="1" dirty="0">
                <a:latin typeface="Meiryo UI" panose="020B0604030504040204" pitchFamily="50" charset="-128"/>
                <a:ea typeface="Meiryo UI" panose="020B0604030504040204" pitchFamily="50" charset="-128"/>
              </a:endParaRPr>
            </a:p>
            <a:p>
              <a:pPr algn="ctr">
                <a:lnSpc>
                  <a:spcPts val="200"/>
                </a:lnSpc>
              </a:pPr>
              <a:endParaRPr kumimoji="1" lang="en-US" altLang="ja-JP" sz="100" b="1" dirty="0">
                <a:latin typeface="Meiryo UI" panose="020B0604030504040204" pitchFamily="50" charset="-128"/>
                <a:ea typeface="Meiryo UI" panose="020B0604030504040204" pitchFamily="50" charset="-128"/>
              </a:endParaRPr>
            </a:p>
            <a:p>
              <a:pPr algn="ctr">
                <a:lnSpc>
                  <a:spcPts val="200"/>
                </a:lnSpc>
              </a:pPr>
              <a:endParaRPr kumimoji="1" lang="en-US" altLang="ja-JP" sz="100" b="1" dirty="0">
                <a:latin typeface="Meiryo UI" panose="020B0604030504040204" pitchFamily="50" charset="-128"/>
                <a:ea typeface="Meiryo UI" panose="020B0604030504040204" pitchFamily="50" charset="-128"/>
              </a:endParaRPr>
            </a:p>
            <a:p>
              <a:pPr algn="ctr">
                <a:lnSpc>
                  <a:spcPts val="600"/>
                </a:lnSpc>
              </a:pPr>
              <a:r>
                <a:rPr kumimoji="1" lang="ja-JP" altLang="en-US" sz="700" b="1" dirty="0">
                  <a:latin typeface="Meiryo UI" panose="020B0604030504040204" pitchFamily="50" charset="-128"/>
                  <a:ea typeface="Meiryo UI" panose="020B0604030504040204" pitchFamily="50" charset="-128"/>
                </a:rPr>
                <a:t>ごみの散乱防止 </a:t>
              </a:r>
              <a:r>
                <a:rPr kumimoji="1" lang="ja-JP" altLang="en-US" sz="600" b="1" dirty="0">
                  <a:latin typeface="Meiryo UI" panose="020B0604030504040204" pitchFamily="50" charset="-128"/>
                  <a:ea typeface="Meiryo UI" panose="020B0604030504040204" pitchFamily="50" charset="-128"/>
                </a:rPr>
                <a:t>等</a:t>
              </a:r>
            </a:p>
          </p:txBody>
        </p:sp>
        <p:sp>
          <p:nvSpPr>
            <p:cNvPr id="76" name="四角形: 角を丸くする 20">
              <a:extLst>
                <a:ext uri="{FF2B5EF4-FFF2-40B4-BE49-F238E27FC236}">
                  <a16:creationId xmlns:a16="http://schemas.microsoft.com/office/drawing/2014/main" id="{8E0B789B-F220-42C3-9820-86B8F4827E01}"/>
                </a:ext>
              </a:extLst>
            </p:cNvPr>
            <p:cNvSpPr/>
            <p:nvPr/>
          </p:nvSpPr>
          <p:spPr>
            <a:xfrm>
              <a:off x="11471763" y="8442687"/>
              <a:ext cx="948752" cy="36196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600"/>
                </a:lnSpc>
              </a:pPr>
              <a:endParaRPr lang="en-US" altLang="ja-JP" sz="1000" b="1" dirty="0">
                <a:latin typeface="Meiryo UI" panose="020B0604030504040204" pitchFamily="50" charset="-128"/>
                <a:ea typeface="Meiryo UI" panose="020B0604030504040204" pitchFamily="50" charset="-128"/>
              </a:endParaRPr>
            </a:p>
            <a:p>
              <a:pPr algn="ctr">
                <a:lnSpc>
                  <a:spcPts val="600"/>
                </a:lnSpc>
              </a:pPr>
              <a:r>
                <a:rPr lang="ja-JP" altLang="en-US" sz="1000" b="1" dirty="0">
                  <a:latin typeface="Meiryo UI" panose="020B0604030504040204" pitchFamily="50" charset="-128"/>
                  <a:ea typeface="Meiryo UI" panose="020B0604030504040204" pitchFamily="50" charset="-128"/>
                </a:rPr>
                <a:t>国・近隣府県</a:t>
              </a:r>
              <a:endParaRPr lang="en-US" altLang="ja-JP" sz="1000" b="1" dirty="0">
                <a:latin typeface="Meiryo UI" panose="020B0604030504040204" pitchFamily="50" charset="-128"/>
                <a:ea typeface="Meiryo UI" panose="020B0604030504040204" pitchFamily="50" charset="-128"/>
              </a:endParaRPr>
            </a:p>
          </p:txBody>
        </p:sp>
        <p:sp>
          <p:nvSpPr>
            <p:cNvPr id="77" name="四角形: 角を丸くする 18">
              <a:extLst>
                <a:ext uri="{FF2B5EF4-FFF2-40B4-BE49-F238E27FC236}">
                  <a16:creationId xmlns:a16="http://schemas.microsoft.com/office/drawing/2014/main" id="{0D7D7278-4CAE-4C19-B651-927E04E7F8BE}"/>
                </a:ext>
              </a:extLst>
            </p:cNvPr>
            <p:cNvSpPr/>
            <p:nvPr/>
          </p:nvSpPr>
          <p:spPr>
            <a:xfrm>
              <a:off x="9769142" y="8971216"/>
              <a:ext cx="1013214" cy="380158"/>
            </a:xfrm>
            <a:prstGeom prst="roundRect">
              <a:avLst/>
            </a:prstGeom>
            <a:solidFill>
              <a:srgbClr val="FB920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ts val="600"/>
                </a:lnSpc>
              </a:pPr>
              <a:endParaRPr kumimoji="1" lang="en-US" altLang="ja-JP" sz="1000" b="1" dirty="0">
                <a:latin typeface="Meiryo UI" panose="020B0604030504040204" pitchFamily="50" charset="-128"/>
                <a:ea typeface="Meiryo UI" panose="020B0604030504040204" pitchFamily="50" charset="-128"/>
              </a:endParaRPr>
            </a:p>
            <a:p>
              <a:pPr algn="ctr">
                <a:lnSpc>
                  <a:spcPts val="600"/>
                </a:lnSpc>
              </a:pPr>
              <a:r>
                <a:rPr kumimoji="1" lang="ja-JP" altLang="en-US" sz="1000" b="1" dirty="0">
                  <a:latin typeface="Meiryo UI" panose="020B0604030504040204" pitchFamily="50" charset="-128"/>
                  <a:ea typeface="Meiryo UI" panose="020B0604030504040204" pitchFamily="50" charset="-128"/>
                </a:rPr>
                <a:t>海岸管理者等</a:t>
              </a:r>
              <a:endParaRPr lang="en-US" altLang="ja-JP" sz="100" b="1" dirty="0">
                <a:latin typeface="Meiryo UI" panose="020B0604030504040204" pitchFamily="50" charset="-128"/>
                <a:ea typeface="Meiryo UI" panose="020B0604030504040204" pitchFamily="50" charset="-128"/>
              </a:endParaRPr>
            </a:p>
            <a:p>
              <a:pPr algn="ctr">
                <a:lnSpc>
                  <a:spcPts val="200"/>
                </a:lnSpc>
              </a:pPr>
              <a:endParaRPr kumimoji="1" lang="en-US" altLang="ja-JP" sz="100" b="1" dirty="0">
                <a:latin typeface="Meiryo UI" panose="020B0604030504040204" pitchFamily="50" charset="-128"/>
                <a:ea typeface="Meiryo UI" panose="020B0604030504040204" pitchFamily="50" charset="-128"/>
              </a:endParaRPr>
            </a:p>
            <a:p>
              <a:pPr algn="ctr">
                <a:lnSpc>
                  <a:spcPts val="200"/>
                </a:lnSpc>
              </a:pPr>
              <a:endParaRPr kumimoji="1" lang="en-US" altLang="ja-JP" sz="100" b="1" dirty="0">
                <a:latin typeface="Meiryo UI" panose="020B0604030504040204" pitchFamily="50" charset="-128"/>
                <a:ea typeface="Meiryo UI" panose="020B0604030504040204" pitchFamily="50" charset="-128"/>
              </a:endParaRPr>
            </a:p>
            <a:p>
              <a:pPr algn="ctr">
                <a:lnSpc>
                  <a:spcPts val="600"/>
                </a:lnSpc>
              </a:pPr>
              <a:r>
                <a:rPr kumimoji="1" lang="ja-JP" altLang="en-US" sz="700" b="1" dirty="0">
                  <a:latin typeface="Meiryo UI" panose="020B0604030504040204" pitchFamily="50" charset="-128"/>
                  <a:ea typeface="Meiryo UI" panose="020B0604030504040204" pitchFamily="50" charset="-128"/>
                </a:rPr>
                <a:t>回収・処理 </a:t>
              </a:r>
              <a:r>
                <a:rPr kumimoji="1" lang="ja-JP" altLang="en-US" sz="600" b="1" dirty="0">
                  <a:latin typeface="Meiryo UI" panose="020B0604030504040204" pitchFamily="50" charset="-128"/>
                  <a:ea typeface="Meiryo UI" panose="020B0604030504040204" pitchFamily="50" charset="-128"/>
                </a:rPr>
                <a:t>等</a:t>
              </a:r>
            </a:p>
          </p:txBody>
        </p:sp>
        <p:sp>
          <p:nvSpPr>
            <p:cNvPr id="78" name="四角形: 角を丸くする 18">
              <a:extLst>
                <a:ext uri="{FF2B5EF4-FFF2-40B4-BE49-F238E27FC236}">
                  <a16:creationId xmlns:a16="http://schemas.microsoft.com/office/drawing/2014/main" id="{0D7D7278-4CAE-4C19-B651-927E04E7F8BE}"/>
                </a:ext>
              </a:extLst>
            </p:cNvPr>
            <p:cNvSpPr/>
            <p:nvPr/>
          </p:nvSpPr>
          <p:spPr>
            <a:xfrm>
              <a:off x="11156249" y="8970702"/>
              <a:ext cx="978033" cy="380672"/>
            </a:xfrm>
            <a:prstGeom prst="roundRect">
              <a:avLst/>
            </a:prstGeom>
            <a:solidFill>
              <a:srgbClr val="FB9205"/>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ts val="600"/>
                </a:lnSpc>
              </a:pPr>
              <a:endParaRPr kumimoji="1" lang="en-US" altLang="ja-JP" sz="1000" b="1" dirty="0">
                <a:latin typeface="Meiryo UI" panose="020B0604030504040204" pitchFamily="50" charset="-128"/>
                <a:ea typeface="Meiryo UI" panose="020B0604030504040204" pitchFamily="50" charset="-128"/>
              </a:endParaRPr>
            </a:p>
            <a:p>
              <a:pPr algn="ctr">
                <a:lnSpc>
                  <a:spcPts val="600"/>
                </a:lnSpc>
              </a:pPr>
              <a:r>
                <a:rPr lang="ja-JP" altLang="en-US" sz="1000" b="1" dirty="0">
                  <a:latin typeface="Meiryo UI" panose="020B0604030504040204" pitchFamily="50" charset="-128"/>
                  <a:ea typeface="Meiryo UI" panose="020B0604030504040204" pitchFamily="50" charset="-128"/>
                </a:rPr>
                <a:t>漁業者</a:t>
              </a:r>
              <a:endParaRPr lang="en-US" altLang="ja-JP" sz="100" b="1" dirty="0">
                <a:latin typeface="Meiryo UI" panose="020B0604030504040204" pitchFamily="50" charset="-128"/>
                <a:ea typeface="Meiryo UI" panose="020B0604030504040204" pitchFamily="50" charset="-128"/>
              </a:endParaRPr>
            </a:p>
            <a:p>
              <a:pPr algn="ctr">
                <a:lnSpc>
                  <a:spcPts val="200"/>
                </a:lnSpc>
              </a:pPr>
              <a:endParaRPr kumimoji="1" lang="en-US" altLang="ja-JP" sz="100" b="1" dirty="0">
                <a:latin typeface="Meiryo UI" panose="020B0604030504040204" pitchFamily="50" charset="-128"/>
                <a:ea typeface="Meiryo UI" panose="020B0604030504040204" pitchFamily="50" charset="-128"/>
              </a:endParaRPr>
            </a:p>
            <a:p>
              <a:pPr algn="ctr">
                <a:lnSpc>
                  <a:spcPts val="200"/>
                </a:lnSpc>
              </a:pPr>
              <a:endParaRPr kumimoji="1" lang="en-US" altLang="ja-JP" sz="100" b="1" dirty="0">
                <a:latin typeface="Meiryo UI" panose="020B0604030504040204" pitchFamily="50" charset="-128"/>
                <a:ea typeface="Meiryo UI" panose="020B0604030504040204" pitchFamily="50" charset="-128"/>
              </a:endParaRPr>
            </a:p>
            <a:p>
              <a:pPr algn="ctr">
                <a:lnSpc>
                  <a:spcPts val="600"/>
                </a:lnSpc>
              </a:pPr>
              <a:r>
                <a:rPr kumimoji="1" lang="ja-JP" altLang="en-US" sz="700" b="1" dirty="0">
                  <a:latin typeface="Meiryo UI" panose="020B0604030504040204" pitchFamily="50" charset="-128"/>
                  <a:ea typeface="Meiryo UI" panose="020B0604030504040204" pitchFamily="50" charset="-128"/>
                </a:rPr>
                <a:t>回収への協力 </a:t>
              </a:r>
              <a:r>
                <a:rPr kumimoji="1" lang="ja-JP" altLang="en-US" sz="600" b="1" dirty="0">
                  <a:latin typeface="Meiryo UI" panose="020B0604030504040204" pitchFamily="50" charset="-128"/>
                  <a:ea typeface="Meiryo UI" panose="020B0604030504040204" pitchFamily="50" charset="-128"/>
                </a:rPr>
                <a:t>等</a:t>
              </a:r>
            </a:p>
          </p:txBody>
        </p:sp>
      </p:grpSp>
      <p:sp>
        <p:nvSpPr>
          <p:cNvPr id="14" name="テキスト ボックス 13"/>
          <p:cNvSpPr txBox="1"/>
          <p:nvPr/>
        </p:nvSpPr>
        <p:spPr>
          <a:xfrm>
            <a:off x="12401681" y="8082813"/>
            <a:ext cx="621153" cy="369332"/>
          </a:xfrm>
          <a:prstGeom prst="rect">
            <a:avLst/>
          </a:prstGeom>
          <a:noFill/>
        </p:spPr>
        <p:txBody>
          <a:bodyPr wrap="square" rtlCol="0">
            <a:spAutoFit/>
          </a:bodyPr>
          <a:lstStyle/>
          <a:p>
            <a:r>
              <a:rPr lang="ja-JP" altLang="en-US" sz="600" dirty="0"/>
              <a:t>大阪湾・</a:t>
            </a:r>
            <a:endParaRPr lang="en-US" altLang="ja-JP" sz="600" dirty="0"/>
          </a:p>
          <a:p>
            <a:r>
              <a:rPr lang="ja-JP" altLang="en-US" sz="600" dirty="0"/>
              <a:t>流域圏</a:t>
            </a:r>
            <a:endParaRPr lang="en-US" altLang="ja-JP" sz="600" dirty="0"/>
          </a:p>
          <a:p>
            <a:r>
              <a:rPr lang="ja-JP" altLang="en-US" sz="600" dirty="0" err="1"/>
              <a:t>での</a:t>
            </a:r>
            <a:r>
              <a:rPr lang="ja-JP" altLang="en-US" sz="600" dirty="0"/>
              <a:t>連携</a:t>
            </a:r>
            <a:endParaRPr kumimoji="1" lang="ja-JP" altLang="en-US" sz="600" dirty="0"/>
          </a:p>
        </p:txBody>
      </p:sp>
      <p:grpSp>
        <p:nvGrpSpPr>
          <p:cNvPr id="4" name="グループ化 3"/>
          <p:cNvGrpSpPr/>
          <p:nvPr/>
        </p:nvGrpSpPr>
        <p:grpSpPr>
          <a:xfrm>
            <a:off x="3823954" y="6320372"/>
            <a:ext cx="2574590" cy="1341632"/>
            <a:chOff x="3768290" y="6306230"/>
            <a:chExt cx="2574590" cy="1341632"/>
          </a:xfrm>
        </p:grpSpPr>
        <p:grpSp>
          <p:nvGrpSpPr>
            <p:cNvPr id="94" name="グループ化 93"/>
            <p:cNvGrpSpPr/>
            <p:nvPr/>
          </p:nvGrpSpPr>
          <p:grpSpPr>
            <a:xfrm>
              <a:off x="3768290" y="6306230"/>
              <a:ext cx="2574590" cy="1341632"/>
              <a:chOff x="-325726" y="2189163"/>
              <a:chExt cx="5462555" cy="3411494"/>
            </a:xfrm>
          </p:grpSpPr>
          <p:sp>
            <p:nvSpPr>
              <p:cNvPr id="95" name="角丸四角形 94"/>
              <p:cNvSpPr/>
              <p:nvPr/>
            </p:nvSpPr>
            <p:spPr>
              <a:xfrm>
                <a:off x="849313" y="2189163"/>
                <a:ext cx="2954871" cy="533316"/>
              </a:xfrm>
              <a:prstGeom prst="roundRect">
                <a:avLst/>
              </a:prstGeom>
              <a:ln w="3175">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tIns="0" bIns="0" anchor="ctr"/>
              <a:lstStyle/>
              <a:p>
                <a:pP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・プラスチックの使用量削減</a:t>
                </a:r>
                <a:endParaRPr lang="en-US" altLang="ja-JP" sz="600" b="1" dirty="0">
                  <a:solidFill>
                    <a:schemeClr val="tx1"/>
                  </a:solidFill>
                  <a:latin typeface="Meiryo UI" pitchFamily="50" charset="-128"/>
                  <a:ea typeface="Meiryo UI" pitchFamily="50" charset="-128"/>
                  <a:cs typeface="Meiryo UI" pitchFamily="50" charset="-128"/>
                </a:endParaRPr>
              </a:p>
              <a:p>
                <a:pP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・製造・流通・使用過程での排出抑制</a:t>
                </a:r>
                <a:endParaRPr lang="ja-JP" altLang="ja-JP" sz="600" b="1" dirty="0">
                  <a:solidFill>
                    <a:schemeClr val="tx1"/>
                  </a:solidFill>
                  <a:latin typeface="Meiryo UI" pitchFamily="50" charset="-128"/>
                  <a:ea typeface="Meiryo UI" pitchFamily="50" charset="-128"/>
                  <a:cs typeface="Meiryo UI" pitchFamily="50" charset="-128"/>
                </a:endParaRPr>
              </a:p>
            </p:txBody>
          </p:sp>
          <p:sp>
            <p:nvSpPr>
              <p:cNvPr id="96" name="角丸四角形 95"/>
              <p:cNvSpPr/>
              <p:nvPr/>
            </p:nvSpPr>
            <p:spPr>
              <a:xfrm>
                <a:off x="849313" y="3138098"/>
                <a:ext cx="2914658" cy="463869"/>
              </a:xfrm>
              <a:prstGeom prst="roundRect">
                <a:avLst/>
              </a:prstGeom>
              <a:ln w="3175">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tIns="0" bIns="0" anchor="ctr"/>
              <a:lstStyle/>
              <a:p>
                <a:pPr algn="ct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使用済プラスチックの</a:t>
                </a:r>
                <a:endParaRPr lang="en-US" altLang="ja-JP" sz="600" b="1" dirty="0">
                  <a:solidFill>
                    <a:schemeClr val="tx1"/>
                  </a:solidFill>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リサイクル・適正処理の徹底</a:t>
                </a:r>
                <a:endParaRPr lang="ja-JP" altLang="ja-JP" sz="600" b="1" dirty="0">
                  <a:solidFill>
                    <a:schemeClr val="tx1"/>
                  </a:solidFill>
                  <a:latin typeface="Meiryo UI" pitchFamily="50" charset="-128"/>
                  <a:ea typeface="Meiryo UI" pitchFamily="50" charset="-128"/>
                  <a:cs typeface="Meiryo UI" pitchFamily="50" charset="-128"/>
                </a:endParaRPr>
              </a:p>
            </p:txBody>
          </p:sp>
          <p:sp>
            <p:nvSpPr>
              <p:cNvPr id="97" name="角丸四角形 96"/>
              <p:cNvSpPr/>
              <p:nvPr/>
            </p:nvSpPr>
            <p:spPr>
              <a:xfrm>
                <a:off x="849313" y="4079548"/>
                <a:ext cx="2914658" cy="580736"/>
              </a:xfrm>
              <a:prstGeom prst="roundRect">
                <a:avLst/>
              </a:prstGeom>
              <a:ln w="3175">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tIns="0" bIns="0" anchor="ctr"/>
              <a:lstStyle/>
              <a:p>
                <a:pPr algn="ct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海に到達する前に回収</a:t>
                </a:r>
                <a:endParaRPr lang="en-US" altLang="ja-JP" sz="600" b="1" dirty="0">
                  <a:solidFill>
                    <a:schemeClr val="tx1"/>
                  </a:solidFill>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（陸域・河川での回収）</a:t>
                </a:r>
                <a:endParaRPr lang="en-US" altLang="ja-JP" sz="600" b="1" dirty="0">
                  <a:solidFill>
                    <a:schemeClr val="tx1"/>
                  </a:solidFill>
                  <a:latin typeface="Meiryo UI" pitchFamily="50" charset="-128"/>
                  <a:ea typeface="Meiryo UI" pitchFamily="50" charset="-128"/>
                  <a:cs typeface="Meiryo UI" pitchFamily="50" charset="-128"/>
                </a:endParaRPr>
              </a:p>
            </p:txBody>
          </p:sp>
          <p:sp>
            <p:nvSpPr>
              <p:cNvPr id="98" name="角丸四角形 97"/>
              <p:cNvSpPr/>
              <p:nvPr/>
            </p:nvSpPr>
            <p:spPr>
              <a:xfrm>
                <a:off x="849313" y="5076122"/>
                <a:ext cx="2914658" cy="524535"/>
              </a:xfrm>
              <a:prstGeom prst="roundRect">
                <a:avLst/>
              </a:prstGeom>
              <a:ln w="3175">
                <a:solidFill>
                  <a:schemeClr val="tx2">
                    <a:lumMod val="60000"/>
                    <a:lumOff val="40000"/>
                  </a:schemeClr>
                </a:solidFill>
              </a:ln>
            </p:spPr>
            <p:style>
              <a:lnRef idx="1">
                <a:schemeClr val="accent1"/>
              </a:lnRef>
              <a:fillRef idx="2">
                <a:schemeClr val="accent1"/>
              </a:fillRef>
              <a:effectRef idx="1">
                <a:schemeClr val="accent1"/>
              </a:effectRef>
              <a:fontRef idx="minor">
                <a:schemeClr val="dk1"/>
              </a:fontRef>
            </p:style>
            <p:txBody>
              <a:bodyPr tIns="0" bIns="0" anchor="ctr"/>
              <a:lstStyle/>
              <a:p>
                <a:pPr algn="ct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海で回収</a:t>
                </a:r>
                <a:endParaRPr lang="en-US" altLang="ja-JP" sz="600" b="1" dirty="0">
                  <a:solidFill>
                    <a:schemeClr val="tx1"/>
                  </a:solidFill>
                  <a:latin typeface="Meiryo UI" pitchFamily="50" charset="-128"/>
                  <a:ea typeface="Meiryo UI" pitchFamily="50" charset="-128"/>
                  <a:cs typeface="Meiryo UI" pitchFamily="50" charset="-128"/>
                </a:endParaRPr>
              </a:p>
              <a:p>
                <a:pPr algn="ctr" eaLnBrk="1" fontAlgn="auto" hangingPunct="1">
                  <a:spcBef>
                    <a:spcPts val="0"/>
                  </a:spcBef>
                  <a:spcAft>
                    <a:spcPts val="0"/>
                  </a:spcAft>
                  <a:defRPr/>
                </a:pPr>
                <a:r>
                  <a:rPr lang="ja-JP" altLang="en-US" sz="600" b="1" dirty="0">
                    <a:solidFill>
                      <a:schemeClr val="tx1"/>
                    </a:solidFill>
                    <a:latin typeface="Meiryo UI" pitchFamily="50" charset="-128"/>
                    <a:ea typeface="Meiryo UI" pitchFamily="50" charset="-128"/>
                    <a:cs typeface="Meiryo UI" pitchFamily="50" charset="-128"/>
                  </a:rPr>
                  <a:t>（海岸、海面、海底）</a:t>
                </a:r>
                <a:endParaRPr lang="ja-JP" altLang="ja-JP" sz="600" b="1" dirty="0">
                  <a:solidFill>
                    <a:schemeClr val="tx1"/>
                  </a:solidFill>
                  <a:latin typeface="Meiryo UI" pitchFamily="50" charset="-128"/>
                  <a:ea typeface="Meiryo UI" pitchFamily="50" charset="-128"/>
                  <a:cs typeface="Meiryo UI" pitchFamily="50" charset="-128"/>
                </a:endParaRPr>
              </a:p>
            </p:txBody>
          </p:sp>
          <p:sp>
            <p:nvSpPr>
              <p:cNvPr id="99" name="下矢印 98"/>
              <p:cNvSpPr/>
              <p:nvPr/>
            </p:nvSpPr>
            <p:spPr>
              <a:xfrm>
                <a:off x="1553117" y="2825749"/>
                <a:ext cx="1547261" cy="302430"/>
              </a:xfrm>
              <a:prstGeom prst="downArrow">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50"/>
              </a:p>
            </p:txBody>
          </p:sp>
          <p:sp>
            <p:nvSpPr>
              <p:cNvPr id="100" name="下矢印 99"/>
              <p:cNvSpPr/>
              <p:nvPr/>
            </p:nvSpPr>
            <p:spPr>
              <a:xfrm>
                <a:off x="1762200" y="3704270"/>
                <a:ext cx="1089116" cy="338632"/>
              </a:xfrm>
              <a:prstGeom prst="downArrow">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50"/>
              </a:p>
            </p:txBody>
          </p:sp>
          <p:sp>
            <p:nvSpPr>
              <p:cNvPr id="101" name="下矢印 100"/>
              <p:cNvSpPr/>
              <p:nvPr/>
            </p:nvSpPr>
            <p:spPr>
              <a:xfrm>
                <a:off x="1957896" y="4746803"/>
                <a:ext cx="719137" cy="266065"/>
              </a:xfrm>
              <a:prstGeom prst="downArrow">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50"/>
              </a:p>
            </p:txBody>
          </p:sp>
          <p:sp>
            <p:nvSpPr>
              <p:cNvPr id="102" name="四角形吹き出し 101"/>
              <p:cNvSpPr/>
              <p:nvPr/>
            </p:nvSpPr>
            <p:spPr>
              <a:xfrm>
                <a:off x="3475674" y="2813330"/>
                <a:ext cx="1661155" cy="295875"/>
              </a:xfrm>
              <a:prstGeom prst="wedgeRectCallout">
                <a:avLst>
                  <a:gd name="adj1" fmla="val -60907"/>
                  <a:gd name="adj2" fmla="val 6562"/>
                </a:avLst>
              </a:prstGeom>
              <a:ln w="3175"/>
            </p:spPr>
            <p:style>
              <a:lnRef idx="1">
                <a:schemeClr val="accent1"/>
              </a:lnRef>
              <a:fillRef idx="3">
                <a:schemeClr val="accent1"/>
              </a:fillRef>
              <a:effectRef idx="2">
                <a:schemeClr val="accent1"/>
              </a:effectRef>
              <a:fontRef idx="minor">
                <a:schemeClr val="lt1"/>
              </a:fontRef>
            </p:style>
            <p:txBody>
              <a:bodyPr tIns="72000"/>
              <a:lstStyle/>
              <a:p>
                <a:pPr algn="ctr">
                  <a:lnSpc>
                    <a:spcPts val="100"/>
                  </a:lnSpc>
                  <a:spcAft>
                    <a:spcPts val="0"/>
                  </a:spcAft>
                  <a:defRPr/>
                </a:pPr>
                <a:r>
                  <a:rPr lang="ja-JP" sz="500" kern="100" dirty="0">
                    <a:solidFill>
                      <a:schemeClr val="bg1"/>
                    </a:solidFill>
                    <a:ea typeface="メイリオ" panose="020B0604030504040204" pitchFamily="50" charset="-128"/>
                    <a:cs typeface="Times New Roman" panose="02020603050405020304" pitchFamily="18" charset="0"/>
                  </a:rPr>
                  <a:t>使用済</a:t>
                </a:r>
                <a:r>
                  <a:rPr lang="ja-JP" altLang="en-US" sz="500" kern="100" dirty="0">
                    <a:solidFill>
                      <a:schemeClr val="bg1"/>
                    </a:solidFill>
                    <a:ea typeface="メイリオ" panose="020B0604030504040204" pitchFamily="50" charset="-128"/>
                    <a:cs typeface="Times New Roman" panose="02020603050405020304" pitchFamily="18" charset="0"/>
                  </a:rPr>
                  <a:t>プラスチック</a:t>
                </a:r>
                <a:endParaRPr lang="ja-JP" sz="500" kern="100" dirty="0">
                  <a:solidFill>
                    <a:schemeClr val="bg1"/>
                  </a:solidFill>
                  <a:ea typeface="游明朝" panose="02020400000000000000" pitchFamily="18" charset="-128"/>
                  <a:cs typeface="Times New Roman" panose="02020603050405020304" pitchFamily="18" charset="0"/>
                </a:endParaRPr>
              </a:p>
            </p:txBody>
          </p:sp>
          <p:sp>
            <p:nvSpPr>
              <p:cNvPr id="105" name="テキスト ボックス 1"/>
              <p:cNvSpPr txBox="1">
                <a:spLocks noChangeArrowheads="1"/>
              </p:cNvSpPr>
              <p:nvPr/>
            </p:nvSpPr>
            <p:spPr bwMode="auto">
              <a:xfrm>
                <a:off x="-325726" y="2784225"/>
                <a:ext cx="982046" cy="22891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eaVert" wrap="none">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r>
                  <a:rPr lang="ja-JP" altLang="en-US" sz="700" dirty="0">
                    <a:latin typeface="Meiryo UI" panose="020B0604030504040204" pitchFamily="50" charset="-128"/>
                    <a:ea typeface="Meiryo UI" panose="020B0604030504040204" pitchFamily="50" charset="-128"/>
                  </a:rPr>
                  <a:t>各段階で取組を推進</a:t>
                </a:r>
              </a:p>
            </p:txBody>
          </p:sp>
          <p:sp>
            <p:nvSpPr>
              <p:cNvPr id="106" name="下矢印 105"/>
              <p:cNvSpPr/>
              <p:nvPr/>
            </p:nvSpPr>
            <p:spPr>
              <a:xfrm rot="16200000">
                <a:off x="388828" y="2320131"/>
                <a:ext cx="534986" cy="273050"/>
              </a:xfrm>
              <a:prstGeom prst="downArrow">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50"/>
              </a:p>
            </p:txBody>
          </p:sp>
          <p:sp>
            <p:nvSpPr>
              <p:cNvPr id="107" name="下矢印 106"/>
              <p:cNvSpPr/>
              <p:nvPr/>
            </p:nvSpPr>
            <p:spPr>
              <a:xfrm rot="16200000">
                <a:off x="393347" y="3259147"/>
                <a:ext cx="534986" cy="273050"/>
              </a:xfrm>
              <a:prstGeom prst="downArrow">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50"/>
              </a:p>
            </p:txBody>
          </p:sp>
          <p:sp>
            <p:nvSpPr>
              <p:cNvPr id="108" name="下矢印 107"/>
              <p:cNvSpPr/>
              <p:nvPr/>
            </p:nvSpPr>
            <p:spPr>
              <a:xfrm rot="16200000">
                <a:off x="394124" y="4222498"/>
                <a:ext cx="536575" cy="273050"/>
              </a:xfrm>
              <a:prstGeom prst="downArrow">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50"/>
              </a:p>
            </p:txBody>
          </p:sp>
          <p:sp>
            <p:nvSpPr>
              <p:cNvPr id="109" name="下矢印 108"/>
              <p:cNvSpPr/>
              <p:nvPr/>
            </p:nvSpPr>
            <p:spPr>
              <a:xfrm rot="16200000">
                <a:off x="388034" y="5121012"/>
                <a:ext cx="536575" cy="273050"/>
              </a:xfrm>
              <a:prstGeom prst="downArrow">
                <a:avLst/>
              </a:prstGeom>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ja-JP" altLang="en-US" sz="1050"/>
              </a:p>
            </p:txBody>
          </p:sp>
        </p:grpSp>
        <p:sp>
          <p:nvSpPr>
            <p:cNvPr id="110" name="四角形吹き出し 109"/>
            <p:cNvSpPr/>
            <p:nvPr/>
          </p:nvSpPr>
          <p:spPr>
            <a:xfrm>
              <a:off x="5710442" y="6883889"/>
              <a:ext cx="632438" cy="185699"/>
            </a:xfrm>
            <a:prstGeom prst="wedgeRectCallout">
              <a:avLst>
                <a:gd name="adj1" fmla="val -86480"/>
                <a:gd name="adj2" fmla="val 2694"/>
              </a:avLst>
            </a:prstGeom>
          </p:spPr>
          <p:style>
            <a:lnRef idx="1">
              <a:schemeClr val="accent1"/>
            </a:lnRef>
            <a:fillRef idx="3">
              <a:schemeClr val="accent1"/>
            </a:fillRef>
            <a:effectRef idx="2">
              <a:schemeClr val="accent1"/>
            </a:effectRef>
            <a:fontRef idx="minor">
              <a:schemeClr val="lt1"/>
            </a:fontRef>
          </p:style>
          <p:txBody>
            <a:bodyPr tIns="72000"/>
            <a:lstStyle/>
            <a:p>
              <a:pPr algn="ctr">
                <a:lnSpc>
                  <a:spcPts val="100"/>
                </a:lnSpc>
                <a:spcAft>
                  <a:spcPts val="0"/>
                </a:spcAft>
                <a:defRPr/>
              </a:pPr>
              <a:r>
                <a:rPr lang="ja-JP" altLang="en-US" sz="500" kern="100" dirty="0">
                  <a:solidFill>
                    <a:schemeClr val="bg1"/>
                  </a:solidFill>
                  <a:ea typeface="メイリオ" panose="020B0604030504040204" pitchFamily="50" charset="-128"/>
                  <a:cs typeface="Times New Roman" panose="02020603050405020304" pitchFamily="18" charset="0"/>
                </a:rPr>
                <a:t>陸域に排出された</a:t>
              </a:r>
              <a:endParaRPr lang="en-US" altLang="ja-JP" sz="500" kern="100" dirty="0">
                <a:solidFill>
                  <a:schemeClr val="bg1"/>
                </a:solidFill>
                <a:ea typeface="メイリオ" panose="020B0604030504040204" pitchFamily="50" charset="-128"/>
                <a:cs typeface="Times New Roman" panose="02020603050405020304" pitchFamily="18" charset="0"/>
              </a:endParaRPr>
            </a:p>
            <a:p>
              <a:pPr algn="ctr">
                <a:lnSpc>
                  <a:spcPts val="600"/>
                </a:lnSpc>
                <a:spcAft>
                  <a:spcPts val="0"/>
                </a:spcAft>
                <a:defRPr/>
              </a:pPr>
              <a:r>
                <a:rPr lang="ja-JP" altLang="en-US" sz="500" kern="100" dirty="0">
                  <a:solidFill>
                    <a:schemeClr val="bg1"/>
                  </a:solidFill>
                  <a:ea typeface="メイリオ" panose="020B0604030504040204" pitchFamily="50" charset="-128"/>
                  <a:cs typeface="Times New Roman" panose="02020603050405020304" pitchFamily="18" charset="0"/>
                </a:rPr>
                <a:t>プラスチック</a:t>
              </a:r>
              <a:endParaRPr lang="ja-JP" sz="500" kern="100" dirty="0">
                <a:solidFill>
                  <a:schemeClr val="bg1"/>
                </a:solidFill>
                <a:ea typeface="游明朝" panose="02020400000000000000" pitchFamily="18" charset="-128"/>
                <a:cs typeface="Times New Roman" panose="02020603050405020304" pitchFamily="18" charset="0"/>
              </a:endParaRPr>
            </a:p>
          </p:txBody>
        </p:sp>
        <p:sp>
          <p:nvSpPr>
            <p:cNvPr id="111" name="四角形吹き出し 110"/>
            <p:cNvSpPr/>
            <p:nvPr/>
          </p:nvSpPr>
          <p:spPr>
            <a:xfrm>
              <a:off x="5710442" y="7279329"/>
              <a:ext cx="632438" cy="185699"/>
            </a:xfrm>
            <a:prstGeom prst="wedgeRectCallout">
              <a:avLst>
                <a:gd name="adj1" fmla="val -86480"/>
                <a:gd name="adj2" fmla="val 2694"/>
              </a:avLst>
            </a:prstGeom>
          </p:spPr>
          <p:style>
            <a:lnRef idx="1">
              <a:schemeClr val="accent1"/>
            </a:lnRef>
            <a:fillRef idx="3">
              <a:schemeClr val="accent1"/>
            </a:fillRef>
            <a:effectRef idx="2">
              <a:schemeClr val="accent1"/>
            </a:effectRef>
            <a:fontRef idx="minor">
              <a:schemeClr val="lt1"/>
            </a:fontRef>
          </p:style>
          <p:txBody>
            <a:bodyPr tIns="72000"/>
            <a:lstStyle/>
            <a:p>
              <a:pPr algn="ctr">
                <a:lnSpc>
                  <a:spcPts val="100"/>
                </a:lnSpc>
                <a:spcAft>
                  <a:spcPts val="0"/>
                </a:spcAft>
                <a:defRPr/>
              </a:pPr>
              <a:r>
                <a:rPr lang="ja-JP" altLang="en-US" sz="500" kern="100" dirty="0">
                  <a:solidFill>
                    <a:schemeClr val="bg1"/>
                  </a:solidFill>
                  <a:ea typeface="メイリオ" panose="020B0604030504040204" pitchFamily="50" charset="-128"/>
                  <a:cs typeface="Times New Roman" panose="02020603050405020304" pitchFamily="18" charset="0"/>
                </a:rPr>
                <a:t>海に到達した</a:t>
              </a:r>
              <a:endParaRPr lang="en-US" altLang="ja-JP" sz="500" kern="100" dirty="0">
                <a:solidFill>
                  <a:schemeClr val="bg1"/>
                </a:solidFill>
                <a:ea typeface="メイリオ" panose="020B0604030504040204" pitchFamily="50" charset="-128"/>
                <a:cs typeface="Times New Roman" panose="02020603050405020304" pitchFamily="18" charset="0"/>
              </a:endParaRPr>
            </a:p>
            <a:p>
              <a:pPr algn="ctr">
                <a:lnSpc>
                  <a:spcPts val="600"/>
                </a:lnSpc>
                <a:spcAft>
                  <a:spcPts val="0"/>
                </a:spcAft>
                <a:defRPr/>
              </a:pPr>
              <a:r>
                <a:rPr lang="ja-JP" altLang="en-US" sz="500" kern="100" dirty="0">
                  <a:solidFill>
                    <a:schemeClr val="bg1"/>
                  </a:solidFill>
                  <a:ea typeface="メイリオ" panose="020B0604030504040204" pitchFamily="50" charset="-128"/>
                  <a:cs typeface="Times New Roman" panose="02020603050405020304" pitchFamily="18" charset="0"/>
                </a:rPr>
                <a:t>プラスチック</a:t>
              </a:r>
              <a:endParaRPr lang="ja-JP" sz="500" kern="100" dirty="0">
                <a:solidFill>
                  <a:schemeClr val="bg1"/>
                </a:solidFill>
                <a:ea typeface="游明朝" panose="02020400000000000000" pitchFamily="18" charset="-128"/>
                <a:cs typeface="Times New Roman" panose="02020603050405020304" pitchFamily="18" charset="0"/>
              </a:endParaRPr>
            </a:p>
          </p:txBody>
        </p:sp>
      </p:grpSp>
      <p:grpSp>
        <p:nvGrpSpPr>
          <p:cNvPr id="79" name="Group 40">
            <a:extLst>
              <a:ext uri="{FF2B5EF4-FFF2-40B4-BE49-F238E27FC236}">
                <a16:creationId xmlns:a16="http://schemas.microsoft.com/office/drawing/2014/main" id="{04BC2CAA-6963-47DF-B1A4-A85A687FF524}"/>
              </a:ext>
            </a:extLst>
          </p:cNvPr>
          <p:cNvGrpSpPr>
            <a:grpSpLocks/>
          </p:cNvGrpSpPr>
          <p:nvPr/>
        </p:nvGrpSpPr>
        <p:grpSpPr bwMode="auto">
          <a:xfrm>
            <a:off x="-8259" y="3775"/>
            <a:ext cx="9361040" cy="581025"/>
            <a:chOff x="737" y="402"/>
            <a:chExt cx="13528" cy="914"/>
          </a:xfrm>
        </p:grpSpPr>
        <p:sp>
          <p:nvSpPr>
            <p:cNvPr id="80" name="Rectangle 30">
              <a:extLst>
                <a:ext uri="{FF2B5EF4-FFF2-40B4-BE49-F238E27FC236}">
                  <a16:creationId xmlns:a16="http://schemas.microsoft.com/office/drawing/2014/main" id="{B56E8E7F-F705-4845-8363-D450140216E9}"/>
                </a:ext>
              </a:extLst>
            </p:cNvPr>
            <p:cNvSpPr>
              <a:spLocks noChangeArrowheads="1"/>
            </p:cNvSpPr>
            <p:nvPr/>
          </p:nvSpPr>
          <p:spPr bwMode="auto">
            <a:xfrm>
              <a:off x="13440" y="405"/>
              <a:ext cx="825" cy="624"/>
            </a:xfrm>
            <a:prstGeom prst="rect">
              <a:avLst/>
            </a:prstGeom>
            <a:solidFill>
              <a:schemeClr val="accent1">
                <a:lumMod val="20000"/>
                <a:lumOff val="80000"/>
              </a:schemeClr>
            </a:solidFill>
            <a:ln w="9525">
              <a:solidFill>
                <a:schemeClr val="accent1">
                  <a:lumMod val="20000"/>
                  <a:lumOff val="80000"/>
                </a:schemeClr>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1" name="Rectangle 29">
              <a:extLst>
                <a:ext uri="{FF2B5EF4-FFF2-40B4-BE49-F238E27FC236}">
                  <a16:creationId xmlns:a16="http://schemas.microsoft.com/office/drawing/2014/main" id="{586B6B3B-A233-4858-8D7D-813C8C1FA91B}"/>
                </a:ext>
              </a:extLst>
            </p:cNvPr>
            <p:cNvSpPr>
              <a:spLocks noChangeArrowheads="1"/>
            </p:cNvSpPr>
            <p:nvPr/>
          </p:nvSpPr>
          <p:spPr bwMode="auto">
            <a:xfrm>
              <a:off x="737" y="402"/>
              <a:ext cx="13003" cy="624"/>
            </a:xfrm>
            <a:prstGeom prst="rect">
              <a:avLst/>
            </a:prstGeom>
            <a:solidFill>
              <a:srgbClr val="0070C0"/>
            </a:solidFill>
            <a:ln w="9525">
              <a:solidFill>
                <a:srgbClr val="0070C0"/>
              </a:solidFill>
              <a:miter lim="800000"/>
              <a:headEnd/>
              <a:tailEnd/>
            </a:ln>
          </p:spPr>
          <p:txBody>
            <a:bodyPr vert="horz" wrap="square" lIns="74295" tIns="8890" rIns="74295" bIns="8890" numCol="1" anchor="ctr" anchorCtr="0" compatLnSpc="1">
              <a:prstTxWarp prst="textNoShape">
                <a:avLst/>
              </a:prstTxWarp>
            </a:bodyPr>
            <a:lstStyle/>
            <a:p>
              <a:pPr defTabSz="914400" eaLnBrk="0" fontAlgn="base" hangingPunct="0">
                <a:spcBef>
                  <a:spcPct val="0"/>
                </a:spcBef>
                <a:spcAft>
                  <a:spcPct val="0"/>
                </a:spcAft>
              </a:pPr>
              <a:r>
                <a:rPr lang="ja-JP" altLang="en-US" sz="2000" b="1" dirty="0">
                  <a:solidFill>
                    <a:sysClr val="window" lastClr="FFFFFF"/>
                  </a:solidFill>
                  <a:latin typeface="Meiryo UI" panose="020B0604030504040204" pitchFamily="50" charset="-128"/>
                  <a:ea typeface="Meiryo UI" panose="020B0604030504040204" pitchFamily="50" charset="-128"/>
                </a:rPr>
                <a:t>　「おおさか海ごみゼロプラン」（大阪府海岸漂着物等対策推進地域計画）（概要）</a:t>
              </a:r>
            </a:p>
          </p:txBody>
        </p:sp>
        <p:sp>
          <p:nvSpPr>
            <p:cNvPr id="82" name="Rectangle 31">
              <a:extLst>
                <a:ext uri="{FF2B5EF4-FFF2-40B4-BE49-F238E27FC236}">
                  <a16:creationId xmlns:a16="http://schemas.microsoft.com/office/drawing/2014/main" id="{BC606D51-3CD7-42DE-98FE-FDD063D7E95B}"/>
                </a:ext>
              </a:extLst>
            </p:cNvPr>
            <p:cNvSpPr>
              <a:spLocks noChangeArrowheads="1"/>
            </p:cNvSpPr>
            <p:nvPr/>
          </p:nvSpPr>
          <p:spPr bwMode="auto">
            <a:xfrm>
              <a:off x="744" y="1035"/>
              <a:ext cx="13003" cy="281"/>
            </a:xfrm>
            <a:prstGeom prst="rect">
              <a:avLst/>
            </a:prstGeom>
            <a:solidFill>
              <a:schemeClr val="accent1">
                <a:lumMod val="20000"/>
                <a:lumOff val="80000"/>
              </a:schemeClr>
            </a:solidFill>
            <a:ln w="9525">
              <a:solidFill>
                <a:schemeClr val="accent1">
                  <a:lumMod val="20000"/>
                  <a:lumOff val="80000"/>
                </a:schemeClr>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83" name="Rectangle 32">
              <a:extLst>
                <a:ext uri="{FF2B5EF4-FFF2-40B4-BE49-F238E27FC236}">
                  <a16:creationId xmlns:a16="http://schemas.microsoft.com/office/drawing/2014/main" id="{196DD6D5-8345-43A2-AB09-AE88461E7B3C}"/>
                </a:ext>
              </a:extLst>
            </p:cNvPr>
            <p:cNvSpPr>
              <a:spLocks noChangeArrowheads="1"/>
            </p:cNvSpPr>
            <p:nvPr/>
          </p:nvSpPr>
          <p:spPr bwMode="auto">
            <a:xfrm>
              <a:off x="13755" y="1029"/>
              <a:ext cx="510" cy="283"/>
            </a:xfrm>
            <a:prstGeom prst="rect">
              <a:avLst/>
            </a:prstGeom>
            <a:solidFill>
              <a:srgbClr val="0070C0"/>
            </a:solidFill>
            <a:ln w="9525">
              <a:solidFill>
                <a:srgbClr val="0070C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84" name="テキスト ボックス 83"/>
          <p:cNvSpPr txBox="1"/>
          <p:nvPr/>
        </p:nvSpPr>
        <p:spPr>
          <a:xfrm>
            <a:off x="1116784" y="3687219"/>
            <a:ext cx="4292836" cy="252441"/>
          </a:xfrm>
          <a:prstGeom prst="rect">
            <a:avLst/>
          </a:prstGeom>
          <a:noFill/>
          <a:ln w="9525">
            <a:noFill/>
          </a:ln>
        </p:spPr>
        <p:txBody>
          <a:bodyPr wrap="square" rtlCol="0">
            <a:spAutoFit/>
          </a:bodyPr>
          <a:lstStyle/>
          <a:p>
            <a:pPr>
              <a:lnSpc>
                <a:spcPts val="1400"/>
              </a:lnSpc>
            </a:pPr>
            <a:r>
              <a:rPr lang="ja-JP" altLang="en-US" sz="900" dirty="0">
                <a:latin typeface="Meiryo UI" panose="020B0604030504040204" pitchFamily="50" charset="-128"/>
                <a:ea typeface="Meiryo UI" panose="020B0604030504040204" pitchFamily="50" charset="-128"/>
                <a:cs typeface="Meiryo UI" panose="020B0604030504040204" pitchFamily="50" charset="-128"/>
              </a:rPr>
              <a:t>（現状を</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として、</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2050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年度のゼロからバックキャスティングして設定。）</a:t>
            </a:r>
          </a:p>
        </p:txBody>
      </p:sp>
      <p:pic>
        <p:nvPicPr>
          <p:cNvPr id="85" name="図 84" descr="令和元年6月28日 Ｇ２０大阪サミット -１日目- | 令和元年 | 総理の一日 | ニュース | 首相官邸ホームページ"/>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800682" y="976610"/>
            <a:ext cx="1597994" cy="1032529"/>
          </a:xfrm>
          <a:prstGeom prst="rect">
            <a:avLst/>
          </a:prstGeom>
          <a:noFill/>
          <a:ln>
            <a:noFill/>
          </a:ln>
        </p:spPr>
      </p:pic>
      <p:sp>
        <p:nvSpPr>
          <p:cNvPr id="86" name="テキスト ボックス 85">
            <a:extLst>
              <a:ext uri="{FF2B5EF4-FFF2-40B4-BE49-F238E27FC236}">
                <a16:creationId xmlns:a16="http://schemas.microsoft.com/office/drawing/2014/main" id="{C6EFDE36-18E9-4675-8683-1FD722E096D1}"/>
              </a:ext>
            </a:extLst>
          </p:cNvPr>
          <p:cNvSpPr txBox="1"/>
          <p:nvPr/>
        </p:nvSpPr>
        <p:spPr>
          <a:xfrm>
            <a:off x="6623003" y="9410631"/>
            <a:ext cx="6602062" cy="156453"/>
          </a:xfrm>
          <a:prstGeom prst="rect">
            <a:avLst/>
          </a:prstGeom>
          <a:noFill/>
          <a:ln w="9525">
            <a:noFill/>
          </a:ln>
        </p:spPr>
        <p:txBody>
          <a:bodyPr wrap="square" rtlCol="0">
            <a:spAutoFit/>
          </a:bodyPr>
          <a:lstStyle/>
          <a:p>
            <a:pPr marL="363538" indent="-182563">
              <a:lnSpc>
                <a:spcPts val="5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大阪府市で共同策定する「大阪ブルー・オーシャン・ビジョン実行計画」と、目標や施策の方向性を共通化</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テキスト ボックス 86"/>
          <p:cNvSpPr txBox="1"/>
          <p:nvPr/>
        </p:nvSpPr>
        <p:spPr>
          <a:xfrm>
            <a:off x="6850570" y="8999677"/>
            <a:ext cx="1449188" cy="307777"/>
          </a:xfrm>
          <a:prstGeom prst="rect">
            <a:avLst/>
          </a:prstGeom>
          <a:solidFill>
            <a:schemeClr val="tx2">
              <a:lumMod val="60000"/>
              <a:lumOff val="40000"/>
            </a:schemeClr>
          </a:solidFill>
          <a:ln w="9525">
            <a:solidFill>
              <a:schemeClr val="tx1"/>
            </a:solidFill>
          </a:ln>
        </p:spPr>
        <p:txBody>
          <a:bodyPr wrap="square" rtlCol="0">
            <a:spAutoFit/>
          </a:bodyPr>
          <a:lstStyle/>
          <a:p>
            <a:r>
              <a:rPr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６．その他</a:t>
            </a:r>
            <a:endParaRPr lang="en-US" altLang="ja-JP"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8" name="図 8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576176" y="0"/>
            <a:ext cx="583200" cy="583200"/>
          </a:xfrm>
          <a:prstGeom prst="rect">
            <a:avLst/>
          </a:prstGeom>
        </p:spPr>
      </p:pic>
    </p:spTree>
    <p:extLst>
      <p:ext uri="{BB962C8B-B14F-4D97-AF65-F5344CB8AC3E}">
        <p14:creationId xmlns:p14="http://schemas.microsoft.com/office/powerpoint/2010/main" val="61635559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D37D5DC3111EA4DA248C7ACBAED65AC" ma:contentTypeVersion="0" ma:contentTypeDescription="新しいドキュメントを作成します。" ma:contentTypeScope="" ma:versionID="bec28475a50fe2f6f79db21461222815">
  <xsd:schema xmlns:xsd="http://www.w3.org/2001/XMLSchema" xmlns:xs="http://www.w3.org/2001/XMLSchema" xmlns:p="http://schemas.microsoft.com/office/2006/metadata/properties" targetNamespace="http://schemas.microsoft.com/office/2006/metadata/properties" ma:root="true" ma:fieldsID="4ed14474a1014a33b797668e927a5ba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6961D54-7B22-4398-897C-D2226ADD28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FB5A193-05D5-4031-A670-EAB2A0EA6557}">
  <ds:schemaRefs>
    <ds:schemaRef ds:uri="http://schemas.microsoft.com/sharepoint/v3/contenttype/forms"/>
  </ds:schemaRefs>
</ds:datastoreItem>
</file>

<file path=customXml/itemProps3.xml><?xml version="1.0" encoding="utf-8"?>
<ds:datastoreItem xmlns:ds="http://schemas.openxmlformats.org/officeDocument/2006/customXml" ds:itemID="{83700EC1-5007-466C-A31A-D468D6D166FA}">
  <ds:schemaRefs>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purl.org/dc/dcmitype/"/>
    <ds:schemaRef ds:uri="http://www.w3.org/XML/1998/namespace"/>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11396</TotalTime>
  <Words>1247</Words>
  <PresentationFormat>ユーザー設定</PresentationFormat>
  <Paragraphs>137</Paragraphs>
  <Slides>1</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vt:i4>
      </vt:variant>
    </vt:vector>
  </HeadingPairs>
  <TitlesOfParts>
    <vt:vector size="5" baseType="lpstr">
      <vt:lpstr>Meiryo UI</vt:lpstr>
      <vt:lpstr>Arial</vt:lpstr>
      <vt:lpstr>Calibri</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Printed>2021-03-16T05:25:08Z</cp:lastPrinted>
  <dcterms:created xsi:type="dcterms:W3CDTF">2015-03-03T02:47:57Z</dcterms:created>
  <dcterms:modified xsi:type="dcterms:W3CDTF">2026-03-26T04:54:16Z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0x0101007D37D5DC3111EA4DA248C7ACBAED65AC</vt:lpwstr>
  </property>
</Properties>
</file>