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63" r:id="rId2"/>
    <p:sldId id="261" r:id="rId3"/>
    <p:sldId id="262" r:id="rId4"/>
    <p:sldId id="264" r:id="rId5"/>
    <p:sldId id="257"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94660"/>
  </p:normalViewPr>
  <p:slideViewPr>
    <p:cSldViewPr snapToGrid="0">
      <p:cViewPr varScale="1">
        <p:scale>
          <a:sx n="96" d="100"/>
          <a:sy n="96" d="100"/>
        </p:scale>
        <p:origin x="96"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DC5D4-18B1-404C-A782-BB0CA618714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D90B304-688F-4ABE-B90E-535265B2B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B661DA4-3235-43E2-AF2E-C47D7341CE17}"/>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22B67CA0-020A-4D9E-B999-5E88796D95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4E7C4D-BA55-476F-9E6C-42C2AAD4A9A7}"/>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1088874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354E67-7C32-4537-BBB2-1EE4DE408E8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18F47E2-9A04-46D6-8608-6951E07ACAA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4C470EC-D470-435E-99E4-51A52BB43366}"/>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4388B179-3D3D-4B3D-813A-FA73F1CCF7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F8E8F2D-9852-460D-A64E-9EE48BE66DCC}"/>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3628203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A7B06C2-EE1C-45D4-B233-3676A9EDAB3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83BB403-FF6A-4586-A316-AC9BDFCD8A7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6C36284-FE80-4D1C-835E-036B0DC59FCF}"/>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945FC5F3-A4A1-41B1-9380-B101AED7F1E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B8EBA2-48B0-40B1-8FD6-EA8136AE6922}"/>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2295288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432DBA-8A88-42BF-851B-DB9B78579E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18BFA7-A4C8-4163-8098-318FA55FEC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4892AC-D0F6-40E7-ACB4-776895FBD7F7}"/>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ED587A7E-6903-4F9F-A464-A65E6FF198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1D65BA-51E2-41FF-B011-3BF0E3D0EA63}"/>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56814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34050C-C3A7-4E72-AA41-AB2B034DA80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E80EF7F-1A29-4432-B1A0-4AE04604EE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F7A8EB3-9F86-4A70-9C94-19404997733D}"/>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7B50E7A9-216B-4771-A69B-4D77E910E9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37109F-0613-4126-988A-EC25017D7703}"/>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1796389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3E130-6083-498E-995B-58838A5CCE5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CBE053D-9B61-4C42-A066-84B37BE2A9D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291FBCD-F656-4871-A98B-B4A8C238479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21308E4-3E56-45A3-A59E-3700E3171A9C}"/>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6" name="フッター プレースホルダー 5">
            <a:extLst>
              <a:ext uri="{FF2B5EF4-FFF2-40B4-BE49-F238E27FC236}">
                <a16:creationId xmlns:a16="http://schemas.microsoft.com/office/drawing/2014/main" id="{548B37A3-47BA-45E4-B8E9-40309478145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030242-0CF2-4936-B99C-3C9BF8A71FE1}"/>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2245859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665F70-2571-40D8-A890-0EA1ECA83D1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BB043A-D2DA-42B4-982D-B022587DD0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93CF965-4142-43DF-A469-D1CDB9B4D5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CA17CE0-D7FF-486E-94D8-521AD7AF0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7796DFB-B77F-48BB-961D-7816F7345F6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BA3C691-76CD-4F64-9368-B2407EB6D025}"/>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8" name="フッター プレースホルダー 7">
            <a:extLst>
              <a:ext uri="{FF2B5EF4-FFF2-40B4-BE49-F238E27FC236}">
                <a16:creationId xmlns:a16="http://schemas.microsoft.com/office/drawing/2014/main" id="{1C257032-7A03-4819-939A-4E95E5F995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FAE03FE-EC1A-40A3-B627-01B26AB7BB74}"/>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221199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D9C036-C451-4295-B97D-38272FAAF06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8DCD4CE-B11A-447F-8057-3B6887492C3A}"/>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4" name="フッター プレースホルダー 3">
            <a:extLst>
              <a:ext uri="{FF2B5EF4-FFF2-40B4-BE49-F238E27FC236}">
                <a16:creationId xmlns:a16="http://schemas.microsoft.com/office/drawing/2014/main" id="{703E5F30-9DBE-40F9-93A1-82C5B7448C0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E669465-BFF4-4BCC-BDDB-0B9F9E77EF41}"/>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3989145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3BDDFA0-0F95-4A47-BA92-48E16121FA74}"/>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3" name="フッター プレースホルダー 2">
            <a:extLst>
              <a:ext uri="{FF2B5EF4-FFF2-40B4-BE49-F238E27FC236}">
                <a16:creationId xmlns:a16="http://schemas.microsoft.com/office/drawing/2014/main" id="{9622948C-A923-4B16-B0E3-237488ACF32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D9E8624-EF15-44FF-9C24-50911F869D88}"/>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1593502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934F4D-ADDD-4650-9A3A-146718D41C3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42B16EB-74FB-4B89-A63C-E8FB8B027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8701507-9966-49C1-8FB3-ECFB733947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73A75BD-7897-48B6-84BD-677226494BCB}"/>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6" name="フッター プレースホルダー 5">
            <a:extLst>
              <a:ext uri="{FF2B5EF4-FFF2-40B4-BE49-F238E27FC236}">
                <a16:creationId xmlns:a16="http://schemas.microsoft.com/office/drawing/2014/main" id="{0F3B1AF3-41DE-4EB7-A2FC-F18F4F8239A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5C25CB-455D-46A0-A3FB-81ACA1098FCA}"/>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88912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15FBF8-0CA5-47EA-BB8E-EAC927E2199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A0F30D5-E73D-4A90-94EE-A05233DA69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552FD28-9783-4114-91E8-0EF3DE53DA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0CA8336-8FBE-4C09-9134-9E7786A4173E}"/>
              </a:ext>
            </a:extLst>
          </p:cNvPr>
          <p:cNvSpPr>
            <a:spLocks noGrp="1"/>
          </p:cNvSpPr>
          <p:nvPr>
            <p:ph type="dt" sz="half" idx="10"/>
          </p:nvPr>
        </p:nvSpPr>
        <p:spPr/>
        <p:txBody>
          <a:bodyPr/>
          <a:lstStyle/>
          <a:p>
            <a:fld id="{C0CA69DF-99E6-403D-BE60-CFA8B07AA9F8}" type="datetimeFigureOut">
              <a:rPr kumimoji="1" lang="ja-JP" altLang="en-US" smtClean="0"/>
              <a:t>2025/5/23</a:t>
            </a:fld>
            <a:endParaRPr kumimoji="1" lang="ja-JP" altLang="en-US"/>
          </a:p>
        </p:txBody>
      </p:sp>
      <p:sp>
        <p:nvSpPr>
          <p:cNvPr id="6" name="フッター プレースホルダー 5">
            <a:extLst>
              <a:ext uri="{FF2B5EF4-FFF2-40B4-BE49-F238E27FC236}">
                <a16:creationId xmlns:a16="http://schemas.microsoft.com/office/drawing/2014/main" id="{D9C5EBC9-2276-4E89-B5F0-A81CCE848A5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FF7C83-7513-4279-BBF3-9D3083DCC837}"/>
              </a:ext>
            </a:extLst>
          </p:cNvPr>
          <p:cNvSpPr>
            <a:spLocks noGrp="1"/>
          </p:cNvSpPr>
          <p:nvPr>
            <p:ph type="sldNum" sz="quarter" idx="12"/>
          </p:nvPr>
        </p:nvSpPr>
        <p:spPr/>
        <p:txBody>
          <a:body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137770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72F2239-EC1A-4624-92E9-2BD82DD14E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D7D21C5-6903-447C-9EAE-A1CB1BB40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0FB2C1-28D1-4707-855F-18548EB3EB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A69DF-99E6-403D-BE60-CFA8B07AA9F8}" type="datetimeFigureOut">
              <a:rPr kumimoji="1" lang="ja-JP" altLang="en-US" smtClean="0"/>
              <a:t>2025/5/23</a:t>
            </a:fld>
            <a:endParaRPr kumimoji="1" lang="ja-JP" altLang="en-US"/>
          </a:p>
        </p:txBody>
      </p:sp>
      <p:sp>
        <p:nvSpPr>
          <p:cNvPr id="5" name="フッター プレースホルダー 4">
            <a:extLst>
              <a:ext uri="{FF2B5EF4-FFF2-40B4-BE49-F238E27FC236}">
                <a16:creationId xmlns:a16="http://schemas.microsoft.com/office/drawing/2014/main" id="{AA12D7D5-BCE4-46BC-AB54-AB16B3234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FB8FABA-4E29-4602-9FE3-144BB1661F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E4432B-B09A-47BC-AC22-3E5DCA0BB26C}" type="slidenum">
              <a:rPr kumimoji="1" lang="ja-JP" altLang="en-US" smtClean="0"/>
              <a:t>‹#›</a:t>
            </a:fld>
            <a:endParaRPr kumimoji="1" lang="ja-JP" altLang="en-US"/>
          </a:p>
        </p:txBody>
      </p:sp>
    </p:spTree>
    <p:extLst>
      <p:ext uri="{BB962C8B-B14F-4D97-AF65-F5344CB8AC3E}">
        <p14:creationId xmlns:p14="http://schemas.microsoft.com/office/powerpoint/2010/main" val="278045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93990886-B8FB-4862-BA1A-C33F780E0A9C}"/>
              </a:ext>
            </a:extLst>
          </p:cNvPr>
          <p:cNvSpPr>
            <a:spLocks noGrp="1"/>
          </p:cNvSpPr>
          <p:nvPr>
            <p:ph type="title"/>
          </p:nvPr>
        </p:nvSpPr>
        <p:spPr>
          <a:xfrm>
            <a:off x="2189328" y="2509647"/>
            <a:ext cx="7441882" cy="1334132"/>
          </a:xfrm>
        </p:spPr>
        <p:txBody>
          <a:bodyPr>
            <a:normAutofit/>
          </a:bodyPr>
          <a:lstStyle/>
          <a:p>
            <a:r>
              <a:rPr lang="ja-JP" altLang="en-US" sz="4000" b="1" dirty="0"/>
              <a:t>医療型短期入所事業</a:t>
            </a:r>
            <a:br>
              <a:rPr lang="en-US" altLang="ja-JP" sz="4000" b="1" dirty="0"/>
            </a:br>
            <a:r>
              <a:rPr lang="ja-JP" altLang="en-US" sz="4000" b="1" dirty="0"/>
              <a:t>整備基本方針（案）について</a:t>
            </a:r>
            <a:endParaRPr kumimoji="1" lang="ja-JP" altLang="en-US" sz="4000" b="1" dirty="0"/>
          </a:p>
        </p:txBody>
      </p:sp>
      <p:sp>
        <p:nvSpPr>
          <p:cNvPr id="6" name="テキスト ボックス 1">
            <a:extLst>
              <a:ext uri="{FF2B5EF4-FFF2-40B4-BE49-F238E27FC236}">
                <a16:creationId xmlns:a16="http://schemas.microsoft.com/office/drawing/2014/main" id="{2E45A649-7B91-47DC-A990-6F75D4FC18C0}"/>
              </a:ext>
            </a:extLst>
          </p:cNvPr>
          <p:cNvSpPr txBox="1"/>
          <p:nvPr/>
        </p:nvSpPr>
        <p:spPr>
          <a:xfrm>
            <a:off x="10222728" y="325669"/>
            <a:ext cx="1413140" cy="685144"/>
          </a:xfrm>
          <a:prstGeom prst="rect">
            <a:avLst/>
          </a:prstGeom>
          <a:solidFill>
            <a:sysClr val="window" lastClr="FFFFFF"/>
          </a:solidFill>
          <a:ln w="12700" cmpd="sng">
            <a:solidFill>
              <a:sysClr val="windowText" lastClr="000000"/>
            </a:solidFill>
          </a:ln>
          <a:effectLst/>
        </p:spPr>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資料１－３</a:t>
            </a:r>
          </a:p>
        </p:txBody>
      </p:sp>
      <p:sp>
        <p:nvSpPr>
          <p:cNvPr id="7" name="スライド番号プレースホルダー 1">
            <a:extLst>
              <a:ext uri="{FF2B5EF4-FFF2-40B4-BE49-F238E27FC236}">
                <a16:creationId xmlns:a16="http://schemas.microsoft.com/office/drawing/2014/main" id="{AF9FB221-9651-44F8-9FC2-229B62AC9EB0}"/>
              </a:ext>
            </a:extLst>
          </p:cNvPr>
          <p:cNvSpPr>
            <a:spLocks noGrp="1"/>
          </p:cNvSpPr>
          <p:nvPr>
            <p:ph type="sldNum" sz="quarter" idx="12"/>
          </p:nvPr>
        </p:nvSpPr>
        <p:spPr>
          <a:xfrm>
            <a:off x="11560005" y="6410252"/>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1</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691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51A67D5-81B8-40DE-B6D8-0245D35802EA}"/>
              </a:ext>
            </a:extLst>
          </p:cNvPr>
          <p:cNvSpPr/>
          <p:nvPr/>
        </p:nvSpPr>
        <p:spPr>
          <a:xfrm>
            <a:off x="0" y="0"/>
            <a:ext cx="12192000" cy="690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chemeClr val="bg1"/>
                </a:solidFill>
                <a:latin typeface="BIZ UDPゴシック" panose="020B0400000000000000" pitchFamily="50" charset="-128"/>
                <a:ea typeface="BIZ UDPゴシック" panose="020B0400000000000000" pitchFamily="50" charset="-128"/>
              </a:rPr>
              <a:t>【</a:t>
            </a:r>
            <a:r>
              <a:rPr kumimoji="1" lang="ja-JP" altLang="en-US" sz="2400" dirty="0">
                <a:solidFill>
                  <a:schemeClr val="bg1"/>
                </a:solidFill>
                <a:latin typeface="BIZ UDPゴシック" panose="020B0400000000000000" pitchFamily="50" charset="-128"/>
                <a:ea typeface="BIZ UDPゴシック" panose="020B0400000000000000" pitchFamily="50" charset="-128"/>
              </a:rPr>
              <a:t>参考</a:t>
            </a:r>
            <a:r>
              <a:rPr kumimoji="1" lang="en-US" altLang="ja-JP" sz="2400" dirty="0">
                <a:solidFill>
                  <a:schemeClr val="bg1"/>
                </a:solidFill>
                <a:latin typeface="BIZ UDPゴシック" panose="020B0400000000000000" pitchFamily="50" charset="-128"/>
                <a:ea typeface="BIZ UDPゴシック" panose="020B0400000000000000" pitchFamily="50" charset="-128"/>
              </a:rPr>
              <a:t>】</a:t>
            </a:r>
            <a:r>
              <a:rPr kumimoji="1" lang="ja-JP" altLang="en-US" sz="2400" dirty="0">
                <a:latin typeface="BIZ UDPゴシック" panose="020B0400000000000000" pitchFamily="50" charset="-128"/>
                <a:ea typeface="BIZ UDPゴシック" panose="020B0400000000000000" pitchFamily="50" charset="-128"/>
              </a:rPr>
              <a:t>（医療型）短期入所事業について</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A7EB00FC-8204-409F-B863-93DD086193F8}"/>
              </a:ext>
            </a:extLst>
          </p:cNvPr>
          <p:cNvSpPr txBox="1">
            <a:spLocks noChangeAspect="1"/>
          </p:cNvSpPr>
          <p:nvPr/>
        </p:nvSpPr>
        <p:spPr>
          <a:xfrm>
            <a:off x="212624" y="728191"/>
            <a:ext cx="11468010" cy="1017482"/>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36000" bIns="36000" anchor="ctr">
            <a:noAutofit/>
          </a:bodyPr>
          <a:lstStyle/>
          <a:p>
            <a:r>
              <a:rPr lang="ja-JP" altLang="en-US" dirty="0">
                <a:latin typeface="BIZ UDゴシック" panose="020B0400000000000000" pitchFamily="49" charset="-128"/>
                <a:ea typeface="BIZ UDゴシック" panose="020B0400000000000000" pitchFamily="49" charset="-128"/>
              </a:rPr>
              <a:t>　短期入所事業は、障害者の日常生活及び社会生活を総合的に支援するための法律</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平成</a:t>
            </a:r>
            <a:r>
              <a:rPr lang="en-US" altLang="ja-JP" dirty="0">
                <a:latin typeface="BIZ UDゴシック" panose="020B0400000000000000" pitchFamily="49" charset="-128"/>
                <a:ea typeface="BIZ UDゴシック" panose="020B0400000000000000" pitchFamily="49" charset="-128"/>
              </a:rPr>
              <a:t>17</a:t>
            </a:r>
            <a:r>
              <a:rPr lang="ja-JP" altLang="en-US" dirty="0">
                <a:latin typeface="BIZ UDゴシック" panose="020B0400000000000000" pitchFamily="49" charset="-128"/>
                <a:ea typeface="BIZ UDゴシック" panose="020B0400000000000000" pitchFamily="49" charset="-128"/>
              </a:rPr>
              <a:t>年法律第</a:t>
            </a:r>
            <a:r>
              <a:rPr lang="en-US" altLang="ja-JP" dirty="0">
                <a:latin typeface="BIZ UDゴシック" panose="020B0400000000000000" pitchFamily="49" charset="-128"/>
                <a:ea typeface="BIZ UDゴシック" panose="020B0400000000000000" pitchFamily="49" charset="-128"/>
              </a:rPr>
              <a:t>123</a:t>
            </a:r>
            <a:r>
              <a:rPr lang="ja-JP" altLang="en-US" dirty="0">
                <a:latin typeface="BIZ UDゴシック" panose="020B0400000000000000" pitchFamily="49" charset="-128"/>
                <a:ea typeface="BIZ UDゴシック" panose="020B0400000000000000" pitchFamily="49" charset="-128"/>
              </a:rPr>
              <a:t>号</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第５条に規定される障害福祉サービスの一つで、このうち病院、診療所等の病床を利用した短期入所を医療型短期入所という。</a:t>
            </a:r>
            <a:endParaRPr lang="ja-JP" altLang="en-US" sz="14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8E3C6DA4-46D6-4470-B856-80C901862F61}"/>
              </a:ext>
            </a:extLst>
          </p:cNvPr>
          <p:cNvSpPr txBox="1">
            <a:spLocks noChangeAspect="1"/>
          </p:cNvSpPr>
          <p:nvPr/>
        </p:nvSpPr>
        <p:spPr>
          <a:xfrm>
            <a:off x="361995" y="1865744"/>
            <a:ext cx="11468010" cy="4784437"/>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36000" bIns="36000" anchor="ctr">
            <a:noAutofit/>
          </a:bodyPr>
          <a:lstStyle/>
          <a:p>
            <a:pPr marL="1081088" indent="-1081088"/>
            <a:r>
              <a:rPr lang="ja-JP" altLang="en-US" dirty="0">
                <a:latin typeface="BIZ UDゴシック" panose="020B0400000000000000" pitchFamily="49" charset="-128"/>
                <a:ea typeface="BIZ UDゴシック" panose="020B0400000000000000" pitchFamily="49" charset="-128"/>
              </a:rPr>
              <a:t>内　　容：　短期入所とは、</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居宅においてその介護を行う者の疾病その他の理由により、</a:t>
            </a:r>
            <a:r>
              <a:rPr lang="ja-JP" altLang="ja-JP" sz="1800" u="sng"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障がい者支援施設</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等への短期間の入所を必要とする障がい児者につき、当該施設に短期間の入所をさせて、入浴、排せつ又は食事の介護その他の必要な支援を行うもの</a:t>
            </a:r>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同法第５条第８項</a:t>
            </a:r>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0" indent="-1524000"/>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　　　　　　医療型短期入所の場合は、入所先は、病床を有する</a:t>
            </a:r>
            <a:r>
              <a:rPr lang="ja-JP" altLang="en-US" dirty="0">
                <a:latin typeface="BIZ UDゴシック" panose="020B0400000000000000" pitchFamily="49" charset="-128"/>
                <a:ea typeface="BIZ UDゴシック" panose="020B0400000000000000" pitchFamily="49" charset="-128"/>
              </a:rPr>
              <a:t>病院、診療所等となっている。</a:t>
            </a:r>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0" indent="-1524000"/>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0" indent="-1524000"/>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対 象 者：　医療的ケアを必要とする障がい児者であって、</a:t>
            </a:r>
            <a:r>
              <a:rPr lang="ja-JP" altLang="en-US" u="sng" kern="100" dirty="0">
                <a:latin typeface="BIZ UDゴシック" panose="020B0400000000000000" pitchFamily="49" charset="-128"/>
                <a:ea typeface="BIZ UDゴシック" panose="020B0400000000000000" pitchFamily="49" charset="-128"/>
                <a:cs typeface="Times New Roman" panose="02020603050405020304" pitchFamily="18" charset="0"/>
              </a:rPr>
              <a:t>状態像が安定している者</a:t>
            </a:r>
            <a:endParaRPr lang="en-US" altLang="ja-JP" u="sng"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347788" indent="-1347788"/>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医療型短期入所の利用者は、在宅療養指導管理料</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の</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算定中のため、</a:t>
            </a:r>
            <a:r>
              <a:rPr lang="zh-TW"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経</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皮</a:t>
            </a:r>
            <a:r>
              <a:rPr lang="zh-TW"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的動脈血酸素飽和度測定</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等</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18</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の医療措置等を除き、基本的に、診療報酬の算定はできない。</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0" indent="-1524000"/>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081088" indent="-1081088"/>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利用方法：　利用希望者は、市町村に対して、介護給付費等支給申請を行い、相談支援専門員が作成したサービス等利用計画案等を勘案した短期入所の支給決定を受けて、短期入所事業所と利用契約を行い、利用を開始する。</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081088" indent="-1081088"/>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　　　　　　市町村は、支給決定時に当該利用者が医療型短期入所事業の対象かどうかを確認し、受給者証に記載。</a:t>
            </a: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347788" indent="-1347788"/>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事業所は、サービス提供に先立ち、面談、事業所の見学</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及び</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宿泊を伴わない利用などを通じて、状態像を確認、医療ケアを</a:t>
            </a: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含めたサービス</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提供が可能か確認を行う。</a:t>
            </a:r>
            <a:endParaRPr lang="en-US" altLang="ja-JP" dirty="0">
              <a:latin typeface="BIZ UDゴシック" panose="020B0400000000000000" pitchFamily="49" charset="-128"/>
              <a:ea typeface="BIZ UDゴシック" panose="020B0400000000000000" pitchFamily="49" charset="-128"/>
            </a:endParaRPr>
          </a:p>
        </p:txBody>
      </p:sp>
      <p:sp>
        <p:nvSpPr>
          <p:cNvPr id="5" name="スライド番号プレースホルダー 1">
            <a:extLst>
              <a:ext uri="{FF2B5EF4-FFF2-40B4-BE49-F238E27FC236}">
                <a16:creationId xmlns:a16="http://schemas.microsoft.com/office/drawing/2014/main" id="{A69BFB69-7718-4868-8F30-70A9614E564D}"/>
              </a:ext>
            </a:extLst>
          </p:cNvPr>
          <p:cNvSpPr>
            <a:spLocks noGrp="1"/>
          </p:cNvSpPr>
          <p:nvPr>
            <p:ph type="sldNum" sz="quarter" idx="12"/>
          </p:nvPr>
        </p:nvSpPr>
        <p:spPr>
          <a:xfrm>
            <a:off x="11560005" y="6410252"/>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2</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4965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51A67D5-81B8-40DE-B6D8-0245D35802EA}"/>
              </a:ext>
            </a:extLst>
          </p:cNvPr>
          <p:cNvSpPr/>
          <p:nvPr/>
        </p:nvSpPr>
        <p:spPr>
          <a:xfrm>
            <a:off x="0" y="0"/>
            <a:ext cx="12192000" cy="690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solidFill>
                <a:latin typeface="BIZ UDPゴシック" panose="020B0400000000000000" pitchFamily="50" charset="-128"/>
                <a:ea typeface="BIZ UDPゴシック" panose="020B0400000000000000" pitchFamily="50" charset="-128"/>
              </a:rPr>
              <a:t>医療型短期入所事業所の整備にかかる</a:t>
            </a:r>
            <a:r>
              <a:rPr kumimoji="1" lang="ja-JP" altLang="en-US" sz="2400" dirty="0">
                <a:latin typeface="BIZ UDPゴシック" panose="020B0400000000000000" pitchFamily="50" charset="-128"/>
                <a:ea typeface="BIZ UDPゴシック" panose="020B0400000000000000" pitchFamily="50" charset="-128"/>
              </a:rPr>
              <a:t>基本的な方針</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614C091D-4F71-4A84-A1D0-7F149318B5A1}"/>
              </a:ext>
            </a:extLst>
          </p:cNvPr>
          <p:cNvSpPr txBox="1"/>
          <p:nvPr/>
        </p:nvSpPr>
        <p:spPr>
          <a:xfrm>
            <a:off x="180892" y="946318"/>
            <a:ext cx="11467769" cy="5293757"/>
          </a:xfrm>
          <a:prstGeom prst="rect">
            <a:avLst/>
          </a:prstGeom>
          <a:noFill/>
        </p:spPr>
        <p:txBody>
          <a:bodyPr wrap="square">
            <a:spAutoFit/>
          </a:bodyPr>
          <a:lstStyle/>
          <a:p>
            <a:pPr algn="just"/>
            <a:r>
              <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（１）既存の医療型短期入所事業所への働きかけ</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60705" indent="-560705" algn="just"/>
            <a:r>
              <a:rPr lang="ja-JP"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医療型短期入所を実施している以下の病院や施設に対して、医療型短期入所に要する病床・稼働率の拡大を働きかける。</a:t>
            </a:r>
          </a:p>
          <a:p>
            <a:pPr marL="1016000" lvl="1" indent="-558800"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医療型短期入所を実施している療養介護施設や医療型障がい児入所施設（主に社会福祉法人で実施）</a:t>
            </a:r>
            <a:endParaRPr lang="en-US"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016000" lvl="1" indent="-558800"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「大阪府医療型短期入所支援強化事業」の実施病院（主に</a:t>
            </a:r>
            <a:r>
              <a:rPr lang="en-US"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社会</a:t>
            </a:r>
            <a:r>
              <a:rPr lang="en-US"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医療法人・社会福祉法人・地方独立行政法人等で実施）</a:t>
            </a:r>
          </a:p>
          <a:p>
            <a:pPr marL="558800" indent="-558800" algn="just"/>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p>
          <a:p>
            <a:pPr algn="just"/>
            <a:r>
              <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（２）医療型短期入所事業所の新規開拓</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医療型短期入所の実施にあたって、以下の医療提供施設等に事業実施を働きかける。</a:t>
            </a:r>
          </a:p>
          <a:p>
            <a:pPr lvl="1"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病院及び有床診療所</a:t>
            </a:r>
          </a:p>
          <a:p>
            <a:pPr lvl="1"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介護老人保健施設及び介護医療院</a:t>
            </a:r>
          </a:p>
          <a:p>
            <a:pPr algn="just"/>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（３）特例有床診療所制度を活用した医療型短期入所事業所の開設にかかる支援</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558800" indent="-558800" algn="just"/>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当該制度を活用して医療型短期入所事業所を開設する事業者の相談に応じ、事前協議において事業計画と合わせて、障がい福祉サービスの質の確保等のために、以下の内容について確認する。</a:t>
            </a:r>
          </a:p>
          <a:p>
            <a:pPr lvl="1"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①　日中活動の充実について</a:t>
            </a:r>
          </a:p>
          <a:p>
            <a:pPr lvl="1"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②　大阪府や市町村の取組みへの協力</a:t>
            </a:r>
          </a:p>
          <a:p>
            <a:pPr lvl="1" algn="just"/>
            <a:r>
              <a:rPr lang="ja-JP"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③　医療的ケアを要する重症心身障がい児者等への支援実績</a:t>
            </a:r>
          </a:p>
        </p:txBody>
      </p:sp>
      <p:sp>
        <p:nvSpPr>
          <p:cNvPr id="4" name="スライド番号プレースホルダー 1">
            <a:extLst>
              <a:ext uri="{FF2B5EF4-FFF2-40B4-BE49-F238E27FC236}">
                <a16:creationId xmlns:a16="http://schemas.microsoft.com/office/drawing/2014/main" id="{5944A604-3D47-4ADD-BD89-F577B4EDBBC0}"/>
              </a:ext>
            </a:extLst>
          </p:cNvPr>
          <p:cNvSpPr>
            <a:spLocks noGrp="1"/>
          </p:cNvSpPr>
          <p:nvPr>
            <p:ph type="sldNum" sz="quarter" idx="12"/>
          </p:nvPr>
        </p:nvSpPr>
        <p:spPr>
          <a:xfrm>
            <a:off x="11560005" y="6410252"/>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3</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63980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51A67D5-81B8-40DE-B6D8-0245D35802EA}"/>
              </a:ext>
            </a:extLst>
          </p:cNvPr>
          <p:cNvSpPr/>
          <p:nvPr/>
        </p:nvSpPr>
        <p:spPr>
          <a:xfrm>
            <a:off x="0" y="0"/>
            <a:ext cx="12192000" cy="690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solidFill>
                <a:latin typeface="BIZ UDPゴシック" panose="020B0400000000000000" pitchFamily="50" charset="-128"/>
                <a:ea typeface="BIZ UDPゴシック" panose="020B0400000000000000" pitchFamily="50" charset="-128"/>
              </a:rPr>
              <a:t>具体的な整備の進め方</a:t>
            </a:r>
            <a:endParaRPr kumimoji="1" lang="ja-JP" altLang="en-US" sz="2000"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70051BCB-BF1B-48A8-B6E9-78DE5D0D00E9}"/>
              </a:ext>
            </a:extLst>
          </p:cNvPr>
          <p:cNvSpPr txBox="1">
            <a:spLocks noChangeAspect="1"/>
          </p:cNvSpPr>
          <p:nvPr/>
        </p:nvSpPr>
        <p:spPr>
          <a:xfrm>
            <a:off x="212624" y="728191"/>
            <a:ext cx="11468010" cy="690074"/>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36000" bIns="36000" anchor="ctr">
            <a:noAutofit/>
          </a:bodyPr>
          <a:lstStyle/>
          <a:p>
            <a:r>
              <a:rPr lang="ja-JP" altLang="en-US" sz="1600" dirty="0">
                <a:solidFill>
                  <a:srgbClr val="FF0000"/>
                </a:solidFill>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基本的な方針に基づき、市町村における医療型短期入所のニーズを踏まえ、計画的な整備を進めていく。</a:t>
            </a:r>
            <a:endParaRPr lang="ja-JP" altLang="en-US" sz="1400" dirty="0">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8912A22B-D155-409B-AC13-1AF9686EB560}"/>
              </a:ext>
            </a:extLst>
          </p:cNvPr>
          <p:cNvSpPr txBox="1"/>
          <p:nvPr/>
        </p:nvSpPr>
        <p:spPr>
          <a:xfrm>
            <a:off x="0" y="1605494"/>
            <a:ext cx="12038553" cy="4154984"/>
          </a:xfrm>
          <a:prstGeom prst="rect">
            <a:avLst/>
          </a:prstGeom>
          <a:noFill/>
        </p:spPr>
        <p:txBody>
          <a:bodyPr wrap="square">
            <a:spAutoFit/>
          </a:bodyPr>
          <a:lstStyle/>
          <a:p>
            <a:pPr indent="140335" algn="just"/>
            <a:r>
              <a:rPr lang="ja-JP" altLang="ja-JP" sz="2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（１）基本的整備</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419100" indent="1397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府において、市町村と連携・協力のもと、既存病床の拡大を含め、以下の取組みを基本的に行い、整備を進めていく。</a:t>
            </a:r>
          </a:p>
          <a:p>
            <a:pPr marL="419100" indent="-4191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①　「大阪府医療型短期入所支援強化事業」の実施病院の運営にあたっての課題把握を行い、新規開拓及び拡充の働きかけを行う</a:t>
            </a:r>
          </a:p>
          <a:p>
            <a:pPr marL="419100" indent="-4191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②　医療型短期入所を実施している療養介護施設や医療型障がい児入所施設における医療型短期入所の課題把握を行い、拡充の働きかけを行う</a:t>
            </a:r>
          </a:p>
          <a:p>
            <a:pPr marL="419100" indent="-4191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③　介護老人保健施設や介護医療院において、参入にあたっての課題把握を行い、新たに医療型短期入所事業所の新規開拓を実施する</a:t>
            </a:r>
          </a:p>
          <a:p>
            <a:pPr marL="419100" indent="-419100" algn="just"/>
            <a:r>
              <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419100" indent="-4191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2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（２）特例的整備（特例有床診療所制度を活用した医療型短期入所）</a:t>
            </a:r>
            <a:endParaRPr lang="ja-JP" altLang="ja-JP" sz="2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419100" indent="-419100" algn="just"/>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基本的な考えを踏まえ、上記（１）の取組みと合わせて、医療型短期入所の整備が必要な市町村</a:t>
            </a:r>
            <a:r>
              <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において、</a:t>
            </a:r>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次</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の内容を満たすものに限り、認めることとする。</a:t>
            </a:r>
          </a:p>
          <a:p>
            <a:pPr marL="419100" indent="-419100" algn="just"/>
            <a:r>
              <a:rPr lang="en-US" altLang="ja-JP" sz="18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altLang="ja-JP" sz="18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8" name="スライド番号プレースホルダー 1">
            <a:extLst>
              <a:ext uri="{FF2B5EF4-FFF2-40B4-BE49-F238E27FC236}">
                <a16:creationId xmlns:a16="http://schemas.microsoft.com/office/drawing/2014/main" id="{2F0BEC45-4F7E-4A2D-821C-03E3F1943FAA}"/>
              </a:ext>
            </a:extLst>
          </p:cNvPr>
          <p:cNvSpPr>
            <a:spLocks noGrp="1"/>
          </p:cNvSpPr>
          <p:nvPr>
            <p:ph type="sldNum" sz="quarter" idx="12"/>
          </p:nvPr>
        </p:nvSpPr>
        <p:spPr>
          <a:xfrm>
            <a:off x="11560005" y="6410252"/>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4</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046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51A67D5-81B8-40DE-B6D8-0245D35802EA}"/>
              </a:ext>
            </a:extLst>
          </p:cNvPr>
          <p:cNvSpPr/>
          <p:nvPr/>
        </p:nvSpPr>
        <p:spPr>
          <a:xfrm>
            <a:off x="0" y="0"/>
            <a:ext cx="12192000" cy="690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医療型短期入所事業を実施する特例有床診療所開設の</a:t>
            </a:r>
            <a:r>
              <a:rPr kumimoji="1" lang="ja-JP" altLang="en-US" sz="2400" dirty="0">
                <a:solidFill>
                  <a:schemeClr val="bg1"/>
                </a:solidFill>
                <a:latin typeface="BIZ UDPゴシック" panose="020B0400000000000000" pitchFamily="50" charset="-128"/>
                <a:ea typeface="BIZ UDPゴシック" panose="020B0400000000000000" pitchFamily="50" charset="-128"/>
              </a:rPr>
              <a:t>要件</a:t>
            </a:r>
            <a:r>
              <a:rPr kumimoji="1" lang="ja-JP" altLang="en-US" sz="2400" dirty="0">
                <a:latin typeface="BIZ UDPゴシック" panose="020B0400000000000000" pitchFamily="50" charset="-128"/>
                <a:ea typeface="BIZ UDPゴシック" panose="020B0400000000000000" pitchFamily="50" charset="-128"/>
              </a:rPr>
              <a:t>について</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A7EB00FC-8204-409F-B863-93DD086193F8}"/>
              </a:ext>
            </a:extLst>
          </p:cNvPr>
          <p:cNvSpPr txBox="1">
            <a:spLocks noChangeAspect="1"/>
          </p:cNvSpPr>
          <p:nvPr/>
        </p:nvSpPr>
        <p:spPr>
          <a:xfrm>
            <a:off x="212624" y="728191"/>
            <a:ext cx="11468010" cy="690074"/>
          </a:xfrm>
          <a:prstGeom prst="rect">
            <a:avLst/>
          </a:prstGeom>
          <a:noFill/>
          <a:ln>
            <a:noFill/>
            <a:prstDash val="sysDash"/>
            <a:extLst>
              <a:ext uri="{C807C97D-BFC1-408E-A445-0C87EB9F89A2}">
                <ask:lineSketchStyleProps xmlns:ask="http://schemas.microsoft.com/office/drawing/2018/sketchyshapes">
                  <ask:type>
                    <ask:lineSketchNone/>
                  </ask:type>
                </ask:lineSketchStyleProps>
              </a:ext>
            </a:extLst>
          </a:ln>
        </p:spPr>
        <p:txBody>
          <a:bodyPr wrap="square" tIns="36000" bIns="36000" anchor="ctr">
            <a:noAutofit/>
          </a:bodyPr>
          <a:lstStyle/>
          <a:p>
            <a:r>
              <a:rPr lang="ja-JP" altLang="en-US" sz="1600" dirty="0">
                <a:solidFill>
                  <a:srgbClr val="222222"/>
                </a:solidFill>
                <a:latin typeface="BIZ UDゴシック" panose="020B0400000000000000" pitchFamily="49" charset="-128"/>
                <a:ea typeface="BIZ UDゴシック" panose="020B0400000000000000" pitchFamily="49" charset="-128"/>
              </a:rPr>
              <a:t>　医療型短期入所事業を実施する特例有床診療所開設の事前協議では、特例有床診療所制度を利用して医療型短期入所を開設するにあたり、障がい福祉サービス提供に係る安全性及び質の確保等について、大阪府福祉部が事業者と事前協議。</a:t>
            </a:r>
            <a:endParaRPr lang="ja-JP" altLang="en-US" sz="1400" dirty="0">
              <a:latin typeface="BIZ UDゴシック" panose="020B0400000000000000" pitchFamily="49" charset="-128"/>
              <a:ea typeface="BIZ UDゴシック" panose="020B0400000000000000" pitchFamily="49" charset="-128"/>
            </a:endParaRPr>
          </a:p>
        </p:txBody>
      </p:sp>
      <p:graphicFrame>
        <p:nvGraphicFramePr>
          <p:cNvPr id="5" name="表 4">
            <a:extLst>
              <a:ext uri="{FF2B5EF4-FFF2-40B4-BE49-F238E27FC236}">
                <a16:creationId xmlns:a16="http://schemas.microsoft.com/office/drawing/2014/main" id="{6E38E313-3907-92F9-228C-5BD650E21629}"/>
              </a:ext>
            </a:extLst>
          </p:cNvPr>
          <p:cNvGraphicFramePr>
            <a:graphicFrameLocks noGrp="1"/>
          </p:cNvGraphicFramePr>
          <p:nvPr>
            <p:extLst>
              <p:ext uri="{D42A27DB-BD31-4B8C-83A1-F6EECF244321}">
                <p14:modId xmlns:p14="http://schemas.microsoft.com/office/powerpoint/2010/main" val="360122292"/>
              </p:ext>
            </p:extLst>
          </p:nvPr>
        </p:nvGraphicFramePr>
        <p:xfrm>
          <a:off x="304893" y="1383270"/>
          <a:ext cx="11770843" cy="4952076"/>
        </p:xfrm>
        <a:graphic>
          <a:graphicData uri="http://schemas.openxmlformats.org/drawingml/2006/table">
            <a:tbl>
              <a:tblPr firstRow="1" firstCol="1" bandRow="1">
                <a:tableStyleId>{5C22544A-7EE6-4342-B048-85BDC9FD1C3A}</a:tableStyleId>
              </a:tblPr>
              <a:tblGrid>
                <a:gridCol w="1547761">
                  <a:extLst>
                    <a:ext uri="{9D8B030D-6E8A-4147-A177-3AD203B41FA5}">
                      <a16:colId xmlns:a16="http://schemas.microsoft.com/office/drawing/2014/main" val="1151724737"/>
                    </a:ext>
                  </a:extLst>
                </a:gridCol>
                <a:gridCol w="6404041">
                  <a:extLst>
                    <a:ext uri="{9D8B030D-6E8A-4147-A177-3AD203B41FA5}">
                      <a16:colId xmlns:a16="http://schemas.microsoft.com/office/drawing/2014/main" val="625967337"/>
                    </a:ext>
                  </a:extLst>
                </a:gridCol>
                <a:gridCol w="3819041">
                  <a:extLst>
                    <a:ext uri="{9D8B030D-6E8A-4147-A177-3AD203B41FA5}">
                      <a16:colId xmlns:a16="http://schemas.microsoft.com/office/drawing/2014/main" val="1208045776"/>
                    </a:ext>
                  </a:extLst>
                </a:gridCol>
              </a:tblGrid>
              <a:tr h="302795">
                <a:tc>
                  <a:txBody>
                    <a:bodyPr/>
                    <a:lstStyle/>
                    <a:p>
                      <a:pPr algn="ct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要件</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algn="ctr"/>
                      <a:r>
                        <a:rPr lang="ja-JP" altLang="en-US" sz="1400" kern="100">
                          <a:effectLst/>
                          <a:latin typeface="BIZ UDゴシック" panose="020B0400000000000000" pitchFamily="49" charset="-128"/>
                          <a:ea typeface="BIZ UDゴシック" panose="020B0400000000000000" pitchFamily="49" charset="-128"/>
                          <a:cs typeface="Times New Roman" panose="02020603050405020304" pitchFamily="18" charset="0"/>
                        </a:rPr>
                        <a:t>項目</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algn="ct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確認書類等</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3283730431"/>
                  </a:ext>
                </a:extLst>
              </a:tr>
              <a:tr h="456002">
                <a:tc rowSpan="2">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bg1"/>
                          </a:solidFill>
                          <a:latin typeface="BIZ UDゴシック" panose="020B0400000000000000" pitchFamily="49" charset="-128"/>
                          <a:ea typeface="BIZ UDゴシック" panose="020B0400000000000000" pitchFamily="49" charset="-128"/>
                        </a:rPr>
                        <a:t>(1)</a:t>
                      </a:r>
                      <a:r>
                        <a:rPr lang="ja-JP" altLang="en-US" sz="1200" dirty="0">
                          <a:solidFill>
                            <a:schemeClr val="bg1"/>
                          </a:solidFill>
                          <a:latin typeface="BIZ UDゴシック" panose="020B0400000000000000" pitchFamily="49" charset="-128"/>
                          <a:ea typeface="BIZ UDゴシック" panose="020B0400000000000000" pitchFamily="49" charset="-128"/>
                        </a:rPr>
                        <a:t>特例的整備要件</a:t>
                      </a:r>
                      <a:endParaRPr lang="en-US" altLang="ja-JP" sz="1200" dirty="0">
                        <a:solidFill>
                          <a:schemeClr val="bg1"/>
                        </a:solidFill>
                        <a:latin typeface="BIZ UDゴシック" panose="020B0400000000000000" pitchFamily="49" charset="-128"/>
                        <a:ea typeface="BIZ UDゴシック" panose="020B0400000000000000" pitchFamily="49" charset="-128"/>
                      </a:endParaRPr>
                    </a:p>
                  </a:txBody>
                  <a:tcPr marL="68465" marR="68465" marT="0" marB="0" anchor="ctr"/>
                </a:tc>
                <a:tc>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ア　特例有床診療所制度を利用した医療型短期入所の開設については、通常の事業の実施地域における必要量、現在のサービス提供量を踏まえ、府において、真に必要と判断されていること</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39700" indent="-139700" algn="ct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ー</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3393629919"/>
                  </a:ext>
                </a:extLst>
              </a:tr>
              <a:tr h="607059">
                <a:tc vMerge="1">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endParaRPr lang="en-US" altLang="ja-JP" sz="105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イ　特例有床診療所制度を利用した医療型短期入所事業所に</a:t>
                      </a:r>
                      <a:r>
                        <a:rPr kumimoji="1" lang="ja-JP" altLang="en-US" sz="1200" kern="1200" dirty="0">
                          <a:solidFill>
                            <a:schemeClr val="dk1"/>
                          </a:solidFill>
                          <a:effectLst/>
                          <a:latin typeface="BIZ UDゴシック" panose="020B0400000000000000" pitchFamily="49" charset="-128"/>
                          <a:ea typeface="BIZ UDゴシック" panose="020B0400000000000000" pitchFamily="49" charset="-128"/>
                          <a:cs typeface="+mn-cs"/>
                        </a:rPr>
                        <a:t>係る</a:t>
                      </a: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当該診療所の病床の利用は、</a:t>
                      </a:r>
                      <a:r>
                        <a:rPr kumimoji="1" lang="ja-JP" altLang="ja-JP" sz="1200" u="sng" kern="1200" dirty="0">
                          <a:solidFill>
                            <a:schemeClr val="dk1"/>
                          </a:solidFill>
                          <a:effectLst/>
                          <a:latin typeface="BIZ UDゴシック" panose="020B0400000000000000" pitchFamily="49" charset="-128"/>
                          <a:ea typeface="BIZ UDゴシック" panose="020B0400000000000000" pitchFamily="49" charset="-128"/>
                          <a:cs typeface="+mn-cs"/>
                        </a:rPr>
                        <a:t>医療型短期入所を提供する場合に限る</a:t>
                      </a: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ものとすること（</a:t>
                      </a:r>
                      <a:r>
                        <a:rPr kumimoji="1" lang="ja-JP" altLang="en-US" sz="1200" kern="1200" dirty="0">
                          <a:solidFill>
                            <a:schemeClr val="tx1"/>
                          </a:solidFill>
                          <a:effectLst/>
                          <a:latin typeface="BIZ UDゴシック" panose="020B0400000000000000" pitchFamily="49" charset="-128"/>
                          <a:ea typeface="BIZ UDゴシック" panose="020B0400000000000000" pitchFamily="49" charset="-128"/>
                          <a:cs typeface="+mn-cs"/>
                        </a:rPr>
                        <a:t>ただし、当該サービス利用中の体調悪化等の理由により一時的に入院に切り替える場合を含む。</a:t>
                      </a:r>
                      <a:r>
                        <a:rPr kumimoji="1" lang="ja-JP" altLang="en-US" sz="1200" kern="1200" dirty="0">
                          <a:solidFill>
                            <a:schemeClr val="dk1"/>
                          </a:solidFill>
                          <a:effectLst/>
                          <a:latin typeface="BIZ UDゴシック" panose="020B0400000000000000" pitchFamily="49" charset="-128"/>
                          <a:ea typeface="BIZ UDゴシック" panose="020B0400000000000000" pitchFamily="49" charset="-128"/>
                          <a:cs typeface="+mn-cs"/>
                        </a:rPr>
                        <a:t>）</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39700" marR="0" lvl="0" indent="-139700" algn="l"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誓約書</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255448073"/>
                  </a:ext>
                </a:extLst>
              </a:tr>
              <a:tr h="456002">
                <a:tc>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bg1"/>
                          </a:solidFill>
                          <a:latin typeface="BIZ UDゴシック" panose="020B0400000000000000" pitchFamily="49" charset="-128"/>
                          <a:ea typeface="BIZ UDゴシック" panose="020B0400000000000000" pitchFamily="49" charset="-128"/>
                        </a:rPr>
                        <a:t>(2)</a:t>
                      </a:r>
                      <a:r>
                        <a:rPr lang="ja-JP" altLang="en-US" sz="1200" dirty="0">
                          <a:solidFill>
                            <a:schemeClr val="bg1"/>
                          </a:solidFill>
                          <a:latin typeface="BIZ UDゴシック" panose="020B0400000000000000" pitchFamily="49" charset="-128"/>
                          <a:ea typeface="BIZ UDゴシック" panose="020B0400000000000000" pitchFamily="49" charset="-128"/>
                        </a:rPr>
                        <a:t>事業者における支援実績要件</a:t>
                      </a:r>
                      <a:endParaRPr lang="en-US" altLang="ja-JP" sz="1200" dirty="0">
                        <a:solidFill>
                          <a:schemeClr val="bg1"/>
                        </a:solidFill>
                        <a:latin typeface="BIZ UDゴシック" panose="020B0400000000000000" pitchFamily="49" charset="-128"/>
                        <a:ea typeface="BIZ UDゴシック" panose="020B0400000000000000" pitchFamily="49" charset="-128"/>
                      </a:endParaRPr>
                    </a:p>
                  </a:txBody>
                  <a:tcPr marL="68465" marR="68465" marT="0" marB="0" anchor="ctr"/>
                </a:tc>
                <a:tc>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ウ　当該事業者において、医療及び障がい福祉サービス並びに障がい児通所支援等として、医療的ケアを要する重症心身障がい児者等を支援した実績があること</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39700" indent="-139700" algn="just"/>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支援実績があることを示す書類</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579687351"/>
                  </a:ext>
                </a:extLst>
              </a:tr>
              <a:tr h="749297">
                <a:tc rowSpan="4">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en-US" altLang="ja-JP" sz="120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altLang="en-US" sz="120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事業所における安全性及び質の確保等に関する要件</a:t>
                      </a:r>
                      <a:endParaRPr lang="en-US" altLang="ja-JP" sz="120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エ　当該事業所において、利用者の体調の急変等に備えるため、あらかじめ入院受入れ等を行う協力医療機関を定め、受入にあたっては当該利用者の主治医との連携を密にし、夜間・休日を含め、利用者の緊急な医学的治療を要する場合は、当該事業所の医師及び協力医療機関において直ちに医学的処遇を行うため体制を確保すること</a:t>
                      </a:r>
                      <a:endParaRPr lang="en-US" altLang="ja-JP" sz="1200" kern="100"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rowSpan="3">
                  <a:txBody>
                    <a:bodyPr/>
                    <a:lstStyle/>
                    <a:p>
                      <a:pPr marL="139700" indent="-139700" algn="just"/>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39700" indent="-139700" algn="just"/>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事業計画書</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tc>
                <a:extLst>
                  <a:ext uri="{0D108BD9-81ED-4DB2-BD59-A6C34878D82A}">
                    <a16:rowId xmlns:a16="http://schemas.microsoft.com/office/drawing/2014/main" val="14002469"/>
                  </a:ext>
                </a:extLst>
              </a:tr>
              <a:tr h="902255">
                <a:tc vMerge="1">
                  <a:txBody>
                    <a:bodyPr/>
                    <a:lstStyle/>
                    <a:p>
                      <a:pPr marL="139700" indent="-139700" algn="just"/>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オ　</a:t>
                      </a:r>
                      <a:r>
                        <a:rPr kumimoji="1" lang="ja-JP" altLang="ja-JP" sz="1200" kern="1200" dirty="0">
                          <a:solidFill>
                            <a:schemeClr val="tx1"/>
                          </a:solidFill>
                          <a:effectLst/>
                          <a:latin typeface="BIZ UDゴシック" panose="020B0400000000000000" pitchFamily="49" charset="-128"/>
                          <a:ea typeface="BIZ UDゴシック" panose="020B0400000000000000" pitchFamily="49" charset="-128"/>
                          <a:cs typeface="+mn-cs"/>
                        </a:rPr>
                        <a:t>当該事業</a:t>
                      </a:r>
                      <a:r>
                        <a:rPr kumimoji="1" lang="ja-JP" altLang="en-US" sz="1200" kern="1200" dirty="0">
                          <a:solidFill>
                            <a:schemeClr val="tx1"/>
                          </a:solidFill>
                          <a:effectLst/>
                          <a:latin typeface="BIZ UDゴシック" panose="020B0400000000000000" pitchFamily="49" charset="-128"/>
                          <a:ea typeface="BIZ UDゴシック" panose="020B0400000000000000" pitchFamily="49" charset="-128"/>
                          <a:cs typeface="+mn-cs"/>
                        </a:rPr>
                        <a:t>所において</a:t>
                      </a:r>
                      <a:r>
                        <a:rPr kumimoji="1" lang="ja-JP" altLang="ja-JP" sz="120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主たる対象とする障がいの種類に応じ、日中活動に係る他の指定障がい福祉サービス又指定障がい児通所支援サービスをあわせて提供すること（近隣の指定障がい福祉サービス事業所等で日中活動サービスを利用できる体制を構築する場合を含む）又は、当該</a:t>
                      </a:r>
                      <a:r>
                        <a:rPr kumimoji="1" lang="ja-JP" altLang="ja-JP" sz="1200" kern="1200">
                          <a:solidFill>
                            <a:schemeClr val="dk1"/>
                          </a:solidFill>
                          <a:effectLst/>
                          <a:latin typeface="BIZ UDゴシック" panose="020B0400000000000000" pitchFamily="49" charset="-128"/>
                          <a:ea typeface="BIZ UDゴシック" panose="020B0400000000000000" pitchFamily="49" charset="-128"/>
                          <a:cs typeface="+mn-cs"/>
                        </a:rPr>
                        <a:t>短期入所と</a:t>
                      </a: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して、良質な日中活動に係る便宜を提供すること</a:t>
                      </a:r>
                      <a:endParaRPr kumimoji="1" lang="ja-JP" altLang="en-US" sz="2000" dirty="0"/>
                    </a:p>
                  </a:txBody>
                  <a:tcPr marL="68465" marR="68465" marT="0" marB="0" anchor="ctr"/>
                </a:tc>
                <a:tc vMerge="1">
                  <a:txBody>
                    <a:bodyPr/>
                    <a:lstStyle/>
                    <a:p>
                      <a:pPr marL="139700" indent="-139700" algn="just"/>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1556662952"/>
                  </a:ext>
                </a:extLst>
              </a:tr>
              <a:tr h="969014">
                <a:tc vMerge="1">
                  <a:txBody>
                    <a:bodyPr/>
                    <a:lstStyle/>
                    <a:p>
                      <a:pPr marL="180975" marR="0" lvl="0" indent="-180975" algn="just" defTabSz="914400" rtl="0" eaLnBrk="1" fontAlgn="auto" latinLnBrk="0" hangingPunct="1">
                        <a:lnSpc>
                          <a:spcPct val="100000"/>
                        </a:lnSpc>
                        <a:spcBef>
                          <a:spcPts val="0"/>
                        </a:spcBef>
                        <a:spcAft>
                          <a:spcPts val="0"/>
                        </a:spcAft>
                        <a:buClrTx/>
                        <a:buSzTx/>
                        <a:buFontTx/>
                        <a:buNone/>
                        <a:tabLst/>
                        <a:defRPr/>
                      </a:pPr>
                      <a:endParaRPr lang="en-US" altLang="ja-JP" sz="105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カ　当該事業所について、主たる対象とする障がいの種類に応じ、</a:t>
                      </a: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通常の事業の実施地域</a:t>
                      </a:r>
                      <a:r>
                        <a:rPr kumimoji="1" lang="ja-JP" altLang="ja-JP" sz="1200" kern="1200" dirty="0">
                          <a:solidFill>
                            <a:schemeClr val="dk1"/>
                          </a:solidFill>
                          <a:effectLst/>
                          <a:latin typeface="BIZ UDゴシック" panose="020B0400000000000000" pitchFamily="49" charset="-128"/>
                          <a:ea typeface="BIZ UDゴシック" panose="020B0400000000000000" pitchFamily="49" charset="-128"/>
                          <a:cs typeface="+mn-cs"/>
                        </a:rPr>
                        <a:t>における、訪問看護ステーション、障がい福祉サービス事業所、障がい児通所支援事業所、医療型障がい児入所施設（指定発達支援医療機関を含む）及び療養介護を提供する病院並びに保健所及び医療的ケア児支援センターと円滑に連絡調整が行えるよう、市町村の協議の場に参加するなど連携を図ること</a:t>
                      </a:r>
                      <a:endParaRPr kumimoji="1" lang="ja-JP" altLang="en-US" sz="1200" dirty="0">
                        <a:latin typeface="BIZ UDゴシック" panose="020B0400000000000000" pitchFamily="49" charset="-128"/>
                        <a:ea typeface="BIZ UDゴシック" panose="020B0400000000000000" pitchFamily="49" charset="-128"/>
                      </a:endParaRPr>
                    </a:p>
                  </a:txBody>
                  <a:tcPr marL="68465" marR="68465" marT="0" marB="0" anchor="ctr"/>
                </a:tc>
                <a:tc vMerge="1">
                  <a:txBody>
                    <a:bodyPr/>
                    <a:lstStyle/>
                    <a:p>
                      <a:pPr marL="139700" indent="-139700" algn="just"/>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3129540059"/>
                  </a:ext>
                </a:extLst>
              </a:tr>
              <a:tr h="417014">
                <a:tc vMerge="1">
                  <a:txBody>
                    <a:bodyPr/>
                    <a:lstStyle/>
                    <a:p>
                      <a:pPr marL="180975" indent="-180975" algn="just"/>
                      <a:endParaRPr lang="en-US" altLang="ja-JP" sz="105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80975" indent="-180975" algn="just"/>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キ　カのほか、大阪府福祉部及びサービス提供区域の市町村の施策に協力すること</a:t>
                      </a:r>
                      <a:endParaRPr lang="en-US"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tc>
                  <a:txBody>
                    <a:bodyPr/>
                    <a:lstStyle/>
                    <a:p>
                      <a:pPr marL="139700" indent="-139700" algn="just"/>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誓約書</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465" marR="68465" marT="0" marB="0" anchor="ctr"/>
                </a:tc>
                <a:extLst>
                  <a:ext uri="{0D108BD9-81ED-4DB2-BD59-A6C34878D82A}">
                    <a16:rowId xmlns:a16="http://schemas.microsoft.com/office/drawing/2014/main" val="4179240210"/>
                  </a:ext>
                </a:extLst>
              </a:tr>
            </a:tbl>
          </a:graphicData>
        </a:graphic>
      </p:graphicFrame>
      <p:sp>
        <p:nvSpPr>
          <p:cNvPr id="7" name="テキスト ボックス 6">
            <a:extLst>
              <a:ext uri="{FF2B5EF4-FFF2-40B4-BE49-F238E27FC236}">
                <a16:creationId xmlns:a16="http://schemas.microsoft.com/office/drawing/2014/main" id="{EA39F5C9-8431-448B-9C68-F77552086060}"/>
              </a:ext>
            </a:extLst>
          </p:cNvPr>
          <p:cNvSpPr txBox="1"/>
          <p:nvPr/>
        </p:nvSpPr>
        <p:spPr>
          <a:xfrm>
            <a:off x="8102994" y="3921976"/>
            <a:ext cx="4065011" cy="1754326"/>
          </a:xfrm>
          <a:prstGeom prst="rect">
            <a:avLst/>
          </a:prstGeom>
          <a:noFill/>
        </p:spPr>
        <p:txBody>
          <a:bodyPr wrap="square">
            <a:spAutoFit/>
          </a:bodyPr>
          <a:lstStyle/>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管理者（職種・経歴など）</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人員配置計画（医療従事者の職種・人数）</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組織体制図</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従業者等の勤務体制及び勤務形態一覧</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定員（医療型短期入所の病床数）</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設置しようとする病床数</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受入可能な対象者</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収支計画</a:t>
            </a:r>
          </a:p>
          <a:p>
            <a:pPr marL="396000" indent="-144000" algn="just">
              <a:buFont typeface="Wingdings" panose="05000000000000000000" pitchFamily="2" charset="2"/>
              <a:buChar char="ü"/>
            </a:pPr>
            <a:r>
              <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その他、医療型短期入所の指定申請で必要な事項</a:t>
            </a:r>
            <a:endPar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6" name="スライド番号プレースホルダー 1">
            <a:extLst>
              <a:ext uri="{FF2B5EF4-FFF2-40B4-BE49-F238E27FC236}">
                <a16:creationId xmlns:a16="http://schemas.microsoft.com/office/drawing/2014/main" id="{2EF4CE26-D652-4380-821C-F34DCA515E4B}"/>
              </a:ext>
            </a:extLst>
          </p:cNvPr>
          <p:cNvSpPr>
            <a:spLocks noGrp="1"/>
          </p:cNvSpPr>
          <p:nvPr>
            <p:ph type="sldNum" sz="quarter" idx="12"/>
          </p:nvPr>
        </p:nvSpPr>
        <p:spPr>
          <a:xfrm>
            <a:off x="11560005" y="6410252"/>
            <a:ext cx="540000" cy="360000"/>
          </a:xfrm>
        </p:spPr>
        <p:txBody>
          <a:bodyPr lIns="36000" tIns="36000" rIns="72000" bIns="36000"/>
          <a:lstStyle/>
          <a:p>
            <a:fld id="{515C5EF9-9B17-4341-97A8-4B42C322567B}" type="slidenum">
              <a:rPr kumimoji="1" lang="ja-JP" altLang="en-US" sz="1600" smtClean="0">
                <a:solidFill>
                  <a:schemeClr val="tx1"/>
                </a:solidFill>
                <a:latin typeface="Meiryo UI" panose="020B0604030504040204" pitchFamily="50" charset="-128"/>
                <a:ea typeface="Meiryo UI" panose="020B0604030504040204" pitchFamily="50" charset="-128"/>
              </a:rPr>
              <a:t>5</a:t>
            </a:fld>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872668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47625">
          <a:solidFill>
            <a:schemeClr val="accent6"/>
          </a:solidFill>
          <a:head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1522</Words>
  <Application>Microsoft Office PowerPoint</Application>
  <PresentationFormat>ワイド画面</PresentationFormat>
  <Paragraphs>75</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BIZ UDPゴシック</vt:lpstr>
      <vt:lpstr>BIZ UDゴシック</vt:lpstr>
      <vt:lpstr>Meiryo UI</vt:lpstr>
      <vt:lpstr>ＭＳ ゴシック</vt:lpstr>
      <vt:lpstr>游ゴシック</vt:lpstr>
      <vt:lpstr>游ゴシック Light</vt:lpstr>
      <vt:lpstr>Arial</vt:lpstr>
      <vt:lpstr>Wingdings</vt:lpstr>
      <vt:lpstr>Office テーマ</vt:lpstr>
      <vt:lpstr>医療型短期入所事業 整備基本方針（案）について</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2025-05-23T00:26:12Z</dcterms:created>
  <dcterms:modified xsi:type="dcterms:W3CDTF">2025-05-23T00:26:20Z</dcterms:modified>
</cp:coreProperties>
</file>