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sldIdLst>
    <p:sldId id="256" r:id="rId3"/>
    <p:sldId id="258" r:id="rId4"/>
    <p:sldId id="259" r:id="rId5"/>
    <p:sldId id="282" r:id="rId6"/>
    <p:sldId id="260" r:id="rId7"/>
    <p:sldId id="261" r:id="rId8"/>
    <p:sldId id="263" r:id="rId9"/>
    <p:sldId id="262" r:id="rId10"/>
    <p:sldId id="264" r:id="rId11"/>
    <p:sldId id="267" r:id="rId12"/>
    <p:sldId id="268" r:id="rId13"/>
    <p:sldId id="269" r:id="rId14"/>
    <p:sldId id="266" r:id="rId15"/>
    <p:sldId id="270" r:id="rId16"/>
    <p:sldId id="273" r:id="rId17"/>
    <p:sldId id="271" r:id="rId18"/>
    <p:sldId id="283" r:id="rId19"/>
    <p:sldId id="274" r:id="rId20"/>
    <p:sldId id="289" r:id="rId21"/>
    <p:sldId id="290" r:id="rId22"/>
    <p:sldId id="280" r:id="rId23"/>
    <p:sldId id="275" r:id="rId24"/>
    <p:sldId id="276" r:id="rId2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00" d="100"/>
          <a:sy n="100" d="100"/>
        </p:scale>
        <p:origin x="64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2841255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219089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250343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A27EA2A-C26F-4B7F-A1F1-DF758B7C4406}" type="datetime1">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1670610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64B33F-96C7-4007-AD83-F1268657E499}" type="datetime1">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1613370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2337AD1-DAEF-4992-A95C-692BC7FF75D5}" type="datetime1">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1624512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3D7EB11-5CE4-476E-92D7-09FAA82A9C8C}" type="datetime1">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32435254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1283CC7-AC3A-4B0F-A99D-6B47601A3B85}" type="datetime1">
              <a:rPr kumimoji="1" lang="ja-JP" altLang="en-US" smtClean="0"/>
              <a:t>2025/5/23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3334180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2D1B86-634E-4749-A04B-34D7A47A8B1D}" type="datetime1">
              <a:rPr kumimoji="1" lang="ja-JP" altLang="en-US" smtClean="0"/>
              <a:t>2025/5/23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25361681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4205A0-CE43-4449-8CBD-B7382E6DC95D}" type="datetime1">
              <a:rPr kumimoji="1" lang="ja-JP" altLang="en-US" smtClean="0"/>
              <a:t>2025/5/23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32650658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D75700-D7D2-4A1A-91FD-C3FEDB5278B7}" type="datetime1">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4037896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112963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25EC60-4A93-4B86-B0CD-9F4CEFB81661}" type="datetime1">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19392883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07F1106-A634-41F8-B8DD-EF6E2B21B3DA}" type="datetime1">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8634916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32CD16-0C14-4B4A-BB58-1A0071699772}" type="datetime1">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2501942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1599291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213928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1957061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157850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939128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2923498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B7CDC19-7BD6-47ED-AE20-B05B02A4AD38}" type="datetimeFigureOut">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1417155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7CDC19-7BD6-47ED-AE20-B05B02A4AD38}" type="datetimeFigureOut">
              <a:rPr kumimoji="1" lang="ja-JP" altLang="en-US" smtClean="0"/>
              <a:t>2025/5/23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59F60-E261-418B-A9D2-ADD826AF5634}" type="slidenum">
              <a:rPr kumimoji="1" lang="ja-JP" altLang="en-US" smtClean="0"/>
              <a:t>‹#›</a:t>
            </a:fld>
            <a:endParaRPr kumimoji="1" lang="ja-JP" altLang="en-US"/>
          </a:p>
        </p:txBody>
      </p:sp>
    </p:spTree>
    <p:extLst>
      <p:ext uri="{BB962C8B-B14F-4D97-AF65-F5344CB8AC3E}">
        <p14:creationId xmlns:p14="http://schemas.microsoft.com/office/powerpoint/2010/main" val="24142306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0D782-3166-44AC-B63B-2E778D5B82CF}" type="datetime1">
              <a:rPr kumimoji="1" lang="ja-JP" altLang="en-US" smtClean="0"/>
              <a:t>2025/5/23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C5EF9-9B17-4341-97A8-4B42C322567B}" type="slidenum">
              <a:rPr kumimoji="1" lang="ja-JP" altLang="en-US" smtClean="0"/>
              <a:t>‹#›</a:t>
            </a:fld>
            <a:endParaRPr kumimoji="1" lang="ja-JP" altLang="en-US"/>
          </a:p>
        </p:txBody>
      </p:sp>
    </p:spTree>
    <p:extLst>
      <p:ext uri="{BB962C8B-B14F-4D97-AF65-F5344CB8AC3E}">
        <p14:creationId xmlns:p14="http://schemas.microsoft.com/office/powerpoint/2010/main" val="28149586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B665C75-06AD-40E6-B8AA-FF2E5B4D9F89}"/>
              </a:ext>
            </a:extLst>
          </p:cNvPr>
          <p:cNvSpPr txBox="1"/>
          <p:nvPr/>
        </p:nvSpPr>
        <p:spPr>
          <a:xfrm>
            <a:off x="3000" y="997884"/>
            <a:ext cx="9900000" cy="2520000"/>
          </a:xfrm>
          <a:prstGeom prst="rect">
            <a:avLst/>
          </a:prstGeom>
          <a:solidFill>
            <a:schemeClr val="bg1">
              <a:lumMod val="50000"/>
            </a:schemeClr>
          </a:solidFill>
        </p:spPr>
        <p:txBody>
          <a:bodyPr wrap="square" rtlCol="0">
            <a:noAutofit/>
          </a:bodyPr>
          <a:lstStyle/>
          <a:p>
            <a:r>
              <a:rPr kumimoji="1" lang="ja-JP" altLang="en-US" sz="3600" b="1" dirty="0">
                <a:solidFill>
                  <a:schemeClr val="bg1"/>
                </a:solidFill>
                <a:latin typeface="Meiryo UI" panose="020B0604030504040204" pitchFamily="50" charset="-128"/>
                <a:ea typeface="Meiryo UI" panose="020B0604030504040204" pitchFamily="50" charset="-128"/>
              </a:rPr>
              <a:t> 「医療法施行規則第１条の</a:t>
            </a:r>
            <a:r>
              <a:rPr kumimoji="1" lang="en-US" altLang="ja-JP" sz="3600" b="1" dirty="0">
                <a:solidFill>
                  <a:schemeClr val="bg1"/>
                </a:solidFill>
                <a:latin typeface="Meiryo UI" panose="020B0604030504040204" pitchFamily="50" charset="-128"/>
                <a:ea typeface="Meiryo UI" panose="020B0604030504040204" pitchFamily="50" charset="-128"/>
              </a:rPr>
              <a:t>14</a:t>
            </a:r>
            <a:r>
              <a:rPr kumimoji="1" lang="ja-JP" altLang="en-US" sz="3600" b="1" dirty="0">
                <a:solidFill>
                  <a:schemeClr val="bg1"/>
                </a:solidFill>
                <a:latin typeface="Meiryo UI" panose="020B0604030504040204" pitchFamily="50" charset="-128"/>
                <a:ea typeface="Meiryo UI" panose="020B0604030504040204" pitchFamily="50" charset="-128"/>
              </a:rPr>
              <a:t>第７項第１号及び</a:t>
            </a:r>
            <a:endParaRPr kumimoji="1" lang="en-US" altLang="ja-JP" sz="3600" b="1" dirty="0">
              <a:solidFill>
                <a:schemeClr val="bg1"/>
              </a:solidFill>
              <a:latin typeface="Meiryo UI" panose="020B0604030504040204" pitchFamily="50" charset="-128"/>
              <a:ea typeface="Meiryo UI" panose="020B0604030504040204" pitchFamily="50" charset="-128"/>
            </a:endParaRPr>
          </a:p>
          <a:p>
            <a:r>
              <a:rPr kumimoji="1" lang="en-US" altLang="ja-JP" sz="3600" b="1" dirty="0">
                <a:solidFill>
                  <a:schemeClr val="bg1"/>
                </a:solidFill>
                <a:latin typeface="Meiryo UI" panose="020B0604030504040204" pitchFamily="50" charset="-128"/>
                <a:ea typeface="Meiryo UI" panose="020B0604030504040204" pitchFamily="50" charset="-128"/>
              </a:rPr>
              <a:t>  </a:t>
            </a:r>
            <a:r>
              <a:rPr kumimoji="1" lang="ja-JP" altLang="en-US" sz="3600" b="1" dirty="0">
                <a:solidFill>
                  <a:schemeClr val="bg1"/>
                </a:solidFill>
                <a:latin typeface="Meiryo UI" panose="020B0604030504040204" pitchFamily="50" charset="-128"/>
                <a:ea typeface="Meiryo UI" panose="020B0604030504040204" pitchFamily="50" charset="-128"/>
              </a:rPr>
              <a:t>第２号の規定に該当する診療所の基準」</a:t>
            </a:r>
            <a:endParaRPr kumimoji="1" lang="en-US" altLang="ja-JP" sz="3600" b="1" dirty="0">
              <a:solidFill>
                <a:schemeClr val="bg1"/>
              </a:solidFill>
              <a:latin typeface="Meiryo UI" panose="020B0604030504040204" pitchFamily="50" charset="-128"/>
              <a:ea typeface="Meiryo UI" panose="020B0604030504040204" pitchFamily="50" charset="-128"/>
            </a:endParaRPr>
          </a:p>
          <a:p>
            <a:r>
              <a:rPr kumimoji="1" lang="ja-JP" altLang="en-US" sz="3600" b="1" dirty="0">
                <a:solidFill>
                  <a:schemeClr val="bg1"/>
                </a:solidFill>
                <a:latin typeface="Meiryo UI" panose="020B0604030504040204" pitchFamily="50" charset="-128"/>
                <a:ea typeface="Meiryo UI" panose="020B0604030504040204" pitchFamily="50" charset="-128"/>
              </a:rPr>
              <a:t>（平成</a:t>
            </a:r>
            <a:r>
              <a:rPr kumimoji="1" lang="en-US" altLang="ja-JP" sz="3600" b="1" dirty="0">
                <a:solidFill>
                  <a:schemeClr val="bg1"/>
                </a:solidFill>
                <a:latin typeface="Meiryo UI" panose="020B0604030504040204" pitchFamily="50" charset="-128"/>
                <a:ea typeface="Meiryo UI" panose="020B0604030504040204" pitchFamily="50" charset="-128"/>
              </a:rPr>
              <a:t>31</a:t>
            </a:r>
            <a:r>
              <a:rPr kumimoji="1" lang="ja-JP" altLang="en-US" sz="3600" b="1" dirty="0">
                <a:solidFill>
                  <a:schemeClr val="bg1"/>
                </a:solidFill>
                <a:latin typeface="Meiryo UI" panose="020B0604030504040204" pitchFamily="50" charset="-128"/>
                <a:ea typeface="Meiryo UI" panose="020B0604030504040204" pitchFamily="50" charset="-128"/>
              </a:rPr>
              <a:t>年２月</a:t>
            </a:r>
            <a:r>
              <a:rPr kumimoji="1" lang="en-US" altLang="ja-JP" sz="3600" b="1" dirty="0">
                <a:solidFill>
                  <a:schemeClr val="bg1"/>
                </a:solidFill>
                <a:latin typeface="Meiryo UI" panose="020B0604030504040204" pitchFamily="50" charset="-128"/>
                <a:ea typeface="Meiryo UI" panose="020B0604030504040204" pitchFamily="50" charset="-128"/>
              </a:rPr>
              <a:t>26</a:t>
            </a:r>
            <a:r>
              <a:rPr kumimoji="1" lang="ja-JP" altLang="en-US" sz="3600" b="1" dirty="0">
                <a:solidFill>
                  <a:schemeClr val="bg1"/>
                </a:solidFill>
                <a:latin typeface="Meiryo UI" panose="020B0604030504040204" pitchFamily="50" charset="-128"/>
                <a:ea typeface="Meiryo UI" panose="020B0604030504040204" pitchFamily="50" charset="-128"/>
              </a:rPr>
              <a:t>日 大阪府医療審議会承認）</a:t>
            </a:r>
            <a:endParaRPr kumimoji="1" lang="en-US" altLang="ja-JP" sz="3600" b="1" dirty="0">
              <a:solidFill>
                <a:schemeClr val="bg1"/>
              </a:solidFill>
              <a:latin typeface="Meiryo UI" panose="020B0604030504040204" pitchFamily="50" charset="-128"/>
              <a:ea typeface="Meiryo UI" panose="020B0604030504040204" pitchFamily="50" charset="-128"/>
            </a:endParaRPr>
          </a:p>
          <a:p>
            <a:r>
              <a:rPr kumimoji="1" lang="en-US" altLang="ja-JP" sz="3600" b="1" dirty="0">
                <a:solidFill>
                  <a:schemeClr val="bg1"/>
                </a:solidFill>
                <a:latin typeface="Meiryo UI" panose="020B0604030504040204" pitchFamily="50" charset="-128"/>
                <a:ea typeface="Meiryo UI" panose="020B0604030504040204" pitchFamily="50" charset="-128"/>
              </a:rPr>
              <a:t>  </a:t>
            </a:r>
            <a:r>
              <a:rPr kumimoji="1" lang="ja-JP" altLang="en-US" sz="3600" b="1" dirty="0">
                <a:solidFill>
                  <a:schemeClr val="bg1"/>
                </a:solidFill>
                <a:latin typeface="Meiryo UI" panose="020B0604030504040204" pitchFamily="50" charset="-128"/>
                <a:ea typeface="Meiryo UI" panose="020B0604030504040204" pitchFamily="50" charset="-128"/>
              </a:rPr>
              <a:t>の一部改正について</a:t>
            </a:r>
          </a:p>
        </p:txBody>
      </p:sp>
      <p:sp>
        <p:nvSpPr>
          <p:cNvPr id="5" name="テキスト ボックス 4">
            <a:extLst>
              <a:ext uri="{FF2B5EF4-FFF2-40B4-BE49-F238E27FC236}">
                <a16:creationId xmlns:a16="http://schemas.microsoft.com/office/drawing/2014/main" id="{FEF90EE2-B399-4CDF-A029-316D39822848}"/>
              </a:ext>
            </a:extLst>
          </p:cNvPr>
          <p:cNvSpPr txBox="1"/>
          <p:nvPr/>
        </p:nvSpPr>
        <p:spPr>
          <a:xfrm>
            <a:off x="6000" y="4485386"/>
            <a:ext cx="9900000" cy="2160000"/>
          </a:xfrm>
          <a:prstGeom prst="rect">
            <a:avLst/>
          </a:prstGeom>
          <a:noFill/>
        </p:spPr>
        <p:txBody>
          <a:bodyPr wrap="square" rtlCol="0">
            <a:noAutofit/>
          </a:bodyPr>
          <a:lstStyle/>
          <a:p>
            <a:pPr algn="ctr"/>
            <a:r>
              <a:rPr kumimoji="1" lang="ja-JP" altLang="en-US" sz="2800" b="1" dirty="0">
                <a:latin typeface="Meiryo UI" panose="020B0604030504040204" pitchFamily="50" charset="-128"/>
                <a:ea typeface="Meiryo UI" panose="020B0604030504040204" pitchFamily="50" charset="-128"/>
              </a:rPr>
              <a:t>令和７</a:t>
            </a:r>
            <a:r>
              <a:rPr kumimoji="1" lang="en-US" altLang="ja-JP" sz="2800" b="1" dirty="0">
                <a:latin typeface="Meiryo UI" panose="020B0604030504040204" pitchFamily="50" charset="-128"/>
                <a:ea typeface="Meiryo UI" panose="020B0604030504040204" pitchFamily="50" charset="-128"/>
              </a:rPr>
              <a:t>(2025)</a:t>
            </a:r>
            <a:r>
              <a:rPr kumimoji="1" lang="ja-JP" altLang="en-US" sz="2800" b="1" dirty="0">
                <a:latin typeface="Meiryo UI" panose="020B0604030504040204" pitchFamily="50" charset="-128"/>
                <a:ea typeface="Meiryo UI" panose="020B0604030504040204" pitchFamily="50" charset="-128"/>
              </a:rPr>
              <a:t>年３月</a:t>
            </a:r>
            <a:r>
              <a:rPr kumimoji="1" lang="en-US" altLang="ja-JP" sz="2800" b="1" dirty="0">
                <a:latin typeface="Meiryo UI" panose="020B0604030504040204" pitchFamily="50" charset="-128"/>
                <a:ea typeface="Meiryo UI" panose="020B0604030504040204" pitchFamily="50" charset="-128"/>
              </a:rPr>
              <a:t>13</a:t>
            </a:r>
            <a:r>
              <a:rPr kumimoji="1" lang="ja-JP" altLang="en-US" sz="2800" b="1" dirty="0">
                <a:latin typeface="Meiryo UI" panose="020B0604030504040204" pitchFamily="50" charset="-128"/>
                <a:ea typeface="Meiryo UI" panose="020B0604030504040204" pitchFamily="50" charset="-128"/>
              </a:rPr>
              <a:t>日</a:t>
            </a:r>
            <a:endParaRPr kumimoji="1" lang="en-US" altLang="ja-JP" sz="2800" b="1" dirty="0">
              <a:latin typeface="Meiryo UI" panose="020B0604030504040204" pitchFamily="50" charset="-128"/>
              <a:ea typeface="Meiryo UI" panose="020B0604030504040204" pitchFamily="50" charset="-128"/>
            </a:endParaRPr>
          </a:p>
          <a:p>
            <a:pPr algn="ctr"/>
            <a:r>
              <a:rPr kumimoji="1" lang="ja-JP" altLang="en-US" sz="2800" b="1" dirty="0">
                <a:latin typeface="Meiryo UI" panose="020B0604030504040204" pitchFamily="50" charset="-128"/>
                <a:ea typeface="Meiryo UI" panose="020B0604030504040204" pitchFamily="50" charset="-128"/>
              </a:rPr>
              <a:t>大阪府 健康医療部</a:t>
            </a:r>
            <a:endParaRPr kumimoji="1" lang="en-US" altLang="ja-JP" sz="2800" b="1" dirty="0">
              <a:latin typeface="Meiryo UI" panose="020B0604030504040204" pitchFamily="50" charset="-128"/>
              <a:ea typeface="Meiryo UI" panose="020B0604030504040204" pitchFamily="50" charset="-128"/>
            </a:endParaRPr>
          </a:p>
          <a:p>
            <a:pPr algn="ctr"/>
            <a:r>
              <a:rPr kumimoji="1" lang="ja-JP" altLang="en-US" sz="2800" b="1" dirty="0">
                <a:latin typeface="Meiryo UI" panose="020B0604030504040204" pitchFamily="50" charset="-128"/>
                <a:ea typeface="Meiryo UI" panose="020B0604030504040204" pitchFamily="50" charset="-128"/>
              </a:rPr>
              <a:t>保健医療室 保健医療企画課</a:t>
            </a:r>
            <a:endParaRPr kumimoji="1" lang="en-US" altLang="ja-JP" sz="2800" b="1" dirty="0">
              <a:latin typeface="Meiryo UI" panose="020B0604030504040204" pitchFamily="50" charset="-128"/>
              <a:ea typeface="Meiryo UI" panose="020B0604030504040204" pitchFamily="50" charset="-128"/>
            </a:endParaRPr>
          </a:p>
          <a:p>
            <a:pPr algn="ctr"/>
            <a:r>
              <a:rPr kumimoji="1" lang="ja-JP" altLang="en-US" sz="2800" b="1" dirty="0">
                <a:latin typeface="Meiryo UI" panose="020B0604030504040204" pitchFamily="50" charset="-128"/>
                <a:ea typeface="Meiryo UI" panose="020B0604030504040204" pitchFamily="50" charset="-128"/>
              </a:rPr>
              <a:t>大阪府 福祉部</a:t>
            </a:r>
            <a:endParaRPr kumimoji="1" lang="en-US" altLang="ja-JP" sz="2800" b="1" dirty="0">
              <a:latin typeface="Meiryo UI" panose="020B0604030504040204" pitchFamily="50" charset="-128"/>
              <a:ea typeface="Meiryo UI" panose="020B0604030504040204" pitchFamily="50" charset="-128"/>
            </a:endParaRPr>
          </a:p>
          <a:p>
            <a:pPr algn="ctr"/>
            <a:r>
              <a:rPr kumimoji="1" lang="ja-JP" altLang="en-US" sz="2800" b="1" dirty="0">
                <a:latin typeface="Meiryo UI" panose="020B0604030504040204" pitchFamily="50" charset="-128"/>
                <a:ea typeface="Meiryo UI" panose="020B0604030504040204" pitchFamily="50" charset="-128"/>
              </a:rPr>
              <a:t>障がい福祉室 地域生活支援課</a:t>
            </a:r>
          </a:p>
          <a:p>
            <a:pPr algn="ctr"/>
            <a:endParaRPr kumimoji="1" lang="ja-JP" altLang="en-US" sz="2800" b="1" dirty="0">
              <a:latin typeface="Meiryo UI" panose="020B0604030504040204" pitchFamily="50" charset="-128"/>
              <a:ea typeface="Meiryo UI" panose="020B0604030504040204" pitchFamily="50" charset="-128"/>
            </a:endParaRPr>
          </a:p>
        </p:txBody>
      </p:sp>
      <p:sp>
        <p:nvSpPr>
          <p:cNvPr id="6" name="スライド番号プレースホルダー 1">
            <a:extLst>
              <a:ext uri="{FF2B5EF4-FFF2-40B4-BE49-F238E27FC236}">
                <a16:creationId xmlns:a16="http://schemas.microsoft.com/office/drawing/2014/main" id="{BDA7561E-D870-4793-B0BF-A62F1F3FC0A6}"/>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1</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7" name="テキスト ボックス 1">
            <a:extLst>
              <a:ext uri="{FF2B5EF4-FFF2-40B4-BE49-F238E27FC236}">
                <a16:creationId xmlns:a16="http://schemas.microsoft.com/office/drawing/2014/main" id="{5E7DF02A-B8D0-48B8-8C32-3A1769B1E392}"/>
              </a:ext>
            </a:extLst>
          </p:cNvPr>
          <p:cNvSpPr txBox="1"/>
          <p:nvPr/>
        </p:nvSpPr>
        <p:spPr>
          <a:xfrm>
            <a:off x="8335200" y="157660"/>
            <a:ext cx="1413140" cy="685144"/>
          </a:xfrm>
          <a:prstGeom prst="rect">
            <a:avLst/>
          </a:prstGeom>
          <a:solidFill>
            <a:sysClr val="window" lastClr="FFFFFF"/>
          </a:solidFill>
          <a:ln w="12700" cmpd="sng">
            <a:solidFill>
              <a:sysClr val="windowText" lastClr="000000"/>
            </a:solidFill>
          </a:ln>
          <a:effectLst/>
        </p:spPr>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資料１－１</a:t>
            </a:r>
          </a:p>
        </p:txBody>
      </p:sp>
      <p:sp>
        <p:nvSpPr>
          <p:cNvPr id="8" name="テキスト ボックス 1">
            <a:extLst>
              <a:ext uri="{FF2B5EF4-FFF2-40B4-BE49-F238E27FC236}">
                <a16:creationId xmlns:a16="http://schemas.microsoft.com/office/drawing/2014/main" id="{71E67FF4-97FF-435F-ADF5-BDFB2009DE20}"/>
              </a:ext>
            </a:extLst>
          </p:cNvPr>
          <p:cNvSpPr txBox="1"/>
          <p:nvPr/>
        </p:nvSpPr>
        <p:spPr>
          <a:xfrm>
            <a:off x="4519654" y="157660"/>
            <a:ext cx="3703320" cy="685144"/>
          </a:xfrm>
          <a:prstGeom prst="rect">
            <a:avLst/>
          </a:prstGeom>
          <a:solidFill>
            <a:sysClr val="window" lastClr="FFFFFF"/>
          </a:solidFill>
          <a:ln w="12700" cmpd="sng">
            <a:solidFill>
              <a:schemeClr val="bg1"/>
            </a:solidFill>
          </a:ln>
          <a:effectLst/>
        </p:spPr>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第</a:t>
            </a:r>
            <a:r>
              <a:rPr kumimoji="1" lang="en-US" altLang="ja-JP" sz="1800" b="1"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51</a:t>
            </a:r>
            <a:r>
              <a:rPr kumimoji="1" lang="ja-JP" altLang="en-US" sz="1800" b="1"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回病院新増設部会配付資料</a:t>
            </a:r>
          </a:p>
        </p:txBody>
      </p:sp>
    </p:spTree>
    <p:extLst>
      <p:ext uri="{BB962C8B-B14F-4D97-AF65-F5344CB8AC3E}">
        <p14:creationId xmlns:p14="http://schemas.microsoft.com/office/powerpoint/2010/main" val="582392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FD9C48A-E827-4C0E-AA51-79027BFAA066}"/>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３．障がい福祉サービスにおける短期入所について①</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a:extLst>
              <a:ext uri="{FF2B5EF4-FFF2-40B4-BE49-F238E27FC236}">
                <a16:creationId xmlns:a16="http://schemas.microsoft.com/office/drawing/2014/main" id="{E11C220A-26B4-4CFA-935D-35E4E88979E5}"/>
              </a:ext>
            </a:extLst>
          </p:cNvPr>
          <p:cNvSpPr txBox="1"/>
          <p:nvPr/>
        </p:nvSpPr>
        <p:spPr>
          <a:xfrm>
            <a:off x="0" y="947533"/>
            <a:ext cx="9900000" cy="540000"/>
          </a:xfrm>
          <a:prstGeom prst="rect">
            <a:avLst/>
          </a:prstGeom>
          <a:no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3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3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短期入所とは</a:t>
            </a:r>
            <a:r>
              <a:rPr kumimoji="1" lang="en-US" altLang="ja-JP" sz="3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テキスト ボックス 5">
            <a:extLst>
              <a:ext uri="{FF2B5EF4-FFF2-40B4-BE49-F238E27FC236}">
                <a16:creationId xmlns:a16="http://schemas.microsoft.com/office/drawing/2014/main" id="{32447E49-0002-41B1-865C-AE08EA376E78}"/>
              </a:ext>
            </a:extLst>
          </p:cNvPr>
          <p:cNvSpPr txBox="1"/>
          <p:nvPr/>
        </p:nvSpPr>
        <p:spPr>
          <a:xfrm>
            <a:off x="90000" y="1599536"/>
            <a:ext cx="9720000" cy="3960000"/>
          </a:xfrm>
          <a:prstGeom prst="roundRect">
            <a:avLst>
              <a:gd name="adj" fmla="val 6025"/>
            </a:avLst>
          </a:prstGeom>
          <a:solidFill>
            <a:schemeClr val="accent4">
              <a:lumMod val="20000"/>
              <a:lumOff val="80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「障害者の日常生活及び社会生活を総合的に支援するための法律」</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平成</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17</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年法律第</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123</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号</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第５条に規定される障がい福祉サービスの一つ</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サービス内容は、居宅においてその介護を行う者の疾病その他の理由により、</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障がい者支援施設等への短期間の入所を必要とする障がい児者につき、</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当該施設に短期間の入所をさせて、入浴、排せつ又は食事の介護その他</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の必要な支援を行うもの </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同法第５条第８項</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利用者像及びサービス提供時間帯によって、若しくは事業形態によって、</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それぞれ次ページの</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表１</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又は</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表２</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のとおり区分される</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0BDD9A88-A67B-4D5A-A2B8-819CA56991CD}"/>
              </a:ext>
            </a:extLst>
          </p:cNvPr>
          <p:cNvSpPr>
            <a:spLocks noGrp="1"/>
          </p:cNvSpPr>
          <p:nvPr>
            <p:ph type="sldNum" sz="quarter" idx="12"/>
          </p:nvPr>
        </p:nvSpPr>
        <p:spPr>
          <a:xfrm>
            <a:off x="9366000" y="6498000"/>
            <a:ext cx="540000" cy="360000"/>
          </a:xfrm>
        </p:spPr>
        <p:txBody>
          <a:bodyPr lIns="36000" tIns="36000" rIns="72000" bIns="36000"/>
          <a:lstStyle/>
          <a:p>
            <a:pPr marL="0" marR="0" lvl="0" indent="0" algn="r" defTabSz="457200" rtl="0" eaLnBrk="1" fontAlgn="auto" latinLnBrk="0" hangingPunct="1">
              <a:lnSpc>
                <a:spcPct val="100000"/>
              </a:lnSpc>
              <a:spcBef>
                <a:spcPts val="0"/>
              </a:spcBef>
              <a:spcAft>
                <a:spcPts val="0"/>
              </a:spcAft>
              <a:buClrTx/>
              <a:buSzTx/>
              <a:buFontTx/>
              <a:buNone/>
              <a:tabLst/>
              <a:defRPr/>
            </a:pPr>
            <a:fld id="{515C5EF9-9B17-4341-97A8-4B42C322567B}" type="slidenum">
              <a:rPr kumimoji="1" lang="ja-JP" altLang="en-US" sz="16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577545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057AB00E-9308-4F0C-AC45-8A52C7E75045}"/>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３．障がい福祉サービスにおける短期入所について②</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A593EB1B-7925-4DD2-A144-2CDE1D3CE399}"/>
              </a:ext>
            </a:extLst>
          </p:cNvPr>
          <p:cNvSpPr txBox="1"/>
          <p:nvPr/>
        </p:nvSpPr>
        <p:spPr>
          <a:xfrm>
            <a:off x="0" y="820313"/>
            <a:ext cx="9900000" cy="540000"/>
          </a:xfrm>
          <a:prstGeom prst="rect">
            <a:avLst/>
          </a:prstGeom>
          <a:no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表１：利用者像及びサービス提供時間帯による区分</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B0ECA0AB-3EB9-471B-B819-1A2D6FDFDE54}"/>
              </a:ext>
            </a:extLst>
          </p:cNvPr>
          <p:cNvSpPr txBox="1"/>
          <p:nvPr/>
        </p:nvSpPr>
        <p:spPr>
          <a:xfrm>
            <a:off x="6000" y="4026012"/>
            <a:ext cx="9900000" cy="540000"/>
          </a:xfrm>
          <a:prstGeom prst="rect">
            <a:avLst/>
          </a:prstGeom>
          <a:no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表２：事業形態による区分</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10" name="図 9">
            <a:extLst>
              <a:ext uri="{FF2B5EF4-FFF2-40B4-BE49-F238E27FC236}">
                <a16:creationId xmlns:a16="http://schemas.microsoft.com/office/drawing/2014/main" id="{5CE23091-791B-404D-A8C4-8D9C8E995E3E}"/>
              </a:ext>
            </a:extLst>
          </p:cNvPr>
          <p:cNvPicPr>
            <a:picLocks/>
          </p:cNvPicPr>
          <p:nvPr/>
        </p:nvPicPr>
        <p:blipFill>
          <a:blip r:embed="rId2"/>
          <a:stretch>
            <a:fillRect/>
          </a:stretch>
        </p:blipFill>
        <p:spPr>
          <a:xfrm>
            <a:off x="453000" y="4566012"/>
            <a:ext cx="9000000" cy="2160000"/>
          </a:xfrm>
          <a:prstGeom prst="rect">
            <a:avLst/>
          </a:prstGeom>
        </p:spPr>
      </p:pic>
      <p:sp>
        <p:nvSpPr>
          <p:cNvPr id="11" name="正方形/長方形 10">
            <a:extLst>
              <a:ext uri="{FF2B5EF4-FFF2-40B4-BE49-F238E27FC236}">
                <a16:creationId xmlns:a16="http://schemas.microsoft.com/office/drawing/2014/main" id="{B1215F8A-3E63-4B22-AA38-5D95DB49C3E0}"/>
              </a:ext>
            </a:extLst>
          </p:cNvPr>
          <p:cNvSpPr/>
          <p:nvPr/>
        </p:nvSpPr>
        <p:spPr>
          <a:xfrm>
            <a:off x="5649147" y="1336460"/>
            <a:ext cx="3816000" cy="2376000"/>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 name="スライド番号プレースホルダー 1">
            <a:extLst>
              <a:ext uri="{FF2B5EF4-FFF2-40B4-BE49-F238E27FC236}">
                <a16:creationId xmlns:a16="http://schemas.microsoft.com/office/drawing/2014/main" id="{03DE32C5-18FB-47F8-A63C-588FCDC6B714}"/>
              </a:ext>
            </a:extLst>
          </p:cNvPr>
          <p:cNvSpPr>
            <a:spLocks noGrp="1"/>
          </p:cNvSpPr>
          <p:nvPr>
            <p:ph type="sldNum" sz="quarter" idx="12"/>
          </p:nvPr>
        </p:nvSpPr>
        <p:spPr>
          <a:xfrm>
            <a:off x="9366000" y="6498000"/>
            <a:ext cx="540000" cy="360000"/>
          </a:xfrm>
        </p:spPr>
        <p:txBody>
          <a:bodyPr vert="horz" lIns="36000" tIns="36000" rIns="72000" bIns="3600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515C5EF9-9B17-4341-97A8-4B42C322567B}" type="slidenum">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3" name="図 2">
            <a:extLst>
              <a:ext uri="{FF2B5EF4-FFF2-40B4-BE49-F238E27FC236}">
                <a16:creationId xmlns:a16="http://schemas.microsoft.com/office/drawing/2014/main" id="{7BB75B16-784F-42C8-A79D-B5DE68697C80}"/>
              </a:ext>
            </a:extLst>
          </p:cNvPr>
          <p:cNvPicPr>
            <a:picLocks/>
          </p:cNvPicPr>
          <p:nvPr/>
        </p:nvPicPr>
        <p:blipFill>
          <a:blip r:embed="rId3"/>
          <a:stretch>
            <a:fillRect/>
          </a:stretch>
        </p:blipFill>
        <p:spPr>
          <a:xfrm>
            <a:off x="453000" y="1356360"/>
            <a:ext cx="9000000" cy="2340000"/>
          </a:xfrm>
          <a:prstGeom prst="rect">
            <a:avLst/>
          </a:prstGeom>
        </p:spPr>
      </p:pic>
    </p:spTree>
    <p:extLst>
      <p:ext uri="{BB962C8B-B14F-4D97-AF65-F5344CB8AC3E}">
        <p14:creationId xmlns:p14="http://schemas.microsoft.com/office/powerpoint/2010/main" val="1829091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FD9C48A-E827-4C0E-AA51-79027BFAA066}"/>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dirty="0">
                <a:solidFill>
                  <a:prstClr val="white"/>
                </a:solidFill>
                <a:latin typeface="Meiryo UI" panose="020B0604030504040204" pitchFamily="50" charset="-128"/>
                <a:ea typeface="Meiryo UI" panose="020B0604030504040204" pitchFamily="50" charset="-128"/>
              </a:rPr>
              <a:t>３</a:t>
            </a: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．障がい福祉サービスにおける短期入所について③</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a:extLst>
              <a:ext uri="{FF2B5EF4-FFF2-40B4-BE49-F238E27FC236}">
                <a16:creationId xmlns:a16="http://schemas.microsoft.com/office/drawing/2014/main" id="{E11C220A-26B4-4CFA-935D-35E4E88979E5}"/>
              </a:ext>
            </a:extLst>
          </p:cNvPr>
          <p:cNvSpPr txBox="1"/>
          <p:nvPr/>
        </p:nvSpPr>
        <p:spPr>
          <a:xfrm>
            <a:off x="0" y="947533"/>
            <a:ext cx="9900000" cy="540000"/>
          </a:xfrm>
          <a:prstGeom prst="rect">
            <a:avLst/>
          </a:prstGeom>
          <a:no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3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3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医療型短期入所の目的</a:t>
            </a:r>
            <a:r>
              <a:rPr kumimoji="1" lang="en-US" altLang="ja-JP" sz="3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テキスト ボックス 5">
            <a:extLst>
              <a:ext uri="{FF2B5EF4-FFF2-40B4-BE49-F238E27FC236}">
                <a16:creationId xmlns:a16="http://schemas.microsoft.com/office/drawing/2014/main" id="{32447E49-0002-41B1-865C-AE08EA376E78}"/>
              </a:ext>
            </a:extLst>
          </p:cNvPr>
          <p:cNvSpPr txBox="1"/>
          <p:nvPr/>
        </p:nvSpPr>
        <p:spPr>
          <a:xfrm>
            <a:off x="180000" y="1578100"/>
            <a:ext cx="9540000" cy="2520000"/>
          </a:xfrm>
          <a:prstGeom prst="roundRect">
            <a:avLst>
              <a:gd name="adj" fmla="val 6025"/>
            </a:avLst>
          </a:prstGeom>
          <a:solidFill>
            <a:schemeClr val="accent4">
              <a:lumMod val="20000"/>
              <a:lumOff val="80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在宅で生活する重症心身障がい児・者や医療的ケアを必要とする児・者、</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その家族を支えるため、家族の休息、行事への参加、冠婚葬祭などの</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理由で介護できない場合に利用する障がい福祉サービスの一つ</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レスパイト目的だけでなく、家族以外の利用者との交流、療育、リハビリ</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テーション、レクリエーションなどの日中活動も実施</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0B19D6E0-553E-40A9-BD0B-01C90099839A}"/>
              </a:ext>
            </a:extLst>
          </p:cNvPr>
          <p:cNvSpPr txBox="1"/>
          <p:nvPr/>
        </p:nvSpPr>
        <p:spPr>
          <a:xfrm>
            <a:off x="273000" y="5152445"/>
            <a:ext cx="9360000" cy="1440000"/>
          </a:xfrm>
          <a:prstGeom prst="bevel">
            <a:avLst>
              <a:gd name="adj" fmla="val 6762"/>
            </a:avLst>
          </a:prstGeom>
          <a:solidFill>
            <a:schemeClr val="bg1">
              <a:lumMod val="95000"/>
            </a:schemeClr>
          </a:solidFill>
          <a:ln>
            <a:solidFill>
              <a:schemeClr val="tx1"/>
            </a:solidFill>
          </a:ln>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重症心身障がい児・者、医療的ケアが必要な児・者、及びその家族が地域で安心して生活できるために必要不可欠なサービス</a:t>
            </a: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矢印: 下 1">
            <a:extLst>
              <a:ext uri="{FF2B5EF4-FFF2-40B4-BE49-F238E27FC236}">
                <a16:creationId xmlns:a16="http://schemas.microsoft.com/office/drawing/2014/main" id="{450D5769-9F7E-4EB8-811C-6D02A85FC069}"/>
              </a:ext>
            </a:extLst>
          </p:cNvPr>
          <p:cNvSpPr/>
          <p:nvPr/>
        </p:nvSpPr>
        <p:spPr>
          <a:xfrm>
            <a:off x="3873000" y="4323078"/>
            <a:ext cx="2160000" cy="720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 name="スライド番号プレースホルダー 2">
            <a:extLst>
              <a:ext uri="{FF2B5EF4-FFF2-40B4-BE49-F238E27FC236}">
                <a16:creationId xmlns:a16="http://schemas.microsoft.com/office/drawing/2014/main" id="{D269F87D-94E9-4A92-BC7D-38D43AF34803}"/>
              </a:ext>
            </a:extLst>
          </p:cNvPr>
          <p:cNvSpPr>
            <a:spLocks noGrp="1"/>
          </p:cNvSpPr>
          <p:nvPr>
            <p:ph type="sldNum" sz="quarter" idx="12"/>
          </p:nvPr>
        </p:nvSpPr>
        <p:spPr>
          <a:xfrm>
            <a:off x="9366000" y="6498000"/>
            <a:ext cx="540000" cy="360000"/>
          </a:xfrm>
        </p:spPr>
        <p:txBody>
          <a:bodyPr vert="horz" lIns="36000" tIns="36000" rIns="72000" bIns="3600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fld id="{515C5EF9-9B17-4341-97A8-4B42C322567B}" type="slidenum">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59926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CAD829F-0527-4067-B75D-02BEA7F2E571}"/>
              </a:ext>
            </a:extLst>
          </p:cNvPr>
          <p:cNvSpPr txBox="1"/>
          <p:nvPr/>
        </p:nvSpPr>
        <p:spPr>
          <a:xfrm>
            <a:off x="183000" y="2992604"/>
            <a:ext cx="2160000" cy="432000"/>
          </a:xfrm>
          <a:prstGeom prst="rect">
            <a:avLst/>
          </a:prstGeom>
          <a:noFill/>
        </p:spPr>
        <p:txBody>
          <a:bodyPr wrap="square" lIns="72000" tIns="36000" rIns="72000" bIns="36000" rtlCol="0" anchor="ctr" anchorCtr="0">
            <a:noAutofit/>
          </a:bodyPr>
          <a:lstStyle/>
          <a:p>
            <a:r>
              <a:rPr kumimoji="1" lang="ja-JP" altLang="en-US" sz="2400" dirty="0">
                <a:latin typeface="Meiryo UI" panose="020B0604030504040204" pitchFamily="50" charset="-128"/>
                <a:ea typeface="Meiryo UI" panose="020B0604030504040204" pitchFamily="50" charset="-128"/>
              </a:rPr>
              <a:t>＜実績＞</a:t>
            </a:r>
          </a:p>
        </p:txBody>
      </p:sp>
      <p:sp>
        <p:nvSpPr>
          <p:cNvPr id="8" name="テキスト ボックス 7">
            <a:extLst>
              <a:ext uri="{FF2B5EF4-FFF2-40B4-BE49-F238E27FC236}">
                <a16:creationId xmlns:a16="http://schemas.microsoft.com/office/drawing/2014/main" id="{7EE361B8-C321-4213-B298-F60995E72E6A}"/>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dirty="0">
                <a:solidFill>
                  <a:prstClr val="white"/>
                </a:solidFill>
                <a:latin typeface="Meiryo UI" panose="020B0604030504040204" pitchFamily="50" charset="-128"/>
                <a:ea typeface="Meiryo UI" panose="020B0604030504040204" pitchFamily="50" charset="-128"/>
              </a:rPr>
              <a:t>４</a:t>
            </a: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．府内の医療型短期入所実施施設の概況①</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 name="スライド番号プレースホルダー 1">
            <a:extLst>
              <a:ext uri="{FF2B5EF4-FFF2-40B4-BE49-F238E27FC236}">
                <a16:creationId xmlns:a16="http://schemas.microsoft.com/office/drawing/2014/main" id="{B16D92B0-B4A5-448C-B508-317969607A57}"/>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13</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6AAFA312-FE47-49C4-ADC3-1105E3ADCE43}"/>
              </a:ext>
            </a:extLst>
          </p:cNvPr>
          <p:cNvSpPr txBox="1"/>
          <p:nvPr/>
        </p:nvSpPr>
        <p:spPr>
          <a:xfrm>
            <a:off x="273000" y="612047"/>
            <a:ext cx="9360000" cy="405885"/>
          </a:xfrm>
          <a:prstGeom prst="rect">
            <a:avLst/>
          </a:prstGeom>
          <a:noFill/>
        </p:spPr>
        <p:txBody>
          <a:bodyPr wrap="square" lIns="36000" tIns="36000" rIns="36000" bIns="36000" rtlCol="0" anchor="ctr" anchorCtr="0">
            <a:noAutofit/>
          </a:bodyPr>
          <a:lstStyle/>
          <a:p>
            <a:r>
              <a:rPr kumimoji="1" lang="en-US" altLang="ja-JP" sz="2800" dirty="0">
                <a:latin typeface="Meiryo UI" panose="020B0604030504040204" pitchFamily="50" charset="-128"/>
                <a:ea typeface="Meiryo UI" panose="020B0604030504040204" pitchFamily="50" charset="-128"/>
              </a:rPr>
              <a:t>【(1)</a:t>
            </a:r>
            <a:r>
              <a:rPr kumimoji="1" lang="ja-JP" altLang="en-US" sz="2800" dirty="0">
                <a:latin typeface="Meiryo UI" panose="020B0604030504040204" pitchFamily="50" charset="-128"/>
                <a:ea typeface="Meiryo UI" panose="020B0604030504040204" pitchFamily="50" charset="-128"/>
              </a:rPr>
              <a:t>療養介護・医療型障がい児入所施設</a:t>
            </a:r>
            <a:r>
              <a:rPr kumimoji="1" lang="en-US" altLang="ja-JP" sz="2800" dirty="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7296BC3-222A-4FD8-B557-60C5CF979EFD}"/>
              </a:ext>
            </a:extLst>
          </p:cNvPr>
          <p:cNvSpPr txBox="1"/>
          <p:nvPr/>
        </p:nvSpPr>
        <p:spPr>
          <a:xfrm>
            <a:off x="183000" y="1104390"/>
            <a:ext cx="2160000" cy="432000"/>
          </a:xfrm>
          <a:prstGeom prst="rect">
            <a:avLst/>
          </a:prstGeom>
          <a:noFill/>
        </p:spPr>
        <p:txBody>
          <a:bodyPr wrap="square" lIns="72000" tIns="36000" rIns="72000" bIns="36000" rtlCol="0" anchor="ctr" anchorCtr="0">
            <a:noAutofit/>
          </a:bodyPr>
          <a:lstStyle/>
          <a:p>
            <a:r>
              <a:rPr kumimoji="1" lang="ja-JP" altLang="en-US" sz="2400" dirty="0">
                <a:latin typeface="Meiryo UI" panose="020B0604030504040204" pitchFamily="50" charset="-128"/>
                <a:ea typeface="Meiryo UI" panose="020B0604030504040204" pitchFamily="50" charset="-128"/>
              </a:rPr>
              <a:t>＜概要＞</a:t>
            </a:r>
          </a:p>
        </p:txBody>
      </p:sp>
      <p:sp>
        <p:nvSpPr>
          <p:cNvPr id="3" name="四角形: 角を丸くする 2">
            <a:extLst>
              <a:ext uri="{FF2B5EF4-FFF2-40B4-BE49-F238E27FC236}">
                <a16:creationId xmlns:a16="http://schemas.microsoft.com/office/drawing/2014/main" id="{4EFF9F5B-75FC-4CF9-BDDA-A2F2A19FAAB3}"/>
              </a:ext>
            </a:extLst>
          </p:cNvPr>
          <p:cNvSpPr/>
          <p:nvPr/>
        </p:nvSpPr>
        <p:spPr>
          <a:xfrm>
            <a:off x="183000" y="1536390"/>
            <a:ext cx="9360000" cy="144000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rPr>
              <a:t>病院等において、医療的ケアを必要とする</a:t>
            </a:r>
            <a:r>
              <a:rPr kumimoji="1" lang="en-US" altLang="ja-JP" dirty="0">
                <a:solidFill>
                  <a:schemeClr val="tx1"/>
                </a:solidFill>
                <a:latin typeface="Meiryo UI" panose="020B0604030504040204" pitchFamily="50" charset="-128"/>
                <a:ea typeface="Meiryo UI" panose="020B0604030504040204" pitchFamily="50" charset="-128"/>
              </a:rPr>
              <a:t>18</a:t>
            </a:r>
            <a:r>
              <a:rPr kumimoji="1" lang="ja-JP" altLang="en-US" dirty="0">
                <a:solidFill>
                  <a:schemeClr val="tx1"/>
                </a:solidFill>
                <a:latin typeface="Meiryo UI" panose="020B0604030504040204" pitchFamily="50" charset="-128"/>
                <a:ea typeface="Meiryo UI" panose="020B0604030504040204" pitchFamily="50" charset="-128"/>
              </a:rPr>
              <a:t>歳以上の障害のある人に対して、主として昼間に、機能訓練、療養上の管理、看護、医学的管理の下における介護及び日常生活上の世話を行う</a:t>
            </a:r>
            <a:r>
              <a:rPr kumimoji="1" lang="ja-JP" altLang="en-US" u="sng" dirty="0">
                <a:solidFill>
                  <a:schemeClr val="tx1"/>
                </a:solidFill>
                <a:latin typeface="Meiryo UI" panose="020B0604030504040204" pitchFamily="50" charset="-128"/>
                <a:ea typeface="Meiryo UI" panose="020B0604030504040204" pitchFamily="50" charset="-128"/>
              </a:rPr>
              <a:t>療養介護施設</a:t>
            </a:r>
            <a:r>
              <a:rPr kumimoji="1" lang="ja-JP" altLang="en-US" dirty="0">
                <a:solidFill>
                  <a:schemeClr val="tx1"/>
                </a:solidFill>
                <a:latin typeface="Meiryo UI" panose="020B0604030504040204" pitchFamily="50" charset="-128"/>
                <a:ea typeface="Meiryo UI" panose="020B0604030504040204" pitchFamily="50" charset="-128"/>
              </a:rPr>
              <a:t>、また、障害児入所施設又は指定医療機関に入所等をする</a:t>
            </a:r>
            <a:r>
              <a:rPr kumimoji="1" lang="en-US" altLang="ja-JP" dirty="0">
                <a:solidFill>
                  <a:schemeClr val="tx1"/>
                </a:solidFill>
                <a:latin typeface="Meiryo UI" panose="020B0604030504040204" pitchFamily="50" charset="-128"/>
                <a:ea typeface="Meiryo UI" panose="020B0604030504040204" pitchFamily="50" charset="-128"/>
              </a:rPr>
              <a:t>18</a:t>
            </a:r>
            <a:r>
              <a:rPr kumimoji="1" lang="ja-JP" altLang="en-US" dirty="0">
                <a:solidFill>
                  <a:schemeClr val="tx1"/>
                </a:solidFill>
                <a:latin typeface="Meiryo UI" panose="020B0604030504040204" pitchFamily="50" charset="-128"/>
                <a:ea typeface="Meiryo UI" panose="020B0604030504040204" pitchFamily="50" charset="-128"/>
              </a:rPr>
              <a:t>歳未満の障害児に対して、保護、日常生活指導及び知識技能の付与並びに治療を行う</a:t>
            </a:r>
            <a:r>
              <a:rPr kumimoji="1" lang="ja-JP" altLang="en-US" u="sng" dirty="0">
                <a:solidFill>
                  <a:schemeClr val="tx1"/>
                </a:solidFill>
                <a:latin typeface="Meiryo UI" panose="020B0604030504040204" pitchFamily="50" charset="-128"/>
                <a:ea typeface="Meiryo UI" panose="020B0604030504040204" pitchFamily="50" charset="-128"/>
              </a:rPr>
              <a:t>医療型障がい児入所施設</a:t>
            </a:r>
            <a:r>
              <a:rPr kumimoji="1" lang="ja-JP" altLang="en-US" dirty="0">
                <a:solidFill>
                  <a:schemeClr val="tx1"/>
                </a:solidFill>
                <a:latin typeface="Meiryo UI" panose="020B0604030504040204" pitchFamily="50" charset="-128"/>
                <a:ea typeface="Meiryo UI" panose="020B0604030504040204" pitchFamily="50" charset="-128"/>
              </a:rPr>
              <a:t>において、医療型短期入所を実施</a:t>
            </a:r>
          </a:p>
        </p:txBody>
      </p:sp>
      <p:sp>
        <p:nvSpPr>
          <p:cNvPr id="2" name="テキスト ボックス 1">
            <a:extLst>
              <a:ext uri="{FF2B5EF4-FFF2-40B4-BE49-F238E27FC236}">
                <a16:creationId xmlns:a16="http://schemas.microsoft.com/office/drawing/2014/main" id="{74FECEF4-31A3-4709-ADAB-FA7DF368508C}"/>
              </a:ext>
            </a:extLst>
          </p:cNvPr>
          <p:cNvSpPr txBox="1"/>
          <p:nvPr/>
        </p:nvSpPr>
        <p:spPr>
          <a:xfrm>
            <a:off x="4663440" y="3455084"/>
            <a:ext cx="1211580" cy="215444"/>
          </a:xfrm>
          <a:prstGeom prst="rect">
            <a:avLst/>
          </a:prstGeom>
          <a:noFill/>
        </p:spPr>
        <p:txBody>
          <a:bodyPr wrap="square" rtlCol="0">
            <a:spAutoFit/>
          </a:bodyPr>
          <a:lstStyle/>
          <a:p>
            <a:r>
              <a:rPr kumimoji="1" lang="ja-JP" altLang="en-US" sz="800" dirty="0">
                <a:solidFill>
                  <a:srgbClr val="FF0000"/>
                </a:solidFill>
                <a:latin typeface="BIZ UDゴシック" panose="020B0400000000000000" pitchFamily="49" charset="-128"/>
                <a:ea typeface="BIZ UDゴシック" panose="020B0400000000000000" pitchFamily="49" charset="-128"/>
              </a:rPr>
              <a:t>（令和</a:t>
            </a:r>
            <a:r>
              <a:rPr kumimoji="1" lang="en-US" altLang="ja-JP" sz="800" dirty="0">
                <a:solidFill>
                  <a:srgbClr val="FF0000"/>
                </a:solidFill>
                <a:latin typeface="BIZ UDゴシック" panose="020B0400000000000000" pitchFamily="49" charset="-128"/>
                <a:ea typeface="BIZ UDゴシック" panose="020B0400000000000000" pitchFamily="49" charset="-128"/>
              </a:rPr>
              <a:t>6</a:t>
            </a:r>
            <a:r>
              <a:rPr kumimoji="1" lang="ja-JP" altLang="en-US" sz="800" dirty="0">
                <a:solidFill>
                  <a:srgbClr val="FF0000"/>
                </a:solidFill>
                <a:latin typeface="BIZ UDゴシック" panose="020B0400000000000000" pitchFamily="49" charset="-128"/>
                <a:ea typeface="BIZ UDゴシック" panose="020B0400000000000000" pitchFamily="49" charset="-128"/>
              </a:rPr>
              <a:t>年</a:t>
            </a:r>
            <a:r>
              <a:rPr kumimoji="1" lang="en-US" altLang="ja-JP" sz="800" dirty="0">
                <a:solidFill>
                  <a:srgbClr val="FF0000"/>
                </a:solidFill>
                <a:latin typeface="BIZ UDゴシック" panose="020B0400000000000000" pitchFamily="49" charset="-128"/>
                <a:ea typeface="BIZ UDゴシック" panose="020B0400000000000000" pitchFamily="49" charset="-128"/>
              </a:rPr>
              <a:t>11</a:t>
            </a:r>
            <a:r>
              <a:rPr kumimoji="1" lang="ja-JP" altLang="en-US" sz="800" dirty="0">
                <a:solidFill>
                  <a:srgbClr val="FF0000"/>
                </a:solidFill>
                <a:latin typeface="BIZ UDゴシック" panose="020B0400000000000000" pitchFamily="49" charset="-128"/>
                <a:ea typeface="BIZ UDゴシック" panose="020B0400000000000000" pitchFamily="49" charset="-128"/>
              </a:rPr>
              <a:t>月実績）</a:t>
            </a:r>
          </a:p>
        </p:txBody>
      </p:sp>
      <p:sp>
        <p:nvSpPr>
          <p:cNvPr id="10" name="テキスト ボックス 9">
            <a:extLst>
              <a:ext uri="{FF2B5EF4-FFF2-40B4-BE49-F238E27FC236}">
                <a16:creationId xmlns:a16="http://schemas.microsoft.com/office/drawing/2014/main" id="{83629425-3D20-46DC-B846-96A7ADAAB1A7}"/>
              </a:ext>
            </a:extLst>
          </p:cNvPr>
          <p:cNvSpPr txBox="1"/>
          <p:nvPr/>
        </p:nvSpPr>
        <p:spPr>
          <a:xfrm>
            <a:off x="8154420" y="3444770"/>
            <a:ext cx="1211580" cy="215444"/>
          </a:xfrm>
          <a:prstGeom prst="rect">
            <a:avLst/>
          </a:prstGeom>
          <a:noFill/>
        </p:spPr>
        <p:txBody>
          <a:bodyPr wrap="square" rtlCol="0">
            <a:spAutoFit/>
          </a:bodyPr>
          <a:lstStyle/>
          <a:p>
            <a:r>
              <a:rPr kumimoji="1" lang="ja-JP" altLang="en-US" sz="800" dirty="0">
                <a:solidFill>
                  <a:srgbClr val="FF0000"/>
                </a:solidFill>
                <a:latin typeface="BIZ UDゴシック" panose="020B0400000000000000" pitchFamily="49" charset="-128"/>
                <a:ea typeface="BIZ UDゴシック" panose="020B0400000000000000" pitchFamily="49" charset="-128"/>
              </a:rPr>
              <a:t>（令和</a:t>
            </a:r>
            <a:r>
              <a:rPr kumimoji="1" lang="en-US" altLang="ja-JP" sz="800" dirty="0">
                <a:solidFill>
                  <a:srgbClr val="FF0000"/>
                </a:solidFill>
                <a:latin typeface="BIZ UDゴシック" panose="020B0400000000000000" pitchFamily="49" charset="-128"/>
                <a:ea typeface="BIZ UDゴシック" panose="020B0400000000000000" pitchFamily="49" charset="-128"/>
              </a:rPr>
              <a:t>5</a:t>
            </a:r>
            <a:r>
              <a:rPr kumimoji="1" lang="ja-JP" altLang="en-US" sz="800" dirty="0">
                <a:solidFill>
                  <a:srgbClr val="FF0000"/>
                </a:solidFill>
                <a:latin typeface="BIZ UDゴシック" panose="020B0400000000000000" pitchFamily="49" charset="-128"/>
                <a:ea typeface="BIZ UDゴシック" panose="020B0400000000000000" pitchFamily="49" charset="-128"/>
              </a:rPr>
              <a:t>年年度実績）</a:t>
            </a:r>
          </a:p>
        </p:txBody>
      </p:sp>
      <p:pic>
        <p:nvPicPr>
          <p:cNvPr id="6" name="図 5">
            <a:extLst>
              <a:ext uri="{FF2B5EF4-FFF2-40B4-BE49-F238E27FC236}">
                <a16:creationId xmlns:a16="http://schemas.microsoft.com/office/drawing/2014/main" id="{A669F6BF-4EB2-45EE-A19F-514C166CCB57}"/>
              </a:ext>
            </a:extLst>
          </p:cNvPr>
          <p:cNvPicPr>
            <a:picLocks noChangeAspect="1"/>
          </p:cNvPicPr>
          <p:nvPr/>
        </p:nvPicPr>
        <p:blipFill>
          <a:blip r:embed="rId2"/>
          <a:stretch>
            <a:fillRect/>
          </a:stretch>
        </p:blipFill>
        <p:spPr>
          <a:xfrm>
            <a:off x="94270" y="3419432"/>
            <a:ext cx="9734290" cy="3062984"/>
          </a:xfrm>
          <a:prstGeom prst="rect">
            <a:avLst/>
          </a:prstGeom>
        </p:spPr>
      </p:pic>
    </p:spTree>
    <p:extLst>
      <p:ext uri="{BB962C8B-B14F-4D97-AF65-F5344CB8AC3E}">
        <p14:creationId xmlns:p14="http://schemas.microsoft.com/office/powerpoint/2010/main" val="2179585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9787666-6597-474E-962B-E184A800185E}"/>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dirty="0">
                <a:solidFill>
                  <a:prstClr val="white"/>
                </a:solidFill>
                <a:latin typeface="Meiryo UI" panose="020B0604030504040204" pitchFamily="50" charset="-128"/>
                <a:ea typeface="Meiryo UI" panose="020B0604030504040204" pitchFamily="50" charset="-128"/>
              </a:rPr>
              <a:t>４</a:t>
            </a: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．府内の医療型短期入所実施施設の概況②</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 name="スライド番号プレースホルダー 1">
            <a:extLst>
              <a:ext uri="{FF2B5EF4-FFF2-40B4-BE49-F238E27FC236}">
                <a16:creationId xmlns:a16="http://schemas.microsoft.com/office/drawing/2014/main" id="{5E1BDDBB-FAD8-46D4-AF84-A1A2FA57BE1A}"/>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14</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77554E2E-A984-4C96-ADBA-E205F38FC732}"/>
              </a:ext>
            </a:extLst>
          </p:cNvPr>
          <p:cNvSpPr txBox="1"/>
          <p:nvPr/>
        </p:nvSpPr>
        <p:spPr>
          <a:xfrm>
            <a:off x="256864" y="2317754"/>
            <a:ext cx="2160000" cy="432000"/>
          </a:xfrm>
          <a:prstGeom prst="rect">
            <a:avLst/>
          </a:prstGeom>
          <a:noFill/>
        </p:spPr>
        <p:txBody>
          <a:bodyPr wrap="square" lIns="72000" tIns="36000" rIns="72000" bIns="36000" rtlCol="0" anchor="ctr" anchorCtr="0">
            <a:noAutofit/>
          </a:bodyPr>
          <a:lstStyle/>
          <a:p>
            <a:r>
              <a:rPr kumimoji="1" lang="ja-JP" altLang="en-US" sz="2400" dirty="0">
                <a:latin typeface="Meiryo UI" panose="020B0604030504040204" pitchFamily="50" charset="-128"/>
                <a:ea typeface="Meiryo UI" panose="020B0604030504040204" pitchFamily="50" charset="-128"/>
              </a:rPr>
              <a:t>＜実績＞</a:t>
            </a:r>
          </a:p>
        </p:txBody>
      </p:sp>
      <p:sp>
        <p:nvSpPr>
          <p:cNvPr id="16" name="テキスト ボックス 15">
            <a:extLst>
              <a:ext uri="{FF2B5EF4-FFF2-40B4-BE49-F238E27FC236}">
                <a16:creationId xmlns:a16="http://schemas.microsoft.com/office/drawing/2014/main" id="{6C2D4F5E-2368-4FFB-AF96-577A4966185C}"/>
              </a:ext>
            </a:extLst>
          </p:cNvPr>
          <p:cNvSpPr txBox="1"/>
          <p:nvPr/>
        </p:nvSpPr>
        <p:spPr>
          <a:xfrm>
            <a:off x="256864" y="697556"/>
            <a:ext cx="9360000" cy="316359"/>
          </a:xfrm>
          <a:prstGeom prst="rect">
            <a:avLst/>
          </a:prstGeom>
          <a:noFill/>
        </p:spPr>
        <p:txBody>
          <a:bodyPr wrap="square" lIns="36000" tIns="36000" rIns="36000" bIns="36000" rtlCol="0" anchor="ctr" anchorCtr="0">
            <a:noAutofit/>
          </a:bodyPr>
          <a:lstStyle/>
          <a:p>
            <a:r>
              <a:rPr kumimoji="1" lang="en-US" altLang="ja-JP" sz="2800" dirty="0">
                <a:latin typeface="Meiryo UI" panose="020B0604030504040204" pitchFamily="50" charset="-128"/>
                <a:ea typeface="Meiryo UI" panose="020B0604030504040204" pitchFamily="50" charset="-128"/>
              </a:rPr>
              <a:t>【</a:t>
            </a:r>
            <a:r>
              <a:rPr kumimoji="1" lang="en-US" altLang="zh-TW" sz="2800" dirty="0">
                <a:latin typeface="Meiryo UI" panose="020B0604030504040204" pitchFamily="50" charset="-128"/>
                <a:ea typeface="Meiryo UI" panose="020B0604030504040204" pitchFamily="50" charset="-128"/>
              </a:rPr>
              <a:t>(2)</a:t>
            </a:r>
            <a:r>
              <a:rPr kumimoji="1" lang="zh-TW" altLang="en-US" sz="2800" dirty="0">
                <a:latin typeface="Meiryo UI" panose="020B0604030504040204" pitchFamily="50" charset="-128"/>
                <a:ea typeface="Meiryo UI" panose="020B0604030504040204" pitchFamily="50" charset="-128"/>
              </a:rPr>
              <a:t>医療型短期入所支援強化事業</a:t>
            </a:r>
            <a:r>
              <a:rPr kumimoji="1" lang="en-US" altLang="ja-JP" sz="2800" dirty="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01E25B3D-D368-4D64-984E-D64395417C43}"/>
              </a:ext>
            </a:extLst>
          </p:cNvPr>
          <p:cNvSpPr txBox="1"/>
          <p:nvPr/>
        </p:nvSpPr>
        <p:spPr>
          <a:xfrm>
            <a:off x="256864" y="1136772"/>
            <a:ext cx="2160000" cy="432000"/>
          </a:xfrm>
          <a:prstGeom prst="rect">
            <a:avLst/>
          </a:prstGeom>
          <a:noFill/>
        </p:spPr>
        <p:txBody>
          <a:bodyPr wrap="square" lIns="72000" tIns="36000" rIns="72000" bIns="36000" rtlCol="0" anchor="ctr" anchorCtr="0">
            <a:noAutofit/>
          </a:bodyPr>
          <a:lstStyle/>
          <a:p>
            <a:r>
              <a:rPr kumimoji="1" lang="ja-JP" altLang="en-US" sz="2400" dirty="0">
                <a:latin typeface="Meiryo UI" panose="020B0604030504040204" pitchFamily="50" charset="-128"/>
                <a:ea typeface="Meiryo UI" panose="020B0604030504040204" pitchFamily="50" charset="-128"/>
              </a:rPr>
              <a:t>＜概要＞</a:t>
            </a:r>
          </a:p>
        </p:txBody>
      </p:sp>
      <p:sp>
        <p:nvSpPr>
          <p:cNvPr id="13" name="四角形: 角を丸くする 12">
            <a:extLst>
              <a:ext uri="{FF2B5EF4-FFF2-40B4-BE49-F238E27FC236}">
                <a16:creationId xmlns:a16="http://schemas.microsoft.com/office/drawing/2014/main" id="{6BE449D6-207A-410A-8A3D-6B8A95480164}"/>
              </a:ext>
            </a:extLst>
          </p:cNvPr>
          <p:cNvSpPr/>
          <p:nvPr/>
        </p:nvSpPr>
        <p:spPr>
          <a:xfrm>
            <a:off x="256864" y="1569383"/>
            <a:ext cx="9360000" cy="72000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rPr>
              <a:t>医療機関が空床ベッドを活用して医療型短期入所を実施し、在宅で生活している医療的ケアが必要な重症心身障がい児者を受入れた場合に、経費の一部を助成する府の事業</a:t>
            </a:r>
          </a:p>
        </p:txBody>
      </p:sp>
      <p:sp>
        <p:nvSpPr>
          <p:cNvPr id="14" name="テキスト ボックス 13">
            <a:extLst>
              <a:ext uri="{FF2B5EF4-FFF2-40B4-BE49-F238E27FC236}">
                <a16:creationId xmlns:a16="http://schemas.microsoft.com/office/drawing/2014/main" id="{2A86E89E-86F8-41D5-9385-23A297889013}"/>
              </a:ext>
            </a:extLst>
          </p:cNvPr>
          <p:cNvSpPr txBox="1"/>
          <p:nvPr/>
        </p:nvSpPr>
        <p:spPr>
          <a:xfrm>
            <a:off x="6232305" y="2749754"/>
            <a:ext cx="3486735" cy="246221"/>
          </a:xfrm>
          <a:prstGeom prst="rect">
            <a:avLst/>
          </a:prstGeom>
          <a:noFill/>
        </p:spPr>
        <p:txBody>
          <a:bodyPr wrap="square">
            <a:spAutoFit/>
          </a:bodyPr>
          <a:lstStyle/>
          <a:p>
            <a:pPr algn="ctr"/>
            <a:r>
              <a:rPr lang="ja-JP" altLang="en-US" sz="1000" dirty="0"/>
              <a:t>医療型短期入所は、障がい児・障がい者の指定の区別なし</a:t>
            </a:r>
          </a:p>
        </p:txBody>
      </p:sp>
      <p:pic>
        <p:nvPicPr>
          <p:cNvPr id="2" name="図 1">
            <a:extLst>
              <a:ext uri="{FF2B5EF4-FFF2-40B4-BE49-F238E27FC236}">
                <a16:creationId xmlns:a16="http://schemas.microsoft.com/office/drawing/2014/main" id="{1B690821-ADD2-4534-86AC-00191ED3476F}"/>
              </a:ext>
            </a:extLst>
          </p:cNvPr>
          <p:cNvPicPr>
            <a:picLocks noChangeAspect="1"/>
          </p:cNvPicPr>
          <p:nvPr/>
        </p:nvPicPr>
        <p:blipFill>
          <a:blip r:embed="rId2"/>
          <a:stretch>
            <a:fillRect/>
          </a:stretch>
        </p:blipFill>
        <p:spPr>
          <a:xfrm>
            <a:off x="132767" y="2999180"/>
            <a:ext cx="9661690" cy="3429900"/>
          </a:xfrm>
          <a:prstGeom prst="rect">
            <a:avLst/>
          </a:prstGeom>
        </p:spPr>
      </p:pic>
    </p:spTree>
    <p:extLst>
      <p:ext uri="{BB962C8B-B14F-4D97-AF65-F5344CB8AC3E}">
        <p14:creationId xmlns:p14="http://schemas.microsoft.com/office/powerpoint/2010/main" val="2792205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0156FCB-0275-4D2B-A90C-BF56DB7C87D3}"/>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dirty="0">
                <a:solidFill>
                  <a:prstClr val="white"/>
                </a:solidFill>
                <a:latin typeface="Meiryo UI" panose="020B0604030504040204" pitchFamily="50" charset="-128"/>
                <a:ea typeface="Meiryo UI" panose="020B0604030504040204" pitchFamily="50" charset="-128"/>
              </a:rPr>
              <a:t>４</a:t>
            </a: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．府内の医療型短期入所実施施設の概況③</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0" name="スライド番号プレースホルダー 1">
            <a:extLst>
              <a:ext uri="{FF2B5EF4-FFF2-40B4-BE49-F238E27FC236}">
                <a16:creationId xmlns:a16="http://schemas.microsoft.com/office/drawing/2014/main" id="{94EEDE69-55B2-43DD-8016-D946DD1A4AAE}"/>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15</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46CAB80E-8623-40C3-88CB-9B48A7D06DCA}"/>
              </a:ext>
            </a:extLst>
          </p:cNvPr>
          <p:cNvSpPr txBox="1"/>
          <p:nvPr/>
        </p:nvSpPr>
        <p:spPr>
          <a:xfrm>
            <a:off x="183000" y="2619000"/>
            <a:ext cx="2160000" cy="432000"/>
          </a:xfrm>
          <a:prstGeom prst="rect">
            <a:avLst/>
          </a:prstGeom>
          <a:noFill/>
        </p:spPr>
        <p:txBody>
          <a:bodyPr wrap="square" lIns="72000" tIns="36000" rIns="72000" bIns="36000" rtlCol="0" anchor="ctr" anchorCtr="0">
            <a:noAutofit/>
          </a:bodyPr>
          <a:lstStyle/>
          <a:p>
            <a:r>
              <a:rPr kumimoji="1" lang="ja-JP" altLang="en-US" sz="2400" dirty="0">
                <a:latin typeface="Meiryo UI" panose="020B0604030504040204" pitchFamily="50" charset="-128"/>
                <a:ea typeface="Meiryo UI" panose="020B0604030504040204" pitchFamily="50" charset="-128"/>
              </a:rPr>
              <a:t>＜実績＞</a:t>
            </a:r>
          </a:p>
        </p:txBody>
      </p:sp>
      <p:sp>
        <p:nvSpPr>
          <p:cNvPr id="12" name="テキスト ボックス 11">
            <a:extLst>
              <a:ext uri="{FF2B5EF4-FFF2-40B4-BE49-F238E27FC236}">
                <a16:creationId xmlns:a16="http://schemas.microsoft.com/office/drawing/2014/main" id="{A0DDA78A-8CEA-46E9-9EFD-C64F24F60956}"/>
              </a:ext>
            </a:extLst>
          </p:cNvPr>
          <p:cNvSpPr txBox="1"/>
          <p:nvPr/>
        </p:nvSpPr>
        <p:spPr>
          <a:xfrm>
            <a:off x="256864" y="697556"/>
            <a:ext cx="9360000" cy="720000"/>
          </a:xfrm>
          <a:prstGeom prst="rect">
            <a:avLst/>
          </a:prstGeom>
          <a:noFill/>
        </p:spPr>
        <p:txBody>
          <a:bodyPr wrap="square" lIns="36000" tIns="36000" rIns="36000" bIns="36000" rtlCol="0" anchor="ctr" anchorCtr="0">
            <a:noAutofit/>
          </a:bodyPr>
          <a:lstStyle/>
          <a:p>
            <a:r>
              <a:rPr kumimoji="1" lang="en-US" altLang="ja-JP" sz="2800" dirty="0">
                <a:latin typeface="Meiryo UI" panose="020B0604030504040204" pitchFamily="50" charset="-128"/>
                <a:ea typeface="Meiryo UI" panose="020B0604030504040204" pitchFamily="50" charset="-128"/>
              </a:rPr>
              <a:t>【</a:t>
            </a:r>
            <a:r>
              <a:rPr kumimoji="1" lang="en-US" altLang="zh-TW" sz="2800" dirty="0">
                <a:latin typeface="Meiryo UI" panose="020B0604030504040204" pitchFamily="50" charset="-128"/>
                <a:ea typeface="Meiryo UI" panose="020B0604030504040204" pitchFamily="50" charset="-128"/>
              </a:rPr>
              <a:t>(3)</a:t>
            </a:r>
            <a:r>
              <a:rPr kumimoji="1" lang="ja-JP" altLang="en-US" sz="2800" dirty="0">
                <a:latin typeface="Meiryo UI" panose="020B0604030504040204" pitchFamily="50" charset="-128"/>
                <a:ea typeface="Meiryo UI" panose="020B0604030504040204" pitchFamily="50" charset="-128"/>
              </a:rPr>
              <a:t>有床診療所</a:t>
            </a:r>
            <a:r>
              <a:rPr kumimoji="1" lang="en-US" altLang="ja-JP" sz="2800" dirty="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E82B6A9B-832C-4019-9265-62992F67AC9C}"/>
              </a:ext>
            </a:extLst>
          </p:cNvPr>
          <p:cNvSpPr txBox="1"/>
          <p:nvPr/>
        </p:nvSpPr>
        <p:spPr>
          <a:xfrm>
            <a:off x="183000" y="1449529"/>
            <a:ext cx="2160000" cy="432000"/>
          </a:xfrm>
          <a:prstGeom prst="rect">
            <a:avLst/>
          </a:prstGeom>
          <a:noFill/>
        </p:spPr>
        <p:txBody>
          <a:bodyPr wrap="square" lIns="72000" tIns="36000" rIns="72000" bIns="36000" rtlCol="0" anchor="ctr" anchorCtr="0">
            <a:noAutofit/>
          </a:bodyPr>
          <a:lstStyle/>
          <a:p>
            <a:r>
              <a:rPr kumimoji="1" lang="ja-JP" altLang="en-US" sz="2400" dirty="0">
                <a:latin typeface="Meiryo UI" panose="020B0604030504040204" pitchFamily="50" charset="-128"/>
                <a:ea typeface="Meiryo UI" panose="020B0604030504040204" pitchFamily="50" charset="-128"/>
              </a:rPr>
              <a:t>＜概要＞</a:t>
            </a:r>
          </a:p>
        </p:txBody>
      </p:sp>
      <p:sp>
        <p:nvSpPr>
          <p:cNvPr id="16" name="テキスト ボックス 15">
            <a:extLst>
              <a:ext uri="{FF2B5EF4-FFF2-40B4-BE49-F238E27FC236}">
                <a16:creationId xmlns:a16="http://schemas.microsoft.com/office/drawing/2014/main" id="{5E3C76EE-B887-4207-9A11-53ED4C73A27A}"/>
              </a:ext>
            </a:extLst>
          </p:cNvPr>
          <p:cNvSpPr txBox="1"/>
          <p:nvPr/>
        </p:nvSpPr>
        <p:spPr>
          <a:xfrm>
            <a:off x="183000" y="1968945"/>
            <a:ext cx="936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defRPr kumimoji="1" sz="1600">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sz="1800" dirty="0">
                <a:solidFill>
                  <a:schemeClr val="tx1"/>
                </a:solidFill>
              </a:rPr>
              <a:t>　有床診療所において、既設の病床を用いて、医療型短期入所を実施</a:t>
            </a:r>
          </a:p>
        </p:txBody>
      </p:sp>
      <p:pic>
        <p:nvPicPr>
          <p:cNvPr id="2" name="図 1">
            <a:extLst>
              <a:ext uri="{FF2B5EF4-FFF2-40B4-BE49-F238E27FC236}">
                <a16:creationId xmlns:a16="http://schemas.microsoft.com/office/drawing/2014/main" id="{54C3EBBB-730A-4C12-B0F8-E7619BBF77DF}"/>
              </a:ext>
            </a:extLst>
          </p:cNvPr>
          <p:cNvPicPr>
            <a:picLocks noChangeAspect="1"/>
          </p:cNvPicPr>
          <p:nvPr/>
        </p:nvPicPr>
        <p:blipFill>
          <a:blip r:embed="rId2"/>
          <a:stretch>
            <a:fillRect/>
          </a:stretch>
        </p:blipFill>
        <p:spPr>
          <a:xfrm>
            <a:off x="160259" y="3091401"/>
            <a:ext cx="9615337" cy="874995"/>
          </a:xfrm>
          <a:prstGeom prst="rect">
            <a:avLst/>
          </a:prstGeom>
        </p:spPr>
      </p:pic>
    </p:spTree>
    <p:extLst>
      <p:ext uri="{BB962C8B-B14F-4D97-AF65-F5344CB8AC3E}">
        <p14:creationId xmlns:p14="http://schemas.microsoft.com/office/powerpoint/2010/main" val="1976133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86CD6A2-4783-4DA7-85DC-BE55F2788C0A}"/>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５．医療型短期入所を取り巻く課題と取組み①</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テキスト ボックス 5">
            <a:extLst>
              <a:ext uri="{FF2B5EF4-FFF2-40B4-BE49-F238E27FC236}">
                <a16:creationId xmlns:a16="http://schemas.microsoft.com/office/drawing/2014/main" id="{94ED5D72-58CF-46ED-B463-21FBFCA65106}"/>
              </a:ext>
            </a:extLst>
          </p:cNvPr>
          <p:cNvSpPr txBox="1"/>
          <p:nvPr/>
        </p:nvSpPr>
        <p:spPr>
          <a:xfrm>
            <a:off x="256864" y="697556"/>
            <a:ext cx="9360000" cy="540000"/>
          </a:xfrm>
          <a:prstGeom prst="rect">
            <a:avLst/>
          </a:prstGeom>
          <a:noFill/>
        </p:spPr>
        <p:txBody>
          <a:bodyPr wrap="square" lIns="36000" tIns="36000" rIns="36000" bIns="36000" rtlCol="0" anchor="ctr" anchorCtr="0">
            <a:noAutofit/>
          </a:bodyPr>
          <a:lstStyle/>
          <a:p>
            <a:r>
              <a:rPr kumimoji="1" lang="ja-JP" altLang="en-US" sz="2400" dirty="0">
                <a:latin typeface="Meiryo UI" panose="020B0604030504040204" pitchFamily="50" charset="-128"/>
                <a:ea typeface="Meiryo UI" panose="020B0604030504040204" pitchFamily="50" charset="-128"/>
              </a:rPr>
              <a:t>令和６年度 重度障がい者在宅生活応援制度給付金受給者アンケート</a:t>
            </a:r>
            <a:endParaRPr kumimoji="1" lang="ja-JP" altLang="en-US" sz="12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C7F0C605-4596-4B83-8294-EB659D79A456}"/>
              </a:ext>
            </a:extLst>
          </p:cNvPr>
          <p:cNvSpPr txBox="1"/>
          <p:nvPr/>
        </p:nvSpPr>
        <p:spPr>
          <a:xfrm>
            <a:off x="180000" y="1242000"/>
            <a:ext cx="9540000" cy="5616000"/>
          </a:xfrm>
          <a:prstGeom prst="roundRect">
            <a:avLst>
              <a:gd name="adj" fmla="val 0"/>
            </a:avLst>
          </a:prstGeom>
          <a:solidFill>
            <a:schemeClr val="accent4">
              <a:lumMod val="20000"/>
              <a:lumOff val="80000"/>
            </a:schemeClr>
          </a:solidFill>
        </p:spPr>
        <p:txBody>
          <a:bodyPr wrap="square" rtlCol="0" anchor="ctr" anchorCtr="0">
            <a:noAutofit/>
          </a:bodyPr>
          <a:lstStyle/>
          <a:p>
            <a:r>
              <a:rPr kumimoji="1" lang="ja-JP" altLang="en-US" b="1" dirty="0">
                <a:latin typeface="Meiryo UI" panose="020B0604030504040204" pitchFamily="50" charset="-128"/>
                <a:ea typeface="Meiryo UI" panose="020B0604030504040204" pitchFamily="50" charset="-128"/>
              </a:rPr>
              <a:t>＜配布数：</a:t>
            </a:r>
            <a:r>
              <a:rPr kumimoji="1" lang="en-US" altLang="ja-JP" b="1" dirty="0">
                <a:latin typeface="Meiryo UI" panose="020B0604030504040204" pitchFamily="50" charset="-128"/>
                <a:ea typeface="Meiryo UI" panose="020B0604030504040204" pitchFamily="50" charset="-128"/>
              </a:rPr>
              <a:t>3,209</a:t>
            </a:r>
            <a:r>
              <a:rPr kumimoji="1" lang="ja-JP" altLang="en-US" b="1" dirty="0">
                <a:latin typeface="Meiryo UI" panose="020B0604030504040204" pitchFamily="50" charset="-128"/>
                <a:ea typeface="Meiryo UI" panose="020B0604030504040204" pitchFamily="50" charset="-128"/>
              </a:rPr>
              <a:t>　回答数：</a:t>
            </a:r>
            <a:r>
              <a:rPr kumimoji="1" lang="en-US" altLang="ja-JP" b="1" dirty="0">
                <a:latin typeface="Meiryo UI" panose="020B0604030504040204" pitchFamily="50" charset="-128"/>
                <a:ea typeface="Meiryo UI" panose="020B0604030504040204" pitchFamily="50" charset="-128"/>
              </a:rPr>
              <a:t>1,860</a:t>
            </a:r>
            <a:r>
              <a:rPr kumimoji="1" lang="ja-JP" altLang="en-US" b="1" dirty="0">
                <a:latin typeface="Meiryo UI" panose="020B0604030504040204" pitchFamily="50" charset="-128"/>
                <a:ea typeface="Meiryo UI" panose="020B0604030504040204" pitchFamily="50" charset="-128"/>
              </a:rPr>
              <a:t>＞</a:t>
            </a:r>
            <a:endParaRPr kumimoji="1" lang="en-US" altLang="ja-JP" b="1" dirty="0">
              <a:latin typeface="Meiryo UI" panose="020B0604030504040204" pitchFamily="50" charset="-128"/>
              <a:ea typeface="Meiryo UI" panose="020B0604030504040204" pitchFamily="50" charset="-128"/>
            </a:endParaRPr>
          </a:p>
          <a:p>
            <a:endParaRPr kumimoji="1" lang="en-US" altLang="ja-JP" sz="800"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医療型短期入所の利用状況</a:t>
            </a:r>
            <a:endParaRPr kumimoji="1" lang="en-US" altLang="ja-JP" b="1"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 利用している：</a:t>
            </a:r>
            <a:r>
              <a:rPr kumimoji="1" lang="en-US" altLang="ja-JP" dirty="0">
                <a:latin typeface="Meiryo UI" panose="020B0604030504040204" pitchFamily="50" charset="-128"/>
                <a:ea typeface="Meiryo UI" panose="020B0604030504040204" pitchFamily="50" charset="-128"/>
              </a:rPr>
              <a:t>211</a:t>
            </a:r>
            <a:r>
              <a:rPr kumimoji="1" lang="ja-JP" altLang="en-US" dirty="0">
                <a:latin typeface="Meiryo UI" panose="020B0604030504040204" pitchFamily="50" charset="-128"/>
                <a:ea typeface="Meiryo UI" panose="020B0604030504040204" pitchFamily="50" charset="-128"/>
              </a:rPr>
              <a:t>　・ 利用を希望したが利用できなかった：</a:t>
            </a:r>
            <a:r>
              <a:rPr kumimoji="1" lang="en-US" altLang="ja-JP" dirty="0">
                <a:latin typeface="Meiryo UI" panose="020B0604030504040204" pitchFamily="50" charset="-128"/>
                <a:ea typeface="Meiryo UI" panose="020B0604030504040204" pitchFamily="50" charset="-128"/>
              </a:rPr>
              <a:t>103</a:t>
            </a:r>
          </a:p>
          <a:p>
            <a:r>
              <a:rPr kumimoji="1" lang="ja-JP" altLang="en-US" sz="1400" dirty="0">
                <a:latin typeface="Meiryo UI" panose="020B0604030504040204" pitchFamily="50" charset="-128"/>
                <a:ea typeface="Meiryo UI" panose="020B0604030504040204" pitchFamily="50" charset="-128"/>
              </a:rPr>
              <a:t>                                              主な理由：定員が埋まっていた</a:t>
            </a:r>
            <a:r>
              <a:rPr kumimoji="1" lang="en-US" altLang="ja-JP" sz="1400" dirty="0">
                <a:latin typeface="Meiryo UI" panose="020B0604030504040204" pitchFamily="50" charset="-128"/>
                <a:ea typeface="Meiryo UI" panose="020B0604030504040204" pitchFamily="50" charset="-128"/>
              </a:rPr>
              <a:t>(40)</a:t>
            </a:r>
            <a:r>
              <a:rPr kumimoji="1" lang="ja-JP" altLang="en-US" sz="1400" dirty="0">
                <a:latin typeface="Meiryo UI" panose="020B0604030504040204" pitchFamily="50" charset="-128"/>
                <a:ea typeface="Meiryo UI" panose="020B0604030504040204" pitchFamily="50" charset="-128"/>
              </a:rPr>
              <a:t>、身近な地域に事業所などがなかった</a:t>
            </a:r>
            <a:r>
              <a:rPr kumimoji="1" lang="en-US" altLang="ja-JP" sz="1400" dirty="0">
                <a:latin typeface="Meiryo UI" panose="020B0604030504040204" pitchFamily="50" charset="-128"/>
                <a:ea typeface="Meiryo UI" panose="020B0604030504040204" pitchFamily="50" charset="-128"/>
              </a:rPr>
              <a:t>(21)</a:t>
            </a:r>
            <a:r>
              <a:rPr kumimoji="1" lang="ja-JP" altLang="en-US"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利用するための手続きや情報を得ることができなかった</a:t>
            </a:r>
            <a:r>
              <a:rPr kumimoji="1" lang="en-US" altLang="ja-JP" sz="1400" dirty="0">
                <a:latin typeface="Meiryo UI" panose="020B0604030504040204" pitchFamily="50" charset="-128"/>
                <a:ea typeface="Meiryo UI" panose="020B0604030504040204" pitchFamily="50" charset="-128"/>
              </a:rPr>
              <a:t>(14)</a:t>
            </a:r>
            <a:r>
              <a:rPr kumimoji="1" lang="ja-JP" altLang="en-US" sz="1400" dirty="0">
                <a:latin typeface="Meiryo UI" panose="020B0604030504040204" pitchFamily="50" charset="-128"/>
                <a:ea typeface="Meiryo UI" panose="020B0604030504040204" pitchFamily="50" charset="-128"/>
              </a:rPr>
              <a:t>、等</a:t>
            </a:r>
            <a:endParaRPr kumimoji="1" lang="en-US" altLang="ja-JP" sz="1400" dirty="0">
              <a:latin typeface="Meiryo UI" panose="020B0604030504040204" pitchFamily="50" charset="-128"/>
              <a:ea typeface="Meiryo UI" panose="020B0604030504040204" pitchFamily="50" charset="-128"/>
            </a:endParaRPr>
          </a:p>
          <a:p>
            <a:endParaRPr kumimoji="1" lang="en-US" altLang="ja-JP" sz="800"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医療型短期入所の１か月あたりの利用希望日数と実利用日数</a:t>
            </a:r>
            <a:endParaRPr kumimoji="1" lang="en-US" altLang="ja-JP" b="1"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障がい児</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医ケア有</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：利用希望 </a:t>
            </a:r>
            <a:r>
              <a:rPr kumimoji="1" lang="en-US" altLang="ja-JP" dirty="0">
                <a:latin typeface="Meiryo UI" panose="020B0604030504040204" pitchFamily="50" charset="-128"/>
                <a:ea typeface="Meiryo UI" panose="020B0604030504040204" pitchFamily="50" charset="-128"/>
              </a:rPr>
              <a:t>6.40</a:t>
            </a:r>
            <a:r>
              <a:rPr kumimoji="1" lang="ja-JP" altLang="en-US" dirty="0">
                <a:latin typeface="Meiryo UI" panose="020B0604030504040204" pitchFamily="50" charset="-128"/>
                <a:ea typeface="Meiryo UI" panose="020B0604030504040204" pitchFamily="50" charset="-128"/>
              </a:rPr>
              <a:t>日　に対し　実利用 </a:t>
            </a:r>
            <a:r>
              <a:rPr kumimoji="1" lang="en-US" altLang="ja-JP" dirty="0">
                <a:latin typeface="Meiryo UI" panose="020B0604030504040204" pitchFamily="50" charset="-128"/>
                <a:ea typeface="Meiryo UI" panose="020B0604030504040204" pitchFamily="50" charset="-128"/>
              </a:rPr>
              <a:t>2.91</a:t>
            </a:r>
            <a:r>
              <a:rPr kumimoji="1" lang="ja-JP" altLang="en-US" dirty="0">
                <a:latin typeface="Meiryo UI" panose="020B0604030504040204" pitchFamily="50" charset="-128"/>
                <a:ea typeface="Meiryo UI" panose="020B0604030504040204" pitchFamily="50" charset="-128"/>
              </a:rPr>
              <a:t>日 </a:t>
            </a:r>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障がい者</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医ケア有</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    </a:t>
            </a:r>
            <a:r>
              <a:rPr kumimoji="1" lang="en-US" altLang="ja-JP" dirty="0">
                <a:latin typeface="Meiryo UI" panose="020B0604030504040204" pitchFamily="50" charset="-128"/>
                <a:ea typeface="Meiryo UI" panose="020B0604030504040204" pitchFamily="50" charset="-128"/>
              </a:rPr>
              <a:t>〃      5.96</a:t>
            </a:r>
            <a:r>
              <a:rPr kumimoji="1" lang="ja-JP" altLang="en-US" dirty="0">
                <a:latin typeface="Meiryo UI" panose="020B0604030504040204" pitchFamily="50" charset="-128"/>
                <a:ea typeface="Meiryo UI" panose="020B0604030504040204" pitchFamily="50" charset="-128"/>
              </a:rPr>
              <a:t>日　に対し     </a:t>
            </a:r>
            <a:r>
              <a:rPr kumimoji="1" lang="en-US" altLang="ja-JP" dirty="0">
                <a:latin typeface="Meiryo UI" panose="020B0604030504040204" pitchFamily="50" charset="-128"/>
                <a:ea typeface="Meiryo UI" panose="020B0604030504040204" pitchFamily="50" charset="-128"/>
              </a:rPr>
              <a:t>〃    2.74</a:t>
            </a:r>
            <a:r>
              <a:rPr kumimoji="1" lang="ja-JP" altLang="en-US" dirty="0">
                <a:latin typeface="Meiryo UI" panose="020B0604030504040204" pitchFamily="50" charset="-128"/>
                <a:ea typeface="Meiryo UI" panose="020B0604030504040204" pitchFamily="50" charset="-128"/>
              </a:rPr>
              <a:t>日</a:t>
            </a:r>
            <a:endParaRPr kumimoji="1" lang="en-US" altLang="ja-JP" dirty="0">
              <a:latin typeface="Meiryo UI" panose="020B0604030504040204" pitchFamily="50" charset="-128"/>
              <a:ea typeface="Meiryo UI" panose="020B0604030504040204" pitchFamily="50" charset="-128"/>
            </a:endParaRPr>
          </a:p>
          <a:p>
            <a:endParaRPr kumimoji="1" lang="en-US" altLang="ja-JP" sz="800"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a:t>
            </a:r>
            <a:r>
              <a:rPr kumimoji="1" lang="ja-JP" altLang="en-US" b="1" u="sng" dirty="0">
                <a:latin typeface="Meiryo UI" panose="020B0604030504040204" pitchFamily="50" charset="-128"/>
                <a:ea typeface="Meiryo UI" panose="020B0604030504040204" pitchFamily="50" charset="-128"/>
              </a:rPr>
              <a:t>⇒ 利用を希望しながら利用できなかった方が一定数いらっしゃるとともに、利用できている方において</a:t>
            </a:r>
            <a:endParaRPr kumimoji="1" lang="en-US" altLang="ja-JP" b="1" u="sng" dirty="0">
              <a:latin typeface="Meiryo UI" panose="020B0604030504040204" pitchFamily="50" charset="-128"/>
              <a:ea typeface="Meiryo UI" panose="020B0604030504040204" pitchFamily="50" charset="-128"/>
            </a:endParaRPr>
          </a:p>
          <a:p>
            <a:r>
              <a:rPr kumimoji="1" lang="en-US" altLang="ja-JP" b="1" dirty="0">
                <a:latin typeface="Meiryo UI" panose="020B0604030504040204" pitchFamily="50" charset="-128"/>
                <a:ea typeface="Meiryo UI" panose="020B0604030504040204" pitchFamily="50" charset="-128"/>
              </a:rPr>
              <a:t>    </a:t>
            </a:r>
            <a:r>
              <a:rPr kumimoji="1" lang="ja-JP" altLang="en-US" b="1" dirty="0">
                <a:latin typeface="Meiryo UI" panose="020B0604030504040204" pitchFamily="50" charset="-128"/>
                <a:ea typeface="Meiryo UI" panose="020B0604030504040204" pitchFamily="50" charset="-128"/>
              </a:rPr>
              <a:t>　</a:t>
            </a:r>
            <a:r>
              <a:rPr kumimoji="1" lang="ja-JP" altLang="en-US" b="1" u="sng" dirty="0">
                <a:latin typeface="Meiryo UI" panose="020B0604030504040204" pitchFamily="50" charset="-128"/>
                <a:ea typeface="Meiryo UI" panose="020B0604030504040204" pitchFamily="50" charset="-128"/>
              </a:rPr>
              <a:t>も、利用希望日数と実利用日数の間には２倍強の開きがある</a:t>
            </a:r>
            <a:endParaRPr kumimoji="1" lang="en-US" altLang="ja-JP" b="1" u="sng"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今後、充実を希望するサービスや支援策</a:t>
            </a: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複数回答可</a:t>
            </a:r>
            <a:r>
              <a:rPr kumimoji="1" lang="en-US" altLang="ja-JP" b="1" dirty="0">
                <a:latin typeface="Meiryo UI" panose="020B0604030504040204" pitchFamily="50" charset="-128"/>
                <a:ea typeface="Meiryo UI" panose="020B0604030504040204" pitchFamily="50" charset="-128"/>
              </a:rPr>
              <a:t>)</a:t>
            </a:r>
          </a:p>
          <a:p>
            <a:r>
              <a:rPr kumimoji="1" lang="ja-JP" altLang="en-US" dirty="0">
                <a:latin typeface="Meiryo UI" panose="020B0604030504040204" pitchFamily="50" charset="-128"/>
                <a:ea typeface="Meiryo UI" panose="020B0604030504040204" pitchFamily="50" charset="-128"/>
              </a:rPr>
              <a:t>　　</a:t>
            </a:r>
            <a:r>
              <a:rPr kumimoji="1" lang="ja-JP" altLang="en-US" u="sng" dirty="0">
                <a:latin typeface="Meiryo UI" panose="020B0604030504040204" pitchFamily="50" charset="-128"/>
                <a:ea typeface="Meiryo UI" panose="020B0604030504040204" pitchFamily="50" charset="-128"/>
              </a:rPr>
              <a:t>① 必要なときに利用できる短期入所事業所：</a:t>
            </a:r>
            <a:r>
              <a:rPr kumimoji="1" lang="en-US" altLang="ja-JP" u="sng" dirty="0">
                <a:latin typeface="Meiryo UI" panose="020B0604030504040204" pitchFamily="50" charset="-128"/>
                <a:ea typeface="Meiryo UI" panose="020B0604030504040204" pitchFamily="50" charset="-128"/>
              </a:rPr>
              <a:t>1,074 (</a:t>
            </a:r>
            <a:r>
              <a:rPr kumimoji="1" lang="ja-JP" altLang="en-US" u="sng" dirty="0">
                <a:latin typeface="Meiryo UI" panose="020B0604030504040204" pitchFamily="50" charset="-128"/>
                <a:ea typeface="Meiryo UI" panose="020B0604030504040204" pitchFamily="50" charset="-128"/>
              </a:rPr>
              <a:t>うち、最も充実を希望するという回答</a:t>
            </a:r>
            <a:r>
              <a:rPr kumimoji="1" lang="en-US" altLang="ja-JP" u="sng" dirty="0">
                <a:latin typeface="Meiryo UI" panose="020B0604030504040204" pitchFamily="50" charset="-128"/>
                <a:ea typeface="Meiryo UI" panose="020B0604030504040204" pitchFamily="50" charset="-128"/>
              </a:rPr>
              <a:t>440)</a:t>
            </a:r>
          </a:p>
          <a:p>
            <a:r>
              <a:rPr kumimoji="1" lang="ja-JP" altLang="en-US" dirty="0">
                <a:latin typeface="Meiryo UI" panose="020B0604030504040204" pitchFamily="50" charset="-128"/>
                <a:ea typeface="Meiryo UI" panose="020B0604030504040204" pitchFamily="50" charset="-128"/>
              </a:rPr>
              <a:t>　　② 身近な地域で入所できる施設の新設     ：  </a:t>
            </a:r>
            <a:r>
              <a:rPr kumimoji="1" lang="en-US" altLang="ja-JP" dirty="0">
                <a:latin typeface="Meiryo UI" panose="020B0604030504040204" pitchFamily="50" charset="-128"/>
                <a:ea typeface="Meiryo UI" panose="020B0604030504040204" pitchFamily="50" charset="-128"/>
              </a:rPr>
              <a:t>879</a:t>
            </a:r>
          </a:p>
          <a:p>
            <a:r>
              <a:rPr kumimoji="1" lang="ja-JP" altLang="en-US" dirty="0">
                <a:latin typeface="Meiryo UI" panose="020B0604030504040204" pitchFamily="50" charset="-128"/>
                <a:ea typeface="Meiryo UI" panose="020B0604030504040204" pitchFamily="50" charset="-128"/>
              </a:rPr>
              <a:t>　　③ 日中の生活支援と</a:t>
            </a:r>
            <a:r>
              <a:rPr kumimoji="1" lang="ja-JP" altLang="en-US">
                <a:latin typeface="Meiryo UI" panose="020B0604030504040204" pitchFamily="50" charset="-128"/>
                <a:ea typeface="Meiryo UI" panose="020B0604030504040204" pitchFamily="50" charset="-128"/>
              </a:rPr>
              <a:t>なる生活介護事業所</a:t>
            </a:r>
            <a:r>
              <a:rPr kumimoji="1" lang="ja-JP" altLang="en-US" dirty="0">
                <a:latin typeface="Meiryo UI" panose="020B0604030504040204" pitchFamily="50" charset="-128"/>
                <a:ea typeface="Meiryo UI" panose="020B0604030504040204" pitchFamily="50" charset="-128"/>
              </a:rPr>
              <a:t>等 ：  </a:t>
            </a:r>
            <a:r>
              <a:rPr kumimoji="1" lang="en-US" altLang="ja-JP" dirty="0">
                <a:latin typeface="Meiryo UI" panose="020B0604030504040204" pitchFamily="50" charset="-128"/>
                <a:ea typeface="Meiryo UI" panose="020B0604030504040204" pitchFamily="50" charset="-128"/>
              </a:rPr>
              <a:t>503</a:t>
            </a:r>
          </a:p>
          <a:p>
            <a:r>
              <a:rPr kumimoji="1" lang="ja-JP" altLang="en-US" dirty="0">
                <a:latin typeface="Meiryo UI" panose="020B0604030504040204" pitchFamily="50" charset="-128"/>
                <a:ea typeface="Meiryo UI" panose="020B0604030504040204" pitchFamily="50" charset="-128"/>
              </a:rPr>
              <a:t>　　④ 地域の医療機関　　　　　　　　　　　　　　 ：  </a:t>
            </a:r>
            <a:r>
              <a:rPr kumimoji="1" lang="en-US" altLang="ja-JP" dirty="0">
                <a:latin typeface="Meiryo UI" panose="020B0604030504040204" pitchFamily="50" charset="-128"/>
                <a:ea typeface="Meiryo UI" panose="020B0604030504040204" pitchFamily="50" charset="-128"/>
              </a:rPr>
              <a:t>392</a:t>
            </a:r>
            <a:r>
              <a:rPr kumimoji="1" lang="ja-JP" altLang="en-US" dirty="0">
                <a:latin typeface="Meiryo UI" panose="020B0604030504040204" pitchFamily="50" charset="-128"/>
                <a:ea typeface="Meiryo UI" panose="020B0604030504040204" pitchFamily="50" charset="-128"/>
              </a:rPr>
              <a:t>　　等</a:t>
            </a:r>
            <a:endParaRPr kumimoji="1" lang="en-US" altLang="ja-JP" dirty="0">
              <a:latin typeface="Meiryo UI" panose="020B0604030504040204" pitchFamily="50" charset="-128"/>
              <a:ea typeface="Meiryo UI" panose="020B0604030504040204" pitchFamily="50" charset="-128"/>
            </a:endParaRPr>
          </a:p>
          <a:p>
            <a:endParaRPr kumimoji="1" lang="en-US" altLang="ja-JP" sz="800" dirty="0">
              <a:latin typeface="Meiryo UI" panose="020B0604030504040204" pitchFamily="50" charset="-128"/>
              <a:ea typeface="Meiryo UI" panose="020B0604030504040204" pitchFamily="50" charset="-128"/>
            </a:endParaRPr>
          </a:p>
          <a:p>
            <a:r>
              <a:rPr kumimoji="1" lang="en-US" altLang="ja-JP" b="1" dirty="0">
                <a:latin typeface="Meiryo UI" panose="020B0604030504040204" pitchFamily="50" charset="-128"/>
                <a:ea typeface="Meiryo UI" panose="020B0604030504040204" pitchFamily="50" charset="-128"/>
              </a:rPr>
              <a:t>   (</a:t>
            </a:r>
            <a:r>
              <a:rPr kumimoji="1" lang="ja-JP" altLang="en-US" b="1" dirty="0">
                <a:latin typeface="Meiryo UI" panose="020B0604030504040204" pitchFamily="50" charset="-128"/>
                <a:ea typeface="Meiryo UI" panose="020B0604030504040204" pitchFamily="50" charset="-128"/>
              </a:rPr>
              <a:t>上記、短期入所事業所の充実を希望する回答</a:t>
            </a:r>
            <a:r>
              <a:rPr kumimoji="1" lang="en-US" altLang="ja-JP" b="1" dirty="0">
                <a:latin typeface="Meiryo UI" panose="020B0604030504040204" pitchFamily="50" charset="-128"/>
                <a:ea typeface="Meiryo UI" panose="020B0604030504040204" pitchFamily="50" charset="-128"/>
              </a:rPr>
              <a:t>1,074</a:t>
            </a:r>
            <a:r>
              <a:rPr kumimoji="1" lang="ja-JP" altLang="en-US" b="1" dirty="0">
                <a:latin typeface="Meiryo UI" panose="020B0604030504040204" pitchFamily="50" charset="-128"/>
                <a:ea typeface="Meiryo UI" panose="020B0604030504040204" pitchFamily="50" charset="-128"/>
              </a:rPr>
              <a:t>件の二次医療圏別内訳</a:t>
            </a:r>
            <a:r>
              <a:rPr kumimoji="1" lang="en-US" altLang="ja-JP" b="1" dirty="0">
                <a:latin typeface="Meiryo UI" panose="020B0604030504040204" pitchFamily="50" charset="-128"/>
                <a:ea typeface="Meiryo UI" panose="020B0604030504040204" pitchFamily="50" charset="-128"/>
              </a:rPr>
              <a:t>)</a:t>
            </a:r>
          </a:p>
          <a:p>
            <a:r>
              <a:rPr kumimoji="1" lang="ja-JP" altLang="en-US" dirty="0">
                <a:latin typeface="Meiryo UI" panose="020B0604030504040204" pitchFamily="50" charset="-128"/>
                <a:ea typeface="Meiryo UI" panose="020B0604030504040204" pitchFamily="50" charset="-128"/>
              </a:rPr>
              <a:t>　　　・ 豊   能：</a:t>
            </a:r>
            <a:r>
              <a:rPr kumimoji="1" lang="en-US" altLang="ja-JP" dirty="0">
                <a:latin typeface="Meiryo UI" panose="020B0604030504040204" pitchFamily="50" charset="-128"/>
                <a:ea typeface="Meiryo UI" panose="020B0604030504040204" pitchFamily="50" charset="-128"/>
              </a:rPr>
              <a:t>176</a:t>
            </a:r>
            <a:r>
              <a:rPr kumimoji="1" lang="ja-JP" altLang="en-US" dirty="0">
                <a:latin typeface="Meiryo UI" panose="020B0604030504040204" pitchFamily="50" charset="-128"/>
                <a:ea typeface="Meiryo UI" panose="020B0604030504040204" pitchFamily="50" charset="-128"/>
              </a:rPr>
              <a:t>　・ 三   島：</a:t>
            </a:r>
            <a:r>
              <a:rPr kumimoji="1" lang="en-US" altLang="ja-JP" dirty="0">
                <a:latin typeface="Meiryo UI" panose="020B0604030504040204" pitchFamily="50" charset="-128"/>
                <a:ea typeface="Meiryo UI" panose="020B0604030504040204" pitchFamily="50" charset="-128"/>
              </a:rPr>
              <a:t>132</a:t>
            </a:r>
            <a:r>
              <a:rPr kumimoji="1" lang="ja-JP" altLang="en-US" dirty="0">
                <a:latin typeface="Meiryo UI" panose="020B0604030504040204" pitchFamily="50" charset="-128"/>
                <a:ea typeface="Meiryo UI" panose="020B0604030504040204" pitchFamily="50" charset="-128"/>
              </a:rPr>
              <a:t>　・ 北河内：</a:t>
            </a:r>
            <a:r>
              <a:rPr kumimoji="1" lang="en-US" altLang="ja-JP" dirty="0">
                <a:latin typeface="Meiryo UI" panose="020B0604030504040204" pitchFamily="50" charset="-128"/>
                <a:ea typeface="Meiryo UI" panose="020B0604030504040204" pitchFamily="50" charset="-128"/>
              </a:rPr>
              <a:t>142</a:t>
            </a:r>
            <a:r>
              <a:rPr kumimoji="1" lang="ja-JP" altLang="en-US" dirty="0">
                <a:latin typeface="Meiryo UI" panose="020B0604030504040204" pitchFamily="50" charset="-128"/>
                <a:ea typeface="Meiryo UI" panose="020B0604030504040204" pitchFamily="50" charset="-128"/>
              </a:rPr>
              <a:t>　・ 中河内：　</a:t>
            </a:r>
            <a:r>
              <a:rPr kumimoji="1" lang="en-US" altLang="ja-JP" dirty="0">
                <a:latin typeface="Meiryo UI" panose="020B0604030504040204" pitchFamily="50" charset="-128"/>
                <a:ea typeface="Meiryo UI" panose="020B0604030504040204" pitchFamily="50" charset="-128"/>
              </a:rPr>
              <a:t>80</a:t>
            </a:r>
          </a:p>
          <a:p>
            <a:r>
              <a:rPr kumimoji="1" lang="ja-JP" altLang="en-US" dirty="0">
                <a:latin typeface="Meiryo UI" panose="020B0604030504040204" pitchFamily="50" charset="-128"/>
                <a:ea typeface="Meiryo UI" panose="020B0604030504040204" pitchFamily="50" charset="-128"/>
              </a:rPr>
              <a:t>　　　・ 南河内：　</a:t>
            </a:r>
            <a:r>
              <a:rPr kumimoji="1" lang="en-US" altLang="ja-JP" dirty="0">
                <a:latin typeface="Meiryo UI" panose="020B0604030504040204" pitchFamily="50" charset="-128"/>
                <a:ea typeface="Meiryo UI" panose="020B0604030504040204" pitchFamily="50" charset="-128"/>
              </a:rPr>
              <a:t>56</a:t>
            </a:r>
            <a:r>
              <a:rPr kumimoji="1" lang="ja-JP" altLang="en-US" dirty="0">
                <a:latin typeface="Meiryo UI" panose="020B0604030504040204" pitchFamily="50" charset="-128"/>
                <a:ea typeface="Meiryo UI" panose="020B0604030504040204" pitchFamily="50" charset="-128"/>
              </a:rPr>
              <a:t>　・ 堺   市：</a:t>
            </a:r>
            <a:r>
              <a:rPr kumimoji="1" lang="en-US" altLang="ja-JP" dirty="0">
                <a:latin typeface="Meiryo UI" panose="020B0604030504040204" pitchFamily="50" charset="-128"/>
                <a:ea typeface="Meiryo UI" panose="020B0604030504040204" pitchFamily="50" charset="-128"/>
              </a:rPr>
              <a:t>104</a:t>
            </a:r>
            <a:r>
              <a:rPr kumimoji="1" lang="ja-JP" altLang="en-US" dirty="0">
                <a:latin typeface="Meiryo UI" panose="020B0604030504040204" pitchFamily="50" charset="-128"/>
                <a:ea typeface="Meiryo UI" panose="020B0604030504040204" pitchFamily="50" charset="-128"/>
              </a:rPr>
              <a:t>　・ 泉   州：　</a:t>
            </a:r>
            <a:r>
              <a:rPr kumimoji="1" lang="en-US" altLang="ja-JP" dirty="0">
                <a:latin typeface="Meiryo UI" panose="020B0604030504040204" pitchFamily="50" charset="-128"/>
                <a:ea typeface="Meiryo UI" panose="020B0604030504040204" pitchFamily="50" charset="-128"/>
              </a:rPr>
              <a:t>93</a:t>
            </a:r>
            <a:r>
              <a:rPr kumimoji="1" lang="ja-JP" altLang="en-US" dirty="0">
                <a:latin typeface="Meiryo UI" panose="020B0604030504040204" pitchFamily="50" charset="-128"/>
                <a:ea typeface="Meiryo UI" panose="020B0604030504040204" pitchFamily="50" charset="-128"/>
              </a:rPr>
              <a:t>　・ 大阪市：</a:t>
            </a:r>
            <a:r>
              <a:rPr kumimoji="1" lang="en-US" altLang="ja-JP" dirty="0">
                <a:latin typeface="Meiryo UI" panose="020B0604030504040204" pitchFamily="50" charset="-128"/>
                <a:ea typeface="Meiryo UI" panose="020B0604030504040204" pitchFamily="50" charset="-128"/>
              </a:rPr>
              <a:t>291</a:t>
            </a:r>
          </a:p>
        </p:txBody>
      </p:sp>
      <p:sp>
        <p:nvSpPr>
          <p:cNvPr id="3" name="スライド番号プレースホルダー 1">
            <a:extLst>
              <a:ext uri="{FF2B5EF4-FFF2-40B4-BE49-F238E27FC236}">
                <a16:creationId xmlns:a16="http://schemas.microsoft.com/office/drawing/2014/main" id="{1433C64C-9F8E-4AB1-A5B7-B0C5943819E3}"/>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16</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92085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FD9C48A-E827-4C0E-AA51-79027BFAA066}"/>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５．医療型短期入所を取り巻く課題と取組み②</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a:extLst>
              <a:ext uri="{FF2B5EF4-FFF2-40B4-BE49-F238E27FC236}">
                <a16:creationId xmlns:a16="http://schemas.microsoft.com/office/drawing/2014/main" id="{E11C220A-26B4-4CFA-935D-35E4E88979E5}"/>
              </a:ext>
            </a:extLst>
          </p:cNvPr>
          <p:cNvSpPr txBox="1"/>
          <p:nvPr/>
        </p:nvSpPr>
        <p:spPr>
          <a:xfrm>
            <a:off x="0" y="947533"/>
            <a:ext cx="9900000" cy="540000"/>
          </a:xfrm>
          <a:prstGeom prst="rect">
            <a:avLst/>
          </a:prstGeom>
          <a:noFill/>
        </p:spPr>
        <p:txBody>
          <a:bodyPr wrap="square" rtlCol="0" anchor="ctr" anchorCtr="0">
            <a:noAutofit/>
          </a:bodyPr>
          <a:lstStyle/>
          <a:p>
            <a:r>
              <a:rPr kumimoji="1" lang="en-US" altLang="ja-JP" sz="3200" dirty="0">
                <a:latin typeface="Meiryo UI" panose="020B0604030504040204" pitchFamily="50" charset="-128"/>
                <a:ea typeface="Meiryo UI" panose="020B0604030504040204" pitchFamily="50" charset="-128"/>
              </a:rPr>
              <a:t>【</a:t>
            </a:r>
            <a:r>
              <a:rPr kumimoji="1" lang="ja-JP" altLang="en-US" sz="3200" dirty="0">
                <a:latin typeface="Meiryo UI" panose="020B0604030504040204" pitchFamily="50" charset="-128"/>
                <a:ea typeface="Meiryo UI" panose="020B0604030504040204" pitchFamily="50" charset="-128"/>
              </a:rPr>
              <a:t>現行のニーズに基づく整備目標数の推計</a:t>
            </a:r>
            <a:r>
              <a:rPr kumimoji="1" lang="en-US" altLang="ja-JP" sz="3200" dirty="0">
                <a:latin typeface="Meiryo UI" panose="020B0604030504040204" pitchFamily="50" charset="-128"/>
                <a:ea typeface="Meiryo UI" panose="020B0604030504040204" pitchFamily="50" charset="-128"/>
              </a:rPr>
              <a:t>】</a:t>
            </a:r>
            <a:endParaRPr kumimoji="1" lang="ja-JP" altLang="en-US" sz="24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32447E49-0002-41B1-865C-AE08EA376E78}"/>
              </a:ext>
            </a:extLst>
          </p:cNvPr>
          <p:cNvSpPr txBox="1"/>
          <p:nvPr/>
        </p:nvSpPr>
        <p:spPr>
          <a:xfrm>
            <a:off x="180000" y="1578099"/>
            <a:ext cx="9540000" cy="5040000"/>
          </a:xfrm>
          <a:prstGeom prst="roundRect">
            <a:avLst>
              <a:gd name="adj" fmla="val 0"/>
            </a:avLst>
          </a:prstGeom>
          <a:noFill/>
        </p:spPr>
        <p:txBody>
          <a:bodyPr wrap="square" rtlCol="0" anchor="ctr" anchorCtr="0">
            <a:noAutofit/>
          </a:bodyPr>
          <a:lstStyle/>
          <a:p>
            <a:r>
              <a:rPr kumimoji="1" lang="ja-JP" altLang="en-US" sz="2800" b="1" u="sng" dirty="0">
                <a:latin typeface="Meiryo UI" panose="020B0604030504040204" pitchFamily="50" charset="-128"/>
                <a:ea typeface="Meiryo UI" panose="020B0604030504040204" pitchFamily="50" charset="-128"/>
              </a:rPr>
              <a:t>☑ 必要サービス量</a:t>
            </a:r>
            <a:endParaRPr kumimoji="1" lang="en-US" altLang="ja-JP" sz="2800" b="1" u="sng" dirty="0">
              <a:latin typeface="Meiryo UI" panose="020B0604030504040204" pitchFamily="50" charset="-128"/>
              <a:ea typeface="Meiryo UI" panose="020B0604030504040204" pitchFamily="50" charset="-128"/>
            </a:endParaRPr>
          </a:p>
          <a:p>
            <a:r>
              <a:rPr kumimoji="1" lang="ja-JP" altLang="en-US" sz="2800" dirty="0">
                <a:latin typeface="Meiryo UI" panose="020B0604030504040204" pitchFamily="50" charset="-128"/>
                <a:ea typeface="Meiryo UI" panose="020B0604030504040204" pitchFamily="50" charset="-128"/>
              </a:rPr>
              <a:t>　アンケート結果から、令和５年度の医療型短期入所利用実績</a:t>
            </a:r>
            <a:endParaRPr kumimoji="1" lang="en-US" altLang="ja-JP" sz="2800" dirty="0">
              <a:latin typeface="Meiryo UI" panose="020B0604030504040204" pitchFamily="50" charset="-128"/>
              <a:ea typeface="Meiryo UI" panose="020B0604030504040204" pitchFamily="50" charset="-128"/>
            </a:endParaRPr>
          </a:p>
          <a:p>
            <a:r>
              <a:rPr kumimoji="1" lang="en-US" altLang="ja-JP" sz="2800" dirty="0">
                <a:latin typeface="Meiryo UI" panose="020B0604030504040204" pitchFamily="50" charset="-128"/>
                <a:ea typeface="Meiryo UI" panose="020B0604030504040204" pitchFamily="50" charset="-128"/>
              </a:rPr>
              <a:t>  </a:t>
            </a:r>
            <a:r>
              <a:rPr kumimoji="1" lang="ja-JP" altLang="en-US" sz="2800" dirty="0">
                <a:latin typeface="Meiryo UI" panose="020B0604030504040204" pitchFamily="50" charset="-128"/>
                <a:ea typeface="Meiryo UI" panose="020B0604030504040204" pitchFamily="50" charset="-128"/>
              </a:rPr>
              <a:t>である</a:t>
            </a:r>
            <a:r>
              <a:rPr kumimoji="1" lang="en-US" altLang="ja-JP" sz="2800" dirty="0">
                <a:latin typeface="Meiryo UI" panose="020B0604030504040204" pitchFamily="50" charset="-128"/>
                <a:ea typeface="Meiryo UI" panose="020B0604030504040204" pitchFamily="50" charset="-128"/>
              </a:rPr>
              <a:t>20,299</a:t>
            </a:r>
            <a:r>
              <a:rPr kumimoji="1" lang="ja-JP" altLang="en-US" sz="2800" dirty="0">
                <a:latin typeface="Meiryo UI" panose="020B0604030504040204" pitchFamily="50" charset="-128"/>
                <a:ea typeface="Meiryo UI" panose="020B0604030504040204" pitchFamily="50" charset="-128"/>
              </a:rPr>
              <a:t>人日</a:t>
            </a:r>
            <a:r>
              <a:rPr kumimoji="1" lang="en-US" altLang="ja-JP" sz="2800" dirty="0">
                <a:latin typeface="Meiryo UI" panose="020B0604030504040204" pitchFamily="50" charset="-128"/>
                <a:ea typeface="Meiryo UI" panose="020B0604030504040204" pitchFamily="50" charset="-128"/>
              </a:rPr>
              <a:t>/</a:t>
            </a:r>
            <a:r>
              <a:rPr kumimoji="1" lang="ja-JP" altLang="en-US" sz="2800" dirty="0">
                <a:latin typeface="Meiryo UI" panose="020B0604030504040204" pitchFamily="50" charset="-128"/>
                <a:ea typeface="Meiryo UI" panose="020B0604030504040204" pitchFamily="50" charset="-128"/>
              </a:rPr>
              <a:t>年</a:t>
            </a:r>
            <a:r>
              <a:rPr kumimoji="1" lang="en-US" altLang="ja-JP" sz="2000" dirty="0">
                <a:latin typeface="Meiryo UI" panose="020B0604030504040204" pitchFamily="50" charset="-128"/>
                <a:ea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rPr>
              <a:t>国保連合会実績データ</a:t>
            </a:r>
            <a:r>
              <a:rPr kumimoji="1" lang="en-US" altLang="ja-JP" sz="2000" dirty="0">
                <a:latin typeface="Meiryo UI" panose="020B0604030504040204" pitchFamily="50" charset="-128"/>
                <a:ea typeface="Meiryo UI" panose="020B0604030504040204" pitchFamily="50" charset="-128"/>
              </a:rPr>
              <a:t>)</a:t>
            </a:r>
            <a:r>
              <a:rPr kumimoji="1" lang="ja-JP" altLang="en-US" sz="2800" dirty="0">
                <a:latin typeface="Meiryo UI" panose="020B0604030504040204" pitchFamily="50" charset="-128"/>
                <a:ea typeface="Meiryo UI" panose="020B0604030504040204" pitchFamily="50" charset="-128"/>
              </a:rPr>
              <a:t>の２倍にあたる</a:t>
            </a:r>
            <a:endParaRPr kumimoji="1" lang="en-US" altLang="ja-JP" sz="2800" dirty="0">
              <a:latin typeface="Meiryo UI" panose="020B0604030504040204" pitchFamily="50" charset="-128"/>
              <a:ea typeface="Meiryo UI" panose="020B0604030504040204" pitchFamily="50" charset="-128"/>
            </a:endParaRPr>
          </a:p>
          <a:p>
            <a:r>
              <a:rPr kumimoji="1" lang="en-US" altLang="ja-JP" sz="2800" dirty="0">
                <a:latin typeface="Meiryo UI" panose="020B0604030504040204" pitchFamily="50" charset="-128"/>
                <a:ea typeface="Meiryo UI" panose="020B0604030504040204" pitchFamily="50" charset="-128"/>
              </a:rPr>
              <a:t>  </a:t>
            </a:r>
            <a:r>
              <a:rPr kumimoji="1" lang="en-US" altLang="ja-JP" sz="2800" b="1" u="sng" dirty="0">
                <a:latin typeface="Meiryo UI" panose="020B0604030504040204" pitchFamily="50" charset="-128"/>
                <a:ea typeface="Meiryo UI" panose="020B0604030504040204" pitchFamily="50" charset="-128"/>
              </a:rPr>
              <a:t>40,598</a:t>
            </a:r>
            <a:r>
              <a:rPr kumimoji="1" lang="ja-JP" altLang="en-US" sz="2800" b="1" u="sng" dirty="0">
                <a:latin typeface="Meiryo UI" panose="020B0604030504040204" pitchFamily="50" charset="-128"/>
                <a:ea typeface="Meiryo UI" panose="020B0604030504040204" pitchFamily="50" charset="-128"/>
              </a:rPr>
              <a:t>人日</a:t>
            </a:r>
            <a:r>
              <a:rPr kumimoji="1" lang="en-US" altLang="ja-JP" sz="2800" b="1" u="sng" dirty="0">
                <a:latin typeface="Meiryo UI" panose="020B0604030504040204" pitchFamily="50" charset="-128"/>
                <a:ea typeface="Meiryo UI" panose="020B0604030504040204" pitchFamily="50" charset="-128"/>
              </a:rPr>
              <a:t>/</a:t>
            </a:r>
            <a:r>
              <a:rPr kumimoji="1" lang="ja-JP" altLang="en-US" sz="2800" b="1" u="sng" dirty="0">
                <a:latin typeface="Meiryo UI" panose="020B0604030504040204" pitchFamily="50" charset="-128"/>
                <a:ea typeface="Meiryo UI" panose="020B0604030504040204" pitchFamily="50" charset="-128"/>
              </a:rPr>
              <a:t>年</a:t>
            </a:r>
            <a:r>
              <a:rPr kumimoji="1" lang="ja-JP" altLang="en-US" sz="2800" dirty="0">
                <a:latin typeface="Meiryo UI" panose="020B0604030504040204" pitchFamily="50" charset="-128"/>
                <a:ea typeface="Meiryo UI" panose="020B0604030504040204" pitchFamily="50" charset="-128"/>
              </a:rPr>
              <a:t>が必要と推計</a:t>
            </a:r>
            <a:endParaRPr kumimoji="1" lang="en-US" altLang="ja-JP" sz="28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2800" b="1" u="sng" dirty="0">
                <a:latin typeface="Meiryo UI" panose="020B0604030504040204" pitchFamily="50" charset="-128"/>
                <a:ea typeface="Meiryo UI" panose="020B0604030504040204" pitchFamily="50" charset="-128"/>
              </a:rPr>
              <a:t>☑ 必要病床数</a:t>
            </a:r>
            <a:endParaRPr kumimoji="1" lang="en-US" altLang="ja-JP" sz="2800" b="1" u="sng" dirty="0">
              <a:latin typeface="Meiryo UI" panose="020B0604030504040204" pitchFamily="50" charset="-128"/>
              <a:ea typeface="Meiryo UI" panose="020B0604030504040204" pitchFamily="50" charset="-128"/>
            </a:endParaRPr>
          </a:p>
          <a:p>
            <a:r>
              <a:rPr kumimoji="1" lang="ja-JP" altLang="en-US" sz="2800" dirty="0">
                <a:latin typeface="Meiryo UI" panose="020B0604030504040204" pitchFamily="50" charset="-128"/>
                <a:ea typeface="Meiryo UI" panose="020B0604030504040204" pitchFamily="50" charset="-128"/>
              </a:rPr>
              <a:t>  療養介護・医療型障がい児入所施設における医療型短期入所</a:t>
            </a:r>
            <a:endParaRPr kumimoji="1" lang="en-US" altLang="ja-JP" sz="2800" dirty="0">
              <a:latin typeface="Meiryo UI" panose="020B0604030504040204" pitchFamily="50" charset="-128"/>
              <a:ea typeface="Meiryo UI" panose="020B0604030504040204" pitchFamily="50" charset="-128"/>
            </a:endParaRPr>
          </a:p>
          <a:p>
            <a:r>
              <a:rPr kumimoji="1" lang="ja-JP" altLang="en-US" sz="2800" dirty="0">
                <a:latin typeface="Meiryo UI" panose="020B0604030504040204" pitchFamily="50" charset="-128"/>
                <a:ea typeface="Meiryo UI" panose="020B0604030504040204" pitchFamily="50" charset="-128"/>
              </a:rPr>
              <a:t>　の稼働率が概ね</a:t>
            </a:r>
            <a:r>
              <a:rPr kumimoji="1" lang="en-US" altLang="ja-JP" sz="2800" dirty="0">
                <a:latin typeface="Meiryo UI" panose="020B0604030504040204" pitchFamily="50" charset="-128"/>
                <a:ea typeface="Meiryo UI" panose="020B0604030504040204" pitchFamily="50" charset="-128"/>
              </a:rPr>
              <a:t>60</a:t>
            </a:r>
            <a:r>
              <a:rPr kumimoji="1" lang="ja-JP" altLang="en-US" sz="2800" dirty="0">
                <a:latin typeface="Meiryo UI" panose="020B0604030504040204" pitchFamily="50" charset="-128"/>
                <a:ea typeface="Meiryo UI" panose="020B0604030504040204" pitchFamily="50" charset="-128"/>
              </a:rPr>
              <a:t>～</a:t>
            </a:r>
            <a:r>
              <a:rPr kumimoji="1" lang="en-US" altLang="ja-JP" sz="2800" dirty="0">
                <a:latin typeface="Meiryo UI" panose="020B0604030504040204" pitchFamily="50" charset="-128"/>
                <a:ea typeface="Meiryo UI" panose="020B0604030504040204" pitchFamily="50" charset="-128"/>
              </a:rPr>
              <a:t>70</a:t>
            </a:r>
            <a:r>
              <a:rPr kumimoji="1" lang="ja-JP" altLang="en-US" sz="2800" dirty="0">
                <a:latin typeface="Meiryo UI" panose="020B0604030504040204" pitchFamily="50" charset="-128"/>
                <a:ea typeface="Meiryo UI" panose="020B0604030504040204" pitchFamily="50" charset="-128"/>
              </a:rPr>
              <a:t>％台であることをふまえ、病床稼働率を</a:t>
            </a:r>
            <a:endParaRPr kumimoji="1" lang="en-US" altLang="ja-JP" sz="2800" dirty="0">
              <a:latin typeface="Meiryo UI" panose="020B0604030504040204" pitchFamily="50" charset="-128"/>
              <a:ea typeface="Meiryo UI" panose="020B0604030504040204" pitchFamily="50" charset="-128"/>
            </a:endParaRPr>
          </a:p>
          <a:p>
            <a:r>
              <a:rPr kumimoji="1" lang="ja-JP" altLang="en-US" sz="2800" dirty="0">
                <a:latin typeface="Meiryo UI" panose="020B0604030504040204" pitchFamily="50" charset="-128"/>
                <a:ea typeface="Meiryo UI" panose="020B0604030504040204" pitchFamily="50" charset="-128"/>
              </a:rPr>
              <a:t>　７割と仮定して、サービス量を病床数に換算</a:t>
            </a:r>
            <a:endParaRPr kumimoji="1" lang="en-US" altLang="ja-JP" sz="2800" dirty="0">
              <a:latin typeface="Meiryo UI" panose="020B0604030504040204" pitchFamily="50" charset="-128"/>
              <a:ea typeface="Meiryo UI" panose="020B0604030504040204" pitchFamily="50" charset="-128"/>
            </a:endParaRPr>
          </a:p>
          <a:p>
            <a:r>
              <a:rPr kumimoji="1" lang="ja-JP" altLang="en-US" sz="2800" dirty="0">
                <a:latin typeface="Meiryo UI" panose="020B0604030504040204" pitchFamily="50" charset="-128"/>
                <a:ea typeface="Meiryo UI" panose="020B0604030504040204" pitchFamily="50" charset="-128"/>
              </a:rPr>
              <a:t>      令和５年度実績：</a:t>
            </a:r>
            <a:r>
              <a:rPr kumimoji="1" lang="en-US" altLang="ja-JP" sz="2800" dirty="0">
                <a:latin typeface="Meiryo UI" panose="020B0604030504040204" pitchFamily="50" charset="-128"/>
                <a:ea typeface="Meiryo UI" panose="020B0604030504040204" pitchFamily="50" charset="-128"/>
              </a:rPr>
              <a:t>20,299÷365÷0.7</a:t>
            </a:r>
            <a:r>
              <a:rPr kumimoji="1" lang="ja-JP" altLang="en-US" sz="2800" dirty="0">
                <a:latin typeface="Meiryo UI" panose="020B0604030504040204" pitchFamily="50" charset="-128"/>
                <a:ea typeface="Meiryo UI" panose="020B0604030504040204" pitchFamily="50" charset="-128"/>
              </a:rPr>
              <a:t>≒  </a:t>
            </a:r>
            <a:r>
              <a:rPr kumimoji="1" lang="en-US" altLang="ja-JP" sz="2800" dirty="0">
                <a:latin typeface="Meiryo UI" panose="020B0604030504040204" pitchFamily="50" charset="-128"/>
                <a:ea typeface="Meiryo UI" panose="020B0604030504040204" pitchFamily="50" charset="-128"/>
              </a:rPr>
              <a:t>80</a:t>
            </a:r>
            <a:r>
              <a:rPr kumimoji="1" lang="ja-JP" altLang="en-US" sz="2800" dirty="0">
                <a:latin typeface="Meiryo UI" panose="020B0604030504040204" pitchFamily="50" charset="-128"/>
                <a:ea typeface="Meiryo UI" panose="020B0604030504040204" pitchFamily="50" charset="-128"/>
              </a:rPr>
              <a:t>床程度</a:t>
            </a:r>
            <a:endParaRPr kumimoji="1" lang="en-US" altLang="ja-JP" sz="2800" dirty="0">
              <a:latin typeface="Meiryo UI" panose="020B0604030504040204" pitchFamily="50" charset="-128"/>
              <a:ea typeface="Meiryo UI" panose="020B0604030504040204" pitchFamily="50" charset="-128"/>
            </a:endParaRPr>
          </a:p>
          <a:p>
            <a:r>
              <a:rPr kumimoji="1" lang="ja-JP" altLang="en-US" sz="2800" dirty="0">
                <a:latin typeface="Meiryo UI" panose="020B0604030504040204" pitchFamily="50" charset="-128"/>
                <a:ea typeface="Meiryo UI" panose="020B0604030504040204" pitchFamily="50" charset="-128"/>
              </a:rPr>
              <a:t>      必要病床数      ：</a:t>
            </a:r>
            <a:r>
              <a:rPr kumimoji="1" lang="en-US" altLang="ja-JP" sz="2800" dirty="0">
                <a:latin typeface="Meiryo UI" panose="020B0604030504040204" pitchFamily="50" charset="-128"/>
                <a:ea typeface="Meiryo UI" panose="020B0604030504040204" pitchFamily="50" charset="-128"/>
              </a:rPr>
              <a:t>40,598÷365÷0.7</a:t>
            </a:r>
            <a:r>
              <a:rPr kumimoji="1" lang="ja-JP" altLang="en-US" sz="2800" dirty="0">
                <a:latin typeface="Meiryo UI" panose="020B0604030504040204" pitchFamily="50" charset="-128"/>
                <a:ea typeface="Meiryo UI" panose="020B0604030504040204" pitchFamily="50" charset="-128"/>
              </a:rPr>
              <a:t>≒</a:t>
            </a:r>
            <a:r>
              <a:rPr kumimoji="1" lang="en-US" altLang="ja-JP" sz="2800" dirty="0">
                <a:latin typeface="Meiryo UI" panose="020B0604030504040204" pitchFamily="50" charset="-128"/>
                <a:ea typeface="Meiryo UI" panose="020B0604030504040204" pitchFamily="50" charset="-128"/>
              </a:rPr>
              <a:t>160</a:t>
            </a:r>
            <a:r>
              <a:rPr kumimoji="1" lang="ja-JP" altLang="en-US" sz="2800" dirty="0">
                <a:latin typeface="Meiryo UI" panose="020B0604030504040204" pitchFamily="50" charset="-128"/>
                <a:ea typeface="Meiryo UI" panose="020B0604030504040204" pitchFamily="50" charset="-128"/>
              </a:rPr>
              <a:t>床程度</a:t>
            </a:r>
            <a:endParaRPr kumimoji="1" lang="en-US" altLang="ja-JP" sz="2800" dirty="0">
              <a:latin typeface="Meiryo UI" panose="020B0604030504040204" pitchFamily="50" charset="-128"/>
              <a:ea typeface="Meiryo UI" panose="020B0604030504040204" pitchFamily="50" charset="-128"/>
            </a:endParaRPr>
          </a:p>
          <a:p>
            <a:r>
              <a:rPr kumimoji="1" lang="ja-JP" altLang="en-US" sz="2800" dirty="0">
                <a:latin typeface="Meiryo UI" panose="020B0604030504040204" pitchFamily="50" charset="-128"/>
                <a:ea typeface="Meiryo UI" panose="020B0604030504040204" pitchFamily="50" charset="-128"/>
              </a:rPr>
              <a:t>      </a:t>
            </a:r>
            <a:r>
              <a:rPr kumimoji="1" lang="ja-JP" altLang="en-US" sz="2800" b="1" u="sng" dirty="0">
                <a:latin typeface="Meiryo UI" panose="020B0604030504040204" pitchFamily="50" charset="-128"/>
                <a:ea typeface="Meiryo UI" panose="020B0604030504040204" pitchFamily="50" charset="-128"/>
              </a:rPr>
              <a:t>追加整備病床数：</a:t>
            </a:r>
            <a:r>
              <a:rPr kumimoji="1" lang="en-US" altLang="ja-JP" sz="2800" b="1" u="sng" dirty="0">
                <a:latin typeface="Meiryo UI" panose="020B0604030504040204" pitchFamily="50" charset="-128"/>
                <a:ea typeface="Meiryo UI" panose="020B0604030504040204" pitchFamily="50" charset="-128"/>
              </a:rPr>
              <a:t>160-80</a:t>
            </a:r>
            <a:r>
              <a:rPr kumimoji="1" lang="ja-JP" altLang="en-US" sz="2800" b="1" u="sng" dirty="0">
                <a:latin typeface="Meiryo UI" panose="020B0604030504040204" pitchFamily="50" charset="-128"/>
                <a:ea typeface="Meiryo UI" panose="020B0604030504040204" pitchFamily="50" charset="-128"/>
              </a:rPr>
              <a:t>＝</a:t>
            </a:r>
            <a:r>
              <a:rPr kumimoji="1" lang="en-US" altLang="ja-JP" sz="2800" b="1" u="sng" dirty="0">
                <a:latin typeface="Meiryo UI" panose="020B0604030504040204" pitchFamily="50" charset="-128"/>
                <a:ea typeface="Meiryo UI" panose="020B0604030504040204" pitchFamily="50" charset="-128"/>
              </a:rPr>
              <a:t>80</a:t>
            </a:r>
            <a:r>
              <a:rPr kumimoji="1" lang="ja-JP" altLang="en-US" sz="2800" b="1" u="sng" dirty="0">
                <a:latin typeface="Meiryo UI" panose="020B0604030504040204" pitchFamily="50" charset="-128"/>
                <a:ea typeface="Meiryo UI" panose="020B0604030504040204" pitchFamily="50" charset="-128"/>
              </a:rPr>
              <a:t>床程度</a:t>
            </a:r>
            <a:endParaRPr kumimoji="1" lang="en-US" altLang="ja-JP" sz="2800" b="1" u="sng"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2B74042B-5584-4503-8FC9-A7EBAF61E3E2}"/>
              </a:ext>
            </a:extLst>
          </p:cNvPr>
          <p:cNvSpPr>
            <a:spLocks noGrp="1"/>
          </p:cNvSpPr>
          <p:nvPr>
            <p:ph type="sldNum" sz="quarter" idx="12"/>
          </p:nvPr>
        </p:nvSpPr>
        <p:spPr>
          <a:xfrm>
            <a:off x="9366000" y="6498000"/>
            <a:ext cx="540000" cy="360000"/>
          </a:xfrm>
        </p:spPr>
        <p:txBody>
          <a:bodyPr vert="horz" lIns="36000" tIns="36000" rIns="72000" bIns="36000" rtlCol="0" anchor="ctr"/>
          <a:lstStyle/>
          <a:p>
            <a:fld id="{515C5EF9-9B17-4341-97A8-4B42C322567B}" type="slidenum">
              <a:rPr kumimoji="1" lang="ja-JP" altLang="en-US" sz="1600">
                <a:solidFill>
                  <a:schemeClr val="tx1"/>
                </a:solidFill>
                <a:latin typeface="Meiryo UI" panose="020B0604030504040204" pitchFamily="50" charset="-128"/>
                <a:ea typeface="Meiryo UI" panose="020B0604030504040204" pitchFamily="50" charset="-128"/>
              </a:rPr>
              <a:pPr/>
              <a:t>17</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5856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1">
            <a:extLst>
              <a:ext uri="{FF2B5EF4-FFF2-40B4-BE49-F238E27FC236}">
                <a16:creationId xmlns:a16="http://schemas.microsoft.com/office/drawing/2014/main" id="{5FCC59F4-DD22-4D55-A375-E95124DCF5FA}"/>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18</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978CFD21-171A-4781-9AEF-8E80BF37DD70}"/>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５．医療型短期入所を取り巻く課題と取組み③</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テキスト ボックス 5">
            <a:extLst>
              <a:ext uri="{FF2B5EF4-FFF2-40B4-BE49-F238E27FC236}">
                <a16:creationId xmlns:a16="http://schemas.microsoft.com/office/drawing/2014/main" id="{BCDF9A73-B91B-42DF-92F4-EAFC3E967989}"/>
              </a:ext>
            </a:extLst>
          </p:cNvPr>
          <p:cNvSpPr txBox="1"/>
          <p:nvPr/>
        </p:nvSpPr>
        <p:spPr>
          <a:xfrm>
            <a:off x="256864" y="697556"/>
            <a:ext cx="936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【(1)</a:t>
            </a:r>
            <a:r>
              <a:rPr kumimoji="1" lang="ja-JP" altLang="en-US" sz="3600" dirty="0">
                <a:latin typeface="Meiryo UI" panose="020B0604030504040204" pitchFamily="50" charset="-128"/>
                <a:ea typeface="Meiryo UI" panose="020B0604030504040204" pitchFamily="50" charset="-128"/>
              </a:rPr>
              <a:t>療養介護・医療型障がい児入所施設</a:t>
            </a:r>
            <a:r>
              <a:rPr kumimoji="1" lang="en-US" altLang="ja-JP" sz="36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 name="四角形: 角を丸くする 1">
            <a:extLst>
              <a:ext uri="{FF2B5EF4-FFF2-40B4-BE49-F238E27FC236}">
                <a16:creationId xmlns:a16="http://schemas.microsoft.com/office/drawing/2014/main" id="{13B78D3D-386C-4552-84D9-00A5ED775AAB}"/>
              </a:ext>
            </a:extLst>
          </p:cNvPr>
          <p:cNvSpPr/>
          <p:nvPr/>
        </p:nvSpPr>
        <p:spPr>
          <a:xfrm>
            <a:off x="183000" y="1766253"/>
            <a:ext cx="9360000" cy="2160000"/>
          </a:xfrm>
          <a:prstGeom prst="roundRect">
            <a:avLst>
              <a:gd name="adj" fmla="val 10608"/>
            </a:avLst>
          </a:prstGeom>
          <a:noFill/>
          <a:ln w="635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nchorCtr="0"/>
          <a:lstStyle/>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療養介護サービス、又は医療型障がい児入所施設としての稼働率が高い施設が多く、医療型短</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期入所の利用枠を拡充することは難しい</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医療型短期入所に関しては、予約段階では枠がすぐ埋まりキャンセル待ちが生じるなど、利用者の</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ニーズは非常に高い</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一方で、利用者の体調不良等による利用日直前でのキャンセルが生じることが多いものの、その時</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点から新たな利用者のマッチングを行うことも難しい</a:t>
            </a:r>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ja-JP" altLang="en-US" b="1" dirty="0">
              <a:solidFill>
                <a:schemeClr val="tx1"/>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992753F1-80B2-4765-9996-07A6C28A0FC6}"/>
              </a:ext>
            </a:extLst>
          </p:cNvPr>
          <p:cNvSpPr txBox="1"/>
          <p:nvPr/>
        </p:nvSpPr>
        <p:spPr>
          <a:xfrm>
            <a:off x="342020" y="1538055"/>
            <a:ext cx="2160000" cy="432000"/>
          </a:xfrm>
          <a:prstGeom prst="rect">
            <a:avLst/>
          </a:prstGeom>
          <a:solidFill>
            <a:schemeClr val="tx2">
              <a:lumMod val="20000"/>
              <a:lumOff val="80000"/>
            </a:schemeClr>
          </a:solidFill>
        </p:spPr>
        <p:txBody>
          <a:bodyPr wrap="square" lIns="72000" tIns="36000" rIns="72000" bIns="36000" rtlCol="0" anchor="ctr" anchorCtr="0">
            <a:noAutofit/>
          </a:bodyPr>
          <a:lstStyle/>
          <a:p>
            <a:pPr algn="ctr"/>
            <a:r>
              <a:rPr kumimoji="1" lang="ja-JP" altLang="en-US" sz="2400" dirty="0">
                <a:latin typeface="Meiryo UI" panose="020B0604030504040204" pitchFamily="50" charset="-128"/>
                <a:ea typeface="Meiryo UI" panose="020B0604030504040204" pitchFamily="50" charset="-128"/>
              </a:rPr>
              <a:t>＜現状・課題＞</a:t>
            </a:r>
          </a:p>
        </p:txBody>
      </p:sp>
      <p:sp>
        <p:nvSpPr>
          <p:cNvPr id="9" name="四角形: 角を丸くする 8">
            <a:extLst>
              <a:ext uri="{FF2B5EF4-FFF2-40B4-BE49-F238E27FC236}">
                <a16:creationId xmlns:a16="http://schemas.microsoft.com/office/drawing/2014/main" id="{9954978C-6681-4D3B-B1BF-0CDA0EEDC544}"/>
              </a:ext>
            </a:extLst>
          </p:cNvPr>
          <p:cNvSpPr/>
          <p:nvPr/>
        </p:nvSpPr>
        <p:spPr>
          <a:xfrm>
            <a:off x="183000" y="4454649"/>
            <a:ext cx="9360000" cy="1260000"/>
          </a:xfrm>
          <a:prstGeom prst="roundRect">
            <a:avLst>
              <a:gd name="adj" fmla="val 10608"/>
            </a:avLst>
          </a:prstGeom>
          <a:noFill/>
          <a:ln w="635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nchorCtr="0"/>
          <a:lstStyle/>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医療型短期入所を実施している施設について、利用者等に対し更なる周知を実施</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施設としての稼働率が低い施設に対し、医療型短期入所を実施・拡充していただけるよう働きかけ</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を実施</a:t>
            </a:r>
            <a:endParaRPr kumimoji="1" lang="en-US" altLang="ja-JP" dirty="0">
              <a:solidFill>
                <a:schemeClr val="tx1"/>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51AF01EA-5A64-4485-A3AB-7DFD64DD2BD5}"/>
              </a:ext>
            </a:extLst>
          </p:cNvPr>
          <p:cNvSpPr txBox="1"/>
          <p:nvPr/>
        </p:nvSpPr>
        <p:spPr>
          <a:xfrm>
            <a:off x="342020" y="4226451"/>
            <a:ext cx="1800000" cy="432000"/>
          </a:xfrm>
          <a:prstGeom prst="rect">
            <a:avLst/>
          </a:prstGeom>
          <a:solidFill>
            <a:schemeClr val="tx2">
              <a:lumMod val="20000"/>
              <a:lumOff val="80000"/>
            </a:schemeClr>
          </a:solidFill>
        </p:spPr>
        <p:txBody>
          <a:bodyPr wrap="square" lIns="72000" tIns="36000" rIns="72000" bIns="36000" rtlCol="0" anchor="ctr" anchorCtr="0">
            <a:noAutofit/>
          </a:bodyPr>
          <a:lstStyle/>
          <a:p>
            <a:pPr algn="ctr"/>
            <a:r>
              <a:rPr kumimoji="1" lang="ja-JP" altLang="en-US" sz="2400" dirty="0">
                <a:latin typeface="Meiryo UI" panose="020B0604030504040204" pitchFamily="50" charset="-128"/>
                <a:ea typeface="Meiryo UI" panose="020B0604030504040204" pitchFamily="50" charset="-128"/>
              </a:rPr>
              <a:t>＜取組み＞</a:t>
            </a:r>
          </a:p>
        </p:txBody>
      </p:sp>
      <p:sp>
        <p:nvSpPr>
          <p:cNvPr id="5" name="矢印: 右 4">
            <a:extLst>
              <a:ext uri="{FF2B5EF4-FFF2-40B4-BE49-F238E27FC236}">
                <a16:creationId xmlns:a16="http://schemas.microsoft.com/office/drawing/2014/main" id="{6AA1B786-7772-4D60-B863-2441D3C2CC4B}"/>
              </a:ext>
            </a:extLst>
          </p:cNvPr>
          <p:cNvSpPr/>
          <p:nvPr/>
        </p:nvSpPr>
        <p:spPr>
          <a:xfrm>
            <a:off x="262510" y="5987332"/>
            <a:ext cx="720000" cy="72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DD520E27-BC8E-47E4-B5BC-A4381284F4E6}"/>
              </a:ext>
            </a:extLst>
          </p:cNvPr>
          <p:cNvSpPr txBox="1"/>
          <p:nvPr/>
        </p:nvSpPr>
        <p:spPr>
          <a:xfrm>
            <a:off x="982510" y="5850000"/>
            <a:ext cx="8640000" cy="1008000"/>
          </a:xfrm>
          <a:prstGeom prst="rect">
            <a:avLst/>
          </a:prstGeom>
          <a:noFill/>
        </p:spPr>
        <p:txBody>
          <a:bodyPr wrap="square" rtlCol="0">
            <a:spAutoFit/>
          </a:bodyPr>
          <a:lstStyle/>
          <a:p>
            <a:r>
              <a:rPr kumimoji="1" lang="ja-JP" altLang="en-US" sz="2800" dirty="0">
                <a:latin typeface="Meiryo UI" panose="020B0604030504040204" pitchFamily="50" charset="-128"/>
                <a:ea typeface="Meiryo UI" panose="020B0604030504040204" pitchFamily="50" charset="-128"/>
              </a:rPr>
              <a:t>現状のサービス提供量</a:t>
            </a:r>
            <a:r>
              <a:rPr kumimoji="1" lang="en-US" altLang="ja-JP" sz="2800" dirty="0">
                <a:latin typeface="Meiryo UI" panose="020B0604030504040204" pitchFamily="50" charset="-128"/>
                <a:ea typeface="Meiryo UI" panose="020B0604030504040204" pitchFamily="50" charset="-128"/>
              </a:rPr>
              <a:t>(14,031</a:t>
            </a:r>
            <a:r>
              <a:rPr kumimoji="1" lang="ja-JP" altLang="en-US" sz="2800" dirty="0">
                <a:latin typeface="Meiryo UI" panose="020B0604030504040204" pitchFamily="50" charset="-128"/>
                <a:ea typeface="Meiryo UI" panose="020B0604030504040204" pitchFamily="50" charset="-128"/>
              </a:rPr>
              <a:t>件</a:t>
            </a:r>
            <a:r>
              <a:rPr kumimoji="1" lang="en-US" altLang="ja-JP" sz="2800" dirty="0">
                <a:latin typeface="Meiryo UI" panose="020B0604030504040204" pitchFamily="50" charset="-128"/>
                <a:ea typeface="Meiryo UI" panose="020B0604030504040204" pitchFamily="50" charset="-128"/>
              </a:rPr>
              <a:t>/</a:t>
            </a:r>
            <a:r>
              <a:rPr kumimoji="1" lang="ja-JP" altLang="en-US" sz="2800" dirty="0">
                <a:latin typeface="Meiryo UI" panose="020B0604030504040204" pitchFamily="50" charset="-128"/>
                <a:ea typeface="Meiryo UI" panose="020B0604030504040204" pitchFamily="50" charset="-128"/>
              </a:rPr>
              <a:t>年</a:t>
            </a:r>
            <a:r>
              <a:rPr kumimoji="1" lang="en-US" altLang="ja-JP" sz="2800" dirty="0">
                <a:latin typeface="Meiryo UI" panose="020B0604030504040204" pitchFamily="50" charset="-128"/>
                <a:ea typeface="Meiryo UI" panose="020B0604030504040204" pitchFamily="50" charset="-128"/>
              </a:rPr>
              <a:t>)</a:t>
            </a:r>
            <a:r>
              <a:rPr kumimoji="1" lang="ja-JP" altLang="en-US" sz="2800" dirty="0">
                <a:latin typeface="Meiryo UI" panose="020B0604030504040204" pitchFamily="50" charset="-128"/>
                <a:ea typeface="Meiryo UI" panose="020B0604030504040204" pitchFamily="50" charset="-128"/>
              </a:rPr>
              <a:t>の約</a:t>
            </a:r>
            <a:r>
              <a:rPr kumimoji="1" lang="en-US" altLang="ja-JP" sz="2800" dirty="0">
                <a:latin typeface="Meiryo UI" panose="020B0604030504040204" pitchFamily="50" charset="-128"/>
                <a:ea typeface="Meiryo UI" panose="020B0604030504040204" pitchFamily="50" charset="-128"/>
              </a:rPr>
              <a:t>30</a:t>
            </a:r>
            <a:r>
              <a:rPr kumimoji="1" lang="ja-JP" altLang="en-US" sz="2800" dirty="0">
                <a:latin typeface="Meiryo UI" panose="020B0604030504040204" pitchFamily="50" charset="-128"/>
                <a:ea typeface="Meiryo UI" panose="020B0604030504040204" pitchFamily="50" charset="-128"/>
              </a:rPr>
              <a:t>％にあたる</a:t>
            </a:r>
            <a:r>
              <a:rPr kumimoji="1" lang="en-US" altLang="ja-JP" sz="2800" b="1" u="sng" dirty="0">
                <a:latin typeface="Meiryo UI" panose="020B0604030504040204" pitchFamily="50" charset="-128"/>
                <a:ea typeface="Meiryo UI" panose="020B0604030504040204" pitchFamily="50" charset="-128"/>
              </a:rPr>
              <a:t>16</a:t>
            </a:r>
            <a:r>
              <a:rPr kumimoji="1" lang="ja-JP" altLang="en-US" sz="2800" b="1" u="sng" dirty="0">
                <a:latin typeface="Meiryo UI" panose="020B0604030504040204" pitchFamily="50" charset="-128"/>
                <a:ea typeface="Meiryo UI" panose="020B0604030504040204" pitchFamily="50" charset="-128"/>
              </a:rPr>
              <a:t>床分程度の増加</a:t>
            </a:r>
            <a:r>
              <a:rPr kumimoji="1" lang="ja-JP" altLang="en-US" sz="2800" dirty="0">
                <a:latin typeface="Meiryo UI" panose="020B0604030504040204" pitchFamily="50" charset="-128"/>
                <a:ea typeface="Meiryo UI" panose="020B0604030504040204" pitchFamily="50" charset="-128"/>
              </a:rPr>
              <a:t>を目標とする。</a:t>
            </a:r>
            <a:r>
              <a:rPr kumimoji="1" lang="en-US" altLang="ja-JP" sz="2000" dirty="0">
                <a:latin typeface="Meiryo UI" panose="020B0604030504040204" pitchFamily="50" charset="-128"/>
                <a:ea typeface="Meiryo UI" panose="020B0604030504040204" pitchFamily="50" charset="-128"/>
              </a:rPr>
              <a:t>(14,031×30%÷365÷0.7)</a:t>
            </a:r>
            <a:endParaRPr kumimoji="1" lang="en-US" altLang="ja-JP" sz="2800" dirty="0">
              <a:latin typeface="Meiryo UI" panose="020B0604030504040204" pitchFamily="50" charset="-128"/>
              <a:ea typeface="Meiryo UI" panose="020B0604030504040204" pitchFamily="50" charset="-128"/>
            </a:endParaRPr>
          </a:p>
        </p:txBody>
      </p:sp>
      <p:sp>
        <p:nvSpPr>
          <p:cNvPr id="12" name="二等辺三角形 11">
            <a:extLst>
              <a:ext uri="{FF2B5EF4-FFF2-40B4-BE49-F238E27FC236}">
                <a16:creationId xmlns:a16="http://schemas.microsoft.com/office/drawing/2014/main" id="{2843A3B5-0E67-4049-8810-7EE8B1ABEA92}"/>
              </a:ext>
            </a:extLst>
          </p:cNvPr>
          <p:cNvSpPr/>
          <p:nvPr/>
        </p:nvSpPr>
        <p:spPr>
          <a:xfrm flipV="1">
            <a:off x="903000" y="4055469"/>
            <a:ext cx="8100000" cy="270000"/>
          </a:xfrm>
          <a:prstGeom prst="triangl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85106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1">
            <a:extLst>
              <a:ext uri="{FF2B5EF4-FFF2-40B4-BE49-F238E27FC236}">
                <a16:creationId xmlns:a16="http://schemas.microsoft.com/office/drawing/2014/main" id="{5FCC59F4-DD22-4D55-A375-E95124DCF5FA}"/>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19</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978CFD21-171A-4781-9AEF-8E80BF37DD70}"/>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５．医療型短期入所を取り巻く課題と取組み④</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テキスト ボックス 5">
            <a:extLst>
              <a:ext uri="{FF2B5EF4-FFF2-40B4-BE49-F238E27FC236}">
                <a16:creationId xmlns:a16="http://schemas.microsoft.com/office/drawing/2014/main" id="{BCDF9A73-B91B-42DF-92F4-EAFC3E967989}"/>
              </a:ext>
            </a:extLst>
          </p:cNvPr>
          <p:cNvSpPr txBox="1"/>
          <p:nvPr/>
        </p:nvSpPr>
        <p:spPr>
          <a:xfrm>
            <a:off x="256864" y="697556"/>
            <a:ext cx="936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【(2)</a:t>
            </a:r>
            <a:r>
              <a:rPr kumimoji="1" lang="zh-TW" altLang="en-US" sz="3600" dirty="0">
                <a:latin typeface="Meiryo UI" panose="020B0604030504040204" pitchFamily="50" charset="-128"/>
                <a:ea typeface="Meiryo UI" panose="020B0604030504040204" pitchFamily="50" charset="-128"/>
              </a:rPr>
              <a:t>医療型短期入所支援強化事業</a:t>
            </a:r>
            <a:r>
              <a:rPr kumimoji="1" lang="en-US" altLang="ja-JP" sz="36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 name="四角形: 角を丸くする 1">
            <a:extLst>
              <a:ext uri="{FF2B5EF4-FFF2-40B4-BE49-F238E27FC236}">
                <a16:creationId xmlns:a16="http://schemas.microsoft.com/office/drawing/2014/main" id="{13B78D3D-386C-4552-84D9-00A5ED775AAB}"/>
              </a:ext>
            </a:extLst>
          </p:cNvPr>
          <p:cNvSpPr/>
          <p:nvPr/>
        </p:nvSpPr>
        <p:spPr>
          <a:xfrm>
            <a:off x="183000" y="1766253"/>
            <a:ext cx="9360000" cy="2160000"/>
          </a:xfrm>
          <a:prstGeom prst="roundRect">
            <a:avLst>
              <a:gd name="adj" fmla="val 10608"/>
            </a:avLst>
          </a:prstGeom>
          <a:noFill/>
          <a:ln w="635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nchorCtr="0"/>
          <a:lstStyle/>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受入れに当たり、標記事業を活用するのではなく、レスパイト入院として受け入れている事例も一</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定数あるものと推測される</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また、利用者を自院での治療歴のある方に限る</a:t>
            </a:r>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医療型短期入所のみの受入れを行っていない</a:t>
            </a:r>
            <a:r>
              <a:rPr kumimoji="1" lang="en-US" altLang="ja-JP" dirty="0">
                <a:solidFill>
                  <a:schemeClr val="tx1"/>
                </a:solidFill>
                <a:latin typeface="Meiryo UI" panose="020B0604030504040204" pitchFamily="50" charset="-128"/>
                <a:ea typeface="Meiryo UI" panose="020B0604030504040204" pitchFamily="50" charset="-128"/>
              </a:rPr>
              <a:t>)</a:t>
            </a:r>
          </a:p>
          <a:p>
            <a:r>
              <a:rPr kumimoji="1" lang="ja-JP" altLang="en-US" dirty="0">
                <a:solidFill>
                  <a:schemeClr val="tx1"/>
                </a:solidFill>
                <a:latin typeface="Meiryo UI" panose="020B0604030504040204" pitchFamily="50" charset="-128"/>
                <a:ea typeface="Meiryo UI" panose="020B0604030504040204" pitchFamily="50" charset="-128"/>
              </a:rPr>
              <a:t>　　病院もある</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空床利用型という運用形態である以上、常時一定数の利用枠を設けることはできず、個々の病</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院の利用率を上げるのではなく、事業実施していただける病院の数を増やす取組みが重要となる</a:t>
            </a:r>
            <a:endParaRPr kumimoji="1" lang="ja-JP" altLang="en-US" b="1" dirty="0">
              <a:solidFill>
                <a:schemeClr val="tx1"/>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992753F1-80B2-4765-9996-07A6C28A0FC6}"/>
              </a:ext>
            </a:extLst>
          </p:cNvPr>
          <p:cNvSpPr txBox="1"/>
          <p:nvPr/>
        </p:nvSpPr>
        <p:spPr>
          <a:xfrm>
            <a:off x="342020" y="1538055"/>
            <a:ext cx="2160000" cy="432000"/>
          </a:xfrm>
          <a:prstGeom prst="rect">
            <a:avLst/>
          </a:prstGeom>
          <a:solidFill>
            <a:schemeClr val="tx2">
              <a:lumMod val="20000"/>
              <a:lumOff val="80000"/>
            </a:schemeClr>
          </a:solidFill>
        </p:spPr>
        <p:txBody>
          <a:bodyPr wrap="square" lIns="72000" tIns="36000" rIns="72000" bIns="36000" rtlCol="0" anchor="ctr" anchorCtr="0">
            <a:noAutofit/>
          </a:bodyPr>
          <a:lstStyle/>
          <a:p>
            <a:pPr algn="ctr"/>
            <a:r>
              <a:rPr kumimoji="1" lang="ja-JP" altLang="en-US" sz="2400" dirty="0">
                <a:latin typeface="Meiryo UI" panose="020B0604030504040204" pitchFamily="50" charset="-128"/>
                <a:ea typeface="Meiryo UI" panose="020B0604030504040204" pitchFamily="50" charset="-128"/>
              </a:rPr>
              <a:t>＜現状・課題＞</a:t>
            </a:r>
          </a:p>
        </p:txBody>
      </p:sp>
      <p:sp>
        <p:nvSpPr>
          <p:cNvPr id="9" name="四角形: 角を丸くする 8">
            <a:extLst>
              <a:ext uri="{FF2B5EF4-FFF2-40B4-BE49-F238E27FC236}">
                <a16:creationId xmlns:a16="http://schemas.microsoft.com/office/drawing/2014/main" id="{9954978C-6681-4D3B-B1BF-0CDA0EEDC544}"/>
              </a:ext>
            </a:extLst>
          </p:cNvPr>
          <p:cNvSpPr/>
          <p:nvPr/>
        </p:nvSpPr>
        <p:spPr>
          <a:xfrm>
            <a:off x="183000" y="4454649"/>
            <a:ext cx="9360000" cy="1440000"/>
          </a:xfrm>
          <a:prstGeom prst="roundRect">
            <a:avLst>
              <a:gd name="adj" fmla="val 10608"/>
            </a:avLst>
          </a:prstGeom>
          <a:noFill/>
          <a:ln w="635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nchorCtr="0"/>
          <a:lstStyle/>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標記事業を実施しているものの利用実績がない医療機関について、利用者等に対し更なる周知を</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実施し、利用を促進</a:t>
            </a:r>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病床稼働率を勘案し、各医療機関１～２床分</a:t>
            </a:r>
            <a:r>
              <a:rPr kumimoji="1" lang="en-US" altLang="ja-JP" dirty="0">
                <a:solidFill>
                  <a:schemeClr val="tx1"/>
                </a:solidFill>
                <a:latin typeface="Meiryo UI" panose="020B0604030504040204" pitchFamily="50" charset="-128"/>
                <a:ea typeface="Meiryo UI" panose="020B0604030504040204" pitchFamily="50" charset="-128"/>
              </a:rPr>
              <a:t>)</a:t>
            </a:r>
          </a:p>
          <a:p>
            <a:r>
              <a:rPr kumimoji="1" lang="ja-JP" altLang="en-US" dirty="0">
                <a:solidFill>
                  <a:schemeClr val="tx1"/>
                </a:solidFill>
                <a:latin typeface="Meiryo UI" panose="020B0604030504040204" pitchFamily="50" charset="-128"/>
                <a:ea typeface="Meiryo UI" panose="020B0604030504040204" pitchFamily="50" charset="-128"/>
              </a:rPr>
              <a:t>○ 中河内二次医療圏と堺市二次医療圏においては、標記事業を実施している医療機関がないため、</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これら二圏域において事業実施していただける医療機関の新規開拓を実施</a:t>
            </a:r>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各圏域２床分</a:t>
            </a:r>
            <a:r>
              <a:rPr kumimoji="1" lang="en-US" altLang="ja-JP" dirty="0">
                <a:solidFill>
                  <a:schemeClr val="tx1"/>
                </a:solidFill>
                <a:latin typeface="Meiryo UI" panose="020B0604030504040204" pitchFamily="50" charset="-128"/>
                <a:ea typeface="Meiryo UI" panose="020B0604030504040204" pitchFamily="50" charset="-128"/>
              </a:rPr>
              <a:t>)</a:t>
            </a:r>
          </a:p>
        </p:txBody>
      </p:sp>
      <p:sp>
        <p:nvSpPr>
          <p:cNvPr id="10" name="テキスト ボックス 9">
            <a:extLst>
              <a:ext uri="{FF2B5EF4-FFF2-40B4-BE49-F238E27FC236}">
                <a16:creationId xmlns:a16="http://schemas.microsoft.com/office/drawing/2014/main" id="{51AF01EA-5A64-4485-A3AB-7DFD64DD2BD5}"/>
              </a:ext>
            </a:extLst>
          </p:cNvPr>
          <p:cNvSpPr txBox="1"/>
          <p:nvPr/>
        </p:nvSpPr>
        <p:spPr>
          <a:xfrm>
            <a:off x="342020" y="4226451"/>
            <a:ext cx="1800000" cy="432000"/>
          </a:xfrm>
          <a:prstGeom prst="rect">
            <a:avLst/>
          </a:prstGeom>
          <a:solidFill>
            <a:schemeClr val="tx2">
              <a:lumMod val="20000"/>
              <a:lumOff val="80000"/>
            </a:schemeClr>
          </a:solidFill>
        </p:spPr>
        <p:txBody>
          <a:bodyPr wrap="square" lIns="72000" tIns="36000" rIns="72000" bIns="36000" rtlCol="0" anchor="ctr" anchorCtr="0">
            <a:noAutofit/>
          </a:bodyPr>
          <a:lstStyle/>
          <a:p>
            <a:pPr algn="ctr"/>
            <a:r>
              <a:rPr kumimoji="1" lang="ja-JP" altLang="en-US" sz="2400" dirty="0">
                <a:latin typeface="Meiryo UI" panose="020B0604030504040204" pitchFamily="50" charset="-128"/>
                <a:ea typeface="Meiryo UI" panose="020B0604030504040204" pitchFamily="50" charset="-128"/>
              </a:rPr>
              <a:t>＜取組み＞</a:t>
            </a:r>
          </a:p>
        </p:txBody>
      </p:sp>
      <p:sp>
        <p:nvSpPr>
          <p:cNvPr id="11" name="矢印: 右 10">
            <a:extLst>
              <a:ext uri="{FF2B5EF4-FFF2-40B4-BE49-F238E27FC236}">
                <a16:creationId xmlns:a16="http://schemas.microsoft.com/office/drawing/2014/main" id="{DCB53ED6-CE3B-4AF2-8C12-DB54A8566680}"/>
              </a:ext>
            </a:extLst>
          </p:cNvPr>
          <p:cNvSpPr/>
          <p:nvPr/>
        </p:nvSpPr>
        <p:spPr>
          <a:xfrm>
            <a:off x="262510" y="5987332"/>
            <a:ext cx="720000" cy="72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111FE6E0-3743-4500-816B-92BD69FD1417}"/>
              </a:ext>
            </a:extLst>
          </p:cNvPr>
          <p:cNvSpPr txBox="1"/>
          <p:nvPr/>
        </p:nvSpPr>
        <p:spPr>
          <a:xfrm>
            <a:off x="982510" y="5850000"/>
            <a:ext cx="8640000" cy="1008000"/>
          </a:xfrm>
          <a:prstGeom prst="rect">
            <a:avLst/>
          </a:prstGeom>
          <a:noFill/>
        </p:spPr>
        <p:txBody>
          <a:bodyPr wrap="square" rtlCol="0" anchor="ctr" anchorCtr="0">
            <a:noAutofit/>
          </a:bodyPr>
          <a:lstStyle/>
          <a:p>
            <a:r>
              <a:rPr kumimoji="1" lang="ja-JP" altLang="en-US" sz="2800" b="1" u="sng" dirty="0">
                <a:latin typeface="Meiryo UI" panose="020B0604030504040204" pitchFamily="50" charset="-128"/>
                <a:ea typeface="Meiryo UI" panose="020B0604030504040204" pitchFamily="50" charset="-128"/>
              </a:rPr>
              <a:t>合計</a:t>
            </a:r>
            <a:r>
              <a:rPr kumimoji="1" lang="en-US" altLang="ja-JP" sz="2800" b="1" u="sng" dirty="0">
                <a:latin typeface="Meiryo UI" panose="020B0604030504040204" pitchFamily="50" charset="-128"/>
                <a:ea typeface="Meiryo UI" panose="020B0604030504040204" pitchFamily="50" charset="-128"/>
              </a:rPr>
              <a:t>13</a:t>
            </a:r>
            <a:r>
              <a:rPr kumimoji="1" lang="ja-JP" altLang="en-US" sz="2800" b="1" u="sng" dirty="0">
                <a:latin typeface="Meiryo UI" panose="020B0604030504040204" pitchFamily="50" charset="-128"/>
                <a:ea typeface="Meiryo UI" panose="020B0604030504040204" pitchFamily="50" charset="-128"/>
              </a:rPr>
              <a:t>床分程度の増加</a:t>
            </a:r>
            <a:r>
              <a:rPr kumimoji="1" lang="ja-JP" altLang="en-US" sz="2800" dirty="0">
                <a:latin typeface="Meiryo UI" panose="020B0604030504040204" pitchFamily="50" charset="-128"/>
                <a:ea typeface="Meiryo UI" panose="020B0604030504040204" pitchFamily="50" charset="-128"/>
              </a:rPr>
              <a:t>を目標とする。</a:t>
            </a:r>
            <a:endParaRPr kumimoji="1" lang="en-US" altLang="ja-JP" sz="2800" dirty="0">
              <a:latin typeface="Meiryo UI" panose="020B0604030504040204" pitchFamily="50" charset="-128"/>
              <a:ea typeface="Meiryo UI" panose="020B0604030504040204" pitchFamily="50" charset="-128"/>
            </a:endParaRPr>
          </a:p>
        </p:txBody>
      </p:sp>
      <p:sp>
        <p:nvSpPr>
          <p:cNvPr id="14" name="二等辺三角形 13">
            <a:extLst>
              <a:ext uri="{FF2B5EF4-FFF2-40B4-BE49-F238E27FC236}">
                <a16:creationId xmlns:a16="http://schemas.microsoft.com/office/drawing/2014/main" id="{C4CE2A43-A79C-4211-9724-1E8E6FF2BB04}"/>
              </a:ext>
            </a:extLst>
          </p:cNvPr>
          <p:cNvSpPr/>
          <p:nvPr/>
        </p:nvSpPr>
        <p:spPr>
          <a:xfrm flipV="1">
            <a:off x="903000" y="4055469"/>
            <a:ext cx="8100000" cy="270000"/>
          </a:xfrm>
          <a:prstGeom prst="triangl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84571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D030A14-081F-4DED-AE40-DF2CE7981429}"/>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１．診療所の病床設置等に係る法令等の規定①</a:t>
            </a: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0D637722-9E15-4256-96E3-32DF62B0D073}"/>
              </a:ext>
            </a:extLst>
          </p:cNvPr>
          <p:cNvSpPr txBox="1"/>
          <p:nvPr/>
        </p:nvSpPr>
        <p:spPr>
          <a:xfrm>
            <a:off x="256864" y="697556"/>
            <a:ext cx="720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医療法</a:t>
            </a:r>
            <a:r>
              <a:rPr kumimoji="1" lang="en-US" altLang="ja-JP" sz="3600" dirty="0">
                <a:latin typeface="Meiryo UI" panose="020B0604030504040204" pitchFamily="50" charset="-128"/>
                <a:ea typeface="Meiryo UI" panose="020B0604030504040204" pitchFamily="50" charset="-128"/>
              </a:rPr>
              <a:t>】</a:t>
            </a:r>
            <a:r>
              <a:rPr kumimoji="1" lang="ja-JP" altLang="en-US" sz="2800" dirty="0">
                <a:latin typeface="Meiryo UI" panose="020B0604030504040204" pitchFamily="50" charset="-128"/>
                <a:ea typeface="Meiryo UI" panose="020B0604030504040204" pitchFamily="50" charset="-128"/>
              </a:rPr>
              <a:t> </a:t>
            </a:r>
            <a:r>
              <a:rPr kumimoji="1" lang="en-US" altLang="ja-JP" sz="2800" dirty="0">
                <a:latin typeface="Meiryo UI" panose="020B0604030504040204" pitchFamily="50" charset="-128"/>
                <a:ea typeface="Meiryo UI" panose="020B0604030504040204" pitchFamily="50" charset="-128"/>
              </a:rPr>
              <a:t>(</a:t>
            </a:r>
            <a:r>
              <a:rPr kumimoji="1" lang="ja-JP" altLang="en-US" sz="2800" dirty="0">
                <a:latin typeface="Meiryo UI" panose="020B0604030504040204" pitchFamily="50" charset="-128"/>
                <a:ea typeface="Meiryo UI" panose="020B0604030504040204" pitchFamily="50" charset="-128"/>
              </a:rPr>
              <a:t>第７条第３項</a:t>
            </a:r>
            <a:r>
              <a:rPr kumimoji="1" lang="en-US" altLang="ja-JP" sz="2800" dirty="0">
                <a:latin typeface="Meiryo UI" panose="020B0604030504040204" pitchFamily="50" charset="-128"/>
                <a:ea typeface="Meiryo UI" panose="020B0604030504040204" pitchFamily="50" charset="-128"/>
              </a:rPr>
              <a:t>)</a:t>
            </a:r>
            <a:endParaRPr kumimoji="1" lang="ja-JP" altLang="en-US" sz="28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27C63A89-2193-40A5-A4FB-0A3E7E07B348}"/>
              </a:ext>
            </a:extLst>
          </p:cNvPr>
          <p:cNvSpPr txBox="1"/>
          <p:nvPr/>
        </p:nvSpPr>
        <p:spPr>
          <a:xfrm>
            <a:off x="256864" y="1425955"/>
            <a:ext cx="9360000" cy="1080000"/>
          </a:xfrm>
          <a:prstGeom prst="rect">
            <a:avLst/>
          </a:prstGeom>
          <a:solidFill>
            <a:schemeClr val="bg1">
              <a:lumMod val="95000"/>
            </a:schemeClr>
          </a:solidFill>
          <a:ln w="6350">
            <a:solidFill>
              <a:schemeClr val="tx1"/>
            </a:solidFill>
            <a:prstDash val="dash"/>
          </a:ln>
        </p:spPr>
        <p:txBody>
          <a:bodyPr wrap="square" lIns="72000" tIns="72000" rIns="72000" bIns="72000" rtlCol="0">
            <a:noAutofit/>
          </a:bodyPr>
          <a:lstStyle/>
          <a:p>
            <a:r>
              <a:rPr kumimoji="1" lang="ja-JP" altLang="en-US" sz="2000" dirty="0">
                <a:latin typeface="Meiryo UI" panose="020B0604030504040204" pitchFamily="50" charset="-128"/>
                <a:ea typeface="Meiryo UI" panose="020B0604030504040204" pitchFamily="50" charset="-128"/>
              </a:rPr>
              <a:t>　診療所に病床を設けようとするとき、又は診療所の病床数、病床の種別その他厚生労働省令で定める事項を変更しようとするときは、</a:t>
            </a:r>
            <a:r>
              <a:rPr kumimoji="1" lang="ja-JP" altLang="en-US" sz="2000" u="sng" dirty="0">
                <a:latin typeface="Meiryo UI" panose="020B0604030504040204" pitchFamily="50" charset="-128"/>
                <a:ea typeface="Meiryo UI" panose="020B0604030504040204" pitchFamily="50" charset="-128"/>
              </a:rPr>
              <a:t>厚生労働省令で定める場合を除き</a:t>
            </a:r>
            <a:r>
              <a:rPr kumimoji="1" lang="ja-JP" altLang="en-US" sz="2000" dirty="0">
                <a:latin typeface="Meiryo UI" panose="020B0604030504040204" pitchFamily="50" charset="-128"/>
                <a:ea typeface="Meiryo UI" panose="020B0604030504040204" pitchFamily="50" charset="-128"/>
              </a:rPr>
              <a:t>、当該診療所の所在地の</a:t>
            </a:r>
            <a:r>
              <a:rPr kumimoji="1" lang="ja-JP" altLang="en-US" sz="2000" b="1" dirty="0">
                <a:latin typeface="Meiryo UI" panose="020B0604030504040204" pitchFamily="50" charset="-128"/>
                <a:ea typeface="Meiryo UI" panose="020B0604030504040204" pitchFamily="50" charset="-128"/>
              </a:rPr>
              <a:t>都道府県知事の許可を受けなければならない</a:t>
            </a:r>
            <a:r>
              <a:rPr kumimoji="1" lang="ja-JP" altLang="en-US" sz="2000" dirty="0">
                <a:latin typeface="Meiryo UI" panose="020B0604030504040204" pitchFamily="50" charset="-128"/>
                <a:ea typeface="Meiryo UI" panose="020B0604030504040204" pitchFamily="50" charset="-128"/>
              </a:rPr>
              <a:t>。</a:t>
            </a:r>
          </a:p>
        </p:txBody>
      </p:sp>
      <p:sp>
        <p:nvSpPr>
          <p:cNvPr id="7" name="スライド番号プレースホルダー 1">
            <a:extLst>
              <a:ext uri="{FF2B5EF4-FFF2-40B4-BE49-F238E27FC236}">
                <a16:creationId xmlns:a16="http://schemas.microsoft.com/office/drawing/2014/main" id="{10F392FD-EEEE-448F-97A9-2882BD7CD452}"/>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2</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2" name="四角形: メモ 1">
            <a:extLst>
              <a:ext uri="{FF2B5EF4-FFF2-40B4-BE49-F238E27FC236}">
                <a16:creationId xmlns:a16="http://schemas.microsoft.com/office/drawing/2014/main" id="{98995F8E-FA6B-455C-ACB5-7038DE3F2591}"/>
              </a:ext>
            </a:extLst>
          </p:cNvPr>
          <p:cNvSpPr/>
          <p:nvPr/>
        </p:nvSpPr>
        <p:spPr>
          <a:xfrm>
            <a:off x="453000" y="3810000"/>
            <a:ext cx="9000000" cy="2700000"/>
          </a:xfrm>
          <a:prstGeom prst="foldedCorner">
            <a:avLst>
              <a:gd name="adj" fmla="val 9955"/>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lstStyle/>
          <a:p>
            <a:endParaRPr kumimoji="1" lang="en-US" altLang="ja-JP" sz="1400" b="1" dirty="0">
              <a:latin typeface="Meiryo UI" panose="020B0604030504040204" pitchFamily="50" charset="-128"/>
              <a:ea typeface="Meiryo UI" panose="020B0604030504040204" pitchFamily="50" charset="-128"/>
            </a:endParaRPr>
          </a:p>
          <a:p>
            <a:r>
              <a:rPr kumimoji="1" lang="ja-JP" altLang="en-US" sz="2800" b="1" dirty="0">
                <a:latin typeface="Meiryo UI" panose="020B0604030504040204" pitchFamily="50" charset="-128"/>
                <a:ea typeface="Meiryo UI" panose="020B0604030504040204" pitchFamily="50" charset="-128"/>
              </a:rPr>
              <a:t>大阪府内は、全ての二次医療圏において、既存病床数が基準病床数を上回る 「病床過剰」 の状態にあるため、有床診療所の開設や増床は、原則できない。</a:t>
            </a:r>
            <a:endParaRPr kumimoji="1" lang="en-US" altLang="ja-JP" sz="2800" b="1" dirty="0">
              <a:latin typeface="Meiryo UI" panose="020B0604030504040204" pitchFamily="50" charset="-128"/>
              <a:ea typeface="Meiryo UI" panose="020B0604030504040204" pitchFamily="50" charset="-128"/>
            </a:endParaRPr>
          </a:p>
          <a:p>
            <a:r>
              <a:rPr kumimoji="1" lang="en-US" altLang="ja-JP" sz="2800" b="1" dirty="0">
                <a:latin typeface="Meiryo UI" panose="020B0604030504040204" pitchFamily="50" charset="-128"/>
                <a:ea typeface="Meiryo UI" panose="020B0604030504040204" pitchFamily="50" charset="-128"/>
              </a:rPr>
              <a:t> (</a:t>
            </a:r>
            <a:r>
              <a:rPr kumimoji="1" lang="ja-JP" altLang="en-US" sz="2800" b="1" dirty="0">
                <a:latin typeface="Meiryo UI" panose="020B0604030504040204" pitchFamily="50" charset="-128"/>
                <a:ea typeface="Meiryo UI" panose="020B0604030504040204" pitchFamily="50" charset="-128"/>
              </a:rPr>
              <a:t>公的医療機関の場合は不許可、民間医療機関の場合は</a:t>
            </a:r>
            <a:endParaRPr kumimoji="1" lang="en-US" altLang="ja-JP" sz="2800" b="1" dirty="0">
              <a:latin typeface="Meiryo UI" panose="020B0604030504040204" pitchFamily="50" charset="-128"/>
              <a:ea typeface="Meiryo UI" panose="020B0604030504040204" pitchFamily="50" charset="-128"/>
            </a:endParaRPr>
          </a:p>
          <a:p>
            <a:r>
              <a:rPr kumimoji="1" lang="en-US" altLang="ja-JP" sz="2800" b="1" dirty="0">
                <a:latin typeface="Meiryo UI" panose="020B0604030504040204" pitchFamily="50" charset="-128"/>
                <a:ea typeface="Meiryo UI" panose="020B0604030504040204" pitchFamily="50" charset="-128"/>
              </a:rPr>
              <a:t>  </a:t>
            </a:r>
            <a:r>
              <a:rPr kumimoji="1" lang="ja-JP" altLang="en-US" sz="2800" b="1" dirty="0">
                <a:latin typeface="Meiryo UI" panose="020B0604030504040204" pitchFamily="50" charset="-128"/>
                <a:ea typeface="Meiryo UI" panose="020B0604030504040204" pitchFamily="50" charset="-128"/>
              </a:rPr>
              <a:t>中止勧告を行う</a:t>
            </a:r>
            <a:r>
              <a:rPr kumimoji="1" lang="en-US" altLang="ja-JP" sz="2800" b="1" dirty="0">
                <a:latin typeface="Meiryo UI" panose="020B0604030504040204" pitchFamily="50" charset="-128"/>
                <a:ea typeface="Meiryo UI" panose="020B0604030504040204" pitchFamily="50" charset="-128"/>
              </a:rPr>
              <a:t>)</a:t>
            </a:r>
            <a:endParaRPr kumimoji="1" lang="ja-JP" altLang="en-US" sz="2800" b="1" dirty="0">
              <a:latin typeface="Meiryo UI" panose="020B0604030504040204" pitchFamily="50" charset="-128"/>
              <a:ea typeface="Meiryo UI" panose="020B0604030504040204" pitchFamily="50" charset="-128"/>
            </a:endParaRPr>
          </a:p>
        </p:txBody>
      </p:sp>
      <p:sp>
        <p:nvSpPr>
          <p:cNvPr id="3" name="二等辺三角形 2">
            <a:extLst>
              <a:ext uri="{FF2B5EF4-FFF2-40B4-BE49-F238E27FC236}">
                <a16:creationId xmlns:a16="http://schemas.microsoft.com/office/drawing/2014/main" id="{C1C498D6-9DF8-41DD-A1C1-38B7FB1B0A6F}"/>
              </a:ext>
            </a:extLst>
          </p:cNvPr>
          <p:cNvSpPr/>
          <p:nvPr/>
        </p:nvSpPr>
        <p:spPr>
          <a:xfrm flipV="1">
            <a:off x="903000" y="2887978"/>
            <a:ext cx="8100000" cy="540000"/>
          </a:xfrm>
          <a:prstGeom prst="triangl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05301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1">
            <a:extLst>
              <a:ext uri="{FF2B5EF4-FFF2-40B4-BE49-F238E27FC236}">
                <a16:creationId xmlns:a16="http://schemas.microsoft.com/office/drawing/2014/main" id="{5FCC59F4-DD22-4D55-A375-E95124DCF5FA}"/>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20</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978CFD21-171A-4781-9AEF-8E80BF37DD70}"/>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５．医療型短期入所を取り巻く課題と取組み⑤</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テキスト ボックス 5">
            <a:extLst>
              <a:ext uri="{FF2B5EF4-FFF2-40B4-BE49-F238E27FC236}">
                <a16:creationId xmlns:a16="http://schemas.microsoft.com/office/drawing/2014/main" id="{BCDF9A73-B91B-42DF-92F4-EAFC3E967989}"/>
              </a:ext>
            </a:extLst>
          </p:cNvPr>
          <p:cNvSpPr txBox="1"/>
          <p:nvPr/>
        </p:nvSpPr>
        <p:spPr>
          <a:xfrm>
            <a:off x="256864" y="697556"/>
            <a:ext cx="936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【(3)</a:t>
            </a:r>
            <a:r>
              <a:rPr kumimoji="1" lang="ja-JP" altLang="en-US" sz="3600" dirty="0">
                <a:latin typeface="Meiryo UI" panose="020B0604030504040204" pitchFamily="50" charset="-128"/>
                <a:ea typeface="Meiryo UI" panose="020B0604030504040204" pitchFamily="50" charset="-128"/>
              </a:rPr>
              <a:t>有床診療所、その他</a:t>
            </a:r>
            <a:r>
              <a:rPr kumimoji="1" lang="en-US" altLang="ja-JP" sz="36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 name="四角形: 角を丸くする 1">
            <a:extLst>
              <a:ext uri="{FF2B5EF4-FFF2-40B4-BE49-F238E27FC236}">
                <a16:creationId xmlns:a16="http://schemas.microsoft.com/office/drawing/2014/main" id="{13B78D3D-386C-4552-84D9-00A5ED775AAB}"/>
              </a:ext>
            </a:extLst>
          </p:cNvPr>
          <p:cNvSpPr/>
          <p:nvPr/>
        </p:nvSpPr>
        <p:spPr>
          <a:xfrm>
            <a:off x="183000" y="1766253"/>
            <a:ext cx="9360000" cy="2160000"/>
          </a:xfrm>
          <a:prstGeom prst="roundRect">
            <a:avLst>
              <a:gd name="adj" fmla="val 10608"/>
            </a:avLst>
          </a:prstGeom>
          <a:noFill/>
          <a:ln w="635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nchorCtr="0"/>
          <a:lstStyle/>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人員体制の問題もあり、既存の有床診療所において新たに医療型短期入所を実施していただけ</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る医療機関を増やしていくことは難しい</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医療型短期入所事業については、病院・診療所の他、介護老人保健施設や介護医療院も事業</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実施が可能であるが、現状、実施いただいている施設はない</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介護老人保健施設・介護医療院においても、施設としての利用率が非常に高く、大幅な拡充は</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難しいものの、事業実施していただける施設数を増やしていくことは重要</a:t>
            </a:r>
          </a:p>
        </p:txBody>
      </p:sp>
      <p:sp>
        <p:nvSpPr>
          <p:cNvPr id="7" name="テキスト ボックス 6">
            <a:extLst>
              <a:ext uri="{FF2B5EF4-FFF2-40B4-BE49-F238E27FC236}">
                <a16:creationId xmlns:a16="http://schemas.microsoft.com/office/drawing/2014/main" id="{992753F1-80B2-4765-9996-07A6C28A0FC6}"/>
              </a:ext>
            </a:extLst>
          </p:cNvPr>
          <p:cNvSpPr txBox="1"/>
          <p:nvPr/>
        </p:nvSpPr>
        <p:spPr>
          <a:xfrm>
            <a:off x="342020" y="1538055"/>
            <a:ext cx="2160000" cy="432000"/>
          </a:xfrm>
          <a:prstGeom prst="rect">
            <a:avLst/>
          </a:prstGeom>
          <a:solidFill>
            <a:schemeClr val="tx2">
              <a:lumMod val="20000"/>
              <a:lumOff val="80000"/>
            </a:schemeClr>
          </a:solidFill>
        </p:spPr>
        <p:txBody>
          <a:bodyPr wrap="square" lIns="72000" tIns="36000" rIns="72000" bIns="36000" rtlCol="0" anchor="ctr" anchorCtr="0">
            <a:noAutofit/>
          </a:bodyPr>
          <a:lstStyle/>
          <a:p>
            <a:pPr algn="ctr"/>
            <a:r>
              <a:rPr kumimoji="1" lang="ja-JP" altLang="en-US" sz="2400" dirty="0">
                <a:latin typeface="Meiryo UI" panose="020B0604030504040204" pitchFamily="50" charset="-128"/>
                <a:ea typeface="Meiryo UI" panose="020B0604030504040204" pitchFamily="50" charset="-128"/>
              </a:rPr>
              <a:t>＜現状・課題＞</a:t>
            </a:r>
          </a:p>
        </p:txBody>
      </p:sp>
      <p:sp>
        <p:nvSpPr>
          <p:cNvPr id="9" name="四角形: 角を丸くする 8">
            <a:extLst>
              <a:ext uri="{FF2B5EF4-FFF2-40B4-BE49-F238E27FC236}">
                <a16:creationId xmlns:a16="http://schemas.microsoft.com/office/drawing/2014/main" id="{9954978C-6681-4D3B-B1BF-0CDA0EEDC544}"/>
              </a:ext>
            </a:extLst>
          </p:cNvPr>
          <p:cNvSpPr/>
          <p:nvPr/>
        </p:nvSpPr>
        <p:spPr>
          <a:xfrm>
            <a:off x="183000" y="4454649"/>
            <a:ext cx="9360000" cy="1440000"/>
          </a:xfrm>
          <a:prstGeom prst="roundRect">
            <a:avLst>
              <a:gd name="adj" fmla="val 10608"/>
            </a:avLst>
          </a:prstGeom>
          <a:noFill/>
          <a:ln w="635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nchorCtr="0"/>
          <a:lstStyle/>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社会福祉法人枚方療育園において、精神病床</a:t>
            </a:r>
            <a:r>
              <a:rPr kumimoji="1" lang="en-US" altLang="ja-JP" dirty="0">
                <a:solidFill>
                  <a:schemeClr val="tx1"/>
                </a:solidFill>
                <a:latin typeface="Meiryo UI" panose="020B0604030504040204" pitchFamily="50" charset="-128"/>
                <a:ea typeface="Meiryo UI" panose="020B0604030504040204" pitchFamily="50" charset="-128"/>
              </a:rPr>
              <a:t>25</a:t>
            </a:r>
            <a:r>
              <a:rPr kumimoji="1" lang="ja-JP" altLang="en-US" dirty="0">
                <a:solidFill>
                  <a:schemeClr val="tx1"/>
                </a:solidFill>
                <a:latin typeface="Meiryo UI" panose="020B0604030504040204" pitchFamily="50" charset="-128"/>
                <a:ea typeface="Meiryo UI" panose="020B0604030504040204" pitchFamily="50" charset="-128"/>
              </a:rPr>
              <a:t>床を活用した医療型短期入所の実施に向け</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た調整を実施 ⇒ 令和６年</a:t>
            </a:r>
            <a:r>
              <a:rPr kumimoji="1" lang="en-US" altLang="ja-JP" dirty="0">
                <a:solidFill>
                  <a:schemeClr val="tx1"/>
                </a:solidFill>
                <a:latin typeface="Meiryo UI" panose="020B0604030504040204" pitchFamily="50" charset="-128"/>
                <a:ea typeface="Meiryo UI" panose="020B0604030504040204" pitchFamily="50" charset="-128"/>
              </a:rPr>
              <a:t>12</a:t>
            </a:r>
            <a:r>
              <a:rPr kumimoji="1" lang="ja-JP" altLang="en-US" dirty="0">
                <a:solidFill>
                  <a:schemeClr val="tx1"/>
                </a:solidFill>
                <a:latin typeface="Meiryo UI" panose="020B0604030504040204" pitchFamily="50" charset="-128"/>
                <a:ea typeface="Meiryo UI" panose="020B0604030504040204" pitchFamily="50" charset="-128"/>
              </a:rPr>
              <a:t>月１日付けで新規指定</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介護老人保健施設及び介護医療院において、新たに医療型短期入所事業を実施していただける</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施設の新規開拓を実施（５床分）</a:t>
            </a:r>
            <a:endParaRPr kumimoji="1" lang="ja-JP" altLang="en-US" b="1" dirty="0">
              <a:solidFill>
                <a:schemeClr val="tx1"/>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51AF01EA-5A64-4485-A3AB-7DFD64DD2BD5}"/>
              </a:ext>
            </a:extLst>
          </p:cNvPr>
          <p:cNvSpPr txBox="1"/>
          <p:nvPr/>
        </p:nvSpPr>
        <p:spPr>
          <a:xfrm>
            <a:off x="342020" y="4226451"/>
            <a:ext cx="1800000" cy="432000"/>
          </a:xfrm>
          <a:prstGeom prst="rect">
            <a:avLst/>
          </a:prstGeom>
          <a:solidFill>
            <a:schemeClr val="tx2">
              <a:lumMod val="20000"/>
              <a:lumOff val="80000"/>
            </a:schemeClr>
          </a:solidFill>
        </p:spPr>
        <p:txBody>
          <a:bodyPr wrap="square" lIns="72000" tIns="36000" rIns="72000" bIns="36000" rtlCol="0" anchor="ctr" anchorCtr="0">
            <a:noAutofit/>
          </a:bodyPr>
          <a:lstStyle/>
          <a:p>
            <a:pPr algn="ctr"/>
            <a:r>
              <a:rPr kumimoji="1" lang="ja-JP" altLang="en-US" sz="2400" dirty="0">
                <a:latin typeface="Meiryo UI" panose="020B0604030504040204" pitchFamily="50" charset="-128"/>
                <a:ea typeface="Meiryo UI" panose="020B0604030504040204" pitchFamily="50" charset="-128"/>
              </a:rPr>
              <a:t>＜取組み＞</a:t>
            </a:r>
          </a:p>
        </p:txBody>
      </p:sp>
      <p:sp>
        <p:nvSpPr>
          <p:cNvPr id="11" name="矢印: 右 10">
            <a:extLst>
              <a:ext uri="{FF2B5EF4-FFF2-40B4-BE49-F238E27FC236}">
                <a16:creationId xmlns:a16="http://schemas.microsoft.com/office/drawing/2014/main" id="{FF1B5681-4198-472C-8CB7-3FDBB6258C77}"/>
              </a:ext>
            </a:extLst>
          </p:cNvPr>
          <p:cNvSpPr/>
          <p:nvPr/>
        </p:nvSpPr>
        <p:spPr>
          <a:xfrm>
            <a:off x="262510" y="5987332"/>
            <a:ext cx="720000" cy="72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F51F09DE-CCDB-4794-93B2-6B96A2F5E438}"/>
              </a:ext>
            </a:extLst>
          </p:cNvPr>
          <p:cNvSpPr txBox="1"/>
          <p:nvPr/>
        </p:nvSpPr>
        <p:spPr>
          <a:xfrm>
            <a:off x="982510" y="5850000"/>
            <a:ext cx="8640000" cy="1008000"/>
          </a:xfrm>
          <a:prstGeom prst="rect">
            <a:avLst/>
          </a:prstGeom>
          <a:noFill/>
        </p:spPr>
        <p:txBody>
          <a:bodyPr wrap="square" rtlCol="0" anchor="ctr" anchorCtr="0">
            <a:noAutofit/>
          </a:bodyPr>
          <a:lstStyle/>
          <a:p>
            <a:r>
              <a:rPr kumimoji="1" lang="ja-JP" altLang="en-US" sz="2800" b="1" u="sng" dirty="0">
                <a:latin typeface="Meiryo UI" panose="020B0604030504040204" pitchFamily="50" charset="-128"/>
                <a:ea typeface="Meiryo UI" panose="020B0604030504040204" pitchFamily="50" charset="-128"/>
              </a:rPr>
              <a:t>合計</a:t>
            </a:r>
            <a:r>
              <a:rPr kumimoji="1" lang="en-US" altLang="ja-JP" sz="2800" b="1" u="sng" dirty="0">
                <a:latin typeface="Meiryo UI" panose="020B0604030504040204" pitchFamily="50" charset="-128"/>
                <a:ea typeface="Meiryo UI" panose="020B0604030504040204" pitchFamily="50" charset="-128"/>
              </a:rPr>
              <a:t>30</a:t>
            </a:r>
            <a:r>
              <a:rPr kumimoji="1" lang="ja-JP" altLang="en-US" sz="2800" b="1" u="sng" dirty="0">
                <a:latin typeface="Meiryo UI" panose="020B0604030504040204" pitchFamily="50" charset="-128"/>
                <a:ea typeface="Meiryo UI" panose="020B0604030504040204" pitchFamily="50" charset="-128"/>
              </a:rPr>
              <a:t>床分程度の増加</a:t>
            </a:r>
            <a:r>
              <a:rPr kumimoji="1" lang="ja-JP" altLang="en-US" sz="2800" dirty="0">
                <a:latin typeface="Meiryo UI" panose="020B0604030504040204" pitchFamily="50" charset="-128"/>
                <a:ea typeface="Meiryo UI" panose="020B0604030504040204" pitchFamily="50" charset="-128"/>
              </a:rPr>
              <a:t>を目標とする。</a:t>
            </a:r>
            <a:endParaRPr kumimoji="1" lang="en-US" altLang="ja-JP" sz="2800" dirty="0">
              <a:latin typeface="Meiryo UI" panose="020B0604030504040204" pitchFamily="50" charset="-128"/>
              <a:ea typeface="Meiryo UI" panose="020B0604030504040204" pitchFamily="50" charset="-128"/>
            </a:endParaRPr>
          </a:p>
        </p:txBody>
      </p:sp>
      <p:sp>
        <p:nvSpPr>
          <p:cNvPr id="13" name="二等辺三角形 12">
            <a:extLst>
              <a:ext uri="{FF2B5EF4-FFF2-40B4-BE49-F238E27FC236}">
                <a16:creationId xmlns:a16="http://schemas.microsoft.com/office/drawing/2014/main" id="{CC8D7B09-FEDB-467A-8175-F84E144854EC}"/>
              </a:ext>
            </a:extLst>
          </p:cNvPr>
          <p:cNvSpPr/>
          <p:nvPr/>
        </p:nvSpPr>
        <p:spPr>
          <a:xfrm flipV="1">
            <a:off x="903000" y="4055469"/>
            <a:ext cx="8100000" cy="270000"/>
          </a:xfrm>
          <a:prstGeom prst="triangl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81988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1">
            <a:extLst>
              <a:ext uri="{FF2B5EF4-FFF2-40B4-BE49-F238E27FC236}">
                <a16:creationId xmlns:a16="http://schemas.microsoft.com/office/drawing/2014/main" id="{5FCC59F4-DD22-4D55-A375-E95124DCF5FA}"/>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21</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978CFD21-171A-4781-9AEF-8E80BF37DD70}"/>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５．医療型短期入所を取り巻く課題と取組み⑥</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F4CF541C-93F9-4C32-83EE-72912CF3CE3A}"/>
              </a:ext>
            </a:extLst>
          </p:cNvPr>
          <p:cNvSpPr txBox="1"/>
          <p:nvPr/>
        </p:nvSpPr>
        <p:spPr>
          <a:xfrm>
            <a:off x="256864" y="697556"/>
            <a:ext cx="9360000" cy="720000"/>
          </a:xfrm>
          <a:prstGeom prst="rect">
            <a:avLst/>
          </a:prstGeom>
          <a:noFill/>
        </p:spPr>
        <p:txBody>
          <a:bodyPr wrap="square" lIns="36000" tIns="36000" rIns="36000" bIns="36000" rtlCol="0" anchor="ctr" anchorCtr="0">
            <a:noAutofit/>
          </a:bodyPr>
          <a:lstStyle/>
          <a:p>
            <a:r>
              <a:rPr kumimoji="1" lang="ja-JP" altLang="en-US" sz="3600" dirty="0">
                <a:latin typeface="Meiryo UI" panose="020B0604030504040204" pitchFamily="50" charset="-128"/>
                <a:ea typeface="Meiryo UI" panose="020B0604030504040204" pitchFamily="50" charset="-128"/>
              </a:rPr>
              <a:t>これらの取組みに加えて・・・</a:t>
            </a:r>
            <a:endParaRPr kumimoji="1" lang="ja-JP" altLang="en-US" dirty="0">
              <a:latin typeface="Meiryo UI" panose="020B0604030504040204" pitchFamily="50" charset="-128"/>
              <a:ea typeface="Meiryo UI" panose="020B0604030504040204" pitchFamily="50" charset="-128"/>
            </a:endParaRPr>
          </a:p>
        </p:txBody>
      </p:sp>
      <p:sp>
        <p:nvSpPr>
          <p:cNvPr id="14" name="四角形: 角度付き 13">
            <a:extLst>
              <a:ext uri="{FF2B5EF4-FFF2-40B4-BE49-F238E27FC236}">
                <a16:creationId xmlns:a16="http://schemas.microsoft.com/office/drawing/2014/main" id="{6CEAE63E-561D-4411-86CA-1B992093B276}"/>
              </a:ext>
            </a:extLst>
          </p:cNvPr>
          <p:cNvSpPr/>
          <p:nvPr/>
        </p:nvSpPr>
        <p:spPr>
          <a:xfrm>
            <a:off x="453000" y="1428799"/>
            <a:ext cx="9000000" cy="1800000"/>
          </a:xfrm>
          <a:prstGeom prst="bevel">
            <a:avLst>
              <a:gd name="adj" fmla="val 4877"/>
            </a:avLst>
          </a:prstGeom>
          <a:solidFill>
            <a:schemeClr val="tx2">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dirty="0">
                <a:latin typeface="Meiryo UI" panose="020B0604030504040204" pitchFamily="50" charset="-128"/>
                <a:ea typeface="Meiryo UI" panose="020B0604030504040204" pitchFamily="50" charset="-128"/>
              </a:rPr>
              <a:t> 特例有床診療所の制度を活用し、</a:t>
            </a:r>
            <a:endParaRPr kumimoji="1" lang="en-US" altLang="ja-JP" sz="2800" dirty="0">
              <a:latin typeface="Meiryo UI" panose="020B0604030504040204" pitchFamily="50" charset="-128"/>
              <a:ea typeface="Meiryo UI" panose="020B0604030504040204" pitchFamily="50" charset="-128"/>
            </a:endParaRPr>
          </a:p>
          <a:p>
            <a:pPr algn="ctr"/>
            <a:r>
              <a:rPr kumimoji="1" lang="ja-JP" altLang="en-US" sz="3600" b="1" dirty="0">
                <a:latin typeface="Meiryo UI" panose="020B0604030504040204" pitchFamily="50" charset="-128"/>
                <a:ea typeface="Meiryo UI" panose="020B0604030504040204" pitchFamily="50" charset="-128"/>
              </a:rPr>
              <a:t>医療型短期入所のみを行う有床診療所</a:t>
            </a:r>
            <a:endParaRPr kumimoji="1" lang="en-US" altLang="ja-JP" sz="3600" b="1" dirty="0">
              <a:latin typeface="Meiryo UI" panose="020B0604030504040204" pitchFamily="50" charset="-128"/>
              <a:ea typeface="Meiryo UI" panose="020B0604030504040204" pitchFamily="50" charset="-128"/>
            </a:endParaRPr>
          </a:p>
          <a:p>
            <a:r>
              <a:rPr kumimoji="1" lang="ja-JP" altLang="en-US" sz="2800" dirty="0">
                <a:latin typeface="Meiryo UI" panose="020B0604030504040204" pitchFamily="50" charset="-128"/>
                <a:ea typeface="Meiryo UI" panose="020B0604030504040204" pitchFamily="50" charset="-128"/>
              </a:rPr>
              <a:t> の開設を可能とすることができないか</a:t>
            </a:r>
            <a:endParaRPr kumimoji="1" lang="en-US" altLang="ja-JP" sz="2800" dirty="0">
              <a:latin typeface="Meiryo UI" panose="020B0604030504040204" pitchFamily="50" charset="-128"/>
              <a:ea typeface="Meiryo UI" panose="020B0604030504040204" pitchFamily="50" charset="-128"/>
            </a:endParaRPr>
          </a:p>
        </p:txBody>
      </p:sp>
      <p:sp>
        <p:nvSpPr>
          <p:cNvPr id="15" name="四角形: メモ 14">
            <a:extLst>
              <a:ext uri="{FF2B5EF4-FFF2-40B4-BE49-F238E27FC236}">
                <a16:creationId xmlns:a16="http://schemas.microsoft.com/office/drawing/2014/main" id="{7E680569-00B4-4213-A96C-03E0AA6E35E9}"/>
              </a:ext>
            </a:extLst>
          </p:cNvPr>
          <p:cNvSpPr/>
          <p:nvPr/>
        </p:nvSpPr>
        <p:spPr>
          <a:xfrm>
            <a:off x="453000" y="4158532"/>
            <a:ext cx="9000000" cy="2610635"/>
          </a:xfrm>
          <a:prstGeom prst="foldedCorner">
            <a:avLst>
              <a:gd name="adj" fmla="val 9955"/>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lstStyle/>
          <a:p>
            <a:endParaRPr kumimoji="1" lang="en-US" altLang="ja-JP" sz="1400" b="1" dirty="0">
              <a:latin typeface="Meiryo UI" panose="020B0604030504040204" pitchFamily="50" charset="-128"/>
              <a:ea typeface="Meiryo UI" panose="020B0604030504040204" pitchFamily="50" charset="-128"/>
            </a:endParaRPr>
          </a:p>
          <a:p>
            <a:r>
              <a:rPr kumimoji="1" lang="ja-JP" altLang="en-US" sz="2800" b="1" dirty="0">
                <a:latin typeface="Meiryo UI" panose="020B0604030504040204" pitchFamily="50" charset="-128"/>
                <a:ea typeface="Meiryo UI" panose="020B0604030504040204" pitchFamily="50" charset="-128"/>
              </a:rPr>
              <a:t>特例を活用して開設された有床診療所は、医療型短期入所のみを行う「福祉事業所」として、家族のレスパイトはもとより、より充実した日中活動を実施し、もって、「地域における良質かつ適切な医療」に貢献する</a:t>
            </a:r>
            <a:endParaRPr kumimoji="1" lang="en-US" altLang="ja-JP" sz="2800" b="1" dirty="0">
              <a:latin typeface="Meiryo UI" panose="020B0604030504040204" pitchFamily="50" charset="-128"/>
              <a:ea typeface="Meiryo UI" panose="020B0604030504040204" pitchFamily="50" charset="-128"/>
            </a:endParaRPr>
          </a:p>
          <a:p>
            <a:r>
              <a:rPr kumimoji="1" lang="en-US" altLang="ja-JP" sz="2800" b="1" dirty="0">
                <a:latin typeface="Meiryo UI" panose="020B0604030504040204" pitchFamily="50" charset="-128"/>
                <a:ea typeface="Meiryo UI" panose="020B0604030504040204" pitchFamily="50" charset="-128"/>
              </a:rPr>
              <a:t>(</a:t>
            </a:r>
            <a:r>
              <a:rPr kumimoji="1" lang="ja-JP" altLang="en-US" sz="2800" b="1" dirty="0">
                <a:latin typeface="Meiryo UI" panose="020B0604030504040204" pitchFamily="50" charset="-128"/>
                <a:ea typeface="Meiryo UI" panose="020B0604030504040204" pitchFamily="50" charset="-128"/>
              </a:rPr>
              <a:t>事業実施主体としては、社会福祉法人等を想定</a:t>
            </a:r>
            <a:r>
              <a:rPr kumimoji="1" lang="en-US" altLang="ja-JP" sz="2800" b="1" dirty="0">
                <a:latin typeface="Meiryo UI" panose="020B0604030504040204" pitchFamily="50" charset="-128"/>
                <a:ea typeface="Meiryo UI" panose="020B0604030504040204" pitchFamily="50" charset="-128"/>
              </a:rPr>
              <a:t>)</a:t>
            </a:r>
            <a:endParaRPr kumimoji="1" lang="ja-JP" altLang="en-US" sz="2800" b="1" dirty="0">
              <a:latin typeface="Meiryo UI" panose="020B0604030504040204" pitchFamily="50" charset="-128"/>
              <a:ea typeface="Meiryo UI" panose="020B0604030504040204" pitchFamily="50" charset="-128"/>
            </a:endParaRPr>
          </a:p>
        </p:txBody>
      </p:sp>
      <p:sp>
        <p:nvSpPr>
          <p:cNvPr id="17" name="二等辺三角形 16">
            <a:extLst>
              <a:ext uri="{FF2B5EF4-FFF2-40B4-BE49-F238E27FC236}">
                <a16:creationId xmlns:a16="http://schemas.microsoft.com/office/drawing/2014/main" id="{F1489F28-D37B-4479-AF16-35AE4A507B22}"/>
              </a:ext>
            </a:extLst>
          </p:cNvPr>
          <p:cNvSpPr/>
          <p:nvPr/>
        </p:nvSpPr>
        <p:spPr>
          <a:xfrm flipV="1">
            <a:off x="903000" y="3459482"/>
            <a:ext cx="8100000" cy="540000"/>
          </a:xfrm>
          <a:prstGeom prst="triangl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10622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1">
            <a:extLst>
              <a:ext uri="{FF2B5EF4-FFF2-40B4-BE49-F238E27FC236}">
                <a16:creationId xmlns:a16="http://schemas.microsoft.com/office/drawing/2014/main" id="{7F47A1E9-3DFA-4293-A3A5-987DD6ED113B}"/>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22</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AB7BC24A-4851-44B0-BAF7-687511F2C2D5}"/>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まとめ①</a:t>
            </a:r>
            <a:endParaRPr kumimoji="1"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a:extLst>
              <a:ext uri="{FF2B5EF4-FFF2-40B4-BE49-F238E27FC236}">
                <a16:creationId xmlns:a16="http://schemas.microsoft.com/office/drawing/2014/main" id="{9A82E1DD-29E1-420D-9751-205BAD9FD89C}"/>
              </a:ext>
            </a:extLst>
          </p:cNvPr>
          <p:cNvSpPr txBox="1"/>
          <p:nvPr/>
        </p:nvSpPr>
        <p:spPr>
          <a:xfrm>
            <a:off x="273000" y="632199"/>
            <a:ext cx="9360000" cy="1569660"/>
          </a:xfrm>
          <a:prstGeom prst="rect">
            <a:avLst/>
          </a:prstGeom>
          <a:noFill/>
          <a:ln w="6350">
            <a:solidFill>
              <a:schemeClr val="tx1"/>
            </a:solidFill>
            <a:prstDash val="sysDot"/>
          </a:ln>
        </p:spPr>
        <p:txBody>
          <a:bodyPr wrap="square" rtlCol="0">
            <a:spAutoFit/>
          </a:bodyPr>
          <a:lstStyle/>
          <a:p>
            <a:r>
              <a:rPr kumimoji="1" lang="ja-JP" altLang="en-US" sz="2400" b="1" dirty="0">
                <a:latin typeface="Meiryo UI" panose="020B0604030504040204" pitchFamily="50" charset="-128"/>
                <a:ea typeface="Meiryo UI" panose="020B0604030504040204" pitchFamily="50" charset="-128"/>
              </a:rPr>
              <a:t>☑ 「医療型短期入所」は、重症心身障がい児者等及びその家族が、地域</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で安心して生活できるために必要不可欠なサービス</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サービスの利用ニーズは非常に高いものの、既存のサービス提供施設だ</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けでは、そのニーズに応えきれていない現状がある</a:t>
            </a:r>
          </a:p>
        </p:txBody>
      </p:sp>
      <p:sp>
        <p:nvSpPr>
          <p:cNvPr id="6" name="二等辺三角形 5">
            <a:extLst>
              <a:ext uri="{FF2B5EF4-FFF2-40B4-BE49-F238E27FC236}">
                <a16:creationId xmlns:a16="http://schemas.microsoft.com/office/drawing/2014/main" id="{C34543B4-29A9-4635-B9CD-B312ED9A3D8B}"/>
              </a:ext>
            </a:extLst>
          </p:cNvPr>
          <p:cNvSpPr/>
          <p:nvPr/>
        </p:nvSpPr>
        <p:spPr>
          <a:xfrm flipV="1">
            <a:off x="903000" y="2275848"/>
            <a:ext cx="8127878" cy="410788"/>
          </a:xfrm>
          <a:prstGeom prst="triangle">
            <a:avLst>
              <a:gd name="adj" fmla="val 50116"/>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9440F117-2FD4-4C12-9FF4-D1CD4778D9E4}"/>
              </a:ext>
            </a:extLst>
          </p:cNvPr>
          <p:cNvSpPr txBox="1"/>
          <p:nvPr/>
        </p:nvSpPr>
        <p:spPr>
          <a:xfrm>
            <a:off x="286939" y="2775449"/>
            <a:ext cx="9360000" cy="3760260"/>
          </a:xfrm>
          <a:prstGeom prst="rect">
            <a:avLst/>
          </a:prstGeom>
          <a:noFill/>
          <a:ln w="6350">
            <a:solidFill>
              <a:schemeClr val="tx1"/>
            </a:solidFill>
            <a:prstDash val="sysDot"/>
          </a:ln>
        </p:spPr>
        <p:txBody>
          <a:bodyPr wrap="square" lIns="72000" tIns="36000" rIns="72000" bIns="36000" rtlCol="0">
            <a:noAutofit/>
          </a:bodyPr>
          <a:lstStyle/>
          <a:p>
            <a:r>
              <a:rPr kumimoji="1" lang="ja-JP" altLang="en-US" sz="2400" b="1" dirty="0">
                <a:latin typeface="Meiryo UI" panose="020B0604030504040204" pitchFamily="50" charset="-128"/>
                <a:ea typeface="Meiryo UI" panose="020B0604030504040204" pitchFamily="50" charset="-128"/>
              </a:rPr>
              <a:t>☑ 福祉部において、既存のサービス提供施設における事業拡充に向けた</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働きかけを引き続き行っていく</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それに加えて、特例有床診療所の制度を活用することで、新たに、医療</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型短期入所のみを行う有床診療所を開設する可能性を拓くことができな</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いか</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なお、具体的な開設地域・病床数等については、医療型短期入所につ　</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いての地域のニーズを踏まえ、事業者からの事前協議について、福祉部</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及び健康医療部において整備計画等を精査した上で、保健医療協議会</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や当部会での審議を経て決定</a:t>
            </a:r>
            <a:r>
              <a:rPr kumimoji="1" lang="en-US" altLang="ja-JP" sz="2400" b="1" dirty="0">
                <a:latin typeface="Meiryo UI" panose="020B0604030504040204" pitchFamily="50" charset="-128"/>
                <a:ea typeface="Meiryo UI" panose="020B0604030504040204" pitchFamily="50" charset="-128"/>
              </a:rPr>
              <a:t>(</a:t>
            </a:r>
            <a:r>
              <a:rPr kumimoji="1" lang="ja-JP" altLang="en-US" sz="2400" b="1" dirty="0">
                <a:latin typeface="Meiryo UI" panose="020B0604030504040204" pitchFamily="50" charset="-128"/>
                <a:ea typeface="Meiryo UI" panose="020B0604030504040204" pitchFamily="50" charset="-128"/>
              </a:rPr>
              <a:t>本資料で示した病床数は、既存のサービ</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ス量及びアンケート調査から目安として推計したもの</a:t>
            </a:r>
            <a:r>
              <a:rPr kumimoji="1" lang="en-US" altLang="ja-JP" sz="2400" b="1" dirty="0">
                <a:latin typeface="Meiryo UI" panose="020B0604030504040204" pitchFamily="50" charset="-128"/>
                <a:ea typeface="Meiryo UI" panose="020B0604030504040204" pitchFamily="50" charset="-128"/>
              </a:rPr>
              <a:t>)</a:t>
            </a:r>
            <a:endParaRPr kumimoji="1" lang="ja-JP" altLang="en-US"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539574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D030A14-081F-4DED-AE40-DF2CE7981429}"/>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 まとめ②</a:t>
            </a: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FE9375B-79B7-46C7-806C-3F2089893C5F}"/>
              </a:ext>
            </a:extLst>
          </p:cNvPr>
          <p:cNvSpPr txBox="1"/>
          <p:nvPr/>
        </p:nvSpPr>
        <p:spPr>
          <a:xfrm>
            <a:off x="93000" y="697556"/>
            <a:ext cx="972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事務フロー </a:t>
            </a:r>
            <a:r>
              <a:rPr kumimoji="1" lang="en-US" altLang="ja-JP" sz="2800" b="1" dirty="0">
                <a:latin typeface="Meiryo UI" panose="020B0604030504040204" pitchFamily="50" charset="-128"/>
                <a:ea typeface="Meiryo UI" panose="020B0604030504040204" pitchFamily="50" charset="-128"/>
              </a:rPr>
              <a:t>※</a:t>
            </a:r>
            <a:r>
              <a:rPr kumimoji="1" lang="ja-JP" altLang="en-US" sz="2800" b="1" dirty="0">
                <a:latin typeface="Meiryo UI" panose="020B0604030504040204" pitchFamily="50" charset="-128"/>
                <a:ea typeface="Meiryo UI" panose="020B0604030504040204" pitchFamily="50" charset="-128"/>
              </a:rPr>
              <a:t>医療型短期入所を行う有床診療所</a:t>
            </a:r>
            <a:r>
              <a:rPr kumimoji="1" lang="en-US" altLang="ja-JP" sz="36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12FD417A-7728-425B-8721-254C205D0BE4}"/>
              </a:ext>
            </a:extLst>
          </p:cNvPr>
          <p:cNvSpPr txBox="1"/>
          <p:nvPr/>
        </p:nvSpPr>
        <p:spPr>
          <a:xfrm>
            <a:off x="244920"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① 知事への</a:t>
            </a:r>
            <a:r>
              <a:rPr kumimoji="1" lang="ja-JP" altLang="en-US" b="1" dirty="0">
                <a:latin typeface="Meiryo UI" panose="020B0604030504040204" pitchFamily="50" charset="-128"/>
                <a:ea typeface="Meiryo UI" panose="020B0604030504040204" pitchFamily="50" charset="-128"/>
              </a:rPr>
              <a:t>事前協議</a:t>
            </a:r>
          </a:p>
        </p:txBody>
      </p:sp>
      <p:sp>
        <p:nvSpPr>
          <p:cNvPr id="6" name="テキスト ボックス 5">
            <a:extLst>
              <a:ext uri="{FF2B5EF4-FFF2-40B4-BE49-F238E27FC236}">
                <a16:creationId xmlns:a16="http://schemas.microsoft.com/office/drawing/2014/main" id="{2471B58F-2521-40BE-BEC2-CCDEAEECE417}"/>
              </a:ext>
            </a:extLst>
          </p:cNvPr>
          <p:cNvSpPr txBox="1"/>
          <p:nvPr/>
        </p:nvSpPr>
        <p:spPr>
          <a:xfrm>
            <a:off x="3503282"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② </a:t>
            </a:r>
            <a:r>
              <a:rPr kumimoji="1" lang="ja-JP" altLang="en-US" b="1" dirty="0">
                <a:latin typeface="Meiryo UI" panose="020B0604030504040204" pitchFamily="50" charset="-128"/>
                <a:ea typeface="Meiryo UI" panose="020B0604030504040204" pitchFamily="50" charset="-128"/>
              </a:rPr>
              <a:t>医療・病床懇話会</a:t>
            </a:r>
            <a:r>
              <a:rPr kumimoji="1" lang="ja-JP" altLang="en-US" dirty="0">
                <a:latin typeface="Meiryo UI" panose="020B0604030504040204" pitchFamily="50" charset="-128"/>
                <a:ea typeface="Meiryo UI" panose="020B0604030504040204" pitchFamily="50" charset="-128"/>
              </a:rPr>
              <a:t>での説明</a:t>
            </a:r>
          </a:p>
        </p:txBody>
      </p:sp>
      <p:sp>
        <p:nvSpPr>
          <p:cNvPr id="7" name="テキスト ボックス 6">
            <a:extLst>
              <a:ext uri="{FF2B5EF4-FFF2-40B4-BE49-F238E27FC236}">
                <a16:creationId xmlns:a16="http://schemas.microsoft.com/office/drawing/2014/main" id="{9D367569-FAF1-4BC0-B545-76A6D6C172A7}"/>
              </a:ext>
            </a:extLst>
          </p:cNvPr>
          <p:cNvSpPr txBox="1"/>
          <p:nvPr/>
        </p:nvSpPr>
        <p:spPr>
          <a:xfrm>
            <a:off x="4606834"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③ </a:t>
            </a:r>
            <a:r>
              <a:rPr kumimoji="1" lang="ja-JP" altLang="en-US" b="1" dirty="0">
                <a:latin typeface="Meiryo UI" panose="020B0604030504040204" pitchFamily="50" charset="-128"/>
                <a:ea typeface="Meiryo UI" panose="020B0604030504040204" pitchFamily="50" charset="-128"/>
              </a:rPr>
              <a:t>保健医療協議会</a:t>
            </a:r>
            <a:r>
              <a:rPr kumimoji="1" lang="ja-JP" altLang="en-US" dirty="0">
                <a:latin typeface="Meiryo UI" panose="020B0604030504040204" pitchFamily="50" charset="-128"/>
                <a:ea typeface="Meiryo UI" panose="020B0604030504040204" pitchFamily="50" charset="-128"/>
              </a:rPr>
              <a:t>への意見聴取</a:t>
            </a:r>
          </a:p>
        </p:txBody>
      </p:sp>
      <p:sp>
        <p:nvSpPr>
          <p:cNvPr id="9" name="テキスト ボックス 8">
            <a:extLst>
              <a:ext uri="{FF2B5EF4-FFF2-40B4-BE49-F238E27FC236}">
                <a16:creationId xmlns:a16="http://schemas.microsoft.com/office/drawing/2014/main" id="{3069BDB8-827F-4C13-935C-3EBEB46BB474}"/>
              </a:ext>
            </a:extLst>
          </p:cNvPr>
          <p:cNvSpPr txBox="1"/>
          <p:nvPr/>
        </p:nvSpPr>
        <p:spPr>
          <a:xfrm>
            <a:off x="5710384"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④ </a:t>
            </a:r>
            <a:r>
              <a:rPr kumimoji="1" lang="ja-JP" altLang="en-US" b="1" dirty="0">
                <a:latin typeface="Meiryo UI" panose="020B0604030504040204" pitchFamily="50" charset="-128"/>
                <a:ea typeface="Meiryo UI" panose="020B0604030504040204" pitchFamily="50" charset="-128"/>
              </a:rPr>
              <a:t>医療審議会</a:t>
            </a: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病院新増設部会</a:t>
            </a: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 </a:t>
            </a:r>
            <a:r>
              <a:rPr kumimoji="1" lang="ja-JP" altLang="en-US" dirty="0">
                <a:latin typeface="Meiryo UI" panose="020B0604030504040204" pitchFamily="50" charset="-128"/>
                <a:ea typeface="Meiryo UI" panose="020B0604030504040204" pitchFamily="50" charset="-128"/>
              </a:rPr>
              <a:t>への諮問</a:t>
            </a:r>
          </a:p>
        </p:txBody>
      </p:sp>
      <p:sp>
        <p:nvSpPr>
          <p:cNvPr id="10" name="テキスト ボックス 9">
            <a:extLst>
              <a:ext uri="{FF2B5EF4-FFF2-40B4-BE49-F238E27FC236}">
                <a16:creationId xmlns:a16="http://schemas.microsoft.com/office/drawing/2014/main" id="{5C1FEED1-82F3-49AF-BAF8-F1A1D217EAFD}"/>
              </a:ext>
            </a:extLst>
          </p:cNvPr>
          <p:cNvSpPr txBox="1"/>
          <p:nvPr/>
        </p:nvSpPr>
        <p:spPr>
          <a:xfrm>
            <a:off x="6813935"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⑤ 答申内容の通知</a:t>
            </a:r>
          </a:p>
        </p:txBody>
      </p:sp>
      <p:sp>
        <p:nvSpPr>
          <p:cNvPr id="11" name="テキスト ボックス 10">
            <a:extLst>
              <a:ext uri="{FF2B5EF4-FFF2-40B4-BE49-F238E27FC236}">
                <a16:creationId xmlns:a16="http://schemas.microsoft.com/office/drawing/2014/main" id="{83D4F78E-F8DC-4279-B8DC-B5BA2E173A9C}"/>
              </a:ext>
            </a:extLst>
          </p:cNvPr>
          <p:cNvSpPr txBox="1"/>
          <p:nvPr/>
        </p:nvSpPr>
        <p:spPr>
          <a:xfrm>
            <a:off x="7917484"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⑥ 使用許可等の手続き</a:t>
            </a:r>
          </a:p>
        </p:txBody>
      </p:sp>
      <p:sp>
        <p:nvSpPr>
          <p:cNvPr id="12" name="テキスト ボックス 11">
            <a:extLst>
              <a:ext uri="{FF2B5EF4-FFF2-40B4-BE49-F238E27FC236}">
                <a16:creationId xmlns:a16="http://schemas.microsoft.com/office/drawing/2014/main" id="{9CF1005A-140B-4202-A938-4A2FCEAA9B27}"/>
              </a:ext>
            </a:extLst>
          </p:cNvPr>
          <p:cNvSpPr txBox="1"/>
          <p:nvPr/>
        </p:nvSpPr>
        <p:spPr>
          <a:xfrm>
            <a:off x="9013080"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⑦ 病床の設置の</a:t>
            </a:r>
            <a:r>
              <a:rPr kumimoji="1" lang="ja-JP" altLang="en-US" b="1" dirty="0">
                <a:latin typeface="Meiryo UI" panose="020B0604030504040204" pitchFamily="50" charset="-128"/>
                <a:ea typeface="Meiryo UI" panose="020B0604030504040204" pitchFamily="50" charset="-128"/>
              </a:rPr>
              <a:t>届出</a:t>
            </a:r>
          </a:p>
        </p:txBody>
      </p:sp>
      <p:sp>
        <p:nvSpPr>
          <p:cNvPr id="3" name="大かっこ 2">
            <a:extLst>
              <a:ext uri="{FF2B5EF4-FFF2-40B4-BE49-F238E27FC236}">
                <a16:creationId xmlns:a16="http://schemas.microsoft.com/office/drawing/2014/main" id="{437B142B-5969-449A-AC55-8203A8A1FB4A}"/>
              </a:ext>
            </a:extLst>
          </p:cNvPr>
          <p:cNvSpPr/>
          <p:nvPr/>
        </p:nvSpPr>
        <p:spPr>
          <a:xfrm rot="5400000">
            <a:off x="1314731" y="3607646"/>
            <a:ext cx="5040000" cy="720000"/>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矢印: 右 12">
            <a:extLst>
              <a:ext uri="{FF2B5EF4-FFF2-40B4-BE49-F238E27FC236}">
                <a16:creationId xmlns:a16="http://schemas.microsoft.com/office/drawing/2014/main" id="{A460A808-0756-47DE-90BA-23B572087345}"/>
              </a:ext>
            </a:extLst>
          </p:cNvPr>
          <p:cNvSpPr/>
          <p:nvPr/>
        </p:nvSpPr>
        <p:spPr>
          <a:xfrm>
            <a:off x="3103981" y="3028947"/>
            <a:ext cx="36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右 13">
            <a:extLst>
              <a:ext uri="{FF2B5EF4-FFF2-40B4-BE49-F238E27FC236}">
                <a16:creationId xmlns:a16="http://schemas.microsoft.com/office/drawing/2014/main" id="{86D40E8C-E474-4F00-9F94-7F3F67BC8263}"/>
              </a:ext>
            </a:extLst>
          </p:cNvPr>
          <p:cNvSpPr/>
          <p:nvPr/>
        </p:nvSpPr>
        <p:spPr>
          <a:xfrm>
            <a:off x="5310094" y="3028947"/>
            <a:ext cx="36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右 14">
            <a:extLst>
              <a:ext uri="{FF2B5EF4-FFF2-40B4-BE49-F238E27FC236}">
                <a16:creationId xmlns:a16="http://schemas.microsoft.com/office/drawing/2014/main" id="{1139BC1B-F7F5-431E-A724-54DAAA450B04}"/>
              </a:ext>
            </a:extLst>
          </p:cNvPr>
          <p:cNvSpPr/>
          <p:nvPr/>
        </p:nvSpPr>
        <p:spPr>
          <a:xfrm>
            <a:off x="6413149" y="3028947"/>
            <a:ext cx="36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矢印: 右 15">
            <a:extLst>
              <a:ext uri="{FF2B5EF4-FFF2-40B4-BE49-F238E27FC236}">
                <a16:creationId xmlns:a16="http://schemas.microsoft.com/office/drawing/2014/main" id="{BA1475E5-180C-40CE-BBE1-5764E507AB46}"/>
              </a:ext>
            </a:extLst>
          </p:cNvPr>
          <p:cNvSpPr/>
          <p:nvPr/>
        </p:nvSpPr>
        <p:spPr>
          <a:xfrm>
            <a:off x="7516206" y="3028947"/>
            <a:ext cx="36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右 16">
            <a:extLst>
              <a:ext uri="{FF2B5EF4-FFF2-40B4-BE49-F238E27FC236}">
                <a16:creationId xmlns:a16="http://schemas.microsoft.com/office/drawing/2014/main" id="{23769755-F2EA-414E-A4DD-B19955A6C8F2}"/>
              </a:ext>
            </a:extLst>
          </p:cNvPr>
          <p:cNvSpPr/>
          <p:nvPr/>
        </p:nvSpPr>
        <p:spPr>
          <a:xfrm>
            <a:off x="8619267" y="3028947"/>
            <a:ext cx="36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右 17">
            <a:extLst>
              <a:ext uri="{FF2B5EF4-FFF2-40B4-BE49-F238E27FC236}">
                <a16:creationId xmlns:a16="http://schemas.microsoft.com/office/drawing/2014/main" id="{1FE39B02-CCE0-44AF-ABDC-7DE02A28BF62}"/>
              </a:ext>
            </a:extLst>
          </p:cNvPr>
          <p:cNvSpPr/>
          <p:nvPr/>
        </p:nvSpPr>
        <p:spPr>
          <a:xfrm>
            <a:off x="4207037" y="3028947"/>
            <a:ext cx="36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スライド番号プレースホルダー 1">
            <a:extLst>
              <a:ext uri="{FF2B5EF4-FFF2-40B4-BE49-F238E27FC236}">
                <a16:creationId xmlns:a16="http://schemas.microsoft.com/office/drawing/2014/main" id="{86267A98-C08B-4BDF-84EA-4937C3A8F2E9}"/>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23</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21" name="矢印: 右 20">
            <a:extLst>
              <a:ext uri="{FF2B5EF4-FFF2-40B4-BE49-F238E27FC236}">
                <a16:creationId xmlns:a16="http://schemas.microsoft.com/office/drawing/2014/main" id="{1DD27389-0F81-49F2-A89D-BE3646E0FC6A}"/>
              </a:ext>
            </a:extLst>
          </p:cNvPr>
          <p:cNvSpPr/>
          <p:nvPr/>
        </p:nvSpPr>
        <p:spPr>
          <a:xfrm>
            <a:off x="980133" y="3030272"/>
            <a:ext cx="270000" cy="1080000"/>
          </a:xfrm>
          <a:prstGeom prst="rightArrow">
            <a:avLst/>
          </a:prstGeom>
          <a:solidFill>
            <a:schemeClr val="bg1"/>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194C7F67-B7F8-4538-BB36-865B00307CEB}"/>
              </a:ext>
            </a:extLst>
          </p:cNvPr>
          <p:cNvSpPr txBox="1"/>
          <p:nvPr/>
        </p:nvSpPr>
        <p:spPr>
          <a:xfrm>
            <a:off x="1320704" y="1621662"/>
            <a:ext cx="648000" cy="4680000"/>
          </a:xfrm>
          <a:prstGeom prst="rect">
            <a:avLst/>
          </a:prstGeom>
          <a:solidFill>
            <a:srgbClr val="FFFF00"/>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　　　　　　</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医療型短期入所の事業内容等</a:t>
            </a:r>
            <a:r>
              <a:rPr kumimoji="1" lang="en-US" altLang="ja-JP" dirty="0">
                <a:latin typeface="Meiryo UI" panose="020B0604030504040204" pitchFamily="50" charset="-128"/>
                <a:ea typeface="Meiryo UI" panose="020B0604030504040204" pitchFamily="50" charset="-128"/>
              </a:rPr>
              <a:t>)</a:t>
            </a:r>
          </a:p>
          <a:p>
            <a:r>
              <a:rPr kumimoji="1" lang="ja-JP" altLang="en-US" b="1" dirty="0">
                <a:latin typeface="Meiryo UI" panose="020B0604030504040204" pitchFamily="50" charset="-128"/>
                <a:ea typeface="Meiryo UI" panose="020B0604030504040204" pitchFamily="50" charset="-128"/>
              </a:rPr>
              <a:t>　　福祉部事前審査</a:t>
            </a:r>
          </a:p>
        </p:txBody>
      </p:sp>
      <p:sp>
        <p:nvSpPr>
          <p:cNvPr id="23" name="テキスト ボックス 22">
            <a:extLst>
              <a:ext uri="{FF2B5EF4-FFF2-40B4-BE49-F238E27FC236}">
                <a16:creationId xmlns:a16="http://schemas.microsoft.com/office/drawing/2014/main" id="{745E2E7A-03A3-4CDA-A050-4DD583631E54}"/>
              </a:ext>
            </a:extLst>
          </p:cNvPr>
          <p:cNvSpPr txBox="1"/>
          <p:nvPr/>
        </p:nvSpPr>
        <p:spPr>
          <a:xfrm>
            <a:off x="2396488"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　　　　　　</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運営計画・病床数の妥当性等</a:t>
            </a:r>
            <a:r>
              <a:rPr kumimoji="1" lang="en-US" altLang="ja-JP" dirty="0">
                <a:latin typeface="Meiryo UI" panose="020B0604030504040204" pitchFamily="50" charset="-128"/>
                <a:ea typeface="Meiryo UI" panose="020B0604030504040204" pitchFamily="50" charset="-128"/>
              </a:rPr>
              <a:t>)</a:t>
            </a:r>
          </a:p>
          <a:p>
            <a:r>
              <a:rPr kumimoji="1" lang="ja-JP" altLang="en-US" dirty="0">
                <a:latin typeface="Meiryo UI" panose="020B0604030504040204" pitchFamily="50" charset="-128"/>
                <a:ea typeface="Meiryo UI" panose="020B0604030504040204" pitchFamily="50" charset="-128"/>
              </a:rPr>
              <a:t>　　健康医療部事前審査</a:t>
            </a:r>
          </a:p>
        </p:txBody>
      </p:sp>
      <p:sp>
        <p:nvSpPr>
          <p:cNvPr id="24" name="矢印: 右 23">
            <a:extLst>
              <a:ext uri="{FF2B5EF4-FFF2-40B4-BE49-F238E27FC236}">
                <a16:creationId xmlns:a16="http://schemas.microsoft.com/office/drawing/2014/main" id="{5784C7DB-5033-4B84-A7C3-5FF6EB08F98A}"/>
              </a:ext>
            </a:extLst>
          </p:cNvPr>
          <p:cNvSpPr/>
          <p:nvPr/>
        </p:nvSpPr>
        <p:spPr>
          <a:xfrm>
            <a:off x="2054883" y="3030272"/>
            <a:ext cx="270000" cy="1080000"/>
          </a:xfrm>
          <a:prstGeom prst="rightArrow">
            <a:avLst/>
          </a:prstGeom>
          <a:solidFill>
            <a:schemeClr val="bg1"/>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93621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D030A14-081F-4DED-AE40-DF2CE7981429}"/>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１．診療所の病床設置等に係る法令等の規定②</a:t>
            </a: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FE9375B-79B7-46C7-806C-3F2089893C5F}"/>
              </a:ext>
            </a:extLst>
          </p:cNvPr>
          <p:cNvSpPr txBox="1"/>
          <p:nvPr/>
        </p:nvSpPr>
        <p:spPr>
          <a:xfrm>
            <a:off x="256864" y="697556"/>
            <a:ext cx="720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医療法施行規則</a:t>
            </a:r>
            <a:r>
              <a:rPr kumimoji="1" lang="en-US" altLang="ja-JP" sz="3600" dirty="0">
                <a:latin typeface="Meiryo UI" panose="020B0604030504040204" pitchFamily="50" charset="-128"/>
                <a:ea typeface="Meiryo UI" panose="020B0604030504040204" pitchFamily="50" charset="-128"/>
              </a:rPr>
              <a:t>】</a:t>
            </a:r>
            <a:r>
              <a:rPr kumimoji="1" lang="en-US" altLang="ja-JP" sz="2800" dirty="0">
                <a:latin typeface="Meiryo UI" panose="020B0604030504040204" pitchFamily="50" charset="-128"/>
                <a:ea typeface="Meiryo UI" panose="020B0604030504040204" pitchFamily="50" charset="-128"/>
              </a:rPr>
              <a:t> (</a:t>
            </a:r>
            <a:r>
              <a:rPr kumimoji="1" lang="ja-JP" altLang="en-US" sz="2800" dirty="0">
                <a:latin typeface="Meiryo UI" panose="020B0604030504040204" pitchFamily="50" charset="-128"/>
                <a:ea typeface="Meiryo UI" panose="020B0604030504040204" pitchFamily="50" charset="-128"/>
              </a:rPr>
              <a:t>第１条の</a:t>
            </a:r>
            <a:r>
              <a:rPr kumimoji="1" lang="en-US" altLang="ja-JP" sz="2800" dirty="0">
                <a:latin typeface="Meiryo UI" panose="020B0604030504040204" pitchFamily="50" charset="-128"/>
                <a:ea typeface="Meiryo UI" panose="020B0604030504040204" pitchFamily="50" charset="-128"/>
              </a:rPr>
              <a:t>14</a:t>
            </a:r>
            <a:r>
              <a:rPr kumimoji="1" lang="ja-JP" altLang="en-US" sz="2800" dirty="0">
                <a:latin typeface="Meiryo UI" panose="020B0604030504040204" pitchFamily="50" charset="-128"/>
                <a:ea typeface="Meiryo UI" panose="020B0604030504040204" pitchFamily="50" charset="-128"/>
              </a:rPr>
              <a:t>第７項</a:t>
            </a:r>
            <a:r>
              <a:rPr kumimoji="1" lang="en-US" altLang="ja-JP" sz="2800" dirty="0">
                <a:latin typeface="Meiryo UI" panose="020B0604030504040204" pitchFamily="50" charset="-128"/>
                <a:ea typeface="Meiryo UI" panose="020B0604030504040204" pitchFamily="50" charset="-128"/>
              </a:rPr>
              <a:t>)</a:t>
            </a:r>
            <a:endParaRPr kumimoji="1" lang="en-US" altLang="ja-JP" sz="36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0DEBB74-EF8C-47AF-B861-875837BB10B3}"/>
              </a:ext>
            </a:extLst>
          </p:cNvPr>
          <p:cNvSpPr txBox="1"/>
          <p:nvPr/>
        </p:nvSpPr>
        <p:spPr>
          <a:xfrm>
            <a:off x="256864" y="1422247"/>
            <a:ext cx="9360000" cy="2700000"/>
          </a:xfrm>
          <a:prstGeom prst="rect">
            <a:avLst/>
          </a:prstGeom>
          <a:solidFill>
            <a:schemeClr val="bg1">
              <a:lumMod val="95000"/>
            </a:schemeClr>
          </a:solidFill>
          <a:ln w="6350">
            <a:solidFill>
              <a:schemeClr val="tx1"/>
            </a:solidFill>
            <a:prstDash val="dash"/>
          </a:ln>
        </p:spPr>
        <p:txBody>
          <a:bodyPr wrap="square" lIns="72000" tIns="72000" rIns="72000" bIns="72000" rtlCol="0">
            <a:noAutofit/>
          </a:bodyPr>
          <a:lstStyle/>
          <a:p>
            <a:r>
              <a:rPr kumimoji="1" lang="ja-JP" altLang="en-US" sz="2000" dirty="0">
                <a:latin typeface="Meiryo UI" panose="020B0604030504040204" pitchFamily="50" charset="-128"/>
                <a:ea typeface="Meiryo UI" panose="020B0604030504040204" pitchFamily="50" charset="-128"/>
              </a:rPr>
              <a:t>　法第７条第３項に規定する厚生労働省令で定める場合は、次のとおりとする。</a:t>
            </a:r>
          </a:p>
          <a:p>
            <a:r>
              <a:rPr kumimoji="1" lang="ja-JP" altLang="en-US" sz="2000" dirty="0">
                <a:latin typeface="Meiryo UI" panose="020B0604030504040204" pitchFamily="50" charset="-128"/>
                <a:ea typeface="Meiryo UI" panose="020B0604030504040204" pitchFamily="50" charset="-128"/>
              </a:rPr>
              <a:t>　１　都道府県知事が、</a:t>
            </a:r>
            <a:r>
              <a:rPr kumimoji="1" lang="ja-JP" altLang="en-US" sz="2000" u="sng" dirty="0">
                <a:latin typeface="Meiryo UI" panose="020B0604030504040204" pitchFamily="50" charset="-128"/>
                <a:ea typeface="Meiryo UI" panose="020B0604030504040204" pitchFamily="50" charset="-128"/>
              </a:rPr>
              <a:t>都道府県医療審議会の意見を聴いて</a:t>
            </a:r>
            <a:r>
              <a:rPr kumimoji="1" lang="ja-JP" altLang="en-US" sz="2000" dirty="0">
                <a:latin typeface="Meiryo UI" panose="020B0604030504040204" pitchFamily="50" charset="-128"/>
                <a:ea typeface="Meiryo UI" panose="020B0604030504040204" pitchFamily="50" charset="-128"/>
              </a:rPr>
              <a:t>、法第</a:t>
            </a:r>
            <a:r>
              <a:rPr kumimoji="1" lang="en-US" altLang="ja-JP" sz="2000" dirty="0">
                <a:latin typeface="Meiryo UI" panose="020B0604030504040204" pitchFamily="50" charset="-128"/>
                <a:ea typeface="Meiryo UI" panose="020B0604030504040204" pitchFamily="50" charset="-128"/>
              </a:rPr>
              <a:t>30</a:t>
            </a:r>
            <a:r>
              <a:rPr kumimoji="1" lang="ja-JP" altLang="en-US" sz="2000" dirty="0">
                <a:latin typeface="Meiryo UI" panose="020B0604030504040204" pitchFamily="50" charset="-128"/>
                <a:ea typeface="Meiryo UI" panose="020B0604030504040204" pitchFamily="50" charset="-128"/>
              </a:rPr>
              <a:t>条の７第２項第</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２号に掲げる医療の提供の推進のために必要な診療所その他の</a:t>
            </a:r>
            <a:r>
              <a:rPr kumimoji="1" lang="ja-JP" altLang="en-US" sz="2000" b="1" dirty="0">
                <a:latin typeface="Meiryo UI" panose="020B0604030504040204" pitchFamily="50" charset="-128"/>
                <a:ea typeface="Meiryo UI" panose="020B0604030504040204" pitchFamily="50" charset="-128"/>
              </a:rPr>
              <a:t>地域包括ケアシステム</a:t>
            </a:r>
            <a:endParaRPr kumimoji="1" lang="en-US" altLang="ja-JP" sz="2000" b="1"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の構築のために必要な診療所として認めるもの</a:t>
            </a:r>
            <a:r>
              <a:rPr kumimoji="1" lang="ja-JP" altLang="en-US" sz="2000" dirty="0">
                <a:latin typeface="Meiryo UI" panose="020B0604030504040204" pitchFamily="50" charset="-128"/>
                <a:ea typeface="Meiryo UI" panose="020B0604030504040204" pitchFamily="50" charset="-128"/>
              </a:rPr>
              <a:t>に療養病床又は一般病床（以下この</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条において「療養病床等」という。）を設けようとするとき。</a:t>
            </a:r>
          </a:p>
          <a:p>
            <a:r>
              <a:rPr kumimoji="1" lang="ja-JP" altLang="en-US" sz="2000" dirty="0">
                <a:latin typeface="Meiryo UI" panose="020B0604030504040204" pitchFamily="50" charset="-128"/>
                <a:ea typeface="Meiryo UI" panose="020B0604030504040204" pitchFamily="50" charset="-128"/>
              </a:rPr>
              <a:t>　２　都道府県知事が、</a:t>
            </a:r>
            <a:r>
              <a:rPr kumimoji="1" lang="ja-JP" altLang="en-US" sz="2000" u="sng" dirty="0">
                <a:latin typeface="Meiryo UI" panose="020B0604030504040204" pitchFamily="50" charset="-128"/>
                <a:ea typeface="Meiryo UI" panose="020B0604030504040204" pitchFamily="50" charset="-128"/>
              </a:rPr>
              <a:t>都道府県医療審議会の意見を聴いて</a:t>
            </a:r>
            <a:r>
              <a:rPr kumimoji="1" lang="ja-JP" altLang="en-US" sz="2000" dirty="0">
                <a:latin typeface="Meiryo UI" panose="020B0604030504040204" pitchFamily="50" charset="-128"/>
                <a:ea typeface="Meiryo UI" panose="020B0604030504040204" pitchFamily="50" charset="-128"/>
              </a:rPr>
              <a:t>、</a:t>
            </a:r>
            <a:r>
              <a:rPr kumimoji="1" lang="ja-JP" altLang="en-US" sz="2000" b="1" dirty="0">
                <a:latin typeface="Meiryo UI" panose="020B0604030504040204" pitchFamily="50" charset="-128"/>
                <a:ea typeface="Meiryo UI" panose="020B0604030504040204" pitchFamily="50" charset="-128"/>
              </a:rPr>
              <a:t>へき地の医療</a:t>
            </a:r>
            <a:r>
              <a:rPr kumimoji="1" lang="ja-JP" altLang="en-US" sz="2000" dirty="0">
                <a:latin typeface="Meiryo UI" panose="020B0604030504040204" pitchFamily="50" charset="-128"/>
                <a:ea typeface="Meiryo UI" panose="020B0604030504040204" pitchFamily="50" charset="-128"/>
              </a:rPr>
              <a:t>、</a:t>
            </a:r>
            <a:r>
              <a:rPr kumimoji="1" lang="ja-JP" altLang="en-US" sz="2000" b="1" dirty="0">
                <a:latin typeface="Meiryo UI" panose="020B0604030504040204" pitchFamily="50" charset="-128"/>
                <a:ea typeface="Meiryo UI" panose="020B0604030504040204" pitchFamily="50" charset="-128"/>
              </a:rPr>
              <a:t>小児医療</a:t>
            </a:r>
            <a:r>
              <a:rPr kumimoji="1" lang="ja-JP" altLang="en-US" sz="2000" dirty="0">
                <a:latin typeface="Meiryo UI" panose="020B0604030504040204" pitchFamily="50" charset="-128"/>
                <a:ea typeface="Meiryo UI" panose="020B0604030504040204" pitchFamily="50" charset="-128"/>
              </a:rPr>
              <a:t>、</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周産期医療</a:t>
            </a:r>
            <a:r>
              <a:rPr kumimoji="1" lang="ja-JP" altLang="en-US" sz="2000" dirty="0">
                <a:latin typeface="Meiryo UI" panose="020B0604030504040204" pitchFamily="50" charset="-128"/>
                <a:ea typeface="Meiryo UI" panose="020B0604030504040204" pitchFamily="50" charset="-128"/>
              </a:rPr>
              <a:t>、</a:t>
            </a:r>
            <a:r>
              <a:rPr kumimoji="1" lang="ja-JP" altLang="en-US" sz="2000" b="1" dirty="0">
                <a:latin typeface="Meiryo UI" panose="020B0604030504040204" pitchFamily="50" charset="-128"/>
                <a:ea typeface="Meiryo UI" panose="020B0604030504040204" pitchFamily="50" charset="-128"/>
              </a:rPr>
              <a:t>救急医療その他の地域において良質かつ適切な医療が提供されるため</a:t>
            </a:r>
            <a:endParaRPr kumimoji="1" lang="en-US" altLang="ja-JP" sz="2000" b="1"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に必要な診療所として認めるもの</a:t>
            </a:r>
            <a:r>
              <a:rPr kumimoji="1" lang="ja-JP" altLang="en-US" sz="2000" dirty="0">
                <a:latin typeface="Meiryo UI" panose="020B0604030504040204" pitchFamily="50" charset="-128"/>
                <a:ea typeface="Meiryo UI" panose="020B0604030504040204" pitchFamily="50" charset="-128"/>
              </a:rPr>
              <a:t>に療養病床等を設けようとするとき。</a:t>
            </a:r>
          </a:p>
        </p:txBody>
      </p:sp>
      <p:sp>
        <p:nvSpPr>
          <p:cNvPr id="6" name="スライド番号プレースホルダー 1">
            <a:extLst>
              <a:ext uri="{FF2B5EF4-FFF2-40B4-BE49-F238E27FC236}">
                <a16:creationId xmlns:a16="http://schemas.microsoft.com/office/drawing/2014/main" id="{C5717D41-2BBC-4E0F-A372-66DB83CE162E}"/>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3</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69F9D841-B3A7-46E7-8356-AD1833B41A0C}"/>
              </a:ext>
            </a:extLst>
          </p:cNvPr>
          <p:cNvSpPr txBox="1"/>
          <p:nvPr/>
        </p:nvSpPr>
        <p:spPr>
          <a:xfrm>
            <a:off x="256864" y="4446344"/>
            <a:ext cx="720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医療法施行令</a:t>
            </a:r>
            <a:r>
              <a:rPr kumimoji="1" lang="en-US" altLang="ja-JP" sz="3600" dirty="0">
                <a:latin typeface="Meiryo UI" panose="020B0604030504040204" pitchFamily="50" charset="-128"/>
                <a:ea typeface="Meiryo UI" panose="020B0604030504040204" pitchFamily="50" charset="-128"/>
              </a:rPr>
              <a:t>】</a:t>
            </a:r>
            <a:r>
              <a:rPr kumimoji="1" lang="ja-JP" altLang="en-US" sz="2800" dirty="0">
                <a:latin typeface="Meiryo UI" panose="020B0604030504040204" pitchFamily="50" charset="-128"/>
                <a:ea typeface="Meiryo UI" panose="020B0604030504040204" pitchFamily="50" charset="-128"/>
              </a:rPr>
              <a:t> </a:t>
            </a:r>
            <a:r>
              <a:rPr kumimoji="1" lang="en-US" altLang="ja-JP" sz="2800" dirty="0">
                <a:latin typeface="Meiryo UI" panose="020B0604030504040204" pitchFamily="50" charset="-128"/>
                <a:ea typeface="Meiryo UI" panose="020B0604030504040204" pitchFamily="50" charset="-128"/>
              </a:rPr>
              <a:t>(</a:t>
            </a:r>
            <a:r>
              <a:rPr kumimoji="1" lang="ja-JP" altLang="en-US" sz="2800" dirty="0">
                <a:latin typeface="Meiryo UI" panose="020B0604030504040204" pitchFamily="50" charset="-128"/>
                <a:ea typeface="Meiryo UI" panose="020B0604030504040204" pitchFamily="50" charset="-128"/>
              </a:rPr>
              <a:t>第３条の３</a:t>
            </a:r>
            <a:r>
              <a:rPr kumimoji="1" lang="en-US" altLang="ja-JP" sz="2800" dirty="0">
                <a:latin typeface="Meiryo UI" panose="020B0604030504040204" pitchFamily="50" charset="-128"/>
                <a:ea typeface="Meiryo UI" panose="020B0604030504040204" pitchFamily="50" charset="-128"/>
              </a:rPr>
              <a:t>)</a:t>
            </a:r>
            <a:endParaRPr kumimoji="1" lang="ja-JP" altLang="en-US" sz="28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0FED60C1-0CA7-4A89-8A27-A5B63B27C1CD}"/>
              </a:ext>
            </a:extLst>
          </p:cNvPr>
          <p:cNvSpPr txBox="1"/>
          <p:nvPr/>
        </p:nvSpPr>
        <p:spPr>
          <a:xfrm>
            <a:off x="256864" y="5171035"/>
            <a:ext cx="9360000" cy="1440000"/>
          </a:xfrm>
          <a:prstGeom prst="rect">
            <a:avLst/>
          </a:prstGeom>
          <a:solidFill>
            <a:schemeClr val="bg1">
              <a:lumMod val="95000"/>
            </a:schemeClr>
          </a:solidFill>
          <a:ln w="6350">
            <a:solidFill>
              <a:schemeClr val="tx1"/>
            </a:solidFill>
            <a:prstDash val="dash"/>
          </a:ln>
        </p:spPr>
        <p:txBody>
          <a:bodyPr wrap="square" lIns="72000" tIns="72000" rIns="72000" bIns="72000" rtlCol="0">
            <a:noAutofit/>
          </a:bodyPr>
          <a:lstStyle/>
          <a:p>
            <a:r>
              <a:rPr kumimoji="1" lang="ja-JP" altLang="en-US" sz="2000" dirty="0">
                <a:latin typeface="Meiryo UI" panose="020B0604030504040204" pitchFamily="50" charset="-128"/>
                <a:ea typeface="Meiryo UI" panose="020B0604030504040204" pitchFamily="50" charset="-128"/>
              </a:rPr>
              <a:t>　法第７条第３項に規定する厚生労働省令で定める場合に該当し、同項の</a:t>
            </a:r>
            <a:r>
              <a:rPr kumimoji="1" lang="ja-JP" altLang="en-US" sz="2000" b="1" dirty="0">
                <a:latin typeface="Meiryo UI" panose="020B0604030504040204" pitchFamily="50" charset="-128"/>
                <a:ea typeface="Meiryo UI" panose="020B0604030504040204" pitchFamily="50" charset="-128"/>
              </a:rPr>
              <a:t>許可を受けないで診療所に病床を設けた者は</a:t>
            </a:r>
            <a:r>
              <a:rPr kumimoji="1" lang="ja-JP" altLang="en-US" sz="2000" dirty="0">
                <a:latin typeface="Meiryo UI" panose="020B0604030504040204" pitchFamily="50" charset="-128"/>
                <a:ea typeface="Meiryo UI" panose="020B0604030504040204" pitchFamily="50" charset="-128"/>
              </a:rPr>
              <a:t>、当該病床を設けたときから</a:t>
            </a:r>
            <a:r>
              <a:rPr kumimoji="1" lang="en-US" altLang="ja-JP" sz="2000" dirty="0">
                <a:latin typeface="Meiryo UI" panose="020B0604030504040204" pitchFamily="50" charset="-128"/>
                <a:ea typeface="Meiryo UI" panose="020B0604030504040204" pitchFamily="50" charset="-128"/>
              </a:rPr>
              <a:t>10</a:t>
            </a:r>
            <a:r>
              <a:rPr kumimoji="1" lang="ja-JP" altLang="en-US" sz="2000" dirty="0">
                <a:latin typeface="Meiryo UI" panose="020B0604030504040204" pitchFamily="50" charset="-128"/>
                <a:ea typeface="Meiryo UI" panose="020B0604030504040204" pitchFamily="50" charset="-128"/>
              </a:rPr>
              <a:t>日以内に、病床数その他厚生労働省令で定める事項を、当該診療所所在地の</a:t>
            </a:r>
            <a:r>
              <a:rPr kumimoji="1" lang="ja-JP" altLang="en-US" sz="2000" b="1" dirty="0">
                <a:latin typeface="Meiryo UI" panose="020B0604030504040204" pitchFamily="50" charset="-128"/>
                <a:ea typeface="Meiryo UI" panose="020B0604030504040204" pitchFamily="50" charset="-128"/>
              </a:rPr>
              <a:t>都道府県知事に届け出なければならない</a:t>
            </a:r>
            <a:r>
              <a:rPr kumimoji="1" lang="ja-JP" altLang="en-US" sz="2000"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2604941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D030A14-081F-4DED-AE40-DF2CE7981429}"/>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１．診療所の病床設置等に係る法令等の規定③</a:t>
            </a: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FE9375B-79B7-46C7-806C-3F2089893C5F}"/>
              </a:ext>
            </a:extLst>
          </p:cNvPr>
          <p:cNvSpPr txBox="1"/>
          <p:nvPr/>
        </p:nvSpPr>
        <p:spPr>
          <a:xfrm>
            <a:off x="256864" y="697556"/>
            <a:ext cx="936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医療計画について</a:t>
            </a:r>
            <a:r>
              <a:rPr kumimoji="1" lang="en-US" altLang="ja-JP" sz="3600" dirty="0">
                <a:latin typeface="Meiryo UI" panose="020B0604030504040204" pitchFamily="50" charset="-128"/>
                <a:ea typeface="Meiryo UI" panose="020B0604030504040204" pitchFamily="50" charset="-128"/>
              </a:rPr>
              <a:t>】</a:t>
            </a:r>
            <a:r>
              <a:rPr kumimoji="1" lang="en-US" altLang="ja-JP" sz="2800" dirty="0">
                <a:latin typeface="Meiryo UI" panose="020B0604030504040204" pitchFamily="50" charset="-128"/>
                <a:ea typeface="Meiryo UI" panose="020B0604030504040204" pitchFamily="50" charset="-128"/>
              </a:rPr>
              <a:t> (</a:t>
            </a:r>
            <a:r>
              <a:rPr kumimoji="1" lang="ja-JP" altLang="en-US" sz="2800" dirty="0">
                <a:latin typeface="Meiryo UI" panose="020B0604030504040204" pitchFamily="50" charset="-128"/>
                <a:ea typeface="Meiryo UI" panose="020B0604030504040204" pitchFamily="50" charset="-128"/>
              </a:rPr>
              <a:t>厚生労働省医政局長通知</a:t>
            </a:r>
            <a:r>
              <a:rPr kumimoji="1" lang="en-US" altLang="ja-JP" sz="2800" dirty="0">
                <a:latin typeface="Meiryo UI" panose="020B0604030504040204" pitchFamily="50" charset="-128"/>
                <a:ea typeface="Meiryo UI" panose="020B0604030504040204" pitchFamily="50" charset="-128"/>
              </a:rPr>
              <a:t>)</a:t>
            </a:r>
            <a:endParaRPr kumimoji="1" lang="en-US" altLang="ja-JP" sz="36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0DEBB74-EF8C-47AF-B861-875837BB10B3}"/>
              </a:ext>
            </a:extLst>
          </p:cNvPr>
          <p:cNvSpPr txBox="1"/>
          <p:nvPr/>
        </p:nvSpPr>
        <p:spPr>
          <a:xfrm>
            <a:off x="256864" y="1422247"/>
            <a:ext cx="9360000" cy="1800000"/>
          </a:xfrm>
          <a:prstGeom prst="rect">
            <a:avLst/>
          </a:prstGeom>
          <a:solidFill>
            <a:schemeClr val="bg1">
              <a:lumMod val="95000"/>
            </a:schemeClr>
          </a:solidFill>
          <a:ln w="6350">
            <a:solidFill>
              <a:schemeClr val="tx1"/>
            </a:solidFill>
            <a:prstDash val="dash"/>
          </a:ln>
        </p:spPr>
        <p:txBody>
          <a:bodyPr wrap="square" lIns="72000" tIns="72000" rIns="72000" bIns="72000" rtlCol="0">
            <a:noAutofit/>
          </a:bodyPr>
          <a:lstStyle/>
          <a:p>
            <a:r>
              <a:rPr kumimoji="1" lang="ja-JP" altLang="en-US" sz="2000" dirty="0">
                <a:latin typeface="Meiryo UI" panose="020B0604030504040204" pitchFamily="50" charset="-128"/>
                <a:ea typeface="Meiryo UI" panose="020B0604030504040204" pitchFamily="50" charset="-128"/>
              </a:rPr>
              <a:t>５ 既存病床数及び申請病床数について</a:t>
            </a:r>
            <a:endParaRPr kumimoji="1" lang="en-US" altLang="ja-JP" sz="2000" dirty="0">
              <a:latin typeface="Meiryo UI" panose="020B0604030504040204" pitchFamily="50" charset="-128"/>
              <a:ea typeface="Meiryo UI" panose="020B0604030504040204" pitchFamily="50" charset="-128"/>
            </a:endParaRPr>
          </a:p>
          <a:p>
            <a:r>
              <a:rPr kumimoji="1" lang="en-US" altLang="ja-JP" sz="2000" dirty="0">
                <a:latin typeface="Meiryo UI" panose="020B0604030504040204" pitchFamily="50" charset="-128"/>
                <a:ea typeface="Meiryo UI" panose="020B0604030504040204" pitchFamily="50" charset="-128"/>
              </a:rPr>
              <a:t>(6)</a:t>
            </a:r>
            <a:r>
              <a:rPr kumimoji="1" lang="ja-JP" altLang="en-US" sz="2000" dirty="0">
                <a:latin typeface="Meiryo UI" panose="020B0604030504040204" pitchFamily="50" charset="-128"/>
                <a:ea typeface="Meiryo UI" panose="020B0604030504040204" pitchFamily="50" charset="-128"/>
              </a:rPr>
              <a:t>　診療所の療養病床又は一般病床について、規則第１条の</a:t>
            </a:r>
            <a:r>
              <a:rPr kumimoji="1" lang="en-US" altLang="ja-JP" sz="2000" dirty="0">
                <a:latin typeface="Meiryo UI" panose="020B0604030504040204" pitchFamily="50" charset="-128"/>
                <a:ea typeface="Meiryo UI" panose="020B0604030504040204" pitchFamily="50" charset="-128"/>
              </a:rPr>
              <a:t>14</a:t>
            </a:r>
            <a:r>
              <a:rPr kumimoji="1" lang="ja-JP" altLang="en-US" sz="2000" dirty="0">
                <a:latin typeface="Meiryo UI" panose="020B0604030504040204" pitchFamily="50" charset="-128"/>
                <a:ea typeface="Meiryo UI" panose="020B0604030504040204" pitchFamily="50" charset="-128"/>
              </a:rPr>
              <a:t>第７項第１号又は第</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２号に該当する診療所として都道府県医療審議会の議を経たときは、都道府県知事へ</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の許可申請の代わりに</a:t>
            </a:r>
            <a:r>
              <a:rPr kumimoji="1" lang="ja-JP" altLang="en-US" sz="2000" b="1" dirty="0">
                <a:latin typeface="Meiryo UI" panose="020B0604030504040204" pitchFamily="50" charset="-128"/>
                <a:ea typeface="Meiryo UI" panose="020B0604030504040204" pitchFamily="50" charset="-128"/>
              </a:rPr>
              <a:t>届出により病床が設置される</a:t>
            </a:r>
            <a:r>
              <a:rPr kumimoji="1" lang="ja-JP" altLang="en-US" sz="2000" dirty="0">
                <a:latin typeface="Meiryo UI" panose="020B0604030504040204" pitchFamily="50" charset="-128"/>
                <a:ea typeface="Meiryo UI" panose="020B0604030504040204" pitchFamily="50" charset="-128"/>
              </a:rPr>
              <a:t>こととなるが、</a:t>
            </a:r>
            <a:r>
              <a:rPr kumimoji="1" lang="ja-JP" altLang="en-US" sz="2000" b="1" dirty="0">
                <a:latin typeface="Meiryo UI" panose="020B0604030504040204" pitchFamily="50" charset="-128"/>
                <a:ea typeface="Meiryo UI" panose="020B0604030504040204" pitchFamily="50" charset="-128"/>
              </a:rPr>
              <a:t>既存の病床数の算定</a:t>
            </a:r>
            <a:endParaRPr kumimoji="1" lang="en-US" altLang="ja-JP" sz="2000" b="1"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に当たっては当該届出病床も含めて算定を行う</a:t>
            </a:r>
            <a:r>
              <a:rPr kumimoji="1" lang="ja-JP" altLang="en-US" sz="2000" dirty="0">
                <a:latin typeface="Meiryo UI" panose="020B0604030504040204" pitchFamily="50" charset="-128"/>
                <a:ea typeface="Meiryo UI" panose="020B0604030504040204" pitchFamily="50" charset="-128"/>
              </a:rPr>
              <a:t>こと。</a:t>
            </a:r>
          </a:p>
        </p:txBody>
      </p:sp>
      <p:sp>
        <p:nvSpPr>
          <p:cNvPr id="6" name="スライド番号プレースホルダー 1">
            <a:extLst>
              <a:ext uri="{FF2B5EF4-FFF2-40B4-BE49-F238E27FC236}">
                <a16:creationId xmlns:a16="http://schemas.microsoft.com/office/drawing/2014/main" id="{C5717D41-2BBC-4E0F-A372-66DB83CE162E}"/>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4</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68138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D030A14-081F-4DED-AE40-DF2CE7981429}"/>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２．診療所の病床設置等に係る府における取扱い①</a:t>
            </a: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FE9375B-79B7-46C7-806C-3F2089893C5F}"/>
              </a:ext>
            </a:extLst>
          </p:cNvPr>
          <p:cNvSpPr txBox="1"/>
          <p:nvPr/>
        </p:nvSpPr>
        <p:spPr>
          <a:xfrm>
            <a:off x="256864" y="796412"/>
            <a:ext cx="9000000" cy="108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大阪府基準</a:t>
            </a:r>
            <a:r>
              <a:rPr kumimoji="1" lang="zh-TW" altLang="en-US" sz="2400" dirty="0">
                <a:latin typeface="Meiryo UI" panose="020B0604030504040204" pitchFamily="50" charset="-128"/>
                <a:ea typeface="Meiryo UI" panose="020B0604030504040204" pitchFamily="50" charset="-128"/>
              </a:rPr>
              <a:t>（平成</a:t>
            </a:r>
            <a:r>
              <a:rPr kumimoji="1" lang="en-US" altLang="zh-TW" sz="2400" dirty="0">
                <a:latin typeface="Meiryo UI" panose="020B0604030504040204" pitchFamily="50" charset="-128"/>
                <a:ea typeface="Meiryo UI" panose="020B0604030504040204" pitchFamily="50" charset="-128"/>
              </a:rPr>
              <a:t>31</a:t>
            </a:r>
            <a:r>
              <a:rPr kumimoji="1" lang="zh-TW" altLang="en-US" sz="2400" dirty="0">
                <a:latin typeface="Meiryo UI" panose="020B0604030504040204" pitchFamily="50" charset="-128"/>
                <a:ea typeface="Meiryo UI" panose="020B0604030504040204" pitchFamily="50" charset="-128"/>
              </a:rPr>
              <a:t>年２月</a:t>
            </a:r>
            <a:r>
              <a:rPr kumimoji="1" lang="en-US" altLang="zh-TW" sz="2400" dirty="0">
                <a:latin typeface="Meiryo UI" panose="020B0604030504040204" pitchFamily="50" charset="-128"/>
                <a:ea typeface="Meiryo UI" panose="020B0604030504040204" pitchFamily="50" charset="-128"/>
              </a:rPr>
              <a:t>26</a:t>
            </a:r>
            <a:r>
              <a:rPr kumimoji="1" lang="zh-TW" altLang="en-US" sz="2400" dirty="0">
                <a:latin typeface="Meiryo UI" panose="020B0604030504040204" pitchFamily="50" charset="-128"/>
                <a:ea typeface="Meiryo UI" panose="020B0604030504040204" pitchFamily="50" charset="-128"/>
              </a:rPr>
              <a:t>日 大阪府医療審議会承認）</a:t>
            </a:r>
            <a:endParaRPr kumimoji="1" lang="en-US" altLang="zh-TW" sz="2400" dirty="0">
              <a:latin typeface="Meiryo UI" panose="020B0604030504040204" pitchFamily="50" charset="-128"/>
              <a:ea typeface="Meiryo UI" panose="020B0604030504040204" pitchFamily="50" charset="-128"/>
            </a:endParaRPr>
          </a:p>
          <a:p>
            <a:r>
              <a:rPr kumimoji="1" lang="zh-TW" altLang="en-US" sz="2400" dirty="0">
                <a:latin typeface="Meiryo UI" panose="020B0604030504040204" pitchFamily="50" charset="-128"/>
                <a:ea typeface="Meiryo UI" panose="020B0604030504040204" pitchFamily="50" charset="-128"/>
              </a:rPr>
              <a:t>  </a:t>
            </a:r>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規則第１号関係</a:t>
            </a:r>
            <a:r>
              <a:rPr kumimoji="1" lang="en-US" altLang="ja-JP" sz="36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0DEBB74-EF8C-47AF-B861-875837BB10B3}"/>
              </a:ext>
            </a:extLst>
          </p:cNvPr>
          <p:cNvSpPr txBox="1"/>
          <p:nvPr/>
        </p:nvSpPr>
        <p:spPr>
          <a:xfrm>
            <a:off x="256864" y="2051754"/>
            <a:ext cx="9360000" cy="3780000"/>
          </a:xfrm>
          <a:prstGeom prst="rect">
            <a:avLst/>
          </a:prstGeom>
          <a:solidFill>
            <a:schemeClr val="bg1">
              <a:lumMod val="95000"/>
            </a:schemeClr>
          </a:solidFill>
          <a:ln w="6350">
            <a:solidFill>
              <a:schemeClr val="tx1"/>
            </a:solidFill>
            <a:prstDash val="dash"/>
          </a:ln>
        </p:spPr>
        <p:txBody>
          <a:bodyPr wrap="square" lIns="72000" tIns="72000" rIns="72000" bIns="72000" rtlCol="0">
            <a:noAutofit/>
          </a:bodyPr>
          <a:lstStyle/>
          <a:p>
            <a:r>
              <a:rPr kumimoji="1" lang="ja-JP" altLang="en-US" sz="2000" dirty="0">
                <a:latin typeface="Meiryo UI" panose="020B0604030504040204" pitchFamily="50" charset="-128"/>
                <a:ea typeface="Meiryo UI" panose="020B0604030504040204" pitchFamily="50" charset="-128"/>
              </a:rPr>
              <a:t>　法第</a:t>
            </a:r>
            <a:r>
              <a:rPr kumimoji="1" lang="en-US" altLang="ja-JP" sz="2000" dirty="0">
                <a:latin typeface="Meiryo UI" panose="020B0604030504040204" pitchFamily="50" charset="-128"/>
                <a:ea typeface="Meiryo UI" panose="020B0604030504040204" pitchFamily="50" charset="-128"/>
              </a:rPr>
              <a:t>30</a:t>
            </a:r>
            <a:r>
              <a:rPr kumimoji="1" lang="ja-JP" altLang="en-US" sz="2000" dirty="0">
                <a:latin typeface="Meiryo UI" panose="020B0604030504040204" pitchFamily="50" charset="-128"/>
                <a:ea typeface="Meiryo UI" panose="020B0604030504040204" pitchFamily="50" charset="-128"/>
              </a:rPr>
              <a:t>条の７第２項第２号に掲げる医療の提供の推進のために必要な診療所その他の</a:t>
            </a:r>
            <a:r>
              <a:rPr kumimoji="1" lang="ja-JP" altLang="en-US" sz="2000" b="1" dirty="0">
                <a:latin typeface="Meiryo UI" panose="020B0604030504040204" pitchFamily="50" charset="-128"/>
                <a:ea typeface="Meiryo UI" panose="020B0604030504040204" pitchFamily="50" charset="-128"/>
              </a:rPr>
              <a:t>地域包括ケアシステムの構築のために必要な診療所</a:t>
            </a:r>
            <a:r>
              <a:rPr kumimoji="1" lang="ja-JP" altLang="en-US" sz="2000" dirty="0">
                <a:latin typeface="Meiryo UI" panose="020B0604030504040204" pitchFamily="50" charset="-128"/>
                <a:ea typeface="Meiryo UI" panose="020B0604030504040204" pitchFamily="50" charset="-128"/>
              </a:rPr>
              <a:t>とは、次のいずれかの機能を有すること。</a:t>
            </a:r>
            <a:endParaRPr kumimoji="1" lang="en-US" altLang="ja-JP" sz="2000" dirty="0">
              <a:latin typeface="Meiryo UI" panose="020B0604030504040204" pitchFamily="50" charset="-128"/>
              <a:ea typeface="Meiryo UI" panose="020B0604030504040204" pitchFamily="50" charset="-128"/>
            </a:endParaRPr>
          </a:p>
          <a:p>
            <a:endParaRPr kumimoji="1" lang="ja-JP" altLang="en-US" sz="8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（ア）在宅療養支援診療所の機能（訪問診療の実施）</a:t>
            </a:r>
          </a:p>
          <a:p>
            <a:r>
              <a:rPr kumimoji="1" lang="ja-JP" altLang="en-US" sz="2000" dirty="0">
                <a:latin typeface="Meiryo UI" panose="020B0604030504040204" pitchFamily="50" charset="-128"/>
                <a:ea typeface="Meiryo UI" panose="020B0604030504040204" pitchFamily="50" charset="-128"/>
              </a:rPr>
              <a:t>（イ）急変時の入院患者の受入機能（年間６件以上）</a:t>
            </a:r>
          </a:p>
          <a:p>
            <a:r>
              <a:rPr kumimoji="1" lang="ja-JP" altLang="en-US" sz="2000" dirty="0">
                <a:latin typeface="Meiryo UI" panose="020B0604030504040204" pitchFamily="50" charset="-128"/>
                <a:ea typeface="Meiryo UI" panose="020B0604030504040204" pitchFamily="50" charset="-128"/>
              </a:rPr>
              <a:t>（ウ）患者からの問い合わせに対し、常時対応できる機能</a:t>
            </a:r>
          </a:p>
          <a:p>
            <a:r>
              <a:rPr kumimoji="1" lang="ja-JP" altLang="en-US" sz="2000" dirty="0">
                <a:latin typeface="Meiryo UI" panose="020B0604030504040204" pitchFamily="50" charset="-128"/>
                <a:ea typeface="Meiryo UI" panose="020B0604030504040204" pitchFamily="50" charset="-128"/>
              </a:rPr>
              <a:t>（エ）他の急性期医療を担う病院の一般病棟からの受入れを行う機能</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（入院患者の１割以上）</a:t>
            </a:r>
          </a:p>
          <a:p>
            <a:r>
              <a:rPr kumimoji="1" lang="ja-JP" altLang="en-US" sz="2000" dirty="0">
                <a:latin typeface="Meiryo UI" panose="020B0604030504040204" pitchFamily="50" charset="-128"/>
                <a:ea typeface="Meiryo UI" panose="020B0604030504040204" pitchFamily="50" charset="-128"/>
              </a:rPr>
              <a:t>（オ）当該診療所内において看取りを行う機能</a:t>
            </a:r>
          </a:p>
          <a:p>
            <a:r>
              <a:rPr kumimoji="1" lang="ja-JP" altLang="en-US" sz="2000" dirty="0">
                <a:latin typeface="Meiryo UI" panose="020B0604030504040204" pitchFamily="50" charset="-128"/>
                <a:ea typeface="Meiryo UI" panose="020B0604030504040204" pitchFamily="50" charset="-128"/>
              </a:rPr>
              <a:t>（カ）全身麻酔、脊椎麻酔、硬膜外麻酔又は伝達麻酔（手術を実施した場合に限</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る。）を実施する（分娩において実施する場合を除く。）機能（年間</a:t>
            </a:r>
            <a:r>
              <a:rPr kumimoji="1" lang="en-US" altLang="ja-JP" sz="2000" dirty="0">
                <a:latin typeface="Meiryo UI" panose="020B0604030504040204" pitchFamily="50" charset="-128"/>
                <a:ea typeface="Meiryo UI" panose="020B0604030504040204" pitchFamily="50" charset="-128"/>
              </a:rPr>
              <a:t>30</a:t>
            </a:r>
            <a:r>
              <a:rPr kumimoji="1" lang="ja-JP" altLang="en-US" sz="2000" dirty="0">
                <a:latin typeface="Meiryo UI" panose="020B0604030504040204" pitchFamily="50" charset="-128"/>
                <a:ea typeface="Meiryo UI" panose="020B0604030504040204" pitchFamily="50" charset="-128"/>
              </a:rPr>
              <a:t>件以上）</a:t>
            </a:r>
          </a:p>
          <a:p>
            <a:r>
              <a:rPr kumimoji="1" lang="ja-JP" altLang="en-US" sz="2000" dirty="0">
                <a:latin typeface="Meiryo UI" panose="020B0604030504040204" pitchFamily="50" charset="-128"/>
                <a:ea typeface="Meiryo UI" panose="020B0604030504040204" pitchFamily="50" charset="-128"/>
              </a:rPr>
              <a:t>（キ）病院からの早期退院患者の在宅・介護施設への受渡機能</a:t>
            </a:r>
          </a:p>
        </p:txBody>
      </p:sp>
      <p:sp>
        <p:nvSpPr>
          <p:cNvPr id="6" name="スライド番号プレースホルダー 1">
            <a:extLst>
              <a:ext uri="{FF2B5EF4-FFF2-40B4-BE49-F238E27FC236}">
                <a16:creationId xmlns:a16="http://schemas.microsoft.com/office/drawing/2014/main" id="{E5FBE563-3426-4076-A0A9-C0DCF0113DFB}"/>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5</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61643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D030A14-081F-4DED-AE40-DF2CE7981429}"/>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２．診療所の病床設置等に係る府における取扱い②</a:t>
            </a: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FE9375B-79B7-46C7-806C-3F2089893C5F}"/>
              </a:ext>
            </a:extLst>
          </p:cNvPr>
          <p:cNvSpPr txBox="1"/>
          <p:nvPr/>
        </p:nvSpPr>
        <p:spPr>
          <a:xfrm>
            <a:off x="256864" y="796410"/>
            <a:ext cx="9000000" cy="108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大阪府基準</a:t>
            </a:r>
            <a:r>
              <a:rPr kumimoji="1" lang="zh-TW" altLang="en-US" sz="2400" dirty="0">
                <a:latin typeface="Meiryo UI" panose="020B0604030504040204" pitchFamily="50" charset="-128"/>
                <a:ea typeface="Meiryo UI" panose="020B0604030504040204" pitchFamily="50" charset="-128"/>
              </a:rPr>
              <a:t>（平成</a:t>
            </a:r>
            <a:r>
              <a:rPr kumimoji="1" lang="en-US" altLang="zh-TW" sz="2400" dirty="0">
                <a:latin typeface="Meiryo UI" panose="020B0604030504040204" pitchFamily="50" charset="-128"/>
                <a:ea typeface="Meiryo UI" panose="020B0604030504040204" pitchFamily="50" charset="-128"/>
              </a:rPr>
              <a:t>31</a:t>
            </a:r>
            <a:r>
              <a:rPr kumimoji="1" lang="zh-TW" altLang="en-US" sz="2400" dirty="0">
                <a:latin typeface="Meiryo UI" panose="020B0604030504040204" pitchFamily="50" charset="-128"/>
                <a:ea typeface="Meiryo UI" panose="020B0604030504040204" pitchFamily="50" charset="-128"/>
              </a:rPr>
              <a:t>年２月</a:t>
            </a:r>
            <a:r>
              <a:rPr kumimoji="1" lang="en-US" altLang="zh-TW" sz="2400" dirty="0">
                <a:latin typeface="Meiryo UI" panose="020B0604030504040204" pitchFamily="50" charset="-128"/>
                <a:ea typeface="Meiryo UI" panose="020B0604030504040204" pitchFamily="50" charset="-128"/>
              </a:rPr>
              <a:t>26</a:t>
            </a:r>
            <a:r>
              <a:rPr kumimoji="1" lang="zh-TW" altLang="en-US" sz="2400" dirty="0">
                <a:latin typeface="Meiryo UI" panose="020B0604030504040204" pitchFamily="50" charset="-128"/>
                <a:ea typeface="Meiryo UI" panose="020B0604030504040204" pitchFamily="50" charset="-128"/>
              </a:rPr>
              <a:t>日 大阪府医療審議会承認）</a:t>
            </a:r>
            <a:endParaRPr kumimoji="1" lang="en-US" altLang="zh-TW" sz="2400" dirty="0">
              <a:latin typeface="Meiryo UI" panose="020B0604030504040204" pitchFamily="50" charset="-128"/>
              <a:ea typeface="Meiryo UI" panose="020B0604030504040204" pitchFamily="50" charset="-128"/>
            </a:endParaRPr>
          </a:p>
          <a:p>
            <a:r>
              <a:rPr kumimoji="1" lang="en-US" altLang="ja-JP" sz="2400" dirty="0">
                <a:latin typeface="Meiryo UI" panose="020B0604030504040204" pitchFamily="50" charset="-128"/>
                <a:ea typeface="Meiryo UI" panose="020B0604030504040204" pitchFamily="50" charset="-128"/>
              </a:rPr>
              <a:t>  </a:t>
            </a:r>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規則第２号関係</a:t>
            </a:r>
            <a:r>
              <a:rPr kumimoji="1" lang="en-US" altLang="ja-JP" sz="36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0DEBB74-EF8C-47AF-B861-875837BB10B3}"/>
              </a:ext>
            </a:extLst>
          </p:cNvPr>
          <p:cNvSpPr txBox="1"/>
          <p:nvPr/>
        </p:nvSpPr>
        <p:spPr>
          <a:xfrm>
            <a:off x="256864" y="2051752"/>
            <a:ext cx="9360000" cy="3060000"/>
          </a:xfrm>
          <a:prstGeom prst="rect">
            <a:avLst/>
          </a:prstGeom>
          <a:solidFill>
            <a:schemeClr val="bg1">
              <a:lumMod val="95000"/>
            </a:schemeClr>
          </a:solidFill>
          <a:ln w="6350">
            <a:solidFill>
              <a:schemeClr val="tx1"/>
            </a:solidFill>
            <a:prstDash val="dash"/>
          </a:ln>
        </p:spPr>
        <p:txBody>
          <a:bodyPr wrap="square" lIns="72000" tIns="72000" rIns="72000" bIns="72000" rtlCol="0">
            <a:noAutofit/>
          </a:bodyPr>
          <a:lstStyle/>
          <a:p>
            <a:r>
              <a:rPr kumimoji="1" lang="ja-JP" altLang="en-US"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へき地の医療、小児医療、周産期医療、救急医療その他の地域において良質かつ適切な医療が提供されるために必要な診療所</a:t>
            </a:r>
            <a:r>
              <a:rPr kumimoji="1" lang="ja-JP" altLang="en-US" sz="2000" dirty="0">
                <a:latin typeface="Meiryo UI" panose="020B0604030504040204" pitchFamily="50" charset="-128"/>
                <a:ea typeface="Meiryo UI" panose="020B0604030504040204" pitchFamily="50" charset="-128"/>
              </a:rPr>
              <a:t>とは、（１）以外の診療所であって次のいずれかに該当すること。</a:t>
            </a:r>
          </a:p>
          <a:p>
            <a:r>
              <a:rPr kumimoji="1" lang="ja-JP" altLang="en-US" sz="2000" dirty="0">
                <a:latin typeface="Meiryo UI" panose="020B0604030504040204" pitchFamily="50" charset="-128"/>
                <a:ea typeface="Meiryo UI" panose="020B0604030504040204" pitchFamily="50" charset="-128"/>
              </a:rPr>
              <a:t>　ただし、本府においては、</a:t>
            </a:r>
            <a:r>
              <a:rPr kumimoji="1" lang="ja-JP" altLang="en-US" sz="2000" u="sng" dirty="0">
                <a:latin typeface="Meiryo UI" panose="020B0604030504040204" pitchFamily="50" charset="-128"/>
                <a:ea typeface="Meiryo UI" panose="020B0604030504040204" pitchFamily="50" charset="-128"/>
              </a:rPr>
              <a:t>へき地の医療及び救急医療に該当する診療所はないものとして取り扱う</a:t>
            </a:r>
            <a:r>
              <a:rPr kumimoji="1" lang="ja-JP" altLang="en-US" sz="2000" dirty="0">
                <a:latin typeface="Meiryo UI" panose="020B0604030504040204" pitchFamily="50" charset="-128"/>
                <a:ea typeface="Meiryo UI" panose="020B0604030504040204" pitchFamily="50" charset="-128"/>
              </a:rPr>
              <a:t>ものとする。</a:t>
            </a:r>
            <a:endParaRPr kumimoji="1" lang="en-US" altLang="ja-JP" sz="2000" dirty="0">
              <a:latin typeface="Meiryo UI" panose="020B0604030504040204" pitchFamily="50" charset="-128"/>
              <a:ea typeface="Meiryo UI" panose="020B0604030504040204" pitchFamily="50" charset="-128"/>
            </a:endParaRPr>
          </a:p>
          <a:p>
            <a:endParaRPr kumimoji="1" lang="ja-JP" altLang="en-US" sz="8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（ア）</a:t>
            </a:r>
            <a:r>
              <a:rPr kumimoji="1" lang="ja-JP" altLang="en-US" sz="2000" b="1" dirty="0">
                <a:latin typeface="Meiryo UI" panose="020B0604030504040204" pitchFamily="50" charset="-128"/>
                <a:ea typeface="Meiryo UI" panose="020B0604030504040204" pitchFamily="50" charset="-128"/>
              </a:rPr>
              <a:t>小児慢性特定疾患</a:t>
            </a:r>
            <a:r>
              <a:rPr kumimoji="1" lang="ja-JP" altLang="en-US" sz="2000" dirty="0">
                <a:latin typeface="Meiryo UI" panose="020B0604030504040204" pitchFamily="50" charset="-128"/>
                <a:ea typeface="Meiryo UI" panose="020B0604030504040204" pitchFamily="50" charset="-128"/>
              </a:rPr>
              <a:t>（平成</a:t>
            </a:r>
            <a:r>
              <a:rPr kumimoji="1" lang="en-US" altLang="ja-JP" sz="2000" dirty="0">
                <a:latin typeface="Meiryo UI" panose="020B0604030504040204" pitchFamily="50" charset="-128"/>
                <a:ea typeface="Meiryo UI" panose="020B0604030504040204" pitchFamily="50" charset="-128"/>
              </a:rPr>
              <a:t>17</a:t>
            </a:r>
            <a:r>
              <a:rPr kumimoji="1" lang="ja-JP" altLang="en-US" sz="2000" dirty="0">
                <a:latin typeface="Meiryo UI" panose="020B0604030504040204" pitchFamily="50" charset="-128"/>
                <a:ea typeface="Meiryo UI" panose="020B0604030504040204" pitchFamily="50" charset="-128"/>
              </a:rPr>
              <a:t>年２月</a:t>
            </a:r>
            <a:r>
              <a:rPr kumimoji="1" lang="en-US" altLang="ja-JP" sz="2000" dirty="0">
                <a:latin typeface="Meiryo UI" panose="020B0604030504040204" pitchFamily="50" charset="-128"/>
                <a:ea typeface="Meiryo UI" panose="020B0604030504040204" pitchFamily="50" charset="-128"/>
              </a:rPr>
              <a:t>10</a:t>
            </a:r>
            <a:r>
              <a:rPr kumimoji="1" lang="ja-JP" altLang="en-US" sz="2000" dirty="0">
                <a:latin typeface="Meiryo UI" panose="020B0604030504040204" pitchFamily="50" charset="-128"/>
                <a:ea typeface="Meiryo UI" panose="020B0604030504040204" pitchFamily="50" charset="-128"/>
              </a:rPr>
              <a:t>日付け厚生労働省告示第</a:t>
            </a:r>
            <a:r>
              <a:rPr kumimoji="1" lang="en-US" altLang="ja-JP" sz="2000" dirty="0">
                <a:latin typeface="Meiryo UI" panose="020B0604030504040204" pitchFamily="50" charset="-128"/>
                <a:ea typeface="Meiryo UI" panose="020B0604030504040204" pitchFamily="50" charset="-128"/>
              </a:rPr>
              <a:t>23</a:t>
            </a:r>
            <a:r>
              <a:rPr kumimoji="1" lang="ja-JP" altLang="en-US" sz="2000" dirty="0">
                <a:latin typeface="Meiryo UI" panose="020B0604030504040204" pitchFamily="50" charset="-128"/>
                <a:ea typeface="Meiryo UI" panose="020B0604030504040204" pitchFamily="50" charset="-128"/>
              </a:rPr>
              <a:t>号）</a:t>
            </a:r>
            <a:r>
              <a:rPr kumimoji="1" lang="ja-JP" altLang="en-US" sz="2000" b="1" dirty="0">
                <a:latin typeface="Meiryo UI" panose="020B0604030504040204" pitchFamily="50" charset="-128"/>
                <a:ea typeface="Meiryo UI" panose="020B0604030504040204" pitchFamily="50" charset="-128"/>
              </a:rPr>
              <a:t>の治療</a:t>
            </a:r>
            <a:endParaRPr kumimoji="1" lang="en-US" altLang="ja-JP" sz="2000" b="1"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のための病床を必要とする診療所。</a:t>
            </a:r>
          </a:p>
          <a:p>
            <a:r>
              <a:rPr kumimoji="1" lang="ja-JP" altLang="en-US" sz="2000" dirty="0">
                <a:latin typeface="Meiryo UI" panose="020B0604030504040204" pitchFamily="50" charset="-128"/>
                <a:ea typeface="Meiryo UI" panose="020B0604030504040204" pitchFamily="50" charset="-128"/>
              </a:rPr>
              <a:t>（イ）</a:t>
            </a:r>
            <a:r>
              <a:rPr kumimoji="1" lang="ja-JP" altLang="en-US" sz="2000" b="1" dirty="0">
                <a:latin typeface="Meiryo UI" panose="020B0604030504040204" pitchFamily="50" charset="-128"/>
                <a:ea typeface="Meiryo UI" panose="020B0604030504040204" pitchFamily="50" charset="-128"/>
              </a:rPr>
              <a:t>分娩</a:t>
            </a:r>
            <a:r>
              <a:rPr kumimoji="1" lang="ja-JP" altLang="en-US" sz="2000" dirty="0">
                <a:latin typeface="Meiryo UI" panose="020B0604030504040204" pitchFamily="50" charset="-128"/>
                <a:ea typeface="Meiryo UI" panose="020B0604030504040204" pitchFamily="50" charset="-128"/>
              </a:rPr>
              <a:t>を取扱うための病床を必要とする診療所。</a:t>
            </a:r>
          </a:p>
        </p:txBody>
      </p:sp>
      <p:sp>
        <p:nvSpPr>
          <p:cNvPr id="6" name="スライド番号プレースホルダー 1">
            <a:extLst>
              <a:ext uri="{FF2B5EF4-FFF2-40B4-BE49-F238E27FC236}">
                <a16:creationId xmlns:a16="http://schemas.microsoft.com/office/drawing/2014/main" id="{1B4A17BE-B3F8-4271-B5D3-B812F21C6BF5}"/>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6</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71669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D030A14-081F-4DED-AE40-DF2CE7981429}"/>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２．診療所の病床設置等に係る府における取扱い③</a:t>
            </a: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FE9375B-79B7-46C7-806C-3F2089893C5F}"/>
              </a:ext>
            </a:extLst>
          </p:cNvPr>
          <p:cNvSpPr txBox="1"/>
          <p:nvPr/>
        </p:nvSpPr>
        <p:spPr>
          <a:xfrm>
            <a:off x="256864" y="697556"/>
            <a:ext cx="666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特例有床診療所開設状況</a:t>
            </a:r>
            <a:r>
              <a:rPr kumimoji="1" lang="en-US" altLang="ja-JP" sz="36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9" name="スライド番号プレースホルダー 1">
            <a:extLst>
              <a:ext uri="{FF2B5EF4-FFF2-40B4-BE49-F238E27FC236}">
                <a16:creationId xmlns:a16="http://schemas.microsoft.com/office/drawing/2014/main" id="{93B20B3A-F48C-4403-8D9D-CEB290AC81C1}"/>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7</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ADF4F9F5-62ED-4A2D-BA3E-5CC2DE0BC465}"/>
              </a:ext>
            </a:extLst>
          </p:cNvPr>
          <p:cNvPicPr>
            <a:picLocks/>
          </p:cNvPicPr>
          <p:nvPr/>
        </p:nvPicPr>
        <p:blipFill>
          <a:blip r:embed="rId2"/>
          <a:stretch>
            <a:fillRect/>
          </a:stretch>
        </p:blipFill>
        <p:spPr>
          <a:xfrm>
            <a:off x="452219" y="1381800"/>
            <a:ext cx="9001562" cy="5400000"/>
          </a:xfrm>
          <a:prstGeom prst="rect">
            <a:avLst/>
          </a:prstGeom>
        </p:spPr>
      </p:pic>
    </p:spTree>
    <p:extLst>
      <p:ext uri="{BB962C8B-B14F-4D97-AF65-F5344CB8AC3E}">
        <p14:creationId xmlns:p14="http://schemas.microsoft.com/office/powerpoint/2010/main" val="497495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D030A14-081F-4DED-AE40-DF2CE7981429}"/>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２．診療所の病床設置等に係る府における取扱い④</a:t>
            </a: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FE9375B-79B7-46C7-806C-3F2089893C5F}"/>
              </a:ext>
            </a:extLst>
          </p:cNvPr>
          <p:cNvSpPr txBox="1"/>
          <p:nvPr/>
        </p:nvSpPr>
        <p:spPr>
          <a:xfrm>
            <a:off x="256864" y="697556"/>
            <a:ext cx="666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事務フロー</a:t>
            </a:r>
            <a:r>
              <a:rPr kumimoji="1" lang="en-US" altLang="ja-JP" sz="36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12FD417A-7728-425B-8721-254C205D0BE4}"/>
              </a:ext>
            </a:extLst>
          </p:cNvPr>
          <p:cNvSpPr txBox="1"/>
          <p:nvPr/>
        </p:nvSpPr>
        <p:spPr>
          <a:xfrm>
            <a:off x="244920"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① 知事</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保健医療企画課</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への</a:t>
            </a:r>
            <a:r>
              <a:rPr kumimoji="1" lang="ja-JP" altLang="en-US" b="1" dirty="0">
                <a:latin typeface="Meiryo UI" panose="020B0604030504040204" pitchFamily="50" charset="-128"/>
                <a:ea typeface="Meiryo UI" panose="020B0604030504040204" pitchFamily="50" charset="-128"/>
              </a:rPr>
              <a:t>事前協議</a:t>
            </a:r>
          </a:p>
        </p:txBody>
      </p:sp>
      <p:sp>
        <p:nvSpPr>
          <p:cNvPr id="6" name="テキスト ボックス 5">
            <a:extLst>
              <a:ext uri="{FF2B5EF4-FFF2-40B4-BE49-F238E27FC236}">
                <a16:creationId xmlns:a16="http://schemas.microsoft.com/office/drawing/2014/main" id="{2471B58F-2521-40BE-BEC2-CCDEAEECE417}"/>
              </a:ext>
            </a:extLst>
          </p:cNvPr>
          <p:cNvSpPr txBox="1"/>
          <p:nvPr/>
        </p:nvSpPr>
        <p:spPr>
          <a:xfrm>
            <a:off x="1706280"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② </a:t>
            </a:r>
            <a:r>
              <a:rPr kumimoji="1" lang="ja-JP" altLang="en-US" b="1" dirty="0">
                <a:latin typeface="Meiryo UI" panose="020B0604030504040204" pitchFamily="50" charset="-128"/>
                <a:ea typeface="Meiryo UI" panose="020B0604030504040204" pitchFamily="50" charset="-128"/>
              </a:rPr>
              <a:t>医療・病床懇話会</a:t>
            </a:r>
            <a:r>
              <a:rPr kumimoji="1" lang="ja-JP" altLang="en-US" dirty="0">
                <a:latin typeface="Meiryo UI" panose="020B0604030504040204" pitchFamily="50" charset="-128"/>
                <a:ea typeface="Meiryo UI" panose="020B0604030504040204" pitchFamily="50" charset="-128"/>
              </a:rPr>
              <a:t>での説明</a:t>
            </a:r>
          </a:p>
        </p:txBody>
      </p:sp>
      <p:sp>
        <p:nvSpPr>
          <p:cNvPr id="7" name="テキスト ボックス 6">
            <a:extLst>
              <a:ext uri="{FF2B5EF4-FFF2-40B4-BE49-F238E27FC236}">
                <a16:creationId xmlns:a16="http://schemas.microsoft.com/office/drawing/2014/main" id="{9D367569-FAF1-4BC0-B545-76A6D6C172A7}"/>
              </a:ext>
            </a:extLst>
          </p:cNvPr>
          <p:cNvSpPr txBox="1"/>
          <p:nvPr/>
        </p:nvSpPr>
        <p:spPr>
          <a:xfrm>
            <a:off x="3167640"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③ </a:t>
            </a:r>
            <a:r>
              <a:rPr kumimoji="1" lang="ja-JP" altLang="en-US" b="1" dirty="0">
                <a:latin typeface="Meiryo UI" panose="020B0604030504040204" pitchFamily="50" charset="-128"/>
                <a:ea typeface="Meiryo UI" panose="020B0604030504040204" pitchFamily="50" charset="-128"/>
              </a:rPr>
              <a:t>保健医療協議会</a:t>
            </a:r>
            <a:r>
              <a:rPr kumimoji="1" lang="ja-JP" altLang="en-US" dirty="0">
                <a:latin typeface="Meiryo UI" panose="020B0604030504040204" pitchFamily="50" charset="-128"/>
                <a:ea typeface="Meiryo UI" panose="020B0604030504040204" pitchFamily="50" charset="-128"/>
              </a:rPr>
              <a:t>への意見聴取</a:t>
            </a:r>
          </a:p>
        </p:txBody>
      </p:sp>
      <p:sp>
        <p:nvSpPr>
          <p:cNvPr id="9" name="テキスト ボックス 8">
            <a:extLst>
              <a:ext uri="{FF2B5EF4-FFF2-40B4-BE49-F238E27FC236}">
                <a16:creationId xmlns:a16="http://schemas.microsoft.com/office/drawing/2014/main" id="{3069BDB8-827F-4C13-935C-3EBEB46BB474}"/>
              </a:ext>
            </a:extLst>
          </p:cNvPr>
          <p:cNvSpPr txBox="1"/>
          <p:nvPr/>
        </p:nvSpPr>
        <p:spPr>
          <a:xfrm>
            <a:off x="4629000"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④ </a:t>
            </a:r>
            <a:r>
              <a:rPr kumimoji="1" lang="ja-JP" altLang="en-US" b="1" dirty="0">
                <a:latin typeface="Meiryo UI" panose="020B0604030504040204" pitchFamily="50" charset="-128"/>
                <a:ea typeface="Meiryo UI" panose="020B0604030504040204" pitchFamily="50" charset="-128"/>
              </a:rPr>
              <a:t>医療審議会</a:t>
            </a: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病院新増設部会</a:t>
            </a: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 </a:t>
            </a:r>
            <a:r>
              <a:rPr kumimoji="1" lang="ja-JP" altLang="en-US" dirty="0">
                <a:latin typeface="Meiryo UI" panose="020B0604030504040204" pitchFamily="50" charset="-128"/>
                <a:ea typeface="Meiryo UI" panose="020B0604030504040204" pitchFamily="50" charset="-128"/>
              </a:rPr>
              <a:t>への諮問</a:t>
            </a:r>
          </a:p>
        </p:txBody>
      </p:sp>
      <p:sp>
        <p:nvSpPr>
          <p:cNvPr id="10" name="テキスト ボックス 9">
            <a:extLst>
              <a:ext uri="{FF2B5EF4-FFF2-40B4-BE49-F238E27FC236}">
                <a16:creationId xmlns:a16="http://schemas.microsoft.com/office/drawing/2014/main" id="{5C1FEED1-82F3-49AF-BAF8-F1A1D217EAFD}"/>
              </a:ext>
            </a:extLst>
          </p:cNvPr>
          <p:cNvSpPr txBox="1"/>
          <p:nvPr/>
        </p:nvSpPr>
        <p:spPr>
          <a:xfrm>
            <a:off x="6090360"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⑤ 答申内容の通知</a:t>
            </a:r>
          </a:p>
        </p:txBody>
      </p:sp>
      <p:sp>
        <p:nvSpPr>
          <p:cNvPr id="11" name="テキスト ボックス 10">
            <a:extLst>
              <a:ext uri="{FF2B5EF4-FFF2-40B4-BE49-F238E27FC236}">
                <a16:creationId xmlns:a16="http://schemas.microsoft.com/office/drawing/2014/main" id="{83D4F78E-F8DC-4279-B8DC-B5BA2E173A9C}"/>
              </a:ext>
            </a:extLst>
          </p:cNvPr>
          <p:cNvSpPr txBox="1"/>
          <p:nvPr/>
        </p:nvSpPr>
        <p:spPr>
          <a:xfrm>
            <a:off x="7551720"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⑥ 使用許可等の手続き</a:t>
            </a:r>
          </a:p>
        </p:txBody>
      </p:sp>
      <p:sp>
        <p:nvSpPr>
          <p:cNvPr id="12" name="テキスト ボックス 11">
            <a:extLst>
              <a:ext uri="{FF2B5EF4-FFF2-40B4-BE49-F238E27FC236}">
                <a16:creationId xmlns:a16="http://schemas.microsoft.com/office/drawing/2014/main" id="{9CF1005A-140B-4202-A938-4A2FCEAA9B27}"/>
              </a:ext>
            </a:extLst>
          </p:cNvPr>
          <p:cNvSpPr txBox="1"/>
          <p:nvPr/>
        </p:nvSpPr>
        <p:spPr>
          <a:xfrm>
            <a:off x="9013080" y="1621662"/>
            <a:ext cx="648000" cy="4680000"/>
          </a:xfrm>
          <a:prstGeom prst="rect">
            <a:avLst/>
          </a:prstGeom>
          <a:solidFill>
            <a:schemeClr val="bg1">
              <a:lumMod val="95000"/>
            </a:schemeClr>
          </a:solidFill>
          <a:ln>
            <a:solidFill>
              <a:schemeClr val="tx1"/>
            </a:solidFill>
          </a:ln>
        </p:spPr>
        <p:txBody>
          <a:bodyPr vert="eaVert" wrap="square" lIns="36000" tIns="72000" rIns="36000" bIns="36000" rtlCol="0" anchor="ctr" anchorCtr="0">
            <a:noAutofit/>
          </a:bodyPr>
          <a:lstStyle/>
          <a:p>
            <a:r>
              <a:rPr kumimoji="1" lang="ja-JP" altLang="en-US" dirty="0">
                <a:latin typeface="Meiryo UI" panose="020B0604030504040204" pitchFamily="50" charset="-128"/>
                <a:ea typeface="Meiryo UI" panose="020B0604030504040204" pitchFamily="50" charset="-128"/>
              </a:rPr>
              <a:t>⑦ 病床の設置の</a:t>
            </a:r>
            <a:r>
              <a:rPr kumimoji="1" lang="ja-JP" altLang="en-US" b="1" dirty="0">
                <a:latin typeface="Meiryo UI" panose="020B0604030504040204" pitchFamily="50" charset="-128"/>
                <a:ea typeface="Meiryo UI" panose="020B0604030504040204" pitchFamily="50" charset="-128"/>
              </a:rPr>
              <a:t>届出</a:t>
            </a:r>
          </a:p>
        </p:txBody>
      </p:sp>
      <p:sp>
        <p:nvSpPr>
          <p:cNvPr id="3" name="大かっこ 2">
            <a:extLst>
              <a:ext uri="{FF2B5EF4-FFF2-40B4-BE49-F238E27FC236}">
                <a16:creationId xmlns:a16="http://schemas.microsoft.com/office/drawing/2014/main" id="{437B142B-5969-449A-AC55-8203A8A1FB4A}"/>
              </a:ext>
            </a:extLst>
          </p:cNvPr>
          <p:cNvSpPr/>
          <p:nvPr/>
        </p:nvSpPr>
        <p:spPr>
          <a:xfrm rot="5400000">
            <a:off x="-482271" y="3607646"/>
            <a:ext cx="5040000" cy="720000"/>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矢印: 右 12">
            <a:extLst>
              <a:ext uri="{FF2B5EF4-FFF2-40B4-BE49-F238E27FC236}">
                <a16:creationId xmlns:a16="http://schemas.microsoft.com/office/drawing/2014/main" id="{A460A808-0756-47DE-90BA-23B572087345}"/>
              </a:ext>
            </a:extLst>
          </p:cNvPr>
          <p:cNvSpPr/>
          <p:nvPr/>
        </p:nvSpPr>
        <p:spPr>
          <a:xfrm>
            <a:off x="1028702" y="3028947"/>
            <a:ext cx="54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右 13">
            <a:extLst>
              <a:ext uri="{FF2B5EF4-FFF2-40B4-BE49-F238E27FC236}">
                <a16:creationId xmlns:a16="http://schemas.microsoft.com/office/drawing/2014/main" id="{86D40E8C-E474-4F00-9F94-7F3F67BC8263}"/>
              </a:ext>
            </a:extLst>
          </p:cNvPr>
          <p:cNvSpPr/>
          <p:nvPr/>
        </p:nvSpPr>
        <p:spPr>
          <a:xfrm>
            <a:off x="3950430" y="3028947"/>
            <a:ext cx="54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右 14">
            <a:extLst>
              <a:ext uri="{FF2B5EF4-FFF2-40B4-BE49-F238E27FC236}">
                <a16:creationId xmlns:a16="http://schemas.microsoft.com/office/drawing/2014/main" id="{1139BC1B-F7F5-431E-A724-54DAAA450B04}"/>
              </a:ext>
            </a:extLst>
          </p:cNvPr>
          <p:cNvSpPr/>
          <p:nvPr/>
        </p:nvSpPr>
        <p:spPr>
          <a:xfrm>
            <a:off x="5411294" y="3028947"/>
            <a:ext cx="54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矢印: 右 15">
            <a:extLst>
              <a:ext uri="{FF2B5EF4-FFF2-40B4-BE49-F238E27FC236}">
                <a16:creationId xmlns:a16="http://schemas.microsoft.com/office/drawing/2014/main" id="{BA1475E5-180C-40CE-BBE1-5764E507AB46}"/>
              </a:ext>
            </a:extLst>
          </p:cNvPr>
          <p:cNvSpPr/>
          <p:nvPr/>
        </p:nvSpPr>
        <p:spPr>
          <a:xfrm>
            <a:off x="6872158" y="3028947"/>
            <a:ext cx="54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右 16">
            <a:extLst>
              <a:ext uri="{FF2B5EF4-FFF2-40B4-BE49-F238E27FC236}">
                <a16:creationId xmlns:a16="http://schemas.microsoft.com/office/drawing/2014/main" id="{23769755-F2EA-414E-A4DD-B19955A6C8F2}"/>
              </a:ext>
            </a:extLst>
          </p:cNvPr>
          <p:cNvSpPr/>
          <p:nvPr/>
        </p:nvSpPr>
        <p:spPr>
          <a:xfrm>
            <a:off x="8333024" y="3028947"/>
            <a:ext cx="54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右 17">
            <a:extLst>
              <a:ext uri="{FF2B5EF4-FFF2-40B4-BE49-F238E27FC236}">
                <a16:creationId xmlns:a16="http://schemas.microsoft.com/office/drawing/2014/main" id="{1FE39B02-CCE0-44AF-ABDC-7DE02A28BF62}"/>
              </a:ext>
            </a:extLst>
          </p:cNvPr>
          <p:cNvSpPr/>
          <p:nvPr/>
        </p:nvSpPr>
        <p:spPr>
          <a:xfrm>
            <a:off x="2489566" y="3028947"/>
            <a:ext cx="540000" cy="1080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スライド番号プレースホルダー 1">
            <a:extLst>
              <a:ext uri="{FF2B5EF4-FFF2-40B4-BE49-F238E27FC236}">
                <a16:creationId xmlns:a16="http://schemas.microsoft.com/office/drawing/2014/main" id="{86267A98-C08B-4BDF-84EA-4937C3A8F2E9}"/>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8</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0726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7EEB9A3-7BCF-49E3-B35A-444D8D207D05}"/>
              </a:ext>
            </a:extLst>
          </p:cNvPr>
          <p:cNvSpPr txBox="1"/>
          <p:nvPr/>
        </p:nvSpPr>
        <p:spPr>
          <a:xfrm>
            <a:off x="256864" y="697556"/>
            <a:ext cx="6660000" cy="720000"/>
          </a:xfrm>
          <a:prstGeom prst="rect">
            <a:avLst/>
          </a:prstGeom>
          <a:noFill/>
        </p:spPr>
        <p:txBody>
          <a:bodyPr wrap="square" lIns="36000" tIns="36000" rIns="36000" bIns="36000" rtlCol="0" anchor="ctr" anchorCtr="0">
            <a:noAutofit/>
          </a:bodyPr>
          <a:lstStyle/>
          <a:p>
            <a:r>
              <a:rPr kumimoji="1" lang="en-US" altLang="ja-JP" sz="3600" dirty="0">
                <a:latin typeface="Meiryo UI" panose="020B0604030504040204" pitchFamily="50" charset="-128"/>
                <a:ea typeface="Meiryo UI" panose="020B0604030504040204" pitchFamily="50" charset="-128"/>
              </a:rPr>
              <a:t>【</a:t>
            </a:r>
            <a:r>
              <a:rPr kumimoji="1" lang="ja-JP" altLang="en-US" sz="3600" dirty="0">
                <a:latin typeface="Meiryo UI" panose="020B0604030504040204" pitchFamily="50" charset="-128"/>
                <a:ea typeface="Meiryo UI" panose="020B0604030504040204" pitchFamily="50" charset="-128"/>
              </a:rPr>
              <a:t>ご審議いただきたい内容</a:t>
            </a:r>
            <a:r>
              <a:rPr kumimoji="1" lang="en-US" altLang="ja-JP" sz="36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ABAA94D-C76C-41A2-B50E-068E6BD1AA2E}"/>
              </a:ext>
            </a:extLst>
          </p:cNvPr>
          <p:cNvSpPr txBox="1"/>
          <p:nvPr/>
        </p:nvSpPr>
        <p:spPr>
          <a:xfrm>
            <a:off x="3000" y="0"/>
            <a:ext cx="9900000" cy="576000"/>
          </a:xfrm>
          <a:prstGeom prst="rect">
            <a:avLst/>
          </a:prstGeom>
          <a:solidFill>
            <a:schemeClr val="bg1">
              <a:lumMod val="65000"/>
            </a:schemeClr>
          </a:solidFill>
        </p:spPr>
        <p:txBody>
          <a:bodyPr wrap="square" rtlCol="0" anchor="ctr" anchorCtr="0">
            <a:no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２．診療所の病床設置等に係る府における取扱い⑤</a:t>
            </a: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8" name="スライド番号プレースホルダー 1">
            <a:extLst>
              <a:ext uri="{FF2B5EF4-FFF2-40B4-BE49-F238E27FC236}">
                <a16:creationId xmlns:a16="http://schemas.microsoft.com/office/drawing/2014/main" id="{B9D18050-5393-42FA-945A-D8EADC5F5E10}"/>
              </a:ext>
            </a:extLst>
          </p:cNvPr>
          <p:cNvSpPr>
            <a:spLocks noGrp="1"/>
          </p:cNvSpPr>
          <p:nvPr>
            <p:ph type="sldNum" sz="quarter" idx="12"/>
          </p:nvPr>
        </p:nvSpPr>
        <p:spPr>
          <a:xfrm>
            <a:off x="9366000" y="6498000"/>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9</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1C2CA438-8F0A-44E2-962F-55BFF2A4263E}"/>
              </a:ext>
            </a:extLst>
          </p:cNvPr>
          <p:cNvSpPr txBox="1"/>
          <p:nvPr/>
        </p:nvSpPr>
        <p:spPr>
          <a:xfrm>
            <a:off x="453000" y="2669471"/>
            <a:ext cx="9000000" cy="2880000"/>
          </a:xfrm>
          <a:prstGeom prst="rect">
            <a:avLst/>
          </a:prstGeom>
          <a:solidFill>
            <a:schemeClr val="bg1">
              <a:lumMod val="95000"/>
            </a:schemeClr>
          </a:solidFill>
          <a:ln w="6350">
            <a:solidFill>
              <a:schemeClr val="tx1"/>
            </a:solidFill>
            <a:prstDash val="solid"/>
          </a:ln>
        </p:spPr>
        <p:txBody>
          <a:bodyPr wrap="square" lIns="72000" tIns="72000" rIns="72000" bIns="72000" rtlCol="0" anchor="ctr" anchorCtr="0">
            <a:noAutofit/>
          </a:bodyPr>
          <a:lstStyle/>
          <a:p>
            <a:r>
              <a:rPr kumimoji="1" lang="ja-JP" altLang="en-US" sz="4800" b="1" dirty="0">
                <a:latin typeface="Meiryo UI" panose="020B0604030504040204" pitchFamily="50" charset="-128"/>
                <a:ea typeface="Meiryo UI" panose="020B0604030504040204" pitchFamily="50" charset="-128"/>
              </a:rPr>
              <a:t>    医療型短期入所を行うための</a:t>
            </a:r>
            <a:endParaRPr kumimoji="1" lang="en-US" altLang="ja-JP" sz="4800" b="1" dirty="0">
              <a:latin typeface="Meiryo UI" panose="020B0604030504040204" pitchFamily="50" charset="-128"/>
              <a:ea typeface="Meiryo UI" panose="020B0604030504040204" pitchFamily="50" charset="-128"/>
            </a:endParaRPr>
          </a:p>
          <a:p>
            <a:r>
              <a:rPr kumimoji="1" lang="ja-JP" altLang="en-US" sz="4800" b="1" dirty="0">
                <a:latin typeface="Meiryo UI" panose="020B0604030504040204" pitchFamily="50" charset="-128"/>
                <a:ea typeface="Meiryo UI" panose="020B0604030504040204" pitchFamily="50" charset="-128"/>
              </a:rPr>
              <a:t>    病床を必要とする診療所</a:t>
            </a:r>
            <a:endParaRPr kumimoji="1" lang="en-US" altLang="ja-JP" sz="4800" b="1"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BFB9070E-FA9D-4E93-9C6D-FE22E163038A}"/>
              </a:ext>
            </a:extLst>
          </p:cNvPr>
          <p:cNvSpPr txBox="1"/>
          <p:nvPr/>
        </p:nvSpPr>
        <p:spPr>
          <a:xfrm>
            <a:off x="256864" y="1689138"/>
            <a:ext cx="9000000" cy="648000"/>
          </a:xfrm>
          <a:prstGeom prst="rect">
            <a:avLst/>
          </a:prstGeom>
          <a:noFill/>
          <a:ln w="6350">
            <a:noFill/>
            <a:prstDash val="dash"/>
          </a:ln>
        </p:spPr>
        <p:txBody>
          <a:bodyPr wrap="square" lIns="72000" tIns="72000" rIns="72000" bIns="72000" rtlCol="0" anchor="ctr" anchorCtr="0">
            <a:noAutofit/>
          </a:bodyPr>
          <a:lstStyle/>
          <a:p>
            <a:r>
              <a:rPr kumimoji="1" lang="ja-JP" altLang="en-US" sz="2400" dirty="0">
                <a:latin typeface="Meiryo UI" panose="020B0604030504040204" pitchFamily="50" charset="-128"/>
                <a:ea typeface="Meiryo UI" panose="020B0604030504040204" pitchFamily="50" charset="-128"/>
              </a:rPr>
              <a:t>大阪府基準における、規則第２号関係の</a:t>
            </a:r>
            <a:r>
              <a:rPr kumimoji="1" lang="en-US" altLang="ja-JP" sz="2400" dirty="0">
                <a:latin typeface="Meiryo UI" panose="020B0604030504040204" pitchFamily="50" charset="-128"/>
                <a:ea typeface="Meiryo UI" panose="020B0604030504040204" pitchFamily="50" charset="-128"/>
              </a:rPr>
              <a:t>(</a:t>
            </a:r>
            <a:r>
              <a:rPr kumimoji="1" lang="ja-JP" altLang="en-US" sz="2400" dirty="0">
                <a:latin typeface="Meiryo UI" panose="020B0604030504040204" pitchFamily="50" charset="-128"/>
                <a:ea typeface="Meiryo UI" panose="020B0604030504040204" pitchFamily="50" charset="-128"/>
              </a:rPr>
              <a:t>ウ</a:t>
            </a:r>
            <a:r>
              <a:rPr kumimoji="1" lang="en-US" altLang="ja-JP" sz="2400" dirty="0">
                <a:latin typeface="Meiryo UI" panose="020B0604030504040204" pitchFamily="50" charset="-128"/>
                <a:ea typeface="Meiryo UI" panose="020B0604030504040204" pitchFamily="50" charset="-128"/>
              </a:rPr>
              <a:t>)</a:t>
            </a:r>
            <a:r>
              <a:rPr kumimoji="1" lang="ja-JP" altLang="en-US" sz="2400" dirty="0">
                <a:latin typeface="Meiryo UI" panose="020B0604030504040204" pitchFamily="50" charset="-128"/>
                <a:ea typeface="Meiryo UI" panose="020B0604030504040204" pitchFamily="50" charset="-128"/>
              </a:rPr>
              <a:t>として、</a:t>
            </a:r>
            <a:endParaRPr kumimoji="1" lang="en-US" altLang="ja-JP" sz="24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D2E4D82A-BF27-4E96-A2C8-CB4C8D497EF3}"/>
              </a:ext>
            </a:extLst>
          </p:cNvPr>
          <p:cNvSpPr txBox="1"/>
          <p:nvPr/>
        </p:nvSpPr>
        <p:spPr>
          <a:xfrm>
            <a:off x="256864" y="5881803"/>
            <a:ext cx="9000000" cy="720000"/>
          </a:xfrm>
          <a:prstGeom prst="rect">
            <a:avLst/>
          </a:prstGeom>
          <a:noFill/>
          <a:ln w="6350">
            <a:noFill/>
            <a:prstDash val="dash"/>
          </a:ln>
        </p:spPr>
        <p:txBody>
          <a:bodyPr wrap="square" lIns="72000" tIns="72000" rIns="72000" bIns="72000" rtlCol="0" anchor="ctr" anchorCtr="0">
            <a:noAutofit/>
          </a:bodyPr>
          <a:lstStyle>
            <a:defPPr>
              <a:defRPr lang="en-US"/>
            </a:defPPr>
            <a:lvl1pPr>
              <a:defRPr kumimoji="1" sz="2000">
                <a:latin typeface="Meiryo UI" panose="020B0604030504040204" pitchFamily="50" charset="-128"/>
                <a:ea typeface="Meiryo UI" panose="020B0604030504040204" pitchFamily="50" charset="-128"/>
              </a:defRPr>
            </a:lvl1pPr>
          </a:lstStyle>
          <a:p>
            <a:r>
              <a:rPr lang="ja-JP" altLang="en-US" sz="2400" dirty="0"/>
              <a:t> を追加することについて</a:t>
            </a:r>
          </a:p>
        </p:txBody>
      </p:sp>
    </p:spTree>
    <p:extLst>
      <p:ext uri="{BB962C8B-B14F-4D97-AF65-F5344CB8AC3E}">
        <p14:creationId xmlns:p14="http://schemas.microsoft.com/office/powerpoint/2010/main" val="25501466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3426</Words>
  <Application>Microsoft Office PowerPoint</Application>
  <PresentationFormat>A4 210 x 297 mm</PresentationFormat>
  <Paragraphs>267</Paragraphs>
  <Slides>23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23</vt:i4>
      </vt:variant>
    </vt:vector>
  </HeadingPairs>
  <TitlesOfParts>
    <vt:vector size="31" baseType="lpstr">
      <vt:lpstr>BIZ UDゴシック</vt:lpstr>
      <vt:lpstr>Meiryo UI</vt:lpstr>
      <vt:lpstr>ＭＳ ゴシック</vt:lpstr>
      <vt:lpstr>Arial</vt:lpstr>
      <vt:lpstr>Calibri</vt:lpstr>
      <vt:lpstr>Calibri Light</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2025-05-23T00:25:14Z</dcterms:created>
  <dcterms:modified xsi:type="dcterms:W3CDTF">2025-05-23T00:25:30Z</dcterms:modified>
</cp:coreProperties>
</file>