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堤之　聖也" initials="堤之　聖也" lastIdx="1" clrIdx="0">
    <p:extLst>
      <p:ext uri="{19B8F6BF-5375-455C-9EA6-DF929625EA0E}">
        <p15:presenceInfo xmlns:p15="http://schemas.microsoft.com/office/powerpoint/2012/main" userId="S::TsutsuminoS@lan.pref.osaka.jp::ea302b6c-fc32-4018-8775-662e5fa4c8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16" autoAdjust="0"/>
    <p:restoredTop sz="94660"/>
  </p:normalViewPr>
  <p:slideViewPr>
    <p:cSldViewPr snapToGrid="0">
      <p:cViewPr varScale="1">
        <p:scale>
          <a:sx n="97" d="100"/>
          <a:sy n="97" d="100"/>
        </p:scale>
        <p:origin x="118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627838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78695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1854556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3483169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1374017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910525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4267221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2208322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146488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381312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E520103-F4C7-4204-9128-6F28DB7EC7D6}" type="datetimeFigureOut">
              <a:rPr kumimoji="1" lang="ja-JP" altLang="en-US" smtClean="0"/>
              <a:t>2026/3/11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2796808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520103-F4C7-4204-9128-6F28DB7EC7D6}" type="datetimeFigureOut">
              <a:rPr kumimoji="1" lang="ja-JP" altLang="en-US" smtClean="0"/>
              <a:t>2026/3/11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8ADF60-AE88-4508-BED6-0EC64F946DFF}" type="slidenum">
              <a:rPr kumimoji="1" lang="ja-JP" altLang="en-US" smtClean="0"/>
              <a:t>‹#›</a:t>
            </a:fld>
            <a:endParaRPr kumimoji="1" lang="ja-JP" altLang="en-US"/>
          </a:p>
        </p:txBody>
      </p:sp>
    </p:spTree>
    <p:extLst>
      <p:ext uri="{BB962C8B-B14F-4D97-AF65-F5344CB8AC3E}">
        <p14:creationId xmlns:p14="http://schemas.microsoft.com/office/powerpoint/2010/main" val="13376191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63174B-FEEC-4269-A15B-CB3DBCA32D49}"/>
              </a:ext>
            </a:extLst>
          </p:cNvPr>
          <p:cNvSpPr/>
          <p:nvPr/>
        </p:nvSpPr>
        <p:spPr>
          <a:xfrm>
            <a:off x="149683" y="516153"/>
            <a:ext cx="5391953" cy="327330"/>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　　　　　　　　退職の翌月に給与の支払いがある場合の減免率の計算方法</a:t>
            </a:r>
          </a:p>
        </p:txBody>
      </p:sp>
      <p:sp>
        <p:nvSpPr>
          <p:cNvPr id="6" name="矢印: 五方向 5">
            <a:extLst>
              <a:ext uri="{FF2B5EF4-FFF2-40B4-BE49-F238E27FC236}">
                <a16:creationId xmlns:a16="http://schemas.microsoft.com/office/drawing/2014/main" id="{8EF906AD-951E-43B9-ADA4-8647242FE572}"/>
              </a:ext>
            </a:extLst>
          </p:cNvPr>
          <p:cNvSpPr/>
          <p:nvPr/>
        </p:nvSpPr>
        <p:spPr>
          <a:xfrm>
            <a:off x="149683" y="413785"/>
            <a:ext cx="656157" cy="327330"/>
          </a:xfrm>
          <a:prstGeom prst="homePlate">
            <a:avLst>
              <a:gd name="adj" fmla="val 3421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bg1"/>
                </a:solidFill>
                <a:latin typeface="UD デジタル 教科書体 NK-R" panose="02020400000000000000" pitchFamily="18" charset="-128"/>
                <a:ea typeface="UD デジタル 教科書体 NK-R" panose="02020400000000000000" pitchFamily="18" charset="-128"/>
              </a:rPr>
              <a:t>課題６</a:t>
            </a:r>
          </a:p>
        </p:txBody>
      </p:sp>
      <p:sp>
        <p:nvSpPr>
          <p:cNvPr id="21" name="正方形/長方形 20">
            <a:extLst>
              <a:ext uri="{FF2B5EF4-FFF2-40B4-BE49-F238E27FC236}">
                <a16:creationId xmlns:a16="http://schemas.microsoft.com/office/drawing/2014/main" id="{817BDE07-FB6B-413E-8F59-9232D7EC050D}"/>
              </a:ext>
            </a:extLst>
          </p:cNvPr>
          <p:cNvSpPr/>
          <p:nvPr/>
        </p:nvSpPr>
        <p:spPr>
          <a:xfrm>
            <a:off x="1" y="1"/>
            <a:ext cx="9144000" cy="37339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BIZ UDPゴシック" panose="020B0400000000000000" pitchFamily="50" charset="-128"/>
                <a:ea typeface="BIZ UDPゴシック" panose="020B0400000000000000" pitchFamily="50" charset="-128"/>
              </a:rPr>
              <a:t>保険料減免の事務取扱に関する検討の継続について </a:t>
            </a:r>
            <a:r>
              <a:rPr kumimoji="1" lang="ja-JP" altLang="en-US" sz="1200" b="1" dirty="0">
                <a:latin typeface="BIZ UDPゴシック" panose="020B0400000000000000" pitchFamily="50" charset="-128"/>
                <a:ea typeface="BIZ UDPゴシック" panose="020B0400000000000000" pitchFamily="50" charset="-128"/>
              </a:rPr>
              <a:t>（カテゴリー２</a:t>
            </a:r>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所得の判断・見込方にかかるもの</a:t>
            </a:r>
            <a:r>
              <a:rPr kumimoji="1" lang="en-US" altLang="ja-JP" sz="1200" b="1" dirty="0">
                <a:latin typeface="BIZ UDPゴシック" panose="020B0400000000000000" pitchFamily="50" charset="-128"/>
                <a:ea typeface="BIZ UDPゴシック" panose="020B0400000000000000" pitchFamily="50" charset="-128"/>
              </a:rPr>
              <a:t>』</a:t>
            </a:r>
            <a:r>
              <a:rPr kumimoji="1" lang="ja-JP" altLang="en-US" sz="1200" b="1" dirty="0">
                <a:latin typeface="BIZ UDPゴシック" panose="020B0400000000000000" pitchFamily="50" charset="-128"/>
                <a:ea typeface="BIZ UDPゴシック" panose="020B0400000000000000" pitchFamily="50" charset="-128"/>
              </a:rPr>
              <a:t>）</a:t>
            </a:r>
            <a:endParaRPr kumimoji="1" lang="ja-JP" altLang="en-US" sz="1600" b="1" dirty="0">
              <a:latin typeface="BIZ UDPゴシック" panose="020B0400000000000000" pitchFamily="50" charset="-128"/>
              <a:ea typeface="BIZ UDPゴシック" panose="020B0400000000000000" pitchFamily="50" charset="-128"/>
            </a:endParaRPr>
          </a:p>
        </p:txBody>
      </p:sp>
      <p:sp>
        <p:nvSpPr>
          <p:cNvPr id="22" name="正方形/長方形 21">
            <a:extLst>
              <a:ext uri="{FF2B5EF4-FFF2-40B4-BE49-F238E27FC236}">
                <a16:creationId xmlns:a16="http://schemas.microsoft.com/office/drawing/2014/main" id="{A5A2DEAD-B3DC-4188-9B32-AD07A324BEFD}"/>
              </a:ext>
            </a:extLst>
          </p:cNvPr>
          <p:cNvSpPr/>
          <p:nvPr/>
        </p:nvSpPr>
        <p:spPr>
          <a:xfrm>
            <a:off x="8266024" y="29515"/>
            <a:ext cx="799237" cy="25276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50" dirty="0">
                <a:solidFill>
                  <a:schemeClr val="tx1"/>
                </a:solidFill>
                <a:latin typeface="BIZ UDPゴシック" panose="020B0400000000000000" pitchFamily="50" charset="-128"/>
                <a:ea typeface="BIZ UDPゴシック" panose="020B0400000000000000" pitchFamily="50" charset="-128"/>
              </a:rPr>
              <a:t>資料</a:t>
            </a:r>
            <a:r>
              <a:rPr kumimoji="1" lang="en-US" altLang="ja-JP" sz="1050" dirty="0">
                <a:solidFill>
                  <a:schemeClr val="tx1"/>
                </a:solidFill>
                <a:latin typeface="BIZ UDPゴシック" panose="020B0400000000000000" pitchFamily="50" charset="-128"/>
                <a:ea typeface="BIZ UDPゴシック" panose="020B0400000000000000" pitchFamily="50" charset="-128"/>
              </a:rPr>
              <a:t>2</a:t>
            </a:r>
            <a:r>
              <a:rPr kumimoji="1" lang="ja-JP" altLang="en-US" sz="1050">
                <a:solidFill>
                  <a:schemeClr val="tx1"/>
                </a:solidFill>
                <a:latin typeface="BIZ UDPゴシック" panose="020B0400000000000000" pitchFamily="50" charset="-128"/>
                <a:ea typeface="BIZ UDPゴシック" panose="020B0400000000000000" pitchFamily="50" charset="-128"/>
              </a:rPr>
              <a:t>２</a:t>
            </a:r>
            <a:endParaRPr kumimoji="1" lang="ja-JP" altLang="en-US" sz="1050" dirty="0">
              <a:solidFill>
                <a:schemeClr val="tx1"/>
              </a:solidFill>
              <a:latin typeface="BIZ UDPゴシック" panose="020B0400000000000000" pitchFamily="50" charset="-128"/>
              <a:ea typeface="BIZ UDPゴシック" panose="020B0400000000000000" pitchFamily="50" charset="-128"/>
            </a:endParaRPr>
          </a:p>
        </p:txBody>
      </p:sp>
      <p:sp>
        <p:nvSpPr>
          <p:cNvPr id="12" name="直角三角形 11">
            <a:extLst>
              <a:ext uri="{FF2B5EF4-FFF2-40B4-BE49-F238E27FC236}">
                <a16:creationId xmlns:a16="http://schemas.microsoft.com/office/drawing/2014/main" id="{9B248BA3-EE3D-4754-AC7A-1F4CBD6185E7}"/>
              </a:ext>
            </a:extLst>
          </p:cNvPr>
          <p:cNvSpPr/>
          <p:nvPr/>
        </p:nvSpPr>
        <p:spPr>
          <a:xfrm flipV="1">
            <a:off x="146735" y="867434"/>
            <a:ext cx="386210" cy="280385"/>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14" name="正方形/長方形 13">
            <a:extLst>
              <a:ext uri="{FF2B5EF4-FFF2-40B4-BE49-F238E27FC236}">
                <a16:creationId xmlns:a16="http://schemas.microsoft.com/office/drawing/2014/main" id="{A02AA8F1-AE59-49A7-A69B-8EB60B595CE8}"/>
              </a:ext>
            </a:extLst>
          </p:cNvPr>
          <p:cNvSpPr/>
          <p:nvPr/>
        </p:nvSpPr>
        <p:spPr>
          <a:xfrm>
            <a:off x="91643" y="819834"/>
            <a:ext cx="504408" cy="2803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b="1" dirty="0">
                <a:solidFill>
                  <a:schemeClr val="bg1"/>
                </a:solidFill>
                <a:latin typeface="UD デジタル 教科書体 NK-R" panose="02020400000000000000" pitchFamily="18" charset="-128"/>
                <a:ea typeface="UD デジタル 教科書体 NK-R" panose="02020400000000000000" pitchFamily="18" charset="-128"/>
              </a:rPr>
              <a:t>１</a:t>
            </a:r>
            <a:endParaRPr lang="en-US" altLang="ja-JP" sz="800" b="1" dirty="0">
              <a:solidFill>
                <a:schemeClr val="bg1"/>
              </a:solidFill>
              <a:latin typeface="UD デジタル 教科書体 NK-R" panose="02020400000000000000" pitchFamily="18" charset="-128"/>
              <a:ea typeface="UD デジタル 教科書体 NK-R" panose="02020400000000000000" pitchFamily="18" charset="-128"/>
            </a:endParaRPr>
          </a:p>
        </p:txBody>
      </p:sp>
      <p:sp>
        <p:nvSpPr>
          <p:cNvPr id="15" name="正方形/長方形 14">
            <a:extLst>
              <a:ext uri="{FF2B5EF4-FFF2-40B4-BE49-F238E27FC236}">
                <a16:creationId xmlns:a16="http://schemas.microsoft.com/office/drawing/2014/main" id="{99F21A17-AE20-4CEA-9900-AB5D359ABD33}"/>
              </a:ext>
            </a:extLst>
          </p:cNvPr>
          <p:cNvSpPr/>
          <p:nvPr/>
        </p:nvSpPr>
        <p:spPr>
          <a:xfrm>
            <a:off x="339840" y="938490"/>
            <a:ext cx="4280473" cy="2539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第</a:t>
            </a:r>
            <a:r>
              <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109</a:t>
            </a: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回・</a:t>
            </a:r>
            <a:r>
              <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110</a:t>
            </a: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回財政運営検討</a:t>
            </a:r>
            <a:r>
              <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における検討結果（まとめ）</a:t>
            </a:r>
            <a:endPar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9" name="正方形/長方形 28">
            <a:extLst>
              <a:ext uri="{FF2B5EF4-FFF2-40B4-BE49-F238E27FC236}">
                <a16:creationId xmlns:a16="http://schemas.microsoft.com/office/drawing/2014/main" id="{0ED68889-703E-46A4-AFF7-6EB4DB72356D}"/>
              </a:ext>
            </a:extLst>
          </p:cNvPr>
          <p:cNvSpPr/>
          <p:nvPr/>
        </p:nvSpPr>
        <p:spPr>
          <a:xfrm>
            <a:off x="151670" y="3902320"/>
            <a:ext cx="9010213" cy="13515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800"/>
              </a:lnSpc>
            </a:pP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8" name="直角三角形 17">
            <a:extLst>
              <a:ext uri="{FF2B5EF4-FFF2-40B4-BE49-F238E27FC236}">
                <a16:creationId xmlns:a16="http://schemas.microsoft.com/office/drawing/2014/main" id="{7161BDB8-B15D-4736-B967-B27079BD075C}"/>
              </a:ext>
            </a:extLst>
          </p:cNvPr>
          <p:cNvSpPr/>
          <p:nvPr/>
        </p:nvSpPr>
        <p:spPr>
          <a:xfrm flipV="1">
            <a:off x="211828" y="3255688"/>
            <a:ext cx="386210" cy="254895"/>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cxnSp>
        <p:nvCxnSpPr>
          <p:cNvPr id="19" name="直線コネクタ 18">
            <a:extLst>
              <a:ext uri="{FF2B5EF4-FFF2-40B4-BE49-F238E27FC236}">
                <a16:creationId xmlns:a16="http://schemas.microsoft.com/office/drawing/2014/main" id="{C65130A6-ACD2-4DC8-A166-F30C4D100A8E}"/>
              </a:ext>
            </a:extLst>
          </p:cNvPr>
          <p:cNvCxnSpPr>
            <a:cxnSpLocks/>
          </p:cNvCxnSpPr>
          <p:nvPr/>
        </p:nvCxnSpPr>
        <p:spPr>
          <a:xfrm>
            <a:off x="211828" y="3567211"/>
            <a:ext cx="395732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3D33B277-D294-4433-A91E-70AA04108B22}"/>
              </a:ext>
            </a:extLst>
          </p:cNvPr>
          <p:cNvSpPr/>
          <p:nvPr/>
        </p:nvSpPr>
        <p:spPr>
          <a:xfrm>
            <a:off x="154618" y="3216013"/>
            <a:ext cx="504408" cy="2554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800" b="1" dirty="0">
                <a:solidFill>
                  <a:schemeClr val="bg1"/>
                </a:solidFill>
                <a:latin typeface="UD デジタル 教科書体 NK-R" panose="02020400000000000000" pitchFamily="18" charset="-128"/>
                <a:ea typeface="UD デジタル 教科書体 NK-R" panose="02020400000000000000" pitchFamily="18" charset="-128"/>
              </a:rPr>
              <a:t>2</a:t>
            </a:r>
          </a:p>
        </p:txBody>
      </p:sp>
      <p:sp>
        <p:nvSpPr>
          <p:cNvPr id="23" name="正方形/長方形 22">
            <a:extLst>
              <a:ext uri="{FF2B5EF4-FFF2-40B4-BE49-F238E27FC236}">
                <a16:creationId xmlns:a16="http://schemas.microsoft.com/office/drawing/2014/main" id="{AC1A40CA-91EC-46C5-80EC-AE141B775829}"/>
              </a:ext>
            </a:extLst>
          </p:cNvPr>
          <p:cNvSpPr/>
          <p:nvPr/>
        </p:nvSpPr>
        <p:spPr>
          <a:xfrm>
            <a:off x="399027" y="3330542"/>
            <a:ext cx="3901922" cy="2308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新たに判明した課題</a:t>
            </a:r>
            <a:endPar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p:txBody>
      </p:sp>
      <p:cxnSp>
        <p:nvCxnSpPr>
          <p:cNvPr id="66" name="直線コネクタ 65">
            <a:extLst>
              <a:ext uri="{FF2B5EF4-FFF2-40B4-BE49-F238E27FC236}">
                <a16:creationId xmlns:a16="http://schemas.microsoft.com/office/drawing/2014/main" id="{97FAA444-4845-48AE-987A-35FCA6C52AED}"/>
              </a:ext>
            </a:extLst>
          </p:cNvPr>
          <p:cNvCxnSpPr>
            <a:cxnSpLocks/>
          </p:cNvCxnSpPr>
          <p:nvPr/>
        </p:nvCxnSpPr>
        <p:spPr>
          <a:xfrm flipV="1">
            <a:off x="163427" y="1188820"/>
            <a:ext cx="4493349" cy="407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5" name="正方形/長方形 24">
            <a:extLst>
              <a:ext uri="{FF2B5EF4-FFF2-40B4-BE49-F238E27FC236}">
                <a16:creationId xmlns:a16="http://schemas.microsoft.com/office/drawing/2014/main" id="{36F0C90B-F8BA-4AEE-B447-D7B1C3B3E626}"/>
              </a:ext>
            </a:extLst>
          </p:cNvPr>
          <p:cNvSpPr/>
          <p:nvPr/>
        </p:nvSpPr>
        <p:spPr>
          <a:xfrm>
            <a:off x="175364" y="1260166"/>
            <a:ext cx="8889897" cy="21407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800"/>
              </a:lnSpc>
            </a:pPr>
            <a:r>
              <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b="1" dirty="0">
                <a:solidFill>
                  <a:schemeClr val="tx1"/>
                </a:solidFill>
                <a:latin typeface="UD デジタル 教科書体 NK-R" panose="02020400000000000000" pitchFamily="18" charset="-128"/>
                <a:ea typeface="UD デジタル 教科書体 NK-R" panose="02020400000000000000" pitchFamily="18" charset="-128"/>
              </a:rPr>
              <a:t>検討結果</a:t>
            </a:r>
            <a:r>
              <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rPr>
              <a:t>】</a:t>
            </a: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退職に係る所得減少減免における所得見込の算出にあたっては、</a:t>
            </a:r>
            <a:r>
              <a:rPr lang="ja-JP" altLang="en-US" sz="1100" u="sng" dirty="0">
                <a:solidFill>
                  <a:schemeClr val="tx1"/>
                </a:solidFill>
                <a:latin typeface="UD デジタル 教科書体 NK-R" panose="02020400000000000000" pitchFamily="18" charset="-128"/>
                <a:ea typeface="UD デジタル 教科書体 NK-R" panose="02020400000000000000" pitchFamily="18" charset="-128"/>
              </a:rPr>
              <a:t>減免事由（退職）発生後の所得見込が正確に把握できることから、所得減少減免</a:t>
            </a:r>
            <a:endParaRPr lang="en-US" altLang="ja-JP" sz="1100" u="sng"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u="sng" dirty="0">
                <a:solidFill>
                  <a:schemeClr val="tx1"/>
                </a:solidFill>
                <a:latin typeface="UD デジタル 教科書体 NK-R" panose="02020400000000000000" pitchFamily="18" charset="-128"/>
                <a:ea typeface="UD デジタル 教科書体 NK-R" panose="02020400000000000000" pitchFamily="18" charset="-128"/>
              </a:rPr>
              <a:t>の対象となる基本的な考え方に照らし合わせて、最終給与が退職前と同水準であるか否かにかかわらず、退職日の翌日が属する月以降の年度の</a:t>
            </a:r>
            <a:endParaRPr lang="en-US" altLang="ja-JP" sz="1100" u="sng"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u="sng" dirty="0">
                <a:solidFill>
                  <a:schemeClr val="tx1"/>
                </a:solidFill>
                <a:latin typeface="UD デジタル 教科書体 NK-R" panose="02020400000000000000" pitchFamily="18" charset="-128"/>
                <a:ea typeface="UD デジタル 教科書体 NK-R" panose="02020400000000000000" pitchFamily="18" charset="-128"/>
              </a:rPr>
              <a:t>所得見込から減免率を計算する</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こととする。（退職日が減免事由発生日）</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所得状況の変化があった場合（再就職等）は、従前どおり再就職等以降の所得見込に基づき減免率を再決定することとする。</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事務運用手引きの</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11</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頁 </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減免事由発生後の一月あたり平均所得見込額の算出例</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の「</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事例３</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退職又は倒産」を削除し、退職（廃業）に係る</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所得減少減免における所得見込の算出方法について、明記する。</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QA.20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を改正し、退職（廃業）に係る所得減少減免における減免率の計算方法の具体例を明記する。</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500"/>
              </a:lnSpc>
            </a:pP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7" name="直角三角形 16">
            <a:extLst>
              <a:ext uri="{FF2B5EF4-FFF2-40B4-BE49-F238E27FC236}">
                <a16:creationId xmlns:a16="http://schemas.microsoft.com/office/drawing/2014/main" id="{019A2A6C-C158-40AC-BED0-8959EEA518D6}"/>
              </a:ext>
            </a:extLst>
          </p:cNvPr>
          <p:cNvSpPr/>
          <p:nvPr/>
        </p:nvSpPr>
        <p:spPr>
          <a:xfrm flipV="1">
            <a:off x="151633" y="5141433"/>
            <a:ext cx="386210" cy="254895"/>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cxnSp>
        <p:nvCxnSpPr>
          <p:cNvPr id="24" name="直線コネクタ 23">
            <a:extLst>
              <a:ext uri="{FF2B5EF4-FFF2-40B4-BE49-F238E27FC236}">
                <a16:creationId xmlns:a16="http://schemas.microsoft.com/office/drawing/2014/main" id="{78C13208-5B56-4A8A-8A61-7ADFF9C40DD3}"/>
              </a:ext>
            </a:extLst>
          </p:cNvPr>
          <p:cNvCxnSpPr>
            <a:cxnSpLocks/>
          </p:cNvCxnSpPr>
          <p:nvPr/>
        </p:nvCxnSpPr>
        <p:spPr>
          <a:xfrm>
            <a:off x="164618" y="5448129"/>
            <a:ext cx="3957322"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37AA44EB-ECC6-458E-B0A5-A1EFA5604D33}"/>
              </a:ext>
            </a:extLst>
          </p:cNvPr>
          <p:cNvSpPr/>
          <p:nvPr/>
        </p:nvSpPr>
        <p:spPr>
          <a:xfrm>
            <a:off x="93760" y="5093343"/>
            <a:ext cx="504408" cy="2548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800" b="1" dirty="0">
                <a:solidFill>
                  <a:schemeClr val="bg1"/>
                </a:solidFill>
                <a:latin typeface="UD デジタル 教科書体 NK-R" panose="02020400000000000000" pitchFamily="18" charset="-128"/>
                <a:ea typeface="UD デジタル 教科書体 NK-R" panose="02020400000000000000" pitchFamily="18" charset="-128"/>
              </a:rPr>
              <a:t>3</a:t>
            </a:r>
          </a:p>
        </p:txBody>
      </p:sp>
      <p:sp>
        <p:nvSpPr>
          <p:cNvPr id="27" name="正方形/長方形 26">
            <a:extLst>
              <a:ext uri="{FF2B5EF4-FFF2-40B4-BE49-F238E27FC236}">
                <a16:creationId xmlns:a16="http://schemas.microsoft.com/office/drawing/2014/main" id="{34CDEE39-D6D2-4031-B828-F7E76D31AE3C}"/>
              </a:ext>
            </a:extLst>
          </p:cNvPr>
          <p:cNvSpPr/>
          <p:nvPr/>
        </p:nvSpPr>
        <p:spPr>
          <a:xfrm>
            <a:off x="340292" y="5193643"/>
            <a:ext cx="3901922" cy="23083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dirty="0">
                <a:solidFill>
                  <a:schemeClr val="tx1"/>
                </a:solidFill>
                <a:latin typeface="UD デジタル 教科書体 NK-R" panose="02020400000000000000" pitchFamily="18" charset="-128"/>
                <a:ea typeface="UD デジタル 教科書体 NK-R" panose="02020400000000000000" pitchFamily="18" charset="-128"/>
              </a:rPr>
              <a:t>継続検討の実施について（案）</a:t>
            </a:r>
            <a:endParaRPr lang="en-US" altLang="ja-JP" sz="12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 name="テキスト ボックス 1">
            <a:extLst>
              <a:ext uri="{FF2B5EF4-FFF2-40B4-BE49-F238E27FC236}">
                <a16:creationId xmlns:a16="http://schemas.microsoft.com/office/drawing/2014/main" id="{DBF4A478-89C8-45FB-9A2E-036A38365EAC}"/>
              </a:ext>
            </a:extLst>
          </p:cNvPr>
          <p:cNvSpPr txBox="1"/>
          <p:nvPr/>
        </p:nvSpPr>
        <p:spPr>
          <a:xfrm>
            <a:off x="150880" y="5448535"/>
            <a:ext cx="9010213" cy="1229311"/>
          </a:xfrm>
          <a:prstGeom prst="rect">
            <a:avLst/>
          </a:prstGeom>
          <a:noFill/>
        </p:spPr>
        <p:txBody>
          <a:bodyPr wrap="square" rtlCol="0">
            <a:spAutoFit/>
          </a:bodyPr>
          <a:lstStyle/>
          <a:p>
            <a:pPr marL="0" marR="0" lvl="0" indent="0" algn="l" defTabSz="457200" rtl="0" eaLnBrk="1" fontAlgn="auto" latinLnBrk="0" hangingPunct="1">
              <a:lnSpc>
                <a:spcPts val="18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100" b="0" i="0" u="none"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n-cs"/>
              </a:rPr>
              <a:t>課題事項</a:t>
            </a:r>
            <a:r>
              <a:rPr lang="ja-JP" altLang="en-US" sz="1100" dirty="0">
                <a:latin typeface="UD デジタル 教科書体 NK-R" panose="02020400000000000000" pitchFamily="18" charset="-128"/>
                <a:ea typeface="UD デジタル 教科書体 NK-R" panose="02020400000000000000" pitchFamily="18" charset="-128"/>
              </a:rPr>
              <a:t>の</a:t>
            </a:r>
            <a:r>
              <a:rPr kumimoji="0" lang="ja-JP" altLang="en-US" sz="1100" b="0" i="0" u="none"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n-cs"/>
              </a:rPr>
              <a:t>整理が必要</a:t>
            </a:r>
            <a:r>
              <a:rPr lang="ja-JP" altLang="en-US" sz="1100" dirty="0">
                <a:latin typeface="UD デジタル 教科書体 NK-R" panose="02020400000000000000" pitchFamily="18" charset="-128"/>
                <a:ea typeface="UD デジタル 教科書体 NK-R" panose="02020400000000000000" pitchFamily="18" charset="-128"/>
              </a:rPr>
              <a:t>で</a:t>
            </a:r>
            <a:r>
              <a:rPr kumimoji="0" lang="ja-JP" altLang="en-US" sz="1100" b="0" i="0" u="none"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n-cs"/>
              </a:rPr>
              <a:t>ある事から、課題６「退職の翌月に給与の支払いがある場合の減免率の計算方法」については、来年度以降も継続検討とし</a:t>
            </a:r>
            <a:r>
              <a:rPr lang="ja-JP" altLang="en-US" sz="1100" dirty="0">
                <a:latin typeface="UD デジタル 教科書体 NK-R" panose="02020400000000000000" pitchFamily="18" charset="-128"/>
                <a:ea typeface="UD デジタル 教科書体 NK-R" panose="02020400000000000000" pitchFamily="18" charset="-128"/>
              </a:rPr>
              <a:t>、</a:t>
            </a:r>
            <a:endParaRPr lang="en-US" altLang="ja-JP" sz="1100" dirty="0">
              <a:latin typeface="UD デジタル 教科書体 NK-R" panose="02020400000000000000" pitchFamily="18" charset="-128"/>
              <a:ea typeface="UD デジタル 教科書体 NK-R" panose="02020400000000000000" pitchFamily="18" charset="-128"/>
            </a:endParaRPr>
          </a:p>
          <a:p>
            <a:pPr marL="0" marR="0" lvl="0" indent="0" algn="l" defTabSz="457200" rtl="0" eaLnBrk="1" fontAlgn="auto" latinLnBrk="0" hangingPunct="1">
              <a:lnSpc>
                <a:spcPts val="1800"/>
              </a:lnSpc>
              <a:spcBef>
                <a:spcPts val="0"/>
              </a:spcBef>
              <a:spcAft>
                <a:spcPts val="0"/>
              </a:spcAft>
              <a:buClrTx/>
              <a:buSzTx/>
              <a:buFontTx/>
              <a:buNone/>
              <a:tabLst/>
              <a:defRPr/>
            </a:pPr>
            <a:r>
              <a:rPr lang="ja-JP" altLang="en-US" sz="1100" dirty="0">
                <a:latin typeface="UD デジタル 教科書体 NK-R" panose="02020400000000000000" pitchFamily="18" charset="-128"/>
                <a:ea typeface="UD デジタル 教科書体 NK-R" panose="02020400000000000000" pitchFamily="18" charset="-128"/>
              </a:rPr>
              <a:t>    それ以外の項目については、予定どおり、令和８年度から手引き、</a:t>
            </a:r>
            <a:r>
              <a:rPr lang="en-US" altLang="ja-JP" sz="1100" dirty="0">
                <a:latin typeface="UD デジタル 教科書体 NK-R" panose="02020400000000000000" pitchFamily="18" charset="-128"/>
                <a:ea typeface="UD デジタル 教科書体 NK-R" panose="02020400000000000000" pitchFamily="18" charset="-128"/>
              </a:rPr>
              <a:t>QA</a:t>
            </a:r>
            <a:r>
              <a:rPr lang="ja-JP" altLang="en-US" sz="1100" dirty="0">
                <a:latin typeface="UD デジタル 教科書体 NK-R" panose="02020400000000000000" pitchFamily="18" charset="-128"/>
                <a:ea typeface="UD デジタル 教科書体 NK-R" panose="02020400000000000000" pitchFamily="18" charset="-128"/>
              </a:rPr>
              <a:t>を改正（項目ごとの状況に応じて経過措置期間あり）することとする。</a:t>
            </a:r>
            <a:endParaRPr lang="en-US" altLang="ja-JP" sz="1100" dirty="0">
              <a:latin typeface="UD デジタル 教科書体 NK-R" panose="02020400000000000000" pitchFamily="18" charset="-128"/>
              <a:ea typeface="UD デジタル 教科書体 NK-R" panose="02020400000000000000" pitchFamily="18" charset="-128"/>
            </a:endParaRPr>
          </a:p>
          <a:p>
            <a:pPr marL="0" marR="0" lvl="0" indent="0" algn="l" defTabSz="457200" rtl="0" eaLnBrk="1" fontAlgn="auto" latinLnBrk="0" hangingPunct="1">
              <a:lnSpc>
                <a:spcPts val="1800"/>
              </a:lnSpc>
              <a:spcBef>
                <a:spcPts val="0"/>
              </a:spcBef>
              <a:spcAft>
                <a:spcPts val="0"/>
              </a:spcAft>
              <a:buClrTx/>
              <a:buSzTx/>
              <a:buFontTx/>
              <a:buNone/>
              <a:tabLst/>
              <a:defRPr/>
            </a:pPr>
            <a:r>
              <a:rPr kumimoji="0" lang="ja-JP" altLang="en-US" sz="1100" b="0" i="0" u="none"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n-cs"/>
              </a:rPr>
              <a:t>○ また、上記の検討期間においては、</a:t>
            </a:r>
            <a:r>
              <a:rPr lang="ja-JP" altLang="en-US" sz="1100" dirty="0">
                <a:latin typeface="UD デジタル 教科書体 NK-R" panose="02020400000000000000" pitchFamily="18" charset="-128"/>
                <a:ea typeface="UD デジタル 教科書体 NK-R" panose="02020400000000000000" pitchFamily="18" charset="-128"/>
              </a:rPr>
              <a:t>退職に係る所得減少減免における所得見込の算出にあたっては、現状の</a:t>
            </a:r>
            <a:r>
              <a:rPr lang="en-US" altLang="ja-JP" sz="1100" dirty="0">
                <a:latin typeface="UD デジタル 教科書体 NK-R" panose="02020400000000000000" pitchFamily="18" charset="-128"/>
                <a:ea typeface="UD デジタル 教科書体 NK-R" panose="02020400000000000000" pitchFamily="18" charset="-128"/>
              </a:rPr>
              <a:t>QA.20</a:t>
            </a:r>
            <a:r>
              <a:rPr lang="ja-JP" altLang="en-US" sz="1100" dirty="0">
                <a:latin typeface="UD デジタル 教科書体 NK-R" panose="02020400000000000000" pitchFamily="18" charset="-128"/>
                <a:ea typeface="UD デジタル 教科書体 NK-R" panose="02020400000000000000" pitchFamily="18" charset="-128"/>
              </a:rPr>
              <a:t>「退職日等が減免事由該当日とな</a:t>
            </a:r>
            <a:endParaRPr lang="en-US" altLang="ja-JP" sz="1100" dirty="0">
              <a:latin typeface="UD デジタル 教科書体 NK-R" panose="02020400000000000000" pitchFamily="18" charset="-128"/>
              <a:ea typeface="UD デジタル 教科書体 NK-R" panose="02020400000000000000" pitchFamily="18" charset="-128"/>
            </a:endParaRPr>
          </a:p>
          <a:p>
            <a:pPr marL="0" marR="0" lvl="0" indent="0" algn="l" defTabSz="457200" rtl="0" eaLnBrk="1" fontAlgn="auto" latinLnBrk="0" hangingPunct="1">
              <a:lnSpc>
                <a:spcPts val="1800"/>
              </a:lnSpc>
              <a:spcBef>
                <a:spcPts val="0"/>
              </a:spcBef>
              <a:spcAft>
                <a:spcPts val="0"/>
              </a:spcAft>
              <a:buClrTx/>
              <a:buSzTx/>
              <a:buFontTx/>
              <a:buNone/>
              <a:tabLst/>
              <a:defRPr/>
            </a:pPr>
            <a:r>
              <a:rPr lang="ja-JP" altLang="en-US" sz="1100" dirty="0">
                <a:latin typeface="UD デジタル 教科書体 NK-R" panose="02020400000000000000" pitchFamily="18" charset="-128"/>
                <a:ea typeface="UD デジタル 教科書体 NK-R" panose="02020400000000000000" pitchFamily="18" charset="-128"/>
              </a:rPr>
              <a:t>　 　るが、退職前と同水準の給与が退職の翌月等に支払いがある場合は、減免事由該当日は最終給与支払日の属する月の翌月の初日とし、最終給与支</a:t>
            </a:r>
            <a:endParaRPr lang="en-US" altLang="ja-JP" sz="1100" dirty="0">
              <a:latin typeface="UD デジタル 教科書体 NK-R" panose="02020400000000000000" pitchFamily="18" charset="-128"/>
              <a:ea typeface="UD デジタル 教科書体 NK-R" panose="02020400000000000000" pitchFamily="18" charset="-128"/>
            </a:endParaRPr>
          </a:p>
          <a:p>
            <a:pPr marL="0" marR="0" lvl="0" indent="0" algn="l" defTabSz="457200" rtl="0" eaLnBrk="1" fontAlgn="auto" latinLnBrk="0" hangingPunct="1">
              <a:lnSpc>
                <a:spcPts val="1800"/>
              </a:lnSpc>
              <a:spcBef>
                <a:spcPts val="0"/>
              </a:spcBef>
              <a:spcAft>
                <a:spcPts val="0"/>
              </a:spcAft>
              <a:buClrTx/>
              <a:buSzTx/>
              <a:buFontTx/>
              <a:buNone/>
              <a:tabLst/>
              <a:defRPr/>
            </a:pPr>
            <a:r>
              <a:rPr lang="ja-JP" altLang="en-US" sz="1100" dirty="0">
                <a:latin typeface="UD デジタル 教科書体 NK-R" panose="02020400000000000000" pitchFamily="18" charset="-128"/>
                <a:ea typeface="UD デジタル 教科書体 NK-R" panose="02020400000000000000" pitchFamily="18" charset="-128"/>
              </a:rPr>
              <a:t>　 　払日の属する月は減免対象月に含めない。」とする考え方を引き続き継続することとする（現行の取扱どおり） 。</a:t>
            </a:r>
            <a:endParaRPr lang="en-US" altLang="ja-JP" sz="1100" dirty="0">
              <a:latin typeface="UD デジタル 教科書体 NK-R" panose="02020400000000000000" pitchFamily="18" charset="-128"/>
              <a:ea typeface="UD デジタル 教科書体 NK-R" panose="02020400000000000000" pitchFamily="18" charset="-128"/>
            </a:endParaRPr>
          </a:p>
        </p:txBody>
      </p:sp>
      <p:sp>
        <p:nvSpPr>
          <p:cNvPr id="28" name="正方形/長方形 27">
            <a:extLst>
              <a:ext uri="{FF2B5EF4-FFF2-40B4-BE49-F238E27FC236}">
                <a16:creationId xmlns:a16="http://schemas.microsoft.com/office/drawing/2014/main" id="{4430B89C-FFF4-4A75-981F-E72DE7433226}"/>
              </a:ext>
            </a:extLst>
          </p:cNvPr>
          <p:cNvSpPr/>
          <p:nvPr/>
        </p:nvSpPr>
        <p:spPr>
          <a:xfrm>
            <a:off x="107409" y="3607537"/>
            <a:ext cx="8889897" cy="14468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第</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110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回</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の質問事項に対する整理を行った結果、今回の改正案を施行した場合、以下のとおり、新たな課題が生じることが判明。</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①：「減免事由発生日から期間が空いた場合の考え方」の整理（第</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110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回</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質問事項）</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➁：退職後の所得見込算出において、年度で区切る概念を採用することで、発生する課題</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１：退職日が年度末に近づくほど減免率が低くなる傾向が生じる。（第</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110</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回</a:t>
            </a:r>
            <a:r>
              <a:rPr lang="en-US" altLang="ja-JP" sz="1100"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質問事項）</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２ ：退職後も他の所得を有する世帯の方が同じ条件で退職した世帯に比べて減免率が高くなるケースが存在し得る。（新規）</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a:p>
            <a:pPr>
              <a:lnSpc>
                <a:spcPts val="1800"/>
              </a:lnSpc>
            </a:pPr>
            <a:r>
              <a:rPr lang="ja-JP" altLang="en-US" sz="1100" dirty="0">
                <a:solidFill>
                  <a:schemeClr val="tx1"/>
                </a:solidFill>
                <a:latin typeface="UD デジタル 教科書体 NK-R" panose="02020400000000000000" pitchFamily="18" charset="-128"/>
                <a:ea typeface="UD デジタル 教科書体 NK-R" panose="02020400000000000000" pitchFamily="18" charset="-128"/>
              </a:rPr>
              <a:t>　　３：退職の翌年度にしか減免申請ができない場合（例：３月途中退職、３月加入、１回目の納期限４月末）の減免率の計算方法の取扱。（新規）</a:t>
            </a:r>
            <a:endParaRPr lang="en-US" altLang="ja-JP" sz="1100" dirty="0">
              <a:solidFill>
                <a:schemeClr val="tx1"/>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5513625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693</Words>
  <Application>Microsoft Office PowerPoint</Application>
  <PresentationFormat>画面に合わせる (4:3)</PresentationFormat>
  <Paragraphs>29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UD デジタル 教科書体 NK-R</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寺川　奈緒 (755941)</dc:creator>
  <cp:lastModifiedBy>桐山　栞里</cp:lastModifiedBy>
  <cp:revision>13</cp:revision>
  <cp:lastPrinted>2026-02-09T03:00:13Z</cp:lastPrinted>
  <dcterms:modified xsi:type="dcterms:W3CDTF">2026-03-11T07:20:57Z</dcterms:modified>
</cp:coreProperties>
</file>