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63" r:id="rId5"/>
    <p:sldId id="260" r:id="rId6"/>
    <p:sldId id="259" r:id="rId7"/>
    <p:sldId id="267" r:id="rId8"/>
    <p:sldId id="265" r:id="rId9"/>
    <p:sldId id="266" r:id="rId10"/>
    <p:sldId id="264" r:id="rId11"/>
    <p:sldId id="268" r:id="rId12"/>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堤之　聖也" initials="堤之　聖也" lastIdx="11" clrIdx="0">
    <p:extLst>
      <p:ext uri="{19B8F6BF-5375-455C-9EA6-DF929625EA0E}">
        <p15:presenceInfo xmlns:p15="http://schemas.microsoft.com/office/powerpoint/2012/main" userId="S::TsutsuminoS@lan.pref.osaka.jp::ea302b6c-fc32-4018-8775-662e5fa4c87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97" d="100"/>
          <a:sy n="97" d="100"/>
        </p:scale>
        <p:origin x="749"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63B0E802-AC22-4C34-A59E-6208E4DF6E5C}" type="datetimeFigureOut">
              <a:rPr kumimoji="1" lang="ja-JP" altLang="en-US" smtClean="0"/>
              <a:t>2026/3/11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9F54092-CBE0-47AF-8B34-1EE326D97FA8}" type="slidenum">
              <a:rPr kumimoji="1" lang="ja-JP" altLang="en-US" smtClean="0"/>
              <a:t>‹#›</a:t>
            </a:fld>
            <a:endParaRPr kumimoji="1" lang="ja-JP" altLang="en-US"/>
          </a:p>
        </p:txBody>
      </p:sp>
    </p:spTree>
    <p:extLst>
      <p:ext uri="{BB962C8B-B14F-4D97-AF65-F5344CB8AC3E}">
        <p14:creationId xmlns:p14="http://schemas.microsoft.com/office/powerpoint/2010/main" val="37926049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3B0E802-AC22-4C34-A59E-6208E4DF6E5C}" type="datetimeFigureOut">
              <a:rPr kumimoji="1" lang="ja-JP" altLang="en-US" smtClean="0"/>
              <a:t>2026/3/11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9F54092-CBE0-47AF-8B34-1EE326D97FA8}" type="slidenum">
              <a:rPr kumimoji="1" lang="ja-JP" altLang="en-US" smtClean="0"/>
              <a:t>‹#›</a:t>
            </a:fld>
            <a:endParaRPr kumimoji="1" lang="ja-JP" altLang="en-US"/>
          </a:p>
        </p:txBody>
      </p:sp>
    </p:spTree>
    <p:extLst>
      <p:ext uri="{BB962C8B-B14F-4D97-AF65-F5344CB8AC3E}">
        <p14:creationId xmlns:p14="http://schemas.microsoft.com/office/powerpoint/2010/main" val="834823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3B0E802-AC22-4C34-A59E-6208E4DF6E5C}" type="datetimeFigureOut">
              <a:rPr kumimoji="1" lang="ja-JP" altLang="en-US" smtClean="0"/>
              <a:t>2026/3/11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9F54092-CBE0-47AF-8B34-1EE326D97FA8}" type="slidenum">
              <a:rPr kumimoji="1" lang="ja-JP" altLang="en-US" smtClean="0"/>
              <a:t>‹#›</a:t>
            </a:fld>
            <a:endParaRPr kumimoji="1" lang="ja-JP" altLang="en-US"/>
          </a:p>
        </p:txBody>
      </p:sp>
    </p:spTree>
    <p:extLst>
      <p:ext uri="{BB962C8B-B14F-4D97-AF65-F5344CB8AC3E}">
        <p14:creationId xmlns:p14="http://schemas.microsoft.com/office/powerpoint/2010/main" val="4208183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3B0E802-AC22-4C34-A59E-6208E4DF6E5C}" type="datetimeFigureOut">
              <a:rPr kumimoji="1" lang="ja-JP" altLang="en-US" smtClean="0"/>
              <a:t>2026/3/11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9F54092-CBE0-47AF-8B34-1EE326D97FA8}" type="slidenum">
              <a:rPr kumimoji="1" lang="ja-JP" altLang="en-US" smtClean="0"/>
              <a:t>‹#›</a:t>
            </a:fld>
            <a:endParaRPr kumimoji="1" lang="ja-JP" altLang="en-US"/>
          </a:p>
        </p:txBody>
      </p:sp>
    </p:spTree>
    <p:extLst>
      <p:ext uri="{BB962C8B-B14F-4D97-AF65-F5344CB8AC3E}">
        <p14:creationId xmlns:p14="http://schemas.microsoft.com/office/powerpoint/2010/main" val="18721629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3B0E802-AC22-4C34-A59E-6208E4DF6E5C}" type="datetimeFigureOut">
              <a:rPr kumimoji="1" lang="ja-JP" altLang="en-US" smtClean="0"/>
              <a:t>2026/3/11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9F54092-CBE0-47AF-8B34-1EE326D97FA8}" type="slidenum">
              <a:rPr kumimoji="1" lang="ja-JP" altLang="en-US" smtClean="0"/>
              <a:t>‹#›</a:t>
            </a:fld>
            <a:endParaRPr kumimoji="1" lang="ja-JP" altLang="en-US"/>
          </a:p>
        </p:txBody>
      </p:sp>
    </p:spTree>
    <p:extLst>
      <p:ext uri="{BB962C8B-B14F-4D97-AF65-F5344CB8AC3E}">
        <p14:creationId xmlns:p14="http://schemas.microsoft.com/office/powerpoint/2010/main" val="20857903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3B0E802-AC22-4C34-A59E-6208E4DF6E5C}" type="datetimeFigureOut">
              <a:rPr kumimoji="1" lang="ja-JP" altLang="en-US" smtClean="0"/>
              <a:t>2026/3/11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9F54092-CBE0-47AF-8B34-1EE326D97FA8}" type="slidenum">
              <a:rPr kumimoji="1" lang="ja-JP" altLang="en-US" smtClean="0"/>
              <a:t>‹#›</a:t>
            </a:fld>
            <a:endParaRPr kumimoji="1" lang="ja-JP" altLang="en-US"/>
          </a:p>
        </p:txBody>
      </p:sp>
    </p:spTree>
    <p:extLst>
      <p:ext uri="{BB962C8B-B14F-4D97-AF65-F5344CB8AC3E}">
        <p14:creationId xmlns:p14="http://schemas.microsoft.com/office/powerpoint/2010/main" val="801770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3B0E802-AC22-4C34-A59E-6208E4DF6E5C}" type="datetimeFigureOut">
              <a:rPr kumimoji="1" lang="ja-JP" altLang="en-US" smtClean="0"/>
              <a:t>2026/3/11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9F54092-CBE0-47AF-8B34-1EE326D97FA8}" type="slidenum">
              <a:rPr kumimoji="1" lang="ja-JP" altLang="en-US" smtClean="0"/>
              <a:t>‹#›</a:t>
            </a:fld>
            <a:endParaRPr kumimoji="1" lang="ja-JP" altLang="en-US"/>
          </a:p>
        </p:txBody>
      </p:sp>
    </p:spTree>
    <p:extLst>
      <p:ext uri="{BB962C8B-B14F-4D97-AF65-F5344CB8AC3E}">
        <p14:creationId xmlns:p14="http://schemas.microsoft.com/office/powerpoint/2010/main" val="3895031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63B0E802-AC22-4C34-A59E-6208E4DF6E5C}" type="datetimeFigureOut">
              <a:rPr kumimoji="1" lang="ja-JP" altLang="en-US" smtClean="0"/>
              <a:t>2026/3/11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9F54092-CBE0-47AF-8B34-1EE326D97FA8}" type="slidenum">
              <a:rPr kumimoji="1" lang="ja-JP" altLang="en-US" smtClean="0"/>
              <a:t>‹#›</a:t>
            </a:fld>
            <a:endParaRPr kumimoji="1" lang="ja-JP" altLang="en-US"/>
          </a:p>
        </p:txBody>
      </p:sp>
    </p:spTree>
    <p:extLst>
      <p:ext uri="{BB962C8B-B14F-4D97-AF65-F5344CB8AC3E}">
        <p14:creationId xmlns:p14="http://schemas.microsoft.com/office/powerpoint/2010/main" val="20903667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B0E802-AC22-4C34-A59E-6208E4DF6E5C}" type="datetimeFigureOut">
              <a:rPr kumimoji="1" lang="ja-JP" altLang="en-US" smtClean="0"/>
              <a:t>2026/3/11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9F54092-CBE0-47AF-8B34-1EE326D97FA8}" type="slidenum">
              <a:rPr kumimoji="1" lang="ja-JP" altLang="en-US" smtClean="0"/>
              <a:t>‹#›</a:t>
            </a:fld>
            <a:endParaRPr kumimoji="1" lang="ja-JP" altLang="en-US"/>
          </a:p>
        </p:txBody>
      </p:sp>
    </p:spTree>
    <p:extLst>
      <p:ext uri="{BB962C8B-B14F-4D97-AF65-F5344CB8AC3E}">
        <p14:creationId xmlns:p14="http://schemas.microsoft.com/office/powerpoint/2010/main" val="3760360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3B0E802-AC22-4C34-A59E-6208E4DF6E5C}" type="datetimeFigureOut">
              <a:rPr kumimoji="1" lang="ja-JP" altLang="en-US" smtClean="0"/>
              <a:t>2026/3/11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9F54092-CBE0-47AF-8B34-1EE326D97FA8}" type="slidenum">
              <a:rPr kumimoji="1" lang="ja-JP" altLang="en-US" smtClean="0"/>
              <a:t>‹#›</a:t>
            </a:fld>
            <a:endParaRPr kumimoji="1" lang="ja-JP" altLang="en-US"/>
          </a:p>
        </p:txBody>
      </p:sp>
    </p:spTree>
    <p:extLst>
      <p:ext uri="{BB962C8B-B14F-4D97-AF65-F5344CB8AC3E}">
        <p14:creationId xmlns:p14="http://schemas.microsoft.com/office/powerpoint/2010/main" val="29684625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3B0E802-AC22-4C34-A59E-6208E4DF6E5C}" type="datetimeFigureOut">
              <a:rPr kumimoji="1" lang="ja-JP" altLang="en-US" smtClean="0"/>
              <a:t>2026/3/11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9F54092-CBE0-47AF-8B34-1EE326D97FA8}" type="slidenum">
              <a:rPr kumimoji="1" lang="ja-JP" altLang="en-US" smtClean="0"/>
              <a:t>‹#›</a:t>
            </a:fld>
            <a:endParaRPr kumimoji="1" lang="ja-JP" altLang="en-US"/>
          </a:p>
        </p:txBody>
      </p:sp>
    </p:spTree>
    <p:extLst>
      <p:ext uri="{BB962C8B-B14F-4D97-AF65-F5344CB8AC3E}">
        <p14:creationId xmlns:p14="http://schemas.microsoft.com/office/powerpoint/2010/main" val="12375122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B0E802-AC22-4C34-A59E-6208E4DF6E5C}" type="datetimeFigureOut">
              <a:rPr kumimoji="1" lang="ja-JP" altLang="en-US" smtClean="0"/>
              <a:t>2026/3/11</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F54092-CBE0-47AF-8B34-1EE326D97FA8}" type="slidenum">
              <a:rPr kumimoji="1" lang="ja-JP" altLang="en-US" smtClean="0"/>
              <a:t>‹#›</a:t>
            </a:fld>
            <a:endParaRPr kumimoji="1" lang="ja-JP" altLang="en-US"/>
          </a:p>
        </p:txBody>
      </p:sp>
    </p:spTree>
    <p:extLst>
      <p:ext uri="{BB962C8B-B14F-4D97-AF65-F5344CB8AC3E}">
        <p14:creationId xmlns:p14="http://schemas.microsoft.com/office/powerpoint/2010/main" val="423402755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1.xml"/><Relationship Id="rId4" Type="http://schemas.openxmlformats.org/officeDocument/2006/relationships/image" Target="../media/image4.emf"/></Relationships>
</file>

<file path=ppt/slides/_rels/slide9.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タイトル 1">
            <a:extLst>
              <a:ext uri="{FF2B5EF4-FFF2-40B4-BE49-F238E27FC236}">
                <a16:creationId xmlns:a16="http://schemas.microsoft.com/office/drawing/2014/main" id="{DF533FFF-977B-4141-80CE-7C75DC2D14D7}"/>
              </a:ext>
            </a:extLst>
          </p:cNvPr>
          <p:cNvSpPr txBox="1">
            <a:spLocks/>
          </p:cNvSpPr>
          <p:nvPr/>
        </p:nvSpPr>
        <p:spPr>
          <a:xfrm>
            <a:off x="0" y="0"/>
            <a:ext cx="9906000" cy="432047"/>
          </a:xfrm>
          <a:prstGeom prst="rect">
            <a:avLst/>
          </a:prstGeom>
          <a:gradFill rotWithShape="1">
            <a:gsLst>
              <a:gs pos="0">
                <a:srgbClr val="F79646">
                  <a:shade val="51000"/>
                  <a:satMod val="130000"/>
                </a:srgbClr>
              </a:gs>
              <a:gs pos="80000">
                <a:srgbClr val="F79646">
                  <a:shade val="93000"/>
                  <a:satMod val="130000"/>
                </a:srgbClr>
              </a:gs>
              <a:gs pos="100000">
                <a:srgbClr val="F79646">
                  <a:shade val="94000"/>
                  <a:satMod val="135000"/>
                </a:srgbClr>
              </a:gs>
            </a:gsLst>
            <a:lin ang="16200000" scaled="0"/>
          </a:gradFill>
          <a:ln w="9525" cap="flat" cmpd="sng" algn="ctr">
            <a:noFill/>
            <a:prstDash val="solid"/>
          </a:ln>
          <a:effectLst>
            <a:outerShdw blurRad="40000" dist="23000" dir="5400000" rotWithShape="0">
              <a:srgbClr val="000000">
                <a:alpha val="35000"/>
              </a:srgbClr>
            </a:outerShdw>
          </a:effectLst>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defRPr/>
            </a:pPr>
            <a:r>
              <a:rPr lang="ja-JP" altLang="en-US" sz="1600" dirty="0">
                <a:solidFill>
                  <a:prstClr val="white"/>
                </a:solidFill>
                <a:latin typeface="HGPｺﾞｼｯｸE" panose="020B0900000000000000" pitchFamily="50" charset="-128"/>
                <a:ea typeface="HGPｺﾞｼｯｸE" panose="020B0900000000000000" pitchFamily="50" charset="-128"/>
              </a:rPr>
              <a:t>保険料減免に係る事務運用について</a:t>
            </a:r>
          </a:p>
        </p:txBody>
      </p:sp>
      <p:sp>
        <p:nvSpPr>
          <p:cNvPr id="28" name="テキスト ボックス 27">
            <a:extLst>
              <a:ext uri="{FF2B5EF4-FFF2-40B4-BE49-F238E27FC236}">
                <a16:creationId xmlns:a16="http://schemas.microsoft.com/office/drawing/2014/main" id="{AC0396CA-1118-4C85-A020-4E5AA529F3C8}"/>
              </a:ext>
            </a:extLst>
          </p:cNvPr>
          <p:cNvSpPr txBox="1"/>
          <p:nvPr/>
        </p:nvSpPr>
        <p:spPr>
          <a:xfrm>
            <a:off x="92316" y="753547"/>
            <a:ext cx="9689860" cy="5827395"/>
          </a:xfrm>
          <a:prstGeom prst="roundRect">
            <a:avLst>
              <a:gd name="adj" fmla="val 5704"/>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defTabSz="914400">
              <a:lnSpc>
                <a:spcPts val="600"/>
              </a:lnSpc>
              <a:defRPr/>
            </a:pPr>
            <a:endParaRPr kumimoji="1" lang="en-US" altLang="ja-JP" sz="1100" kern="0" dirty="0">
              <a:solidFill>
                <a:prstClr val="black"/>
              </a:solidFill>
              <a:latin typeface="Calibri"/>
              <a:ea typeface="ＭＳ Ｐゴシック" panose="020B0600070205080204" pitchFamily="50" charset="-128"/>
            </a:endParaRPr>
          </a:p>
          <a:p>
            <a:pPr marL="171450" indent="-171450" defTabSz="914400">
              <a:buFont typeface="Wingdings" panose="05000000000000000000" pitchFamily="2" charset="2"/>
              <a:buChar char="l"/>
              <a:defRPr/>
            </a:pPr>
            <a:r>
              <a:rPr kumimoji="1" lang="ja-JP" altLang="en-US" sz="1100" kern="0" dirty="0">
                <a:solidFill>
                  <a:prstClr val="black"/>
                </a:solidFill>
                <a:latin typeface="Calibri"/>
                <a:ea typeface="ＭＳ Ｐゴシック" panose="020B0600070205080204" pitchFamily="50" charset="-128"/>
              </a:rPr>
              <a:t>大阪府国民健康運営方針</a:t>
            </a:r>
            <a:r>
              <a:rPr kumimoji="1" lang="en-US" altLang="ja-JP" sz="1100" kern="0" dirty="0">
                <a:solidFill>
                  <a:prstClr val="black"/>
                </a:solidFill>
                <a:latin typeface="ＭＳ Ｐゴシック" panose="020B0600070205080204" pitchFamily="50" charset="-128"/>
                <a:ea typeface="ＭＳ Ｐゴシック" panose="020B0600070205080204" pitchFamily="50" charset="-128"/>
              </a:rPr>
              <a:t>『</a:t>
            </a:r>
            <a:r>
              <a:rPr kumimoji="1" lang="zh-TW" altLang="en-US" sz="1100" kern="0" dirty="0">
                <a:solidFill>
                  <a:prstClr val="black"/>
                </a:solidFill>
                <a:latin typeface="ＭＳ Ｐゴシック" panose="020B0600070205080204" pitchFamily="50" charset="-128"/>
                <a:ea typeface="ＭＳ Ｐゴシック" panose="020B0600070205080204" pitchFamily="50" charset="-128"/>
              </a:rPr>
              <a:t>別</a:t>
            </a:r>
            <a:r>
              <a:rPr kumimoji="1" lang="ja-JP" altLang="en-US" sz="1100" kern="0" dirty="0">
                <a:solidFill>
                  <a:prstClr val="black"/>
                </a:solidFill>
                <a:latin typeface="ＭＳ Ｐゴシック" panose="020B0600070205080204" pitchFamily="50" charset="-128"/>
                <a:ea typeface="ＭＳ Ｐゴシック" panose="020B0600070205080204" pitchFamily="50" charset="-128"/>
              </a:rPr>
              <a:t>に定める基準</a:t>
            </a:r>
            <a:r>
              <a:rPr kumimoji="1" lang="en-US" altLang="ja-JP" sz="1100" kern="0" dirty="0">
                <a:solidFill>
                  <a:prstClr val="black"/>
                </a:solidFill>
                <a:latin typeface="ＭＳ Ｐゴシック" panose="020B0600070205080204" pitchFamily="50" charset="-128"/>
                <a:ea typeface="ＭＳ Ｐゴシック" panose="020B0600070205080204" pitchFamily="50" charset="-128"/>
              </a:rPr>
              <a:t>』</a:t>
            </a:r>
            <a:r>
              <a:rPr kumimoji="1" lang="ja-JP" altLang="en-US" sz="1100" kern="0" dirty="0">
                <a:solidFill>
                  <a:prstClr val="black"/>
                </a:solidFill>
                <a:latin typeface="ＭＳ Ｐゴシック" panose="020B0600070205080204" pitchFamily="50" charset="-128"/>
                <a:ea typeface="ＭＳ Ｐゴシック" panose="020B0600070205080204" pitchFamily="50" charset="-128"/>
              </a:rPr>
              <a:t>と</a:t>
            </a:r>
            <a:r>
              <a:rPr kumimoji="1" lang="ja-JP" altLang="en-US" sz="1100" kern="0" dirty="0">
                <a:solidFill>
                  <a:prstClr val="black"/>
                </a:solidFill>
                <a:latin typeface="Calibri"/>
                <a:ea typeface="ＭＳ Ｐゴシック" panose="020B0600070205080204" pitchFamily="50" charset="-128"/>
              </a:rPr>
              <a:t>して、現在、次の４区分の減免制度が設定されている。</a:t>
            </a:r>
            <a:endParaRPr kumimoji="1" lang="en-US" altLang="ja-JP" sz="1100" kern="0" dirty="0">
              <a:solidFill>
                <a:prstClr val="black"/>
              </a:solidFill>
              <a:latin typeface="Calibri"/>
              <a:ea typeface="ＭＳ Ｐゴシック" panose="020B0600070205080204" pitchFamily="50" charset="-128"/>
            </a:endParaRPr>
          </a:p>
          <a:p>
            <a:pPr marL="171450" indent="-171450" defTabSz="914400">
              <a:buFont typeface="Wingdings" panose="05000000000000000000" pitchFamily="2" charset="2"/>
              <a:buChar char="l"/>
              <a:defRPr/>
            </a:pPr>
            <a:endParaRPr kumimoji="1" lang="en-US" altLang="ja-JP" sz="1100" kern="0" dirty="0">
              <a:solidFill>
                <a:prstClr val="black"/>
              </a:solidFill>
              <a:latin typeface="Calibri"/>
              <a:ea typeface="ＭＳ Ｐゴシック" panose="020B0600070205080204" pitchFamily="50" charset="-128"/>
            </a:endParaRPr>
          </a:p>
          <a:p>
            <a:pPr marL="171450" indent="-171450" defTabSz="914400">
              <a:buFont typeface="Wingdings" panose="05000000000000000000" pitchFamily="2" charset="2"/>
              <a:buChar char="l"/>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marL="171450" indent="-171450" defTabSz="914400">
              <a:buFont typeface="Wingdings" panose="05000000000000000000" pitchFamily="2" charset="2"/>
              <a:buChar char="l"/>
              <a:defRPr/>
            </a:pPr>
            <a:endParaRPr kumimoji="1" lang="en-US" altLang="ja-JP" sz="1100" kern="0" dirty="0">
              <a:solidFill>
                <a:prstClr val="black"/>
              </a:solidFill>
              <a:latin typeface="Calibri"/>
              <a:ea typeface="ＭＳ Ｐゴシック" panose="020B0600070205080204" pitchFamily="50" charset="-128"/>
            </a:endParaRPr>
          </a:p>
          <a:p>
            <a:pPr marL="171450" indent="-171450" defTabSz="914400">
              <a:buFont typeface="Wingdings" panose="05000000000000000000" pitchFamily="2" charset="2"/>
              <a:buChar char="l"/>
              <a:defRPr/>
            </a:pPr>
            <a:endParaRPr kumimoji="1" lang="en-US" altLang="ja-JP" sz="1100" kern="0" dirty="0">
              <a:solidFill>
                <a:prstClr val="black"/>
              </a:solidFill>
              <a:latin typeface="Calibri"/>
              <a:ea typeface="ＭＳ Ｐゴシック" panose="020B0600070205080204" pitchFamily="50" charset="-128"/>
            </a:endParaRPr>
          </a:p>
          <a:p>
            <a:pPr marL="171450" indent="-171450" defTabSz="914400">
              <a:buFont typeface="Wingdings" panose="05000000000000000000" pitchFamily="2" charset="2"/>
              <a:buChar char="l"/>
              <a:defRPr/>
            </a:pPr>
            <a:endParaRPr kumimoji="1" lang="en-US" altLang="ja-JP" sz="1100" kern="0" dirty="0">
              <a:solidFill>
                <a:prstClr val="black"/>
              </a:solidFill>
              <a:latin typeface="Calibri"/>
              <a:ea typeface="ＭＳ Ｐゴシック" panose="020B0600070205080204" pitchFamily="50" charset="-128"/>
            </a:endParaRPr>
          </a:p>
          <a:p>
            <a:pPr marL="171450" indent="-171450" defTabSz="914400">
              <a:buFont typeface="Wingdings" panose="05000000000000000000" pitchFamily="2" charset="2"/>
              <a:buChar char="l"/>
              <a:defRPr/>
            </a:pPr>
            <a:endParaRPr kumimoji="1" lang="en-US" altLang="ja-JP" sz="1100" kern="0" dirty="0">
              <a:solidFill>
                <a:prstClr val="black"/>
              </a:solidFill>
              <a:latin typeface="Calibri"/>
              <a:ea typeface="ＭＳ Ｐゴシック" panose="020B0600070205080204" pitchFamily="50" charset="-128"/>
            </a:endParaRPr>
          </a:p>
          <a:p>
            <a:pPr marL="171450" indent="-171450" defTabSz="914400">
              <a:buFont typeface="Wingdings" panose="05000000000000000000" pitchFamily="2" charset="2"/>
              <a:buChar char="l"/>
              <a:defRPr/>
            </a:pPr>
            <a:endParaRPr kumimoji="1" lang="en-US" altLang="ja-JP" sz="1100" kern="0" dirty="0">
              <a:solidFill>
                <a:prstClr val="black"/>
              </a:solidFill>
              <a:latin typeface="Calibri"/>
              <a:ea typeface="ＭＳ Ｐゴシック" panose="020B0600070205080204" pitchFamily="50" charset="-128"/>
            </a:endParaRPr>
          </a:p>
          <a:p>
            <a:pPr marL="171450" indent="-171450" defTabSz="914400">
              <a:buFont typeface="Wingdings" panose="05000000000000000000" pitchFamily="2" charset="2"/>
              <a:buChar char="l"/>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marL="171450" indent="-171450" defTabSz="914400">
              <a:buFont typeface="Wingdings" panose="05000000000000000000" pitchFamily="2" charset="2"/>
              <a:buChar char="l"/>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marL="171450" indent="-171450" defTabSz="914400">
              <a:buFont typeface="Wingdings" panose="05000000000000000000" pitchFamily="2" charset="2"/>
              <a:buChar char="l"/>
              <a:defRPr/>
            </a:pPr>
            <a:endParaRPr kumimoji="1" lang="en-US" altLang="ja-JP" sz="1100" kern="0" dirty="0">
              <a:solidFill>
                <a:prstClr val="black"/>
              </a:solidFill>
              <a:latin typeface="Calibri"/>
              <a:ea typeface="ＭＳ Ｐゴシック" panose="020B0600070205080204" pitchFamily="50" charset="-128"/>
            </a:endParaRPr>
          </a:p>
          <a:p>
            <a:pPr marL="171450" indent="-171450" defTabSz="914400">
              <a:buFont typeface="Wingdings" panose="05000000000000000000" pitchFamily="2" charset="2"/>
              <a:buChar char="l"/>
              <a:defRPr/>
            </a:pPr>
            <a:endParaRPr kumimoji="1" lang="en-US" altLang="ja-JP" sz="1100" kern="0" dirty="0">
              <a:solidFill>
                <a:prstClr val="black"/>
              </a:solidFill>
              <a:latin typeface="Calibri"/>
              <a:ea typeface="ＭＳ Ｐゴシック" panose="020B0600070205080204" pitchFamily="50" charset="-128"/>
            </a:endParaRPr>
          </a:p>
          <a:p>
            <a:pPr marL="171450" indent="-171450" defTabSz="914400">
              <a:buFont typeface="Wingdings" panose="05000000000000000000" pitchFamily="2" charset="2"/>
              <a:buChar char="l"/>
              <a:defRPr/>
            </a:pPr>
            <a:endParaRPr kumimoji="1" lang="en-US" altLang="ja-JP" sz="1100" kern="0" dirty="0">
              <a:solidFill>
                <a:prstClr val="black"/>
              </a:solidFill>
              <a:latin typeface="Calibri"/>
              <a:ea typeface="ＭＳ Ｐゴシック" panose="020B0600070205080204" pitchFamily="50" charset="-128"/>
            </a:endParaRPr>
          </a:p>
          <a:p>
            <a:pPr marL="171450" indent="-171450" defTabSz="914400">
              <a:buFont typeface="Wingdings" panose="05000000000000000000" pitchFamily="2" charset="2"/>
              <a:buChar char="l"/>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marL="171450" indent="-171450" defTabSz="914400">
              <a:buFont typeface="Wingdings" panose="05000000000000000000" pitchFamily="2" charset="2"/>
              <a:buChar char="l"/>
              <a:defRPr/>
            </a:pPr>
            <a:endParaRPr kumimoji="1" lang="en-US" altLang="ja-JP" sz="1100" kern="0" dirty="0">
              <a:solidFill>
                <a:prstClr val="black"/>
              </a:solidFill>
              <a:latin typeface="Calibri"/>
              <a:ea typeface="ＭＳ Ｐゴシック" panose="020B0600070205080204" pitchFamily="50" charset="-128"/>
            </a:endParaRPr>
          </a:p>
          <a:p>
            <a:pPr marL="171450" indent="-171450" defTabSz="914400">
              <a:buFont typeface="Wingdings" panose="05000000000000000000" pitchFamily="2" charset="2"/>
              <a:buChar char="l"/>
              <a:defRPr/>
            </a:pPr>
            <a:endParaRPr kumimoji="1" lang="en-US" altLang="ja-JP" sz="1100" kern="0" dirty="0">
              <a:solidFill>
                <a:prstClr val="black"/>
              </a:solidFill>
              <a:latin typeface="Calibri"/>
              <a:ea typeface="ＭＳ Ｐゴシック" panose="020B0600070205080204" pitchFamily="50" charset="-128"/>
            </a:endParaRPr>
          </a:p>
        </p:txBody>
      </p:sp>
      <p:sp>
        <p:nvSpPr>
          <p:cNvPr id="29" name="角丸四角形 9">
            <a:extLst>
              <a:ext uri="{FF2B5EF4-FFF2-40B4-BE49-F238E27FC236}">
                <a16:creationId xmlns:a16="http://schemas.microsoft.com/office/drawing/2014/main" id="{2F50A16F-743F-41A7-8C01-17AB9E991DF0}"/>
              </a:ext>
            </a:extLst>
          </p:cNvPr>
          <p:cNvSpPr/>
          <p:nvPr/>
        </p:nvSpPr>
        <p:spPr>
          <a:xfrm>
            <a:off x="255788" y="594457"/>
            <a:ext cx="4534828" cy="259847"/>
          </a:xfrm>
          <a:prstGeom prst="roundRect">
            <a:avLst/>
          </a:prstGeom>
          <a:solidFill>
            <a:srgbClr val="FFEAA7"/>
          </a:solidFill>
          <a:ln w="25400" cap="flat" cmpd="sng" algn="ctr">
            <a:solidFill>
              <a:srgbClr val="FFC000"/>
            </a:solidFill>
            <a:prstDash val="solid"/>
          </a:ln>
          <a:effectLst/>
        </p:spPr>
        <p:txBody>
          <a:bodyPr rtlCol="0" anchor="ctr"/>
          <a:lstStyle/>
          <a:p>
            <a:pPr algn="ctr" defTabSz="914400">
              <a:defRPr/>
            </a:pPr>
            <a:r>
              <a:rPr kumimoji="1" lang="ja-JP" altLang="en-US" sz="1200" kern="0" dirty="0">
                <a:solidFill>
                  <a:prstClr val="black"/>
                </a:solidFill>
                <a:latin typeface="HGPｺﾞｼｯｸE" panose="020B0900000000000000" pitchFamily="50" charset="-128"/>
                <a:ea typeface="HGPｺﾞｼｯｸE" panose="020B0900000000000000" pitchFamily="50" charset="-128"/>
              </a:rPr>
              <a:t>運営方針「別に定める基準」</a:t>
            </a:r>
          </a:p>
        </p:txBody>
      </p:sp>
      <p:sp>
        <p:nvSpPr>
          <p:cNvPr id="30" name="正方形/長方形 29">
            <a:extLst>
              <a:ext uri="{FF2B5EF4-FFF2-40B4-BE49-F238E27FC236}">
                <a16:creationId xmlns:a16="http://schemas.microsoft.com/office/drawing/2014/main" id="{7F614FA8-E6E0-4F8A-A2D5-B29EB39E16CF}"/>
              </a:ext>
            </a:extLst>
          </p:cNvPr>
          <p:cNvSpPr/>
          <p:nvPr/>
        </p:nvSpPr>
        <p:spPr>
          <a:xfrm>
            <a:off x="235585" y="1187854"/>
            <a:ext cx="9403715" cy="1636271"/>
          </a:xfrm>
          <a:prstGeom prst="rect">
            <a:avLst/>
          </a:prstGeom>
          <a:gradFill rotWithShape="1">
            <a:gsLst>
              <a:gs pos="0">
                <a:srgbClr val="F79646">
                  <a:tint val="50000"/>
                  <a:satMod val="300000"/>
                </a:srgbClr>
              </a:gs>
              <a:gs pos="35000">
                <a:srgbClr val="F79646">
                  <a:tint val="37000"/>
                  <a:satMod val="300000"/>
                </a:srgbClr>
              </a:gs>
              <a:gs pos="100000">
                <a:srgbClr val="F79646">
                  <a:tint val="15000"/>
                  <a:satMod val="350000"/>
                </a:srgbClr>
              </a:gs>
            </a:gsLst>
            <a:lin ang="16200000" scaled="1"/>
          </a:gradFill>
          <a:ln w="9525" cap="flat" cmpd="sng" algn="ctr">
            <a:solidFill>
              <a:srgbClr val="F79646">
                <a:shade val="95000"/>
                <a:satMod val="105000"/>
              </a:srgbClr>
            </a:solidFill>
            <a:prstDash val="solid"/>
          </a:ln>
          <a:effectLst>
            <a:outerShdw blurRad="40000" dist="20000" dir="5400000" rotWithShape="0">
              <a:srgbClr val="000000">
                <a:alpha val="38000"/>
              </a:srgbClr>
            </a:outerShdw>
          </a:effectLst>
        </p:spPr>
        <p:txBody>
          <a:bodyPr rtlCol="0" anchor="ctr" anchorCtr="0"/>
          <a:lstStyle/>
          <a:p>
            <a:pPr defTabSz="914400">
              <a:defRPr/>
            </a:pPr>
            <a:r>
              <a:rPr kumimoji="1" lang="ja-JP" altLang="en-US" sz="1100" kern="0" dirty="0">
                <a:solidFill>
                  <a:prstClr val="black"/>
                </a:solidFill>
                <a:latin typeface="HGPｺﾞｼｯｸM" panose="020B0600000000000000" pitchFamily="50" charset="-128"/>
                <a:ea typeface="HGPｺﾞｼｯｸM" panose="020B0600000000000000" pitchFamily="50" charset="-128"/>
              </a:rPr>
              <a:t>一　震災、風水害、火災、その他これらに類する災害により、居住する住宅について著しい損害（①全壊、全焼、大規模半壊、②半壊、半焼、③火災による水損又は床上浸水）を受けたとき。</a:t>
            </a:r>
            <a:endParaRPr kumimoji="1" lang="ja-JP" altLang="en-US" sz="1100" kern="0" dirty="0">
              <a:latin typeface="HGPｺﾞｼｯｸM" panose="020B0600000000000000" pitchFamily="50" charset="-128"/>
              <a:ea typeface="HGPｺﾞｼｯｸM" panose="020B0600000000000000" pitchFamily="50" charset="-128"/>
            </a:endParaRPr>
          </a:p>
          <a:p>
            <a:pPr defTabSz="914400">
              <a:defRPr/>
            </a:pPr>
            <a:r>
              <a:rPr kumimoji="1" lang="ja-JP" altLang="en-US" sz="1100" kern="0" dirty="0">
                <a:latin typeface="HGPｺﾞｼｯｸM" panose="020B0600000000000000" pitchFamily="50" charset="-128"/>
                <a:ea typeface="HGPｺﾞｼｯｸM" panose="020B0600000000000000" pitchFamily="50" charset="-128"/>
              </a:rPr>
              <a:t>二　事業又は業務の不振、休廃止、失業等により、所得が著しく減少したとき。ただし、減少後の所得に基づき算出される保険料額が賦課限度額を超えている場合には、減免は行わないこととする。</a:t>
            </a:r>
          </a:p>
          <a:p>
            <a:pPr defTabSz="914400">
              <a:defRPr/>
            </a:pPr>
            <a:r>
              <a:rPr kumimoji="1" lang="ja-JP" altLang="en-US" sz="1100" kern="0" dirty="0">
                <a:latin typeface="HGPｺﾞｼｯｸM" panose="020B0600000000000000" pitchFamily="50" charset="-128"/>
                <a:ea typeface="HGPｺﾞｼｯｸM" panose="020B0600000000000000" pitchFamily="50" charset="-128"/>
              </a:rPr>
              <a:t>三　被保険者が刑事施設、労役場その他これらに準ずる施設に拘禁されたとき。</a:t>
            </a:r>
          </a:p>
          <a:p>
            <a:pPr defTabSz="914400">
              <a:defRPr/>
            </a:pPr>
            <a:r>
              <a:rPr kumimoji="1" lang="ja-JP" altLang="en-US" sz="1100" kern="0" dirty="0">
                <a:latin typeface="HGPｺﾞｼｯｸM" panose="020B0600000000000000" pitchFamily="50" charset="-128"/>
                <a:ea typeface="HGPｺﾞｼｯｸM" panose="020B0600000000000000" pitchFamily="50" charset="-128"/>
              </a:rPr>
              <a:t>四　世帯内に、次に掲げる要件のいずれにも該当する被保険者があるとき。</a:t>
            </a:r>
          </a:p>
          <a:p>
            <a:pPr defTabSz="914400">
              <a:defRPr/>
            </a:pPr>
            <a:r>
              <a:rPr kumimoji="1" lang="ja-JP" altLang="en-US" sz="1100" kern="0" dirty="0">
                <a:latin typeface="HGPｺﾞｼｯｸM" panose="020B0600000000000000" pitchFamily="50" charset="-128"/>
                <a:ea typeface="HGPｺﾞｼｯｸM" panose="020B0600000000000000" pitchFamily="50" charset="-128"/>
              </a:rPr>
              <a:t>①　被保険者資格の取得日において、</a:t>
            </a:r>
            <a:r>
              <a:rPr kumimoji="1" lang="en-US" altLang="ja-JP" sz="1100" kern="0" dirty="0">
                <a:latin typeface="HGPｺﾞｼｯｸM" panose="020B0600000000000000" pitchFamily="50" charset="-128"/>
                <a:ea typeface="HGPｺﾞｼｯｸM" panose="020B0600000000000000" pitchFamily="50" charset="-128"/>
              </a:rPr>
              <a:t>65</a:t>
            </a:r>
            <a:r>
              <a:rPr kumimoji="1" lang="ja-JP" altLang="en-US" sz="1100" kern="0" dirty="0">
                <a:latin typeface="HGPｺﾞｼｯｸM" panose="020B0600000000000000" pitchFamily="50" charset="-128"/>
                <a:ea typeface="HGPｺﾞｼｯｸM" panose="020B0600000000000000" pitchFamily="50" charset="-128"/>
              </a:rPr>
              <a:t>歳以上である者</a:t>
            </a:r>
          </a:p>
          <a:p>
            <a:pPr marL="274638" indent="-274638" defTabSz="914400">
              <a:defRPr/>
            </a:pPr>
            <a:r>
              <a:rPr kumimoji="1" lang="ja-JP" altLang="en-US" sz="1100" kern="0" dirty="0">
                <a:latin typeface="HGPｺﾞｼｯｸM" panose="020B0600000000000000" pitchFamily="50" charset="-128"/>
                <a:ea typeface="HGPｺﾞｼｯｸM" panose="020B0600000000000000" pitchFamily="50" charset="-128"/>
              </a:rPr>
              <a:t>②　被保険者資格の取得日の前日において、各被用者保険等の被保険者</a:t>
            </a:r>
            <a:r>
              <a:rPr kumimoji="1" lang="en-US" altLang="ja-JP" sz="1100" kern="0" dirty="0">
                <a:latin typeface="HGPｺﾞｼｯｸM" panose="020B0600000000000000" pitchFamily="50" charset="-128"/>
                <a:ea typeface="HGPｺﾞｼｯｸM" panose="020B0600000000000000" pitchFamily="50" charset="-128"/>
              </a:rPr>
              <a:t>(</a:t>
            </a:r>
            <a:r>
              <a:rPr kumimoji="1" lang="ja-JP" altLang="en-US" sz="1100" kern="0" dirty="0">
                <a:latin typeface="HGPｺﾞｼｯｸM" panose="020B0600000000000000" pitchFamily="50" charset="-128"/>
                <a:ea typeface="HGPｺﾞｼｯｸM" panose="020B0600000000000000" pitchFamily="50" charset="-128"/>
              </a:rPr>
              <a:t>当該資格を取得した日において、高齢者の医療の確保に関する法律の規定による被保険者となった者に限る。</a:t>
            </a:r>
            <a:r>
              <a:rPr kumimoji="1" lang="en-US" altLang="ja-JP" sz="1100" kern="0" dirty="0">
                <a:latin typeface="HGPｺﾞｼｯｸM" panose="020B0600000000000000" pitchFamily="50" charset="-128"/>
                <a:ea typeface="HGPｺﾞｼｯｸM" panose="020B0600000000000000" pitchFamily="50" charset="-128"/>
              </a:rPr>
              <a:t>)</a:t>
            </a:r>
            <a:r>
              <a:rPr kumimoji="1" lang="ja-JP" altLang="en-US" sz="1100" kern="0" dirty="0">
                <a:latin typeface="HGPｺﾞｼｯｸM" panose="020B0600000000000000" pitchFamily="50" charset="-128"/>
                <a:ea typeface="HGPｺﾞｼｯｸM" panose="020B0600000000000000" pitchFamily="50" charset="-128"/>
              </a:rPr>
              <a:t>の被扶養者であった者</a:t>
            </a:r>
          </a:p>
        </p:txBody>
      </p:sp>
      <p:graphicFrame>
        <p:nvGraphicFramePr>
          <p:cNvPr id="31" name="表 30">
            <a:extLst>
              <a:ext uri="{FF2B5EF4-FFF2-40B4-BE49-F238E27FC236}">
                <a16:creationId xmlns:a16="http://schemas.microsoft.com/office/drawing/2014/main" id="{63CA6F20-F433-4AF7-9DA9-764E628CE9F7}"/>
              </a:ext>
            </a:extLst>
          </p:cNvPr>
          <p:cNvGraphicFramePr>
            <a:graphicFrameLocks noGrp="1"/>
          </p:cNvGraphicFramePr>
          <p:nvPr>
            <p:extLst>
              <p:ext uri="{D42A27DB-BD31-4B8C-83A1-F6EECF244321}">
                <p14:modId xmlns:p14="http://schemas.microsoft.com/office/powerpoint/2010/main" val="2423052478"/>
              </p:ext>
            </p:extLst>
          </p:nvPr>
        </p:nvGraphicFramePr>
        <p:xfrm>
          <a:off x="235585" y="2939955"/>
          <a:ext cx="9403716" cy="3556095"/>
        </p:xfrm>
        <a:graphic>
          <a:graphicData uri="http://schemas.openxmlformats.org/drawingml/2006/table">
            <a:tbl>
              <a:tblPr firstRow="1" firstCol="1" bandRow="1"/>
              <a:tblGrid>
                <a:gridCol w="1145540">
                  <a:extLst>
                    <a:ext uri="{9D8B030D-6E8A-4147-A177-3AD203B41FA5}">
                      <a16:colId xmlns:a16="http://schemas.microsoft.com/office/drawing/2014/main" val="20000"/>
                    </a:ext>
                  </a:extLst>
                </a:gridCol>
                <a:gridCol w="2064544">
                  <a:extLst>
                    <a:ext uri="{9D8B030D-6E8A-4147-A177-3AD203B41FA5}">
                      <a16:colId xmlns:a16="http://schemas.microsoft.com/office/drawing/2014/main" val="20001"/>
                    </a:ext>
                  </a:extLst>
                </a:gridCol>
                <a:gridCol w="2064544">
                  <a:extLst>
                    <a:ext uri="{9D8B030D-6E8A-4147-A177-3AD203B41FA5}">
                      <a16:colId xmlns:a16="http://schemas.microsoft.com/office/drawing/2014/main" val="20002"/>
                    </a:ext>
                  </a:extLst>
                </a:gridCol>
                <a:gridCol w="2064544">
                  <a:extLst>
                    <a:ext uri="{9D8B030D-6E8A-4147-A177-3AD203B41FA5}">
                      <a16:colId xmlns:a16="http://schemas.microsoft.com/office/drawing/2014/main" val="20003"/>
                    </a:ext>
                  </a:extLst>
                </a:gridCol>
                <a:gridCol w="2064544">
                  <a:extLst>
                    <a:ext uri="{9D8B030D-6E8A-4147-A177-3AD203B41FA5}">
                      <a16:colId xmlns:a16="http://schemas.microsoft.com/office/drawing/2014/main" val="20004"/>
                    </a:ext>
                  </a:extLst>
                </a:gridCol>
              </a:tblGrid>
              <a:tr h="241395">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1000" kern="100" dirty="0">
                          <a:effectLst/>
                          <a:latin typeface="HGPｺﾞｼｯｸM" panose="020B0600000000000000" pitchFamily="50" charset="-128"/>
                          <a:ea typeface="HGPｺﾞｼｯｸM" panose="020B0600000000000000" pitchFamily="50" charset="-128"/>
                        </a:rPr>
                        <a:t>区分</a:t>
                      </a:r>
                      <a:endParaRPr lang="ja-JP" sz="12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1000" kern="100" dirty="0">
                          <a:effectLst/>
                          <a:latin typeface="HGPｺﾞｼｯｸM" panose="020B0600000000000000" pitchFamily="50" charset="-128"/>
                          <a:ea typeface="HGPｺﾞｼｯｸM" panose="020B0600000000000000" pitchFamily="50" charset="-128"/>
                        </a:rPr>
                        <a:t>一　災害</a:t>
                      </a:r>
                      <a:endParaRPr lang="ja-JP" sz="12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1000" kern="100" dirty="0">
                          <a:effectLst/>
                          <a:latin typeface="HGPｺﾞｼｯｸM" panose="020B0600000000000000" pitchFamily="50" charset="-128"/>
                          <a:ea typeface="HGPｺﾞｼｯｸM" panose="020B0600000000000000" pitchFamily="50" charset="-128"/>
                        </a:rPr>
                        <a:t>二　</a:t>
                      </a:r>
                      <a:r>
                        <a:rPr lang="ja-JP" sz="1000" u="sng" kern="100" dirty="0">
                          <a:effectLst/>
                          <a:latin typeface="HGPｺﾞｼｯｸM" panose="020B0600000000000000" pitchFamily="50" charset="-128"/>
                          <a:ea typeface="HGPｺﾞｼｯｸM" panose="020B0600000000000000" pitchFamily="50" charset="-128"/>
                        </a:rPr>
                        <a:t>所得</a:t>
                      </a:r>
                      <a:r>
                        <a:rPr lang="ja-JP" sz="1000" kern="100" dirty="0">
                          <a:effectLst/>
                          <a:latin typeface="HGPｺﾞｼｯｸM" panose="020B0600000000000000" pitchFamily="50" charset="-128"/>
                          <a:ea typeface="HGPｺﾞｼｯｸM" panose="020B0600000000000000" pitchFamily="50" charset="-128"/>
                        </a:rPr>
                        <a:t>減少</a:t>
                      </a:r>
                      <a:endParaRPr lang="ja-JP" sz="12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1000" kern="100">
                          <a:effectLst/>
                          <a:latin typeface="HGPｺﾞｼｯｸM" panose="020B0600000000000000" pitchFamily="50" charset="-128"/>
                          <a:ea typeface="HGPｺﾞｼｯｸM" panose="020B0600000000000000" pitchFamily="50" charset="-128"/>
                        </a:rPr>
                        <a:t>三　拘禁</a:t>
                      </a:r>
                      <a:endParaRPr lang="ja-JP" sz="1200" kern="10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1000" kern="100">
                          <a:effectLst/>
                          <a:latin typeface="HGPｺﾞｼｯｸM" panose="020B0600000000000000" pitchFamily="50" charset="-128"/>
                          <a:ea typeface="HGPｺﾞｼｯｸM" panose="020B0600000000000000" pitchFamily="50" charset="-128"/>
                        </a:rPr>
                        <a:t>四　旧被扶養者</a:t>
                      </a:r>
                      <a:endParaRPr lang="ja-JP" sz="1200" kern="10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extLst>
                  <a:ext uri="{0D108BD9-81ED-4DB2-BD59-A6C34878D82A}">
                    <a16:rowId xmlns:a16="http://schemas.microsoft.com/office/drawing/2014/main" val="10000"/>
                  </a:ext>
                </a:extLst>
              </a:tr>
              <a:tr h="336235">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1000" kern="100" dirty="0">
                          <a:effectLst/>
                          <a:latin typeface="HGPｺﾞｼｯｸM" panose="020B0600000000000000" pitchFamily="50" charset="-128"/>
                          <a:ea typeface="HGPｺﾞｼｯｸM" panose="020B0600000000000000" pitchFamily="50" charset="-128"/>
                        </a:rPr>
                        <a:t>対象となる保険料</a:t>
                      </a:r>
                      <a:endParaRPr lang="ja-JP" sz="12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sz="1000" kern="100" dirty="0">
                          <a:effectLst/>
                          <a:latin typeface="HGPｺﾞｼｯｸM" panose="020B0600000000000000" pitchFamily="50" charset="-128"/>
                          <a:ea typeface="HGPｺﾞｼｯｸM" panose="020B0600000000000000" pitchFamily="50" charset="-128"/>
                        </a:rPr>
                        <a:t>応能分及び応益分</a:t>
                      </a:r>
                      <a:endParaRPr lang="ja-JP" sz="12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sz="1000" kern="100" dirty="0">
                          <a:effectLst/>
                          <a:latin typeface="HGPｺﾞｼｯｸM" panose="020B0600000000000000" pitchFamily="50" charset="-128"/>
                          <a:ea typeface="HGPｺﾞｼｯｸM" panose="020B0600000000000000" pitchFamily="50" charset="-128"/>
                        </a:rPr>
                        <a:t>応能分のみ</a:t>
                      </a:r>
                      <a:endParaRPr lang="ja-JP" sz="12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sz="1000" kern="100" dirty="0">
                          <a:effectLst/>
                          <a:latin typeface="HGPｺﾞｼｯｸM" panose="020B0600000000000000" pitchFamily="50" charset="-128"/>
                          <a:ea typeface="HGPｺﾞｼｯｸM" panose="020B0600000000000000" pitchFamily="50" charset="-128"/>
                        </a:rPr>
                        <a:t>応能分及び応益分</a:t>
                      </a:r>
                      <a:endParaRPr lang="ja-JP" sz="12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sz="1000" kern="100" dirty="0">
                          <a:effectLst/>
                          <a:latin typeface="HGPｺﾞｼｯｸM" panose="020B0600000000000000" pitchFamily="50" charset="-128"/>
                          <a:ea typeface="HGPｺﾞｼｯｸM" panose="020B0600000000000000" pitchFamily="50" charset="-128"/>
                        </a:rPr>
                        <a:t>応能分及び応益分</a:t>
                      </a:r>
                      <a:endParaRPr lang="ja-JP" sz="12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1"/>
                  </a:ext>
                </a:extLst>
              </a:tr>
              <a:tr h="1874705">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1000" kern="100" dirty="0">
                          <a:effectLst/>
                          <a:latin typeface="HGPｺﾞｼｯｸM" panose="020B0600000000000000" pitchFamily="50" charset="-128"/>
                          <a:ea typeface="HGPｺﾞｼｯｸM" panose="020B0600000000000000" pitchFamily="50" charset="-128"/>
                        </a:rPr>
                        <a:t>減免の割合</a:t>
                      </a:r>
                      <a:endParaRPr lang="ja-JP" sz="12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0" indent="0" algn="just">
                        <a:lnSpc>
                          <a:spcPts val="1300"/>
                        </a:lnSpc>
                        <a:spcAft>
                          <a:spcPts val="0"/>
                        </a:spcAft>
                      </a:pPr>
                      <a:r>
                        <a:rPr lang="ja-JP" sz="1000" kern="100" dirty="0">
                          <a:effectLst/>
                          <a:latin typeface="HGPｺﾞｼｯｸM" panose="020B0600000000000000" pitchFamily="50" charset="-128"/>
                          <a:ea typeface="HGPｺﾞｼｯｸM" panose="020B0600000000000000" pitchFamily="50" charset="-128"/>
                        </a:rPr>
                        <a:t>被害の程度に応じて３区分（全壊等</a:t>
                      </a:r>
                      <a:r>
                        <a:rPr lang="en-US" sz="1000" kern="100" dirty="0">
                          <a:effectLst/>
                          <a:latin typeface="HGPｺﾞｼｯｸM" panose="020B0600000000000000" pitchFamily="50" charset="-128"/>
                          <a:ea typeface="HGPｺﾞｼｯｸM" panose="020B0600000000000000" pitchFamily="50" charset="-128"/>
                        </a:rPr>
                        <a:t>100</a:t>
                      </a:r>
                      <a:r>
                        <a:rPr lang="ja-JP" sz="1000" kern="100" dirty="0">
                          <a:effectLst/>
                          <a:latin typeface="HGPｺﾞｼｯｸM" panose="020B0600000000000000" pitchFamily="50" charset="-128"/>
                          <a:ea typeface="HGPｺﾞｼｯｸM" panose="020B0600000000000000" pitchFamily="50" charset="-128"/>
                        </a:rPr>
                        <a:t>％、半壊等</a:t>
                      </a:r>
                      <a:r>
                        <a:rPr lang="en-US" sz="1000" kern="100" dirty="0">
                          <a:effectLst/>
                          <a:latin typeface="HGPｺﾞｼｯｸM" panose="020B0600000000000000" pitchFamily="50" charset="-128"/>
                          <a:ea typeface="HGPｺﾞｼｯｸM" panose="020B0600000000000000" pitchFamily="50" charset="-128"/>
                        </a:rPr>
                        <a:t>70</a:t>
                      </a:r>
                      <a:r>
                        <a:rPr lang="ja-JP" sz="1000" kern="100" dirty="0">
                          <a:effectLst/>
                          <a:latin typeface="HGPｺﾞｼｯｸM" panose="020B0600000000000000" pitchFamily="50" charset="-128"/>
                          <a:ea typeface="HGPｺﾞｼｯｸM" panose="020B0600000000000000" pitchFamily="50" charset="-128"/>
                        </a:rPr>
                        <a:t>％、火災による水損又は床上浸水</a:t>
                      </a:r>
                      <a:r>
                        <a:rPr lang="en-US" sz="1000" kern="100" dirty="0">
                          <a:effectLst/>
                          <a:latin typeface="HGPｺﾞｼｯｸM" panose="020B0600000000000000" pitchFamily="50" charset="-128"/>
                          <a:ea typeface="HGPｺﾞｼｯｸM" panose="020B0600000000000000" pitchFamily="50" charset="-128"/>
                        </a:rPr>
                        <a:t>50</a:t>
                      </a:r>
                      <a:r>
                        <a:rPr lang="ja-JP" sz="1000" kern="100" dirty="0">
                          <a:effectLst/>
                          <a:latin typeface="HGPｺﾞｼｯｸM" panose="020B0600000000000000" pitchFamily="50" charset="-128"/>
                          <a:ea typeface="HGPｺﾞｼｯｸM" panose="020B0600000000000000" pitchFamily="50" charset="-128"/>
                        </a:rPr>
                        <a:t>％）</a:t>
                      </a:r>
                      <a:endParaRPr lang="ja-JP" sz="12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sz="1000" kern="100" dirty="0">
                          <a:effectLst/>
                          <a:latin typeface="HGPｺﾞｼｯｸM" panose="020B0600000000000000" pitchFamily="50" charset="-128"/>
                          <a:ea typeface="HGPｺﾞｼｯｸM" panose="020B0600000000000000" pitchFamily="50" charset="-128"/>
                        </a:rPr>
                        <a:t>前年所得からの減少率に応じて、８区分</a:t>
                      </a:r>
                      <a:endParaRPr lang="ja-JP" sz="1200" kern="100" dirty="0">
                        <a:effectLst/>
                        <a:latin typeface="HGPｺﾞｼｯｸM" panose="020B0600000000000000" pitchFamily="50" charset="-128"/>
                        <a:ea typeface="HGPｺﾞｼｯｸM" panose="020B0600000000000000" pitchFamily="50" charset="-128"/>
                      </a:endParaRPr>
                    </a:p>
                    <a:p>
                      <a:pPr marL="63500" indent="-63500" algn="just">
                        <a:lnSpc>
                          <a:spcPts val="1300"/>
                        </a:lnSpc>
                        <a:spcAft>
                          <a:spcPts val="0"/>
                        </a:spcAft>
                      </a:pPr>
                      <a:r>
                        <a:rPr lang="ja-JP" sz="1000" kern="100" dirty="0">
                          <a:effectLst/>
                          <a:latin typeface="HGPｺﾞｼｯｸM" panose="020B0600000000000000" pitchFamily="50" charset="-128"/>
                          <a:ea typeface="HGPｺﾞｼｯｸM" panose="020B0600000000000000" pitchFamily="50" charset="-128"/>
                        </a:rPr>
                        <a:t>（減少率が</a:t>
                      </a:r>
                      <a:endParaRPr lang="ja-JP" sz="1200" kern="100" dirty="0">
                        <a:effectLst/>
                        <a:latin typeface="HGPｺﾞｼｯｸM" panose="020B0600000000000000" pitchFamily="50" charset="-128"/>
                        <a:ea typeface="HGPｺﾞｼｯｸM" panose="020B0600000000000000" pitchFamily="50" charset="-128"/>
                      </a:endParaRPr>
                    </a:p>
                    <a:p>
                      <a:pPr marL="63500" indent="-63500" algn="just">
                        <a:lnSpc>
                          <a:spcPts val="1300"/>
                        </a:lnSpc>
                        <a:spcAft>
                          <a:spcPts val="0"/>
                        </a:spcAft>
                      </a:pPr>
                      <a:r>
                        <a:rPr lang="en-US" sz="1000" kern="100" dirty="0">
                          <a:effectLst/>
                          <a:latin typeface="HGPｺﾞｼｯｸM" panose="020B0600000000000000" pitchFamily="50" charset="-128"/>
                          <a:ea typeface="HGPｺﾞｼｯｸM" panose="020B0600000000000000" pitchFamily="50" charset="-128"/>
                        </a:rPr>
                        <a:t>30</a:t>
                      </a:r>
                      <a:r>
                        <a:rPr lang="ja-JP" sz="1000" kern="100" dirty="0">
                          <a:effectLst/>
                          <a:latin typeface="HGPｺﾞｼｯｸM" panose="020B0600000000000000" pitchFamily="50" charset="-128"/>
                          <a:ea typeface="HGPｺﾞｼｯｸM" panose="020B0600000000000000" pitchFamily="50" charset="-128"/>
                        </a:rPr>
                        <a:t>％以上</a:t>
                      </a:r>
                      <a:r>
                        <a:rPr lang="en-US" sz="1000" kern="100" dirty="0">
                          <a:effectLst/>
                          <a:latin typeface="HGPｺﾞｼｯｸM" panose="020B0600000000000000" pitchFamily="50" charset="-128"/>
                          <a:ea typeface="HGPｺﾞｼｯｸM" panose="020B0600000000000000" pitchFamily="50" charset="-128"/>
                        </a:rPr>
                        <a:t>40</a:t>
                      </a:r>
                      <a:r>
                        <a:rPr lang="ja-JP" sz="1000" kern="100" dirty="0">
                          <a:effectLst/>
                          <a:latin typeface="HGPｺﾞｼｯｸM" panose="020B0600000000000000" pitchFamily="50" charset="-128"/>
                          <a:ea typeface="HGPｺﾞｼｯｸM" panose="020B0600000000000000" pitchFamily="50" charset="-128"/>
                        </a:rPr>
                        <a:t>％未満：</a:t>
                      </a:r>
                      <a:r>
                        <a:rPr lang="en-US" sz="1000" kern="100" dirty="0">
                          <a:effectLst/>
                          <a:latin typeface="HGPｺﾞｼｯｸM" panose="020B0600000000000000" pitchFamily="50" charset="-128"/>
                          <a:ea typeface="HGPｺﾞｼｯｸM" panose="020B0600000000000000" pitchFamily="50" charset="-128"/>
                        </a:rPr>
                        <a:t>30</a:t>
                      </a:r>
                      <a:r>
                        <a:rPr lang="ja-JP" sz="1000" kern="100" dirty="0">
                          <a:effectLst/>
                          <a:latin typeface="HGPｺﾞｼｯｸM" panose="020B0600000000000000" pitchFamily="50" charset="-128"/>
                          <a:ea typeface="HGPｺﾞｼｯｸM" panose="020B0600000000000000" pitchFamily="50" charset="-128"/>
                        </a:rPr>
                        <a:t>％、</a:t>
                      </a:r>
                      <a:endParaRPr lang="ja-JP" sz="1200" kern="100" dirty="0">
                        <a:effectLst/>
                        <a:latin typeface="HGPｺﾞｼｯｸM" panose="020B0600000000000000" pitchFamily="50" charset="-128"/>
                        <a:ea typeface="HGPｺﾞｼｯｸM" panose="020B0600000000000000" pitchFamily="50" charset="-128"/>
                      </a:endParaRPr>
                    </a:p>
                    <a:p>
                      <a:pPr marL="63500" indent="-63500" algn="just">
                        <a:lnSpc>
                          <a:spcPts val="1300"/>
                        </a:lnSpc>
                        <a:spcAft>
                          <a:spcPts val="0"/>
                        </a:spcAft>
                      </a:pPr>
                      <a:r>
                        <a:rPr lang="ja-JP" sz="1000" kern="100" dirty="0">
                          <a:effectLst/>
                          <a:latin typeface="HGPｺﾞｼｯｸM" panose="020B0600000000000000" pitchFamily="50" charset="-128"/>
                          <a:ea typeface="HGPｺﾞｼｯｸM" panose="020B0600000000000000" pitchFamily="50" charset="-128"/>
                        </a:rPr>
                        <a:t>同</a:t>
                      </a:r>
                      <a:r>
                        <a:rPr lang="en-US" sz="1000" kern="100" dirty="0">
                          <a:effectLst/>
                          <a:latin typeface="HGPｺﾞｼｯｸM" panose="020B0600000000000000" pitchFamily="50" charset="-128"/>
                          <a:ea typeface="HGPｺﾞｼｯｸM" panose="020B0600000000000000" pitchFamily="50" charset="-128"/>
                        </a:rPr>
                        <a:t>40</a:t>
                      </a:r>
                      <a:r>
                        <a:rPr lang="ja-JP" sz="1000" kern="100" dirty="0">
                          <a:effectLst/>
                          <a:latin typeface="HGPｺﾞｼｯｸM" panose="020B0600000000000000" pitchFamily="50" charset="-128"/>
                          <a:ea typeface="HGPｺﾞｼｯｸM" panose="020B0600000000000000" pitchFamily="50" charset="-128"/>
                        </a:rPr>
                        <a:t>％以上</a:t>
                      </a:r>
                      <a:r>
                        <a:rPr lang="en-US" sz="1000" kern="100" dirty="0">
                          <a:effectLst/>
                          <a:latin typeface="HGPｺﾞｼｯｸM" panose="020B0600000000000000" pitchFamily="50" charset="-128"/>
                          <a:ea typeface="HGPｺﾞｼｯｸM" panose="020B0600000000000000" pitchFamily="50" charset="-128"/>
                        </a:rPr>
                        <a:t>50</a:t>
                      </a:r>
                      <a:r>
                        <a:rPr lang="ja-JP" sz="1000" kern="100" dirty="0">
                          <a:effectLst/>
                          <a:latin typeface="HGPｺﾞｼｯｸM" panose="020B0600000000000000" pitchFamily="50" charset="-128"/>
                          <a:ea typeface="HGPｺﾞｼｯｸM" panose="020B0600000000000000" pitchFamily="50" charset="-128"/>
                        </a:rPr>
                        <a:t>％未満：</a:t>
                      </a:r>
                      <a:r>
                        <a:rPr lang="en-US" sz="1000" kern="100" dirty="0">
                          <a:effectLst/>
                          <a:latin typeface="HGPｺﾞｼｯｸM" panose="020B0600000000000000" pitchFamily="50" charset="-128"/>
                          <a:ea typeface="HGPｺﾞｼｯｸM" panose="020B0600000000000000" pitchFamily="50" charset="-128"/>
                        </a:rPr>
                        <a:t>40</a:t>
                      </a:r>
                      <a:r>
                        <a:rPr lang="ja-JP" sz="1000" kern="100" dirty="0">
                          <a:effectLst/>
                          <a:latin typeface="HGPｺﾞｼｯｸM" panose="020B0600000000000000" pitchFamily="50" charset="-128"/>
                          <a:ea typeface="HGPｺﾞｼｯｸM" panose="020B0600000000000000" pitchFamily="50" charset="-128"/>
                        </a:rPr>
                        <a:t>％、</a:t>
                      </a:r>
                      <a:endParaRPr lang="ja-JP" sz="1200" kern="100" dirty="0">
                        <a:effectLst/>
                        <a:latin typeface="HGPｺﾞｼｯｸM" panose="020B0600000000000000" pitchFamily="50" charset="-128"/>
                        <a:ea typeface="HGPｺﾞｼｯｸM" panose="020B0600000000000000" pitchFamily="50" charset="-128"/>
                      </a:endParaRPr>
                    </a:p>
                    <a:p>
                      <a:pPr marL="63500" indent="-63500" algn="just">
                        <a:lnSpc>
                          <a:spcPts val="1300"/>
                        </a:lnSpc>
                        <a:spcAft>
                          <a:spcPts val="0"/>
                        </a:spcAft>
                      </a:pPr>
                      <a:r>
                        <a:rPr lang="ja-JP" sz="1000" kern="100" dirty="0">
                          <a:effectLst/>
                          <a:latin typeface="HGPｺﾞｼｯｸM" panose="020B0600000000000000" pitchFamily="50" charset="-128"/>
                          <a:ea typeface="HGPｺﾞｼｯｸM" panose="020B0600000000000000" pitchFamily="50" charset="-128"/>
                        </a:rPr>
                        <a:t>同</a:t>
                      </a:r>
                      <a:r>
                        <a:rPr lang="en-US" sz="1000" kern="100" dirty="0">
                          <a:effectLst/>
                          <a:latin typeface="HGPｺﾞｼｯｸM" panose="020B0600000000000000" pitchFamily="50" charset="-128"/>
                          <a:ea typeface="HGPｺﾞｼｯｸM" panose="020B0600000000000000" pitchFamily="50" charset="-128"/>
                        </a:rPr>
                        <a:t>50</a:t>
                      </a:r>
                      <a:r>
                        <a:rPr lang="ja-JP" sz="1000" kern="100" dirty="0">
                          <a:effectLst/>
                          <a:latin typeface="HGPｺﾞｼｯｸM" panose="020B0600000000000000" pitchFamily="50" charset="-128"/>
                          <a:ea typeface="HGPｺﾞｼｯｸM" panose="020B0600000000000000" pitchFamily="50" charset="-128"/>
                        </a:rPr>
                        <a:t>％以上</a:t>
                      </a:r>
                      <a:r>
                        <a:rPr lang="en-US" sz="1000" kern="100" dirty="0">
                          <a:effectLst/>
                          <a:latin typeface="HGPｺﾞｼｯｸM" panose="020B0600000000000000" pitchFamily="50" charset="-128"/>
                          <a:ea typeface="HGPｺﾞｼｯｸM" panose="020B0600000000000000" pitchFamily="50" charset="-128"/>
                        </a:rPr>
                        <a:t>60</a:t>
                      </a:r>
                      <a:r>
                        <a:rPr lang="ja-JP" sz="1000" kern="100" dirty="0">
                          <a:effectLst/>
                          <a:latin typeface="HGPｺﾞｼｯｸM" panose="020B0600000000000000" pitchFamily="50" charset="-128"/>
                          <a:ea typeface="HGPｺﾞｼｯｸM" panose="020B0600000000000000" pitchFamily="50" charset="-128"/>
                        </a:rPr>
                        <a:t>％未満：</a:t>
                      </a:r>
                      <a:r>
                        <a:rPr lang="en-US" sz="1000" kern="100" dirty="0">
                          <a:effectLst/>
                          <a:latin typeface="HGPｺﾞｼｯｸM" panose="020B0600000000000000" pitchFamily="50" charset="-128"/>
                          <a:ea typeface="HGPｺﾞｼｯｸM" panose="020B0600000000000000" pitchFamily="50" charset="-128"/>
                        </a:rPr>
                        <a:t>50</a:t>
                      </a:r>
                      <a:r>
                        <a:rPr lang="ja-JP" sz="1000" kern="100" dirty="0">
                          <a:effectLst/>
                          <a:latin typeface="HGPｺﾞｼｯｸM" panose="020B0600000000000000" pitchFamily="50" charset="-128"/>
                          <a:ea typeface="HGPｺﾞｼｯｸM" panose="020B0600000000000000" pitchFamily="50" charset="-128"/>
                        </a:rPr>
                        <a:t>％、</a:t>
                      </a:r>
                      <a:endParaRPr lang="ja-JP" sz="1200" kern="100" dirty="0">
                        <a:effectLst/>
                        <a:latin typeface="HGPｺﾞｼｯｸM" panose="020B0600000000000000" pitchFamily="50" charset="-128"/>
                        <a:ea typeface="HGPｺﾞｼｯｸM" panose="020B0600000000000000" pitchFamily="50" charset="-128"/>
                      </a:endParaRPr>
                    </a:p>
                    <a:p>
                      <a:pPr marL="63500" indent="-63500" algn="just">
                        <a:lnSpc>
                          <a:spcPts val="1300"/>
                        </a:lnSpc>
                        <a:spcAft>
                          <a:spcPts val="0"/>
                        </a:spcAft>
                      </a:pPr>
                      <a:r>
                        <a:rPr lang="ja-JP" sz="1000" kern="100" dirty="0">
                          <a:effectLst/>
                          <a:latin typeface="HGPｺﾞｼｯｸM" panose="020B0600000000000000" pitchFamily="50" charset="-128"/>
                          <a:ea typeface="HGPｺﾞｼｯｸM" panose="020B0600000000000000" pitchFamily="50" charset="-128"/>
                        </a:rPr>
                        <a:t>同</a:t>
                      </a:r>
                      <a:r>
                        <a:rPr lang="en-US" sz="1000" kern="100" dirty="0">
                          <a:effectLst/>
                          <a:latin typeface="HGPｺﾞｼｯｸM" panose="020B0600000000000000" pitchFamily="50" charset="-128"/>
                          <a:ea typeface="HGPｺﾞｼｯｸM" panose="020B0600000000000000" pitchFamily="50" charset="-128"/>
                        </a:rPr>
                        <a:t>60</a:t>
                      </a:r>
                      <a:r>
                        <a:rPr lang="ja-JP" sz="1000" kern="100" dirty="0">
                          <a:effectLst/>
                          <a:latin typeface="HGPｺﾞｼｯｸM" panose="020B0600000000000000" pitchFamily="50" charset="-128"/>
                          <a:ea typeface="HGPｺﾞｼｯｸM" panose="020B0600000000000000" pitchFamily="50" charset="-128"/>
                        </a:rPr>
                        <a:t>％以上</a:t>
                      </a:r>
                      <a:r>
                        <a:rPr lang="en-US" sz="1000" kern="100" dirty="0">
                          <a:effectLst/>
                          <a:latin typeface="HGPｺﾞｼｯｸM" panose="020B0600000000000000" pitchFamily="50" charset="-128"/>
                          <a:ea typeface="HGPｺﾞｼｯｸM" panose="020B0600000000000000" pitchFamily="50" charset="-128"/>
                        </a:rPr>
                        <a:t>70</a:t>
                      </a:r>
                      <a:r>
                        <a:rPr lang="ja-JP" sz="1000" kern="100" dirty="0">
                          <a:effectLst/>
                          <a:latin typeface="HGPｺﾞｼｯｸM" panose="020B0600000000000000" pitchFamily="50" charset="-128"/>
                          <a:ea typeface="HGPｺﾞｼｯｸM" panose="020B0600000000000000" pitchFamily="50" charset="-128"/>
                        </a:rPr>
                        <a:t>％未満：</a:t>
                      </a:r>
                      <a:r>
                        <a:rPr lang="en-US" sz="1000" kern="100" dirty="0">
                          <a:effectLst/>
                          <a:latin typeface="HGPｺﾞｼｯｸM" panose="020B0600000000000000" pitchFamily="50" charset="-128"/>
                          <a:ea typeface="HGPｺﾞｼｯｸM" panose="020B0600000000000000" pitchFamily="50" charset="-128"/>
                        </a:rPr>
                        <a:t>60</a:t>
                      </a:r>
                      <a:r>
                        <a:rPr lang="ja-JP" sz="1000" kern="100" dirty="0">
                          <a:effectLst/>
                          <a:latin typeface="HGPｺﾞｼｯｸM" panose="020B0600000000000000" pitchFamily="50" charset="-128"/>
                          <a:ea typeface="HGPｺﾞｼｯｸM" panose="020B0600000000000000" pitchFamily="50" charset="-128"/>
                        </a:rPr>
                        <a:t>％、</a:t>
                      </a:r>
                      <a:endParaRPr lang="ja-JP" sz="1200" kern="100" dirty="0">
                        <a:effectLst/>
                        <a:latin typeface="HGPｺﾞｼｯｸM" panose="020B0600000000000000" pitchFamily="50" charset="-128"/>
                        <a:ea typeface="HGPｺﾞｼｯｸM" panose="020B0600000000000000" pitchFamily="50" charset="-128"/>
                      </a:endParaRPr>
                    </a:p>
                    <a:p>
                      <a:pPr marL="63500" indent="-63500" algn="just">
                        <a:lnSpc>
                          <a:spcPts val="1300"/>
                        </a:lnSpc>
                        <a:spcAft>
                          <a:spcPts val="0"/>
                        </a:spcAft>
                      </a:pPr>
                      <a:r>
                        <a:rPr lang="ja-JP" sz="1000" kern="100" dirty="0">
                          <a:effectLst/>
                          <a:latin typeface="HGPｺﾞｼｯｸM" panose="020B0600000000000000" pitchFamily="50" charset="-128"/>
                          <a:ea typeface="HGPｺﾞｼｯｸM" panose="020B0600000000000000" pitchFamily="50" charset="-128"/>
                        </a:rPr>
                        <a:t>同</a:t>
                      </a:r>
                      <a:r>
                        <a:rPr lang="en-US" sz="1000" kern="100" dirty="0">
                          <a:effectLst/>
                          <a:latin typeface="HGPｺﾞｼｯｸM" panose="020B0600000000000000" pitchFamily="50" charset="-128"/>
                          <a:ea typeface="HGPｺﾞｼｯｸM" panose="020B0600000000000000" pitchFamily="50" charset="-128"/>
                        </a:rPr>
                        <a:t>70</a:t>
                      </a:r>
                      <a:r>
                        <a:rPr lang="ja-JP" sz="1000" kern="100" dirty="0">
                          <a:effectLst/>
                          <a:latin typeface="HGPｺﾞｼｯｸM" panose="020B0600000000000000" pitchFamily="50" charset="-128"/>
                          <a:ea typeface="HGPｺﾞｼｯｸM" panose="020B0600000000000000" pitchFamily="50" charset="-128"/>
                        </a:rPr>
                        <a:t>％以上</a:t>
                      </a:r>
                      <a:r>
                        <a:rPr lang="en-US" sz="1000" kern="100" dirty="0">
                          <a:effectLst/>
                          <a:latin typeface="HGPｺﾞｼｯｸM" panose="020B0600000000000000" pitchFamily="50" charset="-128"/>
                          <a:ea typeface="HGPｺﾞｼｯｸM" panose="020B0600000000000000" pitchFamily="50" charset="-128"/>
                        </a:rPr>
                        <a:t>80</a:t>
                      </a:r>
                      <a:r>
                        <a:rPr lang="ja-JP" sz="1000" kern="100" dirty="0">
                          <a:effectLst/>
                          <a:latin typeface="HGPｺﾞｼｯｸM" panose="020B0600000000000000" pitchFamily="50" charset="-128"/>
                          <a:ea typeface="HGPｺﾞｼｯｸM" panose="020B0600000000000000" pitchFamily="50" charset="-128"/>
                        </a:rPr>
                        <a:t>％未満：</a:t>
                      </a:r>
                      <a:r>
                        <a:rPr lang="en-US" sz="1000" kern="100" dirty="0">
                          <a:effectLst/>
                          <a:latin typeface="HGPｺﾞｼｯｸM" panose="020B0600000000000000" pitchFamily="50" charset="-128"/>
                          <a:ea typeface="HGPｺﾞｼｯｸM" panose="020B0600000000000000" pitchFamily="50" charset="-128"/>
                        </a:rPr>
                        <a:t>70</a:t>
                      </a:r>
                      <a:r>
                        <a:rPr lang="ja-JP" sz="1000" kern="100" dirty="0">
                          <a:effectLst/>
                          <a:latin typeface="HGPｺﾞｼｯｸM" panose="020B0600000000000000" pitchFamily="50" charset="-128"/>
                          <a:ea typeface="HGPｺﾞｼｯｸM" panose="020B0600000000000000" pitchFamily="50" charset="-128"/>
                        </a:rPr>
                        <a:t>％、</a:t>
                      </a:r>
                      <a:endParaRPr lang="ja-JP" sz="1200" kern="100" dirty="0">
                        <a:effectLst/>
                        <a:latin typeface="HGPｺﾞｼｯｸM" panose="020B0600000000000000" pitchFamily="50" charset="-128"/>
                        <a:ea typeface="HGPｺﾞｼｯｸM" panose="020B0600000000000000" pitchFamily="50" charset="-128"/>
                      </a:endParaRPr>
                    </a:p>
                    <a:p>
                      <a:pPr marL="63500" indent="-63500" algn="just">
                        <a:lnSpc>
                          <a:spcPts val="1300"/>
                        </a:lnSpc>
                        <a:spcAft>
                          <a:spcPts val="0"/>
                        </a:spcAft>
                      </a:pPr>
                      <a:r>
                        <a:rPr lang="ja-JP" sz="1000" kern="100" dirty="0">
                          <a:effectLst/>
                          <a:latin typeface="HGPｺﾞｼｯｸM" panose="020B0600000000000000" pitchFamily="50" charset="-128"/>
                          <a:ea typeface="HGPｺﾞｼｯｸM" panose="020B0600000000000000" pitchFamily="50" charset="-128"/>
                        </a:rPr>
                        <a:t>同</a:t>
                      </a:r>
                      <a:r>
                        <a:rPr lang="en-US" sz="1000" kern="100" dirty="0">
                          <a:effectLst/>
                          <a:latin typeface="HGPｺﾞｼｯｸM" panose="020B0600000000000000" pitchFamily="50" charset="-128"/>
                          <a:ea typeface="HGPｺﾞｼｯｸM" panose="020B0600000000000000" pitchFamily="50" charset="-128"/>
                        </a:rPr>
                        <a:t>80</a:t>
                      </a:r>
                      <a:r>
                        <a:rPr lang="ja-JP" sz="1000" kern="100" dirty="0">
                          <a:effectLst/>
                          <a:latin typeface="HGPｺﾞｼｯｸM" panose="020B0600000000000000" pitchFamily="50" charset="-128"/>
                          <a:ea typeface="HGPｺﾞｼｯｸM" panose="020B0600000000000000" pitchFamily="50" charset="-128"/>
                        </a:rPr>
                        <a:t>％以上</a:t>
                      </a:r>
                      <a:r>
                        <a:rPr lang="en-US" sz="1000" kern="100" dirty="0">
                          <a:effectLst/>
                          <a:latin typeface="HGPｺﾞｼｯｸM" panose="020B0600000000000000" pitchFamily="50" charset="-128"/>
                          <a:ea typeface="HGPｺﾞｼｯｸM" panose="020B0600000000000000" pitchFamily="50" charset="-128"/>
                        </a:rPr>
                        <a:t>90</a:t>
                      </a:r>
                      <a:r>
                        <a:rPr lang="ja-JP" sz="1000" kern="100" dirty="0">
                          <a:effectLst/>
                          <a:latin typeface="HGPｺﾞｼｯｸM" panose="020B0600000000000000" pitchFamily="50" charset="-128"/>
                          <a:ea typeface="HGPｺﾞｼｯｸM" panose="020B0600000000000000" pitchFamily="50" charset="-128"/>
                        </a:rPr>
                        <a:t>％未満：</a:t>
                      </a:r>
                      <a:r>
                        <a:rPr lang="en-US" sz="1000" kern="100" dirty="0">
                          <a:effectLst/>
                          <a:latin typeface="HGPｺﾞｼｯｸM" panose="020B0600000000000000" pitchFamily="50" charset="-128"/>
                          <a:ea typeface="HGPｺﾞｼｯｸM" panose="020B0600000000000000" pitchFamily="50" charset="-128"/>
                        </a:rPr>
                        <a:t>80</a:t>
                      </a:r>
                      <a:r>
                        <a:rPr lang="ja-JP" sz="1000" kern="100" dirty="0">
                          <a:effectLst/>
                          <a:latin typeface="HGPｺﾞｼｯｸM" panose="020B0600000000000000" pitchFamily="50" charset="-128"/>
                          <a:ea typeface="HGPｺﾞｼｯｸM" panose="020B0600000000000000" pitchFamily="50" charset="-128"/>
                        </a:rPr>
                        <a:t>％、</a:t>
                      </a:r>
                      <a:endParaRPr lang="ja-JP" sz="1200" kern="100" dirty="0">
                        <a:effectLst/>
                        <a:latin typeface="HGPｺﾞｼｯｸM" panose="020B0600000000000000" pitchFamily="50" charset="-128"/>
                        <a:ea typeface="HGPｺﾞｼｯｸM" panose="020B0600000000000000" pitchFamily="50" charset="-128"/>
                      </a:endParaRPr>
                    </a:p>
                    <a:p>
                      <a:pPr marL="63500" indent="-63500" algn="just">
                        <a:lnSpc>
                          <a:spcPts val="1300"/>
                        </a:lnSpc>
                        <a:spcAft>
                          <a:spcPts val="0"/>
                        </a:spcAft>
                      </a:pPr>
                      <a:r>
                        <a:rPr lang="ja-JP" sz="1000" kern="100" dirty="0">
                          <a:effectLst/>
                          <a:latin typeface="HGPｺﾞｼｯｸM" panose="020B0600000000000000" pitchFamily="50" charset="-128"/>
                          <a:ea typeface="HGPｺﾞｼｯｸM" panose="020B0600000000000000" pitchFamily="50" charset="-128"/>
                        </a:rPr>
                        <a:t>同</a:t>
                      </a:r>
                      <a:r>
                        <a:rPr lang="en-US" sz="1000" kern="100" dirty="0">
                          <a:effectLst/>
                          <a:latin typeface="HGPｺﾞｼｯｸM" panose="020B0600000000000000" pitchFamily="50" charset="-128"/>
                          <a:ea typeface="HGPｺﾞｼｯｸM" panose="020B0600000000000000" pitchFamily="50" charset="-128"/>
                        </a:rPr>
                        <a:t>90</a:t>
                      </a:r>
                      <a:r>
                        <a:rPr lang="ja-JP" sz="1000" kern="100" dirty="0">
                          <a:effectLst/>
                          <a:latin typeface="HGPｺﾞｼｯｸM" panose="020B0600000000000000" pitchFamily="50" charset="-128"/>
                          <a:ea typeface="HGPｺﾞｼｯｸM" panose="020B0600000000000000" pitchFamily="50" charset="-128"/>
                        </a:rPr>
                        <a:t>％以上</a:t>
                      </a:r>
                      <a:r>
                        <a:rPr lang="en-US" sz="1000" kern="100" dirty="0">
                          <a:effectLst/>
                          <a:latin typeface="HGPｺﾞｼｯｸM" panose="020B0600000000000000" pitchFamily="50" charset="-128"/>
                          <a:ea typeface="HGPｺﾞｼｯｸM" panose="020B0600000000000000" pitchFamily="50" charset="-128"/>
                        </a:rPr>
                        <a:t>100</a:t>
                      </a:r>
                      <a:r>
                        <a:rPr lang="ja-JP" sz="1000" kern="100" dirty="0">
                          <a:effectLst/>
                          <a:latin typeface="HGPｺﾞｼｯｸM" panose="020B0600000000000000" pitchFamily="50" charset="-128"/>
                          <a:ea typeface="HGPｺﾞｼｯｸM" panose="020B0600000000000000" pitchFamily="50" charset="-128"/>
                        </a:rPr>
                        <a:t>％未満：</a:t>
                      </a:r>
                      <a:r>
                        <a:rPr lang="en-US" sz="1000" kern="100" dirty="0">
                          <a:effectLst/>
                          <a:latin typeface="HGPｺﾞｼｯｸM" panose="020B0600000000000000" pitchFamily="50" charset="-128"/>
                          <a:ea typeface="HGPｺﾞｼｯｸM" panose="020B0600000000000000" pitchFamily="50" charset="-128"/>
                        </a:rPr>
                        <a:t>90</a:t>
                      </a:r>
                      <a:r>
                        <a:rPr lang="ja-JP" sz="1000" kern="100" dirty="0">
                          <a:effectLst/>
                          <a:latin typeface="HGPｺﾞｼｯｸM" panose="020B0600000000000000" pitchFamily="50" charset="-128"/>
                          <a:ea typeface="HGPｺﾞｼｯｸM" panose="020B0600000000000000" pitchFamily="50" charset="-128"/>
                        </a:rPr>
                        <a:t>％、</a:t>
                      </a:r>
                      <a:endParaRPr lang="ja-JP" sz="1200" kern="100" dirty="0">
                        <a:effectLst/>
                        <a:latin typeface="HGPｺﾞｼｯｸM" panose="020B0600000000000000" pitchFamily="50" charset="-128"/>
                        <a:ea typeface="HGPｺﾞｼｯｸM" panose="020B0600000000000000" pitchFamily="50" charset="-128"/>
                      </a:endParaRPr>
                    </a:p>
                    <a:p>
                      <a:pPr marL="63500" indent="-63500" algn="just">
                        <a:lnSpc>
                          <a:spcPts val="1300"/>
                        </a:lnSpc>
                        <a:spcAft>
                          <a:spcPts val="0"/>
                        </a:spcAft>
                      </a:pPr>
                      <a:r>
                        <a:rPr lang="ja-JP" sz="1000" kern="100" dirty="0">
                          <a:effectLst/>
                          <a:latin typeface="HGPｺﾞｼｯｸM" panose="020B0600000000000000" pitchFamily="50" charset="-128"/>
                          <a:ea typeface="HGPｺﾞｼｯｸM" panose="020B0600000000000000" pitchFamily="50" charset="-128"/>
                        </a:rPr>
                        <a:t>同</a:t>
                      </a:r>
                      <a:r>
                        <a:rPr lang="en-US" sz="1000" kern="100" dirty="0">
                          <a:effectLst/>
                          <a:latin typeface="HGPｺﾞｼｯｸM" panose="020B0600000000000000" pitchFamily="50" charset="-128"/>
                          <a:ea typeface="HGPｺﾞｼｯｸM" panose="020B0600000000000000" pitchFamily="50" charset="-128"/>
                        </a:rPr>
                        <a:t>100</a:t>
                      </a:r>
                      <a:r>
                        <a:rPr lang="ja-JP" sz="1000" kern="100" dirty="0">
                          <a:effectLst/>
                          <a:latin typeface="HGPｺﾞｼｯｸM" panose="020B0600000000000000" pitchFamily="50" charset="-128"/>
                          <a:ea typeface="HGPｺﾞｼｯｸM" panose="020B0600000000000000" pitchFamily="50" charset="-128"/>
                        </a:rPr>
                        <a:t>％：</a:t>
                      </a:r>
                      <a:r>
                        <a:rPr lang="en-US" sz="1000" kern="100" dirty="0">
                          <a:effectLst/>
                          <a:latin typeface="HGPｺﾞｼｯｸM" panose="020B0600000000000000" pitchFamily="50" charset="-128"/>
                          <a:ea typeface="HGPｺﾞｼｯｸM" panose="020B0600000000000000" pitchFamily="50" charset="-128"/>
                        </a:rPr>
                        <a:t>100</a:t>
                      </a:r>
                      <a:r>
                        <a:rPr lang="ja-JP" sz="1000" kern="100" dirty="0">
                          <a:effectLst/>
                          <a:latin typeface="HGPｺﾞｼｯｸM" panose="020B0600000000000000" pitchFamily="50" charset="-128"/>
                          <a:ea typeface="HGPｺﾞｼｯｸM" panose="020B0600000000000000" pitchFamily="50" charset="-128"/>
                        </a:rPr>
                        <a:t>％）</a:t>
                      </a:r>
                      <a:endParaRPr lang="ja-JP" sz="12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en-US" sz="1000" kern="100" dirty="0">
                          <a:effectLst/>
                          <a:latin typeface="HGPｺﾞｼｯｸM" panose="020B0600000000000000" pitchFamily="50" charset="-128"/>
                          <a:ea typeface="HGPｺﾞｼｯｸM" panose="020B0600000000000000" pitchFamily="50" charset="-128"/>
                        </a:rPr>
                        <a:t>100</a:t>
                      </a:r>
                      <a:r>
                        <a:rPr lang="ja-JP" sz="1000" kern="100" dirty="0">
                          <a:effectLst/>
                          <a:latin typeface="HGPｺﾞｼｯｸM" panose="020B0600000000000000" pitchFamily="50" charset="-128"/>
                          <a:ea typeface="HGPｺﾞｼｯｸM" panose="020B0600000000000000" pitchFamily="50" charset="-128"/>
                        </a:rPr>
                        <a:t>％</a:t>
                      </a:r>
                      <a:endParaRPr lang="ja-JP" sz="12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sz="1000" b="0" u="none" kern="100" dirty="0">
                          <a:solidFill>
                            <a:schemeClr val="tx1"/>
                          </a:solidFill>
                          <a:effectLst/>
                          <a:latin typeface="HGPｺﾞｼｯｸM" panose="020B0600000000000000" pitchFamily="50" charset="-128"/>
                          <a:ea typeface="HGPｺﾞｼｯｸM" panose="020B0600000000000000" pitchFamily="50" charset="-128"/>
                        </a:rPr>
                        <a:t>所得割</a:t>
                      </a:r>
                      <a:r>
                        <a:rPr lang="en-US" sz="1000" b="0" u="none" kern="100" dirty="0">
                          <a:solidFill>
                            <a:schemeClr val="tx1"/>
                          </a:solidFill>
                          <a:effectLst/>
                          <a:latin typeface="HGPｺﾞｼｯｸM" panose="020B0600000000000000" pitchFamily="50" charset="-128"/>
                          <a:ea typeface="HGPｺﾞｼｯｸM" panose="020B0600000000000000" pitchFamily="50" charset="-128"/>
                        </a:rPr>
                        <a:t>10</a:t>
                      </a:r>
                      <a:r>
                        <a:rPr lang="ja-JP" sz="1000" b="0" u="none" kern="100" dirty="0">
                          <a:solidFill>
                            <a:schemeClr val="tx1"/>
                          </a:solidFill>
                          <a:effectLst/>
                          <a:latin typeface="HGPｺﾞｼｯｸM" panose="020B0600000000000000" pitchFamily="50" charset="-128"/>
                          <a:ea typeface="HGPｺﾞｼｯｸM" panose="020B0600000000000000" pitchFamily="50" charset="-128"/>
                        </a:rPr>
                        <a:t>割</a:t>
                      </a:r>
                      <a:endParaRPr lang="ja-JP" sz="1200" b="0" u="none" kern="100" dirty="0">
                        <a:solidFill>
                          <a:schemeClr val="tx1"/>
                        </a:solidFill>
                        <a:effectLst/>
                        <a:latin typeface="HGPｺﾞｼｯｸM" panose="020B0600000000000000" pitchFamily="50" charset="-128"/>
                        <a:ea typeface="HGPｺﾞｼｯｸM" panose="020B0600000000000000" pitchFamily="50" charset="-128"/>
                      </a:endParaRPr>
                    </a:p>
                    <a:p>
                      <a:pPr marL="63500" indent="-63500" algn="just">
                        <a:lnSpc>
                          <a:spcPts val="1300"/>
                        </a:lnSpc>
                        <a:spcAft>
                          <a:spcPts val="0"/>
                        </a:spcAft>
                      </a:pPr>
                      <a:r>
                        <a:rPr lang="ja-JP" altLang="en-US" sz="1000" b="0" u="none" kern="100" dirty="0">
                          <a:solidFill>
                            <a:schemeClr val="tx1"/>
                          </a:solidFill>
                          <a:effectLst/>
                          <a:latin typeface="HGPｺﾞｼｯｸM" panose="020B0600000000000000" pitchFamily="50" charset="-128"/>
                          <a:ea typeface="HGPｺﾞｼｯｸM" panose="020B0600000000000000" pitchFamily="50" charset="-128"/>
                        </a:rPr>
                        <a:t>均等割及び十八歳以上均等割</a:t>
                      </a:r>
                      <a:r>
                        <a:rPr lang="ja-JP" sz="1000" b="0" u="none" kern="100" dirty="0">
                          <a:solidFill>
                            <a:schemeClr val="tx1"/>
                          </a:solidFill>
                          <a:effectLst/>
                          <a:latin typeface="HGPｺﾞｼｯｸM" panose="020B0600000000000000" pitchFamily="50" charset="-128"/>
                          <a:ea typeface="HGPｺﾞｼｯｸM" panose="020B0600000000000000" pitchFamily="50" charset="-128"/>
                        </a:rPr>
                        <a:t>５割</a:t>
                      </a:r>
                      <a:endParaRPr lang="ja-JP" sz="1200" b="0" u="none" kern="100" dirty="0">
                        <a:solidFill>
                          <a:schemeClr val="tx1"/>
                        </a:solidFill>
                        <a:effectLst/>
                        <a:latin typeface="HGPｺﾞｼｯｸM" panose="020B0600000000000000" pitchFamily="50" charset="-128"/>
                        <a:ea typeface="HGPｺﾞｼｯｸM" panose="020B0600000000000000" pitchFamily="50" charset="-128"/>
                      </a:endParaRPr>
                    </a:p>
                    <a:p>
                      <a:pPr marL="63500" indent="-63500" algn="just">
                        <a:lnSpc>
                          <a:spcPts val="1300"/>
                        </a:lnSpc>
                        <a:spcAft>
                          <a:spcPts val="0"/>
                        </a:spcAft>
                      </a:pPr>
                      <a:r>
                        <a:rPr lang="ja-JP" sz="1000" b="0" u="none" kern="100" dirty="0">
                          <a:solidFill>
                            <a:schemeClr val="tx1"/>
                          </a:solidFill>
                          <a:effectLst/>
                          <a:latin typeface="HGPｺﾞｼｯｸM" panose="020B0600000000000000" pitchFamily="50" charset="-128"/>
                          <a:ea typeface="HGPｺﾞｼｯｸM" panose="020B0600000000000000" pitchFamily="50" charset="-128"/>
                        </a:rPr>
                        <a:t>平等割５割（旧被扶養者のみで構成される世帯に限る。）</a:t>
                      </a:r>
                      <a:endParaRPr lang="ja-JP" sz="1200" b="0" u="none" kern="100" dirty="0">
                        <a:solidFill>
                          <a:schemeClr val="tx1"/>
                        </a:solidFill>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2"/>
                  </a:ext>
                </a:extLst>
              </a:tr>
              <a:tr h="1103760">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1000" kern="100" dirty="0">
                          <a:effectLst/>
                          <a:latin typeface="HGPｺﾞｼｯｸM" panose="020B0600000000000000" pitchFamily="50" charset="-128"/>
                          <a:ea typeface="HGPｺﾞｼｯｸM" panose="020B0600000000000000" pitchFamily="50" charset="-128"/>
                        </a:rPr>
                        <a:t>対象期間</a:t>
                      </a:r>
                      <a:endParaRPr lang="ja-JP" sz="12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0" indent="0" algn="just">
                        <a:lnSpc>
                          <a:spcPts val="1300"/>
                        </a:lnSpc>
                        <a:spcAft>
                          <a:spcPts val="0"/>
                        </a:spcAft>
                      </a:pPr>
                      <a:r>
                        <a:rPr lang="ja-JP" sz="1000" kern="100" dirty="0">
                          <a:effectLst/>
                          <a:latin typeface="HGPｺﾞｼｯｸM" panose="020B0600000000000000" pitchFamily="50" charset="-128"/>
                          <a:ea typeface="HGPｺﾞｼｯｸM" panose="020B0600000000000000" pitchFamily="50" charset="-128"/>
                        </a:rPr>
                        <a:t>減免の申請のあった日の属する年度末まで（ただし、必要に応じ、当該申請日の属する年度の翌年度末まで</a:t>
                      </a:r>
                      <a:r>
                        <a:rPr lang="ja-JP" sz="1000" u="none" kern="100" dirty="0">
                          <a:solidFill>
                            <a:schemeClr val="tx1"/>
                          </a:solidFill>
                          <a:effectLst/>
                          <a:latin typeface="HGPｺﾞｼｯｸM" panose="020B0600000000000000" pitchFamily="50" charset="-128"/>
                          <a:ea typeface="HGPｺﾞｼｯｸM" panose="020B0600000000000000" pitchFamily="50" charset="-128"/>
                        </a:rPr>
                        <a:t>【被災した日が属する月から起算し、最大</a:t>
                      </a:r>
                      <a:r>
                        <a:rPr lang="en-US" sz="1000" u="none" kern="100" dirty="0">
                          <a:solidFill>
                            <a:schemeClr val="tx1"/>
                          </a:solidFill>
                          <a:effectLst/>
                          <a:latin typeface="HGPｺﾞｼｯｸM" panose="020B0600000000000000" pitchFamily="50" charset="-128"/>
                          <a:ea typeface="HGPｺﾞｼｯｸM" panose="020B0600000000000000" pitchFamily="50" charset="-128"/>
                        </a:rPr>
                        <a:t>12</a:t>
                      </a:r>
                      <a:r>
                        <a:rPr lang="ja-JP" sz="1000" u="none" kern="100" dirty="0">
                          <a:solidFill>
                            <a:schemeClr val="tx1"/>
                          </a:solidFill>
                          <a:effectLst/>
                          <a:latin typeface="HGPｺﾞｼｯｸM" panose="020B0600000000000000" pitchFamily="50" charset="-128"/>
                          <a:ea typeface="HGPｺﾞｼｯｸM" panose="020B0600000000000000" pitchFamily="50" charset="-128"/>
                        </a:rPr>
                        <a:t>月】延期すること</a:t>
                      </a:r>
                      <a:r>
                        <a:rPr lang="ja-JP" sz="1000" kern="100" dirty="0">
                          <a:effectLst/>
                          <a:latin typeface="HGPｺﾞｼｯｸM" panose="020B0600000000000000" pitchFamily="50" charset="-128"/>
                          <a:ea typeface="HGPｺﾞｼｯｸM" panose="020B0600000000000000" pitchFamily="50" charset="-128"/>
                        </a:rPr>
                        <a:t>ができる。）</a:t>
                      </a:r>
                      <a:endParaRPr lang="ja-JP" sz="12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0" indent="0" algn="just">
                        <a:lnSpc>
                          <a:spcPts val="1300"/>
                        </a:lnSpc>
                        <a:spcAft>
                          <a:spcPts val="0"/>
                        </a:spcAft>
                      </a:pPr>
                      <a:r>
                        <a:rPr lang="ja-JP" sz="1000" kern="100" dirty="0">
                          <a:effectLst/>
                          <a:latin typeface="HGPｺﾞｼｯｸM" panose="020B0600000000000000" pitchFamily="50" charset="-128"/>
                          <a:ea typeface="HGPｺﾞｼｯｸM" panose="020B0600000000000000" pitchFamily="50" charset="-128"/>
                        </a:rPr>
                        <a:t>減免の申請のあった日の属する月以降、保険料を納付することが可能となるまでの間（ただし、必要に応じ、当該申請日の属する年度の翌年度末まで延期することができる。）</a:t>
                      </a:r>
                      <a:endParaRPr lang="ja-JP" sz="12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sz="1000" kern="100" dirty="0">
                          <a:effectLst/>
                          <a:latin typeface="HGPｺﾞｼｯｸM" panose="020B0600000000000000" pitchFamily="50" charset="-128"/>
                          <a:ea typeface="HGPｺﾞｼｯｸM" panose="020B0600000000000000" pitchFamily="50" charset="-128"/>
                        </a:rPr>
                        <a:t>拘禁されている期間</a:t>
                      </a:r>
                      <a:endParaRPr lang="ja-JP" sz="12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0" indent="0" algn="just">
                        <a:lnSpc>
                          <a:spcPts val="1300"/>
                        </a:lnSpc>
                        <a:spcAft>
                          <a:spcPts val="0"/>
                        </a:spcAft>
                      </a:pPr>
                      <a:r>
                        <a:rPr lang="ja-JP" altLang="ja-JP" sz="1000" b="0" u="none" kern="100" dirty="0">
                          <a:solidFill>
                            <a:schemeClr val="tx1"/>
                          </a:solidFill>
                          <a:effectLst/>
                          <a:latin typeface="HGPｺﾞｼｯｸM" panose="020B0600000000000000" pitchFamily="50" charset="-128"/>
                          <a:ea typeface="HGPｺﾞｼｯｸM" panose="020B0600000000000000" pitchFamily="50" charset="-128"/>
                        </a:rPr>
                        <a:t>減免の申請のあった日の属する月以降</a:t>
                      </a:r>
                      <a:r>
                        <a:rPr lang="ja-JP" altLang="en-US" sz="1000" b="0" u="none" kern="100" dirty="0">
                          <a:solidFill>
                            <a:schemeClr val="tx1"/>
                          </a:solidFill>
                          <a:effectLst/>
                          <a:latin typeface="HGPｺﾞｼｯｸM" panose="020B0600000000000000" pitchFamily="50" charset="-128"/>
                          <a:ea typeface="HGPｺﾞｼｯｸM" panose="020B0600000000000000" pitchFamily="50" charset="-128"/>
                        </a:rPr>
                        <a:t>（ただし、均等割、十八歳以上均等割及び平等割に係る減免については、資格取得日の属する月以後２年を経過する月までの間に限る。</a:t>
                      </a:r>
                      <a:r>
                        <a:rPr lang="en-US" altLang="ja-JP" sz="1000" b="0" u="none" kern="100" dirty="0">
                          <a:solidFill>
                            <a:schemeClr val="tx1"/>
                          </a:solidFill>
                          <a:effectLst/>
                          <a:latin typeface="HGPｺﾞｼｯｸM" panose="020B0600000000000000" pitchFamily="50" charset="-128"/>
                          <a:ea typeface="HGPｺﾞｼｯｸM" panose="020B0600000000000000" pitchFamily="50" charset="-128"/>
                        </a:rPr>
                        <a:t>)</a:t>
                      </a: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3"/>
                  </a:ext>
                </a:extLst>
              </a:tr>
            </a:tbl>
          </a:graphicData>
        </a:graphic>
      </p:graphicFrame>
      <p:sp>
        <p:nvSpPr>
          <p:cNvPr id="7" name="正方形/長方形 6">
            <a:extLst>
              <a:ext uri="{FF2B5EF4-FFF2-40B4-BE49-F238E27FC236}">
                <a16:creationId xmlns:a16="http://schemas.microsoft.com/office/drawing/2014/main" id="{7FAAC666-E523-44D0-B420-EE655310DF5B}"/>
              </a:ext>
            </a:extLst>
          </p:cNvPr>
          <p:cNvSpPr/>
          <p:nvPr/>
        </p:nvSpPr>
        <p:spPr>
          <a:xfrm>
            <a:off x="8866415" y="96501"/>
            <a:ext cx="915762" cy="265449"/>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050" dirty="0">
                <a:solidFill>
                  <a:schemeClr val="tx1"/>
                </a:solidFill>
                <a:latin typeface="BIZ UDPゴシック" panose="020B0400000000000000" pitchFamily="50" charset="-128"/>
                <a:ea typeface="BIZ UDPゴシック" panose="020B0400000000000000" pitchFamily="50" charset="-128"/>
              </a:rPr>
              <a:t>資料</a:t>
            </a:r>
            <a:r>
              <a:rPr kumimoji="1" lang="en-US" altLang="ja-JP" sz="1050" dirty="0">
                <a:solidFill>
                  <a:schemeClr val="tx1"/>
                </a:solidFill>
                <a:latin typeface="BIZ UDPゴシック" panose="020B0400000000000000" pitchFamily="50" charset="-128"/>
                <a:ea typeface="BIZ UDPゴシック" panose="020B0400000000000000" pitchFamily="50" charset="-128"/>
              </a:rPr>
              <a:t>1</a:t>
            </a:r>
            <a:r>
              <a:rPr kumimoji="1" lang="ja-JP" altLang="en-US" sz="1050" dirty="0">
                <a:solidFill>
                  <a:schemeClr val="tx1"/>
                </a:solidFill>
                <a:latin typeface="BIZ UDPゴシック" panose="020B0400000000000000" pitchFamily="50" charset="-128"/>
                <a:ea typeface="BIZ UDPゴシック" panose="020B0400000000000000" pitchFamily="50" charset="-128"/>
              </a:rPr>
              <a:t>９</a:t>
            </a:r>
            <a:r>
              <a:rPr kumimoji="1" lang="en-US" altLang="ja-JP" sz="1050" dirty="0">
                <a:solidFill>
                  <a:schemeClr val="tx1"/>
                </a:solidFill>
                <a:latin typeface="BIZ UDPゴシック" panose="020B0400000000000000" pitchFamily="50" charset="-128"/>
                <a:ea typeface="BIZ UDPゴシック" panose="020B0400000000000000" pitchFamily="50" charset="-128"/>
              </a:rPr>
              <a:t>-2</a:t>
            </a:r>
            <a:endParaRPr kumimoji="1" lang="ja-JP" altLang="en-US" sz="1050"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6287040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タイトル 1">
            <a:extLst>
              <a:ext uri="{FF2B5EF4-FFF2-40B4-BE49-F238E27FC236}">
                <a16:creationId xmlns:a16="http://schemas.microsoft.com/office/drawing/2014/main" id="{3BD3C17A-F7E8-453D-92A8-1E7541DC95A7}"/>
              </a:ext>
            </a:extLst>
          </p:cNvPr>
          <p:cNvSpPr txBox="1">
            <a:spLocks/>
          </p:cNvSpPr>
          <p:nvPr/>
        </p:nvSpPr>
        <p:spPr>
          <a:xfrm>
            <a:off x="0" y="0"/>
            <a:ext cx="9907200" cy="432047"/>
          </a:xfrm>
          <a:prstGeom prst="rect">
            <a:avLst/>
          </a:prstGeom>
          <a:gradFill rotWithShape="1">
            <a:gsLst>
              <a:gs pos="0">
                <a:srgbClr val="F79646">
                  <a:shade val="51000"/>
                  <a:satMod val="130000"/>
                </a:srgbClr>
              </a:gs>
              <a:gs pos="80000">
                <a:srgbClr val="F79646">
                  <a:shade val="93000"/>
                  <a:satMod val="130000"/>
                </a:srgbClr>
              </a:gs>
              <a:gs pos="100000">
                <a:srgbClr val="F79646">
                  <a:shade val="94000"/>
                  <a:satMod val="135000"/>
                </a:srgbClr>
              </a:gs>
            </a:gsLst>
            <a:lin ang="16200000" scaled="0"/>
          </a:gradFill>
          <a:ln w="9525" cap="flat" cmpd="sng" algn="ctr">
            <a:solidFill>
              <a:srgbClr val="F79646">
                <a:shade val="95000"/>
                <a:satMod val="105000"/>
              </a:srgbClr>
            </a:solidFill>
            <a:prstDash val="solid"/>
          </a:ln>
          <a:effectLst>
            <a:outerShdw blurRad="40000" dist="23000" dir="5400000" rotWithShape="0">
              <a:srgbClr val="000000">
                <a:alpha val="35000"/>
              </a:srgbClr>
            </a:outerShdw>
          </a:effectLst>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defRPr/>
            </a:pPr>
            <a:r>
              <a:rPr lang="ja-JP" altLang="en-US" sz="1600" dirty="0">
                <a:solidFill>
                  <a:prstClr val="white"/>
                </a:solidFill>
                <a:latin typeface="HGPｺﾞｼｯｸE" panose="020B0900000000000000" pitchFamily="50" charset="-128"/>
                <a:ea typeface="HGPｺﾞｼｯｸE" panose="020B0900000000000000" pitchFamily="50" charset="-128"/>
              </a:rPr>
              <a:t>③拘禁減免</a:t>
            </a:r>
          </a:p>
        </p:txBody>
      </p:sp>
      <p:sp>
        <p:nvSpPr>
          <p:cNvPr id="18" name="テキスト ボックス 17">
            <a:extLst>
              <a:ext uri="{FF2B5EF4-FFF2-40B4-BE49-F238E27FC236}">
                <a16:creationId xmlns:a16="http://schemas.microsoft.com/office/drawing/2014/main" id="{B1AC9501-5557-4C71-8351-FFC5844A977F}"/>
              </a:ext>
            </a:extLst>
          </p:cNvPr>
          <p:cNvSpPr txBox="1"/>
          <p:nvPr/>
        </p:nvSpPr>
        <p:spPr>
          <a:xfrm>
            <a:off x="127249" y="1632529"/>
            <a:ext cx="9654925" cy="436811"/>
          </a:xfrm>
          <a:prstGeom prst="roundRect">
            <a:avLst>
              <a:gd name="adj" fmla="val 34526"/>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r>
              <a:rPr kumimoji="1" lang="ja-JP" altLang="en-US" sz="1100" kern="0" dirty="0">
                <a:solidFill>
                  <a:prstClr val="black"/>
                </a:solidFill>
                <a:latin typeface="Calibri"/>
                <a:ea typeface="ＭＳ Ｐゴシック" panose="020B0600070205080204" pitchFamily="50" charset="-128"/>
              </a:rPr>
              <a:t>収容証明書（在所証明書）等のコピーの提出を求め、その内容に基づき、減免可否を決定することとする。</a:t>
            </a: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300" kern="0" dirty="0">
              <a:solidFill>
                <a:prstClr val="black"/>
              </a:solidFill>
              <a:latin typeface="Calibri"/>
              <a:ea typeface="ＭＳ Ｐゴシック" panose="020B0600070205080204" pitchFamily="50" charset="-128"/>
            </a:endParaRPr>
          </a:p>
        </p:txBody>
      </p:sp>
      <p:sp>
        <p:nvSpPr>
          <p:cNvPr id="19" name="角丸四角形 9">
            <a:extLst>
              <a:ext uri="{FF2B5EF4-FFF2-40B4-BE49-F238E27FC236}">
                <a16:creationId xmlns:a16="http://schemas.microsoft.com/office/drawing/2014/main" id="{CC20218A-5BBB-4F37-8FDD-C2126772E112}"/>
              </a:ext>
            </a:extLst>
          </p:cNvPr>
          <p:cNvSpPr/>
          <p:nvPr/>
        </p:nvSpPr>
        <p:spPr>
          <a:xfrm>
            <a:off x="270964" y="1491094"/>
            <a:ext cx="4536000" cy="259200"/>
          </a:xfrm>
          <a:prstGeom prst="roundRect">
            <a:avLst/>
          </a:prstGeom>
          <a:solidFill>
            <a:srgbClr val="FFEAA7"/>
          </a:solidFill>
          <a:ln w="25400" cap="flat" cmpd="sng" algn="ctr">
            <a:solidFill>
              <a:srgbClr val="FFC000"/>
            </a:solidFill>
            <a:prstDash val="solid"/>
          </a:ln>
          <a:effectLst/>
        </p:spPr>
        <p:txBody>
          <a:bodyPr rtlCol="0" anchor="ctr"/>
          <a:lstStyle/>
          <a:p>
            <a:pPr algn="ctr" defTabSz="914400">
              <a:defRPr/>
            </a:pPr>
            <a:r>
              <a:rPr kumimoji="1" lang="ja-JP" altLang="en-US" sz="1200" kern="0" dirty="0">
                <a:solidFill>
                  <a:prstClr val="black"/>
                </a:solidFill>
                <a:latin typeface="HGPｺﾞｼｯｸE" panose="020B0900000000000000" pitchFamily="50" charset="-128"/>
                <a:ea typeface="HGPｺﾞｼｯｸE" panose="020B0900000000000000" pitchFamily="50" charset="-128"/>
              </a:rPr>
              <a:t>減免可否の決定</a:t>
            </a:r>
          </a:p>
        </p:txBody>
      </p:sp>
      <p:graphicFrame>
        <p:nvGraphicFramePr>
          <p:cNvPr id="20" name="表 19">
            <a:extLst>
              <a:ext uri="{FF2B5EF4-FFF2-40B4-BE49-F238E27FC236}">
                <a16:creationId xmlns:a16="http://schemas.microsoft.com/office/drawing/2014/main" id="{7E9A1F52-CA6E-49EA-97F3-A4F663BC0572}"/>
              </a:ext>
            </a:extLst>
          </p:cNvPr>
          <p:cNvGraphicFramePr>
            <a:graphicFrameLocks noGrp="1"/>
          </p:cNvGraphicFramePr>
          <p:nvPr>
            <p:extLst>
              <p:ext uri="{D42A27DB-BD31-4B8C-83A1-F6EECF244321}">
                <p14:modId xmlns:p14="http://schemas.microsoft.com/office/powerpoint/2010/main" val="1902021147"/>
              </p:ext>
            </p:extLst>
          </p:nvPr>
        </p:nvGraphicFramePr>
        <p:xfrm>
          <a:off x="267183" y="573482"/>
          <a:ext cx="9448317" cy="828348"/>
        </p:xfrm>
        <a:graphic>
          <a:graphicData uri="http://schemas.openxmlformats.org/drawingml/2006/table">
            <a:tbl>
              <a:tblPr firstRow="1" firstCol="1" bandRow="1"/>
              <a:tblGrid>
                <a:gridCol w="2322045">
                  <a:extLst>
                    <a:ext uri="{9D8B030D-6E8A-4147-A177-3AD203B41FA5}">
                      <a16:colId xmlns:a16="http://schemas.microsoft.com/office/drawing/2014/main" val="20000"/>
                    </a:ext>
                  </a:extLst>
                </a:gridCol>
                <a:gridCol w="7126272">
                  <a:extLst>
                    <a:ext uri="{9D8B030D-6E8A-4147-A177-3AD203B41FA5}">
                      <a16:colId xmlns:a16="http://schemas.microsoft.com/office/drawing/2014/main" val="20001"/>
                    </a:ext>
                  </a:extLst>
                </a:gridCol>
              </a:tblGrid>
              <a:tr h="207087">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1100" kern="100" dirty="0">
                          <a:effectLst/>
                          <a:latin typeface="HGPｺﾞｼｯｸM" panose="020B0600000000000000" pitchFamily="50" charset="-128"/>
                          <a:ea typeface="HGPｺﾞｼｯｸM" panose="020B0600000000000000" pitchFamily="50" charset="-128"/>
                        </a:rPr>
                        <a:t>区分</a:t>
                      </a:r>
                      <a:endParaRPr lang="ja-JP" sz="11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1100" kern="100" dirty="0">
                          <a:effectLst/>
                          <a:latin typeface="HGPｺﾞｼｯｸM" panose="020B0600000000000000" pitchFamily="50" charset="-128"/>
                          <a:ea typeface="HGPｺﾞｼｯｸM" panose="020B0600000000000000" pitchFamily="50" charset="-128"/>
                        </a:rPr>
                        <a:t>三　拘禁</a:t>
                      </a:r>
                      <a:endParaRPr lang="ja-JP" sz="11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extLst>
                  <a:ext uri="{0D108BD9-81ED-4DB2-BD59-A6C34878D82A}">
                    <a16:rowId xmlns:a16="http://schemas.microsoft.com/office/drawing/2014/main" val="10000"/>
                  </a:ext>
                </a:extLst>
              </a:tr>
              <a:tr h="207087">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1100" kern="100" dirty="0">
                          <a:effectLst/>
                          <a:latin typeface="HGPｺﾞｼｯｸM" panose="020B0600000000000000" pitchFamily="50" charset="-128"/>
                          <a:ea typeface="HGPｺﾞｼｯｸM" panose="020B0600000000000000" pitchFamily="50" charset="-128"/>
                        </a:rPr>
                        <a:t>対象となる保険料</a:t>
                      </a:r>
                      <a:endParaRPr lang="ja-JP" sz="11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sz="1100" kern="100" dirty="0">
                          <a:effectLst/>
                          <a:latin typeface="HGPｺﾞｼｯｸM" panose="020B0600000000000000" pitchFamily="50" charset="-128"/>
                          <a:ea typeface="HGPｺﾞｼｯｸM" panose="020B0600000000000000" pitchFamily="50" charset="-128"/>
                        </a:rPr>
                        <a:t>応能分及び応益分</a:t>
                      </a:r>
                      <a:endParaRPr lang="ja-JP" sz="11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1"/>
                  </a:ext>
                </a:extLst>
              </a:tr>
              <a:tr h="207087">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1100" kern="100">
                          <a:effectLst/>
                          <a:latin typeface="HGPｺﾞｼｯｸM" panose="020B0600000000000000" pitchFamily="50" charset="-128"/>
                          <a:ea typeface="HGPｺﾞｼｯｸM" panose="020B0600000000000000" pitchFamily="50" charset="-128"/>
                        </a:rPr>
                        <a:t>減免の割合</a:t>
                      </a:r>
                      <a:endParaRPr lang="ja-JP" sz="1100" kern="10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en-US" sz="1100" kern="100" dirty="0">
                          <a:effectLst/>
                          <a:latin typeface="HGPｺﾞｼｯｸM" panose="020B0600000000000000" pitchFamily="50" charset="-128"/>
                          <a:ea typeface="HGPｺﾞｼｯｸM" panose="020B0600000000000000" pitchFamily="50" charset="-128"/>
                        </a:rPr>
                        <a:t>100</a:t>
                      </a:r>
                      <a:r>
                        <a:rPr lang="ja-JP" sz="1100" kern="100" dirty="0">
                          <a:effectLst/>
                          <a:latin typeface="HGPｺﾞｼｯｸM" panose="020B0600000000000000" pitchFamily="50" charset="-128"/>
                          <a:ea typeface="HGPｺﾞｼｯｸM" panose="020B0600000000000000" pitchFamily="50" charset="-128"/>
                        </a:rPr>
                        <a:t>％</a:t>
                      </a:r>
                      <a:endParaRPr lang="ja-JP" sz="11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2"/>
                  </a:ext>
                </a:extLst>
              </a:tr>
              <a:tr h="207087">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1100" kern="100">
                          <a:effectLst/>
                          <a:latin typeface="HGPｺﾞｼｯｸM" panose="020B0600000000000000" pitchFamily="50" charset="-128"/>
                          <a:ea typeface="HGPｺﾞｼｯｸM" panose="020B0600000000000000" pitchFamily="50" charset="-128"/>
                        </a:rPr>
                        <a:t>対象期間</a:t>
                      </a:r>
                      <a:endParaRPr lang="ja-JP" sz="1100" kern="10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sz="1100" kern="100" dirty="0">
                          <a:effectLst/>
                          <a:latin typeface="HGPｺﾞｼｯｸM" panose="020B0600000000000000" pitchFamily="50" charset="-128"/>
                          <a:ea typeface="HGPｺﾞｼｯｸM" panose="020B0600000000000000" pitchFamily="50" charset="-128"/>
                        </a:rPr>
                        <a:t>拘禁されている期間</a:t>
                      </a:r>
                      <a:endParaRPr lang="ja-JP" sz="11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3"/>
                  </a:ext>
                </a:extLst>
              </a:tr>
            </a:tbl>
          </a:graphicData>
        </a:graphic>
      </p:graphicFrame>
      <p:sp>
        <p:nvSpPr>
          <p:cNvPr id="21" name="テキスト ボックス 20">
            <a:extLst>
              <a:ext uri="{FF2B5EF4-FFF2-40B4-BE49-F238E27FC236}">
                <a16:creationId xmlns:a16="http://schemas.microsoft.com/office/drawing/2014/main" id="{4C7EABE8-657B-431D-998B-CBDAAFF2E0F8}"/>
              </a:ext>
            </a:extLst>
          </p:cNvPr>
          <p:cNvSpPr txBox="1"/>
          <p:nvPr/>
        </p:nvSpPr>
        <p:spPr>
          <a:xfrm>
            <a:off x="125537" y="2388202"/>
            <a:ext cx="9654925" cy="4321626"/>
          </a:xfrm>
          <a:prstGeom prst="roundRect">
            <a:avLst>
              <a:gd name="adj" fmla="val 3390"/>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defTabSz="914400">
              <a:lnSpc>
                <a:spcPts val="900"/>
              </a:lnSpc>
              <a:defRPr/>
            </a:pPr>
            <a:endParaRPr kumimoji="1" lang="en-US" altLang="ja-JP" sz="1100" kern="0" dirty="0">
              <a:latin typeface="Calibri"/>
              <a:ea typeface="ＭＳ Ｐゴシック" panose="020B0600070205080204" pitchFamily="50" charset="-128"/>
            </a:endParaRPr>
          </a:p>
          <a:p>
            <a:pPr defTabSz="914400">
              <a:defRPr/>
            </a:pPr>
            <a:endParaRPr kumimoji="1" lang="en-US" altLang="ja-JP" sz="500" kern="0" dirty="0">
              <a:latin typeface="Calibri"/>
              <a:ea typeface="ＭＳ Ｐゴシック" panose="020B0600070205080204" pitchFamily="50" charset="-128"/>
            </a:endParaRPr>
          </a:p>
          <a:p>
            <a:pPr defTabSz="914400">
              <a:defRPr/>
            </a:pPr>
            <a:r>
              <a:rPr kumimoji="1" lang="ja-JP" altLang="en-US" sz="1100" kern="0" dirty="0">
                <a:latin typeface="Calibri"/>
                <a:ea typeface="ＭＳ Ｐゴシック" panose="020B0600070205080204" pitchFamily="50" charset="-128"/>
              </a:rPr>
              <a:t>原則、減免事由に該当する被保険者に係る所得割及び均等割のみを対象とする。</a:t>
            </a:r>
            <a:endParaRPr kumimoji="1" lang="en-US" altLang="ja-JP" sz="1100" kern="0" dirty="0">
              <a:latin typeface="Calibri"/>
              <a:ea typeface="ＭＳ Ｐゴシック" panose="020B0600070205080204" pitchFamily="50" charset="-128"/>
            </a:endParaRPr>
          </a:p>
          <a:p>
            <a:pPr defTabSz="914400">
              <a:defRPr/>
            </a:pPr>
            <a:r>
              <a:rPr kumimoji="1" lang="ja-JP" altLang="en-US" sz="1100" kern="0" dirty="0">
                <a:latin typeface="Calibri"/>
                <a:ea typeface="ＭＳ Ｐゴシック" panose="020B0600070205080204" pitchFamily="50" charset="-128"/>
              </a:rPr>
              <a:t>ただし、対象となる期間に他の被保険者がいない月は、平等割も免除することとする。</a:t>
            </a:r>
            <a:endParaRPr kumimoji="1" lang="en-US" altLang="ja-JP" sz="1100" kern="0" dirty="0">
              <a:latin typeface="Calibri"/>
              <a:ea typeface="ＭＳ Ｐゴシック" panose="020B0600070205080204" pitchFamily="50" charset="-128"/>
            </a:endParaRPr>
          </a:p>
          <a:p>
            <a:pPr defTabSz="914400">
              <a:defRPr/>
            </a:pPr>
            <a:endParaRPr kumimoji="1" lang="en-US" altLang="ja-JP" sz="1100" kern="0" dirty="0">
              <a:latin typeface="Calibri"/>
              <a:ea typeface="ＭＳ Ｐゴシック" panose="020B0600070205080204" pitchFamily="50" charset="-128"/>
            </a:endParaRPr>
          </a:p>
          <a:p>
            <a:pPr defTabSz="914400">
              <a:defRPr/>
            </a:pPr>
            <a:endParaRPr kumimoji="1" lang="en-US" altLang="ja-JP" sz="1100" kern="0" dirty="0">
              <a:latin typeface="Calibri"/>
              <a:ea typeface="ＭＳ Ｐゴシック" panose="020B0600070205080204" pitchFamily="50" charset="-128"/>
            </a:endParaRPr>
          </a:p>
          <a:p>
            <a:pPr defTabSz="914400">
              <a:defRPr/>
            </a:pPr>
            <a:endParaRPr kumimoji="1" lang="en-US" altLang="ja-JP" sz="1100" kern="0" dirty="0">
              <a:latin typeface="Calibri"/>
              <a:ea typeface="ＭＳ Ｐゴシック" panose="020B0600070205080204" pitchFamily="50" charset="-128"/>
            </a:endParaRPr>
          </a:p>
          <a:p>
            <a:pPr defTabSz="914400">
              <a:defRPr/>
            </a:pPr>
            <a:endParaRPr kumimoji="1" lang="en-US" altLang="ja-JP" sz="1100" kern="0" dirty="0">
              <a:latin typeface="Calibri"/>
              <a:ea typeface="ＭＳ Ｐゴシック" panose="020B0600070205080204" pitchFamily="50" charset="-128"/>
            </a:endParaRPr>
          </a:p>
          <a:p>
            <a:pPr defTabSz="914400">
              <a:defRPr/>
            </a:pPr>
            <a:endParaRPr kumimoji="1" lang="en-US" altLang="ja-JP" sz="1100" kern="0" dirty="0">
              <a:latin typeface="Calibri"/>
              <a:ea typeface="ＭＳ Ｐゴシック" panose="020B0600070205080204" pitchFamily="50" charset="-128"/>
            </a:endParaRPr>
          </a:p>
          <a:p>
            <a:pPr defTabSz="914400">
              <a:defRPr/>
            </a:pPr>
            <a:endParaRPr kumimoji="1" lang="en-US" altLang="ja-JP" sz="1100" kern="0" dirty="0">
              <a:latin typeface="Calibri"/>
              <a:ea typeface="ＭＳ Ｐゴシック" panose="020B0600070205080204" pitchFamily="50" charset="-128"/>
            </a:endParaRPr>
          </a:p>
          <a:p>
            <a:pPr defTabSz="914400">
              <a:defRPr/>
            </a:pPr>
            <a:endParaRPr kumimoji="1" lang="en-US" altLang="ja-JP" sz="1100" kern="0" dirty="0">
              <a:latin typeface="Calibri"/>
              <a:ea typeface="ＭＳ Ｐゴシック" panose="020B0600070205080204" pitchFamily="50" charset="-128"/>
            </a:endParaRPr>
          </a:p>
          <a:p>
            <a:pPr defTabSz="914400">
              <a:defRPr/>
            </a:pPr>
            <a:endParaRPr kumimoji="1" lang="en-US" altLang="ja-JP" sz="1100" kern="0" dirty="0">
              <a:latin typeface="Calibri"/>
              <a:ea typeface="ＭＳ Ｐゴシック" panose="020B0600070205080204" pitchFamily="50" charset="-128"/>
            </a:endParaRPr>
          </a:p>
          <a:p>
            <a:pPr defTabSz="914400">
              <a:defRPr/>
            </a:pPr>
            <a:endParaRPr kumimoji="1" lang="en-US" altLang="ja-JP" sz="1100" kern="0" dirty="0">
              <a:latin typeface="Calibri"/>
              <a:ea typeface="ＭＳ Ｐゴシック" panose="020B0600070205080204" pitchFamily="50" charset="-128"/>
            </a:endParaRPr>
          </a:p>
          <a:p>
            <a:pPr defTabSz="914400">
              <a:defRPr/>
            </a:pPr>
            <a:endParaRPr kumimoji="1" lang="en-US" altLang="ja-JP" sz="500" kern="0" dirty="0">
              <a:latin typeface="Calibri"/>
              <a:ea typeface="ＭＳ Ｐゴシック" panose="020B0600070205080204" pitchFamily="50" charset="-128"/>
            </a:endParaRPr>
          </a:p>
          <a:p>
            <a:pPr defTabSz="914400">
              <a:defRPr/>
            </a:pPr>
            <a:r>
              <a:rPr kumimoji="1" lang="en-US" altLang="ja-JP" sz="1100" kern="0" dirty="0">
                <a:latin typeface="Calibri"/>
                <a:ea typeface="ＭＳ Ｐゴシック" panose="020B0600070205080204" pitchFamily="50" charset="-128"/>
              </a:rPr>
              <a:t>【</a:t>
            </a:r>
            <a:r>
              <a:rPr kumimoji="1" lang="ja-JP" altLang="en-US" sz="1100" kern="0" dirty="0">
                <a:latin typeface="Calibri"/>
                <a:ea typeface="ＭＳ Ｐゴシック" panose="020B0600070205080204" pitchFamily="50" charset="-128"/>
              </a:rPr>
              <a:t>事例</a:t>
            </a:r>
            <a:r>
              <a:rPr kumimoji="1" lang="en-US" altLang="ja-JP" sz="1100" kern="0" dirty="0">
                <a:latin typeface="Calibri"/>
                <a:ea typeface="ＭＳ Ｐゴシック" panose="020B0600070205080204" pitchFamily="50" charset="-128"/>
              </a:rPr>
              <a:t>】</a:t>
            </a:r>
            <a:r>
              <a:rPr kumimoji="1" lang="ja-JP" altLang="en-US" sz="1100" kern="0" dirty="0">
                <a:latin typeface="Calibri"/>
                <a:ea typeface="ＭＳ Ｐゴシック" panose="020B0600070205080204" pitchFamily="50" charset="-128"/>
              </a:rPr>
              <a:t>Ａ：夫（拘禁されていた対象者）４月から翌年４月収容　　Ｂ：妻　</a:t>
            </a:r>
          </a:p>
          <a:p>
            <a:pPr defTabSz="914400">
              <a:defRPr/>
            </a:pPr>
            <a:r>
              <a:rPr kumimoji="1" lang="ja-JP" altLang="en-US" sz="1100" kern="0" dirty="0">
                <a:latin typeface="Calibri"/>
                <a:ea typeface="ＭＳ Ｐゴシック" panose="020B0600070205080204" pitchFamily="50" charset="-128"/>
              </a:rPr>
              <a:t>  パターン①）Ｂが</a:t>
            </a:r>
            <a:r>
              <a:rPr kumimoji="1" lang="en-US" altLang="ja-JP" sz="1100" kern="0" dirty="0">
                <a:latin typeface="Calibri"/>
                <a:ea typeface="ＭＳ Ｐゴシック" panose="020B0600070205080204" pitchFamily="50" charset="-128"/>
              </a:rPr>
              <a:t>9</a:t>
            </a:r>
            <a:r>
              <a:rPr kumimoji="1" lang="ja-JP" altLang="en-US" sz="1100" kern="0" dirty="0">
                <a:latin typeface="Calibri"/>
                <a:ea typeface="ＭＳ Ｐゴシック" panose="020B0600070205080204" pitchFamily="50" charset="-128"/>
              </a:rPr>
              <a:t>月から社会保険加入のため一部喪失。</a:t>
            </a:r>
          </a:p>
          <a:p>
            <a:pPr marL="809625" indent="-809625" defTabSz="914400">
              <a:defRPr/>
            </a:pPr>
            <a:r>
              <a:rPr kumimoji="1" lang="ja-JP" altLang="en-US" sz="1100" kern="0" dirty="0">
                <a:latin typeface="Calibri"/>
                <a:ea typeface="ＭＳ Ｐゴシック" panose="020B0600070205080204" pitchFamily="50" charset="-128"/>
              </a:rPr>
              <a:t>  パターン②）Ｂ転居・転出のため一部喪失＝住民票</a:t>
            </a:r>
            <a:r>
              <a:rPr kumimoji="1" lang="en-US" altLang="ja-JP" sz="1100" kern="0" dirty="0">
                <a:latin typeface="Calibri"/>
                <a:ea typeface="ＭＳ Ｐゴシック" panose="020B0600070205080204" pitchFamily="50" charset="-128"/>
              </a:rPr>
              <a:t>9</a:t>
            </a:r>
            <a:r>
              <a:rPr kumimoji="1" lang="ja-JP" altLang="en-US" sz="1100" kern="0" dirty="0">
                <a:latin typeface="Calibri"/>
                <a:ea typeface="ＭＳ Ｐゴシック" panose="020B0600070205080204" pitchFamily="50" charset="-128"/>
              </a:rPr>
              <a:t>月以降Ａが単身世帯。</a:t>
            </a:r>
            <a:r>
              <a:rPr kumimoji="1" lang="en-US" altLang="ja-JP" sz="1100" kern="0" dirty="0">
                <a:latin typeface="Calibri"/>
                <a:ea typeface="ＭＳ Ｐゴシック" panose="020B0600070205080204" pitchFamily="50" charset="-128"/>
              </a:rPr>
              <a:t>  </a:t>
            </a:r>
            <a:r>
              <a:rPr kumimoji="1" lang="ja-JP" altLang="en-US" sz="1100" kern="0" dirty="0">
                <a:latin typeface="Calibri"/>
                <a:ea typeface="ＭＳ Ｐゴシック" panose="020B0600070205080204" pitchFamily="50" charset="-128"/>
              </a:rPr>
              <a:t>⇒ </a:t>
            </a:r>
            <a:r>
              <a:rPr kumimoji="1" lang="en-US" altLang="ja-JP" sz="1100" kern="0" dirty="0">
                <a:latin typeface="Calibri"/>
                <a:ea typeface="ＭＳ Ｐゴシック" panose="020B0600070205080204" pitchFamily="50" charset="-128"/>
              </a:rPr>
              <a:t>9</a:t>
            </a:r>
            <a:r>
              <a:rPr kumimoji="1" lang="ja-JP" altLang="en-US" sz="1100" kern="0" dirty="0">
                <a:latin typeface="Calibri"/>
                <a:ea typeface="ＭＳ Ｐゴシック" panose="020B0600070205080204" pitchFamily="50" charset="-128"/>
              </a:rPr>
              <a:t>月からＡ（拘禁者）のみの単身世帯となり、</a:t>
            </a:r>
            <a:r>
              <a:rPr kumimoji="1" lang="en-US" altLang="ja-JP" sz="1100" kern="0" dirty="0">
                <a:latin typeface="Calibri"/>
                <a:ea typeface="ＭＳ Ｐゴシック" panose="020B0600070205080204" pitchFamily="50" charset="-128"/>
              </a:rPr>
              <a:t>A</a:t>
            </a:r>
            <a:r>
              <a:rPr kumimoji="1" lang="ja-JP" altLang="en-US" sz="1100" kern="0" dirty="0">
                <a:latin typeface="Calibri"/>
                <a:ea typeface="ＭＳ Ｐゴシック" panose="020B0600070205080204" pitchFamily="50" charset="-128"/>
              </a:rPr>
              <a:t>から届出があった場合。</a:t>
            </a:r>
          </a:p>
          <a:p>
            <a:pPr defTabSz="914400">
              <a:defRPr/>
            </a:pPr>
            <a:endParaRPr kumimoji="1" lang="ja-JP" altLang="en-US" sz="1100" kern="0" dirty="0">
              <a:latin typeface="Calibri"/>
              <a:ea typeface="ＭＳ Ｐゴシック" panose="020B0600070205080204" pitchFamily="50" charset="-128"/>
            </a:endParaRPr>
          </a:p>
          <a:p>
            <a:pPr defTabSz="914400">
              <a:defRPr/>
            </a:pPr>
            <a:endParaRPr kumimoji="1" lang="en-US" altLang="ja-JP" sz="1100" kern="0" dirty="0">
              <a:latin typeface="Calibri"/>
              <a:ea typeface="ＭＳ Ｐゴシック" panose="020B0600070205080204" pitchFamily="50" charset="-128"/>
            </a:endParaRPr>
          </a:p>
          <a:p>
            <a:pPr defTabSz="914400">
              <a:defRPr/>
            </a:pPr>
            <a:endParaRPr kumimoji="1" lang="en-US" altLang="ja-JP" sz="1100" kern="0" dirty="0">
              <a:latin typeface="Calibri"/>
              <a:ea typeface="ＭＳ Ｐゴシック" panose="020B0600070205080204" pitchFamily="50" charset="-128"/>
            </a:endParaRPr>
          </a:p>
          <a:p>
            <a:pPr defTabSz="914400">
              <a:defRPr/>
            </a:pPr>
            <a:endParaRPr kumimoji="1" lang="en-US" altLang="ja-JP" sz="1100" kern="0" dirty="0">
              <a:latin typeface="Calibri"/>
              <a:ea typeface="ＭＳ Ｐゴシック" panose="020B0600070205080204" pitchFamily="50" charset="-128"/>
            </a:endParaRPr>
          </a:p>
          <a:p>
            <a:pPr defTabSz="914400">
              <a:defRPr/>
            </a:pPr>
            <a:endParaRPr kumimoji="1" lang="ja-JP" altLang="en-US" sz="500" kern="0" dirty="0">
              <a:latin typeface="Calibri"/>
              <a:ea typeface="ＭＳ Ｐゴシック" panose="020B0600070205080204" pitchFamily="50" charset="-128"/>
            </a:endParaRPr>
          </a:p>
          <a:p>
            <a:pPr defTabSz="914400">
              <a:defRPr/>
            </a:pPr>
            <a:r>
              <a:rPr kumimoji="1" lang="ja-JP" altLang="en-US" sz="1100" kern="0" dirty="0">
                <a:latin typeface="Calibri"/>
                <a:ea typeface="ＭＳ Ｐゴシック" panose="020B0600070205080204" pitchFamily="50" charset="-128"/>
              </a:rPr>
              <a:t>  パターン③）Ｂが</a:t>
            </a:r>
            <a:r>
              <a:rPr kumimoji="1" lang="en-US" altLang="ja-JP" sz="1100" kern="0" dirty="0">
                <a:latin typeface="Calibri"/>
                <a:ea typeface="ＭＳ Ｐゴシック" panose="020B0600070205080204" pitchFamily="50" charset="-128"/>
              </a:rPr>
              <a:t>10</a:t>
            </a:r>
            <a:r>
              <a:rPr kumimoji="1" lang="ja-JP" altLang="en-US" sz="1100" kern="0" dirty="0">
                <a:latin typeface="Calibri"/>
                <a:ea typeface="ＭＳ Ｐゴシック" panose="020B0600070205080204" pitchFamily="50" charset="-128"/>
              </a:rPr>
              <a:t>月から社会保険脱退等のため一部取得。　よって</a:t>
            </a:r>
            <a:r>
              <a:rPr kumimoji="1" lang="en-US" altLang="ja-JP" sz="1100" kern="0" dirty="0">
                <a:latin typeface="Calibri"/>
                <a:ea typeface="ＭＳ Ｐゴシック" panose="020B0600070205080204" pitchFamily="50" charset="-128"/>
              </a:rPr>
              <a:t>10</a:t>
            </a:r>
            <a:r>
              <a:rPr kumimoji="1" lang="ja-JP" altLang="en-US" sz="1100" kern="0" dirty="0">
                <a:latin typeface="Calibri"/>
                <a:ea typeface="ＭＳ Ｐゴシック" panose="020B0600070205080204" pitchFamily="50" charset="-128"/>
              </a:rPr>
              <a:t>月から単身世帯ではなくなる場合。</a:t>
            </a:r>
            <a:endParaRPr kumimoji="1" lang="en-US" altLang="ja-JP" sz="1100" kern="0" dirty="0">
              <a:latin typeface="Calibri"/>
              <a:ea typeface="ＭＳ Ｐゴシック" panose="020B0600070205080204" pitchFamily="50" charset="-128"/>
            </a:endParaRPr>
          </a:p>
          <a:p>
            <a:pPr defTabSz="914400">
              <a:defRPr/>
            </a:pPr>
            <a:endParaRPr kumimoji="1" lang="en-US" altLang="ja-JP" sz="1100" kern="0" dirty="0">
              <a:latin typeface="Calibri"/>
              <a:ea typeface="ＭＳ Ｐゴシック" panose="020B0600070205080204" pitchFamily="50" charset="-128"/>
            </a:endParaRPr>
          </a:p>
          <a:p>
            <a:pPr defTabSz="914400">
              <a:defRPr/>
            </a:pPr>
            <a:endParaRPr kumimoji="1" lang="ja-JP" altLang="en-US" sz="1100" kern="0" dirty="0">
              <a:latin typeface="Calibri"/>
              <a:ea typeface="ＭＳ Ｐゴシック" panose="020B0600070205080204" pitchFamily="50" charset="-128"/>
            </a:endParaRPr>
          </a:p>
          <a:p>
            <a:pPr defTabSz="914400">
              <a:defRPr/>
            </a:pPr>
            <a:endParaRPr kumimoji="1" lang="en-US" altLang="ja-JP" sz="1100" kern="0" dirty="0">
              <a:latin typeface="Calibri"/>
              <a:ea typeface="ＭＳ Ｐゴシック" panose="020B0600070205080204" pitchFamily="50" charset="-128"/>
            </a:endParaRPr>
          </a:p>
          <a:p>
            <a:pPr defTabSz="914400">
              <a:defRPr/>
            </a:pPr>
            <a:endParaRPr kumimoji="1" lang="en-US" altLang="ja-JP" sz="1100" kern="0" dirty="0">
              <a:latin typeface="Calibri"/>
              <a:ea typeface="ＭＳ Ｐゴシック" panose="020B0600070205080204" pitchFamily="50" charset="-128"/>
            </a:endParaRPr>
          </a:p>
        </p:txBody>
      </p:sp>
      <p:sp>
        <p:nvSpPr>
          <p:cNvPr id="22" name="角丸四角形 14">
            <a:extLst>
              <a:ext uri="{FF2B5EF4-FFF2-40B4-BE49-F238E27FC236}">
                <a16:creationId xmlns:a16="http://schemas.microsoft.com/office/drawing/2014/main" id="{905455F5-9621-4BD3-B5C9-35AAB323AF38}"/>
              </a:ext>
            </a:extLst>
          </p:cNvPr>
          <p:cNvSpPr/>
          <p:nvPr/>
        </p:nvSpPr>
        <p:spPr>
          <a:xfrm>
            <a:off x="267183" y="2172452"/>
            <a:ext cx="4536000" cy="259200"/>
          </a:xfrm>
          <a:prstGeom prst="roundRect">
            <a:avLst/>
          </a:prstGeom>
          <a:solidFill>
            <a:srgbClr val="FFEAA7"/>
          </a:solidFill>
          <a:ln w="25400" cap="flat" cmpd="sng" algn="ctr">
            <a:solidFill>
              <a:srgbClr val="FFC000"/>
            </a:solidFill>
            <a:prstDash val="solid"/>
          </a:ln>
          <a:effectLst/>
        </p:spPr>
        <p:txBody>
          <a:bodyPr rtlCol="0" anchor="ctr"/>
          <a:lstStyle/>
          <a:p>
            <a:pPr algn="ctr" defTabSz="914400">
              <a:defRPr/>
            </a:pPr>
            <a:r>
              <a:rPr kumimoji="1" lang="ja-JP" altLang="en-US" sz="1200" kern="0" dirty="0">
                <a:solidFill>
                  <a:prstClr val="black"/>
                </a:solidFill>
                <a:latin typeface="HGPｺﾞｼｯｸE" panose="020B0900000000000000" pitchFamily="50" charset="-128"/>
                <a:ea typeface="HGPｺﾞｼｯｸE" panose="020B0900000000000000" pitchFamily="50" charset="-128"/>
              </a:rPr>
              <a:t>対象となる保険料</a:t>
            </a:r>
          </a:p>
        </p:txBody>
      </p:sp>
      <p:sp>
        <p:nvSpPr>
          <p:cNvPr id="23" name="正方形/長方形 22">
            <a:extLst>
              <a:ext uri="{FF2B5EF4-FFF2-40B4-BE49-F238E27FC236}">
                <a16:creationId xmlns:a16="http://schemas.microsoft.com/office/drawing/2014/main" id="{18282C1C-FBC6-43A6-99C8-87169BBC5D23}"/>
              </a:ext>
            </a:extLst>
          </p:cNvPr>
          <p:cNvSpPr/>
          <p:nvPr/>
        </p:nvSpPr>
        <p:spPr>
          <a:xfrm>
            <a:off x="210826" y="3050620"/>
            <a:ext cx="9461050" cy="1382363"/>
          </a:xfrm>
          <a:prstGeom prst="rect">
            <a:avLst/>
          </a:prstGeom>
          <a:solidFill>
            <a:sysClr val="window" lastClr="FFFFFF"/>
          </a:solidFill>
          <a:ln w="25400" cap="flat" cmpd="sng" algn="ctr">
            <a:solidFill>
              <a:sysClr val="windowText" lastClr="000000"/>
            </a:solidFill>
            <a:prstDash val="dashDot"/>
          </a:ln>
          <a:effectLst/>
        </p:spPr>
        <p:txBody>
          <a:bodyPr rtlCol="0" anchor="ctr" anchorCtr="0"/>
          <a:lstStyle/>
          <a:p>
            <a:pPr defTabSz="914400">
              <a:defRPr/>
            </a:pPr>
            <a:r>
              <a:rPr kumimoji="1" lang="ja-JP" altLang="en-US" sz="1100" kern="0" dirty="0">
                <a:solidFill>
                  <a:prstClr val="black"/>
                </a:solidFill>
                <a:latin typeface="Calibri"/>
                <a:ea typeface="ＭＳ Ｐゴシック" panose="020B0600070205080204" pitchFamily="50" charset="-128"/>
              </a:rPr>
              <a:t>≪単身世帯の場合</a:t>
            </a:r>
            <a:r>
              <a:rPr kumimoji="1" lang="ja-JP" altLang="en-US" sz="1100" u="sng" kern="0" dirty="0">
                <a:latin typeface="Calibri"/>
                <a:ea typeface="ＭＳ Ｐゴシック" panose="020B0600070205080204" pitchFamily="50" charset="-128"/>
              </a:rPr>
              <a:t>（平成</a:t>
            </a:r>
            <a:r>
              <a:rPr kumimoji="1" lang="en-US" altLang="ja-JP" sz="1100" u="sng" kern="0" dirty="0">
                <a:latin typeface="Calibri"/>
                <a:ea typeface="ＭＳ Ｐゴシック" panose="020B0600070205080204" pitchFamily="50" charset="-128"/>
              </a:rPr>
              <a:t>24</a:t>
            </a:r>
            <a:r>
              <a:rPr kumimoji="1" lang="ja-JP" altLang="en-US" sz="1100" u="sng" kern="0" dirty="0">
                <a:latin typeface="Calibri"/>
                <a:ea typeface="ＭＳ Ｐゴシック" panose="020B0600070205080204" pitchFamily="50" charset="-128"/>
              </a:rPr>
              <a:t>年７月</a:t>
            </a:r>
            <a:r>
              <a:rPr kumimoji="1" lang="en-US" altLang="ja-JP" sz="1100" u="sng" kern="0" dirty="0">
                <a:latin typeface="Calibri"/>
                <a:ea typeface="ＭＳ Ｐゴシック" panose="020B0600070205080204" pitchFamily="50" charset="-128"/>
              </a:rPr>
              <a:t>17</a:t>
            </a:r>
            <a:r>
              <a:rPr kumimoji="1" lang="ja-JP" altLang="en-US" sz="1100" u="sng" kern="0" dirty="0">
                <a:latin typeface="Calibri"/>
                <a:ea typeface="ＭＳ Ｐゴシック" panose="020B0600070205080204" pitchFamily="50" charset="-128"/>
              </a:rPr>
              <a:t>日付け厚生労働省保険局国民健康保険課発出の</a:t>
            </a:r>
            <a:r>
              <a:rPr kumimoji="1" lang="en-US" altLang="ja-JP" sz="1100" u="sng" kern="0" dirty="0">
                <a:latin typeface="Calibri"/>
                <a:ea typeface="ＭＳ Ｐゴシック" panose="020B0600070205080204" pitchFamily="50" charset="-128"/>
              </a:rPr>
              <a:t>『</a:t>
            </a:r>
            <a:r>
              <a:rPr kumimoji="1" lang="ja-JP" altLang="en-US" sz="1100" u="sng" kern="0" dirty="0">
                <a:latin typeface="Calibri"/>
                <a:ea typeface="ＭＳ Ｐゴシック" panose="020B0600070205080204" pitchFamily="50" charset="-128"/>
              </a:rPr>
              <a:t>平成</a:t>
            </a:r>
            <a:r>
              <a:rPr kumimoji="1" lang="en-US" altLang="ja-JP" sz="1100" u="sng" kern="0" dirty="0">
                <a:latin typeface="Calibri"/>
                <a:ea typeface="ＭＳ Ｐゴシック" panose="020B0600070205080204" pitchFamily="50" charset="-128"/>
              </a:rPr>
              <a:t>24 </a:t>
            </a:r>
            <a:r>
              <a:rPr kumimoji="1" lang="ja-JP" altLang="en-US" sz="1100" u="sng" kern="0" dirty="0">
                <a:latin typeface="Calibri"/>
                <a:ea typeface="ＭＳ Ｐゴシック" panose="020B0600070205080204" pitchFamily="50" charset="-128"/>
              </a:rPr>
              <a:t>年度国民健康保険に関するブロック会議における質問に対する回答</a:t>
            </a:r>
            <a:r>
              <a:rPr kumimoji="1" lang="en-US" altLang="ja-JP" sz="1100" u="sng" kern="0" dirty="0">
                <a:latin typeface="Calibri"/>
                <a:ea typeface="ＭＳ Ｐゴシック" panose="020B0600070205080204" pitchFamily="50" charset="-128"/>
              </a:rPr>
              <a:t>』</a:t>
            </a:r>
            <a:r>
              <a:rPr kumimoji="1" lang="ja-JP" altLang="en-US" sz="1100" u="sng" kern="0" dirty="0">
                <a:latin typeface="Calibri"/>
                <a:ea typeface="ＭＳ Ｐゴシック" panose="020B0600070205080204" pitchFamily="50" charset="-128"/>
              </a:rPr>
              <a:t>問</a:t>
            </a:r>
            <a:r>
              <a:rPr kumimoji="1" lang="en-US" altLang="ja-JP" sz="1100" u="sng" kern="0" dirty="0">
                <a:latin typeface="Calibri"/>
                <a:ea typeface="ＭＳ Ｐゴシック" panose="020B0600070205080204" pitchFamily="50" charset="-128"/>
              </a:rPr>
              <a:t>83</a:t>
            </a:r>
            <a:r>
              <a:rPr kumimoji="1" lang="ja-JP" altLang="en-US" sz="1100" u="sng" kern="0" dirty="0">
                <a:latin typeface="Calibri"/>
                <a:ea typeface="ＭＳ Ｐゴシック" panose="020B0600070205080204" pitchFamily="50" charset="-128"/>
              </a:rPr>
              <a:t>参照）</a:t>
            </a:r>
            <a:r>
              <a:rPr kumimoji="1" lang="ja-JP" altLang="en-US" sz="1100" kern="0" dirty="0">
                <a:latin typeface="Calibri"/>
                <a:ea typeface="ＭＳ Ｐゴシック" panose="020B0600070205080204" pitchFamily="50" charset="-128"/>
              </a:rPr>
              <a:t>≫</a:t>
            </a:r>
            <a:r>
              <a:rPr kumimoji="1" lang="ja-JP" altLang="en-US" sz="1100" kern="0" dirty="0">
                <a:solidFill>
                  <a:prstClr val="black"/>
                </a:solidFill>
                <a:latin typeface="Calibri"/>
                <a:ea typeface="ＭＳ Ｐゴシック" panose="020B0600070205080204" pitchFamily="50" charset="-128"/>
              </a:rPr>
              <a:t>届出による資格喪失として取り扱うこととする。参考：国保質疑応答集</a:t>
            </a:r>
            <a:r>
              <a:rPr kumimoji="1" lang="en-US" altLang="ja-JP" sz="1100" kern="0" dirty="0">
                <a:solidFill>
                  <a:prstClr val="black"/>
                </a:solidFill>
                <a:latin typeface="Calibri"/>
                <a:ea typeface="ＭＳ Ｐゴシック" panose="020B0600070205080204" pitchFamily="50" charset="-128"/>
              </a:rPr>
              <a:t>P.450</a:t>
            </a:r>
          </a:p>
          <a:p>
            <a:pPr defTabSz="914400">
              <a:defRPr/>
            </a:pPr>
            <a:endParaRPr kumimoji="1" lang="en-US" altLang="ja-JP" sz="300" kern="0" dirty="0">
              <a:solidFill>
                <a:prstClr val="black"/>
              </a:solidFill>
              <a:latin typeface="Calibri"/>
              <a:ea typeface="ＭＳ Ｐゴシック" panose="020B0600070205080204" pitchFamily="50" charset="-128"/>
            </a:endParaRPr>
          </a:p>
          <a:p>
            <a:pPr marL="444500" indent="-261938" defTabSz="914400">
              <a:defRPr/>
            </a:pPr>
            <a:r>
              <a:rPr kumimoji="1" lang="ja-JP" altLang="en-US" sz="1100" kern="0" dirty="0">
                <a:solidFill>
                  <a:prstClr val="black"/>
                </a:solidFill>
                <a:latin typeface="Calibri"/>
                <a:ea typeface="ＭＳ Ｐゴシック" panose="020B0600070205080204" pitchFamily="50" charset="-128"/>
              </a:rPr>
              <a:t>問　甲市の国民健康保険被保険者</a:t>
            </a:r>
            <a:r>
              <a:rPr kumimoji="1" lang="en-US" altLang="ja-JP" sz="1100" kern="0" dirty="0">
                <a:solidFill>
                  <a:prstClr val="black"/>
                </a:solidFill>
                <a:latin typeface="Calibri"/>
                <a:ea typeface="ＭＳ Ｐゴシック" panose="020B0600070205080204" pitchFamily="50" charset="-128"/>
              </a:rPr>
              <a:t>A</a:t>
            </a:r>
            <a:r>
              <a:rPr kumimoji="1" lang="ja-JP" altLang="en-US" sz="1100" kern="0" dirty="0">
                <a:solidFill>
                  <a:prstClr val="black"/>
                </a:solidFill>
                <a:latin typeface="Calibri"/>
                <a:ea typeface="ＭＳ Ｐゴシック" panose="020B0600070205080204" pitchFamily="50" charset="-128"/>
              </a:rPr>
              <a:t>は、ふとしたことから傷害事件を引き起こし裁判の結果、懲役に服することとなりましたが、この場合</a:t>
            </a:r>
            <a:r>
              <a:rPr kumimoji="1" lang="en-US" altLang="ja-JP" sz="1100" kern="0" dirty="0">
                <a:solidFill>
                  <a:prstClr val="black"/>
                </a:solidFill>
                <a:latin typeface="Calibri"/>
                <a:ea typeface="ＭＳ Ｐゴシック" panose="020B0600070205080204" pitchFamily="50" charset="-128"/>
              </a:rPr>
              <a:t>A</a:t>
            </a:r>
            <a:r>
              <a:rPr kumimoji="1" lang="ja-JP" altLang="en-US" sz="1100" kern="0" dirty="0">
                <a:solidFill>
                  <a:prstClr val="black"/>
                </a:solidFill>
                <a:latin typeface="Calibri"/>
                <a:ea typeface="ＭＳ Ｐゴシック" panose="020B0600070205080204" pitchFamily="50" charset="-128"/>
              </a:rPr>
              <a:t>の住所については甲市にあるとすべきでしょうか。それとも刑務所所在地の乙市にあると認めるべきでしょうか。</a:t>
            </a:r>
          </a:p>
          <a:p>
            <a:pPr indent="182563" defTabSz="914400">
              <a:lnSpc>
                <a:spcPts val="600"/>
              </a:lnSpc>
              <a:defRPr/>
            </a:pPr>
            <a:endParaRPr kumimoji="1" lang="ja-JP" altLang="en-US" sz="1100" kern="0" dirty="0">
              <a:solidFill>
                <a:prstClr val="black"/>
              </a:solidFill>
              <a:latin typeface="Calibri"/>
              <a:ea typeface="ＭＳ Ｐゴシック" panose="020B0600070205080204" pitchFamily="50" charset="-128"/>
            </a:endParaRPr>
          </a:p>
          <a:p>
            <a:pPr marL="444500" indent="-261938" defTabSz="914400">
              <a:defRPr/>
            </a:pPr>
            <a:r>
              <a:rPr kumimoji="1" lang="ja-JP" altLang="en-US" sz="1100" kern="0" dirty="0">
                <a:solidFill>
                  <a:prstClr val="black"/>
                </a:solidFill>
                <a:latin typeface="Calibri"/>
                <a:ea typeface="ＭＳ Ｐゴシック" panose="020B0600070205080204" pitchFamily="50" charset="-128"/>
              </a:rPr>
              <a:t>答　</a:t>
            </a:r>
            <a:r>
              <a:rPr kumimoji="1" lang="en-US" altLang="ja-JP" sz="1100" kern="0" dirty="0">
                <a:solidFill>
                  <a:prstClr val="black"/>
                </a:solidFill>
                <a:latin typeface="Calibri"/>
                <a:ea typeface="ＭＳ Ｐゴシック" panose="020B0600070205080204" pitchFamily="50" charset="-128"/>
              </a:rPr>
              <a:t>A</a:t>
            </a:r>
            <a:r>
              <a:rPr kumimoji="1" lang="ja-JP" altLang="en-US" sz="1100" kern="0" dirty="0">
                <a:solidFill>
                  <a:prstClr val="black"/>
                </a:solidFill>
                <a:latin typeface="Calibri"/>
                <a:ea typeface="ＭＳ Ｐゴシック" panose="020B0600070205080204" pitchFamily="50" charset="-128"/>
              </a:rPr>
              <a:t>が単身者であり、刑務所に入所するまで単独で世帯を構成していたのであれば、</a:t>
            </a:r>
            <a:r>
              <a:rPr kumimoji="1" lang="en-US" altLang="ja-JP" sz="1100" kern="0" dirty="0">
                <a:solidFill>
                  <a:prstClr val="black"/>
                </a:solidFill>
                <a:latin typeface="Calibri"/>
                <a:ea typeface="ＭＳ Ｐゴシック" panose="020B0600070205080204" pitchFamily="50" charset="-128"/>
              </a:rPr>
              <a:t>A</a:t>
            </a:r>
            <a:r>
              <a:rPr kumimoji="1" lang="ja-JP" altLang="en-US" sz="1100" kern="0" dirty="0">
                <a:solidFill>
                  <a:prstClr val="black"/>
                </a:solidFill>
                <a:latin typeface="Calibri"/>
                <a:ea typeface="ＭＳ Ｐゴシック" panose="020B0600070205080204" pitchFamily="50" charset="-128"/>
              </a:rPr>
              <a:t>の住所は刑務所の所在地である乙市にあることとなり、また刑務所に入所するまで家族と一緒に生活しており、家族と住所を一つにしていた場合には、その家族が居所不明等の場合を除いて、</a:t>
            </a:r>
            <a:r>
              <a:rPr kumimoji="1" lang="en-US" altLang="ja-JP" sz="1100" kern="0" dirty="0">
                <a:solidFill>
                  <a:prstClr val="black"/>
                </a:solidFill>
                <a:latin typeface="Calibri"/>
                <a:ea typeface="ＭＳ Ｐゴシック" panose="020B0600070205080204" pitchFamily="50" charset="-128"/>
              </a:rPr>
              <a:t>A</a:t>
            </a:r>
            <a:r>
              <a:rPr kumimoji="1" lang="ja-JP" altLang="en-US" sz="1100" kern="0" dirty="0">
                <a:solidFill>
                  <a:prstClr val="black"/>
                </a:solidFill>
                <a:latin typeface="Calibri"/>
                <a:ea typeface="ＭＳ Ｐゴシック" panose="020B0600070205080204" pitchFamily="50" charset="-128"/>
              </a:rPr>
              <a:t>の住所は家族のもとにあると認定することが妥当である。</a:t>
            </a:r>
          </a:p>
        </p:txBody>
      </p:sp>
      <p:graphicFrame>
        <p:nvGraphicFramePr>
          <p:cNvPr id="24" name="表 23">
            <a:extLst>
              <a:ext uri="{FF2B5EF4-FFF2-40B4-BE49-F238E27FC236}">
                <a16:creationId xmlns:a16="http://schemas.microsoft.com/office/drawing/2014/main" id="{CE643E30-BBDC-4043-8E0E-E4DD5D25EEDD}"/>
              </a:ext>
            </a:extLst>
          </p:cNvPr>
          <p:cNvGraphicFramePr>
            <a:graphicFrameLocks noGrp="1"/>
          </p:cNvGraphicFramePr>
          <p:nvPr>
            <p:extLst>
              <p:ext uri="{D42A27DB-BD31-4B8C-83A1-F6EECF244321}">
                <p14:modId xmlns:p14="http://schemas.microsoft.com/office/powerpoint/2010/main" val="577211086"/>
              </p:ext>
            </p:extLst>
          </p:nvPr>
        </p:nvGraphicFramePr>
        <p:xfrm>
          <a:off x="267183" y="5095401"/>
          <a:ext cx="3874612" cy="579972"/>
        </p:xfrm>
        <a:graphic>
          <a:graphicData uri="http://schemas.openxmlformats.org/drawingml/2006/table">
            <a:tbl>
              <a:tblPr firstRow="1" firstCol="1" bandRow="1"/>
              <a:tblGrid>
                <a:gridCol w="268468">
                  <a:extLst>
                    <a:ext uri="{9D8B030D-6E8A-4147-A177-3AD203B41FA5}">
                      <a16:colId xmlns:a16="http://schemas.microsoft.com/office/drawing/2014/main" val="20000"/>
                    </a:ext>
                  </a:extLst>
                </a:gridCol>
                <a:gridCol w="300512">
                  <a:extLst>
                    <a:ext uri="{9D8B030D-6E8A-4147-A177-3AD203B41FA5}">
                      <a16:colId xmlns:a16="http://schemas.microsoft.com/office/drawing/2014/main" val="20001"/>
                    </a:ext>
                  </a:extLst>
                </a:gridCol>
                <a:gridCol w="300512">
                  <a:extLst>
                    <a:ext uri="{9D8B030D-6E8A-4147-A177-3AD203B41FA5}">
                      <a16:colId xmlns:a16="http://schemas.microsoft.com/office/drawing/2014/main" val="20002"/>
                    </a:ext>
                  </a:extLst>
                </a:gridCol>
                <a:gridCol w="300512">
                  <a:extLst>
                    <a:ext uri="{9D8B030D-6E8A-4147-A177-3AD203B41FA5}">
                      <a16:colId xmlns:a16="http://schemas.microsoft.com/office/drawing/2014/main" val="20003"/>
                    </a:ext>
                  </a:extLst>
                </a:gridCol>
                <a:gridCol w="300512">
                  <a:extLst>
                    <a:ext uri="{9D8B030D-6E8A-4147-A177-3AD203B41FA5}">
                      <a16:colId xmlns:a16="http://schemas.microsoft.com/office/drawing/2014/main" val="20004"/>
                    </a:ext>
                  </a:extLst>
                </a:gridCol>
                <a:gridCol w="300512">
                  <a:extLst>
                    <a:ext uri="{9D8B030D-6E8A-4147-A177-3AD203B41FA5}">
                      <a16:colId xmlns:a16="http://schemas.microsoft.com/office/drawing/2014/main" val="20005"/>
                    </a:ext>
                  </a:extLst>
                </a:gridCol>
                <a:gridCol w="300512">
                  <a:extLst>
                    <a:ext uri="{9D8B030D-6E8A-4147-A177-3AD203B41FA5}">
                      <a16:colId xmlns:a16="http://schemas.microsoft.com/office/drawing/2014/main" val="20006"/>
                    </a:ext>
                  </a:extLst>
                </a:gridCol>
                <a:gridCol w="300512">
                  <a:extLst>
                    <a:ext uri="{9D8B030D-6E8A-4147-A177-3AD203B41FA5}">
                      <a16:colId xmlns:a16="http://schemas.microsoft.com/office/drawing/2014/main" val="20007"/>
                    </a:ext>
                  </a:extLst>
                </a:gridCol>
                <a:gridCol w="300512">
                  <a:extLst>
                    <a:ext uri="{9D8B030D-6E8A-4147-A177-3AD203B41FA5}">
                      <a16:colId xmlns:a16="http://schemas.microsoft.com/office/drawing/2014/main" val="20008"/>
                    </a:ext>
                  </a:extLst>
                </a:gridCol>
                <a:gridCol w="300512">
                  <a:extLst>
                    <a:ext uri="{9D8B030D-6E8A-4147-A177-3AD203B41FA5}">
                      <a16:colId xmlns:a16="http://schemas.microsoft.com/office/drawing/2014/main" val="20009"/>
                    </a:ext>
                  </a:extLst>
                </a:gridCol>
                <a:gridCol w="300512">
                  <a:extLst>
                    <a:ext uri="{9D8B030D-6E8A-4147-A177-3AD203B41FA5}">
                      <a16:colId xmlns:a16="http://schemas.microsoft.com/office/drawing/2014/main" val="20010"/>
                    </a:ext>
                  </a:extLst>
                </a:gridCol>
                <a:gridCol w="300512">
                  <a:extLst>
                    <a:ext uri="{9D8B030D-6E8A-4147-A177-3AD203B41FA5}">
                      <a16:colId xmlns:a16="http://schemas.microsoft.com/office/drawing/2014/main" val="20011"/>
                    </a:ext>
                  </a:extLst>
                </a:gridCol>
                <a:gridCol w="300512">
                  <a:extLst>
                    <a:ext uri="{9D8B030D-6E8A-4147-A177-3AD203B41FA5}">
                      <a16:colId xmlns:a16="http://schemas.microsoft.com/office/drawing/2014/main" val="20012"/>
                    </a:ext>
                  </a:extLst>
                </a:gridCol>
              </a:tblGrid>
              <a:tr h="193324">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900" kern="100" dirty="0">
                          <a:effectLst/>
                        </a:rPr>
                        <a:t> </a:t>
                      </a:r>
                      <a:endParaRPr lang="ja-JP" sz="9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900" kern="100" dirty="0">
                          <a:effectLst/>
                        </a:rPr>
                        <a:t>4</a:t>
                      </a:r>
                      <a:endParaRPr lang="ja-JP" sz="9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900" kern="100" dirty="0">
                          <a:effectLst/>
                        </a:rPr>
                        <a:t>5</a:t>
                      </a:r>
                      <a:endParaRPr lang="ja-JP" sz="9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900" kern="100" dirty="0">
                          <a:effectLst/>
                        </a:rPr>
                        <a:t>6</a:t>
                      </a:r>
                      <a:endParaRPr lang="ja-JP" sz="9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900" kern="100" dirty="0">
                          <a:effectLst/>
                        </a:rPr>
                        <a:t>7</a:t>
                      </a:r>
                      <a:endParaRPr lang="ja-JP" sz="9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900" kern="100" dirty="0">
                          <a:effectLst/>
                        </a:rPr>
                        <a:t>8</a:t>
                      </a:r>
                      <a:endParaRPr lang="ja-JP" sz="9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900" kern="100" dirty="0">
                          <a:effectLst/>
                        </a:rPr>
                        <a:t>9</a:t>
                      </a:r>
                      <a:endParaRPr lang="ja-JP" sz="9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900" kern="100" dirty="0">
                          <a:effectLst/>
                        </a:rPr>
                        <a:t>10</a:t>
                      </a:r>
                      <a:endParaRPr lang="ja-JP" sz="9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900" kern="100" dirty="0">
                          <a:effectLst/>
                        </a:rPr>
                        <a:t>11</a:t>
                      </a:r>
                      <a:endParaRPr lang="ja-JP" sz="9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900" kern="100" dirty="0">
                          <a:effectLst/>
                        </a:rPr>
                        <a:t>12</a:t>
                      </a:r>
                      <a:endParaRPr lang="ja-JP" sz="9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900" kern="100" dirty="0">
                          <a:effectLst/>
                        </a:rPr>
                        <a:t>1</a:t>
                      </a:r>
                      <a:endParaRPr lang="ja-JP" sz="9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900" kern="100" dirty="0">
                          <a:effectLst/>
                        </a:rPr>
                        <a:t>2</a:t>
                      </a:r>
                      <a:endParaRPr lang="ja-JP" sz="9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900" kern="100" dirty="0">
                          <a:effectLst/>
                        </a:rPr>
                        <a:t>3</a:t>
                      </a:r>
                      <a:endParaRPr lang="ja-JP" sz="9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extLst>
                  <a:ext uri="{0D108BD9-81ED-4DB2-BD59-A6C34878D82A}">
                    <a16:rowId xmlns:a16="http://schemas.microsoft.com/office/drawing/2014/main" val="10000"/>
                  </a:ext>
                </a:extLst>
              </a:tr>
              <a:tr h="193324">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900" kern="100">
                          <a:effectLst/>
                        </a:rPr>
                        <a:t>A</a:t>
                      </a:r>
                      <a:endParaRPr lang="ja-JP" sz="9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900" kern="100">
                          <a:effectLst/>
                        </a:rPr>
                        <a:t>○</a:t>
                      </a:r>
                      <a:endParaRPr lang="ja-JP" sz="9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900" kern="100">
                          <a:effectLst/>
                        </a:rPr>
                        <a:t>○</a:t>
                      </a:r>
                      <a:endParaRPr lang="ja-JP" sz="9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900" kern="100">
                          <a:effectLst/>
                        </a:rPr>
                        <a:t>○</a:t>
                      </a:r>
                      <a:endParaRPr lang="ja-JP" sz="9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900" kern="100">
                          <a:effectLst/>
                        </a:rPr>
                        <a:t>○</a:t>
                      </a:r>
                      <a:endParaRPr lang="ja-JP" sz="9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900" kern="100">
                          <a:effectLst/>
                        </a:rPr>
                        <a:t>○</a:t>
                      </a:r>
                      <a:endParaRPr lang="ja-JP" sz="9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900" kern="100">
                          <a:effectLst/>
                        </a:rPr>
                        <a:t>○</a:t>
                      </a:r>
                      <a:endParaRPr lang="ja-JP" sz="9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900" kern="100">
                          <a:effectLst/>
                        </a:rPr>
                        <a:t>○</a:t>
                      </a:r>
                      <a:endParaRPr lang="ja-JP" sz="9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900" kern="100" dirty="0">
                          <a:effectLst/>
                        </a:rPr>
                        <a:t>○</a:t>
                      </a:r>
                      <a:endParaRPr lang="ja-JP" sz="9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900" kern="100">
                          <a:effectLst/>
                        </a:rPr>
                        <a:t>○</a:t>
                      </a:r>
                      <a:endParaRPr lang="ja-JP" sz="9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900" kern="100">
                          <a:effectLst/>
                        </a:rPr>
                        <a:t>○</a:t>
                      </a:r>
                      <a:endParaRPr lang="ja-JP" sz="9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900" kern="100" dirty="0">
                          <a:effectLst/>
                        </a:rPr>
                        <a:t>○</a:t>
                      </a:r>
                      <a:endParaRPr lang="ja-JP" sz="9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900" kern="100" dirty="0">
                          <a:effectLst/>
                        </a:rPr>
                        <a:t>○</a:t>
                      </a:r>
                      <a:endParaRPr lang="ja-JP" sz="9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1"/>
                  </a:ext>
                </a:extLst>
              </a:tr>
              <a:tr h="193324">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900" kern="100">
                          <a:effectLst/>
                        </a:rPr>
                        <a:t>B</a:t>
                      </a:r>
                      <a:endParaRPr lang="ja-JP" sz="9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900" kern="100" dirty="0">
                          <a:effectLst/>
                        </a:rPr>
                        <a:t>○</a:t>
                      </a:r>
                      <a:endParaRPr lang="ja-JP" sz="9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900" kern="100" dirty="0">
                          <a:effectLst/>
                        </a:rPr>
                        <a:t>○</a:t>
                      </a:r>
                      <a:endParaRPr lang="ja-JP" sz="9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900" kern="100" dirty="0">
                          <a:effectLst/>
                        </a:rPr>
                        <a:t>○</a:t>
                      </a:r>
                      <a:endParaRPr lang="ja-JP" sz="9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900" kern="100">
                          <a:effectLst/>
                        </a:rPr>
                        <a:t>○</a:t>
                      </a:r>
                      <a:endParaRPr lang="ja-JP" sz="9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900" kern="100">
                          <a:effectLst/>
                        </a:rPr>
                        <a:t>○</a:t>
                      </a:r>
                      <a:endParaRPr lang="ja-JP" sz="9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en-US" sz="900" kern="100">
                          <a:effectLst/>
                        </a:rPr>
                        <a:t> </a:t>
                      </a:r>
                      <a:endParaRPr lang="ja-JP" sz="9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en-US" sz="900" kern="100">
                          <a:effectLst/>
                        </a:rPr>
                        <a:t> </a:t>
                      </a:r>
                      <a:endParaRPr lang="ja-JP" sz="9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en-US" sz="900" kern="100">
                          <a:effectLst/>
                        </a:rPr>
                        <a:t> </a:t>
                      </a:r>
                      <a:endParaRPr lang="ja-JP" sz="9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en-US" sz="900" kern="100">
                          <a:effectLst/>
                        </a:rPr>
                        <a:t> </a:t>
                      </a:r>
                      <a:endParaRPr lang="ja-JP" sz="9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en-US" sz="900" kern="100" dirty="0">
                          <a:effectLst/>
                        </a:rPr>
                        <a:t> </a:t>
                      </a:r>
                      <a:endParaRPr lang="ja-JP" sz="9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en-US" sz="900" kern="100">
                          <a:effectLst/>
                        </a:rPr>
                        <a:t> </a:t>
                      </a:r>
                      <a:endParaRPr lang="ja-JP" sz="9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en-US" sz="900" kern="100" dirty="0">
                          <a:effectLst/>
                        </a:rPr>
                        <a:t> </a:t>
                      </a:r>
                      <a:endParaRPr lang="ja-JP" sz="9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2"/>
                  </a:ext>
                </a:extLst>
              </a:tr>
            </a:tbl>
          </a:graphicData>
        </a:graphic>
      </p:graphicFrame>
      <p:sp>
        <p:nvSpPr>
          <p:cNvPr id="25" name="正方形/長方形 24">
            <a:extLst>
              <a:ext uri="{FF2B5EF4-FFF2-40B4-BE49-F238E27FC236}">
                <a16:creationId xmlns:a16="http://schemas.microsoft.com/office/drawing/2014/main" id="{1C148202-1F8C-4AC5-82A6-713E7FF4B3E4}"/>
              </a:ext>
            </a:extLst>
          </p:cNvPr>
          <p:cNvSpPr/>
          <p:nvPr/>
        </p:nvSpPr>
        <p:spPr>
          <a:xfrm>
            <a:off x="4384417" y="5080822"/>
            <a:ext cx="4320000" cy="540000"/>
          </a:xfrm>
          <a:prstGeom prst="rect">
            <a:avLst/>
          </a:prstGeom>
          <a:gradFill rotWithShape="1">
            <a:gsLst>
              <a:gs pos="0">
                <a:srgbClr val="F79646">
                  <a:tint val="50000"/>
                  <a:satMod val="300000"/>
                </a:srgbClr>
              </a:gs>
              <a:gs pos="35000">
                <a:srgbClr val="F79646">
                  <a:tint val="37000"/>
                  <a:satMod val="300000"/>
                </a:srgbClr>
              </a:gs>
              <a:gs pos="100000">
                <a:srgbClr val="F79646">
                  <a:tint val="15000"/>
                  <a:satMod val="350000"/>
                </a:srgbClr>
              </a:gs>
            </a:gsLst>
            <a:lin ang="16200000" scaled="1"/>
          </a:gradFill>
          <a:ln w="9525" cap="flat" cmpd="sng" algn="ctr">
            <a:solidFill>
              <a:srgbClr val="F79646">
                <a:shade val="95000"/>
                <a:satMod val="105000"/>
              </a:srgbClr>
            </a:solidFill>
            <a:prstDash val="solid"/>
          </a:ln>
          <a:effectLst>
            <a:outerShdw blurRad="40000" dist="20000" dir="5400000" rotWithShape="0">
              <a:srgbClr val="000000">
                <a:alpha val="38000"/>
              </a:srgbClr>
            </a:outerShdw>
          </a:effectLst>
        </p:spPr>
        <p:txBody>
          <a:bodyPr rtlCol="0" anchor="ctr"/>
          <a:lstStyle/>
          <a:p>
            <a:pPr defTabSz="914400">
              <a:defRPr/>
            </a:pPr>
            <a:r>
              <a:rPr kumimoji="1" lang="ja-JP" altLang="en-US" sz="1000" kern="0" dirty="0">
                <a:solidFill>
                  <a:prstClr val="black"/>
                </a:solidFill>
                <a:latin typeface="HGPｺﾞｼｯｸM" panose="020B0600000000000000" pitchFamily="50" charset="-128"/>
                <a:ea typeface="HGPｺﾞｼｯｸM" panose="020B0600000000000000" pitchFamily="50" charset="-128"/>
              </a:rPr>
              <a:t>① ： </a:t>
            </a:r>
            <a:r>
              <a:rPr kumimoji="1" lang="en-US" altLang="ja-JP" sz="1000" kern="0" dirty="0">
                <a:solidFill>
                  <a:prstClr val="black"/>
                </a:solidFill>
                <a:latin typeface="HGPｺﾞｼｯｸM" panose="020B0600000000000000" pitchFamily="50" charset="-128"/>
                <a:ea typeface="HGPｺﾞｼｯｸM" panose="020B0600000000000000" pitchFamily="50" charset="-128"/>
              </a:rPr>
              <a:t>【4</a:t>
            </a:r>
            <a:r>
              <a:rPr kumimoji="1" lang="ja-JP" altLang="en-US" sz="1000" kern="0" dirty="0">
                <a:solidFill>
                  <a:prstClr val="black"/>
                </a:solidFill>
                <a:latin typeface="HGPｺﾞｼｯｸM" panose="020B0600000000000000" pitchFamily="50" charset="-128"/>
                <a:ea typeface="HGPｺﾞｼｯｸM" panose="020B0600000000000000" pitchFamily="50" charset="-128"/>
              </a:rPr>
              <a:t>～</a:t>
            </a:r>
            <a:r>
              <a:rPr kumimoji="1" lang="en-US" altLang="ja-JP" sz="1000" kern="0" dirty="0">
                <a:solidFill>
                  <a:prstClr val="black"/>
                </a:solidFill>
                <a:latin typeface="HGPｺﾞｼｯｸM" panose="020B0600000000000000" pitchFamily="50" charset="-128"/>
                <a:ea typeface="HGPｺﾞｼｯｸM" panose="020B0600000000000000" pitchFamily="50" charset="-128"/>
              </a:rPr>
              <a:t>8</a:t>
            </a:r>
            <a:r>
              <a:rPr kumimoji="1" lang="ja-JP" altLang="en-US" sz="1000" kern="0" dirty="0">
                <a:solidFill>
                  <a:prstClr val="black"/>
                </a:solidFill>
                <a:latin typeface="HGPｺﾞｼｯｸM" panose="020B0600000000000000" pitchFamily="50" charset="-128"/>
                <a:ea typeface="HGPｺﾞｼｯｸM" panose="020B0600000000000000" pitchFamily="50" charset="-128"/>
              </a:rPr>
              <a:t>月</a:t>
            </a:r>
            <a:r>
              <a:rPr kumimoji="1" lang="en-US" altLang="ja-JP" sz="1000" kern="0" dirty="0">
                <a:solidFill>
                  <a:prstClr val="black"/>
                </a:solidFill>
                <a:latin typeface="HGPｺﾞｼｯｸM" panose="020B0600000000000000" pitchFamily="50" charset="-128"/>
                <a:ea typeface="HGPｺﾞｼｯｸM" panose="020B0600000000000000" pitchFamily="50" charset="-128"/>
              </a:rPr>
              <a:t>】</a:t>
            </a:r>
            <a:r>
              <a:rPr kumimoji="1" lang="ja-JP" altLang="en-US" sz="1000" kern="0" dirty="0">
                <a:solidFill>
                  <a:prstClr val="black"/>
                </a:solidFill>
                <a:latin typeface="HGPｺﾞｼｯｸM" panose="020B0600000000000000" pitchFamily="50" charset="-128"/>
                <a:ea typeface="HGPｺﾞｼｯｸM" panose="020B0600000000000000" pitchFamily="50" charset="-128"/>
              </a:rPr>
              <a:t>所得割</a:t>
            </a:r>
            <a:r>
              <a:rPr kumimoji="1" lang="en-US" altLang="ja-JP" sz="1000" kern="0" dirty="0">
                <a:solidFill>
                  <a:prstClr val="black"/>
                </a:solidFill>
                <a:latin typeface="HGPｺﾞｼｯｸM" panose="020B0600000000000000" pitchFamily="50" charset="-128"/>
                <a:ea typeface="HGPｺﾞｼｯｸM" panose="020B0600000000000000" pitchFamily="50" charset="-128"/>
              </a:rPr>
              <a:t>+</a:t>
            </a:r>
            <a:r>
              <a:rPr kumimoji="1" lang="ja-JP" altLang="en-US" sz="1000" kern="0" dirty="0">
                <a:solidFill>
                  <a:prstClr val="black"/>
                </a:solidFill>
                <a:latin typeface="HGPｺﾞｼｯｸM" panose="020B0600000000000000" pitchFamily="50" charset="-128"/>
                <a:ea typeface="HGPｺﾞｼｯｸM" panose="020B0600000000000000" pitchFamily="50" charset="-128"/>
              </a:rPr>
              <a:t>均等割　　</a:t>
            </a:r>
            <a:r>
              <a:rPr kumimoji="1" lang="en-US" altLang="ja-JP" sz="1000" kern="0" dirty="0">
                <a:solidFill>
                  <a:prstClr val="black"/>
                </a:solidFill>
                <a:latin typeface="HGPｺﾞｼｯｸM" panose="020B0600000000000000" pitchFamily="50" charset="-128"/>
                <a:ea typeface="HGPｺﾞｼｯｸM" panose="020B0600000000000000" pitchFamily="50" charset="-128"/>
              </a:rPr>
              <a:t> 【9</a:t>
            </a:r>
            <a:r>
              <a:rPr kumimoji="1" lang="ja-JP" altLang="en-US" sz="1000" kern="0" dirty="0">
                <a:solidFill>
                  <a:prstClr val="black"/>
                </a:solidFill>
                <a:latin typeface="HGPｺﾞｼｯｸM" panose="020B0600000000000000" pitchFamily="50" charset="-128"/>
                <a:ea typeface="HGPｺﾞｼｯｸM" panose="020B0600000000000000" pitchFamily="50" charset="-128"/>
              </a:rPr>
              <a:t>月～</a:t>
            </a:r>
            <a:r>
              <a:rPr kumimoji="1" lang="en-US" altLang="ja-JP" sz="1000" kern="0" dirty="0">
                <a:solidFill>
                  <a:prstClr val="black"/>
                </a:solidFill>
                <a:latin typeface="HGPｺﾞｼｯｸM" panose="020B0600000000000000" pitchFamily="50" charset="-128"/>
                <a:ea typeface="HGPｺﾞｼｯｸM" panose="020B0600000000000000" pitchFamily="50" charset="-128"/>
              </a:rPr>
              <a:t>】</a:t>
            </a:r>
            <a:r>
              <a:rPr kumimoji="1" lang="ja-JP" altLang="en-US" sz="1000" kern="0" dirty="0">
                <a:solidFill>
                  <a:prstClr val="black"/>
                </a:solidFill>
                <a:latin typeface="HGPｺﾞｼｯｸM" panose="020B0600000000000000" pitchFamily="50" charset="-128"/>
                <a:ea typeface="HGPｺﾞｼｯｸM" panose="020B0600000000000000" pitchFamily="50" charset="-128"/>
              </a:rPr>
              <a:t>所得割</a:t>
            </a:r>
            <a:r>
              <a:rPr kumimoji="1" lang="en-US" altLang="ja-JP" sz="1000" kern="0" dirty="0">
                <a:solidFill>
                  <a:prstClr val="black"/>
                </a:solidFill>
                <a:latin typeface="HGPｺﾞｼｯｸM" panose="020B0600000000000000" pitchFamily="50" charset="-128"/>
                <a:ea typeface="HGPｺﾞｼｯｸM" panose="020B0600000000000000" pitchFamily="50" charset="-128"/>
              </a:rPr>
              <a:t>+</a:t>
            </a:r>
            <a:r>
              <a:rPr kumimoji="1" lang="ja-JP" altLang="en-US" sz="1000" kern="0" dirty="0">
                <a:solidFill>
                  <a:prstClr val="black"/>
                </a:solidFill>
                <a:latin typeface="HGPｺﾞｼｯｸM" panose="020B0600000000000000" pitchFamily="50" charset="-128"/>
                <a:ea typeface="HGPｺﾞｼｯｸM" panose="020B0600000000000000" pitchFamily="50" charset="-128"/>
              </a:rPr>
              <a:t>均等割</a:t>
            </a:r>
            <a:r>
              <a:rPr kumimoji="1" lang="en-US" altLang="ja-JP" sz="1000" kern="0" dirty="0">
                <a:solidFill>
                  <a:prstClr val="black"/>
                </a:solidFill>
                <a:latin typeface="HGPｺﾞｼｯｸM" panose="020B0600000000000000" pitchFamily="50" charset="-128"/>
                <a:ea typeface="HGPｺﾞｼｯｸM" panose="020B0600000000000000" pitchFamily="50" charset="-128"/>
              </a:rPr>
              <a:t>+</a:t>
            </a:r>
            <a:r>
              <a:rPr kumimoji="1" lang="ja-JP" altLang="en-US" sz="1000" kern="0" dirty="0">
                <a:solidFill>
                  <a:prstClr val="black"/>
                </a:solidFill>
                <a:latin typeface="HGPｺﾞｼｯｸM" panose="020B0600000000000000" pitchFamily="50" charset="-128"/>
                <a:ea typeface="HGPｺﾞｼｯｸM" panose="020B0600000000000000" pitchFamily="50" charset="-128"/>
              </a:rPr>
              <a:t>平等割</a:t>
            </a:r>
            <a:endParaRPr kumimoji="1" lang="en-US" altLang="ja-JP" sz="1000" kern="0" dirty="0">
              <a:solidFill>
                <a:prstClr val="black"/>
              </a:solidFill>
              <a:latin typeface="HGPｺﾞｼｯｸM" panose="020B0600000000000000" pitchFamily="50" charset="-128"/>
              <a:ea typeface="HGPｺﾞｼｯｸM" panose="020B0600000000000000" pitchFamily="50" charset="-128"/>
            </a:endParaRPr>
          </a:p>
          <a:p>
            <a:pPr defTabSz="914400">
              <a:defRPr/>
            </a:pPr>
            <a:r>
              <a:rPr kumimoji="1" lang="ja-JP" altLang="en-US" sz="1000" kern="0" dirty="0">
                <a:solidFill>
                  <a:prstClr val="black"/>
                </a:solidFill>
                <a:latin typeface="HGPｺﾞｼｯｸM" panose="020B0600000000000000" pitchFamily="50" charset="-128"/>
                <a:ea typeface="HGPｺﾞｼｯｸM" panose="020B0600000000000000" pitchFamily="50" charset="-128"/>
              </a:rPr>
              <a:t>② ： </a:t>
            </a:r>
            <a:r>
              <a:rPr kumimoji="1" lang="en-US" altLang="ja-JP" sz="1000" kern="0" dirty="0">
                <a:solidFill>
                  <a:prstClr val="black"/>
                </a:solidFill>
                <a:latin typeface="HGPｺﾞｼｯｸM" panose="020B0600000000000000" pitchFamily="50" charset="-128"/>
                <a:ea typeface="HGPｺﾞｼｯｸM" panose="020B0600000000000000" pitchFamily="50" charset="-128"/>
              </a:rPr>
              <a:t>【4</a:t>
            </a:r>
            <a:r>
              <a:rPr kumimoji="1" lang="ja-JP" altLang="en-US" sz="1000" kern="0" dirty="0">
                <a:solidFill>
                  <a:prstClr val="black"/>
                </a:solidFill>
                <a:latin typeface="HGPｺﾞｼｯｸM" panose="020B0600000000000000" pitchFamily="50" charset="-128"/>
                <a:ea typeface="HGPｺﾞｼｯｸM" panose="020B0600000000000000" pitchFamily="50" charset="-128"/>
              </a:rPr>
              <a:t>～</a:t>
            </a:r>
            <a:r>
              <a:rPr kumimoji="1" lang="en-US" altLang="ja-JP" sz="1000" kern="0" dirty="0">
                <a:solidFill>
                  <a:prstClr val="black"/>
                </a:solidFill>
                <a:latin typeface="HGPｺﾞｼｯｸM" panose="020B0600000000000000" pitchFamily="50" charset="-128"/>
                <a:ea typeface="HGPｺﾞｼｯｸM" panose="020B0600000000000000" pitchFamily="50" charset="-128"/>
              </a:rPr>
              <a:t>8</a:t>
            </a:r>
            <a:r>
              <a:rPr kumimoji="1" lang="ja-JP" altLang="en-US" sz="1000" kern="0" dirty="0">
                <a:solidFill>
                  <a:prstClr val="black"/>
                </a:solidFill>
                <a:latin typeface="HGPｺﾞｼｯｸM" panose="020B0600000000000000" pitchFamily="50" charset="-128"/>
                <a:ea typeface="HGPｺﾞｼｯｸM" panose="020B0600000000000000" pitchFamily="50" charset="-128"/>
              </a:rPr>
              <a:t>月</a:t>
            </a:r>
            <a:r>
              <a:rPr kumimoji="1" lang="en-US" altLang="ja-JP" sz="1000" kern="0" dirty="0">
                <a:solidFill>
                  <a:prstClr val="black"/>
                </a:solidFill>
                <a:latin typeface="HGPｺﾞｼｯｸM" panose="020B0600000000000000" pitchFamily="50" charset="-128"/>
                <a:ea typeface="HGPｺﾞｼｯｸM" panose="020B0600000000000000" pitchFamily="50" charset="-128"/>
              </a:rPr>
              <a:t>】</a:t>
            </a:r>
            <a:r>
              <a:rPr kumimoji="1" lang="ja-JP" altLang="en-US" sz="1000" kern="0" dirty="0">
                <a:solidFill>
                  <a:prstClr val="black"/>
                </a:solidFill>
                <a:latin typeface="HGPｺﾞｼｯｸM" panose="020B0600000000000000" pitchFamily="50" charset="-128"/>
                <a:ea typeface="HGPｺﾞｼｯｸM" panose="020B0600000000000000" pitchFamily="50" charset="-128"/>
              </a:rPr>
              <a:t>所得割</a:t>
            </a:r>
            <a:r>
              <a:rPr kumimoji="1" lang="en-US" altLang="ja-JP" sz="1000" kern="0" dirty="0">
                <a:solidFill>
                  <a:prstClr val="black"/>
                </a:solidFill>
                <a:latin typeface="HGPｺﾞｼｯｸM" panose="020B0600000000000000" pitchFamily="50" charset="-128"/>
                <a:ea typeface="HGPｺﾞｼｯｸM" panose="020B0600000000000000" pitchFamily="50" charset="-128"/>
              </a:rPr>
              <a:t>+</a:t>
            </a:r>
            <a:r>
              <a:rPr kumimoji="1" lang="ja-JP" altLang="en-US" sz="1000" kern="0" dirty="0">
                <a:solidFill>
                  <a:prstClr val="black"/>
                </a:solidFill>
                <a:latin typeface="HGPｺﾞｼｯｸM" panose="020B0600000000000000" pitchFamily="50" charset="-128"/>
                <a:ea typeface="HGPｺﾞｼｯｸM" panose="020B0600000000000000" pitchFamily="50" charset="-128"/>
              </a:rPr>
              <a:t>均等割　　</a:t>
            </a:r>
            <a:r>
              <a:rPr kumimoji="1" lang="en-US" altLang="ja-JP" sz="1000" kern="0" dirty="0">
                <a:solidFill>
                  <a:prstClr val="black"/>
                </a:solidFill>
                <a:latin typeface="HGPｺﾞｼｯｸM" panose="020B0600000000000000" pitchFamily="50" charset="-128"/>
                <a:ea typeface="HGPｺﾞｼｯｸM" panose="020B0600000000000000" pitchFamily="50" charset="-128"/>
              </a:rPr>
              <a:t> 【9</a:t>
            </a:r>
            <a:r>
              <a:rPr kumimoji="1" lang="ja-JP" altLang="en-US" sz="1000" kern="0" dirty="0">
                <a:solidFill>
                  <a:prstClr val="black"/>
                </a:solidFill>
                <a:latin typeface="HGPｺﾞｼｯｸM" panose="020B0600000000000000" pitchFamily="50" charset="-128"/>
                <a:ea typeface="HGPｺﾞｼｯｸM" panose="020B0600000000000000" pitchFamily="50" charset="-128"/>
              </a:rPr>
              <a:t>月～</a:t>
            </a:r>
            <a:r>
              <a:rPr kumimoji="1" lang="en-US" altLang="ja-JP" sz="1000" kern="0" dirty="0">
                <a:solidFill>
                  <a:prstClr val="black"/>
                </a:solidFill>
                <a:latin typeface="HGPｺﾞｼｯｸM" panose="020B0600000000000000" pitchFamily="50" charset="-128"/>
                <a:ea typeface="HGPｺﾞｼｯｸM" panose="020B0600000000000000" pitchFamily="50" charset="-128"/>
              </a:rPr>
              <a:t>】</a:t>
            </a:r>
            <a:r>
              <a:rPr kumimoji="1" lang="ja-JP" altLang="en-US" sz="1000" kern="0" dirty="0">
                <a:solidFill>
                  <a:prstClr val="black"/>
                </a:solidFill>
                <a:latin typeface="HGPｺﾞｼｯｸM" panose="020B0600000000000000" pitchFamily="50" charset="-128"/>
                <a:ea typeface="HGPｺﾞｼｯｸM" panose="020B0600000000000000" pitchFamily="50" charset="-128"/>
              </a:rPr>
              <a:t>全部喪失として処理。</a:t>
            </a:r>
            <a:endParaRPr kumimoji="1" lang="en-US" altLang="ja-JP" sz="1000" kern="0" dirty="0">
              <a:solidFill>
                <a:prstClr val="black"/>
              </a:solidFill>
              <a:latin typeface="HGPｺﾞｼｯｸM" panose="020B0600000000000000" pitchFamily="50" charset="-128"/>
              <a:ea typeface="HGPｺﾞｼｯｸM" panose="020B0600000000000000" pitchFamily="50" charset="-128"/>
            </a:endParaRPr>
          </a:p>
        </p:txBody>
      </p:sp>
      <p:graphicFrame>
        <p:nvGraphicFramePr>
          <p:cNvPr id="26" name="表 25">
            <a:extLst>
              <a:ext uri="{FF2B5EF4-FFF2-40B4-BE49-F238E27FC236}">
                <a16:creationId xmlns:a16="http://schemas.microsoft.com/office/drawing/2014/main" id="{329F856E-1BDB-43FE-BECA-12F0A911CADE}"/>
              </a:ext>
            </a:extLst>
          </p:cNvPr>
          <p:cNvGraphicFramePr>
            <a:graphicFrameLocks noGrp="1"/>
          </p:cNvGraphicFramePr>
          <p:nvPr>
            <p:extLst>
              <p:ext uri="{D42A27DB-BD31-4B8C-83A1-F6EECF244321}">
                <p14:modId xmlns:p14="http://schemas.microsoft.com/office/powerpoint/2010/main" val="3852224321"/>
              </p:ext>
            </p:extLst>
          </p:nvPr>
        </p:nvGraphicFramePr>
        <p:xfrm>
          <a:off x="267183" y="6047805"/>
          <a:ext cx="3874621" cy="579972"/>
        </p:xfrm>
        <a:graphic>
          <a:graphicData uri="http://schemas.openxmlformats.org/drawingml/2006/table">
            <a:tbl>
              <a:tblPr firstRow="1" firstCol="1" bandRow="1"/>
              <a:tblGrid>
                <a:gridCol w="279229">
                  <a:extLst>
                    <a:ext uri="{9D8B030D-6E8A-4147-A177-3AD203B41FA5}">
                      <a16:colId xmlns:a16="http://schemas.microsoft.com/office/drawing/2014/main" val="20000"/>
                    </a:ext>
                  </a:extLst>
                </a:gridCol>
                <a:gridCol w="299616">
                  <a:extLst>
                    <a:ext uri="{9D8B030D-6E8A-4147-A177-3AD203B41FA5}">
                      <a16:colId xmlns:a16="http://schemas.microsoft.com/office/drawing/2014/main" val="20001"/>
                    </a:ext>
                  </a:extLst>
                </a:gridCol>
                <a:gridCol w="299616">
                  <a:extLst>
                    <a:ext uri="{9D8B030D-6E8A-4147-A177-3AD203B41FA5}">
                      <a16:colId xmlns:a16="http://schemas.microsoft.com/office/drawing/2014/main" val="20002"/>
                    </a:ext>
                  </a:extLst>
                </a:gridCol>
                <a:gridCol w="299616">
                  <a:extLst>
                    <a:ext uri="{9D8B030D-6E8A-4147-A177-3AD203B41FA5}">
                      <a16:colId xmlns:a16="http://schemas.microsoft.com/office/drawing/2014/main" val="20003"/>
                    </a:ext>
                  </a:extLst>
                </a:gridCol>
                <a:gridCol w="299616">
                  <a:extLst>
                    <a:ext uri="{9D8B030D-6E8A-4147-A177-3AD203B41FA5}">
                      <a16:colId xmlns:a16="http://schemas.microsoft.com/office/drawing/2014/main" val="20004"/>
                    </a:ext>
                  </a:extLst>
                </a:gridCol>
                <a:gridCol w="299616">
                  <a:extLst>
                    <a:ext uri="{9D8B030D-6E8A-4147-A177-3AD203B41FA5}">
                      <a16:colId xmlns:a16="http://schemas.microsoft.com/office/drawing/2014/main" val="20005"/>
                    </a:ext>
                  </a:extLst>
                </a:gridCol>
                <a:gridCol w="299616">
                  <a:extLst>
                    <a:ext uri="{9D8B030D-6E8A-4147-A177-3AD203B41FA5}">
                      <a16:colId xmlns:a16="http://schemas.microsoft.com/office/drawing/2014/main" val="20006"/>
                    </a:ext>
                  </a:extLst>
                </a:gridCol>
                <a:gridCol w="299616">
                  <a:extLst>
                    <a:ext uri="{9D8B030D-6E8A-4147-A177-3AD203B41FA5}">
                      <a16:colId xmlns:a16="http://schemas.microsoft.com/office/drawing/2014/main" val="20007"/>
                    </a:ext>
                  </a:extLst>
                </a:gridCol>
                <a:gridCol w="299616">
                  <a:extLst>
                    <a:ext uri="{9D8B030D-6E8A-4147-A177-3AD203B41FA5}">
                      <a16:colId xmlns:a16="http://schemas.microsoft.com/office/drawing/2014/main" val="20008"/>
                    </a:ext>
                  </a:extLst>
                </a:gridCol>
                <a:gridCol w="299616">
                  <a:extLst>
                    <a:ext uri="{9D8B030D-6E8A-4147-A177-3AD203B41FA5}">
                      <a16:colId xmlns:a16="http://schemas.microsoft.com/office/drawing/2014/main" val="20009"/>
                    </a:ext>
                  </a:extLst>
                </a:gridCol>
                <a:gridCol w="299616">
                  <a:extLst>
                    <a:ext uri="{9D8B030D-6E8A-4147-A177-3AD203B41FA5}">
                      <a16:colId xmlns:a16="http://schemas.microsoft.com/office/drawing/2014/main" val="20010"/>
                    </a:ext>
                  </a:extLst>
                </a:gridCol>
                <a:gridCol w="299616">
                  <a:extLst>
                    <a:ext uri="{9D8B030D-6E8A-4147-A177-3AD203B41FA5}">
                      <a16:colId xmlns:a16="http://schemas.microsoft.com/office/drawing/2014/main" val="20011"/>
                    </a:ext>
                  </a:extLst>
                </a:gridCol>
                <a:gridCol w="299616">
                  <a:extLst>
                    <a:ext uri="{9D8B030D-6E8A-4147-A177-3AD203B41FA5}">
                      <a16:colId xmlns:a16="http://schemas.microsoft.com/office/drawing/2014/main" val="20012"/>
                    </a:ext>
                  </a:extLst>
                </a:gridCol>
              </a:tblGrid>
              <a:tr h="193324">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900" kern="100" dirty="0">
                          <a:effectLst/>
                        </a:rPr>
                        <a:t> </a:t>
                      </a:r>
                      <a:endParaRPr lang="ja-JP" sz="9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900" kern="100" dirty="0">
                          <a:effectLst/>
                        </a:rPr>
                        <a:t>4</a:t>
                      </a:r>
                      <a:endParaRPr lang="ja-JP" sz="9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900" kern="100" dirty="0">
                          <a:effectLst/>
                        </a:rPr>
                        <a:t>5</a:t>
                      </a:r>
                      <a:endParaRPr lang="ja-JP" sz="9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900" kern="100" dirty="0">
                          <a:effectLst/>
                        </a:rPr>
                        <a:t>6</a:t>
                      </a:r>
                      <a:endParaRPr lang="ja-JP" sz="9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900" kern="100" dirty="0">
                          <a:effectLst/>
                        </a:rPr>
                        <a:t>7</a:t>
                      </a:r>
                      <a:endParaRPr lang="ja-JP" sz="9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900" kern="100" dirty="0">
                          <a:effectLst/>
                        </a:rPr>
                        <a:t>8</a:t>
                      </a:r>
                      <a:endParaRPr lang="ja-JP" sz="9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900" kern="100" dirty="0">
                          <a:effectLst/>
                        </a:rPr>
                        <a:t>9</a:t>
                      </a:r>
                      <a:endParaRPr lang="ja-JP" sz="9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900" kern="100" dirty="0">
                          <a:effectLst/>
                        </a:rPr>
                        <a:t>10</a:t>
                      </a:r>
                      <a:endParaRPr lang="ja-JP" sz="9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900" kern="100" dirty="0">
                          <a:effectLst/>
                        </a:rPr>
                        <a:t>11</a:t>
                      </a:r>
                      <a:endParaRPr lang="ja-JP" sz="9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900" kern="100" dirty="0">
                          <a:effectLst/>
                        </a:rPr>
                        <a:t>12</a:t>
                      </a:r>
                      <a:endParaRPr lang="ja-JP" sz="9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900" kern="100" dirty="0">
                          <a:effectLst/>
                        </a:rPr>
                        <a:t>1</a:t>
                      </a:r>
                      <a:endParaRPr lang="ja-JP" sz="9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900" kern="100" dirty="0">
                          <a:effectLst/>
                        </a:rPr>
                        <a:t>2</a:t>
                      </a:r>
                      <a:endParaRPr lang="ja-JP" sz="9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900" kern="100" dirty="0">
                          <a:effectLst/>
                        </a:rPr>
                        <a:t>3</a:t>
                      </a:r>
                      <a:endParaRPr lang="ja-JP" sz="9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extLst>
                  <a:ext uri="{0D108BD9-81ED-4DB2-BD59-A6C34878D82A}">
                    <a16:rowId xmlns:a16="http://schemas.microsoft.com/office/drawing/2014/main" val="10000"/>
                  </a:ext>
                </a:extLst>
              </a:tr>
              <a:tr h="193324">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900" kern="100">
                          <a:effectLst/>
                        </a:rPr>
                        <a:t>A</a:t>
                      </a:r>
                      <a:endParaRPr lang="ja-JP" sz="9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900" kern="100" dirty="0">
                          <a:effectLst/>
                        </a:rPr>
                        <a:t>○</a:t>
                      </a:r>
                      <a:endParaRPr lang="ja-JP" sz="9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900" kern="100" dirty="0">
                          <a:effectLst/>
                        </a:rPr>
                        <a:t>○</a:t>
                      </a:r>
                      <a:endParaRPr lang="ja-JP" sz="9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900" kern="100" dirty="0">
                          <a:effectLst/>
                        </a:rPr>
                        <a:t>○</a:t>
                      </a:r>
                      <a:endParaRPr lang="ja-JP" sz="9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900" kern="100">
                          <a:effectLst/>
                        </a:rPr>
                        <a:t>○</a:t>
                      </a:r>
                      <a:endParaRPr lang="ja-JP" sz="9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900" kern="100">
                          <a:effectLst/>
                        </a:rPr>
                        <a:t>○</a:t>
                      </a:r>
                      <a:endParaRPr lang="ja-JP" sz="9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900" kern="100">
                          <a:effectLst/>
                        </a:rPr>
                        <a:t>○</a:t>
                      </a:r>
                      <a:endParaRPr lang="ja-JP" sz="9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900" kern="100" dirty="0">
                          <a:effectLst/>
                        </a:rPr>
                        <a:t>○</a:t>
                      </a:r>
                      <a:endParaRPr lang="ja-JP" sz="9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900" kern="100">
                          <a:effectLst/>
                        </a:rPr>
                        <a:t>○</a:t>
                      </a:r>
                      <a:endParaRPr lang="ja-JP" sz="9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900" kern="100" dirty="0">
                          <a:effectLst/>
                        </a:rPr>
                        <a:t>○</a:t>
                      </a:r>
                      <a:endParaRPr lang="ja-JP" sz="9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900" kern="100">
                          <a:effectLst/>
                        </a:rPr>
                        <a:t>○</a:t>
                      </a:r>
                      <a:endParaRPr lang="ja-JP" sz="9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900" kern="100">
                          <a:effectLst/>
                        </a:rPr>
                        <a:t>○</a:t>
                      </a:r>
                      <a:endParaRPr lang="ja-JP" sz="9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900" kern="100">
                          <a:effectLst/>
                        </a:rPr>
                        <a:t>○</a:t>
                      </a:r>
                      <a:endParaRPr lang="ja-JP" sz="9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1"/>
                  </a:ext>
                </a:extLst>
              </a:tr>
              <a:tr h="193324">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900" kern="100">
                          <a:effectLst/>
                        </a:rPr>
                        <a:t>B</a:t>
                      </a:r>
                      <a:endParaRPr lang="ja-JP" sz="9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en-US" sz="900" kern="100" dirty="0">
                          <a:effectLst/>
                        </a:rPr>
                        <a:t> </a:t>
                      </a:r>
                      <a:endParaRPr lang="ja-JP" sz="9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en-US" sz="900" kern="100">
                          <a:effectLst/>
                        </a:rPr>
                        <a:t> </a:t>
                      </a:r>
                      <a:endParaRPr lang="ja-JP" sz="9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en-US" sz="900" kern="100" dirty="0">
                          <a:effectLst/>
                        </a:rPr>
                        <a:t> </a:t>
                      </a:r>
                      <a:endParaRPr lang="ja-JP" sz="9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en-US" sz="900" kern="100" dirty="0">
                          <a:effectLst/>
                        </a:rPr>
                        <a:t> </a:t>
                      </a:r>
                      <a:endParaRPr lang="ja-JP" sz="9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en-US" sz="900" kern="100" dirty="0">
                          <a:effectLst/>
                        </a:rPr>
                        <a:t> </a:t>
                      </a:r>
                      <a:endParaRPr lang="ja-JP" sz="9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en-US" sz="900" kern="100" dirty="0">
                          <a:effectLst/>
                        </a:rPr>
                        <a:t> </a:t>
                      </a:r>
                      <a:endParaRPr lang="ja-JP" sz="9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900" kern="100" dirty="0">
                          <a:effectLst/>
                        </a:rPr>
                        <a:t>○</a:t>
                      </a:r>
                      <a:endParaRPr lang="ja-JP" sz="9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900" kern="100" dirty="0">
                          <a:effectLst/>
                        </a:rPr>
                        <a:t>○</a:t>
                      </a:r>
                      <a:endParaRPr lang="ja-JP" sz="9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900" kern="100" dirty="0">
                          <a:effectLst/>
                        </a:rPr>
                        <a:t>○</a:t>
                      </a:r>
                      <a:endParaRPr lang="ja-JP" sz="9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900" kern="100" dirty="0">
                          <a:effectLst/>
                        </a:rPr>
                        <a:t>○</a:t>
                      </a:r>
                      <a:endParaRPr lang="ja-JP" sz="9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900" kern="100" dirty="0">
                          <a:effectLst/>
                        </a:rPr>
                        <a:t>○</a:t>
                      </a:r>
                      <a:endParaRPr lang="ja-JP" sz="9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900" kern="100" dirty="0">
                          <a:effectLst/>
                        </a:rPr>
                        <a:t>○</a:t>
                      </a:r>
                      <a:endParaRPr lang="ja-JP" sz="9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2"/>
                  </a:ext>
                </a:extLst>
              </a:tr>
            </a:tbl>
          </a:graphicData>
        </a:graphic>
      </p:graphicFrame>
      <p:sp>
        <p:nvSpPr>
          <p:cNvPr id="27" name="正方形/長方形 26">
            <a:extLst>
              <a:ext uri="{FF2B5EF4-FFF2-40B4-BE49-F238E27FC236}">
                <a16:creationId xmlns:a16="http://schemas.microsoft.com/office/drawing/2014/main" id="{F8917D1E-619E-4A46-A597-A27517DC377B}"/>
              </a:ext>
            </a:extLst>
          </p:cNvPr>
          <p:cNvSpPr/>
          <p:nvPr/>
        </p:nvSpPr>
        <p:spPr>
          <a:xfrm>
            <a:off x="4384417" y="6067791"/>
            <a:ext cx="4320000" cy="540000"/>
          </a:xfrm>
          <a:prstGeom prst="rect">
            <a:avLst/>
          </a:prstGeom>
          <a:gradFill rotWithShape="1">
            <a:gsLst>
              <a:gs pos="0">
                <a:srgbClr val="F79646">
                  <a:tint val="50000"/>
                  <a:satMod val="300000"/>
                </a:srgbClr>
              </a:gs>
              <a:gs pos="35000">
                <a:srgbClr val="F79646">
                  <a:tint val="37000"/>
                  <a:satMod val="300000"/>
                </a:srgbClr>
              </a:gs>
              <a:gs pos="100000">
                <a:srgbClr val="F79646">
                  <a:tint val="15000"/>
                  <a:satMod val="350000"/>
                </a:srgbClr>
              </a:gs>
            </a:gsLst>
            <a:lin ang="16200000" scaled="1"/>
          </a:gradFill>
          <a:ln w="9525" cap="flat" cmpd="sng" algn="ctr">
            <a:solidFill>
              <a:srgbClr val="F79646">
                <a:shade val="95000"/>
                <a:satMod val="105000"/>
              </a:srgbClr>
            </a:solidFill>
            <a:prstDash val="solid"/>
          </a:ln>
          <a:effectLst>
            <a:outerShdw blurRad="40000" dist="20000" dir="5400000" rotWithShape="0">
              <a:srgbClr val="000000">
                <a:alpha val="38000"/>
              </a:srgbClr>
            </a:outerShdw>
          </a:effectLst>
        </p:spPr>
        <p:txBody>
          <a:bodyPr rtlCol="0" anchor="ctr"/>
          <a:lstStyle/>
          <a:p>
            <a:pPr defTabSz="914400">
              <a:defRPr/>
            </a:pPr>
            <a:r>
              <a:rPr kumimoji="1" lang="ja-JP" altLang="en-US" sz="1000" kern="0" dirty="0">
                <a:solidFill>
                  <a:prstClr val="black"/>
                </a:solidFill>
                <a:latin typeface="HGPｺﾞｼｯｸM" panose="020B0600000000000000" pitchFamily="50" charset="-128"/>
                <a:ea typeface="HGPｺﾞｼｯｸM" panose="020B0600000000000000" pitchFamily="50" charset="-128"/>
              </a:rPr>
              <a:t>≪</a:t>
            </a:r>
            <a:r>
              <a:rPr kumimoji="1" lang="en-US" altLang="ja-JP" sz="1000" kern="0" dirty="0">
                <a:solidFill>
                  <a:prstClr val="black"/>
                </a:solidFill>
                <a:latin typeface="HGPｺﾞｼｯｸM" panose="020B0600000000000000" pitchFamily="50" charset="-128"/>
                <a:ea typeface="HGPｺﾞｼｯｸM" panose="020B0600000000000000" pitchFamily="50" charset="-128"/>
              </a:rPr>
              <a:t>B</a:t>
            </a:r>
            <a:r>
              <a:rPr kumimoji="1" lang="ja-JP" altLang="en-US" sz="1000" kern="0" dirty="0">
                <a:solidFill>
                  <a:prstClr val="black"/>
                </a:solidFill>
                <a:latin typeface="HGPｺﾞｼｯｸM" panose="020B0600000000000000" pitchFamily="50" charset="-128"/>
                <a:ea typeface="HGPｺﾞｼｯｸM" panose="020B0600000000000000" pitchFamily="50" charset="-128"/>
              </a:rPr>
              <a:t>の</a:t>
            </a:r>
            <a:r>
              <a:rPr kumimoji="1" lang="en-US" altLang="ja-JP" sz="1000" kern="0" dirty="0">
                <a:solidFill>
                  <a:prstClr val="black"/>
                </a:solidFill>
                <a:latin typeface="HGPｺﾞｼｯｸM" panose="020B0600000000000000" pitchFamily="50" charset="-128"/>
                <a:ea typeface="HGPｺﾞｼｯｸM" panose="020B0600000000000000" pitchFamily="50" charset="-128"/>
              </a:rPr>
              <a:t>10</a:t>
            </a:r>
            <a:r>
              <a:rPr kumimoji="1" lang="ja-JP" altLang="en-US" sz="1000" kern="0" dirty="0">
                <a:solidFill>
                  <a:prstClr val="black"/>
                </a:solidFill>
                <a:latin typeface="HGPｺﾞｼｯｸM" panose="020B0600000000000000" pitchFamily="50" charset="-128"/>
                <a:ea typeface="HGPｺﾞｼｯｸM" panose="020B0600000000000000" pitchFamily="50" charset="-128"/>
              </a:rPr>
              <a:t>月からの取得事由が社会保険脱退等</a:t>
            </a:r>
            <a:r>
              <a:rPr kumimoji="1" lang="en-US" altLang="ja-JP" sz="1000" kern="0" dirty="0">
                <a:solidFill>
                  <a:prstClr val="black"/>
                </a:solidFill>
                <a:latin typeface="HGPｺﾞｼｯｸM" panose="020B0600000000000000" pitchFamily="50" charset="-128"/>
                <a:ea typeface="HGPｺﾞｼｯｸM" panose="020B0600000000000000" pitchFamily="50" charset="-128"/>
              </a:rPr>
              <a:t> </a:t>
            </a:r>
            <a:r>
              <a:rPr kumimoji="1" lang="ja-JP" altLang="en-US" sz="1000" kern="0" dirty="0">
                <a:solidFill>
                  <a:prstClr val="black"/>
                </a:solidFill>
                <a:latin typeface="HGPｺﾞｼｯｸM" panose="020B0600000000000000" pitchFamily="50" charset="-128"/>
                <a:ea typeface="HGPｺﾞｼｯｸM" panose="020B0600000000000000" pitchFamily="50" charset="-128"/>
              </a:rPr>
              <a:t>の場合≫</a:t>
            </a:r>
            <a:endParaRPr kumimoji="1" lang="en-US" altLang="ja-JP" sz="1000" kern="0" dirty="0">
              <a:solidFill>
                <a:prstClr val="black"/>
              </a:solidFill>
              <a:latin typeface="HGPｺﾞｼｯｸM" panose="020B0600000000000000" pitchFamily="50" charset="-128"/>
              <a:ea typeface="HGPｺﾞｼｯｸM" panose="020B0600000000000000" pitchFamily="50" charset="-128"/>
            </a:endParaRPr>
          </a:p>
          <a:p>
            <a:pPr defTabSz="914400">
              <a:defRPr/>
            </a:pPr>
            <a:r>
              <a:rPr kumimoji="1" lang="en-US" altLang="ja-JP" sz="1000" kern="0" dirty="0">
                <a:solidFill>
                  <a:prstClr val="black"/>
                </a:solidFill>
                <a:latin typeface="HGPｺﾞｼｯｸM" panose="020B0600000000000000" pitchFamily="50" charset="-128"/>
                <a:ea typeface="HGPｺﾞｼｯｸM" panose="020B0600000000000000" pitchFamily="50" charset="-128"/>
              </a:rPr>
              <a:t>  【4</a:t>
            </a:r>
            <a:r>
              <a:rPr kumimoji="1" lang="ja-JP" altLang="en-US" sz="1000" kern="0" dirty="0">
                <a:solidFill>
                  <a:prstClr val="black"/>
                </a:solidFill>
                <a:latin typeface="HGPｺﾞｼｯｸM" panose="020B0600000000000000" pitchFamily="50" charset="-128"/>
                <a:ea typeface="HGPｺﾞｼｯｸM" panose="020B0600000000000000" pitchFamily="50" charset="-128"/>
              </a:rPr>
              <a:t>～</a:t>
            </a:r>
            <a:r>
              <a:rPr kumimoji="1" lang="en-US" altLang="ja-JP" sz="1000" kern="0" dirty="0">
                <a:solidFill>
                  <a:prstClr val="black"/>
                </a:solidFill>
                <a:latin typeface="HGPｺﾞｼｯｸM" panose="020B0600000000000000" pitchFamily="50" charset="-128"/>
                <a:ea typeface="HGPｺﾞｼｯｸM" panose="020B0600000000000000" pitchFamily="50" charset="-128"/>
              </a:rPr>
              <a:t>9</a:t>
            </a:r>
            <a:r>
              <a:rPr kumimoji="1" lang="ja-JP" altLang="en-US" sz="1000" kern="0" dirty="0">
                <a:solidFill>
                  <a:prstClr val="black"/>
                </a:solidFill>
                <a:latin typeface="HGPｺﾞｼｯｸM" panose="020B0600000000000000" pitchFamily="50" charset="-128"/>
                <a:ea typeface="HGPｺﾞｼｯｸM" panose="020B0600000000000000" pitchFamily="50" charset="-128"/>
              </a:rPr>
              <a:t>月</a:t>
            </a:r>
            <a:r>
              <a:rPr kumimoji="1" lang="en-US" altLang="ja-JP" sz="1000" kern="0" dirty="0">
                <a:solidFill>
                  <a:prstClr val="black"/>
                </a:solidFill>
                <a:latin typeface="HGPｺﾞｼｯｸM" panose="020B0600000000000000" pitchFamily="50" charset="-128"/>
                <a:ea typeface="HGPｺﾞｼｯｸM" panose="020B0600000000000000" pitchFamily="50" charset="-128"/>
              </a:rPr>
              <a:t>】</a:t>
            </a:r>
            <a:r>
              <a:rPr kumimoji="1" lang="ja-JP" altLang="en-US" sz="1000" kern="0" dirty="0">
                <a:solidFill>
                  <a:prstClr val="black"/>
                </a:solidFill>
                <a:latin typeface="HGPｺﾞｼｯｸM" panose="020B0600000000000000" pitchFamily="50" charset="-128"/>
                <a:ea typeface="HGPｺﾞｼｯｸM" panose="020B0600000000000000" pitchFamily="50" charset="-128"/>
              </a:rPr>
              <a:t>所得割</a:t>
            </a:r>
            <a:r>
              <a:rPr kumimoji="1" lang="en-US" altLang="ja-JP" sz="1000" kern="0" dirty="0">
                <a:solidFill>
                  <a:prstClr val="black"/>
                </a:solidFill>
                <a:latin typeface="HGPｺﾞｼｯｸM" panose="020B0600000000000000" pitchFamily="50" charset="-128"/>
                <a:ea typeface="HGPｺﾞｼｯｸM" panose="020B0600000000000000" pitchFamily="50" charset="-128"/>
              </a:rPr>
              <a:t>+</a:t>
            </a:r>
            <a:r>
              <a:rPr kumimoji="1" lang="ja-JP" altLang="en-US" sz="1000" kern="0" dirty="0">
                <a:solidFill>
                  <a:prstClr val="black"/>
                </a:solidFill>
                <a:latin typeface="HGPｺﾞｼｯｸM" panose="020B0600000000000000" pitchFamily="50" charset="-128"/>
                <a:ea typeface="HGPｺﾞｼｯｸM" panose="020B0600000000000000" pitchFamily="50" charset="-128"/>
              </a:rPr>
              <a:t>均等割</a:t>
            </a:r>
            <a:r>
              <a:rPr kumimoji="1" lang="en-US" altLang="ja-JP" sz="1000" kern="0" dirty="0">
                <a:solidFill>
                  <a:prstClr val="black"/>
                </a:solidFill>
                <a:latin typeface="HGPｺﾞｼｯｸM" panose="020B0600000000000000" pitchFamily="50" charset="-128"/>
                <a:ea typeface="HGPｺﾞｼｯｸM" panose="020B0600000000000000" pitchFamily="50" charset="-128"/>
              </a:rPr>
              <a:t>+</a:t>
            </a:r>
            <a:r>
              <a:rPr kumimoji="1" lang="ja-JP" altLang="en-US" sz="1000" kern="0" dirty="0">
                <a:solidFill>
                  <a:prstClr val="black"/>
                </a:solidFill>
                <a:latin typeface="HGPｺﾞｼｯｸM" panose="020B0600000000000000" pitchFamily="50" charset="-128"/>
                <a:ea typeface="HGPｺﾞｼｯｸM" panose="020B0600000000000000" pitchFamily="50" charset="-128"/>
              </a:rPr>
              <a:t>平等割　</a:t>
            </a:r>
            <a:r>
              <a:rPr kumimoji="1" lang="en-US" altLang="ja-JP" sz="1000" kern="0" dirty="0">
                <a:solidFill>
                  <a:prstClr val="black"/>
                </a:solidFill>
                <a:latin typeface="HGPｺﾞｼｯｸM" panose="020B0600000000000000" pitchFamily="50" charset="-128"/>
                <a:ea typeface="HGPｺﾞｼｯｸM" panose="020B0600000000000000" pitchFamily="50" charset="-128"/>
              </a:rPr>
              <a:t>  【10</a:t>
            </a:r>
            <a:r>
              <a:rPr kumimoji="1" lang="ja-JP" altLang="en-US" sz="1000" kern="0" dirty="0">
                <a:solidFill>
                  <a:prstClr val="black"/>
                </a:solidFill>
                <a:latin typeface="HGPｺﾞｼｯｸM" panose="020B0600000000000000" pitchFamily="50" charset="-128"/>
                <a:ea typeface="HGPｺﾞｼｯｸM" panose="020B0600000000000000" pitchFamily="50" charset="-128"/>
              </a:rPr>
              <a:t>月～</a:t>
            </a:r>
            <a:r>
              <a:rPr kumimoji="1" lang="en-US" altLang="ja-JP" sz="1000" kern="0" dirty="0">
                <a:solidFill>
                  <a:prstClr val="black"/>
                </a:solidFill>
                <a:latin typeface="HGPｺﾞｼｯｸM" panose="020B0600000000000000" pitchFamily="50" charset="-128"/>
                <a:ea typeface="HGPｺﾞｼｯｸM" panose="020B0600000000000000" pitchFamily="50" charset="-128"/>
              </a:rPr>
              <a:t>】</a:t>
            </a:r>
            <a:r>
              <a:rPr kumimoji="1" lang="ja-JP" altLang="en-US" sz="1000" kern="0" dirty="0">
                <a:solidFill>
                  <a:prstClr val="black"/>
                </a:solidFill>
                <a:latin typeface="HGPｺﾞｼｯｸM" panose="020B0600000000000000" pitchFamily="50" charset="-128"/>
                <a:ea typeface="HGPｺﾞｼｯｸM" panose="020B0600000000000000" pitchFamily="50" charset="-128"/>
              </a:rPr>
              <a:t>所得割</a:t>
            </a:r>
            <a:r>
              <a:rPr kumimoji="1" lang="en-US" altLang="ja-JP" sz="1000" kern="0" dirty="0">
                <a:solidFill>
                  <a:prstClr val="black"/>
                </a:solidFill>
                <a:latin typeface="HGPｺﾞｼｯｸM" panose="020B0600000000000000" pitchFamily="50" charset="-128"/>
                <a:ea typeface="HGPｺﾞｼｯｸM" panose="020B0600000000000000" pitchFamily="50" charset="-128"/>
              </a:rPr>
              <a:t>+</a:t>
            </a:r>
            <a:r>
              <a:rPr kumimoji="1" lang="ja-JP" altLang="en-US" sz="1000" kern="0" dirty="0">
                <a:solidFill>
                  <a:prstClr val="black"/>
                </a:solidFill>
                <a:latin typeface="HGPｺﾞｼｯｸM" panose="020B0600000000000000" pitchFamily="50" charset="-128"/>
                <a:ea typeface="HGPｺﾞｼｯｸM" panose="020B0600000000000000" pitchFamily="50" charset="-128"/>
              </a:rPr>
              <a:t>均等割</a:t>
            </a:r>
            <a:endParaRPr kumimoji="1" lang="en-US" altLang="ja-JP" sz="1000" kern="0" dirty="0">
              <a:solidFill>
                <a:prstClr val="black"/>
              </a:solidFill>
              <a:latin typeface="HGPｺﾞｼｯｸM" panose="020B0600000000000000" pitchFamily="50" charset="-128"/>
              <a:ea typeface="HGPｺﾞｼｯｸM" panose="020B0600000000000000" pitchFamily="50" charset="-128"/>
            </a:endParaRPr>
          </a:p>
        </p:txBody>
      </p:sp>
      <p:sp>
        <p:nvSpPr>
          <p:cNvPr id="13" name="正方形/長方形 12">
            <a:extLst>
              <a:ext uri="{FF2B5EF4-FFF2-40B4-BE49-F238E27FC236}">
                <a16:creationId xmlns:a16="http://schemas.microsoft.com/office/drawing/2014/main" id="{D46FD8F1-77C9-413B-9919-02E2A9BEDFEC}"/>
              </a:ext>
            </a:extLst>
          </p:cNvPr>
          <p:cNvSpPr/>
          <p:nvPr/>
        </p:nvSpPr>
        <p:spPr>
          <a:xfrm>
            <a:off x="8923565" y="96502"/>
            <a:ext cx="858612" cy="246282"/>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050" dirty="0">
                <a:solidFill>
                  <a:schemeClr val="tx1"/>
                </a:solidFill>
                <a:latin typeface="BIZ UDPゴシック" panose="020B0400000000000000" pitchFamily="50" charset="-128"/>
                <a:ea typeface="BIZ UDPゴシック" panose="020B0400000000000000" pitchFamily="50" charset="-128"/>
              </a:rPr>
              <a:t>資料</a:t>
            </a:r>
            <a:r>
              <a:rPr kumimoji="1" lang="en-US" altLang="ja-JP" sz="1050" dirty="0">
                <a:solidFill>
                  <a:schemeClr val="tx1"/>
                </a:solidFill>
                <a:latin typeface="BIZ UDPゴシック" panose="020B0400000000000000" pitchFamily="50" charset="-128"/>
                <a:ea typeface="BIZ UDPゴシック" panose="020B0400000000000000" pitchFamily="50" charset="-128"/>
              </a:rPr>
              <a:t>1</a:t>
            </a:r>
            <a:r>
              <a:rPr kumimoji="1" lang="ja-JP" altLang="en-US" sz="1050" dirty="0">
                <a:solidFill>
                  <a:schemeClr val="tx1"/>
                </a:solidFill>
                <a:latin typeface="BIZ UDPゴシック" panose="020B0400000000000000" pitchFamily="50" charset="-128"/>
                <a:ea typeface="BIZ UDPゴシック" panose="020B0400000000000000" pitchFamily="50" charset="-128"/>
              </a:rPr>
              <a:t>９</a:t>
            </a:r>
            <a:r>
              <a:rPr kumimoji="1" lang="en-US" altLang="ja-JP" sz="1050" dirty="0">
                <a:solidFill>
                  <a:schemeClr val="tx1"/>
                </a:solidFill>
                <a:latin typeface="BIZ UDPゴシック" panose="020B0400000000000000" pitchFamily="50" charset="-128"/>
                <a:ea typeface="BIZ UDPゴシック" panose="020B0400000000000000" pitchFamily="50" charset="-128"/>
              </a:rPr>
              <a:t>-2</a:t>
            </a:r>
            <a:endParaRPr kumimoji="1" lang="ja-JP" altLang="en-US" sz="1050"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4117362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6" name="表 35">
            <a:extLst>
              <a:ext uri="{FF2B5EF4-FFF2-40B4-BE49-F238E27FC236}">
                <a16:creationId xmlns:a16="http://schemas.microsoft.com/office/drawing/2014/main" id="{C615125F-DFF9-4626-9097-F50D5DCBE13D}"/>
              </a:ext>
            </a:extLst>
          </p:cNvPr>
          <p:cNvGraphicFramePr>
            <a:graphicFrameLocks noGrp="1"/>
          </p:cNvGraphicFramePr>
          <p:nvPr>
            <p:extLst>
              <p:ext uri="{D42A27DB-BD31-4B8C-83A1-F6EECF244321}">
                <p14:modId xmlns:p14="http://schemas.microsoft.com/office/powerpoint/2010/main" val="786768683"/>
              </p:ext>
            </p:extLst>
          </p:nvPr>
        </p:nvGraphicFramePr>
        <p:xfrm>
          <a:off x="162619" y="556916"/>
          <a:ext cx="9550125" cy="1482472"/>
        </p:xfrm>
        <a:graphic>
          <a:graphicData uri="http://schemas.openxmlformats.org/drawingml/2006/table">
            <a:tbl>
              <a:tblPr firstRow="1" firstCol="1" bandRow="1"/>
              <a:tblGrid>
                <a:gridCol w="2072193">
                  <a:extLst>
                    <a:ext uri="{9D8B030D-6E8A-4147-A177-3AD203B41FA5}">
                      <a16:colId xmlns:a16="http://schemas.microsoft.com/office/drawing/2014/main" val="20000"/>
                    </a:ext>
                  </a:extLst>
                </a:gridCol>
                <a:gridCol w="7477932">
                  <a:extLst>
                    <a:ext uri="{9D8B030D-6E8A-4147-A177-3AD203B41FA5}">
                      <a16:colId xmlns:a16="http://schemas.microsoft.com/office/drawing/2014/main" val="20001"/>
                    </a:ext>
                  </a:extLst>
                </a:gridCol>
              </a:tblGrid>
              <a:tr h="224134">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1100" kern="100" dirty="0">
                          <a:effectLst/>
                          <a:latin typeface="HGPｺﾞｼｯｸM" panose="020B0600000000000000" pitchFamily="50" charset="-128"/>
                          <a:ea typeface="HGPｺﾞｼｯｸM" panose="020B0600000000000000" pitchFamily="50" charset="-128"/>
                        </a:rPr>
                        <a:t>区分</a:t>
                      </a:r>
                      <a:endParaRPr lang="ja-JP" sz="11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1100" kern="100" dirty="0">
                          <a:effectLst/>
                          <a:latin typeface="HGPｺﾞｼｯｸM" panose="020B0600000000000000" pitchFamily="50" charset="-128"/>
                          <a:ea typeface="HGPｺﾞｼｯｸM" panose="020B0600000000000000" pitchFamily="50" charset="-128"/>
                        </a:rPr>
                        <a:t>四　旧被扶養者</a:t>
                      </a:r>
                      <a:endParaRPr lang="ja-JP" sz="11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extLst>
                  <a:ext uri="{0D108BD9-81ED-4DB2-BD59-A6C34878D82A}">
                    <a16:rowId xmlns:a16="http://schemas.microsoft.com/office/drawing/2014/main" val="10000"/>
                  </a:ext>
                </a:extLst>
              </a:tr>
              <a:tr h="366037">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1100" kern="100" dirty="0">
                          <a:effectLst/>
                          <a:latin typeface="HGPｺﾞｼｯｸM" panose="020B0600000000000000" pitchFamily="50" charset="-128"/>
                          <a:ea typeface="HGPｺﾞｼｯｸM" panose="020B0600000000000000" pitchFamily="50" charset="-128"/>
                        </a:rPr>
                        <a:t>対象となる保険料</a:t>
                      </a:r>
                      <a:endParaRPr lang="ja-JP" sz="11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sz="1100" kern="100" dirty="0">
                          <a:effectLst/>
                          <a:latin typeface="HGPｺﾞｼｯｸM" panose="020B0600000000000000" pitchFamily="50" charset="-128"/>
                          <a:ea typeface="HGPｺﾞｼｯｸM" panose="020B0600000000000000" pitchFamily="50" charset="-128"/>
                        </a:rPr>
                        <a:t>応能分及び応益分</a:t>
                      </a:r>
                      <a:endParaRPr lang="ja-JP" sz="11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1"/>
                  </a:ext>
                </a:extLst>
              </a:tr>
              <a:tr h="562101">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1100" kern="100">
                          <a:effectLst/>
                          <a:latin typeface="HGPｺﾞｼｯｸM" panose="020B0600000000000000" pitchFamily="50" charset="-128"/>
                          <a:ea typeface="HGPｺﾞｼｯｸM" panose="020B0600000000000000" pitchFamily="50" charset="-128"/>
                        </a:rPr>
                        <a:t>減免の割合</a:t>
                      </a:r>
                      <a:endParaRPr lang="ja-JP" sz="1100" kern="10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sz="1100" kern="100" dirty="0">
                          <a:effectLst/>
                          <a:latin typeface="HGPｺﾞｼｯｸM" panose="020B0600000000000000" pitchFamily="50" charset="-128"/>
                          <a:ea typeface="HGPｺﾞｼｯｸM" panose="020B0600000000000000" pitchFamily="50" charset="-128"/>
                        </a:rPr>
                        <a:t>所得割</a:t>
                      </a:r>
                      <a:r>
                        <a:rPr lang="en-US" sz="1100" kern="100" dirty="0">
                          <a:effectLst/>
                          <a:latin typeface="HGPｺﾞｼｯｸM" panose="020B0600000000000000" pitchFamily="50" charset="-128"/>
                          <a:ea typeface="HGPｺﾞｼｯｸM" panose="020B0600000000000000" pitchFamily="50" charset="-128"/>
                        </a:rPr>
                        <a:t>10</a:t>
                      </a:r>
                      <a:r>
                        <a:rPr lang="ja-JP" sz="1100" kern="100" dirty="0">
                          <a:effectLst/>
                          <a:latin typeface="HGPｺﾞｼｯｸM" panose="020B0600000000000000" pitchFamily="50" charset="-128"/>
                          <a:ea typeface="HGPｺﾞｼｯｸM" panose="020B0600000000000000" pitchFamily="50" charset="-128"/>
                        </a:rPr>
                        <a:t>割</a:t>
                      </a:r>
                    </a:p>
                    <a:p>
                      <a:pPr marL="63500" indent="-63500" algn="just">
                        <a:lnSpc>
                          <a:spcPts val="1300"/>
                        </a:lnSpc>
                        <a:spcAft>
                          <a:spcPts val="0"/>
                        </a:spcAft>
                      </a:pPr>
                      <a:r>
                        <a:rPr lang="ja-JP" sz="1100" kern="100" dirty="0">
                          <a:effectLst/>
                          <a:latin typeface="HGPｺﾞｼｯｸM" panose="020B0600000000000000" pitchFamily="50" charset="-128"/>
                          <a:ea typeface="HGPｺﾞｼｯｸM" panose="020B0600000000000000" pitchFamily="50" charset="-128"/>
                        </a:rPr>
                        <a:t>均等割５割</a:t>
                      </a:r>
                    </a:p>
                    <a:p>
                      <a:pPr marL="63500" indent="-63500" algn="just">
                        <a:lnSpc>
                          <a:spcPts val="1300"/>
                        </a:lnSpc>
                        <a:spcAft>
                          <a:spcPts val="0"/>
                        </a:spcAft>
                      </a:pPr>
                      <a:r>
                        <a:rPr lang="ja-JP" sz="1100" kern="100" dirty="0">
                          <a:effectLst/>
                          <a:latin typeface="HGPｺﾞｼｯｸM" panose="020B0600000000000000" pitchFamily="50" charset="-128"/>
                          <a:ea typeface="HGPｺﾞｼｯｸM" panose="020B0600000000000000" pitchFamily="50" charset="-128"/>
                        </a:rPr>
                        <a:t>平等割５割（旧被扶養者のみで構成される世帯に限る。）</a:t>
                      </a:r>
                      <a:endParaRPr lang="ja-JP" sz="11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2"/>
                  </a:ext>
                </a:extLst>
              </a:tr>
              <a:tr h="169973">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1100" kern="100">
                          <a:effectLst/>
                          <a:latin typeface="HGPｺﾞｼｯｸM" panose="020B0600000000000000" pitchFamily="50" charset="-128"/>
                          <a:ea typeface="HGPｺﾞｼｯｸM" panose="020B0600000000000000" pitchFamily="50" charset="-128"/>
                        </a:rPr>
                        <a:t>対象期間</a:t>
                      </a:r>
                      <a:endParaRPr lang="ja-JP" sz="1100" kern="10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marR="0" indent="-63500" algn="just" defTabSz="914400" rtl="0" eaLnBrk="1" fontAlgn="auto" latinLnBrk="0" hangingPunct="1">
                        <a:lnSpc>
                          <a:spcPts val="1300"/>
                        </a:lnSpc>
                        <a:spcBef>
                          <a:spcPts val="0"/>
                        </a:spcBef>
                        <a:spcAft>
                          <a:spcPts val="0"/>
                        </a:spcAft>
                        <a:buClrTx/>
                        <a:buSzTx/>
                        <a:buFontTx/>
                        <a:buNone/>
                        <a:tabLst/>
                        <a:defRPr/>
                      </a:pPr>
                      <a:r>
                        <a:rPr lang="ja-JP" altLang="ja-JP" sz="1100" b="0" u="none" kern="100" dirty="0">
                          <a:solidFill>
                            <a:schemeClr val="tx1"/>
                          </a:solidFill>
                          <a:effectLst/>
                          <a:latin typeface="HGPｺﾞｼｯｸM" panose="020B0600000000000000" pitchFamily="50" charset="-128"/>
                          <a:ea typeface="HGPｺﾞｼｯｸM" panose="020B0600000000000000" pitchFamily="50" charset="-128"/>
                        </a:rPr>
                        <a:t>減免の申請のあった日の属する月以降</a:t>
                      </a:r>
                      <a:r>
                        <a:rPr lang="ja-JP" altLang="en-US" sz="1100" b="0" u="none" kern="100" dirty="0">
                          <a:solidFill>
                            <a:schemeClr val="tx1"/>
                          </a:solidFill>
                          <a:effectLst/>
                          <a:latin typeface="HGPｺﾞｼｯｸM" panose="020B0600000000000000" pitchFamily="50" charset="-128"/>
                          <a:ea typeface="HGPｺﾞｼｯｸM" panose="020B0600000000000000" pitchFamily="50" charset="-128"/>
                        </a:rPr>
                        <a:t>（ただし、均等割及び平等割に係る減免については、資格取得日の属する月以後２年を</a:t>
                      </a:r>
                      <a:endParaRPr lang="en-US" altLang="ja-JP" sz="1100" b="0" u="none" kern="100" dirty="0">
                        <a:solidFill>
                          <a:schemeClr val="tx1"/>
                        </a:solidFill>
                        <a:effectLst/>
                        <a:latin typeface="HGPｺﾞｼｯｸM" panose="020B0600000000000000" pitchFamily="50" charset="-128"/>
                        <a:ea typeface="HGPｺﾞｼｯｸM" panose="020B0600000000000000" pitchFamily="50" charset="-128"/>
                      </a:endParaRPr>
                    </a:p>
                    <a:p>
                      <a:pPr marL="63500" marR="0" indent="-63500" algn="just" defTabSz="914400" rtl="0" eaLnBrk="1" fontAlgn="auto" latinLnBrk="0" hangingPunct="1">
                        <a:lnSpc>
                          <a:spcPts val="1300"/>
                        </a:lnSpc>
                        <a:spcBef>
                          <a:spcPts val="0"/>
                        </a:spcBef>
                        <a:spcAft>
                          <a:spcPts val="0"/>
                        </a:spcAft>
                        <a:buClrTx/>
                        <a:buSzTx/>
                        <a:buFontTx/>
                        <a:buNone/>
                        <a:tabLst/>
                        <a:defRPr/>
                      </a:pPr>
                      <a:r>
                        <a:rPr lang="ja-JP" altLang="en-US" sz="1100" b="0" u="none" kern="100" dirty="0">
                          <a:solidFill>
                            <a:schemeClr val="tx1"/>
                          </a:solidFill>
                          <a:effectLst/>
                          <a:latin typeface="HGPｺﾞｼｯｸM" panose="020B0600000000000000" pitchFamily="50" charset="-128"/>
                          <a:ea typeface="HGPｺﾞｼｯｸM" panose="020B0600000000000000" pitchFamily="50" charset="-128"/>
                        </a:rPr>
                        <a:t>経過する月までの間に限る。）</a:t>
                      </a:r>
                      <a:endParaRPr lang="ja-JP" altLang="ja-JP" sz="1600" b="0" u="none" strike="sngStrike" kern="100" dirty="0">
                        <a:solidFill>
                          <a:schemeClr val="tx1"/>
                        </a:solidFill>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3"/>
                  </a:ext>
                </a:extLst>
              </a:tr>
            </a:tbl>
          </a:graphicData>
        </a:graphic>
      </p:graphicFrame>
      <p:sp>
        <p:nvSpPr>
          <p:cNvPr id="37" name="タイトル 1">
            <a:extLst>
              <a:ext uri="{FF2B5EF4-FFF2-40B4-BE49-F238E27FC236}">
                <a16:creationId xmlns:a16="http://schemas.microsoft.com/office/drawing/2014/main" id="{FB64D9E6-0C86-47C7-AAFF-4A50352B7A09}"/>
              </a:ext>
            </a:extLst>
          </p:cNvPr>
          <p:cNvSpPr txBox="1">
            <a:spLocks/>
          </p:cNvSpPr>
          <p:nvPr/>
        </p:nvSpPr>
        <p:spPr>
          <a:xfrm>
            <a:off x="-5112" y="-28575"/>
            <a:ext cx="9907200" cy="432047"/>
          </a:xfrm>
          <a:prstGeom prst="rect">
            <a:avLst/>
          </a:prstGeom>
          <a:gradFill rotWithShape="1">
            <a:gsLst>
              <a:gs pos="0">
                <a:srgbClr val="F79646">
                  <a:shade val="51000"/>
                  <a:satMod val="130000"/>
                </a:srgbClr>
              </a:gs>
              <a:gs pos="80000">
                <a:srgbClr val="F79646">
                  <a:shade val="93000"/>
                  <a:satMod val="130000"/>
                </a:srgbClr>
              </a:gs>
              <a:gs pos="100000">
                <a:srgbClr val="F79646">
                  <a:shade val="94000"/>
                  <a:satMod val="135000"/>
                </a:srgbClr>
              </a:gs>
            </a:gsLst>
            <a:lin ang="16200000" scaled="0"/>
          </a:gradFill>
          <a:ln w="9525" cap="flat" cmpd="sng" algn="ctr">
            <a:solidFill>
              <a:srgbClr val="F79646">
                <a:shade val="95000"/>
                <a:satMod val="105000"/>
              </a:srgbClr>
            </a:solidFill>
            <a:prstDash val="solid"/>
          </a:ln>
          <a:effectLst>
            <a:outerShdw blurRad="40000" dist="23000" dir="5400000" rotWithShape="0">
              <a:srgbClr val="000000">
                <a:alpha val="35000"/>
              </a:srgbClr>
            </a:outerShdw>
          </a:effectLst>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defRPr/>
            </a:pPr>
            <a:r>
              <a:rPr lang="ja-JP" altLang="en-US" sz="1600" dirty="0">
                <a:solidFill>
                  <a:prstClr val="white"/>
                </a:solidFill>
                <a:latin typeface="HGPｺﾞｼｯｸE" panose="020B0900000000000000" pitchFamily="50" charset="-128"/>
                <a:ea typeface="HGPｺﾞｼｯｸE" panose="020B0900000000000000" pitchFamily="50" charset="-128"/>
              </a:rPr>
              <a:t>④旧被扶養者に係る減免</a:t>
            </a:r>
          </a:p>
        </p:txBody>
      </p:sp>
      <p:sp>
        <p:nvSpPr>
          <p:cNvPr id="38" name="テキスト ボックス 37">
            <a:extLst>
              <a:ext uri="{FF2B5EF4-FFF2-40B4-BE49-F238E27FC236}">
                <a16:creationId xmlns:a16="http://schemas.microsoft.com/office/drawing/2014/main" id="{E8B13BFC-77F1-46D5-9A4A-45034A58A766}"/>
              </a:ext>
            </a:extLst>
          </p:cNvPr>
          <p:cNvSpPr txBox="1"/>
          <p:nvPr/>
        </p:nvSpPr>
        <p:spPr>
          <a:xfrm>
            <a:off x="162619" y="2301492"/>
            <a:ext cx="9550125" cy="693718"/>
          </a:xfrm>
          <a:prstGeom prst="roundRect">
            <a:avLst>
              <a:gd name="adj" fmla="val 17383"/>
            </a:avLst>
          </a:prstGeom>
          <a:solidFill>
            <a:sysClr val="window" lastClr="FFFFFF"/>
          </a:solidFill>
          <a:ln w="28575" cap="flat" cmpd="sng" algn="ctr">
            <a:solidFill>
              <a:srgbClr val="FFC000"/>
            </a:solidFill>
            <a:prstDash val="solid"/>
          </a:ln>
          <a:effectLst/>
        </p:spPr>
        <p:txBody>
          <a:bodyPr wrap="square" lIns="36000" tIns="0" rIns="36000" bIns="0" rtlCol="0" anchor="ctr" anchorCtr="0">
            <a:spAutoFit/>
          </a:bodyPr>
          <a:lstStyle/>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500" kern="0" dirty="0">
              <a:solidFill>
                <a:prstClr val="black"/>
              </a:solidFill>
              <a:latin typeface="Calibri"/>
              <a:ea typeface="ＭＳ Ｐゴシック" panose="020B0600070205080204" pitchFamily="50" charset="-128"/>
            </a:endParaRPr>
          </a:p>
          <a:p>
            <a:pPr defTabSz="914400">
              <a:defRPr/>
            </a:pPr>
            <a:r>
              <a:rPr kumimoji="1" lang="ja-JP" altLang="en-US" sz="1100" kern="0" dirty="0">
                <a:solidFill>
                  <a:prstClr val="black"/>
                </a:solidFill>
                <a:latin typeface="Calibri"/>
                <a:ea typeface="ＭＳ Ｐゴシック" panose="020B0600070205080204" pitchFamily="50" charset="-128"/>
              </a:rPr>
              <a:t>被用者保険の被扶養者であったとの確認ができる書類（各保険者が発行する資格喪失証明書等）のコピーの提出を求め、その内容に基づき、減免可否を決定することとする。</a:t>
            </a: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500" kern="0" dirty="0">
              <a:solidFill>
                <a:prstClr val="black"/>
              </a:solidFill>
              <a:latin typeface="Calibri"/>
              <a:ea typeface="ＭＳ Ｐゴシック" panose="020B0600070205080204" pitchFamily="50" charset="-128"/>
            </a:endParaRPr>
          </a:p>
        </p:txBody>
      </p:sp>
      <p:sp>
        <p:nvSpPr>
          <p:cNvPr id="39" name="角丸四角形 12">
            <a:extLst>
              <a:ext uri="{FF2B5EF4-FFF2-40B4-BE49-F238E27FC236}">
                <a16:creationId xmlns:a16="http://schemas.microsoft.com/office/drawing/2014/main" id="{6F85D1DE-59F7-4EBC-B582-10A11D46C8E6}"/>
              </a:ext>
            </a:extLst>
          </p:cNvPr>
          <p:cNvSpPr/>
          <p:nvPr/>
        </p:nvSpPr>
        <p:spPr>
          <a:xfrm>
            <a:off x="290573" y="2192832"/>
            <a:ext cx="4536000" cy="259200"/>
          </a:xfrm>
          <a:prstGeom prst="roundRect">
            <a:avLst/>
          </a:prstGeom>
          <a:solidFill>
            <a:srgbClr val="FFEAA7"/>
          </a:solidFill>
          <a:ln w="25400" cap="flat" cmpd="sng" algn="ctr">
            <a:solidFill>
              <a:srgbClr val="FFC000"/>
            </a:solidFill>
            <a:prstDash val="solid"/>
          </a:ln>
          <a:effectLst/>
        </p:spPr>
        <p:txBody>
          <a:bodyPr rtlCol="0" anchor="ctr"/>
          <a:lstStyle/>
          <a:p>
            <a:pPr algn="ctr" defTabSz="914400">
              <a:defRPr/>
            </a:pPr>
            <a:r>
              <a:rPr kumimoji="1" lang="ja-JP" altLang="en-US" sz="1200" kern="0" dirty="0">
                <a:solidFill>
                  <a:prstClr val="black"/>
                </a:solidFill>
                <a:latin typeface="HGPｺﾞｼｯｸE" panose="020B0900000000000000" pitchFamily="50" charset="-128"/>
                <a:ea typeface="HGPｺﾞｼｯｸE" panose="020B0900000000000000" pitchFamily="50" charset="-128"/>
              </a:rPr>
              <a:t>減免可否の決定</a:t>
            </a:r>
          </a:p>
        </p:txBody>
      </p:sp>
      <p:sp>
        <p:nvSpPr>
          <p:cNvPr id="40" name="テキスト ボックス 39">
            <a:extLst>
              <a:ext uri="{FF2B5EF4-FFF2-40B4-BE49-F238E27FC236}">
                <a16:creationId xmlns:a16="http://schemas.microsoft.com/office/drawing/2014/main" id="{511D7E13-E8D7-438E-A55C-1377B715BF44}"/>
              </a:ext>
            </a:extLst>
          </p:cNvPr>
          <p:cNvSpPr txBox="1"/>
          <p:nvPr/>
        </p:nvSpPr>
        <p:spPr>
          <a:xfrm>
            <a:off x="162619" y="3282361"/>
            <a:ext cx="9550125" cy="779234"/>
          </a:xfrm>
          <a:prstGeom prst="roundRect">
            <a:avLst>
              <a:gd name="adj" fmla="val 20773"/>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r>
              <a:rPr kumimoji="1" lang="ja-JP" altLang="en-US" sz="1100" kern="0" dirty="0">
                <a:solidFill>
                  <a:prstClr val="black"/>
                </a:solidFill>
                <a:latin typeface="Calibri"/>
                <a:ea typeface="ＭＳ Ｐゴシック" panose="020B0600070205080204" pitchFamily="50" charset="-128"/>
              </a:rPr>
              <a:t>　</a:t>
            </a:r>
            <a:r>
              <a:rPr kumimoji="1" lang="en-US" altLang="ja-JP" sz="1100" kern="0" dirty="0">
                <a:solidFill>
                  <a:prstClr val="black"/>
                </a:solidFill>
                <a:latin typeface="Calibri"/>
                <a:ea typeface="ＭＳ Ｐゴシック" panose="020B0600070205080204" pitchFamily="50" charset="-128"/>
              </a:rPr>
              <a:t>7</a:t>
            </a:r>
            <a:r>
              <a:rPr kumimoji="1" lang="ja-JP" altLang="en-US" sz="1100" kern="0" dirty="0">
                <a:solidFill>
                  <a:prstClr val="black"/>
                </a:solidFill>
                <a:latin typeface="Calibri"/>
                <a:ea typeface="ＭＳ Ｐゴシック" panose="020B0600070205080204" pitchFamily="50" charset="-128"/>
              </a:rPr>
              <a:t>割・</a:t>
            </a:r>
            <a:r>
              <a:rPr kumimoji="1" lang="en-US" altLang="ja-JP" sz="1100" kern="0" dirty="0">
                <a:solidFill>
                  <a:prstClr val="black"/>
                </a:solidFill>
                <a:latin typeface="Calibri"/>
                <a:ea typeface="ＭＳ Ｐゴシック" panose="020B0600070205080204" pitchFamily="50" charset="-128"/>
              </a:rPr>
              <a:t>5</a:t>
            </a:r>
            <a:r>
              <a:rPr kumimoji="1" lang="ja-JP" altLang="en-US" sz="1100" kern="0" dirty="0">
                <a:solidFill>
                  <a:prstClr val="black"/>
                </a:solidFill>
                <a:latin typeface="Calibri"/>
                <a:ea typeface="ＭＳ Ｐゴシック" panose="020B0600070205080204" pitchFamily="50" charset="-128"/>
              </a:rPr>
              <a:t>割軽減該当　：　減免事由に該当する被保険者の所得割部分のみ減免。</a:t>
            </a:r>
            <a:endParaRPr kumimoji="1" lang="en-US" altLang="ja-JP" sz="1100" kern="0" dirty="0">
              <a:solidFill>
                <a:prstClr val="black"/>
              </a:solidFill>
              <a:latin typeface="Calibri"/>
              <a:ea typeface="ＭＳ Ｐゴシック" panose="020B0600070205080204" pitchFamily="50" charset="-128"/>
            </a:endParaRPr>
          </a:p>
          <a:p>
            <a:pPr defTabSz="914400">
              <a:defRPr/>
            </a:pPr>
            <a:r>
              <a:rPr kumimoji="1" lang="ja-JP" altLang="en-US" sz="1100" kern="0" dirty="0">
                <a:solidFill>
                  <a:prstClr val="black"/>
                </a:solidFill>
                <a:latin typeface="Calibri"/>
                <a:ea typeface="ＭＳ Ｐゴシック" panose="020B0600070205080204" pitchFamily="50" charset="-128"/>
              </a:rPr>
              <a:t>　</a:t>
            </a:r>
            <a:r>
              <a:rPr kumimoji="1" lang="en-US" altLang="ja-JP" sz="1100" kern="0" dirty="0">
                <a:solidFill>
                  <a:prstClr val="black"/>
                </a:solidFill>
                <a:latin typeface="Calibri"/>
                <a:ea typeface="ＭＳ Ｐゴシック" panose="020B0600070205080204" pitchFamily="50" charset="-128"/>
              </a:rPr>
              <a:t>2</a:t>
            </a:r>
            <a:r>
              <a:rPr kumimoji="1" lang="ja-JP" altLang="en-US" sz="1100" kern="0" dirty="0">
                <a:solidFill>
                  <a:prstClr val="black"/>
                </a:solidFill>
                <a:latin typeface="Calibri"/>
                <a:ea typeface="ＭＳ Ｐゴシック" panose="020B0600070205080204" pitchFamily="50" charset="-128"/>
              </a:rPr>
              <a:t>割軽減該当　　　　：　減免事由に該当する被保険者の所得割部分＋均等割が２分の１となるよう、差額部分のみ減免適用</a:t>
            </a:r>
            <a:endParaRPr kumimoji="1" lang="en-US" altLang="ja-JP" sz="1100" kern="0" dirty="0">
              <a:solidFill>
                <a:prstClr val="black"/>
              </a:solidFill>
              <a:latin typeface="Calibri"/>
              <a:ea typeface="ＭＳ Ｐゴシック" panose="020B0600070205080204" pitchFamily="50" charset="-128"/>
            </a:endParaRPr>
          </a:p>
          <a:p>
            <a:pPr defTabSz="914400">
              <a:defRPr/>
            </a:pPr>
            <a:r>
              <a:rPr kumimoji="1" lang="ja-JP" altLang="en-US" sz="1100" kern="0" dirty="0">
                <a:solidFill>
                  <a:prstClr val="black"/>
                </a:solidFill>
                <a:latin typeface="Calibri"/>
                <a:ea typeface="ＭＳ Ｐゴシック" panose="020B0600070205080204" pitchFamily="50" charset="-128"/>
              </a:rPr>
              <a:t>　　　　　　　　　　　　　　　（平等割も減免対象である場合は平等割も同様）。</a:t>
            </a:r>
            <a:endParaRPr kumimoji="1" lang="en-US" altLang="ja-JP" sz="300" kern="0" dirty="0">
              <a:solidFill>
                <a:prstClr val="black"/>
              </a:solidFill>
              <a:latin typeface="Calibri"/>
              <a:ea typeface="ＭＳ Ｐゴシック" panose="020B0600070205080204" pitchFamily="50" charset="-128"/>
            </a:endParaRPr>
          </a:p>
          <a:p>
            <a:pPr defTabSz="914400">
              <a:defRPr/>
            </a:pPr>
            <a:endParaRPr kumimoji="1" lang="en-US" altLang="ja-JP" sz="300" kern="0" dirty="0">
              <a:solidFill>
                <a:prstClr val="black"/>
              </a:solidFill>
              <a:latin typeface="Calibri"/>
              <a:ea typeface="ＭＳ Ｐゴシック" panose="020B0600070205080204" pitchFamily="50" charset="-128"/>
            </a:endParaRPr>
          </a:p>
        </p:txBody>
      </p:sp>
      <p:sp>
        <p:nvSpPr>
          <p:cNvPr id="41" name="角丸四角形 14">
            <a:extLst>
              <a:ext uri="{FF2B5EF4-FFF2-40B4-BE49-F238E27FC236}">
                <a16:creationId xmlns:a16="http://schemas.microsoft.com/office/drawing/2014/main" id="{84F4BF1F-8D26-473B-862D-62C5ECFC89D5}"/>
              </a:ext>
            </a:extLst>
          </p:cNvPr>
          <p:cNvSpPr/>
          <p:nvPr/>
        </p:nvSpPr>
        <p:spPr>
          <a:xfrm>
            <a:off x="290573" y="3163714"/>
            <a:ext cx="4536000" cy="259200"/>
          </a:xfrm>
          <a:prstGeom prst="roundRect">
            <a:avLst/>
          </a:prstGeom>
          <a:solidFill>
            <a:srgbClr val="FFEAA7"/>
          </a:solidFill>
          <a:ln w="25400" cap="flat" cmpd="sng" algn="ctr">
            <a:solidFill>
              <a:srgbClr val="FFC000"/>
            </a:solidFill>
            <a:prstDash val="solid"/>
          </a:ln>
          <a:effectLst/>
        </p:spPr>
        <p:txBody>
          <a:bodyPr rtlCol="0" anchor="ctr"/>
          <a:lstStyle/>
          <a:p>
            <a:pPr algn="ctr" defTabSz="914400">
              <a:defRPr/>
            </a:pPr>
            <a:r>
              <a:rPr kumimoji="1" lang="ja-JP" altLang="en-US" sz="1200" kern="0" dirty="0">
                <a:solidFill>
                  <a:prstClr val="black"/>
                </a:solidFill>
                <a:latin typeface="HGPｺﾞｼｯｸE" panose="020B0900000000000000" pitchFamily="50" charset="-128"/>
                <a:ea typeface="HGPｺﾞｼｯｸE" panose="020B0900000000000000" pitchFamily="50" charset="-128"/>
              </a:rPr>
              <a:t>保険料政令軽減との関係性</a:t>
            </a:r>
          </a:p>
        </p:txBody>
      </p:sp>
      <p:sp>
        <p:nvSpPr>
          <p:cNvPr id="42" name="テキスト ボックス 41">
            <a:extLst>
              <a:ext uri="{FF2B5EF4-FFF2-40B4-BE49-F238E27FC236}">
                <a16:creationId xmlns:a16="http://schemas.microsoft.com/office/drawing/2014/main" id="{0F7FB17F-5900-41C9-A516-5945CE9A092A}"/>
              </a:ext>
            </a:extLst>
          </p:cNvPr>
          <p:cNvSpPr txBox="1"/>
          <p:nvPr/>
        </p:nvSpPr>
        <p:spPr>
          <a:xfrm>
            <a:off x="162619" y="4348746"/>
            <a:ext cx="9550125" cy="2129552"/>
          </a:xfrm>
          <a:prstGeom prst="roundRect">
            <a:avLst>
              <a:gd name="adj" fmla="val 7995"/>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r>
              <a:rPr kumimoji="1" lang="ja-JP" altLang="en-US" sz="1100" kern="0" dirty="0">
                <a:solidFill>
                  <a:prstClr val="black"/>
                </a:solidFill>
                <a:latin typeface="Calibri"/>
                <a:ea typeface="ＭＳ Ｐゴシック" panose="020B0600070205080204" pitchFamily="50" charset="-128"/>
              </a:rPr>
              <a:t>特定世帯及び特定継続世帯の平等割軽減を優先して適用することとする。</a:t>
            </a: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p:txBody>
      </p:sp>
      <p:sp>
        <p:nvSpPr>
          <p:cNvPr id="43" name="角丸四角形 16">
            <a:extLst>
              <a:ext uri="{FF2B5EF4-FFF2-40B4-BE49-F238E27FC236}">
                <a16:creationId xmlns:a16="http://schemas.microsoft.com/office/drawing/2014/main" id="{D6995A54-CFD8-4CDE-A160-9521FE84618B}"/>
              </a:ext>
            </a:extLst>
          </p:cNvPr>
          <p:cNvSpPr/>
          <p:nvPr/>
        </p:nvSpPr>
        <p:spPr>
          <a:xfrm>
            <a:off x="290573" y="4219146"/>
            <a:ext cx="4536000" cy="259200"/>
          </a:xfrm>
          <a:prstGeom prst="roundRect">
            <a:avLst/>
          </a:prstGeom>
          <a:solidFill>
            <a:srgbClr val="FFEAA7"/>
          </a:solidFill>
          <a:ln w="25400" cap="flat" cmpd="sng" algn="ctr">
            <a:solidFill>
              <a:srgbClr val="FFC000"/>
            </a:solidFill>
            <a:prstDash val="solid"/>
          </a:ln>
          <a:effectLst/>
        </p:spPr>
        <p:txBody>
          <a:bodyPr rtlCol="0" anchor="ctr"/>
          <a:lstStyle/>
          <a:p>
            <a:pPr algn="ctr" defTabSz="914400">
              <a:defRPr/>
            </a:pPr>
            <a:r>
              <a:rPr kumimoji="1" lang="ja-JP" altLang="en-US" sz="1200" kern="0" dirty="0">
                <a:solidFill>
                  <a:prstClr val="black"/>
                </a:solidFill>
                <a:latin typeface="HGPｺﾞｼｯｸE" panose="020B0900000000000000" pitchFamily="50" charset="-128"/>
                <a:ea typeface="HGPｺﾞｼｯｸE" panose="020B0900000000000000" pitchFamily="50" charset="-128"/>
              </a:rPr>
              <a:t>特定世帯及び特定継続世帯の平等割軽減との関係性</a:t>
            </a:r>
          </a:p>
        </p:txBody>
      </p:sp>
      <p:graphicFrame>
        <p:nvGraphicFramePr>
          <p:cNvPr id="44" name="表 43">
            <a:extLst>
              <a:ext uri="{FF2B5EF4-FFF2-40B4-BE49-F238E27FC236}">
                <a16:creationId xmlns:a16="http://schemas.microsoft.com/office/drawing/2014/main" id="{EBAF46A6-EF64-448B-B4BD-27DBEBD69A41}"/>
              </a:ext>
            </a:extLst>
          </p:cNvPr>
          <p:cNvGraphicFramePr>
            <a:graphicFrameLocks noGrp="1"/>
          </p:cNvGraphicFramePr>
          <p:nvPr>
            <p:extLst>
              <p:ext uri="{D42A27DB-BD31-4B8C-83A1-F6EECF244321}">
                <p14:modId xmlns:p14="http://schemas.microsoft.com/office/powerpoint/2010/main" val="3592311410"/>
              </p:ext>
            </p:extLst>
          </p:nvPr>
        </p:nvGraphicFramePr>
        <p:xfrm>
          <a:off x="308630" y="4868198"/>
          <a:ext cx="7239872" cy="1350000"/>
        </p:xfrm>
        <a:graphic>
          <a:graphicData uri="http://schemas.openxmlformats.org/drawingml/2006/table">
            <a:tbl>
              <a:tblPr firstRow="1" bandRow="1"/>
              <a:tblGrid>
                <a:gridCol w="761994">
                  <a:extLst>
                    <a:ext uri="{9D8B030D-6E8A-4147-A177-3AD203B41FA5}">
                      <a16:colId xmlns:a16="http://schemas.microsoft.com/office/drawing/2014/main" val="20000"/>
                    </a:ext>
                  </a:extLst>
                </a:gridCol>
                <a:gridCol w="2140535">
                  <a:extLst>
                    <a:ext uri="{9D8B030D-6E8A-4147-A177-3AD203B41FA5}">
                      <a16:colId xmlns:a16="http://schemas.microsoft.com/office/drawing/2014/main" val="20001"/>
                    </a:ext>
                  </a:extLst>
                </a:gridCol>
                <a:gridCol w="2226155">
                  <a:extLst>
                    <a:ext uri="{9D8B030D-6E8A-4147-A177-3AD203B41FA5}">
                      <a16:colId xmlns:a16="http://schemas.microsoft.com/office/drawing/2014/main" val="20002"/>
                    </a:ext>
                  </a:extLst>
                </a:gridCol>
                <a:gridCol w="2111188">
                  <a:extLst>
                    <a:ext uri="{9D8B030D-6E8A-4147-A177-3AD203B41FA5}">
                      <a16:colId xmlns:a16="http://schemas.microsoft.com/office/drawing/2014/main" val="20003"/>
                    </a:ext>
                  </a:extLst>
                </a:gridCol>
              </a:tblGrid>
              <a:tr h="270000">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endParaRPr kumimoji="1" lang="ja-JP" altLang="en-US" sz="11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r>
                        <a:rPr kumimoji="1" lang="en-US" altLang="ja-JP" sz="1100" dirty="0">
                          <a:latin typeface="HGPｺﾞｼｯｸM" panose="020B0600000000000000" pitchFamily="50" charset="-128"/>
                          <a:ea typeface="HGPｺﾞｼｯｸM" panose="020B0600000000000000" pitchFamily="50" charset="-128"/>
                        </a:rPr>
                        <a:t>A</a:t>
                      </a:r>
                      <a:r>
                        <a:rPr kumimoji="1" lang="ja-JP" altLang="en-US" sz="1100" dirty="0">
                          <a:latin typeface="HGPｺﾞｼｯｸM" panose="020B0600000000000000" pitchFamily="50" charset="-128"/>
                          <a:ea typeface="HGPｺﾞｼｯｸM" panose="020B0600000000000000" pitchFamily="50" charset="-128"/>
                        </a:rPr>
                        <a:t>さん</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r>
                        <a:rPr kumimoji="1" lang="en-US" altLang="ja-JP" sz="1100" dirty="0">
                          <a:latin typeface="HGPｺﾞｼｯｸM" panose="020B0600000000000000" pitchFamily="50" charset="-128"/>
                          <a:ea typeface="HGPｺﾞｼｯｸM" panose="020B0600000000000000" pitchFamily="50" charset="-128"/>
                        </a:rPr>
                        <a:t>B</a:t>
                      </a:r>
                      <a:r>
                        <a:rPr kumimoji="1" lang="ja-JP" altLang="en-US" sz="1100" dirty="0">
                          <a:latin typeface="HGPｺﾞｼｯｸM" panose="020B0600000000000000" pitchFamily="50" charset="-128"/>
                          <a:ea typeface="HGPｺﾞｼｯｸM" panose="020B0600000000000000" pitchFamily="50" charset="-128"/>
                        </a:rPr>
                        <a:t>さん</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r>
                        <a:rPr kumimoji="1" lang="en-US" altLang="ja-JP" sz="1100" dirty="0">
                          <a:latin typeface="HGPｺﾞｼｯｸM" panose="020B0600000000000000" pitchFamily="50" charset="-128"/>
                          <a:ea typeface="HGPｺﾞｼｯｸM" panose="020B0600000000000000" pitchFamily="50" charset="-128"/>
                        </a:rPr>
                        <a:t>C</a:t>
                      </a:r>
                      <a:r>
                        <a:rPr kumimoji="1" lang="ja-JP" altLang="en-US" sz="1100" dirty="0">
                          <a:latin typeface="HGPｺﾞｼｯｸM" panose="020B0600000000000000" pitchFamily="50" charset="-128"/>
                          <a:ea typeface="HGPｺﾞｼｯｸM" panose="020B0600000000000000" pitchFamily="50" charset="-128"/>
                        </a:rPr>
                        <a:t>さん</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extLst>
                  <a:ext uri="{0D108BD9-81ED-4DB2-BD59-A6C34878D82A}">
                    <a16:rowId xmlns:a16="http://schemas.microsoft.com/office/drawing/2014/main" val="10000"/>
                  </a:ext>
                </a:extLst>
              </a:tr>
              <a:tr h="270000">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en-US" altLang="ja-JP" sz="1100" b="0" u="none" dirty="0">
                          <a:solidFill>
                            <a:schemeClr val="tx1"/>
                          </a:solidFill>
                          <a:latin typeface="HGPｺﾞｼｯｸM" panose="020B0600000000000000" pitchFamily="50" charset="-128"/>
                          <a:ea typeface="HGPｺﾞｼｯｸM" panose="020B0600000000000000" pitchFamily="50" charset="-128"/>
                        </a:rPr>
                        <a:t>R3</a:t>
                      </a:r>
                      <a:endParaRPr kumimoji="1" lang="ja-JP" altLang="en-US" sz="1100" b="0" u="none" dirty="0">
                        <a:solidFill>
                          <a:schemeClr val="tx1"/>
                        </a:solidFill>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ja-JP" altLang="en-US" sz="1100" dirty="0">
                          <a:latin typeface="HGPｺﾞｼｯｸM" panose="020B0600000000000000" pitchFamily="50" charset="-128"/>
                          <a:ea typeface="HGPｺﾞｼｯｸM" panose="020B0600000000000000" pitchFamily="50" charset="-128"/>
                        </a:rPr>
                        <a:t>７４歳</a:t>
                      </a:r>
                      <a:r>
                        <a:rPr kumimoji="1" lang="en-US" altLang="ja-JP" sz="1100" dirty="0">
                          <a:latin typeface="HGPｺﾞｼｯｸM" panose="020B0600000000000000" pitchFamily="50" charset="-128"/>
                          <a:ea typeface="HGPｺﾞｼｯｸM" panose="020B0600000000000000" pitchFamily="50" charset="-128"/>
                        </a:rPr>
                        <a:t>【</a:t>
                      </a:r>
                      <a:r>
                        <a:rPr kumimoji="1" lang="ja-JP" altLang="en-US" sz="1100" dirty="0">
                          <a:latin typeface="HGPｺﾞｼｯｸM" panose="020B0600000000000000" pitchFamily="50" charset="-128"/>
                          <a:ea typeface="HGPｺﾞｼｯｸM" panose="020B0600000000000000" pitchFamily="50" charset="-128"/>
                        </a:rPr>
                        <a:t>社保本人</a:t>
                      </a:r>
                      <a:r>
                        <a:rPr kumimoji="1" lang="en-US" altLang="ja-JP" sz="1100" dirty="0">
                          <a:latin typeface="HGPｺﾞｼｯｸM" panose="020B0600000000000000" pitchFamily="50" charset="-128"/>
                          <a:ea typeface="HGPｺﾞｼｯｸM" panose="020B0600000000000000" pitchFamily="50" charset="-128"/>
                        </a:rPr>
                        <a:t>】</a:t>
                      </a:r>
                      <a:endParaRPr kumimoji="1" lang="ja-JP" altLang="en-US" sz="11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ja-JP" altLang="en-US" sz="1100" dirty="0">
                          <a:latin typeface="HGPｺﾞｼｯｸM" panose="020B0600000000000000" pitchFamily="50" charset="-128"/>
                          <a:ea typeface="HGPｺﾞｼｯｸM" panose="020B0600000000000000" pitchFamily="50" charset="-128"/>
                        </a:rPr>
                        <a:t>７２歳</a:t>
                      </a:r>
                      <a:r>
                        <a:rPr kumimoji="1" lang="en-US" altLang="ja-JP" sz="1100" dirty="0">
                          <a:latin typeface="HGPｺﾞｼｯｸM" panose="020B0600000000000000" pitchFamily="50" charset="-128"/>
                          <a:ea typeface="HGPｺﾞｼｯｸM" panose="020B0600000000000000" pitchFamily="50" charset="-128"/>
                        </a:rPr>
                        <a:t>【</a:t>
                      </a:r>
                      <a:r>
                        <a:rPr kumimoji="1" lang="ja-JP" altLang="en-US" sz="1100" dirty="0">
                          <a:latin typeface="HGPｺﾞｼｯｸM" panose="020B0600000000000000" pitchFamily="50" charset="-128"/>
                          <a:ea typeface="HGPｺﾞｼｯｸM" panose="020B0600000000000000" pitchFamily="50" charset="-128"/>
                        </a:rPr>
                        <a:t>社保扶養</a:t>
                      </a:r>
                      <a:r>
                        <a:rPr kumimoji="1" lang="en-US" altLang="ja-JP" sz="1100" dirty="0">
                          <a:latin typeface="HGPｺﾞｼｯｸM" panose="020B0600000000000000" pitchFamily="50" charset="-128"/>
                          <a:ea typeface="HGPｺﾞｼｯｸM" panose="020B0600000000000000" pitchFamily="50" charset="-128"/>
                        </a:rPr>
                        <a:t>】</a:t>
                      </a:r>
                      <a:endParaRPr kumimoji="1" lang="ja-JP" altLang="en-US" sz="11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ja-JP" altLang="en-US" sz="1100" dirty="0">
                          <a:latin typeface="HGPｺﾞｼｯｸM" panose="020B0600000000000000" pitchFamily="50" charset="-128"/>
                          <a:ea typeface="HGPｺﾞｼｯｸM" panose="020B0600000000000000" pitchFamily="50" charset="-128"/>
                        </a:rPr>
                        <a:t>７１歳</a:t>
                      </a:r>
                      <a:r>
                        <a:rPr kumimoji="1" lang="en-US" altLang="ja-JP" sz="1100" dirty="0">
                          <a:latin typeface="HGPｺﾞｼｯｸM" panose="020B0600000000000000" pitchFamily="50" charset="-128"/>
                          <a:ea typeface="HGPｺﾞｼｯｸM" panose="020B0600000000000000" pitchFamily="50" charset="-128"/>
                        </a:rPr>
                        <a:t>【</a:t>
                      </a:r>
                      <a:r>
                        <a:rPr kumimoji="1" lang="ja-JP" altLang="en-US" sz="1100" dirty="0">
                          <a:latin typeface="HGPｺﾞｼｯｸM" panose="020B0600000000000000" pitchFamily="50" charset="-128"/>
                          <a:ea typeface="HGPｺﾞｼｯｸM" panose="020B0600000000000000" pitchFamily="50" charset="-128"/>
                        </a:rPr>
                        <a:t>社保扶養</a:t>
                      </a:r>
                      <a:r>
                        <a:rPr kumimoji="1" lang="en-US" altLang="ja-JP" sz="1100" dirty="0">
                          <a:latin typeface="HGPｺﾞｼｯｸM" panose="020B0600000000000000" pitchFamily="50" charset="-128"/>
                          <a:ea typeface="HGPｺﾞｼｯｸM" panose="020B0600000000000000" pitchFamily="50" charset="-128"/>
                        </a:rPr>
                        <a:t>】</a:t>
                      </a:r>
                      <a:endParaRPr kumimoji="1" lang="ja-JP" altLang="en-US" sz="11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1"/>
                  </a:ext>
                </a:extLst>
              </a:tr>
              <a:tr h="270000">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en-US" altLang="ja-JP" sz="1100" b="0" u="none" dirty="0">
                          <a:solidFill>
                            <a:schemeClr val="tx1"/>
                          </a:solidFill>
                          <a:latin typeface="HGPｺﾞｼｯｸM" panose="020B0600000000000000" pitchFamily="50" charset="-128"/>
                          <a:ea typeface="HGPｺﾞｼｯｸM" panose="020B0600000000000000" pitchFamily="50" charset="-128"/>
                        </a:rPr>
                        <a:t>R4</a:t>
                      </a:r>
                      <a:endParaRPr kumimoji="1" lang="ja-JP" altLang="en-US" sz="1100" b="0" u="none" dirty="0">
                        <a:solidFill>
                          <a:schemeClr val="tx1"/>
                        </a:solidFill>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ja-JP" altLang="en-US" sz="1100" dirty="0">
                          <a:latin typeface="HGPｺﾞｼｯｸM" panose="020B0600000000000000" pitchFamily="50" charset="-128"/>
                          <a:ea typeface="HGPｺﾞｼｯｸM" panose="020B0600000000000000" pitchFamily="50" charset="-128"/>
                        </a:rPr>
                        <a:t>７５歳</a:t>
                      </a:r>
                      <a:r>
                        <a:rPr kumimoji="1" lang="en-US" altLang="ja-JP" sz="1100" dirty="0">
                          <a:latin typeface="HGPｺﾞｼｯｸM" panose="020B0600000000000000" pitchFamily="50" charset="-128"/>
                          <a:ea typeface="HGPｺﾞｼｯｸM" panose="020B0600000000000000" pitchFamily="50" charset="-128"/>
                        </a:rPr>
                        <a:t>【</a:t>
                      </a:r>
                      <a:r>
                        <a:rPr kumimoji="1" lang="ja-JP" altLang="en-US" sz="1100" dirty="0">
                          <a:latin typeface="HGPｺﾞｼｯｸM" panose="020B0600000000000000" pitchFamily="50" charset="-128"/>
                          <a:ea typeface="HGPｺﾞｼｯｸM" panose="020B0600000000000000" pitchFamily="50" charset="-128"/>
                        </a:rPr>
                        <a:t>社保→後期</a:t>
                      </a:r>
                      <a:r>
                        <a:rPr kumimoji="1" lang="en-US" altLang="ja-JP" sz="1100" dirty="0">
                          <a:latin typeface="HGPｺﾞｼｯｸM" panose="020B0600000000000000" pitchFamily="50" charset="-128"/>
                          <a:ea typeface="HGPｺﾞｼｯｸM" panose="020B0600000000000000" pitchFamily="50" charset="-128"/>
                        </a:rPr>
                        <a:t>】</a:t>
                      </a:r>
                      <a:endParaRPr kumimoji="1" lang="ja-JP" altLang="en-US" sz="11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ja-JP" altLang="en-US" sz="1100" dirty="0">
                          <a:latin typeface="HGPｺﾞｼｯｸM" panose="020B0600000000000000" pitchFamily="50" charset="-128"/>
                          <a:ea typeface="HGPｺﾞｼｯｸM" panose="020B0600000000000000" pitchFamily="50" charset="-128"/>
                        </a:rPr>
                        <a:t>７３歳</a:t>
                      </a:r>
                      <a:r>
                        <a:rPr kumimoji="1" lang="en-US" altLang="ja-JP" sz="1100" dirty="0">
                          <a:latin typeface="HGPｺﾞｼｯｸM" panose="020B0600000000000000" pitchFamily="50" charset="-128"/>
                          <a:ea typeface="HGPｺﾞｼｯｸM" panose="020B0600000000000000" pitchFamily="50" charset="-128"/>
                        </a:rPr>
                        <a:t>【</a:t>
                      </a:r>
                      <a:r>
                        <a:rPr kumimoji="1" lang="ja-JP" altLang="en-US" sz="1100" dirty="0">
                          <a:latin typeface="HGPｺﾞｼｯｸM" panose="020B0600000000000000" pitchFamily="50" charset="-128"/>
                          <a:ea typeface="HGPｺﾞｼｯｸM" panose="020B0600000000000000" pitchFamily="50" charset="-128"/>
                        </a:rPr>
                        <a:t>社保→国保</a:t>
                      </a:r>
                      <a:r>
                        <a:rPr kumimoji="1" lang="en-US" altLang="ja-JP" sz="1100" dirty="0">
                          <a:latin typeface="HGPｺﾞｼｯｸM" panose="020B0600000000000000" pitchFamily="50" charset="-128"/>
                          <a:ea typeface="HGPｺﾞｼｯｸM" panose="020B0600000000000000" pitchFamily="50" charset="-128"/>
                        </a:rPr>
                        <a:t>】</a:t>
                      </a:r>
                      <a:endParaRPr kumimoji="1" lang="ja-JP" altLang="en-US" sz="11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ja-JP" altLang="en-US" sz="1100" dirty="0">
                          <a:latin typeface="HGPｺﾞｼｯｸM" panose="020B0600000000000000" pitchFamily="50" charset="-128"/>
                          <a:ea typeface="HGPｺﾞｼｯｸM" panose="020B0600000000000000" pitchFamily="50" charset="-128"/>
                        </a:rPr>
                        <a:t>７２歳</a:t>
                      </a:r>
                      <a:r>
                        <a:rPr kumimoji="1" lang="en-US" altLang="ja-JP" sz="1100" dirty="0">
                          <a:latin typeface="HGPｺﾞｼｯｸM" panose="020B0600000000000000" pitchFamily="50" charset="-128"/>
                          <a:ea typeface="HGPｺﾞｼｯｸM" panose="020B0600000000000000" pitchFamily="50" charset="-128"/>
                        </a:rPr>
                        <a:t>【</a:t>
                      </a:r>
                      <a:r>
                        <a:rPr kumimoji="1" lang="ja-JP" altLang="en-US" sz="1100" dirty="0">
                          <a:latin typeface="HGPｺﾞｼｯｸM" panose="020B0600000000000000" pitchFamily="50" charset="-128"/>
                          <a:ea typeface="HGPｺﾞｼｯｸM" panose="020B0600000000000000" pitchFamily="50" charset="-128"/>
                        </a:rPr>
                        <a:t>社保→国保</a:t>
                      </a:r>
                      <a:r>
                        <a:rPr kumimoji="1" lang="en-US" altLang="ja-JP" sz="1100" dirty="0">
                          <a:latin typeface="HGPｺﾞｼｯｸM" panose="020B0600000000000000" pitchFamily="50" charset="-128"/>
                          <a:ea typeface="HGPｺﾞｼｯｸM" panose="020B0600000000000000" pitchFamily="50" charset="-128"/>
                        </a:rPr>
                        <a:t>】</a:t>
                      </a:r>
                      <a:endParaRPr kumimoji="1" lang="ja-JP" altLang="en-US" sz="11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2"/>
                  </a:ext>
                </a:extLst>
              </a:tr>
              <a:tr h="270000">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en-US" altLang="ja-JP" sz="1100" b="0" u="none" dirty="0">
                          <a:solidFill>
                            <a:schemeClr val="tx1"/>
                          </a:solidFill>
                          <a:latin typeface="HGPｺﾞｼｯｸM" panose="020B0600000000000000" pitchFamily="50" charset="-128"/>
                          <a:ea typeface="HGPｺﾞｼｯｸM" panose="020B0600000000000000" pitchFamily="50" charset="-128"/>
                        </a:rPr>
                        <a:t>R5</a:t>
                      </a:r>
                      <a:endParaRPr kumimoji="1" lang="ja-JP" altLang="en-US" sz="1100" b="0" u="none" dirty="0">
                        <a:solidFill>
                          <a:schemeClr val="tx1"/>
                        </a:solidFill>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ja-JP" altLang="en-US" sz="1100" dirty="0">
                          <a:latin typeface="HGPｺﾞｼｯｸM" panose="020B0600000000000000" pitchFamily="50" charset="-128"/>
                          <a:ea typeface="HGPｺﾞｼｯｸM" panose="020B0600000000000000" pitchFamily="50" charset="-128"/>
                        </a:rPr>
                        <a:t>７６歳</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ja-JP" altLang="en-US" sz="1100" dirty="0">
                          <a:latin typeface="HGPｺﾞｼｯｸM" panose="020B0600000000000000" pitchFamily="50" charset="-128"/>
                          <a:ea typeface="HGPｺﾞｼｯｸM" panose="020B0600000000000000" pitchFamily="50" charset="-128"/>
                        </a:rPr>
                        <a:t>７４歳</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ja-JP" altLang="en-US" sz="1100" dirty="0">
                          <a:latin typeface="HGPｺﾞｼｯｸM" panose="020B0600000000000000" pitchFamily="50" charset="-128"/>
                          <a:ea typeface="HGPｺﾞｼｯｸM" panose="020B0600000000000000" pitchFamily="50" charset="-128"/>
                        </a:rPr>
                        <a:t>７３歳</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3"/>
                  </a:ext>
                </a:extLst>
              </a:tr>
              <a:tr h="270000">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en-US" altLang="ja-JP" sz="1100" b="0" u="none" dirty="0">
                          <a:solidFill>
                            <a:schemeClr val="tx1"/>
                          </a:solidFill>
                          <a:latin typeface="HGPｺﾞｼｯｸM" panose="020B0600000000000000" pitchFamily="50" charset="-128"/>
                          <a:ea typeface="HGPｺﾞｼｯｸM" panose="020B0600000000000000" pitchFamily="50" charset="-128"/>
                        </a:rPr>
                        <a:t>R6</a:t>
                      </a:r>
                      <a:endParaRPr kumimoji="1" lang="ja-JP" altLang="en-US" sz="1100" b="0" u="none" dirty="0">
                        <a:solidFill>
                          <a:schemeClr val="tx1"/>
                        </a:solidFill>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ja-JP" altLang="en-US" sz="1100" dirty="0">
                          <a:latin typeface="HGPｺﾞｼｯｸM" panose="020B0600000000000000" pitchFamily="50" charset="-128"/>
                          <a:ea typeface="HGPｺﾞｼｯｸM" panose="020B0600000000000000" pitchFamily="50" charset="-128"/>
                        </a:rPr>
                        <a:t>７７歳</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ja-JP" altLang="en-US" sz="1100" dirty="0">
                          <a:latin typeface="HGPｺﾞｼｯｸM" panose="020B0600000000000000" pitchFamily="50" charset="-128"/>
                          <a:ea typeface="HGPｺﾞｼｯｸM" panose="020B0600000000000000" pitchFamily="50" charset="-128"/>
                        </a:rPr>
                        <a:t>７５歳</a:t>
                      </a:r>
                      <a:r>
                        <a:rPr kumimoji="1" lang="en-US" altLang="ja-JP" sz="1100" dirty="0">
                          <a:latin typeface="HGPｺﾞｼｯｸM" panose="020B0600000000000000" pitchFamily="50" charset="-128"/>
                          <a:ea typeface="HGPｺﾞｼｯｸM" panose="020B0600000000000000" pitchFamily="50" charset="-128"/>
                        </a:rPr>
                        <a:t>【</a:t>
                      </a:r>
                      <a:r>
                        <a:rPr kumimoji="1" lang="ja-JP" altLang="en-US" sz="1100" dirty="0">
                          <a:latin typeface="HGPｺﾞｼｯｸM" panose="020B0600000000000000" pitchFamily="50" charset="-128"/>
                          <a:ea typeface="HGPｺﾞｼｯｸM" panose="020B0600000000000000" pitchFamily="50" charset="-128"/>
                        </a:rPr>
                        <a:t>国保→後期</a:t>
                      </a:r>
                      <a:r>
                        <a:rPr kumimoji="1" lang="en-US" altLang="ja-JP" sz="1100" dirty="0">
                          <a:latin typeface="HGPｺﾞｼｯｸM" panose="020B0600000000000000" pitchFamily="50" charset="-128"/>
                          <a:ea typeface="HGPｺﾞｼｯｸM" panose="020B0600000000000000" pitchFamily="50" charset="-128"/>
                        </a:rPr>
                        <a:t>】</a:t>
                      </a:r>
                      <a:endParaRPr kumimoji="1" lang="ja-JP" altLang="en-US" sz="11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ja-JP" altLang="en-US" sz="1100" dirty="0">
                          <a:latin typeface="HGPｺﾞｼｯｸM" panose="020B0600000000000000" pitchFamily="50" charset="-128"/>
                          <a:ea typeface="HGPｺﾞｼｯｸM" panose="020B0600000000000000" pitchFamily="50" charset="-128"/>
                        </a:rPr>
                        <a:t>７４歳</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4"/>
                  </a:ext>
                </a:extLst>
              </a:tr>
            </a:tbl>
          </a:graphicData>
        </a:graphic>
      </p:graphicFrame>
      <p:grpSp>
        <p:nvGrpSpPr>
          <p:cNvPr id="45" name="グループ化 44">
            <a:extLst>
              <a:ext uri="{FF2B5EF4-FFF2-40B4-BE49-F238E27FC236}">
                <a16:creationId xmlns:a16="http://schemas.microsoft.com/office/drawing/2014/main" id="{FC17FEB1-EEE1-4ADA-9AA5-8944544B3445}"/>
              </a:ext>
            </a:extLst>
          </p:cNvPr>
          <p:cNvGrpSpPr/>
          <p:nvPr/>
        </p:nvGrpSpPr>
        <p:grpSpPr>
          <a:xfrm>
            <a:off x="3212545" y="5162751"/>
            <a:ext cx="6330627" cy="509743"/>
            <a:chOff x="2915816" y="4913052"/>
            <a:chExt cx="5195428" cy="509743"/>
          </a:xfrm>
        </p:grpSpPr>
        <p:sp>
          <p:nvSpPr>
            <p:cNvPr id="46" name="角丸四角形 3">
              <a:extLst>
                <a:ext uri="{FF2B5EF4-FFF2-40B4-BE49-F238E27FC236}">
                  <a16:creationId xmlns:a16="http://schemas.microsoft.com/office/drawing/2014/main" id="{D9243D0E-4FB9-4EE7-B77A-26EC60340E26}"/>
                </a:ext>
              </a:extLst>
            </p:cNvPr>
            <p:cNvSpPr/>
            <p:nvPr/>
          </p:nvSpPr>
          <p:spPr>
            <a:xfrm>
              <a:off x="2915816" y="5157192"/>
              <a:ext cx="3528392" cy="265603"/>
            </a:xfrm>
            <a:prstGeom prst="roundRect">
              <a:avLst/>
            </a:prstGeom>
            <a:noFill/>
            <a:ln w="25400" cap="flat" cmpd="sng" algn="ctr">
              <a:solidFill>
                <a:srgbClr val="4BACC6"/>
              </a:solidFill>
              <a:prstDash val="solid"/>
            </a:ln>
            <a:effectLst/>
          </p:spPr>
          <p:txBody>
            <a:bodyPr rtlCol="0" anchor="ctr"/>
            <a:lstStyle/>
            <a:p>
              <a:pPr algn="ctr" defTabSz="914400">
                <a:defRPr/>
              </a:pPr>
              <a:endParaRPr kumimoji="1" lang="ja-JP" altLang="en-US" sz="1400" kern="0">
                <a:solidFill>
                  <a:prstClr val="black"/>
                </a:solidFill>
                <a:latin typeface="Calibri"/>
                <a:ea typeface="ＭＳ Ｐゴシック" panose="020B0600070205080204" pitchFamily="50" charset="-128"/>
              </a:endParaRPr>
            </a:p>
          </p:txBody>
        </p:sp>
        <p:sp>
          <p:nvSpPr>
            <p:cNvPr id="47" name="線吹き出し 2 (枠付き) 4">
              <a:extLst>
                <a:ext uri="{FF2B5EF4-FFF2-40B4-BE49-F238E27FC236}">
                  <a16:creationId xmlns:a16="http://schemas.microsoft.com/office/drawing/2014/main" id="{580BC056-1559-4B2F-BE51-FCF984861D0B}"/>
                </a:ext>
              </a:extLst>
            </p:cNvPr>
            <p:cNvSpPr/>
            <p:nvPr/>
          </p:nvSpPr>
          <p:spPr>
            <a:xfrm>
              <a:off x="6594084" y="4913052"/>
              <a:ext cx="1517160" cy="306324"/>
            </a:xfrm>
            <a:prstGeom prst="borderCallout2">
              <a:avLst>
                <a:gd name="adj1" fmla="val 18750"/>
                <a:gd name="adj2" fmla="val -8333"/>
                <a:gd name="adj3" fmla="val 18750"/>
                <a:gd name="adj4" fmla="val -16667"/>
                <a:gd name="adj5" fmla="val 78385"/>
                <a:gd name="adj6" fmla="val -25037"/>
              </a:avLst>
            </a:prstGeom>
            <a:gradFill rotWithShape="1">
              <a:gsLst>
                <a:gs pos="0">
                  <a:srgbClr val="4BACC6">
                    <a:tint val="50000"/>
                    <a:satMod val="300000"/>
                  </a:srgbClr>
                </a:gs>
                <a:gs pos="35000">
                  <a:srgbClr val="4BACC6">
                    <a:tint val="37000"/>
                    <a:satMod val="300000"/>
                  </a:srgbClr>
                </a:gs>
                <a:gs pos="100000">
                  <a:srgbClr val="4BACC6">
                    <a:tint val="15000"/>
                    <a:satMod val="350000"/>
                  </a:srgbClr>
                </a:gs>
              </a:gsLst>
              <a:lin ang="16200000" scaled="1"/>
            </a:gradFill>
            <a:ln w="9525" cap="flat" cmpd="sng" algn="ctr">
              <a:solidFill>
                <a:srgbClr val="4BACC6">
                  <a:shade val="95000"/>
                  <a:satMod val="105000"/>
                </a:srgbClr>
              </a:solidFill>
              <a:prstDash val="solid"/>
            </a:ln>
            <a:effectLst>
              <a:outerShdw blurRad="40000" dist="20000" dir="5400000" rotWithShape="0">
                <a:srgbClr val="000000">
                  <a:alpha val="38000"/>
                </a:srgbClr>
              </a:outerShdw>
            </a:effectLst>
          </p:spPr>
          <p:txBody>
            <a:bodyPr rtlCol="0" anchor="ctr"/>
            <a:lstStyle/>
            <a:p>
              <a:pPr algn="ctr" defTabSz="914400">
                <a:defRPr/>
              </a:pPr>
              <a:r>
                <a:rPr kumimoji="1" lang="ja-JP" altLang="en-US" sz="1050" kern="0" dirty="0">
                  <a:solidFill>
                    <a:prstClr val="black"/>
                  </a:solidFill>
                  <a:latin typeface="HGPｺﾞｼｯｸM" panose="020B0600000000000000" pitchFamily="50" charset="-128"/>
                  <a:ea typeface="HGPｺﾞｼｯｸM" panose="020B0600000000000000" pitchFamily="50" charset="-128"/>
                </a:rPr>
                <a:t>旧被扶養者該当</a:t>
              </a:r>
            </a:p>
          </p:txBody>
        </p:sp>
      </p:grpSp>
      <p:grpSp>
        <p:nvGrpSpPr>
          <p:cNvPr id="48" name="グループ化 47">
            <a:extLst>
              <a:ext uri="{FF2B5EF4-FFF2-40B4-BE49-F238E27FC236}">
                <a16:creationId xmlns:a16="http://schemas.microsoft.com/office/drawing/2014/main" id="{D76D05F8-0A5C-42E0-B762-44E246E35ABB}"/>
              </a:ext>
            </a:extLst>
          </p:cNvPr>
          <p:cNvGrpSpPr/>
          <p:nvPr/>
        </p:nvGrpSpPr>
        <p:grpSpPr>
          <a:xfrm>
            <a:off x="3212545" y="5687037"/>
            <a:ext cx="6341030" cy="516617"/>
            <a:chOff x="2915816" y="4906178"/>
            <a:chExt cx="5178538" cy="516617"/>
          </a:xfrm>
        </p:grpSpPr>
        <p:sp>
          <p:nvSpPr>
            <p:cNvPr id="49" name="角丸四角形 18">
              <a:extLst>
                <a:ext uri="{FF2B5EF4-FFF2-40B4-BE49-F238E27FC236}">
                  <a16:creationId xmlns:a16="http://schemas.microsoft.com/office/drawing/2014/main" id="{B62E0302-0EC6-4313-8371-E3390B1757B2}"/>
                </a:ext>
              </a:extLst>
            </p:cNvPr>
            <p:cNvSpPr/>
            <p:nvPr/>
          </p:nvSpPr>
          <p:spPr>
            <a:xfrm>
              <a:off x="2915816" y="5157192"/>
              <a:ext cx="3528392" cy="265603"/>
            </a:xfrm>
            <a:prstGeom prst="roundRect">
              <a:avLst/>
            </a:prstGeom>
            <a:noFill/>
            <a:ln w="25400" cap="flat" cmpd="sng" algn="ctr">
              <a:solidFill>
                <a:srgbClr val="9BBB59"/>
              </a:solidFill>
              <a:prstDash val="solid"/>
            </a:ln>
            <a:effectLst/>
          </p:spPr>
          <p:txBody>
            <a:bodyPr rtlCol="0" anchor="ctr"/>
            <a:lstStyle/>
            <a:p>
              <a:pPr algn="ctr" defTabSz="914400">
                <a:defRPr/>
              </a:pPr>
              <a:endParaRPr kumimoji="1" lang="ja-JP" altLang="en-US" sz="1400" kern="0">
                <a:solidFill>
                  <a:prstClr val="black"/>
                </a:solidFill>
                <a:latin typeface="Calibri"/>
                <a:ea typeface="ＭＳ Ｐゴシック" panose="020B0600070205080204" pitchFamily="50" charset="-128"/>
              </a:endParaRPr>
            </a:p>
          </p:txBody>
        </p:sp>
        <p:sp>
          <p:nvSpPr>
            <p:cNvPr id="50" name="線吹き出し 2 (枠付き) 19">
              <a:extLst>
                <a:ext uri="{FF2B5EF4-FFF2-40B4-BE49-F238E27FC236}">
                  <a16:creationId xmlns:a16="http://schemas.microsoft.com/office/drawing/2014/main" id="{65748A01-3B2B-4157-AAF9-26AA4F79CF14}"/>
                </a:ext>
              </a:extLst>
            </p:cNvPr>
            <p:cNvSpPr/>
            <p:nvPr/>
          </p:nvSpPr>
          <p:spPr>
            <a:xfrm>
              <a:off x="6586802" y="4906178"/>
              <a:ext cx="1507552" cy="306324"/>
            </a:xfrm>
            <a:prstGeom prst="borderCallout2">
              <a:avLst>
                <a:gd name="adj1" fmla="val 18750"/>
                <a:gd name="adj2" fmla="val -8333"/>
                <a:gd name="adj3" fmla="val 18750"/>
                <a:gd name="adj4" fmla="val -16667"/>
                <a:gd name="adj5" fmla="val 78385"/>
                <a:gd name="adj6" fmla="val -25037"/>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rtlCol="0" anchor="ctr"/>
            <a:lstStyle/>
            <a:p>
              <a:pPr algn="ctr" defTabSz="914400">
                <a:defRPr/>
              </a:pPr>
              <a:r>
                <a:rPr kumimoji="1" lang="ja-JP" altLang="en-US" sz="1050" kern="0" dirty="0">
                  <a:solidFill>
                    <a:prstClr val="black"/>
                  </a:solidFill>
                  <a:latin typeface="HGPｺﾞｼｯｸM" panose="020B0600000000000000" pitchFamily="50" charset="-128"/>
                  <a:ea typeface="HGPｺﾞｼｯｸM" panose="020B0600000000000000" pitchFamily="50" charset="-128"/>
                </a:rPr>
                <a:t>特定世帯該当</a:t>
              </a:r>
            </a:p>
          </p:txBody>
        </p:sp>
      </p:grpSp>
      <p:sp>
        <p:nvSpPr>
          <p:cNvPr id="17" name="正方形/長方形 16">
            <a:extLst>
              <a:ext uri="{FF2B5EF4-FFF2-40B4-BE49-F238E27FC236}">
                <a16:creationId xmlns:a16="http://schemas.microsoft.com/office/drawing/2014/main" id="{45ECB451-CB1B-41B2-B06A-8638DB26A5E6}"/>
              </a:ext>
            </a:extLst>
          </p:cNvPr>
          <p:cNvSpPr/>
          <p:nvPr/>
        </p:nvSpPr>
        <p:spPr>
          <a:xfrm>
            <a:off x="8866415" y="96501"/>
            <a:ext cx="915762" cy="283201"/>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050" dirty="0">
                <a:solidFill>
                  <a:schemeClr val="tx1"/>
                </a:solidFill>
                <a:latin typeface="BIZ UDPゴシック" panose="020B0400000000000000" pitchFamily="50" charset="-128"/>
                <a:ea typeface="BIZ UDPゴシック" panose="020B0400000000000000" pitchFamily="50" charset="-128"/>
              </a:rPr>
              <a:t>資料</a:t>
            </a:r>
            <a:r>
              <a:rPr kumimoji="1" lang="en-US" altLang="ja-JP" sz="1050" dirty="0">
                <a:solidFill>
                  <a:schemeClr val="tx1"/>
                </a:solidFill>
                <a:latin typeface="BIZ UDPゴシック" panose="020B0400000000000000" pitchFamily="50" charset="-128"/>
                <a:ea typeface="BIZ UDPゴシック" panose="020B0400000000000000" pitchFamily="50" charset="-128"/>
              </a:rPr>
              <a:t>1</a:t>
            </a:r>
            <a:r>
              <a:rPr kumimoji="1" lang="ja-JP" altLang="en-US" sz="1050" dirty="0">
                <a:solidFill>
                  <a:schemeClr val="tx1"/>
                </a:solidFill>
                <a:latin typeface="BIZ UDPゴシック" panose="020B0400000000000000" pitchFamily="50" charset="-128"/>
                <a:ea typeface="BIZ UDPゴシック" panose="020B0400000000000000" pitchFamily="50" charset="-128"/>
              </a:rPr>
              <a:t>９</a:t>
            </a:r>
            <a:r>
              <a:rPr kumimoji="1" lang="en-US" altLang="ja-JP" sz="1050" dirty="0">
                <a:solidFill>
                  <a:schemeClr val="tx1"/>
                </a:solidFill>
                <a:latin typeface="BIZ UDPゴシック" panose="020B0400000000000000" pitchFamily="50" charset="-128"/>
                <a:ea typeface="BIZ UDPゴシック" panose="020B0400000000000000" pitchFamily="50" charset="-128"/>
              </a:rPr>
              <a:t>-2</a:t>
            </a:r>
            <a:endParaRPr kumimoji="1" lang="ja-JP" altLang="en-US" sz="1050"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1090124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タイトル 1">
            <a:extLst>
              <a:ext uri="{FF2B5EF4-FFF2-40B4-BE49-F238E27FC236}">
                <a16:creationId xmlns:a16="http://schemas.microsoft.com/office/drawing/2014/main" id="{5CC64295-3D88-4307-8F85-A71669C7E2B3}"/>
              </a:ext>
            </a:extLst>
          </p:cNvPr>
          <p:cNvSpPr txBox="1">
            <a:spLocks/>
          </p:cNvSpPr>
          <p:nvPr/>
        </p:nvSpPr>
        <p:spPr>
          <a:xfrm>
            <a:off x="-1" y="0"/>
            <a:ext cx="9907200" cy="432047"/>
          </a:xfrm>
          <a:prstGeom prst="rect">
            <a:avLst/>
          </a:prstGeom>
          <a:gradFill rotWithShape="1">
            <a:gsLst>
              <a:gs pos="0">
                <a:srgbClr val="F79646">
                  <a:shade val="51000"/>
                  <a:satMod val="130000"/>
                </a:srgbClr>
              </a:gs>
              <a:gs pos="80000">
                <a:srgbClr val="F79646">
                  <a:shade val="93000"/>
                  <a:satMod val="130000"/>
                </a:srgbClr>
              </a:gs>
              <a:gs pos="100000">
                <a:srgbClr val="F79646">
                  <a:shade val="94000"/>
                  <a:satMod val="135000"/>
                </a:srgbClr>
              </a:gs>
            </a:gsLst>
            <a:lin ang="16200000" scaled="0"/>
          </a:gradFill>
          <a:ln w="9525" cap="flat" cmpd="sng" algn="ctr">
            <a:noFill/>
            <a:prstDash val="solid"/>
          </a:ln>
          <a:effectLst>
            <a:outerShdw blurRad="40000" dist="23000" dir="5400000" rotWithShape="0">
              <a:srgbClr val="000000">
                <a:alpha val="35000"/>
              </a:srgbClr>
            </a:outerShdw>
          </a:effectLst>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defRPr/>
            </a:pPr>
            <a:r>
              <a:rPr lang="ja-JP" altLang="en-US" sz="1600" dirty="0">
                <a:solidFill>
                  <a:prstClr val="white"/>
                </a:solidFill>
                <a:latin typeface="HGPｺﾞｼｯｸE" panose="020B0900000000000000" pitchFamily="50" charset="-128"/>
                <a:ea typeface="HGPｺﾞｼｯｸE" panose="020B0900000000000000" pitchFamily="50" charset="-128"/>
              </a:rPr>
              <a:t>全項に関わる取扱い</a:t>
            </a:r>
          </a:p>
        </p:txBody>
      </p:sp>
      <p:sp>
        <p:nvSpPr>
          <p:cNvPr id="16" name="テキスト ボックス 15">
            <a:extLst>
              <a:ext uri="{FF2B5EF4-FFF2-40B4-BE49-F238E27FC236}">
                <a16:creationId xmlns:a16="http://schemas.microsoft.com/office/drawing/2014/main" id="{FD0B2D5F-C786-4C60-BD8D-2F9BE930B6CC}"/>
              </a:ext>
            </a:extLst>
          </p:cNvPr>
          <p:cNvSpPr txBox="1"/>
          <p:nvPr/>
        </p:nvSpPr>
        <p:spPr>
          <a:xfrm>
            <a:off x="104774" y="1617056"/>
            <a:ext cx="9622973" cy="5034201"/>
          </a:xfrm>
          <a:prstGeom prst="roundRect">
            <a:avLst>
              <a:gd name="adj" fmla="val 3016"/>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defTabSz="914400">
              <a:lnSpc>
                <a:spcPts val="600"/>
              </a:lnSpc>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r>
              <a:rPr kumimoji="1" lang="ja-JP" altLang="en-US" sz="1100" kern="0" dirty="0">
                <a:solidFill>
                  <a:prstClr val="black"/>
                </a:solidFill>
                <a:latin typeface="Calibri"/>
                <a:ea typeface="ＭＳ Ｐゴシック" panose="020B0600070205080204" pitchFamily="50" charset="-128"/>
              </a:rPr>
              <a:t>≪現状≫</a:t>
            </a:r>
            <a:endParaRPr kumimoji="1" lang="en-US" altLang="ja-JP" sz="1100" kern="0" dirty="0">
              <a:solidFill>
                <a:prstClr val="black"/>
              </a:solidFill>
              <a:latin typeface="Calibri"/>
              <a:ea typeface="ＭＳ Ｐゴシック" panose="020B0600070205080204" pitchFamily="50" charset="-128"/>
            </a:endParaRPr>
          </a:p>
          <a:p>
            <a:pPr marL="171450" indent="-171450" defTabSz="914400">
              <a:buFont typeface="Wingdings" panose="05000000000000000000" pitchFamily="2" charset="2"/>
              <a:buChar char="l"/>
              <a:defRPr/>
            </a:pPr>
            <a:r>
              <a:rPr kumimoji="1" lang="ja-JP" altLang="en-US" sz="1100" kern="0" dirty="0">
                <a:solidFill>
                  <a:prstClr val="black"/>
                </a:solidFill>
                <a:latin typeface="Calibri"/>
                <a:ea typeface="ＭＳ Ｐゴシック" panose="020B0600070205080204" pitchFamily="50" charset="-128"/>
              </a:rPr>
              <a:t>国民健康保険条例参考例第</a:t>
            </a:r>
            <a:r>
              <a:rPr kumimoji="1" lang="en-US" altLang="ja-JP" sz="1100" kern="0" dirty="0">
                <a:solidFill>
                  <a:prstClr val="black"/>
                </a:solidFill>
                <a:latin typeface="Calibri"/>
                <a:ea typeface="ＭＳ Ｐゴシック" panose="020B0600070205080204" pitchFamily="50" charset="-128"/>
              </a:rPr>
              <a:t>27</a:t>
            </a:r>
            <a:r>
              <a:rPr kumimoji="1" lang="ja-JP" altLang="en-US" sz="1100" kern="0" dirty="0">
                <a:solidFill>
                  <a:prstClr val="black"/>
                </a:solidFill>
                <a:latin typeface="Calibri"/>
                <a:ea typeface="ＭＳ Ｐゴシック" panose="020B0600070205080204" pitchFamily="50" charset="-128"/>
              </a:rPr>
              <a:t>条第</a:t>
            </a:r>
            <a:r>
              <a:rPr kumimoji="1" lang="en-US" altLang="ja-JP" sz="1100" kern="0" dirty="0">
                <a:solidFill>
                  <a:prstClr val="black"/>
                </a:solidFill>
                <a:latin typeface="Calibri"/>
                <a:ea typeface="ＭＳ Ｐゴシック" panose="020B0600070205080204" pitchFamily="50" charset="-128"/>
              </a:rPr>
              <a:t>2</a:t>
            </a:r>
            <a:r>
              <a:rPr kumimoji="1" lang="ja-JP" altLang="en-US" sz="1100" kern="0" dirty="0">
                <a:solidFill>
                  <a:prstClr val="black"/>
                </a:solidFill>
                <a:latin typeface="Calibri"/>
                <a:ea typeface="ＭＳ Ｐゴシック" panose="020B0600070205080204" pitchFamily="50" charset="-128"/>
              </a:rPr>
              <a:t>項において、「納期限前七日」までに申請書を提出することとされている。</a:t>
            </a:r>
            <a:endParaRPr kumimoji="1" lang="en-US" altLang="ja-JP" sz="1100" kern="0" dirty="0">
              <a:solidFill>
                <a:prstClr val="black"/>
              </a:solidFill>
              <a:latin typeface="Calibri"/>
              <a:ea typeface="ＭＳ Ｐゴシック" panose="020B0600070205080204" pitchFamily="50" charset="-128"/>
            </a:endParaRPr>
          </a:p>
          <a:p>
            <a:pPr marL="171450" indent="-171450" defTabSz="914400">
              <a:buFont typeface="Wingdings" panose="05000000000000000000" pitchFamily="2" charset="2"/>
              <a:buChar char="l"/>
              <a:defRPr/>
            </a:pPr>
            <a:endParaRPr kumimoji="1" lang="en-US" altLang="ja-JP" sz="1100" kern="0" dirty="0">
              <a:solidFill>
                <a:prstClr val="black"/>
              </a:solidFill>
              <a:latin typeface="Calibri"/>
              <a:ea typeface="ＭＳ Ｐゴシック" panose="020B0600070205080204" pitchFamily="50" charset="-128"/>
            </a:endParaRPr>
          </a:p>
          <a:p>
            <a:pPr marL="171450" indent="-171450" defTabSz="914400">
              <a:buFont typeface="Wingdings" panose="05000000000000000000" pitchFamily="2" charset="2"/>
              <a:buChar char="l"/>
              <a:defRPr/>
            </a:pPr>
            <a:endParaRPr kumimoji="1" lang="en-US" altLang="ja-JP" sz="1100" kern="0" dirty="0">
              <a:solidFill>
                <a:prstClr val="black"/>
              </a:solidFill>
              <a:latin typeface="Calibri"/>
              <a:ea typeface="ＭＳ Ｐゴシック" panose="020B0600070205080204" pitchFamily="50" charset="-128"/>
            </a:endParaRPr>
          </a:p>
          <a:p>
            <a:pPr marL="171450" indent="-171450" defTabSz="914400">
              <a:buFont typeface="Wingdings" panose="05000000000000000000" pitchFamily="2" charset="2"/>
              <a:buChar char="l"/>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marL="171450" indent="-171450" defTabSz="914400">
              <a:buFont typeface="Wingdings" panose="05000000000000000000" pitchFamily="2" charset="2"/>
              <a:buChar char="l"/>
              <a:defRPr/>
            </a:pPr>
            <a:r>
              <a:rPr kumimoji="1" lang="ja-JP" altLang="en-US" sz="1100" kern="0" dirty="0">
                <a:solidFill>
                  <a:prstClr val="black"/>
                </a:solidFill>
                <a:latin typeface="Calibri"/>
                <a:ea typeface="ＭＳ Ｐゴシック" panose="020B0600070205080204" pitchFamily="50" charset="-128"/>
              </a:rPr>
              <a:t>総務省自治税務局が市町村に示している「市税条例</a:t>
            </a:r>
            <a:r>
              <a:rPr kumimoji="1" lang="en-US" altLang="ja-JP" sz="1100" kern="0" dirty="0">
                <a:solidFill>
                  <a:prstClr val="black"/>
                </a:solidFill>
                <a:latin typeface="Calibri"/>
                <a:ea typeface="ＭＳ Ｐゴシック" panose="020B0600070205080204" pitchFamily="50" charset="-128"/>
              </a:rPr>
              <a:t>(</a:t>
            </a:r>
            <a:r>
              <a:rPr kumimoji="1" lang="ja-JP" altLang="en-US" sz="1100" kern="0" dirty="0">
                <a:solidFill>
                  <a:prstClr val="black"/>
                </a:solidFill>
                <a:latin typeface="Calibri"/>
                <a:ea typeface="ＭＳ Ｐゴシック" panose="020B0600070205080204" pitchFamily="50" charset="-128"/>
              </a:rPr>
              <a:t>例</a:t>
            </a:r>
            <a:r>
              <a:rPr kumimoji="1" lang="en-US" altLang="ja-JP" sz="1100" kern="0" dirty="0">
                <a:solidFill>
                  <a:prstClr val="black"/>
                </a:solidFill>
                <a:latin typeface="Calibri"/>
                <a:ea typeface="ＭＳ Ｐゴシック" panose="020B0600070205080204" pitchFamily="50" charset="-128"/>
              </a:rPr>
              <a:t>)</a:t>
            </a:r>
            <a:r>
              <a:rPr kumimoji="1" lang="ja-JP" altLang="en-US" sz="1100" kern="0" dirty="0">
                <a:solidFill>
                  <a:prstClr val="black"/>
                </a:solidFill>
                <a:latin typeface="Calibri"/>
                <a:ea typeface="ＭＳ Ｐゴシック" panose="020B0600070205080204" pitchFamily="50" charset="-128"/>
              </a:rPr>
              <a:t>」についても上記と同様に記載されていたが、総務省行政評価局から行政苦情救済推進会議の意見を踏まえたあっせんを受け、「市税条例</a:t>
            </a:r>
            <a:r>
              <a:rPr kumimoji="1" lang="en-US" altLang="ja-JP" sz="1100" kern="0" dirty="0">
                <a:solidFill>
                  <a:prstClr val="black"/>
                </a:solidFill>
                <a:latin typeface="Calibri"/>
                <a:ea typeface="ＭＳ Ｐゴシック" panose="020B0600070205080204" pitchFamily="50" charset="-128"/>
              </a:rPr>
              <a:t>(</a:t>
            </a:r>
            <a:r>
              <a:rPr kumimoji="1" lang="ja-JP" altLang="en-US" sz="1100" kern="0" dirty="0">
                <a:solidFill>
                  <a:prstClr val="black"/>
                </a:solidFill>
                <a:latin typeface="Calibri"/>
                <a:ea typeface="ＭＳ Ｐゴシック" panose="020B0600070205080204" pitchFamily="50" charset="-128"/>
              </a:rPr>
              <a:t>例</a:t>
            </a:r>
            <a:r>
              <a:rPr kumimoji="1" lang="en-US" altLang="ja-JP" sz="1100" kern="0" dirty="0">
                <a:solidFill>
                  <a:prstClr val="black"/>
                </a:solidFill>
                <a:latin typeface="Calibri"/>
                <a:ea typeface="ＭＳ Ｐゴシック" panose="020B0600070205080204" pitchFamily="50" charset="-128"/>
              </a:rPr>
              <a:t>)</a:t>
            </a:r>
            <a:r>
              <a:rPr kumimoji="1" lang="ja-JP" altLang="en-US" sz="1100" kern="0" dirty="0">
                <a:solidFill>
                  <a:prstClr val="black"/>
                </a:solidFill>
                <a:latin typeface="Calibri"/>
                <a:ea typeface="ＭＳ Ｐゴシック" panose="020B0600070205080204" pitchFamily="50" charset="-128"/>
              </a:rPr>
              <a:t>」 における減免に係る申請期限を「納期限（前○日）」と見直すとともに、平成</a:t>
            </a:r>
            <a:r>
              <a:rPr kumimoji="1" lang="en-US" altLang="ja-JP" sz="1100" kern="0" dirty="0">
                <a:solidFill>
                  <a:prstClr val="black"/>
                </a:solidFill>
                <a:latin typeface="Calibri"/>
                <a:ea typeface="ＭＳ Ｐゴシック" panose="020B0600070205080204" pitchFamily="50" charset="-128"/>
              </a:rPr>
              <a:t>27</a:t>
            </a:r>
            <a:r>
              <a:rPr kumimoji="1" lang="ja-JP" altLang="en-US" sz="1100" kern="0" dirty="0">
                <a:solidFill>
                  <a:prstClr val="black"/>
                </a:solidFill>
                <a:latin typeface="Calibri"/>
                <a:ea typeface="ＭＳ Ｐゴシック" panose="020B0600070205080204" pitchFamily="50" charset="-128"/>
              </a:rPr>
              <a:t>年</a:t>
            </a:r>
            <a:r>
              <a:rPr kumimoji="1" lang="en-US" altLang="ja-JP" sz="1100" kern="0" dirty="0">
                <a:solidFill>
                  <a:prstClr val="black"/>
                </a:solidFill>
                <a:latin typeface="Calibri"/>
                <a:ea typeface="ＭＳ Ｐゴシック" panose="020B0600070205080204" pitchFamily="50" charset="-128"/>
              </a:rPr>
              <a:t>3</a:t>
            </a:r>
            <a:r>
              <a:rPr kumimoji="1" lang="ja-JP" altLang="en-US" sz="1100" kern="0" dirty="0">
                <a:solidFill>
                  <a:prstClr val="black"/>
                </a:solidFill>
                <a:latin typeface="Calibri"/>
                <a:ea typeface="ＭＳ Ｐゴシック" panose="020B0600070205080204" pitchFamily="50" charset="-128"/>
              </a:rPr>
              <a:t>月</a:t>
            </a:r>
            <a:r>
              <a:rPr kumimoji="1" lang="en-US" altLang="ja-JP" sz="1100" kern="0" dirty="0">
                <a:solidFill>
                  <a:prstClr val="black"/>
                </a:solidFill>
                <a:latin typeface="Calibri"/>
                <a:ea typeface="ＭＳ Ｐゴシック" panose="020B0600070205080204" pitchFamily="50" charset="-128"/>
              </a:rPr>
              <a:t>31</a:t>
            </a:r>
            <a:r>
              <a:rPr kumimoji="1" lang="ja-JP" altLang="en-US" sz="1100" kern="0" dirty="0">
                <a:solidFill>
                  <a:prstClr val="black"/>
                </a:solidFill>
                <a:latin typeface="Calibri"/>
                <a:ea typeface="ＭＳ Ｐゴシック" panose="020B0600070205080204" pitchFamily="50" charset="-128"/>
              </a:rPr>
              <a:t>日付けで改正内容及び趣旨について通知している。</a:t>
            </a:r>
            <a:endParaRPr kumimoji="1" lang="en-US" altLang="ja-JP" sz="1100" kern="0" dirty="0">
              <a:solidFill>
                <a:prstClr val="black"/>
              </a:solidFill>
              <a:latin typeface="Calibri"/>
              <a:ea typeface="ＭＳ Ｐゴシック" panose="020B0600070205080204" pitchFamily="50" charset="-128"/>
            </a:endParaRPr>
          </a:p>
          <a:p>
            <a:pPr marL="171450" indent="-171450" defTabSz="914400">
              <a:buFont typeface="Wingdings" panose="05000000000000000000" pitchFamily="2" charset="2"/>
              <a:buChar char="l"/>
              <a:defRPr/>
            </a:pPr>
            <a:endParaRPr kumimoji="1" lang="en-US" altLang="ja-JP" sz="1100" kern="0" dirty="0">
              <a:solidFill>
                <a:prstClr val="black"/>
              </a:solidFill>
              <a:latin typeface="Calibri"/>
              <a:ea typeface="ＭＳ Ｐゴシック" panose="020B0600070205080204" pitchFamily="50" charset="-128"/>
            </a:endParaRPr>
          </a:p>
          <a:p>
            <a:pPr marL="171450" indent="-171450" defTabSz="914400">
              <a:buFont typeface="Wingdings" panose="05000000000000000000" pitchFamily="2" charset="2"/>
              <a:buChar char="l"/>
              <a:defRPr/>
            </a:pPr>
            <a:endParaRPr kumimoji="1" lang="en-US" altLang="ja-JP" sz="1100" kern="0" dirty="0">
              <a:solidFill>
                <a:prstClr val="black"/>
              </a:solidFill>
              <a:latin typeface="Calibri"/>
              <a:ea typeface="ＭＳ Ｐゴシック" panose="020B0600070205080204" pitchFamily="50" charset="-128"/>
            </a:endParaRPr>
          </a:p>
          <a:p>
            <a:pPr marL="171450" indent="-171450" defTabSz="914400">
              <a:buFont typeface="Wingdings" panose="05000000000000000000" pitchFamily="2" charset="2"/>
              <a:buChar char="l"/>
              <a:defRPr/>
            </a:pPr>
            <a:endParaRPr kumimoji="1" lang="en-US" altLang="ja-JP" sz="1100" kern="0" dirty="0">
              <a:solidFill>
                <a:prstClr val="black"/>
              </a:solidFill>
              <a:latin typeface="Calibri"/>
              <a:ea typeface="ＭＳ Ｐゴシック" panose="020B0600070205080204" pitchFamily="50" charset="-128"/>
            </a:endParaRPr>
          </a:p>
          <a:p>
            <a:pPr marL="171450" indent="-171450" defTabSz="914400">
              <a:buFont typeface="Wingdings" panose="05000000000000000000" pitchFamily="2" charset="2"/>
              <a:buChar char="l"/>
              <a:defRPr/>
            </a:pPr>
            <a:endParaRPr kumimoji="1" lang="en-US" altLang="ja-JP" sz="1100" kern="0" dirty="0">
              <a:solidFill>
                <a:prstClr val="black"/>
              </a:solidFill>
              <a:latin typeface="Calibri"/>
              <a:ea typeface="ＭＳ Ｐゴシック" panose="020B0600070205080204" pitchFamily="50" charset="-128"/>
            </a:endParaRPr>
          </a:p>
          <a:p>
            <a:pPr marL="171450" indent="-171450" defTabSz="914400">
              <a:buFont typeface="Wingdings" panose="05000000000000000000" pitchFamily="2" charset="2"/>
              <a:buChar char="l"/>
              <a:defRPr/>
            </a:pPr>
            <a:endParaRPr kumimoji="1" lang="en-US" altLang="ja-JP" sz="1100" kern="0" dirty="0">
              <a:solidFill>
                <a:prstClr val="black"/>
              </a:solidFill>
              <a:latin typeface="Calibri"/>
              <a:ea typeface="ＭＳ Ｐゴシック" panose="020B0600070205080204" pitchFamily="50" charset="-128"/>
            </a:endParaRPr>
          </a:p>
          <a:p>
            <a:pPr marL="171450" indent="-171450" defTabSz="914400">
              <a:buFont typeface="Wingdings" panose="05000000000000000000" pitchFamily="2" charset="2"/>
              <a:buChar char="l"/>
              <a:defRPr/>
            </a:pPr>
            <a:endParaRPr kumimoji="1" lang="en-US" altLang="ja-JP" sz="1100" kern="0" dirty="0">
              <a:solidFill>
                <a:prstClr val="black"/>
              </a:solidFill>
              <a:latin typeface="Calibri"/>
              <a:ea typeface="ＭＳ Ｐゴシック" panose="020B0600070205080204" pitchFamily="50" charset="-128"/>
            </a:endParaRPr>
          </a:p>
          <a:p>
            <a:pPr marL="171450" indent="-171450" defTabSz="914400">
              <a:buFont typeface="Wingdings" panose="05000000000000000000" pitchFamily="2" charset="2"/>
              <a:buChar char="l"/>
              <a:defRPr/>
            </a:pPr>
            <a:endParaRPr kumimoji="1" lang="en-US" altLang="ja-JP" sz="1100" kern="0" dirty="0">
              <a:solidFill>
                <a:prstClr val="black"/>
              </a:solidFill>
              <a:latin typeface="Calibri"/>
              <a:ea typeface="ＭＳ Ｐゴシック" panose="020B0600070205080204" pitchFamily="50" charset="-128"/>
            </a:endParaRPr>
          </a:p>
          <a:p>
            <a:pPr marL="171450" indent="-171450" defTabSz="914400">
              <a:buFont typeface="Wingdings" panose="05000000000000000000" pitchFamily="2" charset="2"/>
              <a:buChar char="l"/>
              <a:defRPr/>
            </a:pPr>
            <a:endParaRPr kumimoji="1" lang="en-US" altLang="ja-JP" sz="1100" kern="0" dirty="0">
              <a:solidFill>
                <a:prstClr val="black"/>
              </a:solidFill>
              <a:latin typeface="Calibri"/>
              <a:ea typeface="ＭＳ Ｐゴシック" panose="020B0600070205080204" pitchFamily="50" charset="-128"/>
            </a:endParaRPr>
          </a:p>
          <a:p>
            <a:pPr marL="171450" indent="-171450" defTabSz="914400">
              <a:buFont typeface="Wingdings" panose="05000000000000000000" pitchFamily="2" charset="2"/>
              <a:buChar char="l"/>
              <a:defRPr/>
            </a:pPr>
            <a:endParaRPr kumimoji="1" lang="en-US" altLang="ja-JP" sz="1100" kern="0" dirty="0">
              <a:solidFill>
                <a:prstClr val="black"/>
              </a:solidFill>
              <a:latin typeface="Calibri"/>
              <a:ea typeface="ＭＳ Ｐゴシック" panose="020B0600070205080204" pitchFamily="50" charset="-128"/>
            </a:endParaRPr>
          </a:p>
          <a:p>
            <a:pPr marL="171450" indent="-171450" defTabSz="914400">
              <a:buFont typeface="Wingdings" panose="05000000000000000000" pitchFamily="2" charset="2"/>
              <a:buChar char="l"/>
              <a:defRPr/>
            </a:pPr>
            <a:endParaRPr kumimoji="1" lang="en-US" altLang="ja-JP" sz="1100" kern="0" dirty="0">
              <a:solidFill>
                <a:prstClr val="black"/>
              </a:solidFill>
              <a:latin typeface="Calibri"/>
              <a:ea typeface="ＭＳ Ｐゴシック" panose="020B0600070205080204" pitchFamily="50" charset="-128"/>
            </a:endParaRPr>
          </a:p>
          <a:p>
            <a:pPr marL="171450" indent="-171450" defTabSz="914400">
              <a:buFont typeface="Wingdings" panose="05000000000000000000" pitchFamily="2" charset="2"/>
              <a:buChar char="l"/>
              <a:defRPr/>
            </a:pPr>
            <a:endParaRPr kumimoji="1" lang="en-US" altLang="ja-JP" sz="1100" kern="0" dirty="0">
              <a:solidFill>
                <a:prstClr val="black"/>
              </a:solidFill>
              <a:latin typeface="Calibri"/>
              <a:ea typeface="ＭＳ Ｐゴシック" panose="020B0600070205080204" pitchFamily="50" charset="-128"/>
            </a:endParaRPr>
          </a:p>
          <a:p>
            <a:pPr marL="171450" indent="-171450" defTabSz="914400">
              <a:buFont typeface="Wingdings" panose="05000000000000000000" pitchFamily="2" charset="2"/>
              <a:buChar char="l"/>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indent="274638" defTabSz="914400">
              <a:defRPr/>
            </a:pPr>
            <a:endParaRPr kumimoji="1" lang="en-US" altLang="ja-JP" sz="1100" kern="0" dirty="0">
              <a:solidFill>
                <a:prstClr val="black"/>
              </a:solidFill>
              <a:latin typeface="Calibri"/>
              <a:ea typeface="ＭＳ Ｐゴシック" panose="020B0600070205080204" pitchFamily="50" charset="-128"/>
            </a:endParaRPr>
          </a:p>
          <a:p>
            <a:pPr indent="274638" defTabSz="914400">
              <a:defRPr/>
            </a:pPr>
            <a:endParaRPr kumimoji="1" lang="en-US" altLang="ja-JP" sz="1100" kern="0" dirty="0">
              <a:solidFill>
                <a:prstClr val="black"/>
              </a:solidFill>
              <a:latin typeface="Calibri"/>
              <a:ea typeface="ＭＳ Ｐゴシック" panose="020B0600070205080204" pitchFamily="50" charset="-128"/>
            </a:endParaRPr>
          </a:p>
        </p:txBody>
      </p:sp>
      <p:sp>
        <p:nvSpPr>
          <p:cNvPr id="17" name="角丸四角形 9">
            <a:extLst>
              <a:ext uri="{FF2B5EF4-FFF2-40B4-BE49-F238E27FC236}">
                <a16:creationId xmlns:a16="http://schemas.microsoft.com/office/drawing/2014/main" id="{73A73E9E-14C6-4D74-A136-6FA336BA2873}"/>
              </a:ext>
            </a:extLst>
          </p:cNvPr>
          <p:cNvSpPr/>
          <p:nvPr/>
        </p:nvSpPr>
        <p:spPr>
          <a:xfrm>
            <a:off x="178253" y="1494886"/>
            <a:ext cx="4536000" cy="259200"/>
          </a:xfrm>
          <a:prstGeom prst="roundRect">
            <a:avLst/>
          </a:prstGeom>
          <a:solidFill>
            <a:srgbClr val="FFEAA7"/>
          </a:solidFill>
          <a:ln w="25400" cap="flat" cmpd="sng" algn="ctr">
            <a:solidFill>
              <a:srgbClr val="FFC000"/>
            </a:solidFill>
            <a:prstDash val="solid"/>
          </a:ln>
          <a:effectLst/>
        </p:spPr>
        <p:txBody>
          <a:bodyPr rtlCol="0" anchor="ctr"/>
          <a:lstStyle/>
          <a:p>
            <a:pPr algn="ctr" defTabSz="914400">
              <a:defRPr/>
            </a:pPr>
            <a:r>
              <a:rPr kumimoji="1" lang="ja-JP" altLang="en-US" sz="1200" kern="0" dirty="0">
                <a:solidFill>
                  <a:prstClr val="black"/>
                </a:solidFill>
                <a:latin typeface="HGPｺﾞｼｯｸE" panose="020B0900000000000000" pitchFamily="50" charset="-128"/>
                <a:ea typeface="HGPｺﾞｼｯｸE" panose="020B0900000000000000" pitchFamily="50" charset="-128"/>
              </a:rPr>
              <a:t>申請期限</a:t>
            </a:r>
          </a:p>
        </p:txBody>
      </p:sp>
      <p:sp>
        <p:nvSpPr>
          <p:cNvPr id="18" name="正方形/長方形 17">
            <a:extLst>
              <a:ext uri="{FF2B5EF4-FFF2-40B4-BE49-F238E27FC236}">
                <a16:creationId xmlns:a16="http://schemas.microsoft.com/office/drawing/2014/main" id="{B2D85FB8-DE0C-4B5D-A00A-A6F055B1CB7A}"/>
              </a:ext>
            </a:extLst>
          </p:cNvPr>
          <p:cNvSpPr/>
          <p:nvPr/>
        </p:nvSpPr>
        <p:spPr>
          <a:xfrm>
            <a:off x="296333" y="6038850"/>
            <a:ext cx="9220200" cy="512248"/>
          </a:xfrm>
          <a:prstGeom prst="rect">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rtlCol="0" anchor="ctr" anchorCtr="0"/>
          <a:lstStyle/>
          <a:p>
            <a:pPr defTabSz="914400">
              <a:defRPr/>
            </a:pPr>
            <a:r>
              <a:rPr kumimoji="1" lang="en-US" altLang="ja-JP" sz="1100" kern="0" dirty="0">
                <a:solidFill>
                  <a:prstClr val="black"/>
                </a:solidFill>
                <a:latin typeface="ＭＳ Ｐゴシック" panose="020B0600070205080204" pitchFamily="50" charset="-128"/>
                <a:ea typeface="ＭＳ Ｐゴシック" panose="020B0600070205080204" pitchFamily="50" charset="-128"/>
              </a:rPr>
              <a:t>【</a:t>
            </a:r>
            <a:r>
              <a:rPr kumimoji="1" lang="ja-JP" altLang="en-US" sz="1100" kern="0" dirty="0">
                <a:solidFill>
                  <a:prstClr val="black"/>
                </a:solidFill>
                <a:latin typeface="ＭＳ Ｐゴシック" panose="020B0600070205080204" pitchFamily="50" charset="-128"/>
                <a:ea typeface="ＭＳ Ｐゴシック" panose="020B0600070205080204" pitchFamily="50" charset="-128"/>
              </a:rPr>
              <a:t>運用</a:t>
            </a:r>
            <a:r>
              <a:rPr kumimoji="1" lang="en-US" altLang="ja-JP" sz="1100" kern="0" dirty="0">
                <a:solidFill>
                  <a:prstClr val="black"/>
                </a:solidFill>
                <a:latin typeface="ＭＳ Ｐゴシック" panose="020B0600070205080204" pitchFamily="50" charset="-128"/>
                <a:ea typeface="ＭＳ Ｐゴシック" panose="020B0600070205080204" pitchFamily="50" charset="-128"/>
              </a:rPr>
              <a:t>】</a:t>
            </a:r>
          </a:p>
          <a:p>
            <a:pPr defTabSz="914400">
              <a:defRPr/>
            </a:pPr>
            <a:r>
              <a:rPr kumimoji="1" lang="ja-JP" altLang="en-US" sz="1100" kern="0" dirty="0">
                <a:solidFill>
                  <a:prstClr val="black"/>
                </a:solidFill>
                <a:latin typeface="ＭＳ Ｐゴシック" panose="020B0600070205080204" pitchFamily="50" charset="-128"/>
                <a:ea typeface="ＭＳ Ｐゴシック" panose="020B0600070205080204" pitchFamily="50" charset="-128"/>
              </a:rPr>
              <a:t>上記の内容を踏まえ、減免に係る申請期限を</a:t>
            </a:r>
            <a:r>
              <a:rPr kumimoji="1" lang="en-US" altLang="ja-JP" sz="1100" kern="0" dirty="0">
                <a:solidFill>
                  <a:prstClr val="black"/>
                </a:solidFill>
                <a:latin typeface="HGPｺﾞｼｯｸE" panose="020B0900000000000000" pitchFamily="50" charset="-128"/>
                <a:ea typeface="HGPｺﾞｼｯｸE" panose="020B0900000000000000" pitchFamily="50" charset="-128"/>
              </a:rPr>
              <a:t>『</a:t>
            </a:r>
            <a:r>
              <a:rPr kumimoji="1" lang="ja-JP" altLang="en-US" sz="1100" kern="0" dirty="0">
                <a:solidFill>
                  <a:prstClr val="black"/>
                </a:solidFill>
                <a:latin typeface="HGPｺﾞｼｯｸE" panose="020B0900000000000000" pitchFamily="50" charset="-128"/>
                <a:ea typeface="HGPｺﾞｼｯｸE" panose="020B0900000000000000" pitchFamily="50" charset="-128"/>
              </a:rPr>
              <a:t>納期限当日</a:t>
            </a:r>
            <a:r>
              <a:rPr kumimoji="1" lang="en-US" altLang="ja-JP" sz="1100" kern="0" dirty="0">
                <a:solidFill>
                  <a:prstClr val="black"/>
                </a:solidFill>
                <a:latin typeface="HGPｺﾞｼｯｸE" panose="020B0900000000000000" pitchFamily="50" charset="-128"/>
                <a:ea typeface="HGPｺﾞｼｯｸE" panose="020B0900000000000000" pitchFamily="50" charset="-128"/>
              </a:rPr>
              <a:t>』</a:t>
            </a:r>
            <a:r>
              <a:rPr kumimoji="1" lang="ja-JP" altLang="en-US" sz="1100" kern="0" dirty="0" err="1">
                <a:solidFill>
                  <a:prstClr val="black"/>
                </a:solidFill>
                <a:latin typeface="HGPｺﾞｼｯｸE" panose="020B0900000000000000" pitchFamily="50" charset="-128"/>
                <a:ea typeface="HGPｺﾞｼｯｸE" panose="020B0900000000000000" pitchFamily="50" charset="-128"/>
              </a:rPr>
              <a:t>まで</a:t>
            </a:r>
            <a:r>
              <a:rPr kumimoji="1" lang="ja-JP" altLang="en-US" sz="1100" kern="0" dirty="0">
                <a:solidFill>
                  <a:prstClr val="black"/>
                </a:solidFill>
                <a:latin typeface="ＭＳ Ｐゴシック" panose="020B0600070205080204" pitchFamily="50" charset="-128"/>
                <a:ea typeface="ＭＳ Ｐゴシック" panose="020B0600070205080204" pitchFamily="50" charset="-128"/>
              </a:rPr>
              <a:t>とする。</a:t>
            </a:r>
          </a:p>
        </p:txBody>
      </p:sp>
      <p:sp>
        <p:nvSpPr>
          <p:cNvPr id="19" name="正方形/長方形 18">
            <a:extLst>
              <a:ext uri="{FF2B5EF4-FFF2-40B4-BE49-F238E27FC236}">
                <a16:creationId xmlns:a16="http://schemas.microsoft.com/office/drawing/2014/main" id="{D421052E-601D-439E-8114-ADEF3CE816FC}"/>
              </a:ext>
            </a:extLst>
          </p:cNvPr>
          <p:cNvSpPr/>
          <p:nvPr/>
        </p:nvSpPr>
        <p:spPr>
          <a:xfrm>
            <a:off x="371780" y="3522823"/>
            <a:ext cx="9073653" cy="2415868"/>
          </a:xfrm>
          <a:prstGeom prst="rect">
            <a:avLst/>
          </a:prstGeom>
          <a:solidFill>
            <a:sysClr val="window" lastClr="FFFFFF"/>
          </a:solidFill>
          <a:ln w="25400" cap="flat" cmpd="sng" algn="ctr">
            <a:solidFill>
              <a:sysClr val="windowText" lastClr="000000"/>
            </a:solidFill>
            <a:prstDash val="dashDot"/>
          </a:ln>
          <a:effectLst/>
        </p:spPr>
        <p:txBody>
          <a:bodyPr rtlCol="0" anchor="t"/>
          <a:lstStyle/>
          <a:p>
            <a:pPr defTabSz="914400">
              <a:defRPr/>
            </a:pPr>
            <a:r>
              <a:rPr kumimoji="1" lang="en-US" altLang="ja-JP" sz="1050" kern="0" dirty="0">
                <a:solidFill>
                  <a:prstClr val="black"/>
                </a:solidFill>
                <a:latin typeface="HGPｺﾞｼｯｸM" panose="020B0600000000000000" pitchFamily="50" charset="-128"/>
                <a:ea typeface="HGPｺﾞｼｯｸM" panose="020B0600000000000000" pitchFamily="50" charset="-128"/>
              </a:rPr>
              <a:t>【</a:t>
            </a:r>
            <a:r>
              <a:rPr kumimoji="1" lang="ja-JP" altLang="en-US" sz="1050" kern="0" dirty="0">
                <a:solidFill>
                  <a:prstClr val="black"/>
                </a:solidFill>
                <a:latin typeface="HGPｺﾞｼｯｸM" panose="020B0600000000000000" pitchFamily="50" charset="-128"/>
                <a:ea typeface="HGPｺﾞｼｯｸM" panose="020B0600000000000000" pitchFamily="50" charset="-128"/>
              </a:rPr>
              <a:t>行政相談の要旨</a:t>
            </a:r>
            <a:r>
              <a:rPr kumimoji="1" lang="en-US" altLang="ja-JP" sz="1050" kern="0" dirty="0">
                <a:solidFill>
                  <a:prstClr val="black"/>
                </a:solidFill>
                <a:latin typeface="HGPｺﾞｼｯｸM" panose="020B0600000000000000" pitchFamily="50" charset="-128"/>
                <a:ea typeface="HGPｺﾞｼｯｸM" panose="020B0600000000000000" pitchFamily="50" charset="-128"/>
              </a:rPr>
              <a:t>】</a:t>
            </a:r>
          </a:p>
          <a:p>
            <a:pPr defTabSz="914400">
              <a:defRPr/>
            </a:pPr>
            <a:r>
              <a:rPr kumimoji="1" lang="ja-JP" altLang="en-US" sz="1050" kern="0" dirty="0">
                <a:solidFill>
                  <a:prstClr val="black"/>
                </a:solidFill>
                <a:latin typeface="HGPｺﾞｼｯｸM" panose="020B0600000000000000" pitchFamily="50" charset="-128"/>
                <a:ea typeface="HGPｺﾞｼｯｸM" panose="020B0600000000000000" pitchFamily="50" charset="-128"/>
              </a:rPr>
              <a:t>市町村税である軽自動車税は身体障害者等に対して減免できることとされており、多くの市町村は、減免申請期限を納期限（５月</a:t>
            </a:r>
            <a:r>
              <a:rPr kumimoji="1" lang="en-US" altLang="ja-JP" sz="1050" kern="0" dirty="0">
                <a:solidFill>
                  <a:prstClr val="black"/>
                </a:solidFill>
                <a:latin typeface="HGPｺﾞｼｯｸM" panose="020B0600000000000000" pitchFamily="50" charset="-128"/>
                <a:ea typeface="HGPｺﾞｼｯｸM" panose="020B0600000000000000" pitchFamily="50" charset="-128"/>
              </a:rPr>
              <a:t>31</a:t>
            </a:r>
            <a:r>
              <a:rPr kumimoji="1" lang="ja-JP" altLang="en-US" sz="1050" kern="0" dirty="0">
                <a:solidFill>
                  <a:prstClr val="black"/>
                </a:solidFill>
                <a:latin typeface="HGPｺﾞｼｯｸM" panose="020B0600000000000000" pitchFamily="50" charset="-128"/>
                <a:ea typeface="HGPｺﾞｼｯｸM" panose="020B0600000000000000" pitchFamily="50" charset="-128"/>
              </a:rPr>
              <a:t>日）の７日前までとしている。一方、県税である自動車税も身体障害者等に対して減免できることとされており、都道府県の多くでは、納期限（５月</a:t>
            </a:r>
            <a:r>
              <a:rPr kumimoji="1" lang="en-US" altLang="ja-JP" sz="1050" kern="0" dirty="0">
                <a:solidFill>
                  <a:prstClr val="black"/>
                </a:solidFill>
                <a:latin typeface="HGPｺﾞｼｯｸM" panose="020B0600000000000000" pitchFamily="50" charset="-128"/>
                <a:ea typeface="HGPｺﾞｼｯｸM" panose="020B0600000000000000" pitchFamily="50" charset="-128"/>
              </a:rPr>
              <a:t>31</a:t>
            </a:r>
            <a:r>
              <a:rPr kumimoji="1" lang="ja-JP" altLang="en-US" sz="1050" kern="0" dirty="0">
                <a:solidFill>
                  <a:prstClr val="black"/>
                </a:solidFill>
                <a:latin typeface="HGPｺﾞｼｯｸM" panose="020B0600000000000000" pitchFamily="50" charset="-128"/>
                <a:ea typeface="HGPｺﾞｼｯｸM" panose="020B0600000000000000" pitchFamily="50" charset="-128"/>
              </a:rPr>
              <a:t>日）までに減免申請を行えばよいと聞いている。自動車税は月割りでの還付が認められる場合があるのに対し、軽自動車税は月割りでの還付が認められていないことを考慮すると、軽自動車税の減免申請期限を、せめて納期限（５月</a:t>
            </a:r>
            <a:r>
              <a:rPr kumimoji="1" lang="en-US" altLang="ja-JP" sz="1050" kern="0" dirty="0">
                <a:solidFill>
                  <a:prstClr val="black"/>
                </a:solidFill>
                <a:latin typeface="HGPｺﾞｼｯｸM" panose="020B0600000000000000" pitchFamily="50" charset="-128"/>
                <a:ea typeface="HGPｺﾞｼｯｸM" panose="020B0600000000000000" pitchFamily="50" charset="-128"/>
              </a:rPr>
              <a:t>31</a:t>
            </a:r>
            <a:r>
              <a:rPr kumimoji="1" lang="ja-JP" altLang="en-US" sz="1050" kern="0" dirty="0">
                <a:solidFill>
                  <a:prstClr val="black"/>
                </a:solidFill>
                <a:latin typeface="HGPｺﾞｼｯｸM" panose="020B0600000000000000" pitchFamily="50" charset="-128"/>
                <a:ea typeface="HGPｺﾞｼｯｸM" panose="020B0600000000000000" pitchFamily="50" charset="-128"/>
              </a:rPr>
              <a:t>日）までとする措置を普及・拡大してもらいたい。</a:t>
            </a:r>
            <a:endParaRPr kumimoji="1" lang="en-US" altLang="ja-JP" sz="1050" kern="0" dirty="0">
              <a:solidFill>
                <a:prstClr val="black"/>
              </a:solidFill>
              <a:latin typeface="HGPｺﾞｼｯｸM" panose="020B0600000000000000" pitchFamily="50" charset="-128"/>
              <a:ea typeface="HGPｺﾞｼｯｸM" panose="020B0600000000000000" pitchFamily="50" charset="-128"/>
            </a:endParaRPr>
          </a:p>
          <a:p>
            <a:pPr defTabSz="914400">
              <a:defRPr/>
            </a:pPr>
            <a:endParaRPr kumimoji="1" lang="en-US" altLang="ja-JP" sz="1050" kern="0" dirty="0">
              <a:solidFill>
                <a:prstClr val="black"/>
              </a:solidFill>
              <a:latin typeface="HGPｺﾞｼｯｸM" panose="020B0600000000000000" pitchFamily="50" charset="-128"/>
              <a:ea typeface="HGPｺﾞｼｯｸM" panose="020B0600000000000000" pitchFamily="50" charset="-128"/>
            </a:endParaRPr>
          </a:p>
          <a:p>
            <a:pPr defTabSz="914400">
              <a:defRPr/>
            </a:pPr>
            <a:r>
              <a:rPr kumimoji="1" lang="en-US" altLang="ja-JP" sz="1050" kern="0" dirty="0">
                <a:solidFill>
                  <a:prstClr val="black"/>
                </a:solidFill>
                <a:latin typeface="HGPｺﾞｼｯｸM" panose="020B0600000000000000" pitchFamily="50" charset="-128"/>
                <a:ea typeface="HGPｺﾞｼｯｸM" panose="020B0600000000000000" pitchFamily="50" charset="-128"/>
              </a:rPr>
              <a:t>【</a:t>
            </a:r>
            <a:r>
              <a:rPr kumimoji="1" lang="ja-JP" altLang="en-US" sz="1050" kern="0" dirty="0">
                <a:solidFill>
                  <a:prstClr val="black"/>
                </a:solidFill>
                <a:latin typeface="HGPｺﾞｼｯｸM" panose="020B0600000000000000" pitchFamily="50" charset="-128"/>
                <a:ea typeface="HGPｺﾞｼｯｸM" panose="020B0600000000000000" pitchFamily="50" charset="-128"/>
              </a:rPr>
              <a:t>行政苦情救済推進会議の意見要旨</a:t>
            </a:r>
            <a:r>
              <a:rPr kumimoji="1" lang="en-US" altLang="ja-JP" sz="1050" kern="0" dirty="0">
                <a:solidFill>
                  <a:prstClr val="black"/>
                </a:solidFill>
                <a:latin typeface="HGPｺﾞｼｯｸM" panose="020B0600000000000000" pitchFamily="50" charset="-128"/>
                <a:ea typeface="HGPｺﾞｼｯｸM" panose="020B0600000000000000" pitchFamily="50" charset="-128"/>
              </a:rPr>
              <a:t>】</a:t>
            </a:r>
          </a:p>
          <a:p>
            <a:pPr defTabSz="914400">
              <a:defRPr/>
            </a:pPr>
            <a:r>
              <a:rPr kumimoji="1" lang="ja-JP" altLang="en-US" sz="1050" kern="0" dirty="0">
                <a:solidFill>
                  <a:prstClr val="black"/>
                </a:solidFill>
                <a:latin typeface="HGPｺﾞｼｯｸM" panose="020B0600000000000000" pitchFamily="50" charset="-128"/>
                <a:ea typeface="HGPｺﾞｼｯｸM" panose="020B0600000000000000" pitchFamily="50" charset="-128"/>
              </a:rPr>
              <a:t>○軽自動車税の減免申請期限を納期限まで延長しても支障はないとしている市町村がある</a:t>
            </a:r>
            <a:endParaRPr kumimoji="1" lang="en-US" altLang="ja-JP" sz="1050" kern="0" dirty="0">
              <a:solidFill>
                <a:prstClr val="black"/>
              </a:solidFill>
              <a:latin typeface="HGPｺﾞｼｯｸM" panose="020B0600000000000000" pitchFamily="50" charset="-128"/>
              <a:ea typeface="HGPｺﾞｼｯｸM" panose="020B0600000000000000" pitchFamily="50" charset="-128"/>
            </a:endParaRPr>
          </a:p>
          <a:p>
            <a:pPr marL="182563" indent="-182563" defTabSz="914400">
              <a:defRPr/>
            </a:pPr>
            <a:r>
              <a:rPr kumimoji="1" lang="ja-JP" altLang="en-US" sz="1050" kern="0" dirty="0">
                <a:solidFill>
                  <a:prstClr val="black"/>
                </a:solidFill>
                <a:latin typeface="HGPｺﾞｼｯｸM" panose="020B0600000000000000" pitchFamily="50" charset="-128"/>
                <a:ea typeface="HGPｺﾞｼｯｸM" panose="020B0600000000000000" pitchFamily="50" charset="-128"/>
              </a:rPr>
              <a:t>○納期限を過ぎても直ちに滞納処分や督促を行うものではないと考えられることから、税条例（例）において、軽自動車税の減免申請期限を納期限前７日までとする合理性に疑問がある</a:t>
            </a:r>
            <a:endParaRPr kumimoji="1" lang="en-US" altLang="ja-JP" sz="1050" kern="0" dirty="0">
              <a:solidFill>
                <a:prstClr val="black"/>
              </a:solidFill>
              <a:latin typeface="HGPｺﾞｼｯｸM" panose="020B0600000000000000" pitchFamily="50" charset="-128"/>
              <a:ea typeface="HGPｺﾞｼｯｸM" panose="020B0600000000000000" pitchFamily="50" charset="-128"/>
            </a:endParaRPr>
          </a:p>
          <a:p>
            <a:pPr marL="182563" indent="-182563" defTabSz="914400">
              <a:defRPr/>
            </a:pPr>
            <a:endParaRPr kumimoji="1" lang="en-US" altLang="ja-JP" sz="1050" kern="0" dirty="0">
              <a:solidFill>
                <a:prstClr val="black"/>
              </a:solidFill>
              <a:latin typeface="HGPｺﾞｼｯｸM" panose="020B0600000000000000" pitchFamily="50" charset="-128"/>
              <a:ea typeface="HGPｺﾞｼｯｸM" panose="020B0600000000000000" pitchFamily="50" charset="-128"/>
            </a:endParaRPr>
          </a:p>
          <a:p>
            <a:pPr marL="182563" indent="-182563" defTabSz="914400">
              <a:defRPr/>
            </a:pPr>
            <a:r>
              <a:rPr kumimoji="1" lang="en-US" altLang="ja-JP" sz="1050" kern="0" dirty="0">
                <a:solidFill>
                  <a:prstClr val="black"/>
                </a:solidFill>
                <a:latin typeface="HGPｺﾞｼｯｸM" panose="020B0600000000000000" pitchFamily="50" charset="-128"/>
                <a:ea typeface="HGPｺﾞｼｯｸM" panose="020B0600000000000000" pitchFamily="50" charset="-128"/>
              </a:rPr>
              <a:t>【</a:t>
            </a:r>
            <a:r>
              <a:rPr kumimoji="1" lang="ja-JP" altLang="en-US" sz="1050" kern="0" dirty="0">
                <a:solidFill>
                  <a:prstClr val="black"/>
                </a:solidFill>
                <a:latin typeface="HGPｺﾞｼｯｸM" panose="020B0600000000000000" pitchFamily="50" charset="-128"/>
                <a:ea typeface="HGPｺﾞｼｯｸM" panose="020B0600000000000000" pitchFamily="50" charset="-128"/>
              </a:rPr>
              <a:t>あっせん要旨</a:t>
            </a:r>
            <a:r>
              <a:rPr kumimoji="1" lang="en-US" altLang="ja-JP" sz="1050" kern="0" dirty="0">
                <a:solidFill>
                  <a:prstClr val="black"/>
                </a:solidFill>
                <a:latin typeface="HGPｺﾞｼｯｸM" panose="020B0600000000000000" pitchFamily="50" charset="-128"/>
                <a:ea typeface="HGPｺﾞｼｯｸM" panose="020B0600000000000000" pitchFamily="50" charset="-128"/>
              </a:rPr>
              <a:t>】</a:t>
            </a:r>
          </a:p>
          <a:p>
            <a:pPr defTabSz="914400">
              <a:defRPr/>
            </a:pPr>
            <a:r>
              <a:rPr kumimoji="1" lang="ja-JP" altLang="en-US" sz="1050" kern="0" dirty="0">
                <a:solidFill>
                  <a:prstClr val="black"/>
                </a:solidFill>
                <a:latin typeface="HGPｺﾞｼｯｸM" panose="020B0600000000000000" pitchFamily="50" charset="-128"/>
                <a:ea typeface="HGPｺﾞｼｯｸM" panose="020B0600000000000000" pitchFamily="50" charset="-128"/>
              </a:rPr>
              <a:t>総務省自治税務局は、軽自動車税の減免を受けようとする者の利便にも配慮する観点から、軽自動車税の減免申請期限に係る税条例（例）の記載を見直すなどにより、市町村において、軽自動車税の減免申請期限を弾力的に取り扱うことができる旨を改めて周知する必要がある。</a:t>
            </a:r>
            <a:endParaRPr kumimoji="1" lang="en-US" altLang="ja-JP" sz="1050" kern="0" dirty="0">
              <a:solidFill>
                <a:prstClr val="black"/>
              </a:solidFill>
              <a:latin typeface="HGPｺﾞｼｯｸM" panose="020B0600000000000000" pitchFamily="50" charset="-128"/>
              <a:ea typeface="HGPｺﾞｼｯｸM" panose="020B0600000000000000" pitchFamily="50" charset="-128"/>
            </a:endParaRPr>
          </a:p>
          <a:p>
            <a:pPr marL="182563" indent="-182563" defTabSz="914400">
              <a:defRPr/>
            </a:pPr>
            <a:endParaRPr kumimoji="1" lang="ja-JP" altLang="en-US" sz="1050" kern="0" dirty="0">
              <a:solidFill>
                <a:prstClr val="black"/>
              </a:solidFill>
              <a:latin typeface="HGPｺﾞｼｯｸM" panose="020B0600000000000000" pitchFamily="50" charset="-128"/>
              <a:ea typeface="HGPｺﾞｼｯｸM" panose="020B0600000000000000" pitchFamily="50" charset="-128"/>
            </a:endParaRPr>
          </a:p>
        </p:txBody>
      </p:sp>
      <p:sp>
        <p:nvSpPr>
          <p:cNvPr id="20" name="正方形/長方形 19">
            <a:extLst>
              <a:ext uri="{FF2B5EF4-FFF2-40B4-BE49-F238E27FC236}">
                <a16:creationId xmlns:a16="http://schemas.microsoft.com/office/drawing/2014/main" id="{864E6858-E9E3-43D9-9A21-E01DF46A8655}"/>
              </a:ext>
            </a:extLst>
          </p:cNvPr>
          <p:cNvSpPr/>
          <p:nvPr/>
        </p:nvSpPr>
        <p:spPr>
          <a:xfrm>
            <a:off x="371781" y="2332070"/>
            <a:ext cx="9073653" cy="432000"/>
          </a:xfrm>
          <a:prstGeom prst="rect">
            <a:avLst/>
          </a:prstGeom>
          <a:solidFill>
            <a:sysClr val="window" lastClr="FFFFFF"/>
          </a:solidFill>
          <a:ln w="25400" cap="flat" cmpd="sng" algn="ctr">
            <a:solidFill>
              <a:sysClr val="windowText" lastClr="000000"/>
            </a:solidFill>
            <a:prstDash val="dashDot"/>
          </a:ln>
          <a:effectLst/>
        </p:spPr>
        <p:txBody>
          <a:bodyPr rtlCol="0" anchor="t"/>
          <a:lstStyle/>
          <a:p>
            <a:pPr defTabSz="914400">
              <a:defRPr/>
            </a:pPr>
            <a:r>
              <a:rPr kumimoji="1" lang="ja-JP" altLang="en-US" sz="1050" kern="0" dirty="0">
                <a:solidFill>
                  <a:prstClr val="black"/>
                </a:solidFill>
                <a:latin typeface="HGPｺﾞｼｯｸM" panose="020B0600000000000000" pitchFamily="50" charset="-128"/>
                <a:ea typeface="HGPｺﾞｼｯｸM" panose="020B0600000000000000" pitchFamily="50" charset="-128"/>
              </a:rPr>
              <a:t>　前項の規定によって保険料の減免を受けようとする者は、納期限前七日までに次に掲げる事項を記載した申請書に減免を受けようとする理由を証明する書類を添付して市長に提出しなければならない。</a:t>
            </a:r>
            <a:endParaRPr kumimoji="1" lang="en-US" altLang="ja-JP" sz="1050" kern="0" dirty="0">
              <a:solidFill>
                <a:prstClr val="black"/>
              </a:solidFill>
              <a:latin typeface="HGPｺﾞｼｯｸM" panose="020B0600000000000000" pitchFamily="50" charset="-128"/>
              <a:ea typeface="HGPｺﾞｼｯｸM" panose="020B0600000000000000" pitchFamily="50" charset="-128"/>
            </a:endParaRPr>
          </a:p>
        </p:txBody>
      </p:sp>
      <p:sp>
        <p:nvSpPr>
          <p:cNvPr id="27" name="テキスト ボックス 26">
            <a:extLst>
              <a:ext uri="{FF2B5EF4-FFF2-40B4-BE49-F238E27FC236}">
                <a16:creationId xmlns:a16="http://schemas.microsoft.com/office/drawing/2014/main" id="{7348236D-BF06-4537-B130-C5AC00B75301}"/>
              </a:ext>
            </a:extLst>
          </p:cNvPr>
          <p:cNvSpPr txBox="1"/>
          <p:nvPr/>
        </p:nvSpPr>
        <p:spPr>
          <a:xfrm>
            <a:off x="105020" y="695406"/>
            <a:ext cx="9649379" cy="641048"/>
          </a:xfrm>
          <a:prstGeom prst="roundRect">
            <a:avLst>
              <a:gd name="adj" fmla="val 18691"/>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defTabSz="914400">
              <a:lnSpc>
                <a:spcPts val="600"/>
              </a:lnSpc>
              <a:defRPr/>
            </a:pPr>
            <a:endParaRPr kumimoji="1" lang="en-US" altLang="ja-JP" sz="1100" kern="0" dirty="0">
              <a:solidFill>
                <a:prstClr val="black"/>
              </a:solidFill>
              <a:latin typeface="Calibri"/>
              <a:ea typeface="ＭＳ Ｐゴシック" panose="020B0600070205080204" pitchFamily="50" charset="-128"/>
            </a:endParaRPr>
          </a:p>
          <a:p>
            <a:pPr defTabSz="914400">
              <a:lnSpc>
                <a:spcPts val="600"/>
              </a:lnSpc>
              <a:defRPr/>
            </a:pPr>
            <a:endParaRPr kumimoji="1" lang="en-US" altLang="ja-JP" sz="1100" kern="0" dirty="0">
              <a:solidFill>
                <a:prstClr val="black"/>
              </a:solidFill>
              <a:latin typeface="Calibri"/>
              <a:ea typeface="ＭＳ Ｐゴシック" panose="020B0600070205080204" pitchFamily="50" charset="-128"/>
            </a:endParaRPr>
          </a:p>
          <a:p>
            <a:pPr marL="171450" indent="-171450" defTabSz="914400">
              <a:buFont typeface="Wingdings" panose="05000000000000000000" pitchFamily="2" charset="2"/>
              <a:buChar char="l"/>
              <a:defRPr/>
            </a:pPr>
            <a:r>
              <a:rPr kumimoji="1" lang="ja-JP" altLang="en-US" sz="1100" kern="0" dirty="0">
                <a:latin typeface="ＭＳ Ｐゴシック" panose="020B0600070205080204" pitchFamily="50" charset="-128"/>
                <a:ea typeface="ＭＳ Ｐゴシック" panose="020B0600070205080204" pitchFamily="50" charset="-128"/>
              </a:rPr>
              <a:t>子ども・子育て支援金制度の創設に伴い、令和８年度より</a:t>
            </a:r>
            <a:r>
              <a:rPr kumimoji="1" lang="en-US" altLang="ja-JP" sz="1100" kern="0" dirty="0">
                <a:latin typeface="ＭＳ Ｐゴシック" panose="020B0600070205080204" pitchFamily="50" charset="-128"/>
                <a:ea typeface="ＭＳ Ｐゴシック" panose="020B0600070205080204" pitchFamily="50" charset="-128"/>
              </a:rPr>
              <a:t>『</a:t>
            </a:r>
            <a:r>
              <a:rPr kumimoji="1" lang="ja-JP" altLang="en-US" sz="1100" kern="0" dirty="0">
                <a:latin typeface="ＭＳ Ｐゴシック" panose="020B0600070205080204" pitchFamily="50" charset="-128"/>
                <a:ea typeface="ＭＳ Ｐゴシック" panose="020B0600070205080204" pitchFamily="50" charset="-128"/>
              </a:rPr>
              <a:t>十八歳以上被保険者均等割額</a:t>
            </a:r>
            <a:r>
              <a:rPr kumimoji="1" lang="en-US" altLang="ja-JP" sz="1100" kern="0" dirty="0">
                <a:latin typeface="ＭＳ Ｐゴシック" panose="020B0600070205080204" pitchFamily="50" charset="-128"/>
                <a:ea typeface="ＭＳ Ｐゴシック" panose="020B0600070205080204" pitchFamily="50" charset="-128"/>
              </a:rPr>
              <a:t>』</a:t>
            </a:r>
            <a:r>
              <a:rPr kumimoji="1" lang="ja-JP" altLang="en-US" sz="1100" kern="0" dirty="0">
                <a:latin typeface="ＭＳ Ｐゴシック" panose="020B0600070205080204" pitchFamily="50" charset="-128"/>
                <a:ea typeface="ＭＳ Ｐゴシック" panose="020B0600070205080204" pitchFamily="50" charset="-128"/>
              </a:rPr>
              <a:t>が追加されたが、本事務運用における</a:t>
            </a:r>
            <a:r>
              <a:rPr kumimoji="1" lang="en-US" altLang="ja-JP" sz="1100" kern="0" dirty="0">
                <a:latin typeface="ＭＳ Ｐゴシック" panose="020B0600070205080204" pitchFamily="50" charset="-128"/>
                <a:ea typeface="ＭＳ Ｐゴシック" panose="020B0600070205080204" pitchFamily="50" charset="-128"/>
              </a:rPr>
              <a:t>『</a:t>
            </a:r>
            <a:r>
              <a:rPr kumimoji="1" lang="ja-JP" altLang="en-US" sz="1100" kern="0" dirty="0">
                <a:latin typeface="ＭＳ Ｐゴシック" panose="020B0600070205080204" pitchFamily="50" charset="-128"/>
                <a:ea typeface="ＭＳ Ｐゴシック" panose="020B0600070205080204" pitchFamily="50" charset="-128"/>
              </a:rPr>
              <a:t>均等割</a:t>
            </a:r>
            <a:r>
              <a:rPr kumimoji="1" lang="en-US" altLang="ja-JP" sz="1100" kern="0" dirty="0">
                <a:latin typeface="ＭＳ Ｐゴシック" panose="020B0600070205080204" pitchFamily="50" charset="-128"/>
                <a:ea typeface="ＭＳ Ｐゴシック" panose="020B0600070205080204" pitchFamily="50" charset="-128"/>
              </a:rPr>
              <a:t>』</a:t>
            </a:r>
            <a:r>
              <a:rPr kumimoji="1" lang="ja-JP" altLang="en-US" sz="1100" kern="0" dirty="0">
                <a:latin typeface="ＭＳ Ｐゴシック" panose="020B0600070205080204" pitchFamily="50" charset="-128"/>
                <a:ea typeface="ＭＳ Ｐゴシック" panose="020B0600070205080204" pitchFamily="50" charset="-128"/>
              </a:rPr>
              <a:t>の記載は全て、</a:t>
            </a:r>
            <a:r>
              <a:rPr kumimoji="1" lang="en-US" altLang="ja-JP" sz="1100" kern="0" dirty="0">
                <a:latin typeface="ＭＳ Ｐゴシック" panose="020B0600070205080204" pitchFamily="50" charset="-128"/>
                <a:ea typeface="ＭＳ Ｐゴシック" panose="020B0600070205080204" pitchFamily="50" charset="-128"/>
              </a:rPr>
              <a:t>『</a:t>
            </a:r>
            <a:r>
              <a:rPr kumimoji="1" lang="ja-JP" altLang="en-US" sz="1100" kern="0" dirty="0">
                <a:latin typeface="ＭＳ Ｐゴシック" panose="020B0600070205080204" pitchFamily="50" charset="-128"/>
                <a:ea typeface="ＭＳ Ｐゴシック" panose="020B0600070205080204" pitchFamily="50" charset="-128"/>
              </a:rPr>
              <a:t>被保険者均等割額及び十八歳以上被保険者均等割額</a:t>
            </a:r>
            <a:r>
              <a:rPr kumimoji="1" lang="en-US" altLang="ja-JP" sz="1100" kern="0" dirty="0">
                <a:latin typeface="ＭＳ Ｐゴシック" panose="020B0600070205080204" pitchFamily="50" charset="-128"/>
                <a:ea typeface="ＭＳ Ｐゴシック" panose="020B0600070205080204" pitchFamily="50" charset="-128"/>
              </a:rPr>
              <a:t>』</a:t>
            </a:r>
            <a:r>
              <a:rPr kumimoji="1" lang="ja-JP" altLang="en-US" sz="1100" kern="0" dirty="0">
                <a:latin typeface="ＭＳ Ｐゴシック" panose="020B0600070205080204" pitchFamily="50" charset="-128"/>
                <a:ea typeface="ＭＳ Ｐゴシック" panose="020B0600070205080204" pitchFamily="50" charset="-128"/>
              </a:rPr>
              <a:t>を表しているものとする。</a:t>
            </a:r>
            <a:endParaRPr kumimoji="1" lang="en-US" altLang="ja-JP" sz="1100" kern="0" dirty="0">
              <a:latin typeface="ＭＳ Ｐゴシック" panose="020B0600070205080204" pitchFamily="50" charset="-128"/>
              <a:ea typeface="ＭＳ Ｐゴシック" panose="020B0600070205080204" pitchFamily="50" charset="-128"/>
            </a:endParaRPr>
          </a:p>
          <a:p>
            <a:pPr defTabSz="914400">
              <a:lnSpc>
                <a:spcPts val="500"/>
              </a:lnSpc>
              <a:defRPr/>
            </a:pPr>
            <a:endParaRPr kumimoji="1" lang="en-US" altLang="ja-JP" sz="1050" b="1" u="sng" kern="0" dirty="0">
              <a:solidFill>
                <a:prstClr val="black"/>
              </a:solidFill>
              <a:latin typeface="Calibri"/>
              <a:ea typeface="ＭＳ Ｐゴシック" panose="020B0600070205080204" pitchFamily="50" charset="-128"/>
            </a:endParaRPr>
          </a:p>
        </p:txBody>
      </p:sp>
      <p:sp>
        <p:nvSpPr>
          <p:cNvPr id="28" name="角丸四角形 9">
            <a:extLst>
              <a:ext uri="{FF2B5EF4-FFF2-40B4-BE49-F238E27FC236}">
                <a16:creationId xmlns:a16="http://schemas.microsoft.com/office/drawing/2014/main" id="{8CD7C90C-AF1C-4B5D-90BB-920F949F0D2C}"/>
              </a:ext>
            </a:extLst>
          </p:cNvPr>
          <p:cNvSpPr/>
          <p:nvPr/>
        </p:nvSpPr>
        <p:spPr>
          <a:xfrm>
            <a:off x="178253" y="587393"/>
            <a:ext cx="4536000" cy="259200"/>
          </a:xfrm>
          <a:prstGeom prst="roundRect">
            <a:avLst/>
          </a:prstGeom>
          <a:solidFill>
            <a:srgbClr val="FFEAA7"/>
          </a:solidFill>
          <a:ln w="25400" cap="flat" cmpd="sng" algn="ctr">
            <a:solidFill>
              <a:srgbClr val="FFC000"/>
            </a:solidFill>
            <a:prstDash val="solid"/>
          </a:ln>
          <a:effectLst/>
        </p:spPr>
        <p:txBody>
          <a:bodyPr rtlCol="0" anchor="ctr"/>
          <a:lstStyle/>
          <a:p>
            <a:pPr algn="ctr" defTabSz="914400">
              <a:defRPr/>
            </a:pPr>
            <a:r>
              <a:rPr kumimoji="1" lang="ja-JP" altLang="en-US" sz="1200" kern="0" dirty="0">
                <a:solidFill>
                  <a:prstClr val="black"/>
                </a:solidFill>
                <a:latin typeface="HGPｺﾞｼｯｸE" panose="020B0900000000000000" pitchFamily="50" charset="-128"/>
                <a:ea typeface="HGPｺﾞｼｯｸE" panose="020B0900000000000000" pitchFamily="50" charset="-128"/>
              </a:rPr>
              <a:t>減免対象保険料</a:t>
            </a:r>
          </a:p>
        </p:txBody>
      </p:sp>
      <p:sp>
        <p:nvSpPr>
          <p:cNvPr id="12" name="正方形/長方形 11">
            <a:extLst>
              <a:ext uri="{FF2B5EF4-FFF2-40B4-BE49-F238E27FC236}">
                <a16:creationId xmlns:a16="http://schemas.microsoft.com/office/drawing/2014/main" id="{4C1FBE2A-A89E-4B65-97CC-A5BD46FAE0D4}"/>
              </a:ext>
            </a:extLst>
          </p:cNvPr>
          <p:cNvSpPr/>
          <p:nvPr/>
        </p:nvSpPr>
        <p:spPr>
          <a:xfrm>
            <a:off x="8890907" y="96501"/>
            <a:ext cx="891269" cy="318303"/>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050" dirty="0">
                <a:solidFill>
                  <a:schemeClr val="tx1"/>
                </a:solidFill>
                <a:latin typeface="BIZ UDPゴシック" panose="020B0400000000000000" pitchFamily="50" charset="-128"/>
                <a:ea typeface="BIZ UDPゴシック" panose="020B0400000000000000" pitchFamily="50" charset="-128"/>
              </a:rPr>
              <a:t>資料</a:t>
            </a:r>
            <a:r>
              <a:rPr kumimoji="1" lang="en-US" altLang="ja-JP" sz="1050" dirty="0">
                <a:solidFill>
                  <a:schemeClr val="tx1"/>
                </a:solidFill>
                <a:latin typeface="BIZ UDPゴシック" panose="020B0400000000000000" pitchFamily="50" charset="-128"/>
                <a:ea typeface="BIZ UDPゴシック" panose="020B0400000000000000" pitchFamily="50" charset="-128"/>
              </a:rPr>
              <a:t>1</a:t>
            </a:r>
            <a:r>
              <a:rPr kumimoji="1" lang="ja-JP" altLang="en-US" sz="1050" dirty="0">
                <a:solidFill>
                  <a:schemeClr val="tx1"/>
                </a:solidFill>
                <a:latin typeface="BIZ UDPゴシック" panose="020B0400000000000000" pitchFamily="50" charset="-128"/>
                <a:ea typeface="BIZ UDPゴシック" panose="020B0400000000000000" pitchFamily="50" charset="-128"/>
              </a:rPr>
              <a:t>９</a:t>
            </a:r>
            <a:r>
              <a:rPr kumimoji="1" lang="en-US" altLang="ja-JP" sz="1050" dirty="0">
                <a:solidFill>
                  <a:schemeClr val="tx1"/>
                </a:solidFill>
                <a:latin typeface="BIZ UDPゴシック" panose="020B0400000000000000" pitchFamily="50" charset="-128"/>
                <a:ea typeface="BIZ UDPゴシック" panose="020B0400000000000000" pitchFamily="50" charset="-128"/>
              </a:rPr>
              <a:t>-2</a:t>
            </a:r>
            <a:endParaRPr kumimoji="1" lang="ja-JP" altLang="en-US" sz="1050"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1220834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テキスト ボックス 26">
            <a:extLst>
              <a:ext uri="{FF2B5EF4-FFF2-40B4-BE49-F238E27FC236}">
                <a16:creationId xmlns:a16="http://schemas.microsoft.com/office/drawing/2014/main" id="{A7E33034-73AF-4ADA-A2BC-A3296874BA75}"/>
              </a:ext>
            </a:extLst>
          </p:cNvPr>
          <p:cNvSpPr txBox="1"/>
          <p:nvPr/>
        </p:nvSpPr>
        <p:spPr>
          <a:xfrm>
            <a:off x="142874" y="261223"/>
            <a:ext cx="9610725" cy="3927158"/>
          </a:xfrm>
          <a:prstGeom prst="roundRect">
            <a:avLst>
              <a:gd name="adj" fmla="val 4942"/>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defTabSz="914400">
              <a:lnSpc>
                <a:spcPts val="600"/>
              </a:lnSpc>
              <a:defRPr/>
            </a:pPr>
            <a:endParaRPr kumimoji="1" lang="en-US" altLang="ja-JP" sz="900" kern="0" dirty="0">
              <a:solidFill>
                <a:prstClr val="black"/>
              </a:solidFill>
              <a:latin typeface="Calibri"/>
              <a:ea typeface="ＭＳ Ｐゴシック" panose="020B0600070205080204" pitchFamily="50" charset="-128"/>
            </a:endParaRPr>
          </a:p>
          <a:p>
            <a:pPr defTabSz="914400">
              <a:defRPr/>
            </a:pPr>
            <a:endParaRPr kumimoji="1" lang="en-US" altLang="ja-JP" sz="900" kern="0" dirty="0">
              <a:solidFill>
                <a:prstClr val="black"/>
              </a:solidFill>
              <a:latin typeface="Calibri"/>
              <a:ea typeface="ＭＳ Ｐゴシック" panose="020B0600070205080204" pitchFamily="50" charset="-128"/>
            </a:endParaRPr>
          </a:p>
          <a:p>
            <a:pPr defTabSz="914400">
              <a:defRPr/>
            </a:pPr>
            <a:endParaRPr kumimoji="1" lang="en-US" altLang="ja-JP" sz="900" kern="0" dirty="0">
              <a:solidFill>
                <a:prstClr val="black"/>
              </a:solidFill>
              <a:latin typeface="Calibri"/>
              <a:ea typeface="ＭＳ Ｐゴシック" panose="020B0600070205080204" pitchFamily="50" charset="-128"/>
            </a:endParaRPr>
          </a:p>
          <a:p>
            <a:pPr defTabSz="914400">
              <a:defRPr/>
            </a:pPr>
            <a:endParaRPr kumimoji="1" lang="en-US" altLang="ja-JP" sz="900" kern="0" dirty="0">
              <a:solidFill>
                <a:prstClr val="black"/>
              </a:solidFill>
              <a:latin typeface="Calibri"/>
              <a:ea typeface="ＭＳ Ｐゴシック" panose="020B0600070205080204" pitchFamily="50" charset="-128"/>
            </a:endParaRPr>
          </a:p>
          <a:p>
            <a:pPr defTabSz="914400">
              <a:defRPr/>
            </a:pPr>
            <a:endParaRPr kumimoji="1" lang="en-US" altLang="ja-JP" sz="900" kern="0" dirty="0">
              <a:solidFill>
                <a:prstClr val="black"/>
              </a:solidFill>
              <a:latin typeface="Calibri"/>
              <a:ea typeface="ＭＳ Ｐゴシック" panose="020B0600070205080204" pitchFamily="50" charset="-128"/>
            </a:endParaRPr>
          </a:p>
          <a:p>
            <a:pPr defTabSz="914400">
              <a:defRPr/>
            </a:pPr>
            <a:endParaRPr kumimoji="1" lang="en-US" altLang="ja-JP" sz="900" kern="0" dirty="0">
              <a:solidFill>
                <a:prstClr val="black"/>
              </a:solidFill>
              <a:latin typeface="Calibri"/>
              <a:ea typeface="ＭＳ Ｐゴシック" panose="020B0600070205080204" pitchFamily="50" charset="-128"/>
            </a:endParaRPr>
          </a:p>
          <a:p>
            <a:pPr defTabSz="914400">
              <a:defRPr/>
            </a:pPr>
            <a:endParaRPr kumimoji="1" lang="en-US" altLang="ja-JP" sz="900" kern="0" dirty="0">
              <a:solidFill>
                <a:prstClr val="black"/>
              </a:solidFill>
              <a:latin typeface="Calibri"/>
              <a:ea typeface="ＭＳ Ｐゴシック" panose="020B0600070205080204" pitchFamily="50" charset="-128"/>
            </a:endParaRPr>
          </a:p>
          <a:p>
            <a:pPr defTabSz="914400">
              <a:defRPr/>
            </a:pPr>
            <a:endParaRPr kumimoji="1" lang="en-US" altLang="ja-JP" sz="900" kern="0" dirty="0">
              <a:solidFill>
                <a:prstClr val="black"/>
              </a:solidFill>
              <a:latin typeface="Calibri"/>
              <a:ea typeface="ＭＳ Ｐゴシック" panose="020B0600070205080204" pitchFamily="50" charset="-128"/>
            </a:endParaRPr>
          </a:p>
          <a:p>
            <a:pPr defTabSz="914400">
              <a:defRPr/>
            </a:pPr>
            <a:endParaRPr kumimoji="1" lang="en-US" altLang="ja-JP" sz="900" kern="0" dirty="0">
              <a:solidFill>
                <a:prstClr val="black"/>
              </a:solidFill>
              <a:latin typeface="Calibri"/>
              <a:ea typeface="ＭＳ Ｐゴシック" panose="020B0600070205080204" pitchFamily="50" charset="-128"/>
            </a:endParaRPr>
          </a:p>
          <a:p>
            <a:pPr defTabSz="914400">
              <a:defRPr/>
            </a:pPr>
            <a:endParaRPr kumimoji="1" lang="en-US" altLang="ja-JP" sz="900" kern="0" dirty="0">
              <a:solidFill>
                <a:prstClr val="black"/>
              </a:solidFill>
              <a:latin typeface="Calibri"/>
              <a:ea typeface="ＭＳ Ｐゴシック" panose="020B0600070205080204" pitchFamily="50" charset="-128"/>
            </a:endParaRPr>
          </a:p>
          <a:p>
            <a:pPr defTabSz="914400">
              <a:defRPr/>
            </a:pPr>
            <a:endParaRPr kumimoji="1" lang="en-US" altLang="ja-JP" sz="900" kern="0" dirty="0">
              <a:solidFill>
                <a:prstClr val="black"/>
              </a:solidFill>
              <a:latin typeface="Calibri"/>
              <a:ea typeface="ＭＳ Ｐゴシック" panose="020B0600070205080204" pitchFamily="50" charset="-128"/>
            </a:endParaRPr>
          </a:p>
          <a:p>
            <a:pPr defTabSz="914400">
              <a:defRPr/>
            </a:pPr>
            <a:endParaRPr kumimoji="1" lang="en-US" altLang="ja-JP" sz="900" kern="0" dirty="0">
              <a:solidFill>
                <a:prstClr val="black"/>
              </a:solidFill>
              <a:latin typeface="Calibri"/>
              <a:ea typeface="ＭＳ Ｐゴシック" panose="020B0600070205080204" pitchFamily="50" charset="-128"/>
            </a:endParaRPr>
          </a:p>
          <a:p>
            <a:pPr defTabSz="914400">
              <a:defRPr/>
            </a:pPr>
            <a:endParaRPr kumimoji="1" lang="en-US" altLang="ja-JP" sz="900" kern="0" dirty="0">
              <a:solidFill>
                <a:prstClr val="black"/>
              </a:solidFill>
              <a:latin typeface="Calibri"/>
              <a:ea typeface="ＭＳ Ｐゴシック" panose="020B0600070205080204" pitchFamily="50" charset="-128"/>
            </a:endParaRPr>
          </a:p>
          <a:p>
            <a:pPr defTabSz="914400">
              <a:defRPr/>
            </a:pPr>
            <a:endParaRPr kumimoji="1" lang="en-US" altLang="ja-JP" sz="900" kern="0" dirty="0">
              <a:solidFill>
                <a:prstClr val="black"/>
              </a:solidFill>
              <a:latin typeface="Calibri"/>
              <a:ea typeface="ＭＳ Ｐゴシック" panose="020B0600070205080204" pitchFamily="50" charset="-128"/>
            </a:endParaRPr>
          </a:p>
          <a:p>
            <a:pPr defTabSz="914400">
              <a:defRPr/>
            </a:pPr>
            <a:endParaRPr kumimoji="1" lang="en-US" altLang="ja-JP" sz="900" kern="0" dirty="0">
              <a:solidFill>
                <a:prstClr val="black"/>
              </a:solidFill>
              <a:latin typeface="Calibri"/>
              <a:ea typeface="ＭＳ Ｐゴシック" panose="020B0600070205080204" pitchFamily="50" charset="-128"/>
            </a:endParaRPr>
          </a:p>
          <a:p>
            <a:pPr defTabSz="914400">
              <a:defRPr/>
            </a:pPr>
            <a:endParaRPr kumimoji="1" lang="en-US" altLang="ja-JP" sz="900" kern="0" dirty="0">
              <a:solidFill>
                <a:prstClr val="black"/>
              </a:solidFill>
              <a:latin typeface="Calibri"/>
              <a:ea typeface="ＭＳ Ｐゴシック" panose="020B0600070205080204" pitchFamily="50" charset="-128"/>
            </a:endParaRPr>
          </a:p>
          <a:p>
            <a:pPr defTabSz="914400">
              <a:defRPr/>
            </a:pPr>
            <a:endParaRPr kumimoji="1" lang="en-US" altLang="ja-JP" sz="900" kern="0" dirty="0">
              <a:solidFill>
                <a:prstClr val="black"/>
              </a:solidFill>
              <a:latin typeface="Calibri"/>
              <a:ea typeface="ＭＳ Ｐゴシック" panose="020B0600070205080204" pitchFamily="50" charset="-128"/>
            </a:endParaRPr>
          </a:p>
          <a:p>
            <a:pPr defTabSz="914400">
              <a:defRPr/>
            </a:pPr>
            <a:endParaRPr kumimoji="1" lang="en-US" altLang="ja-JP" sz="900" kern="0" dirty="0">
              <a:solidFill>
                <a:prstClr val="black"/>
              </a:solidFill>
              <a:latin typeface="Calibri"/>
              <a:ea typeface="ＭＳ Ｐゴシック" panose="020B0600070205080204" pitchFamily="50" charset="-128"/>
            </a:endParaRPr>
          </a:p>
          <a:p>
            <a:pPr defTabSz="914400">
              <a:defRPr/>
            </a:pPr>
            <a:endParaRPr kumimoji="1" lang="en-US" altLang="ja-JP" sz="900" kern="0" dirty="0">
              <a:solidFill>
                <a:prstClr val="black"/>
              </a:solidFill>
              <a:latin typeface="Calibri"/>
              <a:ea typeface="ＭＳ Ｐゴシック" panose="020B0600070205080204" pitchFamily="50" charset="-128"/>
            </a:endParaRPr>
          </a:p>
          <a:p>
            <a:pPr defTabSz="914400">
              <a:defRPr/>
            </a:pPr>
            <a:endParaRPr kumimoji="1" lang="en-US" altLang="ja-JP" sz="900" kern="0" dirty="0">
              <a:solidFill>
                <a:prstClr val="black"/>
              </a:solidFill>
              <a:latin typeface="Calibri"/>
              <a:ea typeface="ＭＳ Ｐゴシック" panose="020B0600070205080204" pitchFamily="50" charset="-128"/>
            </a:endParaRPr>
          </a:p>
          <a:p>
            <a:pPr defTabSz="914400">
              <a:defRPr/>
            </a:pPr>
            <a:endParaRPr kumimoji="1" lang="en-US" altLang="ja-JP" sz="900" kern="0" dirty="0">
              <a:solidFill>
                <a:prstClr val="black"/>
              </a:solidFill>
              <a:latin typeface="Calibri"/>
              <a:ea typeface="ＭＳ Ｐゴシック" panose="020B0600070205080204" pitchFamily="50" charset="-128"/>
            </a:endParaRPr>
          </a:p>
          <a:p>
            <a:pPr defTabSz="914400">
              <a:defRPr/>
            </a:pPr>
            <a:endParaRPr kumimoji="1" lang="en-US" altLang="ja-JP" sz="900" kern="0" dirty="0">
              <a:solidFill>
                <a:prstClr val="black"/>
              </a:solidFill>
              <a:latin typeface="Calibri"/>
              <a:ea typeface="ＭＳ Ｐゴシック" panose="020B0600070205080204" pitchFamily="50" charset="-128"/>
            </a:endParaRPr>
          </a:p>
          <a:p>
            <a:pPr defTabSz="914400">
              <a:defRPr/>
            </a:pPr>
            <a:endParaRPr kumimoji="1" lang="en-US" altLang="ja-JP" sz="900" kern="0" dirty="0">
              <a:solidFill>
                <a:prstClr val="black"/>
              </a:solidFill>
              <a:latin typeface="Calibri"/>
              <a:ea typeface="ＭＳ Ｐゴシック" panose="020B0600070205080204" pitchFamily="50" charset="-128"/>
            </a:endParaRPr>
          </a:p>
          <a:p>
            <a:pPr defTabSz="914400">
              <a:defRPr/>
            </a:pPr>
            <a:endParaRPr kumimoji="1" lang="en-US" altLang="ja-JP" sz="900" kern="0" dirty="0">
              <a:solidFill>
                <a:prstClr val="black"/>
              </a:solidFill>
              <a:latin typeface="Calibri"/>
              <a:ea typeface="ＭＳ Ｐゴシック" panose="020B0600070205080204" pitchFamily="50" charset="-128"/>
            </a:endParaRPr>
          </a:p>
          <a:p>
            <a:pPr defTabSz="914400">
              <a:defRPr/>
            </a:pPr>
            <a:endParaRPr kumimoji="1" lang="en-US" altLang="ja-JP" sz="900" kern="0" dirty="0">
              <a:solidFill>
                <a:prstClr val="black"/>
              </a:solidFill>
              <a:latin typeface="Calibri"/>
              <a:ea typeface="ＭＳ Ｐゴシック" panose="020B0600070205080204" pitchFamily="50" charset="-128"/>
            </a:endParaRPr>
          </a:p>
          <a:p>
            <a:pPr defTabSz="914400">
              <a:defRPr/>
            </a:pPr>
            <a:endParaRPr kumimoji="1" lang="en-US" altLang="ja-JP" sz="900" kern="0" dirty="0">
              <a:solidFill>
                <a:prstClr val="black"/>
              </a:solidFill>
              <a:latin typeface="Calibri"/>
              <a:ea typeface="ＭＳ Ｐゴシック" panose="020B0600070205080204" pitchFamily="50" charset="-128"/>
            </a:endParaRPr>
          </a:p>
          <a:p>
            <a:pPr defTabSz="914400">
              <a:defRPr/>
            </a:pPr>
            <a:endParaRPr kumimoji="1" lang="en-US" altLang="ja-JP" sz="900" kern="0" dirty="0">
              <a:solidFill>
                <a:prstClr val="black"/>
              </a:solidFill>
              <a:latin typeface="Calibri"/>
              <a:ea typeface="ＭＳ Ｐゴシック" panose="020B0600070205080204" pitchFamily="50" charset="-128"/>
            </a:endParaRPr>
          </a:p>
          <a:p>
            <a:pPr defTabSz="914400">
              <a:defRPr/>
            </a:pPr>
            <a:r>
              <a:rPr kumimoji="1" lang="ja-JP" altLang="en-US" sz="900" u="sng" kern="0" dirty="0">
                <a:solidFill>
                  <a:srgbClr val="FF0000"/>
                </a:solidFill>
                <a:latin typeface="Calibri"/>
                <a:ea typeface="ＭＳ Ｐゴシック" panose="020B0600070205080204" pitchFamily="50" charset="-128"/>
              </a:rPr>
              <a:t>　</a:t>
            </a:r>
            <a:endParaRPr kumimoji="1" lang="en-US" altLang="ja-JP" sz="900" u="sng" kern="0" dirty="0">
              <a:solidFill>
                <a:srgbClr val="FF0000"/>
              </a:solidFill>
              <a:latin typeface="Calibri"/>
              <a:ea typeface="ＭＳ Ｐゴシック" panose="020B0600070205080204" pitchFamily="50" charset="-128"/>
            </a:endParaRPr>
          </a:p>
        </p:txBody>
      </p:sp>
      <p:sp>
        <p:nvSpPr>
          <p:cNvPr id="28" name="角丸四角形 9">
            <a:extLst>
              <a:ext uri="{FF2B5EF4-FFF2-40B4-BE49-F238E27FC236}">
                <a16:creationId xmlns:a16="http://schemas.microsoft.com/office/drawing/2014/main" id="{D379FF32-0D24-4B97-A3C4-4B5DAC7AF206}"/>
              </a:ext>
            </a:extLst>
          </p:cNvPr>
          <p:cNvSpPr/>
          <p:nvPr/>
        </p:nvSpPr>
        <p:spPr>
          <a:xfrm>
            <a:off x="247649" y="131623"/>
            <a:ext cx="4536000" cy="259200"/>
          </a:xfrm>
          <a:prstGeom prst="roundRect">
            <a:avLst/>
          </a:prstGeom>
          <a:solidFill>
            <a:srgbClr val="FFEAA7"/>
          </a:solidFill>
          <a:ln w="25400" cap="flat" cmpd="sng" algn="ctr">
            <a:solidFill>
              <a:srgbClr val="FFC000"/>
            </a:solidFill>
            <a:prstDash val="solid"/>
          </a:ln>
          <a:effectLst/>
        </p:spPr>
        <p:txBody>
          <a:bodyPr rtlCol="0" anchor="ctr"/>
          <a:lstStyle/>
          <a:p>
            <a:pPr algn="ctr" defTabSz="914400">
              <a:defRPr/>
            </a:pPr>
            <a:r>
              <a:rPr kumimoji="1" lang="ja-JP" altLang="en-US" sz="1200" kern="0" dirty="0">
                <a:solidFill>
                  <a:prstClr val="black"/>
                </a:solidFill>
                <a:latin typeface="HGPｺﾞｼｯｸE" panose="020B0900000000000000" pitchFamily="50" charset="-128"/>
                <a:ea typeface="HGPｺﾞｼｯｸE" panose="020B0900000000000000" pitchFamily="50" charset="-128"/>
              </a:rPr>
              <a:t>減免対象保険料</a:t>
            </a:r>
          </a:p>
        </p:txBody>
      </p:sp>
      <p:sp>
        <p:nvSpPr>
          <p:cNvPr id="36" name="正方形/長方形 35">
            <a:extLst>
              <a:ext uri="{FF2B5EF4-FFF2-40B4-BE49-F238E27FC236}">
                <a16:creationId xmlns:a16="http://schemas.microsoft.com/office/drawing/2014/main" id="{77D4D773-72A0-4F0E-B9EE-57653C80F77B}"/>
              </a:ext>
            </a:extLst>
          </p:cNvPr>
          <p:cNvSpPr/>
          <p:nvPr/>
        </p:nvSpPr>
        <p:spPr>
          <a:xfrm>
            <a:off x="247649" y="528890"/>
            <a:ext cx="9401175" cy="3500185"/>
          </a:xfrm>
          <a:prstGeom prst="rect">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rtlCol="0" anchor="ctr" anchorCtr="0"/>
          <a:lstStyle/>
          <a:p>
            <a:pPr defTabSz="914400">
              <a:defRPr/>
            </a:pPr>
            <a:r>
              <a:rPr kumimoji="1" lang="en-US" altLang="ja-JP" sz="1100" kern="0" dirty="0">
                <a:solidFill>
                  <a:prstClr val="black"/>
                </a:solidFill>
                <a:latin typeface="ＭＳ Ｐゴシック" panose="020B0600070205080204" pitchFamily="50" charset="-128"/>
                <a:ea typeface="ＭＳ Ｐゴシック" panose="020B0600070205080204" pitchFamily="50" charset="-128"/>
              </a:rPr>
              <a:t>【</a:t>
            </a:r>
            <a:r>
              <a:rPr kumimoji="1" lang="ja-JP" altLang="en-US" sz="1100" kern="0" dirty="0">
                <a:solidFill>
                  <a:prstClr val="black"/>
                </a:solidFill>
                <a:latin typeface="ＭＳ Ｐゴシック" panose="020B0600070205080204" pitchFamily="50" charset="-128"/>
                <a:ea typeface="ＭＳ Ｐゴシック" panose="020B0600070205080204" pitchFamily="50" charset="-128"/>
              </a:rPr>
              <a:t>運用</a:t>
            </a:r>
            <a:r>
              <a:rPr kumimoji="1" lang="en-US" altLang="ja-JP" sz="1100" kern="0" dirty="0">
                <a:solidFill>
                  <a:prstClr val="black"/>
                </a:solidFill>
                <a:latin typeface="ＭＳ Ｐゴシック" panose="020B0600070205080204" pitchFamily="50" charset="-128"/>
                <a:ea typeface="ＭＳ Ｐゴシック" panose="020B0600070205080204" pitchFamily="50" charset="-128"/>
              </a:rPr>
              <a:t>】</a:t>
            </a:r>
            <a:endParaRPr kumimoji="1" lang="en-US" altLang="ja-JP" sz="1100" kern="0" dirty="0">
              <a:latin typeface="ＭＳ Ｐゴシック" panose="020B0600070205080204" pitchFamily="50" charset="-128"/>
              <a:ea typeface="ＭＳ Ｐゴシック" panose="020B0600070205080204" pitchFamily="50" charset="-128"/>
            </a:endParaRPr>
          </a:p>
          <a:p>
            <a:pPr defTabSz="914400">
              <a:defRPr/>
            </a:pPr>
            <a:r>
              <a:rPr kumimoji="1" lang="ja-JP" altLang="en-US" sz="1100" kern="0" dirty="0">
                <a:latin typeface="ＭＳ Ｐゴシック" panose="020B0600070205080204" pitchFamily="50" charset="-128"/>
                <a:ea typeface="ＭＳ Ｐゴシック" panose="020B0600070205080204" pitchFamily="50" charset="-128"/>
              </a:rPr>
              <a:t>国民健康保険料が月割賦課であること、また、減免制度は、本人からの申請に基づくものであることを勘案し、減免対象保険料について、</a:t>
            </a:r>
            <a:r>
              <a:rPr kumimoji="1" lang="en-US" altLang="ja-JP" sz="1100" kern="0" dirty="0">
                <a:latin typeface="HGPｺﾞｼｯｸE" panose="020B0900000000000000" pitchFamily="50" charset="-128"/>
                <a:ea typeface="HGPｺﾞｼｯｸE" panose="020B0900000000000000" pitchFamily="50" charset="-128"/>
              </a:rPr>
              <a:t>『</a:t>
            </a:r>
            <a:r>
              <a:rPr kumimoji="1" lang="ja-JP" altLang="en-US" sz="1100" kern="0" dirty="0">
                <a:latin typeface="HGPｺﾞｼｯｸE" panose="020B0900000000000000" pitchFamily="50" charset="-128"/>
                <a:ea typeface="HGPｺﾞｼｯｸE" panose="020B0900000000000000" pitchFamily="50" charset="-128"/>
              </a:rPr>
              <a:t>申請日の属する月から減免事由が消滅した日の属する月の前月までの月数</a:t>
            </a:r>
            <a:r>
              <a:rPr kumimoji="1" lang="en-US" altLang="ja-JP" sz="1100" kern="0" dirty="0">
                <a:latin typeface="HGPｺﾞｼｯｸE" panose="020B0900000000000000" pitchFamily="50" charset="-128"/>
                <a:ea typeface="HGPｺﾞｼｯｸE" panose="020B0900000000000000" pitchFamily="50" charset="-128"/>
              </a:rPr>
              <a:t>』</a:t>
            </a:r>
            <a:r>
              <a:rPr kumimoji="1" lang="ja-JP" altLang="en-US" sz="1100" kern="0" dirty="0">
                <a:latin typeface="ＭＳ Ｐゴシック" panose="020B0600070205080204" pitchFamily="50" charset="-128"/>
                <a:ea typeface="ＭＳ Ｐゴシック" panose="020B0600070205080204" pitchFamily="50" charset="-128"/>
              </a:rPr>
              <a:t>とし、</a:t>
            </a:r>
            <a:r>
              <a:rPr kumimoji="1" lang="ja-JP" altLang="en-US" sz="1100" kern="0" dirty="0">
                <a:latin typeface="HGPｺﾞｼｯｸE" panose="020B0900000000000000" pitchFamily="50" charset="-128"/>
                <a:ea typeface="HGPｺﾞｼｯｸE" panose="020B0900000000000000" pitchFamily="50" charset="-128"/>
              </a:rPr>
              <a:t>未納保険料にのみ適用（資格喪失の代替処分の趣きが強い拘禁減免や市町村が被保険者の減免申請の意思を確認した日以降に、本人の責めに因らず納付される保険料を除く）</a:t>
            </a:r>
            <a:r>
              <a:rPr kumimoji="1" lang="ja-JP" altLang="en-US" sz="1100" kern="0" dirty="0">
                <a:latin typeface="ＭＳ Ｐゴシック" panose="020B0600070205080204" pitchFamily="50" charset="-128"/>
                <a:ea typeface="ＭＳ Ｐゴシック" panose="020B0600070205080204" pitchFamily="50" charset="-128"/>
              </a:rPr>
              <a:t>する。</a:t>
            </a:r>
            <a:endParaRPr kumimoji="1" lang="en-US" altLang="ja-JP" sz="1100" kern="0" dirty="0">
              <a:latin typeface="ＭＳ Ｐゴシック" panose="020B0600070205080204" pitchFamily="50" charset="-128"/>
              <a:ea typeface="ＭＳ Ｐゴシック" panose="020B0600070205080204" pitchFamily="50" charset="-128"/>
            </a:endParaRPr>
          </a:p>
          <a:p>
            <a:pPr defTabSz="914400">
              <a:defRPr/>
            </a:pPr>
            <a:endParaRPr kumimoji="1" lang="en-US" altLang="ja-JP" sz="1100" kern="0" dirty="0">
              <a:latin typeface="ＭＳ Ｐゴシック" panose="020B0600070205080204" pitchFamily="50" charset="-128"/>
              <a:ea typeface="ＭＳ Ｐゴシック" panose="020B0600070205080204" pitchFamily="50" charset="-128"/>
            </a:endParaRPr>
          </a:p>
          <a:p>
            <a:pPr defTabSz="914400">
              <a:defRPr/>
            </a:pPr>
            <a:r>
              <a:rPr kumimoji="1" lang="ja-JP" altLang="en-US" sz="1100" kern="0" dirty="0">
                <a:latin typeface="ＭＳ Ｐゴシック" panose="020B0600070205080204" pitchFamily="50" charset="-128"/>
                <a:ea typeface="ＭＳ Ｐゴシック" panose="020B0600070205080204" pitchFamily="50" charset="-128"/>
              </a:rPr>
              <a:t>なお、申請が不可能な環境下（本人の責めに因らず、物理的に</a:t>
            </a:r>
            <a:endParaRPr kumimoji="1" lang="en-US" altLang="ja-JP" sz="1100" kern="0" dirty="0">
              <a:latin typeface="ＭＳ Ｐゴシック" panose="020B0600070205080204" pitchFamily="50" charset="-128"/>
              <a:ea typeface="ＭＳ Ｐゴシック" panose="020B0600070205080204" pitchFamily="50" charset="-128"/>
            </a:endParaRPr>
          </a:p>
          <a:p>
            <a:pPr defTabSz="914400">
              <a:defRPr/>
            </a:pPr>
            <a:r>
              <a:rPr kumimoji="1" lang="ja-JP" altLang="en-US" sz="1100" kern="0" dirty="0">
                <a:latin typeface="ＭＳ Ｐゴシック" panose="020B0600070205080204" pitchFamily="50" charset="-128"/>
                <a:ea typeface="ＭＳ Ｐゴシック" panose="020B0600070205080204" pitchFamily="50" charset="-128"/>
              </a:rPr>
              <a:t>申請することができない状況に置かれている状態。）にあると認め</a:t>
            </a:r>
            <a:endParaRPr kumimoji="1" lang="en-US" altLang="ja-JP" sz="1100" kern="0" dirty="0">
              <a:latin typeface="ＭＳ Ｐゴシック" panose="020B0600070205080204" pitchFamily="50" charset="-128"/>
              <a:ea typeface="ＭＳ Ｐゴシック" panose="020B0600070205080204" pitchFamily="50" charset="-128"/>
            </a:endParaRPr>
          </a:p>
          <a:p>
            <a:pPr defTabSz="914400">
              <a:defRPr/>
            </a:pPr>
            <a:r>
              <a:rPr kumimoji="1" lang="ja-JP" altLang="en-US" sz="1100" kern="0" dirty="0">
                <a:latin typeface="ＭＳ Ｐゴシック" panose="020B0600070205080204" pitchFamily="50" charset="-128"/>
                <a:ea typeface="ＭＳ Ｐゴシック" panose="020B0600070205080204" pitchFamily="50" charset="-128"/>
              </a:rPr>
              <a:t>られる場合に、賦課権の期間制限満了前の保険料に限り、減免事由</a:t>
            </a:r>
            <a:endParaRPr kumimoji="1" lang="en-US" altLang="ja-JP" sz="1100" kern="0" dirty="0">
              <a:latin typeface="ＭＳ Ｐゴシック" panose="020B0600070205080204" pitchFamily="50" charset="-128"/>
              <a:ea typeface="ＭＳ Ｐゴシック" panose="020B0600070205080204" pitchFamily="50" charset="-128"/>
            </a:endParaRPr>
          </a:p>
          <a:p>
            <a:pPr defTabSz="914400">
              <a:defRPr/>
            </a:pPr>
            <a:r>
              <a:rPr kumimoji="1" lang="ja-JP" altLang="en-US" sz="1100" kern="0" dirty="0">
                <a:latin typeface="ＭＳ Ｐゴシック" panose="020B0600070205080204" pitchFamily="50" charset="-128"/>
                <a:ea typeface="ＭＳ Ｐゴシック" panose="020B0600070205080204" pitchFamily="50" charset="-128"/>
              </a:rPr>
              <a:t>該当日あるいは賦課期日（年度途中加入の場合は資格取得日）の</a:t>
            </a:r>
            <a:endParaRPr kumimoji="1" lang="en-US" altLang="ja-JP" sz="1100" kern="0" dirty="0">
              <a:latin typeface="ＭＳ Ｐゴシック" panose="020B0600070205080204" pitchFamily="50" charset="-128"/>
              <a:ea typeface="ＭＳ Ｐゴシック" panose="020B0600070205080204" pitchFamily="50" charset="-128"/>
            </a:endParaRPr>
          </a:p>
          <a:p>
            <a:pPr defTabSz="914400">
              <a:defRPr/>
            </a:pPr>
            <a:r>
              <a:rPr kumimoji="1" lang="ja-JP" altLang="en-US" sz="1100" kern="0" dirty="0">
                <a:latin typeface="ＭＳ Ｐゴシック" panose="020B0600070205080204" pitchFamily="50" charset="-128"/>
                <a:ea typeface="ＭＳ Ｐゴシック" panose="020B0600070205080204" pitchFamily="50" charset="-128"/>
              </a:rPr>
              <a:t>いずれか遅い日からの遡及適用を可能とする。</a:t>
            </a:r>
            <a:br>
              <a:rPr kumimoji="1" lang="en-US" altLang="ja-JP" sz="1100" kern="0" dirty="0">
                <a:latin typeface="ＭＳ Ｐゴシック" panose="020B0600070205080204" pitchFamily="50" charset="-128"/>
                <a:ea typeface="ＭＳ Ｐゴシック" panose="020B0600070205080204" pitchFamily="50" charset="-128"/>
              </a:rPr>
            </a:br>
            <a:endParaRPr kumimoji="1" lang="en-US" altLang="ja-JP" sz="1100" kern="0" dirty="0">
              <a:latin typeface="ＭＳ Ｐゴシック" panose="020B0600070205080204" pitchFamily="50" charset="-128"/>
              <a:ea typeface="ＭＳ Ｐゴシック" panose="020B0600070205080204" pitchFamily="50" charset="-128"/>
            </a:endParaRPr>
          </a:p>
          <a:p>
            <a:pPr defTabSz="914400">
              <a:defRPr/>
            </a:pPr>
            <a:r>
              <a:rPr kumimoji="1" lang="ja-JP" altLang="en-US" sz="1100" kern="0" dirty="0">
                <a:latin typeface="ＭＳ Ｐゴシック" panose="020B0600070205080204" pitchFamily="50" charset="-128"/>
                <a:ea typeface="ＭＳ Ｐゴシック" panose="020B0600070205080204" pitchFamily="50" charset="-128"/>
              </a:rPr>
              <a:t>≪申請が不可能な環境下にあると認められる事例≫</a:t>
            </a:r>
            <a:endParaRPr kumimoji="1" lang="en-US" altLang="ja-JP" sz="1100" kern="0" dirty="0">
              <a:latin typeface="ＭＳ Ｐゴシック" panose="020B0600070205080204" pitchFamily="50" charset="-128"/>
              <a:ea typeface="ＭＳ Ｐゴシック" panose="020B0600070205080204" pitchFamily="50" charset="-128"/>
            </a:endParaRPr>
          </a:p>
          <a:p>
            <a:pPr defTabSz="914400">
              <a:defRPr/>
            </a:pPr>
            <a:r>
              <a:rPr kumimoji="1" lang="ja-JP" altLang="en-US" sz="1100" kern="0" dirty="0">
                <a:latin typeface="ＭＳ Ｐゴシック" panose="020B0600070205080204" pitchFamily="50" charset="-128"/>
                <a:ea typeface="ＭＳ Ｐゴシック" panose="020B0600070205080204" pitchFamily="50" charset="-128"/>
              </a:rPr>
              <a:t>・災害による本人の入院　　・本人の拘禁</a:t>
            </a:r>
            <a:endParaRPr kumimoji="1" lang="en-US" altLang="ja-JP" sz="1100" kern="0" dirty="0">
              <a:latin typeface="ＭＳ Ｐゴシック" panose="020B0600070205080204" pitchFamily="50" charset="-128"/>
              <a:ea typeface="ＭＳ Ｐゴシック" panose="020B0600070205080204" pitchFamily="50" charset="-128"/>
            </a:endParaRPr>
          </a:p>
          <a:p>
            <a:pPr defTabSz="914400">
              <a:defRPr/>
            </a:pPr>
            <a:r>
              <a:rPr kumimoji="1" lang="ja-JP" altLang="en-US" sz="1100" kern="0" dirty="0">
                <a:latin typeface="ＭＳ Ｐゴシック" panose="020B0600070205080204" pitchFamily="50" charset="-128"/>
                <a:ea typeface="ＭＳ Ｐゴシック" panose="020B0600070205080204" pitchFamily="50" charset="-128"/>
              </a:rPr>
              <a:t>・減免事由該当日が当該年度保険料賦課額決定前</a:t>
            </a:r>
            <a:endParaRPr kumimoji="1" lang="en-US" altLang="ja-JP" sz="1100" kern="0" dirty="0">
              <a:latin typeface="ＭＳ Ｐゴシック" panose="020B0600070205080204" pitchFamily="50" charset="-128"/>
              <a:ea typeface="ＭＳ Ｐゴシック" panose="020B0600070205080204" pitchFamily="50" charset="-128"/>
            </a:endParaRPr>
          </a:p>
          <a:p>
            <a:pPr defTabSz="914400">
              <a:defRPr/>
            </a:pPr>
            <a:r>
              <a:rPr kumimoji="1" lang="ja-JP" altLang="en-US" sz="1100" kern="0" dirty="0">
                <a:latin typeface="ＭＳ Ｐゴシック" panose="020B0600070205080204" pitchFamily="50" charset="-128"/>
                <a:ea typeface="ＭＳ Ｐゴシック" panose="020B0600070205080204" pitchFamily="50" charset="-128"/>
              </a:rPr>
              <a:t>（ただし、賦課額決定後初めて迎える納期限当日までに</a:t>
            </a:r>
            <a:endParaRPr kumimoji="1" lang="en-US" altLang="ja-JP" sz="1100" kern="0" dirty="0">
              <a:latin typeface="ＭＳ Ｐゴシック" panose="020B0600070205080204" pitchFamily="50" charset="-128"/>
              <a:ea typeface="ＭＳ Ｐゴシック" panose="020B0600070205080204" pitchFamily="50" charset="-128"/>
            </a:endParaRPr>
          </a:p>
          <a:p>
            <a:pPr defTabSz="914400">
              <a:defRPr/>
            </a:pPr>
            <a:r>
              <a:rPr kumimoji="1" lang="ja-JP" altLang="en-US" sz="1100" kern="0" dirty="0">
                <a:latin typeface="ＭＳ Ｐゴシック" panose="020B0600070205080204" pitchFamily="50" charset="-128"/>
                <a:ea typeface="ＭＳ Ｐゴシック" panose="020B0600070205080204" pitchFamily="50" charset="-128"/>
              </a:rPr>
              <a:t>申請があった場合）</a:t>
            </a:r>
          </a:p>
          <a:p>
            <a:pPr defTabSz="914400">
              <a:defRPr/>
            </a:pPr>
            <a:endParaRPr kumimoji="1" lang="en-US" altLang="ja-JP" sz="1100" u="sng" kern="0" dirty="0">
              <a:solidFill>
                <a:srgbClr val="FF0000"/>
              </a:solidFill>
              <a:latin typeface="ＭＳ Ｐゴシック" panose="020B0600070205080204" pitchFamily="50" charset="-128"/>
              <a:ea typeface="ＭＳ Ｐゴシック" panose="020B0600070205080204" pitchFamily="50" charset="-128"/>
            </a:endParaRPr>
          </a:p>
          <a:p>
            <a:pPr defTabSz="914400">
              <a:defRPr/>
            </a:pPr>
            <a:r>
              <a:rPr kumimoji="1" lang="ja-JP" altLang="en-US" sz="1100" b="1" u="sng" kern="0" dirty="0">
                <a:solidFill>
                  <a:srgbClr val="0070C0"/>
                </a:solidFill>
                <a:latin typeface="Calibri"/>
                <a:ea typeface="ＭＳ Ｐゴシック" panose="020B0600070205080204" pitchFamily="50" charset="-128"/>
              </a:rPr>
              <a:t>　</a:t>
            </a:r>
          </a:p>
          <a:p>
            <a:pPr defTabSz="914400">
              <a:defRPr/>
            </a:pPr>
            <a:endParaRPr kumimoji="1" lang="en-US" altLang="ja-JP" sz="1100" b="1" u="sng" kern="0" dirty="0">
              <a:solidFill>
                <a:srgbClr val="0070C0"/>
              </a:solidFill>
              <a:latin typeface="Calibri"/>
              <a:ea typeface="ＭＳ Ｐゴシック" panose="020B0600070205080204" pitchFamily="50" charset="-128"/>
            </a:endParaRPr>
          </a:p>
        </p:txBody>
      </p:sp>
      <p:sp>
        <p:nvSpPr>
          <p:cNvPr id="6" name="正方形/長方形 5">
            <a:extLst>
              <a:ext uri="{FF2B5EF4-FFF2-40B4-BE49-F238E27FC236}">
                <a16:creationId xmlns:a16="http://schemas.microsoft.com/office/drawing/2014/main" id="{CF251457-9290-4052-A1F2-D7AC0D7DB65C}"/>
              </a:ext>
            </a:extLst>
          </p:cNvPr>
          <p:cNvSpPr/>
          <p:nvPr/>
        </p:nvSpPr>
        <p:spPr>
          <a:xfrm>
            <a:off x="4567238" y="1724026"/>
            <a:ext cx="5014912" cy="2190016"/>
          </a:xfrm>
          <a:prstGeom prst="rect">
            <a:avLst/>
          </a:prstGeom>
          <a:solidFill>
            <a:sysClr val="window" lastClr="FFFFFF"/>
          </a:solidFill>
          <a:ln w="25400" cap="flat" cmpd="sng" algn="ctr">
            <a:solidFill>
              <a:sysClr val="windowText" lastClr="000000"/>
            </a:solidFill>
            <a:prstDash val="dashDot"/>
          </a:ln>
          <a:effectLst/>
        </p:spPr>
        <p:txBody>
          <a:bodyPr rtlCol="0" anchor="t"/>
          <a:lstStyle/>
          <a:p>
            <a:pPr defTabSz="914400">
              <a:defRPr/>
            </a:pPr>
            <a:endParaRPr kumimoji="1" lang="en-US" altLang="ja-JP" sz="1050" kern="0" dirty="0">
              <a:solidFill>
                <a:prstClr val="black"/>
              </a:solidFill>
              <a:latin typeface="HGPｺﾞｼｯｸM" panose="020B0600000000000000" pitchFamily="50" charset="-128"/>
              <a:ea typeface="HGPｺﾞｼｯｸM" panose="020B0600000000000000" pitchFamily="50" charset="-128"/>
            </a:endParaRPr>
          </a:p>
        </p:txBody>
      </p:sp>
      <p:pic>
        <p:nvPicPr>
          <p:cNvPr id="26" name="図 25">
            <a:extLst>
              <a:ext uri="{FF2B5EF4-FFF2-40B4-BE49-F238E27FC236}">
                <a16:creationId xmlns:a16="http://schemas.microsoft.com/office/drawing/2014/main" id="{A1B50320-9727-4FB6-B756-A085503A630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4606528" y="1857010"/>
            <a:ext cx="4936331" cy="1924048"/>
          </a:xfrm>
          <a:prstGeom prst="rect">
            <a:avLst/>
          </a:prstGeom>
          <a:noFill/>
          <a:ln>
            <a:noFill/>
          </a:ln>
        </p:spPr>
      </p:pic>
      <p:sp>
        <p:nvSpPr>
          <p:cNvPr id="7" name="テキスト ボックス 6">
            <a:extLst>
              <a:ext uri="{FF2B5EF4-FFF2-40B4-BE49-F238E27FC236}">
                <a16:creationId xmlns:a16="http://schemas.microsoft.com/office/drawing/2014/main" id="{FE86986B-5822-4894-8674-469C896F2D90}"/>
              </a:ext>
            </a:extLst>
          </p:cNvPr>
          <p:cNvSpPr txBox="1"/>
          <p:nvPr/>
        </p:nvSpPr>
        <p:spPr>
          <a:xfrm>
            <a:off x="142874" y="4420750"/>
            <a:ext cx="9610725" cy="2288203"/>
          </a:xfrm>
          <a:prstGeom prst="roundRect">
            <a:avLst>
              <a:gd name="adj" fmla="val 4942"/>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defTabSz="914400">
              <a:defRPr/>
            </a:pPr>
            <a:endParaRPr kumimoji="1" lang="en-US" altLang="ja-JP" sz="1050" kern="0" dirty="0">
              <a:solidFill>
                <a:prstClr val="black"/>
              </a:solidFill>
              <a:latin typeface="Calibri"/>
              <a:ea typeface="ＭＳ Ｐゴシック" panose="020B0600070205080204" pitchFamily="50" charset="-128"/>
            </a:endParaRPr>
          </a:p>
          <a:p>
            <a:pPr defTabSz="914400">
              <a:defRPr/>
            </a:pPr>
            <a:endParaRPr kumimoji="1" lang="en-US" altLang="ja-JP" sz="1050" kern="0" dirty="0">
              <a:solidFill>
                <a:prstClr val="black"/>
              </a:solidFill>
              <a:latin typeface="Calibri"/>
              <a:ea typeface="ＭＳ Ｐゴシック" panose="020B0600070205080204" pitchFamily="50" charset="-128"/>
            </a:endParaRPr>
          </a:p>
          <a:p>
            <a:pPr defTabSz="914400">
              <a:defRPr/>
            </a:pPr>
            <a:endParaRPr kumimoji="1" lang="en-US" altLang="ja-JP" sz="1050" kern="0" dirty="0">
              <a:solidFill>
                <a:prstClr val="black"/>
              </a:solidFill>
              <a:latin typeface="Calibri"/>
              <a:ea typeface="ＭＳ Ｐゴシック" panose="020B0600070205080204" pitchFamily="50" charset="-128"/>
            </a:endParaRPr>
          </a:p>
          <a:p>
            <a:pPr defTabSz="914400">
              <a:defRPr/>
            </a:pPr>
            <a:endParaRPr kumimoji="1" lang="en-US" altLang="ja-JP" sz="1050" kern="0" dirty="0">
              <a:solidFill>
                <a:prstClr val="black"/>
              </a:solidFill>
              <a:latin typeface="Calibri"/>
              <a:ea typeface="ＭＳ Ｐゴシック" panose="020B0600070205080204" pitchFamily="50" charset="-128"/>
            </a:endParaRPr>
          </a:p>
          <a:p>
            <a:pPr defTabSz="914400">
              <a:defRPr/>
            </a:pPr>
            <a:endParaRPr kumimoji="1" lang="en-US" altLang="ja-JP" sz="1050" kern="0" dirty="0">
              <a:solidFill>
                <a:prstClr val="black"/>
              </a:solidFill>
              <a:latin typeface="Calibri"/>
              <a:ea typeface="ＭＳ Ｐゴシック" panose="020B0600070205080204" pitchFamily="50" charset="-128"/>
            </a:endParaRPr>
          </a:p>
          <a:p>
            <a:pPr defTabSz="914400">
              <a:defRPr/>
            </a:pPr>
            <a:endParaRPr kumimoji="1" lang="en-US" altLang="ja-JP" sz="1050" kern="0" dirty="0">
              <a:latin typeface="Calibri"/>
              <a:ea typeface="ＭＳ Ｐゴシック" panose="020B0600070205080204" pitchFamily="50" charset="-128"/>
            </a:endParaRPr>
          </a:p>
          <a:p>
            <a:pPr defTabSz="914400">
              <a:defRPr/>
            </a:pPr>
            <a:endParaRPr kumimoji="1" lang="en-US" altLang="ja-JP" sz="1050" kern="0" dirty="0">
              <a:latin typeface="Calibri"/>
              <a:ea typeface="ＭＳ Ｐゴシック" panose="020B0600070205080204" pitchFamily="50" charset="-128"/>
            </a:endParaRPr>
          </a:p>
          <a:p>
            <a:pPr defTabSz="914400">
              <a:defRPr/>
            </a:pPr>
            <a:r>
              <a:rPr kumimoji="1" lang="ja-JP" altLang="en-US" sz="1100" b="1" kern="0" dirty="0">
                <a:latin typeface="Calibri"/>
                <a:ea typeface="ＭＳ Ｐゴシック" panose="020B0600070205080204" pitchFamily="50" charset="-128"/>
              </a:rPr>
              <a:t>　</a:t>
            </a:r>
            <a:r>
              <a:rPr kumimoji="1" lang="en-US" altLang="ja-JP" sz="1100" b="1" kern="0" dirty="0">
                <a:latin typeface="Calibri"/>
                <a:ea typeface="ＭＳ Ｐゴシック" panose="020B0600070205080204" pitchFamily="50" charset="-128"/>
              </a:rPr>
              <a:t>【</a:t>
            </a:r>
            <a:r>
              <a:rPr kumimoji="1" lang="ja-JP" altLang="en-US" sz="1100" b="1" kern="0" dirty="0">
                <a:latin typeface="Calibri"/>
                <a:ea typeface="ＭＳ Ｐゴシック" panose="020B0600070205080204" pitchFamily="50" charset="-128"/>
              </a:rPr>
              <a:t>具体例</a:t>
            </a:r>
            <a:r>
              <a:rPr kumimoji="1" lang="en-US" altLang="ja-JP" sz="1100" b="1" kern="0" dirty="0">
                <a:latin typeface="Calibri"/>
                <a:ea typeface="ＭＳ Ｐゴシック" panose="020B0600070205080204" pitchFamily="50" charset="-128"/>
              </a:rPr>
              <a:t>】</a:t>
            </a:r>
          </a:p>
          <a:p>
            <a:pPr defTabSz="914400">
              <a:defRPr/>
            </a:pPr>
            <a:r>
              <a:rPr kumimoji="1" lang="ja-JP" altLang="en-US" sz="1100" b="1" kern="0" dirty="0">
                <a:latin typeface="Calibri"/>
                <a:ea typeface="ＭＳ Ｐゴシック" panose="020B0600070205080204" pitchFamily="50" charset="-128"/>
              </a:rPr>
              <a:t>　　○</a:t>
            </a:r>
            <a:r>
              <a:rPr kumimoji="1" lang="en-US" altLang="ja-JP" sz="1100" b="1" kern="0" dirty="0">
                <a:latin typeface="Calibri"/>
                <a:ea typeface="ＭＳ Ｐゴシック" panose="020B0600070205080204" pitchFamily="50" charset="-128"/>
              </a:rPr>
              <a:t>8</a:t>
            </a:r>
            <a:r>
              <a:rPr kumimoji="1" lang="ja-JP" altLang="en-US" sz="1100" b="1" kern="0" dirty="0">
                <a:latin typeface="Calibri"/>
                <a:ea typeface="ＭＳ Ｐゴシック" panose="020B0600070205080204" pitchFamily="50" charset="-128"/>
              </a:rPr>
              <a:t>月：収入減少による減免額　　　</a:t>
            </a:r>
            <a:r>
              <a:rPr kumimoji="1" lang="en-US" altLang="ja-JP" sz="1100" b="1" kern="0" dirty="0">
                <a:latin typeface="Calibri"/>
                <a:ea typeface="ＭＳ Ｐゴシック" panose="020B0600070205080204" pitchFamily="50" charset="-128"/>
              </a:rPr>
              <a:t>120,000</a:t>
            </a:r>
            <a:r>
              <a:rPr kumimoji="1" lang="ja-JP" altLang="en-US" sz="1100" b="1" kern="0" dirty="0">
                <a:latin typeface="Calibri"/>
                <a:ea typeface="ＭＳ Ｐゴシック" panose="020B0600070205080204" pitchFamily="50" charset="-128"/>
              </a:rPr>
              <a:t>　</a:t>
            </a:r>
            <a:r>
              <a:rPr kumimoji="1" lang="en-US" altLang="ja-JP" sz="1100" b="1" kern="0" dirty="0">
                <a:latin typeface="Calibri"/>
                <a:ea typeface="ＭＳ Ｐゴシック" panose="020B0600070205080204" pitchFamily="50" charset="-128"/>
              </a:rPr>
              <a:t>×</a:t>
            </a:r>
            <a:r>
              <a:rPr kumimoji="1" lang="ja-JP" altLang="en-US" sz="1100" b="1" kern="0" dirty="0">
                <a:latin typeface="Calibri"/>
                <a:ea typeface="ＭＳ Ｐゴシック" panose="020B0600070205080204" pitchFamily="50" charset="-128"/>
              </a:rPr>
              <a:t>　</a:t>
            </a:r>
            <a:r>
              <a:rPr kumimoji="1" lang="en-US" altLang="ja-JP" sz="1100" b="1" kern="0" dirty="0">
                <a:latin typeface="Calibri"/>
                <a:ea typeface="ＭＳ Ｐゴシック" panose="020B0600070205080204" pitchFamily="50" charset="-128"/>
              </a:rPr>
              <a:t>1/12</a:t>
            </a:r>
            <a:r>
              <a:rPr kumimoji="1" lang="ja-JP" altLang="en-US" sz="1100" b="1" kern="0" dirty="0">
                <a:latin typeface="Calibri"/>
                <a:ea typeface="ＭＳ Ｐゴシック" panose="020B0600070205080204" pitchFamily="50" charset="-128"/>
              </a:rPr>
              <a:t>　</a:t>
            </a:r>
            <a:r>
              <a:rPr kumimoji="1" lang="en-US" altLang="ja-JP" sz="1100" b="1" kern="0" dirty="0">
                <a:latin typeface="Calibri"/>
                <a:ea typeface="ＭＳ Ｐゴシック" panose="020B0600070205080204" pitchFamily="50" charset="-128"/>
              </a:rPr>
              <a:t>×70%</a:t>
            </a:r>
            <a:r>
              <a:rPr kumimoji="1" lang="ja-JP" altLang="en-US" sz="1100" b="1" kern="0" dirty="0">
                <a:latin typeface="Calibri"/>
                <a:ea typeface="ＭＳ Ｐゴシック" panose="020B0600070205080204" pitchFamily="50" charset="-128"/>
              </a:rPr>
              <a:t>　</a:t>
            </a:r>
            <a:r>
              <a:rPr kumimoji="1" lang="en-US" altLang="ja-JP" sz="1100" b="1" kern="0" dirty="0">
                <a:latin typeface="Calibri"/>
                <a:ea typeface="ＭＳ Ｐゴシック" panose="020B0600070205080204" pitchFamily="50" charset="-128"/>
              </a:rPr>
              <a:t>=</a:t>
            </a:r>
            <a:r>
              <a:rPr kumimoji="1" lang="ja-JP" altLang="en-US" sz="1100" b="1" kern="0" dirty="0">
                <a:latin typeface="Calibri"/>
                <a:ea typeface="ＭＳ Ｐゴシック" panose="020B0600070205080204" pitchFamily="50" charset="-128"/>
              </a:rPr>
              <a:t>　</a:t>
            </a:r>
            <a:r>
              <a:rPr kumimoji="1" lang="en-US" altLang="ja-JP" sz="1100" b="1" kern="0" dirty="0">
                <a:latin typeface="Calibri"/>
                <a:ea typeface="ＭＳ Ｐゴシック" panose="020B0600070205080204" pitchFamily="50" charset="-128"/>
              </a:rPr>
              <a:t>7,000</a:t>
            </a:r>
          </a:p>
          <a:p>
            <a:pPr defTabSz="914400">
              <a:defRPr/>
            </a:pPr>
            <a:r>
              <a:rPr kumimoji="1" lang="ja-JP" altLang="en-US" sz="1100" b="1" kern="0" dirty="0">
                <a:latin typeface="Calibri"/>
                <a:ea typeface="ＭＳ Ｐゴシック" panose="020B0600070205080204" pitchFamily="50" charset="-128"/>
              </a:rPr>
              <a:t>　　○</a:t>
            </a:r>
            <a:r>
              <a:rPr kumimoji="1" lang="en-US" altLang="ja-JP" sz="1100" b="1" kern="0" dirty="0">
                <a:latin typeface="Calibri"/>
                <a:ea typeface="ＭＳ Ｐゴシック" panose="020B0600070205080204" pitchFamily="50" charset="-128"/>
              </a:rPr>
              <a:t>9</a:t>
            </a:r>
            <a:r>
              <a:rPr kumimoji="1" lang="ja-JP" altLang="en-US" sz="1100" b="1" kern="0" dirty="0">
                <a:latin typeface="Calibri"/>
                <a:ea typeface="ＭＳ Ｐゴシック" panose="020B0600070205080204" pitchFamily="50" charset="-128"/>
              </a:rPr>
              <a:t>月からの減免額　　　　　　　　・</a:t>
            </a:r>
            <a:r>
              <a:rPr kumimoji="1" lang="en-US" altLang="ja-JP" sz="1100" b="1" kern="0" dirty="0">
                <a:latin typeface="Calibri"/>
                <a:ea typeface="ＭＳ Ｐゴシック" panose="020B0600070205080204" pitchFamily="50" charset="-128"/>
              </a:rPr>
              <a:t> 9</a:t>
            </a:r>
            <a:r>
              <a:rPr kumimoji="1" lang="ja-JP" altLang="en-US" sz="1100" b="1" kern="0" dirty="0">
                <a:latin typeface="Calibri"/>
                <a:ea typeface="ＭＳ Ｐゴシック" panose="020B0600070205080204" pitchFamily="50" charset="-128"/>
              </a:rPr>
              <a:t>月からの収入減少による減免額　　　</a:t>
            </a:r>
            <a:r>
              <a:rPr kumimoji="1" lang="en-US" altLang="ja-JP" sz="1100" b="1" kern="0" dirty="0">
                <a:latin typeface="Calibri"/>
                <a:ea typeface="ＭＳ Ｐゴシック" panose="020B0600070205080204" pitchFamily="50" charset="-128"/>
              </a:rPr>
              <a:t>120,000</a:t>
            </a:r>
            <a:r>
              <a:rPr kumimoji="1" lang="ja-JP" altLang="en-US" sz="1100" b="1" kern="0" dirty="0">
                <a:latin typeface="Calibri"/>
                <a:ea typeface="ＭＳ Ｐゴシック" panose="020B0600070205080204" pitchFamily="50" charset="-128"/>
              </a:rPr>
              <a:t>　</a:t>
            </a:r>
            <a:r>
              <a:rPr kumimoji="1" lang="en-US" altLang="ja-JP" sz="1100" b="1" kern="0" dirty="0">
                <a:latin typeface="Calibri"/>
                <a:ea typeface="ＭＳ Ｐゴシック" panose="020B0600070205080204" pitchFamily="50" charset="-128"/>
              </a:rPr>
              <a:t>×</a:t>
            </a:r>
            <a:r>
              <a:rPr kumimoji="1" lang="ja-JP" altLang="en-US" sz="1100" b="1" kern="0" dirty="0">
                <a:latin typeface="Calibri"/>
                <a:ea typeface="ＭＳ Ｐゴシック" panose="020B0600070205080204" pitchFamily="50" charset="-128"/>
              </a:rPr>
              <a:t>　</a:t>
            </a:r>
            <a:r>
              <a:rPr kumimoji="1" lang="en-US" altLang="ja-JP" sz="1100" b="1" kern="0" dirty="0">
                <a:latin typeface="Calibri"/>
                <a:ea typeface="ＭＳ Ｐゴシック" panose="020B0600070205080204" pitchFamily="50" charset="-128"/>
              </a:rPr>
              <a:t>7/12</a:t>
            </a:r>
            <a:r>
              <a:rPr kumimoji="1" lang="ja-JP" altLang="en-US" sz="1100" b="1" kern="0" dirty="0">
                <a:latin typeface="Calibri"/>
                <a:ea typeface="ＭＳ Ｐゴシック" panose="020B0600070205080204" pitchFamily="50" charset="-128"/>
              </a:rPr>
              <a:t>　</a:t>
            </a:r>
            <a:r>
              <a:rPr kumimoji="1" lang="en-US" altLang="ja-JP" sz="1100" b="1" kern="0" dirty="0">
                <a:latin typeface="Calibri"/>
                <a:ea typeface="ＭＳ Ｐゴシック" panose="020B0600070205080204" pitchFamily="50" charset="-128"/>
              </a:rPr>
              <a:t>×70%</a:t>
            </a:r>
            <a:r>
              <a:rPr kumimoji="1" lang="ja-JP" altLang="en-US" sz="1100" b="1" kern="0" dirty="0">
                <a:latin typeface="Calibri"/>
                <a:ea typeface="ＭＳ Ｐゴシック" panose="020B0600070205080204" pitchFamily="50" charset="-128"/>
              </a:rPr>
              <a:t>　</a:t>
            </a:r>
            <a:r>
              <a:rPr kumimoji="1" lang="en-US" altLang="ja-JP" sz="1100" b="1" kern="0" dirty="0">
                <a:latin typeface="Calibri"/>
                <a:ea typeface="ＭＳ Ｐゴシック" panose="020B0600070205080204" pitchFamily="50" charset="-128"/>
              </a:rPr>
              <a:t>=</a:t>
            </a:r>
            <a:r>
              <a:rPr kumimoji="1" lang="ja-JP" altLang="en-US" sz="1100" b="1" kern="0" dirty="0">
                <a:latin typeface="Calibri"/>
                <a:ea typeface="ＭＳ Ｐゴシック" panose="020B0600070205080204" pitchFamily="50" charset="-128"/>
              </a:rPr>
              <a:t>　</a:t>
            </a:r>
            <a:r>
              <a:rPr kumimoji="1" lang="en-US" altLang="ja-JP" sz="1100" b="1" kern="0" dirty="0">
                <a:latin typeface="Calibri"/>
                <a:ea typeface="ＭＳ Ｐゴシック" panose="020B0600070205080204" pitchFamily="50" charset="-128"/>
              </a:rPr>
              <a:t>49,000</a:t>
            </a:r>
          </a:p>
          <a:p>
            <a:pPr defTabSz="914400">
              <a:defRPr/>
            </a:pPr>
            <a:r>
              <a:rPr kumimoji="1" lang="ja-JP" altLang="en-US" sz="1100" b="1" kern="0" dirty="0">
                <a:latin typeface="Calibri"/>
                <a:ea typeface="ＭＳ Ｐゴシック" panose="020B0600070205080204" pitchFamily="50" charset="-128"/>
              </a:rPr>
              <a:t>　　　　　　　　　　　　　　　　 　　　　　　・ </a:t>
            </a:r>
            <a:r>
              <a:rPr kumimoji="1" lang="en-US" altLang="ja-JP" sz="1100" b="1" kern="0" dirty="0">
                <a:latin typeface="Calibri"/>
                <a:ea typeface="ＭＳ Ｐゴシック" panose="020B0600070205080204" pitchFamily="50" charset="-128"/>
              </a:rPr>
              <a:t>9</a:t>
            </a:r>
            <a:r>
              <a:rPr kumimoji="1" lang="ja-JP" altLang="en-US" sz="1100" b="1" kern="0" dirty="0">
                <a:latin typeface="Calibri"/>
                <a:ea typeface="ＭＳ Ｐゴシック" panose="020B0600070205080204" pitchFamily="50" charset="-128"/>
              </a:rPr>
              <a:t>月からの災害による減免額　　　　　　</a:t>
            </a:r>
            <a:r>
              <a:rPr kumimoji="1" lang="en-US" altLang="ja-JP" sz="1100" b="1" kern="0" dirty="0">
                <a:latin typeface="Calibri"/>
                <a:ea typeface="ＭＳ Ｐゴシック" panose="020B0600070205080204" pitchFamily="50" charset="-128"/>
              </a:rPr>
              <a:t>240,000</a:t>
            </a:r>
            <a:r>
              <a:rPr kumimoji="1" lang="ja-JP" altLang="en-US" sz="1100" b="1" kern="0" dirty="0">
                <a:latin typeface="Calibri"/>
                <a:ea typeface="ＭＳ Ｐゴシック" panose="020B0600070205080204" pitchFamily="50" charset="-128"/>
              </a:rPr>
              <a:t>　</a:t>
            </a:r>
            <a:r>
              <a:rPr kumimoji="1" lang="en-US" altLang="ja-JP" sz="1100" b="1" kern="0" dirty="0">
                <a:latin typeface="Calibri"/>
                <a:ea typeface="ＭＳ Ｐゴシック" panose="020B0600070205080204" pitchFamily="50" charset="-128"/>
              </a:rPr>
              <a:t>×</a:t>
            </a:r>
            <a:r>
              <a:rPr kumimoji="1" lang="ja-JP" altLang="en-US" sz="1100" b="1" kern="0" dirty="0">
                <a:latin typeface="Calibri"/>
                <a:ea typeface="ＭＳ Ｐゴシック" panose="020B0600070205080204" pitchFamily="50" charset="-128"/>
              </a:rPr>
              <a:t>　</a:t>
            </a:r>
            <a:r>
              <a:rPr kumimoji="1" lang="en-US" altLang="ja-JP" sz="1100" b="1" kern="0" dirty="0">
                <a:latin typeface="Calibri"/>
                <a:ea typeface="ＭＳ Ｐゴシック" panose="020B0600070205080204" pitchFamily="50" charset="-128"/>
              </a:rPr>
              <a:t>7/12</a:t>
            </a:r>
            <a:r>
              <a:rPr kumimoji="1" lang="ja-JP" altLang="en-US" sz="1100" b="1" kern="0" dirty="0">
                <a:latin typeface="Calibri"/>
                <a:ea typeface="ＭＳ Ｐゴシック" panose="020B0600070205080204" pitchFamily="50" charset="-128"/>
              </a:rPr>
              <a:t>　</a:t>
            </a:r>
            <a:r>
              <a:rPr kumimoji="1" lang="en-US" altLang="ja-JP" sz="1100" b="1" kern="0" dirty="0">
                <a:latin typeface="Calibri"/>
                <a:ea typeface="ＭＳ Ｐゴシック" panose="020B0600070205080204" pitchFamily="50" charset="-128"/>
              </a:rPr>
              <a:t>×100%</a:t>
            </a:r>
            <a:r>
              <a:rPr kumimoji="1" lang="ja-JP" altLang="en-US" sz="1100" b="1" kern="0" dirty="0">
                <a:latin typeface="Calibri"/>
                <a:ea typeface="ＭＳ Ｐゴシック" panose="020B0600070205080204" pitchFamily="50" charset="-128"/>
              </a:rPr>
              <a:t>　</a:t>
            </a:r>
            <a:r>
              <a:rPr kumimoji="1" lang="en-US" altLang="ja-JP" sz="1100" b="1" kern="0" dirty="0">
                <a:latin typeface="Calibri"/>
                <a:ea typeface="ＭＳ Ｐゴシック" panose="020B0600070205080204" pitchFamily="50" charset="-128"/>
              </a:rPr>
              <a:t>=</a:t>
            </a:r>
            <a:r>
              <a:rPr kumimoji="1" lang="ja-JP" altLang="en-US" sz="1100" b="1" kern="0" dirty="0">
                <a:latin typeface="Calibri"/>
                <a:ea typeface="ＭＳ Ｐゴシック" panose="020B0600070205080204" pitchFamily="50" charset="-128"/>
              </a:rPr>
              <a:t>　</a:t>
            </a:r>
            <a:r>
              <a:rPr kumimoji="1" lang="en-US" altLang="ja-JP" sz="1100" b="1" kern="0" dirty="0">
                <a:latin typeface="Calibri"/>
                <a:ea typeface="ＭＳ Ｐゴシック" panose="020B0600070205080204" pitchFamily="50" charset="-128"/>
              </a:rPr>
              <a:t>140,000</a:t>
            </a:r>
          </a:p>
          <a:p>
            <a:pPr defTabSz="914400">
              <a:defRPr/>
            </a:pPr>
            <a:endParaRPr kumimoji="1" lang="en-US" altLang="ja-JP" sz="800" b="1" kern="0" dirty="0">
              <a:latin typeface="Calibri"/>
              <a:ea typeface="ＭＳ Ｐゴシック" panose="020B0600070205080204" pitchFamily="50" charset="-128"/>
            </a:endParaRPr>
          </a:p>
          <a:p>
            <a:pPr defTabSz="914400">
              <a:defRPr/>
            </a:pPr>
            <a:r>
              <a:rPr kumimoji="1" lang="ja-JP" altLang="en-US" sz="1100" b="1" kern="0" dirty="0">
                <a:latin typeface="Calibri"/>
                <a:ea typeface="ＭＳ Ｐゴシック" panose="020B0600070205080204" pitchFamily="50" charset="-128"/>
              </a:rPr>
              <a:t>　　⇒　</a:t>
            </a:r>
            <a:r>
              <a:rPr kumimoji="1" lang="en-US" altLang="ja-JP" sz="1100" b="1" kern="0" dirty="0">
                <a:latin typeface="Calibri"/>
                <a:ea typeface="ＭＳ Ｐゴシック" panose="020B0600070205080204" pitchFamily="50" charset="-128"/>
              </a:rPr>
              <a:t>8</a:t>
            </a:r>
            <a:r>
              <a:rPr kumimoji="1" lang="ja-JP" altLang="en-US" sz="1100" b="1" kern="0" dirty="0">
                <a:latin typeface="Calibri"/>
                <a:ea typeface="ＭＳ Ｐゴシック" panose="020B0600070205080204" pitchFamily="50" charset="-128"/>
              </a:rPr>
              <a:t>月のみ収入減少による減免を適用し、</a:t>
            </a:r>
            <a:r>
              <a:rPr kumimoji="1" lang="en-US" altLang="ja-JP" sz="1100" b="1" kern="0" dirty="0">
                <a:latin typeface="Calibri"/>
                <a:ea typeface="ＭＳ Ｐゴシック" panose="020B0600070205080204" pitchFamily="50" charset="-128"/>
              </a:rPr>
              <a:t>9</a:t>
            </a:r>
            <a:r>
              <a:rPr kumimoji="1" lang="ja-JP" altLang="en-US" sz="1100" b="1" kern="0" dirty="0">
                <a:latin typeface="Calibri"/>
                <a:ea typeface="ＭＳ Ｐゴシック" panose="020B0600070205080204" pitchFamily="50" charset="-128"/>
              </a:rPr>
              <a:t>月以降災害による減免を適用する</a:t>
            </a:r>
            <a:r>
              <a:rPr kumimoji="1" lang="en-US" altLang="ja-JP" sz="1100" b="1" kern="0" dirty="0">
                <a:latin typeface="Calibri"/>
                <a:ea typeface="ＭＳ Ｐゴシック" panose="020B0600070205080204" pitchFamily="50" charset="-128"/>
              </a:rPr>
              <a:t>【</a:t>
            </a:r>
            <a:r>
              <a:rPr kumimoji="1" lang="ja-JP" altLang="en-US" sz="1100" b="1" kern="0" dirty="0">
                <a:latin typeface="Calibri"/>
                <a:ea typeface="ＭＳ Ｐゴシック" panose="020B0600070205080204" pitchFamily="50" charset="-128"/>
              </a:rPr>
              <a:t>減免額</a:t>
            </a:r>
            <a:r>
              <a:rPr kumimoji="1" lang="en-US" altLang="ja-JP" sz="1100" b="1" kern="0" dirty="0">
                <a:latin typeface="Calibri"/>
                <a:ea typeface="ＭＳ Ｐゴシック" panose="020B0600070205080204" pitchFamily="50" charset="-128"/>
              </a:rPr>
              <a:t>14.7</a:t>
            </a:r>
            <a:r>
              <a:rPr kumimoji="1" lang="ja-JP" altLang="en-US" sz="1100" b="1" kern="0" dirty="0">
                <a:latin typeface="Calibri"/>
                <a:ea typeface="ＭＳ Ｐゴシック" panose="020B0600070205080204" pitchFamily="50" charset="-128"/>
              </a:rPr>
              <a:t>万円</a:t>
            </a:r>
            <a:r>
              <a:rPr kumimoji="1" lang="en-US" altLang="ja-JP" sz="1100" b="1" kern="0" dirty="0">
                <a:latin typeface="Calibri"/>
                <a:ea typeface="ＭＳ Ｐゴシック" panose="020B0600070205080204" pitchFamily="50" charset="-128"/>
              </a:rPr>
              <a:t>】</a:t>
            </a:r>
            <a:r>
              <a:rPr kumimoji="1" lang="ja-JP" altLang="en-US" sz="1100" b="1" kern="0" dirty="0">
                <a:latin typeface="Calibri"/>
                <a:ea typeface="ＭＳ Ｐゴシック" panose="020B0600070205080204" pitchFamily="50" charset="-128"/>
              </a:rPr>
              <a:t>。</a:t>
            </a:r>
            <a:endParaRPr kumimoji="1" lang="en-US" altLang="ja-JP" sz="1050" b="1" kern="0" dirty="0">
              <a:latin typeface="Calibri"/>
              <a:ea typeface="ＭＳ Ｐゴシック" panose="020B0600070205080204" pitchFamily="50" charset="-128"/>
            </a:endParaRPr>
          </a:p>
          <a:p>
            <a:pPr defTabSz="914400">
              <a:defRPr/>
            </a:pPr>
            <a:endParaRPr kumimoji="1" lang="en-US" altLang="ja-JP" sz="900" b="1" u="sng" kern="0" dirty="0">
              <a:solidFill>
                <a:srgbClr val="0070C0"/>
              </a:solidFill>
              <a:latin typeface="Calibri"/>
              <a:ea typeface="ＭＳ Ｐゴシック" panose="020B0600070205080204" pitchFamily="50" charset="-128"/>
            </a:endParaRPr>
          </a:p>
        </p:txBody>
      </p:sp>
      <p:sp>
        <p:nvSpPr>
          <p:cNvPr id="8" name="角丸四角形 9">
            <a:extLst>
              <a:ext uri="{FF2B5EF4-FFF2-40B4-BE49-F238E27FC236}">
                <a16:creationId xmlns:a16="http://schemas.microsoft.com/office/drawing/2014/main" id="{46C2686A-CB82-47E6-898B-BCC7AF9436CC}"/>
              </a:ext>
            </a:extLst>
          </p:cNvPr>
          <p:cNvSpPr/>
          <p:nvPr/>
        </p:nvSpPr>
        <p:spPr>
          <a:xfrm>
            <a:off x="306344" y="4317981"/>
            <a:ext cx="4536000" cy="259200"/>
          </a:xfrm>
          <a:prstGeom prst="roundRect">
            <a:avLst/>
          </a:prstGeom>
          <a:solidFill>
            <a:srgbClr val="FFEAA7"/>
          </a:solidFill>
          <a:ln w="25400" cap="flat" cmpd="sng" algn="ctr">
            <a:solidFill>
              <a:srgbClr val="FFC000"/>
            </a:solidFill>
            <a:prstDash val="solid"/>
          </a:ln>
          <a:effectLst/>
        </p:spPr>
        <p:txBody>
          <a:bodyPr rtlCol="0" anchor="ctr"/>
          <a:lstStyle/>
          <a:p>
            <a:pPr algn="ctr" defTabSz="914400">
              <a:defRPr/>
            </a:pPr>
            <a:r>
              <a:rPr kumimoji="1" lang="ja-JP" altLang="en-US" sz="1200" kern="0" dirty="0">
                <a:solidFill>
                  <a:prstClr val="black"/>
                </a:solidFill>
                <a:latin typeface="HGPｺﾞｼｯｸE" panose="020B0900000000000000" pitchFamily="50" charset="-128"/>
                <a:ea typeface="HGPｺﾞｼｯｸE" panose="020B0900000000000000" pitchFamily="50" charset="-128"/>
              </a:rPr>
              <a:t>複数の減免事由に該当する場合の取扱い</a:t>
            </a:r>
          </a:p>
        </p:txBody>
      </p:sp>
      <p:sp>
        <p:nvSpPr>
          <p:cNvPr id="9" name="正方形/長方形 8">
            <a:extLst>
              <a:ext uri="{FF2B5EF4-FFF2-40B4-BE49-F238E27FC236}">
                <a16:creationId xmlns:a16="http://schemas.microsoft.com/office/drawing/2014/main" id="{90F75447-8551-42F9-AA9B-8DEFDD1CE7DB}"/>
              </a:ext>
            </a:extLst>
          </p:cNvPr>
          <p:cNvSpPr/>
          <p:nvPr/>
        </p:nvSpPr>
        <p:spPr>
          <a:xfrm>
            <a:off x="219858" y="4679950"/>
            <a:ext cx="9295618" cy="688965"/>
          </a:xfrm>
          <a:prstGeom prst="rect">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rtlCol="0" anchor="ctr" anchorCtr="0"/>
          <a:lstStyle/>
          <a:p>
            <a:pPr defTabSz="914400">
              <a:defRPr/>
            </a:pPr>
            <a:r>
              <a:rPr kumimoji="1" lang="en-US" altLang="ja-JP" sz="1100" kern="0" dirty="0">
                <a:solidFill>
                  <a:prstClr val="black"/>
                </a:solidFill>
                <a:latin typeface="ＭＳ Ｐゴシック" panose="020B0600070205080204" pitchFamily="50" charset="-128"/>
                <a:ea typeface="ＭＳ Ｐゴシック" panose="020B0600070205080204" pitchFamily="50" charset="-128"/>
              </a:rPr>
              <a:t>【</a:t>
            </a:r>
            <a:r>
              <a:rPr kumimoji="1" lang="ja-JP" altLang="en-US" sz="1100" kern="0" dirty="0">
                <a:solidFill>
                  <a:prstClr val="black"/>
                </a:solidFill>
                <a:latin typeface="ＭＳ Ｐゴシック" panose="020B0600070205080204" pitchFamily="50" charset="-128"/>
                <a:ea typeface="ＭＳ Ｐゴシック" panose="020B0600070205080204" pitchFamily="50" charset="-128"/>
              </a:rPr>
              <a:t>運用</a:t>
            </a:r>
            <a:r>
              <a:rPr kumimoji="1" lang="en-US" altLang="ja-JP" sz="1100" kern="0" dirty="0">
                <a:solidFill>
                  <a:prstClr val="black"/>
                </a:solidFill>
                <a:latin typeface="ＭＳ Ｐゴシック" panose="020B0600070205080204" pitchFamily="50" charset="-128"/>
                <a:ea typeface="ＭＳ Ｐゴシック" panose="020B0600070205080204" pitchFamily="50" charset="-128"/>
              </a:rPr>
              <a:t>】</a:t>
            </a:r>
          </a:p>
          <a:p>
            <a:pPr defTabSz="914400">
              <a:defRPr/>
            </a:pPr>
            <a:r>
              <a:rPr kumimoji="1" lang="ja-JP" altLang="en-US" sz="1100" kern="0" dirty="0">
                <a:solidFill>
                  <a:prstClr val="black"/>
                </a:solidFill>
                <a:latin typeface="HGPｺﾞｼｯｸE" panose="020B0900000000000000" pitchFamily="50" charset="-128"/>
                <a:ea typeface="HGPｺﾞｼｯｸE" panose="020B0900000000000000" pitchFamily="50" charset="-128"/>
              </a:rPr>
              <a:t>該当する項目のうち、減免額が最も大きくなるものを適用する</a:t>
            </a:r>
            <a:r>
              <a:rPr kumimoji="1" lang="ja-JP" altLang="en-US" sz="1100" kern="0" dirty="0">
                <a:solidFill>
                  <a:prstClr val="black"/>
                </a:solidFill>
                <a:latin typeface="ＭＳ Ｐゴシック" panose="020B0600070205080204" pitchFamily="50" charset="-128"/>
                <a:ea typeface="ＭＳ Ｐゴシック" panose="020B0600070205080204" pitchFamily="50" charset="-128"/>
              </a:rPr>
              <a:t>。</a:t>
            </a:r>
          </a:p>
          <a:p>
            <a:pPr defTabSz="914400">
              <a:defRPr/>
            </a:pPr>
            <a:r>
              <a:rPr kumimoji="1" lang="ja-JP" altLang="en-US" sz="1100" kern="0" dirty="0">
                <a:solidFill>
                  <a:prstClr val="black"/>
                </a:solidFill>
                <a:latin typeface="ＭＳ Ｐゴシック" panose="020B0600070205080204" pitchFamily="50" charset="-128"/>
                <a:ea typeface="ＭＳ Ｐゴシック" panose="020B0600070205080204" pitchFamily="50" charset="-128"/>
              </a:rPr>
              <a:t>また、減免額の算出にあたっては、月割賦課である保険料の性質を勘案し、</a:t>
            </a:r>
            <a:r>
              <a:rPr kumimoji="1" lang="ja-JP" altLang="en-US" sz="1100" kern="0" dirty="0">
                <a:solidFill>
                  <a:prstClr val="black"/>
                </a:solidFill>
                <a:latin typeface="HGPｺﾞｼｯｸE" panose="020B0900000000000000" pitchFamily="50" charset="-128"/>
                <a:ea typeface="HGPｺﾞｼｯｸE" panose="020B0900000000000000" pitchFamily="50" charset="-128"/>
              </a:rPr>
              <a:t>一カ月につき、減免適用を一の事由に</a:t>
            </a:r>
            <a:r>
              <a:rPr kumimoji="1" lang="ja-JP" altLang="en-US" sz="1100" kern="0" dirty="0">
                <a:latin typeface="HGPｺﾞｼｯｸE" panose="020B0900000000000000" pitchFamily="50" charset="-128"/>
                <a:ea typeface="HGPｺﾞｼｯｸE" panose="020B0900000000000000" pitchFamily="50" charset="-128"/>
              </a:rPr>
              <a:t>限る</a:t>
            </a:r>
            <a:r>
              <a:rPr kumimoji="1" lang="ja-JP" altLang="en-US" sz="1100" kern="0" dirty="0">
                <a:latin typeface="ＭＳ Ｐゴシック" panose="020B0600070205080204" pitchFamily="50" charset="-128"/>
                <a:ea typeface="ＭＳ Ｐゴシック" panose="020B0600070205080204" pitchFamily="50" charset="-128"/>
              </a:rPr>
              <a:t>こととする。</a:t>
            </a:r>
          </a:p>
        </p:txBody>
      </p:sp>
      <p:sp>
        <p:nvSpPr>
          <p:cNvPr id="12" name="正方形/長方形 11">
            <a:extLst>
              <a:ext uri="{FF2B5EF4-FFF2-40B4-BE49-F238E27FC236}">
                <a16:creationId xmlns:a16="http://schemas.microsoft.com/office/drawing/2014/main" id="{4F1FADCE-1085-4357-B314-84BEAC450EB5}"/>
              </a:ext>
            </a:extLst>
          </p:cNvPr>
          <p:cNvSpPr/>
          <p:nvPr/>
        </p:nvSpPr>
        <p:spPr>
          <a:xfrm>
            <a:off x="8882743" y="96501"/>
            <a:ext cx="899433" cy="2592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050" dirty="0">
                <a:solidFill>
                  <a:schemeClr val="tx1"/>
                </a:solidFill>
                <a:latin typeface="BIZ UDPゴシック" panose="020B0400000000000000" pitchFamily="50" charset="-128"/>
                <a:ea typeface="BIZ UDPゴシック" panose="020B0400000000000000" pitchFamily="50" charset="-128"/>
              </a:rPr>
              <a:t>資料</a:t>
            </a:r>
            <a:r>
              <a:rPr kumimoji="1" lang="en-US" altLang="ja-JP" sz="1050" dirty="0">
                <a:solidFill>
                  <a:schemeClr val="tx1"/>
                </a:solidFill>
                <a:latin typeface="BIZ UDPゴシック" panose="020B0400000000000000" pitchFamily="50" charset="-128"/>
                <a:ea typeface="BIZ UDPゴシック" panose="020B0400000000000000" pitchFamily="50" charset="-128"/>
              </a:rPr>
              <a:t>1</a:t>
            </a:r>
            <a:r>
              <a:rPr kumimoji="1" lang="ja-JP" altLang="en-US" sz="1050" dirty="0">
                <a:solidFill>
                  <a:schemeClr val="tx1"/>
                </a:solidFill>
                <a:latin typeface="BIZ UDPゴシック" panose="020B0400000000000000" pitchFamily="50" charset="-128"/>
                <a:ea typeface="BIZ UDPゴシック" panose="020B0400000000000000" pitchFamily="50" charset="-128"/>
              </a:rPr>
              <a:t>９</a:t>
            </a:r>
            <a:r>
              <a:rPr kumimoji="1" lang="en-US" altLang="ja-JP" sz="1050" dirty="0">
                <a:solidFill>
                  <a:schemeClr val="tx1"/>
                </a:solidFill>
                <a:latin typeface="BIZ UDPゴシック" panose="020B0400000000000000" pitchFamily="50" charset="-128"/>
                <a:ea typeface="BIZ UDPゴシック" panose="020B0400000000000000" pitchFamily="50" charset="-128"/>
              </a:rPr>
              <a:t>-2</a:t>
            </a:r>
            <a:endParaRPr kumimoji="1" lang="ja-JP" altLang="en-US" sz="1050"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0952782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テキスト ボックス 25">
            <a:extLst>
              <a:ext uri="{FF2B5EF4-FFF2-40B4-BE49-F238E27FC236}">
                <a16:creationId xmlns:a16="http://schemas.microsoft.com/office/drawing/2014/main" id="{5EBBBEC0-4D1D-4AFB-9165-C86B59BDD142}"/>
              </a:ext>
            </a:extLst>
          </p:cNvPr>
          <p:cNvSpPr txBox="1"/>
          <p:nvPr/>
        </p:nvSpPr>
        <p:spPr>
          <a:xfrm>
            <a:off x="139165" y="235444"/>
            <a:ext cx="9656768" cy="1705180"/>
          </a:xfrm>
          <a:prstGeom prst="roundRect">
            <a:avLst>
              <a:gd name="adj" fmla="val 9854"/>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defTabSz="914400">
              <a:defRPr/>
            </a:pPr>
            <a:endParaRPr kumimoji="1" lang="en-US" altLang="ja-JP" sz="900" kern="0" dirty="0">
              <a:solidFill>
                <a:prstClr val="black"/>
              </a:solidFill>
              <a:latin typeface="Calibri"/>
              <a:ea typeface="ＭＳ Ｐゴシック" panose="020B0600070205080204" pitchFamily="50" charset="-128"/>
            </a:endParaRPr>
          </a:p>
          <a:p>
            <a:pPr defTabSz="914400">
              <a:lnSpc>
                <a:spcPts val="600"/>
              </a:lnSpc>
              <a:defRPr/>
            </a:pPr>
            <a:endParaRPr kumimoji="1" lang="en-US" altLang="ja-JP" sz="900" kern="0" dirty="0">
              <a:solidFill>
                <a:prstClr val="black"/>
              </a:solidFill>
              <a:latin typeface="Calibri"/>
              <a:ea typeface="ＭＳ Ｐゴシック" panose="020B0600070205080204" pitchFamily="50" charset="-128"/>
            </a:endParaRPr>
          </a:p>
          <a:p>
            <a:pPr defTabSz="914400">
              <a:lnSpc>
                <a:spcPts val="600"/>
              </a:lnSpc>
              <a:defRPr/>
            </a:pPr>
            <a:endParaRPr kumimoji="1" lang="en-US" altLang="ja-JP" sz="900" kern="0" dirty="0">
              <a:solidFill>
                <a:prstClr val="black"/>
              </a:solidFill>
              <a:latin typeface="Calibri"/>
              <a:ea typeface="ＭＳ Ｐゴシック" panose="020B0600070205080204" pitchFamily="50" charset="-128"/>
            </a:endParaRPr>
          </a:p>
          <a:p>
            <a:pPr defTabSz="914400">
              <a:lnSpc>
                <a:spcPts val="600"/>
              </a:lnSpc>
              <a:defRPr/>
            </a:pPr>
            <a:endParaRPr kumimoji="1" lang="en-US" altLang="ja-JP" sz="900" kern="0" dirty="0">
              <a:solidFill>
                <a:prstClr val="black"/>
              </a:solidFill>
              <a:latin typeface="Calibri"/>
              <a:ea typeface="ＭＳ Ｐゴシック" panose="020B0600070205080204" pitchFamily="50" charset="-128"/>
            </a:endParaRPr>
          </a:p>
          <a:p>
            <a:pPr defTabSz="914400">
              <a:lnSpc>
                <a:spcPts val="600"/>
              </a:lnSpc>
              <a:defRPr/>
            </a:pPr>
            <a:endParaRPr kumimoji="1" lang="en-US" altLang="ja-JP" sz="900" kern="0" dirty="0">
              <a:solidFill>
                <a:prstClr val="black"/>
              </a:solidFill>
              <a:latin typeface="Calibri"/>
              <a:ea typeface="ＭＳ Ｐゴシック" panose="020B0600070205080204" pitchFamily="50" charset="-128"/>
            </a:endParaRPr>
          </a:p>
          <a:p>
            <a:pPr defTabSz="914400">
              <a:lnSpc>
                <a:spcPts val="600"/>
              </a:lnSpc>
              <a:defRPr/>
            </a:pPr>
            <a:endParaRPr kumimoji="1" lang="en-US" altLang="ja-JP" sz="900" kern="0" dirty="0">
              <a:solidFill>
                <a:prstClr val="black"/>
              </a:solidFill>
              <a:latin typeface="Calibri"/>
              <a:ea typeface="ＭＳ Ｐゴシック" panose="020B0600070205080204" pitchFamily="50" charset="-128"/>
            </a:endParaRPr>
          </a:p>
          <a:p>
            <a:pPr defTabSz="914400">
              <a:lnSpc>
                <a:spcPts val="600"/>
              </a:lnSpc>
              <a:defRPr/>
            </a:pPr>
            <a:endParaRPr kumimoji="1" lang="en-US" altLang="ja-JP" sz="900" kern="0" dirty="0">
              <a:solidFill>
                <a:prstClr val="black"/>
              </a:solidFill>
              <a:latin typeface="Calibri"/>
              <a:ea typeface="ＭＳ Ｐゴシック" panose="020B0600070205080204" pitchFamily="50" charset="-128"/>
            </a:endParaRPr>
          </a:p>
          <a:p>
            <a:pPr defTabSz="914400">
              <a:lnSpc>
                <a:spcPts val="600"/>
              </a:lnSpc>
              <a:defRPr/>
            </a:pPr>
            <a:endParaRPr kumimoji="1" lang="en-US" altLang="ja-JP" sz="900" kern="0" dirty="0">
              <a:solidFill>
                <a:prstClr val="black"/>
              </a:solidFill>
              <a:latin typeface="Calibri"/>
              <a:ea typeface="ＭＳ Ｐゴシック" panose="020B0600070205080204" pitchFamily="50" charset="-128"/>
            </a:endParaRPr>
          </a:p>
          <a:p>
            <a:pPr defTabSz="914400">
              <a:lnSpc>
                <a:spcPts val="600"/>
              </a:lnSpc>
              <a:defRPr/>
            </a:pPr>
            <a:endParaRPr kumimoji="1" lang="en-US" altLang="ja-JP" sz="900" kern="0" dirty="0">
              <a:solidFill>
                <a:prstClr val="black"/>
              </a:solidFill>
              <a:latin typeface="Calibri"/>
              <a:ea typeface="ＭＳ Ｐゴシック" panose="020B0600070205080204" pitchFamily="50" charset="-128"/>
            </a:endParaRPr>
          </a:p>
          <a:p>
            <a:pPr defTabSz="914400">
              <a:lnSpc>
                <a:spcPts val="600"/>
              </a:lnSpc>
              <a:defRPr/>
            </a:pPr>
            <a:endParaRPr kumimoji="1" lang="en-US" altLang="ja-JP" sz="900" kern="0" dirty="0">
              <a:solidFill>
                <a:prstClr val="black"/>
              </a:solidFill>
              <a:latin typeface="Calibri"/>
              <a:ea typeface="ＭＳ Ｐゴシック" panose="020B0600070205080204" pitchFamily="50" charset="-128"/>
            </a:endParaRPr>
          </a:p>
          <a:p>
            <a:pPr defTabSz="914400">
              <a:lnSpc>
                <a:spcPts val="600"/>
              </a:lnSpc>
              <a:defRPr/>
            </a:pPr>
            <a:endParaRPr kumimoji="1" lang="en-US" altLang="ja-JP" sz="900" kern="0" dirty="0">
              <a:solidFill>
                <a:prstClr val="black"/>
              </a:solidFill>
              <a:latin typeface="Calibri"/>
              <a:ea typeface="ＭＳ Ｐゴシック" panose="020B0600070205080204" pitchFamily="50" charset="-128"/>
            </a:endParaRPr>
          </a:p>
          <a:p>
            <a:pPr defTabSz="914400">
              <a:lnSpc>
                <a:spcPts val="600"/>
              </a:lnSpc>
              <a:defRPr/>
            </a:pPr>
            <a:endParaRPr kumimoji="1" lang="en-US" altLang="ja-JP" sz="900" kern="0" dirty="0">
              <a:solidFill>
                <a:prstClr val="black"/>
              </a:solidFill>
              <a:latin typeface="Calibri"/>
              <a:ea typeface="ＭＳ Ｐゴシック" panose="020B0600070205080204" pitchFamily="50" charset="-128"/>
            </a:endParaRPr>
          </a:p>
          <a:p>
            <a:pPr defTabSz="914400">
              <a:lnSpc>
                <a:spcPts val="600"/>
              </a:lnSpc>
              <a:defRPr/>
            </a:pPr>
            <a:endParaRPr kumimoji="1" lang="en-US" altLang="ja-JP" sz="900" kern="0" dirty="0">
              <a:solidFill>
                <a:prstClr val="black"/>
              </a:solidFill>
              <a:latin typeface="Calibri"/>
              <a:ea typeface="ＭＳ Ｐゴシック" panose="020B0600070205080204" pitchFamily="50" charset="-128"/>
            </a:endParaRPr>
          </a:p>
          <a:p>
            <a:pPr defTabSz="914400">
              <a:lnSpc>
                <a:spcPts val="600"/>
              </a:lnSpc>
              <a:defRPr/>
            </a:pPr>
            <a:endParaRPr kumimoji="1" lang="en-US" altLang="ja-JP" sz="900" kern="0" dirty="0">
              <a:solidFill>
                <a:prstClr val="black"/>
              </a:solidFill>
              <a:latin typeface="Calibri"/>
              <a:ea typeface="ＭＳ Ｐゴシック" panose="020B0600070205080204" pitchFamily="50" charset="-128"/>
            </a:endParaRPr>
          </a:p>
          <a:p>
            <a:pPr defTabSz="914400">
              <a:lnSpc>
                <a:spcPts val="600"/>
              </a:lnSpc>
              <a:defRPr/>
            </a:pPr>
            <a:endParaRPr kumimoji="1" lang="en-US" altLang="ja-JP" sz="900" kern="0" dirty="0">
              <a:solidFill>
                <a:prstClr val="black"/>
              </a:solidFill>
              <a:latin typeface="Calibri"/>
              <a:ea typeface="ＭＳ Ｐゴシック" panose="020B0600070205080204" pitchFamily="50" charset="-128"/>
            </a:endParaRPr>
          </a:p>
          <a:p>
            <a:pPr defTabSz="914400">
              <a:lnSpc>
                <a:spcPts val="600"/>
              </a:lnSpc>
              <a:defRPr/>
            </a:pPr>
            <a:endParaRPr kumimoji="1" lang="en-US" altLang="ja-JP" sz="900" kern="0" dirty="0">
              <a:solidFill>
                <a:prstClr val="black"/>
              </a:solidFill>
              <a:latin typeface="Calibri"/>
              <a:ea typeface="ＭＳ Ｐゴシック" panose="020B0600070205080204" pitchFamily="50" charset="-128"/>
            </a:endParaRPr>
          </a:p>
          <a:p>
            <a:pPr defTabSz="914400">
              <a:lnSpc>
                <a:spcPts val="600"/>
              </a:lnSpc>
              <a:defRPr/>
            </a:pPr>
            <a:endParaRPr kumimoji="1" lang="en-US" altLang="ja-JP" sz="900" kern="0" dirty="0">
              <a:solidFill>
                <a:prstClr val="black"/>
              </a:solidFill>
              <a:latin typeface="Calibri"/>
              <a:ea typeface="ＭＳ Ｐゴシック" panose="020B0600070205080204" pitchFamily="50" charset="-128"/>
            </a:endParaRPr>
          </a:p>
          <a:p>
            <a:pPr defTabSz="914400">
              <a:lnSpc>
                <a:spcPts val="600"/>
              </a:lnSpc>
              <a:defRPr/>
            </a:pPr>
            <a:endParaRPr kumimoji="1" lang="en-US" altLang="ja-JP" sz="900" kern="0" dirty="0">
              <a:solidFill>
                <a:prstClr val="black"/>
              </a:solidFill>
              <a:latin typeface="Calibri"/>
              <a:ea typeface="ＭＳ Ｐゴシック" panose="020B0600070205080204" pitchFamily="50" charset="-128"/>
            </a:endParaRPr>
          </a:p>
          <a:p>
            <a:pPr defTabSz="914400">
              <a:lnSpc>
                <a:spcPts val="600"/>
              </a:lnSpc>
              <a:defRPr/>
            </a:pPr>
            <a:endParaRPr kumimoji="1" lang="en-US" altLang="ja-JP" sz="900" kern="0" dirty="0">
              <a:solidFill>
                <a:prstClr val="black"/>
              </a:solidFill>
              <a:latin typeface="Calibri"/>
              <a:ea typeface="ＭＳ Ｐゴシック" panose="020B0600070205080204" pitchFamily="50" charset="-128"/>
            </a:endParaRPr>
          </a:p>
          <a:p>
            <a:pPr defTabSz="914400">
              <a:lnSpc>
                <a:spcPts val="600"/>
              </a:lnSpc>
              <a:defRPr/>
            </a:pPr>
            <a:endParaRPr kumimoji="1" lang="en-US" altLang="ja-JP" sz="900" kern="0" dirty="0">
              <a:solidFill>
                <a:prstClr val="black"/>
              </a:solidFill>
              <a:latin typeface="Calibri"/>
              <a:ea typeface="ＭＳ Ｐゴシック" panose="020B0600070205080204" pitchFamily="50" charset="-128"/>
            </a:endParaRPr>
          </a:p>
        </p:txBody>
      </p:sp>
      <p:sp>
        <p:nvSpPr>
          <p:cNvPr id="27" name="角丸四角形 12">
            <a:extLst>
              <a:ext uri="{FF2B5EF4-FFF2-40B4-BE49-F238E27FC236}">
                <a16:creationId xmlns:a16="http://schemas.microsoft.com/office/drawing/2014/main" id="{FE552E82-9F7F-4803-B4CD-F6BFEA2E04D4}"/>
              </a:ext>
            </a:extLst>
          </p:cNvPr>
          <p:cNvSpPr/>
          <p:nvPr/>
        </p:nvSpPr>
        <p:spPr>
          <a:xfrm>
            <a:off x="243974" y="128578"/>
            <a:ext cx="4536000" cy="259200"/>
          </a:xfrm>
          <a:prstGeom prst="roundRect">
            <a:avLst/>
          </a:prstGeom>
          <a:solidFill>
            <a:srgbClr val="FFEAA7"/>
          </a:solidFill>
          <a:ln w="25400" cap="flat" cmpd="sng" algn="ctr">
            <a:solidFill>
              <a:srgbClr val="FFC000"/>
            </a:solidFill>
            <a:prstDash val="solid"/>
          </a:ln>
          <a:effectLst/>
        </p:spPr>
        <p:txBody>
          <a:bodyPr rtlCol="0" anchor="ctr"/>
          <a:lstStyle/>
          <a:p>
            <a:pPr algn="ctr" defTabSz="914400">
              <a:defRPr/>
            </a:pPr>
            <a:r>
              <a:rPr kumimoji="1" lang="ja-JP" altLang="en-US" sz="1200" kern="0" dirty="0">
                <a:solidFill>
                  <a:prstClr val="black"/>
                </a:solidFill>
                <a:latin typeface="HGPｺﾞｼｯｸE" panose="020B0900000000000000" pitchFamily="50" charset="-128"/>
                <a:ea typeface="HGPｺﾞｼｯｸE" panose="020B0900000000000000" pitchFamily="50" charset="-128"/>
              </a:rPr>
              <a:t>保険料軽減制度に該当する場合の取扱い</a:t>
            </a:r>
          </a:p>
        </p:txBody>
      </p:sp>
      <p:sp>
        <p:nvSpPr>
          <p:cNvPr id="28" name="正方形/長方形 27">
            <a:extLst>
              <a:ext uri="{FF2B5EF4-FFF2-40B4-BE49-F238E27FC236}">
                <a16:creationId xmlns:a16="http://schemas.microsoft.com/office/drawing/2014/main" id="{CE92EB1E-AB84-47A5-B3B6-CB3BDF2EFE2B}"/>
              </a:ext>
            </a:extLst>
          </p:cNvPr>
          <p:cNvSpPr/>
          <p:nvPr/>
        </p:nvSpPr>
        <p:spPr>
          <a:xfrm>
            <a:off x="243974" y="517462"/>
            <a:ext cx="9418052" cy="1312100"/>
          </a:xfrm>
          <a:prstGeom prst="rect">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rtlCol="0" anchor="ctr" anchorCtr="0"/>
          <a:lstStyle/>
          <a:p>
            <a:pPr defTabSz="914400">
              <a:defRPr/>
            </a:pPr>
            <a:r>
              <a:rPr kumimoji="1" lang="en-US" altLang="ja-JP" sz="1100" kern="0" dirty="0">
                <a:solidFill>
                  <a:prstClr val="black"/>
                </a:solidFill>
                <a:latin typeface="ＭＳ Ｐゴシック" panose="020B0600070205080204" pitchFamily="50" charset="-128"/>
                <a:ea typeface="ＭＳ Ｐゴシック" panose="020B0600070205080204" pitchFamily="50" charset="-128"/>
              </a:rPr>
              <a:t>【</a:t>
            </a:r>
            <a:r>
              <a:rPr kumimoji="1" lang="ja-JP" altLang="en-US" sz="1100" kern="0" dirty="0">
                <a:solidFill>
                  <a:prstClr val="black"/>
                </a:solidFill>
                <a:latin typeface="ＭＳ Ｐゴシック" panose="020B0600070205080204" pitchFamily="50" charset="-128"/>
                <a:ea typeface="ＭＳ Ｐゴシック" panose="020B0600070205080204" pitchFamily="50" charset="-128"/>
              </a:rPr>
              <a:t>運用</a:t>
            </a:r>
            <a:r>
              <a:rPr kumimoji="1" lang="en-US" altLang="ja-JP" sz="1100" kern="0" dirty="0">
                <a:solidFill>
                  <a:prstClr val="black"/>
                </a:solidFill>
                <a:latin typeface="ＭＳ Ｐゴシック" panose="020B0600070205080204" pitchFamily="50" charset="-128"/>
                <a:ea typeface="ＭＳ Ｐゴシック" panose="020B0600070205080204" pitchFamily="50" charset="-128"/>
              </a:rPr>
              <a:t>】</a:t>
            </a:r>
          </a:p>
          <a:p>
            <a:pPr defTabSz="914400">
              <a:defRPr/>
            </a:pPr>
            <a:r>
              <a:rPr kumimoji="1" lang="ja-JP" altLang="en-US" sz="1100" kern="0" dirty="0">
                <a:solidFill>
                  <a:prstClr val="black"/>
                </a:solidFill>
                <a:latin typeface="ＭＳ Ｐゴシック" panose="020B0600070205080204" pitchFamily="50" charset="-128"/>
                <a:ea typeface="ＭＳ Ｐゴシック" panose="020B0600070205080204" pitchFamily="50" charset="-128"/>
              </a:rPr>
              <a:t>基本的には、保険料軽減の目的と減免制度の目的は異なることから、</a:t>
            </a:r>
            <a:endParaRPr kumimoji="1" lang="en-US" altLang="ja-JP" sz="1100" kern="0" dirty="0">
              <a:solidFill>
                <a:prstClr val="black"/>
              </a:solidFill>
              <a:latin typeface="ＭＳ Ｐゴシック" panose="020B0600070205080204" pitchFamily="50" charset="-128"/>
              <a:ea typeface="ＭＳ Ｐゴシック" panose="020B0600070205080204" pitchFamily="50" charset="-128"/>
            </a:endParaRPr>
          </a:p>
          <a:p>
            <a:pPr defTabSz="914400">
              <a:defRPr/>
            </a:pPr>
            <a:r>
              <a:rPr kumimoji="1" lang="ja-JP" altLang="en-US" sz="1100" kern="0" dirty="0">
                <a:solidFill>
                  <a:prstClr val="black"/>
                </a:solidFill>
                <a:latin typeface="HGPｺﾞｼｯｸE" panose="020B0900000000000000" pitchFamily="50" charset="-128"/>
                <a:ea typeface="HGPｺﾞｼｯｸE" panose="020B0900000000000000" pitchFamily="50" charset="-128"/>
              </a:rPr>
              <a:t>保険料軽減該当世帯であっても、要件を満たす場合には、減免適用する（旧被扶養者減免については、別に定めるとおり）</a:t>
            </a:r>
            <a:r>
              <a:rPr kumimoji="1" lang="ja-JP" altLang="en-US" sz="1100" kern="0" dirty="0">
                <a:solidFill>
                  <a:prstClr val="black"/>
                </a:solidFill>
                <a:latin typeface="ＭＳ Ｐゴシック" panose="020B0600070205080204" pitchFamily="50" charset="-128"/>
                <a:ea typeface="ＭＳ Ｐゴシック" panose="020B0600070205080204" pitchFamily="50" charset="-128"/>
              </a:rPr>
              <a:t>こととする。</a:t>
            </a:r>
          </a:p>
          <a:p>
            <a:pPr defTabSz="914400">
              <a:defRPr/>
            </a:pPr>
            <a:r>
              <a:rPr kumimoji="1" lang="ja-JP" altLang="en-US" sz="1100" kern="0" dirty="0">
                <a:solidFill>
                  <a:prstClr val="black"/>
                </a:solidFill>
                <a:latin typeface="ＭＳ Ｐゴシック" panose="020B0600070205080204" pitchFamily="50" charset="-128"/>
                <a:ea typeface="ＭＳ Ｐゴシック" panose="020B0600070205080204" pitchFamily="50" charset="-128"/>
              </a:rPr>
              <a:t>ただし、非自発的失業者に係る保険料軽減と収入減少による減免の組合せについては、失業理由を</a:t>
            </a:r>
            <a:r>
              <a:rPr kumimoji="1" lang="ja-JP" altLang="en-US" sz="1100" kern="0" dirty="0" err="1">
                <a:solidFill>
                  <a:prstClr val="black"/>
                </a:solidFill>
                <a:latin typeface="ＭＳ Ｐゴシック" panose="020B0600070205080204" pitchFamily="50" charset="-128"/>
                <a:ea typeface="ＭＳ Ｐゴシック" panose="020B0600070205080204" pitchFamily="50" charset="-128"/>
              </a:rPr>
              <a:t>問う問わないと</a:t>
            </a:r>
            <a:r>
              <a:rPr kumimoji="1" lang="ja-JP" altLang="en-US" sz="1100" kern="0" dirty="0">
                <a:solidFill>
                  <a:prstClr val="black"/>
                </a:solidFill>
                <a:latin typeface="ＭＳ Ｐゴシック" panose="020B0600070205080204" pitchFamily="50" charset="-128"/>
                <a:ea typeface="ＭＳ Ｐゴシック" panose="020B0600070205080204" pitchFamily="50" charset="-128"/>
              </a:rPr>
              <a:t>いう差異はあるものの、離職等により収入が激減し、前年</a:t>
            </a:r>
            <a:r>
              <a:rPr kumimoji="1" lang="ja-JP" altLang="en-US" sz="1100" kern="0" dirty="0">
                <a:latin typeface="ＭＳ Ｐゴシック" panose="020B0600070205080204" pitchFamily="50" charset="-128"/>
                <a:ea typeface="ＭＳ Ｐゴシック" panose="020B0600070205080204" pitchFamily="50" charset="-128"/>
              </a:rPr>
              <a:t>所得を基準とした保険料が過重な負担とならないことを目的としている点は同一であることから、非自発的失業者に係る保険料軽減を優先適用した上で、前年中所得を非自発的失業者については給与収入を</a:t>
            </a:r>
            <a:r>
              <a:rPr kumimoji="1" lang="en-US" altLang="ja-JP" sz="1100" kern="0" dirty="0">
                <a:latin typeface="ＭＳ Ｐゴシック" panose="020B0600070205080204" pitchFamily="50" charset="-128"/>
                <a:ea typeface="ＭＳ Ｐゴシック" panose="020B0600070205080204" pitchFamily="50" charset="-128"/>
              </a:rPr>
              <a:t>30/100</a:t>
            </a:r>
            <a:r>
              <a:rPr kumimoji="1" lang="ja-JP" altLang="en-US" sz="1100" kern="0" dirty="0">
                <a:latin typeface="ＭＳ Ｐゴシック" panose="020B0600070205080204" pitchFamily="50" charset="-128"/>
                <a:ea typeface="ＭＳ Ｐゴシック" panose="020B0600070205080204" pitchFamily="50" charset="-128"/>
              </a:rPr>
              <a:t>した後のものとし、減免事由該当後の所得と比較した場合において、減免事由を満たす場合に、減免適用することとする。</a:t>
            </a:r>
          </a:p>
        </p:txBody>
      </p:sp>
      <p:sp>
        <p:nvSpPr>
          <p:cNvPr id="8" name="テキスト ボックス 7">
            <a:extLst>
              <a:ext uri="{FF2B5EF4-FFF2-40B4-BE49-F238E27FC236}">
                <a16:creationId xmlns:a16="http://schemas.microsoft.com/office/drawing/2014/main" id="{F9DE1B28-7116-4CCC-8B26-0BB83560EC6E}"/>
              </a:ext>
            </a:extLst>
          </p:cNvPr>
          <p:cNvSpPr txBox="1"/>
          <p:nvPr/>
        </p:nvSpPr>
        <p:spPr>
          <a:xfrm>
            <a:off x="139164" y="2171627"/>
            <a:ext cx="9656767" cy="1187708"/>
          </a:xfrm>
          <a:prstGeom prst="roundRect">
            <a:avLst>
              <a:gd name="adj" fmla="val 14090"/>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r>
              <a:rPr kumimoji="1" lang="ja-JP" altLang="en-US" sz="1100" kern="0" dirty="0">
                <a:solidFill>
                  <a:prstClr val="black"/>
                </a:solidFill>
                <a:latin typeface="Calibri"/>
                <a:ea typeface="ＭＳ Ｐゴシック" panose="020B0600070205080204" pitchFamily="50" charset="-128"/>
              </a:rPr>
              <a:t>　減免適用は、納付義務者の保険料負担能力に着目して適用する点を勘案し、昨年中所得に基づく保険料額が決定・通知された後（保険料本算定後）から申請</a:t>
            </a:r>
            <a:endParaRPr kumimoji="1" lang="en-US" altLang="ja-JP" sz="1100" kern="0" dirty="0">
              <a:solidFill>
                <a:prstClr val="black"/>
              </a:solidFill>
              <a:latin typeface="Calibri"/>
              <a:ea typeface="ＭＳ Ｐゴシック" panose="020B0600070205080204" pitchFamily="50" charset="-128"/>
            </a:endParaRPr>
          </a:p>
          <a:p>
            <a:pPr defTabSz="914400">
              <a:defRPr/>
            </a:pPr>
            <a:r>
              <a:rPr kumimoji="1" lang="ja-JP" altLang="en-US" sz="1100" kern="0" dirty="0">
                <a:solidFill>
                  <a:prstClr val="black"/>
                </a:solidFill>
                <a:latin typeface="Calibri"/>
                <a:ea typeface="ＭＳ Ｐゴシック" panose="020B0600070205080204" pitchFamily="50" charset="-128"/>
              </a:rPr>
              <a:t>　受付することとする。</a:t>
            </a:r>
          </a:p>
          <a:p>
            <a:pPr defTabSz="914400">
              <a:defRPr/>
            </a:pPr>
            <a:r>
              <a:rPr kumimoji="1" lang="ja-JP" altLang="en-US" sz="1100" kern="0" dirty="0">
                <a:solidFill>
                  <a:prstClr val="black"/>
                </a:solidFill>
                <a:latin typeface="Calibri"/>
                <a:ea typeface="ＭＳ Ｐゴシック" panose="020B0600070205080204" pitchFamily="50" charset="-128"/>
              </a:rPr>
              <a:t>　なお、給付制限に伴う資格喪失の趣きが強い拘禁減免や制度変更による負担緩和の趣きが強い旧被扶養者減免については、保険料本算定前の申請受付も</a:t>
            </a:r>
            <a:endParaRPr kumimoji="1" lang="en-US" altLang="ja-JP" sz="1100" kern="0" dirty="0">
              <a:solidFill>
                <a:prstClr val="black"/>
              </a:solidFill>
              <a:latin typeface="Calibri"/>
              <a:ea typeface="ＭＳ Ｐゴシック" panose="020B0600070205080204" pitchFamily="50" charset="-128"/>
            </a:endParaRPr>
          </a:p>
          <a:p>
            <a:pPr defTabSz="914400">
              <a:defRPr/>
            </a:pPr>
            <a:r>
              <a:rPr kumimoji="1" lang="ja-JP" altLang="en-US" sz="1100" kern="0" dirty="0">
                <a:solidFill>
                  <a:prstClr val="black"/>
                </a:solidFill>
                <a:latin typeface="Calibri"/>
                <a:ea typeface="ＭＳ Ｐゴシック" panose="020B0600070205080204" pitchFamily="50" charset="-128"/>
              </a:rPr>
              <a:t>　可能と</a:t>
            </a:r>
            <a:r>
              <a:rPr kumimoji="1" lang="ja-JP" altLang="en-US" sz="1100" kern="0" dirty="0">
                <a:latin typeface="Calibri"/>
                <a:ea typeface="ＭＳ Ｐゴシック" panose="020B0600070205080204" pitchFamily="50" charset="-128"/>
              </a:rPr>
              <a:t>する。その場合、本算定にあたっては、保険料決定通知と保険料更正（減免決定通知）を同時に通知することが望ましいと考えるが、その方法については</a:t>
            </a:r>
            <a:endParaRPr kumimoji="1" lang="en-US" altLang="ja-JP" sz="1100" kern="0" dirty="0">
              <a:latin typeface="Calibri"/>
              <a:ea typeface="ＭＳ Ｐゴシック" panose="020B0600070205080204" pitchFamily="50" charset="-128"/>
            </a:endParaRPr>
          </a:p>
          <a:p>
            <a:pPr defTabSz="914400">
              <a:defRPr/>
            </a:pPr>
            <a:r>
              <a:rPr kumimoji="1" lang="ja-JP" altLang="en-US" sz="1100" kern="0" dirty="0">
                <a:latin typeface="Calibri"/>
                <a:ea typeface="ＭＳ Ｐゴシック" panose="020B0600070205080204" pitchFamily="50" charset="-128"/>
              </a:rPr>
              <a:t>　各市町村の判断に委ねる。</a:t>
            </a:r>
            <a:endParaRPr kumimoji="1" lang="en-US" altLang="ja-JP" sz="1100" kern="0" dirty="0">
              <a:latin typeface="Calibri"/>
              <a:ea typeface="ＭＳ Ｐゴシック" panose="020B0600070205080204" pitchFamily="50" charset="-128"/>
            </a:endParaRPr>
          </a:p>
          <a:p>
            <a:pPr defTabSz="914400">
              <a:defRPr/>
            </a:pPr>
            <a:endParaRPr kumimoji="1" lang="en-US" altLang="ja-JP" sz="500" kern="0" dirty="0">
              <a:latin typeface="Calibri"/>
              <a:ea typeface="ＭＳ Ｐゴシック" panose="020B0600070205080204" pitchFamily="50" charset="-128"/>
            </a:endParaRPr>
          </a:p>
        </p:txBody>
      </p:sp>
      <p:sp>
        <p:nvSpPr>
          <p:cNvPr id="9" name="角丸四角形 9">
            <a:extLst>
              <a:ext uri="{FF2B5EF4-FFF2-40B4-BE49-F238E27FC236}">
                <a16:creationId xmlns:a16="http://schemas.microsoft.com/office/drawing/2014/main" id="{23779885-5485-4A5B-AD3C-D9CDCC9DB4BD}"/>
              </a:ext>
            </a:extLst>
          </p:cNvPr>
          <p:cNvSpPr/>
          <p:nvPr/>
        </p:nvSpPr>
        <p:spPr>
          <a:xfrm>
            <a:off x="243974" y="2047490"/>
            <a:ext cx="4536000" cy="259847"/>
          </a:xfrm>
          <a:prstGeom prst="roundRect">
            <a:avLst/>
          </a:prstGeom>
          <a:solidFill>
            <a:srgbClr val="FFEAA7"/>
          </a:solidFill>
          <a:ln w="25400" cap="flat" cmpd="sng" algn="ctr">
            <a:solidFill>
              <a:srgbClr val="FFC000"/>
            </a:solidFill>
            <a:prstDash val="solid"/>
          </a:ln>
          <a:effectLst/>
        </p:spPr>
        <p:txBody>
          <a:bodyPr rtlCol="0" anchor="ctr"/>
          <a:lstStyle/>
          <a:p>
            <a:pPr algn="ctr" defTabSz="914400">
              <a:defRPr/>
            </a:pPr>
            <a:r>
              <a:rPr kumimoji="1" lang="ja-JP" altLang="en-US" sz="1200" kern="0" dirty="0">
                <a:solidFill>
                  <a:prstClr val="black"/>
                </a:solidFill>
                <a:latin typeface="HGPｺﾞｼｯｸE" panose="020B0900000000000000" pitchFamily="50" charset="-128"/>
                <a:ea typeface="HGPｺﾞｼｯｸE" panose="020B0900000000000000" pitchFamily="50" charset="-128"/>
              </a:rPr>
              <a:t>減免申請受付時期</a:t>
            </a:r>
          </a:p>
        </p:txBody>
      </p:sp>
      <p:sp>
        <p:nvSpPr>
          <p:cNvPr id="10" name="テキスト ボックス 9">
            <a:extLst>
              <a:ext uri="{FF2B5EF4-FFF2-40B4-BE49-F238E27FC236}">
                <a16:creationId xmlns:a16="http://schemas.microsoft.com/office/drawing/2014/main" id="{A9456FEE-F36E-487B-AFF7-9B2B92E0E4BB}"/>
              </a:ext>
            </a:extLst>
          </p:cNvPr>
          <p:cNvSpPr txBox="1"/>
          <p:nvPr/>
        </p:nvSpPr>
        <p:spPr>
          <a:xfrm>
            <a:off x="139164" y="3613396"/>
            <a:ext cx="9656767" cy="2032754"/>
          </a:xfrm>
          <a:prstGeom prst="roundRect">
            <a:avLst>
              <a:gd name="adj" fmla="val 8804"/>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r>
              <a:rPr kumimoji="1" lang="ja-JP" altLang="en-US" sz="1100" kern="0" dirty="0">
                <a:solidFill>
                  <a:prstClr val="black"/>
                </a:solidFill>
                <a:latin typeface="Calibri"/>
                <a:ea typeface="ＭＳ Ｐゴシック" panose="020B0600070205080204" pitchFamily="50" charset="-128"/>
              </a:rPr>
              <a:t>　次のとおり、翌年度改めて被保険者から減免申請があった場合、再審査を行ったうえで減免適用する。</a:t>
            </a:r>
            <a:endParaRPr kumimoji="1" lang="en-US" altLang="ja-JP" sz="1100" kern="0" dirty="0">
              <a:solidFill>
                <a:prstClr val="black"/>
              </a:solidFill>
              <a:latin typeface="Calibri"/>
              <a:ea typeface="ＭＳ Ｐゴシック" panose="020B0600070205080204" pitchFamily="50" charset="-128"/>
            </a:endParaRPr>
          </a:p>
          <a:p>
            <a:pPr defTabSz="914400">
              <a:defRPr/>
            </a:pPr>
            <a:r>
              <a:rPr kumimoji="1" lang="ja-JP" altLang="en-US" sz="1100" kern="0" dirty="0">
                <a:solidFill>
                  <a:prstClr val="black"/>
                </a:solidFill>
                <a:latin typeface="Calibri"/>
                <a:ea typeface="ＭＳ Ｐゴシック" panose="020B0600070205080204" pitchFamily="50" charset="-128"/>
              </a:rPr>
              <a:t>　ただし、旧被扶養者減免のみ、翌年度以降の減免申請を不要とし、当初申請に基づき、減免適用することとする。</a:t>
            </a: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r>
              <a:rPr kumimoji="1" lang="ja-JP" altLang="en-US" sz="1100" kern="0" dirty="0">
                <a:solidFill>
                  <a:prstClr val="black"/>
                </a:solidFill>
                <a:latin typeface="Calibri"/>
                <a:ea typeface="ＭＳ Ｐゴシック" panose="020B0600070205080204" pitchFamily="50" charset="-128"/>
              </a:rPr>
              <a:t>≪災害減免≫</a:t>
            </a:r>
            <a:endParaRPr kumimoji="1" lang="en-US" altLang="ja-JP" sz="1100" kern="0" dirty="0">
              <a:solidFill>
                <a:prstClr val="black"/>
              </a:solidFill>
              <a:latin typeface="Calibri"/>
              <a:ea typeface="ＭＳ Ｐゴシック" panose="020B0600070205080204" pitchFamily="50" charset="-128"/>
            </a:endParaRPr>
          </a:p>
          <a:p>
            <a:pPr defTabSz="914400">
              <a:defRPr/>
            </a:pPr>
            <a:r>
              <a:rPr kumimoji="1" lang="ja-JP" altLang="en-US" sz="1100" kern="0" dirty="0">
                <a:solidFill>
                  <a:prstClr val="black"/>
                </a:solidFill>
                <a:latin typeface="Calibri"/>
                <a:ea typeface="ＭＳ Ｐゴシック" panose="020B0600070205080204" pitchFamily="50" charset="-128"/>
              </a:rPr>
              <a:t>　生活</a:t>
            </a:r>
            <a:r>
              <a:rPr kumimoji="1" lang="ja-JP" altLang="en-US" sz="1100" kern="0" dirty="0">
                <a:latin typeface="Calibri"/>
                <a:ea typeface="ＭＳ Ｐゴシック" panose="020B0600070205080204" pitchFamily="50" charset="-128"/>
              </a:rPr>
              <a:t>立て直しに至っておらず、改めて申請があった場合　⇒　被災した日が属する月から起算し、最大</a:t>
            </a:r>
            <a:r>
              <a:rPr kumimoji="1" lang="en-US" altLang="ja-JP" sz="1100" kern="0" dirty="0">
                <a:latin typeface="Calibri"/>
                <a:ea typeface="ＭＳ Ｐゴシック" panose="020B0600070205080204" pitchFamily="50" charset="-128"/>
              </a:rPr>
              <a:t>12</a:t>
            </a:r>
            <a:r>
              <a:rPr kumimoji="1" lang="ja-JP" altLang="en-US" sz="1100" kern="0" dirty="0">
                <a:latin typeface="Calibri"/>
                <a:ea typeface="ＭＳ Ｐゴシック" panose="020B0600070205080204" pitchFamily="50" charset="-128"/>
              </a:rPr>
              <a:t>ヵ月の範囲内において適用可能とする。</a:t>
            </a:r>
            <a:endParaRPr kumimoji="1" lang="en-US" altLang="ja-JP" sz="1100" kern="0" dirty="0">
              <a:latin typeface="Calibri"/>
              <a:ea typeface="ＭＳ Ｐゴシック" panose="020B0600070205080204" pitchFamily="50" charset="-128"/>
            </a:endParaRPr>
          </a:p>
          <a:p>
            <a:pPr defTabSz="914400">
              <a:defRPr/>
            </a:pPr>
            <a:endParaRPr kumimoji="1" lang="en-US" altLang="ja-JP" sz="800" kern="0" dirty="0">
              <a:latin typeface="Calibri"/>
              <a:ea typeface="ＭＳ Ｐゴシック" panose="020B0600070205080204" pitchFamily="50" charset="-128"/>
            </a:endParaRPr>
          </a:p>
          <a:p>
            <a:pPr defTabSz="914400">
              <a:defRPr/>
            </a:pPr>
            <a:r>
              <a:rPr kumimoji="1" lang="ja-JP" altLang="en-US" sz="1100" kern="0" dirty="0">
                <a:latin typeface="Calibri"/>
                <a:ea typeface="ＭＳ Ｐゴシック" panose="020B0600070205080204" pitchFamily="50" charset="-128"/>
              </a:rPr>
              <a:t>≪所得減少減免≫</a:t>
            </a:r>
            <a:endParaRPr kumimoji="1" lang="en-US" altLang="ja-JP" sz="1100" kern="0" dirty="0">
              <a:latin typeface="Calibri"/>
              <a:ea typeface="ＭＳ Ｐゴシック" panose="020B0600070205080204" pitchFamily="50" charset="-128"/>
            </a:endParaRPr>
          </a:p>
          <a:p>
            <a:pPr defTabSz="914400">
              <a:defRPr/>
            </a:pPr>
            <a:r>
              <a:rPr kumimoji="1" lang="ja-JP" altLang="en-US" sz="1100" kern="0" dirty="0">
                <a:latin typeface="Calibri"/>
                <a:ea typeface="ＭＳ Ｐゴシック" panose="020B0600070205080204" pitchFamily="50" charset="-128"/>
              </a:rPr>
              <a:t>　昨年中所得と本年中</a:t>
            </a:r>
            <a:r>
              <a:rPr kumimoji="1" lang="ja-JP" altLang="en-US" sz="1100" kern="0" dirty="0">
                <a:solidFill>
                  <a:prstClr val="black"/>
                </a:solidFill>
                <a:latin typeface="Calibri"/>
                <a:ea typeface="ＭＳ Ｐゴシック" panose="020B0600070205080204" pitchFamily="50" charset="-128"/>
              </a:rPr>
              <a:t>所得を比較し、引き続き減免要件を満たす状況で、改めて申請があった場合　⇒　所得減少率に準じて適用する。</a:t>
            </a: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800" kern="0" dirty="0">
              <a:solidFill>
                <a:prstClr val="black"/>
              </a:solidFill>
              <a:latin typeface="Calibri"/>
              <a:ea typeface="ＭＳ Ｐゴシック" panose="020B0600070205080204" pitchFamily="50" charset="-128"/>
            </a:endParaRPr>
          </a:p>
          <a:p>
            <a:pPr defTabSz="914400">
              <a:defRPr/>
            </a:pPr>
            <a:r>
              <a:rPr kumimoji="1" lang="ja-JP" altLang="en-US" sz="1100" kern="0" dirty="0">
                <a:solidFill>
                  <a:prstClr val="black"/>
                </a:solidFill>
                <a:latin typeface="Calibri"/>
                <a:ea typeface="ＭＳ Ｐゴシック" panose="020B0600070205080204" pitchFamily="50" charset="-128"/>
              </a:rPr>
              <a:t>≪拘禁減免≫</a:t>
            </a:r>
            <a:endParaRPr kumimoji="1" lang="en-US" altLang="ja-JP" sz="1100" kern="0" dirty="0">
              <a:solidFill>
                <a:prstClr val="black"/>
              </a:solidFill>
              <a:latin typeface="Calibri"/>
              <a:ea typeface="ＭＳ Ｐゴシック" panose="020B0600070205080204" pitchFamily="50" charset="-128"/>
            </a:endParaRPr>
          </a:p>
          <a:p>
            <a:pPr defTabSz="914400">
              <a:defRPr/>
            </a:pPr>
            <a:r>
              <a:rPr kumimoji="1" lang="ja-JP" altLang="en-US" sz="1100" kern="0" dirty="0">
                <a:solidFill>
                  <a:prstClr val="black"/>
                </a:solidFill>
                <a:latin typeface="Calibri"/>
                <a:ea typeface="ＭＳ Ｐゴシック" panose="020B0600070205080204" pitchFamily="50" charset="-128"/>
              </a:rPr>
              <a:t>　継続して入所中であり、改めて申請があった場合　⇒　入所期間に合わせて適用する。</a:t>
            </a:r>
            <a:endParaRPr kumimoji="1" lang="en-US" altLang="ja-JP" sz="1100" kern="0" dirty="0">
              <a:solidFill>
                <a:prstClr val="black"/>
              </a:solidFill>
              <a:latin typeface="Calibri"/>
              <a:ea typeface="ＭＳ Ｐゴシック" panose="020B0600070205080204" pitchFamily="50" charset="-128"/>
            </a:endParaRPr>
          </a:p>
        </p:txBody>
      </p:sp>
      <p:sp>
        <p:nvSpPr>
          <p:cNvPr id="11" name="角丸四角形 14">
            <a:extLst>
              <a:ext uri="{FF2B5EF4-FFF2-40B4-BE49-F238E27FC236}">
                <a16:creationId xmlns:a16="http://schemas.microsoft.com/office/drawing/2014/main" id="{2AAFDC8B-C962-4CF7-98C9-D64919E6105E}"/>
              </a:ext>
            </a:extLst>
          </p:cNvPr>
          <p:cNvSpPr/>
          <p:nvPr/>
        </p:nvSpPr>
        <p:spPr>
          <a:xfrm>
            <a:off x="243974" y="3483472"/>
            <a:ext cx="4536000" cy="259847"/>
          </a:xfrm>
          <a:prstGeom prst="roundRect">
            <a:avLst/>
          </a:prstGeom>
          <a:solidFill>
            <a:srgbClr val="FFEAA7"/>
          </a:solidFill>
          <a:ln w="25400" cap="flat" cmpd="sng" algn="ctr">
            <a:solidFill>
              <a:srgbClr val="FFC000"/>
            </a:solidFill>
            <a:prstDash val="solid"/>
          </a:ln>
          <a:effectLst/>
        </p:spPr>
        <p:txBody>
          <a:bodyPr rtlCol="0" anchor="ctr"/>
          <a:lstStyle/>
          <a:p>
            <a:pPr algn="ctr" defTabSz="914400">
              <a:defRPr/>
            </a:pPr>
            <a:r>
              <a:rPr kumimoji="1" lang="ja-JP" altLang="en-US" sz="1200" kern="0" dirty="0">
                <a:solidFill>
                  <a:prstClr val="black"/>
                </a:solidFill>
                <a:latin typeface="HGPｺﾞｼｯｸE" panose="020B0900000000000000" pitchFamily="50" charset="-128"/>
                <a:ea typeface="HGPｺﾞｼｯｸE" panose="020B0900000000000000" pitchFamily="50" charset="-128"/>
              </a:rPr>
              <a:t>同一事由による翌年度減免適用</a:t>
            </a:r>
          </a:p>
        </p:txBody>
      </p:sp>
      <p:sp>
        <p:nvSpPr>
          <p:cNvPr id="12" name="テキスト ボックス 11">
            <a:extLst>
              <a:ext uri="{FF2B5EF4-FFF2-40B4-BE49-F238E27FC236}">
                <a16:creationId xmlns:a16="http://schemas.microsoft.com/office/drawing/2014/main" id="{89FAE0F5-8C04-45B5-B5E2-A97EC18B3DBD}"/>
              </a:ext>
            </a:extLst>
          </p:cNvPr>
          <p:cNvSpPr txBox="1"/>
          <p:nvPr/>
        </p:nvSpPr>
        <p:spPr>
          <a:xfrm>
            <a:off x="139164" y="5936696"/>
            <a:ext cx="9656767" cy="685860"/>
          </a:xfrm>
          <a:prstGeom prst="roundRect">
            <a:avLst>
              <a:gd name="adj" fmla="val 14663"/>
            </a:avLst>
          </a:prstGeom>
          <a:solidFill>
            <a:sysClr val="window" lastClr="FFFFFF"/>
          </a:solidFill>
          <a:ln w="28575" cap="flat" cmpd="sng" algn="ctr">
            <a:solidFill>
              <a:srgbClr val="FFC000"/>
            </a:solidFill>
            <a:prstDash val="solid"/>
          </a:ln>
          <a:effectLst/>
        </p:spPr>
        <p:txBody>
          <a:bodyPr wrap="square" lIns="36000" tIns="0" rIns="36000" bIns="0" rtlCol="0" anchor="ctr" anchorCtr="0">
            <a:spAutoFit/>
          </a:bodyPr>
          <a:lstStyle/>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r>
              <a:rPr kumimoji="1" lang="ja-JP" altLang="en-US" sz="1100" kern="0" dirty="0">
                <a:solidFill>
                  <a:prstClr val="black"/>
                </a:solidFill>
                <a:latin typeface="Calibri"/>
                <a:ea typeface="ＭＳ Ｐゴシック" panose="020B0600070205080204" pitchFamily="50" charset="-128"/>
              </a:rPr>
              <a:t>　減免額の端数整理に</a:t>
            </a:r>
            <a:r>
              <a:rPr kumimoji="1" lang="ja-JP" altLang="en-US" sz="1100" kern="0" dirty="0">
                <a:latin typeface="Calibri"/>
                <a:ea typeface="ＭＳ Ｐゴシック" panose="020B0600070205080204" pitchFamily="50" charset="-128"/>
              </a:rPr>
              <a:t>ついては、１円未満を切り上げることとする。</a:t>
            </a:r>
            <a:endParaRPr kumimoji="1" lang="en-US" altLang="ja-JP" sz="1100" kern="0" dirty="0">
              <a:latin typeface="Calibri"/>
              <a:ea typeface="ＭＳ Ｐゴシック" panose="020B0600070205080204" pitchFamily="50" charset="-128"/>
            </a:endParaRPr>
          </a:p>
          <a:p>
            <a:pPr defTabSz="914400">
              <a:defRPr/>
            </a:pPr>
            <a:r>
              <a:rPr kumimoji="1" lang="ja-JP" altLang="en-US" sz="1100" kern="0" dirty="0">
                <a:latin typeface="Calibri"/>
                <a:ea typeface="ＭＳ Ｐゴシック" panose="020B0600070205080204" pitchFamily="50" charset="-128"/>
              </a:rPr>
              <a:t>　また、減免額の計算については、医療分・後期分・介護分・子ども分それぞれで算出する。</a:t>
            </a:r>
            <a:endParaRPr kumimoji="1" lang="en-US" altLang="ja-JP" sz="1100" kern="0" dirty="0">
              <a:latin typeface="Calibri"/>
              <a:ea typeface="ＭＳ Ｐゴシック" panose="020B0600070205080204" pitchFamily="50" charset="-128"/>
            </a:endParaRPr>
          </a:p>
          <a:p>
            <a:pPr defTabSz="914400">
              <a:defRPr/>
            </a:pPr>
            <a:endParaRPr kumimoji="1" lang="en-US" altLang="ja-JP" sz="800" u="sng" kern="0" dirty="0">
              <a:solidFill>
                <a:srgbClr val="FF0000"/>
              </a:solidFill>
              <a:latin typeface="Calibri"/>
              <a:ea typeface="ＭＳ Ｐゴシック" panose="020B0600070205080204" pitchFamily="50" charset="-128"/>
            </a:endParaRPr>
          </a:p>
        </p:txBody>
      </p:sp>
      <p:sp>
        <p:nvSpPr>
          <p:cNvPr id="13" name="角丸四角形 12">
            <a:extLst>
              <a:ext uri="{FF2B5EF4-FFF2-40B4-BE49-F238E27FC236}">
                <a16:creationId xmlns:a16="http://schemas.microsoft.com/office/drawing/2014/main" id="{65FC55DB-699C-4E9D-A8EF-FC506D3B53BE}"/>
              </a:ext>
            </a:extLst>
          </p:cNvPr>
          <p:cNvSpPr/>
          <p:nvPr/>
        </p:nvSpPr>
        <p:spPr>
          <a:xfrm>
            <a:off x="243975" y="5789986"/>
            <a:ext cx="4536000" cy="259847"/>
          </a:xfrm>
          <a:prstGeom prst="roundRect">
            <a:avLst/>
          </a:prstGeom>
          <a:solidFill>
            <a:srgbClr val="FFEAA7"/>
          </a:solidFill>
          <a:ln w="25400" cap="flat" cmpd="sng" algn="ctr">
            <a:solidFill>
              <a:srgbClr val="FFC000"/>
            </a:solidFill>
            <a:prstDash val="solid"/>
          </a:ln>
          <a:effectLst/>
        </p:spPr>
        <p:txBody>
          <a:bodyPr rtlCol="0" anchor="ctr"/>
          <a:lstStyle/>
          <a:p>
            <a:pPr algn="ctr" defTabSz="914400">
              <a:defRPr/>
            </a:pPr>
            <a:r>
              <a:rPr kumimoji="1" lang="ja-JP" altLang="en-US" sz="1200" kern="0" dirty="0">
                <a:solidFill>
                  <a:prstClr val="black"/>
                </a:solidFill>
                <a:latin typeface="HGPｺﾞｼｯｸE" panose="020B0900000000000000" pitchFamily="50" charset="-128"/>
                <a:ea typeface="HGPｺﾞｼｯｸE" panose="020B0900000000000000" pitchFamily="50" charset="-128"/>
              </a:rPr>
              <a:t>減免額の計算</a:t>
            </a:r>
          </a:p>
        </p:txBody>
      </p:sp>
      <p:sp>
        <p:nvSpPr>
          <p:cNvPr id="14" name="正方形/長方形 13">
            <a:extLst>
              <a:ext uri="{FF2B5EF4-FFF2-40B4-BE49-F238E27FC236}">
                <a16:creationId xmlns:a16="http://schemas.microsoft.com/office/drawing/2014/main" id="{EA6EAAE7-D45A-4635-A3DD-256C2939C928}"/>
              </a:ext>
            </a:extLst>
          </p:cNvPr>
          <p:cNvSpPr/>
          <p:nvPr/>
        </p:nvSpPr>
        <p:spPr>
          <a:xfrm>
            <a:off x="8833757" y="96501"/>
            <a:ext cx="948419" cy="27712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050" dirty="0">
                <a:solidFill>
                  <a:schemeClr val="tx1"/>
                </a:solidFill>
                <a:latin typeface="BIZ UDPゴシック" panose="020B0400000000000000" pitchFamily="50" charset="-128"/>
                <a:ea typeface="BIZ UDPゴシック" panose="020B0400000000000000" pitchFamily="50" charset="-128"/>
              </a:rPr>
              <a:t>資料</a:t>
            </a:r>
            <a:r>
              <a:rPr kumimoji="1" lang="en-US" altLang="ja-JP" sz="1050" dirty="0">
                <a:solidFill>
                  <a:schemeClr val="tx1"/>
                </a:solidFill>
                <a:latin typeface="BIZ UDPゴシック" panose="020B0400000000000000" pitchFamily="50" charset="-128"/>
                <a:ea typeface="BIZ UDPゴシック" panose="020B0400000000000000" pitchFamily="50" charset="-128"/>
              </a:rPr>
              <a:t>1</a:t>
            </a:r>
            <a:r>
              <a:rPr kumimoji="1" lang="ja-JP" altLang="en-US" sz="1050" dirty="0">
                <a:solidFill>
                  <a:schemeClr val="tx1"/>
                </a:solidFill>
                <a:latin typeface="BIZ UDPゴシック" panose="020B0400000000000000" pitchFamily="50" charset="-128"/>
                <a:ea typeface="BIZ UDPゴシック" panose="020B0400000000000000" pitchFamily="50" charset="-128"/>
              </a:rPr>
              <a:t>９</a:t>
            </a:r>
            <a:r>
              <a:rPr kumimoji="1" lang="en-US" altLang="ja-JP" sz="1050" dirty="0">
                <a:solidFill>
                  <a:schemeClr val="tx1"/>
                </a:solidFill>
                <a:latin typeface="BIZ UDPゴシック" panose="020B0400000000000000" pitchFamily="50" charset="-128"/>
                <a:ea typeface="BIZ UDPゴシック" panose="020B0400000000000000" pitchFamily="50" charset="-128"/>
              </a:rPr>
              <a:t>-2</a:t>
            </a:r>
            <a:endParaRPr kumimoji="1" lang="ja-JP" altLang="en-US" sz="1050"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0832376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タイトル 1">
            <a:extLst>
              <a:ext uri="{FF2B5EF4-FFF2-40B4-BE49-F238E27FC236}">
                <a16:creationId xmlns:a16="http://schemas.microsoft.com/office/drawing/2014/main" id="{0EB409FD-1CEE-4E00-B0BE-952570597454}"/>
              </a:ext>
            </a:extLst>
          </p:cNvPr>
          <p:cNvSpPr txBox="1">
            <a:spLocks/>
          </p:cNvSpPr>
          <p:nvPr/>
        </p:nvSpPr>
        <p:spPr>
          <a:xfrm>
            <a:off x="-2" y="-1"/>
            <a:ext cx="9907200" cy="432000"/>
          </a:xfrm>
          <a:prstGeom prst="rect">
            <a:avLst/>
          </a:prstGeom>
          <a:gradFill rotWithShape="1">
            <a:gsLst>
              <a:gs pos="0">
                <a:srgbClr val="F79646">
                  <a:shade val="51000"/>
                  <a:satMod val="130000"/>
                </a:srgbClr>
              </a:gs>
              <a:gs pos="80000">
                <a:srgbClr val="F79646">
                  <a:shade val="93000"/>
                  <a:satMod val="130000"/>
                </a:srgbClr>
              </a:gs>
              <a:gs pos="100000">
                <a:srgbClr val="F79646">
                  <a:shade val="94000"/>
                  <a:satMod val="135000"/>
                </a:srgbClr>
              </a:gs>
            </a:gsLst>
            <a:lin ang="16200000" scaled="0"/>
          </a:gradFill>
          <a:ln w="9525" cap="flat" cmpd="sng" algn="ctr">
            <a:noFill/>
            <a:prstDash val="solid"/>
          </a:ln>
          <a:effectLst>
            <a:outerShdw blurRad="40000" dist="23000" dir="5400000" rotWithShape="0">
              <a:srgbClr val="000000">
                <a:alpha val="35000"/>
              </a:srgbClr>
            </a:outerShdw>
          </a:effectLst>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defRPr/>
            </a:pPr>
            <a:r>
              <a:rPr lang="ja-JP" altLang="en-US" sz="1600" dirty="0">
                <a:solidFill>
                  <a:prstClr val="white"/>
                </a:solidFill>
                <a:latin typeface="HGPｺﾞｼｯｸE" panose="020B0900000000000000" pitchFamily="50" charset="-128"/>
                <a:ea typeface="HGPｺﾞｼｯｸE" panose="020B0900000000000000" pitchFamily="50" charset="-128"/>
              </a:rPr>
              <a:t>①災害減免</a:t>
            </a:r>
          </a:p>
        </p:txBody>
      </p:sp>
      <p:sp>
        <p:nvSpPr>
          <p:cNvPr id="31" name="テキスト ボックス 30">
            <a:extLst>
              <a:ext uri="{FF2B5EF4-FFF2-40B4-BE49-F238E27FC236}">
                <a16:creationId xmlns:a16="http://schemas.microsoft.com/office/drawing/2014/main" id="{F6D1B186-6FB4-4D36-AC35-15820285072A}"/>
              </a:ext>
            </a:extLst>
          </p:cNvPr>
          <p:cNvSpPr txBox="1"/>
          <p:nvPr/>
        </p:nvSpPr>
        <p:spPr>
          <a:xfrm>
            <a:off x="93133" y="2497667"/>
            <a:ext cx="9745133" cy="618292"/>
          </a:xfrm>
          <a:prstGeom prst="roundRect">
            <a:avLst>
              <a:gd name="adj" fmla="val 18095"/>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defTabSz="914400">
              <a:defRPr/>
            </a:pPr>
            <a:endParaRPr kumimoji="1" lang="en-US" altLang="ja-JP" sz="1100" kern="0" dirty="0">
              <a:latin typeface="Calibri"/>
              <a:ea typeface="ＭＳ Ｐゴシック" panose="020B0600070205080204" pitchFamily="50" charset="-128"/>
            </a:endParaRPr>
          </a:p>
          <a:p>
            <a:pPr defTabSz="914400">
              <a:defRPr/>
            </a:pPr>
            <a:r>
              <a:rPr kumimoji="1" lang="ja-JP" altLang="en-US" sz="1100" kern="0" dirty="0">
                <a:latin typeface="Calibri"/>
                <a:ea typeface="ＭＳ Ｐゴシック" panose="020B0600070205080204" pitchFamily="50" charset="-128"/>
              </a:rPr>
              <a:t>　罹災証明書（被災証明書）のコピーの提出を求め、その内容に基づき、減免可否及び減免割合を決定することとする。</a:t>
            </a:r>
            <a:endParaRPr kumimoji="1" lang="en-US" altLang="ja-JP" sz="1100" kern="0" dirty="0">
              <a:latin typeface="Calibri"/>
              <a:ea typeface="ＭＳ Ｐゴシック" panose="020B0600070205080204" pitchFamily="50" charset="-128"/>
            </a:endParaRPr>
          </a:p>
          <a:p>
            <a:pPr defTabSz="914400">
              <a:defRPr/>
            </a:pPr>
            <a:r>
              <a:rPr kumimoji="1" lang="ja-JP" altLang="en-US" sz="1100" kern="0" dirty="0">
                <a:latin typeface="Calibri"/>
                <a:ea typeface="ＭＳ Ｐゴシック" panose="020B0600070205080204" pitchFamily="50" charset="-128"/>
              </a:rPr>
              <a:t>　</a:t>
            </a:r>
            <a:r>
              <a:rPr kumimoji="1" lang="en-US" altLang="ja-JP" sz="1100" kern="0" dirty="0">
                <a:latin typeface="Calibri"/>
                <a:ea typeface="ＭＳ Ｐゴシック" panose="020B0600070205080204" pitchFamily="50" charset="-128"/>
              </a:rPr>
              <a:t>※</a:t>
            </a:r>
            <a:r>
              <a:rPr kumimoji="1" lang="ja-JP" altLang="en-US" sz="1100" kern="0" dirty="0">
                <a:latin typeface="Calibri"/>
                <a:ea typeface="ＭＳ Ｐゴシック" panose="020B0600070205080204" pitchFamily="50" charset="-128"/>
              </a:rPr>
              <a:t>証明書のみで被害程度の確認ができない場合には、消防署や固定資産税担当課等の証明書発行所属に追加で確認を行い、記録を残す。</a:t>
            </a:r>
            <a:endParaRPr kumimoji="1" lang="en-US" altLang="ja-JP" sz="1100" kern="0" dirty="0">
              <a:latin typeface="Calibri"/>
              <a:ea typeface="ＭＳ Ｐゴシック" panose="020B0600070205080204" pitchFamily="50" charset="-128"/>
            </a:endParaRPr>
          </a:p>
          <a:p>
            <a:pPr defTabSz="914400">
              <a:defRPr/>
            </a:pPr>
            <a:endParaRPr kumimoji="1" lang="en-US" altLang="ja-JP" sz="300" kern="0" dirty="0">
              <a:latin typeface="Calibri"/>
              <a:ea typeface="ＭＳ Ｐゴシック" panose="020B0600070205080204" pitchFamily="50" charset="-128"/>
            </a:endParaRPr>
          </a:p>
        </p:txBody>
      </p:sp>
      <p:sp>
        <p:nvSpPr>
          <p:cNvPr id="32" name="角丸四角形 9">
            <a:extLst>
              <a:ext uri="{FF2B5EF4-FFF2-40B4-BE49-F238E27FC236}">
                <a16:creationId xmlns:a16="http://schemas.microsoft.com/office/drawing/2014/main" id="{0BAAAEF1-30D8-414E-B69F-734663240841}"/>
              </a:ext>
            </a:extLst>
          </p:cNvPr>
          <p:cNvSpPr/>
          <p:nvPr/>
        </p:nvSpPr>
        <p:spPr>
          <a:xfrm>
            <a:off x="176214" y="2358275"/>
            <a:ext cx="4536000" cy="259200"/>
          </a:xfrm>
          <a:prstGeom prst="roundRect">
            <a:avLst/>
          </a:prstGeom>
          <a:solidFill>
            <a:srgbClr val="FFEAA7"/>
          </a:solidFill>
          <a:ln w="25400" cap="flat" cmpd="sng" algn="ctr">
            <a:solidFill>
              <a:srgbClr val="FFC000"/>
            </a:solidFill>
            <a:prstDash val="solid"/>
          </a:ln>
          <a:effectLst/>
        </p:spPr>
        <p:txBody>
          <a:bodyPr rtlCol="0" anchor="ctr"/>
          <a:lstStyle/>
          <a:p>
            <a:pPr algn="ctr" defTabSz="914400">
              <a:defRPr/>
            </a:pPr>
            <a:r>
              <a:rPr kumimoji="1" lang="ja-JP" altLang="en-US" sz="1200" kern="0" dirty="0">
                <a:solidFill>
                  <a:prstClr val="black"/>
                </a:solidFill>
                <a:latin typeface="HGPｺﾞｼｯｸE" panose="020B0900000000000000" pitchFamily="50" charset="-128"/>
                <a:ea typeface="HGPｺﾞｼｯｸE" panose="020B0900000000000000" pitchFamily="50" charset="-128"/>
              </a:rPr>
              <a:t>減免可否及び減免割合の決定</a:t>
            </a:r>
          </a:p>
        </p:txBody>
      </p:sp>
      <p:graphicFrame>
        <p:nvGraphicFramePr>
          <p:cNvPr id="33" name="表 32">
            <a:extLst>
              <a:ext uri="{FF2B5EF4-FFF2-40B4-BE49-F238E27FC236}">
                <a16:creationId xmlns:a16="http://schemas.microsoft.com/office/drawing/2014/main" id="{21E0B687-9A39-4E0C-8CED-34FEB844ADBA}"/>
              </a:ext>
            </a:extLst>
          </p:cNvPr>
          <p:cNvGraphicFramePr>
            <a:graphicFrameLocks noGrp="1"/>
          </p:cNvGraphicFramePr>
          <p:nvPr>
            <p:extLst>
              <p:ext uri="{D42A27DB-BD31-4B8C-83A1-F6EECF244321}">
                <p14:modId xmlns:p14="http://schemas.microsoft.com/office/powerpoint/2010/main" val="3996284533"/>
              </p:ext>
            </p:extLst>
          </p:nvPr>
        </p:nvGraphicFramePr>
        <p:xfrm>
          <a:off x="72007" y="524731"/>
          <a:ext cx="9766259" cy="1718936"/>
        </p:xfrm>
        <a:graphic>
          <a:graphicData uri="http://schemas.openxmlformats.org/drawingml/2006/table">
            <a:tbl>
              <a:tblPr firstRow="1" firstCol="1" bandRow="1"/>
              <a:tblGrid>
                <a:gridCol w="1567039">
                  <a:extLst>
                    <a:ext uri="{9D8B030D-6E8A-4147-A177-3AD203B41FA5}">
                      <a16:colId xmlns:a16="http://schemas.microsoft.com/office/drawing/2014/main" val="20000"/>
                    </a:ext>
                  </a:extLst>
                </a:gridCol>
                <a:gridCol w="8199220">
                  <a:extLst>
                    <a:ext uri="{9D8B030D-6E8A-4147-A177-3AD203B41FA5}">
                      <a16:colId xmlns:a16="http://schemas.microsoft.com/office/drawing/2014/main" val="20001"/>
                    </a:ext>
                  </a:extLst>
                </a:gridCol>
              </a:tblGrid>
              <a:tr h="253899">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1100" kern="100" dirty="0">
                          <a:effectLst/>
                          <a:latin typeface="HGPｺﾞｼｯｸM" panose="020B0600000000000000" pitchFamily="50" charset="-128"/>
                          <a:ea typeface="HGPｺﾞｼｯｸM" panose="020B0600000000000000" pitchFamily="50" charset="-128"/>
                        </a:rPr>
                        <a:t>区分</a:t>
                      </a:r>
                      <a:endParaRPr lang="ja-JP" sz="16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1100" kern="100" dirty="0">
                          <a:effectLst/>
                          <a:latin typeface="HGPｺﾞｼｯｸM" panose="020B0600000000000000" pitchFamily="50" charset="-128"/>
                          <a:ea typeface="HGPｺﾞｼｯｸM" panose="020B0600000000000000" pitchFamily="50" charset="-128"/>
                        </a:rPr>
                        <a:t>一　災害</a:t>
                      </a:r>
                      <a:endParaRPr lang="ja-JP" sz="16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extLst>
                  <a:ext uri="{0D108BD9-81ED-4DB2-BD59-A6C34878D82A}">
                    <a16:rowId xmlns:a16="http://schemas.microsoft.com/office/drawing/2014/main" val="10000"/>
                  </a:ext>
                </a:extLst>
              </a:tr>
              <a:tr h="311727">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1100" kern="100" dirty="0">
                          <a:effectLst/>
                          <a:latin typeface="HGPｺﾞｼｯｸM" panose="020B0600000000000000" pitchFamily="50" charset="-128"/>
                          <a:ea typeface="HGPｺﾞｼｯｸM" panose="020B0600000000000000" pitchFamily="50" charset="-128"/>
                        </a:rPr>
                        <a:t>対象となる保険料</a:t>
                      </a:r>
                      <a:endParaRPr lang="ja-JP" sz="16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sz="1100" kern="100" dirty="0">
                          <a:effectLst/>
                          <a:latin typeface="HGPｺﾞｼｯｸM" panose="020B0600000000000000" pitchFamily="50" charset="-128"/>
                          <a:ea typeface="HGPｺﾞｼｯｸM" panose="020B0600000000000000" pitchFamily="50" charset="-128"/>
                        </a:rPr>
                        <a:t>応能分及び応益分</a:t>
                      </a:r>
                      <a:endParaRPr lang="ja-JP" sz="16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1"/>
                  </a:ext>
                </a:extLst>
              </a:tr>
              <a:tr h="750365">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1100" kern="100" dirty="0">
                          <a:effectLst/>
                          <a:latin typeface="HGPｺﾞｼｯｸM" panose="020B0600000000000000" pitchFamily="50" charset="-128"/>
                          <a:ea typeface="HGPｺﾞｼｯｸM" panose="020B0600000000000000" pitchFamily="50" charset="-128"/>
                        </a:rPr>
                        <a:t>減免の割合</a:t>
                      </a:r>
                      <a:endParaRPr lang="ja-JP" sz="16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sz="1100" kern="100" dirty="0">
                          <a:effectLst/>
                          <a:latin typeface="HGPｺﾞｼｯｸM" panose="020B0600000000000000" pitchFamily="50" charset="-128"/>
                          <a:ea typeface="HGPｺﾞｼｯｸM" panose="020B0600000000000000" pitchFamily="50" charset="-128"/>
                        </a:rPr>
                        <a:t>被害の程度に応じて３区分</a:t>
                      </a:r>
                      <a:endParaRPr lang="en-US" altLang="ja-JP" sz="1100" kern="100" dirty="0">
                        <a:effectLst/>
                        <a:latin typeface="HGPｺﾞｼｯｸM" panose="020B0600000000000000" pitchFamily="50" charset="-128"/>
                        <a:ea typeface="HGPｺﾞｼｯｸM" panose="020B0600000000000000" pitchFamily="50" charset="-128"/>
                      </a:endParaRPr>
                    </a:p>
                    <a:p>
                      <a:pPr marL="63500" indent="-63500" algn="just">
                        <a:lnSpc>
                          <a:spcPts val="1300"/>
                        </a:lnSpc>
                        <a:spcAft>
                          <a:spcPts val="0"/>
                        </a:spcAft>
                      </a:pPr>
                      <a:r>
                        <a:rPr lang="ja-JP" altLang="en-US" sz="1100" kern="100" dirty="0">
                          <a:effectLst/>
                          <a:latin typeface="HGPｺﾞｼｯｸM" panose="020B0600000000000000" pitchFamily="50" charset="-128"/>
                          <a:ea typeface="HGPｺﾞｼｯｸM" panose="020B0600000000000000" pitchFamily="50" charset="-128"/>
                        </a:rPr>
                        <a:t>○</a:t>
                      </a:r>
                      <a:r>
                        <a:rPr lang="ja-JP" sz="1100" kern="100" dirty="0">
                          <a:effectLst/>
                          <a:latin typeface="HGPｺﾞｼｯｸM" panose="020B0600000000000000" pitchFamily="50" charset="-128"/>
                          <a:ea typeface="HGPｺﾞｼｯｸM" panose="020B0600000000000000" pitchFamily="50" charset="-128"/>
                        </a:rPr>
                        <a:t>全壊</a:t>
                      </a:r>
                      <a:r>
                        <a:rPr lang="ja-JP" altLang="en-US" sz="1100" kern="100" dirty="0">
                          <a:effectLst/>
                          <a:latin typeface="HGPｺﾞｼｯｸM" panose="020B0600000000000000" pitchFamily="50" charset="-128"/>
                          <a:ea typeface="HGPｺﾞｼｯｸM" panose="020B0600000000000000" pitchFamily="50" charset="-128"/>
                        </a:rPr>
                        <a:t>・全焼・大規模半壊：</a:t>
                      </a:r>
                      <a:r>
                        <a:rPr lang="en-US" sz="1100" kern="100" dirty="0">
                          <a:effectLst/>
                          <a:latin typeface="HGPｺﾞｼｯｸM" panose="020B0600000000000000" pitchFamily="50" charset="-128"/>
                          <a:ea typeface="HGPｺﾞｼｯｸM" panose="020B0600000000000000" pitchFamily="50" charset="-128"/>
                        </a:rPr>
                        <a:t>100</a:t>
                      </a:r>
                      <a:r>
                        <a:rPr lang="ja-JP" sz="1100" kern="100" dirty="0">
                          <a:effectLst/>
                          <a:latin typeface="HGPｺﾞｼｯｸM" panose="020B0600000000000000" pitchFamily="50" charset="-128"/>
                          <a:ea typeface="HGPｺﾞｼｯｸM" panose="020B0600000000000000" pitchFamily="50" charset="-128"/>
                        </a:rPr>
                        <a:t>％</a:t>
                      </a:r>
                      <a:endParaRPr lang="en-US" altLang="ja-JP" sz="1100" kern="100" dirty="0">
                        <a:effectLst/>
                        <a:latin typeface="HGPｺﾞｼｯｸM" panose="020B0600000000000000" pitchFamily="50" charset="-128"/>
                        <a:ea typeface="HGPｺﾞｼｯｸM" panose="020B0600000000000000" pitchFamily="50" charset="-128"/>
                      </a:endParaRPr>
                    </a:p>
                    <a:p>
                      <a:pPr marL="63500" indent="-63500" algn="just">
                        <a:lnSpc>
                          <a:spcPts val="1300"/>
                        </a:lnSpc>
                        <a:spcAft>
                          <a:spcPts val="0"/>
                        </a:spcAft>
                      </a:pPr>
                      <a:r>
                        <a:rPr lang="ja-JP" altLang="en-US" sz="1100" kern="100" dirty="0">
                          <a:effectLst/>
                          <a:latin typeface="HGPｺﾞｼｯｸM" panose="020B0600000000000000" pitchFamily="50" charset="-128"/>
                          <a:ea typeface="HGPｺﾞｼｯｸM" panose="020B0600000000000000" pitchFamily="50" charset="-128"/>
                        </a:rPr>
                        <a:t>○</a:t>
                      </a:r>
                      <a:r>
                        <a:rPr lang="ja-JP" sz="1100" kern="100" dirty="0">
                          <a:effectLst/>
                          <a:latin typeface="HGPｺﾞｼｯｸM" panose="020B0600000000000000" pitchFamily="50" charset="-128"/>
                          <a:ea typeface="HGPｺﾞｼｯｸM" panose="020B0600000000000000" pitchFamily="50" charset="-128"/>
                        </a:rPr>
                        <a:t>半壊</a:t>
                      </a:r>
                      <a:r>
                        <a:rPr lang="ja-JP" altLang="en-US" sz="1100" kern="100" dirty="0">
                          <a:effectLst/>
                          <a:latin typeface="HGPｺﾞｼｯｸM" panose="020B0600000000000000" pitchFamily="50" charset="-128"/>
                          <a:ea typeface="HGPｺﾞｼｯｸM" panose="020B0600000000000000" pitchFamily="50" charset="-128"/>
                        </a:rPr>
                        <a:t>・半焼：</a:t>
                      </a:r>
                      <a:r>
                        <a:rPr lang="en-US" sz="1100" kern="100" dirty="0">
                          <a:effectLst/>
                          <a:latin typeface="HGPｺﾞｼｯｸM" panose="020B0600000000000000" pitchFamily="50" charset="-128"/>
                          <a:ea typeface="HGPｺﾞｼｯｸM" panose="020B0600000000000000" pitchFamily="50" charset="-128"/>
                        </a:rPr>
                        <a:t>70</a:t>
                      </a:r>
                      <a:r>
                        <a:rPr lang="ja-JP" sz="1100" kern="100" dirty="0">
                          <a:effectLst/>
                          <a:latin typeface="HGPｺﾞｼｯｸM" panose="020B0600000000000000" pitchFamily="50" charset="-128"/>
                          <a:ea typeface="HGPｺﾞｼｯｸM" panose="020B0600000000000000" pitchFamily="50" charset="-128"/>
                        </a:rPr>
                        <a:t>％</a:t>
                      </a:r>
                      <a:endParaRPr lang="en-US" altLang="ja-JP" sz="1100" kern="100" dirty="0">
                        <a:effectLst/>
                        <a:latin typeface="HGPｺﾞｼｯｸM" panose="020B0600000000000000" pitchFamily="50" charset="-128"/>
                        <a:ea typeface="HGPｺﾞｼｯｸM" panose="020B0600000000000000" pitchFamily="50" charset="-128"/>
                      </a:endParaRPr>
                    </a:p>
                    <a:p>
                      <a:pPr marL="63500" indent="-63500" algn="just">
                        <a:lnSpc>
                          <a:spcPts val="1300"/>
                        </a:lnSpc>
                        <a:spcAft>
                          <a:spcPts val="0"/>
                        </a:spcAft>
                      </a:pPr>
                      <a:r>
                        <a:rPr lang="ja-JP" altLang="en-US" sz="1100" kern="100" dirty="0">
                          <a:effectLst/>
                          <a:latin typeface="HGPｺﾞｼｯｸM" panose="020B0600000000000000" pitchFamily="50" charset="-128"/>
                          <a:ea typeface="HGPｺﾞｼｯｸM" panose="020B0600000000000000" pitchFamily="50" charset="-128"/>
                        </a:rPr>
                        <a:t>○</a:t>
                      </a:r>
                      <a:r>
                        <a:rPr lang="ja-JP" sz="1100" kern="100" dirty="0">
                          <a:effectLst/>
                          <a:latin typeface="HGPｺﾞｼｯｸM" panose="020B0600000000000000" pitchFamily="50" charset="-128"/>
                          <a:ea typeface="HGPｺﾞｼｯｸM" panose="020B0600000000000000" pitchFamily="50" charset="-128"/>
                        </a:rPr>
                        <a:t>火災による水損又は床上浸水</a:t>
                      </a:r>
                      <a:r>
                        <a:rPr lang="ja-JP" altLang="en-US" sz="1100" kern="100" dirty="0">
                          <a:effectLst/>
                          <a:latin typeface="HGPｺﾞｼｯｸM" panose="020B0600000000000000" pitchFamily="50" charset="-128"/>
                          <a:ea typeface="HGPｺﾞｼｯｸM" panose="020B0600000000000000" pitchFamily="50" charset="-128"/>
                        </a:rPr>
                        <a:t>：</a:t>
                      </a:r>
                      <a:r>
                        <a:rPr lang="en-US" sz="1100" kern="100" dirty="0">
                          <a:effectLst/>
                          <a:latin typeface="HGPｺﾞｼｯｸM" panose="020B0600000000000000" pitchFamily="50" charset="-128"/>
                          <a:ea typeface="HGPｺﾞｼｯｸM" panose="020B0600000000000000" pitchFamily="50" charset="-128"/>
                        </a:rPr>
                        <a:t>50</a:t>
                      </a:r>
                      <a:r>
                        <a:rPr lang="ja-JP" sz="1100" kern="100" dirty="0">
                          <a:effectLst/>
                          <a:latin typeface="HGPｺﾞｼｯｸM" panose="020B0600000000000000" pitchFamily="50" charset="-128"/>
                          <a:ea typeface="HGPｺﾞｼｯｸM" panose="020B0600000000000000" pitchFamily="50" charset="-128"/>
                        </a:rPr>
                        <a:t>％</a:t>
                      </a:r>
                      <a:endParaRPr lang="ja-JP" sz="16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2"/>
                  </a:ext>
                </a:extLst>
              </a:tr>
              <a:tr h="402945">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1100" kern="100" dirty="0">
                          <a:effectLst/>
                          <a:latin typeface="HGPｺﾞｼｯｸM" panose="020B0600000000000000" pitchFamily="50" charset="-128"/>
                          <a:ea typeface="HGPｺﾞｼｯｸM" panose="020B0600000000000000" pitchFamily="50" charset="-128"/>
                        </a:rPr>
                        <a:t>対象期間</a:t>
                      </a:r>
                      <a:endParaRPr lang="ja-JP" sz="16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0" indent="0" algn="just">
                        <a:lnSpc>
                          <a:spcPts val="1300"/>
                        </a:lnSpc>
                        <a:spcAft>
                          <a:spcPts val="0"/>
                        </a:spcAft>
                      </a:pPr>
                      <a:r>
                        <a:rPr lang="ja-JP" sz="1100" kern="100" dirty="0">
                          <a:solidFill>
                            <a:schemeClr val="tx1"/>
                          </a:solidFill>
                          <a:effectLst/>
                          <a:latin typeface="HGPｺﾞｼｯｸM" panose="020B0600000000000000" pitchFamily="50" charset="-128"/>
                          <a:ea typeface="HGPｺﾞｼｯｸM" panose="020B0600000000000000" pitchFamily="50" charset="-128"/>
                        </a:rPr>
                        <a:t>減免の申請のあった日の属する年度末まで（ただし、必要に応じ、当該申請日の属する年度の翌年度末まで延期することができる。</a:t>
                      </a:r>
                      <a:endParaRPr lang="en-US" altLang="ja-JP" sz="1100" kern="100" dirty="0">
                        <a:solidFill>
                          <a:schemeClr val="tx1"/>
                        </a:solidFill>
                        <a:effectLst/>
                        <a:latin typeface="HGPｺﾞｼｯｸM" panose="020B0600000000000000" pitchFamily="50" charset="-128"/>
                        <a:ea typeface="HGPｺﾞｼｯｸM" panose="020B0600000000000000" pitchFamily="50" charset="-128"/>
                      </a:endParaRPr>
                    </a:p>
                    <a:p>
                      <a:pPr marL="0" indent="0" algn="just">
                        <a:lnSpc>
                          <a:spcPts val="1300"/>
                        </a:lnSpc>
                        <a:spcAft>
                          <a:spcPts val="0"/>
                        </a:spcAft>
                      </a:pPr>
                      <a:r>
                        <a:rPr lang="ja-JP" altLang="ja-JP" sz="1100" u="sng" kern="100" dirty="0">
                          <a:solidFill>
                            <a:schemeClr val="tx1"/>
                          </a:solidFill>
                          <a:effectLst/>
                          <a:latin typeface="HGPｺﾞｼｯｸM" panose="020B0600000000000000" pitchFamily="50" charset="-128"/>
                          <a:ea typeface="HGPｺﾞｼｯｸM" panose="020B0600000000000000" pitchFamily="50" charset="-128"/>
                        </a:rPr>
                        <a:t>【被災した日が属する月から起算し、最大</a:t>
                      </a:r>
                      <a:r>
                        <a:rPr lang="en-US" altLang="ja-JP" sz="1100" u="sng" kern="100" dirty="0">
                          <a:solidFill>
                            <a:schemeClr val="tx1"/>
                          </a:solidFill>
                          <a:effectLst/>
                          <a:latin typeface="HGPｺﾞｼｯｸM" panose="020B0600000000000000" pitchFamily="50" charset="-128"/>
                          <a:ea typeface="HGPｺﾞｼｯｸM" panose="020B0600000000000000" pitchFamily="50" charset="-128"/>
                        </a:rPr>
                        <a:t>12</a:t>
                      </a:r>
                      <a:r>
                        <a:rPr lang="ja-JP" altLang="ja-JP" sz="1100" u="sng" kern="100" dirty="0">
                          <a:solidFill>
                            <a:schemeClr val="tx1"/>
                          </a:solidFill>
                          <a:effectLst/>
                          <a:latin typeface="HGPｺﾞｼｯｸM" panose="020B0600000000000000" pitchFamily="50" charset="-128"/>
                          <a:ea typeface="HGPｺﾞｼｯｸM" panose="020B0600000000000000" pitchFamily="50" charset="-128"/>
                        </a:rPr>
                        <a:t>月】</a:t>
                      </a:r>
                      <a:r>
                        <a:rPr lang="ja-JP" sz="1100" kern="100" dirty="0">
                          <a:solidFill>
                            <a:schemeClr val="tx1"/>
                          </a:solidFill>
                          <a:effectLst/>
                          <a:latin typeface="HGPｺﾞｼｯｸM" panose="020B0600000000000000" pitchFamily="50" charset="-128"/>
                          <a:ea typeface="HGPｺﾞｼｯｸM" panose="020B0600000000000000" pitchFamily="50" charset="-128"/>
                        </a:rPr>
                        <a:t>）</a:t>
                      </a:r>
                      <a:endParaRPr lang="ja-JP" sz="1600" kern="100" dirty="0">
                        <a:solidFill>
                          <a:schemeClr val="tx1"/>
                        </a:solidFill>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3"/>
                  </a:ext>
                </a:extLst>
              </a:tr>
            </a:tbl>
          </a:graphicData>
        </a:graphic>
      </p:graphicFrame>
      <p:sp>
        <p:nvSpPr>
          <p:cNvPr id="34" name="テキスト ボックス 33">
            <a:extLst>
              <a:ext uri="{FF2B5EF4-FFF2-40B4-BE49-F238E27FC236}">
                <a16:creationId xmlns:a16="http://schemas.microsoft.com/office/drawing/2014/main" id="{C745E60F-AD83-4364-90F0-6297AB1FB522}"/>
              </a:ext>
            </a:extLst>
          </p:cNvPr>
          <p:cNvSpPr txBox="1"/>
          <p:nvPr/>
        </p:nvSpPr>
        <p:spPr>
          <a:xfrm>
            <a:off x="93133" y="6006271"/>
            <a:ext cx="9745133" cy="825758"/>
          </a:xfrm>
          <a:prstGeom prst="roundRect">
            <a:avLst>
              <a:gd name="adj" fmla="val 17219"/>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defTabSz="914400">
              <a:lnSpc>
                <a:spcPts val="600"/>
              </a:lnSpc>
              <a:defRPr/>
            </a:pPr>
            <a:endParaRPr kumimoji="1" lang="en-US" altLang="ja-JP" sz="1100" kern="0" dirty="0">
              <a:solidFill>
                <a:prstClr val="black"/>
              </a:solidFill>
              <a:latin typeface="Calibri"/>
              <a:ea typeface="ＭＳ Ｐゴシック" panose="020B0600070205080204" pitchFamily="50" charset="-128"/>
            </a:endParaRPr>
          </a:p>
          <a:p>
            <a:pPr marL="171450" indent="-171450" defTabSz="914400">
              <a:lnSpc>
                <a:spcPts val="900"/>
              </a:lnSpc>
              <a:buFont typeface="Wingdings" panose="05000000000000000000" pitchFamily="2" charset="2"/>
              <a:buChar char="l"/>
              <a:defRPr/>
            </a:pPr>
            <a:endParaRPr kumimoji="1" lang="en-US" altLang="ja-JP" sz="1100" kern="0" dirty="0">
              <a:solidFill>
                <a:prstClr val="black"/>
              </a:solidFill>
              <a:latin typeface="Calibri"/>
              <a:ea typeface="ＭＳ Ｐゴシック" panose="020B0600070205080204" pitchFamily="50" charset="-128"/>
            </a:endParaRPr>
          </a:p>
          <a:p>
            <a:pPr defTabSz="914400">
              <a:defRPr/>
            </a:pPr>
            <a:r>
              <a:rPr kumimoji="1" lang="ja-JP" altLang="en-US" sz="1100" kern="0" dirty="0">
                <a:solidFill>
                  <a:prstClr val="black"/>
                </a:solidFill>
                <a:latin typeface="Calibri"/>
                <a:ea typeface="ＭＳ Ｐゴシック" panose="020B0600070205080204" pitchFamily="50" charset="-128"/>
              </a:rPr>
              <a:t>　被災した場合、保険契約に基づき、被害に対する給付を受けることとなるが、</a:t>
            </a:r>
            <a:endParaRPr kumimoji="1" lang="en-US" altLang="ja-JP" sz="1100" kern="0" dirty="0">
              <a:solidFill>
                <a:prstClr val="black"/>
              </a:solidFill>
              <a:latin typeface="Calibri"/>
              <a:ea typeface="ＭＳ Ｐゴシック" panose="020B0600070205080204" pitchFamily="50" charset="-128"/>
            </a:endParaRPr>
          </a:p>
          <a:p>
            <a:pPr defTabSz="914400">
              <a:defRPr/>
            </a:pPr>
            <a:r>
              <a:rPr kumimoji="1" lang="ja-JP" altLang="en-US" sz="1100" kern="0" dirty="0">
                <a:solidFill>
                  <a:prstClr val="black"/>
                </a:solidFill>
                <a:latin typeface="Calibri"/>
                <a:ea typeface="ＭＳ Ｐゴシック" panose="020B0600070205080204" pitchFamily="50" charset="-128"/>
              </a:rPr>
              <a:t>　保険契約自体が任意であること、契約内容（補償範囲や金額）が多種多様であること、被災した事実は補填の多寡にかかわらず同じであることから、</a:t>
            </a:r>
            <a:r>
              <a:rPr kumimoji="1" lang="ja-JP" altLang="en-US" sz="1100" kern="0" dirty="0">
                <a:solidFill>
                  <a:prstClr val="black"/>
                </a:solidFill>
                <a:latin typeface="HGPｺﾞｼｯｸE" panose="020B0900000000000000" pitchFamily="50" charset="-128"/>
                <a:ea typeface="HGPｺﾞｼｯｸE" panose="020B0900000000000000" pitchFamily="50" charset="-128"/>
              </a:rPr>
              <a:t>保険金等</a:t>
            </a:r>
            <a:endParaRPr kumimoji="1" lang="en-US" altLang="ja-JP" sz="1100" kern="0" dirty="0">
              <a:solidFill>
                <a:prstClr val="black"/>
              </a:solidFill>
              <a:latin typeface="HGPｺﾞｼｯｸE" panose="020B0900000000000000" pitchFamily="50" charset="-128"/>
              <a:ea typeface="HGPｺﾞｼｯｸE" panose="020B0900000000000000" pitchFamily="50" charset="-128"/>
            </a:endParaRPr>
          </a:p>
          <a:p>
            <a:pPr defTabSz="914400">
              <a:defRPr/>
            </a:pPr>
            <a:r>
              <a:rPr kumimoji="1" lang="ja-JP" altLang="en-US" sz="1100" kern="0" dirty="0">
                <a:solidFill>
                  <a:prstClr val="black"/>
                </a:solidFill>
                <a:latin typeface="HGPｺﾞｼｯｸE" panose="020B0900000000000000" pitchFamily="50" charset="-128"/>
                <a:ea typeface="HGPｺﾞｼｯｸE" panose="020B0900000000000000" pitchFamily="50" charset="-128"/>
              </a:rPr>
              <a:t>　による被害補填を受けている場合であっても、減免可否及び減免割合を決定する際に考慮しない</a:t>
            </a:r>
            <a:r>
              <a:rPr kumimoji="1" lang="ja-JP" altLang="en-US" sz="1100" kern="0" dirty="0">
                <a:solidFill>
                  <a:prstClr val="black"/>
                </a:solidFill>
                <a:latin typeface="Calibri"/>
                <a:ea typeface="ＭＳ Ｐゴシック" panose="020B0600070205080204" pitchFamily="50" charset="-128"/>
              </a:rPr>
              <a:t>こととする。</a:t>
            </a:r>
            <a:endParaRPr kumimoji="1" lang="en-US" altLang="ja-JP" sz="1100" kern="0" dirty="0">
              <a:solidFill>
                <a:prstClr val="black"/>
              </a:solidFill>
              <a:latin typeface="Calibri"/>
              <a:ea typeface="ＭＳ Ｐゴシック" panose="020B0600070205080204" pitchFamily="50" charset="-128"/>
            </a:endParaRPr>
          </a:p>
          <a:p>
            <a:pPr defTabSz="914400">
              <a:defRPr/>
            </a:pPr>
            <a:r>
              <a:rPr kumimoji="1" lang="en-US" altLang="ja-JP" sz="300" kern="0" dirty="0">
                <a:solidFill>
                  <a:prstClr val="black"/>
                </a:solidFill>
                <a:latin typeface="Calibri"/>
                <a:ea typeface="ＭＳ Ｐゴシック" panose="020B0600070205080204" pitchFamily="50" charset="-128"/>
              </a:rPr>
              <a:t>4</a:t>
            </a:r>
          </a:p>
        </p:txBody>
      </p:sp>
      <p:sp>
        <p:nvSpPr>
          <p:cNvPr id="35" name="角丸四角形 24">
            <a:extLst>
              <a:ext uri="{FF2B5EF4-FFF2-40B4-BE49-F238E27FC236}">
                <a16:creationId xmlns:a16="http://schemas.microsoft.com/office/drawing/2014/main" id="{197F59BF-A11A-4C81-B12F-411B2574BBA6}"/>
              </a:ext>
            </a:extLst>
          </p:cNvPr>
          <p:cNvSpPr/>
          <p:nvPr/>
        </p:nvSpPr>
        <p:spPr>
          <a:xfrm>
            <a:off x="176214" y="5865816"/>
            <a:ext cx="4536000" cy="259200"/>
          </a:xfrm>
          <a:prstGeom prst="roundRect">
            <a:avLst/>
          </a:prstGeom>
          <a:solidFill>
            <a:srgbClr val="FFEAA7"/>
          </a:solidFill>
          <a:ln w="25400" cap="flat" cmpd="sng" algn="ctr">
            <a:solidFill>
              <a:srgbClr val="FFC000"/>
            </a:solidFill>
            <a:prstDash val="solid"/>
          </a:ln>
          <a:effectLst/>
        </p:spPr>
        <p:txBody>
          <a:bodyPr rtlCol="0" anchor="ctr"/>
          <a:lstStyle/>
          <a:p>
            <a:pPr algn="ctr" defTabSz="914400">
              <a:defRPr/>
            </a:pPr>
            <a:r>
              <a:rPr kumimoji="1" lang="ja-JP" altLang="en-US" sz="1200" kern="0" dirty="0">
                <a:solidFill>
                  <a:prstClr val="black"/>
                </a:solidFill>
                <a:latin typeface="HGPｺﾞｼｯｸE" panose="020B0900000000000000" pitchFamily="50" charset="-128"/>
                <a:ea typeface="HGPｺﾞｼｯｸE" panose="020B0900000000000000" pitchFamily="50" charset="-128"/>
              </a:rPr>
              <a:t>保険金等により、補填を受けている場合の取扱い</a:t>
            </a:r>
          </a:p>
        </p:txBody>
      </p:sp>
      <p:sp>
        <p:nvSpPr>
          <p:cNvPr id="36" name="テキスト ボックス 35">
            <a:extLst>
              <a:ext uri="{FF2B5EF4-FFF2-40B4-BE49-F238E27FC236}">
                <a16:creationId xmlns:a16="http://schemas.microsoft.com/office/drawing/2014/main" id="{2B9D3C73-A48A-45BE-8920-B56738542AF8}"/>
              </a:ext>
            </a:extLst>
          </p:cNvPr>
          <p:cNvSpPr txBox="1"/>
          <p:nvPr/>
        </p:nvSpPr>
        <p:spPr>
          <a:xfrm>
            <a:off x="93133" y="3400397"/>
            <a:ext cx="9745133" cy="440531"/>
          </a:xfrm>
          <a:prstGeom prst="roundRect">
            <a:avLst>
              <a:gd name="adj" fmla="val 21868"/>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r>
              <a:rPr kumimoji="1" lang="ja-JP" altLang="en-US" sz="1100" kern="0" dirty="0">
                <a:solidFill>
                  <a:prstClr val="black"/>
                </a:solidFill>
                <a:latin typeface="Calibri"/>
                <a:ea typeface="ＭＳ Ｐゴシック" panose="020B0600070205080204" pitchFamily="50" charset="-128"/>
              </a:rPr>
              <a:t>　</a:t>
            </a:r>
            <a:r>
              <a:rPr kumimoji="1" lang="en-US" altLang="ja-JP" sz="1100" kern="0" dirty="0">
                <a:solidFill>
                  <a:prstClr val="black"/>
                </a:solidFill>
                <a:latin typeface="Calibri"/>
                <a:ea typeface="ＭＳ Ｐゴシック" panose="020B0600070205080204" pitchFamily="50" charset="-128"/>
              </a:rPr>
              <a:t>『</a:t>
            </a:r>
            <a:r>
              <a:rPr kumimoji="1" lang="ja-JP" altLang="en-US" sz="1100" kern="0" dirty="0">
                <a:solidFill>
                  <a:prstClr val="black"/>
                </a:solidFill>
                <a:latin typeface="Calibri"/>
                <a:ea typeface="ＭＳ Ｐゴシック" panose="020B0600070205080204" pitchFamily="50" charset="-128"/>
              </a:rPr>
              <a:t>居住する住宅</a:t>
            </a:r>
            <a:r>
              <a:rPr kumimoji="1" lang="en-US" altLang="ja-JP" sz="1100" kern="0" dirty="0">
                <a:solidFill>
                  <a:prstClr val="black"/>
                </a:solidFill>
                <a:latin typeface="Calibri"/>
                <a:ea typeface="ＭＳ Ｐゴシック" panose="020B0600070205080204" pitchFamily="50" charset="-128"/>
              </a:rPr>
              <a:t>』 </a:t>
            </a:r>
            <a:r>
              <a:rPr kumimoji="1" lang="ja-JP" altLang="en-US" sz="1100" kern="0" dirty="0">
                <a:solidFill>
                  <a:prstClr val="black"/>
                </a:solidFill>
                <a:latin typeface="Calibri"/>
                <a:ea typeface="ＭＳ Ｐゴシック" panose="020B0600070205080204" pitchFamily="50" charset="-128"/>
              </a:rPr>
              <a:t>： 被保険者が居住する主たる居住用住宅（原則的に、国保上の住所と一致。持家あるいは賃貸の別は不問。）</a:t>
            </a:r>
            <a:r>
              <a:rPr kumimoji="1" lang="en-US" altLang="ja-JP" sz="1100" kern="0" dirty="0">
                <a:solidFill>
                  <a:prstClr val="black"/>
                </a:solidFill>
                <a:latin typeface="Calibri"/>
                <a:ea typeface="ＭＳ Ｐゴシック" panose="020B0600070205080204" pitchFamily="50" charset="-128"/>
              </a:rPr>
              <a:t>       『</a:t>
            </a:r>
            <a:r>
              <a:rPr kumimoji="1" lang="ja-JP" altLang="en-US" sz="1100" kern="0" dirty="0">
                <a:solidFill>
                  <a:prstClr val="black"/>
                </a:solidFill>
                <a:latin typeface="Calibri"/>
                <a:ea typeface="ＭＳ Ｐゴシック" panose="020B0600070205080204" pitchFamily="50" charset="-128"/>
              </a:rPr>
              <a:t>家財</a:t>
            </a:r>
            <a:r>
              <a:rPr kumimoji="1" lang="en-US" altLang="ja-JP" sz="1100" kern="0" dirty="0">
                <a:solidFill>
                  <a:prstClr val="black"/>
                </a:solidFill>
                <a:latin typeface="Calibri"/>
                <a:ea typeface="ＭＳ Ｐゴシック" panose="020B0600070205080204" pitchFamily="50" charset="-128"/>
              </a:rPr>
              <a:t>』 </a:t>
            </a:r>
            <a:r>
              <a:rPr kumimoji="1" lang="ja-JP" altLang="en-US" sz="1100" kern="0" dirty="0">
                <a:solidFill>
                  <a:prstClr val="black"/>
                </a:solidFill>
                <a:latin typeface="Calibri"/>
                <a:ea typeface="ＭＳ Ｐゴシック" panose="020B0600070205080204" pitchFamily="50" charset="-128"/>
              </a:rPr>
              <a:t>： 対象外</a:t>
            </a: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300" kern="0" dirty="0">
              <a:solidFill>
                <a:prstClr val="black"/>
              </a:solidFill>
              <a:latin typeface="Calibri"/>
              <a:ea typeface="ＭＳ Ｐゴシック" panose="020B0600070205080204" pitchFamily="50" charset="-128"/>
            </a:endParaRPr>
          </a:p>
        </p:txBody>
      </p:sp>
      <p:sp>
        <p:nvSpPr>
          <p:cNvPr id="37" name="角丸四角形 10">
            <a:extLst>
              <a:ext uri="{FF2B5EF4-FFF2-40B4-BE49-F238E27FC236}">
                <a16:creationId xmlns:a16="http://schemas.microsoft.com/office/drawing/2014/main" id="{43C2B0FE-1E26-4FF4-B6FA-C00522C8CD48}"/>
              </a:ext>
            </a:extLst>
          </p:cNvPr>
          <p:cNvSpPr/>
          <p:nvPr/>
        </p:nvSpPr>
        <p:spPr>
          <a:xfrm>
            <a:off x="176214" y="3243753"/>
            <a:ext cx="4536000" cy="259200"/>
          </a:xfrm>
          <a:prstGeom prst="roundRect">
            <a:avLst/>
          </a:prstGeom>
          <a:solidFill>
            <a:srgbClr val="FFEAA7"/>
          </a:solidFill>
          <a:ln w="25400" cap="flat" cmpd="sng" algn="ctr">
            <a:solidFill>
              <a:srgbClr val="FFC000"/>
            </a:solidFill>
            <a:prstDash val="solid"/>
          </a:ln>
          <a:effectLst/>
        </p:spPr>
        <p:txBody>
          <a:bodyPr rtlCol="0" anchor="ctr"/>
          <a:lstStyle/>
          <a:p>
            <a:pPr algn="ctr" defTabSz="914400">
              <a:defRPr/>
            </a:pPr>
            <a:r>
              <a:rPr kumimoji="1" lang="ja-JP" altLang="en-US" sz="1200" kern="0" dirty="0">
                <a:solidFill>
                  <a:prstClr val="black"/>
                </a:solidFill>
                <a:latin typeface="HGPｺﾞｼｯｸE" panose="020B0900000000000000" pitchFamily="50" charset="-128"/>
                <a:ea typeface="HGPｺﾞｼｯｸE" panose="020B0900000000000000" pitchFamily="50" charset="-128"/>
              </a:rPr>
              <a:t>居住する住宅及び家財の範囲</a:t>
            </a:r>
          </a:p>
        </p:txBody>
      </p:sp>
      <p:sp>
        <p:nvSpPr>
          <p:cNvPr id="38" name="テキスト ボックス 37">
            <a:extLst>
              <a:ext uri="{FF2B5EF4-FFF2-40B4-BE49-F238E27FC236}">
                <a16:creationId xmlns:a16="http://schemas.microsoft.com/office/drawing/2014/main" id="{ACC7B1B1-6B63-4E22-A47E-9CFA2BA92E2F}"/>
              </a:ext>
            </a:extLst>
          </p:cNvPr>
          <p:cNvSpPr txBox="1"/>
          <p:nvPr/>
        </p:nvSpPr>
        <p:spPr>
          <a:xfrm>
            <a:off x="93133" y="4089556"/>
            <a:ext cx="9745133" cy="623649"/>
          </a:xfrm>
          <a:prstGeom prst="roundRect">
            <a:avLst>
              <a:gd name="adj" fmla="val 20277"/>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r>
              <a:rPr kumimoji="1" lang="ja-JP" altLang="en-US" sz="1100" kern="0" dirty="0">
                <a:solidFill>
                  <a:prstClr val="black"/>
                </a:solidFill>
                <a:latin typeface="Calibri"/>
                <a:ea typeface="ＭＳ Ｐゴシック" panose="020B0600070205080204" pitchFamily="50" charset="-128"/>
              </a:rPr>
              <a:t>　罹災後に転入される場合などが想定されるが、被災した事実に変わりはなく、生活の立て直しには一定期間を要することもあるため、罹災時点の資格有無は</a:t>
            </a:r>
            <a:endParaRPr kumimoji="1" lang="en-US" altLang="ja-JP" sz="1100" kern="0" dirty="0">
              <a:solidFill>
                <a:prstClr val="black"/>
              </a:solidFill>
              <a:latin typeface="Calibri"/>
              <a:ea typeface="ＭＳ Ｐゴシック" panose="020B0600070205080204" pitchFamily="50" charset="-128"/>
            </a:endParaRPr>
          </a:p>
          <a:p>
            <a:pPr defTabSz="914400">
              <a:defRPr/>
            </a:pPr>
            <a:r>
              <a:rPr kumimoji="1" lang="ja-JP" altLang="en-US" sz="1100" kern="0" dirty="0">
                <a:solidFill>
                  <a:prstClr val="black"/>
                </a:solidFill>
                <a:latin typeface="Calibri"/>
                <a:ea typeface="ＭＳ Ｐゴシック" panose="020B0600070205080204" pitchFamily="50" charset="-128"/>
              </a:rPr>
              <a:t>　問わないこととする。</a:t>
            </a: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300" kern="0" dirty="0">
              <a:solidFill>
                <a:prstClr val="black"/>
              </a:solidFill>
              <a:latin typeface="Calibri"/>
              <a:ea typeface="ＭＳ Ｐゴシック" panose="020B0600070205080204" pitchFamily="50" charset="-128"/>
            </a:endParaRPr>
          </a:p>
        </p:txBody>
      </p:sp>
      <p:sp>
        <p:nvSpPr>
          <p:cNvPr id="39" name="角丸四角形 12">
            <a:extLst>
              <a:ext uri="{FF2B5EF4-FFF2-40B4-BE49-F238E27FC236}">
                <a16:creationId xmlns:a16="http://schemas.microsoft.com/office/drawing/2014/main" id="{02ACEF43-B718-457B-88BA-2AFFCAE9D3B2}"/>
              </a:ext>
            </a:extLst>
          </p:cNvPr>
          <p:cNvSpPr/>
          <p:nvPr/>
        </p:nvSpPr>
        <p:spPr>
          <a:xfrm>
            <a:off x="176214" y="3952085"/>
            <a:ext cx="4536000" cy="259200"/>
          </a:xfrm>
          <a:prstGeom prst="roundRect">
            <a:avLst/>
          </a:prstGeom>
          <a:solidFill>
            <a:srgbClr val="FFEAA7"/>
          </a:solidFill>
          <a:ln w="25400" cap="flat" cmpd="sng" algn="ctr">
            <a:solidFill>
              <a:srgbClr val="FFC000"/>
            </a:solidFill>
            <a:prstDash val="solid"/>
          </a:ln>
          <a:effectLst/>
        </p:spPr>
        <p:txBody>
          <a:bodyPr rtlCol="0" anchor="ctr"/>
          <a:lstStyle/>
          <a:p>
            <a:pPr algn="ctr" defTabSz="914400">
              <a:defRPr/>
            </a:pPr>
            <a:r>
              <a:rPr kumimoji="1" lang="ja-JP" altLang="en-US" sz="1200" kern="0" dirty="0">
                <a:solidFill>
                  <a:prstClr val="black"/>
                </a:solidFill>
                <a:latin typeface="HGPｺﾞｼｯｸE" panose="020B0900000000000000" pitchFamily="50" charset="-128"/>
                <a:ea typeface="HGPｺﾞｼｯｸE" panose="020B0900000000000000" pitchFamily="50" charset="-128"/>
              </a:rPr>
              <a:t>罹災時の被保険者資格</a:t>
            </a:r>
          </a:p>
        </p:txBody>
      </p:sp>
      <p:sp>
        <p:nvSpPr>
          <p:cNvPr id="40" name="テキスト ボックス 39">
            <a:extLst>
              <a:ext uri="{FF2B5EF4-FFF2-40B4-BE49-F238E27FC236}">
                <a16:creationId xmlns:a16="http://schemas.microsoft.com/office/drawing/2014/main" id="{31A7C9AC-26FB-4398-A2C9-6AAF1AD68E62}"/>
              </a:ext>
            </a:extLst>
          </p:cNvPr>
          <p:cNvSpPr txBox="1"/>
          <p:nvPr/>
        </p:nvSpPr>
        <p:spPr>
          <a:xfrm>
            <a:off x="93133" y="4961196"/>
            <a:ext cx="9745133" cy="786229"/>
          </a:xfrm>
          <a:prstGeom prst="roundRect">
            <a:avLst>
              <a:gd name="adj" fmla="val 13916"/>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r>
              <a:rPr kumimoji="1" lang="ja-JP" altLang="en-US" sz="1100" kern="0" dirty="0">
                <a:solidFill>
                  <a:prstClr val="black"/>
                </a:solidFill>
                <a:latin typeface="Calibri"/>
                <a:ea typeface="ＭＳ Ｐゴシック" panose="020B0600070205080204" pitchFamily="50" charset="-128"/>
              </a:rPr>
              <a:t>　減免適用後に、他の国保世帯と合併した場合や被災世帯に属する者の</a:t>
            </a:r>
            <a:r>
              <a:rPr kumimoji="1" lang="en-US" altLang="ja-JP" sz="1100" kern="0" dirty="0">
                <a:solidFill>
                  <a:prstClr val="black"/>
                </a:solidFill>
                <a:latin typeface="Calibri"/>
                <a:ea typeface="ＭＳ Ｐゴシック" panose="020B0600070205080204" pitchFamily="50" charset="-128"/>
              </a:rPr>
              <a:t>1</a:t>
            </a:r>
            <a:r>
              <a:rPr kumimoji="1" lang="ja-JP" altLang="en-US" sz="1100" kern="0" dirty="0">
                <a:solidFill>
                  <a:prstClr val="black"/>
                </a:solidFill>
                <a:latin typeface="Calibri"/>
                <a:ea typeface="ＭＳ Ｐゴシック" panose="020B0600070205080204" pitchFamily="50" charset="-128"/>
              </a:rPr>
              <a:t>人が他の国保世帯に異動した場合等は、減免適用世帯（異動前）の世帯主と異動後</a:t>
            </a:r>
            <a:endParaRPr kumimoji="1" lang="en-US" altLang="ja-JP" sz="1100" kern="0" dirty="0">
              <a:solidFill>
                <a:prstClr val="black"/>
              </a:solidFill>
              <a:latin typeface="Calibri"/>
              <a:ea typeface="ＭＳ Ｐゴシック" panose="020B0600070205080204" pitchFamily="50" charset="-128"/>
            </a:endParaRPr>
          </a:p>
          <a:p>
            <a:pPr defTabSz="914400">
              <a:defRPr/>
            </a:pPr>
            <a:r>
              <a:rPr kumimoji="1" lang="ja-JP" altLang="en-US" sz="1100" kern="0" dirty="0">
                <a:solidFill>
                  <a:prstClr val="black"/>
                </a:solidFill>
                <a:latin typeface="Calibri"/>
                <a:ea typeface="ＭＳ Ｐゴシック" panose="020B0600070205080204" pitchFamily="50" charset="-128"/>
              </a:rPr>
              <a:t>　世帯の世帯主が同一の場合に限り、異動後の世帯においても減免適用を可能とする。</a:t>
            </a:r>
            <a:endParaRPr kumimoji="1" lang="en-US" altLang="ja-JP" sz="1100" kern="0" dirty="0">
              <a:solidFill>
                <a:prstClr val="black"/>
              </a:solidFill>
              <a:latin typeface="Calibri"/>
              <a:ea typeface="ＭＳ Ｐゴシック" panose="020B0600070205080204" pitchFamily="50" charset="-128"/>
            </a:endParaRPr>
          </a:p>
          <a:p>
            <a:pPr defTabSz="914400">
              <a:defRPr/>
            </a:pPr>
            <a:r>
              <a:rPr kumimoji="1" lang="ja-JP" altLang="en-US" sz="1100" u="sng" kern="0" dirty="0">
                <a:latin typeface="Calibri"/>
                <a:ea typeface="ＭＳ Ｐゴシック" panose="020B0600070205080204" pitchFamily="50" charset="-128"/>
              </a:rPr>
              <a:t>　また、世帯主の死亡等に伴う一の世帯で完結する世帯主変更については、新たな世帯主についても減免適用を可能とする。</a:t>
            </a:r>
            <a:endParaRPr kumimoji="1" lang="en-US" altLang="ja-JP" sz="1100" u="sng" kern="0" dirty="0">
              <a:latin typeface="Calibri"/>
              <a:ea typeface="ＭＳ Ｐゴシック" panose="020B0600070205080204" pitchFamily="50" charset="-128"/>
            </a:endParaRPr>
          </a:p>
          <a:p>
            <a:pPr defTabSz="914400">
              <a:defRPr/>
            </a:pPr>
            <a:endParaRPr kumimoji="1" lang="en-US" altLang="ja-JP" sz="300" u="sng" kern="0" dirty="0">
              <a:latin typeface="Calibri"/>
              <a:ea typeface="ＭＳ Ｐゴシック" panose="020B0600070205080204" pitchFamily="50" charset="-128"/>
            </a:endParaRPr>
          </a:p>
        </p:txBody>
      </p:sp>
      <p:sp>
        <p:nvSpPr>
          <p:cNvPr id="41" name="角丸四角形 14">
            <a:extLst>
              <a:ext uri="{FF2B5EF4-FFF2-40B4-BE49-F238E27FC236}">
                <a16:creationId xmlns:a16="http://schemas.microsoft.com/office/drawing/2014/main" id="{9795C9F9-782E-44C1-8DB1-4FC55415CEB1}"/>
              </a:ext>
            </a:extLst>
          </p:cNvPr>
          <p:cNvSpPr/>
          <p:nvPr/>
        </p:nvSpPr>
        <p:spPr>
          <a:xfrm>
            <a:off x="176214" y="4821100"/>
            <a:ext cx="4536000" cy="259200"/>
          </a:xfrm>
          <a:prstGeom prst="roundRect">
            <a:avLst/>
          </a:prstGeom>
          <a:solidFill>
            <a:srgbClr val="FFEAA7"/>
          </a:solidFill>
          <a:ln w="25400" cap="flat" cmpd="sng" algn="ctr">
            <a:solidFill>
              <a:srgbClr val="FFC000"/>
            </a:solidFill>
            <a:prstDash val="solid"/>
          </a:ln>
          <a:effectLst/>
        </p:spPr>
        <p:txBody>
          <a:bodyPr rtlCol="0" anchor="ctr"/>
          <a:lstStyle/>
          <a:p>
            <a:pPr algn="ctr" defTabSz="914400">
              <a:defRPr/>
            </a:pPr>
            <a:r>
              <a:rPr kumimoji="1" lang="ja-JP" altLang="en-US" sz="1200" kern="0" dirty="0">
                <a:solidFill>
                  <a:prstClr val="black"/>
                </a:solidFill>
                <a:latin typeface="HGPｺﾞｼｯｸE" panose="020B0900000000000000" pitchFamily="50" charset="-128"/>
                <a:ea typeface="HGPｺﾞｼｯｸE" panose="020B0900000000000000" pitchFamily="50" charset="-128"/>
              </a:rPr>
              <a:t>減免適用後の資格異動</a:t>
            </a:r>
          </a:p>
        </p:txBody>
      </p:sp>
      <p:sp>
        <p:nvSpPr>
          <p:cNvPr id="14" name="正方形/長方形 13">
            <a:extLst>
              <a:ext uri="{FF2B5EF4-FFF2-40B4-BE49-F238E27FC236}">
                <a16:creationId xmlns:a16="http://schemas.microsoft.com/office/drawing/2014/main" id="{038ACC30-AFD4-472A-82E0-B8A035401DE1}"/>
              </a:ext>
            </a:extLst>
          </p:cNvPr>
          <p:cNvSpPr/>
          <p:nvPr/>
        </p:nvSpPr>
        <p:spPr>
          <a:xfrm>
            <a:off x="8850087" y="96501"/>
            <a:ext cx="932090" cy="317073"/>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050" dirty="0">
                <a:solidFill>
                  <a:schemeClr val="tx1"/>
                </a:solidFill>
                <a:latin typeface="BIZ UDPゴシック" panose="020B0400000000000000" pitchFamily="50" charset="-128"/>
                <a:ea typeface="BIZ UDPゴシック" panose="020B0400000000000000" pitchFamily="50" charset="-128"/>
              </a:rPr>
              <a:t>資料</a:t>
            </a:r>
            <a:r>
              <a:rPr kumimoji="1" lang="en-US" altLang="ja-JP" sz="1050" dirty="0">
                <a:solidFill>
                  <a:schemeClr val="tx1"/>
                </a:solidFill>
                <a:latin typeface="BIZ UDPゴシック" panose="020B0400000000000000" pitchFamily="50" charset="-128"/>
                <a:ea typeface="BIZ UDPゴシック" panose="020B0400000000000000" pitchFamily="50" charset="-128"/>
              </a:rPr>
              <a:t>1</a:t>
            </a:r>
            <a:r>
              <a:rPr kumimoji="1" lang="ja-JP" altLang="en-US" sz="1050" dirty="0">
                <a:solidFill>
                  <a:schemeClr val="tx1"/>
                </a:solidFill>
                <a:latin typeface="BIZ UDPゴシック" panose="020B0400000000000000" pitchFamily="50" charset="-128"/>
                <a:ea typeface="BIZ UDPゴシック" panose="020B0400000000000000" pitchFamily="50" charset="-128"/>
              </a:rPr>
              <a:t>９</a:t>
            </a:r>
            <a:r>
              <a:rPr kumimoji="1" lang="en-US" altLang="ja-JP" sz="1050" dirty="0">
                <a:solidFill>
                  <a:schemeClr val="tx1"/>
                </a:solidFill>
                <a:latin typeface="BIZ UDPゴシック" panose="020B0400000000000000" pitchFamily="50" charset="-128"/>
                <a:ea typeface="BIZ UDPゴシック" panose="020B0400000000000000" pitchFamily="50" charset="-128"/>
              </a:rPr>
              <a:t>-2</a:t>
            </a:r>
            <a:endParaRPr kumimoji="1" lang="ja-JP" altLang="en-US" sz="1050"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692809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a:extLst>
              <a:ext uri="{FF2B5EF4-FFF2-40B4-BE49-F238E27FC236}">
                <a16:creationId xmlns:a16="http://schemas.microsoft.com/office/drawing/2014/main" id="{D66D049D-6016-427F-A989-E44591B4A3CA}"/>
              </a:ext>
            </a:extLst>
          </p:cNvPr>
          <p:cNvSpPr txBox="1">
            <a:spLocks/>
          </p:cNvSpPr>
          <p:nvPr/>
        </p:nvSpPr>
        <p:spPr>
          <a:xfrm>
            <a:off x="0" y="0"/>
            <a:ext cx="9906000" cy="432000"/>
          </a:xfrm>
          <a:prstGeom prst="rect">
            <a:avLst/>
          </a:prstGeom>
          <a:gradFill rotWithShape="1">
            <a:gsLst>
              <a:gs pos="0">
                <a:srgbClr val="F79646">
                  <a:shade val="51000"/>
                  <a:satMod val="130000"/>
                </a:srgbClr>
              </a:gs>
              <a:gs pos="80000">
                <a:srgbClr val="F79646">
                  <a:shade val="93000"/>
                  <a:satMod val="130000"/>
                </a:srgbClr>
              </a:gs>
              <a:gs pos="100000">
                <a:srgbClr val="F79646">
                  <a:shade val="94000"/>
                  <a:satMod val="135000"/>
                </a:srgbClr>
              </a:gs>
            </a:gsLst>
            <a:lin ang="16200000" scaled="0"/>
          </a:gradFill>
          <a:ln w="9525" cap="flat" cmpd="sng" algn="ctr">
            <a:noFill/>
            <a:prstDash val="solid"/>
          </a:ln>
          <a:effectLst>
            <a:outerShdw blurRad="40000" dist="23000" dir="5400000" rotWithShape="0">
              <a:srgbClr val="000000">
                <a:alpha val="35000"/>
              </a:srgbClr>
            </a:outerShdw>
          </a:effectLst>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defRPr/>
            </a:pPr>
            <a:r>
              <a:rPr lang="ja-JP" altLang="en-US" sz="1600" dirty="0">
                <a:solidFill>
                  <a:prstClr val="white"/>
                </a:solidFill>
                <a:latin typeface="HGPｺﾞｼｯｸE" panose="020B0900000000000000" pitchFamily="50" charset="-128"/>
                <a:ea typeface="HGPｺﾞｼｯｸE" panose="020B0900000000000000" pitchFamily="50" charset="-128"/>
              </a:rPr>
              <a:t>②所得減少による減免</a:t>
            </a:r>
          </a:p>
        </p:txBody>
      </p:sp>
      <p:graphicFrame>
        <p:nvGraphicFramePr>
          <p:cNvPr id="6" name="表 5">
            <a:extLst>
              <a:ext uri="{FF2B5EF4-FFF2-40B4-BE49-F238E27FC236}">
                <a16:creationId xmlns:a16="http://schemas.microsoft.com/office/drawing/2014/main" id="{945610F4-77C4-42FB-95FF-DB8DD53CA7D8}"/>
              </a:ext>
            </a:extLst>
          </p:cNvPr>
          <p:cNvGraphicFramePr>
            <a:graphicFrameLocks noGrp="1"/>
          </p:cNvGraphicFramePr>
          <p:nvPr>
            <p:extLst>
              <p:ext uri="{D42A27DB-BD31-4B8C-83A1-F6EECF244321}">
                <p14:modId xmlns:p14="http://schemas.microsoft.com/office/powerpoint/2010/main" val="2304348202"/>
              </p:ext>
            </p:extLst>
          </p:nvPr>
        </p:nvGraphicFramePr>
        <p:xfrm>
          <a:off x="163880" y="500709"/>
          <a:ext cx="9579429" cy="1350014"/>
        </p:xfrm>
        <a:graphic>
          <a:graphicData uri="http://schemas.openxmlformats.org/drawingml/2006/table">
            <a:tbl>
              <a:tblPr firstRow="1" firstCol="1" bandRow="1"/>
              <a:tblGrid>
                <a:gridCol w="1931988">
                  <a:extLst>
                    <a:ext uri="{9D8B030D-6E8A-4147-A177-3AD203B41FA5}">
                      <a16:colId xmlns:a16="http://schemas.microsoft.com/office/drawing/2014/main" val="20000"/>
                    </a:ext>
                  </a:extLst>
                </a:gridCol>
                <a:gridCol w="7647441">
                  <a:extLst>
                    <a:ext uri="{9D8B030D-6E8A-4147-A177-3AD203B41FA5}">
                      <a16:colId xmlns:a16="http://schemas.microsoft.com/office/drawing/2014/main" val="20001"/>
                    </a:ext>
                  </a:extLst>
                </a:gridCol>
              </a:tblGrid>
              <a:tr h="189213">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1100" kern="100" dirty="0">
                          <a:effectLst/>
                          <a:latin typeface="HGPｺﾞｼｯｸM" panose="020B0600000000000000" pitchFamily="50" charset="-128"/>
                          <a:ea typeface="HGPｺﾞｼｯｸM" panose="020B0600000000000000" pitchFamily="50" charset="-128"/>
                        </a:rPr>
                        <a:t>区分</a:t>
                      </a:r>
                      <a:endParaRPr lang="ja-JP" sz="11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1100" kern="100" dirty="0">
                          <a:effectLst/>
                          <a:latin typeface="HGPｺﾞｼｯｸM" panose="020B0600000000000000" pitchFamily="50" charset="-128"/>
                          <a:ea typeface="HGPｺﾞｼｯｸM" panose="020B0600000000000000" pitchFamily="50" charset="-128"/>
                        </a:rPr>
                        <a:t>二　</a:t>
                      </a:r>
                      <a:r>
                        <a:rPr lang="ja-JP" altLang="en-US" sz="1100" u="sng" kern="100" dirty="0">
                          <a:solidFill>
                            <a:schemeClr val="bg1"/>
                          </a:solidFill>
                          <a:effectLst/>
                          <a:latin typeface="HGPｺﾞｼｯｸM" panose="020B0600000000000000" pitchFamily="50" charset="-128"/>
                          <a:ea typeface="HGPｺﾞｼｯｸM" panose="020B0600000000000000" pitchFamily="50" charset="-128"/>
                        </a:rPr>
                        <a:t>所得</a:t>
                      </a:r>
                      <a:r>
                        <a:rPr lang="ja-JP" sz="1100" kern="100" dirty="0">
                          <a:effectLst/>
                          <a:latin typeface="HGPｺﾞｼｯｸM" panose="020B0600000000000000" pitchFamily="50" charset="-128"/>
                          <a:ea typeface="HGPｺﾞｼｯｸM" panose="020B0600000000000000" pitchFamily="50" charset="-128"/>
                        </a:rPr>
                        <a:t>減少</a:t>
                      </a:r>
                      <a:endParaRPr lang="ja-JP" sz="11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extLst>
                  <a:ext uri="{0D108BD9-81ED-4DB2-BD59-A6C34878D82A}">
                    <a16:rowId xmlns:a16="http://schemas.microsoft.com/office/drawing/2014/main" val="10000"/>
                  </a:ext>
                </a:extLst>
              </a:tr>
              <a:tr h="230136">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1100" kern="100" dirty="0">
                          <a:effectLst/>
                          <a:latin typeface="HGPｺﾞｼｯｸM" panose="020B0600000000000000" pitchFamily="50" charset="-128"/>
                          <a:ea typeface="HGPｺﾞｼｯｸM" panose="020B0600000000000000" pitchFamily="50" charset="-128"/>
                        </a:rPr>
                        <a:t>対象となる保険料</a:t>
                      </a:r>
                      <a:endParaRPr lang="ja-JP" sz="11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sz="1100" kern="100" dirty="0">
                          <a:effectLst/>
                          <a:latin typeface="HGPｺﾞｼｯｸM" panose="020B0600000000000000" pitchFamily="50" charset="-128"/>
                          <a:ea typeface="HGPｺﾞｼｯｸM" panose="020B0600000000000000" pitchFamily="50" charset="-128"/>
                        </a:rPr>
                        <a:t>応能分のみ</a:t>
                      </a:r>
                      <a:endParaRPr lang="ja-JP" sz="11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1"/>
                  </a:ext>
                </a:extLst>
              </a:tr>
              <a:tr h="561609">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1100" kern="100" dirty="0">
                          <a:effectLst/>
                          <a:latin typeface="HGPｺﾞｼｯｸM" panose="020B0600000000000000" pitchFamily="50" charset="-128"/>
                          <a:ea typeface="HGPｺﾞｼｯｸM" panose="020B0600000000000000" pitchFamily="50" charset="-128"/>
                        </a:rPr>
                        <a:t>減免の割合</a:t>
                      </a:r>
                      <a:endParaRPr lang="ja-JP" sz="11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sz="1100" kern="100" dirty="0">
                          <a:effectLst/>
                          <a:latin typeface="HGPｺﾞｼｯｸM" panose="020B0600000000000000" pitchFamily="50" charset="-128"/>
                          <a:ea typeface="HGPｺﾞｼｯｸM" panose="020B0600000000000000" pitchFamily="50" charset="-128"/>
                        </a:rPr>
                        <a:t>前年所得からの減少率に応じて、８区分</a:t>
                      </a:r>
                    </a:p>
                    <a:p>
                      <a:pPr marL="63500" indent="-63500" algn="just">
                        <a:lnSpc>
                          <a:spcPts val="1300"/>
                        </a:lnSpc>
                        <a:spcAft>
                          <a:spcPts val="0"/>
                        </a:spcAft>
                      </a:pPr>
                      <a:r>
                        <a:rPr lang="ja-JP" sz="1100" kern="100" dirty="0">
                          <a:effectLst/>
                          <a:latin typeface="HGPｺﾞｼｯｸM" panose="020B0600000000000000" pitchFamily="50" charset="-128"/>
                          <a:ea typeface="HGPｺﾞｼｯｸM" panose="020B0600000000000000" pitchFamily="50" charset="-128"/>
                        </a:rPr>
                        <a:t>（減少率が</a:t>
                      </a:r>
                      <a:r>
                        <a:rPr lang="ja-JP" altLang="en-US" sz="1100" kern="100" dirty="0">
                          <a:effectLst/>
                          <a:latin typeface="HGPｺﾞｼｯｸM" panose="020B0600000000000000" pitchFamily="50" charset="-128"/>
                          <a:ea typeface="HGPｺﾞｼｯｸM" panose="020B0600000000000000" pitchFamily="50" charset="-128"/>
                        </a:rPr>
                        <a:t>、</a:t>
                      </a:r>
                      <a:r>
                        <a:rPr lang="en-US" sz="1100" kern="100" dirty="0">
                          <a:effectLst/>
                          <a:latin typeface="HGPｺﾞｼｯｸM" panose="020B0600000000000000" pitchFamily="50" charset="-128"/>
                          <a:ea typeface="HGPｺﾞｼｯｸM" panose="020B0600000000000000" pitchFamily="50" charset="-128"/>
                        </a:rPr>
                        <a:t>30</a:t>
                      </a:r>
                      <a:r>
                        <a:rPr lang="ja-JP" sz="1100" kern="100" dirty="0">
                          <a:effectLst/>
                          <a:latin typeface="HGPｺﾞｼｯｸM" panose="020B0600000000000000" pitchFamily="50" charset="-128"/>
                          <a:ea typeface="HGPｺﾞｼｯｸM" panose="020B0600000000000000" pitchFamily="50" charset="-128"/>
                        </a:rPr>
                        <a:t>％以上</a:t>
                      </a:r>
                      <a:r>
                        <a:rPr lang="en-US" sz="1100" kern="100" dirty="0">
                          <a:effectLst/>
                          <a:latin typeface="HGPｺﾞｼｯｸM" panose="020B0600000000000000" pitchFamily="50" charset="-128"/>
                          <a:ea typeface="HGPｺﾞｼｯｸM" panose="020B0600000000000000" pitchFamily="50" charset="-128"/>
                        </a:rPr>
                        <a:t>40</a:t>
                      </a:r>
                      <a:r>
                        <a:rPr lang="ja-JP" sz="1100" kern="100" dirty="0">
                          <a:effectLst/>
                          <a:latin typeface="HGPｺﾞｼｯｸM" panose="020B0600000000000000" pitchFamily="50" charset="-128"/>
                          <a:ea typeface="HGPｺﾞｼｯｸM" panose="020B0600000000000000" pitchFamily="50" charset="-128"/>
                        </a:rPr>
                        <a:t>％未満：</a:t>
                      </a:r>
                      <a:r>
                        <a:rPr lang="en-US" sz="1100" kern="100" dirty="0">
                          <a:effectLst/>
                          <a:latin typeface="HGPｺﾞｼｯｸM" panose="020B0600000000000000" pitchFamily="50" charset="-128"/>
                          <a:ea typeface="HGPｺﾞｼｯｸM" panose="020B0600000000000000" pitchFamily="50" charset="-128"/>
                        </a:rPr>
                        <a:t>30</a:t>
                      </a:r>
                      <a:r>
                        <a:rPr lang="ja-JP" sz="1100" kern="100" dirty="0">
                          <a:effectLst/>
                          <a:latin typeface="HGPｺﾞｼｯｸM" panose="020B0600000000000000" pitchFamily="50" charset="-128"/>
                          <a:ea typeface="HGPｺﾞｼｯｸM" panose="020B0600000000000000" pitchFamily="50" charset="-128"/>
                        </a:rPr>
                        <a:t>％、同</a:t>
                      </a:r>
                      <a:r>
                        <a:rPr lang="en-US" sz="1100" kern="100" dirty="0">
                          <a:effectLst/>
                          <a:latin typeface="HGPｺﾞｼｯｸM" panose="020B0600000000000000" pitchFamily="50" charset="-128"/>
                          <a:ea typeface="HGPｺﾞｼｯｸM" panose="020B0600000000000000" pitchFamily="50" charset="-128"/>
                        </a:rPr>
                        <a:t>40</a:t>
                      </a:r>
                      <a:r>
                        <a:rPr lang="ja-JP" sz="1100" kern="100" dirty="0">
                          <a:effectLst/>
                          <a:latin typeface="HGPｺﾞｼｯｸM" panose="020B0600000000000000" pitchFamily="50" charset="-128"/>
                          <a:ea typeface="HGPｺﾞｼｯｸM" panose="020B0600000000000000" pitchFamily="50" charset="-128"/>
                        </a:rPr>
                        <a:t>％以上</a:t>
                      </a:r>
                      <a:r>
                        <a:rPr lang="en-US" sz="1100" kern="100" dirty="0">
                          <a:effectLst/>
                          <a:latin typeface="HGPｺﾞｼｯｸM" panose="020B0600000000000000" pitchFamily="50" charset="-128"/>
                          <a:ea typeface="HGPｺﾞｼｯｸM" panose="020B0600000000000000" pitchFamily="50" charset="-128"/>
                        </a:rPr>
                        <a:t>50</a:t>
                      </a:r>
                      <a:r>
                        <a:rPr lang="ja-JP" sz="1100" kern="100" dirty="0">
                          <a:effectLst/>
                          <a:latin typeface="HGPｺﾞｼｯｸM" panose="020B0600000000000000" pitchFamily="50" charset="-128"/>
                          <a:ea typeface="HGPｺﾞｼｯｸM" panose="020B0600000000000000" pitchFamily="50" charset="-128"/>
                        </a:rPr>
                        <a:t>％未満：</a:t>
                      </a:r>
                      <a:r>
                        <a:rPr lang="en-US" sz="1100" kern="100" dirty="0">
                          <a:effectLst/>
                          <a:latin typeface="HGPｺﾞｼｯｸM" panose="020B0600000000000000" pitchFamily="50" charset="-128"/>
                          <a:ea typeface="HGPｺﾞｼｯｸM" panose="020B0600000000000000" pitchFamily="50" charset="-128"/>
                        </a:rPr>
                        <a:t>40</a:t>
                      </a:r>
                      <a:r>
                        <a:rPr lang="ja-JP" sz="1100" kern="100" dirty="0">
                          <a:effectLst/>
                          <a:latin typeface="HGPｺﾞｼｯｸM" panose="020B0600000000000000" pitchFamily="50" charset="-128"/>
                          <a:ea typeface="HGPｺﾞｼｯｸM" panose="020B0600000000000000" pitchFamily="50" charset="-128"/>
                        </a:rPr>
                        <a:t>％、同</a:t>
                      </a:r>
                      <a:r>
                        <a:rPr lang="en-US" sz="1100" kern="100" dirty="0">
                          <a:effectLst/>
                          <a:latin typeface="HGPｺﾞｼｯｸM" panose="020B0600000000000000" pitchFamily="50" charset="-128"/>
                          <a:ea typeface="HGPｺﾞｼｯｸM" panose="020B0600000000000000" pitchFamily="50" charset="-128"/>
                        </a:rPr>
                        <a:t>50</a:t>
                      </a:r>
                      <a:r>
                        <a:rPr lang="ja-JP" sz="1100" kern="100" dirty="0">
                          <a:effectLst/>
                          <a:latin typeface="HGPｺﾞｼｯｸM" panose="020B0600000000000000" pitchFamily="50" charset="-128"/>
                          <a:ea typeface="HGPｺﾞｼｯｸM" panose="020B0600000000000000" pitchFamily="50" charset="-128"/>
                        </a:rPr>
                        <a:t>％以上</a:t>
                      </a:r>
                      <a:r>
                        <a:rPr lang="en-US" sz="1100" kern="100" dirty="0">
                          <a:effectLst/>
                          <a:latin typeface="HGPｺﾞｼｯｸM" panose="020B0600000000000000" pitchFamily="50" charset="-128"/>
                          <a:ea typeface="HGPｺﾞｼｯｸM" panose="020B0600000000000000" pitchFamily="50" charset="-128"/>
                        </a:rPr>
                        <a:t>60</a:t>
                      </a:r>
                      <a:r>
                        <a:rPr lang="ja-JP" sz="1100" kern="100" dirty="0">
                          <a:effectLst/>
                          <a:latin typeface="HGPｺﾞｼｯｸM" panose="020B0600000000000000" pitchFamily="50" charset="-128"/>
                          <a:ea typeface="HGPｺﾞｼｯｸM" panose="020B0600000000000000" pitchFamily="50" charset="-128"/>
                        </a:rPr>
                        <a:t>％未満：</a:t>
                      </a:r>
                      <a:r>
                        <a:rPr lang="en-US" sz="1100" kern="100" dirty="0">
                          <a:effectLst/>
                          <a:latin typeface="HGPｺﾞｼｯｸM" panose="020B0600000000000000" pitchFamily="50" charset="-128"/>
                          <a:ea typeface="HGPｺﾞｼｯｸM" panose="020B0600000000000000" pitchFamily="50" charset="-128"/>
                        </a:rPr>
                        <a:t>50</a:t>
                      </a:r>
                      <a:r>
                        <a:rPr lang="ja-JP" sz="1100" kern="100" dirty="0">
                          <a:effectLst/>
                          <a:latin typeface="HGPｺﾞｼｯｸM" panose="020B0600000000000000" pitchFamily="50" charset="-128"/>
                          <a:ea typeface="HGPｺﾞｼｯｸM" panose="020B0600000000000000" pitchFamily="50" charset="-128"/>
                        </a:rPr>
                        <a:t>％、同</a:t>
                      </a:r>
                      <a:r>
                        <a:rPr lang="en-US" sz="1100" kern="100" dirty="0">
                          <a:effectLst/>
                          <a:latin typeface="HGPｺﾞｼｯｸM" panose="020B0600000000000000" pitchFamily="50" charset="-128"/>
                          <a:ea typeface="HGPｺﾞｼｯｸM" panose="020B0600000000000000" pitchFamily="50" charset="-128"/>
                        </a:rPr>
                        <a:t>60</a:t>
                      </a:r>
                      <a:r>
                        <a:rPr lang="ja-JP" sz="1100" kern="100" dirty="0">
                          <a:effectLst/>
                          <a:latin typeface="HGPｺﾞｼｯｸM" panose="020B0600000000000000" pitchFamily="50" charset="-128"/>
                          <a:ea typeface="HGPｺﾞｼｯｸM" panose="020B0600000000000000" pitchFamily="50" charset="-128"/>
                        </a:rPr>
                        <a:t>％以上</a:t>
                      </a:r>
                      <a:r>
                        <a:rPr lang="en-US" sz="1100" kern="100" dirty="0">
                          <a:effectLst/>
                          <a:latin typeface="HGPｺﾞｼｯｸM" panose="020B0600000000000000" pitchFamily="50" charset="-128"/>
                          <a:ea typeface="HGPｺﾞｼｯｸM" panose="020B0600000000000000" pitchFamily="50" charset="-128"/>
                        </a:rPr>
                        <a:t>70</a:t>
                      </a:r>
                      <a:r>
                        <a:rPr lang="ja-JP" sz="1100" kern="100" dirty="0">
                          <a:effectLst/>
                          <a:latin typeface="HGPｺﾞｼｯｸM" panose="020B0600000000000000" pitchFamily="50" charset="-128"/>
                          <a:ea typeface="HGPｺﾞｼｯｸM" panose="020B0600000000000000" pitchFamily="50" charset="-128"/>
                        </a:rPr>
                        <a:t>％未満：</a:t>
                      </a:r>
                      <a:r>
                        <a:rPr lang="en-US" sz="1100" kern="100" dirty="0">
                          <a:effectLst/>
                          <a:latin typeface="HGPｺﾞｼｯｸM" panose="020B0600000000000000" pitchFamily="50" charset="-128"/>
                          <a:ea typeface="HGPｺﾞｼｯｸM" panose="020B0600000000000000" pitchFamily="50" charset="-128"/>
                        </a:rPr>
                        <a:t>60</a:t>
                      </a:r>
                      <a:r>
                        <a:rPr lang="ja-JP" sz="1100" kern="100" dirty="0">
                          <a:effectLst/>
                          <a:latin typeface="HGPｺﾞｼｯｸM" panose="020B0600000000000000" pitchFamily="50" charset="-128"/>
                          <a:ea typeface="HGPｺﾞｼｯｸM" panose="020B0600000000000000" pitchFamily="50" charset="-128"/>
                        </a:rPr>
                        <a:t>％、同</a:t>
                      </a:r>
                      <a:r>
                        <a:rPr lang="en-US" sz="1100" kern="100" dirty="0">
                          <a:effectLst/>
                          <a:latin typeface="HGPｺﾞｼｯｸM" panose="020B0600000000000000" pitchFamily="50" charset="-128"/>
                          <a:ea typeface="HGPｺﾞｼｯｸM" panose="020B0600000000000000" pitchFamily="50" charset="-128"/>
                        </a:rPr>
                        <a:t>70</a:t>
                      </a:r>
                      <a:r>
                        <a:rPr lang="ja-JP" sz="1100" kern="100" dirty="0">
                          <a:effectLst/>
                          <a:latin typeface="HGPｺﾞｼｯｸM" panose="020B0600000000000000" pitchFamily="50" charset="-128"/>
                          <a:ea typeface="HGPｺﾞｼｯｸM" panose="020B0600000000000000" pitchFamily="50" charset="-128"/>
                        </a:rPr>
                        <a:t>％以上</a:t>
                      </a:r>
                      <a:r>
                        <a:rPr lang="en-US" sz="1100" kern="100" dirty="0">
                          <a:effectLst/>
                          <a:latin typeface="HGPｺﾞｼｯｸM" panose="020B0600000000000000" pitchFamily="50" charset="-128"/>
                          <a:ea typeface="HGPｺﾞｼｯｸM" panose="020B0600000000000000" pitchFamily="50" charset="-128"/>
                        </a:rPr>
                        <a:t>80</a:t>
                      </a:r>
                      <a:r>
                        <a:rPr lang="ja-JP" sz="1100" kern="100" dirty="0">
                          <a:effectLst/>
                          <a:latin typeface="HGPｺﾞｼｯｸM" panose="020B0600000000000000" pitchFamily="50" charset="-128"/>
                          <a:ea typeface="HGPｺﾞｼｯｸM" panose="020B0600000000000000" pitchFamily="50" charset="-128"/>
                        </a:rPr>
                        <a:t>％未満：</a:t>
                      </a:r>
                      <a:r>
                        <a:rPr lang="en-US" sz="1100" kern="100" dirty="0">
                          <a:effectLst/>
                          <a:latin typeface="HGPｺﾞｼｯｸM" panose="020B0600000000000000" pitchFamily="50" charset="-128"/>
                          <a:ea typeface="HGPｺﾞｼｯｸM" panose="020B0600000000000000" pitchFamily="50" charset="-128"/>
                        </a:rPr>
                        <a:t>70</a:t>
                      </a:r>
                      <a:r>
                        <a:rPr lang="ja-JP" sz="1100" kern="100" dirty="0">
                          <a:effectLst/>
                          <a:latin typeface="HGPｺﾞｼｯｸM" panose="020B0600000000000000" pitchFamily="50" charset="-128"/>
                          <a:ea typeface="HGPｺﾞｼｯｸM" panose="020B0600000000000000" pitchFamily="50" charset="-128"/>
                        </a:rPr>
                        <a:t>％、同</a:t>
                      </a:r>
                      <a:r>
                        <a:rPr lang="en-US" sz="1100" kern="100" dirty="0">
                          <a:effectLst/>
                          <a:latin typeface="HGPｺﾞｼｯｸM" panose="020B0600000000000000" pitchFamily="50" charset="-128"/>
                          <a:ea typeface="HGPｺﾞｼｯｸM" panose="020B0600000000000000" pitchFamily="50" charset="-128"/>
                        </a:rPr>
                        <a:t>80</a:t>
                      </a:r>
                      <a:r>
                        <a:rPr lang="ja-JP" sz="1100" kern="100" dirty="0">
                          <a:effectLst/>
                          <a:latin typeface="HGPｺﾞｼｯｸM" panose="020B0600000000000000" pitchFamily="50" charset="-128"/>
                          <a:ea typeface="HGPｺﾞｼｯｸM" panose="020B0600000000000000" pitchFamily="50" charset="-128"/>
                        </a:rPr>
                        <a:t>％以上</a:t>
                      </a:r>
                      <a:r>
                        <a:rPr lang="en-US" sz="1100" kern="100" dirty="0">
                          <a:effectLst/>
                          <a:latin typeface="HGPｺﾞｼｯｸM" panose="020B0600000000000000" pitchFamily="50" charset="-128"/>
                          <a:ea typeface="HGPｺﾞｼｯｸM" panose="020B0600000000000000" pitchFamily="50" charset="-128"/>
                        </a:rPr>
                        <a:t>90</a:t>
                      </a:r>
                      <a:r>
                        <a:rPr lang="ja-JP" sz="1100" kern="100" dirty="0">
                          <a:effectLst/>
                          <a:latin typeface="HGPｺﾞｼｯｸM" panose="020B0600000000000000" pitchFamily="50" charset="-128"/>
                          <a:ea typeface="HGPｺﾞｼｯｸM" panose="020B0600000000000000" pitchFamily="50" charset="-128"/>
                        </a:rPr>
                        <a:t>％未満：</a:t>
                      </a:r>
                      <a:r>
                        <a:rPr lang="en-US" sz="1100" kern="100" dirty="0">
                          <a:effectLst/>
                          <a:latin typeface="HGPｺﾞｼｯｸM" panose="020B0600000000000000" pitchFamily="50" charset="-128"/>
                          <a:ea typeface="HGPｺﾞｼｯｸM" panose="020B0600000000000000" pitchFamily="50" charset="-128"/>
                        </a:rPr>
                        <a:t>80</a:t>
                      </a:r>
                      <a:r>
                        <a:rPr lang="ja-JP" sz="1100" kern="100" dirty="0">
                          <a:effectLst/>
                          <a:latin typeface="HGPｺﾞｼｯｸM" panose="020B0600000000000000" pitchFamily="50" charset="-128"/>
                          <a:ea typeface="HGPｺﾞｼｯｸM" panose="020B0600000000000000" pitchFamily="50" charset="-128"/>
                        </a:rPr>
                        <a:t>％、同</a:t>
                      </a:r>
                      <a:r>
                        <a:rPr lang="en-US" sz="1100" kern="100" dirty="0">
                          <a:effectLst/>
                          <a:latin typeface="HGPｺﾞｼｯｸM" panose="020B0600000000000000" pitchFamily="50" charset="-128"/>
                          <a:ea typeface="HGPｺﾞｼｯｸM" panose="020B0600000000000000" pitchFamily="50" charset="-128"/>
                        </a:rPr>
                        <a:t>90</a:t>
                      </a:r>
                      <a:r>
                        <a:rPr lang="ja-JP" sz="1100" kern="100" dirty="0">
                          <a:effectLst/>
                          <a:latin typeface="HGPｺﾞｼｯｸM" panose="020B0600000000000000" pitchFamily="50" charset="-128"/>
                          <a:ea typeface="HGPｺﾞｼｯｸM" panose="020B0600000000000000" pitchFamily="50" charset="-128"/>
                        </a:rPr>
                        <a:t>％以上</a:t>
                      </a:r>
                      <a:r>
                        <a:rPr lang="en-US" sz="1100" kern="100" dirty="0">
                          <a:effectLst/>
                          <a:latin typeface="HGPｺﾞｼｯｸM" panose="020B0600000000000000" pitchFamily="50" charset="-128"/>
                          <a:ea typeface="HGPｺﾞｼｯｸM" panose="020B0600000000000000" pitchFamily="50" charset="-128"/>
                        </a:rPr>
                        <a:t>100</a:t>
                      </a:r>
                      <a:r>
                        <a:rPr lang="ja-JP" sz="1100" kern="100" dirty="0">
                          <a:effectLst/>
                          <a:latin typeface="HGPｺﾞｼｯｸM" panose="020B0600000000000000" pitchFamily="50" charset="-128"/>
                          <a:ea typeface="HGPｺﾞｼｯｸM" panose="020B0600000000000000" pitchFamily="50" charset="-128"/>
                        </a:rPr>
                        <a:t>％未満：</a:t>
                      </a:r>
                      <a:r>
                        <a:rPr lang="en-US" sz="1100" kern="100" dirty="0">
                          <a:effectLst/>
                          <a:latin typeface="HGPｺﾞｼｯｸM" panose="020B0600000000000000" pitchFamily="50" charset="-128"/>
                          <a:ea typeface="HGPｺﾞｼｯｸM" panose="020B0600000000000000" pitchFamily="50" charset="-128"/>
                        </a:rPr>
                        <a:t>90</a:t>
                      </a:r>
                      <a:r>
                        <a:rPr lang="ja-JP" sz="1100" kern="100" dirty="0">
                          <a:effectLst/>
                          <a:latin typeface="HGPｺﾞｼｯｸM" panose="020B0600000000000000" pitchFamily="50" charset="-128"/>
                          <a:ea typeface="HGPｺﾞｼｯｸM" panose="020B0600000000000000" pitchFamily="50" charset="-128"/>
                        </a:rPr>
                        <a:t>％、同</a:t>
                      </a:r>
                      <a:r>
                        <a:rPr lang="en-US" sz="1100" kern="100" dirty="0">
                          <a:effectLst/>
                          <a:latin typeface="HGPｺﾞｼｯｸM" panose="020B0600000000000000" pitchFamily="50" charset="-128"/>
                          <a:ea typeface="HGPｺﾞｼｯｸM" panose="020B0600000000000000" pitchFamily="50" charset="-128"/>
                        </a:rPr>
                        <a:t>100</a:t>
                      </a:r>
                      <a:r>
                        <a:rPr lang="ja-JP" sz="1100" kern="100" dirty="0">
                          <a:effectLst/>
                          <a:latin typeface="HGPｺﾞｼｯｸM" panose="020B0600000000000000" pitchFamily="50" charset="-128"/>
                          <a:ea typeface="HGPｺﾞｼｯｸM" panose="020B0600000000000000" pitchFamily="50" charset="-128"/>
                        </a:rPr>
                        <a:t>％：</a:t>
                      </a:r>
                      <a:r>
                        <a:rPr lang="en-US" sz="1100" kern="100" dirty="0">
                          <a:effectLst/>
                          <a:latin typeface="HGPｺﾞｼｯｸM" panose="020B0600000000000000" pitchFamily="50" charset="-128"/>
                          <a:ea typeface="HGPｺﾞｼｯｸM" panose="020B0600000000000000" pitchFamily="50" charset="-128"/>
                        </a:rPr>
                        <a:t>100</a:t>
                      </a:r>
                      <a:r>
                        <a:rPr lang="ja-JP" sz="1100" kern="100" dirty="0">
                          <a:effectLst/>
                          <a:latin typeface="HGPｺﾞｼｯｸM" panose="020B0600000000000000" pitchFamily="50" charset="-128"/>
                          <a:ea typeface="HGPｺﾞｼｯｸM" panose="020B0600000000000000" pitchFamily="50" charset="-128"/>
                        </a:rPr>
                        <a:t>％）</a:t>
                      </a:r>
                      <a:endParaRPr lang="ja-JP" sz="11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2"/>
                  </a:ext>
                </a:extLst>
              </a:tr>
              <a:tr h="369056">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1100" kern="100" dirty="0">
                          <a:effectLst/>
                          <a:latin typeface="HGPｺﾞｼｯｸM" panose="020B0600000000000000" pitchFamily="50" charset="-128"/>
                          <a:ea typeface="HGPｺﾞｼｯｸM" panose="020B0600000000000000" pitchFamily="50" charset="-128"/>
                        </a:rPr>
                        <a:t>対象期間</a:t>
                      </a:r>
                      <a:endParaRPr lang="ja-JP" sz="11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sz="1100" kern="100" dirty="0">
                          <a:effectLst/>
                          <a:latin typeface="HGPｺﾞｼｯｸM" panose="020B0600000000000000" pitchFamily="50" charset="-128"/>
                          <a:ea typeface="HGPｺﾞｼｯｸM" panose="020B0600000000000000" pitchFamily="50" charset="-128"/>
                        </a:rPr>
                        <a:t>減免の申請のあった日の属する月以降、保険料を納付することが可能となるまでの間（ただし、必要に応じ、当該申請日の属する年度の翌年度末まで延期することができる。）</a:t>
                      </a:r>
                      <a:endParaRPr lang="ja-JP" sz="11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3"/>
                  </a:ext>
                </a:extLst>
              </a:tr>
            </a:tbl>
          </a:graphicData>
        </a:graphic>
      </p:graphicFrame>
      <p:sp>
        <p:nvSpPr>
          <p:cNvPr id="7" name="テキスト ボックス 6">
            <a:extLst>
              <a:ext uri="{FF2B5EF4-FFF2-40B4-BE49-F238E27FC236}">
                <a16:creationId xmlns:a16="http://schemas.microsoft.com/office/drawing/2014/main" id="{C78BB6F9-600D-4624-9077-4D9AD5AEF52A}"/>
              </a:ext>
            </a:extLst>
          </p:cNvPr>
          <p:cNvSpPr txBox="1"/>
          <p:nvPr/>
        </p:nvSpPr>
        <p:spPr>
          <a:xfrm>
            <a:off x="70152" y="2073444"/>
            <a:ext cx="9742715" cy="4753005"/>
          </a:xfrm>
          <a:prstGeom prst="roundRect">
            <a:avLst>
              <a:gd name="adj" fmla="val 3999"/>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defTabSz="914400">
              <a:lnSpc>
                <a:spcPts val="600"/>
              </a:lnSpc>
              <a:defRPr/>
            </a:pPr>
            <a:endParaRPr kumimoji="1" lang="en-US" altLang="ja-JP" sz="1100" kern="0" dirty="0">
              <a:solidFill>
                <a:prstClr val="black"/>
              </a:solidFill>
              <a:latin typeface="Calibri"/>
              <a:ea typeface="ＭＳ Ｐゴシック" panose="020B0600070205080204" pitchFamily="50" charset="-128"/>
            </a:endParaRPr>
          </a:p>
          <a:p>
            <a:pPr defTabSz="914400">
              <a:lnSpc>
                <a:spcPts val="600"/>
              </a:lnSpc>
              <a:defRPr/>
            </a:pPr>
            <a:endParaRPr kumimoji="1" lang="en-US" altLang="ja-JP" sz="1100" kern="0" dirty="0">
              <a:solidFill>
                <a:prstClr val="black"/>
              </a:solidFill>
              <a:latin typeface="Calibri"/>
              <a:ea typeface="ＭＳ Ｐゴシック" panose="020B0600070205080204" pitchFamily="50" charset="-128"/>
            </a:endParaRPr>
          </a:p>
          <a:p>
            <a:pPr marL="171450" indent="-171450" defTabSz="914400">
              <a:buFont typeface="Wingdings" panose="05000000000000000000" pitchFamily="2" charset="2"/>
              <a:buChar char="l"/>
              <a:defRPr/>
            </a:pPr>
            <a:r>
              <a:rPr kumimoji="1" lang="ja-JP" altLang="en-US" sz="1100" kern="0" dirty="0">
                <a:latin typeface="Calibri"/>
                <a:ea typeface="ＭＳ Ｐゴシック" panose="020B0600070205080204" pitchFamily="50" charset="-128"/>
              </a:rPr>
              <a:t>所得減少の対象事由及び減少後の所得が確認できる書類のコピーの提出を求め、その内容に基づき、減免可否を決定することとする（下記は一例）。</a:t>
            </a:r>
            <a:endParaRPr kumimoji="1" lang="en-US" altLang="ja-JP" sz="1100" kern="0" dirty="0">
              <a:latin typeface="Calibri"/>
              <a:ea typeface="ＭＳ Ｐゴシック" panose="020B0600070205080204" pitchFamily="50" charset="-128"/>
            </a:endParaRPr>
          </a:p>
          <a:p>
            <a:pPr defTabSz="914400">
              <a:defRPr/>
            </a:pPr>
            <a:r>
              <a:rPr kumimoji="1" lang="en-US" altLang="ja-JP" sz="1100" kern="0" dirty="0">
                <a:latin typeface="Calibri"/>
                <a:ea typeface="ＭＳ Ｐゴシック" panose="020B0600070205080204" pitchFamily="50" charset="-128"/>
              </a:rPr>
              <a:t>【</a:t>
            </a:r>
            <a:r>
              <a:rPr kumimoji="1" lang="ja-JP" altLang="en-US" sz="1100" kern="0" dirty="0">
                <a:latin typeface="Calibri"/>
                <a:ea typeface="ＭＳ Ｐゴシック" panose="020B0600070205080204" pitchFamily="50" charset="-128"/>
              </a:rPr>
              <a:t>対象事由</a:t>
            </a:r>
            <a:r>
              <a:rPr kumimoji="1" lang="en-US" altLang="ja-JP" sz="1100" kern="0" dirty="0">
                <a:latin typeface="Calibri"/>
                <a:ea typeface="ＭＳ Ｐゴシック" panose="020B0600070205080204" pitchFamily="50" charset="-128"/>
              </a:rPr>
              <a:t>】</a:t>
            </a:r>
            <a:r>
              <a:rPr kumimoji="1" lang="ja-JP" altLang="en-US" sz="1100" kern="0" dirty="0">
                <a:latin typeface="Calibri"/>
                <a:ea typeface="ＭＳ Ｐゴシック" panose="020B0600070205080204" pitchFamily="50" charset="-128"/>
              </a:rPr>
              <a:t>（把握済みの昨年中所得等から、対象事由及び事由発生日が特定できる場合は、提出書類を省略しても構わない）</a:t>
            </a:r>
            <a:endParaRPr kumimoji="1" lang="en-US" altLang="ja-JP" sz="1100" kern="0" dirty="0">
              <a:latin typeface="Calibri"/>
              <a:ea typeface="ＭＳ Ｐゴシック" panose="020B0600070205080204" pitchFamily="50" charset="-128"/>
            </a:endParaRPr>
          </a:p>
          <a:p>
            <a:pPr defTabSz="914400">
              <a:defRPr/>
            </a:pPr>
            <a:endParaRPr kumimoji="1" lang="en-US" altLang="ja-JP" sz="1100" kern="0" dirty="0">
              <a:latin typeface="Calibri"/>
              <a:ea typeface="ＭＳ Ｐゴシック" panose="020B0600070205080204" pitchFamily="50" charset="-128"/>
            </a:endParaRPr>
          </a:p>
          <a:p>
            <a:pPr defTabSz="914400">
              <a:defRPr/>
            </a:pPr>
            <a:endParaRPr kumimoji="1" lang="en-US" altLang="ja-JP" sz="1100" kern="0" dirty="0">
              <a:latin typeface="Calibri"/>
              <a:ea typeface="ＭＳ Ｐゴシック" panose="020B0600070205080204" pitchFamily="50" charset="-128"/>
            </a:endParaRPr>
          </a:p>
          <a:p>
            <a:pPr defTabSz="914400">
              <a:defRPr/>
            </a:pPr>
            <a:endParaRPr kumimoji="1" lang="en-US" altLang="ja-JP" sz="1100" kern="0" dirty="0">
              <a:latin typeface="Calibri"/>
              <a:ea typeface="ＭＳ Ｐゴシック" panose="020B0600070205080204" pitchFamily="50" charset="-128"/>
            </a:endParaRPr>
          </a:p>
          <a:p>
            <a:pPr defTabSz="914400">
              <a:defRPr/>
            </a:pPr>
            <a:endParaRPr kumimoji="1" lang="en-US" altLang="ja-JP" sz="1100" kern="0" dirty="0">
              <a:latin typeface="Calibri"/>
              <a:ea typeface="ＭＳ Ｐゴシック" panose="020B0600070205080204" pitchFamily="50" charset="-128"/>
            </a:endParaRPr>
          </a:p>
          <a:p>
            <a:pPr defTabSz="914400">
              <a:defRPr/>
            </a:pPr>
            <a:endParaRPr kumimoji="1" lang="en-US" altLang="ja-JP" sz="1100" kern="0" dirty="0">
              <a:latin typeface="Calibri"/>
              <a:ea typeface="ＭＳ Ｐゴシック" panose="020B0600070205080204" pitchFamily="50" charset="-128"/>
            </a:endParaRPr>
          </a:p>
          <a:p>
            <a:pPr defTabSz="914400">
              <a:defRPr/>
            </a:pPr>
            <a:endParaRPr kumimoji="1" lang="en-US" altLang="ja-JP" sz="500" kern="0" dirty="0">
              <a:latin typeface="Calibri"/>
              <a:ea typeface="ＭＳ Ｐゴシック" panose="020B0600070205080204" pitchFamily="50" charset="-128"/>
            </a:endParaRPr>
          </a:p>
          <a:p>
            <a:pPr defTabSz="914400">
              <a:defRPr/>
            </a:pPr>
            <a:r>
              <a:rPr kumimoji="1" lang="en-US" altLang="ja-JP" sz="1100" kern="0" dirty="0">
                <a:latin typeface="Calibri"/>
                <a:ea typeface="ＭＳ Ｐゴシック" panose="020B0600070205080204" pitchFamily="50" charset="-128"/>
              </a:rPr>
              <a:t>《</a:t>
            </a:r>
            <a:r>
              <a:rPr kumimoji="1" lang="ja-JP" altLang="en-US" sz="1100" kern="0" dirty="0">
                <a:latin typeface="Calibri"/>
                <a:ea typeface="ＭＳ Ｐゴシック" panose="020B0600070205080204" pitchFamily="50" charset="-128"/>
              </a:rPr>
              <a:t>減免対象外となる所得減少事由</a:t>
            </a:r>
            <a:r>
              <a:rPr kumimoji="1" lang="en-US" altLang="ja-JP" sz="1100" kern="0" dirty="0">
                <a:latin typeface="Calibri"/>
                <a:ea typeface="ＭＳ Ｐゴシック" panose="020B0600070205080204" pitchFamily="50" charset="-128"/>
              </a:rPr>
              <a:t>》</a:t>
            </a:r>
          </a:p>
          <a:p>
            <a:pPr defTabSz="914400">
              <a:defRPr/>
            </a:pPr>
            <a:r>
              <a:rPr kumimoji="1" lang="ja-JP" altLang="en-US" sz="1100" kern="0" dirty="0">
                <a:latin typeface="Calibri"/>
                <a:ea typeface="ＭＳ Ｐゴシック" panose="020B0600070205080204" pitchFamily="50" charset="-128"/>
              </a:rPr>
              <a:t>　・非経常所得の所得減少（仮に対象とした場合、</a:t>
            </a:r>
            <a:r>
              <a:rPr kumimoji="1" lang="en-US" altLang="ja-JP" sz="1100" kern="0" dirty="0">
                <a:latin typeface="Calibri"/>
                <a:ea typeface="ＭＳ Ｐゴシック" panose="020B0600070205080204" pitchFamily="50" charset="-128"/>
              </a:rPr>
              <a:t>2</a:t>
            </a:r>
            <a:r>
              <a:rPr kumimoji="1" lang="ja-JP" altLang="en-US" sz="1100" kern="0" dirty="0">
                <a:latin typeface="Calibri"/>
                <a:ea typeface="ＭＳ Ｐゴシック" panose="020B0600070205080204" pitchFamily="50" charset="-128"/>
              </a:rPr>
              <a:t>年以上連続して同様の所得がある場合を除き、申請者全てが減免対象となり、事実上それだけの収入があるにもかかわらず、その収入に応じた保険料賦課がなされないこととなるため。）</a:t>
            </a:r>
            <a:endParaRPr kumimoji="1" lang="en-US" altLang="ja-JP" sz="1100" kern="0" dirty="0">
              <a:latin typeface="Calibri"/>
              <a:ea typeface="ＭＳ Ｐゴシック" panose="020B0600070205080204" pitchFamily="50" charset="-128"/>
            </a:endParaRPr>
          </a:p>
          <a:p>
            <a:pPr defTabSz="914400">
              <a:defRPr/>
            </a:pPr>
            <a:r>
              <a:rPr kumimoji="1" lang="ja-JP" altLang="en-US" sz="1100" kern="0" dirty="0">
                <a:latin typeface="Calibri"/>
                <a:ea typeface="ＭＳ Ｐゴシック" panose="020B0600070205080204" pitchFamily="50" charset="-128"/>
              </a:rPr>
              <a:t>　・「</a:t>
            </a:r>
            <a:r>
              <a:rPr kumimoji="1" lang="en-US" altLang="ja-JP" sz="1100" kern="0" dirty="0">
                <a:latin typeface="Calibri"/>
                <a:ea typeface="ＭＳ Ｐゴシック" panose="020B0600070205080204" pitchFamily="50" charset="-128"/>
              </a:rPr>
              <a:t>65</a:t>
            </a:r>
            <a:r>
              <a:rPr kumimoji="1" lang="ja-JP" altLang="en-US" sz="1100" kern="0" dirty="0">
                <a:latin typeface="Calibri"/>
                <a:ea typeface="ＭＳ Ｐゴシック" panose="020B0600070205080204" pitchFamily="50" charset="-128"/>
              </a:rPr>
              <a:t>歳以上と</a:t>
            </a:r>
            <a:r>
              <a:rPr kumimoji="1" lang="en-US" altLang="ja-JP" sz="1100" kern="0" dirty="0">
                <a:latin typeface="Calibri"/>
                <a:ea typeface="ＭＳ Ｐゴシック" panose="020B0600070205080204" pitchFamily="50" charset="-128"/>
              </a:rPr>
              <a:t>65</a:t>
            </a:r>
            <a:r>
              <a:rPr kumimoji="1" lang="ja-JP" altLang="en-US" sz="1100" kern="0" dirty="0">
                <a:latin typeface="Calibri"/>
                <a:ea typeface="ＭＳ Ｐゴシック" panose="020B0600070205080204" pitchFamily="50" charset="-128"/>
              </a:rPr>
              <a:t>歳未満で公的年金等の雑所得の算出方法が異なることによる所得減少」及び「課税年金から非課税年金への切り替えに伴う所得減少」</a:t>
            </a:r>
            <a:endParaRPr kumimoji="1" lang="en-US" altLang="ja-JP" sz="1100" kern="0" dirty="0">
              <a:latin typeface="Calibri"/>
              <a:ea typeface="ＭＳ Ｐゴシック" panose="020B0600070205080204" pitchFamily="50" charset="-128"/>
            </a:endParaRPr>
          </a:p>
          <a:p>
            <a:pPr defTabSz="914400">
              <a:defRPr/>
            </a:pPr>
            <a:r>
              <a:rPr kumimoji="1" lang="ja-JP" altLang="en-US" sz="1100" kern="0" dirty="0">
                <a:latin typeface="Calibri"/>
                <a:ea typeface="ＭＳ Ｐゴシック" panose="020B0600070205080204" pitchFamily="50" charset="-128"/>
              </a:rPr>
              <a:t>　・所得税法等の税制の改正による控除額の変更に伴う所得減少（それに伴い、保険料支払いが困難になるとは考えられないため。）</a:t>
            </a:r>
            <a:endParaRPr kumimoji="1" lang="en-US" altLang="ja-JP" sz="1100" kern="0" dirty="0">
              <a:latin typeface="Calibri"/>
              <a:ea typeface="ＭＳ Ｐゴシック" panose="020B0600070205080204" pitchFamily="50" charset="-128"/>
            </a:endParaRPr>
          </a:p>
          <a:p>
            <a:pPr defTabSz="914400">
              <a:defRPr/>
            </a:pPr>
            <a:endParaRPr kumimoji="1" lang="en-US" altLang="ja-JP" sz="300" kern="0" dirty="0">
              <a:latin typeface="Calibri"/>
              <a:ea typeface="ＭＳ Ｐゴシック" panose="020B0600070205080204" pitchFamily="50" charset="-128"/>
            </a:endParaRPr>
          </a:p>
          <a:p>
            <a:pPr defTabSz="914400">
              <a:defRPr/>
            </a:pPr>
            <a:r>
              <a:rPr kumimoji="1" lang="en-US" altLang="ja-JP" sz="1100" kern="0" dirty="0">
                <a:latin typeface="Calibri"/>
                <a:ea typeface="ＭＳ Ｐゴシック" panose="020B0600070205080204" pitchFamily="50" charset="-128"/>
              </a:rPr>
              <a:t>※</a:t>
            </a:r>
            <a:r>
              <a:rPr kumimoji="1" lang="ja-JP" altLang="en-US" sz="1100" kern="0" dirty="0">
                <a:latin typeface="Calibri"/>
                <a:ea typeface="ＭＳ Ｐゴシック" panose="020B0600070205080204" pitchFamily="50" charset="-128"/>
              </a:rPr>
              <a:t>見込所得を算出する際は、所得税法上の給与所得控除や公的年金控除については、賦課対象年度（保険料の算定の基礎となった年度）の制度で控除すること。</a:t>
            </a:r>
            <a:endParaRPr kumimoji="1" lang="en-US" altLang="ja-JP" sz="1100" kern="0" dirty="0">
              <a:latin typeface="Calibri"/>
              <a:ea typeface="ＭＳ Ｐゴシック" panose="020B0600070205080204" pitchFamily="50" charset="-128"/>
            </a:endParaRPr>
          </a:p>
          <a:p>
            <a:pPr defTabSz="914400">
              <a:lnSpc>
                <a:spcPts val="600"/>
              </a:lnSpc>
              <a:defRPr/>
            </a:pPr>
            <a:endParaRPr kumimoji="1" lang="en-US" altLang="ja-JP" sz="1100" kern="0" dirty="0">
              <a:latin typeface="Calibri"/>
              <a:ea typeface="ＭＳ Ｐゴシック" panose="020B0600070205080204" pitchFamily="50" charset="-128"/>
            </a:endParaRPr>
          </a:p>
          <a:p>
            <a:pPr defTabSz="914400">
              <a:defRPr/>
            </a:pPr>
            <a:r>
              <a:rPr kumimoji="1" lang="en-US" altLang="ja-JP" sz="1100" kern="0" dirty="0">
                <a:latin typeface="Calibri"/>
                <a:ea typeface="ＭＳ Ｐゴシック" panose="020B0600070205080204" pitchFamily="50" charset="-128"/>
              </a:rPr>
              <a:t>【</a:t>
            </a:r>
            <a:r>
              <a:rPr kumimoji="1" lang="ja-JP" altLang="en-US" sz="1100" kern="0" dirty="0">
                <a:latin typeface="Calibri"/>
                <a:ea typeface="ＭＳ Ｐゴシック" panose="020B0600070205080204" pitchFamily="50" charset="-128"/>
              </a:rPr>
              <a:t>減少後所得（確認書類の例示）</a:t>
            </a:r>
            <a:r>
              <a:rPr kumimoji="1" lang="en-US" altLang="ja-JP" sz="1100" kern="0" dirty="0">
                <a:latin typeface="Calibri"/>
                <a:ea typeface="ＭＳ Ｐゴシック" panose="020B0600070205080204" pitchFamily="50" charset="-128"/>
              </a:rPr>
              <a:t>】</a:t>
            </a:r>
          </a:p>
          <a:p>
            <a:pPr defTabSz="914400">
              <a:defRPr/>
            </a:pPr>
            <a:endParaRPr kumimoji="1" lang="en-US" altLang="ja-JP" sz="1100" kern="0" dirty="0">
              <a:latin typeface="Calibri"/>
              <a:ea typeface="ＭＳ Ｐゴシック" panose="020B0600070205080204" pitchFamily="50" charset="-128"/>
            </a:endParaRPr>
          </a:p>
          <a:p>
            <a:pPr defTabSz="914400">
              <a:defRPr/>
            </a:pPr>
            <a:endParaRPr kumimoji="1" lang="en-US" altLang="ja-JP" sz="1100" kern="0" dirty="0">
              <a:latin typeface="Calibri"/>
              <a:ea typeface="ＭＳ Ｐゴシック" panose="020B0600070205080204" pitchFamily="50" charset="-128"/>
            </a:endParaRPr>
          </a:p>
          <a:p>
            <a:pPr defTabSz="914400">
              <a:defRPr/>
            </a:pPr>
            <a:endParaRPr kumimoji="1" lang="en-US" altLang="ja-JP" sz="1100" kern="0" dirty="0">
              <a:latin typeface="Calibri"/>
              <a:ea typeface="ＭＳ Ｐゴシック" panose="020B0600070205080204" pitchFamily="50" charset="-128"/>
            </a:endParaRPr>
          </a:p>
          <a:p>
            <a:pPr defTabSz="914400">
              <a:defRPr/>
            </a:pPr>
            <a:endParaRPr kumimoji="1" lang="en-US" altLang="ja-JP" sz="1100" kern="0" dirty="0">
              <a:latin typeface="Calibri"/>
              <a:ea typeface="ＭＳ Ｐゴシック" panose="020B0600070205080204" pitchFamily="50" charset="-128"/>
            </a:endParaRPr>
          </a:p>
          <a:p>
            <a:pPr defTabSz="914400">
              <a:defRPr/>
            </a:pPr>
            <a:endParaRPr kumimoji="1" lang="en-US" altLang="ja-JP" sz="1100" kern="0" dirty="0">
              <a:latin typeface="Calibri"/>
              <a:ea typeface="ＭＳ Ｐゴシック" panose="020B0600070205080204" pitchFamily="50" charset="-128"/>
            </a:endParaRPr>
          </a:p>
          <a:p>
            <a:pPr marL="261938" indent="-87313" defTabSz="914400">
              <a:defRPr/>
            </a:pPr>
            <a:endParaRPr kumimoji="1" lang="en-US" altLang="ja-JP" sz="1100" kern="0" dirty="0">
              <a:latin typeface="Calibri"/>
              <a:ea typeface="ＭＳ Ｐゴシック" panose="020B0600070205080204" pitchFamily="50" charset="-128"/>
            </a:endParaRPr>
          </a:p>
          <a:p>
            <a:pPr marL="261938" indent="-87313" defTabSz="914400">
              <a:defRPr/>
            </a:pPr>
            <a:r>
              <a:rPr kumimoji="1" lang="en-US" altLang="ja-JP" sz="1100" kern="0" dirty="0">
                <a:latin typeface="Calibri"/>
                <a:ea typeface="ＭＳ Ｐゴシック" panose="020B0600070205080204" pitchFamily="50" charset="-128"/>
              </a:rPr>
              <a:t>※</a:t>
            </a:r>
            <a:r>
              <a:rPr kumimoji="1" lang="ja-JP" altLang="en-US" sz="1100" kern="0" dirty="0">
                <a:latin typeface="Calibri"/>
                <a:ea typeface="ＭＳ Ｐゴシック" panose="020B0600070205080204" pitchFamily="50" charset="-128"/>
              </a:rPr>
              <a:t>添付書類による適正な判断が困難な場合には、確定申告時期まで審査を保留する取扱いも可能とする。なお、具体的な審査保留の取扱については、個々の被保険者の実情に応じて保険者における判断に基づき実施する。（ただし、所得減少により、支払い能力が低下している被保険者にとっては負担となることから、必要最小限に留めること。）</a:t>
            </a:r>
            <a:endParaRPr kumimoji="1" lang="en-US" altLang="ja-JP" sz="1100" kern="0" dirty="0">
              <a:latin typeface="Calibri"/>
              <a:ea typeface="ＭＳ Ｐゴシック" panose="020B0600070205080204" pitchFamily="50" charset="-128"/>
            </a:endParaRPr>
          </a:p>
          <a:p>
            <a:pPr indent="174625" defTabSz="914400">
              <a:lnSpc>
                <a:spcPts val="600"/>
              </a:lnSpc>
              <a:defRPr/>
            </a:pPr>
            <a:endParaRPr kumimoji="1" lang="en-US" altLang="ja-JP" sz="1100" kern="0" dirty="0">
              <a:latin typeface="Calibri"/>
              <a:ea typeface="ＭＳ Ｐゴシック" panose="020B0600070205080204" pitchFamily="50" charset="-128"/>
            </a:endParaRPr>
          </a:p>
          <a:p>
            <a:pPr marL="171450" indent="-171450" defTabSz="914400">
              <a:buFont typeface="Wingdings" panose="05000000000000000000" pitchFamily="2" charset="2"/>
              <a:buChar char="l"/>
              <a:defRPr/>
            </a:pPr>
            <a:r>
              <a:rPr kumimoji="1" lang="ja-JP" altLang="en-US" sz="1100" kern="0" dirty="0">
                <a:latin typeface="Calibri"/>
                <a:ea typeface="ＭＳ Ｐゴシック" panose="020B0600070205080204" pitchFamily="50" charset="-128"/>
              </a:rPr>
              <a:t>書類の提出が不可能な場合は、申立書（申立の内容、書類を提出できない理由及び本人署名を記載（様式任意））を提出することにより、収入減少の根拠となる資料とみなす。</a:t>
            </a:r>
            <a:endParaRPr kumimoji="1" lang="en-US" altLang="ja-JP" sz="1100" kern="0" dirty="0">
              <a:latin typeface="Calibri"/>
              <a:ea typeface="ＭＳ Ｐゴシック" panose="020B0600070205080204" pitchFamily="50" charset="-128"/>
            </a:endParaRPr>
          </a:p>
        </p:txBody>
      </p:sp>
      <p:sp>
        <p:nvSpPr>
          <p:cNvPr id="8" name="角丸四角形 12">
            <a:extLst>
              <a:ext uri="{FF2B5EF4-FFF2-40B4-BE49-F238E27FC236}">
                <a16:creationId xmlns:a16="http://schemas.microsoft.com/office/drawing/2014/main" id="{0127F4E7-A733-43D4-8719-75658418583F}"/>
              </a:ext>
            </a:extLst>
          </p:cNvPr>
          <p:cNvSpPr/>
          <p:nvPr/>
        </p:nvSpPr>
        <p:spPr>
          <a:xfrm>
            <a:off x="185447" y="1984127"/>
            <a:ext cx="4461230" cy="259847"/>
          </a:xfrm>
          <a:prstGeom prst="roundRect">
            <a:avLst/>
          </a:prstGeom>
          <a:solidFill>
            <a:srgbClr val="FFEAA7"/>
          </a:solidFill>
          <a:ln w="25400" cap="flat" cmpd="sng" algn="ctr">
            <a:solidFill>
              <a:srgbClr val="FFC000"/>
            </a:solidFill>
            <a:prstDash val="solid"/>
          </a:ln>
          <a:effectLst/>
        </p:spPr>
        <p:txBody>
          <a:bodyPr rtlCol="0" anchor="ctr"/>
          <a:lstStyle/>
          <a:p>
            <a:pPr algn="ctr" defTabSz="914400">
              <a:defRPr/>
            </a:pPr>
            <a:r>
              <a:rPr kumimoji="1" lang="ja-JP" altLang="en-US" sz="1200" kern="0" dirty="0">
                <a:solidFill>
                  <a:prstClr val="black"/>
                </a:solidFill>
                <a:latin typeface="HGPｺﾞｼｯｸE" panose="020B0900000000000000" pitchFamily="50" charset="-128"/>
                <a:ea typeface="HGPｺﾞｼｯｸE" panose="020B0900000000000000" pitchFamily="50" charset="-128"/>
              </a:rPr>
              <a:t>減免可否の決定</a:t>
            </a:r>
          </a:p>
        </p:txBody>
      </p:sp>
      <p:graphicFrame>
        <p:nvGraphicFramePr>
          <p:cNvPr id="9" name="表 8">
            <a:extLst>
              <a:ext uri="{FF2B5EF4-FFF2-40B4-BE49-F238E27FC236}">
                <a16:creationId xmlns:a16="http://schemas.microsoft.com/office/drawing/2014/main" id="{91FC69CE-4AA6-4CFD-97E6-AA57D50C0204}"/>
              </a:ext>
            </a:extLst>
          </p:cNvPr>
          <p:cNvGraphicFramePr>
            <a:graphicFrameLocks noGrp="1"/>
          </p:cNvGraphicFramePr>
          <p:nvPr>
            <p:extLst>
              <p:ext uri="{D42A27DB-BD31-4B8C-83A1-F6EECF244321}">
                <p14:modId xmlns:p14="http://schemas.microsoft.com/office/powerpoint/2010/main" val="835607115"/>
              </p:ext>
            </p:extLst>
          </p:nvPr>
        </p:nvGraphicFramePr>
        <p:xfrm>
          <a:off x="287046" y="2674351"/>
          <a:ext cx="9320564" cy="754650"/>
        </p:xfrm>
        <a:graphic>
          <a:graphicData uri="http://schemas.openxmlformats.org/drawingml/2006/table">
            <a:tbl>
              <a:tblPr firstRow="1" firstCol="1" bandRow="1"/>
              <a:tblGrid>
                <a:gridCol w="3190557">
                  <a:extLst>
                    <a:ext uri="{9D8B030D-6E8A-4147-A177-3AD203B41FA5}">
                      <a16:colId xmlns:a16="http://schemas.microsoft.com/office/drawing/2014/main" val="20000"/>
                    </a:ext>
                  </a:extLst>
                </a:gridCol>
                <a:gridCol w="6130007">
                  <a:extLst>
                    <a:ext uri="{9D8B030D-6E8A-4147-A177-3AD203B41FA5}">
                      <a16:colId xmlns:a16="http://schemas.microsoft.com/office/drawing/2014/main" val="20001"/>
                    </a:ext>
                  </a:extLst>
                </a:gridCol>
              </a:tblGrid>
              <a:tr h="150930">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altLang="en-US" sz="1050" kern="100" dirty="0">
                          <a:effectLst/>
                          <a:latin typeface="HGPｺﾞｼｯｸM" panose="020B0600000000000000" pitchFamily="50" charset="-128"/>
                          <a:ea typeface="HGPｺﾞｼｯｸM" panose="020B0600000000000000" pitchFamily="50" charset="-128"/>
                          <a:cs typeface="+mn-cs"/>
                        </a:rPr>
                        <a:t>事由</a:t>
                      </a:r>
                      <a:endParaRPr lang="ja-JP" sz="105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altLang="en-US" sz="1050" kern="100" dirty="0">
                          <a:effectLst/>
                          <a:latin typeface="HGPｺﾞｼｯｸM" panose="020B0600000000000000" pitchFamily="50" charset="-128"/>
                          <a:ea typeface="HGPｺﾞｼｯｸM" panose="020B0600000000000000" pitchFamily="50" charset="-128"/>
                          <a:cs typeface="Times New Roman"/>
                        </a:rPr>
                        <a:t>書類（例）</a:t>
                      </a:r>
                      <a:endParaRPr lang="ja-JP" sz="105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extLst>
                  <a:ext uri="{0D108BD9-81ED-4DB2-BD59-A6C34878D82A}">
                    <a16:rowId xmlns:a16="http://schemas.microsoft.com/office/drawing/2014/main" val="10000"/>
                  </a:ext>
                </a:extLst>
              </a:tr>
              <a:tr h="150930">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altLang="en-US" sz="1050" kern="100" dirty="0">
                          <a:effectLst/>
                          <a:latin typeface="HGPｺﾞｼｯｸM" panose="020B0600000000000000" pitchFamily="50" charset="-128"/>
                          <a:ea typeface="HGPｺﾞｼｯｸM" panose="020B0600000000000000" pitchFamily="50" charset="-128"/>
                        </a:rPr>
                        <a:t>会社を退職した </a:t>
                      </a:r>
                      <a:endParaRPr lang="ja-JP" sz="105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altLang="en-US" sz="1050" kern="100" dirty="0">
                          <a:effectLst/>
                          <a:latin typeface="HGPｺﾞｼｯｸM" panose="020B0600000000000000" pitchFamily="50" charset="-128"/>
                          <a:ea typeface="HGPｺﾞｼｯｸM" panose="020B0600000000000000" pitchFamily="50" charset="-128"/>
                          <a:cs typeface="Times New Roman"/>
                        </a:rPr>
                        <a:t>退職日の記載がある源泉徴収票、退職証明書、離職票</a:t>
                      </a:r>
                      <a:endParaRPr lang="ja-JP" sz="105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1"/>
                  </a:ext>
                </a:extLst>
              </a:tr>
              <a:tr h="150930">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altLang="en-US" sz="1050" kern="100" dirty="0">
                          <a:effectLst/>
                          <a:latin typeface="HGPｺﾞｼｯｸM" panose="020B0600000000000000" pitchFamily="50" charset="-128"/>
                          <a:ea typeface="HGPｺﾞｼｯｸM" panose="020B0600000000000000" pitchFamily="50" charset="-128"/>
                          <a:cs typeface="+mn-cs"/>
                        </a:rPr>
                        <a:t>給料が減少した</a:t>
                      </a:r>
                      <a:endParaRPr lang="ja-JP" sz="105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altLang="en-US" sz="1050" kern="100" dirty="0">
                          <a:effectLst/>
                          <a:latin typeface="HGPｺﾞｼｯｸM" panose="020B0600000000000000" pitchFamily="50" charset="-128"/>
                          <a:ea typeface="HGPｺﾞｼｯｸM" panose="020B0600000000000000" pitchFamily="50" charset="-128"/>
                          <a:cs typeface="Times New Roman"/>
                        </a:rPr>
                        <a:t>減少前と減少後（</a:t>
                      </a:r>
                      <a:r>
                        <a:rPr lang="en-US" altLang="ja-JP" sz="1050" kern="100" dirty="0">
                          <a:effectLst/>
                          <a:latin typeface="HGPｺﾞｼｯｸM" panose="020B0600000000000000" pitchFamily="50" charset="-128"/>
                          <a:ea typeface="HGPｺﾞｼｯｸM" panose="020B0600000000000000" pitchFamily="50" charset="-128"/>
                          <a:cs typeface="Times New Roman"/>
                        </a:rPr>
                        <a:t>3</a:t>
                      </a:r>
                      <a:r>
                        <a:rPr lang="ja-JP" altLang="en-US" sz="1050" kern="100" dirty="0">
                          <a:effectLst/>
                          <a:latin typeface="HGPｺﾞｼｯｸM" panose="020B0600000000000000" pitchFamily="50" charset="-128"/>
                          <a:ea typeface="HGPｺﾞｼｯｸM" panose="020B0600000000000000" pitchFamily="50" charset="-128"/>
                          <a:cs typeface="Times New Roman"/>
                        </a:rPr>
                        <a:t>か月分程度）の給与明細書</a:t>
                      </a:r>
                      <a:endParaRPr lang="ja-JP" sz="105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2"/>
                  </a:ext>
                </a:extLst>
              </a:tr>
              <a:tr h="150930">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altLang="en-US" sz="1050" kern="100">
                          <a:effectLst/>
                          <a:latin typeface="HGPｺﾞｼｯｸM" panose="020B0600000000000000" pitchFamily="50" charset="-128"/>
                          <a:ea typeface="HGPｺﾞｼｯｸM" panose="020B0600000000000000" pitchFamily="50" charset="-128"/>
                          <a:cs typeface="+mn-cs"/>
                        </a:rPr>
                        <a:t>廃業した</a:t>
                      </a:r>
                      <a:endParaRPr lang="ja-JP" sz="105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altLang="en-US" sz="1050" kern="100" dirty="0">
                          <a:effectLst/>
                          <a:latin typeface="HGPｺﾞｼｯｸM" panose="020B0600000000000000" pitchFamily="50" charset="-128"/>
                          <a:ea typeface="HGPｺﾞｼｯｸM" panose="020B0600000000000000" pitchFamily="50" charset="-128"/>
                          <a:cs typeface="Times New Roman"/>
                        </a:rPr>
                        <a:t>廃業届出書</a:t>
                      </a:r>
                      <a:endParaRPr lang="ja-JP" sz="105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3"/>
                  </a:ext>
                </a:extLst>
              </a:tr>
              <a:tr h="150930">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altLang="en-US" sz="1050" kern="100" dirty="0">
                          <a:effectLst/>
                          <a:latin typeface="HGPｺﾞｼｯｸM" panose="020B0600000000000000" pitchFamily="50" charset="-128"/>
                          <a:ea typeface="HGPｺﾞｼｯｸM" panose="020B0600000000000000" pitchFamily="50" charset="-128"/>
                          <a:cs typeface="Times New Roman"/>
                        </a:rPr>
                        <a:t>個人年金の受給期間が終了した</a:t>
                      </a:r>
                      <a:endParaRPr lang="ja-JP" sz="105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altLang="en-US" sz="1050" kern="100" dirty="0">
                          <a:effectLst/>
                          <a:latin typeface="HGPｺﾞｼｯｸM" panose="020B0600000000000000" pitchFamily="50" charset="-128"/>
                          <a:ea typeface="HGPｺﾞｼｯｸM" panose="020B0600000000000000" pitchFamily="50" charset="-128"/>
                          <a:cs typeface="Times New Roman"/>
                        </a:rPr>
                        <a:t>配当金支払通知書</a:t>
                      </a:r>
                      <a:endParaRPr lang="ja-JP" sz="105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6"/>
                  </a:ext>
                </a:extLst>
              </a:tr>
            </a:tbl>
          </a:graphicData>
        </a:graphic>
      </p:graphicFrame>
      <p:graphicFrame>
        <p:nvGraphicFramePr>
          <p:cNvPr id="10" name="表 9">
            <a:extLst>
              <a:ext uri="{FF2B5EF4-FFF2-40B4-BE49-F238E27FC236}">
                <a16:creationId xmlns:a16="http://schemas.microsoft.com/office/drawing/2014/main" id="{AEE7BE0E-D726-48C9-A47B-627BF18520BF}"/>
              </a:ext>
            </a:extLst>
          </p:cNvPr>
          <p:cNvGraphicFramePr>
            <a:graphicFrameLocks noGrp="1"/>
          </p:cNvGraphicFramePr>
          <p:nvPr>
            <p:extLst>
              <p:ext uri="{D42A27DB-BD31-4B8C-83A1-F6EECF244321}">
                <p14:modId xmlns:p14="http://schemas.microsoft.com/office/powerpoint/2010/main" val="827373040"/>
              </p:ext>
            </p:extLst>
          </p:nvPr>
        </p:nvGraphicFramePr>
        <p:xfrm>
          <a:off x="292717" y="4864444"/>
          <a:ext cx="9320565" cy="877824"/>
        </p:xfrm>
        <a:graphic>
          <a:graphicData uri="http://schemas.openxmlformats.org/drawingml/2006/table">
            <a:tbl>
              <a:tblPr firstRow="1" firstCol="1" bandRow="1"/>
              <a:tblGrid>
                <a:gridCol w="2697307">
                  <a:extLst>
                    <a:ext uri="{9D8B030D-6E8A-4147-A177-3AD203B41FA5}">
                      <a16:colId xmlns:a16="http://schemas.microsoft.com/office/drawing/2014/main" val="20000"/>
                    </a:ext>
                  </a:extLst>
                </a:gridCol>
                <a:gridCol w="6623258">
                  <a:extLst>
                    <a:ext uri="{9D8B030D-6E8A-4147-A177-3AD203B41FA5}">
                      <a16:colId xmlns:a16="http://schemas.microsoft.com/office/drawing/2014/main" val="20001"/>
                    </a:ext>
                  </a:extLst>
                </a:gridCol>
              </a:tblGrid>
              <a:tr h="0">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altLang="en-US" sz="1050" kern="100" dirty="0">
                          <a:effectLst/>
                          <a:latin typeface="HGPｺﾞｼｯｸM" panose="020B0600000000000000" pitchFamily="50" charset="-128"/>
                          <a:ea typeface="HGPｺﾞｼｯｸM" panose="020B0600000000000000" pitchFamily="50" charset="-128"/>
                          <a:cs typeface="+mn-cs"/>
                        </a:rPr>
                        <a:t>収入の種類</a:t>
                      </a:r>
                      <a:endParaRPr lang="ja-JP" sz="105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altLang="en-US" sz="1050" kern="100" dirty="0">
                          <a:effectLst/>
                          <a:latin typeface="HGPｺﾞｼｯｸM" panose="020B0600000000000000" pitchFamily="50" charset="-128"/>
                          <a:ea typeface="HGPｺﾞｼｯｸM" panose="020B0600000000000000" pitchFamily="50" charset="-128"/>
                          <a:cs typeface="Times New Roman"/>
                        </a:rPr>
                        <a:t>書類（例）</a:t>
                      </a:r>
                      <a:endParaRPr lang="ja-JP" sz="105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extLst>
                  <a:ext uri="{0D108BD9-81ED-4DB2-BD59-A6C34878D82A}">
                    <a16:rowId xmlns:a16="http://schemas.microsoft.com/office/drawing/2014/main" val="10000"/>
                  </a:ext>
                </a:extLst>
              </a:tr>
              <a:tr h="0">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altLang="en-US" sz="1050" kern="100" dirty="0">
                          <a:effectLst/>
                          <a:latin typeface="HGPｺﾞｼｯｸM" panose="020B0600000000000000" pitchFamily="50" charset="-128"/>
                          <a:ea typeface="HGPｺﾞｼｯｸM" panose="020B0600000000000000" pitchFamily="50" charset="-128"/>
                        </a:rPr>
                        <a:t>給与収入 </a:t>
                      </a:r>
                      <a:endParaRPr lang="ja-JP" sz="105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altLang="en-US" sz="1050" kern="100" dirty="0">
                          <a:effectLst/>
                          <a:latin typeface="HGPｺﾞｼｯｸM" panose="020B0600000000000000" pitchFamily="50" charset="-128"/>
                          <a:ea typeface="HGPｺﾞｼｯｸM" panose="020B0600000000000000" pitchFamily="50" charset="-128"/>
                          <a:cs typeface="Times New Roman"/>
                        </a:rPr>
                        <a:t>源泉徴収票、給与支払証明書、給与明細書（</a:t>
                      </a:r>
                      <a:r>
                        <a:rPr lang="en-US" altLang="ja-JP" sz="1050" kern="100" dirty="0">
                          <a:effectLst/>
                          <a:latin typeface="HGPｺﾞｼｯｸM" panose="020B0600000000000000" pitchFamily="50" charset="-128"/>
                          <a:ea typeface="HGPｺﾞｼｯｸM" panose="020B0600000000000000" pitchFamily="50" charset="-128"/>
                          <a:cs typeface="Times New Roman"/>
                        </a:rPr>
                        <a:t>3</a:t>
                      </a:r>
                      <a:r>
                        <a:rPr lang="ja-JP" altLang="en-US" sz="1050" kern="100" dirty="0">
                          <a:effectLst/>
                          <a:latin typeface="HGPｺﾞｼｯｸM" panose="020B0600000000000000" pitchFamily="50" charset="-128"/>
                          <a:ea typeface="HGPｺﾞｼｯｸM" panose="020B0600000000000000" pitchFamily="50" charset="-128"/>
                          <a:cs typeface="Times New Roman"/>
                        </a:rPr>
                        <a:t>か月分程度）</a:t>
                      </a:r>
                      <a:endParaRPr lang="ja-JP" sz="105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1"/>
                  </a:ext>
                </a:extLst>
              </a:tr>
              <a:tr h="0">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altLang="en-US" sz="1050" kern="100" dirty="0">
                          <a:effectLst/>
                          <a:latin typeface="HGPｺﾞｼｯｸM" panose="020B0600000000000000" pitchFamily="50" charset="-128"/>
                          <a:ea typeface="HGPｺﾞｼｯｸM" panose="020B0600000000000000" pitchFamily="50" charset="-128"/>
                          <a:cs typeface="+mn-cs"/>
                        </a:rPr>
                        <a:t>年金収入</a:t>
                      </a:r>
                      <a:endParaRPr lang="ja-JP" sz="105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altLang="en-US" sz="1050" kern="100" dirty="0">
                          <a:effectLst/>
                          <a:latin typeface="HGPｺﾞｼｯｸM" panose="020B0600000000000000" pitchFamily="50" charset="-128"/>
                          <a:ea typeface="HGPｺﾞｼｯｸM" panose="020B0600000000000000" pitchFamily="50" charset="-128"/>
                          <a:cs typeface="Times New Roman"/>
                        </a:rPr>
                        <a:t>年金額改定通知書、年金振込通知書、公的年金等の源泉徴収票</a:t>
                      </a:r>
                      <a:endParaRPr lang="ja-JP" sz="105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2"/>
                  </a:ext>
                </a:extLst>
              </a:tr>
              <a:tr h="0">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altLang="en-US" sz="1050" kern="100" dirty="0">
                          <a:effectLst/>
                          <a:latin typeface="HGPｺﾞｼｯｸM" panose="020B0600000000000000" pitchFamily="50" charset="-128"/>
                          <a:ea typeface="HGPｺﾞｼｯｸM" panose="020B0600000000000000" pitchFamily="50" charset="-128"/>
                          <a:cs typeface="+mn-cs"/>
                        </a:rPr>
                        <a:t>事業収入</a:t>
                      </a:r>
                      <a:endParaRPr lang="ja-JP" sz="105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altLang="en-US" sz="1050" kern="100" dirty="0">
                          <a:effectLst/>
                          <a:latin typeface="HGPｺﾞｼｯｸM" panose="020B0600000000000000" pitchFamily="50" charset="-128"/>
                          <a:ea typeface="HGPｺﾞｼｯｸM" panose="020B0600000000000000" pitchFamily="50" charset="-128"/>
                          <a:cs typeface="Times New Roman"/>
                        </a:rPr>
                        <a:t>見込みで作成した青色申告決算書、収支内訳書、帳簿、必要経費領収書</a:t>
                      </a:r>
                      <a:endParaRPr lang="ja-JP" sz="105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3"/>
                  </a:ext>
                </a:extLst>
              </a:tr>
              <a:tr h="0">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altLang="en-US" sz="1050" kern="100" dirty="0">
                          <a:effectLst/>
                          <a:latin typeface="HGPｺﾞｼｯｸM" panose="020B0600000000000000" pitchFamily="50" charset="-128"/>
                          <a:ea typeface="HGPｺﾞｼｯｸM" panose="020B0600000000000000" pitchFamily="50" charset="-128"/>
                          <a:cs typeface="Times New Roman"/>
                        </a:rPr>
                        <a:t>不動産収入</a:t>
                      </a:r>
                      <a:endParaRPr lang="ja-JP" sz="105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altLang="en-US" sz="1050" kern="100" dirty="0">
                          <a:effectLst/>
                          <a:latin typeface="HGPｺﾞｼｯｸM" panose="020B0600000000000000" pitchFamily="50" charset="-128"/>
                          <a:ea typeface="HGPｺﾞｼｯｸM" panose="020B0600000000000000" pitchFamily="50" charset="-128"/>
                          <a:cs typeface="Times New Roman"/>
                        </a:rPr>
                        <a:t>見込みで作成した収支内訳書、帳簿</a:t>
                      </a:r>
                      <a:endParaRPr lang="ja-JP" sz="105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4"/>
                  </a:ext>
                </a:extLst>
              </a:tr>
              <a:tr h="0">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altLang="en-US" sz="1050" kern="100" dirty="0">
                          <a:effectLst/>
                          <a:latin typeface="HGPｺﾞｼｯｸM" panose="020B0600000000000000" pitchFamily="50" charset="-128"/>
                          <a:ea typeface="HGPｺﾞｼｯｸM" panose="020B0600000000000000" pitchFamily="50" charset="-128"/>
                          <a:cs typeface="Times New Roman"/>
                        </a:rPr>
                        <a:t>配当収入</a:t>
                      </a:r>
                      <a:endParaRPr lang="ja-JP" sz="105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altLang="en-US" sz="1050" kern="100" dirty="0">
                          <a:effectLst/>
                          <a:latin typeface="HGPｺﾞｼｯｸM" panose="020B0600000000000000" pitchFamily="50" charset="-128"/>
                          <a:ea typeface="HGPｺﾞｼｯｸM" panose="020B0600000000000000" pitchFamily="50" charset="-128"/>
                          <a:cs typeface="Times New Roman"/>
                        </a:rPr>
                        <a:t>配当金支払通知書</a:t>
                      </a:r>
                      <a:endParaRPr lang="ja-JP" sz="105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5"/>
                  </a:ext>
                </a:extLst>
              </a:tr>
            </a:tbl>
          </a:graphicData>
        </a:graphic>
      </p:graphicFrame>
      <p:sp>
        <p:nvSpPr>
          <p:cNvPr id="11" name="正方形/長方形 10">
            <a:extLst>
              <a:ext uri="{FF2B5EF4-FFF2-40B4-BE49-F238E27FC236}">
                <a16:creationId xmlns:a16="http://schemas.microsoft.com/office/drawing/2014/main" id="{009AF540-A744-4DEA-B6C4-E766E7470024}"/>
              </a:ext>
            </a:extLst>
          </p:cNvPr>
          <p:cNvSpPr/>
          <p:nvPr/>
        </p:nvSpPr>
        <p:spPr>
          <a:xfrm>
            <a:off x="8833757" y="96501"/>
            <a:ext cx="948419" cy="270804"/>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050" dirty="0">
                <a:solidFill>
                  <a:schemeClr val="tx1"/>
                </a:solidFill>
                <a:latin typeface="BIZ UDPゴシック" panose="020B0400000000000000" pitchFamily="50" charset="-128"/>
                <a:ea typeface="BIZ UDPゴシック" panose="020B0400000000000000" pitchFamily="50" charset="-128"/>
              </a:rPr>
              <a:t>資料</a:t>
            </a:r>
            <a:r>
              <a:rPr kumimoji="1" lang="en-US" altLang="ja-JP" sz="1050" dirty="0">
                <a:solidFill>
                  <a:schemeClr val="tx1"/>
                </a:solidFill>
                <a:latin typeface="BIZ UDPゴシック" panose="020B0400000000000000" pitchFamily="50" charset="-128"/>
                <a:ea typeface="BIZ UDPゴシック" panose="020B0400000000000000" pitchFamily="50" charset="-128"/>
              </a:rPr>
              <a:t>1</a:t>
            </a:r>
            <a:r>
              <a:rPr kumimoji="1" lang="ja-JP" altLang="en-US" sz="1050" dirty="0">
                <a:solidFill>
                  <a:schemeClr val="tx1"/>
                </a:solidFill>
                <a:latin typeface="BIZ UDPゴシック" panose="020B0400000000000000" pitchFamily="50" charset="-128"/>
                <a:ea typeface="BIZ UDPゴシック" panose="020B0400000000000000" pitchFamily="50" charset="-128"/>
              </a:rPr>
              <a:t>９</a:t>
            </a:r>
            <a:r>
              <a:rPr kumimoji="1" lang="en-US" altLang="ja-JP" sz="1050" dirty="0">
                <a:solidFill>
                  <a:schemeClr val="tx1"/>
                </a:solidFill>
                <a:latin typeface="BIZ UDPゴシック" panose="020B0400000000000000" pitchFamily="50" charset="-128"/>
                <a:ea typeface="BIZ UDPゴシック" panose="020B0400000000000000" pitchFamily="50" charset="-128"/>
              </a:rPr>
              <a:t>-2</a:t>
            </a:r>
            <a:endParaRPr kumimoji="1" lang="ja-JP" altLang="en-US" sz="1050"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1965514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C1C4FBE3-67E0-4FA0-B2F2-53530BC0FEFB}"/>
              </a:ext>
            </a:extLst>
          </p:cNvPr>
          <p:cNvSpPr txBox="1"/>
          <p:nvPr/>
        </p:nvSpPr>
        <p:spPr>
          <a:xfrm>
            <a:off x="100700" y="263154"/>
            <a:ext cx="9703699" cy="4392216"/>
          </a:xfrm>
          <a:prstGeom prst="roundRect">
            <a:avLst>
              <a:gd name="adj" fmla="val 3673"/>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r>
              <a:rPr kumimoji="1" lang="ja-JP" altLang="en-US" sz="1100" kern="0" dirty="0">
                <a:solidFill>
                  <a:prstClr val="black"/>
                </a:solidFill>
                <a:latin typeface="Calibri"/>
                <a:ea typeface="ＭＳ Ｐゴシック" panose="020B0600070205080204" pitchFamily="50" charset="-128"/>
              </a:rPr>
              <a:t>≪所得減少率の決定を行う際の世帯総所得の取扱い≫</a:t>
            </a: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lnSpc>
                <a:spcPts val="600"/>
              </a:lnSpc>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r>
              <a:rPr kumimoji="1" lang="ja-JP" altLang="en-US" sz="1100" kern="0" dirty="0">
                <a:solidFill>
                  <a:prstClr val="black"/>
                </a:solidFill>
                <a:latin typeface="Calibri"/>
                <a:ea typeface="ＭＳ Ｐゴシック" panose="020B0600070205080204" pitchFamily="50" charset="-128"/>
              </a:rPr>
              <a:t>≪所得減少率の算出方法≫</a:t>
            </a: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p:txBody>
      </p:sp>
      <p:sp>
        <p:nvSpPr>
          <p:cNvPr id="6" name="角丸四角形 9">
            <a:extLst>
              <a:ext uri="{FF2B5EF4-FFF2-40B4-BE49-F238E27FC236}">
                <a16:creationId xmlns:a16="http://schemas.microsoft.com/office/drawing/2014/main" id="{8D96ECCD-C7B6-4619-8E88-32753FCA82DA}"/>
              </a:ext>
            </a:extLst>
          </p:cNvPr>
          <p:cNvSpPr/>
          <p:nvPr/>
        </p:nvSpPr>
        <p:spPr>
          <a:xfrm>
            <a:off x="222223" y="133230"/>
            <a:ext cx="4536000" cy="259847"/>
          </a:xfrm>
          <a:prstGeom prst="roundRect">
            <a:avLst/>
          </a:prstGeom>
          <a:solidFill>
            <a:srgbClr val="FFEAA7"/>
          </a:solidFill>
          <a:ln w="25400" cap="flat" cmpd="sng" algn="ctr">
            <a:solidFill>
              <a:srgbClr val="FFC000"/>
            </a:solidFill>
            <a:prstDash val="solid"/>
          </a:ln>
          <a:effectLst/>
        </p:spPr>
        <p:txBody>
          <a:bodyPr rtlCol="0" anchor="ctr"/>
          <a:lstStyle/>
          <a:p>
            <a:pPr algn="ctr" defTabSz="914400">
              <a:defRPr/>
            </a:pPr>
            <a:r>
              <a:rPr kumimoji="1" lang="ja-JP" altLang="en-US" sz="1200" kern="0" dirty="0">
                <a:solidFill>
                  <a:prstClr val="black"/>
                </a:solidFill>
                <a:latin typeface="HGPｺﾞｼｯｸE" panose="020B0900000000000000" pitchFamily="50" charset="-128"/>
                <a:ea typeface="HGPｺﾞｼｯｸE" panose="020B0900000000000000" pitchFamily="50" charset="-128"/>
              </a:rPr>
              <a:t>所得減少率の決定</a:t>
            </a:r>
          </a:p>
        </p:txBody>
      </p:sp>
      <p:sp>
        <p:nvSpPr>
          <p:cNvPr id="7" name="正方形/長方形 6">
            <a:extLst>
              <a:ext uri="{FF2B5EF4-FFF2-40B4-BE49-F238E27FC236}">
                <a16:creationId xmlns:a16="http://schemas.microsoft.com/office/drawing/2014/main" id="{D680B976-0847-4DA8-9982-6BCD11604EAC}"/>
              </a:ext>
            </a:extLst>
          </p:cNvPr>
          <p:cNvSpPr/>
          <p:nvPr/>
        </p:nvSpPr>
        <p:spPr>
          <a:xfrm>
            <a:off x="178032" y="725513"/>
            <a:ext cx="9430905" cy="792000"/>
          </a:xfrm>
          <a:prstGeom prst="rect">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rtlCol="0" anchor="t"/>
          <a:lstStyle/>
          <a:p>
            <a:pPr defTabSz="914400">
              <a:defRPr/>
            </a:pPr>
            <a:r>
              <a:rPr kumimoji="1" lang="en-US" altLang="ja-JP" sz="1100" kern="0" dirty="0">
                <a:solidFill>
                  <a:prstClr val="black"/>
                </a:solidFill>
                <a:latin typeface="ＭＳ Ｐゴシック" panose="020B0600070205080204" pitchFamily="50" charset="-128"/>
                <a:ea typeface="ＭＳ Ｐゴシック" panose="020B0600070205080204" pitchFamily="50" charset="-128"/>
              </a:rPr>
              <a:t>【</a:t>
            </a:r>
            <a:r>
              <a:rPr kumimoji="1" lang="ja-JP" altLang="en-US" sz="1100" kern="0" dirty="0">
                <a:solidFill>
                  <a:prstClr val="black"/>
                </a:solidFill>
                <a:latin typeface="ＭＳ Ｐゴシック" panose="020B0600070205080204" pitchFamily="50" charset="-128"/>
                <a:ea typeface="ＭＳ Ｐゴシック" panose="020B0600070205080204" pitchFamily="50" charset="-128"/>
              </a:rPr>
              <a:t>運用</a:t>
            </a:r>
            <a:r>
              <a:rPr kumimoji="1" lang="en-US" altLang="ja-JP" sz="1100" kern="0" dirty="0">
                <a:solidFill>
                  <a:prstClr val="black"/>
                </a:solidFill>
                <a:latin typeface="ＭＳ Ｐゴシック" panose="020B0600070205080204" pitchFamily="50" charset="-128"/>
                <a:ea typeface="ＭＳ Ｐゴシック" panose="020B0600070205080204" pitchFamily="50" charset="-128"/>
              </a:rPr>
              <a:t>】</a:t>
            </a:r>
          </a:p>
          <a:p>
            <a:pPr defTabSz="914400">
              <a:defRPr/>
            </a:pPr>
            <a:r>
              <a:rPr kumimoji="1" lang="ja-JP" altLang="en-US" sz="1100" kern="0" dirty="0">
                <a:solidFill>
                  <a:prstClr val="black"/>
                </a:solidFill>
                <a:latin typeface="ＭＳ Ｐゴシック" panose="020B0600070205080204" pitchFamily="50" charset="-128"/>
                <a:ea typeface="ＭＳ Ｐゴシック" panose="020B0600070205080204" pitchFamily="50" charset="-128"/>
              </a:rPr>
              <a:t>納付義務者である世帯主が、各々の世帯員の前年中所得</a:t>
            </a:r>
            <a:r>
              <a:rPr kumimoji="1" lang="en-US" altLang="ja-JP" sz="1100" kern="0" dirty="0">
                <a:solidFill>
                  <a:prstClr val="black"/>
                </a:solidFill>
                <a:latin typeface="ＭＳ Ｐゴシック" panose="020B0600070205080204" pitchFamily="50" charset="-128"/>
                <a:ea typeface="ＭＳ Ｐゴシック" panose="020B0600070205080204" pitchFamily="50" charset="-128"/>
              </a:rPr>
              <a:t>(1</a:t>
            </a:r>
            <a:r>
              <a:rPr kumimoji="1" lang="ja-JP" altLang="en-US" sz="1100" kern="0" dirty="0">
                <a:solidFill>
                  <a:prstClr val="black"/>
                </a:solidFill>
                <a:latin typeface="ＭＳ Ｐゴシック" panose="020B0600070205080204" pitchFamily="50" charset="-128"/>
                <a:ea typeface="ＭＳ Ｐゴシック" panose="020B0600070205080204" pitchFamily="50" charset="-128"/>
              </a:rPr>
              <a:t>～</a:t>
            </a:r>
            <a:r>
              <a:rPr kumimoji="1" lang="en-US" altLang="ja-JP" sz="1100" kern="0" dirty="0">
                <a:solidFill>
                  <a:prstClr val="black"/>
                </a:solidFill>
                <a:latin typeface="ＭＳ Ｐゴシック" panose="020B0600070205080204" pitchFamily="50" charset="-128"/>
                <a:ea typeface="ＭＳ Ｐゴシック" panose="020B0600070205080204" pitchFamily="50" charset="-128"/>
              </a:rPr>
              <a:t>3</a:t>
            </a:r>
            <a:r>
              <a:rPr kumimoji="1" lang="ja-JP" altLang="en-US" sz="1100" kern="0" dirty="0">
                <a:solidFill>
                  <a:prstClr val="black"/>
                </a:solidFill>
                <a:latin typeface="ＭＳ Ｐゴシック" panose="020B0600070205080204" pitchFamily="50" charset="-128"/>
                <a:ea typeface="ＭＳ Ｐゴシック" panose="020B0600070205080204" pitchFamily="50" charset="-128"/>
              </a:rPr>
              <a:t>月においては、前々年中</a:t>
            </a:r>
            <a:r>
              <a:rPr kumimoji="1" lang="en-US" altLang="ja-JP" sz="1100" kern="0" dirty="0">
                <a:solidFill>
                  <a:prstClr val="black"/>
                </a:solidFill>
                <a:latin typeface="ＭＳ Ｐゴシック" panose="020B0600070205080204" pitchFamily="50" charset="-128"/>
                <a:ea typeface="ＭＳ Ｐゴシック" panose="020B0600070205080204" pitchFamily="50" charset="-128"/>
              </a:rPr>
              <a:t>)</a:t>
            </a:r>
            <a:r>
              <a:rPr kumimoji="1" lang="ja-JP" altLang="en-US" sz="1100" kern="0" dirty="0">
                <a:solidFill>
                  <a:prstClr val="black"/>
                </a:solidFill>
                <a:latin typeface="ＭＳ Ｐゴシック" panose="020B0600070205080204" pitchFamily="50" charset="-128"/>
                <a:ea typeface="ＭＳ Ｐゴシック" panose="020B0600070205080204" pitchFamily="50" charset="-128"/>
              </a:rPr>
              <a:t>に応じて世帯に賦課された保険料の納付能力があるかを勘案する必要があることから、</a:t>
            </a:r>
            <a:r>
              <a:rPr kumimoji="1" lang="ja-JP" altLang="en-US" sz="1100" kern="0" dirty="0">
                <a:solidFill>
                  <a:prstClr val="black"/>
                </a:solidFill>
                <a:latin typeface="HGPｺﾞｼｯｸE" panose="020B0900000000000000" pitchFamily="50" charset="-128"/>
                <a:ea typeface="HGPｺﾞｼｯｸE" panose="020B0900000000000000" pitchFamily="50" charset="-128"/>
              </a:rPr>
              <a:t>国保加入者（擬制世帯主除く）の総所得（旧ただし書き</a:t>
            </a:r>
            <a:r>
              <a:rPr kumimoji="1" lang="ja-JP" altLang="en-US" sz="1100" kern="0" dirty="0">
                <a:latin typeface="HGPｺﾞｼｯｸE" panose="020B0900000000000000" pitchFamily="50" charset="-128"/>
                <a:ea typeface="HGPｺﾞｼｯｸE" panose="020B0900000000000000" pitchFamily="50" charset="-128"/>
              </a:rPr>
              <a:t>所得</a:t>
            </a:r>
            <a:r>
              <a:rPr kumimoji="1" lang="ja-JP" altLang="en-US" sz="1100" u="sng" kern="0" dirty="0">
                <a:latin typeface="HGPｺﾞｼｯｸE" panose="020B0900000000000000" pitchFamily="50" charset="-128"/>
                <a:ea typeface="HGPｺﾞｼｯｸE" panose="020B0900000000000000" pitchFamily="50" charset="-128"/>
              </a:rPr>
              <a:t>（基礎控除適用前）</a:t>
            </a:r>
            <a:r>
              <a:rPr kumimoji="1" lang="ja-JP" altLang="en-US" sz="1100" kern="0" dirty="0">
                <a:latin typeface="HGPｺﾞｼｯｸE" panose="020B0900000000000000" pitchFamily="50" charset="-128"/>
                <a:ea typeface="HGPｺﾞｼｯｸE" panose="020B0900000000000000" pitchFamily="50" charset="-128"/>
              </a:rPr>
              <a:t>）</a:t>
            </a:r>
            <a:r>
              <a:rPr kumimoji="1" lang="ja-JP" altLang="en-US" sz="1100" kern="0" dirty="0">
                <a:solidFill>
                  <a:prstClr val="black"/>
                </a:solidFill>
                <a:latin typeface="ＭＳ Ｐゴシック" panose="020B0600070205080204" pitchFamily="50" charset="-128"/>
                <a:ea typeface="ＭＳ Ｐゴシック" panose="020B0600070205080204" pitchFamily="50" charset="-128"/>
              </a:rPr>
              <a:t>と</a:t>
            </a:r>
            <a:r>
              <a:rPr kumimoji="1" lang="ja-JP" altLang="en-US" sz="1100" kern="0" dirty="0">
                <a:latin typeface="ＭＳ Ｐゴシック" panose="020B0600070205080204" pitchFamily="50" charset="-128"/>
                <a:ea typeface="ＭＳ Ｐゴシック" panose="020B0600070205080204" pitchFamily="50" charset="-128"/>
              </a:rPr>
              <a:t>する</a:t>
            </a:r>
            <a:r>
              <a:rPr kumimoji="1" lang="ja-JP" altLang="en-US" sz="1100" u="sng" kern="0" dirty="0">
                <a:latin typeface="ＭＳ Ｐゴシック" panose="020B0600070205080204" pitchFamily="50" charset="-128"/>
                <a:ea typeface="ＭＳ Ｐゴシック" panose="020B0600070205080204" pitchFamily="50" charset="-128"/>
              </a:rPr>
              <a:t>（これ以降、旧ただし書き所得（基礎控除適用前）を「所得」という）</a:t>
            </a:r>
            <a:r>
              <a:rPr kumimoji="1" lang="ja-JP" altLang="en-US" sz="1100" kern="0" dirty="0">
                <a:latin typeface="ＭＳ Ｐゴシック" panose="020B0600070205080204" pitchFamily="50" charset="-128"/>
                <a:ea typeface="ＭＳ Ｐゴシック" panose="020B0600070205080204" pitchFamily="50" charset="-128"/>
              </a:rPr>
              <a:t>。</a:t>
            </a:r>
          </a:p>
        </p:txBody>
      </p:sp>
      <p:sp>
        <p:nvSpPr>
          <p:cNvPr id="8" name="正方形/長方形 7">
            <a:extLst>
              <a:ext uri="{FF2B5EF4-FFF2-40B4-BE49-F238E27FC236}">
                <a16:creationId xmlns:a16="http://schemas.microsoft.com/office/drawing/2014/main" id="{5837D6E6-781F-4839-80D6-37BE6DBB774B}"/>
              </a:ext>
            </a:extLst>
          </p:cNvPr>
          <p:cNvSpPr/>
          <p:nvPr/>
        </p:nvSpPr>
        <p:spPr>
          <a:xfrm>
            <a:off x="178032" y="1684975"/>
            <a:ext cx="9430905" cy="2768491"/>
          </a:xfrm>
          <a:prstGeom prst="rect">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rtlCol="0" anchor="t"/>
          <a:lstStyle/>
          <a:p>
            <a:pPr defTabSz="914400">
              <a:defRPr/>
            </a:pPr>
            <a:r>
              <a:rPr kumimoji="1" lang="en-US" altLang="ja-JP" sz="1100" kern="0" dirty="0">
                <a:solidFill>
                  <a:prstClr val="black"/>
                </a:solidFill>
                <a:latin typeface="ＭＳ Ｐゴシック" panose="020B0600070205080204" pitchFamily="50" charset="-128"/>
                <a:ea typeface="ＭＳ Ｐゴシック" panose="020B0600070205080204" pitchFamily="50" charset="-128"/>
              </a:rPr>
              <a:t>【</a:t>
            </a:r>
            <a:r>
              <a:rPr kumimoji="1" lang="ja-JP" altLang="en-US" sz="1100" kern="0" dirty="0">
                <a:solidFill>
                  <a:prstClr val="black"/>
                </a:solidFill>
                <a:latin typeface="ＭＳ Ｐゴシック" panose="020B0600070205080204" pitchFamily="50" charset="-128"/>
                <a:ea typeface="ＭＳ Ｐゴシック" panose="020B0600070205080204" pitchFamily="50" charset="-128"/>
              </a:rPr>
              <a:t>運用</a:t>
            </a:r>
            <a:r>
              <a:rPr kumimoji="1" lang="en-US" altLang="ja-JP" sz="1100" kern="0" dirty="0">
                <a:solidFill>
                  <a:prstClr val="black"/>
                </a:solidFill>
                <a:latin typeface="ＭＳ Ｐゴシック" panose="020B0600070205080204" pitchFamily="50" charset="-128"/>
                <a:ea typeface="ＭＳ Ｐゴシック" panose="020B0600070205080204" pitchFamily="50" charset="-128"/>
              </a:rPr>
              <a:t>】</a:t>
            </a:r>
          </a:p>
          <a:p>
            <a:pPr defTabSz="914400">
              <a:defRPr/>
            </a:pPr>
            <a:r>
              <a:rPr kumimoji="1" lang="ja-JP" altLang="en-US" sz="1100" kern="0" dirty="0">
                <a:solidFill>
                  <a:prstClr val="black"/>
                </a:solidFill>
                <a:latin typeface="ＭＳ Ｐゴシック" panose="020B0600070205080204" pitchFamily="50" charset="-128"/>
                <a:ea typeface="ＭＳ Ｐゴシック" panose="020B0600070205080204" pitchFamily="50" charset="-128"/>
              </a:rPr>
              <a:t>国民健康保険料が月割賦課であること、減免対象保険料について、</a:t>
            </a:r>
            <a:r>
              <a:rPr kumimoji="1" lang="en-US" altLang="ja-JP" sz="1100" kern="0" dirty="0">
                <a:solidFill>
                  <a:prstClr val="black"/>
                </a:solidFill>
                <a:latin typeface="ＭＳ Ｐゴシック" panose="020B0600070205080204" pitchFamily="50" charset="-128"/>
                <a:ea typeface="ＭＳ Ｐゴシック" panose="020B0600070205080204" pitchFamily="50" charset="-128"/>
              </a:rPr>
              <a:t>『</a:t>
            </a:r>
            <a:r>
              <a:rPr kumimoji="1" lang="ja-JP" altLang="en-US" sz="1100" kern="0" dirty="0">
                <a:solidFill>
                  <a:prstClr val="black"/>
                </a:solidFill>
                <a:latin typeface="ＭＳ Ｐゴシック" panose="020B0600070205080204" pitchFamily="50" charset="-128"/>
                <a:ea typeface="ＭＳ Ｐゴシック" panose="020B0600070205080204" pitchFamily="50" charset="-128"/>
              </a:rPr>
              <a:t>申請日の属する月から減免事由が消滅した日の属する月までの月数</a:t>
            </a:r>
            <a:r>
              <a:rPr kumimoji="1" lang="en-US" altLang="ja-JP" sz="1100" kern="0" dirty="0">
                <a:solidFill>
                  <a:prstClr val="black"/>
                </a:solidFill>
                <a:latin typeface="ＭＳ Ｐゴシック" panose="020B0600070205080204" pitchFamily="50" charset="-128"/>
                <a:ea typeface="ＭＳ Ｐゴシック" panose="020B0600070205080204" pitchFamily="50" charset="-128"/>
              </a:rPr>
              <a:t>』</a:t>
            </a:r>
            <a:r>
              <a:rPr kumimoji="1" lang="ja-JP" altLang="en-US" sz="1100" kern="0" dirty="0">
                <a:solidFill>
                  <a:prstClr val="black"/>
                </a:solidFill>
                <a:latin typeface="ＭＳ Ｐゴシック" panose="020B0600070205080204" pitchFamily="50" charset="-128"/>
                <a:ea typeface="ＭＳ Ｐゴシック" panose="020B0600070205080204" pitchFamily="50" charset="-128"/>
              </a:rPr>
              <a:t>とする方向で検討していることから、</a:t>
            </a:r>
            <a:r>
              <a:rPr kumimoji="1" lang="ja-JP" altLang="en-US" sz="1100" kern="0" dirty="0">
                <a:solidFill>
                  <a:prstClr val="black"/>
                </a:solidFill>
                <a:latin typeface="HGPｺﾞｼｯｸE" panose="020B0900000000000000" pitchFamily="50" charset="-128"/>
                <a:ea typeface="HGPｺﾞｼｯｸE" panose="020B0900000000000000" pitchFamily="50" charset="-128"/>
              </a:rPr>
              <a:t>減免事由発生後の一月あたり平均所得見込額と賦課の基となる年の一月あたり平均所得を比較</a:t>
            </a:r>
            <a:r>
              <a:rPr kumimoji="1" lang="ja-JP" altLang="en-US" sz="1100" kern="0" dirty="0">
                <a:solidFill>
                  <a:prstClr val="black"/>
                </a:solidFill>
                <a:latin typeface="ＭＳ Ｐゴシック" panose="020B0600070205080204" pitchFamily="50" charset="-128"/>
                <a:ea typeface="ＭＳ Ｐゴシック" panose="020B0600070205080204" pitchFamily="50" charset="-128"/>
              </a:rPr>
              <a:t>することとする。</a:t>
            </a:r>
          </a:p>
        </p:txBody>
      </p:sp>
      <p:sp>
        <p:nvSpPr>
          <p:cNvPr id="9" name="正方形/長方形 8">
            <a:extLst>
              <a:ext uri="{FF2B5EF4-FFF2-40B4-BE49-F238E27FC236}">
                <a16:creationId xmlns:a16="http://schemas.microsoft.com/office/drawing/2014/main" id="{3DAC873B-894D-4D57-97C1-B426D356166F}"/>
              </a:ext>
            </a:extLst>
          </p:cNvPr>
          <p:cNvSpPr/>
          <p:nvPr/>
        </p:nvSpPr>
        <p:spPr>
          <a:xfrm>
            <a:off x="222223" y="2384363"/>
            <a:ext cx="9275022" cy="1950570"/>
          </a:xfrm>
          <a:prstGeom prst="rect">
            <a:avLst/>
          </a:prstGeom>
          <a:solidFill>
            <a:sysClr val="window" lastClr="FFFFFF"/>
          </a:solidFill>
          <a:ln w="25400" cap="flat" cmpd="sng" algn="ctr">
            <a:solidFill>
              <a:sysClr val="windowText" lastClr="000000"/>
            </a:solidFill>
            <a:prstDash val="dashDot"/>
          </a:ln>
          <a:effectLst/>
        </p:spPr>
        <p:txBody>
          <a:bodyPr rtlCol="0" anchor="t"/>
          <a:lstStyle/>
          <a:p>
            <a:pPr defTabSz="914400">
              <a:defRPr/>
            </a:pPr>
            <a:r>
              <a:rPr kumimoji="1" lang="en-US" altLang="ja-JP" sz="1100" kern="0" dirty="0">
                <a:solidFill>
                  <a:prstClr val="black"/>
                </a:solidFill>
                <a:latin typeface="HGPｺﾞｼｯｸM" panose="020B0600000000000000" pitchFamily="50" charset="-128"/>
                <a:ea typeface="HGPｺﾞｼｯｸM" panose="020B0600000000000000" pitchFamily="50" charset="-128"/>
              </a:rPr>
              <a:t>【</a:t>
            </a:r>
            <a:r>
              <a:rPr kumimoji="1" lang="ja-JP" altLang="en-US" sz="1100" kern="0" dirty="0">
                <a:solidFill>
                  <a:prstClr val="black"/>
                </a:solidFill>
                <a:latin typeface="HGPｺﾞｼｯｸM" panose="020B0600000000000000" pitchFamily="50" charset="-128"/>
                <a:ea typeface="HGPｺﾞｼｯｸM" panose="020B0600000000000000" pitchFamily="50" charset="-128"/>
              </a:rPr>
              <a:t>減免事由発生後の一月あたり平均所得見込額の算出例</a:t>
            </a:r>
            <a:r>
              <a:rPr kumimoji="1" lang="en-US" altLang="ja-JP" sz="1100" kern="0" dirty="0">
                <a:solidFill>
                  <a:prstClr val="black"/>
                </a:solidFill>
                <a:latin typeface="HGPｺﾞｼｯｸM" panose="020B0600000000000000" pitchFamily="50" charset="-128"/>
                <a:ea typeface="HGPｺﾞｼｯｸM" panose="020B0600000000000000" pitchFamily="50" charset="-128"/>
              </a:rPr>
              <a:t>】</a:t>
            </a:r>
          </a:p>
          <a:p>
            <a:pPr defTabSz="914400">
              <a:defRPr/>
            </a:pPr>
            <a:r>
              <a:rPr kumimoji="1" lang="ja-JP" altLang="en-US" sz="1100" kern="0" dirty="0">
                <a:solidFill>
                  <a:prstClr val="black"/>
                </a:solidFill>
                <a:latin typeface="HGPｺﾞｼｯｸM" panose="020B0600000000000000" pitchFamily="50" charset="-128"/>
                <a:ea typeface="HGPｺﾞｼｯｸM" panose="020B0600000000000000" pitchFamily="50" charset="-128"/>
              </a:rPr>
              <a:t>①減少後の額面の給与収入が、</a:t>
            </a:r>
            <a:r>
              <a:rPr kumimoji="1" lang="en-US" altLang="ja-JP" sz="1100" kern="0" dirty="0">
                <a:solidFill>
                  <a:prstClr val="black"/>
                </a:solidFill>
                <a:latin typeface="HGPｺﾞｼｯｸM" panose="020B0600000000000000" pitchFamily="50" charset="-128"/>
                <a:ea typeface="HGPｺﾞｼｯｸM" panose="020B0600000000000000" pitchFamily="50" charset="-128"/>
              </a:rPr>
              <a:t>12</a:t>
            </a:r>
            <a:r>
              <a:rPr kumimoji="1" lang="ja-JP" altLang="en-US" sz="1100" kern="0" dirty="0">
                <a:solidFill>
                  <a:prstClr val="black"/>
                </a:solidFill>
                <a:latin typeface="HGPｺﾞｼｯｸM" panose="020B0600000000000000" pitchFamily="50" charset="-128"/>
                <a:ea typeface="HGPｺﾞｼｯｸM" panose="020B0600000000000000" pitchFamily="50" charset="-128"/>
              </a:rPr>
              <a:t>万、</a:t>
            </a:r>
            <a:r>
              <a:rPr kumimoji="1" lang="en-US" altLang="ja-JP" sz="1100" kern="0" dirty="0">
                <a:solidFill>
                  <a:prstClr val="black"/>
                </a:solidFill>
                <a:latin typeface="HGPｺﾞｼｯｸM" panose="020B0600000000000000" pitchFamily="50" charset="-128"/>
                <a:ea typeface="HGPｺﾞｼｯｸM" panose="020B0600000000000000" pitchFamily="50" charset="-128"/>
              </a:rPr>
              <a:t>10</a:t>
            </a:r>
            <a:r>
              <a:rPr kumimoji="1" lang="ja-JP" altLang="en-US" sz="1100" kern="0" dirty="0">
                <a:solidFill>
                  <a:prstClr val="black"/>
                </a:solidFill>
                <a:latin typeface="HGPｺﾞｼｯｸM" panose="020B0600000000000000" pitchFamily="50" charset="-128"/>
                <a:ea typeface="HGPｺﾞｼｯｸM" panose="020B0600000000000000" pitchFamily="50" charset="-128"/>
              </a:rPr>
              <a:t>万、</a:t>
            </a:r>
            <a:r>
              <a:rPr kumimoji="1" lang="en-US" altLang="ja-JP" sz="1100" kern="0" dirty="0">
                <a:solidFill>
                  <a:prstClr val="black"/>
                </a:solidFill>
                <a:latin typeface="HGPｺﾞｼｯｸM" panose="020B0600000000000000" pitchFamily="50" charset="-128"/>
                <a:ea typeface="HGPｺﾞｼｯｸM" panose="020B0600000000000000" pitchFamily="50" charset="-128"/>
              </a:rPr>
              <a:t>11</a:t>
            </a:r>
            <a:r>
              <a:rPr kumimoji="1" lang="ja-JP" altLang="en-US" sz="1100" kern="0" dirty="0">
                <a:solidFill>
                  <a:prstClr val="black"/>
                </a:solidFill>
                <a:latin typeface="HGPｺﾞｼｯｸM" panose="020B0600000000000000" pitchFamily="50" charset="-128"/>
                <a:ea typeface="HGPｺﾞｼｯｸM" panose="020B0600000000000000" pitchFamily="50" charset="-128"/>
              </a:rPr>
              <a:t>万と推移している場合</a:t>
            </a:r>
            <a:endParaRPr kumimoji="1" lang="en-US" altLang="ja-JP" sz="1100" kern="0" dirty="0">
              <a:solidFill>
                <a:prstClr val="black"/>
              </a:solidFill>
              <a:latin typeface="HGPｺﾞｼｯｸM" panose="020B0600000000000000" pitchFamily="50" charset="-128"/>
              <a:ea typeface="HGPｺﾞｼｯｸM" panose="020B0600000000000000" pitchFamily="50" charset="-128"/>
            </a:endParaRPr>
          </a:p>
          <a:p>
            <a:pPr defTabSz="914400">
              <a:defRPr/>
            </a:pPr>
            <a:r>
              <a:rPr kumimoji="1" lang="ja-JP" altLang="en-US" sz="1100" kern="0" dirty="0">
                <a:solidFill>
                  <a:prstClr val="black"/>
                </a:solidFill>
                <a:latin typeface="HGPｺﾞｼｯｸM" panose="020B0600000000000000" pitchFamily="50" charset="-128"/>
                <a:ea typeface="HGPｺﾞｼｯｸM" panose="020B0600000000000000" pitchFamily="50" charset="-128"/>
              </a:rPr>
              <a:t>　｛一月あたり平均収入</a:t>
            </a:r>
            <a:r>
              <a:rPr kumimoji="1" lang="en-US" altLang="ja-JP" sz="1100" kern="0" dirty="0">
                <a:solidFill>
                  <a:prstClr val="black"/>
                </a:solidFill>
                <a:latin typeface="HGPｺﾞｼｯｸM" panose="020B0600000000000000" pitchFamily="50" charset="-128"/>
                <a:ea typeface="HGPｺﾞｼｯｸM" panose="020B0600000000000000" pitchFamily="50" charset="-128"/>
              </a:rPr>
              <a:t>11</a:t>
            </a:r>
            <a:r>
              <a:rPr kumimoji="1" lang="ja-JP" altLang="en-US" sz="1100" kern="0" dirty="0">
                <a:solidFill>
                  <a:prstClr val="black"/>
                </a:solidFill>
                <a:latin typeface="HGPｺﾞｼｯｸM" panose="020B0600000000000000" pitchFamily="50" charset="-128"/>
                <a:ea typeface="HGPｺﾞｼｯｸM" panose="020B0600000000000000" pitchFamily="50" charset="-128"/>
              </a:rPr>
              <a:t>万（</a:t>
            </a:r>
            <a:r>
              <a:rPr kumimoji="1" lang="en-US" altLang="ja-JP" sz="1100" kern="0" dirty="0">
                <a:solidFill>
                  <a:prstClr val="black"/>
                </a:solidFill>
                <a:latin typeface="HGPｺﾞｼｯｸM" panose="020B0600000000000000" pitchFamily="50" charset="-128"/>
                <a:ea typeface="HGPｺﾞｼｯｸM" panose="020B0600000000000000" pitchFamily="50" charset="-128"/>
              </a:rPr>
              <a:t>=</a:t>
            </a:r>
            <a:r>
              <a:rPr kumimoji="1" lang="ja-JP" altLang="en-US" sz="1100" kern="0" dirty="0">
                <a:solidFill>
                  <a:prstClr val="black"/>
                </a:solidFill>
                <a:latin typeface="HGPｺﾞｼｯｸM" panose="020B0600000000000000" pitchFamily="50" charset="-128"/>
                <a:ea typeface="HGPｺﾞｼｯｸM" panose="020B0600000000000000" pitchFamily="50" charset="-128"/>
              </a:rPr>
              <a:t>（</a:t>
            </a:r>
            <a:r>
              <a:rPr kumimoji="1" lang="en-US" altLang="ja-JP" sz="1100" kern="0" dirty="0">
                <a:solidFill>
                  <a:prstClr val="black"/>
                </a:solidFill>
                <a:latin typeface="HGPｺﾞｼｯｸM" panose="020B0600000000000000" pitchFamily="50" charset="-128"/>
                <a:ea typeface="HGPｺﾞｼｯｸM" panose="020B0600000000000000" pitchFamily="50" charset="-128"/>
              </a:rPr>
              <a:t>12</a:t>
            </a:r>
            <a:r>
              <a:rPr kumimoji="1" lang="ja-JP" altLang="en-US" sz="1100" kern="0" dirty="0">
                <a:solidFill>
                  <a:prstClr val="black"/>
                </a:solidFill>
                <a:latin typeface="HGPｺﾞｼｯｸM" panose="020B0600000000000000" pitchFamily="50" charset="-128"/>
                <a:ea typeface="HGPｺﾞｼｯｸM" panose="020B0600000000000000" pitchFamily="50" charset="-128"/>
              </a:rPr>
              <a:t>万</a:t>
            </a:r>
            <a:r>
              <a:rPr kumimoji="1" lang="en-US" altLang="ja-JP" sz="1100" kern="0" dirty="0">
                <a:solidFill>
                  <a:prstClr val="black"/>
                </a:solidFill>
                <a:latin typeface="HGPｺﾞｼｯｸM" panose="020B0600000000000000" pitchFamily="50" charset="-128"/>
                <a:ea typeface="HGPｺﾞｼｯｸM" panose="020B0600000000000000" pitchFamily="50" charset="-128"/>
              </a:rPr>
              <a:t>+10</a:t>
            </a:r>
            <a:r>
              <a:rPr kumimoji="1" lang="ja-JP" altLang="en-US" sz="1100" kern="0" dirty="0">
                <a:solidFill>
                  <a:prstClr val="black"/>
                </a:solidFill>
                <a:latin typeface="HGPｺﾞｼｯｸM" panose="020B0600000000000000" pitchFamily="50" charset="-128"/>
                <a:ea typeface="HGPｺﾞｼｯｸM" panose="020B0600000000000000" pitchFamily="50" charset="-128"/>
              </a:rPr>
              <a:t>万</a:t>
            </a:r>
            <a:r>
              <a:rPr kumimoji="1" lang="en-US" altLang="ja-JP" sz="1100" kern="0" dirty="0">
                <a:latin typeface="HGPｺﾞｼｯｸM" panose="020B0600000000000000" pitchFamily="50" charset="-128"/>
                <a:ea typeface="HGPｺﾞｼｯｸM" panose="020B0600000000000000" pitchFamily="50" charset="-128"/>
              </a:rPr>
              <a:t>+11</a:t>
            </a:r>
            <a:r>
              <a:rPr kumimoji="1" lang="ja-JP" altLang="en-US" sz="1100" kern="0" dirty="0">
                <a:latin typeface="HGPｺﾞｼｯｸM" panose="020B0600000000000000" pitchFamily="50" charset="-128"/>
                <a:ea typeface="HGPｺﾞｼｯｸM" panose="020B0600000000000000" pitchFamily="50" charset="-128"/>
              </a:rPr>
              <a:t>万）</a:t>
            </a:r>
            <a:r>
              <a:rPr kumimoji="1" lang="en-US" altLang="ja-JP" sz="1100" kern="0" dirty="0">
                <a:latin typeface="HGPｺﾞｼｯｸM" panose="020B0600000000000000" pitchFamily="50" charset="-128"/>
                <a:ea typeface="HGPｺﾞｼｯｸM" panose="020B0600000000000000" pitchFamily="50" charset="-128"/>
              </a:rPr>
              <a:t>/3</a:t>
            </a:r>
            <a:r>
              <a:rPr kumimoji="1" lang="ja-JP" altLang="en-US" sz="1100" kern="0" dirty="0">
                <a:latin typeface="HGPｺﾞｼｯｸM" panose="020B0600000000000000" pitchFamily="50" charset="-128"/>
                <a:ea typeface="HGPｺﾞｼｯｸM" panose="020B0600000000000000" pitchFamily="50" charset="-128"/>
              </a:rPr>
              <a:t>か月</a:t>
            </a:r>
            <a:r>
              <a:rPr kumimoji="1" lang="en-US" altLang="ja-JP" sz="1100" kern="0" dirty="0">
                <a:latin typeface="HGPｺﾞｼｯｸM" panose="020B0600000000000000" pitchFamily="50" charset="-128"/>
                <a:ea typeface="HGPｺﾞｼｯｸM" panose="020B0600000000000000" pitchFamily="50" charset="-128"/>
              </a:rPr>
              <a:t>)×12</a:t>
            </a:r>
            <a:r>
              <a:rPr kumimoji="1" lang="ja-JP" altLang="en-US" sz="1100" kern="0" dirty="0">
                <a:latin typeface="HGPｺﾞｼｯｸM" panose="020B0600000000000000" pitchFamily="50" charset="-128"/>
                <a:ea typeface="HGPｺﾞｼｯｸM" panose="020B0600000000000000" pitchFamily="50" charset="-128"/>
              </a:rPr>
              <a:t>か月</a:t>
            </a:r>
            <a:r>
              <a:rPr kumimoji="1" lang="en-US" altLang="ja-JP" sz="1100" kern="0" dirty="0">
                <a:latin typeface="HGPｺﾞｼｯｸM" panose="020B0600000000000000" pitchFamily="50" charset="-128"/>
                <a:ea typeface="HGPｺﾞｼｯｸM" panose="020B0600000000000000" pitchFamily="50" charset="-128"/>
              </a:rPr>
              <a:t>-</a:t>
            </a:r>
            <a:r>
              <a:rPr kumimoji="1" lang="ja-JP" altLang="en-US" sz="1100" kern="0" dirty="0">
                <a:latin typeface="HGPｺﾞｼｯｸM" panose="020B0600000000000000" pitchFamily="50" charset="-128"/>
                <a:ea typeface="HGPｺﾞｼｯｸM" panose="020B0600000000000000" pitchFamily="50" charset="-128"/>
              </a:rPr>
              <a:t>給与所得控除額｝</a:t>
            </a:r>
            <a:r>
              <a:rPr kumimoji="1" lang="en-US" altLang="ja-JP" sz="1100" kern="0" dirty="0">
                <a:latin typeface="HGPｺﾞｼｯｸM" panose="020B0600000000000000" pitchFamily="50" charset="-128"/>
                <a:ea typeface="HGPｺﾞｼｯｸM" panose="020B0600000000000000" pitchFamily="50" charset="-128"/>
              </a:rPr>
              <a:t>/12</a:t>
            </a:r>
            <a:r>
              <a:rPr kumimoji="1" lang="ja-JP" altLang="en-US" sz="1100" kern="0" dirty="0">
                <a:latin typeface="HGPｺﾞｼｯｸM" panose="020B0600000000000000" pitchFamily="50" charset="-128"/>
                <a:ea typeface="HGPｺﾞｼｯｸM" panose="020B0600000000000000" pitchFamily="50" charset="-128"/>
              </a:rPr>
              <a:t>か月</a:t>
            </a:r>
            <a:endParaRPr kumimoji="1" lang="en-US" altLang="ja-JP" sz="1100" kern="0" dirty="0">
              <a:latin typeface="HGPｺﾞｼｯｸM" panose="020B0600000000000000" pitchFamily="50" charset="-128"/>
              <a:ea typeface="HGPｺﾞｼｯｸM" panose="020B0600000000000000" pitchFamily="50" charset="-128"/>
            </a:endParaRPr>
          </a:p>
          <a:p>
            <a:pPr defTabSz="914400">
              <a:defRPr/>
            </a:pPr>
            <a:endParaRPr kumimoji="1" lang="en-US" altLang="ja-JP" sz="1100" kern="0" dirty="0">
              <a:latin typeface="HGPｺﾞｼｯｸM" panose="020B0600000000000000" pitchFamily="50" charset="-128"/>
              <a:ea typeface="HGPｺﾞｼｯｸM" panose="020B0600000000000000" pitchFamily="50" charset="-128"/>
            </a:endParaRPr>
          </a:p>
          <a:p>
            <a:pPr defTabSz="914400">
              <a:defRPr/>
            </a:pPr>
            <a:r>
              <a:rPr kumimoji="1" lang="ja-JP" altLang="en-US" sz="1100" kern="0" dirty="0">
                <a:latin typeface="HGPｺﾞｼｯｸM" panose="020B0600000000000000" pitchFamily="50" charset="-128"/>
                <a:ea typeface="HGPｺﾞｼｯｸM" panose="020B0600000000000000" pitchFamily="50" charset="-128"/>
              </a:rPr>
              <a:t>②事業不振により、事業収入が</a:t>
            </a:r>
            <a:r>
              <a:rPr kumimoji="1" lang="en-US" altLang="ja-JP" sz="1100" kern="0" dirty="0">
                <a:latin typeface="HGPｺﾞｼｯｸM" panose="020B0600000000000000" pitchFamily="50" charset="-128"/>
                <a:ea typeface="HGPｺﾞｼｯｸM" panose="020B0600000000000000" pitchFamily="50" charset="-128"/>
              </a:rPr>
              <a:t>16</a:t>
            </a:r>
            <a:r>
              <a:rPr kumimoji="1" lang="ja-JP" altLang="en-US" sz="1100" kern="0" dirty="0">
                <a:latin typeface="HGPｺﾞｼｯｸM" panose="020B0600000000000000" pitchFamily="50" charset="-128"/>
                <a:ea typeface="HGPｺﾞｼｯｸM" panose="020B0600000000000000" pitchFamily="50" charset="-128"/>
              </a:rPr>
              <a:t>万、</a:t>
            </a:r>
            <a:r>
              <a:rPr kumimoji="1" lang="en-US" altLang="ja-JP" sz="1100" kern="0" dirty="0">
                <a:latin typeface="HGPｺﾞｼｯｸM" panose="020B0600000000000000" pitchFamily="50" charset="-128"/>
                <a:ea typeface="HGPｺﾞｼｯｸM" panose="020B0600000000000000" pitchFamily="50" charset="-128"/>
              </a:rPr>
              <a:t>14</a:t>
            </a:r>
            <a:r>
              <a:rPr kumimoji="1" lang="ja-JP" altLang="en-US" sz="1100" kern="0" dirty="0">
                <a:latin typeface="HGPｺﾞｼｯｸM" panose="020B0600000000000000" pitchFamily="50" charset="-128"/>
                <a:ea typeface="HGPｺﾞｼｯｸM" panose="020B0600000000000000" pitchFamily="50" charset="-128"/>
              </a:rPr>
              <a:t>万、</a:t>
            </a:r>
            <a:r>
              <a:rPr kumimoji="1" lang="en-US" altLang="ja-JP" sz="1100" kern="0" dirty="0">
                <a:latin typeface="HGPｺﾞｼｯｸM" panose="020B0600000000000000" pitchFamily="50" charset="-128"/>
                <a:ea typeface="HGPｺﾞｼｯｸM" panose="020B0600000000000000" pitchFamily="50" charset="-128"/>
              </a:rPr>
              <a:t>15</a:t>
            </a:r>
            <a:r>
              <a:rPr kumimoji="1" lang="ja-JP" altLang="en-US" sz="1100" kern="0" dirty="0">
                <a:latin typeface="HGPｺﾞｼｯｸM" panose="020B0600000000000000" pitchFamily="50" charset="-128"/>
                <a:ea typeface="HGPｺﾞｼｯｸM" panose="020B0600000000000000" pitchFamily="50" charset="-128"/>
              </a:rPr>
              <a:t>万と推移しており、各月の必要経費（</a:t>
            </a:r>
            <a:r>
              <a:rPr kumimoji="1" lang="en-US" altLang="ja-JP" sz="1100" kern="0" dirty="0">
                <a:latin typeface="HGPｺﾞｼｯｸM" panose="020B0600000000000000" pitchFamily="50" charset="-128"/>
                <a:ea typeface="HGPｺﾞｼｯｸM" panose="020B0600000000000000" pitchFamily="50" charset="-128"/>
              </a:rPr>
              <a:t>※</a:t>
            </a:r>
            <a:r>
              <a:rPr kumimoji="1" lang="ja-JP" altLang="en-US" sz="1100" kern="0" dirty="0">
                <a:latin typeface="HGPｺﾞｼｯｸM" panose="020B0600000000000000" pitchFamily="50" charset="-128"/>
                <a:ea typeface="HGPｺﾞｼｯｸM" panose="020B0600000000000000" pitchFamily="50" charset="-128"/>
              </a:rPr>
              <a:t>）が</a:t>
            </a:r>
            <a:r>
              <a:rPr kumimoji="1" lang="en-US" altLang="ja-JP" sz="1100" kern="0" dirty="0">
                <a:latin typeface="HGPｺﾞｼｯｸM" panose="020B0600000000000000" pitchFamily="50" charset="-128"/>
                <a:ea typeface="HGPｺﾞｼｯｸM" panose="020B0600000000000000" pitchFamily="50" charset="-128"/>
              </a:rPr>
              <a:t>8</a:t>
            </a:r>
            <a:r>
              <a:rPr kumimoji="1" lang="ja-JP" altLang="en-US" sz="1100" kern="0" dirty="0">
                <a:latin typeface="HGPｺﾞｼｯｸM" panose="020B0600000000000000" pitchFamily="50" charset="-128"/>
                <a:ea typeface="HGPｺﾞｼｯｸM" panose="020B0600000000000000" pitchFamily="50" charset="-128"/>
              </a:rPr>
              <a:t>万かかっていた場合</a:t>
            </a:r>
            <a:endParaRPr kumimoji="1" lang="en-US" altLang="ja-JP" sz="1100" kern="0" dirty="0">
              <a:latin typeface="HGPｺﾞｼｯｸM" panose="020B0600000000000000" pitchFamily="50" charset="-128"/>
              <a:ea typeface="HGPｺﾞｼｯｸM" panose="020B0600000000000000" pitchFamily="50" charset="-128"/>
            </a:endParaRPr>
          </a:p>
          <a:p>
            <a:pPr defTabSz="914400">
              <a:defRPr/>
            </a:pPr>
            <a:r>
              <a:rPr kumimoji="1" lang="ja-JP" altLang="en-US" sz="1100" kern="0" dirty="0">
                <a:latin typeface="HGPｺﾞｼｯｸM" panose="020B0600000000000000" pitchFamily="50" charset="-128"/>
                <a:ea typeface="HGPｺﾞｼｯｸM" panose="020B0600000000000000" pitchFamily="50" charset="-128"/>
              </a:rPr>
              <a:t>　（</a:t>
            </a:r>
            <a:r>
              <a:rPr kumimoji="1" lang="en-US" altLang="ja-JP" sz="1100" kern="0" dirty="0">
                <a:latin typeface="HGPｺﾞｼｯｸM" panose="020B0600000000000000" pitchFamily="50" charset="-128"/>
                <a:ea typeface="HGPｺﾞｼｯｸM" panose="020B0600000000000000" pitchFamily="50" charset="-128"/>
              </a:rPr>
              <a:t>16</a:t>
            </a:r>
            <a:r>
              <a:rPr kumimoji="1" lang="ja-JP" altLang="en-US" sz="1100" kern="0" dirty="0">
                <a:latin typeface="HGPｺﾞｼｯｸM" panose="020B0600000000000000" pitchFamily="50" charset="-128"/>
                <a:ea typeface="HGPｺﾞｼｯｸM" panose="020B0600000000000000" pitchFamily="50" charset="-128"/>
              </a:rPr>
              <a:t>万</a:t>
            </a:r>
            <a:r>
              <a:rPr kumimoji="1" lang="en-US" altLang="ja-JP" sz="1100" kern="0" dirty="0">
                <a:latin typeface="HGPｺﾞｼｯｸM" panose="020B0600000000000000" pitchFamily="50" charset="-128"/>
                <a:ea typeface="HGPｺﾞｼｯｸM" panose="020B0600000000000000" pitchFamily="50" charset="-128"/>
              </a:rPr>
              <a:t>-8</a:t>
            </a:r>
            <a:r>
              <a:rPr kumimoji="1" lang="ja-JP" altLang="en-US" sz="1100" kern="0" dirty="0">
                <a:latin typeface="HGPｺﾞｼｯｸM" panose="020B0600000000000000" pitchFamily="50" charset="-128"/>
                <a:ea typeface="HGPｺﾞｼｯｸM" panose="020B0600000000000000" pitchFamily="50" charset="-128"/>
              </a:rPr>
              <a:t>万</a:t>
            </a:r>
            <a:r>
              <a:rPr kumimoji="1" lang="en-US" altLang="ja-JP" sz="1100" kern="0" dirty="0">
                <a:latin typeface="HGPｺﾞｼｯｸM" panose="020B0600000000000000" pitchFamily="50" charset="-128"/>
                <a:ea typeface="HGPｺﾞｼｯｸM" panose="020B0600000000000000" pitchFamily="50" charset="-128"/>
              </a:rPr>
              <a:t>+14</a:t>
            </a:r>
            <a:r>
              <a:rPr kumimoji="1" lang="ja-JP" altLang="en-US" sz="1100" kern="0" dirty="0">
                <a:latin typeface="HGPｺﾞｼｯｸM" panose="020B0600000000000000" pitchFamily="50" charset="-128"/>
                <a:ea typeface="HGPｺﾞｼｯｸM" panose="020B0600000000000000" pitchFamily="50" charset="-128"/>
              </a:rPr>
              <a:t>万</a:t>
            </a:r>
            <a:r>
              <a:rPr kumimoji="1" lang="en-US" altLang="ja-JP" sz="1100" kern="0" dirty="0">
                <a:latin typeface="HGPｺﾞｼｯｸM" panose="020B0600000000000000" pitchFamily="50" charset="-128"/>
                <a:ea typeface="HGPｺﾞｼｯｸM" panose="020B0600000000000000" pitchFamily="50" charset="-128"/>
              </a:rPr>
              <a:t>-8</a:t>
            </a:r>
            <a:r>
              <a:rPr kumimoji="1" lang="ja-JP" altLang="en-US" sz="1100" kern="0" dirty="0">
                <a:latin typeface="HGPｺﾞｼｯｸM" panose="020B0600000000000000" pitchFamily="50" charset="-128"/>
                <a:ea typeface="HGPｺﾞｼｯｸM" panose="020B0600000000000000" pitchFamily="50" charset="-128"/>
              </a:rPr>
              <a:t>万</a:t>
            </a:r>
            <a:r>
              <a:rPr kumimoji="1" lang="en-US" altLang="ja-JP" sz="1100" kern="0" dirty="0">
                <a:latin typeface="HGPｺﾞｼｯｸM" panose="020B0600000000000000" pitchFamily="50" charset="-128"/>
                <a:ea typeface="HGPｺﾞｼｯｸM" panose="020B0600000000000000" pitchFamily="50" charset="-128"/>
              </a:rPr>
              <a:t>+15</a:t>
            </a:r>
            <a:r>
              <a:rPr kumimoji="1" lang="ja-JP" altLang="en-US" sz="1100" kern="0" dirty="0">
                <a:latin typeface="HGPｺﾞｼｯｸM" panose="020B0600000000000000" pitchFamily="50" charset="-128"/>
                <a:ea typeface="HGPｺﾞｼｯｸM" panose="020B0600000000000000" pitchFamily="50" charset="-128"/>
              </a:rPr>
              <a:t>万</a:t>
            </a:r>
            <a:r>
              <a:rPr kumimoji="1" lang="en-US" altLang="ja-JP" sz="1100" kern="0" dirty="0">
                <a:latin typeface="HGPｺﾞｼｯｸM" panose="020B0600000000000000" pitchFamily="50" charset="-128"/>
                <a:ea typeface="HGPｺﾞｼｯｸM" panose="020B0600000000000000" pitchFamily="50" charset="-128"/>
              </a:rPr>
              <a:t>-8</a:t>
            </a:r>
            <a:r>
              <a:rPr kumimoji="1" lang="ja-JP" altLang="en-US" sz="1100" kern="0" dirty="0">
                <a:latin typeface="HGPｺﾞｼｯｸM" panose="020B0600000000000000" pitchFamily="50" charset="-128"/>
                <a:ea typeface="HGPｺﾞｼｯｸM" panose="020B0600000000000000" pitchFamily="50" charset="-128"/>
              </a:rPr>
              <a:t>万）</a:t>
            </a:r>
            <a:r>
              <a:rPr kumimoji="1" lang="en-US" altLang="ja-JP" sz="1100" kern="0" dirty="0">
                <a:latin typeface="HGPｺﾞｼｯｸM" panose="020B0600000000000000" pitchFamily="50" charset="-128"/>
                <a:ea typeface="HGPｺﾞｼｯｸM" panose="020B0600000000000000" pitchFamily="50" charset="-128"/>
              </a:rPr>
              <a:t>/3</a:t>
            </a:r>
            <a:r>
              <a:rPr kumimoji="1" lang="ja-JP" altLang="en-US" sz="1100" kern="0" dirty="0">
                <a:latin typeface="HGPｺﾞｼｯｸM" panose="020B0600000000000000" pitchFamily="50" charset="-128"/>
                <a:ea typeface="HGPｺﾞｼｯｸM" panose="020B0600000000000000" pitchFamily="50" charset="-128"/>
              </a:rPr>
              <a:t>か月</a:t>
            </a:r>
            <a:endParaRPr kumimoji="1" lang="en-US" altLang="ja-JP" sz="1100" kern="0" dirty="0">
              <a:latin typeface="HGPｺﾞｼｯｸM" panose="020B0600000000000000" pitchFamily="50" charset="-128"/>
              <a:ea typeface="HGPｺﾞｼｯｸM" panose="020B0600000000000000" pitchFamily="50" charset="-128"/>
            </a:endParaRPr>
          </a:p>
          <a:p>
            <a:pPr defTabSz="914400">
              <a:defRPr/>
            </a:pPr>
            <a:r>
              <a:rPr kumimoji="1" lang="ja-JP" altLang="en-US" sz="1100" kern="0" dirty="0">
                <a:latin typeface="HGPｺﾞｼｯｸM" panose="020B0600000000000000" pitchFamily="50" charset="-128"/>
                <a:ea typeface="HGPｺﾞｼｯｸM" panose="020B0600000000000000" pitchFamily="50" charset="-128"/>
              </a:rPr>
              <a:t>　</a:t>
            </a:r>
            <a:r>
              <a:rPr kumimoji="1" lang="en-US" altLang="ja-JP" sz="1100" kern="0" dirty="0">
                <a:latin typeface="HGPｺﾞｼｯｸM" panose="020B0600000000000000" pitchFamily="50" charset="-128"/>
                <a:ea typeface="HGPｺﾞｼｯｸM" panose="020B0600000000000000" pitchFamily="50" charset="-128"/>
              </a:rPr>
              <a:t>※</a:t>
            </a:r>
            <a:r>
              <a:rPr kumimoji="1" lang="ja-JP" altLang="en-US" sz="1100" kern="0" dirty="0">
                <a:latin typeface="HGPｺﾞｼｯｸM" panose="020B0600000000000000" pitchFamily="50" charset="-128"/>
                <a:ea typeface="HGPｺﾞｼｯｸM" panose="020B0600000000000000" pitchFamily="50" charset="-128"/>
              </a:rPr>
              <a:t>必要経費は、以下のようなものが認められる。</a:t>
            </a:r>
            <a:endParaRPr kumimoji="1" lang="en-US" altLang="ja-JP" sz="1100" kern="0" dirty="0">
              <a:latin typeface="HGPｺﾞｼｯｸM" panose="020B0600000000000000" pitchFamily="50" charset="-128"/>
              <a:ea typeface="HGPｺﾞｼｯｸM" panose="020B0600000000000000" pitchFamily="50" charset="-128"/>
            </a:endParaRPr>
          </a:p>
          <a:p>
            <a:pPr defTabSz="914400">
              <a:defRPr/>
            </a:pPr>
            <a:r>
              <a:rPr kumimoji="1" lang="ja-JP" altLang="en-US" sz="1100" kern="0" dirty="0">
                <a:latin typeface="HGPｺﾞｼｯｸM" panose="020B0600000000000000" pitchFamily="50" charset="-128"/>
                <a:ea typeface="HGPｺﾞｼｯｸM" panose="020B0600000000000000" pitchFamily="50" charset="-128"/>
              </a:rPr>
              <a:t>　　　賃貸料、地代、仕入れ代、通信費、交通費、運搬費、農薬・肥料代、燃料費等、その他事業を営むために生じた経費</a:t>
            </a:r>
            <a:endParaRPr kumimoji="1" lang="en-US" altLang="ja-JP" sz="1100" kern="0" dirty="0">
              <a:latin typeface="HGPｺﾞｼｯｸM" panose="020B0600000000000000" pitchFamily="50" charset="-128"/>
              <a:ea typeface="HGPｺﾞｼｯｸM" panose="020B0600000000000000" pitchFamily="50" charset="-128"/>
            </a:endParaRPr>
          </a:p>
          <a:p>
            <a:pPr defTabSz="914400">
              <a:defRPr/>
            </a:pPr>
            <a:endParaRPr kumimoji="1" lang="en-US" altLang="ja-JP" sz="1100" kern="0" dirty="0">
              <a:latin typeface="HGPｺﾞｼｯｸM" panose="020B0600000000000000" pitchFamily="50" charset="-128"/>
              <a:ea typeface="HGPｺﾞｼｯｸM" panose="020B0600000000000000" pitchFamily="50" charset="-128"/>
            </a:endParaRPr>
          </a:p>
          <a:p>
            <a:pPr defTabSz="914400">
              <a:defRPr/>
            </a:pPr>
            <a:r>
              <a:rPr kumimoji="1" lang="ja-JP" altLang="en-US" sz="1100" kern="0" dirty="0">
                <a:latin typeface="HGPｺﾞｼｯｸM" panose="020B0600000000000000" pitchFamily="50" charset="-128"/>
                <a:ea typeface="HGPｺﾞｼｯｸM" panose="020B0600000000000000" pitchFamily="50" charset="-128"/>
              </a:rPr>
              <a:t>③退職又は倒産後、収入が無くなった場合</a:t>
            </a:r>
            <a:endParaRPr kumimoji="1" lang="en-US" altLang="ja-JP" sz="1100" kern="0" dirty="0">
              <a:latin typeface="HGPｺﾞｼｯｸM" panose="020B0600000000000000" pitchFamily="50" charset="-128"/>
              <a:ea typeface="HGPｺﾞｼｯｸM" panose="020B0600000000000000" pitchFamily="50" charset="-128"/>
            </a:endParaRPr>
          </a:p>
          <a:p>
            <a:pPr defTabSz="914400">
              <a:defRPr/>
            </a:pPr>
            <a:r>
              <a:rPr kumimoji="1" lang="ja-JP" altLang="en-US" sz="1100" kern="0" dirty="0">
                <a:latin typeface="HGPｺﾞｼｯｸM" panose="020B0600000000000000" pitchFamily="50" charset="-128"/>
                <a:ea typeface="HGPｺﾞｼｯｸM" panose="020B0600000000000000" pitchFamily="50" charset="-128"/>
              </a:rPr>
              <a:t>　 </a:t>
            </a:r>
            <a:r>
              <a:rPr kumimoji="1" lang="en-US" altLang="ja-JP" sz="1100" kern="0" dirty="0">
                <a:latin typeface="HGPｺﾞｼｯｸM" panose="020B0600000000000000" pitchFamily="50" charset="-128"/>
                <a:ea typeface="HGPｺﾞｼｯｸM" panose="020B0600000000000000" pitchFamily="50" charset="-128"/>
              </a:rPr>
              <a:t>0</a:t>
            </a:r>
            <a:r>
              <a:rPr kumimoji="1" lang="ja-JP" altLang="en-US" sz="1100" kern="0" dirty="0">
                <a:latin typeface="HGPｺﾞｼｯｸM" panose="020B0600000000000000" pitchFamily="50" charset="-128"/>
                <a:ea typeface="HGPｺﾞｼｯｸM" panose="020B0600000000000000" pitchFamily="50" charset="-128"/>
              </a:rPr>
              <a:t>円（退職証明や廃業届で確認。</a:t>
            </a:r>
            <a:r>
              <a:rPr kumimoji="1" lang="en-US" altLang="ja-JP" sz="1100" kern="0" dirty="0">
                <a:latin typeface="HGPｺﾞｼｯｸM" panose="020B0600000000000000" pitchFamily="50" charset="-128"/>
                <a:ea typeface="HGPｺﾞｼｯｸM" panose="020B0600000000000000" pitchFamily="50" charset="-128"/>
              </a:rPr>
              <a:t>)</a:t>
            </a:r>
          </a:p>
        </p:txBody>
      </p:sp>
      <p:sp>
        <p:nvSpPr>
          <p:cNvPr id="10" name="正方形/長方形 9">
            <a:extLst>
              <a:ext uri="{FF2B5EF4-FFF2-40B4-BE49-F238E27FC236}">
                <a16:creationId xmlns:a16="http://schemas.microsoft.com/office/drawing/2014/main" id="{F2939A90-FDBE-4E88-8470-0C588E5C2EA2}"/>
              </a:ext>
            </a:extLst>
          </p:cNvPr>
          <p:cNvSpPr/>
          <p:nvPr/>
        </p:nvSpPr>
        <p:spPr>
          <a:xfrm>
            <a:off x="8850087" y="96501"/>
            <a:ext cx="932090" cy="296576"/>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050" dirty="0">
                <a:solidFill>
                  <a:schemeClr val="tx1"/>
                </a:solidFill>
                <a:latin typeface="BIZ UDPゴシック" panose="020B0400000000000000" pitchFamily="50" charset="-128"/>
                <a:ea typeface="BIZ UDPゴシック" panose="020B0400000000000000" pitchFamily="50" charset="-128"/>
              </a:rPr>
              <a:t>資料</a:t>
            </a:r>
            <a:r>
              <a:rPr kumimoji="1" lang="en-US" altLang="ja-JP" sz="1050" dirty="0">
                <a:solidFill>
                  <a:schemeClr val="tx1"/>
                </a:solidFill>
                <a:latin typeface="BIZ UDPゴシック" panose="020B0400000000000000" pitchFamily="50" charset="-128"/>
                <a:ea typeface="BIZ UDPゴシック" panose="020B0400000000000000" pitchFamily="50" charset="-128"/>
              </a:rPr>
              <a:t>1</a:t>
            </a:r>
            <a:r>
              <a:rPr kumimoji="1" lang="ja-JP" altLang="en-US" sz="1050" dirty="0">
                <a:solidFill>
                  <a:schemeClr val="tx1"/>
                </a:solidFill>
                <a:latin typeface="BIZ UDPゴシック" panose="020B0400000000000000" pitchFamily="50" charset="-128"/>
                <a:ea typeface="BIZ UDPゴシック" panose="020B0400000000000000" pitchFamily="50" charset="-128"/>
              </a:rPr>
              <a:t>９</a:t>
            </a:r>
            <a:r>
              <a:rPr kumimoji="1" lang="en-US" altLang="ja-JP" sz="1050" dirty="0">
                <a:solidFill>
                  <a:schemeClr val="tx1"/>
                </a:solidFill>
                <a:latin typeface="BIZ UDPゴシック" panose="020B0400000000000000" pitchFamily="50" charset="-128"/>
                <a:ea typeface="BIZ UDPゴシック" panose="020B0400000000000000" pitchFamily="50" charset="-128"/>
              </a:rPr>
              <a:t>-2</a:t>
            </a:r>
            <a:endParaRPr kumimoji="1" lang="ja-JP" altLang="en-US" sz="1050"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3179534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a:extLst>
              <a:ext uri="{FF2B5EF4-FFF2-40B4-BE49-F238E27FC236}">
                <a16:creationId xmlns:a16="http://schemas.microsoft.com/office/drawing/2014/main" id="{624A5B76-669F-42E1-86DA-76BD24EDDE8A}"/>
              </a:ext>
            </a:extLst>
          </p:cNvPr>
          <p:cNvSpPr txBox="1"/>
          <p:nvPr/>
        </p:nvSpPr>
        <p:spPr>
          <a:xfrm>
            <a:off x="77496" y="133575"/>
            <a:ext cx="9770533" cy="6650117"/>
          </a:xfrm>
          <a:prstGeom prst="roundRect">
            <a:avLst>
              <a:gd name="adj" fmla="val 3082"/>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defTabSz="914400">
              <a:lnSpc>
                <a:spcPts val="600"/>
              </a:lnSpc>
              <a:defRPr/>
            </a:pPr>
            <a:endParaRPr kumimoji="1" lang="en-US" altLang="ja-JP" sz="1100" kern="0" dirty="0">
              <a:solidFill>
                <a:prstClr val="black"/>
              </a:solidFill>
              <a:latin typeface="Calibri"/>
              <a:ea typeface="ＭＳ Ｐゴシック" panose="020B0600070205080204" pitchFamily="50" charset="-128"/>
            </a:endParaRPr>
          </a:p>
          <a:p>
            <a:pPr defTabSz="914400">
              <a:lnSpc>
                <a:spcPts val="600"/>
              </a:lnSpc>
              <a:defRPr/>
            </a:pPr>
            <a:endParaRPr kumimoji="1" lang="en-US" altLang="ja-JP" sz="1100" kern="0" dirty="0">
              <a:latin typeface="Calibri"/>
              <a:ea typeface="ＭＳ Ｐゴシック" panose="020B0600070205080204" pitchFamily="50" charset="-128"/>
            </a:endParaRPr>
          </a:p>
          <a:p>
            <a:pPr marL="171450" indent="-171450" defTabSz="914400">
              <a:buFont typeface="Wingdings" panose="05000000000000000000" pitchFamily="2" charset="2"/>
              <a:buChar char="l"/>
              <a:defRPr/>
            </a:pPr>
            <a:r>
              <a:rPr kumimoji="1" lang="ja-JP" altLang="en-US" sz="1100" kern="0" dirty="0">
                <a:latin typeface="Calibri"/>
                <a:ea typeface="ＭＳ Ｐゴシック" panose="020B0600070205080204" pitchFamily="50" charset="-128"/>
              </a:rPr>
              <a:t>次年度に入り把握した減免適用者に係る所得確定額と減免申請時の所得見込額の乖離有無については、所得状況に変化があった場合（再就職等）必ず届け出ること、後日必要な届出を行っていないことが判明した際には減免取消しの可能性があることを、減免受付時に周知することとする。</a:t>
            </a:r>
            <a:endParaRPr kumimoji="1" lang="en-US" altLang="ja-JP" sz="1100" kern="0" dirty="0">
              <a:latin typeface="Calibri"/>
              <a:ea typeface="ＭＳ Ｐゴシック" panose="020B0600070205080204" pitchFamily="50" charset="-128"/>
            </a:endParaRPr>
          </a:p>
          <a:p>
            <a:pPr marL="171450" indent="-171450" defTabSz="914400">
              <a:buFont typeface="Wingdings" panose="05000000000000000000" pitchFamily="2" charset="2"/>
              <a:buChar char="l"/>
              <a:defRPr/>
            </a:pPr>
            <a:r>
              <a:rPr kumimoji="1" lang="ja-JP" altLang="en-US" sz="1100" kern="0" dirty="0">
                <a:latin typeface="Calibri"/>
                <a:ea typeface="ＭＳ Ｐゴシック" panose="020B0600070205080204" pitchFamily="50" charset="-128"/>
              </a:rPr>
              <a:t>減免適用後に所得更正あるいは世帯加入状況の変化が生じた場合には、賦課更正後の保険料額で改めて所得減少率及び減免額を算定し、減免の変更決定を行うこととする。</a:t>
            </a:r>
            <a:endParaRPr kumimoji="1" lang="en-US" altLang="ja-JP" sz="1100" kern="0" dirty="0">
              <a:latin typeface="Calibri"/>
              <a:ea typeface="ＭＳ Ｐゴシック" panose="020B0600070205080204" pitchFamily="50" charset="-128"/>
            </a:endParaRPr>
          </a:p>
          <a:p>
            <a:pPr defTabSz="914400">
              <a:defRPr/>
            </a:pPr>
            <a:r>
              <a:rPr kumimoji="1" lang="ja-JP" altLang="en-US" sz="1100" kern="0" dirty="0">
                <a:latin typeface="Calibri"/>
                <a:ea typeface="ＭＳ Ｐゴシック" panose="020B0600070205080204" pitchFamily="50" charset="-128"/>
              </a:rPr>
              <a:t>　　≪所得更正≫賦課の基となる年度の所得が変更となった場合、被保険者からの申請の有無に関わらず、所得更正後の所得額に基づき、改めて所得減少率を</a:t>
            </a:r>
            <a:endParaRPr kumimoji="1" lang="en-US" altLang="ja-JP" sz="1100" kern="0" dirty="0">
              <a:latin typeface="Calibri"/>
              <a:ea typeface="ＭＳ Ｐゴシック" panose="020B0600070205080204" pitchFamily="50" charset="-128"/>
            </a:endParaRPr>
          </a:p>
          <a:p>
            <a:pPr defTabSz="914400">
              <a:defRPr/>
            </a:pPr>
            <a:r>
              <a:rPr kumimoji="1" lang="ja-JP" altLang="en-US" sz="1100" kern="0" dirty="0">
                <a:latin typeface="Calibri"/>
                <a:ea typeface="ＭＳ Ｐゴシック" panose="020B0600070205080204" pitchFamily="50" charset="-128"/>
              </a:rPr>
              <a:t>　　　　　　　　　　　賦課更正後の保険料額から減免額をそれぞれ算定し、変更決定を行う（ただし、申請書及び添付書類については省略可）。</a:t>
            </a:r>
            <a:endParaRPr kumimoji="1" lang="en-US" altLang="ja-JP" sz="1100" kern="0" dirty="0">
              <a:latin typeface="Calibri"/>
              <a:ea typeface="ＭＳ Ｐゴシック" panose="020B0600070205080204" pitchFamily="50" charset="-128"/>
            </a:endParaRPr>
          </a:p>
          <a:p>
            <a:pPr defTabSz="914400">
              <a:defRPr/>
            </a:pPr>
            <a:r>
              <a:rPr kumimoji="1" lang="ja-JP" altLang="en-US" sz="1100" kern="0" dirty="0">
                <a:latin typeface="Calibri"/>
                <a:ea typeface="ＭＳ Ｐゴシック" panose="020B0600070205080204" pitchFamily="50" charset="-128"/>
              </a:rPr>
              <a:t>　　　　　　　　　　　なお、再計算後の減免額適用月は所得の増減に関わらず「当初申請月」となる。（減免適用期間は変わらない。）</a:t>
            </a:r>
            <a:endParaRPr kumimoji="1" lang="en-US" altLang="ja-JP" sz="1100" kern="0" dirty="0">
              <a:latin typeface="Calibri"/>
              <a:ea typeface="ＭＳ Ｐゴシック" panose="020B0600070205080204" pitchFamily="50" charset="-128"/>
            </a:endParaRPr>
          </a:p>
          <a:p>
            <a:pPr defTabSz="914400">
              <a:defRPr/>
            </a:pPr>
            <a:endParaRPr kumimoji="1" lang="en-US" altLang="ja-JP" sz="1100" b="1" kern="0" dirty="0">
              <a:solidFill>
                <a:srgbClr val="0070C0"/>
              </a:solidFill>
              <a:latin typeface="Calibri"/>
              <a:ea typeface="ＭＳ Ｐゴシック" panose="020B0600070205080204" pitchFamily="50" charset="-128"/>
            </a:endParaRPr>
          </a:p>
          <a:p>
            <a:pPr defTabSz="914400">
              <a:defRPr/>
            </a:pPr>
            <a:endParaRPr kumimoji="1" lang="en-US" altLang="ja-JP" sz="1100" b="1" kern="0" dirty="0">
              <a:solidFill>
                <a:srgbClr val="0070C0"/>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marL="171450" indent="-171450" defTabSz="914400">
              <a:buFont typeface="Wingdings" panose="05000000000000000000" pitchFamily="2" charset="2"/>
              <a:buChar char="l"/>
              <a:defRPr/>
            </a:pPr>
            <a:endParaRPr kumimoji="1" lang="en-US" altLang="ja-JP" sz="1100" u="sng" kern="0" dirty="0">
              <a:solidFill>
                <a:srgbClr val="FF0000"/>
              </a:solidFill>
              <a:latin typeface="Calibri"/>
              <a:ea typeface="ＭＳ Ｐゴシック" panose="020B0600070205080204" pitchFamily="50" charset="-128"/>
            </a:endParaRPr>
          </a:p>
          <a:p>
            <a:pPr marL="171450" indent="-171450" defTabSz="914400">
              <a:buFont typeface="Wingdings" panose="05000000000000000000" pitchFamily="2" charset="2"/>
              <a:buChar char="l"/>
              <a:defRPr/>
            </a:pPr>
            <a:endParaRPr kumimoji="1" lang="en-US" altLang="ja-JP" sz="1100" u="sng" kern="0" dirty="0">
              <a:solidFill>
                <a:srgbClr val="FF0000"/>
              </a:solidFill>
              <a:latin typeface="Calibri"/>
              <a:ea typeface="ＭＳ Ｐゴシック" panose="020B0600070205080204" pitchFamily="50" charset="-128"/>
            </a:endParaRPr>
          </a:p>
          <a:p>
            <a:pPr marL="171450" indent="-171450" defTabSz="914400">
              <a:buFont typeface="Wingdings" panose="05000000000000000000" pitchFamily="2" charset="2"/>
              <a:buChar char="l"/>
              <a:defRPr/>
            </a:pPr>
            <a:endParaRPr kumimoji="1" lang="en-US" altLang="ja-JP" sz="1100" u="sng" kern="0" dirty="0">
              <a:solidFill>
                <a:srgbClr val="FF0000"/>
              </a:solidFill>
              <a:latin typeface="Calibri"/>
              <a:ea typeface="ＭＳ Ｐゴシック" panose="020B0600070205080204" pitchFamily="50" charset="-128"/>
            </a:endParaRPr>
          </a:p>
          <a:p>
            <a:pPr marL="171450" indent="-171450" defTabSz="914400">
              <a:buFont typeface="Wingdings" panose="05000000000000000000" pitchFamily="2" charset="2"/>
              <a:buChar char="l"/>
              <a:defRPr/>
            </a:pPr>
            <a:endParaRPr kumimoji="1" lang="en-US" altLang="ja-JP" sz="1100" u="sng" kern="0" dirty="0">
              <a:solidFill>
                <a:srgbClr val="FF0000"/>
              </a:solidFill>
              <a:latin typeface="Calibri"/>
              <a:ea typeface="ＭＳ Ｐゴシック" panose="020B0600070205080204" pitchFamily="50" charset="-128"/>
            </a:endParaRPr>
          </a:p>
          <a:p>
            <a:pPr marL="171450" indent="-171450" defTabSz="914400">
              <a:buFont typeface="Wingdings" panose="05000000000000000000" pitchFamily="2" charset="2"/>
              <a:buChar char="l"/>
              <a:defRPr/>
            </a:pPr>
            <a:endParaRPr kumimoji="1" lang="en-US" altLang="ja-JP" sz="1100" u="sng" kern="0" dirty="0">
              <a:solidFill>
                <a:srgbClr val="FF0000"/>
              </a:solidFill>
              <a:latin typeface="Calibri"/>
              <a:ea typeface="ＭＳ Ｐゴシック" panose="020B0600070205080204" pitchFamily="50" charset="-128"/>
            </a:endParaRPr>
          </a:p>
          <a:p>
            <a:pPr defTabSz="914400">
              <a:defRPr/>
            </a:pPr>
            <a:endParaRPr kumimoji="1" lang="en-US" altLang="ja-JP" sz="1100" u="sng" kern="0" dirty="0">
              <a:solidFill>
                <a:srgbClr val="FF0000"/>
              </a:solidFill>
              <a:latin typeface="Calibri"/>
              <a:ea typeface="ＭＳ Ｐゴシック" panose="020B0600070205080204" pitchFamily="50" charset="-128"/>
            </a:endParaRPr>
          </a:p>
          <a:p>
            <a:pPr defTabSz="914400">
              <a:defRPr/>
            </a:pPr>
            <a:endParaRPr kumimoji="1" lang="en-US" altLang="ja-JP" sz="1100" u="sng" kern="0" dirty="0">
              <a:solidFill>
                <a:srgbClr val="FF0000"/>
              </a:solidFill>
              <a:latin typeface="Calibri"/>
              <a:ea typeface="ＭＳ Ｐゴシック" panose="020B0600070205080204" pitchFamily="50" charset="-128"/>
            </a:endParaRPr>
          </a:p>
          <a:p>
            <a:pPr defTabSz="914400">
              <a:defRPr/>
            </a:pPr>
            <a:endParaRPr kumimoji="1" lang="en-US" altLang="ja-JP" sz="1100" u="sng" kern="0" dirty="0">
              <a:solidFill>
                <a:srgbClr val="FF0000"/>
              </a:solidFill>
              <a:latin typeface="Calibri"/>
              <a:ea typeface="ＭＳ Ｐゴシック" panose="020B0600070205080204" pitchFamily="50" charset="-128"/>
            </a:endParaRPr>
          </a:p>
          <a:p>
            <a:pPr defTabSz="914400">
              <a:defRPr/>
            </a:pPr>
            <a:endParaRPr kumimoji="1" lang="en-US" altLang="ja-JP" sz="1100" u="sng" kern="0" dirty="0">
              <a:solidFill>
                <a:srgbClr val="FF0000"/>
              </a:solidFill>
              <a:latin typeface="Calibri"/>
              <a:ea typeface="ＭＳ Ｐゴシック" panose="020B0600070205080204" pitchFamily="50" charset="-128"/>
            </a:endParaRPr>
          </a:p>
          <a:p>
            <a:pPr defTabSz="914400">
              <a:defRPr/>
            </a:pPr>
            <a:endParaRPr kumimoji="1" lang="en-US" altLang="ja-JP" sz="1100" u="sng" kern="0" dirty="0">
              <a:solidFill>
                <a:srgbClr val="FF0000"/>
              </a:solidFill>
              <a:latin typeface="Calibri"/>
              <a:ea typeface="ＭＳ Ｐゴシック" panose="020B0600070205080204" pitchFamily="50" charset="-128"/>
            </a:endParaRPr>
          </a:p>
          <a:p>
            <a:pPr marL="171450" indent="-171450" defTabSz="914400">
              <a:buFont typeface="Wingdings" panose="05000000000000000000" pitchFamily="2" charset="2"/>
              <a:buChar char="l"/>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a:p>
            <a:pPr defTabSz="914400">
              <a:defRPr/>
            </a:pPr>
            <a:endParaRPr kumimoji="1" lang="en-US" altLang="ja-JP" sz="1100" kern="0" dirty="0">
              <a:solidFill>
                <a:prstClr val="black"/>
              </a:solidFill>
              <a:latin typeface="Calibri"/>
              <a:ea typeface="ＭＳ Ｐゴシック" panose="020B0600070205080204" pitchFamily="50" charset="-128"/>
            </a:endParaRPr>
          </a:p>
        </p:txBody>
      </p:sp>
      <p:sp>
        <p:nvSpPr>
          <p:cNvPr id="11" name="角丸四角形 7">
            <a:extLst>
              <a:ext uri="{FF2B5EF4-FFF2-40B4-BE49-F238E27FC236}">
                <a16:creationId xmlns:a16="http://schemas.microsoft.com/office/drawing/2014/main" id="{FDCB9908-6356-416C-919C-CFF101FEC77D}"/>
              </a:ext>
            </a:extLst>
          </p:cNvPr>
          <p:cNvSpPr/>
          <p:nvPr/>
        </p:nvSpPr>
        <p:spPr>
          <a:xfrm>
            <a:off x="209738" y="3651"/>
            <a:ext cx="4536000" cy="259847"/>
          </a:xfrm>
          <a:prstGeom prst="roundRect">
            <a:avLst/>
          </a:prstGeom>
          <a:solidFill>
            <a:srgbClr val="FFEAA7"/>
          </a:solidFill>
          <a:ln w="25400" cap="flat" cmpd="sng" algn="ctr">
            <a:solidFill>
              <a:srgbClr val="FFC000"/>
            </a:solidFill>
            <a:prstDash val="solid"/>
          </a:ln>
          <a:effectLst/>
        </p:spPr>
        <p:txBody>
          <a:bodyPr rtlCol="0" anchor="ctr"/>
          <a:lstStyle/>
          <a:p>
            <a:pPr algn="ctr" defTabSz="914400">
              <a:defRPr/>
            </a:pPr>
            <a:r>
              <a:rPr kumimoji="1" lang="ja-JP" altLang="en-US" sz="1200" kern="0" dirty="0">
                <a:solidFill>
                  <a:prstClr val="black"/>
                </a:solidFill>
                <a:latin typeface="HGPｺﾞｼｯｸE" panose="020B0900000000000000" pitchFamily="50" charset="-128"/>
                <a:ea typeface="HGPｺﾞｼｯｸE" panose="020B0900000000000000" pitchFamily="50" charset="-128"/>
              </a:rPr>
              <a:t>減免適用後の適用内容の変更について</a:t>
            </a:r>
          </a:p>
        </p:txBody>
      </p:sp>
      <p:sp>
        <p:nvSpPr>
          <p:cNvPr id="12" name="正方形/長方形 11">
            <a:extLst>
              <a:ext uri="{FF2B5EF4-FFF2-40B4-BE49-F238E27FC236}">
                <a16:creationId xmlns:a16="http://schemas.microsoft.com/office/drawing/2014/main" id="{B44B133F-AA7A-416A-9FE2-4BB04D5C9A60}"/>
              </a:ext>
            </a:extLst>
          </p:cNvPr>
          <p:cNvSpPr/>
          <p:nvPr/>
        </p:nvSpPr>
        <p:spPr>
          <a:xfrm>
            <a:off x="154994" y="1615440"/>
            <a:ext cx="9615539" cy="1615313"/>
          </a:xfrm>
          <a:prstGeom prst="rect">
            <a:avLst/>
          </a:prstGeom>
          <a:solidFill>
            <a:sysClr val="window" lastClr="FFFFFF"/>
          </a:solidFill>
          <a:ln w="25400" cap="flat" cmpd="sng" algn="ctr">
            <a:solidFill>
              <a:sysClr val="windowText" lastClr="000000"/>
            </a:solidFill>
            <a:prstDash val="dashDot"/>
          </a:ln>
          <a:effectLst/>
        </p:spPr>
        <p:txBody>
          <a:bodyPr rtlCol="0" anchor="t"/>
          <a:lstStyle/>
          <a:p>
            <a:pPr defTabSz="914400">
              <a:defRPr/>
            </a:pPr>
            <a:r>
              <a:rPr kumimoji="1" lang="en-US" altLang="ja-JP" sz="1000" kern="0" dirty="0">
                <a:latin typeface="HGPｺﾞｼｯｸM" panose="020B0600000000000000" pitchFamily="50" charset="-128"/>
                <a:ea typeface="HGPｺﾞｼｯｸM" panose="020B0600000000000000" pitchFamily="50" charset="-128"/>
              </a:rPr>
              <a:t>【</a:t>
            </a:r>
            <a:r>
              <a:rPr kumimoji="1" lang="ja-JP" altLang="en-US" sz="1000" kern="0" dirty="0">
                <a:latin typeface="HGPｺﾞｼｯｸM" panose="020B0600000000000000" pitchFamily="50" charset="-128"/>
                <a:ea typeface="HGPｺﾞｼｯｸM" panose="020B0600000000000000" pitchFamily="50" charset="-128"/>
              </a:rPr>
              <a:t>事例１</a:t>
            </a:r>
            <a:r>
              <a:rPr kumimoji="1" lang="en-US" altLang="ja-JP" sz="1000" kern="0" dirty="0">
                <a:latin typeface="HGPｺﾞｼｯｸM" panose="020B0600000000000000" pitchFamily="50" charset="-128"/>
                <a:ea typeface="HGPｺﾞｼｯｸM" panose="020B0600000000000000" pitchFamily="50" charset="-128"/>
              </a:rPr>
              <a:t>】</a:t>
            </a:r>
          </a:p>
          <a:p>
            <a:pPr defTabSz="914400">
              <a:defRPr/>
            </a:pPr>
            <a:r>
              <a:rPr kumimoji="1" lang="ja-JP" altLang="en-US" sz="1000" kern="0" dirty="0">
                <a:latin typeface="HGPｺﾞｼｯｸM" panose="020B0600000000000000" pitchFamily="50" charset="-128"/>
                <a:ea typeface="HGPｺﾞｼｯｸM" panose="020B0600000000000000" pitchFamily="50" charset="-128"/>
              </a:rPr>
              <a:t>① 当初賦課状況</a:t>
            </a:r>
            <a:endParaRPr kumimoji="1" lang="en-US" altLang="ja-JP" sz="1000" kern="0" dirty="0">
              <a:latin typeface="HGPｺﾞｼｯｸM" panose="020B0600000000000000" pitchFamily="50" charset="-128"/>
              <a:ea typeface="HGPｺﾞｼｯｸM" panose="020B0600000000000000" pitchFamily="50" charset="-128"/>
            </a:endParaRPr>
          </a:p>
          <a:p>
            <a:pPr defTabSz="914400">
              <a:defRPr/>
            </a:pPr>
            <a:r>
              <a:rPr kumimoji="1" lang="ja-JP" altLang="en-US" sz="1000" kern="0" dirty="0">
                <a:latin typeface="HGPｺﾞｼｯｸM" panose="020B0600000000000000" pitchFamily="50" charset="-128"/>
                <a:ea typeface="HGPｺﾞｼｯｸM" panose="020B0600000000000000" pitchFamily="50" charset="-128"/>
              </a:rPr>
              <a:t>　世帯状況：単身世帯、所得の状況：前年中所得</a:t>
            </a:r>
            <a:r>
              <a:rPr kumimoji="1" lang="en-US" altLang="ja-JP" sz="1000" kern="0" dirty="0">
                <a:latin typeface="HGPｺﾞｼｯｸM" panose="020B0600000000000000" pitchFamily="50" charset="-128"/>
                <a:ea typeface="HGPｺﾞｼｯｸM" panose="020B0600000000000000" pitchFamily="50" charset="-128"/>
              </a:rPr>
              <a:t>120</a:t>
            </a:r>
            <a:r>
              <a:rPr kumimoji="1" lang="ja-JP" altLang="en-US" sz="1000" kern="0" dirty="0">
                <a:latin typeface="HGPｺﾞｼｯｸM" panose="020B0600000000000000" pitchFamily="50" charset="-128"/>
                <a:ea typeface="HGPｺﾞｼｯｸM" panose="020B0600000000000000" pitchFamily="50" charset="-128"/>
              </a:rPr>
              <a:t>万円（一月あたり所得</a:t>
            </a:r>
            <a:r>
              <a:rPr kumimoji="1" lang="en-US" altLang="ja-JP" sz="1000" kern="0" dirty="0">
                <a:latin typeface="HGPｺﾞｼｯｸM" panose="020B0600000000000000" pitchFamily="50" charset="-128"/>
                <a:ea typeface="HGPｺﾞｼｯｸM" panose="020B0600000000000000" pitchFamily="50" charset="-128"/>
              </a:rPr>
              <a:t>10</a:t>
            </a:r>
            <a:r>
              <a:rPr kumimoji="1" lang="ja-JP" altLang="en-US" sz="1000" kern="0" dirty="0">
                <a:latin typeface="HGPｺﾞｼｯｸM" panose="020B0600000000000000" pitchFamily="50" charset="-128"/>
                <a:ea typeface="HGPｺﾞｼｯｸM" panose="020B0600000000000000" pitchFamily="50" charset="-128"/>
              </a:rPr>
              <a:t>万円）　、保険料の賦課状況：所得割</a:t>
            </a:r>
            <a:r>
              <a:rPr kumimoji="1" lang="en-US" altLang="ja-JP" sz="1000" kern="0" dirty="0">
                <a:latin typeface="HGPｺﾞｼｯｸM" panose="020B0600000000000000" pitchFamily="50" charset="-128"/>
                <a:ea typeface="HGPｺﾞｼｯｸM" panose="020B0600000000000000" pitchFamily="50" charset="-128"/>
              </a:rPr>
              <a:t>6</a:t>
            </a:r>
            <a:r>
              <a:rPr kumimoji="1" lang="ja-JP" altLang="en-US" sz="1000" kern="0" dirty="0">
                <a:latin typeface="HGPｺﾞｼｯｸM" panose="020B0600000000000000" pitchFamily="50" charset="-128"/>
                <a:ea typeface="HGPｺﾞｼｯｸM" panose="020B0600000000000000" pitchFamily="50" charset="-128"/>
              </a:rPr>
              <a:t>万円、均等割</a:t>
            </a:r>
            <a:r>
              <a:rPr kumimoji="1" lang="en-US" altLang="ja-JP" sz="1000" kern="0" dirty="0">
                <a:latin typeface="HGPｺﾞｼｯｸM" panose="020B0600000000000000" pitchFamily="50" charset="-128"/>
                <a:ea typeface="HGPｺﾞｼｯｸM" panose="020B0600000000000000" pitchFamily="50" charset="-128"/>
              </a:rPr>
              <a:t>3</a:t>
            </a:r>
            <a:r>
              <a:rPr kumimoji="1" lang="ja-JP" altLang="en-US" sz="1000" kern="0" dirty="0">
                <a:latin typeface="HGPｺﾞｼｯｸM" panose="020B0600000000000000" pitchFamily="50" charset="-128"/>
                <a:ea typeface="HGPｺﾞｼｯｸM" panose="020B0600000000000000" pitchFamily="50" charset="-128"/>
              </a:rPr>
              <a:t>万円、平等割</a:t>
            </a:r>
            <a:r>
              <a:rPr kumimoji="1" lang="en-US" altLang="ja-JP" sz="1000" kern="0" dirty="0">
                <a:latin typeface="HGPｺﾞｼｯｸM" panose="020B0600000000000000" pitchFamily="50" charset="-128"/>
                <a:ea typeface="HGPｺﾞｼｯｸM" panose="020B0600000000000000" pitchFamily="50" charset="-128"/>
              </a:rPr>
              <a:t>3</a:t>
            </a:r>
            <a:r>
              <a:rPr kumimoji="1" lang="ja-JP" altLang="en-US" sz="1000" kern="0" dirty="0">
                <a:latin typeface="HGPｺﾞｼｯｸM" panose="020B0600000000000000" pitchFamily="50" charset="-128"/>
                <a:ea typeface="HGPｺﾞｼｯｸM" panose="020B0600000000000000" pitchFamily="50" charset="-128"/>
              </a:rPr>
              <a:t>万円</a:t>
            </a:r>
            <a:endParaRPr kumimoji="1" lang="en-US" altLang="ja-JP" sz="1000" kern="0" dirty="0">
              <a:latin typeface="HGPｺﾞｼｯｸM" panose="020B0600000000000000" pitchFamily="50" charset="-128"/>
              <a:ea typeface="HGPｺﾞｼｯｸM" panose="020B0600000000000000" pitchFamily="50" charset="-128"/>
            </a:endParaRPr>
          </a:p>
          <a:p>
            <a:pPr defTabSz="914400">
              <a:defRPr/>
            </a:pPr>
            <a:r>
              <a:rPr kumimoji="1" lang="ja-JP" altLang="en-US" sz="1000" kern="0" dirty="0">
                <a:latin typeface="HGPｺﾞｼｯｸM" panose="020B0600000000000000" pitchFamily="50" charset="-128"/>
                <a:ea typeface="HGPｺﾞｼｯｸM" panose="020B0600000000000000" pitchFamily="50" charset="-128"/>
              </a:rPr>
              <a:t>② </a:t>
            </a:r>
            <a:r>
              <a:rPr kumimoji="1" lang="en-US" altLang="ja-JP" sz="1000" kern="0" dirty="0">
                <a:latin typeface="HGPｺﾞｼｯｸM" panose="020B0600000000000000" pitchFamily="50" charset="-128"/>
                <a:ea typeface="HGPｺﾞｼｯｸM" panose="020B0600000000000000" pitchFamily="50" charset="-128"/>
              </a:rPr>
              <a:t>10</a:t>
            </a:r>
            <a:r>
              <a:rPr kumimoji="1" lang="ja-JP" altLang="en-US" sz="1000" kern="0" dirty="0">
                <a:latin typeface="HGPｺﾞｼｯｸM" panose="020B0600000000000000" pitchFamily="50" charset="-128"/>
                <a:ea typeface="HGPｺﾞｼｯｸM" panose="020B0600000000000000" pitchFamily="50" charset="-128"/>
              </a:rPr>
              <a:t>月から事業不振による所得減少に伴い所得減少減免申請</a:t>
            </a:r>
          </a:p>
          <a:p>
            <a:pPr defTabSz="914400">
              <a:defRPr/>
            </a:pPr>
            <a:r>
              <a:rPr kumimoji="1" lang="ja-JP" altLang="en-US" sz="1000" kern="0" dirty="0">
                <a:latin typeface="HGPｺﾞｼｯｸM" panose="020B0600000000000000" pitchFamily="50" charset="-128"/>
                <a:ea typeface="HGPｺﾞｼｯｸM" panose="020B0600000000000000" pitchFamily="50" charset="-128"/>
              </a:rPr>
              <a:t>　⇒ 世帯一月あたり所得：</a:t>
            </a:r>
            <a:r>
              <a:rPr kumimoji="1" lang="en-US" altLang="ja-JP" sz="1000" kern="0" dirty="0">
                <a:latin typeface="HGPｺﾞｼｯｸM" panose="020B0600000000000000" pitchFamily="50" charset="-128"/>
                <a:ea typeface="HGPｺﾞｼｯｸM" panose="020B0600000000000000" pitchFamily="50" charset="-128"/>
              </a:rPr>
              <a:t>10</a:t>
            </a:r>
            <a:r>
              <a:rPr kumimoji="1" lang="ja-JP" altLang="en-US" sz="1000" kern="0" dirty="0">
                <a:latin typeface="HGPｺﾞｼｯｸM" panose="020B0600000000000000" pitchFamily="50" charset="-128"/>
                <a:ea typeface="HGPｺﾞｼｯｸM" panose="020B0600000000000000" pitchFamily="50" charset="-128"/>
              </a:rPr>
              <a:t>万円→</a:t>
            </a:r>
            <a:r>
              <a:rPr kumimoji="1" lang="en-US" altLang="ja-JP" sz="1000" kern="0" dirty="0">
                <a:latin typeface="HGPｺﾞｼｯｸM" panose="020B0600000000000000" pitchFamily="50" charset="-128"/>
                <a:ea typeface="HGPｺﾞｼｯｸM" panose="020B0600000000000000" pitchFamily="50" charset="-128"/>
              </a:rPr>
              <a:t>5</a:t>
            </a:r>
            <a:r>
              <a:rPr kumimoji="1" lang="ja-JP" altLang="en-US" sz="1000" kern="0" dirty="0">
                <a:latin typeface="HGPｺﾞｼｯｸM" panose="020B0600000000000000" pitchFamily="50" charset="-128"/>
                <a:ea typeface="HGPｺﾞｼｯｸM" panose="020B0600000000000000" pitchFamily="50" charset="-128"/>
              </a:rPr>
              <a:t>万円となり</a:t>
            </a:r>
            <a:r>
              <a:rPr kumimoji="1" lang="en-US" altLang="ja-JP" sz="1000" kern="0" dirty="0">
                <a:latin typeface="HGPｺﾞｼｯｸM" panose="020B0600000000000000" pitchFamily="50" charset="-128"/>
                <a:ea typeface="HGPｺﾞｼｯｸM" panose="020B0600000000000000" pitchFamily="50" charset="-128"/>
              </a:rPr>
              <a:t>50</a:t>
            </a:r>
            <a:r>
              <a:rPr kumimoji="1" lang="ja-JP" altLang="en-US" sz="1000" kern="0" dirty="0">
                <a:latin typeface="HGPｺﾞｼｯｸM" panose="020B0600000000000000" pitchFamily="50" charset="-128"/>
                <a:ea typeface="HGPｺﾞｼｯｸM" panose="020B0600000000000000" pitchFamily="50" charset="-128"/>
              </a:rPr>
              <a:t>％減免適用　</a:t>
            </a:r>
            <a:endParaRPr kumimoji="1" lang="en-US" altLang="ja-JP" sz="1000" kern="0" dirty="0">
              <a:latin typeface="HGPｺﾞｼｯｸM" panose="020B0600000000000000" pitchFamily="50" charset="-128"/>
              <a:ea typeface="HGPｺﾞｼｯｸM" panose="020B0600000000000000" pitchFamily="50" charset="-128"/>
            </a:endParaRPr>
          </a:p>
          <a:p>
            <a:pPr defTabSz="914400">
              <a:defRPr/>
            </a:pPr>
            <a:r>
              <a:rPr kumimoji="1" lang="ja-JP" altLang="en-US" sz="1000" kern="0" dirty="0">
                <a:latin typeface="HGPｺﾞｼｯｸM" panose="020B0600000000000000" pitchFamily="50" charset="-128"/>
                <a:ea typeface="HGPｺﾞｼｯｸM" panose="020B0600000000000000" pitchFamily="50" charset="-128"/>
              </a:rPr>
              <a:t>　　　</a:t>
            </a:r>
            <a:r>
              <a:rPr kumimoji="1" lang="en-US" altLang="ja-JP" sz="1000" kern="0" dirty="0">
                <a:latin typeface="HGPｺﾞｼｯｸM" panose="020B0600000000000000" pitchFamily="50" charset="-128"/>
                <a:ea typeface="HGPｺﾞｼｯｸM" panose="020B0600000000000000" pitchFamily="50" charset="-128"/>
              </a:rPr>
              <a:t>《</a:t>
            </a:r>
            <a:r>
              <a:rPr kumimoji="1" lang="ja-JP" altLang="en-US" sz="1000" kern="0" dirty="0">
                <a:latin typeface="HGPｺﾞｼｯｸM" panose="020B0600000000000000" pitchFamily="50" charset="-128"/>
                <a:ea typeface="HGPｺﾞｼｯｸM" panose="020B0600000000000000" pitchFamily="50" charset="-128"/>
              </a:rPr>
              <a:t>減免額：</a:t>
            </a:r>
            <a:r>
              <a:rPr kumimoji="1" lang="en-US" altLang="ja-JP" sz="1000" kern="0" dirty="0">
                <a:latin typeface="HGPｺﾞｼｯｸM" panose="020B0600000000000000" pitchFamily="50" charset="-128"/>
                <a:ea typeface="HGPｺﾞｼｯｸM" panose="020B0600000000000000" pitchFamily="50" charset="-128"/>
              </a:rPr>
              <a:t>60,000</a:t>
            </a:r>
            <a:r>
              <a:rPr kumimoji="1" lang="ja-JP" altLang="en-US" sz="1000" kern="0" dirty="0">
                <a:latin typeface="HGPｺﾞｼｯｸM" panose="020B0600000000000000" pitchFamily="50" charset="-128"/>
                <a:ea typeface="HGPｺﾞｼｯｸM" panose="020B0600000000000000" pitchFamily="50" charset="-128"/>
              </a:rPr>
              <a:t>円</a:t>
            </a:r>
            <a:r>
              <a:rPr kumimoji="1" lang="en-US" altLang="ja-JP" sz="1000" kern="0" dirty="0">
                <a:latin typeface="HGPｺﾞｼｯｸM" panose="020B0600000000000000" pitchFamily="50" charset="-128"/>
                <a:ea typeface="HGPｺﾞｼｯｸM" panose="020B0600000000000000" pitchFamily="50" charset="-128"/>
              </a:rPr>
              <a:t>×50</a:t>
            </a:r>
            <a:r>
              <a:rPr kumimoji="1" lang="ja-JP" altLang="en-US" sz="1000" kern="0" dirty="0">
                <a:latin typeface="HGPｺﾞｼｯｸM" panose="020B0600000000000000" pitchFamily="50" charset="-128"/>
                <a:ea typeface="HGPｺﾞｼｯｸM" panose="020B0600000000000000" pitchFamily="50" charset="-128"/>
              </a:rPr>
              <a:t>％</a:t>
            </a:r>
            <a:r>
              <a:rPr kumimoji="1" lang="en-US" altLang="ja-JP" sz="1000" kern="0" dirty="0">
                <a:latin typeface="HGPｺﾞｼｯｸM" panose="020B0600000000000000" pitchFamily="50" charset="-128"/>
                <a:ea typeface="HGPｺﾞｼｯｸM" panose="020B0600000000000000" pitchFamily="50" charset="-128"/>
              </a:rPr>
              <a:t>×6/12</a:t>
            </a:r>
            <a:r>
              <a:rPr kumimoji="1" lang="ja-JP" altLang="en-US" sz="1000" kern="0" dirty="0">
                <a:latin typeface="HGPｺﾞｼｯｸM" panose="020B0600000000000000" pitchFamily="50" charset="-128"/>
                <a:ea typeface="HGPｺﾞｼｯｸM" panose="020B0600000000000000" pitchFamily="50" charset="-128"/>
              </a:rPr>
              <a:t>＝</a:t>
            </a:r>
            <a:r>
              <a:rPr kumimoji="1" lang="en-US" altLang="ja-JP" sz="1000" kern="0" dirty="0">
                <a:latin typeface="HGPｺﾞｼｯｸM" panose="020B0600000000000000" pitchFamily="50" charset="-128"/>
                <a:ea typeface="HGPｺﾞｼｯｸM" panose="020B0600000000000000" pitchFamily="50" charset="-128"/>
              </a:rPr>
              <a:t>15,000</a:t>
            </a:r>
            <a:r>
              <a:rPr kumimoji="1" lang="ja-JP" altLang="en-US" sz="1000" kern="0" dirty="0">
                <a:latin typeface="HGPｺﾞｼｯｸM" panose="020B0600000000000000" pitchFamily="50" charset="-128"/>
                <a:ea typeface="HGPｺﾞｼｯｸM" panose="020B0600000000000000" pitchFamily="50" charset="-128"/>
              </a:rPr>
              <a:t>円</a:t>
            </a:r>
            <a:r>
              <a:rPr kumimoji="1" lang="en-US" altLang="ja-JP" sz="1000" kern="0" dirty="0">
                <a:latin typeface="HGPｺﾞｼｯｸM" panose="020B0600000000000000" pitchFamily="50" charset="-128"/>
                <a:ea typeface="HGPｺﾞｼｯｸM" panose="020B0600000000000000" pitchFamily="50" charset="-128"/>
              </a:rPr>
              <a:t>》</a:t>
            </a:r>
          </a:p>
          <a:p>
            <a:pPr defTabSz="914400">
              <a:defRPr/>
            </a:pPr>
            <a:r>
              <a:rPr kumimoji="1" lang="ja-JP" altLang="en-US" sz="1000" kern="0" dirty="0">
                <a:latin typeface="HGPｺﾞｼｯｸM" panose="020B0600000000000000" pitchFamily="50" charset="-128"/>
                <a:ea typeface="HGPｺﾞｼｯｸM" panose="020B0600000000000000" pitchFamily="50" charset="-128"/>
              </a:rPr>
              <a:t>③ </a:t>
            </a:r>
            <a:r>
              <a:rPr kumimoji="1" lang="en-US" altLang="ja-JP" sz="1000" kern="0" dirty="0">
                <a:latin typeface="HGPｺﾞｼｯｸM" panose="020B0600000000000000" pitchFamily="50" charset="-128"/>
                <a:ea typeface="HGPｺﾞｼｯｸM" panose="020B0600000000000000" pitchFamily="50" charset="-128"/>
              </a:rPr>
              <a:t>12</a:t>
            </a:r>
            <a:r>
              <a:rPr kumimoji="1" lang="ja-JP" altLang="en-US" sz="1000" kern="0" dirty="0">
                <a:latin typeface="HGPｺﾞｼｯｸM" panose="020B0600000000000000" pitchFamily="50" charset="-128"/>
                <a:ea typeface="HGPｺﾞｼｯｸM" panose="020B0600000000000000" pitchFamily="50" charset="-128"/>
              </a:rPr>
              <a:t>月に前年中所得に所得更正あり　</a:t>
            </a:r>
            <a:endParaRPr kumimoji="1" lang="en-US" altLang="ja-JP" sz="1000" kern="0" dirty="0">
              <a:latin typeface="HGPｺﾞｼｯｸM" panose="020B0600000000000000" pitchFamily="50" charset="-128"/>
              <a:ea typeface="HGPｺﾞｼｯｸM" panose="020B0600000000000000" pitchFamily="50" charset="-128"/>
            </a:endParaRPr>
          </a:p>
          <a:p>
            <a:pPr defTabSz="914400">
              <a:defRPr/>
            </a:pPr>
            <a:r>
              <a:rPr kumimoji="1" lang="ja-JP" altLang="en-US" sz="1000" kern="0" dirty="0">
                <a:latin typeface="HGPｺﾞｼｯｸM" panose="020B0600000000000000" pitchFamily="50" charset="-128"/>
                <a:ea typeface="HGPｺﾞｼｯｸM" panose="020B0600000000000000" pitchFamily="50" charset="-128"/>
              </a:rPr>
              <a:t>　　（所得：</a:t>
            </a:r>
            <a:r>
              <a:rPr kumimoji="1" lang="en-US" altLang="ja-JP" sz="1000" kern="0" dirty="0">
                <a:latin typeface="HGPｺﾞｼｯｸM" panose="020B0600000000000000" pitchFamily="50" charset="-128"/>
                <a:ea typeface="HGPｺﾞｼｯｸM" panose="020B0600000000000000" pitchFamily="50" charset="-128"/>
              </a:rPr>
              <a:t>120</a:t>
            </a:r>
            <a:r>
              <a:rPr kumimoji="1" lang="ja-JP" altLang="en-US" sz="1000" kern="0" dirty="0">
                <a:latin typeface="HGPｺﾞｼｯｸM" panose="020B0600000000000000" pitchFamily="50" charset="-128"/>
                <a:ea typeface="HGPｺﾞｼｯｸM" panose="020B0600000000000000" pitchFamily="50" charset="-128"/>
              </a:rPr>
              <a:t>万円⇒</a:t>
            </a:r>
            <a:r>
              <a:rPr kumimoji="1" lang="en-US" altLang="ja-JP" sz="1000" kern="0" dirty="0">
                <a:latin typeface="HGPｺﾞｼｯｸM" panose="020B0600000000000000" pitchFamily="50" charset="-128"/>
                <a:ea typeface="HGPｺﾞｼｯｸM" panose="020B0600000000000000" pitchFamily="50" charset="-128"/>
              </a:rPr>
              <a:t>180</a:t>
            </a:r>
            <a:r>
              <a:rPr kumimoji="1" lang="ja-JP" altLang="en-US" sz="1000" kern="0" dirty="0">
                <a:latin typeface="HGPｺﾞｼｯｸM" panose="020B0600000000000000" pitchFamily="50" charset="-128"/>
                <a:ea typeface="HGPｺﾞｼｯｸM" panose="020B0600000000000000" pitchFamily="50" charset="-128"/>
              </a:rPr>
              <a:t>万円、所得割保険料：</a:t>
            </a:r>
            <a:r>
              <a:rPr kumimoji="1" lang="en-US" altLang="ja-JP" sz="1000" kern="0" dirty="0">
                <a:latin typeface="HGPｺﾞｼｯｸM" panose="020B0600000000000000" pitchFamily="50" charset="-128"/>
                <a:ea typeface="HGPｺﾞｼｯｸM" panose="020B0600000000000000" pitchFamily="50" charset="-128"/>
              </a:rPr>
              <a:t>6</a:t>
            </a:r>
            <a:r>
              <a:rPr kumimoji="1" lang="ja-JP" altLang="en-US" sz="1000" kern="0" dirty="0">
                <a:latin typeface="HGPｺﾞｼｯｸM" panose="020B0600000000000000" pitchFamily="50" charset="-128"/>
                <a:ea typeface="HGPｺﾞｼｯｸM" panose="020B0600000000000000" pitchFamily="50" charset="-128"/>
              </a:rPr>
              <a:t>万円⇒</a:t>
            </a:r>
            <a:r>
              <a:rPr kumimoji="1" lang="en-US" altLang="ja-JP" sz="1000" kern="0" dirty="0">
                <a:latin typeface="HGPｺﾞｼｯｸM" panose="020B0600000000000000" pitchFamily="50" charset="-128"/>
                <a:ea typeface="HGPｺﾞｼｯｸM" panose="020B0600000000000000" pitchFamily="50" charset="-128"/>
              </a:rPr>
              <a:t>9</a:t>
            </a:r>
            <a:r>
              <a:rPr kumimoji="1" lang="ja-JP" altLang="en-US" sz="1000" kern="0" dirty="0">
                <a:latin typeface="HGPｺﾞｼｯｸM" panose="020B0600000000000000" pitchFamily="50" charset="-128"/>
                <a:ea typeface="HGPｺﾞｼｯｸM" panose="020B0600000000000000" pitchFamily="50" charset="-128"/>
              </a:rPr>
              <a:t>万円）</a:t>
            </a:r>
          </a:p>
          <a:p>
            <a:pPr defTabSz="914400">
              <a:defRPr/>
            </a:pPr>
            <a:r>
              <a:rPr kumimoji="1" lang="ja-JP" altLang="en-US" sz="1000" kern="0" dirty="0">
                <a:latin typeface="HGPｺﾞｼｯｸM" panose="020B0600000000000000" pitchFamily="50" charset="-128"/>
                <a:ea typeface="HGPｺﾞｼｯｸM" panose="020B0600000000000000" pitchFamily="50" charset="-128"/>
              </a:rPr>
              <a:t>　⇒　世帯一月あたり所得：</a:t>
            </a:r>
            <a:r>
              <a:rPr kumimoji="1" lang="en-US" altLang="ja-JP" sz="1000" kern="0" dirty="0">
                <a:latin typeface="HGPｺﾞｼｯｸM" panose="020B0600000000000000" pitchFamily="50" charset="-128"/>
                <a:ea typeface="HGPｺﾞｼｯｸM" panose="020B0600000000000000" pitchFamily="50" charset="-128"/>
              </a:rPr>
              <a:t>15</a:t>
            </a:r>
            <a:r>
              <a:rPr kumimoji="1" lang="ja-JP" altLang="en-US" sz="1000" kern="0" dirty="0">
                <a:latin typeface="HGPｺﾞｼｯｸM" panose="020B0600000000000000" pitchFamily="50" charset="-128"/>
                <a:ea typeface="HGPｺﾞｼｯｸM" panose="020B0600000000000000" pitchFamily="50" charset="-128"/>
              </a:rPr>
              <a:t>万円→</a:t>
            </a:r>
            <a:r>
              <a:rPr kumimoji="1" lang="en-US" altLang="ja-JP" sz="1000" kern="0" dirty="0">
                <a:latin typeface="HGPｺﾞｼｯｸM" panose="020B0600000000000000" pitchFamily="50" charset="-128"/>
                <a:ea typeface="HGPｺﾞｼｯｸM" panose="020B0600000000000000" pitchFamily="50" charset="-128"/>
              </a:rPr>
              <a:t>5</a:t>
            </a:r>
            <a:r>
              <a:rPr kumimoji="1" lang="ja-JP" altLang="en-US" sz="1000" kern="0" dirty="0">
                <a:latin typeface="HGPｺﾞｼｯｸM" panose="020B0600000000000000" pitchFamily="50" charset="-128"/>
                <a:ea typeface="HGPｺﾞｼｯｸM" panose="020B0600000000000000" pitchFamily="50" charset="-128"/>
              </a:rPr>
              <a:t>万円となり</a:t>
            </a:r>
            <a:r>
              <a:rPr kumimoji="1" lang="en-US" altLang="ja-JP" sz="1000" kern="0" dirty="0">
                <a:latin typeface="HGPｺﾞｼｯｸM" panose="020B0600000000000000" pitchFamily="50" charset="-128"/>
                <a:ea typeface="HGPｺﾞｼｯｸM" panose="020B0600000000000000" pitchFamily="50" charset="-128"/>
              </a:rPr>
              <a:t>60</a:t>
            </a:r>
            <a:r>
              <a:rPr kumimoji="1" lang="ja-JP" altLang="en-US" sz="1000" kern="0" dirty="0">
                <a:latin typeface="HGPｺﾞｼｯｸM" panose="020B0600000000000000" pitchFamily="50" charset="-128"/>
                <a:ea typeface="HGPｺﾞｼｯｸM" panose="020B0600000000000000" pitchFamily="50" charset="-128"/>
              </a:rPr>
              <a:t>％減免適用　</a:t>
            </a:r>
            <a:endParaRPr kumimoji="1" lang="en-US" altLang="ja-JP" sz="1000" kern="0" dirty="0">
              <a:latin typeface="HGPｺﾞｼｯｸM" panose="020B0600000000000000" pitchFamily="50" charset="-128"/>
              <a:ea typeface="HGPｺﾞｼｯｸM" panose="020B0600000000000000" pitchFamily="50" charset="-128"/>
            </a:endParaRPr>
          </a:p>
          <a:p>
            <a:pPr defTabSz="914400">
              <a:defRPr/>
            </a:pPr>
            <a:r>
              <a:rPr kumimoji="1" lang="ja-JP" altLang="en-US" sz="1000" kern="0" dirty="0">
                <a:latin typeface="HGPｺﾞｼｯｸM" panose="020B0600000000000000" pitchFamily="50" charset="-128"/>
                <a:ea typeface="HGPｺﾞｼｯｸM" panose="020B0600000000000000" pitchFamily="50" charset="-128"/>
              </a:rPr>
              <a:t>　　　</a:t>
            </a:r>
            <a:r>
              <a:rPr kumimoji="1" lang="en-US" altLang="ja-JP" sz="1000" kern="0" dirty="0">
                <a:latin typeface="HGPｺﾞｼｯｸM" panose="020B0600000000000000" pitchFamily="50" charset="-128"/>
                <a:ea typeface="HGPｺﾞｼｯｸM" panose="020B0600000000000000" pitchFamily="50" charset="-128"/>
              </a:rPr>
              <a:t>《</a:t>
            </a:r>
            <a:r>
              <a:rPr kumimoji="1" lang="ja-JP" altLang="en-US" sz="1000" kern="0" dirty="0">
                <a:latin typeface="HGPｺﾞｼｯｸM" panose="020B0600000000000000" pitchFamily="50" charset="-128"/>
                <a:ea typeface="HGPｺﾞｼｯｸM" panose="020B0600000000000000" pitchFamily="50" charset="-128"/>
              </a:rPr>
              <a:t>減免額：</a:t>
            </a:r>
            <a:r>
              <a:rPr kumimoji="1" lang="en-US" altLang="ja-JP" sz="1000" kern="0" dirty="0">
                <a:latin typeface="HGPｺﾞｼｯｸM" panose="020B0600000000000000" pitchFamily="50" charset="-128"/>
                <a:ea typeface="HGPｺﾞｼｯｸM" panose="020B0600000000000000" pitchFamily="50" charset="-128"/>
              </a:rPr>
              <a:t>90,000</a:t>
            </a:r>
            <a:r>
              <a:rPr kumimoji="1" lang="ja-JP" altLang="en-US" sz="1000" kern="0" dirty="0">
                <a:latin typeface="HGPｺﾞｼｯｸM" panose="020B0600000000000000" pitchFamily="50" charset="-128"/>
                <a:ea typeface="HGPｺﾞｼｯｸM" panose="020B0600000000000000" pitchFamily="50" charset="-128"/>
              </a:rPr>
              <a:t>円</a:t>
            </a:r>
            <a:r>
              <a:rPr kumimoji="1" lang="en-US" altLang="ja-JP" sz="1000" kern="0" dirty="0">
                <a:latin typeface="HGPｺﾞｼｯｸM" panose="020B0600000000000000" pitchFamily="50" charset="-128"/>
                <a:ea typeface="HGPｺﾞｼｯｸM" panose="020B0600000000000000" pitchFamily="50" charset="-128"/>
              </a:rPr>
              <a:t>×60</a:t>
            </a:r>
            <a:r>
              <a:rPr kumimoji="1" lang="ja-JP" altLang="en-US" sz="1000" kern="0" dirty="0">
                <a:latin typeface="HGPｺﾞｼｯｸM" panose="020B0600000000000000" pitchFamily="50" charset="-128"/>
                <a:ea typeface="HGPｺﾞｼｯｸM" panose="020B0600000000000000" pitchFamily="50" charset="-128"/>
              </a:rPr>
              <a:t>％</a:t>
            </a:r>
            <a:r>
              <a:rPr kumimoji="1" lang="en-US" altLang="ja-JP" sz="1000" kern="0" dirty="0">
                <a:latin typeface="HGPｺﾞｼｯｸM" panose="020B0600000000000000" pitchFamily="50" charset="-128"/>
                <a:ea typeface="HGPｺﾞｼｯｸM" panose="020B0600000000000000" pitchFamily="50" charset="-128"/>
              </a:rPr>
              <a:t>×6/12=27,000</a:t>
            </a:r>
            <a:r>
              <a:rPr kumimoji="1" lang="ja-JP" altLang="en-US" sz="1000" kern="0" dirty="0">
                <a:latin typeface="HGPｺﾞｼｯｸM" panose="020B0600000000000000" pitchFamily="50" charset="-128"/>
                <a:ea typeface="HGPｺﾞｼｯｸM" panose="020B0600000000000000" pitchFamily="50" charset="-128"/>
              </a:rPr>
              <a:t>円</a:t>
            </a:r>
            <a:r>
              <a:rPr kumimoji="1" lang="en-US" altLang="ja-JP" sz="1000" kern="0" dirty="0">
                <a:latin typeface="HGPｺﾞｼｯｸM" panose="020B0600000000000000" pitchFamily="50" charset="-128"/>
                <a:ea typeface="HGPｺﾞｼｯｸM" panose="020B0600000000000000" pitchFamily="50" charset="-128"/>
              </a:rPr>
              <a:t>》</a:t>
            </a:r>
          </a:p>
          <a:p>
            <a:pPr defTabSz="914400">
              <a:defRPr/>
            </a:pPr>
            <a:endParaRPr kumimoji="1" lang="ja-JP" altLang="en-US" sz="1000" kern="0" dirty="0">
              <a:latin typeface="HGPｺﾞｼｯｸM" panose="020B0600000000000000" pitchFamily="50" charset="-128"/>
              <a:ea typeface="HGPｺﾞｼｯｸM" panose="020B0600000000000000" pitchFamily="50" charset="-128"/>
            </a:endParaRPr>
          </a:p>
        </p:txBody>
      </p:sp>
      <p:sp>
        <p:nvSpPr>
          <p:cNvPr id="19" name="正方形/長方形 18">
            <a:extLst>
              <a:ext uri="{FF2B5EF4-FFF2-40B4-BE49-F238E27FC236}">
                <a16:creationId xmlns:a16="http://schemas.microsoft.com/office/drawing/2014/main" id="{19F8C01A-A3A9-4485-82CA-770187066636}"/>
              </a:ext>
            </a:extLst>
          </p:cNvPr>
          <p:cNvSpPr/>
          <p:nvPr/>
        </p:nvSpPr>
        <p:spPr>
          <a:xfrm>
            <a:off x="145230" y="3333783"/>
            <a:ext cx="9615539" cy="3295618"/>
          </a:xfrm>
          <a:prstGeom prst="rect">
            <a:avLst/>
          </a:prstGeom>
          <a:solidFill>
            <a:sysClr val="window" lastClr="FFFFFF"/>
          </a:solidFill>
          <a:ln w="25400" cap="flat" cmpd="sng" algn="ctr">
            <a:solidFill>
              <a:sysClr val="windowText" lastClr="000000"/>
            </a:solidFill>
            <a:prstDash val="dashDot"/>
          </a:ln>
          <a:effectLst/>
        </p:spPr>
        <p:txBody>
          <a:bodyPr rtlCol="0" anchor="t"/>
          <a:lstStyle/>
          <a:p>
            <a:pPr marL="719138" indent="-719138" defTabSz="914400">
              <a:defRPr/>
            </a:pPr>
            <a:r>
              <a:rPr kumimoji="1" lang="en-US" altLang="ja-JP" sz="1000" kern="0" dirty="0">
                <a:latin typeface="HGPｺﾞｼｯｸM" panose="020B0600000000000000" pitchFamily="50" charset="-128"/>
                <a:ea typeface="HGPｺﾞｼｯｸM" panose="020B0600000000000000" pitchFamily="50" charset="-128"/>
              </a:rPr>
              <a:t>【</a:t>
            </a:r>
            <a:r>
              <a:rPr kumimoji="1" lang="ja-JP" altLang="en-US" sz="1000" kern="0" dirty="0">
                <a:latin typeface="HGPｺﾞｼｯｸM" panose="020B0600000000000000" pitchFamily="50" charset="-128"/>
                <a:ea typeface="HGPｺﾞｼｯｸM" panose="020B0600000000000000" pitchFamily="50" charset="-128"/>
              </a:rPr>
              <a:t>事例２</a:t>
            </a:r>
            <a:r>
              <a:rPr kumimoji="1" lang="en-US" altLang="ja-JP" sz="1000" kern="0" dirty="0">
                <a:latin typeface="HGPｺﾞｼｯｸM" panose="020B0600000000000000" pitchFamily="50" charset="-128"/>
                <a:ea typeface="HGPｺﾞｼｯｸM" panose="020B0600000000000000" pitchFamily="50" charset="-128"/>
              </a:rPr>
              <a:t>】</a:t>
            </a:r>
          </a:p>
          <a:p>
            <a:pPr marL="719138" indent="-719138" defTabSz="914400">
              <a:defRPr/>
            </a:pPr>
            <a:r>
              <a:rPr kumimoji="1" lang="ja-JP" altLang="en-US" sz="1000" kern="0" dirty="0">
                <a:latin typeface="HGPｺﾞｼｯｸM" panose="020B0600000000000000" pitchFamily="50" charset="-128"/>
                <a:ea typeface="HGPｺﾞｼｯｸM" panose="020B0600000000000000" pitchFamily="50" charset="-128"/>
              </a:rPr>
              <a:t>① 当初賦課状況</a:t>
            </a:r>
            <a:endParaRPr kumimoji="1" lang="en-US" altLang="ja-JP" sz="1000" kern="0" dirty="0">
              <a:latin typeface="HGPｺﾞｼｯｸM" panose="020B0600000000000000" pitchFamily="50" charset="-128"/>
              <a:ea typeface="HGPｺﾞｼｯｸM" panose="020B0600000000000000" pitchFamily="50" charset="-128"/>
            </a:endParaRPr>
          </a:p>
          <a:p>
            <a:pPr marL="719138" indent="-719138" defTabSz="914400">
              <a:defRPr/>
            </a:pPr>
            <a:r>
              <a:rPr kumimoji="1" lang="ja-JP" altLang="en-US" sz="1000" kern="0" dirty="0">
                <a:latin typeface="HGPｺﾞｼｯｸM" panose="020B0600000000000000" pitchFamily="50" charset="-128"/>
                <a:ea typeface="HGPｺﾞｼｯｸM" panose="020B0600000000000000" pitchFamily="50" charset="-128"/>
              </a:rPr>
              <a:t>　世帯状況：世帯主と妻の</a:t>
            </a:r>
            <a:r>
              <a:rPr kumimoji="1" lang="en-US" altLang="ja-JP" sz="1000" kern="0" dirty="0">
                <a:latin typeface="HGPｺﾞｼｯｸM" panose="020B0600000000000000" pitchFamily="50" charset="-128"/>
                <a:ea typeface="HGPｺﾞｼｯｸM" panose="020B0600000000000000" pitchFamily="50" charset="-128"/>
              </a:rPr>
              <a:t>2</a:t>
            </a:r>
            <a:r>
              <a:rPr kumimoji="1" lang="ja-JP" altLang="en-US" sz="1000" kern="0" dirty="0">
                <a:latin typeface="HGPｺﾞｼｯｸM" panose="020B0600000000000000" pitchFamily="50" charset="-128"/>
                <a:ea typeface="HGPｺﾞｼｯｸM" panose="020B0600000000000000" pitchFamily="50" charset="-128"/>
              </a:rPr>
              <a:t>人世帯、所得の状況：前年中所得</a:t>
            </a:r>
            <a:r>
              <a:rPr kumimoji="1" lang="en-US" altLang="ja-JP" sz="1000" kern="0" dirty="0">
                <a:latin typeface="HGPｺﾞｼｯｸM" panose="020B0600000000000000" pitchFamily="50" charset="-128"/>
                <a:ea typeface="HGPｺﾞｼｯｸM" panose="020B0600000000000000" pitchFamily="50" charset="-128"/>
              </a:rPr>
              <a:t>360</a:t>
            </a:r>
            <a:r>
              <a:rPr kumimoji="1" lang="ja-JP" altLang="en-US" sz="1000" kern="0" dirty="0">
                <a:latin typeface="HGPｺﾞｼｯｸM" panose="020B0600000000000000" pitchFamily="50" charset="-128"/>
                <a:ea typeface="HGPｺﾞｼｯｸM" panose="020B0600000000000000" pitchFamily="50" charset="-128"/>
              </a:rPr>
              <a:t>万円（一月あたり所得</a:t>
            </a:r>
            <a:r>
              <a:rPr kumimoji="1" lang="en-US" altLang="ja-JP" sz="1000" kern="0" dirty="0">
                <a:latin typeface="HGPｺﾞｼｯｸM" panose="020B0600000000000000" pitchFamily="50" charset="-128"/>
                <a:ea typeface="HGPｺﾞｼｯｸM" panose="020B0600000000000000" pitchFamily="50" charset="-128"/>
              </a:rPr>
              <a:t>30</a:t>
            </a:r>
            <a:r>
              <a:rPr kumimoji="1" lang="ja-JP" altLang="en-US" sz="1000" kern="0" dirty="0">
                <a:latin typeface="HGPｺﾞｼｯｸM" panose="020B0600000000000000" pitchFamily="50" charset="-128"/>
                <a:ea typeface="HGPｺﾞｼｯｸM" panose="020B0600000000000000" pitchFamily="50" charset="-128"/>
              </a:rPr>
              <a:t>万円（世帯主</a:t>
            </a:r>
            <a:r>
              <a:rPr kumimoji="1" lang="en-US" altLang="ja-JP" sz="1000" kern="0" dirty="0">
                <a:latin typeface="HGPｺﾞｼｯｸM" panose="020B0600000000000000" pitchFamily="50" charset="-128"/>
                <a:ea typeface="HGPｺﾞｼｯｸM" panose="020B0600000000000000" pitchFamily="50" charset="-128"/>
              </a:rPr>
              <a:t>20</a:t>
            </a:r>
            <a:r>
              <a:rPr kumimoji="1" lang="ja-JP" altLang="en-US" sz="1000" kern="0" dirty="0">
                <a:latin typeface="HGPｺﾞｼｯｸM" panose="020B0600000000000000" pitchFamily="50" charset="-128"/>
                <a:ea typeface="HGPｺﾞｼｯｸM" panose="020B0600000000000000" pitchFamily="50" charset="-128"/>
              </a:rPr>
              <a:t>万</a:t>
            </a:r>
            <a:r>
              <a:rPr kumimoji="1" lang="en-US" altLang="ja-JP" sz="1000" kern="0" dirty="0">
                <a:latin typeface="HGPｺﾞｼｯｸM" panose="020B0600000000000000" pitchFamily="50" charset="-128"/>
                <a:ea typeface="HGPｺﾞｼｯｸM" panose="020B0600000000000000" pitchFamily="50" charset="-128"/>
              </a:rPr>
              <a:t>+</a:t>
            </a:r>
            <a:r>
              <a:rPr kumimoji="1" lang="ja-JP" altLang="en-US" sz="1000" kern="0" dirty="0">
                <a:latin typeface="HGPｺﾞｼｯｸM" panose="020B0600000000000000" pitchFamily="50" charset="-128"/>
                <a:ea typeface="HGPｺﾞｼｯｸM" panose="020B0600000000000000" pitchFamily="50" charset="-128"/>
              </a:rPr>
              <a:t>妻</a:t>
            </a:r>
            <a:r>
              <a:rPr kumimoji="1" lang="en-US" altLang="ja-JP" sz="1000" kern="0" dirty="0">
                <a:latin typeface="HGPｺﾞｼｯｸM" panose="020B0600000000000000" pitchFamily="50" charset="-128"/>
                <a:ea typeface="HGPｺﾞｼｯｸM" panose="020B0600000000000000" pitchFamily="50" charset="-128"/>
              </a:rPr>
              <a:t>10</a:t>
            </a:r>
            <a:r>
              <a:rPr kumimoji="1" lang="ja-JP" altLang="en-US" sz="1000" kern="0" dirty="0">
                <a:latin typeface="HGPｺﾞｼｯｸM" panose="020B0600000000000000" pitchFamily="50" charset="-128"/>
                <a:ea typeface="HGPｺﾞｼｯｸM" panose="020B0600000000000000" pitchFamily="50" charset="-128"/>
              </a:rPr>
              <a:t>万））</a:t>
            </a:r>
            <a:endParaRPr kumimoji="1" lang="en-US" altLang="ja-JP" sz="1000" kern="0" dirty="0">
              <a:latin typeface="HGPｺﾞｼｯｸM" panose="020B0600000000000000" pitchFamily="50" charset="-128"/>
              <a:ea typeface="HGPｺﾞｼｯｸM" panose="020B0600000000000000" pitchFamily="50" charset="-128"/>
            </a:endParaRPr>
          </a:p>
          <a:p>
            <a:pPr marL="719138" indent="-719138" defTabSz="914400">
              <a:defRPr/>
            </a:pPr>
            <a:r>
              <a:rPr kumimoji="1" lang="ja-JP" altLang="en-US" sz="1000" kern="0" dirty="0">
                <a:latin typeface="HGPｺﾞｼｯｸM" panose="020B0600000000000000" pitchFamily="50" charset="-128"/>
                <a:ea typeface="HGPｺﾞｼｯｸM" panose="020B0600000000000000" pitchFamily="50" charset="-128"/>
              </a:rPr>
              <a:t>　保険料の賦課状況：所得割</a:t>
            </a:r>
            <a:r>
              <a:rPr kumimoji="1" lang="en-US" altLang="ja-JP" sz="1000" kern="0" dirty="0">
                <a:latin typeface="HGPｺﾞｼｯｸM" panose="020B0600000000000000" pitchFamily="50" charset="-128"/>
                <a:ea typeface="HGPｺﾞｼｯｸM" panose="020B0600000000000000" pitchFamily="50" charset="-128"/>
              </a:rPr>
              <a:t>18</a:t>
            </a:r>
            <a:r>
              <a:rPr kumimoji="1" lang="ja-JP" altLang="en-US" sz="1000" kern="0" dirty="0">
                <a:latin typeface="HGPｺﾞｼｯｸM" panose="020B0600000000000000" pitchFamily="50" charset="-128"/>
                <a:ea typeface="HGPｺﾞｼｯｸM" panose="020B0600000000000000" pitchFamily="50" charset="-128"/>
              </a:rPr>
              <a:t>万円、均等割</a:t>
            </a:r>
            <a:r>
              <a:rPr kumimoji="1" lang="en-US" altLang="ja-JP" sz="1000" kern="0" dirty="0">
                <a:latin typeface="HGPｺﾞｼｯｸM" panose="020B0600000000000000" pitchFamily="50" charset="-128"/>
                <a:ea typeface="HGPｺﾞｼｯｸM" panose="020B0600000000000000" pitchFamily="50" charset="-128"/>
              </a:rPr>
              <a:t>6</a:t>
            </a:r>
            <a:r>
              <a:rPr kumimoji="1" lang="ja-JP" altLang="en-US" sz="1000" kern="0" dirty="0">
                <a:latin typeface="HGPｺﾞｼｯｸM" panose="020B0600000000000000" pitchFamily="50" charset="-128"/>
                <a:ea typeface="HGPｺﾞｼｯｸM" panose="020B0600000000000000" pitchFamily="50" charset="-128"/>
              </a:rPr>
              <a:t>万円、平等割</a:t>
            </a:r>
            <a:r>
              <a:rPr kumimoji="1" lang="en-US" altLang="ja-JP" sz="1000" kern="0" dirty="0">
                <a:latin typeface="HGPｺﾞｼｯｸM" panose="020B0600000000000000" pitchFamily="50" charset="-128"/>
                <a:ea typeface="HGPｺﾞｼｯｸM" panose="020B0600000000000000" pitchFamily="50" charset="-128"/>
              </a:rPr>
              <a:t>3</a:t>
            </a:r>
            <a:r>
              <a:rPr kumimoji="1" lang="ja-JP" altLang="en-US" sz="1000" kern="0" dirty="0">
                <a:latin typeface="HGPｺﾞｼｯｸM" panose="020B0600000000000000" pitchFamily="50" charset="-128"/>
                <a:ea typeface="HGPｺﾞｼｯｸM" panose="020B0600000000000000" pitchFamily="50" charset="-128"/>
              </a:rPr>
              <a:t>万円</a:t>
            </a:r>
            <a:endParaRPr kumimoji="1" lang="en-US" altLang="ja-JP" sz="1000" kern="0" dirty="0">
              <a:latin typeface="HGPｺﾞｼｯｸM" panose="020B0600000000000000" pitchFamily="50" charset="-128"/>
              <a:ea typeface="HGPｺﾞｼｯｸM" panose="020B0600000000000000" pitchFamily="50" charset="-128"/>
            </a:endParaRPr>
          </a:p>
          <a:p>
            <a:pPr marL="719138" indent="-719138" defTabSz="914400">
              <a:defRPr/>
            </a:pPr>
            <a:r>
              <a:rPr kumimoji="1" lang="ja-JP" altLang="en-US" sz="1000" kern="0" dirty="0">
                <a:latin typeface="HGPｺﾞｼｯｸM" panose="020B0600000000000000" pitchFamily="50" charset="-128"/>
                <a:ea typeface="HGPｺﾞｼｯｸM" panose="020B0600000000000000" pitchFamily="50" charset="-128"/>
              </a:rPr>
              <a:t>②世帯主が</a:t>
            </a:r>
            <a:r>
              <a:rPr kumimoji="1" lang="en-US" altLang="ja-JP" sz="1000" kern="0" dirty="0">
                <a:latin typeface="HGPｺﾞｼｯｸM" panose="020B0600000000000000" pitchFamily="50" charset="-128"/>
                <a:ea typeface="HGPｺﾞｼｯｸM" panose="020B0600000000000000" pitchFamily="50" charset="-128"/>
              </a:rPr>
              <a:t>3</a:t>
            </a:r>
            <a:r>
              <a:rPr kumimoji="1" lang="ja-JP" altLang="en-US" sz="1000" kern="0" dirty="0">
                <a:latin typeface="HGPｺﾞｼｯｸM" panose="020B0600000000000000" pitchFamily="50" charset="-128"/>
                <a:ea typeface="HGPｺﾞｼｯｸM" panose="020B0600000000000000" pitchFamily="50" charset="-128"/>
              </a:rPr>
              <a:t>月末退職、所得減少に伴い所得減少減免申請　（減免申請は</a:t>
            </a:r>
            <a:r>
              <a:rPr kumimoji="1" lang="en-US" altLang="ja-JP" sz="1000" kern="0" dirty="0">
                <a:latin typeface="HGPｺﾞｼｯｸM" panose="020B0600000000000000" pitchFamily="50" charset="-128"/>
                <a:ea typeface="HGPｺﾞｼｯｸM" panose="020B0600000000000000" pitchFamily="50" charset="-128"/>
              </a:rPr>
              <a:t>6</a:t>
            </a:r>
            <a:r>
              <a:rPr kumimoji="1" lang="ja-JP" altLang="en-US" sz="1000" kern="0" dirty="0">
                <a:latin typeface="HGPｺﾞｼｯｸM" panose="020B0600000000000000" pitchFamily="50" charset="-128"/>
                <a:ea typeface="HGPｺﾞｼｯｸM" panose="020B0600000000000000" pitchFamily="50" charset="-128"/>
              </a:rPr>
              <a:t>月上旬のため、年度内全ての保険料が減免対象）</a:t>
            </a:r>
          </a:p>
          <a:p>
            <a:pPr marL="719138" indent="-719138" defTabSz="914400">
              <a:defRPr/>
            </a:pPr>
            <a:r>
              <a:rPr kumimoji="1" lang="ja-JP" altLang="en-US" sz="1000" kern="0" dirty="0">
                <a:latin typeface="HGPｺﾞｼｯｸM" panose="020B0600000000000000" pitchFamily="50" charset="-128"/>
                <a:ea typeface="HGPｺﾞｼｯｸM" panose="020B0600000000000000" pitchFamily="50" charset="-128"/>
              </a:rPr>
              <a:t>　⇒ 世帯一月あたり所得：</a:t>
            </a:r>
            <a:r>
              <a:rPr kumimoji="1" lang="en-US" altLang="ja-JP" sz="1000" kern="0" dirty="0">
                <a:latin typeface="HGPｺﾞｼｯｸM" panose="020B0600000000000000" pitchFamily="50" charset="-128"/>
                <a:ea typeface="HGPｺﾞｼｯｸM" panose="020B0600000000000000" pitchFamily="50" charset="-128"/>
              </a:rPr>
              <a:t>30</a:t>
            </a:r>
            <a:r>
              <a:rPr kumimoji="1" lang="ja-JP" altLang="en-US" sz="1000" kern="0" dirty="0">
                <a:latin typeface="HGPｺﾞｼｯｸM" panose="020B0600000000000000" pitchFamily="50" charset="-128"/>
                <a:ea typeface="HGPｺﾞｼｯｸM" panose="020B0600000000000000" pitchFamily="50" charset="-128"/>
              </a:rPr>
              <a:t>万円→</a:t>
            </a:r>
            <a:r>
              <a:rPr kumimoji="1" lang="en-US" altLang="ja-JP" sz="1000" kern="0" dirty="0">
                <a:latin typeface="HGPｺﾞｼｯｸM" panose="020B0600000000000000" pitchFamily="50" charset="-128"/>
                <a:ea typeface="HGPｺﾞｼｯｸM" panose="020B0600000000000000" pitchFamily="50" charset="-128"/>
              </a:rPr>
              <a:t>10</a:t>
            </a:r>
            <a:r>
              <a:rPr kumimoji="1" lang="ja-JP" altLang="en-US" sz="1000" kern="0" dirty="0">
                <a:latin typeface="HGPｺﾞｼｯｸM" panose="020B0600000000000000" pitchFamily="50" charset="-128"/>
                <a:ea typeface="HGPｺﾞｼｯｸM" panose="020B0600000000000000" pitchFamily="50" charset="-128"/>
              </a:rPr>
              <a:t>万円となり</a:t>
            </a:r>
            <a:r>
              <a:rPr kumimoji="1" lang="en-US" altLang="ja-JP" sz="1000" kern="0" dirty="0">
                <a:latin typeface="HGPｺﾞｼｯｸM" panose="020B0600000000000000" pitchFamily="50" charset="-128"/>
                <a:ea typeface="HGPｺﾞｼｯｸM" panose="020B0600000000000000" pitchFamily="50" charset="-128"/>
              </a:rPr>
              <a:t>60</a:t>
            </a:r>
            <a:r>
              <a:rPr kumimoji="1" lang="ja-JP" altLang="en-US" sz="1000" kern="0" dirty="0">
                <a:latin typeface="HGPｺﾞｼｯｸM" panose="020B0600000000000000" pitchFamily="50" charset="-128"/>
                <a:ea typeface="HGPｺﾞｼｯｸM" panose="020B0600000000000000" pitchFamily="50" charset="-128"/>
              </a:rPr>
              <a:t>％減免適用　</a:t>
            </a:r>
            <a:endParaRPr kumimoji="1" lang="en-US" altLang="ja-JP" sz="1000" kern="0" dirty="0">
              <a:latin typeface="HGPｺﾞｼｯｸM" panose="020B0600000000000000" pitchFamily="50" charset="-128"/>
              <a:ea typeface="HGPｺﾞｼｯｸM" panose="020B0600000000000000" pitchFamily="50" charset="-128"/>
            </a:endParaRPr>
          </a:p>
          <a:p>
            <a:pPr marL="719138" indent="-719138" defTabSz="914400">
              <a:defRPr/>
            </a:pPr>
            <a:r>
              <a:rPr kumimoji="1" lang="ja-JP" altLang="en-US" sz="1000" kern="0" dirty="0">
                <a:latin typeface="HGPｺﾞｼｯｸM" panose="020B0600000000000000" pitchFamily="50" charset="-128"/>
                <a:ea typeface="HGPｺﾞｼｯｸM" panose="020B0600000000000000" pitchFamily="50" charset="-128"/>
              </a:rPr>
              <a:t>　　　</a:t>
            </a:r>
            <a:r>
              <a:rPr kumimoji="1" lang="en-US" altLang="ja-JP" sz="1000" kern="0" dirty="0">
                <a:latin typeface="HGPｺﾞｼｯｸM" panose="020B0600000000000000" pitchFamily="50" charset="-128"/>
                <a:ea typeface="HGPｺﾞｼｯｸM" panose="020B0600000000000000" pitchFamily="50" charset="-128"/>
              </a:rPr>
              <a:t>《</a:t>
            </a:r>
            <a:r>
              <a:rPr kumimoji="1" lang="ja-JP" altLang="en-US" sz="1000" kern="0" dirty="0">
                <a:latin typeface="HGPｺﾞｼｯｸM" panose="020B0600000000000000" pitchFamily="50" charset="-128"/>
                <a:ea typeface="HGPｺﾞｼｯｸM" panose="020B0600000000000000" pitchFamily="50" charset="-128"/>
              </a:rPr>
              <a:t>減免額：</a:t>
            </a:r>
            <a:r>
              <a:rPr kumimoji="1" lang="en-US" altLang="ja-JP" sz="1000" kern="0" dirty="0">
                <a:latin typeface="HGPｺﾞｼｯｸM" panose="020B0600000000000000" pitchFamily="50" charset="-128"/>
                <a:ea typeface="HGPｺﾞｼｯｸM" panose="020B0600000000000000" pitchFamily="50" charset="-128"/>
              </a:rPr>
              <a:t>180,000</a:t>
            </a:r>
            <a:r>
              <a:rPr kumimoji="1" lang="ja-JP" altLang="en-US" sz="1000" kern="0" dirty="0">
                <a:latin typeface="HGPｺﾞｼｯｸM" panose="020B0600000000000000" pitchFamily="50" charset="-128"/>
                <a:ea typeface="HGPｺﾞｼｯｸM" panose="020B0600000000000000" pitchFamily="50" charset="-128"/>
              </a:rPr>
              <a:t>円</a:t>
            </a:r>
            <a:r>
              <a:rPr kumimoji="1" lang="en-US" altLang="ja-JP" sz="1000" kern="0" dirty="0">
                <a:latin typeface="HGPｺﾞｼｯｸM" panose="020B0600000000000000" pitchFamily="50" charset="-128"/>
                <a:ea typeface="HGPｺﾞｼｯｸM" panose="020B0600000000000000" pitchFamily="50" charset="-128"/>
              </a:rPr>
              <a:t>×60</a:t>
            </a:r>
            <a:r>
              <a:rPr kumimoji="1" lang="ja-JP" altLang="en-US" sz="1000" kern="0" dirty="0">
                <a:latin typeface="HGPｺﾞｼｯｸM" panose="020B0600000000000000" pitchFamily="50" charset="-128"/>
                <a:ea typeface="HGPｺﾞｼｯｸM" panose="020B0600000000000000" pitchFamily="50" charset="-128"/>
              </a:rPr>
              <a:t>％＝</a:t>
            </a:r>
            <a:r>
              <a:rPr kumimoji="1" lang="en-US" altLang="ja-JP" sz="1000" kern="0" dirty="0">
                <a:latin typeface="HGPｺﾞｼｯｸM" panose="020B0600000000000000" pitchFamily="50" charset="-128"/>
                <a:ea typeface="HGPｺﾞｼｯｸM" panose="020B0600000000000000" pitchFamily="50" charset="-128"/>
              </a:rPr>
              <a:t>108,000</a:t>
            </a:r>
            <a:r>
              <a:rPr kumimoji="1" lang="ja-JP" altLang="en-US" sz="1000" kern="0" dirty="0">
                <a:latin typeface="HGPｺﾞｼｯｸM" panose="020B0600000000000000" pitchFamily="50" charset="-128"/>
                <a:ea typeface="HGPｺﾞｼｯｸM" panose="020B0600000000000000" pitchFamily="50" charset="-128"/>
              </a:rPr>
              <a:t>円</a:t>
            </a:r>
            <a:r>
              <a:rPr kumimoji="1" lang="en-US" altLang="ja-JP" sz="1000" kern="0" dirty="0">
                <a:latin typeface="HGPｺﾞｼｯｸM" panose="020B0600000000000000" pitchFamily="50" charset="-128"/>
                <a:ea typeface="HGPｺﾞｼｯｸM" panose="020B0600000000000000" pitchFamily="50" charset="-128"/>
              </a:rPr>
              <a:t>》</a:t>
            </a:r>
          </a:p>
          <a:p>
            <a:pPr marL="719138" indent="-719138" defTabSz="914400">
              <a:defRPr/>
            </a:pPr>
            <a:r>
              <a:rPr kumimoji="1" lang="ja-JP" altLang="en-US" sz="1000" kern="0" dirty="0">
                <a:latin typeface="HGPｺﾞｼｯｸM" panose="020B0600000000000000" pitchFamily="50" charset="-128"/>
                <a:ea typeface="HGPｺﾞｼｯｸM" panose="020B0600000000000000" pitchFamily="50" charset="-128"/>
              </a:rPr>
              <a:t>③ 妻が</a:t>
            </a:r>
            <a:r>
              <a:rPr kumimoji="1" lang="en-US" altLang="ja-JP" sz="1000" kern="0" dirty="0">
                <a:latin typeface="HGPｺﾞｼｯｸM" panose="020B0600000000000000" pitchFamily="50" charset="-128"/>
                <a:ea typeface="HGPｺﾞｼｯｸM" panose="020B0600000000000000" pitchFamily="50" charset="-128"/>
              </a:rPr>
              <a:t>6</a:t>
            </a:r>
            <a:r>
              <a:rPr kumimoji="1" lang="ja-JP" altLang="en-US" sz="1000" kern="0" dirty="0">
                <a:latin typeface="HGPｺﾞｼｯｸM" panose="020B0600000000000000" pitchFamily="50" charset="-128"/>
                <a:ea typeface="HGPｺﾞｼｯｸM" panose="020B0600000000000000" pitchFamily="50" charset="-128"/>
              </a:rPr>
              <a:t>月末退職、所得減少に伴い減免変更申請（申請は</a:t>
            </a:r>
            <a:r>
              <a:rPr kumimoji="1" lang="en-US" altLang="ja-JP" sz="1000" kern="0" dirty="0">
                <a:latin typeface="HGPｺﾞｼｯｸM" panose="020B0600000000000000" pitchFamily="50" charset="-128"/>
                <a:ea typeface="HGPｺﾞｼｯｸM" panose="020B0600000000000000" pitchFamily="50" charset="-128"/>
              </a:rPr>
              <a:t>7</a:t>
            </a:r>
            <a:r>
              <a:rPr kumimoji="1" lang="ja-JP" altLang="en-US" sz="1000" kern="0" dirty="0">
                <a:latin typeface="HGPｺﾞｼｯｸM" panose="020B0600000000000000" pitchFamily="50" charset="-128"/>
                <a:ea typeface="HGPｺﾞｼｯｸM" panose="020B0600000000000000" pitchFamily="50" charset="-128"/>
              </a:rPr>
              <a:t>月）</a:t>
            </a:r>
          </a:p>
          <a:p>
            <a:pPr marL="719138" indent="-719138" defTabSz="914400">
              <a:defRPr/>
            </a:pPr>
            <a:r>
              <a:rPr kumimoji="1" lang="ja-JP" altLang="en-US" sz="1000" kern="0" dirty="0">
                <a:latin typeface="HGPｺﾞｼｯｸM" panose="020B0600000000000000" pitchFamily="50" charset="-128"/>
                <a:ea typeface="HGPｺﾞｼｯｸM" panose="020B0600000000000000" pitchFamily="50" charset="-128"/>
              </a:rPr>
              <a:t>　⇒　</a:t>
            </a:r>
            <a:r>
              <a:rPr kumimoji="1" lang="en-US" altLang="ja-JP" sz="1000" kern="0" dirty="0">
                <a:latin typeface="HGPｺﾞｼｯｸM" panose="020B0600000000000000" pitchFamily="50" charset="-128"/>
                <a:ea typeface="HGPｺﾞｼｯｸM" panose="020B0600000000000000" pitchFamily="50" charset="-128"/>
              </a:rPr>
              <a:t>7</a:t>
            </a:r>
            <a:r>
              <a:rPr kumimoji="1" lang="ja-JP" altLang="en-US" sz="1000" kern="0" dirty="0">
                <a:latin typeface="HGPｺﾞｼｯｸM" panose="020B0600000000000000" pitchFamily="50" charset="-128"/>
                <a:ea typeface="HGPｺﾞｼｯｸM" panose="020B0600000000000000" pitchFamily="50" charset="-128"/>
              </a:rPr>
              <a:t>月以降の世帯一月あたり所得：</a:t>
            </a:r>
            <a:r>
              <a:rPr kumimoji="1" lang="en-US" altLang="ja-JP" sz="1000" kern="0" dirty="0">
                <a:latin typeface="HGPｺﾞｼｯｸM" panose="020B0600000000000000" pitchFamily="50" charset="-128"/>
                <a:ea typeface="HGPｺﾞｼｯｸM" panose="020B0600000000000000" pitchFamily="50" charset="-128"/>
              </a:rPr>
              <a:t>30</a:t>
            </a:r>
            <a:r>
              <a:rPr kumimoji="1" lang="ja-JP" altLang="en-US" sz="1000" kern="0" dirty="0">
                <a:latin typeface="HGPｺﾞｼｯｸM" panose="020B0600000000000000" pitchFamily="50" charset="-128"/>
                <a:ea typeface="HGPｺﾞｼｯｸM" panose="020B0600000000000000" pitchFamily="50" charset="-128"/>
              </a:rPr>
              <a:t>万円→</a:t>
            </a:r>
            <a:r>
              <a:rPr kumimoji="1" lang="en-US" altLang="ja-JP" sz="1000" kern="0" dirty="0">
                <a:latin typeface="HGPｺﾞｼｯｸM" panose="020B0600000000000000" pitchFamily="50" charset="-128"/>
                <a:ea typeface="HGPｺﾞｼｯｸM" panose="020B0600000000000000" pitchFamily="50" charset="-128"/>
              </a:rPr>
              <a:t>0</a:t>
            </a:r>
            <a:r>
              <a:rPr kumimoji="1" lang="ja-JP" altLang="en-US" sz="1000" kern="0" dirty="0">
                <a:latin typeface="HGPｺﾞｼｯｸM" panose="020B0600000000000000" pitchFamily="50" charset="-128"/>
                <a:ea typeface="HGPｺﾞｼｯｸM" panose="020B0600000000000000" pitchFamily="50" charset="-128"/>
              </a:rPr>
              <a:t>万円となり</a:t>
            </a:r>
            <a:r>
              <a:rPr kumimoji="1" lang="en-US" altLang="ja-JP" sz="1000" kern="0" dirty="0">
                <a:latin typeface="HGPｺﾞｼｯｸM" panose="020B0600000000000000" pitchFamily="50" charset="-128"/>
                <a:ea typeface="HGPｺﾞｼｯｸM" panose="020B0600000000000000" pitchFamily="50" charset="-128"/>
              </a:rPr>
              <a:t>100</a:t>
            </a:r>
            <a:r>
              <a:rPr kumimoji="1" lang="ja-JP" altLang="en-US" sz="1000" kern="0" dirty="0">
                <a:latin typeface="HGPｺﾞｼｯｸM" panose="020B0600000000000000" pitchFamily="50" charset="-128"/>
                <a:ea typeface="HGPｺﾞｼｯｸM" panose="020B0600000000000000" pitchFamily="50" charset="-128"/>
              </a:rPr>
              <a:t>％減免適用</a:t>
            </a:r>
            <a:endParaRPr kumimoji="1" lang="en-US" altLang="ja-JP" sz="1000" kern="0" dirty="0">
              <a:latin typeface="HGPｺﾞｼｯｸM" panose="020B0600000000000000" pitchFamily="50" charset="-128"/>
              <a:ea typeface="HGPｺﾞｼｯｸM" panose="020B0600000000000000" pitchFamily="50" charset="-128"/>
            </a:endParaRPr>
          </a:p>
          <a:p>
            <a:pPr marL="719138" indent="-719138" defTabSz="914400">
              <a:defRPr/>
            </a:pPr>
            <a:r>
              <a:rPr kumimoji="1" lang="ja-JP" altLang="en-US" sz="1000" kern="0" dirty="0">
                <a:latin typeface="HGPｺﾞｼｯｸM" panose="020B0600000000000000" pitchFamily="50" charset="-128"/>
                <a:ea typeface="HGPｺﾞｼｯｸM" panose="020B0600000000000000" pitchFamily="50" charset="-128"/>
              </a:rPr>
              <a:t>　　　（</a:t>
            </a:r>
            <a:r>
              <a:rPr kumimoji="1" lang="en-US" altLang="ja-JP" sz="1000" kern="0" dirty="0">
                <a:latin typeface="HGPｺﾞｼｯｸM" panose="020B0600000000000000" pitchFamily="50" charset="-128"/>
                <a:ea typeface="HGPｺﾞｼｯｸM" panose="020B0600000000000000" pitchFamily="50" charset="-128"/>
              </a:rPr>
              <a:t>4</a:t>
            </a:r>
            <a:r>
              <a:rPr kumimoji="1" lang="ja-JP" altLang="en-US" sz="1000" kern="0" dirty="0">
                <a:latin typeface="HGPｺﾞｼｯｸM" panose="020B0600000000000000" pitchFamily="50" charset="-128"/>
                <a:ea typeface="HGPｺﾞｼｯｸM" panose="020B0600000000000000" pitchFamily="50" charset="-128"/>
              </a:rPr>
              <a:t>～</a:t>
            </a:r>
            <a:r>
              <a:rPr kumimoji="1" lang="en-US" altLang="ja-JP" sz="1000" kern="0" dirty="0">
                <a:latin typeface="HGPｺﾞｼｯｸM" panose="020B0600000000000000" pitchFamily="50" charset="-128"/>
                <a:ea typeface="HGPｺﾞｼｯｸM" panose="020B0600000000000000" pitchFamily="50" charset="-128"/>
              </a:rPr>
              <a:t>6</a:t>
            </a:r>
            <a:r>
              <a:rPr kumimoji="1" lang="ja-JP" altLang="en-US" sz="1000" kern="0" dirty="0">
                <a:latin typeface="HGPｺﾞｼｯｸM" panose="020B0600000000000000" pitchFamily="50" charset="-128"/>
                <a:ea typeface="HGPｺﾞｼｯｸM" panose="020B0600000000000000" pitchFamily="50" charset="-128"/>
              </a:rPr>
              <a:t>月の</a:t>
            </a:r>
            <a:r>
              <a:rPr kumimoji="1" lang="en-US" altLang="ja-JP" sz="1000" kern="0" dirty="0">
                <a:latin typeface="HGPｺﾞｼｯｸM" panose="020B0600000000000000" pitchFamily="50" charset="-128"/>
                <a:ea typeface="HGPｺﾞｼｯｸM" panose="020B0600000000000000" pitchFamily="50" charset="-128"/>
              </a:rPr>
              <a:t>60</a:t>
            </a:r>
            <a:r>
              <a:rPr kumimoji="1" lang="ja-JP" altLang="en-US" sz="1000" kern="0" dirty="0">
                <a:latin typeface="HGPｺﾞｼｯｸM" panose="020B0600000000000000" pitchFamily="50" charset="-128"/>
                <a:ea typeface="HGPｺﾞｼｯｸM" panose="020B0600000000000000" pitchFamily="50" charset="-128"/>
              </a:rPr>
              <a:t>％減免は変更なし）</a:t>
            </a:r>
          </a:p>
          <a:p>
            <a:pPr marL="719138" indent="-719138" defTabSz="914400">
              <a:defRPr/>
            </a:pPr>
            <a:r>
              <a:rPr kumimoji="1" lang="ja-JP" altLang="en-US" sz="1000" kern="0" dirty="0">
                <a:latin typeface="HGPｺﾞｼｯｸM" panose="020B0600000000000000" pitchFamily="50" charset="-128"/>
                <a:ea typeface="HGPｺﾞｼｯｸM" panose="020B0600000000000000" pitchFamily="50" charset="-128"/>
              </a:rPr>
              <a:t>　　　</a:t>
            </a:r>
            <a:r>
              <a:rPr kumimoji="1" lang="en-US" altLang="ja-JP" sz="1000" kern="0" dirty="0">
                <a:latin typeface="HGPｺﾞｼｯｸM" panose="020B0600000000000000" pitchFamily="50" charset="-128"/>
                <a:ea typeface="HGPｺﾞｼｯｸM" panose="020B0600000000000000" pitchFamily="50" charset="-128"/>
              </a:rPr>
              <a:t>《</a:t>
            </a:r>
            <a:r>
              <a:rPr kumimoji="1" lang="ja-JP" altLang="en-US" sz="1000" kern="0" dirty="0">
                <a:latin typeface="HGPｺﾞｼｯｸM" panose="020B0600000000000000" pitchFamily="50" charset="-128"/>
                <a:ea typeface="HGPｺﾞｼｯｸM" panose="020B0600000000000000" pitchFamily="50" charset="-128"/>
              </a:rPr>
              <a:t>減免額：</a:t>
            </a:r>
            <a:r>
              <a:rPr kumimoji="1" lang="en-US" altLang="ja-JP" sz="1000" kern="0" dirty="0">
                <a:latin typeface="HGPｺﾞｼｯｸM" panose="020B0600000000000000" pitchFamily="50" charset="-128"/>
                <a:ea typeface="HGPｺﾞｼｯｸM" panose="020B0600000000000000" pitchFamily="50" charset="-128"/>
              </a:rPr>
              <a:t>(180,000</a:t>
            </a:r>
            <a:r>
              <a:rPr kumimoji="1" lang="ja-JP" altLang="en-US" sz="1000" kern="0" dirty="0">
                <a:latin typeface="HGPｺﾞｼｯｸM" panose="020B0600000000000000" pitchFamily="50" charset="-128"/>
                <a:ea typeface="HGPｺﾞｼｯｸM" panose="020B0600000000000000" pitchFamily="50" charset="-128"/>
              </a:rPr>
              <a:t>円</a:t>
            </a:r>
            <a:r>
              <a:rPr kumimoji="1" lang="en-US" altLang="ja-JP" sz="1000" kern="0" dirty="0">
                <a:latin typeface="HGPｺﾞｼｯｸM" panose="020B0600000000000000" pitchFamily="50" charset="-128"/>
                <a:ea typeface="HGPｺﾞｼｯｸM" panose="020B0600000000000000" pitchFamily="50" charset="-128"/>
              </a:rPr>
              <a:t>×60</a:t>
            </a:r>
            <a:r>
              <a:rPr kumimoji="1" lang="ja-JP" altLang="en-US" sz="1000" kern="0" dirty="0">
                <a:latin typeface="HGPｺﾞｼｯｸM" panose="020B0600000000000000" pitchFamily="50" charset="-128"/>
                <a:ea typeface="HGPｺﾞｼｯｸM" panose="020B0600000000000000" pitchFamily="50" charset="-128"/>
              </a:rPr>
              <a:t>％</a:t>
            </a:r>
            <a:r>
              <a:rPr kumimoji="1" lang="en-US" altLang="ja-JP" sz="1000" kern="0" dirty="0">
                <a:latin typeface="HGPｺﾞｼｯｸM" panose="020B0600000000000000" pitchFamily="50" charset="-128"/>
                <a:ea typeface="HGPｺﾞｼｯｸM" panose="020B0600000000000000" pitchFamily="50" charset="-128"/>
              </a:rPr>
              <a:t>×3/12)+</a:t>
            </a:r>
            <a:r>
              <a:rPr kumimoji="1" lang="ja-JP" altLang="en-US" sz="1000" kern="0" dirty="0">
                <a:latin typeface="HGPｺﾞｼｯｸM" panose="020B0600000000000000" pitchFamily="50" charset="-128"/>
                <a:ea typeface="HGPｺﾞｼｯｸM" panose="020B0600000000000000" pitchFamily="50" charset="-128"/>
              </a:rPr>
              <a:t>（</a:t>
            </a:r>
            <a:r>
              <a:rPr kumimoji="1" lang="en-US" altLang="ja-JP" sz="1000" kern="0" dirty="0">
                <a:latin typeface="HGPｺﾞｼｯｸM" panose="020B0600000000000000" pitchFamily="50" charset="-128"/>
                <a:ea typeface="HGPｺﾞｼｯｸM" panose="020B0600000000000000" pitchFamily="50" charset="-128"/>
              </a:rPr>
              <a:t>180,000</a:t>
            </a:r>
            <a:r>
              <a:rPr kumimoji="1" lang="ja-JP" altLang="en-US" sz="1000" kern="0" dirty="0">
                <a:latin typeface="HGPｺﾞｼｯｸM" panose="020B0600000000000000" pitchFamily="50" charset="-128"/>
                <a:ea typeface="HGPｺﾞｼｯｸM" panose="020B0600000000000000" pitchFamily="50" charset="-128"/>
              </a:rPr>
              <a:t>円</a:t>
            </a:r>
            <a:r>
              <a:rPr kumimoji="1" lang="en-US" altLang="ja-JP" sz="1000" kern="0" dirty="0">
                <a:latin typeface="HGPｺﾞｼｯｸM" panose="020B0600000000000000" pitchFamily="50" charset="-128"/>
                <a:ea typeface="HGPｺﾞｼｯｸM" panose="020B0600000000000000" pitchFamily="50" charset="-128"/>
              </a:rPr>
              <a:t>×100</a:t>
            </a:r>
            <a:r>
              <a:rPr kumimoji="1" lang="ja-JP" altLang="en-US" sz="1000" kern="0" dirty="0">
                <a:latin typeface="HGPｺﾞｼｯｸM" panose="020B0600000000000000" pitchFamily="50" charset="-128"/>
                <a:ea typeface="HGPｺﾞｼｯｸM" panose="020B0600000000000000" pitchFamily="50" charset="-128"/>
              </a:rPr>
              <a:t>％</a:t>
            </a:r>
            <a:r>
              <a:rPr kumimoji="1" lang="en-US" altLang="ja-JP" sz="1000" kern="0" dirty="0">
                <a:latin typeface="HGPｺﾞｼｯｸM" panose="020B0600000000000000" pitchFamily="50" charset="-128"/>
                <a:ea typeface="HGPｺﾞｼｯｸM" panose="020B0600000000000000" pitchFamily="50" charset="-128"/>
              </a:rPr>
              <a:t>×9/12</a:t>
            </a:r>
            <a:r>
              <a:rPr kumimoji="1" lang="ja-JP" altLang="en-US" sz="1000" kern="0" dirty="0">
                <a:latin typeface="HGPｺﾞｼｯｸM" panose="020B0600000000000000" pitchFamily="50" charset="-128"/>
                <a:ea typeface="HGPｺﾞｼｯｸM" panose="020B0600000000000000" pitchFamily="50" charset="-128"/>
              </a:rPr>
              <a:t>）＝</a:t>
            </a:r>
            <a:r>
              <a:rPr kumimoji="1" lang="en-US" altLang="ja-JP" sz="1000" kern="0" dirty="0">
                <a:latin typeface="HGPｺﾞｼｯｸM" panose="020B0600000000000000" pitchFamily="50" charset="-128"/>
                <a:ea typeface="HGPｺﾞｼｯｸM" panose="020B0600000000000000" pitchFamily="50" charset="-128"/>
              </a:rPr>
              <a:t>162,000</a:t>
            </a:r>
            <a:r>
              <a:rPr kumimoji="1" lang="ja-JP" altLang="en-US" sz="1000" kern="0" dirty="0">
                <a:latin typeface="HGPｺﾞｼｯｸM" panose="020B0600000000000000" pitchFamily="50" charset="-128"/>
                <a:ea typeface="HGPｺﾞｼｯｸM" panose="020B0600000000000000" pitchFamily="50" charset="-128"/>
              </a:rPr>
              <a:t>円</a:t>
            </a:r>
            <a:r>
              <a:rPr kumimoji="1" lang="en-US" altLang="ja-JP" sz="1000" kern="0" dirty="0">
                <a:latin typeface="HGPｺﾞｼｯｸM" panose="020B0600000000000000" pitchFamily="50" charset="-128"/>
                <a:ea typeface="HGPｺﾞｼｯｸM" panose="020B0600000000000000" pitchFamily="50" charset="-128"/>
              </a:rPr>
              <a:t>》</a:t>
            </a:r>
          </a:p>
          <a:p>
            <a:pPr marL="719138" indent="-719138" defTabSz="914400">
              <a:defRPr/>
            </a:pPr>
            <a:r>
              <a:rPr kumimoji="1" lang="ja-JP" altLang="en-US" sz="1000" kern="0" dirty="0">
                <a:latin typeface="HGPｺﾞｼｯｸM" panose="020B0600000000000000" pitchFamily="50" charset="-128"/>
                <a:ea typeface="HGPｺﾞｼｯｸM" panose="020B0600000000000000" pitchFamily="50" charset="-128"/>
              </a:rPr>
              <a:t>④ </a:t>
            </a:r>
            <a:r>
              <a:rPr kumimoji="1" lang="en-US" altLang="ja-JP" sz="1000" kern="0" dirty="0">
                <a:latin typeface="HGPｺﾞｼｯｸM" panose="020B0600000000000000" pitchFamily="50" charset="-128"/>
                <a:ea typeface="HGPｺﾞｼｯｸM" panose="020B0600000000000000" pitchFamily="50" charset="-128"/>
              </a:rPr>
              <a:t>8</a:t>
            </a:r>
            <a:r>
              <a:rPr kumimoji="1" lang="ja-JP" altLang="en-US" sz="1000" kern="0" dirty="0">
                <a:latin typeface="HGPｺﾞｼｯｸM" panose="020B0600000000000000" pitchFamily="50" charset="-128"/>
                <a:ea typeface="HGPｺﾞｼｯｸM" panose="020B0600000000000000" pitchFamily="50" charset="-128"/>
              </a:rPr>
              <a:t>月に前年中所得に所得更正あり　</a:t>
            </a:r>
            <a:endParaRPr kumimoji="1" lang="en-US" altLang="ja-JP" sz="1000" kern="0" dirty="0">
              <a:latin typeface="HGPｺﾞｼｯｸM" panose="020B0600000000000000" pitchFamily="50" charset="-128"/>
              <a:ea typeface="HGPｺﾞｼｯｸM" panose="020B0600000000000000" pitchFamily="50" charset="-128"/>
            </a:endParaRPr>
          </a:p>
          <a:p>
            <a:pPr marL="719138" indent="-719138" defTabSz="914400">
              <a:defRPr/>
            </a:pPr>
            <a:r>
              <a:rPr kumimoji="1" lang="ja-JP" altLang="en-US" sz="1000" kern="0" dirty="0">
                <a:latin typeface="HGPｺﾞｼｯｸM" panose="020B0600000000000000" pitchFamily="50" charset="-128"/>
                <a:ea typeface="HGPｺﾞｼｯｸM" panose="020B0600000000000000" pitchFamily="50" charset="-128"/>
              </a:rPr>
              <a:t>　　（所得（世帯主）</a:t>
            </a:r>
            <a:r>
              <a:rPr kumimoji="1" lang="en-US" altLang="ja-JP" sz="1000" kern="0" dirty="0">
                <a:latin typeface="HGPｺﾞｼｯｸM" panose="020B0600000000000000" pitchFamily="50" charset="-128"/>
                <a:ea typeface="HGPｺﾞｼｯｸM" panose="020B0600000000000000" pitchFamily="50" charset="-128"/>
              </a:rPr>
              <a:t>240</a:t>
            </a:r>
            <a:r>
              <a:rPr kumimoji="1" lang="ja-JP" altLang="en-US" sz="1000" kern="0" dirty="0">
                <a:latin typeface="HGPｺﾞｼｯｸM" panose="020B0600000000000000" pitchFamily="50" charset="-128"/>
                <a:ea typeface="HGPｺﾞｼｯｸM" panose="020B0600000000000000" pitchFamily="50" charset="-128"/>
              </a:rPr>
              <a:t>万円⇒</a:t>
            </a:r>
            <a:r>
              <a:rPr kumimoji="1" lang="en-US" altLang="ja-JP" sz="1000" kern="0" dirty="0">
                <a:latin typeface="HGPｺﾞｼｯｸM" panose="020B0600000000000000" pitchFamily="50" charset="-128"/>
                <a:ea typeface="HGPｺﾞｼｯｸM" panose="020B0600000000000000" pitchFamily="50" charset="-128"/>
              </a:rPr>
              <a:t>360</a:t>
            </a:r>
            <a:r>
              <a:rPr kumimoji="1" lang="ja-JP" altLang="en-US" sz="1000" kern="0" dirty="0">
                <a:latin typeface="HGPｺﾞｼｯｸM" panose="020B0600000000000000" pitchFamily="50" charset="-128"/>
                <a:ea typeface="HGPｺﾞｼｯｸM" panose="020B0600000000000000" pitchFamily="50" charset="-128"/>
              </a:rPr>
              <a:t>万円、所得割保険料</a:t>
            </a:r>
            <a:r>
              <a:rPr kumimoji="1" lang="en-US" altLang="ja-JP" sz="1000" kern="0" dirty="0">
                <a:latin typeface="HGPｺﾞｼｯｸM" panose="020B0600000000000000" pitchFamily="50" charset="-128"/>
                <a:ea typeface="HGPｺﾞｼｯｸM" panose="020B0600000000000000" pitchFamily="50" charset="-128"/>
              </a:rPr>
              <a:t>18</a:t>
            </a:r>
            <a:r>
              <a:rPr kumimoji="1" lang="ja-JP" altLang="en-US" sz="1000" kern="0" dirty="0">
                <a:latin typeface="HGPｺﾞｼｯｸM" panose="020B0600000000000000" pitchFamily="50" charset="-128"/>
                <a:ea typeface="HGPｺﾞｼｯｸM" panose="020B0600000000000000" pitchFamily="50" charset="-128"/>
              </a:rPr>
              <a:t>万円⇒</a:t>
            </a:r>
            <a:r>
              <a:rPr kumimoji="1" lang="en-US" altLang="ja-JP" sz="1000" kern="0" dirty="0">
                <a:latin typeface="HGPｺﾞｼｯｸM" panose="020B0600000000000000" pitchFamily="50" charset="-128"/>
                <a:ea typeface="HGPｺﾞｼｯｸM" panose="020B0600000000000000" pitchFamily="50" charset="-128"/>
              </a:rPr>
              <a:t>24</a:t>
            </a:r>
            <a:r>
              <a:rPr kumimoji="1" lang="ja-JP" altLang="en-US" sz="1000" kern="0" dirty="0">
                <a:latin typeface="HGPｺﾞｼｯｸM" panose="020B0600000000000000" pitchFamily="50" charset="-128"/>
                <a:ea typeface="HGPｺﾞｼｯｸM" panose="020B0600000000000000" pitchFamily="50" charset="-128"/>
              </a:rPr>
              <a:t>万円）</a:t>
            </a:r>
          </a:p>
          <a:p>
            <a:pPr marL="719138" indent="-719138" defTabSz="914400">
              <a:defRPr/>
            </a:pPr>
            <a:r>
              <a:rPr kumimoji="1" lang="ja-JP" altLang="en-US" sz="1000" kern="0" dirty="0">
                <a:latin typeface="HGPｺﾞｼｯｸM" panose="020B0600000000000000" pitchFamily="50" charset="-128"/>
                <a:ea typeface="HGPｺﾞｼｯｸM" panose="020B0600000000000000" pitchFamily="50" charset="-128"/>
              </a:rPr>
              <a:t>　⇒　</a:t>
            </a:r>
            <a:r>
              <a:rPr kumimoji="1" lang="en-US" altLang="ja-JP" sz="1000" kern="0" dirty="0">
                <a:latin typeface="HGPｺﾞｼｯｸM" panose="020B0600000000000000" pitchFamily="50" charset="-128"/>
                <a:ea typeface="HGPｺﾞｼｯｸM" panose="020B0600000000000000" pitchFamily="50" charset="-128"/>
              </a:rPr>
              <a:t>4</a:t>
            </a:r>
            <a:r>
              <a:rPr kumimoji="1" lang="ja-JP" altLang="en-US" sz="1000" kern="0" dirty="0">
                <a:latin typeface="HGPｺﾞｼｯｸM" panose="020B0600000000000000" pitchFamily="50" charset="-128"/>
                <a:ea typeface="HGPｺﾞｼｯｸM" panose="020B0600000000000000" pitchFamily="50" charset="-128"/>
              </a:rPr>
              <a:t>～</a:t>
            </a:r>
            <a:r>
              <a:rPr kumimoji="1" lang="en-US" altLang="ja-JP" sz="1000" kern="0" dirty="0">
                <a:latin typeface="HGPｺﾞｼｯｸM" panose="020B0600000000000000" pitchFamily="50" charset="-128"/>
                <a:ea typeface="HGPｺﾞｼｯｸM" panose="020B0600000000000000" pitchFamily="50" charset="-128"/>
              </a:rPr>
              <a:t>6</a:t>
            </a:r>
            <a:r>
              <a:rPr kumimoji="1" lang="ja-JP" altLang="en-US" sz="1000" kern="0" dirty="0">
                <a:latin typeface="HGPｺﾞｼｯｸM" panose="020B0600000000000000" pitchFamily="50" charset="-128"/>
                <a:ea typeface="HGPｺﾞｼｯｸM" panose="020B0600000000000000" pitchFamily="50" charset="-128"/>
              </a:rPr>
              <a:t>月の世帯一月あたり所得：</a:t>
            </a:r>
            <a:r>
              <a:rPr kumimoji="1" lang="en-US" altLang="ja-JP" sz="1000" kern="0" dirty="0">
                <a:latin typeface="HGPｺﾞｼｯｸM" panose="020B0600000000000000" pitchFamily="50" charset="-128"/>
                <a:ea typeface="HGPｺﾞｼｯｸM" panose="020B0600000000000000" pitchFamily="50" charset="-128"/>
              </a:rPr>
              <a:t>40</a:t>
            </a:r>
            <a:r>
              <a:rPr kumimoji="1" lang="ja-JP" altLang="en-US" sz="1000" kern="0" dirty="0">
                <a:latin typeface="HGPｺﾞｼｯｸM" panose="020B0600000000000000" pitchFamily="50" charset="-128"/>
                <a:ea typeface="HGPｺﾞｼｯｸM" panose="020B0600000000000000" pitchFamily="50" charset="-128"/>
              </a:rPr>
              <a:t>万円→</a:t>
            </a:r>
            <a:r>
              <a:rPr kumimoji="1" lang="en-US" altLang="ja-JP" sz="1000" kern="0" dirty="0">
                <a:latin typeface="HGPｺﾞｼｯｸM" panose="020B0600000000000000" pitchFamily="50" charset="-128"/>
                <a:ea typeface="HGPｺﾞｼｯｸM" panose="020B0600000000000000" pitchFamily="50" charset="-128"/>
              </a:rPr>
              <a:t>10</a:t>
            </a:r>
            <a:r>
              <a:rPr kumimoji="1" lang="ja-JP" altLang="en-US" sz="1000" kern="0" dirty="0">
                <a:latin typeface="HGPｺﾞｼｯｸM" panose="020B0600000000000000" pitchFamily="50" charset="-128"/>
                <a:ea typeface="HGPｺﾞｼｯｸM" panose="020B0600000000000000" pitchFamily="50" charset="-128"/>
              </a:rPr>
              <a:t>万円となり</a:t>
            </a:r>
            <a:r>
              <a:rPr kumimoji="1" lang="en-US" altLang="ja-JP" sz="1000" kern="0" dirty="0">
                <a:latin typeface="HGPｺﾞｼｯｸM" panose="020B0600000000000000" pitchFamily="50" charset="-128"/>
                <a:ea typeface="HGPｺﾞｼｯｸM" panose="020B0600000000000000" pitchFamily="50" charset="-128"/>
              </a:rPr>
              <a:t>70</a:t>
            </a:r>
            <a:r>
              <a:rPr kumimoji="1" lang="ja-JP" altLang="en-US" sz="1000" kern="0" dirty="0">
                <a:latin typeface="HGPｺﾞｼｯｸM" panose="020B0600000000000000" pitchFamily="50" charset="-128"/>
                <a:ea typeface="HGPｺﾞｼｯｸM" panose="020B0600000000000000" pitchFamily="50" charset="-128"/>
              </a:rPr>
              <a:t>％減免適用</a:t>
            </a:r>
            <a:endParaRPr kumimoji="1" lang="en-US" altLang="ja-JP" sz="1000" kern="0" dirty="0">
              <a:latin typeface="HGPｺﾞｼｯｸM" panose="020B0600000000000000" pitchFamily="50" charset="-128"/>
              <a:ea typeface="HGPｺﾞｼｯｸM" panose="020B0600000000000000" pitchFamily="50" charset="-128"/>
            </a:endParaRPr>
          </a:p>
          <a:p>
            <a:pPr marL="719138" indent="-719138" defTabSz="914400">
              <a:defRPr/>
            </a:pPr>
            <a:r>
              <a:rPr kumimoji="1" lang="ja-JP" altLang="en-US" sz="1000" kern="0" dirty="0">
                <a:latin typeface="HGPｺﾞｼｯｸM" panose="020B0600000000000000" pitchFamily="50" charset="-128"/>
                <a:ea typeface="HGPｺﾞｼｯｸM" panose="020B0600000000000000" pitchFamily="50" charset="-128"/>
              </a:rPr>
              <a:t>　　　（</a:t>
            </a:r>
            <a:r>
              <a:rPr kumimoji="1" lang="en-US" altLang="ja-JP" sz="1000" kern="0" dirty="0">
                <a:latin typeface="HGPｺﾞｼｯｸM" panose="020B0600000000000000" pitchFamily="50" charset="-128"/>
                <a:ea typeface="HGPｺﾞｼｯｸM" panose="020B0600000000000000" pitchFamily="50" charset="-128"/>
              </a:rPr>
              <a:t>7</a:t>
            </a:r>
            <a:r>
              <a:rPr kumimoji="1" lang="ja-JP" altLang="en-US" sz="1000" kern="0" dirty="0">
                <a:latin typeface="HGPｺﾞｼｯｸM" panose="020B0600000000000000" pitchFamily="50" charset="-128"/>
                <a:ea typeface="HGPｺﾞｼｯｸM" panose="020B0600000000000000" pitchFamily="50" charset="-128"/>
              </a:rPr>
              <a:t>月以降の</a:t>
            </a:r>
            <a:r>
              <a:rPr kumimoji="1" lang="en-US" altLang="ja-JP" sz="1000" kern="0" dirty="0">
                <a:latin typeface="HGPｺﾞｼｯｸM" panose="020B0600000000000000" pitchFamily="50" charset="-128"/>
                <a:ea typeface="HGPｺﾞｼｯｸM" panose="020B0600000000000000" pitchFamily="50" charset="-128"/>
              </a:rPr>
              <a:t>100</a:t>
            </a:r>
            <a:r>
              <a:rPr kumimoji="1" lang="ja-JP" altLang="en-US" sz="1000" kern="0" dirty="0">
                <a:latin typeface="HGPｺﾞｼｯｸM" panose="020B0600000000000000" pitchFamily="50" charset="-128"/>
                <a:ea typeface="HGPｺﾞｼｯｸM" panose="020B0600000000000000" pitchFamily="50" charset="-128"/>
              </a:rPr>
              <a:t>％減免は変更なし）</a:t>
            </a:r>
          </a:p>
          <a:p>
            <a:pPr marL="719138" indent="-719138" defTabSz="914400">
              <a:defRPr/>
            </a:pPr>
            <a:r>
              <a:rPr kumimoji="1" lang="ja-JP" altLang="en-US" sz="1000" kern="0" dirty="0">
                <a:latin typeface="HGPｺﾞｼｯｸM" panose="020B0600000000000000" pitchFamily="50" charset="-128"/>
                <a:ea typeface="HGPｺﾞｼｯｸM" panose="020B0600000000000000" pitchFamily="50" charset="-128"/>
              </a:rPr>
              <a:t>　　　</a:t>
            </a:r>
            <a:r>
              <a:rPr kumimoji="1" lang="en-US" altLang="ja-JP" sz="1000" kern="0" dirty="0">
                <a:latin typeface="HGPｺﾞｼｯｸM" panose="020B0600000000000000" pitchFamily="50" charset="-128"/>
                <a:ea typeface="HGPｺﾞｼｯｸM" panose="020B0600000000000000" pitchFamily="50" charset="-128"/>
              </a:rPr>
              <a:t>《</a:t>
            </a:r>
            <a:r>
              <a:rPr kumimoji="1" lang="ja-JP" altLang="en-US" sz="1000" kern="0" dirty="0">
                <a:latin typeface="HGPｺﾞｼｯｸM" panose="020B0600000000000000" pitchFamily="50" charset="-128"/>
                <a:ea typeface="HGPｺﾞｼｯｸM" panose="020B0600000000000000" pitchFamily="50" charset="-128"/>
              </a:rPr>
              <a:t>減免額：</a:t>
            </a:r>
            <a:r>
              <a:rPr kumimoji="1" lang="en-US" altLang="ja-JP" sz="1000" kern="0" dirty="0">
                <a:latin typeface="HGPｺﾞｼｯｸM" panose="020B0600000000000000" pitchFamily="50" charset="-128"/>
                <a:ea typeface="HGPｺﾞｼｯｸM" panose="020B0600000000000000" pitchFamily="50" charset="-128"/>
              </a:rPr>
              <a:t>(240,000</a:t>
            </a:r>
            <a:r>
              <a:rPr kumimoji="1" lang="ja-JP" altLang="en-US" sz="1000" kern="0" dirty="0">
                <a:latin typeface="HGPｺﾞｼｯｸM" panose="020B0600000000000000" pitchFamily="50" charset="-128"/>
                <a:ea typeface="HGPｺﾞｼｯｸM" panose="020B0600000000000000" pitchFamily="50" charset="-128"/>
              </a:rPr>
              <a:t>円</a:t>
            </a:r>
            <a:r>
              <a:rPr kumimoji="1" lang="en-US" altLang="ja-JP" sz="1000" kern="0" dirty="0">
                <a:latin typeface="HGPｺﾞｼｯｸM" panose="020B0600000000000000" pitchFamily="50" charset="-128"/>
                <a:ea typeface="HGPｺﾞｼｯｸM" panose="020B0600000000000000" pitchFamily="50" charset="-128"/>
              </a:rPr>
              <a:t>×70</a:t>
            </a:r>
            <a:r>
              <a:rPr kumimoji="1" lang="ja-JP" altLang="en-US" sz="1000" kern="0" dirty="0">
                <a:latin typeface="HGPｺﾞｼｯｸM" panose="020B0600000000000000" pitchFamily="50" charset="-128"/>
                <a:ea typeface="HGPｺﾞｼｯｸM" panose="020B0600000000000000" pitchFamily="50" charset="-128"/>
              </a:rPr>
              <a:t>％</a:t>
            </a:r>
            <a:r>
              <a:rPr kumimoji="1" lang="en-US" altLang="ja-JP" sz="1000" kern="0" dirty="0">
                <a:latin typeface="HGPｺﾞｼｯｸM" panose="020B0600000000000000" pitchFamily="50" charset="-128"/>
                <a:ea typeface="HGPｺﾞｼｯｸM" panose="020B0600000000000000" pitchFamily="50" charset="-128"/>
              </a:rPr>
              <a:t>×3/12)+</a:t>
            </a:r>
            <a:r>
              <a:rPr kumimoji="1" lang="ja-JP" altLang="en-US" sz="1000" kern="0" dirty="0">
                <a:latin typeface="HGPｺﾞｼｯｸM" panose="020B0600000000000000" pitchFamily="50" charset="-128"/>
                <a:ea typeface="HGPｺﾞｼｯｸM" panose="020B0600000000000000" pitchFamily="50" charset="-128"/>
              </a:rPr>
              <a:t>（</a:t>
            </a:r>
            <a:r>
              <a:rPr kumimoji="1" lang="en-US" altLang="ja-JP" sz="1000" kern="0" dirty="0">
                <a:latin typeface="HGPｺﾞｼｯｸM" panose="020B0600000000000000" pitchFamily="50" charset="-128"/>
                <a:ea typeface="HGPｺﾞｼｯｸM" panose="020B0600000000000000" pitchFamily="50" charset="-128"/>
              </a:rPr>
              <a:t>240,000</a:t>
            </a:r>
            <a:r>
              <a:rPr kumimoji="1" lang="ja-JP" altLang="en-US" sz="1000" kern="0" dirty="0">
                <a:latin typeface="HGPｺﾞｼｯｸM" panose="020B0600000000000000" pitchFamily="50" charset="-128"/>
                <a:ea typeface="HGPｺﾞｼｯｸM" panose="020B0600000000000000" pitchFamily="50" charset="-128"/>
              </a:rPr>
              <a:t>円</a:t>
            </a:r>
            <a:r>
              <a:rPr kumimoji="1" lang="en-US" altLang="ja-JP" sz="1000" kern="0" dirty="0">
                <a:latin typeface="HGPｺﾞｼｯｸM" panose="020B0600000000000000" pitchFamily="50" charset="-128"/>
                <a:ea typeface="HGPｺﾞｼｯｸM" panose="020B0600000000000000" pitchFamily="50" charset="-128"/>
              </a:rPr>
              <a:t>×100</a:t>
            </a:r>
            <a:r>
              <a:rPr kumimoji="1" lang="ja-JP" altLang="en-US" sz="1000" kern="0" dirty="0">
                <a:latin typeface="HGPｺﾞｼｯｸM" panose="020B0600000000000000" pitchFamily="50" charset="-128"/>
                <a:ea typeface="HGPｺﾞｼｯｸM" panose="020B0600000000000000" pitchFamily="50" charset="-128"/>
              </a:rPr>
              <a:t>％</a:t>
            </a:r>
            <a:r>
              <a:rPr kumimoji="1" lang="en-US" altLang="ja-JP" sz="1000" kern="0" dirty="0">
                <a:latin typeface="HGPｺﾞｼｯｸM" panose="020B0600000000000000" pitchFamily="50" charset="-128"/>
                <a:ea typeface="HGPｺﾞｼｯｸM" panose="020B0600000000000000" pitchFamily="50" charset="-128"/>
              </a:rPr>
              <a:t>×9/12</a:t>
            </a:r>
            <a:r>
              <a:rPr kumimoji="1" lang="ja-JP" altLang="en-US" sz="1000" kern="0" dirty="0">
                <a:latin typeface="HGPｺﾞｼｯｸM" panose="020B0600000000000000" pitchFamily="50" charset="-128"/>
                <a:ea typeface="HGPｺﾞｼｯｸM" panose="020B0600000000000000" pitchFamily="50" charset="-128"/>
              </a:rPr>
              <a:t>）＝</a:t>
            </a:r>
            <a:r>
              <a:rPr kumimoji="1" lang="en-US" altLang="ja-JP" sz="1000" kern="0" dirty="0">
                <a:latin typeface="HGPｺﾞｼｯｸM" panose="020B0600000000000000" pitchFamily="50" charset="-128"/>
                <a:ea typeface="HGPｺﾞｼｯｸM" panose="020B0600000000000000" pitchFamily="50" charset="-128"/>
              </a:rPr>
              <a:t>222,000</a:t>
            </a:r>
            <a:r>
              <a:rPr kumimoji="1" lang="ja-JP" altLang="en-US" sz="1000" kern="0" dirty="0">
                <a:latin typeface="HGPｺﾞｼｯｸM" panose="020B0600000000000000" pitchFamily="50" charset="-128"/>
                <a:ea typeface="HGPｺﾞｼｯｸM" panose="020B0600000000000000" pitchFamily="50" charset="-128"/>
              </a:rPr>
              <a:t>円</a:t>
            </a:r>
            <a:r>
              <a:rPr kumimoji="1" lang="en-US" altLang="ja-JP" sz="1000" kern="0" dirty="0">
                <a:latin typeface="HGPｺﾞｼｯｸM" panose="020B0600000000000000" pitchFamily="50" charset="-128"/>
                <a:ea typeface="HGPｺﾞｼｯｸM" panose="020B0600000000000000" pitchFamily="50" charset="-128"/>
              </a:rPr>
              <a:t>》</a:t>
            </a:r>
          </a:p>
          <a:p>
            <a:pPr marL="719138" indent="-719138" defTabSz="914400">
              <a:defRPr/>
            </a:pPr>
            <a:r>
              <a:rPr kumimoji="1" lang="ja-JP" altLang="en-US" sz="1000" kern="0" dirty="0">
                <a:latin typeface="HGPｺﾞｼｯｸM" panose="020B0600000000000000" pitchFamily="50" charset="-128"/>
                <a:ea typeface="HGPｺﾞｼｯｸM" panose="020B0600000000000000" pitchFamily="50" charset="-128"/>
              </a:rPr>
              <a:t>⑤ </a:t>
            </a:r>
            <a:r>
              <a:rPr kumimoji="1" lang="en-US" altLang="ja-JP" sz="1000" kern="0" dirty="0">
                <a:latin typeface="HGPｺﾞｼｯｸM" panose="020B0600000000000000" pitchFamily="50" charset="-128"/>
                <a:ea typeface="HGPｺﾞｼｯｸM" panose="020B0600000000000000" pitchFamily="50" charset="-128"/>
              </a:rPr>
              <a:t>10</a:t>
            </a:r>
            <a:r>
              <a:rPr kumimoji="1" lang="ja-JP" altLang="en-US" sz="1000" kern="0" dirty="0">
                <a:latin typeface="HGPｺﾞｼｯｸM" panose="020B0600000000000000" pitchFamily="50" charset="-128"/>
                <a:ea typeface="HGPｺﾞｼｯｸM" panose="020B0600000000000000" pitchFamily="50" charset="-128"/>
              </a:rPr>
              <a:t>月に再度、前年中所得に所得更正あり　</a:t>
            </a:r>
            <a:endParaRPr kumimoji="1" lang="en-US" altLang="ja-JP" sz="1000" kern="0" dirty="0">
              <a:latin typeface="HGPｺﾞｼｯｸM" panose="020B0600000000000000" pitchFamily="50" charset="-128"/>
              <a:ea typeface="HGPｺﾞｼｯｸM" panose="020B0600000000000000" pitchFamily="50" charset="-128"/>
            </a:endParaRPr>
          </a:p>
          <a:p>
            <a:pPr marL="719138" indent="-719138" defTabSz="914400">
              <a:defRPr/>
            </a:pPr>
            <a:r>
              <a:rPr kumimoji="1" lang="ja-JP" altLang="en-US" sz="1000" kern="0" dirty="0">
                <a:latin typeface="HGPｺﾞｼｯｸM" panose="020B0600000000000000" pitchFamily="50" charset="-128"/>
                <a:ea typeface="HGPｺﾞｼｯｸM" panose="020B0600000000000000" pitchFamily="50" charset="-128"/>
              </a:rPr>
              <a:t>　　（所得（妻）</a:t>
            </a:r>
            <a:r>
              <a:rPr kumimoji="1" lang="en-US" altLang="ja-JP" sz="1000" kern="0" dirty="0">
                <a:latin typeface="HGPｺﾞｼｯｸM" panose="020B0600000000000000" pitchFamily="50" charset="-128"/>
                <a:ea typeface="HGPｺﾞｼｯｸM" panose="020B0600000000000000" pitchFamily="50" charset="-128"/>
              </a:rPr>
              <a:t>120</a:t>
            </a:r>
            <a:r>
              <a:rPr kumimoji="1" lang="ja-JP" altLang="en-US" sz="1000" kern="0" dirty="0">
                <a:latin typeface="HGPｺﾞｼｯｸM" panose="020B0600000000000000" pitchFamily="50" charset="-128"/>
                <a:ea typeface="HGPｺﾞｼｯｸM" panose="020B0600000000000000" pitchFamily="50" charset="-128"/>
              </a:rPr>
              <a:t>万円⇒</a:t>
            </a:r>
            <a:r>
              <a:rPr kumimoji="1" lang="en-US" altLang="ja-JP" sz="1000" kern="0" dirty="0">
                <a:latin typeface="HGPｺﾞｼｯｸM" panose="020B0600000000000000" pitchFamily="50" charset="-128"/>
                <a:ea typeface="HGPｺﾞｼｯｸM" panose="020B0600000000000000" pitchFamily="50" charset="-128"/>
              </a:rPr>
              <a:t>60</a:t>
            </a:r>
            <a:r>
              <a:rPr kumimoji="1" lang="ja-JP" altLang="en-US" sz="1000" kern="0" dirty="0">
                <a:latin typeface="HGPｺﾞｼｯｸM" panose="020B0600000000000000" pitchFamily="50" charset="-128"/>
                <a:ea typeface="HGPｺﾞｼｯｸM" panose="020B0600000000000000" pitchFamily="50" charset="-128"/>
              </a:rPr>
              <a:t>万円、所得割保険料</a:t>
            </a:r>
            <a:r>
              <a:rPr kumimoji="1" lang="en-US" altLang="ja-JP" sz="1000" kern="0" dirty="0">
                <a:latin typeface="HGPｺﾞｼｯｸM" panose="020B0600000000000000" pitchFamily="50" charset="-128"/>
                <a:ea typeface="HGPｺﾞｼｯｸM" panose="020B0600000000000000" pitchFamily="50" charset="-128"/>
              </a:rPr>
              <a:t>24</a:t>
            </a:r>
            <a:r>
              <a:rPr kumimoji="1" lang="ja-JP" altLang="en-US" sz="1000" kern="0" dirty="0">
                <a:latin typeface="HGPｺﾞｼｯｸM" panose="020B0600000000000000" pitchFamily="50" charset="-128"/>
                <a:ea typeface="HGPｺﾞｼｯｸM" panose="020B0600000000000000" pitchFamily="50" charset="-128"/>
              </a:rPr>
              <a:t>万円⇒</a:t>
            </a:r>
            <a:r>
              <a:rPr kumimoji="1" lang="en-US" altLang="ja-JP" sz="1000" kern="0" dirty="0">
                <a:latin typeface="HGPｺﾞｼｯｸM" panose="020B0600000000000000" pitchFamily="50" charset="-128"/>
                <a:ea typeface="HGPｺﾞｼｯｸM" panose="020B0600000000000000" pitchFamily="50" charset="-128"/>
              </a:rPr>
              <a:t>21</a:t>
            </a:r>
            <a:r>
              <a:rPr kumimoji="1" lang="ja-JP" altLang="en-US" sz="1000" kern="0" dirty="0">
                <a:latin typeface="HGPｺﾞｼｯｸM" panose="020B0600000000000000" pitchFamily="50" charset="-128"/>
                <a:ea typeface="HGPｺﾞｼｯｸM" panose="020B0600000000000000" pitchFamily="50" charset="-128"/>
              </a:rPr>
              <a:t>万円）</a:t>
            </a:r>
          </a:p>
          <a:p>
            <a:pPr marL="719138" indent="-719138" defTabSz="914400">
              <a:defRPr/>
            </a:pPr>
            <a:r>
              <a:rPr kumimoji="1" lang="ja-JP" altLang="en-US" sz="1000" kern="0" dirty="0">
                <a:latin typeface="HGPｺﾞｼｯｸM" panose="020B0600000000000000" pitchFamily="50" charset="-128"/>
                <a:ea typeface="HGPｺﾞｼｯｸM" panose="020B0600000000000000" pitchFamily="50" charset="-128"/>
              </a:rPr>
              <a:t>　⇒　</a:t>
            </a:r>
            <a:r>
              <a:rPr kumimoji="1" lang="en-US" altLang="ja-JP" sz="1000" kern="0" dirty="0">
                <a:latin typeface="HGPｺﾞｼｯｸM" panose="020B0600000000000000" pitchFamily="50" charset="-128"/>
                <a:ea typeface="HGPｺﾞｼｯｸM" panose="020B0600000000000000" pitchFamily="50" charset="-128"/>
              </a:rPr>
              <a:t>4</a:t>
            </a:r>
            <a:r>
              <a:rPr kumimoji="1" lang="ja-JP" altLang="en-US" sz="1000" kern="0" dirty="0">
                <a:latin typeface="HGPｺﾞｼｯｸM" panose="020B0600000000000000" pitchFamily="50" charset="-128"/>
                <a:ea typeface="HGPｺﾞｼｯｸM" panose="020B0600000000000000" pitchFamily="50" charset="-128"/>
              </a:rPr>
              <a:t>～</a:t>
            </a:r>
            <a:r>
              <a:rPr kumimoji="1" lang="en-US" altLang="ja-JP" sz="1000" kern="0" dirty="0">
                <a:latin typeface="HGPｺﾞｼｯｸM" panose="020B0600000000000000" pitchFamily="50" charset="-128"/>
                <a:ea typeface="HGPｺﾞｼｯｸM" panose="020B0600000000000000" pitchFamily="50" charset="-128"/>
              </a:rPr>
              <a:t>6</a:t>
            </a:r>
            <a:r>
              <a:rPr kumimoji="1" lang="ja-JP" altLang="en-US" sz="1000" kern="0" dirty="0">
                <a:latin typeface="HGPｺﾞｼｯｸM" panose="020B0600000000000000" pitchFamily="50" charset="-128"/>
                <a:ea typeface="HGPｺﾞｼｯｸM" panose="020B0600000000000000" pitchFamily="50" charset="-128"/>
              </a:rPr>
              <a:t>月の世帯一月あたり所得：</a:t>
            </a:r>
            <a:r>
              <a:rPr kumimoji="1" lang="en-US" altLang="ja-JP" sz="1000" kern="0" dirty="0">
                <a:latin typeface="HGPｺﾞｼｯｸM" panose="020B0600000000000000" pitchFamily="50" charset="-128"/>
                <a:ea typeface="HGPｺﾞｼｯｸM" panose="020B0600000000000000" pitchFamily="50" charset="-128"/>
              </a:rPr>
              <a:t>35</a:t>
            </a:r>
            <a:r>
              <a:rPr kumimoji="1" lang="ja-JP" altLang="en-US" sz="1000" kern="0" dirty="0">
                <a:latin typeface="HGPｺﾞｼｯｸM" panose="020B0600000000000000" pitchFamily="50" charset="-128"/>
                <a:ea typeface="HGPｺﾞｼｯｸM" panose="020B0600000000000000" pitchFamily="50" charset="-128"/>
              </a:rPr>
              <a:t>万円→</a:t>
            </a:r>
            <a:r>
              <a:rPr kumimoji="1" lang="en-US" altLang="ja-JP" sz="1000" kern="0" dirty="0">
                <a:latin typeface="HGPｺﾞｼｯｸM" panose="020B0600000000000000" pitchFamily="50" charset="-128"/>
                <a:ea typeface="HGPｺﾞｼｯｸM" panose="020B0600000000000000" pitchFamily="50" charset="-128"/>
              </a:rPr>
              <a:t>10</a:t>
            </a:r>
            <a:r>
              <a:rPr kumimoji="1" lang="ja-JP" altLang="en-US" sz="1000" kern="0" dirty="0">
                <a:latin typeface="HGPｺﾞｼｯｸM" panose="020B0600000000000000" pitchFamily="50" charset="-128"/>
                <a:ea typeface="HGPｺﾞｼｯｸM" panose="020B0600000000000000" pitchFamily="50" charset="-128"/>
              </a:rPr>
              <a:t>万円となり</a:t>
            </a:r>
            <a:r>
              <a:rPr kumimoji="1" lang="en-US" altLang="ja-JP" sz="1000" kern="0" dirty="0">
                <a:latin typeface="HGPｺﾞｼｯｸM" panose="020B0600000000000000" pitchFamily="50" charset="-128"/>
                <a:ea typeface="HGPｺﾞｼｯｸM" panose="020B0600000000000000" pitchFamily="50" charset="-128"/>
              </a:rPr>
              <a:t>70</a:t>
            </a:r>
            <a:r>
              <a:rPr kumimoji="1" lang="ja-JP" altLang="en-US" sz="1000" kern="0" dirty="0">
                <a:latin typeface="HGPｺﾞｼｯｸM" panose="020B0600000000000000" pitchFamily="50" charset="-128"/>
                <a:ea typeface="HGPｺﾞｼｯｸM" panose="020B0600000000000000" pitchFamily="50" charset="-128"/>
              </a:rPr>
              <a:t>％減免適用</a:t>
            </a:r>
            <a:endParaRPr kumimoji="1" lang="en-US" altLang="ja-JP" sz="1000" kern="0" dirty="0">
              <a:latin typeface="HGPｺﾞｼｯｸM" panose="020B0600000000000000" pitchFamily="50" charset="-128"/>
              <a:ea typeface="HGPｺﾞｼｯｸM" panose="020B0600000000000000" pitchFamily="50" charset="-128"/>
            </a:endParaRPr>
          </a:p>
          <a:p>
            <a:pPr marL="719138" indent="-719138" defTabSz="914400">
              <a:defRPr/>
            </a:pPr>
            <a:r>
              <a:rPr kumimoji="1" lang="ja-JP" altLang="en-US" sz="1000" kern="0" dirty="0">
                <a:latin typeface="HGPｺﾞｼｯｸM" panose="020B0600000000000000" pitchFamily="50" charset="-128"/>
                <a:ea typeface="HGPｺﾞｼｯｸM" panose="020B0600000000000000" pitchFamily="50" charset="-128"/>
              </a:rPr>
              <a:t>　　　（</a:t>
            </a:r>
            <a:r>
              <a:rPr kumimoji="1" lang="en-US" altLang="ja-JP" sz="1000" kern="0" dirty="0">
                <a:latin typeface="HGPｺﾞｼｯｸM" panose="020B0600000000000000" pitchFamily="50" charset="-128"/>
                <a:ea typeface="HGPｺﾞｼｯｸM" panose="020B0600000000000000" pitchFamily="50" charset="-128"/>
              </a:rPr>
              <a:t>7</a:t>
            </a:r>
            <a:r>
              <a:rPr kumimoji="1" lang="ja-JP" altLang="en-US" sz="1000" kern="0" dirty="0">
                <a:latin typeface="HGPｺﾞｼｯｸM" panose="020B0600000000000000" pitchFamily="50" charset="-128"/>
                <a:ea typeface="HGPｺﾞｼｯｸM" panose="020B0600000000000000" pitchFamily="50" charset="-128"/>
              </a:rPr>
              <a:t>月以降の</a:t>
            </a:r>
            <a:r>
              <a:rPr kumimoji="1" lang="en-US" altLang="ja-JP" sz="1000" kern="0" dirty="0">
                <a:latin typeface="HGPｺﾞｼｯｸM" panose="020B0600000000000000" pitchFamily="50" charset="-128"/>
                <a:ea typeface="HGPｺﾞｼｯｸM" panose="020B0600000000000000" pitchFamily="50" charset="-128"/>
              </a:rPr>
              <a:t>100</a:t>
            </a:r>
            <a:r>
              <a:rPr kumimoji="1" lang="ja-JP" altLang="en-US" sz="1000" kern="0" dirty="0">
                <a:latin typeface="HGPｺﾞｼｯｸM" panose="020B0600000000000000" pitchFamily="50" charset="-128"/>
                <a:ea typeface="HGPｺﾞｼｯｸM" panose="020B0600000000000000" pitchFamily="50" charset="-128"/>
              </a:rPr>
              <a:t>％減免は変更なし）</a:t>
            </a:r>
          </a:p>
          <a:p>
            <a:pPr marL="719138" indent="-719138" defTabSz="914400">
              <a:defRPr/>
            </a:pPr>
            <a:r>
              <a:rPr kumimoji="1" lang="ja-JP" altLang="en-US" sz="1000" kern="0" dirty="0">
                <a:latin typeface="HGPｺﾞｼｯｸM" panose="020B0600000000000000" pitchFamily="50" charset="-128"/>
                <a:ea typeface="HGPｺﾞｼｯｸM" panose="020B0600000000000000" pitchFamily="50" charset="-128"/>
              </a:rPr>
              <a:t>　　　</a:t>
            </a:r>
            <a:r>
              <a:rPr kumimoji="1" lang="en-US" altLang="ja-JP" sz="1000" kern="0" dirty="0">
                <a:latin typeface="HGPｺﾞｼｯｸM" panose="020B0600000000000000" pitchFamily="50" charset="-128"/>
                <a:ea typeface="HGPｺﾞｼｯｸM" panose="020B0600000000000000" pitchFamily="50" charset="-128"/>
              </a:rPr>
              <a:t>《</a:t>
            </a:r>
            <a:r>
              <a:rPr kumimoji="1" lang="ja-JP" altLang="en-US" sz="1000" kern="0" dirty="0">
                <a:latin typeface="HGPｺﾞｼｯｸM" panose="020B0600000000000000" pitchFamily="50" charset="-128"/>
                <a:ea typeface="HGPｺﾞｼｯｸM" panose="020B0600000000000000" pitchFamily="50" charset="-128"/>
              </a:rPr>
              <a:t>減免額：</a:t>
            </a:r>
            <a:r>
              <a:rPr kumimoji="1" lang="en-US" altLang="ja-JP" sz="1000" kern="0" dirty="0">
                <a:latin typeface="HGPｺﾞｼｯｸM" panose="020B0600000000000000" pitchFamily="50" charset="-128"/>
                <a:ea typeface="HGPｺﾞｼｯｸM" panose="020B0600000000000000" pitchFamily="50" charset="-128"/>
              </a:rPr>
              <a:t>(210,000</a:t>
            </a:r>
            <a:r>
              <a:rPr kumimoji="1" lang="ja-JP" altLang="en-US" sz="1000" kern="0" dirty="0">
                <a:latin typeface="HGPｺﾞｼｯｸM" panose="020B0600000000000000" pitchFamily="50" charset="-128"/>
                <a:ea typeface="HGPｺﾞｼｯｸM" panose="020B0600000000000000" pitchFamily="50" charset="-128"/>
              </a:rPr>
              <a:t>円</a:t>
            </a:r>
            <a:r>
              <a:rPr kumimoji="1" lang="en-US" altLang="ja-JP" sz="1000" kern="0" dirty="0">
                <a:latin typeface="HGPｺﾞｼｯｸM" panose="020B0600000000000000" pitchFamily="50" charset="-128"/>
                <a:ea typeface="HGPｺﾞｼｯｸM" panose="020B0600000000000000" pitchFamily="50" charset="-128"/>
              </a:rPr>
              <a:t>×70</a:t>
            </a:r>
            <a:r>
              <a:rPr kumimoji="1" lang="ja-JP" altLang="en-US" sz="1000" kern="0" dirty="0">
                <a:latin typeface="HGPｺﾞｼｯｸM" panose="020B0600000000000000" pitchFamily="50" charset="-128"/>
                <a:ea typeface="HGPｺﾞｼｯｸM" panose="020B0600000000000000" pitchFamily="50" charset="-128"/>
              </a:rPr>
              <a:t>％</a:t>
            </a:r>
            <a:r>
              <a:rPr kumimoji="1" lang="en-US" altLang="ja-JP" sz="1000" kern="0" dirty="0">
                <a:latin typeface="HGPｺﾞｼｯｸM" panose="020B0600000000000000" pitchFamily="50" charset="-128"/>
                <a:ea typeface="HGPｺﾞｼｯｸM" panose="020B0600000000000000" pitchFamily="50" charset="-128"/>
              </a:rPr>
              <a:t>×3/12)+</a:t>
            </a:r>
            <a:r>
              <a:rPr kumimoji="1" lang="ja-JP" altLang="en-US" sz="1000" kern="0" dirty="0">
                <a:latin typeface="HGPｺﾞｼｯｸM" panose="020B0600000000000000" pitchFamily="50" charset="-128"/>
                <a:ea typeface="HGPｺﾞｼｯｸM" panose="020B0600000000000000" pitchFamily="50" charset="-128"/>
              </a:rPr>
              <a:t>（</a:t>
            </a:r>
            <a:r>
              <a:rPr kumimoji="1" lang="en-US" altLang="ja-JP" sz="1000" kern="0" dirty="0">
                <a:latin typeface="HGPｺﾞｼｯｸM" panose="020B0600000000000000" pitchFamily="50" charset="-128"/>
                <a:ea typeface="HGPｺﾞｼｯｸM" panose="020B0600000000000000" pitchFamily="50" charset="-128"/>
              </a:rPr>
              <a:t>210,000</a:t>
            </a:r>
            <a:r>
              <a:rPr kumimoji="1" lang="ja-JP" altLang="en-US" sz="1000" kern="0" dirty="0">
                <a:latin typeface="HGPｺﾞｼｯｸM" panose="020B0600000000000000" pitchFamily="50" charset="-128"/>
                <a:ea typeface="HGPｺﾞｼｯｸM" panose="020B0600000000000000" pitchFamily="50" charset="-128"/>
              </a:rPr>
              <a:t>円</a:t>
            </a:r>
            <a:r>
              <a:rPr kumimoji="1" lang="en-US" altLang="ja-JP" sz="1000" kern="0" dirty="0">
                <a:latin typeface="HGPｺﾞｼｯｸM" panose="020B0600000000000000" pitchFamily="50" charset="-128"/>
                <a:ea typeface="HGPｺﾞｼｯｸM" panose="020B0600000000000000" pitchFamily="50" charset="-128"/>
              </a:rPr>
              <a:t>×100</a:t>
            </a:r>
            <a:r>
              <a:rPr kumimoji="1" lang="ja-JP" altLang="en-US" sz="1000" kern="0" dirty="0">
                <a:latin typeface="HGPｺﾞｼｯｸM" panose="020B0600000000000000" pitchFamily="50" charset="-128"/>
                <a:ea typeface="HGPｺﾞｼｯｸM" panose="020B0600000000000000" pitchFamily="50" charset="-128"/>
              </a:rPr>
              <a:t>％</a:t>
            </a:r>
            <a:r>
              <a:rPr kumimoji="1" lang="en-US" altLang="ja-JP" sz="1000" kern="0" dirty="0">
                <a:latin typeface="HGPｺﾞｼｯｸM" panose="020B0600000000000000" pitchFamily="50" charset="-128"/>
                <a:ea typeface="HGPｺﾞｼｯｸM" panose="020B0600000000000000" pitchFamily="50" charset="-128"/>
              </a:rPr>
              <a:t>×9/12</a:t>
            </a:r>
            <a:r>
              <a:rPr kumimoji="1" lang="ja-JP" altLang="en-US" sz="1000" kern="0" dirty="0">
                <a:latin typeface="HGPｺﾞｼｯｸM" panose="020B0600000000000000" pitchFamily="50" charset="-128"/>
                <a:ea typeface="HGPｺﾞｼｯｸM" panose="020B0600000000000000" pitchFamily="50" charset="-128"/>
              </a:rPr>
              <a:t>）＝</a:t>
            </a:r>
            <a:r>
              <a:rPr kumimoji="1" lang="en-US" altLang="ja-JP" sz="1000" kern="0" dirty="0">
                <a:latin typeface="HGPｺﾞｼｯｸM" panose="020B0600000000000000" pitchFamily="50" charset="-128"/>
                <a:ea typeface="HGPｺﾞｼｯｸM" panose="020B0600000000000000" pitchFamily="50" charset="-128"/>
              </a:rPr>
              <a:t>194,250</a:t>
            </a:r>
            <a:r>
              <a:rPr kumimoji="1" lang="ja-JP" altLang="en-US" sz="1000" kern="0" dirty="0">
                <a:latin typeface="HGPｺﾞｼｯｸM" panose="020B0600000000000000" pitchFamily="50" charset="-128"/>
                <a:ea typeface="HGPｺﾞｼｯｸM" panose="020B0600000000000000" pitchFamily="50" charset="-128"/>
              </a:rPr>
              <a:t>円</a:t>
            </a:r>
            <a:r>
              <a:rPr kumimoji="1" lang="en-US" altLang="ja-JP" sz="1000" kern="0" dirty="0">
                <a:latin typeface="HGPｺﾞｼｯｸM" panose="020B0600000000000000" pitchFamily="50" charset="-128"/>
                <a:ea typeface="HGPｺﾞｼｯｸM" panose="020B0600000000000000" pitchFamily="50" charset="-128"/>
              </a:rPr>
              <a:t>》</a:t>
            </a:r>
          </a:p>
          <a:p>
            <a:pPr indent="92075" defTabSz="914400">
              <a:defRPr/>
            </a:pPr>
            <a:r>
              <a:rPr kumimoji="1" lang="ja-JP" altLang="en-US" sz="1000" kern="0" dirty="0">
                <a:latin typeface="HGPｺﾞｼｯｸM" panose="020B0600000000000000" pitchFamily="50" charset="-128"/>
                <a:ea typeface="HGPｺﾞｼｯｸM" panose="020B0600000000000000" pitchFamily="50" charset="-128"/>
              </a:rPr>
              <a:t>　</a:t>
            </a:r>
          </a:p>
        </p:txBody>
      </p:sp>
      <p:pic>
        <p:nvPicPr>
          <p:cNvPr id="6" name="図 5">
            <a:extLst>
              <a:ext uri="{FF2B5EF4-FFF2-40B4-BE49-F238E27FC236}">
                <a16:creationId xmlns:a16="http://schemas.microsoft.com/office/drawing/2014/main" id="{C527059F-516E-41FE-974F-EF59D9B803D3}"/>
              </a:ext>
            </a:extLst>
          </p:cNvPr>
          <p:cNvPicPr>
            <a:picLocks noChangeAspect="1"/>
          </p:cNvPicPr>
          <p:nvPr/>
        </p:nvPicPr>
        <p:blipFill>
          <a:blip r:embed="rId2"/>
          <a:stretch>
            <a:fillRect/>
          </a:stretch>
        </p:blipFill>
        <p:spPr>
          <a:xfrm>
            <a:off x="4895234" y="2243587"/>
            <a:ext cx="4542135" cy="853942"/>
          </a:xfrm>
          <a:prstGeom prst="rect">
            <a:avLst/>
          </a:prstGeom>
        </p:spPr>
      </p:pic>
      <p:pic>
        <p:nvPicPr>
          <p:cNvPr id="7" name="図 6">
            <a:extLst>
              <a:ext uri="{FF2B5EF4-FFF2-40B4-BE49-F238E27FC236}">
                <a16:creationId xmlns:a16="http://schemas.microsoft.com/office/drawing/2014/main" id="{FCB5B260-F509-4DBE-98D3-89C57FCBC9C8}"/>
              </a:ext>
            </a:extLst>
          </p:cNvPr>
          <p:cNvPicPr>
            <a:picLocks noChangeAspect="1"/>
          </p:cNvPicPr>
          <p:nvPr/>
        </p:nvPicPr>
        <p:blipFill>
          <a:blip r:embed="rId3"/>
          <a:stretch>
            <a:fillRect/>
          </a:stretch>
        </p:blipFill>
        <p:spPr>
          <a:xfrm>
            <a:off x="5227320" y="4582695"/>
            <a:ext cx="4450080" cy="836636"/>
          </a:xfrm>
          <a:prstGeom prst="rect">
            <a:avLst/>
          </a:prstGeom>
        </p:spPr>
      </p:pic>
      <p:pic>
        <p:nvPicPr>
          <p:cNvPr id="13" name="図 12">
            <a:extLst>
              <a:ext uri="{FF2B5EF4-FFF2-40B4-BE49-F238E27FC236}">
                <a16:creationId xmlns:a16="http://schemas.microsoft.com/office/drawing/2014/main" id="{D23519C4-4534-439E-9937-2555797ABB2C}"/>
              </a:ext>
            </a:extLst>
          </p:cNvPr>
          <p:cNvPicPr>
            <a:picLocks noChangeAspect="1"/>
          </p:cNvPicPr>
          <p:nvPr/>
        </p:nvPicPr>
        <p:blipFill>
          <a:blip r:embed="rId4"/>
          <a:stretch>
            <a:fillRect/>
          </a:stretch>
        </p:blipFill>
        <p:spPr>
          <a:xfrm>
            <a:off x="5958230" y="5559840"/>
            <a:ext cx="3719170" cy="850245"/>
          </a:xfrm>
          <a:prstGeom prst="rect">
            <a:avLst/>
          </a:prstGeom>
        </p:spPr>
      </p:pic>
      <p:sp>
        <p:nvSpPr>
          <p:cNvPr id="9" name="正方形/長方形 8">
            <a:extLst>
              <a:ext uri="{FF2B5EF4-FFF2-40B4-BE49-F238E27FC236}">
                <a16:creationId xmlns:a16="http://schemas.microsoft.com/office/drawing/2014/main" id="{96D31018-2E34-4FD5-A48E-14DB766F3BB9}"/>
              </a:ext>
            </a:extLst>
          </p:cNvPr>
          <p:cNvSpPr/>
          <p:nvPr/>
        </p:nvSpPr>
        <p:spPr>
          <a:xfrm>
            <a:off x="8874579" y="80735"/>
            <a:ext cx="907597" cy="32463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050" dirty="0">
                <a:solidFill>
                  <a:schemeClr val="tx1"/>
                </a:solidFill>
                <a:latin typeface="BIZ UDPゴシック" panose="020B0400000000000000" pitchFamily="50" charset="-128"/>
                <a:ea typeface="BIZ UDPゴシック" panose="020B0400000000000000" pitchFamily="50" charset="-128"/>
              </a:rPr>
              <a:t>資料</a:t>
            </a:r>
            <a:r>
              <a:rPr kumimoji="1" lang="en-US" altLang="ja-JP" sz="1050" dirty="0">
                <a:solidFill>
                  <a:schemeClr val="tx1"/>
                </a:solidFill>
                <a:latin typeface="BIZ UDPゴシック" panose="020B0400000000000000" pitchFamily="50" charset="-128"/>
                <a:ea typeface="BIZ UDPゴシック" panose="020B0400000000000000" pitchFamily="50" charset="-128"/>
              </a:rPr>
              <a:t>1</a:t>
            </a:r>
            <a:r>
              <a:rPr kumimoji="1" lang="ja-JP" altLang="en-US" sz="1050" dirty="0">
                <a:solidFill>
                  <a:schemeClr val="tx1"/>
                </a:solidFill>
                <a:latin typeface="BIZ UDPゴシック" panose="020B0400000000000000" pitchFamily="50" charset="-128"/>
                <a:ea typeface="BIZ UDPゴシック" panose="020B0400000000000000" pitchFamily="50" charset="-128"/>
              </a:rPr>
              <a:t>９</a:t>
            </a:r>
            <a:r>
              <a:rPr kumimoji="1" lang="en-US" altLang="ja-JP" sz="1050" dirty="0">
                <a:solidFill>
                  <a:schemeClr val="tx1"/>
                </a:solidFill>
                <a:latin typeface="BIZ UDPゴシック" panose="020B0400000000000000" pitchFamily="50" charset="-128"/>
                <a:ea typeface="BIZ UDPゴシック" panose="020B0400000000000000" pitchFamily="50" charset="-128"/>
              </a:rPr>
              <a:t>-2</a:t>
            </a:r>
            <a:endParaRPr kumimoji="1" lang="ja-JP" altLang="en-US" sz="1050"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42599132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486D7E81-40A8-49F0-A902-998CD84A9148}"/>
              </a:ext>
            </a:extLst>
          </p:cNvPr>
          <p:cNvSpPr txBox="1"/>
          <p:nvPr/>
        </p:nvSpPr>
        <p:spPr>
          <a:xfrm>
            <a:off x="92264" y="188395"/>
            <a:ext cx="9417496" cy="5427524"/>
          </a:xfrm>
          <a:prstGeom prst="roundRect">
            <a:avLst>
              <a:gd name="adj" fmla="val 4440"/>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defTabSz="914400">
              <a:lnSpc>
                <a:spcPts val="600"/>
              </a:lnSpc>
              <a:defRPr/>
            </a:pPr>
            <a:endParaRPr kumimoji="1" lang="en-US" altLang="ja-JP" sz="1100" kern="0" dirty="0">
              <a:latin typeface="Calibri"/>
              <a:ea typeface="ＭＳ Ｐゴシック" panose="020B0600070205080204" pitchFamily="50" charset="-128"/>
            </a:endParaRPr>
          </a:p>
          <a:p>
            <a:pPr defTabSz="914400">
              <a:defRPr/>
            </a:pPr>
            <a:endParaRPr kumimoji="1" lang="en-US" altLang="ja-JP" sz="1100" kern="0" dirty="0">
              <a:latin typeface="Calibri"/>
              <a:ea typeface="ＭＳ Ｐゴシック" panose="020B0600070205080204" pitchFamily="50" charset="-128"/>
            </a:endParaRPr>
          </a:p>
          <a:p>
            <a:pPr defTabSz="914400">
              <a:defRPr/>
            </a:pPr>
            <a:r>
              <a:rPr kumimoji="1" lang="ja-JP" altLang="en-US" sz="1100" kern="0" dirty="0">
                <a:latin typeface="Calibri"/>
                <a:ea typeface="ＭＳ Ｐゴシック" panose="020B0600070205080204" pitchFamily="50" charset="-128"/>
              </a:rPr>
              <a:t>≪世帯状況の変更≫</a:t>
            </a:r>
            <a:endParaRPr kumimoji="1" lang="en-US" altLang="ja-JP" sz="1100" kern="0" dirty="0">
              <a:latin typeface="Calibri"/>
              <a:ea typeface="ＭＳ Ｐゴシック" panose="020B0600070205080204" pitchFamily="50" charset="-128"/>
            </a:endParaRPr>
          </a:p>
          <a:p>
            <a:pPr defTabSz="914400">
              <a:defRPr/>
            </a:pPr>
            <a:r>
              <a:rPr kumimoji="1" lang="ja-JP" altLang="en-US" sz="1100" kern="0" dirty="0">
                <a:latin typeface="Calibri"/>
                <a:ea typeface="ＭＳ Ｐゴシック" panose="020B0600070205080204" pitchFamily="50" charset="-128"/>
              </a:rPr>
              <a:t>　　①</a:t>
            </a:r>
            <a:r>
              <a:rPr kumimoji="1" lang="zh-TW" altLang="en-US" sz="1100" kern="0" dirty="0">
                <a:latin typeface="ＭＳ Ｐゴシック" panose="020B0600070205080204" pitchFamily="50" charset="-128"/>
                <a:ea typeface="ＭＳ Ｐゴシック" panose="020B0600070205080204" pitchFamily="50" charset="-128"/>
              </a:rPr>
              <a:t>減免事由該当者資格喪失：減免終了</a:t>
            </a:r>
            <a:endParaRPr kumimoji="1" lang="en-US" altLang="zh-TW" sz="1100" kern="0" dirty="0">
              <a:latin typeface="ＭＳ Ｐゴシック" panose="020B0600070205080204" pitchFamily="50" charset="-128"/>
              <a:ea typeface="ＭＳ Ｐゴシック" panose="020B0600070205080204" pitchFamily="50" charset="-128"/>
            </a:endParaRPr>
          </a:p>
          <a:p>
            <a:pPr defTabSz="914400">
              <a:defRPr/>
            </a:pPr>
            <a:r>
              <a:rPr kumimoji="1" lang="ja-JP" altLang="en-US" sz="1100" kern="0" dirty="0">
                <a:latin typeface="ＭＳ Ｐゴシック" panose="020B0600070205080204" pitchFamily="50" charset="-128"/>
                <a:ea typeface="ＭＳ Ｐゴシック" panose="020B0600070205080204" pitchFamily="50" charset="-128"/>
              </a:rPr>
              <a:t>　　</a:t>
            </a:r>
            <a:r>
              <a:rPr kumimoji="1" lang="ja-JP" altLang="en-US" sz="1100" kern="0" dirty="0">
                <a:latin typeface="Calibri"/>
                <a:ea typeface="ＭＳ Ｐゴシック" panose="020B0600070205080204" pitchFamily="50" charset="-128"/>
              </a:rPr>
              <a:t>②その他世帯員減少：資格喪失日が属する月以降の減少率を再判定</a:t>
            </a:r>
            <a:r>
              <a:rPr kumimoji="1" lang="en-US" altLang="ja-JP" sz="1100" kern="0" dirty="0">
                <a:latin typeface="Calibri"/>
                <a:ea typeface="ＭＳ Ｐゴシック" panose="020B0600070205080204" pitchFamily="50" charset="-128"/>
              </a:rPr>
              <a:t> </a:t>
            </a:r>
            <a:r>
              <a:rPr kumimoji="1" lang="ja-JP" altLang="en-US" sz="1100" kern="0" dirty="0">
                <a:latin typeface="Calibri"/>
                <a:ea typeface="ＭＳ Ｐゴシック" panose="020B0600070205080204" pitchFamily="50" charset="-128"/>
              </a:rPr>
              <a:t>（申請書・添付書類の再提出省略可）</a:t>
            </a:r>
            <a:r>
              <a:rPr kumimoji="1" lang="en-US" altLang="ja-JP" sz="1100" kern="0" dirty="0">
                <a:latin typeface="Calibri"/>
                <a:ea typeface="ＭＳ Ｐゴシック" panose="020B0600070205080204" pitchFamily="50" charset="-128"/>
              </a:rPr>
              <a:t> </a:t>
            </a:r>
          </a:p>
          <a:p>
            <a:pPr defTabSz="914400">
              <a:defRPr/>
            </a:pPr>
            <a:r>
              <a:rPr kumimoji="1" lang="ja-JP" altLang="en-US" sz="1100" kern="0" dirty="0">
                <a:latin typeface="Calibri"/>
                <a:ea typeface="ＭＳ Ｐゴシック" panose="020B0600070205080204" pitchFamily="50" charset="-128"/>
              </a:rPr>
              <a:t>　　　</a:t>
            </a:r>
            <a:r>
              <a:rPr kumimoji="1" lang="en-US" altLang="ja-JP" sz="1100" kern="0" dirty="0">
                <a:latin typeface="Calibri"/>
                <a:ea typeface="ＭＳ Ｐゴシック" panose="020B0600070205080204" pitchFamily="50" charset="-128"/>
              </a:rPr>
              <a:t>※</a:t>
            </a:r>
            <a:r>
              <a:rPr kumimoji="1" lang="ja-JP" altLang="en-US" sz="1100" kern="0" dirty="0">
                <a:latin typeface="Calibri"/>
                <a:ea typeface="ＭＳ Ｐゴシック" panose="020B0600070205080204" pitchFamily="50" charset="-128"/>
              </a:rPr>
              <a:t>既存の世帯員分については、所得状況に変化があった時点で資料の提出を受けていることが前提。</a:t>
            </a:r>
            <a:endParaRPr kumimoji="1" lang="en-US" altLang="ja-JP" sz="1100" kern="0" dirty="0">
              <a:latin typeface="Calibri"/>
              <a:ea typeface="ＭＳ Ｐゴシック" panose="020B0600070205080204" pitchFamily="50" charset="-128"/>
            </a:endParaRPr>
          </a:p>
          <a:p>
            <a:pPr defTabSz="914400">
              <a:defRPr/>
            </a:pPr>
            <a:r>
              <a:rPr kumimoji="1" lang="en-US" altLang="ja-JP" sz="1100" kern="0" dirty="0">
                <a:latin typeface="Calibri"/>
                <a:ea typeface="ＭＳ Ｐゴシック" panose="020B0600070205080204" pitchFamily="50" charset="-128"/>
              </a:rPr>
              <a:t>      </a:t>
            </a:r>
            <a:r>
              <a:rPr kumimoji="1" lang="ja-JP" altLang="en-US" sz="1100" kern="0" dirty="0">
                <a:latin typeface="Calibri"/>
                <a:ea typeface="ＭＳ Ｐゴシック" panose="020B0600070205080204" pitchFamily="50" charset="-128"/>
              </a:rPr>
              <a:t>③世帯員資格取得：資格取得日が属する月以降の減少率を再判定（添付書類は資格取得した世帯員のみで可）</a:t>
            </a:r>
            <a:endParaRPr kumimoji="1" lang="en-US" altLang="ja-JP" sz="1100" kern="0" dirty="0">
              <a:latin typeface="Calibri"/>
              <a:ea typeface="ＭＳ Ｐゴシック" panose="020B0600070205080204" pitchFamily="50" charset="-128"/>
            </a:endParaRPr>
          </a:p>
          <a:p>
            <a:pPr defTabSz="914400">
              <a:defRPr/>
            </a:pPr>
            <a:endParaRPr kumimoji="1" lang="en-US" altLang="ja-JP" sz="1100" kern="0" dirty="0">
              <a:latin typeface="Calibri"/>
              <a:ea typeface="ＭＳ Ｐゴシック" panose="020B0600070205080204" pitchFamily="50" charset="-128"/>
            </a:endParaRPr>
          </a:p>
          <a:p>
            <a:pPr defTabSz="914400">
              <a:defRPr/>
            </a:pPr>
            <a:endParaRPr kumimoji="1" lang="en-US" altLang="ja-JP" sz="1100" kern="0" dirty="0">
              <a:latin typeface="Calibri"/>
              <a:ea typeface="ＭＳ Ｐゴシック" panose="020B0600070205080204" pitchFamily="50" charset="-128"/>
            </a:endParaRPr>
          </a:p>
          <a:p>
            <a:pPr defTabSz="914400">
              <a:defRPr/>
            </a:pPr>
            <a:endParaRPr kumimoji="1" lang="en-US" altLang="ja-JP" sz="1100" kern="0" dirty="0">
              <a:latin typeface="Calibri"/>
              <a:ea typeface="ＭＳ Ｐゴシック" panose="020B0600070205080204" pitchFamily="50" charset="-128"/>
            </a:endParaRPr>
          </a:p>
          <a:p>
            <a:pPr defTabSz="914400">
              <a:defRPr/>
            </a:pPr>
            <a:endParaRPr kumimoji="1" lang="en-US" altLang="ja-JP" sz="1100" kern="0" dirty="0">
              <a:latin typeface="Calibri"/>
              <a:ea typeface="ＭＳ Ｐゴシック" panose="020B0600070205080204" pitchFamily="50" charset="-128"/>
            </a:endParaRPr>
          </a:p>
          <a:p>
            <a:pPr defTabSz="914400">
              <a:defRPr/>
            </a:pPr>
            <a:endParaRPr kumimoji="1" lang="en-US" altLang="ja-JP" sz="1100" kern="0" dirty="0">
              <a:latin typeface="Calibri"/>
              <a:ea typeface="ＭＳ Ｐゴシック" panose="020B0600070205080204" pitchFamily="50" charset="-128"/>
            </a:endParaRPr>
          </a:p>
          <a:p>
            <a:pPr defTabSz="914400">
              <a:defRPr/>
            </a:pPr>
            <a:endParaRPr kumimoji="1" lang="en-US" altLang="ja-JP" sz="1100" kern="0" dirty="0">
              <a:latin typeface="Calibri"/>
              <a:ea typeface="ＭＳ Ｐゴシック" panose="020B0600070205080204" pitchFamily="50" charset="-128"/>
            </a:endParaRPr>
          </a:p>
          <a:p>
            <a:pPr defTabSz="914400">
              <a:defRPr/>
            </a:pPr>
            <a:endParaRPr kumimoji="1" lang="en-US" altLang="ja-JP" sz="1100" kern="0" dirty="0">
              <a:latin typeface="Calibri"/>
              <a:ea typeface="ＭＳ Ｐゴシック" panose="020B0600070205080204" pitchFamily="50" charset="-128"/>
            </a:endParaRPr>
          </a:p>
          <a:p>
            <a:pPr defTabSz="914400">
              <a:defRPr/>
            </a:pPr>
            <a:endParaRPr kumimoji="1" lang="en-US" altLang="ja-JP" sz="1100" kern="0" dirty="0">
              <a:latin typeface="Calibri"/>
              <a:ea typeface="ＭＳ Ｐゴシック" panose="020B0600070205080204" pitchFamily="50" charset="-128"/>
            </a:endParaRPr>
          </a:p>
          <a:p>
            <a:pPr defTabSz="914400">
              <a:defRPr/>
            </a:pPr>
            <a:endParaRPr kumimoji="1" lang="en-US" altLang="ja-JP" sz="1100" kern="0" dirty="0">
              <a:latin typeface="Calibri"/>
              <a:ea typeface="ＭＳ Ｐゴシック" panose="020B0600070205080204" pitchFamily="50" charset="-128"/>
            </a:endParaRPr>
          </a:p>
          <a:p>
            <a:pPr defTabSz="914400">
              <a:defRPr/>
            </a:pPr>
            <a:endParaRPr kumimoji="1" lang="en-US" altLang="ja-JP" sz="1100" kern="0" dirty="0">
              <a:latin typeface="Calibri"/>
              <a:ea typeface="ＭＳ Ｐゴシック" panose="020B0600070205080204" pitchFamily="50" charset="-128"/>
            </a:endParaRPr>
          </a:p>
          <a:p>
            <a:pPr defTabSz="914400">
              <a:defRPr/>
            </a:pPr>
            <a:endParaRPr kumimoji="1" lang="en-US" altLang="ja-JP" sz="1100" kern="0" dirty="0">
              <a:latin typeface="Calibri"/>
              <a:ea typeface="ＭＳ Ｐゴシック" panose="020B0600070205080204" pitchFamily="50" charset="-128"/>
            </a:endParaRPr>
          </a:p>
          <a:p>
            <a:pPr defTabSz="914400">
              <a:defRPr/>
            </a:pPr>
            <a:endParaRPr kumimoji="1" lang="en-US" altLang="ja-JP" sz="1100" kern="0" dirty="0">
              <a:latin typeface="Calibri"/>
              <a:ea typeface="ＭＳ Ｐゴシック" panose="020B0600070205080204" pitchFamily="50" charset="-128"/>
            </a:endParaRPr>
          </a:p>
          <a:p>
            <a:pPr indent="1436688" defTabSz="914400">
              <a:defRPr/>
            </a:pPr>
            <a:endParaRPr kumimoji="1" lang="en-US" altLang="ja-JP" sz="1100" kern="0" dirty="0">
              <a:latin typeface="Calibri"/>
              <a:ea typeface="ＭＳ Ｐゴシック" panose="020B0600070205080204" pitchFamily="50" charset="-128"/>
            </a:endParaRPr>
          </a:p>
          <a:p>
            <a:pPr indent="1436688" defTabSz="914400">
              <a:defRPr/>
            </a:pPr>
            <a:endParaRPr kumimoji="1" lang="en-US" altLang="ja-JP" sz="1100" kern="0" dirty="0">
              <a:latin typeface="Calibri"/>
              <a:ea typeface="ＭＳ Ｐゴシック" panose="020B0600070205080204" pitchFamily="50" charset="-128"/>
            </a:endParaRPr>
          </a:p>
          <a:p>
            <a:pPr indent="1436688" defTabSz="914400">
              <a:defRPr/>
            </a:pPr>
            <a:endParaRPr kumimoji="1" lang="en-US" altLang="ja-JP" sz="1100" kern="0" dirty="0">
              <a:latin typeface="Calibri"/>
              <a:ea typeface="ＭＳ Ｐゴシック" panose="020B0600070205080204" pitchFamily="50" charset="-128"/>
            </a:endParaRPr>
          </a:p>
          <a:p>
            <a:pPr indent="1436688" defTabSz="914400">
              <a:defRPr/>
            </a:pPr>
            <a:endParaRPr kumimoji="1" lang="en-US" altLang="ja-JP" sz="1100" kern="0" dirty="0">
              <a:latin typeface="Calibri"/>
              <a:ea typeface="ＭＳ Ｐゴシック" panose="020B0600070205080204" pitchFamily="50" charset="-128"/>
            </a:endParaRPr>
          </a:p>
          <a:p>
            <a:pPr marL="171450" indent="-171450" defTabSz="914400">
              <a:buFont typeface="Wingdings" panose="05000000000000000000" pitchFamily="2" charset="2"/>
              <a:buChar char="l"/>
              <a:defRPr/>
            </a:pPr>
            <a:endParaRPr kumimoji="1" lang="en-US" altLang="ja-JP" sz="1100" kern="0" dirty="0">
              <a:latin typeface="Calibri"/>
              <a:ea typeface="ＭＳ Ｐゴシック" panose="020B0600070205080204" pitchFamily="50" charset="-128"/>
            </a:endParaRPr>
          </a:p>
          <a:p>
            <a:pPr marL="171450" indent="-171450" defTabSz="914400">
              <a:buFont typeface="Wingdings" panose="05000000000000000000" pitchFamily="2" charset="2"/>
              <a:buChar char="l"/>
              <a:defRPr/>
            </a:pPr>
            <a:endParaRPr kumimoji="1" lang="en-US" altLang="ja-JP" sz="1100" kern="0" dirty="0">
              <a:latin typeface="Calibri"/>
              <a:ea typeface="ＭＳ Ｐゴシック" panose="020B0600070205080204" pitchFamily="50" charset="-128"/>
            </a:endParaRPr>
          </a:p>
          <a:p>
            <a:pPr marL="171450" indent="-171450" defTabSz="914400">
              <a:buFont typeface="Wingdings" panose="05000000000000000000" pitchFamily="2" charset="2"/>
              <a:buChar char="l"/>
              <a:defRPr/>
            </a:pPr>
            <a:endParaRPr kumimoji="1" lang="en-US" altLang="ja-JP" sz="1100" kern="0" dirty="0">
              <a:latin typeface="Calibri"/>
              <a:ea typeface="ＭＳ Ｐゴシック" panose="020B0600070205080204" pitchFamily="50" charset="-128"/>
            </a:endParaRPr>
          </a:p>
          <a:p>
            <a:pPr marL="171450" indent="-171450" defTabSz="914400">
              <a:buFont typeface="Wingdings" panose="05000000000000000000" pitchFamily="2" charset="2"/>
              <a:buChar char="l"/>
              <a:defRPr/>
            </a:pPr>
            <a:endParaRPr kumimoji="1" lang="en-US" altLang="ja-JP" sz="1100" kern="0" dirty="0">
              <a:latin typeface="Calibri"/>
              <a:ea typeface="ＭＳ Ｐゴシック" panose="020B0600070205080204" pitchFamily="50" charset="-128"/>
            </a:endParaRPr>
          </a:p>
          <a:p>
            <a:pPr marL="171450" indent="-171450" defTabSz="914400">
              <a:buFont typeface="Wingdings" panose="05000000000000000000" pitchFamily="2" charset="2"/>
              <a:buChar char="l"/>
              <a:defRPr/>
            </a:pPr>
            <a:endParaRPr kumimoji="1" lang="en-US" altLang="ja-JP" sz="1100" kern="0" dirty="0">
              <a:latin typeface="Calibri"/>
              <a:ea typeface="ＭＳ Ｐゴシック" panose="020B0600070205080204" pitchFamily="50" charset="-128"/>
            </a:endParaRPr>
          </a:p>
          <a:p>
            <a:pPr marL="171450" indent="-171450" defTabSz="914400">
              <a:buFont typeface="Wingdings" panose="05000000000000000000" pitchFamily="2" charset="2"/>
              <a:buChar char="l"/>
              <a:defRPr/>
            </a:pPr>
            <a:endParaRPr kumimoji="1" lang="en-US" altLang="ja-JP" sz="1100" kern="0" dirty="0">
              <a:latin typeface="Calibri"/>
              <a:ea typeface="ＭＳ Ｐゴシック" panose="020B0600070205080204" pitchFamily="50" charset="-128"/>
            </a:endParaRPr>
          </a:p>
          <a:p>
            <a:pPr marL="171450" indent="-171450" defTabSz="914400">
              <a:buFont typeface="Wingdings" panose="05000000000000000000" pitchFamily="2" charset="2"/>
              <a:buChar char="l"/>
              <a:defRPr/>
            </a:pPr>
            <a:endParaRPr kumimoji="1" lang="en-US" altLang="ja-JP" sz="1100" kern="0" dirty="0">
              <a:latin typeface="Calibri"/>
              <a:ea typeface="ＭＳ Ｐゴシック" panose="020B0600070205080204" pitchFamily="50" charset="-128"/>
            </a:endParaRPr>
          </a:p>
          <a:p>
            <a:pPr marL="171450" indent="-171450" defTabSz="914400">
              <a:buFont typeface="Wingdings" panose="05000000000000000000" pitchFamily="2" charset="2"/>
              <a:buChar char="l"/>
              <a:defRPr/>
            </a:pPr>
            <a:endParaRPr kumimoji="1" lang="en-US" altLang="ja-JP" sz="1100" kern="0" dirty="0">
              <a:latin typeface="Calibri"/>
              <a:ea typeface="ＭＳ Ｐゴシック" panose="020B0600070205080204" pitchFamily="50" charset="-128"/>
            </a:endParaRPr>
          </a:p>
        </p:txBody>
      </p:sp>
      <p:sp>
        <p:nvSpPr>
          <p:cNvPr id="6" name="角丸四角形 13">
            <a:extLst>
              <a:ext uri="{FF2B5EF4-FFF2-40B4-BE49-F238E27FC236}">
                <a16:creationId xmlns:a16="http://schemas.microsoft.com/office/drawing/2014/main" id="{8034E86C-9277-486F-9102-1A4E7CDDED8C}"/>
              </a:ext>
            </a:extLst>
          </p:cNvPr>
          <p:cNvSpPr/>
          <p:nvPr/>
        </p:nvSpPr>
        <p:spPr>
          <a:xfrm>
            <a:off x="255736" y="72565"/>
            <a:ext cx="4536000" cy="259847"/>
          </a:xfrm>
          <a:prstGeom prst="roundRect">
            <a:avLst/>
          </a:prstGeom>
          <a:solidFill>
            <a:srgbClr val="FFEAA7"/>
          </a:solidFill>
          <a:ln w="25400" cap="flat" cmpd="sng" algn="ctr">
            <a:solidFill>
              <a:srgbClr val="FFC000"/>
            </a:solidFill>
            <a:prstDash val="solid"/>
          </a:ln>
          <a:effectLst/>
        </p:spPr>
        <p:txBody>
          <a:bodyPr rtlCol="0" anchor="ctr"/>
          <a:lstStyle/>
          <a:p>
            <a:pPr algn="ctr" defTabSz="914400">
              <a:defRPr/>
            </a:pPr>
            <a:r>
              <a:rPr kumimoji="1" lang="ja-JP" altLang="en-US" sz="1200" kern="0" dirty="0">
                <a:solidFill>
                  <a:prstClr val="black"/>
                </a:solidFill>
                <a:latin typeface="HGPｺﾞｼｯｸE" panose="020B0900000000000000" pitchFamily="50" charset="-128"/>
                <a:ea typeface="HGPｺﾞｼｯｸE" panose="020B0900000000000000" pitchFamily="50" charset="-128"/>
              </a:rPr>
              <a:t>減免適用後の適用内容の変更について</a:t>
            </a:r>
            <a:r>
              <a:rPr kumimoji="1" lang="en-US" altLang="ja-JP" sz="1200" kern="0" dirty="0">
                <a:solidFill>
                  <a:prstClr val="black"/>
                </a:solidFill>
                <a:latin typeface="HGPｺﾞｼｯｸE" panose="020B0900000000000000" pitchFamily="50" charset="-128"/>
                <a:ea typeface="HGPｺﾞｼｯｸE" panose="020B0900000000000000" pitchFamily="50" charset="-128"/>
              </a:rPr>
              <a:t>(</a:t>
            </a:r>
            <a:r>
              <a:rPr kumimoji="1" lang="ja-JP" altLang="en-US" sz="1200" kern="0" dirty="0">
                <a:solidFill>
                  <a:prstClr val="black"/>
                </a:solidFill>
                <a:latin typeface="HGPｺﾞｼｯｸE" panose="020B0900000000000000" pitchFamily="50" charset="-128"/>
                <a:ea typeface="HGPｺﾞｼｯｸE" panose="020B0900000000000000" pitchFamily="50" charset="-128"/>
              </a:rPr>
              <a:t>続き</a:t>
            </a:r>
            <a:r>
              <a:rPr kumimoji="1" lang="en-US" altLang="ja-JP" sz="1200" kern="0" dirty="0">
                <a:solidFill>
                  <a:prstClr val="black"/>
                </a:solidFill>
                <a:latin typeface="HGPｺﾞｼｯｸE" panose="020B0900000000000000" pitchFamily="50" charset="-128"/>
                <a:ea typeface="HGPｺﾞｼｯｸE" panose="020B0900000000000000" pitchFamily="50" charset="-128"/>
              </a:rPr>
              <a:t>)</a:t>
            </a:r>
            <a:endParaRPr kumimoji="1" lang="ja-JP" altLang="en-US" sz="1200" kern="0" dirty="0">
              <a:solidFill>
                <a:prstClr val="black"/>
              </a:solidFill>
              <a:latin typeface="HGPｺﾞｼｯｸE" panose="020B0900000000000000" pitchFamily="50" charset="-128"/>
              <a:ea typeface="HGPｺﾞｼｯｸE" panose="020B0900000000000000" pitchFamily="50" charset="-128"/>
            </a:endParaRPr>
          </a:p>
        </p:txBody>
      </p:sp>
      <p:sp>
        <p:nvSpPr>
          <p:cNvPr id="7" name="正方形/長方形 6">
            <a:extLst>
              <a:ext uri="{FF2B5EF4-FFF2-40B4-BE49-F238E27FC236}">
                <a16:creationId xmlns:a16="http://schemas.microsoft.com/office/drawing/2014/main" id="{DA81F498-8D67-473D-9E0F-046AAAC9A757}"/>
              </a:ext>
            </a:extLst>
          </p:cNvPr>
          <p:cNvSpPr/>
          <p:nvPr/>
        </p:nvSpPr>
        <p:spPr>
          <a:xfrm>
            <a:off x="133126" y="1524000"/>
            <a:ext cx="9281635" cy="2098040"/>
          </a:xfrm>
          <a:prstGeom prst="rect">
            <a:avLst/>
          </a:prstGeom>
          <a:solidFill>
            <a:sysClr val="window" lastClr="FFFFFF"/>
          </a:solidFill>
          <a:ln w="25400" cap="flat" cmpd="sng" algn="ctr">
            <a:solidFill>
              <a:sysClr val="windowText" lastClr="000000"/>
            </a:solidFill>
            <a:prstDash val="dashDot"/>
          </a:ln>
          <a:effectLst/>
        </p:spPr>
        <p:txBody>
          <a:bodyPr rtlCol="0" anchor="t"/>
          <a:lstStyle/>
          <a:p>
            <a:pPr defTabSz="914400">
              <a:defRPr/>
            </a:pPr>
            <a:r>
              <a:rPr kumimoji="1" lang="en-US" altLang="ja-JP" sz="1000" kern="0" dirty="0">
                <a:latin typeface="HGPｺﾞｼｯｸM" panose="020B0600000000000000" pitchFamily="50" charset="-128"/>
                <a:ea typeface="HGPｺﾞｼｯｸM" panose="020B0600000000000000" pitchFamily="50" charset="-128"/>
              </a:rPr>
              <a:t>【</a:t>
            </a:r>
            <a:r>
              <a:rPr kumimoji="1" lang="ja-JP" altLang="en-US" sz="1000" kern="0" dirty="0">
                <a:latin typeface="HGPｺﾞｼｯｸM" panose="020B0600000000000000" pitchFamily="50" charset="-128"/>
                <a:ea typeface="HGPｺﾞｼｯｸM" panose="020B0600000000000000" pitchFamily="50" charset="-128"/>
              </a:rPr>
              <a:t>事例１</a:t>
            </a:r>
            <a:r>
              <a:rPr kumimoji="1" lang="en-US" altLang="ja-JP" sz="1000" kern="0" dirty="0">
                <a:latin typeface="HGPｺﾞｼｯｸM" panose="020B0600000000000000" pitchFamily="50" charset="-128"/>
                <a:ea typeface="HGPｺﾞｼｯｸM" panose="020B0600000000000000" pitchFamily="50" charset="-128"/>
              </a:rPr>
              <a:t>】</a:t>
            </a:r>
          </a:p>
          <a:p>
            <a:pPr defTabSz="914400">
              <a:defRPr/>
            </a:pPr>
            <a:r>
              <a:rPr kumimoji="1" lang="ja-JP" altLang="en-US" sz="1000" kern="0" dirty="0">
                <a:latin typeface="HGPｺﾞｼｯｸM" panose="020B0600000000000000" pitchFamily="50" charset="-128"/>
                <a:ea typeface="HGPｺﾞｼｯｸM" panose="020B0600000000000000" pitchFamily="50" charset="-128"/>
              </a:rPr>
              <a:t>① 当初賦課状況</a:t>
            </a:r>
          </a:p>
          <a:p>
            <a:pPr defTabSz="914400">
              <a:defRPr/>
            </a:pPr>
            <a:r>
              <a:rPr kumimoji="1" lang="ja-JP" altLang="en-US" sz="1000" kern="0" dirty="0">
                <a:latin typeface="HGPｺﾞｼｯｸM" panose="020B0600000000000000" pitchFamily="50" charset="-128"/>
                <a:ea typeface="HGPｺﾞｼｯｸM" panose="020B0600000000000000" pitchFamily="50" charset="-128"/>
              </a:rPr>
              <a:t>　世帯状況：世帯主と妻の２人世帯、所得の状況：前年中所得</a:t>
            </a:r>
            <a:r>
              <a:rPr kumimoji="1" lang="en-US" altLang="ja-JP" sz="1000" kern="0" dirty="0">
                <a:latin typeface="HGPｺﾞｼｯｸM" panose="020B0600000000000000" pitchFamily="50" charset="-128"/>
                <a:ea typeface="HGPｺﾞｼｯｸM" panose="020B0600000000000000" pitchFamily="50" charset="-128"/>
              </a:rPr>
              <a:t>240</a:t>
            </a:r>
            <a:r>
              <a:rPr kumimoji="1" lang="ja-JP" altLang="en-US" sz="1000" kern="0" dirty="0">
                <a:latin typeface="HGPｺﾞｼｯｸM" panose="020B0600000000000000" pitchFamily="50" charset="-128"/>
                <a:ea typeface="HGPｺﾞｼｯｸM" panose="020B0600000000000000" pitchFamily="50" charset="-128"/>
              </a:rPr>
              <a:t>万円（世帯主所得</a:t>
            </a:r>
            <a:r>
              <a:rPr kumimoji="1" lang="en-US" altLang="ja-JP" sz="1000" kern="0" dirty="0">
                <a:latin typeface="HGPｺﾞｼｯｸM" panose="020B0600000000000000" pitchFamily="50" charset="-128"/>
                <a:ea typeface="HGPｺﾞｼｯｸM" panose="020B0600000000000000" pitchFamily="50" charset="-128"/>
              </a:rPr>
              <a:t>120</a:t>
            </a:r>
            <a:r>
              <a:rPr kumimoji="1" lang="ja-JP" altLang="en-US" sz="1000" kern="0" dirty="0">
                <a:latin typeface="HGPｺﾞｼｯｸM" panose="020B0600000000000000" pitchFamily="50" charset="-128"/>
                <a:ea typeface="HGPｺﾞｼｯｸM" panose="020B0600000000000000" pitchFamily="50" charset="-128"/>
              </a:rPr>
              <a:t>万円、妻所得</a:t>
            </a:r>
            <a:r>
              <a:rPr kumimoji="1" lang="en-US" altLang="ja-JP" sz="1000" kern="0" dirty="0">
                <a:latin typeface="HGPｺﾞｼｯｸM" panose="020B0600000000000000" pitchFamily="50" charset="-128"/>
                <a:ea typeface="HGPｺﾞｼｯｸM" panose="020B0600000000000000" pitchFamily="50" charset="-128"/>
              </a:rPr>
              <a:t>120</a:t>
            </a:r>
            <a:r>
              <a:rPr kumimoji="1" lang="ja-JP" altLang="en-US" sz="1000" kern="0" dirty="0">
                <a:latin typeface="HGPｺﾞｼｯｸM" panose="020B0600000000000000" pitchFamily="50" charset="-128"/>
                <a:ea typeface="HGPｺﾞｼｯｸM" panose="020B0600000000000000" pitchFamily="50" charset="-128"/>
              </a:rPr>
              <a:t>万円</a:t>
            </a:r>
            <a:r>
              <a:rPr kumimoji="1" lang="en-US" altLang="ja-JP" sz="1000" kern="0" dirty="0">
                <a:latin typeface="HGPｺﾞｼｯｸM" panose="020B0600000000000000" pitchFamily="50" charset="-128"/>
                <a:ea typeface="HGPｺﾞｼｯｸM" panose="020B0600000000000000" pitchFamily="50" charset="-128"/>
              </a:rPr>
              <a:t>(</a:t>
            </a:r>
            <a:r>
              <a:rPr kumimoji="1" lang="ja-JP" altLang="en-US" sz="1000" kern="0" dirty="0">
                <a:latin typeface="HGPｺﾞｼｯｸM" panose="020B0600000000000000" pitchFamily="50" charset="-128"/>
                <a:ea typeface="HGPｺﾞｼｯｸM" panose="020B0600000000000000" pitchFamily="50" charset="-128"/>
              </a:rPr>
              <a:t>一月あたり所得各</a:t>
            </a:r>
            <a:r>
              <a:rPr kumimoji="1" lang="en-US" altLang="ja-JP" sz="1000" kern="0" dirty="0">
                <a:latin typeface="HGPｺﾞｼｯｸM" panose="020B0600000000000000" pitchFamily="50" charset="-128"/>
                <a:ea typeface="HGPｺﾞｼｯｸM" panose="020B0600000000000000" pitchFamily="50" charset="-128"/>
              </a:rPr>
              <a:t>10</a:t>
            </a:r>
            <a:r>
              <a:rPr kumimoji="1" lang="ja-JP" altLang="en-US" sz="1000" kern="0" dirty="0">
                <a:latin typeface="HGPｺﾞｼｯｸM" panose="020B0600000000000000" pitchFamily="50" charset="-128"/>
                <a:ea typeface="HGPｺﾞｼｯｸM" panose="020B0600000000000000" pitchFamily="50" charset="-128"/>
              </a:rPr>
              <a:t>万円）</a:t>
            </a:r>
            <a:r>
              <a:rPr kumimoji="1" lang="en-US" altLang="ja-JP" sz="1000" kern="0" dirty="0">
                <a:latin typeface="HGPｺﾞｼｯｸM" panose="020B0600000000000000" pitchFamily="50" charset="-128"/>
                <a:ea typeface="HGPｺﾞｼｯｸM" panose="020B0600000000000000" pitchFamily="50" charset="-128"/>
              </a:rPr>
              <a:t>)</a:t>
            </a:r>
            <a:r>
              <a:rPr kumimoji="1" lang="ja-JP" altLang="en-US" sz="1000" kern="0" dirty="0">
                <a:latin typeface="HGPｺﾞｼｯｸM" panose="020B0600000000000000" pitchFamily="50" charset="-128"/>
                <a:ea typeface="HGPｺﾞｼｯｸM" panose="020B0600000000000000" pitchFamily="50" charset="-128"/>
              </a:rPr>
              <a:t>　</a:t>
            </a:r>
            <a:endParaRPr kumimoji="1" lang="en-US" altLang="ja-JP" sz="1000" kern="0" dirty="0">
              <a:latin typeface="HGPｺﾞｼｯｸM" panose="020B0600000000000000" pitchFamily="50" charset="-128"/>
              <a:ea typeface="HGPｺﾞｼｯｸM" panose="020B0600000000000000" pitchFamily="50" charset="-128"/>
            </a:endParaRPr>
          </a:p>
          <a:p>
            <a:pPr defTabSz="914400">
              <a:defRPr/>
            </a:pPr>
            <a:r>
              <a:rPr kumimoji="1" lang="en-US" altLang="ja-JP" sz="1000" kern="0" dirty="0">
                <a:latin typeface="HGPｺﾞｼｯｸM" panose="020B0600000000000000" pitchFamily="50" charset="-128"/>
                <a:ea typeface="HGPｺﾞｼｯｸM" panose="020B0600000000000000" pitchFamily="50" charset="-128"/>
              </a:rPr>
              <a:t>  </a:t>
            </a:r>
            <a:r>
              <a:rPr kumimoji="1" lang="ja-JP" altLang="en-US" sz="1000" kern="0" dirty="0">
                <a:latin typeface="HGPｺﾞｼｯｸM" panose="020B0600000000000000" pitchFamily="50" charset="-128"/>
                <a:ea typeface="HGPｺﾞｼｯｸM" panose="020B0600000000000000" pitchFamily="50" charset="-128"/>
              </a:rPr>
              <a:t>保険料の賦課状況：所得割</a:t>
            </a:r>
            <a:r>
              <a:rPr kumimoji="1" lang="en-US" altLang="ja-JP" sz="1000" kern="0" dirty="0">
                <a:latin typeface="HGPｺﾞｼｯｸM" panose="020B0600000000000000" pitchFamily="50" charset="-128"/>
                <a:ea typeface="HGPｺﾞｼｯｸM" panose="020B0600000000000000" pitchFamily="50" charset="-128"/>
              </a:rPr>
              <a:t>12</a:t>
            </a:r>
            <a:r>
              <a:rPr kumimoji="1" lang="ja-JP" altLang="en-US" sz="1000" kern="0" dirty="0">
                <a:latin typeface="HGPｺﾞｼｯｸM" panose="020B0600000000000000" pitchFamily="50" charset="-128"/>
                <a:ea typeface="HGPｺﾞｼｯｸM" panose="020B0600000000000000" pitchFamily="50" charset="-128"/>
              </a:rPr>
              <a:t>万円、均等割</a:t>
            </a:r>
            <a:r>
              <a:rPr kumimoji="1" lang="en-US" altLang="ja-JP" sz="1000" kern="0" dirty="0">
                <a:latin typeface="HGPｺﾞｼｯｸM" panose="020B0600000000000000" pitchFamily="50" charset="-128"/>
                <a:ea typeface="HGPｺﾞｼｯｸM" panose="020B0600000000000000" pitchFamily="50" charset="-128"/>
              </a:rPr>
              <a:t>6</a:t>
            </a:r>
            <a:r>
              <a:rPr kumimoji="1" lang="ja-JP" altLang="en-US" sz="1000" kern="0" dirty="0">
                <a:latin typeface="HGPｺﾞｼｯｸM" panose="020B0600000000000000" pitchFamily="50" charset="-128"/>
                <a:ea typeface="HGPｺﾞｼｯｸM" panose="020B0600000000000000" pitchFamily="50" charset="-128"/>
              </a:rPr>
              <a:t>万円、平等割</a:t>
            </a:r>
            <a:r>
              <a:rPr kumimoji="1" lang="en-US" altLang="ja-JP" sz="1000" kern="0" dirty="0">
                <a:latin typeface="HGPｺﾞｼｯｸM" panose="020B0600000000000000" pitchFamily="50" charset="-128"/>
                <a:ea typeface="HGPｺﾞｼｯｸM" panose="020B0600000000000000" pitchFamily="50" charset="-128"/>
              </a:rPr>
              <a:t>3</a:t>
            </a:r>
            <a:r>
              <a:rPr kumimoji="1" lang="ja-JP" altLang="en-US" sz="1000" kern="0" dirty="0">
                <a:latin typeface="HGPｺﾞｼｯｸM" panose="020B0600000000000000" pitchFamily="50" charset="-128"/>
                <a:ea typeface="HGPｺﾞｼｯｸM" panose="020B0600000000000000" pitchFamily="50" charset="-128"/>
              </a:rPr>
              <a:t>万円</a:t>
            </a:r>
            <a:endParaRPr kumimoji="1" lang="en-US" altLang="ja-JP" sz="1000" kern="0" dirty="0">
              <a:latin typeface="HGPｺﾞｼｯｸM" panose="020B0600000000000000" pitchFamily="50" charset="-128"/>
              <a:ea typeface="HGPｺﾞｼｯｸM" panose="020B0600000000000000" pitchFamily="50" charset="-128"/>
            </a:endParaRPr>
          </a:p>
          <a:p>
            <a:pPr defTabSz="914400">
              <a:defRPr/>
            </a:pPr>
            <a:r>
              <a:rPr kumimoji="1" lang="ja-JP" altLang="en-US" sz="1000" kern="0" dirty="0">
                <a:latin typeface="HGPｺﾞｼｯｸM" panose="020B0600000000000000" pitchFamily="50" charset="-128"/>
                <a:ea typeface="HGPｺﾞｼｯｸM" panose="020B0600000000000000" pitchFamily="50" charset="-128"/>
              </a:rPr>
              <a:t>② 妻が４月に退職、それに伴い所得減少減免申請</a:t>
            </a:r>
          </a:p>
          <a:p>
            <a:pPr defTabSz="914400">
              <a:defRPr/>
            </a:pPr>
            <a:r>
              <a:rPr kumimoji="1" lang="ja-JP" altLang="en-US" sz="1000" kern="0" dirty="0">
                <a:latin typeface="HGPｺﾞｼｯｸM" panose="020B0600000000000000" pitchFamily="50" charset="-128"/>
                <a:ea typeface="HGPｺﾞｼｯｸM" panose="020B0600000000000000" pitchFamily="50" charset="-128"/>
              </a:rPr>
              <a:t>　⇒ 世帯一月あたり所得：</a:t>
            </a:r>
            <a:r>
              <a:rPr kumimoji="1" lang="en-US" altLang="ja-JP" sz="1000" kern="0" dirty="0">
                <a:latin typeface="HGPｺﾞｼｯｸM" panose="020B0600000000000000" pitchFamily="50" charset="-128"/>
                <a:ea typeface="HGPｺﾞｼｯｸM" panose="020B0600000000000000" pitchFamily="50" charset="-128"/>
              </a:rPr>
              <a:t>20</a:t>
            </a:r>
            <a:r>
              <a:rPr kumimoji="1" lang="ja-JP" altLang="en-US" sz="1000" kern="0" dirty="0">
                <a:latin typeface="HGPｺﾞｼｯｸM" panose="020B0600000000000000" pitchFamily="50" charset="-128"/>
                <a:ea typeface="HGPｺﾞｼｯｸM" panose="020B0600000000000000" pitchFamily="50" charset="-128"/>
              </a:rPr>
              <a:t>万円→</a:t>
            </a:r>
            <a:r>
              <a:rPr kumimoji="1" lang="en-US" altLang="ja-JP" sz="1000" kern="0" dirty="0">
                <a:latin typeface="HGPｺﾞｼｯｸM" panose="020B0600000000000000" pitchFamily="50" charset="-128"/>
                <a:ea typeface="HGPｺﾞｼｯｸM" panose="020B0600000000000000" pitchFamily="50" charset="-128"/>
              </a:rPr>
              <a:t>10</a:t>
            </a:r>
            <a:r>
              <a:rPr kumimoji="1" lang="ja-JP" altLang="en-US" sz="1000" kern="0" dirty="0">
                <a:latin typeface="HGPｺﾞｼｯｸM" panose="020B0600000000000000" pitchFamily="50" charset="-128"/>
                <a:ea typeface="HGPｺﾞｼｯｸM" panose="020B0600000000000000" pitchFamily="50" charset="-128"/>
              </a:rPr>
              <a:t>万円となり</a:t>
            </a:r>
            <a:r>
              <a:rPr kumimoji="1" lang="en-US" altLang="ja-JP" sz="1000" kern="0" dirty="0">
                <a:latin typeface="HGPｺﾞｼｯｸM" panose="020B0600000000000000" pitchFamily="50" charset="-128"/>
                <a:ea typeface="HGPｺﾞｼｯｸM" panose="020B0600000000000000" pitchFamily="50" charset="-128"/>
              </a:rPr>
              <a:t>50</a:t>
            </a:r>
            <a:r>
              <a:rPr kumimoji="1" lang="ja-JP" altLang="en-US" sz="1000" kern="0" dirty="0">
                <a:latin typeface="HGPｺﾞｼｯｸM" panose="020B0600000000000000" pitchFamily="50" charset="-128"/>
                <a:ea typeface="HGPｺﾞｼｯｸM" panose="020B0600000000000000" pitchFamily="50" charset="-128"/>
              </a:rPr>
              <a:t>％減免適用</a:t>
            </a:r>
            <a:endParaRPr kumimoji="1" lang="en-US" altLang="ja-JP" sz="1000" kern="0" dirty="0">
              <a:latin typeface="HGPｺﾞｼｯｸM" panose="020B0600000000000000" pitchFamily="50" charset="-128"/>
              <a:ea typeface="HGPｺﾞｼｯｸM" panose="020B0600000000000000" pitchFamily="50" charset="-128"/>
            </a:endParaRPr>
          </a:p>
          <a:p>
            <a:pPr defTabSz="914400">
              <a:defRPr/>
            </a:pPr>
            <a:r>
              <a:rPr kumimoji="1" lang="en-US" altLang="ja-JP" sz="1000" kern="0" dirty="0">
                <a:latin typeface="HGPｺﾞｼｯｸM" panose="020B0600000000000000" pitchFamily="50" charset="-128"/>
                <a:ea typeface="HGPｺﾞｼｯｸM" panose="020B0600000000000000" pitchFamily="50" charset="-128"/>
              </a:rPr>
              <a:t>    </a:t>
            </a:r>
            <a:r>
              <a:rPr kumimoji="1" lang="ja-JP" altLang="en-US" sz="1000" kern="0" dirty="0">
                <a:latin typeface="HGPｺﾞｼｯｸM" panose="020B0600000000000000" pitchFamily="50" charset="-128"/>
                <a:ea typeface="HGPｺﾞｼｯｸM" panose="020B0600000000000000" pitchFamily="50" charset="-128"/>
              </a:rPr>
              <a:t>　</a:t>
            </a:r>
            <a:r>
              <a:rPr kumimoji="1" lang="en-US" altLang="ja-JP" sz="1000" kern="0" dirty="0">
                <a:latin typeface="HGPｺﾞｼｯｸM" panose="020B0600000000000000" pitchFamily="50" charset="-128"/>
                <a:ea typeface="HGPｺﾞｼｯｸM" panose="020B0600000000000000" pitchFamily="50" charset="-128"/>
              </a:rPr>
              <a:t>《</a:t>
            </a:r>
            <a:r>
              <a:rPr kumimoji="1" lang="ja-JP" altLang="en-US" sz="1000" kern="0" dirty="0">
                <a:latin typeface="HGPｺﾞｼｯｸM" panose="020B0600000000000000" pitchFamily="50" charset="-128"/>
                <a:ea typeface="HGPｺﾞｼｯｸM" panose="020B0600000000000000" pitchFamily="50" charset="-128"/>
              </a:rPr>
              <a:t>減免額：</a:t>
            </a:r>
            <a:r>
              <a:rPr kumimoji="1" lang="en-US" altLang="ja-JP" sz="1000" kern="0" dirty="0">
                <a:latin typeface="HGPｺﾞｼｯｸM" panose="020B0600000000000000" pitchFamily="50" charset="-128"/>
                <a:ea typeface="HGPｺﾞｼｯｸM" panose="020B0600000000000000" pitchFamily="50" charset="-128"/>
              </a:rPr>
              <a:t>120,000</a:t>
            </a:r>
            <a:r>
              <a:rPr kumimoji="1" lang="ja-JP" altLang="en-US" sz="1000" kern="0" dirty="0">
                <a:latin typeface="HGPｺﾞｼｯｸM" panose="020B0600000000000000" pitchFamily="50" charset="-128"/>
                <a:ea typeface="HGPｺﾞｼｯｸM" panose="020B0600000000000000" pitchFamily="50" charset="-128"/>
              </a:rPr>
              <a:t>円</a:t>
            </a:r>
            <a:r>
              <a:rPr kumimoji="1" lang="en-US" altLang="ja-JP" sz="1000" kern="0" dirty="0">
                <a:latin typeface="HGPｺﾞｼｯｸM" panose="020B0600000000000000" pitchFamily="50" charset="-128"/>
                <a:ea typeface="HGPｺﾞｼｯｸM" panose="020B0600000000000000" pitchFamily="50" charset="-128"/>
              </a:rPr>
              <a:t>×50</a:t>
            </a:r>
            <a:r>
              <a:rPr kumimoji="1" lang="ja-JP" altLang="en-US" sz="1000" kern="0" dirty="0">
                <a:latin typeface="HGPｺﾞｼｯｸM" panose="020B0600000000000000" pitchFamily="50" charset="-128"/>
                <a:ea typeface="HGPｺﾞｼｯｸM" panose="020B0600000000000000" pitchFamily="50" charset="-128"/>
              </a:rPr>
              <a:t>％＝</a:t>
            </a:r>
            <a:r>
              <a:rPr kumimoji="1" lang="en-US" altLang="ja-JP" sz="1000" kern="0" dirty="0">
                <a:latin typeface="HGPｺﾞｼｯｸM" panose="020B0600000000000000" pitchFamily="50" charset="-128"/>
                <a:ea typeface="HGPｺﾞｼｯｸM" panose="020B0600000000000000" pitchFamily="50" charset="-128"/>
              </a:rPr>
              <a:t>60,000</a:t>
            </a:r>
            <a:r>
              <a:rPr kumimoji="1" lang="ja-JP" altLang="en-US" sz="1000" kern="0" dirty="0">
                <a:latin typeface="HGPｺﾞｼｯｸM" panose="020B0600000000000000" pitchFamily="50" charset="-128"/>
                <a:ea typeface="HGPｺﾞｼｯｸM" panose="020B0600000000000000" pitchFamily="50" charset="-128"/>
              </a:rPr>
              <a:t>円</a:t>
            </a:r>
            <a:r>
              <a:rPr kumimoji="1" lang="en-US" altLang="ja-JP" sz="1000" kern="0" dirty="0">
                <a:latin typeface="HGPｺﾞｼｯｸM" panose="020B0600000000000000" pitchFamily="50" charset="-128"/>
                <a:ea typeface="HGPｺﾞｼｯｸM" panose="020B0600000000000000" pitchFamily="50" charset="-128"/>
              </a:rPr>
              <a:t>》</a:t>
            </a:r>
          </a:p>
          <a:p>
            <a:pPr defTabSz="914400">
              <a:defRPr/>
            </a:pPr>
            <a:r>
              <a:rPr kumimoji="1" lang="ja-JP" altLang="en-US" sz="1000" kern="0" dirty="0">
                <a:latin typeface="HGPｺﾞｼｯｸM" panose="020B0600000000000000" pitchFamily="50" charset="-128"/>
                <a:ea typeface="HGPｺﾞｼｯｸM" panose="020B0600000000000000" pitchFamily="50" charset="-128"/>
              </a:rPr>
              <a:t>③ 妻が１月に社会保険加入により資格喪失</a:t>
            </a:r>
          </a:p>
          <a:p>
            <a:pPr defTabSz="914400">
              <a:defRPr/>
            </a:pPr>
            <a:r>
              <a:rPr kumimoji="1" lang="ja-JP" altLang="en-US" sz="1000" kern="0" dirty="0">
                <a:latin typeface="HGPｺﾞｼｯｸM" panose="020B0600000000000000" pitchFamily="50" charset="-128"/>
                <a:ea typeface="HGPｺﾞｼｯｸM" panose="020B0600000000000000" pitchFamily="50" charset="-128"/>
              </a:rPr>
              <a:t>　⇒　１月以降の保険料及び減免率を再計算</a:t>
            </a:r>
          </a:p>
          <a:p>
            <a:pPr defTabSz="914400">
              <a:defRPr/>
            </a:pPr>
            <a:r>
              <a:rPr kumimoji="1" lang="ja-JP" altLang="en-US" sz="1000" kern="0" dirty="0">
                <a:latin typeface="HGPｺﾞｼｯｸM" panose="020B0600000000000000" pitchFamily="50" charset="-128"/>
                <a:ea typeface="HGPｺﾞｼｯｸM" panose="020B0600000000000000" pitchFamily="50" charset="-128"/>
              </a:rPr>
              <a:t>　　保険料 </a:t>
            </a:r>
            <a:r>
              <a:rPr kumimoji="1" lang="en-US" altLang="ja-JP" sz="1000" kern="0" dirty="0">
                <a:latin typeface="HGPｺﾞｼｯｸM" panose="020B0600000000000000" pitchFamily="50" charset="-128"/>
                <a:ea typeface="HGPｺﾞｼｯｸM" panose="020B0600000000000000" pitchFamily="50" charset="-128"/>
              </a:rPr>
              <a:t>… 1</a:t>
            </a:r>
            <a:r>
              <a:rPr kumimoji="1" lang="ja-JP" altLang="en-US" sz="1000" kern="0" dirty="0">
                <a:latin typeface="HGPｺﾞｼｯｸM" panose="020B0600000000000000" pitchFamily="50" charset="-128"/>
                <a:ea typeface="HGPｺﾞｼｯｸM" panose="020B0600000000000000" pitchFamily="50" charset="-128"/>
              </a:rPr>
              <a:t>月以降の妻の保険料（所得割</a:t>
            </a:r>
            <a:r>
              <a:rPr kumimoji="1" lang="en-US" altLang="ja-JP" sz="1000" kern="0" dirty="0">
                <a:latin typeface="HGPｺﾞｼｯｸM" panose="020B0600000000000000" pitchFamily="50" charset="-128"/>
                <a:ea typeface="HGPｺﾞｼｯｸM" panose="020B0600000000000000" pitchFamily="50" charset="-128"/>
              </a:rPr>
              <a:t>60,000</a:t>
            </a:r>
            <a:r>
              <a:rPr kumimoji="1" lang="ja-JP" altLang="en-US" sz="1000" kern="0" dirty="0">
                <a:latin typeface="HGPｺﾞｼｯｸM" panose="020B0600000000000000" pitchFamily="50" charset="-128"/>
                <a:ea typeface="HGPｺﾞｼｯｸM" panose="020B0600000000000000" pitchFamily="50" charset="-128"/>
              </a:rPr>
              <a:t>円</a:t>
            </a:r>
            <a:r>
              <a:rPr kumimoji="1" lang="en-US" altLang="ja-JP" sz="1000" kern="0" dirty="0">
                <a:latin typeface="HGPｺﾞｼｯｸM" panose="020B0600000000000000" pitchFamily="50" charset="-128"/>
                <a:ea typeface="HGPｺﾞｼｯｸM" panose="020B0600000000000000" pitchFamily="50" charset="-128"/>
              </a:rPr>
              <a:t>×3/12</a:t>
            </a:r>
            <a:r>
              <a:rPr kumimoji="1" lang="ja-JP" altLang="en-US" sz="1000" kern="0" dirty="0">
                <a:latin typeface="HGPｺﾞｼｯｸM" panose="020B0600000000000000" pitchFamily="50" charset="-128"/>
                <a:ea typeface="HGPｺﾞｼｯｸM" panose="020B0600000000000000" pitchFamily="50" charset="-128"/>
              </a:rPr>
              <a:t>と</a:t>
            </a:r>
            <a:endParaRPr kumimoji="1" lang="en-US" altLang="ja-JP" sz="1000" kern="0" dirty="0">
              <a:latin typeface="HGPｺﾞｼｯｸM" panose="020B0600000000000000" pitchFamily="50" charset="-128"/>
              <a:ea typeface="HGPｺﾞｼｯｸM" panose="020B0600000000000000" pitchFamily="50" charset="-128"/>
            </a:endParaRPr>
          </a:p>
          <a:p>
            <a:pPr defTabSz="914400">
              <a:defRPr/>
            </a:pPr>
            <a:r>
              <a:rPr kumimoji="1" lang="en-US" altLang="ja-JP" sz="1000" kern="0" dirty="0">
                <a:latin typeface="HGPｺﾞｼｯｸM" panose="020B0600000000000000" pitchFamily="50" charset="-128"/>
                <a:ea typeface="HGPｺﾞｼｯｸM" panose="020B0600000000000000" pitchFamily="50" charset="-128"/>
              </a:rPr>
              <a:t>                  </a:t>
            </a:r>
            <a:r>
              <a:rPr kumimoji="1" lang="ja-JP" altLang="en-US" sz="1000" kern="0" dirty="0">
                <a:latin typeface="HGPｺﾞｼｯｸM" panose="020B0600000000000000" pitchFamily="50" charset="-128"/>
                <a:ea typeface="HGPｺﾞｼｯｸM" panose="020B0600000000000000" pitchFamily="50" charset="-128"/>
              </a:rPr>
              <a:t>均等割</a:t>
            </a:r>
            <a:r>
              <a:rPr kumimoji="1" lang="en-US" altLang="ja-JP" sz="1000" kern="0" dirty="0">
                <a:latin typeface="HGPｺﾞｼｯｸM" panose="020B0600000000000000" pitchFamily="50" charset="-128"/>
                <a:ea typeface="HGPｺﾞｼｯｸM" panose="020B0600000000000000" pitchFamily="50" charset="-128"/>
              </a:rPr>
              <a:t>30,000</a:t>
            </a:r>
            <a:r>
              <a:rPr kumimoji="1" lang="ja-JP" altLang="en-US" sz="1000" kern="0" dirty="0">
                <a:latin typeface="HGPｺﾞｼｯｸM" panose="020B0600000000000000" pitchFamily="50" charset="-128"/>
                <a:ea typeface="HGPｺﾞｼｯｸM" panose="020B0600000000000000" pitchFamily="50" charset="-128"/>
              </a:rPr>
              <a:t>円</a:t>
            </a:r>
            <a:r>
              <a:rPr kumimoji="1" lang="en-US" altLang="ja-JP" sz="1000" kern="0" dirty="0">
                <a:latin typeface="HGPｺﾞｼｯｸM" panose="020B0600000000000000" pitchFamily="50" charset="-128"/>
                <a:ea typeface="HGPｺﾞｼｯｸM" panose="020B0600000000000000" pitchFamily="50" charset="-128"/>
              </a:rPr>
              <a:t>×3/12</a:t>
            </a:r>
            <a:r>
              <a:rPr kumimoji="1" lang="ja-JP" altLang="en-US" sz="1000" kern="0" dirty="0">
                <a:latin typeface="HGPｺﾞｼｯｸM" panose="020B0600000000000000" pitchFamily="50" charset="-128"/>
                <a:ea typeface="HGPｺﾞｼｯｸM" panose="020B0600000000000000" pitchFamily="50" charset="-128"/>
              </a:rPr>
              <a:t>）を減額</a:t>
            </a:r>
          </a:p>
          <a:p>
            <a:pPr defTabSz="914400">
              <a:defRPr/>
            </a:pPr>
            <a:r>
              <a:rPr kumimoji="1" lang="ja-JP" altLang="en-US" sz="1000" kern="0" dirty="0">
                <a:latin typeface="HGPｺﾞｼｯｸM" panose="020B0600000000000000" pitchFamily="50" charset="-128"/>
                <a:ea typeface="HGPｺﾞｼｯｸM" panose="020B0600000000000000" pitchFamily="50" charset="-128"/>
              </a:rPr>
              <a:t>　　減　免  </a:t>
            </a:r>
            <a:r>
              <a:rPr kumimoji="1" lang="en-US" altLang="ja-JP" sz="1000" kern="0" dirty="0">
                <a:latin typeface="HGPｺﾞｼｯｸM" panose="020B0600000000000000" pitchFamily="50" charset="-128"/>
                <a:ea typeface="HGPｺﾞｼｯｸM" panose="020B0600000000000000" pitchFamily="50" charset="-128"/>
              </a:rPr>
              <a:t>… </a:t>
            </a:r>
            <a:r>
              <a:rPr kumimoji="1" lang="ja-JP" altLang="en-US" sz="1000" kern="0" dirty="0">
                <a:latin typeface="HGPｺﾞｼｯｸM" panose="020B0600000000000000" pitchFamily="50" charset="-128"/>
                <a:ea typeface="HGPｺﾞｼｯｸM" panose="020B0600000000000000" pitchFamily="50" charset="-128"/>
              </a:rPr>
              <a:t>所得の減少がないため終了</a:t>
            </a:r>
          </a:p>
          <a:p>
            <a:pPr defTabSz="914400">
              <a:defRPr/>
            </a:pPr>
            <a:r>
              <a:rPr kumimoji="1" lang="ja-JP" altLang="en-US" sz="1000" kern="0" dirty="0">
                <a:latin typeface="HGPｺﾞｼｯｸM" panose="020B0600000000000000" pitchFamily="50" charset="-128"/>
                <a:ea typeface="HGPｺﾞｼｯｸM" panose="020B0600000000000000" pitchFamily="50" charset="-128"/>
              </a:rPr>
              <a:t>　　</a:t>
            </a:r>
            <a:r>
              <a:rPr kumimoji="1" lang="en-US" altLang="ja-JP" sz="1000" kern="0" dirty="0">
                <a:latin typeface="HGPｺﾞｼｯｸM" panose="020B0600000000000000" pitchFamily="50" charset="-128"/>
                <a:ea typeface="HGPｺﾞｼｯｸM" panose="020B0600000000000000" pitchFamily="50" charset="-128"/>
              </a:rPr>
              <a:t>《</a:t>
            </a:r>
            <a:r>
              <a:rPr kumimoji="1" lang="ja-JP" altLang="en-US" sz="1000" kern="0" dirty="0">
                <a:latin typeface="HGPｺﾞｼｯｸM" panose="020B0600000000000000" pitchFamily="50" charset="-128"/>
                <a:ea typeface="HGPｺﾞｼｯｸM" panose="020B0600000000000000" pitchFamily="50" charset="-128"/>
              </a:rPr>
              <a:t>減免額：</a:t>
            </a:r>
            <a:r>
              <a:rPr kumimoji="1" lang="en-US" altLang="ja-JP" sz="1000" kern="0" dirty="0">
                <a:latin typeface="HGPｺﾞｼｯｸM" panose="020B0600000000000000" pitchFamily="50" charset="-128"/>
                <a:ea typeface="HGPｺﾞｼｯｸM" panose="020B0600000000000000" pitchFamily="50" charset="-128"/>
              </a:rPr>
              <a:t>120,000</a:t>
            </a:r>
            <a:r>
              <a:rPr kumimoji="1" lang="ja-JP" altLang="en-US" sz="1000" kern="0" dirty="0">
                <a:latin typeface="HGPｺﾞｼｯｸM" panose="020B0600000000000000" pitchFamily="50" charset="-128"/>
                <a:ea typeface="HGPｺﾞｼｯｸM" panose="020B0600000000000000" pitchFamily="50" charset="-128"/>
              </a:rPr>
              <a:t>円</a:t>
            </a:r>
            <a:r>
              <a:rPr kumimoji="1" lang="en-US" altLang="ja-JP" sz="1000" kern="0" dirty="0">
                <a:latin typeface="HGPｺﾞｼｯｸM" panose="020B0600000000000000" pitchFamily="50" charset="-128"/>
                <a:ea typeface="HGPｺﾞｼｯｸM" panose="020B0600000000000000" pitchFamily="50" charset="-128"/>
              </a:rPr>
              <a:t>×9/12×50%=45,000</a:t>
            </a:r>
            <a:r>
              <a:rPr kumimoji="1" lang="ja-JP" altLang="en-US" sz="1000" kern="0" dirty="0">
                <a:latin typeface="HGPｺﾞｼｯｸM" panose="020B0600000000000000" pitchFamily="50" charset="-128"/>
                <a:ea typeface="HGPｺﾞｼｯｸM" panose="020B0600000000000000" pitchFamily="50" charset="-128"/>
              </a:rPr>
              <a:t>円</a:t>
            </a:r>
            <a:r>
              <a:rPr kumimoji="1" lang="en-US" altLang="ja-JP" sz="1000" kern="0" dirty="0">
                <a:latin typeface="HGPｺﾞｼｯｸM" panose="020B0600000000000000" pitchFamily="50" charset="-128"/>
                <a:ea typeface="HGPｺﾞｼｯｸM" panose="020B0600000000000000" pitchFamily="50" charset="-128"/>
              </a:rPr>
              <a:t>》</a:t>
            </a:r>
          </a:p>
          <a:p>
            <a:pPr defTabSz="914400">
              <a:defRPr/>
            </a:pPr>
            <a:endParaRPr kumimoji="1" lang="en-US" altLang="ja-JP" sz="1000" kern="0" dirty="0">
              <a:latin typeface="HGPｺﾞｼｯｸM" panose="020B0600000000000000" pitchFamily="50" charset="-128"/>
              <a:ea typeface="HGPｺﾞｼｯｸM" panose="020B0600000000000000" pitchFamily="50" charset="-128"/>
            </a:endParaRPr>
          </a:p>
          <a:p>
            <a:pPr defTabSz="914400">
              <a:defRPr/>
            </a:pPr>
            <a:endParaRPr kumimoji="1" lang="en-US" altLang="ja-JP" sz="1000" kern="0" dirty="0">
              <a:latin typeface="HGPｺﾞｼｯｸM" panose="020B0600000000000000" pitchFamily="50" charset="-128"/>
              <a:ea typeface="HGPｺﾞｼｯｸM" panose="020B0600000000000000" pitchFamily="50" charset="-128"/>
            </a:endParaRPr>
          </a:p>
          <a:p>
            <a:pPr defTabSz="914400">
              <a:defRPr/>
            </a:pPr>
            <a:endParaRPr kumimoji="1" lang="ja-JP" altLang="en-US" sz="1000" kern="0" dirty="0">
              <a:latin typeface="HGPｺﾞｼｯｸM" panose="020B0600000000000000" pitchFamily="50" charset="-128"/>
              <a:ea typeface="HGPｺﾞｼｯｸM" panose="020B0600000000000000" pitchFamily="50" charset="-128"/>
            </a:endParaRPr>
          </a:p>
          <a:p>
            <a:pPr defTabSz="914400">
              <a:defRPr/>
            </a:pPr>
            <a:endParaRPr kumimoji="1" lang="en-US" altLang="ja-JP" sz="1000" kern="0" dirty="0">
              <a:latin typeface="HGPｺﾞｼｯｸM" panose="020B0600000000000000" pitchFamily="50" charset="-128"/>
              <a:ea typeface="HGPｺﾞｼｯｸM" panose="020B0600000000000000" pitchFamily="50" charset="-128"/>
            </a:endParaRPr>
          </a:p>
          <a:p>
            <a:pPr indent="92075" defTabSz="914400">
              <a:defRPr/>
            </a:pPr>
            <a:r>
              <a:rPr kumimoji="1" lang="ja-JP" altLang="en-US" sz="1000" kern="0" dirty="0">
                <a:latin typeface="HGPｺﾞｼｯｸM" panose="020B0600000000000000" pitchFamily="50" charset="-128"/>
                <a:ea typeface="HGPｺﾞｼｯｸM" panose="020B0600000000000000" pitchFamily="50" charset="-128"/>
              </a:rPr>
              <a:t>　</a:t>
            </a:r>
          </a:p>
        </p:txBody>
      </p:sp>
      <p:sp>
        <p:nvSpPr>
          <p:cNvPr id="13" name="正方形/長方形 12">
            <a:extLst>
              <a:ext uri="{FF2B5EF4-FFF2-40B4-BE49-F238E27FC236}">
                <a16:creationId xmlns:a16="http://schemas.microsoft.com/office/drawing/2014/main" id="{A57D9D67-5EC9-460D-B326-938FAB5BE058}"/>
              </a:ext>
            </a:extLst>
          </p:cNvPr>
          <p:cNvSpPr/>
          <p:nvPr/>
        </p:nvSpPr>
        <p:spPr>
          <a:xfrm>
            <a:off x="133126" y="3797308"/>
            <a:ext cx="9281633" cy="1643342"/>
          </a:xfrm>
          <a:prstGeom prst="rect">
            <a:avLst/>
          </a:prstGeom>
          <a:solidFill>
            <a:sysClr val="window" lastClr="FFFFFF"/>
          </a:solidFill>
          <a:ln w="25400" cap="flat" cmpd="sng" algn="ctr">
            <a:solidFill>
              <a:sysClr val="windowText" lastClr="000000"/>
            </a:solidFill>
            <a:prstDash val="dashDot"/>
          </a:ln>
          <a:effectLst/>
        </p:spPr>
        <p:txBody>
          <a:bodyPr rtlCol="0" anchor="t"/>
          <a:lstStyle/>
          <a:p>
            <a:pPr defTabSz="914400">
              <a:defRPr/>
            </a:pPr>
            <a:r>
              <a:rPr kumimoji="1" lang="en-US" altLang="ja-JP" sz="1000" kern="0" dirty="0">
                <a:latin typeface="HGPｺﾞｼｯｸM" panose="020B0600000000000000" pitchFamily="50" charset="-128"/>
                <a:ea typeface="HGPｺﾞｼｯｸM" panose="020B0600000000000000" pitchFamily="50" charset="-128"/>
              </a:rPr>
              <a:t>【</a:t>
            </a:r>
            <a:r>
              <a:rPr kumimoji="1" lang="ja-JP" altLang="en-US" sz="1000" kern="0" dirty="0">
                <a:latin typeface="HGPｺﾞｼｯｸM" panose="020B0600000000000000" pitchFamily="50" charset="-128"/>
                <a:ea typeface="HGPｺﾞｼｯｸM" panose="020B0600000000000000" pitchFamily="50" charset="-128"/>
              </a:rPr>
              <a:t>事例２</a:t>
            </a:r>
            <a:r>
              <a:rPr kumimoji="1" lang="en-US" altLang="ja-JP" sz="1000" kern="0" dirty="0">
                <a:latin typeface="HGPｺﾞｼｯｸM" panose="020B0600000000000000" pitchFamily="50" charset="-128"/>
                <a:ea typeface="HGPｺﾞｼｯｸM" panose="020B0600000000000000" pitchFamily="50" charset="-128"/>
              </a:rPr>
              <a:t>】</a:t>
            </a:r>
          </a:p>
          <a:p>
            <a:pPr defTabSz="914400">
              <a:defRPr/>
            </a:pPr>
            <a:r>
              <a:rPr kumimoji="1" lang="ja-JP" altLang="en-US" sz="1000" kern="0" dirty="0">
                <a:latin typeface="HGPｺﾞｼｯｸM" panose="020B0600000000000000" pitchFamily="50" charset="-128"/>
                <a:ea typeface="HGPｺﾞｼｯｸM" panose="020B0600000000000000" pitchFamily="50" charset="-128"/>
              </a:rPr>
              <a:t>①② 事例１と同様、③において世帯主が社会保険加入により資格喪失し、擬制世帯となる。　　</a:t>
            </a:r>
            <a:endParaRPr kumimoji="1" lang="en-US" altLang="ja-JP" sz="1000" kern="0" dirty="0">
              <a:latin typeface="HGPｺﾞｼｯｸM" panose="020B0600000000000000" pitchFamily="50" charset="-128"/>
              <a:ea typeface="HGPｺﾞｼｯｸM" panose="020B0600000000000000" pitchFamily="50" charset="-128"/>
            </a:endParaRPr>
          </a:p>
          <a:p>
            <a:pPr defTabSz="914400">
              <a:defRPr/>
            </a:pPr>
            <a:r>
              <a:rPr kumimoji="1" lang="ja-JP" altLang="en-US" sz="1000" kern="0" dirty="0">
                <a:latin typeface="HGPｺﾞｼｯｸM" panose="020B0600000000000000" pitchFamily="50" charset="-128"/>
                <a:ea typeface="HGPｺﾞｼｯｸM" panose="020B0600000000000000" pitchFamily="50" charset="-128"/>
              </a:rPr>
              <a:t>③ 世帯主が１月に社会保険加入により資格喪失（擬制世帯となる。）</a:t>
            </a:r>
          </a:p>
          <a:p>
            <a:pPr defTabSz="914400">
              <a:defRPr/>
            </a:pPr>
            <a:r>
              <a:rPr kumimoji="1" lang="ja-JP" altLang="en-US" sz="1000" kern="0" dirty="0">
                <a:latin typeface="HGPｺﾞｼｯｸM" panose="020B0600000000000000" pitchFamily="50" charset="-128"/>
                <a:ea typeface="HGPｺﾞｼｯｸM" panose="020B0600000000000000" pitchFamily="50" charset="-128"/>
              </a:rPr>
              <a:t>　⇒　１月以降の保険料及び減免率を再計算</a:t>
            </a:r>
          </a:p>
          <a:p>
            <a:pPr defTabSz="914400">
              <a:defRPr/>
            </a:pPr>
            <a:r>
              <a:rPr kumimoji="1" lang="ja-JP" altLang="en-US" sz="1000" kern="0" dirty="0">
                <a:latin typeface="HGPｺﾞｼｯｸM" panose="020B0600000000000000" pitchFamily="50" charset="-128"/>
                <a:ea typeface="HGPｺﾞｼｯｸM" panose="020B0600000000000000" pitchFamily="50" charset="-128"/>
              </a:rPr>
              <a:t>　　保険料 </a:t>
            </a:r>
            <a:r>
              <a:rPr kumimoji="1" lang="en-US" altLang="ja-JP" sz="1000" kern="0" dirty="0">
                <a:latin typeface="HGPｺﾞｼｯｸM" panose="020B0600000000000000" pitchFamily="50" charset="-128"/>
                <a:ea typeface="HGPｺﾞｼｯｸM" panose="020B0600000000000000" pitchFamily="50" charset="-128"/>
              </a:rPr>
              <a:t>… 1</a:t>
            </a:r>
            <a:r>
              <a:rPr kumimoji="1" lang="ja-JP" altLang="en-US" sz="1000" kern="0" dirty="0">
                <a:latin typeface="HGPｺﾞｼｯｸM" panose="020B0600000000000000" pitchFamily="50" charset="-128"/>
                <a:ea typeface="HGPｺﾞｼｯｸM" panose="020B0600000000000000" pitchFamily="50" charset="-128"/>
              </a:rPr>
              <a:t>月以降の世帯主の保険料（</a:t>
            </a:r>
            <a:r>
              <a:rPr kumimoji="1" lang="en-US" altLang="ja-JP" sz="1000" kern="0" dirty="0">
                <a:latin typeface="HGPｺﾞｼｯｸM" panose="020B0600000000000000" pitchFamily="50" charset="-128"/>
                <a:ea typeface="HGPｺﾞｼｯｸM" panose="020B0600000000000000" pitchFamily="50" charset="-128"/>
              </a:rPr>
              <a:t>60,000</a:t>
            </a:r>
            <a:r>
              <a:rPr kumimoji="1" lang="ja-JP" altLang="en-US" sz="1000" kern="0" dirty="0">
                <a:latin typeface="HGPｺﾞｼｯｸM" panose="020B0600000000000000" pitchFamily="50" charset="-128"/>
                <a:ea typeface="HGPｺﾞｼｯｸM" panose="020B0600000000000000" pitchFamily="50" charset="-128"/>
              </a:rPr>
              <a:t>円</a:t>
            </a:r>
            <a:r>
              <a:rPr kumimoji="1" lang="en-US" altLang="ja-JP" sz="1000" kern="0" dirty="0">
                <a:latin typeface="HGPｺﾞｼｯｸM" panose="020B0600000000000000" pitchFamily="50" charset="-128"/>
                <a:ea typeface="HGPｺﾞｼｯｸM" panose="020B0600000000000000" pitchFamily="50" charset="-128"/>
              </a:rPr>
              <a:t>×3/12</a:t>
            </a:r>
            <a:r>
              <a:rPr kumimoji="1" lang="ja-JP" altLang="en-US" sz="1000" kern="0" dirty="0">
                <a:latin typeface="HGPｺﾞｼｯｸM" panose="020B0600000000000000" pitchFamily="50" charset="-128"/>
                <a:ea typeface="HGPｺﾞｼｯｸM" panose="020B0600000000000000" pitchFamily="50" charset="-128"/>
              </a:rPr>
              <a:t>と</a:t>
            </a:r>
            <a:endParaRPr kumimoji="1" lang="en-US" altLang="ja-JP" sz="1000" kern="0" dirty="0">
              <a:latin typeface="HGPｺﾞｼｯｸM" panose="020B0600000000000000" pitchFamily="50" charset="-128"/>
              <a:ea typeface="HGPｺﾞｼｯｸM" panose="020B0600000000000000" pitchFamily="50" charset="-128"/>
            </a:endParaRPr>
          </a:p>
          <a:p>
            <a:pPr defTabSz="914400">
              <a:defRPr/>
            </a:pPr>
            <a:r>
              <a:rPr kumimoji="1" lang="ja-JP" altLang="en-US" sz="1000" kern="0" dirty="0">
                <a:latin typeface="HGPｺﾞｼｯｸM" panose="020B0600000000000000" pitchFamily="50" charset="-128"/>
                <a:ea typeface="HGPｺﾞｼｯｸM" panose="020B0600000000000000" pitchFamily="50" charset="-128"/>
              </a:rPr>
              <a:t>　　　　　　　　　均等割</a:t>
            </a:r>
            <a:r>
              <a:rPr kumimoji="1" lang="en-US" altLang="ja-JP" sz="1000" kern="0" dirty="0">
                <a:latin typeface="HGPｺﾞｼｯｸM" panose="020B0600000000000000" pitchFamily="50" charset="-128"/>
                <a:ea typeface="HGPｺﾞｼｯｸM" panose="020B0600000000000000" pitchFamily="50" charset="-128"/>
              </a:rPr>
              <a:t>30,000</a:t>
            </a:r>
            <a:r>
              <a:rPr kumimoji="1" lang="ja-JP" altLang="en-US" sz="1000" kern="0" dirty="0">
                <a:latin typeface="HGPｺﾞｼｯｸM" panose="020B0600000000000000" pitchFamily="50" charset="-128"/>
                <a:ea typeface="HGPｺﾞｼｯｸM" panose="020B0600000000000000" pitchFamily="50" charset="-128"/>
              </a:rPr>
              <a:t>円</a:t>
            </a:r>
            <a:r>
              <a:rPr kumimoji="1" lang="en-US" altLang="ja-JP" sz="1000" kern="0" dirty="0">
                <a:latin typeface="HGPｺﾞｼｯｸM" panose="020B0600000000000000" pitchFamily="50" charset="-128"/>
                <a:ea typeface="HGPｺﾞｼｯｸM" panose="020B0600000000000000" pitchFamily="50" charset="-128"/>
              </a:rPr>
              <a:t>×3/12</a:t>
            </a:r>
            <a:r>
              <a:rPr kumimoji="1" lang="ja-JP" altLang="en-US" sz="1000" kern="0" dirty="0">
                <a:latin typeface="HGPｺﾞｼｯｸM" panose="020B0600000000000000" pitchFamily="50" charset="-128"/>
                <a:ea typeface="HGPｺﾞｼｯｸM" panose="020B0600000000000000" pitchFamily="50" charset="-128"/>
              </a:rPr>
              <a:t>）を減額</a:t>
            </a:r>
          </a:p>
          <a:p>
            <a:pPr defTabSz="914400">
              <a:defRPr/>
            </a:pPr>
            <a:r>
              <a:rPr kumimoji="1" lang="ja-JP" altLang="en-US" sz="1000" kern="0" dirty="0">
                <a:latin typeface="HGPｺﾞｼｯｸM" panose="020B0600000000000000" pitchFamily="50" charset="-128"/>
                <a:ea typeface="HGPｺﾞｼｯｸM" panose="020B0600000000000000" pitchFamily="50" charset="-128"/>
              </a:rPr>
              <a:t>　　減　免  </a:t>
            </a:r>
            <a:r>
              <a:rPr kumimoji="1" lang="en-US" altLang="ja-JP" sz="1000" kern="0" dirty="0">
                <a:latin typeface="HGPｺﾞｼｯｸM" panose="020B0600000000000000" pitchFamily="50" charset="-128"/>
                <a:ea typeface="HGPｺﾞｼｯｸM" panose="020B0600000000000000" pitchFamily="50" charset="-128"/>
              </a:rPr>
              <a:t>…</a:t>
            </a:r>
            <a:r>
              <a:rPr kumimoji="1" lang="ja-JP" altLang="en-US" sz="1000" kern="0" dirty="0">
                <a:latin typeface="HGPｺﾞｼｯｸM" panose="020B0600000000000000" pitchFamily="50" charset="-128"/>
                <a:ea typeface="HGPｺﾞｼｯｸM" panose="020B0600000000000000" pitchFamily="50" charset="-128"/>
              </a:rPr>
              <a:t>　世帯一月あたり所得：</a:t>
            </a:r>
            <a:r>
              <a:rPr kumimoji="1" lang="en-US" altLang="ja-JP" sz="1000" kern="0" dirty="0">
                <a:latin typeface="HGPｺﾞｼｯｸM" panose="020B0600000000000000" pitchFamily="50" charset="-128"/>
                <a:ea typeface="HGPｺﾞｼｯｸM" panose="020B0600000000000000" pitchFamily="50" charset="-128"/>
              </a:rPr>
              <a:t>10</a:t>
            </a:r>
            <a:r>
              <a:rPr kumimoji="1" lang="ja-JP" altLang="en-US" sz="1000" kern="0" dirty="0">
                <a:latin typeface="HGPｺﾞｼｯｸM" panose="020B0600000000000000" pitchFamily="50" charset="-128"/>
                <a:ea typeface="HGPｺﾞｼｯｸM" panose="020B0600000000000000" pitchFamily="50" charset="-128"/>
              </a:rPr>
              <a:t>万円→</a:t>
            </a:r>
            <a:r>
              <a:rPr kumimoji="1" lang="en-US" altLang="ja-JP" sz="1000" kern="0" dirty="0">
                <a:latin typeface="HGPｺﾞｼｯｸM" panose="020B0600000000000000" pitchFamily="50" charset="-128"/>
                <a:ea typeface="HGPｺﾞｼｯｸM" panose="020B0600000000000000" pitchFamily="50" charset="-128"/>
              </a:rPr>
              <a:t>0</a:t>
            </a:r>
            <a:r>
              <a:rPr kumimoji="1" lang="ja-JP" altLang="en-US" sz="1000" kern="0" dirty="0">
                <a:latin typeface="HGPｺﾞｼｯｸM" panose="020B0600000000000000" pitchFamily="50" charset="-128"/>
                <a:ea typeface="HGPｺﾞｼｯｸM" panose="020B0600000000000000" pitchFamily="50" charset="-128"/>
              </a:rPr>
              <a:t>万円となり</a:t>
            </a:r>
            <a:r>
              <a:rPr kumimoji="1" lang="en-US" altLang="ja-JP" sz="1000" kern="0" dirty="0">
                <a:latin typeface="HGPｺﾞｼｯｸM" panose="020B0600000000000000" pitchFamily="50" charset="-128"/>
                <a:ea typeface="HGPｺﾞｼｯｸM" panose="020B0600000000000000" pitchFamily="50" charset="-128"/>
              </a:rPr>
              <a:t>100</a:t>
            </a:r>
            <a:r>
              <a:rPr kumimoji="1" lang="ja-JP" altLang="en-US" sz="1000" kern="0" dirty="0">
                <a:latin typeface="HGPｺﾞｼｯｸM" panose="020B0600000000000000" pitchFamily="50" charset="-128"/>
                <a:ea typeface="HGPｺﾞｼｯｸM" panose="020B0600000000000000" pitchFamily="50" charset="-128"/>
              </a:rPr>
              <a:t>％減免適用</a:t>
            </a:r>
          </a:p>
          <a:p>
            <a:pPr defTabSz="914400">
              <a:defRPr/>
            </a:pPr>
            <a:r>
              <a:rPr kumimoji="1" lang="ja-JP" altLang="en-US" sz="1000" kern="0" dirty="0">
                <a:latin typeface="HGPｺﾞｼｯｸM" panose="020B0600000000000000" pitchFamily="50" charset="-128"/>
                <a:ea typeface="HGPｺﾞｼｯｸM" panose="020B0600000000000000" pitchFamily="50" charset="-128"/>
              </a:rPr>
              <a:t>　　</a:t>
            </a:r>
            <a:r>
              <a:rPr kumimoji="1" lang="en-US" altLang="ja-JP" sz="1000" kern="0" dirty="0">
                <a:latin typeface="HGPｺﾞｼｯｸM" panose="020B0600000000000000" pitchFamily="50" charset="-128"/>
                <a:ea typeface="HGPｺﾞｼｯｸM" panose="020B0600000000000000" pitchFamily="50" charset="-128"/>
              </a:rPr>
              <a:t>《</a:t>
            </a:r>
            <a:r>
              <a:rPr kumimoji="1" lang="ja-JP" altLang="en-US" sz="1000" kern="0" dirty="0">
                <a:latin typeface="HGPｺﾞｼｯｸM" panose="020B0600000000000000" pitchFamily="50" charset="-128"/>
                <a:ea typeface="HGPｺﾞｼｯｸM" panose="020B0600000000000000" pitchFamily="50" charset="-128"/>
              </a:rPr>
              <a:t>減免額：</a:t>
            </a:r>
            <a:r>
              <a:rPr kumimoji="1" lang="en-US" altLang="ja-JP" sz="1000" kern="0" dirty="0">
                <a:latin typeface="HGPｺﾞｼｯｸM" panose="020B0600000000000000" pitchFamily="50" charset="-128"/>
                <a:ea typeface="HGPｺﾞｼｯｸM" panose="020B0600000000000000" pitchFamily="50" charset="-128"/>
              </a:rPr>
              <a:t>(120,000</a:t>
            </a:r>
            <a:r>
              <a:rPr kumimoji="1" lang="ja-JP" altLang="en-US" sz="1000" kern="0" dirty="0">
                <a:latin typeface="HGPｺﾞｼｯｸM" panose="020B0600000000000000" pitchFamily="50" charset="-128"/>
                <a:ea typeface="HGPｺﾞｼｯｸM" panose="020B0600000000000000" pitchFamily="50" charset="-128"/>
              </a:rPr>
              <a:t>円</a:t>
            </a:r>
            <a:r>
              <a:rPr kumimoji="1" lang="en-US" altLang="ja-JP" sz="1000" kern="0" dirty="0">
                <a:latin typeface="HGPｺﾞｼｯｸM" panose="020B0600000000000000" pitchFamily="50" charset="-128"/>
                <a:ea typeface="HGPｺﾞｼｯｸM" panose="020B0600000000000000" pitchFamily="50" charset="-128"/>
              </a:rPr>
              <a:t>×9/12×50</a:t>
            </a:r>
            <a:r>
              <a:rPr kumimoji="1" lang="ja-JP" altLang="en-US" sz="1000" kern="0" dirty="0">
                <a:latin typeface="HGPｺﾞｼｯｸM" panose="020B0600000000000000" pitchFamily="50" charset="-128"/>
                <a:ea typeface="HGPｺﾞｼｯｸM" panose="020B0600000000000000" pitchFamily="50" charset="-128"/>
              </a:rPr>
              <a:t>％</a:t>
            </a:r>
            <a:r>
              <a:rPr kumimoji="1" lang="en-US" altLang="ja-JP" sz="1000" kern="0" dirty="0">
                <a:latin typeface="HGPｺﾞｼｯｸM" panose="020B0600000000000000" pitchFamily="50" charset="-128"/>
                <a:ea typeface="HGPｺﾞｼｯｸM" panose="020B0600000000000000" pitchFamily="50" charset="-128"/>
              </a:rPr>
              <a:t>)+</a:t>
            </a:r>
            <a:r>
              <a:rPr kumimoji="1" lang="ja-JP" altLang="en-US" sz="1000" kern="0" dirty="0">
                <a:latin typeface="HGPｺﾞｼｯｸM" panose="020B0600000000000000" pitchFamily="50" charset="-128"/>
                <a:ea typeface="HGPｺﾞｼｯｸM" panose="020B0600000000000000" pitchFamily="50" charset="-128"/>
              </a:rPr>
              <a:t>（</a:t>
            </a:r>
            <a:r>
              <a:rPr kumimoji="1" lang="en-US" altLang="ja-JP" sz="1000" kern="0" dirty="0">
                <a:latin typeface="HGPｺﾞｼｯｸM" panose="020B0600000000000000" pitchFamily="50" charset="-128"/>
                <a:ea typeface="HGPｺﾞｼｯｸM" panose="020B0600000000000000" pitchFamily="50" charset="-128"/>
              </a:rPr>
              <a:t>60,000</a:t>
            </a:r>
            <a:r>
              <a:rPr kumimoji="1" lang="ja-JP" altLang="en-US" sz="1000" kern="0" dirty="0">
                <a:latin typeface="HGPｺﾞｼｯｸM" panose="020B0600000000000000" pitchFamily="50" charset="-128"/>
                <a:ea typeface="HGPｺﾞｼｯｸM" panose="020B0600000000000000" pitchFamily="50" charset="-128"/>
              </a:rPr>
              <a:t>円</a:t>
            </a:r>
            <a:r>
              <a:rPr kumimoji="1" lang="en-US" altLang="ja-JP" sz="1000" kern="0" dirty="0">
                <a:latin typeface="HGPｺﾞｼｯｸM" panose="020B0600000000000000" pitchFamily="50" charset="-128"/>
                <a:ea typeface="HGPｺﾞｼｯｸM" panose="020B0600000000000000" pitchFamily="50" charset="-128"/>
              </a:rPr>
              <a:t>×3/12×100</a:t>
            </a:r>
            <a:r>
              <a:rPr kumimoji="1" lang="ja-JP" altLang="en-US" sz="1000" kern="0" dirty="0">
                <a:latin typeface="HGPｺﾞｼｯｸM" panose="020B0600000000000000" pitchFamily="50" charset="-128"/>
                <a:ea typeface="HGPｺﾞｼｯｸM" panose="020B0600000000000000" pitchFamily="50" charset="-128"/>
              </a:rPr>
              <a:t>％）</a:t>
            </a:r>
            <a:endParaRPr kumimoji="1" lang="en-US" altLang="ja-JP" sz="1000" kern="0" dirty="0">
              <a:latin typeface="HGPｺﾞｼｯｸM" panose="020B0600000000000000" pitchFamily="50" charset="-128"/>
              <a:ea typeface="HGPｺﾞｼｯｸM" panose="020B0600000000000000" pitchFamily="50" charset="-128"/>
            </a:endParaRPr>
          </a:p>
          <a:p>
            <a:pPr defTabSz="914400">
              <a:defRPr/>
            </a:pPr>
            <a:r>
              <a:rPr kumimoji="1" lang="ja-JP" altLang="en-US" sz="1000" kern="0" dirty="0">
                <a:latin typeface="HGPｺﾞｼｯｸM" panose="020B0600000000000000" pitchFamily="50" charset="-128"/>
                <a:ea typeface="HGPｺﾞｼｯｸM" panose="020B0600000000000000" pitchFamily="50" charset="-128"/>
              </a:rPr>
              <a:t>　　　＝</a:t>
            </a:r>
            <a:r>
              <a:rPr kumimoji="1" lang="en-US" altLang="ja-JP" sz="1000" kern="0" dirty="0">
                <a:latin typeface="HGPｺﾞｼｯｸM" panose="020B0600000000000000" pitchFamily="50" charset="-128"/>
                <a:ea typeface="HGPｺﾞｼｯｸM" panose="020B0600000000000000" pitchFamily="50" charset="-128"/>
              </a:rPr>
              <a:t>60,000</a:t>
            </a:r>
            <a:r>
              <a:rPr kumimoji="1" lang="ja-JP" altLang="en-US" sz="1000" kern="0" dirty="0">
                <a:latin typeface="HGPｺﾞｼｯｸM" panose="020B0600000000000000" pitchFamily="50" charset="-128"/>
                <a:ea typeface="HGPｺﾞｼｯｸM" panose="020B0600000000000000" pitchFamily="50" charset="-128"/>
              </a:rPr>
              <a:t>円</a:t>
            </a:r>
            <a:r>
              <a:rPr kumimoji="1" lang="en-US" altLang="ja-JP" sz="1000" kern="0" dirty="0">
                <a:latin typeface="HGPｺﾞｼｯｸM" panose="020B0600000000000000" pitchFamily="50" charset="-128"/>
                <a:ea typeface="HGPｺﾞｼｯｸM" panose="020B0600000000000000" pitchFamily="50" charset="-128"/>
              </a:rPr>
              <a:t>》</a:t>
            </a:r>
          </a:p>
          <a:p>
            <a:pPr indent="92075" defTabSz="914400">
              <a:defRPr/>
            </a:pPr>
            <a:endParaRPr kumimoji="1" lang="ja-JP" altLang="en-US" sz="1000" kern="0" dirty="0">
              <a:latin typeface="HGPｺﾞｼｯｸM" panose="020B0600000000000000" pitchFamily="50" charset="-128"/>
              <a:ea typeface="HGPｺﾞｼｯｸM" panose="020B0600000000000000" pitchFamily="50" charset="-128"/>
            </a:endParaRPr>
          </a:p>
        </p:txBody>
      </p:sp>
      <p:pic>
        <p:nvPicPr>
          <p:cNvPr id="2" name="図 1">
            <a:extLst>
              <a:ext uri="{FF2B5EF4-FFF2-40B4-BE49-F238E27FC236}">
                <a16:creationId xmlns:a16="http://schemas.microsoft.com/office/drawing/2014/main" id="{44D3A1FF-FD85-4444-839E-57467D4C565E}"/>
              </a:ext>
            </a:extLst>
          </p:cNvPr>
          <p:cNvPicPr>
            <a:picLocks noChangeAspect="1"/>
          </p:cNvPicPr>
          <p:nvPr/>
        </p:nvPicPr>
        <p:blipFill>
          <a:blip r:embed="rId2"/>
          <a:stretch>
            <a:fillRect/>
          </a:stretch>
        </p:blipFill>
        <p:spPr>
          <a:xfrm>
            <a:off x="4506918" y="2590800"/>
            <a:ext cx="4808532" cy="904025"/>
          </a:xfrm>
          <a:prstGeom prst="rect">
            <a:avLst/>
          </a:prstGeom>
        </p:spPr>
      </p:pic>
      <p:pic>
        <p:nvPicPr>
          <p:cNvPr id="3" name="図 2">
            <a:extLst>
              <a:ext uri="{FF2B5EF4-FFF2-40B4-BE49-F238E27FC236}">
                <a16:creationId xmlns:a16="http://schemas.microsoft.com/office/drawing/2014/main" id="{396D77C8-986D-4BD6-827D-012A63B8B994}"/>
              </a:ext>
            </a:extLst>
          </p:cNvPr>
          <p:cNvPicPr>
            <a:picLocks noChangeAspect="1"/>
          </p:cNvPicPr>
          <p:nvPr/>
        </p:nvPicPr>
        <p:blipFill>
          <a:blip r:embed="rId3"/>
          <a:stretch>
            <a:fillRect/>
          </a:stretch>
        </p:blipFill>
        <p:spPr>
          <a:xfrm>
            <a:off x="4516194" y="4441176"/>
            <a:ext cx="4808532" cy="904025"/>
          </a:xfrm>
          <a:prstGeom prst="rect">
            <a:avLst/>
          </a:prstGeom>
        </p:spPr>
      </p:pic>
      <p:sp>
        <p:nvSpPr>
          <p:cNvPr id="8" name="正方形/長方形 7">
            <a:extLst>
              <a:ext uri="{FF2B5EF4-FFF2-40B4-BE49-F238E27FC236}">
                <a16:creationId xmlns:a16="http://schemas.microsoft.com/office/drawing/2014/main" id="{B8F2E8B8-3A8F-41B5-A253-AE11DA492EC2}"/>
              </a:ext>
            </a:extLst>
          </p:cNvPr>
          <p:cNvSpPr/>
          <p:nvPr/>
        </p:nvSpPr>
        <p:spPr>
          <a:xfrm>
            <a:off x="8882743" y="96501"/>
            <a:ext cx="899433" cy="35253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050" dirty="0">
                <a:solidFill>
                  <a:schemeClr val="tx1"/>
                </a:solidFill>
                <a:latin typeface="BIZ UDPゴシック" panose="020B0400000000000000" pitchFamily="50" charset="-128"/>
                <a:ea typeface="BIZ UDPゴシック" panose="020B0400000000000000" pitchFamily="50" charset="-128"/>
              </a:rPr>
              <a:t>資料</a:t>
            </a:r>
            <a:r>
              <a:rPr kumimoji="1" lang="en-US" altLang="ja-JP" sz="1050" dirty="0">
                <a:solidFill>
                  <a:schemeClr val="tx1"/>
                </a:solidFill>
                <a:latin typeface="BIZ UDPゴシック" panose="020B0400000000000000" pitchFamily="50" charset="-128"/>
                <a:ea typeface="BIZ UDPゴシック" panose="020B0400000000000000" pitchFamily="50" charset="-128"/>
              </a:rPr>
              <a:t>1</a:t>
            </a:r>
            <a:r>
              <a:rPr kumimoji="1" lang="ja-JP" altLang="en-US" sz="1050" dirty="0">
                <a:solidFill>
                  <a:schemeClr val="tx1"/>
                </a:solidFill>
                <a:latin typeface="BIZ UDPゴシック" panose="020B0400000000000000" pitchFamily="50" charset="-128"/>
                <a:ea typeface="BIZ UDPゴシック" panose="020B0400000000000000" pitchFamily="50" charset="-128"/>
              </a:rPr>
              <a:t>９</a:t>
            </a:r>
            <a:r>
              <a:rPr kumimoji="1" lang="en-US" altLang="ja-JP" sz="1050" dirty="0">
                <a:solidFill>
                  <a:schemeClr val="tx1"/>
                </a:solidFill>
                <a:latin typeface="BIZ UDPゴシック" panose="020B0400000000000000" pitchFamily="50" charset="-128"/>
                <a:ea typeface="BIZ UDPゴシック" panose="020B0400000000000000" pitchFamily="50" charset="-128"/>
              </a:rPr>
              <a:t>-2</a:t>
            </a:r>
            <a:endParaRPr kumimoji="1" lang="ja-JP" altLang="en-US" sz="1050"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3716361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1021</TotalTime>
  <Words>6003</Words>
  <Application>Microsoft Office PowerPoint</Application>
  <PresentationFormat>A4 210 x 297 mm</PresentationFormat>
  <Paragraphs>674</Paragraphs>
  <Slides>11</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11</vt:i4>
      </vt:variant>
    </vt:vector>
  </HeadingPairs>
  <TitlesOfParts>
    <vt:vector size="21" baseType="lpstr">
      <vt:lpstr>BIZ UDPゴシック</vt:lpstr>
      <vt:lpstr>HGPｺﾞｼｯｸE</vt:lpstr>
      <vt:lpstr>HGPｺﾞｼｯｸM</vt:lpstr>
      <vt:lpstr>ＭＳ Ｐゴシック</vt:lpstr>
      <vt:lpstr>Arial</vt:lpstr>
      <vt:lpstr>Calibri</vt:lpstr>
      <vt:lpstr>Calibri Light</vt:lpstr>
      <vt:lpstr>Century</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上和田　匠</dc:creator>
  <cp:lastModifiedBy>桐山　栞里</cp:lastModifiedBy>
  <cp:revision>101</cp:revision>
  <cp:lastPrinted>2026-02-04T03:07:00Z</cp:lastPrinted>
  <dcterms:created xsi:type="dcterms:W3CDTF">2026-02-02T02:23:46Z</dcterms:created>
  <dcterms:modified xsi:type="dcterms:W3CDTF">2026-03-11T07:17:07Z</dcterms:modified>
</cp:coreProperties>
</file>