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3" r:id="rId5"/>
    <p:sldId id="262" r:id="rId6"/>
    <p:sldId id="260" r:id="rId7"/>
    <p:sldId id="259" r:id="rId8"/>
    <p:sldId id="267" r:id="rId9"/>
    <p:sldId id="265" r:id="rId10"/>
    <p:sldId id="266" r:id="rId11"/>
    <p:sldId id="264" r:id="rId12"/>
    <p:sldId id="268" r:id="rId13"/>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堤之　聖也" initials="堤之　聖也" lastIdx="11" clrIdx="0">
    <p:extLst>
      <p:ext uri="{19B8F6BF-5375-455C-9EA6-DF929625EA0E}">
        <p15:presenceInfo xmlns:p15="http://schemas.microsoft.com/office/powerpoint/2012/main" userId="S::TsutsuminoS@lan.pref.osaka.jp::ea302b6c-fc32-4018-8775-662e5fa4c8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0" d="100"/>
          <a:sy n="70" d="100"/>
        </p:scale>
        <p:origin x="941"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3B0E802-AC22-4C34-A59E-6208E4DF6E5C}"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263957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3B0E802-AC22-4C34-A59E-6208E4DF6E5C}"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1484664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3B0E802-AC22-4C34-A59E-6208E4DF6E5C}"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2530730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3B0E802-AC22-4C34-A59E-6208E4DF6E5C}"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2196176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3B0E802-AC22-4C34-A59E-6208E4DF6E5C}"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2356134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3B0E802-AC22-4C34-A59E-6208E4DF6E5C}" type="datetimeFigureOut">
              <a:rPr kumimoji="1" lang="ja-JP" altLang="en-US" smtClean="0"/>
              <a:t>2026/3/12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1650322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3B0E802-AC22-4C34-A59E-6208E4DF6E5C}" type="datetimeFigureOut">
              <a:rPr kumimoji="1" lang="ja-JP" altLang="en-US" smtClean="0"/>
              <a:t>2026/3/12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189791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3B0E802-AC22-4C34-A59E-6208E4DF6E5C}" type="datetimeFigureOut">
              <a:rPr kumimoji="1" lang="ja-JP" altLang="en-US" smtClean="0"/>
              <a:t>2026/3/12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1827251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B0E802-AC22-4C34-A59E-6208E4DF6E5C}" type="datetimeFigureOut">
              <a:rPr kumimoji="1" lang="ja-JP" altLang="en-US" smtClean="0"/>
              <a:t>2026/3/12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2229292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3B0E802-AC22-4C34-A59E-6208E4DF6E5C}" type="datetimeFigureOut">
              <a:rPr kumimoji="1" lang="ja-JP" altLang="en-US" smtClean="0"/>
              <a:t>2026/3/12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3194750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3B0E802-AC22-4C34-A59E-6208E4DF6E5C}" type="datetimeFigureOut">
              <a:rPr kumimoji="1" lang="ja-JP" altLang="en-US" smtClean="0"/>
              <a:t>2026/3/12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1056685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63B0E802-AC22-4C34-A59E-6208E4DF6E5C}" type="datetimeFigureOut">
              <a:rPr kumimoji="1" lang="ja-JP" altLang="en-US" smtClean="0"/>
              <a:t>2026/3/12</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39F54092-CBE0-47AF-8B34-1EE326D97FA8}" type="slidenum">
              <a:rPr kumimoji="1" lang="ja-JP" altLang="en-US" smtClean="0"/>
              <a:t>‹#›</a:t>
            </a:fld>
            <a:endParaRPr kumimoji="1" lang="ja-JP" altLang="en-US"/>
          </a:p>
        </p:txBody>
      </p:sp>
    </p:spTree>
    <p:extLst>
      <p:ext uri="{BB962C8B-B14F-4D97-AF65-F5344CB8AC3E}">
        <p14:creationId xmlns:p14="http://schemas.microsoft.com/office/powerpoint/2010/main" val="39097538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1.xml"/><Relationship Id="rId4" Type="http://schemas.openxmlformats.org/officeDocument/2006/relationships/image" Target="../media/image10.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wmf"/><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C3EB7C7F-C7B6-464A-A3A0-B0682FBC3F53}"/>
              </a:ext>
            </a:extLst>
          </p:cNvPr>
          <p:cNvGraphicFramePr>
            <a:graphicFrameLocks noGrp="1"/>
          </p:cNvGraphicFramePr>
          <p:nvPr>
            <p:extLst>
              <p:ext uri="{D42A27DB-BD31-4B8C-83A1-F6EECF244321}">
                <p14:modId xmlns:p14="http://schemas.microsoft.com/office/powerpoint/2010/main" val="3768612337"/>
              </p:ext>
            </p:extLst>
          </p:nvPr>
        </p:nvGraphicFramePr>
        <p:xfrm>
          <a:off x="195943" y="1197881"/>
          <a:ext cx="12409713" cy="7669893"/>
        </p:xfrm>
        <a:graphic>
          <a:graphicData uri="http://schemas.openxmlformats.org/drawingml/2006/table">
            <a:tbl>
              <a:tblPr firstRow="1" bandRow="1">
                <a:tableStyleId>{5C22544A-7EE6-4342-B048-85BDC9FD1C3A}</a:tableStyleId>
              </a:tblPr>
              <a:tblGrid>
                <a:gridCol w="5683703">
                  <a:extLst>
                    <a:ext uri="{9D8B030D-6E8A-4147-A177-3AD203B41FA5}">
                      <a16:colId xmlns:a16="http://schemas.microsoft.com/office/drawing/2014/main" val="3078339490"/>
                    </a:ext>
                  </a:extLst>
                </a:gridCol>
                <a:gridCol w="5705475">
                  <a:extLst>
                    <a:ext uri="{9D8B030D-6E8A-4147-A177-3AD203B41FA5}">
                      <a16:colId xmlns:a16="http://schemas.microsoft.com/office/drawing/2014/main" val="2747932966"/>
                    </a:ext>
                  </a:extLst>
                </a:gridCol>
                <a:gridCol w="1020535">
                  <a:extLst>
                    <a:ext uri="{9D8B030D-6E8A-4147-A177-3AD203B41FA5}">
                      <a16:colId xmlns:a16="http://schemas.microsoft.com/office/drawing/2014/main" val="1242454570"/>
                    </a:ext>
                  </a:extLst>
                </a:gridCol>
              </a:tblGrid>
              <a:tr h="276876">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現行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改定理由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1618616"/>
                  </a:ext>
                </a:extLst>
              </a:tr>
              <a:tr h="7393017">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endParaRPr kumimoji="1" lang="en-US" altLang="ja-JP" sz="105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○十八歳以上被</a:t>
                      </a:r>
                      <a:r>
                        <a:rPr kumimoji="1" lang="ja-JP" altLang="en-US" sz="900" dirty="0">
                          <a:solidFill>
                            <a:schemeClr val="tx1"/>
                          </a:solidFill>
                          <a:latin typeface="HGPｺﾞｼｯｸM" panose="020B0600000000000000" pitchFamily="50" charset="-128"/>
                          <a:ea typeface="HGPｺﾞｼｯｸM" panose="020B0600000000000000" pitchFamily="50" charset="-128"/>
                        </a:rPr>
                        <a:t>保険者均等割の追加</a:t>
                      </a:r>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6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6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6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6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6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6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6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6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6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6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6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6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6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6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6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6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tx1"/>
                          </a:solidFill>
                          <a:latin typeface="HGPｺﾞｼｯｸM" panose="020B0600000000000000" pitchFamily="50" charset="-128"/>
                          <a:ea typeface="HGPｺﾞｼｯｸM" panose="020B0600000000000000" pitchFamily="50" charset="-128"/>
                          <a:cs typeface="+mn-cs"/>
                        </a:rPr>
                        <a:t>○「別に定める基準」に合わせた修正、十八歳以上被保険者均等割の追加</a:t>
                      </a:r>
                      <a:endParaRPr kumimoji="1" lang="en-US" altLang="ja-JP" sz="900" kern="1200" dirty="0">
                        <a:solidFill>
                          <a:schemeClr val="tx1"/>
                        </a:solidFill>
                        <a:latin typeface="HGPｺﾞｼｯｸM" panose="020B0600000000000000" pitchFamily="50" charset="-128"/>
                        <a:ea typeface="HGPｺﾞｼｯｸM" panose="020B0600000000000000" pitchFamily="50" charset="-128"/>
                        <a:cs typeface="+mn-cs"/>
                      </a:endParaRPr>
                    </a:p>
                    <a:p>
                      <a:endParaRPr kumimoji="1" lang="en-US" altLang="ja-JP" sz="60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0754397"/>
                  </a:ext>
                </a:extLst>
              </a:tr>
            </a:tbl>
          </a:graphicData>
        </a:graphic>
      </p:graphicFrame>
      <p:sp>
        <p:nvSpPr>
          <p:cNvPr id="27" name="タイトル 1">
            <a:extLst>
              <a:ext uri="{FF2B5EF4-FFF2-40B4-BE49-F238E27FC236}">
                <a16:creationId xmlns:a16="http://schemas.microsoft.com/office/drawing/2014/main" id="{DF533FFF-977B-4141-80CE-7C75DC2D14D7}"/>
              </a:ext>
            </a:extLst>
          </p:cNvPr>
          <p:cNvSpPr txBox="1">
            <a:spLocks/>
          </p:cNvSpPr>
          <p:nvPr/>
        </p:nvSpPr>
        <p:spPr>
          <a:xfrm>
            <a:off x="339966" y="1727961"/>
            <a:ext cx="5328592" cy="432047"/>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保険料減免に係る事務運用について</a:t>
            </a:r>
          </a:p>
        </p:txBody>
      </p:sp>
      <p:sp>
        <p:nvSpPr>
          <p:cNvPr id="28" name="テキスト ボックス 27">
            <a:extLst>
              <a:ext uri="{FF2B5EF4-FFF2-40B4-BE49-F238E27FC236}">
                <a16:creationId xmlns:a16="http://schemas.microsoft.com/office/drawing/2014/main" id="{AC0396CA-1118-4C85-A020-4E5AA529F3C8}"/>
              </a:ext>
            </a:extLst>
          </p:cNvPr>
          <p:cNvSpPr txBox="1"/>
          <p:nvPr/>
        </p:nvSpPr>
        <p:spPr>
          <a:xfrm>
            <a:off x="339966" y="2420421"/>
            <a:ext cx="5328592" cy="6207443"/>
          </a:xfrm>
          <a:prstGeom prst="roundRect">
            <a:avLst>
              <a:gd name="adj" fmla="val 5704"/>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大阪府国民健康運営方針</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zh-TW"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別</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に定める基準</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と</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して、現在、次の４区分の減免制度が設定されている。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kern="0" dirty="0">
              <a:solidFill>
                <a:prstClr val="black"/>
              </a:solidFill>
              <a:latin typeface="Calibri"/>
              <a:ea typeface="ＭＳ Ｐゴシック" panose="020B0600070205080204" pitchFamily="50" charset="-128"/>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9" name="角丸四角形 9">
            <a:extLst>
              <a:ext uri="{FF2B5EF4-FFF2-40B4-BE49-F238E27FC236}">
                <a16:creationId xmlns:a16="http://schemas.microsoft.com/office/drawing/2014/main" id="{2F50A16F-743F-41A7-8C01-17AB9E991DF0}"/>
              </a:ext>
            </a:extLst>
          </p:cNvPr>
          <p:cNvSpPr/>
          <p:nvPr/>
        </p:nvSpPr>
        <p:spPr>
          <a:xfrm>
            <a:off x="503438" y="2261331"/>
            <a:ext cx="2484000" cy="259847"/>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運営方針「別に定める基準」</a:t>
            </a:r>
          </a:p>
        </p:txBody>
      </p:sp>
      <p:sp>
        <p:nvSpPr>
          <p:cNvPr id="30" name="正方形/長方形 29">
            <a:extLst>
              <a:ext uri="{FF2B5EF4-FFF2-40B4-BE49-F238E27FC236}">
                <a16:creationId xmlns:a16="http://schemas.microsoft.com/office/drawing/2014/main" id="{7F614FA8-E6E0-4F8A-A2D5-B29EB39E16CF}"/>
              </a:ext>
            </a:extLst>
          </p:cNvPr>
          <p:cNvSpPr/>
          <p:nvPr/>
        </p:nvSpPr>
        <p:spPr>
          <a:xfrm>
            <a:off x="483235" y="2854728"/>
            <a:ext cx="5041307" cy="1636271"/>
          </a:xfrm>
          <a:prstGeom prst="rect">
            <a:avLst/>
          </a:prstGeom>
          <a:gradFill rotWithShape="1">
            <a:gsLst>
              <a:gs pos="0">
                <a:srgbClr val="F79646">
                  <a:tint val="50000"/>
                  <a:satMod val="300000"/>
                </a:srgbClr>
              </a:gs>
              <a:gs pos="35000">
                <a:srgbClr val="F79646">
                  <a:tint val="37000"/>
                  <a:satMod val="300000"/>
                </a:srgbClr>
              </a:gs>
              <a:gs pos="100000">
                <a:srgbClr val="F79646">
                  <a:tint val="15000"/>
                  <a:satMod val="350000"/>
                </a:srgbClr>
              </a:gs>
            </a:gsLst>
            <a:lin ang="16200000" scaled="1"/>
          </a:gradFill>
          <a:ln w="9525" cap="flat" cmpd="sng" algn="ctr">
            <a:solidFill>
              <a:srgbClr val="F79646">
                <a:shade val="95000"/>
                <a:satMod val="105000"/>
              </a:srgbClr>
            </a:solidFill>
            <a:prstDash val="solid"/>
          </a:ln>
          <a:effectLst>
            <a:outerShdw blurRad="40000" dist="20000" dir="5400000" rotWithShape="0">
              <a:srgbClr val="000000">
                <a:alpha val="38000"/>
              </a:srgbClr>
            </a:outerShdw>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一　震災、風水害、火災、その他これらに類する災害により、居住する住宅について著しい損害（①全壊、全焼、大規模半壊、②半壊、半焼、③火災による水損又は床上浸水）を受けたとき。</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二　事業又は業務の不振、休廃止、失業等により、</a:t>
            </a:r>
            <a:r>
              <a:rPr kumimoji="1" lang="ja-JP" altLang="en-US" sz="900" b="0" i="0" u="none" strike="no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所得</a:t>
            </a: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が著しく減少したとき。ただし、減少後の所得に基づき算出される保険料額が賦課限度額を超えている場合には、減免は行わないこととする。</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三　被保険者が刑事施設、労役場その他これらに準ずる施設に拘禁されたとき。</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四　世帯内に、次に掲げる要件のいずれにも該当する被保険者があるとき。</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①　被保険者資格の取得日において、</a:t>
            </a:r>
            <a:r>
              <a:rPr kumimoji="1" lang="en-US" altLang="ja-JP"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65</a:t>
            </a: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歳以上である者</a:t>
            </a:r>
          </a:p>
          <a:p>
            <a:pPr marL="274638" marR="0" lvl="0" indent="-274638"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②　被保険者資格の取得日の前日において、各被用者保険等の被保険者</a:t>
            </a:r>
            <a:r>
              <a:rPr kumimoji="1" lang="en-US" altLang="ja-JP" sz="900" b="0" i="0" u="sng" strike="noStrike" kern="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a:t>
            </a:r>
            <a:r>
              <a:rPr kumimoji="1" lang="ja-JP" altLang="en-US" sz="900" b="0" i="0" u="sng" strike="noStrike" kern="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当該資格を取得した日において、高齢者の医療の確保に関する法律の規定による被保険者となった者に限る。</a:t>
            </a:r>
            <a:r>
              <a:rPr kumimoji="1" lang="en-US" altLang="ja-JP" sz="900" b="0" i="0" u="sng" strike="noStrike" kern="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a:t>
            </a:r>
            <a:r>
              <a:rPr kumimoji="1" lang="ja-JP" altLang="en-US" sz="900" b="0" i="0" u="none" strike="noStrike" kern="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の</a:t>
            </a: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被扶養者であった者</a:t>
            </a:r>
          </a:p>
        </p:txBody>
      </p:sp>
      <p:graphicFrame>
        <p:nvGraphicFramePr>
          <p:cNvPr id="31" name="表 30">
            <a:extLst>
              <a:ext uri="{FF2B5EF4-FFF2-40B4-BE49-F238E27FC236}">
                <a16:creationId xmlns:a16="http://schemas.microsoft.com/office/drawing/2014/main" id="{63CA6F20-F433-4AF7-9DA9-764E628CE9F7}"/>
              </a:ext>
            </a:extLst>
          </p:cNvPr>
          <p:cNvGraphicFramePr>
            <a:graphicFrameLocks noGrp="1"/>
          </p:cNvGraphicFramePr>
          <p:nvPr>
            <p:extLst>
              <p:ext uri="{D42A27DB-BD31-4B8C-83A1-F6EECF244321}">
                <p14:modId xmlns:p14="http://schemas.microsoft.com/office/powerpoint/2010/main" val="2555040453"/>
              </p:ext>
            </p:extLst>
          </p:nvPr>
        </p:nvGraphicFramePr>
        <p:xfrm>
          <a:off x="483235" y="4606830"/>
          <a:ext cx="4969299" cy="3825086"/>
        </p:xfrm>
        <a:graphic>
          <a:graphicData uri="http://schemas.openxmlformats.org/drawingml/2006/table">
            <a:tbl>
              <a:tblPr firstRow="1" firstCol="1" bandRow="1"/>
              <a:tblGrid>
                <a:gridCol w="515552">
                  <a:extLst>
                    <a:ext uri="{9D8B030D-6E8A-4147-A177-3AD203B41FA5}">
                      <a16:colId xmlns:a16="http://schemas.microsoft.com/office/drawing/2014/main" val="20000"/>
                    </a:ext>
                  </a:extLst>
                </a:gridCol>
                <a:gridCol w="1099631">
                  <a:extLst>
                    <a:ext uri="{9D8B030D-6E8A-4147-A177-3AD203B41FA5}">
                      <a16:colId xmlns:a16="http://schemas.microsoft.com/office/drawing/2014/main" val="20001"/>
                    </a:ext>
                  </a:extLst>
                </a:gridCol>
                <a:gridCol w="1154854">
                  <a:extLst>
                    <a:ext uri="{9D8B030D-6E8A-4147-A177-3AD203B41FA5}">
                      <a16:colId xmlns:a16="http://schemas.microsoft.com/office/drawing/2014/main" val="20002"/>
                    </a:ext>
                  </a:extLst>
                </a:gridCol>
                <a:gridCol w="1099631">
                  <a:extLst>
                    <a:ext uri="{9D8B030D-6E8A-4147-A177-3AD203B41FA5}">
                      <a16:colId xmlns:a16="http://schemas.microsoft.com/office/drawing/2014/main" val="20003"/>
                    </a:ext>
                  </a:extLst>
                </a:gridCol>
                <a:gridCol w="1099631">
                  <a:extLst>
                    <a:ext uri="{9D8B030D-6E8A-4147-A177-3AD203B41FA5}">
                      <a16:colId xmlns:a16="http://schemas.microsoft.com/office/drawing/2014/main" val="20004"/>
                    </a:ext>
                  </a:extLst>
                </a:gridCol>
              </a:tblGrid>
              <a:tr h="241395">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区分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600" kern="100">
                          <a:effectLst/>
                          <a:latin typeface="HGPｺﾞｼｯｸM" panose="020B0600000000000000" pitchFamily="50" charset="-128"/>
                          <a:ea typeface="HGPｺﾞｼｯｸM" panose="020B0600000000000000" pitchFamily="50" charset="-128"/>
                        </a:rPr>
                        <a:t>一　災害</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二　</a:t>
                      </a:r>
                      <a:r>
                        <a:rPr lang="ja-JP" sz="600" u="sng" kern="100" dirty="0">
                          <a:effectLst/>
                          <a:latin typeface="HGPｺﾞｼｯｸM" panose="020B0600000000000000" pitchFamily="50" charset="-128"/>
                          <a:ea typeface="HGPｺﾞｼｯｸM" panose="020B0600000000000000" pitchFamily="50" charset="-128"/>
                        </a:rPr>
                        <a:t>所得</a:t>
                      </a:r>
                      <a:r>
                        <a:rPr lang="ja-JP" sz="600" kern="100" dirty="0">
                          <a:effectLst/>
                          <a:latin typeface="HGPｺﾞｼｯｸM" panose="020B0600000000000000" pitchFamily="50" charset="-128"/>
                          <a:ea typeface="HGPｺﾞｼｯｸM" panose="020B0600000000000000" pitchFamily="50" charset="-128"/>
                        </a:rPr>
                        <a:t>減少</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600" kern="100">
                          <a:effectLst/>
                          <a:latin typeface="HGPｺﾞｼｯｸM" panose="020B0600000000000000" pitchFamily="50" charset="-128"/>
                          <a:ea typeface="HGPｺﾞｼｯｸM" panose="020B0600000000000000" pitchFamily="50" charset="-128"/>
                        </a:rPr>
                        <a:t>三　拘禁</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600" kern="100">
                          <a:effectLst/>
                          <a:latin typeface="HGPｺﾞｼｯｸM" panose="020B0600000000000000" pitchFamily="50" charset="-128"/>
                          <a:ea typeface="HGPｺﾞｼｯｸM" panose="020B0600000000000000" pitchFamily="50" charset="-128"/>
                        </a:rPr>
                        <a:t>四　旧被扶養者</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336235">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対象となる保険料</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応能分及び応益分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応能分のみ</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応能分及び応益分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応能分及び応益分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99158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減免の割合</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被害の程度に応じて３区分（全壊等</a:t>
                      </a:r>
                      <a:r>
                        <a:rPr lang="en-US" sz="600" kern="100" dirty="0">
                          <a:effectLst/>
                          <a:latin typeface="HGPｺﾞｼｯｸM" panose="020B0600000000000000" pitchFamily="50" charset="-128"/>
                          <a:ea typeface="HGPｺﾞｼｯｸM" panose="020B0600000000000000" pitchFamily="50" charset="-128"/>
                        </a:rPr>
                        <a:t>100</a:t>
                      </a:r>
                      <a:r>
                        <a:rPr lang="ja-JP" sz="600" kern="100" dirty="0">
                          <a:effectLst/>
                          <a:latin typeface="HGPｺﾞｼｯｸM" panose="020B0600000000000000" pitchFamily="50" charset="-128"/>
                          <a:ea typeface="HGPｺﾞｼｯｸM" panose="020B0600000000000000" pitchFamily="50" charset="-128"/>
                        </a:rPr>
                        <a:t>％、半壊等</a:t>
                      </a:r>
                      <a:r>
                        <a:rPr lang="en-US" sz="600" kern="100" dirty="0">
                          <a:effectLst/>
                          <a:latin typeface="HGPｺﾞｼｯｸM" panose="020B0600000000000000" pitchFamily="50" charset="-128"/>
                          <a:ea typeface="HGPｺﾞｼｯｸM" panose="020B0600000000000000" pitchFamily="50" charset="-128"/>
                        </a:rPr>
                        <a:t>70</a:t>
                      </a:r>
                      <a:r>
                        <a:rPr lang="ja-JP" sz="600" kern="100" dirty="0">
                          <a:effectLst/>
                          <a:latin typeface="HGPｺﾞｼｯｸM" panose="020B0600000000000000" pitchFamily="50" charset="-128"/>
                          <a:ea typeface="HGPｺﾞｼｯｸM" panose="020B0600000000000000" pitchFamily="50" charset="-128"/>
                        </a:rPr>
                        <a:t>％、火災による水損又は床上浸水</a:t>
                      </a:r>
                      <a:r>
                        <a:rPr lang="en-US" sz="600" kern="100" dirty="0">
                          <a:effectLst/>
                          <a:latin typeface="HGPｺﾞｼｯｸM" panose="020B0600000000000000" pitchFamily="50" charset="-128"/>
                          <a:ea typeface="HGPｺﾞｼｯｸM" panose="020B0600000000000000" pitchFamily="50" charset="-128"/>
                        </a:rPr>
                        <a:t>50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前年所得からの減少率に応じて、８区分</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（減少率が</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en-US" sz="600" kern="100" dirty="0">
                          <a:effectLst/>
                          <a:latin typeface="HGPｺﾞｼｯｸM" panose="020B0600000000000000" pitchFamily="50" charset="-128"/>
                          <a:ea typeface="HGPｺﾞｼｯｸM" panose="020B0600000000000000" pitchFamily="50" charset="-128"/>
                        </a:rPr>
                        <a:t>30</a:t>
                      </a:r>
                      <a:r>
                        <a:rPr lang="ja-JP" sz="600" kern="100" dirty="0">
                          <a:effectLst/>
                          <a:latin typeface="HGPｺﾞｼｯｸM" panose="020B0600000000000000" pitchFamily="50" charset="-128"/>
                          <a:ea typeface="HGPｺﾞｼｯｸM" panose="020B0600000000000000" pitchFamily="50" charset="-128"/>
                        </a:rPr>
                        <a:t>％以上</a:t>
                      </a:r>
                      <a:r>
                        <a:rPr lang="en-US" sz="600" kern="100" dirty="0">
                          <a:effectLst/>
                          <a:latin typeface="HGPｺﾞｼｯｸM" panose="020B0600000000000000" pitchFamily="50" charset="-128"/>
                          <a:ea typeface="HGPｺﾞｼｯｸM" panose="020B0600000000000000" pitchFamily="50" charset="-128"/>
                        </a:rPr>
                        <a:t>40</a:t>
                      </a:r>
                      <a:r>
                        <a:rPr lang="ja-JP" sz="600" kern="100" dirty="0">
                          <a:effectLst/>
                          <a:latin typeface="HGPｺﾞｼｯｸM" panose="020B0600000000000000" pitchFamily="50" charset="-128"/>
                          <a:ea typeface="HGPｺﾞｼｯｸM" panose="020B0600000000000000" pitchFamily="50" charset="-128"/>
                        </a:rPr>
                        <a:t>％未満：</a:t>
                      </a:r>
                      <a:r>
                        <a:rPr lang="en-US" sz="600" kern="100" dirty="0">
                          <a:effectLst/>
                          <a:latin typeface="HGPｺﾞｼｯｸM" panose="020B0600000000000000" pitchFamily="50" charset="-128"/>
                          <a:ea typeface="HGPｺﾞｼｯｸM" panose="020B0600000000000000" pitchFamily="50" charset="-128"/>
                        </a:rPr>
                        <a:t>30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同</a:t>
                      </a:r>
                      <a:r>
                        <a:rPr lang="en-US" sz="600" kern="100" dirty="0">
                          <a:effectLst/>
                          <a:latin typeface="HGPｺﾞｼｯｸM" panose="020B0600000000000000" pitchFamily="50" charset="-128"/>
                          <a:ea typeface="HGPｺﾞｼｯｸM" panose="020B0600000000000000" pitchFamily="50" charset="-128"/>
                        </a:rPr>
                        <a:t>40</a:t>
                      </a:r>
                      <a:r>
                        <a:rPr lang="ja-JP" sz="600" kern="100" dirty="0">
                          <a:effectLst/>
                          <a:latin typeface="HGPｺﾞｼｯｸM" panose="020B0600000000000000" pitchFamily="50" charset="-128"/>
                          <a:ea typeface="HGPｺﾞｼｯｸM" panose="020B0600000000000000" pitchFamily="50" charset="-128"/>
                        </a:rPr>
                        <a:t>％以上</a:t>
                      </a:r>
                      <a:r>
                        <a:rPr lang="en-US" sz="600" kern="100" dirty="0">
                          <a:effectLst/>
                          <a:latin typeface="HGPｺﾞｼｯｸM" panose="020B0600000000000000" pitchFamily="50" charset="-128"/>
                          <a:ea typeface="HGPｺﾞｼｯｸM" panose="020B0600000000000000" pitchFamily="50" charset="-128"/>
                        </a:rPr>
                        <a:t>50</a:t>
                      </a:r>
                      <a:r>
                        <a:rPr lang="ja-JP" sz="600" kern="100" dirty="0">
                          <a:effectLst/>
                          <a:latin typeface="HGPｺﾞｼｯｸM" panose="020B0600000000000000" pitchFamily="50" charset="-128"/>
                          <a:ea typeface="HGPｺﾞｼｯｸM" panose="020B0600000000000000" pitchFamily="50" charset="-128"/>
                        </a:rPr>
                        <a:t>％未満：</a:t>
                      </a:r>
                      <a:r>
                        <a:rPr lang="en-US" sz="600" kern="100" dirty="0">
                          <a:effectLst/>
                          <a:latin typeface="HGPｺﾞｼｯｸM" panose="020B0600000000000000" pitchFamily="50" charset="-128"/>
                          <a:ea typeface="HGPｺﾞｼｯｸM" panose="020B0600000000000000" pitchFamily="50" charset="-128"/>
                        </a:rPr>
                        <a:t>40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同</a:t>
                      </a:r>
                      <a:r>
                        <a:rPr lang="en-US" sz="600" kern="100" dirty="0">
                          <a:effectLst/>
                          <a:latin typeface="HGPｺﾞｼｯｸM" panose="020B0600000000000000" pitchFamily="50" charset="-128"/>
                          <a:ea typeface="HGPｺﾞｼｯｸM" panose="020B0600000000000000" pitchFamily="50" charset="-128"/>
                        </a:rPr>
                        <a:t>50</a:t>
                      </a:r>
                      <a:r>
                        <a:rPr lang="ja-JP" sz="600" kern="100" dirty="0">
                          <a:effectLst/>
                          <a:latin typeface="HGPｺﾞｼｯｸM" panose="020B0600000000000000" pitchFamily="50" charset="-128"/>
                          <a:ea typeface="HGPｺﾞｼｯｸM" panose="020B0600000000000000" pitchFamily="50" charset="-128"/>
                        </a:rPr>
                        <a:t>％以上</a:t>
                      </a:r>
                      <a:r>
                        <a:rPr lang="en-US" sz="600" kern="100" dirty="0">
                          <a:effectLst/>
                          <a:latin typeface="HGPｺﾞｼｯｸM" panose="020B0600000000000000" pitchFamily="50" charset="-128"/>
                          <a:ea typeface="HGPｺﾞｼｯｸM" panose="020B0600000000000000" pitchFamily="50" charset="-128"/>
                        </a:rPr>
                        <a:t>60</a:t>
                      </a:r>
                      <a:r>
                        <a:rPr lang="ja-JP" sz="600" kern="100" dirty="0">
                          <a:effectLst/>
                          <a:latin typeface="HGPｺﾞｼｯｸM" panose="020B0600000000000000" pitchFamily="50" charset="-128"/>
                          <a:ea typeface="HGPｺﾞｼｯｸM" panose="020B0600000000000000" pitchFamily="50" charset="-128"/>
                        </a:rPr>
                        <a:t>％未満：</a:t>
                      </a:r>
                      <a:r>
                        <a:rPr lang="en-US" sz="600" kern="100" dirty="0">
                          <a:effectLst/>
                          <a:latin typeface="HGPｺﾞｼｯｸM" panose="020B0600000000000000" pitchFamily="50" charset="-128"/>
                          <a:ea typeface="HGPｺﾞｼｯｸM" panose="020B0600000000000000" pitchFamily="50" charset="-128"/>
                        </a:rPr>
                        <a:t>50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同</a:t>
                      </a:r>
                      <a:r>
                        <a:rPr lang="en-US" sz="600" kern="100" dirty="0">
                          <a:effectLst/>
                          <a:latin typeface="HGPｺﾞｼｯｸM" panose="020B0600000000000000" pitchFamily="50" charset="-128"/>
                          <a:ea typeface="HGPｺﾞｼｯｸM" panose="020B0600000000000000" pitchFamily="50" charset="-128"/>
                        </a:rPr>
                        <a:t>60</a:t>
                      </a:r>
                      <a:r>
                        <a:rPr lang="ja-JP" sz="600" kern="100" dirty="0">
                          <a:effectLst/>
                          <a:latin typeface="HGPｺﾞｼｯｸM" panose="020B0600000000000000" pitchFamily="50" charset="-128"/>
                          <a:ea typeface="HGPｺﾞｼｯｸM" panose="020B0600000000000000" pitchFamily="50" charset="-128"/>
                        </a:rPr>
                        <a:t>％以上</a:t>
                      </a:r>
                      <a:r>
                        <a:rPr lang="en-US" sz="600" kern="100" dirty="0">
                          <a:effectLst/>
                          <a:latin typeface="HGPｺﾞｼｯｸM" panose="020B0600000000000000" pitchFamily="50" charset="-128"/>
                          <a:ea typeface="HGPｺﾞｼｯｸM" panose="020B0600000000000000" pitchFamily="50" charset="-128"/>
                        </a:rPr>
                        <a:t>70</a:t>
                      </a:r>
                      <a:r>
                        <a:rPr lang="ja-JP" sz="600" kern="100" dirty="0">
                          <a:effectLst/>
                          <a:latin typeface="HGPｺﾞｼｯｸM" panose="020B0600000000000000" pitchFamily="50" charset="-128"/>
                          <a:ea typeface="HGPｺﾞｼｯｸM" panose="020B0600000000000000" pitchFamily="50" charset="-128"/>
                        </a:rPr>
                        <a:t>％未満：</a:t>
                      </a:r>
                      <a:r>
                        <a:rPr lang="en-US" sz="600" kern="100" dirty="0">
                          <a:effectLst/>
                          <a:latin typeface="HGPｺﾞｼｯｸM" panose="020B0600000000000000" pitchFamily="50" charset="-128"/>
                          <a:ea typeface="HGPｺﾞｼｯｸM" panose="020B0600000000000000" pitchFamily="50" charset="-128"/>
                        </a:rPr>
                        <a:t>60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同</a:t>
                      </a:r>
                      <a:r>
                        <a:rPr lang="en-US" sz="600" kern="100" dirty="0">
                          <a:effectLst/>
                          <a:latin typeface="HGPｺﾞｼｯｸM" panose="020B0600000000000000" pitchFamily="50" charset="-128"/>
                          <a:ea typeface="HGPｺﾞｼｯｸM" panose="020B0600000000000000" pitchFamily="50" charset="-128"/>
                        </a:rPr>
                        <a:t>70</a:t>
                      </a:r>
                      <a:r>
                        <a:rPr lang="ja-JP" sz="600" kern="100" dirty="0">
                          <a:effectLst/>
                          <a:latin typeface="HGPｺﾞｼｯｸM" panose="020B0600000000000000" pitchFamily="50" charset="-128"/>
                          <a:ea typeface="HGPｺﾞｼｯｸM" panose="020B0600000000000000" pitchFamily="50" charset="-128"/>
                        </a:rPr>
                        <a:t>％以上</a:t>
                      </a:r>
                      <a:r>
                        <a:rPr lang="en-US" sz="600" kern="100" dirty="0">
                          <a:effectLst/>
                          <a:latin typeface="HGPｺﾞｼｯｸM" panose="020B0600000000000000" pitchFamily="50" charset="-128"/>
                          <a:ea typeface="HGPｺﾞｼｯｸM" panose="020B0600000000000000" pitchFamily="50" charset="-128"/>
                        </a:rPr>
                        <a:t>80</a:t>
                      </a:r>
                      <a:r>
                        <a:rPr lang="ja-JP" sz="600" kern="100" dirty="0">
                          <a:effectLst/>
                          <a:latin typeface="HGPｺﾞｼｯｸM" panose="020B0600000000000000" pitchFamily="50" charset="-128"/>
                          <a:ea typeface="HGPｺﾞｼｯｸM" panose="020B0600000000000000" pitchFamily="50" charset="-128"/>
                        </a:rPr>
                        <a:t>％未満：</a:t>
                      </a:r>
                      <a:r>
                        <a:rPr lang="en-US" sz="600" kern="100" dirty="0">
                          <a:effectLst/>
                          <a:latin typeface="HGPｺﾞｼｯｸM" panose="020B0600000000000000" pitchFamily="50" charset="-128"/>
                          <a:ea typeface="HGPｺﾞｼｯｸM" panose="020B0600000000000000" pitchFamily="50" charset="-128"/>
                        </a:rPr>
                        <a:t>70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同</a:t>
                      </a:r>
                      <a:r>
                        <a:rPr lang="en-US" sz="600" kern="100" dirty="0">
                          <a:effectLst/>
                          <a:latin typeface="HGPｺﾞｼｯｸM" panose="020B0600000000000000" pitchFamily="50" charset="-128"/>
                          <a:ea typeface="HGPｺﾞｼｯｸM" panose="020B0600000000000000" pitchFamily="50" charset="-128"/>
                        </a:rPr>
                        <a:t>80</a:t>
                      </a:r>
                      <a:r>
                        <a:rPr lang="ja-JP" sz="600" kern="100" dirty="0">
                          <a:effectLst/>
                          <a:latin typeface="HGPｺﾞｼｯｸM" panose="020B0600000000000000" pitchFamily="50" charset="-128"/>
                          <a:ea typeface="HGPｺﾞｼｯｸM" panose="020B0600000000000000" pitchFamily="50" charset="-128"/>
                        </a:rPr>
                        <a:t>％以上</a:t>
                      </a:r>
                      <a:r>
                        <a:rPr lang="en-US" sz="600" kern="100" dirty="0">
                          <a:effectLst/>
                          <a:latin typeface="HGPｺﾞｼｯｸM" panose="020B0600000000000000" pitchFamily="50" charset="-128"/>
                          <a:ea typeface="HGPｺﾞｼｯｸM" panose="020B0600000000000000" pitchFamily="50" charset="-128"/>
                        </a:rPr>
                        <a:t>90</a:t>
                      </a:r>
                      <a:r>
                        <a:rPr lang="ja-JP" sz="600" kern="100" dirty="0">
                          <a:effectLst/>
                          <a:latin typeface="HGPｺﾞｼｯｸM" panose="020B0600000000000000" pitchFamily="50" charset="-128"/>
                          <a:ea typeface="HGPｺﾞｼｯｸM" panose="020B0600000000000000" pitchFamily="50" charset="-128"/>
                        </a:rPr>
                        <a:t>％未満：</a:t>
                      </a:r>
                      <a:r>
                        <a:rPr lang="en-US" sz="600" kern="100" dirty="0">
                          <a:effectLst/>
                          <a:latin typeface="HGPｺﾞｼｯｸM" panose="020B0600000000000000" pitchFamily="50" charset="-128"/>
                          <a:ea typeface="HGPｺﾞｼｯｸM" panose="020B0600000000000000" pitchFamily="50" charset="-128"/>
                        </a:rPr>
                        <a:t>80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同</a:t>
                      </a:r>
                      <a:r>
                        <a:rPr lang="en-US" sz="600" kern="100" dirty="0">
                          <a:effectLst/>
                          <a:latin typeface="HGPｺﾞｼｯｸM" panose="020B0600000000000000" pitchFamily="50" charset="-128"/>
                          <a:ea typeface="HGPｺﾞｼｯｸM" panose="020B0600000000000000" pitchFamily="50" charset="-128"/>
                        </a:rPr>
                        <a:t>90</a:t>
                      </a:r>
                      <a:r>
                        <a:rPr lang="ja-JP" sz="600" kern="100" dirty="0">
                          <a:effectLst/>
                          <a:latin typeface="HGPｺﾞｼｯｸM" panose="020B0600000000000000" pitchFamily="50" charset="-128"/>
                          <a:ea typeface="HGPｺﾞｼｯｸM" panose="020B0600000000000000" pitchFamily="50" charset="-128"/>
                        </a:rPr>
                        <a:t>％以上</a:t>
                      </a:r>
                      <a:r>
                        <a:rPr lang="en-US" sz="600" kern="100" dirty="0">
                          <a:effectLst/>
                          <a:latin typeface="HGPｺﾞｼｯｸM" panose="020B0600000000000000" pitchFamily="50" charset="-128"/>
                          <a:ea typeface="HGPｺﾞｼｯｸM" panose="020B0600000000000000" pitchFamily="50" charset="-128"/>
                        </a:rPr>
                        <a:t>100</a:t>
                      </a:r>
                      <a:r>
                        <a:rPr lang="ja-JP" sz="600" kern="100" dirty="0">
                          <a:effectLst/>
                          <a:latin typeface="HGPｺﾞｼｯｸM" panose="020B0600000000000000" pitchFamily="50" charset="-128"/>
                          <a:ea typeface="HGPｺﾞｼｯｸM" panose="020B0600000000000000" pitchFamily="50" charset="-128"/>
                        </a:rPr>
                        <a:t>％未満：</a:t>
                      </a:r>
                      <a:r>
                        <a:rPr lang="en-US" sz="600" kern="100" dirty="0">
                          <a:effectLst/>
                          <a:latin typeface="HGPｺﾞｼｯｸM" panose="020B0600000000000000" pitchFamily="50" charset="-128"/>
                          <a:ea typeface="HGPｺﾞｼｯｸM" panose="020B0600000000000000" pitchFamily="50" charset="-128"/>
                        </a:rPr>
                        <a:t>90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同</a:t>
                      </a:r>
                      <a:r>
                        <a:rPr lang="en-US" sz="600" kern="100" dirty="0">
                          <a:effectLst/>
                          <a:latin typeface="HGPｺﾞｼｯｸM" panose="020B0600000000000000" pitchFamily="50" charset="-128"/>
                          <a:ea typeface="HGPｺﾞｼｯｸM" panose="020B0600000000000000" pitchFamily="50" charset="-128"/>
                        </a:rPr>
                        <a:t>100</a:t>
                      </a:r>
                      <a:r>
                        <a:rPr lang="ja-JP" sz="600" kern="100" dirty="0">
                          <a:effectLst/>
                          <a:latin typeface="HGPｺﾞｼｯｸM" panose="020B0600000000000000" pitchFamily="50" charset="-128"/>
                          <a:ea typeface="HGPｺﾞｼｯｸM" panose="020B0600000000000000" pitchFamily="50" charset="-128"/>
                        </a:rPr>
                        <a:t>％：</a:t>
                      </a:r>
                      <a:r>
                        <a:rPr lang="en-US" sz="600" kern="100" dirty="0">
                          <a:effectLst/>
                          <a:latin typeface="HGPｺﾞｼｯｸM" panose="020B0600000000000000" pitchFamily="50" charset="-128"/>
                          <a:ea typeface="HGPｺﾞｼｯｸM" panose="020B0600000000000000" pitchFamily="50" charset="-128"/>
                        </a:rPr>
                        <a:t>100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en-US" sz="600" kern="100" dirty="0">
                          <a:effectLst/>
                          <a:latin typeface="HGPｺﾞｼｯｸM" panose="020B0600000000000000" pitchFamily="50" charset="-128"/>
                          <a:ea typeface="HGPｺﾞｼｯｸM" panose="020B0600000000000000" pitchFamily="50" charset="-128"/>
                        </a:rPr>
                        <a:t>100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所得割</a:t>
                      </a:r>
                      <a:r>
                        <a:rPr lang="en-US" sz="600" kern="100" dirty="0">
                          <a:effectLst/>
                          <a:latin typeface="HGPｺﾞｼｯｸM" panose="020B0600000000000000" pitchFamily="50" charset="-128"/>
                          <a:ea typeface="HGPｺﾞｼｯｸM" panose="020B0600000000000000" pitchFamily="50" charset="-128"/>
                        </a:rPr>
                        <a:t>10</a:t>
                      </a:r>
                      <a:r>
                        <a:rPr lang="ja-JP" sz="600" kern="100" dirty="0">
                          <a:effectLst/>
                          <a:latin typeface="HGPｺﾞｼｯｸM" panose="020B0600000000000000" pitchFamily="50" charset="-128"/>
                          <a:ea typeface="HGPｺﾞｼｯｸM" panose="020B0600000000000000" pitchFamily="50" charset="-128"/>
                        </a:rPr>
                        <a:t>割</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altLang="en-US" sz="600" b="0" u="none" kern="100" dirty="0">
                          <a:solidFill>
                            <a:schemeClr val="tx1"/>
                          </a:solidFill>
                          <a:effectLst/>
                          <a:latin typeface="HGPｺﾞｼｯｸM" panose="020B0600000000000000" pitchFamily="50" charset="-128"/>
                          <a:ea typeface="HGPｺﾞｼｯｸM" panose="020B0600000000000000" pitchFamily="50" charset="-128"/>
                        </a:rPr>
                        <a:t>均等割</a:t>
                      </a:r>
                      <a:r>
                        <a:rPr lang="ja-JP" altLang="en-US" sz="600" b="1" u="sng" kern="100" dirty="0">
                          <a:solidFill>
                            <a:schemeClr val="accent1"/>
                          </a:solidFill>
                          <a:effectLst/>
                          <a:latin typeface="HGPｺﾞｼｯｸM" panose="020B0600000000000000" pitchFamily="50" charset="-128"/>
                          <a:ea typeface="HGPｺﾞｼｯｸM" panose="020B0600000000000000" pitchFamily="50" charset="-128"/>
                        </a:rPr>
                        <a:t>及び十八歳以上均等割</a:t>
                      </a:r>
                      <a:r>
                        <a:rPr lang="ja-JP" sz="600" kern="100" dirty="0">
                          <a:effectLst/>
                          <a:latin typeface="HGPｺﾞｼｯｸM" panose="020B0600000000000000" pitchFamily="50" charset="-128"/>
                          <a:ea typeface="HGPｺﾞｼｯｸM" panose="020B0600000000000000" pitchFamily="50" charset="-128"/>
                        </a:rPr>
                        <a:t>５割</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平等割５割（旧被扶養者のみで構成される世帯に限る。）</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25587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対象期間</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減免の申請のあった日の属する年度末まで（ただし、必要に応じ、当該申請日の属する年度の翌年度末まで</a:t>
                      </a:r>
                      <a:r>
                        <a:rPr lang="ja-JP" sz="600" u="sng" kern="100" dirty="0">
                          <a:solidFill>
                            <a:srgbClr val="FF0000"/>
                          </a:solidFill>
                          <a:effectLst/>
                          <a:latin typeface="HGPｺﾞｼｯｸM" panose="020B0600000000000000" pitchFamily="50" charset="-128"/>
                          <a:ea typeface="HGPｺﾞｼｯｸM" panose="020B0600000000000000" pitchFamily="50" charset="-128"/>
                        </a:rPr>
                        <a:t>【被災した日が属する月から起算し、最大</a:t>
                      </a:r>
                      <a:r>
                        <a:rPr lang="en-US" sz="600" u="sng" kern="100" dirty="0">
                          <a:solidFill>
                            <a:srgbClr val="FF0000"/>
                          </a:solidFill>
                          <a:effectLst/>
                          <a:latin typeface="HGPｺﾞｼｯｸM" panose="020B0600000000000000" pitchFamily="50" charset="-128"/>
                          <a:ea typeface="HGPｺﾞｼｯｸM" panose="020B0600000000000000" pitchFamily="50" charset="-128"/>
                        </a:rPr>
                        <a:t>12</a:t>
                      </a:r>
                      <a:r>
                        <a:rPr lang="ja-JP" sz="600" u="sng" kern="100" dirty="0">
                          <a:solidFill>
                            <a:srgbClr val="FF0000"/>
                          </a:solidFill>
                          <a:effectLst/>
                          <a:latin typeface="HGPｺﾞｼｯｸM" panose="020B0600000000000000" pitchFamily="50" charset="-128"/>
                          <a:ea typeface="HGPｺﾞｼｯｸM" panose="020B0600000000000000" pitchFamily="50" charset="-128"/>
                        </a:rPr>
                        <a:t>月】</a:t>
                      </a:r>
                      <a:r>
                        <a:rPr lang="ja-JP" sz="600" kern="100" dirty="0">
                          <a:effectLst/>
                          <a:latin typeface="HGPｺﾞｼｯｸM" panose="020B0600000000000000" pitchFamily="50" charset="-128"/>
                          <a:ea typeface="HGPｺﾞｼｯｸM" panose="020B0600000000000000" pitchFamily="50" charset="-128"/>
                        </a:rPr>
                        <a:t>延期することができる。）</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減免の申請のあった日の属する月以降、保険料を納付することが可能となるまでの間（ただし、必要に応じ、当該申請日の属する年度の翌年度末まで延期することができる。）</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拘禁されている期間</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lgn="just">
                        <a:lnSpc>
                          <a:spcPts val="1300"/>
                        </a:lnSpc>
                        <a:spcAft>
                          <a:spcPts val="0"/>
                        </a:spcAft>
                      </a:pPr>
                      <a:r>
                        <a:rPr lang="ja-JP" altLang="ja-JP" sz="600" u="sng" kern="100" dirty="0">
                          <a:solidFill>
                            <a:srgbClr val="FF0000"/>
                          </a:solidFill>
                          <a:effectLst/>
                          <a:latin typeface="HGPｺﾞｼｯｸM" panose="020B0600000000000000" pitchFamily="50" charset="-128"/>
                          <a:ea typeface="HGPｺﾞｼｯｸM" panose="020B0600000000000000" pitchFamily="50" charset="-128"/>
                        </a:rPr>
                        <a:t>減免の申請のあった日の属する月以降</a:t>
                      </a:r>
                      <a:r>
                        <a:rPr lang="ja-JP" altLang="en-US" sz="600" b="1" u="sng" kern="100" dirty="0">
                          <a:solidFill>
                            <a:srgbClr val="0070C0"/>
                          </a:solidFill>
                          <a:effectLst/>
                          <a:latin typeface="HGPｺﾞｼｯｸM" panose="020B0600000000000000" pitchFamily="50" charset="-128"/>
                          <a:ea typeface="HGPｺﾞｼｯｸM" panose="020B0600000000000000" pitchFamily="50" charset="-128"/>
                        </a:rPr>
                        <a:t>（ただし、均等割、十八歳以上均等割及び平等割に係る減免については、資格取得日の属する月以後２年を経過する月までの間に限る。</a:t>
                      </a:r>
                      <a:r>
                        <a:rPr lang="en-US" altLang="ja-JP" sz="600" b="1" u="sng" kern="100" dirty="0">
                          <a:solidFill>
                            <a:srgbClr val="0070C0"/>
                          </a:solidFill>
                          <a:effectLst/>
                          <a:latin typeface="HGPｺﾞｼｯｸM" panose="020B0600000000000000" pitchFamily="50" charset="-128"/>
                          <a:ea typeface="HGPｺﾞｼｯｸM" panose="020B0600000000000000" pitchFamily="50" charset="-128"/>
                        </a:rPr>
                        <a:t>)</a:t>
                      </a: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32" name="タイトル 1">
            <a:extLst>
              <a:ext uri="{FF2B5EF4-FFF2-40B4-BE49-F238E27FC236}">
                <a16:creationId xmlns:a16="http://schemas.microsoft.com/office/drawing/2014/main" id="{2F3681D8-B447-4523-AB32-940657B0CB6F}"/>
              </a:ext>
            </a:extLst>
          </p:cNvPr>
          <p:cNvSpPr txBox="1">
            <a:spLocks/>
          </p:cNvSpPr>
          <p:nvPr/>
        </p:nvSpPr>
        <p:spPr>
          <a:xfrm>
            <a:off x="6093066" y="1727961"/>
            <a:ext cx="5328592" cy="432047"/>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保険料減免に係る事務運用について</a:t>
            </a:r>
          </a:p>
        </p:txBody>
      </p:sp>
      <p:sp>
        <p:nvSpPr>
          <p:cNvPr id="33" name="テキスト ボックス 32">
            <a:extLst>
              <a:ext uri="{FF2B5EF4-FFF2-40B4-BE49-F238E27FC236}">
                <a16:creationId xmlns:a16="http://schemas.microsoft.com/office/drawing/2014/main" id="{55326BB0-E2A7-4C32-9A34-145911720C96}"/>
              </a:ext>
            </a:extLst>
          </p:cNvPr>
          <p:cNvSpPr txBox="1"/>
          <p:nvPr/>
        </p:nvSpPr>
        <p:spPr>
          <a:xfrm>
            <a:off x="6093066" y="2420421"/>
            <a:ext cx="5328592" cy="6207443"/>
          </a:xfrm>
          <a:prstGeom prst="roundRect">
            <a:avLst>
              <a:gd name="adj" fmla="val 5704"/>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大阪府国民健康運営方針</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zh-TW"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別</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に定める基準</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と</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して、現在、次の４区分の減免制度が設定されている。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kern="0" dirty="0">
              <a:solidFill>
                <a:prstClr val="black"/>
              </a:solidFill>
              <a:latin typeface="Calibri"/>
              <a:ea typeface="ＭＳ Ｐゴシック" panose="020B0600070205080204" pitchFamily="50" charset="-128"/>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4" name="角丸四角形 9">
            <a:extLst>
              <a:ext uri="{FF2B5EF4-FFF2-40B4-BE49-F238E27FC236}">
                <a16:creationId xmlns:a16="http://schemas.microsoft.com/office/drawing/2014/main" id="{5C47DA61-6FC9-4C4C-BB16-6D86276AFB34}"/>
              </a:ext>
            </a:extLst>
          </p:cNvPr>
          <p:cNvSpPr/>
          <p:nvPr/>
        </p:nvSpPr>
        <p:spPr>
          <a:xfrm>
            <a:off x="6256538" y="2261331"/>
            <a:ext cx="2484000" cy="259847"/>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運営方針「別に定める基準」</a:t>
            </a:r>
          </a:p>
        </p:txBody>
      </p:sp>
      <p:sp>
        <p:nvSpPr>
          <p:cNvPr id="35" name="正方形/長方形 34">
            <a:extLst>
              <a:ext uri="{FF2B5EF4-FFF2-40B4-BE49-F238E27FC236}">
                <a16:creationId xmlns:a16="http://schemas.microsoft.com/office/drawing/2014/main" id="{66DA2C68-9231-4153-9166-0A7CFE6F94CA}"/>
              </a:ext>
            </a:extLst>
          </p:cNvPr>
          <p:cNvSpPr/>
          <p:nvPr/>
        </p:nvSpPr>
        <p:spPr>
          <a:xfrm>
            <a:off x="6236335" y="2854728"/>
            <a:ext cx="5041307" cy="1636271"/>
          </a:xfrm>
          <a:prstGeom prst="rect">
            <a:avLst/>
          </a:prstGeom>
          <a:gradFill rotWithShape="1">
            <a:gsLst>
              <a:gs pos="0">
                <a:srgbClr val="F79646">
                  <a:tint val="50000"/>
                  <a:satMod val="300000"/>
                </a:srgbClr>
              </a:gs>
              <a:gs pos="35000">
                <a:srgbClr val="F79646">
                  <a:tint val="37000"/>
                  <a:satMod val="300000"/>
                </a:srgbClr>
              </a:gs>
              <a:gs pos="100000">
                <a:srgbClr val="F79646">
                  <a:tint val="15000"/>
                  <a:satMod val="350000"/>
                </a:srgbClr>
              </a:gs>
            </a:gsLst>
            <a:lin ang="16200000" scaled="1"/>
          </a:gradFill>
          <a:ln w="9525" cap="flat" cmpd="sng" algn="ctr">
            <a:solidFill>
              <a:srgbClr val="F79646">
                <a:shade val="95000"/>
                <a:satMod val="105000"/>
              </a:srgbClr>
            </a:solidFill>
            <a:prstDash val="solid"/>
          </a:ln>
          <a:effectLst>
            <a:outerShdw blurRad="40000" dist="20000" dir="5400000" rotWithShape="0">
              <a:srgbClr val="000000">
                <a:alpha val="38000"/>
              </a:srgbClr>
            </a:outerShdw>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一　震災、風水害、火災、その他これらに類する災害により、居住する住宅</a:t>
            </a:r>
            <a:r>
              <a:rPr kumimoji="1" lang="ja-JP" altLang="en-US" sz="900" b="0" i="0" u="none"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、家財等財産（主として生活に必要なもの）</a:t>
            </a: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について著しい損害（①全壊、全焼、大規模半壊、②半壊、半焼、③火災による水損又は床上浸水）を受けたとき。</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二　事業又は業務の不振、休廃止、失業等により、</a:t>
            </a:r>
            <a:r>
              <a:rPr kumimoji="1" lang="ja-JP" altLang="en-US" sz="900" b="0" i="0" u="none"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世帯収入</a:t>
            </a:r>
            <a:r>
              <a:rPr kumimoji="1" lang="ja-JP" altLang="en-US" sz="900" b="0" i="0" u="none" strike="no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所得</a:t>
            </a: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が著しく減少したとき。ただし、減少後の所得に基づき算出される保険料額が賦課限度額を超えている場合には、減免は行わないこととする。</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三　被保険者が刑事施設、労役場その他これらに準ずる施設に拘禁されたとき。</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四　世帯内に、次に掲げる要件のいずれにも該当する被保険者があるとき。</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①　被保険者資格の取得日において、</a:t>
            </a:r>
            <a:r>
              <a:rPr kumimoji="1" lang="en-US" altLang="ja-JP"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65</a:t>
            </a: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歳以上である者</a:t>
            </a:r>
          </a:p>
          <a:p>
            <a:pPr marL="274638" marR="0" lvl="0" indent="-274638"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②　被保険者資格の取得日の前日において、各被用者保険等の被保険者</a:t>
            </a:r>
            <a:r>
              <a:rPr kumimoji="1" lang="en-US" altLang="ja-JP" sz="900" b="0" i="0" u="sng" strike="noStrike" kern="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a:t>
            </a:r>
            <a:r>
              <a:rPr kumimoji="1" lang="ja-JP" altLang="en-US" sz="900" b="0" i="0" u="sng" strike="noStrike" kern="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当該資格を取得した日において、高齢者の医療の確保に関する法律の規定による被保険者となった者に限る。</a:t>
            </a:r>
            <a:r>
              <a:rPr kumimoji="1" lang="en-US" altLang="ja-JP" sz="900" b="0" i="0" u="sng" strike="noStrike" kern="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a:t>
            </a:r>
            <a:r>
              <a:rPr kumimoji="1" lang="ja-JP" altLang="en-US" sz="900" b="0" i="0" u="none" strike="noStrike" kern="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の</a:t>
            </a: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被扶養者であった者</a:t>
            </a:r>
          </a:p>
        </p:txBody>
      </p:sp>
      <p:graphicFrame>
        <p:nvGraphicFramePr>
          <p:cNvPr id="36" name="表 35">
            <a:extLst>
              <a:ext uri="{FF2B5EF4-FFF2-40B4-BE49-F238E27FC236}">
                <a16:creationId xmlns:a16="http://schemas.microsoft.com/office/drawing/2014/main" id="{7F8035F9-46EB-4AE5-953A-39B517C19DC7}"/>
              </a:ext>
            </a:extLst>
          </p:cNvPr>
          <p:cNvGraphicFramePr>
            <a:graphicFrameLocks noGrp="1"/>
          </p:cNvGraphicFramePr>
          <p:nvPr>
            <p:extLst>
              <p:ext uri="{D42A27DB-BD31-4B8C-83A1-F6EECF244321}">
                <p14:modId xmlns:p14="http://schemas.microsoft.com/office/powerpoint/2010/main" val="3755784249"/>
              </p:ext>
            </p:extLst>
          </p:nvPr>
        </p:nvGraphicFramePr>
        <p:xfrm>
          <a:off x="6236335" y="4606830"/>
          <a:ext cx="4969299" cy="3825086"/>
        </p:xfrm>
        <a:graphic>
          <a:graphicData uri="http://schemas.openxmlformats.org/drawingml/2006/table">
            <a:tbl>
              <a:tblPr firstRow="1" firstCol="1" bandRow="1"/>
              <a:tblGrid>
                <a:gridCol w="515552">
                  <a:extLst>
                    <a:ext uri="{9D8B030D-6E8A-4147-A177-3AD203B41FA5}">
                      <a16:colId xmlns:a16="http://schemas.microsoft.com/office/drawing/2014/main" val="20000"/>
                    </a:ext>
                  </a:extLst>
                </a:gridCol>
                <a:gridCol w="1099631">
                  <a:extLst>
                    <a:ext uri="{9D8B030D-6E8A-4147-A177-3AD203B41FA5}">
                      <a16:colId xmlns:a16="http://schemas.microsoft.com/office/drawing/2014/main" val="20001"/>
                    </a:ext>
                  </a:extLst>
                </a:gridCol>
                <a:gridCol w="1154854">
                  <a:extLst>
                    <a:ext uri="{9D8B030D-6E8A-4147-A177-3AD203B41FA5}">
                      <a16:colId xmlns:a16="http://schemas.microsoft.com/office/drawing/2014/main" val="20002"/>
                    </a:ext>
                  </a:extLst>
                </a:gridCol>
                <a:gridCol w="1099631">
                  <a:extLst>
                    <a:ext uri="{9D8B030D-6E8A-4147-A177-3AD203B41FA5}">
                      <a16:colId xmlns:a16="http://schemas.microsoft.com/office/drawing/2014/main" val="20003"/>
                    </a:ext>
                  </a:extLst>
                </a:gridCol>
                <a:gridCol w="1099631">
                  <a:extLst>
                    <a:ext uri="{9D8B030D-6E8A-4147-A177-3AD203B41FA5}">
                      <a16:colId xmlns:a16="http://schemas.microsoft.com/office/drawing/2014/main" val="20004"/>
                    </a:ext>
                  </a:extLst>
                </a:gridCol>
              </a:tblGrid>
              <a:tr h="241395">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区分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600" kern="100">
                          <a:effectLst/>
                          <a:latin typeface="HGPｺﾞｼｯｸM" panose="020B0600000000000000" pitchFamily="50" charset="-128"/>
                          <a:ea typeface="HGPｺﾞｼｯｸM" panose="020B0600000000000000" pitchFamily="50" charset="-128"/>
                        </a:rPr>
                        <a:t>一　災害</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600" kern="100">
                          <a:effectLst/>
                          <a:latin typeface="HGPｺﾞｼｯｸM" panose="020B0600000000000000" pitchFamily="50" charset="-128"/>
                          <a:ea typeface="HGPｺﾞｼｯｸM" panose="020B0600000000000000" pitchFamily="50" charset="-128"/>
                        </a:rPr>
                        <a:t>二　</a:t>
                      </a:r>
                      <a:r>
                        <a:rPr lang="ja-JP" sz="600" u="sng" strike="sngStrike" kern="100">
                          <a:effectLst/>
                          <a:latin typeface="HGPｺﾞｼｯｸM" panose="020B0600000000000000" pitchFamily="50" charset="-128"/>
                          <a:ea typeface="HGPｺﾞｼｯｸM" panose="020B0600000000000000" pitchFamily="50" charset="-128"/>
                        </a:rPr>
                        <a:t>収入</a:t>
                      </a:r>
                      <a:r>
                        <a:rPr lang="ja-JP" sz="600" u="sng" kern="100">
                          <a:effectLst/>
                          <a:latin typeface="HGPｺﾞｼｯｸM" panose="020B0600000000000000" pitchFamily="50" charset="-128"/>
                          <a:ea typeface="HGPｺﾞｼｯｸM" panose="020B0600000000000000" pitchFamily="50" charset="-128"/>
                        </a:rPr>
                        <a:t>所得</a:t>
                      </a:r>
                      <a:r>
                        <a:rPr lang="ja-JP" sz="600" kern="100">
                          <a:effectLst/>
                          <a:latin typeface="HGPｺﾞｼｯｸM" panose="020B0600000000000000" pitchFamily="50" charset="-128"/>
                          <a:ea typeface="HGPｺﾞｼｯｸM" panose="020B0600000000000000" pitchFamily="50" charset="-128"/>
                        </a:rPr>
                        <a:t>減少</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600" kern="100">
                          <a:effectLst/>
                          <a:latin typeface="HGPｺﾞｼｯｸM" panose="020B0600000000000000" pitchFamily="50" charset="-128"/>
                          <a:ea typeface="HGPｺﾞｼｯｸM" panose="020B0600000000000000" pitchFamily="50" charset="-128"/>
                        </a:rPr>
                        <a:t>三　拘禁</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600" kern="100">
                          <a:effectLst/>
                          <a:latin typeface="HGPｺﾞｼｯｸM" panose="020B0600000000000000" pitchFamily="50" charset="-128"/>
                          <a:ea typeface="HGPｺﾞｼｯｸM" panose="020B0600000000000000" pitchFamily="50" charset="-128"/>
                        </a:rPr>
                        <a:t>四　旧被扶養者</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336235">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対象となる保険料</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応能分及び応益分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応能分のみ</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応能分及び応益分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応能分及び応益分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99158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減免の割合</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被害の程度に応じて３区分（全壊等</a:t>
                      </a:r>
                      <a:r>
                        <a:rPr lang="en-US" sz="600" kern="100" dirty="0">
                          <a:effectLst/>
                          <a:latin typeface="HGPｺﾞｼｯｸM" panose="020B0600000000000000" pitchFamily="50" charset="-128"/>
                          <a:ea typeface="HGPｺﾞｼｯｸM" panose="020B0600000000000000" pitchFamily="50" charset="-128"/>
                        </a:rPr>
                        <a:t>100</a:t>
                      </a:r>
                      <a:r>
                        <a:rPr lang="ja-JP" sz="600" kern="100" dirty="0">
                          <a:effectLst/>
                          <a:latin typeface="HGPｺﾞｼｯｸM" panose="020B0600000000000000" pitchFamily="50" charset="-128"/>
                          <a:ea typeface="HGPｺﾞｼｯｸM" panose="020B0600000000000000" pitchFamily="50" charset="-128"/>
                        </a:rPr>
                        <a:t>％、半壊等</a:t>
                      </a:r>
                      <a:r>
                        <a:rPr lang="en-US" sz="600" kern="100" dirty="0">
                          <a:effectLst/>
                          <a:latin typeface="HGPｺﾞｼｯｸM" panose="020B0600000000000000" pitchFamily="50" charset="-128"/>
                          <a:ea typeface="HGPｺﾞｼｯｸM" panose="020B0600000000000000" pitchFamily="50" charset="-128"/>
                        </a:rPr>
                        <a:t>70</a:t>
                      </a:r>
                      <a:r>
                        <a:rPr lang="ja-JP" sz="600" kern="100" dirty="0">
                          <a:effectLst/>
                          <a:latin typeface="HGPｺﾞｼｯｸM" panose="020B0600000000000000" pitchFamily="50" charset="-128"/>
                          <a:ea typeface="HGPｺﾞｼｯｸM" panose="020B0600000000000000" pitchFamily="50" charset="-128"/>
                        </a:rPr>
                        <a:t>％、火災による水損又は床上浸水</a:t>
                      </a:r>
                      <a:r>
                        <a:rPr lang="en-US" sz="600" kern="100" dirty="0">
                          <a:effectLst/>
                          <a:latin typeface="HGPｺﾞｼｯｸM" panose="020B0600000000000000" pitchFamily="50" charset="-128"/>
                          <a:ea typeface="HGPｺﾞｼｯｸM" panose="020B0600000000000000" pitchFamily="50" charset="-128"/>
                        </a:rPr>
                        <a:t>50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前年所得からの減少率に応じて、８区分</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（減少率が</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en-US" sz="600" kern="100" dirty="0">
                          <a:effectLst/>
                          <a:latin typeface="HGPｺﾞｼｯｸM" panose="020B0600000000000000" pitchFamily="50" charset="-128"/>
                          <a:ea typeface="HGPｺﾞｼｯｸM" panose="020B0600000000000000" pitchFamily="50" charset="-128"/>
                        </a:rPr>
                        <a:t>30</a:t>
                      </a:r>
                      <a:r>
                        <a:rPr lang="ja-JP" sz="600" kern="100" dirty="0">
                          <a:effectLst/>
                          <a:latin typeface="HGPｺﾞｼｯｸM" panose="020B0600000000000000" pitchFamily="50" charset="-128"/>
                          <a:ea typeface="HGPｺﾞｼｯｸM" panose="020B0600000000000000" pitchFamily="50" charset="-128"/>
                        </a:rPr>
                        <a:t>％以上</a:t>
                      </a:r>
                      <a:r>
                        <a:rPr lang="en-US" sz="600" kern="100" dirty="0">
                          <a:effectLst/>
                          <a:latin typeface="HGPｺﾞｼｯｸM" panose="020B0600000000000000" pitchFamily="50" charset="-128"/>
                          <a:ea typeface="HGPｺﾞｼｯｸM" panose="020B0600000000000000" pitchFamily="50" charset="-128"/>
                        </a:rPr>
                        <a:t>40</a:t>
                      </a:r>
                      <a:r>
                        <a:rPr lang="ja-JP" sz="600" kern="100" dirty="0">
                          <a:effectLst/>
                          <a:latin typeface="HGPｺﾞｼｯｸM" panose="020B0600000000000000" pitchFamily="50" charset="-128"/>
                          <a:ea typeface="HGPｺﾞｼｯｸM" panose="020B0600000000000000" pitchFamily="50" charset="-128"/>
                        </a:rPr>
                        <a:t>％未満：</a:t>
                      </a:r>
                      <a:r>
                        <a:rPr lang="en-US" sz="600" kern="100" dirty="0">
                          <a:effectLst/>
                          <a:latin typeface="HGPｺﾞｼｯｸM" panose="020B0600000000000000" pitchFamily="50" charset="-128"/>
                          <a:ea typeface="HGPｺﾞｼｯｸM" panose="020B0600000000000000" pitchFamily="50" charset="-128"/>
                        </a:rPr>
                        <a:t>30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同</a:t>
                      </a:r>
                      <a:r>
                        <a:rPr lang="en-US" sz="600" kern="100" dirty="0">
                          <a:effectLst/>
                          <a:latin typeface="HGPｺﾞｼｯｸM" panose="020B0600000000000000" pitchFamily="50" charset="-128"/>
                          <a:ea typeface="HGPｺﾞｼｯｸM" panose="020B0600000000000000" pitchFamily="50" charset="-128"/>
                        </a:rPr>
                        <a:t>40</a:t>
                      </a:r>
                      <a:r>
                        <a:rPr lang="ja-JP" sz="600" kern="100" dirty="0">
                          <a:effectLst/>
                          <a:latin typeface="HGPｺﾞｼｯｸM" panose="020B0600000000000000" pitchFamily="50" charset="-128"/>
                          <a:ea typeface="HGPｺﾞｼｯｸM" panose="020B0600000000000000" pitchFamily="50" charset="-128"/>
                        </a:rPr>
                        <a:t>％以上</a:t>
                      </a:r>
                      <a:r>
                        <a:rPr lang="en-US" sz="600" kern="100" dirty="0">
                          <a:effectLst/>
                          <a:latin typeface="HGPｺﾞｼｯｸM" panose="020B0600000000000000" pitchFamily="50" charset="-128"/>
                          <a:ea typeface="HGPｺﾞｼｯｸM" panose="020B0600000000000000" pitchFamily="50" charset="-128"/>
                        </a:rPr>
                        <a:t>50</a:t>
                      </a:r>
                      <a:r>
                        <a:rPr lang="ja-JP" sz="600" kern="100" dirty="0">
                          <a:effectLst/>
                          <a:latin typeface="HGPｺﾞｼｯｸM" panose="020B0600000000000000" pitchFamily="50" charset="-128"/>
                          <a:ea typeface="HGPｺﾞｼｯｸM" panose="020B0600000000000000" pitchFamily="50" charset="-128"/>
                        </a:rPr>
                        <a:t>％未満：</a:t>
                      </a:r>
                      <a:r>
                        <a:rPr lang="en-US" sz="600" kern="100" dirty="0">
                          <a:effectLst/>
                          <a:latin typeface="HGPｺﾞｼｯｸM" panose="020B0600000000000000" pitchFamily="50" charset="-128"/>
                          <a:ea typeface="HGPｺﾞｼｯｸM" panose="020B0600000000000000" pitchFamily="50" charset="-128"/>
                        </a:rPr>
                        <a:t>40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同</a:t>
                      </a:r>
                      <a:r>
                        <a:rPr lang="en-US" sz="600" kern="100" dirty="0">
                          <a:effectLst/>
                          <a:latin typeface="HGPｺﾞｼｯｸM" panose="020B0600000000000000" pitchFamily="50" charset="-128"/>
                          <a:ea typeface="HGPｺﾞｼｯｸM" panose="020B0600000000000000" pitchFamily="50" charset="-128"/>
                        </a:rPr>
                        <a:t>50</a:t>
                      </a:r>
                      <a:r>
                        <a:rPr lang="ja-JP" sz="600" kern="100" dirty="0">
                          <a:effectLst/>
                          <a:latin typeface="HGPｺﾞｼｯｸM" panose="020B0600000000000000" pitchFamily="50" charset="-128"/>
                          <a:ea typeface="HGPｺﾞｼｯｸM" panose="020B0600000000000000" pitchFamily="50" charset="-128"/>
                        </a:rPr>
                        <a:t>％以上</a:t>
                      </a:r>
                      <a:r>
                        <a:rPr lang="en-US" sz="600" kern="100" dirty="0">
                          <a:effectLst/>
                          <a:latin typeface="HGPｺﾞｼｯｸM" panose="020B0600000000000000" pitchFamily="50" charset="-128"/>
                          <a:ea typeface="HGPｺﾞｼｯｸM" panose="020B0600000000000000" pitchFamily="50" charset="-128"/>
                        </a:rPr>
                        <a:t>60</a:t>
                      </a:r>
                      <a:r>
                        <a:rPr lang="ja-JP" sz="600" kern="100" dirty="0">
                          <a:effectLst/>
                          <a:latin typeface="HGPｺﾞｼｯｸM" panose="020B0600000000000000" pitchFamily="50" charset="-128"/>
                          <a:ea typeface="HGPｺﾞｼｯｸM" panose="020B0600000000000000" pitchFamily="50" charset="-128"/>
                        </a:rPr>
                        <a:t>％未満：</a:t>
                      </a:r>
                      <a:r>
                        <a:rPr lang="en-US" sz="600" kern="100" dirty="0">
                          <a:effectLst/>
                          <a:latin typeface="HGPｺﾞｼｯｸM" panose="020B0600000000000000" pitchFamily="50" charset="-128"/>
                          <a:ea typeface="HGPｺﾞｼｯｸM" panose="020B0600000000000000" pitchFamily="50" charset="-128"/>
                        </a:rPr>
                        <a:t>50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同</a:t>
                      </a:r>
                      <a:r>
                        <a:rPr lang="en-US" sz="600" kern="100" dirty="0">
                          <a:effectLst/>
                          <a:latin typeface="HGPｺﾞｼｯｸM" panose="020B0600000000000000" pitchFamily="50" charset="-128"/>
                          <a:ea typeface="HGPｺﾞｼｯｸM" panose="020B0600000000000000" pitchFamily="50" charset="-128"/>
                        </a:rPr>
                        <a:t>60</a:t>
                      </a:r>
                      <a:r>
                        <a:rPr lang="ja-JP" sz="600" kern="100" dirty="0">
                          <a:effectLst/>
                          <a:latin typeface="HGPｺﾞｼｯｸM" panose="020B0600000000000000" pitchFamily="50" charset="-128"/>
                          <a:ea typeface="HGPｺﾞｼｯｸM" panose="020B0600000000000000" pitchFamily="50" charset="-128"/>
                        </a:rPr>
                        <a:t>％以上</a:t>
                      </a:r>
                      <a:r>
                        <a:rPr lang="en-US" sz="600" kern="100" dirty="0">
                          <a:effectLst/>
                          <a:latin typeface="HGPｺﾞｼｯｸM" panose="020B0600000000000000" pitchFamily="50" charset="-128"/>
                          <a:ea typeface="HGPｺﾞｼｯｸM" panose="020B0600000000000000" pitchFamily="50" charset="-128"/>
                        </a:rPr>
                        <a:t>70</a:t>
                      </a:r>
                      <a:r>
                        <a:rPr lang="ja-JP" sz="600" kern="100" dirty="0">
                          <a:effectLst/>
                          <a:latin typeface="HGPｺﾞｼｯｸM" panose="020B0600000000000000" pitchFamily="50" charset="-128"/>
                          <a:ea typeface="HGPｺﾞｼｯｸM" panose="020B0600000000000000" pitchFamily="50" charset="-128"/>
                        </a:rPr>
                        <a:t>％未満：</a:t>
                      </a:r>
                      <a:r>
                        <a:rPr lang="en-US" sz="600" kern="100" dirty="0">
                          <a:effectLst/>
                          <a:latin typeface="HGPｺﾞｼｯｸM" panose="020B0600000000000000" pitchFamily="50" charset="-128"/>
                          <a:ea typeface="HGPｺﾞｼｯｸM" panose="020B0600000000000000" pitchFamily="50" charset="-128"/>
                        </a:rPr>
                        <a:t>60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同</a:t>
                      </a:r>
                      <a:r>
                        <a:rPr lang="en-US" sz="600" kern="100" dirty="0">
                          <a:effectLst/>
                          <a:latin typeface="HGPｺﾞｼｯｸM" panose="020B0600000000000000" pitchFamily="50" charset="-128"/>
                          <a:ea typeface="HGPｺﾞｼｯｸM" panose="020B0600000000000000" pitchFamily="50" charset="-128"/>
                        </a:rPr>
                        <a:t>70</a:t>
                      </a:r>
                      <a:r>
                        <a:rPr lang="ja-JP" sz="600" kern="100" dirty="0">
                          <a:effectLst/>
                          <a:latin typeface="HGPｺﾞｼｯｸM" panose="020B0600000000000000" pitchFamily="50" charset="-128"/>
                          <a:ea typeface="HGPｺﾞｼｯｸM" panose="020B0600000000000000" pitchFamily="50" charset="-128"/>
                        </a:rPr>
                        <a:t>％以上</a:t>
                      </a:r>
                      <a:r>
                        <a:rPr lang="en-US" sz="600" kern="100" dirty="0">
                          <a:effectLst/>
                          <a:latin typeface="HGPｺﾞｼｯｸM" panose="020B0600000000000000" pitchFamily="50" charset="-128"/>
                          <a:ea typeface="HGPｺﾞｼｯｸM" panose="020B0600000000000000" pitchFamily="50" charset="-128"/>
                        </a:rPr>
                        <a:t>80</a:t>
                      </a:r>
                      <a:r>
                        <a:rPr lang="ja-JP" sz="600" kern="100" dirty="0">
                          <a:effectLst/>
                          <a:latin typeface="HGPｺﾞｼｯｸM" panose="020B0600000000000000" pitchFamily="50" charset="-128"/>
                          <a:ea typeface="HGPｺﾞｼｯｸM" panose="020B0600000000000000" pitchFamily="50" charset="-128"/>
                        </a:rPr>
                        <a:t>％未満：</a:t>
                      </a:r>
                      <a:r>
                        <a:rPr lang="en-US" sz="600" kern="100" dirty="0">
                          <a:effectLst/>
                          <a:latin typeface="HGPｺﾞｼｯｸM" panose="020B0600000000000000" pitchFamily="50" charset="-128"/>
                          <a:ea typeface="HGPｺﾞｼｯｸM" panose="020B0600000000000000" pitchFamily="50" charset="-128"/>
                        </a:rPr>
                        <a:t>70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同</a:t>
                      </a:r>
                      <a:r>
                        <a:rPr lang="en-US" sz="600" kern="100" dirty="0">
                          <a:effectLst/>
                          <a:latin typeface="HGPｺﾞｼｯｸM" panose="020B0600000000000000" pitchFamily="50" charset="-128"/>
                          <a:ea typeface="HGPｺﾞｼｯｸM" panose="020B0600000000000000" pitchFamily="50" charset="-128"/>
                        </a:rPr>
                        <a:t>80</a:t>
                      </a:r>
                      <a:r>
                        <a:rPr lang="ja-JP" sz="600" kern="100" dirty="0">
                          <a:effectLst/>
                          <a:latin typeface="HGPｺﾞｼｯｸM" panose="020B0600000000000000" pitchFamily="50" charset="-128"/>
                          <a:ea typeface="HGPｺﾞｼｯｸM" panose="020B0600000000000000" pitchFamily="50" charset="-128"/>
                        </a:rPr>
                        <a:t>％以上</a:t>
                      </a:r>
                      <a:r>
                        <a:rPr lang="en-US" sz="600" kern="100" dirty="0">
                          <a:effectLst/>
                          <a:latin typeface="HGPｺﾞｼｯｸM" panose="020B0600000000000000" pitchFamily="50" charset="-128"/>
                          <a:ea typeface="HGPｺﾞｼｯｸM" panose="020B0600000000000000" pitchFamily="50" charset="-128"/>
                        </a:rPr>
                        <a:t>90</a:t>
                      </a:r>
                      <a:r>
                        <a:rPr lang="ja-JP" sz="600" kern="100" dirty="0">
                          <a:effectLst/>
                          <a:latin typeface="HGPｺﾞｼｯｸM" panose="020B0600000000000000" pitchFamily="50" charset="-128"/>
                          <a:ea typeface="HGPｺﾞｼｯｸM" panose="020B0600000000000000" pitchFamily="50" charset="-128"/>
                        </a:rPr>
                        <a:t>％未満：</a:t>
                      </a:r>
                      <a:r>
                        <a:rPr lang="en-US" sz="600" kern="100" dirty="0">
                          <a:effectLst/>
                          <a:latin typeface="HGPｺﾞｼｯｸM" panose="020B0600000000000000" pitchFamily="50" charset="-128"/>
                          <a:ea typeface="HGPｺﾞｼｯｸM" panose="020B0600000000000000" pitchFamily="50" charset="-128"/>
                        </a:rPr>
                        <a:t>80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同</a:t>
                      </a:r>
                      <a:r>
                        <a:rPr lang="en-US" sz="600" kern="100" dirty="0">
                          <a:effectLst/>
                          <a:latin typeface="HGPｺﾞｼｯｸM" panose="020B0600000000000000" pitchFamily="50" charset="-128"/>
                          <a:ea typeface="HGPｺﾞｼｯｸM" panose="020B0600000000000000" pitchFamily="50" charset="-128"/>
                        </a:rPr>
                        <a:t>90</a:t>
                      </a:r>
                      <a:r>
                        <a:rPr lang="ja-JP" sz="600" kern="100" dirty="0">
                          <a:effectLst/>
                          <a:latin typeface="HGPｺﾞｼｯｸM" panose="020B0600000000000000" pitchFamily="50" charset="-128"/>
                          <a:ea typeface="HGPｺﾞｼｯｸM" panose="020B0600000000000000" pitchFamily="50" charset="-128"/>
                        </a:rPr>
                        <a:t>％以上</a:t>
                      </a:r>
                      <a:r>
                        <a:rPr lang="en-US" sz="600" kern="100" dirty="0">
                          <a:effectLst/>
                          <a:latin typeface="HGPｺﾞｼｯｸM" panose="020B0600000000000000" pitchFamily="50" charset="-128"/>
                          <a:ea typeface="HGPｺﾞｼｯｸM" panose="020B0600000000000000" pitchFamily="50" charset="-128"/>
                        </a:rPr>
                        <a:t>100</a:t>
                      </a:r>
                      <a:r>
                        <a:rPr lang="ja-JP" sz="600" kern="100" dirty="0">
                          <a:effectLst/>
                          <a:latin typeface="HGPｺﾞｼｯｸM" panose="020B0600000000000000" pitchFamily="50" charset="-128"/>
                          <a:ea typeface="HGPｺﾞｼｯｸM" panose="020B0600000000000000" pitchFamily="50" charset="-128"/>
                        </a:rPr>
                        <a:t>％未満：</a:t>
                      </a:r>
                      <a:r>
                        <a:rPr lang="en-US" sz="600" kern="100" dirty="0">
                          <a:effectLst/>
                          <a:latin typeface="HGPｺﾞｼｯｸM" panose="020B0600000000000000" pitchFamily="50" charset="-128"/>
                          <a:ea typeface="HGPｺﾞｼｯｸM" panose="020B0600000000000000" pitchFamily="50" charset="-128"/>
                        </a:rPr>
                        <a:t>90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同</a:t>
                      </a:r>
                      <a:r>
                        <a:rPr lang="en-US" sz="600" kern="100" dirty="0">
                          <a:effectLst/>
                          <a:latin typeface="HGPｺﾞｼｯｸM" panose="020B0600000000000000" pitchFamily="50" charset="-128"/>
                          <a:ea typeface="HGPｺﾞｼｯｸM" panose="020B0600000000000000" pitchFamily="50" charset="-128"/>
                        </a:rPr>
                        <a:t>100</a:t>
                      </a:r>
                      <a:r>
                        <a:rPr lang="ja-JP" sz="600" kern="100" dirty="0">
                          <a:effectLst/>
                          <a:latin typeface="HGPｺﾞｼｯｸM" panose="020B0600000000000000" pitchFamily="50" charset="-128"/>
                          <a:ea typeface="HGPｺﾞｼｯｸM" panose="020B0600000000000000" pitchFamily="50" charset="-128"/>
                        </a:rPr>
                        <a:t>％：</a:t>
                      </a:r>
                      <a:r>
                        <a:rPr lang="en-US" sz="600" kern="100" dirty="0">
                          <a:effectLst/>
                          <a:latin typeface="HGPｺﾞｼｯｸM" panose="020B0600000000000000" pitchFamily="50" charset="-128"/>
                          <a:ea typeface="HGPｺﾞｼｯｸM" panose="020B0600000000000000" pitchFamily="50" charset="-128"/>
                        </a:rPr>
                        <a:t>100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en-US" sz="600" kern="100" dirty="0">
                          <a:effectLst/>
                          <a:latin typeface="HGPｺﾞｼｯｸM" panose="020B0600000000000000" pitchFamily="50" charset="-128"/>
                          <a:ea typeface="HGPｺﾞｼｯｸM" panose="020B0600000000000000" pitchFamily="50" charset="-128"/>
                        </a:rPr>
                        <a:t>100</a:t>
                      </a:r>
                      <a:r>
                        <a:rPr lang="ja-JP" sz="6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所得割</a:t>
                      </a:r>
                      <a:r>
                        <a:rPr lang="en-US" sz="600" kern="100" dirty="0">
                          <a:effectLst/>
                          <a:latin typeface="HGPｺﾞｼｯｸM" panose="020B0600000000000000" pitchFamily="50" charset="-128"/>
                          <a:ea typeface="HGPｺﾞｼｯｸM" panose="020B0600000000000000" pitchFamily="50" charset="-128"/>
                        </a:rPr>
                        <a:t>10</a:t>
                      </a:r>
                      <a:r>
                        <a:rPr lang="ja-JP" sz="600" kern="100" dirty="0">
                          <a:effectLst/>
                          <a:latin typeface="HGPｺﾞｼｯｸM" panose="020B0600000000000000" pitchFamily="50" charset="-128"/>
                          <a:ea typeface="HGPｺﾞｼｯｸM" panose="020B0600000000000000" pitchFamily="50" charset="-128"/>
                        </a:rPr>
                        <a:t>割</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均等割５割</a:t>
                      </a:r>
                      <a:endParaRPr 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平等割５割（旧被扶養者のみで構成される世帯に限る。）</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25587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対象期間</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減免の申請のあった日の属する年度末まで（ただし、必要に応じ、当該申請日の属する年度の翌年度末まで</a:t>
                      </a:r>
                      <a:r>
                        <a:rPr lang="ja-JP" sz="600" u="sng" kern="100" dirty="0">
                          <a:solidFill>
                            <a:srgbClr val="FF0000"/>
                          </a:solidFill>
                          <a:effectLst/>
                          <a:latin typeface="HGPｺﾞｼｯｸM" panose="020B0600000000000000" pitchFamily="50" charset="-128"/>
                          <a:ea typeface="HGPｺﾞｼｯｸM" panose="020B0600000000000000" pitchFamily="50" charset="-128"/>
                        </a:rPr>
                        <a:t>【被災した日が属する月から起算し、最大</a:t>
                      </a:r>
                      <a:r>
                        <a:rPr lang="en-US" sz="600" u="sng" kern="100" dirty="0">
                          <a:solidFill>
                            <a:srgbClr val="FF0000"/>
                          </a:solidFill>
                          <a:effectLst/>
                          <a:latin typeface="HGPｺﾞｼｯｸM" panose="020B0600000000000000" pitchFamily="50" charset="-128"/>
                          <a:ea typeface="HGPｺﾞｼｯｸM" panose="020B0600000000000000" pitchFamily="50" charset="-128"/>
                        </a:rPr>
                        <a:t>12</a:t>
                      </a:r>
                      <a:r>
                        <a:rPr lang="ja-JP" sz="600" u="sng" kern="100" dirty="0">
                          <a:solidFill>
                            <a:srgbClr val="FF0000"/>
                          </a:solidFill>
                          <a:effectLst/>
                          <a:latin typeface="HGPｺﾞｼｯｸM" panose="020B0600000000000000" pitchFamily="50" charset="-128"/>
                          <a:ea typeface="HGPｺﾞｼｯｸM" panose="020B0600000000000000" pitchFamily="50" charset="-128"/>
                        </a:rPr>
                        <a:t>月】</a:t>
                      </a:r>
                      <a:r>
                        <a:rPr lang="ja-JP" sz="600" kern="100" dirty="0">
                          <a:effectLst/>
                          <a:latin typeface="HGPｺﾞｼｯｸM" panose="020B0600000000000000" pitchFamily="50" charset="-128"/>
                          <a:ea typeface="HGPｺﾞｼｯｸM" panose="020B0600000000000000" pitchFamily="50" charset="-128"/>
                        </a:rPr>
                        <a:t>延期することができる。）</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lgn="just">
                        <a:lnSpc>
                          <a:spcPts val="1300"/>
                        </a:lnSpc>
                        <a:spcAft>
                          <a:spcPts val="0"/>
                        </a:spcAft>
                      </a:pPr>
                      <a:r>
                        <a:rPr lang="ja-JP" sz="600" kern="100" dirty="0">
                          <a:effectLst/>
                          <a:latin typeface="HGPｺﾞｼｯｸM" panose="020B0600000000000000" pitchFamily="50" charset="-128"/>
                          <a:ea typeface="HGPｺﾞｼｯｸM" panose="020B0600000000000000" pitchFamily="50" charset="-128"/>
                        </a:rPr>
                        <a:t>減免の申請のあった日の属する月以降、保険料を納付することが可能となるまでの間（ただし、必要に応じ、当該申請日の属する年度の翌年度末まで延期することができる。）</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600" kern="100">
                          <a:effectLst/>
                          <a:latin typeface="HGPｺﾞｼｯｸM" panose="020B0600000000000000" pitchFamily="50" charset="-128"/>
                          <a:ea typeface="HGPｺﾞｼｯｸM" panose="020B0600000000000000" pitchFamily="50" charset="-128"/>
                        </a:rPr>
                        <a:t>拘禁されている期間</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lgn="just">
                        <a:lnSpc>
                          <a:spcPts val="1300"/>
                        </a:lnSpc>
                        <a:spcAft>
                          <a:spcPts val="0"/>
                        </a:spcAft>
                      </a:pPr>
                      <a:r>
                        <a:rPr lang="ja-JP" altLang="ja-JP" sz="600" u="sng" kern="100" dirty="0">
                          <a:solidFill>
                            <a:srgbClr val="FF0000"/>
                          </a:solidFill>
                          <a:effectLst/>
                          <a:latin typeface="HGPｺﾞｼｯｸM" panose="020B0600000000000000" pitchFamily="50" charset="-128"/>
                          <a:ea typeface="HGPｺﾞｼｯｸM" panose="020B0600000000000000" pitchFamily="50" charset="-128"/>
                        </a:rPr>
                        <a:t>減免の申請のあった日の属する月以降</a:t>
                      </a:r>
                      <a:r>
                        <a:rPr lang="ja-JP" sz="600" u="sng" strike="sngStrike" kern="100" dirty="0">
                          <a:solidFill>
                            <a:srgbClr val="FF0000"/>
                          </a:solidFill>
                          <a:effectLst/>
                          <a:latin typeface="HGPｺﾞｼｯｸM" panose="020B0600000000000000" pitchFamily="50" charset="-128"/>
                          <a:ea typeface="HGPｺﾞｼｯｸM" panose="020B0600000000000000" pitchFamily="50" charset="-128"/>
                        </a:rPr>
                        <a:t>資格取得から当分の間</a:t>
                      </a:r>
                      <a:endParaRPr lang="ja-JP" sz="900" u="sng" strike="sngStrike" kern="100" dirty="0">
                        <a:solidFill>
                          <a:srgbClr val="FF0000"/>
                        </a:solidFill>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38" name="正方形/長方形 37">
            <a:extLst>
              <a:ext uri="{FF2B5EF4-FFF2-40B4-BE49-F238E27FC236}">
                <a16:creationId xmlns:a16="http://schemas.microsoft.com/office/drawing/2014/main" id="{C62990E2-819C-4E4F-BE54-B1F69F103ACB}"/>
              </a:ext>
            </a:extLst>
          </p:cNvPr>
          <p:cNvSpPr/>
          <p:nvPr/>
        </p:nvSpPr>
        <p:spPr>
          <a:xfrm>
            <a:off x="2880291" y="609600"/>
            <a:ext cx="7041015" cy="42862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latin typeface="HGPｺﾞｼｯｸE" panose="020B0900000000000000" pitchFamily="50" charset="-128"/>
                <a:ea typeface="HGPｺﾞｼｯｸE" panose="020B0900000000000000" pitchFamily="50" charset="-128"/>
              </a:rPr>
              <a:t>保険料減免にかかる事務運用の改定 （新旧対照表）</a:t>
            </a:r>
          </a:p>
        </p:txBody>
      </p:sp>
      <p:sp>
        <p:nvSpPr>
          <p:cNvPr id="14" name="正方形/長方形 13">
            <a:extLst>
              <a:ext uri="{FF2B5EF4-FFF2-40B4-BE49-F238E27FC236}">
                <a16:creationId xmlns:a16="http://schemas.microsoft.com/office/drawing/2014/main" id="{9D727CC0-2174-44ED-A80C-EF10BE20B672}"/>
              </a:ext>
            </a:extLst>
          </p:cNvPr>
          <p:cNvSpPr/>
          <p:nvPr/>
        </p:nvSpPr>
        <p:spPr>
          <a:xfrm>
            <a:off x="11615057" y="400357"/>
            <a:ext cx="990599" cy="41848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400" dirty="0">
                <a:solidFill>
                  <a:schemeClr val="tx1"/>
                </a:solidFill>
                <a:latin typeface="BIZ UDPゴシック" panose="020B0400000000000000" pitchFamily="50" charset="-128"/>
                <a:ea typeface="BIZ UDPゴシック" panose="020B0400000000000000" pitchFamily="50" charset="-128"/>
              </a:rPr>
              <a:t>1</a:t>
            </a:r>
            <a:r>
              <a:rPr kumimoji="1" lang="ja-JP" altLang="en-US" sz="1400" dirty="0">
                <a:solidFill>
                  <a:schemeClr val="tx1"/>
                </a:solidFill>
                <a:latin typeface="BIZ UDPゴシック" panose="020B0400000000000000" pitchFamily="50" charset="-128"/>
                <a:ea typeface="BIZ UDPゴシック" panose="020B0400000000000000" pitchFamily="50" charset="-128"/>
              </a:rPr>
              <a:t>９</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１</a:t>
            </a:r>
          </a:p>
        </p:txBody>
      </p:sp>
    </p:spTree>
    <p:extLst>
      <p:ext uri="{BB962C8B-B14F-4D97-AF65-F5344CB8AC3E}">
        <p14:creationId xmlns:p14="http://schemas.microsoft.com/office/powerpoint/2010/main" val="3628704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C3EB7C7F-C7B6-464A-A3A0-B0682FBC3F53}"/>
              </a:ext>
            </a:extLst>
          </p:cNvPr>
          <p:cNvGraphicFramePr>
            <a:graphicFrameLocks noGrp="1"/>
          </p:cNvGraphicFramePr>
          <p:nvPr>
            <p:extLst>
              <p:ext uri="{D42A27DB-BD31-4B8C-83A1-F6EECF244321}">
                <p14:modId xmlns:p14="http://schemas.microsoft.com/office/powerpoint/2010/main" val="1700921328"/>
              </p:ext>
            </p:extLst>
          </p:nvPr>
        </p:nvGraphicFramePr>
        <p:xfrm>
          <a:off x="195943" y="1197881"/>
          <a:ext cx="12409713" cy="7669893"/>
        </p:xfrm>
        <a:graphic>
          <a:graphicData uri="http://schemas.openxmlformats.org/drawingml/2006/table">
            <a:tbl>
              <a:tblPr firstRow="1" bandRow="1">
                <a:tableStyleId>{5C22544A-7EE6-4342-B048-85BDC9FD1C3A}</a:tableStyleId>
              </a:tblPr>
              <a:tblGrid>
                <a:gridCol w="5683703">
                  <a:extLst>
                    <a:ext uri="{9D8B030D-6E8A-4147-A177-3AD203B41FA5}">
                      <a16:colId xmlns:a16="http://schemas.microsoft.com/office/drawing/2014/main" val="3078339490"/>
                    </a:ext>
                  </a:extLst>
                </a:gridCol>
                <a:gridCol w="5705475">
                  <a:extLst>
                    <a:ext uri="{9D8B030D-6E8A-4147-A177-3AD203B41FA5}">
                      <a16:colId xmlns:a16="http://schemas.microsoft.com/office/drawing/2014/main" val="2747932966"/>
                    </a:ext>
                  </a:extLst>
                </a:gridCol>
                <a:gridCol w="1020535">
                  <a:extLst>
                    <a:ext uri="{9D8B030D-6E8A-4147-A177-3AD203B41FA5}">
                      <a16:colId xmlns:a16="http://schemas.microsoft.com/office/drawing/2014/main" val="1242454570"/>
                    </a:ext>
                  </a:extLst>
                </a:gridCol>
              </a:tblGrid>
              <a:tr h="276876">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現行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改定理由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1618616"/>
                  </a:ext>
                </a:extLst>
              </a:tr>
              <a:tr h="7393017">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a:t>
                      </a:r>
                      <a:r>
                        <a:rPr kumimoji="1" lang="en-US" altLang="ja-JP" sz="900" dirty="0">
                          <a:latin typeface="HGPｺﾞｼｯｸM" panose="020B0600000000000000" pitchFamily="50" charset="-128"/>
                          <a:ea typeface="HGPｺﾞｼｯｸM" panose="020B0600000000000000" pitchFamily="50" charset="-128"/>
                        </a:rPr>
                        <a:t>R6</a:t>
                      </a:r>
                      <a:r>
                        <a:rPr kumimoji="1" lang="ja-JP" altLang="en-US" sz="900" dirty="0">
                          <a:latin typeface="HGPｺﾞｼｯｸM" panose="020B0600000000000000" pitchFamily="50" charset="-128"/>
                          <a:ea typeface="HGPｺﾞｼｯｸM" panose="020B0600000000000000" pitchFamily="50" charset="-128"/>
                        </a:rPr>
                        <a:t>年度改正</a:t>
                      </a:r>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a:t>
                      </a:r>
                      <a:r>
                        <a:rPr kumimoji="1" lang="en-US" altLang="ja-JP" sz="900" dirty="0">
                          <a:latin typeface="HGPｺﾞｼｯｸM" panose="020B0600000000000000" pitchFamily="50" charset="-128"/>
                          <a:ea typeface="HGPｺﾞｼｯｸM" panose="020B0600000000000000" pitchFamily="50" charset="-128"/>
                        </a:rPr>
                        <a:t>R6</a:t>
                      </a:r>
                      <a:r>
                        <a:rPr kumimoji="1" lang="ja-JP" altLang="en-US" sz="900" dirty="0">
                          <a:latin typeface="HGPｺﾞｼｯｸM" panose="020B0600000000000000" pitchFamily="50" charset="-128"/>
                          <a:ea typeface="HGPｺﾞｼｯｸM" panose="020B0600000000000000" pitchFamily="50" charset="-128"/>
                        </a:rPr>
                        <a:t>年度改正</a:t>
                      </a:r>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a:t>
                      </a:r>
                      <a:r>
                        <a:rPr kumimoji="1" lang="en-US" altLang="ja-JP" sz="900" dirty="0">
                          <a:latin typeface="HGPｺﾞｼｯｸM" panose="020B0600000000000000" pitchFamily="50" charset="-128"/>
                          <a:ea typeface="HGPｺﾞｼｯｸM" panose="020B0600000000000000" pitchFamily="50" charset="-128"/>
                        </a:rPr>
                        <a:t>R6</a:t>
                      </a:r>
                      <a:r>
                        <a:rPr kumimoji="1" lang="ja-JP" altLang="en-US" sz="900" dirty="0">
                          <a:latin typeface="HGPｺﾞｼｯｸM" panose="020B0600000000000000" pitchFamily="50" charset="-128"/>
                          <a:ea typeface="HGPｺﾞｼｯｸM" panose="020B0600000000000000" pitchFamily="50" charset="-128"/>
                        </a:rPr>
                        <a:t>年度改正</a:t>
                      </a:r>
                      <a:endParaRPr kumimoji="1" lang="en-US" altLang="ja-JP" sz="900" dirty="0">
                        <a:latin typeface="HGPｺﾞｼｯｸM" panose="020B0600000000000000" pitchFamily="50" charset="-128"/>
                        <a:ea typeface="HGPｺﾞｼｯｸM" panose="020B0600000000000000" pitchFamily="50" charset="-128"/>
                      </a:endParaRPr>
                    </a:p>
                    <a:p>
                      <a:endParaRPr kumimoji="1" lang="ja-JP" altLang="en-US" sz="90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0754397"/>
                  </a:ext>
                </a:extLst>
              </a:tr>
            </a:tbl>
          </a:graphicData>
        </a:graphic>
      </p:graphicFrame>
      <p:sp>
        <p:nvSpPr>
          <p:cNvPr id="14" name="正方形/長方形 13">
            <a:extLst>
              <a:ext uri="{FF2B5EF4-FFF2-40B4-BE49-F238E27FC236}">
                <a16:creationId xmlns:a16="http://schemas.microsoft.com/office/drawing/2014/main" id="{E2D23B56-9AA3-4DE3-A341-2EA24681271E}"/>
              </a:ext>
            </a:extLst>
          </p:cNvPr>
          <p:cNvSpPr/>
          <p:nvPr/>
        </p:nvSpPr>
        <p:spPr>
          <a:xfrm>
            <a:off x="2880291" y="609600"/>
            <a:ext cx="7041015" cy="42862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latin typeface="HGPｺﾞｼｯｸE" panose="020B0900000000000000" pitchFamily="50" charset="-128"/>
                <a:ea typeface="HGPｺﾞｼｯｸE" panose="020B0900000000000000" pitchFamily="50" charset="-128"/>
              </a:rPr>
              <a:t>保険料減免にかかる事務運用の改定 （新旧対照表）</a:t>
            </a:r>
          </a:p>
        </p:txBody>
      </p:sp>
      <p:sp>
        <p:nvSpPr>
          <p:cNvPr id="5" name="テキスト ボックス 4">
            <a:extLst>
              <a:ext uri="{FF2B5EF4-FFF2-40B4-BE49-F238E27FC236}">
                <a16:creationId xmlns:a16="http://schemas.microsoft.com/office/drawing/2014/main" id="{486D7E81-40A8-49F0-A902-998CD84A9148}"/>
              </a:ext>
            </a:extLst>
          </p:cNvPr>
          <p:cNvSpPr txBox="1"/>
          <p:nvPr/>
        </p:nvSpPr>
        <p:spPr>
          <a:xfrm>
            <a:off x="259904" y="1811455"/>
            <a:ext cx="5544616" cy="6007924"/>
          </a:xfrm>
          <a:prstGeom prst="roundRect">
            <a:avLst>
              <a:gd name="adj" fmla="val 4440"/>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≪世帯状況の変更≫①</a:t>
            </a:r>
            <a:r>
              <a:rPr kumimoji="1" lang="zh-TW"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減免事由該当者資格喪失：減免終了</a:t>
            </a:r>
            <a:endParaRPr kumimoji="1" lang="en-US" altLang="zh-TW"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②その他世帯員減少：資格喪失日が属する月以降の減少率を再判定</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（申請書・添付書類の再提出省略可）</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kern="0" dirty="0">
                <a:solidFill>
                  <a:prstClr val="black"/>
                </a:solidFill>
                <a:latin typeface="Calibri"/>
                <a:ea typeface="ＭＳ Ｐゴシック" panose="020B0600070205080204" pitchFamily="50" charset="-128"/>
              </a:rPr>
              <a:t>　　　　　　　　　　　　　　　</a:t>
            </a:r>
            <a:r>
              <a:rPr kumimoji="1" lang="en-US" altLang="ja-JP" sz="900" b="1" u="sng" kern="0" dirty="0">
                <a:solidFill>
                  <a:srgbClr val="0070C0"/>
                </a:solidFill>
                <a:latin typeface="Calibri"/>
                <a:ea typeface="ＭＳ Ｐゴシック" panose="020B0600070205080204" pitchFamily="50" charset="-128"/>
              </a:rPr>
              <a:t>※</a:t>
            </a:r>
            <a:r>
              <a:rPr kumimoji="1" lang="ja-JP" altLang="en-US" sz="900" b="1" u="sng" kern="0" dirty="0">
                <a:solidFill>
                  <a:srgbClr val="0070C0"/>
                </a:solidFill>
                <a:latin typeface="Calibri"/>
                <a:ea typeface="ＭＳ Ｐゴシック" panose="020B0600070205080204" pitchFamily="50" charset="-128"/>
              </a:rPr>
              <a:t>既存の世帯員分については、所得状況に変化があった時点で資料の提出を受けて</a:t>
            </a:r>
            <a:endParaRPr kumimoji="1" lang="en-US" altLang="ja-JP" sz="900" b="1" u="sng" kern="0" dirty="0">
              <a:solidFill>
                <a:srgbClr val="0070C0"/>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1" kern="0" dirty="0">
                <a:solidFill>
                  <a:srgbClr val="0070C0"/>
                </a:solidFill>
                <a:latin typeface="Calibri"/>
                <a:ea typeface="ＭＳ Ｐゴシック" panose="020B0600070205080204" pitchFamily="50" charset="-128"/>
              </a:rPr>
              <a:t>　　　　　　　　　　　　　　　　</a:t>
            </a:r>
            <a:r>
              <a:rPr kumimoji="1" lang="ja-JP" altLang="en-US" sz="900" b="1" u="sng" kern="0" dirty="0">
                <a:solidFill>
                  <a:srgbClr val="0070C0"/>
                </a:solidFill>
                <a:latin typeface="Calibri"/>
                <a:ea typeface="ＭＳ Ｐゴシック" panose="020B0600070205080204" pitchFamily="50" charset="-128"/>
              </a:rPr>
              <a:t>いることが前提。</a:t>
            </a:r>
            <a:endPar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③世帯員資格取得：資格取得日が属する月以降の減少率を再判定</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（添付書類は資格取得した世帯員のみで可）</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143668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143668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143668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143668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6" name="角丸四角形 13">
            <a:extLst>
              <a:ext uri="{FF2B5EF4-FFF2-40B4-BE49-F238E27FC236}">
                <a16:creationId xmlns:a16="http://schemas.microsoft.com/office/drawing/2014/main" id="{8034E86C-9277-486F-9102-1A4E7CDDED8C}"/>
              </a:ext>
            </a:extLst>
          </p:cNvPr>
          <p:cNvSpPr/>
          <p:nvPr/>
        </p:nvSpPr>
        <p:spPr>
          <a:xfrm>
            <a:off x="423376" y="1695624"/>
            <a:ext cx="4157008" cy="259847"/>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減免適用後の適用内容の変更について</a:t>
            </a:r>
            <a:r>
              <a:rPr kumimoji="1" lang="en-US" altLang="ja-JP"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a:t>
            </a: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続き</a:t>
            </a:r>
            <a:r>
              <a:rPr kumimoji="1" lang="en-US" altLang="ja-JP"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a:t>
            </a:r>
            <a:endPar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endParaRPr>
          </a:p>
        </p:txBody>
      </p:sp>
      <p:sp>
        <p:nvSpPr>
          <p:cNvPr id="7" name="正方形/長方形 6">
            <a:extLst>
              <a:ext uri="{FF2B5EF4-FFF2-40B4-BE49-F238E27FC236}">
                <a16:creationId xmlns:a16="http://schemas.microsoft.com/office/drawing/2014/main" id="{DA81F498-8D67-473D-9E0F-046AAAC9A757}"/>
              </a:ext>
            </a:extLst>
          </p:cNvPr>
          <p:cNvSpPr/>
          <p:nvPr/>
        </p:nvSpPr>
        <p:spPr>
          <a:xfrm>
            <a:off x="300766" y="3142670"/>
            <a:ext cx="5464627" cy="2369129"/>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事例１</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kern="0" dirty="0">
                <a:solidFill>
                  <a:prstClr val="black"/>
                </a:solidFill>
                <a:latin typeface="HGPｺﾞｼｯｸM" panose="020B0600000000000000" pitchFamily="50" charset="-128"/>
                <a:ea typeface="HGPｺﾞｼｯｸM" panose="020B0600000000000000" pitchFamily="50" charset="-128"/>
              </a:rPr>
              <a:t>　</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① 当初賦課状況</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i="0"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　　</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世帯状況：世帯主と妻の２人世帯、所得の状況：前年中所得</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240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万円（世帯主所得</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120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万円、妻所得</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120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万円</a:t>
            </a:r>
            <a:endPar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kern="0" dirty="0">
                <a:solidFill>
                  <a:srgbClr val="0070C0"/>
                </a:solidFill>
                <a:latin typeface="HGPｺﾞｼｯｸM" panose="020B0600000000000000" pitchFamily="50" charset="-128"/>
                <a:ea typeface="HGPｺﾞｼｯｸM" panose="020B0600000000000000" pitchFamily="50" charset="-128"/>
              </a:rPr>
              <a:t>　　</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一月あたり所得各</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万円）</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　、保険料の賦課状況：所得割</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12</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万円、均等割</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万円、平等割</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endParaRPr kumimoji="1" lang="en-US" altLang="ja-JP" sz="800" b="1" u="sng" kern="0" dirty="0">
              <a:solidFill>
                <a:srgbClr val="0070C0"/>
              </a:solidFill>
              <a:latin typeface="HGPｺﾞｼｯｸM" panose="020B0600000000000000" pitchFamily="50" charset="-128"/>
              <a:ea typeface="HGPｺﾞｼｯｸM" panose="020B06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kern="0" dirty="0">
                <a:solidFill>
                  <a:srgbClr val="0070C0"/>
                </a:solidFill>
                <a:latin typeface="HGPｺﾞｼｯｸM" panose="020B0600000000000000" pitchFamily="50" charset="-128"/>
                <a:ea typeface="HGPｺﾞｼｯｸM" panose="020B0600000000000000" pitchFamily="50" charset="-128"/>
              </a:rPr>
              <a:t>　</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② 妻が４月に退職、それに伴い所得減少減免申請</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kern="0" dirty="0">
                <a:solidFill>
                  <a:srgbClr val="0070C0"/>
                </a:solidFill>
                <a:latin typeface="HGPｺﾞｼｯｸM" panose="020B0600000000000000" pitchFamily="50" charset="-128"/>
                <a:ea typeface="HGPｺﾞｼｯｸM" panose="020B0600000000000000" pitchFamily="50" charset="-128"/>
              </a:rPr>
              <a:t>　　</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世帯一月あたり所得：</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20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万円となり</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50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％減免適用　</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減免額：</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120,000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×50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60,000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kern="0" dirty="0">
                <a:solidFill>
                  <a:srgbClr val="0070C0"/>
                </a:solidFill>
                <a:latin typeface="HGPｺﾞｼｯｸM" panose="020B0600000000000000" pitchFamily="50" charset="-128"/>
                <a:ea typeface="HGPｺﾞｼｯｸM" panose="020B0600000000000000" pitchFamily="50" charset="-128"/>
              </a:rPr>
              <a:t>　</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③ 妻が１月に社会保険加入により資格喪失</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　１月以降の保険料及び減免率を再計算</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保険料 </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 1</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月以降の妻の保険料（所得割</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60,000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×3/12</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と均等割</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30,000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×3/12</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）を減額</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減　免  </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 </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所得の減少がないため終了</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減免額：</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120,000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×9/12×50%=45,000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800" b="1" u="sng" kern="0" dirty="0">
              <a:solidFill>
                <a:srgbClr val="0070C0"/>
              </a:solidFill>
              <a:latin typeface="HGPｺﾞｼｯｸM" panose="020B0600000000000000" pitchFamily="50" charset="-128"/>
              <a:ea typeface="HGPｺﾞｼｯｸM" panose="020B06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800" b="1" u="sng" kern="0" dirty="0">
              <a:solidFill>
                <a:srgbClr val="0070C0"/>
              </a:solidFill>
              <a:latin typeface="HGPｺﾞｼｯｸM" panose="020B0600000000000000" pitchFamily="50" charset="-128"/>
              <a:ea typeface="HGPｺﾞｼｯｸM" panose="020B06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92075"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p>
        </p:txBody>
      </p:sp>
      <p:sp>
        <p:nvSpPr>
          <p:cNvPr id="13" name="正方形/長方形 12">
            <a:extLst>
              <a:ext uri="{FF2B5EF4-FFF2-40B4-BE49-F238E27FC236}">
                <a16:creationId xmlns:a16="http://schemas.microsoft.com/office/drawing/2014/main" id="{A57D9D67-5EC9-460D-B326-938FAB5BE058}"/>
              </a:ext>
            </a:extLst>
          </p:cNvPr>
          <p:cNvSpPr/>
          <p:nvPr/>
        </p:nvSpPr>
        <p:spPr>
          <a:xfrm>
            <a:off x="300767" y="5626137"/>
            <a:ext cx="5464626" cy="1910885"/>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事例２</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①② 事例１と同様、③において世帯主が社会保険加入により資格喪失し、擬制世帯となる。</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　　</a:t>
            </a:r>
            <a:endPar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③ 世帯主が１月に社会保険加入により資格喪失（擬制世帯となる。）</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　　⇒　１月以降の保険料及び減免率を再計算</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　　　保険料 </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 1</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月以降の世帯主の保険料（</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60,000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円</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×3/12</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と均等割</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30,000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円</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×3/12</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）を減額</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　　　減　免  </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　世帯一月あたり所得：</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万円→</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万円となり</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100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％減免適用</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　　　</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減免額：</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(120,000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円</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×9/12×50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60,000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円</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×3/12×100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60,000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円</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a:t>
            </a:r>
          </a:p>
          <a:p>
            <a:pPr marL="0" marR="0" lvl="0" indent="92075" defTabSz="914400" eaLnBrk="1" fontAlgn="auto" latinLnBrk="0" hangingPunct="1">
              <a:lnSpc>
                <a:spcPct val="100000"/>
              </a:lnSpc>
              <a:spcBef>
                <a:spcPts val="0"/>
              </a:spcBef>
              <a:spcAft>
                <a:spcPts val="0"/>
              </a:spcAft>
              <a:buClrTx/>
              <a:buSzTx/>
              <a:buFontTx/>
              <a:buNone/>
              <a:tabLst/>
              <a:defRPr/>
            </a:pPr>
            <a:endPar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21" name="テキスト ボックス 20">
            <a:extLst>
              <a:ext uri="{FF2B5EF4-FFF2-40B4-BE49-F238E27FC236}">
                <a16:creationId xmlns:a16="http://schemas.microsoft.com/office/drawing/2014/main" id="{77E45A1D-F431-4FD3-8FD6-D4B48B53B310}"/>
              </a:ext>
            </a:extLst>
          </p:cNvPr>
          <p:cNvSpPr txBox="1"/>
          <p:nvPr/>
        </p:nvSpPr>
        <p:spPr>
          <a:xfrm>
            <a:off x="5930088" y="1811455"/>
            <a:ext cx="5544616" cy="5725567"/>
          </a:xfrm>
          <a:prstGeom prst="roundRect">
            <a:avLst>
              <a:gd name="adj" fmla="val 4440"/>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≪世帯状況の変更≫①</a:t>
            </a:r>
            <a:r>
              <a:rPr kumimoji="1" lang="zh-TW"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減免事由該当者資格喪失：減免終了</a:t>
            </a:r>
            <a:endParaRPr kumimoji="1" lang="en-US" altLang="zh-TW"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②その他世帯員減少：資格喪失日が属する月以降の減少率を再判定</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（申請書・添付書類の再提出省略可）</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③世帯員資格取得：資格取得日が属する月以降の減少率を再判定</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（添付書類は資格取得した世帯員のみで可）</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143668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143668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143668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143668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2" name="角丸四角形 13">
            <a:extLst>
              <a:ext uri="{FF2B5EF4-FFF2-40B4-BE49-F238E27FC236}">
                <a16:creationId xmlns:a16="http://schemas.microsoft.com/office/drawing/2014/main" id="{056866A3-B9A6-49A4-94F8-15DC987B4C06}"/>
              </a:ext>
            </a:extLst>
          </p:cNvPr>
          <p:cNvSpPr/>
          <p:nvPr/>
        </p:nvSpPr>
        <p:spPr>
          <a:xfrm>
            <a:off x="6093560" y="1695624"/>
            <a:ext cx="4157008" cy="259847"/>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減免適用後の適用内容の変更について</a:t>
            </a:r>
            <a:r>
              <a:rPr kumimoji="1" lang="en-US" altLang="ja-JP"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a:t>
            </a: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続き</a:t>
            </a:r>
            <a:r>
              <a:rPr kumimoji="1" lang="en-US" altLang="ja-JP"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a:t>
            </a:r>
            <a:endPar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endParaRPr>
          </a:p>
        </p:txBody>
      </p:sp>
      <p:sp>
        <p:nvSpPr>
          <p:cNvPr id="23" name="正方形/長方形 22">
            <a:extLst>
              <a:ext uri="{FF2B5EF4-FFF2-40B4-BE49-F238E27FC236}">
                <a16:creationId xmlns:a16="http://schemas.microsoft.com/office/drawing/2014/main" id="{F0D11671-6BA8-4992-87E5-7126B79F1421}"/>
              </a:ext>
            </a:extLst>
          </p:cNvPr>
          <p:cNvSpPr/>
          <p:nvPr/>
        </p:nvSpPr>
        <p:spPr>
          <a:xfrm>
            <a:off x="5970950" y="3142671"/>
            <a:ext cx="5464627" cy="1738412"/>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事例１</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①当初賦課状況（世帯主・妻</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2</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人世帯、前年中所得</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240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万円（世帯主所得</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120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万円、妻所得</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120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一月あたり所得各</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②妻のみ</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4</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月から退職による所得減少（妻所得０、世帯一月あたり所得</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万円＝所得減少率５０％）に伴い、</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減免適用</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③翌年</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月に妻が社会保険加入により資格喪失</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92075"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p>
        </p:txBody>
      </p:sp>
      <p:graphicFrame>
        <p:nvGraphicFramePr>
          <p:cNvPr id="24" name="表 23">
            <a:extLst>
              <a:ext uri="{FF2B5EF4-FFF2-40B4-BE49-F238E27FC236}">
                <a16:creationId xmlns:a16="http://schemas.microsoft.com/office/drawing/2014/main" id="{5BBAFC96-F11C-4BCB-BCC7-5687E68F4F49}"/>
              </a:ext>
            </a:extLst>
          </p:cNvPr>
          <p:cNvGraphicFramePr>
            <a:graphicFrameLocks noGrp="1"/>
          </p:cNvGraphicFramePr>
          <p:nvPr>
            <p:extLst>
              <p:ext uri="{D42A27DB-BD31-4B8C-83A1-F6EECF244321}">
                <p14:modId xmlns:p14="http://schemas.microsoft.com/office/powerpoint/2010/main" val="4034629857"/>
              </p:ext>
            </p:extLst>
          </p:nvPr>
        </p:nvGraphicFramePr>
        <p:xfrm>
          <a:off x="5995607" y="3865183"/>
          <a:ext cx="1238703" cy="907846"/>
        </p:xfrm>
        <a:graphic>
          <a:graphicData uri="http://schemas.openxmlformats.org/drawingml/2006/table">
            <a:tbl>
              <a:tblPr firstRow="1" bandRow="1"/>
              <a:tblGrid>
                <a:gridCol w="732155">
                  <a:extLst>
                    <a:ext uri="{9D8B030D-6E8A-4147-A177-3AD203B41FA5}">
                      <a16:colId xmlns:a16="http://schemas.microsoft.com/office/drawing/2014/main" val="20000"/>
                    </a:ext>
                  </a:extLst>
                </a:gridCol>
                <a:gridCol w="506548">
                  <a:extLst>
                    <a:ext uri="{9D8B030D-6E8A-4147-A177-3AD203B41FA5}">
                      <a16:colId xmlns:a16="http://schemas.microsoft.com/office/drawing/2014/main" val="20001"/>
                    </a:ext>
                  </a:extLst>
                </a:gridCol>
              </a:tblGrid>
              <a:tr h="14603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減免適用前保険料</a:t>
                      </a:r>
                      <a:endParaRPr kumimoji="1" lang="en-US" altLang="ja-JP" sz="500" dirty="0">
                        <a:latin typeface="HGPｺﾞｼｯｸM" panose="020B0600000000000000" pitchFamily="50" charset="-128"/>
                        <a:ea typeface="HGPｺﾞｼｯｸM" panose="020B0600000000000000" pitchFamily="50" charset="-128"/>
                      </a:endParaRPr>
                    </a:p>
                    <a:p>
                      <a:r>
                        <a:rPr kumimoji="1" lang="en-US" altLang="ja-JP" sz="300" dirty="0">
                          <a:solidFill>
                            <a:schemeClr val="accent6"/>
                          </a:solidFill>
                          <a:latin typeface="HGPｺﾞｼｯｸM" panose="020B0600000000000000" pitchFamily="50" charset="-128"/>
                          <a:ea typeface="HGPｺﾞｼｯｸM" panose="020B0600000000000000" pitchFamily="50" charset="-128"/>
                        </a:rPr>
                        <a:t>a</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（月あたり）</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65225">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120,000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84229">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均等割　</a:t>
                      </a:r>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74977">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平等割　</a:t>
                      </a:r>
                      <a:r>
                        <a:rPr kumimoji="1" lang="en-US" altLang="ja-JP" sz="500" dirty="0">
                          <a:latin typeface="HGPｺﾞｼｯｸM" panose="020B0600000000000000" pitchFamily="50" charset="-128"/>
                          <a:ea typeface="HGPｺﾞｼｯｸM" panose="020B0600000000000000" pitchFamily="50" charset="-128"/>
                        </a:rPr>
                        <a:t>30,000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2,500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r h="152446">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210,000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17,500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4"/>
                  </a:ext>
                </a:extLst>
              </a:tr>
            </a:tbl>
          </a:graphicData>
        </a:graphic>
      </p:graphicFrame>
      <p:graphicFrame>
        <p:nvGraphicFramePr>
          <p:cNvPr id="25" name="表 24">
            <a:extLst>
              <a:ext uri="{FF2B5EF4-FFF2-40B4-BE49-F238E27FC236}">
                <a16:creationId xmlns:a16="http://schemas.microsoft.com/office/drawing/2014/main" id="{4DF96CF6-9E66-4FD2-9026-D150928A7827}"/>
              </a:ext>
            </a:extLst>
          </p:cNvPr>
          <p:cNvGraphicFramePr>
            <a:graphicFrameLocks noGrp="1"/>
          </p:cNvGraphicFramePr>
          <p:nvPr>
            <p:extLst>
              <p:ext uri="{D42A27DB-BD31-4B8C-83A1-F6EECF244321}">
                <p14:modId xmlns:p14="http://schemas.microsoft.com/office/powerpoint/2010/main" val="3712976210"/>
              </p:ext>
            </p:extLst>
          </p:nvPr>
        </p:nvGraphicFramePr>
        <p:xfrm>
          <a:off x="7413413" y="3874775"/>
          <a:ext cx="1173798" cy="933664"/>
        </p:xfrm>
        <a:graphic>
          <a:graphicData uri="http://schemas.openxmlformats.org/drawingml/2006/table">
            <a:tbl>
              <a:tblPr firstRow="1" bandRow="1"/>
              <a:tblGrid>
                <a:gridCol w="711518">
                  <a:extLst>
                    <a:ext uri="{9D8B030D-6E8A-4147-A177-3AD203B41FA5}">
                      <a16:colId xmlns:a16="http://schemas.microsoft.com/office/drawing/2014/main" val="20000"/>
                    </a:ext>
                  </a:extLst>
                </a:gridCol>
                <a:gridCol w="462280">
                  <a:extLst>
                    <a:ext uri="{9D8B030D-6E8A-4147-A177-3AD203B41FA5}">
                      <a16:colId xmlns:a16="http://schemas.microsoft.com/office/drawing/2014/main" val="20001"/>
                    </a:ext>
                  </a:extLst>
                </a:gridCol>
              </a:tblGrid>
              <a:tr h="173247">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減免適用後 </a:t>
                      </a:r>
                      <a:endParaRPr kumimoji="1" lang="en-US" altLang="ja-JP" sz="500" dirty="0">
                        <a:latin typeface="HGPｺﾞｼｯｸM" panose="020B0600000000000000" pitchFamily="50" charset="-128"/>
                        <a:ea typeface="HGPｺﾞｼｯｸM" panose="020B0600000000000000" pitchFamily="50" charset="-128"/>
                      </a:endParaRPr>
                    </a:p>
                    <a:p>
                      <a:r>
                        <a:rPr kumimoji="1" lang="ja-JP" altLang="en-US" sz="300" dirty="0">
                          <a:latin typeface="HGPｺﾞｼｯｸM" panose="020B0600000000000000" pitchFamily="50" charset="-128"/>
                          <a:ea typeface="HGPｺﾞｼｯｸM" panose="020B0600000000000000" pitchFamily="50" charset="-128"/>
                        </a:rPr>
                        <a:t>減免率５０％ </a:t>
                      </a:r>
                      <a:r>
                        <a:rPr kumimoji="1" lang="en-US" altLang="ja-JP" sz="300" dirty="0">
                          <a:latin typeface="HGPｺﾞｼｯｸM" panose="020B0600000000000000" pitchFamily="50" charset="-128"/>
                          <a:ea typeface="HGPｺﾞｼｯｸM" panose="020B0600000000000000" pitchFamily="50" charset="-128"/>
                        </a:rPr>
                        <a:t>12</a:t>
                      </a:r>
                      <a:r>
                        <a:rPr kumimoji="1" lang="ja-JP" altLang="en-US" sz="300" dirty="0">
                          <a:latin typeface="HGPｺﾞｼｯｸM" panose="020B0600000000000000" pitchFamily="50" charset="-128"/>
                          <a:ea typeface="HGPｺﾞｼｯｸM" panose="020B0600000000000000" pitchFamily="50" charset="-128"/>
                        </a:rPr>
                        <a:t>か月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（減免額）</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73247">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73247">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均等割　</a:t>
                      </a:r>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endParaRPr kumimoji="1" lang="ja-JP" altLang="en-US" sz="5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200563">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平等割　</a:t>
                      </a:r>
                      <a:r>
                        <a:rPr kumimoji="1" lang="en-US" altLang="ja-JP" sz="500" dirty="0">
                          <a:latin typeface="HGPｺﾞｼｯｸM" panose="020B0600000000000000" pitchFamily="50" charset="-128"/>
                          <a:ea typeface="HGPｺﾞｼｯｸM" panose="020B0600000000000000" pitchFamily="50" charset="-128"/>
                        </a:rPr>
                        <a:t>30,000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endParaRPr kumimoji="1" lang="ja-JP" altLang="en-US" sz="5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r h="173247">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150,000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4"/>
                  </a:ext>
                </a:extLst>
              </a:tr>
            </a:tbl>
          </a:graphicData>
        </a:graphic>
      </p:graphicFrame>
      <p:graphicFrame>
        <p:nvGraphicFramePr>
          <p:cNvPr id="26" name="表 25">
            <a:extLst>
              <a:ext uri="{FF2B5EF4-FFF2-40B4-BE49-F238E27FC236}">
                <a16:creationId xmlns:a16="http://schemas.microsoft.com/office/drawing/2014/main" id="{ACB9A999-649D-4046-A1C8-8D52F04093A0}"/>
              </a:ext>
            </a:extLst>
          </p:cNvPr>
          <p:cNvGraphicFramePr>
            <a:graphicFrameLocks noGrp="1"/>
          </p:cNvGraphicFramePr>
          <p:nvPr>
            <p:extLst>
              <p:ext uri="{D42A27DB-BD31-4B8C-83A1-F6EECF244321}">
                <p14:modId xmlns:p14="http://schemas.microsoft.com/office/powerpoint/2010/main" val="104762763"/>
              </p:ext>
            </p:extLst>
          </p:nvPr>
        </p:nvGraphicFramePr>
        <p:xfrm>
          <a:off x="8775970" y="3874775"/>
          <a:ext cx="2546780" cy="905976"/>
        </p:xfrm>
        <a:graphic>
          <a:graphicData uri="http://schemas.openxmlformats.org/drawingml/2006/table">
            <a:tbl>
              <a:tblPr firstRow="1" bandRow="1"/>
              <a:tblGrid>
                <a:gridCol w="775018">
                  <a:extLst>
                    <a:ext uri="{9D8B030D-6E8A-4147-A177-3AD203B41FA5}">
                      <a16:colId xmlns:a16="http://schemas.microsoft.com/office/drawing/2014/main" val="20000"/>
                    </a:ext>
                  </a:extLst>
                </a:gridCol>
                <a:gridCol w="603568">
                  <a:extLst>
                    <a:ext uri="{9D8B030D-6E8A-4147-A177-3AD203B41FA5}">
                      <a16:colId xmlns:a16="http://schemas.microsoft.com/office/drawing/2014/main" val="20001"/>
                    </a:ext>
                  </a:extLst>
                </a:gridCol>
                <a:gridCol w="711518">
                  <a:extLst>
                    <a:ext uri="{9D8B030D-6E8A-4147-A177-3AD203B41FA5}">
                      <a16:colId xmlns:a16="http://schemas.microsoft.com/office/drawing/2014/main" val="20002"/>
                    </a:ext>
                  </a:extLst>
                </a:gridCol>
                <a:gridCol w="456676">
                  <a:extLst>
                    <a:ext uri="{9D8B030D-6E8A-4147-A177-3AD203B41FA5}">
                      <a16:colId xmlns:a16="http://schemas.microsoft.com/office/drawing/2014/main" val="20003"/>
                    </a:ext>
                  </a:extLst>
                </a:gridCol>
              </a:tblGrid>
              <a:tr h="19746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妻資格喪失後保険料</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400" dirty="0">
                          <a:latin typeface="HGPｺﾞｼｯｸM" panose="020B0600000000000000" pitchFamily="50" charset="-128"/>
                          <a:ea typeface="HGPｺﾞｼｯｸM" panose="020B0600000000000000" pitchFamily="50" charset="-128"/>
                        </a:rPr>
                        <a:t>（</a:t>
                      </a:r>
                      <a:r>
                        <a:rPr kumimoji="1" lang="en-US" altLang="ja-JP" sz="400" dirty="0" err="1">
                          <a:latin typeface="HGPｺﾞｼｯｸM" panose="020B0600000000000000" pitchFamily="50" charset="-128"/>
                          <a:ea typeface="HGPｺﾞｼｯｸM" panose="020B0600000000000000" pitchFamily="50" charset="-128"/>
                        </a:rPr>
                        <a:t>1</a:t>
                      </a:r>
                      <a:r>
                        <a:rPr kumimoji="1" lang="ja-JP" altLang="en-US" sz="400" dirty="0">
                          <a:latin typeface="HGPｺﾞｼｯｸM" panose="020B0600000000000000" pitchFamily="50" charset="-128"/>
                          <a:ea typeface="HGPｺﾞｼｯｸM" panose="020B0600000000000000" pitchFamily="50" charset="-128"/>
                        </a:rPr>
                        <a:t>月以降月あたり）</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減免適用後 </a:t>
                      </a:r>
                      <a:endParaRPr kumimoji="1" lang="en-US" altLang="ja-JP" sz="500" dirty="0">
                        <a:latin typeface="HGPｺﾞｼｯｸM" panose="020B0600000000000000" pitchFamily="50" charset="-128"/>
                        <a:ea typeface="HGPｺﾞｼｯｸM" panose="020B0600000000000000" pitchFamily="50" charset="-128"/>
                      </a:endParaRPr>
                    </a:p>
                    <a:p>
                      <a:r>
                        <a:rPr kumimoji="1" lang="ja-JP" altLang="en-US" sz="300" dirty="0">
                          <a:latin typeface="HGPｺﾞｼｯｸM" panose="020B0600000000000000" pitchFamily="50" charset="-128"/>
                          <a:ea typeface="HGPｺﾞｼｯｸM" panose="020B0600000000000000" pitchFamily="50" charset="-128"/>
                        </a:rPr>
                        <a:t>減免率５０％ </a:t>
                      </a:r>
                      <a:r>
                        <a:rPr kumimoji="1" lang="en-US" altLang="ja-JP" sz="300" dirty="0">
                          <a:latin typeface="HGPｺﾞｼｯｸM" panose="020B0600000000000000" pitchFamily="50" charset="-128"/>
                          <a:ea typeface="HGPｺﾞｼｯｸM" panose="020B0600000000000000" pitchFamily="50" charset="-128"/>
                        </a:rPr>
                        <a:t>9</a:t>
                      </a:r>
                      <a:r>
                        <a:rPr kumimoji="1" lang="ja-JP" altLang="en-US" sz="300" dirty="0">
                          <a:latin typeface="HGPｺﾞｼｯｸM" panose="020B0600000000000000" pitchFamily="50" charset="-128"/>
                          <a:ea typeface="HGPｺﾞｼｯｸM" panose="020B0600000000000000" pitchFamily="50" charset="-128"/>
                        </a:rPr>
                        <a:t>か月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（減免額）</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84025">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105,000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45,000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73311">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均等割　</a:t>
                      </a:r>
                      <a:r>
                        <a:rPr kumimoji="1" lang="en-US" altLang="ja-JP" sz="500" dirty="0">
                          <a:latin typeface="HGPｺﾞｼｯｸM" panose="020B0600000000000000" pitchFamily="50" charset="-128"/>
                          <a:ea typeface="HGPｺﾞｼｯｸM" panose="020B0600000000000000" pitchFamily="50" charset="-128"/>
                        </a:rPr>
                        <a:t>52,500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2,500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均等割　</a:t>
                      </a:r>
                      <a:r>
                        <a:rPr kumimoji="1" lang="en-US" altLang="ja-JP" sz="500" dirty="0">
                          <a:latin typeface="HGPｺﾞｼｯｸM" panose="020B0600000000000000" pitchFamily="50" charset="-128"/>
                          <a:ea typeface="HGPｺﾞｼｯｸM" panose="020B0600000000000000" pitchFamily="50" charset="-128"/>
                        </a:rPr>
                        <a:t>52,500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endParaRPr kumimoji="1" lang="ja-JP" altLang="en-US" sz="5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64751">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平等割　</a:t>
                      </a:r>
                      <a:r>
                        <a:rPr kumimoji="1" lang="en-US" altLang="ja-JP" sz="500" dirty="0">
                          <a:latin typeface="HGPｺﾞｼｯｸM" panose="020B0600000000000000" pitchFamily="50" charset="-128"/>
                          <a:ea typeface="HGPｺﾞｼｯｸM" panose="020B0600000000000000" pitchFamily="50" charset="-128"/>
                        </a:rPr>
                        <a:t>30,000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2,500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平等割　</a:t>
                      </a:r>
                      <a:r>
                        <a:rPr kumimoji="1" lang="en-US" altLang="ja-JP" sz="500" dirty="0">
                          <a:latin typeface="HGPｺﾞｼｯｸM" panose="020B0600000000000000" pitchFamily="50" charset="-128"/>
                          <a:ea typeface="HGPｺﾞｼｯｸM" panose="020B0600000000000000" pitchFamily="50" charset="-128"/>
                        </a:rPr>
                        <a:t>30,000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endParaRPr kumimoji="1" lang="ja-JP" altLang="en-US" sz="5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r h="164751">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187,500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142,500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45,000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4"/>
                  </a:ext>
                </a:extLst>
              </a:tr>
            </a:tbl>
          </a:graphicData>
        </a:graphic>
      </p:graphicFrame>
      <p:sp>
        <p:nvSpPr>
          <p:cNvPr id="27" name="右矢印 16">
            <a:extLst>
              <a:ext uri="{FF2B5EF4-FFF2-40B4-BE49-F238E27FC236}">
                <a16:creationId xmlns:a16="http://schemas.microsoft.com/office/drawing/2014/main" id="{8225734B-7C74-4710-A152-E5572C19D670}"/>
              </a:ext>
            </a:extLst>
          </p:cNvPr>
          <p:cNvSpPr/>
          <p:nvPr/>
        </p:nvSpPr>
        <p:spPr>
          <a:xfrm>
            <a:off x="7261074" y="4146555"/>
            <a:ext cx="146686" cy="504056"/>
          </a:xfrm>
          <a:prstGeom prst="rightArrow">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8" name="右矢印 17">
            <a:extLst>
              <a:ext uri="{FF2B5EF4-FFF2-40B4-BE49-F238E27FC236}">
                <a16:creationId xmlns:a16="http://schemas.microsoft.com/office/drawing/2014/main" id="{D2AC574A-21F5-4FC0-B3A5-E043BDBB2E53}"/>
              </a:ext>
            </a:extLst>
          </p:cNvPr>
          <p:cNvSpPr/>
          <p:nvPr/>
        </p:nvSpPr>
        <p:spPr>
          <a:xfrm>
            <a:off x="8604480" y="4146555"/>
            <a:ext cx="146686" cy="504056"/>
          </a:xfrm>
          <a:prstGeom prst="rightArrow">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29" name="正方形/長方形 28">
            <a:extLst>
              <a:ext uri="{FF2B5EF4-FFF2-40B4-BE49-F238E27FC236}">
                <a16:creationId xmlns:a16="http://schemas.microsoft.com/office/drawing/2014/main" id="{7FEE55AB-C596-4DA4-8B94-411EAFC8E4E1}"/>
              </a:ext>
            </a:extLst>
          </p:cNvPr>
          <p:cNvSpPr/>
          <p:nvPr/>
        </p:nvSpPr>
        <p:spPr>
          <a:xfrm>
            <a:off x="5970951" y="5626137"/>
            <a:ext cx="5464626" cy="1265923"/>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事例２</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事例１の①・②同様　　③翌年</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月に世帯主が社会保険加入により資格喪失。擬制世帯となる。</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92075"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p>
        </p:txBody>
      </p:sp>
      <p:graphicFrame>
        <p:nvGraphicFramePr>
          <p:cNvPr id="30" name="表 29">
            <a:extLst>
              <a:ext uri="{FF2B5EF4-FFF2-40B4-BE49-F238E27FC236}">
                <a16:creationId xmlns:a16="http://schemas.microsoft.com/office/drawing/2014/main" id="{1A55ADA0-BC2C-4735-8B3B-98F7888D8852}"/>
              </a:ext>
            </a:extLst>
          </p:cNvPr>
          <p:cNvGraphicFramePr>
            <a:graphicFrameLocks noGrp="1"/>
          </p:cNvGraphicFramePr>
          <p:nvPr>
            <p:extLst>
              <p:ext uri="{D42A27DB-BD31-4B8C-83A1-F6EECF244321}">
                <p14:modId xmlns:p14="http://schemas.microsoft.com/office/powerpoint/2010/main" val="1132264627"/>
              </p:ext>
            </p:extLst>
          </p:nvPr>
        </p:nvGraphicFramePr>
        <p:xfrm>
          <a:off x="6015084" y="5858659"/>
          <a:ext cx="1215659" cy="919425"/>
        </p:xfrm>
        <a:graphic>
          <a:graphicData uri="http://schemas.openxmlformats.org/drawingml/2006/table">
            <a:tbl>
              <a:tblPr firstRow="1" bandRow="1"/>
              <a:tblGrid>
                <a:gridCol w="732155">
                  <a:extLst>
                    <a:ext uri="{9D8B030D-6E8A-4147-A177-3AD203B41FA5}">
                      <a16:colId xmlns:a16="http://schemas.microsoft.com/office/drawing/2014/main" val="20000"/>
                    </a:ext>
                  </a:extLst>
                </a:gridCol>
                <a:gridCol w="483504">
                  <a:extLst>
                    <a:ext uri="{9D8B030D-6E8A-4147-A177-3AD203B41FA5}">
                      <a16:colId xmlns:a16="http://schemas.microsoft.com/office/drawing/2014/main" val="20001"/>
                    </a:ext>
                  </a:extLst>
                </a:gridCol>
              </a:tblGrid>
              <a:tr h="195294">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減免適用前保険料</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（月あたり）</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71858">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120,000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202631">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均等割　</a:t>
                      </a:r>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82002">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平等割　</a:t>
                      </a:r>
                      <a:r>
                        <a:rPr kumimoji="1" lang="en-US" altLang="ja-JP" sz="500" dirty="0">
                          <a:latin typeface="HGPｺﾞｼｯｸM" panose="020B0600000000000000" pitchFamily="50" charset="-128"/>
                          <a:ea typeface="HGPｺﾞｼｯｸM" panose="020B0600000000000000" pitchFamily="50" charset="-128"/>
                        </a:rPr>
                        <a:t>30,000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2,500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r h="158567">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210,000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17,500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4"/>
                  </a:ext>
                </a:extLst>
              </a:tr>
            </a:tbl>
          </a:graphicData>
        </a:graphic>
      </p:graphicFrame>
      <p:graphicFrame>
        <p:nvGraphicFramePr>
          <p:cNvPr id="31" name="表 30">
            <a:extLst>
              <a:ext uri="{FF2B5EF4-FFF2-40B4-BE49-F238E27FC236}">
                <a16:creationId xmlns:a16="http://schemas.microsoft.com/office/drawing/2014/main" id="{7090AB26-30E2-47D2-8EC3-B61C17416056}"/>
              </a:ext>
            </a:extLst>
          </p:cNvPr>
          <p:cNvGraphicFramePr>
            <a:graphicFrameLocks noGrp="1"/>
          </p:cNvGraphicFramePr>
          <p:nvPr>
            <p:extLst>
              <p:ext uri="{D42A27DB-BD31-4B8C-83A1-F6EECF244321}">
                <p14:modId xmlns:p14="http://schemas.microsoft.com/office/powerpoint/2010/main" val="2162888880"/>
              </p:ext>
            </p:extLst>
          </p:nvPr>
        </p:nvGraphicFramePr>
        <p:xfrm>
          <a:off x="7388378" y="5858657"/>
          <a:ext cx="1165155" cy="917570"/>
        </p:xfrm>
        <a:graphic>
          <a:graphicData uri="http://schemas.openxmlformats.org/drawingml/2006/table">
            <a:tbl>
              <a:tblPr firstRow="1" bandRow="1"/>
              <a:tblGrid>
                <a:gridCol w="711518">
                  <a:extLst>
                    <a:ext uri="{9D8B030D-6E8A-4147-A177-3AD203B41FA5}">
                      <a16:colId xmlns:a16="http://schemas.microsoft.com/office/drawing/2014/main" val="20000"/>
                    </a:ext>
                  </a:extLst>
                </a:gridCol>
                <a:gridCol w="453637">
                  <a:extLst>
                    <a:ext uri="{9D8B030D-6E8A-4147-A177-3AD203B41FA5}">
                      <a16:colId xmlns:a16="http://schemas.microsoft.com/office/drawing/2014/main" val="20001"/>
                    </a:ext>
                  </a:extLst>
                </a:gridCol>
              </a:tblGrid>
              <a:tr h="215052">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減免適用後 </a:t>
                      </a:r>
                      <a:endParaRPr kumimoji="1" lang="en-US" altLang="ja-JP" sz="500" dirty="0">
                        <a:latin typeface="HGPｺﾞｼｯｸM" panose="020B0600000000000000" pitchFamily="50" charset="-128"/>
                        <a:ea typeface="HGPｺﾞｼｯｸM" panose="020B0600000000000000" pitchFamily="50" charset="-128"/>
                      </a:endParaRPr>
                    </a:p>
                    <a:p>
                      <a:r>
                        <a:rPr kumimoji="1" lang="ja-JP" altLang="en-US" sz="300" dirty="0">
                          <a:latin typeface="HGPｺﾞｼｯｸM" panose="020B0600000000000000" pitchFamily="50" charset="-128"/>
                          <a:ea typeface="HGPｺﾞｼｯｸM" panose="020B0600000000000000" pitchFamily="50" charset="-128"/>
                        </a:rPr>
                        <a:t>減免率５０％ </a:t>
                      </a:r>
                      <a:r>
                        <a:rPr kumimoji="1" lang="en-US" altLang="ja-JP" sz="300" dirty="0">
                          <a:latin typeface="HGPｺﾞｼｯｸM" panose="020B0600000000000000" pitchFamily="50" charset="-128"/>
                          <a:ea typeface="HGPｺﾞｼｯｸM" panose="020B0600000000000000" pitchFamily="50" charset="-128"/>
                        </a:rPr>
                        <a:t>12</a:t>
                      </a:r>
                      <a:r>
                        <a:rPr kumimoji="1" lang="ja-JP" altLang="en-US" sz="300" dirty="0">
                          <a:latin typeface="HGPｺﾞｼｯｸM" panose="020B0600000000000000" pitchFamily="50" charset="-128"/>
                          <a:ea typeface="HGPｺﾞｼｯｸM" panose="020B0600000000000000" pitchFamily="50" charset="-128"/>
                        </a:rPr>
                        <a:t>か月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（減免額）</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68969">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68969">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均等割　</a:t>
                      </a:r>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endParaRPr kumimoji="1" lang="ja-JP" altLang="en-US" sz="5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95611">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平等割　</a:t>
                      </a:r>
                      <a:r>
                        <a:rPr kumimoji="1" lang="en-US" altLang="ja-JP" sz="500" dirty="0">
                          <a:latin typeface="HGPｺﾞｼｯｸM" panose="020B0600000000000000" pitchFamily="50" charset="-128"/>
                          <a:ea typeface="HGPｺﾞｼｯｸM" panose="020B0600000000000000" pitchFamily="50" charset="-128"/>
                        </a:rPr>
                        <a:t>30,000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endParaRPr kumimoji="1" lang="ja-JP" altLang="en-US" sz="5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r h="168969">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150,000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4"/>
                  </a:ext>
                </a:extLst>
              </a:tr>
            </a:tbl>
          </a:graphicData>
        </a:graphic>
      </p:graphicFrame>
      <p:graphicFrame>
        <p:nvGraphicFramePr>
          <p:cNvPr id="32" name="表 31">
            <a:extLst>
              <a:ext uri="{FF2B5EF4-FFF2-40B4-BE49-F238E27FC236}">
                <a16:creationId xmlns:a16="http://schemas.microsoft.com/office/drawing/2014/main" id="{FCFC741E-4B22-4669-AF9D-31BF1E13A9E6}"/>
              </a:ext>
            </a:extLst>
          </p:cNvPr>
          <p:cNvGraphicFramePr>
            <a:graphicFrameLocks noGrp="1"/>
          </p:cNvGraphicFramePr>
          <p:nvPr>
            <p:extLst>
              <p:ext uri="{D42A27DB-BD31-4B8C-83A1-F6EECF244321}">
                <p14:modId xmlns:p14="http://schemas.microsoft.com/office/powerpoint/2010/main" val="3215530426"/>
              </p:ext>
            </p:extLst>
          </p:nvPr>
        </p:nvGraphicFramePr>
        <p:xfrm>
          <a:off x="8747057" y="5858657"/>
          <a:ext cx="2665453" cy="924889"/>
        </p:xfrm>
        <a:graphic>
          <a:graphicData uri="http://schemas.openxmlformats.org/drawingml/2006/table">
            <a:tbl>
              <a:tblPr firstRow="1" bandRow="1"/>
              <a:tblGrid>
                <a:gridCol w="775018">
                  <a:extLst>
                    <a:ext uri="{9D8B030D-6E8A-4147-A177-3AD203B41FA5}">
                      <a16:colId xmlns:a16="http://schemas.microsoft.com/office/drawing/2014/main" val="20000"/>
                    </a:ext>
                  </a:extLst>
                </a:gridCol>
                <a:gridCol w="587126">
                  <a:extLst>
                    <a:ext uri="{9D8B030D-6E8A-4147-A177-3AD203B41FA5}">
                      <a16:colId xmlns:a16="http://schemas.microsoft.com/office/drawing/2014/main" val="20001"/>
                    </a:ext>
                  </a:extLst>
                </a:gridCol>
                <a:gridCol w="799253">
                  <a:extLst>
                    <a:ext uri="{9D8B030D-6E8A-4147-A177-3AD203B41FA5}">
                      <a16:colId xmlns:a16="http://schemas.microsoft.com/office/drawing/2014/main" val="20002"/>
                    </a:ext>
                  </a:extLst>
                </a:gridCol>
                <a:gridCol w="504056">
                  <a:extLst>
                    <a:ext uri="{9D8B030D-6E8A-4147-A177-3AD203B41FA5}">
                      <a16:colId xmlns:a16="http://schemas.microsoft.com/office/drawing/2014/main" val="20003"/>
                    </a:ext>
                  </a:extLst>
                </a:gridCol>
              </a:tblGrid>
              <a:tr h="20843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主資格喪失後保険料</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400" dirty="0">
                          <a:latin typeface="HGPｺﾞｼｯｸM" panose="020B0600000000000000" pitchFamily="50" charset="-128"/>
                          <a:ea typeface="HGPｺﾞｼｯｸM" panose="020B0600000000000000" pitchFamily="50" charset="-128"/>
                        </a:rPr>
                        <a:t>（</a:t>
                      </a:r>
                      <a:r>
                        <a:rPr kumimoji="1" lang="en-US" altLang="ja-JP" sz="400" dirty="0" err="1">
                          <a:latin typeface="HGPｺﾞｼｯｸM" panose="020B0600000000000000" pitchFamily="50" charset="-128"/>
                          <a:ea typeface="HGPｺﾞｼｯｸM" panose="020B0600000000000000" pitchFamily="50" charset="-128"/>
                        </a:rPr>
                        <a:t>1</a:t>
                      </a:r>
                      <a:r>
                        <a:rPr kumimoji="1" lang="ja-JP" altLang="en-US" sz="400" dirty="0">
                          <a:latin typeface="HGPｺﾞｼｯｸM" panose="020B0600000000000000" pitchFamily="50" charset="-128"/>
                          <a:ea typeface="HGPｺﾞｼｯｸM" panose="020B0600000000000000" pitchFamily="50" charset="-128"/>
                        </a:rPr>
                        <a:t>月以降月あたり）</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減免適用後</a:t>
                      </a:r>
                      <a:endParaRPr kumimoji="1" lang="ja-JP" altLang="en-US" sz="3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（減免額）</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94247">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105,000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45,000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82939">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均等割　</a:t>
                      </a:r>
                      <a:r>
                        <a:rPr kumimoji="1" lang="en-US" altLang="ja-JP" sz="500" dirty="0">
                          <a:latin typeface="HGPｺﾞｼｯｸM" panose="020B0600000000000000" pitchFamily="50" charset="-128"/>
                          <a:ea typeface="HGPｺﾞｼｯｸM" panose="020B0600000000000000" pitchFamily="50" charset="-128"/>
                        </a:rPr>
                        <a:t>52,500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2,500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均等割　</a:t>
                      </a:r>
                      <a:r>
                        <a:rPr kumimoji="1" lang="en-US" altLang="ja-JP" sz="500" dirty="0">
                          <a:latin typeface="HGPｺﾞｼｯｸM" panose="020B0600000000000000" pitchFamily="50" charset="-128"/>
                          <a:ea typeface="HGPｺﾞｼｯｸM" panose="020B0600000000000000" pitchFamily="50" charset="-128"/>
                        </a:rPr>
                        <a:t>52,500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endParaRPr kumimoji="1" lang="ja-JP" altLang="en-US" sz="5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7163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平等割　</a:t>
                      </a:r>
                      <a:r>
                        <a:rPr kumimoji="1" lang="en-US" altLang="ja-JP" sz="500" dirty="0">
                          <a:latin typeface="HGPｺﾞｼｯｸM" panose="020B0600000000000000" pitchFamily="50" charset="-128"/>
                          <a:ea typeface="HGPｺﾞｼｯｸM" panose="020B0600000000000000" pitchFamily="50" charset="-128"/>
                        </a:rPr>
                        <a:t>30,000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2,500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平等割　</a:t>
                      </a:r>
                      <a:r>
                        <a:rPr kumimoji="1" lang="en-US" altLang="ja-JP" sz="500" dirty="0">
                          <a:latin typeface="HGPｺﾞｼｯｸM" panose="020B0600000000000000" pitchFamily="50" charset="-128"/>
                          <a:ea typeface="HGPｺﾞｼｯｸM" panose="020B0600000000000000" pitchFamily="50" charset="-128"/>
                        </a:rPr>
                        <a:t>30,000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endParaRPr kumimoji="1" lang="ja-JP" altLang="en-US" sz="5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r h="160322">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187,500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127,500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4"/>
                  </a:ext>
                </a:extLst>
              </a:tr>
            </a:tbl>
          </a:graphicData>
        </a:graphic>
      </p:graphicFrame>
      <p:sp>
        <p:nvSpPr>
          <p:cNvPr id="33" name="右矢印 22">
            <a:extLst>
              <a:ext uri="{FF2B5EF4-FFF2-40B4-BE49-F238E27FC236}">
                <a16:creationId xmlns:a16="http://schemas.microsoft.com/office/drawing/2014/main" id="{F402B932-3F85-4405-A82F-C6C42CFF1B03}"/>
              </a:ext>
            </a:extLst>
          </p:cNvPr>
          <p:cNvSpPr/>
          <p:nvPr/>
        </p:nvSpPr>
        <p:spPr>
          <a:xfrm>
            <a:off x="7262810" y="6136612"/>
            <a:ext cx="146686" cy="504056"/>
          </a:xfrm>
          <a:prstGeom prst="rightArrow">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4" name="右矢印 23">
            <a:extLst>
              <a:ext uri="{FF2B5EF4-FFF2-40B4-BE49-F238E27FC236}">
                <a16:creationId xmlns:a16="http://schemas.microsoft.com/office/drawing/2014/main" id="{6E73255D-A332-4FA1-98C9-2E3B5E77E7C9}"/>
              </a:ext>
            </a:extLst>
          </p:cNvPr>
          <p:cNvSpPr/>
          <p:nvPr/>
        </p:nvSpPr>
        <p:spPr>
          <a:xfrm>
            <a:off x="8581007" y="6135381"/>
            <a:ext cx="146686" cy="504056"/>
          </a:xfrm>
          <a:prstGeom prst="rightArrow">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5" name="テキスト ボックス 34">
            <a:extLst>
              <a:ext uri="{FF2B5EF4-FFF2-40B4-BE49-F238E27FC236}">
                <a16:creationId xmlns:a16="http://schemas.microsoft.com/office/drawing/2014/main" id="{481296C1-3D38-467A-A97A-21349D91F83D}"/>
              </a:ext>
            </a:extLst>
          </p:cNvPr>
          <p:cNvSpPr txBox="1"/>
          <p:nvPr/>
        </p:nvSpPr>
        <p:spPr>
          <a:xfrm>
            <a:off x="10452219" y="5858657"/>
            <a:ext cx="720080" cy="184666"/>
          </a:xfrm>
          <a:prstGeom prst="rect">
            <a:avLst/>
          </a:prstGeom>
          <a:noFill/>
        </p:spPr>
        <p:txBody>
          <a:bodyPr wrap="square" rtlCol="0">
            <a:spAutoFit/>
          </a:bodyPr>
          <a:lstStyle/>
          <a:p>
            <a:pPr defTabSz="914400"/>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減免率５０％ </a:t>
            </a:r>
            <a:r>
              <a:rPr kumimoji="1" lang="en-US" altLang="ja-JP" sz="300" b="1" dirty="0">
                <a:solidFill>
                  <a:prstClr val="white">
                    <a:lumMod val="95000"/>
                  </a:prstClr>
                </a:solidFill>
                <a:latin typeface="HGPｺﾞｼｯｸM" panose="020B0600000000000000" pitchFamily="50" charset="-128"/>
                <a:ea typeface="HGPｺﾞｼｯｸM" panose="020B0600000000000000" pitchFamily="50" charset="-128"/>
              </a:rPr>
              <a:t>9</a:t>
            </a:r>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か月</a:t>
            </a:r>
          </a:p>
          <a:p>
            <a:pPr defTabSz="914400"/>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減免率１００％ </a:t>
            </a:r>
            <a:r>
              <a:rPr kumimoji="1" lang="en-US" altLang="ja-JP" sz="300" b="1" dirty="0">
                <a:solidFill>
                  <a:prstClr val="white">
                    <a:lumMod val="95000"/>
                  </a:prstClr>
                </a:solidFill>
                <a:latin typeface="HGPｺﾞｼｯｸM" panose="020B0600000000000000" pitchFamily="50" charset="-128"/>
                <a:ea typeface="HGPｺﾞｼｯｸM" panose="020B0600000000000000" pitchFamily="50" charset="-128"/>
              </a:rPr>
              <a:t>3</a:t>
            </a:r>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か月</a:t>
            </a:r>
          </a:p>
        </p:txBody>
      </p:sp>
      <p:pic>
        <p:nvPicPr>
          <p:cNvPr id="37" name="図 36">
            <a:extLst>
              <a:ext uri="{FF2B5EF4-FFF2-40B4-BE49-F238E27FC236}">
                <a16:creationId xmlns:a16="http://schemas.microsoft.com/office/drawing/2014/main" id="{A5820DF0-F45F-4891-BF8C-235FB2CBC5A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91002" y="4674238"/>
            <a:ext cx="2475638" cy="711783"/>
          </a:xfrm>
          <a:prstGeom prst="rect">
            <a:avLst/>
          </a:prstGeom>
          <a:noFill/>
          <a:ln>
            <a:noFill/>
          </a:ln>
        </p:spPr>
      </p:pic>
      <p:pic>
        <p:nvPicPr>
          <p:cNvPr id="38" name="図 37">
            <a:extLst>
              <a:ext uri="{FF2B5EF4-FFF2-40B4-BE49-F238E27FC236}">
                <a16:creationId xmlns:a16="http://schemas.microsoft.com/office/drawing/2014/main" id="{E51E61A8-8528-4394-BE73-D3DA90A915D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411028" y="4651360"/>
            <a:ext cx="2270105" cy="711783"/>
          </a:xfrm>
          <a:prstGeom prst="rect">
            <a:avLst/>
          </a:prstGeom>
          <a:noFill/>
          <a:ln>
            <a:noFill/>
          </a:ln>
        </p:spPr>
      </p:pic>
      <p:sp>
        <p:nvSpPr>
          <p:cNvPr id="39" name="矢印: 右 38">
            <a:extLst>
              <a:ext uri="{FF2B5EF4-FFF2-40B4-BE49-F238E27FC236}">
                <a16:creationId xmlns:a16="http://schemas.microsoft.com/office/drawing/2014/main" id="{91395430-A094-4B6C-A9BB-13E11874F3AF}"/>
              </a:ext>
            </a:extLst>
          </p:cNvPr>
          <p:cNvSpPr/>
          <p:nvPr/>
        </p:nvSpPr>
        <p:spPr>
          <a:xfrm>
            <a:off x="3030601" y="4881083"/>
            <a:ext cx="347133" cy="314661"/>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0" name="図 39">
            <a:extLst>
              <a:ext uri="{FF2B5EF4-FFF2-40B4-BE49-F238E27FC236}">
                <a16:creationId xmlns:a16="http://schemas.microsoft.com/office/drawing/2014/main" id="{B62AB6B0-6C1D-4CC4-984B-65A9B37BE65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437849" y="6599259"/>
            <a:ext cx="2243284" cy="711783"/>
          </a:xfrm>
          <a:prstGeom prst="rect">
            <a:avLst/>
          </a:prstGeom>
          <a:noFill/>
          <a:ln>
            <a:noFill/>
          </a:ln>
        </p:spPr>
      </p:pic>
      <p:pic>
        <p:nvPicPr>
          <p:cNvPr id="41" name="図 40">
            <a:extLst>
              <a:ext uri="{FF2B5EF4-FFF2-40B4-BE49-F238E27FC236}">
                <a16:creationId xmlns:a16="http://schemas.microsoft.com/office/drawing/2014/main" id="{28AA21B6-CBCF-4A37-899C-C53A73635E5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69815" y="6620906"/>
            <a:ext cx="2475638" cy="711783"/>
          </a:xfrm>
          <a:prstGeom prst="rect">
            <a:avLst/>
          </a:prstGeom>
          <a:noFill/>
          <a:ln>
            <a:noFill/>
          </a:ln>
        </p:spPr>
      </p:pic>
      <p:sp>
        <p:nvSpPr>
          <p:cNvPr id="42" name="矢印: 右 41">
            <a:extLst>
              <a:ext uri="{FF2B5EF4-FFF2-40B4-BE49-F238E27FC236}">
                <a16:creationId xmlns:a16="http://schemas.microsoft.com/office/drawing/2014/main" id="{0E48B336-A5D3-4345-A9EB-BDA92D714B30}"/>
              </a:ext>
            </a:extLst>
          </p:cNvPr>
          <p:cNvSpPr/>
          <p:nvPr/>
        </p:nvSpPr>
        <p:spPr>
          <a:xfrm>
            <a:off x="3009414" y="6827751"/>
            <a:ext cx="347133" cy="314661"/>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a:extLst>
              <a:ext uri="{FF2B5EF4-FFF2-40B4-BE49-F238E27FC236}">
                <a16:creationId xmlns:a16="http://schemas.microsoft.com/office/drawing/2014/main" id="{E7796857-FFF2-47A7-9783-A0396EFED10E}"/>
              </a:ext>
            </a:extLst>
          </p:cNvPr>
          <p:cNvSpPr/>
          <p:nvPr/>
        </p:nvSpPr>
        <p:spPr>
          <a:xfrm>
            <a:off x="11615057" y="400357"/>
            <a:ext cx="990599" cy="41848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400" dirty="0">
                <a:solidFill>
                  <a:schemeClr val="tx1"/>
                </a:solidFill>
                <a:latin typeface="BIZ UDPゴシック" panose="020B0400000000000000" pitchFamily="50" charset="-128"/>
                <a:ea typeface="BIZ UDPゴシック" panose="020B0400000000000000" pitchFamily="50" charset="-128"/>
              </a:rPr>
              <a:t>1</a:t>
            </a:r>
            <a:r>
              <a:rPr kumimoji="1" lang="ja-JP" altLang="en-US" sz="1400" dirty="0">
                <a:solidFill>
                  <a:schemeClr val="tx1"/>
                </a:solidFill>
                <a:latin typeface="BIZ UDPゴシック" panose="020B0400000000000000" pitchFamily="50" charset="-128"/>
                <a:ea typeface="BIZ UDPゴシック" panose="020B0400000000000000" pitchFamily="50" charset="-128"/>
              </a:rPr>
              <a:t>９</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１</a:t>
            </a:r>
          </a:p>
        </p:txBody>
      </p:sp>
    </p:spTree>
    <p:extLst>
      <p:ext uri="{BB962C8B-B14F-4D97-AF65-F5344CB8AC3E}">
        <p14:creationId xmlns:p14="http://schemas.microsoft.com/office/powerpoint/2010/main" val="337163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C3EB7C7F-C7B6-464A-A3A0-B0682FBC3F53}"/>
              </a:ext>
            </a:extLst>
          </p:cNvPr>
          <p:cNvGraphicFramePr>
            <a:graphicFrameLocks noGrp="1"/>
          </p:cNvGraphicFramePr>
          <p:nvPr>
            <p:extLst>
              <p:ext uri="{D42A27DB-BD31-4B8C-83A1-F6EECF244321}">
                <p14:modId xmlns:p14="http://schemas.microsoft.com/office/powerpoint/2010/main" val="2870729166"/>
              </p:ext>
            </p:extLst>
          </p:nvPr>
        </p:nvGraphicFramePr>
        <p:xfrm>
          <a:off x="195943" y="1197881"/>
          <a:ext cx="12409713" cy="7669893"/>
        </p:xfrm>
        <a:graphic>
          <a:graphicData uri="http://schemas.openxmlformats.org/drawingml/2006/table">
            <a:tbl>
              <a:tblPr firstRow="1" bandRow="1">
                <a:tableStyleId>{5C22544A-7EE6-4342-B048-85BDC9FD1C3A}</a:tableStyleId>
              </a:tblPr>
              <a:tblGrid>
                <a:gridCol w="5683703">
                  <a:extLst>
                    <a:ext uri="{9D8B030D-6E8A-4147-A177-3AD203B41FA5}">
                      <a16:colId xmlns:a16="http://schemas.microsoft.com/office/drawing/2014/main" val="3078339490"/>
                    </a:ext>
                  </a:extLst>
                </a:gridCol>
                <a:gridCol w="5705475">
                  <a:extLst>
                    <a:ext uri="{9D8B030D-6E8A-4147-A177-3AD203B41FA5}">
                      <a16:colId xmlns:a16="http://schemas.microsoft.com/office/drawing/2014/main" val="2747932966"/>
                    </a:ext>
                  </a:extLst>
                </a:gridCol>
                <a:gridCol w="1020535">
                  <a:extLst>
                    <a:ext uri="{9D8B030D-6E8A-4147-A177-3AD203B41FA5}">
                      <a16:colId xmlns:a16="http://schemas.microsoft.com/office/drawing/2014/main" val="1242454570"/>
                    </a:ext>
                  </a:extLst>
                </a:gridCol>
              </a:tblGrid>
              <a:tr h="276876">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現行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改定理由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1618616"/>
                  </a:ext>
                </a:extLst>
              </a:tr>
              <a:tr h="7393017">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a:t>
                      </a:r>
                      <a:r>
                        <a:rPr kumimoji="1" lang="en-US" altLang="ja-JP" sz="900" dirty="0">
                          <a:latin typeface="HGPｺﾞｼｯｸM" panose="020B0600000000000000" pitchFamily="50" charset="-128"/>
                          <a:ea typeface="HGPｺﾞｼｯｸM" panose="020B0600000000000000" pitchFamily="50" charset="-128"/>
                        </a:rPr>
                        <a:t>R6</a:t>
                      </a:r>
                      <a:r>
                        <a:rPr kumimoji="1" lang="ja-JP" altLang="en-US" sz="900" dirty="0">
                          <a:latin typeface="HGPｺﾞｼｯｸM" panose="020B0600000000000000" pitchFamily="50" charset="-128"/>
                          <a:ea typeface="HGPｺﾞｼｯｸM" panose="020B0600000000000000" pitchFamily="50" charset="-128"/>
                        </a:rPr>
                        <a:t>年度改正</a:t>
                      </a:r>
                      <a:endParaRPr kumimoji="1" lang="en-US" altLang="ja-JP" sz="900" dirty="0">
                        <a:latin typeface="HGPｺﾞｼｯｸM" panose="020B0600000000000000" pitchFamily="50" charset="-128"/>
                        <a:ea typeface="HGPｺﾞｼｯｸM" panose="020B0600000000000000" pitchFamily="50" charset="-128"/>
                      </a:endParaRPr>
                    </a:p>
                    <a:p>
                      <a:endParaRPr kumimoji="1" lang="ja-JP" altLang="en-US" sz="90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0754397"/>
                  </a:ext>
                </a:extLst>
              </a:tr>
            </a:tbl>
          </a:graphicData>
        </a:graphic>
      </p:graphicFrame>
      <p:sp>
        <p:nvSpPr>
          <p:cNvPr id="14" name="正方形/長方形 13">
            <a:extLst>
              <a:ext uri="{FF2B5EF4-FFF2-40B4-BE49-F238E27FC236}">
                <a16:creationId xmlns:a16="http://schemas.microsoft.com/office/drawing/2014/main" id="{E2D23B56-9AA3-4DE3-A341-2EA24681271E}"/>
              </a:ext>
            </a:extLst>
          </p:cNvPr>
          <p:cNvSpPr/>
          <p:nvPr/>
        </p:nvSpPr>
        <p:spPr>
          <a:xfrm>
            <a:off x="2880291" y="609600"/>
            <a:ext cx="7041015" cy="42862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latin typeface="HGPｺﾞｼｯｸE" panose="020B0900000000000000" pitchFamily="50" charset="-128"/>
                <a:ea typeface="HGPｺﾞｼｯｸE" panose="020B0900000000000000" pitchFamily="50" charset="-128"/>
              </a:rPr>
              <a:t>保険料減免にかかる事務運用の改定 （新旧対照表）</a:t>
            </a:r>
          </a:p>
        </p:txBody>
      </p:sp>
      <p:sp>
        <p:nvSpPr>
          <p:cNvPr id="17" name="タイトル 1">
            <a:extLst>
              <a:ext uri="{FF2B5EF4-FFF2-40B4-BE49-F238E27FC236}">
                <a16:creationId xmlns:a16="http://schemas.microsoft.com/office/drawing/2014/main" id="{3BD3C17A-F7E8-453D-92A8-1E7541DC95A7}"/>
              </a:ext>
            </a:extLst>
          </p:cNvPr>
          <p:cNvSpPr txBox="1">
            <a:spLocks/>
          </p:cNvSpPr>
          <p:nvPr/>
        </p:nvSpPr>
        <p:spPr>
          <a:xfrm>
            <a:off x="910786" y="1523618"/>
            <a:ext cx="4314816" cy="432047"/>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③拘禁減免</a:t>
            </a:r>
          </a:p>
        </p:txBody>
      </p:sp>
      <p:sp>
        <p:nvSpPr>
          <p:cNvPr id="18" name="テキスト ボックス 17">
            <a:extLst>
              <a:ext uri="{FF2B5EF4-FFF2-40B4-BE49-F238E27FC236}">
                <a16:creationId xmlns:a16="http://schemas.microsoft.com/office/drawing/2014/main" id="{B1AC9501-5557-4C71-8351-FFC5844A977F}"/>
              </a:ext>
            </a:extLst>
          </p:cNvPr>
          <p:cNvSpPr txBox="1"/>
          <p:nvPr/>
        </p:nvSpPr>
        <p:spPr>
          <a:xfrm>
            <a:off x="365375" y="3061278"/>
            <a:ext cx="5371350" cy="413072"/>
          </a:xfrm>
          <a:prstGeom prst="roundRect">
            <a:avLst>
              <a:gd name="adj" fmla="val 21443"/>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収容証明書（在所証明書）等のコピーの提出を求め、その内容に基づき、減免可否を決定することとする。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9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9" name="角丸四角形 9">
            <a:extLst>
              <a:ext uri="{FF2B5EF4-FFF2-40B4-BE49-F238E27FC236}">
                <a16:creationId xmlns:a16="http://schemas.microsoft.com/office/drawing/2014/main" id="{CC20218A-5BBB-4F37-8FDD-C2126772E112}"/>
              </a:ext>
            </a:extLst>
          </p:cNvPr>
          <p:cNvSpPr/>
          <p:nvPr/>
        </p:nvSpPr>
        <p:spPr>
          <a:xfrm>
            <a:off x="509091" y="2919844"/>
            <a:ext cx="1541676" cy="225032"/>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減免可否の決定</a:t>
            </a:r>
          </a:p>
        </p:txBody>
      </p:sp>
      <p:graphicFrame>
        <p:nvGraphicFramePr>
          <p:cNvPr id="20" name="表 19">
            <a:extLst>
              <a:ext uri="{FF2B5EF4-FFF2-40B4-BE49-F238E27FC236}">
                <a16:creationId xmlns:a16="http://schemas.microsoft.com/office/drawing/2014/main" id="{7E9A1F52-CA6E-49EA-97F3-A4F663BC0572}"/>
              </a:ext>
            </a:extLst>
          </p:cNvPr>
          <p:cNvGraphicFramePr>
            <a:graphicFrameLocks noGrp="1"/>
          </p:cNvGraphicFramePr>
          <p:nvPr>
            <p:extLst>
              <p:ext uri="{D42A27DB-BD31-4B8C-83A1-F6EECF244321}">
                <p14:modId xmlns:p14="http://schemas.microsoft.com/office/powerpoint/2010/main" val="101044948"/>
              </p:ext>
            </p:extLst>
          </p:nvPr>
        </p:nvGraphicFramePr>
        <p:xfrm>
          <a:off x="505308" y="2037860"/>
          <a:ext cx="5091483" cy="792720"/>
        </p:xfrm>
        <a:graphic>
          <a:graphicData uri="http://schemas.openxmlformats.org/drawingml/2006/table">
            <a:tbl>
              <a:tblPr firstRow="1" firstCol="1" bandRow="1"/>
              <a:tblGrid>
                <a:gridCol w="1251297">
                  <a:extLst>
                    <a:ext uri="{9D8B030D-6E8A-4147-A177-3AD203B41FA5}">
                      <a16:colId xmlns:a16="http://schemas.microsoft.com/office/drawing/2014/main" val="20000"/>
                    </a:ext>
                  </a:extLst>
                </a:gridCol>
                <a:gridCol w="3840186">
                  <a:extLst>
                    <a:ext uri="{9D8B030D-6E8A-4147-A177-3AD203B41FA5}">
                      <a16:colId xmlns:a16="http://schemas.microsoft.com/office/drawing/2014/main" val="20001"/>
                    </a:ext>
                  </a:extLst>
                </a:gridCol>
              </a:tblGrid>
              <a:tr h="19818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区分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三　拘禁</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9818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対象となる保険料</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応能分及び応益分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9818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a:effectLst/>
                          <a:latin typeface="HGPｺﾞｼｯｸM" panose="020B0600000000000000" pitchFamily="50" charset="-128"/>
                          <a:ea typeface="HGPｺﾞｼｯｸM" panose="020B0600000000000000" pitchFamily="50" charset="-128"/>
                        </a:rPr>
                        <a:t>減免の割合</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en-US" sz="900" kern="100" dirty="0">
                          <a:effectLst/>
                          <a:latin typeface="HGPｺﾞｼｯｸM" panose="020B0600000000000000" pitchFamily="50" charset="-128"/>
                          <a:ea typeface="HGPｺﾞｼｯｸM" panose="020B0600000000000000" pitchFamily="50" charset="-128"/>
                        </a:rPr>
                        <a:t>100</a:t>
                      </a:r>
                      <a:r>
                        <a:rPr lang="ja-JP" sz="9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9818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a:effectLst/>
                          <a:latin typeface="HGPｺﾞｼｯｸM" panose="020B0600000000000000" pitchFamily="50" charset="-128"/>
                          <a:ea typeface="HGPｺﾞｼｯｸM" panose="020B0600000000000000" pitchFamily="50" charset="-128"/>
                        </a:rPr>
                        <a:t>対象期間</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拘禁されている期間</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21" name="テキスト ボックス 20">
            <a:extLst>
              <a:ext uri="{FF2B5EF4-FFF2-40B4-BE49-F238E27FC236}">
                <a16:creationId xmlns:a16="http://schemas.microsoft.com/office/drawing/2014/main" id="{4C7EABE8-657B-431D-998B-CBDAAFF2E0F8}"/>
              </a:ext>
            </a:extLst>
          </p:cNvPr>
          <p:cNvSpPr txBox="1"/>
          <p:nvPr/>
        </p:nvSpPr>
        <p:spPr>
          <a:xfrm>
            <a:off x="365375" y="3674738"/>
            <a:ext cx="5371350" cy="4964370"/>
          </a:xfrm>
          <a:prstGeom prst="roundRect">
            <a:avLst>
              <a:gd name="adj" fmla="val 3390"/>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9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原則、減免事由に該当する被保険者に係る所得割及び均等割のみを対象とする。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ただし、対象となる期間に他の被保険者がいない月は、平等割も免除することとする。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事例</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Ａ：夫（拘禁されていた対象者）４月から翌年４月</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収容</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Ｂ：妻　</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パターン①）Ｂが</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9</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月から社会保険加入のため一部</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喪失</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809625" marR="0" lvl="0" indent="-809625"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パターン②）Ｂ転居・転出のため一部</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喪失</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＝住民票</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9</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月以降Ａが単身世帯。</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09625"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9</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月からＡ（拘禁者）のみの単身世帯となり</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a:t>
            </a:r>
            <a:r>
              <a:rPr kumimoji="1" lang="en-US" altLang="ja-JP" sz="900" b="0" i="0" u="sng" strike="noStrike" kern="0" cap="none" spc="0" normalizeH="0" baseline="0" noProof="0" dirty="0">
                <a:ln>
                  <a:noFill/>
                </a:ln>
                <a:effectLst/>
                <a:uLnTx/>
                <a:uFillTx/>
                <a:latin typeface="Calibri"/>
                <a:ea typeface="ＭＳ Ｐゴシック" panose="020B0600070205080204" pitchFamily="50" charset="-128"/>
                <a:cs typeface="+mn-cs"/>
              </a:rPr>
              <a:t>A</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から届出があった場合</a:t>
            </a:r>
            <a:r>
              <a:rPr kumimoji="1" lang="ja-JP" altLang="en-US" sz="900" b="0" i="0" u="none" strike="noStrike" kern="0" cap="none" spc="0" normalizeH="0" baseline="0" noProof="0" dirty="0">
                <a:ln>
                  <a:noFill/>
                </a:ln>
                <a:effectLst/>
                <a:uLnTx/>
                <a:uFillTx/>
                <a:latin typeface="Calibri"/>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パターン③）Ｂが</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月から社会保険脱退等のため一部</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取得</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よって</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月から単身世帯ではなくなる場合。</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noProof="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2" name="角丸四角形 14">
            <a:extLst>
              <a:ext uri="{FF2B5EF4-FFF2-40B4-BE49-F238E27FC236}">
                <a16:creationId xmlns:a16="http://schemas.microsoft.com/office/drawing/2014/main" id="{905455F5-9621-4BD3-B5C9-35AAB323AF38}"/>
              </a:ext>
            </a:extLst>
          </p:cNvPr>
          <p:cNvSpPr/>
          <p:nvPr/>
        </p:nvSpPr>
        <p:spPr>
          <a:xfrm>
            <a:off x="528847" y="3558908"/>
            <a:ext cx="1541676" cy="225032"/>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対象となる保険料</a:t>
            </a:r>
          </a:p>
        </p:txBody>
      </p:sp>
      <p:sp>
        <p:nvSpPr>
          <p:cNvPr id="23" name="正方形/長方形 22">
            <a:extLst>
              <a:ext uri="{FF2B5EF4-FFF2-40B4-BE49-F238E27FC236}">
                <a16:creationId xmlns:a16="http://schemas.microsoft.com/office/drawing/2014/main" id="{18282C1C-FBC6-43A6-99C8-87169BBC5D23}"/>
              </a:ext>
            </a:extLst>
          </p:cNvPr>
          <p:cNvSpPr/>
          <p:nvPr/>
        </p:nvSpPr>
        <p:spPr>
          <a:xfrm>
            <a:off x="424320" y="4203225"/>
            <a:ext cx="5263491" cy="1620000"/>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≪単身世帯の場合</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（平成</a:t>
            </a:r>
            <a:r>
              <a:rPr kumimoji="1" lang="en-US" altLang="ja-JP" sz="900" b="0" i="0" u="sng" strike="noStrike" kern="0" cap="none" spc="0" normalizeH="0" baseline="0" noProof="0" dirty="0">
                <a:ln>
                  <a:noFill/>
                </a:ln>
                <a:effectLst/>
                <a:uLnTx/>
                <a:uFillTx/>
                <a:latin typeface="Calibri"/>
                <a:ea typeface="ＭＳ Ｐゴシック" panose="020B0600070205080204" pitchFamily="50" charset="-128"/>
                <a:cs typeface="+mn-cs"/>
              </a:rPr>
              <a:t>24</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年７月</a:t>
            </a:r>
            <a:r>
              <a:rPr kumimoji="1" lang="en-US" altLang="ja-JP" sz="900" b="0" i="0" u="sng" strike="noStrike" kern="0" cap="none" spc="0" normalizeH="0" baseline="0" noProof="0" dirty="0">
                <a:ln>
                  <a:noFill/>
                </a:ln>
                <a:effectLst/>
                <a:uLnTx/>
                <a:uFillTx/>
                <a:latin typeface="Calibri"/>
                <a:ea typeface="ＭＳ Ｐゴシック" panose="020B0600070205080204" pitchFamily="50" charset="-128"/>
                <a:cs typeface="+mn-cs"/>
              </a:rPr>
              <a:t>17</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日付け厚生労働省保険局国民健康保険課発出の</a:t>
            </a:r>
            <a:r>
              <a:rPr kumimoji="1" lang="en-US" altLang="ja-JP" sz="900" b="0" i="0" u="sng" strike="noStrike" kern="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平成</a:t>
            </a:r>
            <a:r>
              <a:rPr kumimoji="1" lang="en-US" altLang="ja-JP" sz="900" b="0" i="0" u="sng" strike="noStrike" kern="0" cap="none" spc="0" normalizeH="0" baseline="0" noProof="0" dirty="0">
                <a:ln>
                  <a:noFill/>
                </a:ln>
                <a:effectLst/>
                <a:uLnTx/>
                <a:uFillTx/>
                <a:latin typeface="Calibri"/>
                <a:ea typeface="ＭＳ Ｐゴシック" panose="020B0600070205080204" pitchFamily="50" charset="-128"/>
                <a:cs typeface="+mn-cs"/>
              </a:rPr>
              <a:t>24 </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年度国民健康保険に関するブロック会議における質問に対する回答</a:t>
            </a:r>
            <a:r>
              <a:rPr kumimoji="1" lang="en-US" altLang="ja-JP" sz="900" b="0" i="0" u="sng" strike="noStrike" kern="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問</a:t>
            </a:r>
            <a:r>
              <a:rPr kumimoji="1" lang="en-US" altLang="ja-JP" sz="900" b="0" i="0" u="sng" strike="noStrike" kern="0" cap="none" spc="0" normalizeH="0" baseline="0" noProof="0" dirty="0">
                <a:ln>
                  <a:noFill/>
                </a:ln>
                <a:effectLst/>
                <a:uLnTx/>
                <a:uFillTx/>
                <a:latin typeface="Calibri"/>
                <a:ea typeface="ＭＳ Ｐゴシック" panose="020B0600070205080204" pitchFamily="50" charset="-128"/>
                <a:cs typeface="+mn-cs"/>
              </a:rPr>
              <a:t>83</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参照）</a:t>
            </a:r>
            <a:r>
              <a:rPr kumimoji="1" lang="ja-JP" altLang="en-US" sz="900" b="0" i="0" u="none" strike="noStrike" kern="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0" cap="none" spc="0" normalizeH="0" baseline="0" noProof="0" dirty="0">
              <a:ln>
                <a:noFill/>
              </a:ln>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届出による資格喪失として取り扱うこととする。参考：国保質疑応答集</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P.450</a:t>
            </a:r>
          </a:p>
          <a:p>
            <a:pPr marL="444500" marR="0" lvl="0" indent="-261938"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問　甲市の国民健康保険被保険者</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は、ふとしたことから傷害事件を引き起こし裁判の結果、懲役に服することとなりましたが、この場合</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の住所については甲市にあるとすべきでしょうか。それとも刑務所所在地の乙市にあると認めるべきでしょうか。</a:t>
            </a:r>
          </a:p>
          <a:p>
            <a:pPr marL="0" marR="0" lvl="0" indent="182563" defTabSz="914400" eaLnBrk="1" fontAlgn="auto" latinLnBrk="0" hangingPunct="1">
              <a:lnSpc>
                <a:spcPts val="600"/>
              </a:lnSpc>
              <a:spcBef>
                <a:spcPts val="0"/>
              </a:spcBef>
              <a:spcAft>
                <a:spcPts val="0"/>
              </a:spcAft>
              <a:buClrTx/>
              <a:buSzTx/>
              <a:buFontTx/>
              <a:buNone/>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44500" marR="0" lvl="0" indent="-261938"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答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が単身者であり、刑務所に入所するまで単独で世帯を構成していたのであれば、</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の住所は刑務所の所在地である乙市にあることとなり、また刑務所に入所するまで家族と一緒に生活しており、家族と住所を一つにしていた場合には、その家族が居所不明等の場合を除いて、</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の住所は家族のもとにあると認定することが妥当である。</a:t>
            </a:r>
          </a:p>
        </p:txBody>
      </p:sp>
      <p:graphicFrame>
        <p:nvGraphicFramePr>
          <p:cNvPr id="24" name="表 23">
            <a:extLst>
              <a:ext uri="{FF2B5EF4-FFF2-40B4-BE49-F238E27FC236}">
                <a16:creationId xmlns:a16="http://schemas.microsoft.com/office/drawing/2014/main" id="{CE643E30-BBDC-4043-8E0E-E4DD5D25EEDD}"/>
              </a:ext>
            </a:extLst>
          </p:cNvPr>
          <p:cNvGraphicFramePr>
            <a:graphicFrameLocks noGrp="1"/>
          </p:cNvGraphicFramePr>
          <p:nvPr>
            <p:extLst>
              <p:ext uri="{D42A27DB-BD31-4B8C-83A1-F6EECF244321}">
                <p14:modId xmlns:p14="http://schemas.microsoft.com/office/powerpoint/2010/main" val="130428955"/>
              </p:ext>
            </p:extLst>
          </p:nvPr>
        </p:nvGraphicFramePr>
        <p:xfrm>
          <a:off x="430690" y="6698140"/>
          <a:ext cx="3004683" cy="451803"/>
        </p:xfrm>
        <a:graphic>
          <a:graphicData uri="http://schemas.openxmlformats.org/drawingml/2006/table">
            <a:tbl>
              <a:tblPr firstRow="1" firstCol="1" bandRow="1"/>
              <a:tblGrid>
                <a:gridCol w="208191">
                  <a:extLst>
                    <a:ext uri="{9D8B030D-6E8A-4147-A177-3AD203B41FA5}">
                      <a16:colId xmlns:a16="http://schemas.microsoft.com/office/drawing/2014/main" val="20000"/>
                    </a:ext>
                  </a:extLst>
                </a:gridCol>
                <a:gridCol w="233041">
                  <a:extLst>
                    <a:ext uri="{9D8B030D-6E8A-4147-A177-3AD203B41FA5}">
                      <a16:colId xmlns:a16="http://schemas.microsoft.com/office/drawing/2014/main" val="20001"/>
                    </a:ext>
                  </a:extLst>
                </a:gridCol>
                <a:gridCol w="233041">
                  <a:extLst>
                    <a:ext uri="{9D8B030D-6E8A-4147-A177-3AD203B41FA5}">
                      <a16:colId xmlns:a16="http://schemas.microsoft.com/office/drawing/2014/main" val="20002"/>
                    </a:ext>
                  </a:extLst>
                </a:gridCol>
                <a:gridCol w="233041">
                  <a:extLst>
                    <a:ext uri="{9D8B030D-6E8A-4147-A177-3AD203B41FA5}">
                      <a16:colId xmlns:a16="http://schemas.microsoft.com/office/drawing/2014/main" val="20003"/>
                    </a:ext>
                  </a:extLst>
                </a:gridCol>
                <a:gridCol w="233041">
                  <a:extLst>
                    <a:ext uri="{9D8B030D-6E8A-4147-A177-3AD203B41FA5}">
                      <a16:colId xmlns:a16="http://schemas.microsoft.com/office/drawing/2014/main" val="20004"/>
                    </a:ext>
                  </a:extLst>
                </a:gridCol>
                <a:gridCol w="233041">
                  <a:extLst>
                    <a:ext uri="{9D8B030D-6E8A-4147-A177-3AD203B41FA5}">
                      <a16:colId xmlns:a16="http://schemas.microsoft.com/office/drawing/2014/main" val="20005"/>
                    </a:ext>
                  </a:extLst>
                </a:gridCol>
                <a:gridCol w="233041">
                  <a:extLst>
                    <a:ext uri="{9D8B030D-6E8A-4147-A177-3AD203B41FA5}">
                      <a16:colId xmlns:a16="http://schemas.microsoft.com/office/drawing/2014/main" val="20006"/>
                    </a:ext>
                  </a:extLst>
                </a:gridCol>
                <a:gridCol w="233041">
                  <a:extLst>
                    <a:ext uri="{9D8B030D-6E8A-4147-A177-3AD203B41FA5}">
                      <a16:colId xmlns:a16="http://schemas.microsoft.com/office/drawing/2014/main" val="20007"/>
                    </a:ext>
                  </a:extLst>
                </a:gridCol>
                <a:gridCol w="233041">
                  <a:extLst>
                    <a:ext uri="{9D8B030D-6E8A-4147-A177-3AD203B41FA5}">
                      <a16:colId xmlns:a16="http://schemas.microsoft.com/office/drawing/2014/main" val="20008"/>
                    </a:ext>
                  </a:extLst>
                </a:gridCol>
                <a:gridCol w="233041">
                  <a:extLst>
                    <a:ext uri="{9D8B030D-6E8A-4147-A177-3AD203B41FA5}">
                      <a16:colId xmlns:a16="http://schemas.microsoft.com/office/drawing/2014/main" val="20009"/>
                    </a:ext>
                  </a:extLst>
                </a:gridCol>
                <a:gridCol w="233041">
                  <a:extLst>
                    <a:ext uri="{9D8B030D-6E8A-4147-A177-3AD203B41FA5}">
                      <a16:colId xmlns:a16="http://schemas.microsoft.com/office/drawing/2014/main" val="20010"/>
                    </a:ext>
                  </a:extLst>
                </a:gridCol>
                <a:gridCol w="233041">
                  <a:extLst>
                    <a:ext uri="{9D8B030D-6E8A-4147-A177-3AD203B41FA5}">
                      <a16:colId xmlns:a16="http://schemas.microsoft.com/office/drawing/2014/main" val="20011"/>
                    </a:ext>
                  </a:extLst>
                </a:gridCol>
                <a:gridCol w="233041">
                  <a:extLst>
                    <a:ext uri="{9D8B030D-6E8A-4147-A177-3AD203B41FA5}">
                      <a16:colId xmlns:a16="http://schemas.microsoft.com/office/drawing/2014/main" val="20012"/>
                    </a:ext>
                  </a:extLst>
                </a:gridCol>
              </a:tblGrid>
              <a:tr h="15060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4</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5</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6</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7</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8</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9</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10</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11</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12</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1</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2</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3</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5060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a:effectLst/>
                        </a:rPr>
                        <a:t>A</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5060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a:effectLst/>
                        </a:rPr>
                        <a:t>B</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a:effectLst/>
                        </a:rPr>
                        <a:t> </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a:effectLst/>
                        </a:rPr>
                        <a:t> </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a:effectLst/>
                        </a:rPr>
                        <a:t> </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a:effectLst/>
                        </a:rPr>
                        <a:t> </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a:effectLst/>
                        </a:rPr>
                        <a:t> </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bl>
          </a:graphicData>
        </a:graphic>
      </p:graphicFrame>
      <p:sp>
        <p:nvSpPr>
          <p:cNvPr id="25" name="正方形/長方形 24">
            <a:extLst>
              <a:ext uri="{FF2B5EF4-FFF2-40B4-BE49-F238E27FC236}">
                <a16:creationId xmlns:a16="http://schemas.microsoft.com/office/drawing/2014/main" id="{1C148202-1F8C-4AC5-82A6-713E7FF4B3E4}"/>
              </a:ext>
            </a:extLst>
          </p:cNvPr>
          <p:cNvSpPr/>
          <p:nvPr/>
        </p:nvSpPr>
        <p:spPr>
          <a:xfrm>
            <a:off x="3528122" y="6698140"/>
            <a:ext cx="1823696" cy="609130"/>
          </a:xfrm>
          <a:prstGeom prst="rect">
            <a:avLst/>
          </a:prstGeom>
          <a:gradFill rotWithShape="1">
            <a:gsLst>
              <a:gs pos="0">
                <a:srgbClr val="F79646">
                  <a:tint val="50000"/>
                  <a:satMod val="300000"/>
                </a:srgbClr>
              </a:gs>
              <a:gs pos="35000">
                <a:srgbClr val="F79646">
                  <a:tint val="37000"/>
                  <a:satMod val="300000"/>
                </a:srgbClr>
              </a:gs>
              <a:gs pos="100000">
                <a:srgbClr val="F79646">
                  <a:tint val="15000"/>
                  <a:satMod val="350000"/>
                </a:srgbClr>
              </a:gs>
            </a:gsLst>
            <a:lin ang="16200000" scaled="1"/>
          </a:gradFill>
          <a:ln w="9525" cap="flat" cmpd="sng" algn="ctr">
            <a:solidFill>
              <a:srgbClr val="F79646">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①：</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【4</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所得割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均等割　　</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【9</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所得割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均等割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平等割</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②：</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【4</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所得割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均等割　　</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【9</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全部喪失として処理。</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graphicFrame>
        <p:nvGraphicFramePr>
          <p:cNvPr id="26" name="表 25">
            <a:extLst>
              <a:ext uri="{FF2B5EF4-FFF2-40B4-BE49-F238E27FC236}">
                <a16:creationId xmlns:a16="http://schemas.microsoft.com/office/drawing/2014/main" id="{329F856E-1BDB-43FE-BECA-12F0A911CADE}"/>
              </a:ext>
            </a:extLst>
          </p:cNvPr>
          <p:cNvGraphicFramePr>
            <a:graphicFrameLocks noGrp="1"/>
          </p:cNvGraphicFramePr>
          <p:nvPr>
            <p:extLst>
              <p:ext uri="{D42A27DB-BD31-4B8C-83A1-F6EECF244321}">
                <p14:modId xmlns:p14="http://schemas.microsoft.com/office/powerpoint/2010/main" val="2379901728"/>
              </p:ext>
            </p:extLst>
          </p:nvPr>
        </p:nvGraphicFramePr>
        <p:xfrm>
          <a:off x="430690" y="7632652"/>
          <a:ext cx="3004687" cy="451803"/>
        </p:xfrm>
        <a:graphic>
          <a:graphicData uri="http://schemas.openxmlformats.org/drawingml/2006/table">
            <a:tbl>
              <a:tblPr firstRow="1" firstCol="1" bandRow="1"/>
              <a:tblGrid>
                <a:gridCol w="216535">
                  <a:extLst>
                    <a:ext uri="{9D8B030D-6E8A-4147-A177-3AD203B41FA5}">
                      <a16:colId xmlns:a16="http://schemas.microsoft.com/office/drawing/2014/main" val="20000"/>
                    </a:ext>
                  </a:extLst>
                </a:gridCol>
                <a:gridCol w="232346">
                  <a:extLst>
                    <a:ext uri="{9D8B030D-6E8A-4147-A177-3AD203B41FA5}">
                      <a16:colId xmlns:a16="http://schemas.microsoft.com/office/drawing/2014/main" val="20001"/>
                    </a:ext>
                  </a:extLst>
                </a:gridCol>
                <a:gridCol w="232346">
                  <a:extLst>
                    <a:ext uri="{9D8B030D-6E8A-4147-A177-3AD203B41FA5}">
                      <a16:colId xmlns:a16="http://schemas.microsoft.com/office/drawing/2014/main" val="20002"/>
                    </a:ext>
                  </a:extLst>
                </a:gridCol>
                <a:gridCol w="232346">
                  <a:extLst>
                    <a:ext uri="{9D8B030D-6E8A-4147-A177-3AD203B41FA5}">
                      <a16:colId xmlns:a16="http://schemas.microsoft.com/office/drawing/2014/main" val="20003"/>
                    </a:ext>
                  </a:extLst>
                </a:gridCol>
                <a:gridCol w="232346">
                  <a:extLst>
                    <a:ext uri="{9D8B030D-6E8A-4147-A177-3AD203B41FA5}">
                      <a16:colId xmlns:a16="http://schemas.microsoft.com/office/drawing/2014/main" val="20004"/>
                    </a:ext>
                  </a:extLst>
                </a:gridCol>
                <a:gridCol w="232346">
                  <a:extLst>
                    <a:ext uri="{9D8B030D-6E8A-4147-A177-3AD203B41FA5}">
                      <a16:colId xmlns:a16="http://schemas.microsoft.com/office/drawing/2014/main" val="20005"/>
                    </a:ext>
                  </a:extLst>
                </a:gridCol>
                <a:gridCol w="232346">
                  <a:extLst>
                    <a:ext uri="{9D8B030D-6E8A-4147-A177-3AD203B41FA5}">
                      <a16:colId xmlns:a16="http://schemas.microsoft.com/office/drawing/2014/main" val="20006"/>
                    </a:ext>
                  </a:extLst>
                </a:gridCol>
                <a:gridCol w="232346">
                  <a:extLst>
                    <a:ext uri="{9D8B030D-6E8A-4147-A177-3AD203B41FA5}">
                      <a16:colId xmlns:a16="http://schemas.microsoft.com/office/drawing/2014/main" val="20007"/>
                    </a:ext>
                  </a:extLst>
                </a:gridCol>
                <a:gridCol w="232346">
                  <a:extLst>
                    <a:ext uri="{9D8B030D-6E8A-4147-A177-3AD203B41FA5}">
                      <a16:colId xmlns:a16="http://schemas.microsoft.com/office/drawing/2014/main" val="20008"/>
                    </a:ext>
                  </a:extLst>
                </a:gridCol>
                <a:gridCol w="232346">
                  <a:extLst>
                    <a:ext uri="{9D8B030D-6E8A-4147-A177-3AD203B41FA5}">
                      <a16:colId xmlns:a16="http://schemas.microsoft.com/office/drawing/2014/main" val="20009"/>
                    </a:ext>
                  </a:extLst>
                </a:gridCol>
                <a:gridCol w="232346">
                  <a:extLst>
                    <a:ext uri="{9D8B030D-6E8A-4147-A177-3AD203B41FA5}">
                      <a16:colId xmlns:a16="http://schemas.microsoft.com/office/drawing/2014/main" val="20010"/>
                    </a:ext>
                  </a:extLst>
                </a:gridCol>
                <a:gridCol w="232346">
                  <a:extLst>
                    <a:ext uri="{9D8B030D-6E8A-4147-A177-3AD203B41FA5}">
                      <a16:colId xmlns:a16="http://schemas.microsoft.com/office/drawing/2014/main" val="20011"/>
                    </a:ext>
                  </a:extLst>
                </a:gridCol>
                <a:gridCol w="232346">
                  <a:extLst>
                    <a:ext uri="{9D8B030D-6E8A-4147-A177-3AD203B41FA5}">
                      <a16:colId xmlns:a16="http://schemas.microsoft.com/office/drawing/2014/main" val="20012"/>
                    </a:ext>
                  </a:extLst>
                </a:gridCol>
              </a:tblGrid>
              <a:tr h="15060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4</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5</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6</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7</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8</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9</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10</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11</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12</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1</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2</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3</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5060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a:effectLst/>
                        </a:rPr>
                        <a:t>A</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5060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a:effectLst/>
                        </a:rPr>
                        <a:t>B</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a:effectLst/>
                        </a:rPr>
                        <a:t> </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bl>
          </a:graphicData>
        </a:graphic>
      </p:graphicFrame>
      <p:sp>
        <p:nvSpPr>
          <p:cNvPr id="27" name="正方形/長方形 26">
            <a:extLst>
              <a:ext uri="{FF2B5EF4-FFF2-40B4-BE49-F238E27FC236}">
                <a16:creationId xmlns:a16="http://schemas.microsoft.com/office/drawing/2014/main" id="{F8917D1E-619E-4A46-A597-A27517DC377B}"/>
              </a:ext>
            </a:extLst>
          </p:cNvPr>
          <p:cNvSpPr/>
          <p:nvPr/>
        </p:nvSpPr>
        <p:spPr>
          <a:xfrm>
            <a:off x="3528122" y="7623603"/>
            <a:ext cx="2144962" cy="609130"/>
          </a:xfrm>
          <a:prstGeom prst="rect">
            <a:avLst/>
          </a:prstGeom>
          <a:gradFill rotWithShape="1">
            <a:gsLst>
              <a:gs pos="0">
                <a:srgbClr val="F79646">
                  <a:tint val="50000"/>
                  <a:satMod val="300000"/>
                </a:srgbClr>
              </a:gs>
              <a:gs pos="35000">
                <a:srgbClr val="F79646">
                  <a:tint val="37000"/>
                  <a:satMod val="300000"/>
                </a:srgbClr>
              </a:gs>
              <a:gs pos="100000">
                <a:srgbClr val="F79646">
                  <a:tint val="15000"/>
                  <a:satMod val="350000"/>
                </a:srgbClr>
              </a:gs>
            </a:gsLst>
            <a:lin ang="16200000" scaled="1"/>
          </a:gradFill>
          <a:ln w="9525" cap="flat" cmpd="sng" algn="ctr">
            <a:solidFill>
              <a:srgbClr val="F79646">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B</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の</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月からの取得事由が社会保険脱退等</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の場合≫</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【4</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9</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所得割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均等割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平等割　　</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所得割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均等割</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28" name="タイトル 1">
            <a:extLst>
              <a:ext uri="{FF2B5EF4-FFF2-40B4-BE49-F238E27FC236}">
                <a16:creationId xmlns:a16="http://schemas.microsoft.com/office/drawing/2014/main" id="{02C62150-27D7-4AD5-8E81-46E4DE7666A5}"/>
              </a:ext>
            </a:extLst>
          </p:cNvPr>
          <p:cNvSpPr txBox="1">
            <a:spLocks/>
          </p:cNvSpPr>
          <p:nvPr/>
        </p:nvSpPr>
        <p:spPr>
          <a:xfrm>
            <a:off x="6591501" y="1523618"/>
            <a:ext cx="4314816" cy="432047"/>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③拘禁減免</a:t>
            </a:r>
          </a:p>
        </p:txBody>
      </p:sp>
      <p:sp>
        <p:nvSpPr>
          <p:cNvPr id="29" name="テキスト ボックス 28">
            <a:extLst>
              <a:ext uri="{FF2B5EF4-FFF2-40B4-BE49-F238E27FC236}">
                <a16:creationId xmlns:a16="http://schemas.microsoft.com/office/drawing/2014/main" id="{30A28687-1813-4877-B7D4-F97DEE5FEF5B}"/>
              </a:ext>
            </a:extLst>
          </p:cNvPr>
          <p:cNvSpPr txBox="1"/>
          <p:nvPr/>
        </p:nvSpPr>
        <p:spPr>
          <a:xfrm>
            <a:off x="6046090" y="3061278"/>
            <a:ext cx="5371350" cy="413072"/>
          </a:xfrm>
          <a:prstGeom prst="roundRect">
            <a:avLst>
              <a:gd name="adj" fmla="val 21443"/>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収容証明書（在所証明書）等のコピーの提出を求め、その内容に基づき、減免可否を決定することとする。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9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0" name="角丸四角形 9">
            <a:extLst>
              <a:ext uri="{FF2B5EF4-FFF2-40B4-BE49-F238E27FC236}">
                <a16:creationId xmlns:a16="http://schemas.microsoft.com/office/drawing/2014/main" id="{8C28E058-51EF-4F8F-BAFB-B0B941B56025}"/>
              </a:ext>
            </a:extLst>
          </p:cNvPr>
          <p:cNvSpPr/>
          <p:nvPr/>
        </p:nvSpPr>
        <p:spPr>
          <a:xfrm>
            <a:off x="6189806" y="2919844"/>
            <a:ext cx="1541676" cy="225032"/>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減免可否の決定</a:t>
            </a:r>
          </a:p>
        </p:txBody>
      </p:sp>
      <p:graphicFrame>
        <p:nvGraphicFramePr>
          <p:cNvPr id="31" name="表 30">
            <a:extLst>
              <a:ext uri="{FF2B5EF4-FFF2-40B4-BE49-F238E27FC236}">
                <a16:creationId xmlns:a16="http://schemas.microsoft.com/office/drawing/2014/main" id="{FD0A4C7D-F4BC-40B8-9225-D5DE1A3F3BCA}"/>
              </a:ext>
            </a:extLst>
          </p:cNvPr>
          <p:cNvGraphicFramePr>
            <a:graphicFrameLocks noGrp="1"/>
          </p:cNvGraphicFramePr>
          <p:nvPr>
            <p:extLst>
              <p:ext uri="{D42A27DB-BD31-4B8C-83A1-F6EECF244321}">
                <p14:modId xmlns:p14="http://schemas.microsoft.com/office/powerpoint/2010/main" val="101044948"/>
              </p:ext>
            </p:extLst>
          </p:nvPr>
        </p:nvGraphicFramePr>
        <p:xfrm>
          <a:off x="6186023" y="2037860"/>
          <a:ext cx="5091483" cy="792720"/>
        </p:xfrm>
        <a:graphic>
          <a:graphicData uri="http://schemas.openxmlformats.org/drawingml/2006/table">
            <a:tbl>
              <a:tblPr firstRow="1" firstCol="1" bandRow="1"/>
              <a:tblGrid>
                <a:gridCol w="1251297">
                  <a:extLst>
                    <a:ext uri="{9D8B030D-6E8A-4147-A177-3AD203B41FA5}">
                      <a16:colId xmlns:a16="http://schemas.microsoft.com/office/drawing/2014/main" val="20000"/>
                    </a:ext>
                  </a:extLst>
                </a:gridCol>
                <a:gridCol w="3840186">
                  <a:extLst>
                    <a:ext uri="{9D8B030D-6E8A-4147-A177-3AD203B41FA5}">
                      <a16:colId xmlns:a16="http://schemas.microsoft.com/office/drawing/2014/main" val="20001"/>
                    </a:ext>
                  </a:extLst>
                </a:gridCol>
              </a:tblGrid>
              <a:tr h="19818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区分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三　拘禁</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9818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対象となる保険料</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応能分及び応益分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9818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a:effectLst/>
                          <a:latin typeface="HGPｺﾞｼｯｸM" panose="020B0600000000000000" pitchFamily="50" charset="-128"/>
                          <a:ea typeface="HGPｺﾞｼｯｸM" panose="020B0600000000000000" pitchFamily="50" charset="-128"/>
                        </a:rPr>
                        <a:t>減免の割合</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en-US" sz="900" kern="100" dirty="0">
                          <a:effectLst/>
                          <a:latin typeface="HGPｺﾞｼｯｸM" panose="020B0600000000000000" pitchFamily="50" charset="-128"/>
                          <a:ea typeface="HGPｺﾞｼｯｸM" panose="020B0600000000000000" pitchFamily="50" charset="-128"/>
                        </a:rPr>
                        <a:t>100</a:t>
                      </a:r>
                      <a:r>
                        <a:rPr lang="ja-JP" sz="9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9818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a:effectLst/>
                          <a:latin typeface="HGPｺﾞｼｯｸM" panose="020B0600000000000000" pitchFamily="50" charset="-128"/>
                          <a:ea typeface="HGPｺﾞｼｯｸM" panose="020B0600000000000000" pitchFamily="50" charset="-128"/>
                        </a:rPr>
                        <a:t>対象期間</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拘禁されている期間</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32" name="テキスト ボックス 31">
            <a:extLst>
              <a:ext uri="{FF2B5EF4-FFF2-40B4-BE49-F238E27FC236}">
                <a16:creationId xmlns:a16="http://schemas.microsoft.com/office/drawing/2014/main" id="{05FCDC05-B593-43CF-9746-4EEDAEAF39CD}"/>
              </a:ext>
            </a:extLst>
          </p:cNvPr>
          <p:cNvSpPr txBox="1"/>
          <p:nvPr/>
        </p:nvSpPr>
        <p:spPr>
          <a:xfrm>
            <a:off x="6046090" y="3674738"/>
            <a:ext cx="5371350" cy="4964370"/>
          </a:xfrm>
          <a:prstGeom prst="roundRect">
            <a:avLst>
              <a:gd name="adj" fmla="val 3390"/>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9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原則、減免事由に該当する被保険者に係る所得割及び均等割のみを対象とする。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ただし、対象となる期間に他の被保険者がいない月は、平等割も免除することとする。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事例</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Ａ：夫（拘禁されていた対象者）４月から翌年４月収監　　Ｂ：妻　</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パターン①）Ｂが</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9</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月から社会保険加入のため一部減。</a:t>
            </a:r>
          </a:p>
          <a:p>
            <a:pPr marL="809625" marR="0" lvl="0" indent="-809625"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パターン②）Ｂ転居・転出のため一部減＝住民票</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9</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月以降Ａが単身世帯。</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809625"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9</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月からＡ（拘禁者）のみの単身世帯と</a:t>
            </a:r>
            <a:r>
              <a:rPr kumimoji="1" lang="ja-JP" altLang="en-US" sz="900" b="0" i="0" u="none" strike="noStrike" kern="0" cap="none" spc="0" normalizeH="0" baseline="0" noProof="0" dirty="0">
                <a:ln>
                  <a:noFill/>
                </a:ln>
                <a:effectLst/>
                <a:uLnTx/>
                <a:uFillTx/>
                <a:latin typeface="Calibri"/>
                <a:ea typeface="ＭＳ Ｐゴシック" panose="020B0600070205080204" pitchFamily="50" charset="-128"/>
                <a:cs typeface="+mn-cs"/>
              </a:rPr>
              <a:t>なり</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a:t>
            </a:r>
            <a:r>
              <a:rPr kumimoji="1" lang="en-US" altLang="ja-JP" sz="900" b="0" i="0" u="sng" strike="noStrike" kern="0" cap="none" spc="0" normalizeH="0" baseline="0" noProof="0" dirty="0">
                <a:ln>
                  <a:noFill/>
                </a:ln>
                <a:effectLst/>
                <a:uLnTx/>
                <a:uFillTx/>
                <a:latin typeface="Calibri"/>
                <a:ea typeface="ＭＳ Ｐゴシック" panose="020B0600070205080204" pitchFamily="50" charset="-128"/>
                <a:cs typeface="+mn-cs"/>
              </a:rPr>
              <a:t>A</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から届出があった場合</a:t>
            </a:r>
            <a:r>
              <a:rPr kumimoji="1" lang="ja-JP" altLang="en-US" sz="900" b="0" i="0" u="none" strike="noStrike" kern="0" cap="none" spc="0" normalizeH="0" baseline="0" noProof="0" dirty="0">
                <a:ln>
                  <a:noFill/>
                </a:ln>
                <a:effectLst/>
                <a:uLnTx/>
                <a:uFillTx/>
                <a:latin typeface="Calibri"/>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パターン③）Ｂが</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月から社会保険脱退等のため一部増。　よって</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月から単身世帯ではなくなる場合。</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noProof="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3" name="角丸四角形 14">
            <a:extLst>
              <a:ext uri="{FF2B5EF4-FFF2-40B4-BE49-F238E27FC236}">
                <a16:creationId xmlns:a16="http://schemas.microsoft.com/office/drawing/2014/main" id="{72C13F87-97C6-4C14-8B16-8E6916FA9C91}"/>
              </a:ext>
            </a:extLst>
          </p:cNvPr>
          <p:cNvSpPr/>
          <p:nvPr/>
        </p:nvSpPr>
        <p:spPr>
          <a:xfrm>
            <a:off x="6209562" y="3558908"/>
            <a:ext cx="1541676" cy="225032"/>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対象となる保険料</a:t>
            </a:r>
          </a:p>
        </p:txBody>
      </p:sp>
      <p:sp>
        <p:nvSpPr>
          <p:cNvPr id="34" name="正方形/長方形 33">
            <a:extLst>
              <a:ext uri="{FF2B5EF4-FFF2-40B4-BE49-F238E27FC236}">
                <a16:creationId xmlns:a16="http://schemas.microsoft.com/office/drawing/2014/main" id="{BF2DE66D-7C2B-4266-9C20-79BBA2747D80}"/>
              </a:ext>
            </a:extLst>
          </p:cNvPr>
          <p:cNvSpPr/>
          <p:nvPr/>
        </p:nvSpPr>
        <p:spPr>
          <a:xfrm>
            <a:off x="6105035" y="4203225"/>
            <a:ext cx="5263491" cy="1620000"/>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≪単身世帯の</a:t>
            </a:r>
            <a:r>
              <a:rPr kumimoji="1" lang="ja-JP" altLang="en-US" sz="900" b="0" i="0" u="none" strike="noStrike" kern="0" cap="none" spc="0" normalizeH="0" baseline="0" noProof="0" dirty="0">
                <a:ln>
                  <a:noFill/>
                </a:ln>
                <a:effectLst/>
                <a:uLnTx/>
                <a:uFillTx/>
                <a:latin typeface="Calibri"/>
                <a:ea typeface="ＭＳ Ｐゴシック" panose="020B0600070205080204" pitchFamily="50" charset="-128"/>
                <a:cs typeface="+mn-cs"/>
              </a:rPr>
              <a:t>場合</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（平成</a:t>
            </a:r>
            <a:r>
              <a:rPr kumimoji="1" lang="en-US" altLang="ja-JP" sz="900" b="0" i="0" u="sng" strike="noStrike" kern="0" cap="none" spc="0" normalizeH="0" baseline="0" noProof="0" dirty="0">
                <a:ln>
                  <a:noFill/>
                </a:ln>
                <a:effectLst/>
                <a:uLnTx/>
                <a:uFillTx/>
                <a:latin typeface="Calibri"/>
                <a:ea typeface="ＭＳ Ｐゴシック" panose="020B0600070205080204" pitchFamily="50" charset="-128"/>
                <a:cs typeface="+mn-cs"/>
              </a:rPr>
              <a:t>24</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年７月</a:t>
            </a:r>
            <a:r>
              <a:rPr kumimoji="1" lang="en-US" altLang="ja-JP" sz="900" b="0" i="0" u="sng" strike="noStrike" kern="0" cap="none" spc="0" normalizeH="0" baseline="0" noProof="0" dirty="0">
                <a:ln>
                  <a:noFill/>
                </a:ln>
                <a:effectLst/>
                <a:uLnTx/>
                <a:uFillTx/>
                <a:latin typeface="Calibri"/>
                <a:ea typeface="ＭＳ Ｐゴシック" panose="020B0600070205080204" pitchFamily="50" charset="-128"/>
                <a:cs typeface="+mn-cs"/>
              </a:rPr>
              <a:t>17</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日付け厚生労働省保険局国民健康保険課発出の</a:t>
            </a:r>
            <a:r>
              <a:rPr kumimoji="1" lang="en-US" altLang="ja-JP" sz="900" b="0" i="0" u="sng" strike="noStrike" kern="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平成</a:t>
            </a:r>
            <a:r>
              <a:rPr kumimoji="1" lang="en-US" altLang="ja-JP" sz="900" b="0" i="0" u="sng" strike="noStrike" kern="0" cap="none" spc="0" normalizeH="0" baseline="0" noProof="0" dirty="0">
                <a:ln>
                  <a:noFill/>
                </a:ln>
                <a:effectLst/>
                <a:uLnTx/>
                <a:uFillTx/>
                <a:latin typeface="Calibri"/>
                <a:ea typeface="ＭＳ Ｐゴシック" panose="020B0600070205080204" pitchFamily="50" charset="-128"/>
                <a:cs typeface="+mn-cs"/>
              </a:rPr>
              <a:t>24 </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年度国民健康保険に関するブロック会議における質問に対する回答</a:t>
            </a:r>
            <a:r>
              <a:rPr kumimoji="1" lang="en-US" altLang="ja-JP" sz="900" b="0" i="0" u="sng" strike="noStrike" kern="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問</a:t>
            </a:r>
            <a:r>
              <a:rPr kumimoji="1" lang="en-US" altLang="ja-JP" sz="900" b="0" i="0" u="sng" strike="noStrike" kern="0" cap="none" spc="0" normalizeH="0" baseline="0" noProof="0" dirty="0">
                <a:ln>
                  <a:noFill/>
                </a:ln>
                <a:effectLst/>
                <a:uLnTx/>
                <a:uFillTx/>
                <a:latin typeface="Calibri"/>
                <a:ea typeface="ＭＳ Ｐゴシック" panose="020B0600070205080204" pitchFamily="50" charset="-128"/>
                <a:cs typeface="+mn-cs"/>
              </a:rPr>
              <a:t>83</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参照）</a:t>
            </a:r>
            <a:r>
              <a:rPr kumimoji="1" lang="ja-JP" altLang="en-US" sz="900" b="0" i="0" u="none" strike="noStrike" kern="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0" cap="none" spc="0" normalizeH="0" baseline="0" noProof="0" dirty="0">
              <a:ln>
                <a:noFill/>
              </a:ln>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届出による資格喪失として取り扱うこととする。参考：国保質疑応答集</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P.450</a:t>
            </a:r>
          </a:p>
          <a:p>
            <a:pPr marL="444500" marR="0" lvl="0" indent="-261938"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問　甲市の国民健康保険被保険者</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は、ふとしたことから傷害事件を引き起こし裁判の結果、懲役に服することとなりましたが、この場合</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の住所については甲市にあるとすべきでしょうか。それとも刑務所所在地の乙市にあると認めるべきでしょうか。</a:t>
            </a:r>
          </a:p>
          <a:p>
            <a:pPr marL="0" marR="0" lvl="0" indent="182563" defTabSz="914400" eaLnBrk="1" fontAlgn="auto" latinLnBrk="0" hangingPunct="1">
              <a:lnSpc>
                <a:spcPts val="600"/>
              </a:lnSpc>
              <a:spcBef>
                <a:spcPts val="0"/>
              </a:spcBef>
              <a:spcAft>
                <a:spcPts val="0"/>
              </a:spcAft>
              <a:buClrTx/>
              <a:buSzTx/>
              <a:buFontTx/>
              <a:buNone/>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444500" marR="0" lvl="0" indent="-261938"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答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が単身者であり、刑務所に入所するまで単独で世帯を構成していたのであれば、</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の住所は刑務所の所在地である乙市にあることとなり、また刑務所に入所するまで家族と一緒に生活しており、家族と住所を一つにしていた場合には、その家族が居所不明等の場合を除いて、</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の住所は家族のもとにあると認定することが妥当である。</a:t>
            </a:r>
          </a:p>
        </p:txBody>
      </p:sp>
      <p:graphicFrame>
        <p:nvGraphicFramePr>
          <p:cNvPr id="35" name="表 34">
            <a:extLst>
              <a:ext uri="{FF2B5EF4-FFF2-40B4-BE49-F238E27FC236}">
                <a16:creationId xmlns:a16="http://schemas.microsoft.com/office/drawing/2014/main" id="{3576AB5F-06D0-4CCE-A730-BE4665D2653C}"/>
              </a:ext>
            </a:extLst>
          </p:cNvPr>
          <p:cNvGraphicFramePr>
            <a:graphicFrameLocks noGrp="1"/>
          </p:cNvGraphicFramePr>
          <p:nvPr>
            <p:extLst>
              <p:ext uri="{D42A27DB-BD31-4B8C-83A1-F6EECF244321}">
                <p14:modId xmlns:p14="http://schemas.microsoft.com/office/powerpoint/2010/main" val="130428955"/>
              </p:ext>
            </p:extLst>
          </p:nvPr>
        </p:nvGraphicFramePr>
        <p:xfrm>
          <a:off x="6111405" y="6698140"/>
          <a:ext cx="3004683" cy="451803"/>
        </p:xfrm>
        <a:graphic>
          <a:graphicData uri="http://schemas.openxmlformats.org/drawingml/2006/table">
            <a:tbl>
              <a:tblPr firstRow="1" firstCol="1" bandRow="1"/>
              <a:tblGrid>
                <a:gridCol w="208191">
                  <a:extLst>
                    <a:ext uri="{9D8B030D-6E8A-4147-A177-3AD203B41FA5}">
                      <a16:colId xmlns:a16="http://schemas.microsoft.com/office/drawing/2014/main" val="20000"/>
                    </a:ext>
                  </a:extLst>
                </a:gridCol>
                <a:gridCol w="233041">
                  <a:extLst>
                    <a:ext uri="{9D8B030D-6E8A-4147-A177-3AD203B41FA5}">
                      <a16:colId xmlns:a16="http://schemas.microsoft.com/office/drawing/2014/main" val="20001"/>
                    </a:ext>
                  </a:extLst>
                </a:gridCol>
                <a:gridCol w="233041">
                  <a:extLst>
                    <a:ext uri="{9D8B030D-6E8A-4147-A177-3AD203B41FA5}">
                      <a16:colId xmlns:a16="http://schemas.microsoft.com/office/drawing/2014/main" val="20002"/>
                    </a:ext>
                  </a:extLst>
                </a:gridCol>
                <a:gridCol w="233041">
                  <a:extLst>
                    <a:ext uri="{9D8B030D-6E8A-4147-A177-3AD203B41FA5}">
                      <a16:colId xmlns:a16="http://schemas.microsoft.com/office/drawing/2014/main" val="20003"/>
                    </a:ext>
                  </a:extLst>
                </a:gridCol>
                <a:gridCol w="233041">
                  <a:extLst>
                    <a:ext uri="{9D8B030D-6E8A-4147-A177-3AD203B41FA5}">
                      <a16:colId xmlns:a16="http://schemas.microsoft.com/office/drawing/2014/main" val="20004"/>
                    </a:ext>
                  </a:extLst>
                </a:gridCol>
                <a:gridCol w="233041">
                  <a:extLst>
                    <a:ext uri="{9D8B030D-6E8A-4147-A177-3AD203B41FA5}">
                      <a16:colId xmlns:a16="http://schemas.microsoft.com/office/drawing/2014/main" val="20005"/>
                    </a:ext>
                  </a:extLst>
                </a:gridCol>
                <a:gridCol w="233041">
                  <a:extLst>
                    <a:ext uri="{9D8B030D-6E8A-4147-A177-3AD203B41FA5}">
                      <a16:colId xmlns:a16="http://schemas.microsoft.com/office/drawing/2014/main" val="20006"/>
                    </a:ext>
                  </a:extLst>
                </a:gridCol>
                <a:gridCol w="233041">
                  <a:extLst>
                    <a:ext uri="{9D8B030D-6E8A-4147-A177-3AD203B41FA5}">
                      <a16:colId xmlns:a16="http://schemas.microsoft.com/office/drawing/2014/main" val="20007"/>
                    </a:ext>
                  </a:extLst>
                </a:gridCol>
                <a:gridCol w="233041">
                  <a:extLst>
                    <a:ext uri="{9D8B030D-6E8A-4147-A177-3AD203B41FA5}">
                      <a16:colId xmlns:a16="http://schemas.microsoft.com/office/drawing/2014/main" val="20008"/>
                    </a:ext>
                  </a:extLst>
                </a:gridCol>
                <a:gridCol w="233041">
                  <a:extLst>
                    <a:ext uri="{9D8B030D-6E8A-4147-A177-3AD203B41FA5}">
                      <a16:colId xmlns:a16="http://schemas.microsoft.com/office/drawing/2014/main" val="20009"/>
                    </a:ext>
                  </a:extLst>
                </a:gridCol>
                <a:gridCol w="233041">
                  <a:extLst>
                    <a:ext uri="{9D8B030D-6E8A-4147-A177-3AD203B41FA5}">
                      <a16:colId xmlns:a16="http://schemas.microsoft.com/office/drawing/2014/main" val="20010"/>
                    </a:ext>
                  </a:extLst>
                </a:gridCol>
                <a:gridCol w="233041">
                  <a:extLst>
                    <a:ext uri="{9D8B030D-6E8A-4147-A177-3AD203B41FA5}">
                      <a16:colId xmlns:a16="http://schemas.microsoft.com/office/drawing/2014/main" val="20011"/>
                    </a:ext>
                  </a:extLst>
                </a:gridCol>
                <a:gridCol w="233041">
                  <a:extLst>
                    <a:ext uri="{9D8B030D-6E8A-4147-A177-3AD203B41FA5}">
                      <a16:colId xmlns:a16="http://schemas.microsoft.com/office/drawing/2014/main" val="20012"/>
                    </a:ext>
                  </a:extLst>
                </a:gridCol>
              </a:tblGrid>
              <a:tr h="15060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4</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5</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6</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7</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8</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9</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10</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11</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12</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1</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2</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3</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5060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a:effectLst/>
                        </a:rPr>
                        <a:t>A</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5060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a:effectLst/>
                        </a:rPr>
                        <a:t>B</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a:effectLst/>
                        </a:rPr>
                        <a:t> </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a:effectLst/>
                        </a:rPr>
                        <a:t> </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a:effectLst/>
                        </a:rPr>
                        <a:t> </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a:effectLst/>
                        </a:rPr>
                        <a:t> </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a:effectLst/>
                        </a:rPr>
                        <a:t> </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bl>
          </a:graphicData>
        </a:graphic>
      </p:graphicFrame>
      <p:sp>
        <p:nvSpPr>
          <p:cNvPr id="36" name="正方形/長方形 35">
            <a:extLst>
              <a:ext uri="{FF2B5EF4-FFF2-40B4-BE49-F238E27FC236}">
                <a16:creationId xmlns:a16="http://schemas.microsoft.com/office/drawing/2014/main" id="{2F65F8DF-38C3-47D5-AE2B-058C5BD6E1E5}"/>
              </a:ext>
            </a:extLst>
          </p:cNvPr>
          <p:cNvSpPr/>
          <p:nvPr/>
        </p:nvSpPr>
        <p:spPr>
          <a:xfrm>
            <a:off x="9208837" y="6698140"/>
            <a:ext cx="1823696" cy="609130"/>
          </a:xfrm>
          <a:prstGeom prst="rect">
            <a:avLst/>
          </a:prstGeom>
          <a:gradFill rotWithShape="1">
            <a:gsLst>
              <a:gs pos="0">
                <a:srgbClr val="F79646">
                  <a:tint val="50000"/>
                  <a:satMod val="300000"/>
                </a:srgbClr>
              </a:gs>
              <a:gs pos="35000">
                <a:srgbClr val="F79646">
                  <a:tint val="37000"/>
                  <a:satMod val="300000"/>
                </a:srgbClr>
              </a:gs>
              <a:gs pos="100000">
                <a:srgbClr val="F79646">
                  <a:tint val="15000"/>
                  <a:satMod val="350000"/>
                </a:srgbClr>
              </a:gs>
            </a:gsLst>
            <a:lin ang="16200000" scaled="1"/>
          </a:gradFill>
          <a:ln w="9525" cap="flat" cmpd="sng" algn="ctr">
            <a:solidFill>
              <a:srgbClr val="F79646">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①：</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【4</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所得割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均等割　　</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【9</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所得割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均等割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平等割</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②：</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【4</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所得割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均等割　　</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【9</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全部喪失として処理。</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graphicFrame>
        <p:nvGraphicFramePr>
          <p:cNvPr id="37" name="表 36">
            <a:extLst>
              <a:ext uri="{FF2B5EF4-FFF2-40B4-BE49-F238E27FC236}">
                <a16:creationId xmlns:a16="http://schemas.microsoft.com/office/drawing/2014/main" id="{AE1E7566-D7C6-4207-9A55-4553AA8FCDC0}"/>
              </a:ext>
            </a:extLst>
          </p:cNvPr>
          <p:cNvGraphicFramePr>
            <a:graphicFrameLocks noGrp="1"/>
          </p:cNvGraphicFramePr>
          <p:nvPr>
            <p:extLst>
              <p:ext uri="{D42A27DB-BD31-4B8C-83A1-F6EECF244321}">
                <p14:modId xmlns:p14="http://schemas.microsoft.com/office/powerpoint/2010/main" val="2379901728"/>
              </p:ext>
            </p:extLst>
          </p:nvPr>
        </p:nvGraphicFramePr>
        <p:xfrm>
          <a:off x="6111405" y="7632652"/>
          <a:ext cx="3004687" cy="451803"/>
        </p:xfrm>
        <a:graphic>
          <a:graphicData uri="http://schemas.openxmlformats.org/drawingml/2006/table">
            <a:tbl>
              <a:tblPr firstRow="1" firstCol="1" bandRow="1"/>
              <a:tblGrid>
                <a:gridCol w="216535">
                  <a:extLst>
                    <a:ext uri="{9D8B030D-6E8A-4147-A177-3AD203B41FA5}">
                      <a16:colId xmlns:a16="http://schemas.microsoft.com/office/drawing/2014/main" val="20000"/>
                    </a:ext>
                  </a:extLst>
                </a:gridCol>
                <a:gridCol w="232346">
                  <a:extLst>
                    <a:ext uri="{9D8B030D-6E8A-4147-A177-3AD203B41FA5}">
                      <a16:colId xmlns:a16="http://schemas.microsoft.com/office/drawing/2014/main" val="20001"/>
                    </a:ext>
                  </a:extLst>
                </a:gridCol>
                <a:gridCol w="232346">
                  <a:extLst>
                    <a:ext uri="{9D8B030D-6E8A-4147-A177-3AD203B41FA5}">
                      <a16:colId xmlns:a16="http://schemas.microsoft.com/office/drawing/2014/main" val="20002"/>
                    </a:ext>
                  </a:extLst>
                </a:gridCol>
                <a:gridCol w="232346">
                  <a:extLst>
                    <a:ext uri="{9D8B030D-6E8A-4147-A177-3AD203B41FA5}">
                      <a16:colId xmlns:a16="http://schemas.microsoft.com/office/drawing/2014/main" val="20003"/>
                    </a:ext>
                  </a:extLst>
                </a:gridCol>
                <a:gridCol w="232346">
                  <a:extLst>
                    <a:ext uri="{9D8B030D-6E8A-4147-A177-3AD203B41FA5}">
                      <a16:colId xmlns:a16="http://schemas.microsoft.com/office/drawing/2014/main" val="20004"/>
                    </a:ext>
                  </a:extLst>
                </a:gridCol>
                <a:gridCol w="232346">
                  <a:extLst>
                    <a:ext uri="{9D8B030D-6E8A-4147-A177-3AD203B41FA5}">
                      <a16:colId xmlns:a16="http://schemas.microsoft.com/office/drawing/2014/main" val="20005"/>
                    </a:ext>
                  </a:extLst>
                </a:gridCol>
                <a:gridCol w="232346">
                  <a:extLst>
                    <a:ext uri="{9D8B030D-6E8A-4147-A177-3AD203B41FA5}">
                      <a16:colId xmlns:a16="http://schemas.microsoft.com/office/drawing/2014/main" val="20006"/>
                    </a:ext>
                  </a:extLst>
                </a:gridCol>
                <a:gridCol w="232346">
                  <a:extLst>
                    <a:ext uri="{9D8B030D-6E8A-4147-A177-3AD203B41FA5}">
                      <a16:colId xmlns:a16="http://schemas.microsoft.com/office/drawing/2014/main" val="20007"/>
                    </a:ext>
                  </a:extLst>
                </a:gridCol>
                <a:gridCol w="232346">
                  <a:extLst>
                    <a:ext uri="{9D8B030D-6E8A-4147-A177-3AD203B41FA5}">
                      <a16:colId xmlns:a16="http://schemas.microsoft.com/office/drawing/2014/main" val="20008"/>
                    </a:ext>
                  </a:extLst>
                </a:gridCol>
                <a:gridCol w="232346">
                  <a:extLst>
                    <a:ext uri="{9D8B030D-6E8A-4147-A177-3AD203B41FA5}">
                      <a16:colId xmlns:a16="http://schemas.microsoft.com/office/drawing/2014/main" val="20009"/>
                    </a:ext>
                  </a:extLst>
                </a:gridCol>
                <a:gridCol w="232346">
                  <a:extLst>
                    <a:ext uri="{9D8B030D-6E8A-4147-A177-3AD203B41FA5}">
                      <a16:colId xmlns:a16="http://schemas.microsoft.com/office/drawing/2014/main" val="20010"/>
                    </a:ext>
                  </a:extLst>
                </a:gridCol>
                <a:gridCol w="232346">
                  <a:extLst>
                    <a:ext uri="{9D8B030D-6E8A-4147-A177-3AD203B41FA5}">
                      <a16:colId xmlns:a16="http://schemas.microsoft.com/office/drawing/2014/main" val="20011"/>
                    </a:ext>
                  </a:extLst>
                </a:gridCol>
                <a:gridCol w="232346">
                  <a:extLst>
                    <a:ext uri="{9D8B030D-6E8A-4147-A177-3AD203B41FA5}">
                      <a16:colId xmlns:a16="http://schemas.microsoft.com/office/drawing/2014/main" val="20012"/>
                    </a:ext>
                  </a:extLst>
                </a:gridCol>
              </a:tblGrid>
              <a:tr h="15060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4</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5</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6</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7</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8</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9</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10</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11</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12</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1</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2</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dirty="0">
                          <a:effectLst/>
                        </a:rPr>
                        <a:t>3</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5060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a:effectLst/>
                        </a:rPr>
                        <a:t>A</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a:effectLst/>
                        </a:rPr>
                        <a:t>○</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5060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spcAft>
                          <a:spcPts val="0"/>
                        </a:spcAft>
                      </a:pPr>
                      <a:r>
                        <a:rPr lang="en-US" sz="700" kern="100">
                          <a:effectLst/>
                        </a:rPr>
                        <a:t>B</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a:effectLst/>
                        </a:rPr>
                        <a:t> </a:t>
                      </a:r>
                      <a:endParaRPr lang="ja-JP" sz="700" kern="10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en-US" sz="700" kern="100" dirty="0">
                          <a:effectLst/>
                        </a:rPr>
                        <a:t> </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spcAft>
                          <a:spcPts val="0"/>
                        </a:spcAft>
                      </a:pPr>
                      <a:r>
                        <a:rPr lang="ja-JP" sz="700" kern="100" dirty="0">
                          <a:effectLst/>
                        </a:rPr>
                        <a:t>○</a:t>
                      </a:r>
                      <a:endParaRPr lang="ja-JP" sz="700" kern="100" dirty="0">
                        <a:effectLst/>
                        <a:latin typeface="Century"/>
                        <a:ea typeface="ＭＳ 明朝"/>
                        <a:cs typeface="Times New Roman"/>
                      </a:endParaRPr>
                    </a:p>
                  </a:txBody>
                  <a:tcPr marL="68580" marR="68580" marT="0" marB="0" anchor="ctr" anchorCtr="1">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bl>
          </a:graphicData>
        </a:graphic>
      </p:graphicFrame>
      <p:sp>
        <p:nvSpPr>
          <p:cNvPr id="38" name="正方形/長方形 37">
            <a:extLst>
              <a:ext uri="{FF2B5EF4-FFF2-40B4-BE49-F238E27FC236}">
                <a16:creationId xmlns:a16="http://schemas.microsoft.com/office/drawing/2014/main" id="{E199174F-7A0E-4395-854A-0F323BD27F27}"/>
              </a:ext>
            </a:extLst>
          </p:cNvPr>
          <p:cNvSpPr/>
          <p:nvPr/>
        </p:nvSpPr>
        <p:spPr>
          <a:xfrm>
            <a:off x="9208837" y="7623603"/>
            <a:ext cx="2144962" cy="872988"/>
          </a:xfrm>
          <a:prstGeom prst="rect">
            <a:avLst/>
          </a:prstGeom>
          <a:gradFill rotWithShape="1">
            <a:gsLst>
              <a:gs pos="0">
                <a:srgbClr val="F79646">
                  <a:tint val="50000"/>
                  <a:satMod val="300000"/>
                </a:srgbClr>
              </a:gs>
              <a:gs pos="35000">
                <a:srgbClr val="F79646">
                  <a:tint val="37000"/>
                  <a:satMod val="300000"/>
                </a:srgbClr>
              </a:gs>
              <a:gs pos="100000">
                <a:srgbClr val="F79646">
                  <a:tint val="15000"/>
                  <a:satMod val="350000"/>
                </a:srgbClr>
              </a:gs>
            </a:gsLst>
            <a:lin ang="16200000" scaled="1"/>
          </a:gradFill>
          <a:ln w="9525" cap="flat" cmpd="sng" algn="ctr">
            <a:solidFill>
              <a:srgbClr val="F79646">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B</a:t>
            </a:r>
            <a:r>
              <a:rPr kumimoji="1" lang="ja-JP" altLang="en-US"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の</a:t>
            </a:r>
            <a:r>
              <a:rPr kumimoji="1" lang="en-US" altLang="ja-JP"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月からの取得事由が転入の場合≫</a:t>
            </a:r>
            <a:endParaRPr kumimoji="1" lang="en-US" altLang="ja-JP"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【4</a:t>
            </a:r>
            <a:r>
              <a:rPr kumimoji="1" lang="ja-JP" altLang="en-US"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9</a:t>
            </a:r>
            <a:r>
              <a:rPr kumimoji="1" lang="ja-JP" altLang="en-US"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月</a:t>
            </a:r>
            <a:r>
              <a:rPr kumimoji="1" lang="en-US" altLang="ja-JP"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全部喪失として処理　　</a:t>
            </a:r>
            <a:endParaRPr kumimoji="1" lang="en-US" altLang="ja-JP"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月～</a:t>
            </a:r>
            <a:r>
              <a:rPr kumimoji="1" lang="en-US" altLang="ja-JP"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所得割</a:t>
            </a:r>
            <a:r>
              <a:rPr kumimoji="1" lang="en-US" altLang="ja-JP"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均等割</a:t>
            </a:r>
            <a:endParaRPr kumimoji="1" lang="en-US" altLang="ja-JP" sz="800" b="0" i="0" u="sng" strike="sngStrike" kern="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B</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の</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月からの取得事由が社会保険脱退等</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の場合≫</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【4</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9</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所得割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均等割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平等割　　</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所得割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均等割</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9" name="正方形/長方形 38">
            <a:extLst>
              <a:ext uri="{FF2B5EF4-FFF2-40B4-BE49-F238E27FC236}">
                <a16:creationId xmlns:a16="http://schemas.microsoft.com/office/drawing/2014/main" id="{6869CB7F-3F73-4A81-B2E9-B0F812DAAD0B}"/>
              </a:ext>
            </a:extLst>
          </p:cNvPr>
          <p:cNvSpPr/>
          <p:nvPr/>
        </p:nvSpPr>
        <p:spPr>
          <a:xfrm>
            <a:off x="11615057" y="400357"/>
            <a:ext cx="990599" cy="41848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400" dirty="0">
                <a:solidFill>
                  <a:schemeClr val="tx1"/>
                </a:solidFill>
                <a:latin typeface="BIZ UDPゴシック" panose="020B0400000000000000" pitchFamily="50" charset="-128"/>
                <a:ea typeface="BIZ UDPゴシック" panose="020B0400000000000000" pitchFamily="50" charset="-128"/>
              </a:rPr>
              <a:t>1</a:t>
            </a:r>
            <a:r>
              <a:rPr kumimoji="1" lang="ja-JP" altLang="en-US" sz="1400" dirty="0">
                <a:solidFill>
                  <a:schemeClr val="tx1"/>
                </a:solidFill>
                <a:latin typeface="BIZ UDPゴシック" panose="020B0400000000000000" pitchFamily="50" charset="-128"/>
                <a:ea typeface="BIZ UDPゴシック" panose="020B0400000000000000" pitchFamily="50" charset="-128"/>
              </a:rPr>
              <a:t>９</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１</a:t>
            </a:r>
          </a:p>
        </p:txBody>
      </p:sp>
    </p:spTree>
    <p:extLst>
      <p:ext uri="{BB962C8B-B14F-4D97-AF65-F5344CB8AC3E}">
        <p14:creationId xmlns:p14="http://schemas.microsoft.com/office/powerpoint/2010/main" val="1411736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C3EB7C7F-C7B6-464A-A3A0-B0682FBC3F53}"/>
              </a:ext>
            </a:extLst>
          </p:cNvPr>
          <p:cNvGraphicFramePr>
            <a:graphicFrameLocks noGrp="1"/>
          </p:cNvGraphicFramePr>
          <p:nvPr>
            <p:extLst>
              <p:ext uri="{D42A27DB-BD31-4B8C-83A1-F6EECF244321}">
                <p14:modId xmlns:p14="http://schemas.microsoft.com/office/powerpoint/2010/main" val="993375088"/>
              </p:ext>
            </p:extLst>
          </p:nvPr>
        </p:nvGraphicFramePr>
        <p:xfrm>
          <a:off x="195943" y="1197881"/>
          <a:ext cx="12409713" cy="7669893"/>
        </p:xfrm>
        <a:graphic>
          <a:graphicData uri="http://schemas.openxmlformats.org/drawingml/2006/table">
            <a:tbl>
              <a:tblPr firstRow="1" bandRow="1">
                <a:tableStyleId>{5C22544A-7EE6-4342-B048-85BDC9FD1C3A}</a:tableStyleId>
              </a:tblPr>
              <a:tblGrid>
                <a:gridCol w="5683703">
                  <a:extLst>
                    <a:ext uri="{9D8B030D-6E8A-4147-A177-3AD203B41FA5}">
                      <a16:colId xmlns:a16="http://schemas.microsoft.com/office/drawing/2014/main" val="3078339490"/>
                    </a:ext>
                  </a:extLst>
                </a:gridCol>
                <a:gridCol w="5705475">
                  <a:extLst>
                    <a:ext uri="{9D8B030D-6E8A-4147-A177-3AD203B41FA5}">
                      <a16:colId xmlns:a16="http://schemas.microsoft.com/office/drawing/2014/main" val="2747932966"/>
                    </a:ext>
                  </a:extLst>
                </a:gridCol>
                <a:gridCol w="1020535">
                  <a:extLst>
                    <a:ext uri="{9D8B030D-6E8A-4147-A177-3AD203B41FA5}">
                      <a16:colId xmlns:a16="http://schemas.microsoft.com/office/drawing/2014/main" val="1242454570"/>
                    </a:ext>
                  </a:extLst>
                </a:gridCol>
              </a:tblGrid>
              <a:tr h="276876">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現行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改定理由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1618616"/>
                  </a:ext>
                </a:extLst>
              </a:tr>
              <a:tr h="7393017">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dirty="0">
                        <a:solidFill>
                          <a:srgbClr val="00B050"/>
                        </a:solidFill>
                        <a:latin typeface="HGPｺﾞｼｯｸM" panose="020B0600000000000000" pitchFamily="50" charset="-128"/>
                        <a:ea typeface="HGPｺﾞｼｯｸM" panose="020B0600000000000000"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dirty="0">
                        <a:solidFill>
                          <a:srgbClr val="00B050"/>
                        </a:solidFill>
                        <a:latin typeface="HGPｺﾞｼｯｸM" panose="020B0600000000000000" pitchFamily="50" charset="-128"/>
                        <a:ea typeface="HGPｺﾞｼｯｸM" panose="020B0600000000000000"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dirty="0">
                        <a:solidFill>
                          <a:srgbClr val="00B050"/>
                        </a:solidFill>
                        <a:latin typeface="HGPｺﾞｼｯｸM" panose="020B0600000000000000" pitchFamily="50" charset="-128"/>
                        <a:ea typeface="HGPｺﾞｼｯｸM" panose="020B0600000000000000"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HGPｺﾞｼｯｸM" panose="020B0600000000000000" pitchFamily="50" charset="-128"/>
                          <a:ea typeface="HGPｺﾞｼｯｸM" panose="020B0600000000000000" pitchFamily="50" charset="-128"/>
                        </a:rPr>
                        <a:t>○</a:t>
                      </a:r>
                      <a:r>
                        <a:rPr kumimoji="1" lang="ja-JP" altLang="en-US" sz="900" kern="1200" dirty="0">
                          <a:solidFill>
                            <a:schemeClr val="tx1"/>
                          </a:solidFill>
                          <a:latin typeface="HGPｺﾞｼｯｸM" panose="020B0600000000000000" pitchFamily="50" charset="-128"/>
                          <a:ea typeface="HGPｺﾞｼｯｸM" panose="020B0600000000000000" pitchFamily="50" charset="-128"/>
                          <a:cs typeface="+mn-cs"/>
                        </a:rPr>
                        <a:t>「別に定める基準」に合わせた修正</a:t>
                      </a:r>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a:t>
                      </a:r>
                      <a:r>
                        <a:rPr kumimoji="1" lang="en-US" altLang="ja-JP" sz="900" dirty="0">
                          <a:latin typeface="HGPｺﾞｼｯｸM" panose="020B0600000000000000" pitchFamily="50" charset="-128"/>
                          <a:ea typeface="HGPｺﾞｼｯｸM" panose="020B0600000000000000" pitchFamily="50" charset="-128"/>
                        </a:rPr>
                        <a:t>R6</a:t>
                      </a:r>
                      <a:r>
                        <a:rPr kumimoji="1" lang="ja-JP" altLang="en-US" sz="900" dirty="0">
                          <a:latin typeface="HGPｺﾞｼｯｸM" panose="020B0600000000000000" pitchFamily="50" charset="-128"/>
                          <a:ea typeface="HGPｺﾞｼｯｸM" panose="020B0600000000000000" pitchFamily="50" charset="-128"/>
                        </a:rPr>
                        <a:t>年度改正</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0754397"/>
                  </a:ext>
                </a:extLst>
              </a:tr>
            </a:tbl>
          </a:graphicData>
        </a:graphic>
      </p:graphicFrame>
      <p:sp>
        <p:nvSpPr>
          <p:cNvPr id="14" name="正方形/長方形 13">
            <a:extLst>
              <a:ext uri="{FF2B5EF4-FFF2-40B4-BE49-F238E27FC236}">
                <a16:creationId xmlns:a16="http://schemas.microsoft.com/office/drawing/2014/main" id="{E2D23B56-9AA3-4DE3-A341-2EA24681271E}"/>
              </a:ext>
            </a:extLst>
          </p:cNvPr>
          <p:cNvSpPr/>
          <p:nvPr/>
        </p:nvSpPr>
        <p:spPr>
          <a:xfrm>
            <a:off x="2880291" y="609600"/>
            <a:ext cx="7041015" cy="42862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latin typeface="HGPｺﾞｼｯｸE" panose="020B0900000000000000" pitchFamily="50" charset="-128"/>
                <a:ea typeface="HGPｺﾞｼｯｸE" panose="020B0900000000000000" pitchFamily="50" charset="-128"/>
              </a:rPr>
              <a:t>保険料減免にかかる事務運用の改定 （新旧対照表）</a:t>
            </a:r>
          </a:p>
        </p:txBody>
      </p:sp>
      <p:graphicFrame>
        <p:nvGraphicFramePr>
          <p:cNvPr id="36" name="表 35">
            <a:extLst>
              <a:ext uri="{FF2B5EF4-FFF2-40B4-BE49-F238E27FC236}">
                <a16:creationId xmlns:a16="http://schemas.microsoft.com/office/drawing/2014/main" id="{C615125F-DFF9-4626-9097-F50D5DCBE13D}"/>
              </a:ext>
            </a:extLst>
          </p:cNvPr>
          <p:cNvGraphicFramePr>
            <a:graphicFrameLocks noGrp="1"/>
          </p:cNvGraphicFramePr>
          <p:nvPr>
            <p:extLst>
              <p:ext uri="{D42A27DB-BD31-4B8C-83A1-F6EECF244321}">
                <p14:modId xmlns:p14="http://schemas.microsoft.com/office/powerpoint/2010/main" val="1041716472"/>
              </p:ext>
            </p:extLst>
          </p:nvPr>
        </p:nvGraphicFramePr>
        <p:xfrm>
          <a:off x="429320" y="2280816"/>
          <a:ext cx="5168973" cy="1406340"/>
        </p:xfrm>
        <a:graphic>
          <a:graphicData uri="http://schemas.openxmlformats.org/drawingml/2006/table">
            <a:tbl>
              <a:tblPr firstRow="1" firstCol="1" bandRow="1"/>
              <a:tblGrid>
                <a:gridCol w="657073">
                  <a:extLst>
                    <a:ext uri="{9D8B030D-6E8A-4147-A177-3AD203B41FA5}">
                      <a16:colId xmlns:a16="http://schemas.microsoft.com/office/drawing/2014/main" val="20000"/>
                    </a:ext>
                  </a:extLst>
                </a:gridCol>
                <a:gridCol w="4511900">
                  <a:extLst>
                    <a:ext uri="{9D8B030D-6E8A-4147-A177-3AD203B41FA5}">
                      <a16:colId xmlns:a16="http://schemas.microsoft.com/office/drawing/2014/main" val="20001"/>
                    </a:ext>
                  </a:extLst>
                </a:gridCol>
              </a:tblGrid>
              <a:tr h="16997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区分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四　旧被扶養者</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366037">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対象となる</a:t>
                      </a:r>
                      <a:br>
                        <a:rPr lang="en-US" sz="900" kern="100" dirty="0">
                          <a:effectLst/>
                          <a:latin typeface="HGPｺﾞｼｯｸM" panose="020B0600000000000000" pitchFamily="50" charset="-128"/>
                          <a:ea typeface="HGPｺﾞｼｯｸM" panose="020B0600000000000000" pitchFamily="50" charset="-128"/>
                        </a:rPr>
                      </a:br>
                      <a:r>
                        <a:rPr lang="ja-JP" sz="900" kern="100" dirty="0">
                          <a:effectLst/>
                          <a:latin typeface="HGPｺﾞｼｯｸM" panose="020B0600000000000000" pitchFamily="50" charset="-128"/>
                          <a:ea typeface="HGPｺﾞｼｯｸM" panose="020B0600000000000000" pitchFamily="50" charset="-128"/>
                        </a:rPr>
                        <a:t>保険料</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応能分及び</a:t>
                      </a:r>
                    </a:p>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応益分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56210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a:effectLst/>
                          <a:latin typeface="HGPｺﾞｼｯｸM" panose="020B0600000000000000" pitchFamily="50" charset="-128"/>
                          <a:ea typeface="HGPｺﾞｼｯｸM" panose="020B0600000000000000" pitchFamily="50" charset="-128"/>
                        </a:rPr>
                        <a:t>減免の割合</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所得割</a:t>
                      </a:r>
                      <a:r>
                        <a:rPr lang="en-US" sz="900" kern="100" dirty="0">
                          <a:effectLst/>
                          <a:latin typeface="HGPｺﾞｼｯｸM" panose="020B0600000000000000" pitchFamily="50" charset="-128"/>
                          <a:ea typeface="HGPｺﾞｼｯｸM" panose="020B0600000000000000" pitchFamily="50" charset="-128"/>
                        </a:rPr>
                        <a:t>10</a:t>
                      </a:r>
                      <a:r>
                        <a:rPr lang="ja-JP" sz="900" kern="100" dirty="0">
                          <a:effectLst/>
                          <a:latin typeface="HGPｺﾞｼｯｸM" panose="020B0600000000000000" pitchFamily="50" charset="-128"/>
                          <a:ea typeface="HGPｺﾞｼｯｸM" panose="020B0600000000000000" pitchFamily="50" charset="-128"/>
                        </a:rPr>
                        <a:t>割</a:t>
                      </a:r>
                    </a:p>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均等割５割</a:t>
                      </a:r>
                    </a:p>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平等割５割（旧被扶養者のみで構成される世帯に限る。）</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6997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a:effectLst/>
                          <a:latin typeface="HGPｺﾞｼｯｸM" panose="020B0600000000000000" pitchFamily="50" charset="-128"/>
                          <a:ea typeface="HGPｺﾞｼｯｸM" panose="020B0600000000000000" pitchFamily="50" charset="-128"/>
                        </a:rPr>
                        <a:t>対象期間</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marR="0" indent="-63500" algn="just" defTabSz="914400" rtl="0" eaLnBrk="1" fontAlgn="auto" latinLnBrk="0" hangingPunct="1">
                        <a:lnSpc>
                          <a:spcPts val="1300"/>
                        </a:lnSpc>
                        <a:spcBef>
                          <a:spcPts val="0"/>
                        </a:spcBef>
                        <a:spcAft>
                          <a:spcPts val="0"/>
                        </a:spcAft>
                        <a:buClrTx/>
                        <a:buSzTx/>
                        <a:buFontTx/>
                        <a:buNone/>
                        <a:tabLst/>
                        <a:defRPr/>
                      </a:pPr>
                      <a:r>
                        <a:rPr lang="ja-JP" altLang="ja-JP" sz="900" u="sng" kern="100" dirty="0">
                          <a:solidFill>
                            <a:srgbClr val="FF0000"/>
                          </a:solidFill>
                          <a:effectLst/>
                          <a:latin typeface="HGPｺﾞｼｯｸM" panose="020B0600000000000000" pitchFamily="50" charset="-128"/>
                          <a:ea typeface="HGPｺﾞｼｯｸM" panose="020B0600000000000000" pitchFamily="50" charset="-128"/>
                        </a:rPr>
                        <a:t>減免の申請のあった日の属する月以降</a:t>
                      </a:r>
                      <a:r>
                        <a:rPr lang="ja-JP" altLang="en-US" sz="900" b="1" u="sng" kern="100" dirty="0">
                          <a:solidFill>
                            <a:srgbClr val="0070C0"/>
                          </a:solidFill>
                          <a:effectLst/>
                          <a:latin typeface="HGPｺﾞｼｯｸM" panose="020B0600000000000000" pitchFamily="50" charset="-128"/>
                          <a:ea typeface="HGPｺﾞｼｯｸM" panose="020B0600000000000000" pitchFamily="50" charset="-128"/>
                        </a:rPr>
                        <a:t>（ただし、均等割及び平等割に係る減免については、資格取得日の属する月以後２年を経過する月までの間に限る。）</a:t>
                      </a:r>
                      <a:endParaRPr lang="ja-JP" altLang="ja-JP" sz="1100" b="1" u="sng" strike="sngStrike" kern="100" dirty="0">
                        <a:solidFill>
                          <a:srgbClr val="0070C0"/>
                        </a:solidFill>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37" name="タイトル 1">
            <a:extLst>
              <a:ext uri="{FF2B5EF4-FFF2-40B4-BE49-F238E27FC236}">
                <a16:creationId xmlns:a16="http://schemas.microsoft.com/office/drawing/2014/main" id="{FB64D9E6-0C86-47C7-AAFF-4A50352B7A09}"/>
              </a:ext>
            </a:extLst>
          </p:cNvPr>
          <p:cNvSpPr txBox="1">
            <a:spLocks/>
          </p:cNvSpPr>
          <p:nvPr/>
        </p:nvSpPr>
        <p:spPr>
          <a:xfrm>
            <a:off x="823563" y="1761999"/>
            <a:ext cx="4380486" cy="432047"/>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④旧被扶養者に係る減免</a:t>
            </a:r>
          </a:p>
        </p:txBody>
      </p:sp>
      <p:sp>
        <p:nvSpPr>
          <p:cNvPr id="38" name="テキスト ボックス 37">
            <a:extLst>
              <a:ext uri="{FF2B5EF4-FFF2-40B4-BE49-F238E27FC236}">
                <a16:creationId xmlns:a16="http://schemas.microsoft.com/office/drawing/2014/main" id="{E8B13BFC-77F1-46D5-9A4A-45034A58A766}"/>
              </a:ext>
            </a:extLst>
          </p:cNvPr>
          <p:cNvSpPr txBox="1"/>
          <p:nvPr/>
        </p:nvSpPr>
        <p:spPr>
          <a:xfrm>
            <a:off x="429320" y="3924106"/>
            <a:ext cx="5256583" cy="435590"/>
          </a:xfrm>
          <a:prstGeom prst="roundRect">
            <a:avLst>
              <a:gd name="adj" fmla="val 914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被用者保険の被扶養者であったとの確認ができる書類（各保険者が発行する資格喪失証明書等）のコピーの提出を求め、その内容に基づき、減免可否を決定することとする。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9" name="角丸四角形 12">
            <a:extLst>
              <a:ext uri="{FF2B5EF4-FFF2-40B4-BE49-F238E27FC236}">
                <a16:creationId xmlns:a16="http://schemas.microsoft.com/office/drawing/2014/main" id="{6F85D1DE-59F7-4EBC-B582-10A11D46C8E6}"/>
              </a:ext>
            </a:extLst>
          </p:cNvPr>
          <p:cNvSpPr/>
          <p:nvPr/>
        </p:nvSpPr>
        <p:spPr>
          <a:xfrm>
            <a:off x="592792" y="3801256"/>
            <a:ext cx="1871465" cy="213144"/>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減免可否の決定</a:t>
            </a:r>
          </a:p>
        </p:txBody>
      </p:sp>
      <p:sp>
        <p:nvSpPr>
          <p:cNvPr id="40" name="テキスト ボックス 39">
            <a:extLst>
              <a:ext uri="{FF2B5EF4-FFF2-40B4-BE49-F238E27FC236}">
                <a16:creationId xmlns:a16="http://schemas.microsoft.com/office/drawing/2014/main" id="{511D7E13-E8D7-438E-A55C-1377B715BF44}"/>
              </a:ext>
            </a:extLst>
          </p:cNvPr>
          <p:cNvSpPr txBox="1"/>
          <p:nvPr/>
        </p:nvSpPr>
        <p:spPr>
          <a:xfrm>
            <a:off x="429321" y="5069676"/>
            <a:ext cx="5256583" cy="725984"/>
          </a:xfrm>
          <a:prstGeom prst="roundRect">
            <a:avLst>
              <a:gd name="adj" fmla="val 914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7</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割・</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5</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割軽減該当：減免事由に該当する被保険者の所得割部分のみ減免。</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割軽減該当：減免事由に該当する被保険者の所得割部分＋</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均等割が２分の１となるよう、差額部分のみ減免適用（平等割も減免対象である場合は</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平等割も同様）。</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41" name="角丸四角形 14">
            <a:extLst>
              <a:ext uri="{FF2B5EF4-FFF2-40B4-BE49-F238E27FC236}">
                <a16:creationId xmlns:a16="http://schemas.microsoft.com/office/drawing/2014/main" id="{84F4BF1F-8D26-473B-862D-62C5ECFC89D5}"/>
              </a:ext>
            </a:extLst>
          </p:cNvPr>
          <p:cNvSpPr/>
          <p:nvPr/>
        </p:nvSpPr>
        <p:spPr>
          <a:xfrm>
            <a:off x="592793" y="4953846"/>
            <a:ext cx="1871465" cy="213144"/>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保険料政令軽減との関係性</a:t>
            </a:r>
          </a:p>
        </p:txBody>
      </p:sp>
      <p:sp>
        <p:nvSpPr>
          <p:cNvPr id="42" name="テキスト ボックス 41">
            <a:extLst>
              <a:ext uri="{FF2B5EF4-FFF2-40B4-BE49-F238E27FC236}">
                <a16:creationId xmlns:a16="http://schemas.microsoft.com/office/drawing/2014/main" id="{0F7FB17F-5900-41C9-A516-5945CE9A092A}"/>
              </a:ext>
            </a:extLst>
          </p:cNvPr>
          <p:cNvSpPr txBox="1"/>
          <p:nvPr/>
        </p:nvSpPr>
        <p:spPr>
          <a:xfrm>
            <a:off x="429319" y="6185749"/>
            <a:ext cx="5256583" cy="2032754"/>
          </a:xfrm>
          <a:prstGeom prst="roundRect">
            <a:avLst>
              <a:gd name="adj" fmla="val 914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特定世帯及び特定継続世帯の平等割軽減を優先して適用することとする。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43" name="角丸四角形 16">
            <a:extLst>
              <a:ext uri="{FF2B5EF4-FFF2-40B4-BE49-F238E27FC236}">
                <a16:creationId xmlns:a16="http://schemas.microsoft.com/office/drawing/2014/main" id="{D6995A54-CFD8-4CDE-A160-9521FE84618B}"/>
              </a:ext>
            </a:extLst>
          </p:cNvPr>
          <p:cNvSpPr/>
          <p:nvPr/>
        </p:nvSpPr>
        <p:spPr>
          <a:xfrm>
            <a:off x="592792" y="6065250"/>
            <a:ext cx="3220904" cy="213144"/>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特定世帯及び特定継続世帯の平等割軽減との関係性</a:t>
            </a:r>
          </a:p>
        </p:txBody>
      </p:sp>
      <p:graphicFrame>
        <p:nvGraphicFramePr>
          <p:cNvPr id="44" name="表 43">
            <a:extLst>
              <a:ext uri="{FF2B5EF4-FFF2-40B4-BE49-F238E27FC236}">
                <a16:creationId xmlns:a16="http://schemas.microsoft.com/office/drawing/2014/main" id="{EBAF46A6-EF64-448B-B4BD-27DBEBD69A41}"/>
              </a:ext>
            </a:extLst>
          </p:cNvPr>
          <p:cNvGraphicFramePr>
            <a:graphicFrameLocks noGrp="1"/>
          </p:cNvGraphicFramePr>
          <p:nvPr>
            <p:extLst>
              <p:ext uri="{D42A27DB-BD31-4B8C-83A1-F6EECF244321}">
                <p14:modId xmlns:p14="http://schemas.microsoft.com/office/powerpoint/2010/main" val="2506854105"/>
              </p:ext>
            </p:extLst>
          </p:nvPr>
        </p:nvGraphicFramePr>
        <p:xfrm>
          <a:off x="557272" y="6601427"/>
          <a:ext cx="3984973" cy="1350000"/>
        </p:xfrm>
        <a:graphic>
          <a:graphicData uri="http://schemas.openxmlformats.org/drawingml/2006/table">
            <a:tbl>
              <a:tblPr firstRow="1" bandRow="1"/>
              <a:tblGrid>
                <a:gridCol w="419417">
                  <a:extLst>
                    <a:ext uri="{9D8B030D-6E8A-4147-A177-3AD203B41FA5}">
                      <a16:colId xmlns:a16="http://schemas.microsoft.com/office/drawing/2014/main" val="20000"/>
                    </a:ext>
                  </a:extLst>
                </a:gridCol>
                <a:gridCol w="1178194">
                  <a:extLst>
                    <a:ext uri="{9D8B030D-6E8A-4147-A177-3AD203B41FA5}">
                      <a16:colId xmlns:a16="http://schemas.microsoft.com/office/drawing/2014/main" val="20001"/>
                    </a:ext>
                  </a:extLst>
                </a:gridCol>
                <a:gridCol w="1225321">
                  <a:extLst>
                    <a:ext uri="{9D8B030D-6E8A-4147-A177-3AD203B41FA5}">
                      <a16:colId xmlns:a16="http://schemas.microsoft.com/office/drawing/2014/main" val="20002"/>
                    </a:ext>
                  </a:extLst>
                </a:gridCol>
                <a:gridCol w="1162041">
                  <a:extLst>
                    <a:ext uri="{9D8B030D-6E8A-4147-A177-3AD203B41FA5}">
                      <a16:colId xmlns:a16="http://schemas.microsoft.com/office/drawing/2014/main" val="20003"/>
                    </a:ext>
                  </a:extLst>
                </a:gridCol>
              </a:tblGrid>
              <a:tr h="27000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900" dirty="0">
                          <a:latin typeface="HGPｺﾞｼｯｸM" panose="020B0600000000000000" pitchFamily="50" charset="-128"/>
                          <a:ea typeface="HGPｺﾞｼｯｸM" panose="020B0600000000000000" pitchFamily="50" charset="-128"/>
                        </a:rPr>
                        <a:t>A</a:t>
                      </a:r>
                      <a:r>
                        <a:rPr kumimoji="1" lang="ja-JP" altLang="en-US" sz="900" dirty="0">
                          <a:latin typeface="HGPｺﾞｼｯｸM" panose="020B0600000000000000" pitchFamily="50" charset="-128"/>
                          <a:ea typeface="HGPｺﾞｼｯｸM" panose="020B0600000000000000" pitchFamily="50" charset="-128"/>
                        </a:rPr>
                        <a:t>さん</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900" dirty="0">
                          <a:latin typeface="HGPｺﾞｼｯｸM" panose="020B0600000000000000" pitchFamily="50" charset="-128"/>
                          <a:ea typeface="HGPｺﾞｼｯｸM" panose="020B0600000000000000" pitchFamily="50" charset="-128"/>
                        </a:rPr>
                        <a:t>B</a:t>
                      </a:r>
                      <a:r>
                        <a:rPr kumimoji="1" lang="ja-JP" altLang="en-US" sz="900" dirty="0">
                          <a:latin typeface="HGPｺﾞｼｯｸM" panose="020B0600000000000000" pitchFamily="50" charset="-128"/>
                          <a:ea typeface="HGPｺﾞｼｯｸM" panose="020B0600000000000000" pitchFamily="50" charset="-128"/>
                        </a:rPr>
                        <a:t>さん</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900" dirty="0">
                          <a:latin typeface="HGPｺﾞｼｯｸM" panose="020B0600000000000000" pitchFamily="50" charset="-128"/>
                          <a:ea typeface="HGPｺﾞｼｯｸM" panose="020B0600000000000000" pitchFamily="50" charset="-128"/>
                        </a:rPr>
                        <a:t>C</a:t>
                      </a:r>
                      <a:r>
                        <a:rPr kumimoji="1" lang="ja-JP" altLang="en-US" sz="900" dirty="0">
                          <a:latin typeface="HGPｺﾞｼｯｸM" panose="020B0600000000000000" pitchFamily="50" charset="-128"/>
                          <a:ea typeface="HGPｺﾞｼｯｸM" panose="020B0600000000000000" pitchFamily="50" charset="-128"/>
                        </a:rPr>
                        <a:t>さん</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27000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900" b="1" u="sng" dirty="0">
                          <a:solidFill>
                            <a:srgbClr val="0070C0"/>
                          </a:solidFill>
                          <a:latin typeface="HGPｺﾞｼｯｸM" panose="020B0600000000000000" pitchFamily="50" charset="-128"/>
                          <a:ea typeface="HGPｺﾞｼｯｸM" panose="020B0600000000000000" pitchFamily="50" charset="-128"/>
                        </a:rPr>
                        <a:t>R3</a:t>
                      </a:r>
                      <a:endParaRPr kumimoji="1" lang="ja-JP" altLang="en-US" sz="900" b="1" u="sng" dirty="0">
                        <a:solidFill>
                          <a:srgbClr val="0070C0"/>
                        </a:solidFill>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７４歳</a:t>
                      </a:r>
                      <a:r>
                        <a:rPr kumimoji="1" lang="en-US" altLang="ja-JP" sz="900" dirty="0">
                          <a:latin typeface="HGPｺﾞｼｯｸM" panose="020B0600000000000000" pitchFamily="50" charset="-128"/>
                          <a:ea typeface="HGPｺﾞｼｯｸM" panose="020B0600000000000000" pitchFamily="50" charset="-128"/>
                        </a:rPr>
                        <a:t>【</a:t>
                      </a:r>
                      <a:r>
                        <a:rPr kumimoji="1" lang="ja-JP" altLang="en-US" sz="900" dirty="0">
                          <a:latin typeface="HGPｺﾞｼｯｸM" panose="020B0600000000000000" pitchFamily="50" charset="-128"/>
                          <a:ea typeface="HGPｺﾞｼｯｸM" panose="020B0600000000000000" pitchFamily="50" charset="-128"/>
                        </a:rPr>
                        <a:t>社保本人</a:t>
                      </a:r>
                      <a:r>
                        <a:rPr kumimoji="1" lang="en-US" altLang="ja-JP" sz="900" dirty="0">
                          <a:latin typeface="HGPｺﾞｼｯｸM" panose="020B0600000000000000" pitchFamily="50" charset="-128"/>
                          <a:ea typeface="HGPｺﾞｼｯｸM" panose="020B0600000000000000" pitchFamily="50" charset="-128"/>
                        </a:rPr>
                        <a:t>】</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７２歳</a:t>
                      </a:r>
                      <a:r>
                        <a:rPr kumimoji="1" lang="en-US" altLang="ja-JP" sz="900" dirty="0">
                          <a:latin typeface="HGPｺﾞｼｯｸM" panose="020B0600000000000000" pitchFamily="50" charset="-128"/>
                          <a:ea typeface="HGPｺﾞｼｯｸM" panose="020B0600000000000000" pitchFamily="50" charset="-128"/>
                        </a:rPr>
                        <a:t>【</a:t>
                      </a:r>
                      <a:r>
                        <a:rPr kumimoji="1" lang="ja-JP" altLang="en-US" sz="900" dirty="0">
                          <a:latin typeface="HGPｺﾞｼｯｸM" panose="020B0600000000000000" pitchFamily="50" charset="-128"/>
                          <a:ea typeface="HGPｺﾞｼｯｸM" panose="020B0600000000000000" pitchFamily="50" charset="-128"/>
                        </a:rPr>
                        <a:t>社保扶養</a:t>
                      </a:r>
                      <a:r>
                        <a:rPr kumimoji="1" lang="en-US" altLang="ja-JP" sz="900" dirty="0">
                          <a:latin typeface="HGPｺﾞｼｯｸM" panose="020B0600000000000000" pitchFamily="50" charset="-128"/>
                          <a:ea typeface="HGPｺﾞｼｯｸM" panose="020B0600000000000000" pitchFamily="50" charset="-128"/>
                        </a:rPr>
                        <a:t>】</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７１歳</a:t>
                      </a:r>
                      <a:r>
                        <a:rPr kumimoji="1" lang="en-US" altLang="ja-JP" sz="900" dirty="0">
                          <a:latin typeface="HGPｺﾞｼｯｸM" panose="020B0600000000000000" pitchFamily="50" charset="-128"/>
                          <a:ea typeface="HGPｺﾞｼｯｸM" panose="020B0600000000000000" pitchFamily="50" charset="-128"/>
                        </a:rPr>
                        <a:t>【</a:t>
                      </a:r>
                      <a:r>
                        <a:rPr kumimoji="1" lang="ja-JP" altLang="en-US" sz="900" dirty="0">
                          <a:latin typeface="HGPｺﾞｼｯｸM" panose="020B0600000000000000" pitchFamily="50" charset="-128"/>
                          <a:ea typeface="HGPｺﾞｼｯｸM" panose="020B0600000000000000" pitchFamily="50" charset="-128"/>
                        </a:rPr>
                        <a:t>社保扶養</a:t>
                      </a:r>
                      <a:r>
                        <a:rPr kumimoji="1" lang="en-US" altLang="ja-JP" sz="900" dirty="0">
                          <a:latin typeface="HGPｺﾞｼｯｸM" panose="020B0600000000000000" pitchFamily="50" charset="-128"/>
                          <a:ea typeface="HGPｺﾞｼｯｸM" panose="020B0600000000000000" pitchFamily="50" charset="-128"/>
                        </a:rPr>
                        <a:t>】</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27000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900" b="1" u="sng" dirty="0">
                          <a:solidFill>
                            <a:srgbClr val="0070C0"/>
                          </a:solidFill>
                          <a:latin typeface="HGPｺﾞｼｯｸM" panose="020B0600000000000000" pitchFamily="50" charset="-128"/>
                          <a:ea typeface="HGPｺﾞｼｯｸM" panose="020B0600000000000000" pitchFamily="50" charset="-128"/>
                        </a:rPr>
                        <a:t>R4</a:t>
                      </a:r>
                      <a:endParaRPr kumimoji="1" lang="ja-JP" altLang="en-US" sz="900" b="1" u="sng" dirty="0">
                        <a:solidFill>
                          <a:srgbClr val="0070C0"/>
                        </a:solidFill>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７５歳</a:t>
                      </a:r>
                      <a:r>
                        <a:rPr kumimoji="1" lang="en-US" altLang="ja-JP" sz="900" dirty="0">
                          <a:latin typeface="HGPｺﾞｼｯｸM" panose="020B0600000000000000" pitchFamily="50" charset="-128"/>
                          <a:ea typeface="HGPｺﾞｼｯｸM" panose="020B0600000000000000" pitchFamily="50" charset="-128"/>
                        </a:rPr>
                        <a:t>【</a:t>
                      </a:r>
                      <a:r>
                        <a:rPr kumimoji="1" lang="ja-JP" altLang="en-US" sz="900" dirty="0">
                          <a:latin typeface="HGPｺﾞｼｯｸM" panose="020B0600000000000000" pitchFamily="50" charset="-128"/>
                          <a:ea typeface="HGPｺﾞｼｯｸM" panose="020B0600000000000000" pitchFamily="50" charset="-128"/>
                        </a:rPr>
                        <a:t>社保→後期</a:t>
                      </a:r>
                      <a:r>
                        <a:rPr kumimoji="1" lang="en-US" altLang="ja-JP" sz="900" dirty="0">
                          <a:latin typeface="HGPｺﾞｼｯｸM" panose="020B0600000000000000" pitchFamily="50" charset="-128"/>
                          <a:ea typeface="HGPｺﾞｼｯｸM" panose="020B0600000000000000" pitchFamily="50" charset="-128"/>
                        </a:rPr>
                        <a:t>】</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７３歳</a:t>
                      </a:r>
                      <a:r>
                        <a:rPr kumimoji="1" lang="en-US" altLang="ja-JP" sz="900" dirty="0">
                          <a:latin typeface="HGPｺﾞｼｯｸM" panose="020B0600000000000000" pitchFamily="50" charset="-128"/>
                          <a:ea typeface="HGPｺﾞｼｯｸM" panose="020B0600000000000000" pitchFamily="50" charset="-128"/>
                        </a:rPr>
                        <a:t>【</a:t>
                      </a:r>
                      <a:r>
                        <a:rPr kumimoji="1" lang="ja-JP" altLang="en-US" sz="900" dirty="0">
                          <a:latin typeface="HGPｺﾞｼｯｸM" panose="020B0600000000000000" pitchFamily="50" charset="-128"/>
                          <a:ea typeface="HGPｺﾞｼｯｸM" panose="020B0600000000000000" pitchFamily="50" charset="-128"/>
                        </a:rPr>
                        <a:t>社保→国保</a:t>
                      </a:r>
                      <a:r>
                        <a:rPr kumimoji="1" lang="en-US" altLang="ja-JP" sz="900" dirty="0">
                          <a:latin typeface="HGPｺﾞｼｯｸM" panose="020B0600000000000000" pitchFamily="50" charset="-128"/>
                          <a:ea typeface="HGPｺﾞｼｯｸM" panose="020B0600000000000000" pitchFamily="50" charset="-128"/>
                        </a:rPr>
                        <a:t>】</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７２歳</a:t>
                      </a:r>
                      <a:r>
                        <a:rPr kumimoji="1" lang="en-US" altLang="ja-JP" sz="900" dirty="0">
                          <a:latin typeface="HGPｺﾞｼｯｸM" panose="020B0600000000000000" pitchFamily="50" charset="-128"/>
                          <a:ea typeface="HGPｺﾞｼｯｸM" panose="020B0600000000000000" pitchFamily="50" charset="-128"/>
                        </a:rPr>
                        <a:t>【</a:t>
                      </a:r>
                      <a:r>
                        <a:rPr kumimoji="1" lang="ja-JP" altLang="en-US" sz="900" dirty="0">
                          <a:latin typeface="HGPｺﾞｼｯｸM" panose="020B0600000000000000" pitchFamily="50" charset="-128"/>
                          <a:ea typeface="HGPｺﾞｼｯｸM" panose="020B0600000000000000" pitchFamily="50" charset="-128"/>
                        </a:rPr>
                        <a:t>社保→国保</a:t>
                      </a:r>
                      <a:r>
                        <a:rPr kumimoji="1" lang="en-US" altLang="ja-JP" sz="900" dirty="0">
                          <a:latin typeface="HGPｺﾞｼｯｸM" panose="020B0600000000000000" pitchFamily="50" charset="-128"/>
                          <a:ea typeface="HGPｺﾞｼｯｸM" panose="020B0600000000000000" pitchFamily="50" charset="-128"/>
                        </a:rPr>
                        <a:t>】</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27000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900" b="1" u="sng" dirty="0">
                          <a:solidFill>
                            <a:srgbClr val="0070C0"/>
                          </a:solidFill>
                          <a:latin typeface="HGPｺﾞｼｯｸM" panose="020B0600000000000000" pitchFamily="50" charset="-128"/>
                          <a:ea typeface="HGPｺﾞｼｯｸM" panose="020B0600000000000000" pitchFamily="50" charset="-128"/>
                        </a:rPr>
                        <a:t>R5</a:t>
                      </a:r>
                      <a:endParaRPr kumimoji="1" lang="ja-JP" altLang="en-US" sz="900" b="1" u="sng" dirty="0">
                        <a:solidFill>
                          <a:srgbClr val="0070C0"/>
                        </a:solidFill>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７６歳</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７４歳</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７３歳</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r h="27000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900" b="1" u="sng" dirty="0">
                          <a:solidFill>
                            <a:srgbClr val="0070C0"/>
                          </a:solidFill>
                          <a:latin typeface="HGPｺﾞｼｯｸM" panose="020B0600000000000000" pitchFamily="50" charset="-128"/>
                          <a:ea typeface="HGPｺﾞｼｯｸM" panose="020B0600000000000000" pitchFamily="50" charset="-128"/>
                        </a:rPr>
                        <a:t>R6</a:t>
                      </a:r>
                      <a:endParaRPr kumimoji="1" lang="ja-JP" altLang="en-US" sz="900" b="1" u="sng" dirty="0">
                        <a:solidFill>
                          <a:srgbClr val="0070C0"/>
                        </a:solidFill>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７７歳</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７５歳</a:t>
                      </a:r>
                      <a:r>
                        <a:rPr kumimoji="1" lang="en-US" altLang="ja-JP" sz="900" dirty="0">
                          <a:latin typeface="HGPｺﾞｼｯｸM" panose="020B0600000000000000" pitchFamily="50" charset="-128"/>
                          <a:ea typeface="HGPｺﾞｼｯｸM" panose="020B0600000000000000" pitchFamily="50" charset="-128"/>
                        </a:rPr>
                        <a:t>【</a:t>
                      </a:r>
                      <a:r>
                        <a:rPr kumimoji="1" lang="ja-JP" altLang="en-US" sz="900" dirty="0">
                          <a:latin typeface="HGPｺﾞｼｯｸM" panose="020B0600000000000000" pitchFamily="50" charset="-128"/>
                          <a:ea typeface="HGPｺﾞｼｯｸM" panose="020B0600000000000000" pitchFamily="50" charset="-128"/>
                        </a:rPr>
                        <a:t>国保→後期</a:t>
                      </a:r>
                      <a:r>
                        <a:rPr kumimoji="1" lang="en-US" altLang="ja-JP" sz="900" dirty="0">
                          <a:latin typeface="HGPｺﾞｼｯｸM" panose="020B0600000000000000" pitchFamily="50" charset="-128"/>
                          <a:ea typeface="HGPｺﾞｼｯｸM" panose="020B0600000000000000" pitchFamily="50" charset="-128"/>
                        </a:rPr>
                        <a:t>】</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７４歳</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4"/>
                  </a:ext>
                </a:extLst>
              </a:tr>
            </a:tbl>
          </a:graphicData>
        </a:graphic>
      </p:graphicFrame>
      <p:grpSp>
        <p:nvGrpSpPr>
          <p:cNvPr id="45" name="グループ化 44">
            <a:extLst>
              <a:ext uri="{FF2B5EF4-FFF2-40B4-BE49-F238E27FC236}">
                <a16:creationId xmlns:a16="http://schemas.microsoft.com/office/drawing/2014/main" id="{FC17FEB1-EEE1-4ADA-9AA5-8944544B3445}"/>
              </a:ext>
            </a:extLst>
          </p:cNvPr>
          <p:cNvGrpSpPr/>
          <p:nvPr/>
        </p:nvGrpSpPr>
        <p:grpSpPr>
          <a:xfrm>
            <a:off x="2203244" y="6865753"/>
            <a:ext cx="3425244" cy="514909"/>
            <a:chOff x="2915816" y="4907886"/>
            <a:chExt cx="5239909" cy="514909"/>
          </a:xfrm>
        </p:grpSpPr>
        <p:sp>
          <p:nvSpPr>
            <p:cNvPr id="46" name="角丸四角形 3">
              <a:extLst>
                <a:ext uri="{FF2B5EF4-FFF2-40B4-BE49-F238E27FC236}">
                  <a16:creationId xmlns:a16="http://schemas.microsoft.com/office/drawing/2014/main" id="{D9243D0E-4FB9-4EE7-B77A-26EC60340E26}"/>
                </a:ext>
              </a:extLst>
            </p:cNvPr>
            <p:cNvSpPr/>
            <p:nvPr/>
          </p:nvSpPr>
          <p:spPr>
            <a:xfrm>
              <a:off x="2915816" y="5157192"/>
              <a:ext cx="3528392" cy="265603"/>
            </a:xfrm>
            <a:prstGeom prst="roundRect">
              <a:avLst/>
            </a:prstGeom>
            <a:noFill/>
            <a:ln w="25400" cap="flat" cmpd="sng" algn="ctr">
              <a:solidFill>
                <a:srgbClr val="4BACC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7" name="線吹き出し 2 (枠付き) 4">
              <a:extLst>
                <a:ext uri="{FF2B5EF4-FFF2-40B4-BE49-F238E27FC236}">
                  <a16:creationId xmlns:a16="http://schemas.microsoft.com/office/drawing/2014/main" id="{580BC056-1559-4B2F-BE51-FCF984861D0B}"/>
                </a:ext>
              </a:extLst>
            </p:cNvPr>
            <p:cNvSpPr/>
            <p:nvPr/>
          </p:nvSpPr>
          <p:spPr>
            <a:xfrm>
              <a:off x="6638565" y="4907886"/>
              <a:ext cx="1517160" cy="306324"/>
            </a:xfrm>
            <a:prstGeom prst="borderCallout2">
              <a:avLst>
                <a:gd name="adj1" fmla="val 18750"/>
                <a:gd name="adj2" fmla="val -8333"/>
                <a:gd name="adj3" fmla="val 18750"/>
                <a:gd name="adj4" fmla="val -16667"/>
                <a:gd name="adj5" fmla="val 78385"/>
                <a:gd name="adj6" fmla="val -25037"/>
              </a:avLst>
            </a:prstGeom>
            <a:gradFill rotWithShape="1">
              <a:gsLst>
                <a:gs pos="0">
                  <a:srgbClr val="4BACC6">
                    <a:tint val="50000"/>
                    <a:satMod val="300000"/>
                  </a:srgbClr>
                </a:gs>
                <a:gs pos="35000">
                  <a:srgbClr val="4BACC6">
                    <a:tint val="37000"/>
                    <a:satMod val="300000"/>
                  </a:srgbClr>
                </a:gs>
                <a:gs pos="100000">
                  <a:srgbClr val="4BACC6">
                    <a:tint val="15000"/>
                    <a:satMod val="350000"/>
                  </a:srgbClr>
                </a:gs>
              </a:gsLst>
              <a:lin ang="16200000" scaled="1"/>
            </a:gradFill>
            <a:ln w="9525" cap="flat" cmpd="sng" algn="ctr">
              <a:solidFill>
                <a:srgbClr val="4BACC6">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旧被扶養者該当</a:t>
              </a:r>
            </a:p>
          </p:txBody>
        </p:sp>
      </p:grpSp>
      <p:grpSp>
        <p:nvGrpSpPr>
          <p:cNvPr id="48" name="グループ化 47">
            <a:extLst>
              <a:ext uri="{FF2B5EF4-FFF2-40B4-BE49-F238E27FC236}">
                <a16:creationId xmlns:a16="http://schemas.microsoft.com/office/drawing/2014/main" id="{D76D05F8-0A5C-42E0-B762-44E246E35ABB}"/>
              </a:ext>
            </a:extLst>
          </p:cNvPr>
          <p:cNvGrpSpPr/>
          <p:nvPr/>
        </p:nvGrpSpPr>
        <p:grpSpPr>
          <a:xfrm>
            <a:off x="2203244" y="7409004"/>
            <a:ext cx="3406701" cy="516617"/>
            <a:chOff x="2915816" y="4906178"/>
            <a:chExt cx="5178538" cy="516617"/>
          </a:xfrm>
        </p:grpSpPr>
        <p:sp>
          <p:nvSpPr>
            <p:cNvPr id="49" name="角丸四角形 18">
              <a:extLst>
                <a:ext uri="{FF2B5EF4-FFF2-40B4-BE49-F238E27FC236}">
                  <a16:creationId xmlns:a16="http://schemas.microsoft.com/office/drawing/2014/main" id="{B62E0302-0EC6-4313-8371-E3390B1757B2}"/>
                </a:ext>
              </a:extLst>
            </p:cNvPr>
            <p:cNvSpPr/>
            <p:nvPr/>
          </p:nvSpPr>
          <p:spPr>
            <a:xfrm>
              <a:off x="2915816" y="5157192"/>
              <a:ext cx="3528392" cy="265603"/>
            </a:xfrm>
            <a:prstGeom prst="roundRect">
              <a:avLst/>
            </a:prstGeom>
            <a:noFill/>
            <a:ln w="25400" cap="flat" cmpd="sng" algn="ctr">
              <a:solidFill>
                <a:srgbClr val="9BBB59"/>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50" name="線吹き出し 2 (枠付き) 19">
              <a:extLst>
                <a:ext uri="{FF2B5EF4-FFF2-40B4-BE49-F238E27FC236}">
                  <a16:creationId xmlns:a16="http://schemas.microsoft.com/office/drawing/2014/main" id="{65748A01-3B2B-4157-AAF9-26AA4F79CF14}"/>
                </a:ext>
              </a:extLst>
            </p:cNvPr>
            <p:cNvSpPr/>
            <p:nvPr/>
          </p:nvSpPr>
          <p:spPr>
            <a:xfrm>
              <a:off x="6586802" y="4906178"/>
              <a:ext cx="1507552" cy="306324"/>
            </a:xfrm>
            <a:prstGeom prst="borderCallout2">
              <a:avLst>
                <a:gd name="adj1" fmla="val 18750"/>
                <a:gd name="adj2" fmla="val -8333"/>
                <a:gd name="adj3" fmla="val 18750"/>
                <a:gd name="adj4" fmla="val -16667"/>
                <a:gd name="adj5" fmla="val 78385"/>
                <a:gd name="adj6" fmla="val -2503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特定世帯該当</a:t>
              </a:r>
            </a:p>
          </p:txBody>
        </p:sp>
      </p:grpSp>
      <p:graphicFrame>
        <p:nvGraphicFramePr>
          <p:cNvPr id="51" name="表 50">
            <a:extLst>
              <a:ext uri="{FF2B5EF4-FFF2-40B4-BE49-F238E27FC236}">
                <a16:creationId xmlns:a16="http://schemas.microsoft.com/office/drawing/2014/main" id="{9B108B00-B051-4B37-8E4C-16346ED6F71C}"/>
              </a:ext>
            </a:extLst>
          </p:cNvPr>
          <p:cNvGraphicFramePr>
            <a:graphicFrameLocks noGrp="1"/>
          </p:cNvGraphicFramePr>
          <p:nvPr>
            <p:extLst>
              <p:ext uri="{D42A27DB-BD31-4B8C-83A1-F6EECF244321}">
                <p14:modId xmlns:p14="http://schemas.microsoft.com/office/powerpoint/2010/main" val="2997489393"/>
              </p:ext>
            </p:extLst>
          </p:nvPr>
        </p:nvGraphicFramePr>
        <p:xfrm>
          <a:off x="6097961" y="2280816"/>
          <a:ext cx="5168973" cy="1268084"/>
        </p:xfrm>
        <a:graphic>
          <a:graphicData uri="http://schemas.openxmlformats.org/drawingml/2006/table">
            <a:tbl>
              <a:tblPr firstRow="1" firstCol="1" bandRow="1"/>
              <a:tblGrid>
                <a:gridCol w="657073">
                  <a:extLst>
                    <a:ext uri="{9D8B030D-6E8A-4147-A177-3AD203B41FA5}">
                      <a16:colId xmlns:a16="http://schemas.microsoft.com/office/drawing/2014/main" val="20000"/>
                    </a:ext>
                  </a:extLst>
                </a:gridCol>
                <a:gridCol w="4511900">
                  <a:extLst>
                    <a:ext uri="{9D8B030D-6E8A-4147-A177-3AD203B41FA5}">
                      <a16:colId xmlns:a16="http://schemas.microsoft.com/office/drawing/2014/main" val="20001"/>
                    </a:ext>
                  </a:extLst>
                </a:gridCol>
              </a:tblGrid>
              <a:tr h="16997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区分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四　旧被扶養者</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366037">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対象となる</a:t>
                      </a:r>
                      <a:br>
                        <a:rPr lang="en-US" sz="900" kern="100" dirty="0">
                          <a:effectLst/>
                          <a:latin typeface="HGPｺﾞｼｯｸM" panose="020B0600000000000000" pitchFamily="50" charset="-128"/>
                          <a:ea typeface="HGPｺﾞｼｯｸM" panose="020B0600000000000000" pitchFamily="50" charset="-128"/>
                        </a:rPr>
                      </a:br>
                      <a:r>
                        <a:rPr lang="ja-JP" sz="900" kern="100" dirty="0">
                          <a:effectLst/>
                          <a:latin typeface="HGPｺﾞｼｯｸM" panose="020B0600000000000000" pitchFamily="50" charset="-128"/>
                          <a:ea typeface="HGPｺﾞｼｯｸM" panose="020B0600000000000000" pitchFamily="50" charset="-128"/>
                        </a:rPr>
                        <a:t>保険料</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応能分及び</a:t>
                      </a:r>
                    </a:p>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応益分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56210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a:effectLst/>
                          <a:latin typeface="HGPｺﾞｼｯｸM" panose="020B0600000000000000" pitchFamily="50" charset="-128"/>
                          <a:ea typeface="HGPｺﾞｼｯｸM" panose="020B0600000000000000" pitchFamily="50" charset="-128"/>
                        </a:rPr>
                        <a:t>減免の割合</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所得割</a:t>
                      </a:r>
                      <a:r>
                        <a:rPr lang="en-US" sz="900" kern="100" dirty="0">
                          <a:effectLst/>
                          <a:latin typeface="HGPｺﾞｼｯｸM" panose="020B0600000000000000" pitchFamily="50" charset="-128"/>
                          <a:ea typeface="HGPｺﾞｼｯｸM" panose="020B0600000000000000" pitchFamily="50" charset="-128"/>
                        </a:rPr>
                        <a:t>10</a:t>
                      </a:r>
                      <a:r>
                        <a:rPr lang="ja-JP" sz="900" kern="100" dirty="0">
                          <a:effectLst/>
                          <a:latin typeface="HGPｺﾞｼｯｸM" panose="020B0600000000000000" pitchFamily="50" charset="-128"/>
                          <a:ea typeface="HGPｺﾞｼｯｸM" panose="020B0600000000000000" pitchFamily="50" charset="-128"/>
                        </a:rPr>
                        <a:t>割</a:t>
                      </a:r>
                    </a:p>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均等割５割</a:t>
                      </a:r>
                    </a:p>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平等割５割（旧被扶養者のみで構成される世帯に限る。）</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6997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a:effectLst/>
                          <a:latin typeface="HGPｺﾞｼｯｸM" panose="020B0600000000000000" pitchFamily="50" charset="-128"/>
                          <a:ea typeface="HGPｺﾞｼｯｸM" panose="020B0600000000000000" pitchFamily="50" charset="-128"/>
                        </a:rPr>
                        <a:t>対象期間</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marR="0" indent="-63500" algn="just" defTabSz="914400" rtl="0" eaLnBrk="1" fontAlgn="auto" latinLnBrk="0" hangingPunct="1">
                        <a:lnSpc>
                          <a:spcPts val="1300"/>
                        </a:lnSpc>
                        <a:spcBef>
                          <a:spcPts val="0"/>
                        </a:spcBef>
                        <a:spcAft>
                          <a:spcPts val="0"/>
                        </a:spcAft>
                        <a:buClrTx/>
                        <a:buSzTx/>
                        <a:buFontTx/>
                        <a:buNone/>
                        <a:tabLst/>
                        <a:defRPr/>
                      </a:pPr>
                      <a:r>
                        <a:rPr lang="ja-JP" altLang="ja-JP" sz="900" u="sng" kern="100" dirty="0">
                          <a:solidFill>
                            <a:srgbClr val="FF0000"/>
                          </a:solidFill>
                          <a:effectLst/>
                          <a:latin typeface="HGPｺﾞｼｯｸM" panose="020B0600000000000000" pitchFamily="50" charset="-128"/>
                          <a:ea typeface="HGPｺﾞｼｯｸM" panose="020B0600000000000000" pitchFamily="50" charset="-128"/>
                        </a:rPr>
                        <a:t>減免の申請のあった日の属する月以降</a:t>
                      </a:r>
                      <a:r>
                        <a:rPr lang="ja-JP" altLang="ja-JP" sz="900" u="sng" strike="sngStrike" kern="100" dirty="0">
                          <a:solidFill>
                            <a:srgbClr val="FF0000"/>
                          </a:solidFill>
                          <a:effectLst/>
                          <a:latin typeface="HGPｺﾞｼｯｸM" panose="020B0600000000000000" pitchFamily="50" charset="-128"/>
                          <a:ea typeface="HGPｺﾞｼｯｸM" panose="020B0600000000000000" pitchFamily="50" charset="-128"/>
                        </a:rPr>
                        <a:t>資格取得から当分の間</a:t>
                      </a:r>
                      <a:endParaRPr lang="ja-JP" altLang="ja-JP" sz="1100" u="sng" strike="sngStrike" kern="100" dirty="0">
                        <a:solidFill>
                          <a:srgbClr val="FF0000"/>
                        </a:solidFill>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52" name="タイトル 1">
            <a:extLst>
              <a:ext uri="{FF2B5EF4-FFF2-40B4-BE49-F238E27FC236}">
                <a16:creationId xmlns:a16="http://schemas.microsoft.com/office/drawing/2014/main" id="{37173025-2F21-46EF-97A0-712CDDB8FE36}"/>
              </a:ext>
            </a:extLst>
          </p:cNvPr>
          <p:cNvSpPr txBox="1">
            <a:spLocks/>
          </p:cNvSpPr>
          <p:nvPr/>
        </p:nvSpPr>
        <p:spPr>
          <a:xfrm>
            <a:off x="6492204" y="1761999"/>
            <a:ext cx="4380486" cy="432047"/>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④旧被扶養者に係る減免</a:t>
            </a:r>
          </a:p>
        </p:txBody>
      </p:sp>
      <p:sp>
        <p:nvSpPr>
          <p:cNvPr id="53" name="テキスト ボックス 52">
            <a:extLst>
              <a:ext uri="{FF2B5EF4-FFF2-40B4-BE49-F238E27FC236}">
                <a16:creationId xmlns:a16="http://schemas.microsoft.com/office/drawing/2014/main" id="{784D1B28-A209-4F98-A0AE-E23DF8A1188B}"/>
              </a:ext>
            </a:extLst>
          </p:cNvPr>
          <p:cNvSpPr txBox="1"/>
          <p:nvPr/>
        </p:nvSpPr>
        <p:spPr>
          <a:xfrm>
            <a:off x="6097961" y="3802391"/>
            <a:ext cx="5256583" cy="848662"/>
          </a:xfrm>
          <a:prstGeom prst="roundRect">
            <a:avLst>
              <a:gd name="adj" fmla="val 914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被用者保険の被扶養者であったとの確認ができる書類（各保険者が発行する資格喪失証明書等）のコピーの提出を求め、その内容に基づき、減免可否を決定することとする。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sng" strike="sng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なお、本人の意思により（過去に保険料の未納があり、納付相談を放置したまま資格取得の届出をしていない場合等）、</a:t>
            </a:r>
            <a:r>
              <a:rPr kumimoji="1" lang="en-US" altLang="ja-JP" sz="900" b="0" i="0" u="sng" strike="sng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14</a:t>
            </a:r>
            <a:r>
              <a:rPr kumimoji="1" lang="ja-JP" altLang="en-US" sz="900" b="0" i="0" u="sng" strike="sng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日以内に加入手続きを行わなかったといった場合を除き、遡及適用を認めることとする。</a:t>
            </a:r>
            <a:endParaRPr kumimoji="1" lang="en-US" altLang="ja-JP" sz="900" b="0" i="0" u="sng" strike="sng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9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54" name="角丸四角形 12">
            <a:extLst>
              <a:ext uri="{FF2B5EF4-FFF2-40B4-BE49-F238E27FC236}">
                <a16:creationId xmlns:a16="http://schemas.microsoft.com/office/drawing/2014/main" id="{61AFB2B9-C981-4E23-AA75-C2BE765A436D}"/>
              </a:ext>
            </a:extLst>
          </p:cNvPr>
          <p:cNvSpPr/>
          <p:nvPr/>
        </p:nvSpPr>
        <p:spPr>
          <a:xfrm>
            <a:off x="6261433" y="3679541"/>
            <a:ext cx="1871465" cy="213144"/>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減免可否の決定</a:t>
            </a:r>
          </a:p>
        </p:txBody>
      </p:sp>
      <p:sp>
        <p:nvSpPr>
          <p:cNvPr id="55" name="テキスト ボックス 54">
            <a:extLst>
              <a:ext uri="{FF2B5EF4-FFF2-40B4-BE49-F238E27FC236}">
                <a16:creationId xmlns:a16="http://schemas.microsoft.com/office/drawing/2014/main" id="{A5193F77-A5C3-44CB-9E4E-BC913E8003C7}"/>
              </a:ext>
            </a:extLst>
          </p:cNvPr>
          <p:cNvSpPr txBox="1"/>
          <p:nvPr/>
        </p:nvSpPr>
        <p:spPr>
          <a:xfrm>
            <a:off x="6097962" y="5069676"/>
            <a:ext cx="5256583" cy="725984"/>
          </a:xfrm>
          <a:prstGeom prst="roundRect">
            <a:avLst>
              <a:gd name="adj" fmla="val 914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7</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割・</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5</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割軽減該当：減免事由に該当する被保険者の所得割部分のみ減免。</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割軽減該当：減免事由に該当する被保険者の所得割部分＋</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均等割が２分の１となるよう、差額部分のみ減免適用（平等割も減免対象である場合は</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平等割も同様）。</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56" name="角丸四角形 14">
            <a:extLst>
              <a:ext uri="{FF2B5EF4-FFF2-40B4-BE49-F238E27FC236}">
                <a16:creationId xmlns:a16="http://schemas.microsoft.com/office/drawing/2014/main" id="{DA4B6E88-70EA-4A15-A95D-C6575F6E8E29}"/>
              </a:ext>
            </a:extLst>
          </p:cNvPr>
          <p:cNvSpPr/>
          <p:nvPr/>
        </p:nvSpPr>
        <p:spPr>
          <a:xfrm>
            <a:off x="6261434" y="4953846"/>
            <a:ext cx="1871465" cy="213144"/>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保険料政令軽減との関係性</a:t>
            </a:r>
          </a:p>
        </p:txBody>
      </p:sp>
      <p:sp>
        <p:nvSpPr>
          <p:cNvPr id="57" name="テキスト ボックス 56">
            <a:extLst>
              <a:ext uri="{FF2B5EF4-FFF2-40B4-BE49-F238E27FC236}">
                <a16:creationId xmlns:a16="http://schemas.microsoft.com/office/drawing/2014/main" id="{1334472C-2087-44AC-A086-537190E66B4B}"/>
              </a:ext>
            </a:extLst>
          </p:cNvPr>
          <p:cNvSpPr txBox="1"/>
          <p:nvPr/>
        </p:nvSpPr>
        <p:spPr>
          <a:xfrm>
            <a:off x="6097960" y="6185749"/>
            <a:ext cx="5256583" cy="2032754"/>
          </a:xfrm>
          <a:prstGeom prst="roundRect">
            <a:avLst>
              <a:gd name="adj" fmla="val 914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特定世帯及び特定継続世帯の平等割軽減を優先して適用することとする。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58" name="角丸四角形 16">
            <a:extLst>
              <a:ext uri="{FF2B5EF4-FFF2-40B4-BE49-F238E27FC236}">
                <a16:creationId xmlns:a16="http://schemas.microsoft.com/office/drawing/2014/main" id="{27535029-5C0B-425C-A290-4D900AEB1959}"/>
              </a:ext>
            </a:extLst>
          </p:cNvPr>
          <p:cNvSpPr/>
          <p:nvPr/>
        </p:nvSpPr>
        <p:spPr>
          <a:xfrm>
            <a:off x="6261433" y="6065250"/>
            <a:ext cx="3220904" cy="213144"/>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特定世帯及び特定継続世帯の平等割軽減との関係性</a:t>
            </a:r>
          </a:p>
        </p:txBody>
      </p:sp>
      <p:graphicFrame>
        <p:nvGraphicFramePr>
          <p:cNvPr id="59" name="表 58">
            <a:extLst>
              <a:ext uri="{FF2B5EF4-FFF2-40B4-BE49-F238E27FC236}">
                <a16:creationId xmlns:a16="http://schemas.microsoft.com/office/drawing/2014/main" id="{8FFF38C5-CF82-49D2-B88D-B82F97B0ED08}"/>
              </a:ext>
            </a:extLst>
          </p:cNvPr>
          <p:cNvGraphicFramePr>
            <a:graphicFrameLocks noGrp="1"/>
          </p:cNvGraphicFramePr>
          <p:nvPr>
            <p:extLst>
              <p:ext uri="{D42A27DB-BD31-4B8C-83A1-F6EECF244321}">
                <p14:modId xmlns:p14="http://schemas.microsoft.com/office/powerpoint/2010/main" val="2192084163"/>
              </p:ext>
            </p:extLst>
          </p:nvPr>
        </p:nvGraphicFramePr>
        <p:xfrm>
          <a:off x="6225913" y="6601427"/>
          <a:ext cx="3984973" cy="1350000"/>
        </p:xfrm>
        <a:graphic>
          <a:graphicData uri="http://schemas.openxmlformats.org/drawingml/2006/table">
            <a:tbl>
              <a:tblPr firstRow="1" bandRow="1"/>
              <a:tblGrid>
                <a:gridCol w="419417">
                  <a:extLst>
                    <a:ext uri="{9D8B030D-6E8A-4147-A177-3AD203B41FA5}">
                      <a16:colId xmlns:a16="http://schemas.microsoft.com/office/drawing/2014/main" val="20000"/>
                    </a:ext>
                  </a:extLst>
                </a:gridCol>
                <a:gridCol w="1178194">
                  <a:extLst>
                    <a:ext uri="{9D8B030D-6E8A-4147-A177-3AD203B41FA5}">
                      <a16:colId xmlns:a16="http://schemas.microsoft.com/office/drawing/2014/main" val="20001"/>
                    </a:ext>
                  </a:extLst>
                </a:gridCol>
                <a:gridCol w="1225321">
                  <a:extLst>
                    <a:ext uri="{9D8B030D-6E8A-4147-A177-3AD203B41FA5}">
                      <a16:colId xmlns:a16="http://schemas.microsoft.com/office/drawing/2014/main" val="20002"/>
                    </a:ext>
                  </a:extLst>
                </a:gridCol>
                <a:gridCol w="1162041">
                  <a:extLst>
                    <a:ext uri="{9D8B030D-6E8A-4147-A177-3AD203B41FA5}">
                      <a16:colId xmlns:a16="http://schemas.microsoft.com/office/drawing/2014/main" val="20003"/>
                    </a:ext>
                  </a:extLst>
                </a:gridCol>
              </a:tblGrid>
              <a:tr h="27000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900" dirty="0">
                          <a:latin typeface="HGPｺﾞｼｯｸM" panose="020B0600000000000000" pitchFamily="50" charset="-128"/>
                          <a:ea typeface="HGPｺﾞｼｯｸM" panose="020B0600000000000000" pitchFamily="50" charset="-128"/>
                        </a:rPr>
                        <a:t>A</a:t>
                      </a:r>
                      <a:r>
                        <a:rPr kumimoji="1" lang="ja-JP" altLang="en-US" sz="900" dirty="0">
                          <a:latin typeface="HGPｺﾞｼｯｸM" panose="020B0600000000000000" pitchFamily="50" charset="-128"/>
                          <a:ea typeface="HGPｺﾞｼｯｸM" panose="020B0600000000000000" pitchFamily="50" charset="-128"/>
                        </a:rPr>
                        <a:t>さん</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900" dirty="0">
                          <a:latin typeface="HGPｺﾞｼｯｸM" panose="020B0600000000000000" pitchFamily="50" charset="-128"/>
                          <a:ea typeface="HGPｺﾞｼｯｸM" panose="020B0600000000000000" pitchFamily="50" charset="-128"/>
                        </a:rPr>
                        <a:t>B</a:t>
                      </a:r>
                      <a:r>
                        <a:rPr kumimoji="1" lang="ja-JP" altLang="en-US" sz="900" dirty="0">
                          <a:latin typeface="HGPｺﾞｼｯｸM" panose="020B0600000000000000" pitchFamily="50" charset="-128"/>
                          <a:ea typeface="HGPｺﾞｼｯｸM" panose="020B0600000000000000" pitchFamily="50" charset="-128"/>
                        </a:rPr>
                        <a:t>さん</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900" dirty="0">
                          <a:latin typeface="HGPｺﾞｼｯｸM" panose="020B0600000000000000" pitchFamily="50" charset="-128"/>
                          <a:ea typeface="HGPｺﾞｼｯｸM" panose="020B0600000000000000" pitchFamily="50" charset="-128"/>
                        </a:rPr>
                        <a:t>C</a:t>
                      </a:r>
                      <a:r>
                        <a:rPr kumimoji="1" lang="ja-JP" altLang="en-US" sz="900" dirty="0">
                          <a:latin typeface="HGPｺﾞｼｯｸM" panose="020B0600000000000000" pitchFamily="50" charset="-128"/>
                          <a:ea typeface="HGPｺﾞｼｯｸM" panose="020B0600000000000000" pitchFamily="50" charset="-128"/>
                        </a:rPr>
                        <a:t>さん</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27000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900" dirty="0">
                          <a:latin typeface="HGPｺﾞｼｯｸM" panose="020B0600000000000000" pitchFamily="50" charset="-128"/>
                          <a:ea typeface="HGPｺﾞｼｯｸM" panose="020B0600000000000000" pitchFamily="50" charset="-128"/>
                        </a:rPr>
                        <a:t>H27</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７４歳</a:t>
                      </a:r>
                      <a:r>
                        <a:rPr kumimoji="1" lang="en-US" altLang="ja-JP" sz="900" dirty="0">
                          <a:latin typeface="HGPｺﾞｼｯｸM" panose="020B0600000000000000" pitchFamily="50" charset="-128"/>
                          <a:ea typeface="HGPｺﾞｼｯｸM" panose="020B0600000000000000" pitchFamily="50" charset="-128"/>
                        </a:rPr>
                        <a:t>【</a:t>
                      </a:r>
                      <a:r>
                        <a:rPr kumimoji="1" lang="ja-JP" altLang="en-US" sz="900" dirty="0">
                          <a:latin typeface="HGPｺﾞｼｯｸM" panose="020B0600000000000000" pitchFamily="50" charset="-128"/>
                          <a:ea typeface="HGPｺﾞｼｯｸM" panose="020B0600000000000000" pitchFamily="50" charset="-128"/>
                        </a:rPr>
                        <a:t>社保本人</a:t>
                      </a:r>
                      <a:r>
                        <a:rPr kumimoji="1" lang="en-US" altLang="ja-JP" sz="900" dirty="0">
                          <a:latin typeface="HGPｺﾞｼｯｸM" panose="020B0600000000000000" pitchFamily="50" charset="-128"/>
                          <a:ea typeface="HGPｺﾞｼｯｸM" panose="020B0600000000000000" pitchFamily="50" charset="-128"/>
                        </a:rPr>
                        <a:t>】</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７２歳</a:t>
                      </a:r>
                      <a:r>
                        <a:rPr kumimoji="1" lang="en-US" altLang="ja-JP" sz="900" dirty="0">
                          <a:latin typeface="HGPｺﾞｼｯｸM" panose="020B0600000000000000" pitchFamily="50" charset="-128"/>
                          <a:ea typeface="HGPｺﾞｼｯｸM" panose="020B0600000000000000" pitchFamily="50" charset="-128"/>
                        </a:rPr>
                        <a:t>【</a:t>
                      </a:r>
                      <a:r>
                        <a:rPr kumimoji="1" lang="ja-JP" altLang="en-US" sz="900" dirty="0">
                          <a:latin typeface="HGPｺﾞｼｯｸM" panose="020B0600000000000000" pitchFamily="50" charset="-128"/>
                          <a:ea typeface="HGPｺﾞｼｯｸM" panose="020B0600000000000000" pitchFamily="50" charset="-128"/>
                        </a:rPr>
                        <a:t>社保扶養</a:t>
                      </a:r>
                      <a:r>
                        <a:rPr kumimoji="1" lang="en-US" altLang="ja-JP" sz="900" dirty="0">
                          <a:latin typeface="HGPｺﾞｼｯｸM" panose="020B0600000000000000" pitchFamily="50" charset="-128"/>
                          <a:ea typeface="HGPｺﾞｼｯｸM" panose="020B0600000000000000" pitchFamily="50" charset="-128"/>
                        </a:rPr>
                        <a:t>】</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７１歳</a:t>
                      </a:r>
                      <a:r>
                        <a:rPr kumimoji="1" lang="en-US" altLang="ja-JP" sz="900" dirty="0">
                          <a:latin typeface="HGPｺﾞｼｯｸM" panose="020B0600000000000000" pitchFamily="50" charset="-128"/>
                          <a:ea typeface="HGPｺﾞｼｯｸM" panose="020B0600000000000000" pitchFamily="50" charset="-128"/>
                        </a:rPr>
                        <a:t>【</a:t>
                      </a:r>
                      <a:r>
                        <a:rPr kumimoji="1" lang="ja-JP" altLang="en-US" sz="900" dirty="0">
                          <a:latin typeface="HGPｺﾞｼｯｸM" panose="020B0600000000000000" pitchFamily="50" charset="-128"/>
                          <a:ea typeface="HGPｺﾞｼｯｸM" panose="020B0600000000000000" pitchFamily="50" charset="-128"/>
                        </a:rPr>
                        <a:t>社保扶養</a:t>
                      </a:r>
                      <a:r>
                        <a:rPr kumimoji="1" lang="en-US" altLang="ja-JP" sz="900" dirty="0">
                          <a:latin typeface="HGPｺﾞｼｯｸM" panose="020B0600000000000000" pitchFamily="50" charset="-128"/>
                          <a:ea typeface="HGPｺﾞｼｯｸM" panose="020B0600000000000000" pitchFamily="50" charset="-128"/>
                        </a:rPr>
                        <a:t>】</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27000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900" dirty="0">
                          <a:latin typeface="HGPｺﾞｼｯｸM" panose="020B0600000000000000" pitchFamily="50" charset="-128"/>
                          <a:ea typeface="HGPｺﾞｼｯｸM" panose="020B0600000000000000" pitchFamily="50" charset="-128"/>
                        </a:rPr>
                        <a:t>H28</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７５歳</a:t>
                      </a:r>
                      <a:r>
                        <a:rPr kumimoji="1" lang="en-US" altLang="ja-JP" sz="900" dirty="0">
                          <a:latin typeface="HGPｺﾞｼｯｸM" panose="020B0600000000000000" pitchFamily="50" charset="-128"/>
                          <a:ea typeface="HGPｺﾞｼｯｸM" panose="020B0600000000000000" pitchFamily="50" charset="-128"/>
                        </a:rPr>
                        <a:t>【</a:t>
                      </a:r>
                      <a:r>
                        <a:rPr kumimoji="1" lang="ja-JP" altLang="en-US" sz="900" dirty="0">
                          <a:latin typeface="HGPｺﾞｼｯｸM" panose="020B0600000000000000" pitchFamily="50" charset="-128"/>
                          <a:ea typeface="HGPｺﾞｼｯｸM" panose="020B0600000000000000" pitchFamily="50" charset="-128"/>
                        </a:rPr>
                        <a:t>社保→後期</a:t>
                      </a:r>
                      <a:r>
                        <a:rPr kumimoji="1" lang="en-US" altLang="ja-JP" sz="900" dirty="0">
                          <a:latin typeface="HGPｺﾞｼｯｸM" panose="020B0600000000000000" pitchFamily="50" charset="-128"/>
                          <a:ea typeface="HGPｺﾞｼｯｸM" panose="020B0600000000000000" pitchFamily="50" charset="-128"/>
                        </a:rPr>
                        <a:t>】</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７３歳</a:t>
                      </a:r>
                      <a:r>
                        <a:rPr kumimoji="1" lang="en-US" altLang="ja-JP" sz="900" dirty="0">
                          <a:latin typeface="HGPｺﾞｼｯｸM" panose="020B0600000000000000" pitchFamily="50" charset="-128"/>
                          <a:ea typeface="HGPｺﾞｼｯｸM" panose="020B0600000000000000" pitchFamily="50" charset="-128"/>
                        </a:rPr>
                        <a:t>【</a:t>
                      </a:r>
                      <a:r>
                        <a:rPr kumimoji="1" lang="ja-JP" altLang="en-US" sz="900" dirty="0">
                          <a:latin typeface="HGPｺﾞｼｯｸM" panose="020B0600000000000000" pitchFamily="50" charset="-128"/>
                          <a:ea typeface="HGPｺﾞｼｯｸM" panose="020B0600000000000000" pitchFamily="50" charset="-128"/>
                        </a:rPr>
                        <a:t>社保→国保</a:t>
                      </a:r>
                      <a:r>
                        <a:rPr kumimoji="1" lang="en-US" altLang="ja-JP" sz="900" dirty="0">
                          <a:latin typeface="HGPｺﾞｼｯｸM" panose="020B0600000000000000" pitchFamily="50" charset="-128"/>
                          <a:ea typeface="HGPｺﾞｼｯｸM" panose="020B0600000000000000" pitchFamily="50" charset="-128"/>
                        </a:rPr>
                        <a:t>】</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７２歳</a:t>
                      </a:r>
                      <a:r>
                        <a:rPr kumimoji="1" lang="en-US" altLang="ja-JP" sz="900" dirty="0">
                          <a:latin typeface="HGPｺﾞｼｯｸM" panose="020B0600000000000000" pitchFamily="50" charset="-128"/>
                          <a:ea typeface="HGPｺﾞｼｯｸM" panose="020B0600000000000000" pitchFamily="50" charset="-128"/>
                        </a:rPr>
                        <a:t>【</a:t>
                      </a:r>
                      <a:r>
                        <a:rPr kumimoji="1" lang="ja-JP" altLang="en-US" sz="900" dirty="0">
                          <a:latin typeface="HGPｺﾞｼｯｸM" panose="020B0600000000000000" pitchFamily="50" charset="-128"/>
                          <a:ea typeface="HGPｺﾞｼｯｸM" panose="020B0600000000000000" pitchFamily="50" charset="-128"/>
                        </a:rPr>
                        <a:t>社保→国保</a:t>
                      </a:r>
                      <a:r>
                        <a:rPr kumimoji="1" lang="en-US" altLang="ja-JP" sz="900" dirty="0">
                          <a:latin typeface="HGPｺﾞｼｯｸM" panose="020B0600000000000000" pitchFamily="50" charset="-128"/>
                          <a:ea typeface="HGPｺﾞｼｯｸM" panose="020B0600000000000000" pitchFamily="50" charset="-128"/>
                        </a:rPr>
                        <a:t>】</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27000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900" dirty="0">
                          <a:latin typeface="HGPｺﾞｼｯｸM" panose="020B0600000000000000" pitchFamily="50" charset="-128"/>
                          <a:ea typeface="HGPｺﾞｼｯｸM" panose="020B0600000000000000" pitchFamily="50" charset="-128"/>
                        </a:rPr>
                        <a:t>H29</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７６歳</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７４歳</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７３歳</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r h="27000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900" dirty="0">
                          <a:latin typeface="HGPｺﾞｼｯｸM" panose="020B0600000000000000" pitchFamily="50" charset="-128"/>
                          <a:ea typeface="HGPｺﾞｼｯｸM" panose="020B0600000000000000" pitchFamily="50" charset="-128"/>
                        </a:rPr>
                        <a:t>H30</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７７歳</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７５歳</a:t>
                      </a:r>
                      <a:r>
                        <a:rPr kumimoji="1" lang="en-US" altLang="ja-JP" sz="900" dirty="0">
                          <a:latin typeface="HGPｺﾞｼｯｸM" panose="020B0600000000000000" pitchFamily="50" charset="-128"/>
                          <a:ea typeface="HGPｺﾞｼｯｸM" panose="020B0600000000000000" pitchFamily="50" charset="-128"/>
                        </a:rPr>
                        <a:t>【</a:t>
                      </a:r>
                      <a:r>
                        <a:rPr kumimoji="1" lang="ja-JP" altLang="en-US" sz="900" dirty="0">
                          <a:latin typeface="HGPｺﾞｼｯｸM" panose="020B0600000000000000" pitchFamily="50" charset="-128"/>
                          <a:ea typeface="HGPｺﾞｼｯｸM" panose="020B0600000000000000" pitchFamily="50" charset="-128"/>
                        </a:rPr>
                        <a:t>国保→後期</a:t>
                      </a:r>
                      <a:r>
                        <a:rPr kumimoji="1" lang="en-US" altLang="ja-JP" sz="900" dirty="0">
                          <a:latin typeface="HGPｺﾞｼｯｸM" panose="020B0600000000000000" pitchFamily="50" charset="-128"/>
                          <a:ea typeface="HGPｺﾞｼｯｸM" panose="020B0600000000000000" pitchFamily="50" charset="-128"/>
                        </a:rPr>
                        <a:t>】</a:t>
                      </a:r>
                      <a:endParaRPr kumimoji="1" lang="ja-JP" altLang="en-US" sz="9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900" dirty="0">
                          <a:latin typeface="HGPｺﾞｼｯｸM" panose="020B0600000000000000" pitchFamily="50" charset="-128"/>
                          <a:ea typeface="HGPｺﾞｼｯｸM" panose="020B0600000000000000" pitchFamily="50" charset="-128"/>
                        </a:rPr>
                        <a:t>７４歳</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4"/>
                  </a:ext>
                </a:extLst>
              </a:tr>
            </a:tbl>
          </a:graphicData>
        </a:graphic>
      </p:graphicFrame>
      <p:grpSp>
        <p:nvGrpSpPr>
          <p:cNvPr id="60" name="グループ化 59">
            <a:extLst>
              <a:ext uri="{FF2B5EF4-FFF2-40B4-BE49-F238E27FC236}">
                <a16:creationId xmlns:a16="http://schemas.microsoft.com/office/drawing/2014/main" id="{6CF77568-FBBF-4EE1-9DB5-2F5028DC56AA}"/>
              </a:ext>
            </a:extLst>
          </p:cNvPr>
          <p:cNvGrpSpPr/>
          <p:nvPr/>
        </p:nvGrpSpPr>
        <p:grpSpPr>
          <a:xfrm>
            <a:off x="7871885" y="6865753"/>
            <a:ext cx="3425244" cy="514909"/>
            <a:chOff x="2915816" y="4907886"/>
            <a:chExt cx="5239909" cy="514909"/>
          </a:xfrm>
        </p:grpSpPr>
        <p:sp>
          <p:nvSpPr>
            <p:cNvPr id="61" name="角丸四角形 3">
              <a:extLst>
                <a:ext uri="{FF2B5EF4-FFF2-40B4-BE49-F238E27FC236}">
                  <a16:creationId xmlns:a16="http://schemas.microsoft.com/office/drawing/2014/main" id="{D2880E8C-69CE-45F5-AFED-CC9BD8AA647B}"/>
                </a:ext>
              </a:extLst>
            </p:cNvPr>
            <p:cNvSpPr/>
            <p:nvPr/>
          </p:nvSpPr>
          <p:spPr>
            <a:xfrm>
              <a:off x="2915816" y="5157192"/>
              <a:ext cx="3528392" cy="265603"/>
            </a:xfrm>
            <a:prstGeom prst="roundRect">
              <a:avLst/>
            </a:prstGeom>
            <a:noFill/>
            <a:ln w="25400" cap="flat" cmpd="sng" algn="ctr">
              <a:solidFill>
                <a:srgbClr val="4BACC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2" name="線吹き出し 2 (枠付き) 4">
              <a:extLst>
                <a:ext uri="{FF2B5EF4-FFF2-40B4-BE49-F238E27FC236}">
                  <a16:creationId xmlns:a16="http://schemas.microsoft.com/office/drawing/2014/main" id="{EDDC412D-A666-4770-99FC-81CE6D52E337}"/>
                </a:ext>
              </a:extLst>
            </p:cNvPr>
            <p:cNvSpPr/>
            <p:nvPr/>
          </p:nvSpPr>
          <p:spPr>
            <a:xfrm>
              <a:off x="6638565" y="4907886"/>
              <a:ext cx="1517160" cy="306324"/>
            </a:xfrm>
            <a:prstGeom prst="borderCallout2">
              <a:avLst>
                <a:gd name="adj1" fmla="val 18750"/>
                <a:gd name="adj2" fmla="val -8333"/>
                <a:gd name="adj3" fmla="val 18750"/>
                <a:gd name="adj4" fmla="val -16667"/>
                <a:gd name="adj5" fmla="val 78385"/>
                <a:gd name="adj6" fmla="val -25037"/>
              </a:avLst>
            </a:prstGeom>
            <a:gradFill rotWithShape="1">
              <a:gsLst>
                <a:gs pos="0">
                  <a:srgbClr val="4BACC6">
                    <a:tint val="50000"/>
                    <a:satMod val="300000"/>
                  </a:srgbClr>
                </a:gs>
                <a:gs pos="35000">
                  <a:srgbClr val="4BACC6">
                    <a:tint val="37000"/>
                    <a:satMod val="300000"/>
                  </a:srgbClr>
                </a:gs>
                <a:gs pos="100000">
                  <a:srgbClr val="4BACC6">
                    <a:tint val="15000"/>
                    <a:satMod val="350000"/>
                  </a:srgbClr>
                </a:gs>
              </a:gsLst>
              <a:lin ang="16200000" scaled="1"/>
            </a:gradFill>
            <a:ln w="9525" cap="flat" cmpd="sng" algn="ctr">
              <a:solidFill>
                <a:srgbClr val="4BACC6">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旧被扶養者該当</a:t>
              </a:r>
            </a:p>
          </p:txBody>
        </p:sp>
      </p:grpSp>
      <p:grpSp>
        <p:nvGrpSpPr>
          <p:cNvPr id="63" name="グループ化 62">
            <a:extLst>
              <a:ext uri="{FF2B5EF4-FFF2-40B4-BE49-F238E27FC236}">
                <a16:creationId xmlns:a16="http://schemas.microsoft.com/office/drawing/2014/main" id="{0E6A68F7-9B36-4A47-9911-2D68316873F8}"/>
              </a:ext>
            </a:extLst>
          </p:cNvPr>
          <p:cNvGrpSpPr/>
          <p:nvPr/>
        </p:nvGrpSpPr>
        <p:grpSpPr>
          <a:xfrm>
            <a:off x="7871885" y="7409004"/>
            <a:ext cx="3406701" cy="516617"/>
            <a:chOff x="2915816" y="4906178"/>
            <a:chExt cx="5178538" cy="516617"/>
          </a:xfrm>
        </p:grpSpPr>
        <p:sp>
          <p:nvSpPr>
            <p:cNvPr id="64" name="角丸四角形 18">
              <a:extLst>
                <a:ext uri="{FF2B5EF4-FFF2-40B4-BE49-F238E27FC236}">
                  <a16:creationId xmlns:a16="http://schemas.microsoft.com/office/drawing/2014/main" id="{34450DF8-651E-4241-A833-A2D559E05A8D}"/>
                </a:ext>
              </a:extLst>
            </p:cNvPr>
            <p:cNvSpPr/>
            <p:nvPr/>
          </p:nvSpPr>
          <p:spPr>
            <a:xfrm>
              <a:off x="2915816" y="5157192"/>
              <a:ext cx="3528392" cy="265603"/>
            </a:xfrm>
            <a:prstGeom prst="roundRect">
              <a:avLst/>
            </a:prstGeom>
            <a:noFill/>
            <a:ln w="25400" cap="flat" cmpd="sng" algn="ctr">
              <a:solidFill>
                <a:srgbClr val="9BBB59"/>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65" name="線吹き出し 2 (枠付き) 19">
              <a:extLst>
                <a:ext uri="{FF2B5EF4-FFF2-40B4-BE49-F238E27FC236}">
                  <a16:creationId xmlns:a16="http://schemas.microsoft.com/office/drawing/2014/main" id="{40649F30-0D9B-497F-91E2-DDFC414643D7}"/>
                </a:ext>
              </a:extLst>
            </p:cNvPr>
            <p:cNvSpPr/>
            <p:nvPr/>
          </p:nvSpPr>
          <p:spPr>
            <a:xfrm>
              <a:off x="6586802" y="4906178"/>
              <a:ext cx="1507552" cy="306324"/>
            </a:xfrm>
            <a:prstGeom prst="borderCallout2">
              <a:avLst>
                <a:gd name="adj1" fmla="val 18750"/>
                <a:gd name="adj2" fmla="val -8333"/>
                <a:gd name="adj3" fmla="val 18750"/>
                <a:gd name="adj4" fmla="val -16667"/>
                <a:gd name="adj5" fmla="val 78385"/>
                <a:gd name="adj6" fmla="val -2503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特定世帯該当</a:t>
              </a:r>
            </a:p>
          </p:txBody>
        </p:sp>
      </p:grpSp>
      <p:sp>
        <p:nvSpPr>
          <p:cNvPr id="34" name="正方形/長方形 33">
            <a:extLst>
              <a:ext uri="{FF2B5EF4-FFF2-40B4-BE49-F238E27FC236}">
                <a16:creationId xmlns:a16="http://schemas.microsoft.com/office/drawing/2014/main" id="{2D8491CE-8122-4F85-97DA-F16436EA2BD3}"/>
              </a:ext>
            </a:extLst>
          </p:cNvPr>
          <p:cNvSpPr/>
          <p:nvPr/>
        </p:nvSpPr>
        <p:spPr>
          <a:xfrm>
            <a:off x="11615057" y="400357"/>
            <a:ext cx="990599" cy="41848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400" dirty="0">
                <a:solidFill>
                  <a:schemeClr val="tx1"/>
                </a:solidFill>
                <a:latin typeface="BIZ UDPゴシック" panose="020B0400000000000000" pitchFamily="50" charset="-128"/>
                <a:ea typeface="BIZ UDPゴシック" panose="020B0400000000000000" pitchFamily="50" charset="-128"/>
              </a:rPr>
              <a:t>1</a:t>
            </a:r>
            <a:r>
              <a:rPr kumimoji="1" lang="ja-JP" altLang="en-US" sz="1400" dirty="0">
                <a:solidFill>
                  <a:schemeClr val="tx1"/>
                </a:solidFill>
                <a:latin typeface="BIZ UDPゴシック" panose="020B0400000000000000" pitchFamily="50" charset="-128"/>
                <a:ea typeface="BIZ UDPゴシック" panose="020B0400000000000000" pitchFamily="50" charset="-128"/>
              </a:rPr>
              <a:t>９</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１</a:t>
            </a:r>
          </a:p>
        </p:txBody>
      </p:sp>
    </p:spTree>
    <p:extLst>
      <p:ext uri="{BB962C8B-B14F-4D97-AF65-F5344CB8AC3E}">
        <p14:creationId xmlns:p14="http://schemas.microsoft.com/office/powerpoint/2010/main" val="3109012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C3EB7C7F-C7B6-464A-A3A0-B0682FBC3F53}"/>
              </a:ext>
            </a:extLst>
          </p:cNvPr>
          <p:cNvGraphicFramePr>
            <a:graphicFrameLocks noGrp="1"/>
          </p:cNvGraphicFramePr>
          <p:nvPr>
            <p:extLst>
              <p:ext uri="{D42A27DB-BD31-4B8C-83A1-F6EECF244321}">
                <p14:modId xmlns:p14="http://schemas.microsoft.com/office/powerpoint/2010/main" val="1184847867"/>
              </p:ext>
            </p:extLst>
          </p:nvPr>
        </p:nvGraphicFramePr>
        <p:xfrm>
          <a:off x="195943" y="1197881"/>
          <a:ext cx="12409713" cy="7669893"/>
        </p:xfrm>
        <a:graphic>
          <a:graphicData uri="http://schemas.openxmlformats.org/drawingml/2006/table">
            <a:tbl>
              <a:tblPr firstRow="1" bandRow="1">
                <a:tableStyleId>{5C22544A-7EE6-4342-B048-85BDC9FD1C3A}</a:tableStyleId>
              </a:tblPr>
              <a:tblGrid>
                <a:gridCol w="5683703">
                  <a:extLst>
                    <a:ext uri="{9D8B030D-6E8A-4147-A177-3AD203B41FA5}">
                      <a16:colId xmlns:a16="http://schemas.microsoft.com/office/drawing/2014/main" val="3078339490"/>
                    </a:ext>
                  </a:extLst>
                </a:gridCol>
                <a:gridCol w="5705475">
                  <a:extLst>
                    <a:ext uri="{9D8B030D-6E8A-4147-A177-3AD203B41FA5}">
                      <a16:colId xmlns:a16="http://schemas.microsoft.com/office/drawing/2014/main" val="2747932966"/>
                    </a:ext>
                  </a:extLst>
                </a:gridCol>
                <a:gridCol w="1020535">
                  <a:extLst>
                    <a:ext uri="{9D8B030D-6E8A-4147-A177-3AD203B41FA5}">
                      <a16:colId xmlns:a16="http://schemas.microsoft.com/office/drawing/2014/main" val="1242454570"/>
                    </a:ext>
                  </a:extLst>
                </a:gridCol>
              </a:tblGrid>
              <a:tr h="276876">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現行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改定理由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1618616"/>
                  </a:ext>
                </a:extLst>
              </a:tr>
              <a:tr h="7393017">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0754397"/>
                  </a:ext>
                </a:extLst>
              </a:tr>
            </a:tbl>
          </a:graphicData>
        </a:graphic>
      </p:graphicFrame>
      <p:sp>
        <p:nvSpPr>
          <p:cNvPr id="14" name="正方形/長方形 13">
            <a:extLst>
              <a:ext uri="{FF2B5EF4-FFF2-40B4-BE49-F238E27FC236}">
                <a16:creationId xmlns:a16="http://schemas.microsoft.com/office/drawing/2014/main" id="{E2D23B56-9AA3-4DE3-A341-2EA24681271E}"/>
              </a:ext>
            </a:extLst>
          </p:cNvPr>
          <p:cNvSpPr/>
          <p:nvPr/>
        </p:nvSpPr>
        <p:spPr>
          <a:xfrm>
            <a:off x="2880291" y="609600"/>
            <a:ext cx="7041015" cy="42862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latin typeface="HGPｺﾞｼｯｸE" panose="020B0900000000000000" pitchFamily="50" charset="-128"/>
                <a:ea typeface="HGPｺﾞｼｯｸE" panose="020B0900000000000000" pitchFamily="50" charset="-128"/>
              </a:rPr>
              <a:t>保険料減免にかかる事務運用の改定 （新旧対照表）</a:t>
            </a:r>
          </a:p>
        </p:txBody>
      </p:sp>
      <p:sp>
        <p:nvSpPr>
          <p:cNvPr id="15" name="タイトル 1">
            <a:extLst>
              <a:ext uri="{FF2B5EF4-FFF2-40B4-BE49-F238E27FC236}">
                <a16:creationId xmlns:a16="http://schemas.microsoft.com/office/drawing/2014/main" id="{5CC64295-3D88-4307-8F85-A71669C7E2B3}"/>
              </a:ext>
            </a:extLst>
          </p:cNvPr>
          <p:cNvSpPr txBox="1">
            <a:spLocks/>
          </p:cNvSpPr>
          <p:nvPr/>
        </p:nvSpPr>
        <p:spPr>
          <a:xfrm>
            <a:off x="340695" y="1754386"/>
            <a:ext cx="5401342" cy="432047"/>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全項に関わる取扱い</a:t>
            </a:r>
          </a:p>
        </p:txBody>
      </p:sp>
      <p:sp>
        <p:nvSpPr>
          <p:cNvPr id="16" name="テキスト ボックス 15">
            <a:extLst>
              <a:ext uri="{FF2B5EF4-FFF2-40B4-BE49-F238E27FC236}">
                <a16:creationId xmlns:a16="http://schemas.microsoft.com/office/drawing/2014/main" id="{FD0B2D5F-C786-4C60-BD8D-2F9BE930B6CC}"/>
              </a:ext>
            </a:extLst>
          </p:cNvPr>
          <p:cNvSpPr txBox="1"/>
          <p:nvPr/>
        </p:nvSpPr>
        <p:spPr>
          <a:xfrm>
            <a:off x="355476" y="3371443"/>
            <a:ext cx="5386561" cy="5431512"/>
          </a:xfrm>
          <a:prstGeom prst="roundRect">
            <a:avLst>
              <a:gd name="adj" fmla="val 4942"/>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≪現状≫</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国民健康保険条例参考例第</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27</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条第</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項において、「納期限前七日」までに申請書を提出することとされている。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総務省自治税務局が市町村に示している「市税条例</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例</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」についても上記と同様に記載されていたが、総務省行政評価局から行政苦情救済推進会議の意見を踏まえたあっせんを受け、「市税条例</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例</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における減免に係る申請期限を「納期限（前○日）」と見直すとともに、平成</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27</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年</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3</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31</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日付けで改正内容及び趣旨について通知している。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7" name="角丸四角形 9">
            <a:extLst>
              <a:ext uri="{FF2B5EF4-FFF2-40B4-BE49-F238E27FC236}">
                <a16:creationId xmlns:a16="http://schemas.microsoft.com/office/drawing/2014/main" id="{73A73E9E-14C6-4D74-A136-6FA336BA2873}"/>
              </a:ext>
            </a:extLst>
          </p:cNvPr>
          <p:cNvSpPr/>
          <p:nvPr/>
        </p:nvSpPr>
        <p:spPr>
          <a:xfrm>
            <a:off x="518948" y="3255613"/>
            <a:ext cx="1728192" cy="214152"/>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申請期限</a:t>
            </a:r>
          </a:p>
        </p:txBody>
      </p:sp>
      <p:sp>
        <p:nvSpPr>
          <p:cNvPr id="18" name="正方形/長方形 17">
            <a:extLst>
              <a:ext uri="{FF2B5EF4-FFF2-40B4-BE49-F238E27FC236}">
                <a16:creationId xmlns:a16="http://schemas.microsoft.com/office/drawing/2014/main" id="{B2D85FB8-DE0C-4B5D-A00A-A6F055B1CB7A}"/>
              </a:ext>
            </a:extLst>
          </p:cNvPr>
          <p:cNvSpPr/>
          <p:nvPr/>
        </p:nvSpPr>
        <p:spPr>
          <a:xfrm>
            <a:off x="518947" y="8001447"/>
            <a:ext cx="5079074" cy="560982"/>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運用</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上記の内容を踏まえ、減免に係る申請期限を</a:t>
            </a:r>
            <a:r>
              <a:rPr kumimoji="1" lang="en-US" altLang="ja-JP"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納期限当日</a:t>
            </a:r>
            <a:r>
              <a:rPr kumimoji="1" lang="en-US" altLang="ja-JP"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a:t>
            </a:r>
            <a:r>
              <a:rPr kumimoji="1" lang="ja-JP" altLang="en-US" sz="900" b="0" i="0" u="none" strike="noStrike" kern="0" cap="none" spc="0" normalizeH="0" baseline="0" noProof="0" dirty="0" err="1">
                <a:ln>
                  <a:noFill/>
                </a:ln>
                <a:solidFill>
                  <a:prstClr val="black"/>
                </a:solidFill>
                <a:effectLst/>
                <a:uLnTx/>
                <a:uFillTx/>
                <a:latin typeface="HGPｺﾞｼｯｸE" panose="020B0900000000000000" pitchFamily="50" charset="-128"/>
                <a:ea typeface="HGPｺﾞｼｯｸE" panose="020B0900000000000000" pitchFamily="50" charset="-128"/>
                <a:cs typeface="+mn-cs"/>
              </a:rPr>
              <a:t>まで</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とする。</a:t>
            </a:r>
          </a:p>
        </p:txBody>
      </p:sp>
      <p:sp>
        <p:nvSpPr>
          <p:cNvPr id="19" name="正方形/長方形 18">
            <a:extLst>
              <a:ext uri="{FF2B5EF4-FFF2-40B4-BE49-F238E27FC236}">
                <a16:creationId xmlns:a16="http://schemas.microsoft.com/office/drawing/2014/main" id="{D421052E-601D-439E-8114-ADEF3CE816FC}"/>
              </a:ext>
            </a:extLst>
          </p:cNvPr>
          <p:cNvSpPr/>
          <p:nvPr/>
        </p:nvSpPr>
        <p:spPr>
          <a:xfrm>
            <a:off x="629469" y="5394077"/>
            <a:ext cx="4968552" cy="2319338"/>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行政相談の要旨</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市町村税である軽自動車税は身体障害者等に対して減免できることとされており、多くの市町村は、減免申請期限を納期限（５月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日）の７日前までとしている。一方、県税である自動車税も身体障害者等に対して減免できることとされており、都道府県の多くでは、納期限（５月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日）までに減免申請を行えばよいと聞いている。自動車税は月割りでの還付が認められる場合があるのに対し、軽自動車税は月割りでの還付が認められていないことを考慮すると、軽自動車税の減免申請期限を、せめて納期限（５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日）までとする措置を普及・拡大してもらいたい。</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行政苦情救済推進会議の意見要旨</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○軽自動車税の減免申請期限を納期限まで延長しても支障はないとしている市町村がある</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182563" marR="0" lvl="0" indent="-182563"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○納期限を過ぎても直ちに滞納処分や督促を行うものではないと考えられることから、税条例（例）において、軽自動車税の減免申請期限を納期限前７日までとする合理性に疑問がある</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182563" marR="0" lvl="0" indent="-182563"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182563" marR="0" lvl="0" indent="-182563"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あっせん要旨</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総務省自治税務局は、軽自動車税の減免を受けようとする者の利便にも配慮する観点から、軽自動車税の減免申請期限に係る税条例（例）の記載を見直すなどにより、市町村において、軽自動車税の減免申請期限を弾力的に取り扱うことができる旨を改めて周知する必要がある。</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182563" marR="0" lvl="0" indent="-182563" defTabSz="914400" eaLnBrk="1" fontAlgn="auto" latinLnBrk="0" hangingPunct="1">
              <a:lnSpc>
                <a:spcPct val="100000"/>
              </a:lnSpc>
              <a:spcBef>
                <a:spcPts val="0"/>
              </a:spcBef>
              <a:spcAft>
                <a:spcPts val="0"/>
              </a:spcAft>
              <a:buClrTx/>
              <a:buSzTx/>
              <a:buFontTx/>
              <a:buNone/>
              <a:tabLst/>
              <a:defRPr/>
            </a:pPr>
            <a:endPar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20" name="正方形/長方形 19">
            <a:extLst>
              <a:ext uri="{FF2B5EF4-FFF2-40B4-BE49-F238E27FC236}">
                <a16:creationId xmlns:a16="http://schemas.microsoft.com/office/drawing/2014/main" id="{864E6858-E9E3-43D9-9A21-E01DF46A8655}"/>
              </a:ext>
            </a:extLst>
          </p:cNvPr>
          <p:cNvSpPr/>
          <p:nvPr/>
        </p:nvSpPr>
        <p:spPr>
          <a:xfrm>
            <a:off x="629469" y="3994281"/>
            <a:ext cx="4968552" cy="432000"/>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前項の規定によって保険料の減免を受けようとする者は、納期限前七日までに次に掲げる事項を記載した申請書に減免を受けようとする理由を証明する書類を添付して市長に提出しなければならない。</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21" name="タイトル 1">
            <a:extLst>
              <a:ext uri="{FF2B5EF4-FFF2-40B4-BE49-F238E27FC236}">
                <a16:creationId xmlns:a16="http://schemas.microsoft.com/office/drawing/2014/main" id="{FBED0C86-3592-4588-9FE0-18070979C49F}"/>
              </a:ext>
            </a:extLst>
          </p:cNvPr>
          <p:cNvSpPr txBox="1">
            <a:spLocks/>
          </p:cNvSpPr>
          <p:nvPr/>
        </p:nvSpPr>
        <p:spPr>
          <a:xfrm>
            <a:off x="6016030" y="1754386"/>
            <a:ext cx="5401342" cy="432047"/>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全項に関わる取扱い</a:t>
            </a:r>
          </a:p>
        </p:txBody>
      </p:sp>
      <p:sp>
        <p:nvSpPr>
          <p:cNvPr id="22" name="テキスト ボックス 21">
            <a:extLst>
              <a:ext uri="{FF2B5EF4-FFF2-40B4-BE49-F238E27FC236}">
                <a16:creationId xmlns:a16="http://schemas.microsoft.com/office/drawing/2014/main" id="{32ED0E19-B184-4BFE-9B7D-D1DF32219AE4}"/>
              </a:ext>
            </a:extLst>
          </p:cNvPr>
          <p:cNvSpPr txBox="1"/>
          <p:nvPr/>
        </p:nvSpPr>
        <p:spPr>
          <a:xfrm>
            <a:off x="6030811" y="3371443"/>
            <a:ext cx="5386561" cy="5431512"/>
          </a:xfrm>
          <a:prstGeom prst="roundRect">
            <a:avLst>
              <a:gd name="adj" fmla="val 4942"/>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≪現状≫</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国民健康保険条例参考例第</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27</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条第</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項において、「納期限前七日」までに申請書を提出することとされている。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総務省自治税務局が市町村に示している「市税条例</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例</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」についても上記と同様に記載されていたが、総務省行政評価局から行政苦情救済推進会議の意見を踏まえたあっせんを受け、「市税条例</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例</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における減免に係る申請期限を「納期限（前○日）」と見直すとともに、平成</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27</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年</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3</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31</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日付けで改正内容及び趣旨について通知している。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3" name="角丸四角形 9">
            <a:extLst>
              <a:ext uri="{FF2B5EF4-FFF2-40B4-BE49-F238E27FC236}">
                <a16:creationId xmlns:a16="http://schemas.microsoft.com/office/drawing/2014/main" id="{48FC7486-F284-463D-B524-EDF8C1D354EC}"/>
              </a:ext>
            </a:extLst>
          </p:cNvPr>
          <p:cNvSpPr/>
          <p:nvPr/>
        </p:nvSpPr>
        <p:spPr>
          <a:xfrm>
            <a:off x="6194283" y="3255613"/>
            <a:ext cx="1728192" cy="214152"/>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申請期限</a:t>
            </a:r>
          </a:p>
        </p:txBody>
      </p:sp>
      <p:sp>
        <p:nvSpPr>
          <p:cNvPr id="24" name="正方形/長方形 23">
            <a:extLst>
              <a:ext uri="{FF2B5EF4-FFF2-40B4-BE49-F238E27FC236}">
                <a16:creationId xmlns:a16="http://schemas.microsoft.com/office/drawing/2014/main" id="{C222990D-A0E6-4279-BE16-B1C2A3F6F979}"/>
              </a:ext>
            </a:extLst>
          </p:cNvPr>
          <p:cNvSpPr/>
          <p:nvPr/>
        </p:nvSpPr>
        <p:spPr>
          <a:xfrm>
            <a:off x="6194282" y="8001447"/>
            <a:ext cx="5079074" cy="560982"/>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運用</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上記の内容を踏まえ、減免に係る申請期限を</a:t>
            </a:r>
            <a:r>
              <a:rPr kumimoji="1" lang="en-US" altLang="ja-JP"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納期限当日</a:t>
            </a:r>
            <a:r>
              <a:rPr kumimoji="1" lang="en-US" altLang="ja-JP"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a:t>
            </a:r>
            <a:r>
              <a:rPr kumimoji="1" lang="ja-JP" altLang="en-US" sz="900" b="0" i="0" u="none" strike="noStrike" kern="0" cap="none" spc="0" normalizeH="0" baseline="0" noProof="0" dirty="0" err="1">
                <a:ln>
                  <a:noFill/>
                </a:ln>
                <a:solidFill>
                  <a:prstClr val="black"/>
                </a:solidFill>
                <a:effectLst/>
                <a:uLnTx/>
                <a:uFillTx/>
                <a:latin typeface="HGPｺﾞｼｯｸE" panose="020B0900000000000000" pitchFamily="50" charset="-128"/>
                <a:ea typeface="HGPｺﾞｼｯｸE" panose="020B0900000000000000" pitchFamily="50" charset="-128"/>
                <a:cs typeface="+mn-cs"/>
              </a:rPr>
              <a:t>まで</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とする。</a:t>
            </a:r>
          </a:p>
        </p:txBody>
      </p:sp>
      <p:sp>
        <p:nvSpPr>
          <p:cNvPr id="25" name="正方形/長方形 24">
            <a:extLst>
              <a:ext uri="{FF2B5EF4-FFF2-40B4-BE49-F238E27FC236}">
                <a16:creationId xmlns:a16="http://schemas.microsoft.com/office/drawing/2014/main" id="{B48991B6-D02B-4010-896C-0D1CB80E9CF2}"/>
              </a:ext>
            </a:extLst>
          </p:cNvPr>
          <p:cNvSpPr/>
          <p:nvPr/>
        </p:nvSpPr>
        <p:spPr>
          <a:xfrm>
            <a:off x="6304804" y="5394077"/>
            <a:ext cx="4968552" cy="2319338"/>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行政相談の要旨</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市町村税である軽自動車税は身体障害者等に対して減免できることとされており、多くの市町村は、減免申請期限を納期限（５月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日）の７日前までとしている。一方、県税である自動車税も身体障害者等に対して減免できることとされており、都道府県の多くでは、納期限（５月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日）までに減免申請を行えばよいと聞いている。自動車税は月割りでの還付が認められる場合があるのに対し、軽自動車税は月割りでの還付が認められていないことを考慮すると、軽自動車税の減免申請期限を、せめて納期限（５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日）までとする措置を普及・拡大してもらいたい。</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行政苦情救済推進会議の意見要旨</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○軽自動車税の減免申請期限を納期限まで延長しても支障はないとしている市町村がある</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182563" marR="0" lvl="0" indent="-182563"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○納期限を過ぎても直ちに滞納処分や督促を行うものではないと考えられることから、税条例（例）において、軽自動車税の減免申請期限を納期限前７日までとする合理性に疑問がある</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182563" marR="0" lvl="0" indent="-182563"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182563" marR="0" lvl="0" indent="-182563"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あっせん要旨</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総務省自治税務局は、軽自動車税の減免を受けようとする者の利便にも配慮する観点から、軽自動車税の減免申請期限に係る税条例（例）の記載を見直すなどにより、市町村において、軽自動車税の減免申請期限を弾力的に取り扱うことができる旨を改めて周知する必要がある。</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182563" marR="0" lvl="0" indent="-182563" defTabSz="914400" eaLnBrk="1" fontAlgn="auto" latinLnBrk="0" hangingPunct="1">
              <a:lnSpc>
                <a:spcPct val="100000"/>
              </a:lnSpc>
              <a:spcBef>
                <a:spcPts val="0"/>
              </a:spcBef>
              <a:spcAft>
                <a:spcPts val="0"/>
              </a:spcAft>
              <a:buClrTx/>
              <a:buSzTx/>
              <a:buFontTx/>
              <a:buNone/>
              <a:tabLst/>
              <a:defRPr/>
            </a:pPr>
            <a:endPar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26" name="正方形/長方形 25">
            <a:extLst>
              <a:ext uri="{FF2B5EF4-FFF2-40B4-BE49-F238E27FC236}">
                <a16:creationId xmlns:a16="http://schemas.microsoft.com/office/drawing/2014/main" id="{8A7BBDEE-5379-4E19-9EE7-2B77F5585A17}"/>
              </a:ext>
            </a:extLst>
          </p:cNvPr>
          <p:cNvSpPr/>
          <p:nvPr/>
        </p:nvSpPr>
        <p:spPr>
          <a:xfrm>
            <a:off x="6304804" y="3994281"/>
            <a:ext cx="4968552" cy="432000"/>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前項の規定によって保険料の減免を受けようとする者は、納期限前七日までに次に掲げる事項を記載した申請書に減免を受けようとする理由を証明する書類を添付して市長に提出しなければならない。</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27" name="テキスト ボックス 26">
            <a:extLst>
              <a:ext uri="{FF2B5EF4-FFF2-40B4-BE49-F238E27FC236}">
                <a16:creationId xmlns:a16="http://schemas.microsoft.com/office/drawing/2014/main" id="{7348236D-BF06-4537-B130-C5AC00B75301}"/>
              </a:ext>
            </a:extLst>
          </p:cNvPr>
          <p:cNvSpPr txBox="1"/>
          <p:nvPr/>
        </p:nvSpPr>
        <p:spPr>
          <a:xfrm>
            <a:off x="355476" y="2449792"/>
            <a:ext cx="5401342" cy="719409"/>
          </a:xfrm>
          <a:prstGeom prst="roundRect">
            <a:avLst>
              <a:gd name="adj" fmla="val 18691"/>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1" u="sng" kern="0" dirty="0">
                <a:solidFill>
                  <a:srgbClr val="0070C0"/>
                </a:solidFill>
                <a:latin typeface="ＭＳ Ｐゴシック" panose="020B0600070205080204" pitchFamily="50" charset="-128"/>
                <a:ea typeface="ＭＳ Ｐゴシック" panose="020B0600070205080204" pitchFamily="50" charset="-128"/>
              </a:rPr>
              <a:t>子ども・子育て支援金制度の創設に伴い、令和８年度より</a:t>
            </a:r>
            <a:r>
              <a:rPr kumimoji="1" lang="en-US" altLang="ja-JP" sz="900" b="1" u="sng" kern="0" dirty="0">
                <a:solidFill>
                  <a:srgbClr val="0070C0"/>
                </a:solidFill>
                <a:latin typeface="ＭＳ Ｐゴシック" panose="020B0600070205080204" pitchFamily="50" charset="-128"/>
                <a:ea typeface="ＭＳ Ｐゴシック" panose="020B0600070205080204" pitchFamily="50" charset="-128"/>
              </a:rPr>
              <a:t>『</a:t>
            </a:r>
            <a:r>
              <a:rPr kumimoji="1" lang="ja-JP" altLang="en-US" sz="900" b="1" u="sng" kern="0" dirty="0">
                <a:solidFill>
                  <a:srgbClr val="0070C0"/>
                </a:solidFill>
                <a:latin typeface="ＭＳ Ｐゴシック" panose="020B0600070205080204" pitchFamily="50" charset="-128"/>
                <a:ea typeface="ＭＳ Ｐゴシック" panose="020B0600070205080204" pitchFamily="50" charset="-128"/>
              </a:rPr>
              <a:t>十八歳以上被保険者均等割額</a:t>
            </a:r>
            <a:r>
              <a:rPr kumimoji="1" lang="en-US" altLang="ja-JP" sz="900" b="1" u="sng" kern="0" dirty="0">
                <a:solidFill>
                  <a:srgbClr val="0070C0"/>
                </a:solidFill>
                <a:latin typeface="ＭＳ Ｐゴシック" panose="020B0600070205080204" pitchFamily="50" charset="-128"/>
                <a:ea typeface="ＭＳ Ｐゴシック" panose="020B0600070205080204" pitchFamily="50" charset="-128"/>
              </a:rPr>
              <a:t>』</a:t>
            </a:r>
            <a:r>
              <a:rPr kumimoji="1" lang="ja-JP" altLang="en-US" sz="900" b="1" u="sng" kern="0" dirty="0">
                <a:solidFill>
                  <a:srgbClr val="0070C0"/>
                </a:solidFill>
                <a:latin typeface="ＭＳ Ｐゴシック" panose="020B0600070205080204" pitchFamily="50" charset="-128"/>
                <a:ea typeface="ＭＳ Ｐゴシック" panose="020B0600070205080204" pitchFamily="50" charset="-128"/>
              </a:rPr>
              <a:t>が追加されたが、本事務運用における</a:t>
            </a:r>
            <a:r>
              <a:rPr kumimoji="1" lang="en-US" altLang="ja-JP" sz="900" b="1" u="sng" kern="0" dirty="0">
                <a:solidFill>
                  <a:srgbClr val="0070C0"/>
                </a:solidFill>
                <a:latin typeface="ＭＳ Ｐゴシック" panose="020B0600070205080204" pitchFamily="50" charset="-128"/>
                <a:ea typeface="ＭＳ Ｐゴシック" panose="020B0600070205080204" pitchFamily="50" charset="-128"/>
              </a:rPr>
              <a:t>『</a:t>
            </a:r>
            <a:r>
              <a:rPr kumimoji="1" lang="ja-JP" altLang="en-US" sz="900" b="1" u="sng" kern="0" dirty="0">
                <a:solidFill>
                  <a:srgbClr val="0070C0"/>
                </a:solidFill>
                <a:latin typeface="ＭＳ Ｐゴシック" panose="020B0600070205080204" pitchFamily="50" charset="-128"/>
                <a:ea typeface="ＭＳ Ｐゴシック" panose="020B0600070205080204" pitchFamily="50" charset="-128"/>
              </a:rPr>
              <a:t>均等割</a:t>
            </a:r>
            <a:r>
              <a:rPr kumimoji="1" lang="en-US" altLang="ja-JP" sz="900" b="1" u="sng" kern="0" dirty="0">
                <a:solidFill>
                  <a:srgbClr val="0070C0"/>
                </a:solidFill>
                <a:latin typeface="ＭＳ Ｐゴシック" panose="020B0600070205080204" pitchFamily="50" charset="-128"/>
                <a:ea typeface="ＭＳ Ｐゴシック" panose="020B0600070205080204" pitchFamily="50" charset="-128"/>
              </a:rPr>
              <a:t>』</a:t>
            </a:r>
            <a:r>
              <a:rPr kumimoji="1" lang="ja-JP" altLang="en-US" sz="900" b="1" u="sng" kern="0" dirty="0">
                <a:solidFill>
                  <a:srgbClr val="0070C0"/>
                </a:solidFill>
                <a:latin typeface="ＭＳ Ｐゴシック" panose="020B0600070205080204" pitchFamily="50" charset="-128"/>
                <a:ea typeface="ＭＳ Ｐゴシック" panose="020B0600070205080204" pitchFamily="50" charset="-128"/>
              </a:rPr>
              <a:t>の記載は全て、</a:t>
            </a:r>
            <a:r>
              <a:rPr kumimoji="1" lang="en-US" altLang="ja-JP" sz="900" b="1" u="sng" kern="0" dirty="0">
                <a:solidFill>
                  <a:srgbClr val="0070C0"/>
                </a:solidFill>
                <a:latin typeface="ＭＳ Ｐゴシック" panose="020B0600070205080204" pitchFamily="50" charset="-128"/>
                <a:ea typeface="ＭＳ Ｐゴシック" panose="020B0600070205080204" pitchFamily="50" charset="-128"/>
              </a:rPr>
              <a:t>『</a:t>
            </a:r>
            <a:r>
              <a:rPr kumimoji="1" lang="ja-JP" altLang="en-US" sz="900" b="1" u="sng" kern="0" dirty="0">
                <a:solidFill>
                  <a:srgbClr val="0070C0"/>
                </a:solidFill>
                <a:latin typeface="ＭＳ Ｐゴシック" panose="020B0600070205080204" pitchFamily="50" charset="-128"/>
                <a:ea typeface="ＭＳ Ｐゴシック" panose="020B0600070205080204" pitchFamily="50" charset="-128"/>
              </a:rPr>
              <a:t>被保険者均等割額及び十八歳以上被保険者均等割額</a:t>
            </a:r>
            <a:r>
              <a:rPr kumimoji="1" lang="en-US" altLang="ja-JP" sz="900" b="1" u="sng" kern="0" dirty="0">
                <a:solidFill>
                  <a:srgbClr val="0070C0"/>
                </a:solidFill>
                <a:latin typeface="ＭＳ Ｐゴシック" panose="020B0600070205080204" pitchFamily="50" charset="-128"/>
                <a:ea typeface="ＭＳ Ｐゴシック" panose="020B0600070205080204" pitchFamily="50" charset="-128"/>
              </a:rPr>
              <a:t>』</a:t>
            </a:r>
            <a:r>
              <a:rPr kumimoji="1" lang="ja-JP" altLang="en-US" sz="900" b="1" u="sng" kern="0" dirty="0">
                <a:solidFill>
                  <a:srgbClr val="0070C0"/>
                </a:solidFill>
                <a:latin typeface="ＭＳ Ｐゴシック" panose="020B0600070205080204" pitchFamily="50" charset="-128"/>
                <a:ea typeface="ＭＳ Ｐゴシック" panose="020B0600070205080204" pitchFamily="50" charset="-128"/>
              </a:rPr>
              <a:t>を表しているものとする。</a:t>
            </a:r>
            <a:endParaRPr kumimoji="1" lang="en-US" altLang="ja-JP" sz="900" b="1" u="sng" kern="0" dirty="0">
              <a:solidFill>
                <a:srgbClr val="0070C0"/>
              </a:solidFill>
              <a:latin typeface="ＭＳ Ｐゴシック" panose="020B0600070205080204" pitchFamily="50" charset="-128"/>
              <a:ea typeface="ＭＳ Ｐゴシック" panose="020B0600070205080204" pitchFamily="50" charset="-128"/>
            </a:endParaRPr>
          </a:p>
          <a:p>
            <a:pPr marR="0" lvl="0" defTabSz="914400" eaLnBrk="1" fontAlgn="auto" latinLnBrk="0" hangingPunct="1">
              <a:lnSpc>
                <a:spcPts val="500"/>
              </a:lnSpc>
              <a:spcBef>
                <a:spcPts val="0"/>
              </a:spcBef>
              <a:spcAft>
                <a:spcPts val="0"/>
              </a:spcAft>
              <a:buClrTx/>
              <a:buSzTx/>
              <a:tabLst/>
              <a:defRPr/>
            </a:pPr>
            <a:endParaRPr kumimoji="1" lang="en-US" altLang="ja-JP" sz="800" b="1" i="0" u="sng"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8" name="角丸四角形 9">
            <a:extLst>
              <a:ext uri="{FF2B5EF4-FFF2-40B4-BE49-F238E27FC236}">
                <a16:creationId xmlns:a16="http://schemas.microsoft.com/office/drawing/2014/main" id="{8CD7C90C-AF1C-4B5D-90BB-920F949F0D2C}"/>
              </a:ext>
            </a:extLst>
          </p:cNvPr>
          <p:cNvSpPr/>
          <p:nvPr/>
        </p:nvSpPr>
        <p:spPr>
          <a:xfrm>
            <a:off x="518948" y="2341780"/>
            <a:ext cx="1728192" cy="216000"/>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減免対象保険料</a:t>
            </a:r>
          </a:p>
        </p:txBody>
      </p:sp>
      <p:sp>
        <p:nvSpPr>
          <p:cNvPr id="29" name="正方形/長方形 28">
            <a:extLst>
              <a:ext uri="{FF2B5EF4-FFF2-40B4-BE49-F238E27FC236}">
                <a16:creationId xmlns:a16="http://schemas.microsoft.com/office/drawing/2014/main" id="{F2E0B798-2D2B-41E8-8D6A-8810B6D59734}"/>
              </a:ext>
            </a:extLst>
          </p:cNvPr>
          <p:cNvSpPr/>
          <p:nvPr/>
        </p:nvSpPr>
        <p:spPr>
          <a:xfrm>
            <a:off x="11615057" y="400357"/>
            <a:ext cx="990599" cy="41848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400" dirty="0">
                <a:solidFill>
                  <a:schemeClr val="tx1"/>
                </a:solidFill>
                <a:latin typeface="BIZ UDPゴシック" panose="020B0400000000000000" pitchFamily="50" charset="-128"/>
                <a:ea typeface="BIZ UDPゴシック" panose="020B0400000000000000" pitchFamily="50" charset="-128"/>
              </a:rPr>
              <a:t>1</a:t>
            </a:r>
            <a:r>
              <a:rPr kumimoji="1" lang="ja-JP" altLang="en-US" sz="1400" dirty="0">
                <a:solidFill>
                  <a:schemeClr val="tx1"/>
                </a:solidFill>
                <a:latin typeface="BIZ UDPゴシック" panose="020B0400000000000000" pitchFamily="50" charset="-128"/>
                <a:ea typeface="BIZ UDPゴシック" panose="020B0400000000000000" pitchFamily="50" charset="-128"/>
              </a:rPr>
              <a:t>９</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１</a:t>
            </a:r>
          </a:p>
        </p:txBody>
      </p:sp>
    </p:spTree>
    <p:extLst>
      <p:ext uri="{BB962C8B-B14F-4D97-AF65-F5344CB8AC3E}">
        <p14:creationId xmlns:p14="http://schemas.microsoft.com/office/powerpoint/2010/main" val="3122083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C3EB7C7F-C7B6-464A-A3A0-B0682FBC3F53}"/>
              </a:ext>
            </a:extLst>
          </p:cNvPr>
          <p:cNvGraphicFramePr>
            <a:graphicFrameLocks noGrp="1"/>
          </p:cNvGraphicFramePr>
          <p:nvPr>
            <p:extLst>
              <p:ext uri="{D42A27DB-BD31-4B8C-83A1-F6EECF244321}">
                <p14:modId xmlns:p14="http://schemas.microsoft.com/office/powerpoint/2010/main" val="223503572"/>
              </p:ext>
            </p:extLst>
          </p:nvPr>
        </p:nvGraphicFramePr>
        <p:xfrm>
          <a:off x="195943" y="1197881"/>
          <a:ext cx="12409713" cy="8045179"/>
        </p:xfrm>
        <a:graphic>
          <a:graphicData uri="http://schemas.openxmlformats.org/drawingml/2006/table">
            <a:tbl>
              <a:tblPr firstRow="1" bandRow="1">
                <a:tableStyleId>{5C22544A-7EE6-4342-B048-85BDC9FD1C3A}</a:tableStyleId>
              </a:tblPr>
              <a:tblGrid>
                <a:gridCol w="5683703">
                  <a:extLst>
                    <a:ext uri="{9D8B030D-6E8A-4147-A177-3AD203B41FA5}">
                      <a16:colId xmlns:a16="http://schemas.microsoft.com/office/drawing/2014/main" val="3078339490"/>
                    </a:ext>
                  </a:extLst>
                </a:gridCol>
                <a:gridCol w="5705475">
                  <a:extLst>
                    <a:ext uri="{9D8B030D-6E8A-4147-A177-3AD203B41FA5}">
                      <a16:colId xmlns:a16="http://schemas.microsoft.com/office/drawing/2014/main" val="2747932966"/>
                    </a:ext>
                  </a:extLst>
                </a:gridCol>
                <a:gridCol w="1020535">
                  <a:extLst>
                    <a:ext uri="{9D8B030D-6E8A-4147-A177-3AD203B41FA5}">
                      <a16:colId xmlns:a16="http://schemas.microsoft.com/office/drawing/2014/main" val="1242454570"/>
                    </a:ext>
                  </a:extLst>
                </a:gridCol>
              </a:tblGrid>
              <a:tr h="290424">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現行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改定理由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1618616"/>
                  </a:ext>
                </a:extLst>
              </a:tr>
              <a:tr h="7754755">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700" dirty="0">
                        <a:latin typeface="HGPｺﾞｼｯｸM" panose="020B0600000000000000" pitchFamily="50" charset="-128"/>
                        <a:ea typeface="HGPｺﾞｼｯｸM" panose="020B0600000000000000" pitchFamily="50" charset="-128"/>
                      </a:endParaRPr>
                    </a:p>
                    <a:p>
                      <a:endParaRPr kumimoji="1" lang="en-US" altLang="ja-JP" sz="700" dirty="0">
                        <a:latin typeface="HGPｺﾞｼｯｸM" panose="020B0600000000000000" pitchFamily="50" charset="-128"/>
                        <a:ea typeface="HGPｺﾞｼｯｸM" panose="020B0600000000000000" pitchFamily="50" charset="-128"/>
                      </a:endParaRPr>
                    </a:p>
                    <a:p>
                      <a:endParaRPr kumimoji="1" lang="en-US" altLang="ja-JP" sz="700" dirty="0">
                        <a:latin typeface="HGPｺﾞｼｯｸM" panose="020B0600000000000000" pitchFamily="50" charset="-128"/>
                        <a:ea typeface="HGPｺﾞｼｯｸM" panose="020B0600000000000000" pitchFamily="50" charset="-128"/>
                      </a:endParaRPr>
                    </a:p>
                    <a:p>
                      <a:endParaRPr kumimoji="1" lang="en-US" altLang="ja-JP" sz="700" dirty="0">
                        <a:latin typeface="HGPｺﾞｼｯｸM" panose="020B0600000000000000" pitchFamily="50" charset="-128"/>
                        <a:ea typeface="HGPｺﾞｼｯｸM" panose="020B0600000000000000" pitchFamily="50" charset="-128"/>
                      </a:endParaRPr>
                    </a:p>
                    <a:p>
                      <a:endParaRPr kumimoji="1" lang="en-US" altLang="ja-JP" sz="700" dirty="0">
                        <a:latin typeface="HGPｺﾞｼｯｸM" panose="020B0600000000000000" pitchFamily="50" charset="-128"/>
                        <a:ea typeface="HGPｺﾞｼｯｸM" panose="020B0600000000000000" pitchFamily="50" charset="-128"/>
                      </a:endParaRPr>
                    </a:p>
                    <a:p>
                      <a:endParaRPr kumimoji="1" lang="en-US" altLang="ja-JP" sz="700" dirty="0">
                        <a:latin typeface="HGPｺﾞｼｯｸM" panose="020B0600000000000000" pitchFamily="50" charset="-128"/>
                        <a:ea typeface="HGPｺﾞｼｯｸM" panose="020B0600000000000000" pitchFamily="50" charset="-128"/>
                      </a:endParaRPr>
                    </a:p>
                    <a:p>
                      <a:endParaRPr kumimoji="1" lang="en-US" altLang="ja-JP" sz="700" dirty="0">
                        <a:latin typeface="HGPｺﾞｼｯｸM" panose="020B0600000000000000" pitchFamily="50" charset="-128"/>
                        <a:ea typeface="HGPｺﾞｼｯｸM" panose="020B0600000000000000" pitchFamily="50" charset="-128"/>
                      </a:endParaRPr>
                    </a:p>
                    <a:p>
                      <a:endParaRPr kumimoji="1" lang="en-US" altLang="ja-JP" sz="7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○還付の規定</a:t>
                      </a:r>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○Ｒ６年度改正</a:t>
                      </a:r>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0754397"/>
                  </a:ext>
                </a:extLst>
              </a:tr>
            </a:tbl>
          </a:graphicData>
        </a:graphic>
      </p:graphicFrame>
      <p:sp>
        <p:nvSpPr>
          <p:cNvPr id="14" name="正方形/長方形 13">
            <a:extLst>
              <a:ext uri="{FF2B5EF4-FFF2-40B4-BE49-F238E27FC236}">
                <a16:creationId xmlns:a16="http://schemas.microsoft.com/office/drawing/2014/main" id="{E2D23B56-9AA3-4DE3-A341-2EA24681271E}"/>
              </a:ext>
            </a:extLst>
          </p:cNvPr>
          <p:cNvSpPr/>
          <p:nvPr/>
        </p:nvSpPr>
        <p:spPr>
          <a:xfrm>
            <a:off x="2880291" y="609600"/>
            <a:ext cx="7041015" cy="42862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latin typeface="HGPｺﾞｼｯｸE" panose="020B0900000000000000" pitchFamily="50" charset="-128"/>
                <a:ea typeface="HGPｺﾞｼｯｸE" panose="020B0900000000000000" pitchFamily="50" charset="-128"/>
              </a:rPr>
              <a:t>保険料減免にかかる事務運用の改定 （新旧対照表）</a:t>
            </a:r>
          </a:p>
        </p:txBody>
      </p:sp>
      <p:sp>
        <p:nvSpPr>
          <p:cNvPr id="27" name="テキスト ボックス 26">
            <a:extLst>
              <a:ext uri="{FF2B5EF4-FFF2-40B4-BE49-F238E27FC236}">
                <a16:creationId xmlns:a16="http://schemas.microsoft.com/office/drawing/2014/main" id="{A7E33034-73AF-4ADA-A2BC-A3296874BA75}"/>
              </a:ext>
            </a:extLst>
          </p:cNvPr>
          <p:cNvSpPr txBox="1"/>
          <p:nvPr/>
        </p:nvSpPr>
        <p:spPr>
          <a:xfrm>
            <a:off x="330004" y="1651872"/>
            <a:ext cx="5493842" cy="4639747"/>
          </a:xfrm>
          <a:prstGeom prst="roundRect">
            <a:avLst>
              <a:gd name="adj" fmla="val 4942"/>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defTabSz="914400">
              <a:defRPr/>
            </a:pP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　</a:t>
            </a: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p:txBody>
      </p:sp>
      <p:sp>
        <p:nvSpPr>
          <p:cNvPr id="28" name="角丸四角形 9">
            <a:extLst>
              <a:ext uri="{FF2B5EF4-FFF2-40B4-BE49-F238E27FC236}">
                <a16:creationId xmlns:a16="http://schemas.microsoft.com/office/drawing/2014/main" id="{D379FF32-0D24-4B97-A3C4-4B5DAC7AF206}"/>
              </a:ext>
            </a:extLst>
          </p:cNvPr>
          <p:cNvSpPr/>
          <p:nvPr/>
        </p:nvSpPr>
        <p:spPr>
          <a:xfrm>
            <a:off x="578003" y="1543860"/>
            <a:ext cx="1728192" cy="216024"/>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減免対象保険料</a:t>
            </a:r>
          </a:p>
        </p:txBody>
      </p:sp>
      <p:sp>
        <p:nvSpPr>
          <p:cNvPr id="36" name="正方形/長方形 35">
            <a:extLst>
              <a:ext uri="{FF2B5EF4-FFF2-40B4-BE49-F238E27FC236}">
                <a16:creationId xmlns:a16="http://schemas.microsoft.com/office/drawing/2014/main" id="{77D4D773-72A0-4F0E-B9EE-57653C80F77B}"/>
              </a:ext>
            </a:extLst>
          </p:cNvPr>
          <p:cNvSpPr/>
          <p:nvPr/>
        </p:nvSpPr>
        <p:spPr>
          <a:xfrm>
            <a:off x="383027" y="1919539"/>
            <a:ext cx="5291317" cy="1839661"/>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運用</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国民健康保険料が月割賦課であること、また、減免制度は、本人からの申請に基づくものであることを勘案し、減免対象保険料について、</a:t>
            </a:r>
            <a:r>
              <a:rPr kumimoji="1" lang="en-US" altLang="ja-JP"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申請日の属する月から減免事由が消滅した日の属する月</a:t>
            </a:r>
            <a:r>
              <a:rPr kumimoji="1" lang="ja-JP" altLang="en-US" sz="900" b="0" i="0" u="sng" strike="noStrike" kern="0" cap="none" spc="0" normalizeH="0" baseline="0" noProof="0" dirty="0">
                <a:ln>
                  <a:noFill/>
                </a:ln>
                <a:solidFill>
                  <a:srgbClr val="FF0000"/>
                </a:solidFill>
                <a:effectLst/>
                <a:uLnTx/>
                <a:uFillTx/>
                <a:latin typeface="HGPｺﾞｼｯｸE" panose="020B0900000000000000" pitchFamily="50" charset="-128"/>
                <a:ea typeface="HGPｺﾞｼｯｸE" panose="020B0900000000000000" pitchFamily="50" charset="-128"/>
                <a:cs typeface="+mn-cs"/>
              </a:rPr>
              <a:t>の前月</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までの月数</a:t>
            </a:r>
            <a:r>
              <a:rPr kumimoji="1" lang="en-US" altLang="ja-JP"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とし、</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未納保険料にのみ適用（資格喪失の代替処分の趣きが強い拘禁減免や</a:t>
            </a:r>
            <a:r>
              <a:rPr kumimoji="1" lang="ja-JP" altLang="en-US" sz="900" b="0" i="0" u="sng" strike="noStrike" kern="0" cap="none" spc="0" normalizeH="0" baseline="0" noProof="0" dirty="0">
                <a:ln>
                  <a:noFill/>
                </a:ln>
                <a:solidFill>
                  <a:srgbClr val="0070C0"/>
                </a:solidFill>
                <a:effectLst/>
                <a:uLnTx/>
                <a:uFillTx/>
                <a:latin typeface="HGPｺﾞｼｯｸE" panose="020B0900000000000000" pitchFamily="50" charset="-128"/>
                <a:ea typeface="HGPｺﾞｼｯｸE" panose="020B0900000000000000" pitchFamily="50" charset="-128"/>
                <a:cs typeface="+mn-cs"/>
              </a:rPr>
              <a:t>市町村が被保険者の減免申請の意思を確認した日以降に、</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本人の責めに因らず納付される</a:t>
            </a:r>
            <a:r>
              <a:rPr kumimoji="1" lang="ja-JP" altLang="en-US" sz="900" u="sng" kern="0" dirty="0">
                <a:solidFill>
                  <a:srgbClr val="0070C0"/>
                </a:solidFill>
                <a:latin typeface="HGPｺﾞｼｯｸE" panose="020B0900000000000000" pitchFamily="50" charset="-128"/>
                <a:ea typeface="HGPｺﾞｼｯｸE" panose="020B0900000000000000" pitchFamily="50" charset="-128"/>
              </a:rPr>
              <a:t>保険料</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を除く）</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する。</a:t>
            </a:r>
            <a:endPar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1" lang="ja-JP" altLang="en-US" sz="900" b="1" i="0" u="sng" strike="noStrike" kern="0" cap="none" spc="0" normalizeH="0" baseline="0" noProof="0" dirty="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なお、申請が不可能な環境下（本人の責めに因らず、物理的に申請することができない状況に置かれている状態。）</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にあると認められる場合に、賦課権の期間制限満了前の保険料に限り、減免事由該当日</a:t>
            </a:r>
            <a:r>
              <a:rPr kumimoji="1" lang="ja-JP" altLang="en-US" sz="900" b="0" i="0" u="sng" strike="noStrike" kern="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あるいは賦課期日</a:t>
            </a:r>
            <a:r>
              <a:rPr kumimoji="1" lang="ja-JP" altLang="en-US" sz="900" b="1" i="0" u="sng" strike="noStrike" kern="0" cap="none" spc="0" normalizeH="0" baseline="0" noProof="0" dirty="0">
                <a:ln>
                  <a:noFill/>
                </a:ln>
                <a:solidFill>
                  <a:srgbClr val="0070C0"/>
                </a:solidFill>
                <a:effectLst/>
                <a:uLnTx/>
                <a:uFillTx/>
                <a:latin typeface="ＭＳ Ｐゴシック" panose="020B0600070205080204" pitchFamily="50" charset="-128"/>
                <a:ea typeface="ＭＳ Ｐゴシック" panose="020B0600070205080204" pitchFamily="50" charset="-128"/>
                <a:cs typeface="+mn-cs"/>
              </a:rPr>
              <a:t>（年度途中加入の場合は資格取得日）</a:t>
            </a:r>
            <a:r>
              <a:rPr kumimoji="1" lang="ja-JP" altLang="en-US" sz="900" b="0" i="0" u="sng" strike="noStrike" kern="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のいずれか遅い日</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からの遡及適用を</a:t>
            </a:r>
            <a:r>
              <a:rPr kumimoji="1" lang="ja-JP" altLang="en-US" sz="900" i="0" strike="noStrike" kern="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可能とする。</a:t>
            </a:r>
            <a:endParaRPr kumimoji="1" lang="en-US" altLang="ja-JP" sz="900" i="0" strike="noStrike" kern="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≪申請が不可能な環境下にあると認められる事例≫</a:t>
            </a:r>
            <a:endPar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・災害による本人の入院　　・本人の拘禁</a:t>
            </a:r>
            <a:endPar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sng" strike="noStrike" kern="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・減免事由該当日が当該年度保険料賦課額決定前（ただし、賦課額決定後初めて迎える納期限当日までに申請があった場合）</a:t>
            </a:r>
            <a:endParaRPr kumimoji="1" lang="en-US" altLang="ja-JP" sz="900" b="0" i="0" u="sng" strike="noStrike" kern="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u="sng" kern="0" dirty="0">
              <a:solidFill>
                <a:srgbClr val="FF0000"/>
              </a:solidFill>
              <a:latin typeface="ＭＳ Ｐゴシック" panose="020B0600070205080204" pitchFamily="50" charset="-128"/>
              <a:ea typeface="ＭＳ Ｐゴシック" panose="020B0600070205080204" pitchFamily="50" charset="-128"/>
            </a:endParaRPr>
          </a:p>
          <a:p>
            <a:pPr defTabSz="914400">
              <a:defRPr/>
            </a:pPr>
            <a:r>
              <a:rPr kumimoji="1" lang="ja-JP" altLang="en-US" sz="900" b="1" u="sng" kern="0" dirty="0">
                <a:solidFill>
                  <a:srgbClr val="0070C0"/>
                </a:solidFill>
                <a:latin typeface="Calibri"/>
                <a:ea typeface="ＭＳ Ｐゴシック" panose="020B0600070205080204" pitchFamily="50" charset="-128"/>
              </a:rPr>
              <a:t>　</a:t>
            </a:r>
            <a:endParaRPr kumimoji="1" lang="en-US" altLang="ja-JP" sz="900" b="1" u="sng" kern="0" dirty="0">
              <a:solidFill>
                <a:srgbClr val="0070C0"/>
              </a:solidFill>
              <a:latin typeface="Calibri"/>
              <a:ea typeface="ＭＳ Ｐゴシック" panose="020B0600070205080204" pitchFamily="50" charset="-128"/>
            </a:endParaRPr>
          </a:p>
          <a:p>
            <a:pPr defTabSz="914400">
              <a:defRPr/>
            </a:pPr>
            <a:endParaRPr kumimoji="1" lang="en-US" altLang="ja-JP" sz="900" b="1" u="sng" kern="0" dirty="0">
              <a:solidFill>
                <a:srgbClr val="0070C0"/>
              </a:solidFill>
              <a:latin typeface="Calibri"/>
              <a:ea typeface="ＭＳ Ｐゴシック" panose="020B0600070205080204" pitchFamily="50" charset="-128"/>
            </a:endParaRPr>
          </a:p>
        </p:txBody>
      </p:sp>
      <p:sp>
        <p:nvSpPr>
          <p:cNvPr id="38" name="テキスト ボックス 37">
            <a:extLst>
              <a:ext uri="{FF2B5EF4-FFF2-40B4-BE49-F238E27FC236}">
                <a16:creationId xmlns:a16="http://schemas.microsoft.com/office/drawing/2014/main" id="{0F7E98F9-9238-4A00-99A1-C113E481D0BA}"/>
              </a:ext>
            </a:extLst>
          </p:cNvPr>
          <p:cNvSpPr txBox="1"/>
          <p:nvPr/>
        </p:nvSpPr>
        <p:spPr>
          <a:xfrm>
            <a:off x="5966357" y="1651872"/>
            <a:ext cx="5493842" cy="7529513"/>
          </a:xfrm>
          <a:prstGeom prst="roundRect">
            <a:avLst>
              <a:gd name="adj" fmla="val 4942"/>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次のような設定方法が考えられる。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①　減免事由に該当した日の属する年度すべて　　　</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②　減免事由に該当した日の属する年度すべて（未納保険料の範囲で）</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③　減免事由に該当した日の属する月から減免事由が消滅した日の属する月までの月数</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kern="0" dirty="0">
                <a:solidFill>
                  <a:prstClr val="black"/>
                </a:solidFill>
                <a:latin typeface="Calibri"/>
                <a:ea typeface="ＭＳ Ｐゴシック" panose="020B0600070205080204" pitchFamily="50" charset="-128"/>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（未納保険料の範囲で）</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④　申請日の属する月から減免事由が消滅した日の属する月までの月数（未納保険料の範囲で）</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kern="0" dirty="0">
                <a:solidFill>
                  <a:prstClr val="black"/>
                </a:solidFill>
                <a:latin typeface="Calibri"/>
                <a:ea typeface="ＭＳ Ｐゴシック" panose="020B0600070205080204" pitchFamily="50" charset="-128"/>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後期高齢者医療広域連合</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⑤　申請日の属する月から減免事由が消滅した日の属する月に納期限を迎える保険料</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kern="0" dirty="0">
                <a:solidFill>
                  <a:prstClr val="black"/>
                </a:solidFill>
                <a:latin typeface="Calibri"/>
                <a:ea typeface="ＭＳ Ｐゴシック" panose="020B0600070205080204" pitchFamily="50" charset="-128"/>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（未納保険料の範囲で）</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ts val="6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≪具体例≫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・年度保険料：</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　・応能・応益割に</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50%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減免を適用　・減免事由該当日：</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日　・減免申請日：</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日</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①　減免事由に該当した日の属する年度すべて</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減免後年度保険料額が</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6</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万円となるが、既に</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7.2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万円納付済みのため、</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万円還付。</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②　減免事由に該当した日の属する年度すべて（未納保険料の範囲で）</a:t>
            </a:r>
          </a:p>
          <a:p>
            <a:pPr marL="0" marR="0" lvl="0" indent="274638"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減免額は最大</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6</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万円となるが、既に</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7.2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万円納付済みで未納保険料は</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4.8</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万円のみであるため、減免額は</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4.8</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(12~3</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月期：</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円</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err="1">
                <a:ln>
                  <a:noFill/>
                </a:ln>
                <a:solidFill>
                  <a:prstClr val="black"/>
                </a:solidFill>
                <a:effectLst/>
                <a:uLnTx/>
                <a:uFillTx/>
                <a:latin typeface="Calibri"/>
                <a:ea typeface="ＭＳ Ｐゴシック" panose="020B0600070205080204" pitchFamily="50" charset="-128"/>
                <a:cs typeface="+mn-cs"/>
              </a:rPr>
              <a:t>。</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ts val="600"/>
              </a:lnSpc>
              <a:spcBef>
                <a:spcPts val="0"/>
              </a:spcBef>
              <a:spcAft>
                <a:spcPts val="0"/>
              </a:spcAft>
              <a:buClrTx/>
              <a:buSzTx/>
              <a:buFontTx/>
              <a:buNone/>
              <a:tabLst/>
              <a:defRPr/>
            </a:pPr>
            <a:endPar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③　減免事由に該当した日の属する月から減免事由が消滅した日の属する月までの月数</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kern="0" dirty="0">
                <a:solidFill>
                  <a:prstClr val="black"/>
                </a:solidFill>
                <a:latin typeface="Calibri"/>
                <a:ea typeface="ＭＳ Ｐゴシック" panose="020B0600070205080204" pitchFamily="50" charset="-128"/>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（未納保険料の範囲で）</a:t>
            </a:r>
          </a:p>
          <a:p>
            <a:pPr marL="0" marR="0" lvl="0" indent="274638"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減免対象保険料は、</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4</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(12~3</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月の</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4</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か月分</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であることから、減免額は</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④　申請日の属する月から減免事由が消滅した日の属する月までの月数（未納保険料の範囲で）</a:t>
            </a:r>
          </a:p>
          <a:p>
            <a:pPr marL="0" marR="0" lvl="0" indent="274638"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減免対象保険料は、</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3</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月の</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か月分</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であることから、減免額は</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⑤　申請日の属する月から減免事由が消滅した日の属する月に納期限を迎える保険料</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kern="0" dirty="0">
                <a:solidFill>
                  <a:prstClr val="black"/>
                </a:solidFill>
                <a:latin typeface="Calibri"/>
                <a:ea typeface="ＭＳ Ｐゴシック" panose="020B0600070205080204" pitchFamily="50" charset="-128"/>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（未納保険料の範囲で）</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減免対象保険料は、</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2.4</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3</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月期保険料</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であることから、減免額は</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274638"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9" name="角丸四角形 9">
            <a:extLst>
              <a:ext uri="{FF2B5EF4-FFF2-40B4-BE49-F238E27FC236}">
                <a16:creationId xmlns:a16="http://schemas.microsoft.com/office/drawing/2014/main" id="{670B6ABF-0605-4BDD-B9B3-9717D3F21FB5}"/>
              </a:ext>
            </a:extLst>
          </p:cNvPr>
          <p:cNvSpPr/>
          <p:nvPr/>
        </p:nvSpPr>
        <p:spPr>
          <a:xfrm>
            <a:off x="6251380" y="1543860"/>
            <a:ext cx="1728192" cy="216024"/>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減免対象保険料</a:t>
            </a:r>
          </a:p>
        </p:txBody>
      </p:sp>
      <p:graphicFrame>
        <p:nvGraphicFramePr>
          <p:cNvPr id="40" name="表 39">
            <a:extLst>
              <a:ext uri="{FF2B5EF4-FFF2-40B4-BE49-F238E27FC236}">
                <a16:creationId xmlns:a16="http://schemas.microsoft.com/office/drawing/2014/main" id="{6B10BA30-7417-4B42-99ED-B2001EDE5D1C}"/>
              </a:ext>
            </a:extLst>
          </p:cNvPr>
          <p:cNvGraphicFramePr>
            <a:graphicFrameLocks noGrp="1"/>
          </p:cNvGraphicFramePr>
          <p:nvPr>
            <p:extLst>
              <p:ext uri="{D42A27DB-BD31-4B8C-83A1-F6EECF244321}">
                <p14:modId xmlns:p14="http://schemas.microsoft.com/office/powerpoint/2010/main" val="3871887379"/>
              </p:ext>
            </p:extLst>
          </p:nvPr>
        </p:nvGraphicFramePr>
        <p:xfrm>
          <a:off x="6000188" y="3545278"/>
          <a:ext cx="5389856" cy="668583"/>
        </p:xfrm>
        <a:graphic>
          <a:graphicData uri="http://schemas.openxmlformats.org/drawingml/2006/table">
            <a:tbl>
              <a:tblPr firstRow="1" bandRow="1"/>
              <a:tblGrid>
                <a:gridCol w="717126">
                  <a:extLst>
                    <a:ext uri="{9D8B030D-6E8A-4147-A177-3AD203B41FA5}">
                      <a16:colId xmlns:a16="http://schemas.microsoft.com/office/drawing/2014/main" val="20000"/>
                    </a:ext>
                  </a:extLst>
                </a:gridCol>
                <a:gridCol w="467273">
                  <a:extLst>
                    <a:ext uri="{9D8B030D-6E8A-4147-A177-3AD203B41FA5}">
                      <a16:colId xmlns:a16="http://schemas.microsoft.com/office/drawing/2014/main" val="20001"/>
                    </a:ext>
                  </a:extLst>
                </a:gridCol>
                <a:gridCol w="467273">
                  <a:extLst>
                    <a:ext uri="{9D8B030D-6E8A-4147-A177-3AD203B41FA5}">
                      <a16:colId xmlns:a16="http://schemas.microsoft.com/office/drawing/2014/main" val="20002"/>
                    </a:ext>
                  </a:extLst>
                </a:gridCol>
                <a:gridCol w="467273">
                  <a:extLst>
                    <a:ext uri="{9D8B030D-6E8A-4147-A177-3AD203B41FA5}">
                      <a16:colId xmlns:a16="http://schemas.microsoft.com/office/drawing/2014/main" val="20003"/>
                    </a:ext>
                  </a:extLst>
                </a:gridCol>
                <a:gridCol w="467273">
                  <a:extLst>
                    <a:ext uri="{9D8B030D-6E8A-4147-A177-3AD203B41FA5}">
                      <a16:colId xmlns:a16="http://schemas.microsoft.com/office/drawing/2014/main" val="20004"/>
                    </a:ext>
                  </a:extLst>
                </a:gridCol>
                <a:gridCol w="467273">
                  <a:extLst>
                    <a:ext uri="{9D8B030D-6E8A-4147-A177-3AD203B41FA5}">
                      <a16:colId xmlns:a16="http://schemas.microsoft.com/office/drawing/2014/main" val="20005"/>
                    </a:ext>
                  </a:extLst>
                </a:gridCol>
                <a:gridCol w="467273">
                  <a:extLst>
                    <a:ext uri="{9D8B030D-6E8A-4147-A177-3AD203B41FA5}">
                      <a16:colId xmlns:a16="http://schemas.microsoft.com/office/drawing/2014/main" val="20006"/>
                    </a:ext>
                  </a:extLst>
                </a:gridCol>
                <a:gridCol w="467273">
                  <a:extLst>
                    <a:ext uri="{9D8B030D-6E8A-4147-A177-3AD203B41FA5}">
                      <a16:colId xmlns:a16="http://schemas.microsoft.com/office/drawing/2014/main" val="20007"/>
                    </a:ext>
                  </a:extLst>
                </a:gridCol>
                <a:gridCol w="467273">
                  <a:extLst>
                    <a:ext uri="{9D8B030D-6E8A-4147-A177-3AD203B41FA5}">
                      <a16:colId xmlns:a16="http://schemas.microsoft.com/office/drawing/2014/main" val="20008"/>
                    </a:ext>
                  </a:extLst>
                </a:gridCol>
                <a:gridCol w="467273">
                  <a:extLst>
                    <a:ext uri="{9D8B030D-6E8A-4147-A177-3AD203B41FA5}">
                      <a16:colId xmlns:a16="http://schemas.microsoft.com/office/drawing/2014/main" val="20009"/>
                    </a:ext>
                  </a:extLst>
                </a:gridCol>
                <a:gridCol w="467273">
                  <a:extLst>
                    <a:ext uri="{9D8B030D-6E8A-4147-A177-3AD203B41FA5}">
                      <a16:colId xmlns:a16="http://schemas.microsoft.com/office/drawing/2014/main" val="20010"/>
                    </a:ext>
                  </a:extLst>
                </a:gridCol>
              </a:tblGrid>
              <a:tr h="22286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ja-JP" altLang="en-US" sz="700" dirty="0">
                          <a:latin typeface="HGPｺﾞｼｯｸM" panose="020B0600000000000000" pitchFamily="50" charset="-128"/>
                          <a:ea typeface="HGPｺﾞｼｯｸM" panose="020B0600000000000000" pitchFamily="50" charset="-128"/>
                        </a:rPr>
                        <a:t>期</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700" dirty="0">
                          <a:latin typeface="HGPｺﾞｼｯｸM" panose="020B0600000000000000" pitchFamily="50" charset="-128"/>
                          <a:ea typeface="HGPｺﾞｼｯｸM" panose="020B0600000000000000" pitchFamily="50" charset="-128"/>
                        </a:rPr>
                        <a:t>6</a:t>
                      </a:r>
                      <a:r>
                        <a:rPr kumimoji="1" lang="ja-JP" altLang="en-US" sz="700" dirty="0">
                          <a:latin typeface="HGPｺﾞｼｯｸM" panose="020B0600000000000000" pitchFamily="50" charset="-128"/>
                          <a:ea typeface="HGPｺﾞｼｯｸM" panose="020B0600000000000000" pitchFamily="50" charset="-128"/>
                        </a:rPr>
                        <a:t>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700" dirty="0">
                          <a:latin typeface="HGPｺﾞｼｯｸM" panose="020B0600000000000000" pitchFamily="50" charset="-128"/>
                          <a:ea typeface="HGPｺﾞｼｯｸM" panose="020B0600000000000000" pitchFamily="50" charset="-128"/>
                        </a:rPr>
                        <a:t>7</a:t>
                      </a:r>
                      <a:r>
                        <a:rPr kumimoji="1" lang="ja-JP" altLang="en-US" sz="700" dirty="0">
                          <a:latin typeface="HGPｺﾞｼｯｸM" panose="020B0600000000000000" pitchFamily="50" charset="-128"/>
                          <a:ea typeface="HGPｺﾞｼｯｸM" panose="020B0600000000000000" pitchFamily="50" charset="-128"/>
                        </a:rPr>
                        <a:t>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700" dirty="0">
                          <a:latin typeface="HGPｺﾞｼｯｸM" panose="020B0600000000000000" pitchFamily="50" charset="-128"/>
                          <a:ea typeface="HGPｺﾞｼｯｸM" panose="020B0600000000000000" pitchFamily="50" charset="-128"/>
                        </a:rPr>
                        <a:t>8</a:t>
                      </a:r>
                      <a:r>
                        <a:rPr kumimoji="1" lang="ja-JP" altLang="en-US" sz="700" dirty="0">
                          <a:latin typeface="HGPｺﾞｼｯｸM" panose="020B0600000000000000" pitchFamily="50" charset="-128"/>
                          <a:ea typeface="HGPｺﾞｼｯｸM" panose="020B0600000000000000" pitchFamily="50" charset="-128"/>
                        </a:rPr>
                        <a:t>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700" dirty="0">
                          <a:latin typeface="HGPｺﾞｼｯｸM" panose="020B0600000000000000" pitchFamily="50" charset="-128"/>
                          <a:ea typeface="HGPｺﾞｼｯｸM" panose="020B0600000000000000" pitchFamily="50" charset="-128"/>
                        </a:rPr>
                        <a:t>9</a:t>
                      </a:r>
                      <a:r>
                        <a:rPr kumimoji="1" lang="ja-JP" altLang="en-US" sz="700" dirty="0">
                          <a:latin typeface="HGPｺﾞｼｯｸM" panose="020B0600000000000000" pitchFamily="50" charset="-128"/>
                          <a:ea typeface="HGPｺﾞｼｯｸM" panose="020B0600000000000000" pitchFamily="50" charset="-128"/>
                        </a:rPr>
                        <a:t>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700" dirty="0">
                          <a:latin typeface="HGPｺﾞｼｯｸM" panose="020B0600000000000000" pitchFamily="50" charset="-128"/>
                          <a:ea typeface="HGPｺﾞｼｯｸM" panose="020B0600000000000000" pitchFamily="50" charset="-128"/>
                        </a:rPr>
                        <a:t>10</a:t>
                      </a:r>
                      <a:r>
                        <a:rPr kumimoji="1" lang="ja-JP" altLang="en-US" sz="700" dirty="0">
                          <a:latin typeface="HGPｺﾞｼｯｸM" panose="020B0600000000000000" pitchFamily="50" charset="-128"/>
                          <a:ea typeface="HGPｺﾞｼｯｸM" panose="020B0600000000000000" pitchFamily="50" charset="-128"/>
                        </a:rPr>
                        <a:t>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700" dirty="0">
                          <a:latin typeface="HGPｺﾞｼｯｸM" panose="020B0600000000000000" pitchFamily="50" charset="-128"/>
                          <a:ea typeface="HGPｺﾞｼｯｸM" panose="020B0600000000000000" pitchFamily="50" charset="-128"/>
                        </a:rPr>
                        <a:t>11</a:t>
                      </a:r>
                      <a:r>
                        <a:rPr kumimoji="1" lang="ja-JP" altLang="en-US" sz="700" dirty="0">
                          <a:latin typeface="HGPｺﾞｼｯｸM" panose="020B0600000000000000" pitchFamily="50" charset="-128"/>
                          <a:ea typeface="HGPｺﾞｼｯｸM" panose="020B0600000000000000" pitchFamily="50" charset="-128"/>
                        </a:rPr>
                        <a:t>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700" dirty="0">
                          <a:latin typeface="HGPｺﾞｼｯｸM" panose="020B0600000000000000" pitchFamily="50" charset="-128"/>
                          <a:ea typeface="HGPｺﾞｼｯｸM" panose="020B0600000000000000" pitchFamily="50" charset="-128"/>
                        </a:rPr>
                        <a:t>12</a:t>
                      </a:r>
                      <a:r>
                        <a:rPr kumimoji="1" lang="ja-JP" altLang="en-US" sz="700" dirty="0">
                          <a:latin typeface="HGPｺﾞｼｯｸM" panose="020B0600000000000000" pitchFamily="50" charset="-128"/>
                          <a:ea typeface="HGPｺﾞｼｯｸM" panose="020B0600000000000000" pitchFamily="50" charset="-128"/>
                        </a:rPr>
                        <a:t>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700" dirty="0">
                          <a:latin typeface="HGPｺﾞｼｯｸM" panose="020B0600000000000000" pitchFamily="50" charset="-128"/>
                          <a:ea typeface="HGPｺﾞｼｯｸM" panose="020B0600000000000000" pitchFamily="50" charset="-128"/>
                        </a:rPr>
                        <a:t>1</a:t>
                      </a:r>
                      <a:r>
                        <a:rPr kumimoji="1" lang="ja-JP" altLang="en-US" sz="700" dirty="0">
                          <a:latin typeface="HGPｺﾞｼｯｸM" panose="020B0600000000000000" pitchFamily="50" charset="-128"/>
                          <a:ea typeface="HGPｺﾞｼｯｸM" panose="020B0600000000000000" pitchFamily="50" charset="-128"/>
                        </a:rPr>
                        <a:t>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700" dirty="0">
                          <a:latin typeface="HGPｺﾞｼｯｸM" panose="020B0600000000000000" pitchFamily="50" charset="-128"/>
                          <a:ea typeface="HGPｺﾞｼｯｸM" panose="020B0600000000000000" pitchFamily="50" charset="-128"/>
                        </a:rPr>
                        <a:t>2</a:t>
                      </a:r>
                      <a:r>
                        <a:rPr kumimoji="1" lang="ja-JP" altLang="en-US" sz="700" dirty="0">
                          <a:latin typeface="HGPｺﾞｼｯｸM" panose="020B0600000000000000" pitchFamily="50" charset="-128"/>
                          <a:ea typeface="HGPｺﾞｼｯｸM" panose="020B0600000000000000" pitchFamily="50" charset="-128"/>
                        </a:rPr>
                        <a:t>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algn="ctr"/>
                      <a:r>
                        <a:rPr kumimoji="1" lang="en-US" altLang="ja-JP" sz="700" dirty="0">
                          <a:latin typeface="HGPｺﾞｼｯｸM" panose="020B0600000000000000" pitchFamily="50" charset="-128"/>
                          <a:ea typeface="HGPｺﾞｼｯｸM" panose="020B0600000000000000" pitchFamily="50" charset="-128"/>
                        </a:rPr>
                        <a:t>3</a:t>
                      </a:r>
                      <a:r>
                        <a:rPr kumimoji="1" lang="ja-JP" altLang="en-US" sz="700" dirty="0">
                          <a:latin typeface="HGPｺﾞｼｯｸM" panose="020B0600000000000000" pitchFamily="50" charset="-128"/>
                          <a:ea typeface="HGPｺﾞｼｯｸM" panose="020B0600000000000000" pitchFamily="50" charset="-128"/>
                        </a:rPr>
                        <a:t>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222861">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700" dirty="0">
                          <a:latin typeface="HGPｺﾞｼｯｸM" panose="020B0600000000000000" pitchFamily="50" charset="-128"/>
                          <a:ea typeface="HGPｺﾞｼｯｸM" panose="020B0600000000000000" pitchFamily="50" charset="-128"/>
                        </a:rPr>
                        <a:t>期別保険料</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600" dirty="0">
                          <a:latin typeface="HGPｺﾞｼｯｸM" panose="020B0600000000000000" pitchFamily="50" charset="-128"/>
                          <a:ea typeface="HGPｺﾞｼｯｸM" panose="020B0600000000000000" pitchFamily="50" charset="-128"/>
                        </a:rPr>
                        <a:t>12,000</a:t>
                      </a:r>
                      <a:endParaRPr kumimoji="1" lang="ja-JP" altLang="en-US" sz="6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600" dirty="0">
                          <a:latin typeface="HGPｺﾞｼｯｸM" panose="020B0600000000000000" pitchFamily="50" charset="-128"/>
                          <a:ea typeface="HGPｺﾞｼｯｸM" panose="020B0600000000000000" pitchFamily="50" charset="-128"/>
                        </a:rPr>
                        <a:t>12,000</a:t>
                      </a:r>
                      <a:endParaRPr kumimoji="1" lang="ja-JP" altLang="en-US" sz="6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600" dirty="0">
                          <a:latin typeface="HGPｺﾞｼｯｸM" panose="020B0600000000000000" pitchFamily="50" charset="-128"/>
                          <a:ea typeface="HGPｺﾞｼｯｸM" panose="020B0600000000000000" pitchFamily="50" charset="-128"/>
                        </a:rPr>
                        <a:t>12,000</a:t>
                      </a:r>
                      <a:endParaRPr kumimoji="1" lang="ja-JP" altLang="en-US" sz="6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600" dirty="0">
                          <a:latin typeface="HGPｺﾞｼｯｸM" panose="020B0600000000000000" pitchFamily="50" charset="-128"/>
                          <a:ea typeface="HGPｺﾞｼｯｸM" panose="020B0600000000000000" pitchFamily="50" charset="-128"/>
                        </a:rPr>
                        <a:t>12,000</a:t>
                      </a:r>
                      <a:endParaRPr kumimoji="1" lang="ja-JP" altLang="en-US" sz="6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600" dirty="0">
                          <a:latin typeface="HGPｺﾞｼｯｸM" panose="020B0600000000000000" pitchFamily="50" charset="-128"/>
                          <a:ea typeface="HGPｺﾞｼｯｸM" panose="020B0600000000000000" pitchFamily="50" charset="-128"/>
                        </a:rPr>
                        <a:t>12,000</a:t>
                      </a:r>
                      <a:endParaRPr kumimoji="1" lang="ja-JP" altLang="en-US" sz="6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600" dirty="0">
                          <a:latin typeface="HGPｺﾞｼｯｸM" panose="020B0600000000000000" pitchFamily="50" charset="-128"/>
                          <a:ea typeface="HGPｺﾞｼｯｸM" panose="020B0600000000000000" pitchFamily="50" charset="-128"/>
                        </a:rPr>
                        <a:t>12,000</a:t>
                      </a:r>
                      <a:endParaRPr kumimoji="1" lang="ja-JP" altLang="en-US" sz="6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600" dirty="0">
                          <a:latin typeface="HGPｺﾞｼｯｸM" panose="020B0600000000000000" pitchFamily="50" charset="-128"/>
                          <a:ea typeface="HGPｺﾞｼｯｸM" panose="020B0600000000000000" pitchFamily="50" charset="-128"/>
                        </a:rPr>
                        <a:t>12,000</a:t>
                      </a:r>
                      <a:endParaRPr kumimoji="1" lang="ja-JP" altLang="en-US" sz="6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600" dirty="0">
                          <a:latin typeface="HGPｺﾞｼｯｸM" panose="020B0600000000000000" pitchFamily="50" charset="-128"/>
                          <a:ea typeface="HGPｺﾞｼｯｸM" panose="020B0600000000000000" pitchFamily="50" charset="-128"/>
                        </a:rPr>
                        <a:t>12,000</a:t>
                      </a:r>
                      <a:endParaRPr kumimoji="1" lang="ja-JP" altLang="en-US" sz="6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600" dirty="0">
                          <a:latin typeface="HGPｺﾞｼｯｸM" panose="020B0600000000000000" pitchFamily="50" charset="-128"/>
                          <a:ea typeface="HGPｺﾞｼｯｸM" panose="020B0600000000000000" pitchFamily="50" charset="-128"/>
                        </a:rPr>
                        <a:t>12,000</a:t>
                      </a:r>
                      <a:endParaRPr kumimoji="1" lang="ja-JP" altLang="en-US" sz="6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en-US" altLang="ja-JP" sz="600" dirty="0">
                          <a:latin typeface="HGPｺﾞｼｯｸM" panose="020B0600000000000000" pitchFamily="50" charset="-128"/>
                          <a:ea typeface="HGPｺﾞｼｯｸM" panose="020B0600000000000000" pitchFamily="50" charset="-128"/>
                        </a:rPr>
                        <a:t>12,000</a:t>
                      </a:r>
                      <a:endParaRPr kumimoji="1" lang="ja-JP" altLang="en-US" sz="6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222861">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700" dirty="0">
                          <a:latin typeface="HGPｺﾞｼｯｸM" panose="020B0600000000000000" pitchFamily="50" charset="-128"/>
                          <a:ea typeface="HGPｺﾞｼｯｸM" panose="020B0600000000000000" pitchFamily="50" charset="-128"/>
                        </a:rPr>
                        <a:t>納付状況</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700" dirty="0">
                          <a:latin typeface="HGPｺﾞｼｯｸM" panose="020B0600000000000000" pitchFamily="50" charset="-128"/>
                          <a:ea typeface="HGPｺﾞｼｯｸM" panose="020B0600000000000000" pitchFamily="50" charset="-128"/>
                        </a:rPr>
                        <a:t>済</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700" dirty="0">
                          <a:latin typeface="HGPｺﾞｼｯｸM" panose="020B0600000000000000" pitchFamily="50" charset="-128"/>
                          <a:ea typeface="HGPｺﾞｼｯｸM" panose="020B0600000000000000" pitchFamily="50" charset="-128"/>
                        </a:rPr>
                        <a:t>済</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700" dirty="0">
                          <a:latin typeface="HGPｺﾞｼｯｸM" panose="020B0600000000000000" pitchFamily="50" charset="-128"/>
                          <a:ea typeface="HGPｺﾞｼｯｸM" panose="020B0600000000000000" pitchFamily="50" charset="-128"/>
                        </a:rPr>
                        <a:t>済</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700" dirty="0">
                          <a:latin typeface="HGPｺﾞｼｯｸM" panose="020B0600000000000000" pitchFamily="50" charset="-128"/>
                          <a:ea typeface="HGPｺﾞｼｯｸM" panose="020B0600000000000000" pitchFamily="50" charset="-128"/>
                        </a:rPr>
                        <a:t>済</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700" dirty="0">
                          <a:latin typeface="HGPｺﾞｼｯｸM" panose="020B0600000000000000" pitchFamily="50" charset="-128"/>
                          <a:ea typeface="HGPｺﾞｼｯｸM" panose="020B0600000000000000" pitchFamily="50" charset="-128"/>
                        </a:rPr>
                        <a:t>済</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r>
                        <a:rPr kumimoji="1" lang="ja-JP" altLang="en-US" sz="700" dirty="0">
                          <a:latin typeface="HGPｺﾞｼｯｸM" panose="020B0600000000000000" pitchFamily="50" charset="-128"/>
                          <a:ea typeface="HGPｺﾞｼｯｸM" panose="020B0600000000000000" pitchFamily="50" charset="-128"/>
                        </a:rPr>
                        <a:t>済</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endParaRPr kumimoji="1" lang="ja-JP" altLang="en-US" sz="7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endParaRPr kumimoji="1" lang="ja-JP" altLang="en-US" sz="7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endParaRPr kumimoji="1" lang="ja-JP" altLang="en-US" sz="7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algn="ctr"/>
                      <a:endParaRPr kumimoji="1" lang="ja-JP" altLang="en-US" sz="7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bl>
          </a:graphicData>
        </a:graphic>
      </p:graphicFrame>
      <p:grpSp>
        <p:nvGrpSpPr>
          <p:cNvPr id="41" name="グループ化 40">
            <a:extLst>
              <a:ext uri="{FF2B5EF4-FFF2-40B4-BE49-F238E27FC236}">
                <a16:creationId xmlns:a16="http://schemas.microsoft.com/office/drawing/2014/main" id="{DFE11BA0-6757-43A9-9BEA-88FF2537F46B}"/>
              </a:ext>
            </a:extLst>
          </p:cNvPr>
          <p:cNvGrpSpPr/>
          <p:nvPr/>
        </p:nvGrpSpPr>
        <p:grpSpPr>
          <a:xfrm>
            <a:off x="9267244" y="3551224"/>
            <a:ext cx="720184" cy="940303"/>
            <a:chOff x="5496596" y="2826810"/>
            <a:chExt cx="936000" cy="1051795"/>
          </a:xfrm>
        </p:grpSpPr>
        <p:cxnSp>
          <p:nvCxnSpPr>
            <p:cNvPr id="42" name="直線コネクタ 41">
              <a:extLst>
                <a:ext uri="{FF2B5EF4-FFF2-40B4-BE49-F238E27FC236}">
                  <a16:creationId xmlns:a16="http://schemas.microsoft.com/office/drawing/2014/main" id="{0B71F16B-92F1-4AAC-A468-3A4F778CE89C}"/>
                </a:ext>
              </a:extLst>
            </p:cNvPr>
            <p:cNvCxnSpPr/>
            <p:nvPr/>
          </p:nvCxnSpPr>
          <p:spPr>
            <a:xfrm>
              <a:off x="5809199" y="2826810"/>
              <a:ext cx="0" cy="684000"/>
            </a:xfrm>
            <a:prstGeom prst="line">
              <a:avLst/>
            </a:prstGeom>
            <a:noFill/>
            <a:ln w="38100" cap="flat" cmpd="sng" algn="ctr">
              <a:solidFill>
                <a:srgbClr val="00B050"/>
              </a:solidFill>
              <a:prstDash val="solid"/>
            </a:ln>
            <a:effectLst>
              <a:outerShdw blurRad="40000" dist="23000" dir="5400000" rotWithShape="0">
                <a:srgbClr val="000000">
                  <a:alpha val="35000"/>
                </a:srgbClr>
              </a:outerShdw>
            </a:effectLst>
          </p:spPr>
        </p:cxnSp>
        <p:sp>
          <p:nvSpPr>
            <p:cNvPr id="43" name="角丸四角形吹き出し 5">
              <a:extLst>
                <a:ext uri="{FF2B5EF4-FFF2-40B4-BE49-F238E27FC236}">
                  <a16:creationId xmlns:a16="http://schemas.microsoft.com/office/drawing/2014/main" id="{CDC8DCD8-3A22-4555-A7EE-3B2E411612D0}"/>
                </a:ext>
              </a:extLst>
            </p:cNvPr>
            <p:cNvSpPr/>
            <p:nvPr/>
          </p:nvSpPr>
          <p:spPr>
            <a:xfrm>
              <a:off x="5496596" y="3590605"/>
              <a:ext cx="936000" cy="288000"/>
            </a:xfrm>
            <a:prstGeom prst="wedgeRoundRectCallout">
              <a:avLst>
                <a:gd name="adj1" fmla="val -13706"/>
                <a:gd name="adj2" fmla="val -97175"/>
                <a:gd name="adj3" fmla="val 16667"/>
              </a:avLst>
            </a:prstGeom>
            <a:noFill/>
            <a:ln w="38100" cap="flat" cmpd="sng" algn="ctr">
              <a:solidFill>
                <a:srgbClr val="00B050"/>
              </a:solid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5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減免事由該当</a:t>
              </a:r>
            </a:p>
          </p:txBody>
        </p:sp>
      </p:grpSp>
      <p:grpSp>
        <p:nvGrpSpPr>
          <p:cNvPr id="44" name="グループ化 43">
            <a:extLst>
              <a:ext uri="{FF2B5EF4-FFF2-40B4-BE49-F238E27FC236}">
                <a16:creationId xmlns:a16="http://schemas.microsoft.com/office/drawing/2014/main" id="{E5509CA4-2B0C-4020-AC9D-0B5D1888A82B}"/>
              </a:ext>
            </a:extLst>
          </p:cNvPr>
          <p:cNvGrpSpPr/>
          <p:nvPr/>
        </p:nvGrpSpPr>
        <p:grpSpPr>
          <a:xfrm>
            <a:off x="10208381" y="3545278"/>
            <a:ext cx="720184" cy="936549"/>
            <a:chOff x="5482082" y="2826810"/>
            <a:chExt cx="936000" cy="1047596"/>
          </a:xfrm>
        </p:grpSpPr>
        <p:cxnSp>
          <p:nvCxnSpPr>
            <p:cNvPr id="45" name="直線コネクタ 44">
              <a:extLst>
                <a:ext uri="{FF2B5EF4-FFF2-40B4-BE49-F238E27FC236}">
                  <a16:creationId xmlns:a16="http://schemas.microsoft.com/office/drawing/2014/main" id="{8FCD6BCF-0825-45F6-A764-A24108E9BA87}"/>
                </a:ext>
              </a:extLst>
            </p:cNvPr>
            <p:cNvCxnSpPr/>
            <p:nvPr/>
          </p:nvCxnSpPr>
          <p:spPr>
            <a:xfrm>
              <a:off x="5809199" y="2826810"/>
              <a:ext cx="0" cy="684000"/>
            </a:xfrm>
            <a:prstGeom prst="line">
              <a:avLst/>
            </a:prstGeom>
            <a:noFill/>
            <a:ln w="38100" cap="flat" cmpd="sng" algn="ctr">
              <a:solidFill>
                <a:srgbClr val="FF0000"/>
              </a:solidFill>
              <a:prstDash val="solid"/>
            </a:ln>
            <a:effectLst>
              <a:outerShdw blurRad="40000" dist="23000" dir="5400000" rotWithShape="0">
                <a:srgbClr val="000000">
                  <a:alpha val="35000"/>
                </a:srgbClr>
              </a:outerShdw>
            </a:effectLst>
          </p:spPr>
        </p:cxnSp>
        <p:sp>
          <p:nvSpPr>
            <p:cNvPr id="46" name="角丸四角形吹き出し 14">
              <a:extLst>
                <a:ext uri="{FF2B5EF4-FFF2-40B4-BE49-F238E27FC236}">
                  <a16:creationId xmlns:a16="http://schemas.microsoft.com/office/drawing/2014/main" id="{A87915A1-D4B5-4CE3-BAB7-2AD869A41F90}"/>
                </a:ext>
              </a:extLst>
            </p:cNvPr>
            <p:cNvSpPr/>
            <p:nvPr/>
          </p:nvSpPr>
          <p:spPr>
            <a:xfrm>
              <a:off x="5482082" y="3586406"/>
              <a:ext cx="936000" cy="288000"/>
            </a:xfrm>
            <a:prstGeom prst="wedgeRoundRectCallout">
              <a:avLst>
                <a:gd name="adj1" fmla="val -13706"/>
                <a:gd name="adj2" fmla="val -97175"/>
                <a:gd name="adj3" fmla="val 16667"/>
              </a:avLst>
            </a:prstGeom>
            <a:noFill/>
            <a:ln w="38100" cap="flat" cmpd="sng" algn="ctr">
              <a:solidFill>
                <a:srgbClr val="FF0000"/>
              </a:solid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5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減免申請</a:t>
              </a:r>
            </a:p>
          </p:txBody>
        </p:sp>
      </p:grpSp>
      <p:sp>
        <p:nvSpPr>
          <p:cNvPr id="47" name="正方形/長方形 46">
            <a:extLst>
              <a:ext uri="{FF2B5EF4-FFF2-40B4-BE49-F238E27FC236}">
                <a16:creationId xmlns:a16="http://schemas.microsoft.com/office/drawing/2014/main" id="{4757349E-1A43-49F7-AEA3-9D456916570A}"/>
              </a:ext>
            </a:extLst>
          </p:cNvPr>
          <p:cNvSpPr/>
          <p:nvPr/>
        </p:nvSpPr>
        <p:spPr>
          <a:xfrm>
            <a:off x="6067619" y="6581942"/>
            <a:ext cx="5291317" cy="2011725"/>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事務局（案）</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国民健康保険料が月割賦課であること、また、減免制度は、本人からの申請に基づくものであることを勘案し、減免対象保険料について、④</a:t>
            </a:r>
            <a:r>
              <a:rPr kumimoji="1" lang="en-US" altLang="ja-JP"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申請日の属する月から減免事由が消滅した日の属する月</a:t>
            </a:r>
            <a:r>
              <a:rPr kumimoji="1" lang="ja-JP" altLang="en-US" sz="900" b="0" i="0" u="sng" strike="noStrike" kern="0" cap="none" spc="0" normalizeH="0" baseline="0" noProof="0" dirty="0">
                <a:ln>
                  <a:noFill/>
                </a:ln>
                <a:solidFill>
                  <a:srgbClr val="FF0000"/>
                </a:solidFill>
                <a:effectLst/>
                <a:uLnTx/>
                <a:uFillTx/>
                <a:latin typeface="HGPｺﾞｼｯｸE" panose="020B0900000000000000" pitchFamily="50" charset="-128"/>
                <a:ea typeface="HGPｺﾞｼｯｸE" panose="020B0900000000000000" pitchFamily="50" charset="-128"/>
                <a:cs typeface="+mn-cs"/>
              </a:rPr>
              <a:t>の前月</a:t>
            </a:r>
            <a:r>
              <a:rPr kumimoji="1" lang="ja-JP" altLang="en-US" sz="900" b="0" i="0" u="sng" strike="sngStrike" kern="0" cap="none" spc="0" normalizeH="0" baseline="0" noProof="0" dirty="0">
                <a:ln>
                  <a:noFill/>
                </a:ln>
                <a:solidFill>
                  <a:srgbClr val="FF0000"/>
                </a:solidFill>
                <a:effectLst/>
                <a:uLnTx/>
                <a:uFillTx/>
                <a:latin typeface="HGPｺﾞｼｯｸE" panose="020B0900000000000000" pitchFamily="50" charset="-128"/>
                <a:ea typeface="HGPｺﾞｼｯｸE" panose="020B0900000000000000" pitchFamily="50" charset="-128"/>
                <a:cs typeface="+mn-cs"/>
              </a:rPr>
              <a:t>（拘禁減免のみ消滅した日の属する月の前月）</a:t>
            </a:r>
            <a:r>
              <a:rPr kumimoji="1" lang="ja-JP" altLang="en-US" sz="900" b="0" i="0" u="none" strike="noStrike" kern="0" cap="none" spc="0" normalizeH="0" baseline="0" noProof="0" dirty="0" err="1">
                <a:ln>
                  <a:noFill/>
                </a:ln>
                <a:solidFill>
                  <a:prstClr val="black"/>
                </a:solidFill>
                <a:effectLst/>
                <a:uLnTx/>
                <a:uFillTx/>
                <a:latin typeface="HGPｺﾞｼｯｸE" panose="020B0900000000000000" pitchFamily="50" charset="-128"/>
                <a:ea typeface="HGPｺﾞｼｯｸE" panose="020B0900000000000000" pitchFamily="50" charset="-128"/>
                <a:cs typeface="+mn-cs"/>
              </a:rPr>
              <a:t>までの</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月数</a:t>
            </a:r>
            <a:r>
              <a:rPr kumimoji="1" lang="ja-JP" altLang="en-US" sz="900" b="0" i="0" u="sng" strike="sngStrike" kern="0" cap="none" spc="0" normalizeH="0" baseline="0" noProof="0" dirty="0">
                <a:ln>
                  <a:noFill/>
                </a:ln>
                <a:solidFill>
                  <a:srgbClr val="FF0000"/>
                </a:solidFill>
                <a:effectLst/>
                <a:uLnTx/>
                <a:uFillTx/>
                <a:latin typeface="HGPｺﾞｼｯｸE" panose="020B0900000000000000" pitchFamily="50" charset="-128"/>
                <a:ea typeface="HGPｺﾞｼｯｸE" panose="020B0900000000000000" pitchFamily="50" charset="-128"/>
                <a:cs typeface="+mn-cs"/>
              </a:rPr>
              <a:t>（ただし、６月末までに申請があったものは、賦課期日以降を減免対象）</a:t>
            </a:r>
            <a:r>
              <a:rPr kumimoji="1" lang="en-US" altLang="ja-JP"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とし、</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未納保険料にのみ適用（資格喪失の代替処分の趣きが強い拘禁減免や本人の責めに因らず申請日以降に納付されるもの（特別徴収停止及び口座振替停止が間に合わない等）を除く）</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する。</a:t>
            </a:r>
            <a:endPar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なお、申請日以前への遡及適用については、申請が不可能な環境下にあると認められる場合に、賦課権の期間制限満了前の保険料に限り、減免事由該当日</a:t>
            </a:r>
            <a:r>
              <a:rPr kumimoji="1" lang="ja-JP" altLang="en-US" sz="900" b="0" i="0" u="sng" strike="noStrike" kern="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あるいは賦課期日のいずれか遅い日</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からの遡及適用を可能とする（加えて、本人の責めに因らず減免事由該当日以降に納付された保険料（特別徴収や口座振替等）については、還付可能とする）。</a:t>
            </a:r>
            <a:endPar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≪申請が不可能な環境下にあると認められる事例≫</a:t>
            </a:r>
            <a:endPar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・災害による本人の入院　　・本人の拘禁</a:t>
            </a:r>
            <a:endPar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sng" strike="noStrike" kern="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・減免事由該当日が当該年度保険料賦課額決定前（ただし、賦課額決定後初めて迎える納期限当日までに申請があった場合）</a:t>
            </a:r>
            <a:endParaRPr kumimoji="1" lang="en-US" altLang="ja-JP" sz="900" b="0" i="0" u="none" strike="noStrike" kern="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endParaRPr>
          </a:p>
        </p:txBody>
      </p:sp>
      <p:sp>
        <p:nvSpPr>
          <p:cNvPr id="48" name="線吹き出し 2 (枠付き) 3">
            <a:extLst>
              <a:ext uri="{FF2B5EF4-FFF2-40B4-BE49-F238E27FC236}">
                <a16:creationId xmlns:a16="http://schemas.microsoft.com/office/drawing/2014/main" id="{7800E2D7-B7E7-4E9D-8082-B84487BCC43D}"/>
              </a:ext>
            </a:extLst>
          </p:cNvPr>
          <p:cNvSpPr/>
          <p:nvPr/>
        </p:nvSpPr>
        <p:spPr>
          <a:xfrm>
            <a:off x="10322482" y="5983796"/>
            <a:ext cx="1067561" cy="602192"/>
          </a:xfrm>
          <a:prstGeom prst="borderCallout2">
            <a:avLst>
              <a:gd name="adj1" fmla="val 99006"/>
              <a:gd name="adj2" fmla="val 98798"/>
              <a:gd name="adj3" fmla="val 119865"/>
              <a:gd name="adj4" fmla="val 87970"/>
              <a:gd name="adj5" fmla="val 158448"/>
              <a:gd name="adj6" fmla="val 63552"/>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7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削除しているが、</a:t>
            </a:r>
            <a:endParaRPr kumimoji="1" lang="en-US" altLang="ja-JP" sz="7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7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申請日以前への遡及適用に関する記載の中で適用することとしている。</a:t>
            </a:r>
          </a:p>
        </p:txBody>
      </p:sp>
      <p:pic>
        <p:nvPicPr>
          <p:cNvPr id="26" name="図 25">
            <a:extLst>
              <a:ext uri="{FF2B5EF4-FFF2-40B4-BE49-F238E27FC236}">
                <a16:creationId xmlns:a16="http://schemas.microsoft.com/office/drawing/2014/main" id="{A1B50320-9727-4FB6-B756-A085503A630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15468" y="4026867"/>
            <a:ext cx="5131365" cy="2111632"/>
          </a:xfrm>
          <a:prstGeom prst="rect">
            <a:avLst/>
          </a:prstGeom>
          <a:noFill/>
          <a:ln>
            <a:noFill/>
          </a:ln>
        </p:spPr>
      </p:pic>
      <p:sp>
        <p:nvSpPr>
          <p:cNvPr id="19" name="正方形/長方形 18">
            <a:extLst>
              <a:ext uri="{FF2B5EF4-FFF2-40B4-BE49-F238E27FC236}">
                <a16:creationId xmlns:a16="http://schemas.microsoft.com/office/drawing/2014/main" id="{67C7AF88-12A8-4968-BBF5-3BA6D00D555C}"/>
              </a:ext>
            </a:extLst>
          </p:cNvPr>
          <p:cNvSpPr/>
          <p:nvPr/>
        </p:nvSpPr>
        <p:spPr>
          <a:xfrm>
            <a:off x="11615057" y="400357"/>
            <a:ext cx="990599" cy="41848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400" dirty="0">
                <a:solidFill>
                  <a:schemeClr val="tx1"/>
                </a:solidFill>
                <a:latin typeface="BIZ UDPゴシック" panose="020B0400000000000000" pitchFamily="50" charset="-128"/>
                <a:ea typeface="BIZ UDPゴシック" panose="020B0400000000000000" pitchFamily="50" charset="-128"/>
              </a:rPr>
              <a:t>1</a:t>
            </a:r>
            <a:r>
              <a:rPr kumimoji="1" lang="ja-JP" altLang="en-US" sz="1400" dirty="0">
                <a:solidFill>
                  <a:schemeClr val="tx1"/>
                </a:solidFill>
                <a:latin typeface="BIZ UDPゴシック" panose="020B0400000000000000" pitchFamily="50" charset="-128"/>
                <a:ea typeface="BIZ UDPゴシック" panose="020B0400000000000000" pitchFamily="50" charset="-128"/>
              </a:rPr>
              <a:t>９</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１</a:t>
            </a:r>
          </a:p>
        </p:txBody>
      </p:sp>
    </p:spTree>
    <p:extLst>
      <p:ext uri="{BB962C8B-B14F-4D97-AF65-F5344CB8AC3E}">
        <p14:creationId xmlns:p14="http://schemas.microsoft.com/office/powerpoint/2010/main" val="1095278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C3EB7C7F-C7B6-464A-A3A0-B0682FBC3F53}"/>
              </a:ext>
            </a:extLst>
          </p:cNvPr>
          <p:cNvGraphicFramePr>
            <a:graphicFrameLocks noGrp="1"/>
          </p:cNvGraphicFramePr>
          <p:nvPr>
            <p:extLst>
              <p:ext uri="{D42A27DB-BD31-4B8C-83A1-F6EECF244321}">
                <p14:modId xmlns:p14="http://schemas.microsoft.com/office/powerpoint/2010/main" val="3587924082"/>
              </p:ext>
            </p:extLst>
          </p:nvPr>
        </p:nvGraphicFramePr>
        <p:xfrm>
          <a:off x="195943" y="1197881"/>
          <a:ext cx="12409713" cy="7669893"/>
        </p:xfrm>
        <a:graphic>
          <a:graphicData uri="http://schemas.openxmlformats.org/drawingml/2006/table">
            <a:tbl>
              <a:tblPr firstRow="1" bandRow="1">
                <a:tableStyleId>{5C22544A-7EE6-4342-B048-85BDC9FD1C3A}</a:tableStyleId>
              </a:tblPr>
              <a:tblGrid>
                <a:gridCol w="5683703">
                  <a:extLst>
                    <a:ext uri="{9D8B030D-6E8A-4147-A177-3AD203B41FA5}">
                      <a16:colId xmlns:a16="http://schemas.microsoft.com/office/drawing/2014/main" val="3078339490"/>
                    </a:ext>
                  </a:extLst>
                </a:gridCol>
                <a:gridCol w="5705475">
                  <a:extLst>
                    <a:ext uri="{9D8B030D-6E8A-4147-A177-3AD203B41FA5}">
                      <a16:colId xmlns:a16="http://schemas.microsoft.com/office/drawing/2014/main" val="2747932966"/>
                    </a:ext>
                  </a:extLst>
                </a:gridCol>
                <a:gridCol w="1020535">
                  <a:extLst>
                    <a:ext uri="{9D8B030D-6E8A-4147-A177-3AD203B41FA5}">
                      <a16:colId xmlns:a16="http://schemas.microsoft.com/office/drawing/2014/main" val="1242454570"/>
                    </a:ext>
                  </a:extLst>
                </a:gridCol>
              </a:tblGrid>
              <a:tr h="276876">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現行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改定理由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1618616"/>
                  </a:ext>
                </a:extLst>
              </a:tr>
              <a:tr h="7393017">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0754397"/>
                  </a:ext>
                </a:extLst>
              </a:tr>
            </a:tbl>
          </a:graphicData>
        </a:graphic>
      </p:graphicFrame>
      <p:sp>
        <p:nvSpPr>
          <p:cNvPr id="14" name="正方形/長方形 13">
            <a:extLst>
              <a:ext uri="{FF2B5EF4-FFF2-40B4-BE49-F238E27FC236}">
                <a16:creationId xmlns:a16="http://schemas.microsoft.com/office/drawing/2014/main" id="{E2D23B56-9AA3-4DE3-A341-2EA24681271E}"/>
              </a:ext>
            </a:extLst>
          </p:cNvPr>
          <p:cNvSpPr/>
          <p:nvPr/>
        </p:nvSpPr>
        <p:spPr>
          <a:xfrm>
            <a:off x="2880291" y="609600"/>
            <a:ext cx="7041015" cy="42862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latin typeface="HGPｺﾞｼｯｸE" panose="020B0900000000000000" pitchFamily="50" charset="-128"/>
                <a:ea typeface="HGPｺﾞｼｯｸE" panose="020B0900000000000000" pitchFamily="50" charset="-128"/>
              </a:rPr>
              <a:t>保険料減免にかかる事務運用の改定 （新旧対照表）</a:t>
            </a:r>
          </a:p>
        </p:txBody>
      </p:sp>
      <p:sp>
        <p:nvSpPr>
          <p:cNvPr id="23" name="テキスト ボックス 22">
            <a:extLst>
              <a:ext uri="{FF2B5EF4-FFF2-40B4-BE49-F238E27FC236}">
                <a16:creationId xmlns:a16="http://schemas.microsoft.com/office/drawing/2014/main" id="{C12958BE-B0FF-4342-B507-AD8C978E5D2B}"/>
              </a:ext>
            </a:extLst>
          </p:cNvPr>
          <p:cNvSpPr txBox="1"/>
          <p:nvPr/>
        </p:nvSpPr>
        <p:spPr>
          <a:xfrm>
            <a:off x="320551" y="1700330"/>
            <a:ext cx="5386561" cy="1995249"/>
          </a:xfrm>
          <a:prstGeom prst="roundRect">
            <a:avLst>
              <a:gd name="adj" fmla="val 4942"/>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具体例</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8</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月：収入減少による減免額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120,000</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1/12</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×70%</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7,000</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9</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月からの減免額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9</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月からの収入減少による減免額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120,000</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7/12</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×70%</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49,000</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1" kern="0" dirty="0">
                <a:solidFill>
                  <a:srgbClr val="0070C0"/>
                </a:solidFill>
                <a:latin typeface="Calibri"/>
                <a:ea typeface="ＭＳ Ｐゴシック" panose="020B0600070205080204" pitchFamily="50" charset="-128"/>
              </a:rPr>
              <a:t>　　　　　　　　　　　　　　 </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9</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月からの災害による減免額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240,000</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7/12</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×100%</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　</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140,000</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8</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月のみ収入減少による減免を適用し、</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9</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月以降災害による減免を適用する</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減免額</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14.7</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万円</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endParaRPr kumimoji="1" lang="en-US" altLang="ja-JP" sz="900" b="1" u="sng" kern="0" dirty="0">
              <a:solidFill>
                <a:srgbClr val="0070C0"/>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4" name="角丸四角形 9">
            <a:extLst>
              <a:ext uri="{FF2B5EF4-FFF2-40B4-BE49-F238E27FC236}">
                <a16:creationId xmlns:a16="http://schemas.microsoft.com/office/drawing/2014/main" id="{2D738103-633C-4719-A842-A2109489C463}"/>
              </a:ext>
            </a:extLst>
          </p:cNvPr>
          <p:cNvSpPr/>
          <p:nvPr/>
        </p:nvSpPr>
        <p:spPr>
          <a:xfrm>
            <a:off x="484023" y="1597562"/>
            <a:ext cx="2500824" cy="246784"/>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複数の減免事由に該当する場合の取扱い</a:t>
            </a:r>
          </a:p>
        </p:txBody>
      </p:sp>
      <p:sp>
        <p:nvSpPr>
          <p:cNvPr id="25" name="正方形/長方形 24">
            <a:extLst>
              <a:ext uri="{FF2B5EF4-FFF2-40B4-BE49-F238E27FC236}">
                <a16:creationId xmlns:a16="http://schemas.microsoft.com/office/drawing/2014/main" id="{48A874D9-C917-42F4-9CB4-0934611A7631}"/>
              </a:ext>
            </a:extLst>
          </p:cNvPr>
          <p:cNvSpPr/>
          <p:nvPr/>
        </p:nvSpPr>
        <p:spPr>
          <a:xfrm>
            <a:off x="394816" y="1915282"/>
            <a:ext cx="5209952" cy="784375"/>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運用</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該当する項目のうち、減免額が最も大きくなるものを適用する</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また、減免額の算出にあたっては、月割賦課である保険料の性質を勘案し、</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一カ月につき、減免適用を一の事由に</a:t>
            </a:r>
            <a:r>
              <a:rPr kumimoji="1" lang="ja-JP" altLang="en-US" sz="900" b="0" i="0" u="none" strike="noStrike" kern="0" cap="none" spc="0" normalizeH="0" baseline="0" noProof="0" dirty="0">
                <a:ln>
                  <a:noFill/>
                </a:ln>
                <a:effectLst/>
                <a:uLnTx/>
                <a:uFillTx/>
                <a:latin typeface="HGPｺﾞｼｯｸE" panose="020B0900000000000000" pitchFamily="50" charset="-128"/>
                <a:ea typeface="HGPｺﾞｼｯｸE" panose="020B0900000000000000" pitchFamily="50" charset="-128"/>
                <a:cs typeface="+mn-cs"/>
              </a:rPr>
              <a:t>限る</a:t>
            </a:r>
            <a:r>
              <a:rPr kumimoji="1" lang="ja-JP" altLang="en-US" sz="900" b="0" i="0" u="none" strike="noStrike" kern="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こととする。</a:t>
            </a:r>
          </a:p>
        </p:txBody>
      </p:sp>
      <p:sp>
        <p:nvSpPr>
          <p:cNvPr id="26" name="テキスト ボックス 25">
            <a:extLst>
              <a:ext uri="{FF2B5EF4-FFF2-40B4-BE49-F238E27FC236}">
                <a16:creationId xmlns:a16="http://schemas.microsoft.com/office/drawing/2014/main" id="{5EBBBEC0-4D1D-4AFB-9165-C86B59BDD142}"/>
              </a:ext>
            </a:extLst>
          </p:cNvPr>
          <p:cNvSpPr txBox="1"/>
          <p:nvPr/>
        </p:nvSpPr>
        <p:spPr>
          <a:xfrm>
            <a:off x="291565" y="4036976"/>
            <a:ext cx="5386561" cy="1895949"/>
          </a:xfrm>
          <a:prstGeom prst="roundRect">
            <a:avLst>
              <a:gd name="adj" fmla="val 9854"/>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7" name="角丸四角形 12">
            <a:extLst>
              <a:ext uri="{FF2B5EF4-FFF2-40B4-BE49-F238E27FC236}">
                <a16:creationId xmlns:a16="http://schemas.microsoft.com/office/drawing/2014/main" id="{FE552E82-9F7F-4803-B4CD-F6BFEA2E04D4}"/>
              </a:ext>
            </a:extLst>
          </p:cNvPr>
          <p:cNvSpPr/>
          <p:nvPr/>
        </p:nvSpPr>
        <p:spPr>
          <a:xfrm>
            <a:off x="533843" y="3948733"/>
            <a:ext cx="2500824" cy="213555"/>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保険料軽減制度に該当する場合の取扱い</a:t>
            </a:r>
          </a:p>
        </p:txBody>
      </p:sp>
      <p:sp>
        <p:nvSpPr>
          <p:cNvPr id="28" name="正方形/長方形 27">
            <a:extLst>
              <a:ext uri="{FF2B5EF4-FFF2-40B4-BE49-F238E27FC236}">
                <a16:creationId xmlns:a16="http://schemas.microsoft.com/office/drawing/2014/main" id="{CE92EB1E-AB84-47A5-B3B6-CB3BDF2EFE2B}"/>
              </a:ext>
            </a:extLst>
          </p:cNvPr>
          <p:cNvSpPr/>
          <p:nvPr/>
        </p:nvSpPr>
        <p:spPr>
          <a:xfrm>
            <a:off x="394816" y="4233565"/>
            <a:ext cx="5140202" cy="1526483"/>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運用</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基本的には、保険料軽減の目的と減免制度の目的は異なることから、</a:t>
            </a:r>
            <a:endPar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保険料軽減該当世帯であっても、要件を満たす場合には、減免適用する（旧被扶養者減免については、別に定めるとおり）</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こととする。</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ただし、非自発的失業者に係る保険料軽減と収入減少による減免の組合せについては、失業理由を</a:t>
            </a:r>
            <a:r>
              <a:rPr kumimoji="1" lang="ja-JP" altLang="en-US" sz="900" b="0" i="0" u="none" strike="noStrike" kern="0" cap="none" spc="0" normalizeH="0" baseline="0" noProof="0" dirty="0" err="1">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問う問わないと</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いう差異はあるものの、離職等により収入が激減し、前年所得を基準とした保険料が過重な負担とならないことを目的としている点は同一であることから、非自発的失業者に係る保険料軽減を優先適用した上で、</a:t>
            </a:r>
            <a:r>
              <a:rPr kumimoji="1" lang="ja-JP" altLang="en-US" sz="900" b="0" i="0" u="sng" strike="noStrike" kern="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前年中所得を非自発的失業者については給与収入を</a:t>
            </a:r>
            <a:r>
              <a:rPr kumimoji="1" lang="en-US" altLang="ja-JP" sz="900" b="0" i="0" u="sng" strike="noStrike" kern="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30/100</a:t>
            </a:r>
            <a:r>
              <a:rPr kumimoji="1" lang="ja-JP" altLang="en-US" sz="900" b="0" i="0" u="sng" strike="noStrike" kern="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した後のものとし、減免事由該当後の所得と比較した場合において、減免事由を満たす場合に、</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減免適用することとする。</a:t>
            </a:r>
          </a:p>
        </p:txBody>
      </p:sp>
      <p:sp>
        <p:nvSpPr>
          <p:cNvPr id="29" name="テキスト ボックス 28">
            <a:extLst>
              <a:ext uri="{FF2B5EF4-FFF2-40B4-BE49-F238E27FC236}">
                <a16:creationId xmlns:a16="http://schemas.microsoft.com/office/drawing/2014/main" id="{2EF6863E-A603-4C9A-B8F7-211C3E7B9EE7}"/>
              </a:ext>
            </a:extLst>
          </p:cNvPr>
          <p:cNvSpPr txBox="1"/>
          <p:nvPr/>
        </p:nvSpPr>
        <p:spPr>
          <a:xfrm>
            <a:off x="5995191" y="1700330"/>
            <a:ext cx="5386561" cy="4267617"/>
          </a:xfrm>
          <a:prstGeom prst="roundRect">
            <a:avLst>
              <a:gd name="adj" fmla="val 4942"/>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次のいずれかの設定方法が考えられる。</a:t>
            </a: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該当する項目すべてを適用する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該当する項目のうち、減免額が最も大きくなるものを適用する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9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また、該当する項目のうち、減免額が最も大きくなるものを適用するとした場合も、具体的な運用として次の２つの方法が考えられる。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≪具体例≫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・年間保険料額：</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24</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応能割</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万円、応益割</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8</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月から収入減少による減免（減免率</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70%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）を適用していたが、</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9</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月に災害による減免（減免率</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100%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）の申請があった場合</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方法①：</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年度につき、減免適用を一の事由に限る</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8</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月からの収入減少による減免額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120,000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8/12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×70%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56,000</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9</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月からの災害による減免額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240,000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7/12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×100%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140,000</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8</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月から適用している収入減少による減免を取り消し、</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9</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月からの災害による減免を適用する</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減免額</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14</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err="1">
                <a:ln>
                  <a:noFill/>
                </a:ln>
                <a:solidFill>
                  <a:prstClr val="black"/>
                </a:solidFill>
                <a:effectLst/>
                <a:uLnTx/>
                <a:uFillTx/>
                <a:latin typeface="Calibri"/>
                <a:ea typeface="ＭＳ Ｐゴシック" panose="020B0600070205080204" pitchFamily="50" charset="-128"/>
                <a:cs typeface="+mn-cs"/>
              </a:rPr>
              <a:t>。</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方法②：一カ月につき、減免適用を一の事由に限る</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8</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月：収入減少による減免額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120,000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1/12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×70%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7,000</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9</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月からの減免額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9</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月からの収入減少による減免額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120,000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7/12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×70%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49,000</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9</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月からの災害による減免額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240,000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7/12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×100%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140,000</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8</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月のみ収入減少による減免を適用し、</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9</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月以降災害による減免を適用する</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減免額</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14.7</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0" name="角丸四角形 9">
            <a:extLst>
              <a:ext uri="{FF2B5EF4-FFF2-40B4-BE49-F238E27FC236}">
                <a16:creationId xmlns:a16="http://schemas.microsoft.com/office/drawing/2014/main" id="{B0AED15E-193A-460A-BAF4-A13C5929B27D}"/>
              </a:ext>
            </a:extLst>
          </p:cNvPr>
          <p:cNvSpPr/>
          <p:nvPr/>
        </p:nvSpPr>
        <p:spPr>
          <a:xfrm>
            <a:off x="6158663" y="1597562"/>
            <a:ext cx="2500824" cy="246784"/>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複数の減免事由に該当する場合の取扱い</a:t>
            </a:r>
          </a:p>
        </p:txBody>
      </p:sp>
      <p:sp>
        <p:nvSpPr>
          <p:cNvPr id="31" name="正方形/長方形 30">
            <a:extLst>
              <a:ext uri="{FF2B5EF4-FFF2-40B4-BE49-F238E27FC236}">
                <a16:creationId xmlns:a16="http://schemas.microsoft.com/office/drawing/2014/main" id="{9A1F8E1D-42E3-481D-B12B-32B928D1EF44}"/>
              </a:ext>
            </a:extLst>
          </p:cNvPr>
          <p:cNvSpPr/>
          <p:nvPr/>
        </p:nvSpPr>
        <p:spPr>
          <a:xfrm>
            <a:off x="6069456" y="4880056"/>
            <a:ext cx="5209952" cy="972000"/>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運用</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複数の減免事由に該当する場合、少なくとも応能分・応益分に</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50%</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以上という割合の大きい減免が適用されることから、</a:t>
            </a:r>
            <a:endPar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該当する項目のうち、減免額が最も大きくなるものを適用する</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また、減免額の算出にあたっては、月割賦課である保険料の性質を勘案し、</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一カ月につき、減免適用を一の事由に限る（方法②）</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こととする。</a:t>
            </a:r>
          </a:p>
        </p:txBody>
      </p:sp>
      <p:sp>
        <p:nvSpPr>
          <p:cNvPr id="32" name="テキスト ボックス 31">
            <a:extLst>
              <a:ext uri="{FF2B5EF4-FFF2-40B4-BE49-F238E27FC236}">
                <a16:creationId xmlns:a16="http://schemas.microsoft.com/office/drawing/2014/main" id="{DE369E36-C68A-45A0-A840-E88A910E5F18}"/>
              </a:ext>
            </a:extLst>
          </p:cNvPr>
          <p:cNvSpPr txBox="1"/>
          <p:nvPr/>
        </p:nvSpPr>
        <p:spPr>
          <a:xfrm>
            <a:off x="5995190" y="6191242"/>
            <a:ext cx="5386561" cy="1895949"/>
          </a:xfrm>
          <a:prstGeom prst="roundRect">
            <a:avLst>
              <a:gd name="adj" fmla="val 9854"/>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3" name="角丸四角形 12">
            <a:extLst>
              <a:ext uri="{FF2B5EF4-FFF2-40B4-BE49-F238E27FC236}">
                <a16:creationId xmlns:a16="http://schemas.microsoft.com/office/drawing/2014/main" id="{088C168C-7E56-4139-AA17-D662D9E35645}"/>
              </a:ext>
            </a:extLst>
          </p:cNvPr>
          <p:cNvSpPr/>
          <p:nvPr/>
        </p:nvSpPr>
        <p:spPr>
          <a:xfrm>
            <a:off x="6158662" y="6088475"/>
            <a:ext cx="2500824" cy="213555"/>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保険料軽減制度に該当する場合の取扱い</a:t>
            </a:r>
          </a:p>
        </p:txBody>
      </p:sp>
      <p:sp>
        <p:nvSpPr>
          <p:cNvPr id="34" name="正方形/長方形 33">
            <a:extLst>
              <a:ext uri="{FF2B5EF4-FFF2-40B4-BE49-F238E27FC236}">
                <a16:creationId xmlns:a16="http://schemas.microsoft.com/office/drawing/2014/main" id="{AAEEE993-44CB-4C07-84F3-9726A0EB56BD}"/>
              </a:ext>
            </a:extLst>
          </p:cNvPr>
          <p:cNvSpPr/>
          <p:nvPr/>
        </p:nvSpPr>
        <p:spPr>
          <a:xfrm>
            <a:off x="6139206" y="6394720"/>
            <a:ext cx="5140202" cy="1526483"/>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運用</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基本的には、保険料軽減の目的と減免制度の目的は異なることから、</a:t>
            </a:r>
            <a:endPar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保険料軽減該当世帯であっても、要件を満たす場合には、減免適用する（旧被扶養者減免については、別に定めるとおり）</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こととする。</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ただし、非自発的失業者に係る保険料軽減と収入減少による減免の組合せについては、失業理由を</a:t>
            </a:r>
            <a:r>
              <a:rPr kumimoji="1" lang="ja-JP" altLang="en-US" sz="900" b="0" i="0" u="none" strike="noStrike" kern="0" cap="none" spc="0" normalizeH="0" baseline="0" noProof="0" dirty="0" err="1">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問う問わないと</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いう差異はあるものの、離職等により収入が激減し、前年所得を基準とした保険料が過重な負担とならないことを目的としている点は同一であることから、非自発的失業者に係る保険料軽減を優先適用した上で、</a:t>
            </a:r>
            <a:r>
              <a:rPr kumimoji="1" lang="ja-JP" altLang="en-US" sz="900" b="0" i="0" u="sng" strike="noStrike" kern="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前年中所得を非自発的失業者については給与収入を</a:t>
            </a:r>
            <a:r>
              <a:rPr kumimoji="1" lang="en-US" altLang="ja-JP" sz="900" b="0" i="0" u="sng" strike="noStrike" kern="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30/100</a:t>
            </a:r>
            <a:r>
              <a:rPr kumimoji="1" lang="ja-JP" altLang="en-US" sz="900" b="0" i="0" u="sng" strike="noStrike" kern="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した後のものとし、減免事由該当後の所得と比較した場合において、減免事由を満たす場合に、</a:t>
            </a:r>
            <a:r>
              <a:rPr kumimoji="1" lang="ja-JP" altLang="en-US" sz="900" b="0" i="0" u="sng" strike="sngStrike" kern="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軽減額と減免額を比較して、なお減免額が高い場合は、差額部分のみ</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減免適用することとする。</a:t>
            </a:r>
          </a:p>
        </p:txBody>
      </p:sp>
      <p:sp>
        <p:nvSpPr>
          <p:cNvPr id="16" name="正方形/長方形 15">
            <a:extLst>
              <a:ext uri="{FF2B5EF4-FFF2-40B4-BE49-F238E27FC236}">
                <a16:creationId xmlns:a16="http://schemas.microsoft.com/office/drawing/2014/main" id="{49E0A724-EA72-4155-B5D7-AD4D0B8E71D4}"/>
              </a:ext>
            </a:extLst>
          </p:cNvPr>
          <p:cNvSpPr/>
          <p:nvPr/>
        </p:nvSpPr>
        <p:spPr>
          <a:xfrm>
            <a:off x="11615057" y="400357"/>
            <a:ext cx="990599" cy="41848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400" dirty="0">
                <a:solidFill>
                  <a:schemeClr val="tx1"/>
                </a:solidFill>
                <a:latin typeface="BIZ UDPゴシック" panose="020B0400000000000000" pitchFamily="50" charset="-128"/>
                <a:ea typeface="BIZ UDPゴシック" panose="020B0400000000000000" pitchFamily="50" charset="-128"/>
              </a:rPr>
              <a:t>1</a:t>
            </a:r>
            <a:r>
              <a:rPr kumimoji="1" lang="ja-JP" altLang="en-US" sz="1400" dirty="0">
                <a:solidFill>
                  <a:schemeClr val="tx1"/>
                </a:solidFill>
                <a:latin typeface="BIZ UDPゴシック" panose="020B0400000000000000" pitchFamily="50" charset="-128"/>
                <a:ea typeface="BIZ UDPゴシック" panose="020B0400000000000000" pitchFamily="50" charset="-128"/>
              </a:rPr>
              <a:t>９</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１</a:t>
            </a:r>
          </a:p>
        </p:txBody>
      </p:sp>
    </p:spTree>
    <p:extLst>
      <p:ext uri="{BB962C8B-B14F-4D97-AF65-F5344CB8AC3E}">
        <p14:creationId xmlns:p14="http://schemas.microsoft.com/office/powerpoint/2010/main" val="2083237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C3EB7C7F-C7B6-464A-A3A0-B0682FBC3F53}"/>
              </a:ext>
            </a:extLst>
          </p:cNvPr>
          <p:cNvGraphicFramePr>
            <a:graphicFrameLocks noGrp="1"/>
          </p:cNvGraphicFramePr>
          <p:nvPr>
            <p:extLst>
              <p:ext uri="{D42A27DB-BD31-4B8C-83A1-F6EECF244321}">
                <p14:modId xmlns:p14="http://schemas.microsoft.com/office/powerpoint/2010/main" val="2981824108"/>
              </p:ext>
            </p:extLst>
          </p:nvPr>
        </p:nvGraphicFramePr>
        <p:xfrm>
          <a:off x="195943" y="1197881"/>
          <a:ext cx="12409713" cy="7669893"/>
        </p:xfrm>
        <a:graphic>
          <a:graphicData uri="http://schemas.openxmlformats.org/drawingml/2006/table">
            <a:tbl>
              <a:tblPr firstRow="1" bandRow="1">
                <a:tableStyleId>{5C22544A-7EE6-4342-B048-85BDC9FD1C3A}</a:tableStyleId>
              </a:tblPr>
              <a:tblGrid>
                <a:gridCol w="5683703">
                  <a:extLst>
                    <a:ext uri="{9D8B030D-6E8A-4147-A177-3AD203B41FA5}">
                      <a16:colId xmlns:a16="http://schemas.microsoft.com/office/drawing/2014/main" val="3078339490"/>
                    </a:ext>
                  </a:extLst>
                </a:gridCol>
                <a:gridCol w="5705475">
                  <a:extLst>
                    <a:ext uri="{9D8B030D-6E8A-4147-A177-3AD203B41FA5}">
                      <a16:colId xmlns:a16="http://schemas.microsoft.com/office/drawing/2014/main" val="2747932966"/>
                    </a:ext>
                  </a:extLst>
                </a:gridCol>
                <a:gridCol w="1020535">
                  <a:extLst>
                    <a:ext uri="{9D8B030D-6E8A-4147-A177-3AD203B41FA5}">
                      <a16:colId xmlns:a16="http://schemas.microsoft.com/office/drawing/2014/main" val="1242454570"/>
                    </a:ext>
                  </a:extLst>
                </a:gridCol>
              </a:tblGrid>
              <a:tr h="276876">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現行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改定理由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1618616"/>
                  </a:ext>
                </a:extLst>
              </a:tr>
              <a:tr h="7393017">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90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solidFill>
                            <a:schemeClr val="tx1"/>
                          </a:solidFill>
                          <a:latin typeface="HGPｺﾞｼｯｸM" panose="020B0600000000000000" pitchFamily="50" charset="-128"/>
                          <a:ea typeface="HGPｺﾞｼｯｸM" panose="020B0600000000000000" pitchFamily="50" charset="-128"/>
                        </a:rPr>
                        <a:t>○「収入」→「所得」</a:t>
                      </a:r>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○子ども・子育て</a:t>
                      </a:r>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支援金制度創設</a:t>
                      </a:r>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○表現の統一</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0754397"/>
                  </a:ext>
                </a:extLst>
              </a:tr>
            </a:tbl>
          </a:graphicData>
        </a:graphic>
      </p:graphicFrame>
      <p:sp>
        <p:nvSpPr>
          <p:cNvPr id="14" name="正方形/長方形 13">
            <a:extLst>
              <a:ext uri="{FF2B5EF4-FFF2-40B4-BE49-F238E27FC236}">
                <a16:creationId xmlns:a16="http://schemas.microsoft.com/office/drawing/2014/main" id="{E2D23B56-9AA3-4DE3-A341-2EA24681271E}"/>
              </a:ext>
            </a:extLst>
          </p:cNvPr>
          <p:cNvSpPr/>
          <p:nvPr/>
        </p:nvSpPr>
        <p:spPr>
          <a:xfrm>
            <a:off x="2880291" y="609600"/>
            <a:ext cx="7041015" cy="42862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latin typeface="HGPｺﾞｼｯｸE" panose="020B0900000000000000" pitchFamily="50" charset="-128"/>
                <a:ea typeface="HGPｺﾞｼｯｸE" panose="020B0900000000000000" pitchFamily="50" charset="-128"/>
              </a:rPr>
              <a:t>保険料減免にかかる事務運用の改定 （新旧対照表）</a:t>
            </a:r>
          </a:p>
        </p:txBody>
      </p:sp>
      <p:sp>
        <p:nvSpPr>
          <p:cNvPr id="5" name="テキスト ボックス 4">
            <a:extLst>
              <a:ext uri="{FF2B5EF4-FFF2-40B4-BE49-F238E27FC236}">
                <a16:creationId xmlns:a16="http://schemas.microsoft.com/office/drawing/2014/main" id="{4285D182-8717-48C5-B6E9-62EDE40663C5}"/>
              </a:ext>
            </a:extLst>
          </p:cNvPr>
          <p:cNvSpPr txBox="1"/>
          <p:nvPr/>
        </p:nvSpPr>
        <p:spPr>
          <a:xfrm>
            <a:off x="303659" y="1853812"/>
            <a:ext cx="5472608" cy="1260557"/>
          </a:xfrm>
          <a:prstGeom prst="roundRect">
            <a:avLst>
              <a:gd name="adj" fmla="val 4942"/>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減免適用は、納付義務者の保険料負担能力に着目して適用する点を勘案し、昨年中所得に基づく保険料額が決定・通知された後（保険料本算定後）から申請受付することとする。</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なお、給付制限に伴う資格喪失の趣きが強い拘禁減免や制度変更による負担緩和の趣きが強い旧被扶養者減免については、保険料本算定前の申請受付も可能と</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する。その場合、</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本算定にあたっては、保険料決定通知と保険料更正（減免決定通知）を同時に通</a:t>
            </a:r>
            <a:r>
              <a:rPr kumimoji="1" lang="ja-JP" altLang="en-US" sz="900" b="0" i="0" u="none" strike="noStrike" kern="0" cap="none" spc="0" normalizeH="0" baseline="0" noProof="0" dirty="0">
                <a:ln>
                  <a:noFill/>
                </a:ln>
                <a:effectLst/>
                <a:uLnTx/>
                <a:uFillTx/>
                <a:latin typeface="Calibri"/>
                <a:ea typeface="ＭＳ Ｐゴシック" panose="020B0600070205080204" pitchFamily="50" charset="-128"/>
                <a:cs typeface="+mn-cs"/>
              </a:rPr>
              <a:t>知する</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ことが望ましいと考えるが、その方法については各市町村の判断に委ねる</a:t>
            </a:r>
            <a:r>
              <a:rPr kumimoji="1" lang="ja-JP" altLang="en-US" sz="900" b="0" i="0" u="none" strike="noStrike" kern="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0" cap="none" spc="0" normalizeH="0" baseline="0" noProof="0" dirty="0">
              <a:ln>
                <a:noFill/>
              </a:ln>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9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6" name="角丸四角形 9">
            <a:extLst>
              <a:ext uri="{FF2B5EF4-FFF2-40B4-BE49-F238E27FC236}">
                <a16:creationId xmlns:a16="http://schemas.microsoft.com/office/drawing/2014/main" id="{4AFCCBC1-46AC-4A48-9B82-46ECBEB57609}"/>
              </a:ext>
            </a:extLst>
          </p:cNvPr>
          <p:cNvSpPr/>
          <p:nvPr/>
        </p:nvSpPr>
        <p:spPr>
          <a:xfrm>
            <a:off x="453092" y="1733871"/>
            <a:ext cx="2700000" cy="259847"/>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減免申請受付時期</a:t>
            </a:r>
          </a:p>
        </p:txBody>
      </p:sp>
      <p:sp>
        <p:nvSpPr>
          <p:cNvPr id="7" name="テキスト ボックス 6">
            <a:extLst>
              <a:ext uri="{FF2B5EF4-FFF2-40B4-BE49-F238E27FC236}">
                <a16:creationId xmlns:a16="http://schemas.microsoft.com/office/drawing/2014/main" id="{E3783F79-DDE5-4374-9652-165794EFE38B}"/>
              </a:ext>
            </a:extLst>
          </p:cNvPr>
          <p:cNvSpPr txBox="1"/>
          <p:nvPr/>
        </p:nvSpPr>
        <p:spPr>
          <a:xfrm>
            <a:off x="303659" y="3560922"/>
            <a:ext cx="5472608" cy="2258182"/>
          </a:xfrm>
          <a:prstGeom prst="roundRect">
            <a:avLst>
              <a:gd name="adj" fmla="val 4942"/>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次のとおり、翌年度改めて被保険者から減免申請があった場合、再審査を行ったうえで減免適用する。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ただし、旧被扶養者減免のみ、翌年度以降の減免申請を不要とし、当初申請に基づき、減免適用することとする。</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≪災害減免≫</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生活立て直しに至っておらず、改めて申請があった場合　⇒　</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被災した日が属する月から起算し、最大</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ヵ月の範囲内において適用可能とする。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所得</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減少減免≫</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昨年中所得と本年中所得を比較し、引き続き減免要件を満たす状況で、改めて申請があった場合　⇒　所得減少率に準じて適用する。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≪拘禁減免≫</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継続して入所中であり、改めて申請があった場合　⇒　入所期間に合わせて適用する。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9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8" name="角丸四角形 14">
            <a:extLst>
              <a:ext uri="{FF2B5EF4-FFF2-40B4-BE49-F238E27FC236}">
                <a16:creationId xmlns:a16="http://schemas.microsoft.com/office/drawing/2014/main" id="{F998AEAE-2043-4760-9A65-17E84AB10551}"/>
              </a:ext>
            </a:extLst>
          </p:cNvPr>
          <p:cNvSpPr/>
          <p:nvPr/>
        </p:nvSpPr>
        <p:spPr>
          <a:xfrm>
            <a:off x="453092" y="3480712"/>
            <a:ext cx="2700000" cy="259847"/>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同一事由による翌年度減免適用</a:t>
            </a:r>
          </a:p>
        </p:txBody>
      </p:sp>
      <p:sp>
        <p:nvSpPr>
          <p:cNvPr id="9" name="テキスト ボックス 8">
            <a:extLst>
              <a:ext uri="{FF2B5EF4-FFF2-40B4-BE49-F238E27FC236}">
                <a16:creationId xmlns:a16="http://schemas.microsoft.com/office/drawing/2014/main" id="{192616BB-AB32-49CC-A484-ACD2ADF7E56C}"/>
              </a:ext>
            </a:extLst>
          </p:cNvPr>
          <p:cNvSpPr txBox="1"/>
          <p:nvPr/>
        </p:nvSpPr>
        <p:spPr>
          <a:xfrm>
            <a:off x="289620" y="6555457"/>
            <a:ext cx="5472608" cy="712589"/>
          </a:xfrm>
          <a:prstGeom prst="roundRect">
            <a:avLst>
              <a:gd name="adj" fmla="val 4942"/>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減免額の端数整理については、１円未満を</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切り上げる</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また、減免額の計算については、医療分・</a:t>
            </a:r>
            <a:r>
              <a:rPr kumimoji="1" lang="ja-JP" altLang="en-US" sz="900" b="1" u="sng" kern="0" dirty="0">
                <a:solidFill>
                  <a:srgbClr val="0070C0"/>
                </a:solidFill>
                <a:latin typeface="Calibri"/>
                <a:ea typeface="ＭＳ Ｐゴシック" panose="020B0600070205080204" pitchFamily="50" charset="-128"/>
              </a:rPr>
              <a:t>後期</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分・介護分</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・子ども分</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それぞれで算出する。</a:t>
            </a: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u="sng" kern="0" dirty="0">
              <a:solidFill>
                <a:srgbClr val="FF0000"/>
              </a:solidFill>
              <a:latin typeface="Calibri"/>
              <a:ea typeface="ＭＳ Ｐゴシック" panose="020B0600070205080204" pitchFamily="50" charset="-128"/>
            </a:endParaRPr>
          </a:p>
        </p:txBody>
      </p:sp>
      <p:sp>
        <p:nvSpPr>
          <p:cNvPr id="10" name="角丸四角形 12">
            <a:extLst>
              <a:ext uri="{FF2B5EF4-FFF2-40B4-BE49-F238E27FC236}">
                <a16:creationId xmlns:a16="http://schemas.microsoft.com/office/drawing/2014/main" id="{7DD9BD16-24E8-4678-9C3C-138F9958B4D6}"/>
              </a:ext>
            </a:extLst>
          </p:cNvPr>
          <p:cNvSpPr/>
          <p:nvPr/>
        </p:nvSpPr>
        <p:spPr>
          <a:xfrm>
            <a:off x="453092" y="6439626"/>
            <a:ext cx="2700000" cy="259847"/>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減免額の計算</a:t>
            </a:r>
          </a:p>
        </p:txBody>
      </p:sp>
      <p:sp>
        <p:nvSpPr>
          <p:cNvPr id="12" name="テキスト ボックス 11">
            <a:extLst>
              <a:ext uri="{FF2B5EF4-FFF2-40B4-BE49-F238E27FC236}">
                <a16:creationId xmlns:a16="http://schemas.microsoft.com/office/drawing/2014/main" id="{9BCDE445-E8A2-429D-A58D-84B10C54D813}"/>
              </a:ext>
            </a:extLst>
          </p:cNvPr>
          <p:cNvSpPr txBox="1"/>
          <p:nvPr/>
        </p:nvSpPr>
        <p:spPr>
          <a:xfrm>
            <a:off x="5925700" y="1853812"/>
            <a:ext cx="5472608" cy="1260557"/>
          </a:xfrm>
          <a:prstGeom prst="roundRect">
            <a:avLst>
              <a:gd name="adj" fmla="val 4942"/>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減免適用は、納付義務者の保険料負担能力に着目して適用する点を勘案し、昨年中所得に基づく保険料額が決定・通知された後（保険料本算定後）から申請受付することとする。</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なお、給付制限に伴う資格喪失の趣きが強い拘禁減免や制度変更による負担緩和の趣きが強い旧被扶養者減免については、保険料本算定前の申請受付も可能と</a:t>
            </a:r>
            <a:r>
              <a:rPr kumimoji="1" lang="ja-JP" altLang="en-US" sz="900" b="0" i="0" u="sng" strike="sng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し、</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する。その場合、</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本算定にあたっては、保険料決定通知と保険料更正（減免決定通知）を同時に通知する</a:t>
            </a: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ことが望ましいと考えるが、その方法については各市町村の判断に委ねる</a:t>
            </a:r>
            <a:r>
              <a:rPr kumimoji="1" lang="ja-JP" altLang="en-US" sz="900" b="0" i="0" u="none" strike="noStrike" kern="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0" cap="none" spc="0" normalizeH="0" baseline="0" noProof="0" dirty="0">
              <a:ln>
                <a:noFill/>
              </a:ln>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9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3" name="角丸四角形 9">
            <a:extLst>
              <a:ext uri="{FF2B5EF4-FFF2-40B4-BE49-F238E27FC236}">
                <a16:creationId xmlns:a16="http://schemas.microsoft.com/office/drawing/2014/main" id="{D68B65CD-5325-4117-A4D7-C3FF55ADBF20}"/>
              </a:ext>
            </a:extLst>
          </p:cNvPr>
          <p:cNvSpPr/>
          <p:nvPr/>
        </p:nvSpPr>
        <p:spPr>
          <a:xfrm>
            <a:off x="6075133" y="1733871"/>
            <a:ext cx="2700000" cy="259847"/>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減免申請受付時期</a:t>
            </a:r>
          </a:p>
        </p:txBody>
      </p:sp>
      <p:sp>
        <p:nvSpPr>
          <p:cNvPr id="15" name="テキスト ボックス 14">
            <a:extLst>
              <a:ext uri="{FF2B5EF4-FFF2-40B4-BE49-F238E27FC236}">
                <a16:creationId xmlns:a16="http://schemas.microsoft.com/office/drawing/2014/main" id="{B085EBA7-FA2B-4B0D-BD6E-490A943FEADA}"/>
              </a:ext>
            </a:extLst>
          </p:cNvPr>
          <p:cNvSpPr txBox="1"/>
          <p:nvPr/>
        </p:nvSpPr>
        <p:spPr>
          <a:xfrm>
            <a:off x="5925700" y="3560922"/>
            <a:ext cx="5472608" cy="2258182"/>
          </a:xfrm>
          <a:prstGeom prst="roundRect">
            <a:avLst>
              <a:gd name="adj" fmla="val 4942"/>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次のとおり、翌年度改めて被保険者から減免申請があった場合、再審査を行ったうえで減免適用する。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ただし、旧被扶養者減免のみ、翌年度以降の減免申請を不要とし、当初申請に基づき、減免適用することとする。</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≪災害減免≫</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生活立て直しに至っておらず、改めて申請があった場合　⇒　</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被災した日が属する月から起算し、最大</a:t>
            </a:r>
            <a:r>
              <a:rPr kumimoji="1" lang="ja-JP" altLang="en-US" sz="900" b="0" i="0" u="sng" strike="sng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前年度減免適用分と併せて計</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ヵ月の範囲内において適用可能とする。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≪収入減少減免≫</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昨年中所得と本年中所得を比較し、引き続き減免要件を満たす状況で、改めて申請があった場合　⇒　所得減少率に準じて適用する。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≪拘禁減免≫</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継続して入所中であり、改めて申請があった場合　⇒　入所期間に合わせて適用する。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9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角丸四角形 14">
            <a:extLst>
              <a:ext uri="{FF2B5EF4-FFF2-40B4-BE49-F238E27FC236}">
                <a16:creationId xmlns:a16="http://schemas.microsoft.com/office/drawing/2014/main" id="{AC1B4A27-81F7-4D11-A55A-85F65F86FAAD}"/>
              </a:ext>
            </a:extLst>
          </p:cNvPr>
          <p:cNvSpPr/>
          <p:nvPr/>
        </p:nvSpPr>
        <p:spPr>
          <a:xfrm>
            <a:off x="6075133" y="3480712"/>
            <a:ext cx="2700000" cy="259847"/>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同一事由による翌年度減免適用</a:t>
            </a:r>
          </a:p>
        </p:txBody>
      </p:sp>
      <p:sp>
        <p:nvSpPr>
          <p:cNvPr id="17" name="テキスト ボックス 16">
            <a:extLst>
              <a:ext uri="{FF2B5EF4-FFF2-40B4-BE49-F238E27FC236}">
                <a16:creationId xmlns:a16="http://schemas.microsoft.com/office/drawing/2014/main" id="{93208E95-82D8-407D-A250-FDDA0459A957}"/>
              </a:ext>
            </a:extLst>
          </p:cNvPr>
          <p:cNvSpPr txBox="1"/>
          <p:nvPr/>
        </p:nvSpPr>
        <p:spPr>
          <a:xfrm>
            <a:off x="5911661" y="6555457"/>
            <a:ext cx="5472608" cy="712589"/>
          </a:xfrm>
          <a:prstGeom prst="roundRect">
            <a:avLst>
              <a:gd name="adj" fmla="val 4942"/>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減免額の端数整理については、１円未満を</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切り上げる</a:t>
            </a:r>
            <a:r>
              <a:rPr kumimoji="1" lang="ja-JP" altLang="en-US" sz="900" b="0" i="0" u="sng" strike="sng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切り捨てる</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また、減免額の計算については、医療分・支援分・介護分それぞれで算出する。</a:t>
            </a: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p:txBody>
      </p:sp>
      <p:sp>
        <p:nvSpPr>
          <p:cNvPr id="18" name="角丸四角形 12">
            <a:extLst>
              <a:ext uri="{FF2B5EF4-FFF2-40B4-BE49-F238E27FC236}">
                <a16:creationId xmlns:a16="http://schemas.microsoft.com/office/drawing/2014/main" id="{576BA3F5-7F3B-473A-9870-CDEA53520D99}"/>
              </a:ext>
            </a:extLst>
          </p:cNvPr>
          <p:cNvSpPr/>
          <p:nvPr/>
        </p:nvSpPr>
        <p:spPr>
          <a:xfrm>
            <a:off x="6075133" y="6439626"/>
            <a:ext cx="2700000" cy="259847"/>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減免額の</a:t>
            </a:r>
            <a:r>
              <a:rPr kumimoji="1" lang="ja-JP" altLang="en-US" sz="1000" b="0" i="0" u="sng" strike="sngStrike" kern="0" cap="none" spc="0" normalizeH="0" baseline="0" noProof="0" dirty="0">
                <a:ln>
                  <a:noFill/>
                </a:ln>
                <a:solidFill>
                  <a:srgbClr val="FF0000"/>
                </a:solidFill>
                <a:effectLst/>
                <a:uLnTx/>
                <a:uFillTx/>
                <a:latin typeface="HGPｺﾞｼｯｸE" panose="020B0900000000000000" pitchFamily="50" charset="-128"/>
                <a:ea typeface="HGPｺﾞｼｯｸE" panose="020B0900000000000000" pitchFamily="50" charset="-128"/>
                <a:cs typeface="+mn-cs"/>
              </a:rPr>
              <a:t>端数</a:t>
            </a: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計算</a:t>
            </a:r>
          </a:p>
        </p:txBody>
      </p:sp>
      <p:sp>
        <p:nvSpPr>
          <p:cNvPr id="19" name="正方形/長方形 18">
            <a:extLst>
              <a:ext uri="{FF2B5EF4-FFF2-40B4-BE49-F238E27FC236}">
                <a16:creationId xmlns:a16="http://schemas.microsoft.com/office/drawing/2014/main" id="{F46CBA08-528B-4DFE-B08C-E8B04AA4E46D}"/>
              </a:ext>
            </a:extLst>
          </p:cNvPr>
          <p:cNvSpPr/>
          <p:nvPr/>
        </p:nvSpPr>
        <p:spPr>
          <a:xfrm>
            <a:off x="11615057" y="400357"/>
            <a:ext cx="990599" cy="41848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400" dirty="0">
                <a:solidFill>
                  <a:schemeClr val="tx1"/>
                </a:solidFill>
                <a:latin typeface="BIZ UDPゴシック" panose="020B0400000000000000" pitchFamily="50" charset="-128"/>
                <a:ea typeface="BIZ UDPゴシック" panose="020B0400000000000000" pitchFamily="50" charset="-128"/>
              </a:rPr>
              <a:t>1</a:t>
            </a:r>
            <a:r>
              <a:rPr kumimoji="1" lang="ja-JP" altLang="en-US" sz="1400" dirty="0">
                <a:solidFill>
                  <a:schemeClr val="tx1"/>
                </a:solidFill>
                <a:latin typeface="BIZ UDPゴシック" panose="020B0400000000000000" pitchFamily="50" charset="-128"/>
                <a:ea typeface="BIZ UDPゴシック" panose="020B0400000000000000" pitchFamily="50" charset="-128"/>
              </a:rPr>
              <a:t>９</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１</a:t>
            </a:r>
          </a:p>
        </p:txBody>
      </p:sp>
    </p:spTree>
    <p:extLst>
      <p:ext uri="{BB962C8B-B14F-4D97-AF65-F5344CB8AC3E}">
        <p14:creationId xmlns:p14="http://schemas.microsoft.com/office/powerpoint/2010/main" val="3349652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C3EB7C7F-C7B6-464A-A3A0-B0682FBC3F53}"/>
              </a:ext>
            </a:extLst>
          </p:cNvPr>
          <p:cNvGraphicFramePr>
            <a:graphicFrameLocks noGrp="1"/>
          </p:cNvGraphicFramePr>
          <p:nvPr>
            <p:extLst>
              <p:ext uri="{D42A27DB-BD31-4B8C-83A1-F6EECF244321}">
                <p14:modId xmlns:p14="http://schemas.microsoft.com/office/powerpoint/2010/main" val="2702732273"/>
              </p:ext>
            </p:extLst>
          </p:nvPr>
        </p:nvGraphicFramePr>
        <p:xfrm>
          <a:off x="195943" y="1197881"/>
          <a:ext cx="12409713" cy="7669893"/>
        </p:xfrm>
        <a:graphic>
          <a:graphicData uri="http://schemas.openxmlformats.org/drawingml/2006/table">
            <a:tbl>
              <a:tblPr firstRow="1" bandRow="1">
                <a:tableStyleId>{5C22544A-7EE6-4342-B048-85BDC9FD1C3A}</a:tableStyleId>
              </a:tblPr>
              <a:tblGrid>
                <a:gridCol w="5683703">
                  <a:extLst>
                    <a:ext uri="{9D8B030D-6E8A-4147-A177-3AD203B41FA5}">
                      <a16:colId xmlns:a16="http://schemas.microsoft.com/office/drawing/2014/main" val="3078339490"/>
                    </a:ext>
                  </a:extLst>
                </a:gridCol>
                <a:gridCol w="5705475">
                  <a:extLst>
                    <a:ext uri="{9D8B030D-6E8A-4147-A177-3AD203B41FA5}">
                      <a16:colId xmlns:a16="http://schemas.microsoft.com/office/drawing/2014/main" val="2747932966"/>
                    </a:ext>
                  </a:extLst>
                </a:gridCol>
                <a:gridCol w="1020535">
                  <a:extLst>
                    <a:ext uri="{9D8B030D-6E8A-4147-A177-3AD203B41FA5}">
                      <a16:colId xmlns:a16="http://schemas.microsoft.com/office/drawing/2014/main" val="1242454570"/>
                    </a:ext>
                  </a:extLst>
                </a:gridCol>
              </a:tblGrid>
              <a:tr h="276876">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現行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改定理由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1618616"/>
                  </a:ext>
                </a:extLst>
              </a:tr>
              <a:tr h="7393017">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a:t>
                      </a:r>
                      <a:r>
                        <a:rPr kumimoji="1" lang="en-US" altLang="ja-JP" sz="900" dirty="0">
                          <a:latin typeface="HGPｺﾞｼｯｸM" panose="020B0600000000000000" pitchFamily="50" charset="-128"/>
                          <a:ea typeface="HGPｺﾞｼｯｸM" panose="020B0600000000000000" pitchFamily="50" charset="-128"/>
                        </a:rPr>
                        <a:t>R</a:t>
                      </a:r>
                      <a:r>
                        <a:rPr kumimoji="1" lang="ja-JP" altLang="en-US" sz="900" dirty="0">
                          <a:latin typeface="HGPｺﾞｼｯｸM" panose="020B0600000000000000" pitchFamily="50" charset="-128"/>
                          <a:ea typeface="HGPｺﾞｼｯｸM" panose="020B0600000000000000" pitchFamily="50" charset="-128"/>
                        </a:rPr>
                        <a:t>６年度改正</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0754397"/>
                  </a:ext>
                </a:extLst>
              </a:tr>
            </a:tbl>
          </a:graphicData>
        </a:graphic>
      </p:graphicFrame>
      <p:sp>
        <p:nvSpPr>
          <p:cNvPr id="14" name="正方形/長方形 13">
            <a:extLst>
              <a:ext uri="{FF2B5EF4-FFF2-40B4-BE49-F238E27FC236}">
                <a16:creationId xmlns:a16="http://schemas.microsoft.com/office/drawing/2014/main" id="{E2D23B56-9AA3-4DE3-A341-2EA24681271E}"/>
              </a:ext>
            </a:extLst>
          </p:cNvPr>
          <p:cNvSpPr/>
          <p:nvPr/>
        </p:nvSpPr>
        <p:spPr>
          <a:xfrm>
            <a:off x="2880291" y="609600"/>
            <a:ext cx="7041015" cy="42862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latin typeface="HGPｺﾞｼｯｸE" panose="020B0900000000000000" pitchFamily="50" charset="-128"/>
                <a:ea typeface="HGPｺﾞｼｯｸE" panose="020B0900000000000000" pitchFamily="50" charset="-128"/>
              </a:rPr>
              <a:t>保険料減免にかかる事務運用の改定 （新旧対照表）</a:t>
            </a:r>
          </a:p>
        </p:txBody>
      </p:sp>
      <p:sp>
        <p:nvSpPr>
          <p:cNvPr id="30" name="タイトル 1">
            <a:extLst>
              <a:ext uri="{FF2B5EF4-FFF2-40B4-BE49-F238E27FC236}">
                <a16:creationId xmlns:a16="http://schemas.microsoft.com/office/drawing/2014/main" id="{0EB409FD-1CEE-4E00-B0BE-952570597454}"/>
              </a:ext>
            </a:extLst>
          </p:cNvPr>
          <p:cNvSpPr txBox="1">
            <a:spLocks/>
          </p:cNvSpPr>
          <p:nvPr/>
        </p:nvSpPr>
        <p:spPr>
          <a:xfrm>
            <a:off x="288369" y="1567876"/>
            <a:ext cx="5400600" cy="432047"/>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①災害減免</a:t>
            </a:r>
          </a:p>
        </p:txBody>
      </p:sp>
      <p:sp>
        <p:nvSpPr>
          <p:cNvPr id="31" name="テキスト ボックス 30">
            <a:extLst>
              <a:ext uri="{FF2B5EF4-FFF2-40B4-BE49-F238E27FC236}">
                <a16:creationId xmlns:a16="http://schemas.microsoft.com/office/drawing/2014/main" id="{F6D1B186-6FB4-4D36-AC35-15820285072A}"/>
              </a:ext>
            </a:extLst>
          </p:cNvPr>
          <p:cNvSpPr txBox="1"/>
          <p:nvPr/>
        </p:nvSpPr>
        <p:spPr>
          <a:xfrm>
            <a:off x="360377" y="4055752"/>
            <a:ext cx="5328592" cy="848662"/>
          </a:xfrm>
          <a:prstGeom prst="roundRect">
            <a:avLst>
              <a:gd name="adj" fmla="val 914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罹災証明書（被災証明書）のコピーの提出を求め、その内容に基づき、減免可否及び減免割合を決定することとする。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証明書のみで被害程度の確認ができない場合には、消防署や固定資産税担当課等の証明書発行所属に追加で確認</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を行い、記録を残す。</a:t>
            </a:r>
            <a:endParaRPr kumimoji="1" lang="en-US" altLang="ja-JP" sz="900" b="0"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9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2" name="角丸四角形 9">
            <a:extLst>
              <a:ext uri="{FF2B5EF4-FFF2-40B4-BE49-F238E27FC236}">
                <a16:creationId xmlns:a16="http://schemas.microsoft.com/office/drawing/2014/main" id="{0BAAAEF1-30D8-414E-B69F-734663240841}"/>
              </a:ext>
            </a:extLst>
          </p:cNvPr>
          <p:cNvSpPr/>
          <p:nvPr/>
        </p:nvSpPr>
        <p:spPr>
          <a:xfrm>
            <a:off x="523849" y="3939921"/>
            <a:ext cx="2572832" cy="200829"/>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減免可否及び減免割合の決定</a:t>
            </a:r>
          </a:p>
        </p:txBody>
      </p:sp>
      <p:graphicFrame>
        <p:nvGraphicFramePr>
          <p:cNvPr id="33" name="表 32">
            <a:extLst>
              <a:ext uri="{FF2B5EF4-FFF2-40B4-BE49-F238E27FC236}">
                <a16:creationId xmlns:a16="http://schemas.microsoft.com/office/drawing/2014/main" id="{21E0B687-9A39-4E0C-8CED-34FEB844ADBA}"/>
              </a:ext>
            </a:extLst>
          </p:cNvPr>
          <p:cNvGraphicFramePr>
            <a:graphicFrameLocks noGrp="1"/>
          </p:cNvGraphicFramePr>
          <p:nvPr>
            <p:extLst>
              <p:ext uri="{D42A27DB-BD31-4B8C-83A1-F6EECF244321}">
                <p14:modId xmlns:p14="http://schemas.microsoft.com/office/powerpoint/2010/main" val="2001441321"/>
              </p:ext>
            </p:extLst>
          </p:nvPr>
        </p:nvGraphicFramePr>
        <p:xfrm>
          <a:off x="360377" y="2094451"/>
          <a:ext cx="5328592" cy="1728806"/>
        </p:xfrm>
        <a:graphic>
          <a:graphicData uri="http://schemas.openxmlformats.org/drawingml/2006/table">
            <a:tbl>
              <a:tblPr firstRow="1" firstCol="1" bandRow="1"/>
              <a:tblGrid>
                <a:gridCol w="854996">
                  <a:extLst>
                    <a:ext uri="{9D8B030D-6E8A-4147-A177-3AD203B41FA5}">
                      <a16:colId xmlns:a16="http://schemas.microsoft.com/office/drawing/2014/main" val="20000"/>
                    </a:ext>
                  </a:extLst>
                </a:gridCol>
                <a:gridCol w="4473596">
                  <a:extLst>
                    <a:ext uri="{9D8B030D-6E8A-4147-A177-3AD203B41FA5}">
                      <a16:colId xmlns:a16="http://schemas.microsoft.com/office/drawing/2014/main" val="20001"/>
                    </a:ext>
                  </a:extLst>
                </a:gridCol>
              </a:tblGrid>
              <a:tr h="253899">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区分</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一　災害</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36227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対象となる</a:t>
                      </a:r>
                      <a:endParaRPr lang="en-US" altLang="ja-JP" sz="900" kern="100" dirty="0">
                        <a:effectLst/>
                        <a:latin typeface="HGPｺﾞｼｯｸM" panose="020B0600000000000000" pitchFamily="50" charset="-128"/>
                        <a:ea typeface="HGPｺﾞｼｯｸM" panose="020B0600000000000000" pitchFamily="50" charset="-128"/>
                      </a:endParaRPr>
                    </a:p>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保険料</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応能分及び応益分</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750365">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減免の割合</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被害の程度に応じて３区分</a:t>
                      </a:r>
                      <a:endParaRPr lang="en-US" alt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rPr>
                        <a:t>○</a:t>
                      </a:r>
                      <a:r>
                        <a:rPr lang="ja-JP" sz="900" kern="100" dirty="0">
                          <a:effectLst/>
                          <a:latin typeface="HGPｺﾞｼｯｸM" panose="020B0600000000000000" pitchFamily="50" charset="-128"/>
                          <a:ea typeface="HGPｺﾞｼｯｸM" panose="020B0600000000000000" pitchFamily="50" charset="-128"/>
                        </a:rPr>
                        <a:t>全壊</a:t>
                      </a:r>
                      <a:r>
                        <a:rPr lang="ja-JP" altLang="en-US" sz="900" kern="100" dirty="0">
                          <a:effectLst/>
                          <a:latin typeface="HGPｺﾞｼｯｸM" panose="020B0600000000000000" pitchFamily="50" charset="-128"/>
                          <a:ea typeface="HGPｺﾞｼｯｸM" panose="020B0600000000000000" pitchFamily="50" charset="-128"/>
                        </a:rPr>
                        <a:t>・全焼・大規模半壊：</a:t>
                      </a:r>
                      <a:r>
                        <a:rPr lang="en-US" sz="900" kern="100" dirty="0">
                          <a:effectLst/>
                          <a:latin typeface="HGPｺﾞｼｯｸM" panose="020B0600000000000000" pitchFamily="50" charset="-128"/>
                          <a:ea typeface="HGPｺﾞｼｯｸM" panose="020B0600000000000000" pitchFamily="50" charset="-128"/>
                        </a:rPr>
                        <a:t>100</a:t>
                      </a:r>
                      <a:r>
                        <a:rPr lang="ja-JP" sz="900" kern="100" dirty="0">
                          <a:effectLst/>
                          <a:latin typeface="HGPｺﾞｼｯｸM" panose="020B0600000000000000" pitchFamily="50" charset="-128"/>
                          <a:ea typeface="HGPｺﾞｼｯｸM" panose="020B0600000000000000" pitchFamily="50" charset="-128"/>
                        </a:rPr>
                        <a:t>％</a:t>
                      </a:r>
                      <a:endParaRPr lang="en-US" alt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rPr>
                        <a:t>○</a:t>
                      </a:r>
                      <a:r>
                        <a:rPr lang="ja-JP" sz="900" kern="100" dirty="0">
                          <a:effectLst/>
                          <a:latin typeface="HGPｺﾞｼｯｸM" panose="020B0600000000000000" pitchFamily="50" charset="-128"/>
                          <a:ea typeface="HGPｺﾞｼｯｸM" panose="020B0600000000000000" pitchFamily="50" charset="-128"/>
                        </a:rPr>
                        <a:t>半壊</a:t>
                      </a:r>
                      <a:r>
                        <a:rPr lang="ja-JP" altLang="en-US" sz="900" kern="100" dirty="0">
                          <a:effectLst/>
                          <a:latin typeface="HGPｺﾞｼｯｸM" panose="020B0600000000000000" pitchFamily="50" charset="-128"/>
                          <a:ea typeface="HGPｺﾞｼｯｸM" panose="020B0600000000000000" pitchFamily="50" charset="-128"/>
                        </a:rPr>
                        <a:t>・半焼：</a:t>
                      </a:r>
                      <a:r>
                        <a:rPr lang="en-US" sz="900" kern="100" dirty="0">
                          <a:effectLst/>
                          <a:latin typeface="HGPｺﾞｼｯｸM" panose="020B0600000000000000" pitchFamily="50" charset="-128"/>
                          <a:ea typeface="HGPｺﾞｼｯｸM" panose="020B0600000000000000" pitchFamily="50" charset="-128"/>
                        </a:rPr>
                        <a:t>70</a:t>
                      </a:r>
                      <a:r>
                        <a:rPr lang="ja-JP" sz="900" kern="100" dirty="0">
                          <a:effectLst/>
                          <a:latin typeface="HGPｺﾞｼｯｸM" panose="020B0600000000000000" pitchFamily="50" charset="-128"/>
                          <a:ea typeface="HGPｺﾞｼｯｸM" panose="020B0600000000000000" pitchFamily="50" charset="-128"/>
                        </a:rPr>
                        <a:t>％</a:t>
                      </a:r>
                      <a:endParaRPr lang="en-US" alt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rPr>
                        <a:t>○</a:t>
                      </a:r>
                      <a:r>
                        <a:rPr lang="ja-JP" sz="900" kern="100" dirty="0">
                          <a:effectLst/>
                          <a:latin typeface="HGPｺﾞｼｯｸM" panose="020B0600000000000000" pitchFamily="50" charset="-128"/>
                          <a:ea typeface="HGPｺﾞｼｯｸM" panose="020B0600000000000000" pitchFamily="50" charset="-128"/>
                        </a:rPr>
                        <a:t>火災による水損又は床上浸水</a:t>
                      </a:r>
                      <a:r>
                        <a:rPr lang="ja-JP" altLang="en-US" sz="900" kern="100" dirty="0">
                          <a:effectLst/>
                          <a:latin typeface="HGPｺﾞｼｯｸM" panose="020B0600000000000000" pitchFamily="50" charset="-128"/>
                          <a:ea typeface="HGPｺﾞｼｯｸM" panose="020B0600000000000000" pitchFamily="50" charset="-128"/>
                        </a:rPr>
                        <a:t>：</a:t>
                      </a:r>
                      <a:r>
                        <a:rPr lang="en-US" sz="900" kern="100" dirty="0">
                          <a:effectLst/>
                          <a:latin typeface="HGPｺﾞｼｯｸM" panose="020B0600000000000000" pitchFamily="50" charset="-128"/>
                          <a:ea typeface="HGPｺﾞｼｯｸM" panose="020B0600000000000000" pitchFamily="50" charset="-128"/>
                        </a:rPr>
                        <a:t>50</a:t>
                      </a:r>
                      <a:r>
                        <a:rPr lang="ja-JP" sz="900" kern="100" dirty="0">
                          <a:effectLst/>
                          <a:latin typeface="HGPｺﾞｼｯｸM" panose="020B0600000000000000" pitchFamily="50" charset="-128"/>
                          <a:ea typeface="HGPｺﾞｼｯｸM" panose="020B0600000000000000" pitchFamily="50" charset="-128"/>
                        </a:rPr>
                        <a:t>％</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36227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対象期間</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lgn="just">
                        <a:lnSpc>
                          <a:spcPts val="1300"/>
                        </a:lnSpc>
                        <a:spcAft>
                          <a:spcPts val="0"/>
                        </a:spcAft>
                      </a:pPr>
                      <a:r>
                        <a:rPr lang="ja-JP" sz="900" kern="100" dirty="0">
                          <a:solidFill>
                            <a:schemeClr val="tx1"/>
                          </a:solidFill>
                          <a:effectLst/>
                          <a:latin typeface="HGPｺﾞｼｯｸM" panose="020B0600000000000000" pitchFamily="50" charset="-128"/>
                          <a:ea typeface="HGPｺﾞｼｯｸM" panose="020B0600000000000000" pitchFamily="50" charset="-128"/>
                        </a:rPr>
                        <a:t>減免の申請のあった日の属する年度末まで（ただし、必要に応じ、当該申請日の属する年度の翌年度末まで延期することができる。</a:t>
                      </a:r>
                      <a:r>
                        <a:rPr lang="ja-JP" altLang="ja-JP" sz="900" u="sng" kern="100" dirty="0">
                          <a:solidFill>
                            <a:schemeClr val="tx1"/>
                          </a:solidFill>
                          <a:effectLst/>
                          <a:latin typeface="HGPｺﾞｼｯｸM" panose="020B0600000000000000" pitchFamily="50" charset="-128"/>
                          <a:ea typeface="HGPｺﾞｼｯｸM" panose="020B0600000000000000" pitchFamily="50" charset="-128"/>
                        </a:rPr>
                        <a:t>【被災した日が属する月から起算し、最大</a:t>
                      </a:r>
                      <a:r>
                        <a:rPr lang="en-US" altLang="ja-JP" sz="900" u="sng" kern="100" dirty="0">
                          <a:solidFill>
                            <a:schemeClr val="tx1"/>
                          </a:solidFill>
                          <a:effectLst/>
                          <a:latin typeface="HGPｺﾞｼｯｸM" panose="020B0600000000000000" pitchFamily="50" charset="-128"/>
                          <a:ea typeface="HGPｺﾞｼｯｸM" panose="020B0600000000000000" pitchFamily="50" charset="-128"/>
                        </a:rPr>
                        <a:t>12</a:t>
                      </a:r>
                      <a:r>
                        <a:rPr lang="ja-JP" altLang="ja-JP" sz="900" u="sng" kern="100" dirty="0">
                          <a:solidFill>
                            <a:schemeClr val="tx1"/>
                          </a:solidFill>
                          <a:effectLst/>
                          <a:latin typeface="HGPｺﾞｼｯｸM" panose="020B0600000000000000" pitchFamily="50" charset="-128"/>
                          <a:ea typeface="HGPｺﾞｼｯｸM" panose="020B0600000000000000" pitchFamily="50" charset="-128"/>
                        </a:rPr>
                        <a:t>月】</a:t>
                      </a:r>
                      <a:r>
                        <a:rPr lang="ja-JP" sz="900" kern="100" dirty="0">
                          <a:solidFill>
                            <a:schemeClr val="tx1"/>
                          </a:solidFill>
                          <a:effectLst/>
                          <a:latin typeface="HGPｺﾞｼｯｸM" panose="020B0600000000000000" pitchFamily="50" charset="-128"/>
                          <a:ea typeface="HGPｺﾞｼｯｸM" panose="020B0600000000000000" pitchFamily="50" charset="-128"/>
                        </a:rPr>
                        <a:t>）</a:t>
                      </a:r>
                      <a:endParaRPr lang="ja-JP" sz="1100" kern="100" dirty="0">
                        <a:solidFill>
                          <a:schemeClr val="tx1"/>
                        </a:solidFill>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34" name="テキスト ボックス 33">
            <a:extLst>
              <a:ext uri="{FF2B5EF4-FFF2-40B4-BE49-F238E27FC236}">
                <a16:creationId xmlns:a16="http://schemas.microsoft.com/office/drawing/2014/main" id="{C745E60F-AD83-4364-90F0-6297AB1FB522}"/>
              </a:ext>
            </a:extLst>
          </p:cNvPr>
          <p:cNvSpPr txBox="1"/>
          <p:nvPr/>
        </p:nvSpPr>
        <p:spPr>
          <a:xfrm>
            <a:off x="360377" y="7868925"/>
            <a:ext cx="5328592" cy="782449"/>
          </a:xfrm>
          <a:prstGeom prst="roundRect">
            <a:avLst>
              <a:gd name="adj" fmla="val 914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ts val="9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被災した場合、保険契約に基づき、被害に対する給付を受けることとなるが、</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保険契約自体が任意であること、契約内容（補償範囲や金額）が多種多様であること、被災した事実は補填の多寡にかかわらず同じであることから、</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保険金等による被害補填を受けている場合であっても、減免可否及び減免割合を決定する際に考慮しない</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5" name="角丸四角形 24">
            <a:extLst>
              <a:ext uri="{FF2B5EF4-FFF2-40B4-BE49-F238E27FC236}">
                <a16:creationId xmlns:a16="http://schemas.microsoft.com/office/drawing/2014/main" id="{197F59BF-A11A-4C81-B12F-411B2574BBA6}"/>
              </a:ext>
            </a:extLst>
          </p:cNvPr>
          <p:cNvSpPr/>
          <p:nvPr/>
        </p:nvSpPr>
        <p:spPr>
          <a:xfrm>
            <a:off x="523849" y="7753094"/>
            <a:ext cx="4157008" cy="200829"/>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保険金等により、補填を受けている場合の取扱い</a:t>
            </a:r>
          </a:p>
        </p:txBody>
      </p:sp>
      <p:sp>
        <p:nvSpPr>
          <p:cNvPr id="36" name="テキスト ボックス 35">
            <a:extLst>
              <a:ext uri="{FF2B5EF4-FFF2-40B4-BE49-F238E27FC236}">
                <a16:creationId xmlns:a16="http://schemas.microsoft.com/office/drawing/2014/main" id="{2B9D3C73-A48A-45BE-8920-B56738542AF8}"/>
              </a:ext>
            </a:extLst>
          </p:cNvPr>
          <p:cNvSpPr txBox="1"/>
          <p:nvPr/>
        </p:nvSpPr>
        <p:spPr>
          <a:xfrm>
            <a:off x="360377" y="5145523"/>
            <a:ext cx="5328592" cy="580787"/>
          </a:xfrm>
          <a:prstGeom prst="roundRect">
            <a:avLst>
              <a:gd name="adj" fmla="val 914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居住する住宅</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：被保険者が居住する主たる居住用住宅（原則的に、国保上の住所と一致。持家あるいは賃貸の別は不問。）</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家財</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：対象外</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7" name="角丸四角形 10">
            <a:extLst>
              <a:ext uri="{FF2B5EF4-FFF2-40B4-BE49-F238E27FC236}">
                <a16:creationId xmlns:a16="http://schemas.microsoft.com/office/drawing/2014/main" id="{43C2B0FE-1E26-4FF4-B6FA-C00522C8CD48}"/>
              </a:ext>
            </a:extLst>
          </p:cNvPr>
          <p:cNvSpPr/>
          <p:nvPr/>
        </p:nvSpPr>
        <p:spPr>
          <a:xfrm>
            <a:off x="523849" y="5029692"/>
            <a:ext cx="2572832" cy="200829"/>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居住する住宅及び家財の範囲</a:t>
            </a:r>
          </a:p>
        </p:txBody>
      </p:sp>
      <p:sp>
        <p:nvSpPr>
          <p:cNvPr id="38" name="テキスト ボックス 37">
            <a:extLst>
              <a:ext uri="{FF2B5EF4-FFF2-40B4-BE49-F238E27FC236}">
                <a16:creationId xmlns:a16="http://schemas.microsoft.com/office/drawing/2014/main" id="{ACC7B1B1-6B63-4E22-A47E-9CFA2BA92E2F}"/>
              </a:ext>
            </a:extLst>
          </p:cNvPr>
          <p:cNvSpPr txBox="1"/>
          <p:nvPr/>
        </p:nvSpPr>
        <p:spPr>
          <a:xfrm>
            <a:off x="360377" y="5958804"/>
            <a:ext cx="5328592" cy="435590"/>
          </a:xfrm>
          <a:prstGeom prst="roundRect">
            <a:avLst>
              <a:gd name="adj" fmla="val 914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罹災後に転入される場合などが想定されるが、被災した事実に変わりはなく、生活の立て直しには一定期間を要することもあるため、罹災時点の資格有無は問わないこととする。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9" name="角丸四角形 12">
            <a:extLst>
              <a:ext uri="{FF2B5EF4-FFF2-40B4-BE49-F238E27FC236}">
                <a16:creationId xmlns:a16="http://schemas.microsoft.com/office/drawing/2014/main" id="{02ACEF43-B718-457B-88BA-2AFFCAE9D3B2}"/>
              </a:ext>
            </a:extLst>
          </p:cNvPr>
          <p:cNvSpPr/>
          <p:nvPr/>
        </p:nvSpPr>
        <p:spPr>
          <a:xfrm>
            <a:off x="523849" y="5842974"/>
            <a:ext cx="2572832" cy="200829"/>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罹災時の被保険者資格</a:t>
            </a:r>
          </a:p>
        </p:txBody>
      </p:sp>
      <p:sp>
        <p:nvSpPr>
          <p:cNvPr id="40" name="テキスト ボックス 39">
            <a:extLst>
              <a:ext uri="{FF2B5EF4-FFF2-40B4-BE49-F238E27FC236}">
                <a16:creationId xmlns:a16="http://schemas.microsoft.com/office/drawing/2014/main" id="{31A7C9AC-26FB-4398-A2C9-6AAF1AD68E62}"/>
              </a:ext>
            </a:extLst>
          </p:cNvPr>
          <p:cNvSpPr txBox="1"/>
          <p:nvPr/>
        </p:nvSpPr>
        <p:spPr>
          <a:xfrm>
            <a:off x="360377" y="6689360"/>
            <a:ext cx="5328592" cy="871180"/>
          </a:xfrm>
          <a:prstGeom prst="roundRect">
            <a:avLst>
              <a:gd name="adj" fmla="val 914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減免適用後に、他の国保世帯と合併した場合や被災世帯に属する者の</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人が他の国保世帯に異動した場合等は、減免適用世帯（異動前）の世帯主と異動後世帯の世帯主が同一の場合に限り、異動後の世帯においても減免適用を可能とする。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また、世帯主の死亡等に伴う一の世帯で完結する世帯主変更については、新たな世帯主についても減免適用を可能とする。</a:t>
            </a:r>
            <a:endParaRPr kumimoji="1" lang="en-US" altLang="ja-JP" sz="900" b="0" i="0" u="sng" strike="noStrike" kern="0" cap="none" spc="0" normalizeH="0" baseline="0" noProof="0" dirty="0">
              <a:ln>
                <a:noFill/>
              </a:ln>
              <a:effectLst/>
              <a:uLnTx/>
              <a:uFillTx/>
              <a:latin typeface="Calibri"/>
              <a:ea typeface="ＭＳ Ｐゴシック" panose="020B0600070205080204" pitchFamily="50" charset="-128"/>
              <a:cs typeface="+mn-cs"/>
            </a:endParaRPr>
          </a:p>
        </p:txBody>
      </p:sp>
      <p:sp>
        <p:nvSpPr>
          <p:cNvPr id="41" name="角丸四角形 14">
            <a:extLst>
              <a:ext uri="{FF2B5EF4-FFF2-40B4-BE49-F238E27FC236}">
                <a16:creationId xmlns:a16="http://schemas.microsoft.com/office/drawing/2014/main" id="{9795C9F9-782E-44C1-8DB1-4FC55415CEB1}"/>
              </a:ext>
            </a:extLst>
          </p:cNvPr>
          <p:cNvSpPr/>
          <p:nvPr/>
        </p:nvSpPr>
        <p:spPr>
          <a:xfrm>
            <a:off x="523849" y="6573530"/>
            <a:ext cx="2572832" cy="200829"/>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減免適用後の資格異動</a:t>
            </a:r>
          </a:p>
        </p:txBody>
      </p:sp>
      <p:sp>
        <p:nvSpPr>
          <p:cNvPr id="54" name="タイトル 1">
            <a:extLst>
              <a:ext uri="{FF2B5EF4-FFF2-40B4-BE49-F238E27FC236}">
                <a16:creationId xmlns:a16="http://schemas.microsoft.com/office/drawing/2014/main" id="{53D718EE-5B9C-4B57-9380-069B04FFA22D}"/>
              </a:ext>
            </a:extLst>
          </p:cNvPr>
          <p:cNvSpPr txBox="1">
            <a:spLocks/>
          </p:cNvSpPr>
          <p:nvPr/>
        </p:nvSpPr>
        <p:spPr>
          <a:xfrm>
            <a:off x="6016875" y="1567876"/>
            <a:ext cx="5400600" cy="432047"/>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①災害減免</a:t>
            </a:r>
          </a:p>
        </p:txBody>
      </p:sp>
      <p:sp>
        <p:nvSpPr>
          <p:cNvPr id="55" name="テキスト ボックス 54">
            <a:extLst>
              <a:ext uri="{FF2B5EF4-FFF2-40B4-BE49-F238E27FC236}">
                <a16:creationId xmlns:a16="http://schemas.microsoft.com/office/drawing/2014/main" id="{13B6F3E1-7539-4B7F-94C2-0D5567A89499}"/>
              </a:ext>
            </a:extLst>
          </p:cNvPr>
          <p:cNvSpPr txBox="1"/>
          <p:nvPr/>
        </p:nvSpPr>
        <p:spPr>
          <a:xfrm>
            <a:off x="6088883" y="4055752"/>
            <a:ext cx="5328592" cy="848662"/>
          </a:xfrm>
          <a:prstGeom prst="roundRect">
            <a:avLst>
              <a:gd name="adj" fmla="val 914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罹災証明書（被災証明書）のコピーの提出を求め、その内容に基づき、減免可否及び減免割合を決定することとする。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証明書のみで被害程度の確認ができない場合には、消防署や固定資産税担当課等の証明書発行所属に追加で確認することとする。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9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56" name="角丸四角形 9">
            <a:extLst>
              <a:ext uri="{FF2B5EF4-FFF2-40B4-BE49-F238E27FC236}">
                <a16:creationId xmlns:a16="http://schemas.microsoft.com/office/drawing/2014/main" id="{16A4C85F-505F-4ABD-9B65-260DDF5EBEA3}"/>
              </a:ext>
            </a:extLst>
          </p:cNvPr>
          <p:cNvSpPr/>
          <p:nvPr/>
        </p:nvSpPr>
        <p:spPr>
          <a:xfrm>
            <a:off x="6252355" y="3939921"/>
            <a:ext cx="2572832" cy="200829"/>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減免可否及び減免割合の決定</a:t>
            </a:r>
          </a:p>
        </p:txBody>
      </p:sp>
      <p:graphicFrame>
        <p:nvGraphicFramePr>
          <p:cNvPr id="57" name="表 56">
            <a:extLst>
              <a:ext uri="{FF2B5EF4-FFF2-40B4-BE49-F238E27FC236}">
                <a16:creationId xmlns:a16="http://schemas.microsoft.com/office/drawing/2014/main" id="{8149BE83-5681-4EAF-9773-ADFAA15DFBC9}"/>
              </a:ext>
            </a:extLst>
          </p:cNvPr>
          <p:cNvGraphicFramePr>
            <a:graphicFrameLocks noGrp="1"/>
          </p:cNvGraphicFramePr>
          <p:nvPr>
            <p:extLst>
              <p:ext uri="{D42A27DB-BD31-4B8C-83A1-F6EECF244321}">
                <p14:modId xmlns:p14="http://schemas.microsoft.com/office/powerpoint/2010/main" val="4013773606"/>
              </p:ext>
            </p:extLst>
          </p:nvPr>
        </p:nvGraphicFramePr>
        <p:xfrm>
          <a:off x="6088883" y="2094451"/>
          <a:ext cx="5328592" cy="1728806"/>
        </p:xfrm>
        <a:graphic>
          <a:graphicData uri="http://schemas.openxmlformats.org/drawingml/2006/table">
            <a:tbl>
              <a:tblPr firstRow="1" firstCol="1" bandRow="1"/>
              <a:tblGrid>
                <a:gridCol w="854996">
                  <a:extLst>
                    <a:ext uri="{9D8B030D-6E8A-4147-A177-3AD203B41FA5}">
                      <a16:colId xmlns:a16="http://schemas.microsoft.com/office/drawing/2014/main" val="20000"/>
                    </a:ext>
                  </a:extLst>
                </a:gridCol>
                <a:gridCol w="4473596">
                  <a:extLst>
                    <a:ext uri="{9D8B030D-6E8A-4147-A177-3AD203B41FA5}">
                      <a16:colId xmlns:a16="http://schemas.microsoft.com/office/drawing/2014/main" val="20001"/>
                    </a:ext>
                  </a:extLst>
                </a:gridCol>
              </a:tblGrid>
              <a:tr h="253899">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区分</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一　災害</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36227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対象となる</a:t>
                      </a:r>
                      <a:endParaRPr lang="en-US" altLang="ja-JP" sz="900" kern="100" dirty="0">
                        <a:effectLst/>
                        <a:latin typeface="HGPｺﾞｼｯｸM" panose="020B0600000000000000" pitchFamily="50" charset="-128"/>
                        <a:ea typeface="HGPｺﾞｼｯｸM" panose="020B0600000000000000" pitchFamily="50" charset="-128"/>
                      </a:endParaRPr>
                    </a:p>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保険料</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応能分及び応益分</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750365">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減免の割合</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被害の程度に応じて３区分</a:t>
                      </a:r>
                      <a:endParaRPr lang="en-US" alt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rPr>
                        <a:t>○</a:t>
                      </a:r>
                      <a:r>
                        <a:rPr lang="ja-JP" sz="900" kern="100" dirty="0">
                          <a:effectLst/>
                          <a:latin typeface="HGPｺﾞｼｯｸM" panose="020B0600000000000000" pitchFamily="50" charset="-128"/>
                          <a:ea typeface="HGPｺﾞｼｯｸM" panose="020B0600000000000000" pitchFamily="50" charset="-128"/>
                        </a:rPr>
                        <a:t>全壊</a:t>
                      </a:r>
                      <a:r>
                        <a:rPr lang="ja-JP" altLang="en-US" sz="900" kern="100" dirty="0">
                          <a:effectLst/>
                          <a:latin typeface="HGPｺﾞｼｯｸM" panose="020B0600000000000000" pitchFamily="50" charset="-128"/>
                          <a:ea typeface="HGPｺﾞｼｯｸM" panose="020B0600000000000000" pitchFamily="50" charset="-128"/>
                        </a:rPr>
                        <a:t>・全焼・大規模半壊：</a:t>
                      </a:r>
                      <a:r>
                        <a:rPr lang="en-US" sz="900" kern="100" dirty="0">
                          <a:effectLst/>
                          <a:latin typeface="HGPｺﾞｼｯｸM" panose="020B0600000000000000" pitchFamily="50" charset="-128"/>
                          <a:ea typeface="HGPｺﾞｼｯｸM" panose="020B0600000000000000" pitchFamily="50" charset="-128"/>
                        </a:rPr>
                        <a:t>100</a:t>
                      </a:r>
                      <a:r>
                        <a:rPr lang="ja-JP" sz="900" kern="100" dirty="0">
                          <a:effectLst/>
                          <a:latin typeface="HGPｺﾞｼｯｸM" panose="020B0600000000000000" pitchFamily="50" charset="-128"/>
                          <a:ea typeface="HGPｺﾞｼｯｸM" panose="020B0600000000000000" pitchFamily="50" charset="-128"/>
                        </a:rPr>
                        <a:t>％</a:t>
                      </a:r>
                      <a:endParaRPr lang="en-US" alt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rPr>
                        <a:t>○</a:t>
                      </a:r>
                      <a:r>
                        <a:rPr lang="ja-JP" sz="900" kern="100" dirty="0">
                          <a:effectLst/>
                          <a:latin typeface="HGPｺﾞｼｯｸM" panose="020B0600000000000000" pitchFamily="50" charset="-128"/>
                          <a:ea typeface="HGPｺﾞｼｯｸM" panose="020B0600000000000000" pitchFamily="50" charset="-128"/>
                        </a:rPr>
                        <a:t>半壊</a:t>
                      </a:r>
                      <a:r>
                        <a:rPr lang="ja-JP" altLang="en-US" sz="900" kern="100" dirty="0">
                          <a:effectLst/>
                          <a:latin typeface="HGPｺﾞｼｯｸM" panose="020B0600000000000000" pitchFamily="50" charset="-128"/>
                          <a:ea typeface="HGPｺﾞｼｯｸM" panose="020B0600000000000000" pitchFamily="50" charset="-128"/>
                        </a:rPr>
                        <a:t>・半焼：</a:t>
                      </a:r>
                      <a:r>
                        <a:rPr lang="en-US" sz="900" kern="100" dirty="0">
                          <a:effectLst/>
                          <a:latin typeface="HGPｺﾞｼｯｸM" panose="020B0600000000000000" pitchFamily="50" charset="-128"/>
                          <a:ea typeface="HGPｺﾞｼｯｸM" panose="020B0600000000000000" pitchFamily="50" charset="-128"/>
                        </a:rPr>
                        <a:t>70</a:t>
                      </a:r>
                      <a:r>
                        <a:rPr lang="ja-JP" sz="900" kern="100" dirty="0">
                          <a:effectLst/>
                          <a:latin typeface="HGPｺﾞｼｯｸM" panose="020B0600000000000000" pitchFamily="50" charset="-128"/>
                          <a:ea typeface="HGPｺﾞｼｯｸM" panose="020B0600000000000000" pitchFamily="50" charset="-128"/>
                        </a:rPr>
                        <a:t>％</a:t>
                      </a:r>
                      <a:endParaRPr lang="en-US" altLang="ja-JP" sz="900" kern="100" dirty="0">
                        <a:effectLst/>
                        <a:latin typeface="HGPｺﾞｼｯｸM" panose="020B0600000000000000" pitchFamily="50" charset="-128"/>
                        <a:ea typeface="HGPｺﾞｼｯｸM" panose="020B0600000000000000" pitchFamily="50" charset="-128"/>
                      </a:endParaRPr>
                    </a:p>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rPr>
                        <a:t>○</a:t>
                      </a:r>
                      <a:r>
                        <a:rPr lang="ja-JP" sz="900" kern="100" dirty="0">
                          <a:effectLst/>
                          <a:latin typeface="HGPｺﾞｼｯｸM" panose="020B0600000000000000" pitchFamily="50" charset="-128"/>
                          <a:ea typeface="HGPｺﾞｼｯｸM" panose="020B0600000000000000" pitchFamily="50" charset="-128"/>
                        </a:rPr>
                        <a:t>火災による水損又は床上浸水</a:t>
                      </a:r>
                      <a:r>
                        <a:rPr lang="ja-JP" altLang="en-US" sz="900" kern="100" dirty="0">
                          <a:effectLst/>
                          <a:latin typeface="HGPｺﾞｼｯｸM" panose="020B0600000000000000" pitchFamily="50" charset="-128"/>
                          <a:ea typeface="HGPｺﾞｼｯｸM" panose="020B0600000000000000" pitchFamily="50" charset="-128"/>
                        </a:rPr>
                        <a:t>：</a:t>
                      </a:r>
                      <a:r>
                        <a:rPr lang="en-US" sz="900" kern="100" dirty="0">
                          <a:effectLst/>
                          <a:latin typeface="HGPｺﾞｼｯｸM" panose="020B0600000000000000" pitchFamily="50" charset="-128"/>
                          <a:ea typeface="HGPｺﾞｼｯｸM" panose="020B0600000000000000" pitchFamily="50" charset="-128"/>
                        </a:rPr>
                        <a:t>50</a:t>
                      </a:r>
                      <a:r>
                        <a:rPr lang="ja-JP" sz="900" kern="100" dirty="0">
                          <a:effectLst/>
                          <a:latin typeface="HGPｺﾞｼｯｸM" panose="020B0600000000000000" pitchFamily="50" charset="-128"/>
                          <a:ea typeface="HGPｺﾞｼｯｸM" panose="020B0600000000000000" pitchFamily="50" charset="-128"/>
                        </a:rPr>
                        <a:t>％</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36227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対象期間</a:t>
                      </a:r>
                      <a:endParaRPr lang="ja-JP" sz="11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0" indent="0" algn="just">
                        <a:lnSpc>
                          <a:spcPts val="1300"/>
                        </a:lnSpc>
                        <a:spcAft>
                          <a:spcPts val="0"/>
                        </a:spcAft>
                      </a:pPr>
                      <a:r>
                        <a:rPr lang="ja-JP" sz="900" kern="100" dirty="0">
                          <a:solidFill>
                            <a:schemeClr val="tx1"/>
                          </a:solidFill>
                          <a:effectLst/>
                          <a:latin typeface="HGPｺﾞｼｯｸM" panose="020B0600000000000000" pitchFamily="50" charset="-128"/>
                          <a:ea typeface="HGPｺﾞｼｯｸM" panose="020B0600000000000000" pitchFamily="50" charset="-128"/>
                        </a:rPr>
                        <a:t>減免の申請のあった日の属する年度末まで（ただし、必要に応じ、当該申請日の属する年度の翌年度末まで延期することができる。</a:t>
                      </a:r>
                      <a:r>
                        <a:rPr lang="ja-JP" altLang="ja-JP" sz="900" u="sng" kern="100" dirty="0">
                          <a:solidFill>
                            <a:schemeClr val="tx1"/>
                          </a:solidFill>
                          <a:effectLst/>
                          <a:latin typeface="HGPｺﾞｼｯｸM" panose="020B0600000000000000" pitchFamily="50" charset="-128"/>
                          <a:ea typeface="HGPｺﾞｼｯｸM" panose="020B0600000000000000" pitchFamily="50" charset="-128"/>
                        </a:rPr>
                        <a:t>【被災した日が属する月から起算し、最大</a:t>
                      </a:r>
                      <a:r>
                        <a:rPr lang="en-US" altLang="ja-JP" sz="900" u="sng" kern="100" dirty="0">
                          <a:solidFill>
                            <a:schemeClr val="tx1"/>
                          </a:solidFill>
                          <a:effectLst/>
                          <a:latin typeface="HGPｺﾞｼｯｸM" panose="020B0600000000000000" pitchFamily="50" charset="-128"/>
                          <a:ea typeface="HGPｺﾞｼｯｸM" panose="020B0600000000000000" pitchFamily="50" charset="-128"/>
                        </a:rPr>
                        <a:t>12</a:t>
                      </a:r>
                      <a:r>
                        <a:rPr lang="ja-JP" altLang="ja-JP" sz="900" u="sng" kern="100" dirty="0">
                          <a:solidFill>
                            <a:schemeClr val="tx1"/>
                          </a:solidFill>
                          <a:effectLst/>
                          <a:latin typeface="HGPｺﾞｼｯｸM" panose="020B0600000000000000" pitchFamily="50" charset="-128"/>
                          <a:ea typeface="HGPｺﾞｼｯｸM" panose="020B0600000000000000" pitchFamily="50" charset="-128"/>
                        </a:rPr>
                        <a:t>月】</a:t>
                      </a:r>
                      <a:r>
                        <a:rPr lang="ja-JP" sz="900" kern="100" dirty="0">
                          <a:solidFill>
                            <a:schemeClr val="tx1"/>
                          </a:solidFill>
                          <a:effectLst/>
                          <a:latin typeface="HGPｺﾞｼｯｸM" panose="020B0600000000000000" pitchFamily="50" charset="-128"/>
                          <a:ea typeface="HGPｺﾞｼｯｸM" panose="020B0600000000000000" pitchFamily="50" charset="-128"/>
                        </a:rPr>
                        <a:t>）</a:t>
                      </a:r>
                      <a:endParaRPr lang="ja-JP" sz="1100" kern="100" dirty="0">
                        <a:solidFill>
                          <a:schemeClr val="tx1"/>
                        </a:solidFill>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58" name="テキスト ボックス 57">
            <a:extLst>
              <a:ext uri="{FF2B5EF4-FFF2-40B4-BE49-F238E27FC236}">
                <a16:creationId xmlns:a16="http://schemas.microsoft.com/office/drawing/2014/main" id="{6E2418A0-E18D-43A3-B17E-99ECEF3F3E8D}"/>
              </a:ext>
            </a:extLst>
          </p:cNvPr>
          <p:cNvSpPr txBox="1"/>
          <p:nvPr/>
        </p:nvSpPr>
        <p:spPr>
          <a:xfrm>
            <a:off x="6088883" y="7868925"/>
            <a:ext cx="5328592" cy="782449"/>
          </a:xfrm>
          <a:prstGeom prst="roundRect">
            <a:avLst>
              <a:gd name="adj" fmla="val 914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ts val="9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被災した場合、保険契約に基づき、被害に対する給付を受けることとなるが、</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保険契約自体が任意であること、契約内容（補償範囲や金額）が多種多様であること、被災した事実は補填の多寡にかかわらず同じであることから、</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保険金等による被害補填を受けている場合であっても、減免可否及び減免割合を決定する際に考慮しない</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59" name="角丸四角形 24">
            <a:extLst>
              <a:ext uri="{FF2B5EF4-FFF2-40B4-BE49-F238E27FC236}">
                <a16:creationId xmlns:a16="http://schemas.microsoft.com/office/drawing/2014/main" id="{C7E73905-B76A-4652-B0A8-99F0374FF0CF}"/>
              </a:ext>
            </a:extLst>
          </p:cNvPr>
          <p:cNvSpPr/>
          <p:nvPr/>
        </p:nvSpPr>
        <p:spPr>
          <a:xfrm>
            <a:off x="6252355" y="7753094"/>
            <a:ext cx="4157008" cy="200829"/>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保険金等により、補填を受けている場合の取扱い</a:t>
            </a:r>
          </a:p>
        </p:txBody>
      </p:sp>
      <p:sp>
        <p:nvSpPr>
          <p:cNvPr id="60" name="テキスト ボックス 59">
            <a:extLst>
              <a:ext uri="{FF2B5EF4-FFF2-40B4-BE49-F238E27FC236}">
                <a16:creationId xmlns:a16="http://schemas.microsoft.com/office/drawing/2014/main" id="{7321D280-E155-4081-A1BD-1736678E384C}"/>
              </a:ext>
            </a:extLst>
          </p:cNvPr>
          <p:cNvSpPr txBox="1"/>
          <p:nvPr/>
        </p:nvSpPr>
        <p:spPr>
          <a:xfrm>
            <a:off x="6088883" y="5145523"/>
            <a:ext cx="5328592" cy="580787"/>
          </a:xfrm>
          <a:prstGeom prst="roundRect">
            <a:avLst>
              <a:gd name="adj" fmla="val 914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居住する住宅</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：被保険者が居住する主たる居住用住宅（原則的に、国保上の住所と一致。持家あるいは賃貸の別は不問。）</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家財</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：対象外</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61" name="角丸四角形 10">
            <a:extLst>
              <a:ext uri="{FF2B5EF4-FFF2-40B4-BE49-F238E27FC236}">
                <a16:creationId xmlns:a16="http://schemas.microsoft.com/office/drawing/2014/main" id="{C3B1C22F-043B-4A0F-A2CF-A5BF98BB9829}"/>
              </a:ext>
            </a:extLst>
          </p:cNvPr>
          <p:cNvSpPr/>
          <p:nvPr/>
        </p:nvSpPr>
        <p:spPr>
          <a:xfrm>
            <a:off x="6252355" y="5029692"/>
            <a:ext cx="2572832" cy="200829"/>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居住する住宅及び家財の範囲</a:t>
            </a:r>
          </a:p>
        </p:txBody>
      </p:sp>
      <p:sp>
        <p:nvSpPr>
          <p:cNvPr id="62" name="テキスト ボックス 61">
            <a:extLst>
              <a:ext uri="{FF2B5EF4-FFF2-40B4-BE49-F238E27FC236}">
                <a16:creationId xmlns:a16="http://schemas.microsoft.com/office/drawing/2014/main" id="{18A63904-37F5-45BB-A265-E9A2DC1B6536}"/>
              </a:ext>
            </a:extLst>
          </p:cNvPr>
          <p:cNvSpPr txBox="1"/>
          <p:nvPr/>
        </p:nvSpPr>
        <p:spPr>
          <a:xfrm>
            <a:off x="6088883" y="5958804"/>
            <a:ext cx="5328592" cy="435590"/>
          </a:xfrm>
          <a:prstGeom prst="roundRect">
            <a:avLst>
              <a:gd name="adj" fmla="val 914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罹災後に転入される場合などが想定されるが、被災した事実に変わりはなく、生活の立て直しには一定期間を要することもあるため、罹災時点の資格有無は問わないこととする。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63" name="角丸四角形 12">
            <a:extLst>
              <a:ext uri="{FF2B5EF4-FFF2-40B4-BE49-F238E27FC236}">
                <a16:creationId xmlns:a16="http://schemas.microsoft.com/office/drawing/2014/main" id="{4732E52C-1238-4BA3-882B-C289876B49CE}"/>
              </a:ext>
            </a:extLst>
          </p:cNvPr>
          <p:cNvSpPr/>
          <p:nvPr/>
        </p:nvSpPr>
        <p:spPr>
          <a:xfrm>
            <a:off x="6252355" y="5842974"/>
            <a:ext cx="2572832" cy="200829"/>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罹災時の被保険者資格</a:t>
            </a:r>
          </a:p>
        </p:txBody>
      </p:sp>
      <p:sp>
        <p:nvSpPr>
          <p:cNvPr id="64" name="テキスト ボックス 63">
            <a:extLst>
              <a:ext uri="{FF2B5EF4-FFF2-40B4-BE49-F238E27FC236}">
                <a16:creationId xmlns:a16="http://schemas.microsoft.com/office/drawing/2014/main" id="{0C084AB1-0306-427C-B058-490BFA18234C}"/>
              </a:ext>
            </a:extLst>
          </p:cNvPr>
          <p:cNvSpPr txBox="1"/>
          <p:nvPr/>
        </p:nvSpPr>
        <p:spPr>
          <a:xfrm>
            <a:off x="6088883" y="6689360"/>
            <a:ext cx="5328592" cy="871180"/>
          </a:xfrm>
          <a:prstGeom prst="roundRect">
            <a:avLst>
              <a:gd name="adj" fmla="val 9145"/>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減免適用後に、他の国保世帯と合併した場合や被災世帯に属する者の</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人が他の国保世帯に異動した場合等は、減免適用世帯（異動前）の世帯主と異動後世帯の世帯主が同一の場合に限り、異動後の世帯においても減免適用を可能とする。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sng" strike="noStrike" kern="0" cap="none" spc="0" normalizeH="0" baseline="0" noProof="0" dirty="0">
                <a:ln>
                  <a:noFill/>
                </a:ln>
                <a:effectLst/>
                <a:uLnTx/>
                <a:uFillTx/>
                <a:latin typeface="Calibri"/>
                <a:ea typeface="ＭＳ Ｐゴシック" panose="020B0600070205080204" pitchFamily="50" charset="-128"/>
                <a:cs typeface="+mn-cs"/>
              </a:rPr>
              <a:t>また、世帯主の死亡等に伴う一の世帯で完結する世帯主変更については、新たな世帯主についても減免適用を可能とする。</a:t>
            </a:r>
            <a:endParaRPr kumimoji="1" lang="en-US" altLang="ja-JP" sz="900" b="0" i="0" u="sng" strike="noStrike" kern="0" cap="none" spc="0" normalizeH="0" baseline="0" noProof="0" dirty="0">
              <a:ln>
                <a:noFill/>
              </a:ln>
              <a:effectLst/>
              <a:uLnTx/>
              <a:uFillTx/>
              <a:latin typeface="Calibri"/>
              <a:ea typeface="ＭＳ Ｐゴシック" panose="020B0600070205080204" pitchFamily="50" charset="-128"/>
              <a:cs typeface="+mn-cs"/>
            </a:endParaRPr>
          </a:p>
        </p:txBody>
      </p:sp>
      <p:sp>
        <p:nvSpPr>
          <p:cNvPr id="65" name="角丸四角形 14">
            <a:extLst>
              <a:ext uri="{FF2B5EF4-FFF2-40B4-BE49-F238E27FC236}">
                <a16:creationId xmlns:a16="http://schemas.microsoft.com/office/drawing/2014/main" id="{D5DB60EC-5875-48DD-A636-D577B2AC0094}"/>
              </a:ext>
            </a:extLst>
          </p:cNvPr>
          <p:cNvSpPr/>
          <p:nvPr/>
        </p:nvSpPr>
        <p:spPr>
          <a:xfrm>
            <a:off x="6252355" y="6573530"/>
            <a:ext cx="2572832" cy="200829"/>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減免適用後の資格異動</a:t>
            </a:r>
          </a:p>
        </p:txBody>
      </p:sp>
      <p:sp>
        <p:nvSpPr>
          <p:cNvPr id="28" name="正方形/長方形 27">
            <a:extLst>
              <a:ext uri="{FF2B5EF4-FFF2-40B4-BE49-F238E27FC236}">
                <a16:creationId xmlns:a16="http://schemas.microsoft.com/office/drawing/2014/main" id="{8D06517B-A76D-4C70-861E-D8893F163F53}"/>
              </a:ext>
            </a:extLst>
          </p:cNvPr>
          <p:cNvSpPr/>
          <p:nvPr/>
        </p:nvSpPr>
        <p:spPr>
          <a:xfrm>
            <a:off x="11615057" y="400357"/>
            <a:ext cx="990599" cy="41848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400" dirty="0">
                <a:solidFill>
                  <a:schemeClr val="tx1"/>
                </a:solidFill>
                <a:latin typeface="BIZ UDPゴシック" panose="020B0400000000000000" pitchFamily="50" charset="-128"/>
                <a:ea typeface="BIZ UDPゴシック" panose="020B0400000000000000" pitchFamily="50" charset="-128"/>
              </a:rPr>
              <a:t>1</a:t>
            </a:r>
            <a:r>
              <a:rPr kumimoji="1" lang="ja-JP" altLang="en-US" sz="1400" dirty="0">
                <a:solidFill>
                  <a:schemeClr val="tx1"/>
                </a:solidFill>
                <a:latin typeface="BIZ UDPゴシック" panose="020B0400000000000000" pitchFamily="50" charset="-128"/>
                <a:ea typeface="BIZ UDPゴシック" panose="020B0400000000000000" pitchFamily="50" charset="-128"/>
              </a:rPr>
              <a:t>９</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１</a:t>
            </a:r>
          </a:p>
        </p:txBody>
      </p:sp>
    </p:spTree>
    <p:extLst>
      <p:ext uri="{BB962C8B-B14F-4D97-AF65-F5344CB8AC3E}">
        <p14:creationId xmlns:p14="http://schemas.microsoft.com/office/powerpoint/2010/main" val="869280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C3EB7C7F-C7B6-464A-A3A0-B0682FBC3F53}"/>
              </a:ext>
            </a:extLst>
          </p:cNvPr>
          <p:cNvGraphicFramePr>
            <a:graphicFrameLocks noGrp="1"/>
          </p:cNvGraphicFramePr>
          <p:nvPr>
            <p:extLst>
              <p:ext uri="{D42A27DB-BD31-4B8C-83A1-F6EECF244321}">
                <p14:modId xmlns:p14="http://schemas.microsoft.com/office/powerpoint/2010/main" val="3025727316"/>
              </p:ext>
            </p:extLst>
          </p:nvPr>
        </p:nvGraphicFramePr>
        <p:xfrm>
          <a:off x="195943" y="1197880"/>
          <a:ext cx="12409713" cy="8174719"/>
        </p:xfrm>
        <a:graphic>
          <a:graphicData uri="http://schemas.openxmlformats.org/drawingml/2006/table">
            <a:tbl>
              <a:tblPr firstRow="1" bandRow="1">
                <a:tableStyleId>{5C22544A-7EE6-4342-B048-85BDC9FD1C3A}</a:tableStyleId>
              </a:tblPr>
              <a:tblGrid>
                <a:gridCol w="5683703">
                  <a:extLst>
                    <a:ext uri="{9D8B030D-6E8A-4147-A177-3AD203B41FA5}">
                      <a16:colId xmlns:a16="http://schemas.microsoft.com/office/drawing/2014/main" val="3078339490"/>
                    </a:ext>
                  </a:extLst>
                </a:gridCol>
                <a:gridCol w="5705475">
                  <a:extLst>
                    <a:ext uri="{9D8B030D-6E8A-4147-A177-3AD203B41FA5}">
                      <a16:colId xmlns:a16="http://schemas.microsoft.com/office/drawing/2014/main" val="2747932966"/>
                    </a:ext>
                  </a:extLst>
                </a:gridCol>
                <a:gridCol w="1020535">
                  <a:extLst>
                    <a:ext uri="{9D8B030D-6E8A-4147-A177-3AD203B41FA5}">
                      <a16:colId xmlns:a16="http://schemas.microsoft.com/office/drawing/2014/main" val="1242454570"/>
                    </a:ext>
                  </a:extLst>
                </a:gridCol>
              </a:tblGrid>
              <a:tr h="293641">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現行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改定理由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1618616"/>
                  </a:ext>
                </a:extLst>
              </a:tr>
              <a:tr h="7881078">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700" dirty="0">
                        <a:latin typeface="HGPｺﾞｼｯｸM" panose="020B0600000000000000" pitchFamily="50" charset="-128"/>
                        <a:ea typeface="HGPｺﾞｼｯｸM" panose="020B0600000000000000" pitchFamily="50" charset="-128"/>
                      </a:endParaRPr>
                    </a:p>
                    <a:p>
                      <a:endParaRPr kumimoji="1" lang="en-US" altLang="ja-JP" sz="700" dirty="0">
                        <a:latin typeface="HGPｺﾞｼｯｸM" panose="020B0600000000000000" pitchFamily="50" charset="-128"/>
                        <a:ea typeface="HGPｺﾞｼｯｸM" panose="020B0600000000000000" pitchFamily="50" charset="-128"/>
                      </a:endParaRPr>
                    </a:p>
                    <a:p>
                      <a:endParaRPr kumimoji="1" lang="en-US" altLang="ja-JP" sz="700" dirty="0">
                        <a:latin typeface="HGPｺﾞｼｯｸM" panose="020B0600000000000000" pitchFamily="50" charset="-128"/>
                        <a:ea typeface="HGPｺﾞｼｯｸM" panose="020B0600000000000000" pitchFamily="50" charset="-128"/>
                      </a:endParaRPr>
                    </a:p>
                    <a:p>
                      <a:endParaRPr kumimoji="1" lang="en-US" altLang="ja-JP" sz="700" dirty="0">
                        <a:latin typeface="HGPｺﾞｼｯｸM" panose="020B0600000000000000" pitchFamily="50" charset="-128"/>
                        <a:ea typeface="HGPｺﾞｼｯｸM" panose="020B0600000000000000" pitchFamily="50" charset="-128"/>
                      </a:endParaRPr>
                    </a:p>
                    <a:p>
                      <a:endParaRPr kumimoji="1" lang="en-US" altLang="ja-JP" sz="700" dirty="0">
                        <a:latin typeface="HGPｺﾞｼｯｸM" panose="020B0600000000000000" pitchFamily="50" charset="-128"/>
                        <a:ea typeface="HGPｺﾞｼｯｸM" panose="020B0600000000000000" pitchFamily="50" charset="-128"/>
                      </a:endParaRPr>
                    </a:p>
                    <a:p>
                      <a:endParaRPr kumimoji="1" lang="en-US" altLang="ja-JP" sz="700" dirty="0">
                        <a:latin typeface="HGPｺﾞｼｯｸM" panose="020B0600000000000000" pitchFamily="50" charset="-128"/>
                        <a:ea typeface="HGPｺﾞｼｯｸM" panose="020B0600000000000000" pitchFamily="50" charset="-128"/>
                      </a:endParaRPr>
                    </a:p>
                    <a:p>
                      <a:pPr marL="0" algn="l" defTabSz="1280160" rtl="0" eaLnBrk="1" latinLnBrk="0" hangingPunct="1"/>
                      <a:r>
                        <a:rPr kumimoji="1" lang="ja-JP" altLang="en-US" sz="900" kern="1200" dirty="0">
                          <a:solidFill>
                            <a:schemeClr val="tx1"/>
                          </a:solidFill>
                          <a:latin typeface="HGPｺﾞｼｯｸM" panose="020B0600000000000000" pitchFamily="50" charset="-128"/>
                          <a:ea typeface="HGPｺﾞｼｯｸM" panose="020B0600000000000000" pitchFamily="50" charset="-128"/>
                          <a:cs typeface="+mn-cs"/>
                        </a:rPr>
                        <a:t>○「収入」→「所得」</a:t>
                      </a:r>
                      <a:endParaRPr kumimoji="1" lang="en-US" altLang="ja-JP" sz="900" kern="1200" dirty="0">
                        <a:solidFill>
                          <a:schemeClr val="tx1"/>
                        </a:solidFill>
                        <a:latin typeface="HGPｺﾞｼｯｸM" panose="020B0600000000000000" pitchFamily="50" charset="-128"/>
                        <a:ea typeface="HGPｺﾞｼｯｸM" panose="020B0600000000000000" pitchFamily="50" charset="-128"/>
                        <a:cs typeface="+mn-cs"/>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○「収入」→「所得」</a:t>
                      </a:r>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7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r>
                        <a:rPr kumimoji="1" lang="ja-JP" altLang="en-US" sz="900" dirty="0">
                          <a:solidFill>
                            <a:schemeClr val="tx1"/>
                          </a:solidFill>
                          <a:latin typeface="HGPｺﾞｼｯｸM" panose="020B0600000000000000" pitchFamily="50" charset="-128"/>
                          <a:ea typeface="HGPｺﾞｼｯｸM" panose="020B0600000000000000" pitchFamily="50" charset="-128"/>
                        </a:rPr>
                        <a:t>○</a:t>
                      </a:r>
                      <a:r>
                        <a:rPr kumimoji="1" lang="en-US" altLang="ja-JP" sz="900" dirty="0">
                          <a:solidFill>
                            <a:schemeClr val="tx1"/>
                          </a:solidFill>
                          <a:latin typeface="HGPｺﾞｼｯｸM" panose="020B0600000000000000" pitchFamily="50" charset="-128"/>
                          <a:ea typeface="HGPｺﾞｼｯｸM" panose="020B0600000000000000" pitchFamily="50" charset="-128"/>
                        </a:rPr>
                        <a:t>R6</a:t>
                      </a:r>
                      <a:r>
                        <a:rPr kumimoji="1" lang="ja-JP" altLang="en-US" sz="900" dirty="0">
                          <a:solidFill>
                            <a:schemeClr val="tx1"/>
                          </a:solidFill>
                          <a:latin typeface="HGPｺﾞｼｯｸM" panose="020B0600000000000000" pitchFamily="50" charset="-128"/>
                          <a:ea typeface="HGPｺﾞｼｯｸM" panose="020B0600000000000000" pitchFamily="50" charset="-128"/>
                        </a:rPr>
                        <a:t>年度改正</a:t>
                      </a:r>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HGPｺﾞｼｯｸM" panose="020B0600000000000000" pitchFamily="50" charset="-128"/>
                          <a:ea typeface="HGPｺﾞｼｯｸM" panose="020B0600000000000000" pitchFamily="50" charset="-128"/>
                        </a:rPr>
                        <a:t>○課題５</a:t>
                      </a:r>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HGPｺﾞｼｯｸM" panose="020B0600000000000000" pitchFamily="50" charset="-128"/>
                          <a:ea typeface="HGPｺﾞｼｯｸM" panose="020B0600000000000000" pitchFamily="50" charset="-128"/>
                        </a:rPr>
                        <a:t>○課題４</a:t>
                      </a:r>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r>
                        <a:rPr kumimoji="1" lang="ja-JP" altLang="en-US" sz="900" dirty="0">
                          <a:solidFill>
                            <a:schemeClr val="tx1"/>
                          </a:solidFill>
                          <a:latin typeface="HGPｺﾞｼｯｸM" panose="020B0600000000000000" pitchFamily="50" charset="-128"/>
                          <a:ea typeface="HGPｺﾞｼｯｸM" panose="020B0600000000000000" pitchFamily="50" charset="-128"/>
                        </a:rPr>
                        <a:t>○課題３</a:t>
                      </a:r>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○「収入」→「所得」</a:t>
                      </a:r>
                      <a:endParaRPr kumimoji="1" lang="en-US" altLang="ja-JP" sz="9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0754397"/>
                  </a:ext>
                </a:extLst>
              </a:tr>
            </a:tbl>
          </a:graphicData>
        </a:graphic>
      </p:graphicFrame>
      <p:sp>
        <p:nvSpPr>
          <p:cNvPr id="14" name="正方形/長方形 13">
            <a:extLst>
              <a:ext uri="{FF2B5EF4-FFF2-40B4-BE49-F238E27FC236}">
                <a16:creationId xmlns:a16="http://schemas.microsoft.com/office/drawing/2014/main" id="{E2D23B56-9AA3-4DE3-A341-2EA24681271E}"/>
              </a:ext>
            </a:extLst>
          </p:cNvPr>
          <p:cNvSpPr/>
          <p:nvPr/>
        </p:nvSpPr>
        <p:spPr>
          <a:xfrm>
            <a:off x="2880291" y="609600"/>
            <a:ext cx="7041015" cy="42862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latin typeface="HGPｺﾞｼｯｸE" panose="020B0900000000000000" pitchFamily="50" charset="-128"/>
                <a:ea typeface="HGPｺﾞｼｯｸE" panose="020B0900000000000000" pitchFamily="50" charset="-128"/>
              </a:rPr>
              <a:t>保険料減免にかかる事務運用の改定 （新旧対照表）</a:t>
            </a:r>
          </a:p>
        </p:txBody>
      </p:sp>
      <p:sp>
        <p:nvSpPr>
          <p:cNvPr id="5" name="タイトル 1">
            <a:extLst>
              <a:ext uri="{FF2B5EF4-FFF2-40B4-BE49-F238E27FC236}">
                <a16:creationId xmlns:a16="http://schemas.microsoft.com/office/drawing/2014/main" id="{D66D049D-6016-427F-A989-E44591B4A3CA}"/>
              </a:ext>
            </a:extLst>
          </p:cNvPr>
          <p:cNvSpPr txBox="1">
            <a:spLocks/>
          </p:cNvSpPr>
          <p:nvPr/>
        </p:nvSpPr>
        <p:spPr>
          <a:xfrm>
            <a:off x="297717" y="1613841"/>
            <a:ext cx="5469954" cy="400158"/>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②所得減少による減免</a:t>
            </a:r>
          </a:p>
        </p:txBody>
      </p:sp>
      <p:graphicFrame>
        <p:nvGraphicFramePr>
          <p:cNvPr id="6" name="表 5">
            <a:extLst>
              <a:ext uri="{FF2B5EF4-FFF2-40B4-BE49-F238E27FC236}">
                <a16:creationId xmlns:a16="http://schemas.microsoft.com/office/drawing/2014/main" id="{945610F4-77C4-42FB-95FF-DB8DD53CA7D8}"/>
              </a:ext>
            </a:extLst>
          </p:cNvPr>
          <p:cNvGraphicFramePr>
            <a:graphicFrameLocks noGrp="1"/>
          </p:cNvGraphicFramePr>
          <p:nvPr>
            <p:extLst>
              <p:ext uri="{D42A27DB-BD31-4B8C-83A1-F6EECF244321}">
                <p14:modId xmlns:p14="http://schemas.microsoft.com/office/powerpoint/2010/main" val="1136208851"/>
              </p:ext>
            </p:extLst>
          </p:nvPr>
        </p:nvGraphicFramePr>
        <p:xfrm>
          <a:off x="309197" y="2114550"/>
          <a:ext cx="5469954" cy="1532014"/>
        </p:xfrm>
        <a:graphic>
          <a:graphicData uri="http://schemas.openxmlformats.org/drawingml/2006/table">
            <a:tbl>
              <a:tblPr firstRow="1" firstCol="1" bandRow="1"/>
              <a:tblGrid>
                <a:gridCol w="1103185">
                  <a:extLst>
                    <a:ext uri="{9D8B030D-6E8A-4147-A177-3AD203B41FA5}">
                      <a16:colId xmlns:a16="http://schemas.microsoft.com/office/drawing/2014/main" val="20000"/>
                    </a:ext>
                  </a:extLst>
                </a:gridCol>
                <a:gridCol w="4366769">
                  <a:extLst>
                    <a:ext uri="{9D8B030D-6E8A-4147-A177-3AD203B41FA5}">
                      <a16:colId xmlns:a16="http://schemas.microsoft.com/office/drawing/2014/main" val="20001"/>
                    </a:ext>
                  </a:extLst>
                </a:gridCol>
              </a:tblGrid>
              <a:tr h="18921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区分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二　</a:t>
                      </a:r>
                      <a:r>
                        <a:rPr lang="ja-JP" altLang="en-US" sz="900" u="sng" kern="100" dirty="0">
                          <a:solidFill>
                            <a:srgbClr val="0070C0"/>
                          </a:solidFill>
                          <a:effectLst/>
                          <a:latin typeface="HGPｺﾞｼｯｸM" panose="020B0600000000000000" pitchFamily="50" charset="-128"/>
                          <a:ea typeface="HGPｺﾞｼｯｸM" panose="020B0600000000000000" pitchFamily="50" charset="-128"/>
                        </a:rPr>
                        <a:t>所得</a:t>
                      </a:r>
                      <a:r>
                        <a:rPr lang="ja-JP" sz="900" kern="100" dirty="0">
                          <a:effectLst/>
                          <a:latin typeface="HGPｺﾞｼｯｸM" panose="020B0600000000000000" pitchFamily="50" charset="-128"/>
                          <a:ea typeface="HGPｺﾞｼｯｸM" panose="020B0600000000000000" pitchFamily="50" charset="-128"/>
                        </a:rPr>
                        <a:t>減少</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6229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対象となる保険料</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a:effectLst/>
                          <a:latin typeface="HGPｺﾞｼｯｸM" panose="020B0600000000000000" pitchFamily="50" charset="-128"/>
                          <a:ea typeface="HGPｺﾞｼｯｸM" panose="020B0600000000000000" pitchFamily="50" charset="-128"/>
                        </a:rPr>
                        <a:t>応能分のみ</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811454">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減免の割合</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前年所得からの減少率に応じて、８区分</a:t>
                      </a:r>
                    </a:p>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（減少率が</a:t>
                      </a:r>
                    </a:p>
                    <a:p>
                      <a:pPr marL="63500" indent="-63500" algn="just">
                        <a:lnSpc>
                          <a:spcPts val="1300"/>
                        </a:lnSpc>
                        <a:spcAft>
                          <a:spcPts val="0"/>
                        </a:spcAft>
                      </a:pPr>
                      <a:r>
                        <a:rPr lang="en-US" sz="900" kern="100" dirty="0">
                          <a:effectLst/>
                          <a:latin typeface="HGPｺﾞｼｯｸM" panose="020B0600000000000000" pitchFamily="50" charset="-128"/>
                          <a:ea typeface="HGPｺﾞｼｯｸM" panose="020B0600000000000000" pitchFamily="50" charset="-128"/>
                        </a:rPr>
                        <a:t>30</a:t>
                      </a:r>
                      <a:r>
                        <a:rPr lang="ja-JP" sz="900" kern="100" dirty="0">
                          <a:effectLst/>
                          <a:latin typeface="HGPｺﾞｼｯｸM" panose="020B0600000000000000" pitchFamily="50" charset="-128"/>
                          <a:ea typeface="HGPｺﾞｼｯｸM" panose="020B0600000000000000" pitchFamily="50" charset="-128"/>
                        </a:rPr>
                        <a:t>％以上</a:t>
                      </a:r>
                      <a:r>
                        <a:rPr lang="en-US" sz="900" kern="100" dirty="0">
                          <a:effectLst/>
                          <a:latin typeface="HGPｺﾞｼｯｸM" panose="020B0600000000000000" pitchFamily="50" charset="-128"/>
                          <a:ea typeface="HGPｺﾞｼｯｸM" panose="020B0600000000000000" pitchFamily="50" charset="-128"/>
                        </a:rPr>
                        <a:t>40</a:t>
                      </a:r>
                      <a:r>
                        <a:rPr lang="ja-JP" sz="900" kern="100" dirty="0">
                          <a:effectLst/>
                          <a:latin typeface="HGPｺﾞｼｯｸM" panose="020B0600000000000000" pitchFamily="50" charset="-128"/>
                          <a:ea typeface="HGPｺﾞｼｯｸM" panose="020B0600000000000000" pitchFamily="50" charset="-128"/>
                        </a:rPr>
                        <a:t>％未満：</a:t>
                      </a:r>
                      <a:r>
                        <a:rPr lang="en-US" sz="900" kern="100" dirty="0">
                          <a:effectLst/>
                          <a:latin typeface="HGPｺﾞｼｯｸM" panose="020B0600000000000000" pitchFamily="50" charset="-128"/>
                          <a:ea typeface="HGPｺﾞｼｯｸM" panose="020B0600000000000000" pitchFamily="50" charset="-128"/>
                        </a:rPr>
                        <a:t>30</a:t>
                      </a:r>
                      <a:r>
                        <a:rPr lang="ja-JP" sz="900" kern="100" dirty="0">
                          <a:effectLst/>
                          <a:latin typeface="HGPｺﾞｼｯｸM" panose="020B0600000000000000" pitchFamily="50" charset="-128"/>
                          <a:ea typeface="HGPｺﾞｼｯｸM" panose="020B0600000000000000" pitchFamily="50" charset="-128"/>
                        </a:rPr>
                        <a:t>％、同</a:t>
                      </a:r>
                      <a:r>
                        <a:rPr lang="en-US" sz="900" kern="100" dirty="0">
                          <a:effectLst/>
                          <a:latin typeface="HGPｺﾞｼｯｸM" panose="020B0600000000000000" pitchFamily="50" charset="-128"/>
                          <a:ea typeface="HGPｺﾞｼｯｸM" panose="020B0600000000000000" pitchFamily="50" charset="-128"/>
                        </a:rPr>
                        <a:t>40</a:t>
                      </a:r>
                      <a:r>
                        <a:rPr lang="ja-JP" sz="900" kern="100" dirty="0">
                          <a:effectLst/>
                          <a:latin typeface="HGPｺﾞｼｯｸM" panose="020B0600000000000000" pitchFamily="50" charset="-128"/>
                          <a:ea typeface="HGPｺﾞｼｯｸM" panose="020B0600000000000000" pitchFamily="50" charset="-128"/>
                        </a:rPr>
                        <a:t>％以上</a:t>
                      </a:r>
                      <a:r>
                        <a:rPr lang="en-US" sz="900" kern="100" dirty="0">
                          <a:effectLst/>
                          <a:latin typeface="HGPｺﾞｼｯｸM" panose="020B0600000000000000" pitchFamily="50" charset="-128"/>
                          <a:ea typeface="HGPｺﾞｼｯｸM" panose="020B0600000000000000" pitchFamily="50" charset="-128"/>
                        </a:rPr>
                        <a:t>50</a:t>
                      </a:r>
                      <a:r>
                        <a:rPr lang="ja-JP" sz="900" kern="100" dirty="0">
                          <a:effectLst/>
                          <a:latin typeface="HGPｺﾞｼｯｸM" panose="020B0600000000000000" pitchFamily="50" charset="-128"/>
                          <a:ea typeface="HGPｺﾞｼｯｸM" panose="020B0600000000000000" pitchFamily="50" charset="-128"/>
                        </a:rPr>
                        <a:t>％未満：</a:t>
                      </a:r>
                      <a:r>
                        <a:rPr lang="en-US" sz="900" kern="100" dirty="0">
                          <a:effectLst/>
                          <a:latin typeface="HGPｺﾞｼｯｸM" panose="020B0600000000000000" pitchFamily="50" charset="-128"/>
                          <a:ea typeface="HGPｺﾞｼｯｸM" panose="020B0600000000000000" pitchFamily="50" charset="-128"/>
                        </a:rPr>
                        <a:t>40</a:t>
                      </a:r>
                      <a:r>
                        <a:rPr lang="ja-JP" sz="900" kern="100" dirty="0">
                          <a:effectLst/>
                          <a:latin typeface="HGPｺﾞｼｯｸM" panose="020B0600000000000000" pitchFamily="50" charset="-128"/>
                          <a:ea typeface="HGPｺﾞｼｯｸM" panose="020B0600000000000000" pitchFamily="50" charset="-128"/>
                        </a:rPr>
                        <a:t>％、同</a:t>
                      </a:r>
                      <a:r>
                        <a:rPr lang="en-US" sz="900" kern="100" dirty="0">
                          <a:effectLst/>
                          <a:latin typeface="HGPｺﾞｼｯｸM" panose="020B0600000000000000" pitchFamily="50" charset="-128"/>
                          <a:ea typeface="HGPｺﾞｼｯｸM" panose="020B0600000000000000" pitchFamily="50" charset="-128"/>
                        </a:rPr>
                        <a:t>50</a:t>
                      </a:r>
                      <a:r>
                        <a:rPr lang="ja-JP" sz="900" kern="100" dirty="0">
                          <a:effectLst/>
                          <a:latin typeface="HGPｺﾞｼｯｸM" panose="020B0600000000000000" pitchFamily="50" charset="-128"/>
                          <a:ea typeface="HGPｺﾞｼｯｸM" panose="020B0600000000000000" pitchFamily="50" charset="-128"/>
                        </a:rPr>
                        <a:t>％以上</a:t>
                      </a:r>
                      <a:r>
                        <a:rPr lang="en-US" sz="900" kern="100" dirty="0">
                          <a:effectLst/>
                          <a:latin typeface="HGPｺﾞｼｯｸM" panose="020B0600000000000000" pitchFamily="50" charset="-128"/>
                          <a:ea typeface="HGPｺﾞｼｯｸM" panose="020B0600000000000000" pitchFamily="50" charset="-128"/>
                        </a:rPr>
                        <a:t>60</a:t>
                      </a:r>
                      <a:r>
                        <a:rPr lang="ja-JP" sz="900" kern="100" dirty="0">
                          <a:effectLst/>
                          <a:latin typeface="HGPｺﾞｼｯｸM" panose="020B0600000000000000" pitchFamily="50" charset="-128"/>
                          <a:ea typeface="HGPｺﾞｼｯｸM" panose="020B0600000000000000" pitchFamily="50" charset="-128"/>
                        </a:rPr>
                        <a:t>％未満：</a:t>
                      </a:r>
                      <a:r>
                        <a:rPr lang="en-US" sz="900" kern="100" dirty="0">
                          <a:effectLst/>
                          <a:latin typeface="HGPｺﾞｼｯｸM" panose="020B0600000000000000" pitchFamily="50" charset="-128"/>
                          <a:ea typeface="HGPｺﾞｼｯｸM" panose="020B0600000000000000" pitchFamily="50" charset="-128"/>
                        </a:rPr>
                        <a:t>50</a:t>
                      </a:r>
                      <a:r>
                        <a:rPr lang="ja-JP" sz="900" kern="100" dirty="0">
                          <a:effectLst/>
                          <a:latin typeface="HGPｺﾞｼｯｸM" panose="020B0600000000000000" pitchFamily="50" charset="-128"/>
                          <a:ea typeface="HGPｺﾞｼｯｸM" panose="020B0600000000000000" pitchFamily="50" charset="-128"/>
                        </a:rPr>
                        <a:t>％、同</a:t>
                      </a:r>
                      <a:r>
                        <a:rPr lang="en-US" sz="900" kern="100" dirty="0">
                          <a:effectLst/>
                          <a:latin typeface="HGPｺﾞｼｯｸM" panose="020B0600000000000000" pitchFamily="50" charset="-128"/>
                          <a:ea typeface="HGPｺﾞｼｯｸM" panose="020B0600000000000000" pitchFamily="50" charset="-128"/>
                        </a:rPr>
                        <a:t>60</a:t>
                      </a:r>
                      <a:r>
                        <a:rPr lang="ja-JP" sz="900" kern="100" dirty="0">
                          <a:effectLst/>
                          <a:latin typeface="HGPｺﾞｼｯｸM" panose="020B0600000000000000" pitchFamily="50" charset="-128"/>
                          <a:ea typeface="HGPｺﾞｼｯｸM" panose="020B0600000000000000" pitchFamily="50" charset="-128"/>
                        </a:rPr>
                        <a:t>％以上</a:t>
                      </a:r>
                      <a:r>
                        <a:rPr lang="en-US" sz="900" kern="100" dirty="0">
                          <a:effectLst/>
                          <a:latin typeface="HGPｺﾞｼｯｸM" panose="020B0600000000000000" pitchFamily="50" charset="-128"/>
                          <a:ea typeface="HGPｺﾞｼｯｸM" panose="020B0600000000000000" pitchFamily="50" charset="-128"/>
                        </a:rPr>
                        <a:t>70</a:t>
                      </a:r>
                      <a:r>
                        <a:rPr lang="ja-JP" sz="900" kern="100" dirty="0">
                          <a:effectLst/>
                          <a:latin typeface="HGPｺﾞｼｯｸM" panose="020B0600000000000000" pitchFamily="50" charset="-128"/>
                          <a:ea typeface="HGPｺﾞｼｯｸM" panose="020B0600000000000000" pitchFamily="50" charset="-128"/>
                        </a:rPr>
                        <a:t>％未満：</a:t>
                      </a:r>
                      <a:r>
                        <a:rPr lang="en-US" sz="900" kern="100" dirty="0">
                          <a:effectLst/>
                          <a:latin typeface="HGPｺﾞｼｯｸM" panose="020B0600000000000000" pitchFamily="50" charset="-128"/>
                          <a:ea typeface="HGPｺﾞｼｯｸM" panose="020B0600000000000000" pitchFamily="50" charset="-128"/>
                        </a:rPr>
                        <a:t>60</a:t>
                      </a:r>
                      <a:r>
                        <a:rPr lang="ja-JP" sz="900" kern="100" dirty="0">
                          <a:effectLst/>
                          <a:latin typeface="HGPｺﾞｼｯｸM" panose="020B0600000000000000" pitchFamily="50" charset="-128"/>
                          <a:ea typeface="HGPｺﾞｼｯｸM" panose="020B0600000000000000" pitchFamily="50" charset="-128"/>
                        </a:rPr>
                        <a:t>％、同</a:t>
                      </a:r>
                      <a:r>
                        <a:rPr lang="en-US" sz="900" kern="100" dirty="0">
                          <a:effectLst/>
                          <a:latin typeface="HGPｺﾞｼｯｸM" panose="020B0600000000000000" pitchFamily="50" charset="-128"/>
                          <a:ea typeface="HGPｺﾞｼｯｸM" panose="020B0600000000000000" pitchFamily="50" charset="-128"/>
                        </a:rPr>
                        <a:t>70</a:t>
                      </a:r>
                      <a:r>
                        <a:rPr lang="ja-JP" sz="900" kern="100" dirty="0">
                          <a:effectLst/>
                          <a:latin typeface="HGPｺﾞｼｯｸM" panose="020B0600000000000000" pitchFamily="50" charset="-128"/>
                          <a:ea typeface="HGPｺﾞｼｯｸM" panose="020B0600000000000000" pitchFamily="50" charset="-128"/>
                        </a:rPr>
                        <a:t>％以上</a:t>
                      </a:r>
                      <a:r>
                        <a:rPr lang="en-US" sz="900" kern="100" dirty="0">
                          <a:effectLst/>
                          <a:latin typeface="HGPｺﾞｼｯｸM" panose="020B0600000000000000" pitchFamily="50" charset="-128"/>
                          <a:ea typeface="HGPｺﾞｼｯｸM" panose="020B0600000000000000" pitchFamily="50" charset="-128"/>
                        </a:rPr>
                        <a:t>80</a:t>
                      </a:r>
                      <a:r>
                        <a:rPr lang="ja-JP" sz="900" kern="100" dirty="0">
                          <a:effectLst/>
                          <a:latin typeface="HGPｺﾞｼｯｸM" panose="020B0600000000000000" pitchFamily="50" charset="-128"/>
                          <a:ea typeface="HGPｺﾞｼｯｸM" panose="020B0600000000000000" pitchFamily="50" charset="-128"/>
                        </a:rPr>
                        <a:t>％未満：</a:t>
                      </a:r>
                      <a:r>
                        <a:rPr lang="en-US" sz="900" kern="100" dirty="0">
                          <a:effectLst/>
                          <a:latin typeface="HGPｺﾞｼｯｸM" panose="020B0600000000000000" pitchFamily="50" charset="-128"/>
                          <a:ea typeface="HGPｺﾞｼｯｸM" panose="020B0600000000000000" pitchFamily="50" charset="-128"/>
                        </a:rPr>
                        <a:t>70</a:t>
                      </a:r>
                      <a:r>
                        <a:rPr lang="ja-JP" sz="900" kern="100" dirty="0">
                          <a:effectLst/>
                          <a:latin typeface="HGPｺﾞｼｯｸM" panose="020B0600000000000000" pitchFamily="50" charset="-128"/>
                          <a:ea typeface="HGPｺﾞｼｯｸM" panose="020B0600000000000000" pitchFamily="50" charset="-128"/>
                        </a:rPr>
                        <a:t>％、同</a:t>
                      </a:r>
                      <a:r>
                        <a:rPr lang="en-US" sz="900" kern="100" dirty="0">
                          <a:effectLst/>
                          <a:latin typeface="HGPｺﾞｼｯｸM" panose="020B0600000000000000" pitchFamily="50" charset="-128"/>
                          <a:ea typeface="HGPｺﾞｼｯｸM" panose="020B0600000000000000" pitchFamily="50" charset="-128"/>
                        </a:rPr>
                        <a:t>80</a:t>
                      </a:r>
                      <a:r>
                        <a:rPr lang="ja-JP" sz="900" kern="100" dirty="0">
                          <a:effectLst/>
                          <a:latin typeface="HGPｺﾞｼｯｸM" panose="020B0600000000000000" pitchFamily="50" charset="-128"/>
                          <a:ea typeface="HGPｺﾞｼｯｸM" panose="020B0600000000000000" pitchFamily="50" charset="-128"/>
                        </a:rPr>
                        <a:t>％以上</a:t>
                      </a:r>
                      <a:r>
                        <a:rPr lang="en-US" sz="900" kern="100" dirty="0">
                          <a:effectLst/>
                          <a:latin typeface="HGPｺﾞｼｯｸM" panose="020B0600000000000000" pitchFamily="50" charset="-128"/>
                          <a:ea typeface="HGPｺﾞｼｯｸM" panose="020B0600000000000000" pitchFamily="50" charset="-128"/>
                        </a:rPr>
                        <a:t>90</a:t>
                      </a:r>
                      <a:r>
                        <a:rPr lang="ja-JP" sz="900" kern="100" dirty="0">
                          <a:effectLst/>
                          <a:latin typeface="HGPｺﾞｼｯｸM" panose="020B0600000000000000" pitchFamily="50" charset="-128"/>
                          <a:ea typeface="HGPｺﾞｼｯｸM" panose="020B0600000000000000" pitchFamily="50" charset="-128"/>
                        </a:rPr>
                        <a:t>％未満：</a:t>
                      </a:r>
                      <a:r>
                        <a:rPr lang="en-US" sz="900" kern="100" dirty="0">
                          <a:effectLst/>
                          <a:latin typeface="HGPｺﾞｼｯｸM" panose="020B0600000000000000" pitchFamily="50" charset="-128"/>
                          <a:ea typeface="HGPｺﾞｼｯｸM" panose="020B0600000000000000" pitchFamily="50" charset="-128"/>
                        </a:rPr>
                        <a:t>80</a:t>
                      </a:r>
                      <a:r>
                        <a:rPr lang="ja-JP" sz="900" kern="100" dirty="0">
                          <a:effectLst/>
                          <a:latin typeface="HGPｺﾞｼｯｸM" panose="020B0600000000000000" pitchFamily="50" charset="-128"/>
                          <a:ea typeface="HGPｺﾞｼｯｸM" panose="020B0600000000000000" pitchFamily="50" charset="-128"/>
                        </a:rPr>
                        <a:t>％、同</a:t>
                      </a:r>
                      <a:r>
                        <a:rPr lang="en-US" sz="900" kern="100" dirty="0">
                          <a:effectLst/>
                          <a:latin typeface="HGPｺﾞｼｯｸM" panose="020B0600000000000000" pitchFamily="50" charset="-128"/>
                          <a:ea typeface="HGPｺﾞｼｯｸM" panose="020B0600000000000000" pitchFamily="50" charset="-128"/>
                        </a:rPr>
                        <a:t>90</a:t>
                      </a:r>
                      <a:r>
                        <a:rPr lang="ja-JP" sz="900" kern="100" dirty="0">
                          <a:effectLst/>
                          <a:latin typeface="HGPｺﾞｼｯｸM" panose="020B0600000000000000" pitchFamily="50" charset="-128"/>
                          <a:ea typeface="HGPｺﾞｼｯｸM" panose="020B0600000000000000" pitchFamily="50" charset="-128"/>
                        </a:rPr>
                        <a:t>％以上</a:t>
                      </a:r>
                      <a:r>
                        <a:rPr lang="en-US" sz="900" kern="100" dirty="0">
                          <a:effectLst/>
                          <a:latin typeface="HGPｺﾞｼｯｸM" panose="020B0600000000000000" pitchFamily="50" charset="-128"/>
                          <a:ea typeface="HGPｺﾞｼｯｸM" panose="020B0600000000000000" pitchFamily="50" charset="-128"/>
                        </a:rPr>
                        <a:t>100</a:t>
                      </a:r>
                      <a:r>
                        <a:rPr lang="ja-JP" sz="900" kern="100" dirty="0">
                          <a:effectLst/>
                          <a:latin typeface="HGPｺﾞｼｯｸM" panose="020B0600000000000000" pitchFamily="50" charset="-128"/>
                          <a:ea typeface="HGPｺﾞｼｯｸM" panose="020B0600000000000000" pitchFamily="50" charset="-128"/>
                        </a:rPr>
                        <a:t>％未満：</a:t>
                      </a:r>
                      <a:r>
                        <a:rPr lang="en-US" sz="900" kern="100" dirty="0">
                          <a:effectLst/>
                          <a:latin typeface="HGPｺﾞｼｯｸM" panose="020B0600000000000000" pitchFamily="50" charset="-128"/>
                          <a:ea typeface="HGPｺﾞｼｯｸM" panose="020B0600000000000000" pitchFamily="50" charset="-128"/>
                        </a:rPr>
                        <a:t>90</a:t>
                      </a:r>
                      <a:r>
                        <a:rPr lang="ja-JP" sz="900" kern="100" dirty="0">
                          <a:effectLst/>
                          <a:latin typeface="HGPｺﾞｼｯｸM" panose="020B0600000000000000" pitchFamily="50" charset="-128"/>
                          <a:ea typeface="HGPｺﾞｼｯｸM" panose="020B0600000000000000" pitchFamily="50" charset="-128"/>
                        </a:rPr>
                        <a:t>％、同</a:t>
                      </a:r>
                      <a:r>
                        <a:rPr lang="en-US" sz="900" kern="100" dirty="0">
                          <a:effectLst/>
                          <a:latin typeface="HGPｺﾞｼｯｸM" panose="020B0600000000000000" pitchFamily="50" charset="-128"/>
                          <a:ea typeface="HGPｺﾞｼｯｸM" panose="020B0600000000000000" pitchFamily="50" charset="-128"/>
                        </a:rPr>
                        <a:t>100</a:t>
                      </a:r>
                      <a:r>
                        <a:rPr lang="ja-JP" sz="900" kern="100" dirty="0">
                          <a:effectLst/>
                          <a:latin typeface="HGPｺﾞｼｯｸM" panose="020B0600000000000000" pitchFamily="50" charset="-128"/>
                          <a:ea typeface="HGPｺﾞｼｯｸM" panose="020B0600000000000000" pitchFamily="50" charset="-128"/>
                        </a:rPr>
                        <a:t>％：</a:t>
                      </a:r>
                      <a:r>
                        <a:rPr lang="en-US" sz="900" kern="100" dirty="0">
                          <a:effectLst/>
                          <a:latin typeface="HGPｺﾞｼｯｸM" panose="020B0600000000000000" pitchFamily="50" charset="-128"/>
                          <a:ea typeface="HGPｺﾞｼｯｸM" panose="020B0600000000000000" pitchFamily="50" charset="-128"/>
                        </a:rPr>
                        <a:t>100</a:t>
                      </a:r>
                      <a:r>
                        <a:rPr lang="ja-JP" sz="9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369056">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対象期間</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減免の申請のあった日の属する月以降、保険料を納付することが可能となるまでの間（ただし、必要に応じ、当該申請日の属する年度の翌年度末まで延期することができる。）</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7" name="テキスト ボックス 6">
            <a:extLst>
              <a:ext uri="{FF2B5EF4-FFF2-40B4-BE49-F238E27FC236}">
                <a16:creationId xmlns:a16="http://schemas.microsoft.com/office/drawing/2014/main" id="{C78BB6F9-600D-4624-9077-4D9AD5AEF52A}"/>
              </a:ext>
            </a:extLst>
          </p:cNvPr>
          <p:cNvSpPr txBox="1"/>
          <p:nvPr/>
        </p:nvSpPr>
        <p:spPr>
          <a:xfrm>
            <a:off x="297717" y="3848151"/>
            <a:ext cx="5469954" cy="5513799"/>
          </a:xfrm>
          <a:prstGeom prst="roundRect">
            <a:avLst>
              <a:gd name="adj" fmla="val 3999"/>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所得</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減少の対象事由及び減少後の所得が確認できる書類のコピーの提出を求め、その内容に基づき、減免可否を決定することとする（下記は一例）。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対象事由</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（把握済みの昨年中所得等から、対象事由及び事由発生日が特定できる場合は、提出書類を省略しても構わない）</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減免対象外となる所得減少事由</a:t>
            </a: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p>
          <a:p>
            <a:pPr marL="261938" marR="0" lvl="0" indent="-87313" defTabSz="914400" eaLnBrk="1" fontAlgn="auto" latinLnBrk="0" hangingPunct="1">
              <a:lnSpc>
                <a:spcPct val="100000"/>
              </a:lnSpc>
              <a:spcBef>
                <a:spcPts val="0"/>
              </a:spcBef>
              <a:spcAft>
                <a:spcPts val="0"/>
              </a:spcAft>
              <a:buClrTx/>
              <a:buSzTx/>
              <a:buFontTx/>
              <a:buNone/>
              <a:tabLst/>
              <a:defRPr/>
            </a:pPr>
            <a:r>
              <a:rPr kumimoji="1" lang="ja-JP" altLang="en-US" sz="900" b="1" u="sng" kern="0" dirty="0">
                <a:solidFill>
                  <a:srgbClr val="0070C0"/>
                </a:solidFill>
                <a:latin typeface="Calibri"/>
                <a:ea typeface="ＭＳ Ｐゴシック" panose="020B0600070205080204" pitchFamily="50" charset="-128"/>
              </a:rPr>
              <a:t>・</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非経常所得</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の所得減少（</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仮に対象とした場合、</a:t>
            </a:r>
            <a:r>
              <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2</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年以上連続して同様の所得がある場合を除き、申請者全てが減免対象となり、事実上それだけの収入があるにもかかわらず、その収入に応じた保険料賦課がなされないこととなるため。</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261938" marR="0" lvl="0" indent="-87313" defTabSz="914400" eaLnBrk="1" fontAlgn="auto" latinLnBrk="0" hangingPunct="1">
              <a:lnSpc>
                <a:spcPct val="100000"/>
              </a:lnSpc>
              <a:spcBef>
                <a:spcPts val="0"/>
              </a:spcBef>
              <a:spcAft>
                <a:spcPts val="0"/>
              </a:spcAft>
              <a:buClrTx/>
              <a:buSzTx/>
              <a:buFontTx/>
              <a:buNone/>
              <a:tabLst/>
              <a:defRPr/>
            </a:pPr>
            <a:r>
              <a:rPr kumimoji="1" lang="ja-JP" altLang="en-US" sz="900" b="1" u="sng" kern="0" dirty="0">
                <a:solidFill>
                  <a:srgbClr val="0070C0"/>
                </a:solidFill>
                <a:latin typeface="Calibri"/>
                <a:ea typeface="ＭＳ Ｐゴシック" panose="020B0600070205080204" pitchFamily="50" charset="-128"/>
              </a:rPr>
              <a:t>・</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a:t>
            </a:r>
            <a:r>
              <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65</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歳以上と</a:t>
            </a:r>
            <a:r>
              <a:rPr kumimoji="1" lang="en-US" altLang="ja-JP" sz="900" b="1" u="sng" kern="0" dirty="0">
                <a:solidFill>
                  <a:srgbClr val="0070C0"/>
                </a:solidFill>
                <a:latin typeface="Calibri"/>
                <a:ea typeface="ＭＳ Ｐゴシック" panose="020B0600070205080204" pitchFamily="50" charset="-128"/>
              </a:rPr>
              <a:t>65</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歳未満で公的年金等の雑所得の算出方法が異なることによる所得減少」及び「課税年金から非課税年金への切り替えに伴う所得減少」</a:t>
            </a: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261938" marR="0" lvl="0" indent="-87313" defTabSz="914400" eaLnBrk="1" fontAlgn="auto" latinLnBrk="0" hangingPunct="1">
              <a:lnSpc>
                <a:spcPct val="100000"/>
              </a:lnSpc>
              <a:spcBef>
                <a:spcPts val="0"/>
              </a:spcBef>
              <a:spcAft>
                <a:spcPts val="0"/>
              </a:spcAft>
              <a:buClrTx/>
              <a:buSzTx/>
              <a:buFontTx/>
              <a:buNone/>
              <a:tabLst/>
              <a:defRPr/>
            </a:pPr>
            <a:r>
              <a:rPr kumimoji="1" lang="ja-JP" altLang="en-US" sz="900" b="1" u="sng" kern="0" dirty="0">
                <a:solidFill>
                  <a:srgbClr val="0070C0"/>
                </a:solidFill>
                <a:latin typeface="Calibri"/>
                <a:ea typeface="ＭＳ Ｐゴシック" panose="020B0600070205080204" pitchFamily="50" charset="-128"/>
              </a:rPr>
              <a:t>・所得税法等の税制の改正による控除額の変更に伴う所得減少</a:t>
            </a:r>
            <a:endParaRPr kumimoji="1" lang="en-US" altLang="ja-JP" sz="900" b="1" u="sng" kern="0" dirty="0">
              <a:solidFill>
                <a:srgbClr val="0070C0"/>
              </a:solidFill>
              <a:latin typeface="Calibri"/>
              <a:ea typeface="ＭＳ Ｐゴシック" panose="020B0600070205080204" pitchFamily="50" charset="-128"/>
            </a:endParaRPr>
          </a:p>
          <a:p>
            <a:pPr marL="261938" marR="0" lvl="0" indent="-87313" defTabSz="914400" eaLnBrk="1" fontAlgn="auto" latinLnBrk="0" hangingPunct="1">
              <a:lnSpc>
                <a:spcPct val="100000"/>
              </a:lnSpc>
              <a:spcBef>
                <a:spcPts val="0"/>
              </a:spcBef>
              <a:spcAft>
                <a:spcPts val="0"/>
              </a:spcAft>
              <a:buClrTx/>
              <a:buSzTx/>
              <a:buFontTx/>
              <a:buNone/>
              <a:tabLst/>
              <a:defRPr/>
            </a:pPr>
            <a:r>
              <a:rPr kumimoji="1" lang="ja-JP" altLang="en-US" sz="900" b="1" u="sng" kern="0" dirty="0">
                <a:solidFill>
                  <a:srgbClr val="0070C0"/>
                </a:solidFill>
                <a:latin typeface="Calibri"/>
                <a:ea typeface="ＭＳ Ｐゴシック" panose="020B0600070205080204" pitchFamily="50" charset="-128"/>
              </a:rPr>
              <a:t>　（それに伴い、保険料支払いが困難になるとは考えられないため。）</a:t>
            </a:r>
            <a:endParaRPr kumimoji="1" lang="en-US" altLang="ja-JP" sz="900" b="1" u="sng" kern="0" dirty="0">
              <a:solidFill>
                <a:srgbClr val="0070C0"/>
              </a:solidFill>
              <a:latin typeface="Calibri"/>
              <a:ea typeface="ＭＳ Ｐゴシック" panose="020B0600070205080204" pitchFamily="50" charset="-128"/>
            </a:endParaRPr>
          </a:p>
          <a:p>
            <a:pPr marL="261938" marR="0" lvl="0" indent="-87313" defTabSz="914400" eaLnBrk="1" fontAlgn="auto" latinLnBrk="0" hangingPunct="1">
              <a:lnSpc>
                <a:spcPct val="100000"/>
              </a:lnSpc>
              <a:spcBef>
                <a:spcPts val="0"/>
              </a:spcBef>
              <a:spcAft>
                <a:spcPts val="0"/>
              </a:spcAft>
              <a:buClrTx/>
              <a:buSzTx/>
              <a:buFontTx/>
              <a:buNone/>
              <a:tabLst/>
              <a:defRPr/>
            </a:pPr>
            <a:r>
              <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見込所得を算出する際は、所得税法上の給与所得控除や公的年金控除については、賦課対象年度（保険料の算定の基礎となった年度）の制度で控除すること。</a:t>
            </a:r>
            <a:endPar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減少後所得</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（確認書類の例示）</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9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261938" marR="0" lvl="0" indent="-87313"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添付書類による適正な判断が困難な場合には、確定申告時期まで審査を保留する取扱いも可能とする</a:t>
            </a:r>
            <a:r>
              <a:rPr kumimoji="1" lang="ja-JP" altLang="en-US" sz="900" b="1" i="0" u="none"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なお、具体的な審査保留の取扱については、個々の被保険者の実情に応じて保険者における判断に基づき実施する。</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（ただし、</a:t>
            </a:r>
            <a:r>
              <a:rPr kumimoji="1" lang="ja-JP" altLang="en-US" sz="900" b="1" u="sng" kern="0" dirty="0">
                <a:solidFill>
                  <a:srgbClr val="0070C0"/>
                </a:solidFill>
                <a:latin typeface="Calibri"/>
                <a:ea typeface="ＭＳ Ｐゴシック" panose="020B0600070205080204" pitchFamily="50" charset="-128"/>
              </a:rPr>
              <a:t>所得</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減少により、支払い能力が低下している被保険者にとっては負担となることから、必要最小限に留めること</a:t>
            </a:r>
            <a:r>
              <a:rPr kumimoji="1" lang="ja-JP" altLang="en-US" sz="900" b="1" i="0" u="none"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174625"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書類の提出が不可能な場合は、申立書（申立の内容、書類を提出できない理由及び本人署名を記載（様式任意））を提出することにより、収入減少の根拠となる資料とみなす。</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8" name="角丸四角形 12">
            <a:extLst>
              <a:ext uri="{FF2B5EF4-FFF2-40B4-BE49-F238E27FC236}">
                <a16:creationId xmlns:a16="http://schemas.microsoft.com/office/drawing/2014/main" id="{0127F4E7-A733-43D4-8719-75658418583F}"/>
              </a:ext>
            </a:extLst>
          </p:cNvPr>
          <p:cNvSpPr/>
          <p:nvPr/>
        </p:nvSpPr>
        <p:spPr>
          <a:xfrm>
            <a:off x="597229" y="3747115"/>
            <a:ext cx="2443005" cy="259847"/>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減免可否の決定</a:t>
            </a:r>
          </a:p>
        </p:txBody>
      </p:sp>
      <p:graphicFrame>
        <p:nvGraphicFramePr>
          <p:cNvPr id="9" name="表 8">
            <a:extLst>
              <a:ext uri="{FF2B5EF4-FFF2-40B4-BE49-F238E27FC236}">
                <a16:creationId xmlns:a16="http://schemas.microsoft.com/office/drawing/2014/main" id="{91FC69CE-4AA6-4CFD-97E6-AA57D50C0204}"/>
              </a:ext>
            </a:extLst>
          </p:cNvPr>
          <p:cNvGraphicFramePr>
            <a:graphicFrameLocks noGrp="1"/>
          </p:cNvGraphicFramePr>
          <p:nvPr>
            <p:extLst>
              <p:ext uri="{D42A27DB-BD31-4B8C-83A1-F6EECF244321}">
                <p14:modId xmlns:p14="http://schemas.microsoft.com/office/powerpoint/2010/main" val="2980749991"/>
              </p:ext>
            </p:extLst>
          </p:nvPr>
        </p:nvGraphicFramePr>
        <p:xfrm>
          <a:off x="395589" y="4722352"/>
          <a:ext cx="5303552" cy="860765"/>
        </p:xfrm>
        <a:graphic>
          <a:graphicData uri="http://schemas.openxmlformats.org/drawingml/2006/table">
            <a:tbl>
              <a:tblPr firstRow="1" firstCol="1" bandRow="1"/>
              <a:tblGrid>
                <a:gridCol w="1815479">
                  <a:extLst>
                    <a:ext uri="{9D8B030D-6E8A-4147-A177-3AD203B41FA5}">
                      <a16:colId xmlns:a16="http://schemas.microsoft.com/office/drawing/2014/main" val="20000"/>
                    </a:ext>
                  </a:extLst>
                </a:gridCol>
                <a:gridCol w="3488073">
                  <a:extLst>
                    <a:ext uri="{9D8B030D-6E8A-4147-A177-3AD203B41FA5}">
                      <a16:colId xmlns:a16="http://schemas.microsoft.com/office/drawing/2014/main" val="20001"/>
                    </a:ext>
                  </a:extLst>
                </a:gridCol>
              </a:tblGrid>
              <a:tr h="17215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mn-cs"/>
                        </a:rPr>
                        <a:t>事由</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書類（例）</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7215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a:effectLst/>
                          <a:latin typeface="HGPｺﾞｼｯｸM" panose="020B0600000000000000" pitchFamily="50" charset="-128"/>
                          <a:ea typeface="HGPｺﾞｼｯｸM" panose="020B0600000000000000" pitchFamily="50" charset="-128"/>
                        </a:rPr>
                        <a:t>会社を退職した </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退職日の記載がある源泉徴収票、退職証明書、離職票</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7215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a:effectLst/>
                          <a:latin typeface="HGPｺﾞｼｯｸM" panose="020B0600000000000000" pitchFamily="50" charset="-128"/>
                          <a:ea typeface="HGPｺﾞｼｯｸM" panose="020B0600000000000000" pitchFamily="50" charset="-128"/>
                          <a:cs typeface="+mn-cs"/>
                        </a:rPr>
                        <a:t>給料が減少した</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減少前と減少後（</a:t>
                      </a:r>
                      <a:r>
                        <a:rPr lang="en-US" altLang="ja-JP" sz="900" kern="100" dirty="0">
                          <a:effectLst/>
                          <a:latin typeface="HGPｺﾞｼｯｸM" panose="020B0600000000000000" pitchFamily="50" charset="-128"/>
                          <a:ea typeface="HGPｺﾞｼｯｸM" panose="020B0600000000000000" pitchFamily="50" charset="-128"/>
                          <a:cs typeface="Times New Roman"/>
                        </a:rPr>
                        <a:t>3</a:t>
                      </a:r>
                      <a:r>
                        <a:rPr lang="ja-JP" altLang="en-US" sz="900" kern="100" dirty="0">
                          <a:effectLst/>
                          <a:latin typeface="HGPｺﾞｼｯｸM" panose="020B0600000000000000" pitchFamily="50" charset="-128"/>
                          <a:ea typeface="HGPｺﾞｼｯｸM" panose="020B0600000000000000" pitchFamily="50" charset="-128"/>
                          <a:cs typeface="Times New Roman"/>
                        </a:rPr>
                        <a:t>か月分程度）の給与明細書</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7215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a:effectLst/>
                          <a:latin typeface="HGPｺﾞｼｯｸM" panose="020B0600000000000000" pitchFamily="50" charset="-128"/>
                          <a:ea typeface="HGPｺﾞｼｯｸM" panose="020B0600000000000000" pitchFamily="50" charset="-128"/>
                          <a:cs typeface="+mn-cs"/>
                        </a:rPr>
                        <a:t>廃業した</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廃業届出書</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r h="17215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個人年金の受給期間が終了した</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配当金支払通知書</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6"/>
                  </a:ext>
                </a:extLst>
              </a:tr>
            </a:tbl>
          </a:graphicData>
        </a:graphic>
      </p:graphicFrame>
      <p:graphicFrame>
        <p:nvGraphicFramePr>
          <p:cNvPr id="10" name="表 9">
            <a:extLst>
              <a:ext uri="{FF2B5EF4-FFF2-40B4-BE49-F238E27FC236}">
                <a16:creationId xmlns:a16="http://schemas.microsoft.com/office/drawing/2014/main" id="{AEE7BE0E-D726-48C9-A47B-627BF18520BF}"/>
              </a:ext>
            </a:extLst>
          </p:cNvPr>
          <p:cNvGraphicFramePr>
            <a:graphicFrameLocks noGrp="1"/>
          </p:cNvGraphicFramePr>
          <p:nvPr>
            <p:extLst>
              <p:ext uri="{D42A27DB-BD31-4B8C-83A1-F6EECF244321}">
                <p14:modId xmlns:p14="http://schemas.microsoft.com/office/powerpoint/2010/main" val="2949811252"/>
              </p:ext>
            </p:extLst>
          </p:nvPr>
        </p:nvGraphicFramePr>
        <p:xfrm>
          <a:off x="395589" y="7308018"/>
          <a:ext cx="5303552" cy="858774"/>
        </p:xfrm>
        <a:graphic>
          <a:graphicData uri="http://schemas.openxmlformats.org/drawingml/2006/table">
            <a:tbl>
              <a:tblPr firstRow="1" firstCol="1" bandRow="1"/>
              <a:tblGrid>
                <a:gridCol w="1534811">
                  <a:extLst>
                    <a:ext uri="{9D8B030D-6E8A-4147-A177-3AD203B41FA5}">
                      <a16:colId xmlns:a16="http://schemas.microsoft.com/office/drawing/2014/main" val="20000"/>
                    </a:ext>
                  </a:extLst>
                </a:gridCol>
                <a:gridCol w="3768741">
                  <a:extLst>
                    <a:ext uri="{9D8B030D-6E8A-4147-A177-3AD203B41FA5}">
                      <a16:colId xmlns:a16="http://schemas.microsoft.com/office/drawing/2014/main" val="20001"/>
                    </a:ext>
                  </a:extLst>
                </a:gridCol>
              </a:tblGrid>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mn-cs"/>
                        </a:rPr>
                        <a:t>収入の種類</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書類（例）</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rPr>
                        <a:t>給与収入 </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源泉徴収票、給与支払証明書、給与明細書（</a:t>
                      </a:r>
                      <a:r>
                        <a:rPr lang="en-US" altLang="ja-JP" sz="900" kern="100" dirty="0">
                          <a:effectLst/>
                          <a:latin typeface="HGPｺﾞｼｯｸM" panose="020B0600000000000000" pitchFamily="50" charset="-128"/>
                          <a:ea typeface="HGPｺﾞｼｯｸM" panose="020B0600000000000000" pitchFamily="50" charset="-128"/>
                          <a:cs typeface="Times New Roman"/>
                        </a:rPr>
                        <a:t>3</a:t>
                      </a:r>
                      <a:r>
                        <a:rPr lang="ja-JP" altLang="en-US" sz="900" kern="100" dirty="0">
                          <a:effectLst/>
                          <a:latin typeface="HGPｺﾞｼｯｸM" panose="020B0600000000000000" pitchFamily="50" charset="-128"/>
                          <a:ea typeface="HGPｺﾞｼｯｸM" panose="020B0600000000000000" pitchFamily="50" charset="-128"/>
                          <a:cs typeface="Times New Roman"/>
                        </a:rPr>
                        <a:t>か月分程度）</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mn-cs"/>
                        </a:rPr>
                        <a:t>年金収入</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年金額改定通知書、年金振込通知書、公的年金等の源泉徴収票</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mn-cs"/>
                        </a:rPr>
                        <a:t>事業収入</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見込みで作成した青色申告決算書、収支内訳書、帳簿、必要経費領収書</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不動産収入</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見込みで作成した収支内訳書、帳簿</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4"/>
                  </a:ext>
                </a:extLst>
              </a:tr>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配当収入</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配当金支払通知書</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5"/>
                  </a:ext>
                </a:extLst>
              </a:tr>
            </a:tbl>
          </a:graphicData>
        </a:graphic>
      </p:graphicFrame>
      <p:sp>
        <p:nvSpPr>
          <p:cNvPr id="11" name="タイトル 1">
            <a:extLst>
              <a:ext uri="{FF2B5EF4-FFF2-40B4-BE49-F238E27FC236}">
                <a16:creationId xmlns:a16="http://schemas.microsoft.com/office/drawing/2014/main" id="{5492BCB7-17B6-4BF2-B695-B0DD1D2152E8}"/>
              </a:ext>
            </a:extLst>
          </p:cNvPr>
          <p:cNvSpPr txBox="1">
            <a:spLocks/>
          </p:cNvSpPr>
          <p:nvPr/>
        </p:nvSpPr>
        <p:spPr>
          <a:xfrm>
            <a:off x="5975693" y="1613841"/>
            <a:ext cx="5469954" cy="400158"/>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②所得減少による減免</a:t>
            </a:r>
          </a:p>
        </p:txBody>
      </p:sp>
      <p:graphicFrame>
        <p:nvGraphicFramePr>
          <p:cNvPr id="12" name="表 11">
            <a:extLst>
              <a:ext uri="{FF2B5EF4-FFF2-40B4-BE49-F238E27FC236}">
                <a16:creationId xmlns:a16="http://schemas.microsoft.com/office/drawing/2014/main" id="{87F7C33E-7F2B-411C-9930-6BC485FB0864}"/>
              </a:ext>
            </a:extLst>
          </p:cNvPr>
          <p:cNvGraphicFramePr>
            <a:graphicFrameLocks noGrp="1"/>
          </p:cNvGraphicFramePr>
          <p:nvPr>
            <p:extLst>
              <p:ext uri="{D42A27DB-BD31-4B8C-83A1-F6EECF244321}">
                <p14:modId xmlns:p14="http://schemas.microsoft.com/office/powerpoint/2010/main" val="2650510970"/>
              </p:ext>
            </p:extLst>
          </p:nvPr>
        </p:nvGraphicFramePr>
        <p:xfrm>
          <a:off x="5987173" y="2114550"/>
          <a:ext cx="5469954" cy="1532014"/>
        </p:xfrm>
        <a:graphic>
          <a:graphicData uri="http://schemas.openxmlformats.org/drawingml/2006/table">
            <a:tbl>
              <a:tblPr firstRow="1" firstCol="1" bandRow="1"/>
              <a:tblGrid>
                <a:gridCol w="1103185">
                  <a:extLst>
                    <a:ext uri="{9D8B030D-6E8A-4147-A177-3AD203B41FA5}">
                      <a16:colId xmlns:a16="http://schemas.microsoft.com/office/drawing/2014/main" val="20000"/>
                    </a:ext>
                  </a:extLst>
                </a:gridCol>
                <a:gridCol w="4366769">
                  <a:extLst>
                    <a:ext uri="{9D8B030D-6E8A-4147-A177-3AD203B41FA5}">
                      <a16:colId xmlns:a16="http://schemas.microsoft.com/office/drawing/2014/main" val="20001"/>
                    </a:ext>
                  </a:extLst>
                </a:gridCol>
              </a:tblGrid>
              <a:tr h="18921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区分</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二　収入減少</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62291">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対象となる保険料</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a:effectLst/>
                          <a:latin typeface="HGPｺﾞｼｯｸM" panose="020B0600000000000000" pitchFamily="50" charset="-128"/>
                          <a:ea typeface="HGPｺﾞｼｯｸM" panose="020B0600000000000000" pitchFamily="50" charset="-128"/>
                        </a:rPr>
                        <a:t>応能分のみ</a:t>
                      </a:r>
                      <a:endParaRPr lang="ja-JP" sz="900" kern="10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811454">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減免の割合</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前年所得からの減少率に応じて、８区分</a:t>
                      </a:r>
                    </a:p>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（減少率が</a:t>
                      </a:r>
                    </a:p>
                    <a:p>
                      <a:pPr marL="63500" indent="-63500" algn="just">
                        <a:lnSpc>
                          <a:spcPts val="1300"/>
                        </a:lnSpc>
                        <a:spcAft>
                          <a:spcPts val="0"/>
                        </a:spcAft>
                      </a:pPr>
                      <a:r>
                        <a:rPr lang="en-US" sz="900" kern="100" dirty="0">
                          <a:effectLst/>
                          <a:latin typeface="HGPｺﾞｼｯｸM" panose="020B0600000000000000" pitchFamily="50" charset="-128"/>
                          <a:ea typeface="HGPｺﾞｼｯｸM" panose="020B0600000000000000" pitchFamily="50" charset="-128"/>
                        </a:rPr>
                        <a:t>30</a:t>
                      </a:r>
                      <a:r>
                        <a:rPr lang="ja-JP" sz="900" kern="100" dirty="0">
                          <a:effectLst/>
                          <a:latin typeface="HGPｺﾞｼｯｸM" panose="020B0600000000000000" pitchFamily="50" charset="-128"/>
                          <a:ea typeface="HGPｺﾞｼｯｸM" panose="020B0600000000000000" pitchFamily="50" charset="-128"/>
                        </a:rPr>
                        <a:t>％以上</a:t>
                      </a:r>
                      <a:r>
                        <a:rPr lang="en-US" sz="900" kern="100" dirty="0">
                          <a:effectLst/>
                          <a:latin typeface="HGPｺﾞｼｯｸM" panose="020B0600000000000000" pitchFamily="50" charset="-128"/>
                          <a:ea typeface="HGPｺﾞｼｯｸM" panose="020B0600000000000000" pitchFamily="50" charset="-128"/>
                        </a:rPr>
                        <a:t>40</a:t>
                      </a:r>
                      <a:r>
                        <a:rPr lang="ja-JP" sz="900" kern="100" dirty="0">
                          <a:effectLst/>
                          <a:latin typeface="HGPｺﾞｼｯｸM" panose="020B0600000000000000" pitchFamily="50" charset="-128"/>
                          <a:ea typeface="HGPｺﾞｼｯｸM" panose="020B0600000000000000" pitchFamily="50" charset="-128"/>
                        </a:rPr>
                        <a:t>％未満：</a:t>
                      </a:r>
                      <a:r>
                        <a:rPr lang="en-US" sz="900" kern="100" dirty="0">
                          <a:effectLst/>
                          <a:latin typeface="HGPｺﾞｼｯｸM" panose="020B0600000000000000" pitchFamily="50" charset="-128"/>
                          <a:ea typeface="HGPｺﾞｼｯｸM" panose="020B0600000000000000" pitchFamily="50" charset="-128"/>
                        </a:rPr>
                        <a:t>30</a:t>
                      </a:r>
                      <a:r>
                        <a:rPr lang="ja-JP" sz="900" kern="100" dirty="0">
                          <a:effectLst/>
                          <a:latin typeface="HGPｺﾞｼｯｸM" panose="020B0600000000000000" pitchFamily="50" charset="-128"/>
                          <a:ea typeface="HGPｺﾞｼｯｸM" panose="020B0600000000000000" pitchFamily="50" charset="-128"/>
                        </a:rPr>
                        <a:t>％、同</a:t>
                      </a:r>
                      <a:r>
                        <a:rPr lang="en-US" sz="900" kern="100" dirty="0">
                          <a:effectLst/>
                          <a:latin typeface="HGPｺﾞｼｯｸM" panose="020B0600000000000000" pitchFamily="50" charset="-128"/>
                          <a:ea typeface="HGPｺﾞｼｯｸM" panose="020B0600000000000000" pitchFamily="50" charset="-128"/>
                        </a:rPr>
                        <a:t>40</a:t>
                      </a:r>
                      <a:r>
                        <a:rPr lang="ja-JP" sz="900" kern="100" dirty="0">
                          <a:effectLst/>
                          <a:latin typeface="HGPｺﾞｼｯｸM" panose="020B0600000000000000" pitchFamily="50" charset="-128"/>
                          <a:ea typeface="HGPｺﾞｼｯｸM" panose="020B0600000000000000" pitchFamily="50" charset="-128"/>
                        </a:rPr>
                        <a:t>％以上</a:t>
                      </a:r>
                      <a:r>
                        <a:rPr lang="en-US" sz="900" kern="100" dirty="0">
                          <a:effectLst/>
                          <a:latin typeface="HGPｺﾞｼｯｸM" panose="020B0600000000000000" pitchFamily="50" charset="-128"/>
                          <a:ea typeface="HGPｺﾞｼｯｸM" panose="020B0600000000000000" pitchFamily="50" charset="-128"/>
                        </a:rPr>
                        <a:t>50</a:t>
                      </a:r>
                      <a:r>
                        <a:rPr lang="ja-JP" sz="900" kern="100" dirty="0">
                          <a:effectLst/>
                          <a:latin typeface="HGPｺﾞｼｯｸM" panose="020B0600000000000000" pitchFamily="50" charset="-128"/>
                          <a:ea typeface="HGPｺﾞｼｯｸM" panose="020B0600000000000000" pitchFamily="50" charset="-128"/>
                        </a:rPr>
                        <a:t>％未満：</a:t>
                      </a:r>
                      <a:r>
                        <a:rPr lang="en-US" sz="900" kern="100" dirty="0">
                          <a:effectLst/>
                          <a:latin typeface="HGPｺﾞｼｯｸM" panose="020B0600000000000000" pitchFamily="50" charset="-128"/>
                          <a:ea typeface="HGPｺﾞｼｯｸM" panose="020B0600000000000000" pitchFamily="50" charset="-128"/>
                        </a:rPr>
                        <a:t>40</a:t>
                      </a:r>
                      <a:r>
                        <a:rPr lang="ja-JP" sz="900" kern="100" dirty="0">
                          <a:effectLst/>
                          <a:latin typeface="HGPｺﾞｼｯｸM" panose="020B0600000000000000" pitchFamily="50" charset="-128"/>
                          <a:ea typeface="HGPｺﾞｼｯｸM" panose="020B0600000000000000" pitchFamily="50" charset="-128"/>
                        </a:rPr>
                        <a:t>％、同</a:t>
                      </a:r>
                      <a:r>
                        <a:rPr lang="en-US" sz="900" kern="100" dirty="0">
                          <a:effectLst/>
                          <a:latin typeface="HGPｺﾞｼｯｸM" panose="020B0600000000000000" pitchFamily="50" charset="-128"/>
                          <a:ea typeface="HGPｺﾞｼｯｸM" panose="020B0600000000000000" pitchFamily="50" charset="-128"/>
                        </a:rPr>
                        <a:t>50</a:t>
                      </a:r>
                      <a:r>
                        <a:rPr lang="ja-JP" sz="900" kern="100" dirty="0">
                          <a:effectLst/>
                          <a:latin typeface="HGPｺﾞｼｯｸM" panose="020B0600000000000000" pitchFamily="50" charset="-128"/>
                          <a:ea typeface="HGPｺﾞｼｯｸM" panose="020B0600000000000000" pitchFamily="50" charset="-128"/>
                        </a:rPr>
                        <a:t>％以上</a:t>
                      </a:r>
                      <a:r>
                        <a:rPr lang="en-US" sz="900" kern="100" dirty="0">
                          <a:effectLst/>
                          <a:latin typeface="HGPｺﾞｼｯｸM" panose="020B0600000000000000" pitchFamily="50" charset="-128"/>
                          <a:ea typeface="HGPｺﾞｼｯｸM" panose="020B0600000000000000" pitchFamily="50" charset="-128"/>
                        </a:rPr>
                        <a:t>60</a:t>
                      </a:r>
                      <a:r>
                        <a:rPr lang="ja-JP" sz="900" kern="100" dirty="0">
                          <a:effectLst/>
                          <a:latin typeface="HGPｺﾞｼｯｸM" panose="020B0600000000000000" pitchFamily="50" charset="-128"/>
                          <a:ea typeface="HGPｺﾞｼｯｸM" panose="020B0600000000000000" pitchFamily="50" charset="-128"/>
                        </a:rPr>
                        <a:t>％未満：</a:t>
                      </a:r>
                      <a:r>
                        <a:rPr lang="en-US" sz="900" kern="100" dirty="0">
                          <a:effectLst/>
                          <a:latin typeface="HGPｺﾞｼｯｸM" panose="020B0600000000000000" pitchFamily="50" charset="-128"/>
                          <a:ea typeface="HGPｺﾞｼｯｸM" panose="020B0600000000000000" pitchFamily="50" charset="-128"/>
                        </a:rPr>
                        <a:t>50</a:t>
                      </a:r>
                      <a:r>
                        <a:rPr lang="ja-JP" sz="900" kern="100" dirty="0">
                          <a:effectLst/>
                          <a:latin typeface="HGPｺﾞｼｯｸM" panose="020B0600000000000000" pitchFamily="50" charset="-128"/>
                          <a:ea typeface="HGPｺﾞｼｯｸM" panose="020B0600000000000000" pitchFamily="50" charset="-128"/>
                        </a:rPr>
                        <a:t>％、同</a:t>
                      </a:r>
                      <a:r>
                        <a:rPr lang="en-US" sz="900" kern="100" dirty="0">
                          <a:effectLst/>
                          <a:latin typeface="HGPｺﾞｼｯｸM" panose="020B0600000000000000" pitchFamily="50" charset="-128"/>
                          <a:ea typeface="HGPｺﾞｼｯｸM" panose="020B0600000000000000" pitchFamily="50" charset="-128"/>
                        </a:rPr>
                        <a:t>60</a:t>
                      </a:r>
                      <a:r>
                        <a:rPr lang="ja-JP" sz="900" kern="100" dirty="0">
                          <a:effectLst/>
                          <a:latin typeface="HGPｺﾞｼｯｸM" panose="020B0600000000000000" pitchFamily="50" charset="-128"/>
                          <a:ea typeface="HGPｺﾞｼｯｸM" panose="020B0600000000000000" pitchFamily="50" charset="-128"/>
                        </a:rPr>
                        <a:t>％以上</a:t>
                      </a:r>
                      <a:r>
                        <a:rPr lang="en-US" sz="900" kern="100" dirty="0">
                          <a:effectLst/>
                          <a:latin typeface="HGPｺﾞｼｯｸM" panose="020B0600000000000000" pitchFamily="50" charset="-128"/>
                          <a:ea typeface="HGPｺﾞｼｯｸM" panose="020B0600000000000000" pitchFamily="50" charset="-128"/>
                        </a:rPr>
                        <a:t>70</a:t>
                      </a:r>
                      <a:r>
                        <a:rPr lang="ja-JP" sz="900" kern="100" dirty="0">
                          <a:effectLst/>
                          <a:latin typeface="HGPｺﾞｼｯｸM" panose="020B0600000000000000" pitchFamily="50" charset="-128"/>
                          <a:ea typeface="HGPｺﾞｼｯｸM" panose="020B0600000000000000" pitchFamily="50" charset="-128"/>
                        </a:rPr>
                        <a:t>％未満：</a:t>
                      </a:r>
                      <a:r>
                        <a:rPr lang="en-US" sz="900" kern="100" dirty="0">
                          <a:effectLst/>
                          <a:latin typeface="HGPｺﾞｼｯｸM" panose="020B0600000000000000" pitchFamily="50" charset="-128"/>
                          <a:ea typeface="HGPｺﾞｼｯｸM" panose="020B0600000000000000" pitchFamily="50" charset="-128"/>
                        </a:rPr>
                        <a:t>60</a:t>
                      </a:r>
                      <a:r>
                        <a:rPr lang="ja-JP" sz="900" kern="100" dirty="0">
                          <a:effectLst/>
                          <a:latin typeface="HGPｺﾞｼｯｸM" panose="020B0600000000000000" pitchFamily="50" charset="-128"/>
                          <a:ea typeface="HGPｺﾞｼｯｸM" panose="020B0600000000000000" pitchFamily="50" charset="-128"/>
                        </a:rPr>
                        <a:t>％、同</a:t>
                      </a:r>
                      <a:r>
                        <a:rPr lang="en-US" sz="900" kern="100" dirty="0">
                          <a:effectLst/>
                          <a:latin typeface="HGPｺﾞｼｯｸM" panose="020B0600000000000000" pitchFamily="50" charset="-128"/>
                          <a:ea typeface="HGPｺﾞｼｯｸM" panose="020B0600000000000000" pitchFamily="50" charset="-128"/>
                        </a:rPr>
                        <a:t>70</a:t>
                      </a:r>
                      <a:r>
                        <a:rPr lang="ja-JP" sz="900" kern="100" dirty="0">
                          <a:effectLst/>
                          <a:latin typeface="HGPｺﾞｼｯｸM" panose="020B0600000000000000" pitchFamily="50" charset="-128"/>
                          <a:ea typeface="HGPｺﾞｼｯｸM" panose="020B0600000000000000" pitchFamily="50" charset="-128"/>
                        </a:rPr>
                        <a:t>％以上</a:t>
                      </a:r>
                      <a:r>
                        <a:rPr lang="en-US" sz="900" kern="100" dirty="0">
                          <a:effectLst/>
                          <a:latin typeface="HGPｺﾞｼｯｸM" panose="020B0600000000000000" pitchFamily="50" charset="-128"/>
                          <a:ea typeface="HGPｺﾞｼｯｸM" panose="020B0600000000000000" pitchFamily="50" charset="-128"/>
                        </a:rPr>
                        <a:t>80</a:t>
                      </a:r>
                      <a:r>
                        <a:rPr lang="ja-JP" sz="900" kern="100" dirty="0">
                          <a:effectLst/>
                          <a:latin typeface="HGPｺﾞｼｯｸM" panose="020B0600000000000000" pitchFamily="50" charset="-128"/>
                          <a:ea typeface="HGPｺﾞｼｯｸM" panose="020B0600000000000000" pitchFamily="50" charset="-128"/>
                        </a:rPr>
                        <a:t>％未満：</a:t>
                      </a:r>
                      <a:r>
                        <a:rPr lang="en-US" sz="900" kern="100" dirty="0">
                          <a:effectLst/>
                          <a:latin typeface="HGPｺﾞｼｯｸM" panose="020B0600000000000000" pitchFamily="50" charset="-128"/>
                          <a:ea typeface="HGPｺﾞｼｯｸM" panose="020B0600000000000000" pitchFamily="50" charset="-128"/>
                        </a:rPr>
                        <a:t>70</a:t>
                      </a:r>
                      <a:r>
                        <a:rPr lang="ja-JP" sz="900" kern="100" dirty="0">
                          <a:effectLst/>
                          <a:latin typeface="HGPｺﾞｼｯｸM" panose="020B0600000000000000" pitchFamily="50" charset="-128"/>
                          <a:ea typeface="HGPｺﾞｼｯｸM" panose="020B0600000000000000" pitchFamily="50" charset="-128"/>
                        </a:rPr>
                        <a:t>％、同</a:t>
                      </a:r>
                      <a:r>
                        <a:rPr lang="en-US" sz="900" kern="100" dirty="0">
                          <a:effectLst/>
                          <a:latin typeface="HGPｺﾞｼｯｸM" panose="020B0600000000000000" pitchFamily="50" charset="-128"/>
                          <a:ea typeface="HGPｺﾞｼｯｸM" panose="020B0600000000000000" pitchFamily="50" charset="-128"/>
                        </a:rPr>
                        <a:t>80</a:t>
                      </a:r>
                      <a:r>
                        <a:rPr lang="ja-JP" sz="900" kern="100" dirty="0">
                          <a:effectLst/>
                          <a:latin typeface="HGPｺﾞｼｯｸM" panose="020B0600000000000000" pitchFamily="50" charset="-128"/>
                          <a:ea typeface="HGPｺﾞｼｯｸM" panose="020B0600000000000000" pitchFamily="50" charset="-128"/>
                        </a:rPr>
                        <a:t>％以上</a:t>
                      </a:r>
                      <a:r>
                        <a:rPr lang="en-US" sz="900" kern="100" dirty="0">
                          <a:effectLst/>
                          <a:latin typeface="HGPｺﾞｼｯｸM" panose="020B0600000000000000" pitchFamily="50" charset="-128"/>
                          <a:ea typeface="HGPｺﾞｼｯｸM" panose="020B0600000000000000" pitchFamily="50" charset="-128"/>
                        </a:rPr>
                        <a:t>90</a:t>
                      </a:r>
                      <a:r>
                        <a:rPr lang="ja-JP" sz="900" kern="100" dirty="0">
                          <a:effectLst/>
                          <a:latin typeface="HGPｺﾞｼｯｸM" panose="020B0600000000000000" pitchFamily="50" charset="-128"/>
                          <a:ea typeface="HGPｺﾞｼｯｸM" panose="020B0600000000000000" pitchFamily="50" charset="-128"/>
                        </a:rPr>
                        <a:t>％未満：</a:t>
                      </a:r>
                      <a:r>
                        <a:rPr lang="en-US" sz="900" kern="100" dirty="0">
                          <a:effectLst/>
                          <a:latin typeface="HGPｺﾞｼｯｸM" panose="020B0600000000000000" pitchFamily="50" charset="-128"/>
                          <a:ea typeface="HGPｺﾞｼｯｸM" panose="020B0600000000000000" pitchFamily="50" charset="-128"/>
                        </a:rPr>
                        <a:t>80</a:t>
                      </a:r>
                      <a:r>
                        <a:rPr lang="ja-JP" sz="900" kern="100" dirty="0">
                          <a:effectLst/>
                          <a:latin typeface="HGPｺﾞｼｯｸM" panose="020B0600000000000000" pitchFamily="50" charset="-128"/>
                          <a:ea typeface="HGPｺﾞｼｯｸM" panose="020B0600000000000000" pitchFamily="50" charset="-128"/>
                        </a:rPr>
                        <a:t>％、同</a:t>
                      </a:r>
                      <a:r>
                        <a:rPr lang="en-US" sz="900" kern="100" dirty="0">
                          <a:effectLst/>
                          <a:latin typeface="HGPｺﾞｼｯｸM" panose="020B0600000000000000" pitchFamily="50" charset="-128"/>
                          <a:ea typeface="HGPｺﾞｼｯｸM" panose="020B0600000000000000" pitchFamily="50" charset="-128"/>
                        </a:rPr>
                        <a:t>90</a:t>
                      </a:r>
                      <a:r>
                        <a:rPr lang="ja-JP" sz="900" kern="100" dirty="0">
                          <a:effectLst/>
                          <a:latin typeface="HGPｺﾞｼｯｸM" panose="020B0600000000000000" pitchFamily="50" charset="-128"/>
                          <a:ea typeface="HGPｺﾞｼｯｸM" panose="020B0600000000000000" pitchFamily="50" charset="-128"/>
                        </a:rPr>
                        <a:t>％以上</a:t>
                      </a:r>
                      <a:r>
                        <a:rPr lang="en-US" sz="900" kern="100" dirty="0">
                          <a:effectLst/>
                          <a:latin typeface="HGPｺﾞｼｯｸM" panose="020B0600000000000000" pitchFamily="50" charset="-128"/>
                          <a:ea typeface="HGPｺﾞｼｯｸM" panose="020B0600000000000000" pitchFamily="50" charset="-128"/>
                        </a:rPr>
                        <a:t>100</a:t>
                      </a:r>
                      <a:r>
                        <a:rPr lang="ja-JP" sz="900" kern="100" dirty="0">
                          <a:effectLst/>
                          <a:latin typeface="HGPｺﾞｼｯｸM" panose="020B0600000000000000" pitchFamily="50" charset="-128"/>
                          <a:ea typeface="HGPｺﾞｼｯｸM" panose="020B0600000000000000" pitchFamily="50" charset="-128"/>
                        </a:rPr>
                        <a:t>％未満：</a:t>
                      </a:r>
                      <a:r>
                        <a:rPr lang="en-US" sz="900" kern="100" dirty="0">
                          <a:effectLst/>
                          <a:latin typeface="HGPｺﾞｼｯｸM" panose="020B0600000000000000" pitchFamily="50" charset="-128"/>
                          <a:ea typeface="HGPｺﾞｼｯｸM" panose="020B0600000000000000" pitchFamily="50" charset="-128"/>
                        </a:rPr>
                        <a:t>90</a:t>
                      </a:r>
                      <a:r>
                        <a:rPr lang="ja-JP" sz="900" kern="100" dirty="0">
                          <a:effectLst/>
                          <a:latin typeface="HGPｺﾞｼｯｸM" panose="020B0600000000000000" pitchFamily="50" charset="-128"/>
                          <a:ea typeface="HGPｺﾞｼｯｸM" panose="020B0600000000000000" pitchFamily="50" charset="-128"/>
                        </a:rPr>
                        <a:t>％、同</a:t>
                      </a:r>
                      <a:r>
                        <a:rPr lang="en-US" sz="900" kern="100" dirty="0">
                          <a:effectLst/>
                          <a:latin typeface="HGPｺﾞｼｯｸM" panose="020B0600000000000000" pitchFamily="50" charset="-128"/>
                          <a:ea typeface="HGPｺﾞｼｯｸM" panose="020B0600000000000000" pitchFamily="50" charset="-128"/>
                        </a:rPr>
                        <a:t>100</a:t>
                      </a:r>
                      <a:r>
                        <a:rPr lang="ja-JP" sz="900" kern="100" dirty="0">
                          <a:effectLst/>
                          <a:latin typeface="HGPｺﾞｼｯｸM" panose="020B0600000000000000" pitchFamily="50" charset="-128"/>
                          <a:ea typeface="HGPｺﾞｼｯｸM" panose="020B0600000000000000" pitchFamily="50" charset="-128"/>
                        </a:rPr>
                        <a:t>％：</a:t>
                      </a:r>
                      <a:r>
                        <a:rPr lang="en-US" sz="900" kern="100" dirty="0">
                          <a:effectLst/>
                          <a:latin typeface="HGPｺﾞｼｯｸM" panose="020B0600000000000000" pitchFamily="50" charset="-128"/>
                          <a:ea typeface="HGPｺﾞｼｯｸM" panose="020B0600000000000000" pitchFamily="50" charset="-128"/>
                        </a:rPr>
                        <a:t>100</a:t>
                      </a:r>
                      <a:r>
                        <a:rPr lang="ja-JP" sz="900" kern="100" dirty="0">
                          <a:effectLst/>
                          <a:latin typeface="HGPｺﾞｼｯｸM" panose="020B0600000000000000" pitchFamily="50" charset="-128"/>
                          <a:ea typeface="HGPｺﾞｼｯｸM" panose="020B0600000000000000" pitchFamily="50" charset="-128"/>
                        </a:rPr>
                        <a:t>％）</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369056">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対象期間</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sz="900" kern="100" dirty="0">
                          <a:effectLst/>
                          <a:latin typeface="HGPｺﾞｼｯｸM" panose="020B0600000000000000" pitchFamily="50" charset="-128"/>
                          <a:ea typeface="HGPｺﾞｼｯｸM" panose="020B0600000000000000" pitchFamily="50" charset="-128"/>
                        </a:rPr>
                        <a:t>減免の申請のあった日の属する月以降、保険料を納付することが可能となるまでの間（ただし、必要に応じ、当該申請日の属する年度の翌年度末まで延期することができる。）</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13" name="テキスト ボックス 12">
            <a:extLst>
              <a:ext uri="{FF2B5EF4-FFF2-40B4-BE49-F238E27FC236}">
                <a16:creationId xmlns:a16="http://schemas.microsoft.com/office/drawing/2014/main" id="{EB3B4964-3965-4669-8055-B8A6F2E3E996}"/>
              </a:ext>
            </a:extLst>
          </p:cNvPr>
          <p:cNvSpPr txBox="1"/>
          <p:nvPr/>
        </p:nvSpPr>
        <p:spPr>
          <a:xfrm>
            <a:off x="5987173" y="3848151"/>
            <a:ext cx="5469954" cy="5360253"/>
          </a:xfrm>
          <a:prstGeom prst="roundRect">
            <a:avLst>
              <a:gd name="adj" fmla="val 5207"/>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収入減少の対象事由及び減少後の所得が確認できる書類のコピーの提出を求め、その内容に基づき、減免可否を決定することとする（下記は一例）。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対象事由</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（把握済みの昨年中所得等から、対象事由及び事由発生日が特定できる場合は、提出書類を省略しても構わない）</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261938" marR="0" lvl="0" indent="-87313" defTabSz="914400" eaLnBrk="1" fontAlgn="auto" latinLnBrk="0" hangingPunct="1">
              <a:lnSpc>
                <a:spcPct val="100000"/>
              </a:lnSpc>
              <a:spcBef>
                <a:spcPts val="0"/>
              </a:spcBef>
              <a:spcAft>
                <a:spcPts val="0"/>
              </a:spcAft>
              <a:buClrTx/>
              <a:buSzTx/>
              <a:buFontTx/>
              <a:buNone/>
              <a:tabLst/>
              <a:defRPr/>
            </a:pPr>
            <a:r>
              <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非経常所得について、仮に対象とした場合、</a:t>
            </a:r>
            <a:r>
              <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2</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年以上連続して同様の所得がある場合を除き、申請者全てが減免対象となり、事実上それだけの収入があるにもかかわらず、その収入に応じた保険料賦課がなされないこととなるため、対象事由外とする。</a:t>
            </a: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261938" marR="0" lvl="0" indent="-87313" defTabSz="914400" eaLnBrk="1" fontAlgn="auto" latinLnBrk="0" hangingPunct="1">
              <a:lnSpc>
                <a:spcPct val="100000"/>
              </a:lnSpc>
              <a:spcBef>
                <a:spcPts val="0"/>
              </a:spcBef>
              <a:spcAft>
                <a:spcPts val="0"/>
              </a:spcAft>
              <a:buClrTx/>
              <a:buSzTx/>
              <a:buFontTx/>
              <a:buNone/>
              <a:tabLst/>
              <a:defRPr/>
            </a:pPr>
            <a:r>
              <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a:t>
            </a:r>
            <a:r>
              <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65</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歳以上と</a:t>
            </a:r>
            <a:r>
              <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64</a:t>
            </a:r>
            <a:r>
              <a:rPr kumimoji="1" lang="ja-JP" altLang="en-US"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rPr>
              <a:t>歳未満で公的年金等の雑所得の算出方法が異なることによる所得減少」及び「課税年金から非課税年金への切り替えに伴う所得減少」について、それに伴い、保険料支払いが困難になるとは考えられないことから、対象事由外とする。</a:t>
            </a: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減少後所得</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9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261938" marR="0" lvl="0" indent="-87313"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添付書類による適正な判断が困難な場合には、確定申告時期まで審査を保留する取扱いも可能とする（ただし、収入減少により、支払い能力が低下している被保険者にとっては負担となることから、必要最小限に留めること）</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174625"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書類の提出が不可能な場合は、申立書（申立の内容、書類を提出できない理由及び本人署名を記載（様式任意））を提出することにより、収入減少の根拠となる資料とみなす。</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角丸四角形 12">
            <a:extLst>
              <a:ext uri="{FF2B5EF4-FFF2-40B4-BE49-F238E27FC236}">
                <a16:creationId xmlns:a16="http://schemas.microsoft.com/office/drawing/2014/main" id="{A273E1F4-9415-4AED-9D45-E5FB5FF3A0F4}"/>
              </a:ext>
            </a:extLst>
          </p:cNvPr>
          <p:cNvSpPr/>
          <p:nvPr/>
        </p:nvSpPr>
        <p:spPr>
          <a:xfrm>
            <a:off x="6275205" y="3747115"/>
            <a:ext cx="2443005" cy="259847"/>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減免可否の決定</a:t>
            </a:r>
          </a:p>
        </p:txBody>
      </p:sp>
      <p:graphicFrame>
        <p:nvGraphicFramePr>
          <p:cNvPr id="16" name="表 15">
            <a:extLst>
              <a:ext uri="{FF2B5EF4-FFF2-40B4-BE49-F238E27FC236}">
                <a16:creationId xmlns:a16="http://schemas.microsoft.com/office/drawing/2014/main" id="{A2C2DB29-BC64-4DC5-803F-546D1C658058}"/>
              </a:ext>
            </a:extLst>
          </p:cNvPr>
          <p:cNvGraphicFramePr>
            <a:graphicFrameLocks noGrp="1"/>
          </p:cNvGraphicFramePr>
          <p:nvPr>
            <p:extLst>
              <p:ext uri="{D42A27DB-BD31-4B8C-83A1-F6EECF244321}">
                <p14:modId xmlns:p14="http://schemas.microsoft.com/office/powerpoint/2010/main" val="1348095435"/>
              </p:ext>
            </p:extLst>
          </p:nvPr>
        </p:nvGraphicFramePr>
        <p:xfrm>
          <a:off x="6073565" y="4722352"/>
          <a:ext cx="5303552" cy="1403651"/>
        </p:xfrm>
        <a:graphic>
          <a:graphicData uri="http://schemas.openxmlformats.org/drawingml/2006/table">
            <a:tbl>
              <a:tblPr firstRow="1" firstCol="1" bandRow="1"/>
              <a:tblGrid>
                <a:gridCol w="1815479">
                  <a:extLst>
                    <a:ext uri="{9D8B030D-6E8A-4147-A177-3AD203B41FA5}">
                      <a16:colId xmlns:a16="http://schemas.microsoft.com/office/drawing/2014/main" val="20000"/>
                    </a:ext>
                  </a:extLst>
                </a:gridCol>
                <a:gridCol w="3488073">
                  <a:extLst>
                    <a:ext uri="{9D8B030D-6E8A-4147-A177-3AD203B41FA5}">
                      <a16:colId xmlns:a16="http://schemas.microsoft.com/office/drawing/2014/main" val="20001"/>
                    </a:ext>
                  </a:extLst>
                </a:gridCol>
              </a:tblGrid>
              <a:tr h="17215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mn-cs"/>
                        </a:rPr>
                        <a:t>事由</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書類（例）</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7215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a:effectLst/>
                          <a:latin typeface="HGPｺﾞｼｯｸM" panose="020B0600000000000000" pitchFamily="50" charset="-128"/>
                          <a:ea typeface="HGPｺﾞｼｯｸM" panose="020B0600000000000000" pitchFamily="50" charset="-128"/>
                        </a:rPr>
                        <a:t>会社を退職した </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退職日の記載がある源泉徴収票、退職証明書、離職票</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7215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a:effectLst/>
                          <a:latin typeface="HGPｺﾞｼｯｸM" panose="020B0600000000000000" pitchFamily="50" charset="-128"/>
                          <a:ea typeface="HGPｺﾞｼｯｸM" panose="020B0600000000000000" pitchFamily="50" charset="-128"/>
                          <a:cs typeface="+mn-cs"/>
                        </a:rPr>
                        <a:t>給料が減少した</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減少前と減少後（</a:t>
                      </a:r>
                      <a:r>
                        <a:rPr lang="en-US" altLang="ja-JP" sz="900" kern="100" dirty="0">
                          <a:effectLst/>
                          <a:latin typeface="HGPｺﾞｼｯｸM" panose="020B0600000000000000" pitchFamily="50" charset="-128"/>
                          <a:ea typeface="HGPｺﾞｼｯｸM" panose="020B0600000000000000" pitchFamily="50" charset="-128"/>
                          <a:cs typeface="Times New Roman"/>
                        </a:rPr>
                        <a:t>3</a:t>
                      </a:r>
                      <a:r>
                        <a:rPr lang="ja-JP" altLang="en-US" sz="900" kern="100" dirty="0">
                          <a:effectLst/>
                          <a:latin typeface="HGPｺﾞｼｯｸM" panose="020B0600000000000000" pitchFamily="50" charset="-128"/>
                          <a:ea typeface="HGPｺﾞｼｯｸM" panose="020B0600000000000000" pitchFamily="50" charset="-128"/>
                          <a:cs typeface="Times New Roman"/>
                        </a:rPr>
                        <a:t>か月分程度）の給与明細書</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7215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a:effectLst/>
                          <a:latin typeface="HGPｺﾞｼｯｸM" panose="020B0600000000000000" pitchFamily="50" charset="-128"/>
                          <a:ea typeface="HGPｺﾞｼｯｸM" panose="020B0600000000000000" pitchFamily="50" charset="-128"/>
                          <a:cs typeface="+mn-cs"/>
                        </a:rPr>
                        <a:t>廃業した</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廃業届出書</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r h="17215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u="sng" strike="sngStrike" kern="100">
                          <a:solidFill>
                            <a:srgbClr val="FF0000"/>
                          </a:solidFill>
                          <a:effectLst/>
                          <a:latin typeface="HGPｺﾞｼｯｸM" panose="020B0600000000000000" pitchFamily="50" charset="-128"/>
                          <a:ea typeface="HGPｺﾞｼｯｸM" panose="020B0600000000000000" pitchFamily="50" charset="-128"/>
                          <a:cs typeface="Times New Roman"/>
                        </a:rPr>
                        <a:t>土地や家屋を売却した</a:t>
                      </a:r>
                      <a:endParaRPr lang="ja-JP" sz="900" u="sng" strike="sngStrike" kern="100" dirty="0">
                        <a:solidFill>
                          <a:srgbClr val="FF0000"/>
                        </a:solidFill>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u="sng" strike="sngStrike" kern="100" dirty="0">
                          <a:solidFill>
                            <a:srgbClr val="FF0000"/>
                          </a:solidFill>
                          <a:effectLst/>
                          <a:latin typeface="HGPｺﾞｼｯｸM" panose="020B0600000000000000" pitchFamily="50" charset="-128"/>
                          <a:ea typeface="HGPｺﾞｼｯｸM" panose="020B0600000000000000" pitchFamily="50" charset="-128"/>
                          <a:cs typeface="Times New Roman"/>
                        </a:rPr>
                        <a:t>確定申告書第三表（分離課税用）、不動産売買契約書</a:t>
                      </a:r>
                      <a:endParaRPr lang="ja-JP" sz="900" u="sng" strike="sngStrike" kern="100" dirty="0">
                        <a:solidFill>
                          <a:srgbClr val="FF0000"/>
                        </a:solidFill>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4"/>
                  </a:ext>
                </a:extLst>
              </a:tr>
              <a:tr h="37073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u="sng" strike="sngStrike" kern="100" dirty="0">
                          <a:solidFill>
                            <a:srgbClr val="FF0000"/>
                          </a:solidFill>
                          <a:effectLst/>
                          <a:latin typeface="HGPｺﾞｼｯｸM" panose="020B0600000000000000" pitchFamily="50" charset="-128"/>
                          <a:ea typeface="HGPｺﾞｼｯｸM" panose="020B0600000000000000" pitchFamily="50" charset="-128"/>
                          <a:cs typeface="Times New Roman"/>
                        </a:rPr>
                        <a:t>生命保険の一時金や損害保険の満期返戻金があった</a:t>
                      </a:r>
                      <a:endParaRPr lang="ja-JP" sz="900" u="sng" strike="sngStrike" kern="100" dirty="0">
                        <a:solidFill>
                          <a:srgbClr val="FF0000"/>
                        </a:solidFill>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u="sng" strike="sngStrike" kern="100" dirty="0">
                          <a:solidFill>
                            <a:srgbClr val="FF0000"/>
                          </a:solidFill>
                          <a:effectLst/>
                          <a:latin typeface="HGPｺﾞｼｯｸM" panose="020B0600000000000000" pitchFamily="50" charset="-128"/>
                          <a:ea typeface="HGPｺﾞｼｯｸM" panose="020B0600000000000000" pitchFamily="50" charset="-128"/>
                          <a:cs typeface="Times New Roman"/>
                        </a:rPr>
                        <a:t>確定申告書第二表、保険証券、満期金（一時金）支払通知書</a:t>
                      </a:r>
                      <a:endParaRPr lang="ja-JP" sz="900" u="sng" strike="sngStrike" kern="100" dirty="0">
                        <a:solidFill>
                          <a:srgbClr val="FF0000"/>
                        </a:solidFill>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5"/>
                  </a:ext>
                </a:extLst>
              </a:tr>
              <a:tr h="172153">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個人年金の受給期間が終了した</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配当金支払通知書</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6"/>
                  </a:ext>
                </a:extLst>
              </a:tr>
            </a:tbl>
          </a:graphicData>
        </a:graphic>
      </p:graphicFrame>
      <p:graphicFrame>
        <p:nvGraphicFramePr>
          <p:cNvPr id="17" name="表 16">
            <a:extLst>
              <a:ext uri="{FF2B5EF4-FFF2-40B4-BE49-F238E27FC236}">
                <a16:creationId xmlns:a16="http://schemas.microsoft.com/office/drawing/2014/main" id="{C6052DDF-69C9-44D6-AB68-157C8E6D6CDC}"/>
              </a:ext>
            </a:extLst>
          </p:cNvPr>
          <p:cNvGraphicFramePr>
            <a:graphicFrameLocks noGrp="1"/>
          </p:cNvGraphicFramePr>
          <p:nvPr>
            <p:extLst>
              <p:ext uri="{D42A27DB-BD31-4B8C-83A1-F6EECF244321}">
                <p14:modId xmlns:p14="http://schemas.microsoft.com/office/powerpoint/2010/main" val="2310542270"/>
              </p:ext>
            </p:extLst>
          </p:nvPr>
        </p:nvGraphicFramePr>
        <p:xfrm>
          <a:off x="6073565" y="7240285"/>
          <a:ext cx="5303552" cy="1023874"/>
        </p:xfrm>
        <a:graphic>
          <a:graphicData uri="http://schemas.openxmlformats.org/drawingml/2006/table">
            <a:tbl>
              <a:tblPr firstRow="1" firstCol="1" bandRow="1"/>
              <a:tblGrid>
                <a:gridCol w="1807877">
                  <a:extLst>
                    <a:ext uri="{9D8B030D-6E8A-4147-A177-3AD203B41FA5}">
                      <a16:colId xmlns:a16="http://schemas.microsoft.com/office/drawing/2014/main" val="20000"/>
                    </a:ext>
                  </a:extLst>
                </a:gridCol>
                <a:gridCol w="3495675">
                  <a:extLst>
                    <a:ext uri="{9D8B030D-6E8A-4147-A177-3AD203B41FA5}">
                      <a16:colId xmlns:a16="http://schemas.microsoft.com/office/drawing/2014/main" val="20001"/>
                    </a:ext>
                  </a:extLst>
                </a:gridCol>
              </a:tblGrid>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mn-cs"/>
                        </a:rPr>
                        <a:t>収入の種類</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書類（例）</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rPr>
                        <a:t>給与収入 </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源泉徴収票、給与支払証明書、給与明細書（</a:t>
                      </a:r>
                      <a:r>
                        <a:rPr lang="en-US" altLang="ja-JP" sz="900" kern="100" dirty="0">
                          <a:effectLst/>
                          <a:latin typeface="HGPｺﾞｼｯｸM" panose="020B0600000000000000" pitchFamily="50" charset="-128"/>
                          <a:ea typeface="HGPｺﾞｼｯｸM" panose="020B0600000000000000" pitchFamily="50" charset="-128"/>
                          <a:cs typeface="Times New Roman"/>
                        </a:rPr>
                        <a:t>3</a:t>
                      </a:r>
                      <a:r>
                        <a:rPr lang="ja-JP" altLang="en-US" sz="900" kern="100" dirty="0">
                          <a:effectLst/>
                          <a:latin typeface="HGPｺﾞｼｯｸM" panose="020B0600000000000000" pitchFamily="50" charset="-128"/>
                          <a:ea typeface="HGPｺﾞｼｯｸM" panose="020B0600000000000000" pitchFamily="50" charset="-128"/>
                          <a:cs typeface="Times New Roman"/>
                        </a:rPr>
                        <a:t>か月分程度）</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mn-cs"/>
                        </a:rPr>
                        <a:t>年金収入</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年金額改定通知書、年金振込通知書、公的年金等の源泉徴収票</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mn-cs"/>
                        </a:rPr>
                        <a:t>事業収入</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見込みで作成した青色申告決算書、収支内訳書、帳簿、必要経費領収書</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不動産収入</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見込みで作成した収支内訳書、帳簿</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4"/>
                  </a:ext>
                </a:extLst>
              </a:tr>
              <a:tr h="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pPr marL="63500" indent="-63500" algn="ctr">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配当収入</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pPr marL="63500" indent="-63500" algn="just">
                        <a:lnSpc>
                          <a:spcPts val="1300"/>
                        </a:lnSpc>
                        <a:spcAft>
                          <a:spcPts val="0"/>
                        </a:spcAft>
                      </a:pPr>
                      <a:r>
                        <a:rPr lang="ja-JP" altLang="en-US" sz="900" kern="100" dirty="0">
                          <a:effectLst/>
                          <a:latin typeface="HGPｺﾞｼｯｸM" panose="020B0600000000000000" pitchFamily="50" charset="-128"/>
                          <a:ea typeface="HGPｺﾞｼｯｸM" panose="020B0600000000000000" pitchFamily="50" charset="-128"/>
                          <a:cs typeface="Times New Roman"/>
                        </a:rPr>
                        <a:t>配当金支払通知書</a:t>
                      </a:r>
                      <a:endParaRPr lang="ja-JP" sz="900" kern="100" dirty="0">
                        <a:effectLst/>
                        <a:latin typeface="HGPｺﾞｼｯｸM" panose="020B0600000000000000" pitchFamily="50" charset="-128"/>
                        <a:ea typeface="HGPｺﾞｼｯｸM" panose="020B0600000000000000" pitchFamily="50" charset="-128"/>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5"/>
                  </a:ext>
                </a:extLst>
              </a:tr>
            </a:tbl>
          </a:graphicData>
        </a:graphic>
      </p:graphicFrame>
      <p:sp>
        <p:nvSpPr>
          <p:cNvPr id="18" name="正方形/長方形 17">
            <a:extLst>
              <a:ext uri="{FF2B5EF4-FFF2-40B4-BE49-F238E27FC236}">
                <a16:creationId xmlns:a16="http://schemas.microsoft.com/office/drawing/2014/main" id="{469A2E6B-E406-403C-BB85-209714BD97E4}"/>
              </a:ext>
            </a:extLst>
          </p:cNvPr>
          <p:cNvSpPr/>
          <p:nvPr/>
        </p:nvSpPr>
        <p:spPr>
          <a:xfrm>
            <a:off x="11615057" y="400357"/>
            <a:ext cx="990599" cy="41848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400" dirty="0">
                <a:solidFill>
                  <a:schemeClr val="tx1"/>
                </a:solidFill>
                <a:latin typeface="BIZ UDPゴシック" panose="020B0400000000000000" pitchFamily="50" charset="-128"/>
                <a:ea typeface="BIZ UDPゴシック" panose="020B0400000000000000" pitchFamily="50" charset="-128"/>
              </a:rPr>
              <a:t>1</a:t>
            </a:r>
            <a:r>
              <a:rPr kumimoji="1" lang="ja-JP" altLang="en-US" sz="1400" dirty="0">
                <a:solidFill>
                  <a:schemeClr val="tx1"/>
                </a:solidFill>
                <a:latin typeface="BIZ UDPゴシック" panose="020B0400000000000000" pitchFamily="50" charset="-128"/>
                <a:ea typeface="BIZ UDPゴシック" panose="020B0400000000000000" pitchFamily="50" charset="-128"/>
              </a:rPr>
              <a:t>９</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１</a:t>
            </a:r>
          </a:p>
        </p:txBody>
      </p:sp>
    </p:spTree>
    <p:extLst>
      <p:ext uri="{BB962C8B-B14F-4D97-AF65-F5344CB8AC3E}">
        <p14:creationId xmlns:p14="http://schemas.microsoft.com/office/powerpoint/2010/main" val="2196551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C3EB7C7F-C7B6-464A-A3A0-B0682FBC3F53}"/>
              </a:ext>
            </a:extLst>
          </p:cNvPr>
          <p:cNvGraphicFramePr>
            <a:graphicFrameLocks noGrp="1"/>
          </p:cNvGraphicFramePr>
          <p:nvPr>
            <p:extLst>
              <p:ext uri="{D42A27DB-BD31-4B8C-83A1-F6EECF244321}">
                <p14:modId xmlns:p14="http://schemas.microsoft.com/office/powerpoint/2010/main" val="4014302578"/>
              </p:ext>
            </p:extLst>
          </p:nvPr>
        </p:nvGraphicFramePr>
        <p:xfrm>
          <a:off x="195943" y="1197881"/>
          <a:ext cx="12409713" cy="7669893"/>
        </p:xfrm>
        <a:graphic>
          <a:graphicData uri="http://schemas.openxmlformats.org/drawingml/2006/table">
            <a:tbl>
              <a:tblPr firstRow="1" bandRow="1">
                <a:tableStyleId>{5C22544A-7EE6-4342-B048-85BDC9FD1C3A}</a:tableStyleId>
              </a:tblPr>
              <a:tblGrid>
                <a:gridCol w="5683703">
                  <a:extLst>
                    <a:ext uri="{9D8B030D-6E8A-4147-A177-3AD203B41FA5}">
                      <a16:colId xmlns:a16="http://schemas.microsoft.com/office/drawing/2014/main" val="3078339490"/>
                    </a:ext>
                  </a:extLst>
                </a:gridCol>
                <a:gridCol w="5705475">
                  <a:extLst>
                    <a:ext uri="{9D8B030D-6E8A-4147-A177-3AD203B41FA5}">
                      <a16:colId xmlns:a16="http://schemas.microsoft.com/office/drawing/2014/main" val="2747932966"/>
                    </a:ext>
                  </a:extLst>
                </a:gridCol>
                <a:gridCol w="1020535">
                  <a:extLst>
                    <a:ext uri="{9D8B030D-6E8A-4147-A177-3AD203B41FA5}">
                      <a16:colId xmlns:a16="http://schemas.microsoft.com/office/drawing/2014/main" val="1242454570"/>
                    </a:ext>
                  </a:extLst>
                </a:gridCol>
              </a:tblGrid>
              <a:tr h="276876">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現行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改定理由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1618616"/>
                  </a:ext>
                </a:extLst>
              </a:tr>
              <a:tr h="7393017">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a:t>
                      </a:r>
                      <a:r>
                        <a:rPr kumimoji="1" lang="en-US" altLang="ja-JP" sz="900" dirty="0">
                          <a:latin typeface="HGPｺﾞｼｯｸM" panose="020B0600000000000000" pitchFamily="50" charset="-128"/>
                          <a:ea typeface="HGPｺﾞｼｯｸM" panose="020B0600000000000000" pitchFamily="50" charset="-128"/>
                        </a:rPr>
                        <a:t>R6</a:t>
                      </a:r>
                      <a:r>
                        <a:rPr kumimoji="1" lang="ja-JP" altLang="en-US" sz="900" dirty="0">
                          <a:latin typeface="HGPｺﾞｼｯｸM" panose="020B0600000000000000" pitchFamily="50" charset="-128"/>
                          <a:ea typeface="HGPｺﾞｼｯｸM" panose="020B0600000000000000" pitchFamily="50" charset="-128"/>
                        </a:rPr>
                        <a:t>年度改正</a:t>
                      </a:r>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a:t>
                      </a:r>
                      <a:r>
                        <a:rPr kumimoji="1" lang="en-US" altLang="ja-JP" sz="900" dirty="0">
                          <a:latin typeface="HGPｺﾞｼｯｸM" panose="020B0600000000000000" pitchFamily="50" charset="-128"/>
                          <a:ea typeface="HGPｺﾞｼｯｸM" panose="020B0600000000000000" pitchFamily="50" charset="-128"/>
                        </a:rPr>
                        <a:t>R6</a:t>
                      </a:r>
                      <a:r>
                        <a:rPr kumimoji="1" lang="ja-JP" altLang="en-US" sz="900" dirty="0">
                          <a:latin typeface="HGPｺﾞｼｯｸM" panose="020B0600000000000000" pitchFamily="50" charset="-128"/>
                          <a:ea typeface="HGPｺﾞｼｯｸM" panose="020B0600000000000000" pitchFamily="50" charset="-128"/>
                        </a:rPr>
                        <a:t>年度改正</a:t>
                      </a:r>
                      <a:endParaRPr kumimoji="1" lang="en-US" altLang="ja-JP" sz="90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0754397"/>
                  </a:ext>
                </a:extLst>
              </a:tr>
            </a:tbl>
          </a:graphicData>
        </a:graphic>
      </p:graphicFrame>
      <p:sp>
        <p:nvSpPr>
          <p:cNvPr id="14" name="正方形/長方形 13">
            <a:extLst>
              <a:ext uri="{FF2B5EF4-FFF2-40B4-BE49-F238E27FC236}">
                <a16:creationId xmlns:a16="http://schemas.microsoft.com/office/drawing/2014/main" id="{E2D23B56-9AA3-4DE3-A341-2EA24681271E}"/>
              </a:ext>
            </a:extLst>
          </p:cNvPr>
          <p:cNvSpPr/>
          <p:nvPr/>
        </p:nvSpPr>
        <p:spPr>
          <a:xfrm>
            <a:off x="2880291" y="609600"/>
            <a:ext cx="7041015" cy="42862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latin typeface="HGPｺﾞｼｯｸE" panose="020B0900000000000000" pitchFamily="50" charset="-128"/>
                <a:ea typeface="HGPｺﾞｼｯｸE" panose="020B0900000000000000" pitchFamily="50" charset="-128"/>
              </a:rPr>
              <a:t>保険料減免にかかる事務運用の改定 （新旧対照表）</a:t>
            </a:r>
          </a:p>
        </p:txBody>
      </p:sp>
      <p:sp>
        <p:nvSpPr>
          <p:cNvPr id="5" name="テキスト ボックス 4">
            <a:extLst>
              <a:ext uri="{FF2B5EF4-FFF2-40B4-BE49-F238E27FC236}">
                <a16:creationId xmlns:a16="http://schemas.microsoft.com/office/drawing/2014/main" id="{C1C4FBE3-67E0-4FA0-B2F2-53530BC0FEFB}"/>
              </a:ext>
            </a:extLst>
          </p:cNvPr>
          <p:cNvSpPr txBox="1"/>
          <p:nvPr/>
        </p:nvSpPr>
        <p:spPr>
          <a:xfrm>
            <a:off x="278501" y="1804087"/>
            <a:ext cx="5501636" cy="4031426"/>
          </a:xfrm>
          <a:prstGeom prst="roundRect">
            <a:avLst>
              <a:gd name="adj" fmla="val 3673"/>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≪所得減少率の決定を行う際の世帯総所得の取扱い≫</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≪所得減少率の算出方法≫</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6" name="角丸四角形 9">
            <a:extLst>
              <a:ext uri="{FF2B5EF4-FFF2-40B4-BE49-F238E27FC236}">
                <a16:creationId xmlns:a16="http://schemas.microsoft.com/office/drawing/2014/main" id="{8D96ECCD-C7B6-4619-8E88-32753FCA82DA}"/>
              </a:ext>
            </a:extLst>
          </p:cNvPr>
          <p:cNvSpPr/>
          <p:nvPr/>
        </p:nvSpPr>
        <p:spPr>
          <a:xfrm>
            <a:off x="615017" y="1688257"/>
            <a:ext cx="2572832" cy="259847"/>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所得減少率の決定</a:t>
            </a:r>
          </a:p>
        </p:txBody>
      </p:sp>
      <p:sp>
        <p:nvSpPr>
          <p:cNvPr id="7" name="正方形/長方形 6">
            <a:extLst>
              <a:ext uri="{FF2B5EF4-FFF2-40B4-BE49-F238E27FC236}">
                <a16:creationId xmlns:a16="http://schemas.microsoft.com/office/drawing/2014/main" id="{D680B976-0847-4DA8-9982-6BCD11604EAC}"/>
              </a:ext>
            </a:extLst>
          </p:cNvPr>
          <p:cNvSpPr/>
          <p:nvPr/>
        </p:nvSpPr>
        <p:spPr>
          <a:xfrm>
            <a:off x="355833" y="2205227"/>
            <a:ext cx="5346972" cy="792000"/>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運用</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納付義務者である世帯主が、各々の世帯員の前年中所得</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(1</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3</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月においては、前々年中</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に応じて世帯に賦課された保険料の納付能力があるかを勘案する必要があることから、</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国保加入者（擬制世帯主除く）の総所得（旧ただし書き</a:t>
            </a:r>
            <a:r>
              <a:rPr kumimoji="1" lang="ja-JP" altLang="en-US" sz="900" b="0" i="0" u="none" strike="noStrike" kern="0" cap="none" spc="0" normalizeH="0" baseline="0" noProof="0" dirty="0">
                <a:ln>
                  <a:noFill/>
                </a:ln>
                <a:effectLst/>
                <a:uLnTx/>
                <a:uFillTx/>
                <a:latin typeface="HGPｺﾞｼｯｸE" panose="020B0900000000000000" pitchFamily="50" charset="-128"/>
                <a:ea typeface="HGPｺﾞｼｯｸE" panose="020B0900000000000000" pitchFamily="50" charset="-128"/>
                <a:cs typeface="+mn-cs"/>
              </a:rPr>
              <a:t>所得</a:t>
            </a:r>
            <a:r>
              <a:rPr kumimoji="1" lang="ja-JP" altLang="en-US" sz="900" b="0" i="0" u="sng" strike="noStrike" kern="0" cap="none" spc="0" normalizeH="0" baseline="0" noProof="0" dirty="0">
                <a:ln>
                  <a:noFill/>
                </a:ln>
                <a:effectLst/>
                <a:uLnTx/>
                <a:uFillTx/>
                <a:latin typeface="HGPｺﾞｼｯｸE" panose="020B0900000000000000" pitchFamily="50" charset="-128"/>
                <a:ea typeface="HGPｺﾞｼｯｸE" panose="020B0900000000000000" pitchFamily="50" charset="-128"/>
                <a:cs typeface="+mn-cs"/>
              </a:rPr>
              <a:t>（基礎控除適用前）</a:t>
            </a:r>
            <a:r>
              <a:rPr kumimoji="1" lang="ja-JP" altLang="en-US" sz="900" b="0" i="0" u="none" strike="noStrike" kern="0" cap="none" spc="0" normalizeH="0" baseline="0" noProof="0" dirty="0">
                <a:ln>
                  <a:noFill/>
                </a:ln>
                <a:effectLst/>
                <a:uLnTx/>
                <a:uFillTx/>
                <a:latin typeface="HGPｺﾞｼｯｸE" panose="020B0900000000000000" pitchFamily="50" charset="-128"/>
                <a:ea typeface="HGPｺﾞｼｯｸE" panose="020B0900000000000000"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と</a:t>
            </a:r>
            <a:r>
              <a:rPr kumimoji="1" lang="ja-JP" altLang="en-US" sz="900" b="0" i="0" u="none" strike="noStrike" kern="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する</a:t>
            </a:r>
            <a:r>
              <a:rPr kumimoji="1" lang="ja-JP" altLang="en-US" sz="900" b="0" i="0" u="sng" strike="noStrike" kern="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（これ以降、旧ただし書き所得（基礎控除適用前）を「所得」という）</a:t>
            </a:r>
            <a:r>
              <a:rPr kumimoji="1" lang="ja-JP" altLang="en-US" sz="900" b="0" i="0" u="none" strike="noStrike" kern="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a:t>
            </a:r>
          </a:p>
        </p:txBody>
      </p:sp>
      <p:sp>
        <p:nvSpPr>
          <p:cNvPr id="8" name="正方形/長方形 7">
            <a:extLst>
              <a:ext uri="{FF2B5EF4-FFF2-40B4-BE49-F238E27FC236}">
                <a16:creationId xmlns:a16="http://schemas.microsoft.com/office/drawing/2014/main" id="{5837D6E6-781F-4839-80D6-37BE6DBB774B}"/>
              </a:ext>
            </a:extLst>
          </p:cNvPr>
          <p:cNvSpPr/>
          <p:nvPr/>
        </p:nvSpPr>
        <p:spPr>
          <a:xfrm>
            <a:off x="355833" y="3331899"/>
            <a:ext cx="5346972" cy="2350444"/>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運用</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国民健康保険料が月割賦課であること、減免対象保険料について、</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申請日の属する月から減免事由が消滅した日の属する月までの月数</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とする方向で検討していることから、</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減免事由発生後の一月あたり平均所得見込額と賦課の基となる年の一月あたり平均所得を比較</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することとする。</a:t>
            </a:r>
          </a:p>
        </p:txBody>
      </p:sp>
      <p:sp>
        <p:nvSpPr>
          <p:cNvPr id="9" name="正方形/長方形 8">
            <a:extLst>
              <a:ext uri="{FF2B5EF4-FFF2-40B4-BE49-F238E27FC236}">
                <a16:creationId xmlns:a16="http://schemas.microsoft.com/office/drawing/2014/main" id="{3DAC873B-894D-4D57-97C1-B426D356166F}"/>
              </a:ext>
            </a:extLst>
          </p:cNvPr>
          <p:cNvSpPr/>
          <p:nvPr/>
        </p:nvSpPr>
        <p:spPr>
          <a:xfrm>
            <a:off x="400023" y="4052795"/>
            <a:ext cx="5258592" cy="1479906"/>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減免事由発生後の一月あたり平均所得見込額の算出例</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①減少後の額面の給与収入が、</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12</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11</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万と推移している場合</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｛一月あたり平均収入</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11</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12</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+11</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か月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)×12</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か月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給与</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所得控除額｝</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/12</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か月</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②事業不振により、事業収入が</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16</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14</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15</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万と推移しており、各月の必要経費（</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）が</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万かかっていた場合</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16</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+14</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+15</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か月</a:t>
            </a:r>
            <a:endParaRPr kumimoji="1" lang="en-US" altLang="ja-JP" sz="800" kern="0" dirty="0">
              <a:solidFill>
                <a:prstClr val="black"/>
              </a:solidFill>
              <a:latin typeface="HGPｺﾞｼｯｸM" panose="020B0600000000000000" pitchFamily="50" charset="-128"/>
              <a:ea typeface="HGPｺﾞｼｯｸM" panose="020B06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必要経費は、以下のようなものが認められる。</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賃貸料、地代、仕入れ代、通信費、交通費、運搬費、農薬・肥料代、燃料費等、その他事業を営むために生じた経費</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③退職又は倒産後、収入が無くなった場合</a:t>
            </a:r>
            <a:endPar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円（退職証明や廃業届で確認。）</a:t>
            </a:r>
            <a:endPar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92075"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p>
        </p:txBody>
      </p:sp>
      <p:sp>
        <p:nvSpPr>
          <p:cNvPr id="10" name="テキスト ボックス 9">
            <a:extLst>
              <a:ext uri="{FF2B5EF4-FFF2-40B4-BE49-F238E27FC236}">
                <a16:creationId xmlns:a16="http://schemas.microsoft.com/office/drawing/2014/main" id="{8963618E-D449-4E8D-831D-8E89619BA955}"/>
              </a:ext>
            </a:extLst>
          </p:cNvPr>
          <p:cNvSpPr txBox="1"/>
          <p:nvPr/>
        </p:nvSpPr>
        <p:spPr>
          <a:xfrm>
            <a:off x="5995131" y="1804087"/>
            <a:ext cx="5501636" cy="5819686"/>
          </a:xfrm>
          <a:prstGeom prst="roundRect">
            <a:avLst>
              <a:gd name="adj" fmla="val 3673"/>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≪所得減少率の決定を行う際の世帯総所得の取扱い≫</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次のいずれかの方法が考えられる。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国保加入者の総所得</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国保加入者</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擬制世帯主の総所得</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≪所得減少率の算出方法≫</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次のいずれかの方法が考えられる。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①　当該年の総所得見込額と賦課の基となる年の総所得を比較</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②　減免事由発生後の一月あたり平均所得見込額と賦課の基となる年の一月あたり平均所得を比較</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9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具体例</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・前年中所得：給与所得</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240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　・今年</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6</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月末退職　・今年中所得</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(1~6</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：給与所得</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120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万円　</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・今年中所得見込</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(7~12</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月</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円</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①　当該年の総所得見込額と賦課の基となる年の総所得を比較</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(240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-120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240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100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５０％　</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9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②　減免事由発生後の一月あたり平均所得見込額と賦課の基となる年の一月あたり平均所得を比較</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20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万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100</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１００％</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1" name="角丸四角形 9">
            <a:extLst>
              <a:ext uri="{FF2B5EF4-FFF2-40B4-BE49-F238E27FC236}">
                <a16:creationId xmlns:a16="http://schemas.microsoft.com/office/drawing/2014/main" id="{4253DCCA-8CFD-4077-8C60-1E81A76ACEDA}"/>
              </a:ext>
            </a:extLst>
          </p:cNvPr>
          <p:cNvSpPr/>
          <p:nvPr/>
        </p:nvSpPr>
        <p:spPr>
          <a:xfrm>
            <a:off x="6331647" y="1688257"/>
            <a:ext cx="2572832" cy="259847"/>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所得減少率の決定</a:t>
            </a:r>
          </a:p>
        </p:txBody>
      </p:sp>
      <p:sp>
        <p:nvSpPr>
          <p:cNvPr id="12" name="正方形/長方形 11">
            <a:extLst>
              <a:ext uri="{FF2B5EF4-FFF2-40B4-BE49-F238E27FC236}">
                <a16:creationId xmlns:a16="http://schemas.microsoft.com/office/drawing/2014/main" id="{D36C1A54-A682-4A2A-8425-823A2230A56C}"/>
              </a:ext>
            </a:extLst>
          </p:cNvPr>
          <p:cNvSpPr/>
          <p:nvPr/>
        </p:nvSpPr>
        <p:spPr>
          <a:xfrm>
            <a:off x="6072463" y="2623228"/>
            <a:ext cx="5346972" cy="792000"/>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運用</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納付義務者である世帯主が、各々の世帯員の前年中所得</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(1</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3</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月においては、前々年中</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に応じて世帯に賦課された保険料の納付能力があるかを勘案する必要があることから、</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国保加入者（擬制世帯主除く）の総所得（旧ただし書き所得</a:t>
            </a:r>
            <a:r>
              <a:rPr kumimoji="1" lang="ja-JP" altLang="en-US" sz="900" b="0" i="0" u="sng" strike="noStrike" kern="0" cap="none" spc="0" normalizeH="0" baseline="0" noProof="0" dirty="0">
                <a:ln>
                  <a:noFill/>
                </a:ln>
                <a:effectLst/>
                <a:uLnTx/>
                <a:uFillTx/>
                <a:latin typeface="HGPｺﾞｼｯｸE" panose="020B0900000000000000" pitchFamily="50" charset="-128"/>
                <a:ea typeface="HGPｺﾞｼｯｸE" panose="020B0900000000000000" pitchFamily="50" charset="-128"/>
                <a:cs typeface="+mn-cs"/>
              </a:rPr>
              <a:t>（基礎控除適用前）</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と</a:t>
            </a:r>
            <a:r>
              <a:rPr kumimoji="1" lang="ja-JP" altLang="en-US" sz="900" b="0" i="0" u="none" strike="noStrike" kern="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する</a:t>
            </a:r>
            <a:r>
              <a:rPr kumimoji="1" lang="ja-JP" altLang="en-US" sz="900" b="0" i="0" u="sng" strike="noStrike" kern="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（これ以降、旧ただし書き所得（基礎控除適用前）を「所得」という）</a:t>
            </a:r>
            <a:r>
              <a:rPr kumimoji="1" lang="ja-JP" altLang="en-US" sz="900" b="0" i="0" u="none" strike="noStrike" kern="0" cap="none" spc="0" normalizeH="0" baseline="0" noProof="0" dirty="0">
                <a:ln>
                  <a:noFill/>
                </a:ln>
                <a:effectLst/>
                <a:uLnTx/>
                <a:uFillTx/>
                <a:latin typeface="ＭＳ Ｐゴシック" panose="020B0600070205080204" pitchFamily="50" charset="-128"/>
                <a:ea typeface="ＭＳ Ｐゴシック" panose="020B0600070205080204" pitchFamily="50" charset="-128"/>
                <a:cs typeface="+mn-cs"/>
              </a:rPr>
              <a:t>。</a:t>
            </a:r>
          </a:p>
        </p:txBody>
      </p:sp>
      <p:sp>
        <p:nvSpPr>
          <p:cNvPr id="13" name="正方形/長方形 12">
            <a:extLst>
              <a:ext uri="{FF2B5EF4-FFF2-40B4-BE49-F238E27FC236}">
                <a16:creationId xmlns:a16="http://schemas.microsoft.com/office/drawing/2014/main" id="{9FF65C24-6836-415E-A9AC-903A27786486}"/>
              </a:ext>
            </a:extLst>
          </p:cNvPr>
          <p:cNvSpPr/>
          <p:nvPr/>
        </p:nvSpPr>
        <p:spPr>
          <a:xfrm>
            <a:off x="6072463" y="5450985"/>
            <a:ext cx="5346972" cy="2069920"/>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運用</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国民健康保険料が月割賦課であること、減免対象保険料について、</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申請日の属する月から減免事由が消滅した日の属する月までの月数</a:t>
            </a:r>
            <a:r>
              <a:rPr kumimoji="1" lang="en-US" altLang="ja-JP"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とする方向で検討していることから、</a:t>
            </a:r>
            <a:r>
              <a:rPr kumimoji="1" lang="ja-JP" altLang="en-US" sz="9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減免事由発生後の一月あたり平均所得見込額と賦課の基となる年の一月あたり平均所得を比較</a:t>
            </a:r>
            <a:r>
              <a:rPr kumimoji="1" lang="ja-JP" altLang="en-US" sz="9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（②）することとする。</a:t>
            </a:r>
          </a:p>
        </p:txBody>
      </p:sp>
      <p:sp>
        <p:nvSpPr>
          <p:cNvPr id="15" name="正方形/長方形 14">
            <a:extLst>
              <a:ext uri="{FF2B5EF4-FFF2-40B4-BE49-F238E27FC236}">
                <a16:creationId xmlns:a16="http://schemas.microsoft.com/office/drawing/2014/main" id="{3497361A-2381-4692-AE16-3E4DCCF47DFB}"/>
              </a:ext>
            </a:extLst>
          </p:cNvPr>
          <p:cNvSpPr/>
          <p:nvPr/>
        </p:nvSpPr>
        <p:spPr>
          <a:xfrm>
            <a:off x="6116653" y="6224761"/>
            <a:ext cx="5258592" cy="1153261"/>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減免事由発生後の一月あたり平均所得見込額の算出例</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①減少後の額面の給与収入が、</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12</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11</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万と推移している場合</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｛一月あたり平均収入</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11</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12</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+11</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か月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)×12</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か月</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所得控除額｝</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/12</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か月</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②事業不振により、事業収入が</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16</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14</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15</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万と推移しており、各月の必要経費（</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）が</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万かかっていた場合</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16</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+14</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+15</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か月</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87313"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必要経費は、以下のようなものが認められる。</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87313"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賃貸料、地代、仕入れ代、通信費、交通費、運搬費、農薬・肥料代、燃料費等、その他事業を営むために生じた経費</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92075"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p>
        </p:txBody>
      </p:sp>
      <p:sp>
        <p:nvSpPr>
          <p:cNvPr id="16" name="正方形/長方形 15">
            <a:extLst>
              <a:ext uri="{FF2B5EF4-FFF2-40B4-BE49-F238E27FC236}">
                <a16:creationId xmlns:a16="http://schemas.microsoft.com/office/drawing/2014/main" id="{1453E997-E454-438E-8950-F3170638C6BE}"/>
              </a:ext>
            </a:extLst>
          </p:cNvPr>
          <p:cNvSpPr/>
          <p:nvPr/>
        </p:nvSpPr>
        <p:spPr>
          <a:xfrm>
            <a:off x="11615057" y="400357"/>
            <a:ext cx="990599" cy="41848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400" dirty="0">
                <a:solidFill>
                  <a:schemeClr val="tx1"/>
                </a:solidFill>
                <a:latin typeface="BIZ UDPゴシック" panose="020B0400000000000000" pitchFamily="50" charset="-128"/>
                <a:ea typeface="BIZ UDPゴシック" panose="020B0400000000000000" pitchFamily="50" charset="-128"/>
              </a:rPr>
              <a:t>1</a:t>
            </a:r>
            <a:r>
              <a:rPr kumimoji="1" lang="ja-JP" altLang="en-US" sz="1400" dirty="0">
                <a:solidFill>
                  <a:schemeClr val="tx1"/>
                </a:solidFill>
                <a:latin typeface="BIZ UDPゴシック" panose="020B0400000000000000" pitchFamily="50" charset="-128"/>
                <a:ea typeface="BIZ UDPゴシック" panose="020B0400000000000000" pitchFamily="50" charset="-128"/>
              </a:rPr>
              <a:t>９</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１</a:t>
            </a:r>
          </a:p>
        </p:txBody>
      </p:sp>
    </p:spTree>
    <p:extLst>
      <p:ext uri="{BB962C8B-B14F-4D97-AF65-F5344CB8AC3E}">
        <p14:creationId xmlns:p14="http://schemas.microsoft.com/office/powerpoint/2010/main" val="3317953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C3EB7C7F-C7B6-464A-A3A0-B0682FBC3F53}"/>
              </a:ext>
            </a:extLst>
          </p:cNvPr>
          <p:cNvGraphicFramePr>
            <a:graphicFrameLocks noGrp="1"/>
          </p:cNvGraphicFramePr>
          <p:nvPr>
            <p:extLst>
              <p:ext uri="{D42A27DB-BD31-4B8C-83A1-F6EECF244321}">
                <p14:modId xmlns:p14="http://schemas.microsoft.com/office/powerpoint/2010/main" val="3463270600"/>
              </p:ext>
            </p:extLst>
          </p:nvPr>
        </p:nvGraphicFramePr>
        <p:xfrm>
          <a:off x="195943" y="1197881"/>
          <a:ext cx="12409713" cy="7779864"/>
        </p:xfrm>
        <a:graphic>
          <a:graphicData uri="http://schemas.openxmlformats.org/drawingml/2006/table">
            <a:tbl>
              <a:tblPr firstRow="1" bandRow="1">
                <a:tableStyleId>{5C22544A-7EE6-4342-B048-85BDC9FD1C3A}</a:tableStyleId>
              </a:tblPr>
              <a:tblGrid>
                <a:gridCol w="5683703">
                  <a:extLst>
                    <a:ext uri="{9D8B030D-6E8A-4147-A177-3AD203B41FA5}">
                      <a16:colId xmlns:a16="http://schemas.microsoft.com/office/drawing/2014/main" val="3078339490"/>
                    </a:ext>
                  </a:extLst>
                </a:gridCol>
                <a:gridCol w="5705475">
                  <a:extLst>
                    <a:ext uri="{9D8B030D-6E8A-4147-A177-3AD203B41FA5}">
                      <a16:colId xmlns:a16="http://schemas.microsoft.com/office/drawing/2014/main" val="2747932966"/>
                    </a:ext>
                  </a:extLst>
                </a:gridCol>
                <a:gridCol w="1020535">
                  <a:extLst>
                    <a:ext uri="{9D8B030D-6E8A-4147-A177-3AD203B41FA5}">
                      <a16:colId xmlns:a16="http://schemas.microsoft.com/office/drawing/2014/main" val="1242454570"/>
                    </a:ext>
                  </a:extLst>
                </a:gridCol>
              </a:tblGrid>
              <a:tr h="276876">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現行</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HGPｺﾞｼｯｸM" panose="020B0600000000000000" pitchFamily="50" charset="-128"/>
                          <a:ea typeface="HGPｺﾞｼｯｸM" panose="020B0600000000000000" pitchFamily="50" charset="-128"/>
                        </a:rPr>
                        <a:t>改定理由</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1618616"/>
                  </a:ext>
                </a:extLst>
              </a:tr>
              <a:tr h="7502988">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5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○「収入」→「所得」</a:t>
                      </a:r>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a:t>
                      </a:r>
                      <a:r>
                        <a:rPr kumimoji="1" lang="en-US" altLang="ja-JP" sz="900" dirty="0">
                          <a:latin typeface="HGPｺﾞｼｯｸM" panose="020B0600000000000000" pitchFamily="50" charset="-128"/>
                          <a:ea typeface="HGPｺﾞｼｯｸM" panose="020B0600000000000000" pitchFamily="50" charset="-128"/>
                        </a:rPr>
                        <a:t>R6</a:t>
                      </a:r>
                      <a:r>
                        <a:rPr kumimoji="1" lang="ja-JP" altLang="en-US" sz="900" dirty="0">
                          <a:latin typeface="HGPｺﾞｼｯｸM" panose="020B0600000000000000" pitchFamily="50" charset="-128"/>
                          <a:ea typeface="HGPｺﾞｼｯｸM" panose="020B0600000000000000" pitchFamily="50" charset="-128"/>
                        </a:rPr>
                        <a:t>年度改正</a:t>
                      </a:r>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a:t>
                      </a:r>
                      <a:r>
                        <a:rPr kumimoji="1" lang="en-US" altLang="ja-JP" sz="900" dirty="0">
                          <a:latin typeface="HGPｺﾞｼｯｸM" panose="020B0600000000000000" pitchFamily="50" charset="-128"/>
                          <a:ea typeface="HGPｺﾞｼｯｸM" panose="020B0600000000000000" pitchFamily="50" charset="-128"/>
                        </a:rPr>
                        <a:t>R6</a:t>
                      </a:r>
                      <a:r>
                        <a:rPr kumimoji="1" lang="ja-JP" altLang="en-US" sz="900" dirty="0">
                          <a:latin typeface="HGPｺﾞｼｯｸM" panose="020B0600000000000000" pitchFamily="50" charset="-128"/>
                          <a:ea typeface="HGPｺﾞｼｯｸM" panose="020B0600000000000000" pitchFamily="50" charset="-128"/>
                        </a:rPr>
                        <a:t>年度改正</a:t>
                      </a:r>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a:t>
                      </a:r>
                      <a:r>
                        <a:rPr kumimoji="1" lang="en-US" altLang="ja-JP" sz="900" dirty="0">
                          <a:latin typeface="HGPｺﾞｼｯｸM" panose="020B0600000000000000" pitchFamily="50" charset="-128"/>
                          <a:ea typeface="HGPｺﾞｼｯｸM" panose="020B0600000000000000" pitchFamily="50" charset="-128"/>
                        </a:rPr>
                        <a:t>R6</a:t>
                      </a:r>
                      <a:r>
                        <a:rPr kumimoji="1" lang="ja-JP" altLang="en-US" sz="900" dirty="0">
                          <a:latin typeface="HGPｺﾞｼｯｸM" panose="020B0600000000000000" pitchFamily="50" charset="-128"/>
                          <a:ea typeface="HGPｺﾞｼｯｸM" panose="020B0600000000000000" pitchFamily="50" charset="-128"/>
                        </a:rPr>
                        <a:t>年度改正</a:t>
                      </a:r>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r>
                        <a:rPr kumimoji="1" lang="ja-JP" altLang="en-US" sz="900" dirty="0">
                          <a:latin typeface="HGPｺﾞｼｯｸM" panose="020B0600000000000000" pitchFamily="50" charset="-128"/>
                          <a:ea typeface="HGPｺﾞｼｯｸM" panose="020B0600000000000000" pitchFamily="50" charset="-128"/>
                        </a:rPr>
                        <a:t>○</a:t>
                      </a:r>
                      <a:r>
                        <a:rPr kumimoji="1" lang="en-US" altLang="ja-JP" sz="900" dirty="0">
                          <a:latin typeface="HGPｺﾞｼｯｸM" panose="020B0600000000000000" pitchFamily="50" charset="-128"/>
                          <a:ea typeface="HGPｺﾞｼｯｸM" panose="020B0600000000000000" pitchFamily="50" charset="-128"/>
                        </a:rPr>
                        <a:t>R6</a:t>
                      </a:r>
                      <a:r>
                        <a:rPr kumimoji="1" lang="ja-JP" altLang="en-US" sz="900" dirty="0">
                          <a:latin typeface="HGPｺﾞｼｯｸM" panose="020B0600000000000000" pitchFamily="50" charset="-128"/>
                          <a:ea typeface="HGPｺﾞｼｯｸM" panose="020B0600000000000000" pitchFamily="50" charset="-128"/>
                        </a:rPr>
                        <a:t>年度改正</a:t>
                      </a:r>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en-US" altLang="ja-JP" sz="900" dirty="0">
                        <a:latin typeface="HGPｺﾞｼｯｸM" panose="020B0600000000000000" pitchFamily="50" charset="-128"/>
                        <a:ea typeface="HGPｺﾞｼｯｸM" panose="020B0600000000000000" pitchFamily="50" charset="-128"/>
                      </a:endParaRPr>
                    </a:p>
                    <a:p>
                      <a:endParaRPr kumimoji="1" lang="ja-JP" altLang="en-US" sz="900" dirty="0">
                        <a:latin typeface="HGPｺﾞｼｯｸM" panose="020B0600000000000000" pitchFamily="50" charset="-128"/>
                        <a:ea typeface="HGPｺﾞｼｯｸM" panose="020B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0754397"/>
                  </a:ext>
                </a:extLst>
              </a:tr>
            </a:tbl>
          </a:graphicData>
        </a:graphic>
      </p:graphicFrame>
      <p:sp>
        <p:nvSpPr>
          <p:cNvPr id="14" name="正方形/長方形 13">
            <a:extLst>
              <a:ext uri="{FF2B5EF4-FFF2-40B4-BE49-F238E27FC236}">
                <a16:creationId xmlns:a16="http://schemas.microsoft.com/office/drawing/2014/main" id="{E2D23B56-9AA3-4DE3-A341-2EA24681271E}"/>
              </a:ext>
            </a:extLst>
          </p:cNvPr>
          <p:cNvSpPr/>
          <p:nvPr/>
        </p:nvSpPr>
        <p:spPr>
          <a:xfrm>
            <a:off x="2880291" y="609600"/>
            <a:ext cx="7041015" cy="42862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dirty="0">
                <a:latin typeface="HGPｺﾞｼｯｸE" panose="020B0900000000000000" pitchFamily="50" charset="-128"/>
                <a:ea typeface="HGPｺﾞｼｯｸE" panose="020B0900000000000000" pitchFamily="50" charset="-128"/>
              </a:rPr>
              <a:t>保険料減免にかかる事務運用の改定 （新旧対照表）</a:t>
            </a:r>
          </a:p>
        </p:txBody>
      </p:sp>
      <p:sp>
        <p:nvSpPr>
          <p:cNvPr id="10" name="テキスト ボックス 9">
            <a:extLst>
              <a:ext uri="{FF2B5EF4-FFF2-40B4-BE49-F238E27FC236}">
                <a16:creationId xmlns:a16="http://schemas.microsoft.com/office/drawing/2014/main" id="{624A5B76-669F-42E1-86DA-76BD24EDDE8A}"/>
              </a:ext>
            </a:extLst>
          </p:cNvPr>
          <p:cNvSpPr txBox="1"/>
          <p:nvPr/>
        </p:nvSpPr>
        <p:spPr>
          <a:xfrm>
            <a:off x="264987" y="1688268"/>
            <a:ext cx="5570757" cy="7215783"/>
          </a:xfrm>
          <a:prstGeom prst="roundRect">
            <a:avLst>
              <a:gd name="adj" fmla="val 4440"/>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次年度に入り把握した減免適用者に係る所得確定額と減免申請時の所得見込額の乖離有無については、</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所得</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状況に変化があった場合（再就職等）必ず届け出ること、後日必要な届出を行っていないことが判明した際には減免取消しの可能性があることを、減免受付時に周知することとする。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減免適用後に所得更正あるいは世帯加入状況の変化が生じた場合には、賦課更正後の保険料額で改めて所得減少率及び減免額を算定し、減免の変更決定を行うこととする。</a:t>
            </a:r>
            <a:endParaRPr kumimoji="1" lang="en-US" altLang="ja-JP" sz="900" kern="0" dirty="0">
              <a:solidFill>
                <a:prstClr val="black"/>
              </a:solidFill>
              <a:latin typeface="Calibri"/>
              <a:ea typeface="ＭＳ Ｐゴシック" panose="020B0600070205080204" pitchFamily="50" charset="-128"/>
            </a:endParaRPr>
          </a:p>
          <a:p>
            <a:pPr marR="0" lvl="0" defTabSz="914400" eaLnBrk="1" fontAlgn="auto" latinLnBrk="0" hangingPunct="1">
              <a:lnSpc>
                <a:spcPct val="100000"/>
              </a:lnSpc>
              <a:spcBef>
                <a:spcPts val="0"/>
              </a:spcBef>
              <a:spcAft>
                <a:spcPts val="0"/>
              </a:spcAft>
              <a:buClrTx/>
              <a:buSzTx/>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≪所得更正≫賦課の基となる年度の所得が変更となった場合、</a:t>
            </a:r>
            <a:r>
              <a:rPr kumimoji="1" lang="ja-JP" altLang="en-US"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rPr>
              <a:t>被保険者からの申請の有無に関わらず、</a:t>
            </a:r>
            <a:endParaRPr kumimoji="1" lang="en-US" altLang="ja-JP" sz="900" b="1" i="0" u="sng"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endParaRPr>
          </a:p>
          <a:p>
            <a:pPr marR="0" lvl="0" defTabSz="914400" eaLnBrk="1" fontAlgn="auto" latinLnBrk="0" hangingPunct="1">
              <a:lnSpc>
                <a:spcPct val="100000"/>
              </a:lnSpc>
              <a:spcBef>
                <a:spcPts val="0"/>
              </a:spcBef>
              <a:spcAft>
                <a:spcPts val="0"/>
              </a:spcAft>
              <a:buClrTx/>
              <a:buSzTx/>
              <a:tabLst/>
              <a:defRPr/>
            </a:pPr>
            <a:r>
              <a:rPr kumimoji="1" lang="ja-JP" altLang="en-US" sz="900" kern="0" dirty="0">
                <a:solidFill>
                  <a:srgbClr val="0070C0"/>
                </a:solidFill>
                <a:latin typeface="Calibri"/>
                <a:ea typeface="ＭＳ Ｐゴシック" panose="020B0600070205080204" pitchFamily="50" charset="-128"/>
              </a:rPr>
              <a:t>　　　　　　　　　　　</a:t>
            </a:r>
            <a:r>
              <a:rPr kumimoji="1" lang="ja-JP" altLang="en-US" sz="900" kern="0" dirty="0">
                <a:solidFill>
                  <a:prstClr val="black"/>
                </a:solidFill>
                <a:latin typeface="Calibri"/>
                <a:ea typeface="ＭＳ Ｐゴシック" panose="020B0600070205080204" pitchFamily="50" charset="-128"/>
              </a:rPr>
              <a:t>所</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得更正後の所得額に基づき、改めて所得減少率を、賦課更正後の保険料額から減免額を</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R="0" lvl="0" defTabSz="914400" eaLnBrk="1" fontAlgn="auto" latinLnBrk="0" hangingPunct="1">
              <a:lnSpc>
                <a:spcPct val="100000"/>
              </a:lnSpc>
              <a:spcBef>
                <a:spcPts val="0"/>
              </a:spcBef>
              <a:spcAft>
                <a:spcPts val="0"/>
              </a:spcAft>
              <a:buClrTx/>
              <a:buSzTx/>
              <a:tabLst/>
              <a:defRPr/>
            </a:pPr>
            <a:r>
              <a:rPr kumimoji="1" lang="ja-JP" altLang="en-US" sz="900" kern="0" dirty="0">
                <a:solidFill>
                  <a:prstClr val="black"/>
                </a:solidFill>
                <a:latin typeface="Calibri"/>
                <a:ea typeface="ＭＳ Ｐゴシック" panose="020B0600070205080204" pitchFamily="50" charset="-128"/>
              </a:rPr>
              <a:t>　　　　　　　　　　　</a:t>
            </a: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それぞれ算定し、変更決定を行う（ただし、申請書及び添付書類については省略可）。</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R="0" lvl="0" defTabSz="914400" eaLnBrk="1" fontAlgn="auto" latinLnBrk="0" hangingPunct="1">
              <a:lnSpc>
                <a:spcPct val="100000"/>
              </a:lnSpc>
              <a:spcBef>
                <a:spcPts val="0"/>
              </a:spcBef>
              <a:spcAft>
                <a:spcPts val="0"/>
              </a:spcAft>
              <a:buClrTx/>
              <a:buSzTx/>
              <a:tabLst/>
              <a:defRPr/>
            </a:pPr>
            <a:r>
              <a:rPr kumimoji="1" lang="ja-JP" altLang="en-US" sz="900" kern="0" dirty="0">
                <a:solidFill>
                  <a:prstClr val="black"/>
                </a:solidFill>
                <a:latin typeface="Calibri"/>
                <a:ea typeface="ＭＳ Ｐゴシック" panose="020B0600070205080204" pitchFamily="50" charset="-128"/>
              </a:rPr>
              <a:t>　　　　　　　　　　　</a:t>
            </a:r>
            <a:r>
              <a:rPr kumimoji="1" lang="ja-JP" altLang="en-US" sz="900" b="1" u="sng" kern="0" dirty="0">
                <a:solidFill>
                  <a:srgbClr val="0070C0"/>
                </a:solidFill>
                <a:latin typeface="Calibri"/>
                <a:ea typeface="ＭＳ Ｐゴシック" panose="020B0600070205080204" pitchFamily="50" charset="-128"/>
              </a:rPr>
              <a:t>なお、再計算後の減免額適用月は所得の増減に関わらず「当初申請月」となる。</a:t>
            </a:r>
            <a:endParaRPr kumimoji="1" lang="en-US" altLang="ja-JP" sz="900" b="1" u="sng" kern="0" dirty="0">
              <a:solidFill>
                <a:srgbClr val="0070C0"/>
              </a:solidFill>
              <a:latin typeface="Calibri"/>
              <a:ea typeface="ＭＳ Ｐゴシック" panose="020B0600070205080204" pitchFamily="50" charset="-128"/>
            </a:endParaRPr>
          </a:p>
          <a:p>
            <a:pPr marR="0" lvl="0" defTabSz="914400" eaLnBrk="1" fontAlgn="auto" latinLnBrk="0" hangingPunct="1">
              <a:lnSpc>
                <a:spcPct val="100000"/>
              </a:lnSpc>
              <a:spcBef>
                <a:spcPts val="0"/>
              </a:spcBef>
              <a:spcAft>
                <a:spcPts val="0"/>
              </a:spcAft>
              <a:buClrTx/>
              <a:buSzTx/>
              <a:tabLst/>
              <a:defRPr/>
            </a:pPr>
            <a:r>
              <a:rPr kumimoji="1" lang="ja-JP" altLang="en-US" sz="900" b="1" kern="0" dirty="0">
                <a:solidFill>
                  <a:srgbClr val="0070C0"/>
                </a:solidFill>
                <a:latin typeface="Calibri"/>
                <a:ea typeface="ＭＳ Ｐゴシック" panose="020B0600070205080204" pitchFamily="50" charset="-128"/>
              </a:rPr>
              <a:t>　　　　　　　　　　　</a:t>
            </a:r>
            <a:r>
              <a:rPr kumimoji="1" lang="ja-JP" altLang="en-US" sz="900" b="1" u="sng" kern="0" dirty="0">
                <a:solidFill>
                  <a:srgbClr val="0070C0"/>
                </a:solidFill>
                <a:latin typeface="Calibri"/>
                <a:ea typeface="ＭＳ Ｐゴシック" panose="020B0600070205080204" pitchFamily="50" charset="-128"/>
              </a:rPr>
              <a:t>（減免適用期間は変わらない。）</a:t>
            </a:r>
            <a:endParaRPr kumimoji="1" lang="en-US" altLang="ja-JP" sz="900" b="1" u="sng" kern="0" dirty="0">
              <a:solidFill>
                <a:srgbClr val="0070C0"/>
              </a:solidFill>
              <a:latin typeface="Calibri"/>
              <a:ea typeface="ＭＳ Ｐゴシック" panose="020B0600070205080204" pitchFamily="50" charset="-128"/>
            </a:endParaRPr>
          </a:p>
          <a:p>
            <a:pPr marR="0" lvl="0" defTabSz="914400" eaLnBrk="1" fontAlgn="auto" latinLnBrk="0" hangingPunct="1">
              <a:lnSpc>
                <a:spcPct val="100000"/>
              </a:lnSpc>
              <a:spcBef>
                <a:spcPts val="0"/>
              </a:spcBef>
              <a:spcAft>
                <a:spcPts val="0"/>
              </a:spcAft>
              <a:buClrTx/>
              <a:buSzTx/>
              <a:tabLst/>
              <a:defRPr/>
            </a:pPr>
            <a:endParaRPr kumimoji="1" lang="en-US" altLang="ja-JP" sz="900" b="1" kern="0" dirty="0">
              <a:solidFill>
                <a:srgbClr val="0070C0"/>
              </a:solidFill>
              <a:latin typeface="Calibri"/>
              <a:ea typeface="ＭＳ Ｐゴシック" panose="020B0600070205080204" pitchFamily="50" charset="-128"/>
            </a:endParaRPr>
          </a:p>
          <a:p>
            <a:pPr marR="0" lvl="0" defTabSz="914400" eaLnBrk="1" fontAlgn="auto" latinLnBrk="0" hangingPunct="1">
              <a:lnSpc>
                <a:spcPct val="100000"/>
              </a:lnSpc>
              <a:spcBef>
                <a:spcPts val="0"/>
              </a:spcBef>
              <a:spcAft>
                <a:spcPts val="0"/>
              </a:spcAft>
              <a:buClrTx/>
              <a:buSzTx/>
              <a:tabLst/>
              <a:defRPr/>
            </a:pPr>
            <a:endParaRPr kumimoji="1" lang="en-US" altLang="ja-JP" sz="900" b="1" i="0" u="none" strike="noStrike" kern="0" cap="none" spc="0" normalizeH="0" baseline="0" noProof="0" dirty="0">
              <a:ln>
                <a:noFill/>
              </a:ln>
              <a:solidFill>
                <a:srgbClr val="0070C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R="0" lvl="0" defTabSz="914400" eaLnBrk="1" fontAlgn="auto" latinLnBrk="0" hangingPunct="1">
              <a:lnSpc>
                <a:spcPct val="100000"/>
              </a:lnSpc>
              <a:spcBef>
                <a:spcPts val="0"/>
              </a:spcBef>
              <a:spcAft>
                <a:spcPts val="0"/>
              </a:spcAft>
              <a:buClrTx/>
              <a:buSzTx/>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1" name="角丸四角形 7">
            <a:extLst>
              <a:ext uri="{FF2B5EF4-FFF2-40B4-BE49-F238E27FC236}">
                <a16:creationId xmlns:a16="http://schemas.microsoft.com/office/drawing/2014/main" id="{FDCB9908-6356-416C-919C-CFF101FEC77D}"/>
              </a:ext>
            </a:extLst>
          </p:cNvPr>
          <p:cNvSpPr/>
          <p:nvPr/>
        </p:nvSpPr>
        <p:spPr>
          <a:xfrm>
            <a:off x="406933" y="1572437"/>
            <a:ext cx="4157008" cy="259847"/>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減免適用後の適用内容の変更について</a:t>
            </a:r>
          </a:p>
        </p:txBody>
      </p:sp>
      <p:sp>
        <p:nvSpPr>
          <p:cNvPr id="12" name="正方形/長方形 11">
            <a:extLst>
              <a:ext uri="{FF2B5EF4-FFF2-40B4-BE49-F238E27FC236}">
                <a16:creationId xmlns:a16="http://schemas.microsoft.com/office/drawing/2014/main" id="{B44B133F-AA7A-416A-9FE2-4BB04D5C9A60}"/>
              </a:ext>
            </a:extLst>
          </p:cNvPr>
          <p:cNvSpPr/>
          <p:nvPr/>
        </p:nvSpPr>
        <p:spPr>
          <a:xfrm>
            <a:off x="307530" y="3391682"/>
            <a:ext cx="5478224" cy="1844616"/>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事例１</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kern="0" dirty="0">
              <a:solidFill>
                <a:prstClr val="black"/>
              </a:solidFill>
              <a:latin typeface="HGPｺﾞｼｯｸM" panose="020B0600000000000000" pitchFamily="50" charset="-128"/>
              <a:ea typeface="HGPｺﾞｼｯｸM" panose="020B06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　① 当初賦課状況</a:t>
            </a:r>
            <a:endPar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世帯状況：単身世帯、所得の状況：前年中所得</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120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万円（一月あたり所得</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万円）　</a:t>
            </a:r>
            <a:endPar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保険料の賦課状況：所得割</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6</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万円、均等割</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万円、平等割</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endParaRPr kumimoji="1" lang="en-US" altLang="ja-JP" sz="800" b="1" u="sng" kern="0" dirty="0">
              <a:solidFill>
                <a:srgbClr val="0070C0"/>
              </a:solidFill>
              <a:latin typeface="HGPｺﾞｼｯｸM" panose="020B0600000000000000" pitchFamily="50" charset="-128"/>
              <a:ea typeface="HGPｺﾞｼｯｸM" panose="020B06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　② </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月から事業不振による所得減少に伴い所得減少減免申請</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　　⇒ 世帯一月あたり所得：</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万円→</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5</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万円となり</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50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％減免適用　</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減免額：</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60,000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円</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×50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×6/12</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15,000</a:t>
            </a:r>
            <a:r>
              <a:rPr kumimoji="1" lang="ja-JP" altLang="en-US"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円</a:t>
            </a:r>
            <a:r>
              <a:rPr kumimoji="1" lang="en-US" altLang="ja-JP" sz="800" b="1" i="0" u="sng" strike="noStrike" kern="0" cap="none" spc="0" normalizeH="0" baseline="0" noProof="0" dirty="0">
                <a:ln>
                  <a:noFill/>
                </a:ln>
                <a:solidFill>
                  <a:srgbClr val="0070C0"/>
                </a:solidFill>
                <a:effectLst/>
                <a:uLnTx/>
                <a:uFillTx/>
                <a:latin typeface="HGPｺﾞｼｯｸM" panose="020B0600000000000000" pitchFamily="50" charset="-128"/>
                <a:ea typeface="HGPｺﾞｼｯｸM" panose="020B0600000000000000" pitchFamily="50" charset="-128"/>
                <a:cs typeface="+mn-cs"/>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③ </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12</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月に前年中所得に所得更正あり　（所得：</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120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180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万円、所得割保険料：</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9</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　世帯一月あたり所得：</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15</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5</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万円となり</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％減免適用　</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減免額：</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90,000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×6/12=27,000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a:t>
            </a: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92075" defTabSz="914400" eaLnBrk="1" fontAlgn="auto" latinLnBrk="0" hangingPunct="1">
              <a:lnSpc>
                <a:spcPct val="100000"/>
              </a:lnSpc>
              <a:spcBef>
                <a:spcPts val="0"/>
              </a:spcBef>
              <a:spcAft>
                <a:spcPts val="0"/>
              </a:spcAft>
              <a:buClrTx/>
              <a:buSzTx/>
              <a:buFontTx/>
              <a:buNone/>
              <a:tabLst/>
              <a:defRPr/>
            </a:pPr>
            <a:endPar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19" name="正方形/長方形 18">
            <a:extLst>
              <a:ext uri="{FF2B5EF4-FFF2-40B4-BE49-F238E27FC236}">
                <a16:creationId xmlns:a16="http://schemas.microsoft.com/office/drawing/2014/main" id="{19F8C01A-A3A9-4485-82CA-770187066636}"/>
              </a:ext>
            </a:extLst>
          </p:cNvPr>
          <p:cNvSpPr/>
          <p:nvPr/>
        </p:nvSpPr>
        <p:spPr>
          <a:xfrm>
            <a:off x="291591" y="5304602"/>
            <a:ext cx="5485671" cy="3458269"/>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719138" marR="0" lvl="0" indent="-719138"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事例２</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p>
            <a:pPr marL="719138" marR="0" lvl="0" indent="-719138"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① 当初賦課状況</a:t>
            </a:r>
            <a:endParaRPr kumimoji="1" lang="en-US" altLang="ja-JP" sz="800" b="1" u="sng" kern="0" dirty="0">
              <a:solidFill>
                <a:srgbClr val="0070C0"/>
              </a:solidFill>
              <a:latin typeface="HGPｺﾞｼｯｸM" panose="020B0600000000000000" pitchFamily="50" charset="-128"/>
              <a:ea typeface="HGPｺﾞｼｯｸM" panose="020B0600000000000000" pitchFamily="50" charset="-128"/>
            </a:endParaRPr>
          </a:p>
          <a:p>
            <a:pPr marL="719138" marR="0" lvl="0" indent="-719138"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世帯状況：世帯主と妻の</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2</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人世帯、所得の状況：前年中所得</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360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万円（一月あたり所得</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万円（世帯主</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20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妻</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a:t>
            </a:r>
          </a:p>
          <a:p>
            <a:pPr marL="719138" marR="0" lvl="0" indent="-719138"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保険料の賦課状況：所得割</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18</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万円、均等割</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万円、平等割</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endParaRPr kumimoji="1" lang="en-US" altLang="ja-JP" sz="800" b="1" u="sng" kern="0" dirty="0">
              <a:solidFill>
                <a:srgbClr val="0070C0"/>
              </a:solidFill>
              <a:latin typeface="HGPｺﾞｼｯｸM" panose="020B0600000000000000" pitchFamily="50" charset="-128"/>
              <a:ea typeface="HGPｺﾞｼｯｸM" panose="020B0600000000000000" pitchFamily="50" charset="-128"/>
            </a:endParaRPr>
          </a:p>
          <a:p>
            <a:pPr marL="719138" marR="0" lvl="0" indent="-719138"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②世帯主が</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月末退職、所得減少に伴い所得減少減免申請（減免申請は</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月上旬のため、年度内全ての保険料が減免対象）</a:t>
            </a:r>
          </a:p>
          <a:p>
            <a:pPr marL="719138" marR="0" lvl="0" indent="-719138"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 世帯一月あたり所得：</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万円となり</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％減免適用　</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減免額：</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180,000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108,000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a:t>
            </a:r>
          </a:p>
          <a:p>
            <a:pPr marL="719138" marR="0" lvl="0" indent="-719138"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③ 妻が</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月末退職、所得減少に伴い減免変更申請（申請は</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7</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月）</a:t>
            </a:r>
          </a:p>
          <a:p>
            <a:pPr marL="719138" marR="0" lvl="0" indent="-719138"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　</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7</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月以降の世帯一月あたり所得：</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万円となり</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％減免適用（</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4</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月の</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％減免は変更なし）</a:t>
            </a:r>
          </a:p>
          <a:p>
            <a:pPr marL="719138" marR="0" lvl="0" indent="-719138"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減免額：</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(180,000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×3/12)+</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180,000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×9/12</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162,000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a:t>
            </a:r>
          </a:p>
          <a:p>
            <a:pPr marL="719138" marR="0" lvl="0" indent="-719138"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④ </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8</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月に前年中所得に所得更正あり　（所得（世帯主）</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240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360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万円、所得割保険料</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18</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24</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p>
          <a:p>
            <a:pPr marL="719138" marR="0" lvl="0" indent="-719138"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　</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4</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月の世帯一月あたり所得：</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40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万円となり</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70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％減免適用（</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7</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月以降の</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％減免は変更なし）</a:t>
            </a:r>
          </a:p>
          <a:p>
            <a:pPr marL="719138" marR="0" lvl="0" indent="-719138"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減免額：</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(240,000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×70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×3/12)+</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240,000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×9/12</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222,000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a:t>
            </a:r>
          </a:p>
          <a:p>
            <a:pPr marL="719138" marR="0" lvl="0" indent="-719138"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⑤ </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月に再度、前年中所得に所得更正あり　（所得（妻）</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120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万円、所得割保険料</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24</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21</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p>
          <a:p>
            <a:pPr marL="719138" marR="0" lvl="0" indent="-719138"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　</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4</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6</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月の世帯一月あたり所得：</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35</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万円となり</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70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％減免適用（</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7</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月以降の</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％減免は変更なし）</a:t>
            </a:r>
          </a:p>
          <a:p>
            <a:pPr marL="719138" marR="0" lvl="0" indent="-719138" defTabSz="914400" eaLnBrk="1" fontAlgn="auto" latinLnBrk="0" hangingPunct="1">
              <a:lnSpc>
                <a:spcPct val="100000"/>
              </a:lnSpc>
              <a:spcBef>
                <a:spcPts val="0"/>
              </a:spcBef>
              <a:spcAft>
                <a:spcPts val="0"/>
              </a:spcAft>
              <a:buClrTx/>
              <a:buSzTx/>
              <a:buFontTx/>
              <a:buNone/>
              <a:tabLst/>
              <a:defRPr/>
            </a:pP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　　　　</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減免額：</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(210,000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×70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×3/12)+</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210,000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×100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×9/12</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194,250</a:t>
            </a:r>
            <a:r>
              <a:rPr kumimoji="1" lang="ja-JP" altLang="en-US" sz="800" b="1" u="sng" kern="0" dirty="0">
                <a:solidFill>
                  <a:srgbClr val="0070C0"/>
                </a:solidFill>
                <a:latin typeface="HGPｺﾞｼｯｸM" panose="020B0600000000000000" pitchFamily="50" charset="-128"/>
                <a:ea typeface="HGPｺﾞｼｯｸM" panose="020B0600000000000000" pitchFamily="50" charset="-128"/>
              </a:rPr>
              <a:t>円</a:t>
            </a:r>
            <a:r>
              <a:rPr kumimoji="1" lang="en-US" altLang="ja-JP" sz="800" b="1" u="sng" kern="0" dirty="0">
                <a:solidFill>
                  <a:srgbClr val="0070C0"/>
                </a:solidFill>
                <a:latin typeface="HGPｺﾞｼｯｸM" panose="020B0600000000000000" pitchFamily="50" charset="-128"/>
                <a:ea typeface="HGPｺﾞｼｯｸM" panose="020B0600000000000000" pitchFamily="50" charset="-128"/>
              </a:rPr>
              <a:t>》</a:t>
            </a:r>
          </a:p>
          <a:p>
            <a:pPr marL="719138" marR="0" lvl="0" indent="-719138" defTabSz="914400" eaLnBrk="1" fontAlgn="auto" latinLnBrk="0" hangingPunct="1">
              <a:lnSpc>
                <a:spcPct val="100000"/>
              </a:lnSpc>
              <a:spcBef>
                <a:spcPts val="0"/>
              </a:spcBef>
              <a:spcAft>
                <a:spcPts val="0"/>
              </a:spcAft>
              <a:buClrTx/>
              <a:buSzTx/>
              <a:buFontTx/>
              <a:buNone/>
              <a:tabLst/>
              <a:defRPr/>
            </a:pPr>
            <a:endParaRPr kumimoji="1" lang="en-US" altLang="ja-JP" sz="800" kern="0" dirty="0">
              <a:solidFill>
                <a:prstClr val="black"/>
              </a:solidFill>
              <a:latin typeface="HGPｺﾞｼｯｸM" panose="020B0600000000000000" pitchFamily="50" charset="-128"/>
              <a:ea typeface="HGPｺﾞｼｯｸM" panose="020B0600000000000000" pitchFamily="50" charset="-128"/>
            </a:endParaRPr>
          </a:p>
          <a:p>
            <a:pPr marL="719138" marR="0" lvl="0" indent="-719138" defTabSz="914400" eaLnBrk="1" fontAlgn="auto" latinLnBrk="0" hangingPunct="1">
              <a:lnSpc>
                <a:spcPct val="100000"/>
              </a:lnSpc>
              <a:spcBef>
                <a:spcPts val="0"/>
              </a:spcBef>
              <a:spcAft>
                <a:spcPts val="0"/>
              </a:spcAft>
              <a:buClrTx/>
              <a:buSzTx/>
              <a:buFontTx/>
              <a:buNone/>
              <a:tabLst/>
              <a:defRPr/>
            </a:pPr>
            <a:endParaRPr kumimoji="1" lang="en-US" altLang="ja-JP" sz="800" kern="0" dirty="0">
              <a:solidFill>
                <a:prstClr val="black"/>
              </a:solidFill>
              <a:latin typeface="HGPｺﾞｼｯｸM" panose="020B0600000000000000" pitchFamily="50" charset="-128"/>
              <a:ea typeface="HGPｺﾞｼｯｸM" panose="020B0600000000000000" pitchFamily="50" charset="-128"/>
            </a:endParaRPr>
          </a:p>
          <a:p>
            <a:pPr marL="719138" marR="0" lvl="0" indent="-719138" defTabSz="914400" eaLnBrk="1" fontAlgn="auto" latinLnBrk="0" hangingPunct="1">
              <a:lnSpc>
                <a:spcPct val="100000"/>
              </a:lnSpc>
              <a:spcBef>
                <a:spcPts val="0"/>
              </a:spcBef>
              <a:spcAft>
                <a:spcPts val="0"/>
              </a:spcAft>
              <a:buClrTx/>
              <a:buSzTx/>
              <a:buFontTx/>
              <a:buNone/>
              <a:tabLst/>
              <a:defRPr/>
            </a:pPr>
            <a:endParaRPr kumimoji="1" lang="ja-JP" altLang="en-US" sz="800" kern="0" dirty="0">
              <a:solidFill>
                <a:prstClr val="black"/>
              </a:solidFill>
              <a:latin typeface="HGPｺﾞｼｯｸM" panose="020B0600000000000000" pitchFamily="50" charset="-128"/>
              <a:ea typeface="HGPｺﾞｼｯｸM" panose="020B0600000000000000" pitchFamily="50" charset="-128"/>
            </a:endParaRPr>
          </a:p>
          <a:p>
            <a:pPr marL="719138" marR="0" lvl="0" indent="-719138" defTabSz="914400" eaLnBrk="1" fontAlgn="auto" latinLnBrk="0" hangingPunct="1">
              <a:lnSpc>
                <a:spcPct val="100000"/>
              </a:lnSpc>
              <a:spcBef>
                <a:spcPts val="0"/>
              </a:spcBef>
              <a:spcAft>
                <a:spcPts val="0"/>
              </a:spcAft>
              <a:buClrTx/>
              <a:buSzTx/>
              <a:buFontTx/>
              <a:buNone/>
              <a:tabLst/>
              <a:defRPr/>
            </a:pPr>
            <a:endParaRPr kumimoji="1" lang="ja-JP" altLang="en-US" sz="800" kern="0" dirty="0">
              <a:solidFill>
                <a:prstClr val="black"/>
              </a:solidFill>
              <a:latin typeface="HGPｺﾞｼｯｸM" panose="020B0600000000000000" pitchFamily="50" charset="-128"/>
              <a:ea typeface="HGPｺﾞｼｯｸM" panose="020B0600000000000000" pitchFamily="50" charset="-128"/>
            </a:endParaRPr>
          </a:p>
          <a:p>
            <a:pPr marL="719138" marR="0" lvl="0" indent="-719138"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92075"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p>
        </p:txBody>
      </p:sp>
      <p:sp>
        <p:nvSpPr>
          <p:cNvPr id="32" name="テキスト ボックス 31">
            <a:extLst>
              <a:ext uri="{FF2B5EF4-FFF2-40B4-BE49-F238E27FC236}">
                <a16:creationId xmlns:a16="http://schemas.microsoft.com/office/drawing/2014/main" id="{1D941A5C-AAC3-4A11-BC38-E0C378074A31}"/>
              </a:ext>
            </a:extLst>
          </p:cNvPr>
          <p:cNvSpPr txBox="1"/>
          <p:nvPr/>
        </p:nvSpPr>
        <p:spPr>
          <a:xfrm>
            <a:off x="5940884" y="1688268"/>
            <a:ext cx="5570757" cy="7215783"/>
          </a:xfrm>
          <a:prstGeom prst="roundRect">
            <a:avLst>
              <a:gd name="adj" fmla="val 4440"/>
            </a:avLst>
          </a:prstGeom>
          <a:solidFill>
            <a:sysClr val="window" lastClr="FFFFFF"/>
          </a:solidFill>
          <a:ln w="28575" cap="flat" cmpd="sng" algn="ctr">
            <a:solidFill>
              <a:srgbClr val="FFC000"/>
            </a:solidFill>
            <a:prstDash val="solid"/>
          </a:ln>
          <a:effectLst/>
        </p:spPr>
        <p:txBody>
          <a:bodyPr wrap="square" lIns="36000" tIns="0" rIns="36000" bIns="0" rtlCol="0">
            <a:spAutoFit/>
          </a:bodyPr>
          <a:lstStyle/>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ts val="6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次年度に入り把握した減免適用者に係る所得確定額と減免申請時の所得見込額の乖離有無については、収入状況に変化があった場合（再就職等）必ず届け出ること、後日必要な届出を行っていないことが判明した際には減免取消しの可能性があることを、減免受付時に周知する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減免適用後に所得更正あるいは世帯加入状況の変化が生じた場合には、賦課更正後の保険料額で改めて所得減少率及び減免額を算定し、減免の変更決定を行うこととする。</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≪所得更正≫賦課の基となる年度の所得が変更となった場合、所得更正後の所得額に基づき、改めて所得</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減少率を、賦課更正後の保険料額から減免額をそれぞれ算定し、変更決定を行う（ただし、申</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rPr>
              <a:t>　　　　　　　　　　　請書及び添付書類については省略可）。</a:t>
            </a: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kern="0" dirty="0">
              <a:solidFill>
                <a:prstClr val="black"/>
              </a:solidFill>
              <a:latin typeface="Calibri"/>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900" b="0" i="0" u="sng" strike="noStrike" kern="0" cap="none" spc="0" normalizeH="0" baseline="0" noProof="0" dirty="0">
              <a:ln>
                <a:noFill/>
              </a:ln>
              <a:solidFill>
                <a:srgbClr val="FF0000"/>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defTabSz="91440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900" b="0" i="0" u="none" strike="noStrike" kern="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3" name="角丸四角形 7">
            <a:extLst>
              <a:ext uri="{FF2B5EF4-FFF2-40B4-BE49-F238E27FC236}">
                <a16:creationId xmlns:a16="http://schemas.microsoft.com/office/drawing/2014/main" id="{EFE8478C-D51F-4488-946B-5D4BB8226CB8}"/>
              </a:ext>
            </a:extLst>
          </p:cNvPr>
          <p:cNvSpPr/>
          <p:nvPr/>
        </p:nvSpPr>
        <p:spPr>
          <a:xfrm>
            <a:off x="6082830" y="1572437"/>
            <a:ext cx="4157008" cy="259847"/>
          </a:xfrm>
          <a:prstGeom prst="roundRect">
            <a:avLst/>
          </a:prstGeom>
          <a:solidFill>
            <a:srgbClr val="FFEAA7"/>
          </a:solidFill>
          <a:ln w="25400" cap="flat" cmpd="sng" algn="ctr">
            <a:solidFill>
              <a:srgbClr val="FFC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000" b="0" i="0" u="none" strike="noStrike" kern="0" cap="none" spc="0" normalizeH="0" baseline="0" noProof="0" dirty="0">
                <a:ln>
                  <a:noFill/>
                </a:ln>
                <a:solidFill>
                  <a:prstClr val="black"/>
                </a:solidFill>
                <a:effectLst/>
                <a:uLnTx/>
                <a:uFillTx/>
                <a:latin typeface="HGPｺﾞｼｯｸE" panose="020B0900000000000000" pitchFamily="50" charset="-128"/>
                <a:ea typeface="HGPｺﾞｼｯｸE" panose="020B0900000000000000" pitchFamily="50" charset="-128"/>
                <a:cs typeface="+mn-cs"/>
              </a:rPr>
              <a:t>減免適用後の適用内容の変更について</a:t>
            </a:r>
          </a:p>
        </p:txBody>
      </p:sp>
      <p:sp>
        <p:nvSpPr>
          <p:cNvPr id="34" name="正方形/長方形 33">
            <a:extLst>
              <a:ext uri="{FF2B5EF4-FFF2-40B4-BE49-F238E27FC236}">
                <a16:creationId xmlns:a16="http://schemas.microsoft.com/office/drawing/2014/main" id="{72BCB5DA-8766-4BB5-9AA0-8A8385AE18B6}"/>
              </a:ext>
            </a:extLst>
          </p:cNvPr>
          <p:cNvSpPr/>
          <p:nvPr/>
        </p:nvSpPr>
        <p:spPr>
          <a:xfrm>
            <a:off x="5983427" y="3391682"/>
            <a:ext cx="5478224" cy="1548000"/>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事例１</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①当初賦課状況（単身世帯、前年中所得</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120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万円（一月あたり所得</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万円）、年間保険料額</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12</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所得割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6</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万、均等割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万、平等割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534988"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②</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月から事業不振による所得減少（一月あたり所得</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5</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万円＝所得減少率５０％）に伴い、減免適用</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534988"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③</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12</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月に賦課の基である前年中所得に所得更正（</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180</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万円（一月あたり所得</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15</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万円）、年間保険料額</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15</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534988"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（所得割</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6</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9</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92075"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p>
        </p:txBody>
      </p:sp>
      <p:graphicFrame>
        <p:nvGraphicFramePr>
          <p:cNvPr id="35" name="表 34">
            <a:extLst>
              <a:ext uri="{FF2B5EF4-FFF2-40B4-BE49-F238E27FC236}">
                <a16:creationId xmlns:a16="http://schemas.microsoft.com/office/drawing/2014/main" id="{DA9F4963-F3B5-4629-9B25-B62D017C5FB2}"/>
              </a:ext>
            </a:extLst>
          </p:cNvPr>
          <p:cNvGraphicFramePr>
            <a:graphicFrameLocks noGrp="1"/>
          </p:cNvGraphicFramePr>
          <p:nvPr>
            <p:extLst>
              <p:ext uri="{D42A27DB-BD31-4B8C-83A1-F6EECF244321}">
                <p14:modId xmlns:p14="http://schemas.microsoft.com/office/powerpoint/2010/main" val="1576368861"/>
              </p:ext>
            </p:extLst>
          </p:nvPr>
        </p:nvGraphicFramePr>
        <p:xfrm>
          <a:off x="6048810" y="4090406"/>
          <a:ext cx="1237198" cy="803672"/>
        </p:xfrm>
        <a:graphic>
          <a:graphicData uri="http://schemas.openxmlformats.org/drawingml/2006/table">
            <a:tbl>
              <a:tblPr firstRow="1" bandRow="1"/>
              <a:tblGrid>
                <a:gridCol w="739767">
                  <a:extLst>
                    <a:ext uri="{9D8B030D-6E8A-4147-A177-3AD203B41FA5}">
                      <a16:colId xmlns:a16="http://schemas.microsoft.com/office/drawing/2014/main" val="20000"/>
                    </a:ext>
                  </a:extLst>
                </a:gridCol>
                <a:gridCol w="497431">
                  <a:extLst>
                    <a:ext uri="{9D8B030D-6E8A-4147-A177-3AD203B41FA5}">
                      <a16:colId xmlns:a16="http://schemas.microsoft.com/office/drawing/2014/main" val="20001"/>
                    </a:ext>
                  </a:extLst>
                </a:gridCol>
              </a:tblGrid>
              <a:tr h="165372">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減免適用前保険料</a:t>
                      </a:r>
                      <a:endParaRPr kumimoji="1" lang="en-US" altLang="ja-JP" sz="500" dirty="0">
                        <a:latin typeface="HGPｺﾞｼｯｸM" panose="020B0600000000000000" pitchFamily="50" charset="-128"/>
                        <a:ea typeface="HGPｺﾞｼｯｸM" panose="020B0600000000000000" pitchFamily="50" charset="-128"/>
                      </a:endParaRPr>
                    </a:p>
                    <a:p>
                      <a:endParaRPr kumimoji="1" lang="ja-JP" altLang="en-US" sz="5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（月あたり）</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203984">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55438">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応益割　</a:t>
                      </a:r>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88208">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120,000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graphicFrame>
        <p:nvGraphicFramePr>
          <p:cNvPr id="36" name="表 35">
            <a:extLst>
              <a:ext uri="{FF2B5EF4-FFF2-40B4-BE49-F238E27FC236}">
                <a16:creationId xmlns:a16="http://schemas.microsoft.com/office/drawing/2014/main" id="{6067F9C2-277D-4116-89CB-2E2483C2433C}"/>
              </a:ext>
            </a:extLst>
          </p:cNvPr>
          <p:cNvGraphicFramePr>
            <a:graphicFrameLocks noGrp="1"/>
          </p:cNvGraphicFramePr>
          <p:nvPr>
            <p:extLst>
              <p:ext uri="{D42A27DB-BD31-4B8C-83A1-F6EECF244321}">
                <p14:modId xmlns:p14="http://schemas.microsoft.com/office/powerpoint/2010/main" val="2681353013"/>
              </p:ext>
            </p:extLst>
          </p:nvPr>
        </p:nvGraphicFramePr>
        <p:xfrm>
          <a:off x="7513159" y="4085028"/>
          <a:ext cx="1219634" cy="818709"/>
        </p:xfrm>
        <a:graphic>
          <a:graphicData uri="http://schemas.openxmlformats.org/drawingml/2006/table">
            <a:tbl>
              <a:tblPr firstRow="1" bandRow="1"/>
              <a:tblGrid>
                <a:gridCol w="715578">
                  <a:extLst>
                    <a:ext uri="{9D8B030D-6E8A-4147-A177-3AD203B41FA5}">
                      <a16:colId xmlns:a16="http://schemas.microsoft.com/office/drawing/2014/main" val="20000"/>
                    </a:ext>
                  </a:extLst>
                </a:gridCol>
                <a:gridCol w="504056">
                  <a:extLst>
                    <a:ext uri="{9D8B030D-6E8A-4147-A177-3AD203B41FA5}">
                      <a16:colId xmlns:a16="http://schemas.microsoft.com/office/drawing/2014/main" val="20001"/>
                    </a:ext>
                  </a:extLst>
                </a:gridCol>
              </a:tblGrid>
              <a:tr h="17075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減免適用後 </a:t>
                      </a:r>
                      <a:endParaRPr kumimoji="1" lang="en-US" altLang="ja-JP" sz="500" dirty="0">
                        <a:latin typeface="HGPｺﾞｼｯｸM" panose="020B0600000000000000" pitchFamily="50" charset="-128"/>
                        <a:ea typeface="HGPｺﾞｼｯｸM" panose="020B0600000000000000" pitchFamily="50" charset="-128"/>
                      </a:endParaRPr>
                    </a:p>
                    <a:p>
                      <a:r>
                        <a:rPr kumimoji="1" lang="ja-JP" altLang="en-US" sz="500" dirty="0">
                          <a:latin typeface="HGPｺﾞｼｯｸM" panose="020B0600000000000000" pitchFamily="50" charset="-128"/>
                          <a:ea typeface="HGPｺﾞｼｯｸM" panose="020B0600000000000000" pitchFamily="50" charset="-128"/>
                        </a:rPr>
                        <a:t>減免率５０％ </a:t>
                      </a:r>
                      <a:r>
                        <a:rPr kumimoji="1" lang="en-US" altLang="ja-JP" sz="500" dirty="0">
                          <a:latin typeface="HGPｺﾞｼｯｸM" panose="020B0600000000000000" pitchFamily="50" charset="-128"/>
                          <a:ea typeface="HGPｺﾞｼｯｸM" panose="020B0600000000000000" pitchFamily="50" charset="-128"/>
                        </a:rPr>
                        <a:t>6</a:t>
                      </a:r>
                      <a:r>
                        <a:rPr kumimoji="1" lang="ja-JP" altLang="en-US" sz="500" dirty="0">
                          <a:latin typeface="HGPｺﾞｼｯｸM" panose="020B0600000000000000" pitchFamily="50" charset="-128"/>
                          <a:ea typeface="HGPｺﾞｼｯｸM" panose="020B0600000000000000" pitchFamily="50" charset="-128"/>
                        </a:rPr>
                        <a:t>か月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（減免額）</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91623">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45,000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91623">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応益割　</a:t>
                      </a:r>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endParaRPr kumimoji="1" lang="ja-JP" altLang="en-US" sz="5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91623">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105,000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graphicFrame>
        <p:nvGraphicFramePr>
          <p:cNvPr id="37" name="表 36">
            <a:extLst>
              <a:ext uri="{FF2B5EF4-FFF2-40B4-BE49-F238E27FC236}">
                <a16:creationId xmlns:a16="http://schemas.microsoft.com/office/drawing/2014/main" id="{B8AB9FC0-310E-4461-BBF8-CC8E15A1BD97}"/>
              </a:ext>
            </a:extLst>
          </p:cNvPr>
          <p:cNvGraphicFramePr>
            <a:graphicFrameLocks noGrp="1"/>
          </p:cNvGraphicFramePr>
          <p:nvPr>
            <p:extLst>
              <p:ext uri="{D42A27DB-BD31-4B8C-83A1-F6EECF244321}">
                <p14:modId xmlns:p14="http://schemas.microsoft.com/office/powerpoint/2010/main" val="252814682"/>
              </p:ext>
            </p:extLst>
          </p:nvPr>
        </p:nvGraphicFramePr>
        <p:xfrm>
          <a:off x="8930466" y="4085028"/>
          <a:ext cx="2466623" cy="841608"/>
        </p:xfrm>
        <a:graphic>
          <a:graphicData uri="http://schemas.openxmlformats.org/drawingml/2006/table">
            <a:tbl>
              <a:tblPr firstRow="1" bandRow="1"/>
              <a:tblGrid>
                <a:gridCol w="732200">
                  <a:extLst>
                    <a:ext uri="{9D8B030D-6E8A-4147-A177-3AD203B41FA5}">
                      <a16:colId xmlns:a16="http://schemas.microsoft.com/office/drawing/2014/main" val="20000"/>
                    </a:ext>
                  </a:extLst>
                </a:gridCol>
                <a:gridCol w="492054">
                  <a:extLst>
                    <a:ext uri="{9D8B030D-6E8A-4147-A177-3AD203B41FA5}">
                      <a16:colId xmlns:a16="http://schemas.microsoft.com/office/drawing/2014/main" val="20001"/>
                    </a:ext>
                  </a:extLst>
                </a:gridCol>
                <a:gridCol w="738313">
                  <a:extLst>
                    <a:ext uri="{9D8B030D-6E8A-4147-A177-3AD203B41FA5}">
                      <a16:colId xmlns:a16="http://schemas.microsoft.com/office/drawing/2014/main" val="20002"/>
                    </a:ext>
                  </a:extLst>
                </a:gridCol>
                <a:gridCol w="504056">
                  <a:extLst>
                    <a:ext uri="{9D8B030D-6E8A-4147-A177-3AD203B41FA5}">
                      <a16:colId xmlns:a16="http://schemas.microsoft.com/office/drawing/2014/main" val="20003"/>
                    </a:ext>
                  </a:extLst>
                </a:gridCol>
              </a:tblGrid>
              <a:tr h="158749">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所得更正後保険料</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（月あたり）</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減免適用後 </a:t>
                      </a:r>
                      <a:endParaRPr kumimoji="1" lang="en-US" altLang="ja-JP" sz="500" dirty="0">
                        <a:latin typeface="HGPｺﾞｼｯｸM" panose="020B0600000000000000" pitchFamily="50" charset="-128"/>
                        <a:ea typeface="HGPｺﾞｼｯｸM" panose="020B0600000000000000" pitchFamily="50" charset="-128"/>
                      </a:endParaRPr>
                    </a:p>
                    <a:p>
                      <a:r>
                        <a:rPr kumimoji="1" lang="ja-JP" altLang="en-US" sz="500" dirty="0">
                          <a:latin typeface="HGPｺﾞｼｯｸM" panose="020B0600000000000000" pitchFamily="50" charset="-128"/>
                          <a:ea typeface="HGPｺﾞｼｯｸM" panose="020B0600000000000000" pitchFamily="50" charset="-128"/>
                        </a:rPr>
                        <a:t>減免率６０％ </a:t>
                      </a:r>
                      <a:r>
                        <a:rPr kumimoji="1" lang="en-US" altLang="ja-JP" sz="500" dirty="0">
                          <a:latin typeface="HGPｺﾞｼｯｸM" panose="020B0600000000000000" pitchFamily="50" charset="-128"/>
                          <a:ea typeface="HGPｺﾞｼｯｸM" panose="020B0600000000000000" pitchFamily="50" charset="-128"/>
                        </a:rPr>
                        <a:t>6</a:t>
                      </a:r>
                      <a:r>
                        <a:rPr kumimoji="1" lang="ja-JP" altLang="en-US" sz="500" dirty="0">
                          <a:latin typeface="HGPｺﾞｼｯｸM" panose="020B0600000000000000" pitchFamily="50" charset="-128"/>
                          <a:ea typeface="HGPｺﾞｼｯｸM" panose="020B0600000000000000" pitchFamily="50" charset="-128"/>
                        </a:rPr>
                        <a:t>か月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（減免額）</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216024">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90,000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7,500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63,000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27,000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203448">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応益割　</a:t>
                      </a:r>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応益割　</a:t>
                      </a:r>
                      <a:r>
                        <a:rPr kumimoji="1" lang="en-US" altLang="ja-JP" sz="500" dirty="0">
                          <a:latin typeface="HGPｺﾞｼｯｸM" panose="020B0600000000000000" pitchFamily="50" charset="-128"/>
                          <a:ea typeface="HGPｺﾞｼｯｸM" panose="020B0600000000000000" pitchFamily="50" charset="-128"/>
                        </a:rPr>
                        <a:t>60,000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endParaRPr kumimoji="1" lang="ja-JP" altLang="en-US" sz="5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78296">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150,000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12,500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123,000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27,000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38" name="右矢印 16">
            <a:extLst>
              <a:ext uri="{FF2B5EF4-FFF2-40B4-BE49-F238E27FC236}">
                <a16:creationId xmlns:a16="http://schemas.microsoft.com/office/drawing/2014/main" id="{2681F87A-05A5-48D0-91BC-77E1EAC1A4C7}"/>
              </a:ext>
            </a:extLst>
          </p:cNvPr>
          <p:cNvSpPr/>
          <p:nvPr/>
        </p:nvSpPr>
        <p:spPr>
          <a:xfrm>
            <a:off x="7315486" y="4292911"/>
            <a:ext cx="173204" cy="504056"/>
          </a:xfrm>
          <a:prstGeom prst="rightArrow">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9" name="右矢印 17">
            <a:extLst>
              <a:ext uri="{FF2B5EF4-FFF2-40B4-BE49-F238E27FC236}">
                <a16:creationId xmlns:a16="http://schemas.microsoft.com/office/drawing/2014/main" id="{CB1F9284-3D85-415B-BA4A-7926799B2618}"/>
              </a:ext>
            </a:extLst>
          </p:cNvPr>
          <p:cNvSpPr/>
          <p:nvPr/>
        </p:nvSpPr>
        <p:spPr>
          <a:xfrm>
            <a:off x="8757262" y="4299770"/>
            <a:ext cx="173204" cy="504056"/>
          </a:xfrm>
          <a:prstGeom prst="rightArrow">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0" name="正方形/長方形 39">
            <a:extLst>
              <a:ext uri="{FF2B5EF4-FFF2-40B4-BE49-F238E27FC236}">
                <a16:creationId xmlns:a16="http://schemas.microsoft.com/office/drawing/2014/main" id="{3CFE18E4-030E-42CA-A1B0-C8ECD1F719A3}"/>
              </a:ext>
            </a:extLst>
          </p:cNvPr>
          <p:cNvSpPr/>
          <p:nvPr/>
        </p:nvSpPr>
        <p:spPr>
          <a:xfrm>
            <a:off x="5989957" y="5304602"/>
            <a:ext cx="5485671" cy="3298972"/>
          </a:xfrm>
          <a:prstGeom prst="rect">
            <a:avLst/>
          </a:prstGeom>
          <a:solidFill>
            <a:sysClr val="window" lastClr="FFFFFF"/>
          </a:solidFill>
          <a:ln w="25400" cap="flat" cmpd="sng" algn="ctr">
            <a:solidFill>
              <a:sysClr val="windowText" lastClr="000000"/>
            </a:solidFill>
            <a:prstDash val="dashDot"/>
          </a:ln>
          <a:effectLst/>
        </p:spPr>
        <p:txBody>
          <a:bodyPr rtlCol="0" anchor="t"/>
          <a:lstStyle/>
          <a:p>
            <a:pPr marL="719138" marR="0" lvl="0" indent="-719138" defTabSz="914400" eaLnBrk="1" fontAlgn="auto" latinLnBrk="0" hangingPunct="1">
              <a:lnSpc>
                <a:spcPct val="100000"/>
              </a:lnSpc>
              <a:spcBef>
                <a:spcPts val="0"/>
              </a:spcBef>
              <a:spcAft>
                <a:spcPts val="0"/>
              </a:spcAft>
              <a:buClrTx/>
              <a:buSzTx/>
              <a:buFontTx/>
              <a:buNone/>
              <a:tabLst/>
              <a:defRPr/>
            </a:pP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事例２</a:t>
            </a:r>
            <a:r>
              <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①当初賦課状況（世帯主･妻</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2</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人世帯、前年中所得</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360</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万円（一月あたり所得</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30</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万円（世帯主</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20</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妻</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万））、年間保険料額</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27</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所得割</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18</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万、均等割</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6</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万、平等割</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534988" defTabSz="91440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②世帯主が</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月末退職により所得減少し、</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6</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月上旬に減免申請（一月あたり所得</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万円＝所得減少率</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66.7</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％）に伴い、減免適用</a:t>
            </a:r>
            <a:endPar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534988" defTabSz="91440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③妻が</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6</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月末退職により所得減少し、</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7</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月に減免変更申請（</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7</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月以降一月あたり所得</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0</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万円＝所得減少率</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100</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％）に伴い、減免変更適用</a:t>
            </a:r>
          </a:p>
          <a:p>
            <a:pPr marL="719138" marR="0" lvl="0" indent="-184150" defTabSz="91440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④</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月に賦課の基である前年中所得に所得更正（</a:t>
            </a:r>
            <a:r>
              <a:rPr kumimoji="1" lang="zh-TW"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前年中所得</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480</a:t>
            </a:r>
            <a:r>
              <a:rPr kumimoji="1" lang="zh-TW"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（世帯主</a:t>
            </a:r>
            <a:r>
              <a:rPr kumimoji="1" lang="zh-TW"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前年中所得</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360</a:t>
            </a:r>
            <a:r>
              <a:rPr kumimoji="1" lang="zh-TW"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）に増額更正</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一月あたり所得</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40</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万円）、年間保険料額</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33</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万（所得割</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18</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24</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endPar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719138" marR="0" lvl="0" indent="-184150" defTabSz="91440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7</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月以降の減免率が</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100%</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であることに変わりはないため、</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4</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6</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月の減免率を再判定（</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4</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6</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月一月あたり所得</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万円＝所得減少率</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75</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⇒減免率</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70%</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p>
          <a:p>
            <a:pPr marL="719138" marR="0" lvl="0" indent="-184150" defTabSz="91440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⑤</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810</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月に賦課の基である前年中所得に所得更正（</a:t>
            </a:r>
            <a:r>
              <a:rPr kumimoji="1" lang="zh-TW"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前年中所得</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420</a:t>
            </a:r>
            <a:r>
              <a:rPr kumimoji="1" lang="zh-TW"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（妻</a:t>
            </a:r>
            <a:r>
              <a:rPr kumimoji="1" lang="zh-TW"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前年中所得</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60</a:t>
            </a:r>
            <a:r>
              <a:rPr kumimoji="1" lang="zh-TW"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）に減額更正</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一月あたり所得</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35</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万円）、年間保険料額</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30</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万（所得割</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24</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21</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a:t>
            </a:r>
            <a:endPar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719138" marR="0" lvl="0" indent="-184150" defTabSz="914400" eaLnBrk="1" fontAlgn="auto" latinLnBrk="0" hangingPunct="1">
              <a:lnSpc>
                <a:spcPct val="100000"/>
              </a:lnSpc>
              <a:spcBef>
                <a:spcPts val="0"/>
              </a:spcBef>
              <a:spcAft>
                <a:spcPts val="0"/>
              </a:spcAft>
              <a:buClrTx/>
              <a:buSzTx/>
              <a:buFontTx/>
              <a:buNone/>
              <a:tabLst/>
              <a:defRPr/>
            </a:pP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7</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月以降の減免率が</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100%</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であることに変わりはないため、</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4</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6</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月の減免率を再判定（</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4</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6</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月一月あたり所得</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5</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万円＝所得減少率</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85.7</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⇒減免率</a:t>
            </a:r>
            <a:r>
              <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80%</a:t>
            </a:r>
            <a:r>
              <a:rPr kumimoji="1" lang="ja-JP" altLang="en-US"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endParaRPr kumimoji="1" lang="en-US" altLang="ja-JP" sz="6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719138" marR="0" lvl="0" indent="-184150"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92075" defTabSz="91440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p>
        </p:txBody>
      </p:sp>
      <p:graphicFrame>
        <p:nvGraphicFramePr>
          <p:cNvPr id="41" name="表 40">
            <a:extLst>
              <a:ext uri="{FF2B5EF4-FFF2-40B4-BE49-F238E27FC236}">
                <a16:creationId xmlns:a16="http://schemas.microsoft.com/office/drawing/2014/main" id="{679E4652-36B2-4DDA-A21D-03A11D17017C}"/>
              </a:ext>
            </a:extLst>
          </p:cNvPr>
          <p:cNvGraphicFramePr>
            <a:graphicFrameLocks noGrp="1"/>
          </p:cNvGraphicFramePr>
          <p:nvPr>
            <p:extLst>
              <p:ext uri="{D42A27DB-BD31-4B8C-83A1-F6EECF244321}">
                <p14:modId xmlns:p14="http://schemas.microsoft.com/office/powerpoint/2010/main" val="2908933484"/>
              </p:ext>
            </p:extLst>
          </p:nvPr>
        </p:nvGraphicFramePr>
        <p:xfrm>
          <a:off x="6065741" y="6559647"/>
          <a:ext cx="1249562" cy="791632"/>
        </p:xfrm>
        <a:graphic>
          <a:graphicData uri="http://schemas.openxmlformats.org/drawingml/2006/table">
            <a:tbl>
              <a:tblPr firstRow="1" bandRow="1"/>
              <a:tblGrid>
                <a:gridCol w="775018">
                  <a:extLst>
                    <a:ext uri="{9D8B030D-6E8A-4147-A177-3AD203B41FA5}">
                      <a16:colId xmlns:a16="http://schemas.microsoft.com/office/drawing/2014/main" val="20000"/>
                    </a:ext>
                  </a:extLst>
                </a:gridCol>
                <a:gridCol w="474544">
                  <a:extLst>
                    <a:ext uri="{9D8B030D-6E8A-4147-A177-3AD203B41FA5}">
                      <a16:colId xmlns:a16="http://schemas.microsoft.com/office/drawing/2014/main" val="20001"/>
                    </a:ext>
                  </a:extLst>
                </a:gridCol>
              </a:tblGrid>
              <a:tr h="231800">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①減免適用前保険料</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（月あたり）</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203984">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180,000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55438">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応益割　</a:t>
                      </a:r>
                      <a:r>
                        <a:rPr kumimoji="1" lang="en-US" altLang="ja-JP" sz="500" dirty="0">
                          <a:latin typeface="HGPｺﾞｼｯｸM" panose="020B0600000000000000" pitchFamily="50" charset="-128"/>
                          <a:ea typeface="HGPｺﾞｼｯｸM" panose="020B0600000000000000" pitchFamily="50" charset="-128"/>
                        </a:rPr>
                        <a:t>90,000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7,500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88208">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270,000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22,500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graphicFrame>
        <p:nvGraphicFramePr>
          <p:cNvPr id="42" name="表 41">
            <a:extLst>
              <a:ext uri="{FF2B5EF4-FFF2-40B4-BE49-F238E27FC236}">
                <a16:creationId xmlns:a16="http://schemas.microsoft.com/office/drawing/2014/main" id="{DE041A89-FB5C-42B3-9459-2595C902D976}"/>
              </a:ext>
            </a:extLst>
          </p:cNvPr>
          <p:cNvGraphicFramePr>
            <a:graphicFrameLocks noGrp="1"/>
          </p:cNvGraphicFramePr>
          <p:nvPr>
            <p:extLst>
              <p:ext uri="{D42A27DB-BD31-4B8C-83A1-F6EECF244321}">
                <p14:modId xmlns:p14="http://schemas.microsoft.com/office/powerpoint/2010/main" val="2880300336"/>
              </p:ext>
            </p:extLst>
          </p:nvPr>
        </p:nvGraphicFramePr>
        <p:xfrm>
          <a:off x="7638719" y="6559100"/>
          <a:ext cx="1258810" cy="746760"/>
        </p:xfrm>
        <a:graphic>
          <a:graphicData uri="http://schemas.openxmlformats.org/drawingml/2006/table">
            <a:tbl>
              <a:tblPr firstRow="1" bandRow="1"/>
              <a:tblGrid>
                <a:gridCol w="760730">
                  <a:extLst>
                    <a:ext uri="{9D8B030D-6E8A-4147-A177-3AD203B41FA5}">
                      <a16:colId xmlns:a16="http://schemas.microsoft.com/office/drawing/2014/main" val="20000"/>
                    </a:ext>
                  </a:extLst>
                </a:gridCol>
                <a:gridCol w="498080">
                  <a:extLst>
                    <a:ext uri="{9D8B030D-6E8A-4147-A177-3AD203B41FA5}">
                      <a16:colId xmlns:a16="http://schemas.microsoft.com/office/drawing/2014/main" val="20001"/>
                    </a:ext>
                  </a:extLst>
                </a:gridCol>
              </a:tblGrid>
              <a:tr h="159792">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②減免適用後 </a:t>
                      </a:r>
                      <a:endParaRPr kumimoji="1" lang="en-US" altLang="ja-JP" sz="500" dirty="0">
                        <a:latin typeface="HGPｺﾞｼｯｸM" panose="020B0600000000000000" pitchFamily="50" charset="-128"/>
                        <a:ea typeface="HGPｺﾞｼｯｸM" panose="020B0600000000000000" pitchFamily="50" charset="-128"/>
                      </a:endParaRPr>
                    </a:p>
                    <a:p>
                      <a:r>
                        <a:rPr kumimoji="1" lang="ja-JP" altLang="en-US" sz="500" dirty="0">
                          <a:latin typeface="HGPｺﾞｼｯｸM" panose="020B0600000000000000" pitchFamily="50" charset="-128"/>
                          <a:ea typeface="HGPｺﾞｼｯｸM" panose="020B0600000000000000" pitchFamily="50" charset="-128"/>
                        </a:rPr>
                        <a:t>減免率６０％ </a:t>
                      </a:r>
                      <a:r>
                        <a:rPr kumimoji="1" lang="en-US" altLang="ja-JP" sz="500" dirty="0">
                          <a:latin typeface="HGPｺﾞｼｯｸM" panose="020B0600000000000000" pitchFamily="50" charset="-128"/>
                          <a:ea typeface="HGPｺﾞｼｯｸM" panose="020B0600000000000000" pitchFamily="50" charset="-128"/>
                        </a:rPr>
                        <a:t>12</a:t>
                      </a:r>
                      <a:r>
                        <a:rPr kumimoji="1" lang="ja-JP" altLang="en-US" sz="500" dirty="0">
                          <a:latin typeface="HGPｺﾞｼｯｸM" panose="020B0600000000000000" pitchFamily="50" charset="-128"/>
                          <a:ea typeface="HGPｺﾞｼｯｸM" panose="020B0600000000000000" pitchFamily="50" charset="-128"/>
                        </a:rPr>
                        <a:t>か月</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（減免額）</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47216">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72,000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108,000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3464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応益割　</a:t>
                      </a:r>
                      <a:r>
                        <a:rPr kumimoji="1" lang="en-US" altLang="ja-JP" sz="500" dirty="0">
                          <a:latin typeface="HGPｺﾞｼｯｸM" panose="020B0600000000000000" pitchFamily="50" charset="-128"/>
                          <a:ea typeface="HGPｺﾞｼｯｸM" panose="020B0600000000000000" pitchFamily="50" charset="-128"/>
                        </a:rPr>
                        <a:t>90,000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endParaRPr kumimoji="1" lang="ja-JP" altLang="en-US" sz="5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162,000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108,000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43" name="右矢印 18">
            <a:extLst>
              <a:ext uri="{FF2B5EF4-FFF2-40B4-BE49-F238E27FC236}">
                <a16:creationId xmlns:a16="http://schemas.microsoft.com/office/drawing/2014/main" id="{D70C68CF-6FCB-4D1E-9EF6-635AE5CE38FD}"/>
              </a:ext>
            </a:extLst>
          </p:cNvPr>
          <p:cNvSpPr/>
          <p:nvPr/>
        </p:nvSpPr>
        <p:spPr>
          <a:xfrm>
            <a:off x="7379034" y="6746376"/>
            <a:ext cx="173204" cy="504056"/>
          </a:xfrm>
          <a:prstGeom prst="rightArrow">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44" name="表 43">
            <a:extLst>
              <a:ext uri="{FF2B5EF4-FFF2-40B4-BE49-F238E27FC236}">
                <a16:creationId xmlns:a16="http://schemas.microsoft.com/office/drawing/2014/main" id="{4A5E0CFD-C610-462C-B033-03900F197BDA}"/>
              </a:ext>
            </a:extLst>
          </p:cNvPr>
          <p:cNvGraphicFramePr>
            <a:graphicFrameLocks noGrp="1"/>
          </p:cNvGraphicFramePr>
          <p:nvPr>
            <p:extLst>
              <p:ext uri="{D42A27DB-BD31-4B8C-83A1-F6EECF244321}">
                <p14:modId xmlns:p14="http://schemas.microsoft.com/office/powerpoint/2010/main" val="1850207566"/>
              </p:ext>
            </p:extLst>
          </p:nvPr>
        </p:nvGraphicFramePr>
        <p:xfrm>
          <a:off x="9138167" y="6558317"/>
          <a:ext cx="1624828" cy="746760"/>
        </p:xfrm>
        <a:graphic>
          <a:graphicData uri="http://schemas.openxmlformats.org/drawingml/2006/table">
            <a:tbl>
              <a:tblPr firstRow="1" bandRow="1"/>
              <a:tblGrid>
                <a:gridCol w="1144283">
                  <a:extLst>
                    <a:ext uri="{9D8B030D-6E8A-4147-A177-3AD203B41FA5}">
                      <a16:colId xmlns:a16="http://schemas.microsoft.com/office/drawing/2014/main" val="20000"/>
                    </a:ext>
                  </a:extLst>
                </a:gridCol>
                <a:gridCol w="480545">
                  <a:extLst>
                    <a:ext uri="{9D8B030D-6E8A-4147-A177-3AD203B41FA5}">
                      <a16:colId xmlns:a16="http://schemas.microsoft.com/office/drawing/2014/main" val="20001"/>
                    </a:ext>
                  </a:extLst>
                </a:gridCol>
              </a:tblGrid>
              <a:tr h="159792">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③減免変更適用後</a:t>
                      </a:r>
                      <a:endParaRPr kumimoji="1" lang="en-US" altLang="ja-JP" sz="500" dirty="0">
                        <a:latin typeface="HGPｺﾞｼｯｸM" panose="020B0600000000000000" pitchFamily="50" charset="-128"/>
                        <a:ea typeface="HGPｺﾞｼｯｸM" panose="020B0600000000000000" pitchFamily="50" charset="-128"/>
                      </a:endParaRPr>
                    </a:p>
                    <a:p>
                      <a:endParaRPr kumimoji="1" lang="ja-JP" altLang="en-US" sz="5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（減免額）</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47216">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18,000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162,000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3464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応益割　</a:t>
                      </a:r>
                      <a:r>
                        <a:rPr kumimoji="1" lang="en-US" altLang="ja-JP" sz="500" dirty="0">
                          <a:latin typeface="HGPｺﾞｼｯｸM" panose="020B0600000000000000" pitchFamily="50" charset="-128"/>
                          <a:ea typeface="HGPｺﾞｼｯｸM" panose="020B0600000000000000" pitchFamily="50" charset="-128"/>
                        </a:rPr>
                        <a:t>90,000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endParaRPr kumimoji="1" lang="ja-JP" altLang="en-US" sz="5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0">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108,000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162,000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45" name="テキスト ボックス 44">
            <a:extLst>
              <a:ext uri="{FF2B5EF4-FFF2-40B4-BE49-F238E27FC236}">
                <a16:creationId xmlns:a16="http://schemas.microsoft.com/office/drawing/2014/main" id="{1D14C208-A1B8-425F-9551-551B82FAAC21}"/>
              </a:ext>
            </a:extLst>
          </p:cNvPr>
          <p:cNvSpPr txBox="1"/>
          <p:nvPr/>
        </p:nvSpPr>
        <p:spPr>
          <a:xfrm>
            <a:off x="9754883" y="6580864"/>
            <a:ext cx="634973" cy="184666"/>
          </a:xfrm>
          <a:prstGeom prst="rect">
            <a:avLst/>
          </a:prstGeom>
          <a:noFill/>
        </p:spPr>
        <p:txBody>
          <a:bodyPr wrap="square" rtlCol="0">
            <a:spAutoFit/>
          </a:bodyPr>
          <a:lstStyle/>
          <a:p>
            <a:pPr defTabSz="914400"/>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減免率６０％ </a:t>
            </a:r>
            <a:r>
              <a:rPr kumimoji="1" lang="en-US" altLang="ja-JP" sz="300" b="1" dirty="0">
                <a:solidFill>
                  <a:prstClr val="white">
                    <a:lumMod val="95000"/>
                  </a:prstClr>
                </a:solidFill>
                <a:latin typeface="HGPｺﾞｼｯｸM" panose="020B0600000000000000" pitchFamily="50" charset="-128"/>
                <a:ea typeface="HGPｺﾞｼｯｸM" panose="020B0600000000000000" pitchFamily="50" charset="-128"/>
              </a:rPr>
              <a:t>3</a:t>
            </a:r>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か月</a:t>
            </a:r>
          </a:p>
          <a:p>
            <a:pPr defTabSz="914400"/>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減免率１００％ </a:t>
            </a:r>
            <a:r>
              <a:rPr kumimoji="1" lang="en-US" altLang="ja-JP" sz="300" b="1" dirty="0">
                <a:solidFill>
                  <a:prstClr val="white">
                    <a:lumMod val="95000"/>
                  </a:prstClr>
                </a:solidFill>
                <a:latin typeface="HGPｺﾞｼｯｸM" panose="020B0600000000000000" pitchFamily="50" charset="-128"/>
                <a:ea typeface="HGPｺﾞｼｯｸM" panose="020B0600000000000000" pitchFamily="50" charset="-128"/>
              </a:rPr>
              <a:t>9</a:t>
            </a:r>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か月</a:t>
            </a:r>
          </a:p>
        </p:txBody>
      </p:sp>
      <p:sp>
        <p:nvSpPr>
          <p:cNvPr id="46" name="右矢印 20">
            <a:extLst>
              <a:ext uri="{FF2B5EF4-FFF2-40B4-BE49-F238E27FC236}">
                <a16:creationId xmlns:a16="http://schemas.microsoft.com/office/drawing/2014/main" id="{85075942-3307-440D-A2E8-EF8858F32252}"/>
              </a:ext>
            </a:extLst>
          </p:cNvPr>
          <p:cNvSpPr/>
          <p:nvPr/>
        </p:nvSpPr>
        <p:spPr>
          <a:xfrm>
            <a:off x="8957007" y="6746077"/>
            <a:ext cx="173204" cy="504056"/>
          </a:xfrm>
          <a:prstGeom prst="rightArrow">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47" name="表 46">
            <a:extLst>
              <a:ext uri="{FF2B5EF4-FFF2-40B4-BE49-F238E27FC236}">
                <a16:creationId xmlns:a16="http://schemas.microsoft.com/office/drawing/2014/main" id="{5F324BD9-0E06-4B91-B31C-21639FC36B9A}"/>
              </a:ext>
            </a:extLst>
          </p:cNvPr>
          <p:cNvGraphicFramePr>
            <a:graphicFrameLocks noGrp="1"/>
          </p:cNvGraphicFramePr>
          <p:nvPr>
            <p:extLst>
              <p:ext uri="{D42A27DB-BD31-4B8C-83A1-F6EECF244321}">
                <p14:modId xmlns:p14="http://schemas.microsoft.com/office/powerpoint/2010/main" val="1567948522"/>
              </p:ext>
            </p:extLst>
          </p:nvPr>
        </p:nvGraphicFramePr>
        <p:xfrm>
          <a:off x="6062788" y="7430073"/>
          <a:ext cx="2471287" cy="950321"/>
        </p:xfrm>
        <a:graphic>
          <a:graphicData uri="http://schemas.openxmlformats.org/drawingml/2006/table">
            <a:tbl>
              <a:tblPr firstRow="1" bandRow="1"/>
              <a:tblGrid>
                <a:gridCol w="775018">
                  <a:extLst>
                    <a:ext uri="{9D8B030D-6E8A-4147-A177-3AD203B41FA5}">
                      <a16:colId xmlns:a16="http://schemas.microsoft.com/office/drawing/2014/main" val="20000"/>
                    </a:ext>
                  </a:extLst>
                </a:gridCol>
                <a:gridCol w="478155">
                  <a:extLst>
                    <a:ext uri="{9D8B030D-6E8A-4147-A177-3AD203B41FA5}">
                      <a16:colId xmlns:a16="http://schemas.microsoft.com/office/drawing/2014/main" val="20001"/>
                    </a:ext>
                  </a:extLst>
                </a:gridCol>
                <a:gridCol w="732155">
                  <a:extLst>
                    <a:ext uri="{9D8B030D-6E8A-4147-A177-3AD203B41FA5}">
                      <a16:colId xmlns:a16="http://schemas.microsoft.com/office/drawing/2014/main" val="20002"/>
                    </a:ext>
                  </a:extLst>
                </a:gridCol>
                <a:gridCol w="485959">
                  <a:extLst>
                    <a:ext uri="{9D8B030D-6E8A-4147-A177-3AD203B41FA5}">
                      <a16:colId xmlns:a16="http://schemas.microsoft.com/office/drawing/2014/main" val="20003"/>
                    </a:ext>
                  </a:extLst>
                </a:gridCol>
              </a:tblGrid>
              <a:tr h="358958">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④所得更正後保険料</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（月あたり）</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④減免変更適用後 </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（減免額）</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97121">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240,000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20,000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18,000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222,000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97121">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応益割　</a:t>
                      </a:r>
                      <a:r>
                        <a:rPr kumimoji="1" lang="en-US" altLang="ja-JP" sz="500" dirty="0">
                          <a:latin typeface="HGPｺﾞｼｯｸM" panose="020B0600000000000000" pitchFamily="50" charset="-128"/>
                          <a:ea typeface="HGPｺﾞｼｯｸM" panose="020B0600000000000000" pitchFamily="50" charset="-128"/>
                        </a:rPr>
                        <a:t>90,000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7,500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応益割　</a:t>
                      </a:r>
                      <a:r>
                        <a:rPr kumimoji="1" lang="en-US" altLang="ja-JP" sz="500" dirty="0">
                          <a:latin typeface="HGPｺﾞｼｯｸM" panose="020B0600000000000000" pitchFamily="50" charset="-128"/>
                          <a:ea typeface="HGPｺﾞｼｯｸM" panose="020B0600000000000000" pitchFamily="50" charset="-128"/>
                        </a:rPr>
                        <a:t>90,000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endParaRPr kumimoji="1" lang="ja-JP" altLang="en-US" sz="5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97121">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350,000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27,500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108,000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222,000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48" name="テキスト ボックス 47">
            <a:extLst>
              <a:ext uri="{FF2B5EF4-FFF2-40B4-BE49-F238E27FC236}">
                <a16:creationId xmlns:a16="http://schemas.microsoft.com/office/drawing/2014/main" id="{E5D74E9D-6313-49FF-B995-8B18E936D99D}"/>
              </a:ext>
            </a:extLst>
          </p:cNvPr>
          <p:cNvSpPr txBox="1"/>
          <p:nvPr/>
        </p:nvSpPr>
        <p:spPr>
          <a:xfrm>
            <a:off x="7379034" y="7548152"/>
            <a:ext cx="717154" cy="184666"/>
          </a:xfrm>
          <a:prstGeom prst="rect">
            <a:avLst/>
          </a:prstGeom>
          <a:noFill/>
        </p:spPr>
        <p:txBody>
          <a:bodyPr wrap="square" rtlCol="0">
            <a:spAutoFit/>
          </a:bodyPr>
          <a:lstStyle/>
          <a:p>
            <a:pPr defTabSz="914400"/>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減免率</a:t>
            </a:r>
            <a:r>
              <a:rPr kumimoji="1" lang="en-US" altLang="ja-JP" sz="300" b="1" dirty="0">
                <a:solidFill>
                  <a:prstClr val="white">
                    <a:lumMod val="95000"/>
                  </a:prstClr>
                </a:solidFill>
                <a:latin typeface="HGPｺﾞｼｯｸM" panose="020B0600000000000000" pitchFamily="50" charset="-128"/>
                <a:ea typeface="HGPｺﾞｼｯｸM" panose="020B0600000000000000" pitchFamily="50" charset="-128"/>
              </a:rPr>
              <a:t>7</a:t>
            </a:r>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０％ </a:t>
            </a:r>
            <a:r>
              <a:rPr kumimoji="1" lang="en-US" altLang="ja-JP" sz="300" b="1" dirty="0">
                <a:solidFill>
                  <a:prstClr val="white">
                    <a:lumMod val="95000"/>
                  </a:prstClr>
                </a:solidFill>
                <a:latin typeface="HGPｺﾞｼｯｸM" panose="020B0600000000000000" pitchFamily="50" charset="-128"/>
                <a:ea typeface="HGPｺﾞｼｯｸM" panose="020B0600000000000000" pitchFamily="50" charset="-128"/>
              </a:rPr>
              <a:t>3</a:t>
            </a:r>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か月</a:t>
            </a:r>
          </a:p>
          <a:p>
            <a:pPr defTabSz="914400"/>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減免率１００％ </a:t>
            </a:r>
            <a:r>
              <a:rPr kumimoji="1" lang="en-US" altLang="ja-JP" sz="300" b="1" dirty="0">
                <a:solidFill>
                  <a:prstClr val="white">
                    <a:lumMod val="95000"/>
                  </a:prstClr>
                </a:solidFill>
                <a:latin typeface="HGPｺﾞｼｯｸM" panose="020B0600000000000000" pitchFamily="50" charset="-128"/>
                <a:ea typeface="HGPｺﾞｼｯｸM" panose="020B0600000000000000" pitchFamily="50" charset="-128"/>
              </a:rPr>
              <a:t>9</a:t>
            </a:r>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か月</a:t>
            </a:r>
          </a:p>
        </p:txBody>
      </p:sp>
      <p:graphicFrame>
        <p:nvGraphicFramePr>
          <p:cNvPr id="49" name="表 48">
            <a:extLst>
              <a:ext uri="{FF2B5EF4-FFF2-40B4-BE49-F238E27FC236}">
                <a16:creationId xmlns:a16="http://schemas.microsoft.com/office/drawing/2014/main" id="{CCC65581-165D-40B3-BC32-97BD9020A9E0}"/>
              </a:ext>
            </a:extLst>
          </p:cNvPr>
          <p:cNvGraphicFramePr>
            <a:graphicFrameLocks noGrp="1"/>
          </p:cNvGraphicFramePr>
          <p:nvPr>
            <p:extLst>
              <p:ext uri="{D42A27DB-BD31-4B8C-83A1-F6EECF244321}">
                <p14:modId xmlns:p14="http://schemas.microsoft.com/office/powerpoint/2010/main" val="2633123144"/>
              </p:ext>
            </p:extLst>
          </p:nvPr>
        </p:nvGraphicFramePr>
        <p:xfrm>
          <a:off x="8791505" y="7430073"/>
          <a:ext cx="2484121" cy="943699"/>
        </p:xfrm>
        <a:graphic>
          <a:graphicData uri="http://schemas.openxmlformats.org/drawingml/2006/table">
            <a:tbl>
              <a:tblPr firstRow="1" bandRow="1"/>
              <a:tblGrid>
                <a:gridCol w="775018">
                  <a:extLst>
                    <a:ext uri="{9D8B030D-6E8A-4147-A177-3AD203B41FA5}">
                      <a16:colId xmlns:a16="http://schemas.microsoft.com/office/drawing/2014/main" val="20000"/>
                    </a:ext>
                  </a:extLst>
                </a:gridCol>
                <a:gridCol w="478155">
                  <a:extLst>
                    <a:ext uri="{9D8B030D-6E8A-4147-A177-3AD203B41FA5}">
                      <a16:colId xmlns:a16="http://schemas.microsoft.com/office/drawing/2014/main" val="20001"/>
                    </a:ext>
                  </a:extLst>
                </a:gridCol>
                <a:gridCol w="732155">
                  <a:extLst>
                    <a:ext uri="{9D8B030D-6E8A-4147-A177-3AD203B41FA5}">
                      <a16:colId xmlns:a16="http://schemas.microsoft.com/office/drawing/2014/main" val="20002"/>
                    </a:ext>
                  </a:extLst>
                </a:gridCol>
                <a:gridCol w="498793">
                  <a:extLst>
                    <a:ext uri="{9D8B030D-6E8A-4147-A177-3AD203B41FA5}">
                      <a16:colId xmlns:a16="http://schemas.microsoft.com/office/drawing/2014/main" val="20003"/>
                    </a:ext>
                  </a:extLst>
                </a:gridCol>
              </a:tblGrid>
              <a:tr h="355174">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⑤所得更正後保険料</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（月あたり）</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⑤減免変更適用後 </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tc>
                  <a:txBody>
                    <a:bodyPr/>
                    <a:lstStyle>
                      <a:lvl1pPr marL="0" algn="l" defTabSz="1280160" rtl="0" eaLnBrk="1" latinLnBrk="0" hangingPunct="1">
                        <a:defRPr kumimoji="1" sz="2520" b="1" kern="1200">
                          <a:solidFill>
                            <a:schemeClr val="lt1"/>
                          </a:solidFill>
                          <a:latin typeface="Calibri"/>
                        </a:defRPr>
                      </a:lvl1pPr>
                      <a:lvl2pPr marL="640080" algn="l" defTabSz="1280160" rtl="0" eaLnBrk="1" latinLnBrk="0" hangingPunct="1">
                        <a:defRPr kumimoji="1" sz="2520" b="1" kern="1200">
                          <a:solidFill>
                            <a:schemeClr val="lt1"/>
                          </a:solidFill>
                          <a:latin typeface="Calibri"/>
                        </a:defRPr>
                      </a:lvl2pPr>
                      <a:lvl3pPr marL="1280160" algn="l" defTabSz="1280160" rtl="0" eaLnBrk="1" latinLnBrk="0" hangingPunct="1">
                        <a:defRPr kumimoji="1" sz="2520" b="1" kern="1200">
                          <a:solidFill>
                            <a:schemeClr val="lt1"/>
                          </a:solidFill>
                          <a:latin typeface="Calibri"/>
                        </a:defRPr>
                      </a:lvl3pPr>
                      <a:lvl4pPr marL="1920240" algn="l" defTabSz="1280160" rtl="0" eaLnBrk="1" latinLnBrk="0" hangingPunct="1">
                        <a:defRPr kumimoji="1" sz="2520" b="1" kern="1200">
                          <a:solidFill>
                            <a:schemeClr val="lt1"/>
                          </a:solidFill>
                          <a:latin typeface="Calibri"/>
                        </a:defRPr>
                      </a:lvl4pPr>
                      <a:lvl5pPr marL="2560320" algn="l" defTabSz="1280160" rtl="0" eaLnBrk="1" latinLnBrk="0" hangingPunct="1">
                        <a:defRPr kumimoji="1" sz="2520" b="1" kern="1200">
                          <a:solidFill>
                            <a:schemeClr val="lt1"/>
                          </a:solidFill>
                          <a:latin typeface="Calibri"/>
                        </a:defRPr>
                      </a:lvl5pPr>
                      <a:lvl6pPr marL="3200400" algn="l" defTabSz="1280160" rtl="0" eaLnBrk="1" latinLnBrk="0" hangingPunct="1">
                        <a:defRPr kumimoji="1" sz="2520" b="1" kern="1200">
                          <a:solidFill>
                            <a:schemeClr val="lt1"/>
                          </a:solidFill>
                          <a:latin typeface="Calibri"/>
                        </a:defRPr>
                      </a:lvl6pPr>
                      <a:lvl7pPr marL="3840480" algn="l" defTabSz="1280160" rtl="0" eaLnBrk="1" latinLnBrk="0" hangingPunct="1">
                        <a:defRPr kumimoji="1" sz="2520" b="1" kern="1200">
                          <a:solidFill>
                            <a:schemeClr val="lt1"/>
                          </a:solidFill>
                          <a:latin typeface="Calibri"/>
                        </a:defRPr>
                      </a:lvl7pPr>
                      <a:lvl8pPr marL="4480560" algn="l" defTabSz="1280160" rtl="0" eaLnBrk="1" latinLnBrk="0" hangingPunct="1">
                        <a:defRPr kumimoji="1" sz="2520" b="1" kern="1200">
                          <a:solidFill>
                            <a:schemeClr val="lt1"/>
                          </a:solidFill>
                          <a:latin typeface="Calibri"/>
                        </a:defRPr>
                      </a:lvl8pPr>
                      <a:lvl9pPr marL="5120640" algn="l" defTabSz="1280160" rtl="0" eaLnBrk="1" latinLnBrk="0" hangingPunct="1">
                        <a:defRPr kumimoji="1" sz="2520" b="1" kern="1200">
                          <a:solidFill>
                            <a:schemeClr val="lt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（減免額）</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F79646"/>
                    </a:solidFill>
                  </a:tcPr>
                </a:tc>
                <a:extLst>
                  <a:ext uri="{0D108BD9-81ED-4DB2-BD59-A6C34878D82A}">
                    <a16:rowId xmlns:a16="http://schemas.microsoft.com/office/drawing/2014/main" val="10000"/>
                  </a:ext>
                </a:extLst>
              </a:tr>
              <a:tr h="196175">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210,000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17,500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所得割　</a:t>
                      </a:r>
                      <a:r>
                        <a:rPr kumimoji="1" lang="en-US" altLang="ja-JP" sz="500" dirty="0">
                          <a:latin typeface="HGPｺﾞｼｯｸM" panose="020B0600000000000000" pitchFamily="50" charset="-128"/>
                          <a:ea typeface="HGPｺﾞｼｯｸM" panose="020B0600000000000000" pitchFamily="50" charset="-128"/>
                        </a:rPr>
                        <a:t>10,500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199,500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1"/>
                  </a:ext>
                </a:extLst>
              </a:tr>
              <a:tr h="196175">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応益割　</a:t>
                      </a:r>
                      <a:r>
                        <a:rPr kumimoji="1" lang="en-US" altLang="ja-JP" sz="500" dirty="0">
                          <a:latin typeface="HGPｺﾞｼｯｸM" panose="020B0600000000000000" pitchFamily="50" charset="-128"/>
                          <a:ea typeface="HGPｺﾞｼｯｸM" panose="020B0600000000000000" pitchFamily="50" charset="-128"/>
                        </a:rPr>
                        <a:t>90,000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7,500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応益割　</a:t>
                      </a:r>
                      <a:r>
                        <a:rPr kumimoji="1" lang="en-US" altLang="ja-JP" sz="500" dirty="0">
                          <a:latin typeface="HGPｺﾞｼｯｸM" panose="020B0600000000000000" pitchFamily="50" charset="-128"/>
                          <a:ea typeface="HGPｺﾞｼｯｸM" panose="020B0600000000000000" pitchFamily="50" charset="-128"/>
                        </a:rPr>
                        <a:t>90,000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endParaRPr kumimoji="1" lang="ja-JP" altLang="en-US" sz="500" dirty="0">
                        <a:latin typeface="HGPｺﾞｼｯｸM" panose="020B0600000000000000" pitchFamily="50" charset="-128"/>
                        <a:ea typeface="HGPｺﾞｼｯｸM" panose="020B0600000000000000" pitchFamily="50" charset="-128"/>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20000"/>
                      </a:srgbClr>
                    </a:solidFill>
                  </a:tcPr>
                </a:tc>
                <a:extLst>
                  <a:ext uri="{0D108BD9-81ED-4DB2-BD59-A6C34878D82A}">
                    <a16:rowId xmlns:a16="http://schemas.microsoft.com/office/drawing/2014/main" val="10002"/>
                  </a:ext>
                </a:extLst>
              </a:tr>
              <a:tr h="196175">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300,000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25,000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ja-JP" altLang="en-US" sz="500" dirty="0">
                          <a:latin typeface="HGPｺﾞｼｯｸM" panose="020B0600000000000000" pitchFamily="50" charset="-128"/>
                          <a:ea typeface="HGPｺﾞｼｯｸM" panose="020B0600000000000000" pitchFamily="50" charset="-128"/>
                        </a:rPr>
                        <a:t>合計　　</a:t>
                      </a:r>
                      <a:r>
                        <a:rPr kumimoji="1" lang="en-US" altLang="ja-JP" sz="500" dirty="0">
                          <a:latin typeface="HGPｺﾞｼｯｸM" panose="020B0600000000000000" pitchFamily="50" charset="-128"/>
                          <a:ea typeface="HGPｺﾞｼｯｸM" panose="020B0600000000000000" pitchFamily="50" charset="-128"/>
                        </a:rPr>
                        <a:t>105,000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tc>
                  <a:txBody>
                    <a:bodyPr/>
                    <a:lstStyle>
                      <a:lvl1pPr marL="0" algn="l" defTabSz="1280160" rtl="0" eaLnBrk="1" latinLnBrk="0" hangingPunct="1">
                        <a:defRPr kumimoji="1" sz="2520" kern="1200">
                          <a:solidFill>
                            <a:schemeClr val="dk1"/>
                          </a:solidFill>
                          <a:latin typeface="Calibri"/>
                        </a:defRPr>
                      </a:lvl1pPr>
                      <a:lvl2pPr marL="640080" algn="l" defTabSz="1280160" rtl="0" eaLnBrk="1" latinLnBrk="0" hangingPunct="1">
                        <a:defRPr kumimoji="1" sz="2520" kern="1200">
                          <a:solidFill>
                            <a:schemeClr val="dk1"/>
                          </a:solidFill>
                          <a:latin typeface="Calibri"/>
                        </a:defRPr>
                      </a:lvl2pPr>
                      <a:lvl3pPr marL="1280160" algn="l" defTabSz="1280160" rtl="0" eaLnBrk="1" latinLnBrk="0" hangingPunct="1">
                        <a:defRPr kumimoji="1" sz="2520" kern="1200">
                          <a:solidFill>
                            <a:schemeClr val="dk1"/>
                          </a:solidFill>
                          <a:latin typeface="Calibri"/>
                        </a:defRPr>
                      </a:lvl3pPr>
                      <a:lvl4pPr marL="1920240" algn="l" defTabSz="1280160" rtl="0" eaLnBrk="1" latinLnBrk="0" hangingPunct="1">
                        <a:defRPr kumimoji="1" sz="2520" kern="1200">
                          <a:solidFill>
                            <a:schemeClr val="dk1"/>
                          </a:solidFill>
                          <a:latin typeface="Calibri"/>
                        </a:defRPr>
                      </a:lvl4pPr>
                      <a:lvl5pPr marL="2560320" algn="l" defTabSz="1280160" rtl="0" eaLnBrk="1" latinLnBrk="0" hangingPunct="1">
                        <a:defRPr kumimoji="1" sz="2520" kern="1200">
                          <a:solidFill>
                            <a:schemeClr val="dk1"/>
                          </a:solidFill>
                          <a:latin typeface="Calibri"/>
                        </a:defRPr>
                      </a:lvl5pPr>
                      <a:lvl6pPr marL="3200400" algn="l" defTabSz="1280160" rtl="0" eaLnBrk="1" latinLnBrk="0" hangingPunct="1">
                        <a:defRPr kumimoji="1" sz="2520" kern="1200">
                          <a:solidFill>
                            <a:schemeClr val="dk1"/>
                          </a:solidFill>
                          <a:latin typeface="Calibri"/>
                        </a:defRPr>
                      </a:lvl6pPr>
                      <a:lvl7pPr marL="3840480" algn="l" defTabSz="1280160" rtl="0" eaLnBrk="1" latinLnBrk="0" hangingPunct="1">
                        <a:defRPr kumimoji="1" sz="2520" kern="1200">
                          <a:solidFill>
                            <a:schemeClr val="dk1"/>
                          </a:solidFill>
                          <a:latin typeface="Calibri"/>
                        </a:defRPr>
                      </a:lvl7pPr>
                      <a:lvl8pPr marL="4480560" algn="l" defTabSz="1280160" rtl="0" eaLnBrk="1" latinLnBrk="0" hangingPunct="1">
                        <a:defRPr kumimoji="1" sz="2520" kern="1200">
                          <a:solidFill>
                            <a:schemeClr val="dk1"/>
                          </a:solidFill>
                          <a:latin typeface="Calibri"/>
                        </a:defRPr>
                      </a:lvl8pPr>
                      <a:lvl9pPr marL="5120640" algn="l" defTabSz="1280160" rtl="0" eaLnBrk="1" latinLnBrk="0" hangingPunct="1">
                        <a:defRPr kumimoji="1" sz="2520" kern="1200">
                          <a:solidFill>
                            <a:schemeClr val="dk1"/>
                          </a:solidFill>
                          <a:latin typeface="Calibri"/>
                        </a:defRPr>
                      </a:lvl9pPr>
                    </a:lstStyle>
                    <a:p>
                      <a:r>
                        <a:rPr kumimoji="1" lang="en-US" altLang="ja-JP" sz="500" dirty="0">
                          <a:latin typeface="HGPｺﾞｼｯｸM" panose="020B0600000000000000" pitchFamily="50" charset="-128"/>
                          <a:ea typeface="HGPｺﾞｼｯｸM" panose="020B0600000000000000" pitchFamily="50" charset="-128"/>
                        </a:rPr>
                        <a:t>199,500</a:t>
                      </a:r>
                      <a:r>
                        <a:rPr kumimoji="1" lang="ja-JP" altLang="en-US" sz="500" dirty="0">
                          <a:latin typeface="HGPｺﾞｼｯｸM" panose="020B0600000000000000" pitchFamily="50" charset="-128"/>
                          <a:ea typeface="HGPｺﾞｼｯｸM" panose="020B0600000000000000" pitchFamily="50" charset="-128"/>
                        </a:rPr>
                        <a:t>円</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F79646">
                        <a:tint val="40000"/>
                      </a:srgbClr>
                    </a:solidFill>
                  </a:tcPr>
                </a:tc>
                <a:extLst>
                  <a:ext uri="{0D108BD9-81ED-4DB2-BD59-A6C34878D82A}">
                    <a16:rowId xmlns:a16="http://schemas.microsoft.com/office/drawing/2014/main" val="10003"/>
                  </a:ext>
                </a:extLst>
              </a:tr>
            </a:tbl>
          </a:graphicData>
        </a:graphic>
      </p:graphicFrame>
      <p:sp>
        <p:nvSpPr>
          <p:cNvPr id="50" name="テキスト ボックス 49">
            <a:extLst>
              <a:ext uri="{FF2B5EF4-FFF2-40B4-BE49-F238E27FC236}">
                <a16:creationId xmlns:a16="http://schemas.microsoft.com/office/drawing/2014/main" id="{43177E78-D96F-4484-A3EF-47450421BC9A}"/>
              </a:ext>
            </a:extLst>
          </p:cNvPr>
          <p:cNvSpPr txBox="1"/>
          <p:nvPr/>
        </p:nvSpPr>
        <p:spPr>
          <a:xfrm>
            <a:off x="10102508" y="7550233"/>
            <a:ext cx="717154" cy="184666"/>
          </a:xfrm>
          <a:prstGeom prst="rect">
            <a:avLst/>
          </a:prstGeom>
          <a:noFill/>
        </p:spPr>
        <p:txBody>
          <a:bodyPr wrap="square" rtlCol="0">
            <a:spAutoFit/>
          </a:bodyPr>
          <a:lstStyle/>
          <a:p>
            <a:pPr defTabSz="914400"/>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減免率８０％ </a:t>
            </a:r>
            <a:r>
              <a:rPr kumimoji="1" lang="en-US" altLang="ja-JP" sz="300" b="1" dirty="0">
                <a:solidFill>
                  <a:prstClr val="white">
                    <a:lumMod val="95000"/>
                  </a:prstClr>
                </a:solidFill>
                <a:latin typeface="HGPｺﾞｼｯｸM" panose="020B0600000000000000" pitchFamily="50" charset="-128"/>
                <a:ea typeface="HGPｺﾞｼｯｸM" panose="020B0600000000000000" pitchFamily="50" charset="-128"/>
              </a:rPr>
              <a:t>3</a:t>
            </a:r>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か月</a:t>
            </a:r>
          </a:p>
          <a:p>
            <a:pPr defTabSz="914400"/>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減免率１００％ </a:t>
            </a:r>
            <a:r>
              <a:rPr kumimoji="1" lang="en-US" altLang="ja-JP" sz="300" b="1" dirty="0">
                <a:solidFill>
                  <a:prstClr val="white">
                    <a:lumMod val="95000"/>
                  </a:prstClr>
                </a:solidFill>
                <a:latin typeface="HGPｺﾞｼｯｸM" panose="020B0600000000000000" pitchFamily="50" charset="-128"/>
                <a:ea typeface="HGPｺﾞｼｯｸM" panose="020B0600000000000000" pitchFamily="50" charset="-128"/>
              </a:rPr>
              <a:t>9</a:t>
            </a:r>
            <a:r>
              <a:rPr kumimoji="1" lang="ja-JP" altLang="en-US" sz="300" b="1" dirty="0">
                <a:solidFill>
                  <a:prstClr val="white">
                    <a:lumMod val="95000"/>
                  </a:prstClr>
                </a:solidFill>
                <a:latin typeface="HGPｺﾞｼｯｸM" panose="020B0600000000000000" pitchFamily="50" charset="-128"/>
                <a:ea typeface="HGPｺﾞｼｯｸM" panose="020B0600000000000000" pitchFamily="50" charset="-128"/>
              </a:rPr>
              <a:t>か月</a:t>
            </a:r>
          </a:p>
        </p:txBody>
      </p:sp>
      <p:sp>
        <p:nvSpPr>
          <p:cNvPr id="51" name="右矢印 28">
            <a:extLst>
              <a:ext uri="{FF2B5EF4-FFF2-40B4-BE49-F238E27FC236}">
                <a16:creationId xmlns:a16="http://schemas.microsoft.com/office/drawing/2014/main" id="{B7B54C43-CDBE-4CC6-AB34-38BD79A2F421}"/>
              </a:ext>
            </a:extLst>
          </p:cNvPr>
          <p:cNvSpPr/>
          <p:nvPr/>
        </p:nvSpPr>
        <p:spPr>
          <a:xfrm>
            <a:off x="10819662" y="6741989"/>
            <a:ext cx="173204" cy="504056"/>
          </a:xfrm>
          <a:prstGeom prst="rightArrow">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52" name="右矢印 25">
            <a:extLst>
              <a:ext uri="{FF2B5EF4-FFF2-40B4-BE49-F238E27FC236}">
                <a16:creationId xmlns:a16="http://schemas.microsoft.com/office/drawing/2014/main" id="{66D0DEDB-0E04-4FCC-A983-9D711C261112}"/>
              </a:ext>
            </a:extLst>
          </p:cNvPr>
          <p:cNvSpPr/>
          <p:nvPr/>
        </p:nvSpPr>
        <p:spPr>
          <a:xfrm>
            <a:off x="8576188" y="7749942"/>
            <a:ext cx="173204" cy="504056"/>
          </a:xfrm>
          <a:prstGeom prst="rightArrow">
            <a:avLst/>
          </a:prstGeom>
          <a:gradFill rotWithShape="1">
            <a:gsLst>
              <a:gs pos="0">
                <a:srgbClr val="C0504D">
                  <a:tint val="50000"/>
                  <a:satMod val="300000"/>
                </a:srgbClr>
              </a:gs>
              <a:gs pos="35000">
                <a:srgbClr val="C0504D">
                  <a:tint val="37000"/>
                  <a:satMod val="300000"/>
                </a:srgbClr>
              </a:gs>
              <a:gs pos="100000">
                <a:srgbClr val="C0504D">
                  <a:tint val="15000"/>
                  <a:satMod val="350000"/>
                </a:srgbClr>
              </a:gs>
            </a:gsLst>
            <a:lin ang="16200000" scaled="1"/>
          </a:gradFill>
          <a:ln w="9525" cap="flat" cmpd="sng" algn="ctr">
            <a:solidFill>
              <a:srgbClr val="C0504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100" b="0" i="0" u="none" strike="noStrike" kern="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pic>
        <p:nvPicPr>
          <p:cNvPr id="53" name="図 52">
            <a:extLst>
              <a:ext uri="{FF2B5EF4-FFF2-40B4-BE49-F238E27FC236}">
                <a16:creationId xmlns:a16="http://schemas.microsoft.com/office/drawing/2014/main" id="{7B325D68-718D-41A5-A404-74809EB18AC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87438" y="4505832"/>
            <a:ext cx="2242238" cy="630164"/>
          </a:xfrm>
          <a:prstGeom prst="rect">
            <a:avLst/>
          </a:prstGeom>
          <a:noFill/>
          <a:ln>
            <a:noFill/>
          </a:ln>
        </p:spPr>
      </p:pic>
      <p:pic>
        <p:nvPicPr>
          <p:cNvPr id="3" name="図 2">
            <a:extLst>
              <a:ext uri="{FF2B5EF4-FFF2-40B4-BE49-F238E27FC236}">
                <a16:creationId xmlns:a16="http://schemas.microsoft.com/office/drawing/2014/main" id="{8122EF51-9E17-4DCE-A20A-AEE43909E1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54145" y="4448985"/>
            <a:ext cx="2530773" cy="695963"/>
          </a:xfrm>
          <a:prstGeom prst="rect">
            <a:avLst/>
          </a:prstGeom>
        </p:spPr>
      </p:pic>
      <p:pic>
        <p:nvPicPr>
          <p:cNvPr id="54" name="図 53">
            <a:extLst>
              <a:ext uri="{FF2B5EF4-FFF2-40B4-BE49-F238E27FC236}">
                <a16:creationId xmlns:a16="http://schemas.microsoft.com/office/drawing/2014/main" id="{2AED4385-04C1-4D1D-AB2B-F71CE7159D1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06933" y="7273816"/>
            <a:ext cx="2191695" cy="639116"/>
          </a:xfrm>
          <a:prstGeom prst="rect">
            <a:avLst/>
          </a:prstGeom>
          <a:noFill/>
          <a:ln>
            <a:noFill/>
          </a:ln>
        </p:spPr>
      </p:pic>
      <p:pic>
        <p:nvPicPr>
          <p:cNvPr id="8" name="図 7">
            <a:extLst>
              <a:ext uri="{FF2B5EF4-FFF2-40B4-BE49-F238E27FC236}">
                <a16:creationId xmlns:a16="http://schemas.microsoft.com/office/drawing/2014/main" id="{21092957-CA0A-4071-874F-808DC602BF8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98629" y="7254079"/>
            <a:ext cx="1252936" cy="649887"/>
          </a:xfrm>
          <a:prstGeom prst="rect">
            <a:avLst/>
          </a:prstGeom>
        </p:spPr>
      </p:pic>
      <p:pic>
        <p:nvPicPr>
          <p:cNvPr id="56" name="図 55">
            <a:extLst>
              <a:ext uri="{FF2B5EF4-FFF2-40B4-BE49-F238E27FC236}">
                <a16:creationId xmlns:a16="http://schemas.microsoft.com/office/drawing/2014/main" id="{2CB2CA90-12B9-4BEC-93F7-390EEF57877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53892" y="7972270"/>
            <a:ext cx="2326399" cy="614748"/>
          </a:xfrm>
          <a:prstGeom prst="rect">
            <a:avLst/>
          </a:prstGeom>
        </p:spPr>
      </p:pic>
      <p:pic>
        <p:nvPicPr>
          <p:cNvPr id="58" name="図 57">
            <a:extLst>
              <a:ext uri="{FF2B5EF4-FFF2-40B4-BE49-F238E27FC236}">
                <a16:creationId xmlns:a16="http://schemas.microsoft.com/office/drawing/2014/main" id="{46D457F8-2795-4A37-9602-8EA848C10AF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22404" y="7991658"/>
            <a:ext cx="2314239" cy="588970"/>
          </a:xfrm>
          <a:prstGeom prst="rect">
            <a:avLst/>
          </a:prstGeom>
        </p:spPr>
      </p:pic>
      <p:sp>
        <p:nvSpPr>
          <p:cNvPr id="55" name="正方形/長方形 54">
            <a:extLst>
              <a:ext uri="{FF2B5EF4-FFF2-40B4-BE49-F238E27FC236}">
                <a16:creationId xmlns:a16="http://schemas.microsoft.com/office/drawing/2014/main" id="{81628257-F5B4-49C2-A795-761601A6FFFA}"/>
              </a:ext>
            </a:extLst>
          </p:cNvPr>
          <p:cNvSpPr/>
          <p:nvPr/>
        </p:nvSpPr>
        <p:spPr>
          <a:xfrm>
            <a:off x="11615057" y="400357"/>
            <a:ext cx="990599" cy="418485"/>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400" dirty="0">
                <a:solidFill>
                  <a:schemeClr val="tx1"/>
                </a:solidFill>
                <a:latin typeface="BIZ UDPゴシック" panose="020B0400000000000000" pitchFamily="50" charset="-128"/>
                <a:ea typeface="BIZ UDPゴシック" panose="020B0400000000000000" pitchFamily="50" charset="-128"/>
              </a:rPr>
              <a:t>1</a:t>
            </a:r>
            <a:r>
              <a:rPr kumimoji="1" lang="ja-JP" altLang="en-US" sz="1400" dirty="0">
                <a:solidFill>
                  <a:schemeClr val="tx1"/>
                </a:solidFill>
                <a:latin typeface="BIZ UDPゴシック" panose="020B0400000000000000" pitchFamily="50" charset="-128"/>
                <a:ea typeface="BIZ UDPゴシック" panose="020B0400000000000000" pitchFamily="50" charset="-128"/>
              </a:rPr>
              <a:t>９</a:t>
            </a:r>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１</a:t>
            </a:r>
          </a:p>
        </p:txBody>
      </p:sp>
    </p:spTree>
    <p:extLst>
      <p:ext uri="{BB962C8B-B14F-4D97-AF65-F5344CB8AC3E}">
        <p14:creationId xmlns:p14="http://schemas.microsoft.com/office/powerpoint/2010/main" val="425991326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836</TotalTime>
  <Words>13340</Words>
  <Application>Microsoft Office PowerPoint</Application>
  <PresentationFormat>A3 297x420 mm</PresentationFormat>
  <Paragraphs>2059</Paragraphs>
  <Slides>12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12</vt:i4>
      </vt:variant>
    </vt:vector>
  </HeadingPairs>
  <TitlesOfParts>
    <vt:vector size="22" baseType="lpstr">
      <vt:lpstr>BIZ UDPゴシック</vt:lpstr>
      <vt:lpstr>HGPｺﾞｼｯｸE</vt:lpstr>
      <vt:lpstr>HGPｺﾞｼｯｸM</vt:lpstr>
      <vt:lpstr>ＭＳ Ｐゴシック</vt:lpstr>
      <vt:lpstr>Arial</vt:lpstr>
      <vt:lpstr>Calibri</vt:lpstr>
      <vt:lpstr>Calibri Light</vt:lpstr>
      <vt:lpstr>Century</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上和田　匠</dc:creator>
  <cp:lastModifiedBy>桐山　栞里</cp:lastModifiedBy>
  <cp:revision>78</cp:revision>
  <cp:lastPrinted>2026-02-04T03:07:00Z</cp:lastPrinted>
  <dcterms:created xsi:type="dcterms:W3CDTF">2026-02-02T02:23:46Z</dcterms:created>
  <dcterms:modified xsi:type="dcterms:W3CDTF">2026-03-12T09:33:19Z</dcterms:modified>
</cp:coreProperties>
</file>