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堤之　聖也" initials="堤之　聖也" lastIdx="2" clrIdx="0">
    <p:extLst>
      <p:ext uri="{19B8F6BF-5375-455C-9EA6-DF929625EA0E}">
        <p15:presenceInfo xmlns:p15="http://schemas.microsoft.com/office/powerpoint/2012/main" userId="S::TsutsuminoS@lan.pref.osaka.jp::ea302b6c-fc32-4018-8775-662e5fa4c8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6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83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9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455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316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4017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525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22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322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885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312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6808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20103-F4C7-4204-9128-6F28DB7EC7D6}" type="datetimeFigureOut">
              <a:rPr kumimoji="1" lang="ja-JP" altLang="en-US" smtClean="0"/>
              <a:t>2026/3/11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ADF60-AE88-4508-BED6-0EC64F946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619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817BDE07-FB6B-413E-8F59-9232D7EC050D}"/>
              </a:ext>
            </a:extLst>
          </p:cNvPr>
          <p:cNvSpPr/>
          <p:nvPr/>
        </p:nvSpPr>
        <p:spPr>
          <a:xfrm>
            <a:off x="1" y="1"/>
            <a:ext cx="9144000" cy="37339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大阪府国民健康保険運営方針　別に定める基準の改定について（案）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5A2DEAD-B3DC-4188-9B32-AD07A324BEFD}"/>
              </a:ext>
            </a:extLst>
          </p:cNvPr>
          <p:cNvSpPr/>
          <p:nvPr/>
        </p:nvSpPr>
        <p:spPr>
          <a:xfrm>
            <a:off x="8229600" y="38893"/>
            <a:ext cx="799237" cy="25276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資料</a:t>
            </a:r>
            <a:r>
              <a:rPr kumimoji="1" lang="en-US" altLang="ja-JP" sz="105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kumimoji="1" lang="ja-JP" altLang="en-US" sz="105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８</a:t>
            </a:r>
            <a:r>
              <a:rPr kumimoji="1" lang="en-US" altLang="ja-JP" sz="105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-1</a:t>
            </a:r>
            <a:endParaRPr kumimoji="1" lang="en-US" altLang="ja-JP" sz="105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直角三角形 11">
            <a:extLst>
              <a:ext uri="{FF2B5EF4-FFF2-40B4-BE49-F238E27FC236}">
                <a16:creationId xmlns:a16="http://schemas.microsoft.com/office/drawing/2014/main" id="{9B248BA3-EE3D-4754-AC7A-1F4CBD6185E7}"/>
              </a:ext>
            </a:extLst>
          </p:cNvPr>
          <p:cNvSpPr/>
          <p:nvPr/>
        </p:nvSpPr>
        <p:spPr>
          <a:xfrm flipV="1">
            <a:off x="83997" y="434676"/>
            <a:ext cx="386210" cy="28038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02AA8F1-AE59-49A7-A69B-8EB60B595CE8}"/>
              </a:ext>
            </a:extLst>
          </p:cNvPr>
          <p:cNvSpPr/>
          <p:nvPr/>
        </p:nvSpPr>
        <p:spPr>
          <a:xfrm>
            <a:off x="44671" y="386204"/>
            <a:ext cx="504408" cy="2803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</a:t>
            </a:r>
            <a:endParaRPr lang="en-US" altLang="ja-JP" sz="800" b="1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9F21A17-AE20-4CEA-9900-AB5D359ABD33}"/>
              </a:ext>
            </a:extLst>
          </p:cNvPr>
          <p:cNvSpPr/>
          <p:nvPr/>
        </p:nvSpPr>
        <p:spPr>
          <a:xfrm>
            <a:off x="296874" y="482302"/>
            <a:ext cx="3901922" cy="2539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改定理由</a:t>
            </a:r>
            <a:endParaRPr lang="en-US" altLang="ja-JP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0ED68889-703E-46A4-AFF7-6EB4DB72356D}"/>
              </a:ext>
            </a:extLst>
          </p:cNvPr>
          <p:cNvSpPr/>
          <p:nvPr/>
        </p:nvSpPr>
        <p:spPr>
          <a:xfrm>
            <a:off x="123322" y="1753374"/>
            <a:ext cx="8710715" cy="5626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現在「均等割」と表記されている事項につき、「均等割及び十八歳以上均等割」へ改定。（２か所）</a:t>
            </a: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 現在</a:t>
            </a:r>
            <a:r>
              <a:rPr lang="ja-JP" altLang="en-US" sz="105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「応益分</a:t>
            </a: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」と表記されている事項については、</a:t>
            </a:r>
            <a:r>
              <a:rPr lang="ja-JP" altLang="en-US" sz="105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「応益分</a:t>
            </a: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」に「十八歳以上均等割」も含まれていることから改定は不要。</a:t>
            </a:r>
          </a:p>
          <a:p>
            <a:pPr>
              <a:lnSpc>
                <a:spcPts val="1800"/>
              </a:lnSpc>
            </a:pP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7161BDB8-B15D-4736-B967-B27079BD075C}"/>
              </a:ext>
            </a:extLst>
          </p:cNvPr>
          <p:cNvSpPr/>
          <p:nvPr/>
        </p:nvSpPr>
        <p:spPr>
          <a:xfrm flipV="1">
            <a:off x="83998" y="1470294"/>
            <a:ext cx="386210" cy="25489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C65130A6-ACD2-4DC8-A166-F30C4D100A8E}"/>
              </a:ext>
            </a:extLst>
          </p:cNvPr>
          <p:cNvCxnSpPr>
            <a:cxnSpLocks/>
          </p:cNvCxnSpPr>
          <p:nvPr/>
        </p:nvCxnSpPr>
        <p:spPr>
          <a:xfrm>
            <a:off x="83997" y="1761746"/>
            <a:ext cx="25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D33B277-D294-4433-A91E-70AA04108B22}"/>
              </a:ext>
            </a:extLst>
          </p:cNvPr>
          <p:cNvSpPr/>
          <p:nvPr/>
        </p:nvSpPr>
        <p:spPr>
          <a:xfrm>
            <a:off x="44672" y="1421821"/>
            <a:ext cx="504408" cy="25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</a:t>
            </a:r>
            <a:endParaRPr lang="en-US" altLang="ja-JP" sz="800" b="1" dirty="0">
              <a:solidFill>
                <a:schemeClr val="bg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C1A40CA-91EC-46C5-80EC-AE141B775829}"/>
              </a:ext>
            </a:extLst>
          </p:cNvPr>
          <p:cNvSpPr/>
          <p:nvPr/>
        </p:nvSpPr>
        <p:spPr>
          <a:xfrm>
            <a:off x="296874" y="1519370"/>
            <a:ext cx="4446011" cy="263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改定内容（案）</a:t>
            </a:r>
            <a:endParaRPr lang="en-US" altLang="ja-JP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97FAA444-4845-48AE-987A-35FCA6C52AED}"/>
              </a:ext>
            </a:extLst>
          </p:cNvPr>
          <p:cNvCxnSpPr>
            <a:cxnSpLocks/>
          </p:cNvCxnSpPr>
          <p:nvPr/>
        </p:nvCxnSpPr>
        <p:spPr>
          <a:xfrm>
            <a:off x="83997" y="759835"/>
            <a:ext cx="25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6F0C90B-F8BA-4AEE-B447-D7B1C3B3E626}"/>
              </a:ext>
            </a:extLst>
          </p:cNvPr>
          <p:cNvSpPr/>
          <p:nvPr/>
        </p:nvSpPr>
        <p:spPr>
          <a:xfrm>
            <a:off x="130603" y="788862"/>
            <a:ext cx="8968725" cy="6322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○　令和８年４月１日から開始となる「子ども・子育て支援納付金制度」において、保険料賦課の際に従来の「均等割」に加えて「</a:t>
            </a:r>
            <a:r>
              <a:rPr lang="en-US" altLang="ja-JP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18</a:t>
            </a: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歳以上均等割」が追加され</a:t>
            </a: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105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ることから、大阪府国民健康保険運営方針　別に定める基準「１　保険料の減免」についての規定整備が必要となるもの。</a:t>
            </a: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1" name="直角三角形 30">
            <a:extLst>
              <a:ext uri="{FF2B5EF4-FFF2-40B4-BE49-F238E27FC236}">
                <a16:creationId xmlns:a16="http://schemas.microsoft.com/office/drawing/2014/main" id="{F4C3A557-B53F-4CDD-BD32-1C685D070F16}"/>
              </a:ext>
            </a:extLst>
          </p:cNvPr>
          <p:cNvSpPr/>
          <p:nvPr/>
        </p:nvSpPr>
        <p:spPr>
          <a:xfrm flipV="1">
            <a:off x="88343" y="2304500"/>
            <a:ext cx="386210" cy="254895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/>
          </a:p>
        </p:txBody>
      </p: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39B36B3A-B2F4-4DD5-B10D-1A4D1BAFB9BA}"/>
              </a:ext>
            </a:extLst>
          </p:cNvPr>
          <p:cNvCxnSpPr>
            <a:cxnSpLocks/>
          </p:cNvCxnSpPr>
          <p:nvPr/>
        </p:nvCxnSpPr>
        <p:spPr>
          <a:xfrm>
            <a:off x="88342" y="2595952"/>
            <a:ext cx="2520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1ADBC54-9DA4-4A2E-AEB4-2269456E3FA3}"/>
              </a:ext>
            </a:extLst>
          </p:cNvPr>
          <p:cNvSpPr/>
          <p:nvPr/>
        </p:nvSpPr>
        <p:spPr>
          <a:xfrm>
            <a:off x="49017" y="2256027"/>
            <a:ext cx="504408" cy="2548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8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A7F5D899-33C2-4CAB-89F7-801650F56E1E}"/>
              </a:ext>
            </a:extLst>
          </p:cNvPr>
          <p:cNvSpPr/>
          <p:nvPr/>
        </p:nvSpPr>
        <p:spPr>
          <a:xfrm>
            <a:off x="301219" y="2353576"/>
            <a:ext cx="4446011" cy="2630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改定案（該当部分のみ抜粋）</a:t>
            </a:r>
            <a:endParaRPr lang="en-US" altLang="ja-JP" sz="1100" b="1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35" name="表 34">
            <a:extLst>
              <a:ext uri="{FF2B5EF4-FFF2-40B4-BE49-F238E27FC236}">
                <a16:creationId xmlns:a16="http://schemas.microsoft.com/office/drawing/2014/main" id="{368F0137-FCD6-40D8-8A20-56F201AF6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323192"/>
              </p:ext>
            </p:extLst>
          </p:nvPr>
        </p:nvGraphicFramePr>
        <p:xfrm>
          <a:off x="1757380" y="3116890"/>
          <a:ext cx="5008955" cy="3535628"/>
        </p:xfrm>
        <a:graphic>
          <a:graphicData uri="http://schemas.openxmlformats.org/drawingml/2006/table">
            <a:tbl>
              <a:tblPr firstRow="1" firstCol="1" bandRow="1"/>
              <a:tblGrid>
                <a:gridCol w="519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84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40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84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84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3127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区分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一　災害</a:t>
                      </a:r>
                      <a:endParaRPr lang="ja-JP" sz="900" kern="10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二　</a:t>
                      </a:r>
                      <a:r>
                        <a:rPr lang="ja-JP" sz="600" u="sng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所得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減少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三　拘禁</a:t>
                      </a:r>
                      <a:endParaRPr lang="ja-JP" sz="900" kern="10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四　旧被扶養者</a:t>
                      </a:r>
                      <a:endParaRPr lang="ja-JP" sz="900" kern="10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791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対象となる保険料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応能分及び応益分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応能分のみ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応能分及び応益分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応能分及び応益分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0873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減免の割合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被害の程度に応じて３区分（全壊等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％、半壊等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％、火災による水損又は床上浸水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前年所得からの減少率に応じて、８区分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（減少率が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30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40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50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60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70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90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80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90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％以上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％未満：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90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％、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同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％：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％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所得割</a:t>
                      </a:r>
                      <a:r>
                        <a:rPr lang="en-US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10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割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均等割</a:t>
                      </a:r>
                      <a:r>
                        <a:rPr lang="ja-JP" altLang="en-US" sz="600" b="1" u="sng" kern="100" dirty="0">
                          <a:solidFill>
                            <a:srgbClr val="FF0000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及び十八歳以上均等割</a:t>
                      </a: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５割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平等割５割（旧被扶養者のみで構成される世帯に限る。）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0837"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対象期間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減免の申請のあった日の属する年度末まで（ただし、必要に応じ、当該申請日の属する年度の翌年度末まで【被災した日が属する月から起算し、最大</a:t>
                      </a:r>
                      <a:r>
                        <a:rPr lang="en-US" sz="60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12</a:t>
                      </a:r>
                      <a:r>
                        <a:rPr lang="ja-JP" sz="60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月】延期することができる。）</a:t>
                      </a:r>
                      <a:endParaRPr lang="ja-JP" sz="900" u="none" kern="100" dirty="0">
                        <a:solidFill>
                          <a:schemeClr val="tx1"/>
                        </a:solidFill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減免の申請のあった日の属する月以降、保険料を納付することが可能となるまでの間（ただし、必要に応じ、当該申請日の属する年度の翌年度末まで延期することができる。）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63500" indent="-6350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sz="600" kern="100" dirty="0"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拘禁されている期間</a:t>
                      </a:r>
                      <a:endParaRPr lang="ja-JP" sz="900" kern="100" dirty="0">
                        <a:effectLst/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Times New Roman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6400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12801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9202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256032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320040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384048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448056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5120640" algn="l" defTabSz="1280160" rtl="0" eaLnBrk="1" latinLnBrk="0" hangingPunct="1">
                        <a:defRPr kumimoji="1" sz="252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indent="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ja-JP" altLang="ja-JP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減免の申請のあった日の属する月以降</a:t>
                      </a:r>
                      <a:r>
                        <a:rPr lang="ja-JP" altLang="en-US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（ただし、均等割</a:t>
                      </a:r>
                      <a:r>
                        <a:rPr lang="ja-JP" altLang="en-US" sz="600" b="0" u="sng" kern="100" dirty="0">
                          <a:solidFill>
                            <a:srgbClr val="FF0000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、</a:t>
                      </a:r>
                      <a:r>
                        <a:rPr lang="ja-JP" altLang="en-US" sz="600" b="1" u="sng" kern="100" dirty="0">
                          <a:solidFill>
                            <a:srgbClr val="FF0000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十八歳以上均等割</a:t>
                      </a:r>
                      <a:r>
                        <a:rPr lang="ja-JP" altLang="en-US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及び平等割に係る減免については、資格取得日の属する月以後２年を経過する月までの間に限る。</a:t>
                      </a:r>
                      <a:r>
                        <a:rPr lang="en-US" altLang="ja-JP" sz="600" b="0" u="none" kern="100" dirty="0">
                          <a:solidFill>
                            <a:schemeClr val="tx1"/>
                          </a:solidFill>
                          <a:effectLst/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)</a:t>
                      </a:r>
                    </a:p>
                  </a:txBody>
                  <a:tcPr marL="68580" marR="68580" marT="0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79646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9917D612-08E6-4B30-9C6F-6A225B8FAE3A}"/>
              </a:ext>
            </a:extLst>
          </p:cNvPr>
          <p:cNvSpPr/>
          <p:nvPr/>
        </p:nvSpPr>
        <p:spPr>
          <a:xfrm>
            <a:off x="1631731" y="2632510"/>
            <a:ext cx="8710715" cy="3587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lnSpc>
                <a:spcPts val="1800"/>
              </a:lnSpc>
            </a:pPr>
            <a:r>
              <a:rPr lang="ja-JP" altLang="en-US" sz="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　保険料減免</a:t>
            </a:r>
            <a:endParaRPr lang="en-US" altLang="ja-JP" sz="8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>
              <a:lnSpc>
                <a:spcPts val="1800"/>
              </a:lnSpc>
            </a:pPr>
            <a:r>
              <a:rPr lang="ja-JP" altLang="en-US" sz="8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（２）　減免の対象となる保険料及び減免の割合</a:t>
            </a:r>
          </a:p>
          <a:p>
            <a:pPr>
              <a:lnSpc>
                <a:spcPts val="1800"/>
              </a:lnSpc>
            </a:pPr>
            <a:endParaRPr lang="en-US" altLang="ja-JP" sz="105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1362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3273</TotalTime>
  <Words>514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HGPｺﾞｼｯｸM</vt:lpstr>
      <vt:lpstr>UD デジタル 教科書体 NK-R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上和田　匠</dc:creator>
  <cp:lastModifiedBy>桐山　栞里</cp:lastModifiedBy>
  <cp:revision>285</cp:revision>
  <cp:lastPrinted>2025-11-28T02:38:44Z</cp:lastPrinted>
  <dcterms:created xsi:type="dcterms:W3CDTF">2025-07-10T02:25:03Z</dcterms:created>
  <dcterms:modified xsi:type="dcterms:W3CDTF">2026-03-11T07:14:03Z</dcterms:modified>
</cp:coreProperties>
</file>