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306" r:id="rId2"/>
  </p:sldIdLst>
  <p:sldSz cx="10691813" cy="7559675"/>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伊賀　雅" initials="伊賀　雅" lastIdx="4" clrIdx="0">
    <p:extLst>
      <p:ext uri="{19B8F6BF-5375-455C-9EA6-DF929625EA0E}">
        <p15:presenceInfo xmlns:p15="http://schemas.microsoft.com/office/powerpoint/2012/main" userId="S::IgaM@lan.pref.osaka.jp::b2239d15-8293-4d1e-885a-ac50aabc3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FFCC"/>
    <a:srgbClr val="EBF5FF"/>
    <a:srgbClr val="CCFFFF"/>
    <a:srgbClr val="CCCCFF"/>
    <a:srgbClr val="FFEB9C"/>
    <a:srgbClr val="0033CC"/>
    <a:srgbClr val="FFFF99"/>
    <a:srgbClr val="FFCC66"/>
    <a:srgbClr val="0C779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35" autoAdjust="0"/>
    <p:restoredTop sz="96054" autoAdjust="0"/>
  </p:normalViewPr>
  <p:slideViewPr>
    <p:cSldViewPr snapToGrid="0">
      <p:cViewPr varScale="1">
        <p:scale>
          <a:sx n="88" d="100"/>
          <a:sy n="88" d="100"/>
        </p:scale>
        <p:origin x="960"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575" cy="498475"/>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1"/>
            <a:ext cx="2949575" cy="498475"/>
          </a:xfrm>
          <a:prstGeom prst="rect">
            <a:avLst/>
          </a:prstGeom>
        </p:spPr>
        <p:txBody>
          <a:bodyPr vert="horz" lIns="91433" tIns="45717" rIns="91433" bIns="45717" rtlCol="0"/>
          <a:lstStyle>
            <a:lvl1pPr algn="r">
              <a:defRPr sz="1200"/>
            </a:lvl1pPr>
          </a:lstStyle>
          <a:p>
            <a:fld id="{FBE4A062-EE9D-4360-826B-1477C3BB4978}" type="datetimeFigureOut">
              <a:rPr kumimoji="1" lang="ja-JP" altLang="en-US" smtClean="0"/>
              <a:t>2026/3/11</a:t>
            </a:fld>
            <a:endParaRPr kumimoji="1" lang="ja-JP" altLang="en-US"/>
          </a:p>
        </p:txBody>
      </p:sp>
      <p:sp>
        <p:nvSpPr>
          <p:cNvPr id="4" name="スライド イメージ プレースホルダー 3"/>
          <p:cNvSpPr>
            <a:spLocks noGrp="1" noRot="1" noChangeAspect="1"/>
          </p:cNvSpPr>
          <p:nvPr>
            <p:ph type="sldImg" idx="2"/>
          </p:nvPr>
        </p:nvSpPr>
        <p:spPr>
          <a:xfrm>
            <a:off x="1031875" y="1243013"/>
            <a:ext cx="4743450" cy="3354387"/>
          </a:xfrm>
          <a:prstGeom prst="rect">
            <a:avLst/>
          </a:prstGeom>
          <a:noFill/>
          <a:ln w="12700">
            <a:solidFill>
              <a:prstClr val="black"/>
            </a:solidFill>
          </a:ln>
        </p:spPr>
        <p:txBody>
          <a:bodyPr vert="horz" lIns="91433" tIns="45717" rIns="91433" bIns="45717" rtlCol="0" anchor="ctr"/>
          <a:lstStyle/>
          <a:p>
            <a:endParaRPr lang="ja-JP" altLang="en-US"/>
          </a:p>
        </p:txBody>
      </p:sp>
      <p:sp>
        <p:nvSpPr>
          <p:cNvPr id="5" name="ノート プレースホルダー 4"/>
          <p:cNvSpPr>
            <a:spLocks noGrp="1"/>
          </p:cNvSpPr>
          <p:nvPr>
            <p:ph type="body" sz="quarter" idx="3"/>
          </p:nvPr>
        </p:nvSpPr>
        <p:spPr>
          <a:xfrm>
            <a:off x="681038" y="4783139"/>
            <a:ext cx="5445125" cy="3913187"/>
          </a:xfrm>
          <a:prstGeom prst="rect">
            <a:avLst/>
          </a:prstGeom>
        </p:spPr>
        <p:txBody>
          <a:bodyPr vert="horz" lIns="91433" tIns="45717" rIns="91433"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3"/>
            <a:ext cx="2949575" cy="498475"/>
          </a:xfrm>
          <a:prstGeom prst="rect">
            <a:avLst/>
          </a:prstGeom>
        </p:spPr>
        <p:txBody>
          <a:bodyPr vert="horz" lIns="91433" tIns="45717" rIns="91433"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3"/>
            <a:ext cx="2949575" cy="498475"/>
          </a:xfrm>
          <a:prstGeom prst="rect">
            <a:avLst/>
          </a:prstGeom>
        </p:spPr>
        <p:txBody>
          <a:bodyPr vert="horz" lIns="91433" tIns="45717" rIns="91433" bIns="45717" rtlCol="0" anchor="b"/>
          <a:lstStyle>
            <a:lvl1pPr algn="r">
              <a:defRPr sz="1200"/>
            </a:lvl1pPr>
          </a:lstStyle>
          <a:p>
            <a:fld id="{EB6EC66C-D37A-4D52-9AA3-55976FBBE744}" type="slidenum">
              <a:rPr kumimoji="1" lang="ja-JP" altLang="en-US" smtClean="0"/>
              <a:t>‹#›</a:t>
            </a:fld>
            <a:endParaRPr kumimoji="1" lang="ja-JP" altLang="en-US"/>
          </a:p>
        </p:txBody>
      </p:sp>
    </p:spTree>
    <p:extLst>
      <p:ext uri="{BB962C8B-B14F-4D97-AF65-F5344CB8AC3E}">
        <p14:creationId xmlns:p14="http://schemas.microsoft.com/office/powerpoint/2010/main" val="422084686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EB6EC66C-D37A-4D52-9AA3-55976FBBE744}" type="slidenum">
              <a:rPr kumimoji="1" lang="ja-JP" altLang="en-US" smtClean="0"/>
              <a:t>1</a:t>
            </a:fld>
            <a:endParaRPr kumimoji="1" lang="ja-JP" altLang="en-US"/>
          </a:p>
        </p:txBody>
      </p:sp>
    </p:spTree>
    <p:extLst>
      <p:ext uri="{BB962C8B-B14F-4D97-AF65-F5344CB8AC3E}">
        <p14:creationId xmlns:p14="http://schemas.microsoft.com/office/powerpoint/2010/main" val="617488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6083D49-EA5E-4266-9554-128F7DFBF8C6}"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3098661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6083D49-EA5E-4266-9554-128F7DFBF8C6}"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1350210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6083D49-EA5E-4266-9554-128F7DFBF8C6}"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1024916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6083D49-EA5E-4266-9554-128F7DFBF8C6}"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1056432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6083D49-EA5E-4266-9554-128F7DFBF8C6}"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4254315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6083D49-EA5E-4266-9554-128F7DFBF8C6}" type="datetimeFigureOut">
              <a:rPr kumimoji="1" lang="ja-JP" altLang="en-US" smtClean="0"/>
              <a:t>2026/3/11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2813529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4" name="Content Placeholder 3"/>
          <p:cNvSpPr>
            <a:spLocks noGrp="1"/>
          </p:cNvSpPr>
          <p:nvPr>
            <p:ph sz="half" idx="2"/>
          </p:nvPr>
        </p:nvSpPr>
        <p:spPr>
          <a:xfrm>
            <a:off x="736456" y="2761381"/>
            <a:ext cx="4523137"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6" name="Content Placeholder 5"/>
          <p:cNvSpPr>
            <a:spLocks noGrp="1"/>
          </p:cNvSpPr>
          <p:nvPr>
            <p:ph sz="quarter" idx="4"/>
          </p:nvPr>
        </p:nvSpPr>
        <p:spPr>
          <a:xfrm>
            <a:off x="5412731" y="2761381"/>
            <a:ext cx="4545413"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6083D49-EA5E-4266-9554-128F7DFBF8C6}" type="datetimeFigureOut">
              <a:rPr kumimoji="1" lang="ja-JP" altLang="en-US" smtClean="0"/>
              <a:t>2026/3/11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621788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6083D49-EA5E-4266-9554-128F7DFBF8C6}" type="datetimeFigureOut">
              <a:rPr kumimoji="1" lang="ja-JP" altLang="en-US" smtClean="0"/>
              <a:t>2026/3/11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845433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083D49-EA5E-4266-9554-128F7DFBF8C6}" type="datetimeFigureOut">
              <a:rPr kumimoji="1" lang="ja-JP" altLang="en-US" smtClean="0"/>
              <a:t>2026/3/11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3772667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6083D49-EA5E-4266-9554-128F7DFBF8C6}" type="datetimeFigureOut">
              <a:rPr kumimoji="1" lang="ja-JP" altLang="en-US" smtClean="0"/>
              <a:t>2026/3/11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140349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6083D49-EA5E-4266-9554-128F7DFBF8C6}" type="datetimeFigureOut">
              <a:rPr kumimoji="1" lang="ja-JP" altLang="en-US" smtClean="0"/>
              <a:t>2026/3/11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3913473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86083D49-EA5E-4266-9554-128F7DFBF8C6}" type="datetimeFigureOut">
              <a:rPr kumimoji="1" lang="ja-JP" altLang="en-US" smtClean="0"/>
              <a:t>2026/3/11</a:t>
            </a:fld>
            <a:endParaRPr kumimoji="1" lang="ja-JP" altLang="en-US"/>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24095676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kumimoji="1"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kumimoji="1"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kumimoji="1"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en-US"/>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59E0FA7F-FF93-5B3D-D14D-F1452D7A4469}"/>
              </a:ext>
            </a:extLst>
          </p:cNvPr>
          <p:cNvSpPr/>
          <p:nvPr/>
        </p:nvSpPr>
        <p:spPr>
          <a:xfrm>
            <a:off x="0" y="-5490"/>
            <a:ext cx="10696043" cy="396000"/>
          </a:xfrm>
          <a:prstGeom prst="rect">
            <a:avLst/>
          </a:prstGeom>
          <a:gradFill flip="none" rotWithShape="1">
            <a:gsLst>
              <a:gs pos="0">
                <a:schemeClr val="accent1">
                  <a:lumMod val="50000"/>
                </a:schemeClr>
              </a:gs>
              <a:gs pos="50000">
                <a:schemeClr val="accent1">
                  <a:lumMod val="75000"/>
                </a:schemeClr>
              </a:gs>
              <a:gs pos="100000">
                <a:schemeClr val="accent1">
                  <a:lumMod val="60000"/>
                  <a:lumOff val="4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BIZ UDゴシック" panose="020B0400000000000000" pitchFamily="49" charset="-128"/>
                <a:ea typeface="BIZ UDゴシック" panose="020B0400000000000000" pitchFamily="49" charset="-128"/>
              </a:rPr>
              <a:t>市町村に帰責事由のない赤字に対する対応策</a:t>
            </a:r>
          </a:p>
        </p:txBody>
      </p:sp>
      <p:sp>
        <p:nvSpPr>
          <p:cNvPr id="12" name="正方形/長方形 11">
            <a:extLst>
              <a:ext uri="{FF2B5EF4-FFF2-40B4-BE49-F238E27FC236}">
                <a16:creationId xmlns:a16="http://schemas.microsoft.com/office/drawing/2014/main" id="{83900359-E4DE-4678-94BB-9239F03BCE73}"/>
              </a:ext>
            </a:extLst>
          </p:cNvPr>
          <p:cNvSpPr/>
          <p:nvPr/>
        </p:nvSpPr>
        <p:spPr>
          <a:xfrm>
            <a:off x="9694202" y="15991"/>
            <a:ext cx="932663" cy="324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100" dirty="0">
                <a:solidFill>
                  <a:schemeClr val="tx1"/>
                </a:solidFill>
                <a:latin typeface="BIZ UDゴシック" panose="020B0400000000000000" pitchFamily="49" charset="-128"/>
                <a:ea typeface="BIZ UDゴシック" panose="020B0400000000000000" pitchFamily="49" charset="-128"/>
              </a:rPr>
              <a:t>資料</a:t>
            </a:r>
            <a:r>
              <a:rPr lang="en-US" altLang="ja-JP" sz="1100" dirty="0">
                <a:solidFill>
                  <a:schemeClr val="tx1"/>
                </a:solidFill>
                <a:latin typeface="BIZ UDゴシック" panose="020B0400000000000000" pitchFamily="49" charset="-128"/>
                <a:ea typeface="BIZ UDゴシック" panose="020B0400000000000000" pitchFamily="49" charset="-128"/>
              </a:rPr>
              <a:t>17</a:t>
            </a:r>
            <a:r>
              <a:rPr lang="ja-JP" altLang="en-US" sz="1100" dirty="0">
                <a:solidFill>
                  <a:schemeClr val="tx1"/>
                </a:solidFill>
                <a:latin typeface="BIZ UDゴシック" panose="020B0400000000000000" pitchFamily="49" charset="-128"/>
                <a:ea typeface="BIZ UDゴシック" panose="020B0400000000000000" pitchFamily="49" charset="-128"/>
              </a:rPr>
              <a:t>－３</a:t>
            </a:r>
            <a:endParaRPr lang="en-US" altLang="ja-JP" sz="900" dirty="0">
              <a:latin typeface="BIZ UDゴシック" panose="020B0400000000000000" pitchFamily="49" charset="-128"/>
              <a:ea typeface="BIZ UDゴシック" panose="020B0400000000000000" pitchFamily="49" charset="-128"/>
            </a:endParaRPr>
          </a:p>
        </p:txBody>
      </p:sp>
      <p:sp>
        <p:nvSpPr>
          <p:cNvPr id="13" name="四角形: 角を丸くする 12">
            <a:extLst>
              <a:ext uri="{FF2B5EF4-FFF2-40B4-BE49-F238E27FC236}">
                <a16:creationId xmlns:a16="http://schemas.microsoft.com/office/drawing/2014/main" id="{DFC3EDA5-973D-495E-B90D-FB5ECBB5E4A4}"/>
              </a:ext>
            </a:extLst>
          </p:cNvPr>
          <p:cNvSpPr/>
          <p:nvPr/>
        </p:nvSpPr>
        <p:spPr>
          <a:xfrm>
            <a:off x="99108" y="488147"/>
            <a:ext cx="2844000" cy="288000"/>
          </a:xfrm>
          <a:prstGeom prst="roundRect">
            <a:avLst>
              <a:gd name="adj" fmla="val 19026"/>
            </a:avLst>
          </a:prstGeom>
          <a:solidFill>
            <a:schemeClr val="bg1">
              <a:lumMod val="95000"/>
            </a:schemeClr>
          </a:solidFill>
          <a:ln w="38100">
            <a:solidFill>
              <a:srgbClr val="00206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BIZ UDゴシック" panose="020B0400000000000000" pitchFamily="49" charset="-128"/>
                <a:ea typeface="BIZ UDゴシック" panose="020B0400000000000000" pitchFamily="49" charset="-128"/>
              </a:rPr>
              <a:t>○　前回資料に追記した事項</a:t>
            </a:r>
          </a:p>
        </p:txBody>
      </p:sp>
      <p:sp>
        <p:nvSpPr>
          <p:cNvPr id="15" name="テキスト ボックス 14">
            <a:extLst>
              <a:ext uri="{FF2B5EF4-FFF2-40B4-BE49-F238E27FC236}">
                <a16:creationId xmlns:a16="http://schemas.microsoft.com/office/drawing/2014/main" id="{053A8469-A5F9-4AB3-BA39-4775039C6559}"/>
              </a:ext>
            </a:extLst>
          </p:cNvPr>
          <p:cNvSpPr txBox="1"/>
          <p:nvPr/>
        </p:nvSpPr>
        <p:spPr>
          <a:xfrm>
            <a:off x="132527" y="870099"/>
            <a:ext cx="10384124" cy="523932"/>
          </a:xfrm>
          <a:prstGeom prst="rect">
            <a:avLst/>
          </a:prstGeom>
          <a:noFill/>
        </p:spPr>
        <p:txBody>
          <a:bodyPr wrap="square" anchor="ctr">
            <a:noAutofit/>
          </a:bodyPr>
          <a:lstStyle/>
          <a:p>
            <a:pPr>
              <a:lnSpc>
                <a:spcPts val="1600"/>
              </a:lnSpc>
              <a:tabLst>
                <a:tab pos="266700" algn="l"/>
              </a:tabLst>
              <a:defRPr/>
            </a:pP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a:t>
            </a:r>
            <a:r>
              <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lang="en-US" altLang="ja-JP" sz="1100"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en-US" sz="1100"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資料</a:t>
            </a:r>
            <a:r>
              <a:rPr lang="en-US" altLang="ja-JP" sz="1100" u="sng" kern="10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17-2】</a:t>
            </a:r>
            <a:r>
              <a:rPr lang="ja-JP" altLang="en-US" sz="1100"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３ページ目の「（１）本対応策実施に伴う市町村条例改正の要否についての考え方」について、</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国に照会中としていた事項の回答が得られたため、</a:t>
            </a:r>
            <a:endPar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ts val="1600"/>
              </a:lnSpc>
              <a:tabLst>
                <a:tab pos="266700" algn="l"/>
              </a:tabLst>
              <a:defRPr/>
            </a:pP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令和８年１月</a:t>
            </a:r>
            <a:r>
              <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16</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日開催の令和７年度第３回大阪府市町村国民健康保険主管課長会議</a:t>
            </a:r>
            <a:r>
              <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資料</a:t>
            </a:r>
            <a:r>
              <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11】</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に、以下のとおり</a:t>
            </a:r>
            <a:r>
              <a:rPr lang="ja-JP" altLang="en-US" sz="1100"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追記を行った。</a:t>
            </a:r>
            <a:endParaRPr lang="en-US" altLang="ja-JP" sz="1100"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endParaRPr>
          </a:p>
        </p:txBody>
      </p:sp>
      <p:pic>
        <p:nvPicPr>
          <p:cNvPr id="9" name="図 8">
            <a:extLst>
              <a:ext uri="{FF2B5EF4-FFF2-40B4-BE49-F238E27FC236}">
                <a16:creationId xmlns:a16="http://schemas.microsoft.com/office/drawing/2014/main" id="{7E1BA057-09DD-4D55-996D-0ADE3AEB95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4207" y="1865588"/>
            <a:ext cx="7562256" cy="2309021"/>
          </a:xfrm>
          <a:prstGeom prst="rect">
            <a:avLst/>
          </a:prstGeom>
          <a:ln>
            <a:solidFill>
              <a:schemeClr val="tx1"/>
            </a:solidFill>
          </a:ln>
        </p:spPr>
      </p:pic>
      <p:pic>
        <p:nvPicPr>
          <p:cNvPr id="11" name="図 10">
            <a:extLst>
              <a:ext uri="{FF2B5EF4-FFF2-40B4-BE49-F238E27FC236}">
                <a16:creationId xmlns:a16="http://schemas.microsoft.com/office/drawing/2014/main" id="{25EA1F2D-56B1-4C56-836F-37B3AF24699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1345" y="4675869"/>
            <a:ext cx="7585118" cy="2711423"/>
          </a:xfrm>
          <a:prstGeom prst="rect">
            <a:avLst/>
          </a:prstGeom>
          <a:ln>
            <a:solidFill>
              <a:schemeClr val="tx1"/>
            </a:solidFill>
          </a:ln>
        </p:spPr>
      </p:pic>
      <p:sp>
        <p:nvSpPr>
          <p:cNvPr id="40" name="テキスト ボックス 39">
            <a:extLst>
              <a:ext uri="{FF2B5EF4-FFF2-40B4-BE49-F238E27FC236}">
                <a16:creationId xmlns:a16="http://schemas.microsoft.com/office/drawing/2014/main" id="{BE488182-CFE4-4203-958E-555C90209AC5}"/>
              </a:ext>
            </a:extLst>
          </p:cNvPr>
          <p:cNvSpPr txBox="1"/>
          <p:nvPr/>
        </p:nvSpPr>
        <p:spPr>
          <a:xfrm>
            <a:off x="99108" y="4258869"/>
            <a:ext cx="930262" cy="417000"/>
          </a:xfrm>
          <a:prstGeom prst="rect">
            <a:avLst/>
          </a:prstGeom>
          <a:noFill/>
        </p:spPr>
        <p:txBody>
          <a:bodyPr wrap="square" anchor="ctr">
            <a:noAutofit/>
          </a:bodyPr>
          <a:lstStyle/>
          <a:p>
            <a:pPr>
              <a:lnSpc>
                <a:spcPts val="1600"/>
              </a:lnSpc>
              <a:tabLst>
                <a:tab pos="266700" algn="l"/>
              </a:tabLst>
              <a:defRPr/>
            </a:pPr>
            <a:r>
              <a:rPr lang="en-US" altLang="ja-JP" b="1"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en-US" b="1"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新</a:t>
            </a:r>
            <a:r>
              <a:rPr lang="en-US" altLang="ja-JP" b="1"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a:t>
            </a:r>
          </a:p>
        </p:txBody>
      </p:sp>
      <p:sp>
        <p:nvSpPr>
          <p:cNvPr id="41" name="テキスト ボックス 40">
            <a:extLst>
              <a:ext uri="{FF2B5EF4-FFF2-40B4-BE49-F238E27FC236}">
                <a16:creationId xmlns:a16="http://schemas.microsoft.com/office/drawing/2014/main" id="{32240934-5708-4692-AA82-2B5690D45491}"/>
              </a:ext>
            </a:extLst>
          </p:cNvPr>
          <p:cNvSpPr txBox="1"/>
          <p:nvPr/>
        </p:nvSpPr>
        <p:spPr>
          <a:xfrm>
            <a:off x="99108" y="1448589"/>
            <a:ext cx="930262" cy="417000"/>
          </a:xfrm>
          <a:prstGeom prst="rect">
            <a:avLst/>
          </a:prstGeom>
          <a:noFill/>
        </p:spPr>
        <p:txBody>
          <a:bodyPr wrap="square" anchor="ctr">
            <a:noAutofit/>
          </a:bodyPr>
          <a:lstStyle/>
          <a:p>
            <a:pPr>
              <a:lnSpc>
                <a:spcPts val="1600"/>
              </a:lnSpc>
              <a:tabLst>
                <a:tab pos="266700" algn="l"/>
              </a:tabLst>
              <a:defRPr/>
            </a:pPr>
            <a:r>
              <a:rPr lang="en-US" altLang="ja-JP" b="1"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en-US" b="1"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旧</a:t>
            </a:r>
            <a:r>
              <a:rPr lang="en-US" altLang="ja-JP" b="1"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a:t>
            </a:r>
          </a:p>
        </p:txBody>
      </p:sp>
      <p:sp>
        <p:nvSpPr>
          <p:cNvPr id="44" name="二等辺三角形 43">
            <a:extLst>
              <a:ext uri="{FF2B5EF4-FFF2-40B4-BE49-F238E27FC236}">
                <a16:creationId xmlns:a16="http://schemas.microsoft.com/office/drawing/2014/main" id="{D7461989-23A5-4395-B394-34FEEF1FF196}"/>
              </a:ext>
            </a:extLst>
          </p:cNvPr>
          <p:cNvSpPr/>
          <p:nvPr/>
        </p:nvSpPr>
        <p:spPr>
          <a:xfrm rot="10800000">
            <a:off x="3772183" y="4303649"/>
            <a:ext cx="601579" cy="192150"/>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正方形/長方形 46">
            <a:extLst>
              <a:ext uri="{FF2B5EF4-FFF2-40B4-BE49-F238E27FC236}">
                <a16:creationId xmlns:a16="http://schemas.microsoft.com/office/drawing/2014/main" id="{E109A36D-EBE6-4CEF-9151-B4428A2869EF}"/>
              </a:ext>
            </a:extLst>
          </p:cNvPr>
          <p:cNvSpPr/>
          <p:nvPr/>
        </p:nvSpPr>
        <p:spPr>
          <a:xfrm>
            <a:off x="300787" y="6354178"/>
            <a:ext cx="7200000" cy="288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正方形/長方形 48">
            <a:extLst>
              <a:ext uri="{FF2B5EF4-FFF2-40B4-BE49-F238E27FC236}">
                <a16:creationId xmlns:a16="http://schemas.microsoft.com/office/drawing/2014/main" id="{D68E0A0E-51D1-4EFB-8B0F-EDE375F52B80}"/>
              </a:ext>
            </a:extLst>
          </p:cNvPr>
          <p:cNvSpPr/>
          <p:nvPr/>
        </p:nvSpPr>
        <p:spPr>
          <a:xfrm>
            <a:off x="300787" y="6870734"/>
            <a:ext cx="7200000" cy="51655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吹き出し: 角を丸めた四角形 49">
            <a:extLst>
              <a:ext uri="{FF2B5EF4-FFF2-40B4-BE49-F238E27FC236}">
                <a16:creationId xmlns:a16="http://schemas.microsoft.com/office/drawing/2014/main" id="{E44D9FE1-DB38-48CB-ABE6-DD361F47D49E}"/>
              </a:ext>
            </a:extLst>
          </p:cNvPr>
          <p:cNvSpPr/>
          <p:nvPr/>
        </p:nvSpPr>
        <p:spPr>
          <a:xfrm>
            <a:off x="7934777" y="4018547"/>
            <a:ext cx="2628562" cy="1379087"/>
          </a:xfrm>
          <a:prstGeom prst="wedgeRoundRectCallout">
            <a:avLst>
              <a:gd name="adj1" fmla="val -75135"/>
              <a:gd name="adj2" fmla="val 130243"/>
              <a:gd name="adj3" fmla="val 16667"/>
            </a:avLst>
          </a:prstGeom>
          <a:solidFill>
            <a:srgbClr val="FFFF0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国の回答</a:t>
            </a:r>
            <a:r>
              <a:rPr kumimoji="1" lang="en-US" altLang="ja-JP" sz="1100" dirty="0">
                <a:solidFill>
                  <a:schemeClr val="tx1"/>
                </a:solidFill>
                <a:latin typeface="BIZ UDゴシック" panose="020B0400000000000000" pitchFamily="49" charset="-128"/>
                <a:ea typeface="BIZ UDゴシック" panose="020B0400000000000000" pitchFamily="49" charset="-128"/>
              </a:rPr>
              <a:t>『</a:t>
            </a:r>
            <a:r>
              <a:rPr kumimoji="1" lang="ja-JP" altLang="en-US" sz="1100" dirty="0">
                <a:solidFill>
                  <a:schemeClr val="tx1"/>
                </a:solidFill>
                <a:latin typeface="BIZ UDゴシック" panose="020B0400000000000000" pitchFamily="49" charset="-128"/>
                <a:ea typeface="BIZ UDゴシック" panose="020B0400000000000000" pitchFamily="49" charset="-128"/>
              </a:rPr>
              <a:t>市町村国保条例の保険料の基礎賦課総額にかかる規定においても、「見込額」と規定されていることから、市町村が０円と見込むのであれば、見込額を０円とすることは問題ない。</a:t>
            </a:r>
            <a:r>
              <a:rPr kumimoji="1" lang="en-US" altLang="ja-JP" sz="1100" dirty="0">
                <a:solidFill>
                  <a:schemeClr val="tx1"/>
                </a:solidFill>
                <a:latin typeface="BIZ UDゴシック" panose="020B0400000000000000" pitchFamily="49" charset="-128"/>
                <a:ea typeface="BIZ UDゴシック" panose="020B0400000000000000" pitchFamily="49" charset="-128"/>
              </a:rPr>
              <a:t>』</a:t>
            </a:r>
            <a:r>
              <a:rPr kumimoji="1" lang="ja-JP" altLang="en-US" sz="1100" dirty="0">
                <a:solidFill>
                  <a:schemeClr val="tx1"/>
                </a:solidFill>
                <a:latin typeface="BIZ UDゴシック" panose="020B0400000000000000" pitchFamily="49" charset="-128"/>
                <a:ea typeface="BIZ UDゴシック" panose="020B0400000000000000" pitchFamily="49" charset="-128"/>
              </a:rPr>
              <a:t>を追記。</a:t>
            </a:r>
          </a:p>
        </p:txBody>
      </p:sp>
      <p:sp>
        <p:nvSpPr>
          <p:cNvPr id="51" name="吹き出し: 角を丸めた四角形 50">
            <a:extLst>
              <a:ext uri="{FF2B5EF4-FFF2-40B4-BE49-F238E27FC236}">
                <a16:creationId xmlns:a16="http://schemas.microsoft.com/office/drawing/2014/main" id="{5B6C8617-9AB9-4294-8792-A18123B82866}"/>
              </a:ext>
            </a:extLst>
          </p:cNvPr>
          <p:cNvSpPr/>
          <p:nvPr/>
        </p:nvSpPr>
        <p:spPr>
          <a:xfrm>
            <a:off x="7934777" y="6171765"/>
            <a:ext cx="2628562" cy="1215526"/>
          </a:xfrm>
          <a:prstGeom prst="wedgeRoundRectCallout">
            <a:avLst>
              <a:gd name="adj1" fmla="val -70278"/>
              <a:gd name="adj2" fmla="val 22020"/>
              <a:gd name="adj3" fmla="val 16667"/>
            </a:avLst>
          </a:prstGeom>
          <a:solidFill>
            <a:srgbClr val="FFFF00"/>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国の回答を踏まえ、</a:t>
            </a:r>
            <a:r>
              <a:rPr kumimoji="1" lang="en-US" altLang="ja-JP" sz="1100" dirty="0">
                <a:solidFill>
                  <a:schemeClr val="tx1"/>
                </a:solidFill>
                <a:latin typeface="BIZ UDゴシック" panose="020B0400000000000000" pitchFamily="49" charset="-128"/>
                <a:ea typeface="BIZ UDゴシック" panose="020B0400000000000000" pitchFamily="49" charset="-128"/>
              </a:rPr>
              <a:t>『</a:t>
            </a:r>
            <a:r>
              <a:rPr kumimoji="1" lang="ja-JP" altLang="en-US" sz="1100" dirty="0">
                <a:solidFill>
                  <a:schemeClr val="tx1"/>
                </a:solidFill>
                <a:latin typeface="BIZ UDゴシック" panose="020B0400000000000000" pitchFamily="49" charset="-128"/>
                <a:ea typeface="BIZ UDゴシック" panose="020B0400000000000000" pitchFamily="49" charset="-128"/>
              </a:rPr>
              <a:t>市町村国保条例の保険料基礎賦課総額の算定過程において償還費用を歳出項目に計上しないことは、法令に反するものではない</a:t>
            </a:r>
            <a:r>
              <a:rPr kumimoji="1" lang="en-US" altLang="ja-JP" sz="1100" dirty="0">
                <a:solidFill>
                  <a:schemeClr val="tx1"/>
                </a:solidFill>
                <a:latin typeface="BIZ UDゴシック" panose="020B0400000000000000" pitchFamily="49" charset="-128"/>
                <a:ea typeface="BIZ UDゴシック" panose="020B0400000000000000" pitchFamily="49" charset="-128"/>
              </a:rPr>
              <a:t>』</a:t>
            </a:r>
            <a:r>
              <a:rPr kumimoji="1" lang="ja-JP" altLang="en-US" sz="1100" dirty="0">
                <a:solidFill>
                  <a:schemeClr val="tx1"/>
                </a:solidFill>
                <a:latin typeface="BIZ UDゴシック" panose="020B0400000000000000" pitchFamily="49" charset="-128"/>
                <a:ea typeface="BIZ UDゴシック" panose="020B0400000000000000" pitchFamily="49" charset="-128"/>
              </a:rPr>
              <a:t>を追記。</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346946960"/>
      </p:ext>
    </p:extLst>
  </p:cSld>
  <p:clrMapOvr>
    <a:masterClrMapping/>
  </p:clrMapOvr>
</p:sld>
</file>

<file path=ppt/theme/theme1.xml><?xml version="1.0" encoding="utf-8"?>
<a:theme xmlns:a="http://schemas.openxmlformats.org/drawingml/2006/main" name="Office テーマ">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20611</TotalTime>
  <Words>201</Words>
  <Application>Microsoft Office PowerPoint</Application>
  <PresentationFormat>ユーザー設定</PresentationFormat>
  <Paragraphs>10</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UDゴシック</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籠島　隆</dc:creator>
  <cp:lastModifiedBy>桐山　栞里</cp:lastModifiedBy>
  <cp:revision>3025</cp:revision>
  <cp:lastPrinted>2025-12-02T08:15:09Z</cp:lastPrinted>
  <dcterms:created xsi:type="dcterms:W3CDTF">2024-06-27T00:32:16Z</dcterms:created>
  <dcterms:modified xsi:type="dcterms:W3CDTF">2026-03-11T07:10:57Z</dcterms:modified>
</cp:coreProperties>
</file>