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handoutMasterIdLst>
    <p:handoutMasterId r:id="rId4"/>
  </p:handoutMasterIdLst>
  <p:sldIdLst>
    <p:sldId id="310" r:id="rId2"/>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30" userDrawn="1">
          <p15:clr>
            <a:srgbClr val="A4A3A4"/>
          </p15:clr>
        </p15:guide>
        <p15:guide id="2" pos="2145"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浦　健二" initials="浦　健二" lastIdx="3" clrIdx="0">
    <p:extLst>
      <p:ext uri="{19B8F6BF-5375-455C-9EA6-DF929625EA0E}">
        <p15:presenceInfo xmlns:p15="http://schemas.microsoft.com/office/powerpoint/2012/main" userId="S::UraK@lan.pref.osaka.jp::35f9244d-2312-4152-8dba-eb49adf4d698" providerId="AD"/>
      </p:ext>
    </p:extLst>
  </p:cmAuthor>
  <p:cmAuthor id="2" name="根来　拓也" initials="根来　拓也" lastIdx="1" clrIdx="1">
    <p:extLst>
      <p:ext uri="{19B8F6BF-5375-455C-9EA6-DF929625EA0E}">
        <p15:presenceInfo xmlns:p15="http://schemas.microsoft.com/office/powerpoint/2012/main" userId="S::NegoroT@lan.pref.osaka.jp::caad8eaf-050a-4936-8ac2-1e6b1cdfb17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FF99"/>
    <a:srgbClr val="E9EDF4"/>
    <a:srgbClr val="D0D8E8"/>
    <a:srgbClr val="0000FF"/>
    <a:srgbClr val="FFFF99"/>
    <a:srgbClr val="4F81BD"/>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8034E78-7F5D-4C2E-B375-FC64B27BC917}" styleName="スタイル (濃色)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08FB837D-C827-4EFA-A057-4D05807E0F7C}" styleName="テーマ スタイル 1 - アクセント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22838BEF-8BB2-4498-84A7-C5851F593DF1}" styleName="中間スタイル 4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816" autoAdjust="0"/>
  </p:normalViewPr>
  <p:slideViewPr>
    <p:cSldViewPr>
      <p:cViewPr varScale="1">
        <p:scale>
          <a:sx n="97" d="100"/>
          <a:sy n="97" d="100"/>
        </p:scale>
        <p:origin x="1042" y="82"/>
      </p:cViewPr>
      <p:guideLst>
        <p:guide orient="horz" pos="2160"/>
        <p:guide pos="2880"/>
      </p:guideLst>
    </p:cSldViewPr>
  </p:slideViewPr>
  <p:notesTextViewPr>
    <p:cViewPr>
      <p:scale>
        <a:sx n="1" d="1"/>
        <a:sy n="1" d="1"/>
      </p:scale>
      <p:origin x="0" y="0"/>
    </p:cViewPr>
  </p:notesTextViewPr>
  <p:notesViewPr>
    <p:cSldViewPr>
      <p:cViewPr varScale="1">
        <p:scale>
          <a:sx n="49" d="100"/>
          <a:sy n="49" d="100"/>
        </p:scale>
        <p:origin x="-2964" y="-102"/>
      </p:cViewPr>
      <p:guideLst>
        <p:guide orient="horz" pos="3130"/>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handoutMaster" Target="handoutMasters/handout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8" y="0"/>
            <a:ext cx="2949575" cy="496888"/>
          </a:xfrm>
          <a:prstGeom prst="rect">
            <a:avLst/>
          </a:prstGeom>
        </p:spPr>
        <p:txBody>
          <a:bodyPr vert="horz" lIns="91382" tIns="45694" rIns="91382" bIns="45694"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46" y="0"/>
            <a:ext cx="2949575" cy="496888"/>
          </a:xfrm>
          <a:prstGeom prst="rect">
            <a:avLst/>
          </a:prstGeom>
        </p:spPr>
        <p:txBody>
          <a:bodyPr vert="horz" lIns="91382" tIns="45694" rIns="91382" bIns="45694" rtlCol="0"/>
          <a:lstStyle>
            <a:lvl1pPr algn="r">
              <a:defRPr sz="1200"/>
            </a:lvl1pPr>
          </a:lstStyle>
          <a:p>
            <a:fld id="{7DAF4AE6-CAB6-453C-A8A1-BAB70DB220F0}" type="datetimeFigureOut">
              <a:rPr kumimoji="1" lang="ja-JP" altLang="en-US" smtClean="0"/>
              <a:t>2026/3/11</a:t>
            </a:fld>
            <a:endParaRPr kumimoji="1" lang="ja-JP" altLang="en-US"/>
          </a:p>
        </p:txBody>
      </p:sp>
      <p:sp>
        <p:nvSpPr>
          <p:cNvPr id="4" name="フッター プレースホルダー 3"/>
          <p:cNvSpPr>
            <a:spLocks noGrp="1"/>
          </p:cNvSpPr>
          <p:nvPr>
            <p:ph type="ftr" sz="quarter" idx="2"/>
          </p:nvPr>
        </p:nvSpPr>
        <p:spPr>
          <a:xfrm>
            <a:off x="8" y="9440863"/>
            <a:ext cx="2949575" cy="496887"/>
          </a:xfrm>
          <a:prstGeom prst="rect">
            <a:avLst/>
          </a:prstGeom>
        </p:spPr>
        <p:txBody>
          <a:bodyPr vert="horz" lIns="91382" tIns="45694" rIns="91382" bIns="45694"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46" y="9440863"/>
            <a:ext cx="2949575" cy="496887"/>
          </a:xfrm>
          <a:prstGeom prst="rect">
            <a:avLst/>
          </a:prstGeom>
        </p:spPr>
        <p:txBody>
          <a:bodyPr vert="horz" lIns="91382" tIns="45694" rIns="91382" bIns="45694" rtlCol="0" anchor="b"/>
          <a:lstStyle>
            <a:lvl1pPr algn="r">
              <a:defRPr sz="1200"/>
            </a:lvl1pPr>
          </a:lstStyle>
          <a:p>
            <a:fld id="{1D063EA8-B75E-426B-AC96-E23657645027}" type="slidenum">
              <a:rPr kumimoji="1" lang="ja-JP" altLang="en-US" smtClean="0"/>
              <a:t>‹#›</a:t>
            </a:fld>
            <a:endParaRPr kumimoji="1" lang="ja-JP" altLang="en-US"/>
          </a:p>
        </p:txBody>
      </p:sp>
    </p:spTree>
    <p:extLst>
      <p:ext uri="{BB962C8B-B14F-4D97-AF65-F5344CB8AC3E}">
        <p14:creationId xmlns:p14="http://schemas.microsoft.com/office/powerpoint/2010/main" val="79224127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8"/>
            <a:ext cx="2949787" cy="496967"/>
          </a:xfrm>
          <a:prstGeom prst="rect">
            <a:avLst/>
          </a:prstGeom>
        </p:spPr>
        <p:txBody>
          <a:bodyPr vert="horz" lIns="91382" tIns="45694" rIns="91382" bIns="45694"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46" y="8"/>
            <a:ext cx="2949787" cy="496967"/>
          </a:xfrm>
          <a:prstGeom prst="rect">
            <a:avLst/>
          </a:prstGeom>
        </p:spPr>
        <p:txBody>
          <a:bodyPr vert="horz" lIns="91382" tIns="45694" rIns="91382" bIns="45694" rtlCol="0"/>
          <a:lstStyle>
            <a:lvl1pPr algn="r">
              <a:defRPr sz="1200"/>
            </a:lvl1pPr>
          </a:lstStyle>
          <a:p>
            <a:fld id="{74D20167-DAF4-49D4-BD3E-EFFE4028B923}" type="datetimeFigureOut">
              <a:rPr kumimoji="1" lang="ja-JP" altLang="en-US" smtClean="0"/>
              <a:t>2026/3/11</a:t>
            </a:fld>
            <a:endParaRPr kumimoji="1" lang="ja-JP" altLang="en-US"/>
          </a:p>
        </p:txBody>
      </p:sp>
      <p:sp>
        <p:nvSpPr>
          <p:cNvPr id="4" name="スライド イメージ プレースホルダー 3"/>
          <p:cNvSpPr>
            <a:spLocks noGrp="1" noRot="1" noChangeAspect="1"/>
          </p:cNvSpPr>
          <p:nvPr>
            <p:ph type="sldImg" idx="2"/>
          </p:nvPr>
        </p:nvSpPr>
        <p:spPr>
          <a:xfrm>
            <a:off x="919163" y="746125"/>
            <a:ext cx="4968875" cy="3725863"/>
          </a:xfrm>
          <a:prstGeom prst="rect">
            <a:avLst/>
          </a:prstGeom>
          <a:noFill/>
          <a:ln w="12700">
            <a:solidFill>
              <a:prstClr val="black"/>
            </a:solidFill>
          </a:ln>
        </p:spPr>
        <p:txBody>
          <a:bodyPr vert="horz" lIns="91382" tIns="45694" rIns="91382" bIns="45694" rtlCol="0" anchor="ctr"/>
          <a:lstStyle/>
          <a:p>
            <a:endParaRPr lang="ja-JP" altLang="en-US"/>
          </a:p>
        </p:txBody>
      </p:sp>
      <p:sp>
        <p:nvSpPr>
          <p:cNvPr id="5" name="ノート プレースホルダー 4"/>
          <p:cNvSpPr>
            <a:spLocks noGrp="1"/>
          </p:cNvSpPr>
          <p:nvPr>
            <p:ph type="body" sz="quarter" idx="3"/>
          </p:nvPr>
        </p:nvSpPr>
        <p:spPr>
          <a:xfrm>
            <a:off x="680721" y="4721185"/>
            <a:ext cx="5445760" cy="4472702"/>
          </a:xfrm>
          <a:prstGeom prst="rect">
            <a:avLst/>
          </a:prstGeom>
        </p:spPr>
        <p:txBody>
          <a:bodyPr vert="horz" lIns="91382" tIns="45694" rIns="91382" bIns="45694"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54"/>
            <a:ext cx="2949787" cy="496967"/>
          </a:xfrm>
          <a:prstGeom prst="rect">
            <a:avLst/>
          </a:prstGeom>
        </p:spPr>
        <p:txBody>
          <a:bodyPr vert="horz" lIns="91382" tIns="45694" rIns="91382" bIns="45694"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46" y="9440654"/>
            <a:ext cx="2949787" cy="496967"/>
          </a:xfrm>
          <a:prstGeom prst="rect">
            <a:avLst/>
          </a:prstGeom>
        </p:spPr>
        <p:txBody>
          <a:bodyPr vert="horz" lIns="91382" tIns="45694" rIns="91382" bIns="45694" rtlCol="0" anchor="b"/>
          <a:lstStyle>
            <a:lvl1pPr algn="r">
              <a:defRPr sz="1200"/>
            </a:lvl1pPr>
          </a:lstStyle>
          <a:p>
            <a:fld id="{E1C3A760-C582-4B5A-926D-7020B726389C}" type="slidenum">
              <a:rPr kumimoji="1" lang="ja-JP" altLang="en-US" smtClean="0"/>
              <a:t>‹#›</a:t>
            </a:fld>
            <a:endParaRPr kumimoji="1" lang="ja-JP" altLang="en-US"/>
          </a:p>
        </p:txBody>
      </p:sp>
    </p:spTree>
    <p:extLst>
      <p:ext uri="{BB962C8B-B14F-4D97-AF65-F5344CB8AC3E}">
        <p14:creationId xmlns:p14="http://schemas.microsoft.com/office/powerpoint/2010/main" val="420518979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7"/>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06CC819A-CA64-4CA3-8802-06C7DAFF10F7}" type="datetime1">
              <a:rPr kumimoji="1" lang="ja-JP" altLang="en-US" smtClean="0"/>
              <a:t>2026/3/11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10523027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DF4E50E8-7FCF-4205-8F8B-0394652D17F2}" type="datetime1">
              <a:rPr kumimoji="1" lang="ja-JP" altLang="en-US" smtClean="0"/>
              <a:t>2026/3/11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32969739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40"/>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40"/>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4AC2CDA-FC6E-4013-86C3-FB755A85AEBF}" type="datetime1">
              <a:rPr kumimoji="1" lang="ja-JP" altLang="en-US" smtClean="0"/>
              <a:t>2026/3/11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29926362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1DBAFD3B-9425-4078-A73E-B648F063E0CA}" type="datetime1">
              <a:rPr kumimoji="1" lang="ja-JP" altLang="en-US" smtClean="0"/>
              <a:t>2026/3/11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
        <p:nvSpPr>
          <p:cNvPr id="10" name="タイトル 9"/>
          <p:cNvSpPr>
            <a:spLocks noGrp="1"/>
          </p:cNvSpPr>
          <p:nvPr>
            <p:ph type="title"/>
          </p:nvPr>
        </p:nvSpPr>
        <p:spPr/>
        <p:txBody>
          <a:bodyPr/>
          <a:lstStyle/>
          <a:p>
            <a:r>
              <a:rPr kumimoji="1" lang="ja-JP" altLang="en-US"/>
              <a:t>マスター タイトルの書式設定</a:t>
            </a:r>
          </a:p>
        </p:txBody>
      </p:sp>
    </p:spTree>
    <p:extLst>
      <p:ext uri="{BB962C8B-B14F-4D97-AF65-F5344CB8AC3E}">
        <p14:creationId xmlns:p14="http://schemas.microsoft.com/office/powerpoint/2010/main" val="41900220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5"/>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ED895C93-E10B-47FF-96D0-98221E7CDAD8}" type="datetime1">
              <a:rPr kumimoji="1" lang="ja-JP" altLang="en-US" smtClean="0"/>
              <a:t>2026/3/11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6328682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6FF69F0F-9DBD-41F2-838E-04A96B96765B}" type="datetime1">
              <a:rPr kumimoji="1" lang="ja-JP" altLang="en-US" smtClean="0"/>
              <a:t>2026/3/11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9923405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2"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2"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7"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6D4D8D75-FB69-4191-8FCF-F47AE0F12F83}" type="datetime1">
              <a:rPr kumimoji="1" lang="ja-JP" altLang="en-US" smtClean="0"/>
              <a:t>2026/3/11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23119075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EFB1ACED-0923-450E-8521-17B1690D36B1}" type="datetime1">
              <a:rPr kumimoji="1" lang="ja-JP" altLang="en-US" smtClean="0"/>
              <a:t>2026/3/11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12113123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1D61D930-607F-4213-962A-ACD6EFF84C71}" type="datetime1">
              <a:rPr kumimoji="1" lang="ja-JP" altLang="en-US" smtClean="0"/>
              <a:t>2026/3/11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29624476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2"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1" y="273052"/>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2"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8EF3D36-F8FA-4013-AA8B-11550B610A5C}" type="datetime1">
              <a:rPr kumimoji="1" lang="ja-JP" altLang="en-US" smtClean="0"/>
              <a:t>2026/3/11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11922576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1"/>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E2ED61B-4D47-42C2-8115-459E3EC69D6E}" type="datetime1">
              <a:rPr kumimoji="1" lang="ja-JP" altLang="en-US" smtClean="0"/>
              <a:t>2026/3/11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4196034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C3D35D3-1651-44F6-95A4-BD1B5B040A15}" type="datetime1">
              <a:rPr kumimoji="1" lang="ja-JP" altLang="en-US" smtClean="0"/>
              <a:t>2026/3/11</a:t>
            </a:fld>
            <a:endParaRPr kumimoji="1" lang="ja-JP" altLang="en-US"/>
          </a:p>
        </p:txBody>
      </p:sp>
      <p:sp>
        <p:nvSpPr>
          <p:cNvPr id="5" name="フッター プレースホルダー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23751416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813F78BC-120F-4C5F-805E-0477198A5B9C}"/>
              </a:ext>
            </a:extLst>
          </p:cNvPr>
          <p:cNvSpPr/>
          <p:nvPr/>
        </p:nvSpPr>
        <p:spPr>
          <a:xfrm>
            <a:off x="1" y="-3382"/>
            <a:ext cx="9144000" cy="468000"/>
          </a:xfrm>
          <a:prstGeom prst="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a:solidFill>
                  <a:schemeClr val="bg1"/>
                </a:solidFill>
                <a:latin typeface="BIZ UDPゴシック" panose="020B0400000000000000" pitchFamily="50" charset="-128"/>
                <a:ea typeface="BIZ UDPゴシック" panose="020B0400000000000000" pitchFamily="50" charset="-128"/>
                <a:cs typeface="Times New Roman" panose="02020603050405020304" pitchFamily="18" charset="0"/>
              </a:rPr>
              <a:t>医療費通知の回数見直しについて</a:t>
            </a:r>
            <a:endParaRPr lang="ja-JP" altLang="en-US" sz="2000" b="1" dirty="0">
              <a:solidFill>
                <a:schemeClr val="bg1"/>
              </a:solidFill>
              <a:latin typeface="BIZ UDPゴシック" panose="020B0400000000000000" pitchFamily="50" charset="-128"/>
              <a:ea typeface="BIZ UDPゴシック" panose="020B0400000000000000" pitchFamily="50" charset="-128"/>
            </a:endParaRPr>
          </a:p>
        </p:txBody>
      </p:sp>
      <p:sp>
        <p:nvSpPr>
          <p:cNvPr id="5" name="正方形/長方形 4">
            <a:extLst>
              <a:ext uri="{FF2B5EF4-FFF2-40B4-BE49-F238E27FC236}">
                <a16:creationId xmlns:a16="http://schemas.microsoft.com/office/drawing/2014/main" id="{9DBE84FD-2DE1-4799-A29D-B83013BD1D09}"/>
              </a:ext>
            </a:extLst>
          </p:cNvPr>
          <p:cNvSpPr/>
          <p:nvPr/>
        </p:nvSpPr>
        <p:spPr>
          <a:xfrm>
            <a:off x="194827" y="510228"/>
            <a:ext cx="8784976" cy="1292662"/>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spAutoFit/>
          </a:bodyPr>
          <a:lstStyle/>
          <a:p>
            <a:pPr marL="176213" indent="-176213"/>
            <a:r>
              <a:rPr lang="ja-JP" altLang="en-US" sz="1300" dirty="0">
                <a:solidFill>
                  <a:schemeClr val="tx1"/>
                </a:solidFill>
                <a:latin typeface="BIZ UDPゴシック" panose="020B0400000000000000" pitchFamily="50" charset="-128"/>
                <a:ea typeface="BIZ UDPゴシック" panose="020B0400000000000000" pitchFamily="50" charset="-128"/>
              </a:rPr>
              <a:t>○　マイナ保険証への移行により、マイナポータルでも医療費が確認できる中で、郵送代を掛けて年</a:t>
            </a:r>
            <a:r>
              <a:rPr lang="en-US" altLang="ja-JP" sz="1300" dirty="0">
                <a:solidFill>
                  <a:schemeClr val="tx1"/>
                </a:solidFill>
                <a:latin typeface="BIZ UDPゴシック" panose="020B0400000000000000" pitchFamily="50" charset="-128"/>
                <a:ea typeface="BIZ UDPゴシック" panose="020B0400000000000000" pitchFamily="50" charset="-128"/>
              </a:rPr>
              <a:t>6</a:t>
            </a:r>
            <a:r>
              <a:rPr lang="ja-JP" altLang="en-US" sz="1300" dirty="0">
                <a:solidFill>
                  <a:schemeClr val="tx1"/>
                </a:solidFill>
                <a:latin typeface="BIZ UDPゴシック" panose="020B0400000000000000" pitchFamily="50" charset="-128"/>
                <a:ea typeface="BIZ UDPゴシック" panose="020B0400000000000000" pitchFamily="50" charset="-128"/>
              </a:rPr>
              <a:t>回の通知が必要か。</a:t>
            </a:r>
          </a:p>
          <a:p>
            <a:pPr marL="176213" indent="-176213"/>
            <a:r>
              <a:rPr lang="ja-JP" altLang="en-US" sz="1300" dirty="0">
                <a:solidFill>
                  <a:schemeClr val="tx1"/>
                </a:solidFill>
                <a:latin typeface="BIZ UDPゴシック" panose="020B0400000000000000" pitchFamily="50" charset="-128"/>
                <a:ea typeface="BIZ UDPゴシック" panose="020B0400000000000000" pitchFamily="50" charset="-128"/>
              </a:rPr>
              <a:t>○　被保険者に医療費をしっかりと確認いただき、適正化を図る医療費通知による医療費削減効果と、各市町村の財政負担とのバランスを念頭に見直し内容の検討を実施。</a:t>
            </a:r>
          </a:p>
          <a:p>
            <a:pPr marL="176213" indent="-176213"/>
            <a:r>
              <a:rPr lang="ja-JP" altLang="en-US" sz="1300" dirty="0">
                <a:solidFill>
                  <a:schemeClr val="tx1"/>
                </a:solidFill>
                <a:latin typeface="BIZ UDPゴシック" panose="020B0400000000000000" pitchFamily="50" charset="-128"/>
                <a:ea typeface="BIZ UDPゴシック" panose="020B0400000000000000" pitchFamily="50" charset="-128"/>
              </a:rPr>
              <a:t>○　 医療費通知のサービス機能が損なわれないことを前提として、他の都道府県及び保険者の通知回数等も参考に、通知回数の見直し（案）を決定。</a:t>
            </a:r>
          </a:p>
          <a:p>
            <a:pPr marL="176213" indent="-176213"/>
            <a:r>
              <a:rPr lang="ja-JP" altLang="en-US" sz="1300" dirty="0">
                <a:solidFill>
                  <a:schemeClr val="tx1"/>
                </a:solidFill>
                <a:latin typeface="BIZ UDPゴシック" panose="020B0400000000000000" pitchFamily="50" charset="-128"/>
                <a:ea typeface="BIZ UDPゴシック" panose="020B0400000000000000" pitchFamily="50" charset="-128"/>
              </a:rPr>
              <a:t>○　令和８年度に実施する府運営方針の中間見直しにおいて、新たな通知回数等を定める。</a:t>
            </a:r>
            <a:endParaRPr lang="en-US" altLang="ja-JP" sz="1300" dirty="0">
              <a:solidFill>
                <a:schemeClr val="tx1"/>
              </a:solidFill>
              <a:latin typeface="BIZ UDPゴシック" panose="020B0400000000000000" pitchFamily="50" charset="-128"/>
              <a:ea typeface="BIZ UDPゴシック" panose="020B0400000000000000" pitchFamily="50" charset="-128"/>
            </a:endParaRPr>
          </a:p>
        </p:txBody>
      </p:sp>
      <p:sp>
        <p:nvSpPr>
          <p:cNvPr id="14" name="四角形: 角を丸くする 13">
            <a:extLst>
              <a:ext uri="{FF2B5EF4-FFF2-40B4-BE49-F238E27FC236}">
                <a16:creationId xmlns:a16="http://schemas.microsoft.com/office/drawing/2014/main" id="{8D4CEDB7-0713-4767-9BF5-06D6A4D00183}"/>
              </a:ext>
            </a:extLst>
          </p:cNvPr>
          <p:cNvSpPr/>
          <p:nvPr/>
        </p:nvSpPr>
        <p:spPr>
          <a:xfrm>
            <a:off x="183655" y="1874593"/>
            <a:ext cx="2948185" cy="335827"/>
          </a:xfrm>
          <a:prstGeom prst="roundRect">
            <a:avLst/>
          </a:prstGeom>
          <a:solidFill>
            <a:srgbClr val="00B0F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tIns="36000" bIns="36000" rtlCol="0" anchor="ctr">
            <a:spAutoFit/>
          </a:bodyPr>
          <a:lstStyle/>
          <a:p>
            <a:r>
              <a:rPr kumimoji="1" lang="ja-JP" altLang="en-US" sz="1500" b="1" dirty="0">
                <a:solidFill>
                  <a:schemeClr val="tx1"/>
                </a:solidFill>
              </a:rPr>
              <a:t>他の都道府県及び保険者の状況</a:t>
            </a:r>
          </a:p>
        </p:txBody>
      </p:sp>
      <p:graphicFrame>
        <p:nvGraphicFramePr>
          <p:cNvPr id="16" name="表 6">
            <a:extLst>
              <a:ext uri="{FF2B5EF4-FFF2-40B4-BE49-F238E27FC236}">
                <a16:creationId xmlns:a16="http://schemas.microsoft.com/office/drawing/2014/main" id="{D1D27273-0504-43E1-88B7-C898DF54D69E}"/>
              </a:ext>
            </a:extLst>
          </p:cNvPr>
          <p:cNvGraphicFramePr>
            <a:graphicFrameLocks noGrp="1"/>
          </p:cNvGraphicFramePr>
          <p:nvPr>
            <p:extLst>
              <p:ext uri="{D42A27DB-BD31-4B8C-83A1-F6EECF244321}">
                <p14:modId xmlns:p14="http://schemas.microsoft.com/office/powerpoint/2010/main" val="641559980"/>
              </p:ext>
            </p:extLst>
          </p:nvPr>
        </p:nvGraphicFramePr>
        <p:xfrm>
          <a:off x="194827" y="2271884"/>
          <a:ext cx="8801112" cy="1463040"/>
        </p:xfrm>
        <a:graphic>
          <a:graphicData uri="http://schemas.openxmlformats.org/drawingml/2006/table">
            <a:tbl>
              <a:tblPr firstRow="1" bandRow="1">
                <a:tableStyleId>{5C22544A-7EE6-4342-B048-85BDC9FD1C3A}</a:tableStyleId>
              </a:tblPr>
              <a:tblGrid>
                <a:gridCol w="2346297">
                  <a:extLst>
                    <a:ext uri="{9D8B030D-6E8A-4147-A177-3AD203B41FA5}">
                      <a16:colId xmlns:a16="http://schemas.microsoft.com/office/drawing/2014/main" val="3848943508"/>
                    </a:ext>
                  </a:extLst>
                </a:gridCol>
                <a:gridCol w="480597">
                  <a:extLst>
                    <a:ext uri="{9D8B030D-6E8A-4147-A177-3AD203B41FA5}">
                      <a16:colId xmlns:a16="http://schemas.microsoft.com/office/drawing/2014/main" val="1410774591"/>
                    </a:ext>
                  </a:extLst>
                </a:gridCol>
                <a:gridCol w="663802">
                  <a:extLst>
                    <a:ext uri="{9D8B030D-6E8A-4147-A177-3AD203B41FA5}">
                      <a16:colId xmlns:a16="http://schemas.microsoft.com/office/drawing/2014/main" val="2384151075"/>
                    </a:ext>
                  </a:extLst>
                </a:gridCol>
                <a:gridCol w="663802">
                  <a:extLst>
                    <a:ext uri="{9D8B030D-6E8A-4147-A177-3AD203B41FA5}">
                      <a16:colId xmlns:a16="http://schemas.microsoft.com/office/drawing/2014/main" val="2973842511"/>
                    </a:ext>
                  </a:extLst>
                </a:gridCol>
                <a:gridCol w="663802">
                  <a:extLst>
                    <a:ext uri="{9D8B030D-6E8A-4147-A177-3AD203B41FA5}">
                      <a16:colId xmlns:a16="http://schemas.microsoft.com/office/drawing/2014/main" val="4125868440"/>
                    </a:ext>
                  </a:extLst>
                </a:gridCol>
                <a:gridCol w="663802">
                  <a:extLst>
                    <a:ext uri="{9D8B030D-6E8A-4147-A177-3AD203B41FA5}">
                      <a16:colId xmlns:a16="http://schemas.microsoft.com/office/drawing/2014/main" val="1765160182"/>
                    </a:ext>
                  </a:extLst>
                </a:gridCol>
                <a:gridCol w="663802">
                  <a:extLst>
                    <a:ext uri="{9D8B030D-6E8A-4147-A177-3AD203B41FA5}">
                      <a16:colId xmlns:a16="http://schemas.microsoft.com/office/drawing/2014/main" val="3220028528"/>
                    </a:ext>
                  </a:extLst>
                </a:gridCol>
                <a:gridCol w="663802">
                  <a:extLst>
                    <a:ext uri="{9D8B030D-6E8A-4147-A177-3AD203B41FA5}">
                      <a16:colId xmlns:a16="http://schemas.microsoft.com/office/drawing/2014/main" val="4137287996"/>
                    </a:ext>
                  </a:extLst>
                </a:gridCol>
                <a:gridCol w="663802">
                  <a:extLst>
                    <a:ext uri="{9D8B030D-6E8A-4147-A177-3AD203B41FA5}">
                      <a16:colId xmlns:a16="http://schemas.microsoft.com/office/drawing/2014/main" val="3864703351"/>
                    </a:ext>
                  </a:extLst>
                </a:gridCol>
                <a:gridCol w="663802">
                  <a:extLst>
                    <a:ext uri="{9D8B030D-6E8A-4147-A177-3AD203B41FA5}">
                      <a16:colId xmlns:a16="http://schemas.microsoft.com/office/drawing/2014/main" val="1026291313"/>
                    </a:ext>
                  </a:extLst>
                </a:gridCol>
                <a:gridCol w="663802">
                  <a:extLst>
                    <a:ext uri="{9D8B030D-6E8A-4147-A177-3AD203B41FA5}">
                      <a16:colId xmlns:a16="http://schemas.microsoft.com/office/drawing/2014/main" val="4106291718"/>
                    </a:ext>
                  </a:extLst>
                </a:gridCol>
              </a:tblGrid>
              <a:tr h="257173">
                <a:tc rowSpan="2" gridSpan="2">
                  <a:txBody>
                    <a:bodyPr/>
                    <a:lstStyle/>
                    <a:p>
                      <a:pPr algn="ctr"/>
                      <a:r>
                        <a:rPr kumimoji="1" lang="ja-JP" altLang="en-US" sz="1100" dirty="0">
                          <a:latin typeface="BIZ UDPゴシック" panose="020B0400000000000000" pitchFamily="50" charset="-128"/>
                          <a:ea typeface="BIZ UDPゴシック" panose="020B0400000000000000" pitchFamily="50" charset="-128"/>
                        </a:rPr>
                        <a:t>都道府県</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rowSpan="2" hMerge="1">
                  <a:txBody>
                    <a:bodyPr/>
                    <a:lstStyle/>
                    <a:p>
                      <a:endParaRPr kumimoji="1" lang="ja-JP" altLang="en-US"/>
                    </a:p>
                  </a:txBody>
                  <a:tcPr/>
                </a:tc>
                <a:tc gridSpan="9">
                  <a:txBody>
                    <a:bodyPr/>
                    <a:lstStyle/>
                    <a:p>
                      <a:pPr algn="ctr"/>
                      <a:r>
                        <a:rPr kumimoji="1" lang="ja-JP" altLang="en-US" sz="1100" dirty="0">
                          <a:latin typeface="BIZ UDPゴシック" panose="020B0400000000000000" pitchFamily="50" charset="-128"/>
                          <a:ea typeface="BIZ UDPゴシック" panose="020B0400000000000000" pitchFamily="50" charset="-128"/>
                        </a:rPr>
                        <a:t>通知回数</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hMerge="1">
                  <a:txBody>
                    <a:bodyPr/>
                    <a:lstStyle/>
                    <a:p>
                      <a:endParaRPr kumimoji="1" lang="ja-JP" altLang="en-US"/>
                    </a:p>
                  </a:txBody>
                  <a:tcPr/>
                </a:tc>
                <a:tc hMerge="1">
                  <a:txBody>
                    <a:bodyPr/>
                    <a:lstStyle/>
                    <a:p>
                      <a:pPr algn="ctr"/>
                      <a:endParaRPr kumimoji="1" lang="ja-JP" altLang="en-US" sz="1100" dirty="0">
                        <a:latin typeface="BIZ UDPゴシック" panose="020B0400000000000000" pitchFamily="50" charset="-128"/>
                        <a:ea typeface="BIZ UDPゴシック" panose="020B0400000000000000" pitchFamily="50" charset="-128"/>
                      </a:endParaRPr>
                    </a:p>
                  </a:txBody>
                  <a:tcPr anchor="ctr"/>
                </a:tc>
                <a:tc hMerge="1">
                  <a:txBody>
                    <a:bodyPr/>
                    <a:lstStyle/>
                    <a:p>
                      <a:pPr algn="ctr"/>
                      <a:endParaRPr kumimoji="1" lang="ja-JP" altLang="en-US" sz="1100" dirty="0">
                        <a:latin typeface="BIZ UDPゴシック" panose="020B0400000000000000" pitchFamily="50" charset="-128"/>
                        <a:ea typeface="BIZ UDPゴシック" panose="020B0400000000000000" pitchFamily="50" charset="-128"/>
                      </a:endParaRPr>
                    </a:p>
                  </a:txBody>
                  <a:tcPr anchor="ctr"/>
                </a:tc>
                <a:tc hMerge="1">
                  <a:txBody>
                    <a:bodyPr/>
                    <a:lstStyle/>
                    <a:p>
                      <a:pPr algn="ctr"/>
                      <a:endParaRPr kumimoji="1" lang="ja-JP" altLang="en-US" sz="1100" dirty="0">
                        <a:latin typeface="BIZ UDPゴシック" panose="020B0400000000000000" pitchFamily="50" charset="-128"/>
                        <a:ea typeface="BIZ UDPゴシック" panose="020B0400000000000000" pitchFamily="50" charset="-128"/>
                      </a:endParaRPr>
                    </a:p>
                  </a:txBody>
                  <a:tcPr anchor="ctr"/>
                </a:tc>
                <a:tc hMerge="1">
                  <a:txBody>
                    <a:bodyPr/>
                    <a:lstStyle/>
                    <a:p>
                      <a:pPr algn="ctr"/>
                      <a:endParaRPr kumimoji="1" lang="en-US" altLang="ja-JP" sz="1100" dirty="0">
                        <a:latin typeface="BIZ UDPゴシック" panose="020B0400000000000000" pitchFamily="50" charset="-128"/>
                        <a:ea typeface="BIZ UDPゴシック" panose="020B0400000000000000" pitchFamily="50" charset="-128"/>
                      </a:endParaRPr>
                    </a:p>
                  </a:txBody>
                  <a:tcPr anchor="ctr"/>
                </a:tc>
                <a:tc hMerge="1">
                  <a:txBody>
                    <a:bodyPr/>
                    <a:lstStyle/>
                    <a:p>
                      <a:pPr algn="ctr"/>
                      <a:endParaRPr kumimoji="1" lang="ja-JP" altLang="en-US" sz="1100" dirty="0">
                        <a:latin typeface="BIZ UDPゴシック" panose="020B0400000000000000" pitchFamily="50" charset="-128"/>
                        <a:ea typeface="BIZ UDPゴシック" panose="020B0400000000000000" pitchFamily="50" charset="-128"/>
                      </a:endParaRPr>
                    </a:p>
                  </a:txBody>
                  <a:tcPr anchor="ctr"/>
                </a:tc>
                <a:tc hMerge="1">
                  <a:txBody>
                    <a:bodyPr/>
                    <a:lstStyle/>
                    <a:p>
                      <a:pPr algn="ctr"/>
                      <a:endParaRPr kumimoji="1" lang="ja-JP" altLang="en-US" sz="1100" dirty="0">
                        <a:latin typeface="BIZ UDPゴシック" panose="020B0400000000000000" pitchFamily="50" charset="-128"/>
                        <a:ea typeface="BIZ UDPゴシック" panose="020B0400000000000000" pitchFamily="50" charset="-128"/>
                      </a:endParaRPr>
                    </a:p>
                  </a:txBody>
                  <a:tcPr anchor="ctr"/>
                </a:tc>
                <a:tc hMerge="1">
                  <a:txBody>
                    <a:bodyPr/>
                    <a:lstStyle/>
                    <a:p>
                      <a:pPr algn="ctr"/>
                      <a:endParaRPr kumimoji="1" lang="ja-JP" altLang="en-US" sz="110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3374441627"/>
                  </a:ext>
                </a:extLst>
              </a:tr>
              <a:tr h="257173">
                <a:tc gridSpan="2" vMerge="1">
                  <a:txBody>
                    <a:bodyPr/>
                    <a:lstStyle/>
                    <a:p>
                      <a:pPr algn="l"/>
                      <a:endParaRPr kumimoji="1" lang="ja-JP" altLang="en-US" sz="1100" dirty="0">
                        <a:latin typeface="BIZ UDPゴシック" panose="020B0400000000000000" pitchFamily="50" charset="-128"/>
                        <a:ea typeface="BIZ UDPゴシック" panose="020B0400000000000000" pitchFamily="50" charset="-128"/>
                      </a:endParaRPr>
                    </a:p>
                  </a:txBody>
                  <a:tcPr anchor="ctr"/>
                </a:tc>
                <a:tc hMerge="1" vMerge="1">
                  <a:txBody>
                    <a:bodyPr/>
                    <a:lstStyle/>
                    <a:p>
                      <a:endParaRPr kumimoji="1" lang="ja-JP" altLang="en-US"/>
                    </a:p>
                  </a:txBody>
                  <a:tcPr/>
                </a:tc>
                <a:tc>
                  <a:txBody>
                    <a:bodyPr/>
                    <a:lstStyle/>
                    <a:p>
                      <a:pPr algn="ctr"/>
                      <a:r>
                        <a:rPr kumimoji="1" lang="ja-JP" altLang="en-US" sz="1100" dirty="0">
                          <a:solidFill>
                            <a:schemeClr val="bg1"/>
                          </a:solidFill>
                          <a:latin typeface="BIZ UDPゴシック" panose="020B0400000000000000" pitchFamily="50" charset="-128"/>
                          <a:ea typeface="BIZ UDPゴシック" panose="020B0400000000000000" pitchFamily="50" charset="-128"/>
                        </a:rPr>
                        <a:t>０回</a:t>
                      </a: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solidFill>
                  </a:tcPr>
                </a:tc>
                <a:tc>
                  <a:txBody>
                    <a:bodyPr/>
                    <a:lstStyle/>
                    <a:p>
                      <a:pPr algn="ctr"/>
                      <a:r>
                        <a:rPr kumimoji="1" lang="ja-JP" altLang="en-US" sz="1100" dirty="0">
                          <a:solidFill>
                            <a:schemeClr val="bg1"/>
                          </a:solidFill>
                          <a:latin typeface="BIZ UDPゴシック" panose="020B0400000000000000" pitchFamily="50" charset="-128"/>
                          <a:ea typeface="BIZ UDPゴシック" panose="020B0400000000000000" pitchFamily="50" charset="-128"/>
                        </a:rPr>
                        <a:t>１回</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solidFill>
                  </a:tcPr>
                </a:tc>
                <a:tc>
                  <a:txBody>
                    <a:bodyPr/>
                    <a:lstStyle/>
                    <a:p>
                      <a:pPr algn="ctr"/>
                      <a:r>
                        <a:rPr kumimoji="1" lang="ja-JP" altLang="en-US" sz="1100" dirty="0">
                          <a:solidFill>
                            <a:schemeClr val="bg1"/>
                          </a:solidFill>
                          <a:latin typeface="BIZ UDPゴシック" panose="020B0400000000000000" pitchFamily="50" charset="-128"/>
                          <a:ea typeface="BIZ UDPゴシック" panose="020B0400000000000000" pitchFamily="50" charset="-128"/>
                        </a:rPr>
                        <a:t>２回</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solidFill>
                  </a:tcPr>
                </a:tc>
                <a:tc>
                  <a:txBody>
                    <a:bodyPr/>
                    <a:lstStyle/>
                    <a:p>
                      <a:pPr algn="ctr"/>
                      <a:r>
                        <a:rPr kumimoji="1" lang="ja-JP" altLang="en-US" sz="1100" dirty="0">
                          <a:solidFill>
                            <a:schemeClr val="bg1"/>
                          </a:solidFill>
                          <a:latin typeface="BIZ UDPゴシック" panose="020B0400000000000000" pitchFamily="50" charset="-128"/>
                          <a:ea typeface="BIZ UDPゴシック" panose="020B0400000000000000" pitchFamily="50" charset="-128"/>
                        </a:rPr>
                        <a:t>３回</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solidFill>
                  </a:tcPr>
                </a:tc>
                <a:tc>
                  <a:txBody>
                    <a:bodyPr/>
                    <a:lstStyle/>
                    <a:p>
                      <a:pPr algn="ctr"/>
                      <a:r>
                        <a:rPr kumimoji="1" lang="ja-JP" altLang="en-US" sz="1100" dirty="0">
                          <a:solidFill>
                            <a:schemeClr val="bg1"/>
                          </a:solidFill>
                          <a:latin typeface="BIZ UDPゴシック" panose="020B0400000000000000" pitchFamily="50" charset="-128"/>
                          <a:ea typeface="BIZ UDPゴシック" panose="020B0400000000000000" pitchFamily="50" charset="-128"/>
                        </a:rPr>
                        <a:t>４回</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solidFill>
                  </a:tcPr>
                </a:tc>
                <a:tc>
                  <a:txBody>
                    <a:bodyPr/>
                    <a:lstStyle/>
                    <a:p>
                      <a:pPr algn="ctr"/>
                      <a:r>
                        <a:rPr kumimoji="1" lang="en-US" altLang="ja-JP" sz="1100" dirty="0">
                          <a:solidFill>
                            <a:schemeClr val="bg1"/>
                          </a:solidFill>
                          <a:latin typeface="BIZ UDPゴシック" panose="020B0400000000000000" pitchFamily="50" charset="-128"/>
                          <a:ea typeface="BIZ UDPゴシック" panose="020B0400000000000000" pitchFamily="50" charset="-128"/>
                        </a:rPr>
                        <a:t>5</a:t>
                      </a:r>
                      <a:r>
                        <a:rPr kumimoji="1" lang="ja-JP" altLang="en-US" sz="1100" dirty="0">
                          <a:solidFill>
                            <a:schemeClr val="bg1"/>
                          </a:solidFill>
                          <a:latin typeface="BIZ UDPゴシック" panose="020B0400000000000000" pitchFamily="50" charset="-128"/>
                          <a:ea typeface="BIZ UDPゴシック" panose="020B0400000000000000" pitchFamily="50" charset="-128"/>
                        </a:rPr>
                        <a:t>回</a:t>
                      </a:r>
                      <a:endParaRPr kumimoji="1" lang="en-US" altLang="ja-JP" sz="1100" dirty="0">
                        <a:solidFill>
                          <a:schemeClr val="bg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solidFill>
                  </a:tcPr>
                </a:tc>
                <a:tc>
                  <a:txBody>
                    <a:bodyPr/>
                    <a:lstStyle/>
                    <a:p>
                      <a:pPr algn="ctr"/>
                      <a:r>
                        <a:rPr kumimoji="1" lang="ja-JP" altLang="en-US" sz="1100" dirty="0">
                          <a:solidFill>
                            <a:schemeClr val="bg1"/>
                          </a:solidFill>
                          <a:latin typeface="BIZ UDPゴシック" panose="020B0400000000000000" pitchFamily="50" charset="-128"/>
                          <a:ea typeface="BIZ UDPゴシック" panose="020B0400000000000000" pitchFamily="50" charset="-128"/>
                        </a:rPr>
                        <a:t>６回</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solidFill>
                  </a:tcPr>
                </a:tc>
                <a:tc>
                  <a:txBody>
                    <a:bodyPr/>
                    <a:lstStyle/>
                    <a:p>
                      <a:pPr algn="ctr"/>
                      <a:r>
                        <a:rPr kumimoji="1" lang="ja-JP" altLang="en-US" sz="1100" dirty="0">
                          <a:solidFill>
                            <a:schemeClr val="bg1"/>
                          </a:solidFill>
                          <a:latin typeface="BIZ UDPゴシック" panose="020B0400000000000000" pitchFamily="50" charset="-128"/>
                          <a:ea typeface="BIZ UDPゴシック" panose="020B0400000000000000" pitchFamily="50" charset="-128"/>
                        </a:rPr>
                        <a:t>７回</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solidFill>
                  </a:tcPr>
                </a:tc>
                <a:tc>
                  <a:txBody>
                    <a:bodyPr/>
                    <a:lstStyle/>
                    <a:p>
                      <a:pPr algn="ctr"/>
                      <a:r>
                        <a:rPr kumimoji="1" lang="ja-JP" altLang="en-US" sz="1100" dirty="0">
                          <a:solidFill>
                            <a:schemeClr val="bg1"/>
                          </a:solidFill>
                          <a:latin typeface="BIZ UDPゴシック" panose="020B0400000000000000" pitchFamily="50" charset="-128"/>
                          <a:ea typeface="BIZ UDPゴシック" panose="020B0400000000000000" pitchFamily="50" charset="-128"/>
                        </a:rPr>
                        <a:t>１２回</a:t>
                      </a: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solidFill>
                  </a:tcPr>
                </a:tc>
                <a:extLst>
                  <a:ext uri="{0D108BD9-81ED-4DB2-BD59-A6C34878D82A}">
                    <a16:rowId xmlns:a16="http://schemas.microsoft.com/office/drawing/2014/main" val="1581448721"/>
                  </a:ext>
                </a:extLst>
              </a:tr>
              <a:tr h="396000">
                <a:tc gridSpan="2">
                  <a:txBody>
                    <a:bodyPr/>
                    <a:lstStyle/>
                    <a:p>
                      <a:pPr algn="l"/>
                      <a:r>
                        <a:rPr kumimoji="1" lang="ja-JP" altLang="en-US" sz="1100" dirty="0">
                          <a:latin typeface="BIZ UDPゴシック" panose="020B0400000000000000" pitchFamily="50" charset="-128"/>
                          <a:ea typeface="BIZ UDPゴシック" panose="020B0400000000000000" pitchFamily="50" charset="-128"/>
                        </a:rPr>
                        <a:t>都道府県単位</a:t>
                      </a:r>
                      <a:r>
                        <a:rPr kumimoji="1" lang="ja-JP" altLang="en-US" sz="1100" dirty="0">
                          <a:solidFill>
                            <a:schemeClr val="tx1"/>
                          </a:solidFill>
                          <a:latin typeface="BIZ UDPゴシック" panose="020B0400000000000000" pitchFamily="50" charset="-128"/>
                          <a:ea typeface="BIZ UDPゴシック" panose="020B0400000000000000" pitchFamily="50" charset="-128"/>
                        </a:rPr>
                        <a:t>で統一済み（予定を含む）</a:t>
                      </a: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pPr algn="l"/>
                      <a:r>
                        <a:rPr kumimoji="1" lang="ja-JP" altLang="en-US" sz="1100" dirty="0">
                          <a:solidFill>
                            <a:schemeClr val="tx1"/>
                          </a:solidFill>
                          <a:latin typeface="BIZ UDPゴシック" panose="020B0400000000000000" pitchFamily="50" charset="-128"/>
                          <a:ea typeface="BIZ UDPゴシック" panose="020B0400000000000000" pitchFamily="50" charset="-128"/>
                        </a:rPr>
                        <a:t>（統一：</a:t>
                      </a:r>
                      <a:r>
                        <a:rPr kumimoji="1" lang="en-US" altLang="ja-JP" sz="1100" dirty="0">
                          <a:solidFill>
                            <a:schemeClr val="tx1"/>
                          </a:solidFill>
                          <a:latin typeface="BIZ UDPゴシック" panose="020B0400000000000000" pitchFamily="50" charset="-128"/>
                          <a:ea typeface="BIZ UDPゴシック" panose="020B0400000000000000" pitchFamily="50" charset="-128"/>
                        </a:rPr>
                        <a:t>14</a:t>
                      </a:r>
                      <a:r>
                        <a:rPr kumimoji="1" lang="ja-JP" altLang="en-US" sz="1100" dirty="0">
                          <a:solidFill>
                            <a:schemeClr val="tx1"/>
                          </a:solidFill>
                          <a:latin typeface="BIZ UDPゴシック" panose="020B0400000000000000" pitchFamily="50" charset="-128"/>
                          <a:ea typeface="BIZ UDPゴシック" panose="020B0400000000000000" pitchFamily="50" charset="-128"/>
                        </a:rPr>
                        <a:t>団体　統一予定：１団体）</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a:txBody>
                    <a:bodyPr/>
                    <a:lstStyle/>
                    <a:p>
                      <a:pPr algn="ctr"/>
                      <a:r>
                        <a:rPr kumimoji="1" lang="ja-JP" altLang="en-US" sz="1100" dirty="0">
                          <a:solidFill>
                            <a:schemeClr val="tx1"/>
                          </a:solidFill>
                          <a:latin typeface="BIZ UDPゴシック" panose="020B0400000000000000" pitchFamily="50" charset="-128"/>
                          <a:ea typeface="BIZ UDPゴシック" panose="020B0400000000000000" pitchFamily="50" charset="-128"/>
                        </a:rPr>
                        <a:t>－</a:t>
                      </a: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100" dirty="0">
                          <a:solidFill>
                            <a:srgbClr val="FF0000"/>
                          </a:solidFill>
                          <a:latin typeface="BIZ UDPゴシック" panose="020B0400000000000000" pitchFamily="50" charset="-128"/>
                          <a:ea typeface="BIZ UDPゴシック" panose="020B0400000000000000" pitchFamily="50" charset="-128"/>
                        </a:rPr>
                        <a:t>5</a:t>
                      </a:r>
                      <a:endParaRPr kumimoji="1" lang="ja-JP" altLang="en-US" sz="1100" dirty="0">
                        <a:solidFill>
                          <a:srgbClr val="FF0000"/>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100" dirty="0">
                          <a:solidFill>
                            <a:schemeClr val="tx1"/>
                          </a:solidFill>
                          <a:latin typeface="BIZ UDPゴシック" panose="020B0400000000000000" pitchFamily="50" charset="-128"/>
                          <a:ea typeface="BIZ UDPゴシック" panose="020B0400000000000000" pitchFamily="50" charset="-128"/>
                        </a:rPr>
                        <a:t>４</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9EDF4"/>
                    </a:solidFill>
                  </a:tcPr>
                </a:tc>
                <a:tc>
                  <a:txBody>
                    <a:bodyPr/>
                    <a:lstStyle/>
                    <a:p>
                      <a:pPr algn="ctr"/>
                      <a:r>
                        <a:rPr kumimoji="1" lang="en-US" altLang="ja-JP" sz="1100" dirty="0">
                          <a:solidFill>
                            <a:schemeClr val="tx1"/>
                          </a:solidFill>
                          <a:latin typeface="BIZ UDPゴシック" panose="020B0400000000000000" pitchFamily="50" charset="-128"/>
                          <a:ea typeface="BIZ UDPゴシック" panose="020B0400000000000000" pitchFamily="50" charset="-128"/>
                        </a:rPr>
                        <a:t>1</a:t>
                      </a:r>
                      <a:endParaRPr kumimoji="1" lang="ja-JP" altLang="en-US" sz="1100"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100" dirty="0">
                          <a:solidFill>
                            <a:schemeClr val="tx1"/>
                          </a:solidFill>
                          <a:latin typeface="BIZ UDPゴシック" panose="020B0400000000000000" pitchFamily="50" charset="-128"/>
                          <a:ea typeface="BIZ UDPゴシック" panose="020B0400000000000000" pitchFamily="50" charset="-128"/>
                        </a:rPr>
                        <a:t>2</a:t>
                      </a:r>
                      <a:endParaRPr kumimoji="1" lang="ja-JP" altLang="en-US" sz="1100"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100" dirty="0">
                          <a:solidFill>
                            <a:schemeClr val="tx1"/>
                          </a:solidFill>
                          <a:latin typeface="BIZ UDPゴシック" panose="020B0400000000000000" pitchFamily="50" charset="-128"/>
                          <a:ea typeface="BIZ UDPゴシック" panose="020B0400000000000000" pitchFamily="50" charset="-128"/>
                        </a:rPr>
                        <a:t>ー</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100" dirty="0">
                          <a:solidFill>
                            <a:schemeClr val="tx1"/>
                          </a:solidFill>
                          <a:latin typeface="BIZ UDPゴシック" panose="020B0400000000000000" pitchFamily="50" charset="-128"/>
                          <a:ea typeface="BIZ UDPゴシック" panose="020B0400000000000000" pitchFamily="50" charset="-128"/>
                        </a:rPr>
                        <a:t>3</a:t>
                      </a:r>
                      <a:endParaRPr kumimoji="1" lang="ja-JP" altLang="en-US" sz="1100"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100" dirty="0">
                          <a:solidFill>
                            <a:schemeClr val="tx1"/>
                          </a:solidFill>
                          <a:latin typeface="BIZ UDPゴシック" panose="020B0400000000000000" pitchFamily="50" charset="-128"/>
                          <a:ea typeface="BIZ UDPゴシック" panose="020B0400000000000000" pitchFamily="50" charset="-128"/>
                        </a:rPr>
                        <a:t>ー</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100" dirty="0">
                          <a:latin typeface="BIZ UDPゴシック" panose="020B0400000000000000" pitchFamily="50" charset="-128"/>
                          <a:ea typeface="BIZ UDPゴシック" panose="020B0400000000000000" pitchFamily="50" charset="-128"/>
                        </a:rPr>
                        <a:t>ー</a:t>
                      </a: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19952678"/>
                  </a:ext>
                </a:extLst>
              </a:tr>
              <a:tr h="169156">
                <a:tc rowSpan="2">
                  <a:txBody>
                    <a:bodyPr/>
                    <a:lstStyle/>
                    <a:p>
                      <a:pPr algn="l"/>
                      <a:r>
                        <a:rPr kumimoji="1" lang="ja-JP" altLang="en-US" sz="1100" dirty="0">
                          <a:solidFill>
                            <a:schemeClr val="tx1"/>
                          </a:solidFill>
                          <a:latin typeface="BIZ UDPゴシック" panose="020B0400000000000000" pitchFamily="50" charset="-128"/>
                          <a:ea typeface="BIZ UDPゴシック" panose="020B0400000000000000" pitchFamily="50" charset="-128"/>
                        </a:rPr>
                        <a:t>都道府県単位で統一していない</a:t>
                      </a:r>
                    </a:p>
                    <a:p>
                      <a:pPr algn="l"/>
                      <a:r>
                        <a:rPr kumimoji="1" lang="ja-JP" altLang="en-US" sz="1100" dirty="0">
                          <a:solidFill>
                            <a:schemeClr val="tx1"/>
                          </a:solidFill>
                          <a:latin typeface="BIZ UDPゴシック" panose="020B0400000000000000" pitchFamily="50" charset="-128"/>
                          <a:ea typeface="BIZ UDPゴシック" panose="020B0400000000000000" pitchFamily="50" charset="-128"/>
                        </a:rPr>
                        <a:t>（</a:t>
                      </a:r>
                      <a:r>
                        <a:rPr kumimoji="1" lang="en-US" altLang="ja-JP" sz="1100" dirty="0">
                          <a:solidFill>
                            <a:schemeClr val="tx1"/>
                          </a:solidFill>
                          <a:latin typeface="BIZ UDPゴシック" panose="020B0400000000000000" pitchFamily="50" charset="-128"/>
                          <a:ea typeface="BIZ UDPゴシック" panose="020B0400000000000000" pitchFamily="50" charset="-128"/>
                        </a:rPr>
                        <a:t>32</a:t>
                      </a:r>
                      <a:r>
                        <a:rPr kumimoji="1" lang="ja-JP" altLang="en-US" sz="1100" dirty="0">
                          <a:solidFill>
                            <a:schemeClr val="tx1"/>
                          </a:solidFill>
                          <a:latin typeface="BIZ UDPゴシック" panose="020B0400000000000000" pitchFamily="50" charset="-128"/>
                          <a:ea typeface="BIZ UDPゴシック" panose="020B0400000000000000" pitchFamily="50" charset="-128"/>
                        </a:rPr>
                        <a:t>団体）</a:t>
                      </a: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l"/>
                      <a:r>
                        <a:rPr kumimoji="1" lang="ja-JP" altLang="en-US" sz="1100" dirty="0">
                          <a:solidFill>
                            <a:schemeClr val="tx1"/>
                          </a:solidFill>
                          <a:latin typeface="BIZ UDPゴシック" panose="020B0400000000000000" pitchFamily="50" charset="-128"/>
                          <a:ea typeface="BIZ UDPゴシック" panose="020B0400000000000000" pitchFamily="50" charset="-128"/>
                        </a:rPr>
                        <a:t>最多</a:t>
                      </a: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100" dirty="0">
                          <a:solidFill>
                            <a:schemeClr val="tx1"/>
                          </a:solidFill>
                          <a:latin typeface="BIZ UDPゴシック" panose="020B0400000000000000" pitchFamily="50" charset="-128"/>
                          <a:ea typeface="BIZ UDPゴシック" panose="020B0400000000000000" pitchFamily="50" charset="-128"/>
                        </a:rPr>
                        <a:t>－</a:t>
                      </a: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100" dirty="0">
                          <a:solidFill>
                            <a:schemeClr val="tx1"/>
                          </a:solidFill>
                          <a:latin typeface="BIZ UDPゴシック" panose="020B0400000000000000" pitchFamily="50" charset="-128"/>
                          <a:ea typeface="BIZ UDPゴシック" panose="020B0400000000000000"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100" dirty="0">
                          <a:solidFill>
                            <a:schemeClr val="tx1"/>
                          </a:solidFill>
                          <a:latin typeface="BIZ UDPゴシック" panose="020B0400000000000000" pitchFamily="50" charset="-128"/>
                          <a:ea typeface="BIZ UDPゴシック" panose="020B0400000000000000" pitchFamily="50" charset="-128"/>
                        </a:rPr>
                        <a:t>2</a:t>
                      </a:r>
                      <a:endParaRPr kumimoji="1" lang="ja-JP" altLang="en-US" sz="1100"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0D8E8"/>
                    </a:solidFill>
                  </a:tcPr>
                </a:tc>
                <a:tc>
                  <a:txBody>
                    <a:bodyPr/>
                    <a:lstStyle/>
                    <a:p>
                      <a:pPr algn="ctr"/>
                      <a:r>
                        <a:rPr kumimoji="1" lang="en-US" altLang="ja-JP" sz="1100" dirty="0">
                          <a:solidFill>
                            <a:schemeClr val="tx1"/>
                          </a:solidFill>
                          <a:latin typeface="BIZ UDPゴシック" panose="020B0400000000000000" pitchFamily="50" charset="-128"/>
                          <a:ea typeface="BIZ UDPゴシック" panose="020B0400000000000000" pitchFamily="50" charset="-128"/>
                        </a:rPr>
                        <a:t>2</a:t>
                      </a:r>
                      <a:endParaRPr kumimoji="1" lang="ja-JP" altLang="en-US" sz="1100"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100" dirty="0">
                          <a:solidFill>
                            <a:schemeClr val="tx1"/>
                          </a:solidFill>
                          <a:latin typeface="BIZ UDPゴシック" panose="020B0400000000000000" pitchFamily="50" charset="-128"/>
                          <a:ea typeface="BIZ UDPゴシック" panose="020B0400000000000000" pitchFamily="50" charset="-128"/>
                        </a:rPr>
                        <a:t>2</a:t>
                      </a:r>
                      <a:endParaRPr kumimoji="1" lang="ja-JP" altLang="en-US" sz="1100"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100" dirty="0">
                          <a:solidFill>
                            <a:schemeClr val="tx1"/>
                          </a:solidFill>
                          <a:latin typeface="BIZ UDPゴシック" panose="020B0400000000000000" pitchFamily="50" charset="-128"/>
                          <a:ea typeface="BIZ UDPゴシック" panose="020B0400000000000000" pitchFamily="50" charset="-128"/>
                        </a:rPr>
                        <a:t>1</a:t>
                      </a:r>
                      <a:endParaRPr kumimoji="1" lang="ja-JP" altLang="en-US" sz="1100"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100" dirty="0">
                          <a:solidFill>
                            <a:srgbClr val="FF0000"/>
                          </a:solidFill>
                          <a:latin typeface="BIZ UDPゴシック" panose="020B0400000000000000" pitchFamily="50" charset="-128"/>
                          <a:ea typeface="BIZ UDPゴシック" panose="020B0400000000000000" pitchFamily="50" charset="-128"/>
                        </a:rPr>
                        <a:t>17</a:t>
                      </a:r>
                      <a:endParaRPr kumimoji="1" lang="ja-JP" altLang="en-US" sz="1100" dirty="0">
                        <a:solidFill>
                          <a:srgbClr val="FF0000"/>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100" dirty="0">
                          <a:solidFill>
                            <a:schemeClr val="tx1"/>
                          </a:solidFill>
                          <a:latin typeface="BIZ UDPゴシック" panose="020B0400000000000000" pitchFamily="50" charset="-128"/>
                          <a:ea typeface="BIZ UDPゴシック" panose="020B0400000000000000" pitchFamily="50" charset="-128"/>
                        </a:rPr>
                        <a:t>6</a:t>
                      </a:r>
                      <a:endParaRPr kumimoji="1" lang="ja-JP" altLang="en-US" sz="1100"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100" dirty="0">
                          <a:solidFill>
                            <a:schemeClr val="tx1"/>
                          </a:solidFill>
                          <a:latin typeface="BIZ UDPゴシック" panose="020B0400000000000000" pitchFamily="50" charset="-128"/>
                          <a:ea typeface="BIZ UDPゴシック" panose="020B0400000000000000" pitchFamily="50" charset="-128"/>
                        </a:rPr>
                        <a:t>2</a:t>
                      </a:r>
                      <a:endParaRPr kumimoji="1" lang="ja-JP" altLang="en-US" sz="1100"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71070698"/>
                  </a:ext>
                </a:extLst>
              </a:tr>
              <a:tr h="131916">
                <a:tc vMerge="1">
                  <a:txBody>
                    <a:bodyPr/>
                    <a:lstStyle/>
                    <a:p>
                      <a:pPr algn="l"/>
                      <a:endParaRPr kumimoji="1" lang="ja-JP" altLang="en-US" sz="1100" dirty="0">
                        <a:solidFill>
                          <a:srgbClr val="0000FF"/>
                        </a:solidFill>
                        <a:latin typeface="BIZ UDPゴシック" panose="020B0400000000000000" pitchFamily="50" charset="-128"/>
                        <a:ea typeface="BIZ UDPゴシック" panose="020B0400000000000000" pitchFamily="50" charset="-128"/>
                      </a:endParaRPr>
                    </a:p>
                  </a:txBody>
                  <a:tcPr anchor="ctr"/>
                </a:tc>
                <a:tc>
                  <a:txBody>
                    <a:bodyPr/>
                    <a:lstStyle/>
                    <a:p>
                      <a:pPr algn="l"/>
                      <a:r>
                        <a:rPr kumimoji="1" lang="ja-JP" altLang="en-US" sz="1100" dirty="0">
                          <a:solidFill>
                            <a:schemeClr val="tx1"/>
                          </a:solidFill>
                          <a:latin typeface="BIZ UDPゴシック" panose="020B0400000000000000" pitchFamily="50" charset="-128"/>
                          <a:ea typeface="BIZ UDPゴシック" panose="020B0400000000000000" pitchFamily="50" charset="-128"/>
                        </a:rPr>
                        <a:t>最少</a:t>
                      </a: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kumimoji="1" lang="en-US" altLang="ja-JP" sz="1100" dirty="0">
                          <a:solidFill>
                            <a:schemeClr val="tx1"/>
                          </a:solidFill>
                          <a:latin typeface="BIZ UDPゴシック" panose="020B0400000000000000" pitchFamily="50" charset="-128"/>
                          <a:ea typeface="BIZ UDPゴシック" panose="020B0400000000000000" pitchFamily="50" charset="-128"/>
                        </a:rPr>
                        <a:t>1</a:t>
                      </a:r>
                      <a:endParaRPr kumimoji="1" lang="ja-JP" altLang="en-US" sz="1100" dirty="0">
                        <a:solidFill>
                          <a:schemeClr val="tx1"/>
                        </a:solidFill>
                        <a:latin typeface="BIZ UDPゴシック" panose="020B0400000000000000" pitchFamily="50" charset="-128"/>
                        <a:ea typeface="BIZ UDPゴシック" panose="020B0400000000000000" pitchFamily="50" charset="-128"/>
                      </a:endParaRP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kumimoji="1" lang="en-US" altLang="ja-JP" sz="1100" dirty="0">
                          <a:solidFill>
                            <a:srgbClr val="FF0000"/>
                          </a:solidFill>
                          <a:latin typeface="BIZ UDPゴシック" panose="020B0400000000000000" pitchFamily="50" charset="-128"/>
                          <a:ea typeface="BIZ UDPゴシック" panose="020B0400000000000000" pitchFamily="50" charset="-128"/>
                        </a:rPr>
                        <a:t>12</a:t>
                      </a:r>
                      <a:endParaRPr kumimoji="1" lang="ja-JP" altLang="en-US" sz="1100" dirty="0">
                        <a:solidFill>
                          <a:srgbClr val="FF0000"/>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kumimoji="1" lang="en-US" altLang="ja-JP" sz="1100" dirty="0">
                          <a:solidFill>
                            <a:schemeClr val="tx1"/>
                          </a:solidFill>
                          <a:latin typeface="BIZ UDPゴシック" panose="020B0400000000000000" pitchFamily="50" charset="-128"/>
                          <a:ea typeface="BIZ UDPゴシック" panose="020B0400000000000000" pitchFamily="50" charset="-128"/>
                        </a:rPr>
                        <a:t>10</a:t>
                      </a:r>
                      <a:endParaRPr kumimoji="1" lang="ja-JP" altLang="en-US" sz="1100"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kumimoji="1" lang="en-US" altLang="ja-JP" sz="1100" dirty="0">
                          <a:solidFill>
                            <a:schemeClr val="tx1"/>
                          </a:solidFill>
                          <a:latin typeface="BIZ UDPゴシック" panose="020B0400000000000000" pitchFamily="50" charset="-128"/>
                          <a:ea typeface="BIZ UDPゴシック" panose="020B0400000000000000" pitchFamily="50" charset="-128"/>
                        </a:rPr>
                        <a:t>2</a:t>
                      </a:r>
                      <a:endParaRPr kumimoji="1" lang="ja-JP" altLang="en-US" sz="1100"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kumimoji="1" lang="en-US" altLang="ja-JP" sz="1100" dirty="0">
                          <a:solidFill>
                            <a:schemeClr val="tx1"/>
                          </a:solidFill>
                          <a:latin typeface="BIZ UDPゴシック" panose="020B0400000000000000" pitchFamily="50" charset="-128"/>
                          <a:ea typeface="BIZ UDPゴシック" panose="020B0400000000000000" pitchFamily="50" charset="-128"/>
                        </a:rPr>
                        <a:t>5</a:t>
                      </a:r>
                      <a:endParaRPr kumimoji="1" lang="ja-JP" altLang="en-US" sz="1100"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kumimoji="1" lang="en-US" altLang="ja-JP" sz="1100" dirty="0">
                          <a:solidFill>
                            <a:schemeClr val="tx1"/>
                          </a:solidFill>
                          <a:latin typeface="BIZ UDPゴシック" panose="020B0400000000000000" pitchFamily="50" charset="-128"/>
                          <a:ea typeface="BIZ UDPゴシック" panose="020B0400000000000000" pitchFamily="50" charset="-128"/>
                        </a:rPr>
                        <a:t>1</a:t>
                      </a:r>
                      <a:endParaRPr kumimoji="1" lang="ja-JP" altLang="en-US" sz="1100"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kumimoji="1" lang="en-US" altLang="ja-JP" sz="1100" dirty="0">
                          <a:solidFill>
                            <a:schemeClr val="tx1"/>
                          </a:solidFill>
                          <a:latin typeface="BIZ UDPゴシック" panose="020B0400000000000000" pitchFamily="50" charset="-128"/>
                          <a:ea typeface="BIZ UDPゴシック" panose="020B0400000000000000" pitchFamily="50" charset="-128"/>
                        </a:rPr>
                        <a:t>1</a:t>
                      </a:r>
                      <a:endParaRPr kumimoji="1" lang="ja-JP" altLang="en-US" sz="1100"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kumimoji="1" lang="ja-JP" altLang="en-US" sz="1100" dirty="0">
                          <a:solidFill>
                            <a:schemeClr val="tx1"/>
                          </a:solidFill>
                          <a:latin typeface="BIZ UDPゴシック" panose="020B0400000000000000" pitchFamily="50" charset="-128"/>
                          <a:ea typeface="BIZ UDPゴシック" panose="020B0400000000000000"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kumimoji="1" lang="ja-JP" altLang="en-US" sz="1100" dirty="0">
                          <a:solidFill>
                            <a:schemeClr val="tx1"/>
                          </a:solidFill>
                          <a:latin typeface="BIZ UDPゴシック" panose="020B0400000000000000" pitchFamily="50" charset="-128"/>
                          <a:ea typeface="BIZ UDPゴシック" panose="020B0400000000000000" pitchFamily="50" charset="-128"/>
                        </a:rPr>
                        <a:t>－</a:t>
                      </a: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79030498"/>
                  </a:ext>
                </a:extLst>
              </a:tr>
            </a:tbl>
          </a:graphicData>
        </a:graphic>
      </p:graphicFrame>
      <p:graphicFrame>
        <p:nvGraphicFramePr>
          <p:cNvPr id="3" name="表 2">
            <a:extLst>
              <a:ext uri="{FF2B5EF4-FFF2-40B4-BE49-F238E27FC236}">
                <a16:creationId xmlns:a16="http://schemas.microsoft.com/office/drawing/2014/main" id="{CB643CB5-3F11-4A50-AA49-59D2C46B23D2}"/>
              </a:ext>
            </a:extLst>
          </p:cNvPr>
          <p:cNvGraphicFramePr>
            <a:graphicFrameLocks noGrp="1"/>
          </p:cNvGraphicFramePr>
          <p:nvPr/>
        </p:nvGraphicFramePr>
        <p:xfrm>
          <a:off x="194827" y="3807408"/>
          <a:ext cx="8801112" cy="965200"/>
        </p:xfrm>
        <a:graphic>
          <a:graphicData uri="http://schemas.openxmlformats.org/drawingml/2006/table">
            <a:tbl>
              <a:tblPr firstRow="1" bandRow="1">
                <a:tableStyleId>{5C22544A-7EE6-4342-B048-85BDC9FD1C3A}</a:tableStyleId>
              </a:tblPr>
              <a:tblGrid>
                <a:gridCol w="1285700">
                  <a:extLst>
                    <a:ext uri="{9D8B030D-6E8A-4147-A177-3AD203B41FA5}">
                      <a16:colId xmlns:a16="http://schemas.microsoft.com/office/drawing/2014/main" val="742422345"/>
                    </a:ext>
                  </a:extLst>
                </a:gridCol>
                <a:gridCol w="4245562">
                  <a:extLst>
                    <a:ext uri="{9D8B030D-6E8A-4147-A177-3AD203B41FA5}">
                      <a16:colId xmlns:a16="http://schemas.microsoft.com/office/drawing/2014/main" val="3915397134"/>
                    </a:ext>
                  </a:extLst>
                </a:gridCol>
                <a:gridCol w="3269850">
                  <a:extLst>
                    <a:ext uri="{9D8B030D-6E8A-4147-A177-3AD203B41FA5}">
                      <a16:colId xmlns:a16="http://schemas.microsoft.com/office/drawing/2014/main" val="2652768598"/>
                    </a:ext>
                  </a:extLst>
                </a:gridCol>
              </a:tblGrid>
              <a:tr h="370840">
                <a:tc>
                  <a:txBody>
                    <a:bodyPr/>
                    <a:lstStyle/>
                    <a:p>
                      <a:pPr algn="ctr"/>
                      <a:r>
                        <a:rPr kumimoji="1" lang="ja-JP" altLang="en-US" sz="1100" dirty="0">
                          <a:solidFill>
                            <a:schemeClr val="bg1"/>
                          </a:solidFill>
                          <a:latin typeface="BIZ UDPゴシック" panose="020B0400000000000000" pitchFamily="50" charset="-128"/>
                          <a:ea typeface="BIZ UDPゴシック" panose="020B0400000000000000" pitchFamily="50" charset="-128"/>
                        </a:rPr>
                        <a:t>他の保険者</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kumimoji="1" lang="ja-JP" altLang="en-US" sz="1100" dirty="0">
                          <a:solidFill>
                            <a:schemeClr val="bg1"/>
                          </a:solidFill>
                          <a:latin typeface="BIZ UDPゴシック" panose="020B0400000000000000" pitchFamily="50" charset="-128"/>
                          <a:ea typeface="BIZ UDPゴシック" panose="020B0400000000000000" pitchFamily="50" charset="-128"/>
                        </a:rPr>
                        <a:t>大阪府後期高齢者医療広域連合</a:t>
                      </a: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kumimoji="1" lang="ja-JP" altLang="en-US" sz="1100" dirty="0">
                          <a:solidFill>
                            <a:schemeClr val="bg1"/>
                          </a:solidFill>
                          <a:latin typeface="BIZ UDPゴシック" panose="020B0400000000000000" pitchFamily="50" charset="-128"/>
                          <a:ea typeface="BIZ UDPゴシック" panose="020B0400000000000000" pitchFamily="50" charset="-128"/>
                        </a:rPr>
                        <a:t>協会けんぽ</a:t>
                      </a: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24227151"/>
                  </a:ext>
                </a:extLst>
              </a:tr>
              <a:tr h="370840">
                <a:tc>
                  <a:txBody>
                    <a:bodyPr/>
                    <a:lstStyle/>
                    <a:p>
                      <a:pPr algn="ctr"/>
                      <a:r>
                        <a:rPr kumimoji="1" lang="ja-JP" altLang="en-US" sz="1100" dirty="0">
                          <a:solidFill>
                            <a:schemeClr val="tx1"/>
                          </a:solidFill>
                          <a:latin typeface="BIZ UDPゴシック" panose="020B0400000000000000" pitchFamily="50" charset="-128"/>
                          <a:ea typeface="BIZ UDPゴシック" panose="020B0400000000000000" pitchFamily="50" charset="-128"/>
                        </a:rPr>
                        <a:t>通知回数・時期</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r>
                        <a:rPr kumimoji="1" lang="ja-JP" altLang="en-US" sz="1100" dirty="0">
                          <a:solidFill>
                            <a:schemeClr val="tx1"/>
                          </a:solidFill>
                          <a:latin typeface="BIZ UDPゴシック" panose="020B0400000000000000" pitchFamily="50" charset="-128"/>
                          <a:ea typeface="BIZ UDPゴシック" panose="020B0400000000000000" pitchFamily="50" charset="-128"/>
                        </a:rPr>
                        <a:t>通知回数：年２回</a:t>
                      </a: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dirty="0">
                          <a:solidFill>
                            <a:schemeClr val="tx1"/>
                          </a:solidFill>
                          <a:latin typeface="BIZ UDPゴシック" panose="020B0400000000000000" pitchFamily="50" charset="-128"/>
                          <a:ea typeface="BIZ UDPゴシック" panose="020B0400000000000000" pitchFamily="50" charset="-128"/>
                        </a:rPr>
                        <a:t>年度内の通知時期：５月末（前年</a:t>
                      </a:r>
                      <a:r>
                        <a:rPr kumimoji="1" lang="en-US" altLang="ja-JP" sz="1100" dirty="0">
                          <a:solidFill>
                            <a:schemeClr val="tx1"/>
                          </a:solidFill>
                          <a:latin typeface="BIZ UDPゴシック" panose="020B0400000000000000" pitchFamily="50" charset="-128"/>
                          <a:ea typeface="BIZ UDPゴシック" panose="020B0400000000000000" pitchFamily="50" charset="-128"/>
                        </a:rPr>
                        <a:t>10</a:t>
                      </a:r>
                      <a:r>
                        <a:rPr kumimoji="1" lang="ja-JP" altLang="en-US" sz="1100" dirty="0">
                          <a:solidFill>
                            <a:schemeClr val="tx1"/>
                          </a:solidFill>
                          <a:latin typeface="BIZ UDPゴシック" panose="020B0400000000000000" pitchFamily="50" charset="-128"/>
                          <a:ea typeface="BIZ UDPゴシック" panose="020B0400000000000000" pitchFamily="50" charset="-128"/>
                        </a:rPr>
                        <a:t>月～１２月までの診療月を記載）</a:t>
                      </a: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dirty="0">
                          <a:solidFill>
                            <a:schemeClr val="tx1"/>
                          </a:solidFill>
                          <a:latin typeface="BIZ UDPゴシック" panose="020B0400000000000000" pitchFamily="50" charset="-128"/>
                          <a:ea typeface="BIZ UDPゴシック" panose="020B0400000000000000" pitchFamily="50" charset="-128"/>
                        </a:rPr>
                        <a:t>　　　　　　　　　　　　　１月末（前年</a:t>
                      </a:r>
                      <a:r>
                        <a:rPr kumimoji="1" lang="en-US" altLang="ja-JP" sz="1100" dirty="0">
                          <a:solidFill>
                            <a:schemeClr val="tx1"/>
                          </a:solidFill>
                          <a:latin typeface="BIZ UDPゴシック" panose="020B0400000000000000" pitchFamily="50" charset="-128"/>
                          <a:ea typeface="BIZ UDPゴシック" panose="020B0400000000000000" pitchFamily="50" charset="-128"/>
                        </a:rPr>
                        <a:t>1</a:t>
                      </a:r>
                      <a:r>
                        <a:rPr kumimoji="1" lang="ja-JP" altLang="en-US" sz="1100" dirty="0">
                          <a:solidFill>
                            <a:schemeClr val="tx1"/>
                          </a:solidFill>
                          <a:latin typeface="BIZ UDPゴシック" panose="020B0400000000000000" pitchFamily="50" charset="-128"/>
                          <a:ea typeface="BIZ UDPゴシック" panose="020B0400000000000000" pitchFamily="50" charset="-128"/>
                        </a:rPr>
                        <a:t>月～９月までの診療月を記載）</a:t>
                      </a: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r>
                        <a:rPr kumimoji="1" lang="ja-JP" altLang="en-US" sz="1100" dirty="0">
                          <a:solidFill>
                            <a:schemeClr val="tx1"/>
                          </a:solidFill>
                          <a:latin typeface="BIZ UDPゴシック" panose="020B0400000000000000" pitchFamily="50" charset="-128"/>
                          <a:ea typeface="BIZ UDPゴシック" panose="020B0400000000000000" pitchFamily="50" charset="-128"/>
                        </a:rPr>
                        <a:t>通知回数：年１回</a:t>
                      </a: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pPr marL="1612900" indent="-1612900"/>
                      <a:r>
                        <a:rPr kumimoji="1" lang="ja-JP" altLang="en-US" sz="1100" dirty="0">
                          <a:solidFill>
                            <a:schemeClr val="tx1"/>
                          </a:solidFill>
                          <a:latin typeface="BIZ UDPゴシック" panose="020B0400000000000000" pitchFamily="50" charset="-128"/>
                          <a:ea typeface="BIZ UDPゴシック" panose="020B0400000000000000" pitchFamily="50" charset="-128"/>
                        </a:rPr>
                        <a:t>年度内の通知時期：</a:t>
                      </a:r>
                      <a:r>
                        <a:rPr kumimoji="1" lang="en-US" altLang="ja-JP" sz="1100" dirty="0">
                          <a:solidFill>
                            <a:schemeClr val="tx1"/>
                          </a:solidFill>
                          <a:latin typeface="BIZ UDPゴシック" panose="020B0400000000000000" pitchFamily="50" charset="-128"/>
                          <a:ea typeface="BIZ UDPゴシック" panose="020B0400000000000000" pitchFamily="50" charset="-128"/>
                        </a:rPr>
                        <a:t>1</a:t>
                      </a:r>
                      <a:r>
                        <a:rPr kumimoji="1" lang="ja-JP" altLang="en-US" sz="1100" dirty="0">
                          <a:solidFill>
                            <a:schemeClr val="tx1"/>
                          </a:solidFill>
                          <a:latin typeface="BIZ UDPゴシック" panose="020B0400000000000000" pitchFamily="50" charset="-128"/>
                          <a:ea typeface="BIZ UDPゴシック" panose="020B0400000000000000" pitchFamily="50" charset="-128"/>
                        </a:rPr>
                        <a:t>月通知</a:t>
                      </a: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pPr marL="1612900" indent="-1612900"/>
                      <a:r>
                        <a:rPr kumimoji="1" lang="ja-JP" altLang="en-US" sz="1100" dirty="0">
                          <a:solidFill>
                            <a:schemeClr val="tx1"/>
                          </a:solidFill>
                          <a:latin typeface="BIZ UDPゴシック" panose="020B0400000000000000" pitchFamily="50" charset="-128"/>
                          <a:ea typeface="BIZ UDPゴシック" panose="020B0400000000000000" pitchFamily="50" charset="-128"/>
                        </a:rPr>
                        <a:t>（前々年９月～前年８月までの診療月を記載）</a:t>
                      </a: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80783319"/>
                  </a:ext>
                </a:extLst>
              </a:tr>
            </a:tbl>
          </a:graphicData>
        </a:graphic>
      </p:graphicFrame>
      <p:sp>
        <p:nvSpPr>
          <p:cNvPr id="17" name="四角形: 角を丸くする 16">
            <a:extLst>
              <a:ext uri="{FF2B5EF4-FFF2-40B4-BE49-F238E27FC236}">
                <a16:creationId xmlns:a16="http://schemas.microsoft.com/office/drawing/2014/main" id="{D1CB883C-3B9C-4593-B88F-EFC4493606E2}"/>
              </a:ext>
            </a:extLst>
          </p:cNvPr>
          <p:cNvSpPr/>
          <p:nvPr/>
        </p:nvSpPr>
        <p:spPr>
          <a:xfrm>
            <a:off x="183655" y="4845092"/>
            <a:ext cx="3812281" cy="288000"/>
          </a:xfrm>
          <a:prstGeom prst="roundRect">
            <a:avLst/>
          </a:prstGeom>
          <a:solidFill>
            <a:srgbClr val="00B0F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tIns="36000" bIns="36000" rtlCol="0" anchor="ctr">
            <a:spAutoFit/>
          </a:bodyPr>
          <a:lstStyle/>
          <a:p>
            <a:r>
              <a:rPr kumimoji="1" lang="ja-JP" altLang="en-US" sz="1500" b="1" dirty="0">
                <a:solidFill>
                  <a:schemeClr val="tx1"/>
                </a:solidFill>
              </a:rPr>
              <a:t>医療費通知に付随するサービス機能の確保</a:t>
            </a:r>
          </a:p>
        </p:txBody>
      </p:sp>
      <p:sp>
        <p:nvSpPr>
          <p:cNvPr id="18" name="正方形/長方形 17">
            <a:extLst>
              <a:ext uri="{FF2B5EF4-FFF2-40B4-BE49-F238E27FC236}">
                <a16:creationId xmlns:a16="http://schemas.microsoft.com/office/drawing/2014/main" id="{0D9E9106-A61F-499D-936F-C0B13F954215}"/>
              </a:ext>
            </a:extLst>
          </p:cNvPr>
          <p:cNvSpPr/>
          <p:nvPr/>
        </p:nvSpPr>
        <p:spPr>
          <a:xfrm>
            <a:off x="226336" y="5133092"/>
            <a:ext cx="8801112" cy="600164"/>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spAutoFit/>
          </a:bodyPr>
          <a:lstStyle/>
          <a:p>
            <a:pPr marL="176213" indent="-176213"/>
            <a:r>
              <a:rPr lang="ja-JP" altLang="en-US" sz="1100" dirty="0">
                <a:solidFill>
                  <a:schemeClr val="tx1"/>
                </a:solidFill>
                <a:latin typeface="BIZ UDPゴシック" panose="020B0400000000000000" pitchFamily="50" charset="-128"/>
                <a:ea typeface="BIZ UDPゴシック" panose="020B0400000000000000" pitchFamily="50" charset="-128"/>
              </a:rPr>
              <a:t>◆ 医療費通知は、確定申告時の証拠書類として活用が可能であり、確定申告の受付開始までに可能な月数の通知を被保険者に届けたい。</a:t>
            </a:r>
            <a:endParaRPr lang="en-US" altLang="ja-JP" sz="1100" dirty="0">
              <a:solidFill>
                <a:schemeClr val="tx1"/>
              </a:solidFill>
              <a:latin typeface="BIZ UDPゴシック" panose="020B0400000000000000" pitchFamily="50" charset="-128"/>
              <a:ea typeface="BIZ UDPゴシック" panose="020B0400000000000000" pitchFamily="50" charset="-128"/>
            </a:endParaRPr>
          </a:p>
          <a:p>
            <a:pPr marL="176213" indent="-176213"/>
            <a:r>
              <a:rPr lang="ja-JP" altLang="en-US" sz="1100" dirty="0">
                <a:solidFill>
                  <a:schemeClr val="tx1"/>
                </a:solidFill>
                <a:latin typeface="BIZ UDPゴシック" panose="020B0400000000000000" pitchFamily="50" charset="-128"/>
                <a:ea typeface="BIZ UDPゴシック" panose="020B0400000000000000" pitchFamily="50" charset="-128"/>
              </a:rPr>
              <a:t>◆ 受付開始に間に合わない月分については、確定申告の受付期間内に届けられるよう努めるとともに、受付期間内に届けられない場合は、「医療費通知の無い月分は、医療機関の領収書等で確定申告を行って欲しい」旨を事前周知することで、被保険者の理解を求める。</a:t>
            </a:r>
          </a:p>
        </p:txBody>
      </p:sp>
      <p:sp>
        <p:nvSpPr>
          <p:cNvPr id="19" name="矢印: 右 18">
            <a:extLst>
              <a:ext uri="{FF2B5EF4-FFF2-40B4-BE49-F238E27FC236}">
                <a16:creationId xmlns:a16="http://schemas.microsoft.com/office/drawing/2014/main" id="{F9237AB3-B240-4F63-8E6C-631D661B5B95}"/>
              </a:ext>
            </a:extLst>
          </p:cNvPr>
          <p:cNvSpPr/>
          <p:nvPr/>
        </p:nvSpPr>
        <p:spPr>
          <a:xfrm>
            <a:off x="555596" y="5805264"/>
            <a:ext cx="1640140" cy="936103"/>
          </a:xfrm>
          <a:prstGeom prst="rightArrow">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正方形/長方形 19">
            <a:extLst>
              <a:ext uri="{FF2B5EF4-FFF2-40B4-BE49-F238E27FC236}">
                <a16:creationId xmlns:a16="http://schemas.microsoft.com/office/drawing/2014/main" id="{D1B5EAD5-25A5-410D-ABB0-2F6A256FFF0F}"/>
              </a:ext>
            </a:extLst>
          </p:cNvPr>
          <p:cNvSpPr/>
          <p:nvPr/>
        </p:nvSpPr>
        <p:spPr>
          <a:xfrm>
            <a:off x="2394752" y="5996372"/>
            <a:ext cx="6065680" cy="639919"/>
          </a:xfrm>
          <a:prstGeom prst="rect">
            <a:avLst/>
          </a:prstGeom>
          <a:solidFill>
            <a:srgbClr val="FFFF9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spAutoFit/>
          </a:bodyPr>
          <a:lstStyle/>
          <a:p>
            <a:pPr marL="176213" indent="-176213">
              <a:lnSpc>
                <a:spcPts val="2300"/>
              </a:lnSpc>
            </a:pPr>
            <a:r>
              <a:rPr lang="ja-JP" altLang="en-US" sz="1700" dirty="0">
                <a:solidFill>
                  <a:schemeClr val="tx1"/>
                </a:solidFill>
                <a:latin typeface="BIZ UDPゴシック" panose="020B0400000000000000" pitchFamily="50" charset="-128"/>
                <a:ea typeface="BIZ UDPゴシック" panose="020B0400000000000000" pitchFamily="50" charset="-128"/>
              </a:rPr>
              <a:t>　① 通知回数は、「年２回とし、１月と３月に実施」とする。</a:t>
            </a:r>
          </a:p>
          <a:p>
            <a:pPr marL="176213" indent="-176213">
              <a:lnSpc>
                <a:spcPts val="2300"/>
              </a:lnSpc>
            </a:pPr>
            <a:r>
              <a:rPr lang="ja-JP" altLang="en-US" sz="1700" dirty="0">
                <a:solidFill>
                  <a:schemeClr val="tx1"/>
                </a:solidFill>
                <a:latin typeface="BIZ UDPゴシック" panose="020B0400000000000000" pitchFamily="50" charset="-128"/>
                <a:ea typeface="BIZ UDPゴシック" panose="020B0400000000000000" pitchFamily="50" charset="-128"/>
              </a:rPr>
              <a:t>　② 見直しの時期は、令和９年度からとする。</a:t>
            </a:r>
            <a:endParaRPr lang="en-US" altLang="ja-JP" sz="1700" dirty="0">
              <a:solidFill>
                <a:schemeClr val="tx1"/>
              </a:solidFill>
              <a:latin typeface="BIZ UDPゴシック" panose="020B0400000000000000" pitchFamily="50" charset="-128"/>
              <a:ea typeface="BIZ UDPゴシック" panose="020B0400000000000000" pitchFamily="50" charset="-128"/>
            </a:endParaRPr>
          </a:p>
        </p:txBody>
      </p:sp>
      <p:sp>
        <p:nvSpPr>
          <p:cNvPr id="22" name="正方形/長方形 21">
            <a:extLst>
              <a:ext uri="{FF2B5EF4-FFF2-40B4-BE49-F238E27FC236}">
                <a16:creationId xmlns:a16="http://schemas.microsoft.com/office/drawing/2014/main" id="{448267ED-BFDE-4E1A-BE42-CA7EA5F2C6C1}"/>
              </a:ext>
            </a:extLst>
          </p:cNvPr>
          <p:cNvSpPr/>
          <p:nvPr/>
        </p:nvSpPr>
        <p:spPr>
          <a:xfrm>
            <a:off x="683680" y="6093296"/>
            <a:ext cx="1296032" cy="353943"/>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spAutoFit/>
          </a:bodyPr>
          <a:lstStyle/>
          <a:p>
            <a:pPr marL="176213" indent="-176213"/>
            <a:r>
              <a:rPr lang="ja-JP" altLang="en-US" sz="1700" dirty="0">
                <a:solidFill>
                  <a:schemeClr val="tx1"/>
                </a:solidFill>
                <a:latin typeface="BIZ UDPゴシック" panose="020B0400000000000000" pitchFamily="50" charset="-128"/>
                <a:ea typeface="BIZ UDPゴシック" panose="020B0400000000000000" pitchFamily="50" charset="-128"/>
              </a:rPr>
              <a:t>見直し内容</a:t>
            </a:r>
            <a:endParaRPr lang="en-US" altLang="ja-JP" sz="1700" dirty="0">
              <a:solidFill>
                <a:schemeClr val="tx1"/>
              </a:solidFill>
              <a:latin typeface="BIZ UDPゴシック" panose="020B0400000000000000" pitchFamily="50" charset="-128"/>
              <a:ea typeface="BIZ UDPゴシック" panose="020B0400000000000000" pitchFamily="50" charset="-128"/>
            </a:endParaRPr>
          </a:p>
        </p:txBody>
      </p:sp>
      <p:sp>
        <p:nvSpPr>
          <p:cNvPr id="12" name="テキスト ボックス 32">
            <a:extLst>
              <a:ext uri="{FF2B5EF4-FFF2-40B4-BE49-F238E27FC236}">
                <a16:creationId xmlns:a16="http://schemas.microsoft.com/office/drawing/2014/main" id="{929AB4C6-B7BC-4D9F-838A-84DC07E84B66}"/>
              </a:ext>
            </a:extLst>
          </p:cNvPr>
          <p:cNvSpPr txBox="1"/>
          <p:nvPr/>
        </p:nvSpPr>
        <p:spPr>
          <a:xfrm>
            <a:off x="7874495" y="118412"/>
            <a:ext cx="1080120" cy="276999"/>
          </a:xfrm>
          <a:prstGeom prst="rect">
            <a:avLst/>
          </a:prstGeom>
          <a:solidFill>
            <a:schemeClr val="bg1"/>
          </a:solidFill>
          <a:ln w="25400">
            <a:solidFill>
              <a:schemeClr val="tx1"/>
            </a:solidFill>
          </a:ln>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ja-JP" altLang="en-US" sz="1200" b="1">
                <a:latin typeface="HGSｺﾞｼｯｸE" panose="020B0900000000000000" pitchFamily="50" charset="-128"/>
                <a:ea typeface="HGSｺﾞｼｯｸE" panose="020B0900000000000000" pitchFamily="50" charset="-128"/>
              </a:rPr>
              <a:t>資料１５</a:t>
            </a:r>
            <a:endParaRPr lang="en-US" altLang="ja-JP" sz="1200" b="1" dirty="0">
              <a:latin typeface="HGSｺﾞｼｯｸE" panose="020B0900000000000000" pitchFamily="50" charset="-128"/>
              <a:ea typeface="HGSｺﾞｼｯｸE" panose="020B0900000000000000" pitchFamily="50" charset="-128"/>
            </a:endParaRPr>
          </a:p>
        </p:txBody>
      </p:sp>
    </p:spTree>
    <p:extLst>
      <p:ext uri="{BB962C8B-B14F-4D97-AF65-F5344CB8AC3E}">
        <p14:creationId xmlns:p14="http://schemas.microsoft.com/office/powerpoint/2010/main" val="261334102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10613</TotalTime>
  <Words>460</Words>
  <Application>Microsoft Office PowerPoint</Application>
  <PresentationFormat>画面に合わせる (4:3)</PresentationFormat>
  <Paragraphs>67</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BIZ UDPゴシック</vt:lpstr>
      <vt:lpstr>HGSｺﾞｼｯｸE</vt:lpstr>
      <vt:lpstr>Arial</vt:lpstr>
      <vt:lpstr>Calibri</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atsuko</dc:creator>
  <cp:lastModifiedBy>桐山　栞里</cp:lastModifiedBy>
  <cp:revision>1068</cp:revision>
  <cp:lastPrinted>2026-02-16T00:26:20Z</cp:lastPrinted>
  <dcterms:created xsi:type="dcterms:W3CDTF">2017-09-18T04:43:12Z</dcterms:created>
  <dcterms:modified xsi:type="dcterms:W3CDTF">2026-03-11T07:07:41Z</dcterms:modified>
</cp:coreProperties>
</file>