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handoutMasterIdLst>
    <p:handoutMasterId r:id="rId5"/>
  </p:handoutMasterIdLst>
  <p:sldIdLst>
    <p:sldId id="320" r:id="rId2"/>
    <p:sldId id="1034" r:id="rId3"/>
  </p:sldIdLst>
  <p:sldSz cx="10691813" cy="7559675"/>
  <p:notesSz cx="6807200" cy="9939338"/>
  <p:defaultTextStyle>
    <a:defPPr>
      <a:defRPr lang="en-US"/>
    </a:defPPr>
    <a:lvl1pPr marL="0" algn="l" defTabSz="497754" rtl="0" eaLnBrk="1" latinLnBrk="0" hangingPunct="1">
      <a:defRPr sz="1960" kern="1200">
        <a:solidFill>
          <a:schemeClr val="tx1"/>
        </a:solidFill>
        <a:latin typeface="+mn-lt"/>
        <a:ea typeface="+mn-ea"/>
        <a:cs typeface="+mn-cs"/>
      </a:defRPr>
    </a:lvl1pPr>
    <a:lvl2pPr marL="497754" algn="l" defTabSz="497754" rtl="0" eaLnBrk="1" latinLnBrk="0" hangingPunct="1">
      <a:defRPr sz="1960" kern="1200">
        <a:solidFill>
          <a:schemeClr val="tx1"/>
        </a:solidFill>
        <a:latin typeface="+mn-lt"/>
        <a:ea typeface="+mn-ea"/>
        <a:cs typeface="+mn-cs"/>
      </a:defRPr>
    </a:lvl2pPr>
    <a:lvl3pPr marL="995507" algn="l" defTabSz="497754" rtl="0" eaLnBrk="1" latinLnBrk="0" hangingPunct="1">
      <a:defRPr sz="1960" kern="1200">
        <a:solidFill>
          <a:schemeClr val="tx1"/>
        </a:solidFill>
        <a:latin typeface="+mn-lt"/>
        <a:ea typeface="+mn-ea"/>
        <a:cs typeface="+mn-cs"/>
      </a:defRPr>
    </a:lvl3pPr>
    <a:lvl4pPr marL="1493261" algn="l" defTabSz="497754" rtl="0" eaLnBrk="1" latinLnBrk="0" hangingPunct="1">
      <a:defRPr sz="1960" kern="1200">
        <a:solidFill>
          <a:schemeClr val="tx1"/>
        </a:solidFill>
        <a:latin typeface="+mn-lt"/>
        <a:ea typeface="+mn-ea"/>
        <a:cs typeface="+mn-cs"/>
      </a:defRPr>
    </a:lvl4pPr>
    <a:lvl5pPr marL="1991015" algn="l" defTabSz="497754" rtl="0" eaLnBrk="1" latinLnBrk="0" hangingPunct="1">
      <a:defRPr sz="1960" kern="1200">
        <a:solidFill>
          <a:schemeClr val="tx1"/>
        </a:solidFill>
        <a:latin typeface="+mn-lt"/>
        <a:ea typeface="+mn-ea"/>
        <a:cs typeface="+mn-cs"/>
      </a:defRPr>
    </a:lvl5pPr>
    <a:lvl6pPr marL="2488768" algn="l" defTabSz="497754" rtl="0" eaLnBrk="1" latinLnBrk="0" hangingPunct="1">
      <a:defRPr sz="1960" kern="1200">
        <a:solidFill>
          <a:schemeClr val="tx1"/>
        </a:solidFill>
        <a:latin typeface="+mn-lt"/>
        <a:ea typeface="+mn-ea"/>
        <a:cs typeface="+mn-cs"/>
      </a:defRPr>
    </a:lvl6pPr>
    <a:lvl7pPr marL="2986522" algn="l" defTabSz="497754" rtl="0" eaLnBrk="1" latinLnBrk="0" hangingPunct="1">
      <a:defRPr sz="1960" kern="1200">
        <a:solidFill>
          <a:schemeClr val="tx1"/>
        </a:solidFill>
        <a:latin typeface="+mn-lt"/>
        <a:ea typeface="+mn-ea"/>
        <a:cs typeface="+mn-cs"/>
      </a:defRPr>
    </a:lvl7pPr>
    <a:lvl8pPr marL="3484275" algn="l" defTabSz="497754" rtl="0" eaLnBrk="1" latinLnBrk="0" hangingPunct="1">
      <a:defRPr sz="1960" kern="1200">
        <a:solidFill>
          <a:schemeClr val="tx1"/>
        </a:solidFill>
        <a:latin typeface="+mn-lt"/>
        <a:ea typeface="+mn-ea"/>
        <a:cs typeface="+mn-cs"/>
      </a:defRPr>
    </a:lvl8pPr>
    <a:lvl9pPr marL="3982029" algn="l" defTabSz="497754" rtl="0" eaLnBrk="1" latinLnBrk="0" hangingPunct="1">
      <a:defRPr sz="196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userDrawn="1">
          <p15:clr>
            <a:srgbClr val="A4A3A4"/>
          </p15:clr>
        </p15:guide>
        <p15:guide id="2" pos="3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5968"/>
    <a:srgbClr val="FFFFCC"/>
    <a:srgbClr val="DBEEF4"/>
    <a:srgbClr val="FFFF99"/>
    <a:srgbClr val="FFCCCC"/>
    <a:srgbClr val="E9EDF4"/>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160" autoAdjust="0"/>
    <p:restoredTop sz="94181" autoAdjust="0"/>
  </p:normalViewPr>
  <p:slideViewPr>
    <p:cSldViewPr snapToGrid="0">
      <p:cViewPr varScale="1">
        <p:scale>
          <a:sx n="88" d="100"/>
          <a:sy n="88" d="100"/>
        </p:scale>
        <p:origin x="1133" y="86"/>
      </p:cViewPr>
      <p:guideLst>
        <p:guide orient="horz" pos="2381"/>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E2D80844-6A16-4999-845E-06E7B4CE0C2C}" type="datetimeFigureOut">
              <a:rPr kumimoji="1" lang="ja-JP" altLang="en-US" smtClean="0"/>
              <a:t>2026/3/11</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D6E5D3C5-22F8-4D40-AC08-B6D0B0031151}" type="slidenum">
              <a:rPr kumimoji="1" lang="ja-JP" altLang="en-US" smtClean="0"/>
              <a:t>‹#›</a:t>
            </a:fld>
            <a:endParaRPr kumimoji="1" lang="ja-JP" altLang="en-US"/>
          </a:p>
        </p:txBody>
      </p:sp>
    </p:spTree>
    <p:extLst>
      <p:ext uri="{BB962C8B-B14F-4D97-AF65-F5344CB8AC3E}">
        <p14:creationId xmlns:p14="http://schemas.microsoft.com/office/powerpoint/2010/main" val="382386337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49575" cy="498475"/>
          </a:xfrm>
          <a:prstGeom prst="rect">
            <a:avLst/>
          </a:prstGeom>
        </p:spPr>
        <p:txBody>
          <a:bodyPr vert="horz" lIns="91417" tIns="45710" rIns="91417" bIns="4571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1" y="3"/>
            <a:ext cx="2949575" cy="498475"/>
          </a:xfrm>
          <a:prstGeom prst="rect">
            <a:avLst/>
          </a:prstGeom>
        </p:spPr>
        <p:txBody>
          <a:bodyPr vert="horz" lIns="91417" tIns="45710" rIns="91417" bIns="45710" rtlCol="0"/>
          <a:lstStyle>
            <a:lvl1pPr algn="r">
              <a:defRPr sz="1200"/>
            </a:lvl1pPr>
          </a:lstStyle>
          <a:p>
            <a:fld id="{FF47145A-F587-4D42-BCB5-9D0FF8D43D91}" type="datetimeFigureOut">
              <a:rPr kumimoji="1" lang="ja-JP" altLang="en-US" smtClean="0"/>
              <a:t>2026/3/11</a:t>
            </a:fld>
            <a:endParaRPr kumimoji="1" lang="ja-JP" altLang="en-US"/>
          </a:p>
        </p:txBody>
      </p:sp>
      <p:sp>
        <p:nvSpPr>
          <p:cNvPr id="4" name="スライド イメージ プレースホルダー 3"/>
          <p:cNvSpPr>
            <a:spLocks noGrp="1" noRot="1" noChangeAspect="1"/>
          </p:cNvSpPr>
          <p:nvPr>
            <p:ph type="sldImg" idx="2"/>
          </p:nvPr>
        </p:nvSpPr>
        <p:spPr>
          <a:xfrm>
            <a:off x="1031875" y="1243013"/>
            <a:ext cx="4743450" cy="3354387"/>
          </a:xfrm>
          <a:prstGeom prst="rect">
            <a:avLst/>
          </a:prstGeom>
          <a:noFill/>
          <a:ln w="12700">
            <a:solidFill>
              <a:prstClr val="black"/>
            </a:solidFill>
          </a:ln>
        </p:spPr>
        <p:txBody>
          <a:bodyPr vert="horz" lIns="91417" tIns="45710" rIns="91417" bIns="45710" rtlCol="0" anchor="ctr"/>
          <a:lstStyle/>
          <a:p>
            <a:endParaRPr lang="ja-JP" altLang="en-US"/>
          </a:p>
        </p:txBody>
      </p:sp>
      <p:sp>
        <p:nvSpPr>
          <p:cNvPr id="5" name="ノート プレースホルダー 4"/>
          <p:cNvSpPr>
            <a:spLocks noGrp="1"/>
          </p:cNvSpPr>
          <p:nvPr>
            <p:ph type="body" sz="quarter" idx="3"/>
          </p:nvPr>
        </p:nvSpPr>
        <p:spPr>
          <a:xfrm>
            <a:off x="681038" y="4783141"/>
            <a:ext cx="5445125" cy="3913187"/>
          </a:xfrm>
          <a:prstGeom prst="rect">
            <a:avLst/>
          </a:prstGeom>
        </p:spPr>
        <p:txBody>
          <a:bodyPr vert="horz" lIns="91417" tIns="45710" rIns="91417" bIns="4571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863"/>
            <a:ext cx="2949575" cy="498475"/>
          </a:xfrm>
          <a:prstGeom prst="rect">
            <a:avLst/>
          </a:prstGeom>
        </p:spPr>
        <p:txBody>
          <a:bodyPr vert="horz" lIns="91417" tIns="45710" rIns="91417" bIns="4571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1" y="9440863"/>
            <a:ext cx="2949575" cy="498475"/>
          </a:xfrm>
          <a:prstGeom prst="rect">
            <a:avLst/>
          </a:prstGeom>
        </p:spPr>
        <p:txBody>
          <a:bodyPr vert="horz" lIns="91417" tIns="45710" rIns="91417" bIns="45710" rtlCol="0" anchor="b"/>
          <a:lstStyle>
            <a:lvl1pPr algn="r">
              <a:defRPr sz="1200"/>
            </a:lvl1pPr>
          </a:lstStyle>
          <a:p>
            <a:fld id="{2A4CBCBA-1DF1-49FA-A5BD-12E5B4A70112}" type="slidenum">
              <a:rPr kumimoji="1" lang="ja-JP" altLang="en-US" smtClean="0"/>
              <a:t>‹#›</a:t>
            </a:fld>
            <a:endParaRPr kumimoji="1" lang="ja-JP" altLang="en-US"/>
          </a:p>
        </p:txBody>
      </p:sp>
    </p:spTree>
    <p:extLst>
      <p:ext uri="{BB962C8B-B14F-4D97-AF65-F5344CB8AC3E}">
        <p14:creationId xmlns:p14="http://schemas.microsoft.com/office/powerpoint/2010/main" val="571856532"/>
      </p:ext>
    </p:extLst>
  </p:cSld>
  <p:clrMap bg1="lt1" tx1="dk1" bg2="lt2" tx2="dk2" accent1="accent1" accent2="accent2" accent3="accent3" accent4="accent4" accent5="accent5" accent6="accent6" hlink="hlink" folHlink="folHlink"/>
  <p:hf sldNum="0" hdr="0" ftr="0" dt="0"/>
  <p:notesStyle>
    <a:lvl1pPr marL="0" algn="l" defTabSz="995507" rtl="0" eaLnBrk="1" latinLnBrk="0" hangingPunct="1">
      <a:defRPr kumimoji="1" sz="1306" kern="1200">
        <a:solidFill>
          <a:schemeClr val="tx1"/>
        </a:solidFill>
        <a:latin typeface="+mn-lt"/>
        <a:ea typeface="+mn-ea"/>
        <a:cs typeface="+mn-cs"/>
      </a:defRPr>
    </a:lvl1pPr>
    <a:lvl2pPr marL="497754" algn="l" defTabSz="995507" rtl="0" eaLnBrk="1" latinLnBrk="0" hangingPunct="1">
      <a:defRPr kumimoji="1" sz="1306" kern="1200">
        <a:solidFill>
          <a:schemeClr val="tx1"/>
        </a:solidFill>
        <a:latin typeface="+mn-lt"/>
        <a:ea typeface="+mn-ea"/>
        <a:cs typeface="+mn-cs"/>
      </a:defRPr>
    </a:lvl2pPr>
    <a:lvl3pPr marL="995507" algn="l" defTabSz="995507" rtl="0" eaLnBrk="1" latinLnBrk="0" hangingPunct="1">
      <a:defRPr kumimoji="1" sz="1306" kern="1200">
        <a:solidFill>
          <a:schemeClr val="tx1"/>
        </a:solidFill>
        <a:latin typeface="+mn-lt"/>
        <a:ea typeface="+mn-ea"/>
        <a:cs typeface="+mn-cs"/>
      </a:defRPr>
    </a:lvl3pPr>
    <a:lvl4pPr marL="1493261" algn="l" defTabSz="995507" rtl="0" eaLnBrk="1" latinLnBrk="0" hangingPunct="1">
      <a:defRPr kumimoji="1" sz="1306" kern="1200">
        <a:solidFill>
          <a:schemeClr val="tx1"/>
        </a:solidFill>
        <a:latin typeface="+mn-lt"/>
        <a:ea typeface="+mn-ea"/>
        <a:cs typeface="+mn-cs"/>
      </a:defRPr>
    </a:lvl4pPr>
    <a:lvl5pPr marL="1991015" algn="l" defTabSz="995507" rtl="0" eaLnBrk="1" latinLnBrk="0" hangingPunct="1">
      <a:defRPr kumimoji="1" sz="1306" kern="1200">
        <a:solidFill>
          <a:schemeClr val="tx1"/>
        </a:solidFill>
        <a:latin typeface="+mn-lt"/>
        <a:ea typeface="+mn-ea"/>
        <a:cs typeface="+mn-cs"/>
      </a:defRPr>
    </a:lvl5pPr>
    <a:lvl6pPr marL="2488768" algn="l" defTabSz="995507" rtl="0" eaLnBrk="1" latinLnBrk="0" hangingPunct="1">
      <a:defRPr kumimoji="1" sz="1306" kern="1200">
        <a:solidFill>
          <a:schemeClr val="tx1"/>
        </a:solidFill>
        <a:latin typeface="+mn-lt"/>
        <a:ea typeface="+mn-ea"/>
        <a:cs typeface="+mn-cs"/>
      </a:defRPr>
    </a:lvl6pPr>
    <a:lvl7pPr marL="2986522" algn="l" defTabSz="995507" rtl="0" eaLnBrk="1" latinLnBrk="0" hangingPunct="1">
      <a:defRPr kumimoji="1" sz="1306" kern="1200">
        <a:solidFill>
          <a:schemeClr val="tx1"/>
        </a:solidFill>
        <a:latin typeface="+mn-lt"/>
        <a:ea typeface="+mn-ea"/>
        <a:cs typeface="+mn-cs"/>
      </a:defRPr>
    </a:lvl7pPr>
    <a:lvl8pPr marL="3484275" algn="l" defTabSz="995507" rtl="0" eaLnBrk="1" latinLnBrk="0" hangingPunct="1">
      <a:defRPr kumimoji="1" sz="1306" kern="1200">
        <a:solidFill>
          <a:schemeClr val="tx1"/>
        </a:solidFill>
        <a:latin typeface="+mn-lt"/>
        <a:ea typeface="+mn-ea"/>
        <a:cs typeface="+mn-cs"/>
      </a:defRPr>
    </a:lvl8pPr>
    <a:lvl9pPr marL="3982029" algn="l" defTabSz="995507" rtl="0" eaLnBrk="1" latinLnBrk="0" hangingPunct="1">
      <a:defRPr kumimoji="1" sz="130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68350" y="746125"/>
            <a:ext cx="5270500" cy="3725863"/>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715547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68350" y="746125"/>
            <a:ext cx="5270500" cy="3725863"/>
          </a:xfrm>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8593082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1886" y="2348403"/>
            <a:ext cx="9088041" cy="162043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603772" y="4283816"/>
            <a:ext cx="7484269" cy="1931917"/>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3B041F1D-B20F-4DA8-9379-201D9EDFFFC0}" type="datetime1">
              <a:rPr kumimoji="1" lang="ja-JP" altLang="en-US" smtClean="0"/>
              <a:t>2026/3/11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3507335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CA3662-3C2F-4F3E-A918-1C991E977453}" type="datetime1">
              <a:rPr kumimoji="1" lang="ja-JP" altLang="en-US" smtClean="0"/>
              <a:t>2026/3/11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635757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51564" y="302741"/>
            <a:ext cx="2405658" cy="645022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34591" y="302741"/>
            <a:ext cx="7038777" cy="645022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7B0ABE5-B1CA-4F46-B753-5D83B505C9CC}" type="datetime1">
              <a:rPr kumimoji="1" lang="ja-JP" altLang="en-US" smtClean="0"/>
              <a:t>2026/3/11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133572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D60E330-3A61-4FBF-9BFA-815E0398A529}" type="datetime1">
              <a:rPr kumimoji="1" lang="ja-JP" altLang="en-US" smtClean="0"/>
              <a:t>2026/3/11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1850753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44580" y="4857793"/>
            <a:ext cx="9088041" cy="150143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44580" y="3204117"/>
            <a:ext cx="9088041" cy="165367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B60F1C8-7619-4A5F-9222-D71985D4A1F0}" type="datetime1">
              <a:rPr kumimoji="1" lang="ja-JP" altLang="en-US" smtClean="0"/>
              <a:t>2026/3/11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3157506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34591" y="1763928"/>
            <a:ext cx="4722217" cy="49890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435005" y="1763928"/>
            <a:ext cx="4722217" cy="49890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51381F4-DDEC-4FDF-941A-F3F1DFFF342E}" type="datetime1">
              <a:rPr kumimoji="1" lang="ja-JP" altLang="en-US" smtClean="0"/>
              <a:t>2026/3/11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3794398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34593" y="1692178"/>
            <a:ext cx="4724074" cy="70521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534593" y="2397397"/>
            <a:ext cx="4724074" cy="4355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431295" y="1692178"/>
            <a:ext cx="4725930" cy="70521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431295" y="2397397"/>
            <a:ext cx="4725930" cy="4355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B6E3DB6-1167-45EB-A07B-63C5D68DC351}" type="datetime1">
              <a:rPr kumimoji="1" lang="ja-JP" altLang="en-US" smtClean="0"/>
              <a:t>2026/3/11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826216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9E393E4-2EBF-47ED-B143-D8096D6A41DF}" type="datetime1">
              <a:rPr kumimoji="1" lang="ja-JP" altLang="en-US" smtClean="0"/>
              <a:t>2026/3/11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39634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28C9BFA-C5B8-42CF-9879-2B186568F277}" type="datetime1">
              <a:rPr kumimoji="1" lang="ja-JP" altLang="en-US" smtClean="0"/>
              <a:t>2026/3/11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85123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594" y="300987"/>
            <a:ext cx="3517533" cy="1280945"/>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180204" y="300991"/>
            <a:ext cx="5977021" cy="645197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534594" y="1581936"/>
            <a:ext cx="3517533" cy="517102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FDFFFC8-4A49-4214-9F54-F44F29B1C60C}" type="datetime1">
              <a:rPr kumimoji="1" lang="ja-JP" altLang="en-US" smtClean="0"/>
              <a:t>2026/3/11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55115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95670" y="5291773"/>
            <a:ext cx="6415088" cy="624724"/>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095670" y="675471"/>
            <a:ext cx="6415088" cy="453580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095670" y="5916497"/>
            <a:ext cx="6415088" cy="8872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A38716B-41DC-4A21-A471-AF40A92B7EC8}" type="datetime1">
              <a:rPr kumimoji="1" lang="ja-JP" altLang="en-US" smtClean="0"/>
              <a:t>2026/3/11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111290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34591" y="302737"/>
            <a:ext cx="9622632" cy="1259946"/>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34591" y="1763928"/>
            <a:ext cx="9622632" cy="498903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534591" y="7006702"/>
            <a:ext cx="2494756" cy="402483"/>
          </a:xfrm>
          <a:prstGeom prst="rect">
            <a:avLst/>
          </a:prstGeom>
        </p:spPr>
        <p:txBody>
          <a:bodyPr vert="horz" lIns="91440" tIns="45720" rIns="91440" bIns="45720" rtlCol="0" anchor="ctr"/>
          <a:lstStyle>
            <a:lvl1pPr algn="l">
              <a:defRPr sz="1200">
                <a:solidFill>
                  <a:schemeClr val="tx1">
                    <a:tint val="75000"/>
                  </a:schemeClr>
                </a:solidFill>
              </a:defRPr>
            </a:lvl1pPr>
          </a:lstStyle>
          <a:p>
            <a:fld id="{04F053AD-74E0-4426-B0D5-0EEFA87082F4}" type="datetime1">
              <a:rPr kumimoji="1" lang="ja-JP" altLang="en-US" smtClean="0"/>
              <a:t>2026/3/11</a:t>
            </a:fld>
            <a:endParaRPr kumimoji="1" lang="ja-JP" altLang="en-US"/>
          </a:p>
        </p:txBody>
      </p:sp>
      <p:sp>
        <p:nvSpPr>
          <p:cNvPr id="5" name="フッター プレースホルダー 4"/>
          <p:cNvSpPr>
            <a:spLocks noGrp="1"/>
          </p:cNvSpPr>
          <p:nvPr>
            <p:ph type="ftr" sz="quarter" idx="3"/>
          </p:nvPr>
        </p:nvSpPr>
        <p:spPr>
          <a:xfrm>
            <a:off x="3653036" y="7006702"/>
            <a:ext cx="3385741" cy="4024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62466" y="7006702"/>
            <a:ext cx="2494756" cy="402483"/>
          </a:xfrm>
          <a:prstGeom prst="rect">
            <a:avLst/>
          </a:prstGeom>
        </p:spPr>
        <p:txBody>
          <a:bodyPr vert="horz" lIns="91440" tIns="45720" rIns="91440" bIns="45720" rtlCol="0" anchor="ctr"/>
          <a:lstStyle>
            <a:lvl1pPr algn="r">
              <a:defRPr sz="1200">
                <a:solidFill>
                  <a:schemeClr val="tx1">
                    <a:tint val="75000"/>
                  </a:schemeClr>
                </a:solidFill>
              </a:defRPr>
            </a:lvl1p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8381788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A4FAA4A0-5A1A-4A69-972F-08D11209F118}"/>
              </a:ext>
            </a:extLst>
          </p:cNvPr>
          <p:cNvSpPr/>
          <p:nvPr/>
        </p:nvSpPr>
        <p:spPr>
          <a:xfrm>
            <a:off x="1" y="0"/>
            <a:ext cx="10691812" cy="43822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52" b="1" dirty="0">
                <a:latin typeface="BIZ UDゴシック" panose="020B0400000000000000" pitchFamily="49" charset="-128"/>
                <a:ea typeface="BIZ UDゴシック" panose="020B0400000000000000" pitchFamily="49" charset="-128"/>
              </a:rPr>
              <a:t>前期高齢者交付</a:t>
            </a:r>
            <a:r>
              <a:rPr lang="ja-JP" altLang="en-US" sz="1452" b="1" dirty="0">
                <a:solidFill>
                  <a:schemeClr val="bg1"/>
                </a:solidFill>
                <a:latin typeface="BIZ UDゴシック" panose="020B0400000000000000" pitchFamily="49" charset="-128"/>
                <a:ea typeface="BIZ UDゴシック" panose="020B0400000000000000" pitchFamily="49" charset="-128"/>
              </a:rPr>
              <a:t>金に係る国のシステム設定誤り等への対応方針について</a:t>
            </a:r>
          </a:p>
        </p:txBody>
      </p:sp>
      <p:sp>
        <p:nvSpPr>
          <p:cNvPr id="21" name="正方形/長方形 20">
            <a:extLst>
              <a:ext uri="{FF2B5EF4-FFF2-40B4-BE49-F238E27FC236}">
                <a16:creationId xmlns:a16="http://schemas.microsoft.com/office/drawing/2014/main" id="{65B149F3-2AB6-49B9-9C9E-22032EAA750C}"/>
              </a:ext>
            </a:extLst>
          </p:cNvPr>
          <p:cNvSpPr/>
          <p:nvPr/>
        </p:nvSpPr>
        <p:spPr>
          <a:xfrm>
            <a:off x="9601183" y="38395"/>
            <a:ext cx="1022533" cy="352989"/>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70" dirty="0">
                <a:solidFill>
                  <a:schemeClr val="tx1"/>
                </a:solidFill>
                <a:latin typeface="BIZ UDゴシック" panose="020B0400000000000000" pitchFamily="49" charset="-128"/>
                <a:ea typeface="BIZ UDゴシック" panose="020B0400000000000000" pitchFamily="49" charset="-128"/>
              </a:rPr>
              <a:t>資料９</a:t>
            </a:r>
            <a:endParaRPr lang="en-US" altLang="ja-JP" sz="1270" dirty="0">
              <a:solidFill>
                <a:schemeClr val="tx1"/>
              </a:solidFill>
              <a:latin typeface="BIZ UDゴシック" panose="020B0400000000000000" pitchFamily="49" charset="-128"/>
              <a:ea typeface="BIZ UDゴシック" panose="020B0400000000000000" pitchFamily="49" charset="-128"/>
            </a:endParaRPr>
          </a:p>
        </p:txBody>
      </p:sp>
      <p:sp>
        <p:nvSpPr>
          <p:cNvPr id="64" name="テキスト ボックス 63">
            <a:extLst>
              <a:ext uri="{FF2B5EF4-FFF2-40B4-BE49-F238E27FC236}">
                <a16:creationId xmlns:a16="http://schemas.microsoft.com/office/drawing/2014/main" id="{A55DF01E-9197-4155-AD0A-B15727677ED7}"/>
              </a:ext>
            </a:extLst>
          </p:cNvPr>
          <p:cNvSpPr txBox="1"/>
          <p:nvPr/>
        </p:nvSpPr>
        <p:spPr>
          <a:xfrm>
            <a:off x="51459" y="730025"/>
            <a:ext cx="10601443" cy="1330468"/>
          </a:xfrm>
          <a:prstGeom prst="rect">
            <a:avLst/>
          </a:prstGeom>
          <a:noFill/>
          <a:ln w="38100">
            <a:solidFill>
              <a:schemeClr val="accent5">
                <a:lumMod val="75000"/>
              </a:schemeClr>
            </a:solidFill>
            <a:prstDash val="solid"/>
          </a:ln>
        </p:spPr>
        <p:txBody>
          <a:bodyPr wrap="square" rtlCol="0" anchor="t">
            <a:noAutofit/>
          </a:bodyPr>
          <a:lstStyle/>
          <a:p>
            <a:pPr>
              <a:lnSpc>
                <a:spcPct val="150000"/>
              </a:lnSpc>
              <a:tabLst>
                <a:tab pos="174625" algn="l"/>
                <a:tab pos="266700" algn="l"/>
              </a:tabLst>
            </a:pPr>
            <a:r>
              <a:rPr lang="ja-JP" altLang="en-US" sz="1100" dirty="0">
                <a:latin typeface="BIZ UDゴシック" panose="020B0400000000000000" pitchFamily="49" charset="-128"/>
                <a:ea typeface="BIZ UDゴシック" panose="020B0400000000000000" pitchFamily="49" charset="-128"/>
              </a:rPr>
              <a:t>◆</a:t>
            </a:r>
            <a:r>
              <a:rPr lang="en-US" altLang="ja-JP" sz="1100" b="1" dirty="0">
                <a:solidFill>
                  <a:schemeClr val="accent5">
                    <a:lumMod val="50000"/>
                  </a:schemeClr>
                </a:solidFill>
                <a:latin typeface="BIZ UDゴシック" panose="020B0400000000000000" pitchFamily="49" charset="-128"/>
                <a:ea typeface="BIZ UDゴシック" panose="020B0400000000000000" pitchFamily="49" charset="-128"/>
              </a:rPr>
              <a:t>	</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前期高齢者交付金について、</a:t>
            </a:r>
            <a:r>
              <a:rPr lang="ja-JP" altLang="en-US" sz="1100" dirty="0">
                <a:latin typeface="BIZ UDゴシック" panose="020B0400000000000000" pitchFamily="49" charset="-128"/>
                <a:ea typeface="BIZ UDゴシック" panose="020B0400000000000000" pitchFamily="49" charset="-128"/>
              </a:rPr>
              <a:t>国から示された確定係数を</a:t>
            </a:r>
            <a:r>
              <a:rPr lang="ja-JP" altLang="en-US" sz="1100">
                <a:latin typeface="BIZ UDゴシック" panose="020B0400000000000000" pitchFamily="49" charset="-128"/>
                <a:ea typeface="BIZ UDゴシック" panose="020B0400000000000000" pitchFamily="49" charset="-128"/>
              </a:rPr>
              <a:t>もとに</a:t>
            </a:r>
            <a:r>
              <a:rPr lang="ja-JP" altLang="en-US" sz="1100" b="1" u="sng">
                <a:solidFill>
                  <a:schemeClr val="accent5">
                    <a:lumMod val="50000"/>
                  </a:schemeClr>
                </a:solidFill>
                <a:latin typeface="BIZ UDゴシック" panose="020B0400000000000000" pitchFamily="49" charset="-128"/>
                <a:ea typeface="BIZ UDゴシック" panose="020B0400000000000000" pitchFamily="49" charset="-128"/>
              </a:rPr>
              <a:t>事業費</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納付金算定システム（以下「システム」という。）を用いて算出した額</a:t>
            </a:r>
            <a:r>
              <a:rPr lang="ja-JP" altLang="en-US" sz="1100" dirty="0">
                <a:latin typeface="BIZ UDゴシック" panose="020B0400000000000000" pitchFamily="49" charset="-128"/>
                <a:ea typeface="BIZ UDゴシック" panose="020B0400000000000000" pitchFamily="49" charset="-128"/>
              </a:rPr>
              <a:t>と、１月９日付で</a:t>
            </a:r>
            <a:endParaRPr lang="en-US" altLang="ja-JP" sz="1100" dirty="0">
              <a:latin typeface="BIZ UDゴシック" panose="020B0400000000000000" pitchFamily="49" charset="-128"/>
              <a:ea typeface="BIZ UDゴシック" panose="020B0400000000000000" pitchFamily="49" charset="-128"/>
            </a:endParaRPr>
          </a:p>
          <a:p>
            <a:pPr>
              <a:lnSpc>
                <a:spcPct val="150000"/>
              </a:lnSpc>
              <a:tabLst>
                <a:tab pos="174625" algn="l"/>
                <a:tab pos="266700" algn="l"/>
              </a:tabLst>
            </a:pPr>
            <a:r>
              <a:rPr lang="ja-JP" altLang="en-US" sz="1100" dirty="0">
                <a:latin typeface="BIZ UDゴシック" panose="020B0400000000000000" pitchFamily="49" charset="-128"/>
                <a:ea typeface="BIZ UDゴシック" panose="020B0400000000000000" pitchFamily="49" charset="-128"/>
              </a:rPr>
              <a:t>　</a:t>
            </a:r>
            <a:r>
              <a:rPr lang="zh-TW" altLang="en-US" sz="1100" dirty="0">
                <a:latin typeface="BIZ UDゴシック" panose="020B0400000000000000" pitchFamily="49" charset="-128"/>
                <a:ea typeface="BIZ UDゴシック" panose="020B0400000000000000" pitchFamily="49" charset="-128"/>
              </a:rPr>
              <a:t>社会保険診療報酬支払基金</a:t>
            </a:r>
            <a:r>
              <a:rPr lang="ja-JP" altLang="en-US" sz="1100" dirty="0">
                <a:latin typeface="BIZ UDゴシック" panose="020B0400000000000000" pitchFamily="49" charset="-128"/>
                <a:ea typeface="BIZ UDゴシック" panose="020B0400000000000000" pitchFamily="49" charset="-128"/>
              </a:rPr>
              <a:t>が公表した</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「前期高齢者交付金額等算定シミュレーション」（以下「シミュレーション」という。）を用いて算出した額</a:t>
            </a:r>
            <a:r>
              <a:rPr lang="ja-JP" altLang="en-US" sz="1100" dirty="0">
                <a:latin typeface="BIZ UDゴシック" panose="020B0400000000000000" pitchFamily="49" charset="-128"/>
                <a:ea typeface="BIZ UDゴシック" panose="020B0400000000000000" pitchFamily="49" charset="-128"/>
              </a:rPr>
              <a:t>において、</a:t>
            </a:r>
            <a:endParaRPr lang="en-US" altLang="ja-JP" sz="1100" dirty="0">
              <a:latin typeface="BIZ UDゴシック" panose="020B0400000000000000" pitchFamily="49" charset="-128"/>
              <a:ea typeface="BIZ UDゴシック" panose="020B0400000000000000" pitchFamily="49" charset="-128"/>
            </a:endParaRPr>
          </a:p>
          <a:p>
            <a:pPr>
              <a:lnSpc>
                <a:spcPct val="150000"/>
              </a:lnSpc>
              <a:tabLst>
                <a:tab pos="174625" algn="l"/>
                <a:tab pos="266700" algn="l"/>
              </a:tabLst>
            </a:pPr>
            <a:r>
              <a:rPr lang="ja-JP" altLang="en-US" sz="1100" b="1" dirty="0">
                <a:solidFill>
                  <a:schemeClr val="accent5">
                    <a:lumMod val="50000"/>
                  </a:schemeClr>
                </a:solidFill>
                <a:latin typeface="BIZ UDゴシック" panose="020B0400000000000000" pitchFamily="49" charset="-128"/>
                <a:ea typeface="BIZ UDゴシック" panose="020B0400000000000000" pitchFamily="49" charset="-128"/>
              </a:rPr>
              <a:t>　</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システムのプログラム（仕様書含む）設定の誤りにより、大きな乖離が生じている</a:t>
            </a:r>
            <a:r>
              <a:rPr lang="ja-JP" altLang="en-US" sz="1100" dirty="0">
                <a:latin typeface="BIZ UDゴシック" panose="020B0400000000000000" pitchFamily="49" charset="-128"/>
                <a:ea typeface="BIZ UDゴシック" panose="020B0400000000000000" pitchFamily="49" charset="-128"/>
              </a:rPr>
              <a:t>旨、令和８年１月</a:t>
            </a:r>
            <a:r>
              <a:rPr lang="en-US" altLang="ja-JP" sz="1100" dirty="0">
                <a:latin typeface="BIZ UDゴシック" panose="020B0400000000000000" pitchFamily="49" charset="-128"/>
                <a:ea typeface="BIZ UDゴシック" panose="020B0400000000000000" pitchFamily="49" charset="-128"/>
              </a:rPr>
              <a:t>28</a:t>
            </a:r>
            <a:r>
              <a:rPr lang="ja-JP" altLang="en-US" sz="1100" dirty="0">
                <a:latin typeface="BIZ UDゴシック" panose="020B0400000000000000" pitchFamily="49" charset="-128"/>
                <a:ea typeface="BIZ UDゴシック" panose="020B0400000000000000" pitchFamily="49" charset="-128"/>
              </a:rPr>
              <a:t>日付けで国から連絡があったところ。</a:t>
            </a:r>
            <a:endParaRPr lang="en-US" altLang="ja-JP" sz="1100" dirty="0">
              <a:latin typeface="BIZ UDゴシック" panose="020B0400000000000000" pitchFamily="49" charset="-128"/>
              <a:ea typeface="BIZ UDゴシック" panose="020B0400000000000000" pitchFamily="49" charset="-128"/>
            </a:endParaRPr>
          </a:p>
          <a:p>
            <a:pPr>
              <a:lnSpc>
                <a:spcPct val="150000"/>
              </a:lnSpc>
              <a:tabLst>
                <a:tab pos="174625" algn="l"/>
                <a:tab pos="266700" algn="l"/>
              </a:tabLst>
            </a:pPr>
            <a:r>
              <a:rPr lang="ja-JP" altLang="en-US" sz="1100" dirty="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	</a:t>
            </a:r>
            <a:r>
              <a:rPr lang="ja-JP" altLang="en-US" sz="1100" dirty="0">
                <a:latin typeface="BIZ UDゴシック" panose="020B0400000000000000" pitchFamily="49" charset="-128"/>
                <a:ea typeface="BIZ UDゴシック" panose="020B0400000000000000" pitchFamily="49" charset="-128"/>
              </a:rPr>
              <a:t>その結果、</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大阪府における令和８年度前期高齢者交付金の交付見込額が、事業費納付金算定で見込んだ交付額を約４３億円下回る</a:t>
            </a:r>
            <a:r>
              <a:rPr lang="ja-JP" altLang="en-US" sz="1100" dirty="0">
                <a:latin typeface="BIZ UDゴシック" panose="020B0400000000000000" pitchFamily="49" charset="-128"/>
                <a:ea typeface="BIZ UDゴシック" panose="020B0400000000000000" pitchFamily="49" charset="-128"/>
              </a:rPr>
              <a:t>こととなり、</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府国保特会に財源不</a:t>
            </a:r>
            <a:endParaRPr lang="en-US" altLang="ja-JP" sz="1100" b="1" u="sng" dirty="0">
              <a:solidFill>
                <a:schemeClr val="accent5">
                  <a:lumMod val="50000"/>
                </a:schemeClr>
              </a:solidFill>
              <a:latin typeface="BIZ UDゴシック" panose="020B0400000000000000" pitchFamily="49" charset="-128"/>
              <a:ea typeface="BIZ UDゴシック" panose="020B0400000000000000" pitchFamily="49" charset="-128"/>
            </a:endParaRPr>
          </a:p>
          <a:p>
            <a:pPr>
              <a:lnSpc>
                <a:spcPct val="150000"/>
              </a:lnSpc>
              <a:tabLst>
                <a:tab pos="174625" algn="l"/>
                <a:tab pos="266700" algn="l"/>
              </a:tabLst>
            </a:pPr>
            <a:r>
              <a:rPr lang="ja-JP" altLang="en-US" sz="1100" b="1" dirty="0">
                <a:solidFill>
                  <a:schemeClr val="accent5">
                    <a:lumMod val="50000"/>
                  </a:schemeClr>
                </a:solidFill>
                <a:latin typeface="BIZ UDゴシック" panose="020B0400000000000000" pitchFamily="49" charset="-128"/>
                <a:ea typeface="BIZ UDゴシック" panose="020B0400000000000000" pitchFamily="49" charset="-128"/>
              </a:rPr>
              <a:t>　</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足が生じることが判明</a:t>
            </a:r>
            <a:r>
              <a:rPr lang="ja-JP" altLang="en-US" sz="1100" dirty="0">
                <a:latin typeface="BIZ UDゴシック" panose="020B0400000000000000" pitchFamily="49" charset="-128"/>
                <a:ea typeface="BIZ UDゴシック" panose="020B0400000000000000" pitchFamily="49" charset="-128"/>
              </a:rPr>
              <a:t>した。</a:t>
            </a:r>
            <a:endParaRPr lang="en-US" altLang="ja-JP" sz="1100" dirty="0">
              <a:latin typeface="BIZ UDゴシック" panose="020B0400000000000000" pitchFamily="49" charset="-128"/>
              <a:ea typeface="BIZ UDゴシック" panose="020B0400000000000000" pitchFamily="49" charset="-128"/>
            </a:endParaRPr>
          </a:p>
        </p:txBody>
      </p:sp>
      <p:sp>
        <p:nvSpPr>
          <p:cNvPr id="65" name="四角形: 角を丸くする 64">
            <a:extLst>
              <a:ext uri="{FF2B5EF4-FFF2-40B4-BE49-F238E27FC236}">
                <a16:creationId xmlns:a16="http://schemas.microsoft.com/office/drawing/2014/main" id="{508D9883-8333-426A-AA33-E113D9C807F4}"/>
              </a:ext>
            </a:extLst>
          </p:cNvPr>
          <p:cNvSpPr/>
          <p:nvPr/>
        </p:nvSpPr>
        <p:spPr>
          <a:xfrm>
            <a:off x="38911" y="432152"/>
            <a:ext cx="3259423" cy="324000"/>
          </a:xfrm>
          <a:prstGeom prst="roundRect">
            <a:avLst>
              <a:gd name="adj" fmla="val 6084"/>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chemeClr val="accent5">
                    <a:lumMod val="75000"/>
                  </a:schemeClr>
                </a:solidFill>
                <a:latin typeface="BIZ UDゴシック" panose="020B0400000000000000" pitchFamily="49" charset="-128"/>
                <a:ea typeface="BIZ UDゴシック" panose="020B0400000000000000" pitchFamily="49" charset="-128"/>
              </a:rPr>
              <a:t>（１）概要</a:t>
            </a:r>
          </a:p>
        </p:txBody>
      </p:sp>
      <p:sp>
        <p:nvSpPr>
          <p:cNvPr id="12" name="四角形: 角を丸くする 11">
            <a:extLst>
              <a:ext uri="{FF2B5EF4-FFF2-40B4-BE49-F238E27FC236}">
                <a16:creationId xmlns:a16="http://schemas.microsoft.com/office/drawing/2014/main" id="{56721499-0B3E-4378-830A-5FF68AE2596A}"/>
              </a:ext>
            </a:extLst>
          </p:cNvPr>
          <p:cNvSpPr/>
          <p:nvPr/>
        </p:nvSpPr>
        <p:spPr>
          <a:xfrm>
            <a:off x="38911" y="5625611"/>
            <a:ext cx="3259423" cy="324000"/>
          </a:xfrm>
          <a:prstGeom prst="roundRect">
            <a:avLst>
              <a:gd name="adj" fmla="val 6084"/>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chemeClr val="accent5">
                    <a:lumMod val="75000"/>
                  </a:schemeClr>
                </a:solidFill>
                <a:latin typeface="BIZ UDゴシック" panose="020B0400000000000000" pitchFamily="49" charset="-128"/>
                <a:ea typeface="BIZ UDゴシック" panose="020B0400000000000000" pitchFamily="49" charset="-128"/>
              </a:rPr>
              <a:t>（２）今後の対応方針</a:t>
            </a:r>
          </a:p>
        </p:txBody>
      </p:sp>
      <p:sp>
        <p:nvSpPr>
          <p:cNvPr id="13" name="テキスト ボックス 12">
            <a:extLst>
              <a:ext uri="{FF2B5EF4-FFF2-40B4-BE49-F238E27FC236}">
                <a16:creationId xmlns:a16="http://schemas.microsoft.com/office/drawing/2014/main" id="{C9E1B953-C788-40FA-A800-260174827213}"/>
              </a:ext>
            </a:extLst>
          </p:cNvPr>
          <p:cNvSpPr txBox="1"/>
          <p:nvPr/>
        </p:nvSpPr>
        <p:spPr>
          <a:xfrm>
            <a:off x="38910" y="5922433"/>
            <a:ext cx="10584806" cy="1620000"/>
          </a:xfrm>
          <a:prstGeom prst="rect">
            <a:avLst/>
          </a:prstGeom>
          <a:solidFill>
            <a:schemeClr val="bg1"/>
          </a:solidFill>
          <a:ln w="38100">
            <a:solidFill>
              <a:schemeClr val="accent5">
                <a:lumMod val="75000"/>
              </a:schemeClr>
            </a:solidFill>
            <a:prstDash val="sysDot"/>
          </a:ln>
        </p:spPr>
        <p:txBody>
          <a:bodyPr wrap="square" rtlCol="0" anchor="ctr">
            <a:noAutofit/>
          </a:bodyPr>
          <a:lstStyle/>
          <a:p>
            <a:pPr>
              <a:lnSpc>
                <a:spcPts val="1500"/>
              </a:lnSpc>
              <a:tabLst>
                <a:tab pos="266700" algn="l"/>
              </a:tabLst>
            </a:pPr>
            <a:r>
              <a:rPr lang="ja-JP" altLang="en-US" sz="1100" dirty="0">
                <a:effectLst/>
                <a:ea typeface="BIZ UDゴシック" panose="020B0400000000000000" pitchFamily="49" charset="-128"/>
                <a:cs typeface="Times New Roman" panose="02020603050405020304" pitchFamily="18" charset="0"/>
              </a:rPr>
              <a:t>〇　本件については、</a:t>
            </a:r>
            <a:r>
              <a:rPr lang="ja-JP" altLang="ja-JP" sz="1100" dirty="0">
                <a:effectLst/>
                <a:ea typeface="BIZ UDゴシック" panose="020B0400000000000000" pitchFamily="49" charset="-128"/>
                <a:cs typeface="Times New Roman" panose="02020603050405020304" pitchFamily="18" charset="0"/>
              </a:rPr>
              <a:t>都道府県及び管内市町村の財政状況等に基づき</a:t>
            </a:r>
            <a:r>
              <a:rPr lang="ja-JP" altLang="en-US" sz="1100" dirty="0">
                <a:effectLst/>
                <a:ea typeface="BIZ UDゴシック" panose="020B0400000000000000" pitchFamily="49" charset="-128"/>
                <a:cs typeface="Times New Roman" panose="02020603050405020304" pitchFamily="18" charset="0"/>
              </a:rPr>
              <a:t>再算定の可否を</a:t>
            </a:r>
            <a:r>
              <a:rPr lang="ja-JP" altLang="ja-JP" sz="1100" dirty="0">
                <a:effectLst/>
                <a:ea typeface="BIZ UDゴシック" panose="020B0400000000000000" pitchFamily="49" charset="-128"/>
                <a:cs typeface="Times New Roman" panose="02020603050405020304" pitchFamily="18" charset="0"/>
              </a:rPr>
              <a:t>判断するとともに、推計方法の相違により収納不足が生じる場合は、財政安定化</a:t>
            </a:r>
            <a:r>
              <a:rPr lang="en-US" altLang="ja-JP" sz="1100" dirty="0">
                <a:effectLst/>
                <a:ea typeface="BIZ UDゴシック" panose="020B0400000000000000" pitchFamily="49" charset="-128"/>
                <a:cs typeface="Times New Roman" panose="02020603050405020304" pitchFamily="18" charset="0"/>
              </a:rPr>
              <a:t>	</a:t>
            </a:r>
            <a:r>
              <a:rPr lang="ja-JP" altLang="ja-JP" sz="1100" dirty="0">
                <a:effectLst/>
                <a:ea typeface="BIZ UDゴシック" panose="020B0400000000000000" pitchFamily="49" charset="-128"/>
                <a:cs typeface="Times New Roman" panose="02020603050405020304" pitchFamily="18" charset="0"/>
              </a:rPr>
              <a:t>基金の活用等を検討されたい旨</a:t>
            </a:r>
            <a:r>
              <a:rPr lang="ja-JP" altLang="en-US" sz="1100" dirty="0">
                <a:effectLst/>
                <a:ea typeface="BIZ UDゴシック" panose="020B0400000000000000" pitchFamily="49" charset="-128"/>
                <a:cs typeface="Times New Roman" panose="02020603050405020304" pitchFamily="18" charset="0"/>
              </a:rPr>
              <a:t>、</a:t>
            </a:r>
            <a:r>
              <a:rPr lang="ja-JP" altLang="ja-JP" sz="1100" dirty="0">
                <a:effectLst/>
                <a:ea typeface="BIZ UDゴシック" panose="020B0400000000000000" pitchFamily="49" charset="-128"/>
                <a:cs typeface="Times New Roman" panose="02020603050405020304" pitchFamily="18" charset="0"/>
              </a:rPr>
              <a:t>国</a:t>
            </a:r>
            <a:r>
              <a:rPr lang="ja-JP" altLang="en-US" sz="1100" dirty="0">
                <a:effectLst/>
                <a:ea typeface="BIZ UDゴシック" panose="020B0400000000000000" pitchFamily="49" charset="-128"/>
                <a:cs typeface="Times New Roman" panose="02020603050405020304" pitchFamily="18" charset="0"/>
              </a:rPr>
              <a:t>の考え方が</a:t>
            </a:r>
            <a:r>
              <a:rPr lang="ja-JP" altLang="ja-JP" sz="1100" dirty="0">
                <a:effectLst/>
                <a:ea typeface="BIZ UDゴシック" panose="020B0400000000000000" pitchFamily="49" charset="-128"/>
                <a:cs typeface="Times New Roman" panose="02020603050405020304" pitchFamily="18" charset="0"/>
              </a:rPr>
              <a:t>示されたところであり、このことを踏まえた大阪府</a:t>
            </a:r>
            <a:r>
              <a:rPr lang="ja-JP" altLang="en-US" sz="1100" dirty="0">
                <a:effectLst/>
                <a:ea typeface="BIZ UDゴシック" panose="020B0400000000000000" pitchFamily="49" charset="-128"/>
                <a:cs typeface="Times New Roman" panose="02020603050405020304" pitchFamily="18" charset="0"/>
              </a:rPr>
              <a:t>として</a:t>
            </a:r>
            <a:r>
              <a:rPr lang="ja-JP" altLang="ja-JP" sz="1100" dirty="0">
                <a:effectLst/>
                <a:ea typeface="BIZ UDゴシック" panose="020B0400000000000000" pitchFamily="49" charset="-128"/>
                <a:cs typeface="Times New Roman" panose="02020603050405020304" pitchFamily="18" charset="0"/>
              </a:rPr>
              <a:t>の対応方針は、以下のとおり。</a:t>
            </a:r>
            <a:endParaRPr lang="en-US" altLang="ja-JP" sz="1100" dirty="0">
              <a:effectLst/>
              <a:ea typeface="BIZ UDゴシック" panose="020B0400000000000000" pitchFamily="49" charset="-128"/>
              <a:cs typeface="Times New Roman" panose="02020603050405020304" pitchFamily="18" charset="0"/>
            </a:endParaRPr>
          </a:p>
          <a:p>
            <a:pPr algn="just">
              <a:lnSpc>
                <a:spcPts val="1500"/>
              </a:lnSpc>
            </a:pPr>
            <a:r>
              <a:rPr lang="en-US" altLang="ja-JP" sz="1100" dirty="0">
                <a:latin typeface="BIZ UDゴシック" panose="020B0400000000000000" pitchFamily="49" charset="-128"/>
                <a:ea typeface="BIZ UDゴシック" panose="020B0400000000000000" pitchFamily="49" charset="-128"/>
              </a:rPr>
              <a:t> 【</a:t>
            </a:r>
            <a:r>
              <a:rPr lang="ja-JP" altLang="en-US" sz="1100" dirty="0">
                <a:latin typeface="BIZ UDゴシック" panose="020B0400000000000000" pitchFamily="49" charset="-128"/>
                <a:ea typeface="BIZ UDゴシック" panose="020B0400000000000000" pitchFamily="49" charset="-128"/>
              </a:rPr>
              <a:t>対応方針（案）</a:t>
            </a:r>
            <a:r>
              <a:rPr lang="en-US" altLang="ja-JP" sz="1100" dirty="0">
                <a:latin typeface="BIZ UDゴシック" panose="020B0400000000000000" pitchFamily="49" charset="-128"/>
                <a:ea typeface="BIZ UDゴシック" panose="020B0400000000000000" pitchFamily="49" charset="-128"/>
              </a:rPr>
              <a:t>】</a:t>
            </a:r>
          </a:p>
          <a:p>
            <a:pPr algn="just">
              <a:lnSpc>
                <a:spcPts val="1500"/>
              </a:lnSpc>
            </a:pPr>
            <a:r>
              <a:rPr lang="ja-JP" altLang="en-US" sz="1100" dirty="0">
                <a:latin typeface="BIZ UDゴシック" panose="020B0400000000000000" pitchFamily="49" charset="-128"/>
                <a:ea typeface="BIZ UDゴシック" panose="020B0400000000000000" pitchFamily="49" charset="-128"/>
              </a:rPr>
              <a:t>　・</a:t>
            </a:r>
            <a:r>
              <a:rPr lang="ja-JP" altLang="ja-JP" sz="1100" kern="100" dirty="0">
                <a:effectLst/>
                <a:latin typeface="游明朝" panose="02020400000000000000" pitchFamily="18" charset="-128"/>
                <a:ea typeface="BIZ UDゴシック" panose="020B0400000000000000" pitchFamily="49" charset="-128"/>
                <a:cs typeface="Times New Roman" panose="02020603050405020304" pitchFamily="18" charset="0"/>
              </a:rPr>
              <a:t>市町村における予算編成</a:t>
            </a:r>
            <a:r>
              <a:rPr lang="ja-JP" altLang="en-US" sz="1100" kern="100" dirty="0">
                <a:effectLst/>
                <a:latin typeface="游明朝" panose="02020400000000000000" pitchFamily="18" charset="-128"/>
                <a:ea typeface="BIZ UDゴシック" panose="020B0400000000000000" pitchFamily="49" charset="-128"/>
                <a:cs typeface="Times New Roman" panose="02020603050405020304" pitchFamily="18" charset="0"/>
              </a:rPr>
              <a:t>の</a:t>
            </a:r>
            <a:r>
              <a:rPr lang="ja-JP" altLang="ja-JP" sz="1100" kern="100" dirty="0">
                <a:effectLst/>
                <a:latin typeface="游明朝" panose="02020400000000000000" pitchFamily="18" charset="-128"/>
                <a:ea typeface="BIZ UDゴシック" panose="020B0400000000000000" pitchFamily="49" charset="-128"/>
                <a:cs typeface="Times New Roman" panose="02020603050405020304" pitchFamily="18" charset="0"/>
              </a:rPr>
              <a:t>対応</a:t>
            </a:r>
            <a:r>
              <a:rPr lang="ja-JP" altLang="en-US" sz="1100" kern="100" dirty="0">
                <a:effectLst/>
                <a:latin typeface="游明朝" panose="02020400000000000000" pitchFamily="18" charset="-128"/>
                <a:ea typeface="BIZ UDゴシック" panose="020B0400000000000000" pitchFamily="49" charset="-128"/>
                <a:cs typeface="Times New Roman" panose="02020603050405020304" pitchFamily="18" charset="0"/>
              </a:rPr>
              <a:t>が</a:t>
            </a:r>
            <a:r>
              <a:rPr lang="ja-JP" altLang="ja-JP" sz="1100" kern="100" dirty="0">
                <a:effectLst/>
                <a:latin typeface="游明朝" panose="02020400000000000000" pitchFamily="18" charset="-128"/>
                <a:ea typeface="BIZ UDゴシック" panose="020B0400000000000000" pitchFamily="49" charset="-128"/>
                <a:cs typeface="Times New Roman" panose="02020603050405020304" pitchFamily="18" charset="0"/>
              </a:rPr>
              <a:t>困難であること等を踏まえ、</a:t>
            </a:r>
            <a:r>
              <a:rPr lang="ja-JP" altLang="ja-JP" sz="1100" b="1" u="sng" kern="100" dirty="0">
                <a:solidFill>
                  <a:schemeClr val="accent5">
                    <a:lumMod val="50000"/>
                  </a:schemeClr>
                </a:solidFill>
                <a:effectLst/>
                <a:latin typeface="游明朝" panose="02020400000000000000" pitchFamily="18" charset="-128"/>
                <a:ea typeface="BIZ UDゴシック" panose="020B0400000000000000" pitchFamily="49" charset="-128"/>
                <a:cs typeface="Times New Roman" panose="02020603050405020304" pitchFamily="18" charset="0"/>
              </a:rPr>
              <a:t>再算定は行わない</a:t>
            </a:r>
            <a:r>
              <a:rPr lang="ja-JP" altLang="en-US" sz="1100" b="1" u="sng" kern="100" dirty="0">
                <a:solidFill>
                  <a:schemeClr val="accent5">
                    <a:lumMod val="50000"/>
                  </a:schemeClr>
                </a:solidFill>
                <a:effectLst/>
                <a:latin typeface="游明朝" panose="02020400000000000000" pitchFamily="18" charset="-128"/>
                <a:ea typeface="BIZ UDゴシック" panose="020B0400000000000000" pitchFamily="49" charset="-128"/>
                <a:cs typeface="Times New Roman" panose="02020603050405020304" pitchFamily="18" charset="0"/>
              </a:rPr>
              <a:t>（実施困難）</a:t>
            </a:r>
            <a:r>
              <a:rPr lang="ja-JP" altLang="ja-JP" sz="1100" b="1" u="sng" kern="100" dirty="0">
                <a:solidFill>
                  <a:schemeClr val="accent5">
                    <a:lumMod val="50000"/>
                  </a:schemeClr>
                </a:solidFill>
                <a:effectLst/>
                <a:latin typeface="游明朝" panose="02020400000000000000" pitchFamily="18" charset="-128"/>
                <a:ea typeface="BIZ UDゴシック" panose="020B0400000000000000" pitchFamily="49" charset="-128"/>
                <a:cs typeface="Times New Roman" panose="02020603050405020304" pitchFamily="18" charset="0"/>
              </a:rPr>
              <a:t>。</a:t>
            </a:r>
            <a:endParaRPr lang="ja-JP" altLang="ja-JP" sz="1100" b="1" u="sng" kern="100" dirty="0">
              <a:solidFill>
                <a:schemeClr val="accent5">
                  <a:lumMod val="50000"/>
                </a:schemeClr>
              </a:solidFill>
              <a:effectLst/>
              <a:latin typeface="游明朝" panose="02020400000000000000" pitchFamily="18" charset="-128"/>
              <a:ea typeface="游明朝" panose="02020400000000000000" pitchFamily="18" charset="-128"/>
              <a:cs typeface="Times New Roman" panose="02020603050405020304" pitchFamily="18" charset="0"/>
            </a:endParaRPr>
          </a:p>
          <a:p>
            <a:pPr marL="133350" indent="-133350" algn="just">
              <a:lnSpc>
                <a:spcPts val="1500"/>
              </a:lnSpc>
            </a:pPr>
            <a:r>
              <a:rPr lang="ja-JP" altLang="en-US" sz="1100" dirty="0">
                <a:latin typeface="BIZ UDゴシック" panose="020B0400000000000000" pitchFamily="49" charset="-128"/>
                <a:ea typeface="BIZ UDゴシック" panose="020B0400000000000000" pitchFamily="49" charset="-128"/>
              </a:rPr>
              <a:t>　・</a:t>
            </a:r>
            <a:r>
              <a:rPr lang="ja-JP" altLang="ja-JP" sz="1100" kern="100" dirty="0">
                <a:effectLst/>
                <a:latin typeface="游明朝" panose="02020400000000000000" pitchFamily="18" charset="-128"/>
                <a:ea typeface="BIZ UDゴシック" panose="020B0400000000000000" pitchFamily="49" charset="-128"/>
                <a:cs typeface="Times New Roman" panose="02020603050405020304" pitchFamily="18" charset="0"/>
              </a:rPr>
              <a:t>今後見込まれる</a:t>
            </a:r>
            <a:r>
              <a:rPr lang="ja-JP" altLang="ja-JP" sz="1100" b="1" u="sng" kern="100" dirty="0">
                <a:solidFill>
                  <a:schemeClr val="accent5">
                    <a:lumMod val="50000"/>
                  </a:schemeClr>
                </a:solidFill>
                <a:effectLst/>
                <a:latin typeface="游明朝" panose="02020400000000000000" pitchFamily="18" charset="-128"/>
                <a:ea typeface="BIZ UDゴシック" panose="020B0400000000000000" pitchFamily="49" charset="-128"/>
                <a:cs typeface="Times New Roman" panose="02020603050405020304" pitchFamily="18" charset="0"/>
              </a:rPr>
              <a:t>収納不足への対応については、府国保特会における剰余金の活用により対応</a:t>
            </a:r>
            <a:r>
              <a:rPr lang="ja-JP" altLang="en-US" sz="1100" b="1" u="sng" kern="100" dirty="0">
                <a:solidFill>
                  <a:schemeClr val="accent5">
                    <a:lumMod val="50000"/>
                  </a:schemeClr>
                </a:solidFill>
                <a:effectLst/>
                <a:latin typeface="游明朝" panose="02020400000000000000" pitchFamily="18" charset="-128"/>
                <a:ea typeface="BIZ UDゴシック" panose="020B0400000000000000" pitchFamily="49" charset="-128"/>
                <a:cs typeface="Times New Roman" panose="02020603050405020304" pitchFamily="18" charset="0"/>
              </a:rPr>
              <a:t>することを基本</a:t>
            </a:r>
            <a:r>
              <a:rPr lang="ja-JP" altLang="en-US" sz="1100" kern="100" dirty="0">
                <a:effectLst/>
                <a:latin typeface="游明朝" panose="02020400000000000000" pitchFamily="18" charset="-128"/>
                <a:ea typeface="BIZ UDゴシック" panose="020B0400000000000000" pitchFamily="49" charset="-128"/>
                <a:cs typeface="Times New Roman" panose="02020603050405020304" pitchFamily="18" charset="0"/>
              </a:rPr>
              <a:t>とする</a:t>
            </a:r>
            <a:r>
              <a:rPr lang="ja-JP" altLang="ja-JP" sz="1100" kern="100" dirty="0">
                <a:effectLst/>
                <a:latin typeface="游明朝" panose="02020400000000000000" pitchFamily="18" charset="-128"/>
                <a:ea typeface="BIZ UDゴシック" panose="020B0400000000000000" pitchFamily="49" charset="-128"/>
                <a:cs typeface="Times New Roman" panose="02020603050405020304" pitchFamily="18" charset="0"/>
              </a:rPr>
              <a:t>。</a:t>
            </a:r>
            <a:endParaRPr lang="en-US" altLang="ja-JP" sz="1100" kern="100" dirty="0">
              <a:effectLst/>
              <a:latin typeface="游明朝" panose="02020400000000000000" pitchFamily="18" charset="-128"/>
              <a:ea typeface="BIZ UDゴシック" panose="020B0400000000000000" pitchFamily="49" charset="-128"/>
              <a:cs typeface="Times New Roman" panose="02020603050405020304" pitchFamily="18" charset="0"/>
            </a:endParaRPr>
          </a:p>
          <a:p>
            <a:pPr marL="133350" indent="-133350" algn="just">
              <a:lnSpc>
                <a:spcPts val="1500"/>
              </a:lnSpc>
            </a:pPr>
            <a:r>
              <a:rPr lang="ja-JP" altLang="en-US" sz="1100" b="1" kern="100" dirty="0">
                <a:latin typeface="游明朝" panose="02020400000000000000" pitchFamily="18" charset="-128"/>
                <a:ea typeface="BIZ UDゴシック" panose="020B0400000000000000" pitchFamily="49" charset="-128"/>
                <a:cs typeface="Times New Roman" panose="02020603050405020304" pitchFamily="18" charset="0"/>
              </a:rPr>
              <a:t>　・</a:t>
            </a:r>
            <a:r>
              <a:rPr lang="ja-JP" altLang="en-US" sz="1100" kern="100" dirty="0">
                <a:latin typeface="游明朝" panose="02020400000000000000" pitchFamily="18" charset="-128"/>
                <a:ea typeface="BIZ UDゴシック" panose="020B0400000000000000" pitchFamily="49" charset="-128"/>
                <a:cs typeface="Times New Roman" panose="02020603050405020304" pitchFamily="18" charset="0"/>
              </a:rPr>
              <a:t>具体的な対応としては、令和７年度の府国保特会の剰余金により対応することとなるが、</a:t>
            </a:r>
            <a:r>
              <a:rPr lang="ja-JP" altLang="ja-JP" sz="1100" dirty="0">
                <a:effectLst/>
                <a:ea typeface="BIZ UDゴシック" panose="020B0400000000000000" pitchFamily="49" charset="-128"/>
                <a:cs typeface="Times New Roman" panose="02020603050405020304" pitchFamily="18" charset="0"/>
              </a:rPr>
              <a:t>令和８年度本算定にお</a:t>
            </a:r>
            <a:r>
              <a:rPr lang="ja-JP" altLang="en-US" sz="1100" dirty="0">
                <a:effectLst/>
                <a:ea typeface="BIZ UDゴシック" panose="020B0400000000000000" pitchFamily="49" charset="-128"/>
                <a:cs typeface="Times New Roman" panose="02020603050405020304" pitchFamily="18" charset="0"/>
              </a:rPr>
              <a:t>ける</a:t>
            </a:r>
            <a:r>
              <a:rPr lang="ja-JP" altLang="ja-JP" sz="1100" dirty="0">
                <a:effectLst/>
                <a:ea typeface="BIZ UDゴシック" panose="020B0400000000000000" pitchFamily="49" charset="-128"/>
                <a:cs typeface="Times New Roman" panose="02020603050405020304" pitchFamily="18" charset="0"/>
              </a:rPr>
              <a:t>未活用の剰余金（約</a:t>
            </a:r>
            <a:r>
              <a:rPr lang="en-US" altLang="ja-JP" sz="1100" dirty="0">
                <a:effectLst/>
                <a:latin typeface="BIZ UDゴシック" panose="020B0400000000000000" pitchFamily="49" charset="-128"/>
                <a:ea typeface="BIZ UDゴシック" panose="020B0400000000000000" pitchFamily="49" charset="-128"/>
                <a:cs typeface="Times New Roman" panose="02020603050405020304" pitchFamily="18" charset="0"/>
              </a:rPr>
              <a:t>136</a:t>
            </a:r>
            <a:r>
              <a:rPr lang="ja-JP" altLang="en-US" sz="1100" dirty="0">
                <a:effectLst/>
                <a:latin typeface="BIZ UDゴシック" panose="020B0400000000000000" pitchFamily="49" charset="-128"/>
                <a:ea typeface="BIZ UDゴシック" panose="020B0400000000000000" pitchFamily="49" charset="-128"/>
                <a:cs typeface="Times New Roman" panose="02020603050405020304" pitchFamily="18" charset="0"/>
              </a:rPr>
              <a:t>億円</a:t>
            </a:r>
            <a:r>
              <a:rPr lang="ja-JP" altLang="ja-JP" sz="1100" dirty="0">
                <a:effectLst/>
                <a:ea typeface="BIZ UDゴシック" panose="020B0400000000000000" pitchFamily="49" charset="-128"/>
                <a:cs typeface="Times New Roman" panose="02020603050405020304" pitchFamily="18" charset="0"/>
              </a:rPr>
              <a:t>）</a:t>
            </a:r>
            <a:r>
              <a:rPr lang="ja-JP" altLang="en-US" sz="1100" dirty="0">
                <a:effectLst/>
                <a:ea typeface="BIZ UDゴシック" panose="020B0400000000000000" pitchFamily="49" charset="-128"/>
                <a:cs typeface="Times New Roman" panose="02020603050405020304" pitchFamily="18" charset="0"/>
              </a:rPr>
              <a:t>については、</a:t>
            </a:r>
            <a:endParaRPr lang="en-US" altLang="ja-JP" sz="1100" dirty="0">
              <a:effectLst/>
              <a:ea typeface="BIZ UDゴシック" panose="020B0400000000000000" pitchFamily="49" charset="-128"/>
              <a:cs typeface="Times New Roman" panose="02020603050405020304" pitchFamily="18" charset="0"/>
            </a:endParaRPr>
          </a:p>
          <a:p>
            <a:pPr marL="133350" indent="-133350" algn="just">
              <a:lnSpc>
                <a:spcPts val="1500"/>
              </a:lnSpc>
            </a:pPr>
            <a:r>
              <a:rPr lang="ja-JP" altLang="en-US" sz="1100" dirty="0">
                <a:ea typeface="BIZ UDゴシック" panose="020B0400000000000000" pitchFamily="49" charset="-128"/>
                <a:cs typeface="Times New Roman" panose="02020603050405020304" pitchFamily="18" charset="0"/>
              </a:rPr>
              <a:t>　　</a:t>
            </a:r>
            <a:r>
              <a:rPr lang="ja-JP" altLang="ja-JP" sz="1100" dirty="0">
                <a:effectLst/>
                <a:ea typeface="BIZ UDゴシック" panose="020B0400000000000000" pitchFamily="49" charset="-128"/>
                <a:cs typeface="Times New Roman" panose="02020603050405020304" pitchFamily="18" charset="0"/>
              </a:rPr>
              <a:t>令和７年度の保険給付費の執行状況等により、今後、</a:t>
            </a:r>
            <a:r>
              <a:rPr lang="ja-JP" altLang="en-US" sz="1100" dirty="0">
                <a:effectLst/>
                <a:ea typeface="BIZ UDゴシック" panose="020B0400000000000000" pitchFamily="49" charset="-128"/>
                <a:cs typeface="Times New Roman" panose="02020603050405020304" pitchFamily="18" charset="0"/>
              </a:rPr>
              <a:t>変動す</a:t>
            </a:r>
            <a:r>
              <a:rPr lang="ja-JP" altLang="ja-JP" sz="1100" dirty="0">
                <a:effectLst/>
                <a:ea typeface="BIZ UDゴシック" panose="020B0400000000000000" pitchFamily="49" charset="-128"/>
                <a:cs typeface="Times New Roman" panose="02020603050405020304" pitchFamily="18" charset="0"/>
              </a:rPr>
              <a:t>る</a:t>
            </a:r>
            <a:r>
              <a:rPr lang="ja-JP" altLang="en-US" sz="1100" dirty="0">
                <a:effectLst/>
                <a:ea typeface="BIZ UDゴシック" panose="020B0400000000000000" pitchFamily="49" charset="-128"/>
                <a:cs typeface="Times New Roman" panose="02020603050405020304" pitchFamily="18" charset="0"/>
              </a:rPr>
              <a:t>可能性がある</a:t>
            </a:r>
            <a:r>
              <a:rPr lang="ja-JP" altLang="ja-JP" sz="1100" dirty="0">
                <a:effectLst/>
                <a:ea typeface="BIZ UDゴシック" panose="020B0400000000000000" pitchFamily="49" charset="-128"/>
                <a:cs typeface="Times New Roman" panose="02020603050405020304" pitchFamily="18" charset="0"/>
              </a:rPr>
              <a:t>こと、また、令和８年度の保険給付費の執行状況等も踏まえ</a:t>
            </a:r>
            <a:r>
              <a:rPr lang="ja-JP" altLang="en-US" sz="1100" dirty="0">
                <a:ea typeface="BIZ UDゴシック" panose="020B0400000000000000" pitchFamily="49" charset="-128"/>
                <a:cs typeface="Times New Roman" panose="02020603050405020304" pitchFamily="18" charset="0"/>
              </a:rPr>
              <a:t>て</a:t>
            </a:r>
            <a:r>
              <a:rPr lang="ja-JP" altLang="ja-JP" sz="1100" dirty="0">
                <a:effectLst/>
                <a:ea typeface="BIZ UDゴシック" panose="020B0400000000000000" pitchFamily="49" charset="-128"/>
                <a:cs typeface="Times New Roman" panose="02020603050405020304" pitchFamily="18" charset="0"/>
              </a:rPr>
              <a:t>判断していく必要が</a:t>
            </a:r>
            <a:endParaRPr lang="en-US" altLang="ja-JP" sz="1100" dirty="0">
              <a:ea typeface="BIZ UDゴシック" panose="020B0400000000000000" pitchFamily="49" charset="-128"/>
              <a:cs typeface="Times New Roman" panose="02020603050405020304" pitchFamily="18" charset="0"/>
            </a:endParaRPr>
          </a:p>
          <a:p>
            <a:pPr marL="133350" indent="-133350" algn="just">
              <a:lnSpc>
                <a:spcPts val="1500"/>
              </a:lnSpc>
            </a:pPr>
            <a:r>
              <a:rPr lang="ja-JP" altLang="en-US" sz="1100" dirty="0">
                <a:effectLst/>
                <a:ea typeface="BIZ UDゴシック" panose="020B0400000000000000" pitchFamily="49" charset="-128"/>
                <a:cs typeface="Times New Roman" panose="02020603050405020304" pitchFamily="18" charset="0"/>
              </a:rPr>
              <a:t>　　</a:t>
            </a:r>
            <a:r>
              <a:rPr lang="ja-JP" altLang="ja-JP" sz="1100" dirty="0">
                <a:effectLst/>
                <a:ea typeface="BIZ UDゴシック" panose="020B0400000000000000" pitchFamily="49" charset="-128"/>
                <a:cs typeface="Times New Roman" panose="02020603050405020304" pitchFamily="18" charset="0"/>
              </a:rPr>
              <a:t>ある</a:t>
            </a:r>
            <a:r>
              <a:rPr lang="ja-JP" altLang="en-US" sz="1100" dirty="0">
                <a:effectLst/>
                <a:ea typeface="BIZ UDゴシック" panose="020B0400000000000000" pitchFamily="49" charset="-128"/>
                <a:cs typeface="Times New Roman" panose="02020603050405020304" pitchFamily="18" charset="0"/>
              </a:rPr>
              <a:t>ことから</a:t>
            </a:r>
            <a:r>
              <a:rPr lang="ja-JP" altLang="ja-JP" sz="1100" dirty="0">
                <a:effectLst/>
                <a:ea typeface="BIZ UDゴシック" panose="020B0400000000000000" pitchFamily="49" charset="-128"/>
                <a:cs typeface="Times New Roman" panose="02020603050405020304" pitchFamily="18" charset="0"/>
              </a:rPr>
              <a:t>、</a:t>
            </a:r>
            <a:r>
              <a:rPr lang="ja-JP" altLang="ja-JP" sz="1100" b="1" u="sng" dirty="0">
                <a:solidFill>
                  <a:schemeClr val="accent5">
                    <a:lumMod val="50000"/>
                  </a:schemeClr>
                </a:solidFill>
                <a:effectLst/>
                <a:ea typeface="BIZ UDゴシック" panose="020B0400000000000000" pitchFamily="49" charset="-128"/>
                <a:cs typeface="Times New Roman" panose="02020603050405020304" pitchFamily="18" charset="0"/>
              </a:rPr>
              <a:t>具体的な対応については、今後、財政運営検討ＷＧを通じて判断</a:t>
            </a:r>
            <a:r>
              <a:rPr lang="ja-JP" altLang="en-US" sz="1100" dirty="0">
                <a:effectLst/>
                <a:ea typeface="BIZ UDゴシック" panose="020B0400000000000000" pitchFamily="49" charset="-128"/>
                <a:cs typeface="Times New Roman" panose="02020603050405020304" pitchFamily="18" charset="0"/>
              </a:rPr>
              <a:t>していく</a:t>
            </a:r>
            <a:r>
              <a:rPr lang="ja-JP" altLang="ja-JP" sz="1100" dirty="0">
                <a:effectLst/>
                <a:ea typeface="BIZ UDゴシック" panose="020B0400000000000000" pitchFamily="49" charset="-128"/>
                <a:cs typeface="Times New Roman" panose="02020603050405020304" pitchFamily="18" charset="0"/>
              </a:rPr>
              <a:t>。</a:t>
            </a:r>
            <a:endParaRPr lang="en-US" altLang="ja-JP" sz="800" dirty="0">
              <a:latin typeface="BIZ UDゴシック" panose="020B0400000000000000" pitchFamily="49" charset="-128"/>
              <a:ea typeface="BIZ UDゴシック" panose="020B0400000000000000" pitchFamily="49" charset="-128"/>
            </a:endParaRPr>
          </a:p>
        </p:txBody>
      </p:sp>
      <p:graphicFrame>
        <p:nvGraphicFramePr>
          <p:cNvPr id="2" name="表 2">
            <a:extLst>
              <a:ext uri="{FF2B5EF4-FFF2-40B4-BE49-F238E27FC236}">
                <a16:creationId xmlns:a16="http://schemas.microsoft.com/office/drawing/2014/main" id="{24534AA8-D30E-4232-9CB5-784F6A8BEA01}"/>
              </a:ext>
            </a:extLst>
          </p:cNvPr>
          <p:cNvGraphicFramePr>
            <a:graphicFrameLocks noGrp="1"/>
          </p:cNvGraphicFramePr>
          <p:nvPr>
            <p:extLst>
              <p:ext uri="{D42A27DB-BD31-4B8C-83A1-F6EECF244321}">
                <p14:modId xmlns:p14="http://schemas.microsoft.com/office/powerpoint/2010/main" val="2612136594"/>
              </p:ext>
            </p:extLst>
          </p:nvPr>
        </p:nvGraphicFramePr>
        <p:xfrm>
          <a:off x="59389" y="3615017"/>
          <a:ext cx="10601440" cy="2019300"/>
        </p:xfrm>
        <a:graphic>
          <a:graphicData uri="http://schemas.openxmlformats.org/drawingml/2006/table">
            <a:tbl>
              <a:tblPr firstRow="1" bandRow="1">
                <a:tableStyleId>{BDBED569-4797-4DF1-A0F4-6AAB3CD982D8}</a:tableStyleId>
              </a:tblPr>
              <a:tblGrid>
                <a:gridCol w="2863384">
                  <a:extLst>
                    <a:ext uri="{9D8B030D-6E8A-4147-A177-3AD203B41FA5}">
                      <a16:colId xmlns:a16="http://schemas.microsoft.com/office/drawing/2014/main" val="3867745434"/>
                    </a:ext>
                  </a:extLst>
                </a:gridCol>
                <a:gridCol w="2579352">
                  <a:extLst>
                    <a:ext uri="{9D8B030D-6E8A-4147-A177-3AD203B41FA5}">
                      <a16:colId xmlns:a16="http://schemas.microsoft.com/office/drawing/2014/main" val="1991140426"/>
                    </a:ext>
                  </a:extLst>
                </a:gridCol>
                <a:gridCol w="2579352">
                  <a:extLst>
                    <a:ext uri="{9D8B030D-6E8A-4147-A177-3AD203B41FA5}">
                      <a16:colId xmlns:a16="http://schemas.microsoft.com/office/drawing/2014/main" val="3901687781"/>
                    </a:ext>
                  </a:extLst>
                </a:gridCol>
                <a:gridCol w="2579352">
                  <a:extLst>
                    <a:ext uri="{9D8B030D-6E8A-4147-A177-3AD203B41FA5}">
                      <a16:colId xmlns:a16="http://schemas.microsoft.com/office/drawing/2014/main" val="2510696189"/>
                    </a:ext>
                  </a:extLst>
                </a:gridCol>
              </a:tblGrid>
              <a:tr h="163199">
                <a:tc>
                  <a:txBody>
                    <a:bodyPr/>
                    <a:lstStyle/>
                    <a:p>
                      <a:pPr algn="ctr">
                        <a:lnSpc>
                          <a:spcPts val="900"/>
                        </a:lnSpc>
                      </a:pPr>
                      <a:r>
                        <a:rPr kumimoji="1" lang="ja-JP" altLang="en-US" sz="1100" b="0" dirty="0">
                          <a:solidFill>
                            <a:schemeClr val="bg1"/>
                          </a:solidFill>
                          <a:latin typeface="BIZ UDゴシック" panose="020B0400000000000000" pitchFamily="49" charset="-128"/>
                          <a:ea typeface="BIZ UDゴシック" panose="020B0400000000000000" pitchFamily="49" charset="-128"/>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lnSpc>
                          <a:spcPts val="900"/>
                        </a:lnSpc>
                      </a:pPr>
                      <a:r>
                        <a:rPr kumimoji="1" lang="ja-JP" altLang="en-US" sz="1100" b="0" dirty="0">
                          <a:solidFill>
                            <a:schemeClr val="bg1"/>
                          </a:solidFill>
                          <a:latin typeface="BIZ UDゴシック" panose="020B0400000000000000" pitchFamily="49" charset="-128"/>
                          <a:ea typeface="BIZ UDゴシック" panose="020B0400000000000000" pitchFamily="49" charset="-128"/>
                        </a:rPr>
                        <a:t>本算定結果（システム）（Ａ）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lnSpc>
                          <a:spcPts val="900"/>
                        </a:lnSpc>
                      </a:pPr>
                      <a:r>
                        <a:rPr kumimoji="1" lang="ja-JP" altLang="en-US" sz="1100" b="0" dirty="0">
                          <a:solidFill>
                            <a:schemeClr val="bg1"/>
                          </a:solidFill>
                          <a:latin typeface="BIZ UDゴシック" panose="020B0400000000000000" pitchFamily="49" charset="-128"/>
                          <a:ea typeface="BIZ UDゴシック" panose="020B0400000000000000" pitchFamily="49" charset="-128"/>
                        </a:rPr>
                        <a:t>シミュレーション結果（Ｂ）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lnSpc>
                          <a:spcPts val="900"/>
                        </a:lnSpc>
                      </a:pPr>
                      <a:r>
                        <a:rPr kumimoji="1" lang="ja-JP" altLang="en-US" sz="1100" b="0" dirty="0">
                          <a:solidFill>
                            <a:schemeClr val="bg1"/>
                          </a:solidFill>
                          <a:latin typeface="BIZ UDゴシック" panose="020B0400000000000000" pitchFamily="49" charset="-128"/>
                          <a:ea typeface="BIZ UDゴシック" panose="020B0400000000000000" pitchFamily="49" charset="-128"/>
                        </a:rPr>
                        <a:t>差（Ｂ－Ａ）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4208534929"/>
                  </a:ext>
                </a:extLst>
              </a:tr>
              <a:tr h="163199">
                <a:tc>
                  <a:txBody>
                    <a:bodyPr/>
                    <a:lstStyle/>
                    <a:p>
                      <a:pPr>
                        <a:lnSpc>
                          <a:spcPct val="10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① 令和６年度 概算額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212,669,525,155</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212,669,525,155</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0</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endParaRPr kumimoji="1" lang="en-US" altLang="ja-JP" sz="1100" b="0" dirty="0">
                        <a:solidFill>
                          <a:schemeClr val="tx1"/>
                        </a:solidFill>
                        <a:latin typeface="Arial Rounded MT Bold" panose="020F0704030504030204" pitchFamily="34" charset="0"/>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399320705"/>
                  </a:ext>
                </a:extLst>
              </a:tr>
              <a:tr h="163199">
                <a:tc>
                  <a:txBody>
                    <a:bodyPr/>
                    <a:lstStyle/>
                    <a:p>
                      <a:pPr>
                        <a:lnSpc>
                          <a:spcPct val="10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② 令和６年度 確定額</a:t>
                      </a:r>
                    </a:p>
                  </a:txBody>
                  <a:tcPr anchor="ctr">
                    <a:lnL w="28575"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FFFF00"/>
                    </a:solidFill>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206,623,185,797</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202,453,470,331</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r">
                        <a:lnSpc>
                          <a:spcPct val="100000"/>
                        </a:lnSpc>
                      </a:pPr>
                      <a:r>
                        <a:rPr kumimoji="1" lang="ja-JP" altLang="en-US" sz="1100" b="0" u="sng" dirty="0">
                          <a:solidFill>
                            <a:srgbClr val="FF0000"/>
                          </a:solidFill>
                          <a:latin typeface="Arial Rounded MT Bold" panose="020F0704030504030204" pitchFamily="34" charset="0"/>
                          <a:ea typeface="BIZ UDゴシック" panose="020B0400000000000000" pitchFamily="49" charset="-128"/>
                        </a:rPr>
                        <a:t>▲ </a:t>
                      </a:r>
                      <a:r>
                        <a:rPr kumimoji="1" lang="en-US" altLang="ja-JP" sz="1100" b="0" u="sng" dirty="0">
                          <a:solidFill>
                            <a:srgbClr val="FF0000"/>
                          </a:solidFill>
                          <a:latin typeface="Arial Rounded MT Bold" panose="020F0704030504030204" pitchFamily="34" charset="0"/>
                          <a:ea typeface="BIZ UDゴシック" panose="020B0400000000000000" pitchFamily="49" charset="-128"/>
                        </a:rPr>
                        <a:t>4,169,715,466</a:t>
                      </a:r>
                      <a:r>
                        <a:rPr kumimoji="1" lang="ja-JP" altLang="en-US" sz="1100" b="0" u="sng" dirty="0">
                          <a:solidFill>
                            <a:srgbClr val="FF0000"/>
                          </a:solidFill>
                          <a:latin typeface="Arial Rounded MT Bold" panose="020F0704030504030204" pitchFamily="34" charset="0"/>
                          <a:ea typeface="BIZ UDゴシック" panose="020B0400000000000000" pitchFamily="49" charset="-128"/>
                        </a:rPr>
                        <a:t>円</a:t>
                      </a:r>
                      <a:endParaRPr kumimoji="1" lang="en-US" altLang="ja-JP" sz="1100" b="0" u="sng" dirty="0">
                        <a:solidFill>
                          <a:srgbClr val="FF0000"/>
                        </a:solidFill>
                        <a:latin typeface="Arial Rounded MT Bold" panose="020F0704030504030204" pitchFamily="34" charset="0"/>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FFFF00"/>
                    </a:solidFill>
                  </a:tcPr>
                </a:tc>
                <a:extLst>
                  <a:ext uri="{0D108BD9-81ED-4DB2-BD59-A6C34878D82A}">
                    <a16:rowId xmlns:a16="http://schemas.microsoft.com/office/drawing/2014/main" val="3252560114"/>
                  </a:ext>
                </a:extLst>
              </a:tr>
              <a:tr h="163199">
                <a:tc>
                  <a:txBody>
                    <a:bodyPr/>
                    <a:lstStyle/>
                    <a:p>
                      <a:pPr>
                        <a:lnSpc>
                          <a:spcPct val="10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③ 令和６年度 精算額（①－②）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6,046,339,358</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10,216,054,824</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4,169,715,466</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endParaRPr kumimoji="1" lang="en-US" altLang="ja-JP" sz="1100" b="0" dirty="0">
                        <a:solidFill>
                          <a:schemeClr val="tx1"/>
                        </a:solidFill>
                        <a:latin typeface="Arial Rounded MT Bold" panose="020F0704030504030204" pitchFamily="34" charset="0"/>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0555986"/>
                  </a:ext>
                </a:extLst>
              </a:tr>
              <a:tr h="163199">
                <a:tc>
                  <a:txBody>
                    <a:bodyPr/>
                    <a:lstStyle/>
                    <a:p>
                      <a:pPr>
                        <a:lnSpc>
                          <a:spcPct val="10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④ 算定率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0.025889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0.025889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0</a:t>
                      </a:r>
                      <a:endParaRPr kumimoji="1" lang="ja-JP" altLang="en-US" sz="1100" b="0" dirty="0">
                        <a:solidFill>
                          <a:schemeClr val="tx1"/>
                        </a:solidFill>
                        <a:latin typeface="Arial Rounded MT Bold" panose="020F0704030504030204" pitchFamily="34" charset="0"/>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5086260"/>
                  </a:ext>
                </a:extLst>
              </a:tr>
              <a:tr h="163199">
                <a:tc>
                  <a:txBody>
                    <a:bodyPr/>
                    <a:lstStyle/>
                    <a:p>
                      <a:pPr>
                        <a:lnSpc>
                          <a:spcPct val="10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⑤ 令和６年度 調整金額（③</a:t>
                      </a:r>
                      <a:r>
                        <a:rPr kumimoji="1" lang="en-US" altLang="ja-JP" sz="1100" b="0" dirty="0">
                          <a:solidFill>
                            <a:schemeClr val="tx1"/>
                          </a:solidFill>
                          <a:latin typeface="BIZ UDゴシック" panose="020B0400000000000000" pitchFamily="49" charset="-128"/>
                          <a:ea typeface="BIZ UDゴシック" panose="020B0400000000000000" pitchFamily="49" charset="-128"/>
                        </a:rPr>
                        <a:t>×</a:t>
                      </a:r>
                      <a:r>
                        <a:rPr kumimoji="1" lang="ja-JP" altLang="en-US" sz="1100" b="0" dirty="0">
                          <a:solidFill>
                            <a:schemeClr val="tx1"/>
                          </a:solidFill>
                          <a:latin typeface="BIZ UDゴシック" panose="020B0400000000000000" pitchFamily="49" charset="-128"/>
                          <a:ea typeface="BIZ UDゴシック" panose="020B0400000000000000"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156,533,679</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264,483,443</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107,949,764</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endParaRPr kumimoji="1" lang="en-US" altLang="ja-JP" sz="1100" b="0" dirty="0">
                        <a:solidFill>
                          <a:schemeClr val="tx1"/>
                        </a:solidFill>
                        <a:latin typeface="Arial Rounded MT Bold" panose="020F0704030504030204" pitchFamily="34" charset="0"/>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1654968"/>
                  </a:ext>
                </a:extLst>
              </a:tr>
              <a:tr h="163199">
                <a:tc>
                  <a:txBody>
                    <a:bodyPr/>
                    <a:lstStyle/>
                    <a:p>
                      <a:pPr>
                        <a:lnSpc>
                          <a:spcPct val="10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⑥ 令和８年度 概算額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195,613,035,292</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195,613,334,307</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299,015</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endParaRPr kumimoji="1" lang="en-US" altLang="ja-JP" sz="1100" b="0" dirty="0">
                        <a:solidFill>
                          <a:schemeClr val="tx1"/>
                        </a:solidFill>
                        <a:latin typeface="Arial Rounded MT Bold" panose="020F0704030504030204" pitchFamily="34" charset="0"/>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9874183"/>
                  </a:ext>
                </a:extLst>
              </a:tr>
              <a:tr h="163199">
                <a:tc>
                  <a:txBody>
                    <a:bodyPr/>
                    <a:lstStyle/>
                    <a:p>
                      <a:pPr>
                        <a:lnSpc>
                          <a:spcPct val="10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⑦ 令和８年度 交付見込額（⑥－③－⑤）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alpha val="20000"/>
                      </a:srgbClr>
                    </a:solidFill>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189,410,162,255</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185,132,796,040</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ja-JP" altLang="en-US" sz="1100" b="0" u="sng" dirty="0">
                          <a:solidFill>
                            <a:srgbClr val="FF0000"/>
                          </a:solidFill>
                          <a:latin typeface="Arial Rounded MT Bold" panose="020F0704030504030204" pitchFamily="34" charset="0"/>
                          <a:ea typeface="BIZ UDゴシック" panose="020B0400000000000000" pitchFamily="49" charset="-128"/>
                        </a:rPr>
                        <a:t>▲ </a:t>
                      </a:r>
                      <a:r>
                        <a:rPr kumimoji="1" lang="en-US" altLang="ja-JP" sz="1100" b="0" u="sng" dirty="0">
                          <a:solidFill>
                            <a:srgbClr val="FF0000"/>
                          </a:solidFill>
                          <a:latin typeface="Arial Rounded MT Bold" panose="020F0704030504030204" pitchFamily="34" charset="0"/>
                          <a:ea typeface="BIZ UDゴシック" panose="020B0400000000000000" pitchFamily="49" charset="-128"/>
                        </a:rPr>
                        <a:t>4,277,366,215</a:t>
                      </a:r>
                      <a:r>
                        <a:rPr kumimoji="1" lang="ja-JP" altLang="en-US" sz="1100" b="0" u="sng" dirty="0">
                          <a:solidFill>
                            <a:srgbClr val="FF0000"/>
                          </a:solidFill>
                          <a:latin typeface="Arial Rounded MT Bold" panose="020F0704030504030204" pitchFamily="34" charset="0"/>
                          <a:ea typeface="BIZ UDゴシック" panose="020B0400000000000000" pitchFamily="49" charset="-128"/>
                        </a:rPr>
                        <a:t>円</a:t>
                      </a:r>
                      <a:endParaRPr kumimoji="1" lang="en-US" altLang="ja-JP" sz="1100" b="0" u="sng" dirty="0">
                        <a:solidFill>
                          <a:srgbClr val="FF0000"/>
                        </a:solidFill>
                        <a:latin typeface="Arial Rounded MT Bold" panose="020F0704030504030204" pitchFamily="34" charset="0"/>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alpha val="20000"/>
                      </a:srgbClr>
                    </a:solidFill>
                  </a:tcPr>
                </a:tc>
                <a:extLst>
                  <a:ext uri="{0D108BD9-81ED-4DB2-BD59-A6C34878D82A}">
                    <a16:rowId xmlns:a16="http://schemas.microsoft.com/office/drawing/2014/main" val="4173375045"/>
                  </a:ext>
                </a:extLst>
              </a:tr>
            </a:tbl>
          </a:graphicData>
        </a:graphic>
      </p:graphicFrame>
      <p:sp>
        <p:nvSpPr>
          <p:cNvPr id="14" name="テキスト ボックス 13">
            <a:extLst>
              <a:ext uri="{FF2B5EF4-FFF2-40B4-BE49-F238E27FC236}">
                <a16:creationId xmlns:a16="http://schemas.microsoft.com/office/drawing/2014/main" id="{FF6E75D6-EE18-4B0D-A25D-21D9A48FE226}"/>
              </a:ext>
            </a:extLst>
          </p:cNvPr>
          <p:cNvSpPr txBox="1"/>
          <p:nvPr/>
        </p:nvSpPr>
        <p:spPr>
          <a:xfrm>
            <a:off x="38911" y="2069136"/>
            <a:ext cx="10691812" cy="303096"/>
          </a:xfrm>
          <a:prstGeom prst="rect">
            <a:avLst/>
          </a:prstGeom>
          <a:noFill/>
        </p:spPr>
        <p:txBody>
          <a:bodyPr wrap="square">
            <a:spAutoFit/>
          </a:bodyPr>
          <a:lstStyle/>
          <a:p>
            <a:pPr>
              <a:lnSpc>
                <a:spcPct val="150000"/>
              </a:lnSpc>
            </a:pPr>
            <a:r>
              <a:rPr kumimoji="1" lang="en-US" altLang="ja-JP" sz="1100" dirty="0">
                <a:solidFill>
                  <a:schemeClr val="accent5">
                    <a:lumMod val="50000"/>
                  </a:schemeClr>
                </a:solidFill>
                <a:latin typeface="BIZ UDゴシック" panose="020B0400000000000000" pitchFamily="49" charset="-128"/>
                <a:ea typeface="BIZ UDゴシック" panose="020B0400000000000000" pitchFamily="49" charset="-128"/>
              </a:rPr>
              <a:t>〔</a:t>
            </a:r>
            <a:r>
              <a:rPr kumimoji="1" lang="ja-JP" altLang="en-US" sz="1100" dirty="0">
                <a:solidFill>
                  <a:schemeClr val="accent5">
                    <a:lumMod val="50000"/>
                  </a:schemeClr>
                </a:solidFill>
                <a:latin typeface="BIZ UDゴシック" panose="020B0400000000000000" pitchFamily="49" charset="-128"/>
                <a:ea typeface="BIZ UDゴシック" panose="020B0400000000000000" pitchFamily="49" charset="-128"/>
              </a:rPr>
              <a:t>交付額の乖離要因</a:t>
            </a:r>
            <a:r>
              <a:rPr kumimoji="1" lang="en-US" altLang="ja-JP" sz="1100" dirty="0">
                <a:solidFill>
                  <a:schemeClr val="accent5">
                    <a:lumMod val="50000"/>
                  </a:schemeClr>
                </a:solidFill>
                <a:latin typeface="BIZ UDゴシック" panose="020B0400000000000000" pitchFamily="49" charset="-128"/>
                <a:ea typeface="BIZ UDゴシック" panose="020B0400000000000000" pitchFamily="49" charset="-128"/>
              </a:rPr>
              <a:t>〕</a:t>
            </a:r>
          </a:p>
        </p:txBody>
      </p:sp>
      <p:sp>
        <p:nvSpPr>
          <p:cNvPr id="15" name="テキスト ボックス 14">
            <a:extLst>
              <a:ext uri="{FF2B5EF4-FFF2-40B4-BE49-F238E27FC236}">
                <a16:creationId xmlns:a16="http://schemas.microsoft.com/office/drawing/2014/main" id="{EF6E6F9B-2500-407C-A070-6CB8F9AF272C}"/>
              </a:ext>
            </a:extLst>
          </p:cNvPr>
          <p:cNvSpPr txBox="1"/>
          <p:nvPr/>
        </p:nvSpPr>
        <p:spPr>
          <a:xfrm>
            <a:off x="38911" y="2285111"/>
            <a:ext cx="10584805" cy="810928"/>
          </a:xfrm>
          <a:prstGeom prst="rect">
            <a:avLst/>
          </a:prstGeom>
          <a:noFill/>
        </p:spPr>
        <p:txBody>
          <a:bodyPr wrap="square">
            <a:spAutoFit/>
          </a:bodyPr>
          <a:lstStyle/>
          <a:p>
            <a:pPr>
              <a:lnSpc>
                <a:spcPct val="150000"/>
              </a:lnSpc>
              <a:tabLst>
                <a:tab pos="266700" algn="l"/>
              </a:tabLst>
            </a:pPr>
            <a:r>
              <a:rPr kumimoji="1" lang="ja-JP" altLang="en-US" sz="1100" dirty="0">
                <a:latin typeface="BIZ UDゴシック" panose="020B0400000000000000" pitchFamily="49" charset="-128"/>
                <a:ea typeface="BIZ UDゴシック" panose="020B0400000000000000" pitchFamily="49" charset="-128"/>
              </a:rPr>
              <a:t>〇　前期高齢者交付金の算出方法については、</a:t>
            </a:r>
            <a:r>
              <a:rPr kumimoji="1"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国において、</a:t>
            </a:r>
            <a:r>
              <a:rPr kumimoji="1" lang="ja-JP" altLang="en-US" sz="1100" dirty="0">
                <a:latin typeface="BIZ UDゴシック" panose="020B0400000000000000" pitchFamily="49" charset="-128"/>
                <a:ea typeface="BIZ UDゴシック" panose="020B0400000000000000" pitchFamily="49" charset="-128"/>
              </a:rPr>
              <a:t>前期高齢者給付費の動向をより精緻に交付金に反映させることを目的に、</a:t>
            </a:r>
            <a:r>
              <a:rPr kumimoji="1"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令和６年度に法改正が行われ、</a:t>
            </a:r>
            <a:r>
              <a:rPr kumimoji="1" lang="en-US" altLang="ja-JP" sz="1100" dirty="0">
                <a:latin typeface="BIZ UDゴシック" panose="020B0400000000000000" pitchFamily="49" charset="-128"/>
                <a:ea typeface="BIZ UDゴシック" panose="020B0400000000000000" pitchFamily="49" charset="-128"/>
              </a:rPr>
              <a:t>	</a:t>
            </a:r>
            <a:r>
              <a:rPr kumimoji="1" lang="ja-JP" altLang="en-US" sz="1100" dirty="0">
                <a:latin typeface="BIZ UDゴシック" panose="020B0400000000000000" pitchFamily="49" charset="-128"/>
                <a:ea typeface="BIZ UDゴシック" panose="020B0400000000000000" pitchFamily="49" charset="-128"/>
              </a:rPr>
              <a:t>納付金算定における概算額と確定額の算出時に用いる前期高齢者給付費額を、単年度から３か年平均に見直す</a:t>
            </a:r>
            <a:r>
              <a:rPr kumimoji="1"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システム改修が行われた</a:t>
            </a:r>
            <a:r>
              <a:rPr kumimoji="1" lang="ja-JP" altLang="en-US" sz="1100" dirty="0">
                <a:latin typeface="BIZ UDゴシック" panose="020B0400000000000000" pitchFamily="49" charset="-128"/>
                <a:ea typeface="BIZ UDゴシック" panose="020B0400000000000000" pitchFamily="49" charset="-128"/>
              </a:rPr>
              <a:t>ところ。</a:t>
            </a:r>
            <a:endParaRPr kumimoji="1" lang="en-US" altLang="ja-JP" sz="1100" dirty="0">
              <a:latin typeface="BIZ UDゴシック" panose="020B0400000000000000" pitchFamily="49" charset="-128"/>
              <a:ea typeface="BIZ UDゴシック" panose="020B0400000000000000" pitchFamily="49" charset="-128"/>
            </a:endParaRPr>
          </a:p>
          <a:p>
            <a:pPr>
              <a:lnSpc>
                <a:spcPct val="150000"/>
              </a:lnSpc>
              <a:tabLst>
                <a:tab pos="266700" algn="l"/>
              </a:tabLst>
            </a:pPr>
            <a:r>
              <a:rPr kumimoji="1" lang="ja-JP" altLang="en-US" sz="1100" dirty="0">
                <a:latin typeface="BIZ UDゴシック" panose="020B0400000000000000" pitchFamily="49" charset="-128"/>
                <a:ea typeface="BIZ UDゴシック" panose="020B0400000000000000" pitchFamily="49" charset="-128"/>
              </a:rPr>
              <a:t>○　しかしながら、</a:t>
            </a:r>
            <a:r>
              <a:rPr kumimoji="1"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確定額の計算方法に改修漏れがあったことから、本算定時に算出した前期高齢者交付金額に誤りが生じた</a:t>
            </a:r>
            <a:r>
              <a:rPr kumimoji="1" lang="ja-JP" altLang="en-US" sz="1100" dirty="0">
                <a:latin typeface="BIZ UDゴシック" panose="020B0400000000000000" pitchFamily="49" charset="-128"/>
                <a:ea typeface="BIZ UDゴシック" panose="020B0400000000000000" pitchFamily="49" charset="-128"/>
              </a:rPr>
              <a:t>もの。</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20" name="テキスト ボックス 19">
            <a:extLst>
              <a:ext uri="{FF2B5EF4-FFF2-40B4-BE49-F238E27FC236}">
                <a16:creationId xmlns:a16="http://schemas.microsoft.com/office/drawing/2014/main" id="{CABFE82F-6892-4763-A6B9-323D095B2BC5}"/>
              </a:ext>
            </a:extLst>
          </p:cNvPr>
          <p:cNvSpPr txBox="1"/>
          <p:nvPr/>
        </p:nvSpPr>
        <p:spPr>
          <a:xfrm>
            <a:off x="38911" y="3052463"/>
            <a:ext cx="10691813" cy="303096"/>
          </a:xfrm>
          <a:prstGeom prst="rect">
            <a:avLst/>
          </a:prstGeom>
          <a:noFill/>
        </p:spPr>
        <p:txBody>
          <a:bodyPr wrap="square" anchor="ctr">
            <a:spAutoFit/>
          </a:bodyPr>
          <a:lstStyle/>
          <a:p>
            <a:pPr>
              <a:lnSpc>
                <a:spcPct val="150000"/>
              </a:lnSpc>
            </a:pPr>
            <a:r>
              <a:rPr kumimoji="1" lang="en-US" altLang="ja-JP" sz="1100" dirty="0">
                <a:solidFill>
                  <a:schemeClr val="accent5">
                    <a:lumMod val="50000"/>
                  </a:schemeClr>
                </a:solidFill>
                <a:latin typeface="BIZ UDゴシック" panose="020B0400000000000000" pitchFamily="49" charset="-128"/>
                <a:ea typeface="BIZ UDゴシック" panose="020B0400000000000000" pitchFamily="49" charset="-128"/>
              </a:rPr>
              <a:t>〔</a:t>
            </a:r>
            <a:r>
              <a:rPr kumimoji="1" lang="ja-JP" altLang="en-US" sz="1100" dirty="0">
                <a:solidFill>
                  <a:schemeClr val="accent5">
                    <a:lumMod val="50000"/>
                  </a:schemeClr>
                </a:solidFill>
                <a:latin typeface="BIZ UDゴシック" panose="020B0400000000000000" pitchFamily="49" charset="-128"/>
                <a:ea typeface="BIZ UDゴシック" panose="020B0400000000000000" pitchFamily="49" charset="-128"/>
              </a:rPr>
              <a:t>交付額への影響</a:t>
            </a:r>
            <a:r>
              <a:rPr kumimoji="1" lang="en-US" altLang="ja-JP" sz="1100" dirty="0">
                <a:solidFill>
                  <a:schemeClr val="accent5">
                    <a:lumMod val="50000"/>
                  </a:schemeClr>
                </a:solidFill>
                <a:latin typeface="BIZ UDゴシック" panose="020B0400000000000000" pitchFamily="49" charset="-128"/>
                <a:ea typeface="BIZ UDゴシック" panose="020B0400000000000000" pitchFamily="49" charset="-128"/>
              </a:rPr>
              <a:t>〕</a:t>
            </a:r>
          </a:p>
        </p:txBody>
      </p:sp>
      <p:sp>
        <p:nvSpPr>
          <p:cNvPr id="24" name="テキスト ボックス 23">
            <a:extLst>
              <a:ext uri="{FF2B5EF4-FFF2-40B4-BE49-F238E27FC236}">
                <a16:creationId xmlns:a16="http://schemas.microsoft.com/office/drawing/2014/main" id="{2450304B-63B7-4487-A604-20A448A242EA}"/>
              </a:ext>
            </a:extLst>
          </p:cNvPr>
          <p:cNvSpPr txBox="1"/>
          <p:nvPr/>
        </p:nvSpPr>
        <p:spPr>
          <a:xfrm>
            <a:off x="38911" y="3268935"/>
            <a:ext cx="10691812" cy="303096"/>
          </a:xfrm>
          <a:prstGeom prst="rect">
            <a:avLst/>
          </a:prstGeom>
          <a:noFill/>
        </p:spPr>
        <p:txBody>
          <a:bodyPr wrap="square">
            <a:spAutoFit/>
          </a:bodyPr>
          <a:lstStyle/>
          <a:p>
            <a:pPr>
              <a:lnSpc>
                <a:spcPct val="150000"/>
              </a:lnSpc>
              <a:tabLst>
                <a:tab pos="266700" algn="l"/>
              </a:tabLst>
            </a:pPr>
            <a:r>
              <a:rPr kumimoji="1" lang="ja-JP" altLang="en-US" sz="1100" dirty="0">
                <a:latin typeface="BIZ UDゴシック" panose="020B0400000000000000" pitchFamily="49" charset="-128"/>
                <a:ea typeface="BIZ UDゴシック" panose="020B0400000000000000" pitchFamily="49" charset="-128"/>
              </a:rPr>
              <a:t>〇</a:t>
            </a:r>
            <a:r>
              <a:rPr kumimoji="1" lang="en-US" altLang="ja-JP" sz="1100" dirty="0">
                <a:latin typeface="BIZ UDゴシック" panose="020B0400000000000000" pitchFamily="49" charset="-128"/>
                <a:ea typeface="BIZ UDゴシック" panose="020B0400000000000000" pitchFamily="49" charset="-128"/>
              </a:rPr>
              <a:t>	</a:t>
            </a:r>
            <a:r>
              <a:rPr kumimoji="1" lang="ja-JP" altLang="en-US" sz="1100" dirty="0">
                <a:latin typeface="BIZ UDゴシック" panose="020B0400000000000000" pitchFamily="49" charset="-128"/>
                <a:ea typeface="BIZ UDゴシック" panose="020B0400000000000000" pitchFamily="49" charset="-128"/>
              </a:rPr>
              <a:t>下表の②のＢの額がＡの額を下回ったことで、⑦で見込んだ令和８年度の交付見込額に乖離が生じている。　　　</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3" name="正方形/長方形 2">
            <a:extLst>
              <a:ext uri="{FF2B5EF4-FFF2-40B4-BE49-F238E27FC236}">
                <a16:creationId xmlns:a16="http://schemas.microsoft.com/office/drawing/2014/main" id="{8BA638A3-8E34-4A2D-B87E-30C832416BB0}"/>
              </a:ext>
            </a:extLst>
          </p:cNvPr>
          <p:cNvSpPr/>
          <p:nvPr/>
        </p:nvSpPr>
        <p:spPr>
          <a:xfrm>
            <a:off x="8076950" y="5373185"/>
            <a:ext cx="2592000" cy="270000"/>
          </a:xfrm>
          <a:prstGeom prst="rect">
            <a:avLst/>
          </a:prstGeom>
          <a:noFill/>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852314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A4FAA4A0-5A1A-4A69-972F-08D11209F118}"/>
              </a:ext>
            </a:extLst>
          </p:cNvPr>
          <p:cNvSpPr/>
          <p:nvPr/>
        </p:nvSpPr>
        <p:spPr>
          <a:xfrm>
            <a:off x="1" y="0"/>
            <a:ext cx="10691812" cy="43822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52" b="1" dirty="0">
                <a:latin typeface="BIZ UDゴシック" panose="020B0400000000000000" pitchFamily="49" charset="-128"/>
                <a:ea typeface="BIZ UDゴシック" panose="020B0400000000000000" pitchFamily="49" charset="-128"/>
              </a:rPr>
              <a:t>前期高齢者交付金</a:t>
            </a:r>
            <a:r>
              <a:rPr lang="ja-JP" altLang="en-US" sz="1452" b="1" dirty="0">
                <a:solidFill>
                  <a:schemeClr val="bg1"/>
                </a:solidFill>
                <a:latin typeface="BIZ UDゴシック" panose="020B0400000000000000" pitchFamily="49" charset="-128"/>
                <a:ea typeface="BIZ UDゴシック" panose="020B0400000000000000" pitchFamily="49" charset="-128"/>
              </a:rPr>
              <a:t>に係る国のシステム設定誤り等への対応方針について</a:t>
            </a:r>
          </a:p>
        </p:txBody>
      </p:sp>
      <p:sp>
        <p:nvSpPr>
          <p:cNvPr id="21" name="正方形/長方形 20">
            <a:extLst>
              <a:ext uri="{FF2B5EF4-FFF2-40B4-BE49-F238E27FC236}">
                <a16:creationId xmlns:a16="http://schemas.microsoft.com/office/drawing/2014/main" id="{65B149F3-2AB6-49B9-9C9E-22032EAA750C}"/>
              </a:ext>
            </a:extLst>
          </p:cNvPr>
          <p:cNvSpPr/>
          <p:nvPr/>
        </p:nvSpPr>
        <p:spPr>
          <a:xfrm>
            <a:off x="9601183" y="38395"/>
            <a:ext cx="1022533" cy="352989"/>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70" dirty="0">
                <a:solidFill>
                  <a:schemeClr val="tx1"/>
                </a:solidFill>
                <a:latin typeface="BIZ UDゴシック" panose="020B0400000000000000" pitchFamily="49" charset="-128"/>
                <a:ea typeface="BIZ UDゴシック" panose="020B0400000000000000" pitchFamily="49" charset="-128"/>
              </a:rPr>
              <a:t>資料９</a:t>
            </a:r>
            <a:endParaRPr lang="en-US" altLang="ja-JP" sz="900" dirty="0">
              <a:solidFill>
                <a:schemeClr val="tx1"/>
              </a:solidFill>
              <a:latin typeface="BIZ UDゴシック" panose="020B0400000000000000" pitchFamily="49" charset="-128"/>
              <a:ea typeface="BIZ UDゴシック" panose="020B0400000000000000" pitchFamily="49" charset="-128"/>
            </a:endParaRPr>
          </a:p>
        </p:txBody>
      </p:sp>
      <p:sp>
        <p:nvSpPr>
          <p:cNvPr id="5" name="四角形: 角を丸くする 4">
            <a:extLst>
              <a:ext uri="{FF2B5EF4-FFF2-40B4-BE49-F238E27FC236}">
                <a16:creationId xmlns:a16="http://schemas.microsoft.com/office/drawing/2014/main" id="{160D28A2-B57A-4551-BAAC-C96E5C34DA24}"/>
              </a:ext>
            </a:extLst>
          </p:cNvPr>
          <p:cNvSpPr/>
          <p:nvPr/>
        </p:nvSpPr>
        <p:spPr>
          <a:xfrm>
            <a:off x="38911" y="406025"/>
            <a:ext cx="5411394" cy="351964"/>
          </a:xfrm>
          <a:prstGeom prst="roundRect">
            <a:avLst>
              <a:gd name="adj" fmla="val 6084"/>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chemeClr val="accent5">
                    <a:lumMod val="75000"/>
                  </a:schemeClr>
                </a:solidFill>
                <a:latin typeface="BIZ UDゴシック" panose="020B0400000000000000" pitchFamily="49" charset="-128"/>
                <a:ea typeface="BIZ UDゴシック" panose="020B0400000000000000" pitchFamily="49" charset="-128"/>
              </a:rPr>
              <a:t>（３）積立額・取崩額への影響</a:t>
            </a:r>
          </a:p>
        </p:txBody>
      </p:sp>
      <p:sp>
        <p:nvSpPr>
          <p:cNvPr id="7" name="テキスト ボックス 6">
            <a:extLst>
              <a:ext uri="{FF2B5EF4-FFF2-40B4-BE49-F238E27FC236}">
                <a16:creationId xmlns:a16="http://schemas.microsoft.com/office/drawing/2014/main" id="{2A019922-0FE1-481E-9969-6DD22D40C3BA}"/>
              </a:ext>
            </a:extLst>
          </p:cNvPr>
          <p:cNvSpPr txBox="1"/>
          <p:nvPr/>
        </p:nvSpPr>
        <p:spPr>
          <a:xfrm>
            <a:off x="38911" y="776970"/>
            <a:ext cx="10601443" cy="1087467"/>
          </a:xfrm>
          <a:prstGeom prst="rect">
            <a:avLst/>
          </a:prstGeom>
          <a:noFill/>
          <a:ln w="38100">
            <a:solidFill>
              <a:schemeClr val="accent5">
                <a:lumMod val="75000"/>
              </a:schemeClr>
            </a:solidFill>
            <a:prstDash val="solid"/>
          </a:ln>
        </p:spPr>
        <p:txBody>
          <a:bodyPr wrap="square" rtlCol="0" anchor="t">
            <a:noAutofit/>
          </a:bodyPr>
          <a:lstStyle/>
          <a:p>
            <a:pPr>
              <a:lnSpc>
                <a:spcPct val="150000"/>
              </a:lnSpc>
              <a:tabLst>
                <a:tab pos="174625" algn="l"/>
                <a:tab pos="266700" algn="l"/>
              </a:tabLst>
            </a:pPr>
            <a:r>
              <a:rPr lang="ja-JP" altLang="en-US" sz="1100" dirty="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	</a:t>
            </a:r>
            <a:r>
              <a:rPr lang="ja-JP" altLang="en-US" sz="1100" dirty="0">
                <a:latin typeface="BIZ UDゴシック" panose="020B0400000000000000" pitchFamily="49" charset="-128"/>
                <a:ea typeface="BIZ UDゴシック" panose="020B0400000000000000" pitchFamily="49" charset="-128"/>
              </a:rPr>
              <a:t>令和７年８月</a:t>
            </a:r>
            <a:r>
              <a:rPr lang="en-US" altLang="ja-JP" sz="1100" dirty="0">
                <a:latin typeface="BIZ UDゴシック" panose="020B0400000000000000" pitchFamily="49" charset="-128"/>
                <a:ea typeface="BIZ UDゴシック" panose="020B0400000000000000" pitchFamily="49" charset="-128"/>
              </a:rPr>
              <a:t>27</a:t>
            </a:r>
            <a:r>
              <a:rPr lang="ja-JP" altLang="en-US" sz="1100" dirty="0">
                <a:latin typeface="BIZ UDゴシック" panose="020B0400000000000000" pitchFamily="49" charset="-128"/>
                <a:ea typeface="BIZ UDゴシック" panose="020B0400000000000000" pitchFamily="49" charset="-128"/>
              </a:rPr>
              <a:t>日開催の第</a:t>
            </a:r>
            <a:r>
              <a:rPr lang="en-US" altLang="ja-JP" sz="1100" dirty="0">
                <a:latin typeface="BIZ UDゴシック" panose="020B0400000000000000" pitchFamily="49" charset="-128"/>
                <a:ea typeface="BIZ UDゴシック" panose="020B0400000000000000" pitchFamily="49" charset="-128"/>
              </a:rPr>
              <a:t>106</a:t>
            </a:r>
            <a:r>
              <a:rPr lang="ja-JP" altLang="en-US" sz="1100" dirty="0">
                <a:latin typeface="BIZ UDゴシック" panose="020B0400000000000000" pitchFamily="49" charset="-128"/>
                <a:ea typeface="BIZ UDゴシック" panose="020B0400000000000000" pitchFamily="49" charset="-128"/>
              </a:rPr>
              <a:t>回財政運営検討ＷＧ</a:t>
            </a:r>
            <a:r>
              <a:rPr lang="en-US" altLang="ja-JP" sz="1100" dirty="0">
                <a:latin typeface="BIZ UDゴシック" panose="020B0400000000000000" pitchFamily="49" charset="-128"/>
                <a:ea typeface="BIZ UDゴシック" panose="020B0400000000000000" pitchFamily="49" charset="-128"/>
              </a:rPr>
              <a:t>【</a:t>
            </a:r>
            <a:r>
              <a:rPr lang="ja-JP" altLang="en-US" sz="1100" dirty="0">
                <a:latin typeface="BIZ UDゴシック" panose="020B0400000000000000" pitchFamily="49" charset="-128"/>
                <a:ea typeface="BIZ UDゴシック" panose="020B0400000000000000" pitchFamily="49" charset="-128"/>
              </a:rPr>
              <a:t>資料２－１</a:t>
            </a:r>
            <a:r>
              <a:rPr lang="en-US" altLang="ja-JP" sz="1100" dirty="0">
                <a:latin typeface="BIZ UDゴシック" panose="020B0400000000000000" pitchFamily="49" charset="-128"/>
                <a:ea typeface="BIZ UDゴシック" panose="020B0400000000000000" pitchFamily="49" charset="-128"/>
              </a:rPr>
              <a:t>】</a:t>
            </a:r>
            <a:r>
              <a:rPr lang="ja-JP" altLang="en-US" sz="1100" dirty="0">
                <a:latin typeface="BIZ UDゴシック" panose="020B0400000000000000" pitchFamily="49" charset="-128"/>
                <a:ea typeface="BIZ UDゴシック" panose="020B0400000000000000" pitchFamily="49" charset="-128"/>
              </a:rPr>
              <a:t>において、前期高齢者交付金の精算に備えた財政安定化基金（財政調整事業・前期高齢者交付金</a:t>
            </a:r>
            <a:r>
              <a:rPr lang="en-US" altLang="ja-JP" sz="1100" dirty="0">
                <a:latin typeface="BIZ UDゴシック" panose="020B0400000000000000" pitchFamily="49" charset="-128"/>
                <a:ea typeface="BIZ UDゴシック" panose="020B0400000000000000" pitchFamily="49" charset="-128"/>
              </a:rPr>
              <a:t>	</a:t>
            </a:r>
            <a:r>
              <a:rPr lang="ja-JP" altLang="en-US" sz="1100" dirty="0">
                <a:latin typeface="BIZ UDゴシック" panose="020B0400000000000000" pitchFamily="49" charset="-128"/>
                <a:ea typeface="BIZ UDゴシック" panose="020B0400000000000000" pitchFamily="49" charset="-128"/>
              </a:rPr>
              <a:t>分）の積立額・取崩額の考え方については、令和６年度の法改正後における精算額の規模を適切に反映するため、令和８年度以降、見直すことを決定したところ。</a:t>
            </a:r>
            <a:endParaRPr lang="en-US" altLang="ja-JP" sz="1100" dirty="0">
              <a:latin typeface="BIZ UDゴシック" panose="020B0400000000000000" pitchFamily="49" charset="-128"/>
              <a:ea typeface="BIZ UDゴシック" panose="020B0400000000000000" pitchFamily="49" charset="-128"/>
            </a:endParaRPr>
          </a:p>
          <a:p>
            <a:pPr>
              <a:lnSpc>
                <a:spcPct val="150000"/>
              </a:lnSpc>
              <a:tabLst>
                <a:tab pos="174625" algn="l"/>
                <a:tab pos="266700" algn="l"/>
              </a:tabLst>
            </a:pPr>
            <a:r>
              <a:rPr lang="ja-JP" altLang="en-US" sz="1100" dirty="0">
                <a:latin typeface="BIZ UDゴシック" panose="020B0400000000000000" pitchFamily="49" charset="-128"/>
                <a:ea typeface="BIZ UDゴシック" panose="020B0400000000000000" pitchFamily="49" charset="-128"/>
              </a:rPr>
              <a:t>◆</a:t>
            </a:r>
            <a:r>
              <a:rPr lang="en-US" altLang="ja-JP" sz="1100" b="1" u="sng" dirty="0">
                <a:solidFill>
                  <a:schemeClr val="accent5">
                    <a:lumMod val="50000"/>
                  </a:schemeClr>
                </a:solidFill>
                <a:latin typeface="BIZ UDゴシック" panose="020B0400000000000000" pitchFamily="49" charset="-128"/>
                <a:ea typeface="BIZ UDゴシック" panose="020B0400000000000000" pitchFamily="49" charset="-128"/>
              </a:rPr>
              <a:t>	</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見直し後の</a:t>
            </a:r>
            <a:r>
              <a:rPr lang="ja-JP" altLang="en-US" sz="1100" dirty="0">
                <a:latin typeface="BIZ UDゴシック" panose="020B0400000000000000" pitchFamily="49" charset="-128"/>
                <a:ea typeface="BIZ UDゴシック" panose="020B0400000000000000" pitchFamily="49" charset="-128"/>
              </a:rPr>
              <a:t>考え方に基づく</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積立額・取崩額</a:t>
            </a:r>
            <a:r>
              <a:rPr lang="ja-JP" altLang="en-US" sz="1100" dirty="0">
                <a:latin typeface="BIZ UDゴシック" panose="020B0400000000000000" pitchFamily="49" charset="-128"/>
                <a:ea typeface="BIZ UDゴシック" panose="020B0400000000000000" pitchFamily="49" charset="-128"/>
              </a:rPr>
              <a:t>については、</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システムを用いて算出</a:t>
            </a:r>
            <a:r>
              <a:rPr lang="ja-JP" altLang="en-US" sz="1100" dirty="0">
                <a:latin typeface="BIZ UDゴシック" panose="020B0400000000000000" pitchFamily="49" charset="-128"/>
                <a:ea typeface="BIZ UDゴシック" panose="020B0400000000000000" pitchFamily="49" charset="-128"/>
              </a:rPr>
              <a:t>しているため、今般のシステム改修漏れにより、令和８年１月</a:t>
            </a:r>
            <a:r>
              <a:rPr lang="en-US" altLang="ja-JP" sz="1100" dirty="0">
                <a:latin typeface="BIZ UDゴシック" panose="020B0400000000000000" pitchFamily="49" charset="-128"/>
                <a:ea typeface="BIZ UDゴシック" panose="020B0400000000000000" pitchFamily="49" charset="-128"/>
              </a:rPr>
              <a:t>16</a:t>
            </a:r>
            <a:r>
              <a:rPr lang="ja-JP" altLang="en-US" sz="1100" dirty="0">
                <a:latin typeface="BIZ UDゴシック" panose="020B0400000000000000" pitchFamily="49" charset="-128"/>
                <a:ea typeface="BIZ UDゴシック" panose="020B0400000000000000" pitchFamily="49" charset="-128"/>
              </a:rPr>
              <a:t>日開催の主管課長</a:t>
            </a:r>
            <a:endParaRPr lang="en-US" altLang="ja-JP" sz="1100" dirty="0">
              <a:latin typeface="BIZ UDゴシック" panose="020B0400000000000000" pitchFamily="49" charset="-128"/>
              <a:ea typeface="BIZ UDゴシック" panose="020B0400000000000000" pitchFamily="49" charset="-128"/>
            </a:endParaRPr>
          </a:p>
          <a:p>
            <a:pPr>
              <a:lnSpc>
                <a:spcPct val="150000"/>
              </a:lnSpc>
              <a:tabLst>
                <a:tab pos="174625" algn="l"/>
                <a:tab pos="266700" algn="l"/>
              </a:tabLst>
            </a:pPr>
            <a:r>
              <a:rPr lang="ja-JP" altLang="en-US" sz="1100" dirty="0">
                <a:latin typeface="BIZ UDゴシック" panose="020B0400000000000000" pitchFamily="49" charset="-128"/>
                <a:ea typeface="BIZ UDゴシック" panose="020B0400000000000000" pitchFamily="49" charset="-128"/>
              </a:rPr>
              <a:t>　会議</a:t>
            </a:r>
            <a:r>
              <a:rPr lang="en-US" altLang="ja-JP" sz="1100" dirty="0">
                <a:latin typeface="BIZ UDゴシック" panose="020B0400000000000000" pitchFamily="49" charset="-128"/>
                <a:ea typeface="BIZ UDゴシック" panose="020B0400000000000000" pitchFamily="49" charset="-128"/>
              </a:rPr>
              <a:t>【</a:t>
            </a:r>
            <a:r>
              <a:rPr lang="ja-JP" altLang="en-US" sz="1100" dirty="0">
                <a:latin typeface="BIZ UDゴシック" panose="020B0400000000000000" pitchFamily="49" charset="-128"/>
                <a:ea typeface="BIZ UDゴシック" panose="020B0400000000000000" pitchFamily="49" charset="-128"/>
              </a:rPr>
              <a:t>資料８</a:t>
            </a:r>
            <a:r>
              <a:rPr lang="en-US" altLang="ja-JP" sz="1100" dirty="0">
                <a:latin typeface="BIZ UDゴシック" panose="020B0400000000000000" pitchFamily="49" charset="-128"/>
                <a:ea typeface="BIZ UDゴシック" panose="020B0400000000000000" pitchFamily="49" charset="-128"/>
              </a:rPr>
              <a:t>】</a:t>
            </a:r>
            <a:r>
              <a:rPr lang="ja-JP" altLang="en-US" sz="1100" dirty="0">
                <a:latin typeface="BIZ UDゴシック" panose="020B0400000000000000" pitchFamily="49" charset="-128"/>
                <a:ea typeface="BIZ UDゴシック" panose="020B0400000000000000" pitchFamily="49" charset="-128"/>
              </a:rPr>
              <a:t>においてお示しした額にも</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影響が生じる</a:t>
            </a:r>
            <a:r>
              <a:rPr lang="ja-JP" altLang="en-US" sz="1100" dirty="0">
                <a:latin typeface="BIZ UDゴシック" panose="020B0400000000000000" pitchFamily="49" charset="-128"/>
                <a:ea typeface="BIZ UDゴシック" panose="020B0400000000000000" pitchFamily="49" charset="-128"/>
              </a:rPr>
              <a:t>ことが判明した。</a:t>
            </a:r>
            <a:endParaRPr lang="en-US" altLang="ja-JP" sz="1100" b="1" dirty="0">
              <a:latin typeface="BIZ UDゴシック" panose="020B0400000000000000" pitchFamily="49" charset="-128"/>
              <a:ea typeface="BIZ UDゴシック" panose="020B0400000000000000" pitchFamily="49" charset="-128"/>
            </a:endParaRPr>
          </a:p>
        </p:txBody>
      </p:sp>
      <p:sp>
        <p:nvSpPr>
          <p:cNvPr id="8" name="テキスト ボックス 7">
            <a:extLst>
              <a:ext uri="{FF2B5EF4-FFF2-40B4-BE49-F238E27FC236}">
                <a16:creationId xmlns:a16="http://schemas.microsoft.com/office/drawing/2014/main" id="{4B07D537-0B54-4B6C-98EC-B316DC5F74D1}"/>
              </a:ext>
            </a:extLst>
          </p:cNvPr>
          <p:cNvSpPr txBox="1"/>
          <p:nvPr/>
        </p:nvSpPr>
        <p:spPr>
          <a:xfrm>
            <a:off x="-6059" y="1883418"/>
            <a:ext cx="10691812" cy="303096"/>
          </a:xfrm>
          <a:prstGeom prst="rect">
            <a:avLst/>
          </a:prstGeom>
          <a:noFill/>
        </p:spPr>
        <p:txBody>
          <a:bodyPr wrap="square">
            <a:spAutoFit/>
          </a:bodyPr>
          <a:lstStyle/>
          <a:p>
            <a:pPr>
              <a:lnSpc>
                <a:spcPct val="150000"/>
              </a:lnSpc>
            </a:pPr>
            <a:r>
              <a:rPr kumimoji="1" lang="en-US" altLang="ja-JP" sz="1100" dirty="0">
                <a:solidFill>
                  <a:schemeClr val="accent5">
                    <a:lumMod val="50000"/>
                  </a:schemeClr>
                </a:solidFill>
                <a:latin typeface="BIZ UDゴシック" panose="020B0400000000000000" pitchFamily="49" charset="-128"/>
                <a:ea typeface="BIZ UDゴシック" panose="020B0400000000000000" pitchFamily="49" charset="-128"/>
              </a:rPr>
              <a:t>〔</a:t>
            </a:r>
            <a:r>
              <a:rPr kumimoji="1" lang="ja-JP" altLang="en-US" sz="1100" dirty="0">
                <a:solidFill>
                  <a:schemeClr val="accent5">
                    <a:lumMod val="50000"/>
                  </a:schemeClr>
                </a:solidFill>
                <a:latin typeface="BIZ UDゴシック" panose="020B0400000000000000" pitchFamily="49" charset="-128"/>
                <a:ea typeface="BIZ UDゴシック" panose="020B0400000000000000" pitchFamily="49" charset="-128"/>
              </a:rPr>
              <a:t>令和８年度以降の積立額・留保額の考え方</a:t>
            </a:r>
            <a:r>
              <a:rPr kumimoji="1" lang="en-US" altLang="ja-JP" sz="1100" dirty="0">
                <a:solidFill>
                  <a:schemeClr val="accent5">
                    <a:lumMod val="50000"/>
                  </a:schemeClr>
                </a:solidFill>
                <a:latin typeface="BIZ UDゴシック" panose="020B0400000000000000" pitchFamily="49" charset="-128"/>
                <a:ea typeface="BIZ UDゴシック" panose="020B0400000000000000" pitchFamily="49" charset="-128"/>
              </a:rPr>
              <a:t>〕</a:t>
            </a:r>
          </a:p>
        </p:txBody>
      </p:sp>
      <p:sp>
        <p:nvSpPr>
          <p:cNvPr id="9" name="テキスト ボックス 8">
            <a:extLst>
              <a:ext uri="{FF2B5EF4-FFF2-40B4-BE49-F238E27FC236}">
                <a16:creationId xmlns:a16="http://schemas.microsoft.com/office/drawing/2014/main" id="{F6281C1B-6B49-4A16-A81F-2A0F6787C09D}"/>
              </a:ext>
            </a:extLst>
          </p:cNvPr>
          <p:cNvSpPr txBox="1"/>
          <p:nvPr/>
        </p:nvSpPr>
        <p:spPr>
          <a:xfrm>
            <a:off x="-1" y="2205495"/>
            <a:ext cx="10584805" cy="930191"/>
          </a:xfrm>
          <a:prstGeom prst="rect">
            <a:avLst/>
          </a:prstGeom>
          <a:noFill/>
        </p:spPr>
        <p:txBody>
          <a:bodyPr wrap="square">
            <a:spAutoFit/>
          </a:bodyPr>
          <a:lstStyle/>
          <a:p>
            <a:pPr>
              <a:lnSpc>
                <a:spcPts val="1700"/>
              </a:lnSpc>
              <a:tabLst>
                <a:tab pos="266700" algn="l"/>
              </a:tabLst>
            </a:pPr>
            <a:r>
              <a:rPr kumimoji="1" lang="ja-JP" altLang="en-US" sz="1100" dirty="0">
                <a:latin typeface="BIZ UDゴシック" panose="020B0400000000000000" pitchFamily="49" charset="-128"/>
                <a:ea typeface="BIZ UDゴシック" panose="020B0400000000000000" pitchFamily="49" charset="-128"/>
              </a:rPr>
              <a:t>〇</a:t>
            </a:r>
            <a:r>
              <a:rPr kumimoji="1" lang="en-US" altLang="ja-JP" sz="1100" dirty="0">
                <a:latin typeface="BIZ UDゴシック" panose="020B0400000000000000" pitchFamily="49" charset="-128"/>
                <a:ea typeface="BIZ UDゴシック" panose="020B0400000000000000" pitchFamily="49" charset="-128"/>
              </a:rPr>
              <a:t>	</a:t>
            </a:r>
            <a:r>
              <a:rPr kumimoji="1" lang="ja-JP" altLang="en-US" sz="1100" dirty="0">
                <a:latin typeface="BIZ UDゴシック" panose="020B0400000000000000" pitchFamily="49" charset="-128"/>
                <a:ea typeface="BIZ UDゴシック" panose="020B0400000000000000" pitchFamily="49" charset="-128"/>
              </a:rPr>
              <a:t>前期高齢者交付金にかかる「❶Ｎー２年度の一人当たり精算額」と「❷令和２年度以降の平均一人当たり精算額」を比較し、</a:t>
            </a:r>
            <a:r>
              <a:rPr kumimoji="1" lang="en-US" altLang="ja-JP" sz="1100" dirty="0">
                <a:latin typeface="BIZ UDゴシック" panose="020B0400000000000000" pitchFamily="49" charset="-128"/>
                <a:ea typeface="BIZ UDゴシック" panose="020B0400000000000000" pitchFamily="49" charset="-128"/>
              </a:rPr>
              <a:t>					</a:t>
            </a:r>
            <a:r>
              <a:rPr kumimoji="1" lang="ja-JP" altLang="en-US" sz="1100" dirty="0">
                <a:latin typeface="BIZ UDゴシック" panose="020B0400000000000000" pitchFamily="49" charset="-128"/>
                <a:ea typeface="BIZ UDゴシック" panose="020B0400000000000000" pitchFamily="49" charset="-128"/>
              </a:rPr>
              <a:t>❶が❷を下回る場合は、その差額に「❸Ｎー２年度の被保険者数」を乗じた額を府財政安定化基金（財政調整事業分）に積み立て、</a:t>
            </a:r>
            <a:r>
              <a:rPr kumimoji="1" lang="en-US" altLang="ja-JP" sz="1100" dirty="0">
                <a:latin typeface="BIZ UDゴシック" panose="020B0400000000000000" pitchFamily="49" charset="-128"/>
                <a:ea typeface="BIZ UDゴシック" panose="020B0400000000000000" pitchFamily="49" charset="-128"/>
              </a:rPr>
              <a:t>				</a:t>
            </a:r>
            <a:r>
              <a:rPr kumimoji="1" lang="ja-JP" altLang="en-US" sz="1100" dirty="0">
                <a:latin typeface="BIZ UDゴシック" panose="020B0400000000000000" pitchFamily="49" charset="-128"/>
                <a:ea typeface="BIZ UDゴシック" panose="020B0400000000000000" pitchFamily="49" charset="-128"/>
              </a:rPr>
              <a:t>❶が❷を上回る場合は、その差額に❸を乗じた額を取り崩すことにより、Ｎ年度の算定で用いる前期高齢者交付金への影響を緩和する。</a:t>
            </a:r>
            <a:endParaRPr kumimoji="1" lang="en-US" altLang="ja-JP" sz="1100" dirty="0">
              <a:latin typeface="BIZ UDゴシック" panose="020B0400000000000000" pitchFamily="49" charset="-128"/>
              <a:ea typeface="BIZ UDゴシック" panose="020B0400000000000000" pitchFamily="49" charset="-128"/>
            </a:endParaRPr>
          </a:p>
          <a:p>
            <a:pPr>
              <a:lnSpc>
                <a:spcPts val="1700"/>
              </a:lnSpc>
              <a:tabLst>
                <a:tab pos="266700" algn="l"/>
              </a:tabLst>
            </a:pPr>
            <a:r>
              <a:rPr kumimoji="1" lang="ja-JP" altLang="en-US" sz="1100" dirty="0">
                <a:latin typeface="BIZ UDゴシック" panose="020B0400000000000000" pitchFamily="49" charset="-128"/>
                <a:ea typeface="BIZ UDゴシック" panose="020B0400000000000000" pitchFamily="49" charset="-128"/>
              </a:rPr>
              <a:t>〇</a:t>
            </a:r>
            <a:r>
              <a:rPr kumimoji="1" lang="en-US" altLang="ja-JP" sz="1100" dirty="0">
                <a:latin typeface="BIZ UDゴシック" panose="020B0400000000000000" pitchFamily="49" charset="-128"/>
                <a:ea typeface="BIZ UDゴシック" panose="020B0400000000000000" pitchFamily="49" charset="-128"/>
              </a:rPr>
              <a:t>	</a:t>
            </a:r>
            <a:r>
              <a:rPr kumimoji="1" lang="ja-JP" altLang="en-US" sz="1100" dirty="0">
                <a:latin typeface="BIZ UDゴシック" panose="020B0400000000000000" pitchFamily="49" charset="-128"/>
                <a:ea typeface="BIZ UDゴシック" panose="020B0400000000000000" pitchFamily="49" charset="-128"/>
              </a:rPr>
              <a:t>このうち、</a:t>
            </a:r>
            <a:r>
              <a:rPr kumimoji="1"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「❷令和２年度以降の平均一人当たり精算額」について、第</a:t>
            </a:r>
            <a:r>
              <a:rPr kumimoji="1" lang="en-US" altLang="ja-JP" sz="1100" b="1" u="sng" dirty="0">
                <a:solidFill>
                  <a:schemeClr val="accent5">
                    <a:lumMod val="50000"/>
                  </a:schemeClr>
                </a:solidFill>
                <a:latin typeface="BIZ UDゴシック" panose="020B0400000000000000" pitchFamily="49" charset="-128"/>
                <a:ea typeface="BIZ UDゴシック" panose="020B0400000000000000" pitchFamily="49" charset="-128"/>
              </a:rPr>
              <a:t>106</a:t>
            </a:r>
            <a:r>
              <a:rPr kumimoji="1"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回財政ＷＧにおいて、令和６年度の法改正後の計算方法により算出することを決定</a:t>
            </a:r>
            <a:r>
              <a:rPr kumimoji="1" lang="ja-JP" altLang="en-US" sz="1100" dirty="0">
                <a:latin typeface="BIZ UDゴシック" panose="020B0400000000000000" pitchFamily="49" charset="-128"/>
                <a:ea typeface="BIZ UDゴシック" panose="020B0400000000000000" pitchFamily="49" charset="-128"/>
              </a:rPr>
              <a:t>。</a:t>
            </a:r>
          </a:p>
        </p:txBody>
      </p:sp>
      <p:graphicFrame>
        <p:nvGraphicFramePr>
          <p:cNvPr id="2" name="表 1">
            <a:extLst>
              <a:ext uri="{FF2B5EF4-FFF2-40B4-BE49-F238E27FC236}">
                <a16:creationId xmlns:a16="http://schemas.microsoft.com/office/drawing/2014/main" id="{837AADFA-FAD7-40F6-9D1E-A0516CBBD10F}"/>
              </a:ext>
            </a:extLst>
          </p:cNvPr>
          <p:cNvGraphicFramePr>
            <a:graphicFrameLocks noGrp="1"/>
          </p:cNvGraphicFramePr>
          <p:nvPr>
            <p:extLst>
              <p:ext uri="{D42A27DB-BD31-4B8C-83A1-F6EECF244321}">
                <p14:modId xmlns:p14="http://schemas.microsoft.com/office/powerpoint/2010/main" val="3326690824"/>
              </p:ext>
            </p:extLst>
          </p:nvPr>
        </p:nvGraphicFramePr>
        <p:xfrm>
          <a:off x="51609" y="3684801"/>
          <a:ext cx="10584810" cy="1051209"/>
        </p:xfrm>
        <a:graphic>
          <a:graphicData uri="http://schemas.openxmlformats.org/drawingml/2006/table">
            <a:tbl>
              <a:tblPr>
                <a:tableStyleId>{5C22544A-7EE6-4342-B048-85BDC9FD1C3A}</a:tableStyleId>
              </a:tblPr>
              <a:tblGrid>
                <a:gridCol w="1702803">
                  <a:extLst>
                    <a:ext uri="{9D8B030D-6E8A-4147-A177-3AD203B41FA5}">
                      <a16:colId xmlns:a16="http://schemas.microsoft.com/office/drawing/2014/main" val="2800767511"/>
                    </a:ext>
                  </a:extLst>
                </a:gridCol>
                <a:gridCol w="1239157">
                  <a:extLst>
                    <a:ext uri="{9D8B030D-6E8A-4147-A177-3AD203B41FA5}">
                      <a16:colId xmlns:a16="http://schemas.microsoft.com/office/drawing/2014/main" val="3189813822"/>
                    </a:ext>
                  </a:extLst>
                </a:gridCol>
                <a:gridCol w="1239157">
                  <a:extLst>
                    <a:ext uri="{9D8B030D-6E8A-4147-A177-3AD203B41FA5}">
                      <a16:colId xmlns:a16="http://schemas.microsoft.com/office/drawing/2014/main" val="3344331429"/>
                    </a:ext>
                  </a:extLst>
                </a:gridCol>
                <a:gridCol w="1239157">
                  <a:extLst>
                    <a:ext uri="{9D8B030D-6E8A-4147-A177-3AD203B41FA5}">
                      <a16:colId xmlns:a16="http://schemas.microsoft.com/office/drawing/2014/main" val="1216655722"/>
                    </a:ext>
                  </a:extLst>
                </a:gridCol>
                <a:gridCol w="1239157">
                  <a:extLst>
                    <a:ext uri="{9D8B030D-6E8A-4147-A177-3AD203B41FA5}">
                      <a16:colId xmlns:a16="http://schemas.microsoft.com/office/drawing/2014/main" val="843018646"/>
                    </a:ext>
                  </a:extLst>
                </a:gridCol>
                <a:gridCol w="1239157">
                  <a:extLst>
                    <a:ext uri="{9D8B030D-6E8A-4147-A177-3AD203B41FA5}">
                      <a16:colId xmlns:a16="http://schemas.microsoft.com/office/drawing/2014/main" val="98727864"/>
                    </a:ext>
                  </a:extLst>
                </a:gridCol>
                <a:gridCol w="1239157">
                  <a:extLst>
                    <a:ext uri="{9D8B030D-6E8A-4147-A177-3AD203B41FA5}">
                      <a16:colId xmlns:a16="http://schemas.microsoft.com/office/drawing/2014/main" val="1464742066"/>
                    </a:ext>
                  </a:extLst>
                </a:gridCol>
                <a:gridCol w="1447065">
                  <a:extLst>
                    <a:ext uri="{9D8B030D-6E8A-4147-A177-3AD203B41FA5}">
                      <a16:colId xmlns:a16="http://schemas.microsoft.com/office/drawing/2014/main" val="3138872245"/>
                    </a:ext>
                  </a:extLst>
                </a:gridCol>
              </a:tblGrid>
              <a:tr h="207965">
                <a:tc rowSpan="2">
                  <a:txBody>
                    <a:bodyPr/>
                    <a:lstStyle/>
                    <a:p>
                      <a:pPr algn="ctr" rtl="0" fontAlgn="ctr"/>
                      <a:r>
                        <a:rPr lang="ja-JP" altLang="en-US" sz="900" u="none" strike="noStrike" dirty="0">
                          <a:solidFill>
                            <a:schemeClr val="bg1"/>
                          </a:solidFill>
                          <a:effectLst/>
                          <a:latin typeface="BIZ UDゴシック" panose="020B0400000000000000" pitchFamily="49" charset="-128"/>
                          <a:ea typeface="BIZ UDゴシック" panose="020B0400000000000000" pitchFamily="49" charset="-128"/>
                        </a:rPr>
                        <a:t>一人当たり精算額</a:t>
                      </a:r>
                      <a:endPar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215968"/>
                    </a:solidFill>
                  </a:tcPr>
                </a:tc>
                <a:tc>
                  <a:txBody>
                    <a:bodyPr/>
                    <a:lstStyle/>
                    <a:p>
                      <a:pPr algn="ctr" rtl="0" fontAlgn="ctr"/>
                      <a:r>
                        <a:rPr lang="ja-JP" altLang="en-US" sz="900" u="none" strike="noStrike" dirty="0">
                          <a:solidFill>
                            <a:schemeClr val="bg1"/>
                          </a:solidFill>
                          <a:effectLst/>
                          <a:latin typeface="BIZ UDゴシック" panose="020B0400000000000000" pitchFamily="49" charset="-128"/>
                          <a:ea typeface="BIZ UDゴシック" panose="020B0400000000000000" pitchFamily="49" charset="-128"/>
                        </a:rPr>
                        <a:t>令和２年度</a:t>
                      </a:r>
                      <a:endPar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a:txBody>
                    <a:bodyPr/>
                    <a:lstStyle/>
                    <a:p>
                      <a:pPr algn="ctr" rtl="0" fontAlgn="ctr"/>
                      <a:r>
                        <a:rPr lang="ja-JP" altLang="en-US" sz="900" u="none" strike="noStrike" dirty="0">
                          <a:solidFill>
                            <a:schemeClr val="bg1"/>
                          </a:solidFill>
                          <a:effectLst/>
                          <a:latin typeface="BIZ UDゴシック" panose="020B0400000000000000" pitchFamily="49" charset="-128"/>
                          <a:ea typeface="BIZ UDゴシック" panose="020B0400000000000000" pitchFamily="49" charset="-128"/>
                        </a:rPr>
                        <a:t>令和３年度</a:t>
                      </a:r>
                      <a:endPar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a:txBody>
                    <a:bodyPr/>
                    <a:lstStyle/>
                    <a:p>
                      <a:pPr algn="ctr" rtl="0" fontAlgn="ctr"/>
                      <a:r>
                        <a:rPr lang="ja-JP" altLang="en-US" sz="900" u="none" strike="noStrike" dirty="0">
                          <a:solidFill>
                            <a:schemeClr val="bg1"/>
                          </a:solidFill>
                          <a:effectLst/>
                          <a:latin typeface="BIZ UDゴシック" panose="020B0400000000000000" pitchFamily="49" charset="-128"/>
                          <a:ea typeface="BIZ UDゴシック" panose="020B0400000000000000" pitchFamily="49" charset="-128"/>
                        </a:rPr>
                        <a:t>令和４年度</a:t>
                      </a:r>
                      <a:endPar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a:txBody>
                    <a:bodyPr/>
                    <a:lstStyle/>
                    <a:p>
                      <a:pPr algn="ctr" rtl="0" fontAlgn="ctr"/>
                      <a:r>
                        <a:rPr lang="ja-JP" altLang="en-US" sz="900" u="none" strike="noStrike" dirty="0">
                          <a:solidFill>
                            <a:schemeClr val="bg1"/>
                          </a:solidFill>
                          <a:effectLst/>
                          <a:latin typeface="BIZ UDゴシック" panose="020B0400000000000000" pitchFamily="49" charset="-128"/>
                          <a:ea typeface="BIZ UDゴシック" panose="020B0400000000000000" pitchFamily="49" charset="-128"/>
                        </a:rPr>
                        <a:t>令和５年度</a:t>
                      </a:r>
                      <a:endPar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a:txBody>
                    <a:bodyPr/>
                    <a:lstStyle/>
                    <a:p>
                      <a:pPr algn="ctr" rtl="0" fontAlgn="ctr"/>
                      <a:r>
                        <a:rPr lang="ja-JP" altLang="en-US" sz="900" u="none" strike="noStrike" dirty="0">
                          <a:solidFill>
                            <a:schemeClr val="bg1"/>
                          </a:solidFill>
                          <a:effectLst/>
                          <a:latin typeface="BIZ UDゴシック" panose="020B0400000000000000" pitchFamily="49" charset="-128"/>
                          <a:ea typeface="BIZ UDゴシック" panose="020B0400000000000000" pitchFamily="49" charset="-128"/>
                        </a:rPr>
                        <a:t>令和６年度</a:t>
                      </a:r>
                      <a:endPar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a:txBody>
                    <a:bodyPr/>
                    <a:lstStyle/>
                    <a:p>
                      <a:pPr algn="ctr" rtl="0" fontAlgn="ctr"/>
                      <a:r>
                        <a:rPr lang="ja-JP" altLang="en-US" sz="900" u="none" strike="noStrike" dirty="0">
                          <a:solidFill>
                            <a:schemeClr val="bg1"/>
                          </a:solidFill>
                          <a:effectLst/>
                          <a:latin typeface="BIZ UDゴシック" panose="020B0400000000000000" pitchFamily="49" charset="-128"/>
                          <a:ea typeface="BIZ UDゴシック" panose="020B0400000000000000" pitchFamily="49" charset="-128"/>
                        </a:rPr>
                        <a:t>令和７年度</a:t>
                      </a:r>
                      <a:endPar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rowSpan="2">
                  <a:txBody>
                    <a:bodyPr/>
                    <a:lstStyle/>
                    <a:p>
                      <a:pPr algn="ctr" rtl="0" fontAlgn="ctr"/>
                      <a:r>
                        <a:rPr lang="ja-JP" altLang="en-US" sz="900" u="none" strike="noStrike" dirty="0">
                          <a:solidFill>
                            <a:schemeClr val="bg1"/>
                          </a:solidFill>
                          <a:effectLst/>
                          <a:latin typeface="BIZ UDゴシック" panose="020B0400000000000000" pitchFamily="49" charset="-128"/>
                          <a:ea typeface="BIZ UDゴシック" panose="020B0400000000000000" pitchFamily="49" charset="-128"/>
                        </a:rPr>
                        <a:t>❷平均一人当たり</a:t>
                      </a:r>
                      <a:endParaRPr lang="en-US" altLang="ja-JP" sz="900" u="none" strike="noStrike" dirty="0">
                        <a:solidFill>
                          <a:schemeClr val="bg1"/>
                        </a:solidFill>
                        <a:effectLst/>
                        <a:latin typeface="BIZ UDゴシック" panose="020B0400000000000000" pitchFamily="49" charset="-128"/>
                        <a:ea typeface="BIZ UDゴシック" panose="020B0400000000000000" pitchFamily="49" charset="-128"/>
                      </a:endParaRPr>
                    </a:p>
                    <a:p>
                      <a:pPr algn="l" rtl="0" fontAlgn="ctr"/>
                      <a:r>
                        <a:rPr lang="ja-JP" altLang="en-US" sz="900" u="none" strike="noStrike" dirty="0">
                          <a:solidFill>
                            <a:schemeClr val="bg1"/>
                          </a:solidFill>
                          <a:effectLst/>
                          <a:latin typeface="BIZ UDゴシック" panose="020B0400000000000000" pitchFamily="49" charset="-128"/>
                          <a:ea typeface="BIZ UDゴシック" panose="020B0400000000000000" pitchFamily="49" charset="-128"/>
                        </a:rPr>
                        <a:t>　　   精算額</a:t>
                      </a:r>
                      <a:endPar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215968"/>
                    </a:solidFill>
                  </a:tcPr>
                </a:tc>
                <a:extLst>
                  <a:ext uri="{0D108BD9-81ED-4DB2-BD59-A6C34878D82A}">
                    <a16:rowId xmlns:a16="http://schemas.microsoft.com/office/drawing/2014/main" val="1857793387"/>
                  </a:ext>
                </a:extLst>
              </a:tr>
              <a:tr h="219349">
                <a:tc vMerge="1">
                  <a:txBody>
                    <a:bodyPr/>
                    <a:lstStyle/>
                    <a:p>
                      <a:endParaRPr kumimoji="1" lang="ja-JP" altLang="en-US"/>
                    </a:p>
                  </a:txBody>
                  <a:tcPr/>
                </a:tc>
                <a:tc>
                  <a:txBody>
                    <a:bodyPr/>
                    <a:lstStyle/>
                    <a:p>
                      <a:pPr algn="ctr" rtl="0" fontAlgn="ctr"/>
                      <a:r>
                        <a:rPr lang="en-US" altLang="ja-JP" sz="700" u="none" strike="noStrike" dirty="0">
                          <a:solidFill>
                            <a:schemeClr val="bg1"/>
                          </a:solidFill>
                          <a:effectLst/>
                          <a:latin typeface="BIZ UDゴシック" panose="020B0400000000000000" pitchFamily="49" charset="-128"/>
                          <a:ea typeface="BIZ UDゴシック" panose="020B0400000000000000" pitchFamily="49" charset="-128"/>
                        </a:rPr>
                        <a:t>(</a:t>
                      </a:r>
                      <a:r>
                        <a:rPr lang="ja-JP" altLang="en-US" sz="700" u="none" strike="noStrike" dirty="0">
                          <a:solidFill>
                            <a:schemeClr val="bg1"/>
                          </a:solidFill>
                          <a:effectLst/>
                          <a:latin typeface="BIZ UDゴシック" panose="020B0400000000000000" pitchFamily="49" charset="-128"/>
                          <a:ea typeface="BIZ UDゴシック" panose="020B0400000000000000" pitchFamily="49" charset="-128"/>
                        </a:rPr>
                        <a:t>平成</a:t>
                      </a:r>
                      <a:r>
                        <a:rPr lang="en-US" altLang="ja-JP" sz="700" u="none" strike="noStrike" dirty="0">
                          <a:solidFill>
                            <a:schemeClr val="bg1"/>
                          </a:solidFill>
                          <a:effectLst/>
                          <a:latin typeface="BIZ UDゴシック" panose="020B0400000000000000" pitchFamily="49" charset="-128"/>
                          <a:ea typeface="BIZ UDゴシック" panose="020B0400000000000000" pitchFamily="49" charset="-128"/>
                        </a:rPr>
                        <a:t>30</a:t>
                      </a:r>
                      <a:r>
                        <a:rPr lang="ja-JP" altLang="en-US" sz="700" u="none" strike="noStrike" dirty="0">
                          <a:solidFill>
                            <a:schemeClr val="bg1"/>
                          </a:solidFill>
                          <a:effectLst/>
                          <a:latin typeface="BIZ UDゴシック" panose="020B0400000000000000" pitchFamily="49" charset="-128"/>
                          <a:ea typeface="BIZ UDゴシック" panose="020B0400000000000000" pitchFamily="49" charset="-128"/>
                        </a:rPr>
                        <a:t>年度分の精算額</a:t>
                      </a:r>
                      <a:r>
                        <a:rPr lang="en-US" altLang="ja-JP" sz="700" u="none" strike="noStrike" dirty="0">
                          <a:solidFill>
                            <a:schemeClr val="bg1"/>
                          </a:solidFill>
                          <a:effectLst/>
                          <a:latin typeface="BIZ UDゴシック" panose="020B0400000000000000" pitchFamily="49" charset="-128"/>
                          <a:ea typeface="BIZ UDゴシック" panose="020B0400000000000000" pitchFamily="49" charset="-128"/>
                        </a:rPr>
                        <a:t>)</a:t>
                      </a:r>
                      <a:endParaRPr lang="en-US" altLang="ja-JP" sz="7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215968"/>
                    </a:solidFill>
                  </a:tcPr>
                </a:tc>
                <a:tc>
                  <a:txBody>
                    <a:bodyPr/>
                    <a:lstStyle/>
                    <a:p>
                      <a:pPr algn="ctr" rtl="0" fontAlgn="ctr"/>
                      <a:r>
                        <a:rPr lang="en-US" altLang="ja-JP" sz="700" u="none" strike="noStrike" dirty="0">
                          <a:solidFill>
                            <a:schemeClr val="bg1"/>
                          </a:solidFill>
                          <a:effectLst/>
                          <a:latin typeface="BIZ UDゴシック" panose="020B0400000000000000" pitchFamily="49" charset="-128"/>
                          <a:ea typeface="BIZ UDゴシック" panose="020B0400000000000000" pitchFamily="49" charset="-128"/>
                        </a:rPr>
                        <a:t>(</a:t>
                      </a:r>
                      <a:r>
                        <a:rPr lang="ja-JP" altLang="en-US" sz="700" u="none" strike="noStrike" dirty="0">
                          <a:solidFill>
                            <a:schemeClr val="bg1"/>
                          </a:solidFill>
                          <a:effectLst/>
                          <a:latin typeface="BIZ UDゴシック" panose="020B0400000000000000" pitchFamily="49" charset="-128"/>
                          <a:ea typeface="BIZ UDゴシック" panose="020B0400000000000000" pitchFamily="49" charset="-128"/>
                        </a:rPr>
                        <a:t>令和元年度分の精算額</a:t>
                      </a:r>
                      <a:r>
                        <a:rPr lang="en-US" altLang="ja-JP" sz="700" u="none" strike="noStrike" dirty="0">
                          <a:solidFill>
                            <a:schemeClr val="bg1"/>
                          </a:solidFill>
                          <a:effectLst/>
                          <a:latin typeface="BIZ UDゴシック" panose="020B0400000000000000" pitchFamily="49" charset="-128"/>
                          <a:ea typeface="BIZ UDゴシック" panose="020B0400000000000000" pitchFamily="49" charset="-128"/>
                        </a:rPr>
                        <a:t>)</a:t>
                      </a:r>
                      <a:endParaRPr lang="en-US" altLang="ja-JP" sz="7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215968"/>
                    </a:solidFill>
                  </a:tcPr>
                </a:tc>
                <a:tc>
                  <a:txBody>
                    <a:bodyPr/>
                    <a:lstStyle/>
                    <a:p>
                      <a:pPr algn="ctr" rtl="0" fontAlgn="ctr"/>
                      <a:r>
                        <a:rPr lang="en-US" altLang="ja-JP" sz="700" u="none" strike="noStrike">
                          <a:solidFill>
                            <a:schemeClr val="bg1"/>
                          </a:solidFill>
                          <a:effectLst/>
                          <a:latin typeface="BIZ UDゴシック" panose="020B0400000000000000" pitchFamily="49" charset="-128"/>
                          <a:ea typeface="BIZ UDゴシック" panose="020B0400000000000000" pitchFamily="49" charset="-128"/>
                        </a:rPr>
                        <a:t>(</a:t>
                      </a:r>
                      <a:r>
                        <a:rPr lang="ja-JP" altLang="en-US" sz="700" u="none" strike="noStrike">
                          <a:solidFill>
                            <a:schemeClr val="bg1"/>
                          </a:solidFill>
                          <a:effectLst/>
                          <a:latin typeface="BIZ UDゴシック" panose="020B0400000000000000" pitchFamily="49" charset="-128"/>
                          <a:ea typeface="BIZ UDゴシック" panose="020B0400000000000000" pitchFamily="49" charset="-128"/>
                        </a:rPr>
                        <a:t>令和２年度分の精算額</a:t>
                      </a:r>
                      <a:r>
                        <a:rPr lang="en-US" altLang="ja-JP" sz="700" u="none" strike="noStrike">
                          <a:solidFill>
                            <a:schemeClr val="bg1"/>
                          </a:solidFill>
                          <a:effectLst/>
                          <a:latin typeface="BIZ UDゴシック" panose="020B0400000000000000" pitchFamily="49" charset="-128"/>
                          <a:ea typeface="BIZ UDゴシック" panose="020B0400000000000000" pitchFamily="49" charset="-128"/>
                        </a:rPr>
                        <a:t>)</a:t>
                      </a:r>
                      <a:endParaRPr lang="en-US" altLang="ja-JP" sz="700" b="0" i="0" u="none" strike="noStrike">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215968"/>
                    </a:solidFill>
                  </a:tcPr>
                </a:tc>
                <a:tc>
                  <a:txBody>
                    <a:bodyPr/>
                    <a:lstStyle/>
                    <a:p>
                      <a:pPr algn="ctr" rtl="0" fontAlgn="ctr"/>
                      <a:r>
                        <a:rPr lang="en-US" altLang="ja-JP" sz="700" u="none" strike="noStrike" dirty="0">
                          <a:solidFill>
                            <a:schemeClr val="bg1"/>
                          </a:solidFill>
                          <a:effectLst/>
                          <a:latin typeface="BIZ UDゴシック" panose="020B0400000000000000" pitchFamily="49" charset="-128"/>
                          <a:ea typeface="BIZ UDゴシック" panose="020B0400000000000000" pitchFamily="49" charset="-128"/>
                        </a:rPr>
                        <a:t>(</a:t>
                      </a:r>
                      <a:r>
                        <a:rPr lang="ja-JP" altLang="en-US" sz="700" u="none" strike="noStrike" dirty="0">
                          <a:solidFill>
                            <a:schemeClr val="bg1"/>
                          </a:solidFill>
                          <a:effectLst/>
                          <a:latin typeface="BIZ UDゴシック" panose="020B0400000000000000" pitchFamily="49" charset="-128"/>
                          <a:ea typeface="BIZ UDゴシック" panose="020B0400000000000000" pitchFamily="49" charset="-128"/>
                        </a:rPr>
                        <a:t>令和３年度分の精算額</a:t>
                      </a:r>
                      <a:r>
                        <a:rPr lang="en-US" altLang="ja-JP" sz="700" u="none" strike="noStrike" dirty="0">
                          <a:solidFill>
                            <a:schemeClr val="bg1"/>
                          </a:solidFill>
                          <a:effectLst/>
                          <a:latin typeface="BIZ UDゴシック" panose="020B0400000000000000" pitchFamily="49" charset="-128"/>
                          <a:ea typeface="BIZ UDゴシック" panose="020B0400000000000000" pitchFamily="49" charset="-128"/>
                        </a:rPr>
                        <a:t>)</a:t>
                      </a:r>
                      <a:endParaRPr lang="en-US" altLang="ja-JP" sz="7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215968"/>
                    </a:solidFill>
                  </a:tcPr>
                </a:tc>
                <a:tc>
                  <a:txBody>
                    <a:bodyPr/>
                    <a:lstStyle/>
                    <a:p>
                      <a:pPr algn="ctr" rtl="0" fontAlgn="ctr"/>
                      <a:r>
                        <a:rPr lang="en-US" altLang="ja-JP" sz="700" u="none" strike="noStrike" dirty="0">
                          <a:solidFill>
                            <a:schemeClr val="bg1"/>
                          </a:solidFill>
                          <a:effectLst/>
                          <a:latin typeface="BIZ UDゴシック" panose="020B0400000000000000" pitchFamily="49" charset="-128"/>
                          <a:ea typeface="BIZ UDゴシック" panose="020B0400000000000000" pitchFamily="49" charset="-128"/>
                        </a:rPr>
                        <a:t>(</a:t>
                      </a:r>
                      <a:r>
                        <a:rPr lang="ja-JP" altLang="en-US" sz="700" u="none" strike="noStrike" dirty="0">
                          <a:solidFill>
                            <a:schemeClr val="bg1"/>
                          </a:solidFill>
                          <a:effectLst/>
                          <a:latin typeface="BIZ UDゴシック" panose="020B0400000000000000" pitchFamily="49" charset="-128"/>
                          <a:ea typeface="BIZ UDゴシック" panose="020B0400000000000000" pitchFamily="49" charset="-128"/>
                        </a:rPr>
                        <a:t>令和４年度分の精算額</a:t>
                      </a:r>
                      <a:r>
                        <a:rPr lang="en-US" altLang="ja-JP" sz="700" u="none" strike="noStrike" dirty="0">
                          <a:solidFill>
                            <a:schemeClr val="bg1"/>
                          </a:solidFill>
                          <a:effectLst/>
                          <a:latin typeface="BIZ UDゴシック" panose="020B0400000000000000" pitchFamily="49" charset="-128"/>
                          <a:ea typeface="BIZ UDゴシック" panose="020B0400000000000000" pitchFamily="49" charset="-128"/>
                        </a:rPr>
                        <a:t>)</a:t>
                      </a:r>
                      <a:endParaRPr lang="en-US" altLang="ja-JP" sz="7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215968"/>
                    </a:solidFill>
                  </a:tcPr>
                </a:tc>
                <a:tc>
                  <a:txBody>
                    <a:bodyPr/>
                    <a:lstStyle/>
                    <a:p>
                      <a:pPr algn="ctr" rtl="0" fontAlgn="ctr"/>
                      <a:r>
                        <a:rPr lang="en-US" altLang="ja-JP" sz="700" u="none" strike="noStrike" dirty="0">
                          <a:solidFill>
                            <a:schemeClr val="bg1"/>
                          </a:solidFill>
                          <a:effectLst/>
                          <a:latin typeface="BIZ UDゴシック" panose="020B0400000000000000" pitchFamily="49" charset="-128"/>
                          <a:ea typeface="BIZ UDゴシック" panose="020B0400000000000000" pitchFamily="49" charset="-128"/>
                        </a:rPr>
                        <a:t>(</a:t>
                      </a:r>
                      <a:r>
                        <a:rPr lang="ja-JP" altLang="en-US" sz="700" u="none" strike="noStrike" dirty="0">
                          <a:solidFill>
                            <a:schemeClr val="bg1"/>
                          </a:solidFill>
                          <a:effectLst/>
                          <a:latin typeface="BIZ UDゴシック" panose="020B0400000000000000" pitchFamily="49" charset="-128"/>
                          <a:ea typeface="BIZ UDゴシック" panose="020B0400000000000000" pitchFamily="49" charset="-128"/>
                        </a:rPr>
                        <a:t>令和５年度分の精算額</a:t>
                      </a:r>
                      <a:r>
                        <a:rPr lang="en-US" altLang="ja-JP" sz="700" u="none" strike="noStrike" dirty="0">
                          <a:solidFill>
                            <a:schemeClr val="bg1"/>
                          </a:solidFill>
                          <a:effectLst/>
                          <a:latin typeface="BIZ UDゴシック" panose="020B0400000000000000" pitchFamily="49" charset="-128"/>
                          <a:ea typeface="BIZ UDゴシック" panose="020B0400000000000000" pitchFamily="49" charset="-128"/>
                        </a:rPr>
                        <a:t>)</a:t>
                      </a:r>
                      <a:endParaRPr lang="en-US" altLang="ja-JP" sz="7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215968"/>
                    </a:solidFill>
                  </a:tcPr>
                </a:tc>
                <a:tc vMerge="1">
                  <a:txBody>
                    <a:bodyPr/>
                    <a:lstStyle/>
                    <a:p>
                      <a:endParaRPr kumimoji="1" lang="ja-JP" altLang="en-US"/>
                    </a:p>
                  </a:txBody>
                  <a:tcPr/>
                </a:tc>
                <a:extLst>
                  <a:ext uri="{0D108BD9-81ED-4DB2-BD59-A6C34878D82A}">
                    <a16:rowId xmlns:a16="http://schemas.microsoft.com/office/drawing/2014/main" val="150559802"/>
                  </a:ext>
                </a:extLst>
              </a:tr>
              <a:tr h="207965">
                <a:tc>
                  <a:txBody>
                    <a:bodyPr/>
                    <a:lstStyle/>
                    <a:p>
                      <a:pPr algn="l" rtl="0"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Ａ：見直後（</a:t>
                      </a:r>
                      <a:r>
                        <a:rPr lang="ja-JP" altLang="en-US" sz="800" b="0" i="0" u="none" strike="noStrike" dirty="0">
                          <a:solidFill>
                            <a:srgbClr val="000000"/>
                          </a:solidFill>
                          <a:effectLst/>
                          <a:latin typeface="BIZ UDゴシック" panose="020B0400000000000000" pitchFamily="49" charset="-128"/>
                          <a:ea typeface="BIZ UDゴシック" panose="020B0400000000000000" pitchFamily="49" charset="-128"/>
                        </a:rPr>
                        <a:t>シミュレーション</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a:t>
                      </a:r>
                    </a:p>
                  </a:txBody>
                  <a:tcPr marL="7440" marR="7440" marT="7440" marB="0" anchor="ctr">
                    <a:lnL w="3810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DBEEF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en-US" altLang="ja-JP" sz="800" b="0" i="0" u="none" strike="noStrike" kern="1200" cap="none" spc="0" normalizeH="0" baseline="0" noProof="0" dirty="0">
                          <a:ln>
                            <a:noFill/>
                          </a:ln>
                          <a:solidFill>
                            <a:prstClr val="black"/>
                          </a:solidFill>
                          <a:effectLst/>
                          <a:uLnTx/>
                          <a:uFillTx/>
                          <a:latin typeface="BIZ UD明朝 Medium" panose="02020500000000000000" pitchFamily="17" charset="-128"/>
                          <a:ea typeface="BIZ UD明朝 Medium" panose="02020500000000000000" pitchFamily="17" charset="-128"/>
                          <a:cs typeface="+mn-cs"/>
                        </a:rPr>
                        <a:t>※</a:t>
                      </a:r>
                      <a:r>
                        <a:rPr kumimoji="1" lang="ja-JP" altLang="en-US" sz="800" b="0" i="0" u="none" strike="noStrike" kern="1200" cap="none" spc="0" normalizeH="0" baseline="0" noProof="0" dirty="0">
                          <a:ln>
                            <a:noFill/>
                          </a:ln>
                          <a:solidFill>
                            <a:prstClr val="black"/>
                          </a:solidFill>
                          <a:effectLst/>
                          <a:uLnTx/>
                          <a:uFillTx/>
                          <a:latin typeface="BIZ UD明朝 Medium" panose="02020500000000000000" pitchFamily="17" charset="-128"/>
                          <a:ea typeface="BIZ UD明朝 Medium" panose="02020500000000000000" pitchFamily="17" charset="-128"/>
                          <a:cs typeface="+mn-cs"/>
                        </a:rPr>
                        <a:t>１</a:t>
                      </a:r>
                      <a:endParaRPr kumimoji="1" lang="ja-JP" altLang="en-US" sz="9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CC"/>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en-US" altLang="ja-JP" sz="800" b="0" i="0" u="none" strike="noStrike" kern="1200" cap="none" spc="0" normalizeH="0" baseline="0" noProof="0" dirty="0">
                          <a:ln>
                            <a:noFill/>
                          </a:ln>
                          <a:solidFill>
                            <a:prstClr val="black"/>
                          </a:solidFill>
                          <a:effectLst/>
                          <a:uLnTx/>
                          <a:uFillTx/>
                          <a:latin typeface="BIZ UD明朝 Medium" panose="02020500000000000000" pitchFamily="17" charset="-128"/>
                          <a:ea typeface="BIZ UD明朝 Medium" panose="02020500000000000000" pitchFamily="17" charset="-128"/>
                          <a:cs typeface="+mn-cs"/>
                        </a:rPr>
                        <a:t>※</a:t>
                      </a:r>
                      <a:r>
                        <a:rPr kumimoji="1" lang="ja-JP" altLang="en-US" sz="800" b="0" i="0" u="none" strike="noStrike" kern="1200" cap="none" spc="0" normalizeH="0" baseline="0" noProof="0" dirty="0">
                          <a:ln>
                            <a:noFill/>
                          </a:ln>
                          <a:solidFill>
                            <a:prstClr val="black"/>
                          </a:solidFill>
                          <a:effectLst/>
                          <a:uLnTx/>
                          <a:uFillTx/>
                          <a:latin typeface="BIZ UD明朝 Medium" panose="02020500000000000000" pitchFamily="17" charset="-128"/>
                          <a:ea typeface="BIZ UD明朝 Medium" panose="02020500000000000000" pitchFamily="17" charset="-128"/>
                          <a:cs typeface="+mn-cs"/>
                        </a:rPr>
                        <a:t>１</a:t>
                      </a:r>
                      <a:endParaRPr kumimoji="1" lang="ja-JP" altLang="en-US" sz="9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CC"/>
                    </a:solidFill>
                  </a:tcPr>
                </a:tc>
                <a:tc>
                  <a:txBody>
                    <a:bodyPr/>
                    <a:lstStyle/>
                    <a:p>
                      <a:pPr algn="ctr" rtl="0" fontAlgn="ct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5,853</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CC"/>
                    </a:solidFill>
                  </a:tcPr>
                </a:tc>
                <a:tc>
                  <a:txBody>
                    <a:bodyPr/>
                    <a:lstStyle/>
                    <a:p>
                      <a:pPr algn="ctr" rtl="0" fontAlgn="ct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4,309</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CC"/>
                    </a:solidFill>
                  </a:tcPr>
                </a:tc>
                <a:tc>
                  <a:txBody>
                    <a:bodyPr/>
                    <a:lstStyle/>
                    <a:p>
                      <a:pPr algn="ctr" rtl="0" fontAlgn="ct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7,279</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CC"/>
                    </a:solidFill>
                  </a:tcPr>
                </a:tc>
                <a:tc>
                  <a:txBody>
                    <a:bodyPr/>
                    <a:lstStyle/>
                    <a:p>
                      <a:pPr algn="ctr" rtl="0" fontAlgn="ct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4,810</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CC"/>
                    </a:solidFill>
                  </a:tcPr>
                </a:tc>
                <a:tc>
                  <a:txBody>
                    <a:bodyPr/>
                    <a:lstStyle/>
                    <a:p>
                      <a:pPr algn="ctr" rtl="0" fontAlgn="ctr"/>
                      <a:r>
                        <a:rPr lang="en-US" altLang="ja-JP" sz="900" b="1" i="0" u="sng" strike="noStrike" dirty="0">
                          <a:solidFill>
                            <a:srgbClr val="FF0000"/>
                          </a:solidFill>
                          <a:effectLst/>
                          <a:latin typeface="Arial Rounded MT Bold" panose="020F0704030504030204" pitchFamily="34" charset="0"/>
                          <a:ea typeface="游ゴシック" panose="020B0400000000000000" pitchFamily="50" charset="-128"/>
                        </a:rPr>
                        <a:t>5,563</a:t>
                      </a:r>
                      <a:r>
                        <a:rPr lang="ja-JP" altLang="en-US" sz="900" b="1" i="0" u="sng" strike="noStrike" dirty="0">
                          <a:solidFill>
                            <a:srgbClr val="FF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00"/>
                    </a:solidFill>
                  </a:tcPr>
                </a:tc>
                <a:extLst>
                  <a:ext uri="{0D108BD9-81ED-4DB2-BD59-A6C34878D82A}">
                    <a16:rowId xmlns:a16="http://schemas.microsoft.com/office/drawing/2014/main" val="3238627929"/>
                  </a:ext>
                </a:extLst>
              </a:tr>
              <a:tr h="207965">
                <a:tc>
                  <a:txBody>
                    <a:bodyPr/>
                    <a:lstStyle/>
                    <a:p>
                      <a:pPr algn="l" rtl="0" fontAlgn="ctr"/>
                      <a:r>
                        <a:rPr lang="ja-JP" altLang="en-US" sz="900" u="none" strike="noStrike" dirty="0">
                          <a:effectLst/>
                          <a:latin typeface="BIZ UDゴシック" panose="020B0400000000000000" pitchFamily="49" charset="-128"/>
                          <a:ea typeface="BIZ UDゴシック" panose="020B0400000000000000" pitchFamily="49" charset="-128"/>
                        </a:rPr>
                        <a:t>Ｂ：見直後（システム）</a:t>
                      </a:r>
                      <a:endParaRPr lang="en-US" altLang="ja-JP" sz="900" u="none" strike="noStrike" dirty="0">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EEF4"/>
                    </a:solidFill>
                  </a:tcPr>
                </a:tc>
                <a:tc>
                  <a:txBody>
                    <a:bodyPr/>
                    <a:lstStyle/>
                    <a:p>
                      <a:pPr algn="ctr" rtl="0" fontAlgn="ctr"/>
                      <a:r>
                        <a:rPr lang="ja-JP" altLang="en-US" sz="900" b="0" u="none" strike="noStrike" dirty="0">
                          <a:effectLst/>
                          <a:latin typeface="BIZ UDゴシック" panose="020B0400000000000000" pitchFamily="49" charset="-128"/>
                          <a:ea typeface="BIZ UDゴシック" panose="020B0400000000000000" pitchFamily="49" charset="-128"/>
                        </a:rPr>
                        <a:t>－</a:t>
                      </a:r>
                      <a:r>
                        <a:rPr lang="en-US" altLang="ja-JP" sz="800" b="0" u="none" strike="noStrike" dirty="0">
                          <a:effectLst/>
                          <a:latin typeface="BIZ UD明朝 Medium" panose="02020500000000000000" pitchFamily="17" charset="-128"/>
                          <a:ea typeface="BIZ UD明朝 Medium" panose="02020500000000000000" pitchFamily="17" charset="-128"/>
                        </a:rPr>
                        <a:t>※</a:t>
                      </a:r>
                      <a:r>
                        <a:rPr lang="ja-JP" altLang="en-US" sz="800" b="0" u="none" strike="noStrike" dirty="0">
                          <a:effectLst/>
                          <a:latin typeface="BIZ UD明朝 Medium" panose="02020500000000000000" pitchFamily="17" charset="-128"/>
                          <a:ea typeface="BIZ UD明朝 Medium" panose="02020500000000000000" pitchFamily="17" charset="-128"/>
                        </a:rPr>
                        <a:t>１</a:t>
                      </a:r>
                      <a:endParaRPr lang="ja-JP" altLang="en-US" sz="900" b="0" i="0" u="none" strike="noStrike" dirty="0">
                        <a:solidFill>
                          <a:srgbClr val="000000"/>
                        </a:solidFill>
                        <a:effectLst/>
                        <a:latin typeface="BIZ UD明朝 Medium" panose="02020500000000000000" pitchFamily="17" charset="-128"/>
                        <a:ea typeface="BIZ UD明朝 Medium" panose="02020500000000000000" pitchFamily="17"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rtl="0" fontAlgn="ctr"/>
                      <a:r>
                        <a:rPr lang="ja-JP" altLang="en-US" sz="900" b="0" u="none" strike="noStrike" dirty="0">
                          <a:effectLst/>
                          <a:latin typeface="BIZ UDゴシック" panose="020B0400000000000000" pitchFamily="49" charset="-128"/>
                          <a:ea typeface="BIZ UDゴシック" panose="020B0400000000000000" pitchFamily="49" charset="-128"/>
                        </a:rPr>
                        <a:t>－</a:t>
                      </a:r>
                      <a:r>
                        <a:rPr kumimoji="1" lang="en-US" altLang="ja-JP" sz="800" b="0" i="0" u="none" strike="noStrike" kern="1200" cap="none" spc="0" normalizeH="0" baseline="0" noProof="0" dirty="0">
                          <a:ln>
                            <a:noFill/>
                          </a:ln>
                          <a:solidFill>
                            <a:prstClr val="black"/>
                          </a:solidFill>
                          <a:effectLst/>
                          <a:uLnTx/>
                          <a:uFillTx/>
                          <a:latin typeface="BIZ UD明朝 Medium" panose="02020500000000000000" pitchFamily="17" charset="-128"/>
                          <a:ea typeface="BIZ UD明朝 Medium" panose="02020500000000000000" pitchFamily="17" charset="-128"/>
                          <a:cs typeface="+mn-cs"/>
                        </a:rPr>
                        <a:t>※</a:t>
                      </a:r>
                      <a:r>
                        <a:rPr kumimoji="1" lang="ja-JP" altLang="en-US" sz="800" b="0" i="0" u="none" strike="noStrike" kern="1200" cap="none" spc="0" normalizeH="0" baseline="0" noProof="0" dirty="0">
                          <a:ln>
                            <a:noFill/>
                          </a:ln>
                          <a:solidFill>
                            <a:prstClr val="black"/>
                          </a:solidFill>
                          <a:effectLst/>
                          <a:uLnTx/>
                          <a:uFillTx/>
                          <a:latin typeface="BIZ UD明朝 Medium" panose="02020500000000000000" pitchFamily="17" charset="-128"/>
                          <a:ea typeface="BIZ UD明朝 Medium" panose="02020500000000000000" pitchFamily="17" charset="-128"/>
                          <a:cs typeface="+mn-cs"/>
                        </a:rPr>
                        <a:t>１</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rtl="0" fontAlgn="ctr"/>
                      <a:r>
                        <a:rPr lang="en-US" altLang="ja-JP" sz="900" u="none" strike="noStrike" dirty="0">
                          <a:effectLst/>
                          <a:latin typeface="Arial Rounded MT Bold" panose="020F0704030504030204" pitchFamily="34" charset="0"/>
                        </a:rPr>
                        <a:t>6,944</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rtl="0" fontAlgn="ctr"/>
                      <a:r>
                        <a:rPr lang="en-US" altLang="ja-JP" sz="900" u="none" strike="noStrike" dirty="0">
                          <a:effectLst/>
                          <a:latin typeface="Arial Rounded MT Bold" panose="020F0704030504030204" pitchFamily="34" charset="0"/>
                        </a:rPr>
                        <a:t>1,007</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rtl="0" fontAlgn="ctr"/>
                      <a:r>
                        <a:rPr lang="en-US" altLang="ja-JP" sz="900" u="none" strike="noStrike" dirty="0">
                          <a:effectLst/>
                          <a:latin typeface="Arial Rounded MT Bold" panose="020F0704030504030204" pitchFamily="34" charset="0"/>
                        </a:rPr>
                        <a:t>1,934</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rtl="0" fontAlgn="ctr"/>
                      <a:r>
                        <a:rPr lang="en-US" altLang="ja-JP" sz="900" u="none" strike="noStrike" dirty="0">
                          <a:effectLst/>
                          <a:latin typeface="Arial Rounded MT Bold" panose="020F0704030504030204" pitchFamily="34" charset="0"/>
                        </a:rPr>
                        <a:t>147</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rtl="0" fontAlgn="ctr"/>
                      <a:r>
                        <a:rPr lang="en-US" altLang="ja-JP" sz="900" u="none" strike="noStrike" dirty="0">
                          <a:effectLst/>
                          <a:latin typeface="Arial Rounded MT Bold" panose="020F0704030504030204" pitchFamily="34" charset="0"/>
                        </a:rPr>
                        <a:t>2,508</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04762833"/>
                  </a:ext>
                </a:extLst>
              </a:tr>
              <a:tr h="207965">
                <a:tc>
                  <a:txBody>
                    <a:bodyPr/>
                    <a:lstStyle/>
                    <a:p>
                      <a:pPr algn="l" rtl="0"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Ｃ：見直前</a:t>
                      </a:r>
                      <a:r>
                        <a:rPr lang="ja-JP" altLang="en-US" sz="900" u="none" strike="noStrike" dirty="0">
                          <a:effectLst/>
                          <a:latin typeface="BIZ UDゴシック" panose="020B0400000000000000" pitchFamily="49" charset="-128"/>
                          <a:ea typeface="BIZ UDゴシック" panose="020B0400000000000000" pitchFamily="49" charset="-128"/>
                        </a:rPr>
                        <a:t>（システム）</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EEF4"/>
                    </a:solidFill>
                  </a:tcPr>
                </a:tc>
                <a:tc>
                  <a:txBody>
                    <a:bodyPr/>
                    <a:lstStyle/>
                    <a:p>
                      <a:pPr algn="ctr" rtl="0" fontAlgn="ctr"/>
                      <a:r>
                        <a:rPr lang="en-US" altLang="ja-JP" sz="900" u="none" strike="noStrike" dirty="0">
                          <a:effectLst/>
                          <a:latin typeface="Arial Rounded MT Bold" panose="020F0704030504030204" pitchFamily="34" charset="0"/>
                        </a:rPr>
                        <a:t>5,286</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altLang="ja-JP" sz="900" u="none" strike="noStrike" dirty="0">
                          <a:effectLst/>
                          <a:latin typeface="Arial Rounded MT Bold" panose="020F0704030504030204" pitchFamily="34" charset="0"/>
                        </a:rPr>
                        <a:t>2,339</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altLang="ja-JP" sz="900" u="none" strike="noStrike" dirty="0">
                          <a:effectLst/>
                          <a:latin typeface="Arial Rounded MT Bold" panose="020F0704030504030204" pitchFamily="34" charset="0"/>
                        </a:rPr>
                        <a:t>8,063</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altLang="ja-JP" sz="900" u="none" strike="noStrike" dirty="0">
                          <a:effectLst/>
                          <a:latin typeface="Arial Rounded MT Bold" panose="020F0704030504030204" pitchFamily="34" charset="0"/>
                        </a:rPr>
                        <a:t>4,013</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altLang="ja-JP" sz="900" u="none" strike="noStrike" dirty="0">
                          <a:effectLst/>
                          <a:latin typeface="Arial Rounded MT Bold" panose="020F0704030504030204" pitchFamily="34" charset="0"/>
                        </a:rPr>
                        <a:t>2,236</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altLang="ja-JP" sz="900" u="none" strike="noStrike" dirty="0">
                          <a:effectLst/>
                          <a:latin typeface="Arial Rounded MT Bold" panose="020F0704030504030204" pitchFamily="34" charset="0"/>
                        </a:rPr>
                        <a:t>3,652</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altLang="ja-JP" sz="900" u="none" strike="noStrike" dirty="0">
                          <a:effectLst/>
                          <a:latin typeface="Arial Rounded MT Bold" panose="020F0704030504030204" pitchFamily="34" charset="0"/>
                        </a:rPr>
                        <a:t>4,265</a:t>
                      </a:r>
                      <a:r>
                        <a:rPr lang="ja-JP" altLang="en-US" sz="900" u="none" strike="noStrike" dirty="0">
                          <a:effectLst/>
                          <a:latin typeface="BIZ UDゴシック" panose="020B0400000000000000" pitchFamily="49" charset="-128"/>
                          <a:ea typeface="BIZ UDゴシック" panose="020B0400000000000000" pitchFamily="49" charset="-128"/>
                        </a:rPr>
                        <a:t>円</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2134990"/>
                  </a:ext>
                </a:extLst>
              </a:tr>
            </a:tbl>
          </a:graphicData>
        </a:graphic>
      </p:graphicFrame>
      <p:sp>
        <p:nvSpPr>
          <p:cNvPr id="13" name="テキスト ボックス 12">
            <a:extLst>
              <a:ext uri="{FF2B5EF4-FFF2-40B4-BE49-F238E27FC236}">
                <a16:creationId xmlns:a16="http://schemas.microsoft.com/office/drawing/2014/main" id="{D028B1A9-9CD7-4E13-BDEE-B4440D0F9DCB}"/>
              </a:ext>
            </a:extLst>
          </p:cNvPr>
          <p:cNvSpPr txBox="1"/>
          <p:nvPr/>
        </p:nvSpPr>
        <p:spPr>
          <a:xfrm>
            <a:off x="-14593" y="3154667"/>
            <a:ext cx="10691812" cy="303096"/>
          </a:xfrm>
          <a:prstGeom prst="rect">
            <a:avLst/>
          </a:prstGeom>
          <a:noFill/>
        </p:spPr>
        <p:txBody>
          <a:bodyPr wrap="square">
            <a:spAutoFit/>
          </a:bodyPr>
          <a:lstStyle/>
          <a:p>
            <a:pPr>
              <a:lnSpc>
                <a:spcPct val="150000"/>
              </a:lnSpc>
            </a:pPr>
            <a:r>
              <a:rPr kumimoji="1" lang="en-US" altLang="ja-JP" sz="1100" dirty="0">
                <a:solidFill>
                  <a:schemeClr val="accent5">
                    <a:lumMod val="50000"/>
                  </a:schemeClr>
                </a:solidFill>
                <a:latin typeface="BIZ UDゴシック" panose="020B0400000000000000" pitchFamily="49" charset="-128"/>
                <a:ea typeface="BIZ UDゴシック" panose="020B0400000000000000" pitchFamily="49" charset="-128"/>
              </a:rPr>
              <a:t>〔</a:t>
            </a:r>
            <a:r>
              <a:rPr kumimoji="1" lang="ja-JP" altLang="en-US" sz="1100" dirty="0">
                <a:solidFill>
                  <a:schemeClr val="accent5">
                    <a:lumMod val="50000"/>
                  </a:schemeClr>
                </a:solidFill>
                <a:latin typeface="BIZ UDゴシック" panose="020B0400000000000000" pitchFamily="49" charset="-128"/>
                <a:ea typeface="BIZ UDゴシック" panose="020B0400000000000000" pitchFamily="49" charset="-128"/>
              </a:rPr>
              <a:t>令和８年度の積立額・取崩額への影響</a:t>
            </a:r>
            <a:r>
              <a:rPr kumimoji="1" lang="en-US" altLang="ja-JP" sz="1100" dirty="0">
                <a:solidFill>
                  <a:schemeClr val="accent5">
                    <a:lumMod val="50000"/>
                  </a:schemeClr>
                </a:solidFill>
                <a:latin typeface="BIZ UDゴシック" panose="020B0400000000000000" pitchFamily="49" charset="-128"/>
                <a:ea typeface="BIZ UDゴシック" panose="020B0400000000000000" pitchFamily="49" charset="-128"/>
              </a:rPr>
              <a:t>〕</a:t>
            </a:r>
          </a:p>
        </p:txBody>
      </p:sp>
      <p:sp>
        <p:nvSpPr>
          <p:cNvPr id="15" name="四角形: 角を丸くする 14">
            <a:extLst>
              <a:ext uri="{FF2B5EF4-FFF2-40B4-BE49-F238E27FC236}">
                <a16:creationId xmlns:a16="http://schemas.microsoft.com/office/drawing/2014/main" id="{BEC57C1C-3D9C-4220-A474-F94A74122E02}"/>
              </a:ext>
            </a:extLst>
          </p:cNvPr>
          <p:cNvSpPr/>
          <p:nvPr/>
        </p:nvSpPr>
        <p:spPr>
          <a:xfrm>
            <a:off x="38911" y="6423824"/>
            <a:ext cx="4332792" cy="324000"/>
          </a:xfrm>
          <a:prstGeom prst="roundRect">
            <a:avLst>
              <a:gd name="adj" fmla="val 6084"/>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chemeClr val="accent5">
                    <a:lumMod val="75000"/>
                  </a:schemeClr>
                </a:solidFill>
                <a:latin typeface="BIZ UDゴシック" panose="020B0400000000000000" pitchFamily="49" charset="-128"/>
                <a:ea typeface="BIZ UDゴシック" panose="020B0400000000000000" pitchFamily="49" charset="-128"/>
              </a:rPr>
              <a:t>（４）積立額・取崩額に係る基準の一部見直し</a:t>
            </a:r>
          </a:p>
        </p:txBody>
      </p:sp>
      <p:sp>
        <p:nvSpPr>
          <p:cNvPr id="16" name="テキスト ボックス 15">
            <a:extLst>
              <a:ext uri="{FF2B5EF4-FFF2-40B4-BE49-F238E27FC236}">
                <a16:creationId xmlns:a16="http://schemas.microsoft.com/office/drawing/2014/main" id="{DF9A005D-7F15-4D5F-A3D8-8840BFCC71E8}"/>
              </a:ext>
            </a:extLst>
          </p:cNvPr>
          <p:cNvSpPr txBox="1"/>
          <p:nvPr/>
        </p:nvSpPr>
        <p:spPr>
          <a:xfrm>
            <a:off x="68096" y="6749389"/>
            <a:ext cx="10555620" cy="792000"/>
          </a:xfrm>
          <a:prstGeom prst="rect">
            <a:avLst/>
          </a:prstGeom>
          <a:solidFill>
            <a:schemeClr val="bg1"/>
          </a:solidFill>
          <a:ln w="38100">
            <a:solidFill>
              <a:schemeClr val="accent5">
                <a:lumMod val="75000"/>
              </a:schemeClr>
            </a:solidFill>
            <a:prstDash val="sysDot"/>
          </a:ln>
        </p:spPr>
        <p:txBody>
          <a:bodyPr wrap="square" rtlCol="0" anchor="t">
            <a:noAutofit/>
          </a:bodyPr>
          <a:lstStyle/>
          <a:p>
            <a:pPr>
              <a:lnSpc>
                <a:spcPct val="150000"/>
              </a:lnSpc>
              <a:tabLst>
                <a:tab pos="266700" algn="l"/>
              </a:tabLst>
            </a:pPr>
            <a:r>
              <a:rPr lang="ja-JP" altLang="en-US" sz="1100" dirty="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	</a:t>
            </a:r>
            <a:r>
              <a:rPr lang="ja-JP" altLang="en-US" sz="1100" dirty="0">
                <a:latin typeface="BIZ UDゴシック" panose="020B0400000000000000" pitchFamily="49" charset="-128"/>
                <a:ea typeface="BIZ UDゴシック" panose="020B0400000000000000" pitchFamily="49" charset="-128"/>
              </a:rPr>
              <a:t>再算定は行わないことから、令和８年度の取崩額（約</a:t>
            </a:r>
            <a:r>
              <a:rPr lang="en-US" altLang="ja-JP" sz="1100" dirty="0">
                <a:latin typeface="BIZ UDゴシック" panose="020B0400000000000000" pitchFamily="49" charset="-128"/>
                <a:ea typeface="BIZ UDゴシック" panose="020B0400000000000000" pitchFamily="49" charset="-128"/>
              </a:rPr>
              <a:t>20</a:t>
            </a:r>
            <a:r>
              <a:rPr lang="ja-JP" altLang="en-US" sz="1100" dirty="0">
                <a:latin typeface="BIZ UDゴシック" panose="020B0400000000000000" pitchFamily="49" charset="-128"/>
                <a:ea typeface="BIZ UDゴシック" panose="020B0400000000000000" pitchFamily="49" charset="-128"/>
              </a:rPr>
              <a:t>億円）への影響はなし。</a:t>
            </a:r>
            <a:endParaRPr lang="en-US" altLang="ja-JP" sz="1100" dirty="0">
              <a:latin typeface="BIZ UDゴシック" panose="020B0400000000000000" pitchFamily="49" charset="-128"/>
              <a:ea typeface="BIZ UDゴシック" panose="020B0400000000000000" pitchFamily="49" charset="-128"/>
            </a:endParaRPr>
          </a:p>
          <a:p>
            <a:pPr>
              <a:lnSpc>
                <a:spcPct val="150000"/>
              </a:lnSpc>
              <a:tabLst>
                <a:tab pos="266700" algn="l"/>
              </a:tabLst>
            </a:pPr>
            <a:r>
              <a:rPr lang="ja-JP" altLang="en-US" sz="1100" dirty="0">
                <a:latin typeface="BIZ UDゴシック" panose="020B0400000000000000" pitchFamily="49" charset="-128"/>
                <a:ea typeface="BIZ UDゴシック" panose="020B0400000000000000" pitchFamily="49" charset="-128"/>
              </a:rPr>
              <a:t>〇　一方で、前期高齢者交付金の交付額は、シミュレーションに基づき算定されることを踏まえ、令和９年度以降の積立額・取崩額の基準については、シミュレー</a:t>
            </a:r>
            <a:endParaRPr lang="en-US" altLang="ja-JP" sz="1100" dirty="0">
              <a:latin typeface="BIZ UDゴシック" panose="020B0400000000000000" pitchFamily="49" charset="-128"/>
              <a:ea typeface="BIZ UDゴシック" panose="020B0400000000000000" pitchFamily="49" charset="-128"/>
            </a:endParaRPr>
          </a:p>
          <a:p>
            <a:pPr>
              <a:lnSpc>
                <a:spcPct val="150000"/>
              </a:lnSpc>
              <a:tabLst>
                <a:tab pos="266700" algn="l"/>
              </a:tabLst>
            </a:pPr>
            <a:r>
              <a:rPr lang="ja-JP" altLang="en-US" sz="1100" dirty="0">
                <a:latin typeface="BIZ UDゴシック" panose="020B0400000000000000" pitchFamily="49" charset="-128"/>
                <a:ea typeface="BIZ UDゴシック" panose="020B0400000000000000" pitchFamily="49" charset="-128"/>
              </a:rPr>
              <a:t>　　ションを用いて算出したＡの値を用いることとする。</a:t>
            </a:r>
            <a:endParaRPr lang="en-US" altLang="ja-JP" sz="1100" dirty="0">
              <a:latin typeface="BIZ UDゴシック" panose="020B0400000000000000" pitchFamily="49" charset="-128"/>
              <a:ea typeface="BIZ UDゴシック" panose="020B0400000000000000" pitchFamily="49" charset="-128"/>
            </a:endParaRPr>
          </a:p>
        </p:txBody>
      </p:sp>
      <p:sp>
        <p:nvSpPr>
          <p:cNvPr id="17" name="テキスト ボックス 16">
            <a:extLst>
              <a:ext uri="{FF2B5EF4-FFF2-40B4-BE49-F238E27FC236}">
                <a16:creationId xmlns:a16="http://schemas.microsoft.com/office/drawing/2014/main" id="{C3A55CF0-BE13-45EB-A1DC-3FDE7096DE02}"/>
              </a:ext>
            </a:extLst>
          </p:cNvPr>
          <p:cNvSpPr txBox="1"/>
          <p:nvPr/>
        </p:nvSpPr>
        <p:spPr>
          <a:xfrm>
            <a:off x="-23987" y="3389654"/>
            <a:ext cx="10584805" cy="276166"/>
          </a:xfrm>
          <a:prstGeom prst="rect">
            <a:avLst/>
          </a:prstGeom>
          <a:noFill/>
        </p:spPr>
        <p:txBody>
          <a:bodyPr wrap="square">
            <a:spAutoFit/>
          </a:bodyPr>
          <a:lstStyle/>
          <a:p>
            <a:pPr>
              <a:lnSpc>
                <a:spcPts val="1700"/>
              </a:lnSpc>
              <a:tabLst>
                <a:tab pos="266700" algn="l"/>
              </a:tabLst>
            </a:pPr>
            <a:r>
              <a:rPr kumimoji="1" lang="ja-JP" altLang="en-US" sz="1100" dirty="0">
                <a:latin typeface="BIZ UDゴシック" panose="020B0400000000000000" pitchFamily="49" charset="-128"/>
                <a:ea typeface="BIZ UDゴシック" panose="020B0400000000000000" pitchFamily="49" charset="-128"/>
              </a:rPr>
              <a:t>〇　シミュレーションを用いて算出した場合、令和８年度の積立額・取崩額の基準となる❶・❷は下表のＡの値となるため、令和８年度の取崩額は約</a:t>
            </a:r>
            <a:r>
              <a:rPr kumimoji="1" lang="en-US" altLang="ja-JP" sz="1100" dirty="0">
                <a:latin typeface="BIZ UDゴシック" panose="020B0400000000000000" pitchFamily="49" charset="-128"/>
                <a:ea typeface="BIZ UDゴシック" panose="020B0400000000000000" pitchFamily="49" charset="-128"/>
              </a:rPr>
              <a:t>13</a:t>
            </a:r>
            <a:r>
              <a:rPr kumimoji="1" lang="ja-JP" altLang="en-US" sz="1100" dirty="0">
                <a:latin typeface="BIZ UDゴシック" panose="020B0400000000000000" pitchFamily="49" charset="-128"/>
                <a:ea typeface="BIZ UDゴシック" panose="020B0400000000000000" pitchFamily="49" charset="-128"/>
              </a:rPr>
              <a:t>億円に変動。</a:t>
            </a:r>
          </a:p>
        </p:txBody>
      </p:sp>
      <p:graphicFrame>
        <p:nvGraphicFramePr>
          <p:cNvPr id="11" name="表 10">
            <a:extLst>
              <a:ext uri="{FF2B5EF4-FFF2-40B4-BE49-F238E27FC236}">
                <a16:creationId xmlns:a16="http://schemas.microsoft.com/office/drawing/2014/main" id="{11B14F5D-68DC-482E-831E-0238C81CD2E6}"/>
              </a:ext>
            </a:extLst>
          </p:cNvPr>
          <p:cNvGraphicFramePr>
            <a:graphicFrameLocks noGrp="1"/>
          </p:cNvGraphicFramePr>
          <p:nvPr>
            <p:extLst>
              <p:ext uri="{D42A27DB-BD31-4B8C-83A1-F6EECF244321}">
                <p14:modId xmlns:p14="http://schemas.microsoft.com/office/powerpoint/2010/main" val="3912800724"/>
              </p:ext>
            </p:extLst>
          </p:nvPr>
        </p:nvGraphicFramePr>
        <p:xfrm>
          <a:off x="51609" y="4794744"/>
          <a:ext cx="10584808" cy="1309735"/>
        </p:xfrm>
        <a:graphic>
          <a:graphicData uri="http://schemas.openxmlformats.org/drawingml/2006/table">
            <a:tbl>
              <a:tblPr/>
              <a:tblGrid>
                <a:gridCol w="1706069">
                  <a:extLst>
                    <a:ext uri="{9D8B030D-6E8A-4147-A177-3AD203B41FA5}">
                      <a16:colId xmlns:a16="http://schemas.microsoft.com/office/drawing/2014/main" val="2370419703"/>
                    </a:ext>
                  </a:extLst>
                </a:gridCol>
                <a:gridCol w="1238613">
                  <a:extLst>
                    <a:ext uri="{9D8B030D-6E8A-4147-A177-3AD203B41FA5}">
                      <a16:colId xmlns:a16="http://schemas.microsoft.com/office/drawing/2014/main" val="3480822138"/>
                    </a:ext>
                  </a:extLst>
                </a:gridCol>
                <a:gridCol w="1238613">
                  <a:extLst>
                    <a:ext uri="{9D8B030D-6E8A-4147-A177-3AD203B41FA5}">
                      <a16:colId xmlns:a16="http://schemas.microsoft.com/office/drawing/2014/main" val="1526436345"/>
                    </a:ext>
                  </a:extLst>
                </a:gridCol>
                <a:gridCol w="1238613">
                  <a:extLst>
                    <a:ext uri="{9D8B030D-6E8A-4147-A177-3AD203B41FA5}">
                      <a16:colId xmlns:a16="http://schemas.microsoft.com/office/drawing/2014/main" val="3261498151"/>
                    </a:ext>
                  </a:extLst>
                </a:gridCol>
                <a:gridCol w="1238613">
                  <a:extLst>
                    <a:ext uri="{9D8B030D-6E8A-4147-A177-3AD203B41FA5}">
                      <a16:colId xmlns:a16="http://schemas.microsoft.com/office/drawing/2014/main" val="4277561862"/>
                    </a:ext>
                  </a:extLst>
                </a:gridCol>
                <a:gridCol w="1238613">
                  <a:extLst>
                    <a:ext uri="{9D8B030D-6E8A-4147-A177-3AD203B41FA5}">
                      <a16:colId xmlns:a16="http://schemas.microsoft.com/office/drawing/2014/main" val="3983095360"/>
                    </a:ext>
                  </a:extLst>
                </a:gridCol>
                <a:gridCol w="1238613">
                  <a:extLst>
                    <a:ext uri="{9D8B030D-6E8A-4147-A177-3AD203B41FA5}">
                      <a16:colId xmlns:a16="http://schemas.microsoft.com/office/drawing/2014/main" val="3080751643"/>
                    </a:ext>
                  </a:extLst>
                </a:gridCol>
                <a:gridCol w="1447061">
                  <a:extLst>
                    <a:ext uri="{9D8B030D-6E8A-4147-A177-3AD203B41FA5}">
                      <a16:colId xmlns:a16="http://schemas.microsoft.com/office/drawing/2014/main" val="3068265576"/>
                    </a:ext>
                  </a:extLst>
                </a:gridCol>
              </a:tblGrid>
              <a:tr h="320389">
                <a:tc rowSpan="2">
                  <a:txBody>
                    <a:bodyPr/>
                    <a:lstStyle/>
                    <a:p>
                      <a:pPr algn="ctr" rtl="0" fontAlgn="ct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令和８年度の積立額・取崩額</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a:txBody>
                    <a:bodyPr/>
                    <a:lstStyle/>
                    <a:p>
                      <a:pPr algn="l" rtl="0" fontAlgn="ct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　❶Ｎー２年度の</a:t>
                      </a:r>
                      <a:b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b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　　 一人当たり精算額</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rowSpan="2">
                  <a:txBody>
                    <a:bodyPr/>
                    <a:lstStyle/>
                    <a:p>
                      <a:pPr algn="ctr" rtl="0" fontAlgn="ct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差額（❷－❶）</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a:txBody>
                    <a:bodyPr/>
                    <a:lstStyle/>
                    <a:p>
                      <a:pPr algn="l" rtl="0" fontAlgn="ct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　❸ Ｎー２年度の</a:t>
                      </a:r>
                      <a:b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b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  　 被保険者数　</a:t>
                      </a:r>
                      <a:r>
                        <a:rPr lang="en-US" altLang="ja-JP" sz="900" b="0" u="none" strike="noStrike" dirty="0">
                          <a:solidFill>
                            <a:schemeClr val="bg1"/>
                          </a:solidFill>
                          <a:effectLst/>
                          <a:latin typeface="BIZ UD明朝 Medium" panose="02020500000000000000" pitchFamily="17" charset="-128"/>
                          <a:ea typeface="BIZ UD明朝 Medium" panose="02020500000000000000" pitchFamily="17" charset="-128"/>
                        </a:rPr>
                        <a:t>※</a:t>
                      </a:r>
                      <a:r>
                        <a:rPr lang="ja-JP" altLang="en-US" sz="900" b="0" u="none" strike="noStrike" dirty="0">
                          <a:solidFill>
                            <a:schemeClr val="bg1"/>
                          </a:solidFill>
                          <a:effectLst/>
                          <a:latin typeface="BIZ UD明朝 Medium" panose="02020500000000000000" pitchFamily="17" charset="-128"/>
                          <a:ea typeface="BIZ UD明朝 Medium" panose="02020500000000000000" pitchFamily="17" charset="-128"/>
                        </a:rPr>
                        <a:t>２</a:t>
                      </a:r>
                      <a:endPar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rowSpan="2" gridSpan="2">
                  <a:txBody>
                    <a:bodyPr/>
                    <a:lstStyle/>
                    <a:p>
                      <a:pPr algn="ctr" rtl="0" fontAlgn="ct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❹　積立額・取崩額（</a:t>
                      </a:r>
                      <a:r>
                        <a:rPr lang="en-US" altLang="ja-JP" sz="900" b="0" i="0" u="none" strike="noStrike" dirty="0">
                          <a:solidFill>
                            <a:schemeClr val="bg1"/>
                          </a:solidFill>
                          <a:effectLst/>
                          <a:latin typeface="BIZ UDゴシック" panose="020B0400000000000000" pitchFamily="49" charset="-128"/>
                          <a:ea typeface="BIZ UDゴシック" panose="020B0400000000000000" pitchFamily="49" charset="-128"/>
                        </a:rPr>
                        <a:t>(</a:t>
                      </a: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❷－❶）</a:t>
                      </a:r>
                      <a:r>
                        <a:rPr lang="en-US" altLang="ja-JP" sz="900" b="0" i="0" u="none" strike="noStrike" dirty="0">
                          <a:solidFill>
                            <a:schemeClr val="bg1"/>
                          </a:solidFill>
                          <a:effectLst/>
                          <a:latin typeface="BIZ UDゴシック" panose="020B0400000000000000" pitchFamily="49" charset="-128"/>
                          <a:ea typeface="BIZ UDゴシック" panose="020B0400000000000000" pitchFamily="49" charset="-128"/>
                        </a:rPr>
                        <a:t>× ❸)</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rowSpan="2" hMerge="1">
                  <a:txBody>
                    <a:bodyPr/>
                    <a:lstStyle/>
                    <a:p>
                      <a:endParaRPr kumimoji="1" lang="ja-JP" altLang="en-US"/>
                    </a:p>
                  </a:txBody>
                  <a:tcPr/>
                </a:tc>
                <a:tc>
                  <a:txBody>
                    <a:bodyPr/>
                    <a:lstStyle/>
                    <a:p>
                      <a:pPr algn="l" rtl="0" fontAlgn="ct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　❺ Ｎ年度の</a:t>
                      </a:r>
                      <a:b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b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     推計被保険者数</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rowSpan="2">
                  <a:txBody>
                    <a:bodyPr/>
                    <a:lstStyle/>
                    <a:p>
                      <a:pPr algn="l" rtl="0" fontAlgn="ct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　❻ 一人当たり積立額・</a:t>
                      </a:r>
                      <a:b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b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　　 取崩額（❹</a:t>
                      </a:r>
                      <a:r>
                        <a:rPr lang="en-US" altLang="ja-JP" sz="900" b="0" i="0" u="none" strike="noStrike" dirty="0">
                          <a:solidFill>
                            <a:schemeClr val="bg1"/>
                          </a:solidFill>
                          <a:effectLst/>
                          <a:latin typeface="BIZ UDゴシック" panose="020B0400000000000000" pitchFamily="49" charset="-128"/>
                          <a:ea typeface="BIZ UDゴシック" panose="020B0400000000000000" pitchFamily="49" charset="-128"/>
                        </a:rPr>
                        <a:t>÷❺</a:t>
                      </a:r>
                      <a:r>
                        <a:rPr lang="ja-JP" altLang="en-US" sz="900" b="0" i="0" u="none" strike="noStrike" dirty="0">
                          <a:solidFill>
                            <a:schemeClr val="bg1"/>
                          </a:solidFill>
                          <a:effectLst/>
                          <a:latin typeface="BIZ UDゴシック" panose="020B0400000000000000" pitchFamily="49" charset="-128"/>
                          <a:ea typeface="BIZ UDゴシック" panose="020B0400000000000000" pitchFamily="49" charset="-128"/>
                        </a:rPr>
                        <a:t>）</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extLst>
                  <a:ext uri="{0D108BD9-81ED-4DB2-BD59-A6C34878D82A}">
                    <a16:rowId xmlns:a16="http://schemas.microsoft.com/office/drawing/2014/main" val="3773367208"/>
                  </a:ext>
                </a:extLst>
              </a:tr>
              <a:tr h="202642">
                <a:tc vMerge="1">
                  <a:txBody>
                    <a:bodyPr/>
                    <a:lstStyle/>
                    <a:p>
                      <a:endParaRPr kumimoji="1" lang="ja-JP" altLang="en-US"/>
                    </a:p>
                  </a:txBody>
                  <a:tcPr/>
                </a:tc>
                <a:tc>
                  <a:txBody>
                    <a:bodyPr/>
                    <a:lstStyle/>
                    <a:p>
                      <a:pPr algn="ctr" rtl="0" fontAlgn="ctr"/>
                      <a:r>
                        <a:rPr lang="en-US" altLang="ja-JP" sz="700" b="0" i="0" u="none" strike="noStrike" dirty="0">
                          <a:solidFill>
                            <a:schemeClr val="bg1"/>
                          </a:solidFill>
                          <a:effectLst/>
                          <a:latin typeface="BIZ UDゴシック" panose="020B0400000000000000" pitchFamily="49" charset="-128"/>
                          <a:ea typeface="BIZ UDゴシック" panose="020B0400000000000000" pitchFamily="49" charset="-128"/>
                        </a:rPr>
                        <a:t>(</a:t>
                      </a:r>
                      <a:r>
                        <a:rPr lang="ja-JP" altLang="en-US" sz="700" b="0" i="0" u="none" strike="noStrike" dirty="0">
                          <a:solidFill>
                            <a:schemeClr val="bg1"/>
                          </a:solidFill>
                          <a:effectLst/>
                          <a:latin typeface="BIZ UDゴシック" panose="020B0400000000000000" pitchFamily="49" charset="-128"/>
                          <a:ea typeface="BIZ UDゴシック" panose="020B0400000000000000" pitchFamily="49" charset="-128"/>
                        </a:rPr>
                        <a:t>令和６年度分の精算額</a:t>
                      </a:r>
                      <a:r>
                        <a:rPr lang="en-US" altLang="ja-JP" sz="700" b="0" i="0" u="none" strike="noStrike" dirty="0">
                          <a:solidFill>
                            <a:schemeClr val="bg1"/>
                          </a:solidFill>
                          <a:effectLst/>
                          <a:latin typeface="BIZ UDゴシック" panose="020B0400000000000000" pitchFamily="49" charset="-128"/>
                          <a:ea typeface="BIZ UDゴシック" panose="020B0400000000000000" pitchFamily="49" charset="-128"/>
                        </a:rPr>
                        <a:t>)</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vMerge="1">
                  <a:txBody>
                    <a:bodyPr/>
                    <a:lstStyle/>
                    <a:p>
                      <a:endParaRPr kumimoji="1" lang="ja-JP" altLang="en-US"/>
                    </a:p>
                  </a:txBody>
                  <a:tcPr/>
                </a:tc>
                <a:tc>
                  <a:txBody>
                    <a:bodyPr/>
                    <a:lstStyle/>
                    <a:p>
                      <a:pPr algn="ctr" rtl="0" fontAlgn="ctr"/>
                      <a:r>
                        <a:rPr lang="en-US" altLang="ja-JP" sz="700" b="0" i="0" u="none" strike="noStrike" dirty="0">
                          <a:solidFill>
                            <a:schemeClr val="bg1"/>
                          </a:solidFill>
                          <a:effectLst/>
                          <a:latin typeface="BIZ UDゴシック" panose="020B0400000000000000" pitchFamily="49" charset="-128"/>
                          <a:ea typeface="BIZ UDゴシック" panose="020B0400000000000000" pitchFamily="49" charset="-128"/>
                        </a:rPr>
                        <a:t>(</a:t>
                      </a:r>
                      <a:r>
                        <a:rPr lang="ja-JP" altLang="en-US" sz="700" b="0" i="0" u="none" strike="noStrike" dirty="0">
                          <a:solidFill>
                            <a:schemeClr val="bg1"/>
                          </a:solidFill>
                          <a:effectLst/>
                          <a:latin typeface="BIZ UDゴシック" panose="020B0400000000000000" pitchFamily="49" charset="-128"/>
                          <a:ea typeface="BIZ UDゴシック" panose="020B0400000000000000" pitchFamily="49" charset="-128"/>
                        </a:rPr>
                        <a:t>令和６年度の被保険者数</a:t>
                      </a:r>
                      <a:r>
                        <a:rPr lang="en-US" altLang="ja-JP" sz="700" b="0" i="0" u="none" strike="noStrike" dirty="0">
                          <a:solidFill>
                            <a:schemeClr val="bg1"/>
                          </a:solidFill>
                          <a:effectLst/>
                          <a:latin typeface="BIZ UDゴシック" panose="020B0400000000000000" pitchFamily="49" charset="-128"/>
                          <a:ea typeface="BIZ UDゴシック" panose="020B0400000000000000" pitchFamily="49" charset="-128"/>
                        </a:rPr>
                        <a:t>)</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ctr" rtl="0" fontAlgn="ctr"/>
                      <a:r>
                        <a:rPr lang="en-US" altLang="ja-JP" sz="700" b="0" i="0" u="none" strike="noStrike" dirty="0">
                          <a:solidFill>
                            <a:schemeClr val="bg1"/>
                          </a:solidFill>
                          <a:effectLst/>
                          <a:latin typeface="BIZ UDゴシック" panose="020B0400000000000000" pitchFamily="49" charset="-128"/>
                          <a:ea typeface="BIZ UDゴシック" panose="020B0400000000000000" pitchFamily="49" charset="-128"/>
                        </a:rPr>
                        <a:t>(</a:t>
                      </a:r>
                      <a:r>
                        <a:rPr lang="ja-JP" altLang="en-US" sz="700" b="0" i="0" u="none" strike="noStrike" dirty="0">
                          <a:solidFill>
                            <a:schemeClr val="bg1"/>
                          </a:solidFill>
                          <a:effectLst/>
                          <a:latin typeface="BIZ UDゴシック" panose="020B0400000000000000" pitchFamily="49" charset="-128"/>
                          <a:ea typeface="BIZ UDゴシック" panose="020B0400000000000000" pitchFamily="49" charset="-128"/>
                        </a:rPr>
                        <a:t>令和８年度の被保険者数</a:t>
                      </a:r>
                      <a:r>
                        <a:rPr lang="en-US" altLang="ja-JP" sz="700" b="0" i="0" u="none" strike="noStrike" dirty="0">
                          <a:solidFill>
                            <a:schemeClr val="bg1"/>
                          </a:solidFill>
                          <a:effectLst/>
                          <a:latin typeface="BIZ UDゴシック" panose="020B0400000000000000" pitchFamily="49" charset="-128"/>
                          <a:ea typeface="BIZ UDゴシック" panose="020B0400000000000000" pitchFamily="49" charset="-128"/>
                        </a:rPr>
                        <a:t>)</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5968"/>
                    </a:solidFill>
                  </a:tcPr>
                </a:tc>
                <a:tc vMerge="1">
                  <a:txBody>
                    <a:bodyPr/>
                    <a:lstStyle/>
                    <a:p>
                      <a:endParaRPr kumimoji="1" lang="ja-JP" altLang="en-US"/>
                    </a:p>
                  </a:txBody>
                  <a:tcPr/>
                </a:tc>
                <a:extLst>
                  <a:ext uri="{0D108BD9-81ED-4DB2-BD59-A6C34878D82A}">
                    <a16:rowId xmlns:a16="http://schemas.microsoft.com/office/drawing/2014/main" val="2192111294"/>
                  </a:ext>
                </a:extLst>
              </a:tr>
              <a:tr h="196676">
                <a:tc>
                  <a:txBody>
                    <a:bodyPr/>
                    <a:lstStyle/>
                    <a:p>
                      <a:pPr algn="l" rtl="0"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Ａ：見直後（</a:t>
                      </a:r>
                      <a:r>
                        <a:rPr lang="ja-JP" altLang="en-US" sz="800" b="0" i="0" u="none" strike="noStrike" dirty="0">
                          <a:solidFill>
                            <a:srgbClr val="000000"/>
                          </a:solidFill>
                          <a:effectLst/>
                          <a:latin typeface="BIZ UDゴシック" panose="020B0400000000000000" pitchFamily="49" charset="-128"/>
                          <a:ea typeface="BIZ UDゴシック" panose="020B0400000000000000" pitchFamily="49" charset="-128"/>
                        </a:rPr>
                        <a:t>シミュレーション</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EEF4"/>
                    </a:solidFill>
                  </a:tcPr>
                </a:tc>
                <a:tc rowSpan="2">
                  <a:txBody>
                    <a:bodyPr/>
                    <a:lstStyle/>
                    <a:p>
                      <a:pPr algn="ctr" rtl="0" fontAlgn="ctr"/>
                      <a:r>
                        <a:rPr lang="en-US" altLang="ja-JP" sz="900" b="1" i="0" u="sng" strike="noStrike" dirty="0">
                          <a:solidFill>
                            <a:srgbClr val="FF0000"/>
                          </a:solidFill>
                          <a:effectLst/>
                          <a:latin typeface="Arial Rounded MT Bold" panose="020F0704030504030204" pitchFamily="34" charset="0"/>
                          <a:ea typeface="游ゴシック" panose="020B0400000000000000" pitchFamily="50" charset="-128"/>
                        </a:rPr>
                        <a:t>6,379</a:t>
                      </a:r>
                      <a:r>
                        <a:rPr lang="ja-JP" altLang="en-US" sz="900" b="1" i="0" u="sng" strike="noStrike" dirty="0">
                          <a:solidFill>
                            <a:srgbClr val="FF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rtl="0" fontAlgn="ctr"/>
                      <a:r>
                        <a:rPr lang="ja-JP" altLang="en-US" sz="900" b="1" i="0" u="sng" strike="noStrike" dirty="0">
                          <a:solidFill>
                            <a:srgbClr val="FF0000"/>
                          </a:solidFill>
                          <a:effectLst/>
                          <a:latin typeface="Arial Rounded MT Bold" panose="020F0704030504030204" pitchFamily="34" charset="0"/>
                          <a:ea typeface="游ゴシック" panose="020B0400000000000000" pitchFamily="50" charset="-128"/>
                        </a:rPr>
                        <a:t>▲ </a:t>
                      </a:r>
                      <a:r>
                        <a:rPr lang="en-US" altLang="ja-JP" sz="900" b="1" i="0" u="sng" strike="noStrike" dirty="0">
                          <a:solidFill>
                            <a:srgbClr val="FF0000"/>
                          </a:solidFill>
                          <a:effectLst/>
                          <a:latin typeface="Arial Rounded MT Bold" panose="020F0704030504030204" pitchFamily="34" charset="0"/>
                          <a:ea typeface="游ゴシック" panose="020B0400000000000000" pitchFamily="50" charset="-128"/>
                        </a:rPr>
                        <a:t>816</a:t>
                      </a:r>
                      <a:r>
                        <a:rPr lang="ja-JP" altLang="en-US" sz="900" b="1" i="0" u="sng" strike="noStrike" dirty="0">
                          <a:solidFill>
                            <a:srgbClr val="FF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rowSpan="4">
                  <a:txBody>
                    <a:bodyPr/>
                    <a:lstStyle/>
                    <a:p>
                      <a:pPr algn="ctr" rtl="0" fontAlgn="ct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1,601,435</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人</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r>
                        <a:rPr lang="ja-JP" altLang="en-US" sz="900" b="1" i="0" u="sng" strike="noStrike" dirty="0">
                          <a:solidFill>
                            <a:srgbClr val="FF0000"/>
                          </a:solidFill>
                          <a:effectLst/>
                          <a:latin typeface="Arial Rounded MT Bold" panose="020F0704030504030204" pitchFamily="34" charset="0"/>
                          <a:ea typeface="游ゴシック" panose="020B0400000000000000" pitchFamily="50" charset="-128"/>
                        </a:rPr>
                        <a:t>▲</a:t>
                      </a:r>
                      <a:r>
                        <a:rPr lang="en-US" altLang="ja-JP" sz="900" b="1" i="0" u="sng" strike="noStrike" dirty="0">
                          <a:solidFill>
                            <a:srgbClr val="FF0000"/>
                          </a:solidFill>
                          <a:effectLst/>
                          <a:latin typeface="Arial Rounded MT Bold" panose="020F0704030504030204" pitchFamily="34" charset="0"/>
                          <a:ea typeface="游ゴシック" panose="020B0400000000000000" pitchFamily="50" charset="-128"/>
                        </a:rPr>
                        <a:t>1,306,770,960</a:t>
                      </a:r>
                      <a:r>
                        <a:rPr lang="ja-JP" altLang="en-US" sz="900" b="1" i="0" u="sng" strike="noStrike" dirty="0">
                          <a:solidFill>
                            <a:srgbClr val="FF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l" rtl="0"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（❶＞❷のため取崩）</a:t>
                      </a:r>
                    </a:p>
                  </a:txBody>
                  <a:tcPr marL="7440" marR="7440" marT="744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CC"/>
                    </a:solidFill>
                  </a:tcPr>
                </a:tc>
                <a:tc rowSpan="4">
                  <a:txBody>
                    <a:bodyPr/>
                    <a:lstStyle/>
                    <a:p>
                      <a:pPr algn="ctr" rtl="0" fontAlgn="ct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1,507,261</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人</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900" b="1" i="0" u="sng" strike="noStrike" dirty="0">
                          <a:solidFill>
                            <a:srgbClr val="FF0000"/>
                          </a:solidFill>
                          <a:effectLst/>
                          <a:latin typeface="Arial Rounded MT Bold" panose="020F0704030504030204" pitchFamily="34" charset="0"/>
                          <a:ea typeface="游ゴシック" panose="020B0400000000000000" pitchFamily="50" charset="-128"/>
                        </a:rPr>
                        <a:t>▲ </a:t>
                      </a:r>
                      <a:r>
                        <a:rPr lang="en-US" altLang="ja-JP" sz="900" b="1" i="0" u="sng" strike="noStrike" dirty="0">
                          <a:solidFill>
                            <a:srgbClr val="FF0000"/>
                          </a:solidFill>
                          <a:effectLst/>
                          <a:latin typeface="Arial Rounded MT Bold" panose="020F0704030504030204" pitchFamily="34" charset="0"/>
                          <a:ea typeface="游ゴシック" panose="020B0400000000000000" pitchFamily="50" charset="-128"/>
                        </a:rPr>
                        <a:t>867</a:t>
                      </a:r>
                      <a:r>
                        <a:rPr lang="ja-JP" altLang="en-US" sz="900" b="1" i="0" u="sng" strike="noStrike" dirty="0">
                          <a:solidFill>
                            <a:srgbClr val="FF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007105242"/>
                  </a:ext>
                </a:extLst>
              </a:tr>
              <a:tr h="196676">
                <a:tc>
                  <a:txBody>
                    <a:bodyPr/>
                    <a:lstStyle/>
                    <a:p>
                      <a:pPr algn="l" rtl="0"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Ｄ：見直前</a:t>
                      </a:r>
                      <a:r>
                        <a:rPr lang="ja-JP" altLang="en-US" sz="900" u="none" strike="noStrike" dirty="0">
                          <a:effectLst/>
                          <a:latin typeface="BIZ UDゴシック" panose="020B0400000000000000" pitchFamily="49" charset="-128"/>
                          <a:ea typeface="BIZ UDゴシック" panose="020B0400000000000000" pitchFamily="49" charset="-128"/>
                        </a:rPr>
                        <a:t>（</a:t>
                      </a:r>
                      <a:r>
                        <a:rPr kumimoji="1" lang="ja-JP" altLang="en-US" sz="8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シミュレーション</a:t>
                      </a:r>
                      <a:r>
                        <a:rPr lang="ja-JP" altLang="en-US" sz="900" u="none" strike="noStrike" dirty="0">
                          <a:effectLst/>
                          <a:latin typeface="BIZ UDゴシック" panose="020B0400000000000000" pitchFamily="49" charset="-128"/>
                          <a:ea typeface="BIZ UDゴシック" panose="020B0400000000000000" pitchFamily="49" charset="-128"/>
                        </a:rPr>
                        <a:t>）</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EEF4"/>
                    </a:solidFill>
                  </a:tcPr>
                </a:tc>
                <a:tc vMerge="1">
                  <a:txBody>
                    <a:bodyPr/>
                    <a:lstStyle/>
                    <a:p>
                      <a:pPr algn="ctr" rtl="0" fontAlgn="ct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rgbClr val="FFFFCC"/>
                    </a:solidFill>
                  </a:tcPr>
                </a:tc>
                <a:tc>
                  <a:txBody>
                    <a:bodyPr/>
                    <a:lstStyle/>
                    <a:p>
                      <a:pPr algn="ctr" rtl="0" fontAlgn="ctr"/>
                      <a:r>
                        <a:rPr lang="ja-JP" altLang="en-US" sz="900" b="0" i="0" u="none" strike="noStrike" dirty="0">
                          <a:solidFill>
                            <a:srgbClr val="000000"/>
                          </a:solidFill>
                          <a:effectLst/>
                          <a:latin typeface="Arial Rounded MT Bold" panose="020F0704030504030204" pitchFamily="34" charset="0"/>
                          <a:ea typeface="BIZ UDゴシック" panose="020B0400000000000000" pitchFamily="49" charset="-128"/>
                        </a:rPr>
                        <a:t>▲ </a:t>
                      </a:r>
                      <a:r>
                        <a:rPr lang="en-US" altLang="ja-JP" sz="900" b="0" i="0" u="none" strike="noStrike" dirty="0">
                          <a:solidFill>
                            <a:srgbClr val="000000"/>
                          </a:solidFill>
                          <a:effectLst/>
                          <a:latin typeface="Arial Rounded MT Bold" panose="020F0704030504030204" pitchFamily="34" charset="0"/>
                          <a:ea typeface="BIZ UDゴシック" panose="020B0400000000000000" pitchFamily="49" charset="-128"/>
                        </a:rPr>
                        <a:t>2,114</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a:txBody>
                    <a:bodyPr/>
                    <a:lstStyle/>
                    <a:p>
                      <a:pPr algn="r" fontAlgn="ctr"/>
                      <a:r>
                        <a:rPr lang="ja-JP" altLang="en-US" sz="900" b="0" i="0" u="none" strike="noStrike" dirty="0">
                          <a:solidFill>
                            <a:srgbClr val="000000"/>
                          </a:solidFill>
                          <a:effectLst/>
                          <a:latin typeface="Arial Rounded MT Bold" panose="020F0704030504030204" pitchFamily="34" charset="0"/>
                          <a:ea typeface="BIZ UDゴシック" panose="020B0400000000000000" pitchFamily="49" charset="-128"/>
                        </a:rPr>
                        <a:t>▲</a:t>
                      </a:r>
                      <a:r>
                        <a:rPr lang="en-US" altLang="ja-JP" sz="900" b="0" i="0" u="none" strike="noStrike" dirty="0">
                          <a:solidFill>
                            <a:srgbClr val="000000"/>
                          </a:solidFill>
                          <a:effectLst/>
                          <a:latin typeface="Arial Rounded MT Bold" panose="020F0704030504030204" pitchFamily="34" charset="0"/>
                          <a:ea typeface="BIZ UDゴシック" panose="020B0400000000000000" pitchFamily="49" charset="-128"/>
                        </a:rPr>
                        <a:t>3,385,433,590</a:t>
                      </a:r>
                      <a:r>
                        <a:rPr lang="ja-JP" altLang="en-US" sz="900" b="0" i="0" u="none" strike="noStrike" dirty="0">
                          <a:solidFill>
                            <a:srgbClr val="000000"/>
                          </a:solidFill>
                          <a:effectLst/>
                          <a:latin typeface="Arial Rounded MT Bold" panose="020F0704030504030204" pitchFamily="34" charset="0"/>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（❶＞❷のため取崩）</a:t>
                      </a:r>
                    </a:p>
                  </a:txBody>
                  <a:tcPr marL="7440" marR="7440" marT="744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a:txBody>
                    <a:bodyPr/>
                    <a:lstStyle/>
                    <a:p>
                      <a:pPr algn="ctr" fontAlgn="ctr"/>
                      <a:r>
                        <a:rPr lang="ja-JP" altLang="en-US" sz="900" b="0" i="0" u="none" strike="noStrike" dirty="0">
                          <a:solidFill>
                            <a:srgbClr val="000000"/>
                          </a:solidFill>
                          <a:effectLst/>
                          <a:latin typeface="Arial Rounded MT Bold" panose="020F0704030504030204" pitchFamily="34" charset="0"/>
                          <a:ea typeface="BIZ UDゴシック" panose="020B0400000000000000" pitchFamily="49" charset="-128"/>
                        </a:rPr>
                        <a:t>▲</a:t>
                      </a:r>
                      <a:r>
                        <a:rPr lang="en-US" altLang="ja-JP" sz="900" b="0" i="0" u="none" strike="noStrike" dirty="0">
                          <a:solidFill>
                            <a:srgbClr val="000000"/>
                          </a:solidFill>
                          <a:effectLst/>
                          <a:latin typeface="Arial Rounded MT Bold" panose="020F0704030504030204" pitchFamily="34" charset="0"/>
                          <a:ea typeface="BIZ UDゴシック" panose="020B0400000000000000" pitchFamily="49" charset="-128"/>
                        </a:rPr>
                        <a:t>2,246</a:t>
                      </a:r>
                      <a:r>
                        <a:rPr lang="ja-JP" altLang="en-US" sz="900" b="0" i="0" u="none" strike="noStrike" dirty="0">
                          <a:solidFill>
                            <a:srgbClr val="000000"/>
                          </a:solidFill>
                          <a:effectLst/>
                          <a:latin typeface="Arial Rounded MT Bold" panose="020F0704030504030204" pitchFamily="34" charset="0"/>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748037"/>
                  </a:ext>
                </a:extLst>
              </a:tr>
              <a:tr h="196676">
                <a:tc>
                  <a:txBody>
                    <a:bodyPr/>
                    <a:lstStyle/>
                    <a:p>
                      <a:pPr algn="l" rtl="0"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Ｂ：見直後</a:t>
                      </a:r>
                      <a:r>
                        <a:rPr lang="ja-JP" altLang="en-US" sz="900" u="none" strike="noStrike" dirty="0">
                          <a:effectLst/>
                          <a:latin typeface="BIZ UDゴシック" panose="020B0400000000000000" pitchFamily="49" charset="-128"/>
                          <a:ea typeface="BIZ UDゴシック" panose="020B0400000000000000" pitchFamily="49" charset="-128"/>
                        </a:rPr>
                        <a:t>（システム）</a:t>
                      </a: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EEF4"/>
                    </a:solidFill>
                  </a:tcPr>
                </a:tc>
                <a:tc rowSpan="2">
                  <a:txBody>
                    <a:bodyPr/>
                    <a:lstStyle/>
                    <a:p>
                      <a:pPr algn="ctr" rtl="0" fontAlgn="ct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3,776</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rtl="0" fontAlgn="ctr"/>
                      <a:r>
                        <a:rPr lang="ja-JP" altLang="en-US" sz="900" b="0" i="0" u="none" strike="noStrike" dirty="0">
                          <a:solidFill>
                            <a:srgbClr val="000000"/>
                          </a:solidFill>
                          <a:effectLst/>
                          <a:latin typeface="Arial Rounded MT Bold" panose="020F0704030504030204" pitchFamily="34" charset="0"/>
                          <a:ea typeface="游ゴシック" panose="020B0400000000000000" pitchFamily="50" charset="-128"/>
                        </a:rPr>
                        <a:t>▲ </a:t>
                      </a: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1,268</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vMerge="1">
                  <a:txBody>
                    <a:bodyPr/>
                    <a:lstStyle/>
                    <a:p>
                      <a:pPr algn="ctr" rtl="0" fontAlgn="ct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1,601,435</a:t>
                      </a:r>
                      <a:r>
                        <a:rPr lang="ja-JP" altLang="en-US" sz="900" b="0" i="0" u="none" strike="noStrike" dirty="0">
                          <a:solidFill>
                            <a:srgbClr val="000000"/>
                          </a:solidFill>
                          <a:effectLst/>
                          <a:latin typeface="Arial Rounded MT Bold" panose="020F0704030504030204" pitchFamily="34" charset="0"/>
                          <a:ea typeface="游ゴシック" panose="020B0400000000000000" pitchFamily="50" charset="-128"/>
                        </a:rPr>
                        <a:t>人</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r>
                        <a:rPr lang="ja-JP" altLang="en-US" sz="900" b="0" i="0" u="none" strike="noStrike" dirty="0">
                          <a:solidFill>
                            <a:srgbClr val="000000"/>
                          </a:solidFill>
                          <a:effectLst/>
                          <a:latin typeface="Arial Rounded MT Bold" panose="020F0704030504030204" pitchFamily="34" charset="0"/>
                          <a:ea typeface="游ゴシック" panose="020B0400000000000000" pitchFamily="50" charset="-128"/>
                        </a:rPr>
                        <a:t>▲ </a:t>
                      </a: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2,030,619,580</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rtl="0"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（❶＞❷のため取崩）</a:t>
                      </a:r>
                    </a:p>
                  </a:txBody>
                  <a:tcPr marL="7440" marR="7440" marT="744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vMerge="1">
                  <a:txBody>
                    <a:bodyPr/>
                    <a:lstStyle/>
                    <a:p>
                      <a:pPr algn="ctr" rtl="0" fontAlgn="ct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1,507,261</a:t>
                      </a:r>
                      <a:r>
                        <a:rPr lang="ja-JP" altLang="en-US" sz="900" b="0" i="0" u="none" strike="noStrike" dirty="0">
                          <a:solidFill>
                            <a:srgbClr val="000000"/>
                          </a:solidFill>
                          <a:effectLst/>
                          <a:latin typeface="Arial Rounded MT Bold" panose="020F0704030504030204" pitchFamily="34" charset="0"/>
                          <a:ea typeface="游ゴシック" panose="020B0400000000000000" pitchFamily="50" charset="-128"/>
                        </a:rPr>
                        <a:t>人</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effectLst/>
                          <a:latin typeface="Arial Rounded MT Bold" panose="020F0704030504030204" pitchFamily="34" charset="0"/>
                          <a:ea typeface="游ゴシック" panose="020B0400000000000000" pitchFamily="50" charset="-128"/>
                        </a:rPr>
                        <a:t>▲ </a:t>
                      </a: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1,347</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871141671"/>
                  </a:ext>
                </a:extLst>
              </a:tr>
              <a:tr h="196676">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Ｃ：見直前</a:t>
                      </a:r>
                      <a:r>
                        <a:rPr lang="ja-JP" altLang="en-US" sz="900" u="none" strike="noStrike" dirty="0">
                          <a:effectLst/>
                          <a:latin typeface="BIZ UDゴシック" panose="020B0400000000000000" pitchFamily="49" charset="-128"/>
                          <a:ea typeface="BIZ UDゴシック" panose="020B0400000000000000" pitchFamily="49" charset="-128"/>
                        </a:rPr>
                        <a:t>（システム）</a:t>
                      </a:r>
                      <a:endParaRPr kumimoji="1" lang="ja-JP" altLang="en-US" sz="9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EEF4"/>
                    </a:solidFill>
                  </a:tcPr>
                </a:tc>
                <a:tc vMerge="1">
                  <a:txBody>
                    <a:bodyPr/>
                    <a:lstStyle/>
                    <a:p>
                      <a:endParaRPr kumimoji="1" lang="ja-JP" altLang="en-US"/>
                    </a:p>
                  </a:txBody>
                  <a:tcPr/>
                </a:tc>
                <a:tc>
                  <a:txBody>
                    <a:bodyPr/>
                    <a:lstStyle/>
                    <a:p>
                      <a:pPr algn="ctr" rtl="0" fontAlgn="ctr"/>
                      <a:r>
                        <a:rPr lang="ja-JP" altLang="en-US" sz="900" b="0" i="0" u="none" strike="noStrike" dirty="0">
                          <a:solidFill>
                            <a:srgbClr val="000000"/>
                          </a:solidFill>
                          <a:effectLst/>
                          <a:latin typeface="Arial Rounded MT Bold" panose="020F0704030504030204" pitchFamily="34" charset="0"/>
                          <a:ea typeface="游ゴシック" panose="020B0400000000000000" pitchFamily="50" charset="-128"/>
                        </a:rPr>
                        <a:t>         </a:t>
                      </a: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489</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gn="r" fontAlgn="ct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783,101,715</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（❶＜❷のため積立）</a:t>
                      </a:r>
                    </a:p>
                  </a:txBody>
                  <a:tcPr marL="7440" marR="7440" marT="744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gn="ctr" fontAlgn="ctr"/>
                      <a:r>
                        <a:rPr lang="ja-JP" altLang="en-US" sz="900" b="0" i="0" u="none" strike="noStrike" dirty="0">
                          <a:solidFill>
                            <a:srgbClr val="000000"/>
                          </a:solidFill>
                          <a:effectLst/>
                          <a:latin typeface="Arial Rounded MT Bold" panose="020F0704030504030204" pitchFamily="34" charset="0"/>
                          <a:ea typeface="游ゴシック" panose="020B0400000000000000" pitchFamily="50" charset="-128"/>
                        </a:rPr>
                        <a:t>         </a:t>
                      </a:r>
                      <a:r>
                        <a:rPr lang="en-US" altLang="ja-JP" sz="900" b="0" i="0" u="none" strike="noStrike" dirty="0">
                          <a:solidFill>
                            <a:srgbClr val="000000"/>
                          </a:solidFill>
                          <a:effectLst/>
                          <a:latin typeface="Arial Rounded MT Bold" panose="020F0704030504030204" pitchFamily="34" charset="0"/>
                          <a:ea typeface="游ゴシック" panose="020B0400000000000000" pitchFamily="50" charset="-128"/>
                        </a:rPr>
                        <a:t>520</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円</a:t>
                      </a:r>
                    </a:p>
                  </a:txBody>
                  <a:tcPr marL="7440" marR="7440" marT="74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46207372"/>
                  </a:ext>
                </a:extLst>
              </a:tr>
            </a:tbl>
          </a:graphicData>
        </a:graphic>
      </p:graphicFrame>
      <p:sp>
        <p:nvSpPr>
          <p:cNvPr id="22" name="テキスト ボックス 21">
            <a:extLst>
              <a:ext uri="{FF2B5EF4-FFF2-40B4-BE49-F238E27FC236}">
                <a16:creationId xmlns:a16="http://schemas.microsoft.com/office/drawing/2014/main" id="{AEAD58FC-CFEF-4EFE-B7B2-520BE82626C5}"/>
              </a:ext>
            </a:extLst>
          </p:cNvPr>
          <p:cNvSpPr txBox="1"/>
          <p:nvPr/>
        </p:nvSpPr>
        <p:spPr>
          <a:xfrm>
            <a:off x="-6569" y="6090353"/>
            <a:ext cx="10737945" cy="338554"/>
          </a:xfrm>
          <a:prstGeom prst="rect">
            <a:avLst/>
          </a:prstGeom>
          <a:noFill/>
        </p:spPr>
        <p:txBody>
          <a:bodyPr wrap="square">
            <a:spAutoFit/>
          </a:bodyPr>
          <a:lstStyle/>
          <a:p>
            <a:r>
              <a:rPr lang="en-US" altLang="ja-JP" sz="800" dirty="0">
                <a:latin typeface="BIZ UD明朝 Medium" panose="02020500000000000000" pitchFamily="17" charset="-128"/>
                <a:ea typeface="BIZ UD明朝 Medium" panose="02020500000000000000" pitchFamily="17" charset="-128"/>
              </a:rPr>
              <a:t>※</a:t>
            </a:r>
            <a:r>
              <a:rPr lang="ja-JP" altLang="en-US" sz="800" dirty="0">
                <a:latin typeface="BIZ UD明朝 Medium" panose="02020500000000000000" pitchFamily="17" charset="-128"/>
                <a:ea typeface="BIZ UD明朝 Medium" panose="02020500000000000000" pitchFamily="17" charset="-128"/>
              </a:rPr>
              <a:t>１　平成</a:t>
            </a:r>
            <a:r>
              <a:rPr lang="en-US" altLang="ja-JP" sz="800" dirty="0">
                <a:latin typeface="BIZ UD明朝 Medium" panose="02020500000000000000" pitchFamily="17" charset="-128"/>
                <a:ea typeface="BIZ UD明朝 Medium" panose="02020500000000000000" pitchFamily="17" charset="-128"/>
              </a:rPr>
              <a:t>30</a:t>
            </a:r>
            <a:r>
              <a:rPr lang="ja-JP" altLang="en-US" sz="800" dirty="0">
                <a:latin typeface="BIZ UD明朝 Medium" panose="02020500000000000000" pitchFamily="17" charset="-128"/>
                <a:ea typeface="BIZ UD明朝 Medium" panose="02020500000000000000" pitchFamily="17" charset="-128"/>
              </a:rPr>
              <a:t>年度・令和元年度は、改正後の計算方法に用いる過去３か年平均の実績に、広域化以前の平成</a:t>
            </a:r>
            <a:r>
              <a:rPr lang="en-US" altLang="ja-JP" sz="800" dirty="0">
                <a:latin typeface="BIZ UD明朝 Medium" panose="02020500000000000000" pitchFamily="17" charset="-128"/>
                <a:ea typeface="BIZ UD明朝 Medium" panose="02020500000000000000" pitchFamily="17" charset="-128"/>
              </a:rPr>
              <a:t>29</a:t>
            </a:r>
            <a:r>
              <a:rPr lang="ja-JP" altLang="en-US" sz="800" dirty="0">
                <a:latin typeface="BIZ UD明朝 Medium" panose="02020500000000000000" pitchFamily="17" charset="-128"/>
                <a:ea typeface="BIZ UD明朝 Medium" panose="02020500000000000000" pitchFamily="17" charset="-128"/>
              </a:rPr>
              <a:t>年度以前の年度を含むため算出不可。</a:t>
            </a:r>
            <a:endParaRPr lang="en-US" altLang="ja-JP" sz="800" dirty="0">
              <a:latin typeface="BIZ UD明朝 Medium" panose="02020500000000000000" pitchFamily="17" charset="-128"/>
              <a:ea typeface="BIZ UD明朝 Medium" panose="02020500000000000000" pitchFamily="17" charset="-128"/>
            </a:endParaRPr>
          </a:p>
          <a:p>
            <a:r>
              <a:rPr lang="en-US" altLang="ja-JP" sz="800" dirty="0">
                <a:latin typeface="BIZ UD明朝 Medium" panose="02020500000000000000" pitchFamily="17" charset="-128"/>
                <a:ea typeface="BIZ UD明朝 Medium" panose="02020500000000000000" pitchFamily="17" charset="-128"/>
              </a:rPr>
              <a:t>※</a:t>
            </a:r>
            <a:r>
              <a:rPr lang="ja-JP" altLang="en-US" sz="800" dirty="0">
                <a:latin typeface="BIZ UD明朝 Medium" panose="02020500000000000000" pitchFamily="17" charset="-128"/>
                <a:ea typeface="BIZ UD明朝 Medium" panose="02020500000000000000" pitchFamily="17" charset="-128"/>
              </a:rPr>
              <a:t>２　社会保険診療報酬支払基金への報告値であり、年報値とは異なる。</a:t>
            </a:r>
          </a:p>
        </p:txBody>
      </p:sp>
      <p:sp>
        <p:nvSpPr>
          <p:cNvPr id="3" name="正方形/長方形 2">
            <a:extLst>
              <a:ext uri="{FF2B5EF4-FFF2-40B4-BE49-F238E27FC236}">
                <a16:creationId xmlns:a16="http://schemas.microsoft.com/office/drawing/2014/main" id="{0AFBBAC9-65BD-4B98-BF88-66D6301E92AF}"/>
              </a:ext>
            </a:extLst>
          </p:cNvPr>
          <p:cNvSpPr/>
          <p:nvPr/>
        </p:nvSpPr>
        <p:spPr>
          <a:xfrm>
            <a:off x="38911" y="5321677"/>
            <a:ext cx="1721795" cy="20261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3D5CC386-BCA5-4E34-BA2C-9BAE7CE5F779}"/>
              </a:ext>
            </a:extLst>
          </p:cNvPr>
          <p:cNvSpPr/>
          <p:nvPr/>
        </p:nvSpPr>
        <p:spPr>
          <a:xfrm>
            <a:off x="1760363" y="5321677"/>
            <a:ext cx="1235413" cy="37902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E323FB85-AE7D-420A-9EFC-90DB15244EC9}"/>
              </a:ext>
            </a:extLst>
          </p:cNvPr>
          <p:cNvSpPr/>
          <p:nvPr/>
        </p:nvSpPr>
        <p:spPr>
          <a:xfrm>
            <a:off x="3008474" y="5321677"/>
            <a:ext cx="1235413" cy="20261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879242D7-E570-462F-BC03-0844373473F0}"/>
              </a:ext>
            </a:extLst>
          </p:cNvPr>
          <p:cNvSpPr/>
          <p:nvPr/>
        </p:nvSpPr>
        <p:spPr>
          <a:xfrm>
            <a:off x="5460565" y="5321677"/>
            <a:ext cx="2497193" cy="20054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a:extLst>
              <a:ext uri="{FF2B5EF4-FFF2-40B4-BE49-F238E27FC236}">
                <a16:creationId xmlns:a16="http://schemas.microsoft.com/office/drawing/2014/main" id="{BD498100-0C11-4985-B9DB-40FDC31C9C50}"/>
              </a:ext>
            </a:extLst>
          </p:cNvPr>
          <p:cNvSpPr/>
          <p:nvPr/>
        </p:nvSpPr>
        <p:spPr>
          <a:xfrm>
            <a:off x="9205183" y="5321677"/>
            <a:ext cx="1443932" cy="19005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E0A387CB-8C23-4739-901A-334CC0D53056}"/>
              </a:ext>
            </a:extLst>
          </p:cNvPr>
          <p:cNvSpPr/>
          <p:nvPr/>
        </p:nvSpPr>
        <p:spPr>
          <a:xfrm>
            <a:off x="5460565" y="5725913"/>
            <a:ext cx="2497193" cy="17181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2067621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20639</TotalTime>
  <Words>1601</Words>
  <Application>Microsoft Office PowerPoint</Application>
  <PresentationFormat>ユーザー設定</PresentationFormat>
  <Paragraphs>143</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BIZ UDゴシック</vt:lpstr>
      <vt:lpstr>BIZ UD明朝 Medium</vt:lpstr>
      <vt:lpstr>游ゴシック</vt:lpstr>
      <vt:lpstr>游明朝</vt:lpstr>
      <vt:lpstr>Arial</vt:lpstr>
      <vt:lpstr>Arial Rounded MT Bold</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保険料の激変緩和措置について</dc:title>
  <dc:creator>l.m.t.b.201203@gmail.com</dc:creator>
  <cp:lastModifiedBy>桐山　栞里</cp:lastModifiedBy>
  <cp:revision>2515</cp:revision>
  <cp:lastPrinted>2026-02-03T01:52:41Z</cp:lastPrinted>
  <dcterms:created xsi:type="dcterms:W3CDTF">2020-05-20T23:54:01Z</dcterms:created>
  <dcterms:modified xsi:type="dcterms:W3CDTF">2026-03-11T07:01:31Z</dcterms:modified>
</cp:coreProperties>
</file>