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0" r:id="rId2"/>
    <p:sldId id="264" r:id="rId3"/>
    <p:sldId id="262"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93514" autoAdjust="0"/>
  </p:normalViewPr>
  <p:slideViewPr>
    <p:cSldViewPr>
      <p:cViewPr varScale="1">
        <p:scale>
          <a:sx n="93" d="100"/>
          <a:sy n="93" d="100"/>
        </p:scale>
        <p:origin x="1334"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2B6E85F-79FB-4631-9183-2CD1A5F445A3}" type="datetimeFigureOut">
              <a:rPr kumimoji="1" lang="ja-JP" altLang="en-US" smtClean="0"/>
              <a:t>2025/5/14</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651C6647-B049-4368-B944-3CA6764AF839}" type="slidenum">
              <a:rPr kumimoji="1" lang="ja-JP" altLang="en-US" smtClean="0"/>
              <a:t>‹#›</a:t>
            </a:fld>
            <a:endParaRPr kumimoji="1" lang="ja-JP" altLang="en-US" dirty="0"/>
          </a:p>
        </p:txBody>
      </p:sp>
    </p:spTree>
    <p:extLst>
      <p:ext uri="{BB962C8B-B14F-4D97-AF65-F5344CB8AC3E}">
        <p14:creationId xmlns:p14="http://schemas.microsoft.com/office/powerpoint/2010/main" val="13039615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51C6647-B049-4368-B944-3CA6764AF839}" type="slidenum">
              <a:rPr kumimoji="1" lang="ja-JP" altLang="en-US" smtClean="0"/>
              <a:t>1</a:t>
            </a:fld>
            <a:endParaRPr kumimoji="1" lang="ja-JP" altLang="en-US" dirty="0"/>
          </a:p>
        </p:txBody>
      </p:sp>
    </p:spTree>
    <p:extLst>
      <p:ext uri="{BB962C8B-B14F-4D97-AF65-F5344CB8AC3E}">
        <p14:creationId xmlns:p14="http://schemas.microsoft.com/office/powerpoint/2010/main" val="3840680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51C6647-B049-4368-B944-3CA6764AF839}" type="slidenum">
              <a:rPr kumimoji="1" lang="ja-JP" altLang="en-US" smtClean="0"/>
              <a:t>2</a:t>
            </a:fld>
            <a:endParaRPr kumimoji="1" lang="ja-JP" altLang="en-US" dirty="0"/>
          </a:p>
        </p:txBody>
      </p:sp>
    </p:spTree>
    <p:extLst>
      <p:ext uri="{BB962C8B-B14F-4D97-AF65-F5344CB8AC3E}">
        <p14:creationId xmlns:p14="http://schemas.microsoft.com/office/powerpoint/2010/main" val="2933257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51C6647-B049-4368-B944-3CA6764AF839}" type="slidenum">
              <a:rPr kumimoji="1" lang="ja-JP" altLang="en-US" smtClean="0"/>
              <a:t>3</a:t>
            </a:fld>
            <a:endParaRPr kumimoji="1" lang="ja-JP" altLang="en-US" dirty="0"/>
          </a:p>
        </p:txBody>
      </p:sp>
    </p:spTree>
    <p:extLst>
      <p:ext uri="{BB962C8B-B14F-4D97-AF65-F5344CB8AC3E}">
        <p14:creationId xmlns:p14="http://schemas.microsoft.com/office/powerpoint/2010/main" val="1551100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20F01CE-014C-40AA-87D4-BBEF02E35C79}" type="datetime1">
              <a:rPr kumimoji="1" lang="ja-JP" altLang="en-US" smtClean="0"/>
              <a:t>2025/5/14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8137EE6-BA70-4F0F-B9A3-FA462E906F4F}" type="datetime1">
              <a:rPr kumimoji="1" lang="ja-JP" altLang="en-US" smtClean="0"/>
              <a:t>2025/5/14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FBB1E9-0F6B-4970-A9C2-2040402B101C}" type="datetime1">
              <a:rPr kumimoji="1" lang="ja-JP" altLang="en-US" smtClean="0"/>
              <a:t>2025/5/14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D97F41F-1E43-4D89-BC0F-9C4527F9A995}" type="datetime1">
              <a:rPr kumimoji="1" lang="ja-JP" altLang="en-US" smtClean="0"/>
              <a:t>2025/5/14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5C5C9AC-15ED-4B0C-AD7C-8A696F61091F}" type="datetime1">
              <a:rPr kumimoji="1" lang="ja-JP" altLang="en-US" smtClean="0"/>
              <a:t>2025/5/14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13E2C9E-C075-4224-B1DC-0E8515292823}" type="datetime1">
              <a:rPr kumimoji="1" lang="ja-JP" altLang="en-US" smtClean="0"/>
              <a:t>2025/5/14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4536162-718C-404F-923E-E37702D717E1}" type="datetime1">
              <a:rPr kumimoji="1" lang="ja-JP" altLang="en-US" smtClean="0"/>
              <a:t>2025/5/14</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AE639C6-65A8-43F4-B2A4-5EC1CB3B43E2}" type="datetime1">
              <a:rPr kumimoji="1" lang="ja-JP" altLang="en-US" smtClean="0"/>
              <a:t>2025/5/14</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F9960D-0A0A-488A-9652-78EA57B92099}" type="datetime1">
              <a:rPr kumimoji="1" lang="ja-JP" altLang="en-US" smtClean="0"/>
              <a:t>2025/5/14</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02E692F-9175-40D6-BD8F-324B23035EE2}" type="datetime1">
              <a:rPr kumimoji="1" lang="ja-JP" altLang="en-US" smtClean="0"/>
              <a:t>2025/5/14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2188925-3948-44E0-9DC8-A779930FDDD7}" type="datetime1">
              <a:rPr kumimoji="1" lang="ja-JP" altLang="en-US" smtClean="0"/>
              <a:t>2025/5/14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99A0A-9218-40F3-982F-75415E3EB1F7}" type="datetime1">
              <a:rPr kumimoji="1" lang="ja-JP" altLang="en-US" smtClean="0"/>
              <a:t>2025/5/14</a:t>
            </a:fld>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54392"/>
            <a:ext cx="9000000" cy="468000"/>
          </a:xfrm>
        </p:spPr>
        <p:txBody>
          <a:bodyPr>
            <a:noAutofit/>
          </a:bodyPr>
          <a:lstStyle/>
          <a:p>
            <a:r>
              <a:rPr lang="ja-JP" altLang="en-US" sz="1800" b="1" dirty="0">
                <a:latin typeface="HGS創英角ｺﾞｼｯｸUB" panose="020B0900000000000000" pitchFamily="50" charset="-128"/>
                <a:ea typeface="HGS創英角ｺﾞｼｯｸUB" panose="020B0900000000000000" pitchFamily="50" charset="-128"/>
              </a:rPr>
              <a:t>令和７年度　財政</a:t>
            </a:r>
            <a:r>
              <a:rPr lang="ja-JP" altLang="ja-JP" sz="1800" b="1" dirty="0">
                <a:latin typeface="HGS創英角ｺﾞｼｯｸUB" panose="020B0900000000000000" pitchFamily="50" charset="-128"/>
                <a:ea typeface="HGS創英角ｺﾞｼｯｸUB" panose="020B0900000000000000" pitchFamily="50" charset="-128"/>
              </a:rPr>
              <a:t>運営検討Ｗ・Ｇ</a:t>
            </a:r>
            <a:r>
              <a:rPr lang="ja-JP" altLang="en-US" sz="1800" b="1" dirty="0">
                <a:latin typeface="HGS創英角ｺﾞｼｯｸUB" panose="020B0900000000000000" pitchFamily="50" charset="-128"/>
                <a:ea typeface="HGS創英角ｺﾞｼｯｸUB" panose="020B0900000000000000" pitchFamily="50" charset="-128"/>
              </a:rPr>
              <a:t>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975875514"/>
              </p:ext>
            </p:extLst>
          </p:nvPr>
        </p:nvGraphicFramePr>
        <p:xfrm>
          <a:off x="72000" y="607259"/>
          <a:ext cx="9000000" cy="5941824"/>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20000"/>
                    </a:ext>
                  </a:extLst>
                </a:gridCol>
                <a:gridCol w="2376906">
                  <a:extLst>
                    <a:ext uri="{9D8B030D-6E8A-4147-A177-3AD203B41FA5}">
                      <a16:colId xmlns:a16="http://schemas.microsoft.com/office/drawing/2014/main" val="4110931989"/>
                    </a:ext>
                  </a:extLst>
                </a:gridCol>
                <a:gridCol w="3528392">
                  <a:extLst>
                    <a:ext uri="{9D8B030D-6E8A-4147-A177-3AD203B41FA5}">
                      <a16:colId xmlns:a16="http://schemas.microsoft.com/office/drawing/2014/main" val="877537854"/>
                    </a:ext>
                  </a:extLst>
                </a:gridCol>
                <a:gridCol w="2374702">
                  <a:extLst>
                    <a:ext uri="{9D8B030D-6E8A-4147-A177-3AD203B41FA5}">
                      <a16:colId xmlns:a16="http://schemas.microsoft.com/office/drawing/2014/main" val="444786263"/>
                    </a:ext>
                  </a:extLst>
                </a:gridCol>
              </a:tblGrid>
              <a:tr h="448196">
                <a:tc>
                  <a:txBody>
                    <a:bodyPr/>
                    <a:lstStyle/>
                    <a:p>
                      <a:pPr algn="ctr"/>
                      <a:r>
                        <a:rPr kumimoji="1" lang="ja-JP" altLang="en-US" sz="1000" dirty="0">
                          <a:solidFill>
                            <a:schemeClr val="tx1"/>
                          </a:solidFill>
                          <a:latin typeface="HGPｺﾞｼｯｸE" panose="020B0900000000000000" pitchFamily="50" charset="-128"/>
                          <a:ea typeface="HGPｺﾞｼｯｸE" panose="020B0900000000000000" pitchFamily="50"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ja-JP" altLang="en-US" sz="1000" dirty="0">
                          <a:solidFill>
                            <a:schemeClr val="tx1"/>
                          </a:solidFill>
                          <a:latin typeface="HGPｺﾞｼｯｸE" panose="020B0900000000000000" pitchFamily="50" charset="-128"/>
                          <a:ea typeface="HGPｺﾞｼｯｸE" panose="020B0900000000000000" pitchFamily="50" charset="-128"/>
                        </a:rPr>
                        <a:t>令和６年度の検討事項</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HGPｺﾞｼｯｸE" panose="020B0900000000000000" pitchFamily="50" charset="-128"/>
                          <a:ea typeface="HGPｺﾞｼｯｸE" panose="020B0900000000000000" pitchFamily="50" charset="-128"/>
                        </a:rPr>
                        <a:t>これまでの検討結果</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r h="4749809">
                <a:tc>
                  <a:txBody>
                    <a:bodyPr/>
                    <a:lstStyle/>
                    <a:p>
                      <a:r>
                        <a:rPr kumimoji="1" lang="ja-JP" altLang="en-US" sz="950" dirty="0">
                          <a:solidFill>
                            <a:schemeClr val="tx1"/>
                          </a:solidFill>
                          <a:latin typeface="HGPｺﾞｼｯｸE" panose="020B0900000000000000" pitchFamily="50" charset="-128"/>
                          <a:ea typeface="HGPｺﾞｼｯｸE" panose="020B0900000000000000" pitchFamily="50" charset="-128"/>
                        </a:rPr>
                        <a:t>保険料率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strike="noStrike" dirty="0">
                          <a:solidFill>
                            <a:schemeClr val="tx1"/>
                          </a:solidFill>
                          <a:latin typeface="HGPｺﾞｼｯｸM" panose="020B0600000000000000" pitchFamily="50" charset="-128"/>
                          <a:ea typeface="HGPｺﾞｼｯｸM" panose="020B0600000000000000" pitchFamily="50" charset="-128"/>
                        </a:rPr>
                        <a:t>●　府全体の共通公費の範囲の検討</a:t>
                      </a:r>
                      <a:endParaRPr kumimoji="1" lang="en-US" altLang="ja-JP" sz="950" strike="noStrike"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strike="noStrike"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strike="noStrike" dirty="0">
                          <a:solidFill>
                            <a:schemeClr val="tx1"/>
                          </a:solidFill>
                          <a:latin typeface="HGPｺﾞｼｯｸM" panose="020B0600000000000000" pitchFamily="50" charset="-128"/>
                          <a:ea typeface="HGPｺﾞｼｯｸM" panose="020B0600000000000000" pitchFamily="50" charset="-128"/>
                        </a:rPr>
                        <a:t>①　過年度の保険料収納見込み</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strike="noStrike" dirty="0">
                          <a:solidFill>
                            <a:schemeClr val="tx1"/>
                          </a:solidFill>
                          <a:latin typeface="HGPｺﾞｼｯｸM" panose="020B0600000000000000" pitchFamily="50" charset="-128"/>
                          <a:ea typeface="HGPｺﾞｼｯｸM" panose="020B0600000000000000" pitchFamily="50" charset="-128"/>
                        </a:rPr>
                        <a:t>　　</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strike="noStrike" dirty="0">
                          <a:solidFill>
                            <a:schemeClr val="tx1"/>
                          </a:solidFill>
                          <a:latin typeface="HGPｺﾞｼｯｸM" panose="020B0600000000000000" pitchFamily="50" charset="-128"/>
                          <a:ea typeface="HGPｺﾞｼｯｸM" panose="020B0600000000000000" pitchFamily="50" charset="-128"/>
                        </a:rPr>
                        <a:t>②　保険者努力支援制度（都道府県分）</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strike="noStrike"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strike="noStrike" dirty="0">
                          <a:solidFill>
                            <a:schemeClr val="tx1"/>
                          </a:solidFill>
                          <a:latin typeface="HGPｺﾞｼｯｸM" panose="020B0600000000000000" pitchFamily="50" charset="-128"/>
                          <a:ea typeface="HGPｺﾞｼｯｸM" panose="020B0600000000000000" pitchFamily="50" charset="-128"/>
                        </a:rPr>
                        <a:t>③　保険者努力支援制度（市町村分）</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strike="noStrike"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strike="noStrike" dirty="0">
                          <a:solidFill>
                            <a:schemeClr val="tx1"/>
                          </a:solidFill>
                          <a:latin typeface="HGPｺﾞｼｯｸM" panose="020B0600000000000000" pitchFamily="50" charset="-128"/>
                          <a:ea typeface="HGPｺﾞｼｯｸM" panose="020B0600000000000000" pitchFamily="50" charset="-128"/>
                        </a:rPr>
                        <a:t>④　府２号繰入金</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府全体の共通公費の範囲の検討</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①　過年度の保険料収納見込み</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仮算定結果を受けて、市町村国保特会の赤字傾向への配慮の観点を踏まえ、本算定では以下の対応とする。</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②　保険者努力支援制度（都道府県分）</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引き続き、保険料抑制財源として活用</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③　保険者努力支援制度（市町村分）</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市町村国保特会の赤字傾向への配慮の観点を踏まえ、</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令和７年度の一定割合は</a:t>
                      </a:r>
                      <a:r>
                        <a:rPr kumimoji="1" lang="en-US" altLang="ja-JP" sz="950" u="sng" dirty="0">
                          <a:solidFill>
                            <a:schemeClr val="tx1"/>
                          </a:solidFill>
                          <a:latin typeface="HGPｺﾞｼｯｸM" panose="020B0600000000000000" pitchFamily="50" charset="-128"/>
                          <a:ea typeface="HGPｺﾞｼｯｸM" panose="020B0600000000000000" pitchFamily="50" charset="-128"/>
                        </a:rPr>
                        <a:t>0</a:t>
                      </a:r>
                      <a:r>
                        <a:rPr kumimoji="1" lang="ja-JP" altLang="en-US" sz="950" u="sng" dirty="0">
                          <a:solidFill>
                            <a:schemeClr val="tx1"/>
                          </a:solidFill>
                          <a:latin typeface="HGPｺﾞｼｯｸM" panose="020B0600000000000000" pitchFamily="50" charset="-128"/>
                          <a:ea typeface="HGPｺﾞｼｯｸM" panose="020B0600000000000000" pitchFamily="50" charset="-128"/>
                        </a:rPr>
                        <a:t>％</a:t>
                      </a:r>
                      <a:r>
                        <a:rPr kumimoji="1" lang="ja-JP" altLang="en-US" sz="950" dirty="0">
                          <a:solidFill>
                            <a:schemeClr val="tx1"/>
                          </a:solidFill>
                          <a:latin typeface="HGPｺﾞｼｯｸM" panose="020B0600000000000000" pitchFamily="50" charset="-128"/>
                          <a:ea typeface="HGPｺﾞｼｯｸM" panose="020B0600000000000000" pitchFamily="50" charset="-128"/>
                        </a:rPr>
                        <a:t>に設定</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④　府２号繰入金</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保健事業の効果的取組（</a:t>
                      </a:r>
                      <a:r>
                        <a:rPr kumimoji="1" lang="en-US" altLang="ja-JP" sz="950" dirty="0">
                          <a:solidFill>
                            <a:schemeClr val="tx1"/>
                          </a:solidFill>
                          <a:latin typeface="HGPｺﾞｼｯｸM" panose="020B0600000000000000" pitchFamily="50" charset="-128"/>
                          <a:ea typeface="HGPｺﾞｼｯｸM" panose="020B0600000000000000" pitchFamily="50" charset="-128"/>
                        </a:rPr>
                        <a:t>※</a:t>
                      </a:r>
                      <a:r>
                        <a:rPr kumimoji="1" lang="ja-JP" altLang="en-US" sz="950" dirty="0">
                          <a:solidFill>
                            <a:schemeClr val="tx1"/>
                          </a:solidFill>
                          <a:latin typeface="HGPｺﾞｼｯｸM" panose="020B0600000000000000" pitchFamily="50" charset="-128"/>
                          <a:ea typeface="HGPｺﾞｼｯｸM" panose="020B0600000000000000" pitchFamily="50" charset="-128"/>
                        </a:rPr>
                        <a:t>）に係る財源を除き、</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全額府１号繰入金に振り替え、保険料抑制財源として活用</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r>
                        <a:rPr kumimoji="1" lang="en-US" altLang="ja-JP" sz="950" dirty="0">
                          <a:solidFill>
                            <a:schemeClr val="tx1"/>
                          </a:solidFill>
                          <a:latin typeface="HGPｺﾞｼｯｸM" panose="020B0600000000000000" pitchFamily="50" charset="-128"/>
                          <a:ea typeface="HGPｺﾞｼｯｸM" panose="020B0600000000000000" pitchFamily="50" charset="-128"/>
                        </a:rPr>
                        <a:t>※</a:t>
                      </a:r>
                      <a:r>
                        <a:rPr kumimoji="1" lang="ja-JP" altLang="en-US" sz="950" dirty="0">
                          <a:solidFill>
                            <a:schemeClr val="tx1"/>
                          </a:solidFill>
                          <a:latin typeface="HGPｺﾞｼｯｸM" panose="020B0600000000000000" pitchFamily="50" charset="-128"/>
                          <a:ea typeface="HGPｺﾞｼｯｸM" panose="020B0600000000000000" pitchFamily="50" charset="-128"/>
                        </a:rPr>
                        <a:t>令和７年度は採択事業なし</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被保険者数の推計方法</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令和４年度算定から採用しているコーホート要因法（「自然増</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減」（出生と死亡）及び「純移動」（資格取得・喪失）という、二つの</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「変動要因」の将来値を仮定し、それに基づいた被保険者数の推</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計を行うことで、被保険者の動勢を適切に反映可能な推計方法）</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を令和７年度も採用</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府全体の共通公費の範囲の検討</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①　過年度の保険料収納見込み</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②　保険者努力支援制度（都道府県分）</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③　保険者努力支援制度（市町村分）</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④　府２号繰入金</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子ども・子育て支援金制度導入に係る</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　納付金算定</a:t>
                      </a:r>
                      <a:r>
                        <a:rPr kumimoji="1" lang="ja-JP" altLang="en-US" sz="950">
                          <a:solidFill>
                            <a:schemeClr val="tx1"/>
                          </a:solidFill>
                          <a:latin typeface="HGPｺﾞｼｯｸM" panose="020B0600000000000000" pitchFamily="50" charset="-128"/>
                          <a:ea typeface="HGPｺﾞｼｯｸM" panose="020B0600000000000000" pitchFamily="50" charset="-128"/>
                        </a:rPr>
                        <a:t>方法等について検討</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743819">
                <a:tc>
                  <a:txBody>
                    <a:bodyPr/>
                    <a:lstStyle/>
                    <a:p>
                      <a:pPr algn="l"/>
                      <a:r>
                        <a:rPr kumimoji="1" lang="ja-JP" altLang="en-US" sz="950" dirty="0">
                          <a:solidFill>
                            <a:schemeClr val="tx1"/>
                          </a:solidFill>
                          <a:latin typeface="HGPｺﾞｼｯｸE" panose="020B0900000000000000" pitchFamily="50" charset="-128"/>
                          <a:ea typeface="HGPｺﾞｼｯｸE" panose="020B0900000000000000" pitchFamily="50" charset="-128"/>
                        </a:rPr>
                        <a:t>保険料減免・軽減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子どもに係る均等割額減額措置について、対象年齢及び軽減額の拡充の動向をみながら必要に応じ国へ要望（継続）</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子どもに係る均等割減額措置に係る対象年齢及び軽減額の拡充について国へ要望</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子どもに係る均等割額減額措置について、対象年齢及び軽減額の拡充の動向をみながら必要に応じ国へ要望（継続）</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0981838"/>
                  </a:ext>
                </a:extLst>
              </a:tr>
            </a:tbl>
          </a:graphicData>
        </a:graphic>
      </p:graphicFrame>
      <p:sp>
        <p:nvSpPr>
          <p:cNvPr id="5" name="正方形/長方形 4"/>
          <p:cNvSpPr/>
          <p:nvPr/>
        </p:nvSpPr>
        <p:spPr>
          <a:xfrm>
            <a:off x="7812360" y="151775"/>
            <a:ext cx="1206425" cy="285750"/>
          </a:xfrm>
          <a:prstGeom prst="rect">
            <a:avLst/>
          </a:prstGeom>
          <a:solidFill>
            <a:sysClr val="window" lastClr="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600" b="1">
                <a:solidFill>
                  <a:schemeClr val="tx1"/>
                </a:solidFill>
              </a:rPr>
              <a:t>資料７</a:t>
            </a:r>
            <a:endParaRPr lang="en-US" altLang="ja-JP" sz="1600" b="1" dirty="0">
              <a:solidFill>
                <a:schemeClr val="tx1"/>
              </a:solidFill>
            </a:endParaRPr>
          </a:p>
        </p:txBody>
      </p:sp>
      <p:sp>
        <p:nvSpPr>
          <p:cNvPr id="7" name="テキスト ボックス 6">
            <a:extLst>
              <a:ext uri="{FF2B5EF4-FFF2-40B4-BE49-F238E27FC236}">
                <a16:creationId xmlns:a16="http://schemas.microsoft.com/office/drawing/2014/main" id="{E6BB7FB9-4F23-4191-B424-855B448B1C0A}"/>
              </a:ext>
            </a:extLst>
          </p:cNvPr>
          <p:cNvSpPr txBox="1"/>
          <p:nvPr/>
        </p:nvSpPr>
        <p:spPr>
          <a:xfrm>
            <a:off x="5544208" y="607259"/>
            <a:ext cx="900000" cy="450000"/>
          </a:xfrm>
          <a:prstGeom prst="rect">
            <a:avLst/>
          </a:prstGeom>
          <a:noFill/>
        </p:spPr>
        <p:txBody>
          <a:bodyPr wrap="square" rtlCol="0" anchor="ctr">
            <a:spAutoFit/>
          </a:bodyPr>
          <a:lstStyle/>
          <a:p>
            <a:r>
              <a:rPr kumimoji="1" lang="ja-JP" altLang="en-US" sz="900" dirty="0">
                <a:latin typeface="HGPｺﾞｼｯｸE" panose="020B0900000000000000" pitchFamily="50" charset="-128"/>
                <a:ea typeface="HGPｺﾞｼｯｸE" panose="020B0900000000000000" pitchFamily="50" charset="-128"/>
              </a:rPr>
              <a:t>検討済み</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endParaRPr kumimoji="1" lang="en-US" altLang="ja-JP" sz="900" dirty="0">
              <a:latin typeface="HGPｺﾞｼｯｸE" panose="020B0900000000000000" pitchFamily="50" charset="-128"/>
              <a:ea typeface="HGPｺﾞｼｯｸE" panose="020B0900000000000000" pitchFamily="50" charset="-128"/>
            </a:endParaRPr>
          </a:p>
          <a:p>
            <a:r>
              <a:rPr kumimoji="1" lang="ja-JP" altLang="en-US" sz="900" dirty="0">
                <a:latin typeface="HGPｺﾞｼｯｸE" panose="020B0900000000000000" pitchFamily="50" charset="-128"/>
                <a:ea typeface="HGPｺﾞｼｯｸE" panose="020B0900000000000000" pitchFamily="50" charset="-128"/>
              </a:rPr>
              <a:t>検討中</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p>
        </p:txBody>
      </p:sp>
      <p:graphicFrame>
        <p:nvGraphicFramePr>
          <p:cNvPr id="9" name="表 8">
            <a:extLst>
              <a:ext uri="{FF2B5EF4-FFF2-40B4-BE49-F238E27FC236}">
                <a16:creationId xmlns:a16="http://schemas.microsoft.com/office/drawing/2014/main" id="{704D529E-ACED-4953-A8A3-FE00AF2CE7D9}"/>
              </a:ext>
            </a:extLst>
          </p:cNvPr>
          <p:cNvGraphicFramePr>
            <a:graphicFrameLocks noGrp="1"/>
          </p:cNvGraphicFramePr>
          <p:nvPr>
            <p:extLst>
              <p:ext uri="{D42A27DB-BD31-4B8C-83A1-F6EECF244321}">
                <p14:modId xmlns:p14="http://schemas.microsoft.com/office/powerpoint/2010/main" val="3854768644"/>
              </p:ext>
            </p:extLst>
          </p:nvPr>
        </p:nvGraphicFramePr>
        <p:xfrm>
          <a:off x="3366208" y="1553353"/>
          <a:ext cx="2628000" cy="54000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54000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仮算定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r>
                        <a:rPr kumimoji="1" lang="ja-JP" altLang="en-US" sz="950" b="0" baseline="0" dirty="0">
                          <a:solidFill>
                            <a:schemeClr val="tx1"/>
                          </a:solidFill>
                          <a:latin typeface="HGPｺﾞｼｯｸM" panose="020B0600000000000000" pitchFamily="50" charset="-128"/>
                          <a:ea typeface="HGPｺﾞｼｯｸM" panose="020B0600000000000000" pitchFamily="50" charset="-128"/>
                        </a:rPr>
                        <a:t>令和５年度の過年度収納額の</a:t>
                      </a:r>
                      <a:r>
                        <a:rPr kumimoji="1" lang="en-US" altLang="ja-JP" sz="950" b="0" baseline="0" dirty="0">
                          <a:solidFill>
                            <a:schemeClr val="tx1"/>
                          </a:solidFill>
                          <a:latin typeface="HGPｺﾞｼｯｸM" panose="020B0600000000000000" pitchFamily="50" charset="-128"/>
                          <a:ea typeface="HGPｺﾞｼｯｸM" panose="020B0600000000000000" pitchFamily="50" charset="-128"/>
                        </a:rPr>
                        <a:t>80</a:t>
                      </a:r>
                      <a:r>
                        <a:rPr kumimoji="1" lang="ja-JP" altLang="en-US" sz="950" b="0" baseline="0" dirty="0">
                          <a:solidFill>
                            <a:schemeClr val="tx1"/>
                          </a:solidFill>
                          <a:latin typeface="HGPｺﾞｼｯｸM" panose="020B0600000000000000" pitchFamily="50" charset="-128"/>
                          <a:ea typeface="HGPｺﾞｼｯｸM" panose="020B0600000000000000" pitchFamily="50" charset="-128"/>
                        </a:rPr>
                        <a:t>％を乗じた額とし、令和５年度の過年度分調定額の</a:t>
                      </a:r>
                      <a:r>
                        <a:rPr kumimoji="1" lang="en-US" altLang="ja-JP" sz="950" b="0" baseline="0" dirty="0">
                          <a:solidFill>
                            <a:schemeClr val="tx1"/>
                          </a:solidFill>
                          <a:latin typeface="HGPｺﾞｼｯｸM" panose="020B0600000000000000" pitchFamily="50" charset="-128"/>
                          <a:ea typeface="HGPｺﾞｼｯｸM" panose="020B0600000000000000" pitchFamily="50" charset="-128"/>
                        </a:rPr>
                        <a:t>30</a:t>
                      </a:r>
                      <a:r>
                        <a:rPr kumimoji="1" lang="ja-JP" altLang="en-US" sz="950" b="0" baseline="0" dirty="0">
                          <a:solidFill>
                            <a:schemeClr val="tx1"/>
                          </a:solidFill>
                          <a:latin typeface="HGPｺﾞｼｯｸM" panose="020B0600000000000000" pitchFamily="50" charset="-128"/>
                          <a:ea typeface="HGPｺﾞｼｯｸM" panose="020B0600000000000000" pitchFamily="50" charset="-128"/>
                        </a:rPr>
                        <a:t>％を上限として設定。</a:t>
                      </a:r>
                      <a:endParaRPr kumimoji="1" lang="ja-JP" altLang="en-US" sz="950" b="0" dirty="0">
                        <a:solidFill>
                          <a:schemeClr val="tx1"/>
                        </a:solidFill>
                        <a:latin typeface="HGSｺﾞｼｯｸM" panose="020B0600000000000000" pitchFamily="50" charset="-128"/>
                        <a:ea typeface="HGSｺﾞｼｯｸM" panose="020B0600000000000000" pitchFamily="50" charset="-128"/>
                      </a:endParaRPr>
                    </a:p>
                  </a:txBody>
                  <a:tcPr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52753672"/>
                  </a:ext>
                </a:extLst>
              </a:tr>
            </a:tbl>
          </a:graphicData>
        </a:graphic>
      </p:graphicFrame>
      <p:graphicFrame>
        <p:nvGraphicFramePr>
          <p:cNvPr id="10" name="表 9">
            <a:extLst>
              <a:ext uri="{FF2B5EF4-FFF2-40B4-BE49-F238E27FC236}">
                <a16:creationId xmlns:a16="http://schemas.microsoft.com/office/drawing/2014/main" id="{825B66E5-6272-4F31-B5BB-8146134CD78E}"/>
              </a:ext>
            </a:extLst>
          </p:cNvPr>
          <p:cNvGraphicFramePr>
            <a:graphicFrameLocks noGrp="1"/>
          </p:cNvGraphicFramePr>
          <p:nvPr>
            <p:extLst>
              <p:ext uri="{D42A27DB-BD31-4B8C-83A1-F6EECF244321}">
                <p14:modId xmlns:p14="http://schemas.microsoft.com/office/powerpoint/2010/main" val="2474092132"/>
              </p:ext>
            </p:extLst>
          </p:nvPr>
        </p:nvGraphicFramePr>
        <p:xfrm>
          <a:off x="3366208" y="2528960"/>
          <a:ext cx="2628000" cy="54000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54000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本算定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0" b="0" u="none" dirty="0">
                          <a:solidFill>
                            <a:schemeClr val="tx1"/>
                          </a:solidFill>
                          <a:latin typeface="HGPｺﾞｼｯｸM" panose="020B0600000000000000" pitchFamily="50" charset="-128"/>
                          <a:ea typeface="HGPｺﾞｼｯｸM" panose="020B0600000000000000" pitchFamily="50" charset="-128"/>
                        </a:rPr>
                        <a:t>令和５年度の過年度収納額の</a:t>
                      </a:r>
                      <a:r>
                        <a:rPr kumimoji="1" lang="en-US" altLang="ja-JP" sz="950" b="0" u="sng" dirty="0">
                          <a:solidFill>
                            <a:schemeClr val="tx1"/>
                          </a:solidFill>
                          <a:latin typeface="HGPｺﾞｼｯｸM" panose="020B0600000000000000" pitchFamily="50" charset="-128"/>
                          <a:ea typeface="HGPｺﾞｼｯｸM" panose="020B0600000000000000" pitchFamily="50" charset="-128"/>
                        </a:rPr>
                        <a:t>60</a:t>
                      </a:r>
                      <a:r>
                        <a:rPr kumimoji="1" lang="ja-JP" altLang="en-US" sz="950" b="0" u="sng" dirty="0">
                          <a:solidFill>
                            <a:schemeClr val="tx1"/>
                          </a:solidFill>
                          <a:latin typeface="HGPｺﾞｼｯｸM" panose="020B0600000000000000" pitchFamily="50" charset="-128"/>
                          <a:ea typeface="HGPｺﾞｼｯｸM" panose="020B0600000000000000" pitchFamily="50" charset="-128"/>
                        </a:rPr>
                        <a:t>％</a:t>
                      </a:r>
                      <a:r>
                        <a:rPr kumimoji="1" lang="ja-JP" altLang="en-US" sz="950" b="0" u="none" dirty="0">
                          <a:solidFill>
                            <a:schemeClr val="tx1"/>
                          </a:solidFill>
                          <a:latin typeface="HGPｺﾞｼｯｸM" panose="020B0600000000000000" pitchFamily="50" charset="-128"/>
                          <a:ea typeface="HGPｺﾞｼｯｸM" panose="020B0600000000000000" pitchFamily="50" charset="-128"/>
                        </a:rPr>
                        <a:t>を乗じた額とし、令和５年度の過年度分調定額の</a:t>
                      </a:r>
                      <a:r>
                        <a:rPr kumimoji="1" lang="en-US" altLang="ja-JP" sz="950" b="0" u="none" dirty="0">
                          <a:solidFill>
                            <a:schemeClr val="tx1"/>
                          </a:solidFill>
                          <a:latin typeface="HGPｺﾞｼｯｸM" panose="020B0600000000000000" pitchFamily="50" charset="-128"/>
                          <a:ea typeface="HGPｺﾞｼｯｸM" panose="020B0600000000000000" pitchFamily="50" charset="-128"/>
                        </a:rPr>
                        <a:t>30</a:t>
                      </a:r>
                      <a:r>
                        <a:rPr kumimoji="1" lang="ja-JP" altLang="en-US" sz="950" b="0" u="none" dirty="0">
                          <a:solidFill>
                            <a:schemeClr val="tx1"/>
                          </a:solidFill>
                          <a:latin typeface="HGPｺﾞｼｯｸM" panose="020B0600000000000000" pitchFamily="50" charset="-128"/>
                          <a:ea typeface="HGPｺﾞｼｯｸM" panose="020B0600000000000000" pitchFamily="50" charset="-128"/>
                        </a:rPr>
                        <a:t>％を上限として設定。</a:t>
                      </a:r>
                    </a:p>
                  </a:txBody>
                  <a:tcPr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260549933"/>
                  </a:ext>
                </a:extLst>
              </a:tr>
            </a:tbl>
          </a:graphicData>
        </a:graphic>
      </p:graphicFrame>
      <p:sp>
        <p:nvSpPr>
          <p:cNvPr id="3" name="スライド番号プレースホルダー 2">
            <a:extLst>
              <a:ext uri="{FF2B5EF4-FFF2-40B4-BE49-F238E27FC236}">
                <a16:creationId xmlns:a16="http://schemas.microsoft.com/office/drawing/2014/main" id="{250CB59C-B7C6-452E-A490-4412DDD12949}"/>
              </a:ext>
            </a:extLst>
          </p:cNvPr>
          <p:cNvSpPr>
            <a:spLocks noGrp="1"/>
          </p:cNvSpPr>
          <p:nvPr>
            <p:ph type="sldNum" sz="quarter" idx="12"/>
          </p:nvPr>
        </p:nvSpPr>
        <p:spPr>
          <a:xfrm>
            <a:off x="6948264" y="6453336"/>
            <a:ext cx="2133600" cy="365125"/>
          </a:xfrm>
        </p:spPr>
        <p:txBody>
          <a:bodyPr/>
          <a:lstStyle/>
          <a:p>
            <a:fld id="{E4D4D2C3-0BAC-45EE-BEAA-AC94A6365396}" type="slidenum">
              <a:rPr kumimoji="1" lang="ja-JP" altLang="en-US" smtClean="0"/>
              <a:t>1</a:t>
            </a:fld>
            <a:endParaRPr kumimoji="1" lang="ja-JP" altLang="en-US" dirty="0"/>
          </a:p>
        </p:txBody>
      </p:sp>
    </p:spTree>
    <p:extLst>
      <p:ext uri="{BB962C8B-B14F-4D97-AF65-F5344CB8AC3E}">
        <p14:creationId xmlns:p14="http://schemas.microsoft.com/office/powerpoint/2010/main" val="190543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3114364323"/>
              </p:ext>
            </p:extLst>
          </p:nvPr>
        </p:nvGraphicFramePr>
        <p:xfrm>
          <a:off x="50355" y="476672"/>
          <a:ext cx="9000000" cy="3438000"/>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20000"/>
                    </a:ext>
                  </a:extLst>
                </a:gridCol>
                <a:gridCol w="2505501">
                  <a:extLst>
                    <a:ext uri="{9D8B030D-6E8A-4147-A177-3AD203B41FA5}">
                      <a16:colId xmlns:a16="http://schemas.microsoft.com/office/drawing/2014/main" val="4110931989"/>
                    </a:ext>
                  </a:extLst>
                </a:gridCol>
                <a:gridCol w="2880320">
                  <a:extLst>
                    <a:ext uri="{9D8B030D-6E8A-4147-A177-3AD203B41FA5}">
                      <a16:colId xmlns:a16="http://schemas.microsoft.com/office/drawing/2014/main" val="877537854"/>
                    </a:ext>
                  </a:extLst>
                </a:gridCol>
                <a:gridCol w="2894179">
                  <a:extLst>
                    <a:ext uri="{9D8B030D-6E8A-4147-A177-3AD203B41FA5}">
                      <a16:colId xmlns:a16="http://schemas.microsoft.com/office/drawing/2014/main" val="1540405671"/>
                    </a:ext>
                  </a:extLst>
                </a:gridCol>
              </a:tblGrid>
              <a:tr h="450000">
                <a:tc>
                  <a:txBody>
                    <a:bodyPr/>
                    <a:lstStyle/>
                    <a:p>
                      <a:pPr algn="ctr"/>
                      <a:r>
                        <a:rPr kumimoji="1" lang="ja-JP" altLang="en-US" sz="1000" dirty="0">
                          <a:solidFill>
                            <a:schemeClr val="tx1"/>
                          </a:solidFill>
                          <a:latin typeface="HGPｺﾞｼｯｸE" panose="020B0900000000000000" pitchFamily="50" charset="-128"/>
                          <a:ea typeface="HGPｺﾞｼｯｸE" panose="020B0900000000000000" pitchFamily="50"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HGPｺﾞｼｯｸE" panose="020B0900000000000000" pitchFamily="50" charset="-128"/>
                          <a:ea typeface="HGPｺﾞｼｯｸE" panose="020B0900000000000000" pitchFamily="50" charset="-128"/>
                        </a:rPr>
                        <a:t>令和６年度検討事項</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HGPｺﾞｼｯｸE" panose="020B0900000000000000" pitchFamily="50" charset="-128"/>
                          <a:ea typeface="HGPｺﾞｼｯｸE" panose="020B0900000000000000" pitchFamily="50" charset="-128"/>
                        </a:rPr>
                        <a:t>これまでの検討結果</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r h="2988000">
                <a:tc>
                  <a:txBody>
                    <a:bodyPr/>
                    <a:lstStyle/>
                    <a:p>
                      <a:r>
                        <a:rPr kumimoji="1" lang="ja-JP" altLang="en-US" sz="950" dirty="0">
                          <a:solidFill>
                            <a:schemeClr val="tx1"/>
                          </a:solidFill>
                          <a:latin typeface="HGPｺﾞｼｯｸE" panose="020B0900000000000000" pitchFamily="50" charset="-128"/>
                          <a:ea typeface="HGPｺﾞｼｯｸE" panose="020B0900000000000000" pitchFamily="50" charset="-128"/>
                        </a:rPr>
                        <a:t>標準</a:t>
                      </a:r>
                      <a:endParaRPr kumimoji="1" lang="en-US" altLang="ja-JP" sz="950" dirty="0">
                        <a:solidFill>
                          <a:schemeClr val="tx1"/>
                        </a:solidFill>
                        <a:latin typeface="HGPｺﾞｼｯｸE" panose="020B0900000000000000" pitchFamily="50" charset="-128"/>
                        <a:ea typeface="HGPｺﾞｼｯｸE" panose="020B0900000000000000" pitchFamily="50" charset="-128"/>
                      </a:endParaRPr>
                    </a:p>
                    <a:p>
                      <a:r>
                        <a:rPr kumimoji="1" lang="ja-JP" altLang="en-US" sz="950" dirty="0">
                          <a:solidFill>
                            <a:schemeClr val="tx1"/>
                          </a:solidFill>
                          <a:latin typeface="HGPｺﾞｼｯｸE" panose="020B0900000000000000" pitchFamily="50" charset="-128"/>
                          <a:ea typeface="HGPｺﾞｼｯｸE" panose="020B0900000000000000" pitchFamily="50" charset="-128"/>
                        </a:rPr>
                        <a:t>収納率</a:t>
                      </a:r>
                      <a:endParaRPr kumimoji="1" lang="en-US" altLang="ja-JP" sz="950" dirty="0">
                        <a:solidFill>
                          <a:schemeClr val="tx1"/>
                        </a:solidFill>
                        <a:latin typeface="HGPｺﾞｼｯｸE" panose="020B0900000000000000" pitchFamily="50" charset="-128"/>
                        <a:ea typeface="HGPｺﾞｼｯｸE"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令和５年度決算状況を踏まえた検証</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令和５年度を含む直近３年間の収納率実績の最</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高値と令和５年度の収納率の平均値を算定の基準</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とし、条件を以下のとおり設定。</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規模別基準収納率</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規模別平均収納率▲１％</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インセンティブ</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規模別基準収納率を上回っている値の</a:t>
                      </a:r>
                      <a:r>
                        <a:rPr kumimoji="1" lang="en-US" altLang="ja-JP" sz="950" dirty="0">
                          <a:solidFill>
                            <a:schemeClr val="tx1"/>
                          </a:solidFill>
                          <a:latin typeface="HGPｺﾞｼｯｸM" panose="020B0600000000000000" pitchFamily="50" charset="-128"/>
                          <a:ea typeface="HGPｺﾞｼｯｸM" panose="020B0600000000000000" pitchFamily="50" charset="-128"/>
                        </a:rPr>
                        <a:t>1/2</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努力分</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実収納率＋</a:t>
                      </a:r>
                      <a:r>
                        <a:rPr kumimoji="1" lang="en-US" altLang="ja-JP" sz="950" dirty="0">
                          <a:solidFill>
                            <a:schemeClr val="tx1"/>
                          </a:solidFill>
                          <a:latin typeface="HGPｺﾞｼｯｸM" panose="020B0600000000000000" pitchFamily="50" charset="-128"/>
                          <a:ea typeface="HGPｺﾞｼｯｸM" panose="020B0600000000000000" pitchFamily="50" charset="-128"/>
                        </a:rPr>
                        <a:t>0.5</a:t>
                      </a:r>
                      <a:r>
                        <a:rPr kumimoji="1" lang="ja-JP" altLang="en-US" sz="950" dirty="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令和６年度決算状況を踏まえた検証</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27884415"/>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3430713036"/>
              </p:ext>
            </p:extLst>
          </p:nvPr>
        </p:nvGraphicFramePr>
        <p:xfrm>
          <a:off x="50355" y="3925294"/>
          <a:ext cx="9000000" cy="2672058"/>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3442292603"/>
                    </a:ext>
                  </a:extLst>
                </a:gridCol>
                <a:gridCol w="2505501">
                  <a:extLst>
                    <a:ext uri="{9D8B030D-6E8A-4147-A177-3AD203B41FA5}">
                      <a16:colId xmlns:a16="http://schemas.microsoft.com/office/drawing/2014/main" val="2298063748"/>
                    </a:ext>
                  </a:extLst>
                </a:gridCol>
                <a:gridCol w="2880320">
                  <a:extLst>
                    <a:ext uri="{9D8B030D-6E8A-4147-A177-3AD203B41FA5}">
                      <a16:colId xmlns:a16="http://schemas.microsoft.com/office/drawing/2014/main" val="1031571040"/>
                    </a:ext>
                  </a:extLst>
                </a:gridCol>
                <a:gridCol w="2894179">
                  <a:extLst>
                    <a:ext uri="{9D8B030D-6E8A-4147-A177-3AD203B41FA5}">
                      <a16:colId xmlns:a16="http://schemas.microsoft.com/office/drawing/2014/main" val="2681179151"/>
                    </a:ext>
                  </a:extLst>
                </a:gridCol>
              </a:tblGrid>
              <a:tr h="2672058">
                <a:tc>
                  <a:txBody>
                    <a:bodyPr/>
                    <a:lstStyle/>
                    <a:p>
                      <a:r>
                        <a:rPr kumimoji="1" lang="ja-JP" altLang="en-US" sz="950" dirty="0">
                          <a:solidFill>
                            <a:schemeClr val="tx1"/>
                          </a:solidFill>
                          <a:latin typeface="HGPｺﾞｼｯｸE" panose="020B0900000000000000" pitchFamily="50" charset="-128"/>
                          <a:ea typeface="HGPｺﾞｼｯｸE" panose="020B0900000000000000" pitchFamily="50" charset="-128"/>
                        </a:rPr>
                        <a:t>保健事業</a:t>
                      </a:r>
                      <a:endParaRPr kumimoji="1" lang="en-US" altLang="ja-JP" sz="950" dirty="0">
                        <a:solidFill>
                          <a:schemeClr val="tx1"/>
                        </a:solidFill>
                        <a:latin typeface="HGPｺﾞｼｯｸE" panose="020B0900000000000000" pitchFamily="50" charset="-128"/>
                        <a:ea typeface="HGPｺﾞｼｯｸE" panose="020B0900000000000000" pitchFamily="50" charset="-128"/>
                      </a:endParaRPr>
                    </a:p>
                    <a:p>
                      <a:r>
                        <a:rPr kumimoji="1" lang="ja-JP" altLang="en-US" sz="950" dirty="0">
                          <a:solidFill>
                            <a:schemeClr val="tx1"/>
                          </a:solidFill>
                          <a:latin typeface="HGPｺﾞｼｯｸE" panose="020B0900000000000000" pitchFamily="50" charset="-128"/>
                          <a:ea typeface="HGPｺﾞｼｯｸE" panose="020B0900000000000000" pitchFamily="50" charset="-128"/>
                        </a:rPr>
                        <a:t>（算定条件に関する事項のみ）</a:t>
                      </a:r>
                      <a:endParaRPr kumimoji="1" lang="en-US" altLang="ja-JP" sz="950" dirty="0">
                        <a:solidFill>
                          <a:schemeClr val="tx1"/>
                        </a:solidFill>
                        <a:latin typeface="HGPｺﾞｼｯｸE" panose="020B0900000000000000" pitchFamily="50" charset="-128"/>
                        <a:ea typeface="HGPｺﾞｼｯｸE"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a:solidFill>
                            <a:schemeClr val="tx1"/>
                          </a:solidFill>
                          <a:latin typeface="HGPｺﾞｼｯｸM" panose="020B0600000000000000" pitchFamily="50" charset="-128"/>
                          <a:ea typeface="HGPｺﾞｼｯｸM" panose="020B0600000000000000" pitchFamily="50" charset="-128"/>
                        </a:rPr>
                        <a:t>●　事業運営検討</a:t>
                      </a:r>
                      <a:r>
                        <a:rPr kumimoji="1" lang="en-US" altLang="ja-JP" sz="950" u="none" dirty="0">
                          <a:solidFill>
                            <a:schemeClr val="tx1"/>
                          </a:solidFill>
                          <a:latin typeface="HGPｺﾞｼｯｸM" panose="020B0600000000000000" pitchFamily="50" charset="-128"/>
                          <a:ea typeface="HGPｺﾞｼｯｸM" panose="020B0600000000000000" pitchFamily="50" charset="-128"/>
                        </a:rPr>
                        <a:t>WG</a:t>
                      </a:r>
                      <a:r>
                        <a:rPr kumimoji="1" lang="ja-JP" altLang="en-US" sz="950" u="none" dirty="0">
                          <a:solidFill>
                            <a:schemeClr val="tx1"/>
                          </a:solidFill>
                          <a:latin typeface="HGPｺﾞｼｯｸM" panose="020B0600000000000000" pitchFamily="50" charset="-128"/>
                          <a:ea typeface="HGPｺﾞｼｯｸM" panose="020B0600000000000000" pitchFamily="50" charset="-128"/>
                        </a:rPr>
                        <a:t>における「保険料完全統一後の保健事業の在り方について」の検討状況を踏まえ、独自事業分を含む保健事業における財源の在り方について検討（継続）</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標準保険料率で賄う対象経費の取扱いについて、</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以下のとおり設定。</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① 事業費納付金対象年度の前年度保険料総額（医</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療分）の一定割合として定める上限額は</a:t>
                      </a:r>
                      <a:r>
                        <a:rPr kumimoji="1" lang="en-US" altLang="ja-JP" sz="950" dirty="0">
                          <a:solidFill>
                            <a:schemeClr val="tx1"/>
                          </a:solidFill>
                          <a:latin typeface="HGPｺﾞｼｯｸM" panose="020B0600000000000000" pitchFamily="50" charset="-128"/>
                          <a:ea typeface="HGPｺﾞｼｯｸM" panose="020B0600000000000000" pitchFamily="50" charset="-128"/>
                        </a:rPr>
                        <a:t>『</a:t>
                      </a:r>
                      <a:r>
                        <a:rPr kumimoji="1" lang="ja-JP" altLang="en-US" sz="950" dirty="0">
                          <a:solidFill>
                            <a:schemeClr val="tx1"/>
                          </a:solidFill>
                          <a:latin typeface="HGPｺﾞｼｯｸM" panose="020B0600000000000000" pitchFamily="50" charset="-128"/>
                          <a:ea typeface="HGPｺﾞｼｯｸM" panose="020B0600000000000000" pitchFamily="50" charset="-128"/>
                        </a:rPr>
                        <a:t>前年度保</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険料総額 医療分の</a:t>
                      </a:r>
                      <a:r>
                        <a:rPr kumimoji="1" lang="en-US" altLang="ja-JP" sz="950" dirty="0">
                          <a:solidFill>
                            <a:schemeClr val="tx1"/>
                          </a:solidFill>
                          <a:latin typeface="HGPｺﾞｼｯｸM" panose="020B0600000000000000" pitchFamily="50" charset="-128"/>
                          <a:ea typeface="HGPｺﾞｼｯｸM" panose="020B0600000000000000" pitchFamily="50" charset="-128"/>
                        </a:rPr>
                        <a:t>5.0%</a:t>
                      </a:r>
                      <a:r>
                        <a:rPr kumimoji="1" lang="ja-JP" altLang="en-US" sz="950" dirty="0">
                          <a:solidFill>
                            <a:schemeClr val="tx1"/>
                          </a:solidFill>
                          <a:latin typeface="HGPｺﾞｼｯｸM" panose="020B0600000000000000" pitchFamily="50" charset="-128"/>
                          <a:ea typeface="HGPｺﾞｼｯｸM" panose="020B0600000000000000" pitchFamily="50" charset="-128"/>
                        </a:rPr>
                        <a:t>、被保険者数</a:t>
                      </a:r>
                      <a:r>
                        <a:rPr kumimoji="1" lang="en-US" altLang="ja-JP" sz="950" dirty="0">
                          <a:solidFill>
                            <a:schemeClr val="tx1"/>
                          </a:solidFill>
                          <a:latin typeface="HGPｺﾞｼｯｸM" panose="020B0600000000000000" pitchFamily="50" charset="-128"/>
                          <a:ea typeface="HGPｺﾞｼｯｸM" panose="020B0600000000000000" pitchFamily="50" charset="-128"/>
                        </a:rPr>
                        <a:t>10</a:t>
                      </a:r>
                      <a:r>
                        <a:rPr kumimoji="1" lang="ja-JP" altLang="en-US" sz="950" dirty="0">
                          <a:solidFill>
                            <a:schemeClr val="tx1"/>
                          </a:solidFill>
                          <a:latin typeface="HGPｺﾞｼｯｸM" panose="020B0600000000000000" pitchFamily="50" charset="-128"/>
                          <a:ea typeface="HGPｺﾞｼｯｸM" panose="020B0600000000000000" pitchFamily="50" charset="-128"/>
                        </a:rPr>
                        <a:t>万人以上</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　の市については</a:t>
                      </a:r>
                      <a:r>
                        <a:rPr kumimoji="1" lang="en-US" altLang="ja-JP" sz="950" dirty="0">
                          <a:solidFill>
                            <a:schemeClr val="tx1"/>
                          </a:solidFill>
                          <a:latin typeface="HGPｺﾞｼｯｸM" panose="020B0600000000000000" pitchFamily="50" charset="-128"/>
                          <a:ea typeface="HGPｺﾞｼｯｸM" panose="020B0600000000000000" pitchFamily="50" charset="-128"/>
                        </a:rPr>
                        <a:t>3.5%』</a:t>
                      </a:r>
                      <a:r>
                        <a:rPr kumimoji="1" lang="ja-JP" altLang="en-US" sz="950" dirty="0">
                          <a:solidFill>
                            <a:schemeClr val="tx1"/>
                          </a:solidFill>
                          <a:latin typeface="HGPｺﾞｼｯｸM" panose="020B0600000000000000" pitchFamily="50" charset="-128"/>
                          <a:ea typeface="HGPｺﾞｼｯｸM" panose="020B0600000000000000" pitchFamily="50" charset="-128"/>
                        </a:rPr>
                        <a:t>とする。</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② 事業運営検討</a:t>
                      </a:r>
                      <a:r>
                        <a:rPr kumimoji="1" lang="en-US" altLang="ja-JP" sz="950" dirty="0">
                          <a:solidFill>
                            <a:schemeClr val="tx1"/>
                          </a:solidFill>
                          <a:latin typeface="HGPｺﾞｼｯｸM" panose="020B0600000000000000" pitchFamily="50" charset="-128"/>
                          <a:ea typeface="HGPｺﾞｼｯｸM" panose="020B0600000000000000" pitchFamily="50" charset="-128"/>
                        </a:rPr>
                        <a:t>WG</a:t>
                      </a:r>
                      <a:r>
                        <a:rPr kumimoji="1" lang="ja-JP" altLang="en-US" sz="950" dirty="0">
                          <a:solidFill>
                            <a:schemeClr val="tx1"/>
                          </a:solidFill>
                          <a:latin typeface="HGPｺﾞｼｯｸM" panose="020B0600000000000000" pitchFamily="50" charset="-128"/>
                          <a:ea typeface="HGPｺﾞｼｯｸM" panose="020B0600000000000000" pitchFamily="50" charset="-128"/>
                        </a:rPr>
                        <a:t>で採択された保健事業（独自事</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業分）に係る市町村基礎ファイル提出（仮算定）時</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の報告額と①の上限額のいずれか低い額が「基準</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額」となり、当該「基準額」が普通交付金「ワ独自事</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業分」の交付（申請）上限額となり、本算定時には、</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仮算定時からの増額変更は行わない。</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③ 令和７年度以降の普通交付金の取扱としては、事</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業運営検討</a:t>
                      </a:r>
                      <a:r>
                        <a:rPr kumimoji="1" lang="en-US" altLang="ja-JP" sz="950" dirty="0">
                          <a:solidFill>
                            <a:schemeClr val="tx1"/>
                          </a:solidFill>
                          <a:latin typeface="HGPｺﾞｼｯｸM" panose="020B0600000000000000" pitchFamily="50" charset="-128"/>
                          <a:ea typeface="HGPｺﾞｼｯｸM" panose="020B0600000000000000" pitchFamily="50" charset="-128"/>
                        </a:rPr>
                        <a:t>WG</a:t>
                      </a:r>
                      <a:r>
                        <a:rPr kumimoji="1" lang="ja-JP" altLang="en-US" sz="950" dirty="0">
                          <a:solidFill>
                            <a:schemeClr val="tx1"/>
                          </a:solidFill>
                          <a:latin typeface="HGPｺﾞｼｯｸM" panose="020B0600000000000000" pitchFamily="50" charset="-128"/>
                          <a:ea typeface="HGPｺﾞｼｯｸM" panose="020B0600000000000000" pitchFamily="50" charset="-128"/>
                        </a:rPr>
                        <a:t>で採択された保健事業（独自事業</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分）のみが交付対象となる。</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u="none" dirty="0">
                          <a:solidFill>
                            <a:schemeClr val="tx1"/>
                          </a:solidFill>
                          <a:latin typeface="HGPｺﾞｼｯｸM" panose="020B0600000000000000" pitchFamily="50" charset="-128"/>
                          <a:ea typeface="HGPｺﾞｼｯｸM" panose="020B0600000000000000" pitchFamily="50" charset="-128"/>
                        </a:rPr>
                        <a:t>●　独自事業分を含む保健事業における財源の在り方について検討（継続）</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74996905"/>
                  </a:ext>
                </a:extLst>
              </a:tr>
            </a:tbl>
          </a:graphicData>
        </a:graphic>
      </p:graphicFrame>
      <p:sp>
        <p:nvSpPr>
          <p:cNvPr id="15" name="タイトル 1">
            <a:extLst>
              <a:ext uri="{FF2B5EF4-FFF2-40B4-BE49-F238E27FC236}">
                <a16:creationId xmlns:a16="http://schemas.microsoft.com/office/drawing/2014/main" id="{8C3A4BEE-A790-41C1-8549-C67EB6AAF206}"/>
              </a:ext>
            </a:extLst>
          </p:cNvPr>
          <p:cNvSpPr>
            <a:spLocks noGrp="1"/>
          </p:cNvSpPr>
          <p:nvPr>
            <p:ph type="ctrTitle"/>
          </p:nvPr>
        </p:nvSpPr>
        <p:spPr>
          <a:xfrm>
            <a:off x="42335" y="-51433"/>
            <a:ext cx="9000000" cy="468000"/>
          </a:xfrm>
        </p:spPr>
        <p:txBody>
          <a:bodyPr>
            <a:noAutofit/>
          </a:bodyPr>
          <a:lstStyle/>
          <a:p>
            <a:r>
              <a:rPr lang="ja-JP" altLang="en-US" sz="1800" b="1" dirty="0">
                <a:latin typeface="HGS創英角ｺﾞｼｯｸUB" panose="020B0900000000000000" pitchFamily="50" charset="-128"/>
                <a:ea typeface="HGS創英角ｺﾞｼｯｸUB" panose="020B0900000000000000" pitchFamily="50" charset="-128"/>
              </a:rPr>
              <a:t>令和７年度　財政</a:t>
            </a:r>
            <a:r>
              <a:rPr lang="ja-JP" altLang="ja-JP" sz="1800" b="1" dirty="0">
                <a:latin typeface="HGS創英角ｺﾞｼｯｸUB" panose="020B0900000000000000" pitchFamily="50" charset="-128"/>
                <a:ea typeface="HGS創英角ｺﾞｼｯｸUB" panose="020B0900000000000000" pitchFamily="50" charset="-128"/>
              </a:rPr>
              <a:t>運営検討Ｗ・Ｇ</a:t>
            </a:r>
            <a:r>
              <a:rPr lang="ja-JP" altLang="en-US" sz="1800" b="1" dirty="0">
                <a:latin typeface="HGS創英角ｺﾞｼｯｸUB" panose="020B0900000000000000" pitchFamily="50" charset="-128"/>
                <a:ea typeface="HGS創英角ｺﾞｼｯｸUB" panose="020B0900000000000000" pitchFamily="50" charset="-128"/>
              </a:rPr>
              <a:t>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10" name="テキスト ボックス 9">
            <a:extLst>
              <a:ext uri="{FF2B5EF4-FFF2-40B4-BE49-F238E27FC236}">
                <a16:creationId xmlns:a16="http://schemas.microsoft.com/office/drawing/2014/main" id="{1E9407C6-0D47-40D9-B68A-2FE410DF4441}"/>
              </a:ext>
            </a:extLst>
          </p:cNvPr>
          <p:cNvSpPr txBox="1"/>
          <p:nvPr/>
        </p:nvSpPr>
        <p:spPr>
          <a:xfrm>
            <a:off x="5328184" y="506383"/>
            <a:ext cx="900000" cy="369332"/>
          </a:xfrm>
          <a:prstGeom prst="rect">
            <a:avLst/>
          </a:prstGeom>
          <a:noFill/>
        </p:spPr>
        <p:txBody>
          <a:bodyPr wrap="square" rtlCol="0" anchor="ctr">
            <a:spAutoFit/>
          </a:bodyPr>
          <a:lstStyle/>
          <a:p>
            <a:r>
              <a:rPr kumimoji="1" lang="ja-JP" altLang="en-US" sz="900" dirty="0">
                <a:latin typeface="HGPｺﾞｼｯｸE" panose="020B0900000000000000" pitchFamily="50" charset="-128"/>
                <a:ea typeface="HGPｺﾞｼｯｸE" panose="020B0900000000000000" pitchFamily="50" charset="-128"/>
              </a:rPr>
              <a:t>検討済み</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endParaRPr kumimoji="1" lang="en-US" altLang="ja-JP" sz="900" dirty="0">
              <a:latin typeface="HGPｺﾞｼｯｸE" panose="020B0900000000000000" pitchFamily="50" charset="-128"/>
              <a:ea typeface="HGPｺﾞｼｯｸE" panose="020B0900000000000000" pitchFamily="50" charset="-128"/>
            </a:endParaRPr>
          </a:p>
          <a:p>
            <a:r>
              <a:rPr kumimoji="1" lang="ja-JP" altLang="en-US" sz="900" dirty="0">
                <a:latin typeface="HGPｺﾞｼｯｸE" panose="020B0900000000000000" pitchFamily="50" charset="-128"/>
                <a:ea typeface="HGPｺﾞｼｯｸE" panose="020B0900000000000000" pitchFamily="50" charset="-128"/>
              </a:rPr>
              <a:t>検討中</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p>
        </p:txBody>
      </p:sp>
      <p:sp>
        <p:nvSpPr>
          <p:cNvPr id="2" name="スライド番号プレースホルダー 1">
            <a:extLst>
              <a:ext uri="{FF2B5EF4-FFF2-40B4-BE49-F238E27FC236}">
                <a16:creationId xmlns:a16="http://schemas.microsoft.com/office/drawing/2014/main" id="{300A4E0D-B5B7-4734-BFCB-23A5EF77E34D}"/>
              </a:ext>
            </a:extLst>
          </p:cNvPr>
          <p:cNvSpPr>
            <a:spLocks noGrp="1"/>
          </p:cNvSpPr>
          <p:nvPr>
            <p:ph type="sldNum" sz="quarter" idx="12"/>
          </p:nvPr>
        </p:nvSpPr>
        <p:spPr>
          <a:xfrm>
            <a:off x="6974904" y="6520259"/>
            <a:ext cx="2133600" cy="365125"/>
          </a:xfrm>
        </p:spPr>
        <p:txBody>
          <a:bodyPr/>
          <a:lstStyle/>
          <a:p>
            <a:fld id="{E4D4D2C3-0BAC-45EE-BEAA-AC94A6365396}" type="slidenum">
              <a:rPr kumimoji="1" lang="ja-JP" altLang="en-US" smtClean="0"/>
              <a:t>2</a:t>
            </a:fld>
            <a:endParaRPr kumimoji="1" lang="ja-JP" altLang="en-US" dirty="0"/>
          </a:p>
        </p:txBody>
      </p:sp>
    </p:spTree>
    <p:extLst>
      <p:ext uri="{BB962C8B-B14F-4D97-AF65-F5344CB8AC3E}">
        <p14:creationId xmlns:p14="http://schemas.microsoft.com/office/powerpoint/2010/main" val="804938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1024568046"/>
              </p:ext>
            </p:extLst>
          </p:nvPr>
        </p:nvGraphicFramePr>
        <p:xfrm>
          <a:off x="52760" y="481980"/>
          <a:ext cx="9000000" cy="4531196"/>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20000"/>
                    </a:ext>
                  </a:extLst>
                </a:gridCol>
                <a:gridCol w="2647112">
                  <a:extLst>
                    <a:ext uri="{9D8B030D-6E8A-4147-A177-3AD203B41FA5}">
                      <a16:colId xmlns:a16="http://schemas.microsoft.com/office/drawing/2014/main" val="4110931989"/>
                    </a:ext>
                  </a:extLst>
                </a:gridCol>
                <a:gridCol w="2952328">
                  <a:extLst>
                    <a:ext uri="{9D8B030D-6E8A-4147-A177-3AD203B41FA5}">
                      <a16:colId xmlns:a16="http://schemas.microsoft.com/office/drawing/2014/main" val="877537854"/>
                    </a:ext>
                  </a:extLst>
                </a:gridCol>
                <a:gridCol w="2680560">
                  <a:extLst>
                    <a:ext uri="{9D8B030D-6E8A-4147-A177-3AD203B41FA5}">
                      <a16:colId xmlns:a16="http://schemas.microsoft.com/office/drawing/2014/main" val="3043964973"/>
                    </a:ext>
                  </a:extLst>
                </a:gridCol>
              </a:tblGrid>
              <a:tr h="472728">
                <a:tc>
                  <a:txBody>
                    <a:bodyPr/>
                    <a:lstStyle/>
                    <a:p>
                      <a:pPr algn="ctr"/>
                      <a:r>
                        <a:rPr kumimoji="1" lang="ja-JP" altLang="en-US" sz="1000" dirty="0">
                          <a:solidFill>
                            <a:schemeClr val="tx1"/>
                          </a:solidFill>
                          <a:latin typeface="HGPｺﾞｼｯｸE" panose="020B0900000000000000" pitchFamily="50" charset="-128"/>
                          <a:ea typeface="HGPｺﾞｼｯｸE" panose="020B0900000000000000" pitchFamily="50"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ja-JP" altLang="en-US" sz="1000" dirty="0">
                          <a:solidFill>
                            <a:schemeClr val="tx1"/>
                          </a:solidFill>
                          <a:latin typeface="HGPｺﾞｼｯｸE" panose="020B0900000000000000" pitchFamily="50" charset="-128"/>
                          <a:ea typeface="HGPｺﾞｼｯｸE" panose="020B0900000000000000" pitchFamily="50" charset="-128"/>
                        </a:rPr>
                        <a:t>令和６年度検討事項</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HGPｺﾞｼｯｸE" panose="020B0900000000000000" pitchFamily="50" charset="-128"/>
                          <a:ea typeface="HGPｺﾞｼｯｸE" panose="020B0900000000000000" pitchFamily="50" charset="-128"/>
                        </a:rPr>
                        <a:t>これまでの検討結果</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r h="4058468">
                <a:tc>
                  <a:txBody>
                    <a:bodyPr/>
                    <a:lstStyle/>
                    <a:p>
                      <a:r>
                        <a:rPr kumimoji="1" lang="ja-JP" altLang="en-US" sz="950" dirty="0">
                          <a:solidFill>
                            <a:schemeClr val="tx1"/>
                          </a:solidFill>
                          <a:latin typeface="HGPｺﾞｼｯｸE" panose="020B0900000000000000" pitchFamily="50" charset="-128"/>
                          <a:ea typeface="HGPｺﾞｼｯｸE" panose="020B0900000000000000" pitchFamily="50" charset="-128"/>
                        </a:rPr>
                        <a:t>財政安定化基金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保険料の平準化等を図る観点から、</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財政調整事業の具体的な取組について、</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府及び市町村国保特会の財政状況や</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事業費納付金の算定状況等を踏まえ、</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引き続き検討</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en-US" altLang="ja-JP" sz="950" dirty="0">
                          <a:solidFill>
                            <a:schemeClr val="tx1"/>
                          </a:solidFill>
                          <a:latin typeface="HGPｺﾞｼｯｸM" panose="020B0600000000000000" pitchFamily="50" charset="-128"/>
                          <a:ea typeface="HGPｺﾞｼｯｸM" panose="020B0600000000000000" pitchFamily="50" charset="-128"/>
                        </a:rPr>
                        <a:t>【</a:t>
                      </a:r>
                      <a:r>
                        <a:rPr lang="ja-JP" altLang="en-US" sz="950" dirty="0">
                          <a:solidFill>
                            <a:schemeClr val="tx1"/>
                          </a:solidFill>
                          <a:latin typeface="HGPｺﾞｼｯｸM" panose="020B0600000000000000" pitchFamily="50" charset="-128"/>
                          <a:ea typeface="HGPｺﾞｼｯｸM" panose="020B0600000000000000" pitchFamily="50" charset="-128"/>
                        </a:rPr>
                        <a:t>前期高齢者交付金精算額の平準化</a:t>
                      </a:r>
                      <a:r>
                        <a:rPr lang="en-US" altLang="ja-JP" sz="950" dirty="0">
                          <a:solidFill>
                            <a:schemeClr val="tx1"/>
                          </a:solidFill>
                          <a:latin typeface="HGPｺﾞｼｯｸM" panose="020B0600000000000000" pitchFamily="50" charset="-128"/>
                          <a:ea typeface="HGPｺﾞｼｯｸM" panose="020B0600000000000000" pitchFamily="50" charset="-128"/>
                        </a:rPr>
                        <a:t>】</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en-US" altLang="ja-JP" sz="950" dirty="0">
                          <a:solidFill>
                            <a:schemeClr val="tx1"/>
                          </a:solidFill>
                          <a:latin typeface="HGPｺﾞｼｯｸM" panose="020B0600000000000000" pitchFamily="50" charset="-128"/>
                          <a:ea typeface="HGPｺﾞｼｯｸM" panose="020B0600000000000000" pitchFamily="50" charset="-128"/>
                        </a:rPr>
                        <a:t>■</a:t>
                      </a:r>
                      <a:r>
                        <a:rPr lang="ja-JP" altLang="en-US" sz="950" dirty="0">
                          <a:solidFill>
                            <a:schemeClr val="tx1"/>
                          </a:solidFill>
                          <a:latin typeface="HGPｺﾞｼｯｸM" panose="020B0600000000000000" pitchFamily="50" charset="-128"/>
                          <a:ea typeface="HGPｺﾞｼｯｸM" panose="020B0600000000000000" pitchFamily="50" charset="-128"/>
                        </a:rPr>
                        <a:t>　精算額に係る年度間の変動幅が大きいため、留保額等の比較に用いる精算額の平均値を算出する対象期間を長くすることで、安定的な平均値により近づけることができると考えられることから、令和５年度の財政運営検討</a:t>
                      </a:r>
                      <a:r>
                        <a:rPr lang="en-US" altLang="ja-JP" sz="950" dirty="0">
                          <a:solidFill>
                            <a:schemeClr val="tx1"/>
                          </a:solidFill>
                          <a:latin typeface="HGPｺﾞｼｯｸM" panose="020B0600000000000000" pitchFamily="50" charset="-128"/>
                          <a:ea typeface="HGPｺﾞｼｯｸM" panose="020B0600000000000000" pitchFamily="50" charset="-128"/>
                        </a:rPr>
                        <a:t>W</a:t>
                      </a:r>
                      <a:r>
                        <a:rPr lang="ja-JP" altLang="en-US" sz="950" dirty="0">
                          <a:solidFill>
                            <a:schemeClr val="tx1"/>
                          </a:solidFill>
                          <a:latin typeface="HGPｺﾞｼｯｸM" panose="020B0600000000000000" pitchFamily="50" charset="-128"/>
                          <a:ea typeface="HGPｺﾞｼｯｸM" panose="020B0600000000000000" pitchFamily="50" charset="-128"/>
                        </a:rPr>
                        <a:t>・</a:t>
                      </a:r>
                      <a:r>
                        <a:rPr lang="en-US" altLang="ja-JP" sz="950" dirty="0">
                          <a:solidFill>
                            <a:schemeClr val="tx1"/>
                          </a:solidFill>
                          <a:latin typeface="HGPｺﾞｼｯｸM" panose="020B0600000000000000" pitchFamily="50" charset="-128"/>
                          <a:ea typeface="HGPｺﾞｼｯｸM" panose="020B0600000000000000" pitchFamily="50" charset="-128"/>
                        </a:rPr>
                        <a:t>G</a:t>
                      </a:r>
                      <a:r>
                        <a:rPr lang="ja-JP" altLang="en-US" sz="950" dirty="0">
                          <a:solidFill>
                            <a:schemeClr val="tx1"/>
                          </a:solidFill>
                          <a:latin typeface="HGPｺﾞｼｯｸM" panose="020B0600000000000000" pitchFamily="50" charset="-128"/>
                          <a:ea typeface="HGPｺﾞｼｯｸM" panose="020B0600000000000000" pitchFamily="50" charset="-128"/>
                        </a:rPr>
                        <a:t>において、令和７年度より、（</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を「直近３か年平均の１人あたり精算額」から、広域化後（平成</a:t>
                      </a:r>
                      <a:r>
                        <a:rPr lang="en-US" altLang="ja-JP" sz="950" dirty="0">
                          <a:solidFill>
                            <a:schemeClr val="tx1"/>
                          </a:solidFill>
                          <a:latin typeface="HGPｺﾞｼｯｸM" panose="020B0600000000000000" pitchFamily="50" charset="-128"/>
                          <a:ea typeface="HGPｺﾞｼｯｸM" panose="020B0600000000000000" pitchFamily="50" charset="-128"/>
                        </a:rPr>
                        <a:t>30</a:t>
                      </a:r>
                      <a:r>
                        <a:rPr lang="ja-JP" altLang="en-US" sz="950" dirty="0">
                          <a:solidFill>
                            <a:schemeClr val="tx1"/>
                          </a:solidFill>
                          <a:latin typeface="HGPｺﾞｼｯｸM" panose="020B0600000000000000" pitchFamily="50" charset="-128"/>
                          <a:ea typeface="HGPｺﾞｼｯｸM" panose="020B0600000000000000" pitchFamily="50" charset="-128"/>
                        </a:rPr>
                        <a:t>年度～）の精算規模が反映される「令和２年度以降の平均１人あたり精算額」に変更。</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lang="ja-JP" altLang="en-US"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）・・・「当該年度の前期高齢者交付金に加減算</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される２年前の１人あたり精算額」</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）・・・「令和２年度以降の平均１人あたり精算額」</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lang="ja-JP" altLang="en-US"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保険料の平準化等を図る観点から、（</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）と（</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）を比較し、（</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）が（</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）よりも低い場合は、その差額に２年前の被保険者数を乗じた額を後年度に生じる精算に備えて留保する。</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）が（</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）よりも高くなる場合は、上記留保財源の範囲内において、当該財源を活用し、（</a:t>
                      </a:r>
                      <a:r>
                        <a:rPr lang="en-US" altLang="ja-JP" sz="950" dirty="0">
                          <a:solidFill>
                            <a:schemeClr val="tx1"/>
                          </a:solidFill>
                          <a:latin typeface="HGPｺﾞｼｯｸM" panose="020B0600000000000000" pitchFamily="50" charset="-128"/>
                          <a:ea typeface="HGPｺﾞｼｯｸM" panose="020B0600000000000000" pitchFamily="50" charset="-128"/>
                        </a:rPr>
                        <a:t>B) </a:t>
                      </a:r>
                      <a:r>
                        <a:rPr lang="ja-JP" altLang="en-US" sz="950" dirty="0">
                          <a:solidFill>
                            <a:schemeClr val="tx1"/>
                          </a:solidFill>
                          <a:latin typeface="HGPｺﾞｼｯｸM" panose="020B0600000000000000" pitchFamily="50" charset="-128"/>
                          <a:ea typeface="HGPｺﾞｼｯｸM" panose="020B0600000000000000" pitchFamily="50" charset="-128"/>
                        </a:rPr>
                        <a:t>の水準まで（</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）を抑制することにより、前期高齢者交付金の精算に伴う年度間の影響を緩和し、精算額の平準化を図る。</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lang="ja-JP" altLang="en-US"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）が（</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よりも低かったため、その差額に２年前の被保険者数を乗じた額を留保額として算定を実施。</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保険料の抑制・平準化を図る観点から、 財政調整事業の具体的な取組について、府及び市町村国保特会の財政状況や事業費納付金の算定状況等を踏まえ、引き続き検討</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9" name="タイトル 1">
            <a:extLst>
              <a:ext uri="{FF2B5EF4-FFF2-40B4-BE49-F238E27FC236}">
                <a16:creationId xmlns:a16="http://schemas.microsoft.com/office/drawing/2014/main" id="{FB51F314-FFFF-4611-9484-63057BEBD3B6}"/>
              </a:ext>
            </a:extLst>
          </p:cNvPr>
          <p:cNvSpPr>
            <a:spLocks noGrp="1"/>
          </p:cNvSpPr>
          <p:nvPr>
            <p:ph type="ctrTitle"/>
          </p:nvPr>
        </p:nvSpPr>
        <p:spPr>
          <a:xfrm>
            <a:off x="42335" y="-51433"/>
            <a:ext cx="9000000" cy="468000"/>
          </a:xfrm>
        </p:spPr>
        <p:txBody>
          <a:bodyPr>
            <a:noAutofit/>
          </a:bodyPr>
          <a:lstStyle/>
          <a:p>
            <a:r>
              <a:rPr lang="ja-JP" altLang="en-US" sz="1800" b="1" dirty="0">
                <a:latin typeface="HGS創英角ｺﾞｼｯｸUB" panose="020B0900000000000000" pitchFamily="50" charset="-128"/>
                <a:ea typeface="HGS創英角ｺﾞｼｯｸUB" panose="020B0900000000000000" pitchFamily="50" charset="-128"/>
              </a:rPr>
              <a:t>令和７年度　財政</a:t>
            </a:r>
            <a:r>
              <a:rPr lang="ja-JP" altLang="ja-JP" sz="1800" b="1" dirty="0">
                <a:latin typeface="HGS創英角ｺﾞｼｯｸUB" panose="020B0900000000000000" pitchFamily="50" charset="-128"/>
                <a:ea typeface="HGS創英角ｺﾞｼｯｸUB" panose="020B0900000000000000" pitchFamily="50" charset="-128"/>
              </a:rPr>
              <a:t>運営検討Ｗ・Ｇ</a:t>
            </a:r>
            <a:r>
              <a:rPr lang="ja-JP" altLang="en-US" sz="1800" b="1" dirty="0">
                <a:latin typeface="HGS創英角ｺﾞｼｯｸUB" panose="020B0900000000000000" pitchFamily="50" charset="-128"/>
                <a:ea typeface="HGS創英角ｺﾞｼｯｸUB" panose="020B0900000000000000" pitchFamily="50" charset="-128"/>
              </a:rPr>
              <a:t>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12" name="テキスト ボックス 11">
            <a:extLst>
              <a:ext uri="{FF2B5EF4-FFF2-40B4-BE49-F238E27FC236}">
                <a16:creationId xmlns:a16="http://schemas.microsoft.com/office/drawing/2014/main" id="{3CFAE6F7-68ED-40D2-BB25-A686E6B808A2}"/>
              </a:ext>
            </a:extLst>
          </p:cNvPr>
          <p:cNvSpPr txBox="1"/>
          <p:nvPr/>
        </p:nvSpPr>
        <p:spPr>
          <a:xfrm>
            <a:off x="5472200" y="512053"/>
            <a:ext cx="900000" cy="369332"/>
          </a:xfrm>
          <a:prstGeom prst="rect">
            <a:avLst/>
          </a:prstGeom>
          <a:noFill/>
        </p:spPr>
        <p:txBody>
          <a:bodyPr wrap="square" rtlCol="0" anchor="ctr">
            <a:spAutoFit/>
          </a:bodyPr>
          <a:lstStyle/>
          <a:p>
            <a:r>
              <a:rPr kumimoji="1" lang="ja-JP" altLang="en-US" sz="900" dirty="0">
                <a:latin typeface="HGPｺﾞｼｯｸE" panose="020B0900000000000000" pitchFamily="50" charset="-128"/>
                <a:ea typeface="HGPｺﾞｼｯｸE" panose="020B0900000000000000" pitchFamily="50" charset="-128"/>
              </a:rPr>
              <a:t>検討済み</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endParaRPr kumimoji="1" lang="en-US" altLang="ja-JP" sz="900" dirty="0">
              <a:latin typeface="HGPｺﾞｼｯｸE" panose="020B0900000000000000" pitchFamily="50" charset="-128"/>
              <a:ea typeface="HGPｺﾞｼｯｸE" panose="020B0900000000000000" pitchFamily="50" charset="-128"/>
            </a:endParaRPr>
          </a:p>
          <a:p>
            <a:r>
              <a:rPr kumimoji="1" lang="ja-JP" altLang="en-US" sz="900" dirty="0">
                <a:latin typeface="HGPｺﾞｼｯｸE" panose="020B0900000000000000" pitchFamily="50" charset="-128"/>
                <a:ea typeface="HGPｺﾞｼｯｸE" panose="020B0900000000000000" pitchFamily="50" charset="-128"/>
              </a:rPr>
              <a:t>検討中</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p>
        </p:txBody>
      </p:sp>
      <p:sp>
        <p:nvSpPr>
          <p:cNvPr id="2" name="スライド番号プレースホルダー 1">
            <a:extLst>
              <a:ext uri="{FF2B5EF4-FFF2-40B4-BE49-F238E27FC236}">
                <a16:creationId xmlns:a16="http://schemas.microsoft.com/office/drawing/2014/main" id="{CFC89AED-DA2B-471B-8D17-C86BE204680C}"/>
              </a:ext>
            </a:extLst>
          </p:cNvPr>
          <p:cNvSpPr>
            <a:spLocks noGrp="1"/>
          </p:cNvSpPr>
          <p:nvPr>
            <p:ph type="sldNum" sz="quarter" idx="12"/>
          </p:nvPr>
        </p:nvSpPr>
        <p:spPr>
          <a:xfrm>
            <a:off x="6974904" y="6453336"/>
            <a:ext cx="2133600" cy="365125"/>
          </a:xfrm>
        </p:spPr>
        <p:txBody>
          <a:bodyPr/>
          <a:lstStyle/>
          <a:p>
            <a:fld id="{E4D4D2C3-0BAC-45EE-BEAA-AC94A6365396}" type="slidenum">
              <a:rPr kumimoji="1" lang="ja-JP" altLang="en-US" smtClean="0"/>
              <a:t>3</a:t>
            </a:fld>
            <a:endParaRPr kumimoji="1" lang="ja-JP" altLang="en-US" dirty="0"/>
          </a:p>
        </p:txBody>
      </p:sp>
    </p:spTree>
    <p:extLst>
      <p:ext uri="{BB962C8B-B14F-4D97-AF65-F5344CB8AC3E}">
        <p14:creationId xmlns:p14="http://schemas.microsoft.com/office/powerpoint/2010/main" val="131140050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5566</TotalTime>
  <Words>1372</Words>
  <Application>Microsoft Office PowerPoint</Application>
  <PresentationFormat>画面に合わせる (4:3)</PresentationFormat>
  <Paragraphs>141</Paragraphs>
  <Slides>3</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HGPｺﾞｼｯｸE</vt:lpstr>
      <vt:lpstr>HGPｺﾞｼｯｸM</vt:lpstr>
      <vt:lpstr>HGSｺﾞｼｯｸM</vt:lpstr>
      <vt:lpstr>HGS創英角ｺﾞｼｯｸUB</vt:lpstr>
      <vt:lpstr>游ゴシック</vt:lpstr>
      <vt:lpstr>Arial</vt:lpstr>
      <vt:lpstr>Calibri</vt:lpstr>
      <vt:lpstr>Wingdings</vt:lpstr>
      <vt:lpstr>Office ​​テーマ</vt:lpstr>
      <vt:lpstr>令和７年度　財政運営検討Ｗ・Ｇの検討事項</vt:lpstr>
      <vt:lpstr>令和７年度　財政運営検討Ｗ・Ｇの検討事項</vt:lpstr>
      <vt:lpstr>令和７年度　財政運営検討Ｗ・Ｇの検討事項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財政運営検討Ｗ・Ｇにおける検討課題</dc:title>
  <dc:creator>HOSTNAME</dc:creator>
  <cp:lastModifiedBy>桐山　栞里</cp:lastModifiedBy>
  <cp:revision>452</cp:revision>
  <cp:lastPrinted>2024-02-20T04:13:36Z</cp:lastPrinted>
  <dcterms:created xsi:type="dcterms:W3CDTF">2016-01-05T01:34:32Z</dcterms:created>
  <dcterms:modified xsi:type="dcterms:W3CDTF">2025-05-14T04:07:25Z</dcterms:modified>
</cp:coreProperties>
</file>