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
  </p:notesMasterIdLst>
  <p:handoutMasterIdLst>
    <p:handoutMasterId r:id="rId4"/>
  </p:handoutMasterIdLst>
  <p:sldIdLst>
    <p:sldId id="304"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C09D532C-9800-4A09-8FF1-41428CB3C960}">
          <p14:sldIdLst/>
        </p14:section>
        <p14:section name="タイトルなしのセクション" id="{604A73A7-73B0-49AB-ADDB-7704D69B2147}">
          <p14:sldIdLst>
            <p14:sldId id="30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浦　健二" initials="浦　健二" lastIdx="3" clrIdx="0">
    <p:extLst>
      <p:ext uri="{19B8F6BF-5375-455C-9EA6-DF929625EA0E}">
        <p15:presenceInfo xmlns:p15="http://schemas.microsoft.com/office/powerpoint/2012/main" userId="S::UraK@lan.pref.osaka.jp::35f9244d-2312-4152-8dba-eb49adf4d69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97" d="100"/>
          <a:sy n="97" d="100"/>
        </p:scale>
        <p:origin x="1042" y="82"/>
      </p:cViewPr>
      <p:guideLst>
        <p:guide orient="horz" pos="2160"/>
        <p:guide pos="2880"/>
      </p:guideLst>
    </p:cSldViewPr>
  </p:slideViewPr>
  <p:notesTextViewPr>
    <p:cViewPr>
      <p:scale>
        <a:sx n="1" d="1"/>
        <a:sy n="1" d="1"/>
      </p:scale>
      <p:origin x="0" y="0"/>
    </p:cViewPr>
  </p:notesTextViewPr>
  <p:notesViewPr>
    <p:cSldViewPr>
      <p:cViewPr varScale="1">
        <p:scale>
          <a:sx n="49" d="100"/>
          <a:sy n="49" d="100"/>
        </p:scale>
        <p:origin x="-2964" y="-102"/>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9575" cy="496888"/>
          </a:xfrm>
          <a:prstGeom prst="rect">
            <a:avLst/>
          </a:prstGeom>
        </p:spPr>
        <p:txBody>
          <a:bodyPr vert="horz" lIns="91403" tIns="45705" rIns="91403" bIns="4570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3" y="0"/>
            <a:ext cx="2949575" cy="496888"/>
          </a:xfrm>
          <a:prstGeom prst="rect">
            <a:avLst/>
          </a:prstGeom>
        </p:spPr>
        <p:txBody>
          <a:bodyPr vert="horz" lIns="91403" tIns="45705" rIns="91403" bIns="45705" rtlCol="0"/>
          <a:lstStyle>
            <a:lvl1pPr algn="r">
              <a:defRPr sz="1200"/>
            </a:lvl1pPr>
          </a:lstStyle>
          <a:p>
            <a:fld id="{7DAF4AE6-CAB6-453C-A8A1-BAB70DB220F0}" type="datetimeFigureOut">
              <a:rPr kumimoji="1" lang="ja-JP" altLang="en-US" smtClean="0"/>
              <a:t>2025/8/4</a:t>
            </a:fld>
            <a:endParaRPr kumimoji="1" lang="ja-JP" altLang="en-US"/>
          </a:p>
        </p:txBody>
      </p:sp>
      <p:sp>
        <p:nvSpPr>
          <p:cNvPr id="4" name="フッター プレースホルダー 3"/>
          <p:cNvSpPr>
            <a:spLocks noGrp="1"/>
          </p:cNvSpPr>
          <p:nvPr>
            <p:ph type="ftr" sz="quarter" idx="2"/>
          </p:nvPr>
        </p:nvSpPr>
        <p:spPr>
          <a:xfrm>
            <a:off x="5" y="9440863"/>
            <a:ext cx="2949575" cy="496887"/>
          </a:xfrm>
          <a:prstGeom prst="rect">
            <a:avLst/>
          </a:prstGeom>
        </p:spPr>
        <p:txBody>
          <a:bodyPr vert="horz" lIns="91403" tIns="45705" rIns="91403" bIns="4570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3" y="9440863"/>
            <a:ext cx="2949575" cy="496887"/>
          </a:xfrm>
          <a:prstGeom prst="rect">
            <a:avLst/>
          </a:prstGeom>
        </p:spPr>
        <p:txBody>
          <a:bodyPr vert="horz" lIns="91403" tIns="45705" rIns="91403" bIns="45705" rtlCol="0" anchor="b"/>
          <a:lstStyle>
            <a:lvl1pPr algn="r">
              <a:defRPr sz="1200"/>
            </a:lvl1pPr>
          </a:lstStyle>
          <a:p>
            <a:fld id="{1D063EA8-B75E-426B-AC96-E23657645027}" type="slidenum">
              <a:rPr kumimoji="1" lang="ja-JP" altLang="en-US" smtClean="0"/>
              <a:t>‹#›</a:t>
            </a:fld>
            <a:endParaRPr kumimoji="1" lang="ja-JP" altLang="en-US"/>
          </a:p>
        </p:txBody>
      </p:sp>
    </p:spTree>
    <p:extLst>
      <p:ext uri="{BB962C8B-B14F-4D97-AF65-F5344CB8AC3E}">
        <p14:creationId xmlns:p14="http://schemas.microsoft.com/office/powerpoint/2010/main" val="7922412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5"/>
            <a:ext cx="2949787" cy="496967"/>
          </a:xfrm>
          <a:prstGeom prst="rect">
            <a:avLst/>
          </a:prstGeom>
        </p:spPr>
        <p:txBody>
          <a:bodyPr vert="horz" lIns="91403" tIns="45705" rIns="91403" bIns="4570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3" y="5"/>
            <a:ext cx="2949787" cy="496967"/>
          </a:xfrm>
          <a:prstGeom prst="rect">
            <a:avLst/>
          </a:prstGeom>
        </p:spPr>
        <p:txBody>
          <a:bodyPr vert="horz" lIns="91403" tIns="45705" rIns="91403" bIns="45705" rtlCol="0"/>
          <a:lstStyle>
            <a:lvl1pPr algn="r">
              <a:defRPr sz="1200"/>
            </a:lvl1pPr>
          </a:lstStyle>
          <a:p>
            <a:fld id="{74D20167-DAF4-49D4-BD3E-EFFE4028B923}" type="datetimeFigureOut">
              <a:rPr kumimoji="1" lang="ja-JP" altLang="en-US" smtClean="0"/>
              <a:t>2025/8/4</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03" tIns="45705" rIns="91403" bIns="45705"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403" tIns="45705" rIns="91403" bIns="4570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51"/>
            <a:ext cx="2949787" cy="496967"/>
          </a:xfrm>
          <a:prstGeom prst="rect">
            <a:avLst/>
          </a:prstGeom>
        </p:spPr>
        <p:txBody>
          <a:bodyPr vert="horz" lIns="91403" tIns="45705" rIns="91403" bIns="4570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3" y="9440651"/>
            <a:ext cx="2949787" cy="496967"/>
          </a:xfrm>
          <a:prstGeom prst="rect">
            <a:avLst/>
          </a:prstGeom>
        </p:spPr>
        <p:txBody>
          <a:bodyPr vert="horz" lIns="91403" tIns="45705" rIns="91403" bIns="45705" rtlCol="0" anchor="b"/>
          <a:lstStyle>
            <a:lvl1pPr algn="r">
              <a:defRPr sz="1200"/>
            </a:lvl1pPr>
          </a:lstStyle>
          <a:p>
            <a:fld id="{E1C3A760-C582-4B5A-926D-7020B726389C}" type="slidenum">
              <a:rPr kumimoji="1" lang="ja-JP" altLang="en-US" smtClean="0"/>
              <a:t>‹#›</a:t>
            </a:fld>
            <a:endParaRPr kumimoji="1" lang="ja-JP" altLang="en-US"/>
          </a:p>
        </p:txBody>
      </p:sp>
    </p:spTree>
    <p:extLst>
      <p:ext uri="{BB962C8B-B14F-4D97-AF65-F5344CB8AC3E}">
        <p14:creationId xmlns:p14="http://schemas.microsoft.com/office/powerpoint/2010/main" val="420518979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5" name="スライド番号プレースホルダー 4"/>
          <p:cNvSpPr>
            <a:spLocks noGrp="1"/>
          </p:cNvSpPr>
          <p:nvPr>
            <p:ph type="sldNum" sz="quarter" idx="10"/>
          </p:nvPr>
        </p:nvSpPr>
        <p:spPr/>
        <p:txBody>
          <a:bodyPr/>
          <a:lstStyle/>
          <a:p>
            <a:fld id="{E1C3A760-C582-4B5A-926D-7020B726389C}" type="slidenum">
              <a:rPr kumimoji="1" lang="ja-JP" altLang="en-US" smtClean="0"/>
              <a:t>1</a:t>
            </a:fld>
            <a:endParaRPr kumimoji="1" lang="ja-JP" altLang="en-US"/>
          </a:p>
        </p:txBody>
      </p:sp>
    </p:spTree>
    <p:extLst>
      <p:ext uri="{BB962C8B-B14F-4D97-AF65-F5344CB8AC3E}">
        <p14:creationId xmlns:p14="http://schemas.microsoft.com/office/powerpoint/2010/main" val="864885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7"/>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1D37E63-66D9-4CF1-A788-12A5FB3952C5}" type="datetime1">
              <a:rPr kumimoji="1" lang="ja-JP" altLang="en-US" smtClean="0"/>
              <a:t>2025/8/4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052302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D7F62B1-38B3-4775-A83F-9534E67B1E40}" type="datetime1">
              <a:rPr kumimoji="1" lang="ja-JP" altLang="en-US" smtClean="0"/>
              <a:t>2025/8/4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3296973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40"/>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FA7569B-6115-4317-9E67-C0E30627999E}" type="datetime1">
              <a:rPr kumimoji="1" lang="ja-JP" altLang="en-US" smtClean="0"/>
              <a:t>2025/8/4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992636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E7BC70B-68B6-4C74-9CFD-57919B873A7C}" type="datetime1">
              <a:rPr kumimoji="1" lang="ja-JP" altLang="en-US" smtClean="0"/>
              <a:t>2025/8/4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
        <p:nvSpPr>
          <p:cNvPr id="10" name="タイトル 9"/>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4190022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57FA7A6-B95E-4D2A-B818-D0B1C6DCCABC}" type="datetime1">
              <a:rPr kumimoji="1" lang="ja-JP" altLang="en-US" smtClean="0"/>
              <a:t>2025/8/4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632868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2160FBD-C493-40BD-B847-379256FC2EA1}" type="datetime1">
              <a:rPr kumimoji="1" lang="ja-JP" altLang="en-US" smtClean="0"/>
              <a:t>2025/8/4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992340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B484337-0FB0-46FB-A142-CB8704F3D593}" type="datetime1">
              <a:rPr kumimoji="1" lang="ja-JP" altLang="en-US" smtClean="0"/>
              <a:t>2025/8/4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311907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1C290A0-633A-43D5-9416-581214494273}" type="datetime1">
              <a:rPr kumimoji="1" lang="ja-JP" altLang="en-US" smtClean="0"/>
              <a:t>2025/8/4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211312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6F0D5D4-1954-4382-975F-64B6AB03318A}" type="datetime1">
              <a:rPr kumimoji="1" lang="ja-JP" altLang="en-US" smtClean="0"/>
              <a:t>2025/8/4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962447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B79639A-45F3-476C-A382-3B181C8DBF1C}" type="datetime1">
              <a:rPr kumimoji="1" lang="ja-JP" altLang="en-US" smtClean="0"/>
              <a:t>2025/8/4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192257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272CD75-87DE-4F61-840F-1EEDEBEA5942}" type="datetime1">
              <a:rPr kumimoji="1" lang="ja-JP" altLang="en-US" smtClean="0"/>
              <a:t>2025/8/4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41960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0E8A36-75FB-45B5-8222-E632B41A8E8B}" type="datetime1">
              <a:rPr kumimoji="1" lang="ja-JP" altLang="en-US" smtClean="0"/>
              <a:t>2025/8/4</a:t>
            </a:fld>
            <a:endParaRPr kumimoji="1" lang="ja-JP" altLang="en-US"/>
          </a:p>
        </p:txBody>
      </p:sp>
      <p:sp>
        <p:nvSpPr>
          <p:cNvPr id="5" name="フッター プレースホルダー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3751416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6902896" y="6520259"/>
            <a:ext cx="2133600" cy="365125"/>
          </a:xfrm>
        </p:spPr>
        <p:txBody>
          <a:bodyPr/>
          <a:lstStyle/>
          <a:p>
            <a:fld id="{6EEAA8EF-1EE1-4FDF-88FD-9BB3D52D1EC0}" type="slidenum">
              <a:rPr kumimoji="1" lang="ja-JP" altLang="en-US" smtClean="0"/>
              <a:t>1</a:t>
            </a:fld>
            <a:endParaRPr kumimoji="1" lang="ja-JP" altLang="en-US" dirty="0"/>
          </a:p>
        </p:txBody>
      </p:sp>
      <p:sp>
        <p:nvSpPr>
          <p:cNvPr id="6" name="タイトル 1">
            <a:extLst>
              <a:ext uri="{FF2B5EF4-FFF2-40B4-BE49-F238E27FC236}">
                <a16:creationId xmlns:a16="http://schemas.microsoft.com/office/drawing/2014/main" id="{3152B32B-A88C-4538-A3B6-012248D9B742}"/>
              </a:ext>
            </a:extLst>
          </p:cNvPr>
          <p:cNvSpPr txBox="1">
            <a:spLocks/>
          </p:cNvSpPr>
          <p:nvPr/>
        </p:nvSpPr>
        <p:spPr>
          <a:xfrm>
            <a:off x="107504" y="158073"/>
            <a:ext cx="8941915" cy="534623"/>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dirty="0">
                <a:latin typeface="Meiryo UI" panose="020B0604030504040204" pitchFamily="50" charset="-128"/>
                <a:ea typeface="Meiryo UI" panose="020B0604030504040204" pitchFamily="50" charset="-128"/>
                <a:cs typeface="Meiryo UI" panose="020B0604030504040204" pitchFamily="50" charset="-128"/>
              </a:rPr>
              <a:t>令和６年度からの広域化調整会議の進め方について</a:t>
            </a:r>
          </a:p>
        </p:txBody>
      </p:sp>
      <p:sp>
        <p:nvSpPr>
          <p:cNvPr id="7" name="テキスト ボックス 5"/>
          <p:cNvSpPr txBox="1"/>
          <p:nvPr/>
        </p:nvSpPr>
        <p:spPr>
          <a:xfrm>
            <a:off x="8178855" y="112877"/>
            <a:ext cx="870563" cy="276999"/>
          </a:xfrm>
          <a:prstGeom prst="rect">
            <a:avLst/>
          </a:prstGeom>
          <a:solidFill>
            <a:schemeClr val="bg1"/>
          </a:solidFill>
          <a:ln w="25400">
            <a:solidFill>
              <a:schemeClr val="tx1"/>
            </a:solid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a:solidFill>
                  <a:prstClr val="black"/>
                </a:solidFill>
                <a:latin typeface="HGSｺﾞｼｯｸE" panose="020B0900000000000000" pitchFamily="50" charset="-128"/>
                <a:ea typeface="HGSｺﾞｼｯｸE" panose="020B0900000000000000" pitchFamily="50" charset="-128"/>
              </a:rPr>
              <a:t>資料５</a:t>
            </a:r>
            <a:endParaRPr kumimoji="1" lang="en-US" altLang="ja-JP" sz="1200" b="1" i="0" u="none" strike="noStrike" kern="1200" cap="none" spc="0" normalizeH="0" baseline="0" dirty="0">
              <a:ln>
                <a:noFill/>
              </a:ln>
              <a:solidFill>
                <a:prstClr val="black"/>
              </a:solidFill>
              <a:effectLst/>
              <a:uLnTx/>
              <a:uFillTx/>
              <a:latin typeface="HGSｺﾞｼｯｸE" panose="020B0900000000000000" pitchFamily="50" charset="-128"/>
              <a:ea typeface="HGSｺﾞｼｯｸE" panose="020B0900000000000000" pitchFamily="50" charset="-128"/>
              <a:cs typeface="+mn-cs"/>
            </a:endParaRPr>
          </a:p>
        </p:txBody>
      </p:sp>
      <p:sp>
        <p:nvSpPr>
          <p:cNvPr id="11" name="角丸四角形 10"/>
          <p:cNvSpPr/>
          <p:nvPr/>
        </p:nvSpPr>
        <p:spPr>
          <a:xfrm>
            <a:off x="107503" y="1510811"/>
            <a:ext cx="4392488" cy="29827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広域化調整会議参画についての基本的な考え方</a:t>
            </a:r>
            <a:endPar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6" name="正方形/長方形 15">
            <a:extLst>
              <a:ext uri="{FF2B5EF4-FFF2-40B4-BE49-F238E27FC236}">
                <a16:creationId xmlns:a16="http://schemas.microsoft.com/office/drawing/2014/main" id="{7D40279A-A8AD-425C-8DC5-3D4AD1BBA558}"/>
              </a:ext>
            </a:extLst>
          </p:cNvPr>
          <p:cNvSpPr/>
          <p:nvPr/>
        </p:nvSpPr>
        <p:spPr>
          <a:xfrm>
            <a:off x="107503" y="1886568"/>
            <a:ext cx="8941915" cy="1332003"/>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Wingdings" panose="05000000000000000000" pitchFamily="2" charset="2"/>
              <a:buChar char="l"/>
            </a:pPr>
            <a:r>
              <a:rPr lang="ja-JP" altLang="en-US" sz="1200" dirty="0">
                <a:solidFill>
                  <a:schemeClr val="tx1"/>
                </a:solidFill>
                <a:latin typeface="+mn-ea"/>
              </a:rPr>
              <a:t>大阪府国民健康保険運営方針に新たに盛り込む内容や、事業の進捗管理及び標準保険料率等について、府と市町村との間で検討する際は、広域化調整会議（事業運営検討</a:t>
            </a:r>
            <a:r>
              <a:rPr lang="en-US" altLang="ja-JP" sz="1200" dirty="0">
                <a:solidFill>
                  <a:schemeClr val="tx1"/>
                </a:solidFill>
                <a:latin typeface="+mn-ea"/>
              </a:rPr>
              <a:t>WG,</a:t>
            </a:r>
            <a:r>
              <a:rPr lang="ja-JP" altLang="en-US" sz="1200" dirty="0">
                <a:solidFill>
                  <a:schemeClr val="tx1"/>
                </a:solidFill>
                <a:latin typeface="+mn-ea"/>
              </a:rPr>
              <a:t>財政運営検討</a:t>
            </a:r>
            <a:r>
              <a:rPr lang="en-US" altLang="ja-JP" sz="1200" dirty="0">
                <a:solidFill>
                  <a:schemeClr val="tx1"/>
                </a:solidFill>
                <a:latin typeface="+mn-ea"/>
              </a:rPr>
              <a:t>WG</a:t>
            </a:r>
            <a:r>
              <a:rPr lang="ja-JP" altLang="en-US" sz="1200" dirty="0">
                <a:solidFill>
                  <a:schemeClr val="tx1"/>
                </a:solidFill>
                <a:latin typeface="+mn-ea"/>
              </a:rPr>
              <a:t>を含む。以下同じ。）の場で行う。</a:t>
            </a:r>
            <a:endParaRPr lang="en-US" altLang="ja-JP" sz="1200" dirty="0">
              <a:solidFill>
                <a:schemeClr val="tx1"/>
              </a:solidFill>
              <a:latin typeface="+mn-ea"/>
            </a:endParaRPr>
          </a:p>
          <a:p>
            <a:pPr marL="171450" indent="-171450">
              <a:buFont typeface="Wingdings" panose="05000000000000000000" pitchFamily="2" charset="2"/>
              <a:buChar char="l"/>
            </a:pPr>
            <a:r>
              <a:rPr lang="ja-JP" altLang="en-US" sz="1200" dirty="0">
                <a:solidFill>
                  <a:schemeClr val="tx1"/>
                </a:solidFill>
                <a:latin typeface="+mn-ea"/>
              </a:rPr>
              <a:t>ブロック代表市町村は、ブロック内の市町村の意見を集約し、広域化調整会議において報告する。</a:t>
            </a:r>
            <a:endParaRPr lang="en-US" altLang="ja-JP" sz="1200" dirty="0">
              <a:solidFill>
                <a:schemeClr val="tx1"/>
              </a:solidFill>
              <a:latin typeface="+mn-ea"/>
            </a:endParaRPr>
          </a:p>
          <a:p>
            <a:pPr marL="171450" indent="-171450">
              <a:buFont typeface="Wingdings" panose="05000000000000000000" pitchFamily="2" charset="2"/>
              <a:buChar char="l"/>
            </a:pPr>
            <a:r>
              <a:rPr lang="ja-JP" altLang="en-US" sz="1200" dirty="0">
                <a:solidFill>
                  <a:schemeClr val="tx1"/>
                </a:solidFill>
                <a:latin typeface="+mn-ea"/>
              </a:rPr>
              <a:t>広域化調整会議における会議概要は、ブロック内の市町村に共有する。</a:t>
            </a:r>
            <a:endParaRPr lang="en-US" altLang="ja-JP" sz="1200" dirty="0">
              <a:solidFill>
                <a:schemeClr val="tx1"/>
              </a:solidFill>
              <a:latin typeface="+mn-ea"/>
            </a:endParaRPr>
          </a:p>
          <a:p>
            <a:pPr marL="171450" indent="-171450">
              <a:buFont typeface="Wingdings" panose="05000000000000000000" pitchFamily="2" charset="2"/>
              <a:buChar char="l"/>
            </a:pPr>
            <a:r>
              <a:rPr lang="ja-JP" altLang="en-US" sz="1200" dirty="0">
                <a:solidFill>
                  <a:schemeClr val="tx1"/>
                </a:solidFill>
                <a:latin typeface="+mn-ea"/>
              </a:rPr>
              <a:t>広域化調整会議の会議事項についての問い合わせや意見については、ブロック代表市町村を通じて行うことを基本とする。</a:t>
            </a:r>
            <a:endParaRPr lang="en-US" altLang="ja-JP" sz="1200" dirty="0">
              <a:solidFill>
                <a:schemeClr val="tx1"/>
              </a:solidFill>
              <a:latin typeface="+mn-ea"/>
            </a:endParaRPr>
          </a:p>
          <a:p>
            <a:pPr marL="171450" indent="-171450">
              <a:buFont typeface="Wingdings" panose="05000000000000000000" pitchFamily="2" charset="2"/>
              <a:buChar char="l"/>
            </a:pPr>
            <a:r>
              <a:rPr lang="ja-JP" altLang="en-US" sz="1200" dirty="0">
                <a:solidFill>
                  <a:schemeClr val="tx1"/>
                </a:solidFill>
                <a:latin typeface="+mn-ea"/>
              </a:rPr>
              <a:t>一体的な国保運営に際し、市町村が要望を行った際は、ブロック</a:t>
            </a:r>
            <a:r>
              <a:rPr lang="ja-JP" altLang="en-US" sz="1200">
                <a:solidFill>
                  <a:schemeClr val="tx1"/>
                </a:solidFill>
                <a:latin typeface="+mn-ea"/>
              </a:rPr>
              <a:t>として提案するよう努めることと</a:t>
            </a:r>
            <a:r>
              <a:rPr lang="ja-JP" altLang="en-US" sz="1200" dirty="0">
                <a:solidFill>
                  <a:schemeClr val="tx1"/>
                </a:solidFill>
                <a:latin typeface="+mn-ea"/>
              </a:rPr>
              <a:t>する。</a:t>
            </a:r>
          </a:p>
          <a:p>
            <a:endParaRPr lang="en-US" altLang="ja-JP" sz="1200" dirty="0">
              <a:solidFill>
                <a:schemeClr val="tx1"/>
              </a:solidFill>
              <a:latin typeface="+mn-ea"/>
            </a:endParaRPr>
          </a:p>
        </p:txBody>
      </p:sp>
      <p:sp>
        <p:nvSpPr>
          <p:cNvPr id="22" name="四角形: 角を丸くする 21">
            <a:extLst>
              <a:ext uri="{FF2B5EF4-FFF2-40B4-BE49-F238E27FC236}">
                <a16:creationId xmlns:a16="http://schemas.microsoft.com/office/drawing/2014/main" id="{5F57E0F7-5EAE-4933-8DBE-F7CC48C17F40}"/>
              </a:ext>
            </a:extLst>
          </p:cNvPr>
          <p:cNvSpPr/>
          <p:nvPr/>
        </p:nvSpPr>
        <p:spPr>
          <a:xfrm>
            <a:off x="107504" y="745604"/>
            <a:ext cx="8941915" cy="534623"/>
          </a:xfrm>
          <a:prstGeom prst="roundRect">
            <a:avLst/>
          </a:prstGeom>
          <a:solidFill>
            <a:schemeClr val="accent6">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　「大阪府で１つの国保」として、一体的な国保運営を効率的かつ効果的に進めることができるよう、</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令和６年度からの広域化</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調整会議については、次のとおり進めていくものと</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する。</a:t>
            </a:r>
            <a:endPar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3" name="角丸四角形 10">
            <a:extLst>
              <a:ext uri="{FF2B5EF4-FFF2-40B4-BE49-F238E27FC236}">
                <a16:creationId xmlns:a16="http://schemas.microsoft.com/office/drawing/2014/main" id="{2E60B0E1-3F3D-4E42-A02F-5D61775EA735}"/>
              </a:ext>
            </a:extLst>
          </p:cNvPr>
          <p:cNvSpPr/>
          <p:nvPr/>
        </p:nvSpPr>
        <p:spPr>
          <a:xfrm>
            <a:off x="107503" y="3477523"/>
            <a:ext cx="4392488" cy="29827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ブロック内市町村の連携についての基本的な考え方</a:t>
            </a:r>
            <a:endPar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4" name="正方形/長方形 23">
            <a:extLst>
              <a:ext uri="{FF2B5EF4-FFF2-40B4-BE49-F238E27FC236}">
                <a16:creationId xmlns:a16="http://schemas.microsoft.com/office/drawing/2014/main" id="{45E8FC0A-27C4-44CD-A01C-8E7A2F2B7EDE}"/>
              </a:ext>
            </a:extLst>
          </p:cNvPr>
          <p:cNvSpPr/>
          <p:nvPr/>
        </p:nvSpPr>
        <p:spPr>
          <a:xfrm>
            <a:off x="94581" y="3842647"/>
            <a:ext cx="8941915" cy="738481"/>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Wingdings" panose="05000000000000000000" pitchFamily="2" charset="2"/>
              <a:buChar char="l"/>
            </a:pPr>
            <a:r>
              <a:rPr lang="ja-JP" altLang="en-US" sz="1200" dirty="0">
                <a:solidFill>
                  <a:schemeClr val="tx1"/>
                </a:solidFill>
                <a:latin typeface="+mn-ea"/>
              </a:rPr>
              <a:t>ブロック代表市町村は、リーダーシップを発揮し、</a:t>
            </a:r>
            <a:r>
              <a:rPr lang="en-US" altLang="ja-JP" sz="1200" dirty="0">
                <a:solidFill>
                  <a:schemeClr val="tx1"/>
                </a:solidFill>
                <a:latin typeface="+mn-ea"/>
              </a:rPr>
              <a:t>PDCA</a:t>
            </a:r>
            <a:r>
              <a:rPr lang="ja-JP" altLang="en-US" sz="1200" dirty="0">
                <a:solidFill>
                  <a:schemeClr val="tx1"/>
                </a:solidFill>
                <a:latin typeface="+mn-ea"/>
              </a:rPr>
              <a:t>サイクルに基づく進捗管理等の局面において、ブロック内の状況等を把握する。</a:t>
            </a:r>
            <a:endParaRPr lang="en-US" altLang="ja-JP" sz="1200" dirty="0">
              <a:solidFill>
                <a:schemeClr val="tx1"/>
              </a:solidFill>
              <a:latin typeface="+mn-ea"/>
            </a:endParaRPr>
          </a:p>
          <a:p>
            <a:pPr marL="171450" indent="-171450">
              <a:buFont typeface="Wingdings" panose="05000000000000000000" pitchFamily="2" charset="2"/>
              <a:buChar char="l"/>
            </a:pPr>
            <a:r>
              <a:rPr lang="ja-JP" altLang="en-US" sz="1200" dirty="0">
                <a:solidFill>
                  <a:schemeClr val="tx1"/>
                </a:solidFill>
                <a:latin typeface="+mn-ea"/>
              </a:rPr>
              <a:t>ブロック内の市町村は、一体的な国保運営を実現できるよう、相互間において緊密に連携し、課題を共有しつつ、事務事業の標準化、広域化、効率化に務め、好事例の取組の共有、相互研鑽により、各種目標数値の底上げを図る。</a:t>
            </a:r>
            <a:endParaRPr lang="en-US" altLang="ja-JP" sz="1200" dirty="0">
              <a:solidFill>
                <a:schemeClr val="tx1"/>
              </a:solidFill>
              <a:latin typeface="+mn-ea"/>
            </a:endParaRPr>
          </a:p>
          <a:p>
            <a:pPr marL="171450" indent="-171450">
              <a:buFont typeface="Wingdings" panose="05000000000000000000" pitchFamily="2" charset="2"/>
              <a:buChar char="l"/>
            </a:pPr>
            <a:endParaRPr lang="en-US" altLang="ja-JP" sz="1200" dirty="0">
              <a:solidFill>
                <a:schemeClr val="tx1"/>
              </a:solidFill>
              <a:latin typeface="+mn-ea"/>
            </a:endParaRPr>
          </a:p>
          <a:p>
            <a:pPr marL="171450" indent="-171450">
              <a:buFont typeface="Wingdings" panose="05000000000000000000" pitchFamily="2" charset="2"/>
              <a:buChar char="l"/>
            </a:pPr>
            <a:endParaRPr lang="en-US" altLang="ja-JP" sz="1200" dirty="0">
              <a:solidFill>
                <a:schemeClr val="tx1"/>
              </a:solidFill>
              <a:latin typeface="+mn-ea"/>
            </a:endParaRPr>
          </a:p>
          <a:p>
            <a:endParaRPr lang="en-US" altLang="ja-JP" sz="1200" dirty="0">
              <a:solidFill>
                <a:schemeClr val="tx1"/>
              </a:solidFill>
              <a:latin typeface="+mn-ea"/>
            </a:endParaRPr>
          </a:p>
          <a:p>
            <a:endParaRPr kumimoji="1" lang="en-US" altLang="ja-JP" sz="1200" dirty="0">
              <a:solidFill>
                <a:schemeClr val="tx1"/>
              </a:solidFill>
              <a:highlight>
                <a:srgbClr val="FFFF00"/>
              </a:highlight>
              <a:latin typeface="+mn-ea"/>
            </a:endParaRPr>
          </a:p>
        </p:txBody>
      </p:sp>
      <p:sp>
        <p:nvSpPr>
          <p:cNvPr id="25" name="角丸四角形 10">
            <a:extLst>
              <a:ext uri="{FF2B5EF4-FFF2-40B4-BE49-F238E27FC236}">
                <a16:creationId xmlns:a16="http://schemas.microsoft.com/office/drawing/2014/main" id="{E47D768A-95C1-447D-9E31-08C8FEAF914F}"/>
              </a:ext>
            </a:extLst>
          </p:cNvPr>
          <p:cNvSpPr/>
          <p:nvPr/>
        </p:nvSpPr>
        <p:spPr>
          <a:xfrm>
            <a:off x="120425" y="4887009"/>
            <a:ext cx="4392488" cy="29827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広域化調整会議の傍聴について</a:t>
            </a:r>
            <a:endPar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6" name="正方形/長方形 25">
            <a:extLst>
              <a:ext uri="{FF2B5EF4-FFF2-40B4-BE49-F238E27FC236}">
                <a16:creationId xmlns:a16="http://schemas.microsoft.com/office/drawing/2014/main" id="{DA4C31CC-DA6C-47E9-B781-A6AC7CD7249F}"/>
              </a:ext>
            </a:extLst>
          </p:cNvPr>
          <p:cNvSpPr/>
          <p:nvPr/>
        </p:nvSpPr>
        <p:spPr>
          <a:xfrm>
            <a:off x="107503" y="5252133"/>
            <a:ext cx="8941915" cy="985180"/>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u="sng" dirty="0">
                <a:solidFill>
                  <a:schemeClr val="tx1"/>
                </a:solidFill>
                <a:latin typeface="+mn-ea"/>
              </a:rPr>
              <a:t>「広域化調整会議参画についての基本的な考え方」に基づき、</a:t>
            </a:r>
            <a:r>
              <a:rPr lang="ja-JP" altLang="en-US" sz="1200" dirty="0">
                <a:solidFill>
                  <a:schemeClr val="tx1"/>
                </a:solidFill>
                <a:latin typeface="+mn-ea"/>
              </a:rPr>
              <a:t>下記により傍聴を可能とする。</a:t>
            </a:r>
            <a:endParaRPr lang="en-US" altLang="ja-JP" sz="1200" dirty="0">
              <a:solidFill>
                <a:schemeClr val="tx1"/>
              </a:solidFill>
              <a:latin typeface="+mn-ea"/>
            </a:endParaRPr>
          </a:p>
          <a:p>
            <a:pPr marL="171450" indent="-171450">
              <a:buFont typeface="Wingdings" panose="05000000000000000000" pitchFamily="2" charset="2"/>
              <a:buChar char="l"/>
            </a:pPr>
            <a:r>
              <a:rPr lang="ja-JP" altLang="en-US" sz="1200" dirty="0">
                <a:solidFill>
                  <a:schemeClr val="tx1"/>
                </a:solidFill>
                <a:latin typeface="+mn-ea"/>
              </a:rPr>
              <a:t>対面会議においては、各</a:t>
            </a:r>
            <a:r>
              <a:rPr lang="en-US" altLang="ja-JP" sz="1200" dirty="0">
                <a:solidFill>
                  <a:schemeClr val="tx1"/>
                </a:solidFill>
                <a:latin typeface="+mn-ea"/>
              </a:rPr>
              <a:t>WG</a:t>
            </a:r>
            <a:r>
              <a:rPr lang="ja-JP" altLang="en-US" sz="1200" dirty="0">
                <a:solidFill>
                  <a:schemeClr val="tx1"/>
                </a:solidFill>
                <a:latin typeface="+mn-ea"/>
              </a:rPr>
              <a:t>委員もブロック代表委員の補足としての発言は可とする。</a:t>
            </a:r>
            <a:endParaRPr lang="en-US" altLang="ja-JP" sz="1200" strike="dblStrike" dirty="0">
              <a:solidFill>
                <a:srgbClr val="3333FF"/>
              </a:solidFill>
              <a:latin typeface="+mn-ea"/>
            </a:endParaRPr>
          </a:p>
          <a:p>
            <a:pPr marL="171450" indent="-171450">
              <a:buFont typeface="Wingdings" panose="05000000000000000000" pitchFamily="2" charset="2"/>
              <a:buChar char="l"/>
            </a:pPr>
            <a:r>
              <a:rPr lang="ja-JP" altLang="en-US" sz="1200" dirty="0">
                <a:solidFill>
                  <a:schemeClr val="tx1"/>
                </a:solidFill>
                <a:latin typeface="+mn-ea"/>
              </a:rPr>
              <a:t>オンライン会議においては、ブロック代表市町村に赴いての同席、または、各</a:t>
            </a:r>
            <a:r>
              <a:rPr lang="en-US" altLang="ja-JP" sz="1200" dirty="0">
                <a:solidFill>
                  <a:schemeClr val="tx1"/>
                </a:solidFill>
                <a:latin typeface="+mn-ea"/>
              </a:rPr>
              <a:t>WG</a:t>
            </a:r>
            <a:r>
              <a:rPr lang="ja-JP" altLang="en-US" sz="1200" dirty="0">
                <a:solidFill>
                  <a:schemeClr val="tx1"/>
                </a:solidFill>
                <a:latin typeface="+mn-ea"/>
              </a:rPr>
              <a:t>委員が自庁から直接通信するオンライン傍聴</a:t>
            </a:r>
            <a:r>
              <a:rPr lang="ja-JP" altLang="en-US" sz="1200">
                <a:solidFill>
                  <a:schemeClr val="tx1"/>
                </a:solidFill>
                <a:latin typeface="+mn-ea"/>
              </a:rPr>
              <a:t>とし、発言</a:t>
            </a:r>
            <a:r>
              <a:rPr lang="ja-JP" altLang="en-US" sz="1200" dirty="0">
                <a:solidFill>
                  <a:schemeClr val="tx1"/>
                </a:solidFill>
                <a:latin typeface="+mn-ea"/>
              </a:rPr>
              <a:t>や反応は不可と</a:t>
            </a:r>
            <a:r>
              <a:rPr lang="ja-JP" altLang="en-US" sz="1200">
                <a:solidFill>
                  <a:schemeClr val="tx1"/>
                </a:solidFill>
                <a:latin typeface="+mn-ea"/>
              </a:rPr>
              <a:t>する。</a:t>
            </a:r>
            <a:endParaRPr lang="en-US" altLang="ja-JP" sz="1200" dirty="0">
              <a:solidFill>
                <a:schemeClr val="tx1"/>
              </a:solidFill>
              <a:latin typeface="+mn-ea"/>
            </a:endParaRPr>
          </a:p>
          <a:p>
            <a:pPr marL="171450" indent="-171450">
              <a:buFont typeface="Wingdings" panose="05000000000000000000" pitchFamily="2" charset="2"/>
              <a:buChar char="l"/>
            </a:pPr>
            <a:endParaRPr lang="en-US" altLang="ja-JP" sz="1200" dirty="0">
              <a:solidFill>
                <a:schemeClr val="tx1"/>
              </a:solidFill>
              <a:latin typeface="+mn-ea"/>
            </a:endParaRPr>
          </a:p>
          <a:p>
            <a:endParaRPr lang="en-US" altLang="ja-JP" sz="1200" dirty="0">
              <a:solidFill>
                <a:schemeClr val="tx1"/>
              </a:solidFill>
              <a:latin typeface="+mn-ea"/>
            </a:endParaRPr>
          </a:p>
          <a:p>
            <a:pPr marL="171450" indent="-171450">
              <a:buFont typeface="Wingdings" panose="05000000000000000000" pitchFamily="2" charset="2"/>
              <a:buChar char="l"/>
            </a:pPr>
            <a:endParaRPr lang="en-US" altLang="ja-JP" sz="1200" dirty="0">
              <a:solidFill>
                <a:schemeClr val="tx1"/>
              </a:solidFill>
              <a:latin typeface="+mn-ea"/>
            </a:endParaRPr>
          </a:p>
          <a:p>
            <a:endParaRPr lang="en-US" altLang="ja-JP" sz="1200" dirty="0">
              <a:solidFill>
                <a:schemeClr val="tx1"/>
              </a:solidFill>
              <a:latin typeface="+mn-ea"/>
            </a:endParaRPr>
          </a:p>
          <a:p>
            <a:endParaRPr kumimoji="1" lang="en-US" altLang="ja-JP" sz="1200" dirty="0">
              <a:solidFill>
                <a:schemeClr val="tx1"/>
              </a:solidFill>
              <a:highlight>
                <a:srgbClr val="FFFF00"/>
              </a:highlight>
              <a:latin typeface="+mn-ea"/>
            </a:endParaRPr>
          </a:p>
        </p:txBody>
      </p:sp>
      <p:sp>
        <p:nvSpPr>
          <p:cNvPr id="12" name="テキスト ボックス 5">
            <a:extLst>
              <a:ext uri="{FF2B5EF4-FFF2-40B4-BE49-F238E27FC236}">
                <a16:creationId xmlns:a16="http://schemas.microsoft.com/office/drawing/2014/main" id="{7C650A11-F82F-4CF7-BB73-F5F59051932A}"/>
              </a:ext>
            </a:extLst>
          </p:cNvPr>
          <p:cNvSpPr txBox="1"/>
          <p:nvPr/>
        </p:nvSpPr>
        <p:spPr>
          <a:xfrm>
            <a:off x="7740352" y="477252"/>
            <a:ext cx="1296144" cy="215444"/>
          </a:xfrm>
          <a:prstGeom prst="rect">
            <a:avLst/>
          </a:prstGeom>
          <a:solidFill>
            <a:schemeClr val="bg1"/>
          </a:solidFill>
          <a:ln w="25400">
            <a:solidFill>
              <a:schemeClr val="tx1"/>
            </a:solidFill>
            <a:prstDash val="sysDot"/>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令和７年度更新</a:t>
            </a:r>
          </a:p>
        </p:txBody>
      </p:sp>
    </p:spTree>
    <p:extLst>
      <p:ext uri="{BB962C8B-B14F-4D97-AF65-F5344CB8AC3E}">
        <p14:creationId xmlns:p14="http://schemas.microsoft.com/office/powerpoint/2010/main" val="58558510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9427</TotalTime>
  <Words>417</Words>
  <Application>Microsoft Office PowerPoint</Application>
  <PresentationFormat>画面に合わせる (4:3)</PresentationFormat>
  <Paragraphs>24</Paragraphs>
  <Slides>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BIZ UDPゴシック</vt:lpstr>
      <vt:lpstr>HGSｺﾞｼｯｸE</vt:lpstr>
      <vt:lpstr>Meiryo UI</vt:lpstr>
      <vt:lpstr>ＭＳ Ｐゴシック</vt:lpstr>
      <vt:lpstr>UD デジタル 教科書体 NK-R</vt:lpstr>
      <vt:lpstr>Arial</vt:lpstr>
      <vt:lpstr>Calibri</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大阪府の医療費の主な特徴と要因分析  ―第3期大阪府医療費適正化計画(素案)より―</dc:title>
  <dc:creator>atsuko</dc:creator>
  <cp:lastModifiedBy>桐山　栞里</cp:lastModifiedBy>
  <cp:revision>936</cp:revision>
  <cp:lastPrinted>2025-03-07T00:11:59Z</cp:lastPrinted>
  <dcterms:created xsi:type="dcterms:W3CDTF">2017-09-18T04:43:12Z</dcterms:created>
  <dcterms:modified xsi:type="dcterms:W3CDTF">2025-08-04T00:53:55Z</dcterms:modified>
</cp:coreProperties>
</file>