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handoutMasterIdLst>
    <p:handoutMasterId r:id="rId4"/>
  </p:handoutMasterIdLst>
  <p:sldIdLst>
    <p:sldId id="310"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浦　健二" initials="浦　健二" lastIdx="3" clrIdx="0">
    <p:extLst>
      <p:ext uri="{19B8F6BF-5375-455C-9EA6-DF929625EA0E}">
        <p15:presenceInfo xmlns:p15="http://schemas.microsoft.com/office/powerpoint/2012/main" userId="S::UraK@lan.pref.osaka.jp::35f9244d-2312-4152-8dba-eb49adf4d698" providerId="AD"/>
      </p:ext>
    </p:extLst>
  </p:cmAuthor>
  <p:cmAuthor id="2" name="根来　拓也" initials="根来　拓也" lastIdx="1" clrIdx="1">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99"/>
    <a:srgbClr val="4F81BD"/>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97" d="100"/>
          <a:sy n="97" d="100"/>
        </p:scale>
        <p:origin x="1042" y="82"/>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64"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0"/>
            <a:ext cx="2949575" cy="496888"/>
          </a:xfrm>
          <a:prstGeom prst="rect">
            <a:avLst/>
          </a:prstGeom>
        </p:spPr>
        <p:txBody>
          <a:bodyPr vert="horz" lIns="91382" tIns="45694" rIns="91382" bIns="4569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6" y="0"/>
            <a:ext cx="2949575" cy="496888"/>
          </a:xfrm>
          <a:prstGeom prst="rect">
            <a:avLst/>
          </a:prstGeom>
        </p:spPr>
        <p:txBody>
          <a:bodyPr vert="horz" lIns="91382" tIns="45694" rIns="91382" bIns="45694" rtlCol="0"/>
          <a:lstStyle>
            <a:lvl1pPr algn="r">
              <a:defRPr sz="1200"/>
            </a:lvl1pPr>
          </a:lstStyle>
          <a:p>
            <a:fld id="{7DAF4AE6-CAB6-453C-A8A1-BAB70DB220F0}" type="datetimeFigureOut">
              <a:rPr kumimoji="1" lang="ja-JP" altLang="en-US" smtClean="0"/>
              <a:t>2025/8/4</a:t>
            </a:fld>
            <a:endParaRPr kumimoji="1" lang="ja-JP" altLang="en-US"/>
          </a:p>
        </p:txBody>
      </p:sp>
      <p:sp>
        <p:nvSpPr>
          <p:cNvPr id="4" name="フッター プレースホルダー 3"/>
          <p:cNvSpPr>
            <a:spLocks noGrp="1"/>
          </p:cNvSpPr>
          <p:nvPr>
            <p:ph type="ftr" sz="quarter" idx="2"/>
          </p:nvPr>
        </p:nvSpPr>
        <p:spPr>
          <a:xfrm>
            <a:off x="8" y="9440863"/>
            <a:ext cx="2949575" cy="496887"/>
          </a:xfrm>
          <a:prstGeom prst="rect">
            <a:avLst/>
          </a:prstGeom>
        </p:spPr>
        <p:txBody>
          <a:bodyPr vert="horz" lIns="91382" tIns="45694" rIns="91382" bIns="4569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6" y="9440863"/>
            <a:ext cx="2949575" cy="496887"/>
          </a:xfrm>
          <a:prstGeom prst="rect">
            <a:avLst/>
          </a:prstGeom>
        </p:spPr>
        <p:txBody>
          <a:bodyPr vert="horz" lIns="91382" tIns="45694" rIns="91382" bIns="45694" rtlCol="0" anchor="b"/>
          <a:lstStyle>
            <a:lvl1pPr algn="r">
              <a:defRPr sz="1200"/>
            </a:lvl1pPr>
          </a:lstStyle>
          <a:p>
            <a:fld id="{1D063EA8-B75E-426B-AC96-E23657645027}" type="slidenum">
              <a:rPr kumimoji="1" lang="ja-JP" altLang="en-US" smtClean="0"/>
              <a:t>‹#›</a:t>
            </a:fld>
            <a:endParaRPr kumimoji="1" lang="ja-JP" altLang="en-US"/>
          </a:p>
        </p:txBody>
      </p:sp>
    </p:spTree>
    <p:extLst>
      <p:ext uri="{BB962C8B-B14F-4D97-AF65-F5344CB8AC3E}">
        <p14:creationId xmlns:p14="http://schemas.microsoft.com/office/powerpoint/2010/main" val="7922412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8"/>
            <a:ext cx="2949787" cy="496967"/>
          </a:xfrm>
          <a:prstGeom prst="rect">
            <a:avLst/>
          </a:prstGeom>
        </p:spPr>
        <p:txBody>
          <a:bodyPr vert="horz" lIns="91382" tIns="45694" rIns="91382" bIns="4569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6" y="8"/>
            <a:ext cx="2949787" cy="496967"/>
          </a:xfrm>
          <a:prstGeom prst="rect">
            <a:avLst/>
          </a:prstGeom>
        </p:spPr>
        <p:txBody>
          <a:bodyPr vert="horz" lIns="91382" tIns="45694" rIns="91382" bIns="45694" rtlCol="0"/>
          <a:lstStyle>
            <a:lvl1pPr algn="r">
              <a:defRPr sz="1200"/>
            </a:lvl1pPr>
          </a:lstStyle>
          <a:p>
            <a:fld id="{74D20167-DAF4-49D4-BD3E-EFFE4028B923}" type="datetimeFigureOut">
              <a:rPr kumimoji="1" lang="ja-JP" altLang="en-US" smtClean="0"/>
              <a:t>2025/8/4</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82" tIns="45694" rIns="91382" bIns="45694"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82" tIns="45694" rIns="91382" bIns="4569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4"/>
            <a:ext cx="2949787" cy="496967"/>
          </a:xfrm>
          <a:prstGeom prst="rect">
            <a:avLst/>
          </a:prstGeom>
        </p:spPr>
        <p:txBody>
          <a:bodyPr vert="horz" lIns="91382" tIns="45694" rIns="91382" bIns="4569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6" y="9440654"/>
            <a:ext cx="2949787" cy="496967"/>
          </a:xfrm>
          <a:prstGeom prst="rect">
            <a:avLst/>
          </a:prstGeom>
        </p:spPr>
        <p:txBody>
          <a:bodyPr vert="horz" lIns="91382" tIns="45694" rIns="91382" bIns="45694" rtlCol="0" anchor="b"/>
          <a:lstStyle>
            <a:lvl1pPr algn="r">
              <a:defRPr sz="1200"/>
            </a:lvl1pPr>
          </a:lstStyle>
          <a:p>
            <a:fld id="{E1C3A760-C582-4B5A-926D-7020B726389C}" type="slidenum">
              <a:rPr kumimoji="1" lang="ja-JP" altLang="en-US" smtClean="0"/>
              <a:t>‹#›</a:t>
            </a:fld>
            <a:endParaRPr kumimoji="1" lang="ja-JP" altLang="en-US"/>
          </a:p>
        </p:txBody>
      </p:sp>
    </p:spTree>
    <p:extLst>
      <p:ext uri="{BB962C8B-B14F-4D97-AF65-F5344CB8AC3E}">
        <p14:creationId xmlns:p14="http://schemas.microsoft.com/office/powerpoint/2010/main" val="42051897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30A5DA0-1342-4B66-95C6-33ED6DAE944D}" type="datetime1">
              <a:rPr kumimoji="1" lang="ja-JP" altLang="en-US" smtClean="0"/>
              <a:t>2025/8/4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05230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F26072C-AA7A-4CA3-BC16-062BFE7B5316}" type="datetime1">
              <a:rPr kumimoji="1" lang="ja-JP" altLang="en-US" smtClean="0"/>
              <a:t>2025/8/4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29697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5B0B6C-8643-4E34-BE03-BB60E6DE20EE}" type="datetime1">
              <a:rPr kumimoji="1" lang="ja-JP" altLang="en-US" smtClean="0"/>
              <a:t>2025/8/4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9263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922FB9A-0F1D-4910-943F-2CA8BD6E59A8}" type="datetime1">
              <a:rPr kumimoji="1" lang="ja-JP" altLang="en-US" smtClean="0"/>
              <a:t>2025/8/4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9002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D51E9EA-1C8B-418E-B9B4-A79F1DF189D3}" type="datetime1">
              <a:rPr kumimoji="1" lang="ja-JP" altLang="en-US" smtClean="0"/>
              <a:t>2025/8/4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6328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C39ED45-2535-4F24-9581-CAECB602EF44}" type="datetime1">
              <a:rPr kumimoji="1" lang="ja-JP" altLang="en-US" smtClean="0"/>
              <a:t>2025/8/4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99234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11F930A-28B8-489A-A969-FB1BE8E88551}" type="datetime1">
              <a:rPr kumimoji="1" lang="ja-JP" altLang="en-US" smtClean="0"/>
              <a:t>2025/8/4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119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6ECF825-5399-4610-9CC4-496E7B15E00D}" type="datetime1">
              <a:rPr kumimoji="1" lang="ja-JP" altLang="en-US" smtClean="0"/>
              <a:t>2025/8/4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21131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843CBA5-F1FC-49EE-8B15-1E4B8289C3E8}" type="datetime1">
              <a:rPr kumimoji="1" lang="ja-JP" altLang="en-US" smtClean="0"/>
              <a:t>2025/8/4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6244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12E96-E87C-495B-AC26-A270BE2A6783}" type="datetime1">
              <a:rPr kumimoji="1" lang="ja-JP" altLang="en-US" smtClean="0"/>
              <a:t>2025/8/4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9225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CA351D-3056-4836-87A6-3BE4E05CE8DE}" type="datetime1">
              <a:rPr kumimoji="1" lang="ja-JP" altLang="en-US" smtClean="0"/>
              <a:t>2025/8/4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41960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5BDFF9-4DDE-403B-AD4C-D4F01958CD0F}" type="datetime1">
              <a:rPr kumimoji="1" lang="ja-JP" altLang="en-US" smtClean="0"/>
              <a:t>2025/8/4</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7514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9FDBED97-275C-4D37-899A-87FB2336636F}"/>
              </a:ext>
            </a:extLst>
          </p:cNvPr>
          <p:cNvSpPr/>
          <p:nvPr/>
        </p:nvSpPr>
        <p:spPr>
          <a:xfrm>
            <a:off x="1" y="-3382"/>
            <a:ext cx="9144000" cy="471520"/>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資格確認書の交付について</a:t>
            </a:r>
            <a:endParaRPr lang="ja-JP" altLang="en-US" sz="2000" b="1" dirty="0">
              <a:solidFill>
                <a:schemeClr val="bg1"/>
              </a:solidFill>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F0725EA7-8197-47BA-82E6-3280CD026199}"/>
              </a:ext>
            </a:extLst>
          </p:cNvPr>
          <p:cNvSpPr/>
          <p:nvPr/>
        </p:nvSpPr>
        <p:spPr>
          <a:xfrm>
            <a:off x="194827" y="521322"/>
            <a:ext cx="8784976" cy="139551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266700" indent="-266700" algn="just">
              <a:lnSpc>
                <a:spcPts val="2100"/>
              </a:lnSpc>
            </a:pPr>
            <a:r>
              <a:rPr lang="ja-JP" altLang="en-US" sz="1300" dirty="0">
                <a:solidFill>
                  <a:schemeClr val="tx1"/>
                </a:solidFill>
                <a:latin typeface="BIZ UDPゴシック" panose="020B0400000000000000" pitchFamily="50" charset="-128"/>
                <a:ea typeface="BIZ UDPゴシック" panose="020B0400000000000000" pitchFamily="50" charset="-128"/>
              </a:rPr>
              <a:t>○　資格確認書は、国保法第９条第２項により、「被保険者が電子資格確認を受けることができない状況にあるときに求めに応じて交付する」と規定されている。</a:t>
            </a:r>
          </a:p>
          <a:p>
            <a:pPr marL="266700" indent="-266700" algn="just">
              <a:lnSpc>
                <a:spcPts val="2100"/>
              </a:lnSpc>
            </a:pPr>
            <a:r>
              <a:rPr lang="ja-JP" altLang="en-US" sz="1300" dirty="0">
                <a:solidFill>
                  <a:schemeClr val="tx1"/>
                </a:solidFill>
                <a:latin typeface="BIZ UDPゴシック" panose="020B0400000000000000" pitchFamily="50" charset="-128"/>
                <a:ea typeface="BIZ UDPゴシック" panose="020B0400000000000000" pitchFamily="50" charset="-128"/>
              </a:rPr>
              <a:t>○　ただし、当面の間は、マイナ保険証を保有していない方には、申請によらず職権交付することと</a:t>
            </a:r>
            <a:r>
              <a:rPr lang="ja-JP" altLang="en-US" sz="1300">
                <a:solidFill>
                  <a:schemeClr val="tx1"/>
                </a:solidFill>
                <a:latin typeface="BIZ UDPゴシック" panose="020B0400000000000000" pitchFamily="50" charset="-128"/>
                <a:ea typeface="BIZ UDPゴシック" panose="020B0400000000000000" pitchFamily="50" charset="-128"/>
              </a:rPr>
              <a:t>なっている。</a:t>
            </a:r>
            <a:endParaRPr lang="ja-JP" altLang="en-US" sz="1300" dirty="0">
              <a:solidFill>
                <a:schemeClr val="tx1"/>
              </a:solidFill>
              <a:latin typeface="BIZ UDPゴシック" panose="020B0400000000000000" pitchFamily="50" charset="-128"/>
              <a:ea typeface="BIZ UDPゴシック" panose="020B0400000000000000" pitchFamily="50" charset="-128"/>
            </a:endParaRPr>
          </a:p>
          <a:p>
            <a:pPr marL="266700" indent="-266700" algn="just">
              <a:lnSpc>
                <a:spcPts val="2100"/>
              </a:lnSpc>
            </a:pPr>
            <a:r>
              <a:rPr lang="ja-JP" altLang="en-US" sz="1300" dirty="0">
                <a:solidFill>
                  <a:schemeClr val="tx1"/>
                </a:solidFill>
                <a:latin typeface="BIZ UDPゴシック" panose="020B0400000000000000" pitchFamily="50" charset="-128"/>
                <a:ea typeface="BIZ UDPゴシック" panose="020B0400000000000000" pitchFamily="50" charset="-128"/>
              </a:rPr>
              <a:t>○　今回、報道等を受け、一部市町村から「マイナ保険証の保有状況に関わらず、一律で職権交付していいのか」とご質問をいただいたことから、改めて現状について確認し、整理する</a:t>
            </a:r>
            <a:r>
              <a:rPr lang="ja-JP" altLang="ja-JP" sz="13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3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7" name="正方形/長方形 16">
            <a:extLst>
              <a:ext uri="{FF2B5EF4-FFF2-40B4-BE49-F238E27FC236}">
                <a16:creationId xmlns:a16="http://schemas.microsoft.com/office/drawing/2014/main" id="{8E3F9F6E-94D1-44DC-AEC0-DFB46AA3EB8C}"/>
              </a:ext>
            </a:extLst>
          </p:cNvPr>
          <p:cNvSpPr/>
          <p:nvPr/>
        </p:nvSpPr>
        <p:spPr>
          <a:xfrm>
            <a:off x="243863" y="4869160"/>
            <a:ext cx="8656275" cy="1851057"/>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tIns="108000" bIns="108000" rtlCol="0" anchor="t">
            <a:spAutoFit/>
          </a:bodyPr>
          <a:lstStyle/>
          <a:p>
            <a:pPr marL="360363" indent="-360363">
              <a:lnSpc>
                <a:spcPts val="2600"/>
              </a:lnSpc>
            </a:pPr>
            <a:r>
              <a:rPr lang="ja-JP" altLang="en-US" sz="1600" dirty="0">
                <a:solidFill>
                  <a:schemeClr val="tx1"/>
                </a:solidFill>
              </a:rPr>
              <a:t>資格確認書の交付に関する考え方と府内４３市町村における対応</a:t>
            </a:r>
          </a:p>
          <a:p>
            <a:pPr marL="176213">
              <a:lnSpc>
                <a:spcPts val="2600"/>
              </a:lnSpc>
            </a:pPr>
            <a:r>
              <a:rPr lang="ja-JP" altLang="en-US" sz="1600" dirty="0">
                <a:solidFill>
                  <a:schemeClr val="tx1"/>
                </a:solidFill>
                <a:latin typeface="BIZ UDPゴシック" panose="020B0400000000000000" pitchFamily="50" charset="-128"/>
                <a:ea typeface="BIZ UDPゴシック" panose="020B0400000000000000" pitchFamily="50" charset="-128"/>
              </a:rPr>
              <a:t>◆ 資格確認書の交付対象等は、マイナ保険証の利用促進と併せ、府民に広報しているところ。</a:t>
            </a:r>
          </a:p>
          <a:p>
            <a:pPr marL="176213">
              <a:lnSpc>
                <a:spcPts val="2600"/>
              </a:lnSpc>
            </a:pPr>
            <a:r>
              <a:rPr lang="ja-JP" altLang="en-US" sz="1600" dirty="0">
                <a:solidFill>
                  <a:schemeClr val="tx1"/>
                </a:solidFill>
                <a:latin typeface="BIZ UDPゴシック" panose="020B0400000000000000" pitchFamily="50" charset="-128"/>
                <a:ea typeface="BIZ UDPゴシック" panose="020B0400000000000000" pitchFamily="50" charset="-128"/>
              </a:rPr>
              <a:t>◆ 府内市町村で異なる取扱いをすることで、府民に不安や混乱を招くことはできない。</a:t>
            </a:r>
          </a:p>
          <a:p>
            <a:pPr marL="176213">
              <a:lnSpc>
                <a:spcPts val="2600"/>
              </a:lnSpc>
            </a:pPr>
            <a:r>
              <a:rPr lang="ja-JP" altLang="en-US" sz="1600" dirty="0">
                <a:solidFill>
                  <a:schemeClr val="tx1"/>
                </a:solidFill>
                <a:latin typeface="BIZ UDPゴシック" panose="020B0400000000000000" pitchFamily="50" charset="-128"/>
                <a:ea typeface="BIZ UDPゴシック" panose="020B0400000000000000" pitchFamily="50" charset="-128"/>
              </a:rPr>
              <a:t>◆ 府内統一した取組みとして、マイナ保険証を保有している方に対し、全員一律に職権による</a:t>
            </a:r>
          </a:p>
          <a:p>
            <a:pPr marL="176213">
              <a:lnSpc>
                <a:spcPts val="2600"/>
              </a:lnSpc>
            </a:pPr>
            <a:r>
              <a:rPr lang="ja-JP" altLang="en-US" sz="1600" dirty="0">
                <a:solidFill>
                  <a:schemeClr val="tx1"/>
                </a:solidFill>
                <a:latin typeface="BIZ UDPゴシック" panose="020B0400000000000000" pitchFamily="50" charset="-128"/>
                <a:ea typeface="BIZ UDPゴシック" panose="020B0400000000000000" pitchFamily="50" charset="-128"/>
              </a:rPr>
              <a:t>　　資格確認書の交付は行わない。</a:t>
            </a:r>
            <a:endParaRPr lang="ja-JP" altLang="en-US" sz="1600" dirty="0">
              <a:solidFill>
                <a:schemeClr val="tx1"/>
              </a:solidFill>
            </a:endParaRPr>
          </a:p>
        </p:txBody>
      </p:sp>
      <p:sp>
        <p:nvSpPr>
          <p:cNvPr id="22" name="正方形/長方形 21">
            <a:extLst>
              <a:ext uri="{FF2B5EF4-FFF2-40B4-BE49-F238E27FC236}">
                <a16:creationId xmlns:a16="http://schemas.microsoft.com/office/drawing/2014/main" id="{14D4A86B-4E94-4F8A-B88A-B142D10487F2}"/>
              </a:ext>
            </a:extLst>
          </p:cNvPr>
          <p:cNvSpPr/>
          <p:nvPr/>
        </p:nvSpPr>
        <p:spPr>
          <a:xfrm>
            <a:off x="559733" y="3901649"/>
            <a:ext cx="8584267" cy="82349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a:lnSpc>
                <a:spcPts val="2000"/>
              </a:lnSpc>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増大が見込まれる事務負担への</a:t>
            </a:r>
            <a:r>
              <a:rPr lang="ja-JP" altLang="en-US" sz="140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対応が</a:t>
            </a:r>
            <a:r>
              <a:rPr lang="ja-JP" altLang="en-US" sz="1400"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必要</a:t>
            </a:r>
            <a:r>
              <a:rPr lang="ja-JP" altLang="en-US" sz="140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lnSpc>
                <a:spcPts val="2000"/>
              </a:lnSpc>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印刷</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代</a:t>
            </a:r>
            <a:r>
              <a:rPr lang="ja-JP"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や</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郵送</a:t>
            </a:r>
            <a:r>
              <a:rPr lang="ja-JP"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料等</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の予算確保が必要。</a:t>
            </a:r>
            <a:endParaRPr lang="ja-JP"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lnSpc>
                <a:spcPts val="2000"/>
              </a:lnSpc>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 国保連合会へ委託している場合、</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R7</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委託数量等は確定しており、現時点での変更は時間的に困難。</a:t>
            </a:r>
            <a:endParaRPr lang="ja-JP"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nvGrpSpPr>
          <p:cNvPr id="4" name="グループ化 3">
            <a:extLst>
              <a:ext uri="{FF2B5EF4-FFF2-40B4-BE49-F238E27FC236}">
                <a16:creationId xmlns:a16="http://schemas.microsoft.com/office/drawing/2014/main" id="{08207D1B-1711-458C-9695-2B71D338F7DD}"/>
              </a:ext>
            </a:extLst>
          </p:cNvPr>
          <p:cNvGrpSpPr/>
          <p:nvPr/>
        </p:nvGrpSpPr>
        <p:grpSpPr>
          <a:xfrm>
            <a:off x="179512" y="2018387"/>
            <a:ext cx="8784976" cy="1410613"/>
            <a:chOff x="179512" y="1713402"/>
            <a:chExt cx="8784976" cy="1514681"/>
          </a:xfrm>
        </p:grpSpPr>
        <p:sp>
          <p:nvSpPr>
            <p:cNvPr id="23" name="四角形: 角を丸くする 22">
              <a:extLst>
                <a:ext uri="{FF2B5EF4-FFF2-40B4-BE49-F238E27FC236}">
                  <a16:creationId xmlns:a16="http://schemas.microsoft.com/office/drawing/2014/main" id="{15160088-5C47-4337-885C-647781B82DF7}"/>
                </a:ext>
              </a:extLst>
            </p:cNvPr>
            <p:cNvSpPr/>
            <p:nvPr/>
          </p:nvSpPr>
          <p:spPr>
            <a:xfrm>
              <a:off x="179512" y="1713402"/>
              <a:ext cx="2808312" cy="340519"/>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kumimoji="1" lang="en-US" altLang="ja-JP" sz="1400" b="1" dirty="0">
                  <a:solidFill>
                    <a:schemeClr val="tx1"/>
                  </a:solidFill>
                </a:rPr>
                <a:t>【</a:t>
              </a:r>
              <a:r>
                <a:rPr kumimoji="1" lang="ja-JP" altLang="en-US" sz="1400" b="1" dirty="0">
                  <a:solidFill>
                    <a:schemeClr val="tx1"/>
                  </a:solidFill>
                </a:rPr>
                <a:t>国の考え方</a:t>
              </a:r>
              <a:r>
                <a:rPr kumimoji="1" lang="en-US" altLang="ja-JP" sz="1400" b="1" dirty="0">
                  <a:solidFill>
                    <a:schemeClr val="tx1"/>
                  </a:solidFill>
                </a:rPr>
                <a:t>】</a:t>
              </a:r>
            </a:p>
          </p:txBody>
        </p:sp>
        <p:sp>
          <p:nvSpPr>
            <p:cNvPr id="24" name="正方形/長方形 23">
              <a:extLst>
                <a:ext uri="{FF2B5EF4-FFF2-40B4-BE49-F238E27FC236}">
                  <a16:creationId xmlns:a16="http://schemas.microsoft.com/office/drawing/2014/main" id="{EE48003D-0C72-4579-8771-75AF8FAA4549}"/>
                </a:ext>
              </a:extLst>
            </p:cNvPr>
            <p:cNvSpPr/>
            <p:nvPr/>
          </p:nvSpPr>
          <p:spPr>
            <a:xfrm>
              <a:off x="380221" y="2018791"/>
              <a:ext cx="8584267" cy="12092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360363" indent="-360363">
                <a:lnSpc>
                  <a:spcPts val="2100"/>
                </a:lnSpc>
              </a:pP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ja-JP" altLang="en-US" sz="1300" dirty="0">
                  <a:solidFill>
                    <a:schemeClr val="tx1"/>
                  </a:solidFill>
                  <a:latin typeface="BIZ UDPゴシック" panose="020B0400000000000000" pitchFamily="50" charset="-128"/>
                  <a:ea typeface="BIZ UDPゴシック" panose="020B0400000000000000" pitchFamily="50" charset="-128"/>
                </a:rPr>
                <a:t>◇ </a:t>
              </a:r>
              <a:r>
                <a:rPr lang="en-US" altLang="ja-JP" sz="1300" dirty="0">
                  <a:solidFill>
                    <a:schemeClr val="tx1"/>
                  </a:solidFill>
                  <a:latin typeface="BIZ UDPゴシック" panose="020B0400000000000000" pitchFamily="50" charset="-128"/>
                  <a:ea typeface="BIZ UDPゴシック" panose="020B0400000000000000" pitchFamily="50" charset="-128"/>
                </a:rPr>
                <a:t>R7.</a:t>
              </a:r>
              <a:r>
                <a:rPr lang="ja-JP" altLang="en-US" sz="1300" dirty="0">
                  <a:solidFill>
                    <a:schemeClr val="tx1"/>
                  </a:solidFill>
                  <a:latin typeface="BIZ UDPゴシック" panose="020B0400000000000000" pitchFamily="50" charset="-128"/>
                  <a:ea typeface="BIZ UDPゴシック" panose="020B0400000000000000" pitchFamily="50" charset="-128"/>
                </a:rPr>
                <a:t>５</a:t>
              </a:r>
              <a:r>
                <a:rPr lang="en-US" altLang="ja-JP" sz="1300" dirty="0">
                  <a:solidFill>
                    <a:schemeClr val="tx1"/>
                  </a:solidFill>
                  <a:latin typeface="BIZ UDPゴシック" panose="020B0400000000000000" pitchFamily="50" charset="-128"/>
                  <a:ea typeface="BIZ UDPゴシック" panose="020B0400000000000000" pitchFamily="50" charset="-128"/>
                </a:rPr>
                <a:t>.30</a:t>
              </a:r>
              <a:r>
                <a:rPr lang="ja-JP" altLang="en-US" sz="1300" dirty="0">
                  <a:solidFill>
                    <a:schemeClr val="tx1"/>
                  </a:solidFill>
                  <a:latin typeface="BIZ UDPゴシック" panose="020B0400000000000000" pitchFamily="50" charset="-128"/>
                  <a:ea typeface="BIZ UDPゴシック" panose="020B0400000000000000" pitchFamily="50" charset="-128"/>
                </a:rPr>
                <a:t>付け事務連絡のとおり、「全員一律に資格確認書を交付する状況ではない」</a:t>
              </a:r>
            </a:p>
            <a:p>
              <a:pPr marL="360363" indent="-360363">
                <a:lnSpc>
                  <a:spcPts val="2100"/>
                </a:lnSpc>
              </a:pPr>
              <a:r>
                <a:rPr lang="ja-JP" altLang="en-US" sz="1300" dirty="0">
                  <a:solidFill>
                    <a:schemeClr val="tx1"/>
                  </a:solidFill>
                  <a:latin typeface="BIZ UDPゴシック" panose="020B0400000000000000" pitchFamily="50" charset="-128"/>
                  <a:ea typeface="BIZ UDPゴシック" panose="020B0400000000000000" pitchFamily="50" charset="-128"/>
                </a:rPr>
                <a:t>　◇ 一方で、</a:t>
              </a:r>
              <a:r>
                <a:rPr lang="en-US" altLang="ja-JP" sz="1300" dirty="0">
                  <a:solidFill>
                    <a:schemeClr val="tx1"/>
                  </a:solidFill>
                  <a:latin typeface="BIZ UDPゴシック" panose="020B0400000000000000" pitchFamily="50" charset="-128"/>
                  <a:ea typeface="BIZ UDPゴシック" panose="020B0400000000000000" pitchFamily="50" charset="-128"/>
                </a:rPr>
                <a:t>R</a:t>
              </a:r>
              <a:r>
                <a:rPr lang="ja-JP" altLang="en-US" sz="1300" dirty="0">
                  <a:solidFill>
                    <a:schemeClr val="tx1"/>
                  </a:solidFill>
                  <a:latin typeface="BIZ UDPゴシック" panose="020B0400000000000000" pitchFamily="50" charset="-128"/>
                  <a:ea typeface="BIZ UDPゴシック" panose="020B0400000000000000" pitchFamily="50" charset="-128"/>
                </a:rPr>
                <a:t>７</a:t>
              </a:r>
              <a:r>
                <a:rPr lang="en-US" altLang="ja-JP" sz="1300" dirty="0">
                  <a:solidFill>
                    <a:schemeClr val="tx1"/>
                  </a:solidFill>
                  <a:latin typeface="BIZ UDPゴシック" panose="020B0400000000000000" pitchFamily="50" charset="-128"/>
                  <a:ea typeface="BIZ UDPゴシック" panose="020B0400000000000000" pitchFamily="50" charset="-128"/>
                </a:rPr>
                <a:t>.</a:t>
              </a:r>
              <a:r>
                <a:rPr lang="ja-JP" altLang="en-US" sz="1300" dirty="0">
                  <a:solidFill>
                    <a:schemeClr val="tx1"/>
                  </a:solidFill>
                  <a:latin typeface="BIZ UDPゴシック" panose="020B0400000000000000" pitchFamily="50" charset="-128"/>
                  <a:ea typeface="BIZ UDPゴシック" panose="020B0400000000000000" pitchFamily="50" charset="-128"/>
                </a:rPr>
                <a:t>６</a:t>
              </a:r>
              <a:r>
                <a:rPr lang="en-US" altLang="ja-JP" sz="1300" dirty="0">
                  <a:solidFill>
                    <a:schemeClr val="tx1"/>
                  </a:solidFill>
                  <a:latin typeface="BIZ UDPゴシック" panose="020B0400000000000000" pitchFamily="50" charset="-128"/>
                  <a:ea typeface="BIZ UDPゴシック" panose="020B0400000000000000" pitchFamily="50" charset="-128"/>
                </a:rPr>
                <a:t>.</a:t>
              </a:r>
              <a:r>
                <a:rPr lang="ja-JP" altLang="en-US" sz="1300" dirty="0">
                  <a:solidFill>
                    <a:schemeClr val="tx1"/>
                  </a:solidFill>
                  <a:latin typeface="BIZ UDPゴシック" panose="020B0400000000000000" pitchFamily="50" charset="-128"/>
                  <a:ea typeface="BIZ UDPゴシック" panose="020B0400000000000000" pitchFamily="50" charset="-128"/>
                </a:rPr>
                <a:t>６、衆院厚生労働委員会で、厚労大臣は、「（資格確認書の交付は、）自治事務なので、自治体の判断になる」としたうえで、「被保険者全員に</a:t>
              </a:r>
              <a:r>
                <a:rPr lang="en-US" altLang="ja-JP" sz="1300" dirty="0">
                  <a:solidFill>
                    <a:schemeClr val="tx1"/>
                  </a:solidFill>
                  <a:latin typeface="BIZ UDPゴシック" panose="020B0400000000000000" pitchFamily="50" charset="-128"/>
                  <a:ea typeface="BIZ UDPゴシック" panose="020B0400000000000000" pitchFamily="50" charset="-128"/>
                </a:rPr>
                <a:t>『</a:t>
              </a:r>
              <a:r>
                <a:rPr lang="ja-JP" altLang="en-US" sz="1300" dirty="0">
                  <a:solidFill>
                    <a:schemeClr val="tx1"/>
                  </a:solidFill>
                  <a:latin typeface="BIZ UDPゴシック" panose="020B0400000000000000" pitchFamily="50" charset="-128"/>
                  <a:ea typeface="BIZ UDPゴシック" panose="020B0400000000000000" pitchFamily="50" charset="-128"/>
                </a:rPr>
                <a:t>資格確認書</a:t>
              </a:r>
              <a:r>
                <a:rPr lang="en-US" altLang="ja-JP" sz="1300" dirty="0">
                  <a:solidFill>
                    <a:schemeClr val="tx1"/>
                  </a:solidFill>
                  <a:latin typeface="BIZ UDPゴシック" panose="020B0400000000000000" pitchFamily="50" charset="-128"/>
                  <a:ea typeface="BIZ UDPゴシック" panose="020B0400000000000000" pitchFamily="50" charset="-128"/>
                </a:rPr>
                <a:t>』</a:t>
              </a:r>
              <a:r>
                <a:rPr lang="ja-JP" altLang="en-US" sz="1300" dirty="0">
                  <a:solidFill>
                    <a:schemeClr val="tx1"/>
                  </a:solidFill>
                  <a:latin typeface="BIZ UDPゴシック" panose="020B0400000000000000" pitchFamily="50" charset="-128"/>
                  <a:ea typeface="BIZ UDPゴシック" panose="020B0400000000000000" pitchFamily="50" charset="-128"/>
                </a:rPr>
                <a:t>を一律に交付する必要があるとは考えていない」と答弁。（同日付け報道より抜粋）</a:t>
              </a:r>
              <a:endParaRPr lang="en-US" altLang="ja-JP" sz="1300" dirty="0">
                <a:solidFill>
                  <a:schemeClr val="tx1"/>
                </a:solidFill>
                <a:latin typeface="BIZ UDPゴシック" panose="020B0400000000000000" pitchFamily="50" charset="-128"/>
                <a:ea typeface="BIZ UDPゴシック" panose="020B0400000000000000" pitchFamily="50" charset="-128"/>
              </a:endParaRPr>
            </a:p>
          </p:txBody>
        </p:sp>
      </p:grpSp>
      <p:sp>
        <p:nvSpPr>
          <p:cNvPr id="27" name="四角形: 角を丸くする 26">
            <a:extLst>
              <a:ext uri="{FF2B5EF4-FFF2-40B4-BE49-F238E27FC236}">
                <a16:creationId xmlns:a16="http://schemas.microsoft.com/office/drawing/2014/main" id="{114F6B74-4F67-438D-8AE7-C2BF27FB9476}"/>
              </a:ext>
            </a:extLst>
          </p:cNvPr>
          <p:cNvSpPr/>
          <p:nvPr/>
        </p:nvSpPr>
        <p:spPr>
          <a:xfrm>
            <a:off x="323528" y="3501008"/>
            <a:ext cx="4968000" cy="340519"/>
          </a:xfrm>
          <a:prstGeom prst="roundRect">
            <a:avLst/>
          </a:prstGeom>
          <a:solidFill>
            <a:srgbClr val="00B0F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400" b="1" dirty="0">
                <a:solidFill>
                  <a:schemeClr val="tx1"/>
                </a:solidFill>
              </a:rPr>
              <a:t>一律交付する場合、各市町村で対応（解消）が必要になる事項</a:t>
            </a:r>
            <a:endParaRPr kumimoji="1" lang="en-US" altLang="ja-JP" sz="1400" b="1" dirty="0">
              <a:solidFill>
                <a:schemeClr val="tx1"/>
              </a:solidFill>
            </a:endParaRPr>
          </a:p>
        </p:txBody>
      </p:sp>
      <p:sp>
        <p:nvSpPr>
          <p:cNvPr id="29" name="テキスト ボックス 28">
            <a:extLst>
              <a:ext uri="{FF2B5EF4-FFF2-40B4-BE49-F238E27FC236}">
                <a16:creationId xmlns:a16="http://schemas.microsoft.com/office/drawing/2014/main" id="{7A570A47-2931-476B-8AB3-4D4CCF3A5CAC}"/>
              </a:ext>
            </a:extLst>
          </p:cNvPr>
          <p:cNvSpPr txBox="1"/>
          <p:nvPr/>
        </p:nvSpPr>
        <p:spPr>
          <a:xfrm>
            <a:off x="7763966" y="51539"/>
            <a:ext cx="1272530" cy="390068"/>
          </a:xfrm>
          <a:prstGeom prst="rect">
            <a:avLst/>
          </a:prstGeom>
          <a:solidFill>
            <a:schemeClr val="bg1"/>
          </a:solidFill>
          <a:ln>
            <a:solidFill>
              <a:schemeClr val="tx1"/>
            </a:solidFill>
          </a:ln>
        </p:spPr>
        <p:txBody>
          <a:bodyPr wrap="square" rtlCol="0" anchor="ctr">
            <a:noAutofit/>
          </a:bodyPr>
          <a:lstStyle/>
          <a:p>
            <a:pPr algn="ctr"/>
            <a:r>
              <a:rPr lang="ja-JP" altLang="en-US" sz="1400" b="1" dirty="0"/>
              <a:t>資料４</a:t>
            </a:r>
            <a:endParaRPr kumimoji="1" lang="ja-JP" altLang="en-US" sz="1100" b="1" dirty="0"/>
          </a:p>
        </p:txBody>
      </p:sp>
    </p:spTree>
    <p:extLst>
      <p:ext uri="{BB962C8B-B14F-4D97-AF65-F5344CB8AC3E}">
        <p14:creationId xmlns:p14="http://schemas.microsoft.com/office/powerpoint/2010/main" val="16158027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10606</TotalTime>
  <Words>388</Words>
  <Application>Microsoft Office PowerPoint</Application>
  <PresentationFormat>画面に合わせる (4:3)</PresentationFormat>
  <Paragraphs>17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BIZ UDPゴシック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atsuko</dc:creator>
  <cp:lastModifiedBy>桐山　栞里</cp:lastModifiedBy>
  <cp:revision>1066</cp:revision>
  <cp:lastPrinted>2025-07-29T07:26:15Z</cp:lastPrinted>
  <dcterms:created xsi:type="dcterms:W3CDTF">2017-09-18T04:43:12Z</dcterms:created>
  <dcterms:modified xsi:type="dcterms:W3CDTF">2025-08-04T00:52:50Z</dcterms:modified>
</cp:coreProperties>
</file>