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4" r:id="rId2"/>
  </p:sldIdLst>
  <p:sldSz cx="10691813" cy="7559675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伊賀　雅" initials="伊賀　雅" lastIdx="3" clrIdx="0">
    <p:extLst>
      <p:ext uri="{19B8F6BF-5375-455C-9EA6-DF929625EA0E}">
        <p15:presenceInfo xmlns:p15="http://schemas.microsoft.com/office/powerpoint/2012/main" userId="S::IgaM@lan.pref.osaka.jp::b2239d15-8293-4d1e-885a-ac50aabc3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9C"/>
    <a:srgbClr val="FFFFEF"/>
    <a:srgbClr val="FFFF99"/>
    <a:srgbClr val="ECF9FE"/>
    <a:srgbClr val="FF6600"/>
    <a:srgbClr val="FFCC66"/>
    <a:srgbClr val="CCCCFF"/>
    <a:srgbClr val="FFB293"/>
    <a:srgbClr val="FDECE9"/>
    <a:srgbClr val="EBEE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42" autoAdjust="0"/>
    <p:restoredTop sz="95492" autoAdjust="0"/>
  </p:normalViewPr>
  <p:slideViewPr>
    <p:cSldViewPr snapToGrid="0">
      <p:cViewPr varScale="1">
        <p:scale>
          <a:sx n="88" d="100"/>
          <a:sy n="88" d="100"/>
        </p:scale>
        <p:origin x="1032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4A062-EE9D-4360-826B-1477C3BB497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34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EC66C-D37A-4D52-9AA3-55976FBBE7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46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EC66C-D37A-4D52-9AA3-55976FBBE74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92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661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21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491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43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15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529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788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433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66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49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473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83D49-EA5E-4266-9554-128F7DFBF8C6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FE071-B3D6-435A-9BB1-0B0356EC98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567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9E0FA7F-FF93-5B3D-D14D-F1452D7A4469}"/>
              </a:ext>
            </a:extLst>
          </p:cNvPr>
          <p:cNvSpPr/>
          <p:nvPr/>
        </p:nvSpPr>
        <p:spPr>
          <a:xfrm>
            <a:off x="0" y="-5491"/>
            <a:ext cx="10696043" cy="576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保険者努力支援制度（取組評価分）</a:t>
            </a:r>
            <a:endParaRPr lang="en-US" altLang="ja-JP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「こどもの医療の適正化等の取組」に係る評価点獲得に向けた取組の推進について</a:t>
            </a:r>
            <a:endParaRPr lang="ja-JP" altLang="en-US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D8446D3-664F-4285-B28C-E44F468DF4B3}"/>
              </a:ext>
            </a:extLst>
          </p:cNvPr>
          <p:cNvSpPr txBox="1"/>
          <p:nvPr/>
        </p:nvSpPr>
        <p:spPr>
          <a:xfrm>
            <a:off x="152789" y="950820"/>
            <a:ext cx="10384124" cy="2052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12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</a:t>
            </a:r>
            <a:r>
              <a:rPr kumimoji="0" lang="ja-JP" altLang="en-US" sz="1200" b="1" i="0" u="sng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令和７年度の保険者努力支援制度（取組評価分）から</a:t>
            </a:r>
            <a:r>
              <a:rPr kumimoji="0" lang="ja-JP" altLang="en-US" sz="12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、都道府県分及び市町村分ともに</a:t>
            </a:r>
            <a:r>
              <a:rPr kumimoji="0" lang="ja-JP" altLang="en-US" sz="1200" b="1" i="0" u="sng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「こどもの医療費の適正化等の取組」が評価指標に追加。</a:t>
            </a:r>
            <a:endParaRPr kumimoji="0" lang="en-US" altLang="ja-JP" sz="1200" b="1" i="0" u="sng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</a:t>
            </a:r>
            <a:r>
              <a:rPr lang="ja-JP" altLang="en-US" sz="1200" b="1" u="sng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都道府県分の評価指標については、４つの基準を全て満たすことが条件</a:t>
            </a:r>
            <a:r>
              <a:rPr lang="ja-JP" alt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となっており、府の取組に係る３項目は達成したものの、</a:t>
            </a:r>
            <a:r>
              <a:rPr lang="ja-JP" altLang="en-US" sz="1200" b="1" u="sng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市町村分の獲</a:t>
            </a:r>
            <a:endParaRPr lang="en-US" altLang="ja-JP" sz="1200" b="1" u="sng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en-US" sz="1200" b="1" u="sng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得状況（９割以上の市町村が達成）に基づく評価項目が未達成であったことから、評価点の獲得には至らなかった</a:t>
            </a:r>
            <a:r>
              <a:rPr lang="ja-JP" alt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もの。</a:t>
            </a:r>
            <a:endParaRPr lang="en-US" altLang="ja-JP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</a:t>
            </a:r>
            <a:r>
              <a:rPr kumimoji="1" lang="ja-JP" altLang="en-US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本評価指標の配点は</a:t>
            </a:r>
            <a:r>
              <a:rPr kumimoji="1" lang="en-US" altLang="ja-JP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40</a:t>
            </a:r>
            <a:r>
              <a:rPr kumimoji="1" lang="ja-JP" altLang="en-US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点となっており、令和７年度の交付額ベース（約</a:t>
            </a:r>
            <a:r>
              <a:rPr kumimoji="1" lang="en-US" altLang="ja-JP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1,325</a:t>
            </a:r>
            <a:r>
              <a:rPr kumimoji="1" lang="ja-JP" altLang="en-US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万円</a:t>
            </a:r>
            <a:r>
              <a:rPr kumimoji="1" lang="en-US" altLang="ja-JP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/</a:t>
            </a:r>
            <a:r>
              <a:rPr kumimoji="1" lang="ja-JP" altLang="en-US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１点）で試算した場合、約５</a:t>
            </a:r>
            <a:r>
              <a:rPr kumimoji="1" lang="en-US" altLang="ja-JP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.</a:t>
            </a:r>
            <a:r>
              <a:rPr kumimoji="1" lang="ja-JP" altLang="en-US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３億円の公費獲得に繋がること</a:t>
            </a:r>
            <a:endParaRPr kumimoji="1" lang="en-US" altLang="ja-JP" sz="1200" b="1" u="sng" kern="100" dirty="0">
              <a:highlight>
                <a:srgbClr val="FFFF00"/>
              </a:highlight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kumimoji="1" lang="ja-JP" altLang="en-US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から、保険者として重点的に取り組んでいく必要がある。</a:t>
            </a:r>
            <a:endParaRPr kumimoji="1" lang="en-US" altLang="ja-JP" sz="1200" b="1" u="sng" kern="100" dirty="0">
              <a:highlight>
                <a:srgbClr val="FFFF00"/>
              </a:highlight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そのため、</a:t>
            </a:r>
            <a:r>
              <a:rPr kumimoji="1" lang="ja-JP" altLang="en-US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昨年度の評価獲得市町村の取組を参考として、未達成市町村における評価点獲得に向けた取組の推進により、令和８年度（令和７年</a:t>
            </a:r>
            <a:endParaRPr kumimoji="1" lang="en-US" altLang="ja-JP" sz="1200" b="1" u="sng" kern="100" dirty="0">
              <a:highlight>
                <a:srgbClr val="FFFF00"/>
              </a:highlight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kumimoji="1" lang="ja-JP" altLang="en-US" sz="1200" b="1" u="sng" kern="100" dirty="0">
                <a:highlight>
                  <a:srgbClr val="FFFF00"/>
                </a:highlight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度評価実施分）都道府県分の評価点獲得を達成し、統一保険料抑制財源の確保に繋げる。</a:t>
            </a:r>
            <a:endParaRPr kumimoji="1" lang="en-US" altLang="ja-JP" sz="1200" b="1" u="sng" kern="100" dirty="0">
              <a:highlight>
                <a:srgbClr val="FFFF00"/>
              </a:highlight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078102C-BD30-41C5-A031-B67BE8DA42C5}"/>
              </a:ext>
            </a:extLst>
          </p:cNvPr>
          <p:cNvGrpSpPr/>
          <p:nvPr/>
        </p:nvGrpSpPr>
        <p:grpSpPr>
          <a:xfrm>
            <a:off x="152261" y="563095"/>
            <a:ext cx="3415285" cy="343800"/>
            <a:chOff x="59511" y="522816"/>
            <a:chExt cx="3415285" cy="343800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8EACBD55-C681-4B22-BD8A-A17C0992ADB9}"/>
                </a:ext>
              </a:extLst>
            </p:cNvPr>
            <p:cNvSpPr/>
            <p:nvPr/>
          </p:nvSpPr>
          <p:spPr>
            <a:xfrm>
              <a:off x="59511" y="522816"/>
              <a:ext cx="3415285" cy="305700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 概要</a:t>
              </a:r>
            </a:p>
          </p:txBody>
        </p:sp>
        <p:sp>
          <p:nvSpPr>
            <p:cNvPr id="31" name="四角形: 対角を切り取る 30">
              <a:extLst>
                <a:ext uri="{FF2B5EF4-FFF2-40B4-BE49-F238E27FC236}">
                  <a16:creationId xmlns:a16="http://schemas.microsoft.com/office/drawing/2014/main" id="{BEF341E4-D16F-4E62-98BE-67B0311AD2D6}"/>
                </a:ext>
              </a:extLst>
            </p:cNvPr>
            <p:cNvSpPr/>
            <p:nvPr/>
          </p:nvSpPr>
          <p:spPr>
            <a:xfrm>
              <a:off x="152789" y="814045"/>
              <a:ext cx="720000" cy="5257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0DE5852-D0F7-4C23-BAF6-7077B77217C4}"/>
              </a:ext>
            </a:extLst>
          </p:cNvPr>
          <p:cNvSpPr/>
          <p:nvPr/>
        </p:nvSpPr>
        <p:spPr>
          <a:xfrm>
            <a:off x="9476912" y="59499"/>
            <a:ext cx="1127153" cy="3822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資料３－１</a:t>
            </a:r>
            <a:endParaRPr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8E1CB4F-45DA-47FE-9186-2A3542DB1CD3}"/>
              </a:ext>
            </a:extLst>
          </p:cNvPr>
          <p:cNvSpPr txBox="1"/>
          <p:nvPr/>
        </p:nvSpPr>
        <p:spPr>
          <a:xfrm>
            <a:off x="153580" y="4701668"/>
            <a:ext cx="10384651" cy="176400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txBody>
          <a:bodyPr wrap="square" anchor="t">
            <a:no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❶適切な受診を促す周知・啓発に対する具体的取組</a:t>
            </a:r>
            <a:endParaRPr lang="en-US" altLang="ja-JP" sz="12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・医療費助成担当部局との連携による制度周知リーフレットへの適切な受診を促す周知記事の掲載、こども医療費助成ホームページにおける適正</a:t>
            </a:r>
            <a:endParaRPr lang="en-US" altLang="ja-JP" sz="12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な受診を促す周知記事の掲載</a:t>
            </a:r>
            <a:r>
              <a:rPr kumimoji="1"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など</a:t>
            </a:r>
            <a:endParaRPr kumimoji="1" lang="en-US" altLang="ja-JP" sz="12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❷こどもの急な病気やケガへの対応等の実施に対する具体的取組</a:t>
            </a:r>
            <a:endParaRPr kumimoji="1" lang="en-US" altLang="ja-JP" sz="12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・夜間・休日の小児救急医療機関に係る情報のホームページへの掲載、市広報誌への掲載やリーフレット掲示　など</a:t>
            </a:r>
            <a:endParaRPr kumimoji="1" lang="en-US" altLang="ja-JP" sz="12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200" b="1" i="0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1200" b="1" i="0" u="sng" strike="noStrike" kern="100" cap="none" spc="0" normalizeH="0" baseline="0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※ </a:t>
            </a:r>
            <a:r>
              <a:rPr kumimoji="1" lang="ja-JP" altLang="en-US" sz="1200" b="1" i="0" u="sng" strike="noStrike" kern="100" cap="none" spc="0" normalizeH="0" baseline="0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具体的な取組内容の詳細（国の評価採点表への回答内容）については</a:t>
            </a:r>
            <a:r>
              <a:rPr kumimoji="1" lang="ja-JP" altLang="en-US" sz="1200" b="1" i="0" u="sng" strike="noStrike" kern="100" cap="none" spc="0" normalizeH="0" baseline="0" noProof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、資料３ー３</a:t>
            </a:r>
            <a:r>
              <a:rPr kumimoji="1" lang="ja-JP" altLang="en-US" sz="1200" b="1" i="0" u="sng" strike="noStrike" kern="100" cap="none" spc="0" normalizeH="0" baseline="0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を参照</a:t>
            </a:r>
            <a:endParaRPr kumimoji="1" lang="en-US" altLang="ja-JP" sz="1200" b="1" i="0" u="sng" strike="noStrike" kern="100" cap="none" spc="0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4ABC358-6B53-46E8-B2AB-688580D9DACB}"/>
              </a:ext>
            </a:extLst>
          </p:cNvPr>
          <p:cNvGrpSpPr/>
          <p:nvPr/>
        </p:nvGrpSpPr>
        <p:grpSpPr>
          <a:xfrm>
            <a:off x="153580" y="4289001"/>
            <a:ext cx="4212000" cy="330789"/>
            <a:chOff x="59511" y="5793488"/>
            <a:chExt cx="4212000" cy="330789"/>
          </a:xfrm>
        </p:grpSpPr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4832C060-7301-4C61-9C29-EB9AA4381251}"/>
                </a:ext>
              </a:extLst>
            </p:cNvPr>
            <p:cNvSpPr txBox="1"/>
            <p:nvPr/>
          </p:nvSpPr>
          <p:spPr>
            <a:xfrm>
              <a:off x="59511" y="5793488"/>
              <a:ext cx="42120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 </a:t>
              </a:r>
              <a:r>
                <a:rPr kumimoji="1" lang="ja-JP" altLang="en-US" sz="1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評価点獲得市町村における具体的な取組事例</a:t>
              </a:r>
              <a:endParaRPr lang="ja-JP" altLang="en-US" sz="1400" dirty="0"/>
            </a:p>
          </p:txBody>
        </p:sp>
        <p:sp>
          <p:nvSpPr>
            <p:cNvPr id="24" name="四角形: 対角を切り取る 23">
              <a:extLst>
                <a:ext uri="{FF2B5EF4-FFF2-40B4-BE49-F238E27FC236}">
                  <a16:creationId xmlns:a16="http://schemas.microsoft.com/office/drawing/2014/main" id="{D63997E1-7E24-4E46-81E6-5FD59D606E80}"/>
                </a:ext>
              </a:extLst>
            </p:cNvPr>
            <p:cNvSpPr/>
            <p:nvPr/>
          </p:nvSpPr>
          <p:spPr>
            <a:xfrm>
              <a:off x="152789" y="6071706"/>
              <a:ext cx="3852000" cy="5257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C8C2668-C36B-4E14-916C-1829429B1C6E}"/>
              </a:ext>
            </a:extLst>
          </p:cNvPr>
          <p:cNvSpPr txBox="1"/>
          <p:nvPr/>
        </p:nvSpPr>
        <p:spPr>
          <a:xfrm>
            <a:off x="161498" y="3343417"/>
            <a:ext cx="10384124" cy="79200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①適切な受診を促すためのこどもの保護者等に対する周知・啓発及び②</a:t>
            </a:r>
            <a:r>
              <a:rPr kumimoji="1"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こどもの急な病気やケガへの対応等の実施</a:t>
            </a: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等の２項目が対象評価指標と</a:t>
            </a:r>
            <a:endParaRPr kumimoji="0" lang="en-US" altLang="ja-JP" sz="1200" b="1" i="0" u="none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なっており、令和７年度（令和６年度評価実施分）の市町村分においては、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43</a:t>
            </a: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団体中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27</a:t>
            </a: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団体が達成（達成率</a:t>
            </a: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62.8</a:t>
            </a: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％）。</a:t>
            </a:r>
            <a:endParaRPr kumimoji="0" lang="en-US" altLang="ja-JP" sz="1200" b="1" i="0" u="none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※ </a:t>
            </a:r>
            <a:r>
              <a:rPr lang="ja-JP" altLang="en-US" sz="1200" b="1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具体的な評価指標（都道府県分、市町村分）の内容及び評価点獲得状況の詳細については、資料３ー２を参照</a:t>
            </a:r>
            <a:endParaRPr lang="en-US" altLang="ja-JP" sz="1200" b="1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ja-JP" sz="1200" b="0" i="0" u="none" strike="noStrike" kern="100" cap="none" spc="0" normalizeH="0" baseline="0" noProof="0" dirty="0">
              <a:ln>
                <a:noFill/>
              </a:ln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en-US" altLang="ja-JP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BF38CCDC-9915-4FFD-B447-176A9CEB8999}"/>
              </a:ext>
            </a:extLst>
          </p:cNvPr>
          <p:cNvGrpSpPr/>
          <p:nvPr/>
        </p:nvGrpSpPr>
        <p:grpSpPr>
          <a:xfrm>
            <a:off x="147900" y="2927475"/>
            <a:ext cx="5796000" cy="360990"/>
            <a:chOff x="59510" y="522816"/>
            <a:chExt cx="5796000" cy="360990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3EA4A015-BC57-4143-A2E4-8F60DE965896}"/>
                </a:ext>
              </a:extLst>
            </p:cNvPr>
            <p:cNvSpPr/>
            <p:nvPr/>
          </p:nvSpPr>
          <p:spPr>
            <a:xfrm>
              <a:off x="59510" y="522816"/>
              <a:ext cx="5796000" cy="305700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 市町村分における該当評価指標と令和７年度分の評価獲得状況等</a:t>
              </a:r>
            </a:p>
          </p:txBody>
        </p:sp>
        <p:sp>
          <p:nvSpPr>
            <p:cNvPr id="18" name="四角形: 対角を切り取る 17">
              <a:extLst>
                <a:ext uri="{FF2B5EF4-FFF2-40B4-BE49-F238E27FC236}">
                  <a16:creationId xmlns:a16="http://schemas.microsoft.com/office/drawing/2014/main" id="{DCE74FCA-0541-4FD5-9C84-DD8FC7A4C590}"/>
                </a:ext>
              </a:extLst>
            </p:cNvPr>
            <p:cNvSpPr/>
            <p:nvPr/>
          </p:nvSpPr>
          <p:spPr>
            <a:xfrm>
              <a:off x="152788" y="814045"/>
              <a:ext cx="5472000" cy="6976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B7D2432-E094-47E5-B06F-BBD89B36C427}"/>
              </a:ext>
            </a:extLst>
          </p:cNvPr>
          <p:cNvSpPr txBox="1"/>
          <p:nvPr/>
        </p:nvSpPr>
        <p:spPr>
          <a:xfrm>
            <a:off x="156612" y="6916917"/>
            <a:ext cx="10389010" cy="67905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</a:t>
            </a:r>
            <a:r>
              <a:rPr kumimoji="0" lang="ja-JP" altLang="en-US" sz="1200" b="1" i="0" u="sng" strike="noStrike" kern="100" cap="none" spc="0" normalizeH="0" baseline="0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未達成団体に対するフォローアップ（状況確認、個別説明及び取組への協力依頼に関するヒアリング</a:t>
            </a:r>
            <a:r>
              <a:rPr kumimoji="0" lang="ja-JP" altLang="en-US" sz="1200" b="1" i="0" u="sng" strike="noStrike" kern="100" cap="none" spc="0" normalizeH="0" baseline="0" noProof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等）の実施</a:t>
            </a:r>
            <a:endParaRPr kumimoji="0" lang="en-US" altLang="ja-JP" sz="1200" b="1" i="0" u="sng" strike="noStrike" kern="100" cap="none" spc="0" normalizeH="0" baseline="0" noProof="0" dirty="0">
              <a:ln>
                <a:noFill/>
              </a:ln>
              <a:effectLst/>
              <a:highlight>
                <a:srgbClr val="FFFF00"/>
              </a:highlight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ja-JP" altLang="en-US" sz="12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○　</a:t>
            </a:r>
            <a:r>
              <a:rPr kumimoji="0" lang="ja-JP" altLang="en-US" sz="1200" b="1" i="0" u="sng" strike="noStrike" kern="100" cap="none" spc="0" normalizeH="0" baseline="0" noProof="0" dirty="0">
                <a:ln>
                  <a:noFill/>
                </a:ln>
                <a:effectLst/>
                <a:highlight>
                  <a:srgbClr val="FFFF00"/>
                </a:highlight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広域化調整会議（８月５日開催予定）及び市町村主管課長会議（８～９月開催予定）における趣旨説明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82BED42B-D03A-4013-9711-15C4F53C2D99}"/>
              </a:ext>
            </a:extLst>
          </p:cNvPr>
          <p:cNvGrpSpPr/>
          <p:nvPr/>
        </p:nvGrpSpPr>
        <p:grpSpPr>
          <a:xfrm>
            <a:off x="156612" y="6611218"/>
            <a:ext cx="3415285" cy="343800"/>
            <a:chOff x="59511" y="522816"/>
            <a:chExt cx="3415285" cy="343800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996549ED-7DB1-4A4E-8D10-C3FE4A9CF83C}"/>
                </a:ext>
              </a:extLst>
            </p:cNvPr>
            <p:cNvSpPr/>
            <p:nvPr/>
          </p:nvSpPr>
          <p:spPr>
            <a:xfrm>
              <a:off x="59511" y="522816"/>
              <a:ext cx="3415285" cy="305700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b="1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■ 今後の対応等</a:t>
              </a:r>
            </a:p>
          </p:txBody>
        </p:sp>
        <p:sp>
          <p:nvSpPr>
            <p:cNvPr id="30" name="四角形: 対角を切り取る 29">
              <a:extLst>
                <a:ext uri="{FF2B5EF4-FFF2-40B4-BE49-F238E27FC236}">
                  <a16:creationId xmlns:a16="http://schemas.microsoft.com/office/drawing/2014/main" id="{A3AAB6DB-C8B2-4E74-BED4-B577F24A0DB5}"/>
                </a:ext>
              </a:extLst>
            </p:cNvPr>
            <p:cNvSpPr/>
            <p:nvPr/>
          </p:nvSpPr>
          <p:spPr>
            <a:xfrm>
              <a:off x="152789" y="814045"/>
              <a:ext cx="1440000" cy="52571"/>
            </a:xfrm>
            <a:prstGeom prst="snip2DiagRect">
              <a:avLst>
                <a:gd name="adj1" fmla="val 50000"/>
                <a:gd name="adj2" fmla="val 16667"/>
              </a:avLst>
            </a:prstGeom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lumMod val="20000"/>
                    <a:lumOff val="8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62861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13498</TotalTime>
  <Words>562</Words>
  <Application>Microsoft Office PowerPoint</Application>
  <PresentationFormat>ユーザー設定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籠島　隆</dc:creator>
  <cp:lastModifiedBy>桐山　栞里</cp:lastModifiedBy>
  <cp:revision>1876</cp:revision>
  <cp:lastPrinted>2025-07-24T04:51:16Z</cp:lastPrinted>
  <dcterms:created xsi:type="dcterms:W3CDTF">2024-06-27T00:32:16Z</dcterms:created>
  <dcterms:modified xsi:type="dcterms:W3CDTF">2025-08-04T01:07:13Z</dcterms:modified>
</cp:coreProperties>
</file>