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1E6"/>
    <a:srgbClr val="FFEED5"/>
    <a:srgbClr val="FFE4BD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87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FBCC4-522E-4CDB-8EFF-F18AE458CC2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0EC8A-6F25-4DCC-9009-426E8BBC6A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276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F0EC8A-6F25-4DCC-9009-426E8BBC6A7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688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43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82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803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99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24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35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27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53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459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52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8F693-2600-4030-B673-66969CA08F1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498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8F693-2600-4030-B673-66969CA08F14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62AB6-3159-405F-A8AB-63E161888C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35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9FFA763-7A18-47F8-9E07-7B8AC6A42964}"/>
              </a:ext>
            </a:extLst>
          </p:cNvPr>
          <p:cNvSpPr/>
          <p:nvPr/>
        </p:nvSpPr>
        <p:spPr>
          <a:xfrm>
            <a:off x="-4230" y="0"/>
            <a:ext cx="10696043" cy="442579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子ども・子育て支援金制度について</a:t>
            </a:r>
            <a:endParaRPr lang="ja-JP" altLang="en-US" sz="16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4F3A146-B797-4FE5-BB39-16A81220F73B}"/>
              </a:ext>
            </a:extLst>
          </p:cNvPr>
          <p:cNvSpPr txBox="1"/>
          <p:nvPr/>
        </p:nvSpPr>
        <p:spPr>
          <a:xfrm>
            <a:off x="0" y="818703"/>
            <a:ext cx="106918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子ども・子育て支援金制度については、少子化対策の抜本的強化に当たり、子育て世帯を支える新しい分かち合い・連帯の仕組みとして、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少子化対策に受益を有する全世代・全経済主体に、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医療保険の保険料とあわせて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令和８年度から拠出を求める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制度。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令和８年度より毎年度、国は、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支援納付金対象費用に充てるため、医療保険者から支援納付金を徴収する。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医療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保険者は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医療保険制度上の給付に係る保険料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や介護保険料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とあわせて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子ども・子育て支援金を徴収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する。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医療保険者が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被保険者から徴収する支援金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は、医療保険料の賦課・徴収の方法を踏まえ、各医療保険者の支援納付金の額に照らし、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保険者が設定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国民健康保険における支援金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については、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本制度が少子化対策に係るもの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であることに鑑み、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子どもがいる世帯の拠出額が増えないよう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18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歳に達する日以後の最初の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31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日以前までの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子どもに係る支援金の均等割額の</a:t>
            </a:r>
            <a:r>
              <a:rPr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割軽減の措置を講じる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医療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保険者への財政支援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として、医療保険制度における</a:t>
            </a:r>
            <a:r>
              <a:rPr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介護納付金の例を参考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に、保険者の支援納付金の納付業務に係る事務費の国庫負担等、国民健康保険に関する定率負担・補助等の措置を講ずる。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5D8DF0C-3666-4504-8252-3F6E614C32EE}"/>
              </a:ext>
            </a:extLst>
          </p:cNvPr>
          <p:cNvGrpSpPr/>
          <p:nvPr/>
        </p:nvGrpSpPr>
        <p:grpSpPr>
          <a:xfrm>
            <a:off x="0" y="396279"/>
            <a:ext cx="10818215" cy="442578"/>
            <a:chOff x="0" y="442579"/>
            <a:chExt cx="10818215" cy="442578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618FF868-AB2A-4D3A-89E9-101F07DD1799}"/>
                </a:ext>
              </a:extLst>
            </p:cNvPr>
            <p:cNvSpPr/>
            <p:nvPr/>
          </p:nvSpPr>
          <p:spPr>
            <a:xfrm>
              <a:off x="0" y="442579"/>
              <a:ext cx="3949071" cy="442578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　制度概要</a:t>
              </a:r>
            </a:p>
          </p:txBody>
        </p:sp>
        <p:sp>
          <p:nvSpPr>
            <p:cNvPr id="10" name="四角形: 対角を切り取る 9">
              <a:extLst>
                <a:ext uri="{FF2B5EF4-FFF2-40B4-BE49-F238E27FC236}">
                  <a16:creationId xmlns:a16="http://schemas.microsoft.com/office/drawing/2014/main" id="{312FAFF5-A4DE-4DFF-BCB9-73672F866D75}"/>
                </a:ext>
              </a:extLst>
            </p:cNvPr>
            <p:cNvSpPr/>
            <p:nvPr/>
          </p:nvSpPr>
          <p:spPr>
            <a:xfrm>
              <a:off x="269529" y="783681"/>
              <a:ext cx="1080000" cy="52571"/>
            </a:xfrm>
            <a:prstGeom prst="snip2DiagRect">
              <a:avLst>
                <a:gd name="adj1" fmla="val 50000"/>
                <a:gd name="adj2" fmla="val 16667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dirty="0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68578DAC-B58E-4D7F-B3F0-0BBD325226F2}"/>
                </a:ext>
              </a:extLst>
            </p:cNvPr>
            <p:cNvSpPr txBox="1"/>
            <p:nvPr/>
          </p:nvSpPr>
          <p:spPr>
            <a:xfrm>
              <a:off x="2263141" y="635428"/>
              <a:ext cx="855507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出典：令和７年３月</a:t>
              </a:r>
              <a:r>
                <a:rPr kumimoji="1" lang="en-US" altLang="ja-JP" sz="10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13</a:t>
              </a:r>
              <a:r>
                <a:rPr kumimoji="1" lang="ja-JP" altLang="en-US" sz="10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日開催 全国高齢者医療主管課（部）長及び国民健康保険主管課（部）長並びに後期高齢者医療広域連合事務局長会議資料</a:t>
              </a:r>
            </a:p>
          </p:txBody>
        </p: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D82055E-9D6B-4F72-8047-617B7A84B207}"/>
              </a:ext>
            </a:extLst>
          </p:cNvPr>
          <p:cNvSpPr/>
          <p:nvPr/>
        </p:nvSpPr>
        <p:spPr>
          <a:xfrm>
            <a:off x="9475289" y="24663"/>
            <a:ext cx="1127153" cy="3822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資料２</a:t>
            </a:r>
            <a:endParaRPr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F831EA72-6516-418A-87AC-5ACB227EC142}"/>
              </a:ext>
            </a:extLst>
          </p:cNvPr>
          <p:cNvGrpSpPr/>
          <p:nvPr/>
        </p:nvGrpSpPr>
        <p:grpSpPr>
          <a:xfrm>
            <a:off x="0" y="2495000"/>
            <a:ext cx="2153265" cy="442578"/>
            <a:chOff x="0" y="442579"/>
            <a:chExt cx="2153265" cy="442578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83A12491-FE09-48D7-AF9F-2FB61D7559BC}"/>
                </a:ext>
              </a:extLst>
            </p:cNvPr>
            <p:cNvSpPr/>
            <p:nvPr/>
          </p:nvSpPr>
          <p:spPr>
            <a:xfrm>
              <a:off x="0" y="442579"/>
              <a:ext cx="2153265" cy="442578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　制度開始に向けて</a:t>
              </a:r>
            </a:p>
          </p:txBody>
        </p:sp>
        <p:sp>
          <p:nvSpPr>
            <p:cNvPr id="16" name="四角形: 対角を切り取る 15">
              <a:extLst>
                <a:ext uri="{FF2B5EF4-FFF2-40B4-BE49-F238E27FC236}">
                  <a16:creationId xmlns:a16="http://schemas.microsoft.com/office/drawing/2014/main" id="{1894B94A-3C6D-4AFB-A723-6086BB53EC1F}"/>
                </a:ext>
              </a:extLst>
            </p:cNvPr>
            <p:cNvSpPr/>
            <p:nvPr/>
          </p:nvSpPr>
          <p:spPr>
            <a:xfrm>
              <a:off x="269529" y="783681"/>
              <a:ext cx="1800000" cy="52571"/>
            </a:xfrm>
            <a:prstGeom prst="snip2DiagRect">
              <a:avLst>
                <a:gd name="adj1" fmla="val 50000"/>
                <a:gd name="adj2" fmla="val 16667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dirty="0"/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450EE51-E3ED-4B4A-9078-BEC18A00BF8E}"/>
              </a:ext>
            </a:extLst>
          </p:cNvPr>
          <p:cNvSpPr txBox="1"/>
          <p:nvPr/>
        </p:nvSpPr>
        <p:spPr>
          <a:xfrm>
            <a:off x="0" y="2905849"/>
            <a:ext cx="10691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令和８年度より、国民健康保険料（医療分、後期分、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介護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分）に、子ども・子育て支援金（以下「子ども支援金」という。）分が加わることから、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buClr>
                <a:schemeClr val="accent6"/>
              </a:buClr>
            </a:pPr>
            <a:r>
              <a:rPr kumimoji="1" lang="ja-JP" altLang="en-US" sz="12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大阪府国民健康保険運営方針に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、子ども支援金にかかる内容の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追記が必要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また、子ども支援金は、国民健康保険料の賦課・徴収の方法を踏まえ、保険者が設定することとされている。納付金の算定式は国から示されてい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buClr>
                <a:schemeClr val="accent6"/>
              </a:buClr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るものの、賦課方式・賦課割合については、どの方式等にするかは保険者に委ねられている。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大阪府においては、保険料水準を完全統一しており、医療分等における、賦課方式・賦課割合についても、全市町村の合意によって統一しているこ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buClr>
                <a:schemeClr val="accent6"/>
              </a:buClr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とから、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子ども支援金における、賦課方式・賦課割合について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も、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統一する必要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がある。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27A8D0D8-9927-4F2C-991A-4AE1A4ACCCF7}"/>
              </a:ext>
            </a:extLst>
          </p:cNvPr>
          <p:cNvGrpSpPr/>
          <p:nvPr/>
        </p:nvGrpSpPr>
        <p:grpSpPr>
          <a:xfrm>
            <a:off x="0" y="4016574"/>
            <a:ext cx="2969529" cy="442578"/>
            <a:chOff x="0" y="442579"/>
            <a:chExt cx="2969529" cy="442578"/>
          </a:xfrm>
        </p:grpSpPr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85DBDCDD-24AB-4B15-9208-EB926F41B796}"/>
                </a:ext>
              </a:extLst>
            </p:cNvPr>
            <p:cNvSpPr/>
            <p:nvPr/>
          </p:nvSpPr>
          <p:spPr>
            <a:xfrm>
              <a:off x="0" y="442579"/>
              <a:ext cx="2959510" cy="442578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　賦課方式・賦課割合について</a:t>
              </a:r>
            </a:p>
          </p:txBody>
        </p:sp>
        <p:sp>
          <p:nvSpPr>
            <p:cNvPr id="23" name="四角形: 対角を切り取る 22">
              <a:extLst>
                <a:ext uri="{FF2B5EF4-FFF2-40B4-BE49-F238E27FC236}">
                  <a16:creationId xmlns:a16="http://schemas.microsoft.com/office/drawing/2014/main" id="{9FD17FF3-A320-4FB3-861D-9171F9D4DA73}"/>
                </a:ext>
              </a:extLst>
            </p:cNvPr>
            <p:cNvSpPr/>
            <p:nvPr/>
          </p:nvSpPr>
          <p:spPr>
            <a:xfrm>
              <a:off x="269529" y="783681"/>
              <a:ext cx="2700000" cy="52571"/>
            </a:xfrm>
            <a:prstGeom prst="snip2DiagRect">
              <a:avLst>
                <a:gd name="adj1" fmla="val 50000"/>
                <a:gd name="adj2" fmla="val 16667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dirty="0"/>
            </a:p>
          </p:txBody>
        </p:sp>
      </p:grp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DDCF099A-1612-42E0-BCBE-472301BDE829}"/>
              </a:ext>
            </a:extLst>
          </p:cNvPr>
          <p:cNvSpPr/>
          <p:nvPr/>
        </p:nvSpPr>
        <p:spPr>
          <a:xfrm>
            <a:off x="28358" y="4473723"/>
            <a:ext cx="10574084" cy="1377872"/>
          </a:xfrm>
          <a:prstGeom prst="roundRect">
            <a:avLst>
              <a:gd name="adj" fmla="val 3686"/>
            </a:avLst>
          </a:prstGeom>
          <a:noFill/>
          <a:ln w="38100">
            <a:solidFill>
              <a:schemeClr val="accent6">
                <a:lumMod val="50000"/>
              </a:schemeClr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36000" bIns="3600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　国民健康保険における子ども支援金については、当該制度が少子化対策に係るものであることを踏まえ、子どもがいる世帯の拠出額が増えない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よう、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18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歳未満被保険者の均等割額の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割軽減分を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18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歳以上被保険者に賦課する仕組みとしており、子育て世帯への配慮のもと、賦課の対象を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限定的（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18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歳以上被保険者）に捉えている。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　また、子ども支援金分の賦課が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18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歳以上被保険者に限定される仕組み上、子育て世帯の被保険者であっても、他の被保険者との関係では、受益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と負担の公平性の観点から、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18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歳以上被保険者単位での公平性を図る必要がある。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　これらを踏まえるとともに、アンケート結果（二方式：</a:t>
            </a: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38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団体、三方式：５団体）も鑑み、子ども支援金制度にかかる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賦課方式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</a:t>
            </a:r>
            <a:r>
              <a:rPr kumimoji="1" lang="ja-JP" altLang="en-US" sz="1200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二方式</a:t>
            </a:r>
            <a:r>
              <a:rPr kumimoji="1" lang="ja-JP" altLang="en-US" sz="1200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」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とし、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賦課割合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100:0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」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とする。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B5B1EBB7-1471-4A71-8241-B3F0F313CB33}"/>
              </a:ext>
            </a:extLst>
          </p:cNvPr>
          <p:cNvGrpSpPr/>
          <p:nvPr/>
        </p:nvGrpSpPr>
        <p:grpSpPr>
          <a:xfrm>
            <a:off x="-4230" y="5821094"/>
            <a:ext cx="8463830" cy="1659448"/>
            <a:chOff x="-32587" y="5703351"/>
            <a:chExt cx="8463830" cy="1773547"/>
          </a:xfrm>
        </p:grpSpPr>
        <p:sp>
          <p:nvSpPr>
            <p:cNvPr id="25" name="四角形: 角を丸くする 24">
              <a:extLst>
                <a:ext uri="{FF2B5EF4-FFF2-40B4-BE49-F238E27FC236}">
                  <a16:creationId xmlns:a16="http://schemas.microsoft.com/office/drawing/2014/main" id="{8FF03F37-D2A7-45F9-B5D5-3F3D5DD65971}"/>
                </a:ext>
              </a:extLst>
            </p:cNvPr>
            <p:cNvSpPr/>
            <p:nvPr/>
          </p:nvSpPr>
          <p:spPr>
            <a:xfrm>
              <a:off x="-4229" y="5703351"/>
              <a:ext cx="7789762" cy="370956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【</a:t>
              </a:r>
              <a:r>
                <a:rPr kumimoji="1" lang="ja-JP" altLang="en-US" sz="1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賦課方式が２方式の場合の</a:t>
              </a:r>
              <a:r>
                <a:rPr kumimoji="1" lang="en-US" altLang="ja-JP" sz="1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18</a:t>
              </a:r>
              <a:r>
                <a:rPr kumimoji="1" lang="ja-JP" altLang="en-US" sz="1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歳未満の子どもに係る支援金の均等割額</a:t>
              </a:r>
              <a:r>
                <a:rPr kumimoji="1" lang="en-US" altLang="ja-JP" sz="1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10</a:t>
              </a:r>
              <a:r>
                <a:rPr kumimoji="1" lang="ja-JP" altLang="en-US" sz="1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割軽減の仕組み（イメージ図）</a:t>
              </a:r>
              <a:r>
                <a:rPr kumimoji="1" lang="en-US" altLang="ja-JP" sz="110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】</a:t>
              </a:r>
              <a:endParaRPr kumimoji="1" lang="ja-JP" altLang="en-US" sz="11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1C9644B1-D11D-4D33-97F6-55E052AC50A5}"/>
                </a:ext>
              </a:extLst>
            </p:cNvPr>
            <p:cNvGrpSpPr/>
            <p:nvPr/>
          </p:nvGrpSpPr>
          <p:grpSpPr>
            <a:xfrm>
              <a:off x="-32587" y="5927270"/>
              <a:ext cx="8463830" cy="1549628"/>
              <a:chOff x="-32587" y="5927270"/>
              <a:chExt cx="8463830" cy="1549628"/>
            </a:xfrm>
          </p:grpSpPr>
          <p:sp>
            <p:nvSpPr>
              <p:cNvPr id="58" name="テキスト ボックス 57">
                <a:extLst>
                  <a:ext uri="{FF2B5EF4-FFF2-40B4-BE49-F238E27FC236}">
                    <a16:creationId xmlns:a16="http://schemas.microsoft.com/office/drawing/2014/main" id="{BA1464A7-94CB-41E4-943A-4886674AAA80}"/>
                  </a:ext>
                </a:extLst>
              </p:cNvPr>
              <p:cNvSpPr txBox="1"/>
              <p:nvPr/>
            </p:nvSpPr>
            <p:spPr>
              <a:xfrm>
                <a:off x="2962845" y="7069123"/>
                <a:ext cx="398047" cy="369332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kumimoji="1" lang="ja-JP" altLang="en-US" sz="1100" dirty="0"/>
                  <a:t>＋</a:t>
                </a:r>
              </a:p>
            </p:txBody>
          </p:sp>
          <p:grpSp>
            <p:nvGrpSpPr>
              <p:cNvPr id="3" name="グループ化 2">
                <a:extLst>
                  <a:ext uri="{FF2B5EF4-FFF2-40B4-BE49-F238E27FC236}">
                    <a16:creationId xmlns:a16="http://schemas.microsoft.com/office/drawing/2014/main" id="{6FE86C09-2378-4E45-86CF-C61894BC658D}"/>
                  </a:ext>
                </a:extLst>
              </p:cNvPr>
              <p:cNvGrpSpPr/>
              <p:nvPr/>
            </p:nvGrpSpPr>
            <p:grpSpPr>
              <a:xfrm>
                <a:off x="-32587" y="5927270"/>
                <a:ext cx="8463830" cy="1549628"/>
                <a:chOff x="-32587" y="5927270"/>
                <a:chExt cx="8463830" cy="1549628"/>
              </a:xfrm>
            </p:grpSpPr>
            <p:grpSp>
              <p:nvGrpSpPr>
                <p:cNvPr id="27" name="グループ化 26">
                  <a:extLst>
                    <a:ext uri="{FF2B5EF4-FFF2-40B4-BE49-F238E27FC236}">
                      <a16:creationId xmlns:a16="http://schemas.microsoft.com/office/drawing/2014/main" id="{715FF2D3-C7C9-4C57-B790-ED7297E98208}"/>
                    </a:ext>
                  </a:extLst>
                </p:cNvPr>
                <p:cNvGrpSpPr/>
                <p:nvPr/>
              </p:nvGrpSpPr>
              <p:grpSpPr>
                <a:xfrm>
                  <a:off x="-32587" y="5927270"/>
                  <a:ext cx="8463830" cy="1546457"/>
                  <a:chOff x="-32604" y="2534379"/>
                  <a:chExt cx="8467206" cy="1546457"/>
                </a:xfrm>
              </p:grpSpPr>
              <p:sp>
                <p:nvSpPr>
                  <p:cNvPr id="30" name="四角形: 角を丸くする 29">
                    <a:extLst>
                      <a:ext uri="{FF2B5EF4-FFF2-40B4-BE49-F238E27FC236}">
                        <a16:creationId xmlns:a16="http://schemas.microsoft.com/office/drawing/2014/main" id="{9B7DC10D-C7F9-4016-BC43-679F20CB5FEB}"/>
                      </a:ext>
                    </a:extLst>
                  </p:cNvPr>
                  <p:cNvSpPr/>
                  <p:nvPr/>
                </p:nvSpPr>
                <p:spPr>
                  <a:xfrm>
                    <a:off x="-4235" y="2534379"/>
                    <a:ext cx="1764209" cy="370956"/>
                  </a:xfrm>
                  <a:prstGeom prst="roundRect">
                    <a:avLst/>
                  </a:prstGeom>
                  <a:noFill/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kumimoji="1" lang="ja-JP" altLang="en-US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（</a:t>
                    </a:r>
                    <a:r>
                      <a:rPr kumimoji="1" lang="en-US" altLang="ja-JP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18</a:t>
                    </a:r>
                    <a:r>
                      <a:rPr kumimoji="1" lang="ja-JP" altLang="en-US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歳未満被保険者）</a:t>
                    </a:r>
                  </a:p>
                </p:txBody>
              </p:sp>
              <p:sp>
                <p:nvSpPr>
                  <p:cNvPr id="31" name="正方形/長方形 30">
                    <a:extLst>
                      <a:ext uri="{FF2B5EF4-FFF2-40B4-BE49-F238E27FC236}">
                        <a16:creationId xmlns:a16="http://schemas.microsoft.com/office/drawing/2014/main" id="{9506D301-7146-4F40-8ADF-1D19D56E0982}"/>
                      </a:ext>
                    </a:extLst>
                  </p:cNvPr>
                  <p:cNvSpPr/>
                  <p:nvPr/>
                </p:nvSpPr>
                <p:spPr>
                  <a:xfrm>
                    <a:off x="269528" y="2854125"/>
                    <a:ext cx="1569103" cy="464708"/>
                  </a:xfrm>
                  <a:prstGeom prst="rect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 w="19050"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/>
                    <a:r>
                      <a:rPr kumimoji="1" lang="ja-JP" altLang="en-US" sz="11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保険料</a:t>
                    </a:r>
                    <a:endParaRPr kumimoji="1" lang="en-US" altLang="ja-JP" sz="1100" dirty="0">
                      <a:solidFill>
                        <a:schemeClr val="accent6">
                          <a:lumMod val="75000"/>
                        </a:schemeClr>
                      </a:solidFill>
                      <a:latin typeface="BIZ UDゴシック" panose="020B0400000000000000" pitchFamily="49" charset="-128"/>
                      <a:ea typeface="BIZ UDゴシック" panose="020B0400000000000000" pitchFamily="49" charset="-128"/>
                    </a:endParaRPr>
                  </a:p>
                  <a:p>
                    <a:pPr algn="ctr"/>
                    <a:r>
                      <a:rPr kumimoji="1" lang="ja-JP" altLang="en-US" sz="11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（子ども支援金分）</a:t>
                    </a:r>
                  </a:p>
                </p:txBody>
              </p:sp>
              <p:sp>
                <p:nvSpPr>
                  <p:cNvPr id="32" name="テキスト ボックス 31">
                    <a:extLst>
                      <a:ext uri="{FF2B5EF4-FFF2-40B4-BE49-F238E27FC236}">
                        <a16:creationId xmlns:a16="http://schemas.microsoft.com/office/drawing/2014/main" id="{00B77054-2526-4E7B-B0F5-BBB66F8A128B}"/>
                      </a:ext>
                    </a:extLst>
                  </p:cNvPr>
                  <p:cNvSpPr txBox="1"/>
                  <p:nvPr/>
                </p:nvSpPr>
                <p:spPr>
                  <a:xfrm>
                    <a:off x="1804085" y="2911679"/>
                    <a:ext cx="39820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noAutofit/>
                  </a:bodyPr>
                  <a:lstStyle/>
                  <a:p>
                    <a:r>
                      <a:rPr kumimoji="1" lang="ja-JP" altLang="en-US" sz="1100" dirty="0"/>
                      <a:t>＝</a:t>
                    </a:r>
                  </a:p>
                </p:txBody>
              </p:sp>
              <p:sp>
                <p:nvSpPr>
                  <p:cNvPr id="33" name="正方形/長方形 32">
                    <a:extLst>
                      <a:ext uri="{FF2B5EF4-FFF2-40B4-BE49-F238E27FC236}">
                        <a16:creationId xmlns:a16="http://schemas.microsoft.com/office/drawing/2014/main" id="{64A2A66B-4964-407E-B479-2AF5B575B860}"/>
                      </a:ext>
                    </a:extLst>
                  </p:cNvPr>
                  <p:cNvSpPr/>
                  <p:nvPr/>
                </p:nvSpPr>
                <p:spPr>
                  <a:xfrm>
                    <a:off x="2167744" y="2873140"/>
                    <a:ext cx="830826" cy="443046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/>
                    <a:r>
                      <a:rPr kumimoji="1" lang="ja-JP" altLang="en-US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所得割額</a:t>
                    </a:r>
                  </a:p>
                </p:txBody>
              </p:sp>
              <p:sp>
                <p:nvSpPr>
                  <p:cNvPr id="34" name="テキスト ボックス 33">
                    <a:extLst>
                      <a:ext uri="{FF2B5EF4-FFF2-40B4-BE49-F238E27FC236}">
                        <a16:creationId xmlns:a16="http://schemas.microsoft.com/office/drawing/2014/main" id="{6206AA4F-EF26-478C-BD44-675C15053382}"/>
                      </a:ext>
                    </a:extLst>
                  </p:cNvPr>
                  <p:cNvSpPr txBox="1"/>
                  <p:nvPr/>
                </p:nvSpPr>
                <p:spPr>
                  <a:xfrm>
                    <a:off x="2964023" y="2911679"/>
                    <a:ext cx="39820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noAutofit/>
                  </a:bodyPr>
                  <a:lstStyle/>
                  <a:p>
                    <a:r>
                      <a:rPr kumimoji="1" lang="ja-JP" altLang="en-US" sz="1100" dirty="0"/>
                      <a:t>＋</a:t>
                    </a:r>
                  </a:p>
                </p:txBody>
              </p:sp>
              <p:sp>
                <p:nvSpPr>
                  <p:cNvPr id="39" name="正方形/長方形 38">
                    <a:extLst>
                      <a:ext uri="{FF2B5EF4-FFF2-40B4-BE49-F238E27FC236}">
                        <a16:creationId xmlns:a16="http://schemas.microsoft.com/office/drawing/2014/main" id="{FD14A386-F24D-4FF9-AA31-AC8C56C374AC}"/>
                      </a:ext>
                    </a:extLst>
                  </p:cNvPr>
                  <p:cNvSpPr/>
                  <p:nvPr/>
                </p:nvSpPr>
                <p:spPr>
                  <a:xfrm>
                    <a:off x="3326483" y="2874822"/>
                    <a:ext cx="830826" cy="443046"/>
                  </a:xfrm>
                  <a:prstGeom prst="rect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 w="1905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/>
                    <a:r>
                      <a:rPr kumimoji="1" lang="ja-JP" altLang="en-US" sz="1100" dirty="0">
                        <a:solidFill>
                          <a:schemeClr val="accent2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均等割額</a:t>
                    </a:r>
                  </a:p>
                </p:txBody>
              </p:sp>
              <p:sp>
                <p:nvSpPr>
                  <p:cNvPr id="40" name="矢印: 下 39">
                    <a:extLst>
                      <a:ext uri="{FF2B5EF4-FFF2-40B4-BE49-F238E27FC236}">
                        <a16:creationId xmlns:a16="http://schemas.microsoft.com/office/drawing/2014/main" id="{33501D6C-D4A5-4460-89C6-CFB47CFBE57A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4130286" y="2962935"/>
                    <a:ext cx="484439" cy="266818"/>
                  </a:xfrm>
                  <a:prstGeom prst="downArrow">
                    <a:avLst/>
                  </a:prstGeom>
                  <a:solidFill>
                    <a:schemeClr val="bg1"/>
                  </a:solidFill>
                  <a:ln w="3810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/>
                    <a:endParaRPr kumimoji="1" lang="ja-JP" altLang="en-US" sz="1100"/>
                  </a:p>
                </p:txBody>
              </p:sp>
              <p:sp>
                <p:nvSpPr>
                  <p:cNvPr id="41" name="テキスト ボックス 40">
                    <a:extLst>
                      <a:ext uri="{FF2B5EF4-FFF2-40B4-BE49-F238E27FC236}">
                        <a16:creationId xmlns:a16="http://schemas.microsoft.com/office/drawing/2014/main" id="{A7ADDA72-8160-422B-BF05-D142F7CD8148}"/>
                      </a:ext>
                    </a:extLst>
                  </p:cNvPr>
                  <p:cNvSpPr txBox="1"/>
                  <p:nvPr/>
                </p:nvSpPr>
                <p:spPr>
                  <a:xfrm>
                    <a:off x="5877104" y="2903269"/>
                    <a:ext cx="39820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noAutofit/>
                  </a:bodyPr>
                  <a:lstStyle/>
                  <a:p>
                    <a:r>
                      <a:rPr kumimoji="1" lang="en-US" altLang="ja-JP" sz="1100" dirty="0"/>
                      <a:t>÷</a:t>
                    </a:r>
                    <a:endParaRPr kumimoji="1" lang="ja-JP" altLang="en-US" sz="1100" dirty="0"/>
                  </a:p>
                </p:txBody>
              </p:sp>
              <p:sp>
                <p:nvSpPr>
                  <p:cNvPr id="42" name="正方形/長方形 41">
                    <a:extLst>
                      <a:ext uri="{FF2B5EF4-FFF2-40B4-BE49-F238E27FC236}">
                        <a16:creationId xmlns:a16="http://schemas.microsoft.com/office/drawing/2014/main" id="{8EA3169B-D382-4D38-8212-A5CBE68A075B}"/>
                      </a:ext>
                    </a:extLst>
                  </p:cNvPr>
                  <p:cNvSpPr/>
                  <p:nvPr/>
                </p:nvSpPr>
                <p:spPr>
                  <a:xfrm>
                    <a:off x="6222721" y="2866412"/>
                    <a:ext cx="1088026" cy="443046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/>
                    <a:r>
                      <a:rPr kumimoji="1" lang="en-US" altLang="zh-CN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18</a:t>
                    </a:r>
                    <a:r>
                      <a:rPr kumimoji="1" lang="zh-CN" altLang="en-US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歳以上</a:t>
                    </a:r>
                  </a:p>
                  <a:p>
                    <a:pPr algn="ctr"/>
                    <a:r>
                      <a:rPr kumimoji="1" lang="zh-CN" altLang="en-US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被保険者数</a:t>
                    </a:r>
                    <a:endParaRPr kumimoji="1" lang="ja-JP" altLang="en-US" sz="1100" dirty="0">
                      <a:solidFill>
                        <a:schemeClr val="tx1"/>
                      </a:solidFill>
                      <a:latin typeface="BIZ UDゴシック" panose="020B0400000000000000" pitchFamily="49" charset="-128"/>
                      <a:ea typeface="BIZ UDゴシック" panose="020B0400000000000000" pitchFamily="49" charset="-128"/>
                    </a:endParaRPr>
                  </a:p>
                </p:txBody>
              </p:sp>
              <p:sp>
                <p:nvSpPr>
                  <p:cNvPr id="43" name="テキスト ボックス 42">
                    <a:extLst>
                      <a:ext uri="{FF2B5EF4-FFF2-40B4-BE49-F238E27FC236}">
                        <a16:creationId xmlns:a16="http://schemas.microsoft.com/office/drawing/2014/main" id="{26FD88FD-DF2F-43C0-B90D-5989F9D3BD97}"/>
                      </a:ext>
                    </a:extLst>
                  </p:cNvPr>
                  <p:cNvSpPr txBox="1"/>
                  <p:nvPr/>
                </p:nvSpPr>
                <p:spPr>
                  <a:xfrm>
                    <a:off x="7258158" y="2903269"/>
                    <a:ext cx="39820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noAutofit/>
                  </a:bodyPr>
                  <a:lstStyle/>
                  <a:p>
                    <a:r>
                      <a:rPr kumimoji="1" lang="ja-JP" altLang="en-US" sz="1100" dirty="0"/>
                      <a:t>＝</a:t>
                    </a:r>
                  </a:p>
                </p:txBody>
              </p:sp>
              <p:sp>
                <p:nvSpPr>
                  <p:cNvPr id="44" name="正方形/長方形 43">
                    <a:extLst>
                      <a:ext uri="{FF2B5EF4-FFF2-40B4-BE49-F238E27FC236}">
                        <a16:creationId xmlns:a16="http://schemas.microsoft.com/office/drawing/2014/main" id="{C5C52BC7-FA85-42EB-99CA-1D69FC6AF412}"/>
                      </a:ext>
                    </a:extLst>
                  </p:cNvPr>
                  <p:cNvSpPr/>
                  <p:nvPr/>
                </p:nvSpPr>
                <p:spPr>
                  <a:xfrm>
                    <a:off x="7603776" y="2868094"/>
                    <a:ext cx="830826" cy="443046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/>
                    <a:r>
                      <a:rPr kumimoji="1" lang="en-US" altLang="ja-JP" sz="11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18</a:t>
                    </a:r>
                    <a:r>
                      <a:rPr kumimoji="1" lang="ja-JP" altLang="en-US" sz="11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歳以上</a:t>
                    </a:r>
                    <a:endParaRPr kumimoji="1" lang="en-US" altLang="ja-JP" sz="1100" dirty="0">
                      <a:solidFill>
                        <a:schemeClr val="accent5">
                          <a:lumMod val="50000"/>
                        </a:schemeClr>
                      </a:solidFill>
                      <a:latin typeface="BIZ UDゴシック" panose="020B0400000000000000" pitchFamily="49" charset="-128"/>
                      <a:ea typeface="BIZ UDゴシック" panose="020B0400000000000000" pitchFamily="49" charset="-128"/>
                    </a:endParaRPr>
                  </a:p>
                  <a:p>
                    <a:pPr algn="ctr"/>
                    <a:r>
                      <a:rPr kumimoji="1" lang="ja-JP" altLang="en-US" sz="11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均等割額</a:t>
                    </a:r>
                  </a:p>
                </p:txBody>
              </p:sp>
              <p:sp>
                <p:nvSpPr>
                  <p:cNvPr id="45" name="四角形: 角を丸くする 44">
                    <a:extLst>
                      <a:ext uri="{FF2B5EF4-FFF2-40B4-BE49-F238E27FC236}">
                        <a16:creationId xmlns:a16="http://schemas.microsoft.com/office/drawing/2014/main" id="{FAE5D480-8439-45AB-856A-82A18D6CE51A}"/>
                      </a:ext>
                    </a:extLst>
                  </p:cNvPr>
                  <p:cNvSpPr/>
                  <p:nvPr/>
                </p:nvSpPr>
                <p:spPr>
                  <a:xfrm>
                    <a:off x="-32604" y="3300648"/>
                    <a:ext cx="1764209" cy="370956"/>
                  </a:xfrm>
                  <a:prstGeom prst="roundRect">
                    <a:avLst/>
                  </a:prstGeom>
                  <a:noFill/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kumimoji="1" lang="ja-JP" altLang="en-US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（</a:t>
                    </a:r>
                    <a:r>
                      <a:rPr kumimoji="1" lang="en-US" altLang="ja-JP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18</a:t>
                    </a:r>
                    <a:r>
                      <a:rPr kumimoji="1" lang="ja-JP" altLang="en-US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歳以上被保険者）</a:t>
                    </a:r>
                  </a:p>
                </p:txBody>
              </p:sp>
              <p:sp>
                <p:nvSpPr>
                  <p:cNvPr id="46" name="正方形/長方形 45">
                    <a:extLst>
                      <a:ext uri="{FF2B5EF4-FFF2-40B4-BE49-F238E27FC236}">
                        <a16:creationId xmlns:a16="http://schemas.microsoft.com/office/drawing/2014/main" id="{9DD0EB97-2658-47FD-9F4C-29927BD1F3C3}"/>
                      </a:ext>
                    </a:extLst>
                  </p:cNvPr>
                  <p:cNvSpPr/>
                  <p:nvPr/>
                </p:nvSpPr>
                <p:spPr>
                  <a:xfrm>
                    <a:off x="263006" y="3625624"/>
                    <a:ext cx="1569103" cy="448873"/>
                  </a:xfrm>
                  <a:prstGeom prst="rect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 w="19050"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/>
                    <a:r>
                      <a:rPr kumimoji="1" lang="ja-JP" altLang="en-US" sz="11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保険料</a:t>
                    </a:r>
                    <a:endParaRPr kumimoji="1" lang="en-US" altLang="ja-JP" sz="1100" dirty="0">
                      <a:solidFill>
                        <a:schemeClr val="accent6">
                          <a:lumMod val="75000"/>
                        </a:schemeClr>
                      </a:solidFill>
                      <a:latin typeface="BIZ UDゴシック" panose="020B0400000000000000" pitchFamily="49" charset="-128"/>
                      <a:ea typeface="BIZ UDゴシック" panose="020B0400000000000000" pitchFamily="49" charset="-128"/>
                    </a:endParaRPr>
                  </a:p>
                  <a:p>
                    <a:pPr algn="ctr"/>
                    <a:r>
                      <a:rPr kumimoji="1" lang="ja-JP" altLang="en-US" sz="11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（子ども支援金分）</a:t>
                    </a:r>
                  </a:p>
                </p:txBody>
              </p:sp>
              <p:sp>
                <p:nvSpPr>
                  <p:cNvPr id="47" name="テキスト ボックス 46">
                    <a:extLst>
                      <a:ext uri="{FF2B5EF4-FFF2-40B4-BE49-F238E27FC236}">
                        <a16:creationId xmlns:a16="http://schemas.microsoft.com/office/drawing/2014/main" id="{534CC118-0A34-4D19-838E-3B60E204BCE1}"/>
                      </a:ext>
                    </a:extLst>
                  </p:cNvPr>
                  <p:cNvSpPr txBox="1"/>
                  <p:nvPr/>
                </p:nvSpPr>
                <p:spPr>
                  <a:xfrm>
                    <a:off x="1804085" y="3711504"/>
                    <a:ext cx="39820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noAutofit/>
                  </a:bodyPr>
                  <a:lstStyle/>
                  <a:p>
                    <a:r>
                      <a:rPr kumimoji="1" lang="ja-JP" altLang="en-US" sz="1100" dirty="0"/>
                      <a:t>＝</a:t>
                    </a:r>
                  </a:p>
                </p:txBody>
              </p:sp>
              <p:sp>
                <p:nvSpPr>
                  <p:cNvPr id="48" name="正方形/長方形 47">
                    <a:extLst>
                      <a:ext uri="{FF2B5EF4-FFF2-40B4-BE49-F238E27FC236}">
                        <a16:creationId xmlns:a16="http://schemas.microsoft.com/office/drawing/2014/main" id="{E7DC97B5-BB48-4E1B-AAA3-FF40DD6852B1}"/>
                      </a:ext>
                    </a:extLst>
                  </p:cNvPr>
                  <p:cNvSpPr/>
                  <p:nvPr/>
                </p:nvSpPr>
                <p:spPr>
                  <a:xfrm>
                    <a:off x="2167744" y="3634620"/>
                    <a:ext cx="830826" cy="443046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/>
                    <a:r>
                      <a:rPr kumimoji="1" lang="ja-JP" altLang="en-US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所得割額</a:t>
                    </a:r>
                  </a:p>
                </p:txBody>
              </p:sp>
              <p:sp>
                <p:nvSpPr>
                  <p:cNvPr id="55" name="矢印: 下 54">
                    <a:extLst>
                      <a:ext uri="{FF2B5EF4-FFF2-40B4-BE49-F238E27FC236}">
                        <a16:creationId xmlns:a16="http://schemas.microsoft.com/office/drawing/2014/main" id="{16229A67-CB51-4341-B020-5F8589A9D9CD}"/>
                      </a:ext>
                    </a:extLst>
                  </p:cNvPr>
                  <p:cNvSpPr/>
                  <p:nvPr/>
                </p:nvSpPr>
                <p:spPr>
                  <a:xfrm rot="4911971">
                    <a:off x="6482667" y="2474009"/>
                    <a:ext cx="454057" cy="2425505"/>
                  </a:xfrm>
                  <a:prstGeom prst="downArrow">
                    <a:avLst/>
                  </a:prstGeom>
                  <a:solidFill>
                    <a:schemeClr val="bg1"/>
                  </a:solidFill>
                  <a:ln w="3810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/>
                    <a:endParaRPr kumimoji="1" lang="ja-JP" altLang="en-US" sz="1100" dirty="0"/>
                  </a:p>
                </p:txBody>
              </p:sp>
              <p:sp>
                <p:nvSpPr>
                  <p:cNvPr id="56" name="乗算記号 55">
                    <a:extLst>
                      <a:ext uri="{FF2B5EF4-FFF2-40B4-BE49-F238E27FC236}">
                        <a16:creationId xmlns:a16="http://schemas.microsoft.com/office/drawing/2014/main" id="{211FBBA7-7940-40C9-8D08-F969BDA1883D}"/>
                      </a:ext>
                    </a:extLst>
                  </p:cNvPr>
                  <p:cNvSpPr/>
                  <p:nvPr/>
                </p:nvSpPr>
                <p:spPr>
                  <a:xfrm>
                    <a:off x="3406926" y="2686905"/>
                    <a:ext cx="699517" cy="831513"/>
                  </a:xfrm>
                  <a:prstGeom prst="mathMultiply">
                    <a:avLst>
                      <a:gd name="adj1" fmla="val 2015"/>
                    </a:avLst>
                  </a:prstGeom>
                  <a:ln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/>
                    <a:endParaRPr kumimoji="1" lang="ja-JP" altLang="en-US" sz="1100"/>
                  </a:p>
                </p:txBody>
              </p:sp>
              <p:sp>
                <p:nvSpPr>
                  <p:cNvPr id="57" name="正方形/長方形 56">
                    <a:extLst>
                      <a:ext uri="{FF2B5EF4-FFF2-40B4-BE49-F238E27FC236}">
                        <a16:creationId xmlns:a16="http://schemas.microsoft.com/office/drawing/2014/main" id="{104911D8-3638-4F1F-BDBC-DADA1B2A9813}"/>
                      </a:ext>
                    </a:extLst>
                  </p:cNvPr>
                  <p:cNvSpPr/>
                  <p:nvPr/>
                </p:nvSpPr>
                <p:spPr>
                  <a:xfrm>
                    <a:off x="4607018" y="2869776"/>
                    <a:ext cx="1330731" cy="443046"/>
                  </a:xfrm>
                  <a:prstGeom prst="rect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 w="19050">
                    <a:solidFill>
                      <a:schemeClr val="accent2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/>
                    <a:r>
                      <a:rPr kumimoji="1" lang="en-US" altLang="ja-JP" sz="1100" dirty="0">
                        <a:solidFill>
                          <a:schemeClr val="accent2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18</a:t>
                    </a:r>
                    <a:r>
                      <a:rPr kumimoji="1" lang="ja-JP" altLang="en-US" sz="1100" dirty="0">
                        <a:solidFill>
                          <a:schemeClr val="accent2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歳未満均等割</a:t>
                    </a:r>
                  </a:p>
                  <a:p>
                    <a:pPr algn="ctr"/>
                    <a:r>
                      <a:rPr kumimoji="1" lang="ja-JP" altLang="en-US" sz="1100" dirty="0">
                        <a:solidFill>
                          <a:schemeClr val="accent2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rPr>
                      <a:t>軽減額の総額</a:t>
                    </a:r>
                  </a:p>
                </p:txBody>
              </p:sp>
            </p:grpSp>
            <p:sp>
              <p:nvSpPr>
                <p:cNvPr id="59" name="正方形/長方形 58">
                  <a:extLst>
                    <a:ext uri="{FF2B5EF4-FFF2-40B4-BE49-F238E27FC236}">
                      <a16:creationId xmlns:a16="http://schemas.microsoft.com/office/drawing/2014/main" id="{6C4C0E2C-7803-450E-90F2-33AE18D076E8}"/>
                    </a:ext>
                  </a:extLst>
                </p:cNvPr>
                <p:cNvSpPr/>
                <p:nvPr/>
              </p:nvSpPr>
              <p:spPr>
                <a:xfrm>
                  <a:off x="3325161" y="7033852"/>
                  <a:ext cx="830495" cy="443046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19050">
                  <a:solidFill>
                    <a:schemeClr val="accent2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r>
                    <a:rPr kumimoji="1" lang="ja-JP" altLang="en-US" sz="1100" dirty="0">
                      <a:solidFill>
                        <a:schemeClr val="accent2"/>
                      </a:solidFill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均等割額</a:t>
                  </a:r>
                </a:p>
              </p:txBody>
            </p:sp>
            <p:sp>
              <p:nvSpPr>
                <p:cNvPr id="61" name="正方形/長方形 60">
                  <a:extLst>
                    <a:ext uri="{FF2B5EF4-FFF2-40B4-BE49-F238E27FC236}">
                      <a16:creationId xmlns:a16="http://schemas.microsoft.com/office/drawing/2014/main" id="{81E08854-E56D-40D8-AD14-61BD81045AEA}"/>
                    </a:ext>
                  </a:extLst>
                </p:cNvPr>
                <p:cNvSpPr/>
                <p:nvPr/>
              </p:nvSpPr>
              <p:spPr>
                <a:xfrm>
                  <a:off x="4605185" y="7024341"/>
                  <a:ext cx="830495" cy="443046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>
                  <a:noAutofit/>
                </a:bodyPr>
                <a:lstStyle/>
                <a:p>
                  <a:pPr algn="ctr"/>
                  <a:r>
                    <a:rPr kumimoji="1" lang="en-US" altLang="ja-JP" sz="1100" dirty="0">
                      <a:solidFill>
                        <a:schemeClr val="accent5">
                          <a:lumMod val="50000"/>
                        </a:schemeClr>
                      </a:solidFill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18</a:t>
                  </a:r>
                  <a:r>
                    <a:rPr kumimoji="1" lang="ja-JP" altLang="en-US" sz="1100" dirty="0">
                      <a:solidFill>
                        <a:schemeClr val="accent5">
                          <a:lumMod val="50000"/>
                        </a:schemeClr>
                      </a:solidFill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歳以上</a:t>
                  </a:r>
                  <a:endParaRPr kumimoji="1" lang="en-US" altLang="ja-JP" sz="1100" dirty="0">
                    <a:solidFill>
                      <a:schemeClr val="accent5">
                        <a:lumMod val="50000"/>
                      </a:schemeClr>
                    </a:solidFill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  <a:p>
                  <a:pPr algn="ctr"/>
                  <a:r>
                    <a:rPr kumimoji="1" lang="ja-JP" altLang="en-US" sz="1100" dirty="0">
                      <a:solidFill>
                        <a:schemeClr val="accent5">
                          <a:lumMod val="50000"/>
                        </a:schemeClr>
                      </a:solidFill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均等割額</a:t>
                  </a:r>
                </a:p>
              </p:txBody>
            </p:sp>
            <p:sp>
              <p:nvSpPr>
                <p:cNvPr id="62" name="テキスト ボックス 61">
                  <a:extLst>
                    <a:ext uri="{FF2B5EF4-FFF2-40B4-BE49-F238E27FC236}">
                      <a16:creationId xmlns:a16="http://schemas.microsoft.com/office/drawing/2014/main" id="{10215592-49A6-4393-8C44-69F6794A9D5B}"/>
                    </a:ext>
                  </a:extLst>
                </p:cNvPr>
                <p:cNvSpPr txBox="1"/>
                <p:nvPr/>
              </p:nvSpPr>
              <p:spPr>
                <a:xfrm>
                  <a:off x="4171743" y="7062783"/>
                  <a:ext cx="39804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Autofit/>
                </a:bodyPr>
                <a:lstStyle/>
                <a:p>
                  <a:r>
                    <a:rPr kumimoji="1" lang="ja-JP" altLang="en-US" sz="1100" dirty="0"/>
                    <a:t>＋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09481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704</TotalTime>
  <Words>818</Words>
  <Application>Microsoft Office PowerPoint</Application>
  <PresentationFormat>ユーザー設定</PresentationFormat>
  <Paragraphs>53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BIZ UD明朝 Medium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籠島　隆</dc:creator>
  <cp:lastModifiedBy>桐山　栞里</cp:lastModifiedBy>
  <cp:revision>75</cp:revision>
  <dcterms:created xsi:type="dcterms:W3CDTF">2025-04-18T06:01:03Z</dcterms:created>
  <dcterms:modified xsi:type="dcterms:W3CDTF">2025-08-04T00:48:38Z</dcterms:modified>
</cp:coreProperties>
</file>