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5"/>
  </p:notesMasterIdLst>
  <p:handoutMasterIdLst>
    <p:handoutMasterId r:id="rId6"/>
  </p:handoutMasterIdLst>
  <p:sldIdLst>
    <p:sldId id="282" r:id="rId2"/>
    <p:sldId id="283" r:id="rId3"/>
    <p:sldId id="284" r:id="rId4"/>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大阪府" initials="大阪府" lastIdx="11" clrIdx="0">
    <p:extLst>
      <p:ext uri="{19B8F6BF-5375-455C-9EA6-DF929625EA0E}">
        <p15:presenceInfo xmlns:p15="http://schemas.microsoft.com/office/powerpoint/2012/main" userId="大阪府"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97" d="100"/>
          <a:sy n="97" d="100"/>
        </p:scale>
        <p:origin x="840"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11" Type="http://schemas.openxmlformats.org/officeDocument/2006/relationships/tableStyles" Target="tableStyles.xml"/><Relationship Id="rId5" Type="http://schemas.openxmlformats.org/officeDocument/2006/relationships/notesMaster" Target="notesMasters/notesMaster1.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9EF2F81E-0448-4EB9-863C-9E6DBE70D3DD}"/>
              </a:ext>
            </a:extLst>
          </p:cNvPr>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FA282162-3252-4B70-BA4E-ED5C22C44C97}"/>
              </a:ext>
            </a:extLst>
          </p:cNvPr>
          <p:cNvSpPr>
            <a:spLocks noGrp="1"/>
          </p:cNvSpPr>
          <p:nvPr>
            <p:ph type="dt" sz="quarter" idx="1"/>
          </p:nvPr>
        </p:nvSpPr>
        <p:spPr>
          <a:xfrm>
            <a:off x="3856038" y="0"/>
            <a:ext cx="2949575" cy="498475"/>
          </a:xfrm>
          <a:prstGeom prst="rect">
            <a:avLst/>
          </a:prstGeom>
        </p:spPr>
        <p:txBody>
          <a:bodyPr vert="horz" lIns="91440" tIns="45720" rIns="91440" bIns="45720" rtlCol="0"/>
          <a:lstStyle>
            <a:lvl1pPr algn="r">
              <a:defRPr sz="1200"/>
            </a:lvl1pPr>
          </a:lstStyle>
          <a:p>
            <a:fld id="{CC61B647-6B90-4626-9FC5-BD347E33205F}" type="datetimeFigureOut">
              <a:rPr kumimoji="1" lang="ja-JP" altLang="en-US" smtClean="0"/>
              <a:t>2026/3/11</a:t>
            </a:fld>
            <a:endParaRPr kumimoji="1" lang="ja-JP" altLang="en-US"/>
          </a:p>
        </p:txBody>
      </p:sp>
      <p:sp>
        <p:nvSpPr>
          <p:cNvPr id="4" name="フッター プレースホルダー 3">
            <a:extLst>
              <a:ext uri="{FF2B5EF4-FFF2-40B4-BE49-F238E27FC236}">
                <a16:creationId xmlns:a16="http://schemas.microsoft.com/office/drawing/2014/main" id="{B4284E2B-AFC4-4564-A172-5DFEF22EE3A1}"/>
              </a:ext>
            </a:extLst>
          </p:cNvPr>
          <p:cNvSpPr>
            <a:spLocks noGrp="1"/>
          </p:cNvSpPr>
          <p:nvPr>
            <p:ph type="ftr" sz="quarter" idx="2"/>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12C83AE2-D6A6-491F-BF68-9F134C2B255C}"/>
              </a:ext>
            </a:extLst>
          </p:cNvPr>
          <p:cNvSpPr>
            <a:spLocks noGrp="1"/>
          </p:cNvSpPr>
          <p:nvPr>
            <p:ph type="sldNum" sz="quarter" idx="3"/>
          </p:nvPr>
        </p:nvSpPr>
        <p:spPr>
          <a:xfrm>
            <a:off x="3856038" y="9440863"/>
            <a:ext cx="2949575" cy="498475"/>
          </a:xfrm>
          <a:prstGeom prst="rect">
            <a:avLst/>
          </a:prstGeom>
        </p:spPr>
        <p:txBody>
          <a:bodyPr vert="horz" lIns="91440" tIns="45720" rIns="91440" bIns="45720" rtlCol="0" anchor="b"/>
          <a:lstStyle>
            <a:lvl1pPr algn="r">
              <a:defRPr sz="1200"/>
            </a:lvl1pPr>
          </a:lstStyle>
          <a:p>
            <a:fld id="{35C67DEB-043E-4B92-B1F8-772F0B7CC1F8}" type="slidenum">
              <a:rPr kumimoji="1" lang="ja-JP" altLang="en-US" smtClean="0"/>
              <a:t>‹#›</a:t>
            </a:fld>
            <a:endParaRPr kumimoji="1" lang="ja-JP" altLang="en-US"/>
          </a:p>
        </p:txBody>
      </p:sp>
    </p:spTree>
    <p:extLst>
      <p:ext uri="{BB962C8B-B14F-4D97-AF65-F5344CB8AC3E}">
        <p14:creationId xmlns:p14="http://schemas.microsoft.com/office/powerpoint/2010/main" val="91848285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B851ED08-E26C-4762-997C-B81C58984474}" type="datetimeFigureOut">
              <a:rPr kumimoji="1" lang="ja-JP" altLang="en-US" smtClean="0"/>
              <a:t>2026/3/11</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CAA7B2E2-19DE-4A4A-B983-505F973B8B4A}" type="slidenum">
              <a:rPr kumimoji="1" lang="ja-JP" altLang="en-US" smtClean="0"/>
              <a:t>‹#›</a:t>
            </a:fld>
            <a:endParaRPr kumimoji="1" lang="ja-JP" altLang="en-US"/>
          </a:p>
        </p:txBody>
      </p:sp>
    </p:spTree>
    <p:extLst>
      <p:ext uri="{BB962C8B-B14F-4D97-AF65-F5344CB8AC3E}">
        <p14:creationId xmlns:p14="http://schemas.microsoft.com/office/powerpoint/2010/main" val="1391800845"/>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4A71663C-C7EE-4978-8970-05F39DC6DD5B}" type="datetime1">
              <a:rPr kumimoji="1" lang="ja-JP" altLang="en-US" smtClean="0"/>
              <a:t>2026/3/11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DE7185B-0B4E-4587-B1A4-758C0B0BD2F9}" type="slidenum">
              <a:rPr kumimoji="1" lang="ja-JP" altLang="en-US" smtClean="0"/>
              <a:t>‹#›</a:t>
            </a:fld>
            <a:endParaRPr kumimoji="1" lang="ja-JP" altLang="en-US"/>
          </a:p>
        </p:txBody>
      </p:sp>
    </p:spTree>
    <p:extLst>
      <p:ext uri="{BB962C8B-B14F-4D97-AF65-F5344CB8AC3E}">
        <p14:creationId xmlns:p14="http://schemas.microsoft.com/office/powerpoint/2010/main" val="37373190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439CDC5-B209-48FA-8BFC-BA482B4BC28F}" type="datetime1">
              <a:rPr kumimoji="1" lang="ja-JP" altLang="en-US" smtClean="0"/>
              <a:t>2026/3/11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DE7185B-0B4E-4587-B1A4-758C0B0BD2F9}" type="slidenum">
              <a:rPr kumimoji="1" lang="ja-JP" altLang="en-US" smtClean="0"/>
              <a:t>‹#›</a:t>
            </a:fld>
            <a:endParaRPr kumimoji="1" lang="ja-JP" altLang="en-US"/>
          </a:p>
        </p:txBody>
      </p:sp>
    </p:spTree>
    <p:extLst>
      <p:ext uri="{BB962C8B-B14F-4D97-AF65-F5344CB8AC3E}">
        <p14:creationId xmlns:p14="http://schemas.microsoft.com/office/powerpoint/2010/main" val="35851597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0CB59F7-368B-432F-A40C-9E3B9772BB26}" type="datetime1">
              <a:rPr kumimoji="1" lang="ja-JP" altLang="en-US" smtClean="0"/>
              <a:t>2026/3/11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DE7185B-0B4E-4587-B1A4-758C0B0BD2F9}" type="slidenum">
              <a:rPr kumimoji="1" lang="ja-JP" altLang="en-US" smtClean="0"/>
              <a:t>‹#›</a:t>
            </a:fld>
            <a:endParaRPr kumimoji="1" lang="ja-JP" altLang="en-US"/>
          </a:p>
        </p:txBody>
      </p:sp>
    </p:spTree>
    <p:extLst>
      <p:ext uri="{BB962C8B-B14F-4D97-AF65-F5344CB8AC3E}">
        <p14:creationId xmlns:p14="http://schemas.microsoft.com/office/powerpoint/2010/main" val="1015263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E0D1E82-8BA8-4B5D-B8DA-9FB236BF845B}" type="datetime1">
              <a:rPr kumimoji="1" lang="ja-JP" altLang="en-US" smtClean="0"/>
              <a:t>2026/3/11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DE7185B-0B4E-4587-B1A4-758C0B0BD2F9}" type="slidenum">
              <a:rPr kumimoji="1" lang="ja-JP" altLang="en-US" smtClean="0"/>
              <a:t>‹#›</a:t>
            </a:fld>
            <a:endParaRPr kumimoji="1" lang="ja-JP" altLang="en-US"/>
          </a:p>
        </p:txBody>
      </p:sp>
    </p:spTree>
    <p:extLst>
      <p:ext uri="{BB962C8B-B14F-4D97-AF65-F5344CB8AC3E}">
        <p14:creationId xmlns:p14="http://schemas.microsoft.com/office/powerpoint/2010/main" val="4859609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6E58F13E-943A-4256-8124-F8F9AE3F4025}" type="datetime1">
              <a:rPr kumimoji="1" lang="ja-JP" altLang="en-US" smtClean="0"/>
              <a:t>2026/3/11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DE7185B-0B4E-4587-B1A4-758C0B0BD2F9}" type="slidenum">
              <a:rPr kumimoji="1" lang="ja-JP" altLang="en-US" smtClean="0"/>
              <a:t>‹#›</a:t>
            </a:fld>
            <a:endParaRPr kumimoji="1" lang="ja-JP" altLang="en-US"/>
          </a:p>
        </p:txBody>
      </p:sp>
    </p:spTree>
    <p:extLst>
      <p:ext uri="{BB962C8B-B14F-4D97-AF65-F5344CB8AC3E}">
        <p14:creationId xmlns:p14="http://schemas.microsoft.com/office/powerpoint/2010/main" val="21328457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67F6473D-2365-4F7B-838A-5CD36FA9D618}" type="datetime1">
              <a:rPr kumimoji="1" lang="ja-JP" altLang="en-US" smtClean="0"/>
              <a:t>2026/3/11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DE7185B-0B4E-4587-B1A4-758C0B0BD2F9}" type="slidenum">
              <a:rPr kumimoji="1" lang="ja-JP" altLang="en-US" smtClean="0"/>
              <a:t>‹#›</a:t>
            </a:fld>
            <a:endParaRPr kumimoji="1" lang="ja-JP" altLang="en-US"/>
          </a:p>
        </p:txBody>
      </p:sp>
    </p:spTree>
    <p:extLst>
      <p:ext uri="{BB962C8B-B14F-4D97-AF65-F5344CB8AC3E}">
        <p14:creationId xmlns:p14="http://schemas.microsoft.com/office/powerpoint/2010/main" val="20355969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EEF04DB5-28B0-4FCD-BE7F-FC1CA0C99419}" type="datetime1">
              <a:rPr kumimoji="1" lang="ja-JP" altLang="en-US" smtClean="0"/>
              <a:t>2026/3/11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8DE7185B-0B4E-4587-B1A4-758C0B0BD2F9}" type="slidenum">
              <a:rPr kumimoji="1" lang="ja-JP" altLang="en-US" smtClean="0"/>
              <a:t>‹#›</a:t>
            </a:fld>
            <a:endParaRPr kumimoji="1" lang="ja-JP" altLang="en-US"/>
          </a:p>
        </p:txBody>
      </p:sp>
    </p:spTree>
    <p:extLst>
      <p:ext uri="{BB962C8B-B14F-4D97-AF65-F5344CB8AC3E}">
        <p14:creationId xmlns:p14="http://schemas.microsoft.com/office/powerpoint/2010/main" val="16481777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476CD425-7605-4C96-98C6-E45046BA2F77}" type="datetime1">
              <a:rPr kumimoji="1" lang="ja-JP" altLang="en-US" smtClean="0"/>
              <a:t>2026/3/11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8DE7185B-0B4E-4587-B1A4-758C0B0BD2F9}" type="slidenum">
              <a:rPr kumimoji="1" lang="ja-JP" altLang="en-US" smtClean="0"/>
              <a:t>‹#›</a:t>
            </a:fld>
            <a:endParaRPr kumimoji="1" lang="ja-JP" altLang="en-US"/>
          </a:p>
        </p:txBody>
      </p:sp>
    </p:spTree>
    <p:extLst>
      <p:ext uri="{BB962C8B-B14F-4D97-AF65-F5344CB8AC3E}">
        <p14:creationId xmlns:p14="http://schemas.microsoft.com/office/powerpoint/2010/main" val="21387628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4F789B-CE75-4074-91B7-BDBAECA1E029}" type="datetime1">
              <a:rPr kumimoji="1" lang="ja-JP" altLang="en-US" smtClean="0"/>
              <a:t>2026/3/11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8DE7185B-0B4E-4587-B1A4-758C0B0BD2F9}" type="slidenum">
              <a:rPr kumimoji="1" lang="ja-JP" altLang="en-US" smtClean="0"/>
              <a:t>‹#›</a:t>
            </a:fld>
            <a:endParaRPr kumimoji="1" lang="ja-JP" altLang="en-US"/>
          </a:p>
        </p:txBody>
      </p:sp>
    </p:spTree>
    <p:extLst>
      <p:ext uri="{BB962C8B-B14F-4D97-AF65-F5344CB8AC3E}">
        <p14:creationId xmlns:p14="http://schemas.microsoft.com/office/powerpoint/2010/main" val="10708983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B6F596C-13A9-4C26-ACFA-96C2D50F5902}" type="datetime1">
              <a:rPr kumimoji="1" lang="ja-JP" altLang="en-US" smtClean="0"/>
              <a:t>2026/3/11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DE7185B-0B4E-4587-B1A4-758C0B0BD2F9}" type="slidenum">
              <a:rPr kumimoji="1" lang="ja-JP" altLang="en-US" smtClean="0"/>
              <a:t>‹#›</a:t>
            </a:fld>
            <a:endParaRPr kumimoji="1" lang="ja-JP" altLang="en-US"/>
          </a:p>
        </p:txBody>
      </p:sp>
    </p:spTree>
    <p:extLst>
      <p:ext uri="{BB962C8B-B14F-4D97-AF65-F5344CB8AC3E}">
        <p14:creationId xmlns:p14="http://schemas.microsoft.com/office/powerpoint/2010/main" val="40055372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D95C635-1D22-47CF-918C-1B141265C32F}" type="datetime1">
              <a:rPr kumimoji="1" lang="ja-JP" altLang="en-US" smtClean="0"/>
              <a:t>2026/3/11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DE7185B-0B4E-4587-B1A4-758C0B0BD2F9}" type="slidenum">
              <a:rPr kumimoji="1" lang="ja-JP" altLang="en-US" smtClean="0"/>
              <a:t>‹#›</a:t>
            </a:fld>
            <a:endParaRPr kumimoji="1" lang="ja-JP" altLang="en-US"/>
          </a:p>
        </p:txBody>
      </p:sp>
    </p:spTree>
    <p:extLst>
      <p:ext uri="{BB962C8B-B14F-4D97-AF65-F5344CB8AC3E}">
        <p14:creationId xmlns:p14="http://schemas.microsoft.com/office/powerpoint/2010/main" val="28076680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71DED5-2B1A-43D7-B6A8-2A23E5761FBC}" type="datetime1">
              <a:rPr kumimoji="1" lang="ja-JP" altLang="en-US" smtClean="0"/>
              <a:t>2026/3/11</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E7185B-0B4E-4587-B1A4-758C0B0BD2F9}" type="slidenum">
              <a:rPr kumimoji="1" lang="ja-JP" altLang="en-US" smtClean="0"/>
              <a:t>‹#›</a:t>
            </a:fld>
            <a:endParaRPr kumimoji="1" lang="ja-JP" altLang="en-US"/>
          </a:p>
        </p:txBody>
      </p:sp>
    </p:spTree>
    <p:extLst>
      <p:ext uri="{BB962C8B-B14F-4D97-AF65-F5344CB8AC3E}">
        <p14:creationId xmlns:p14="http://schemas.microsoft.com/office/powerpoint/2010/main" val="3823815959"/>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テキスト ボックス 32">
            <a:extLst>
              <a:ext uri="{FF2B5EF4-FFF2-40B4-BE49-F238E27FC236}">
                <a16:creationId xmlns:a16="http://schemas.microsoft.com/office/drawing/2014/main" id="{D211176B-692F-4E2E-BF66-EC816BFFED7E}"/>
              </a:ext>
            </a:extLst>
          </p:cNvPr>
          <p:cNvSpPr txBox="1"/>
          <p:nvPr/>
        </p:nvSpPr>
        <p:spPr>
          <a:xfrm>
            <a:off x="0" y="4210"/>
            <a:ext cx="9906000" cy="392415"/>
          </a:xfrm>
          <a:prstGeom prst="rect">
            <a:avLst/>
          </a:prstGeom>
          <a:ln>
            <a:noFill/>
          </a:ln>
        </p:spPr>
        <p:style>
          <a:lnRef idx="3">
            <a:schemeClr val="lt1"/>
          </a:lnRef>
          <a:fillRef idx="1">
            <a:schemeClr val="accent2"/>
          </a:fillRef>
          <a:effectRef idx="1">
            <a:schemeClr val="accent2"/>
          </a:effectRef>
          <a:fontRef idx="minor">
            <a:schemeClr val="lt1"/>
          </a:fontRef>
        </p:style>
        <p:txBody>
          <a:bodyPr wrap="square" rtlCol="0">
            <a:spAutoFit/>
          </a:bodyPr>
          <a:lstStyle/>
          <a:p>
            <a:pPr algn="ctr"/>
            <a:r>
              <a:rPr kumimoji="1" lang="en-US" altLang="ja-JP" sz="1950" dirty="0"/>
              <a:t> </a:t>
            </a:r>
            <a:r>
              <a:rPr kumimoji="1" lang="ja-JP" altLang="en-US" sz="1600" b="1" dirty="0">
                <a:latin typeface="BIZ UDPゴシック" panose="020B0400000000000000" pitchFamily="50" charset="-128"/>
                <a:ea typeface="BIZ UDPゴシック" panose="020B0400000000000000" pitchFamily="50" charset="-128"/>
              </a:rPr>
              <a:t>令和８年度保険者努力支援制度・取組評価分の評価結果について（簡易分析）　</a:t>
            </a:r>
            <a:endParaRPr kumimoji="1" lang="ja-JP" altLang="en-US" sz="1400" b="1" dirty="0">
              <a:latin typeface="BIZ UDPゴシック" panose="020B0400000000000000" pitchFamily="50" charset="-128"/>
              <a:ea typeface="BIZ UDPゴシック" panose="020B0400000000000000" pitchFamily="50" charset="-128"/>
            </a:endParaRPr>
          </a:p>
        </p:txBody>
      </p:sp>
      <p:sp>
        <p:nvSpPr>
          <p:cNvPr id="38" name="テキスト ボックス 37">
            <a:extLst>
              <a:ext uri="{FF2B5EF4-FFF2-40B4-BE49-F238E27FC236}">
                <a16:creationId xmlns:a16="http://schemas.microsoft.com/office/drawing/2014/main" id="{5291F023-35E5-4F61-A24B-1DF1394031D6}"/>
              </a:ext>
            </a:extLst>
          </p:cNvPr>
          <p:cNvSpPr txBox="1"/>
          <p:nvPr/>
        </p:nvSpPr>
        <p:spPr>
          <a:xfrm>
            <a:off x="8703419" y="57056"/>
            <a:ext cx="1080120" cy="276999"/>
          </a:xfrm>
          <a:prstGeom prst="rect">
            <a:avLst/>
          </a:prstGeom>
          <a:solidFill>
            <a:schemeClr val="bg1"/>
          </a:solidFill>
          <a:ln w="25400">
            <a:solidFill>
              <a:schemeClr val="tx1"/>
            </a:solidFill>
          </a:ln>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ja-JP" altLang="en-US" sz="1200" b="1" dirty="0">
                <a:latin typeface="HGSｺﾞｼｯｸE" panose="020B0900000000000000" pitchFamily="50" charset="-128"/>
                <a:ea typeface="HGSｺﾞｼｯｸE" panose="020B0900000000000000" pitchFamily="50" charset="-128"/>
              </a:rPr>
              <a:t>資料２－１</a:t>
            </a:r>
            <a:endParaRPr lang="en-US" altLang="ja-JP" sz="1000" b="1" dirty="0">
              <a:latin typeface="HGSｺﾞｼｯｸE" panose="020B0900000000000000" pitchFamily="50" charset="-128"/>
              <a:ea typeface="HGSｺﾞｼｯｸE" panose="020B0900000000000000" pitchFamily="50" charset="-128"/>
            </a:endParaRPr>
          </a:p>
        </p:txBody>
      </p:sp>
      <p:sp>
        <p:nvSpPr>
          <p:cNvPr id="56" name="正方形/長方形 55">
            <a:extLst>
              <a:ext uri="{FF2B5EF4-FFF2-40B4-BE49-F238E27FC236}">
                <a16:creationId xmlns:a16="http://schemas.microsoft.com/office/drawing/2014/main" id="{64760BFA-0964-4DD0-99BF-27776808B575}"/>
              </a:ext>
            </a:extLst>
          </p:cNvPr>
          <p:cNvSpPr/>
          <p:nvPr/>
        </p:nvSpPr>
        <p:spPr>
          <a:xfrm>
            <a:off x="125491" y="4143439"/>
            <a:ext cx="9646244" cy="1656000"/>
          </a:xfrm>
          <a:prstGeom prst="rect">
            <a:avLst/>
          </a:prstGeom>
          <a:noFill/>
          <a:ln w="12700">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r>
              <a:rPr lang="ja-JP" altLang="ja-JP" sz="1200" b="1"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（２）評価結果</a:t>
            </a:r>
            <a:r>
              <a:rPr lang="ja-JP" altLang="en-US" sz="1200" b="1"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における</a:t>
            </a:r>
            <a:r>
              <a:rPr lang="ja-JP" altLang="ja-JP" sz="1200" b="1"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主なポイント（前年度からの大きな動き</a:t>
            </a:r>
            <a:r>
              <a:rPr lang="ja-JP" altLang="en-US" sz="1200" b="1"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等</a:t>
            </a:r>
            <a:r>
              <a:rPr lang="ja-JP" altLang="ja-JP" sz="1200" b="1"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p>
          <a:p>
            <a:pPr algn="just">
              <a:spcBef>
                <a:spcPts val="300"/>
              </a:spcBef>
            </a:pP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ja-JP" sz="1200" b="1"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【指標①：主な市町村指標の都道府県単位評価】</a:t>
            </a:r>
            <a:endPar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marL="419100" indent="-419100" algn="just"/>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en-US" sz="1200"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制度導入後、</a:t>
            </a:r>
            <a:r>
              <a:rPr lang="ja-JP" altLang="en-US" sz="1200" b="1" u="sng" kern="100" dirty="0">
                <a:solidFill>
                  <a:schemeClr val="tx1"/>
                </a:solidFill>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初めて「</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後発医薬品使用割合に係る指標（都道府県平均目標値（</a:t>
            </a:r>
            <a:r>
              <a:rPr lang="en-US"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85</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％）の達成）</a:t>
            </a:r>
            <a:r>
              <a:rPr lang="ja-JP" altLang="en-US"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」を</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達成（</a:t>
            </a:r>
            <a:r>
              <a:rPr lang="en-US"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15</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点）</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p>
          <a:p>
            <a:pPr marL="419100" indent="-419100" algn="just">
              <a:spcBef>
                <a:spcPts val="300"/>
              </a:spcBef>
            </a:pP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ja-JP" sz="1200" b="1"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【指標②：医療費適正化のアウトカム評価】</a:t>
            </a:r>
          </a:p>
          <a:p>
            <a:pPr marL="419100" indent="-419100" algn="just"/>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en-US"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年齢調整後１人あたり医療費の改善状況に係る指標（改善率に係る順位が、全国上位</a:t>
            </a:r>
            <a:r>
              <a:rPr lang="en-US"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6</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r>
              <a:rPr lang="en-US"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10</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位の場合）</a:t>
            </a:r>
            <a:r>
              <a:rPr lang="ja-JP" altLang="en-US"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を達成（</a:t>
            </a:r>
            <a:r>
              <a:rPr lang="en-US"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35</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点）</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p>
          <a:p>
            <a:pPr algn="just">
              <a:spcBef>
                <a:spcPts val="300"/>
              </a:spcBef>
            </a:pP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ja-JP" sz="1200" b="1"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【指標③：都道府県の取組状況に関する評価】</a:t>
            </a:r>
          </a:p>
          <a:p>
            <a:pPr marL="419100" indent="-419100" algn="just"/>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en-US"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こどもの医療の適正化等の取組に係る評価指標（被保険者、管内市町村との連携等の基準を全て達成）</a:t>
            </a:r>
            <a:r>
              <a:rPr lang="ja-JP" altLang="en-US"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を達成（</a:t>
            </a:r>
            <a:r>
              <a:rPr lang="en-US"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40</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点）</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endParaRPr lang="en-US"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marL="419100" indent="-419100" algn="just"/>
            <a:r>
              <a:rPr lang="ja-JP" altLang="en-US" sz="1200"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en-US" sz="1200" b="1" kern="100" dirty="0">
                <a:solidFill>
                  <a:srgbClr val="FF0000"/>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令和７年度の事業運営検討</a:t>
            </a:r>
            <a:r>
              <a:rPr lang="en-US" altLang="ja-JP" sz="1200" b="1" kern="100" dirty="0">
                <a:solidFill>
                  <a:srgbClr val="FF0000"/>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WG</a:t>
            </a:r>
            <a:r>
              <a:rPr lang="ja-JP" altLang="en-US" sz="1200" b="1" kern="100" dirty="0">
                <a:solidFill>
                  <a:srgbClr val="FF0000"/>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を通じ、府内市町村の協力のもとで取り組んだ結果、都道府県指標を達成。</a:t>
            </a:r>
            <a:endParaRPr lang="ja-JP" altLang="ja-JP" sz="1200" b="1" kern="100" dirty="0">
              <a:solidFill>
                <a:srgbClr val="FF0000"/>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endParaRPr lang="ja-JP" altLang="en-US" sz="120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66" name="正方形/長方形 65">
            <a:extLst>
              <a:ext uri="{FF2B5EF4-FFF2-40B4-BE49-F238E27FC236}">
                <a16:creationId xmlns:a16="http://schemas.microsoft.com/office/drawing/2014/main" id="{8C4FBA35-4420-4BF8-B6E4-782674076FAE}"/>
              </a:ext>
            </a:extLst>
          </p:cNvPr>
          <p:cNvSpPr/>
          <p:nvPr/>
        </p:nvSpPr>
        <p:spPr>
          <a:xfrm>
            <a:off x="126113" y="2106103"/>
            <a:ext cx="9646244" cy="1944000"/>
          </a:xfrm>
          <a:prstGeom prst="rect">
            <a:avLst/>
          </a:prstGeom>
          <a:noFill/>
          <a:ln w="12700">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r>
              <a:rPr lang="ja-JP" altLang="ja-JP" sz="1200" b="1"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（１）</a:t>
            </a:r>
            <a:r>
              <a:rPr lang="ja-JP" altLang="en-US" sz="1200" b="1"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国における主な</a:t>
            </a:r>
            <a:r>
              <a:rPr lang="ja-JP" altLang="ja-JP" sz="1200" b="1"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評価指標</a:t>
            </a:r>
            <a:r>
              <a:rPr lang="ja-JP" altLang="en-US" sz="1200" b="1"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の</a:t>
            </a:r>
            <a:r>
              <a:rPr lang="ja-JP" altLang="ja-JP" sz="1200" b="1"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見直し</a:t>
            </a:r>
            <a:r>
              <a:rPr lang="ja-JP" altLang="en-US" sz="1200" b="1"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等</a:t>
            </a:r>
            <a:endParaRPr lang="ja-JP" altLang="ja-JP" sz="1100" b="1"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marL="419100" indent="-419100" algn="just">
              <a:spcBef>
                <a:spcPts val="300"/>
              </a:spcBef>
            </a:pPr>
            <a:r>
              <a:rPr lang="ja-JP" altLang="en-US"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・指標②の</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「医療費適正化のアウトカム評価」において、マイナス指標を導入</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することにより、</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医療費適正化のインセンティブに関するメリハリを強化。</a:t>
            </a:r>
            <a:endParaRPr lang="en-US" altLang="ja-JP" sz="1100" b="1" u="sng" kern="100" dirty="0">
              <a:solidFill>
                <a:schemeClr val="tx1"/>
              </a:solidFill>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marL="419100" indent="-419100" algn="just">
              <a:spcBef>
                <a:spcPts val="300"/>
              </a:spcBef>
            </a:pPr>
            <a:r>
              <a:rPr lang="ja-JP" altLang="en-US" sz="1100" b="1"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・加えて、</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こどもの１人あたり医療費等に係る指標を追加</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するなど、</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医療費適正化のアウトカム評価に係る配点を大幅に加点（</a:t>
            </a:r>
            <a:r>
              <a:rPr lang="en-US"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130</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点⇒</a:t>
            </a:r>
            <a:r>
              <a:rPr lang="en-US"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269</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点）</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す</a:t>
            </a:r>
            <a:r>
              <a:rPr lang="ja-JP" altLang="en-US"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る</a:t>
            </a:r>
            <a:endParaRPr lang="en-US"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marL="419100" indent="-419100" algn="just"/>
            <a:r>
              <a:rPr lang="ja-JP" altLang="en-US"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とともに、</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交付額の全体配分においても２０億円増額</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するなど、</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特に指標②に対する評価を見直し（強化）</a:t>
            </a:r>
            <a:r>
              <a:rPr lang="ja-JP" altLang="ja-JP" sz="1200" b="1" u="sng"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endParaRPr lang="en-US" altLang="ja-JP" sz="1100" b="1" u="sng"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marL="419100" indent="-419100" algn="just">
              <a:spcBef>
                <a:spcPts val="300"/>
              </a:spcBef>
            </a:pPr>
            <a:r>
              <a:rPr lang="ja-JP" altLang="en-US" sz="11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・上記のほか、指標①の「主な市町村指標の都道府県単位評価」における</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「特定検診実施率・特定保健指導実施率」の評価指標に対する配点</a:t>
            </a:r>
            <a:r>
              <a:rPr lang="ja-JP" altLang="en-US"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に</a:t>
            </a:r>
            <a:endParaRPr lang="en-US"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marL="419100" indent="-419100" algn="just"/>
            <a:r>
              <a:rPr lang="ja-JP" altLang="en-US" sz="1200" b="1"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en-US" sz="1200" b="1" u="sng" kern="100" dirty="0">
                <a:solidFill>
                  <a:schemeClr val="tx1"/>
                </a:solidFill>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ついて</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大幅に加点（</a:t>
            </a:r>
            <a:r>
              <a:rPr lang="en-US"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20</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点⇒</a:t>
            </a:r>
            <a:r>
              <a:rPr lang="en-US"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70</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点）</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endParaRPr lang="en-US"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marL="417600" indent="-417600" algn="just">
              <a:spcBef>
                <a:spcPts val="300"/>
              </a:spcBef>
            </a:pPr>
            <a:r>
              <a:rPr lang="ja-JP" altLang="en-US" sz="11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en-US"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r>
              <a:rPr lang="ja-JP" altLang="en-US" sz="1200"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指標の新規設定（「特定検診及び特定保健指導の実施率」ほか２指標）。</a:t>
            </a:r>
            <a:endParaRPr lang="en-US" altLang="ja-JP" sz="1200" b="1" u="sng" kern="100" dirty="0">
              <a:solidFill>
                <a:schemeClr val="tx1"/>
              </a:solidFill>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marL="417600" indent="-417600" algn="just">
              <a:spcBef>
                <a:spcPts val="300"/>
              </a:spcBef>
            </a:pPr>
            <a:r>
              <a:rPr lang="ja-JP" altLang="en-US"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r>
              <a:rPr lang="ja-JP" altLang="en-US"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達成状況等を踏まえた指標配点の見直し（「特定検診の実施率」ほか</a:t>
            </a:r>
            <a:r>
              <a:rPr lang="en-US" altLang="ja-JP" sz="1200"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12</a:t>
            </a:r>
            <a:r>
              <a:rPr lang="ja-JP" altLang="en-US"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指標）。</a:t>
            </a:r>
            <a:endParaRPr lang="en-US"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marL="417600" indent="-417600" algn="just">
              <a:spcBef>
                <a:spcPts val="300"/>
              </a:spcBef>
            </a:pPr>
            <a:r>
              <a:rPr lang="ja-JP" altLang="en-US"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en-US" sz="1200" b="1"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en-US" sz="1200"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・達成状況等を踏まえた指標の廃止（「予防・健康づくりの取組」）。</a:t>
            </a:r>
            <a:endParaRPr lang="en-US" altLang="ja-JP" sz="1200" kern="100" dirty="0">
              <a:solidFill>
                <a:srgbClr val="FF0000"/>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marL="419100" indent="-419100" algn="just"/>
            <a:endParaRPr lang="ja-JP" altLang="ja-JP" sz="11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endParaRPr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2" name="スライド番号プレースホルダー 1">
            <a:extLst>
              <a:ext uri="{FF2B5EF4-FFF2-40B4-BE49-F238E27FC236}">
                <a16:creationId xmlns:a16="http://schemas.microsoft.com/office/drawing/2014/main" id="{DC552930-7C77-4D5B-8681-32045BE136C5}"/>
              </a:ext>
            </a:extLst>
          </p:cNvPr>
          <p:cNvSpPr>
            <a:spLocks noGrp="1"/>
          </p:cNvSpPr>
          <p:nvPr>
            <p:ph type="sldNum" sz="quarter" idx="12"/>
          </p:nvPr>
        </p:nvSpPr>
        <p:spPr>
          <a:xfrm>
            <a:off x="7481139" y="6955446"/>
            <a:ext cx="2228850" cy="365125"/>
          </a:xfrm>
        </p:spPr>
        <p:txBody>
          <a:bodyPr/>
          <a:lstStyle/>
          <a:p>
            <a:fld id="{8DE7185B-0B4E-4587-B1A4-758C0B0BD2F9}" type="slidenum">
              <a:rPr kumimoji="1" lang="ja-JP" altLang="en-US" smtClean="0"/>
              <a:t>1</a:t>
            </a:fld>
            <a:endParaRPr kumimoji="1" lang="ja-JP" altLang="en-US" dirty="0"/>
          </a:p>
        </p:txBody>
      </p:sp>
      <p:sp>
        <p:nvSpPr>
          <p:cNvPr id="16" name="正方形/長方形 15">
            <a:extLst>
              <a:ext uri="{FF2B5EF4-FFF2-40B4-BE49-F238E27FC236}">
                <a16:creationId xmlns:a16="http://schemas.microsoft.com/office/drawing/2014/main" id="{6D562AF5-025F-46E3-B5D5-DD19648739CD}"/>
              </a:ext>
            </a:extLst>
          </p:cNvPr>
          <p:cNvSpPr/>
          <p:nvPr/>
        </p:nvSpPr>
        <p:spPr>
          <a:xfrm>
            <a:off x="172789" y="520248"/>
            <a:ext cx="9554165" cy="1152000"/>
          </a:xfrm>
          <a:prstGeom prst="rect">
            <a:avLst/>
          </a:prstGeom>
          <a:solidFill>
            <a:schemeClr val="accent2">
              <a:lumMod val="40000"/>
              <a:lumOff val="6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　令和８年度</a:t>
            </a:r>
            <a:r>
              <a:rPr kumimoji="1" lang="zh-TW" altLang="en-US" sz="1400" dirty="0">
                <a:solidFill>
                  <a:schemeClr val="tx1"/>
                </a:solidFill>
                <a:latin typeface="UD デジタル 教科書体 NK-R" panose="02020400000000000000" pitchFamily="18" charset="-128"/>
                <a:ea typeface="UD デジタル 教科書体 NK-R" panose="02020400000000000000" pitchFamily="18" charset="-128"/>
              </a:rPr>
              <a:t>保険者努力支援制度</a:t>
            </a:r>
            <a:r>
              <a:rPr kumimoji="1"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交付金（令和７年度評価実施分）については、都道府県分・市町村分ともに前年度比で大幅な増額（都道府県分： ＋約８．９億円（＋約</a:t>
            </a:r>
            <a:r>
              <a:rPr kumimoji="1" lang="en-US" altLang="ja-JP" sz="1400" dirty="0">
                <a:solidFill>
                  <a:schemeClr val="tx1"/>
                </a:solidFill>
                <a:latin typeface="UD デジタル 教科書体 NK-R" panose="02020400000000000000" pitchFamily="18" charset="-128"/>
                <a:ea typeface="UD デジタル 教科書体 NK-R" panose="02020400000000000000" pitchFamily="18" charset="-128"/>
              </a:rPr>
              <a:t>25</a:t>
            </a:r>
            <a:r>
              <a:rPr kumimoji="1"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 、市町村分：＋約３．１億円（＋約</a:t>
            </a:r>
            <a:r>
              <a:rPr kumimoji="1" lang="en-US" altLang="ja-JP" sz="1400" dirty="0">
                <a:solidFill>
                  <a:schemeClr val="tx1"/>
                </a:solidFill>
                <a:latin typeface="UD デジタル 教科書体 NK-R" panose="02020400000000000000" pitchFamily="18" charset="-128"/>
                <a:ea typeface="UD デジタル 教科書体 NK-R" panose="02020400000000000000" pitchFamily="18" charset="-128"/>
              </a:rPr>
              <a:t>12</a:t>
            </a:r>
            <a:r>
              <a:rPr kumimoji="1"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 ）となり、府内統一保険料の抑制財源の確保等に寄与したところ。</a:t>
            </a:r>
            <a:endParaRPr kumimoji="1" lang="en-US" altLang="ja-JP" sz="1400" dirty="0">
              <a:solidFill>
                <a:schemeClr val="tx1"/>
              </a:solidFill>
              <a:latin typeface="UD デジタル 教科書体 NK-R" panose="02020400000000000000" pitchFamily="18" charset="-128"/>
              <a:ea typeface="UD デジタル 教科書体 NK-R" panose="02020400000000000000" pitchFamily="18" charset="-128"/>
            </a:endParaRPr>
          </a:p>
          <a:p>
            <a:r>
              <a:rPr kumimoji="1"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　引き続き、公費の獲得に努めていく必要があることから、以下のとおり、府及び市町村において、過去の評価結果の推移も含め、令和８年度の評価結果に係る簡易分析についての共有を図り、今後の取組に繋げていく。</a:t>
            </a:r>
            <a:endParaRPr kumimoji="1" lang="en-US" altLang="ja-JP" sz="140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15" name="四角形: 角を丸くする 14">
            <a:extLst>
              <a:ext uri="{FF2B5EF4-FFF2-40B4-BE49-F238E27FC236}">
                <a16:creationId xmlns:a16="http://schemas.microsoft.com/office/drawing/2014/main" id="{45F7F997-1B3F-4F43-A6CC-A99556D05DF5}"/>
              </a:ext>
            </a:extLst>
          </p:cNvPr>
          <p:cNvSpPr/>
          <p:nvPr/>
        </p:nvSpPr>
        <p:spPr>
          <a:xfrm>
            <a:off x="79962" y="1772975"/>
            <a:ext cx="4454573" cy="305700"/>
          </a:xfrm>
          <a:prstGeom prst="roundRect">
            <a:avLst/>
          </a:prstGeom>
          <a:no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r>
              <a:rPr kumimoji="1" lang="ja-JP" altLang="en-US" sz="1400" b="1" dirty="0">
                <a:solidFill>
                  <a:schemeClr val="tx1"/>
                </a:solidFill>
                <a:latin typeface="BIZ UDゴシック" panose="020B0400000000000000" pitchFamily="49" charset="-128"/>
                <a:ea typeface="BIZ UDゴシック" panose="020B0400000000000000" pitchFamily="49" charset="-128"/>
              </a:rPr>
              <a:t>１．都道府県分に係る評価結果</a:t>
            </a:r>
          </a:p>
        </p:txBody>
      </p:sp>
      <p:sp>
        <p:nvSpPr>
          <p:cNvPr id="18" name="正方形/長方形 17">
            <a:extLst>
              <a:ext uri="{FF2B5EF4-FFF2-40B4-BE49-F238E27FC236}">
                <a16:creationId xmlns:a16="http://schemas.microsoft.com/office/drawing/2014/main" id="{3C2F372D-F2F8-41A0-896D-E3293E6115DC}"/>
              </a:ext>
            </a:extLst>
          </p:cNvPr>
          <p:cNvSpPr/>
          <p:nvPr/>
        </p:nvSpPr>
        <p:spPr>
          <a:xfrm>
            <a:off x="128738" y="5908239"/>
            <a:ext cx="9646244" cy="936000"/>
          </a:xfrm>
          <a:prstGeom prst="rect">
            <a:avLst/>
          </a:prstGeom>
          <a:noFill/>
          <a:ln w="12700">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r>
              <a:rPr lang="ja-JP" altLang="ja-JP" sz="1200" b="1"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（３）交付額</a:t>
            </a:r>
            <a:endParaRPr lang="en-US" altLang="ja-JP" sz="1200" b="1"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spcBef>
                <a:spcPts val="300"/>
              </a:spcBef>
            </a:pPr>
            <a:r>
              <a:rPr lang="ja-JP" altLang="en-US" sz="1200" b="1"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・指標①～③ごとの交付額をみると、特に配点</a:t>
            </a:r>
            <a:r>
              <a:rPr lang="ja-JP" altLang="en-US"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や</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交付額の配分が拡充</a:t>
            </a:r>
            <a:r>
              <a:rPr lang="ja-JP" altLang="en-US"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・強化</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された</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指標②の「医療費適正化のアウトカム評価」</a:t>
            </a:r>
            <a:r>
              <a:rPr lang="ja-JP" altLang="en-US"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の</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獲得点が</a:t>
            </a:r>
            <a:r>
              <a:rPr lang="en-US"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43</a:t>
            </a:r>
            <a:r>
              <a:rPr lang="ja-JP" altLang="en-US"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点</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（前</a:t>
            </a:r>
            <a:endParaRPr lang="en-US"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spcBef>
                <a:spcPts val="300"/>
              </a:spcBef>
            </a:pPr>
            <a:r>
              <a:rPr lang="ja-JP" altLang="en-US" sz="1200" b="1"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年度比</a:t>
            </a:r>
            <a:r>
              <a:rPr lang="ja-JP" altLang="en-US"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r>
              <a:rPr lang="en-US"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40</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点）と大きく</a:t>
            </a:r>
            <a:r>
              <a:rPr lang="ja-JP" altLang="en-US"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加点</a:t>
            </a:r>
            <a:r>
              <a:rPr lang="ja-JP" altLang="en-US"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されたことに伴い</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指標②に係る交付額が前年度比約</a:t>
            </a:r>
            <a:r>
              <a:rPr lang="en-US"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9.9</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億円</a:t>
            </a:r>
            <a:r>
              <a:rPr lang="ja-JP" altLang="en-US"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の増</a:t>
            </a:r>
            <a:r>
              <a:rPr lang="ja-JP" altLang="en-US"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と</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なったことが</a:t>
            </a:r>
            <a:r>
              <a:rPr lang="ja-JP" altLang="en-US"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r>
              <a:rPr lang="ja-JP" altLang="en-US"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令和８年度交付額の増額に</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大きく</a:t>
            </a:r>
            <a:endParaRPr lang="en-US"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spcBef>
                <a:spcPts val="300"/>
              </a:spcBef>
            </a:pPr>
            <a:r>
              <a:rPr lang="ja-JP" altLang="en-US" sz="1200" b="1"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en-US"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寄与</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p>
          <a:p>
            <a:endParaRPr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p:txBody>
      </p:sp>
    </p:spTree>
    <p:extLst>
      <p:ext uri="{BB962C8B-B14F-4D97-AF65-F5344CB8AC3E}">
        <p14:creationId xmlns:p14="http://schemas.microsoft.com/office/powerpoint/2010/main" val="26393605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テキスト ボックス 32">
            <a:extLst>
              <a:ext uri="{FF2B5EF4-FFF2-40B4-BE49-F238E27FC236}">
                <a16:creationId xmlns:a16="http://schemas.microsoft.com/office/drawing/2014/main" id="{D211176B-692F-4E2E-BF66-EC816BFFED7E}"/>
              </a:ext>
            </a:extLst>
          </p:cNvPr>
          <p:cNvSpPr txBox="1"/>
          <p:nvPr/>
        </p:nvSpPr>
        <p:spPr>
          <a:xfrm>
            <a:off x="0" y="4210"/>
            <a:ext cx="9906000" cy="392415"/>
          </a:xfrm>
          <a:prstGeom prst="rect">
            <a:avLst/>
          </a:prstGeom>
          <a:ln>
            <a:noFill/>
          </a:ln>
        </p:spPr>
        <p:style>
          <a:lnRef idx="3">
            <a:schemeClr val="lt1"/>
          </a:lnRef>
          <a:fillRef idx="1">
            <a:schemeClr val="accent2"/>
          </a:fillRef>
          <a:effectRef idx="1">
            <a:schemeClr val="accent2"/>
          </a:effectRef>
          <a:fontRef idx="minor">
            <a:schemeClr val="lt1"/>
          </a:fontRef>
        </p:style>
        <p:txBody>
          <a:bodyPr wrap="square" rtlCol="0">
            <a:spAutoFit/>
          </a:bodyPr>
          <a:lstStyle/>
          <a:p>
            <a:pPr algn="ctr"/>
            <a:r>
              <a:rPr kumimoji="1" lang="en-US" altLang="ja-JP" sz="1950" dirty="0"/>
              <a:t> </a:t>
            </a:r>
            <a:r>
              <a:rPr kumimoji="1" lang="ja-JP" altLang="en-US" sz="1600" b="1" dirty="0">
                <a:latin typeface="BIZ UDPゴシック" panose="020B0400000000000000" pitchFamily="50" charset="-128"/>
                <a:ea typeface="BIZ UDPゴシック" panose="020B0400000000000000" pitchFamily="50" charset="-128"/>
              </a:rPr>
              <a:t>令和８年度保険者努力支援制度・取組評価分の評価結果について（簡易分析）　</a:t>
            </a:r>
            <a:endParaRPr kumimoji="1" lang="ja-JP" altLang="en-US" sz="1400" b="1" dirty="0">
              <a:latin typeface="BIZ UDPゴシック" panose="020B0400000000000000" pitchFamily="50" charset="-128"/>
              <a:ea typeface="BIZ UDPゴシック" panose="020B0400000000000000" pitchFamily="50" charset="-128"/>
            </a:endParaRPr>
          </a:p>
        </p:txBody>
      </p:sp>
      <p:sp>
        <p:nvSpPr>
          <p:cNvPr id="66" name="正方形/長方形 65">
            <a:extLst>
              <a:ext uri="{FF2B5EF4-FFF2-40B4-BE49-F238E27FC236}">
                <a16:creationId xmlns:a16="http://schemas.microsoft.com/office/drawing/2014/main" id="{8C4FBA35-4420-4BF8-B6E4-782674076FAE}"/>
              </a:ext>
            </a:extLst>
          </p:cNvPr>
          <p:cNvSpPr/>
          <p:nvPr/>
        </p:nvSpPr>
        <p:spPr>
          <a:xfrm>
            <a:off x="127260" y="912017"/>
            <a:ext cx="9646244" cy="1296000"/>
          </a:xfrm>
          <a:prstGeom prst="rect">
            <a:avLst/>
          </a:prstGeom>
          <a:noFill/>
          <a:ln w="12700">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79400" indent="-279400" algn="just"/>
            <a:r>
              <a:rPr lang="ja-JP" altLang="en-US" sz="1200" b="1"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（１）国における主な評価指標の見直し等</a:t>
            </a:r>
            <a:endParaRPr lang="en-US" altLang="ja-JP" sz="1200" b="1"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marL="279400" indent="-279400" algn="just"/>
            <a:r>
              <a:rPr lang="ja-JP" altLang="en-US" sz="1200"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en-US" sz="1200" b="1" u="sng" kern="100" dirty="0">
                <a:solidFill>
                  <a:schemeClr val="tx1"/>
                </a:solidFill>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特定検診及び特定保健指導に関する指標の新規設定</a:t>
            </a:r>
            <a:r>
              <a:rPr lang="ja-JP" altLang="en-US" sz="1200"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（「特定検診及び特定保健指導の実施率の向上」、「特定の年代における特定検診実施率向</a:t>
            </a:r>
            <a:endParaRPr lang="en-US" altLang="ja-JP" sz="1200"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marL="279400" indent="-279400" algn="just"/>
            <a:r>
              <a:rPr lang="ja-JP" altLang="en-US" sz="1200"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上の取組の実施状況」 ）</a:t>
            </a:r>
            <a:r>
              <a:rPr lang="ja-JP" altLang="en-US" sz="1200" b="1" u="sng" kern="100" dirty="0">
                <a:solidFill>
                  <a:schemeClr val="tx1"/>
                </a:solidFill>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及び配点強化（</a:t>
            </a:r>
            <a:r>
              <a:rPr lang="en-US" altLang="ja-JP" sz="1200" b="1" u="sng" kern="100" dirty="0">
                <a:solidFill>
                  <a:schemeClr val="tx1"/>
                </a:solidFill>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100</a:t>
            </a:r>
            <a:r>
              <a:rPr lang="ja-JP" altLang="en-US" sz="1200" b="1" u="sng" kern="100" dirty="0">
                <a:solidFill>
                  <a:schemeClr val="tx1"/>
                </a:solidFill>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点⇒</a:t>
            </a:r>
            <a:r>
              <a:rPr lang="en-US" altLang="ja-JP" sz="1200" b="1" u="sng" kern="100" dirty="0">
                <a:solidFill>
                  <a:schemeClr val="tx1"/>
                </a:solidFill>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135</a:t>
            </a:r>
            <a:r>
              <a:rPr lang="ja-JP" altLang="en-US" sz="1200" b="1" u="sng" kern="100" dirty="0">
                <a:solidFill>
                  <a:schemeClr val="tx1"/>
                </a:solidFill>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点）。</a:t>
            </a:r>
            <a:endParaRPr lang="en-US" altLang="ja-JP" sz="1200" b="1" u="sng" kern="100" dirty="0">
              <a:solidFill>
                <a:schemeClr val="tx1"/>
              </a:solidFill>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marL="279400" indent="-279400" algn="just">
              <a:spcBef>
                <a:spcPts val="300"/>
              </a:spcBef>
            </a:pPr>
            <a:r>
              <a:rPr lang="ja-JP" altLang="en-US" sz="1200"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r>
              <a:rPr lang="ja-JP" altLang="en-US"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達成状況等を踏まえた指標配点の見直し</a:t>
            </a:r>
            <a:r>
              <a:rPr lang="ja-JP" altLang="en-US"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（「特定検診の実施率」ほか</a:t>
            </a:r>
            <a:r>
              <a:rPr lang="en-US"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17</a:t>
            </a:r>
            <a:r>
              <a:rPr lang="ja-JP" altLang="en-US"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指標）。</a:t>
            </a:r>
            <a:endParaRPr lang="en-US"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marL="279400" indent="-279400" algn="just">
              <a:spcBef>
                <a:spcPts val="300"/>
              </a:spcBef>
            </a:pPr>
            <a:r>
              <a:rPr lang="ja-JP" altLang="en-US" sz="1200"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r>
              <a:rPr lang="ja-JP" altLang="en-US"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親和性の高い指標や達成率の高い指標の統合（「生活習慣病等の発症予防・重症化予防の取組」）</a:t>
            </a:r>
            <a:endParaRPr lang="en-US"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marL="279400" indent="-279400" algn="just">
              <a:spcBef>
                <a:spcPts val="300"/>
              </a:spcBef>
            </a:pPr>
            <a:r>
              <a:rPr lang="ja-JP" altLang="en-US" sz="1200" b="1"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en-US" sz="1200"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r>
              <a:rPr lang="ja-JP" altLang="en-US" sz="1200" b="1" u="sng" kern="100" dirty="0">
                <a:solidFill>
                  <a:schemeClr val="tx1"/>
                </a:solidFill>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達成状況等を踏まえた指標の廃止</a:t>
            </a:r>
            <a:r>
              <a:rPr lang="ja-JP" altLang="en-US" sz="1200"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（「歯科検診受診率」ほか４指標）</a:t>
            </a:r>
            <a:endParaRPr lang="en-US" altLang="ja-JP" sz="1200" kern="100" dirty="0">
              <a:solidFill>
                <a:srgbClr val="FF0000"/>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p:txBody>
      </p:sp>
      <p:sp>
        <p:nvSpPr>
          <p:cNvPr id="2" name="スライド番号プレースホルダー 1">
            <a:extLst>
              <a:ext uri="{FF2B5EF4-FFF2-40B4-BE49-F238E27FC236}">
                <a16:creationId xmlns:a16="http://schemas.microsoft.com/office/drawing/2014/main" id="{DC552930-7C77-4D5B-8681-32045BE136C5}"/>
              </a:ext>
            </a:extLst>
          </p:cNvPr>
          <p:cNvSpPr>
            <a:spLocks noGrp="1"/>
          </p:cNvSpPr>
          <p:nvPr>
            <p:ph type="sldNum" sz="quarter" idx="12"/>
          </p:nvPr>
        </p:nvSpPr>
        <p:spPr>
          <a:xfrm>
            <a:off x="7481139" y="7105218"/>
            <a:ext cx="2228850" cy="365125"/>
          </a:xfrm>
        </p:spPr>
        <p:txBody>
          <a:bodyPr/>
          <a:lstStyle/>
          <a:p>
            <a:fld id="{8DE7185B-0B4E-4587-B1A4-758C0B0BD2F9}" type="slidenum">
              <a:rPr kumimoji="1" lang="ja-JP" altLang="en-US" smtClean="0"/>
              <a:t>2</a:t>
            </a:fld>
            <a:endParaRPr kumimoji="1" lang="ja-JP" altLang="en-US" dirty="0"/>
          </a:p>
        </p:txBody>
      </p:sp>
      <p:sp>
        <p:nvSpPr>
          <p:cNvPr id="15" name="四角形: 角を丸くする 14">
            <a:extLst>
              <a:ext uri="{FF2B5EF4-FFF2-40B4-BE49-F238E27FC236}">
                <a16:creationId xmlns:a16="http://schemas.microsoft.com/office/drawing/2014/main" id="{45F7F997-1B3F-4F43-A6CC-A99556D05DF5}"/>
              </a:ext>
            </a:extLst>
          </p:cNvPr>
          <p:cNvSpPr/>
          <p:nvPr/>
        </p:nvSpPr>
        <p:spPr>
          <a:xfrm>
            <a:off x="79962" y="551139"/>
            <a:ext cx="4454573" cy="305700"/>
          </a:xfrm>
          <a:prstGeom prst="roundRect">
            <a:avLst/>
          </a:prstGeom>
          <a:no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r>
              <a:rPr kumimoji="1" lang="ja-JP" altLang="en-US" sz="1400" b="1" dirty="0">
                <a:solidFill>
                  <a:schemeClr val="tx1"/>
                </a:solidFill>
                <a:latin typeface="BIZ UDゴシック" panose="020B0400000000000000" pitchFamily="49" charset="-128"/>
                <a:ea typeface="BIZ UDゴシック" panose="020B0400000000000000" pitchFamily="49" charset="-128"/>
              </a:rPr>
              <a:t>２．市町村分に係る評価結果</a:t>
            </a:r>
          </a:p>
        </p:txBody>
      </p:sp>
      <p:sp>
        <p:nvSpPr>
          <p:cNvPr id="10" name="正方形/長方形 9">
            <a:extLst>
              <a:ext uri="{FF2B5EF4-FFF2-40B4-BE49-F238E27FC236}">
                <a16:creationId xmlns:a16="http://schemas.microsoft.com/office/drawing/2014/main" id="{F4CCBFB8-90C8-47FE-ADCD-7857339FB6F8}"/>
              </a:ext>
            </a:extLst>
          </p:cNvPr>
          <p:cNvSpPr/>
          <p:nvPr/>
        </p:nvSpPr>
        <p:spPr>
          <a:xfrm>
            <a:off x="128741" y="2313678"/>
            <a:ext cx="9646244" cy="2304000"/>
          </a:xfrm>
          <a:prstGeom prst="rect">
            <a:avLst/>
          </a:prstGeom>
          <a:noFill/>
          <a:ln w="12700">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79400" indent="-279400" algn="just"/>
            <a:r>
              <a:rPr lang="ja-JP" altLang="en-US"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（２）</a:t>
            </a:r>
            <a:r>
              <a:rPr lang="ja-JP" altLang="ja-JP" sz="1200" b="1"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評価結果</a:t>
            </a:r>
            <a:r>
              <a:rPr lang="ja-JP" altLang="en-US" sz="1200" b="1"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における</a:t>
            </a:r>
            <a:r>
              <a:rPr lang="ja-JP" altLang="ja-JP" sz="1200" b="1"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主なポイント（前年度からの大きな動き</a:t>
            </a:r>
            <a:r>
              <a:rPr lang="ja-JP" altLang="en-US" sz="1200" b="1"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等</a:t>
            </a:r>
            <a:r>
              <a:rPr lang="ja-JP" altLang="ja-JP" sz="1200" b="1"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endParaRPr lang="en-US"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marL="279400" indent="-279400" algn="just">
              <a:spcBef>
                <a:spcPts val="300"/>
              </a:spcBef>
            </a:pPr>
            <a:r>
              <a:rPr lang="ja-JP" altLang="en-US"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・市町村分に係る</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府内平均</a:t>
            </a:r>
            <a:r>
              <a:rPr lang="ja-JP" altLang="en-US"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得点率</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は、</a:t>
            </a:r>
            <a:r>
              <a:rPr lang="en-US"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52.1</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％と過去最高水準を達成</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endParaRPr lang="en-US"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marL="279400" indent="-279400" algn="just">
              <a:spcBef>
                <a:spcPts val="300"/>
              </a:spcBef>
            </a:pPr>
            <a:r>
              <a:rPr lang="ja-JP" altLang="en-US" sz="1200"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・前年度との比較で</a:t>
            </a:r>
            <a:r>
              <a:rPr lang="ja-JP" altLang="en-US"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特に評価を伸ばした指標としては、</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指標⑤の重複・多剤投与者に対する取組及び指標⑥の後発医薬品の促進等の取組、使用</a:t>
            </a:r>
            <a:endParaRPr lang="en-US"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marL="279400" indent="-279400" algn="just">
              <a:spcBef>
                <a:spcPts val="300"/>
              </a:spcBef>
            </a:pPr>
            <a:r>
              <a:rPr lang="ja-JP" altLang="en-US" sz="1200" b="1"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割合の２指標について、前年度よりも達成している団体数が</a:t>
            </a:r>
            <a:r>
              <a:rPr lang="ja-JP" altLang="en-US"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大きく増加</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p>
          <a:p>
            <a:pPr marL="273050" indent="-139700" algn="just">
              <a:spcBef>
                <a:spcPts val="300"/>
              </a:spcBef>
            </a:pP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・特に</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後発医薬品の使用割合については、基準となる使用割合の目標値が</a:t>
            </a:r>
            <a:r>
              <a:rPr lang="en-US"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80</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％から</a:t>
            </a:r>
            <a:r>
              <a:rPr lang="en-US"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85</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％と引き上げられた</a:t>
            </a:r>
            <a:r>
              <a:rPr lang="ja-JP" altLang="en-US" sz="1200" b="1" u="sng" kern="100" dirty="0">
                <a:solidFill>
                  <a:schemeClr val="tx1"/>
                </a:solidFill>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中で</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、達成団体数が</a:t>
            </a:r>
            <a:r>
              <a:rPr lang="en-US"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14</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団体から</a:t>
            </a:r>
            <a:r>
              <a:rPr lang="ja-JP" altLang="en-US"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３３団体</a:t>
            </a:r>
            <a:endParaRPr lang="en-US"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marL="273050" indent="-139700" algn="just"/>
            <a:r>
              <a:rPr lang="ja-JP" altLang="en-US" sz="1200" b="1"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と大幅に増加（配点：</a:t>
            </a:r>
            <a:r>
              <a:rPr lang="en-US"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70</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点）</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したことが大きく</a:t>
            </a:r>
            <a:r>
              <a:rPr lang="ja-JP" altLang="en-US"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寄与。</a:t>
            </a:r>
            <a:endParaRPr lang="en-US"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marL="273050" indent="-139700" algn="just"/>
            <a:r>
              <a:rPr lang="ja-JP" altLang="en-US" sz="1200" b="1" kern="100" dirty="0">
                <a:solidFill>
                  <a:srgbClr val="FF0000"/>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 改善した主な要因としては、令和６年</a:t>
            </a:r>
            <a:r>
              <a:rPr lang="en-US" altLang="ja-JP" sz="1200" b="1" kern="100" dirty="0">
                <a:solidFill>
                  <a:srgbClr val="FF0000"/>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10</a:t>
            </a:r>
            <a:r>
              <a:rPr lang="ja-JP" altLang="en-US" sz="1200" b="1" kern="100" dirty="0">
                <a:solidFill>
                  <a:srgbClr val="FF0000"/>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月から「後発医薬品のある先発医薬品（長期収載品）の選定療養」の仕組みが導入されたことによる</a:t>
            </a:r>
            <a:endParaRPr lang="en-US" altLang="ja-JP" sz="1200" b="1" kern="100" dirty="0">
              <a:solidFill>
                <a:srgbClr val="FF0000"/>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marL="273050" indent="-139700" algn="just"/>
            <a:r>
              <a:rPr lang="ja-JP" altLang="en-US" sz="1200" b="1" kern="100" dirty="0">
                <a:solidFill>
                  <a:srgbClr val="FF0000"/>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影響が考えられる。</a:t>
            </a:r>
            <a:endParaRPr lang="en-US" altLang="ja-JP" sz="1200" b="1" kern="100" dirty="0">
              <a:solidFill>
                <a:srgbClr val="FF0000"/>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marL="273050" indent="-139700" algn="just">
              <a:spcBef>
                <a:spcPts val="600"/>
              </a:spcBef>
            </a:pPr>
            <a:r>
              <a:rPr lang="ja-JP" altLang="en-US" sz="1200"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一方で、国における評価指標の見直し（これまで獲得できていた指標の廃止や配点変更等）の影響もあり、共通評価指標①（特定検診実施率、特定保健指導実施率、メタボリックシンドローム等）、共通評価指標②（がん検診受診率、歯科検診受診率等）及び国保固有評価指標①（保険料収納率）に関する評価点は、低位に留まる状況が続いている。</a:t>
            </a:r>
            <a:endParaRPr lang="en-US" altLang="ja-JP" sz="1200" b="1"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p:txBody>
      </p:sp>
      <p:sp>
        <p:nvSpPr>
          <p:cNvPr id="11" name="テキスト ボックス 10">
            <a:extLst>
              <a:ext uri="{FF2B5EF4-FFF2-40B4-BE49-F238E27FC236}">
                <a16:creationId xmlns:a16="http://schemas.microsoft.com/office/drawing/2014/main" id="{088D46E3-7ACB-473D-A808-72EF243A92E4}"/>
              </a:ext>
            </a:extLst>
          </p:cNvPr>
          <p:cNvSpPr txBox="1"/>
          <p:nvPr/>
        </p:nvSpPr>
        <p:spPr>
          <a:xfrm>
            <a:off x="8690279" y="59682"/>
            <a:ext cx="1080120" cy="276999"/>
          </a:xfrm>
          <a:prstGeom prst="rect">
            <a:avLst/>
          </a:prstGeom>
          <a:solidFill>
            <a:schemeClr val="bg1"/>
          </a:solidFill>
          <a:ln w="25400">
            <a:solidFill>
              <a:schemeClr val="tx1"/>
            </a:solidFill>
          </a:ln>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ja-JP" altLang="en-US" sz="1200" b="1" dirty="0">
                <a:latin typeface="HGSｺﾞｼｯｸE" panose="020B0900000000000000" pitchFamily="50" charset="-128"/>
                <a:ea typeface="HGSｺﾞｼｯｸE" panose="020B0900000000000000" pitchFamily="50" charset="-128"/>
              </a:rPr>
              <a:t>資料２－１</a:t>
            </a:r>
            <a:endParaRPr lang="en-US" altLang="ja-JP" sz="1000" b="1" dirty="0">
              <a:latin typeface="HGSｺﾞｼｯｸE" panose="020B0900000000000000" pitchFamily="50" charset="-128"/>
              <a:ea typeface="HGSｺﾞｼｯｸE" panose="020B0900000000000000" pitchFamily="50" charset="-128"/>
            </a:endParaRPr>
          </a:p>
        </p:txBody>
      </p:sp>
    </p:spTree>
    <p:extLst>
      <p:ext uri="{BB962C8B-B14F-4D97-AF65-F5344CB8AC3E}">
        <p14:creationId xmlns:p14="http://schemas.microsoft.com/office/powerpoint/2010/main" val="21729828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テキスト ボックス 32">
            <a:extLst>
              <a:ext uri="{FF2B5EF4-FFF2-40B4-BE49-F238E27FC236}">
                <a16:creationId xmlns:a16="http://schemas.microsoft.com/office/drawing/2014/main" id="{D211176B-692F-4E2E-BF66-EC816BFFED7E}"/>
              </a:ext>
            </a:extLst>
          </p:cNvPr>
          <p:cNvSpPr txBox="1"/>
          <p:nvPr/>
        </p:nvSpPr>
        <p:spPr>
          <a:xfrm>
            <a:off x="0" y="4210"/>
            <a:ext cx="9906000" cy="392415"/>
          </a:xfrm>
          <a:prstGeom prst="rect">
            <a:avLst/>
          </a:prstGeom>
          <a:ln>
            <a:noFill/>
          </a:ln>
        </p:spPr>
        <p:style>
          <a:lnRef idx="3">
            <a:schemeClr val="lt1"/>
          </a:lnRef>
          <a:fillRef idx="1">
            <a:schemeClr val="accent2"/>
          </a:fillRef>
          <a:effectRef idx="1">
            <a:schemeClr val="accent2"/>
          </a:effectRef>
          <a:fontRef idx="minor">
            <a:schemeClr val="lt1"/>
          </a:fontRef>
        </p:style>
        <p:txBody>
          <a:bodyPr wrap="square" rtlCol="0">
            <a:spAutoFit/>
          </a:bodyPr>
          <a:lstStyle/>
          <a:p>
            <a:pPr algn="ctr"/>
            <a:r>
              <a:rPr kumimoji="1" lang="en-US" altLang="ja-JP" sz="1950" dirty="0"/>
              <a:t> </a:t>
            </a:r>
            <a:r>
              <a:rPr kumimoji="1" lang="ja-JP" altLang="en-US" sz="1600" b="1" dirty="0">
                <a:latin typeface="BIZ UDPゴシック" panose="020B0400000000000000" pitchFamily="50" charset="-128"/>
                <a:ea typeface="BIZ UDPゴシック" panose="020B0400000000000000" pitchFamily="50" charset="-128"/>
              </a:rPr>
              <a:t>令和８年度保険者努力支援制度・取組評価分の評価結果について（簡易分析）　</a:t>
            </a:r>
            <a:endParaRPr kumimoji="1" lang="ja-JP" altLang="en-US" sz="1400" b="1" dirty="0">
              <a:latin typeface="BIZ UDPゴシック" panose="020B0400000000000000" pitchFamily="50" charset="-128"/>
              <a:ea typeface="BIZ UDPゴシック" panose="020B0400000000000000" pitchFamily="50" charset="-128"/>
            </a:endParaRPr>
          </a:p>
        </p:txBody>
      </p:sp>
      <p:sp>
        <p:nvSpPr>
          <p:cNvPr id="2" name="スライド番号プレースホルダー 1">
            <a:extLst>
              <a:ext uri="{FF2B5EF4-FFF2-40B4-BE49-F238E27FC236}">
                <a16:creationId xmlns:a16="http://schemas.microsoft.com/office/drawing/2014/main" id="{DC552930-7C77-4D5B-8681-32045BE136C5}"/>
              </a:ext>
            </a:extLst>
          </p:cNvPr>
          <p:cNvSpPr>
            <a:spLocks noGrp="1"/>
          </p:cNvSpPr>
          <p:nvPr>
            <p:ph type="sldNum" sz="quarter" idx="12"/>
          </p:nvPr>
        </p:nvSpPr>
        <p:spPr>
          <a:xfrm>
            <a:off x="7481139" y="7105218"/>
            <a:ext cx="2228850" cy="365125"/>
          </a:xfrm>
        </p:spPr>
        <p:txBody>
          <a:bodyPr/>
          <a:lstStyle/>
          <a:p>
            <a:fld id="{8DE7185B-0B4E-4587-B1A4-758C0B0BD2F9}" type="slidenum">
              <a:rPr kumimoji="1" lang="ja-JP" altLang="en-US" smtClean="0"/>
              <a:t>3</a:t>
            </a:fld>
            <a:endParaRPr kumimoji="1" lang="ja-JP" altLang="en-US" dirty="0"/>
          </a:p>
        </p:txBody>
      </p:sp>
      <p:sp>
        <p:nvSpPr>
          <p:cNvPr id="18" name="正方形/長方形 17">
            <a:extLst>
              <a:ext uri="{FF2B5EF4-FFF2-40B4-BE49-F238E27FC236}">
                <a16:creationId xmlns:a16="http://schemas.microsoft.com/office/drawing/2014/main" id="{3C2F372D-F2F8-41A0-896D-E3293E6115DC}"/>
              </a:ext>
            </a:extLst>
          </p:cNvPr>
          <p:cNvSpPr/>
          <p:nvPr/>
        </p:nvSpPr>
        <p:spPr>
          <a:xfrm>
            <a:off x="128738" y="2518622"/>
            <a:ext cx="9646244" cy="4320000"/>
          </a:xfrm>
          <a:prstGeom prst="rect">
            <a:avLst/>
          </a:prstGeom>
          <a:noFill/>
          <a:ln w="12700">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spcBef>
                <a:spcPts val="300"/>
              </a:spcBef>
            </a:pPr>
            <a:r>
              <a:rPr lang="ja-JP" altLang="ja-JP" sz="1200" b="1"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（２）市町村分</a:t>
            </a:r>
            <a:endParaRPr lang="en-US" altLang="ja-JP" sz="1200" b="1"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spcBef>
                <a:spcPts val="300"/>
              </a:spcBef>
            </a:pPr>
            <a:r>
              <a:rPr lang="ja-JP" altLang="en-US" sz="1200" b="1"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・従前と同様、</a:t>
            </a:r>
            <a:r>
              <a:rPr lang="ja-JP" altLang="en-US" sz="1200" u="sng" kern="100" dirty="0">
                <a:solidFill>
                  <a:schemeClr val="tx1"/>
                </a:solidFill>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共通評価指標①、②及び固有評価指標①に関する評価点について、低位に留まる状況</a:t>
            </a:r>
            <a:r>
              <a:rPr lang="ja-JP" altLang="en-US" sz="1200" b="1"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が、全体の評価点や全国順位等に影響してお</a:t>
            </a:r>
            <a:endParaRPr lang="en-US" altLang="ja-JP" sz="1200" b="1"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spcBef>
                <a:spcPts val="300"/>
              </a:spcBef>
            </a:pPr>
            <a:r>
              <a:rPr lang="ja-JP" altLang="en-US" sz="1200" b="1"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り、引き続き、</a:t>
            </a:r>
            <a:r>
              <a:rPr lang="ja-JP" altLang="en-US" sz="1200" u="sng" kern="100" dirty="0">
                <a:solidFill>
                  <a:schemeClr val="tx1"/>
                </a:solidFill>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改善に向けた取組が求められる</a:t>
            </a:r>
            <a:r>
              <a:rPr lang="ja-JP" altLang="en-US" sz="1200" b="1"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ところ。</a:t>
            </a:r>
            <a:endParaRPr lang="en-US" altLang="ja-JP" sz="1200" b="1"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spcBef>
                <a:spcPts val="300"/>
              </a:spcBef>
            </a:pPr>
            <a:r>
              <a:rPr lang="ja-JP" altLang="en-US" sz="1200" b="1"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r>
              <a:rPr lang="ja-JP" altLang="en-US"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一方で、</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平成</a:t>
            </a:r>
            <a:r>
              <a:rPr lang="en-US"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30</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年度を除き、</a:t>
            </a:r>
            <a:r>
              <a:rPr lang="en-US"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40</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％台で推移していた得点率について</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、令和７年度評価において、</a:t>
            </a:r>
            <a:r>
              <a:rPr lang="en-US"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50</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％台手前まで向上し、</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令和８年度は</a:t>
            </a:r>
            <a:r>
              <a:rPr lang="en-US"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52.1</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％と過</a:t>
            </a:r>
            <a:endParaRPr lang="en-US"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r>
              <a:rPr lang="ja-JP" altLang="en-US" sz="1200" b="1"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去最</a:t>
            </a:r>
            <a:r>
              <a:rPr lang="ja-JP" altLang="en-US"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高</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水準を達成</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endParaRPr lang="en-US"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spcBef>
                <a:spcPts val="300"/>
              </a:spcBef>
            </a:pPr>
            <a:r>
              <a:rPr lang="ja-JP" altLang="en-US" sz="1200"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・同様に</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全国平均との乖離についても、</a:t>
            </a:r>
            <a:r>
              <a:rPr lang="en-US"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10</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点（</a:t>
            </a:r>
            <a:r>
              <a:rPr lang="en-US"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10</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％）程度の乖離</a:t>
            </a:r>
            <a:r>
              <a:rPr lang="ja-JP" altLang="en-US"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幅</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で推移していたが、令和７年度は５点（５％）台まで回復</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した</a:t>
            </a:r>
            <a:r>
              <a:rPr lang="ja-JP" altLang="en-US"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中で、</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令和８年度の</a:t>
            </a:r>
            <a:endParaRPr lang="en-US"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r>
              <a:rPr lang="ja-JP" altLang="en-US" sz="1200"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全国平均値は現時点で未公表である</a:t>
            </a:r>
            <a:r>
              <a:rPr lang="ja-JP" altLang="en-US"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ものの</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、全国平均に近づく水準</a:t>
            </a:r>
            <a:r>
              <a:rPr lang="ja-JP" altLang="en-US"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となること</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が期待できる状況であり、</a:t>
            </a:r>
            <a:r>
              <a:rPr lang="ja-JP" altLang="en-US"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直近の傾向としては、</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全国平均の達成</a:t>
            </a:r>
            <a:r>
              <a:rPr lang="ja-JP" altLang="en-US"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に</a:t>
            </a:r>
            <a:endParaRPr lang="en-US"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r>
              <a:rPr lang="ja-JP" altLang="en-US" sz="1200" b="1"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en-US" sz="1200" u="sng" kern="100" dirty="0">
                <a:solidFill>
                  <a:schemeClr val="tx1"/>
                </a:solidFill>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向けて</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着実に</a:t>
            </a:r>
            <a:r>
              <a:rPr lang="ja-JP" altLang="en-US" sz="1200" b="1" u="sng" kern="100" dirty="0">
                <a:solidFill>
                  <a:schemeClr val="tx1"/>
                </a:solidFill>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改善</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endParaRPr lang="en-US" altLang="ja-JP" sz="1200"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spcBef>
                <a:spcPts val="300"/>
              </a:spcBef>
            </a:pPr>
            <a:r>
              <a:rPr lang="ja-JP" altLang="en-US"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・こ</a:t>
            </a:r>
            <a:r>
              <a:rPr lang="ja-JP" altLang="en-US"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のような</a:t>
            </a:r>
            <a:r>
              <a:rPr lang="ja-JP" altLang="en-US" sz="1200"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改善の</a:t>
            </a:r>
            <a:r>
              <a:rPr lang="ja-JP" altLang="en-US"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傾向</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を</a:t>
            </a:r>
            <a:r>
              <a:rPr lang="ja-JP" altLang="en-US"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止める</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ことなく、</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全国平均の達成</a:t>
            </a:r>
            <a:r>
              <a:rPr lang="ja-JP" altLang="en-US"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はもとより</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、府内市町村間の取組等の</a:t>
            </a:r>
            <a:r>
              <a:rPr lang="ja-JP" altLang="en-US"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さらなる</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底上げ</a:t>
            </a:r>
            <a:r>
              <a:rPr lang="ja-JP" altLang="en-US"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・向上</a:t>
            </a:r>
            <a:r>
              <a:rPr lang="ja-JP" altLang="en-US" sz="1200" b="1" u="sng" kern="100" dirty="0">
                <a:solidFill>
                  <a:schemeClr val="tx1"/>
                </a:solidFill>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を図り</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、全国順位</a:t>
            </a:r>
            <a:r>
              <a:rPr lang="ja-JP" altLang="en-US"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をさらに</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引</a:t>
            </a:r>
            <a:r>
              <a:rPr lang="ja-JP" altLang="en-US"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き</a:t>
            </a:r>
            <a:endParaRPr lang="en-US"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spcBef>
                <a:spcPts val="300"/>
              </a:spcBef>
            </a:pPr>
            <a:r>
              <a:rPr lang="ja-JP" altLang="en-US" sz="1200"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en-US"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上げていく</a:t>
            </a:r>
            <a:r>
              <a:rPr lang="ja-JP" altLang="en-US"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ことをめざして、</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引き続き、府内市町村全体で</a:t>
            </a:r>
            <a:r>
              <a:rPr lang="ja-JP" altLang="en-US"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取り組んでいくこ</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とが重要であり、直近の取組として、今後、以下の取組を推進。</a:t>
            </a:r>
            <a:endParaRPr lang="en-US"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marL="279400" indent="-279400" algn="just">
              <a:spcBef>
                <a:spcPts val="1200"/>
              </a:spcBef>
            </a:pPr>
            <a:r>
              <a:rPr lang="ja-JP" altLang="en-US"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ja-JP" sz="1200" b="1"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【今後の取組（予定）】</a:t>
            </a:r>
            <a:endParaRPr lang="en-US" altLang="ja-JP" sz="1200" b="1"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marL="279400" indent="-279400" algn="just">
              <a:spcBef>
                <a:spcPts val="300"/>
              </a:spcBef>
            </a:pPr>
            <a:r>
              <a:rPr lang="ja-JP" altLang="en-US" sz="1200"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・対象事業の実施により獲得できる</a:t>
            </a:r>
            <a:r>
              <a:rPr lang="ja-JP" altLang="en-US"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取組指標に係る評価点の底上げ（達成市町村の取組共有と未達成市町村における評価獲得の取組推進）</a:t>
            </a:r>
            <a:r>
              <a:rPr lang="ja-JP" altLang="en-US"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を</a:t>
            </a:r>
            <a:endParaRPr lang="en-US"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marL="279400" indent="-279400" algn="just"/>
            <a:r>
              <a:rPr lang="ja-JP" altLang="en-US" sz="1200" b="1"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図る</a:t>
            </a:r>
            <a:r>
              <a:rPr lang="ja-JP" altLang="en-US"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ため、達成市町村の取組共有を行うなど、未達成市町村が対象事業の実施により評価点を獲得できるよう、評価獲得の取組を推進していく。</a:t>
            </a:r>
            <a:endParaRPr lang="en-US"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marL="279400" indent="-279400" algn="just"/>
            <a:r>
              <a:rPr lang="ja-JP" altLang="en-US" sz="1200"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また、</a:t>
            </a:r>
            <a:r>
              <a:rPr lang="ja-JP" altLang="en-US"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市町村分の獲得状況（達成率）が</a:t>
            </a:r>
            <a:r>
              <a:rPr lang="ja-JP" altLang="en-US"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都道府県の評価に繋がる取組指標（こどもの医療費の適正化等の取組など）で一定の取組により達成が</a:t>
            </a:r>
            <a:endParaRPr lang="en-US"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marL="279400" indent="-279400" algn="just"/>
            <a:r>
              <a:rPr lang="ja-JP" altLang="en-US" sz="1200"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en-US"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見込める指標については、個別の目標設定を行い、府内市町村の協力のもとで取り組んでいく</a:t>
            </a:r>
            <a:r>
              <a:rPr lang="ja-JP" altLang="en-US"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endParaRPr lang="en-US"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marL="279400" indent="-279400" algn="just"/>
            <a:r>
              <a:rPr lang="ja-JP" altLang="en-US" sz="1200"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・上記の取組にあたっては、</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介入支援事業</a:t>
            </a:r>
            <a:r>
              <a:rPr lang="ja-JP" altLang="en-US"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の</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有効活用</a:t>
            </a:r>
            <a:r>
              <a:rPr lang="ja-JP" altLang="en-US"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により</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、個別市町村へのフォローアップ</a:t>
            </a:r>
            <a:r>
              <a:rPr lang="ja-JP" altLang="en-US"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を図る</a:t>
            </a:r>
            <a:r>
              <a:rPr lang="ja-JP" altLang="en-US"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とともに、今後、</a:t>
            </a:r>
            <a:r>
              <a:rPr lang="ja-JP" altLang="en-US"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令和８年度分（令和７年度分を含む）の評価結果に係る分析資料（</a:t>
            </a:r>
            <a:r>
              <a:rPr lang="en-US"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r>
              <a:rPr lang="ja-JP" altLang="en-US"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）を</a:t>
            </a:r>
            <a:r>
              <a:rPr lang="ja-JP" altLang="en-US" sz="1200" b="1" u="sng" kern="100" dirty="0">
                <a:solidFill>
                  <a:schemeClr val="tx1"/>
                </a:solidFill>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展開</a:t>
            </a:r>
            <a:r>
              <a:rPr lang="ja-JP" altLang="en-US"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することにより、</a:t>
            </a:r>
            <a:r>
              <a:rPr lang="ja-JP" altLang="en-US"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評価点向上に向けた分析や好事例の横展開等を図り、</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市町村の主体的な取組を</a:t>
            </a:r>
            <a:r>
              <a:rPr lang="ja-JP" altLang="en-US"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より効果的に進めていく</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endParaRPr lang="en-US"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marL="279400" indent="-279400" algn="just">
              <a:spcBef>
                <a:spcPts val="600"/>
              </a:spcBef>
            </a:pPr>
            <a:r>
              <a:rPr lang="ja-JP" altLang="en-US" sz="1200"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en-US" sz="1200" b="1"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endParaRPr lang="en-US" altLang="ja-JP" sz="1200" b="1"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6" name="テキスト ボックス 5">
            <a:extLst>
              <a:ext uri="{FF2B5EF4-FFF2-40B4-BE49-F238E27FC236}">
                <a16:creationId xmlns:a16="http://schemas.microsoft.com/office/drawing/2014/main" id="{97C48779-5859-48C2-B170-C506A8ECD172}"/>
              </a:ext>
            </a:extLst>
          </p:cNvPr>
          <p:cNvSpPr txBox="1"/>
          <p:nvPr/>
        </p:nvSpPr>
        <p:spPr>
          <a:xfrm>
            <a:off x="8679770" y="64939"/>
            <a:ext cx="1080120" cy="276999"/>
          </a:xfrm>
          <a:prstGeom prst="rect">
            <a:avLst/>
          </a:prstGeom>
          <a:solidFill>
            <a:schemeClr val="bg1"/>
          </a:solidFill>
          <a:ln w="25400">
            <a:solidFill>
              <a:schemeClr val="tx1"/>
            </a:solidFill>
          </a:ln>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ja-JP" altLang="en-US" sz="1200" b="1" dirty="0">
                <a:latin typeface="HGSｺﾞｼｯｸE" panose="020B0900000000000000" pitchFamily="50" charset="-128"/>
                <a:ea typeface="HGSｺﾞｼｯｸE" panose="020B0900000000000000" pitchFamily="50" charset="-128"/>
              </a:rPr>
              <a:t>資料２－１</a:t>
            </a:r>
            <a:endParaRPr lang="en-US" altLang="ja-JP" sz="1000" b="1" dirty="0">
              <a:latin typeface="HGSｺﾞｼｯｸE" panose="020B0900000000000000" pitchFamily="50" charset="-128"/>
              <a:ea typeface="HGSｺﾞｼｯｸE" panose="020B0900000000000000" pitchFamily="50" charset="-128"/>
            </a:endParaRPr>
          </a:p>
        </p:txBody>
      </p:sp>
      <p:sp>
        <p:nvSpPr>
          <p:cNvPr id="3" name="正方形/長方形 2">
            <a:extLst>
              <a:ext uri="{FF2B5EF4-FFF2-40B4-BE49-F238E27FC236}">
                <a16:creationId xmlns:a16="http://schemas.microsoft.com/office/drawing/2014/main" id="{5EDFAD4D-76DB-4624-93D7-CFBF813E15E5}"/>
              </a:ext>
            </a:extLst>
          </p:cNvPr>
          <p:cNvSpPr/>
          <p:nvPr/>
        </p:nvSpPr>
        <p:spPr>
          <a:xfrm>
            <a:off x="488734" y="6330289"/>
            <a:ext cx="9159763" cy="4320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marL="279400" indent="-279400" algn="just">
              <a:spcBef>
                <a:spcPts val="600"/>
              </a:spcBef>
            </a:pPr>
            <a:r>
              <a:rPr lang="en-US" altLang="ja-JP" sz="1200" b="1"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r>
              <a:rPr lang="ja-JP" altLang="en-US" sz="1200" b="1"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令和８年度保険者努力支援制度 取組評価分（市町村分）に係る分析</a:t>
            </a:r>
            <a:endParaRPr lang="en-US" altLang="ja-JP" sz="1200" b="1"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marL="279400" indent="-279400" algn="just"/>
            <a:r>
              <a:rPr lang="ja-JP" altLang="en-US" sz="1200" b="1"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分析内容：全国（都道府県別の獲得状況）及び大阪府の状況、</a:t>
            </a:r>
            <a:r>
              <a:rPr lang="ja-JP" altLang="en-US" sz="1200" b="1"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府内４３市町村の状況及び市町村ごとの評価点と加点ポイント等</a:t>
            </a:r>
            <a:endParaRPr kumimoji="1" lang="ja-JP" altLang="en-US" sz="1200" dirty="0"/>
          </a:p>
        </p:txBody>
      </p:sp>
      <p:sp>
        <p:nvSpPr>
          <p:cNvPr id="7" name="正方形/長方形 6">
            <a:extLst>
              <a:ext uri="{FF2B5EF4-FFF2-40B4-BE49-F238E27FC236}">
                <a16:creationId xmlns:a16="http://schemas.microsoft.com/office/drawing/2014/main" id="{26D667B3-90C0-4E4D-8A09-FFFBE9B44525}"/>
              </a:ext>
            </a:extLst>
          </p:cNvPr>
          <p:cNvSpPr/>
          <p:nvPr/>
        </p:nvSpPr>
        <p:spPr>
          <a:xfrm>
            <a:off x="125491" y="714410"/>
            <a:ext cx="9646244" cy="1728000"/>
          </a:xfrm>
          <a:prstGeom prst="rect">
            <a:avLst/>
          </a:prstGeom>
          <a:noFill/>
          <a:ln w="12700">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r>
              <a:rPr lang="ja-JP" altLang="ja-JP" sz="1200" b="1"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（１）都道府県分</a:t>
            </a:r>
          </a:p>
          <a:p>
            <a:pPr marL="279400" indent="-279400" algn="just">
              <a:spcBef>
                <a:spcPts val="300"/>
              </a:spcBef>
            </a:pPr>
            <a:r>
              <a:rPr lang="ja-JP" altLang="en-US" sz="1200"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・制度</a:t>
            </a:r>
            <a:r>
              <a:rPr lang="ja-JP" altLang="en-US"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が導入された</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平成</a:t>
            </a:r>
            <a:r>
              <a:rPr lang="en-US"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30</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年度を除き、</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全国平均との差は</a:t>
            </a:r>
            <a:r>
              <a:rPr lang="en-US"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10</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％台前半で推移</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していたが、</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令和６年度以降は、保険料水準の完全統一の指標達成</a:t>
            </a:r>
            <a:endParaRPr lang="en-US"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marL="279400" indent="-279400" algn="just"/>
            <a:r>
              <a:rPr lang="ja-JP" altLang="en-US" sz="1200"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等の都道府県の取組指標の得点向上により、全国平均との差は数点以内に縮小</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するとともに、交付額についても、大幅に増額。</a:t>
            </a:r>
            <a:endParaRPr lang="en-US"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marL="279400" indent="-279400" algn="just">
              <a:spcBef>
                <a:spcPts val="300"/>
              </a:spcBef>
            </a:pPr>
            <a:r>
              <a:rPr lang="ja-JP" altLang="en-US" sz="1200"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・また、</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１千円台で推移していた１人あたり交付額についても、令和６年度以降、２千円台に</a:t>
            </a:r>
            <a:r>
              <a:rPr lang="ja-JP" altLang="en-US"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向上</a:t>
            </a:r>
            <a:r>
              <a:rPr lang="ja-JP" altLang="en-US"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してきた中で、</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令和８年度</a:t>
            </a:r>
            <a:r>
              <a:rPr lang="ja-JP" altLang="en-US"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について</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は、</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医療費適正化のアウトカム評価の大幅な加点・増額により、</a:t>
            </a:r>
            <a:r>
              <a:rPr lang="ja-JP" altLang="en-US"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全国順位についても、</a:t>
            </a:r>
            <a:r>
              <a:rPr lang="en-US"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26</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位と過去最高</a:t>
            </a:r>
            <a:r>
              <a:rPr lang="ja-JP" altLang="en-US" sz="1200" b="1" u="sng" kern="100" dirty="0">
                <a:solidFill>
                  <a:schemeClr val="tx1"/>
                </a:solidFill>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位</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を達成</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endParaRPr lang="en-US"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marL="279400" indent="-279400" algn="just">
              <a:spcBef>
                <a:spcPts val="300"/>
              </a:spcBef>
            </a:pPr>
            <a:r>
              <a:rPr lang="ja-JP" altLang="en-US" sz="1200"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r>
              <a:rPr lang="ja-JP" altLang="en-US"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全国に先駆けて保険料水準の完全統一を達成したアドバンテージを活かし、</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直近の傾向としては、交付額や全国順位等</a:t>
            </a:r>
            <a:r>
              <a:rPr lang="ja-JP" altLang="en-US"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が</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向上。</a:t>
            </a:r>
          </a:p>
          <a:p>
            <a:pPr marL="273050" indent="-139700" algn="just">
              <a:spcBef>
                <a:spcPts val="300"/>
              </a:spcBef>
            </a:pP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・今後も全国順位の向上</a:t>
            </a:r>
            <a:r>
              <a:rPr lang="ja-JP" altLang="en-US"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等を進めていく</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にあたっては、</a:t>
            </a:r>
            <a:r>
              <a:rPr lang="ja-JP" altLang="en-US"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引き続き、</a:t>
            </a:r>
            <a:r>
              <a:rPr lang="ja-JP" altLang="en-US"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市町村との連携のもと、達成可能な指標を中心に着実に取り組んでいくと</a:t>
            </a:r>
            <a:r>
              <a:rPr lang="ja-JP" altLang="en-US"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ともに、</a:t>
            </a:r>
            <a:r>
              <a:rPr lang="ja-JP" altLang="en-US"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市</a:t>
            </a:r>
            <a:endParaRPr lang="en-US"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marL="273050" indent="-139700" algn="just"/>
            <a:r>
              <a:rPr lang="ja-JP" altLang="en-US" sz="1200" b="1"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en-US"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町村</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指標に係る評価や医療費適正化のアウトカム評価を伸ばしていく</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観点を踏まえ、</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府内市町村と</a:t>
            </a:r>
            <a:r>
              <a:rPr lang="ja-JP" altLang="en-US" sz="1200" b="1" u="sng" kern="100" dirty="0">
                <a:solidFill>
                  <a:schemeClr val="tx1"/>
                </a:solidFill>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連携・協力のもと、</a:t>
            </a:r>
            <a:r>
              <a:rPr lang="ja-JP" altLang="ja-JP" sz="1200" b="1" u="sng" kern="100" dirty="0">
                <a:solidFill>
                  <a:schemeClr val="tx1"/>
                </a:solidFill>
                <a:effectLst/>
                <a:highlight>
                  <a:srgbClr val="FFFF00"/>
                </a:highligh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取り組んでいく</a:t>
            </a:r>
            <a:r>
              <a:rPr lang="ja-JP" altLang="ja-JP" sz="12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ことが必要。</a:t>
            </a:r>
          </a:p>
          <a:p>
            <a:endParaRPr lang="ja-JP" altLang="en-US" sz="120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8" name="四角形: 角を丸くする 7">
            <a:extLst>
              <a:ext uri="{FF2B5EF4-FFF2-40B4-BE49-F238E27FC236}">
                <a16:creationId xmlns:a16="http://schemas.microsoft.com/office/drawing/2014/main" id="{0297BAA8-9E6A-4BE5-909F-396025EA124D}"/>
              </a:ext>
            </a:extLst>
          </p:cNvPr>
          <p:cNvSpPr/>
          <p:nvPr/>
        </p:nvSpPr>
        <p:spPr>
          <a:xfrm>
            <a:off x="79962" y="408710"/>
            <a:ext cx="4454573" cy="305700"/>
          </a:xfrm>
          <a:prstGeom prst="roundRect">
            <a:avLst/>
          </a:prstGeom>
          <a:no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r>
              <a:rPr kumimoji="1" lang="ja-JP" altLang="en-US" sz="1400" b="1" dirty="0">
                <a:solidFill>
                  <a:schemeClr val="tx1"/>
                </a:solidFill>
                <a:latin typeface="BIZ UDゴシック" panose="020B0400000000000000" pitchFamily="49" charset="-128"/>
                <a:ea typeface="BIZ UDゴシック" panose="020B0400000000000000" pitchFamily="49" charset="-128"/>
              </a:rPr>
              <a:t>３．まとめ</a:t>
            </a:r>
          </a:p>
        </p:txBody>
      </p:sp>
    </p:spTree>
    <p:extLst>
      <p:ext uri="{BB962C8B-B14F-4D97-AF65-F5344CB8AC3E}">
        <p14:creationId xmlns:p14="http://schemas.microsoft.com/office/powerpoint/2010/main" val="4247370442"/>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3519</TotalTime>
  <Words>2010</Words>
  <Application>Microsoft Office PowerPoint</Application>
  <PresentationFormat>A4 210 x 297 mm</PresentationFormat>
  <Paragraphs>76</Paragraphs>
  <Slides>3</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3</vt:i4>
      </vt:variant>
    </vt:vector>
  </HeadingPairs>
  <TitlesOfParts>
    <vt:vector size="12" baseType="lpstr">
      <vt:lpstr>BIZ UDPゴシック</vt:lpstr>
      <vt:lpstr>BIZ UDゴシック</vt:lpstr>
      <vt:lpstr>HGSｺﾞｼｯｸE</vt:lpstr>
      <vt:lpstr>UD デジタル 教科書体 NK-R</vt:lpstr>
      <vt:lpstr>游ゴシック</vt:lpstr>
      <vt:lpstr>Arial</vt:lpstr>
      <vt:lpstr>Calibri</vt:lpstr>
      <vt:lpstr>Calibri Light</vt:lpstr>
      <vt:lpstr>Office テーマ</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大阪府</dc:creator>
  <cp:lastModifiedBy>桐山　栞里</cp:lastModifiedBy>
  <cp:revision>362</cp:revision>
  <cp:lastPrinted>2026-02-13T01:15:29Z</cp:lastPrinted>
  <dcterms:created xsi:type="dcterms:W3CDTF">2022-12-20T00:25:44Z</dcterms:created>
  <dcterms:modified xsi:type="dcterms:W3CDTF">2026-03-11T06:15:44Z</dcterms:modified>
</cp:coreProperties>
</file>