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1" r:id="rId2"/>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FFBDBD"/>
    <a:srgbClr val="FF8F8F"/>
    <a:srgbClr val="D6ED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492" autoAdjust="0"/>
  </p:normalViewPr>
  <p:slideViewPr>
    <p:cSldViewPr snapToGrid="0">
      <p:cViewPr varScale="1">
        <p:scale>
          <a:sx n="88" d="100"/>
          <a:sy n="88" d="100"/>
        </p:scale>
        <p:origin x="878"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4269711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749961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813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3793213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4225887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1312193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4" name="Content Placeholder 3"/>
          <p:cNvSpPr>
            <a:spLocks noGrp="1"/>
          </p:cNvSpPr>
          <p:nvPr>
            <p:ph sz="half" idx="2"/>
          </p:nvPr>
        </p:nvSpPr>
        <p:spPr>
          <a:xfrm>
            <a:off x="736456" y="2761381"/>
            <a:ext cx="452313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ja-JP" altLang="en-US"/>
              <a:t>マスター テキストの書式設定</a:t>
            </a:r>
          </a:p>
        </p:txBody>
      </p:sp>
      <p:sp>
        <p:nvSpPr>
          <p:cNvPr id="6" name="Content Placeholder 5"/>
          <p:cNvSpPr>
            <a:spLocks noGrp="1"/>
          </p:cNvSpPr>
          <p:nvPr>
            <p:ph sz="quarter" idx="4"/>
          </p:nvPr>
        </p:nvSpPr>
        <p:spPr>
          <a:xfrm>
            <a:off x="5412731" y="2761381"/>
            <a:ext cx="4545413"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1488826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82650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2967073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1212547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E39AAAC-0792-40A2-A607-E68EC71F7A1A}" type="datetimeFigureOut">
              <a:rPr kumimoji="1" lang="ja-JP" altLang="en-US" smtClean="0"/>
              <a:t>2025/8/4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2911752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1E39AAAC-0792-40A2-A607-E68EC71F7A1A}" type="datetimeFigureOut">
              <a:rPr kumimoji="1" lang="ja-JP" altLang="en-US" smtClean="0"/>
              <a:t>2025/8/4</a:t>
            </a:fld>
            <a:endParaRPr kumimoji="1" lang="ja-JP" alt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8AB7284F-D146-4553-8985-CA37AB36AE1A}" type="slidenum">
              <a:rPr kumimoji="1" lang="ja-JP" altLang="en-US" smtClean="0"/>
              <a:t>‹#›</a:t>
            </a:fld>
            <a:endParaRPr kumimoji="1" lang="ja-JP" altLang="en-US"/>
          </a:p>
        </p:txBody>
      </p:sp>
    </p:spTree>
    <p:extLst>
      <p:ext uri="{BB962C8B-B14F-4D97-AF65-F5344CB8AC3E}">
        <p14:creationId xmlns:p14="http://schemas.microsoft.com/office/powerpoint/2010/main" val="367458383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9BD008C8-6F64-41E2-9E11-EDCEDD459EFB}"/>
              </a:ext>
            </a:extLst>
          </p:cNvPr>
          <p:cNvSpPr/>
          <p:nvPr/>
        </p:nvSpPr>
        <p:spPr>
          <a:xfrm>
            <a:off x="-1" y="-1"/>
            <a:ext cx="10691813" cy="432000"/>
          </a:xfrm>
          <a:prstGeom prst="rect">
            <a:avLst/>
          </a:prstGeom>
          <a:gradFill flip="none" rotWithShape="1">
            <a:gsLst>
              <a:gs pos="0">
                <a:schemeClr val="accent3">
                  <a:lumMod val="50000"/>
                </a:schemeClr>
              </a:gs>
              <a:gs pos="65000">
                <a:schemeClr val="accent3">
                  <a:lumMod val="75000"/>
                </a:schemeClr>
              </a:gs>
              <a:gs pos="83000">
                <a:schemeClr val="accent3">
                  <a:lumMod val="60000"/>
                  <a:lumOff val="40000"/>
                </a:schemeClr>
              </a:gs>
              <a:gs pos="100000">
                <a:schemeClr val="accent3">
                  <a:lumMod val="40000"/>
                  <a:lumOff val="60000"/>
                </a:schemeClr>
              </a:gs>
            </a:gsLst>
            <a:lin ang="4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1600" b="1" kern="0" dirty="0">
                <a:latin typeface="游明朝" panose="02020400000000000000" pitchFamily="18" charset="-128"/>
                <a:ea typeface="BIZ UDゴシック" panose="020B0400000000000000" pitchFamily="49" charset="-128"/>
                <a:cs typeface="Times New Roman" panose="02020603050405020304" pitchFamily="18" charset="0"/>
              </a:rPr>
              <a:t>保険料統一団体としての国への働きかけに</a:t>
            </a:r>
            <a:r>
              <a:rPr lang="ja-JP" altLang="en-US" sz="1600" b="1" kern="0" dirty="0">
                <a:latin typeface="游明朝" panose="02020400000000000000" pitchFamily="18" charset="-128"/>
                <a:ea typeface="BIZ UDゴシック" panose="020B0400000000000000" pitchFamily="49" charset="-128"/>
                <a:cs typeface="Times New Roman" panose="02020603050405020304" pitchFamily="18" charset="0"/>
              </a:rPr>
              <a:t>かかる考え方について</a:t>
            </a:r>
            <a:endParaRPr lang="ja-JP" altLang="ja-JP" sz="1600" b="1" kern="100" dirty="0">
              <a:latin typeface="游明朝" panose="02020400000000000000" pitchFamily="18" charset="-128"/>
              <a:ea typeface="游明朝" panose="02020400000000000000" pitchFamily="18" charset="-128"/>
              <a:cs typeface="Times New Roman" panose="02020603050405020304" pitchFamily="18" charset="0"/>
            </a:endParaRPr>
          </a:p>
        </p:txBody>
      </p:sp>
      <p:grpSp>
        <p:nvGrpSpPr>
          <p:cNvPr id="48" name="グループ化 47">
            <a:extLst>
              <a:ext uri="{FF2B5EF4-FFF2-40B4-BE49-F238E27FC236}">
                <a16:creationId xmlns:a16="http://schemas.microsoft.com/office/drawing/2014/main" id="{E891044F-476B-47D0-BEF6-E685C2EE9A7F}"/>
              </a:ext>
            </a:extLst>
          </p:cNvPr>
          <p:cNvGrpSpPr/>
          <p:nvPr/>
        </p:nvGrpSpPr>
        <p:grpSpPr>
          <a:xfrm>
            <a:off x="153839" y="398887"/>
            <a:ext cx="3949071" cy="442578"/>
            <a:chOff x="82076" y="411282"/>
            <a:chExt cx="1356332" cy="291852"/>
          </a:xfrm>
        </p:grpSpPr>
        <p:sp>
          <p:nvSpPr>
            <p:cNvPr id="51" name="四角形: 角を丸くする 50">
              <a:extLst>
                <a:ext uri="{FF2B5EF4-FFF2-40B4-BE49-F238E27FC236}">
                  <a16:creationId xmlns:a16="http://schemas.microsoft.com/office/drawing/2014/main" id="{D84844D0-921A-4932-8357-A01495553BEB}"/>
                </a:ext>
              </a:extLst>
            </p:cNvPr>
            <p:cNvSpPr/>
            <p:nvPr/>
          </p:nvSpPr>
          <p:spPr>
            <a:xfrm>
              <a:off x="82076" y="411282"/>
              <a:ext cx="1356332" cy="291852"/>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ja-JP" altLang="en-US" sz="1400" b="1" dirty="0">
                  <a:solidFill>
                    <a:schemeClr val="tx1"/>
                  </a:solidFill>
                  <a:latin typeface="BIZ UDゴシック" panose="020B0400000000000000" pitchFamily="49" charset="-128"/>
                  <a:ea typeface="BIZ UDゴシック" panose="020B0400000000000000" pitchFamily="49" charset="-128"/>
                </a:rPr>
                <a:t>■　概　要</a:t>
              </a:r>
            </a:p>
          </p:txBody>
        </p:sp>
        <p:sp>
          <p:nvSpPr>
            <p:cNvPr id="55" name="四角形: 対角を切り取る 54">
              <a:extLst>
                <a:ext uri="{FF2B5EF4-FFF2-40B4-BE49-F238E27FC236}">
                  <a16:creationId xmlns:a16="http://schemas.microsoft.com/office/drawing/2014/main" id="{AF83F39C-03C3-4313-807E-F6C39A23E333}"/>
                </a:ext>
              </a:extLst>
            </p:cNvPr>
            <p:cNvSpPr/>
            <p:nvPr/>
          </p:nvSpPr>
          <p:spPr>
            <a:xfrm>
              <a:off x="114113" y="625560"/>
              <a:ext cx="370932" cy="34667"/>
            </a:xfrm>
            <a:prstGeom prst="snip2DiagRect">
              <a:avLst>
                <a:gd name="adj1" fmla="val 50000"/>
                <a:gd name="adj2" fmla="val 16667"/>
              </a:avLst>
            </a:prstGeom>
            <a:gradFill flip="none" rotWithShape="1">
              <a:gsLst>
                <a:gs pos="0">
                  <a:schemeClr val="accent3">
                    <a:lumMod val="50000"/>
                  </a:schemeClr>
                </a:gs>
                <a:gs pos="50000">
                  <a:schemeClr val="accent3">
                    <a:lumMod val="40000"/>
                    <a:lumOff val="60000"/>
                  </a:schemeClr>
                </a:gs>
                <a:gs pos="100000">
                  <a:schemeClr val="accent3">
                    <a:lumMod val="20000"/>
                    <a:lumOff val="8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ja-JP" altLang="en-US" sz="1400" dirty="0"/>
            </a:p>
          </p:txBody>
        </p:sp>
      </p:grpSp>
      <p:sp>
        <p:nvSpPr>
          <p:cNvPr id="60" name="テキスト ボックス 59">
            <a:extLst>
              <a:ext uri="{FF2B5EF4-FFF2-40B4-BE49-F238E27FC236}">
                <a16:creationId xmlns:a16="http://schemas.microsoft.com/office/drawing/2014/main" id="{B2660D72-022F-47F1-B67B-D993E443255C}"/>
              </a:ext>
            </a:extLst>
          </p:cNvPr>
          <p:cNvSpPr txBox="1"/>
          <p:nvPr/>
        </p:nvSpPr>
        <p:spPr>
          <a:xfrm>
            <a:off x="153839" y="859956"/>
            <a:ext cx="10384124" cy="1828393"/>
          </a:xfrm>
          <a:prstGeom prst="rect">
            <a:avLst/>
          </a:prstGeom>
          <a:solidFill>
            <a:schemeClr val="bg1">
              <a:lumMod val="95000"/>
            </a:schemeClr>
          </a:solidFill>
          <a:ln w="38100">
            <a:solidFill>
              <a:schemeClr val="bg1">
                <a:lumMod val="50000"/>
              </a:schemeClr>
            </a:solidFill>
            <a:prstDash val="solid"/>
          </a:ln>
        </p:spPr>
        <p:txBody>
          <a:bodyPr wrap="square" anchor="ctr">
            <a:noAutofit/>
          </a:bodyPr>
          <a:lstStyle/>
          <a:p>
            <a:pPr>
              <a:buClr>
                <a:schemeClr val="accent3"/>
              </a:buClr>
            </a:pPr>
            <a:r>
              <a:rPr lang="ja-JP" altLang="en-US" sz="12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200" dirty="0">
                <a:latin typeface="BIZ UDゴシック" panose="020B0400000000000000" pitchFamily="49" charset="-128"/>
                <a:ea typeface="BIZ UDゴシック" panose="020B0400000000000000" pitchFamily="49" charset="-128"/>
              </a:rPr>
              <a:t>保険料水準の完全統一を達成した大阪府としては、</a:t>
            </a:r>
            <a:r>
              <a:rPr lang="ja-JP" altLang="en-US" sz="1200" b="1" u="sng" dirty="0">
                <a:solidFill>
                  <a:srgbClr val="FF0000"/>
                </a:solidFill>
                <a:latin typeface="BIZ UDゴシック" panose="020B0400000000000000" pitchFamily="49" charset="-128"/>
                <a:ea typeface="BIZ UDゴシック" panose="020B0400000000000000" pitchFamily="49" charset="-128"/>
              </a:rPr>
              <a:t>国に対して統一後の課題を共有</a:t>
            </a:r>
            <a:r>
              <a:rPr lang="ja-JP" altLang="en-US" sz="1200" dirty="0">
                <a:latin typeface="BIZ UDゴシック" panose="020B0400000000000000" pitchFamily="49" charset="-128"/>
                <a:ea typeface="BIZ UDゴシック" panose="020B0400000000000000" pitchFamily="49" charset="-128"/>
              </a:rPr>
              <a:t>するとともに、構造的課題の解決や持続可能な医療保険制度</a:t>
            </a:r>
            <a:endParaRPr lang="en-US" altLang="ja-JP" sz="1200" dirty="0">
              <a:latin typeface="BIZ UDゴシック" panose="020B0400000000000000" pitchFamily="49" charset="-128"/>
              <a:ea typeface="BIZ UDゴシック" panose="020B0400000000000000" pitchFamily="49" charset="-128"/>
            </a:endParaRPr>
          </a:p>
          <a:p>
            <a:pPr>
              <a:buClr>
                <a:schemeClr val="accent3"/>
              </a:buClr>
            </a:pPr>
            <a:r>
              <a:rPr lang="ja-JP" altLang="en-US" sz="1200" dirty="0">
                <a:latin typeface="BIZ UDゴシック" panose="020B0400000000000000" pitchFamily="49" charset="-128"/>
                <a:ea typeface="BIZ UDゴシック" panose="020B0400000000000000" pitchFamily="49" charset="-128"/>
              </a:rPr>
              <a:t>　　の構築のため、中・長期的な課題への対応として、</a:t>
            </a:r>
            <a:r>
              <a:rPr lang="ja-JP" altLang="en-US" sz="1200" b="1" u="sng" dirty="0">
                <a:solidFill>
                  <a:srgbClr val="FF0000"/>
                </a:solidFill>
                <a:latin typeface="BIZ UDゴシック" panose="020B0400000000000000" pitchFamily="49" charset="-128"/>
                <a:ea typeface="BIZ UDゴシック" panose="020B0400000000000000" pitchFamily="49" charset="-128"/>
              </a:rPr>
              <a:t>被用者保険を含む医療保険制度の一本化に向けた抜本的な制度改革へ向けた検討を進める</a:t>
            </a:r>
            <a:r>
              <a:rPr lang="ja-JP" altLang="en-US" sz="1200" dirty="0">
                <a:latin typeface="BIZ UDゴシック" panose="020B0400000000000000" pitchFamily="49" charset="-128"/>
                <a:ea typeface="BIZ UDゴシック" panose="020B0400000000000000" pitchFamily="49" charset="-128"/>
              </a:rPr>
              <a:t>こ</a:t>
            </a:r>
            <a:endParaRPr lang="en-US" altLang="ja-JP" sz="1200" dirty="0">
              <a:latin typeface="BIZ UDゴシック" panose="020B0400000000000000" pitchFamily="49" charset="-128"/>
              <a:ea typeface="BIZ UDゴシック" panose="020B0400000000000000" pitchFamily="49" charset="-128"/>
            </a:endParaRPr>
          </a:p>
          <a:p>
            <a:pPr>
              <a:buClr>
                <a:schemeClr val="accent3"/>
              </a:buClr>
            </a:pPr>
            <a:r>
              <a:rPr lang="ja-JP" altLang="en-US" sz="1200" dirty="0">
                <a:latin typeface="BIZ UDゴシック" panose="020B0400000000000000" pitchFamily="49" charset="-128"/>
                <a:ea typeface="BIZ UDゴシック" panose="020B0400000000000000" pitchFamily="49" charset="-128"/>
              </a:rPr>
              <a:t>　　とを、</a:t>
            </a:r>
            <a:r>
              <a:rPr lang="ja-JP" altLang="en-US" sz="1200" b="1" u="sng" dirty="0">
                <a:solidFill>
                  <a:srgbClr val="FF0000"/>
                </a:solidFill>
                <a:latin typeface="BIZ UDゴシック" panose="020B0400000000000000" pitchFamily="49" charset="-128"/>
                <a:ea typeface="BIZ UDゴシック" panose="020B0400000000000000" pitchFamily="49" charset="-128"/>
              </a:rPr>
              <a:t>国に対し要望</a:t>
            </a:r>
            <a:r>
              <a:rPr lang="ja-JP" altLang="en-US" sz="1200" dirty="0">
                <a:latin typeface="BIZ UDゴシック" panose="020B0400000000000000" pitchFamily="49" charset="-128"/>
                <a:ea typeface="BIZ UDゴシック" panose="020B0400000000000000" pitchFamily="49" charset="-128"/>
              </a:rPr>
              <a:t>してきたところであり、</a:t>
            </a:r>
            <a:r>
              <a:rPr lang="ja-JP" altLang="en-US" sz="1200" b="1" u="sng" dirty="0">
                <a:solidFill>
                  <a:srgbClr val="FF0000"/>
                </a:solidFill>
                <a:latin typeface="BIZ UDゴシック" panose="020B0400000000000000" pitchFamily="49" charset="-128"/>
                <a:ea typeface="BIZ UDゴシック" panose="020B0400000000000000" pitchFamily="49" charset="-128"/>
              </a:rPr>
              <a:t>全国知事会や全国市長会からも同様の要望がなされている</a:t>
            </a:r>
            <a:r>
              <a:rPr lang="ja-JP" altLang="en-US" sz="1200" dirty="0">
                <a:latin typeface="BIZ UDゴシック" panose="020B0400000000000000" pitchFamily="49" charset="-128"/>
                <a:ea typeface="BIZ UDゴシック" panose="020B0400000000000000" pitchFamily="49" charset="-128"/>
              </a:rPr>
              <a:t>。</a:t>
            </a:r>
            <a:endParaRPr lang="en-US" altLang="ja-JP" sz="12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r>
              <a:rPr lang="ja-JP" altLang="en-US" sz="1200" kern="100" dirty="0">
                <a:latin typeface="BIZ UDゴシック" panose="020B0400000000000000" pitchFamily="49" charset="-128"/>
                <a:ea typeface="BIZ UDゴシック" panose="020B0400000000000000" pitchFamily="49" charset="-128"/>
                <a:cs typeface="Times New Roman" panose="02020603050405020304" pitchFamily="18" charset="0"/>
              </a:rPr>
              <a:t>○　第</a:t>
            </a:r>
            <a:r>
              <a:rPr lang="en-US" altLang="ja-JP" sz="1200" kern="100" dirty="0">
                <a:latin typeface="BIZ UDゴシック" panose="020B0400000000000000" pitchFamily="49" charset="-128"/>
                <a:ea typeface="BIZ UDゴシック" panose="020B0400000000000000" pitchFamily="49" charset="-128"/>
                <a:cs typeface="Times New Roman" panose="02020603050405020304" pitchFamily="18" charset="0"/>
              </a:rPr>
              <a:t>101</a:t>
            </a:r>
            <a:r>
              <a:rPr lang="ja-JP" altLang="en-US" sz="1200" kern="100" dirty="0">
                <a:latin typeface="BIZ UDゴシック" panose="020B0400000000000000" pitchFamily="49" charset="-128"/>
                <a:ea typeface="BIZ UDゴシック" panose="020B0400000000000000" pitchFamily="49" charset="-128"/>
                <a:cs typeface="Times New Roman" panose="02020603050405020304" pitchFamily="18" charset="0"/>
              </a:rPr>
              <a:t>回財政運営検討ワーキンググループにおいて、「現在の国保の広域化は賦課権限が市町村に残った点において不完全であることから、</a:t>
            </a:r>
            <a:endParaRPr lang="en-US" altLang="ja-JP" sz="12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r>
              <a:rPr lang="ja-JP" altLang="en-US" sz="1200" b="1"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2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都道府県が保険者となって、保険料率を都道府県条例において定めるための法令改正等の実現に向けた国への働きかけ</a:t>
            </a:r>
            <a:r>
              <a:rPr lang="ja-JP" altLang="en-US" sz="1200" kern="100" dirty="0">
                <a:latin typeface="BIZ UDゴシック" panose="020B0400000000000000" pitchFamily="49" charset="-128"/>
                <a:ea typeface="BIZ UDゴシック" panose="020B0400000000000000" pitchFamily="49" charset="-128"/>
                <a:cs typeface="Times New Roman" panose="02020603050405020304" pitchFamily="18" charset="0"/>
              </a:rPr>
              <a:t>」について、</a:t>
            </a:r>
            <a:endParaRPr lang="en-US" altLang="ja-JP" sz="12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r>
              <a:rPr lang="ja-JP" altLang="en-US" sz="1200" kern="100" dirty="0">
                <a:latin typeface="BIZ UDゴシック" panose="020B0400000000000000" pitchFamily="49" charset="-128"/>
                <a:ea typeface="BIZ UDゴシック" panose="020B0400000000000000" pitchFamily="49" charset="-128"/>
                <a:cs typeface="Times New Roman" panose="02020603050405020304" pitchFamily="18" charset="0"/>
              </a:rPr>
              <a:t>　　市町村から</a:t>
            </a:r>
            <a:r>
              <a:rPr lang="ja-JP" altLang="en-US" sz="12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意見提案</a:t>
            </a:r>
            <a:r>
              <a:rPr lang="ja-JP" altLang="en-US" sz="1200" kern="100" dirty="0">
                <a:latin typeface="BIZ UDゴシック" panose="020B0400000000000000" pitchFamily="49" charset="-128"/>
                <a:ea typeface="BIZ UDゴシック" panose="020B0400000000000000" pitchFamily="49" charset="-128"/>
                <a:cs typeface="Times New Roman" panose="02020603050405020304" pitchFamily="18" charset="0"/>
              </a:rPr>
              <a:t>があった。</a:t>
            </a:r>
            <a:endParaRPr lang="en-US" altLang="ja-JP" sz="12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a:p>
            <a:r>
              <a:rPr kumimoji="1" lang="ja-JP" altLang="en-US" sz="12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上記意見提案を受け、医療保険制度の一本化の前段階として、都道府県</a:t>
            </a:r>
            <a:r>
              <a:rPr kumimoji="1" lang="ja-JP" altLang="en-US" sz="1200" kern="100" dirty="0">
                <a:latin typeface="BIZ UDゴシック" panose="020B0400000000000000" pitchFamily="49" charset="-128"/>
                <a:ea typeface="BIZ UDゴシック" panose="020B0400000000000000" pitchFamily="49" charset="-128"/>
                <a:cs typeface="Times New Roman" panose="02020603050405020304" pitchFamily="18" charset="0"/>
              </a:rPr>
              <a:t>において</a:t>
            </a:r>
            <a:r>
              <a:rPr kumimoji="1" lang="ja-JP" altLang="en-US" sz="12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保険料率を定めるという制度見直しを、</a:t>
            </a:r>
            <a:endParaRPr kumimoji="1" lang="en-US" altLang="ja-JP" sz="12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r>
              <a:rPr kumimoji="1" lang="ja-JP" altLang="en-US" sz="1200"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200" b="1" i="0" u="sng" strike="noStrike" kern="1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今後めざすべき中長期的な</a:t>
            </a:r>
            <a:r>
              <a:rPr kumimoji="1" lang="ja-JP" altLang="en-US" sz="1200" b="1" u="sng" kern="100" dirty="0">
                <a:solidFill>
                  <a:srgbClr val="FF0000"/>
                </a:solidFill>
                <a:latin typeface="BIZ UDゴシック" panose="020B0400000000000000" pitchFamily="49" charset="-128"/>
                <a:ea typeface="BIZ UDゴシック" panose="020B0400000000000000" pitchFamily="49" charset="-128"/>
                <a:cs typeface="Times New Roman" panose="02020603050405020304" pitchFamily="18" charset="0"/>
              </a:rPr>
              <a:t>課題として捉え</a:t>
            </a:r>
            <a:r>
              <a:rPr kumimoji="1" lang="ja-JP" altLang="en-US" sz="12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a:t>
            </a:r>
            <a:r>
              <a:rPr kumimoji="1" lang="ja-JP" altLang="en-US" sz="1200" b="1" i="0" u="sng" strike="noStrike" kern="1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府と市町村とで認識共有した上で</a:t>
            </a:r>
            <a:r>
              <a:rPr kumimoji="1" lang="ja-JP" altLang="en-US" sz="12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a:t>
            </a:r>
            <a:r>
              <a:rPr kumimoji="1" lang="ja-JP" altLang="en-US" sz="1200" b="1" i="0" u="sng" strike="noStrike" kern="1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国に働きかけていく</a:t>
            </a:r>
            <a:r>
              <a:rPr kumimoji="1" lang="ja-JP" altLang="en-US" sz="12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という方向性について、</a:t>
            </a:r>
            <a:endParaRPr kumimoji="1" lang="en-US" altLang="ja-JP" sz="12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r>
              <a:rPr kumimoji="1" lang="ja-JP" altLang="en-US" sz="1200" kern="100" dirty="0">
                <a:latin typeface="BIZ UDゴシック" panose="020B0400000000000000" pitchFamily="49" charset="-128"/>
                <a:ea typeface="BIZ UDゴシック" panose="020B0400000000000000" pitchFamily="49" charset="-128"/>
                <a:cs typeface="Times New Roman" panose="02020603050405020304" pitchFamily="18" charset="0"/>
              </a:rPr>
              <a:t>　　</a:t>
            </a:r>
            <a:r>
              <a:rPr kumimoji="1" lang="ja-JP" altLang="en-US" sz="12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令和７年度の財政運営検討ワーキンググループにおいて検討を行ったところ。</a:t>
            </a:r>
            <a:endParaRPr kumimoji="1" lang="en-US" altLang="ja-JP" sz="1200" b="0" i="0" u="none" strike="noStrike" kern="100" cap="none" spc="0" normalizeH="0" baseline="0" noProof="0" dirty="0">
              <a:ln>
                <a:noFill/>
              </a:ln>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5" name="正方形/長方形 14">
            <a:extLst>
              <a:ext uri="{FF2B5EF4-FFF2-40B4-BE49-F238E27FC236}">
                <a16:creationId xmlns:a16="http://schemas.microsoft.com/office/drawing/2014/main" id="{5D63A2F2-ED91-4896-9D17-97E371D65905}"/>
              </a:ext>
            </a:extLst>
          </p:cNvPr>
          <p:cNvSpPr/>
          <p:nvPr/>
        </p:nvSpPr>
        <p:spPr>
          <a:xfrm>
            <a:off x="9452371" y="20729"/>
            <a:ext cx="1127153" cy="3822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400" dirty="0">
                <a:solidFill>
                  <a:schemeClr val="tx1"/>
                </a:solidFill>
                <a:latin typeface="BIZ UDゴシック" panose="020B0400000000000000" pitchFamily="49" charset="-128"/>
                <a:ea typeface="BIZ UDゴシック" panose="020B0400000000000000" pitchFamily="49" charset="-128"/>
              </a:rPr>
              <a:t>資料１</a:t>
            </a:r>
            <a:endParaRPr lang="en-US" altLang="ja-JP" sz="1400" dirty="0">
              <a:solidFill>
                <a:schemeClr val="tx1"/>
              </a:solidFill>
              <a:latin typeface="BIZ UDゴシック" panose="020B0400000000000000" pitchFamily="49" charset="-128"/>
              <a:ea typeface="BIZ UDゴシック" panose="020B0400000000000000" pitchFamily="49" charset="-128"/>
            </a:endParaRPr>
          </a:p>
        </p:txBody>
      </p:sp>
      <p:grpSp>
        <p:nvGrpSpPr>
          <p:cNvPr id="14" name="グループ化 13">
            <a:extLst>
              <a:ext uri="{FF2B5EF4-FFF2-40B4-BE49-F238E27FC236}">
                <a16:creationId xmlns:a16="http://schemas.microsoft.com/office/drawing/2014/main" id="{BC3A4BAE-3FBC-46D0-AF00-0E1A56235E1A}"/>
              </a:ext>
            </a:extLst>
          </p:cNvPr>
          <p:cNvGrpSpPr/>
          <p:nvPr/>
        </p:nvGrpSpPr>
        <p:grpSpPr>
          <a:xfrm>
            <a:off x="153839" y="2706840"/>
            <a:ext cx="3949071" cy="442578"/>
            <a:chOff x="82076" y="411282"/>
            <a:chExt cx="1356332" cy="291852"/>
          </a:xfrm>
        </p:grpSpPr>
        <p:sp>
          <p:nvSpPr>
            <p:cNvPr id="17" name="四角形: 角を丸くする 16">
              <a:extLst>
                <a:ext uri="{FF2B5EF4-FFF2-40B4-BE49-F238E27FC236}">
                  <a16:creationId xmlns:a16="http://schemas.microsoft.com/office/drawing/2014/main" id="{4D55EDE5-FDAB-4C75-BB56-F745C622D9D8}"/>
                </a:ext>
              </a:extLst>
            </p:cNvPr>
            <p:cNvSpPr/>
            <p:nvPr/>
          </p:nvSpPr>
          <p:spPr>
            <a:xfrm>
              <a:off x="82076" y="411282"/>
              <a:ext cx="1356332" cy="291852"/>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ja-JP" altLang="en-US" sz="1400" b="1" dirty="0">
                  <a:solidFill>
                    <a:schemeClr val="tx1"/>
                  </a:solidFill>
                  <a:latin typeface="BIZ UDゴシック" panose="020B0400000000000000" pitchFamily="49" charset="-128"/>
                  <a:ea typeface="BIZ UDゴシック" panose="020B0400000000000000" pitchFamily="49" charset="-128"/>
                </a:rPr>
                <a:t>■　国の見解</a:t>
              </a:r>
            </a:p>
          </p:txBody>
        </p:sp>
        <p:sp>
          <p:nvSpPr>
            <p:cNvPr id="18" name="四角形: 対角を切り取る 17">
              <a:extLst>
                <a:ext uri="{FF2B5EF4-FFF2-40B4-BE49-F238E27FC236}">
                  <a16:creationId xmlns:a16="http://schemas.microsoft.com/office/drawing/2014/main" id="{D1871F91-6428-4131-9E06-B465D5AD94B2}"/>
                </a:ext>
              </a:extLst>
            </p:cNvPr>
            <p:cNvSpPr/>
            <p:nvPr/>
          </p:nvSpPr>
          <p:spPr>
            <a:xfrm>
              <a:off x="114113" y="625560"/>
              <a:ext cx="432755" cy="34667"/>
            </a:xfrm>
            <a:prstGeom prst="snip2DiagRect">
              <a:avLst>
                <a:gd name="adj1" fmla="val 50000"/>
                <a:gd name="adj2" fmla="val 16667"/>
              </a:avLst>
            </a:prstGeom>
            <a:gradFill flip="none" rotWithShape="1">
              <a:gsLst>
                <a:gs pos="0">
                  <a:schemeClr val="accent3">
                    <a:lumMod val="50000"/>
                  </a:schemeClr>
                </a:gs>
                <a:gs pos="50000">
                  <a:schemeClr val="accent3">
                    <a:lumMod val="40000"/>
                    <a:lumOff val="60000"/>
                  </a:schemeClr>
                </a:gs>
                <a:gs pos="100000">
                  <a:schemeClr val="accent3">
                    <a:lumMod val="20000"/>
                    <a:lumOff val="8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ja-JP" altLang="en-US" sz="1400" dirty="0"/>
            </a:p>
          </p:txBody>
        </p:sp>
      </p:grpSp>
      <p:sp>
        <p:nvSpPr>
          <p:cNvPr id="19" name="テキスト ボックス 18">
            <a:extLst>
              <a:ext uri="{FF2B5EF4-FFF2-40B4-BE49-F238E27FC236}">
                <a16:creationId xmlns:a16="http://schemas.microsoft.com/office/drawing/2014/main" id="{64C226DE-1A61-4D18-8F87-C2C447C592B7}"/>
              </a:ext>
            </a:extLst>
          </p:cNvPr>
          <p:cNvSpPr txBox="1"/>
          <p:nvPr/>
        </p:nvSpPr>
        <p:spPr>
          <a:xfrm>
            <a:off x="153838" y="3167909"/>
            <a:ext cx="10384125" cy="1522596"/>
          </a:xfrm>
          <a:prstGeom prst="rect">
            <a:avLst/>
          </a:prstGeom>
          <a:noFill/>
          <a:ln w="38100">
            <a:solidFill>
              <a:schemeClr val="accent3">
                <a:lumMod val="50000"/>
              </a:schemeClr>
            </a:solidFill>
            <a:prstDash val="sysDot"/>
          </a:ln>
        </p:spPr>
        <p:txBody>
          <a:bodyPr wrap="square">
            <a:spAutoFit/>
          </a:bodyPr>
          <a:lstStyle/>
          <a:p>
            <a:pPr marL="171450" indent="-171450">
              <a:buClr>
                <a:schemeClr val="accent3">
                  <a:lumMod val="50000"/>
                </a:schemeClr>
              </a:buClr>
              <a:buFont typeface="Wingdings" panose="05000000000000000000" pitchFamily="2" charset="2"/>
              <a:buChar char="Ø"/>
            </a:pPr>
            <a:r>
              <a:rPr lang="ja-JP" altLang="en-US" sz="1200" dirty="0">
                <a:latin typeface="BIZ UDゴシック" panose="020B0400000000000000" pitchFamily="49" charset="-128"/>
                <a:ea typeface="BIZ UDゴシック" panose="020B0400000000000000" pitchFamily="49" charset="-128"/>
              </a:rPr>
              <a:t>国民健康保険制度は、高齢者や低所得者が多く、医療費が高いといった構造的な課題を抱えているものの、国において</a:t>
            </a:r>
            <a:r>
              <a:rPr kumimoji="1" lang="ja-JP" altLang="en-US" sz="1200" b="0" dirty="0">
                <a:latin typeface="BIZ UDゴシック" panose="020B0400000000000000" pitchFamily="49" charset="-128"/>
                <a:ea typeface="BIZ UDゴシック" panose="020B0400000000000000" pitchFamily="49" charset="-128"/>
              </a:rPr>
              <a:t>、現時点で</a:t>
            </a:r>
            <a:r>
              <a:rPr kumimoji="1" lang="ja-JP" altLang="en-US" sz="1200" b="1" u="sng" dirty="0">
                <a:solidFill>
                  <a:srgbClr val="FF0000"/>
                </a:solidFill>
                <a:latin typeface="BIZ UDゴシック" panose="020B0400000000000000" pitchFamily="49" charset="-128"/>
                <a:ea typeface="BIZ UDゴシック" panose="020B0400000000000000" pitchFamily="49" charset="-128"/>
              </a:rPr>
              <a:t>具体的な検討</a:t>
            </a:r>
            <a:r>
              <a:rPr kumimoji="1" lang="ja-JP" altLang="en-US" sz="1200" b="0" dirty="0">
                <a:latin typeface="BIZ UDゴシック" panose="020B0400000000000000" pitchFamily="49" charset="-128"/>
                <a:ea typeface="BIZ UDゴシック" panose="020B0400000000000000" pitchFamily="49" charset="-128"/>
              </a:rPr>
              <a:t>　　</a:t>
            </a:r>
            <a:r>
              <a:rPr kumimoji="1" lang="ja-JP" altLang="en-US" sz="1200" b="1" u="sng" dirty="0">
                <a:solidFill>
                  <a:srgbClr val="FF0000"/>
                </a:solidFill>
                <a:latin typeface="BIZ UDゴシック" panose="020B0400000000000000" pitchFamily="49" charset="-128"/>
                <a:ea typeface="BIZ UDゴシック" panose="020B0400000000000000" pitchFamily="49" charset="-128"/>
              </a:rPr>
              <a:t>はなされていない</a:t>
            </a:r>
            <a:r>
              <a:rPr kumimoji="1" lang="ja-JP" altLang="en-US" sz="1200" b="0" dirty="0">
                <a:latin typeface="BIZ UDゴシック" panose="020B0400000000000000" pitchFamily="49" charset="-128"/>
                <a:ea typeface="BIZ UDゴシック" panose="020B0400000000000000" pitchFamily="49" charset="-128"/>
              </a:rPr>
              <a:t>。</a:t>
            </a:r>
            <a:endParaRPr lang="en-US" altLang="ja-JP" sz="1200" dirty="0">
              <a:latin typeface="BIZ UDゴシック" panose="020B0400000000000000" pitchFamily="49" charset="-128"/>
              <a:ea typeface="BIZ UDゴシック" panose="020B0400000000000000" pitchFamily="49" charset="-128"/>
            </a:endParaRPr>
          </a:p>
          <a:p>
            <a:pPr marL="171450" indent="-171450">
              <a:lnSpc>
                <a:spcPct val="150000"/>
              </a:lnSpc>
              <a:buClr>
                <a:schemeClr val="accent3">
                  <a:lumMod val="50000"/>
                </a:schemeClr>
              </a:buClr>
              <a:buFont typeface="Wingdings" panose="05000000000000000000" pitchFamily="2" charset="2"/>
              <a:buChar char="Ø"/>
            </a:pPr>
            <a:r>
              <a:rPr kumimoji="1" lang="ja-JP" altLang="en-US" sz="1200" dirty="0">
                <a:latin typeface="BIZ UDゴシック" panose="020B0400000000000000" pitchFamily="49" charset="-128"/>
                <a:ea typeface="BIZ UDゴシック" panose="020B0400000000000000" pitchFamily="49" charset="-128"/>
              </a:rPr>
              <a:t>「令和６年 地方分権改革に関する提案」において、埼玉県桶川市から、「保険料水準を統一し、市町村の判断により保険料率を定める余地がない一方で、各市町村の条例で定める仕組みのままであることから、都道府県で一元的に条例制定ができるよう法令改正すべき。」との提案がなされた。これに対し、国は、「都道府県と市町村の役割分担について、法的位置づけを含めて改めて抜本的な整理を行う必要があるが、</a:t>
            </a:r>
            <a:r>
              <a:rPr kumimoji="1" lang="ja-JP" altLang="en-US" sz="1200" b="1" u="sng" dirty="0">
                <a:solidFill>
                  <a:srgbClr val="FF0000"/>
                </a:solidFill>
                <a:latin typeface="BIZ UDゴシック" panose="020B0400000000000000" pitchFamily="49" charset="-128"/>
                <a:ea typeface="BIZ UDゴシック" panose="020B0400000000000000" pitchFamily="49" charset="-128"/>
              </a:rPr>
              <a:t>保険料（税）水準の統一に向け</a:t>
            </a:r>
            <a:r>
              <a:rPr kumimoji="1" lang="ja-JP" altLang="en-US" sz="1200" dirty="0">
                <a:latin typeface="BIZ UDゴシック" panose="020B0400000000000000" pitchFamily="49" charset="-128"/>
                <a:ea typeface="BIZ UDゴシック" panose="020B0400000000000000" pitchFamily="49" charset="-128"/>
              </a:rPr>
              <a:t>、</a:t>
            </a:r>
            <a:r>
              <a:rPr kumimoji="1" lang="ja-JP" altLang="en-US" sz="1200" b="1" u="sng" dirty="0">
                <a:solidFill>
                  <a:srgbClr val="FF0000"/>
                </a:solidFill>
                <a:latin typeface="BIZ UDゴシック" panose="020B0400000000000000" pitchFamily="49" charset="-128"/>
                <a:ea typeface="BIZ UDゴシック" panose="020B0400000000000000" pitchFamily="49" charset="-128"/>
              </a:rPr>
              <a:t>各都道府県が取組を進めている状況下</a:t>
            </a:r>
            <a:r>
              <a:rPr kumimoji="1" lang="ja-JP" altLang="en-US" sz="1200" dirty="0">
                <a:latin typeface="BIZ UDゴシック" panose="020B0400000000000000" pitchFamily="49" charset="-128"/>
                <a:ea typeface="BIZ UDゴシック" panose="020B0400000000000000" pitchFamily="49" charset="-128"/>
              </a:rPr>
              <a:t>で、こうした</a:t>
            </a:r>
            <a:r>
              <a:rPr kumimoji="1" lang="ja-JP" altLang="en-US" sz="1200" b="1" u="sng" dirty="0">
                <a:solidFill>
                  <a:srgbClr val="FF0000"/>
                </a:solidFill>
                <a:latin typeface="BIZ UDゴシック" panose="020B0400000000000000" pitchFamily="49" charset="-128"/>
                <a:ea typeface="BIZ UDゴシック" panose="020B0400000000000000" pitchFamily="49" charset="-128"/>
              </a:rPr>
              <a:t>見直しを行うことは現実的ではない</a:t>
            </a:r>
            <a:r>
              <a:rPr kumimoji="1" lang="ja-JP" altLang="en-US" sz="1200" dirty="0">
                <a:latin typeface="BIZ UDゴシック" panose="020B0400000000000000" pitchFamily="49" charset="-128"/>
                <a:ea typeface="BIZ UDゴシック" panose="020B0400000000000000" pitchFamily="49" charset="-128"/>
              </a:rPr>
              <a:t>。」との回答を行っている。</a:t>
            </a:r>
          </a:p>
        </p:txBody>
      </p:sp>
      <p:grpSp>
        <p:nvGrpSpPr>
          <p:cNvPr id="21" name="グループ化 20">
            <a:extLst>
              <a:ext uri="{FF2B5EF4-FFF2-40B4-BE49-F238E27FC236}">
                <a16:creationId xmlns:a16="http://schemas.microsoft.com/office/drawing/2014/main" id="{8F0B4161-8B70-4A51-8E85-66E104945DCF}"/>
              </a:ext>
            </a:extLst>
          </p:cNvPr>
          <p:cNvGrpSpPr/>
          <p:nvPr/>
        </p:nvGrpSpPr>
        <p:grpSpPr>
          <a:xfrm>
            <a:off x="153837" y="4708996"/>
            <a:ext cx="5192067" cy="442578"/>
            <a:chOff x="82076" y="411282"/>
            <a:chExt cx="1356332" cy="291852"/>
          </a:xfrm>
        </p:grpSpPr>
        <p:sp>
          <p:nvSpPr>
            <p:cNvPr id="22" name="四角形: 角を丸くする 21">
              <a:extLst>
                <a:ext uri="{FF2B5EF4-FFF2-40B4-BE49-F238E27FC236}">
                  <a16:creationId xmlns:a16="http://schemas.microsoft.com/office/drawing/2014/main" id="{35169420-4B6E-4843-BE66-C5D66C9D377A}"/>
                </a:ext>
              </a:extLst>
            </p:cNvPr>
            <p:cNvSpPr/>
            <p:nvPr/>
          </p:nvSpPr>
          <p:spPr>
            <a:xfrm>
              <a:off x="82076" y="411282"/>
              <a:ext cx="1356332" cy="291852"/>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ja-JP" altLang="en-US" sz="1400" b="1" dirty="0">
                  <a:solidFill>
                    <a:schemeClr val="tx1"/>
                  </a:solidFill>
                  <a:latin typeface="BIZ UDゴシック" panose="020B0400000000000000" pitchFamily="49" charset="-128"/>
                  <a:ea typeface="BIZ UDゴシック" panose="020B0400000000000000" pitchFamily="49" charset="-128"/>
                </a:rPr>
                <a:t>■　</a:t>
              </a:r>
              <a:r>
                <a:rPr lang="ja-JP" altLang="ja-JP" sz="1400" b="1" kern="0" dirty="0">
                  <a:solidFill>
                    <a:schemeClr val="tx1"/>
                  </a:solidFill>
                  <a:latin typeface="游明朝" panose="02020400000000000000" pitchFamily="18" charset="-128"/>
                  <a:ea typeface="BIZ UDゴシック" panose="020B0400000000000000" pitchFamily="49" charset="-128"/>
                  <a:cs typeface="Times New Roman" panose="02020603050405020304" pitchFamily="18" charset="0"/>
                </a:rPr>
                <a:t>保険料統一団体としての国への働きかけに</a:t>
              </a:r>
              <a:r>
                <a:rPr lang="ja-JP" altLang="en-US" sz="1400" b="1" kern="0" dirty="0">
                  <a:solidFill>
                    <a:schemeClr val="tx1"/>
                  </a:solidFill>
                  <a:latin typeface="游明朝" panose="02020400000000000000" pitchFamily="18" charset="-128"/>
                  <a:ea typeface="BIZ UDゴシック" panose="020B0400000000000000" pitchFamily="49" charset="-128"/>
                  <a:cs typeface="Times New Roman" panose="02020603050405020304" pitchFamily="18" charset="0"/>
                </a:rPr>
                <a:t>かかる考え方</a:t>
              </a:r>
              <a:endParaRPr lang="ja-JP" altLang="en-US" sz="1400" b="1" dirty="0">
                <a:solidFill>
                  <a:schemeClr val="tx1"/>
                </a:solidFill>
                <a:latin typeface="BIZ UDゴシック" panose="020B0400000000000000" pitchFamily="49" charset="-128"/>
                <a:ea typeface="BIZ UDゴシック" panose="020B0400000000000000" pitchFamily="49" charset="-128"/>
              </a:endParaRPr>
            </a:p>
          </p:txBody>
        </p:sp>
        <p:sp>
          <p:nvSpPr>
            <p:cNvPr id="23" name="四角形: 対角を切り取る 22">
              <a:extLst>
                <a:ext uri="{FF2B5EF4-FFF2-40B4-BE49-F238E27FC236}">
                  <a16:creationId xmlns:a16="http://schemas.microsoft.com/office/drawing/2014/main" id="{D9B256C0-AB76-4246-86FF-02772293D2C0}"/>
                </a:ext>
              </a:extLst>
            </p:cNvPr>
            <p:cNvSpPr/>
            <p:nvPr/>
          </p:nvSpPr>
          <p:spPr>
            <a:xfrm>
              <a:off x="114113" y="625560"/>
              <a:ext cx="1269586" cy="34667"/>
            </a:xfrm>
            <a:prstGeom prst="snip2DiagRect">
              <a:avLst>
                <a:gd name="adj1" fmla="val 50000"/>
                <a:gd name="adj2" fmla="val 16667"/>
              </a:avLst>
            </a:prstGeom>
            <a:gradFill flip="none" rotWithShape="1">
              <a:gsLst>
                <a:gs pos="0">
                  <a:schemeClr val="accent3">
                    <a:lumMod val="50000"/>
                  </a:schemeClr>
                </a:gs>
                <a:gs pos="50000">
                  <a:schemeClr val="accent3">
                    <a:lumMod val="40000"/>
                    <a:lumOff val="60000"/>
                  </a:schemeClr>
                </a:gs>
                <a:gs pos="100000">
                  <a:schemeClr val="accent3">
                    <a:lumMod val="20000"/>
                    <a:lumOff val="8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ja-JP" altLang="en-US" sz="1400" dirty="0">
                <a:solidFill>
                  <a:schemeClr val="tx1"/>
                </a:solidFill>
              </a:endParaRPr>
            </a:p>
          </p:txBody>
        </p:sp>
      </p:grpSp>
      <p:sp>
        <p:nvSpPr>
          <p:cNvPr id="24" name="テキスト ボックス 23">
            <a:extLst>
              <a:ext uri="{FF2B5EF4-FFF2-40B4-BE49-F238E27FC236}">
                <a16:creationId xmlns:a16="http://schemas.microsoft.com/office/drawing/2014/main" id="{7CF6BE66-3C22-4224-99A9-06F1E935A557}"/>
              </a:ext>
            </a:extLst>
          </p:cNvPr>
          <p:cNvSpPr txBox="1"/>
          <p:nvPr/>
        </p:nvSpPr>
        <p:spPr>
          <a:xfrm>
            <a:off x="153838" y="5170064"/>
            <a:ext cx="10384125" cy="2332963"/>
          </a:xfrm>
          <a:prstGeom prst="roundRect">
            <a:avLst>
              <a:gd name="adj" fmla="val 3521"/>
            </a:avLst>
          </a:prstGeom>
          <a:solidFill>
            <a:schemeClr val="accent3">
              <a:lumMod val="20000"/>
              <a:lumOff val="80000"/>
            </a:schemeClr>
          </a:solidFill>
          <a:ln w="38100">
            <a:solidFill>
              <a:schemeClr val="accent3">
                <a:lumMod val="50000"/>
              </a:schemeClr>
            </a:solidFill>
            <a:prstDash val="solid"/>
          </a:ln>
        </p:spPr>
        <p:style>
          <a:lnRef idx="1">
            <a:schemeClr val="accent4"/>
          </a:lnRef>
          <a:fillRef idx="2">
            <a:schemeClr val="accent4"/>
          </a:fillRef>
          <a:effectRef idx="1">
            <a:schemeClr val="accent4"/>
          </a:effectRef>
          <a:fontRef idx="minor">
            <a:schemeClr val="dk1"/>
          </a:fontRef>
        </p:style>
        <p:txBody>
          <a:bodyPr wrap="square" lIns="36000" tIns="36000" rIns="36000" bIns="36000">
            <a:spAutoFit/>
          </a:bodyPr>
          <a:lstStyle/>
          <a:p>
            <a:pPr marL="171450" indent="-171450">
              <a:buClr>
                <a:schemeClr val="accent3">
                  <a:lumMod val="50000"/>
                </a:schemeClr>
              </a:buClr>
              <a:buFont typeface="Wingdings" panose="05000000000000000000" pitchFamily="2" charset="2"/>
              <a:buChar char="l"/>
            </a:pPr>
            <a:r>
              <a:rPr lang="ja-JP" altLang="en-US" sz="1200" dirty="0">
                <a:solidFill>
                  <a:schemeClr val="tx1"/>
                </a:solidFill>
                <a:latin typeface="BIZ UDゴシック" panose="020B0400000000000000" pitchFamily="49" charset="-128"/>
                <a:ea typeface="BIZ UDゴシック" panose="020B0400000000000000" pitchFamily="49" charset="-128"/>
              </a:rPr>
              <a:t>　国の見解を踏まえると、現時点では実現困難ではあるものの、全国レベルでの保険料水準の完全統一実現後の課題への対応を図るとともに、</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a:buClr>
                <a:schemeClr val="accent3">
                  <a:lumMod val="50000"/>
                </a:schemeClr>
              </a:buClr>
            </a:pPr>
            <a:r>
              <a:rPr lang="ja-JP" altLang="en-US" sz="1200" dirty="0">
                <a:solidFill>
                  <a:schemeClr val="tx1"/>
                </a:solidFill>
                <a:latin typeface="BIZ UDゴシック" panose="020B0400000000000000" pitchFamily="49" charset="-128"/>
                <a:ea typeface="BIZ UDゴシック" panose="020B0400000000000000" pitchFamily="49" charset="-128"/>
              </a:rPr>
              <a:t>　　構造的課題の解消に向けた国民健康保険制度の抜本的な制度の見直しに向けた検討は重要な課題であることから、以下の方向性等に基づき、</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a:buClr>
                <a:schemeClr val="accent3">
                  <a:lumMod val="50000"/>
                </a:schemeClr>
              </a:buClr>
            </a:pPr>
            <a:r>
              <a:rPr lang="ja-JP" altLang="en-US" sz="1200" dirty="0">
                <a:solidFill>
                  <a:schemeClr val="tx1"/>
                </a:solidFill>
                <a:latin typeface="BIZ UDゴシック" panose="020B0400000000000000" pitchFamily="49" charset="-128"/>
                <a:ea typeface="BIZ UDゴシック" panose="020B0400000000000000" pitchFamily="49" charset="-128"/>
              </a:rPr>
              <a:t>　　今後、国への働きかけを行っていく。</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ja-JP" altLang="en-US" sz="1200" dirty="0">
                <a:solidFill>
                  <a:schemeClr val="accent3">
                    <a:lumMod val="50000"/>
                  </a:schemeClr>
                </a:solidFill>
                <a:latin typeface="BIZ UDゴシック" panose="020B0400000000000000" pitchFamily="49" charset="-128"/>
                <a:ea typeface="BIZ UDゴシック" panose="020B0400000000000000" pitchFamily="49" charset="-128"/>
              </a:rPr>
              <a:t>　</a:t>
            </a:r>
            <a:r>
              <a:rPr lang="en-US" altLang="ja-JP" sz="1200" dirty="0">
                <a:solidFill>
                  <a:schemeClr val="tx1"/>
                </a:solidFill>
                <a:highlight>
                  <a:srgbClr val="FFFF00"/>
                </a:highlight>
                <a:latin typeface="BIZ UDゴシック" panose="020B0400000000000000" pitchFamily="49" charset="-128"/>
                <a:ea typeface="BIZ UDゴシック" panose="020B0400000000000000" pitchFamily="49" charset="-128"/>
              </a:rPr>
              <a:t>【</a:t>
            </a:r>
            <a:r>
              <a:rPr lang="ja-JP" altLang="en-US" sz="1200" dirty="0">
                <a:solidFill>
                  <a:schemeClr val="tx1"/>
                </a:solidFill>
                <a:highlight>
                  <a:srgbClr val="FFFF00"/>
                </a:highlight>
                <a:latin typeface="BIZ UDゴシック" panose="020B0400000000000000" pitchFamily="49" charset="-128"/>
                <a:ea typeface="BIZ UDゴシック" panose="020B0400000000000000" pitchFamily="49" charset="-128"/>
              </a:rPr>
              <a:t>めざすべき方向性</a:t>
            </a:r>
            <a:r>
              <a:rPr lang="en-US" altLang="ja-JP" sz="1200" dirty="0">
                <a:solidFill>
                  <a:schemeClr val="tx1"/>
                </a:solidFill>
                <a:highlight>
                  <a:srgbClr val="FFFF00"/>
                </a:highlight>
                <a:latin typeface="BIZ UDゴシック" panose="020B0400000000000000" pitchFamily="49" charset="-128"/>
                <a:ea typeface="BIZ UDゴシック" panose="020B0400000000000000" pitchFamily="49" charset="-128"/>
              </a:rPr>
              <a:t>】</a:t>
            </a:r>
          </a:p>
          <a:p>
            <a:pPr marL="171450" indent="-171450">
              <a:buClr>
                <a:schemeClr val="accent3">
                  <a:lumMod val="50000"/>
                </a:schemeClr>
              </a:buClr>
              <a:buFont typeface="Wingdings" panose="05000000000000000000" pitchFamily="2" charset="2"/>
              <a:buChar char="l"/>
            </a:pPr>
            <a:r>
              <a:rPr lang="ja-JP" altLang="en-US" sz="1200" dirty="0">
                <a:solidFill>
                  <a:schemeClr val="tx1"/>
                </a:solidFill>
                <a:latin typeface="BIZ UDゴシック" panose="020B0400000000000000" pitchFamily="49" charset="-128"/>
                <a:ea typeface="BIZ UDゴシック" panose="020B0400000000000000" pitchFamily="49" charset="-128"/>
              </a:rPr>
              <a:t>　保険料水準統一後の次のステップとして、現行制度の問題点解消に向けた</a:t>
            </a:r>
            <a:r>
              <a:rPr lang="ja-JP" altLang="en-US" sz="1200" b="1" u="sng" dirty="0">
                <a:solidFill>
                  <a:srgbClr val="FF0000"/>
                </a:solidFill>
                <a:latin typeface="BIZ UDゴシック" panose="020B0400000000000000" pitchFamily="49" charset="-128"/>
                <a:ea typeface="BIZ UDゴシック" panose="020B0400000000000000" pitchFamily="49" charset="-128"/>
              </a:rPr>
              <a:t>「統一保険料率を都道府県で一元的に定めるための法令改正等」の</a:t>
            </a:r>
            <a:endParaRPr lang="en-US" altLang="ja-JP" sz="1200" b="1" u="sng" dirty="0">
              <a:solidFill>
                <a:srgbClr val="FF0000"/>
              </a:solidFill>
              <a:latin typeface="BIZ UDゴシック" panose="020B0400000000000000" pitchFamily="49" charset="-128"/>
              <a:ea typeface="BIZ UDゴシック" panose="020B0400000000000000" pitchFamily="49" charset="-128"/>
            </a:endParaRPr>
          </a:p>
          <a:p>
            <a:pPr>
              <a:buClr>
                <a:schemeClr val="accent3">
                  <a:lumMod val="50000"/>
                </a:schemeClr>
              </a:buClr>
            </a:pPr>
            <a:r>
              <a:rPr lang="ja-JP" altLang="en-US" sz="1200" dirty="0">
                <a:solidFill>
                  <a:srgbClr val="FF0000"/>
                </a:solidFill>
                <a:latin typeface="BIZ UDゴシック" panose="020B0400000000000000" pitchFamily="49" charset="-128"/>
                <a:ea typeface="BIZ UDゴシック" panose="020B0400000000000000" pitchFamily="49" charset="-128"/>
              </a:rPr>
              <a:t>　　</a:t>
            </a:r>
            <a:r>
              <a:rPr lang="ja-JP" altLang="en-US" sz="1200" b="1" u="sng" dirty="0">
                <a:solidFill>
                  <a:srgbClr val="FF0000"/>
                </a:solidFill>
                <a:latin typeface="BIZ UDゴシック" panose="020B0400000000000000" pitchFamily="49" charset="-128"/>
                <a:ea typeface="BIZ UDゴシック" panose="020B0400000000000000" pitchFamily="49" charset="-128"/>
              </a:rPr>
              <a:t>制度見直し</a:t>
            </a:r>
            <a:r>
              <a:rPr lang="ja-JP" altLang="en-US" sz="1200" dirty="0">
                <a:solidFill>
                  <a:schemeClr val="tx1"/>
                </a:solidFill>
                <a:latin typeface="BIZ UDゴシック" panose="020B0400000000000000" pitchFamily="49" charset="-128"/>
                <a:ea typeface="BIZ UDゴシック" panose="020B0400000000000000" pitchFamily="49" charset="-128"/>
              </a:rPr>
              <a:t>。その上で、最終的な到達点として、</a:t>
            </a:r>
            <a:r>
              <a:rPr lang="ja-JP" altLang="en-US" sz="1200" b="1" u="sng" dirty="0">
                <a:solidFill>
                  <a:srgbClr val="FF0000"/>
                </a:solidFill>
                <a:latin typeface="BIZ UDゴシック" panose="020B0400000000000000" pitchFamily="49" charset="-128"/>
                <a:ea typeface="BIZ UDゴシック" panose="020B0400000000000000" pitchFamily="49" charset="-128"/>
              </a:rPr>
              <a:t>構造的課題の解決に向けた「医療保険制度の一本化に向けた抜本的な制度改革」を実現する</a:t>
            </a:r>
            <a:r>
              <a:rPr lang="ja-JP" altLang="en-US" sz="1200" dirty="0">
                <a:solidFill>
                  <a:schemeClr val="tx1"/>
                </a:solidFill>
                <a:latin typeface="BIZ UDゴシック" panose="020B0400000000000000" pitchFamily="49" charset="-128"/>
                <a:ea typeface="BIZ UDゴシック" panose="020B0400000000000000" pitchFamily="49" charset="-128"/>
              </a:rPr>
              <a:t>。</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endParaRPr lang="en-US" altLang="ja-JP" sz="1200" u="sng" dirty="0">
              <a:solidFill>
                <a:schemeClr val="tx1"/>
              </a:solidFill>
              <a:latin typeface="BIZ UDゴシック" panose="020B0400000000000000" pitchFamily="49" charset="-128"/>
              <a:ea typeface="BIZ UDゴシック" panose="020B0400000000000000" pitchFamily="49" charset="-128"/>
            </a:endParaRPr>
          </a:p>
          <a:p>
            <a:r>
              <a:rPr lang="ja-JP" altLang="en-US" sz="1200" dirty="0">
                <a:solidFill>
                  <a:schemeClr val="tx1"/>
                </a:solidFill>
                <a:latin typeface="BIZ UDゴシック" panose="020B0400000000000000" pitchFamily="49" charset="-128"/>
                <a:ea typeface="BIZ UDゴシック" panose="020B0400000000000000" pitchFamily="49" charset="-128"/>
              </a:rPr>
              <a:t>　</a:t>
            </a:r>
            <a:r>
              <a:rPr lang="en-US" altLang="ja-JP" sz="1200" dirty="0">
                <a:solidFill>
                  <a:schemeClr val="tx1"/>
                </a:solidFill>
                <a:highlight>
                  <a:srgbClr val="FFFF00"/>
                </a:highlight>
                <a:latin typeface="BIZ UDゴシック" panose="020B0400000000000000" pitchFamily="49" charset="-128"/>
                <a:ea typeface="BIZ UDゴシック" panose="020B0400000000000000" pitchFamily="49" charset="-128"/>
              </a:rPr>
              <a:t>【</a:t>
            </a:r>
            <a:r>
              <a:rPr lang="ja-JP" altLang="en-US" sz="1200" dirty="0">
                <a:solidFill>
                  <a:schemeClr val="tx1"/>
                </a:solidFill>
                <a:highlight>
                  <a:srgbClr val="FFFF00"/>
                </a:highlight>
                <a:latin typeface="BIZ UDゴシック" panose="020B0400000000000000" pitchFamily="49" charset="-128"/>
                <a:ea typeface="BIZ UDゴシック" panose="020B0400000000000000" pitchFamily="49" charset="-128"/>
              </a:rPr>
              <a:t>具体的な動き</a:t>
            </a:r>
            <a:r>
              <a:rPr lang="en-US" altLang="ja-JP" sz="1200" dirty="0">
                <a:solidFill>
                  <a:schemeClr val="tx1"/>
                </a:solidFill>
                <a:highlight>
                  <a:srgbClr val="FFFF00"/>
                </a:highlight>
                <a:latin typeface="BIZ UDゴシック" panose="020B0400000000000000" pitchFamily="49" charset="-128"/>
                <a:ea typeface="BIZ UDゴシック" panose="020B0400000000000000" pitchFamily="49" charset="-128"/>
              </a:rPr>
              <a:t>】</a:t>
            </a:r>
          </a:p>
          <a:p>
            <a:pPr marL="171450" indent="-171450">
              <a:buClr>
                <a:schemeClr val="accent3">
                  <a:lumMod val="50000"/>
                </a:schemeClr>
              </a:buClr>
              <a:buFont typeface="Wingdings" panose="05000000000000000000" pitchFamily="2" charset="2"/>
              <a:buChar char="l"/>
            </a:pPr>
            <a:r>
              <a:rPr lang="ja-JP" altLang="en-US" sz="1200" dirty="0">
                <a:solidFill>
                  <a:schemeClr val="tx1"/>
                </a:solidFill>
                <a:latin typeface="BIZ UDゴシック" panose="020B0400000000000000" pitchFamily="49" charset="-128"/>
                <a:ea typeface="BIZ UDゴシック" panose="020B0400000000000000" pitchFamily="49" charset="-128"/>
              </a:rPr>
              <a:t>　国の方針である保険料水準統一の加速化を進めるべく、加速化プロジェクトチームのアドバイザーの役割を担う一方で、</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pPr>
              <a:buClr>
                <a:schemeClr val="accent3">
                  <a:lumMod val="50000"/>
                </a:schemeClr>
              </a:buClr>
            </a:pPr>
            <a:r>
              <a:rPr lang="ja-JP" altLang="en-US" sz="1200" dirty="0">
                <a:solidFill>
                  <a:schemeClr val="tx1"/>
                </a:solidFill>
                <a:latin typeface="BIZ UDゴシック" panose="020B0400000000000000" pitchFamily="49" charset="-128"/>
                <a:ea typeface="BIZ UDゴシック" panose="020B0400000000000000" pitchFamily="49" charset="-128"/>
              </a:rPr>
              <a:t>　　国との関係性を活かし、</a:t>
            </a:r>
            <a:r>
              <a:rPr lang="ja-JP" altLang="en-US" sz="1200" b="1" u="sng" dirty="0">
                <a:solidFill>
                  <a:srgbClr val="FF0000"/>
                </a:solidFill>
                <a:latin typeface="BIZ UDゴシック" panose="020B0400000000000000" pitchFamily="49" charset="-128"/>
                <a:ea typeface="BIZ UDゴシック" panose="020B0400000000000000" pitchFamily="49" charset="-128"/>
              </a:rPr>
              <a:t>保険料水準統一後の制度見直し（統一保険料率を都道府県で一元的に定める等）の検討や将来的な抜本的な制度改革の</a:t>
            </a:r>
            <a:endParaRPr lang="en-US" altLang="ja-JP" sz="1200" b="1" u="sng" dirty="0">
              <a:solidFill>
                <a:srgbClr val="FF0000"/>
              </a:solidFill>
              <a:latin typeface="BIZ UDゴシック" panose="020B0400000000000000" pitchFamily="49" charset="-128"/>
              <a:ea typeface="BIZ UDゴシック" panose="020B0400000000000000" pitchFamily="49" charset="-128"/>
            </a:endParaRPr>
          </a:p>
          <a:p>
            <a:pPr>
              <a:buClr>
                <a:schemeClr val="accent3">
                  <a:lumMod val="50000"/>
                </a:schemeClr>
              </a:buClr>
            </a:pPr>
            <a:r>
              <a:rPr lang="ja-JP" altLang="en-US" sz="1200" dirty="0">
                <a:solidFill>
                  <a:srgbClr val="FF0000"/>
                </a:solidFill>
                <a:latin typeface="BIZ UDゴシック" panose="020B0400000000000000" pitchFamily="49" charset="-128"/>
                <a:ea typeface="BIZ UDゴシック" panose="020B0400000000000000" pitchFamily="49" charset="-128"/>
              </a:rPr>
              <a:t>　　</a:t>
            </a:r>
            <a:r>
              <a:rPr lang="ja-JP" altLang="en-US" sz="1200" b="1" u="sng" dirty="0">
                <a:solidFill>
                  <a:srgbClr val="FF0000"/>
                </a:solidFill>
                <a:latin typeface="BIZ UDゴシック" panose="020B0400000000000000" pitchFamily="49" charset="-128"/>
                <a:ea typeface="BIZ UDゴシック" panose="020B0400000000000000" pitchFamily="49" charset="-128"/>
              </a:rPr>
              <a:t>実現について</a:t>
            </a:r>
            <a:r>
              <a:rPr lang="ja-JP" altLang="en-US" sz="1200" dirty="0">
                <a:solidFill>
                  <a:schemeClr val="tx1"/>
                </a:solidFill>
                <a:latin typeface="BIZ UDゴシック" panose="020B0400000000000000" pitchFamily="49" charset="-128"/>
                <a:ea typeface="BIZ UDゴシック" panose="020B0400000000000000" pitchFamily="49" charset="-128"/>
              </a:rPr>
              <a:t>、</a:t>
            </a:r>
            <a:r>
              <a:rPr lang="ja-JP" altLang="en-US" sz="1200" b="1" u="sng" dirty="0">
                <a:solidFill>
                  <a:srgbClr val="FF0000"/>
                </a:solidFill>
                <a:latin typeface="BIZ UDゴシック" panose="020B0400000000000000" pitchFamily="49" charset="-128"/>
                <a:ea typeface="BIZ UDゴシック" panose="020B0400000000000000" pitchFamily="49" charset="-128"/>
              </a:rPr>
              <a:t>今後、国への働きかけを行っていく</a:t>
            </a:r>
            <a:r>
              <a:rPr lang="ja-JP" altLang="en-US" sz="1200" dirty="0">
                <a:solidFill>
                  <a:schemeClr val="tx1"/>
                </a:solidFill>
                <a:latin typeface="BIZ UDゴシック" panose="020B0400000000000000" pitchFamily="49" charset="-128"/>
                <a:ea typeface="BIZ UDゴシック" panose="020B0400000000000000" pitchFamily="49" charset="-128"/>
              </a:rPr>
              <a:t>。</a:t>
            </a:r>
            <a:endParaRPr lang="en-US" altLang="ja-JP" sz="1200" dirty="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575846996"/>
      </p:ext>
    </p:extLst>
  </p:cSld>
  <p:clrMapOvr>
    <a:masterClrMapping/>
  </p:clrMapOvr>
</p:sld>
</file>

<file path=ppt/theme/theme1.xml><?xml version="1.0" encoding="utf-8"?>
<a:theme xmlns:a="http://schemas.openxmlformats.org/drawingml/2006/main" name="Office テーマ">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1437</TotalTime>
  <Words>736</Words>
  <Application>Microsoft Office PowerPoint</Application>
  <PresentationFormat>ユーザー設定</PresentationFormat>
  <Paragraphs>28</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UDゴシック</vt:lpstr>
      <vt:lpstr>游明朝</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籠島　隆</dc:creator>
  <cp:lastModifiedBy>桐山　栞里</cp:lastModifiedBy>
  <cp:revision>109</cp:revision>
  <cp:lastPrinted>2025-05-12T05:27:22Z</cp:lastPrinted>
  <dcterms:created xsi:type="dcterms:W3CDTF">2025-01-15T05:36:07Z</dcterms:created>
  <dcterms:modified xsi:type="dcterms:W3CDTF">2025-08-04T00:47:51Z</dcterms:modified>
</cp:coreProperties>
</file>