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308" r:id="rId2"/>
  </p:sldIdLst>
  <p:sldSz cx="9144000" cy="6858000" type="screen4x3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タイトルなしのセクション" id="{604A73A7-73B0-49AB-ADDB-7704D69B2147}">
          <p14:sldIdLst>
            <p14:sldId id="308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30" userDrawn="1">
          <p15:clr>
            <a:srgbClr val="A4A3A4"/>
          </p15:clr>
        </p15:guide>
        <p15:guide id="2" pos="2145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浦　健二" initials="浦　健二" lastIdx="3" clrIdx="0">
    <p:extLst>
      <p:ext uri="{19B8F6BF-5375-455C-9EA6-DF929625EA0E}">
        <p15:presenceInfo xmlns:p15="http://schemas.microsoft.com/office/powerpoint/2012/main" userId="S::UraK@lan.pref.osaka.jp::35f9244d-2312-4152-8dba-eb49adf4d698" providerId="AD"/>
      </p:ext>
    </p:extLst>
  </p:cmAuthor>
  <p:cmAuthor id="2" name="根来　拓也" initials="根来　拓也" lastIdx="1" clrIdx="1">
    <p:extLst>
      <p:ext uri="{19B8F6BF-5375-455C-9EA6-DF929625EA0E}">
        <p15:presenceInfo xmlns:p15="http://schemas.microsoft.com/office/powerpoint/2012/main" userId="S::NegoroT@lan.pref.osaka.jp::caad8eaf-050a-4936-8ac2-1e6b1cdfb173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FFCCFF"/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8034E78-7F5D-4C2E-B375-FC64B27BC917}" styleName="スタイル (濃色)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BC89EF96-8CEA-46FF-86C4-4CE0E7609802}" styleName="淡色スタイル 3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3B4B98B0-60AC-42C2-AFA5-B58CD77FA1E5}" styleName="淡色スタイル 1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CF1AB2-1976-4502-BF36-3FF5EA218861}" styleName="中間スタイル 4 - アクセント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B301B821-A1FF-4177-AEE7-76D212191A09}" styleName="中間スタイル 1 - アクセント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3C2FFA5D-87B4-456A-9821-1D502468CF0F}" styleName="テーマ スタイル 1 - アクセント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08FB837D-C827-4EFA-A057-4D05807E0F7C}" styleName="テーマ スタイル 1 - アクセント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22838BEF-8BB2-4498-84A7-C5851F593DF1}" styleName="中間スタイル 4 - アクセント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5796" autoAdjust="0"/>
  </p:normalViewPr>
  <p:slideViewPr>
    <p:cSldViewPr>
      <p:cViewPr varScale="1">
        <p:scale>
          <a:sx n="97" d="100"/>
          <a:sy n="97" d="100"/>
        </p:scale>
        <p:origin x="1042" y="8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49" d="100"/>
          <a:sy n="49" d="100"/>
        </p:scale>
        <p:origin x="-2964" y="-102"/>
      </p:cViewPr>
      <p:guideLst>
        <p:guide orient="horz" pos="3130"/>
        <p:guide pos="2145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7" y="0"/>
            <a:ext cx="2949575" cy="496888"/>
          </a:xfrm>
          <a:prstGeom prst="rect">
            <a:avLst/>
          </a:prstGeom>
        </p:spPr>
        <p:txBody>
          <a:bodyPr vert="horz" lIns="91389" tIns="45698" rIns="91389" bIns="45698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56045" y="0"/>
            <a:ext cx="2949575" cy="496888"/>
          </a:xfrm>
          <a:prstGeom prst="rect">
            <a:avLst/>
          </a:prstGeom>
        </p:spPr>
        <p:txBody>
          <a:bodyPr vert="horz" lIns="91389" tIns="45698" rIns="91389" bIns="45698" rtlCol="0"/>
          <a:lstStyle>
            <a:lvl1pPr algn="r">
              <a:defRPr sz="1200"/>
            </a:lvl1pPr>
          </a:lstStyle>
          <a:p>
            <a:fld id="{7DAF4AE6-CAB6-453C-A8A1-BAB70DB220F0}" type="datetimeFigureOut">
              <a:rPr kumimoji="1" lang="ja-JP" altLang="en-US" smtClean="0"/>
              <a:t>2026/3/11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7" y="9440863"/>
            <a:ext cx="2949575" cy="496887"/>
          </a:xfrm>
          <a:prstGeom prst="rect">
            <a:avLst/>
          </a:prstGeom>
        </p:spPr>
        <p:txBody>
          <a:bodyPr vert="horz" lIns="91389" tIns="45698" rIns="91389" bIns="45698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56045" y="9440863"/>
            <a:ext cx="2949575" cy="496887"/>
          </a:xfrm>
          <a:prstGeom prst="rect">
            <a:avLst/>
          </a:prstGeom>
        </p:spPr>
        <p:txBody>
          <a:bodyPr vert="horz" lIns="91389" tIns="45698" rIns="91389" bIns="45698" rtlCol="0" anchor="b"/>
          <a:lstStyle>
            <a:lvl1pPr algn="r">
              <a:defRPr sz="1200"/>
            </a:lvl1pPr>
          </a:lstStyle>
          <a:p>
            <a:fld id="{1D063EA8-B75E-426B-AC96-E2365764502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9224127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7"/>
            <a:ext cx="2949787" cy="496967"/>
          </a:xfrm>
          <a:prstGeom prst="rect">
            <a:avLst/>
          </a:prstGeom>
        </p:spPr>
        <p:txBody>
          <a:bodyPr vert="horz" lIns="91389" tIns="45698" rIns="91389" bIns="45698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5845" y="7"/>
            <a:ext cx="2949787" cy="496967"/>
          </a:xfrm>
          <a:prstGeom prst="rect">
            <a:avLst/>
          </a:prstGeom>
        </p:spPr>
        <p:txBody>
          <a:bodyPr vert="horz" lIns="91389" tIns="45698" rIns="91389" bIns="45698" rtlCol="0"/>
          <a:lstStyle>
            <a:lvl1pPr algn="r">
              <a:defRPr sz="1200"/>
            </a:lvl1pPr>
          </a:lstStyle>
          <a:p>
            <a:fld id="{74D20167-DAF4-49D4-BD3E-EFFE4028B923}" type="datetimeFigureOut">
              <a:rPr kumimoji="1" lang="ja-JP" altLang="en-US" smtClean="0"/>
              <a:t>2026/3/11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919163" y="746125"/>
            <a:ext cx="4968875" cy="3725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389" tIns="45698" rIns="91389" bIns="45698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721" y="4721185"/>
            <a:ext cx="5445760" cy="4472702"/>
          </a:xfrm>
          <a:prstGeom prst="rect">
            <a:avLst/>
          </a:prstGeom>
        </p:spPr>
        <p:txBody>
          <a:bodyPr vert="horz" lIns="91389" tIns="45698" rIns="91389" bIns="45698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653"/>
            <a:ext cx="2949787" cy="496967"/>
          </a:xfrm>
          <a:prstGeom prst="rect">
            <a:avLst/>
          </a:prstGeom>
        </p:spPr>
        <p:txBody>
          <a:bodyPr vert="horz" lIns="91389" tIns="45698" rIns="91389" bIns="45698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5845" y="9440653"/>
            <a:ext cx="2949787" cy="496967"/>
          </a:xfrm>
          <a:prstGeom prst="rect">
            <a:avLst/>
          </a:prstGeom>
        </p:spPr>
        <p:txBody>
          <a:bodyPr vert="horz" lIns="91389" tIns="45698" rIns="91389" bIns="45698" rtlCol="0" anchor="b"/>
          <a:lstStyle>
            <a:lvl1pPr algn="r">
              <a:defRPr sz="1200"/>
            </a:lvl1pPr>
          </a:lstStyle>
          <a:p>
            <a:fld id="{E1C3A760-C582-4B5A-926D-7020B72638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05189792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919163" y="746125"/>
            <a:ext cx="4968875" cy="3725863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en-US" altLang="ja-JP" strike="dblStrike" baseline="0" dirty="0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C3A760-C582-4B5A-926D-7020B726389C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313799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37E63-66D9-4CF1-A788-12A5FB3952C5}" type="datetime1">
              <a:rPr kumimoji="1" lang="ja-JP" altLang="en-US" smtClean="0"/>
              <a:t>2026/3/11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EAA8EF-1EE1-4FDF-88FD-9BB3D52D1EC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523027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7F62B1-38B3-4775-A83F-9534E67B1E40}" type="datetime1">
              <a:rPr kumimoji="1" lang="ja-JP" altLang="en-US" smtClean="0"/>
              <a:t>2026/3/11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EAA8EF-1EE1-4FDF-88FD-9BB3D52D1EC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969739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7569B-6115-4317-9E67-C0E30627999E}" type="datetime1">
              <a:rPr kumimoji="1" lang="ja-JP" altLang="en-US" smtClean="0"/>
              <a:t>2026/3/11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EAA8EF-1EE1-4FDF-88FD-9BB3D52D1EC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926362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BC70B-68B6-4C74-9CFD-57919B873A7C}" type="datetime1">
              <a:rPr kumimoji="1" lang="ja-JP" altLang="en-US" smtClean="0"/>
              <a:t>2026/3/11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EAA8EF-1EE1-4FDF-88FD-9BB3D52D1EC0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10" name="タイトル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41900220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5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FA7A6-B95E-4D2A-B818-D0B1C6DCCABC}" type="datetime1">
              <a:rPr kumimoji="1" lang="ja-JP" altLang="en-US" smtClean="0"/>
              <a:t>2026/3/11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EAA8EF-1EE1-4FDF-88FD-9BB3D52D1EC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328682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160FBD-C493-40BD-B847-379256FC2EA1}" type="datetime1">
              <a:rPr kumimoji="1" lang="ja-JP" altLang="en-US" smtClean="0"/>
              <a:t>2026/3/11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EAA8EF-1EE1-4FDF-88FD-9BB3D52D1EC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923405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2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2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484337-0FB0-46FB-A142-CB8704F3D593}" type="datetime1">
              <a:rPr kumimoji="1" lang="ja-JP" altLang="en-US" smtClean="0"/>
              <a:t>2026/3/11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EAA8EF-1EE1-4FDF-88FD-9BB3D52D1EC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19075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C290A0-633A-43D5-9416-581214494273}" type="datetime1">
              <a:rPr kumimoji="1" lang="ja-JP" altLang="en-US" smtClean="0"/>
              <a:t>2026/3/11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EAA8EF-1EE1-4FDF-88FD-9BB3D52D1EC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113123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F0D5D4-1954-4382-975F-64B6AB03318A}" type="datetime1">
              <a:rPr kumimoji="1" lang="ja-JP" altLang="en-US" smtClean="0"/>
              <a:t>2026/3/11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EAA8EF-1EE1-4FDF-88FD-9BB3D52D1EC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624476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1" y="273052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2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9639A-45F3-476C-A382-3B181C8DBF1C}" type="datetime1">
              <a:rPr kumimoji="1" lang="ja-JP" altLang="en-US" smtClean="0"/>
              <a:t>2026/3/11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EAA8EF-1EE1-4FDF-88FD-9BB3D52D1EC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922576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2CD75-87DE-4F61-840F-1EEDEBEA5942}" type="datetime1">
              <a:rPr kumimoji="1" lang="ja-JP" altLang="en-US" smtClean="0"/>
              <a:t>2026/3/11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EAA8EF-1EE1-4FDF-88FD-9BB3D52D1EC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96034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2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0E8A36-75FB-45B5-8222-E632B41A8E8B}" type="datetime1">
              <a:rPr kumimoji="1" lang="ja-JP" altLang="en-US" smtClean="0"/>
              <a:t>2026/3/11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EAA8EF-1EE1-4FDF-88FD-9BB3D52D1EC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751416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タイトル 1">
            <a:extLst>
              <a:ext uri="{FF2B5EF4-FFF2-40B4-BE49-F238E27FC236}">
                <a16:creationId xmlns:a16="http://schemas.microsoft.com/office/drawing/2014/main" id="{3152B32B-A88C-4538-A3B6-012248D9B742}"/>
              </a:ext>
            </a:extLst>
          </p:cNvPr>
          <p:cNvSpPr txBox="1">
            <a:spLocks/>
          </p:cNvSpPr>
          <p:nvPr/>
        </p:nvSpPr>
        <p:spPr>
          <a:xfrm>
            <a:off x="-28143" y="-34884"/>
            <a:ext cx="9170510" cy="376239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txBody>
          <a:bodyPr vert="horz" lIns="91440" tIns="72000" rIns="91440" bIns="72000" rtlCol="0" anchor="ctr">
            <a:sp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ts val="1800"/>
              </a:lnSpc>
            </a:pPr>
            <a:r>
              <a:rPr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　　令和７年度　</a:t>
            </a:r>
            <a:r>
              <a:rPr lang="en-US" altLang="ja-JP" sz="16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PDCA</a:t>
            </a:r>
            <a:r>
              <a:rPr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サイクルに基づく進捗管理</a:t>
            </a:r>
            <a:r>
              <a:rPr lang="en-US" altLang="ja-JP" sz="16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【</a:t>
            </a:r>
            <a:r>
              <a:rPr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府全体の期末評価</a:t>
            </a:r>
            <a:r>
              <a:rPr lang="en-US" altLang="ja-JP" sz="16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】</a:t>
            </a:r>
            <a:r>
              <a:rPr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報告（案）の概要</a:t>
            </a:r>
          </a:p>
        </p:txBody>
      </p:sp>
      <p:graphicFrame>
        <p:nvGraphicFramePr>
          <p:cNvPr id="15" name="表 3">
            <a:extLst>
              <a:ext uri="{FF2B5EF4-FFF2-40B4-BE49-F238E27FC236}">
                <a16:creationId xmlns:a16="http://schemas.microsoft.com/office/drawing/2014/main" id="{C7C7EAEF-7B44-44C8-8B4C-075A7E812E4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16692663"/>
              </p:ext>
            </p:extLst>
          </p:nvPr>
        </p:nvGraphicFramePr>
        <p:xfrm>
          <a:off x="111449" y="404824"/>
          <a:ext cx="8888825" cy="144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06864">
                  <a:extLst>
                    <a:ext uri="{9D8B030D-6E8A-4147-A177-3AD203B41FA5}">
                      <a16:colId xmlns:a16="http://schemas.microsoft.com/office/drawing/2014/main" val="3947692144"/>
                    </a:ext>
                  </a:extLst>
                </a:gridCol>
                <a:gridCol w="1606864">
                  <a:extLst>
                    <a:ext uri="{9D8B030D-6E8A-4147-A177-3AD203B41FA5}">
                      <a16:colId xmlns:a16="http://schemas.microsoft.com/office/drawing/2014/main" val="3030990140"/>
                    </a:ext>
                  </a:extLst>
                </a:gridCol>
                <a:gridCol w="1606864">
                  <a:extLst>
                    <a:ext uri="{9D8B030D-6E8A-4147-A177-3AD203B41FA5}">
                      <a16:colId xmlns:a16="http://schemas.microsoft.com/office/drawing/2014/main" val="878856674"/>
                    </a:ext>
                  </a:extLst>
                </a:gridCol>
                <a:gridCol w="4068233">
                  <a:extLst>
                    <a:ext uri="{9D8B030D-6E8A-4147-A177-3AD203B41FA5}">
                      <a16:colId xmlns:a16="http://schemas.microsoft.com/office/drawing/2014/main" val="1037721725"/>
                    </a:ext>
                  </a:extLst>
                </a:gridCol>
              </a:tblGrid>
              <a:tr h="240000">
                <a:tc rowSpan="2">
                  <a:txBody>
                    <a:bodyPr/>
                    <a:lstStyle/>
                    <a:p>
                      <a:pPr algn="ctr"/>
                      <a:r>
                        <a:rPr kumimoji="1" lang="en-US" altLang="ja-JP" sz="105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43</a:t>
                      </a:r>
                      <a:r>
                        <a:rPr kumimoji="1" lang="ja-JP" altLang="en-US" sz="105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市町村の</a:t>
                      </a:r>
                      <a:endParaRPr kumimoji="1" lang="en-US" altLang="ja-JP" sz="105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algn="ctr"/>
                      <a:r>
                        <a:rPr kumimoji="1" lang="ja-JP" altLang="en-US" sz="105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目標達成率　</a:t>
                      </a:r>
                    </a:p>
                  </a:txBody>
                  <a:tcPr marT="36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達成項目数（割合）</a:t>
                      </a:r>
                    </a:p>
                  </a:txBody>
                  <a:tcPr marT="36000" marB="3600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105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70464657"/>
                  </a:ext>
                </a:extLst>
              </a:tr>
              <a:tr h="240000"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105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>
                          <a:solidFill>
                            <a:schemeClr val="bg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Ｒ６評価</a:t>
                      </a:r>
                    </a:p>
                  </a:txBody>
                  <a:tcPr marT="36000" marB="3600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50" dirty="0">
                          <a:solidFill>
                            <a:schemeClr val="bg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Ｒ７中間評価</a:t>
                      </a:r>
                    </a:p>
                  </a:txBody>
                  <a:tcPr marT="36000" marB="3600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>
                          <a:solidFill>
                            <a:schemeClr val="bg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Ｒ７期末評価 （項番８の６項目を追加）</a:t>
                      </a:r>
                    </a:p>
                  </a:txBody>
                  <a:tcPr marT="36000" marB="36000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54484544"/>
                  </a:ext>
                </a:extLst>
              </a:tr>
              <a:tr h="24000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１００</a:t>
                      </a:r>
                      <a:r>
                        <a:rPr kumimoji="1" lang="en-US" altLang="ja-JP" sz="105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%</a:t>
                      </a:r>
                      <a:r>
                        <a:rPr kumimoji="1" lang="ja-JP" altLang="en-US" sz="105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　　　「◎」</a:t>
                      </a:r>
                    </a:p>
                  </a:txBody>
                  <a:tcPr marT="36000" marB="3600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05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17</a:t>
                      </a:r>
                      <a:r>
                        <a:rPr kumimoji="1" lang="ja-JP" altLang="en-US" sz="105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項目  （３８</a:t>
                      </a:r>
                      <a:r>
                        <a:rPr kumimoji="1" lang="en-US" altLang="ja-JP" sz="105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%</a:t>
                      </a:r>
                      <a:r>
                        <a:rPr kumimoji="1" lang="ja-JP" altLang="en-US" sz="105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）</a:t>
                      </a:r>
                    </a:p>
                  </a:txBody>
                  <a:tcPr marT="36000" marB="3600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50" b="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　２４項目　（５９</a:t>
                      </a:r>
                      <a:r>
                        <a:rPr kumimoji="1" lang="en-US" altLang="ja-JP" sz="1050" b="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%</a:t>
                      </a:r>
                      <a:r>
                        <a:rPr kumimoji="1" lang="ja-JP" altLang="en-US" sz="1050" b="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）</a:t>
                      </a:r>
                    </a:p>
                  </a:txBody>
                  <a:tcPr marT="36000" marB="3600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50" b="1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　２５項目　（５３</a:t>
                      </a:r>
                      <a:r>
                        <a:rPr kumimoji="1" lang="en-US" altLang="ja-JP" sz="1050" b="1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%</a:t>
                      </a:r>
                      <a:r>
                        <a:rPr kumimoji="1" lang="ja-JP" altLang="en-US" sz="1050" b="1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）</a:t>
                      </a:r>
                      <a:r>
                        <a:rPr kumimoji="1" lang="ja-JP" altLang="en-US" sz="1100" b="1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　</a:t>
                      </a:r>
                      <a:r>
                        <a:rPr kumimoji="1" lang="en-US" altLang="ja-JP" sz="1050" b="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※</a:t>
                      </a:r>
                      <a:r>
                        <a:rPr kumimoji="1" lang="ja-JP" altLang="en-US" sz="1050" b="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項番</a:t>
                      </a:r>
                      <a:r>
                        <a:rPr kumimoji="1" lang="en-US" altLang="ja-JP" sz="1050" b="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1-</a:t>
                      </a:r>
                      <a:r>
                        <a:rPr kumimoji="1" lang="ja-JP" altLang="en-US" sz="1050" b="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①－</a:t>
                      </a:r>
                      <a:r>
                        <a:rPr kumimoji="1" lang="en-US" altLang="ja-JP" sz="1050" b="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(3)</a:t>
                      </a:r>
                      <a:r>
                        <a:rPr kumimoji="1" lang="ja-JP" altLang="en-US" sz="1050" b="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 が新たに目標達成</a:t>
                      </a:r>
                      <a:endParaRPr kumimoji="1" lang="ja-JP" altLang="en-US" sz="1050" b="1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T="36000" marB="36000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00002125"/>
                  </a:ext>
                </a:extLst>
              </a:tr>
              <a:tr h="24000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5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75%</a:t>
                      </a:r>
                      <a:r>
                        <a:rPr kumimoji="1" lang="ja-JP" altLang="en-US" sz="105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以上　「○」</a:t>
                      </a:r>
                    </a:p>
                  </a:txBody>
                  <a:tcPr marT="36000" marB="3600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5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14</a:t>
                      </a:r>
                      <a:r>
                        <a:rPr kumimoji="1" lang="ja-JP" altLang="en-US" sz="105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項目　（３１</a:t>
                      </a:r>
                      <a:r>
                        <a:rPr kumimoji="1" lang="en-US" altLang="ja-JP" sz="105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%</a:t>
                      </a:r>
                      <a:r>
                        <a:rPr kumimoji="1" lang="ja-JP" altLang="en-US" sz="105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）　</a:t>
                      </a:r>
                      <a:endParaRPr kumimoji="1" lang="ja-JP" altLang="en-US" sz="105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T="36000" marB="3600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50" b="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　</a:t>
                      </a:r>
                      <a:r>
                        <a:rPr kumimoji="1" lang="en-US" altLang="ja-JP" sz="1050" b="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1</a:t>
                      </a:r>
                      <a:r>
                        <a:rPr kumimoji="1" lang="ja-JP" altLang="en-US" sz="1050" b="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２項目　（２９</a:t>
                      </a:r>
                      <a:r>
                        <a:rPr kumimoji="1" lang="en-US" altLang="ja-JP" sz="1050" b="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%</a:t>
                      </a:r>
                      <a:r>
                        <a:rPr kumimoji="1" lang="ja-JP" altLang="en-US" sz="1050" b="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）　</a:t>
                      </a:r>
                      <a:endParaRPr kumimoji="1" lang="ja-JP" altLang="en-US" sz="1000" b="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T="36000" marB="3600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50" b="1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　</a:t>
                      </a:r>
                      <a:r>
                        <a:rPr kumimoji="1" lang="en-US" altLang="ja-JP" sz="1050" b="1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1</a:t>
                      </a:r>
                      <a:r>
                        <a:rPr kumimoji="1" lang="ja-JP" altLang="en-US" sz="1050" b="1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２項目　（２５</a:t>
                      </a:r>
                      <a:r>
                        <a:rPr kumimoji="1" lang="en-US" altLang="ja-JP" sz="1050" b="1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%</a:t>
                      </a:r>
                      <a:r>
                        <a:rPr kumimoji="1" lang="ja-JP" altLang="en-US" sz="1050" b="1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）　</a:t>
                      </a:r>
                      <a:r>
                        <a:rPr kumimoji="1" lang="en-US" altLang="ja-JP" sz="1000" b="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※</a:t>
                      </a:r>
                      <a:r>
                        <a:rPr kumimoji="1" lang="ja-JP" altLang="en-US" sz="1000" b="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うち９８％達成が３項目、９５％達成が２項目</a:t>
                      </a:r>
                      <a:endParaRPr kumimoji="1" lang="ja-JP" altLang="en-US" sz="1000" b="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T="36000" marB="36000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78353851"/>
                  </a:ext>
                </a:extLst>
              </a:tr>
              <a:tr h="24000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５０％以上　「▲」</a:t>
                      </a:r>
                    </a:p>
                  </a:txBody>
                  <a:tcPr marT="36000" marB="3600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　８項目　（１８</a:t>
                      </a:r>
                      <a:r>
                        <a:rPr kumimoji="1" lang="en-US" altLang="ja-JP" sz="105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%</a:t>
                      </a:r>
                      <a:r>
                        <a:rPr kumimoji="1" lang="ja-JP" altLang="en-US" sz="105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）</a:t>
                      </a:r>
                      <a:endParaRPr kumimoji="1" lang="ja-JP" altLang="en-US" sz="105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T="36000" marB="3600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050" b="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　　５項目</a:t>
                      </a:r>
                      <a:r>
                        <a:rPr kumimoji="1" lang="ja-JP" altLang="en-US" sz="1050" b="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　（１２</a:t>
                      </a:r>
                      <a:r>
                        <a:rPr kumimoji="1" lang="en-US" altLang="ja-JP" sz="1050" b="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%</a:t>
                      </a:r>
                      <a:r>
                        <a:rPr kumimoji="1" lang="ja-JP" altLang="en-US" sz="1050" b="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）</a:t>
                      </a:r>
                      <a:endParaRPr kumimoji="1" lang="ja-JP" altLang="en-US" sz="1050" b="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T="36000" marB="3600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050" b="1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　　５項目</a:t>
                      </a:r>
                      <a:r>
                        <a:rPr kumimoji="1" lang="ja-JP" altLang="en-US" sz="1050" b="1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　（１１</a:t>
                      </a:r>
                      <a:r>
                        <a:rPr kumimoji="1" lang="en-US" altLang="ja-JP" sz="1050" b="1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%</a:t>
                      </a:r>
                      <a:r>
                        <a:rPr kumimoji="1" lang="ja-JP" altLang="en-US" sz="1050" b="1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）</a:t>
                      </a:r>
                      <a:endParaRPr kumimoji="1" lang="ja-JP" altLang="en-US" sz="1050" b="1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T="36000" marB="36000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93477127"/>
                  </a:ext>
                </a:extLst>
              </a:tr>
              <a:tr h="24000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４９％以下　「</a:t>
                      </a:r>
                      <a:r>
                        <a:rPr kumimoji="1" lang="en-US" altLang="ja-JP" sz="105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×</a:t>
                      </a:r>
                      <a:r>
                        <a:rPr kumimoji="1" lang="ja-JP" altLang="en-US" sz="105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」</a:t>
                      </a:r>
                    </a:p>
                  </a:txBody>
                  <a:tcPr marT="36000" marB="3600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　６項目　（１３</a:t>
                      </a:r>
                      <a:r>
                        <a:rPr kumimoji="1" lang="en-US" altLang="ja-JP" sz="105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%</a:t>
                      </a:r>
                      <a:r>
                        <a:rPr kumimoji="1" lang="ja-JP" altLang="en-US" sz="105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）</a:t>
                      </a:r>
                      <a:endParaRPr kumimoji="1" lang="ja-JP" altLang="en-US" sz="105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T="36000" marB="3600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050" b="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　　０項目</a:t>
                      </a:r>
                      <a:r>
                        <a:rPr kumimoji="1" lang="ja-JP" altLang="en-US" sz="1050" b="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　（　０</a:t>
                      </a:r>
                      <a:r>
                        <a:rPr kumimoji="1" lang="en-US" altLang="ja-JP" sz="1050" b="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%</a:t>
                      </a:r>
                      <a:r>
                        <a:rPr kumimoji="1" lang="ja-JP" altLang="en-US" sz="1050" b="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）</a:t>
                      </a:r>
                      <a:endParaRPr kumimoji="1" lang="ja-JP" altLang="en-US" sz="1050" b="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T="36000" marB="3600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050" b="1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　　５項目</a:t>
                      </a:r>
                      <a:r>
                        <a:rPr kumimoji="1" lang="ja-JP" altLang="en-US" sz="1050" b="1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　（１１</a:t>
                      </a:r>
                      <a:r>
                        <a:rPr kumimoji="1" lang="en-US" altLang="ja-JP" sz="1050" b="1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%</a:t>
                      </a:r>
                      <a:r>
                        <a:rPr kumimoji="1" lang="ja-JP" altLang="en-US" sz="1050" b="1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）</a:t>
                      </a:r>
                      <a:endParaRPr kumimoji="1" lang="ja-JP" altLang="en-US" sz="1050" b="1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T="36000" marB="36000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35515434"/>
                  </a:ext>
                </a:extLst>
              </a:tr>
            </a:tbl>
          </a:graphicData>
        </a:graphic>
      </p:graphicFrame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E793F3C5-D00C-4421-B6CA-EAFF0E64C247}"/>
              </a:ext>
            </a:extLst>
          </p:cNvPr>
          <p:cNvSpPr/>
          <p:nvPr/>
        </p:nvSpPr>
        <p:spPr>
          <a:xfrm>
            <a:off x="104273" y="3483049"/>
            <a:ext cx="8935454" cy="3060000"/>
          </a:xfrm>
          <a:prstGeom prst="rect">
            <a:avLst/>
          </a:prstGeom>
          <a:solidFill>
            <a:srgbClr val="FFCCFF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rIns="0" rtlCol="0" anchor="t"/>
          <a:lstStyle/>
          <a:p>
            <a:pPr algn="l"/>
            <a:endParaRPr lang="en-US" altLang="zh-TW" sz="1400" b="0" i="0" u="none" strike="noStrike" baseline="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29D4C773-34C0-4257-BB74-D92D6EB1947A}"/>
              </a:ext>
            </a:extLst>
          </p:cNvPr>
          <p:cNvSpPr/>
          <p:nvPr/>
        </p:nvSpPr>
        <p:spPr>
          <a:xfrm>
            <a:off x="192674" y="3791654"/>
            <a:ext cx="8812164" cy="800417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268288" indent="-268288">
              <a:lnSpc>
                <a:spcPts val="1500"/>
              </a:lnSpc>
            </a:pPr>
            <a:r>
              <a:rPr lang="ja-JP" altLang="en-US" sz="1150" b="1" dirty="0">
                <a:solidFill>
                  <a:srgbClr val="0000FF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項番</a:t>
            </a:r>
            <a:r>
              <a:rPr lang="en-US" altLang="ja-JP" sz="1150" b="1" dirty="0">
                <a:solidFill>
                  <a:srgbClr val="0000FF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8-</a:t>
            </a:r>
            <a:r>
              <a:rPr lang="ja-JP" altLang="en-US" sz="1150" b="1" dirty="0">
                <a:solidFill>
                  <a:srgbClr val="0000FF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①</a:t>
            </a:r>
            <a:r>
              <a:rPr lang="en-US" altLang="ja-JP" sz="1150" b="1" dirty="0">
                <a:solidFill>
                  <a:srgbClr val="0000FF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-(1)</a:t>
            </a:r>
            <a:r>
              <a:rPr lang="ja-JP" altLang="en-US" sz="1150" b="1" dirty="0">
                <a:solidFill>
                  <a:srgbClr val="0000FF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「保険者努力支援交付金の取組評価の特定健診」</a:t>
            </a:r>
            <a:r>
              <a:rPr kumimoji="1" lang="ja-JP" altLang="en-US" sz="115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 </a:t>
            </a:r>
            <a:r>
              <a:rPr kumimoji="1" lang="ja-JP" altLang="en-US" sz="115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⇒ </a:t>
            </a:r>
            <a:r>
              <a:rPr lang="ja-JP" altLang="en-US" sz="115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達成率は</a:t>
            </a:r>
            <a:r>
              <a:rPr lang="ja-JP" altLang="en-US" sz="1150" dirty="0">
                <a:solidFill>
                  <a:schemeClr val="tx1"/>
                </a:solidFill>
                <a:highlight>
                  <a:srgbClr val="00FF00"/>
                </a:highlight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約</a:t>
            </a:r>
            <a:r>
              <a:rPr lang="en-US" altLang="ja-JP" sz="1150" dirty="0">
                <a:solidFill>
                  <a:schemeClr val="tx1"/>
                </a:solidFill>
                <a:highlight>
                  <a:srgbClr val="00FF00"/>
                </a:highlight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23</a:t>
            </a:r>
            <a:r>
              <a:rPr lang="ja-JP" altLang="en-US" sz="1150" dirty="0">
                <a:solidFill>
                  <a:schemeClr val="tx1"/>
                </a:solidFill>
                <a:highlight>
                  <a:srgbClr val="00FF00"/>
                </a:highlight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％（未達成</a:t>
            </a:r>
            <a:r>
              <a:rPr lang="en-US" altLang="ja-JP" sz="1150" dirty="0">
                <a:solidFill>
                  <a:schemeClr val="tx1"/>
                </a:solidFill>
                <a:highlight>
                  <a:srgbClr val="00FF00"/>
                </a:highlight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33</a:t>
            </a:r>
            <a:r>
              <a:rPr lang="ja-JP" altLang="en-US" sz="1150" dirty="0">
                <a:solidFill>
                  <a:schemeClr val="tx1"/>
                </a:solidFill>
                <a:highlight>
                  <a:srgbClr val="00FF00"/>
                </a:highlight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市町村</a:t>
            </a:r>
            <a:r>
              <a:rPr kumimoji="1" lang="ja-JP" altLang="en-US" sz="1150" dirty="0">
                <a:solidFill>
                  <a:schemeClr val="tx1"/>
                </a:solidFill>
                <a:highlight>
                  <a:srgbClr val="00FF00"/>
                </a:highlight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： Ｒ６から</a:t>
            </a:r>
            <a:r>
              <a:rPr kumimoji="1" lang="en-US" altLang="ja-JP" sz="1150" dirty="0">
                <a:solidFill>
                  <a:schemeClr val="tx1"/>
                </a:solidFill>
                <a:highlight>
                  <a:srgbClr val="00FF00"/>
                </a:highlight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2</a:t>
            </a:r>
            <a:r>
              <a:rPr kumimoji="1" lang="ja-JP" altLang="en-US" sz="1150" dirty="0">
                <a:solidFill>
                  <a:schemeClr val="tx1"/>
                </a:solidFill>
                <a:highlight>
                  <a:srgbClr val="00FF00"/>
                </a:highlight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増</a:t>
            </a:r>
            <a:r>
              <a:rPr lang="ja-JP" altLang="en-US" sz="1150" dirty="0">
                <a:solidFill>
                  <a:schemeClr val="tx1"/>
                </a:solidFill>
                <a:highlight>
                  <a:srgbClr val="00FF00"/>
                </a:highlight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）</a:t>
            </a:r>
            <a:endParaRPr lang="en-US" altLang="ja-JP" sz="1150" dirty="0">
              <a:solidFill>
                <a:schemeClr val="tx1"/>
              </a:solidFill>
              <a:highlight>
                <a:srgbClr val="00FF00"/>
              </a:highlight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marL="180975">
              <a:lnSpc>
                <a:spcPts val="1400"/>
              </a:lnSpc>
            </a:pPr>
            <a:r>
              <a:rPr lang="ja-JP" altLang="en-US" sz="10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評価項目の一部廃止により、４割の市町村が前年度の獲得点から減点となる厳しい配点となった。若年層や、通院中の人を受診に繋げるため、</a:t>
            </a:r>
            <a:r>
              <a:rPr lang="en-US" altLang="ja-JP" sz="10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SNS</a:t>
            </a:r>
            <a:r>
              <a:rPr lang="ja-JP" altLang="en-US" sz="10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等による周知、はがき・電話による勧奨に加え、効果的なアプローチに向けたかかりつけ医との連携など、継続した対策が必要</a:t>
            </a:r>
            <a:endParaRPr lang="en-US" altLang="ja-JP" sz="10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lnSpc>
                <a:spcPts val="1400"/>
              </a:lnSpc>
            </a:pPr>
            <a:r>
              <a:rPr lang="ja-JP" altLang="en-US" sz="1150" b="1" dirty="0">
                <a:solidFill>
                  <a:srgbClr val="0000FF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項番</a:t>
            </a:r>
            <a:r>
              <a:rPr lang="en-US" altLang="ja-JP" sz="1150" b="1" dirty="0">
                <a:solidFill>
                  <a:srgbClr val="0000FF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8-</a:t>
            </a:r>
            <a:r>
              <a:rPr lang="ja-JP" altLang="en-US" sz="1150" b="1" dirty="0">
                <a:solidFill>
                  <a:srgbClr val="0000FF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①</a:t>
            </a:r>
            <a:r>
              <a:rPr lang="en-US" altLang="ja-JP" sz="1150" b="1" dirty="0">
                <a:solidFill>
                  <a:srgbClr val="0000FF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-(2)</a:t>
            </a:r>
            <a:r>
              <a:rPr lang="ja-JP" altLang="en-US" sz="1150" b="1" dirty="0">
                <a:solidFill>
                  <a:srgbClr val="0000FF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「保険者努力支援交付金の取組評価の保健指導」</a:t>
            </a:r>
            <a:r>
              <a:rPr kumimoji="1" lang="ja-JP" altLang="en-US" sz="115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 </a:t>
            </a:r>
            <a:r>
              <a:rPr kumimoji="1" lang="ja-JP" altLang="en-US" sz="115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⇒ </a:t>
            </a:r>
            <a:r>
              <a:rPr lang="ja-JP" altLang="en-US" sz="115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達成率は</a:t>
            </a:r>
            <a:r>
              <a:rPr lang="ja-JP" altLang="en-US" sz="1150" dirty="0">
                <a:solidFill>
                  <a:schemeClr val="tx1"/>
                </a:solidFill>
                <a:highlight>
                  <a:srgbClr val="00FF00"/>
                </a:highlight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約</a:t>
            </a:r>
            <a:r>
              <a:rPr lang="en-US" altLang="ja-JP" sz="1150" dirty="0">
                <a:solidFill>
                  <a:schemeClr val="tx1"/>
                </a:solidFill>
                <a:highlight>
                  <a:srgbClr val="00FF00"/>
                </a:highlight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35</a:t>
            </a:r>
            <a:r>
              <a:rPr lang="ja-JP" altLang="en-US" sz="1150" dirty="0">
                <a:solidFill>
                  <a:schemeClr val="tx1"/>
                </a:solidFill>
                <a:highlight>
                  <a:srgbClr val="00FF00"/>
                </a:highlight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％（未達成</a:t>
            </a:r>
            <a:r>
              <a:rPr lang="en-US" altLang="ja-JP" sz="1150" dirty="0">
                <a:solidFill>
                  <a:schemeClr val="tx1"/>
                </a:solidFill>
                <a:highlight>
                  <a:srgbClr val="00FF00"/>
                </a:highlight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28</a:t>
            </a:r>
            <a:r>
              <a:rPr lang="ja-JP" altLang="en-US" sz="1150" dirty="0">
                <a:solidFill>
                  <a:schemeClr val="tx1"/>
                </a:solidFill>
                <a:highlight>
                  <a:srgbClr val="00FF00"/>
                </a:highlight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市町村</a:t>
            </a:r>
            <a:r>
              <a:rPr kumimoji="1" lang="ja-JP" altLang="en-US" sz="1150" dirty="0">
                <a:solidFill>
                  <a:schemeClr val="tx1"/>
                </a:solidFill>
                <a:highlight>
                  <a:srgbClr val="00FF00"/>
                </a:highlight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： Ｒ６から</a:t>
            </a:r>
            <a:r>
              <a:rPr kumimoji="1" lang="en-US" altLang="ja-JP" sz="1150" dirty="0">
                <a:solidFill>
                  <a:schemeClr val="tx1"/>
                </a:solidFill>
                <a:highlight>
                  <a:srgbClr val="00FF00"/>
                </a:highlight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1</a:t>
            </a:r>
            <a:r>
              <a:rPr kumimoji="1" lang="ja-JP" altLang="en-US" sz="1150" dirty="0">
                <a:solidFill>
                  <a:schemeClr val="tx1"/>
                </a:solidFill>
                <a:highlight>
                  <a:srgbClr val="00FF00"/>
                </a:highlight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減</a:t>
            </a:r>
            <a:r>
              <a:rPr lang="ja-JP" altLang="en-US" sz="1150" dirty="0">
                <a:solidFill>
                  <a:schemeClr val="tx1"/>
                </a:solidFill>
                <a:highlight>
                  <a:srgbClr val="00FF00"/>
                </a:highlight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）</a:t>
            </a:r>
            <a:endParaRPr lang="en-US" altLang="ja-JP" sz="1150" dirty="0">
              <a:solidFill>
                <a:schemeClr val="tx1"/>
              </a:solidFill>
              <a:highlight>
                <a:srgbClr val="00FF00"/>
              </a:highlight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marL="180975">
              <a:lnSpc>
                <a:spcPts val="1400"/>
              </a:lnSpc>
            </a:pPr>
            <a:r>
              <a:rPr lang="ja-JP" altLang="en-US" sz="10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評価項目において実施率が、３年連続で前年度比を上回る要件の追加や、減点基準への相対評価の導入等、厳しい配点となった。実施率向上に向け、指導に対する必要性の理解促進、健診当日や日・祝日の実施、訪問対応、オンライン指導の導入など指導機会の拡充、インセンティブの設定等の対策が必要</a:t>
            </a:r>
            <a:endParaRPr lang="en-US" altLang="ja-JP" sz="10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lnSpc>
                <a:spcPts val="1400"/>
              </a:lnSpc>
            </a:pPr>
            <a:r>
              <a:rPr lang="ja-JP" altLang="en-US" sz="1150" b="1" dirty="0">
                <a:solidFill>
                  <a:srgbClr val="0000FF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項番</a:t>
            </a:r>
            <a:r>
              <a:rPr lang="en-US" altLang="ja-JP" sz="1150" b="1" dirty="0">
                <a:solidFill>
                  <a:srgbClr val="0000FF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8-</a:t>
            </a:r>
            <a:r>
              <a:rPr lang="ja-JP" altLang="en-US" sz="1150" b="1" dirty="0">
                <a:solidFill>
                  <a:srgbClr val="0000FF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①</a:t>
            </a:r>
            <a:r>
              <a:rPr lang="en-US" altLang="ja-JP" sz="1150" b="1" dirty="0">
                <a:solidFill>
                  <a:srgbClr val="0000FF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-(3)</a:t>
            </a:r>
            <a:r>
              <a:rPr lang="ja-JP" altLang="en-US" sz="1150" b="1" dirty="0">
                <a:solidFill>
                  <a:srgbClr val="0000FF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「保険者努力支援交付金の取組評価のメタボ」</a:t>
            </a:r>
            <a:r>
              <a:rPr kumimoji="1" lang="ja-JP" altLang="en-US" sz="115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 </a:t>
            </a:r>
            <a:r>
              <a:rPr kumimoji="1" lang="ja-JP" altLang="en-US" sz="115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⇒ </a:t>
            </a:r>
            <a:r>
              <a:rPr lang="ja-JP" altLang="en-US" sz="115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達成率は</a:t>
            </a:r>
            <a:r>
              <a:rPr lang="ja-JP" altLang="en-US" sz="1150" dirty="0">
                <a:solidFill>
                  <a:schemeClr val="tx1"/>
                </a:solidFill>
                <a:highlight>
                  <a:srgbClr val="00FF00"/>
                </a:highlight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約</a:t>
            </a:r>
            <a:r>
              <a:rPr lang="en-US" altLang="ja-JP" sz="1150" dirty="0">
                <a:solidFill>
                  <a:schemeClr val="tx1"/>
                </a:solidFill>
                <a:highlight>
                  <a:srgbClr val="00FF00"/>
                </a:highlight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33</a:t>
            </a:r>
            <a:r>
              <a:rPr lang="ja-JP" altLang="en-US" sz="1150" dirty="0">
                <a:solidFill>
                  <a:schemeClr val="tx1"/>
                </a:solidFill>
                <a:highlight>
                  <a:srgbClr val="00FF00"/>
                </a:highlight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％（未達成</a:t>
            </a:r>
            <a:r>
              <a:rPr lang="en-US" altLang="ja-JP" sz="1150" dirty="0">
                <a:solidFill>
                  <a:schemeClr val="tx1"/>
                </a:solidFill>
                <a:highlight>
                  <a:srgbClr val="00FF00"/>
                </a:highlight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29</a:t>
            </a:r>
            <a:r>
              <a:rPr lang="ja-JP" altLang="en-US" sz="1150" dirty="0">
                <a:solidFill>
                  <a:schemeClr val="tx1"/>
                </a:solidFill>
                <a:highlight>
                  <a:srgbClr val="00FF00"/>
                </a:highlight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市町村</a:t>
            </a:r>
            <a:r>
              <a:rPr kumimoji="1" lang="ja-JP" altLang="en-US" sz="1150" dirty="0">
                <a:solidFill>
                  <a:schemeClr val="tx1"/>
                </a:solidFill>
                <a:highlight>
                  <a:srgbClr val="00FF00"/>
                </a:highlight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： Ｒ６から</a:t>
            </a:r>
            <a:r>
              <a:rPr kumimoji="1" lang="en-US" altLang="ja-JP" sz="1150" dirty="0">
                <a:solidFill>
                  <a:schemeClr val="tx1"/>
                </a:solidFill>
                <a:highlight>
                  <a:srgbClr val="00FF00"/>
                </a:highlight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17</a:t>
            </a:r>
            <a:r>
              <a:rPr kumimoji="1" lang="ja-JP" altLang="en-US" sz="1150" dirty="0">
                <a:solidFill>
                  <a:schemeClr val="tx1"/>
                </a:solidFill>
                <a:highlight>
                  <a:srgbClr val="00FF00"/>
                </a:highlight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増</a:t>
            </a:r>
            <a:r>
              <a:rPr lang="ja-JP" altLang="en-US" sz="1150" dirty="0">
                <a:solidFill>
                  <a:schemeClr val="tx1"/>
                </a:solidFill>
                <a:highlight>
                  <a:srgbClr val="00FF00"/>
                </a:highlight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）</a:t>
            </a:r>
            <a:endParaRPr lang="en-US" altLang="ja-JP" sz="1150" dirty="0">
              <a:solidFill>
                <a:schemeClr val="tx1"/>
              </a:solidFill>
              <a:highlight>
                <a:srgbClr val="00FF00"/>
              </a:highlight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marL="180975">
              <a:lnSpc>
                <a:spcPts val="1400"/>
              </a:lnSpc>
            </a:pPr>
            <a:r>
              <a:rPr lang="ja-JP" altLang="en-US" sz="10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評価項目中、メタボリックシンドローム減少率の基準変更、前年度</a:t>
            </a:r>
            <a:r>
              <a:rPr lang="en-US" altLang="ja-JP" sz="10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17</a:t>
            </a:r>
            <a:r>
              <a:rPr lang="ja-JP" altLang="en-US" sz="10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市町村が獲得していた項目の廃止など、全体的に厳しい配点となった。特定健診による指導対象者の把握、メタボリックシンドロームの改善に向けた特定保健指導時の効果的なアプローチの工夫なと、継続した対策が必要</a:t>
            </a:r>
            <a:endParaRPr lang="en-US" altLang="ja-JP" sz="10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lnSpc>
                <a:spcPts val="1400"/>
              </a:lnSpc>
            </a:pPr>
            <a:r>
              <a:rPr lang="ja-JP" altLang="en-US" sz="1150" b="1" dirty="0">
                <a:solidFill>
                  <a:srgbClr val="0000FF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項番</a:t>
            </a:r>
            <a:r>
              <a:rPr lang="en-US" altLang="ja-JP" sz="1150" b="1" dirty="0">
                <a:solidFill>
                  <a:srgbClr val="0000FF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8-</a:t>
            </a:r>
            <a:r>
              <a:rPr lang="ja-JP" altLang="en-US" sz="1150" b="1" dirty="0">
                <a:solidFill>
                  <a:srgbClr val="0000FF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①</a:t>
            </a:r>
            <a:r>
              <a:rPr lang="en-US" altLang="ja-JP" sz="1150" b="1" dirty="0">
                <a:solidFill>
                  <a:srgbClr val="0000FF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-(4)</a:t>
            </a:r>
            <a:r>
              <a:rPr lang="ja-JP" altLang="en-US" sz="1150" b="1" dirty="0">
                <a:solidFill>
                  <a:srgbClr val="0000FF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「保険者努力支援交付金の取組評価のがん検診・歯周疾患健診」</a:t>
            </a:r>
            <a:r>
              <a:rPr kumimoji="1" lang="ja-JP" altLang="en-US" sz="115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 </a:t>
            </a:r>
            <a:r>
              <a:rPr kumimoji="1" lang="ja-JP" altLang="en-US" sz="115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⇒ </a:t>
            </a:r>
            <a:r>
              <a:rPr lang="ja-JP" altLang="en-US" sz="115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達成率は</a:t>
            </a:r>
            <a:r>
              <a:rPr lang="ja-JP" altLang="en-US" sz="1150" dirty="0">
                <a:solidFill>
                  <a:schemeClr val="tx1"/>
                </a:solidFill>
                <a:highlight>
                  <a:srgbClr val="00FF00"/>
                </a:highlight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約</a:t>
            </a:r>
            <a:r>
              <a:rPr lang="en-US" altLang="ja-JP" sz="1150" dirty="0">
                <a:solidFill>
                  <a:schemeClr val="tx1"/>
                </a:solidFill>
                <a:highlight>
                  <a:srgbClr val="00FF00"/>
                </a:highlight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33</a:t>
            </a:r>
            <a:r>
              <a:rPr lang="ja-JP" altLang="en-US" sz="1150" dirty="0">
                <a:solidFill>
                  <a:schemeClr val="tx1"/>
                </a:solidFill>
                <a:highlight>
                  <a:srgbClr val="00FF00"/>
                </a:highlight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％（未達成</a:t>
            </a:r>
            <a:r>
              <a:rPr lang="en-US" altLang="ja-JP" sz="1150" dirty="0">
                <a:solidFill>
                  <a:schemeClr val="tx1"/>
                </a:solidFill>
                <a:highlight>
                  <a:srgbClr val="00FF00"/>
                </a:highlight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29</a:t>
            </a:r>
            <a:r>
              <a:rPr lang="ja-JP" altLang="en-US" sz="1150" dirty="0">
                <a:solidFill>
                  <a:schemeClr val="tx1"/>
                </a:solidFill>
                <a:highlight>
                  <a:srgbClr val="00FF00"/>
                </a:highlight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市町村</a:t>
            </a:r>
            <a:r>
              <a:rPr kumimoji="1" lang="ja-JP" altLang="en-US" sz="1150" dirty="0">
                <a:solidFill>
                  <a:schemeClr val="tx1"/>
                </a:solidFill>
                <a:highlight>
                  <a:srgbClr val="00FF00"/>
                </a:highlight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： Ｒ６から</a:t>
            </a:r>
            <a:r>
              <a:rPr kumimoji="1" lang="en-US" altLang="ja-JP" sz="1150" dirty="0">
                <a:solidFill>
                  <a:schemeClr val="tx1"/>
                </a:solidFill>
                <a:highlight>
                  <a:srgbClr val="00FF00"/>
                </a:highlight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12</a:t>
            </a:r>
            <a:r>
              <a:rPr kumimoji="1" lang="ja-JP" altLang="en-US" sz="1150" dirty="0">
                <a:solidFill>
                  <a:schemeClr val="tx1"/>
                </a:solidFill>
                <a:highlight>
                  <a:srgbClr val="00FF00"/>
                </a:highlight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増</a:t>
            </a:r>
            <a:r>
              <a:rPr lang="ja-JP" altLang="en-US" sz="1150" dirty="0">
                <a:solidFill>
                  <a:schemeClr val="tx1"/>
                </a:solidFill>
                <a:highlight>
                  <a:srgbClr val="00FF00"/>
                </a:highlight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）</a:t>
            </a:r>
            <a:endParaRPr lang="en-US" altLang="ja-JP" sz="1150" dirty="0">
              <a:solidFill>
                <a:schemeClr val="tx1"/>
              </a:solidFill>
              <a:highlight>
                <a:srgbClr val="00FF00"/>
              </a:highlight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marL="180975">
              <a:lnSpc>
                <a:spcPts val="1400"/>
              </a:lnSpc>
            </a:pPr>
            <a:r>
              <a:rPr lang="ja-JP" altLang="en-US" sz="10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評価項目中、３割近い市町村が獲得できていた項目の配点変更、９割近い市町村が獲得できていた項目の廃止など、全体的に厳しい配点となった。がん検診・歯周疾患健診の受診率向上に向け、</a:t>
            </a:r>
            <a:r>
              <a:rPr lang="en-US" altLang="ja-JP" sz="10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SNS</a:t>
            </a:r>
            <a:r>
              <a:rPr lang="ja-JP" altLang="en-US" sz="10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等による周知、はがき・電話による勧奨、インセンティブの設定、他の健診との同日実施等の対策が必要</a:t>
            </a:r>
            <a:endParaRPr lang="en-US" altLang="ja-JP" sz="10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lnSpc>
                <a:spcPts val="1400"/>
              </a:lnSpc>
            </a:pPr>
            <a:r>
              <a:rPr lang="ja-JP" altLang="en-US" sz="1150" b="1" dirty="0">
                <a:solidFill>
                  <a:srgbClr val="0000FF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項番</a:t>
            </a:r>
            <a:r>
              <a:rPr lang="en-US" altLang="ja-JP" sz="1150" b="1" dirty="0">
                <a:solidFill>
                  <a:srgbClr val="0000FF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8-</a:t>
            </a:r>
            <a:r>
              <a:rPr lang="ja-JP" altLang="en-US" sz="1150" b="1" dirty="0">
                <a:solidFill>
                  <a:srgbClr val="0000FF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①</a:t>
            </a:r>
            <a:r>
              <a:rPr lang="en-US" altLang="ja-JP" sz="1150" b="1" dirty="0">
                <a:solidFill>
                  <a:srgbClr val="0000FF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-(6)</a:t>
            </a:r>
            <a:r>
              <a:rPr lang="ja-JP" altLang="en-US" sz="1150" b="1" dirty="0">
                <a:solidFill>
                  <a:srgbClr val="0000FF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「保険者努力支援交付金の取組評価の収納率」</a:t>
            </a:r>
            <a:r>
              <a:rPr kumimoji="1" lang="ja-JP" altLang="en-US" sz="115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 </a:t>
            </a:r>
            <a:r>
              <a:rPr kumimoji="1" lang="ja-JP" altLang="en-US" sz="115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⇒ </a:t>
            </a:r>
            <a:r>
              <a:rPr lang="ja-JP" altLang="en-US" sz="115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達成率は</a:t>
            </a:r>
            <a:r>
              <a:rPr lang="ja-JP" altLang="en-US" sz="1150" dirty="0">
                <a:solidFill>
                  <a:schemeClr val="tx1"/>
                </a:solidFill>
                <a:highlight>
                  <a:srgbClr val="00FF00"/>
                </a:highlight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約</a:t>
            </a:r>
            <a:r>
              <a:rPr lang="en-US" altLang="ja-JP" sz="1150" dirty="0">
                <a:solidFill>
                  <a:schemeClr val="tx1"/>
                </a:solidFill>
                <a:highlight>
                  <a:srgbClr val="00FF00"/>
                </a:highlight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35</a:t>
            </a:r>
            <a:r>
              <a:rPr lang="ja-JP" altLang="en-US" sz="1150" dirty="0">
                <a:solidFill>
                  <a:schemeClr val="tx1"/>
                </a:solidFill>
                <a:highlight>
                  <a:srgbClr val="00FF00"/>
                </a:highlight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％（未達成</a:t>
            </a:r>
            <a:r>
              <a:rPr lang="en-US" altLang="ja-JP" sz="1150" dirty="0">
                <a:solidFill>
                  <a:schemeClr val="tx1"/>
                </a:solidFill>
                <a:highlight>
                  <a:srgbClr val="00FF00"/>
                </a:highlight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28</a:t>
            </a:r>
            <a:r>
              <a:rPr lang="ja-JP" altLang="en-US" sz="1150" dirty="0">
                <a:solidFill>
                  <a:schemeClr val="tx1"/>
                </a:solidFill>
                <a:highlight>
                  <a:srgbClr val="00FF00"/>
                </a:highlight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市町村</a:t>
            </a:r>
            <a:r>
              <a:rPr kumimoji="1" lang="ja-JP" altLang="en-US" sz="1150" dirty="0">
                <a:solidFill>
                  <a:schemeClr val="tx1"/>
                </a:solidFill>
                <a:highlight>
                  <a:srgbClr val="00FF00"/>
                </a:highlight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： Ｒ６から</a:t>
            </a:r>
            <a:r>
              <a:rPr kumimoji="1" lang="en-US" altLang="ja-JP" sz="1150" dirty="0">
                <a:solidFill>
                  <a:schemeClr val="tx1"/>
                </a:solidFill>
                <a:highlight>
                  <a:srgbClr val="00FF00"/>
                </a:highlight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2</a:t>
            </a:r>
            <a:r>
              <a:rPr kumimoji="1" lang="ja-JP" altLang="en-US" sz="1150" dirty="0">
                <a:solidFill>
                  <a:schemeClr val="tx1"/>
                </a:solidFill>
                <a:highlight>
                  <a:srgbClr val="00FF00"/>
                </a:highlight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減</a:t>
            </a:r>
            <a:r>
              <a:rPr lang="ja-JP" altLang="en-US" sz="1150" dirty="0">
                <a:solidFill>
                  <a:schemeClr val="tx1"/>
                </a:solidFill>
                <a:highlight>
                  <a:srgbClr val="00FF00"/>
                </a:highlight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）</a:t>
            </a:r>
            <a:endParaRPr lang="en-US" altLang="ja-JP" sz="1150" dirty="0">
              <a:solidFill>
                <a:schemeClr val="tx1"/>
              </a:solidFill>
              <a:highlight>
                <a:srgbClr val="00FF00"/>
              </a:highlight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marL="180975">
              <a:lnSpc>
                <a:spcPts val="1400"/>
              </a:lnSpc>
            </a:pPr>
            <a:r>
              <a:rPr lang="ja-JP" altLang="en-US" sz="10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評価項目中、「滞納繰越分の収納率向上」は、前年度比</a:t>
            </a:r>
            <a:r>
              <a:rPr lang="en-US" altLang="ja-JP" sz="10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10</a:t>
            </a:r>
            <a:r>
              <a:rPr lang="ja-JP" altLang="en-US" sz="10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倍となる９市町村が得点を獲得できた。府の収納率は全国に比べ低く、納付を促す広報活動、口座振替の推進、コンビニ収納やスマホ決済など徴収方法の多様化、催告の強化と徹底、差押え等による滞納整理など、継続した対策が必要</a:t>
            </a:r>
          </a:p>
          <a:p>
            <a:pPr>
              <a:lnSpc>
                <a:spcPts val="1600"/>
              </a:lnSpc>
            </a:pPr>
            <a:endParaRPr lang="en-US" altLang="ja-JP" sz="10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1" name="四角形: 角を丸くする 10">
            <a:extLst>
              <a:ext uri="{FF2B5EF4-FFF2-40B4-BE49-F238E27FC236}">
                <a16:creationId xmlns:a16="http://schemas.microsoft.com/office/drawing/2014/main" id="{AB55F1FA-B296-44E3-943E-F98A25E6F2D5}"/>
              </a:ext>
            </a:extLst>
          </p:cNvPr>
          <p:cNvSpPr/>
          <p:nvPr/>
        </p:nvSpPr>
        <p:spPr>
          <a:xfrm>
            <a:off x="277715" y="3543959"/>
            <a:ext cx="3143232" cy="216024"/>
          </a:xfrm>
          <a:prstGeom prst="roundRect">
            <a:avLst/>
          </a:prstGeom>
          <a:solidFill>
            <a:srgbClr val="0000FF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150" b="1" dirty="0"/>
              <a:t>【</a:t>
            </a:r>
            <a:r>
              <a:rPr lang="ja-JP" altLang="en-US" sz="1150" b="1" dirty="0"/>
              <a:t> Ｘ </a:t>
            </a:r>
            <a:r>
              <a:rPr kumimoji="1" lang="ja-JP" altLang="en-US" sz="1150" b="1" dirty="0"/>
              <a:t>の分析（主な要因等を整理して記載） </a:t>
            </a:r>
            <a:r>
              <a:rPr kumimoji="1" lang="en-US" altLang="ja-JP" sz="1150" b="1" dirty="0"/>
              <a:t>】</a:t>
            </a:r>
            <a:r>
              <a:rPr kumimoji="1" lang="ja-JP" altLang="en-US" sz="1150" b="1" dirty="0"/>
              <a:t>　</a:t>
            </a:r>
          </a:p>
        </p:txBody>
      </p:sp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992BFD17-071D-4D8A-A3D1-2970FD99F1C9}"/>
              </a:ext>
            </a:extLst>
          </p:cNvPr>
          <p:cNvSpPr/>
          <p:nvPr/>
        </p:nvSpPr>
        <p:spPr>
          <a:xfrm>
            <a:off x="121125" y="6525344"/>
            <a:ext cx="8935453" cy="347551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>
              <a:lnSpc>
                <a:spcPts val="1900"/>
              </a:lnSpc>
            </a:pPr>
            <a:r>
              <a:rPr kumimoji="1" lang="en-US" altLang="ja-JP" sz="115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※ </a:t>
            </a:r>
            <a:r>
              <a:rPr kumimoji="1" lang="ja-JP" altLang="en-US" sz="115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令和</a:t>
            </a:r>
            <a:r>
              <a:rPr kumimoji="1" lang="en-US" altLang="ja-JP" sz="115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8</a:t>
            </a:r>
            <a:r>
              <a:rPr kumimoji="1" lang="ja-JP" altLang="en-US" sz="115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年度の進捗管理に向けて、各市町村の取組状況を踏まえ、効果や好事例、課題や改善点など、検討していく。</a:t>
            </a:r>
            <a:endParaRPr kumimoji="1" lang="en-US" altLang="ja-JP" sz="115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F97BAB97-F3A2-4BB0-9131-F14314D94A9C}"/>
              </a:ext>
            </a:extLst>
          </p:cNvPr>
          <p:cNvSpPr/>
          <p:nvPr/>
        </p:nvSpPr>
        <p:spPr>
          <a:xfrm>
            <a:off x="104273" y="1928033"/>
            <a:ext cx="8935454" cy="1476000"/>
          </a:xfrm>
          <a:prstGeom prst="rect">
            <a:avLst/>
          </a:prstGeom>
          <a:solidFill>
            <a:srgbClr val="FFFF99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l"/>
            <a:endParaRPr lang="en-US" altLang="zh-TW" sz="1400" b="0" i="0" u="none" strike="noStrike" baseline="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6" name="正方形/長方形 15">
            <a:extLst>
              <a:ext uri="{FF2B5EF4-FFF2-40B4-BE49-F238E27FC236}">
                <a16:creationId xmlns:a16="http://schemas.microsoft.com/office/drawing/2014/main" id="{12414556-7E96-4F60-AB2F-72ED2B05EB65}"/>
              </a:ext>
            </a:extLst>
          </p:cNvPr>
          <p:cNvSpPr/>
          <p:nvPr/>
        </p:nvSpPr>
        <p:spPr>
          <a:xfrm>
            <a:off x="236056" y="2193701"/>
            <a:ext cx="8708225" cy="800417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>
              <a:lnSpc>
                <a:spcPts val="1500"/>
              </a:lnSpc>
            </a:pPr>
            <a:r>
              <a:rPr kumimoji="1" lang="ja-JP" altLang="en-US" sz="1150" b="1" dirty="0">
                <a:solidFill>
                  <a:srgbClr val="0000FF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項番１</a:t>
            </a:r>
            <a:r>
              <a:rPr kumimoji="1" lang="en-US" altLang="ja-JP" sz="1150" b="1" dirty="0">
                <a:solidFill>
                  <a:srgbClr val="0000FF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-①-(2)</a:t>
            </a:r>
            <a:r>
              <a:rPr kumimoji="1" lang="ja-JP" altLang="en-US" sz="1150" b="1" dirty="0">
                <a:solidFill>
                  <a:srgbClr val="0000FF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「標準収納率を達成」</a:t>
            </a:r>
            <a:r>
              <a:rPr kumimoji="1" lang="ja-JP" altLang="en-US" sz="115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 ⇒ 達成率は</a:t>
            </a:r>
            <a:r>
              <a:rPr kumimoji="1" lang="ja-JP" altLang="en-US" sz="1150" b="1" dirty="0">
                <a:solidFill>
                  <a:schemeClr val="tx1"/>
                </a:solidFill>
                <a:highlight>
                  <a:srgbClr val="00FF00"/>
                </a:highlight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約</a:t>
            </a:r>
            <a:r>
              <a:rPr kumimoji="1" lang="en-US" altLang="ja-JP" sz="1150" b="1" dirty="0">
                <a:solidFill>
                  <a:schemeClr val="tx1"/>
                </a:solidFill>
                <a:highlight>
                  <a:srgbClr val="00FF00"/>
                </a:highlight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5</a:t>
            </a:r>
            <a:r>
              <a:rPr kumimoji="1" lang="ja-JP" altLang="en-US" sz="1150" b="1" dirty="0">
                <a:solidFill>
                  <a:schemeClr val="tx1"/>
                </a:solidFill>
                <a:highlight>
                  <a:srgbClr val="00FF00"/>
                </a:highlight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１％（未達成２１市町村 ： Ｒ６から４減）　</a:t>
            </a:r>
          </a:p>
          <a:p>
            <a:pPr marL="179388">
              <a:lnSpc>
                <a:spcPts val="1500"/>
              </a:lnSpc>
            </a:pPr>
            <a:r>
              <a:rPr kumimoji="1" lang="ja-JP" altLang="en-US" sz="115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全市町村で、様々な取組みを継続的に行った結果、標準収納率を達成した市町村は増加したが、依然として達成が困難な市町村が半数程度あり、引続きの対策が必要。</a:t>
            </a:r>
          </a:p>
          <a:p>
            <a:pPr>
              <a:lnSpc>
                <a:spcPts val="1500"/>
              </a:lnSpc>
            </a:pPr>
            <a:r>
              <a:rPr kumimoji="1" lang="ja-JP" altLang="en-US" sz="1150" b="1" dirty="0">
                <a:solidFill>
                  <a:srgbClr val="0000FF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項番１</a:t>
            </a:r>
            <a:r>
              <a:rPr kumimoji="1" lang="en-US" altLang="ja-JP" sz="1150" b="1" dirty="0">
                <a:solidFill>
                  <a:srgbClr val="0000FF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-②-(2)</a:t>
            </a:r>
            <a:r>
              <a:rPr kumimoji="1" lang="ja-JP" altLang="en-US" sz="1150" b="1" dirty="0">
                <a:solidFill>
                  <a:srgbClr val="0000FF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「滞納繰越額の減少」 </a:t>
            </a:r>
            <a:r>
              <a:rPr kumimoji="1" lang="ja-JP" altLang="en-US" sz="115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⇒ </a:t>
            </a:r>
            <a:r>
              <a:rPr kumimoji="1" lang="ja-JP" altLang="en-US" sz="1150" b="1" dirty="0">
                <a:solidFill>
                  <a:schemeClr val="tx1"/>
                </a:solidFill>
                <a:highlight>
                  <a:srgbClr val="00FF00"/>
                </a:highlight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達成率は約</a:t>
            </a:r>
            <a:r>
              <a:rPr kumimoji="1" lang="en-US" altLang="ja-JP" sz="1150" b="1" dirty="0">
                <a:solidFill>
                  <a:schemeClr val="tx1"/>
                </a:solidFill>
                <a:highlight>
                  <a:srgbClr val="00FF00"/>
                </a:highlight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6</a:t>
            </a:r>
            <a:r>
              <a:rPr kumimoji="1" lang="ja-JP" altLang="en-US" sz="1150" b="1" dirty="0">
                <a:solidFill>
                  <a:schemeClr val="tx1"/>
                </a:solidFill>
                <a:highlight>
                  <a:srgbClr val="00FF00"/>
                </a:highlight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３％（未達成</a:t>
            </a:r>
            <a:r>
              <a:rPr kumimoji="1" lang="en-US" altLang="ja-JP" sz="1150" b="1" dirty="0">
                <a:solidFill>
                  <a:schemeClr val="tx1"/>
                </a:solidFill>
                <a:highlight>
                  <a:srgbClr val="00FF00"/>
                </a:highlight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1</a:t>
            </a:r>
            <a:r>
              <a:rPr kumimoji="1" lang="ja-JP" altLang="en-US" sz="1150" b="1" dirty="0">
                <a:solidFill>
                  <a:schemeClr val="tx1"/>
                </a:solidFill>
                <a:highlight>
                  <a:srgbClr val="00FF00"/>
                </a:highlight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６市町村 ： </a:t>
            </a:r>
            <a:r>
              <a:rPr kumimoji="1" lang="en-US" altLang="ja-JP" sz="1150" b="1" dirty="0">
                <a:solidFill>
                  <a:schemeClr val="tx1"/>
                </a:solidFill>
                <a:highlight>
                  <a:srgbClr val="00FF00"/>
                </a:highlight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R6</a:t>
            </a:r>
            <a:r>
              <a:rPr kumimoji="1" lang="ja-JP" altLang="en-US" sz="1150" b="1" dirty="0">
                <a:solidFill>
                  <a:schemeClr val="tx1"/>
                </a:solidFill>
                <a:highlight>
                  <a:srgbClr val="00FF00"/>
                </a:highlight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から４増）</a:t>
            </a:r>
          </a:p>
          <a:p>
            <a:pPr marL="179388">
              <a:lnSpc>
                <a:spcPts val="1500"/>
              </a:lnSpc>
            </a:pPr>
            <a:r>
              <a:rPr kumimoji="1" lang="ja-JP" altLang="en-US" sz="115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全市町村で、様々な取組みを継続的に行った結果、新たに滞納繰越額が減少した市町村もあるが、全体として減少が図れなかった市町村は増加しており、引続きの対策が必要。</a:t>
            </a:r>
          </a:p>
        </p:txBody>
      </p:sp>
      <p:sp>
        <p:nvSpPr>
          <p:cNvPr id="17" name="四角形: 角を丸くする 16">
            <a:extLst>
              <a:ext uri="{FF2B5EF4-FFF2-40B4-BE49-F238E27FC236}">
                <a16:creationId xmlns:a16="http://schemas.microsoft.com/office/drawing/2014/main" id="{73F40DF4-C305-4BCA-8417-642992C1148A}"/>
              </a:ext>
            </a:extLst>
          </p:cNvPr>
          <p:cNvSpPr/>
          <p:nvPr/>
        </p:nvSpPr>
        <p:spPr>
          <a:xfrm>
            <a:off x="284890" y="1977135"/>
            <a:ext cx="3143232" cy="216024"/>
          </a:xfrm>
          <a:prstGeom prst="roundRect">
            <a:avLst/>
          </a:prstGeom>
          <a:solidFill>
            <a:srgbClr val="0000FF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150" b="1" dirty="0"/>
              <a:t>【</a:t>
            </a:r>
            <a:r>
              <a:rPr kumimoji="1" lang="ja-JP" altLang="en-US" sz="1150" b="1" dirty="0"/>
              <a:t>主な▲の分析（主な要因等を整理して記載）</a:t>
            </a:r>
            <a:r>
              <a:rPr kumimoji="1" lang="en-US" altLang="ja-JP" sz="1150" b="1" dirty="0"/>
              <a:t>】</a:t>
            </a:r>
            <a:r>
              <a:rPr kumimoji="1" lang="ja-JP" altLang="en-US" sz="1150" b="1" dirty="0"/>
              <a:t>　</a:t>
            </a:r>
          </a:p>
        </p:txBody>
      </p:sp>
      <p:sp>
        <p:nvSpPr>
          <p:cNvPr id="18" name="正方形/長方形 17">
            <a:extLst>
              <a:ext uri="{FF2B5EF4-FFF2-40B4-BE49-F238E27FC236}">
                <a16:creationId xmlns:a16="http://schemas.microsoft.com/office/drawing/2014/main" id="{E5A5D8C6-1302-4A29-9575-4DA574A830E0}"/>
              </a:ext>
            </a:extLst>
          </p:cNvPr>
          <p:cNvSpPr/>
          <p:nvPr/>
        </p:nvSpPr>
        <p:spPr>
          <a:xfrm>
            <a:off x="3428122" y="1958170"/>
            <a:ext cx="2088000" cy="267446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>
            <a:spAutoFit/>
          </a:bodyPr>
          <a:lstStyle/>
          <a:p>
            <a:pPr>
              <a:lnSpc>
                <a:spcPts val="1600"/>
              </a:lnSpc>
            </a:pPr>
            <a:r>
              <a:rPr kumimoji="1" lang="ja-JP" altLang="en-US" sz="115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下位</a:t>
            </a:r>
            <a:r>
              <a:rPr kumimoji="1" lang="en-US" altLang="ja-JP" sz="115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2</a:t>
            </a:r>
            <a:r>
              <a:rPr kumimoji="1" lang="ja-JP" altLang="en-US" sz="115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項目を記載</a:t>
            </a:r>
            <a:endParaRPr lang="ja-JP" altLang="en-US" sz="10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2" name="テキスト ボックス 5">
            <a:extLst>
              <a:ext uri="{FF2B5EF4-FFF2-40B4-BE49-F238E27FC236}">
                <a16:creationId xmlns:a16="http://schemas.microsoft.com/office/drawing/2014/main" id="{0A4C309D-3421-4DEC-9E2F-B1BE2C01D585}"/>
              </a:ext>
            </a:extLst>
          </p:cNvPr>
          <p:cNvSpPr txBox="1"/>
          <p:nvPr/>
        </p:nvSpPr>
        <p:spPr>
          <a:xfrm>
            <a:off x="8100393" y="44624"/>
            <a:ext cx="972158" cy="257369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</a:ln>
        </p:spPr>
        <p:txBody>
          <a:bodyPr wrap="square" lIns="72000" tIns="36000" rIns="72000" bIns="36000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200" b="1" i="0" u="none" strike="noStrike" kern="1200" cap="none" spc="0" normalizeH="0" baseline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GSｺﾞｼｯｸE" panose="020B0900000000000000" pitchFamily="50" charset="-128"/>
                <a:ea typeface="HGSｺﾞｼｯｸE" panose="020B0900000000000000" pitchFamily="50" charset="-128"/>
                <a:cs typeface="+mn-cs"/>
              </a:rPr>
              <a:t>資料１－</a:t>
            </a:r>
            <a:r>
              <a:rPr lang="ja-JP" altLang="en-US" sz="1200" b="1" dirty="0">
                <a:latin typeface="HGSｺﾞｼｯｸE" panose="020B0900000000000000" pitchFamily="50" charset="-128"/>
                <a:ea typeface="HGSｺﾞｼｯｸE" panose="020B0900000000000000" pitchFamily="50" charset="-128"/>
              </a:rPr>
              <a:t>１</a:t>
            </a:r>
            <a:endParaRPr kumimoji="1" lang="ja-JP" altLang="en-US" sz="800" b="1" i="0" u="none" strike="noStrike" kern="1200" cap="none" spc="0" normalizeH="0" baseline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HGSｺﾞｼｯｸE" panose="020B0900000000000000" pitchFamily="50" charset="-128"/>
              <a:ea typeface="HGSｺﾞｼｯｸE" panose="020B0900000000000000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709857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10057</TotalTime>
  <Words>913</Words>
  <Application>Microsoft Office PowerPoint</Application>
  <PresentationFormat>画面に合わせる (4:3)</PresentationFormat>
  <Paragraphs>43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BIZ UDPゴシック</vt:lpstr>
      <vt:lpstr>HGSｺﾞｼｯｸE</vt:lpstr>
      <vt:lpstr>Meiryo UI</vt:lpstr>
      <vt:lpstr>Arial</vt:lpstr>
      <vt:lpstr>Calibri</vt:lpstr>
      <vt:lpstr>Office ​​テーマ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桐山　栞里</dc:creator>
  <cp:lastModifiedBy>桐山　栞里</cp:lastModifiedBy>
  <cp:revision>1004</cp:revision>
  <cp:lastPrinted>2026-02-05T07:57:44Z</cp:lastPrinted>
  <dcterms:created xsi:type="dcterms:W3CDTF">2017-09-18T04:43:12Z</dcterms:created>
  <dcterms:modified xsi:type="dcterms:W3CDTF">2026-03-11T06:09:56Z</dcterms:modified>
</cp:coreProperties>
</file>