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EF1E6"/>
    <a:srgbClr val="FFEED5"/>
    <a:srgbClr val="FFE4B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3" autoAdjust="0"/>
    <p:restoredTop sz="86056" autoAdjust="0"/>
  </p:normalViewPr>
  <p:slideViewPr>
    <p:cSldViewPr snapToGrid="0">
      <p:cViewPr varScale="1">
        <p:scale>
          <a:sx n="88" d="100"/>
          <a:sy n="88" d="100"/>
        </p:scale>
        <p:origin x="84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FBCC4-522E-4CDB-8EFF-F18AE458CC2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0EC8A-6F25-4DCC-9009-426E8BBC6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76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4000" indent="-457200"/>
            <a:endParaRPr kumimoji="1" lang="en-US" altLang="ja-JP" sz="1200" b="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F0EC8A-6F25-4DCC-9009-426E8BBC6A7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580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43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82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80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99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24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3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27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53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45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52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49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8F693-2600-4030-B673-66969CA08F14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3594410-043A-4049-8DBB-B88DF30F7629}"/>
              </a:ext>
            </a:extLst>
          </p:cNvPr>
          <p:cNvSpPr/>
          <p:nvPr/>
        </p:nvSpPr>
        <p:spPr>
          <a:xfrm>
            <a:off x="-4232" y="-12804"/>
            <a:ext cx="10696043" cy="44257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子ども・子育て支援金制度にかかる検討について</a:t>
            </a:r>
            <a:endParaRPr lang="ja-JP" altLang="en-US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5FE857A3-8CD9-4C74-8E50-2C10EBE8BD6D}"/>
              </a:ext>
            </a:extLst>
          </p:cNvPr>
          <p:cNvSpPr/>
          <p:nvPr/>
        </p:nvSpPr>
        <p:spPr>
          <a:xfrm>
            <a:off x="9475289" y="11411"/>
            <a:ext cx="1127153" cy="3822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資料１ー１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4C77428-0941-4240-B85E-BBF4DCC6FC6D}"/>
              </a:ext>
            </a:extLst>
          </p:cNvPr>
          <p:cNvGrpSpPr/>
          <p:nvPr/>
        </p:nvGrpSpPr>
        <p:grpSpPr>
          <a:xfrm>
            <a:off x="139959" y="325163"/>
            <a:ext cx="2153265" cy="442578"/>
            <a:chOff x="0" y="470289"/>
            <a:chExt cx="2153265" cy="442578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89198943-D6D4-4D9D-8259-1F21A15A31B3}"/>
                </a:ext>
              </a:extLst>
            </p:cNvPr>
            <p:cNvSpPr/>
            <p:nvPr/>
          </p:nvSpPr>
          <p:spPr>
            <a:xfrm>
              <a:off x="0" y="470289"/>
              <a:ext cx="2153265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検討経過</a:t>
              </a:r>
            </a:p>
          </p:txBody>
        </p:sp>
        <p:sp>
          <p:nvSpPr>
            <p:cNvPr id="15" name="四角形: 対角を切り取る 14">
              <a:extLst>
                <a:ext uri="{FF2B5EF4-FFF2-40B4-BE49-F238E27FC236}">
                  <a16:creationId xmlns:a16="http://schemas.microsoft.com/office/drawing/2014/main" id="{C2E71F2D-5444-4FF7-8162-47775044AF79}"/>
                </a:ext>
              </a:extLst>
            </p:cNvPr>
            <p:cNvSpPr/>
            <p:nvPr/>
          </p:nvSpPr>
          <p:spPr>
            <a:xfrm>
              <a:off x="94165" y="811391"/>
              <a:ext cx="1224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7CB8778-8910-4E56-9692-B0B75C57B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45583"/>
              </p:ext>
            </p:extLst>
          </p:nvPr>
        </p:nvGraphicFramePr>
        <p:xfrm>
          <a:off x="139955" y="1087418"/>
          <a:ext cx="10462485" cy="3225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862">
                  <a:extLst>
                    <a:ext uri="{9D8B030D-6E8A-4147-A177-3AD203B41FA5}">
                      <a16:colId xmlns:a16="http://schemas.microsoft.com/office/drawing/2014/main" val="4199700014"/>
                    </a:ext>
                  </a:extLst>
                </a:gridCol>
                <a:gridCol w="690940">
                  <a:extLst>
                    <a:ext uri="{9D8B030D-6E8A-4147-A177-3AD203B41FA5}">
                      <a16:colId xmlns:a16="http://schemas.microsoft.com/office/drawing/2014/main" val="3364429837"/>
                    </a:ext>
                  </a:extLst>
                </a:gridCol>
                <a:gridCol w="8048434">
                  <a:extLst>
                    <a:ext uri="{9D8B030D-6E8A-4147-A177-3AD203B41FA5}">
                      <a16:colId xmlns:a16="http://schemas.microsoft.com/office/drawing/2014/main" val="1570890299"/>
                    </a:ext>
                  </a:extLst>
                </a:gridCol>
                <a:gridCol w="802249">
                  <a:extLst>
                    <a:ext uri="{9D8B030D-6E8A-4147-A177-3AD203B41FA5}">
                      <a16:colId xmlns:a16="http://schemas.microsoft.com/office/drawing/2014/main" val="3666451202"/>
                    </a:ext>
                  </a:extLst>
                </a:gridCol>
              </a:tblGrid>
              <a:tr h="3466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検討事項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検討状況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検討の方向性と委員意見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123476"/>
                  </a:ext>
                </a:extLst>
              </a:tr>
              <a:tr h="1336917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賦課方式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賦課割合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検討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結果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制度の目的・仕組み及びアンケート結果（二方式：</a:t>
                      </a:r>
                      <a:r>
                        <a:rPr kumimoji="1" lang="en-US" altLang="ja-JP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38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団体、三方式：５団体）を踏まえ</a:t>
                      </a: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※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子ども支援金制度にかかる</a:t>
                      </a:r>
                      <a:r>
                        <a:rPr kumimoji="1"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賦課方式については「二方式」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とし、</a:t>
                      </a:r>
                      <a:r>
                        <a:rPr kumimoji="1"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賦課割合については「</a:t>
                      </a:r>
                      <a:r>
                        <a:rPr kumimoji="1" lang="en-US" altLang="ja-JP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  <a:endParaRPr kumimoji="1" lang="en-US" altLang="ja-JP" sz="12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※</a:t>
                      </a: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当該制度は、少子化対策に係るものであることを踏まえ、子どもがいる世帯の拠出額が増えないよう、</a:t>
                      </a: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18</a:t>
                      </a: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歳未満被保険者の均等割額の</a:t>
                      </a:r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　</a:t>
                      </a: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10</a:t>
                      </a: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割軽減分を</a:t>
                      </a: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18</a:t>
                      </a: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歳以上被保険者に賦課する仕組みとなっている。一方で、子育て世帯の被保険者であっても、他の被保険者との関係</a:t>
                      </a:r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　では、受益と負担の公平性の観点から、</a:t>
                      </a:r>
                      <a:r>
                        <a:rPr kumimoji="1" lang="en-US" altLang="ja-JP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18</a:t>
                      </a:r>
                      <a:r>
                        <a:rPr kumimoji="1" lang="ja-JP" altLang="en-US" sz="1000" u="none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歳以上被保険者単位での公平性を図る必要があることから「二方式」とする。</a:t>
                      </a:r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805605"/>
                  </a:ext>
                </a:extLst>
              </a:tr>
              <a:tr h="35582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委員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意見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00794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制度目的等と照らし合わせると「２方式」が妥当。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093334"/>
                  </a:ext>
                </a:extLst>
              </a:tr>
              <a:tr h="11863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100794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子ども子育て支援金に係る運営方針の改定を「別に定める基準」のみに限定するなど簡素化できないか。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⇒（回答）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「別に定める基準」は、運営方針本体において、同基準に定める旨の記載が必要となる。本府の運営方針には、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賦課方式・賦課割合について、同基準に定める旨の記載はないため、運営方針本体の改定が必要となる。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063918"/>
                  </a:ext>
                </a:extLst>
              </a:tr>
            </a:tbl>
          </a:graphicData>
        </a:graphic>
      </p:graphicFrame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7150487-11F6-424A-89EA-483CEA85CED5}"/>
              </a:ext>
            </a:extLst>
          </p:cNvPr>
          <p:cNvSpPr/>
          <p:nvPr/>
        </p:nvSpPr>
        <p:spPr>
          <a:xfrm>
            <a:off x="9910508" y="2635546"/>
            <a:ext cx="576000" cy="216000"/>
          </a:xfrm>
          <a:prstGeom prst="roundRect">
            <a:avLst>
              <a:gd name="adj" fmla="val 3708"/>
            </a:avLst>
          </a:prstGeom>
          <a:solidFill>
            <a:schemeClr val="accent6">
              <a:lumMod val="20000"/>
              <a:lumOff val="80000"/>
            </a:schemeClr>
          </a:solidFill>
          <a:ln w="3810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決　定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36951A8-7F5E-44D2-9353-59E1D8249073}"/>
              </a:ext>
            </a:extLst>
          </p:cNvPr>
          <p:cNvSpPr txBox="1"/>
          <p:nvPr/>
        </p:nvSpPr>
        <p:spPr>
          <a:xfrm>
            <a:off x="139954" y="692550"/>
            <a:ext cx="10384651" cy="34336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第</a:t>
            </a: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104</a:t>
            </a:r>
            <a:r>
              <a:rPr kumimoji="0" lang="ja-JP" altLang="en-US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回財政運営検討</a:t>
            </a: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WG</a:t>
            </a:r>
            <a:r>
              <a:rPr kumimoji="0" lang="ja-JP" altLang="en-US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において、賦課方式にかかるアンケート結果を踏まえ、賦課方式・賦課割合について決定。</a:t>
            </a:r>
            <a:endParaRPr kumimoji="1" lang="en-US" altLang="ja-JP" sz="14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E3EE548F-ACAD-4938-B98B-15802791B370}"/>
              </a:ext>
            </a:extLst>
          </p:cNvPr>
          <p:cNvGrpSpPr/>
          <p:nvPr/>
        </p:nvGrpSpPr>
        <p:grpSpPr>
          <a:xfrm>
            <a:off x="139959" y="4261261"/>
            <a:ext cx="2153265" cy="442578"/>
            <a:chOff x="0" y="442579"/>
            <a:chExt cx="2153265" cy="442578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FBBCE04C-1494-41A7-BC9F-4F1E381C03FE}"/>
                </a:ext>
              </a:extLst>
            </p:cNvPr>
            <p:cNvSpPr/>
            <p:nvPr/>
          </p:nvSpPr>
          <p:spPr>
            <a:xfrm>
              <a:off x="0" y="442579"/>
              <a:ext cx="2153265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本日の論点</a:t>
              </a:r>
            </a:p>
          </p:txBody>
        </p:sp>
        <p:sp>
          <p:nvSpPr>
            <p:cNvPr id="25" name="四角形: 対角を切り取る 24">
              <a:extLst>
                <a:ext uri="{FF2B5EF4-FFF2-40B4-BE49-F238E27FC236}">
                  <a16:creationId xmlns:a16="http://schemas.microsoft.com/office/drawing/2014/main" id="{080E4477-36B4-4423-A58B-9A373763A67A}"/>
                </a:ext>
              </a:extLst>
            </p:cNvPr>
            <p:cNvSpPr/>
            <p:nvPr/>
          </p:nvSpPr>
          <p:spPr>
            <a:xfrm>
              <a:off x="69113" y="796207"/>
              <a:ext cx="1224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B40AC388-D02C-4A26-AE65-D80E6FA0CF65}"/>
              </a:ext>
            </a:extLst>
          </p:cNvPr>
          <p:cNvSpPr/>
          <p:nvPr/>
        </p:nvSpPr>
        <p:spPr>
          <a:xfrm>
            <a:off x="139954" y="4760420"/>
            <a:ext cx="10462486" cy="362870"/>
          </a:xfrm>
          <a:prstGeom prst="roundRect">
            <a:avLst>
              <a:gd name="adj" fmla="val 8150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tIns="36000" bIns="36000" rtlCol="0" anchor="ctr" anchorCtr="0"/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広域化調整会議に諮る大阪府国民健康保険運営方針（素案）の決定。</a:t>
            </a:r>
            <a:endParaRPr kumimoji="1"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6A20F54-C8D1-494A-950F-656F41023F79}"/>
              </a:ext>
            </a:extLst>
          </p:cNvPr>
          <p:cNvSpPr txBox="1"/>
          <p:nvPr/>
        </p:nvSpPr>
        <p:spPr>
          <a:xfrm>
            <a:off x="80711" y="5609637"/>
            <a:ext cx="10368000" cy="7452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令和８年度からの子ども・子育て支援金制度の開始を受け、令和７年度中に大阪府国民健康保険運営方針において、子ども</a:t>
            </a:r>
            <a:endParaRPr kumimoji="0" lang="en-US" altLang="ja-JP" sz="1400" b="0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kumimoji="0" lang="ja-JP" altLang="en-US" sz="14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子育て支援金制度にかかる項目について、追記を行う。</a:t>
            </a:r>
            <a:endParaRPr kumimoji="0" lang="en-US" altLang="ja-JP" sz="1400" b="0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1BDAAC61-8D79-4A51-82AE-5354E4EDC3F1}"/>
              </a:ext>
            </a:extLst>
          </p:cNvPr>
          <p:cNvGrpSpPr/>
          <p:nvPr/>
        </p:nvGrpSpPr>
        <p:grpSpPr>
          <a:xfrm>
            <a:off x="139954" y="5151012"/>
            <a:ext cx="4371086" cy="442578"/>
            <a:chOff x="0" y="442579"/>
            <a:chExt cx="4371086" cy="442578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3E5B27ED-A7FD-41AE-BACB-D8BE643139A8}"/>
                </a:ext>
              </a:extLst>
            </p:cNvPr>
            <p:cNvSpPr/>
            <p:nvPr/>
          </p:nvSpPr>
          <p:spPr>
            <a:xfrm>
              <a:off x="0" y="442579"/>
              <a:ext cx="4371086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大阪府国民健康保険運営方針（素案）について</a:t>
              </a:r>
            </a:p>
          </p:txBody>
        </p:sp>
        <p:sp>
          <p:nvSpPr>
            <p:cNvPr id="23" name="四角形: 対角を切り取る 22">
              <a:extLst>
                <a:ext uri="{FF2B5EF4-FFF2-40B4-BE49-F238E27FC236}">
                  <a16:creationId xmlns:a16="http://schemas.microsoft.com/office/drawing/2014/main" id="{44168538-8810-44D3-A943-D6F23661008F}"/>
                </a:ext>
              </a:extLst>
            </p:cNvPr>
            <p:cNvSpPr/>
            <p:nvPr/>
          </p:nvSpPr>
          <p:spPr>
            <a:xfrm>
              <a:off x="69113" y="796207"/>
              <a:ext cx="4032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4998C18-8FBC-4016-8155-BE2EA086DC46}"/>
              </a:ext>
            </a:extLst>
          </p:cNvPr>
          <p:cNvSpPr txBox="1"/>
          <p:nvPr/>
        </p:nvSpPr>
        <p:spPr>
          <a:xfrm>
            <a:off x="139954" y="6374207"/>
            <a:ext cx="10462486" cy="97719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ja-JP" sz="8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大阪府国民健康保険運営方針の「市町村における保険料の標準的な算定方法」において、新たに子ども・子育て支援納付金</a:t>
            </a:r>
            <a:endParaRPr lang="en-US" altLang="ja-JP" sz="14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分に係る賦課方式を「二方式」として定める。</a:t>
            </a:r>
          </a:p>
          <a:p>
            <a:pPr marR="0" lvl="0" algn="l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  具体的な改定内容に係る事務局案については、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資料１ー２</a:t>
            </a:r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】</a:t>
            </a:r>
            <a:r>
              <a:rPr lang="ja-JP" altLang="en-US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のとおり。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320DCEC8-579F-4EDC-A028-C85DF6613C5B}"/>
              </a:ext>
            </a:extLst>
          </p:cNvPr>
          <p:cNvSpPr/>
          <p:nvPr/>
        </p:nvSpPr>
        <p:spPr>
          <a:xfrm>
            <a:off x="139954" y="6249712"/>
            <a:ext cx="1220137" cy="24899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事務局（案）</a:t>
            </a:r>
          </a:p>
        </p:txBody>
      </p:sp>
    </p:spTree>
    <p:extLst>
      <p:ext uri="{BB962C8B-B14F-4D97-AF65-F5344CB8AC3E}">
        <p14:creationId xmlns:p14="http://schemas.microsoft.com/office/powerpoint/2010/main" val="60023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</TotalTime>
  <Words>472</Words>
  <Application>Microsoft Office PowerPoint</Application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BIZ UD明朝 Medium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籠島　隆</dc:creator>
  <cp:lastModifiedBy>桐山　栞里</cp:lastModifiedBy>
  <cp:revision>157</cp:revision>
  <cp:lastPrinted>2025-08-12T07:08:31Z</cp:lastPrinted>
  <dcterms:created xsi:type="dcterms:W3CDTF">2025-04-18T06:01:03Z</dcterms:created>
  <dcterms:modified xsi:type="dcterms:W3CDTF">2025-09-03T23:59:12Z</dcterms:modified>
</cp:coreProperties>
</file>