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5" r:id="rId1"/>
  </p:sldMasterIdLst>
  <p:notesMasterIdLst>
    <p:notesMasterId r:id="rId21"/>
  </p:notesMasterIdLst>
  <p:handoutMasterIdLst>
    <p:handoutMasterId r:id="rId22"/>
  </p:handoutMasterIdLst>
  <p:sldIdLst>
    <p:sldId id="421" r:id="rId2"/>
    <p:sldId id="433" r:id="rId3"/>
    <p:sldId id="440" r:id="rId4"/>
    <p:sldId id="441" r:id="rId5"/>
    <p:sldId id="443" r:id="rId6"/>
    <p:sldId id="445" r:id="rId7"/>
    <p:sldId id="422" r:id="rId8"/>
    <p:sldId id="429" r:id="rId9"/>
    <p:sldId id="448" r:id="rId10"/>
    <p:sldId id="435" r:id="rId11"/>
    <p:sldId id="424" r:id="rId12"/>
    <p:sldId id="430" r:id="rId13"/>
    <p:sldId id="431" r:id="rId14"/>
    <p:sldId id="426" r:id="rId15"/>
    <p:sldId id="446" r:id="rId16"/>
    <p:sldId id="427" r:id="rId17"/>
    <p:sldId id="428" r:id="rId18"/>
    <p:sldId id="449" r:id="rId19"/>
    <p:sldId id="439" r:id="rId20"/>
  </p:sldIdLst>
  <p:sldSz cx="12192000" cy="6858000"/>
  <p:notesSz cx="6646863" cy="9777413"/>
  <p:defaultTextStyle>
    <a:defPPr>
      <a:defRPr lang="ja-JP"/>
    </a:defPPr>
    <a:lvl1pPr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Verdana" panose="020B060403050404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Verdana" panose="020B060403050404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3080" userDrawn="1">
          <p15:clr>
            <a:srgbClr val="A4A3A4"/>
          </p15:clr>
        </p15:guide>
        <p15:guide id="2" pos="209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9DC8E7"/>
    <a:srgbClr val="8EC0E3"/>
    <a:srgbClr val="DDD6C6"/>
    <a:srgbClr val="C9DAA6"/>
    <a:srgbClr val="99CB38"/>
    <a:srgbClr val="0E6242"/>
    <a:srgbClr val="739828"/>
    <a:srgbClr val="82AD2D"/>
    <a:srgbClr val="1CB5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5896" autoAdjust="0"/>
  </p:normalViewPr>
  <p:slideViewPr>
    <p:cSldViewPr>
      <p:cViewPr varScale="1">
        <p:scale>
          <a:sx n="94" d="100"/>
          <a:sy n="94" d="100"/>
        </p:scale>
        <p:origin x="182" y="82"/>
      </p:cViewPr>
      <p:guideLst>
        <p:guide pos="3840"/>
        <p:guide orient="horz" pos="2160"/>
      </p:guideLst>
    </p:cSldViewPr>
  </p:slideViewPr>
  <p:outlineViewPr>
    <p:cViewPr>
      <p:scale>
        <a:sx n="33" d="100"/>
        <a:sy n="33" d="100"/>
      </p:scale>
      <p:origin x="66" y="2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203" y="48"/>
      </p:cViewPr>
      <p:guideLst>
        <p:guide orient="horz" pos="3080"/>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97D422-B3B8-4BB9-B989-0B8D787FF0FA}"/>
              </a:ext>
            </a:extLst>
          </p:cNvPr>
          <p:cNvSpPr>
            <a:spLocks noGrp="1"/>
          </p:cNvSpPr>
          <p:nvPr>
            <p:ph type="sldNum" sz="quarter" idx="3"/>
          </p:nvPr>
        </p:nvSpPr>
        <p:spPr>
          <a:xfrm>
            <a:off x="3765213" y="9287059"/>
            <a:ext cx="2880101" cy="488792"/>
          </a:xfrm>
          <a:prstGeom prst="rect">
            <a:avLst/>
          </a:prstGeom>
        </p:spPr>
        <p:txBody>
          <a:bodyPr vert="horz" wrap="square" lIns="89654" tIns="44828" rIns="89654" bIns="44828" numCol="1" anchor="b" anchorCtr="0" compatLnSpc="1">
            <a:prstTxWarp prst="textNoShape">
              <a:avLst/>
            </a:prstTxWarp>
          </a:bodyPr>
          <a:lstStyle>
            <a:lvl1pPr algn="r" eaLnBrk="1" hangingPunct="1">
              <a:defRPr sz="1200"/>
            </a:lvl1pPr>
          </a:lstStyle>
          <a:p>
            <a:pPr>
              <a:defRPr/>
            </a:pPr>
            <a:fld id="{09047620-C713-4A94-AFD4-CBE051879E6E}"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2B187FB-D1E9-40F8-BC31-810201CF08A2}"/>
              </a:ext>
            </a:extLst>
          </p:cNvPr>
          <p:cNvSpPr>
            <a:spLocks noGrp="1" noChangeArrowheads="1"/>
          </p:cNvSpPr>
          <p:nvPr>
            <p:ph type="dt" idx="1"/>
          </p:nvPr>
        </p:nvSpPr>
        <p:spPr bwMode="auto">
          <a:xfrm>
            <a:off x="3763663" y="0"/>
            <a:ext cx="2881651" cy="48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5" tIns="46877" rIns="93755" bIns="46877" numCol="1" anchor="t" anchorCtr="0" compatLnSpc="1">
            <a:prstTxWarp prst="textNoShape">
              <a:avLst/>
            </a:prstTxWarp>
          </a:bodyPr>
          <a:lstStyle>
            <a:lvl1pPr algn="r" defTabSz="938326" eaLnBrk="1" hangingPunct="1">
              <a:defRPr sz="1300">
                <a:latin typeface="Arial" charset="0"/>
                <a:ea typeface="ＭＳ Ｐゴシック" pitchFamily="50" charset="-128"/>
              </a:defRPr>
            </a:lvl1pPr>
          </a:lstStyle>
          <a:p>
            <a:pPr>
              <a:defRPr/>
            </a:pPr>
            <a:endParaRPr lang="en-US" altLang="ja-JP"/>
          </a:p>
        </p:txBody>
      </p:sp>
      <p:sp>
        <p:nvSpPr>
          <p:cNvPr id="4099" name="Rectangle 4"/>
          <p:cNvSpPr>
            <a:spLocks noGrp="1" noRot="1" noChangeAspect="1" noChangeArrowheads="1" noTextEdit="1"/>
          </p:cNvSpPr>
          <p:nvPr>
            <p:ph type="sldImg" idx="2"/>
          </p:nvPr>
        </p:nvSpPr>
        <p:spPr bwMode="auto">
          <a:xfrm>
            <a:off x="65088" y="733425"/>
            <a:ext cx="6518275"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D016BD87-402E-4E3B-8A08-3A67E4935614}"/>
              </a:ext>
            </a:extLst>
          </p:cNvPr>
          <p:cNvSpPr>
            <a:spLocks noGrp="1" noChangeArrowheads="1"/>
          </p:cNvSpPr>
          <p:nvPr>
            <p:ph type="body" sz="quarter" idx="3"/>
          </p:nvPr>
        </p:nvSpPr>
        <p:spPr bwMode="auto">
          <a:xfrm>
            <a:off x="663446" y="4642749"/>
            <a:ext cx="5319971" cy="4400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5" tIns="46877" rIns="93755" bIns="4687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a:extLst>
              <a:ext uri="{FF2B5EF4-FFF2-40B4-BE49-F238E27FC236}">
                <a16:creationId xmlns:a16="http://schemas.microsoft.com/office/drawing/2014/main" id="{C6AA050E-70C9-4D91-A1BC-098D8FB196C3}"/>
              </a:ext>
            </a:extLst>
          </p:cNvPr>
          <p:cNvSpPr>
            <a:spLocks noGrp="1" noChangeArrowheads="1"/>
          </p:cNvSpPr>
          <p:nvPr>
            <p:ph type="ftr" sz="quarter" idx="4"/>
          </p:nvPr>
        </p:nvSpPr>
        <p:spPr bwMode="auto">
          <a:xfrm>
            <a:off x="1" y="9290182"/>
            <a:ext cx="2881651" cy="4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5" tIns="46877" rIns="93755" bIns="46877" numCol="1" anchor="b" anchorCtr="0" compatLnSpc="1">
            <a:prstTxWarp prst="textNoShape">
              <a:avLst/>
            </a:prstTxWarp>
          </a:bodyPr>
          <a:lstStyle>
            <a:lvl1pPr defTabSz="938326" eaLnBrk="1" hangingPunct="1">
              <a:defRPr sz="1300">
                <a:latin typeface="Arial" charset="0"/>
                <a:ea typeface="ＭＳ Ｐゴシック" pitchFamily="50" charset="-128"/>
              </a:defRPr>
            </a:lvl1pPr>
          </a:lstStyle>
          <a:p>
            <a:pPr>
              <a:defRPr/>
            </a:pPr>
            <a:endParaRPr lang="en-US" altLang="ja-JP"/>
          </a:p>
        </p:txBody>
      </p:sp>
      <p:sp>
        <p:nvSpPr>
          <p:cNvPr id="3079" name="Rectangle 7">
            <a:extLst>
              <a:ext uri="{FF2B5EF4-FFF2-40B4-BE49-F238E27FC236}">
                <a16:creationId xmlns:a16="http://schemas.microsoft.com/office/drawing/2014/main" id="{F1890CDB-4F1A-4B49-9400-B6BFF2BDE335}"/>
              </a:ext>
            </a:extLst>
          </p:cNvPr>
          <p:cNvSpPr>
            <a:spLocks noGrp="1" noChangeArrowheads="1"/>
          </p:cNvSpPr>
          <p:nvPr>
            <p:ph type="sldNum" sz="quarter" idx="5"/>
          </p:nvPr>
        </p:nvSpPr>
        <p:spPr bwMode="auto">
          <a:xfrm>
            <a:off x="3763663" y="9290182"/>
            <a:ext cx="2881651" cy="48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55" tIns="46877" rIns="93755" bIns="46877" numCol="1" anchor="b" anchorCtr="0" compatLnSpc="1">
            <a:prstTxWarp prst="textNoShape">
              <a:avLst/>
            </a:prstTxWarp>
          </a:bodyPr>
          <a:lstStyle>
            <a:lvl1pPr algn="r" defTabSz="937230" eaLnBrk="1" hangingPunct="1">
              <a:defRPr sz="1300">
                <a:latin typeface="Arial" panose="020B0604020202020204" pitchFamily="34" charset="0"/>
              </a:defRPr>
            </a:lvl1pPr>
          </a:lstStyle>
          <a:p>
            <a:pPr>
              <a:defRPr/>
            </a:pPr>
            <a:fld id="{C30F6B76-76F5-4A42-8ED9-BD85F76CC736}" type="slidenum">
              <a:rPr lang="en-US" altLang="ja-JP"/>
              <a:pPr>
                <a:defRPr/>
              </a:pPr>
              <a:t>‹#›</a:t>
            </a:fld>
            <a:endParaRPr lang="en-US" altLang="ja-JP"/>
          </a:p>
        </p:txBody>
      </p:sp>
      <p:sp>
        <p:nvSpPr>
          <p:cNvPr id="2" name="ヘッダー プレースホルダー 1">
            <a:extLst>
              <a:ext uri="{FF2B5EF4-FFF2-40B4-BE49-F238E27FC236}">
                <a16:creationId xmlns:a16="http://schemas.microsoft.com/office/drawing/2014/main" id="{5F8891EB-25A3-4967-B33B-698E6991FF5E}"/>
              </a:ext>
            </a:extLst>
          </p:cNvPr>
          <p:cNvSpPr>
            <a:spLocks noGrp="1"/>
          </p:cNvSpPr>
          <p:nvPr>
            <p:ph type="hdr" sz="quarter"/>
          </p:nvPr>
        </p:nvSpPr>
        <p:spPr>
          <a:xfrm>
            <a:off x="0" y="1"/>
            <a:ext cx="2880101" cy="490354"/>
          </a:xfrm>
          <a:prstGeom prst="rect">
            <a:avLst/>
          </a:prstGeom>
        </p:spPr>
        <p:txBody>
          <a:bodyPr vert="horz" lIns="89675" tIns="44838" rIns="89675" bIns="44838" rtlCol="0"/>
          <a:lstStyle>
            <a:lvl1pPr algn="l">
              <a:defRPr sz="1200"/>
            </a:lvl1pPr>
          </a:lstStyle>
          <a:p>
            <a:pPr>
              <a:defRPr/>
            </a:pPr>
            <a:endParaRPr lang="ja-JP"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ja-JP" altLang="en-US" noProof="0"/>
              <a:t>マスタ タイトルの書式設定</a:t>
            </a:r>
          </a:p>
        </p:txBody>
      </p:sp>
      <p:sp>
        <p:nvSpPr>
          <p:cNvPr id="138243"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ja-JP" altLang="en-US" noProof="0"/>
              <a:t>マスタ サブタイトルの書式設定</a:t>
            </a:r>
          </a:p>
        </p:txBody>
      </p:sp>
      <p:sp>
        <p:nvSpPr>
          <p:cNvPr id="9" name="Rectangle 4">
            <a:extLst>
              <a:ext uri="{FF2B5EF4-FFF2-40B4-BE49-F238E27FC236}">
                <a16:creationId xmlns:a16="http://schemas.microsoft.com/office/drawing/2014/main" id="{FF11E35C-9F7A-4F16-B41E-5704F0A3F126}"/>
              </a:ext>
            </a:extLst>
          </p:cNvPr>
          <p:cNvSpPr>
            <a:spLocks noGrp="1" noChangeArrowheads="1"/>
          </p:cNvSpPr>
          <p:nvPr>
            <p:ph type="dt" sz="half" idx="10"/>
          </p:nvPr>
        </p:nvSpPr>
        <p:spPr/>
        <p:txBody>
          <a:bodyPr/>
          <a:lstStyle>
            <a:lvl1pPr>
              <a:defRPr/>
            </a:lvl1pPr>
          </a:lstStyle>
          <a:p>
            <a:pPr>
              <a:defRPr/>
            </a:pPr>
            <a:endParaRPr lang="en-US" altLang="ja-JP"/>
          </a:p>
        </p:txBody>
      </p:sp>
      <p:sp>
        <p:nvSpPr>
          <p:cNvPr id="10" name="Rectangle 5">
            <a:extLst>
              <a:ext uri="{FF2B5EF4-FFF2-40B4-BE49-F238E27FC236}">
                <a16:creationId xmlns:a16="http://schemas.microsoft.com/office/drawing/2014/main" id="{0BBE4B5B-C59F-4EFC-97FC-B9224F63D1D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a:extLst>
              <a:ext uri="{FF2B5EF4-FFF2-40B4-BE49-F238E27FC236}">
                <a16:creationId xmlns:a16="http://schemas.microsoft.com/office/drawing/2014/main" id="{8E95AC47-00DB-46B3-BB3F-8EB2C4964B36}"/>
              </a:ext>
            </a:extLst>
          </p:cNvPr>
          <p:cNvSpPr>
            <a:spLocks noGrp="1" noChangeArrowheads="1"/>
          </p:cNvSpPr>
          <p:nvPr>
            <p:ph type="sldNum" sz="quarter" idx="12"/>
          </p:nvPr>
        </p:nvSpPr>
        <p:spPr/>
        <p:txBody>
          <a:bodyPr/>
          <a:lstStyle>
            <a:lvl1pPr>
              <a:defRPr/>
            </a:lvl1pPr>
          </a:lstStyle>
          <a:p>
            <a:pPr>
              <a:defRPr/>
            </a:pPr>
            <a:fld id="{5AD24178-7F66-49A6-B7A1-18B2627530BB}" type="slidenum">
              <a:rPr lang="en-US" altLang="ja-JP"/>
              <a:pPr>
                <a:defRPr/>
              </a:pPr>
              <a:t>‹#›</a:t>
            </a:fld>
            <a:endParaRPr lang="en-US" altLang="ja-JP"/>
          </a:p>
        </p:txBody>
      </p:sp>
      <p:sp>
        <p:nvSpPr>
          <p:cNvPr id="13" name="正方形/長方形 12">
            <a:extLst>
              <a:ext uri="{FF2B5EF4-FFF2-40B4-BE49-F238E27FC236}">
                <a16:creationId xmlns:a16="http://schemas.microsoft.com/office/drawing/2014/main" id="{81DFABB5-6AA7-4AE5-99CB-ECC4C443424B}"/>
              </a:ext>
            </a:extLst>
          </p:cNvPr>
          <p:cNvSpPr/>
          <p:nvPr/>
        </p:nvSpPr>
        <p:spPr>
          <a:xfrm>
            <a:off x="380527" y="2939165"/>
            <a:ext cx="3810885" cy="216024"/>
          </a:xfrm>
          <a:prstGeom prst="rect">
            <a:avLst/>
          </a:prstGeom>
          <a:solidFill>
            <a:srgbClr val="DDD6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6A2C5C8-CC73-4A28-A01B-70754E9B5FC2}"/>
              </a:ext>
            </a:extLst>
          </p:cNvPr>
          <p:cNvSpPr/>
          <p:nvPr/>
        </p:nvSpPr>
        <p:spPr>
          <a:xfrm>
            <a:off x="4187431" y="2939165"/>
            <a:ext cx="3810885" cy="216024"/>
          </a:xfrm>
          <a:prstGeom prst="rect">
            <a:avLst/>
          </a:prstGeom>
          <a:solidFill>
            <a:srgbClr val="B9AB8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449B7442-9A12-4735-9BAF-7863B3157DB9}"/>
              </a:ext>
            </a:extLst>
          </p:cNvPr>
          <p:cNvSpPr/>
          <p:nvPr/>
        </p:nvSpPr>
        <p:spPr>
          <a:xfrm>
            <a:off x="7991879" y="2939165"/>
            <a:ext cx="3810885" cy="216024"/>
          </a:xfrm>
          <a:prstGeom prst="rect">
            <a:avLst/>
          </a:prstGeom>
          <a:solidFill>
            <a:srgbClr val="1CB57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391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554" y="4800600"/>
            <a:ext cx="73152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9AA815D8-0EB0-42BE-885E-C19FB671C679}" type="slidenum">
              <a:rPr lang="en-US" altLang="ja-JP"/>
              <a:pPr>
                <a:defRPr/>
              </a:pPr>
              <a:t>‹#›</a:t>
            </a:fld>
            <a:endParaRPr lang="en-US" altLang="ja-JP"/>
          </a:p>
        </p:txBody>
      </p:sp>
    </p:spTree>
    <p:extLst>
      <p:ext uri="{BB962C8B-B14F-4D97-AF65-F5344CB8AC3E}">
        <p14:creationId xmlns:p14="http://schemas.microsoft.com/office/powerpoint/2010/main" val="3057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DD350037-7246-4681-88BA-DA23750220FA}" type="slidenum">
              <a:rPr lang="en-US" altLang="ja-JP"/>
              <a:pPr>
                <a:defRPr/>
              </a:pPr>
              <a:t>‹#›</a:t>
            </a:fld>
            <a:endParaRPr lang="en-US" altLang="ja-JP"/>
          </a:p>
        </p:txBody>
      </p:sp>
    </p:spTree>
    <p:extLst>
      <p:ext uri="{BB962C8B-B14F-4D97-AF65-F5344CB8AC3E}">
        <p14:creationId xmlns:p14="http://schemas.microsoft.com/office/powerpoint/2010/main" val="82215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7813"/>
            <a:ext cx="2743200" cy="58531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7813"/>
            <a:ext cx="8042031" cy="58531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78D3F4-47DE-4325-A571-5CC9611BF899}" type="slidenum">
              <a:rPr lang="en-US" altLang="ja-JP"/>
              <a:pPr>
                <a:defRPr/>
              </a:pPr>
              <a:t>‹#›</a:t>
            </a:fld>
            <a:endParaRPr lang="en-US" altLang="ja-JP"/>
          </a:p>
        </p:txBody>
      </p:sp>
    </p:spTree>
    <p:extLst>
      <p:ext uri="{BB962C8B-B14F-4D97-AF65-F5344CB8AC3E}">
        <p14:creationId xmlns:p14="http://schemas.microsoft.com/office/powerpoint/2010/main" val="279800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52401"/>
            <a:ext cx="10972800" cy="1139825"/>
          </a:xfrm>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2339415-12E7-411C-A7FC-28D981AB5BB1}" type="slidenum">
              <a:rPr lang="en-US" altLang="ja-JP"/>
              <a:pPr>
                <a:defRPr/>
              </a:pPr>
              <a:t>‹#›</a:t>
            </a:fld>
            <a:endParaRPr lang="en-US" altLang="ja-JP"/>
          </a:p>
        </p:txBody>
      </p:sp>
    </p:spTree>
    <p:extLst>
      <p:ext uri="{BB962C8B-B14F-4D97-AF65-F5344CB8AC3E}">
        <p14:creationId xmlns:p14="http://schemas.microsoft.com/office/powerpoint/2010/main" val="155482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5F0A0-C65C-4BAC-BC54-62C1F14FA3EC}"/>
              </a:ext>
            </a:extLst>
          </p:cNvPr>
          <p:cNvSpPr>
            <a:spLocks noGrp="1"/>
          </p:cNvSpPr>
          <p:nvPr>
            <p:ph type="title"/>
          </p:nvPr>
        </p:nvSpPr>
        <p:spPr>
          <a:xfrm>
            <a:off x="624950" y="-243408"/>
            <a:ext cx="10972800" cy="1139825"/>
          </a:xfr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E9A777-D0E5-4878-A666-9C607CD936C0}"/>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84B2638-8EF0-42A1-AABD-13F55AA31EAF}"/>
              </a:ext>
            </a:extLst>
          </p:cNvPr>
          <p:cNvSpPr>
            <a:spLocks noGrp="1"/>
          </p:cNvSpPr>
          <p:nvPr>
            <p:ph type="ftr" sz="quarter" idx="11"/>
          </p:nvPr>
        </p:nvSpPr>
        <p:spPr/>
        <p:txBody>
          <a:bodyPr/>
          <a:lstStyle/>
          <a:p>
            <a:pPr>
              <a:defRPr/>
            </a:pPr>
            <a:endParaRPr lang="en-US" altLang="ja-JP"/>
          </a:p>
        </p:txBody>
      </p:sp>
      <p:sp>
        <p:nvSpPr>
          <p:cNvPr id="5" name="スライド番号プレースホルダー 4">
            <a:extLst>
              <a:ext uri="{FF2B5EF4-FFF2-40B4-BE49-F238E27FC236}">
                <a16:creationId xmlns:a16="http://schemas.microsoft.com/office/drawing/2014/main" id="{47F199FC-02B3-4E51-8DA4-CA24440B6ABE}"/>
              </a:ext>
            </a:extLst>
          </p:cNvPr>
          <p:cNvSpPr>
            <a:spLocks noGrp="1"/>
          </p:cNvSpPr>
          <p:nvPr>
            <p:ph type="sldNum" sz="quarter" idx="12"/>
          </p:nvPr>
        </p:nvSpPr>
        <p:spPr/>
        <p:txBody>
          <a:bodyPr/>
          <a:lstStyle/>
          <a:p>
            <a:pPr>
              <a:defRPr/>
            </a:pPr>
            <a:fld id="{290E9058-1618-4D96-B4F0-F21C47244F74}" type="slidenum">
              <a:rPr lang="en-US" altLang="ja-JP" smtClean="0"/>
              <a:pPr>
                <a:defRPr/>
              </a:pPr>
              <a:t>‹#›</a:t>
            </a:fld>
            <a:endParaRPr lang="en-US" altLang="ja-JP"/>
          </a:p>
        </p:txBody>
      </p:sp>
    </p:spTree>
    <p:extLst>
      <p:ext uri="{BB962C8B-B14F-4D97-AF65-F5344CB8AC3E}">
        <p14:creationId xmlns:p14="http://schemas.microsoft.com/office/powerpoint/2010/main" val="151866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247"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247"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1C7B48C9-9A70-4D56-8E94-C88AA22D01F9}" type="slidenum">
              <a:rPr lang="en-US" altLang="ja-JP"/>
              <a:pPr>
                <a:defRPr/>
              </a:pPr>
              <a:t>‹#›</a:t>
            </a:fld>
            <a:endParaRPr lang="en-US" altLang="ja-JP"/>
          </a:p>
        </p:txBody>
      </p:sp>
    </p:spTree>
    <p:extLst>
      <p:ext uri="{BB962C8B-B14F-4D97-AF65-F5344CB8AC3E}">
        <p14:creationId xmlns:p14="http://schemas.microsoft.com/office/powerpoint/2010/main" val="426569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9261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89785" y="1600201"/>
            <a:ext cx="539261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5E3E107C-4227-4839-9CF3-EABE2F4AB5D9}" type="slidenum">
              <a:rPr lang="en-US" altLang="ja-JP"/>
              <a:pPr>
                <a:defRPr/>
              </a:pPr>
              <a:t>‹#›</a:t>
            </a:fld>
            <a:endParaRPr lang="en-US" altLang="ja-JP"/>
          </a:p>
        </p:txBody>
      </p:sp>
    </p:spTree>
    <p:extLst>
      <p:ext uri="{BB962C8B-B14F-4D97-AF65-F5344CB8AC3E}">
        <p14:creationId xmlns:p14="http://schemas.microsoft.com/office/powerpoint/2010/main" val="888919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441585BA-FC7D-4979-A3AC-C7E1114FB906}" type="slidenum">
              <a:rPr lang="en-US" altLang="ja-JP"/>
              <a:pPr>
                <a:defRPr/>
              </a:pPr>
              <a:t>‹#›</a:t>
            </a:fld>
            <a:endParaRPr lang="en-US" altLang="ja-JP"/>
          </a:p>
        </p:txBody>
      </p:sp>
    </p:spTree>
    <p:extLst>
      <p:ext uri="{BB962C8B-B14F-4D97-AF65-F5344CB8AC3E}">
        <p14:creationId xmlns:p14="http://schemas.microsoft.com/office/powerpoint/2010/main" val="408783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256515BA-FE26-42AE-9C71-58AE5254E431}" type="slidenum">
              <a:rPr lang="en-US" altLang="ja-JP"/>
              <a:pPr>
                <a:defRPr/>
              </a:pPr>
              <a:t>‹#›</a:t>
            </a:fld>
            <a:endParaRPr lang="en-US" altLang="ja-JP"/>
          </a:p>
        </p:txBody>
      </p:sp>
    </p:spTree>
    <p:extLst>
      <p:ext uri="{BB962C8B-B14F-4D97-AF65-F5344CB8AC3E}">
        <p14:creationId xmlns:p14="http://schemas.microsoft.com/office/powerpoint/2010/main" val="8047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CE9397-E153-4400-90A8-C96A9E4217C2}"/>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902C48BB-57D3-47E7-BB70-6139A6E5F783}"/>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C9F5F82F-4D7F-4BC9-8767-8ED3D0336549}"/>
              </a:ext>
            </a:extLst>
          </p:cNvPr>
          <p:cNvSpPr>
            <a:spLocks noGrp="1" noChangeArrowheads="1"/>
          </p:cNvSpPr>
          <p:nvPr>
            <p:ph type="sldNum" sz="quarter" idx="12"/>
          </p:nvPr>
        </p:nvSpPr>
        <p:spPr>
          <a:xfrm>
            <a:off x="9315938" y="6400800"/>
            <a:ext cx="2844800" cy="457200"/>
          </a:xfrm>
        </p:spPr>
        <p:txBody>
          <a:bodyPr/>
          <a:lstStyle>
            <a:lvl1pPr algn="r">
              <a:defRPr sz="1600">
                <a:latin typeface="Meiryo UI" panose="020B0604030504040204" pitchFamily="50" charset="-128"/>
                <a:ea typeface="Meiryo UI" panose="020B0604030504040204" pitchFamily="50" charset="-128"/>
              </a:defRPr>
            </a:lvl1pPr>
          </a:lstStyle>
          <a:p>
            <a:pPr>
              <a:defRPr/>
            </a:pPr>
            <a:fld id="{7D7066D1-700B-42FD-A325-F976443D9E7C}" type="slidenum">
              <a:rPr lang="en-US" altLang="ja-JP"/>
              <a:pPr>
                <a:defRPr/>
              </a:pPr>
              <a:t>‹#›</a:t>
            </a:fld>
            <a:endParaRPr lang="en-US" altLang="ja-JP"/>
          </a:p>
        </p:txBody>
      </p:sp>
    </p:spTree>
    <p:extLst>
      <p:ext uri="{BB962C8B-B14F-4D97-AF65-F5344CB8AC3E}">
        <p14:creationId xmlns:p14="http://schemas.microsoft.com/office/powerpoint/2010/main" val="205324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3050"/>
            <a:ext cx="4011247"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7385" y="273051"/>
            <a:ext cx="681501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0" y="1435101"/>
            <a:ext cx="401124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a:extLst>
              <a:ext uri="{FF2B5EF4-FFF2-40B4-BE49-F238E27FC236}">
                <a16:creationId xmlns:a16="http://schemas.microsoft.com/office/drawing/2014/main" id="{921D7432-5BF7-4ECC-A32C-8A4FD77D236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a:extLst>
              <a:ext uri="{FF2B5EF4-FFF2-40B4-BE49-F238E27FC236}">
                <a16:creationId xmlns:a16="http://schemas.microsoft.com/office/drawing/2014/main" id="{1D9C27A6-4C0E-4A19-B49C-E1091EF83210}"/>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59E048F9-85AD-4FB4-B556-C752078C96E6}"/>
              </a:ext>
            </a:extLst>
          </p:cNvPr>
          <p:cNvSpPr>
            <a:spLocks noGrp="1" noChangeArrowheads="1"/>
          </p:cNvSpPr>
          <p:nvPr>
            <p:ph type="sldNum" sz="quarter" idx="12"/>
          </p:nvPr>
        </p:nvSpPr>
        <p:spPr>
          <a:ln/>
        </p:spPr>
        <p:txBody>
          <a:bodyPr/>
          <a:lstStyle>
            <a:lvl1pPr>
              <a:defRPr/>
            </a:lvl1pPr>
          </a:lstStyle>
          <a:p>
            <a:pPr>
              <a:defRPr/>
            </a:pPr>
            <a:fld id="{C671F954-641A-4DA2-8C40-2636DDBA6F98}" type="slidenum">
              <a:rPr lang="en-US" altLang="ja-JP"/>
              <a:pPr>
                <a:defRPr/>
              </a:pPr>
              <a:t>‹#›</a:t>
            </a:fld>
            <a:endParaRPr lang="en-US" altLang="ja-JP"/>
          </a:p>
        </p:txBody>
      </p:sp>
    </p:spTree>
    <p:extLst>
      <p:ext uri="{BB962C8B-B14F-4D97-AF65-F5344CB8AC3E}">
        <p14:creationId xmlns:p14="http://schemas.microsoft.com/office/powerpoint/2010/main" val="2905927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7220" name="Rectangle 4">
            <a:extLst>
              <a:ext uri="{FF2B5EF4-FFF2-40B4-BE49-F238E27FC236}">
                <a16:creationId xmlns:a16="http://schemas.microsoft.com/office/drawing/2014/main" id="{921D7432-5BF7-4ECC-A32C-8A4FD77D2369}"/>
              </a:ext>
            </a:extLst>
          </p:cNvPr>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1000">
                <a:ea typeface="ＭＳ Ｐゴシック" pitchFamily="50" charset="-128"/>
              </a:defRPr>
            </a:lvl1pPr>
          </a:lstStyle>
          <a:p>
            <a:pPr>
              <a:defRPr/>
            </a:pPr>
            <a:endParaRPr lang="en-US" altLang="ja-JP"/>
          </a:p>
        </p:txBody>
      </p:sp>
      <p:sp>
        <p:nvSpPr>
          <p:cNvPr id="137221" name="Rectangle 5">
            <a:extLst>
              <a:ext uri="{FF2B5EF4-FFF2-40B4-BE49-F238E27FC236}">
                <a16:creationId xmlns:a16="http://schemas.microsoft.com/office/drawing/2014/main" id="{1D9C27A6-4C0E-4A19-B49C-E1091EF83210}"/>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1000">
                <a:ea typeface="ＭＳ Ｐゴシック" pitchFamily="50" charset="-128"/>
              </a:defRPr>
            </a:lvl1pPr>
          </a:lstStyle>
          <a:p>
            <a:pPr>
              <a:defRPr/>
            </a:pPr>
            <a:endParaRPr lang="en-US" altLang="ja-JP"/>
          </a:p>
        </p:txBody>
      </p:sp>
      <p:sp>
        <p:nvSpPr>
          <p:cNvPr id="137222" name="Rectangle 6">
            <a:extLst>
              <a:ext uri="{FF2B5EF4-FFF2-40B4-BE49-F238E27FC236}">
                <a16:creationId xmlns:a16="http://schemas.microsoft.com/office/drawing/2014/main" id="{59E048F9-85AD-4FB4-B556-C752078C96E6}"/>
              </a:ext>
            </a:extLst>
          </p:cNvPr>
          <p:cNvSpPr>
            <a:spLocks noGrp="1" noChangeArrowheads="1"/>
          </p:cNvSpPr>
          <p:nvPr>
            <p:ph type="sldNum" sz="quarter" idx="4"/>
          </p:nvPr>
        </p:nvSpPr>
        <p:spPr bwMode="auto">
          <a:xfrm>
            <a:off x="9347200" y="64008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600">
                <a:latin typeface="Meiryo UI" panose="020B0604030504040204" pitchFamily="50" charset="-128"/>
                <a:ea typeface="Meiryo UI" panose="020B0604030504040204" pitchFamily="50" charset="-128"/>
              </a:defRPr>
            </a:lvl1pPr>
          </a:lstStyle>
          <a:p>
            <a:pPr>
              <a:defRPr/>
            </a:pPr>
            <a:fld id="{290E9058-1618-4D96-B4F0-F21C47244F74}" type="slidenum">
              <a:rPr lang="en-US" altLang="ja-JP"/>
              <a:pPr>
                <a:defRPr/>
              </a:pPr>
              <a:t>‹#›</a:t>
            </a:fld>
            <a:endParaRPr lang="en-US" altLang="ja-JP"/>
          </a:p>
        </p:txBody>
      </p:sp>
      <p:sp>
        <p:nvSpPr>
          <p:cNvPr id="1031" name="Rectangle 7">
            <a:extLst>
              <a:ext uri="{FF2B5EF4-FFF2-40B4-BE49-F238E27FC236}">
                <a16:creationId xmlns:a16="http://schemas.microsoft.com/office/drawing/2014/main" id="{154BE88A-0742-46C2-9AF1-395814438058}"/>
              </a:ext>
            </a:extLst>
          </p:cNvPr>
          <p:cNvSpPr>
            <a:spLocks noChangeArrowheads="1"/>
          </p:cNvSpPr>
          <p:nvPr/>
        </p:nvSpPr>
        <p:spPr bwMode="auto">
          <a:xfrm>
            <a:off x="0" y="0"/>
            <a:ext cx="3048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Rectangle 9">
            <a:extLst>
              <a:ext uri="{FF2B5EF4-FFF2-40B4-BE49-F238E27FC236}">
                <a16:creationId xmlns:a16="http://schemas.microsoft.com/office/drawing/2014/main" id="{D240DF3A-D1A4-407F-9FFD-66C168C16718}"/>
              </a:ext>
            </a:extLst>
          </p:cNvPr>
          <p:cNvSpPr>
            <a:spLocks noChangeArrowheads="1"/>
          </p:cNvSpPr>
          <p:nvPr/>
        </p:nvSpPr>
        <p:spPr bwMode="auto">
          <a:xfrm>
            <a:off x="0" y="2286000"/>
            <a:ext cx="3048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4" name="Rectangle 10">
            <a:extLst>
              <a:ext uri="{FF2B5EF4-FFF2-40B4-BE49-F238E27FC236}">
                <a16:creationId xmlns:a16="http://schemas.microsoft.com/office/drawing/2014/main" id="{D97A860A-AD8E-4C81-9EBC-3E0CCCBC46EF}"/>
              </a:ext>
            </a:extLst>
          </p:cNvPr>
          <p:cNvSpPr>
            <a:spLocks noChangeArrowheads="1"/>
          </p:cNvSpPr>
          <p:nvPr/>
        </p:nvSpPr>
        <p:spPr bwMode="auto">
          <a:xfrm>
            <a:off x="0" y="4572000"/>
            <a:ext cx="3048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577" r:id="rId1"/>
    <p:sldLayoutId id="2147484568" r:id="rId2"/>
    <p:sldLayoutId id="2147484579" r:id="rId3"/>
    <p:sldLayoutId id="2147484569" r:id="rId4"/>
    <p:sldLayoutId id="2147484570" r:id="rId5"/>
    <p:sldLayoutId id="2147484571" r:id="rId6"/>
    <p:sldLayoutId id="2147484572" r:id="rId7"/>
    <p:sldLayoutId id="2147484578" r:id="rId8"/>
    <p:sldLayoutId id="2147484573" r:id="rId9"/>
    <p:sldLayoutId id="2147484574" r:id="rId10"/>
    <p:sldLayoutId id="2147484575" r:id="rId11"/>
    <p:sldLayoutId id="2147484576" r:id="rId12"/>
  </p:sldLayoutIdLst>
  <p:hf sldNum="0"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F07B7D64-F5E0-482E-A9E0-AB80B3CF3245}"/>
              </a:ext>
            </a:extLst>
          </p:cNvPr>
          <p:cNvSpPr txBox="1">
            <a:spLocks/>
          </p:cNvSpPr>
          <p:nvPr/>
        </p:nvSpPr>
        <p:spPr>
          <a:xfrm>
            <a:off x="0" y="2100689"/>
            <a:ext cx="12192000"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lgn="ctr">
              <a:defRPr/>
            </a:pPr>
            <a:r>
              <a:rPr lang="ja-JP" altLang="en-US" sz="3600" kern="0" dirty="0">
                <a:solidFill>
                  <a:srgbClr val="006600"/>
                </a:solidFill>
                <a:latin typeface="+mn-ea"/>
                <a:ea typeface="+mn-ea"/>
              </a:rPr>
              <a:t>次期計画において講じる主な施策（案）</a:t>
            </a:r>
          </a:p>
        </p:txBody>
      </p:sp>
      <p:sp>
        <p:nvSpPr>
          <p:cNvPr id="5" name="テキスト ボックス 4">
            <a:extLst>
              <a:ext uri="{FF2B5EF4-FFF2-40B4-BE49-F238E27FC236}">
                <a16:creationId xmlns:a16="http://schemas.microsoft.com/office/drawing/2014/main" id="{3136096E-E835-4D6F-ACE2-1B9737EB77F8}"/>
              </a:ext>
            </a:extLst>
          </p:cNvPr>
          <p:cNvSpPr txBox="1"/>
          <p:nvPr/>
        </p:nvSpPr>
        <p:spPr>
          <a:xfrm>
            <a:off x="11280576" y="120863"/>
            <a:ext cx="720080" cy="325667"/>
          </a:xfrm>
          <a:prstGeom prst="rect">
            <a:avLst/>
          </a:prstGeom>
          <a:noFill/>
          <a:ln>
            <a:solidFill>
              <a:schemeClr val="tx1"/>
            </a:solidFill>
          </a:ln>
        </p:spPr>
        <p:txBody>
          <a:bodyPr wrap="square" rtlCol="0" anchor="ctr">
            <a:spAutoFit/>
          </a:bodyPr>
          <a:lstStyle/>
          <a:p>
            <a:pPr algn="ctr">
              <a:lnSpc>
                <a:spcPts val="1900"/>
              </a:lnSpc>
            </a:pPr>
            <a:r>
              <a:rPr lang="ja-JP" altLang="en-US" sz="1400" dirty="0">
                <a:latin typeface="游ゴシック" panose="020B0400000000000000" pitchFamily="50" charset="-128"/>
                <a:ea typeface="游ゴシック" panose="020B0400000000000000" pitchFamily="50" charset="-128"/>
              </a:rPr>
              <a:t>資料４</a:t>
            </a:r>
            <a:endParaRPr lang="en-US" altLang="ja-JP" sz="14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5549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0D9FBF2A-CE66-4C6A-9D46-25F7414CB6BB}"/>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865CCB94-625B-4EB2-B951-096304AFC04C}"/>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施策の柱①：サーキュラーエコノミーへの移行</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7" name="正方形/長方形 2">
            <a:extLst>
              <a:ext uri="{FF2B5EF4-FFF2-40B4-BE49-F238E27FC236}">
                <a16:creationId xmlns:a16="http://schemas.microsoft.com/office/drawing/2014/main" id="{F1DC09B2-3A91-4AB2-BBF3-17FD2452638A}"/>
              </a:ext>
            </a:extLst>
          </p:cNvPr>
          <p:cNvSpPr/>
          <p:nvPr/>
        </p:nvSpPr>
        <p:spPr>
          <a:xfrm>
            <a:off x="791198" y="2930887"/>
            <a:ext cx="6024882"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建設混合廃棄物の発生抑制及び再資源化の促進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DFD2FE08-9976-49FE-92E7-7C53442F318E}"/>
              </a:ext>
            </a:extLst>
          </p:cNvPr>
          <p:cNvSpPr/>
          <p:nvPr/>
        </p:nvSpPr>
        <p:spPr>
          <a:xfrm>
            <a:off x="860400" y="3429390"/>
            <a:ext cx="10460913" cy="87133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分別解体や再資源化についての周知や指導により、解体工事等における分別解体、分別排出のための取組及び、適正なリサイクルを促進する。</a:t>
            </a:r>
            <a:endParaRPr kumimoji="1" lang="en-US" altLang="ja-JP" sz="1500"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工事現場における建設廃棄物の分別事例等の情報発信を行うことにより、建設混合廃棄物の排出抑制を促進する。</a:t>
            </a:r>
            <a:endParaRPr kumimoji="1" lang="en-US" altLang="ja-JP" sz="1500"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3D735055-9E6E-43CE-82C8-64E6C429477B}"/>
              </a:ext>
            </a:extLst>
          </p:cNvPr>
          <p:cNvSpPr/>
          <p:nvPr/>
        </p:nvSpPr>
        <p:spPr>
          <a:xfrm>
            <a:off x="860400" y="1586754"/>
            <a:ext cx="10460914" cy="117610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長期にわたり良好な状態で使用するための措置が講じられた住宅を長期優良住宅として認定</a:t>
            </a:r>
            <a:r>
              <a:rPr lang="ja-JP" altLang="en-US" sz="1500" dirty="0">
                <a:solidFill>
                  <a:schemeClr val="tx1"/>
                </a:solidFill>
                <a:latin typeface="游ゴシック" panose="020B0400000000000000" pitchFamily="50" charset="-128"/>
                <a:ea typeface="游ゴシック" panose="020B0400000000000000" pitchFamily="50" charset="-128"/>
              </a:rPr>
              <a:t>する。</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lang="ja-JP" altLang="en-US" sz="1500" dirty="0">
                <a:solidFill>
                  <a:schemeClr val="tx1"/>
                </a:solidFill>
                <a:latin typeface="游ゴシック" panose="020B0400000000000000" pitchFamily="50" charset="-128"/>
                <a:ea typeface="游ゴシック" panose="020B0400000000000000" pitchFamily="50" charset="-128"/>
              </a:rPr>
              <a:t>建築完了から５年及び</a:t>
            </a:r>
            <a:r>
              <a:rPr lang="en-US" altLang="ja-JP" sz="1500" dirty="0">
                <a:solidFill>
                  <a:schemeClr val="tx1"/>
                </a:solidFill>
                <a:latin typeface="游ゴシック" panose="020B0400000000000000" pitchFamily="50" charset="-128"/>
                <a:ea typeface="游ゴシック" panose="020B0400000000000000" pitchFamily="50" charset="-128"/>
              </a:rPr>
              <a:t>10</a:t>
            </a:r>
            <a:r>
              <a:rPr lang="ja-JP" altLang="en-US" sz="1500" dirty="0">
                <a:solidFill>
                  <a:schemeClr val="tx1"/>
                </a:solidFill>
                <a:latin typeface="游ゴシック" panose="020B0400000000000000" pitchFamily="50" charset="-128"/>
                <a:ea typeface="游ゴシック" panose="020B0400000000000000" pitchFamily="50" charset="-128"/>
              </a:rPr>
              <a:t>年が経過した認定長期優良住宅を対象に、維持保全の状況に関する抽出調査を実施し、適切な維持保全の実施を促進する。</a:t>
            </a:r>
            <a:endParaRPr lang="en-US" altLang="ja-JP" sz="1500" dirty="0">
              <a:solidFill>
                <a:schemeClr val="tx1"/>
              </a:solidFill>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lang="ja-JP" altLang="en-US" sz="1500" dirty="0">
                <a:solidFill>
                  <a:schemeClr val="tx1"/>
                </a:solidFill>
                <a:latin typeface="游ゴシック" panose="020B0400000000000000" pitchFamily="50" charset="-128"/>
                <a:ea typeface="游ゴシック" panose="020B0400000000000000" pitchFamily="50" charset="-128"/>
              </a:rPr>
              <a:t>大阪府ファシリティマネジメント基本方針に基づき、府有施設等の適切な維持管理により、長寿命化を促進する。</a:t>
            </a:r>
            <a:endPar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sp>
        <p:nvSpPr>
          <p:cNvPr id="24" name="正方形/長方形 2">
            <a:extLst>
              <a:ext uri="{FF2B5EF4-FFF2-40B4-BE49-F238E27FC236}">
                <a16:creationId xmlns:a16="http://schemas.microsoft.com/office/drawing/2014/main" id="{C64BB8C4-37F5-4FE5-AA86-2C6BBCE53673}"/>
              </a:ext>
            </a:extLst>
          </p:cNvPr>
          <p:cNvSpPr/>
          <p:nvPr/>
        </p:nvSpPr>
        <p:spPr>
          <a:xfrm>
            <a:off x="791198" y="1109429"/>
            <a:ext cx="3432594"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建築物等の長寿命化の推進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2" name="正方形/長方形 11">
            <a:extLst>
              <a:ext uri="{FF2B5EF4-FFF2-40B4-BE49-F238E27FC236}">
                <a16:creationId xmlns:a16="http://schemas.microsoft.com/office/drawing/2014/main" id="{0A9A1282-050F-46AA-8C93-8C24344F2E56}"/>
              </a:ext>
            </a:extLst>
          </p:cNvPr>
          <p:cNvSpPr/>
          <p:nvPr/>
        </p:nvSpPr>
        <p:spPr>
          <a:xfrm>
            <a:off x="916844" y="4973357"/>
            <a:ext cx="10460914" cy="380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国土交通省のリサイクル原則化ルール</a:t>
            </a:r>
            <a:r>
              <a:rPr lang="ja-JP" altLang="en-US" sz="1500" dirty="0">
                <a:solidFill>
                  <a:schemeClr val="tx1"/>
                </a:solidFill>
                <a:latin typeface="游ゴシック" panose="020B0400000000000000" pitchFamily="50" charset="-128"/>
                <a:ea typeface="游ゴシック" panose="020B0400000000000000" pitchFamily="50" charset="-128"/>
              </a:rPr>
              <a:t>に基づき</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、再資源化施設の指定を</a:t>
            </a:r>
            <a:r>
              <a:rPr lang="ja-JP" altLang="en-US" sz="1500" dirty="0">
                <a:solidFill>
                  <a:schemeClr val="tx1"/>
                </a:solidFill>
                <a:latin typeface="游ゴシック" panose="020B0400000000000000" pitchFamily="50" charset="-128"/>
                <a:ea typeface="游ゴシック" panose="020B0400000000000000" pitchFamily="50" charset="-128"/>
              </a:rPr>
              <a:t>行う</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a:t>
            </a:r>
            <a:endParaRPr kumimoji="1" lang="ja-JP" altLang="en-US" sz="1500"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96408CE6-540D-4F40-A067-FAB4E2763EB2}"/>
              </a:ext>
            </a:extLst>
          </p:cNvPr>
          <p:cNvSpPr/>
          <p:nvPr/>
        </p:nvSpPr>
        <p:spPr>
          <a:xfrm>
            <a:off x="849027" y="4489053"/>
            <a:ext cx="6384922"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公共工事における搬出先となる再資源化施設の指定の検討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76FA6569-CF6C-4847-881F-87E1293E8B3C}"/>
              </a:ext>
            </a:extLst>
          </p:cNvPr>
          <p:cNvSpPr txBox="1"/>
          <p:nvPr/>
        </p:nvSpPr>
        <p:spPr>
          <a:xfrm>
            <a:off x="11809588" y="6532584"/>
            <a:ext cx="360040" cy="307777"/>
          </a:xfrm>
          <a:prstGeom prst="rect">
            <a:avLst/>
          </a:prstGeom>
          <a:noFill/>
        </p:spPr>
        <p:txBody>
          <a:bodyPr wrap="square"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9</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4666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968449" y="2616081"/>
            <a:ext cx="10461600"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44000" marR="0" lvl="0" indent="-144000" algn="just" defTabSz="326578" rtl="0" eaLnBrk="1" fontAlgn="auto" latinLnBrk="0" hangingPunct="1">
              <a:lnSpc>
                <a:spcPts val="1800"/>
              </a:lnSpc>
              <a:spcBef>
                <a:spcPts val="0"/>
              </a:spcBef>
              <a:spcAft>
                <a:spcPts val="0"/>
              </a:spcAft>
              <a:buClrTx/>
              <a:buSzTx/>
              <a:buFont typeface="Wingdings" panose="05000000000000000000" pitchFamily="2" charset="2"/>
              <a:buChar char=""/>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ボトル・給水機メーカーや水道事業者、</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NPO</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、市町村等で構成する「おおさかマイボトルパートナーズ」を運営する。（マイボトルの利用啓発、給水スポットの普及等の実施）</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8" y="1779901"/>
            <a:ext cx="4800745"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ワンウェイプラスチックの排出抑制の推進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減量化</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施策の柱②：プラスチックごみ対策の推進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EC0B071F-6EA7-4C44-B2E1-5C201E22CE4D}"/>
              </a:ext>
            </a:extLst>
          </p:cNvPr>
          <p:cNvSpPr/>
          <p:nvPr/>
        </p:nvSpPr>
        <p:spPr>
          <a:xfrm>
            <a:off x="968449" y="3519045"/>
            <a:ext cx="10461600"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44000" marR="0" lvl="0" indent="-144000" algn="just" defTabSz="326578" rtl="0" eaLnBrk="1" fontAlgn="auto" latinLnBrk="0" hangingPunct="1">
              <a:lnSpc>
                <a:spcPts val="1800"/>
              </a:lnSpc>
              <a:spcBef>
                <a:spcPts val="0"/>
              </a:spcBef>
              <a:spcAft>
                <a:spcPts val="0"/>
              </a:spcAft>
              <a:buClrTx/>
              <a:buSzTx/>
              <a:buFont typeface="Wingdings" panose="05000000000000000000" pitchFamily="2" charset="2"/>
              <a:buChar char=""/>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マイボトルやマイ容器が利用できる店舗等に関する情報発信を行う。</a:t>
            </a:r>
            <a:r>
              <a:rPr kumimoji="1" lang="ja-JP" altLang="en-US"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（飲料・食品・洗剤等日用品の使い捨てプラスチック容器の使用削減）</a:t>
            </a:r>
            <a:endParaRPr kumimoji="1" lang="en-US" altLang="ja-JP"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144000" marR="0" lvl="0" indent="-144000" algn="just" defTabSz="326578" rtl="0" eaLnBrk="1" fontAlgn="auto" latinLnBrk="0" hangingPunct="1">
              <a:lnSpc>
                <a:spcPts val="1800"/>
              </a:lnSpc>
              <a:spcBef>
                <a:spcPts val="600"/>
              </a:spcBef>
              <a:spcAft>
                <a:spcPts val="0"/>
              </a:spcAft>
              <a:buClrTx/>
              <a:buSzTx/>
              <a:buFont typeface="Wingdings" panose="05000000000000000000" pitchFamily="2" charset="2"/>
              <a:buChar char=""/>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市町村や事業者等と連携した府民への啓発を行う。（おおさか３Ｒキャンペーン、日常生活で実践しやすい３Ｒの取組集（ほかさん</a:t>
            </a:r>
            <a:r>
              <a:rPr kumimoji="1" lang="en-US" altLang="ja-JP" sz="1500" dirty="0">
                <a:solidFill>
                  <a:schemeClr val="tx1"/>
                </a:solidFill>
                <a:latin typeface="游ゴシック" panose="020B0400000000000000" pitchFamily="50" charset="-128"/>
                <a:ea typeface="游ゴシック" panose="020B0400000000000000" pitchFamily="50" charset="-128"/>
              </a:rPr>
              <a:t>style</a:t>
            </a:r>
            <a:r>
              <a:rPr kumimoji="1" lang="ja-JP" altLang="en-US" sz="1500" dirty="0">
                <a:solidFill>
                  <a:schemeClr val="tx1"/>
                </a:solidFill>
                <a:latin typeface="游ゴシック" panose="020B0400000000000000" pitchFamily="50" charset="-128"/>
                <a:ea typeface="游ゴシック" panose="020B0400000000000000" pitchFamily="50" charset="-128"/>
              </a:rPr>
              <a:t>コレクション）、ハンドブックやカードゲーム等を活用した啓発）</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一部新規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33DEE7D9-7E0B-4FBF-8857-D108971F952D}"/>
              </a:ext>
            </a:extLst>
          </p:cNvPr>
          <p:cNvSpPr/>
          <p:nvPr/>
        </p:nvSpPr>
        <p:spPr>
          <a:xfrm>
            <a:off x="968449" y="4959973"/>
            <a:ext cx="11069528" cy="36000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44000" marR="0" lvl="0" indent="-144000" algn="just" defTabSz="326578" rtl="0" eaLnBrk="1" fontAlgn="auto" latinLnBrk="0" hangingPunct="1">
              <a:lnSpc>
                <a:spcPts val="1800"/>
              </a:lnSpc>
              <a:spcBef>
                <a:spcPts val="0"/>
              </a:spcBef>
              <a:spcAft>
                <a:spcPts val="0"/>
              </a:spcAft>
              <a:buClrTx/>
              <a:buSzTx/>
              <a:buFont typeface="Wingdings" panose="05000000000000000000" pitchFamily="2" charset="2"/>
              <a:buChar char=""/>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飲食販売を伴うイベント会場におけるリユース食器の導入を促進する。</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a:t>
            </a:r>
            <a:r>
              <a:rPr kumimoji="1" lang="ja-JP" altLang="en-US"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イベント主催者・出店者・来場者への働きかけ</a:t>
            </a:r>
            <a:r>
              <a:rPr kumimoji="1" lang="en-US" altLang="ja-JP"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9C1DC7B0-5D2C-4747-BCEE-E3771279AB74}"/>
              </a:ext>
            </a:extLst>
          </p:cNvPr>
          <p:cNvSpPr/>
          <p:nvPr/>
        </p:nvSpPr>
        <p:spPr>
          <a:xfrm>
            <a:off x="968449" y="5657653"/>
            <a:ext cx="10461600" cy="36000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44000" marR="0" lvl="0" indent="-144000" algn="just" defTabSz="326578" rtl="0" eaLnBrk="1" fontAlgn="auto" latinLnBrk="0" hangingPunct="1">
              <a:lnSpc>
                <a:spcPts val="1800"/>
              </a:lnSpc>
              <a:spcBef>
                <a:spcPts val="0"/>
              </a:spcBef>
              <a:spcAft>
                <a:spcPts val="0"/>
              </a:spcAft>
              <a:buClrTx/>
              <a:buSzTx/>
              <a:buFont typeface="Wingdings" panose="05000000000000000000" pitchFamily="2" charset="2"/>
              <a:buChar char=""/>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オフィス内における取組を推進する。</a:t>
            </a:r>
            <a:r>
              <a:rPr lang="en-US" altLang="ja-JP" sz="1300" dirty="0">
                <a:solidFill>
                  <a:schemeClr val="tx1"/>
                </a:solidFill>
                <a:latin typeface="游ゴシック" panose="020B0400000000000000" pitchFamily="50" charset="-128"/>
                <a:ea typeface="游ゴシック" panose="020B0400000000000000" pitchFamily="50" charset="-128"/>
              </a:rPr>
              <a:t>(</a:t>
            </a:r>
            <a:r>
              <a:rPr kumimoji="1" lang="ja-JP" altLang="en-US"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ドリンクサーバー等の飲料サービスにおいてリユースカップの導入を推進</a:t>
            </a:r>
            <a:r>
              <a:rPr kumimoji="1" lang="en-US" altLang="ja-JP" sz="13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p>
          <a:p>
            <a:pPr marL="144000" marR="0" lvl="0" indent="-144000" algn="just" defTabSz="326578" rtl="0" eaLnBrk="1" fontAlgn="auto" latinLnBrk="0" hangingPunct="1">
              <a:lnSpc>
                <a:spcPts val="1800"/>
              </a:lnSpc>
              <a:spcBef>
                <a:spcPts val="600"/>
              </a:spcBef>
              <a:spcAft>
                <a:spcPts val="0"/>
              </a:spcAft>
              <a:buClrTx/>
              <a:buSzTx/>
              <a:buFont typeface="Wingdings" panose="05000000000000000000" pitchFamily="2" charset="2"/>
              <a:buChar char=""/>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テイクアウトにおける取組を推進する。</a:t>
            </a:r>
            <a:r>
              <a:rPr lang="en-US" altLang="ja-JP" sz="1300" dirty="0">
                <a:solidFill>
                  <a:schemeClr val="tx1"/>
                </a:solidFill>
                <a:latin typeface="游ゴシック" panose="020B0400000000000000" pitchFamily="50" charset="-128"/>
                <a:ea typeface="游ゴシック" panose="020B0400000000000000" pitchFamily="50" charset="-128"/>
              </a:rPr>
              <a:t>(</a:t>
            </a:r>
            <a:r>
              <a:rPr kumimoji="1" lang="ja-JP" altLang="en-US" sz="1300" dirty="0">
                <a:solidFill>
                  <a:schemeClr val="tx1"/>
                </a:solidFill>
                <a:latin typeface="游ゴシック" panose="020B0400000000000000" pitchFamily="50" charset="-128"/>
                <a:ea typeface="游ゴシック" panose="020B0400000000000000" pitchFamily="50" charset="-128"/>
              </a:rPr>
              <a:t>オフィス街・官庁街等において、リユースカップ、リユース食器の利用が体験できる機会を創出</a:t>
            </a:r>
            <a:r>
              <a:rPr kumimoji="1" lang="en-US" altLang="ja-JP" sz="1300" dirty="0">
                <a:solidFill>
                  <a:schemeClr val="tx1"/>
                </a:solidFill>
                <a:latin typeface="游ゴシック" panose="020B0400000000000000" pitchFamily="50" charset="-128"/>
                <a:ea typeface="游ゴシック" panose="020B0400000000000000" pitchFamily="50" charset="-128"/>
              </a:rPr>
              <a:t>)</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r>
              <a:rPr kumimoji="1" lang="ja-JP" altLang="en-US" sz="1500" b="1" dirty="0">
                <a:solidFill>
                  <a:srgbClr val="0070C0"/>
                </a:solidFill>
                <a:latin typeface="游ゴシック" panose="020B0400000000000000" pitchFamily="50" charset="-128"/>
                <a:ea typeface="游ゴシック" panose="020B0400000000000000" pitchFamily="50" charset="-128"/>
              </a:rPr>
              <a:t>新規</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p>
        </p:txBody>
      </p:sp>
      <p:sp>
        <p:nvSpPr>
          <p:cNvPr id="28" name="テキスト ボックス 27">
            <a:extLst>
              <a:ext uri="{FF2B5EF4-FFF2-40B4-BE49-F238E27FC236}">
                <a16:creationId xmlns:a16="http://schemas.microsoft.com/office/drawing/2014/main" id="{B9BB0E83-95E4-41F3-BCD6-19010B82BEF9}"/>
              </a:ext>
            </a:extLst>
          </p:cNvPr>
          <p:cNvSpPr txBox="1"/>
          <p:nvPr/>
        </p:nvSpPr>
        <p:spPr>
          <a:xfrm>
            <a:off x="850752" y="2317804"/>
            <a:ext cx="4309144" cy="338554"/>
          </a:xfrm>
          <a:prstGeom prst="rect">
            <a:avLst/>
          </a:prstGeom>
          <a:noFill/>
        </p:spPr>
        <p:txBody>
          <a:bodyPr wrap="square">
            <a:spAutoFit/>
          </a:bodyPr>
          <a:lstStyle/>
          <a:p>
            <a:pPr marL="216000" indent="-216000">
              <a:buFont typeface="Wingdings" panose="05000000000000000000" pitchFamily="2" charset="2"/>
              <a:buChar char="u"/>
            </a:pPr>
            <a:r>
              <a:rPr kumimoji="1" lang="ja-JP" altLang="en-US"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マイボトルの普及</a:t>
            </a:r>
            <a:endParaRPr lang="ja-JP" altLang="en-US" sz="1600" dirty="0"/>
          </a:p>
        </p:txBody>
      </p:sp>
      <p:sp>
        <p:nvSpPr>
          <p:cNvPr id="29" name="テキスト ボックス 28">
            <a:extLst>
              <a:ext uri="{FF2B5EF4-FFF2-40B4-BE49-F238E27FC236}">
                <a16:creationId xmlns:a16="http://schemas.microsoft.com/office/drawing/2014/main" id="{217D32B4-BCEE-4189-8A39-70346E2C9A07}"/>
              </a:ext>
            </a:extLst>
          </p:cNvPr>
          <p:cNvSpPr txBox="1"/>
          <p:nvPr/>
        </p:nvSpPr>
        <p:spPr>
          <a:xfrm>
            <a:off x="850752" y="3224459"/>
            <a:ext cx="1674118" cy="338554"/>
          </a:xfrm>
          <a:prstGeom prst="rect">
            <a:avLst/>
          </a:prstGeom>
          <a:noFill/>
        </p:spPr>
        <p:txBody>
          <a:bodyPr wrap="square">
            <a:spAutoFit/>
          </a:bodyPr>
          <a:lstStyle/>
          <a:p>
            <a:pPr marL="216000" indent="-216000">
              <a:buFont typeface="Wingdings" panose="05000000000000000000" pitchFamily="2" charset="2"/>
              <a:buChar char="u"/>
            </a:pPr>
            <a:r>
              <a:rPr lang="ja-JP" altLang="en-US" sz="1600" b="1" dirty="0">
                <a:latin typeface="游ゴシック" panose="020B0400000000000000" pitchFamily="50" charset="-128"/>
                <a:ea typeface="游ゴシック" panose="020B0400000000000000" pitchFamily="50" charset="-128"/>
                <a:cs typeface="HGP創英角ｺﾞｼｯｸUB" panose="020B0900000000000000" pitchFamily="50" charset="-128"/>
              </a:rPr>
              <a:t>情報発信</a:t>
            </a:r>
            <a:endParaRPr lang="ja-JP" altLang="en-US" sz="1600" dirty="0"/>
          </a:p>
        </p:txBody>
      </p:sp>
      <p:sp>
        <p:nvSpPr>
          <p:cNvPr id="30" name="テキスト ボックス 29">
            <a:extLst>
              <a:ext uri="{FF2B5EF4-FFF2-40B4-BE49-F238E27FC236}">
                <a16:creationId xmlns:a16="http://schemas.microsoft.com/office/drawing/2014/main" id="{F0732B30-7D3E-423B-8510-8B8FEAD2DC65}"/>
              </a:ext>
            </a:extLst>
          </p:cNvPr>
          <p:cNvSpPr txBox="1"/>
          <p:nvPr/>
        </p:nvSpPr>
        <p:spPr>
          <a:xfrm>
            <a:off x="850752" y="4694129"/>
            <a:ext cx="2466207" cy="338554"/>
          </a:xfrm>
          <a:prstGeom prst="rect">
            <a:avLst/>
          </a:prstGeom>
          <a:noFill/>
        </p:spPr>
        <p:txBody>
          <a:bodyPr wrap="square">
            <a:spAutoFit/>
          </a:bodyPr>
          <a:lstStyle/>
          <a:p>
            <a:pPr marL="216000" indent="-216000">
              <a:buFont typeface="Wingdings" panose="05000000000000000000" pitchFamily="2" charset="2"/>
              <a:buChar char="u"/>
            </a:pPr>
            <a:r>
              <a:rPr lang="ja-JP" altLang="en-US" sz="1600" b="1" dirty="0">
                <a:latin typeface="游ゴシック" panose="020B0400000000000000" pitchFamily="50" charset="-128"/>
                <a:ea typeface="游ゴシック" panose="020B0400000000000000" pitchFamily="50" charset="-128"/>
                <a:cs typeface="HGP創英角ｺﾞｼｯｸUB" panose="020B0900000000000000" pitchFamily="50" charset="-128"/>
              </a:rPr>
              <a:t>リユース食器の推進</a:t>
            </a:r>
            <a:endParaRPr lang="ja-JP" altLang="en-US" sz="1600" dirty="0"/>
          </a:p>
        </p:txBody>
      </p:sp>
      <p:sp>
        <p:nvSpPr>
          <p:cNvPr id="31" name="テキスト ボックス 30">
            <a:extLst>
              <a:ext uri="{FF2B5EF4-FFF2-40B4-BE49-F238E27FC236}">
                <a16:creationId xmlns:a16="http://schemas.microsoft.com/office/drawing/2014/main" id="{A2CAB59C-F107-4469-AC57-E5A4C5EF9BCD}"/>
              </a:ext>
            </a:extLst>
          </p:cNvPr>
          <p:cNvSpPr txBox="1"/>
          <p:nvPr/>
        </p:nvSpPr>
        <p:spPr>
          <a:xfrm>
            <a:off x="850752" y="5326366"/>
            <a:ext cx="2466207" cy="338554"/>
          </a:xfrm>
          <a:prstGeom prst="rect">
            <a:avLst/>
          </a:prstGeom>
          <a:noFill/>
        </p:spPr>
        <p:txBody>
          <a:bodyPr wrap="square">
            <a:spAutoFit/>
          </a:bodyPr>
          <a:lstStyle/>
          <a:p>
            <a:pPr marL="216000" indent="-216000">
              <a:buFont typeface="Wingdings" panose="05000000000000000000" pitchFamily="2" charset="2"/>
              <a:buChar char="u"/>
            </a:pPr>
            <a:r>
              <a:rPr lang="ja-JP" altLang="en-US" sz="1600" b="1" dirty="0">
                <a:latin typeface="游ゴシック" panose="020B0400000000000000" pitchFamily="50" charset="-128"/>
                <a:ea typeface="游ゴシック" panose="020B0400000000000000" pitchFamily="50" charset="-128"/>
                <a:cs typeface="HGP創英角ｺﾞｼｯｸUB" panose="020B0900000000000000" pitchFamily="50" charset="-128"/>
              </a:rPr>
              <a:t>シェアリングの推進</a:t>
            </a:r>
            <a:endParaRPr lang="ja-JP" altLang="en-US" sz="1600" dirty="0"/>
          </a:p>
        </p:txBody>
      </p:sp>
      <p:sp>
        <p:nvSpPr>
          <p:cNvPr id="20" name="正方形/長方形 19">
            <a:extLst>
              <a:ext uri="{FF2B5EF4-FFF2-40B4-BE49-F238E27FC236}">
                <a16:creationId xmlns:a16="http://schemas.microsoft.com/office/drawing/2014/main" id="{15C11F36-0B0A-4452-92F5-27668BCB5D3C}"/>
              </a:ext>
            </a:extLst>
          </p:cNvPr>
          <p:cNvSpPr/>
          <p:nvPr/>
        </p:nvSpPr>
        <p:spPr>
          <a:xfrm>
            <a:off x="659347" y="1046804"/>
            <a:ext cx="10860902" cy="649351"/>
          </a:xfrm>
          <a:prstGeom prst="rect">
            <a:avLst/>
          </a:prstGeom>
          <a:noFill/>
        </p:spPr>
        <p:txBody>
          <a:bodyPr wrap="square" lIns="96844" tIns="48422" rIns="96844" bIns="48422">
            <a:spAutoFit/>
          </a:bodyPr>
          <a:lstStyle/>
          <a:p>
            <a:pPr marL="144000" indent="-144000" algn="just">
              <a:lnSpc>
                <a:spcPts val="2200"/>
              </a:lnSpc>
              <a:buFont typeface="Wingdings" panose="05000000000000000000" pitchFamily="2" charset="2"/>
              <a:buChar char=""/>
            </a:pPr>
            <a:r>
              <a:rPr lang="ja-JP" altLang="en-US" sz="1600" dirty="0">
                <a:latin typeface="游ゴシック" panose="020B0400000000000000" pitchFamily="50" charset="-128"/>
                <a:ea typeface="游ゴシック" panose="020B0400000000000000" pitchFamily="50" charset="-128"/>
              </a:rPr>
              <a:t>「大阪ブルー・オーシャン・ビジョン」の実現に資するためにも、プラスチックごみの削減等、資源循環分野におけるさらなる取組を推進する。</a:t>
            </a:r>
          </a:p>
        </p:txBody>
      </p:sp>
      <p:sp>
        <p:nvSpPr>
          <p:cNvPr id="21" name="テキスト ボックス 20">
            <a:extLst>
              <a:ext uri="{FF2B5EF4-FFF2-40B4-BE49-F238E27FC236}">
                <a16:creationId xmlns:a16="http://schemas.microsoft.com/office/drawing/2014/main" id="{DEA14512-EC3B-451D-92B4-30618FE17100}"/>
              </a:ext>
            </a:extLst>
          </p:cNvPr>
          <p:cNvSpPr txBox="1"/>
          <p:nvPr/>
        </p:nvSpPr>
        <p:spPr>
          <a:xfrm>
            <a:off x="5506686" y="1879108"/>
            <a:ext cx="5812506" cy="276999"/>
          </a:xfrm>
          <a:prstGeom prst="rect">
            <a:avLst/>
          </a:prstGeom>
          <a:noFill/>
        </p:spPr>
        <p:txBody>
          <a:bodyPr wrap="square" rtlCol="0">
            <a:spAutoFit/>
          </a:bodyPr>
          <a:lstStyle/>
          <a:p>
            <a:pPr algn="ctr"/>
            <a:r>
              <a:rPr kumimoji="1" lang="en-US" altLang="ja-JP" sz="1200" b="1" u="sng" dirty="0">
                <a:latin typeface="游ゴシック" panose="020B0400000000000000" pitchFamily="50" charset="-128"/>
                <a:ea typeface="游ゴシック" panose="020B0400000000000000" pitchFamily="50" charset="-128"/>
              </a:rPr>
              <a:t>※ </a:t>
            </a:r>
            <a:r>
              <a:rPr lang="ja-JP" altLang="en-US" sz="1200" b="1" u="sng" dirty="0">
                <a:latin typeface="游ゴシック" panose="020B0400000000000000" pitchFamily="50" charset="-128"/>
                <a:ea typeface="游ゴシック" panose="020B0400000000000000" pitchFamily="50" charset="-128"/>
              </a:rPr>
              <a:t>括弧内には</a:t>
            </a:r>
            <a:r>
              <a:rPr kumimoji="1" lang="ja-JP" altLang="en-US" sz="1200" b="1" u="sng" dirty="0">
                <a:latin typeface="游ゴシック" panose="020B0400000000000000" pitchFamily="50" charset="-128"/>
                <a:ea typeface="游ゴシック" panose="020B0400000000000000" pitchFamily="50" charset="-128"/>
              </a:rPr>
              <a:t>取り組むことによって現れる効果を示している：減量化、資源循環</a:t>
            </a:r>
          </a:p>
        </p:txBody>
      </p:sp>
      <p:sp>
        <p:nvSpPr>
          <p:cNvPr id="18" name="テキスト ボックス 17">
            <a:extLst>
              <a:ext uri="{FF2B5EF4-FFF2-40B4-BE49-F238E27FC236}">
                <a16:creationId xmlns:a16="http://schemas.microsoft.com/office/drawing/2014/main" id="{9BF0785E-206E-49BE-BABC-BEF13B249F0F}"/>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10</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472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施策の柱②：プラスチックごみ対策の推進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CA9541FD-26E9-4E7F-9CF9-3B4912B2C31E}"/>
              </a:ext>
            </a:extLst>
          </p:cNvPr>
          <p:cNvSpPr/>
          <p:nvPr/>
        </p:nvSpPr>
        <p:spPr>
          <a:xfrm>
            <a:off x="860400" y="1625787"/>
            <a:ext cx="10461600" cy="111248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容器包装プラスチック及び製品プラスチックの分別収集に関する市町村への情報提供を行う。</a:t>
            </a:r>
            <a:r>
              <a:rPr kumimoji="1" lang="ja-JP" altLang="en-US"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（府内市町村の実施状況、先進事例、国によるモデル事業の公募情報・市町村向けの手引き等</a:t>
            </a:r>
            <a:r>
              <a:rPr kumimoji="1" lang="ja-JP" altLang="en-US" sz="140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一部新規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p>
          <a:p>
            <a:pPr marL="216000" marR="0" lvl="0" indent="-216000" algn="just" defTabSz="326578" rtl="0" eaLnBrk="1" fontAlgn="auto" latinLnBrk="0" hangingPunct="1">
              <a:lnSpc>
                <a:spcPts val="1800"/>
              </a:lnSpc>
              <a:spcBef>
                <a:spcPts val="8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民間事業者と市町村の連携を促進する。</a:t>
            </a:r>
            <a:r>
              <a:rPr kumimoji="1" lang="ja-JP" altLang="en-US" sz="1400" dirty="0">
                <a:solidFill>
                  <a:schemeClr val="tx1"/>
                </a:solidFill>
                <a:latin typeface="游ゴシック" panose="020B0400000000000000" pitchFamily="50" charset="-128"/>
                <a:ea typeface="游ゴシック" panose="020B0400000000000000" pitchFamily="50" charset="-128"/>
              </a:rPr>
              <a:t>（民間事業者へのヒアリング等による連携ニーズの把握、市町村への情報提供を通じた引き合い）</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r>
              <a:rPr kumimoji="1" lang="ja-JP" altLang="en-US" sz="1500" b="1" dirty="0">
                <a:solidFill>
                  <a:srgbClr val="0070C0"/>
                </a:solidFill>
                <a:latin typeface="游ゴシック" panose="020B0400000000000000" pitchFamily="50" charset="-128"/>
                <a:ea typeface="游ゴシック" panose="020B0400000000000000" pitchFamily="50" charset="-128"/>
              </a:rPr>
              <a:t>新規</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p>
        </p:txBody>
      </p:sp>
      <p:sp>
        <p:nvSpPr>
          <p:cNvPr id="27" name="正方形/長方形 2">
            <a:extLst>
              <a:ext uri="{FF2B5EF4-FFF2-40B4-BE49-F238E27FC236}">
                <a16:creationId xmlns:a16="http://schemas.microsoft.com/office/drawing/2014/main" id="{37558DB0-8E50-4E8D-B2C4-CE4DB3FB2F86}"/>
              </a:ext>
            </a:extLst>
          </p:cNvPr>
          <p:cNvSpPr/>
          <p:nvPr/>
        </p:nvSpPr>
        <p:spPr>
          <a:xfrm>
            <a:off x="791199" y="1164530"/>
            <a:ext cx="4296689"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プラスチックごみの分別収集の促進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9" name="正方形/長方形 18">
            <a:extLst>
              <a:ext uri="{FF2B5EF4-FFF2-40B4-BE49-F238E27FC236}">
                <a16:creationId xmlns:a16="http://schemas.microsoft.com/office/drawing/2014/main" id="{58AB0B26-4C78-4F7A-B29E-AF53177CA4A4}"/>
              </a:ext>
            </a:extLst>
          </p:cNvPr>
          <p:cNvSpPr/>
          <p:nvPr/>
        </p:nvSpPr>
        <p:spPr>
          <a:xfrm>
            <a:off x="860400" y="3455532"/>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ペットボトル（家庭由来）の水平リサイクルに関する市町村への情報提供を行う。</a:t>
            </a:r>
            <a:r>
              <a:rPr kumimoji="1" lang="en-US" altLang="ja-JP"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a:t>
            </a:r>
            <a:r>
              <a:rPr kumimoji="1" lang="ja-JP" altLang="en-US"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府内市町村の検討状況や先進事例等）</a:t>
            </a:r>
            <a:endParaRPr kumimoji="1"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20" name="正方形/長方形 2">
            <a:extLst>
              <a:ext uri="{FF2B5EF4-FFF2-40B4-BE49-F238E27FC236}">
                <a16:creationId xmlns:a16="http://schemas.microsoft.com/office/drawing/2014/main" id="{11DE228B-C805-47C5-A5CE-E6BFFD3BB836}"/>
              </a:ext>
            </a:extLst>
          </p:cNvPr>
          <p:cNvSpPr/>
          <p:nvPr/>
        </p:nvSpPr>
        <p:spPr>
          <a:xfrm>
            <a:off x="791199" y="3002086"/>
            <a:ext cx="3936649"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循環資源の持続的な利用の推進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FE615195-0AC3-4041-95D7-C6273C31AE0F}"/>
              </a:ext>
            </a:extLst>
          </p:cNvPr>
          <p:cNvSpPr/>
          <p:nvPr/>
        </p:nvSpPr>
        <p:spPr>
          <a:xfrm>
            <a:off x="860400" y="4501120"/>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CE</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に関する府内のプラスチック分野の状況把握とともに、排出者や再生原料利用者等の交流機会を創出し、関係者間のネットワーク構築を促進する。</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2" name="正方形/長方形 2">
            <a:extLst>
              <a:ext uri="{FF2B5EF4-FFF2-40B4-BE49-F238E27FC236}">
                <a16:creationId xmlns:a16="http://schemas.microsoft.com/office/drawing/2014/main" id="{F5EDE3D3-50EE-4C5E-ADA6-A5C07BF15B72}"/>
              </a:ext>
            </a:extLst>
          </p:cNvPr>
          <p:cNvSpPr/>
          <p:nvPr/>
        </p:nvSpPr>
        <p:spPr>
          <a:xfrm>
            <a:off x="791199" y="4041993"/>
            <a:ext cx="3864641"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動静脈連携の促進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減量化・資源循環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 ※</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再掲</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3" name="正方形/長方形 2">
            <a:extLst>
              <a:ext uri="{FF2B5EF4-FFF2-40B4-BE49-F238E27FC236}">
                <a16:creationId xmlns:a16="http://schemas.microsoft.com/office/drawing/2014/main" id="{9F59C949-9C69-4ACE-A640-5224B5FD7D6C}"/>
              </a:ext>
            </a:extLst>
          </p:cNvPr>
          <p:cNvSpPr/>
          <p:nvPr/>
        </p:nvSpPr>
        <p:spPr>
          <a:xfrm>
            <a:off x="791199" y="5268390"/>
            <a:ext cx="5952873"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リサイクル製品を通じた海洋プラスチック問題の啓発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65D24239-5A1A-473B-8E9F-C639FEBB33A4}"/>
              </a:ext>
            </a:extLst>
          </p:cNvPr>
          <p:cNvSpPr/>
          <p:nvPr/>
        </p:nvSpPr>
        <p:spPr>
          <a:xfrm>
            <a:off x="860400" y="573537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海洋プラスチックごみ、漁業系プラスチック廃棄物を原料にしていることを付加価値とし、「大阪府リサイクル製品認定制度」の認定区分を設け、広報等することによる、資源循環と海洋プラスチック問題に関する啓発を行う。</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C492C577-F1FD-4FAE-AB76-899E5A55DD68}"/>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11</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4896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施策の柱②：プラスチックごみ対策の推進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6D32F9F5-9DF7-4A94-9C3A-49B0D1BC2FD3}"/>
              </a:ext>
            </a:extLst>
          </p:cNvPr>
          <p:cNvSpPr/>
          <p:nvPr/>
        </p:nvSpPr>
        <p:spPr>
          <a:xfrm>
            <a:off x="860400" y="168231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行政、企業、研究機関、大学が連携して、バイオプラスチック製品のビジネス化を推進する。</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有識者、事業者団体、市町村等で構成される「おおさかプラスチック対策推進プラットフォーム」を運用する。（プラスチックごみの排出抑制や流出対策等について具体的な対策の検討や効果検証等を行うとともに、効果的な取組みを広く共有・発信）</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p:txBody>
      </p:sp>
      <p:sp>
        <p:nvSpPr>
          <p:cNvPr id="19" name="正方形/長方形 2">
            <a:extLst>
              <a:ext uri="{FF2B5EF4-FFF2-40B4-BE49-F238E27FC236}">
                <a16:creationId xmlns:a16="http://schemas.microsoft.com/office/drawing/2014/main" id="{13A21D45-2273-4576-994B-C99D729CA876}"/>
              </a:ext>
            </a:extLst>
          </p:cNvPr>
          <p:cNvSpPr/>
          <p:nvPr/>
        </p:nvSpPr>
        <p:spPr>
          <a:xfrm>
            <a:off x="791199" y="1164530"/>
            <a:ext cx="6888978"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プラスチック代替素材（バイオプラスチック、紙等）の活用促進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0" name="正方形/長方形 2">
            <a:extLst>
              <a:ext uri="{FF2B5EF4-FFF2-40B4-BE49-F238E27FC236}">
                <a16:creationId xmlns:a16="http://schemas.microsoft.com/office/drawing/2014/main" id="{D3CA5A45-6D03-4F6C-A661-73C420B33B77}"/>
              </a:ext>
            </a:extLst>
          </p:cNvPr>
          <p:cNvSpPr/>
          <p:nvPr/>
        </p:nvSpPr>
        <p:spPr>
          <a:xfrm>
            <a:off x="791199" y="4431252"/>
            <a:ext cx="4944761" cy="432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建設廃棄物の発生抑制及び再資源化の促進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64E02878-5FE9-4B77-83EB-1D1CED4220BB}"/>
              </a:ext>
            </a:extLst>
          </p:cNvPr>
          <p:cNvSpPr/>
          <p:nvPr/>
        </p:nvSpPr>
        <p:spPr>
          <a:xfrm>
            <a:off x="860400" y="4949041"/>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建設工事から発生する廃プラスチック類の発生抑制・リサイクルの促進のため、元請業者等への周知啓発、多量排出事業者の事例展開などを実施する。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23" name="正方形/長方形 2">
            <a:extLst>
              <a:ext uri="{FF2B5EF4-FFF2-40B4-BE49-F238E27FC236}">
                <a16:creationId xmlns:a16="http://schemas.microsoft.com/office/drawing/2014/main" id="{C2E382E5-F2EE-400A-AD53-2A3BC3E2C5C5}"/>
              </a:ext>
            </a:extLst>
          </p:cNvPr>
          <p:cNvSpPr/>
          <p:nvPr/>
        </p:nvSpPr>
        <p:spPr>
          <a:xfrm>
            <a:off x="791058" y="2997000"/>
            <a:ext cx="4512854" cy="432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廃プラスチック類のリサイクルの促進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207EB282-10A4-4DB8-8F31-A596CF335551}"/>
              </a:ext>
            </a:extLst>
          </p:cNvPr>
          <p:cNvSpPr/>
          <p:nvPr/>
        </p:nvSpPr>
        <p:spPr>
          <a:xfrm>
            <a:off x="860258" y="351478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廃プラスチック類の自社内再生利用に関する事例や、マテリアルリサイクルやケミカルリサイクルが可能な処理業者を選択できるような情報を発信するなど、さらなるリサイクルの促進に向け、周知啓発等を実施す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7830F6F7-9D84-4082-864D-F7DB3F7C9C65}"/>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12</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777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35360" y="808467"/>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2301126"/>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再生材の利用義務化等に関する法律改正等の情報提供を行う。（資源有効利用促進法の改正等の情報収集、関係する民間事業者への情報提供）</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施策の柱③：カーボンニュートラルの推進（資源循環分野における脱炭素化）</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F0A8733A-7AE0-407B-AAA4-FB1317AA12B5}"/>
              </a:ext>
            </a:extLst>
          </p:cNvPr>
          <p:cNvSpPr/>
          <p:nvPr/>
        </p:nvSpPr>
        <p:spPr>
          <a:xfrm>
            <a:off x="860400" y="4807755"/>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プラスチックごみの排出抑制や分別収集・再資源化を推進することにより焼却量</a:t>
            </a:r>
            <a:r>
              <a:rPr lang="ja-JP" altLang="en-US" sz="1500" dirty="0">
                <a:solidFill>
                  <a:schemeClr val="tx1"/>
                </a:solidFill>
                <a:latin typeface="游ゴシック" panose="020B0400000000000000" pitchFamily="50" charset="-128"/>
                <a:ea typeface="游ゴシック" panose="020B0400000000000000" pitchFamily="50" charset="-128"/>
              </a:rPr>
              <a:t>を</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削減する。 </a:t>
            </a:r>
            <a:endParaRPr kumimoji="1" lang="ja-JP" altLang="en-US" sz="1500" b="1" i="0" u="none" strike="noStrike" kern="1200" cap="none" spc="0" normalizeH="0" baseline="0" noProof="0" dirty="0">
              <a:ln>
                <a:noFill/>
              </a:ln>
              <a:solidFill>
                <a:srgbClr val="0070C0"/>
              </a:solidFill>
              <a:effectLst/>
              <a:highlight>
                <a:srgbClr val="FFFF00"/>
              </a:highlight>
              <a:uLnTx/>
              <a:uFillTx/>
              <a:latin typeface="游ゴシック" panose="020B0400000000000000" pitchFamily="50" charset="-128"/>
              <a:ea typeface="游ゴシック" panose="020B0400000000000000" pitchFamily="50" charset="-128"/>
            </a:endParaRPr>
          </a:p>
          <a:p>
            <a:pPr marR="0" lvl="0" algn="just" defTabSz="326578" rtl="0" eaLnBrk="1" fontAlgn="auto" latinLnBrk="0" hangingPunct="1">
              <a:lnSpc>
                <a:spcPts val="1800"/>
              </a:lnSpc>
              <a:spcBef>
                <a:spcPts val="0"/>
              </a:spcBef>
              <a:spcAft>
                <a:spcPts val="0"/>
              </a:spcAft>
              <a:buClrTx/>
              <a:buSzTx/>
              <a:tabLst/>
              <a:defRPr/>
            </a:pP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a:t>
            </a:r>
            <a:r>
              <a:rPr kumimoji="1" lang="en-US" altLang="ja-JP"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a:t>
            </a:r>
            <a:r>
              <a:rPr kumimoji="1" lang="ja-JP" altLang="en-US"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柱②「プラスチックごみ対策の推進」における大部分の施策が該当</a:t>
            </a:r>
            <a:endParaRPr kumimoji="1" lang="en-US" altLang="ja-JP" sz="1400"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2">
            <a:extLst>
              <a:ext uri="{FF2B5EF4-FFF2-40B4-BE49-F238E27FC236}">
                <a16:creationId xmlns:a16="http://schemas.microsoft.com/office/drawing/2014/main" id="{03126B3F-99F3-445A-B398-884C0386C986}"/>
              </a:ext>
            </a:extLst>
          </p:cNvPr>
          <p:cNvSpPr/>
          <p:nvPr/>
        </p:nvSpPr>
        <p:spPr>
          <a:xfrm>
            <a:off x="791199" y="3060610"/>
            <a:ext cx="4512713"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リサイクル製品を通じた脱炭素の啓発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A2BAF521-02A1-470A-A1AB-20372D22DFF6}"/>
              </a:ext>
            </a:extLst>
          </p:cNvPr>
          <p:cNvSpPr/>
          <p:nvPr/>
        </p:nvSpPr>
        <p:spPr>
          <a:xfrm>
            <a:off x="860400" y="592301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衣類のリユース、リサイクルを推進することにより焼却量</a:t>
            </a:r>
            <a:r>
              <a:rPr lang="ja-JP" altLang="en-US" sz="1500" dirty="0">
                <a:solidFill>
                  <a:schemeClr val="tx1"/>
                </a:solidFill>
                <a:latin typeface="游ゴシック" panose="020B0400000000000000" pitchFamily="50" charset="-128"/>
                <a:ea typeface="游ゴシック" panose="020B0400000000000000" pitchFamily="50" charset="-128"/>
              </a:rPr>
              <a:t>を</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削減する。（衣類のライフサイクル全体に携わる関係者との共同による「サステナブルファッション・プラットフォーム」</a:t>
            </a:r>
            <a:r>
              <a:rPr lang="ja-JP" altLang="en-US" sz="1500" dirty="0">
                <a:solidFill>
                  <a:schemeClr val="tx1"/>
                </a:solidFill>
                <a:latin typeface="游ゴシック" panose="020B0400000000000000" pitchFamily="50" charset="-128"/>
                <a:ea typeface="游ゴシック" panose="020B0400000000000000" pitchFamily="50" charset="-128"/>
              </a:rPr>
              <a:t>の</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設置、分別回収の実施等）</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9" name="正方形/長方形 2">
            <a:extLst>
              <a:ext uri="{FF2B5EF4-FFF2-40B4-BE49-F238E27FC236}">
                <a16:creationId xmlns:a16="http://schemas.microsoft.com/office/drawing/2014/main" id="{03FA75C7-0CD0-406C-BEB1-C08CDF2BCCD1}"/>
              </a:ext>
            </a:extLst>
          </p:cNvPr>
          <p:cNvSpPr/>
          <p:nvPr/>
        </p:nvSpPr>
        <p:spPr>
          <a:xfrm>
            <a:off x="791199" y="5480460"/>
            <a:ext cx="5304801"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サステナブルファッションの推進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減量化・資源循環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 </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再掲</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236B614E-7643-4824-A851-9FB1EA3042B9}"/>
              </a:ext>
            </a:extLst>
          </p:cNvPr>
          <p:cNvSpPr/>
          <p:nvPr/>
        </p:nvSpPr>
        <p:spPr>
          <a:xfrm>
            <a:off x="860400" y="3506797"/>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温室効果ガスの排出量の見える化をしている（カーボンフットプリント）ことを付加価値と捉え、「大阪府リサイクル製品認定制度」の認定区分を設け、広報等することによる、資源循環とカーボンニュートラルに関する啓発を行う。</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0" name="正方形/長方形 2">
            <a:extLst>
              <a:ext uri="{FF2B5EF4-FFF2-40B4-BE49-F238E27FC236}">
                <a16:creationId xmlns:a16="http://schemas.microsoft.com/office/drawing/2014/main" id="{7BBCACBC-C9F3-47CA-8F4B-8DA6032B363E}"/>
              </a:ext>
            </a:extLst>
          </p:cNvPr>
          <p:cNvSpPr/>
          <p:nvPr/>
        </p:nvSpPr>
        <p:spPr>
          <a:xfrm>
            <a:off x="791199" y="4348502"/>
            <a:ext cx="4715676"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プラスチック焼却量の削減</a:t>
            </a:r>
            <a:r>
              <a:rPr lang="ja-JP" altLang="en-US" sz="16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 </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 ※</a:t>
            </a:r>
            <a:r>
              <a:rPr lang="ja-JP" altLang="en-US"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再掲</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9" y="1847683"/>
            <a:ext cx="4715676"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脱炭素化に向けた再生素材の利用の推進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29910DB2-D0D4-4F7C-A3E4-DEEC9159F611}"/>
              </a:ext>
            </a:extLst>
          </p:cNvPr>
          <p:cNvSpPr/>
          <p:nvPr/>
        </p:nvSpPr>
        <p:spPr>
          <a:xfrm>
            <a:off x="659347" y="1046804"/>
            <a:ext cx="10860902" cy="649351"/>
          </a:xfrm>
          <a:prstGeom prst="rect">
            <a:avLst/>
          </a:prstGeom>
          <a:noFill/>
        </p:spPr>
        <p:txBody>
          <a:bodyPr wrap="square" lIns="96844" tIns="48422" rIns="96844" bIns="48422">
            <a:spAutoFit/>
          </a:bodyPr>
          <a:lstStyle/>
          <a:p>
            <a:pPr marL="144000" indent="-144000" algn="just">
              <a:lnSpc>
                <a:spcPts val="2200"/>
              </a:lnSpc>
              <a:spcBef>
                <a:spcPts val="0"/>
              </a:spcBef>
              <a:buFont typeface="Wingdings" panose="05000000000000000000" pitchFamily="2" charset="2"/>
              <a:buChar char=""/>
            </a:pPr>
            <a:r>
              <a:rPr lang="ja-JP" altLang="en-US" sz="1600" dirty="0">
                <a:latin typeface="游ゴシック" panose="020B0400000000000000" pitchFamily="50" charset="-128"/>
                <a:ea typeface="游ゴシック" panose="020B0400000000000000" pitchFamily="50" charset="-128"/>
                <a:cs typeface="Meiryo UI" panose="020B0604030504040204" pitchFamily="50" charset="-128"/>
              </a:rPr>
              <a:t>サーキュラーエコノミー（</a:t>
            </a:r>
            <a:r>
              <a:rPr lang="en-US" altLang="ja-JP" sz="1600" dirty="0">
                <a:latin typeface="游ゴシック" panose="020B0400000000000000" pitchFamily="50" charset="-128"/>
                <a:ea typeface="游ゴシック" panose="020B0400000000000000" pitchFamily="50" charset="-128"/>
                <a:cs typeface="Meiryo UI" panose="020B0604030504040204" pitchFamily="50" charset="-128"/>
              </a:rPr>
              <a:t>CE</a:t>
            </a:r>
            <a:r>
              <a:rPr lang="ja-JP" altLang="en-US" sz="1600" dirty="0">
                <a:latin typeface="游ゴシック" panose="020B0400000000000000" pitchFamily="50" charset="-128"/>
                <a:ea typeface="游ゴシック" panose="020B0400000000000000" pitchFamily="50" charset="-128"/>
                <a:cs typeface="Meiryo UI" panose="020B0604030504040204" pitchFamily="50" charset="-128"/>
              </a:rPr>
              <a:t>）への移行やプラスチックごみ対策等の推進により、資源循環分野における脱炭素化を推進する。</a:t>
            </a:r>
          </a:p>
        </p:txBody>
      </p:sp>
      <p:sp>
        <p:nvSpPr>
          <p:cNvPr id="22" name="テキスト ボックス 21">
            <a:extLst>
              <a:ext uri="{FF2B5EF4-FFF2-40B4-BE49-F238E27FC236}">
                <a16:creationId xmlns:a16="http://schemas.microsoft.com/office/drawing/2014/main" id="{FF8054E6-B32C-41BD-8B79-52409523124F}"/>
              </a:ext>
            </a:extLst>
          </p:cNvPr>
          <p:cNvSpPr txBox="1"/>
          <p:nvPr/>
        </p:nvSpPr>
        <p:spPr>
          <a:xfrm>
            <a:off x="5460966" y="1955308"/>
            <a:ext cx="5812506" cy="276999"/>
          </a:xfrm>
          <a:prstGeom prst="rect">
            <a:avLst/>
          </a:prstGeom>
          <a:noFill/>
        </p:spPr>
        <p:txBody>
          <a:bodyPr wrap="square" rtlCol="0">
            <a:spAutoFit/>
          </a:bodyPr>
          <a:lstStyle/>
          <a:p>
            <a:pPr algn="ctr"/>
            <a:r>
              <a:rPr kumimoji="1" lang="en-US" altLang="ja-JP" sz="1200" b="1" u="sng" dirty="0">
                <a:latin typeface="游ゴシック" panose="020B0400000000000000" pitchFamily="50" charset="-128"/>
                <a:ea typeface="游ゴシック" panose="020B0400000000000000" pitchFamily="50" charset="-128"/>
              </a:rPr>
              <a:t>※ </a:t>
            </a:r>
            <a:r>
              <a:rPr lang="ja-JP" altLang="en-US" sz="1200" b="1" u="sng" dirty="0">
                <a:latin typeface="游ゴシック" panose="020B0400000000000000" pitchFamily="50" charset="-128"/>
                <a:ea typeface="游ゴシック" panose="020B0400000000000000" pitchFamily="50" charset="-128"/>
              </a:rPr>
              <a:t>括弧内には</a:t>
            </a:r>
            <a:r>
              <a:rPr kumimoji="1" lang="ja-JP" altLang="en-US" sz="1200" b="1" u="sng" dirty="0">
                <a:latin typeface="游ゴシック" panose="020B0400000000000000" pitchFamily="50" charset="-128"/>
                <a:ea typeface="游ゴシック" panose="020B0400000000000000" pitchFamily="50" charset="-128"/>
              </a:rPr>
              <a:t>取り組むことによって現れる効果を示している：減量化、資源循環</a:t>
            </a:r>
          </a:p>
        </p:txBody>
      </p:sp>
      <p:sp>
        <p:nvSpPr>
          <p:cNvPr id="19" name="テキスト ボックス 18">
            <a:extLst>
              <a:ext uri="{FF2B5EF4-FFF2-40B4-BE49-F238E27FC236}">
                <a16:creationId xmlns:a16="http://schemas.microsoft.com/office/drawing/2014/main" id="{02DF75D6-0F7B-4923-9297-D9647CE705AD}"/>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13</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8059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35360" y="808467"/>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施策の柱③：カーボンニュートラルの推進（資源循環分野における脱炭素化）</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40ABB1F0-8AA8-4E95-8689-338737E7ABE2}"/>
              </a:ext>
            </a:extLst>
          </p:cNvPr>
          <p:cNvSpPr/>
          <p:nvPr/>
        </p:nvSpPr>
        <p:spPr>
          <a:xfrm>
            <a:off x="860400" y="336733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一定規模以上の建築物を新築等する際に、断熱性の高さ等に併せ、リサイクル材料その他資源循環に配慮した建築資材の利用などの措置を講じる。その内容の届出を義務付け（建築物環境配慮制度）、建築主による総合的な環境配慮の取組みを促進す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8" name="正方形/長方形 2">
            <a:extLst>
              <a:ext uri="{FF2B5EF4-FFF2-40B4-BE49-F238E27FC236}">
                <a16:creationId xmlns:a16="http://schemas.microsoft.com/office/drawing/2014/main" id="{24A4C07E-B417-4EE6-B024-D8A60329DFCB}"/>
              </a:ext>
            </a:extLst>
          </p:cNvPr>
          <p:cNvSpPr/>
          <p:nvPr/>
        </p:nvSpPr>
        <p:spPr>
          <a:xfrm>
            <a:off x="791198" y="5301208"/>
            <a:ext cx="4512713" cy="432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脱炭素社会に対応した資源循環の展開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　</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9" name="正方形/長方形 18">
            <a:extLst>
              <a:ext uri="{FF2B5EF4-FFF2-40B4-BE49-F238E27FC236}">
                <a16:creationId xmlns:a16="http://schemas.microsoft.com/office/drawing/2014/main" id="{45C352D8-5434-48DD-ACE5-78D4CDC0A0FC}"/>
              </a:ext>
            </a:extLst>
          </p:cNvPr>
          <p:cNvSpPr/>
          <p:nvPr/>
        </p:nvSpPr>
        <p:spPr>
          <a:xfrm>
            <a:off x="860399" y="5828675"/>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排出事業者に対し、再資源化事業等高度化法により認定された</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CO</a:t>
            </a:r>
            <a:r>
              <a:rPr kumimoji="1" lang="en-US" altLang="ja-JP" sz="1500" i="0" u="none" strike="noStrike" kern="1200" cap="none" spc="0" normalizeH="0" baseline="-25000" noProof="0" dirty="0">
                <a:ln>
                  <a:noFill/>
                </a:ln>
                <a:solidFill>
                  <a:schemeClr val="tx1"/>
                </a:solidFill>
                <a:effectLst/>
                <a:uLnTx/>
                <a:uFillTx/>
                <a:latin typeface="游ゴシック" panose="020B0400000000000000" pitchFamily="50" charset="-128"/>
                <a:ea typeface="游ゴシック" panose="020B0400000000000000" pitchFamily="50" charset="-128"/>
              </a:rPr>
              <a:t>2</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対策に取組む処理業者</a:t>
            </a:r>
            <a:r>
              <a:rPr lang="ja-JP" altLang="en-US" sz="1500" dirty="0">
                <a:solidFill>
                  <a:schemeClr val="tx1"/>
                </a:solidFill>
                <a:latin typeface="游ゴシック" panose="020B0400000000000000" pitchFamily="50" charset="-128"/>
                <a:ea typeface="游ゴシック" panose="020B0400000000000000" pitchFamily="50" charset="-128"/>
              </a:rPr>
              <a:t>の</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選択を促すような情報発信を実施する。</a:t>
            </a:r>
            <a:r>
              <a:rPr lang="en-US" altLang="ja-JP" sz="1500" dirty="0">
                <a:solidFill>
                  <a:schemeClr val="tx1"/>
                </a:solidFill>
                <a:latin typeface="游ゴシック" panose="020B0400000000000000" pitchFamily="50" charset="-128"/>
                <a:ea typeface="游ゴシック" panose="020B0400000000000000" pitchFamily="50" charset="-128"/>
              </a:rPr>
              <a:t> </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0" name="正方形/長方形 2">
            <a:extLst>
              <a:ext uri="{FF2B5EF4-FFF2-40B4-BE49-F238E27FC236}">
                <a16:creationId xmlns:a16="http://schemas.microsoft.com/office/drawing/2014/main" id="{C91746F2-CDC9-434B-B196-24566B3D6B58}"/>
              </a:ext>
            </a:extLst>
          </p:cNvPr>
          <p:cNvSpPr/>
          <p:nvPr/>
        </p:nvSpPr>
        <p:spPr>
          <a:xfrm>
            <a:off x="791199" y="2852936"/>
            <a:ext cx="6600945" cy="432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温暖化防止条例に基づく建築物の環境配慮措置の取組の促進 </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4" name="テキスト ボックス 13">
            <a:extLst>
              <a:ext uri="{FF2B5EF4-FFF2-40B4-BE49-F238E27FC236}">
                <a16:creationId xmlns:a16="http://schemas.microsoft.com/office/drawing/2014/main" id="{82A9433E-740D-4690-8F9F-785769175D1B}"/>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14</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06125A62-2A05-4A41-BB47-2853670BF77A}"/>
              </a:ext>
            </a:extLst>
          </p:cNvPr>
          <p:cNvSpPr/>
          <p:nvPr/>
        </p:nvSpPr>
        <p:spPr>
          <a:xfrm>
            <a:off x="860400" y="168231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行政、企業、研究機関、大学が連携して、バイオプラスチック製品のビジネス化を推進する。</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有識者、事業者団体、市町村等で構成される「おおさかプラスチック対策推進プラットフォーム」を運用する。（プラスチックごみの排出抑制や流出対策等について具体的な対策の検討や効果検証等を行うとともに、効果的な取組みを広く共有・発信）</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p:txBody>
      </p:sp>
      <p:sp>
        <p:nvSpPr>
          <p:cNvPr id="26" name="正方形/長方形 2">
            <a:extLst>
              <a:ext uri="{FF2B5EF4-FFF2-40B4-BE49-F238E27FC236}">
                <a16:creationId xmlns:a16="http://schemas.microsoft.com/office/drawing/2014/main" id="{80492AAA-3162-4AC0-BD62-15EDF94A78F7}"/>
              </a:ext>
            </a:extLst>
          </p:cNvPr>
          <p:cNvSpPr/>
          <p:nvPr/>
        </p:nvSpPr>
        <p:spPr>
          <a:xfrm>
            <a:off x="791198" y="1164530"/>
            <a:ext cx="7537050"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プラスチック代替素材（バイオプラスチック、紙等）の活用促進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 ※</a:t>
            </a:r>
            <a:r>
              <a:rPr lang="ja-JP" altLang="en-US"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再掲</a:t>
            </a:r>
            <a:endParaRPr lang="zh-TW"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0BBF61F7-FC11-49ED-BFAB-88ABCF61E4A7}"/>
              </a:ext>
            </a:extLst>
          </p:cNvPr>
          <p:cNvSpPr/>
          <p:nvPr/>
        </p:nvSpPr>
        <p:spPr>
          <a:xfrm>
            <a:off x="794925" y="4277510"/>
            <a:ext cx="8181395" cy="432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カーボンニュートラルに資するリサイクル技術等の開発やビジネス化の支援</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資源循環</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　</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B5929092-EA0B-46F9-885F-1A2B24A6E530}"/>
              </a:ext>
            </a:extLst>
          </p:cNvPr>
          <p:cNvSpPr/>
          <p:nvPr/>
        </p:nvSpPr>
        <p:spPr>
          <a:xfrm>
            <a:off x="864126" y="4804977"/>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lang="ja-JP" altLang="en-US" sz="1500" dirty="0">
                <a:solidFill>
                  <a:schemeClr val="tx1"/>
                </a:solidFill>
                <a:latin typeface="游ゴシック" panose="020B0400000000000000" pitchFamily="50" charset="-128"/>
                <a:ea typeface="游ゴシック" panose="020B0400000000000000" pitchFamily="50" charset="-128"/>
              </a:rPr>
              <a:t>カーボンニュートラルに資するリサイクル技術等の開発やビジネス化を支援</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する。</a:t>
            </a:r>
            <a:r>
              <a:rPr lang="en-US" altLang="ja-JP" sz="1500" dirty="0">
                <a:solidFill>
                  <a:schemeClr val="tx1"/>
                </a:solidFill>
                <a:latin typeface="游ゴシック" panose="020B0400000000000000" pitchFamily="50" charset="-128"/>
                <a:ea typeface="游ゴシック" panose="020B0400000000000000" pitchFamily="50" charset="-128"/>
              </a:rPr>
              <a:t> </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782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2608950"/>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ごみ処理広域化を推進する。</a:t>
            </a:r>
            <a:r>
              <a:rPr kumimoji="1" lang="ja-JP" altLang="en-US"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（市町村の現状や意向を踏まえつつ、市町村の施設整備予定を取りまとめて情報提供等を実施）</a:t>
            </a:r>
            <a:endParaRPr kumimoji="1" lang="en-US" altLang="ja-JP"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一般廃棄物の適正処理を推進する。</a:t>
            </a:r>
            <a:r>
              <a:rPr kumimoji="1" lang="ja-JP" altLang="en-US" sz="1400" dirty="0">
                <a:solidFill>
                  <a:schemeClr val="tx1"/>
                </a:solidFill>
                <a:latin typeface="游ゴシック" panose="020B0400000000000000" pitchFamily="50" charset="-128"/>
                <a:ea typeface="游ゴシック" panose="020B0400000000000000" pitchFamily="50" charset="-128"/>
              </a:rPr>
              <a:t>（一般廃棄物処理施設立入検査等により、法令遵守に関する指導・技術的助言の実施）</a:t>
            </a:r>
            <a:endParaRPr kumimoji="1" lang="en-US" altLang="ja-JP" sz="1400" dirty="0">
              <a:solidFill>
                <a:schemeClr val="tx1"/>
              </a:solidFill>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市町村によるリチウムイオン電池の適正処理を推進する。</a:t>
            </a:r>
            <a:r>
              <a:rPr lang="ja-JP" altLang="en-US" sz="1400" dirty="0">
                <a:solidFill>
                  <a:schemeClr val="tx1"/>
                </a:solidFill>
                <a:latin typeface="游ゴシック" panose="020B0400000000000000" pitchFamily="50" charset="-128"/>
                <a:ea typeface="游ゴシック" panose="020B0400000000000000" pitchFamily="50" charset="-128"/>
              </a:rPr>
              <a:t>（</a:t>
            </a:r>
            <a:r>
              <a:rPr kumimoji="1" lang="ja-JP" altLang="en-US" sz="1400" dirty="0">
                <a:solidFill>
                  <a:schemeClr val="tx1"/>
                </a:solidFill>
                <a:latin typeface="游ゴシック" panose="020B0400000000000000" pitchFamily="50" charset="-128"/>
                <a:ea typeface="游ゴシック" panose="020B0400000000000000" pitchFamily="50" charset="-128"/>
              </a:rPr>
              <a:t>国からの最新情報の入手、意見交換会等を通じた市町村への情報提供）</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r>
              <a:rPr kumimoji="1" lang="ja-JP" altLang="en-US" sz="1500" b="1" dirty="0">
                <a:solidFill>
                  <a:srgbClr val="0070C0"/>
                </a:solidFill>
                <a:latin typeface="游ゴシック" panose="020B0400000000000000" pitchFamily="50" charset="-128"/>
                <a:ea typeface="游ゴシック" panose="020B0400000000000000" pitchFamily="50" charset="-128"/>
              </a:rPr>
              <a:t>新規</a:t>
            </a:r>
            <a:r>
              <a:rPr kumimoji="1" lang="en-US" altLang="ja-JP" sz="1500" b="1" dirty="0">
                <a:solidFill>
                  <a:srgbClr val="0070C0"/>
                </a:solidFill>
                <a:latin typeface="游ゴシック" panose="020B0400000000000000" pitchFamily="50" charset="-128"/>
                <a:ea typeface="游ゴシック" panose="020B0400000000000000" pitchFamily="50" charset="-128"/>
              </a:rPr>
              <a:t>】</a:t>
            </a: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9" y="2130870"/>
            <a:ext cx="2376264"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ごみの適正処理の推進</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施策の柱④：廃棄物の適正処理の推進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8" name="正方形/長方形 2">
            <a:extLst>
              <a:ext uri="{FF2B5EF4-FFF2-40B4-BE49-F238E27FC236}">
                <a16:creationId xmlns:a16="http://schemas.microsoft.com/office/drawing/2014/main" id="{03126B3F-99F3-445A-B398-884C0386C986}"/>
              </a:ext>
            </a:extLst>
          </p:cNvPr>
          <p:cNvSpPr/>
          <p:nvPr/>
        </p:nvSpPr>
        <p:spPr>
          <a:xfrm>
            <a:off x="791199" y="4054712"/>
            <a:ext cx="4576091"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し尿及び浄化槽汚泥の適正処理と資源化の促進</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4" name="正方形/長方形 13">
            <a:extLst>
              <a:ext uri="{FF2B5EF4-FFF2-40B4-BE49-F238E27FC236}">
                <a16:creationId xmlns:a16="http://schemas.microsoft.com/office/drawing/2014/main" id="{236B614E-7643-4824-A851-9FB1EA3042B9}"/>
              </a:ext>
            </a:extLst>
          </p:cNvPr>
          <p:cNvSpPr/>
          <p:nvPr/>
        </p:nvSpPr>
        <p:spPr>
          <a:xfrm>
            <a:off x="860400" y="4573471"/>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生活排水の</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100</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％適正処理を早期に達成するため、市町村が設置・管理運営を行う「公共浄化槽整備推進事業」による計画的な面的整備を推進する。</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市町村が実施するし尿処理施設の施設整備等を推進する。（老朽化が進んでいるし尿処理施設の長寿命化や将来の広域処理について、市町村等での検討が進むよう、コーディネーターとなり積極的に促進するとともに、し尿処理由来の汚泥の有効活用が進展するよう、循環型社会形成推進交付金制度の活用等により、資源化設備の整備を推進）</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243E54A1-3E0A-40A4-8F2F-9E9275EC6137}"/>
              </a:ext>
            </a:extLst>
          </p:cNvPr>
          <p:cNvSpPr/>
          <p:nvPr/>
        </p:nvSpPr>
        <p:spPr>
          <a:xfrm>
            <a:off x="659347" y="1046804"/>
            <a:ext cx="10860902" cy="931480"/>
          </a:xfrm>
          <a:prstGeom prst="rect">
            <a:avLst/>
          </a:prstGeom>
          <a:noFill/>
        </p:spPr>
        <p:txBody>
          <a:bodyPr wrap="square" lIns="96844" tIns="48422" rIns="96844" bIns="48422">
            <a:spAutoFit/>
          </a:bodyPr>
          <a:lstStyle/>
          <a:p>
            <a:pPr marL="144000" indent="-144000" algn="just">
              <a:lnSpc>
                <a:spcPts val="2200"/>
              </a:lnSpc>
              <a:spcBef>
                <a:spcPts val="0"/>
              </a:spcBef>
              <a:buFont typeface="Wingdings" panose="05000000000000000000" pitchFamily="2" charset="2"/>
              <a:buChar char=""/>
            </a:pPr>
            <a:r>
              <a:rPr lang="ja-JP" altLang="en-US" sz="1600" dirty="0">
                <a:latin typeface="游ゴシック" panose="020B0400000000000000" pitchFamily="50" charset="-128"/>
                <a:ea typeface="游ゴシック" panose="020B0400000000000000" pitchFamily="50" charset="-128"/>
                <a:cs typeface="Meiryo UI" panose="020B0604030504040204" pitchFamily="50" charset="-128"/>
              </a:rPr>
              <a:t>廃棄物の適正処理は、生活環境の保全及び公衆衛生の向上の観点から不可欠であり、循環経済への移行を進め、循環型社会形成を推進するにあたっても大前提となるものである。府における不適正処理の現状や国の動き等を踏まえ、さらなる適正処理の推進が必要。</a:t>
            </a:r>
          </a:p>
        </p:txBody>
      </p:sp>
      <p:sp>
        <p:nvSpPr>
          <p:cNvPr id="17" name="テキスト ボックス 16">
            <a:extLst>
              <a:ext uri="{FF2B5EF4-FFF2-40B4-BE49-F238E27FC236}">
                <a16:creationId xmlns:a16="http://schemas.microsoft.com/office/drawing/2014/main" id="{25159F95-5496-4226-B65B-DAA2B2516569}"/>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15</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2268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9" name="正方形/長方形 18">
            <a:extLst>
              <a:ext uri="{FF2B5EF4-FFF2-40B4-BE49-F238E27FC236}">
                <a16:creationId xmlns:a16="http://schemas.microsoft.com/office/drawing/2014/main" id="{C10E4854-0CD4-4C58-9E4D-5B8526DC2F4F}"/>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39417" y="3284179"/>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大阪府災害廃棄物処理計画」の改定による災害廃棄物処理の実効性向上、市町村の災害廃棄物処理計画策定及び改定の支援を行う。（南海トラフ巨大地震等の最新の被害想定や水害への対応、公費解体の円滑化・迅速化の考え方等を盛り込む）</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国等と連携した災害廃棄物処理に係る研修・訓練等を実施する。</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関係者との相互支援体制を構築する。（平時から国、都道府県、市町村、民間事業者等と連携を図る）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9" y="2774829"/>
            <a:ext cx="3792633"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災害発生時における廃棄物処理の備え</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施策の柱④：廃棄物の適正処理の推進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DE5815CF-AB7D-43D8-A017-BDBD0062B146}"/>
              </a:ext>
            </a:extLst>
          </p:cNvPr>
          <p:cNvSpPr/>
          <p:nvPr/>
        </p:nvSpPr>
        <p:spPr>
          <a:xfrm>
            <a:off x="860400" y="1640315"/>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既存の最終処分場の延命化（府及び市町村によるごみ減量化の推進による最終処分量の削減） </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次期処分場の整備・最終処分場の確保（継続的・安定的な処理を行うため、圏域府県、市町村、港湾管理者等の連携を図る）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260BDEA6-89E5-42C0-A23B-0D088B89F788}"/>
              </a:ext>
            </a:extLst>
          </p:cNvPr>
          <p:cNvSpPr/>
          <p:nvPr/>
        </p:nvSpPr>
        <p:spPr>
          <a:xfrm>
            <a:off x="791199" y="1164530"/>
            <a:ext cx="4512713"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最終処分場の確保（大阪湾フェニックス事業）</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8" name="テキスト ボックス 17">
            <a:extLst>
              <a:ext uri="{FF2B5EF4-FFF2-40B4-BE49-F238E27FC236}">
                <a16:creationId xmlns:a16="http://schemas.microsoft.com/office/drawing/2014/main" id="{E70A2DD0-D754-4A56-AD53-E2DC6A9E166C}"/>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16</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9247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299A80B4-75C0-402D-BE21-E43E12F00089}"/>
              </a:ext>
            </a:extLst>
          </p:cNvPr>
          <p:cNvSpPr/>
          <p:nvPr/>
        </p:nvSpPr>
        <p:spPr>
          <a:xfrm>
            <a:off x="491589" y="101735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4" name="正方形/長方形 2">
            <a:extLst>
              <a:ext uri="{FF2B5EF4-FFF2-40B4-BE49-F238E27FC236}">
                <a16:creationId xmlns:a16="http://schemas.microsoft.com/office/drawing/2014/main" id="{5B24A3C7-95CE-4931-858A-8C01A68C965F}"/>
              </a:ext>
            </a:extLst>
          </p:cNvPr>
          <p:cNvSpPr/>
          <p:nvPr/>
        </p:nvSpPr>
        <p:spPr>
          <a:xfrm>
            <a:off x="791199" y="1164530"/>
            <a:ext cx="3288577"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排出事業者への指導・周知・啓発</a:t>
            </a: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1623418"/>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排出事業者に対し、立入検査や講習会等を通じた関係者への周知啓発により、産業廃棄物の適正処理の指導、不適正処理の未然防止等を図る。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施策の柱④：廃棄物の適正処理の推進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608B09C-207A-4DEC-AF3D-26A3638CA476}"/>
              </a:ext>
            </a:extLst>
          </p:cNvPr>
          <p:cNvSpPr/>
          <p:nvPr/>
        </p:nvSpPr>
        <p:spPr>
          <a:xfrm>
            <a:off x="860400" y="4361182"/>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ドローンの活用等による効率的・効果的な</a:t>
            </a:r>
            <a:r>
              <a:rPr kumimoji="1" lang="ja-JP" altLang="en-US" sz="1500" dirty="0">
                <a:solidFill>
                  <a:schemeClr val="tx1"/>
                </a:solidFill>
                <a:latin typeface="游ゴシック" panose="020B0400000000000000" pitchFamily="50" charset="-128"/>
                <a:ea typeface="游ゴシック" panose="020B0400000000000000" pitchFamily="50" charset="-128"/>
              </a:rPr>
              <a:t>不適正処理の</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監視指導の検討を進める。</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新規</a:t>
            </a:r>
            <a:r>
              <a:rPr lang="en-US" altLang="ja-JP" sz="1500" b="1" dirty="0">
                <a:solidFill>
                  <a:srgbClr val="0070C0"/>
                </a:solidFill>
                <a:latin typeface="游ゴシック" panose="020B0400000000000000" pitchFamily="50" charset="-128"/>
                <a:ea typeface="游ゴシック" panose="020B0400000000000000" pitchFamily="50" charset="-128"/>
              </a:rPr>
              <a:t>】</a:t>
            </a:r>
          </a:p>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遊休農地等における不適正処理の未然防止を図るため、</a:t>
            </a:r>
            <a:r>
              <a:rPr kumimoji="1" lang="en-US" altLang="ja-JP" sz="1500" dirty="0">
                <a:solidFill>
                  <a:schemeClr val="tx1"/>
                </a:solidFill>
                <a:latin typeface="游ゴシック" panose="020B0400000000000000" pitchFamily="50" charset="-128"/>
                <a:ea typeface="游ゴシック" panose="020B0400000000000000" pitchFamily="50" charset="-128"/>
              </a:rPr>
              <a:t>JA</a:t>
            </a:r>
            <a:r>
              <a:rPr kumimoji="1" lang="ja-JP" altLang="en-US" sz="1500" dirty="0">
                <a:solidFill>
                  <a:schemeClr val="tx1"/>
                </a:solidFill>
                <a:latin typeface="游ゴシック" panose="020B0400000000000000" pitchFamily="50" charset="-128"/>
                <a:ea typeface="游ゴシック" panose="020B0400000000000000" pitchFamily="50" charset="-128"/>
              </a:rPr>
              <a:t>等を通じて農家へ警戒を呼びかける</a:t>
            </a:r>
            <a:r>
              <a:rPr kumimoji="1" lang="ja-JP" altLang="en-US" sz="1500" b="1" dirty="0">
                <a:solidFill>
                  <a:srgbClr val="0070C0"/>
                </a:solidFill>
                <a:latin typeface="游ゴシック" panose="020B0400000000000000" pitchFamily="50" charset="-128"/>
                <a:ea typeface="游ゴシック" panose="020B0400000000000000" pitchFamily="50" charset="-128"/>
              </a:rPr>
              <a:t>。</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4" name="正方形/長方形 2">
            <a:extLst>
              <a:ext uri="{FF2B5EF4-FFF2-40B4-BE49-F238E27FC236}">
                <a16:creationId xmlns:a16="http://schemas.microsoft.com/office/drawing/2014/main" id="{81E1108F-63B3-4C43-856B-17A5E0EEF7E8}"/>
              </a:ext>
            </a:extLst>
          </p:cNvPr>
          <p:cNvSpPr/>
          <p:nvPr/>
        </p:nvSpPr>
        <p:spPr>
          <a:xfrm>
            <a:off x="791199" y="3913543"/>
            <a:ext cx="3360585"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不適正処理の未然防止・早期発見　</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ADDF3FB1-A543-4036-BDA5-1BDFFE716CD4}"/>
              </a:ext>
            </a:extLst>
          </p:cNvPr>
          <p:cNvSpPr/>
          <p:nvPr/>
        </p:nvSpPr>
        <p:spPr>
          <a:xfrm>
            <a:off x="860400" y="5597958"/>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今後想定される、「太陽光パネルの廃棄」が短期間に集中する問題へ備え、国が検討中のリサイクル制度を踏まえ、適正に処理・リサイクルされるよう、</a:t>
            </a:r>
            <a:r>
              <a:rPr lang="ja-JP" altLang="en-US" sz="1500" dirty="0">
                <a:solidFill>
                  <a:schemeClr val="tx1"/>
                </a:solidFill>
                <a:latin typeface="游ゴシック" panose="020B0400000000000000" pitchFamily="50" charset="-128"/>
                <a:ea typeface="游ゴシック" panose="020B0400000000000000" pitchFamily="50" charset="-128"/>
              </a:rPr>
              <a:t>太陽光発電設備の解体・撤去業者等に対する周知等を行う。</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一部新規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rgbClr val="FF0000"/>
              </a:solidFill>
              <a:latin typeface="游ゴシック" panose="020B0400000000000000" pitchFamily="50" charset="-128"/>
              <a:ea typeface="游ゴシック" panose="020B0400000000000000" pitchFamily="50" charset="-128"/>
            </a:endParaRPr>
          </a:p>
        </p:txBody>
      </p:sp>
      <p:sp>
        <p:nvSpPr>
          <p:cNvPr id="25" name="正方形/長方形 2">
            <a:extLst>
              <a:ext uri="{FF2B5EF4-FFF2-40B4-BE49-F238E27FC236}">
                <a16:creationId xmlns:a16="http://schemas.microsoft.com/office/drawing/2014/main" id="{EE695D60-C867-4CD0-AA83-CAA651E10CE9}"/>
              </a:ext>
            </a:extLst>
          </p:cNvPr>
          <p:cNvSpPr/>
          <p:nvPr/>
        </p:nvSpPr>
        <p:spPr>
          <a:xfrm>
            <a:off x="791198" y="5141613"/>
            <a:ext cx="4296690"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太陽光パネルの適正処理・リサイクルの推進</a:t>
            </a:r>
            <a:endParaRPr kumimoji="1" lang="zh-TW" altLang="en-US" sz="1600" b="1" i="0" u="none" strike="dblStrike" kern="1200" cap="none" spc="0" normalizeH="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9" name="正方形/長方形 2">
            <a:extLst>
              <a:ext uri="{FF2B5EF4-FFF2-40B4-BE49-F238E27FC236}">
                <a16:creationId xmlns:a16="http://schemas.microsoft.com/office/drawing/2014/main" id="{BD18C380-2971-46F0-AB3E-9E32F0FCE5C0}"/>
              </a:ext>
            </a:extLst>
          </p:cNvPr>
          <p:cNvSpPr/>
          <p:nvPr/>
        </p:nvSpPr>
        <p:spPr>
          <a:xfrm>
            <a:off x="791199" y="2386324"/>
            <a:ext cx="5880865"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建設廃棄物のモニタリング強化、適正処理・リサイクルの推進</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1" name="正方形/長方形 20">
            <a:extLst>
              <a:ext uri="{FF2B5EF4-FFF2-40B4-BE49-F238E27FC236}">
                <a16:creationId xmlns:a16="http://schemas.microsoft.com/office/drawing/2014/main" id="{C242A852-0E9B-4800-A56C-4546C80516FC}"/>
              </a:ext>
            </a:extLst>
          </p:cNvPr>
          <p:cNvSpPr/>
          <p:nvPr/>
        </p:nvSpPr>
        <p:spPr>
          <a:xfrm>
            <a:off x="860400" y="2874603"/>
            <a:ext cx="10585176" cy="95596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建設廃棄物の排出等の透明性を確保するため、電子マニフェスト</a:t>
            </a:r>
            <a:r>
              <a:rPr lang="ja-JP" altLang="en-US" sz="1500" dirty="0">
                <a:solidFill>
                  <a:schemeClr val="tx1"/>
                </a:solidFill>
                <a:latin typeface="游ゴシック" panose="020B0400000000000000" pitchFamily="50" charset="-128"/>
                <a:ea typeface="游ゴシック" panose="020B0400000000000000" pitchFamily="50" charset="-128"/>
              </a:rPr>
              <a:t>の</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普及促進を行う</a:t>
            </a:r>
            <a:r>
              <a:rPr lang="ja-JP" altLang="en-US" sz="1500" dirty="0">
                <a:solidFill>
                  <a:srgbClr val="0070C0"/>
                </a:solidFill>
                <a:latin typeface="游ゴシック" panose="020B0400000000000000" pitchFamily="50" charset="-128"/>
                <a:ea typeface="游ゴシック" panose="020B0400000000000000" pitchFamily="50" charset="-128"/>
              </a:rPr>
              <a:t>。</a:t>
            </a:r>
            <a:endParaRPr kumimoji="1" lang="en-US" altLang="ja-JP" sz="1500" b="1" i="0" u="none" strike="noStrike" kern="1200" cap="none" spc="0" normalizeH="0" baseline="0" noProof="0" dirty="0">
              <a:ln>
                <a:noFill/>
              </a:ln>
              <a:solidFill>
                <a:schemeClr val="tx1"/>
              </a:solidFill>
              <a:effectLst/>
              <a:highlight>
                <a:srgbClr val="FFFF00"/>
              </a:highligh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建設工事現場でのパトロールの実施などにより、分別解体、再資源化を促進する</a:t>
            </a:r>
            <a:r>
              <a:rPr lang="ja-JP" altLang="en-US" sz="1500"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chemeClr val="tx1"/>
              </a:solidFill>
              <a:highlight>
                <a:srgbClr val="FFFF00"/>
              </a:highlight>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建設リサイクル法との連携による再資源化の促進、適正処理の推進、元請業者への指導を行う</a:t>
            </a:r>
            <a:r>
              <a:rPr lang="ja-JP" altLang="en-US" sz="1500" dirty="0">
                <a:solidFill>
                  <a:srgbClr val="0070C0"/>
                </a:solidFill>
                <a:latin typeface="游ゴシック" panose="020B0400000000000000" pitchFamily="50" charset="-128"/>
                <a:ea typeface="游ゴシック" panose="020B0400000000000000" pitchFamily="50" charset="-128"/>
              </a:rPr>
              <a:t>。</a:t>
            </a:r>
            <a:endParaRPr kumimoji="1" lang="en-US" altLang="ja-JP" sz="1500" b="1" dirty="0">
              <a:solidFill>
                <a:schemeClr val="tx1"/>
              </a:solidFill>
              <a:highlight>
                <a:srgbClr val="FFFF00"/>
              </a:highlight>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8AD72E47-D35E-4D5D-88B8-EDF09E2F98E4}"/>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17</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03340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77D4EDEA-27A4-47D0-BBB5-06FB239DE36E}"/>
              </a:ext>
            </a:extLst>
          </p:cNvPr>
          <p:cNvSpPr/>
          <p:nvPr/>
        </p:nvSpPr>
        <p:spPr>
          <a:xfrm>
            <a:off x="309233" y="812800"/>
            <a:ext cx="11593288" cy="589320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9505056"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施策の柱④：廃棄物の適正処理の推進</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F85D2AB9-CF55-4311-94B0-895E6F1323E7}"/>
              </a:ext>
            </a:extLst>
          </p:cNvPr>
          <p:cNvSpPr/>
          <p:nvPr/>
        </p:nvSpPr>
        <p:spPr>
          <a:xfrm>
            <a:off x="957305" y="3164117"/>
            <a:ext cx="10585176" cy="39184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廃石綿、廃水銀や</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PCB</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等の有害物質を含む廃棄物の処理に係る法令を遵守するよう指導する。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2">
            <a:extLst>
              <a:ext uri="{FF2B5EF4-FFF2-40B4-BE49-F238E27FC236}">
                <a16:creationId xmlns:a16="http://schemas.microsoft.com/office/drawing/2014/main" id="{376EC18B-A922-4D94-9124-749052E7CA23}"/>
              </a:ext>
            </a:extLst>
          </p:cNvPr>
          <p:cNvSpPr/>
          <p:nvPr/>
        </p:nvSpPr>
        <p:spPr>
          <a:xfrm>
            <a:off x="791199" y="1164530"/>
            <a:ext cx="3360585"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産業廃棄物処理業者の育成・指導</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60714243-6141-47BB-BDB7-002658DF8791}"/>
              </a:ext>
            </a:extLst>
          </p:cNvPr>
          <p:cNvSpPr/>
          <p:nvPr/>
        </p:nvSpPr>
        <p:spPr>
          <a:xfrm>
            <a:off x="860400" y="1623418"/>
            <a:ext cx="10585176" cy="57476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処理業者に対し、産業廃棄物の適正処理を指導する。</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処理業者の優良認定取得への意識を高めるとともに、排出事業者に対し優良認定を受けた処理業者を活用するよう、情報を発信する。</a:t>
            </a: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B83CA4EE-ABD4-4BA1-B618-E06FB519BAB4}"/>
              </a:ext>
            </a:extLst>
          </p:cNvPr>
          <p:cNvSpPr/>
          <p:nvPr/>
        </p:nvSpPr>
        <p:spPr>
          <a:xfrm>
            <a:off x="791199" y="2645357"/>
            <a:ext cx="3360585" cy="396000"/>
          </a:xfrm>
          <a:prstGeom prst="rect">
            <a:avLst/>
          </a:prstGeom>
          <a:solidFill>
            <a:schemeClr val="accent5">
              <a:lumMod val="5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有害物質を含む廃棄物の適正処理</a:t>
            </a:r>
            <a:endParaRPr kumimoji="1" lang="zh-TW"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C93E337F-913E-43B6-BD5F-85FAF9F6B6A9}"/>
              </a:ext>
            </a:extLst>
          </p:cNvPr>
          <p:cNvSpPr txBox="1"/>
          <p:nvPr/>
        </p:nvSpPr>
        <p:spPr>
          <a:xfrm>
            <a:off x="11902521" y="6532584"/>
            <a:ext cx="267106" cy="307777"/>
          </a:xfrm>
          <a:prstGeom prst="rect">
            <a:avLst/>
          </a:prstGeom>
          <a:noFill/>
        </p:spPr>
        <p:txBody>
          <a:bodyPr wrap="square" lIns="0" rIns="0"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18</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7926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次期計画における「講じる主な施策」</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6981BEFE-EC86-4ABC-A50D-9F803B6D3438}"/>
              </a:ext>
            </a:extLst>
          </p:cNvPr>
          <p:cNvSpPr/>
          <p:nvPr/>
        </p:nvSpPr>
        <p:spPr>
          <a:xfrm>
            <a:off x="659347" y="1046804"/>
            <a:ext cx="10860902" cy="1213608"/>
          </a:xfrm>
          <a:prstGeom prst="rect">
            <a:avLst/>
          </a:prstGeom>
          <a:noFill/>
        </p:spPr>
        <p:txBody>
          <a:bodyPr wrap="square" lIns="96844" tIns="48422" rIns="96844" bIns="48422">
            <a:spAutoFit/>
          </a:bodyPr>
          <a:lstStyle/>
          <a:p>
            <a:pPr marL="144000" indent="-144000" algn="just">
              <a:lnSpc>
                <a:spcPts val="2200"/>
              </a:lnSpc>
              <a:buFont typeface="Wingdings" panose="05000000000000000000" pitchFamily="2" charset="2"/>
              <a:buChar char=""/>
            </a:pPr>
            <a:r>
              <a:rPr lang="ja-JP" altLang="en-US" sz="1600" dirty="0">
                <a:latin typeface="游ゴシック" panose="020B0400000000000000" pitchFamily="50" charset="-128"/>
                <a:ea typeface="游ゴシック" panose="020B0400000000000000" pitchFamily="50" charset="-128"/>
              </a:rPr>
              <a:t>環境保全を前提とした循環型社会の形成とともに、これを通じた持続可能な社会の実現をめざし、府が講じる施策の柱を「サーキュラーエコノミーへの移行」「プラスチックごみ対策の推進」「カーボンニュートラルの推進（資源循環分野における脱炭素化）」「適正処理の推進」の４つとし、府民、事業者、市町村と連携して施策を進めていく。</a:t>
            </a:r>
          </a:p>
        </p:txBody>
      </p:sp>
      <p:sp>
        <p:nvSpPr>
          <p:cNvPr id="13" name="四角形: 角を丸くする 12">
            <a:extLst>
              <a:ext uri="{FF2B5EF4-FFF2-40B4-BE49-F238E27FC236}">
                <a16:creationId xmlns:a16="http://schemas.microsoft.com/office/drawing/2014/main" id="{9864B6B7-064A-4C49-A7FB-62213544482E}"/>
              </a:ext>
            </a:extLst>
          </p:cNvPr>
          <p:cNvSpPr>
            <a:spLocks/>
          </p:cNvSpPr>
          <p:nvPr/>
        </p:nvSpPr>
        <p:spPr>
          <a:xfrm>
            <a:off x="7658262" y="3848206"/>
            <a:ext cx="3420000" cy="1080000"/>
          </a:xfrm>
          <a:prstGeom prst="roundRect">
            <a:avLst>
              <a:gd name="adj" fmla="val 6084"/>
            </a:avLst>
          </a:prstGeom>
          <a:solidFill>
            <a:srgbClr val="C9DA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円: 塗りつぶしなし 13">
            <a:extLst>
              <a:ext uri="{FF2B5EF4-FFF2-40B4-BE49-F238E27FC236}">
                <a16:creationId xmlns:a16="http://schemas.microsoft.com/office/drawing/2014/main" id="{20547B20-0BC1-48F5-A619-D35D9CAFC3B6}"/>
              </a:ext>
            </a:extLst>
          </p:cNvPr>
          <p:cNvSpPr/>
          <p:nvPr/>
        </p:nvSpPr>
        <p:spPr>
          <a:xfrm>
            <a:off x="3925785" y="2683016"/>
            <a:ext cx="4365176" cy="3439543"/>
          </a:xfrm>
          <a:prstGeom prst="donut">
            <a:avLst/>
          </a:prstGeom>
          <a:solidFill>
            <a:srgbClr val="5B6E5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19" name="四角形: 角を丸くする 18">
            <a:extLst>
              <a:ext uri="{FF2B5EF4-FFF2-40B4-BE49-F238E27FC236}">
                <a16:creationId xmlns:a16="http://schemas.microsoft.com/office/drawing/2014/main" id="{E3ED3435-F273-40C5-BDC3-3B08886620D1}"/>
              </a:ext>
            </a:extLst>
          </p:cNvPr>
          <p:cNvSpPr>
            <a:spLocks/>
          </p:cNvSpPr>
          <p:nvPr/>
        </p:nvSpPr>
        <p:spPr>
          <a:xfrm>
            <a:off x="4295224" y="5161956"/>
            <a:ext cx="3610000" cy="1080000"/>
          </a:xfrm>
          <a:prstGeom prst="roundRect">
            <a:avLst>
              <a:gd name="adj" fmla="val 8200"/>
            </a:avLst>
          </a:prstGeom>
          <a:solidFill>
            <a:srgbClr val="C9DA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四角形: 角を丸くする 19">
            <a:extLst>
              <a:ext uri="{FF2B5EF4-FFF2-40B4-BE49-F238E27FC236}">
                <a16:creationId xmlns:a16="http://schemas.microsoft.com/office/drawing/2014/main" id="{48481873-B823-40E7-8E0A-1D1874831FA9}"/>
              </a:ext>
            </a:extLst>
          </p:cNvPr>
          <p:cNvSpPr>
            <a:spLocks/>
          </p:cNvSpPr>
          <p:nvPr/>
        </p:nvSpPr>
        <p:spPr>
          <a:xfrm>
            <a:off x="4301320" y="2574935"/>
            <a:ext cx="3610000" cy="1080000"/>
          </a:xfrm>
          <a:prstGeom prst="roundRect">
            <a:avLst>
              <a:gd name="adj" fmla="val 8200"/>
            </a:avLst>
          </a:prstGeom>
          <a:solidFill>
            <a:srgbClr val="C9DA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1" name="四角形: 角を丸くする 20">
            <a:extLst>
              <a:ext uri="{FF2B5EF4-FFF2-40B4-BE49-F238E27FC236}">
                <a16:creationId xmlns:a16="http://schemas.microsoft.com/office/drawing/2014/main" id="{D1B15661-B557-4EB4-93B4-860E465B4175}"/>
              </a:ext>
            </a:extLst>
          </p:cNvPr>
          <p:cNvSpPr>
            <a:spLocks/>
          </p:cNvSpPr>
          <p:nvPr/>
        </p:nvSpPr>
        <p:spPr>
          <a:xfrm>
            <a:off x="1134853" y="3848206"/>
            <a:ext cx="3420000" cy="1080000"/>
          </a:xfrm>
          <a:prstGeom prst="roundRect">
            <a:avLst>
              <a:gd name="adj" fmla="val 6084"/>
            </a:avLst>
          </a:prstGeom>
          <a:solidFill>
            <a:srgbClr val="C9DA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6759F0E3-C65B-4867-8BB3-FDAEAD13E128}"/>
              </a:ext>
            </a:extLst>
          </p:cNvPr>
          <p:cNvSpPr txBox="1"/>
          <p:nvPr/>
        </p:nvSpPr>
        <p:spPr>
          <a:xfrm>
            <a:off x="5037761" y="3947219"/>
            <a:ext cx="2135867" cy="769441"/>
          </a:xfrm>
          <a:prstGeom prst="rect">
            <a:avLst/>
          </a:prstGeom>
          <a:noFill/>
        </p:spPr>
        <p:txBody>
          <a:bodyPr wrap="square" rtlCol="0">
            <a:spAutoFit/>
          </a:bodyPr>
          <a:lstStyle/>
          <a:p>
            <a:pPr algn="ctr"/>
            <a:r>
              <a:rPr kumimoji="1" lang="ja-JP" altLang="en-US" sz="2200" b="1" dirty="0">
                <a:latin typeface="游ゴシック" panose="020B0400000000000000" pitchFamily="50" charset="-128"/>
                <a:ea typeface="游ゴシック" panose="020B0400000000000000" pitchFamily="50" charset="-128"/>
              </a:rPr>
              <a:t>循環型社会</a:t>
            </a:r>
            <a:endParaRPr kumimoji="1" lang="en-US" altLang="ja-JP" sz="2200" b="1" dirty="0">
              <a:latin typeface="游ゴシック" panose="020B0400000000000000" pitchFamily="50" charset="-128"/>
              <a:ea typeface="游ゴシック" panose="020B0400000000000000" pitchFamily="50" charset="-128"/>
            </a:endParaRPr>
          </a:p>
          <a:p>
            <a:pPr algn="ctr"/>
            <a:r>
              <a:rPr kumimoji="1" lang="ja-JP" altLang="en-US" sz="2200" b="1" dirty="0">
                <a:latin typeface="游ゴシック" panose="020B0400000000000000" pitchFamily="50" charset="-128"/>
                <a:ea typeface="游ゴシック" panose="020B0400000000000000" pitchFamily="50" charset="-128"/>
              </a:rPr>
              <a:t>形成</a:t>
            </a:r>
          </a:p>
        </p:txBody>
      </p:sp>
      <p:sp>
        <p:nvSpPr>
          <p:cNvPr id="25" name="テキスト ボックス 24">
            <a:extLst>
              <a:ext uri="{FF2B5EF4-FFF2-40B4-BE49-F238E27FC236}">
                <a16:creationId xmlns:a16="http://schemas.microsoft.com/office/drawing/2014/main" id="{749A9CEB-082A-43EF-BA8C-10A55DFB1BD7}"/>
              </a:ext>
            </a:extLst>
          </p:cNvPr>
          <p:cNvSpPr txBox="1"/>
          <p:nvPr/>
        </p:nvSpPr>
        <p:spPr>
          <a:xfrm>
            <a:off x="4078712" y="2641591"/>
            <a:ext cx="4073504" cy="943592"/>
          </a:xfrm>
          <a:prstGeom prst="rect">
            <a:avLst/>
          </a:prstGeom>
          <a:noFill/>
        </p:spPr>
        <p:txBody>
          <a:bodyPr wrap="square" rtlCol="0">
            <a:spAutoFit/>
          </a:bodyPr>
          <a:lstStyle/>
          <a:p>
            <a:pPr algn="ctr">
              <a:lnSpc>
                <a:spcPts val="1600"/>
              </a:lnSpc>
              <a:spcBef>
                <a:spcPts val="0"/>
              </a:spcBef>
              <a:spcAft>
                <a:spcPts val="0"/>
              </a:spcAft>
            </a:pPr>
            <a:r>
              <a:rPr kumimoji="1" lang="ja-JP" altLang="en-US" sz="1600" b="1" u="sng" dirty="0">
                <a:latin typeface="游ゴシック" panose="020B0400000000000000" pitchFamily="50" charset="-128"/>
                <a:ea typeface="游ゴシック" panose="020B0400000000000000" pitchFamily="50" charset="-128"/>
              </a:rPr>
              <a:t>① サーキュラーエコノミーへの移行</a:t>
            </a:r>
            <a:endParaRPr kumimoji="1" lang="en-US" altLang="ja-JP" sz="1600" b="1" u="sng" dirty="0">
              <a:latin typeface="游ゴシック" panose="020B0400000000000000" pitchFamily="50" charset="-128"/>
              <a:ea typeface="游ゴシック" panose="020B0400000000000000" pitchFamily="50" charset="-128"/>
            </a:endParaRPr>
          </a:p>
          <a:p>
            <a:pPr marL="432000" indent="-108000" algn="just">
              <a:lnSpc>
                <a:spcPts val="1600"/>
              </a:lnSpc>
              <a:spcBef>
                <a:spcPts val="30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関係者間の</a:t>
            </a:r>
            <a:r>
              <a:rPr kumimoji="1" lang="ja-JP" altLang="en-US" sz="1200" dirty="0">
                <a:latin typeface="游ゴシック" panose="020B0400000000000000" pitchFamily="50" charset="-128"/>
                <a:ea typeface="游ゴシック" panose="020B0400000000000000" pitchFamily="50" charset="-128"/>
              </a:rPr>
              <a:t>ネットワーク構築</a:t>
            </a:r>
            <a:endParaRPr lang="en-US" altLang="ja-JP" sz="1200"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民間企業や市町村の連携・取組促進</a:t>
            </a:r>
            <a:endParaRPr lang="en-US" altLang="ja-JP" sz="1200"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国の施策とも連動した情報収集・発信　等</a:t>
            </a:r>
            <a:endParaRPr kumimoji="1" lang="ja-JP" altLang="en-US" sz="1200" dirty="0">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DFE923BE-936A-4889-9CA4-51323A5CABE2}"/>
              </a:ext>
            </a:extLst>
          </p:cNvPr>
          <p:cNvSpPr txBox="1"/>
          <p:nvPr/>
        </p:nvSpPr>
        <p:spPr>
          <a:xfrm>
            <a:off x="7403463" y="3928535"/>
            <a:ext cx="3784237" cy="943592"/>
          </a:xfrm>
          <a:prstGeom prst="rect">
            <a:avLst/>
          </a:prstGeom>
          <a:noFill/>
        </p:spPr>
        <p:txBody>
          <a:bodyPr wrap="square" rtlCol="0">
            <a:spAutoFit/>
          </a:bodyPr>
          <a:lstStyle/>
          <a:p>
            <a:pPr algn="ctr">
              <a:lnSpc>
                <a:spcPts val="1600"/>
              </a:lnSpc>
            </a:pPr>
            <a:r>
              <a:rPr lang="ja-JP" altLang="en-US" sz="1600" b="1" u="sng" dirty="0">
                <a:latin typeface="游ゴシック" panose="020B0400000000000000" pitchFamily="50" charset="-128"/>
                <a:ea typeface="游ゴシック" panose="020B0400000000000000" pitchFamily="50" charset="-128"/>
              </a:rPr>
              <a:t>③ カーボンニュートラルの推進</a:t>
            </a:r>
            <a:endParaRPr kumimoji="1" lang="en-US" altLang="ja-JP" sz="1600" b="1" u="sng" dirty="0">
              <a:latin typeface="游ゴシック" panose="020B0400000000000000" pitchFamily="50" charset="-128"/>
              <a:ea typeface="游ゴシック" panose="020B0400000000000000" pitchFamily="50" charset="-128"/>
            </a:endParaRPr>
          </a:p>
          <a:p>
            <a:pPr algn="ctr">
              <a:lnSpc>
                <a:spcPts val="1600"/>
              </a:lnSpc>
              <a:spcBef>
                <a:spcPts val="0"/>
              </a:spcBef>
              <a:spcAft>
                <a:spcPts val="300"/>
              </a:spcAft>
            </a:pPr>
            <a:r>
              <a:rPr kumimoji="1" lang="ja-JP" altLang="en-US" sz="1200" dirty="0">
                <a:latin typeface="游ゴシック" panose="020B0400000000000000" pitchFamily="50" charset="-128"/>
                <a:ea typeface="游ゴシック" panose="020B0400000000000000" pitchFamily="50" charset="-128"/>
              </a:rPr>
              <a:t>（資源循環分野における脱炭素化）</a:t>
            </a:r>
            <a:endParaRPr kumimoji="1" lang="en-US" altLang="ja-JP" sz="1200" dirty="0">
              <a:latin typeface="游ゴシック" panose="020B0400000000000000" pitchFamily="50" charset="-128"/>
              <a:ea typeface="游ゴシック" panose="020B0400000000000000" pitchFamily="50" charset="-128"/>
            </a:endParaRPr>
          </a:p>
          <a:p>
            <a:pPr marL="648000" indent="-108000">
              <a:lnSpc>
                <a:spcPts val="16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プラスチックごみ焼却量の削減</a:t>
            </a:r>
            <a:endParaRPr lang="en-US" altLang="ja-JP" sz="1200" dirty="0">
              <a:latin typeface="游ゴシック" panose="020B0400000000000000" pitchFamily="50" charset="-128"/>
              <a:ea typeface="游ゴシック" panose="020B0400000000000000" pitchFamily="50" charset="-128"/>
            </a:endParaRPr>
          </a:p>
          <a:p>
            <a:pPr marL="648000" indent="-108000">
              <a:lnSpc>
                <a:spcPts val="16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高度な再資源化の推進　　　等</a:t>
            </a:r>
            <a:endParaRPr lang="en-US" altLang="ja-JP" sz="12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B86A5521-C0BA-4501-AC12-08C6C6378996}"/>
              </a:ext>
            </a:extLst>
          </p:cNvPr>
          <p:cNvSpPr txBox="1"/>
          <p:nvPr/>
        </p:nvSpPr>
        <p:spPr>
          <a:xfrm>
            <a:off x="970561" y="3928535"/>
            <a:ext cx="3576155" cy="943592"/>
          </a:xfrm>
          <a:prstGeom prst="rect">
            <a:avLst/>
          </a:prstGeom>
          <a:noFill/>
        </p:spPr>
        <p:txBody>
          <a:bodyPr wrap="square" rtlCol="0">
            <a:spAutoFit/>
          </a:bodyPr>
          <a:lstStyle/>
          <a:p>
            <a:pPr algn="ctr">
              <a:lnSpc>
                <a:spcPts val="1600"/>
              </a:lnSpc>
              <a:spcBef>
                <a:spcPts val="0"/>
              </a:spcBef>
              <a:spcAft>
                <a:spcPts val="300"/>
              </a:spcAft>
            </a:pPr>
            <a:r>
              <a:rPr kumimoji="1" lang="ja-JP" altLang="en-US" sz="1600" b="1" u="sng" dirty="0">
                <a:latin typeface="游ゴシック" panose="020B0400000000000000" pitchFamily="50" charset="-128"/>
                <a:ea typeface="游ゴシック" panose="020B0400000000000000" pitchFamily="50" charset="-128"/>
              </a:rPr>
              <a:t>② プラスチックごみ対策の推進</a:t>
            </a:r>
            <a:endParaRPr kumimoji="1" lang="en-US" altLang="ja-JP" sz="1600" u="sng"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kumimoji="1" lang="ja-JP" altLang="en-US" sz="1200" dirty="0">
                <a:latin typeface="游ゴシック" panose="020B0400000000000000" pitchFamily="50" charset="-128"/>
                <a:ea typeface="游ゴシック" panose="020B0400000000000000" pitchFamily="50" charset="-128"/>
              </a:rPr>
              <a:t>使い捨てプラスチックごみ対策</a:t>
            </a:r>
            <a:endParaRPr lang="en-US" altLang="ja-JP" sz="1200"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lang="ja-JP" altLang="en-US" sz="1200" dirty="0">
                <a:latin typeface="游ゴシック" panose="020B0400000000000000" pitchFamily="50" charset="-128"/>
                <a:ea typeface="游ゴシック" panose="020B0400000000000000" pitchFamily="50" charset="-128"/>
              </a:rPr>
              <a:t>プラスチックごみの分別収集 </a:t>
            </a: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市町村</a:t>
            </a:r>
            <a:r>
              <a:rPr lang="en-US" altLang="ja-JP" sz="1200" dirty="0">
                <a:latin typeface="游ゴシック" panose="020B0400000000000000" pitchFamily="50" charset="-128"/>
                <a:ea typeface="游ゴシック" panose="020B0400000000000000" pitchFamily="50" charset="-128"/>
              </a:rPr>
              <a:t>)</a:t>
            </a:r>
          </a:p>
          <a:p>
            <a:pPr marL="432000" indent="-108000" algn="just">
              <a:lnSpc>
                <a:spcPts val="1600"/>
              </a:lnSpc>
              <a:spcBef>
                <a:spcPts val="0"/>
              </a:spcBef>
              <a:buFont typeface="Wingdings" panose="05000000000000000000" pitchFamily="2" charset="2"/>
              <a:buChar char=""/>
            </a:pPr>
            <a:r>
              <a:rPr kumimoji="1" lang="ja-JP" altLang="en-US" sz="1200" dirty="0">
                <a:latin typeface="游ゴシック" panose="020B0400000000000000" pitchFamily="50" charset="-128"/>
                <a:ea typeface="游ゴシック" panose="020B0400000000000000" pitchFamily="50" charset="-128"/>
              </a:rPr>
              <a:t>質の高いリサイクルの推進 </a:t>
            </a:r>
            <a:r>
              <a:rPr kumimoji="1" lang="en-US" altLang="ja-JP" sz="1200" dirty="0">
                <a:latin typeface="游ゴシック" panose="020B0400000000000000" pitchFamily="50" charset="-128"/>
                <a:ea typeface="游ゴシック" panose="020B0400000000000000" pitchFamily="50" charset="-128"/>
              </a:rPr>
              <a:t>(</a:t>
            </a:r>
            <a:r>
              <a:rPr kumimoji="1" lang="en-US" altLang="ja-JP" sz="1200" dirty="0" err="1">
                <a:latin typeface="游ゴシック" panose="020B0400000000000000" pitchFamily="50" charset="-128"/>
                <a:ea typeface="游ゴシック" panose="020B0400000000000000" pitchFamily="50" charset="-128"/>
              </a:rPr>
              <a:t>BtoB</a:t>
            </a:r>
            <a:r>
              <a:rPr kumimoji="1" lang="ja-JP" altLang="en-US" sz="1200" dirty="0">
                <a:latin typeface="游ゴシック" panose="020B0400000000000000" pitchFamily="50" charset="-128"/>
                <a:ea typeface="游ゴシック" panose="020B0400000000000000" pitchFamily="50" charset="-128"/>
              </a:rPr>
              <a:t>等</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ea typeface="游ゴシック" panose="020B0400000000000000" pitchFamily="50" charset="-128"/>
              </a:rPr>
              <a:t>等</a:t>
            </a:r>
            <a:endParaRPr kumimoji="1" lang="en-US" altLang="ja-JP" sz="1200" dirty="0">
              <a:latin typeface="游ゴシック" panose="020B0400000000000000" pitchFamily="50" charset="-128"/>
              <a:ea typeface="游ゴシック" panose="020B0400000000000000" pitchFamily="50" charset="-128"/>
            </a:endParaRPr>
          </a:p>
        </p:txBody>
      </p:sp>
      <p:sp>
        <p:nvSpPr>
          <p:cNvPr id="28" name="テキスト ボックス 27">
            <a:extLst>
              <a:ext uri="{FF2B5EF4-FFF2-40B4-BE49-F238E27FC236}">
                <a16:creationId xmlns:a16="http://schemas.microsoft.com/office/drawing/2014/main" id="{DF2D524F-4C49-43F1-B35D-333329D773A5}"/>
              </a:ext>
            </a:extLst>
          </p:cNvPr>
          <p:cNvSpPr txBox="1"/>
          <p:nvPr/>
        </p:nvSpPr>
        <p:spPr>
          <a:xfrm>
            <a:off x="4077179" y="5271161"/>
            <a:ext cx="4061257" cy="780535"/>
          </a:xfrm>
          <a:prstGeom prst="rect">
            <a:avLst/>
          </a:prstGeom>
          <a:noFill/>
        </p:spPr>
        <p:txBody>
          <a:bodyPr wrap="square" rtlCol="0">
            <a:spAutoFit/>
          </a:bodyPr>
          <a:lstStyle/>
          <a:p>
            <a:pPr algn="ctr">
              <a:lnSpc>
                <a:spcPts val="1600"/>
              </a:lnSpc>
              <a:spcBef>
                <a:spcPts val="0"/>
              </a:spcBef>
              <a:spcAft>
                <a:spcPts val="600"/>
              </a:spcAft>
            </a:pPr>
            <a:r>
              <a:rPr kumimoji="1" lang="ja-JP" altLang="en-US" sz="1600" b="1" u="sng" dirty="0">
                <a:latin typeface="游ゴシック" panose="020B0400000000000000" pitchFamily="50" charset="-128"/>
                <a:ea typeface="游ゴシック" panose="020B0400000000000000" pitchFamily="50" charset="-128"/>
              </a:rPr>
              <a:t>④ 適正処理の推進</a:t>
            </a:r>
            <a:endParaRPr lang="en-US" altLang="ja-JP" sz="1600" b="1" u="sng"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kumimoji="1" lang="ja-JP" altLang="en-US" sz="1200" dirty="0">
                <a:latin typeface="游ゴシック" panose="020B0400000000000000" pitchFamily="50" charset="-128"/>
                <a:ea typeface="游ゴシック" panose="020B0400000000000000" pitchFamily="50" charset="-128"/>
              </a:rPr>
              <a:t>一廃・産廃の適正処理</a:t>
            </a:r>
            <a:r>
              <a:rPr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建廃・太陽光パネル等</a:t>
            </a:r>
            <a:r>
              <a:rPr kumimoji="1" lang="en-US" altLang="ja-JP" sz="1200" dirty="0">
                <a:latin typeface="游ゴシック" panose="020B0400000000000000" pitchFamily="50" charset="-128"/>
                <a:ea typeface="游ゴシック" panose="020B0400000000000000" pitchFamily="50" charset="-128"/>
              </a:rPr>
              <a:t>)</a:t>
            </a:r>
            <a:endParaRPr lang="en-US" altLang="ja-JP" sz="1200" dirty="0">
              <a:latin typeface="游ゴシック" panose="020B0400000000000000" pitchFamily="50" charset="-128"/>
              <a:ea typeface="游ゴシック" panose="020B0400000000000000" pitchFamily="50" charset="-128"/>
            </a:endParaRPr>
          </a:p>
          <a:p>
            <a:pPr marL="432000" indent="-108000" algn="just">
              <a:lnSpc>
                <a:spcPts val="1600"/>
              </a:lnSpc>
              <a:spcBef>
                <a:spcPts val="0"/>
              </a:spcBef>
              <a:buFont typeface="Wingdings" panose="05000000000000000000" pitchFamily="2" charset="2"/>
              <a:buChar char=""/>
            </a:pPr>
            <a:r>
              <a:rPr kumimoji="1" lang="ja-JP" altLang="en-US" sz="1200" dirty="0">
                <a:latin typeface="游ゴシック" panose="020B0400000000000000" pitchFamily="50" charset="-128"/>
                <a:ea typeface="游ゴシック" panose="020B0400000000000000" pitchFamily="50" charset="-128"/>
              </a:rPr>
              <a:t>最終処分場確保</a:t>
            </a:r>
            <a:r>
              <a:rPr lang="ja-JP" altLang="en-US"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災害廃棄物対策　　等</a:t>
            </a:r>
          </a:p>
        </p:txBody>
      </p:sp>
      <p:sp>
        <p:nvSpPr>
          <p:cNvPr id="29" name="タイトル 1">
            <a:extLst>
              <a:ext uri="{FF2B5EF4-FFF2-40B4-BE49-F238E27FC236}">
                <a16:creationId xmlns:a16="http://schemas.microsoft.com/office/drawing/2014/main" id="{9A82B2FB-B1CE-4D84-A76E-F390A05DC098}"/>
              </a:ext>
            </a:extLst>
          </p:cNvPr>
          <p:cNvSpPr txBox="1">
            <a:spLocks/>
          </p:cNvSpPr>
          <p:nvPr/>
        </p:nvSpPr>
        <p:spPr>
          <a:xfrm>
            <a:off x="1531310" y="2666035"/>
            <a:ext cx="2283171" cy="54973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lgn="ctr">
              <a:lnSpc>
                <a:spcPts val="2800"/>
              </a:lnSpc>
              <a:defRPr/>
            </a:pPr>
            <a:r>
              <a:rPr lang="ja-JP" altLang="en-US" sz="2000" b="1" kern="0" dirty="0">
                <a:solidFill>
                  <a:srgbClr val="0E6242"/>
                </a:solidFill>
                <a:latin typeface="游ゴシック" panose="020B0400000000000000" pitchFamily="50" charset="-128"/>
                <a:ea typeface="游ゴシック" panose="020B0400000000000000" pitchFamily="50" charset="-128"/>
              </a:rPr>
              <a:t>全体像イメージ</a:t>
            </a:r>
          </a:p>
        </p:txBody>
      </p:sp>
      <p:sp>
        <p:nvSpPr>
          <p:cNvPr id="31" name="テキスト ボックス 30">
            <a:extLst>
              <a:ext uri="{FF2B5EF4-FFF2-40B4-BE49-F238E27FC236}">
                <a16:creationId xmlns:a16="http://schemas.microsoft.com/office/drawing/2014/main" id="{755C6145-F336-493F-80D8-A655965B1EF5}"/>
              </a:ext>
            </a:extLst>
          </p:cNvPr>
          <p:cNvSpPr txBox="1"/>
          <p:nvPr/>
        </p:nvSpPr>
        <p:spPr>
          <a:xfrm>
            <a:off x="11809588" y="6532584"/>
            <a:ext cx="360040" cy="307777"/>
          </a:xfrm>
          <a:prstGeom prst="rect">
            <a:avLst/>
          </a:prstGeom>
          <a:noFill/>
        </p:spPr>
        <p:txBody>
          <a:bodyPr wrap="square"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1</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5583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17">
            <a:extLst>
              <a:ext uri="{FF2B5EF4-FFF2-40B4-BE49-F238E27FC236}">
                <a16:creationId xmlns:a16="http://schemas.microsoft.com/office/drawing/2014/main" id="{17235A0B-A4FD-4FB7-9182-FEBDCB376C4C}"/>
              </a:ext>
            </a:extLst>
          </p:cNvPr>
          <p:cNvSpPr txBox="1">
            <a:spLocks noChangeArrowheads="1"/>
          </p:cNvSpPr>
          <p:nvPr/>
        </p:nvSpPr>
        <p:spPr bwMode="auto">
          <a:xfrm>
            <a:off x="591751" y="2352016"/>
            <a:ext cx="5208102" cy="655358"/>
          </a:xfrm>
          <a:prstGeom prst="rect">
            <a:avLst/>
          </a:prstGeom>
          <a:noFill/>
          <a:ln>
            <a:noFill/>
            <a:prstDash val="dash"/>
          </a:ln>
        </p:spPr>
        <p:txBody>
          <a:bodyPr wrap="square" lIns="144000" tIns="108000" rIns="108000" bIns="45720" anchor="t">
            <a:spAutoFit/>
          </a:bodyPr>
          <a:lstStyle>
            <a:defPPr>
              <a:defRPr lang="ja-JP"/>
            </a:defPPr>
            <a:lvl1pPr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9pPr>
          </a:lstStyle>
          <a:p>
            <a:pPr algn="ctr" eaLnBrk="1" fontAlgn="ctr" hangingPunct="1">
              <a:lnSpc>
                <a:spcPts val="1800"/>
              </a:lnSpc>
              <a:spcAft>
                <a:spcPts val="300"/>
              </a:spcAft>
              <a:defRPr/>
            </a:pPr>
            <a:r>
              <a:rPr lang="ja-JP" altLang="en-US" sz="1600" i="0" u="sng" dirty="0">
                <a:latin typeface="游ゴシック" panose="020B0400000000000000" pitchFamily="50" charset="-128"/>
                <a:ea typeface="游ゴシック" panose="020B0400000000000000" pitchFamily="50" charset="-128"/>
              </a:rPr>
              <a:t>参考：資源循環自治体フォーラム全国大会</a:t>
            </a:r>
            <a:endParaRPr lang="en-US" altLang="ja-JP" sz="1600" i="0" u="sng" dirty="0">
              <a:latin typeface="游ゴシック" panose="020B0400000000000000" pitchFamily="50" charset="-128"/>
              <a:ea typeface="游ゴシック" panose="020B0400000000000000" pitchFamily="50" charset="-128"/>
            </a:endParaRPr>
          </a:p>
          <a:p>
            <a:pPr algn="ctr" eaLnBrk="1" fontAlgn="ctr" hangingPunct="1">
              <a:lnSpc>
                <a:spcPts val="1800"/>
              </a:lnSpc>
              <a:spcAft>
                <a:spcPts val="0"/>
              </a:spcAft>
              <a:defRPr/>
            </a:pPr>
            <a:r>
              <a:rPr lang="ja-JP" altLang="en-US" sz="1500" i="0" dirty="0">
                <a:latin typeface="游ゴシック" panose="020B0400000000000000" pitchFamily="50" charset="-128"/>
                <a:ea typeface="游ゴシック" panose="020B0400000000000000" pitchFamily="50" charset="-128"/>
              </a:rPr>
              <a:t>～関係者間の交流機会の創出～</a:t>
            </a:r>
            <a:endParaRPr lang="en-US" altLang="ja-JP" sz="1500" i="0" baseline="30000" dirty="0">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7D6ADC3-51AE-46B0-9395-D3D1FE72D55F}"/>
              </a:ext>
            </a:extLst>
          </p:cNvPr>
          <p:cNvSpPr txBox="1">
            <a:spLocks/>
          </p:cNvSpPr>
          <p:nvPr/>
        </p:nvSpPr>
        <p:spPr>
          <a:xfrm>
            <a:off x="263352" y="156332"/>
            <a:ext cx="5472607"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施策例：動静脈連携の促進（柱①）</a:t>
            </a:r>
          </a:p>
        </p:txBody>
      </p:sp>
      <p:cxnSp>
        <p:nvCxnSpPr>
          <p:cNvPr id="4" name="直線コネクタ 3">
            <a:extLst>
              <a:ext uri="{FF2B5EF4-FFF2-40B4-BE49-F238E27FC236}">
                <a16:creationId xmlns:a16="http://schemas.microsoft.com/office/drawing/2014/main" id="{9D1722AC-9616-4334-BE81-7CFA2DF77B10}"/>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705A5AA5-4517-4DD8-8BF1-A8F6BE296CE6}"/>
              </a:ext>
            </a:extLst>
          </p:cNvPr>
          <p:cNvSpPr/>
          <p:nvPr/>
        </p:nvSpPr>
        <p:spPr>
          <a:xfrm>
            <a:off x="561746" y="815451"/>
            <a:ext cx="11048390" cy="60936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marR="0" lvl="0" indent="-285750" algn="just" defTabSz="326578" rtl="0" eaLnBrk="1" fontAlgn="auto" latinLnBrk="0" hangingPunct="1">
              <a:lnSpc>
                <a:spcPts val="2400"/>
              </a:lnSpc>
              <a:spcBef>
                <a:spcPts val="0"/>
              </a:spcBef>
              <a:spcAft>
                <a:spcPts val="600"/>
              </a:spcAft>
              <a:buClrTx/>
              <a:buSzTx/>
              <a:buFont typeface="Wingdings" panose="05000000000000000000" pitchFamily="2" charset="2"/>
              <a:buChar char="u"/>
              <a:tabLst/>
              <a:defRPr/>
            </a:pPr>
            <a:r>
              <a:rPr kumimoji="1" lang="ja-JP" altLang="en-US"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サーキュラーエコノミー（</a:t>
            </a:r>
            <a:r>
              <a:rPr kumimoji="1" lang="en-US" altLang="ja-JP"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CE</a:t>
            </a:r>
            <a:r>
              <a:rPr kumimoji="1" lang="ja-JP" altLang="en-US"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）に関する府内の状況把握とともに、排出者や再生原料利用者等の交流機会を創出し、関係者間のネットワーク構築を促進します。</a:t>
            </a:r>
            <a:endParaRPr kumimoji="1" lang="en-US" altLang="ja-JP"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85750" indent="-285750" algn="just" defTabSz="326578" eaLnBrk="1" fontAlgn="auto" hangingPunct="1">
              <a:lnSpc>
                <a:spcPts val="2400"/>
              </a:lnSpc>
              <a:spcBef>
                <a:spcPts val="0"/>
              </a:spcBef>
              <a:spcAft>
                <a:spcPts val="600"/>
              </a:spcAft>
              <a:buFont typeface="Wingdings" panose="05000000000000000000" pitchFamily="2" charset="2"/>
              <a:buChar char="u"/>
              <a:defRPr/>
            </a:pPr>
            <a:r>
              <a:rPr lang="ja-JP" altLang="en-US" dirty="0">
                <a:solidFill>
                  <a:schemeClr val="tx1"/>
                </a:solidFill>
                <a:latin typeface="游ゴシック" panose="020B0400000000000000" pitchFamily="50" charset="-128"/>
                <a:ea typeface="游ゴシック" panose="020B0400000000000000" pitchFamily="50" charset="-128"/>
              </a:rPr>
              <a:t>国の施策とも連動した情報収集（国が産官学の連携促進を目的に設立したサーキュラーパートナーズ等を通じた最新の国の支援メニューや全国の先進事例の把握）を行います。</a:t>
            </a:r>
            <a:endParaRPr kumimoji="1" lang="ja-JP" altLang="en-US"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A6B3BAFD-0429-4688-898C-F0984E0BD78E}"/>
              </a:ext>
            </a:extLst>
          </p:cNvPr>
          <p:cNvSpPr txBox="1"/>
          <p:nvPr/>
        </p:nvSpPr>
        <p:spPr>
          <a:xfrm>
            <a:off x="703753" y="3827856"/>
            <a:ext cx="3015983" cy="1008546"/>
          </a:xfrm>
          <a:prstGeom prst="rect">
            <a:avLst/>
          </a:prstGeom>
          <a:noFill/>
        </p:spPr>
        <p:txBody>
          <a:bodyPr wrap="square">
            <a:spAutoFit/>
          </a:bodyPr>
          <a:lstStyle/>
          <a:p>
            <a:pPr marL="144000" indent="-144000" algn="just">
              <a:lnSpc>
                <a:spcPts val="1800"/>
              </a:lnSpc>
              <a:spcBef>
                <a:spcPts val="0"/>
              </a:spcBef>
              <a:spcAft>
                <a:spcPts val="600"/>
              </a:spcAft>
              <a:buFont typeface="Wingdings" panose="05000000000000000000" pitchFamily="2" charset="2"/>
              <a:buChar char=""/>
            </a:pPr>
            <a:r>
              <a:rPr lang="ja-JP" altLang="en-US" sz="1500" kern="100" dirty="0">
                <a:latin typeface="游ゴシック" panose="020B0400000000000000" pitchFamily="50" charset="-128"/>
                <a:ea typeface="游ゴシック" panose="020B0400000000000000" pitchFamily="50" charset="-128"/>
                <a:cs typeface="Courier New" panose="02070309020205020404" pitchFamily="49" charset="0"/>
              </a:rPr>
              <a:t>８つのテーマで自治体と資源循環に携わる企業によるセッションを設け、関係者間の交流機会を創出</a:t>
            </a:r>
            <a:endParaRPr lang="en-US" altLang="ja-JP" sz="1500" kern="100" dirty="0">
              <a:effectLst/>
              <a:latin typeface="游ゴシック" panose="020B0400000000000000" pitchFamily="50" charset="-128"/>
              <a:ea typeface="游ゴシック" panose="020B0400000000000000" pitchFamily="50" charset="-128"/>
              <a:cs typeface="Courier New" panose="02070309020205020404" pitchFamily="49" charset="0"/>
            </a:endParaRPr>
          </a:p>
        </p:txBody>
      </p:sp>
      <p:sp>
        <p:nvSpPr>
          <p:cNvPr id="32" name="テキスト ボックス 31">
            <a:extLst>
              <a:ext uri="{FF2B5EF4-FFF2-40B4-BE49-F238E27FC236}">
                <a16:creationId xmlns:a16="http://schemas.microsoft.com/office/drawing/2014/main" id="{BDD8C0F7-222F-4C39-9380-F202AB870498}"/>
              </a:ext>
            </a:extLst>
          </p:cNvPr>
          <p:cNvSpPr txBox="1"/>
          <p:nvPr/>
        </p:nvSpPr>
        <p:spPr>
          <a:xfrm>
            <a:off x="6515758" y="4060941"/>
            <a:ext cx="4868819" cy="836126"/>
          </a:xfrm>
          <a:prstGeom prst="rect">
            <a:avLst/>
          </a:prstGeom>
          <a:noFill/>
        </p:spPr>
        <p:txBody>
          <a:bodyPr wrap="square" rtlCol="0">
            <a:spAutoFit/>
          </a:bodyPr>
          <a:lstStyle/>
          <a:p>
            <a:pPr algn="just">
              <a:lnSpc>
                <a:spcPts val="1800"/>
              </a:lnSpc>
              <a:spcAft>
                <a:spcPts val="400"/>
              </a:spcAft>
            </a:pPr>
            <a:r>
              <a:rPr lang="ja-JP" altLang="en-US" sz="1500" dirty="0">
                <a:latin typeface="游ゴシック" panose="020B0400000000000000" pitchFamily="50" charset="-128"/>
                <a:ea typeface="游ゴシック" panose="020B0400000000000000" pitchFamily="50" charset="-128"/>
              </a:rPr>
              <a:t> </a:t>
            </a:r>
            <a:r>
              <a:rPr lang="ja-JP" altLang="en-US" sz="1500" u="sng" dirty="0">
                <a:latin typeface="游ゴシック" panose="020B0400000000000000" pitchFamily="50" charset="-128"/>
                <a:ea typeface="游ゴシック" panose="020B0400000000000000" pitchFamily="50" charset="-128"/>
              </a:rPr>
              <a:t>♦</a:t>
            </a:r>
            <a:r>
              <a:rPr kumimoji="1" lang="ja-JP" altLang="en-US" sz="1500" u="sng" dirty="0">
                <a:latin typeface="游ゴシック" panose="020B0400000000000000" pitchFamily="50" charset="-128"/>
                <a:ea typeface="游ゴシック" panose="020B0400000000000000" pitchFamily="50" charset="-128"/>
              </a:rPr>
              <a:t>サーキュラーパートナーズ</a:t>
            </a:r>
            <a:endParaRPr kumimoji="1" lang="en-US" altLang="ja-JP" sz="1500" u="sng" dirty="0">
              <a:latin typeface="游ゴシック" panose="020B0400000000000000" pitchFamily="50" charset="-128"/>
              <a:ea typeface="游ゴシック" panose="020B0400000000000000" pitchFamily="50" charset="-128"/>
            </a:endParaRPr>
          </a:p>
          <a:p>
            <a:pPr marL="252000" indent="-144000" algn="just">
              <a:lnSpc>
                <a:spcPts val="1800"/>
              </a:lnSpc>
              <a:buFont typeface="Wingdings" panose="05000000000000000000" pitchFamily="2" charset="2"/>
              <a:buChar char=""/>
            </a:pPr>
            <a:r>
              <a:rPr kumimoji="1" lang="en-US" altLang="ja-JP" sz="1500" dirty="0">
                <a:latin typeface="游ゴシック" panose="020B0400000000000000" pitchFamily="50" charset="-128"/>
                <a:ea typeface="游ゴシック" panose="020B0400000000000000" pitchFamily="50" charset="-128"/>
              </a:rPr>
              <a:t>CE</a:t>
            </a:r>
            <a:r>
              <a:rPr kumimoji="1" lang="ja-JP" altLang="en-US" sz="1500" dirty="0">
                <a:latin typeface="游ゴシック" panose="020B0400000000000000" pitchFamily="50" charset="-128"/>
                <a:ea typeface="游ゴシック" panose="020B0400000000000000" pitchFamily="50" charset="-128"/>
              </a:rPr>
              <a:t>の実現をめざし、産官学の連携を促進するためのパートナーシップを設立（経済産業省、環境省）</a:t>
            </a:r>
            <a:endParaRPr kumimoji="1" lang="en-US" altLang="ja-JP" sz="1500" dirty="0">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29766D7E-2EB4-4BCF-BF84-7289CF48913F}"/>
              </a:ext>
            </a:extLst>
          </p:cNvPr>
          <p:cNvSpPr txBox="1"/>
          <p:nvPr/>
        </p:nvSpPr>
        <p:spPr>
          <a:xfrm>
            <a:off x="11809588" y="6532584"/>
            <a:ext cx="360040" cy="307777"/>
          </a:xfrm>
          <a:prstGeom prst="rect">
            <a:avLst/>
          </a:prstGeom>
          <a:noFill/>
        </p:spPr>
        <p:txBody>
          <a:bodyPr wrap="square"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2</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pic>
        <p:nvPicPr>
          <p:cNvPr id="15" name="Picture 2">
            <a:extLst>
              <a:ext uri="{FF2B5EF4-FFF2-40B4-BE49-F238E27FC236}">
                <a16:creationId xmlns:a16="http://schemas.microsoft.com/office/drawing/2014/main" id="{99A678AF-48CA-4F60-AED3-9B3E98AB0E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4452" y="3855796"/>
            <a:ext cx="1606742" cy="2376000"/>
          </a:xfrm>
          <a:prstGeom prst="rect">
            <a:avLst/>
          </a:prstGeom>
        </p:spPr>
      </p:pic>
      <p:sp>
        <p:nvSpPr>
          <p:cNvPr id="17" name="テキスト ボックス 16">
            <a:extLst>
              <a:ext uri="{FF2B5EF4-FFF2-40B4-BE49-F238E27FC236}">
                <a16:creationId xmlns:a16="http://schemas.microsoft.com/office/drawing/2014/main" id="{8FECA4B0-E56C-48A7-AEAF-C86867472D5E}"/>
              </a:ext>
            </a:extLst>
          </p:cNvPr>
          <p:cNvSpPr txBox="1"/>
          <p:nvPr/>
        </p:nvSpPr>
        <p:spPr>
          <a:xfrm>
            <a:off x="703754" y="3049379"/>
            <a:ext cx="4962965" cy="784830"/>
          </a:xfrm>
          <a:prstGeom prst="rect">
            <a:avLst/>
          </a:prstGeom>
          <a:noFill/>
        </p:spPr>
        <p:txBody>
          <a:bodyPr wrap="square">
            <a:spAutoFit/>
          </a:bodyPr>
          <a:lstStyle/>
          <a:p>
            <a:pPr marL="144000" indent="-144000" algn="just" eaLnBrk="1" fontAlgn="ctr" hangingPunct="1">
              <a:lnSpc>
                <a:spcPts val="1800"/>
              </a:lnSpc>
              <a:spcAft>
                <a:spcPts val="0"/>
              </a:spcAft>
              <a:buFont typeface="Wingdings" panose="05000000000000000000" pitchFamily="2" charset="2"/>
              <a:buChar char=""/>
              <a:defRPr/>
            </a:pPr>
            <a:r>
              <a:rPr lang="ja-JP" altLang="en-US" sz="1500" b="0" i="0" dirty="0">
                <a:latin typeface="游ゴシック" panose="020B0400000000000000" pitchFamily="50" charset="-128"/>
                <a:ea typeface="游ゴシック" panose="020B0400000000000000" pitchFamily="50" charset="-128"/>
              </a:rPr>
              <a:t>自治体や民間企業等を対象に、施策の最新動向や先進事例の情報共有、動静脈産業の連携</a:t>
            </a:r>
            <a:r>
              <a:rPr lang="ja-JP" altLang="en-US" sz="1500" dirty="0">
                <a:latin typeface="游ゴシック" panose="020B0400000000000000" pitchFamily="50" charset="-128"/>
                <a:ea typeface="游ゴシック" panose="020B0400000000000000" pitchFamily="50" charset="-128"/>
              </a:rPr>
              <a:t>や</a:t>
            </a:r>
            <a:r>
              <a:rPr lang="ja-JP" altLang="en-US" sz="1500" b="0" i="0" dirty="0">
                <a:latin typeface="游ゴシック" panose="020B0400000000000000" pitchFamily="50" charset="-128"/>
                <a:ea typeface="游ゴシック" panose="020B0400000000000000" pitchFamily="50" charset="-128"/>
              </a:rPr>
              <a:t>官民連携の場づくりとして開催</a:t>
            </a:r>
            <a:r>
              <a:rPr lang="ja-JP" altLang="en-US" sz="1400" b="0" i="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2025</a:t>
            </a:r>
            <a:r>
              <a:rPr lang="ja-JP" altLang="en-US" sz="1400" b="0" i="0" dirty="0">
                <a:latin typeface="游ゴシック" panose="020B0400000000000000" pitchFamily="50" charset="-128"/>
                <a:ea typeface="游ゴシック" panose="020B0400000000000000" pitchFamily="50" charset="-128"/>
              </a:rPr>
              <a:t>年９月、環境省との共催</a:t>
            </a:r>
            <a:r>
              <a:rPr lang="ja-JP" altLang="en-US" sz="1400" dirty="0">
                <a:latin typeface="游ゴシック" panose="020B0400000000000000" pitchFamily="50" charset="-128"/>
                <a:ea typeface="游ゴシック" panose="020B0400000000000000" pitchFamily="50" charset="-128"/>
              </a:rPr>
              <a:t>）</a:t>
            </a:r>
            <a:endParaRPr lang="en-US" altLang="ja-JP" sz="1400" b="0" i="0" dirty="0">
              <a:latin typeface="游ゴシック" panose="020B0400000000000000" pitchFamily="50" charset="-128"/>
              <a:ea typeface="游ゴシック" panose="020B0400000000000000" pitchFamily="50" charset="-128"/>
            </a:endParaRPr>
          </a:p>
        </p:txBody>
      </p:sp>
      <p:sp>
        <p:nvSpPr>
          <p:cNvPr id="5" name="正方形/長方形 4">
            <a:extLst>
              <a:ext uri="{FF2B5EF4-FFF2-40B4-BE49-F238E27FC236}">
                <a16:creationId xmlns:a16="http://schemas.microsoft.com/office/drawing/2014/main" id="{ED599037-95CE-41D0-9D3D-18114BC70406}"/>
              </a:ext>
            </a:extLst>
          </p:cNvPr>
          <p:cNvSpPr/>
          <p:nvPr/>
        </p:nvSpPr>
        <p:spPr>
          <a:xfrm>
            <a:off x="591751" y="2352016"/>
            <a:ext cx="5208102" cy="4176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6547A28B-A8D0-4D46-B42C-4D4467B7627F}"/>
              </a:ext>
            </a:extLst>
          </p:cNvPr>
          <p:cNvPicPr>
            <a:picLocks noChangeAspect="1"/>
          </p:cNvPicPr>
          <p:nvPr/>
        </p:nvPicPr>
        <p:blipFill>
          <a:blip r:embed="rId3"/>
          <a:stretch>
            <a:fillRect/>
          </a:stretch>
        </p:blipFill>
        <p:spPr>
          <a:xfrm>
            <a:off x="1063053" y="5412920"/>
            <a:ext cx="815262" cy="828000"/>
          </a:xfrm>
          <a:prstGeom prst="rect">
            <a:avLst/>
          </a:prstGeom>
        </p:spPr>
      </p:pic>
      <p:sp>
        <p:nvSpPr>
          <p:cNvPr id="31" name="テキスト ボックス 30">
            <a:extLst>
              <a:ext uri="{FF2B5EF4-FFF2-40B4-BE49-F238E27FC236}">
                <a16:creationId xmlns:a16="http://schemas.microsoft.com/office/drawing/2014/main" id="{58184CA1-6ED5-451F-9B99-BA373CB19B59}"/>
              </a:ext>
            </a:extLst>
          </p:cNvPr>
          <p:cNvSpPr txBox="1"/>
          <p:nvPr/>
        </p:nvSpPr>
        <p:spPr>
          <a:xfrm>
            <a:off x="865501" y="4944136"/>
            <a:ext cx="1249075" cy="492443"/>
          </a:xfrm>
          <a:prstGeom prst="rect">
            <a:avLst/>
          </a:prstGeom>
          <a:noFill/>
        </p:spPr>
        <p:txBody>
          <a:bodyPr wrap="square" lIns="36000" rIns="36000" rtlCol="0">
            <a:spAutoFit/>
          </a:bodyPr>
          <a:lstStyle/>
          <a:p>
            <a:pPr algn="ctr"/>
            <a:r>
              <a:rPr kumimoji="1" lang="ja-JP" altLang="en-US" sz="1300" dirty="0">
                <a:latin typeface="游ゴシック" panose="020B0400000000000000" pitchFamily="50" charset="-128"/>
                <a:ea typeface="游ゴシック" panose="020B0400000000000000" pitchFamily="50" charset="-128"/>
              </a:rPr>
              <a:t>使用済製品の</a:t>
            </a:r>
            <a:endParaRPr kumimoji="1" lang="en-US" altLang="ja-JP" sz="1300" dirty="0">
              <a:latin typeface="游ゴシック" panose="020B0400000000000000" pitchFamily="50" charset="-128"/>
              <a:ea typeface="游ゴシック" panose="020B0400000000000000" pitchFamily="50" charset="-128"/>
            </a:endParaRPr>
          </a:p>
          <a:p>
            <a:pPr algn="ctr"/>
            <a:r>
              <a:rPr kumimoji="1" lang="ja-JP" altLang="en-US" sz="1300" dirty="0">
                <a:latin typeface="游ゴシック" panose="020B0400000000000000" pitchFamily="50" charset="-128"/>
                <a:ea typeface="游ゴシック" panose="020B0400000000000000" pitchFamily="50" charset="-128"/>
              </a:rPr>
              <a:t>リユースの推進</a:t>
            </a:r>
            <a:endParaRPr kumimoji="1" lang="en-US" altLang="ja-JP" sz="1300" dirty="0">
              <a:latin typeface="游ゴシック" panose="020B0400000000000000" pitchFamily="50" charset="-128"/>
              <a:ea typeface="游ゴシック" panose="020B0400000000000000" pitchFamily="50" charset="-128"/>
            </a:endParaRPr>
          </a:p>
        </p:txBody>
      </p:sp>
      <p:sp>
        <p:nvSpPr>
          <p:cNvPr id="43" name="テキスト ボックス 42">
            <a:extLst>
              <a:ext uri="{FF2B5EF4-FFF2-40B4-BE49-F238E27FC236}">
                <a16:creationId xmlns:a16="http://schemas.microsoft.com/office/drawing/2014/main" id="{639D1903-0297-4944-9C00-091BCD47D601}"/>
              </a:ext>
            </a:extLst>
          </p:cNvPr>
          <p:cNvSpPr txBox="1"/>
          <p:nvPr/>
        </p:nvSpPr>
        <p:spPr>
          <a:xfrm>
            <a:off x="2190874" y="4939439"/>
            <a:ext cx="1607556" cy="492443"/>
          </a:xfrm>
          <a:prstGeom prst="rect">
            <a:avLst/>
          </a:prstGeom>
          <a:noFill/>
        </p:spPr>
        <p:txBody>
          <a:bodyPr wrap="square" lIns="36000" rIns="36000" rtlCol="0">
            <a:spAutoFit/>
          </a:bodyPr>
          <a:lstStyle/>
          <a:p>
            <a:pPr algn="ctr"/>
            <a:r>
              <a:rPr kumimoji="1" lang="ja-JP" altLang="en-US" sz="1300" dirty="0">
                <a:latin typeface="游ゴシック" panose="020B0400000000000000" pitchFamily="50" charset="-128"/>
                <a:ea typeface="游ゴシック" panose="020B0400000000000000" pitchFamily="50" charset="-128"/>
              </a:rPr>
              <a:t>サステナブル</a:t>
            </a:r>
            <a:endParaRPr kumimoji="1" lang="en-US" altLang="ja-JP" sz="1300" dirty="0">
              <a:latin typeface="游ゴシック" panose="020B0400000000000000" pitchFamily="50" charset="-128"/>
              <a:ea typeface="游ゴシック" panose="020B0400000000000000" pitchFamily="50" charset="-128"/>
            </a:endParaRPr>
          </a:p>
          <a:p>
            <a:pPr algn="ctr"/>
            <a:r>
              <a:rPr kumimoji="1" lang="ja-JP" altLang="en-US" sz="1300" dirty="0">
                <a:latin typeface="游ゴシック" panose="020B0400000000000000" pitchFamily="50" charset="-128"/>
                <a:ea typeface="游ゴシック" panose="020B0400000000000000" pitchFamily="50" charset="-128"/>
              </a:rPr>
              <a:t>ファッションの推進</a:t>
            </a:r>
            <a:endParaRPr kumimoji="1" lang="en-US" altLang="ja-JP" sz="1300" dirty="0">
              <a:latin typeface="游ゴシック" panose="020B0400000000000000" pitchFamily="50" charset="-128"/>
              <a:ea typeface="游ゴシック" panose="020B0400000000000000" pitchFamily="50" charset="-128"/>
            </a:endParaRPr>
          </a:p>
        </p:txBody>
      </p:sp>
      <p:pic>
        <p:nvPicPr>
          <p:cNvPr id="46" name="図 45">
            <a:extLst>
              <a:ext uri="{FF2B5EF4-FFF2-40B4-BE49-F238E27FC236}">
                <a16:creationId xmlns:a16="http://schemas.microsoft.com/office/drawing/2014/main" id="{0134F1B0-6977-42FA-821A-B62B67E5F3C9}"/>
              </a:ext>
            </a:extLst>
          </p:cNvPr>
          <p:cNvPicPr>
            <a:picLocks noChangeAspect="1"/>
          </p:cNvPicPr>
          <p:nvPr/>
        </p:nvPicPr>
        <p:blipFill>
          <a:blip r:embed="rId4"/>
          <a:stretch>
            <a:fillRect/>
          </a:stretch>
        </p:blipFill>
        <p:spPr>
          <a:xfrm>
            <a:off x="2495832" y="5412920"/>
            <a:ext cx="852069" cy="828000"/>
          </a:xfrm>
          <a:prstGeom prst="rect">
            <a:avLst/>
          </a:prstGeom>
        </p:spPr>
      </p:pic>
      <p:sp>
        <p:nvSpPr>
          <p:cNvPr id="51" name="テキスト ボックス 50">
            <a:extLst>
              <a:ext uri="{FF2B5EF4-FFF2-40B4-BE49-F238E27FC236}">
                <a16:creationId xmlns:a16="http://schemas.microsoft.com/office/drawing/2014/main" id="{C44DEAAB-018D-488C-A92D-D855B15B15BC}"/>
              </a:ext>
            </a:extLst>
          </p:cNvPr>
          <p:cNvSpPr txBox="1"/>
          <p:nvPr/>
        </p:nvSpPr>
        <p:spPr>
          <a:xfrm>
            <a:off x="1466875" y="4666376"/>
            <a:ext cx="1607556" cy="292388"/>
          </a:xfrm>
          <a:prstGeom prst="rect">
            <a:avLst/>
          </a:prstGeom>
          <a:noFill/>
        </p:spPr>
        <p:txBody>
          <a:bodyPr wrap="square" lIns="36000" rIns="36000" rtlCol="0">
            <a:spAutoFit/>
          </a:bodyPr>
          <a:lstStyle/>
          <a:p>
            <a:pPr algn="ctr"/>
            <a:r>
              <a:rPr kumimoji="1" lang="ja-JP" altLang="en-US" sz="1300" u="sng" dirty="0">
                <a:latin typeface="游ゴシック" panose="020B0400000000000000" pitchFamily="50" charset="-128"/>
                <a:ea typeface="游ゴシック" panose="020B0400000000000000" pitchFamily="50" charset="-128"/>
              </a:rPr>
              <a:t>個別テーマ例</a:t>
            </a:r>
            <a:endParaRPr kumimoji="1" lang="en-US" altLang="ja-JP" sz="1300" u="sng" dirty="0">
              <a:latin typeface="游ゴシック" panose="020B0400000000000000" pitchFamily="50" charset="-128"/>
              <a:ea typeface="游ゴシック" panose="020B0400000000000000" pitchFamily="50" charset="-128"/>
            </a:endParaRPr>
          </a:p>
        </p:txBody>
      </p:sp>
      <p:sp>
        <p:nvSpPr>
          <p:cNvPr id="52" name="テキスト ボックス 17">
            <a:extLst>
              <a:ext uri="{FF2B5EF4-FFF2-40B4-BE49-F238E27FC236}">
                <a16:creationId xmlns:a16="http://schemas.microsoft.com/office/drawing/2014/main" id="{A2F53AF8-4EA1-4E23-BEB1-2D8D95395569}"/>
              </a:ext>
            </a:extLst>
          </p:cNvPr>
          <p:cNvSpPr txBox="1">
            <a:spLocks noChangeArrowheads="1"/>
          </p:cNvSpPr>
          <p:nvPr/>
        </p:nvSpPr>
        <p:spPr bwMode="auto">
          <a:xfrm>
            <a:off x="6555751" y="2332453"/>
            <a:ext cx="5208102" cy="655358"/>
          </a:xfrm>
          <a:prstGeom prst="rect">
            <a:avLst/>
          </a:prstGeom>
          <a:noFill/>
          <a:ln>
            <a:noFill/>
            <a:prstDash val="dash"/>
          </a:ln>
        </p:spPr>
        <p:txBody>
          <a:bodyPr wrap="square" lIns="144000" tIns="108000" rIns="108000" bIns="45720" anchor="t">
            <a:spAutoFit/>
          </a:bodyPr>
          <a:lstStyle>
            <a:defPPr>
              <a:defRPr lang="ja-JP"/>
            </a:defPPr>
            <a:lvl1pPr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9pPr>
          </a:lstStyle>
          <a:p>
            <a:pPr algn="ctr" eaLnBrk="1" fontAlgn="ctr" hangingPunct="1">
              <a:lnSpc>
                <a:spcPts val="1800"/>
              </a:lnSpc>
              <a:spcAft>
                <a:spcPts val="300"/>
              </a:spcAft>
              <a:defRPr/>
            </a:pPr>
            <a:r>
              <a:rPr lang="ja-JP" altLang="en-US" sz="1600" i="0" u="sng" dirty="0">
                <a:latin typeface="游ゴシック" panose="020B0400000000000000" pitchFamily="50" charset="-128"/>
                <a:ea typeface="游ゴシック" panose="020B0400000000000000" pitchFamily="50" charset="-128"/>
              </a:rPr>
              <a:t>参考：「サーキュラーパートナーズ」への参画</a:t>
            </a:r>
            <a:endParaRPr lang="en-US" altLang="ja-JP" sz="1600" i="0" u="sng" dirty="0">
              <a:latin typeface="游ゴシック" panose="020B0400000000000000" pitchFamily="50" charset="-128"/>
              <a:ea typeface="游ゴシック" panose="020B0400000000000000" pitchFamily="50" charset="-128"/>
            </a:endParaRPr>
          </a:p>
          <a:p>
            <a:pPr algn="ctr" eaLnBrk="1" fontAlgn="ctr" hangingPunct="1">
              <a:lnSpc>
                <a:spcPts val="1800"/>
              </a:lnSpc>
              <a:spcAft>
                <a:spcPts val="0"/>
              </a:spcAft>
              <a:defRPr/>
            </a:pPr>
            <a:r>
              <a:rPr lang="ja-JP" altLang="en-US" sz="1500" i="0" dirty="0">
                <a:latin typeface="游ゴシック" panose="020B0400000000000000" pitchFamily="50" charset="-128"/>
                <a:ea typeface="游ゴシック" panose="020B0400000000000000" pitchFamily="50" charset="-128"/>
              </a:rPr>
              <a:t>～</a:t>
            </a:r>
            <a:r>
              <a:rPr lang="en-US" altLang="ja-JP" sz="1500" i="0" dirty="0">
                <a:latin typeface="游ゴシック" panose="020B0400000000000000" pitchFamily="50" charset="-128"/>
                <a:ea typeface="游ゴシック" panose="020B0400000000000000" pitchFamily="50" charset="-128"/>
              </a:rPr>
              <a:t>CE</a:t>
            </a:r>
            <a:r>
              <a:rPr lang="ja-JP" altLang="en-US" sz="1500" i="0" dirty="0">
                <a:latin typeface="游ゴシック" panose="020B0400000000000000" pitchFamily="50" charset="-128"/>
                <a:ea typeface="游ゴシック" panose="020B0400000000000000" pitchFamily="50" charset="-128"/>
              </a:rPr>
              <a:t>に関する情報収集・府内への還元～</a:t>
            </a:r>
            <a:endParaRPr lang="en-US" altLang="ja-JP" sz="1500" i="0" baseline="30000" dirty="0">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19BBD5C2-5E06-46D7-8139-E74596963773}"/>
              </a:ext>
            </a:extLst>
          </p:cNvPr>
          <p:cNvSpPr txBox="1"/>
          <p:nvPr/>
        </p:nvSpPr>
        <p:spPr>
          <a:xfrm>
            <a:off x="6515759" y="3049379"/>
            <a:ext cx="4962965" cy="784830"/>
          </a:xfrm>
          <a:prstGeom prst="rect">
            <a:avLst/>
          </a:prstGeom>
          <a:noFill/>
        </p:spPr>
        <p:txBody>
          <a:bodyPr wrap="square">
            <a:spAutoFit/>
          </a:bodyPr>
          <a:lstStyle/>
          <a:p>
            <a:pPr marL="144000" indent="-144000" algn="just" eaLnBrk="1" fontAlgn="ctr" hangingPunct="1">
              <a:lnSpc>
                <a:spcPts val="1800"/>
              </a:lnSpc>
              <a:spcAft>
                <a:spcPts val="0"/>
              </a:spcAft>
              <a:buFont typeface="Wingdings" panose="05000000000000000000" pitchFamily="2" charset="2"/>
              <a:buChar char=""/>
              <a:defRPr/>
            </a:pPr>
            <a:r>
              <a:rPr lang="ja-JP" altLang="en-US" sz="1500" b="0" i="0" dirty="0">
                <a:latin typeface="游ゴシック" panose="020B0400000000000000" pitchFamily="50" charset="-128"/>
                <a:ea typeface="游ゴシック" panose="020B0400000000000000" pitchFamily="50" charset="-128"/>
              </a:rPr>
              <a:t>最新の国の施策・支援メニュー、全国の自治体・民間事業者の取組・連携ニーズを把握し、府内へ還元するため、大阪府も「サーキュラーパートナーズ」に参画</a:t>
            </a:r>
            <a:endParaRPr lang="en-US" altLang="ja-JP" sz="1500" b="0" i="0" dirty="0">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31014ED0-1A48-445F-94D0-606A0B05273A}"/>
              </a:ext>
            </a:extLst>
          </p:cNvPr>
          <p:cNvSpPr/>
          <p:nvPr/>
        </p:nvSpPr>
        <p:spPr>
          <a:xfrm>
            <a:off x="6393191" y="2352016"/>
            <a:ext cx="5208102" cy="4176000"/>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C851277-FF78-4500-A2B9-5FDF741A2D3C}"/>
              </a:ext>
            </a:extLst>
          </p:cNvPr>
          <p:cNvSpPr txBox="1"/>
          <p:nvPr/>
        </p:nvSpPr>
        <p:spPr>
          <a:xfrm>
            <a:off x="2447720" y="6260558"/>
            <a:ext cx="3160280" cy="261610"/>
          </a:xfrm>
          <a:prstGeom prst="rect">
            <a:avLst/>
          </a:prstGeom>
          <a:noFill/>
        </p:spPr>
        <p:txBody>
          <a:bodyPr wrap="square" rtlCol="0">
            <a:spAutoFit/>
          </a:bodyPr>
          <a:lstStyle/>
          <a:p>
            <a:pPr algn="r"/>
            <a:r>
              <a:rPr kumimoji="1" lang="ja-JP" altLang="en-US" sz="1100" dirty="0">
                <a:latin typeface="游ゴシック" panose="020B0400000000000000" pitchFamily="50" charset="-128"/>
                <a:ea typeface="游ゴシック" panose="020B0400000000000000" pitchFamily="50" charset="-128"/>
              </a:rPr>
              <a:t>「第１回資源循環自治体フォーラム」チラシ▲</a:t>
            </a:r>
          </a:p>
        </p:txBody>
      </p:sp>
      <p:sp>
        <p:nvSpPr>
          <p:cNvPr id="27" name="テキスト ボックス 26">
            <a:extLst>
              <a:ext uri="{FF2B5EF4-FFF2-40B4-BE49-F238E27FC236}">
                <a16:creationId xmlns:a16="http://schemas.microsoft.com/office/drawing/2014/main" id="{CB1E1C74-C2C8-4095-A9EF-B26E6B6ACCB3}"/>
              </a:ext>
            </a:extLst>
          </p:cNvPr>
          <p:cNvSpPr txBox="1"/>
          <p:nvPr/>
        </p:nvSpPr>
        <p:spPr>
          <a:xfrm>
            <a:off x="8221193" y="6259893"/>
            <a:ext cx="3160280" cy="261610"/>
          </a:xfrm>
          <a:prstGeom prst="rect">
            <a:avLst/>
          </a:prstGeom>
          <a:noFill/>
        </p:spPr>
        <p:txBody>
          <a:bodyPr wrap="square" rtlCol="0">
            <a:spAutoFit/>
          </a:bodyPr>
          <a:lstStyle/>
          <a:p>
            <a:pPr algn="r"/>
            <a:r>
              <a:rPr kumimoji="1" lang="ja-JP" altLang="en-US" sz="1100" dirty="0">
                <a:latin typeface="游ゴシック" panose="020B0400000000000000" pitchFamily="50" charset="-128"/>
                <a:ea typeface="游ゴシック" panose="020B0400000000000000" pitchFamily="50" charset="-128"/>
              </a:rPr>
              <a:t>ロゴマーク（サーキュラーパートナーズ）▲</a:t>
            </a:r>
          </a:p>
        </p:txBody>
      </p:sp>
      <p:pic>
        <p:nvPicPr>
          <p:cNvPr id="7" name="図 6">
            <a:extLst>
              <a:ext uri="{FF2B5EF4-FFF2-40B4-BE49-F238E27FC236}">
                <a16:creationId xmlns:a16="http://schemas.microsoft.com/office/drawing/2014/main" id="{577CBDE2-FA16-4B32-A64A-CFACB26468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56588" y="4824725"/>
            <a:ext cx="1419547" cy="1460351"/>
          </a:xfrm>
          <a:prstGeom prst="rect">
            <a:avLst/>
          </a:prstGeom>
        </p:spPr>
      </p:pic>
      <p:sp>
        <p:nvSpPr>
          <p:cNvPr id="28" name="テキスト ボックス 27">
            <a:extLst>
              <a:ext uri="{FF2B5EF4-FFF2-40B4-BE49-F238E27FC236}">
                <a16:creationId xmlns:a16="http://schemas.microsoft.com/office/drawing/2014/main" id="{74DE3E09-6D8B-4F38-9E55-672DE6BC840B}"/>
              </a:ext>
            </a:extLst>
          </p:cNvPr>
          <p:cNvSpPr txBox="1"/>
          <p:nvPr/>
        </p:nvSpPr>
        <p:spPr>
          <a:xfrm>
            <a:off x="6515758" y="4856269"/>
            <a:ext cx="3340830" cy="1323439"/>
          </a:xfrm>
          <a:prstGeom prst="rect">
            <a:avLst/>
          </a:prstGeom>
          <a:noFill/>
        </p:spPr>
        <p:txBody>
          <a:bodyPr wrap="square" rtlCol="0">
            <a:spAutoFit/>
          </a:bodyPr>
          <a:lstStyle/>
          <a:p>
            <a:pPr marL="252000" indent="-144000" algn="just">
              <a:lnSpc>
                <a:spcPts val="1800"/>
              </a:lnSpc>
              <a:spcBef>
                <a:spcPts val="1000"/>
              </a:spcBef>
              <a:buFont typeface="Wingdings" panose="05000000000000000000" pitchFamily="2" charset="2"/>
              <a:buChar char=""/>
            </a:pPr>
            <a:r>
              <a:rPr kumimoji="1" lang="ja-JP" altLang="en-US" sz="1500" dirty="0">
                <a:latin typeface="游ゴシック" panose="020B0400000000000000" pitchFamily="50" charset="-128"/>
                <a:ea typeface="游ゴシック" panose="020B0400000000000000" pitchFamily="50" charset="-128"/>
              </a:rPr>
              <a:t>ビジョンやロードマップの策定、情報流通プラットフォームの構築等をめざしている</a:t>
            </a:r>
            <a:endParaRPr kumimoji="1" lang="en-US" altLang="ja-JP" sz="1500" dirty="0">
              <a:latin typeface="游ゴシック" panose="020B0400000000000000" pitchFamily="50" charset="-128"/>
              <a:ea typeface="游ゴシック" panose="020B0400000000000000" pitchFamily="50" charset="-128"/>
            </a:endParaRPr>
          </a:p>
          <a:p>
            <a:pPr marL="252000" indent="-144000" algn="just">
              <a:lnSpc>
                <a:spcPts val="1800"/>
              </a:lnSpc>
              <a:spcBef>
                <a:spcPts val="600"/>
              </a:spcBef>
              <a:buFont typeface="Wingdings" panose="05000000000000000000" pitchFamily="2" charset="2"/>
              <a:buChar char=""/>
            </a:pPr>
            <a:r>
              <a:rPr kumimoji="1" lang="ja-JP" altLang="en-US" sz="1500" dirty="0">
                <a:latin typeface="游ゴシック" panose="020B0400000000000000" pitchFamily="50" charset="-128"/>
                <a:ea typeface="游ゴシック" panose="020B0400000000000000" pitchFamily="50" charset="-128"/>
              </a:rPr>
              <a:t>多くの関係者が参画（企業・業界団体、自治体、研究機関など）</a:t>
            </a:r>
          </a:p>
        </p:txBody>
      </p:sp>
    </p:spTree>
    <p:extLst>
      <p:ext uri="{BB962C8B-B14F-4D97-AF65-F5344CB8AC3E}">
        <p14:creationId xmlns:p14="http://schemas.microsoft.com/office/powerpoint/2010/main" val="342794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86BE9993-C93D-4E5A-B48F-799D45754C70}"/>
              </a:ext>
            </a:extLst>
          </p:cNvPr>
          <p:cNvSpPr txBox="1">
            <a:spLocks/>
          </p:cNvSpPr>
          <p:nvPr/>
        </p:nvSpPr>
        <p:spPr>
          <a:xfrm>
            <a:off x="263352" y="156332"/>
            <a:ext cx="7560840"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施策例：サステナブルファッションの推進 （柱①・③）</a:t>
            </a:r>
          </a:p>
        </p:txBody>
      </p:sp>
      <p:cxnSp>
        <p:nvCxnSpPr>
          <p:cNvPr id="4" name="直線コネクタ 3">
            <a:extLst>
              <a:ext uri="{FF2B5EF4-FFF2-40B4-BE49-F238E27FC236}">
                <a16:creationId xmlns:a16="http://schemas.microsoft.com/office/drawing/2014/main" id="{3F4BC637-D069-47A8-8C38-12FD5AE129D4}"/>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B2664818-CCB1-4AF2-9077-D24228A0987A}"/>
              </a:ext>
            </a:extLst>
          </p:cNvPr>
          <p:cNvSpPr/>
          <p:nvPr/>
        </p:nvSpPr>
        <p:spPr>
          <a:xfrm>
            <a:off x="561746" y="815451"/>
            <a:ext cx="11048390" cy="60936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85750" marR="0" lvl="0" indent="-285750" algn="just" defTabSz="326578" rtl="0" eaLnBrk="1" fontAlgn="auto" latinLnBrk="0" hangingPunct="1">
              <a:lnSpc>
                <a:spcPts val="2400"/>
              </a:lnSpc>
              <a:spcBef>
                <a:spcPts val="0"/>
              </a:spcBef>
              <a:spcAft>
                <a:spcPts val="0"/>
              </a:spcAft>
              <a:buClrTx/>
              <a:buSzTx/>
              <a:buFont typeface="Wingdings" panose="05000000000000000000" pitchFamily="2" charset="2"/>
              <a:buChar char="u"/>
              <a:tabLst/>
              <a:defRPr/>
            </a:pPr>
            <a:r>
              <a:rPr kumimoji="1" lang="ja-JP" altLang="en-US" sz="175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衣類のライフサイクル全体に携わる関係者との共同</a:t>
            </a:r>
            <a:r>
              <a:rPr lang="ja-JP" altLang="en-US" sz="1750" dirty="0">
                <a:solidFill>
                  <a:schemeClr val="tx1"/>
                </a:solidFill>
                <a:latin typeface="游ゴシック" panose="020B0400000000000000" pitchFamily="50" charset="-128"/>
                <a:ea typeface="游ゴシック" panose="020B0400000000000000" pitchFamily="50" charset="-128"/>
              </a:rPr>
              <a:t>により</a:t>
            </a:r>
            <a:r>
              <a:rPr kumimoji="1" lang="ja-JP" altLang="en-US" sz="175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「サステナブルファッション・プラットフォーム」を設置し、府民も含めた、持続的に取り組むことができる資源循環モデルの確立をめざします。</a:t>
            </a:r>
            <a:endParaRPr kumimoji="1" lang="ja-JP" altLang="en-US" sz="175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0872E99B-C362-4C61-A1EB-8211EB93BB9C}"/>
              </a:ext>
            </a:extLst>
          </p:cNvPr>
          <p:cNvPicPr>
            <a:picLocks noChangeAspect="1"/>
          </p:cNvPicPr>
          <p:nvPr/>
        </p:nvPicPr>
        <p:blipFill>
          <a:blip r:embed="rId2"/>
          <a:stretch>
            <a:fillRect/>
          </a:stretch>
        </p:blipFill>
        <p:spPr>
          <a:xfrm>
            <a:off x="1051125" y="1781449"/>
            <a:ext cx="4510211" cy="4109670"/>
          </a:xfrm>
          <a:prstGeom prst="rect">
            <a:avLst/>
          </a:prstGeom>
        </p:spPr>
      </p:pic>
      <p:sp>
        <p:nvSpPr>
          <p:cNvPr id="16" name="テキスト ボックス 15">
            <a:extLst>
              <a:ext uri="{FF2B5EF4-FFF2-40B4-BE49-F238E27FC236}">
                <a16:creationId xmlns:a16="http://schemas.microsoft.com/office/drawing/2014/main" id="{17167EB8-2A0C-467A-9174-C4D4EA9701A7}"/>
              </a:ext>
            </a:extLst>
          </p:cNvPr>
          <p:cNvSpPr txBox="1"/>
          <p:nvPr/>
        </p:nvSpPr>
        <p:spPr>
          <a:xfrm>
            <a:off x="6306794" y="1848420"/>
            <a:ext cx="4603555" cy="2754024"/>
          </a:xfrm>
          <a:prstGeom prst="rect">
            <a:avLst/>
          </a:prstGeom>
          <a:noFill/>
        </p:spPr>
        <p:txBody>
          <a:bodyPr wrap="square">
            <a:spAutoFit/>
          </a:bodyPr>
          <a:lstStyle/>
          <a:p>
            <a:pPr>
              <a:lnSpc>
                <a:spcPts val="3000"/>
              </a:lnSpc>
            </a:pPr>
            <a:r>
              <a:rPr lang="ja-JP" altLang="en-US" b="1" dirty="0">
                <a:latin typeface="游ゴシック" panose="020B0400000000000000" pitchFamily="50" charset="-128"/>
                <a:ea typeface="游ゴシック" panose="020B0400000000000000" pitchFamily="50" charset="-128"/>
              </a:rPr>
              <a:t>回　収</a:t>
            </a:r>
            <a:r>
              <a:rPr lang="ja-JP" altLang="en-US" dirty="0">
                <a:latin typeface="游ゴシック" panose="020B0400000000000000" pitchFamily="50" charset="-128"/>
                <a:ea typeface="游ゴシック" panose="020B0400000000000000" pitchFamily="50" charset="-128"/>
              </a:rPr>
              <a:t>：回収拠点の設置</a:t>
            </a:r>
            <a:endParaRPr lang="en-US" altLang="ja-JP" dirty="0">
              <a:latin typeface="游ゴシック" panose="020B0400000000000000" pitchFamily="50" charset="-128"/>
              <a:ea typeface="游ゴシック" panose="020B0400000000000000" pitchFamily="50" charset="-128"/>
            </a:endParaRPr>
          </a:p>
          <a:p>
            <a:pPr>
              <a:lnSpc>
                <a:spcPts val="3000"/>
              </a:lnSpc>
              <a:spcBef>
                <a:spcPts val="600"/>
              </a:spcBef>
            </a:pPr>
            <a:r>
              <a:rPr lang="ja-JP" altLang="en-US" b="1" dirty="0">
                <a:latin typeface="游ゴシック" panose="020B0400000000000000" pitchFamily="50" charset="-128"/>
                <a:ea typeface="游ゴシック" panose="020B0400000000000000" pitchFamily="50" charset="-128"/>
              </a:rPr>
              <a:t>運　搬</a:t>
            </a:r>
            <a:r>
              <a:rPr lang="ja-JP" altLang="en-US" dirty="0">
                <a:latin typeface="游ゴシック" panose="020B0400000000000000" pitchFamily="50" charset="-128"/>
                <a:ea typeface="游ゴシック" panose="020B0400000000000000" pitchFamily="50" charset="-128"/>
              </a:rPr>
              <a:t>：回収物の運搬</a:t>
            </a:r>
            <a:endParaRPr lang="en-US" altLang="ja-JP" dirty="0">
              <a:latin typeface="游ゴシック" panose="020B0400000000000000" pitchFamily="50" charset="-128"/>
              <a:ea typeface="游ゴシック" panose="020B0400000000000000" pitchFamily="50" charset="-128"/>
            </a:endParaRPr>
          </a:p>
          <a:p>
            <a:pPr>
              <a:lnSpc>
                <a:spcPts val="3000"/>
              </a:lnSpc>
              <a:spcBef>
                <a:spcPts val="600"/>
              </a:spcBef>
            </a:pPr>
            <a:r>
              <a:rPr lang="ja-JP" altLang="en-US" b="1" dirty="0">
                <a:latin typeface="游ゴシック" panose="020B0400000000000000" pitchFamily="50" charset="-128"/>
                <a:ea typeface="游ゴシック" panose="020B0400000000000000" pitchFamily="50" charset="-128"/>
              </a:rPr>
              <a:t>選　別</a:t>
            </a:r>
            <a:r>
              <a:rPr lang="ja-JP" altLang="en-US" dirty="0">
                <a:latin typeface="游ゴシック" panose="020B0400000000000000" pitchFamily="50" charset="-128"/>
                <a:ea typeface="游ゴシック" panose="020B0400000000000000" pitchFamily="50" charset="-128"/>
              </a:rPr>
              <a:t>：衣料品の選別、トレーサビリティ</a:t>
            </a:r>
            <a:endParaRPr lang="en-US" altLang="ja-JP" dirty="0">
              <a:latin typeface="游ゴシック" panose="020B0400000000000000" pitchFamily="50" charset="-128"/>
              <a:ea typeface="游ゴシック" panose="020B0400000000000000" pitchFamily="50" charset="-128"/>
            </a:endParaRPr>
          </a:p>
          <a:p>
            <a:pPr>
              <a:lnSpc>
                <a:spcPts val="3000"/>
              </a:lnSpc>
              <a:spcBef>
                <a:spcPts val="600"/>
              </a:spcBef>
            </a:pPr>
            <a:r>
              <a:rPr lang="ja-JP" altLang="en-US" b="1" dirty="0">
                <a:latin typeface="游ゴシック" panose="020B0400000000000000" pitchFamily="50" charset="-128"/>
                <a:ea typeface="游ゴシック" panose="020B0400000000000000" pitchFamily="50" charset="-128"/>
              </a:rPr>
              <a:t>循環利用</a:t>
            </a:r>
            <a:r>
              <a:rPr lang="ja-JP" altLang="en-US" dirty="0">
                <a:latin typeface="游ゴシック" panose="020B0400000000000000" pitchFamily="50" charset="-128"/>
                <a:ea typeface="游ゴシック" panose="020B0400000000000000" pitchFamily="50" charset="-128"/>
              </a:rPr>
              <a:t>：リセール、リサイクル</a:t>
            </a:r>
            <a:endParaRPr lang="en-US" altLang="ja-JP" dirty="0">
              <a:latin typeface="游ゴシック" panose="020B0400000000000000" pitchFamily="50" charset="-128"/>
              <a:ea typeface="游ゴシック" panose="020B0400000000000000" pitchFamily="50" charset="-128"/>
            </a:endParaRPr>
          </a:p>
          <a:p>
            <a:pPr>
              <a:lnSpc>
                <a:spcPts val="3000"/>
              </a:lnSpc>
              <a:spcBef>
                <a:spcPts val="600"/>
              </a:spcBef>
            </a:pPr>
            <a:r>
              <a:rPr lang="ja-JP" altLang="en-US" b="1" dirty="0">
                <a:latin typeface="游ゴシック" panose="020B0400000000000000" pitchFamily="50" charset="-128"/>
                <a:ea typeface="游ゴシック" panose="020B0400000000000000" pitchFamily="50" charset="-128"/>
              </a:rPr>
              <a:t>製　造</a:t>
            </a:r>
            <a:r>
              <a:rPr lang="ja-JP" altLang="en-US" dirty="0">
                <a:latin typeface="游ゴシック" panose="020B0400000000000000" pitchFamily="50" charset="-128"/>
                <a:ea typeface="游ゴシック" panose="020B0400000000000000" pitchFamily="50" charset="-128"/>
              </a:rPr>
              <a:t>：環境に配慮した設計、製造</a:t>
            </a:r>
            <a:endParaRPr lang="en-US" altLang="ja-JP" dirty="0">
              <a:latin typeface="游ゴシック" panose="020B0400000000000000" pitchFamily="50" charset="-128"/>
              <a:ea typeface="游ゴシック" panose="020B0400000000000000" pitchFamily="50" charset="-128"/>
            </a:endParaRPr>
          </a:p>
          <a:p>
            <a:pPr>
              <a:lnSpc>
                <a:spcPts val="3000"/>
              </a:lnSpc>
              <a:spcBef>
                <a:spcPts val="600"/>
              </a:spcBef>
            </a:pPr>
            <a:r>
              <a:rPr lang="ja-JP" altLang="en-US" b="1" dirty="0">
                <a:latin typeface="游ゴシック" panose="020B0400000000000000" pitchFamily="50" charset="-128"/>
                <a:ea typeface="游ゴシック" panose="020B0400000000000000" pitchFamily="50" charset="-128"/>
              </a:rPr>
              <a:t>販　売</a:t>
            </a:r>
            <a:r>
              <a:rPr lang="ja-JP" altLang="en-US" dirty="0">
                <a:latin typeface="游ゴシック" panose="020B0400000000000000" pitchFamily="50" charset="-128"/>
                <a:ea typeface="游ゴシック" panose="020B0400000000000000" pitchFamily="50" charset="-128"/>
              </a:rPr>
              <a:t>：循環利用された製品の販売</a:t>
            </a:r>
            <a:endParaRPr lang="en-US" altLang="ja-JP" dirty="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60E0B244-F599-4340-BCB9-D4FAABEE3CD5}"/>
              </a:ext>
            </a:extLst>
          </p:cNvPr>
          <p:cNvSpPr txBox="1"/>
          <p:nvPr/>
        </p:nvSpPr>
        <p:spPr>
          <a:xfrm>
            <a:off x="417670" y="5971120"/>
            <a:ext cx="5782735"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 衣類の資源循環モデル（イメージ）</a:t>
            </a:r>
          </a:p>
        </p:txBody>
      </p:sp>
      <p:sp>
        <p:nvSpPr>
          <p:cNvPr id="23" name="テキスト ボックス 17">
            <a:extLst>
              <a:ext uri="{FF2B5EF4-FFF2-40B4-BE49-F238E27FC236}">
                <a16:creationId xmlns:a16="http://schemas.microsoft.com/office/drawing/2014/main" id="{D7E9BE54-0182-464D-8496-7D30D311F10D}"/>
              </a:ext>
            </a:extLst>
          </p:cNvPr>
          <p:cNvSpPr txBox="1">
            <a:spLocks noChangeArrowheads="1"/>
          </p:cNvSpPr>
          <p:nvPr/>
        </p:nvSpPr>
        <p:spPr bwMode="auto">
          <a:xfrm>
            <a:off x="6329654" y="4776913"/>
            <a:ext cx="5280482" cy="1209800"/>
          </a:xfrm>
          <a:prstGeom prst="rect">
            <a:avLst/>
          </a:prstGeom>
          <a:noFill/>
          <a:ln>
            <a:solidFill>
              <a:schemeClr val="tx1"/>
            </a:solidFill>
            <a:prstDash val="dash"/>
          </a:ln>
        </p:spPr>
        <p:txBody>
          <a:bodyPr wrap="square" lIns="91440" tIns="72000" rIns="91440" bIns="72000" anchor="t">
            <a:spAutoFit/>
          </a:bodyPr>
          <a:lstStyle>
            <a:defPPr>
              <a:defRPr lang="ja-JP"/>
            </a:defPPr>
            <a:lvl1pPr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1200" b="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1200" b="1" i="1" kern="1200">
                <a:solidFill>
                  <a:schemeClr val="tx1"/>
                </a:solidFill>
                <a:latin typeface="Arial" panose="020B0604020202020204" pitchFamily="34" charset="0"/>
                <a:ea typeface="ＭＳ Ｐゴシック" panose="020B0600070205080204" pitchFamily="50" charset="-128"/>
                <a:cs typeface="+mn-cs"/>
              </a:defRPr>
            </a:lvl9pPr>
          </a:lstStyle>
          <a:p>
            <a:pPr algn="just" eaLnBrk="1" fontAlgn="ctr" hangingPunct="1">
              <a:lnSpc>
                <a:spcPts val="2000"/>
              </a:lnSpc>
              <a:spcAft>
                <a:spcPts val="300"/>
              </a:spcAft>
              <a:defRPr/>
            </a:pPr>
            <a:r>
              <a:rPr lang="ja-JP" altLang="en-US" sz="1400" i="0" u="sng" dirty="0">
                <a:latin typeface="游ゴシック" panose="020B0400000000000000" pitchFamily="50" charset="-128"/>
                <a:ea typeface="游ゴシック" panose="020B0400000000000000" pitchFamily="50" charset="-128"/>
              </a:rPr>
              <a:t>参考：モデル実証事業</a:t>
            </a:r>
            <a:r>
              <a:rPr lang="en-US" altLang="ja-JP" sz="1400" i="0" baseline="30000" dirty="0">
                <a:latin typeface="游ゴシック" panose="020B0400000000000000" pitchFamily="50" charset="-128"/>
                <a:ea typeface="游ゴシック" panose="020B0400000000000000" pitchFamily="50" charset="-128"/>
              </a:rPr>
              <a:t>※</a:t>
            </a:r>
            <a:r>
              <a:rPr lang="en-US" altLang="ja-JP" sz="1400" b="0" i="0" baseline="30000" dirty="0">
                <a:latin typeface="游ゴシック" panose="020B0400000000000000" pitchFamily="50" charset="-128"/>
                <a:ea typeface="游ゴシック" panose="020B0400000000000000" pitchFamily="50" charset="-128"/>
              </a:rPr>
              <a:t>1</a:t>
            </a:r>
          </a:p>
          <a:p>
            <a:pPr marL="180000" indent="-107950" algn="just" eaLnBrk="1" fontAlgn="ctr" hangingPunct="1">
              <a:lnSpc>
                <a:spcPts val="2000"/>
              </a:lnSpc>
              <a:spcAft>
                <a:spcPts val="0"/>
              </a:spcAft>
              <a:buFont typeface="Wingdings" panose="05000000000000000000" pitchFamily="2" charset="2"/>
              <a:buChar char=""/>
              <a:defRPr/>
            </a:pPr>
            <a:r>
              <a:rPr lang="ja-JP" altLang="en-US" sz="1400" b="0" i="0" dirty="0">
                <a:latin typeface="游ゴシック" panose="020B0400000000000000" pitchFamily="50" charset="-128"/>
                <a:ea typeface="游ゴシック" panose="020B0400000000000000" pitchFamily="50" charset="-128"/>
              </a:rPr>
              <a:t>官民協働で府内</a:t>
            </a:r>
            <a:r>
              <a:rPr lang="en-US" altLang="ja-JP" sz="1400" b="0" i="0" dirty="0">
                <a:latin typeface="游ゴシック" panose="020B0400000000000000" pitchFamily="50" charset="-128"/>
                <a:ea typeface="游ゴシック" panose="020B0400000000000000" pitchFamily="50" charset="-128"/>
              </a:rPr>
              <a:t>65</a:t>
            </a:r>
            <a:r>
              <a:rPr lang="ja-JP" altLang="en-US" sz="1400" b="0" i="0" dirty="0">
                <a:latin typeface="游ゴシック" panose="020B0400000000000000" pitchFamily="50" charset="-128"/>
                <a:ea typeface="游ゴシック" panose="020B0400000000000000" pitchFamily="50" charset="-128"/>
              </a:rPr>
              <a:t>箇所</a:t>
            </a:r>
            <a:r>
              <a:rPr lang="en-US" altLang="ja-JP" sz="1400" b="0" i="0" baseline="30000" dirty="0">
                <a:latin typeface="游ゴシック" panose="020B0400000000000000" pitchFamily="50" charset="-128"/>
                <a:ea typeface="游ゴシック" panose="020B0400000000000000" pitchFamily="50" charset="-128"/>
              </a:rPr>
              <a:t>※2</a:t>
            </a:r>
            <a:r>
              <a:rPr lang="ja-JP" altLang="en-US" sz="1400" b="0" i="0" dirty="0">
                <a:latin typeface="游ゴシック" panose="020B0400000000000000" pitchFamily="50" charset="-128"/>
                <a:ea typeface="游ゴシック" panose="020B0400000000000000" pitchFamily="50" charset="-128"/>
              </a:rPr>
              <a:t>の回収拠点を展開</a:t>
            </a:r>
            <a:endParaRPr lang="en-US" altLang="ja-JP" sz="1400" b="0" i="0" dirty="0">
              <a:latin typeface="游ゴシック" panose="020B0400000000000000" pitchFamily="50" charset="-128"/>
              <a:ea typeface="游ゴシック" panose="020B0400000000000000" pitchFamily="50" charset="-128"/>
            </a:endParaRPr>
          </a:p>
          <a:p>
            <a:pPr marL="72000" algn="just" eaLnBrk="1" fontAlgn="ctr" hangingPunct="1">
              <a:lnSpc>
                <a:spcPts val="2000"/>
              </a:lnSpc>
              <a:spcAft>
                <a:spcPts val="0"/>
              </a:spcAft>
              <a:defRPr/>
            </a:pPr>
            <a:r>
              <a:rPr lang="ja-JP" altLang="en-US" sz="1400" b="0" i="0" dirty="0">
                <a:latin typeface="游ゴシック" panose="020B0400000000000000" pitchFamily="50" charset="-128"/>
                <a:ea typeface="游ゴシック" panose="020B0400000000000000" pitchFamily="50" charset="-128"/>
              </a:rPr>
              <a:t>  約２カ月間で約</a:t>
            </a:r>
            <a:r>
              <a:rPr lang="en-US" altLang="ja-JP" sz="1400" b="0" i="0" dirty="0">
                <a:latin typeface="游ゴシック" panose="020B0400000000000000" pitchFamily="50" charset="-128"/>
                <a:ea typeface="游ゴシック" panose="020B0400000000000000" pitchFamily="50" charset="-128"/>
              </a:rPr>
              <a:t>5,000㎏</a:t>
            </a:r>
            <a:r>
              <a:rPr lang="ja-JP" altLang="en-US" sz="1400" b="0" i="0" dirty="0">
                <a:latin typeface="游ゴシック" panose="020B0400000000000000" pitchFamily="50" charset="-128"/>
                <a:ea typeface="游ゴシック" panose="020B0400000000000000" pitchFamily="50" charset="-128"/>
              </a:rPr>
              <a:t>を回収（</a:t>
            </a:r>
            <a:r>
              <a:rPr lang="en-US" altLang="ja-JP" sz="1400" b="0" i="0" dirty="0">
                <a:latin typeface="游ゴシック" panose="020B0400000000000000" pitchFamily="50" charset="-128"/>
                <a:ea typeface="游ゴシック" panose="020B0400000000000000" pitchFamily="50" charset="-128"/>
              </a:rPr>
              <a:t>2023</a:t>
            </a:r>
            <a:r>
              <a:rPr lang="ja-JP" altLang="en-US" sz="1400" b="0" i="0" dirty="0">
                <a:latin typeface="游ゴシック" panose="020B0400000000000000" pitchFamily="50" charset="-128"/>
                <a:ea typeface="游ゴシック" panose="020B0400000000000000" pitchFamily="50" charset="-128"/>
              </a:rPr>
              <a:t>年度）</a:t>
            </a:r>
          </a:p>
          <a:p>
            <a:pPr marL="180000" indent="-107950" algn="just" eaLnBrk="1" fontAlgn="ctr" hangingPunct="1">
              <a:lnSpc>
                <a:spcPts val="2000"/>
              </a:lnSpc>
              <a:spcAft>
                <a:spcPts val="0"/>
              </a:spcAft>
              <a:buFont typeface="Wingdings" panose="05000000000000000000" pitchFamily="2" charset="2"/>
              <a:buChar char=""/>
              <a:defRPr/>
            </a:pPr>
            <a:r>
              <a:rPr lang="ja-JP" altLang="en-US" sz="1400" b="0" i="0" dirty="0">
                <a:latin typeface="游ゴシック" panose="020B0400000000000000" pitchFamily="50" charset="-128"/>
                <a:ea typeface="游ゴシック" panose="020B0400000000000000" pitchFamily="50" charset="-128"/>
              </a:rPr>
              <a:t>回収・選別の一元化、効果の測定と可視化 等</a:t>
            </a:r>
            <a:endParaRPr lang="en-US" altLang="ja-JP" sz="1400" b="0" i="0" dirty="0">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A13B40A6-C759-4EB9-8058-C3FE60E78CCC}"/>
              </a:ext>
            </a:extLst>
          </p:cNvPr>
          <p:cNvSpPr txBox="1"/>
          <p:nvPr/>
        </p:nvSpPr>
        <p:spPr>
          <a:xfrm>
            <a:off x="6260971" y="5959232"/>
            <a:ext cx="5238953" cy="430887"/>
          </a:xfrm>
          <a:prstGeom prst="rect">
            <a:avLst/>
          </a:prstGeom>
          <a:noFill/>
        </p:spPr>
        <p:txBody>
          <a:bodyPr wrap="square">
            <a:spAutoFit/>
          </a:bodyPr>
          <a:lstStyle/>
          <a:p>
            <a:r>
              <a:rPr lang="en-US" altLang="ja-JP" sz="1100" dirty="0">
                <a:latin typeface="游ゴシック" panose="020B0400000000000000" pitchFamily="50" charset="-128"/>
                <a:ea typeface="游ゴシック" panose="020B0400000000000000" pitchFamily="50" charset="-128"/>
              </a:rPr>
              <a:t>※1 </a:t>
            </a:r>
            <a:r>
              <a:rPr lang="ja-JP" altLang="en-US" sz="1100" dirty="0">
                <a:latin typeface="游ゴシック" panose="020B0400000000000000" pitchFamily="50" charset="-128"/>
                <a:ea typeface="游ゴシック" panose="020B0400000000000000" pitchFamily="50" charset="-128"/>
              </a:rPr>
              <a:t>令和６年度使用済衣類回収システム構築に関するモデル実証事業</a:t>
            </a:r>
            <a:r>
              <a:rPr lang="ja-JP" altLang="en-US" sz="1100" b="0" i="0" dirty="0">
                <a:latin typeface="游ゴシック" panose="020B0400000000000000" pitchFamily="50" charset="-128"/>
                <a:ea typeface="游ゴシック" panose="020B0400000000000000" pitchFamily="50" charset="-128"/>
              </a:rPr>
              <a:t>（環境省）</a:t>
            </a:r>
            <a:endParaRPr lang="en-US" altLang="ja-JP" sz="1100" b="0" i="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※2 </a:t>
            </a:r>
            <a:r>
              <a:rPr lang="ja-JP" altLang="en-US" sz="1100" dirty="0">
                <a:latin typeface="游ゴシック" panose="020B0400000000000000" pitchFamily="50" charset="-128"/>
                <a:ea typeface="游ゴシック" panose="020B0400000000000000" pitchFamily="50" charset="-128"/>
              </a:rPr>
              <a:t>単日イベント含む</a:t>
            </a:r>
          </a:p>
        </p:txBody>
      </p:sp>
      <p:sp>
        <p:nvSpPr>
          <p:cNvPr id="26" name="テキスト ボックス 25">
            <a:extLst>
              <a:ext uri="{FF2B5EF4-FFF2-40B4-BE49-F238E27FC236}">
                <a16:creationId xmlns:a16="http://schemas.microsoft.com/office/drawing/2014/main" id="{4E891114-6234-4115-A79B-EA2E52728041}"/>
              </a:ext>
            </a:extLst>
          </p:cNvPr>
          <p:cNvSpPr txBox="1"/>
          <p:nvPr/>
        </p:nvSpPr>
        <p:spPr>
          <a:xfrm>
            <a:off x="11809588" y="6532584"/>
            <a:ext cx="360040" cy="307777"/>
          </a:xfrm>
          <a:prstGeom prst="rect">
            <a:avLst/>
          </a:prstGeom>
          <a:noFill/>
        </p:spPr>
        <p:txBody>
          <a:bodyPr wrap="square" rtlCol="0">
            <a:spAutoFit/>
          </a:bodyPr>
          <a:lstStyle/>
          <a:p>
            <a:pPr algn="ctr"/>
            <a:r>
              <a:rPr lang="en-US" altLang="ja-JP" sz="1400" dirty="0">
                <a:solidFill>
                  <a:schemeClr val="bg1">
                    <a:lumMod val="50000"/>
                  </a:schemeClr>
                </a:solidFill>
                <a:latin typeface="游ゴシック" panose="020B0400000000000000" pitchFamily="50" charset="-128"/>
                <a:ea typeface="游ゴシック" panose="020B0400000000000000" pitchFamily="50" charset="-128"/>
              </a:rPr>
              <a:t>3</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EADB23A9-575D-4337-B682-6A548A34584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0299779" y="4547714"/>
            <a:ext cx="1238563" cy="1376318"/>
          </a:xfrm>
          <a:prstGeom prst="rect">
            <a:avLst/>
          </a:prstGeom>
        </p:spPr>
      </p:pic>
    </p:spTree>
    <p:extLst>
      <p:ext uri="{BB962C8B-B14F-4D97-AF65-F5344CB8AC3E}">
        <p14:creationId xmlns:p14="http://schemas.microsoft.com/office/powerpoint/2010/main" val="321566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4D17AABD-098D-4845-96D2-D8F15B3EFA0F}"/>
              </a:ext>
            </a:extLst>
          </p:cNvPr>
          <p:cNvSpPr txBox="1">
            <a:spLocks/>
          </p:cNvSpPr>
          <p:nvPr/>
        </p:nvSpPr>
        <p:spPr>
          <a:xfrm>
            <a:off x="263352" y="156332"/>
            <a:ext cx="8928992"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施策例：ワンウェイプラスチックの排出抑制の推進 （柱②・③）</a:t>
            </a:r>
          </a:p>
        </p:txBody>
      </p:sp>
      <p:cxnSp>
        <p:nvCxnSpPr>
          <p:cNvPr id="8" name="直線コネクタ 7">
            <a:extLst>
              <a:ext uri="{FF2B5EF4-FFF2-40B4-BE49-F238E27FC236}">
                <a16:creationId xmlns:a16="http://schemas.microsoft.com/office/drawing/2014/main" id="{F65B901D-1ACF-466E-92A8-87786F5C7875}"/>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563CB4A8-A4D4-43BF-9EFA-E7CD41297142}"/>
              </a:ext>
            </a:extLst>
          </p:cNvPr>
          <p:cNvSpPr/>
          <p:nvPr/>
        </p:nvSpPr>
        <p:spPr>
          <a:xfrm>
            <a:off x="773270" y="1187374"/>
            <a:ext cx="10657730" cy="60936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44000" marR="0" lvl="0" indent="-144000" algn="just" defTabSz="326578" rtl="0" eaLnBrk="1" fontAlgn="auto" latinLnBrk="0" hangingPunct="1">
              <a:lnSpc>
                <a:spcPts val="2200"/>
              </a:lnSpc>
              <a:spcBef>
                <a:spcPts val="0"/>
              </a:spcBef>
              <a:spcAft>
                <a:spcPts val="0"/>
              </a:spcAft>
              <a:buClrTx/>
              <a:buSzTx/>
              <a:buFont typeface="Wingdings" panose="05000000000000000000" pitchFamily="2" charset="2"/>
              <a:buChar char=""/>
              <a:tabLst/>
              <a:defRPr/>
            </a:pPr>
            <a:r>
              <a:rPr kumimoji="1" lang="ja-JP" altLang="en-US"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テイクアウト：オフィス街・官庁街等において、リユースカップ・食器の利用が体験できる機会を創出します。</a:t>
            </a:r>
            <a:endParaRPr kumimoji="1" lang="en-US" altLang="ja-JP"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144000" marR="0" lvl="0" indent="-144000" algn="just" defTabSz="326578" rtl="0" eaLnBrk="1" fontAlgn="auto" latinLnBrk="0" hangingPunct="1">
              <a:lnSpc>
                <a:spcPts val="2200"/>
              </a:lnSpc>
              <a:spcBef>
                <a:spcPts val="0"/>
              </a:spcBef>
              <a:spcAft>
                <a:spcPts val="0"/>
              </a:spcAft>
              <a:buClrTx/>
              <a:buSzTx/>
              <a:buFont typeface="Wingdings" panose="05000000000000000000" pitchFamily="2" charset="2"/>
              <a:buChar char=""/>
              <a:tabLst/>
              <a:defRPr/>
            </a:pPr>
            <a:r>
              <a:rPr kumimoji="1" lang="ja-JP" altLang="en-US" sz="16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オフィス内：ドリンクサーバー等の飲料サービスにおいてリユースカップの導入を推進します。</a:t>
            </a:r>
            <a:endParaRPr kumimoji="1" lang="en-US" altLang="ja-JP" sz="160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8D67DE20-6E6A-4289-BDE1-A14AFA6C5753}"/>
              </a:ext>
            </a:extLst>
          </p:cNvPr>
          <p:cNvSpPr txBox="1"/>
          <p:nvPr/>
        </p:nvSpPr>
        <p:spPr>
          <a:xfrm>
            <a:off x="592226" y="835595"/>
            <a:ext cx="3415542" cy="369332"/>
          </a:xfrm>
          <a:prstGeom prst="rect">
            <a:avLst/>
          </a:prstGeom>
          <a:noFill/>
        </p:spPr>
        <p:txBody>
          <a:bodyPr wrap="square">
            <a:spAutoFit/>
          </a:bodyPr>
          <a:lstStyle/>
          <a:p>
            <a:pPr marL="216000" indent="-216000">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cs typeface="HGP創英角ｺﾞｼｯｸUB" panose="020B0900000000000000" pitchFamily="50" charset="-128"/>
              </a:rPr>
              <a:t> シェアリングの推進</a:t>
            </a:r>
            <a:endParaRPr lang="ja-JP" altLang="en-US" dirty="0">
              <a:latin typeface="游ゴシック" panose="020B0400000000000000" pitchFamily="50" charset="-128"/>
              <a:ea typeface="游ゴシック" panose="020B0400000000000000" pitchFamily="50" charset="-128"/>
            </a:endParaRPr>
          </a:p>
        </p:txBody>
      </p:sp>
      <p:grpSp>
        <p:nvGrpSpPr>
          <p:cNvPr id="3" name="グループ化 2">
            <a:extLst>
              <a:ext uri="{FF2B5EF4-FFF2-40B4-BE49-F238E27FC236}">
                <a16:creationId xmlns:a16="http://schemas.microsoft.com/office/drawing/2014/main" id="{005FC84E-FF8D-4E5F-9BD2-E0F4D5E617B4}"/>
              </a:ext>
            </a:extLst>
          </p:cNvPr>
          <p:cNvGrpSpPr>
            <a:grpSpLocks noChangeAspect="1"/>
          </p:cNvGrpSpPr>
          <p:nvPr/>
        </p:nvGrpSpPr>
        <p:grpSpPr>
          <a:xfrm>
            <a:off x="909459" y="2165287"/>
            <a:ext cx="7645572" cy="3672000"/>
            <a:chOff x="890002" y="2291748"/>
            <a:chExt cx="7795486" cy="3744000"/>
          </a:xfrm>
        </p:grpSpPr>
        <p:pic>
          <p:nvPicPr>
            <p:cNvPr id="23" name="図 22">
              <a:extLst>
                <a:ext uri="{FF2B5EF4-FFF2-40B4-BE49-F238E27FC236}">
                  <a16:creationId xmlns:a16="http://schemas.microsoft.com/office/drawing/2014/main" id="{DCB9C7DB-935A-4860-B82B-97ECA1C61AA7}"/>
                </a:ext>
              </a:extLst>
            </p:cNvPr>
            <p:cNvPicPr/>
            <p:nvPr/>
          </p:nvPicPr>
          <p:blipFill rotWithShape="1">
            <a:blip r:embed="rId2" cstate="print">
              <a:extLst>
                <a:ext uri="{28A0092B-C50C-407E-A947-70E740481C1C}">
                  <a14:useLocalDpi xmlns:a14="http://schemas.microsoft.com/office/drawing/2010/main" val="0"/>
                </a:ext>
              </a:extLst>
            </a:blip>
            <a:srcRect/>
            <a:stretch/>
          </p:blipFill>
          <p:spPr>
            <a:xfrm>
              <a:off x="890002" y="2291748"/>
              <a:ext cx="7795486" cy="3744000"/>
            </a:xfrm>
            <a:prstGeom prst="rect">
              <a:avLst/>
            </a:prstGeom>
          </p:spPr>
        </p:pic>
        <p:sp>
          <p:nvSpPr>
            <p:cNvPr id="27" name="四角形: 角を丸くする 26">
              <a:extLst>
                <a:ext uri="{FF2B5EF4-FFF2-40B4-BE49-F238E27FC236}">
                  <a16:creationId xmlns:a16="http://schemas.microsoft.com/office/drawing/2014/main" id="{730793EC-5315-4FF3-A557-D0DD157A04D5}"/>
                </a:ext>
              </a:extLst>
            </p:cNvPr>
            <p:cNvSpPr/>
            <p:nvPr/>
          </p:nvSpPr>
          <p:spPr>
            <a:xfrm>
              <a:off x="3653524" y="4737560"/>
              <a:ext cx="2278441" cy="32549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共同事業者</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grpSp>
      <p:pic>
        <p:nvPicPr>
          <p:cNvPr id="39" name="図 38">
            <a:extLst>
              <a:ext uri="{FF2B5EF4-FFF2-40B4-BE49-F238E27FC236}">
                <a16:creationId xmlns:a16="http://schemas.microsoft.com/office/drawing/2014/main" id="{CF60C317-476D-46E1-9CF4-566E0F1E70AB}"/>
              </a:ext>
            </a:extLst>
          </p:cNvPr>
          <p:cNvPicPr>
            <a:picLocks noChangeAspect="1"/>
          </p:cNvPicPr>
          <p:nvPr/>
        </p:nvPicPr>
        <p:blipFill>
          <a:blip r:embed="rId3"/>
          <a:stretch>
            <a:fillRect/>
          </a:stretch>
        </p:blipFill>
        <p:spPr>
          <a:xfrm>
            <a:off x="8832275" y="2326381"/>
            <a:ext cx="2340000" cy="1612703"/>
          </a:xfrm>
          <a:prstGeom prst="rect">
            <a:avLst/>
          </a:prstGeom>
        </p:spPr>
      </p:pic>
      <p:pic>
        <p:nvPicPr>
          <p:cNvPr id="40" name="図 39">
            <a:extLst>
              <a:ext uri="{FF2B5EF4-FFF2-40B4-BE49-F238E27FC236}">
                <a16:creationId xmlns:a16="http://schemas.microsoft.com/office/drawing/2014/main" id="{29FE776B-6ED6-4AB7-9EF5-3D62F6C06F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832275" y="4419942"/>
            <a:ext cx="2340000" cy="1364999"/>
          </a:xfrm>
          <a:prstGeom prst="rect">
            <a:avLst/>
          </a:prstGeom>
        </p:spPr>
      </p:pic>
      <p:sp>
        <p:nvSpPr>
          <p:cNvPr id="41" name="テキスト ボックス 40">
            <a:extLst>
              <a:ext uri="{FF2B5EF4-FFF2-40B4-BE49-F238E27FC236}">
                <a16:creationId xmlns:a16="http://schemas.microsoft.com/office/drawing/2014/main" id="{E35C5E62-EBFB-42DD-BF61-425E06F1FB3F}"/>
              </a:ext>
            </a:extLst>
          </p:cNvPr>
          <p:cNvSpPr txBox="1"/>
          <p:nvPr/>
        </p:nvSpPr>
        <p:spPr>
          <a:xfrm>
            <a:off x="8366095" y="5866998"/>
            <a:ext cx="3272360"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 リユースカップ</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上</a:t>
            </a:r>
            <a:r>
              <a:rPr lang="en-US" altLang="ja-JP" sz="1400" b="1" dirty="0">
                <a:latin typeface="游ゴシック" panose="020B0400000000000000" pitchFamily="50" charset="-128"/>
                <a:ea typeface="游ゴシック" panose="020B0400000000000000" pitchFamily="50" charset="-128"/>
              </a:rPr>
              <a:t>)</a:t>
            </a:r>
            <a:r>
              <a:rPr lang="ja-JP" altLang="en-US" sz="1400" b="1" dirty="0">
                <a:latin typeface="游ゴシック" panose="020B0400000000000000" pitchFamily="50" charset="-128"/>
                <a:ea typeface="游ゴシック" panose="020B0400000000000000" pitchFamily="50" charset="-128"/>
              </a:rPr>
              <a:t>、回収</a:t>
            </a:r>
            <a:r>
              <a:rPr lang="en-US" altLang="ja-JP" sz="1400" b="1" dirty="0">
                <a:latin typeface="游ゴシック" panose="020B0400000000000000" pitchFamily="50" charset="-128"/>
                <a:ea typeface="游ゴシック" panose="020B0400000000000000" pitchFamily="50" charset="-128"/>
              </a:rPr>
              <a:t>BOX(</a:t>
            </a:r>
            <a:r>
              <a:rPr lang="ja-JP" altLang="en-US" sz="1400" b="1" dirty="0">
                <a:latin typeface="游ゴシック" panose="020B0400000000000000" pitchFamily="50" charset="-128"/>
                <a:ea typeface="游ゴシック" panose="020B0400000000000000" pitchFamily="50" charset="-128"/>
              </a:rPr>
              <a:t>下</a:t>
            </a:r>
            <a:r>
              <a:rPr lang="en-US" altLang="ja-JP" sz="1400" b="1" dirty="0">
                <a:latin typeface="游ゴシック" panose="020B0400000000000000" pitchFamily="50" charset="-128"/>
                <a:ea typeface="游ゴシック" panose="020B0400000000000000" pitchFamily="50" charset="-128"/>
              </a:rPr>
              <a:t>)</a:t>
            </a:r>
            <a:endParaRPr kumimoji="1" lang="ja-JP" altLang="en-US" sz="1400" b="1"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3955BEDE-3D91-486B-90BE-1441D7F70D6C}"/>
              </a:ext>
            </a:extLst>
          </p:cNvPr>
          <p:cNvSpPr txBox="1"/>
          <p:nvPr/>
        </p:nvSpPr>
        <p:spPr>
          <a:xfrm>
            <a:off x="11809588" y="6532584"/>
            <a:ext cx="360040" cy="307777"/>
          </a:xfrm>
          <a:prstGeom prst="rect">
            <a:avLst/>
          </a:prstGeom>
          <a:noFill/>
        </p:spPr>
        <p:txBody>
          <a:bodyPr wrap="square" rtlCol="0">
            <a:spAutoFit/>
          </a:bodyPr>
          <a:lstStyle/>
          <a:p>
            <a:pPr algn="ctr"/>
            <a:r>
              <a:rPr lang="en-US" altLang="ja-JP" sz="1400" dirty="0">
                <a:solidFill>
                  <a:schemeClr val="bg1">
                    <a:lumMod val="50000"/>
                  </a:schemeClr>
                </a:solidFill>
                <a:latin typeface="游ゴシック" panose="020B0400000000000000" pitchFamily="50" charset="-128"/>
                <a:ea typeface="游ゴシック" panose="020B0400000000000000" pitchFamily="50" charset="-128"/>
              </a:rPr>
              <a:t>4</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1207B15F-788E-497C-A79A-0D375CD63FD6}"/>
              </a:ext>
            </a:extLst>
          </p:cNvPr>
          <p:cNvSpPr txBox="1"/>
          <p:nvPr/>
        </p:nvSpPr>
        <p:spPr>
          <a:xfrm>
            <a:off x="2014749" y="5866998"/>
            <a:ext cx="5616624"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 テイクアウトにおけるリユースカップのシェアリングサービス</a:t>
            </a:r>
            <a:endParaRPr kumimoji="1" lang="ja-JP" altLang="en-US" sz="1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96322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5982032-33B5-483B-B8B6-3A98D3758ED5}"/>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CA31C092-3BCF-49E2-9DAA-A963E7AD05BD}"/>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1921071"/>
            <a:ext cx="10585175" cy="57182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建設廃棄物の発生抑制、リサイクルの推進、適正処理に向けた施策を実施する。</a:t>
            </a:r>
          </a:p>
          <a:p>
            <a:pPr marR="0" lvl="0" algn="just" defTabSz="326578" rtl="0" eaLnBrk="1" fontAlgn="auto" latinLnBrk="0" hangingPunct="1">
              <a:lnSpc>
                <a:spcPts val="1800"/>
              </a:lnSpc>
              <a:spcBef>
                <a:spcPts val="600"/>
              </a:spcBef>
              <a:spcAft>
                <a:spcPts val="0"/>
              </a:spcAft>
              <a:buClrTx/>
              <a:buSzTx/>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・建設現場におけるパトロール、廃棄物の適正処理指導</a:t>
            </a:r>
          </a:p>
          <a:p>
            <a:pPr marR="0" lvl="0" algn="just" defTabSz="326578" rtl="0" eaLnBrk="1" fontAlgn="auto" latinLnBrk="0" hangingPunct="1">
              <a:lnSpc>
                <a:spcPts val="1800"/>
              </a:lnSpc>
              <a:spcBef>
                <a:spcPts val="600"/>
              </a:spcBef>
              <a:spcAft>
                <a:spcPts val="0"/>
              </a:spcAft>
              <a:buClrTx/>
              <a:buSzTx/>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・混合廃棄物削減のための現場分別事例に関する情報発信</a:t>
            </a:r>
          </a:p>
          <a:p>
            <a:pPr marR="0" lvl="0" algn="just" defTabSz="326578" rtl="0" eaLnBrk="1" fontAlgn="auto" latinLnBrk="0" hangingPunct="1">
              <a:lnSpc>
                <a:spcPts val="1800"/>
              </a:lnSpc>
              <a:spcBef>
                <a:spcPts val="600"/>
              </a:spcBef>
              <a:spcAft>
                <a:spcPts val="0"/>
              </a:spcAft>
              <a:buClrTx/>
              <a:buSzTx/>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　・プラスチック系廃棄物の再資源化事例や事業者リスト等の情報発信</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R="0" lvl="0" algn="just" defTabSz="326578" rtl="0" eaLnBrk="1" fontAlgn="auto" latinLnBrk="0" hangingPunct="1">
              <a:lnSpc>
                <a:spcPts val="1800"/>
              </a:lnSpc>
              <a:spcBef>
                <a:spcPts val="600"/>
              </a:spcBef>
              <a:spcAft>
                <a:spcPts val="0"/>
              </a:spcAft>
              <a:buClrTx/>
              <a:buSzTx/>
              <a:tabLst/>
              <a:defRPr/>
            </a:pPr>
            <a:r>
              <a:rPr lang="ja-JP" altLang="en-US" sz="1500" dirty="0">
                <a:solidFill>
                  <a:schemeClr val="tx1"/>
                </a:solidFill>
                <a:latin typeface="游ゴシック" panose="020B0400000000000000" pitchFamily="50" charset="-128"/>
                <a:ea typeface="游ゴシック" panose="020B0400000000000000" pitchFamily="50" charset="-128"/>
              </a:rPr>
              <a:t>　・建設業者向け研修会の実施</a:t>
            </a:r>
            <a:endPar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8" y="1340768"/>
            <a:ext cx="4152674"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建設廃棄物の発生抑制及び再資源化の促進</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0A9A1282-050F-46AA-8C93-8C24344F2E56}"/>
              </a:ext>
            </a:extLst>
          </p:cNvPr>
          <p:cNvSpPr/>
          <p:nvPr/>
        </p:nvSpPr>
        <p:spPr>
          <a:xfrm>
            <a:off x="859015" y="4155489"/>
            <a:ext cx="10460914" cy="153253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endPar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96408CE6-540D-4F40-A067-FAB4E2763EB2}"/>
              </a:ext>
            </a:extLst>
          </p:cNvPr>
          <p:cNvSpPr/>
          <p:nvPr/>
        </p:nvSpPr>
        <p:spPr>
          <a:xfrm>
            <a:off x="791198" y="4179001"/>
            <a:ext cx="3288578"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不適正処理の未然</a:t>
            </a:r>
            <a:r>
              <a:rPr lang="ja-JP" altLang="en-US" sz="1600" b="1" dirty="0">
                <a:solidFill>
                  <a:schemeClr val="bg1"/>
                </a:solidFill>
                <a:latin typeface="游ゴシック" panose="020B0400000000000000" pitchFamily="50" charset="-128"/>
                <a:ea typeface="游ゴシック" panose="020B0400000000000000" pitchFamily="50" charset="-128"/>
              </a:rPr>
              <a:t>防止</a:t>
            </a: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・早期発見</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26" name="テキスト ボックス 25">
            <a:extLst>
              <a:ext uri="{FF2B5EF4-FFF2-40B4-BE49-F238E27FC236}">
                <a16:creationId xmlns:a16="http://schemas.microsoft.com/office/drawing/2014/main" id="{76FA6569-CF6C-4847-881F-87E1293E8B3C}"/>
              </a:ext>
            </a:extLst>
          </p:cNvPr>
          <p:cNvSpPr txBox="1"/>
          <p:nvPr/>
        </p:nvSpPr>
        <p:spPr>
          <a:xfrm>
            <a:off x="11809588" y="6532584"/>
            <a:ext cx="360040" cy="307777"/>
          </a:xfrm>
          <a:prstGeom prst="rect">
            <a:avLst/>
          </a:prstGeom>
          <a:noFill/>
        </p:spPr>
        <p:txBody>
          <a:bodyPr wrap="square" rtlCol="0">
            <a:spAutoFit/>
          </a:bodyPr>
          <a:lstStyle/>
          <a:p>
            <a:pPr algn="ctr"/>
            <a:r>
              <a:rPr lang="en-US" altLang="ja-JP" sz="1400" dirty="0">
                <a:solidFill>
                  <a:schemeClr val="bg1">
                    <a:lumMod val="50000"/>
                  </a:schemeClr>
                </a:solidFill>
                <a:latin typeface="游ゴシック" panose="020B0400000000000000" pitchFamily="50" charset="-128"/>
                <a:ea typeface="游ゴシック" panose="020B0400000000000000" pitchFamily="50" charset="-128"/>
              </a:rPr>
              <a:t>5</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64127589-B465-4596-AF05-6D81470BDABA}"/>
              </a:ext>
            </a:extLst>
          </p:cNvPr>
          <p:cNvSpPr/>
          <p:nvPr/>
        </p:nvSpPr>
        <p:spPr>
          <a:xfrm>
            <a:off x="859015" y="4719017"/>
            <a:ext cx="7982518" cy="79821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ドローンの活用等による効率的・効果的な監視指導の検討を進める。</a:t>
            </a:r>
            <a:endParaRPr lang="en-US" altLang="ja-JP" sz="1500" b="1" dirty="0">
              <a:solidFill>
                <a:srgbClr val="0070C0"/>
              </a:solidFill>
              <a:latin typeface="游ゴシック" panose="020B0400000000000000" pitchFamily="50" charset="-128"/>
              <a:ea typeface="游ゴシック" panose="020B0400000000000000" pitchFamily="50" charset="-128"/>
            </a:endParaRPr>
          </a:p>
          <a:p>
            <a:pPr marL="216000" marR="0" lvl="0" indent="-216000"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en-US" altLang="ja-JP" sz="1500" dirty="0">
                <a:solidFill>
                  <a:schemeClr val="tx1"/>
                </a:solidFill>
                <a:latin typeface="游ゴシック" panose="020B0400000000000000" pitchFamily="50" charset="-128"/>
                <a:ea typeface="游ゴシック" panose="020B0400000000000000" pitchFamily="50" charset="-128"/>
              </a:rPr>
              <a:t>JA</a:t>
            </a:r>
            <a:r>
              <a:rPr kumimoji="1" lang="ja-JP" altLang="en-US" sz="1500" dirty="0">
                <a:solidFill>
                  <a:schemeClr val="tx1"/>
                </a:solidFill>
                <a:latin typeface="游ゴシック" panose="020B0400000000000000" pitchFamily="50" charset="-128"/>
                <a:ea typeface="游ゴシック" panose="020B0400000000000000" pitchFamily="50" charset="-128"/>
              </a:rPr>
              <a:t>等を通じた農家への呼びかけにより</a:t>
            </a:r>
            <a:r>
              <a:rPr lang="ja-JP" altLang="en-US" sz="1500" dirty="0">
                <a:solidFill>
                  <a:schemeClr val="tx1"/>
                </a:solidFill>
                <a:latin typeface="游ゴシック" panose="020B0400000000000000" pitchFamily="50" charset="-128"/>
                <a:ea typeface="游ゴシック" panose="020B0400000000000000" pitchFamily="50" charset="-128"/>
              </a:rPr>
              <a:t>、</a:t>
            </a:r>
            <a:r>
              <a:rPr kumimoji="1" lang="ja-JP" altLang="en-US" sz="1500" dirty="0">
                <a:solidFill>
                  <a:schemeClr val="tx1"/>
                </a:solidFill>
                <a:latin typeface="游ゴシック" panose="020B0400000000000000" pitchFamily="50" charset="-128"/>
                <a:ea typeface="游ゴシック" panose="020B0400000000000000" pitchFamily="50" charset="-128"/>
              </a:rPr>
              <a:t>遊休農地等における不適正処理の</a:t>
            </a:r>
            <a:br>
              <a:rPr kumimoji="1" lang="en-US" altLang="ja-JP" sz="1500" dirty="0">
                <a:solidFill>
                  <a:schemeClr val="tx1"/>
                </a:solidFill>
                <a:latin typeface="游ゴシック" panose="020B0400000000000000" pitchFamily="50" charset="-128"/>
                <a:ea typeface="游ゴシック" panose="020B0400000000000000" pitchFamily="50" charset="-128"/>
              </a:rPr>
            </a:br>
            <a:r>
              <a:rPr kumimoji="1" lang="ja-JP" altLang="en-US" sz="1500" dirty="0">
                <a:solidFill>
                  <a:schemeClr val="tx1"/>
                </a:solidFill>
                <a:latin typeface="游ゴシック" panose="020B0400000000000000" pitchFamily="50" charset="-128"/>
                <a:ea typeface="游ゴシック" panose="020B0400000000000000" pitchFamily="50" charset="-128"/>
              </a:rPr>
              <a:t>未然防止を図る。</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1CC756C3-302A-47AB-A5C0-861CCC7F06AA}"/>
              </a:ext>
            </a:extLst>
          </p:cNvPr>
          <p:cNvSpPr/>
          <p:nvPr/>
        </p:nvSpPr>
        <p:spPr>
          <a:xfrm>
            <a:off x="860400" y="2996952"/>
            <a:ext cx="10585176" cy="56823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endParaRPr kumimoji="1" lang="en-US" altLang="ja-JP" sz="1500" dirty="0">
              <a:solidFill>
                <a:schemeClr val="tx1"/>
              </a:solidFill>
              <a:latin typeface="游ゴシック" panose="020B0400000000000000" pitchFamily="50" charset="-128"/>
              <a:ea typeface="游ゴシック" panose="020B0400000000000000" pitchFamily="50" charset="-128"/>
            </a:endParaRPr>
          </a:p>
        </p:txBody>
      </p:sp>
      <p:sp>
        <p:nvSpPr>
          <p:cNvPr id="25" name="タイトル 1">
            <a:extLst>
              <a:ext uri="{FF2B5EF4-FFF2-40B4-BE49-F238E27FC236}">
                <a16:creationId xmlns:a16="http://schemas.microsoft.com/office/drawing/2014/main" id="{969BBB9E-8F19-4FF1-A5B7-EDAD7E269D7C}"/>
              </a:ext>
            </a:extLst>
          </p:cNvPr>
          <p:cNvSpPr txBox="1">
            <a:spLocks/>
          </p:cNvSpPr>
          <p:nvPr/>
        </p:nvSpPr>
        <p:spPr>
          <a:xfrm>
            <a:off x="263352" y="156332"/>
            <a:ext cx="11928648"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施策例：建設廃棄物の発生抑制及び再資源化の促進、不適正処理の未然防止・早期発見</a:t>
            </a:r>
            <a:r>
              <a:rPr lang="ja-JP" altLang="en-US" sz="1600" b="1" kern="0" dirty="0">
                <a:solidFill>
                  <a:srgbClr val="0E6242"/>
                </a:solidFill>
                <a:latin typeface="游ゴシック" panose="020B0400000000000000" pitchFamily="50" charset="-128"/>
                <a:ea typeface="游ゴシック" panose="020B0400000000000000" pitchFamily="50" charset="-128"/>
              </a:rPr>
              <a:t>（柱①・②・④）</a:t>
            </a:r>
            <a:endParaRPr lang="ja-JP" altLang="en-US" sz="2000" b="1" kern="0" dirty="0">
              <a:solidFill>
                <a:srgbClr val="0E6242"/>
              </a:solidFill>
              <a:latin typeface="游ゴシック" panose="020B0400000000000000" pitchFamily="50" charset="-128"/>
              <a:ea typeface="游ゴシック" panose="020B0400000000000000" pitchFamily="50" charset="-128"/>
            </a:endParaRPr>
          </a:p>
        </p:txBody>
      </p:sp>
      <p:pic>
        <p:nvPicPr>
          <p:cNvPr id="19" name="Picture 7">
            <a:extLst>
              <a:ext uri="{FF2B5EF4-FFF2-40B4-BE49-F238E27FC236}">
                <a16:creationId xmlns:a16="http://schemas.microsoft.com/office/drawing/2014/main" id="{0D1557D3-C1A3-4E58-9CDD-AB01F3484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4417367"/>
            <a:ext cx="2315952" cy="17369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1D873D6-BF8D-44D2-AC6E-309EBA271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7547" y="1484784"/>
            <a:ext cx="3330575"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a:extLst>
              <a:ext uri="{FF2B5EF4-FFF2-40B4-BE49-F238E27FC236}">
                <a16:creationId xmlns:a16="http://schemas.microsoft.com/office/drawing/2014/main" id="{6D2A8B26-0AE6-4800-AF14-5949B52A60E5}"/>
              </a:ext>
            </a:extLst>
          </p:cNvPr>
          <p:cNvSpPr txBox="1"/>
          <p:nvPr/>
        </p:nvSpPr>
        <p:spPr>
          <a:xfrm>
            <a:off x="9048328" y="6145559"/>
            <a:ext cx="2336935" cy="307777"/>
          </a:xfrm>
          <a:prstGeom prst="rect">
            <a:avLst/>
          </a:prstGeom>
          <a:noFill/>
        </p:spPr>
        <p:txBody>
          <a:bodyPr wrap="square" rtlCol="0">
            <a:spAutoFit/>
          </a:bodyPr>
          <a:lstStyle/>
          <a:p>
            <a:pPr algn="ctr"/>
            <a:r>
              <a:rPr kumimoji="1" lang="ja-JP" altLang="en-US" sz="1400" dirty="0"/>
              <a:t>不適正処理の例（野積み）</a:t>
            </a:r>
            <a:endParaRPr kumimoji="1" lang="ja-JP" altLang="en-US" dirty="0"/>
          </a:p>
        </p:txBody>
      </p:sp>
      <p:sp>
        <p:nvSpPr>
          <p:cNvPr id="23" name="テキスト ボックス 22">
            <a:extLst>
              <a:ext uri="{FF2B5EF4-FFF2-40B4-BE49-F238E27FC236}">
                <a16:creationId xmlns:a16="http://schemas.microsoft.com/office/drawing/2014/main" id="{5DB240CD-04EE-4300-91C1-1F09E8DEB8AE}"/>
              </a:ext>
            </a:extLst>
          </p:cNvPr>
          <p:cNvSpPr txBox="1"/>
          <p:nvPr/>
        </p:nvSpPr>
        <p:spPr>
          <a:xfrm>
            <a:off x="8079545" y="3429000"/>
            <a:ext cx="3318577" cy="307777"/>
          </a:xfrm>
          <a:prstGeom prst="rect">
            <a:avLst/>
          </a:prstGeom>
          <a:noFill/>
        </p:spPr>
        <p:txBody>
          <a:bodyPr wrap="square" rtlCol="0">
            <a:spAutoFit/>
          </a:bodyPr>
          <a:lstStyle/>
          <a:p>
            <a:pPr algn="ctr"/>
            <a:r>
              <a:rPr lang="ja-JP" altLang="en-US" sz="1400" dirty="0"/>
              <a:t>建設廃棄物の現場における分別の例</a:t>
            </a:r>
            <a:endParaRPr kumimoji="1" lang="ja-JP" altLang="en-US" dirty="0"/>
          </a:p>
        </p:txBody>
      </p:sp>
    </p:spTree>
    <p:extLst>
      <p:ext uri="{BB962C8B-B14F-4D97-AF65-F5344CB8AC3E}">
        <p14:creationId xmlns:p14="http://schemas.microsoft.com/office/powerpoint/2010/main" val="2439316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2398719"/>
            <a:ext cx="10564192" cy="1624799"/>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体験型プログラムを活用した府民の意識醸成・行動変容を促進する。</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新規</a:t>
            </a:r>
            <a:r>
              <a:rPr lang="en-US" altLang="ja-JP" sz="1500" b="1" dirty="0">
                <a:solidFill>
                  <a:srgbClr val="0070C0"/>
                </a:solidFill>
                <a:latin typeface="游ゴシック" panose="020B0400000000000000" pitchFamily="50" charset="-128"/>
                <a:ea typeface="游ゴシック" panose="020B0400000000000000" pitchFamily="50" charset="-128"/>
              </a:rPr>
              <a:t>】</a:t>
            </a:r>
          </a:p>
          <a:p>
            <a:pPr marL="216000" marR="0" lvl="0" indent="-216000" algn="just" defTabSz="326578" rtl="0" eaLnBrk="1" fontAlgn="auto" latinLnBrk="0" hangingPunct="1">
              <a:lnSpc>
                <a:spcPts val="1800"/>
              </a:lnSpc>
              <a:spcBef>
                <a:spcPts val="8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おおさか３Ｒキャンペーン、市町村及び民間イベントへの出展、</a:t>
            </a:r>
            <a:r>
              <a:rPr kumimoji="1" lang="ja-JP" altLang="en-US"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日常生活で実践しやすい３</a:t>
            </a:r>
            <a:r>
              <a:rPr kumimoji="1" lang="en-US" altLang="ja-JP"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R</a:t>
            </a:r>
            <a:r>
              <a:rPr kumimoji="1" lang="ja-JP" altLang="en-US"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の取組事例集（ほかさん</a:t>
            </a:r>
            <a:r>
              <a:rPr kumimoji="1" lang="en-US" altLang="ja-JP"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style</a:t>
            </a:r>
            <a:r>
              <a:rPr kumimoji="1" lang="ja-JP" altLang="en-US"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コレクション）を通じた啓発を実施する。</a:t>
            </a:r>
            <a:r>
              <a:rPr lang="en-US" altLang="ja-JP" sz="1500" b="1" dirty="0">
                <a:solidFill>
                  <a:srgbClr val="0070C0"/>
                </a:solidFill>
                <a:latin typeface="游ゴシック" panose="020B0400000000000000" pitchFamily="50" charset="-128"/>
                <a:ea typeface="游ゴシック" panose="020B0400000000000000" pitchFamily="50" charset="-128"/>
              </a:rPr>
              <a:t>【</a:t>
            </a:r>
            <a:r>
              <a:rPr lang="ja-JP" altLang="en-US" sz="1500" b="1" dirty="0">
                <a:solidFill>
                  <a:srgbClr val="0070C0"/>
                </a:solidFill>
                <a:latin typeface="游ゴシック" panose="020B0400000000000000" pitchFamily="50" charset="-128"/>
                <a:ea typeface="游ゴシック" panose="020B0400000000000000" pitchFamily="50" charset="-128"/>
              </a:rPr>
              <a:t>一部新規</a:t>
            </a:r>
            <a:r>
              <a:rPr lang="en-US" altLang="ja-JP" sz="1500" b="1" dirty="0">
                <a:solidFill>
                  <a:srgbClr val="0070C0"/>
                </a:solidFill>
                <a:latin typeface="游ゴシック" panose="020B0400000000000000" pitchFamily="50" charset="-128"/>
                <a:ea typeface="游ゴシック" panose="020B0400000000000000" pitchFamily="50" charset="-128"/>
              </a:rPr>
              <a:t>】</a:t>
            </a:r>
            <a:endParaRPr lang="en-US" altLang="ja-JP" sz="1500" noProof="0" dirty="0">
              <a:solidFill>
                <a:srgbClr val="FF0000"/>
              </a:solidFill>
              <a:highlight>
                <a:srgbClr val="FFFF00"/>
              </a:highlight>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8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「大阪府グリーン調達方針」に基づく庁内におけるグリーン購入やリサイクル製品の調達を推進する。</a:t>
            </a:r>
            <a:endParaRPr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800"/>
              </a:spcBef>
              <a:spcAft>
                <a:spcPts val="0"/>
              </a:spcAft>
              <a:buClrTx/>
              <a:buSzTx/>
              <a:buFont typeface="Wingdings" panose="05000000000000000000" pitchFamily="2" charset="2"/>
              <a:buChar char="u"/>
              <a:tabLst/>
              <a:defRPr/>
            </a:pPr>
            <a:r>
              <a:rPr kumimoji="1" lang="ja-JP" altLang="en-US" sz="1500" dirty="0">
                <a:solidFill>
                  <a:schemeClr val="tx1"/>
                </a:solidFill>
                <a:latin typeface="游ゴシック" panose="020B0400000000000000" pitchFamily="50" charset="-128"/>
                <a:ea typeface="游ゴシック" panose="020B0400000000000000" pitchFamily="50" charset="-128"/>
              </a:rPr>
              <a:t>率先行動を推進する。（大阪府職員によるマイバッグ・マイボトルの利用、紙類の使用削減、ペットボトル３分別（キャップ・ラベル・本体）など </a:t>
            </a:r>
            <a:endParaRPr kumimoji="1" lang="en-US" altLang="ja-JP" sz="1500" b="1" dirty="0">
              <a:solidFill>
                <a:srgbClr val="0070C0"/>
              </a:solidFill>
              <a:highlight>
                <a:srgbClr val="FFFF00"/>
              </a:highlight>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9" y="1872705"/>
            <a:ext cx="4368697"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循環</a:t>
            </a:r>
            <a:r>
              <a:rPr lang="ja-JP" altLang="en-US" sz="16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型ライフスタイルの促進 </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a:t>
            </a:r>
            <a:endParaRPr kumimoji="1" lang="zh-TW"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施策の柱①：サーキュラーエコノミーへの移行</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D735055-9E6E-43CE-82C8-64E6C429477B}"/>
              </a:ext>
            </a:extLst>
          </p:cNvPr>
          <p:cNvSpPr/>
          <p:nvPr/>
        </p:nvSpPr>
        <p:spPr>
          <a:xfrm>
            <a:off x="860400" y="4832902"/>
            <a:ext cx="10460914" cy="1516892"/>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indent="-216000" algn="just" defTabSz="326578" eaLnBrk="1" fontAlgn="auto" hangingPunct="1">
              <a:lnSpc>
                <a:spcPts val="1800"/>
              </a:lnSpc>
              <a:spcBef>
                <a:spcPts val="0"/>
              </a:spcBef>
              <a:spcAft>
                <a:spcPts val="0"/>
              </a:spcAft>
              <a:buFont typeface="Wingdings" panose="05000000000000000000" pitchFamily="2" charset="2"/>
              <a:buChar char="u"/>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市町村と先進事例や効果等を共有する。</a:t>
            </a:r>
            <a:r>
              <a:rPr kumimoji="1" lang="ja-JP" altLang="en-US" sz="145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（資源ごみの分別</a:t>
            </a:r>
            <a:r>
              <a:rPr lang="ja-JP" altLang="en-US" sz="1450" dirty="0">
                <a:solidFill>
                  <a:schemeClr val="tx1"/>
                </a:solidFill>
                <a:latin typeface="游ゴシック" panose="020B0400000000000000" pitchFamily="50" charset="-128"/>
                <a:ea typeface="游ゴシック" panose="020B0400000000000000" pitchFamily="50" charset="-128"/>
              </a:rPr>
              <a:t>回収</a:t>
            </a:r>
            <a:r>
              <a:rPr kumimoji="1" lang="ja-JP" altLang="en-US" sz="145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、小型家電の分別回収・再資源化、資源化可能な紙類や廃プラスチック類（事業系一般廃棄物）の搬入規制、ごみ処理有料化、官民連携</a:t>
            </a:r>
            <a:r>
              <a:rPr lang="ja-JP" altLang="en-US" sz="1450" dirty="0">
                <a:solidFill>
                  <a:schemeClr val="tx1"/>
                </a:solidFill>
                <a:latin typeface="游ゴシック" panose="020B0400000000000000" pitchFamily="50" charset="-128"/>
                <a:ea typeface="游ゴシック" panose="020B0400000000000000" pitchFamily="50" charset="-128"/>
              </a:rPr>
              <a:t>事例（使用済衣類や廃食用油の分別回収、家庭由来のペットボトルの水平リサイクル、民間のリユースサービスの紹介など））</a:t>
            </a:r>
            <a:endParaRPr lang="en-US" altLang="ja-JP" sz="1450" dirty="0">
              <a:solidFill>
                <a:schemeClr val="tx1"/>
              </a:solidFill>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市町村の取組等を発信する。（イベントやフリーマーケットの開催情報等を府</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HP</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等で発信）</a:t>
            </a:r>
            <a:endPar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民間事業者と市町村の連携を促進する。（民間事業者へのヒアリング等による連携ニーズの把握、市町村への情報提供を通じた引き合い、官民連携の枠組みへの参加働きかけ）</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
        <p:nvSpPr>
          <p:cNvPr id="24" name="正方形/長方形 2">
            <a:extLst>
              <a:ext uri="{FF2B5EF4-FFF2-40B4-BE49-F238E27FC236}">
                <a16:creationId xmlns:a16="http://schemas.microsoft.com/office/drawing/2014/main" id="{C64BB8C4-37F5-4FE5-AA86-2C6BBCE53673}"/>
              </a:ext>
            </a:extLst>
          </p:cNvPr>
          <p:cNvSpPr/>
          <p:nvPr/>
        </p:nvSpPr>
        <p:spPr>
          <a:xfrm>
            <a:off x="791198" y="4313029"/>
            <a:ext cx="3216569"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市町村との連携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zh-TW"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8E197CCC-140A-4530-BA48-CC83CA2EB9CE}"/>
              </a:ext>
            </a:extLst>
          </p:cNvPr>
          <p:cNvSpPr txBox="1"/>
          <p:nvPr/>
        </p:nvSpPr>
        <p:spPr>
          <a:xfrm>
            <a:off x="5110359" y="1970163"/>
            <a:ext cx="5812506" cy="276999"/>
          </a:xfrm>
          <a:prstGeom prst="rect">
            <a:avLst/>
          </a:prstGeom>
          <a:noFill/>
        </p:spPr>
        <p:txBody>
          <a:bodyPr wrap="square" rtlCol="0">
            <a:spAutoFit/>
          </a:bodyPr>
          <a:lstStyle/>
          <a:p>
            <a:pPr algn="ctr"/>
            <a:r>
              <a:rPr kumimoji="1" lang="en-US" altLang="ja-JP" sz="1200" b="1" u="sng" dirty="0">
                <a:latin typeface="游ゴシック" panose="020B0400000000000000" pitchFamily="50" charset="-128"/>
                <a:ea typeface="游ゴシック" panose="020B0400000000000000" pitchFamily="50" charset="-128"/>
              </a:rPr>
              <a:t>※ </a:t>
            </a:r>
            <a:r>
              <a:rPr lang="ja-JP" altLang="en-US" sz="1200" b="1" u="sng" dirty="0">
                <a:latin typeface="游ゴシック" panose="020B0400000000000000" pitchFamily="50" charset="-128"/>
                <a:ea typeface="游ゴシック" panose="020B0400000000000000" pitchFamily="50" charset="-128"/>
              </a:rPr>
              <a:t>括弧内には</a:t>
            </a:r>
            <a:r>
              <a:rPr kumimoji="1" lang="ja-JP" altLang="en-US" sz="1200" b="1" u="sng" dirty="0">
                <a:latin typeface="游ゴシック" panose="020B0400000000000000" pitchFamily="50" charset="-128"/>
                <a:ea typeface="游ゴシック" panose="020B0400000000000000" pitchFamily="50" charset="-128"/>
              </a:rPr>
              <a:t>取り組むことによって現れる効果を示している：減量化、資源循環</a:t>
            </a:r>
          </a:p>
        </p:txBody>
      </p:sp>
      <p:sp>
        <p:nvSpPr>
          <p:cNvPr id="22" name="正方形/長方形 21">
            <a:extLst>
              <a:ext uri="{FF2B5EF4-FFF2-40B4-BE49-F238E27FC236}">
                <a16:creationId xmlns:a16="http://schemas.microsoft.com/office/drawing/2014/main" id="{C51164BA-90FB-4FCE-ADB1-F3241816E53E}"/>
              </a:ext>
            </a:extLst>
          </p:cNvPr>
          <p:cNvSpPr/>
          <p:nvPr/>
        </p:nvSpPr>
        <p:spPr>
          <a:xfrm>
            <a:off x="659347" y="1046804"/>
            <a:ext cx="10860902" cy="649351"/>
          </a:xfrm>
          <a:prstGeom prst="rect">
            <a:avLst/>
          </a:prstGeom>
          <a:noFill/>
        </p:spPr>
        <p:txBody>
          <a:bodyPr wrap="square" lIns="96844" tIns="48422" rIns="96844" bIns="48422">
            <a:spAutoFit/>
          </a:bodyPr>
          <a:lstStyle/>
          <a:p>
            <a:pPr marL="144000" indent="-144000" algn="just">
              <a:lnSpc>
                <a:spcPts val="2200"/>
              </a:lnSpc>
              <a:buFont typeface="Wingdings" panose="05000000000000000000" pitchFamily="2" charset="2"/>
              <a:buChar char=""/>
            </a:pPr>
            <a:r>
              <a:rPr lang="ja-JP" altLang="en-US" sz="1600" dirty="0">
                <a:latin typeface="游ゴシック" panose="020B0400000000000000" pitchFamily="50" charset="-128"/>
                <a:ea typeface="游ゴシック" panose="020B0400000000000000" pitchFamily="50" charset="-128"/>
              </a:rPr>
              <a:t>サーキュラーエコノミー（</a:t>
            </a:r>
            <a:r>
              <a:rPr lang="en-US" altLang="ja-JP" sz="1600" dirty="0">
                <a:latin typeface="游ゴシック" panose="020B0400000000000000" pitchFamily="50" charset="-128"/>
                <a:ea typeface="游ゴシック" panose="020B0400000000000000" pitchFamily="50" charset="-128"/>
              </a:rPr>
              <a:t>CE</a:t>
            </a:r>
            <a:r>
              <a:rPr lang="ja-JP" altLang="en-US" sz="1600" dirty="0">
                <a:latin typeface="游ゴシック" panose="020B0400000000000000" pitchFamily="50" charset="-128"/>
                <a:ea typeface="游ゴシック" panose="020B0400000000000000" pitchFamily="50" charset="-128"/>
              </a:rPr>
              <a:t>）への移行に資するためにも関係主体の連携を促進するとともに、ごみの減量化及び資源の循環的な利用をさらに推進する。</a:t>
            </a:r>
          </a:p>
        </p:txBody>
      </p:sp>
      <p:sp>
        <p:nvSpPr>
          <p:cNvPr id="25" name="テキスト ボックス 24">
            <a:extLst>
              <a:ext uri="{FF2B5EF4-FFF2-40B4-BE49-F238E27FC236}">
                <a16:creationId xmlns:a16="http://schemas.microsoft.com/office/drawing/2014/main" id="{156B78BF-1877-4A80-BE81-E00331868E52}"/>
              </a:ext>
            </a:extLst>
          </p:cNvPr>
          <p:cNvSpPr txBox="1"/>
          <p:nvPr/>
        </p:nvSpPr>
        <p:spPr>
          <a:xfrm>
            <a:off x="11809588" y="6532584"/>
            <a:ext cx="360040" cy="307777"/>
          </a:xfrm>
          <a:prstGeom prst="rect">
            <a:avLst/>
          </a:prstGeom>
          <a:noFill/>
        </p:spPr>
        <p:txBody>
          <a:bodyPr wrap="square" rtlCol="0">
            <a:spAutoFit/>
          </a:bodyPr>
          <a:lstStyle/>
          <a:p>
            <a:pPr algn="ctr"/>
            <a:r>
              <a:rPr lang="en-US" altLang="ja-JP" sz="1400" dirty="0">
                <a:solidFill>
                  <a:schemeClr val="bg1">
                    <a:lumMod val="50000"/>
                  </a:schemeClr>
                </a:solidFill>
                <a:latin typeface="游ゴシック" panose="020B0400000000000000" pitchFamily="50" charset="-128"/>
                <a:ea typeface="游ゴシック" panose="020B0400000000000000" pitchFamily="50" charset="-128"/>
              </a:rPr>
              <a:t>6</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3059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D3A8504-EE47-4753-BD0C-858ED459EF00}"/>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 name="正方形/長方形 2">
            <a:extLst>
              <a:ext uri="{FF2B5EF4-FFF2-40B4-BE49-F238E27FC236}">
                <a16:creationId xmlns:a16="http://schemas.microsoft.com/office/drawing/2014/main" id="{1438A978-9FDB-41AB-B2A0-C87231EABA09}"/>
              </a:ext>
            </a:extLst>
          </p:cNvPr>
          <p:cNvSpPr/>
          <p:nvPr/>
        </p:nvSpPr>
        <p:spPr>
          <a:xfrm>
            <a:off x="489253" y="983951"/>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2712480"/>
            <a:ext cx="10585175" cy="57182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家庭における食品の使いきりの推進」と「食品の売りきり・食べきりの推進」による食品ロスの発生抑制を行い、それでもなお、発生する食品ロスについては、「未利用食品の有効活用」を行うことで、さらなる削減を進めていく。</a:t>
            </a:r>
            <a:endParaRPr kumimoji="1" lang="ja-JP" altLang="en-US" sz="14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8" y="2246763"/>
            <a:ext cx="2424482"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algn="ctr"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食品ロスの削減 </a:t>
            </a:r>
            <a:r>
              <a:rPr lang="en-US" altLang="ja-JP" sz="1300" b="1" dirty="0">
                <a:solidFill>
                  <a:schemeClr val="bg1"/>
                </a:solidFill>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減量化</a:t>
            </a:r>
            <a:r>
              <a:rPr kumimoji="1" lang="en-US" altLang="ja-JP"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a:t>
            </a:r>
            <a:r>
              <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 </a:t>
            </a: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施策の柱①：サーキュラーエコノミーへの移行</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7" name="正方形/長方形 2">
            <a:extLst>
              <a:ext uri="{FF2B5EF4-FFF2-40B4-BE49-F238E27FC236}">
                <a16:creationId xmlns:a16="http://schemas.microsoft.com/office/drawing/2014/main" id="{F1DC09B2-3A91-4AB2-BBF3-17FD2452638A}"/>
              </a:ext>
            </a:extLst>
          </p:cNvPr>
          <p:cNvSpPr/>
          <p:nvPr/>
        </p:nvSpPr>
        <p:spPr>
          <a:xfrm>
            <a:off x="791198" y="4663181"/>
            <a:ext cx="3360586"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動静脈連携の促進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DFD2FE08-9976-49FE-92E7-7C53442F318E}"/>
              </a:ext>
            </a:extLst>
          </p:cNvPr>
          <p:cNvSpPr/>
          <p:nvPr/>
        </p:nvSpPr>
        <p:spPr>
          <a:xfrm>
            <a:off x="860400" y="5161683"/>
            <a:ext cx="10460913" cy="1370901"/>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CE</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に関する府内の状況把握とともに、排出者や再生原料利用者等の交流機会を創出し、関係者間のネットワーク構築を促進する。</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p>
          <a:p>
            <a:pPr marL="216000" marR="0" lvl="0" indent="-216000" algn="just" defTabSz="326578" rtl="0" eaLnBrk="1" fontAlgn="auto" latinLnBrk="0" hangingPunct="1">
              <a:lnSpc>
                <a:spcPts val="1800"/>
              </a:lnSpc>
              <a:spcBef>
                <a:spcPts val="60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国の施策とも連動した情報収集（国が産官学の連携促進を目的に設立したサーキュラーパートナーズ等を通じた最新の国の支援メニューや全国の先進事例の把握）、メールマガジン「サーキュラー</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Osaka</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通信」や動脈側の支援機関等との連携を通じた情報発信を行う。</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3D735055-9E6E-43CE-82C8-64E6C429477B}"/>
              </a:ext>
            </a:extLst>
          </p:cNvPr>
          <p:cNvSpPr/>
          <p:nvPr/>
        </p:nvSpPr>
        <p:spPr>
          <a:xfrm>
            <a:off x="860400" y="3951770"/>
            <a:ext cx="10460914" cy="60721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「大阪府リサイクル製品認定制度」を通じてリサイクル製品の普及を推進する。（水平リサイクル等により同等品として利用される製品の認定等）</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一部新規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endParaRPr>
          </a:p>
        </p:txBody>
      </p:sp>
      <p:sp>
        <p:nvSpPr>
          <p:cNvPr id="24" name="正方形/長方形 2">
            <a:extLst>
              <a:ext uri="{FF2B5EF4-FFF2-40B4-BE49-F238E27FC236}">
                <a16:creationId xmlns:a16="http://schemas.microsoft.com/office/drawing/2014/main" id="{C64BB8C4-37F5-4FE5-AA86-2C6BBCE53673}"/>
              </a:ext>
            </a:extLst>
          </p:cNvPr>
          <p:cNvSpPr/>
          <p:nvPr/>
        </p:nvSpPr>
        <p:spPr>
          <a:xfrm>
            <a:off x="791198" y="3462377"/>
            <a:ext cx="3936650"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循環資源の持続的な利用の推進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76FA6569-CF6C-4847-881F-87E1293E8B3C}"/>
              </a:ext>
            </a:extLst>
          </p:cNvPr>
          <p:cNvSpPr txBox="1"/>
          <p:nvPr/>
        </p:nvSpPr>
        <p:spPr>
          <a:xfrm>
            <a:off x="11809588" y="6532584"/>
            <a:ext cx="360040" cy="307777"/>
          </a:xfrm>
          <a:prstGeom prst="rect">
            <a:avLst/>
          </a:prstGeom>
          <a:noFill/>
        </p:spPr>
        <p:txBody>
          <a:bodyPr wrap="square" rtlCol="0">
            <a:spAutoFit/>
          </a:bodyPr>
          <a:lstStyle/>
          <a:p>
            <a:pPr algn="ctr"/>
            <a:r>
              <a:rPr lang="en-US" altLang="ja-JP" sz="1400" dirty="0">
                <a:solidFill>
                  <a:schemeClr val="bg1">
                    <a:lumMod val="50000"/>
                  </a:schemeClr>
                </a:solidFill>
                <a:latin typeface="游ゴシック" panose="020B0400000000000000" pitchFamily="50" charset="-128"/>
                <a:ea typeface="游ゴシック" panose="020B0400000000000000" pitchFamily="50" charset="-128"/>
              </a:rPr>
              <a:t>7</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9" name="正方形/長方形 2">
            <a:extLst>
              <a:ext uri="{FF2B5EF4-FFF2-40B4-BE49-F238E27FC236}">
                <a16:creationId xmlns:a16="http://schemas.microsoft.com/office/drawing/2014/main" id="{61DCF5FF-2A62-495F-AA8A-239175BB7C08}"/>
              </a:ext>
            </a:extLst>
          </p:cNvPr>
          <p:cNvSpPr/>
          <p:nvPr/>
        </p:nvSpPr>
        <p:spPr>
          <a:xfrm>
            <a:off x="791198" y="1109429"/>
            <a:ext cx="4800745"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サステナブルファッションの推進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zh-TW" altLang="en-US" sz="1300" b="1" dirty="0">
              <a:solidFill>
                <a:schemeClr val="bg1"/>
              </a:solidFill>
              <a:latin typeface="游ゴシック" panose="020B0400000000000000" pitchFamily="50" charset="-128"/>
              <a:ea typeface="游ゴシック" panose="020B0400000000000000" pitchFamily="50" charset="-128"/>
            </a:endParaRPr>
          </a:p>
        </p:txBody>
      </p:sp>
      <p:sp>
        <p:nvSpPr>
          <p:cNvPr id="20" name="正方形/長方形 19">
            <a:extLst>
              <a:ext uri="{FF2B5EF4-FFF2-40B4-BE49-F238E27FC236}">
                <a16:creationId xmlns:a16="http://schemas.microsoft.com/office/drawing/2014/main" id="{9491ED68-D9AA-499A-BE84-9AE48D1C6A38}"/>
              </a:ext>
            </a:extLst>
          </p:cNvPr>
          <p:cNvSpPr/>
          <p:nvPr/>
        </p:nvSpPr>
        <p:spPr>
          <a:xfrm>
            <a:off x="860400" y="1587474"/>
            <a:ext cx="10460913" cy="607214"/>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府民も含めた持続的に取り組むことができる資源循環モデルを確立する。（衣類のライフサイクル全体に携わる関係者との共同による「サステナブルファッション・プラットフォーム」</a:t>
            </a:r>
            <a:r>
              <a:rPr lang="ja-JP" altLang="en-US" sz="1500" dirty="0">
                <a:solidFill>
                  <a:schemeClr val="tx1"/>
                </a:solidFill>
                <a:latin typeface="游ゴシック" panose="020B0400000000000000" pitchFamily="50" charset="-128"/>
                <a:ea typeface="游ゴシック" panose="020B0400000000000000" pitchFamily="50" charset="-128"/>
              </a:rPr>
              <a:t>の</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設置、分別回収の実施等）</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endParaRPr kumimoji="1" lang="en-US" altLang="ja-JP" sz="1500" b="1" dirty="0">
              <a:solidFill>
                <a:srgbClr val="0070C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4575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D5982032-33B5-483B-B8B6-3A98D3758ED5}"/>
              </a:ext>
            </a:extLst>
          </p:cNvPr>
          <p:cNvSpPr/>
          <p:nvPr/>
        </p:nvSpPr>
        <p:spPr>
          <a:xfrm>
            <a:off x="309233" y="812800"/>
            <a:ext cx="11593288" cy="589320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62"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8" name="正方形/長方形 17">
            <a:extLst>
              <a:ext uri="{FF2B5EF4-FFF2-40B4-BE49-F238E27FC236}">
                <a16:creationId xmlns:a16="http://schemas.microsoft.com/office/drawing/2014/main" id="{CA31C092-3BCF-49E2-9DAA-A963E7AD05BD}"/>
              </a:ext>
            </a:extLst>
          </p:cNvPr>
          <p:cNvSpPr/>
          <p:nvPr/>
        </p:nvSpPr>
        <p:spPr>
          <a:xfrm>
            <a:off x="491589" y="975242"/>
            <a:ext cx="11233248" cy="5580000"/>
          </a:xfrm>
          <a:prstGeom prst="rect">
            <a:avLst/>
          </a:prstGeom>
          <a:solidFill>
            <a:schemeClr val="bg1"/>
          </a:solidFill>
          <a:ln w="9525" cmpd="sng">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53156" rtl="0" eaLnBrk="1" fontAlgn="auto" latinLnBrk="0" hangingPunct="1">
              <a:lnSpc>
                <a:spcPct val="100000"/>
              </a:lnSpc>
              <a:spcBef>
                <a:spcPts val="0"/>
              </a:spcBef>
              <a:spcAft>
                <a:spcPts val="0"/>
              </a:spcAft>
              <a:buClrTx/>
              <a:buSzTx/>
              <a:buFontTx/>
              <a:buNone/>
              <a:tabLst/>
              <a:defRPr/>
            </a:pPr>
            <a:endParaRPr kumimoji="1" lang="en-US" altLang="ja-JP" sz="1143"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4" name="正方形/長方形 3">
            <a:extLst>
              <a:ext uri="{FF2B5EF4-FFF2-40B4-BE49-F238E27FC236}">
                <a16:creationId xmlns:a16="http://schemas.microsoft.com/office/drawing/2014/main" id="{05798180-3337-41B5-BF49-1EA179100AC0}"/>
              </a:ext>
            </a:extLst>
          </p:cNvPr>
          <p:cNvSpPr/>
          <p:nvPr/>
        </p:nvSpPr>
        <p:spPr>
          <a:xfrm>
            <a:off x="860400" y="2656089"/>
            <a:ext cx="10585175" cy="571825"/>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indent="-216000" algn="just" defTabSz="326578" eaLnBrk="1" fontAlgn="auto" hangingPunct="1">
              <a:lnSpc>
                <a:spcPts val="1800"/>
              </a:lnSpc>
              <a:spcBef>
                <a:spcPts val="0"/>
              </a:spcBef>
              <a:spcAft>
                <a:spcPts val="600"/>
              </a:spcAft>
              <a:buFont typeface="Wingdings" panose="05000000000000000000" pitchFamily="2" charset="2"/>
              <a:buChar char="u"/>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多量排出事業者への指導・助言、業界団体を通じた排出抑制を働きかけを行う。</a:t>
            </a:r>
            <a:endParaRPr kumimoji="1" lang="en-US" altLang="ja-JP" sz="14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indent="-216000" algn="just" defTabSz="326578" eaLnBrk="1" fontAlgn="auto" hangingPunct="1">
              <a:lnSpc>
                <a:spcPts val="1800"/>
              </a:lnSpc>
              <a:spcBef>
                <a:spcPts val="0"/>
              </a:spcBef>
              <a:spcAft>
                <a:spcPts val="600"/>
              </a:spcAft>
              <a:buFont typeface="Wingdings" panose="05000000000000000000" pitchFamily="2" charset="2"/>
              <a:buChar char="u"/>
              <a:defRPr/>
            </a:pPr>
            <a:r>
              <a:rPr lang="ja-JP" altLang="en-US" sz="1500" dirty="0">
                <a:solidFill>
                  <a:schemeClr val="tx1"/>
                </a:solidFill>
                <a:latin typeface="游ゴシック" panose="020B0400000000000000" pitchFamily="50" charset="-128"/>
                <a:ea typeface="游ゴシック" panose="020B0400000000000000" pitchFamily="50" charset="-128"/>
              </a:rPr>
              <a:t>廃棄物の排出抑制事例をとりまとめ情報発信する。</a:t>
            </a:r>
            <a:endPar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sp>
        <p:nvSpPr>
          <p:cNvPr id="5" name="正方形/長方形 2">
            <a:extLst>
              <a:ext uri="{FF2B5EF4-FFF2-40B4-BE49-F238E27FC236}">
                <a16:creationId xmlns:a16="http://schemas.microsoft.com/office/drawing/2014/main" id="{2FC4B214-B7E5-4C8B-A52C-0B9B06BB3D16}"/>
              </a:ext>
            </a:extLst>
          </p:cNvPr>
          <p:cNvSpPr/>
          <p:nvPr/>
        </p:nvSpPr>
        <p:spPr>
          <a:xfrm>
            <a:off x="791198" y="2160555"/>
            <a:ext cx="5808858"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0" marR="0" lvl="0" indent="0" defTabSz="65315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rPr>
              <a:t>産業廃棄物の排出抑制に関する指導・助言・情報発信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減量化）</a:t>
            </a:r>
            <a:endParaRPr kumimoji="1" lang="ja-JP" altLang="en-US" sz="13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HGP創英角ｺﾞｼｯｸUB" panose="020B0900000000000000" pitchFamily="50" charset="-128"/>
            </a:endParaRPr>
          </a:p>
        </p:txBody>
      </p:sp>
      <p:sp>
        <p:nvSpPr>
          <p:cNvPr id="15" name="タイトル 1">
            <a:extLst>
              <a:ext uri="{FF2B5EF4-FFF2-40B4-BE49-F238E27FC236}">
                <a16:creationId xmlns:a16="http://schemas.microsoft.com/office/drawing/2014/main" id="{C6606D72-FE14-4C0C-91E4-49A505CF2FF3}"/>
              </a:ext>
            </a:extLst>
          </p:cNvPr>
          <p:cNvSpPr txBox="1">
            <a:spLocks/>
          </p:cNvSpPr>
          <p:nvPr/>
        </p:nvSpPr>
        <p:spPr>
          <a:xfrm>
            <a:off x="263352" y="156332"/>
            <a:ext cx="8778875" cy="6477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defRPr/>
            </a:pPr>
            <a:r>
              <a:rPr lang="ja-JP" altLang="en-US" sz="2000" b="1" kern="0" dirty="0">
                <a:solidFill>
                  <a:srgbClr val="0E6242"/>
                </a:solidFill>
                <a:latin typeface="游ゴシック" panose="020B0400000000000000" pitchFamily="50" charset="-128"/>
                <a:ea typeface="游ゴシック" panose="020B0400000000000000" pitchFamily="50" charset="-128"/>
              </a:rPr>
              <a:t> 施策の柱①：サーキュラーエコノミーへの移行</a:t>
            </a:r>
          </a:p>
        </p:txBody>
      </p:sp>
      <p:cxnSp>
        <p:nvCxnSpPr>
          <p:cNvPr id="16" name="直線コネクタ 15">
            <a:extLst>
              <a:ext uri="{FF2B5EF4-FFF2-40B4-BE49-F238E27FC236}">
                <a16:creationId xmlns:a16="http://schemas.microsoft.com/office/drawing/2014/main" id="{0E99965C-97EF-4D5C-BF98-C48D135C33A3}"/>
              </a:ext>
            </a:extLst>
          </p:cNvPr>
          <p:cNvCxnSpPr>
            <a:cxnSpLocks/>
          </p:cNvCxnSpPr>
          <p:nvPr/>
        </p:nvCxnSpPr>
        <p:spPr>
          <a:xfrm>
            <a:off x="335360" y="632880"/>
            <a:ext cx="11593288" cy="0"/>
          </a:xfrm>
          <a:prstGeom prst="line">
            <a:avLst/>
          </a:prstGeom>
          <a:ln w="19050">
            <a:solidFill>
              <a:srgbClr val="1CB57C"/>
            </a:solidFill>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0A9A1282-050F-46AA-8C93-8C24344F2E56}"/>
              </a:ext>
            </a:extLst>
          </p:cNvPr>
          <p:cNvSpPr/>
          <p:nvPr/>
        </p:nvSpPr>
        <p:spPr>
          <a:xfrm>
            <a:off x="859015" y="3972609"/>
            <a:ext cx="10460914" cy="153253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排出事業者に対し、産業廃棄物の自社内再生利用に関する事例や、廃プラスチック類などのマテリアルリサイクルやケミカルリサイクルが可能な処理業者等を選択できるような情報を発信するなど、リサイクルの促進に向け、周知啓発等を実施する。</a:t>
            </a:r>
            <a:endParaRPr kumimoji="1" lang="en-US" altLang="ja-JP" sz="1500" i="0" u="none" kern="1200" cap="none" spc="0" normalizeH="0" noProof="0" dirty="0">
              <a:ln>
                <a:noFill/>
              </a:ln>
              <a:solidFill>
                <a:schemeClr val="tx1"/>
              </a:solidFill>
              <a:effectLst/>
              <a:uLnTx/>
              <a:uFillTx/>
              <a:latin typeface="游ゴシック" panose="020B0400000000000000" pitchFamily="50" charset="-128"/>
              <a:ea typeface="游ゴシック" panose="020B0400000000000000" pitchFamily="50" charset="-128"/>
            </a:endParaRPr>
          </a:p>
          <a:p>
            <a:pPr marL="216000" marR="0" lvl="0" indent="-216000" algn="just" defTabSz="326578" rtl="0" eaLnBrk="1" fontAlgn="auto" latinLnBrk="0" hangingPunct="1">
              <a:lnSpc>
                <a:spcPts val="1800"/>
              </a:lnSpc>
              <a:spcBef>
                <a:spcPts val="0"/>
              </a:spcBef>
              <a:spcAft>
                <a:spcPts val="600"/>
              </a:spcAft>
              <a:buClrTx/>
              <a:buSzTx/>
              <a:buFont typeface="Wingdings" panose="05000000000000000000" pitchFamily="2" charset="2"/>
              <a:buChar char="u"/>
              <a:tabLst/>
              <a:defRPr/>
            </a:pPr>
            <a:r>
              <a:rPr kumimoji="1" lang="ja-JP" altLang="en-US"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発注工事の共通仕様書等に再生骨材コンクリートを位置づけし、公共事業での活用を促進する。</a:t>
            </a:r>
            <a:endParaRPr kumimoji="1" lang="en-US" altLang="ja-JP" sz="1500" i="0" u="non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endParaRPr>
          </a:p>
        </p:txBody>
      </p:sp>
      <p:sp>
        <p:nvSpPr>
          <p:cNvPr id="13" name="正方形/長方形 2">
            <a:extLst>
              <a:ext uri="{FF2B5EF4-FFF2-40B4-BE49-F238E27FC236}">
                <a16:creationId xmlns:a16="http://schemas.microsoft.com/office/drawing/2014/main" id="{96408CE6-540D-4F40-A067-FAB4E2763EB2}"/>
              </a:ext>
            </a:extLst>
          </p:cNvPr>
          <p:cNvSpPr/>
          <p:nvPr/>
        </p:nvSpPr>
        <p:spPr>
          <a:xfrm>
            <a:off x="791198" y="3488305"/>
            <a:ext cx="5952874"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質の高いリサイクル（素材等へのリサイクル）の促進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　</a:t>
            </a:r>
            <a:endParaRPr lang="ja-JP" altLang="en-US" sz="1500" b="1" dirty="0">
              <a:solidFill>
                <a:schemeClr val="bg1"/>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76FA6569-CF6C-4847-881F-87E1293E8B3C}"/>
              </a:ext>
            </a:extLst>
          </p:cNvPr>
          <p:cNvSpPr txBox="1"/>
          <p:nvPr/>
        </p:nvSpPr>
        <p:spPr>
          <a:xfrm>
            <a:off x="11809588" y="6532584"/>
            <a:ext cx="360040" cy="307777"/>
          </a:xfrm>
          <a:prstGeom prst="rect">
            <a:avLst/>
          </a:prstGeom>
          <a:noFill/>
        </p:spPr>
        <p:txBody>
          <a:bodyPr wrap="square" rtlCol="0">
            <a:spAutoFit/>
          </a:bodyPr>
          <a:lstStyle/>
          <a:p>
            <a:pPr algn="ctr"/>
            <a:r>
              <a:rPr kumimoji="1" lang="en-US" altLang="ja-JP" sz="1400" dirty="0">
                <a:solidFill>
                  <a:schemeClr val="bg1">
                    <a:lumMod val="50000"/>
                  </a:schemeClr>
                </a:solidFill>
                <a:latin typeface="游ゴシック" panose="020B0400000000000000" pitchFamily="50" charset="-128"/>
                <a:ea typeface="游ゴシック" panose="020B0400000000000000" pitchFamily="50" charset="-128"/>
              </a:rPr>
              <a:t>8</a:t>
            </a:r>
            <a:endParaRPr kumimoji="1" lang="ja-JP" altLang="en-US" sz="1400" dirty="0">
              <a:solidFill>
                <a:schemeClr val="bg1">
                  <a:lumMod val="50000"/>
                </a:schemeClr>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64127589-B465-4596-AF05-6D81470BDABA}"/>
              </a:ext>
            </a:extLst>
          </p:cNvPr>
          <p:cNvSpPr/>
          <p:nvPr/>
        </p:nvSpPr>
        <p:spPr>
          <a:xfrm>
            <a:off x="859015" y="1639616"/>
            <a:ext cx="10460914" cy="38040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216000" marR="0" lvl="0" indent="-216000" algn="just" defTabSz="326578" rtl="0" eaLnBrk="1" fontAlgn="auto" latinLnBrk="0" hangingPunct="1">
              <a:lnSpc>
                <a:spcPts val="1800"/>
              </a:lnSpc>
              <a:spcBef>
                <a:spcPts val="0"/>
              </a:spcBef>
              <a:spcAft>
                <a:spcPts val="0"/>
              </a:spcAft>
              <a:buClrTx/>
              <a:buSzTx/>
              <a:buFont typeface="Wingdings" panose="05000000000000000000" pitchFamily="2" charset="2"/>
              <a:buChar char="u"/>
              <a:tabLst/>
              <a:defRPr/>
            </a:pP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第</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7</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3</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区に立地するサーキュラーフィールド</a:t>
            </a:r>
            <a:r>
              <a:rPr kumimoji="1" lang="en-US" altLang="ja-JP"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OSAKA</a:t>
            </a:r>
            <a:r>
              <a:rPr kumimoji="1" lang="ja-JP" altLang="en-US" sz="150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rPr>
              <a:t>内に、質の高いリサイクル施設の集積等を促進する。</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r>
              <a:rPr kumimoji="1" lang="ja-JP" altLang="en-US"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新規</a:t>
            </a:r>
            <a:r>
              <a:rPr kumimoji="1" lang="en-US" altLang="ja-JP" sz="15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rPr>
              <a:t>】</a:t>
            </a:r>
          </a:p>
        </p:txBody>
      </p:sp>
      <p:sp>
        <p:nvSpPr>
          <p:cNvPr id="14" name="正方形/長方形 2">
            <a:extLst>
              <a:ext uri="{FF2B5EF4-FFF2-40B4-BE49-F238E27FC236}">
                <a16:creationId xmlns:a16="http://schemas.microsoft.com/office/drawing/2014/main" id="{73DC5221-40ED-4CD9-9825-2D86393F2259}"/>
              </a:ext>
            </a:extLst>
          </p:cNvPr>
          <p:cNvSpPr/>
          <p:nvPr/>
        </p:nvSpPr>
        <p:spPr>
          <a:xfrm>
            <a:off x="791198" y="1109429"/>
            <a:ext cx="4368698" cy="396000"/>
          </a:xfrm>
          <a:prstGeom prst="rect">
            <a:avLst/>
          </a:prstGeom>
          <a:solidFill>
            <a:schemeClr val="tx2">
              <a:lumMod val="60000"/>
              <a:lumOff val="40000"/>
            </a:scheme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653156" eaLnBrk="1" fontAlgn="auto" hangingPunct="1">
              <a:spcBef>
                <a:spcPts val="0"/>
              </a:spcBef>
              <a:spcAft>
                <a:spcPts val="0"/>
              </a:spcAft>
            </a:pPr>
            <a:r>
              <a:rPr lang="ja-JP" altLang="en-US" sz="1600" b="1" dirty="0">
                <a:solidFill>
                  <a:schemeClr val="bg1"/>
                </a:solidFill>
                <a:latin typeface="游ゴシック" panose="020B0400000000000000" pitchFamily="50" charset="-128"/>
                <a:ea typeface="游ゴシック" panose="020B0400000000000000" pitchFamily="50" charset="-128"/>
              </a:rPr>
              <a:t>サーキュラーフィールド事業の展開 </a:t>
            </a:r>
            <a:r>
              <a:rPr lang="en-US" altLang="ja-JP" sz="1300" b="1" dirty="0">
                <a:solidFill>
                  <a:schemeClr val="bg1"/>
                </a:solidFill>
                <a:latin typeface="游ゴシック" panose="020B0400000000000000" pitchFamily="50" charset="-128"/>
                <a:ea typeface="游ゴシック" panose="020B0400000000000000" pitchFamily="50" charset="-128"/>
              </a:rPr>
              <a:t>(</a:t>
            </a:r>
            <a:r>
              <a:rPr lang="ja-JP" altLang="en-US" sz="1300" b="1" dirty="0">
                <a:solidFill>
                  <a:schemeClr val="bg1"/>
                </a:solidFill>
                <a:latin typeface="游ゴシック" panose="020B0400000000000000" pitchFamily="50" charset="-128"/>
                <a:ea typeface="游ゴシック" panose="020B0400000000000000" pitchFamily="50" charset="-128"/>
              </a:rPr>
              <a:t>資源循環</a:t>
            </a:r>
            <a:r>
              <a:rPr lang="en-US" altLang="ja-JP" sz="1300" b="1" dirty="0">
                <a:solidFill>
                  <a:schemeClr val="bg1"/>
                </a:solidFill>
                <a:latin typeface="游ゴシック" panose="020B0400000000000000" pitchFamily="50" charset="-128"/>
                <a:ea typeface="游ゴシック" panose="020B0400000000000000" pitchFamily="50" charset="-128"/>
              </a:rPr>
              <a:t>)</a:t>
            </a:r>
            <a:endParaRPr lang="ja-JP" altLang="en-US" sz="1300" b="1" dirty="0">
              <a:solidFill>
                <a:schemeClr val="bg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98226027"/>
      </p:ext>
    </p:extLst>
  </p:cSld>
  <p:clrMapOvr>
    <a:masterClrMapping/>
  </p:clrMapOvr>
</p:sld>
</file>

<file path=ppt/theme/theme1.xml><?xml version="1.0" encoding="utf-8"?>
<a:theme xmlns:a="http://schemas.openxmlformats.org/drawingml/2006/main" name="Level">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evel">
      <a:majorFont>
        <a:latin typeface="Garamon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0</TotalTime>
  <Words>4203</Words>
  <Application>Microsoft Office PowerPoint</Application>
  <PresentationFormat>ワイド画面</PresentationFormat>
  <Paragraphs>225</Paragraphs>
  <Slides>19</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Meiryo UI</vt:lpstr>
      <vt:lpstr>ＭＳ Ｐゴシック</vt:lpstr>
      <vt:lpstr>游ゴシック</vt:lpstr>
      <vt:lpstr>Arial</vt:lpstr>
      <vt:lpstr>Garamond</vt:lpstr>
      <vt:lpstr>Times New Roman</vt:lpstr>
      <vt:lpstr>Verdana</vt:lpstr>
      <vt:lpstr>Wingdings</vt:lpstr>
      <vt:lpstr>Level</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2025-10-29T07:37:23Z</dcterms:created>
  <dcterms:modified xsi:type="dcterms:W3CDTF">2025-10-29T07:37:27Z</dcterms:modified>
</cp:coreProperties>
</file>