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4"/>
  </p:sldMasterIdLst>
  <p:notesMasterIdLst>
    <p:notesMasterId r:id="rId6"/>
  </p:notesMasterIdLst>
  <p:sldIdLst>
    <p:sldId id="315" r:id="rId5"/>
  </p:sldIdLst>
  <p:sldSz cx="9906000" cy="6858000" type="A4"/>
  <p:notesSz cx="6807200" cy="9939338"/>
  <p:defaultTextStyle>
    <a:defPPr>
      <a:defRPr lang="ja-JP"/>
    </a:defPPr>
    <a:lvl1pPr marL="0" algn="l" defTabSz="921715" rtl="0" eaLnBrk="1" latinLnBrk="0" hangingPunct="1">
      <a:defRPr kumimoji="1" sz="1814" kern="1200">
        <a:solidFill>
          <a:schemeClr val="tx1"/>
        </a:solidFill>
        <a:latin typeface="+mn-lt"/>
        <a:ea typeface="+mn-ea"/>
        <a:cs typeface="+mn-cs"/>
      </a:defRPr>
    </a:lvl1pPr>
    <a:lvl2pPr marL="460858" algn="l" defTabSz="921715" rtl="0" eaLnBrk="1" latinLnBrk="0" hangingPunct="1">
      <a:defRPr kumimoji="1" sz="1814" kern="1200">
        <a:solidFill>
          <a:schemeClr val="tx1"/>
        </a:solidFill>
        <a:latin typeface="+mn-lt"/>
        <a:ea typeface="+mn-ea"/>
        <a:cs typeface="+mn-cs"/>
      </a:defRPr>
    </a:lvl2pPr>
    <a:lvl3pPr marL="921715" algn="l" defTabSz="921715" rtl="0" eaLnBrk="1" latinLnBrk="0" hangingPunct="1">
      <a:defRPr kumimoji="1" sz="1814" kern="1200">
        <a:solidFill>
          <a:schemeClr val="tx1"/>
        </a:solidFill>
        <a:latin typeface="+mn-lt"/>
        <a:ea typeface="+mn-ea"/>
        <a:cs typeface="+mn-cs"/>
      </a:defRPr>
    </a:lvl3pPr>
    <a:lvl4pPr marL="1382573" algn="l" defTabSz="921715" rtl="0" eaLnBrk="1" latinLnBrk="0" hangingPunct="1">
      <a:defRPr kumimoji="1" sz="1814" kern="1200">
        <a:solidFill>
          <a:schemeClr val="tx1"/>
        </a:solidFill>
        <a:latin typeface="+mn-lt"/>
        <a:ea typeface="+mn-ea"/>
        <a:cs typeface="+mn-cs"/>
      </a:defRPr>
    </a:lvl4pPr>
    <a:lvl5pPr marL="1843430" algn="l" defTabSz="921715" rtl="0" eaLnBrk="1" latinLnBrk="0" hangingPunct="1">
      <a:defRPr kumimoji="1" sz="1814" kern="1200">
        <a:solidFill>
          <a:schemeClr val="tx1"/>
        </a:solidFill>
        <a:latin typeface="+mn-lt"/>
        <a:ea typeface="+mn-ea"/>
        <a:cs typeface="+mn-cs"/>
      </a:defRPr>
    </a:lvl5pPr>
    <a:lvl6pPr marL="2304288" algn="l" defTabSz="921715" rtl="0" eaLnBrk="1" latinLnBrk="0" hangingPunct="1">
      <a:defRPr kumimoji="1" sz="1814" kern="1200">
        <a:solidFill>
          <a:schemeClr val="tx1"/>
        </a:solidFill>
        <a:latin typeface="+mn-lt"/>
        <a:ea typeface="+mn-ea"/>
        <a:cs typeface="+mn-cs"/>
      </a:defRPr>
    </a:lvl6pPr>
    <a:lvl7pPr marL="2765146" algn="l" defTabSz="921715" rtl="0" eaLnBrk="1" latinLnBrk="0" hangingPunct="1">
      <a:defRPr kumimoji="1" sz="1814" kern="1200">
        <a:solidFill>
          <a:schemeClr val="tx1"/>
        </a:solidFill>
        <a:latin typeface="+mn-lt"/>
        <a:ea typeface="+mn-ea"/>
        <a:cs typeface="+mn-cs"/>
      </a:defRPr>
    </a:lvl7pPr>
    <a:lvl8pPr marL="3226003" algn="l" defTabSz="921715" rtl="0" eaLnBrk="1" latinLnBrk="0" hangingPunct="1">
      <a:defRPr kumimoji="1" sz="1814" kern="1200">
        <a:solidFill>
          <a:schemeClr val="tx1"/>
        </a:solidFill>
        <a:latin typeface="+mn-lt"/>
        <a:ea typeface="+mn-ea"/>
        <a:cs typeface="+mn-cs"/>
      </a:defRPr>
    </a:lvl8pPr>
    <a:lvl9pPr marL="3686861" algn="l" defTabSz="921715" rtl="0" eaLnBrk="1" latinLnBrk="0" hangingPunct="1">
      <a:defRPr kumimoji="1" sz="181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889F7D"/>
    <a:srgbClr val="339933"/>
    <a:srgbClr val="CCFFCC"/>
    <a:srgbClr val="000000"/>
    <a:srgbClr val="006600"/>
    <a:srgbClr val="99FFCC"/>
    <a:srgbClr val="66FF99"/>
    <a:srgbClr val="FFFFFF"/>
    <a:srgbClr val="6FB4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15" autoAdjust="0"/>
    <p:restoredTop sz="93910" autoAdjust="0"/>
  </p:normalViewPr>
  <p:slideViewPr>
    <p:cSldViewPr>
      <p:cViewPr varScale="1">
        <p:scale>
          <a:sx n="100" d="100"/>
          <a:sy n="100" d="100"/>
        </p:scale>
        <p:origin x="1056" y="6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9575" cy="496888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3" y="0"/>
            <a:ext cx="2949575" cy="496888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r">
              <a:defRPr sz="1200"/>
            </a:lvl1pPr>
          </a:lstStyle>
          <a:p>
            <a:fld id="{9EFDEC38-9E6E-4F38-A92F-57AC730FB332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2" tIns="45706" rIns="91412" bIns="4570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43" y="4721225"/>
            <a:ext cx="5445125" cy="4471988"/>
          </a:xfrm>
          <a:prstGeom prst="rect">
            <a:avLst/>
          </a:prstGeom>
        </p:spPr>
        <p:txBody>
          <a:bodyPr vert="horz" lIns="91412" tIns="45706" rIns="91412" bIns="4570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440863"/>
            <a:ext cx="2949575" cy="496887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3" y="9440863"/>
            <a:ext cx="2949575" cy="496887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r">
              <a:defRPr sz="1200"/>
            </a:lvl1pPr>
          </a:lstStyle>
          <a:p>
            <a:fld id="{E89182C8-D04B-4A1A-8523-950FC9621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460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21715" rtl="0" eaLnBrk="1" latinLnBrk="0" hangingPunct="1">
      <a:defRPr kumimoji="1" sz="1210" kern="1200">
        <a:solidFill>
          <a:schemeClr val="tx1"/>
        </a:solidFill>
        <a:latin typeface="+mn-lt"/>
        <a:ea typeface="+mn-ea"/>
        <a:cs typeface="+mn-cs"/>
      </a:defRPr>
    </a:lvl1pPr>
    <a:lvl2pPr marL="460858" algn="l" defTabSz="921715" rtl="0" eaLnBrk="1" latinLnBrk="0" hangingPunct="1">
      <a:defRPr kumimoji="1" sz="1210" kern="1200">
        <a:solidFill>
          <a:schemeClr val="tx1"/>
        </a:solidFill>
        <a:latin typeface="+mn-lt"/>
        <a:ea typeface="+mn-ea"/>
        <a:cs typeface="+mn-cs"/>
      </a:defRPr>
    </a:lvl2pPr>
    <a:lvl3pPr marL="921715" algn="l" defTabSz="921715" rtl="0" eaLnBrk="1" latinLnBrk="0" hangingPunct="1">
      <a:defRPr kumimoji="1" sz="1210" kern="1200">
        <a:solidFill>
          <a:schemeClr val="tx1"/>
        </a:solidFill>
        <a:latin typeface="+mn-lt"/>
        <a:ea typeface="+mn-ea"/>
        <a:cs typeface="+mn-cs"/>
      </a:defRPr>
    </a:lvl3pPr>
    <a:lvl4pPr marL="1382573" algn="l" defTabSz="921715" rtl="0" eaLnBrk="1" latinLnBrk="0" hangingPunct="1">
      <a:defRPr kumimoji="1" sz="1210" kern="1200">
        <a:solidFill>
          <a:schemeClr val="tx1"/>
        </a:solidFill>
        <a:latin typeface="+mn-lt"/>
        <a:ea typeface="+mn-ea"/>
        <a:cs typeface="+mn-cs"/>
      </a:defRPr>
    </a:lvl4pPr>
    <a:lvl5pPr marL="1843430" algn="l" defTabSz="921715" rtl="0" eaLnBrk="1" latinLnBrk="0" hangingPunct="1">
      <a:defRPr kumimoji="1" sz="1210" kern="1200">
        <a:solidFill>
          <a:schemeClr val="tx1"/>
        </a:solidFill>
        <a:latin typeface="+mn-lt"/>
        <a:ea typeface="+mn-ea"/>
        <a:cs typeface="+mn-cs"/>
      </a:defRPr>
    </a:lvl5pPr>
    <a:lvl6pPr marL="2304288" algn="l" defTabSz="921715" rtl="0" eaLnBrk="1" latinLnBrk="0" hangingPunct="1">
      <a:defRPr kumimoji="1" sz="1210" kern="1200">
        <a:solidFill>
          <a:schemeClr val="tx1"/>
        </a:solidFill>
        <a:latin typeface="+mn-lt"/>
        <a:ea typeface="+mn-ea"/>
        <a:cs typeface="+mn-cs"/>
      </a:defRPr>
    </a:lvl6pPr>
    <a:lvl7pPr marL="2765146" algn="l" defTabSz="921715" rtl="0" eaLnBrk="1" latinLnBrk="0" hangingPunct="1">
      <a:defRPr kumimoji="1" sz="1210" kern="1200">
        <a:solidFill>
          <a:schemeClr val="tx1"/>
        </a:solidFill>
        <a:latin typeface="+mn-lt"/>
        <a:ea typeface="+mn-ea"/>
        <a:cs typeface="+mn-cs"/>
      </a:defRPr>
    </a:lvl7pPr>
    <a:lvl8pPr marL="3226003" algn="l" defTabSz="921715" rtl="0" eaLnBrk="1" latinLnBrk="0" hangingPunct="1">
      <a:defRPr kumimoji="1" sz="1210" kern="1200">
        <a:solidFill>
          <a:schemeClr val="tx1"/>
        </a:solidFill>
        <a:latin typeface="+mn-lt"/>
        <a:ea typeface="+mn-ea"/>
        <a:cs typeface="+mn-cs"/>
      </a:defRPr>
    </a:lvl8pPr>
    <a:lvl9pPr marL="3686861" algn="l" defTabSz="921715" rtl="0" eaLnBrk="1" latinLnBrk="0" hangingPunct="1">
      <a:defRPr kumimoji="1" sz="121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31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1EF2-6897-4A65-A67D-A7915A269752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706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E0F2-50EB-4802-BBFF-618C99B0EAB6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37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1" y="274645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1" y="274645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7D65-C5FA-42DA-BDD8-4430F0219CF7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729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8C52D-B964-4334-8F5A-FF090D9FEB1C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038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58978-5AF8-4922-9713-C2F5B3C44098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42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4D35-32B4-4796-954A-EFD9D3DC31EC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171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3" y="1535119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3" indent="0">
              <a:buNone/>
              <a:defRPr sz="1600" b="1"/>
            </a:lvl4pPr>
            <a:lvl5pPr marL="1828791" indent="0">
              <a:buNone/>
              <a:defRPr sz="1600" b="1"/>
            </a:lvl5pPr>
            <a:lvl6pPr marL="2285989" indent="0">
              <a:buNone/>
              <a:defRPr sz="1600" b="1"/>
            </a:lvl6pPr>
            <a:lvl7pPr marL="2743186" indent="0">
              <a:buNone/>
              <a:defRPr sz="1600" b="1"/>
            </a:lvl7pPr>
            <a:lvl8pPr marL="3200384" indent="0">
              <a:buNone/>
              <a:defRPr sz="1600" b="1"/>
            </a:lvl8pPr>
            <a:lvl9pPr marL="3657582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3" y="2174876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4" y="1535119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3" indent="0">
              <a:buNone/>
              <a:defRPr sz="1600" b="1"/>
            </a:lvl4pPr>
            <a:lvl5pPr marL="1828791" indent="0">
              <a:buNone/>
              <a:defRPr sz="1600" b="1"/>
            </a:lvl5pPr>
            <a:lvl6pPr marL="2285989" indent="0">
              <a:buNone/>
              <a:defRPr sz="1600" b="1"/>
            </a:lvl6pPr>
            <a:lvl7pPr marL="2743186" indent="0">
              <a:buNone/>
              <a:defRPr sz="1600" b="1"/>
            </a:lvl7pPr>
            <a:lvl8pPr marL="3200384" indent="0">
              <a:buNone/>
              <a:defRPr sz="1600" b="1"/>
            </a:lvl8pPr>
            <a:lvl9pPr marL="3657582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4" y="2174876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6AE11-45C8-4828-A2E1-65EEF4AF6E09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560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47D9-A842-40EA-8972-2FFF0B750C44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9083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8F88E-CB06-46C8-8CA8-764BD5B1916C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24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3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3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3" indent="0">
              <a:buNone/>
              <a:defRPr sz="900"/>
            </a:lvl4pPr>
            <a:lvl5pPr marL="1828791" indent="0">
              <a:buNone/>
              <a:defRPr sz="900"/>
            </a:lvl5pPr>
            <a:lvl6pPr marL="2285989" indent="0">
              <a:buNone/>
              <a:defRPr sz="900"/>
            </a:lvl6pPr>
            <a:lvl7pPr marL="2743186" indent="0">
              <a:buNone/>
              <a:defRPr sz="900"/>
            </a:lvl7pPr>
            <a:lvl8pPr marL="3200384" indent="0">
              <a:buNone/>
              <a:defRPr sz="900"/>
            </a:lvl8pPr>
            <a:lvl9pPr marL="3657582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BA2A-5481-449B-8858-05EA71E88F77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20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6" y="4800606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3" indent="0">
              <a:buNone/>
              <a:defRPr sz="2000"/>
            </a:lvl4pPr>
            <a:lvl5pPr marL="1828791" indent="0">
              <a:buNone/>
              <a:defRPr sz="2000"/>
            </a:lvl5pPr>
            <a:lvl6pPr marL="2285989" indent="0">
              <a:buNone/>
              <a:defRPr sz="2000"/>
            </a:lvl6pPr>
            <a:lvl7pPr marL="2743186" indent="0">
              <a:buNone/>
              <a:defRPr sz="2000"/>
            </a:lvl7pPr>
            <a:lvl8pPr marL="3200384" indent="0">
              <a:buNone/>
              <a:defRPr sz="2000"/>
            </a:lvl8pPr>
            <a:lvl9pPr marL="3657582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6" y="5367344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3" indent="0">
              <a:buNone/>
              <a:defRPr sz="900"/>
            </a:lvl4pPr>
            <a:lvl5pPr marL="1828791" indent="0">
              <a:buNone/>
              <a:defRPr sz="900"/>
            </a:lvl5pPr>
            <a:lvl6pPr marL="2285989" indent="0">
              <a:buNone/>
              <a:defRPr sz="900"/>
            </a:lvl6pPr>
            <a:lvl7pPr marL="2743186" indent="0">
              <a:buNone/>
              <a:defRPr sz="900"/>
            </a:lvl7pPr>
            <a:lvl8pPr marL="3200384" indent="0">
              <a:buNone/>
              <a:defRPr sz="900"/>
            </a:lvl8pPr>
            <a:lvl9pPr marL="3657582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CEB-F8FC-4F96-A139-FB1464CF38E2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820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1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CE5F7-A693-47BE-B24E-EC7B9C630F87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2" y="6356357"/>
            <a:ext cx="31368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1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619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395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8" indent="-3428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9" algn="l" defTabSz="91439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4" indent="-228599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2" indent="-228599" algn="l" defTabSz="91439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90" indent="-228599" algn="l" defTabSz="91439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7" indent="-228599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5" indent="-228599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3" indent="-228599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81" indent="-228599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3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91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6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4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82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3CD42C05-1ACF-7FAE-B1C3-6D493725E55A}"/>
              </a:ext>
            </a:extLst>
          </p:cNvPr>
          <p:cNvSpPr/>
          <p:nvPr/>
        </p:nvSpPr>
        <p:spPr>
          <a:xfrm>
            <a:off x="862688" y="5658164"/>
            <a:ext cx="7999821" cy="338554"/>
          </a:xfrm>
          <a:prstGeom prst="rect">
            <a:avLst/>
          </a:prstGeom>
          <a:ln w="12700">
            <a:solidFill>
              <a:srgbClr val="889F7D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2026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年１月頃：答申等を踏まえ次期計画案を作成の上、パブリックコメントを実施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4B7DE65F-977C-E260-2552-1FA5488D2860}"/>
              </a:ext>
            </a:extLst>
          </p:cNvPr>
          <p:cNvSpPr/>
          <p:nvPr/>
        </p:nvSpPr>
        <p:spPr>
          <a:xfrm>
            <a:off x="862688" y="6401139"/>
            <a:ext cx="3319301" cy="338554"/>
          </a:xfrm>
          <a:prstGeom prst="rect">
            <a:avLst/>
          </a:prstGeom>
          <a:ln w="12700">
            <a:solidFill>
              <a:srgbClr val="889F7D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2026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年３月頃：次期計画を公表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F4D4F17-FBDA-4F89-B9F2-3357F0811D72}"/>
              </a:ext>
            </a:extLst>
          </p:cNvPr>
          <p:cNvSpPr/>
          <p:nvPr/>
        </p:nvSpPr>
        <p:spPr>
          <a:xfrm>
            <a:off x="862688" y="4896196"/>
            <a:ext cx="4327413" cy="338554"/>
          </a:xfrm>
          <a:prstGeom prst="rect">
            <a:avLst/>
          </a:prstGeom>
          <a:ln w="12700">
            <a:solidFill>
              <a:srgbClr val="889F7D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2025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12</a:t>
            </a: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月頃：大阪府環境審議会から答申</a:t>
            </a:r>
          </a:p>
        </p:txBody>
      </p:sp>
      <p:graphicFrame>
        <p:nvGraphicFramePr>
          <p:cNvPr id="19" name="表 7">
            <a:extLst>
              <a:ext uri="{FF2B5EF4-FFF2-40B4-BE49-F238E27FC236}">
                <a16:creationId xmlns:a16="http://schemas.microsoft.com/office/drawing/2014/main" id="{F118502C-38E9-4ADF-A48D-EF2A041F9E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002550"/>
              </p:ext>
            </p:extLst>
          </p:nvPr>
        </p:nvGraphicFramePr>
        <p:xfrm>
          <a:off x="923938" y="1476794"/>
          <a:ext cx="8316000" cy="3029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8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2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350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7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　期</a:t>
                      </a:r>
                      <a:endParaRPr kumimoji="1" lang="en-US" altLang="ja-JP" sz="16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4303" marR="74303" marT="37154" marB="3715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889F7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審議事項（予定）：循環型社会推進計画部会</a:t>
                      </a:r>
                      <a:endParaRPr kumimoji="1" lang="en-US" altLang="ja-JP" sz="1600" b="1" dirty="0">
                        <a:solidFill>
                          <a:schemeClr val="bg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4303" marR="74303" marT="37154" marB="37154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889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循環型社会推進計画部会</a:t>
                      </a:r>
                      <a:endParaRPr kumimoji="1" lang="en-US" altLang="ja-JP" sz="1400" b="0" dirty="0">
                        <a:solidFill>
                          <a:schemeClr val="bg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4303" marR="74303" marT="37154" marB="3715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889F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59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</a:t>
                      </a:r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2025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年３月４日</a:t>
                      </a:r>
                      <a:endParaRPr kumimoji="1" lang="en-US" altLang="ja-JP" sz="16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4303" marR="74303" marT="37154" marB="3715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6F5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第１回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4303" marR="74303" marT="37154" marB="37154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6F5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・現行計画の進捗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・次期計画の策定にあたっての論点整理</a:t>
                      </a:r>
                    </a:p>
                  </a:txBody>
                  <a:tcPr marL="74303" marR="74303" marT="37154" marB="3715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6F5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68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 ６月頃</a:t>
                      </a:r>
                      <a:endParaRPr kumimoji="1" lang="en-US" altLang="ja-JP" sz="16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4303" marR="74303" marT="37154" marB="3715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6F5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第２回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4303" marR="74303" marT="37154" marB="37154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6F5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・次期計画の将来像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・施策の基本方針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4303" marR="74303" marT="37154" marB="3715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6F5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034556"/>
                  </a:ext>
                </a:extLst>
              </a:tr>
              <a:tr h="49459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 ９月頃</a:t>
                      </a:r>
                    </a:p>
                  </a:txBody>
                  <a:tcPr marL="74303" marR="74303" marT="37154" marB="3715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6F5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第３回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4303" marR="74303" marT="37154" marB="37154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6F5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・各主体の行動指針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・排出量等の将来予測、次期計画の目標設定</a:t>
                      </a:r>
                    </a:p>
                  </a:txBody>
                  <a:tcPr marL="74303" marR="74303" marT="37154" marB="3715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6F5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675045"/>
                  </a:ext>
                </a:extLst>
              </a:tr>
              <a:tr h="45520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</a:t>
                      </a:r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月頃</a:t>
                      </a:r>
                    </a:p>
                  </a:txBody>
                  <a:tcPr marL="74303" marR="74303" marT="37154" marB="3715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6F5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第４回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4303" marR="74303" marT="37154" marB="37154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6F5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・部会報告素案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4303" marR="74303" marT="37154" marB="3715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6F5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819137"/>
                  </a:ext>
                </a:extLst>
              </a:tr>
              <a:tr h="45520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</a:t>
                      </a:r>
                      <a:r>
                        <a:rPr kumimoji="1" lang="en-US" altLang="ja-JP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</a:t>
                      </a:r>
                      <a:r>
                        <a:rPr kumimoji="1" lang="ja-JP" altLang="en-US" sz="16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月頃</a:t>
                      </a:r>
                    </a:p>
                  </a:txBody>
                  <a:tcPr marL="74303" marR="74303" marT="37154" marB="3715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6F5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第５回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4303" marR="74303" marT="37154" marB="37154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6F5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・部会報告案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4303" marR="74303" marT="37154" marB="37154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6F5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552698"/>
                  </a:ext>
                </a:extLst>
              </a:tr>
            </a:tbl>
          </a:graphicData>
        </a:graphic>
      </p:graphicFrame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38094671-013A-409F-9083-7288DDA42307}"/>
              </a:ext>
            </a:extLst>
          </p:cNvPr>
          <p:cNvSpPr/>
          <p:nvPr/>
        </p:nvSpPr>
        <p:spPr>
          <a:xfrm>
            <a:off x="1" y="0"/>
            <a:ext cx="359228" cy="516467"/>
          </a:xfrm>
          <a:prstGeom prst="rect">
            <a:avLst/>
          </a:prstGeom>
          <a:solidFill>
            <a:srgbClr val="889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AC5BC5BB-B471-428F-88FB-3339F2E1ADEA}"/>
              </a:ext>
            </a:extLst>
          </p:cNvPr>
          <p:cNvCxnSpPr>
            <a:cxnSpLocks/>
          </p:cNvCxnSpPr>
          <p:nvPr/>
        </p:nvCxnSpPr>
        <p:spPr>
          <a:xfrm>
            <a:off x="0" y="516467"/>
            <a:ext cx="9905999" cy="0"/>
          </a:xfrm>
          <a:prstGeom prst="line">
            <a:avLst/>
          </a:prstGeom>
          <a:ln w="38100">
            <a:solidFill>
              <a:srgbClr val="889F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2A7C244-3740-431B-95CE-612CD5001BBC}"/>
              </a:ext>
            </a:extLst>
          </p:cNvPr>
          <p:cNvSpPr txBox="1"/>
          <p:nvPr/>
        </p:nvSpPr>
        <p:spPr>
          <a:xfrm>
            <a:off x="444825" y="104765"/>
            <a:ext cx="9195412" cy="35612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 algn="just">
              <a:lnSpc>
                <a:spcPts val="2000"/>
              </a:lnSpc>
            </a:pPr>
            <a:r>
              <a:rPr lang="ja-JP" altLang="en-US" sz="2000" b="1" kern="100" dirty="0">
                <a:solidFill>
                  <a:srgbClr val="000000"/>
                </a:solidFill>
                <a:latin typeface="+mn-ea"/>
                <a:cs typeface="Times New Roman" panose="02020603050405020304" pitchFamily="18" charset="0"/>
              </a:rPr>
              <a:t>次期計画の策定スケジュール</a:t>
            </a:r>
            <a:endParaRPr lang="en-US" altLang="ja-JP" sz="1400" b="1" kern="100" dirty="0">
              <a:solidFill>
                <a:srgbClr val="000000"/>
              </a:solidFill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E334237B-C044-41DB-B2AC-C4BAE6A3CF49}"/>
              </a:ext>
            </a:extLst>
          </p:cNvPr>
          <p:cNvSpPr/>
          <p:nvPr/>
        </p:nvSpPr>
        <p:spPr>
          <a:xfrm>
            <a:off x="862689" y="736141"/>
            <a:ext cx="3946296" cy="307777"/>
          </a:xfrm>
          <a:prstGeom prst="rect">
            <a:avLst/>
          </a:prstGeom>
          <a:ln w="6350">
            <a:solidFill>
              <a:srgbClr val="7F7F7F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2024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12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26</a:t>
            </a:r>
            <a:r>
              <a:rPr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日：大阪府環境審議会への諮問</a:t>
            </a:r>
          </a:p>
        </p:txBody>
      </p:sp>
      <p:sp>
        <p:nvSpPr>
          <p:cNvPr id="27" name="右矢印 49">
            <a:extLst>
              <a:ext uri="{FF2B5EF4-FFF2-40B4-BE49-F238E27FC236}">
                <a16:creationId xmlns:a16="http://schemas.microsoft.com/office/drawing/2014/main" id="{834610D2-867B-460A-B747-22AF4F88ABC1}"/>
              </a:ext>
            </a:extLst>
          </p:cNvPr>
          <p:cNvSpPr/>
          <p:nvPr/>
        </p:nvSpPr>
        <p:spPr bwMode="auto">
          <a:xfrm rot="5400000">
            <a:off x="1931595" y="4038402"/>
            <a:ext cx="216000" cy="1347075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889F7D">
              <a:alpha val="70000"/>
            </a:srgbClr>
          </a:solidFill>
          <a:ln>
            <a:noFill/>
          </a:ln>
          <a:effectLst/>
        </p:spPr>
        <p:txBody>
          <a:bodyPr vert="horz" wrap="square" lIns="90258" tIns="45129" rIns="90258" bIns="4512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右矢印 49">
            <a:extLst>
              <a:ext uri="{FF2B5EF4-FFF2-40B4-BE49-F238E27FC236}">
                <a16:creationId xmlns:a16="http://schemas.microsoft.com/office/drawing/2014/main" id="{947F8868-09D6-4C81-96F6-DE24A59B2852}"/>
              </a:ext>
            </a:extLst>
          </p:cNvPr>
          <p:cNvSpPr/>
          <p:nvPr/>
        </p:nvSpPr>
        <p:spPr bwMode="auto">
          <a:xfrm rot="5400000">
            <a:off x="1931595" y="4773271"/>
            <a:ext cx="216000" cy="1347075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889F7D">
              <a:alpha val="70000"/>
            </a:srgbClr>
          </a:solidFill>
          <a:ln>
            <a:noFill/>
          </a:ln>
          <a:effectLst/>
        </p:spPr>
        <p:txBody>
          <a:bodyPr vert="horz" wrap="square" lIns="90258" tIns="45129" rIns="90258" bIns="4512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1" name="右矢印 49">
            <a:extLst>
              <a:ext uri="{FF2B5EF4-FFF2-40B4-BE49-F238E27FC236}">
                <a16:creationId xmlns:a16="http://schemas.microsoft.com/office/drawing/2014/main" id="{B32003B5-3F53-4ED4-99D2-92A12E38A5CC}"/>
              </a:ext>
            </a:extLst>
          </p:cNvPr>
          <p:cNvSpPr/>
          <p:nvPr/>
        </p:nvSpPr>
        <p:spPr bwMode="auto">
          <a:xfrm rot="5400000">
            <a:off x="1931595" y="5524713"/>
            <a:ext cx="216000" cy="1347075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889F7D">
              <a:alpha val="70000"/>
            </a:srgbClr>
          </a:solidFill>
          <a:ln>
            <a:noFill/>
          </a:ln>
          <a:effectLst/>
        </p:spPr>
        <p:txBody>
          <a:bodyPr vert="horz" wrap="square" lIns="90258" tIns="45129" rIns="90258" bIns="4512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右矢印 49">
            <a:extLst>
              <a:ext uri="{FF2B5EF4-FFF2-40B4-BE49-F238E27FC236}">
                <a16:creationId xmlns:a16="http://schemas.microsoft.com/office/drawing/2014/main" id="{FC5A8B87-24FE-4B11-80D7-0FAA87091C4A}"/>
              </a:ext>
            </a:extLst>
          </p:cNvPr>
          <p:cNvSpPr/>
          <p:nvPr/>
        </p:nvSpPr>
        <p:spPr bwMode="auto">
          <a:xfrm rot="5400000">
            <a:off x="1931595" y="603596"/>
            <a:ext cx="216000" cy="1347075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889F7D">
              <a:alpha val="70000"/>
            </a:srgbClr>
          </a:solidFill>
          <a:ln>
            <a:noFill/>
          </a:ln>
          <a:effectLst/>
        </p:spPr>
        <p:txBody>
          <a:bodyPr vert="horz" wrap="square" lIns="90258" tIns="45129" rIns="90258" bIns="4512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87262FA5-B9A2-4E28-B6BA-4ED090608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53400" y="126165"/>
            <a:ext cx="1175564" cy="276984"/>
          </a:xfrm>
          <a:noFill/>
          <a:ln w="6350">
            <a:noFill/>
          </a:ln>
        </p:spPr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kumimoji="1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ja-JP" altLang="en-US" sz="1800" dirty="0">
                <a:latin typeface="+mn-ea"/>
                <a:ea typeface="+mn-ea"/>
              </a:rPr>
              <a:t>資料１</a:t>
            </a:r>
            <a:r>
              <a:rPr kumimoji="0" lang="en-US" altLang="ja-JP" sz="1800" dirty="0">
                <a:latin typeface="+mn-ea"/>
                <a:ea typeface="+mn-ea"/>
              </a:rPr>
              <a:t>-</a:t>
            </a:r>
            <a:r>
              <a:rPr kumimoji="0" lang="ja-JP" altLang="en-US" sz="1800" dirty="0">
                <a:latin typeface="+mn-ea"/>
                <a:ea typeface="+mn-ea"/>
              </a:rPr>
              <a:t>２</a:t>
            </a:r>
            <a:endParaRPr kumimoji="0" lang="en-US" altLang="ja-JP" sz="18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3278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E149F3571759242AB70A9ADBD48801F" ma:contentTypeVersion="2" ma:contentTypeDescription="新しいドキュメントを作成します。" ma:contentTypeScope="" ma:versionID="b3c97e09efd2aa013a335549072096a9">
  <xsd:schema xmlns:xsd="http://www.w3.org/2001/XMLSchema" xmlns:xs="http://www.w3.org/2001/XMLSchema" xmlns:p="http://schemas.microsoft.com/office/2006/metadata/properties" xmlns:ns2="70d7d652-1edb-4486-adb7-569848e2bdac" xmlns:ns3="a9b0d389-098a-4f82-adda-c0435a7f6245" targetNamespace="http://schemas.microsoft.com/office/2006/metadata/properties" ma:root="true" ma:fieldsID="25ddd6d1bcad24e9732583f12c572358" ns2:_="" ns3:_="">
    <xsd:import namespace="70d7d652-1edb-4486-adb7-569848e2bdac"/>
    <xsd:import namespace="a9b0d389-098a-4f82-adda-c0435a7f6245"/>
    <xsd:element name="properties">
      <xsd:complexType>
        <xsd:sequence>
          <xsd:element name="documentManagement">
            <xsd:complexType>
              <xsd:all>
                <xsd:element ref="ns2:_x65e5__x4ed8__x5165__x308a_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d7d652-1edb-4486-adb7-569848e2bdac" elementFormDefault="qualified">
    <xsd:import namespace="http://schemas.microsoft.com/office/2006/documentManagement/types"/>
    <xsd:import namespace="http://schemas.microsoft.com/office/infopath/2007/PartnerControls"/>
    <xsd:element name="_x65e5__x4ed8__x5165__x308a_" ma:index="8" nillable="true" ma:displayName="日付入り" ma:format="DateOnly" ma:internalName="_x65e5__x4ed8__x5165__x308a_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b0d389-098a-4f82-adda-c0435a7f6245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65e5__x4ed8__x5165__x308a_ xmlns="70d7d652-1edb-4486-adb7-569848e2bdac" xsi:nil="true"/>
  </documentManagement>
</p:properties>
</file>

<file path=customXml/itemProps1.xml><?xml version="1.0" encoding="utf-8"?>
<ds:datastoreItem xmlns:ds="http://schemas.openxmlformats.org/officeDocument/2006/customXml" ds:itemID="{5C871AA2-7F69-4962-B219-191B8178DBD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DA51C0A-9C75-4AAE-93FA-DD7726A206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d7d652-1edb-4486-adb7-569848e2bdac"/>
    <ds:schemaRef ds:uri="a9b0d389-098a-4f82-adda-c0435a7f6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89B1FD-68B0-49E6-84E1-D2749A35FD37}">
  <ds:schemaRefs>
    <ds:schemaRef ds:uri="http://www.w3.org/XML/1998/namespace"/>
    <ds:schemaRef ds:uri="70d7d652-1edb-4486-adb7-569848e2bdac"/>
    <ds:schemaRef ds:uri="http://schemas.microsoft.com/office/2006/metadata/properties"/>
    <ds:schemaRef ds:uri="a9b0d389-098a-4f82-adda-c0435a7f6245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A4 210 x 297 mm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游ゴシック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2022-10-19T08:47:56Z</dcterms:created>
  <dcterms:modified xsi:type="dcterms:W3CDTF">2025-02-28T02:37:33Z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0x010100EE149F3571759242AB70A9ADBD48801F</vt:lpwstr>
  </property>
</Properties>
</file>