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705" r:id="rId1"/>
  </p:sldMasterIdLst>
  <p:notesMasterIdLst>
    <p:notesMasterId r:id="rId9"/>
  </p:notesMasterIdLst>
  <p:handoutMasterIdLst>
    <p:handoutMasterId r:id="rId10"/>
  </p:handoutMasterIdLst>
  <p:sldIdLst>
    <p:sldId id="421" r:id="rId2"/>
    <p:sldId id="432" r:id="rId3"/>
    <p:sldId id="433" r:id="rId4"/>
    <p:sldId id="446" r:id="rId5"/>
    <p:sldId id="435" r:id="rId6"/>
    <p:sldId id="449" r:id="rId7"/>
    <p:sldId id="450" r:id="rId8"/>
  </p:sldIdLst>
  <p:sldSz cx="12192000" cy="6858000"/>
  <p:notesSz cx="6807200" cy="99393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51"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B38"/>
    <a:srgbClr val="EFF6E8"/>
    <a:srgbClr val="DEECCE"/>
    <a:srgbClr val="739828"/>
    <a:srgbClr val="82AD2D"/>
    <a:srgbClr val="1CB57C"/>
    <a:srgbClr val="DDD6C6"/>
    <a:srgbClr val="0E6242"/>
    <a:srgbClr val="B9AB8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59" autoAdjust="0"/>
    <p:restoredTop sz="95796" autoAdjust="0"/>
  </p:normalViewPr>
  <p:slideViewPr>
    <p:cSldViewPr>
      <p:cViewPr varScale="1">
        <p:scale>
          <a:sx n="90" d="100"/>
          <a:sy n="90" d="100"/>
        </p:scale>
        <p:origin x="792" y="62"/>
      </p:cViewPr>
      <p:guideLst>
        <p:guide orient="horz" pos="2251"/>
        <p:guide pos="3840"/>
      </p:guideLst>
    </p:cSldViewPr>
  </p:slideViewPr>
  <p:outlineViewPr>
    <p:cViewPr>
      <p:scale>
        <a:sx n="33" d="100"/>
        <a:sy n="33" d="100"/>
      </p:scale>
      <p:origin x="66" y="228"/>
    </p:cViewPr>
  </p:outlineViewPr>
  <p:notesTextViewPr>
    <p:cViewPr>
      <p:scale>
        <a:sx n="75" d="100"/>
        <a:sy n="75"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6038" y="9440863"/>
            <a:ext cx="2949575" cy="496887"/>
          </a:xfrm>
          <a:prstGeom prst="rect">
            <a:avLst/>
          </a:prstGeom>
        </p:spPr>
        <p:txBody>
          <a:bodyPr vert="horz" wrap="square" lIns="91418" tIns="45710" rIns="91418" bIns="45710"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54450" y="0"/>
            <a:ext cx="29511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lvl1pPr algn="r" defTabSz="95679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92075" y="746125"/>
            <a:ext cx="6624638"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9450" y="4719638"/>
            <a:ext cx="54483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defTabSz="95679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5445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algn="r" defTabSz="955675"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6125"/>
            <a:ext cx="6624638" cy="3727450"/>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1</a:t>
            </a:fld>
            <a:endParaRPr lang="en-US" altLang="ja-JP">
              <a:latin typeface="Arial" panose="020B0604020202020204" pitchFamily="34" charset="0"/>
            </a:endParaRPr>
          </a:p>
        </p:txBody>
      </p:sp>
    </p:spTree>
    <p:extLst>
      <p:ext uri="{BB962C8B-B14F-4D97-AF65-F5344CB8AC3E}">
        <p14:creationId xmlns:p14="http://schemas.microsoft.com/office/powerpoint/2010/main" val="1843400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6125"/>
            <a:ext cx="6624638" cy="3727450"/>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extLst>
      <p:ext uri="{BB962C8B-B14F-4D97-AF65-F5344CB8AC3E}">
        <p14:creationId xmlns:p14="http://schemas.microsoft.com/office/powerpoint/2010/main" val="303502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6125"/>
            <a:ext cx="6624638" cy="3727450"/>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3</a:t>
            </a:fld>
            <a:endParaRPr lang="en-US" altLang="ja-JP">
              <a:latin typeface="Arial" panose="020B0604020202020204" pitchFamily="34" charset="0"/>
            </a:endParaRPr>
          </a:p>
        </p:txBody>
      </p:sp>
    </p:spTree>
    <p:extLst>
      <p:ext uri="{BB962C8B-B14F-4D97-AF65-F5344CB8AC3E}">
        <p14:creationId xmlns:p14="http://schemas.microsoft.com/office/powerpoint/2010/main" val="3107671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6125"/>
            <a:ext cx="6624638" cy="3727450"/>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4</a:t>
            </a:fld>
            <a:endParaRPr lang="en-US" altLang="ja-JP">
              <a:latin typeface="Arial" panose="020B0604020202020204" pitchFamily="34" charset="0"/>
            </a:endParaRPr>
          </a:p>
        </p:txBody>
      </p:sp>
    </p:spTree>
    <p:extLst>
      <p:ext uri="{BB962C8B-B14F-4D97-AF65-F5344CB8AC3E}">
        <p14:creationId xmlns:p14="http://schemas.microsoft.com/office/powerpoint/2010/main" val="564280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4538"/>
            <a:ext cx="6615113" cy="3722687"/>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947034" cy="49308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1910" indent="-285350">
              <a:defRPr kumimoji="1">
                <a:solidFill>
                  <a:schemeClr val="tx1"/>
                </a:solidFill>
                <a:latin typeface="Verdana" panose="020B0604030504040204" pitchFamily="34" charset="0"/>
                <a:ea typeface="ＭＳ Ｐゴシック" panose="020B0600070205080204" pitchFamily="50" charset="-128"/>
              </a:defRPr>
            </a:lvl2pPr>
            <a:lvl3pPr marL="1141400" indent="-228280">
              <a:defRPr kumimoji="1">
                <a:solidFill>
                  <a:schemeClr val="tx1"/>
                </a:solidFill>
                <a:latin typeface="Verdana" panose="020B0604030504040204" pitchFamily="34" charset="0"/>
                <a:ea typeface="ＭＳ Ｐゴシック" panose="020B0600070205080204" pitchFamily="50" charset="-128"/>
              </a:defRPr>
            </a:lvl3pPr>
            <a:lvl4pPr marL="1597960" indent="-228280">
              <a:defRPr kumimoji="1">
                <a:solidFill>
                  <a:schemeClr val="tx1"/>
                </a:solidFill>
                <a:latin typeface="Verdana" panose="020B0604030504040204" pitchFamily="34" charset="0"/>
                <a:ea typeface="ＭＳ Ｐゴシック" panose="020B0600070205080204" pitchFamily="50" charset="-128"/>
              </a:defRPr>
            </a:lvl4pPr>
            <a:lvl5pPr marL="2054520" indent="-228280">
              <a:defRPr kumimoji="1">
                <a:solidFill>
                  <a:schemeClr val="tx1"/>
                </a:solidFill>
                <a:latin typeface="Verdana" panose="020B0604030504040204" pitchFamily="34" charset="0"/>
                <a:ea typeface="ＭＳ Ｐゴシック" panose="020B0600070205080204" pitchFamily="50" charset="-128"/>
              </a:defRPr>
            </a:lvl5pPr>
            <a:lvl6pPr marL="2511080"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763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419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075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4337">
              <a:defRPr kumimoji="1">
                <a:solidFill>
                  <a:schemeClr val="tx1"/>
                </a:solidFill>
                <a:latin typeface="Verdana" panose="020B0604030504040204" pitchFamily="34" charset="0"/>
                <a:ea typeface="ＭＳ Ｐゴシック" panose="020B0600070205080204" pitchFamily="50" charset="-128"/>
              </a:defRPr>
            </a:lvl1pPr>
            <a:lvl2pPr marL="741910" indent="-285350" defTabSz="954337">
              <a:defRPr kumimoji="1">
                <a:solidFill>
                  <a:schemeClr val="tx1"/>
                </a:solidFill>
                <a:latin typeface="Verdana" panose="020B0604030504040204" pitchFamily="34" charset="0"/>
                <a:ea typeface="ＭＳ Ｐゴシック" panose="020B0600070205080204" pitchFamily="50" charset="-128"/>
              </a:defRPr>
            </a:lvl2pPr>
            <a:lvl3pPr marL="1141400" indent="-228280" defTabSz="954337">
              <a:defRPr kumimoji="1">
                <a:solidFill>
                  <a:schemeClr val="tx1"/>
                </a:solidFill>
                <a:latin typeface="Verdana" panose="020B0604030504040204" pitchFamily="34" charset="0"/>
                <a:ea typeface="ＭＳ Ｐゴシック" panose="020B0600070205080204" pitchFamily="50" charset="-128"/>
              </a:defRPr>
            </a:lvl3pPr>
            <a:lvl4pPr marL="1597960" indent="-228280" defTabSz="954337">
              <a:defRPr kumimoji="1">
                <a:solidFill>
                  <a:schemeClr val="tx1"/>
                </a:solidFill>
                <a:latin typeface="Verdana" panose="020B0604030504040204" pitchFamily="34" charset="0"/>
                <a:ea typeface="ＭＳ Ｐゴシック" panose="020B0600070205080204" pitchFamily="50" charset="-128"/>
              </a:defRPr>
            </a:lvl4pPr>
            <a:lvl5pPr marL="2054520" indent="-228280" defTabSz="954337">
              <a:defRPr kumimoji="1">
                <a:solidFill>
                  <a:schemeClr val="tx1"/>
                </a:solidFill>
                <a:latin typeface="Verdana" panose="020B0604030504040204" pitchFamily="34" charset="0"/>
                <a:ea typeface="ＭＳ Ｐゴシック" panose="020B0600070205080204" pitchFamily="50" charset="-128"/>
              </a:defRPr>
            </a:lvl5pPr>
            <a:lvl6pPr marL="2511080"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763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419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075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5</a:t>
            </a:fld>
            <a:endParaRPr lang="en-US" altLang="ja-JP">
              <a:latin typeface="Arial" panose="020B0604020202020204" pitchFamily="34" charset="0"/>
            </a:endParaRPr>
          </a:p>
        </p:txBody>
      </p:sp>
    </p:spTree>
    <p:extLst>
      <p:ext uri="{BB962C8B-B14F-4D97-AF65-F5344CB8AC3E}">
        <p14:creationId xmlns:p14="http://schemas.microsoft.com/office/powerpoint/2010/main" val="1340553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0488" y="742950"/>
            <a:ext cx="6608762" cy="3717925"/>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942910" cy="49245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0871" indent="-284951">
              <a:defRPr kumimoji="1">
                <a:solidFill>
                  <a:schemeClr val="tx1"/>
                </a:solidFill>
                <a:latin typeface="Verdana" panose="020B0604030504040204" pitchFamily="34" charset="0"/>
                <a:ea typeface="ＭＳ Ｐゴシック" panose="020B0600070205080204" pitchFamily="50" charset="-128"/>
              </a:defRPr>
            </a:lvl2pPr>
            <a:lvl3pPr marL="1139802" indent="-227960">
              <a:defRPr kumimoji="1">
                <a:solidFill>
                  <a:schemeClr val="tx1"/>
                </a:solidFill>
                <a:latin typeface="Verdana" panose="020B0604030504040204" pitchFamily="34" charset="0"/>
                <a:ea typeface="ＭＳ Ｐゴシック" panose="020B0600070205080204" pitchFamily="50" charset="-128"/>
              </a:defRPr>
            </a:lvl3pPr>
            <a:lvl4pPr marL="1595723" indent="-227960">
              <a:defRPr kumimoji="1">
                <a:solidFill>
                  <a:schemeClr val="tx1"/>
                </a:solidFill>
                <a:latin typeface="Verdana" panose="020B0604030504040204" pitchFamily="34" charset="0"/>
                <a:ea typeface="ＭＳ Ｐゴシック" panose="020B0600070205080204" pitchFamily="50" charset="-128"/>
              </a:defRPr>
            </a:lvl4pPr>
            <a:lvl5pPr marL="2051644" indent="-227960">
              <a:defRPr kumimoji="1">
                <a:solidFill>
                  <a:schemeClr val="tx1"/>
                </a:solidFill>
                <a:latin typeface="Verdana" panose="020B0604030504040204" pitchFamily="34" charset="0"/>
                <a:ea typeface="ＭＳ Ｐゴシック" panose="020B0600070205080204" pitchFamily="50" charset="-128"/>
              </a:defRPr>
            </a:lvl5pPr>
            <a:lvl6pPr marL="2507564" indent="-22796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3484" indent="-22796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19405" indent="-22796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75326" indent="-22796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3001">
              <a:defRPr kumimoji="1">
                <a:solidFill>
                  <a:schemeClr val="tx1"/>
                </a:solidFill>
                <a:latin typeface="Verdana" panose="020B0604030504040204" pitchFamily="34" charset="0"/>
                <a:ea typeface="ＭＳ Ｐゴシック" panose="020B0600070205080204" pitchFamily="50" charset="-128"/>
              </a:defRPr>
            </a:lvl1pPr>
            <a:lvl2pPr marL="740871" indent="-284951" defTabSz="953001">
              <a:defRPr kumimoji="1">
                <a:solidFill>
                  <a:schemeClr val="tx1"/>
                </a:solidFill>
                <a:latin typeface="Verdana" panose="020B0604030504040204" pitchFamily="34" charset="0"/>
                <a:ea typeface="ＭＳ Ｐゴシック" panose="020B0600070205080204" pitchFamily="50" charset="-128"/>
              </a:defRPr>
            </a:lvl2pPr>
            <a:lvl3pPr marL="1139802" indent="-227960" defTabSz="953001">
              <a:defRPr kumimoji="1">
                <a:solidFill>
                  <a:schemeClr val="tx1"/>
                </a:solidFill>
                <a:latin typeface="Verdana" panose="020B0604030504040204" pitchFamily="34" charset="0"/>
                <a:ea typeface="ＭＳ Ｐゴシック" panose="020B0600070205080204" pitchFamily="50" charset="-128"/>
              </a:defRPr>
            </a:lvl3pPr>
            <a:lvl4pPr marL="1595723" indent="-227960" defTabSz="953001">
              <a:defRPr kumimoji="1">
                <a:solidFill>
                  <a:schemeClr val="tx1"/>
                </a:solidFill>
                <a:latin typeface="Verdana" panose="020B0604030504040204" pitchFamily="34" charset="0"/>
                <a:ea typeface="ＭＳ Ｐゴシック" panose="020B0600070205080204" pitchFamily="50" charset="-128"/>
              </a:defRPr>
            </a:lvl4pPr>
            <a:lvl5pPr marL="2051644" indent="-227960" defTabSz="953001">
              <a:defRPr kumimoji="1">
                <a:solidFill>
                  <a:schemeClr val="tx1"/>
                </a:solidFill>
                <a:latin typeface="Verdana" panose="020B0604030504040204" pitchFamily="34" charset="0"/>
                <a:ea typeface="ＭＳ Ｐゴシック" panose="020B0600070205080204" pitchFamily="50" charset="-128"/>
              </a:defRPr>
            </a:lvl5pPr>
            <a:lvl6pPr marL="2507564" indent="-227960" defTabSz="95300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3484" indent="-227960" defTabSz="95300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19405" indent="-227960" defTabSz="95300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75326" indent="-227960" defTabSz="95300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6</a:t>
            </a:fld>
            <a:endParaRPr lang="en-US" altLang="ja-JP">
              <a:latin typeface="Arial" panose="020B0604020202020204" pitchFamily="34" charset="0"/>
            </a:endParaRPr>
          </a:p>
        </p:txBody>
      </p:sp>
    </p:spTree>
    <p:extLst>
      <p:ext uri="{BB962C8B-B14F-4D97-AF65-F5344CB8AC3E}">
        <p14:creationId xmlns:p14="http://schemas.microsoft.com/office/powerpoint/2010/main" val="4029829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38242" name="Rectangle 2"/>
          <p:cNvSpPr>
            <a:spLocks noGrp="1" noChangeArrowheads="1"/>
          </p:cNvSpPr>
          <p:nvPr>
            <p:ph type="ctrTitle"/>
          </p:nvPr>
        </p:nvSpPr>
        <p:spPr>
          <a:xfrm>
            <a:off x="914400" y="685800"/>
            <a:ext cx="103632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
        <p:nvSpPr>
          <p:cNvPr id="13" name="正方形/長方形 12">
            <a:extLst>
              <a:ext uri="{FF2B5EF4-FFF2-40B4-BE49-F238E27FC236}">
                <a16:creationId xmlns:a16="http://schemas.microsoft.com/office/drawing/2014/main" id="{81DFABB5-6AA7-4AE5-99CB-ECC4C443424B}"/>
              </a:ext>
            </a:extLst>
          </p:cNvPr>
          <p:cNvSpPr/>
          <p:nvPr/>
        </p:nvSpPr>
        <p:spPr>
          <a:xfrm>
            <a:off x="380527" y="2939165"/>
            <a:ext cx="3810885" cy="216024"/>
          </a:xfrm>
          <a:prstGeom prst="rect">
            <a:avLst/>
          </a:prstGeom>
          <a:solidFill>
            <a:srgbClr val="DDD6C6">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6A2C5C8-CC73-4A28-A01B-70754E9B5FC2}"/>
              </a:ext>
            </a:extLst>
          </p:cNvPr>
          <p:cNvSpPr/>
          <p:nvPr/>
        </p:nvSpPr>
        <p:spPr>
          <a:xfrm>
            <a:off x="4187431" y="2939165"/>
            <a:ext cx="3810885" cy="216024"/>
          </a:xfrm>
          <a:prstGeom prst="rect">
            <a:avLst/>
          </a:prstGeom>
          <a:solidFill>
            <a:srgbClr val="B9AB8E">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449B7442-9A12-4735-9BAF-7863B3157DB9}"/>
              </a:ext>
            </a:extLst>
          </p:cNvPr>
          <p:cNvSpPr/>
          <p:nvPr/>
        </p:nvSpPr>
        <p:spPr>
          <a:xfrm>
            <a:off x="7991879" y="2939165"/>
            <a:ext cx="3810885" cy="216024"/>
          </a:xfrm>
          <a:prstGeom prst="rect">
            <a:avLst/>
          </a:prstGeom>
          <a:solidFill>
            <a:srgbClr val="1CB57C">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554" y="4800600"/>
            <a:ext cx="73152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7813"/>
            <a:ext cx="274320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7813"/>
            <a:ext cx="8042031"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52401"/>
            <a:ext cx="109728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624950" y="-243408"/>
            <a:ext cx="109728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247"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89785"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9315938" y="6400800"/>
            <a:ext cx="28448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4011247"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9347200" y="64008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3048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609600" y="1447800"/>
            <a:ext cx="107696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3048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3048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sldNum="0"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emf"/><Relationship Id="rId5" Type="http://schemas.openxmlformats.org/officeDocument/2006/relationships/image" Target="../media/image4.png"/><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07B7D64-F5E0-482E-A9E0-AB80B3CF3245}"/>
              </a:ext>
            </a:extLst>
          </p:cNvPr>
          <p:cNvSpPr txBox="1">
            <a:spLocks/>
          </p:cNvSpPr>
          <p:nvPr/>
        </p:nvSpPr>
        <p:spPr>
          <a:xfrm>
            <a:off x="0" y="2100689"/>
            <a:ext cx="12192000"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ja-JP" altLang="en-US" sz="3600" kern="0" dirty="0">
                <a:solidFill>
                  <a:srgbClr val="006600"/>
                </a:solidFill>
                <a:latin typeface="+mn-ea"/>
                <a:ea typeface="+mn-ea"/>
              </a:rPr>
              <a:t>次期計画の目標値（案）</a:t>
            </a:r>
          </a:p>
        </p:txBody>
      </p:sp>
      <p:sp>
        <p:nvSpPr>
          <p:cNvPr id="6" name="テキスト ボックス 5">
            <a:extLst>
              <a:ext uri="{FF2B5EF4-FFF2-40B4-BE49-F238E27FC236}">
                <a16:creationId xmlns:a16="http://schemas.microsoft.com/office/drawing/2014/main" id="{177BE718-751E-461B-8834-A3209249FC50}"/>
              </a:ext>
            </a:extLst>
          </p:cNvPr>
          <p:cNvSpPr txBox="1"/>
          <p:nvPr/>
        </p:nvSpPr>
        <p:spPr>
          <a:xfrm>
            <a:off x="11280576" y="120863"/>
            <a:ext cx="720080" cy="325667"/>
          </a:xfrm>
          <a:prstGeom prst="rect">
            <a:avLst/>
          </a:prstGeom>
          <a:noFill/>
          <a:ln>
            <a:solidFill>
              <a:schemeClr val="tx1"/>
            </a:solidFill>
          </a:ln>
        </p:spPr>
        <p:txBody>
          <a:bodyPr wrap="square" rtlCol="0" anchor="ctr">
            <a:spAutoFit/>
          </a:bodyPr>
          <a:lstStyle/>
          <a:p>
            <a:pPr algn="ctr">
              <a:lnSpc>
                <a:spcPts val="1900"/>
              </a:lnSpc>
            </a:pPr>
            <a:r>
              <a:rPr lang="ja-JP" altLang="en-US" sz="1400" dirty="0">
                <a:latin typeface="游ゴシック" panose="020B0400000000000000" pitchFamily="50" charset="-128"/>
                <a:ea typeface="游ゴシック" panose="020B0400000000000000" pitchFamily="50" charset="-128"/>
              </a:rPr>
              <a:t>資料３</a:t>
            </a:r>
            <a:endParaRPr lang="en-US" altLang="ja-JP"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5549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四角形: 角を丸くする 41">
            <a:extLst>
              <a:ext uri="{FF2B5EF4-FFF2-40B4-BE49-F238E27FC236}">
                <a16:creationId xmlns:a16="http://schemas.microsoft.com/office/drawing/2014/main" id="{6AA4D9CA-C374-4CA0-A670-84591C9567B3}"/>
              </a:ext>
            </a:extLst>
          </p:cNvPr>
          <p:cNvSpPr/>
          <p:nvPr/>
        </p:nvSpPr>
        <p:spPr>
          <a:xfrm>
            <a:off x="5632540" y="2212694"/>
            <a:ext cx="5912918" cy="4168634"/>
          </a:xfrm>
          <a:prstGeom prst="roundRect">
            <a:avLst>
              <a:gd name="adj" fmla="val 2039"/>
            </a:avLst>
          </a:prstGeom>
          <a:solidFill>
            <a:schemeClr val="bg1">
              <a:lumMod val="95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四角形: 角を丸くする 38">
            <a:extLst>
              <a:ext uri="{FF2B5EF4-FFF2-40B4-BE49-F238E27FC236}">
                <a16:creationId xmlns:a16="http://schemas.microsoft.com/office/drawing/2014/main" id="{896D1589-E04B-4678-AE41-1E873CE5E3AE}"/>
              </a:ext>
            </a:extLst>
          </p:cNvPr>
          <p:cNvSpPr/>
          <p:nvPr/>
        </p:nvSpPr>
        <p:spPr>
          <a:xfrm>
            <a:off x="675757" y="2219446"/>
            <a:ext cx="4484139" cy="4168634"/>
          </a:xfrm>
          <a:prstGeom prst="roundRect">
            <a:avLst>
              <a:gd name="adj" fmla="val 2039"/>
            </a:avLst>
          </a:prstGeom>
          <a:solidFill>
            <a:schemeClr val="bg1">
              <a:lumMod val="95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en-US" altLang="ja-JP" sz="2000" b="1" kern="0" dirty="0">
                <a:solidFill>
                  <a:srgbClr val="0E6242"/>
                </a:solidFill>
                <a:latin typeface="游ゴシック" panose="020B0400000000000000" pitchFamily="50" charset="-128"/>
                <a:ea typeface="游ゴシック" panose="020B0400000000000000" pitchFamily="50" charset="-128"/>
              </a:rPr>
              <a:t>【</a:t>
            </a:r>
            <a:r>
              <a:rPr lang="ja-JP" altLang="en-US" sz="2000" b="1" kern="0" dirty="0">
                <a:solidFill>
                  <a:srgbClr val="0E6242"/>
                </a:solidFill>
                <a:latin typeface="游ゴシック" panose="020B0400000000000000" pitchFamily="50" charset="-128"/>
                <a:ea typeface="游ゴシック" panose="020B0400000000000000" pitchFamily="50" charset="-128"/>
              </a:rPr>
              <a:t>参考</a:t>
            </a:r>
            <a:r>
              <a:rPr lang="en-US" altLang="ja-JP" sz="2000" b="1" kern="0" dirty="0">
                <a:solidFill>
                  <a:srgbClr val="0E6242"/>
                </a:solidFill>
                <a:latin typeface="游ゴシック" panose="020B0400000000000000" pitchFamily="50" charset="-128"/>
                <a:ea typeface="游ゴシック" panose="020B0400000000000000" pitchFamily="50" charset="-128"/>
              </a:rPr>
              <a:t>】</a:t>
            </a:r>
            <a:r>
              <a:rPr lang="ja-JP" altLang="en-US" sz="2000" b="1" kern="0" dirty="0">
                <a:solidFill>
                  <a:srgbClr val="0E6242"/>
                </a:solidFill>
                <a:latin typeface="游ゴシック" panose="020B0400000000000000" pitchFamily="50" charset="-128"/>
                <a:ea typeface="游ゴシック" panose="020B0400000000000000" pitchFamily="50" charset="-128"/>
              </a:rPr>
              <a:t>次期計画の目標と参考指標（第２回部会）</a:t>
            </a:r>
          </a:p>
        </p:txBody>
      </p:sp>
      <p:sp>
        <p:nvSpPr>
          <p:cNvPr id="19" name="テキスト ボックス 18">
            <a:extLst>
              <a:ext uri="{FF2B5EF4-FFF2-40B4-BE49-F238E27FC236}">
                <a16:creationId xmlns:a16="http://schemas.microsoft.com/office/drawing/2014/main" id="{3F8CE13D-5342-471E-818B-D113D12452B1}"/>
              </a:ext>
            </a:extLst>
          </p:cNvPr>
          <p:cNvSpPr txBox="1"/>
          <p:nvPr/>
        </p:nvSpPr>
        <p:spPr>
          <a:xfrm>
            <a:off x="11809588" y="6532584"/>
            <a:ext cx="360040" cy="307777"/>
          </a:xfrm>
          <a:prstGeom prst="rect">
            <a:avLst/>
          </a:prstGeom>
          <a:noFill/>
        </p:spPr>
        <p:txBody>
          <a:bodyPr wrap="square" rtlCol="0">
            <a:spAutoFit/>
          </a:bodyPr>
          <a:lstStyle/>
          <a:p>
            <a:pPr algn="ctr"/>
            <a:r>
              <a:rPr kumimoji="1" lang="en-US" altLang="ja-JP" sz="1400" dirty="0">
                <a:latin typeface="游ゴシック" panose="020B0400000000000000" pitchFamily="50" charset="-128"/>
                <a:ea typeface="游ゴシック" panose="020B0400000000000000" pitchFamily="50" charset="-128"/>
              </a:rPr>
              <a:t>1</a:t>
            </a:r>
            <a:endParaRPr kumimoji="1" lang="ja-JP" altLang="en-US" sz="1400" dirty="0">
              <a:latin typeface="游ゴシック" panose="020B0400000000000000" pitchFamily="50" charset="-128"/>
              <a:ea typeface="游ゴシック" panose="020B0400000000000000" pitchFamily="50" charset="-128"/>
            </a:endParaRPr>
          </a:p>
        </p:txBody>
      </p:sp>
      <p:sp>
        <p:nvSpPr>
          <p:cNvPr id="25" name="正方形/長方形 24">
            <a:extLst>
              <a:ext uri="{FF2B5EF4-FFF2-40B4-BE49-F238E27FC236}">
                <a16:creationId xmlns:a16="http://schemas.microsoft.com/office/drawing/2014/main" id="{35BD4FEA-CC99-4323-978A-257773488CED}"/>
              </a:ext>
            </a:extLst>
          </p:cNvPr>
          <p:cNvSpPr/>
          <p:nvPr/>
        </p:nvSpPr>
        <p:spPr>
          <a:xfrm>
            <a:off x="711029" y="2360590"/>
            <a:ext cx="4700163" cy="2656311"/>
          </a:xfrm>
          <a:prstGeom prst="rect">
            <a:avLst/>
          </a:prstGeom>
          <a:noFill/>
        </p:spPr>
        <p:txBody>
          <a:bodyPr wrap="square" lIns="96844" tIns="48422" rIns="96844" bIns="48422">
            <a:spAutoFit/>
          </a:bodyPr>
          <a:lstStyle/>
          <a:p>
            <a:pPr algn="just">
              <a:lnSpc>
                <a:spcPts val="2000"/>
              </a:lnSpc>
            </a:pPr>
            <a:r>
              <a:rPr lang="ja-JP" altLang="en-US" b="1" dirty="0">
                <a:latin typeface="游ゴシック" panose="020B0400000000000000" pitchFamily="50" charset="-128"/>
                <a:ea typeface="游ゴシック" panose="020B0400000000000000" pitchFamily="50" charset="-128"/>
              </a:rPr>
              <a:t> ■ 目標</a:t>
            </a:r>
            <a:endParaRPr lang="en-US" altLang="ja-JP" b="1" dirty="0">
              <a:latin typeface="游ゴシック" panose="020B0400000000000000" pitchFamily="50" charset="-128"/>
              <a:ea typeface="游ゴシック" panose="020B0400000000000000" pitchFamily="50" charset="-128"/>
            </a:endParaRPr>
          </a:p>
          <a:p>
            <a:pPr algn="just">
              <a:lnSpc>
                <a:spcPts val="2000"/>
              </a:lnSpc>
            </a:pPr>
            <a:endParaRPr lang="en-US" altLang="ja-JP" sz="1600" dirty="0">
              <a:latin typeface="游ゴシック" panose="020B0400000000000000" pitchFamily="50" charset="-128"/>
              <a:ea typeface="游ゴシック" panose="020B0400000000000000" pitchFamily="50" charset="-128"/>
            </a:endParaRPr>
          </a:p>
          <a:p>
            <a:pPr algn="just">
              <a:lnSpc>
                <a:spcPts val="2000"/>
              </a:lnSpc>
            </a:pPr>
            <a:r>
              <a:rPr lang="ja-JP" altLang="en-US" sz="1600" b="1" dirty="0">
                <a:latin typeface="游ゴシック" panose="020B0400000000000000" pitchFamily="50" charset="-128"/>
                <a:ea typeface="游ゴシック" panose="020B0400000000000000" pitchFamily="50" charset="-128"/>
              </a:rPr>
              <a:t>   ＜一般廃棄物＞</a:t>
            </a:r>
          </a:p>
          <a:p>
            <a:pPr marL="360000" indent="-144000" algn="just">
              <a:lnSpc>
                <a:spcPts val="2000"/>
              </a:lnSpc>
              <a:spcBef>
                <a:spcPts val="400"/>
              </a:spcBef>
              <a:buFont typeface="Wingdings" panose="05000000000000000000" pitchFamily="2" charset="2"/>
              <a:buChar char=""/>
            </a:pPr>
            <a:r>
              <a:rPr lang="ja-JP" altLang="en-US" sz="1600" dirty="0">
                <a:solidFill>
                  <a:srgbClr val="C00000"/>
                </a:solidFill>
                <a:latin typeface="游ゴシック" panose="020B0400000000000000" pitchFamily="50" charset="-128"/>
                <a:ea typeface="游ゴシック" panose="020B0400000000000000" pitchFamily="50" charset="-128"/>
              </a:rPr>
              <a:t>排出量（総量及び１⼈１⽇当たり）</a:t>
            </a:r>
            <a:endParaRPr lang="en-US" altLang="ja-JP" sz="1600" dirty="0">
              <a:solidFill>
                <a:srgbClr val="C00000"/>
              </a:solidFill>
              <a:latin typeface="游ゴシック" panose="020B0400000000000000" pitchFamily="50" charset="-128"/>
              <a:ea typeface="游ゴシック" panose="020B0400000000000000" pitchFamily="50" charset="-128"/>
            </a:endParaRPr>
          </a:p>
          <a:p>
            <a:pPr marL="360000" indent="-144000" algn="just">
              <a:lnSpc>
                <a:spcPts val="2000"/>
              </a:lnSpc>
              <a:spcBef>
                <a:spcPts val="400"/>
              </a:spcBef>
              <a:buFont typeface="Wingdings" panose="05000000000000000000" pitchFamily="2" charset="2"/>
              <a:buChar char=""/>
            </a:pPr>
            <a:r>
              <a:rPr lang="ja-JP" altLang="en-US" sz="1600" dirty="0">
                <a:solidFill>
                  <a:srgbClr val="C00000"/>
                </a:solidFill>
                <a:latin typeface="游ゴシック" panose="020B0400000000000000" pitchFamily="50" charset="-128"/>
                <a:ea typeface="游ゴシック" panose="020B0400000000000000" pitchFamily="50" charset="-128"/>
              </a:rPr>
              <a:t>最終処分量（総量及び１⼈１⽇当たり）</a:t>
            </a:r>
            <a:endParaRPr lang="en-US" altLang="ja-JP" sz="1600" dirty="0">
              <a:solidFill>
                <a:srgbClr val="C00000"/>
              </a:solidFill>
              <a:latin typeface="游ゴシック" panose="020B0400000000000000" pitchFamily="50" charset="-128"/>
              <a:ea typeface="游ゴシック" panose="020B0400000000000000" pitchFamily="50" charset="-128"/>
            </a:endParaRPr>
          </a:p>
          <a:p>
            <a:pPr marL="271463" algn="just">
              <a:lnSpc>
                <a:spcPts val="2000"/>
              </a:lnSpc>
              <a:spcBef>
                <a:spcPts val="400"/>
              </a:spcBef>
            </a:pPr>
            <a:endParaRPr lang="en-US" altLang="ja-JP" sz="1600" dirty="0">
              <a:latin typeface="游ゴシック" panose="020B0400000000000000" pitchFamily="50" charset="-128"/>
              <a:ea typeface="游ゴシック" panose="020B0400000000000000" pitchFamily="50" charset="-128"/>
            </a:endParaRPr>
          </a:p>
          <a:p>
            <a:pPr algn="just">
              <a:lnSpc>
                <a:spcPts val="2000"/>
              </a:lnSpc>
            </a:pPr>
            <a:r>
              <a:rPr lang="ja-JP" altLang="en-US" sz="1600" b="1" dirty="0">
                <a:latin typeface="游ゴシック" panose="020B0400000000000000" pitchFamily="50" charset="-128"/>
                <a:ea typeface="游ゴシック" panose="020B0400000000000000" pitchFamily="50" charset="-128"/>
              </a:rPr>
              <a:t>  ＜産業廃棄物＞</a:t>
            </a:r>
          </a:p>
          <a:p>
            <a:pPr marL="360000" indent="-144000" algn="just">
              <a:lnSpc>
                <a:spcPts val="2000"/>
              </a:lnSpc>
              <a:spcBef>
                <a:spcPts val="400"/>
              </a:spcBef>
              <a:buFont typeface="Wingdings" panose="05000000000000000000" pitchFamily="2" charset="2"/>
              <a:buChar char=""/>
            </a:pPr>
            <a:r>
              <a:rPr lang="ja-JP" altLang="en-US" sz="1600" dirty="0">
                <a:solidFill>
                  <a:srgbClr val="C00000"/>
                </a:solidFill>
                <a:latin typeface="游ゴシック" panose="020B0400000000000000" pitchFamily="50" charset="-128"/>
                <a:ea typeface="游ゴシック" panose="020B0400000000000000" pitchFamily="50" charset="-128"/>
              </a:rPr>
              <a:t>排出量</a:t>
            </a:r>
            <a:endParaRPr lang="en-US" altLang="ja-JP" sz="1600" dirty="0">
              <a:solidFill>
                <a:srgbClr val="C00000"/>
              </a:solidFill>
              <a:latin typeface="游ゴシック" panose="020B0400000000000000" pitchFamily="50" charset="-128"/>
              <a:ea typeface="游ゴシック" panose="020B0400000000000000" pitchFamily="50" charset="-128"/>
            </a:endParaRPr>
          </a:p>
          <a:p>
            <a:pPr marL="360000" indent="-144000" algn="just">
              <a:lnSpc>
                <a:spcPts val="2000"/>
              </a:lnSpc>
              <a:spcBef>
                <a:spcPts val="400"/>
              </a:spcBef>
              <a:buFont typeface="Wingdings" panose="05000000000000000000" pitchFamily="2" charset="2"/>
              <a:buChar char=""/>
            </a:pPr>
            <a:r>
              <a:rPr lang="ja-JP" altLang="en-US" sz="1600" dirty="0">
                <a:solidFill>
                  <a:srgbClr val="C00000"/>
                </a:solidFill>
                <a:latin typeface="游ゴシック" panose="020B0400000000000000" pitchFamily="50" charset="-128"/>
                <a:ea typeface="游ゴシック" panose="020B0400000000000000" pitchFamily="50" charset="-128"/>
              </a:rPr>
              <a:t>最終処分量</a:t>
            </a:r>
            <a:endParaRPr lang="en-US" altLang="ja-JP" sz="1600" dirty="0">
              <a:solidFill>
                <a:srgbClr val="C00000"/>
              </a:solidFill>
              <a:latin typeface="游ゴシック" panose="020B0400000000000000" pitchFamily="50" charset="-128"/>
              <a:ea typeface="游ゴシック" panose="020B0400000000000000" pitchFamily="50" charset="-128"/>
            </a:endParaRPr>
          </a:p>
        </p:txBody>
      </p:sp>
      <p:cxnSp>
        <p:nvCxnSpPr>
          <p:cNvPr id="35" name="直線コネクタ 34">
            <a:extLst>
              <a:ext uri="{FF2B5EF4-FFF2-40B4-BE49-F238E27FC236}">
                <a16:creationId xmlns:a16="http://schemas.microsoft.com/office/drawing/2014/main" id="{25E49691-B5C4-4483-A930-90142DB8565A}"/>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757882FB-760E-418F-828E-BA523CE1E10E}"/>
              </a:ext>
            </a:extLst>
          </p:cNvPr>
          <p:cNvSpPr/>
          <p:nvPr/>
        </p:nvSpPr>
        <p:spPr>
          <a:xfrm>
            <a:off x="5784819" y="2360590"/>
            <a:ext cx="5544616" cy="3784825"/>
          </a:xfrm>
          <a:prstGeom prst="rect">
            <a:avLst/>
          </a:prstGeom>
          <a:noFill/>
        </p:spPr>
        <p:txBody>
          <a:bodyPr wrap="square" lIns="96844" tIns="48422" rIns="96844" bIns="48422">
            <a:spAutoFit/>
          </a:bodyPr>
          <a:lstStyle/>
          <a:p>
            <a:pPr algn="just">
              <a:lnSpc>
                <a:spcPts val="2000"/>
              </a:lnSpc>
            </a:pPr>
            <a:r>
              <a:rPr lang="ja-JP" altLang="en-US" b="1" dirty="0">
                <a:latin typeface="游ゴシック" panose="020B0400000000000000" pitchFamily="50" charset="-128"/>
                <a:ea typeface="游ゴシック" panose="020B0400000000000000" pitchFamily="50" charset="-128"/>
              </a:rPr>
              <a:t> ■ 参考指標</a:t>
            </a:r>
            <a:endParaRPr lang="en-US" altLang="ja-JP" b="1" dirty="0">
              <a:latin typeface="游ゴシック" panose="020B0400000000000000" pitchFamily="50" charset="-128"/>
              <a:ea typeface="游ゴシック" panose="020B0400000000000000" pitchFamily="50" charset="-128"/>
            </a:endParaRPr>
          </a:p>
          <a:p>
            <a:pPr algn="just">
              <a:lnSpc>
                <a:spcPts val="2000"/>
              </a:lnSpc>
            </a:pPr>
            <a:endParaRPr lang="en-US" altLang="ja-JP" sz="1600" dirty="0">
              <a:latin typeface="游ゴシック" panose="020B0400000000000000" pitchFamily="50" charset="-128"/>
              <a:ea typeface="游ゴシック" panose="020B0400000000000000" pitchFamily="50" charset="-128"/>
            </a:endParaRPr>
          </a:p>
          <a:p>
            <a:pPr algn="just">
              <a:lnSpc>
                <a:spcPts val="2000"/>
              </a:lnSpc>
            </a:pPr>
            <a:r>
              <a:rPr lang="ja-JP" altLang="en-US" sz="1600" b="1" dirty="0">
                <a:latin typeface="游ゴシック" panose="020B0400000000000000" pitchFamily="50" charset="-128"/>
                <a:ea typeface="游ゴシック" panose="020B0400000000000000" pitchFamily="50" charset="-128"/>
              </a:rPr>
              <a:t>   ＜一般廃棄物＞</a:t>
            </a:r>
          </a:p>
          <a:p>
            <a:pPr marL="432000" indent="-144000" algn="just">
              <a:lnSpc>
                <a:spcPts val="20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再⽣利⽤率</a:t>
            </a:r>
            <a:endParaRPr lang="en-US" altLang="ja-JP" sz="1600" dirty="0">
              <a:latin typeface="游ゴシック" panose="020B0400000000000000" pitchFamily="50" charset="-128"/>
              <a:ea typeface="游ゴシック" panose="020B0400000000000000" pitchFamily="50" charset="-128"/>
            </a:endParaRPr>
          </a:p>
          <a:p>
            <a:pPr marL="271463" algn="just">
              <a:lnSpc>
                <a:spcPts val="2000"/>
              </a:lnSpc>
              <a:spcBef>
                <a:spcPts val="400"/>
              </a:spcBef>
            </a:pPr>
            <a:r>
              <a:rPr lang="ja-JP" altLang="en-US" sz="1400" dirty="0">
                <a:latin typeface="游ゴシック" panose="020B0400000000000000" pitchFamily="50" charset="-128"/>
                <a:ea typeface="游ゴシック" panose="020B0400000000000000" pitchFamily="50" charset="-128"/>
              </a:rPr>
              <a:t>　</a:t>
            </a:r>
            <a:r>
              <a:rPr lang="zh-TW" altLang="en-US" sz="1400" dirty="0">
                <a:latin typeface="游ゴシック" panose="020B0400000000000000" pitchFamily="50" charset="-128"/>
                <a:ea typeface="游ゴシック" panose="020B0400000000000000" pitchFamily="50" charset="-128"/>
              </a:rPr>
              <a:t> </a:t>
            </a:r>
            <a:r>
              <a:rPr lang="ja-JP" altLang="en-US" sz="1400" dirty="0">
                <a:latin typeface="游ゴシック" panose="020B0400000000000000" pitchFamily="50" charset="-128"/>
                <a:ea typeface="游ゴシック" panose="020B0400000000000000" pitchFamily="50" charset="-128"/>
              </a:rPr>
              <a:t>　</a:t>
            </a:r>
            <a:r>
              <a:rPr lang="zh-TW" altLang="en-US" sz="1400" dirty="0">
                <a:latin typeface="游ゴシック" panose="020B0400000000000000" pitchFamily="50" charset="-128"/>
                <a:ea typeface="游ゴシック" panose="020B0400000000000000" pitchFamily="50" charset="-128"/>
              </a:rPr>
              <a:t>再⽣利⽤率＝ 資源化量／ 排出量</a:t>
            </a:r>
            <a:endParaRPr lang="en-US" altLang="zh-TW" sz="1400" dirty="0">
              <a:latin typeface="游ゴシック" panose="020B0400000000000000" pitchFamily="50" charset="-128"/>
              <a:ea typeface="游ゴシック" panose="020B0400000000000000" pitchFamily="50" charset="-128"/>
            </a:endParaRPr>
          </a:p>
          <a:p>
            <a:pPr marL="271463" algn="just">
              <a:lnSpc>
                <a:spcPts val="2000"/>
              </a:lnSpc>
              <a:spcBef>
                <a:spcPts val="0"/>
              </a:spcBef>
            </a:pPr>
            <a:r>
              <a:rPr lang="ja-JP" altLang="en-US" sz="1400" dirty="0">
                <a:latin typeface="游ゴシック" panose="020B0400000000000000" pitchFamily="50" charset="-128"/>
                <a:ea typeface="游ゴシック" panose="020B0400000000000000" pitchFamily="50" charset="-128"/>
              </a:rPr>
              <a:t>　　</a:t>
            </a:r>
            <a:r>
              <a:rPr lang="zh-TW" altLang="en-US" sz="1400" dirty="0">
                <a:latin typeface="游ゴシック" panose="020B0400000000000000" pitchFamily="50" charset="-128"/>
                <a:ea typeface="游ゴシック" panose="020B0400000000000000" pitchFamily="50" charset="-128"/>
              </a:rPr>
              <a:t> 資源化量＝ 排出量− 減量化量（中間処理）− 最終処分量</a:t>
            </a:r>
            <a:endParaRPr lang="ja-JP" altLang="en-US" sz="1400" dirty="0">
              <a:latin typeface="游ゴシック" panose="020B0400000000000000" pitchFamily="50" charset="-128"/>
              <a:ea typeface="游ゴシック" panose="020B0400000000000000" pitchFamily="50" charset="-128"/>
            </a:endParaRPr>
          </a:p>
          <a:p>
            <a:pPr marL="432000" indent="-144000" algn="just">
              <a:lnSpc>
                <a:spcPts val="2000"/>
              </a:lnSpc>
              <a:spcBef>
                <a:spcPts val="1200"/>
              </a:spcBef>
              <a:buFont typeface="Wingdings" panose="05000000000000000000" pitchFamily="2" charset="2"/>
              <a:buChar char=""/>
            </a:pPr>
            <a:r>
              <a:rPr lang="zh-TW" altLang="en-US" sz="1600" dirty="0">
                <a:latin typeface="游ゴシック" panose="020B0400000000000000" pitchFamily="50" charset="-128"/>
                <a:ea typeface="游ゴシック" panose="020B0400000000000000" pitchFamily="50" charset="-128"/>
              </a:rPr>
              <a:t>事業系資源化量</a:t>
            </a:r>
            <a:endParaRPr lang="en-US" altLang="ja-JP" sz="1600" dirty="0">
              <a:latin typeface="游ゴシック" panose="020B0400000000000000" pitchFamily="50" charset="-128"/>
              <a:ea typeface="游ゴシック" panose="020B0400000000000000" pitchFamily="50" charset="-128"/>
            </a:endParaRPr>
          </a:p>
          <a:p>
            <a:pPr algn="just">
              <a:lnSpc>
                <a:spcPts val="2000"/>
              </a:lnSpc>
              <a:spcBef>
                <a:spcPts val="1000"/>
              </a:spcBef>
            </a:pPr>
            <a:r>
              <a:rPr lang="ja-JP" altLang="en-US" sz="1600" b="1" dirty="0">
                <a:latin typeface="游ゴシック" panose="020B0400000000000000" pitchFamily="50" charset="-128"/>
                <a:ea typeface="游ゴシック" panose="020B0400000000000000" pitchFamily="50" charset="-128"/>
              </a:rPr>
              <a:t>   ＜産業廃棄物＞</a:t>
            </a:r>
          </a:p>
          <a:p>
            <a:pPr marL="432000" indent="-144000" algn="just">
              <a:lnSpc>
                <a:spcPts val="20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排出量から減量化量を除いた再⽣利⽤率</a:t>
            </a:r>
            <a:endParaRPr lang="en-US" altLang="ja-JP" sz="1600" dirty="0">
              <a:latin typeface="游ゴシック" panose="020B0400000000000000" pitchFamily="50" charset="-128"/>
              <a:ea typeface="游ゴシック" panose="020B0400000000000000" pitchFamily="50" charset="-128"/>
            </a:endParaRPr>
          </a:p>
          <a:p>
            <a:pPr algn="just">
              <a:lnSpc>
                <a:spcPts val="2000"/>
              </a:lnSpc>
              <a:spcBef>
                <a:spcPts val="1000"/>
              </a:spcBef>
            </a:pPr>
            <a:r>
              <a:rPr lang="ja-JP" altLang="en-US" sz="1600" b="1" dirty="0">
                <a:latin typeface="游ゴシック" panose="020B0400000000000000" pitchFamily="50" charset="-128"/>
                <a:ea typeface="游ゴシック" panose="020B0400000000000000" pitchFamily="50" charset="-128"/>
              </a:rPr>
              <a:t>   ＜プラスチックごみ＞</a:t>
            </a:r>
          </a:p>
          <a:p>
            <a:pPr marL="432000" indent="-144000" algn="just">
              <a:lnSpc>
                <a:spcPts val="20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プラスチックごみ分別回収量（行政回収）</a:t>
            </a:r>
            <a:endParaRPr lang="en-US" altLang="ja-JP" sz="1600" dirty="0">
              <a:latin typeface="游ゴシック" panose="020B0400000000000000" pitchFamily="50" charset="-128"/>
              <a:ea typeface="游ゴシック" panose="020B0400000000000000" pitchFamily="50" charset="-128"/>
            </a:endParaRPr>
          </a:p>
          <a:p>
            <a:pPr marL="432000" indent="-144000" algn="just">
              <a:lnSpc>
                <a:spcPts val="2000"/>
              </a:lnSpc>
              <a:spcBef>
                <a:spcPts val="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プラスチック焼却量（⼀般廃棄物及び産業廃棄物）</a:t>
            </a:r>
            <a:endParaRPr lang="en-US" altLang="ja-JP" sz="1600" dirty="0">
              <a:latin typeface="游ゴシック" panose="020B0400000000000000" pitchFamily="50" charset="-128"/>
              <a:ea typeface="游ゴシック" panose="020B0400000000000000" pitchFamily="50" charset="-128"/>
            </a:endParaRPr>
          </a:p>
        </p:txBody>
      </p:sp>
      <p:sp>
        <p:nvSpPr>
          <p:cNvPr id="37" name="正方形/長方形 36">
            <a:extLst>
              <a:ext uri="{FF2B5EF4-FFF2-40B4-BE49-F238E27FC236}">
                <a16:creationId xmlns:a16="http://schemas.microsoft.com/office/drawing/2014/main" id="{8F4D2A69-1E18-4421-B851-4D174BB79840}"/>
              </a:ext>
            </a:extLst>
          </p:cNvPr>
          <p:cNvSpPr/>
          <p:nvPr/>
        </p:nvSpPr>
        <p:spPr>
          <a:xfrm>
            <a:off x="635699" y="767003"/>
            <a:ext cx="10932909" cy="1290360"/>
          </a:xfrm>
          <a:prstGeom prst="rect">
            <a:avLst/>
          </a:prstGeom>
          <a:noFill/>
        </p:spPr>
        <p:txBody>
          <a:bodyPr wrap="square" lIns="96844" tIns="48422" rIns="96844" bIns="48422">
            <a:spAutoFit/>
          </a:bodyPr>
          <a:lstStyle/>
          <a:p>
            <a:pPr marL="144000" indent="-144000" algn="just">
              <a:lnSpc>
                <a:spcPts val="2200"/>
              </a:lnSpc>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⼤阪府における循環型社会の形成の進捗状況を把握、評価するため、代表的な指標について、計画期間において達成すべき</a:t>
            </a:r>
            <a:r>
              <a:rPr lang="ja-JP" altLang="en-US" sz="1600" b="1" dirty="0">
                <a:latin typeface="游ゴシック" panose="020B0400000000000000" pitchFamily="50" charset="-128"/>
                <a:ea typeface="游ゴシック" panose="020B0400000000000000" pitchFamily="50" charset="-128"/>
              </a:rPr>
              <a:t>「⽬標」</a:t>
            </a:r>
            <a:r>
              <a:rPr lang="ja-JP" altLang="en-US" sz="1600" dirty="0">
                <a:latin typeface="游ゴシック" panose="020B0400000000000000" pitchFamily="50" charset="-128"/>
                <a:ea typeface="游ゴシック" panose="020B0400000000000000" pitchFamily="50" charset="-128"/>
              </a:rPr>
              <a:t>を定める。</a:t>
            </a:r>
            <a:endParaRPr lang="en-US" altLang="ja-JP" sz="1600" dirty="0">
              <a:latin typeface="游ゴシック" panose="020B0400000000000000" pitchFamily="50" charset="-128"/>
              <a:ea typeface="游ゴシック" panose="020B0400000000000000" pitchFamily="50" charset="-128"/>
            </a:endParaRPr>
          </a:p>
          <a:p>
            <a:pPr marL="144000" indent="-144000" algn="just">
              <a:lnSpc>
                <a:spcPts val="2200"/>
              </a:lnSpc>
              <a:spcBef>
                <a:spcPts val="6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「⽬標値」に対する進捗状況の要因分析、各施策の実施効果の把握・進⾏管理、各主体の取組の進捗状況の把握に⽤いる</a:t>
            </a:r>
            <a:r>
              <a:rPr lang="ja-JP" altLang="en-US" sz="1600" b="1" dirty="0">
                <a:latin typeface="游ゴシック" panose="020B0400000000000000" pitchFamily="50" charset="-128"/>
                <a:ea typeface="游ゴシック" panose="020B0400000000000000" pitchFamily="50" charset="-128"/>
              </a:rPr>
              <a:t>「参考指標」</a:t>
            </a:r>
            <a:r>
              <a:rPr lang="ja-JP" altLang="en-US" sz="1600" dirty="0">
                <a:latin typeface="游ゴシック" panose="020B0400000000000000" pitchFamily="50" charset="-128"/>
                <a:ea typeface="游ゴシック" panose="020B0400000000000000" pitchFamily="50" charset="-128"/>
              </a:rPr>
              <a:t>を定める。</a:t>
            </a:r>
          </a:p>
        </p:txBody>
      </p:sp>
      <p:sp>
        <p:nvSpPr>
          <p:cNvPr id="6" name="大かっこ 5">
            <a:extLst>
              <a:ext uri="{FF2B5EF4-FFF2-40B4-BE49-F238E27FC236}">
                <a16:creationId xmlns:a16="http://schemas.microsoft.com/office/drawing/2014/main" id="{8A66D9B7-49D3-4059-B810-79C19EEA5C95}"/>
              </a:ext>
            </a:extLst>
          </p:cNvPr>
          <p:cNvSpPr/>
          <p:nvPr/>
        </p:nvSpPr>
        <p:spPr>
          <a:xfrm>
            <a:off x="6432890" y="3519935"/>
            <a:ext cx="4824536" cy="54494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944621308"/>
      </p:ext>
    </p:extLst>
  </p:cSld>
  <p:clrMapOvr>
    <a:masterClrMapping/>
  </p:clrMapOvr>
  <p:transition spd="slow" advTm="6662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四角形: 角を丸くする 57">
            <a:extLst>
              <a:ext uri="{FF2B5EF4-FFF2-40B4-BE49-F238E27FC236}">
                <a16:creationId xmlns:a16="http://schemas.microsoft.com/office/drawing/2014/main" id="{1D082087-5662-44D5-A486-A404FE880EA4}"/>
              </a:ext>
            </a:extLst>
          </p:cNvPr>
          <p:cNvSpPr/>
          <p:nvPr/>
        </p:nvSpPr>
        <p:spPr>
          <a:xfrm>
            <a:off x="4367561" y="2156910"/>
            <a:ext cx="3492000" cy="3717122"/>
          </a:xfrm>
          <a:prstGeom prst="roundRect">
            <a:avLst>
              <a:gd name="adj" fmla="val 3469"/>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 name="図 2">
            <a:extLst>
              <a:ext uri="{FF2B5EF4-FFF2-40B4-BE49-F238E27FC236}">
                <a16:creationId xmlns:a16="http://schemas.microsoft.com/office/drawing/2014/main" id="{89429F96-209D-48EF-BFDF-6BD16904014A}"/>
              </a:ext>
            </a:extLst>
          </p:cNvPr>
          <p:cNvPicPr>
            <a:picLocks noChangeAspect="1"/>
          </p:cNvPicPr>
          <p:nvPr/>
        </p:nvPicPr>
        <p:blipFill>
          <a:blip r:embed="rId3"/>
          <a:stretch>
            <a:fillRect/>
          </a:stretch>
        </p:blipFill>
        <p:spPr>
          <a:xfrm>
            <a:off x="4495004" y="2996952"/>
            <a:ext cx="3271622" cy="2808000"/>
          </a:xfrm>
          <a:prstGeom prst="rect">
            <a:avLst/>
          </a:prstGeom>
        </p:spPr>
      </p:pic>
      <p:sp>
        <p:nvSpPr>
          <p:cNvPr id="56" name="四角形: 角を丸くする 55">
            <a:extLst>
              <a:ext uri="{FF2B5EF4-FFF2-40B4-BE49-F238E27FC236}">
                <a16:creationId xmlns:a16="http://schemas.microsoft.com/office/drawing/2014/main" id="{4F87AC6A-8DA4-4173-B0CE-717C45307DCD}"/>
              </a:ext>
            </a:extLst>
          </p:cNvPr>
          <p:cNvSpPr/>
          <p:nvPr/>
        </p:nvSpPr>
        <p:spPr>
          <a:xfrm>
            <a:off x="679052" y="2160150"/>
            <a:ext cx="3492000" cy="3717122"/>
          </a:xfrm>
          <a:prstGeom prst="roundRect">
            <a:avLst>
              <a:gd name="adj" fmla="val 3469"/>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2" name="図 1">
            <a:extLst>
              <a:ext uri="{FF2B5EF4-FFF2-40B4-BE49-F238E27FC236}">
                <a16:creationId xmlns:a16="http://schemas.microsoft.com/office/drawing/2014/main" id="{B9550946-3A21-495E-A05B-D8BF52BC06E7}"/>
              </a:ext>
            </a:extLst>
          </p:cNvPr>
          <p:cNvPicPr>
            <a:picLocks noChangeAspect="1"/>
          </p:cNvPicPr>
          <p:nvPr/>
        </p:nvPicPr>
        <p:blipFill>
          <a:blip r:embed="rId4"/>
          <a:stretch>
            <a:fillRect/>
          </a:stretch>
        </p:blipFill>
        <p:spPr>
          <a:xfrm>
            <a:off x="809873" y="2996952"/>
            <a:ext cx="3266368" cy="2808000"/>
          </a:xfrm>
          <a:prstGeom prst="rect">
            <a:avLst/>
          </a:prstGeom>
        </p:spPr>
      </p:pic>
      <p:sp>
        <p:nvSpPr>
          <p:cNvPr id="63" name="四角形: 角を丸くする 62">
            <a:extLst>
              <a:ext uri="{FF2B5EF4-FFF2-40B4-BE49-F238E27FC236}">
                <a16:creationId xmlns:a16="http://schemas.microsoft.com/office/drawing/2014/main" id="{4BA5CB02-6AEE-4B5A-97CE-57644F8E4FDF}"/>
              </a:ext>
            </a:extLst>
          </p:cNvPr>
          <p:cNvSpPr/>
          <p:nvPr/>
        </p:nvSpPr>
        <p:spPr>
          <a:xfrm>
            <a:off x="8064746" y="2158047"/>
            <a:ext cx="3492000" cy="3717122"/>
          </a:xfrm>
          <a:prstGeom prst="roundRect">
            <a:avLst>
              <a:gd name="adj" fmla="val 3469"/>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73" name="図 72">
            <a:extLst>
              <a:ext uri="{FF2B5EF4-FFF2-40B4-BE49-F238E27FC236}">
                <a16:creationId xmlns:a16="http://schemas.microsoft.com/office/drawing/2014/main" id="{A124B726-AA3E-4577-9451-19E9CD9BBD15}"/>
              </a:ext>
            </a:extLst>
          </p:cNvPr>
          <p:cNvPicPr>
            <a:picLocks noChangeAspect="1"/>
          </p:cNvPicPr>
          <p:nvPr/>
        </p:nvPicPr>
        <p:blipFill rotWithShape="1">
          <a:blip r:embed="rId5" cstate="print">
            <a:duotone>
              <a:prstClr val="black"/>
              <a:schemeClr val="bg1">
                <a:lumMod val="85000"/>
                <a:tint val="45000"/>
                <a:satMod val="400000"/>
              </a:schemeClr>
            </a:duotone>
            <a:extLst>
              <a:ext uri="{28A0092B-C50C-407E-A947-70E740481C1C}">
                <a14:useLocalDpi xmlns:a14="http://schemas.microsoft.com/office/drawing/2010/main" val="0"/>
              </a:ext>
            </a:extLst>
          </a:blip>
          <a:srcRect/>
          <a:stretch/>
        </p:blipFill>
        <p:spPr>
          <a:xfrm>
            <a:off x="8270716" y="3036671"/>
            <a:ext cx="3199130" cy="2584268"/>
          </a:xfrm>
          <a:prstGeom prst="rect">
            <a:avLst/>
          </a:prstGeom>
        </p:spPr>
      </p:pic>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6"/>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游ゴシック" panose="020B0400000000000000" pitchFamily="50" charset="-128"/>
                <a:ea typeface="游ゴシック" panose="020B0400000000000000" pitchFamily="50" charset="-128"/>
              </a:rPr>
              <a:t> 一般廃棄物：排出量と最終処分量の推移</a:t>
            </a:r>
          </a:p>
        </p:txBody>
      </p:sp>
      <p:sp>
        <p:nvSpPr>
          <p:cNvPr id="32" name="テキスト ボックス 31">
            <a:extLst>
              <a:ext uri="{FF2B5EF4-FFF2-40B4-BE49-F238E27FC236}">
                <a16:creationId xmlns:a16="http://schemas.microsoft.com/office/drawing/2014/main" id="{4E5C1BE6-30FF-45FE-B191-1E872276D165}"/>
              </a:ext>
            </a:extLst>
          </p:cNvPr>
          <p:cNvSpPr txBox="1"/>
          <p:nvPr/>
        </p:nvSpPr>
        <p:spPr>
          <a:xfrm>
            <a:off x="205147" y="6365404"/>
            <a:ext cx="5328857" cy="465064"/>
          </a:xfrm>
          <a:prstGeom prst="rect">
            <a:avLst/>
          </a:prstGeom>
          <a:noFill/>
        </p:spPr>
        <p:txBody>
          <a:bodyPr wrap="square">
            <a:spAutoFit/>
          </a:bodyPr>
          <a:lstStyle/>
          <a:p>
            <a:pPr>
              <a:lnSpc>
                <a:spcPts val="1500"/>
              </a:lnSpc>
            </a:pPr>
            <a:r>
              <a:rPr lang="en-US" altLang="ja-JP" sz="1000" dirty="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府の排出量及び最終処分量：一般廃棄物処理実態調査結果（環境省）から作成</a:t>
            </a:r>
            <a:endParaRPr lang="en-US" altLang="ja-JP" sz="1000" dirty="0">
              <a:latin typeface="游ゴシック" panose="020B0400000000000000" pitchFamily="50" charset="-128"/>
              <a:ea typeface="游ゴシック" panose="020B0400000000000000" pitchFamily="50" charset="-128"/>
            </a:endParaRPr>
          </a:p>
          <a:p>
            <a:pPr>
              <a:lnSpc>
                <a:spcPts val="1500"/>
              </a:lnSpc>
            </a:pPr>
            <a:r>
              <a:rPr lang="en-US" altLang="ja-JP" sz="1000" dirty="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国の最終処分量の推計：</a:t>
            </a:r>
            <a:r>
              <a:rPr lang="zh-TW" altLang="en-US" sz="1000" dirty="0">
                <a:latin typeface="游ゴシック" panose="020B0400000000000000" pitchFamily="50" charset="-128"/>
                <a:ea typeface="游ゴシック" panose="020B0400000000000000" pitchFamily="50" charset="-128"/>
              </a:rPr>
              <a:t>中央環境審議会循環型社会部会（第</a:t>
            </a:r>
            <a:r>
              <a:rPr lang="en-US" altLang="zh-TW" sz="1000" dirty="0">
                <a:latin typeface="游ゴシック" panose="020B0400000000000000" pitchFamily="50" charset="-128"/>
                <a:ea typeface="游ゴシック" panose="020B0400000000000000" pitchFamily="50" charset="-128"/>
              </a:rPr>
              <a:t>54</a:t>
            </a:r>
            <a:r>
              <a:rPr lang="zh-TW" altLang="en-US" sz="1000" dirty="0">
                <a:latin typeface="游ゴシック" panose="020B0400000000000000" pitchFamily="50" charset="-128"/>
                <a:ea typeface="游ゴシック" panose="020B0400000000000000" pitchFamily="50" charset="-128"/>
              </a:rPr>
              <a:t>回）</a:t>
            </a:r>
            <a:r>
              <a:rPr lang="ja-JP" altLang="en-US" sz="1000" dirty="0">
                <a:latin typeface="游ゴシック" panose="020B0400000000000000" pitchFamily="50" charset="-128"/>
                <a:ea typeface="游ゴシック" panose="020B0400000000000000" pitchFamily="50" charset="-128"/>
              </a:rPr>
              <a:t>資料（環境省）</a:t>
            </a:r>
          </a:p>
        </p:txBody>
      </p:sp>
      <p:cxnSp>
        <p:nvCxnSpPr>
          <p:cNvPr id="54" name="直線コネクタ 53">
            <a:extLst>
              <a:ext uri="{FF2B5EF4-FFF2-40B4-BE49-F238E27FC236}">
                <a16:creationId xmlns:a16="http://schemas.microsoft.com/office/drawing/2014/main" id="{0643D874-9E7E-4F81-9D16-13FCF838EE40}"/>
              </a:ext>
            </a:extLst>
          </p:cNvPr>
          <p:cNvCxnSpPr>
            <a:cxnSpLocks/>
          </p:cNvCxnSpPr>
          <p:nvPr/>
        </p:nvCxnSpPr>
        <p:spPr>
          <a:xfrm flipH="1" flipV="1">
            <a:off x="3005635" y="4944166"/>
            <a:ext cx="858072" cy="270365"/>
          </a:xfrm>
          <a:prstGeom prst="line">
            <a:avLst/>
          </a:prstGeom>
          <a:ln w="63500">
            <a:solidFill>
              <a:srgbClr val="99CB38"/>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DAA825D6-99B4-491B-9870-BBECE3CCD687}"/>
              </a:ext>
            </a:extLst>
          </p:cNvPr>
          <p:cNvCxnSpPr>
            <a:cxnSpLocks/>
          </p:cNvCxnSpPr>
          <p:nvPr/>
        </p:nvCxnSpPr>
        <p:spPr>
          <a:xfrm flipH="1" flipV="1">
            <a:off x="2352469" y="4564782"/>
            <a:ext cx="680561" cy="379384"/>
          </a:xfrm>
          <a:prstGeom prst="line">
            <a:avLst/>
          </a:prstGeom>
          <a:ln w="635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4E3E439D-D00D-45F0-B12E-E1AFC63A1ECE}"/>
              </a:ext>
            </a:extLst>
          </p:cNvPr>
          <p:cNvCxnSpPr>
            <a:cxnSpLocks/>
          </p:cNvCxnSpPr>
          <p:nvPr/>
        </p:nvCxnSpPr>
        <p:spPr>
          <a:xfrm flipH="1" flipV="1">
            <a:off x="1730672" y="4024878"/>
            <a:ext cx="618042" cy="539904"/>
          </a:xfrm>
          <a:prstGeom prst="line">
            <a:avLst/>
          </a:prstGeom>
          <a:ln w="6350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E60E57DC-BCBE-4F14-B036-3B0503A16ED2}"/>
              </a:ext>
            </a:extLst>
          </p:cNvPr>
          <p:cNvCxnSpPr>
            <a:cxnSpLocks/>
          </p:cNvCxnSpPr>
          <p:nvPr/>
        </p:nvCxnSpPr>
        <p:spPr>
          <a:xfrm flipH="1" flipV="1">
            <a:off x="6744072" y="5001868"/>
            <a:ext cx="807317" cy="163251"/>
          </a:xfrm>
          <a:prstGeom prst="line">
            <a:avLst/>
          </a:prstGeom>
          <a:ln w="63500" cmpd="sng">
            <a:solidFill>
              <a:srgbClr val="99CB38"/>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24A45DE8-DBA9-4B11-BD7C-A323BCABAED3}"/>
              </a:ext>
            </a:extLst>
          </p:cNvPr>
          <p:cNvCxnSpPr>
            <a:cxnSpLocks/>
          </p:cNvCxnSpPr>
          <p:nvPr/>
        </p:nvCxnSpPr>
        <p:spPr>
          <a:xfrm flipH="1" flipV="1">
            <a:off x="6013321" y="4551456"/>
            <a:ext cx="752362" cy="457760"/>
          </a:xfrm>
          <a:prstGeom prst="line">
            <a:avLst/>
          </a:prstGeom>
          <a:ln w="635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BAAFB865-9747-4437-A98D-60E84D4B2F0B}"/>
              </a:ext>
            </a:extLst>
          </p:cNvPr>
          <p:cNvCxnSpPr>
            <a:cxnSpLocks/>
          </p:cNvCxnSpPr>
          <p:nvPr/>
        </p:nvCxnSpPr>
        <p:spPr>
          <a:xfrm flipH="1" flipV="1">
            <a:off x="5303912" y="3968338"/>
            <a:ext cx="720080" cy="596444"/>
          </a:xfrm>
          <a:prstGeom prst="line">
            <a:avLst/>
          </a:prstGeom>
          <a:ln w="6350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4F26E1A5-15EA-49B7-9F84-E111188A071E}"/>
              </a:ext>
            </a:extLst>
          </p:cNvPr>
          <p:cNvSpPr txBox="1"/>
          <p:nvPr/>
        </p:nvSpPr>
        <p:spPr>
          <a:xfrm>
            <a:off x="4994463" y="4849572"/>
            <a:ext cx="1116124" cy="276999"/>
          </a:xfrm>
          <a:prstGeom prst="wedgeRectCallout">
            <a:avLst>
              <a:gd name="adj1" fmla="val 62499"/>
              <a:gd name="adj2" fmla="val -48537"/>
            </a:avLst>
          </a:prstGeom>
          <a:solidFill>
            <a:schemeClr val="bg1">
              <a:lumMod val="95000"/>
            </a:schemeClr>
          </a:solidFill>
          <a:ln w="3175">
            <a:solidFill>
              <a:schemeClr val="bg1">
                <a:lumMod val="50000"/>
              </a:schemeClr>
            </a:solidFill>
          </a:ln>
        </p:spPr>
        <p:txBody>
          <a:bodyPr wrap="square" lIns="18000" rIns="18000" rtlCol="0">
            <a:spAutoFit/>
          </a:bodyPr>
          <a:lstStyle/>
          <a:p>
            <a:pPr algn="ctr"/>
            <a:r>
              <a:rPr kumimoji="1" lang="ja-JP" altLang="en-US" sz="1200" dirty="0">
                <a:latin typeface="游ゴシック" panose="020B0400000000000000" pitchFamily="50" charset="-128"/>
                <a:ea typeface="游ゴシック" panose="020B0400000000000000" pitchFamily="50" charset="-128"/>
              </a:rPr>
              <a:t>傾きの変化</a:t>
            </a:r>
          </a:p>
        </p:txBody>
      </p:sp>
      <p:sp>
        <p:nvSpPr>
          <p:cNvPr id="69" name="テキスト ボックス 68">
            <a:extLst>
              <a:ext uri="{FF2B5EF4-FFF2-40B4-BE49-F238E27FC236}">
                <a16:creationId xmlns:a16="http://schemas.microsoft.com/office/drawing/2014/main" id="{7F4B698D-F98C-4D8D-A041-6F619DEFF76C}"/>
              </a:ext>
            </a:extLst>
          </p:cNvPr>
          <p:cNvSpPr txBox="1"/>
          <p:nvPr/>
        </p:nvSpPr>
        <p:spPr>
          <a:xfrm>
            <a:off x="6013321" y="3712458"/>
            <a:ext cx="663837" cy="276999"/>
          </a:xfrm>
          <a:prstGeom prst="wedgeRectCallout">
            <a:avLst>
              <a:gd name="adj1" fmla="val -78459"/>
              <a:gd name="adj2" fmla="val 53497"/>
            </a:avLst>
          </a:prstGeom>
          <a:solidFill>
            <a:schemeClr val="bg1">
              <a:lumMod val="95000"/>
            </a:schemeClr>
          </a:solidFill>
          <a:ln w="3175">
            <a:solidFill>
              <a:schemeClr val="bg1">
                <a:lumMod val="50000"/>
              </a:schemeClr>
            </a:solidFill>
          </a:ln>
        </p:spPr>
        <p:txBody>
          <a:bodyPr wrap="square" rtlCol="0">
            <a:spAutoFit/>
          </a:bodyPr>
          <a:lstStyle/>
          <a:p>
            <a:pPr algn="ctr"/>
            <a:r>
              <a:rPr lang="ja-JP" altLang="en-US" sz="1200" dirty="0">
                <a:latin typeface="游ゴシック" panose="020B0400000000000000" pitchFamily="50" charset="-128"/>
                <a:ea typeface="游ゴシック" panose="020B0400000000000000" pitchFamily="50" charset="-128"/>
              </a:rPr>
              <a:t>実績値</a:t>
            </a:r>
            <a:endParaRPr kumimoji="1" lang="ja-JP" altLang="en-US" sz="1200" dirty="0">
              <a:latin typeface="游ゴシック" panose="020B0400000000000000" pitchFamily="50" charset="-128"/>
              <a:ea typeface="游ゴシック" panose="020B0400000000000000" pitchFamily="50" charset="-128"/>
            </a:endParaRPr>
          </a:p>
        </p:txBody>
      </p:sp>
      <p:sp>
        <p:nvSpPr>
          <p:cNvPr id="70" name="テキスト ボックス 69">
            <a:extLst>
              <a:ext uri="{FF2B5EF4-FFF2-40B4-BE49-F238E27FC236}">
                <a16:creationId xmlns:a16="http://schemas.microsoft.com/office/drawing/2014/main" id="{A9DCCADF-3D7B-4716-AA09-74B04351A553}"/>
              </a:ext>
            </a:extLst>
          </p:cNvPr>
          <p:cNvSpPr txBox="1"/>
          <p:nvPr/>
        </p:nvSpPr>
        <p:spPr>
          <a:xfrm>
            <a:off x="1275460" y="4827687"/>
            <a:ext cx="1109310" cy="276999"/>
          </a:xfrm>
          <a:prstGeom prst="wedgeRectCallout">
            <a:avLst>
              <a:gd name="adj1" fmla="val 68311"/>
              <a:gd name="adj2" fmla="val -51838"/>
            </a:avLst>
          </a:prstGeom>
          <a:solidFill>
            <a:schemeClr val="bg1">
              <a:lumMod val="95000"/>
            </a:schemeClr>
          </a:solidFill>
          <a:ln w="3175">
            <a:solidFill>
              <a:schemeClr val="bg1">
                <a:lumMod val="50000"/>
              </a:schemeClr>
            </a:solidFill>
          </a:ln>
        </p:spPr>
        <p:txBody>
          <a:bodyPr wrap="square" lIns="18000" rIns="18000" rtlCol="0">
            <a:spAutoFit/>
          </a:bodyPr>
          <a:lstStyle/>
          <a:p>
            <a:pPr algn="ctr"/>
            <a:r>
              <a:rPr kumimoji="1" lang="ja-JP" altLang="en-US" sz="1200" dirty="0">
                <a:latin typeface="游ゴシック" panose="020B0400000000000000" pitchFamily="50" charset="-128"/>
                <a:ea typeface="游ゴシック" panose="020B0400000000000000" pitchFamily="50" charset="-128"/>
              </a:rPr>
              <a:t>傾きの変化</a:t>
            </a:r>
          </a:p>
        </p:txBody>
      </p:sp>
      <p:sp>
        <p:nvSpPr>
          <p:cNvPr id="71" name="テキスト ボックス 70">
            <a:extLst>
              <a:ext uri="{FF2B5EF4-FFF2-40B4-BE49-F238E27FC236}">
                <a16:creationId xmlns:a16="http://schemas.microsoft.com/office/drawing/2014/main" id="{3E4DFDFE-2A3E-41AF-B2DA-DDB2BB43352D}"/>
              </a:ext>
            </a:extLst>
          </p:cNvPr>
          <p:cNvSpPr txBox="1"/>
          <p:nvPr/>
        </p:nvSpPr>
        <p:spPr>
          <a:xfrm>
            <a:off x="2436631" y="3712458"/>
            <a:ext cx="663837" cy="276999"/>
          </a:xfrm>
          <a:prstGeom prst="wedgeRectCallout">
            <a:avLst>
              <a:gd name="adj1" fmla="val -78459"/>
              <a:gd name="adj2" fmla="val 53497"/>
            </a:avLst>
          </a:prstGeom>
          <a:solidFill>
            <a:schemeClr val="bg1">
              <a:lumMod val="95000"/>
            </a:schemeClr>
          </a:solidFill>
          <a:ln w="3175">
            <a:solidFill>
              <a:schemeClr val="bg1">
                <a:lumMod val="50000"/>
              </a:schemeClr>
            </a:solidFill>
          </a:ln>
        </p:spPr>
        <p:txBody>
          <a:bodyPr wrap="square" rtlCol="0">
            <a:spAutoFit/>
          </a:bodyPr>
          <a:lstStyle/>
          <a:p>
            <a:pPr algn="ctr"/>
            <a:r>
              <a:rPr lang="ja-JP" altLang="en-US" sz="1200" dirty="0">
                <a:latin typeface="游ゴシック" panose="020B0400000000000000" pitchFamily="50" charset="-128"/>
                <a:ea typeface="游ゴシック" panose="020B0400000000000000" pitchFamily="50" charset="-128"/>
              </a:rPr>
              <a:t>実績値</a:t>
            </a:r>
            <a:endParaRPr kumimoji="1" lang="ja-JP" altLang="en-US" sz="1200" dirty="0">
              <a:latin typeface="游ゴシック" panose="020B0400000000000000" pitchFamily="50" charset="-128"/>
              <a:ea typeface="游ゴシック" panose="020B0400000000000000" pitchFamily="50" charset="-128"/>
            </a:endParaRPr>
          </a:p>
        </p:txBody>
      </p:sp>
      <p:sp>
        <p:nvSpPr>
          <p:cNvPr id="75" name="テキスト ボックス 74">
            <a:extLst>
              <a:ext uri="{FF2B5EF4-FFF2-40B4-BE49-F238E27FC236}">
                <a16:creationId xmlns:a16="http://schemas.microsoft.com/office/drawing/2014/main" id="{EB0B6758-5F33-4D52-A4F3-75ED7240B9C1}"/>
              </a:ext>
            </a:extLst>
          </p:cNvPr>
          <p:cNvSpPr txBox="1"/>
          <p:nvPr/>
        </p:nvSpPr>
        <p:spPr>
          <a:xfrm>
            <a:off x="8070791" y="2317268"/>
            <a:ext cx="3466494" cy="539635"/>
          </a:xfrm>
          <a:prstGeom prst="rect">
            <a:avLst/>
          </a:prstGeom>
          <a:noFill/>
        </p:spPr>
        <p:txBody>
          <a:bodyPr wrap="square" anchor="ctr">
            <a:spAutoFit/>
          </a:bodyPr>
          <a:lstStyle/>
          <a:p>
            <a:pPr algn="ctr">
              <a:lnSpc>
                <a:spcPts val="1800"/>
              </a:lnSpc>
            </a:pPr>
            <a:r>
              <a:rPr lang="ja-JP" altLang="en-US" sz="1600" b="1" dirty="0">
                <a:latin typeface="游ゴシック" panose="020B0400000000000000" pitchFamily="50" charset="-128"/>
                <a:ea typeface="游ゴシック" panose="020B0400000000000000" pitchFamily="50" charset="-128"/>
              </a:rPr>
              <a:t>国の最終処分量の将来推計</a:t>
            </a:r>
            <a:endParaRPr lang="en-US" altLang="ja-JP" sz="1600" b="1" dirty="0">
              <a:latin typeface="游ゴシック" panose="020B0400000000000000" pitchFamily="50" charset="-128"/>
              <a:ea typeface="游ゴシック" panose="020B0400000000000000" pitchFamily="50" charset="-128"/>
            </a:endParaRPr>
          </a:p>
          <a:p>
            <a:pPr algn="ctr">
              <a:lnSpc>
                <a:spcPts val="1800"/>
              </a:lnSpc>
            </a:pPr>
            <a:r>
              <a:rPr lang="ja-JP" altLang="en-US" sz="1200" dirty="0">
                <a:latin typeface="游ゴシック" panose="020B0400000000000000" pitchFamily="50" charset="-128"/>
                <a:ea typeface="游ゴシック" panose="020B0400000000000000" pitchFamily="50" charset="-128"/>
              </a:rPr>
              <a:t>（一廃と産廃の合計）</a:t>
            </a:r>
          </a:p>
        </p:txBody>
      </p:sp>
      <p:pic>
        <p:nvPicPr>
          <p:cNvPr id="40" name="図 39">
            <a:extLst>
              <a:ext uri="{FF2B5EF4-FFF2-40B4-BE49-F238E27FC236}">
                <a16:creationId xmlns:a16="http://schemas.microsoft.com/office/drawing/2014/main" id="{0C626491-DDF4-4C61-8334-26C8199A4D93}"/>
              </a:ext>
            </a:extLst>
          </p:cNvPr>
          <p:cNvPicPr>
            <a:picLocks noChangeAspect="1"/>
          </p:cNvPicPr>
          <p:nvPr/>
        </p:nvPicPr>
        <p:blipFill rotWithShape="1">
          <a:blip r:embed="rId7" cstate="print">
            <a:duotone>
              <a:prstClr val="black"/>
              <a:schemeClr val="bg1">
                <a:lumMod val="85000"/>
                <a:tint val="45000"/>
                <a:satMod val="400000"/>
              </a:schemeClr>
            </a:duotone>
            <a:extLst>
              <a:ext uri="{28A0092B-C50C-407E-A947-70E740481C1C}">
                <a14:useLocalDpi xmlns:a14="http://schemas.microsoft.com/office/drawing/2010/main" val="0"/>
              </a:ext>
            </a:extLst>
          </a:blip>
          <a:srcRect/>
          <a:stretch/>
        </p:blipFill>
        <p:spPr>
          <a:xfrm>
            <a:off x="10078953" y="3246887"/>
            <a:ext cx="1143133" cy="1099500"/>
          </a:xfrm>
          <a:prstGeom prst="rect">
            <a:avLst/>
          </a:prstGeom>
          <a:ln w="3175">
            <a:solidFill>
              <a:schemeClr val="bg1">
                <a:lumMod val="50000"/>
              </a:schemeClr>
            </a:solidFill>
          </a:ln>
        </p:spPr>
      </p:pic>
      <p:sp>
        <p:nvSpPr>
          <p:cNvPr id="25" name="正方形/長方形 24">
            <a:extLst>
              <a:ext uri="{FF2B5EF4-FFF2-40B4-BE49-F238E27FC236}">
                <a16:creationId xmlns:a16="http://schemas.microsoft.com/office/drawing/2014/main" id="{35BD4FEA-CC99-4323-978A-257773488CED}"/>
              </a:ext>
            </a:extLst>
          </p:cNvPr>
          <p:cNvSpPr/>
          <p:nvPr/>
        </p:nvSpPr>
        <p:spPr>
          <a:xfrm>
            <a:off x="646032" y="830067"/>
            <a:ext cx="11282616" cy="963348"/>
          </a:xfrm>
          <a:prstGeom prst="rect">
            <a:avLst/>
          </a:prstGeom>
          <a:noFill/>
        </p:spPr>
        <p:txBody>
          <a:bodyPr wrap="square" lIns="96844" tIns="48422" rIns="96844" bIns="48422">
            <a:spAutoFit/>
          </a:bodyPr>
          <a:lstStyle/>
          <a:p>
            <a:pPr marL="144000" indent="-144000" algn="just">
              <a:lnSpc>
                <a:spcPts val="2000"/>
              </a:lnSpc>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府内の排出量（左）及び最終処分量（真ん中）の削減推移は、</a:t>
            </a:r>
            <a:r>
              <a:rPr lang="ja-JP" altLang="en-US" sz="1600" b="1" u="sng" dirty="0">
                <a:latin typeface="游ゴシック" panose="020B0400000000000000" pitchFamily="50" charset="-128"/>
                <a:ea typeface="游ゴシック" panose="020B0400000000000000" pitchFamily="50" charset="-128"/>
              </a:rPr>
              <a:t>徐々に緩やかになってきている</a:t>
            </a:r>
            <a:r>
              <a:rPr lang="ja-JP" altLang="en-US" sz="1600" dirty="0">
                <a:latin typeface="游ゴシック" panose="020B0400000000000000" pitchFamily="50" charset="-128"/>
                <a:ea typeface="游ゴシック" panose="020B0400000000000000" pitchFamily="50" charset="-128"/>
              </a:rPr>
              <a:t>。</a:t>
            </a:r>
            <a:endParaRPr lang="en-US" altLang="ja-JP" sz="1600" dirty="0">
              <a:latin typeface="游ゴシック" panose="020B0400000000000000" pitchFamily="50" charset="-128"/>
              <a:ea typeface="游ゴシック" panose="020B0400000000000000" pitchFamily="50" charset="-128"/>
            </a:endParaRPr>
          </a:p>
          <a:p>
            <a:pPr marL="144000" indent="-144000" algn="just">
              <a:lnSpc>
                <a:spcPts val="20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国の推計（右）⇒ </a:t>
            </a:r>
            <a:r>
              <a:rPr lang="en-US" altLang="ja-JP" sz="1600" dirty="0">
                <a:latin typeface="游ゴシック" panose="020B0400000000000000" pitchFamily="50" charset="-128"/>
                <a:ea typeface="游ゴシック" panose="020B0400000000000000" pitchFamily="50" charset="-128"/>
              </a:rPr>
              <a:t>2020</a:t>
            </a:r>
            <a:r>
              <a:rPr lang="ja-JP" altLang="en-US" sz="1600" dirty="0">
                <a:latin typeface="游ゴシック" panose="020B0400000000000000" pitchFamily="50" charset="-128"/>
                <a:ea typeface="游ゴシック" panose="020B0400000000000000" pitchFamily="50" charset="-128"/>
              </a:rPr>
              <a:t>年度以降、</a:t>
            </a:r>
            <a:r>
              <a:rPr lang="en-US" altLang="ja-JP" sz="1600" b="1" u="sng" dirty="0">
                <a:latin typeface="游ゴシック" panose="020B0400000000000000" pitchFamily="50" charset="-128"/>
                <a:ea typeface="游ゴシック" panose="020B0400000000000000" pitchFamily="50" charset="-128"/>
              </a:rPr>
              <a:t>BAU</a:t>
            </a:r>
            <a:r>
              <a:rPr lang="ja-JP" altLang="en-US" sz="1600" b="1" u="sng" dirty="0">
                <a:latin typeface="游ゴシック" panose="020B0400000000000000" pitchFamily="50" charset="-128"/>
                <a:ea typeface="游ゴシック" panose="020B0400000000000000" pitchFamily="50" charset="-128"/>
              </a:rPr>
              <a:t>では微増、新たな対策を講じることで減少に転じることができる</a:t>
            </a:r>
            <a:r>
              <a:rPr lang="ja-JP" altLang="en-US" sz="1600" dirty="0">
                <a:latin typeface="游ゴシック" panose="020B0400000000000000" pitchFamily="50" charset="-128"/>
                <a:ea typeface="游ゴシック" panose="020B0400000000000000" pitchFamily="50" charset="-128"/>
              </a:rPr>
              <a:t>となっている。</a:t>
            </a:r>
            <a:endParaRPr lang="en-US" altLang="ja-JP" sz="1600" dirty="0">
              <a:latin typeface="游ゴシック" panose="020B0400000000000000" pitchFamily="50" charset="-128"/>
              <a:ea typeface="游ゴシック" panose="020B0400000000000000" pitchFamily="50" charset="-128"/>
            </a:endParaRPr>
          </a:p>
          <a:p>
            <a:pPr algn="just">
              <a:lnSpc>
                <a:spcPts val="2000"/>
              </a:lnSpc>
              <a:spcBef>
                <a:spcPts val="400"/>
              </a:spcBef>
            </a:pPr>
            <a:r>
              <a:rPr lang="ja-JP" altLang="en-US" sz="1600" dirty="0">
                <a:latin typeface="游ゴシック" panose="020B0400000000000000" pitchFamily="50" charset="-128"/>
                <a:ea typeface="游ゴシック" panose="020B0400000000000000" pitchFamily="50" charset="-128"/>
              </a:rPr>
              <a:t>   ⇒ </a:t>
            </a:r>
            <a:r>
              <a:rPr lang="ja-JP" altLang="en-US" sz="1600" b="1" u="sng" dirty="0">
                <a:latin typeface="游ゴシック" panose="020B0400000000000000" pitchFamily="50" charset="-128"/>
                <a:ea typeface="游ゴシック" panose="020B0400000000000000" pitchFamily="50" charset="-128"/>
              </a:rPr>
              <a:t>過去からの取組により削減余地が少なくなってきている。</a:t>
            </a:r>
          </a:p>
        </p:txBody>
      </p:sp>
      <p:sp>
        <p:nvSpPr>
          <p:cNvPr id="41" name="テキスト ボックス 40">
            <a:extLst>
              <a:ext uri="{FF2B5EF4-FFF2-40B4-BE49-F238E27FC236}">
                <a16:creationId xmlns:a16="http://schemas.microsoft.com/office/drawing/2014/main" id="{78E42504-03BA-43EB-BEEB-E220B2CD3E38}"/>
              </a:ext>
            </a:extLst>
          </p:cNvPr>
          <p:cNvSpPr txBox="1"/>
          <p:nvPr/>
        </p:nvSpPr>
        <p:spPr>
          <a:xfrm>
            <a:off x="670007" y="2317524"/>
            <a:ext cx="3504801" cy="539122"/>
          </a:xfrm>
          <a:prstGeom prst="rect">
            <a:avLst/>
          </a:prstGeom>
          <a:noFill/>
        </p:spPr>
        <p:txBody>
          <a:bodyPr wrap="square">
            <a:spAutoFit/>
          </a:bodyPr>
          <a:lstStyle/>
          <a:p>
            <a:pPr algn="ctr">
              <a:lnSpc>
                <a:spcPts val="1800"/>
              </a:lnSpc>
            </a:pPr>
            <a:r>
              <a:rPr lang="ja-JP" altLang="en-US" sz="1600" b="1" dirty="0">
                <a:latin typeface="游ゴシック" panose="020B0400000000000000" pitchFamily="50" charset="-128"/>
                <a:ea typeface="游ゴシック" panose="020B0400000000000000" pitchFamily="50" charset="-128"/>
              </a:rPr>
              <a:t>府の排出量の推移</a:t>
            </a:r>
            <a:endParaRPr lang="en-US" altLang="ja-JP" sz="1600" b="1" dirty="0">
              <a:latin typeface="游ゴシック" panose="020B0400000000000000" pitchFamily="50" charset="-128"/>
              <a:ea typeface="游ゴシック" panose="020B0400000000000000" pitchFamily="50" charset="-128"/>
            </a:endParaRPr>
          </a:p>
          <a:p>
            <a:pPr algn="ctr">
              <a:lnSpc>
                <a:spcPts val="1800"/>
              </a:lnSpc>
            </a:pPr>
            <a:r>
              <a:rPr lang="ja-JP" altLang="en-US" sz="1200" dirty="0">
                <a:latin typeface="游ゴシック" panose="020B0400000000000000" pitchFamily="50" charset="-128"/>
                <a:ea typeface="游ゴシック" panose="020B0400000000000000" pitchFamily="50" charset="-128"/>
              </a:rPr>
              <a:t>（一廃）</a:t>
            </a:r>
          </a:p>
        </p:txBody>
      </p:sp>
      <p:sp>
        <p:nvSpPr>
          <p:cNvPr id="43" name="テキスト ボックス 42">
            <a:extLst>
              <a:ext uri="{FF2B5EF4-FFF2-40B4-BE49-F238E27FC236}">
                <a16:creationId xmlns:a16="http://schemas.microsoft.com/office/drawing/2014/main" id="{F7745501-D1C1-4DE8-99E6-CA5B2A741580}"/>
              </a:ext>
            </a:extLst>
          </p:cNvPr>
          <p:cNvSpPr txBox="1"/>
          <p:nvPr/>
        </p:nvSpPr>
        <p:spPr>
          <a:xfrm>
            <a:off x="4351498" y="2317524"/>
            <a:ext cx="3504801" cy="539635"/>
          </a:xfrm>
          <a:prstGeom prst="rect">
            <a:avLst/>
          </a:prstGeom>
          <a:noFill/>
        </p:spPr>
        <p:txBody>
          <a:bodyPr wrap="square">
            <a:spAutoFit/>
          </a:bodyPr>
          <a:lstStyle/>
          <a:p>
            <a:pPr algn="ctr">
              <a:lnSpc>
                <a:spcPts val="1800"/>
              </a:lnSpc>
            </a:pPr>
            <a:r>
              <a:rPr lang="ja-JP" altLang="en-US" sz="1600" b="1" dirty="0">
                <a:latin typeface="游ゴシック" panose="020B0400000000000000" pitchFamily="50" charset="-128"/>
                <a:ea typeface="游ゴシック" panose="020B0400000000000000" pitchFamily="50" charset="-128"/>
              </a:rPr>
              <a:t>府の最終処分量の推移</a:t>
            </a:r>
            <a:endParaRPr lang="en-US" altLang="ja-JP" sz="1600" b="1" dirty="0">
              <a:latin typeface="游ゴシック" panose="020B0400000000000000" pitchFamily="50" charset="-128"/>
              <a:ea typeface="游ゴシック" panose="020B0400000000000000" pitchFamily="50" charset="-128"/>
            </a:endParaRPr>
          </a:p>
          <a:p>
            <a:pPr algn="ctr">
              <a:lnSpc>
                <a:spcPts val="1800"/>
              </a:lnSpc>
            </a:pPr>
            <a:r>
              <a:rPr lang="ja-JP" altLang="en-US" sz="1200" dirty="0">
                <a:latin typeface="游ゴシック" panose="020B0400000000000000" pitchFamily="50" charset="-128"/>
                <a:ea typeface="游ゴシック" panose="020B0400000000000000" pitchFamily="50" charset="-128"/>
              </a:rPr>
              <a:t>（一廃）</a:t>
            </a:r>
          </a:p>
        </p:txBody>
      </p:sp>
      <p:cxnSp>
        <p:nvCxnSpPr>
          <p:cNvPr id="35" name="直線コネクタ 34">
            <a:extLst>
              <a:ext uri="{FF2B5EF4-FFF2-40B4-BE49-F238E27FC236}">
                <a16:creationId xmlns:a16="http://schemas.microsoft.com/office/drawing/2014/main" id="{25E49691-B5C4-4483-A930-90142DB8565A}"/>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0077141A-A2EC-4C70-A597-4A93A2B7E294}"/>
              </a:ext>
            </a:extLst>
          </p:cNvPr>
          <p:cNvSpPr txBox="1"/>
          <p:nvPr/>
        </p:nvSpPr>
        <p:spPr>
          <a:xfrm>
            <a:off x="8276142" y="1481126"/>
            <a:ext cx="3466494" cy="279948"/>
          </a:xfrm>
          <a:prstGeom prst="rect">
            <a:avLst/>
          </a:prstGeom>
          <a:noFill/>
        </p:spPr>
        <p:txBody>
          <a:bodyPr wrap="square">
            <a:spAutoFit/>
          </a:bodyPr>
          <a:lstStyle/>
          <a:p>
            <a:pPr algn="r">
              <a:lnSpc>
                <a:spcPts val="1500"/>
              </a:lnSpc>
            </a:pPr>
            <a:r>
              <a:rPr lang="en-US" altLang="ja-JP" sz="1200" dirty="0">
                <a:latin typeface="游ゴシック" panose="020B0400000000000000" pitchFamily="50" charset="-128"/>
                <a:ea typeface="游ゴシック" panose="020B0400000000000000" pitchFamily="50" charset="-128"/>
              </a:rPr>
              <a:t>※BAU</a:t>
            </a:r>
            <a:r>
              <a:rPr lang="ja-JP" altLang="en-US" sz="1200" dirty="0">
                <a:latin typeface="游ゴシック" panose="020B0400000000000000" pitchFamily="50" charset="-128"/>
                <a:ea typeface="游ゴシック" panose="020B0400000000000000" pitchFamily="50" charset="-128"/>
              </a:rPr>
              <a:t>：追加的な対策を講じない場合の推計</a:t>
            </a:r>
          </a:p>
        </p:txBody>
      </p:sp>
      <p:sp>
        <p:nvSpPr>
          <p:cNvPr id="30" name="テキスト ボックス 29">
            <a:extLst>
              <a:ext uri="{FF2B5EF4-FFF2-40B4-BE49-F238E27FC236}">
                <a16:creationId xmlns:a16="http://schemas.microsoft.com/office/drawing/2014/main" id="{40D6B431-29E4-4614-B58D-A9EDD03617DC}"/>
              </a:ext>
            </a:extLst>
          </p:cNvPr>
          <p:cNvSpPr txBox="1"/>
          <p:nvPr/>
        </p:nvSpPr>
        <p:spPr>
          <a:xfrm>
            <a:off x="11809588" y="6532584"/>
            <a:ext cx="360040" cy="307777"/>
          </a:xfrm>
          <a:prstGeom prst="rect">
            <a:avLst/>
          </a:prstGeom>
          <a:noFill/>
        </p:spPr>
        <p:txBody>
          <a:bodyPr wrap="square" rtlCol="0">
            <a:spAutoFit/>
          </a:bodyPr>
          <a:lstStyle/>
          <a:p>
            <a:pPr algn="ctr"/>
            <a:r>
              <a:rPr lang="en-US" altLang="ja-JP" sz="1400" dirty="0">
                <a:latin typeface="游ゴシック" panose="020B0400000000000000" pitchFamily="50" charset="-128"/>
                <a:ea typeface="游ゴシック" panose="020B0400000000000000" pitchFamily="50" charset="-128"/>
              </a:rPr>
              <a:t>2</a:t>
            </a:r>
            <a:endParaRPr kumimoji="1" lang="ja-JP" altLang="en-US" sz="1400" dirty="0">
              <a:latin typeface="游ゴシック" panose="020B0400000000000000" pitchFamily="50" charset="-128"/>
              <a:ea typeface="游ゴシック" panose="020B0400000000000000" pitchFamily="50" charset="-128"/>
            </a:endParaRPr>
          </a:p>
        </p:txBody>
      </p:sp>
      <p:sp>
        <p:nvSpPr>
          <p:cNvPr id="42" name="テキスト ボックス 41">
            <a:extLst>
              <a:ext uri="{FF2B5EF4-FFF2-40B4-BE49-F238E27FC236}">
                <a16:creationId xmlns:a16="http://schemas.microsoft.com/office/drawing/2014/main" id="{546D2DE4-EB59-4443-994F-91E566E3893B}"/>
              </a:ext>
            </a:extLst>
          </p:cNvPr>
          <p:cNvSpPr txBox="1"/>
          <p:nvPr/>
        </p:nvSpPr>
        <p:spPr>
          <a:xfrm>
            <a:off x="7026550" y="5565230"/>
            <a:ext cx="823138" cy="308802"/>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（年度）</a:t>
            </a:r>
          </a:p>
        </p:txBody>
      </p:sp>
      <p:sp>
        <p:nvSpPr>
          <p:cNvPr id="44" name="テキスト ボックス 43">
            <a:extLst>
              <a:ext uri="{FF2B5EF4-FFF2-40B4-BE49-F238E27FC236}">
                <a16:creationId xmlns:a16="http://schemas.microsoft.com/office/drawing/2014/main" id="{29ABCB4B-38A0-4B86-99AF-D9560A3BD72D}"/>
              </a:ext>
            </a:extLst>
          </p:cNvPr>
          <p:cNvSpPr txBox="1"/>
          <p:nvPr/>
        </p:nvSpPr>
        <p:spPr>
          <a:xfrm>
            <a:off x="3304117" y="5565230"/>
            <a:ext cx="823138" cy="308802"/>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（年度）</a:t>
            </a:r>
          </a:p>
        </p:txBody>
      </p:sp>
      <p:sp>
        <p:nvSpPr>
          <p:cNvPr id="45" name="テキスト ボックス 44">
            <a:extLst>
              <a:ext uri="{FF2B5EF4-FFF2-40B4-BE49-F238E27FC236}">
                <a16:creationId xmlns:a16="http://schemas.microsoft.com/office/drawing/2014/main" id="{2EBD56AE-E21A-48C7-AF4D-6448A57631D5}"/>
              </a:ext>
            </a:extLst>
          </p:cNvPr>
          <p:cNvSpPr txBox="1"/>
          <p:nvPr/>
        </p:nvSpPr>
        <p:spPr>
          <a:xfrm>
            <a:off x="10867487" y="5565230"/>
            <a:ext cx="823138" cy="308802"/>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（年度）</a:t>
            </a:r>
          </a:p>
        </p:txBody>
      </p:sp>
      <p:sp>
        <p:nvSpPr>
          <p:cNvPr id="46" name="テキスト ボックス 45">
            <a:extLst>
              <a:ext uri="{FF2B5EF4-FFF2-40B4-BE49-F238E27FC236}">
                <a16:creationId xmlns:a16="http://schemas.microsoft.com/office/drawing/2014/main" id="{92DCB103-AF50-46A6-9FB3-091D7B5BA82F}"/>
              </a:ext>
            </a:extLst>
          </p:cNvPr>
          <p:cNvSpPr txBox="1"/>
          <p:nvPr/>
        </p:nvSpPr>
        <p:spPr>
          <a:xfrm>
            <a:off x="4332037" y="2770248"/>
            <a:ext cx="823138" cy="301557"/>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（万トン）</a:t>
            </a:r>
          </a:p>
        </p:txBody>
      </p:sp>
      <p:sp>
        <p:nvSpPr>
          <p:cNvPr id="47" name="テキスト ボックス 46">
            <a:extLst>
              <a:ext uri="{FF2B5EF4-FFF2-40B4-BE49-F238E27FC236}">
                <a16:creationId xmlns:a16="http://schemas.microsoft.com/office/drawing/2014/main" id="{792B3BD3-E84F-45A2-A1D0-BC9903CC84AD}"/>
              </a:ext>
            </a:extLst>
          </p:cNvPr>
          <p:cNvSpPr txBox="1"/>
          <p:nvPr/>
        </p:nvSpPr>
        <p:spPr>
          <a:xfrm>
            <a:off x="650224" y="2770248"/>
            <a:ext cx="823138" cy="301557"/>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（万トン）</a:t>
            </a:r>
          </a:p>
        </p:txBody>
      </p:sp>
      <p:sp>
        <p:nvSpPr>
          <p:cNvPr id="48" name="テキスト ボックス 47">
            <a:extLst>
              <a:ext uri="{FF2B5EF4-FFF2-40B4-BE49-F238E27FC236}">
                <a16:creationId xmlns:a16="http://schemas.microsoft.com/office/drawing/2014/main" id="{599A5312-2750-4756-A523-4DD26D0D4102}"/>
              </a:ext>
            </a:extLst>
          </p:cNvPr>
          <p:cNvSpPr txBox="1"/>
          <p:nvPr/>
        </p:nvSpPr>
        <p:spPr>
          <a:xfrm>
            <a:off x="8071801" y="2770248"/>
            <a:ext cx="970426" cy="301557"/>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（百万トン）</a:t>
            </a:r>
          </a:p>
        </p:txBody>
      </p:sp>
    </p:spTree>
    <p:extLst>
      <p:ext uri="{BB962C8B-B14F-4D97-AF65-F5344CB8AC3E}">
        <p14:creationId xmlns:p14="http://schemas.microsoft.com/office/powerpoint/2010/main" val="1263640036"/>
      </p:ext>
    </p:extLst>
  </p:cSld>
  <p:clrMapOvr>
    <a:masterClrMapping/>
  </p:clrMapOvr>
  <p:transition spd="slow" advTm="6662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四角形: 角を丸くする 55">
            <a:extLst>
              <a:ext uri="{FF2B5EF4-FFF2-40B4-BE49-F238E27FC236}">
                <a16:creationId xmlns:a16="http://schemas.microsoft.com/office/drawing/2014/main" id="{4F87AC6A-8DA4-4173-B0CE-717C45307DCD}"/>
              </a:ext>
            </a:extLst>
          </p:cNvPr>
          <p:cNvSpPr/>
          <p:nvPr/>
        </p:nvSpPr>
        <p:spPr>
          <a:xfrm>
            <a:off x="1422494" y="2160150"/>
            <a:ext cx="4248472" cy="3717122"/>
          </a:xfrm>
          <a:prstGeom prst="roundRect">
            <a:avLst>
              <a:gd name="adj" fmla="val 3469"/>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 name="図 2">
            <a:extLst>
              <a:ext uri="{FF2B5EF4-FFF2-40B4-BE49-F238E27FC236}">
                <a16:creationId xmlns:a16="http://schemas.microsoft.com/office/drawing/2014/main" id="{CDF3168C-B4F6-4AD2-B56D-BA496FE0C793}"/>
              </a:ext>
            </a:extLst>
          </p:cNvPr>
          <p:cNvPicPr>
            <a:picLocks noChangeAspect="1"/>
          </p:cNvPicPr>
          <p:nvPr/>
        </p:nvPicPr>
        <p:blipFill>
          <a:blip r:embed="rId3"/>
          <a:stretch>
            <a:fillRect/>
          </a:stretch>
        </p:blipFill>
        <p:spPr>
          <a:xfrm>
            <a:off x="1864672" y="2968760"/>
            <a:ext cx="3394237" cy="2880000"/>
          </a:xfrm>
          <a:prstGeom prst="rect">
            <a:avLst/>
          </a:prstGeom>
        </p:spPr>
      </p:pic>
      <p:sp>
        <p:nvSpPr>
          <p:cNvPr id="25" name="正方形/長方形 24">
            <a:extLst>
              <a:ext uri="{FF2B5EF4-FFF2-40B4-BE49-F238E27FC236}">
                <a16:creationId xmlns:a16="http://schemas.microsoft.com/office/drawing/2014/main" id="{35BD4FEA-CC99-4323-978A-257773488CED}"/>
              </a:ext>
            </a:extLst>
          </p:cNvPr>
          <p:cNvSpPr/>
          <p:nvPr/>
        </p:nvSpPr>
        <p:spPr>
          <a:xfrm>
            <a:off x="646032" y="830067"/>
            <a:ext cx="11075767" cy="655763"/>
          </a:xfrm>
          <a:prstGeom prst="rect">
            <a:avLst/>
          </a:prstGeom>
          <a:noFill/>
        </p:spPr>
        <p:txBody>
          <a:bodyPr wrap="square" lIns="96844" tIns="48422" rIns="96844" bIns="48422">
            <a:spAutoFit/>
          </a:bodyPr>
          <a:lstStyle/>
          <a:p>
            <a:pPr marL="144000" indent="-144000" algn="just">
              <a:lnSpc>
                <a:spcPts val="2000"/>
              </a:lnSpc>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生活系ごみ（府民の一人一日当たり）の排出量は大幅に削減され、全国では２番目に少ない状況まで減少。</a:t>
            </a:r>
            <a:endParaRPr lang="en-US" altLang="ja-JP" sz="1600" dirty="0">
              <a:latin typeface="游ゴシック" panose="020B0400000000000000" pitchFamily="50" charset="-128"/>
              <a:ea typeface="游ゴシック" panose="020B0400000000000000" pitchFamily="50" charset="-128"/>
            </a:endParaRPr>
          </a:p>
          <a:p>
            <a:pPr marL="144000" indent="-144000" algn="just">
              <a:lnSpc>
                <a:spcPts val="20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近年では、削減推移が緩やかになってきている。</a:t>
            </a:r>
          </a:p>
        </p:txBody>
      </p:sp>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4"/>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游ゴシック" panose="020B0400000000000000" pitchFamily="50" charset="-128"/>
                <a:ea typeface="游ゴシック" panose="020B0400000000000000" pitchFamily="50" charset="-128"/>
              </a:rPr>
              <a:t> 一般廃棄物：大阪府と他府県の比較</a:t>
            </a:r>
          </a:p>
        </p:txBody>
      </p:sp>
      <p:sp>
        <p:nvSpPr>
          <p:cNvPr id="32" name="テキスト ボックス 31">
            <a:extLst>
              <a:ext uri="{FF2B5EF4-FFF2-40B4-BE49-F238E27FC236}">
                <a16:creationId xmlns:a16="http://schemas.microsoft.com/office/drawing/2014/main" id="{4E5C1BE6-30FF-45FE-B191-1E872276D165}"/>
              </a:ext>
            </a:extLst>
          </p:cNvPr>
          <p:cNvSpPr txBox="1"/>
          <p:nvPr/>
        </p:nvSpPr>
        <p:spPr>
          <a:xfrm>
            <a:off x="205147" y="6544044"/>
            <a:ext cx="5328857" cy="272703"/>
          </a:xfrm>
          <a:prstGeom prst="rect">
            <a:avLst/>
          </a:prstGeom>
          <a:noFill/>
        </p:spPr>
        <p:txBody>
          <a:bodyPr wrap="square">
            <a:spAutoFit/>
          </a:bodyPr>
          <a:lstStyle/>
          <a:p>
            <a:pPr>
              <a:lnSpc>
                <a:spcPts val="1500"/>
              </a:lnSpc>
            </a:pPr>
            <a:r>
              <a:rPr lang="en-US" altLang="ja-JP" sz="1000" dirty="0">
                <a:latin typeface="游ゴシック" panose="020B0400000000000000" pitchFamily="50" charset="-128"/>
                <a:ea typeface="游ゴシック" panose="020B0400000000000000" pitchFamily="50" charset="-128"/>
              </a:rPr>
              <a:t>※</a:t>
            </a:r>
            <a:r>
              <a:rPr lang="ja-JP" altLang="en-US" sz="1000" dirty="0">
                <a:latin typeface="游ゴシック" panose="020B0400000000000000" pitchFamily="50" charset="-128"/>
                <a:ea typeface="游ゴシック" panose="020B0400000000000000" pitchFamily="50" charset="-128"/>
              </a:rPr>
              <a:t> 一般廃棄物処理実態調査結果（環境省）から作成</a:t>
            </a:r>
            <a:endParaRPr lang="en-US" altLang="ja-JP" sz="1000" dirty="0">
              <a:latin typeface="游ゴシック" panose="020B0400000000000000" pitchFamily="50" charset="-128"/>
              <a:ea typeface="游ゴシック" panose="020B0400000000000000" pitchFamily="50" charset="-128"/>
            </a:endParaRPr>
          </a:p>
        </p:txBody>
      </p:sp>
      <p:sp>
        <p:nvSpPr>
          <p:cNvPr id="71" name="テキスト ボックス 70">
            <a:extLst>
              <a:ext uri="{FF2B5EF4-FFF2-40B4-BE49-F238E27FC236}">
                <a16:creationId xmlns:a16="http://schemas.microsoft.com/office/drawing/2014/main" id="{3E4DFDFE-2A3E-41AF-B2DA-DDB2BB43352D}"/>
              </a:ext>
            </a:extLst>
          </p:cNvPr>
          <p:cNvSpPr txBox="1"/>
          <p:nvPr/>
        </p:nvSpPr>
        <p:spPr>
          <a:xfrm>
            <a:off x="3561790" y="3737937"/>
            <a:ext cx="663837" cy="276999"/>
          </a:xfrm>
          <a:prstGeom prst="wedgeRectCallout">
            <a:avLst>
              <a:gd name="adj1" fmla="val -78459"/>
              <a:gd name="adj2" fmla="val 53497"/>
            </a:avLst>
          </a:prstGeom>
          <a:solidFill>
            <a:schemeClr val="bg1">
              <a:lumMod val="95000"/>
            </a:schemeClr>
          </a:solidFill>
          <a:ln w="3175">
            <a:solidFill>
              <a:schemeClr val="bg1">
                <a:lumMod val="50000"/>
              </a:schemeClr>
            </a:solidFill>
          </a:ln>
        </p:spPr>
        <p:txBody>
          <a:bodyPr wrap="square" rtlCol="0">
            <a:spAutoFit/>
          </a:bodyPr>
          <a:lstStyle/>
          <a:p>
            <a:pPr algn="ctr"/>
            <a:r>
              <a:rPr lang="ja-JP" altLang="en-US" sz="1200" dirty="0">
                <a:latin typeface="游ゴシック" panose="020B0400000000000000" pitchFamily="50" charset="-128"/>
                <a:ea typeface="游ゴシック" panose="020B0400000000000000" pitchFamily="50" charset="-128"/>
              </a:rPr>
              <a:t>実績値</a:t>
            </a:r>
            <a:endParaRPr kumimoji="1" lang="ja-JP" altLang="en-US" sz="1200" dirty="0">
              <a:latin typeface="游ゴシック" panose="020B0400000000000000" pitchFamily="50" charset="-128"/>
              <a:ea typeface="游ゴシック" panose="020B0400000000000000" pitchFamily="50" charset="-128"/>
            </a:endParaRPr>
          </a:p>
        </p:txBody>
      </p:sp>
      <p:sp>
        <p:nvSpPr>
          <p:cNvPr id="41" name="テキスト ボックス 40">
            <a:extLst>
              <a:ext uri="{FF2B5EF4-FFF2-40B4-BE49-F238E27FC236}">
                <a16:creationId xmlns:a16="http://schemas.microsoft.com/office/drawing/2014/main" id="{78E42504-03BA-43EB-BEEB-E220B2CD3E38}"/>
              </a:ext>
            </a:extLst>
          </p:cNvPr>
          <p:cNvSpPr txBox="1"/>
          <p:nvPr/>
        </p:nvSpPr>
        <p:spPr>
          <a:xfrm>
            <a:off x="1494581" y="2317524"/>
            <a:ext cx="4106715" cy="323165"/>
          </a:xfrm>
          <a:prstGeom prst="rect">
            <a:avLst/>
          </a:prstGeom>
          <a:noFill/>
        </p:spPr>
        <p:txBody>
          <a:bodyPr wrap="square">
            <a:spAutoFit/>
          </a:bodyPr>
          <a:lstStyle/>
          <a:p>
            <a:pPr algn="ctr">
              <a:lnSpc>
                <a:spcPts val="1800"/>
              </a:lnSpc>
            </a:pPr>
            <a:r>
              <a:rPr lang="ja-JP" altLang="en-US" sz="1600" b="1" dirty="0">
                <a:latin typeface="游ゴシック" panose="020B0400000000000000" pitchFamily="50" charset="-128"/>
                <a:ea typeface="游ゴシック" panose="020B0400000000000000" pitchFamily="50" charset="-128"/>
              </a:rPr>
              <a:t>府民の一人一日当たりの生活系ごみ排出量</a:t>
            </a:r>
            <a:endParaRPr lang="en-US" altLang="ja-JP" sz="1600" b="1" dirty="0">
              <a:latin typeface="游ゴシック" panose="020B0400000000000000" pitchFamily="50" charset="-128"/>
              <a:ea typeface="游ゴシック" panose="020B0400000000000000" pitchFamily="50" charset="-128"/>
            </a:endParaRPr>
          </a:p>
        </p:txBody>
      </p:sp>
      <p:cxnSp>
        <p:nvCxnSpPr>
          <p:cNvPr id="35" name="直線コネクタ 34">
            <a:extLst>
              <a:ext uri="{FF2B5EF4-FFF2-40B4-BE49-F238E27FC236}">
                <a16:creationId xmlns:a16="http://schemas.microsoft.com/office/drawing/2014/main" id="{25E49691-B5C4-4483-A930-90142DB8565A}"/>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40D6B431-29E4-4614-B58D-A9EDD03617DC}"/>
              </a:ext>
            </a:extLst>
          </p:cNvPr>
          <p:cNvSpPr txBox="1"/>
          <p:nvPr/>
        </p:nvSpPr>
        <p:spPr>
          <a:xfrm>
            <a:off x="11809588" y="6532584"/>
            <a:ext cx="360040" cy="307777"/>
          </a:xfrm>
          <a:prstGeom prst="rect">
            <a:avLst/>
          </a:prstGeom>
          <a:noFill/>
        </p:spPr>
        <p:txBody>
          <a:bodyPr wrap="square" rtlCol="0">
            <a:spAutoFit/>
          </a:bodyPr>
          <a:lstStyle/>
          <a:p>
            <a:pPr algn="ctr"/>
            <a:r>
              <a:rPr lang="en-US" altLang="ja-JP" sz="1400" dirty="0">
                <a:latin typeface="游ゴシック" panose="020B0400000000000000" pitchFamily="50" charset="-128"/>
                <a:ea typeface="游ゴシック" panose="020B0400000000000000" pitchFamily="50" charset="-128"/>
              </a:rPr>
              <a:t>3</a:t>
            </a:r>
            <a:endParaRPr kumimoji="1" lang="ja-JP" altLang="en-US" sz="1400" dirty="0">
              <a:latin typeface="游ゴシック" panose="020B0400000000000000" pitchFamily="50" charset="-128"/>
              <a:ea typeface="游ゴシック" panose="020B0400000000000000" pitchFamily="50" charset="-128"/>
            </a:endParaRPr>
          </a:p>
        </p:txBody>
      </p:sp>
      <p:sp>
        <p:nvSpPr>
          <p:cNvPr id="33" name="テキスト ボックス 32">
            <a:extLst>
              <a:ext uri="{FF2B5EF4-FFF2-40B4-BE49-F238E27FC236}">
                <a16:creationId xmlns:a16="http://schemas.microsoft.com/office/drawing/2014/main" id="{8AC600B7-0B98-4217-A409-CB1CE7E98D02}"/>
              </a:ext>
            </a:extLst>
          </p:cNvPr>
          <p:cNvSpPr txBox="1"/>
          <p:nvPr/>
        </p:nvSpPr>
        <p:spPr>
          <a:xfrm>
            <a:off x="6651660" y="1912624"/>
            <a:ext cx="3990687" cy="1929887"/>
          </a:xfrm>
          <a:prstGeom prst="rect">
            <a:avLst/>
          </a:prstGeom>
          <a:noFill/>
        </p:spPr>
        <p:txBody>
          <a:bodyPr wrap="square">
            <a:spAutoFit/>
          </a:bodyPr>
          <a:lstStyle/>
          <a:p>
            <a:pPr>
              <a:lnSpc>
                <a:spcPts val="2200"/>
              </a:lnSpc>
            </a:pPr>
            <a:r>
              <a:rPr lang="ja-JP" altLang="en-US" sz="1700" b="1" u="sng" dirty="0">
                <a:latin typeface="游ゴシック" panose="020B0400000000000000" pitchFamily="50" charset="-128"/>
                <a:ea typeface="游ゴシック" panose="020B0400000000000000" pitchFamily="50" charset="-128"/>
              </a:rPr>
              <a:t>♦ </a:t>
            </a:r>
            <a:r>
              <a:rPr lang="en-US" altLang="ja-JP" sz="1700" b="1" u="sng" dirty="0">
                <a:latin typeface="游ゴシック" panose="020B0400000000000000" pitchFamily="50" charset="-128"/>
                <a:ea typeface="游ゴシック" panose="020B0400000000000000" pitchFamily="50" charset="-128"/>
              </a:rPr>
              <a:t>2005</a:t>
            </a:r>
            <a:r>
              <a:rPr lang="ja-JP" altLang="en-US" sz="1700" b="1" u="sng" dirty="0">
                <a:latin typeface="游ゴシック" panose="020B0400000000000000" pitchFamily="50" charset="-128"/>
                <a:ea typeface="游ゴシック" panose="020B0400000000000000" pitchFamily="50" charset="-128"/>
              </a:rPr>
              <a:t>年度</a:t>
            </a:r>
            <a:endParaRPr lang="en-US" altLang="ja-JP" sz="1700" b="1" u="sng" dirty="0">
              <a:latin typeface="游ゴシック" panose="020B0400000000000000" pitchFamily="50" charset="-128"/>
              <a:ea typeface="游ゴシック" panose="020B0400000000000000" pitchFamily="50" charset="-128"/>
            </a:endParaRPr>
          </a:p>
          <a:p>
            <a:pPr>
              <a:lnSpc>
                <a:spcPts val="2200"/>
              </a:lnSpc>
              <a:spcBef>
                <a:spcPts val="600"/>
              </a:spcBef>
            </a:pPr>
            <a:r>
              <a:rPr lang="ja-JP" altLang="en-US" sz="1700" dirty="0">
                <a:latin typeface="游ゴシック" panose="020B0400000000000000" pitchFamily="50" charset="-128"/>
                <a:ea typeface="游ゴシック" panose="020B0400000000000000" pitchFamily="50" charset="-128"/>
              </a:rPr>
              <a:t>　・</a:t>
            </a:r>
            <a:r>
              <a:rPr lang="ja-JP" altLang="en-US" sz="1700" dirty="0">
                <a:solidFill>
                  <a:srgbClr val="C00000"/>
                </a:solidFill>
                <a:latin typeface="游ゴシック" panose="020B0400000000000000" pitchFamily="50" charset="-128"/>
                <a:ea typeface="游ゴシック" panose="020B0400000000000000" pitchFamily="50" charset="-128"/>
              </a:rPr>
              <a:t>大阪府：</a:t>
            </a:r>
            <a:r>
              <a:rPr lang="en-US" altLang="ja-JP" sz="1700" dirty="0">
                <a:solidFill>
                  <a:srgbClr val="C00000"/>
                </a:solidFill>
                <a:latin typeface="游ゴシック" panose="020B0400000000000000" pitchFamily="50" charset="-128"/>
                <a:ea typeface="游ゴシック" panose="020B0400000000000000" pitchFamily="50" charset="-128"/>
              </a:rPr>
              <a:t>741g </a:t>
            </a:r>
            <a:r>
              <a:rPr lang="ja-JP" altLang="en-US" sz="1700" dirty="0">
                <a:solidFill>
                  <a:srgbClr val="C00000"/>
                </a:solidFill>
                <a:latin typeface="游ゴシック" panose="020B0400000000000000" pitchFamily="50" charset="-128"/>
                <a:ea typeface="游ゴシック" panose="020B0400000000000000" pitchFamily="50" charset="-128"/>
              </a:rPr>
              <a:t>（全国</a:t>
            </a:r>
            <a:r>
              <a:rPr lang="en-US" altLang="ja-JP" sz="1700" dirty="0">
                <a:solidFill>
                  <a:srgbClr val="C00000"/>
                </a:solidFill>
                <a:latin typeface="游ゴシック" panose="020B0400000000000000" pitchFamily="50" charset="-128"/>
                <a:ea typeface="游ゴシック" panose="020B0400000000000000" pitchFamily="50" charset="-128"/>
              </a:rPr>
              <a:t>15</a:t>
            </a:r>
            <a:r>
              <a:rPr lang="ja-JP" altLang="en-US" sz="1700" dirty="0">
                <a:solidFill>
                  <a:srgbClr val="C00000"/>
                </a:solidFill>
                <a:latin typeface="游ゴシック" panose="020B0400000000000000" pitchFamily="50" charset="-128"/>
                <a:ea typeface="游ゴシック" panose="020B0400000000000000" pitchFamily="50" charset="-128"/>
              </a:rPr>
              <a:t>位）</a:t>
            </a:r>
            <a:endParaRPr lang="en-US" altLang="ja-JP" sz="1700" dirty="0">
              <a:solidFill>
                <a:srgbClr val="C00000"/>
              </a:solidFill>
              <a:latin typeface="游ゴシック" panose="020B0400000000000000" pitchFamily="50" charset="-128"/>
              <a:ea typeface="游ゴシック" panose="020B0400000000000000" pitchFamily="50" charset="-128"/>
            </a:endParaRPr>
          </a:p>
          <a:p>
            <a:pPr>
              <a:lnSpc>
                <a:spcPts val="2200"/>
              </a:lnSpc>
              <a:spcBef>
                <a:spcPts val="400"/>
              </a:spcBef>
            </a:pPr>
            <a:r>
              <a:rPr lang="ja-JP" altLang="en-US" sz="1700" dirty="0">
                <a:solidFill>
                  <a:srgbClr val="C00000"/>
                </a:solidFill>
                <a:latin typeface="游ゴシック" panose="020B0400000000000000" pitchFamily="50" charset="-128"/>
                <a:ea typeface="游ゴシック" panose="020B0400000000000000" pitchFamily="50" charset="-128"/>
              </a:rPr>
              <a:t>　</a:t>
            </a:r>
            <a:r>
              <a:rPr lang="ja-JP" altLang="en-US" sz="1700" dirty="0">
                <a:latin typeface="游ゴシック" panose="020B0400000000000000" pitchFamily="50" charset="-128"/>
                <a:ea typeface="游ゴシック" panose="020B0400000000000000" pitchFamily="50" charset="-128"/>
              </a:rPr>
              <a:t>・京都府：</a:t>
            </a:r>
            <a:r>
              <a:rPr lang="en-US" altLang="ja-JP" sz="1700" dirty="0">
                <a:latin typeface="游ゴシック" panose="020B0400000000000000" pitchFamily="50" charset="-128"/>
                <a:ea typeface="游ゴシック" panose="020B0400000000000000" pitchFamily="50" charset="-128"/>
              </a:rPr>
              <a:t>655g</a:t>
            </a: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・東京都：</a:t>
            </a:r>
            <a:r>
              <a:rPr lang="en-US" altLang="ja-JP" sz="1700" dirty="0">
                <a:latin typeface="游ゴシック" panose="020B0400000000000000" pitchFamily="50" charset="-128"/>
                <a:ea typeface="游ゴシック" panose="020B0400000000000000" pitchFamily="50" charset="-128"/>
              </a:rPr>
              <a:t>881g</a:t>
            </a: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・愛知県：</a:t>
            </a:r>
            <a:r>
              <a:rPr lang="en-US" altLang="ja-JP" sz="1700" dirty="0">
                <a:latin typeface="游ゴシック" panose="020B0400000000000000" pitchFamily="50" charset="-128"/>
                <a:ea typeface="游ゴシック" panose="020B0400000000000000" pitchFamily="50" charset="-128"/>
              </a:rPr>
              <a:t>832g</a:t>
            </a: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・全国平均：</a:t>
            </a:r>
            <a:r>
              <a:rPr lang="en-US" altLang="ja-JP" sz="1700" dirty="0">
                <a:latin typeface="游ゴシック" panose="020B0400000000000000" pitchFamily="50" charset="-128"/>
                <a:ea typeface="游ゴシック" panose="020B0400000000000000" pitchFamily="50" charset="-128"/>
              </a:rPr>
              <a:t>782g</a:t>
            </a:r>
          </a:p>
        </p:txBody>
      </p:sp>
      <p:sp>
        <p:nvSpPr>
          <p:cNvPr id="34" name="テキスト ボックス 33">
            <a:extLst>
              <a:ext uri="{FF2B5EF4-FFF2-40B4-BE49-F238E27FC236}">
                <a16:creationId xmlns:a16="http://schemas.microsoft.com/office/drawing/2014/main" id="{6C5E6726-00A2-44FC-9636-F9BF80A72EA2}"/>
              </a:ext>
            </a:extLst>
          </p:cNvPr>
          <p:cNvSpPr txBox="1"/>
          <p:nvPr/>
        </p:nvSpPr>
        <p:spPr>
          <a:xfrm>
            <a:off x="6651660" y="4179817"/>
            <a:ext cx="3990687" cy="1942711"/>
          </a:xfrm>
          <a:prstGeom prst="rect">
            <a:avLst/>
          </a:prstGeom>
          <a:noFill/>
        </p:spPr>
        <p:txBody>
          <a:bodyPr wrap="square">
            <a:spAutoFit/>
          </a:bodyPr>
          <a:lstStyle/>
          <a:p>
            <a:pPr>
              <a:lnSpc>
                <a:spcPts val="2200"/>
              </a:lnSpc>
            </a:pPr>
            <a:r>
              <a:rPr lang="ja-JP" altLang="en-US" sz="1700" b="1" u="sng" dirty="0">
                <a:latin typeface="游ゴシック" panose="020B0400000000000000" pitchFamily="50" charset="-128"/>
                <a:ea typeface="游ゴシック" panose="020B0400000000000000" pitchFamily="50" charset="-128"/>
              </a:rPr>
              <a:t>♦ </a:t>
            </a:r>
            <a:r>
              <a:rPr lang="en-US" altLang="ja-JP" sz="1700" b="1" u="sng" dirty="0">
                <a:latin typeface="游ゴシック" panose="020B0400000000000000" pitchFamily="50" charset="-128"/>
                <a:ea typeface="游ゴシック" panose="020B0400000000000000" pitchFamily="50" charset="-128"/>
              </a:rPr>
              <a:t>2023</a:t>
            </a:r>
            <a:r>
              <a:rPr lang="ja-JP" altLang="en-US" sz="1700" b="1" u="sng" dirty="0">
                <a:latin typeface="游ゴシック" panose="020B0400000000000000" pitchFamily="50" charset="-128"/>
                <a:ea typeface="游ゴシック" panose="020B0400000000000000" pitchFamily="50" charset="-128"/>
              </a:rPr>
              <a:t>年度</a:t>
            </a:r>
            <a:endParaRPr lang="en-US" altLang="ja-JP" sz="1700" b="1" u="sng" dirty="0">
              <a:latin typeface="游ゴシック" panose="020B0400000000000000" pitchFamily="50" charset="-128"/>
              <a:ea typeface="游ゴシック" panose="020B0400000000000000" pitchFamily="50" charset="-128"/>
            </a:endParaRPr>
          </a:p>
          <a:p>
            <a:pPr>
              <a:lnSpc>
                <a:spcPts val="2200"/>
              </a:lnSpc>
              <a:spcBef>
                <a:spcPts val="600"/>
              </a:spcBef>
            </a:pPr>
            <a:r>
              <a:rPr lang="ja-JP" altLang="en-US" sz="1700" dirty="0">
                <a:latin typeface="游ゴシック" panose="020B0400000000000000" pitchFamily="50" charset="-128"/>
                <a:ea typeface="游ゴシック" panose="020B0400000000000000" pitchFamily="50" charset="-128"/>
              </a:rPr>
              <a:t>　・</a:t>
            </a:r>
            <a:r>
              <a:rPr lang="ja-JP" altLang="en-US" sz="1700" b="1" dirty="0">
                <a:solidFill>
                  <a:srgbClr val="C00000"/>
                </a:solidFill>
                <a:latin typeface="游ゴシック" panose="020B0400000000000000" pitchFamily="50" charset="-128"/>
                <a:ea typeface="游ゴシック" panose="020B0400000000000000" pitchFamily="50" charset="-128"/>
              </a:rPr>
              <a:t>大阪府：</a:t>
            </a:r>
            <a:r>
              <a:rPr lang="en-US" altLang="ja-JP" sz="1700" b="1" dirty="0">
                <a:solidFill>
                  <a:srgbClr val="C00000"/>
                </a:solidFill>
                <a:latin typeface="游ゴシック" panose="020B0400000000000000" pitchFamily="50" charset="-128"/>
                <a:ea typeface="游ゴシック" panose="020B0400000000000000" pitchFamily="50" charset="-128"/>
              </a:rPr>
              <a:t>511g</a:t>
            </a:r>
            <a:r>
              <a:rPr lang="ja-JP" altLang="en-US" sz="1700" b="1" dirty="0">
                <a:solidFill>
                  <a:srgbClr val="C00000"/>
                </a:solidFill>
                <a:latin typeface="游ゴシック" panose="020B0400000000000000" pitchFamily="50" charset="-128"/>
                <a:ea typeface="游ゴシック" panose="020B0400000000000000" pitchFamily="50" charset="-128"/>
              </a:rPr>
              <a:t>（全国２位）</a:t>
            </a:r>
            <a:endParaRPr lang="en-US" altLang="ja-JP" sz="1700" b="1" dirty="0">
              <a:solidFill>
                <a:srgbClr val="C00000"/>
              </a:solidFill>
              <a:latin typeface="游ゴシック" panose="020B0400000000000000" pitchFamily="50" charset="-128"/>
              <a:ea typeface="游ゴシック" panose="020B0400000000000000" pitchFamily="50" charset="-128"/>
            </a:endParaRPr>
          </a:p>
          <a:p>
            <a:pPr>
              <a:lnSpc>
                <a:spcPts val="2200"/>
              </a:lnSpc>
              <a:spcBef>
                <a:spcPts val="400"/>
              </a:spcBef>
            </a:pPr>
            <a:r>
              <a:rPr lang="ja-JP" altLang="en-US" sz="1700" b="1" dirty="0">
                <a:solidFill>
                  <a:srgbClr val="C00000"/>
                </a:solidFill>
                <a:latin typeface="游ゴシック" panose="020B0400000000000000" pitchFamily="50" charset="-128"/>
                <a:ea typeface="游ゴシック" panose="020B0400000000000000" pitchFamily="50" charset="-128"/>
              </a:rPr>
              <a:t>　</a:t>
            </a:r>
            <a:r>
              <a:rPr lang="ja-JP" altLang="en-US" sz="1700" dirty="0">
                <a:latin typeface="游ゴシック" panose="020B0400000000000000" pitchFamily="50" charset="-128"/>
                <a:ea typeface="游ゴシック" panose="020B0400000000000000" pitchFamily="50" charset="-128"/>
              </a:rPr>
              <a:t>・京都府：</a:t>
            </a:r>
            <a:r>
              <a:rPr lang="en-US" altLang="ja-JP" sz="1700" dirty="0">
                <a:latin typeface="游ゴシック" panose="020B0400000000000000" pitchFamily="50" charset="-128"/>
                <a:ea typeface="游ゴシック" panose="020B0400000000000000" pitchFamily="50" charset="-128"/>
              </a:rPr>
              <a:t>474g</a:t>
            </a:r>
            <a:r>
              <a:rPr lang="ja-JP" altLang="en-US" sz="1700" dirty="0">
                <a:latin typeface="游ゴシック" panose="020B0400000000000000" pitchFamily="50" charset="-128"/>
                <a:ea typeface="游ゴシック" panose="020B0400000000000000" pitchFamily="50" charset="-128"/>
              </a:rPr>
              <a:t>（全国１位）</a:t>
            </a:r>
            <a:endParaRPr lang="en-US" altLang="ja-JP" sz="1700" b="1" dirty="0">
              <a:latin typeface="游ゴシック" panose="020B0400000000000000" pitchFamily="50" charset="-128"/>
              <a:ea typeface="游ゴシック" panose="020B0400000000000000" pitchFamily="50" charset="-128"/>
            </a:endParaRP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・東京都：</a:t>
            </a:r>
            <a:r>
              <a:rPr lang="en-US" altLang="ja-JP" sz="1700" dirty="0">
                <a:latin typeface="游ゴシック" panose="020B0400000000000000" pitchFamily="50" charset="-128"/>
                <a:ea typeface="游ゴシック" panose="020B0400000000000000" pitchFamily="50" charset="-128"/>
              </a:rPr>
              <a:t>601g</a:t>
            </a: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・愛知県：</a:t>
            </a:r>
            <a:r>
              <a:rPr lang="en-US" altLang="ja-JP" sz="1700" dirty="0">
                <a:latin typeface="游ゴシック" panose="020B0400000000000000" pitchFamily="50" charset="-128"/>
                <a:ea typeface="游ゴシック" panose="020B0400000000000000" pitchFamily="50" charset="-128"/>
              </a:rPr>
              <a:t>593g</a:t>
            </a:r>
          </a:p>
          <a:p>
            <a:pPr>
              <a:lnSpc>
                <a:spcPts val="2200"/>
              </a:lnSpc>
              <a:spcBef>
                <a:spcPts val="0"/>
              </a:spcBef>
            </a:pPr>
            <a:r>
              <a:rPr lang="ja-JP" altLang="en-US" sz="1700" dirty="0">
                <a:latin typeface="游ゴシック" panose="020B0400000000000000" pitchFamily="50" charset="-128"/>
                <a:ea typeface="游ゴシック" panose="020B0400000000000000" pitchFamily="50" charset="-128"/>
              </a:rPr>
              <a:t>　・全国平均：</a:t>
            </a:r>
            <a:r>
              <a:rPr lang="en-US" altLang="ja-JP" sz="1700" dirty="0">
                <a:latin typeface="游ゴシック" panose="020B0400000000000000" pitchFamily="50" charset="-128"/>
                <a:ea typeface="游ゴシック" panose="020B0400000000000000" pitchFamily="50" charset="-128"/>
              </a:rPr>
              <a:t>592g</a:t>
            </a:r>
          </a:p>
        </p:txBody>
      </p:sp>
      <p:sp>
        <p:nvSpPr>
          <p:cNvPr id="36" name="下矢印 17">
            <a:extLst>
              <a:ext uri="{FF2B5EF4-FFF2-40B4-BE49-F238E27FC236}">
                <a16:creationId xmlns:a16="http://schemas.microsoft.com/office/drawing/2014/main" id="{84C74CD6-C8C2-4D70-9C74-59DF9AD97826}"/>
              </a:ext>
            </a:extLst>
          </p:cNvPr>
          <p:cNvSpPr/>
          <p:nvPr/>
        </p:nvSpPr>
        <p:spPr>
          <a:xfrm rot="10800000">
            <a:off x="7205113" y="3854697"/>
            <a:ext cx="1152128" cy="224477"/>
          </a:xfrm>
          <a:prstGeom prst="triangle">
            <a:avLst/>
          </a:prstGeom>
          <a:solidFill>
            <a:schemeClr val="bg1">
              <a:lumMod val="50000"/>
              <a:alpha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15" name="テキスト ボックス 14">
            <a:extLst>
              <a:ext uri="{FF2B5EF4-FFF2-40B4-BE49-F238E27FC236}">
                <a16:creationId xmlns:a16="http://schemas.microsoft.com/office/drawing/2014/main" id="{2CBE082D-C488-4774-924A-400B1D5157CE}"/>
              </a:ext>
            </a:extLst>
          </p:cNvPr>
          <p:cNvSpPr txBox="1"/>
          <p:nvPr/>
        </p:nvSpPr>
        <p:spPr>
          <a:xfrm>
            <a:off x="1506280" y="2667823"/>
            <a:ext cx="1080120" cy="301557"/>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a:t>
            </a:r>
            <a:r>
              <a:rPr lang="en-US" altLang="ja-JP" sz="1000" dirty="0">
                <a:latin typeface="游ゴシック" panose="020B0400000000000000" pitchFamily="50" charset="-128"/>
                <a:ea typeface="游ゴシック" panose="020B0400000000000000" pitchFamily="50" charset="-128"/>
              </a:rPr>
              <a:t>g / </a:t>
            </a:r>
            <a:r>
              <a:rPr lang="ja-JP" altLang="en-US" sz="1000" dirty="0">
                <a:latin typeface="游ゴシック" panose="020B0400000000000000" pitchFamily="50" charset="-128"/>
                <a:ea typeface="游ゴシック" panose="020B0400000000000000" pitchFamily="50" charset="-128"/>
              </a:rPr>
              <a:t>人・日）</a:t>
            </a:r>
          </a:p>
        </p:txBody>
      </p:sp>
      <p:sp>
        <p:nvSpPr>
          <p:cNvPr id="16" name="テキスト ボックス 15">
            <a:extLst>
              <a:ext uri="{FF2B5EF4-FFF2-40B4-BE49-F238E27FC236}">
                <a16:creationId xmlns:a16="http://schemas.microsoft.com/office/drawing/2014/main" id="{282B4B0F-BD63-4C10-9B62-80BBFA168C0C}"/>
              </a:ext>
            </a:extLst>
          </p:cNvPr>
          <p:cNvSpPr txBox="1"/>
          <p:nvPr/>
        </p:nvSpPr>
        <p:spPr>
          <a:xfrm>
            <a:off x="4833744" y="5573774"/>
            <a:ext cx="823138" cy="308802"/>
          </a:xfrm>
          <a:prstGeom prst="rect">
            <a:avLst/>
          </a:prstGeom>
          <a:noFill/>
        </p:spPr>
        <p:txBody>
          <a:bodyPr wrap="square">
            <a:spAutoFit/>
          </a:bodyPr>
          <a:lstStyle/>
          <a:p>
            <a:pPr algn="ctr">
              <a:lnSpc>
                <a:spcPts val="1800"/>
              </a:lnSpc>
            </a:pPr>
            <a:r>
              <a:rPr lang="ja-JP" altLang="en-US" sz="1000" dirty="0">
                <a:latin typeface="游ゴシック" panose="020B0400000000000000" pitchFamily="50" charset="-128"/>
                <a:ea typeface="游ゴシック" panose="020B0400000000000000" pitchFamily="50" charset="-128"/>
              </a:rPr>
              <a:t>（年度）</a:t>
            </a:r>
          </a:p>
        </p:txBody>
      </p:sp>
    </p:spTree>
    <p:extLst>
      <p:ext uri="{BB962C8B-B14F-4D97-AF65-F5344CB8AC3E}">
        <p14:creationId xmlns:p14="http://schemas.microsoft.com/office/powerpoint/2010/main" val="592355673"/>
      </p:ext>
    </p:extLst>
  </p:cSld>
  <p:clrMapOvr>
    <a:masterClrMapping/>
  </p:clrMapOvr>
  <p:transition spd="slow" advTm="6662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a:extLst>
              <a:ext uri="{FF2B5EF4-FFF2-40B4-BE49-F238E27FC236}">
                <a16:creationId xmlns:a16="http://schemas.microsoft.com/office/drawing/2014/main" id="{26543A63-A432-4F61-978D-7FBA6CD22239}"/>
              </a:ext>
            </a:extLst>
          </p:cNvPr>
          <p:cNvSpPr txBox="1"/>
          <p:nvPr/>
        </p:nvSpPr>
        <p:spPr>
          <a:xfrm>
            <a:off x="205147" y="6563280"/>
            <a:ext cx="3077887" cy="253467"/>
          </a:xfrm>
          <a:prstGeom prst="rect">
            <a:avLst/>
          </a:prstGeom>
          <a:noFill/>
        </p:spPr>
        <p:txBody>
          <a:bodyPr wrap="square">
            <a:spAutoFit/>
          </a:bodyPr>
          <a:lstStyle/>
          <a:p>
            <a:pPr>
              <a:lnSpc>
                <a:spcPts val="1300"/>
              </a:lnSpc>
            </a:pPr>
            <a:r>
              <a:rPr lang="en-US" altLang="ja-JP" sz="1000" dirty="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四捨五入の関係で数字が合わない場合がある</a:t>
            </a:r>
          </a:p>
        </p:txBody>
      </p:sp>
      <p:sp>
        <p:nvSpPr>
          <p:cNvPr id="17" name="四角形: 角を丸くする 16">
            <a:extLst>
              <a:ext uri="{FF2B5EF4-FFF2-40B4-BE49-F238E27FC236}">
                <a16:creationId xmlns:a16="http://schemas.microsoft.com/office/drawing/2014/main" id="{9B24971B-B823-4C31-99A8-20D7E8A8AD03}"/>
              </a:ext>
            </a:extLst>
          </p:cNvPr>
          <p:cNvSpPr/>
          <p:nvPr/>
        </p:nvSpPr>
        <p:spPr>
          <a:xfrm>
            <a:off x="700561" y="3028504"/>
            <a:ext cx="10822381" cy="3168000"/>
          </a:xfrm>
          <a:prstGeom prst="roundRect">
            <a:avLst>
              <a:gd name="adj" fmla="val 2039"/>
            </a:avLst>
          </a:prstGeom>
          <a:solidFill>
            <a:schemeClr val="bg1">
              <a:lumMod val="95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59" name="表 9">
            <a:extLst>
              <a:ext uri="{FF2B5EF4-FFF2-40B4-BE49-F238E27FC236}">
                <a16:creationId xmlns:a16="http://schemas.microsoft.com/office/drawing/2014/main" id="{1C32A530-5E43-423D-841C-21D93341FB0F}"/>
              </a:ext>
            </a:extLst>
          </p:cNvPr>
          <p:cNvGraphicFramePr>
            <a:graphicFrameLocks noGrp="1"/>
          </p:cNvGraphicFramePr>
          <p:nvPr>
            <p:extLst>
              <p:ext uri="{D42A27DB-BD31-4B8C-83A1-F6EECF244321}">
                <p14:modId xmlns:p14="http://schemas.microsoft.com/office/powerpoint/2010/main" val="543319051"/>
              </p:ext>
            </p:extLst>
          </p:nvPr>
        </p:nvGraphicFramePr>
        <p:xfrm>
          <a:off x="5958226" y="3515007"/>
          <a:ext cx="5328000" cy="1641276"/>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2244201752"/>
                    </a:ext>
                  </a:extLst>
                </a:gridCol>
                <a:gridCol w="1260000">
                  <a:extLst>
                    <a:ext uri="{9D8B030D-6E8A-4147-A177-3AD203B41FA5}">
                      <a16:colId xmlns:a16="http://schemas.microsoft.com/office/drawing/2014/main" val="1705684567"/>
                    </a:ext>
                  </a:extLst>
                </a:gridCol>
                <a:gridCol w="1476000">
                  <a:extLst>
                    <a:ext uri="{9D8B030D-6E8A-4147-A177-3AD203B41FA5}">
                      <a16:colId xmlns:a16="http://schemas.microsoft.com/office/drawing/2014/main" val="433104234"/>
                    </a:ext>
                  </a:extLst>
                </a:gridCol>
                <a:gridCol w="1512000">
                  <a:extLst>
                    <a:ext uri="{9D8B030D-6E8A-4147-A177-3AD203B41FA5}">
                      <a16:colId xmlns:a16="http://schemas.microsoft.com/office/drawing/2014/main" val="1473028653"/>
                    </a:ext>
                  </a:extLst>
                </a:gridCol>
              </a:tblGrid>
              <a:tr h="576000">
                <a:tc>
                  <a:txBody>
                    <a:bodyPr/>
                    <a:lstStyle/>
                    <a:p>
                      <a:pPr algn="ctr">
                        <a:lnSpc>
                          <a:spcPts val="1800"/>
                        </a:lnSpc>
                      </a:pPr>
                      <a:endParaRPr kumimoji="1" lang="ja-JP" altLang="en-US" sz="1300" b="1" dirty="0">
                        <a:solidFill>
                          <a:schemeClr val="bg1"/>
                        </a:solidFill>
                        <a:latin typeface="游ゴシック" panose="020B0400000000000000" pitchFamily="50" charset="-128"/>
                        <a:ea typeface="游ゴシック" panose="020B0400000000000000" pitchFamily="50" charset="-128"/>
                      </a:endParaRPr>
                    </a:p>
                  </a:txBody>
                  <a:tcPr marL="72000" marR="7200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50000"/>
                        <a:alpha val="7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① </a:t>
                      </a:r>
                      <a:r>
                        <a:rPr kumimoji="1" lang="en-US" altLang="ja-JP" sz="1300" b="1" dirty="0">
                          <a:solidFill>
                            <a:schemeClr val="bg1"/>
                          </a:solidFill>
                          <a:latin typeface="游ゴシック" panose="020B0400000000000000" pitchFamily="50" charset="-128"/>
                          <a:ea typeface="游ゴシック" panose="020B0400000000000000" pitchFamily="50" charset="-128"/>
                        </a:rPr>
                        <a:t>2024</a:t>
                      </a:r>
                      <a:r>
                        <a:rPr kumimoji="1" lang="ja-JP" altLang="en-US" sz="1300" b="1" dirty="0">
                          <a:solidFill>
                            <a:schemeClr val="bg1"/>
                          </a:solidFill>
                          <a:latin typeface="游ゴシック" panose="020B0400000000000000" pitchFamily="50" charset="-128"/>
                          <a:ea typeface="游ゴシック" panose="020B0400000000000000" pitchFamily="50" charset="-128"/>
                        </a:rPr>
                        <a:t>年度値</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en-US" altLang="ja-JP" sz="1200" b="1" dirty="0">
                          <a:solidFill>
                            <a:schemeClr val="bg1"/>
                          </a:solidFill>
                          <a:latin typeface="游ゴシック" panose="020B0400000000000000" pitchFamily="50" charset="-128"/>
                          <a:ea typeface="游ゴシック" panose="020B0400000000000000" pitchFamily="50" charset="-128"/>
                        </a:rPr>
                        <a:t> (</a:t>
                      </a:r>
                      <a:r>
                        <a:rPr kumimoji="1" lang="ja-JP" altLang="en-US" sz="1200" b="1" dirty="0">
                          <a:solidFill>
                            <a:schemeClr val="bg1"/>
                          </a:solidFill>
                          <a:latin typeface="游ゴシック" panose="020B0400000000000000" pitchFamily="50" charset="-128"/>
                          <a:ea typeface="游ゴシック" panose="020B0400000000000000" pitchFamily="50" charset="-128"/>
                        </a:rPr>
                        <a:t>基準年度</a:t>
                      </a:r>
                      <a:r>
                        <a:rPr kumimoji="1" lang="en-US" altLang="ja-JP" sz="1200" b="1" dirty="0">
                          <a:solidFill>
                            <a:schemeClr val="bg1"/>
                          </a:solidFill>
                          <a:latin typeface="游ゴシック" panose="020B0400000000000000" pitchFamily="50" charset="-128"/>
                          <a:ea typeface="游ゴシック" panose="020B0400000000000000" pitchFamily="50" charset="-128"/>
                        </a:rPr>
                        <a:t>)</a:t>
                      </a:r>
                    </a:p>
                  </a:txBody>
                  <a:tcPr marL="72000" marR="72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50000"/>
                        <a:alpha val="7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② </a:t>
                      </a:r>
                      <a:r>
                        <a:rPr kumimoji="1" lang="en-US" altLang="ja-JP" sz="1300" b="1" dirty="0">
                          <a:solidFill>
                            <a:schemeClr val="bg1"/>
                          </a:solidFill>
                          <a:latin typeface="游ゴシック" panose="020B0400000000000000" pitchFamily="50" charset="-128"/>
                          <a:ea typeface="游ゴシック" panose="020B0400000000000000" pitchFamily="50" charset="-128"/>
                        </a:rPr>
                        <a:t>2030</a:t>
                      </a:r>
                      <a:r>
                        <a:rPr kumimoji="1" lang="ja-JP" altLang="en-US" sz="1300" b="1" dirty="0">
                          <a:solidFill>
                            <a:schemeClr val="bg1"/>
                          </a:solidFill>
                          <a:latin typeface="游ゴシック" panose="020B0400000000000000" pitchFamily="50" charset="-128"/>
                          <a:ea typeface="游ゴシック" panose="020B0400000000000000" pitchFamily="50" charset="-128"/>
                        </a:rPr>
                        <a:t>年度値</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en-US" altLang="ja-JP" sz="1200" b="1" dirty="0">
                          <a:solidFill>
                            <a:schemeClr val="bg1"/>
                          </a:solidFill>
                          <a:latin typeface="游ゴシック" panose="020B0400000000000000" pitchFamily="50" charset="-128"/>
                          <a:ea typeface="游ゴシック" panose="020B0400000000000000" pitchFamily="50" charset="-128"/>
                        </a:rPr>
                        <a:t> (</a:t>
                      </a:r>
                      <a:r>
                        <a:rPr kumimoji="1" lang="ja-JP" altLang="en-US" sz="1200" b="1" dirty="0">
                          <a:solidFill>
                            <a:schemeClr val="bg1"/>
                          </a:solidFill>
                          <a:latin typeface="游ゴシック" panose="020B0400000000000000" pitchFamily="50" charset="-128"/>
                          <a:ea typeface="游ゴシック" panose="020B0400000000000000" pitchFamily="50" charset="-128"/>
                        </a:rPr>
                        <a:t>単純将来推計値</a:t>
                      </a:r>
                      <a:r>
                        <a:rPr kumimoji="1" lang="en-US" altLang="ja-JP" sz="1200" b="1" dirty="0">
                          <a:solidFill>
                            <a:schemeClr val="bg1"/>
                          </a:solidFill>
                          <a:latin typeface="游ゴシック" panose="020B0400000000000000" pitchFamily="50" charset="-128"/>
                          <a:ea typeface="游ゴシック" panose="020B0400000000000000" pitchFamily="50" charset="-128"/>
                        </a:rPr>
                        <a:t>)</a:t>
                      </a:r>
                    </a:p>
                  </a:txBody>
                  <a:tcPr marL="72000" marR="72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50000"/>
                        <a:alpha val="7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③ </a:t>
                      </a:r>
                      <a:r>
                        <a:rPr kumimoji="1" lang="en-US" altLang="ja-JP" sz="1300" b="1" dirty="0">
                          <a:solidFill>
                            <a:schemeClr val="bg1"/>
                          </a:solidFill>
                          <a:latin typeface="游ゴシック" panose="020B0400000000000000" pitchFamily="50" charset="-128"/>
                          <a:ea typeface="游ゴシック" panose="020B0400000000000000" pitchFamily="50" charset="-128"/>
                        </a:rPr>
                        <a:t>2030</a:t>
                      </a:r>
                      <a:r>
                        <a:rPr kumimoji="1" lang="ja-JP" altLang="en-US" sz="1300" b="1" dirty="0">
                          <a:solidFill>
                            <a:schemeClr val="bg1"/>
                          </a:solidFill>
                          <a:latin typeface="游ゴシック" panose="020B0400000000000000" pitchFamily="50" charset="-128"/>
                          <a:ea typeface="游ゴシック" panose="020B0400000000000000" pitchFamily="50" charset="-128"/>
                        </a:rPr>
                        <a:t>年度値</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en-US" altLang="ja-JP" sz="1200" b="1" dirty="0">
                          <a:solidFill>
                            <a:schemeClr val="bg1"/>
                          </a:solidFill>
                          <a:latin typeface="游ゴシック" panose="020B0400000000000000" pitchFamily="50" charset="-128"/>
                          <a:ea typeface="游ゴシック" panose="020B0400000000000000" pitchFamily="50" charset="-128"/>
                        </a:rPr>
                        <a:t> (</a:t>
                      </a:r>
                      <a:r>
                        <a:rPr kumimoji="1" lang="ja-JP" altLang="en-US" sz="1200" b="1" dirty="0">
                          <a:solidFill>
                            <a:schemeClr val="bg1"/>
                          </a:solidFill>
                          <a:latin typeface="游ゴシック" panose="020B0400000000000000" pitchFamily="50" charset="-128"/>
                          <a:ea typeface="游ゴシック" panose="020B0400000000000000" pitchFamily="50" charset="-128"/>
                        </a:rPr>
                        <a:t>目標値</a:t>
                      </a:r>
                      <a:r>
                        <a:rPr kumimoji="1" lang="en-US" altLang="ja-JP" sz="1200" b="1" dirty="0">
                          <a:solidFill>
                            <a:schemeClr val="bg1"/>
                          </a:solidFill>
                          <a:latin typeface="游ゴシック" panose="020B0400000000000000" pitchFamily="50" charset="-128"/>
                          <a:ea typeface="游ゴシック" panose="020B0400000000000000" pitchFamily="50" charset="-128"/>
                        </a:rPr>
                        <a:t>)</a:t>
                      </a:r>
                    </a:p>
                  </a:txBody>
                  <a:tcPr marL="36000" marR="3600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50000"/>
                        <a:alpha val="70000"/>
                      </a:schemeClr>
                    </a:solidFill>
                  </a:tcPr>
                </a:tc>
                <a:extLst>
                  <a:ext uri="{0D108BD9-81ED-4DB2-BD59-A6C34878D82A}">
                    <a16:rowId xmlns:a16="http://schemas.microsoft.com/office/drawing/2014/main" val="2993070274"/>
                  </a:ext>
                </a:extLst>
              </a:tr>
              <a:tr h="432000">
                <a:tc>
                  <a:txBody>
                    <a:bodyPr/>
                    <a:lstStyle/>
                    <a:p>
                      <a:pP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排出量 </a:t>
                      </a:r>
                      <a:endParaRPr kumimoji="1" lang="ja-JP" altLang="en-US" sz="1150" b="0" dirty="0">
                        <a:solidFill>
                          <a:schemeClr val="tx1"/>
                        </a:solidFill>
                        <a:latin typeface="游ゴシック" panose="020B0400000000000000" pitchFamily="50" charset="-128"/>
                        <a:ea typeface="游ゴシック" panose="020B0400000000000000" pitchFamily="50" charset="-128"/>
                      </a:endParaRPr>
                    </a:p>
                  </a:txBody>
                  <a:tcPr marL="72000" marR="7200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300" b="0" dirty="0">
                          <a:solidFill>
                            <a:schemeClr val="tx1"/>
                          </a:solidFill>
                          <a:latin typeface="游ゴシック" panose="020B0400000000000000" pitchFamily="50" charset="-128"/>
                          <a:ea typeface="游ゴシック" panose="020B0400000000000000" pitchFamily="50" charset="-128"/>
                        </a:rPr>
                        <a:t>277.0</a:t>
                      </a:r>
                      <a:r>
                        <a:rPr kumimoji="1" lang="ja-JP" altLang="en-US" sz="1300" b="0" dirty="0">
                          <a:solidFill>
                            <a:schemeClr val="tx1"/>
                          </a:solidFill>
                          <a:latin typeface="游ゴシック" panose="020B0400000000000000" pitchFamily="50" charset="-128"/>
                          <a:ea typeface="游ゴシック" panose="020B0400000000000000" pitchFamily="50" charset="-128"/>
                        </a:rPr>
                        <a:t>万トン</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marL="72000" marR="72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300" b="0" dirty="0">
                          <a:solidFill>
                            <a:schemeClr val="tx1"/>
                          </a:solidFill>
                          <a:latin typeface="游ゴシック" panose="020B0400000000000000" pitchFamily="50" charset="-128"/>
                          <a:ea typeface="游ゴシック" panose="020B0400000000000000" pitchFamily="50" charset="-128"/>
                        </a:rPr>
                        <a:t>272.0</a:t>
                      </a:r>
                      <a:r>
                        <a:rPr kumimoji="1" lang="ja-JP" altLang="en-US" sz="1300" b="0" dirty="0">
                          <a:solidFill>
                            <a:schemeClr val="tx1"/>
                          </a:solidFill>
                          <a:latin typeface="游ゴシック" panose="020B0400000000000000" pitchFamily="50" charset="-128"/>
                          <a:ea typeface="游ゴシック" panose="020B0400000000000000" pitchFamily="50" charset="-128"/>
                        </a:rPr>
                        <a:t>万トン</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150" b="0" dirty="0">
                          <a:solidFill>
                            <a:schemeClr val="tx1"/>
                          </a:solidFill>
                          <a:latin typeface="游ゴシック" panose="020B0400000000000000" pitchFamily="50" charset="-128"/>
                          <a:ea typeface="游ゴシック" panose="020B0400000000000000" pitchFamily="50" charset="-128"/>
                        </a:rPr>
                        <a:t>(2024</a:t>
                      </a:r>
                      <a:r>
                        <a:rPr kumimoji="1" lang="ja-JP" altLang="en-US" sz="1150" b="0" dirty="0">
                          <a:solidFill>
                            <a:schemeClr val="tx1"/>
                          </a:solidFill>
                          <a:latin typeface="游ゴシック" panose="020B0400000000000000" pitchFamily="50" charset="-128"/>
                          <a:ea typeface="游ゴシック" panose="020B0400000000000000" pitchFamily="50" charset="-128"/>
                        </a:rPr>
                        <a:t>年度比</a:t>
                      </a:r>
                      <a:r>
                        <a:rPr kumimoji="1" lang="en-US" altLang="ja-JP" sz="1150" b="0" dirty="0">
                          <a:solidFill>
                            <a:schemeClr val="tx1"/>
                          </a:solidFill>
                          <a:latin typeface="游ゴシック" panose="020B0400000000000000" pitchFamily="50" charset="-128"/>
                          <a:ea typeface="游ゴシック" panose="020B0400000000000000" pitchFamily="50" charset="-128"/>
                        </a:rPr>
                        <a:t>1.8%</a:t>
                      </a:r>
                      <a:r>
                        <a:rPr kumimoji="1" lang="ja-JP" altLang="en-US" sz="1150" b="0" dirty="0">
                          <a:solidFill>
                            <a:schemeClr val="tx1"/>
                          </a:solidFill>
                          <a:latin typeface="游ゴシック" panose="020B0400000000000000" pitchFamily="50" charset="-128"/>
                          <a:ea typeface="游ゴシック" panose="020B0400000000000000" pitchFamily="50" charset="-128"/>
                        </a:rPr>
                        <a:t>減</a:t>
                      </a:r>
                      <a:r>
                        <a:rPr kumimoji="1" lang="en-US" altLang="ja-JP" sz="1150" b="0" dirty="0">
                          <a:solidFill>
                            <a:schemeClr val="tx1"/>
                          </a:solidFill>
                          <a:latin typeface="游ゴシック" panose="020B0400000000000000" pitchFamily="50" charset="-128"/>
                          <a:ea typeface="游ゴシック" panose="020B0400000000000000" pitchFamily="50" charset="-128"/>
                        </a:rPr>
                        <a:t>)</a:t>
                      </a:r>
                    </a:p>
                  </a:txBody>
                  <a:tcPr marL="36000" marR="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en-US" altLang="ja-JP" sz="1400" b="1" dirty="0">
                          <a:solidFill>
                            <a:schemeClr val="bg1"/>
                          </a:solidFill>
                          <a:latin typeface="游ゴシック" panose="020B0400000000000000" pitchFamily="50" charset="-128"/>
                          <a:ea typeface="游ゴシック" panose="020B0400000000000000" pitchFamily="50" charset="-128"/>
                        </a:rPr>
                        <a:t>263.1</a:t>
                      </a:r>
                      <a:r>
                        <a:rPr kumimoji="1" lang="ja-JP" altLang="en-US" sz="1400" b="1" dirty="0">
                          <a:solidFill>
                            <a:schemeClr val="bg1"/>
                          </a:solidFill>
                          <a:latin typeface="游ゴシック" panose="020B0400000000000000" pitchFamily="50" charset="-128"/>
                          <a:ea typeface="游ゴシック" panose="020B0400000000000000" pitchFamily="50" charset="-128"/>
                        </a:rPr>
                        <a:t>万トン</a:t>
                      </a:r>
                      <a:endParaRPr kumimoji="1" lang="en-US" altLang="ja-JP" sz="1400" b="1" dirty="0">
                        <a:solidFill>
                          <a:schemeClr val="bg1"/>
                        </a:solidFill>
                        <a:latin typeface="游ゴシック" panose="020B0400000000000000" pitchFamily="50" charset="-128"/>
                        <a:ea typeface="游ゴシック" panose="020B0400000000000000" pitchFamily="50" charset="-128"/>
                      </a:endParaRPr>
                    </a:p>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150" b="0" dirty="0">
                          <a:solidFill>
                            <a:schemeClr val="bg1"/>
                          </a:solidFill>
                          <a:latin typeface="游ゴシック" panose="020B0400000000000000" pitchFamily="50" charset="-128"/>
                          <a:ea typeface="游ゴシック" panose="020B0400000000000000" pitchFamily="50" charset="-128"/>
                        </a:rPr>
                        <a:t>(2024</a:t>
                      </a:r>
                      <a:r>
                        <a:rPr kumimoji="1" lang="ja-JP" altLang="en-US" sz="1150" b="0" dirty="0">
                          <a:solidFill>
                            <a:schemeClr val="bg1"/>
                          </a:solidFill>
                          <a:latin typeface="游ゴシック" panose="020B0400000000000000" pitchFamily="50" charset="-128"/>
                          <a:ea typeface="游ゴシック" panose="020B0400000000000000" pitchFamily="50" charset="-128"/>
                        </a:rPr>
                        <a:t>年度比 </a:t>
                      </a:r>
                      <a:r>
                        <a:rPr kumimoji="1" lang="en-US" altLang="ja-JP" sz="1150" b="0" dirty="0">
                          <a:solidFill>
                            <a:schemeClr val="bg1"/>
                          </a:solidFill>
                          <a:latin typeface="游ゴシック" panose="020B0400000000000000" pitchFamily="50" charset="-128"/>
                          <a:ea typeface="游ゴシック" panose="020B0400000000000000" pitchFamily="50" charset="-128"/>
                        </a:rPr>
                        <a:t>5.0%</a:t>
                      </a:r>
                      <a:r>
                        <a:rPr kumimoji="1" lang="ja-JP" altLang="en-US" sz="1150" b="0" dirty="0">
                          <a:solidFill>
                            <a:schemeClr val="bg1"/>
                          </a:solidFill>
                          <a:latin typeface="游ゴシック" panose="020B0400000000000000" pitchFamily="50" charset="-128"/>
                          <a:ea typeface="游ゴシック" panose="020B0400000000000000" pitchFamily="50" charset="-128"/>
                        </a:rPr>
                        <a:t>減</a:t>
                      </a:r>
                      <a:r>
                        <a:rPr kumimoji="1" lang="en-US" altLang="ja-JP" sz="1150" b="0" dirty="0">
                          <a:solidFill>
                            <a:schemeClr val="bg1"/>
                          </a:solidFill>
                          <a:latin typeface="游ゴシック" panose="020B0400000000000000" pitchFamily="50" charset="-128"/>
                          <a:ea typeface="游ゴシック" panose="020B0400000000000000" pitchFamily="50" charset="-128"/>
                        </a:rPr>
                        <a:t>)</a:t>
                      </a:r>
                    </a:p>
                  </a:txBody>
                  <a:tcPr marL="36000" marR="3600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90000"/>
                      </a:schemeClr>
                    </a:solidFill>
                  </a:tcPr>
                </a:tc>
                <a:extLst>
                  <a:ext uri="{0D108BD9-81ED-4DB2-BD59-A6C34878D82A}">
                    <a16:rowId xmlns:a16="http://schemas.microsoft.com/office/drawing/2014/main" val="2775872946"/>
                  </a:ext>
                </a:extLst>
              </a:tr>
              <a:tr h="432000">
                <a:tc>
                  <a:txBody>
                    <a:bodyPr/>
                    <a:lstStyle/>
                    <a:p>
                      <a:pP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最終処分量</a:t>
                      </a:r>
                    </a:p>
                  </a:txBody>
                  <a:tcPr marL="72000" marR="7200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300" b="0" dirty="0">
                          <a:solidFill>
                            <a:schemeClr val="tx1"/>
                          </a:solidFill>
                          <a:latin typeface="游ゴシック" panose="020B0400000000000000" pitchFamily="50" charset="-128"/>
                          <a:ea typeface="游ゴシック" panose="020B0400000000000000" pitchFamily="50" charset="-128"/>
                        </a:rPr>
                        <a:t>31.0</a:t>
                      </a:r>
                      <a:r>
                        <a:rPr kumimoji="1" lang="ja-JP" altLang="en-US" sz="1300" b="0" dirty="0">
                          <a:solidFill>
                            <a:schemeClr val="tx1"/>
                          </a:solidFill>
                          <a:latin typeface="游ゴシック" panose="020B0400000000000000" pitchFamily="50" charset="-128"/>
                          <a:ea typeface="游ゴシック" panose="020B0400000000000000" pitchFamily="50" charset="-128"/>
                        </a:rPr>
                        <a:t>万トン</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marL="72000" marR="72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300" b="0" dirty="0">
                          <a:solidFill>
                            <a:schemeClr val="tx1"/>
                          </a:solidFill>
                          <a:latin typeface="游ゴシック" panose="020B0400000000000000" pitchFamily="50" charset="-128"/>
                          <a:ea typeface="游ゴシック" panose="020B0400000000000000" pitchFamily="50" charset="-128"/>
                        </a:rPr>
                        <a:t>30.4</a:t>
                      </a:r>
                      <a:r>
                        <a:rPr kumimoji="1" lang="ja-JP" altLang="en-US" sz="1300" b="0" dirty="0">
                          <a:solidFill>
                            <a:schemeClr val="tx1"/>
                          </a:solidFill>
                          <a:latin typeface="游ゴシック" panose="020B0400000000000000" pitchFamily="50" charset="-128"/>
                          <a:ea typeface="游ゴシック" panose="020B0400000000000000" pitchFamily="50" charset="-128"/>
                        </a:rPr>
                        <a:t>万トン</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150" b="0" dirty="0">
                          <a:solidFill>
                            <a:schemeClr val="tx1"/>
                          </a:solidFill>
                          <a:latin typeface="游ゴシック" panose="020B0400000000000000" pitchFamily="50" charset="-128"/>
                          <a:ea typeface="游ゴシック" panose="020B0400000000000000" pitchFamily="50" charset="-128"/>
                        </a:rPr>
                        <a:t>(2024</a:t>
                      </a:r>
                      <a:r>
                        <a:rPr kumimoji="1" lang="ja-JP" altLang="en-US" sz="1150" b="0" dirty="0">
                          <a:solidFill>
                            <a:schemeClr val="tx1"/>
                          </a:solidFill>
                          <a:latin typeface="游ゴシック" panose="020B0400000000000000" pitchFamily="50" charset="-128"/>
                          <a:ea typeface="游ゴシック" panose="020B0400000000000000" pitchFamily="50" charset="-128"/>
                        </a:rPr>
                        <a:t>年度比</a:t>
                      </a:r>
                      <a:r>
                        <a:rPr kumimoji="1" lang="en-US" altLang="ja-JP" sz="1150" b="0" dirty="0">
                          <a:solidFill>
                            <a:schemeClr val="tx1"/>
                          </a:solidFill>
                          <a:latin typeface="游ゴシック" panose="020B0400000000000000" pitchFamily="50" charset="-128"/>
                          <a:ea typeface="游ゴシック" panose="020B0400000000000000" pitchFamily="50" charset="-128"/>
                        </a:rPr>
                        <a:t>1.8%</a:t>
                      </a:r>
                      <a:r>
                        <a:rPr kumimoji="1" lang="ja-JP" altLang="en-US" sz="1150" b="0" dirty="0">
                          <a:solidFill>
                            <a:schemeClr val="tx1"/>
                          </a:solidFill>
                          <a:latin typeface="游ゴシック" panose="020B0400000000000000" pitchFamily="50" charset="-128"/>
                          <a:ea typeface="游ゴシック" panose="020B0400000000000000" pitchFamily="50" charset="-128"/>
                        </a:rPr>
                        <a:t>減</a:t>
                      </a:r>
                      <a:r>
                        <a:rPr kumimoji="1" lang="en-US" altLang="ja-JP" sz="1150" b="0" dirty="0">
                          <a:solidFill>
                            <a:schemeClr val="tx1"/>
                          </a:solidFill>
                          <a:latin typeface="游ゴシック" panose="020B0400000000000000" pitchFamily="50" charset="-128"/>
                          <a:ea typeface="游ゴシック" panose="020B0400000000000000" pitchFamily="50" charset="-128"/>
                        </a:rPr>
                        <a:t>)</a:t>
                      </a:r>
                      <a:endParaRPr kumimoji="1" lang="ja-JP" altLang="en-US" sz="1150" b="0" dirty="0">
                        <a:solidFill>
                          <a:schemeClr val="tx1"/>
                        </a:solidFill>
                        <a:latin typeface="游ゴシック" panose="020B0400000000000000" pitchFamily="50" charset="-128"/>
                        <a:ea typeface="游ゴシック" panose="020B0400000000000000" pitchFamily="50" charset="-128"/>
                      </a:endParaRPr>
                    </a:p>
                  </a:txBody>
                  <a:tcPr marL="36000" marR="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en-US" altLang="ja-JP" sz="1400" b="1" dirty="0">
                          <a:solidFill>
                            <a:schemeClr val="bg1"/>
                          </a:solidFill>
                          <a:latin typeface="游ゴシック" panose="020B0400000000000000" pitchFamily="50" charset="-128"/>
                          <a:ea typeface="游ゴシック" panose="020B0400000000000000" pitchFamily="50" charset="-128"/>
                        </a:rPr>
                        <a:t>29.5</a:t>
                      </a:r>
                      <a:r>
                        <a:rPr kumimoji="1" lang="ja-JP" altLang="en-US" sz="1400" b="1" dirty="0">
                          <a:solidFill>
                            <a:schemeClr val="bg1"/>
                          </a:solidFill>
                          <a:latin typeface="游ゴシック" panose="020B0400000000000000" pitchFamily="50" charset="-128"/>
                          <a:ea typeface="游ゴシック" panose="020B0400000000000000" pitchFamily="50" charset="-128"/>
                        </a:rPr>
                        <a:t>万トン</a:t>
                      </a:r>
                      <a:endParaRPr kumimoji="1" lang="en-US" altLang="ja-JP" sz="1400" b="1" dirty="0">
                        <a:solidFill>
                          <a:schemeClr val="bg1"/>
                        </a:solidFill>
                        <a:latin typeface="游ゴシック" panose="020B0400000000000000" pitchFamily="50" charset="-128"/>
                        <a:ea typeface="游ゴシック" panose="020B0400000000000000" pitchFamily="50" charset="-128"/>
                      </a:endParaRPr>
                    </a:p>
                    <a:p>
                      <a:pPr marL="0" marR="0" lvl="0" indent="0" algn="r" defTabSz="914400" rtl="0" eaLnBrk="1" fontAlgn="auto" latinLnBrk="0" hangingPunct="1">
                        <a:lnSpc>
                          <a:spcPts val="1800"/>
                        </a:lnSpc>
                        <a:spcBef>
                          <a:spcPts val="0"/>
                        </a:spcBef>
                        <a:spcAft>
                          <a:spcPts val="0"/>
                        </a:spcAft>
                        <a:buClrTx/>
                        <a:buSzTx/>
                        <a:buFontTx/>
                        <a:buNone/>
                        <a:tabLst/>
                        <a:defRPr/>
                      </a:pPr>
                      <a:r>
                        <a:rPr kumimoji="1" lang="en-US" altLang="ja-JP" sz="1150" b="0" dirty="0">
                          <a:solidFill>
                            <a:schemeClr val="bg1"/>
                          </a:solidFill>
                          <a:latin typeface="游ゴシック" panose="020B0400000000000000" pitchFamily="50" charset="-128"/>
                          <a:ea typeface="游ゴシック" panose="020B0400000000000000" pitchFamily="50" charset="-128"/>
                        </a:rPr>
                        <a:t>(2024</a:t>
                      </a:r>
                      <a:r>
                        <a:rPr kumimoji="1" lang="ja-JP" altLang="en-US" sz="1150" b="0" dirty="0">
                          <a:solidFill>
                            <a:schemeClr val="bg1"/>
                          </a:solidFill>
                          <a:latin typeface="游ゴシック" panose="020B0400000000000000" pitchFamily="50" charset="-128"/>
                          <a:ea typeface="游ゴシック" panose="020B0400000000000000" pitchFamily="50" charset="-128"/>
                        </a:rPr>
                        <a:t>年度比 </a:t>
                      </a:r>
                      <a:r>
                        <a:rPr kumimoji="1" lang="en-US" altLang="ja-JP" sz="1150" b="0" dirty="0">
                          <a:solidFill>
                            <a:schemeClr val="bg1"/>
                          </a:solidFill>
                          <a:latin typeface="游ゴシック" panose="020B0400000000000000" pitchFamily="50" charset="-128"/>
                          <a:ea typeface="游ゴシック" panose="020B0400000000000000" pitchFamily="50" charset="-128"/>
                        </a:rPr>
                        <a:t>4.9%</a:t>
                      </a:r>
                      <a:r>
                        <a:rPr kumimoji="1" lang="ja-JP" altLang="en-US" sz="1150" b="0" dirty="0">
                          <a:solidFill>
                            <a:schemeClr val="bg1"/>
                          </a:solidFill>
                          <a:latin typeface="游ゴシック" panose="020B0400000000000000" pitchFamily="50" charset="-128"/>
                          <a:ea typeface="游ゴシック" panose="020B0400000000000000" pitchFamily="50" charset="-128"/>
                        </a:rPr>
                        <a:t>減</a:t>
                      </a:r>
                      <a:r>
                        <a:rPr kumimoji="1" lang="en-US" altLang="ja-JP" sz="1150" b="0" dirty="0">
                          <a:solidFill>
                            <a:schemeClr val="bg1"/>
                          </a:solidFill>
                          <a:latin typeface="游ゴシック" panose="020B0400000000000000" pitchFamily="50" charset="-128"/>
                          <a:ea typeface="游ゴシック" panose="020B0400000000000000" pitchFamily="50" charset="-128"/>
                        </a:rPr>
                        <a:t>)</a:t>
                      </a:r>
                    </a:p>
                  </a:txBody>
                  <a:tcPr marL="36000" marR="3600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90000"/>
                      </a:schemeClr>
                    </a:solidFill>
                  </a:tcPr>
                </a:tc>
                <a:extLst>
                  <a:ext uri="{0D108BD9-81ED-4DB2-BD59-A6C34878D82A}">
                    <a16:rowId xmlns:a16="http://schemas.microsoft.com/office/drawing/2014/main" val="4070131285"/>
                  </a:ext>
                </a:extLst>
              </a:tr>
            </a:tbl>
          </a:graphicData>
        </a:graphic>
      </p:graphicFrame>
      <p:sp>
        <p:nvSpPr>
          <p:cNvPr id="54" name="正方形/長方形 53">
            <a:extLst>
              <a:ext uri="{FF2B5EF4-FFF2-40B4-BE49-F238E27FC236}">
                <a16:creationId xmlns:a16="http://schemas.microsoft.com/office/drawing/2014/main" id="{F8319138-137B-44E2-B82B-A39F3A69300C}"/>
              </a:ext>
            </a:extLst>
          </p:cNvPr>
          <p:cNvSpPr/>
          <p:nvPr/>
        </p:nvSpPr>
        <p:spPr>
          <a:xfrm>
            <a:off x="635698" y="830067"/>
            <a:ext cx="10932910" cy="2162586"/>
          </a:xfrm>
          <a:prstGeom prst="rect">
            <a:avLst/>
          </a:prstGeom>
          <a:noFill/>
        </p:spPr>
        <p:txBody>
          <a:bodyPr wrap="square" lIns="96844" tIns="48422" rIns="96844" bIns="48422">
            <a:spAutoFit/>
          </a:bodyPr>
          <a:lstStyle/>
          <a:p>
            <a:pPr marL="144000" indent="-144000" algn="just">
              <a:lnSpc>
                <a:spcPts val="2200"/>
              </a:lnSpc>
              <a:buFont typeface="Wingdings" panose="05000000000000000000" pitchFamily="2" charset="2"/>
              <a:buChar char=""/>
            </a:pPr>
            <a:r>
              <a:rPr lang="ja-JP" altLang="en-US" sz="1600" b="1" u="sng" dirty="0">
                <a:latin typeface="游ゴシック" panose="020B0400000000000000" pitchFamily="50" charset="-128"/>
                <a:ea typeface="游ゴシック" panose="020B0400000000000000" pitchFamily="50" charset="-128"/>
              </a:rPr>
              <a:t>サーキュラーエコノミーへの移行を中心とした４つの柱を踏まえた施策</a:t>
            </a:r>
            <a:r>
              <a:rPr lang="ja-JP" altLang="en-US" sz="1600" dirty="0">
                <a:latin typeface="游ゴシック" panose="020B0400000000000000" pitchFamily="50" charset="-128"/>
                <a:ea typeface="游ゴシック" panose="020B0400000000000000" pitchFamily="50" charset="-128"/>
              </a:rPr>
              <a:t>を展開することで、引き続き、排出量と最終処分量の削減を図る。</a:t>
            </a:r>
            <a:endParaRPr lang="en-US" altLang="ja-JP" sz="1600" dirty="0">
              <a:solidFill>
                <a:srgbClr val="FF0000"/>
              </a:solidFill>
              <a:highlight>
                <a:srgbClr val="FFFF00"/>
              </a:highlight>
              <a:latin typeface="游ゴシック" panose="020B0400000000000000" pitchFamily="50" charset="-128"/>
              <a:ea typeface="游ゴシック" panose="020B0400000000000000" pitchFamily="50" charset="-128"/>
            </a:endParaRPr>
          </a:p>
          <a:p>
            <a:pPr marL="144000" indent="-144000" algn="just">
              <a:lnSpc>
                <a:spcPts val="2200"/>
              </a:lnSpc>
              <a:spcBef>
                <a:spcPts val="400"/>
              </a:spcBef>
              <a:buFont typeface="Wingdings" panose="05000000000000000000" pitchFamily="2" charset="2"/>
              <a:buChar char=""/>
            </a:pPr>
            <a:r>
              <a:rPr lang="ja-JP" altLang="en-US" sz="1600" b="1" u="sng" dirty="0">
                <a:latin typeface="游ゴシック" panose="020B0400000000000000" pitchFamily="50" charset="-128"/>
                <a:ea typeface="游ゴシック" panose="020B0400000000000000" pitchFamily="50" charset="-128"/>
              </a:rPr>
              <a:t>事業系ごみの排出量については、全国的にコロナ禍からの経済活動の回復に伴い増加傾向にあるが、引き続き排出抑制に取り組む</a:t>
            </a:r>
            <a:r>
              <a:rPr lang="ja-JP" altLang="en-US" sz="1600" dirty="0">
                <a:latin typeface="游ゴシック" panose="020B0400000000000000" pitchFamily="50" charset="-128"/>
                <a:ea typeface="游ゴシック" panose="020B0400000000000000" pitchFamily="50" charset="-128"/>
              </a:rPr>
              <a:t>とともに、</a:t>
            </a:r>
            <a:r>
              <a:rPr lang="ja-JP" altLang="en-US" sz="1600" b="1" u="sng" dirty="0">
                <a:latin typeface="游ゴシック" panose="020B0400000000000000" pitchFamily="50" charset="-128"/>
                <a:ea typeface="游ゴシック" panose="020B0400000000000000" pitchFamily="50" charset="-128"/>
              </a:rPr>
              <a:t>生活系ごみの排出量については、さらに排出抑制を進める</a:t>
            </a:r>
            <a:r>
              <a:rPr lang="ja-JP" altLang="en-US" sz="1600" dirty="0">
                <a:latin typeface="游ゴシック" panose="020B0400000000000000" pitchFamily="50" charset="-128"/>
                <a:ea typeface="游ゴシック" panose="020B0400000000000000" pitchFamily="50" charset="-128"/>
              </a:rPr>
              <a:t>ことで、</a:t>
            </a:r>
            <a:r>
              <a:rPr lang="ja-JP" altLang="en-US" sz="1600" b="1" u="sng" dirty="0">
                <a:latin typeface="游ゴシック" panose="020B0400000000000000" pitchFamily="50" charset="-128"/>
                <a:ea typeface="游ゴシック" panose="020B0400000000000000" pitchFamily="50" charset="-128"/>
              </a:rPr>
              <a:t>一般廃棄物の排出量５％削減</a:t>
            </a:r>
            <a:r>
              <a:rPr lang="ja-JP" altLang="en-US" sz="1600" dirty="0">
                <a:latin typeface="游ゴシック" panose="020B0400000000000000" pitchFamily="50" charset="-128"/>
                <a:ea typeface="游ゴシック" panose="020B0400000000000000" pitchFamily="50" charset="-128"/>
              </a:rPr>
              <a:t>をめざす。</a:t>
            </a:r>
            <a:endParaRPr lang="en-US" altLang="ja-JP" sz="1600" dirty="0">
              <a:latin typeface="游ゴシック" panose="020B0400000000000000" pitchFamily="50" charset="-128"/>
              <a:ea typeface="游ゴシック" panose="020B0400000000000000" pitchFamily="50" charset="-128"/>
            </a:endParaRPr>
          </a:p>
          <a:p>
            <a:pPr marL="144000" indent="-144000" algn="just">
              <a:lnSpc>
                <a:spcPts val="2200"/>
              </a:lnSpc>
              <a:spcBef>
                <a:spcPts val="400"/>
              </a:spcBef>
              <a:buFont typeface="Wingdings" panose="05000000000000000000" pitchFamily="2" charset="2"/>
              <a:buChar char=""/>
            </a:pPr>
            <a:r>
              <a:rPr lang="ja-JP" altLang="en-US" sz="1600" dirty="0">
                <a:latin typeface="游ゴシック" panose="020B0400000000000000" pitchFamily="50" charset="-128"/>
                <a:ea typeface="游ゴシック" panose="020B0400000000000000" pitchFamily="50" charset="-128"/>
              </a:rPr>
              <a:t>また、法改正による義務化（製造事業者による再生プラスチックの利用、リチウム蓄電池を部品とした使用済み製品の自主回収や再資源化）や、民間事業者による自主的な取組の拡大が排出量等の削減に繋がることも想定される。</a:t>
            </a:r>
            <a:endParaRPr lang="en-US" altLang="ja-JP" sz="1600" dirty="0">
              <a:latin typeface="游ゴシック" panose="020B0400000000000000" pitchFamily="50" charset="-128"/>
              <a:ea typeface="游ゴシック" panose="020B0400000000000000" pitchFamily="50" charset="-128"/>
            </a:endParaRPr>
          </a:p>
        </p:txBody>
      </p:sp>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en-US" altLang="ja-JP" sz="2000" b="1" kern="0" dirty="0">
                <a:solidFill>
                  <a:srgbClr val="0E6242"/>
                </a:solidFill>
                <a:latin typeface="游ゴシック" panose="020B0400000000000000" pitchFamily="50" charset="-128"/>
                <a:ea typeface="游ゴシック" panose="020B0400000000000000" pitchFamily="50" charset="-128"/>
              </a:rPr>
              <a:t> </a:t>
            </a:r>
            <a:r>
              <a:rPr lang="ja-JP" altLang="en-US" sz="2000" b="1" kern="0" dirty="0">
                <a:solidFill>
                  <a:srgbClr val="0E6242"/>
                </a:solidFill>
                <a:latin typeface="游ゴシック" panose="020B0400000000000000" pitchFamily="50" charset="-128"/>
                <a:ea typeface="游ゴシック" panose="020B0400000000000000" pitchFamily="50" charset="-128"/>
              </a:rPr>
              <a:t>一般廃棄物：次期計画の目標値の設定について</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21" name="正方形/長方形 20">
            <a:extLst>
              <a:ext uri="{FF2B5EF4-FFF2-40B4-BE49-F238E27FC236}">
                <a16:creationId xmlns:a16="http://schemas.microsoft.com/office/drawing/2014/main" id="{5DECA081-F09F-46A8-89F3-4B1F155B25D7}"/>
              </a:ext>
            </a:extLst>
          </p:cNvPr>
          <p:cNvSpPr>
            <a:spLocks/>
          </p:cNvSpPr>
          <p:nvPr/>
        </p:nvSpPr>
        <p:spPr>
          <a:xfrm>
            <a:off x="4092664" y="3937225"/>
            <a:ext cx="631810" cy="1260000"/>
          </a:xfrm>
          <a:prstGeom prst="rect">
            <a:avLst/>
          </a:prstGeom>
          <a:pattFill prst="wdUpDiag">
            <a:fgClr>
              <a:schemeClr val="bg1">
                <a:lumMod val="75000"/>
              </a:schemeClr>
            </a:fgClr>
            <a:bgClr>
              <a:srgbClr val="99CB38"/>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游ゴシック" panose="020B0400000000000000" pitchFamily="50" charset="-128"/>
              <a:ea typeface="游ゴシック" panose="020B0400000000000000" pitchFamily="50" charset="-128"/>
            </a:endParaRPr>
          </a:p>
        </p:txBody>
      </p:sp>
      <p:sp>
        <p:nvSpPr>
          <p:cNvPr id="25" name="テキスト ボックス 11">
            <a:extLst>
              <a:ext uri="{FF2B5EF4-FFF2-40B4-BE49-F238E27FC236}">
                <a16:creationId xmlns:a16="http://schemas.microsoft.com/office/drawing/2014/main" id="{761C989A-7D83-473B-BDDB-D96385027B52}"/>
              </a:ext>
            </a:extLst>
          </p:cNvPr>
          <p:cNvSpPr txBox="1"/>
          <p:nvPr/>
        </p:nvSpPr>
        <p:spPr>
          <a:xfrm>
            <a:off x="3859442" y="4032503"/>
            <a:ext cx="1103982" cy="367222"/>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600"/>
              </a:lnSpc>
            </a:pPr>
            <a:r>
              <a:rPr lang="ja-JP" altLang="en-US" sz="1400" b="1" dirty="0">
                <a:solidFill>
                  <a:schemeClr val="bg1"/>
                </a:solidFill>
                <a:latin typeface="游ゴシック" panose="020B0400000000000000" pitchFamily="50" charset="-128"/>
                <a:ea typeface="游ゴシック" panose="020B0400000000000000" pitchFamily="50" charset="-128"/>
                <a:cs typeface="Times New Roman" panose="02020603050405020304" pitchFamily="18" charset="0"/>
              </a:rPr>
              <a:t>目標値</a:t>
            </a:r>
            <a:endParaRPr lang="en-US" altLang="ja-JP" sz="1400" b="1" dirty="0">
              <a:solidFill>
                <a:schemeClr val="bg1"/>
              </a:solidFill>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altLang="en-US" sz="1050" b="1" dirty="0">
                <a:latin typeface="游ゴシック" panose="020B0400000000000000" pitchFamily="50" charset="-128"/>
                <a:ea typeface="游ゴシック" panose="020B0400000000000000" pitchFamily="50" charset="-128"/>
                <a:cs typeface="Times New Roman" panose="02020603050405020304" pitchFamily="18" charset="0"/>
              </a:rPr>
              <a:t>（対策の実施）</a:t>
            </a:r>
            <a:endParaRPr lang="en-US" altLang="ja-JP" sz="1050" b="1"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6" name="テキスト ボックス 11">
            <a:extLst>
              <a:ext uri="{FF2B5EF4-FFF2-40B4-BE49-F238E27FC236}">
                <a16:creationId xmlns:a16="http://schemas.microsoft.com/office/drawing/2014/main" id="{E10593A0-7C04-4426-B988-62E82D9C68B0}"/>
              </a:ext>
            </a:extLst>
          </p:cNvPr>
          <p:cNvSpPr txBox="1"/>
          <p:nvPr/>
        </p:nvSpPr>
        <p:spPr>
          <a:xfrm>
            <a:off x="3839520" y="5223645"/>
            <a:ext cx="1141242"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b="1" dirty="0">
                <a:effectLst/>
                <a:latin typeface="游ゴシック" panose="020B0400000000000000" pitchFamily="50" charset="-128"/>
                <a:ea typeface="游ゴシック" panose="020B0400000000000000" pitchFamily="50" charset="-128"/>
                <a:cs typeface="Times New Roman" panose="02020603050405020304" pitchFamily="18" charset="0"/>
              </a:rPr>
              <a:t>2030</a:t>
            </a:r>
            <a:r>
              <a:rPr lang="ja-JP" altLang="en-US" sz="1200" b="1" dirty="0">
                <a:effectLst/>
                <a:latin typeface="游ゴシック" panose="020B0400000000000000" pitchFamily="50" charset="-128"/>
                <a:ea typeface="游ゴシック" panose="020B0400000000000000" pitchFamily="50" charset="-128"/>
                <a:cs typeface="Times New Roman" panose="02020603050405020304" pitchFamily="18" charset="0"/>
              </a:rPr>
              <a:t>年</a:t>
            </a:r>
            <a:r>
              <a:rPr lang="ja-JP" sz="1200" b="1" dirty="0">
                <a:effectLst/>
                <a:latin typeface="游ゴシック" panose="020B0400000000000000" pitchFamily="50" charset="-128"/>
                <a:ea typeface="游ゴシック" panose="020B0400000000000000" pitchFamily="50" charset="-128"/>
                <a:cs typeface="Times New Roman" panose="02020603050405020304" pitchFamily="18" charset="0"/>
              </a:rPr>
              <a:t>度</a:t>
            </a:r>
            <a:r>
              <a:rPr lang="ja-JP" altLang="en-US" sz="1200" b="1" dirty="0">
                <a:effectLst/>
                <a:latin typeface="游ゴシック" panose="020B0400000000000000" pitchFamily="50" charset="-128"/>
                <a:ea typeface="游ゴシック" panose="020B0400000000000000" pitchFamily="50" charset="-128"/>
                <a:cs typeface="Times New Roman" panose="02020603050405020304" pitchFamily="18" charset="0"/>
              </a:rPr>
              <a:t>値</a:t>
            </a:r>
            <a:endPar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200" b="1" dirty="0">
                <a:latin typeface="游ゴシック" panose="020B0400000000000000" pitchFamily="50" charset="-128"/>
                <a:ea typeface="游ゴシック" panose="020B0400000000000000" pitchFamily="50" charset="-128"/>
                <a:cs typeface="Times New Roman" panose="02020603050405020304" pitchFamily="18" charset="0"/>
              </a:rPr>
              <a:t>目標値</a:t>
            </a:r>
            <a:r>
              <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b="1"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8" name="正方形/長方形 27">
            <a:extLst>
              <a:ext uri="{FF2B5EF4-FFF2-40B4-BE49-F238E27FC236}">
                <a16:creationId xmlns:a16="http://schemas.microsoft.com/office/drawing/2014/main" id="{DE89B0D4-E96A-4D05-8D33-0F63A7155C23}"/>
              </a:ext>
            </a:extLst>
          </p:cNvPr>
          <p:cNvSpPr>
            <a:spLocks/>
          </p:cNvSpPr>
          <p:nvPr/>
        </p:nvSpPr>
        <p:spPr>
          <a:xfrm>
            <a:off x="1609109" y="3577225"/>
            <a:ext cx="631810" cy="1620000"/>
          </a:xfrm>
          <a:prstGeom prst="rect">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cxnSp>
        <p:nvCxnSpPr>
          <p:cNvPr id="29" name="直線コネクタ 28">
            <a:extLst>
              <a:ext uri="{FF2B5EF4-FFF2-40B4-BE49-F238E27FC236}">
                <a16:creationId xmlns:a16="http://schemas.microsoft.com/office/drawing/2014/main" id="{466C192E-A097-4D42-A77C-301F0C2035E3}"/>
              </a:ext>
            </a:extLst>
          </p:cNvPr>
          <p:cNvCxnSpPr>
            <a:cxnSpLocks/>
          </p:cNvCxnSpPr>
          <p:nvPr/>
        </p:nvCxnSpPr>
        <p:spPr>
          <a:xfrm>
            <a:off x="1097634" y="5197225"/>
            <a:ext cx="4109246" cy="0"/>
          </a:xfrm>
          <a:prstGeom prst="line">
            <a:avLst/>
          </a:prstGeom>
          <a:ln w="19050">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30" name="正方形/長方形 29">
            <a:extLst>
              <a:ext uri="{FF2B5EF4-FFF2-40B4-BE49-F238E27FC236}">
                <a16:creationId xmlns:a16="http://schemas.microsoft.com/office/drawing/2014/main" id="{3B891B97-8C52-4C6F-BD79-FC996B5C8036}"/>
              </a:ext>
            </a:extLst>
          </p:cNvPr>
          <p:cNvSpPr>
            <a:spLocks/>
          </p:cNvSpPr>
          <p:nvPr/>
        </p:nvSpPr>
        <p:spPr>
          <a:xfrm>
            <a:off x="2856527" y="3721225"/>
            <a:ext cx="631810" cy="1476000"/>
          </a:xfrm>
          <a:prstGeom prst="rect">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游ゴシック" panose="020B0400000000000000" pitchFamily="50" charset="-128"/>
              <a:ea typeface="游ゴシック" panose="020B0400000000000000" pitchFamily="50" charset="-128"/>
            </a:endParaRPr>
          </a:p>
        </p:txBody>
      </p:sp>
      <p:sp>
        <p:nvSpPr>
          <p:cNvPr id="31" name="テキスト ボックス 11">
            <a:extLst>
              <a:ext uri="{FF2B5EF4-FFF2-40B4-BE49-F238E27FC236}">
                <a16:creationId xmlns:a16="http://schemas.microsoft.com/office/drawing/2014/main" id="{1B04F94F-2BCC-41A4-8A3C-C0CB0365B597}"/>
              </a:ext>
            </a:extLst>
          </p:cNvPr>
          <p:cNvSpPr txBox="1"/>
          <p:nvPr/>
        </p:nvSpPr>
        <p:spPr>
          <a:xfrm>
            <a:off x="1354393" y="5232647"/>
            <a:ext cx="1141242"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2024</a:t>
            </a:r>
            <a:r>
              <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年度</a:t>
            </a:r>
            <a:r>
              <a:rPr lang="ja-JP" altLang="en-US" sz="1200" dirty="0">
                <a:effectLst/>
                <a:latin typeface="游ゴシック" panose="020B0400000000000000" pitchFamily="50" charset="-128"/>
                <a:ea typeface="游ゴシック" panose="020B0400000000000000" pitchFamily="50" charset="-128"/>
                <a:cs typeface="Times New Roman" panose="02020603050405020304" pitchFamily="18" charset="0"/>
              </a:rPr>
              <a:t>値</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ja-JP" altLang="en-US" sz="1200" dirty="0">
                <a:effectLst/>
                <a:latin typeface="游ゴシック" panose="020B0400000000000000" pitchFamily="50" charset="-128"/>
                <a:ea typeface="游ゴシック" panose="020B0400000000000000" pitchFamily="50" charset="-128"/>
                <a:cs typeface="Times New Roman" panose="02020603050405020304" pitchFamily="18" charset="0"/>
              </a:rPr>
              <a:t>（基準年度）</a:t>
            </a:r>
            <a:endPar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2" name="テキスト ボックス 11">
            <a:extLst>
              <a:ext uri="{FF2B5EF4-FFF2-40B4-BE49-F238E27FC236}">
                <a16:creationId xmlns:a16="http://schemas.microsoft.com/office/drawing/2014/main" id="{53DEAA4F-AF0F-4DD7-95C0-79652BA773A5}"/>
              </a:ext>
            </a:extLst>
          </p:cNvPr>
          <p:cNvSpPr txBox="1"/>
          <p:nvPr/>
        </p:nvSpPr>
        <p:spPr>
          <a:xfrm>
            <a:off x="2814388" y="4063770"/>
            <a:ext cx="69124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400"/>
              </a:lnSpc>
            </a:pPr>
            <a:r>
              <a:rPr lang="ja-JP" altLang="en-US" sz="1200" b="1" dirty="0">
                <a:latin typeface="游ゴシック" panose="020B0400000000000000" pitchFamily="50" charset="-128"/>
                <a:ea typeface="游ゴシック" panose="020B0400000000000000" pitchFamily="50" charset="-128"/>
                <a:cs typeface="Times New Roman" panose="02020603050405020304" pitchFamily="18" charset="0"/>
              </a:rPr>
              <a:t>人口・従業員数</a:t>
            </a:r>
            <a:endPar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altLang="en-US" sz="1200" b="1" dirty="0">
                <a:latin typeface="游ゴシック" panose="020B0400000000000000" pitchFamily="50" charset="-128"/>
                <a:ea typeface="游ゴシック" panose="020B0400000000000000" pitchFamily="50" charset="-128"/>
                <a:cs typeface="Times New Roman" panose="02020603050405020304" pitchFamily="18" charset="0"/>
              </a:rPr>
              <a:t>の変化</a:t>
            </a:r>
            <a:endPar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4" name="下矢印 17">
            <a:extLst>
              <a:ext uri="{FF2B5EF4-FFF2-40B4-BE49-F238E27FC236}">
                <a16:creationId xmlns:a16="http://schemas.microsoft.com/office/drawing/2014/main" id="{46C2BE94-B4CE-4E03-9600-85A9DA9614D1}"/>
              </a:ext>
            </a:extLst>
          </p:cNvPr>
          <p:cNvSpPr/>
          <p:nvPr/>
        </p:nvSpPr>
        <p:spPr>
          <a:xfrm rot="10800000">
            <a:off x="2896511" y="3606229"/>
            <a:ext cx="558415" cy="100800"/>
          </a:xfrm>
          <a:prstGeom prst="triangle">
            <a:avLst/>
          </a:prstGeom>
          <a:solidFill>
            <a:schemeClr val="bg1">
              <a:lumMod val="50000"/>
              <a:alpha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cxnSp>
        <p:nvCxnSpPr>
          <p:cNvPr id="35" name="直線コネクタ 34">
            <a:extLst>
              <a:ext uri="{FF2B5EF4-FFF2-40B4-BE49-F238E27FC236}">
                <a16:creationId xmlns:a16="http://schemas.microsoft.com/office/drawing/2014/main" id="{CF86BDBC-DA82-4AB7-952A-2D94F96A96CD}"/>
              </a:ext>
            </a:extLst>
          </p:cNvPr>
          <p:cNvCxnSpPr>
            <a:cxnSpLocks/>
          </p:cNvCxnSpPr>
          <p:nvPr/>
        </p:nvCxnSpPr>
        <p:spPr>
          <a:xfrm>
            <a:off x="1609109" y="3577687"/>
            <a:ext cx="1879228" cy="0"/>
          </a:xfrm>
          <a:prstGeom prst="line">
            <a:avLst/>
          </a:prstGeom>
          <a:ln w="25400">
            <a:solidFill>
              <a:schemeClr val="bg1">
                <a:lumMod val="50000"/>
              </a:schemeClr>
            </a:solidFill>
            <a:prstDash val="sysDot"/>
          </a:ln>
        </p:spPr>
        <p:style>
          <a:lnRef idx="1">
            <a:schemeClr val="dk1"/>
          </a:lnRef>
          <a:fillRef idx="0">
            <a:schemeClr val="dk1"/>
          </a:fillRef>
          <a:effectRef idx="0">
            <a:schemeClr val="dk1"/>
          </a:effectRef>
          <a:fontRef idx="minor">
            <a:schemeClr val="tx1"/>
          </a:fontRef>
        </p:style>
      </p:cxnSp>
      <p:sp>
        <p:nvSpPr>
          <p:cNvPr id="36" name="フリーフォーム 74">
            <a:extLst>
              <a:ext uri="{FF2B5EF4-FFF2-40B4-BE49-F238E27FC236}">
                <a16:creationId xmlns:a16="http://schemas.microsoft.com/office/drawing/2014/main" id="{368E9457-7DB2-4E81-9234-269E56E25032}"/>
              </a:ext>
            </a:extLst>
          </p:cNvPr>
          <p:cNvSpPr/>
          <p:nvPr/>
        </p:nvSpPr>
        <p:spPr>
          <a:xfrm>
            <a:off x="1553421" y="4843476"/>
            <a:ext cx="755650"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7" name="フリーフォーム 75">
            <a:extLst>
              <a:ext uri="{FF2B5EF4-FFF2-40B4-BE49-F238E27FC236}">
                <a16:creationId xmlns:a16="http://schemas.microsoft.com/office/drawing/2014/main" id="{B55C5ED1-B264-492E-84AC-A383334E9C2D}"/>
              </a:ext>
            </a:extLst>
          </p:cNvPr>
          <p:cNvSpPr/>
          <p:nvPr/>
        </p:nvSpPr>
        <p:spPr>
          <a:xfrm>
            <a:off x="1553421" y="4843476"/>
            <a:ext cx="755650"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8" name="フリーフォーム 76">
            <a:extLst>
              <a:ext uri="{FF2B5EF4-FFF2-40B4-BE49-F238E27FC236}">
                <a16:creationId xmlns:a16="http://schemas.microsoft.com/office/drawing/2014/main" id="{C04CF972-FB1E-423A-AE02-1E1888943364}"/>
              </a:ext>
            </a:extLst>
          </p:cNvPr>
          <p:cNvSpPr/>
          <p:nvPr/>
        </p:nvSpPr>
        <p:spPr>
          <a:xfrm>
            <a:off x="2816452" y="4855615"/>
            <a:ext cx="75501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9" name="フリーフォーム 77">
            <a:extLst>
              <a:ext uri="{FF2B5EF4-FFF2-40B4-BE49-F238E27FC236}">
                <a16:creationId xmlns:a16="http://schemas.microsoft.com/office/drawing/2014/main" id="{6376761F-E448-4866-9DA3-A6C4E2039D0C}"/>
              </a:ext>
            </a:extLst>
          </p:cNvPr>
          <p:cNvSpPr/>
          <p:nvPr/>
        </p:nvSpPr>
        <p:spPr>
          <a:xfrm>
            <a:off x="2816452" y="4855615"/>
            <a:ext cx="75501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40" name="フリーフォーム 84">
            <a:extLst>
              <a:ext uri="{FF2B5EF4-FFF2-40B4-BE49-F238E27FC236}">
                <a16:creationId xmlns:a16="http://schemas.microsoft.com/office/drawing/2014/main" id="{00981CBC-7152-4837-A5A6-E75C821A4B03}"/>
              </a:ext>
            </a:extLst>
          </p:cNvPr>
          <p:cNvSpPr/>
          <p:nvPr/>
        </p:nvSpPr>
        <p:spPr>
          <a:xfrm>
            <a:off x="4013036" y="4849229"/>
            <a:ext cx="75374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41" name="フリーフォーム 85">
            <a:extLst>
              <a:ext uri="{FF2B5EF4-FFF2-40B4-BE49-F238E27FC236}">
                <a16:creationId xmlns:a16="http://schemas.microsoft.com/office/drawing/2014/main" id="{3B8F8BB5-F0DE-4CF9-A414-2B9CCA3785D1}"/>
              </a:ext>
            </a:extLst>
          </p:cNvPr>
          <p:cNvSpPr/>
          <p:nvPr/>
        </p:nvSpPr>
        <p:spPr>
          <a:xfrm>
            <a:off x="4013036" y="4849229"/>
            <a:ext cx="75374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42" name="テキスト ボックス 11">
            <a:extLst>
              <a:ext uri="{FF2B5EF4-FFF2-40B4-BE49-F238E27FC236}">
                <a16:creationId xmlns:a16="http://schemas.microsoft.com/office/drawing/2014/main" id="{4A9ECA54-4A27-4298-8754-3ECA9231D874}"/>
              </a:ext>
            </a:extLst>
          </p:cNvPr>
          <p:cNvSpPr txBox="1"/>
          <p:nvPr/>
        </p:nvSpPr>
        <p:spPr>
          <a:xfrm>
            <a:off x="2415434" y="5223645"/>
            <a:ext cx="1512168"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2030</a:t>
            </a:r>
            <a:r>
              <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年度</a:t>
            </a:r>
            <a:r>
              <a:rPr lang="ja-JP" altLang="en-US" sz="1200" dirty="0">
                <a:effectLst/>
                <a:latin typeface="游ゴシック" panose="020B0400000000000000" pitchFamily="50" charset="-128"/>
                <a:ea typeface="游ゴシック" panose="020B0400000000000000" pitchFamily="50" charset="-128"/>
                <a:cs typeface="Times New Roman" panose="02020603050405020304" pitchFamily="18" charset="0"/>
              </a:rPr>
              <a:t>値</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単純将来推計値</a:t>
            </a:r>
            <a:r>
              <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cxnSp>
        <p:nvCxnSpPr>
          <p:cNvPr id="43" name="直線コネクタ 42">
            <a:extLst>
              <a:ext uri="{FF2B5EF4-FFF2-40B4-BE49-F238E27FC236}">
                <a16:creationId xmlns:a16="http://schemas.microsoft.com/office/drawing/2014/main" id="{164971C4-201B-44CD-A69D-A67714E83B1B}"/>
              </a:ext>
            </a:extLst>
          </p:cNvPr>
          <p:cNvCxnSpPr>
            <a:cxnSpLocks/>
          </p:cNvCxnSpPr>
          <p:nvPr/>
        </p:nvCxnSpPr>
        <p:spPr>
          <a:xfrm>
            <a:off x="2868422" y="3727756"/>
            <a:ext cx="1856052" cy="0"/>
          </a:xfrm>
          <a:prstGeom prst="line">
            <a:avLst/>
          </a:prstGeom>
          <a:ln w="25400">
            <a:solidFill>
              <a:schemeClr val="bg1">
                <a:lumMod val="50000"/>
              </a:schemeClr>
            </a:solidFill>
            <a:prstDash val="sysDot"/>
          </a:ln>
        </p:spPr>
        <p:style>
          <a:lnRef idx="1">
            <a:schemeClr val="dk1"/>
          </a:lnRef>
          <a:fillRef idx="0">
            <a:schemeClr val="dk1"/>
          </a:fillRef>
          <a:effectRef idx="0">
            <a:schemeClr val="dk1"/>
          </a:effectRef>
          <a:fontRef idx="minor">
            <a:schemeClr val="tx1"/>
          </a:fontRef>
        </p:style>
      </p:cxnSp>
      <p:sp>
        <p:nvSpPr>
          <p:cNvPr id="45" name="テキスト ボックス 11">
            <a:extLst>
              <a:ext uri="{FF2B5EF4-FFF2-40B4-BE49-F238E27FC236}">
                <a16:creationId xmlns:a16="http://schemas.microsoft.com/office/drawing/2014/main" id="{3D4D1082-1FF9-4FB3-815D-9A42BF9285EA}"/>
              </a:ext>
            </a:extLst>
          </p:cNvPr>
          <p:cNvSpPr txBox="1"/>
          <p:nvPr/>
        </p:nvSpPr>
        <p:spPr>
          <a:xfrm>
            <a:off x="1723409" y="4570311"/>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①</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52" name="テキスト ボックス 51">
            <a:extLst>
              <a:ext uri="{FF2B5EF4-FFF2-40B4-BE49-F238E27FC236}">
                <a16:creationId xmlns:a16="http://schemas.microsoft.com/office/drawing/2014/main" id="{689D8DCA-7987-4647-BA6F-4A1B591F4575}"/>
              </a:ext>
            </a:extLst>
          </p:cNvPr>
          <p:cNvSpPr txBox="1"/>
          <p:nvPr/>
        </p:nvSpPr>
        <p:spPr>
          <a:xfrm>
            <a:off x="1086449" y="3111120"/>
            <a:ext cx="2690809" cy="338554"/>
          </a:xfrm>
          <a:prstGeom prst="rect">
            <a:avLst/>
          </a:prstGeom>
          <a:noFill/>
        </p:spPr>
        <p:txBody>
          <a:bodyPr wrap="square" rtlCol="0">
            <a:spAutoFit/>
          </a:bodyPr>
          <a:lstStyle/>
          <a:p>
            <a:r>
              <a:rPr kumimoji="1" lang="ja-JP" altLang="en-US" sz="1600" b="1" dirty="0">
                <a:latin typeface="游ゴシック" panose="020B0400000000000000" pitchFamily="50" charset="-128"/>
                <a:ea typeface="游ゴシック" panose="020B0400000000000000" pitchFamily="50" charset="-128"/>
              </a:rPr>
              <a:t>■ </a:t>
            </a:r>
            <a:r>
              <a:rPr lang="ja-JP" altLang="en-US" sz="1600" b="1" dirty="0">
                <a:latin typeface="游ゴシック" panose="020B0400000000000000" pitchFamily="50" charset="-128"/>
                <a:ea typeface="游ゴシック" panose="020B0400000000000000" pitchFamily="50" charset="-128"/>
              </a:rPr>
              <a:t>削減イメージ</a:t>
            </a:r>
            <a:endParaRPr kumimoji="1" lang="ja-JP" altLang="en-US" sz="1600" b="1" baseline="30000" dirty="0">
              <a:latin typeface="游ゴシック" panose="020B0400000000000000" pitchFamily="50" charset="-128"/>
              <a:ea typeface="游ゴシック" panose="020B0400000000000000" pitchFamily="50" charset="-128"/>
            </a:endParaRPr>
          </a:p>
        </p:txBody>
      </p:sp>
      <p:sp>
        <p:nvSpPr>
          <p:cNvPr id="53" name="テキスト ボックス 52">
            <a:extLst>
              <a:ext uri="{FF2B5EF4-FFF2-40B4-BE49-F238E27FC236}">
                <a16:creationId xmlns:a16="http://schemas.microsoft.com/office/drawing/2014/main" id="{34A26AA5-3CFC-4CE3-A974-4091A4D747C5}"/>
              </a:ext>
            </a:extLst>
          </p:cNvPr>
          <p:cNvSpPr txBox="1"/>
          <p:nvPr/>
        </p:nvSpPr>
        <p:spPr>
          <a:xfrm>
            <a:off x="5958226" y="3111120"/>
            <a:ext cx="2335641" cy="338554"/>
          </a:xfrm>
          <a:prstGeom prst="rect">
            <a:avLst/>
          </a:prstGeom>
          <a:noFill/>
        </p:spPr>
        <p:txBody>
          <a:bodyPr wrap="square" rtlCol="0">
            <a:spAutoFit/>
          </a:bodyPr>
          <a:lstStyle/>
          <a:p>
            <a:r>
              <a:rPr kumimoji="1" lang="ja-JP" altLang="en-US" sz="1600" b="1" dirty="0">
                <a:latin typeface="游ゴシック" panose="020B0400000000000000" pitchFamily="50" charset="-128"/>
                <a:ea typeface="游ゴシック" panose="020B0400000000000000" pitchFamily="50" charset="-128"/>
              </a:rPr>
              <a:t>■ </a:t>
            </a:r>
            <a:r>
              <a:rPr lang="ja-JP" altLang="en-US" sz="1600" b="1" dirty="0">
                <a:latin typeface="游ゴシック" panose="020B0400000000000000" pitchFamily="50" charset="-128"/>
                <a:ea typeface="游ゴシック" panose="020B0400000000000000" pitchFamily="50" charset="-128"/>
              </a:rPr>
              <a:t>目標</a:t>
            </a:r>
            <a:r>
              <a:rPr kumimoji="1" lang="ja-JP" altLang="en-US" sz="1600" b="1" dirty="0">
                <a:latin typeface="游ゴシック" panose="020B0400000000000000" pitchFamily="50" charset="-128"/>
                <a:ea typeface="游ゴシック" panose="020B0400000000000000" pitchFamily="50" charset="-128"/>
              </a:rPr>
              <a:t>値</a:t>
            </a:r>
            <a:endParaRPr kumimoji="1" lang="ja-JP" altLang="en-US" sz="1600" b="1" baseline="30000" dirty="0">
              <a:latin typeface="游ゴシック" panose="020B0400000000000000" pitchFamily="50" charset="-128"/>
              <a:ea typeface="游ゴシック" panose="020B0400000000000000" pitchFamily="50" charset="-128"/>
            </a:endParaRPr>
          </a:p>
        </p:txBody>
      </p:sp>
      <p:sp>
        <p:nvSpPr>
          <p:cNvPr id="60" name="テキスト ボックス 11">
            <a:extLst>
              <a:ext uri="{FF2B5EF4-FFF2-40B4-BE49-F238E27FC236}">
                <a16:creationId xmlns:a16="http://schemas.microsoft.com/office/drawing/2014/main" id="{D52F3602-70CF-43AC-B0A6-654A174F1237}"/>
              </a:ext>
            </a:extLst>
          </p:cNvPr>
          <p:cNvSpPr txBox="1"/>
          <p:nvPr/>
        </p:nvSpPr>
        <p:spPr>
          <a:xfrm>
            <a:off x="2980187" y="4570311"/>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latin typeface="游ゴシック" panose="020B0400000000000000" pitchFamily="50" charset="-128"/>
                <a:ea typeface="游ゴシック" panose="020B0400000000000000" pitchFamily="50" charset="-128"/>
                <a:cs typeface="Times New Roman" panose="02020603050405020304" pitchFamily="18" charset="0"/>
              </a:rPr>
              <a:t>②</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62" name="テキスト ボックス 11">
            <a:extLst>
              <a:ext uri="{FF2B5EF4-FFF2-40B4-BE49-F238E27FC236}">
                <a16:creationId xmlns:a16="http://schemas.microsoft.com/office/drawing/2014/main" id="{A7F8BA67-7440-4EB6-84C9-9893406CECDD}"/>
              </a:ext>
            </a:extLst>
          </p:cNvPr>
          <p:cNvSpPr txBox="1"/>
          <p:nvPr/>
        </p:nvSpPr>
        <p:spPr>
          <a:xfrm>
            <a:off x="4226535" y="4570311"/>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③</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49" name="下矢印 17">
            <a:extLst>
              <a:ext uri="{FF2B5EF4-FFF2-40B4-BE49-F238E27FC236}">
                <a16:creationId xmlns:a16="http://schemas.microsoft.com/office/drawing/2014/main" id="{3026C51F-4336-4DD5-84DE-BCE948BE995E}"/>
              </a:ext>
            </a:extLst>
          </p:cNvPr>
          <p:cNvSpPr/>
          <p:nvPr/>
        </p:nvSpPr>
        <p:spPr>
          <a:xfrm rot="10800000">
            <a:off x="4128933" y="3772783"/>
            <a:ext cx="558415" cy="136800"/>
          </a:xfrm>
          <a:prstGeom prst="triangle">
            <a:avLst/>
          </a:prstGeom>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55" name="テキスト ボックス 54">
            <a:extLst>
              <a:ext uri="{FF2B5EF4-FFF2-40B4-BE49-F238E27FC236}">
                <a16:creationId xmlns:a16="http://schemas.microsoft.com/office/drawing/2014/main" id="{5032D63E-8A46-4EA0-A4BC-AB857455214A}"/>
              </a:ext>
            </a:extLst>
          </p:cNvPr>
          <p:cNvSpPr txBox="1"/>
          <p:nvPr/>
        </p:nvSpPr>
        <p:spPr>
          <a:xfrm>
            <a:off x="5873018" y="5130205"/>
            <a:ext cx="5852291" cy="897728"/>
          </a:xfrm>
          <a:prstGeom prst="rect">
            <a:avLst/>
          </a:prstGeom>
          <a:noFill/>
          <a:ln w="6350">
            <a:noFill/>
            <a:prstDash val="lgDash"/>
          </a:ln>
        </p:spPr>
        <p:txBody>
          <a:bodyPr wrap="square" tIns="72000" bIns="72000">
            <a:spAutoFit/>
          </a:bodyPr>
          <a:lstStyle/>
          <a:p>
            <a:pPr>
              <a:lnSpc>
                <a:spcPts val="2000"/>
              </a:lnSpc>
            </a:pPr>
            <a:r>
              <a:rPr lang="ja-JP" altLang="en-US" sz="1300" dirty="0">
                <a:latin typeface="游ゴシック" panose="020B0400000000000000" pitchFamily="50" charset="-128"/>
                <a:ea typeface="游ゴシック" panose="020B0400000000000000" pitchFamily="50" charset="-128"/>
              </a:rPr>
              <a:t>上記の③</a:t>
            </a:r>
            <a:r>
              <a:rPr lang="en-US" altLang="ja-JP" sz="1300" dirty="0">
                <a:latin typeface="游ゴシック" panose="020B0400000000000000" pitchFamily="50" charset="-128"/>
                <a:ea typeface="游ゴシック" panose="020B0400000000000000" pitchFamily="50" charset="-128"/>
              </a:rPr>
              <a:t>2030</a:t>
            </a:r>
            <a:r>
              <a:rPr lang="ja-JP" altLang="en-US" sz="1300" dirty="0">
                <a:latin typeface="游ゴシック" panose="020B0400000000000000" pitchFamily="50" charset="-128"/>
                <a:ea typeface="游ゴシック" panose="020B0400000000000000" pitchFamily="50" charset="-128"/>
              </a:rPr>
              <a:t>年度値</a:t>
            </a:r>
            <a:r>
              <a:rPr lang="en-US" altLang="ja-JP" sz="1300" dirty="0">
                <a:latin typeface="游ゴシック" panose="020B0400000000000000" pitchFamily="50" charset="-128"/>
                <a:ea typeface="游ゴシック" panose="020B0400000000000000" pitchFamily="50" charset="-128"/>
              </a:rPr>
              <a:t>(</a:t>
            </a:r>
            <a:r>
              <a:rPr lang="ja-JP" altLang="en-US" sz="1300" dirty="0">
                <a:latin typeface="游ゴシック" panose="020B0400000000000000" pitchFamily="50" charset="-128"/>
                <a:ea typeface="游ゴシック" panose="020B0400000000000000" pitchFamily="50" charset="-128"/>
              </a:rPr>
              <a:t>目標値</a:t>
            </a:r>
            <a:r>
              <a:rPr lang="en-US" altLang="ja-JP" sz="1300" dirty="0">
                <a:latin typeface="游ゴシック" panose="020B0400000000000000" pitchFamily="50" charset="-128"/>
                <a:ea typeface="游ゴシック" panose="020B0400000000000000" pitchFamily="50" charset="-128"/>
              </a:rPr>
              <a:t>)</a:t>
            </a:r>
            <a:r>
              <a:rPr lang="ja-JP" altLang="en-US" sz="1300" dirty="0">
                <a:latin typeface="游ゴシック" panose="020B0400000000000000" pitchFamily="50" charset="-128"/>
                <a:ea typeface="游ゴシック" panose="020B0400000000000000" pitchFamily="50" charset="-128"/>
              </a:rPr>
              <a:t>における「排出量」の内訳</a:t>
            </a:r>
            <a:endParaRPr lang="en-US" altLang="ja-JP" sz="1300" dirty="0">
              <a:latin typeface="游ゴシック" panose="020B0400000000000000" pitchFamily="50" charset="-128"/>
              <a:ea typeface="游ゴシック" panose="020B0400000000000000" pitchFamily="50" charset="-128"/>
            </a:endParaRPr>
          </a:p>
          <a:p>
            <a:pPr>
              <a:lnSpc>
                <a:spcPts val="2000"/>
              </a:lnSpc>
            </a:pPr>
            <a:r>
              <a:rPr lang="ja-JP" altLang="en-US" sz="1300" dirty="0">
                <a:latin typeface="游ゴシック" panose="020B0400000000000000" pitchFamily="50" charset="-128"/>
                <a:ea typeface="游ゴシック" panose="020B0400000000000000" pitchFamily="50" charset="-128"/>
              </a:rPr>
              <a:t>・生活系ごみ量：</a:t>
            </a:r>
            <a:r>
              <a:rPr lang="en-US" altLang="ja-JP" sz="1300" dirty="0">
                <a:latin typeface="游ゴシック" panose="020B0400000000000000" pitchFamily="50" charset="-128"/>
                <a:ea typeface="游ゴシック" panose="020B0400000000000000" pitchFamily="50" charset="-128"/>
              </a:rPr>
              <a:t>143.4</a:t>
            </a:r>
            <a:r>
              <a:rPr lang="ja-JP" altLang="en-US" sz="1300" dirty="0">
                <a:latin typeface="游ゴシック" panose="020B0400000000000000" pitchFamily="50" charset="-128"/>
                <a:ea typeface="游ゴシック" panose="020B0400000000000000" pitchFamily="50" charset="-128"/>
              </a:rPr>
              <a:t>万トン（一人一日当たり換算：約</a:t>
            </a:r>
            <a:r>
              <a:rPr lang="en-US" altLang="ja-JP" sz="1300" dirty="0">
                <a:latin typeface="游ゴシック" panose="020B0400000000000000" pitchFamily="50" charset="-128"/>
                <a:ea typeface="游ゴシック" panose="020B0400000000000000" pitchFamily="50" charset="-128"/>
              </a:rPr>
              <a:t>461g/</a:t>
            </a:r>
            <a:r>
              <a:rPr lang="ja-JP" altLang="en-US" sz="1300" dirty="0">
                <a:latin typeface="游ゴシック" panose="020B0400000000000000" pitchFamily="50" charset="-128"/>
                <a:ea typeface="游ゴシック" panose="020B0400000000000000" pitchFamily="50" charset="-128"/>
              </a:rPr>
              <a:t>人・日）</a:t>
            </a:r>
            <a:endParaRPr lang="en-US" altLang="ja-JP" sz="1300" dirty="0">
              <a:latin typeface="游ゴシック" panose="020B0400000000000000" pitchFamily="50" charset="-128"/>
              <a:ea typeface="游ゴシック" panose="020B0400000000000000" pitchFamily="50" charset="-128"/>
            </a:endParaRPr>
          </a:p>
          <a:p>
            <a:pPr>
              <a:lnSpc>
                <a:spcPts val="2000"/>
              </a:lnSpc>
            </a:pPr>
            <a:r>
              <a:rPr lang="ja-JP" altLang="en-US" sz="1300" dirty="0">
                <a:latin typeface="游ゴシック" panose="020B0400000000000000" pitchFamily="50" charset="-128"/>
                <a:ea typeface="游ゴシック" panose="020B0400000000000000" pitchFamily="50" charset="-128"/>
              </a:rPr>
              <a:t>・事業系ごみ量：</a:t>
            </a:r>
            <a:r>
              <a:rPr lang="en-US" altLang="ja-JP" sz="1300" dirty="0">
                <a:latin typeface="游ゴシック" panose="020B0400000000000000" pitchFamily="50" charset="-128"/>
                <a:ea typeface="游ゴシック" panose="020B0400000000000000" pitchFamily="50" charset="-128"/>
              </a:rPr>
              <a:t>119.7</a:t>
            </a:r>
            <a:r>
              <a:rPr lang="ja-JP" altLang="en-US" sz="1300" dirty="0">
                <a:latin typeface="游ゴシック" panose="020B0400000000000000" pitchFamily="50" charset="-128"/>
                <a:ea typeface="游ゴシック" panose="020B0400000000000000" pitchFamily="50" charset="-128"/>
              </a:rPr>
              <a:t>万トン（一人一日当たり換算：約</a:t>
            </a:r>
            <a:r>
              <a:rPr lang="en-US" altLang="ja-JP" sz="1300" dirty="0">
                <a:latin typeface="游ゴシック" panose="020B0400000000000000" pitchFamily="50" charset="-128"/>
                <a:ea typeface="游ゴシック" panose="020B0400000000000000" pitchFamily="50" charset="-128"/>
              </a:rPr>
              <a:t>385g/</a:t>
            </a:r>
            <a:r>
              <a:rPr lang="ja-JP" altLang="en-US" sz="1300" dirty="0">
                <a:latin typeface="游ゴシック" panose="020B0400000000000000" pitchFamily="50" charset="-128"/>
                <a:ea typeface="游ゴシック" panose="020B0400000000000000" pitchFamily="50" charset="-128"/>
              </a:rPr>
              <a:t>人・日）</a:t>
            </a:r>
            <a:endParaRPr lang="en-US" altLang="ja-JP" sz="1300" dirty="0">
              <a:latin typeface="游ゴシック" panose="020B0400000000000000" pitchFamily="50" charset="-128"/>
              <a:ea typeface="游ゴシック" panose="020B0400000000000000" pitchFamily="50" charset="-128"/>
            </a:endParaRPr>
          </a:p>
        </p:txBody>
      </p:sp>
      <p:sp>
        <p:nvSpPr>
          <p:cNvPr id="68" name="テキスト ボックス 67">
            <a:extLst>
              <a:ext uri="{FF2B5EF4-FFF2-40B4-BE49-F238E27FC236}">
                <a16:creationId xmlns:a16="http://schemas.microsoft.com/office/drawing/2014/main" id="{6492910D-5EFF-41AD-9F9D-18AA5EB42BE2}"/>
              </a:ext>
            </a:extLst>
          </p:cNvPr>
          <p:cNvSpPr txBox="1"/>
          <p:nvPr/>
        </p:nvSpPr>
        <p:spPr>
          <a:xfrm>
            <a:off x="3454926" y="6054918"/>
            <a:ext cx="7840936" cy="545086"/>
          </a:xfrm>
          <a:prstGeom prst="rect">
            <a:avLst/>
          </a:prstGeom>
          <a:solidFill>
            <a:schemeClr val="bg1"/>
          </a:solidFill>
          <a:ln>
            <a:solidFill>
              <a:schemeClr val="tx1"/>
            </a:solidFill>
            <a:prstDash val="lgDash"/>
          </a:ln>
        </p:spPr>
        <p:txBody>
          <a:bodyPr wrap="square">
            <a:spAutoFit/>
          </a:bodyPr>
          <a:lstStyle/>
          <a:p>
            <a:pPr marL="72000">
              <a:lnSpc>
                <a:spcPts val="1800"/>
              </a:lnSpc>
            </a:pP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事業系ごみについては、</a:t>
            </a:r>
            <a:r>
              <a:rPr lang="en-US" altLang="ja-JP" sz="1350" kern="100" dirty="0">
                <a:latin typeface="游ゴシック" panose="020B0400000000000000" pitchFamily="50" charset="-128"/>
                <a:ea typeface="游ゴシック" panose="020B0400000000000000" pitchFamily="50" charset="-128"/>
                <a:cs typeface="Courier New" panose="02070309020205020404" pitchFamily="49" charset="0"/>
              </a:rPr>
              <a:t>2019</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年度</a:t>
            </a:r>
            <a:r>
              <a:rPr lang="en-US" altLang="ja-JP" sz="135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en-US" altLang="ja-JP" sz="1350" kern="100" dirty="0">
                <a:latin typeface="游ゴシック" panose="020B0400000000000000" pitchFamily="50" charset="-128"/>
                <a:ea typeface="游ゴシック" panose="020B0400000000000000" pitchFamily="50" charset="-128"/>
                <a:cs typeface="Courier New" panose="02070309020205020404" pitchFamily="49" charset="0"/>
              </a:rPr>
              <a:t>2020</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年度はコロナの影響もあり大幅に減少 </a:t>
            </a:r>
            <a:r>
              <a:rPr lang="en-US" altLang="ja-JP" sz="135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全国平均</a:t>
            </a:r>
            <a:r>
              <a:rPr lang="en-US" altLang="ja-JP" sz="1350" kern="100" dirty="0">
                <a:effectLst/>
                <a:latin typeface="游ゴシック" panose="020B0400000000000000" pitchFamily="50" charset="-128"/>
                <a:ea typeface="游ゴシック" panose="020B0400000000000000" pitchFamily="50" charset="-128"/>
                <a:cs typeface="Courier New" panose="02070309020205020404" pitchFamily="49" charset="0"/>
              </a:rPr>
              <a:t>10%</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減</a:t>
            </a:r>
            <a:r>
              <a:rPr lang="en-US" altLang="ja-JP" sz="1350" kern="100" dirty="0">
                <a:effectLst/>
                <a:latin typeface="游ゴシック" panose="020B0400000000000000" pitchFamily="50" charset="-128"/>
                <a:ea typeface="游ゴシック" panose="020B0400000000000000" pitchFamily="50" charset="-128"/>
                <a:cs typeface="Courier New" panose="02070309020205020404" pitchFamily="49" charset="0"/>
              </a:rPr>
              <a:t>)</a:t>
            </a:r>
          </a:p>
          <a:p>
            <a:pPr marL="72000">
              <a:lnSpc>
                <a:spcPts val="1800"/>
              </a:lnSpc>
            </a:pPr>
            <a:r>
              <a:rPr lang="en-US" altLang="ja-JP" sz="1350" kern="100" dirty="0">
                <a:latin typeface="游ゴシック" panose="020B0400000000000000" pitchFamily="50" charset="-128"/>
                <a:ea typeface="游ゴシック" panose="020B0400000000000000" pitchFamily="50" charset="-128"/>
                <a:cs typeface="Courier New" panose="02070309020205020404" pitchFamily="49" charset="0"/>
              </a:rPr>
              <a:t>2020</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年度</a:t>
            </a:r>
            <a:r>
              <a:rPr lang="en-US" altLang="ja-JP" sz="135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en-US" altLang="ja-JP" sz="1350" kern="100" dirty="0">
                <a:latin typeface="游ゴシック" panose="020B0400000000000000" pitchFamily="50" charset="-128"/>
                <a:ea typeface="游ゴシック" panose="020B0400000000000000" pitchFamily="50" charset="-128"/>
                <a:cs typeface="Courier New" panose="02070309020205020404" pitchFamily="49" charset="0"/>
              </a:rPr>
              <a:t>2023</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年度は全国的に増加傾向（コロナ禍からの経済活動の回復</a:t>
            </a:r>
            <a:r>
              <a:rPr lang="ja-JP" altLang="en-US" sz="1350" kern="100" dirty="0">
                <a:latin typeface="游ゴシック" panose="020B0400000000000000" pitchFamily="50" charset="-128"/>
                <a:ea typeface="游ゴシック" panose="020B0400000000000000" pitchFamily="50" charset="-128"/>
                <a:cs typeface="Courier New" panose="02070309020205020404" pitchFamily="49" charset="0"/>
              </a:rPr>
              <a:t>に伴う増加</a:t>
            </a:r>
            <a:r>
              <a:rPr lang="ja-JP" altLang="en-US" sz="1350" kern="100" dirty="0">
                <a:effectLst/>
                <a:latin typeface="游ゴシック" panose="020B0400000000000000" pitchFamily="50" charset="-128"/>
                <a:ea typeface="游ゴシック" panose="020B0400000000000000" pitchFamily="50" charset="-128"/>
                <a:cs typeface="Courier New" panose="02070309020205020404" pitchFamily="49" charset="0"/>
              </a:rPr>
              <a:t>）</a:t>
            </a:r>
          </a:p>
        </p:txBody>
      </p:sp>
      <p:sp>
        <p:nvSpPr>
          <p:cNvPr id="69" name="テキスト ボックス 68">
            <a:extLst>
              <a:ext uri="{FF2B5EF4-FFF2-40B4-BE49-F238E27FC236}">
                <a16:creationId xmlns:a16="http://schemas.microsoft.com/office/drawing/2014/main" id="{9CB584AB-9D9C-40E0-91C6-9685B3EA3664}"/>
              </a:ext>
            </a:extLst>
          </p:cNvPr>
          <p:cNvSpPr txBox="1"/>
          <p:nvPr/>
        </p:nvSpPr>
        <p:spPr>
          <a:xfrm>
            <a:off x="11809588" y="6532584"/>
            <a:ext cx="360040" cy="307777"/>
          </a:xfrm>
          <a:prstGeom prst="rect">
            <a:avLst/>
          </a:prstGeom>
          <a:noFill/>
        </p:spPr>
        <p:txBody>
          <a:bodyPr wrap="square" rtlCol="0">
            <a:spAutoFit/>
          </a:bodyPr>
          <a:lstStyle/>
          <a:p>
            <a:pPr algn="ctr"/>
            <a:r>
              <a:rPr lang="en-US" altLang="ja-JP" sz="1400" dirty="0">
                <a:latin typeface="游ゴシック" panose="020B0400000000000000" pitchFamily="50" charset="-128"/>
                <a:ea typeface="游ゴシック" panose="020B0400000000000000" pitchFamily="50" charset="-128"/>
              </a:rPr>
              <a:t>4</a:t>
            </a:r>
            <a:endParaRPr kumimoji="1" lang="ja-JP" altLang="en-US"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50164487"/>
      </p:ext>
    </p:extLst>
  </p:cSld>
  <p:clrMapOvr>
    <a:masterClrMapping/>
  </p:clrMapOvr>
  <p:transition spd="slow" advTm="6662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游ゴシック" panose="020B0400000000000000" pitchFamily="50" charset="-128"/>
                <a:ea typeface="游ゴシック" panose="020B0400000000000000" pitchFamily="50" charset="-128"/>
              </a:rPr>
              <a:t> 産業廃棄物：排出量と最終処分量の推移</a:t>
            </a:r>
          </a:p>
        </p:txBody>
      </p:sp>
      <p:sp>
        <p:nvSpPr>
          <p:cNvPr id="25" name="正方形/長方形 24">
            <a:extLst>
              <a:ext uri="{FF2B5EF4-FFF2-40B4-BE49-F238E27FC236}">
                <a16:creationId xmlns:a16="http://schemas.microsoft.com/office/drawing/2014/main" id="{35BD4FEA-CC99-4323-978A-257773488CED}"/>
              </a:ext>
            </a:extLst>
          </p:cNvPr>
          <p:cNvSpPr/>
          <p:nvPr/>
        </p:nvSpPr>
        <p:spPr>
          <a:xfrm>
            <a:off x="635698" y="767003"/>
            <a:ext cx="11292950" cy="600813"/>
          </a:xfrm>
          <a:prstGeom prst="rect">
            <a:avLst/>
          </a:prstGeom>
          <a:noFill/>
        </p:spPr>
        <p:txBody>
          <a:bodyPr wrap="square" lIns="96844" tIns="48422" rIns="96844" bIns="48422">
            <a:spAutoFit/>
          </a:bodyPr>
          <a:lstStyle/>
          <a:p>
            <a:pPr marL="144000" indent="-144000" algn="just">
              <a:lnSpc>
                <a:spcPts val="2000"/>
              </a:lnSpc>
              <a:buFont typeface="Wingdings" panose="05000000000000000000" pitchFamily="2" charset="2"/>
              <a:buChar char=""/>
            </a:pPr>
            <a:r>
              <a:rPr lang="ja-JP" altLang="en-US" sz="1500" dirty="0">
                <a:latin typeface="游ゴシック" panose="020B0400000000000000" pitchFamily="50" charset="-128"/>
                <a:ea typeface="游ゴシック" panose="020B0400000000000000" pitchFamily="50" charset="-128"/>
              </a:rPr>
              <a:t>府内の産業廃棄物の排出量は、長期的に見て削減傾向にあるものの、近年は横ばいである。</a:t>
            </a:r>
            <a:endParaRPr lang="en-US" altLang="ja-JP" sz="1500" dirty="0">
              <a:latin typeface="游ゴシック" panose="020B0400000000000000" pitchFamily="50" charset="-128"/>
              <a:ea typeface="游ゴシック" panose="020B0400000000000000" pitchFamily="50" charset="-128"/>
            </a:endParaRPr>
          </a:p>
          <a:p>
            <a:pPr marL="144000" indent="-144000" algn="just">
              <a:lnSpc>
                <a:spcPts val="2000"/>
              </a:lnSpc>
              <a:buFont typeface="Wingdings" panose="05000000000000000000" pitchFamily="2" charset="2"/>
              <a:buChar char=""/>
            </a:pPr>
            <a:r>
              <a:rPr lang="ja-JP" altLang="en-US" sz="1500" dirty="0">
                <a:latin typeface="游ゴシック" panose="020B0400000000000000" pitchFamily="50" charset="-128"/>
                <a:ea typeface="游ゴシック" panose="020B0400000000000000" pitchFamily="50" charset="-128"/>
              </a:rPr>
              <a:t>最終処分量は、排出量の削減等に伴い、長期的に見て削減傾向にあるものの、近年は横ばいである（最終処分率：</a:t>
            </a:r>
            <a:r>
              <a:rPr lang="en-US" altLang="ja-JP" sz="1500" dirty="0">
                <a:latin typeface="游ゴシック" panose="020B0400000000000000" pitchFamily="50" charset="-128"/>
                <a:ea typeface="游ゴシック" panose="020B0400000000000000" pitchFamily="50" charset="-128"/>
              </a:rPr>
              <a:t>2.5~3</a:t>
            </a:r>
            <a:r>
              <a:rPr lang="ja-JP" altLang="en-US" sz="1500" dirty="0">
                <a:latin typeface="游ゴシック" panose="020B0400000000000000" pitchFamily="50" charset="-128"/>
                <a:ea typeface="游ゴシック" panose="020B0400000000000000" pitchFamily="50" charset="-128"/>
              </a:rPr>
              <a:t>％）。</a:t>
            </a:r>
          </a:p>
        </p:txBody>
      </p:sp>
      <p:cxnSp>
        <p:nvCxnSpPr>
          <p:cNvPr id="35" name="直線コネクタ 34">
            <a:extLst>
              <a:ext uri="{FF2B5EF4-FFF2-40B4-BE49-F238E27FC236}">
                <a16:creationId xmlns:a16="http://schemas.microsoft.com/office/drawing/2014/main" id="{25E49691-B5C4-4483-A930-90142DB8565A}"/>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0E18756-F09A-46AA-9FCF-48800954987F}"/>
              </a:ext>
            </a:extLst>
          </p:cNvPr>
          <p:cNvSpPr txBox="1"/>
          <p:nvPr/>
        </p:nvSpPr>
        <p:spPr>
          <a:xfrm>
            <a:off x="11809588" y="6532584"/>
            <a:ext cx="360040" cy="307777"/>
          </a:xfrm>
          <a:prstGeom prst="rect">
            <a:avLst/>
          </a:prstGeom>
          <a:noFill/>
        </p:spPr>
        <p:txBody>
          <a:bodyPr wrap="square" rtlCol="0">
            <a:spAutoFit/>
          </a:bodyPr>
          <a:lstStyle/>
          <a:p>
            <a:pPr algn="ctr"/>
            <a:r>
              <a:rPr lang="en-US" altLang="ja-JP" sz="1400" dirty="0">
                <a:latin typeface="游ゴシック" panose="020B0400000000000000" pitchFamily="50" charset="-128"/>
                <a:ea typeface="游ゴシック" panose="020B0400000000000000" pitchFamily="50" charset="-128"/>
              </a:rPr>
              <a:t>5</a:t>
            </a:r>
            <a:endParaRPr kumimoji="1" lang="ja-JP" altLang="en-US" sz="1400" dirty="0">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CA340388-FDB2-4CF0-B6C6-C1B284915D5B}"/>
              </a:ext>
            </a:extLst>
          </p:cNvPr>
          <p:cNvGrpSpPr/>
          <p:nvPr/>
        </p:nvGrpSpPr>
        <p:grpSpPr>
          <a:xfrm>
            <a:off x="1919536" y="1515059"/>
            <a:ext cx="7698506" cy="4722593"/>
            <a:chOff x="1919536" y="1515059"/>
            <a:chExt cx="7698506" cy="4722593"/>
          </a:xfrm>
        </p:grpSpPr>
        <p:grpSp>
          <p:nvGrpSpPr>
            <p:cNvPr id="18" name="グループ化 17">
              <a:extLst>
                <a:ext uri="{FF2B5EF4-FFF2-40B4-BE49-F238E27FC236}">
                  <a16:creationId xmlns:a16="http://schemas.microsoft.com/office/drawing/2014/main" id="{B9F334BA-0261-43AC-972B-8D2A92926060}"/>
                </a:ext>
              </a:extLst>
            </p:cNvPr>
            <p:cNvGrpSpPr/>
            <p:nvPr/>
          </p:nvGrpSpPr>
          <p:grpSpPr>
            <a:xfrm>
              <a:off x="1919536" y="1515059"/>
              <a:ext cx="7698506" cy="4722593"/>
              <a:chOff x="1919536" y="1515059"/>
              <a:chExt cx="7698506" cy="4722593"/>
            </a:xfrm>
          </p:grpSpPr>
          <p:pic>
            <p:nvPicPr>
              <p:cNvPr id="19" name="図 18">
                <a:extLst>
                  <a:ext uri="{FF2B5EF4-FFF2-40B4-BE49-F238E27FC236}">
                    <a16:creationId xmlns:a16="http://schemas.microsoft.com/office/drawing/2014/main" id="{CB203D53-D1C1-494D-99B7-6F8E967F0CCC}"/>
                  </a:ext>
                </a:extLst>
              </p:cNvPr>
              <p:cNvPicPr>
                <a:picLocks noChangeAspect="1"/>
              </p:cNvPicPr>
              <p:nvPr/>
            </p:nvPicPr>
            <p:blipFill rotWithShape="1">
              <a:blip r:embed="rId4"/>
              <a:srcRect l="96257" r="936"/>
              <a:stretch/>
            </p:blipFill>
            <p:spPr>
              <a:xfrm>
                <a:off x="9374758" y="1516783"/>
                <a:ext cx="243284" cy="4720869"/>
              </a:xfrm>
              <a:prstGeom prst="rect">
                <a:avLst/>
              </a:prstGeom>
            </p:spPr>
          </p:pic>
          <p:pic>
            <p:nvPicPr>
              <p:cNvPr id="20" name="図 19">
                <a:extLst>
                  <a:ext uri="{FF2B5EF4-FFF2-40B4-BE49-F238E27FC236}">
                    <a16:creationId xmlns:a16="http://schemas.microsoft.com/office/drawing/2014/main" id="{EEB41861-C83D-4614-A6A9-0FCE380C5A88}"/>
                  </a:ext>
                </a:extLst>
              </p:cNvPr>
              <p:cNvPicPr>
                <a:picLocks noChangeAspect="1"/>
              </p:cNvPicPr>
              <p:nvPr/>
            </p:nvPicPr>
            <p:blipFill rotWithShape="1">
              <a:blip r:embed="rId4"/>
              <a:srcRect r="42681"/>
              <a:stretch/>
            </p:blipFill>
            <p:spPr>
              <a:xfrm>
                <a:off x="1919536" y="1515059"/>
                <a:ext cx="4968552" cy="4720869"/>
              </a:xfrm>
              <a:prstGeom prst="rect">
                <a:avLst/>
              </a:prstGeom>
            </p:spPr>
          </p:pic>
          <p:pic>
            <p:nvPicPr>
              <p:cNvPr id="21" name="図 20">
                <a:extLst>
                  <a:ext uri="{FF2B5EF4-FFF2-40B4-BE49-F238E27FC236}">
                    <a16:creationId xmlns:a16="http://schemas.microsoft.com/office/drawing/2014/main" id="{09E034AB-054D-42E0-9309-AB43C549FD95}"/>
                  </a:ext>
                </a:extLst>
              </p:cNvPr>
              <p:cNvPicPr>
                <a:picLocks noChangeAspect="1"/>
              </p:cNvPicPr>
              <p:nvPr/>
            </p:nvPicPr>
            <p:blipFill rotWithShape="1">
              <a:blip r:embed="rId4"/>
              <a:srcRect l="53091" r="13514"/>
              <a:stretch/>
            </p:blipFill>
            <p:spPr>
              <a:xfrm>
                <a:off x="6477000" y="1515059"/>
                <a:ext cx="2894828" cy="4720869"/>
              </a:xfrm>
              <a:prstGeom prst="rect">
                <a:avLst/>
              </a:prstGeom>
            </p:spPr>
          </p:pic>
          <p:pic>
            <p:nvPicPr>
              <p:cNvPr id="22" name="図 21">
                <a:extLst>
                  <a:ext uri="{FF2B5EF4-FFF2-40B4-BE49-F238E27FC236}">
                    <a16:creationId xmlns:a16="http://schemas.microsoft.com/office/drawing/2014/main" id="{95786276-A108-47A0-A875-5F074F85F38F}"/>
                  </a:ext>
                </a:extLst>
              </p:cNvPr>
              <p:cNvPicPr>
                <a:picLocks noChangeAspect="1"/>
              </p:cNvPicPr>
              <p:nvPr/>
            </p:nvPicPr>
            <p:blipFill rotWithShape="1">
              <a:blip r:embed="rId4"/>
              <a:srcRect l="44357" t="8105" r="4138" b="81217"/>
              <a:stretch/>
            </p:blipFill>
            <p:spPr>
              <a:xfrm>
                <a:off x="5800467" y="1916832"/>
                <a:ext cx="3592322" cy="405585"/>
              </a:xfrm>
              <a:prstGeom prst="rect">
                <a:avLst/>
              </a:prstGeom>
            </p:spPr>
          </p:pic>
        </p:grpSp>
        <p:cxnSp>
          <p:nvCxnSpPr>
            <p:cNvPr id="7" name="直線コネクタ 6">
              <a:extLst>
                <a:ext uri="{FF2B5EF4-FFF2-40B4-BE49-F238E27FC236}">
                  <a16:creationId xmlns:a16="http://schemas.microsoft.com/office/drawing/2014/main" id="{AB55DDAC-F3CA-48F6-A572-22524AE77B3D}"/>
                </a:ext>
              </a:extLst>
            </p:cNvPr>
            <p:cNvCxnSpPr>
              <a:cxnSpLocks/>
            </p:cNvCxnSpPr>
            <p:nvPr/>
          </p:nvCxnSpPr>
          <p:spPr>
            <a:xfrm flipH="1">
              <a:off x="6460802" y="2886275"/>
              <a:ext cx="28800" cy="0"/>
            </a:xfrm>
            <a:prstGeom prst="line">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grpSp>
      <p:pic>
        <p:nvPicPr>
          <p:cNvPr id="14" name="図 13">
            <a:extLst>
              <a:ext uri="{FF2B5EF4-FFF2-40B4-BE49-F238E27FC236}">
                <a16:creationId xmlns:a16="http://schemas.microsoft.com/office/drawing/2014/main" id="{8112AFA1-3EFB-4762-8A04-DA4E39AABE51}"/>
              </a:ext>
            </a:extLst>
          </p:cNvPr>
          <p:cNvPicPr>
            <a:picLocks noChangeAspect="1"/>
          </p:cNvPicPr>
          <p:nvPr/>
        </p:nvPicPr>
        <p:blipFill rotWithShape="1">
          <a:blip r:embed="rId5"/>
          <a:srcRect l="77170" t="23258" r="14475" b="56320"/>
          <a:stretch/>
        </p:blipFill>
        <p:spPr>
          <a:xfrm>
            <a:off x="8563320" y="2612978"/>
            <a:ext cx="724802" cy="964800"/>
          </a:xfrm>
          <a:prstGeom prst="rect">
            <a:avLst/>
          </a:prstGeom>
        </p:spPr>
      </p:pic>
    </p:spTree>
    <p:extLst>
      <p:ext uri="{BB962C8B-B14F-4D97-AF65-F5344CB8AC3E}">
        <p14:creationId xmlns:p14="http://schemas.microsoft.com/office/powerpoint/2010/main" val="746272500"/>
      </p:ext>
    </p:extLst>
  </p:cSld>
  <p:clrMapOvr>
    <a:masterClrMapping/>
  </p:clrMapOvr>
  <p:transition spd="slow" advTm="6662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游ゴシック" panose="020B0400000000000000" pitchFamily="50" charset="-128"/>
                <a:ea typeface="游ゴシック" panose="020B0400000000000000" pitchFamily="50" charset="-128"/>
              </a:rPr>
              <a:t>産業廃棄物：次期計画の目標値の設定について</a:t>
            </a:r>
          </a:p>
        </p:txBody>
      </p:sp>
      <p:sp>
        <p:nvSpPr>
          <p:cNvPr id="28" name="正方形/長方形 27">
            <a:extLst>
              <a:ext uri="{FF2B5EF4-FFF2-40B4-BE49-F238E27FC236}">
                <a16:creationId xmlns:a16="http://schemas.microsoft.com/office/drawing/2014/main" id="{34C4EDD8-B6B0-40FC-A661-2737CC5D5DE5}"/>
              </a:ext>
            </a:extLst>
          </p:cNvPr>
          <p:cNvSpPr/>
          <p:nvPr/>
        </p:nvSpPr>
        <p:spPr>
          <a:xfrm>
            <a:off x="635698" y="767003"/>
            <a:ext cx="11292950" cy="1960159"/>
          </a:xfrm>
          <a:prstGeom prst="rect">
            <a:avLst/>
          </a:prstGeom>
          <a:noFill/>
        </p:spPr>
        <p:txBody>
          <a:bodyPr wrap="square" lIns="96844" tIns="48422" rIns="96844" bIns="48422">
            <a:spAutoFit/>
          </a:bodyPr>
          <a:lstStyle/>
          <a:p>
            <a:pPr>
              <a:lnSpc>
                <a:spcPts val="2000"/>
              </a:lnSpc>
            </a:pPr>
            <a:r>
              <a:rPr lang="en-US" altLang="ja-JP" sz="1500" dirty="0">
                <a:latin typeface="游ゴシック" panose="020B0400000000000000" pitchFamily="50" charset="-128"/>
                <a:ea typeface="游ゴシック" panose="020B0400000000000000" pitchFamily="50" charset="-128"/>
              </a:rPr>
              <a:t>【</a:t>
            </a:r>
            <a:r>
              <a:rPr lang="ja-JP" altLang="en-US" sz="1500" dirty="0">
                <a:latin typeface="游ゴシック" panose="020B0400000000000000" pitchFamily="50" charset="-128"/>
                <a:ea typeface="游ゴシック" panose="020B0400000000000000" pitchFamily="50" charset="-128"/>
              </a:rPr>
              <a:t>排出量</a:t>
            </a:r>
            <a:r>
              <a:rPr lang="en-US" altLang="ja-JP" sz="1500" dirty="0">
                <a:latin typeface="游ゴシック" panose="020B0400000000000000" pitchFamily="50" charset="-128"/>
                <a:ea typeface="游ゴシック" panose="020B0400000000000000" pitchFamily="50" charset="-128"/>
              </a:rPr>
              <a:t>】</a:t>
            </a:r>
          </a:p>
          <a:p>
            <a:pPr marL="144000" indent="-144000">
              <a:lnSpc>
                <a:spcPts val="2000"/>
              </a:lnSpc>
              <a:buFont typeface="Wingdings" panose="05000000000000000000" pitchFamily="2" charset="2"/>
              <a:buChar char=""/>
            </a:pPr>
            <a:r>
              <a:rPr lang="ja-JP" altLang="en-US" sz="1500" dirty="0">
                <a:latin typeface="游ゴシック" panose="020B0400000000000000" pitchFamily="50" charset="-128"/>
                <a:ea typeface="游ゴシック" panose="020B0400000000000000" pitchFamily="50" charset="-128"/>
              </a:rPr>
              <a:t>排出量の９割近くは下水汚泥や建設業から発生するがれき類が占めており、これらは削減余地が限られている。加えて、排出量は、産業活動の影響をうけて変動するため、産業活動の伸び率を見込んで算出した単純将来推計値*とほぼ同じとして設定する。</a:t>
            </a:r>
            <a:endParaRPr lang="en-US" altLang="ja-JP" sz="1500" dirty="0">
              <a:latin typeface="游ゴシック" panose="020B0400000000000000" pitchFamily="50" charset="-128"/>
              <a:ea typeface="游ゴシック" panose="020B0400000000000000" pitchFamily="50" charset="-128"/>
            </a:endParaRPr>
          </a:p>
          <a:p>
            <a:pPr>
              <a:lnSpc>
                <a:spcPts val="2000"/>
              </a:lnSpc>
              <a:spcBef>
                <a:spcPts val="600"/>
              </a:spcBef>
            </a:pPr>
            <a:r>
              <a:rPr lang="en-US" altLang="ja-JP" sz="1500" dirty="0">
                <a:latin typeface="游ゴシック" panose="020B0400000000000000" pitchFamily="50" charset="-128"/>
                <a:ea typeface="游ゴシック" panose="020B0400000000000000" pitchFamily="50" charset="-128"/>
              </a:rPr>
              <a:t>【</a:t>
            </a:r>
            <a:r>
              <a:rPr lang="ja-JP" altLang="en-US" sz="1500" dirty="0">
                <a:latin typeface="游ゴシック" panose="020B0400000000000000" pitchFamily="50" charset="-128"/>
                <a:ea typeface="游ゴシック" panose="020B0400000000000000" pitchFamily="50" charset="-128"/>
              </a:rPr>
              <a:t>最終処分量</a:t>
            </a:r>
            <a:r>
              <a:rPr lang="en-US" altLang="ja-JP" sz="1500" dirty="0">
                <a:latin typeface="游ゴシック" panose="020B0400000000000000" pitchFamily="50" charset="-128"/>
                <a:ea typeface="游ゴシック" panose="020B0400000000000000" pitchFamily="50" charset="-128"/>
              </a:rPr>
              <a:t>】</a:t>
            </a:r>
          </a:p>
          <a:p>
            <a:pPr marL="144000" indent="-144000">
              <a:lnSpc>
                <a:spcPts val="2000"/>
              </a:lnSpc>
              <a:buFont typeface="Wingdings" panose="05000000000000000000" pitchFamily="2" charset="2"/>
              <a:buChar char=""/>
            </a:pPr>
            <a:r>
              <a:rPr lang="ja-JP" altLang="en-US" sz="1500" dirty="0">
                <a:latin typeface="游ゴシック" panose="020B0400000000000000" pitchFamily="50" charset="-128"/>
                <a:ea typeface="游ゴシック" panose="020B0400000000000000" pitchFamily="50" charset="-128"/>
              </a:rPr>
              <a:t>最終処分量は、長期的には減少しているものの、近年、削減率は緩やかになってきている。廃プラスチックの再生利用の促進や建設混合廃棄物の発生抑制などの対策を継続することにより、これまでと同程度の削減率を達成するものとして設定する。</a:t>
            </a:r>
          </a:p>
          <a:p>
            <a:pPr algn="just">
              <a:lnSpc>
                <a:spcPts val="2000"/>
              </a:lnSpc>
            </a:pPr>
            <a:endParaRPr lang="en-US" altLang="ja-JP" sz="1500" dirty="0">
              <a:latin typeface="游ゴシック" panose="020B0400000000000000" pitchFamily="50" charset="-128"/>
              <a:ea typeface="游ゴシック" panose="020B0400000000000000" pitchFamily="50" charset="-128"/>
            </a:endParaRPr>
          </a:p>
        </p:txBody>
      </p:sp>
      <p:cxnSp>
        <p:nvCxnSpPr>
          <p:cNvPr id="10" name="直線コネクタ 9">
            <a:extLst>
              <a:ext uri="{FF2B5EF4-FFF2-40B4-BE49-F238E27FC236}">
                <a16:creationId xmlns:a16="http://schemas.microsoft.com/office/drawing/2014/main" id="{96876138-3433-4203-AE77-25FDACD9F096}"/>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15" name="四角形: 角を丸くする 14">
            <a:extLst>
              <a:ext uri="{FF2B5EF4-FFF2-40B4-BE49-F238E27FC236}">
                <a16:creationId xmlns:a16="http://schemas.microsoft.com/office/drawing/2014/main" id="{34F2E610-CE44-45DA-818C-6329C12333B6}"/>
              </a:ext>
            </a:extLst>
          </p:cNvPr>
          <p:cNvSpPr/>
          <p:nvPr/>
        </p:nvSpPr>
        <p:spPr>
          <a:xfrm>
            <a:off x="713254" y="3128950"/>
            <a:ext cx="10999370" cy="3612418"/>
          </a:xfrm>
          <a:prstGeom prst="roundRect">
            <a:avLst>
              <a:gd name="adj" fmla="val 2039"/>
            </a:avLst>
          </a:prstGeom>
          <a:solidFill>
            <a:schemeClr val="bg1">
              <a:lumMod val="95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A99D6F5C-D5AC-417A-AC8C-8F93EC9B0C87}"/>
              </a:ext>
            </a:extLst>
          </p:cNvPr>
          <p:cNvSpPr>
            <a:spLocks/>
          </p:cNvSpPr>
          <p:nvPr/>
        </p:nvSpPr>
        <p:spPr>
          <a:xfrm>
            <a:off x="3583743" y="4289186"/>
            <a:ext cx="631810" cy="1685902"/>
          </a:xfrm>
          <a:prstGeom prst="rect">
            <a:avLst/>
          </a:prstGeom>
          <a:pattFill prst="wdUpDiag">
            <a:fgClr>
              <a:schemeClr val="bg1">
                <a:lumMod val="75000"/>
              </a:schemeClr>
            </a:fgClr>
            <a:bgClr>
              <a:srgbClr val="99CB38"/>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游ゴシック" panose="020B0400000000000000" pitchFamily="50" charset="-128"/>
              <a:ea typeface="游ゴシック" panose="020B0400000000000000" pitchFamily="50" charset="-128"/>
            </a:endParaRPr>
          </a:p>
        </p:txBody>
      </p:sp>
      <p:sp>
        <p:nvSpPr>
          <p:cNvPr id="18" name="テキスト ボックス 11">
            <a:extLst>
              <a:ext uri="{FF2B5EF4-FFF2-40B4-BE49-F238E27FC236}">
                <a16:creationId xmlns:a16="http://schemas.microsoft.com/office/drawing/2014/main" id="{EAEF3171-2A26-42D3-8A4E-CBB006E8C6A3}"/>
              </a:ext>
            </a:extLst>
          </p:cNvPr>
          <p:cNvSpPr txBox="1"/>
          <p:nvPr/>
        </p:nvSpPr>
        <p:spPr>
          <a:xfrm>
            <a:off x="3330599" y="5991312"/>
            <a:ext cx="1141242"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b="1" dirty="0">
                <a:effectLst/>
                <a:latin typeface="游ゴシック" panose="020B0400000000000000" pitchFamily="50" charset="-128"/>
                <a:ea typeface="游ゴシック" panose="020B0400000000000000" pitchFamily="50" charset="-128"/>
                <a:cs typeface="Times New Roman" panose="02020603050405020304" pitchFamily="18" charset="0"/>
              </a:rPr>
              <a:t>2030</a:t>
            </a:r>
            <a:r>
              <a:rPr lang="ja-JP" sz="1200" b="1" dirty="0">
                <a:effectLst/>
                <a:latin typeface="游ゴシック" panose="020B0400000000000000" pitchFamily="50" charset="-128"/>
                <a:ea typeface="游ゴシック" panose="020B0400000000000000" pitchFamily="50" charset="-128"/>
                <a:cs typeface="Times New Roman" panose="02020603050405020304" pitchFamily="18" charset="0"/>
              </a:rPr>
              <a:t>年度</a:t>
            </a:r>
            <a:endParaRPr lang="en-US" altLang="ja-JP" sz="1200" b="1"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ja-JP" altLang="en-US" sz="1200" b="1" dirty="0">
                <a:latin typeface="游ゴシック" panose="020B0400000000000000" pitchFamily="50" charset="-128"/>
                <a:ea typeface="游ゴシック" panose="020B0400000000000000" pitchFamily="50" charset="-128"/>
                <a:cs typeface="Times New Roman" panose="02020603050405020304" pitchFamily="18" charset="0"/>
              </a:rPr>
              <a:t>目標値</a:t>
            </a:r>
            <a:endParaRPr lang="ja-JP" sz="1200" b="1"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graphicFrame>
        <p:nvGraphicFramePr>
          <p:cNvPr id="20" name="表 9">
            <a:extLst>
              <a:ext uri="{FF2B5EF4-FFF2-40B4-BE49-F238E27FC236}">
                <a16:creationId xmlns:a16="http://schemas.microsoft.com/office/drawing/2014/main" id="{022A0562-3F27-482D-8642-D538EE27E8A5}"/>
              </a:ext>
            </a:extLst>
          </p:cNvPr>
          <p:cNvGraphicFramePr>
            <a:graphicFrameLocks noGrp="1"/>
          </p:cNvGraphicFramePr>
          <p:nvPr/>
        </p:nvGraphicFramePr>
        <p:xfrm>
          <a:off x="5717750" y="3778507"/>
          <a:ext cx="4861043" cy="2052562"/>
        </p:xfrm>
        <a:graphic>
          <a:graphicData uri="http://schemas.openxmlformats.org/drawingml/2006/table">
            <a:tbl>
              <a:tblPr firstRow="1" bandRow="1">
                <a:tableStyleId>{5C22544A-7EE6-4342-B048-85BDC9FD1C3A}</a:tableStyleId>
              </a:tblPr>
              <a:tblGrid>
                <a:gridCol w="1045043">
                  <a:extLst>
                    <a:ext uri="{9D8B030D-6E8A-4147-A177-3AD203B41FA5}">
                      <a16:colId xmlns:a16="http://schemas.microsoft.com/office/drawing/2014/main" val="2244201752"/>
                    </a:ext>
                  </a:extLst>
                </a:gridCol>
                <a:gridCol w="1260000">
                  <a:extLst>
                    <a:ext uri="{9D8B030D-6E8A-4147-A177-3AD203B41FA5}">
                      <a16:colId xmlns:a16="http://schemas.microsoft.com/office/drawing/2014/main" val="3057559979"/>
                    </a:ext>
                  </a:extLst>
                </a:gridCol>
                <a:gridCol w="1260000">
                  <a:extLst>
                    <a:ext uri="{9D8B030D-6E8A-4147-A177-3AD203B41FA5}">
                      <a16:colId xmlns:a16="http://schemas.microsoft.com/office/drawing/2014/main" val="3033687578"/>
                    </a:ext>
                  </a:extLst>
                </a:gridCol>
                <a:gridCol w="1296000">
                  <a:extLst>
                    <a:ext uri="{9D8B030D-6E8A-4147-A177-3AD203B41FA5}">
                      <a16:colId xmlns:a16="http://schemas.microsoft.com/office/drawing/2014/main" val="3391908058"/>
                    </a:ext>
                  </a:extLst>
                </a:gridCol>
              </a:tblGrid>
              <a:tr h="594226">
                <a:tc rowSpan="2">
                  <a:txBody>
                    <a:bodyPr/>
                    <a:lstStyle/>
                    <a:p>
                      <a:pPr algn="ctr">
                        <a:lnSpc>
                          <a:spcPts val="1800"/>
                        </a:lnSpc>
                      </a:pPr>
                      <a:endParaRPr kumimoji="1" lang="ja-JP" altLang="en-US" sz="1300" b="1" dirty="0">
                        <a:solidFill>
                          <a:schemeClr val="bg1"/>
                        </a:solidFill>
                        <a:latin typeface="游ゴシック" panose="020B0400000000000000" pitchFamily="50" charset="-128"/>
                        <a:ea typeface="游ゴシック" panose="020B0400000000000000" pitchFamily="50" charset="-128"/>
                      </a:endParaRPr>
                    </a:p>
                  </a:txBody>
                  <a:tcPr marL="54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①</a:t>
                      </a:r>
                      <a:r>
                        <a:rPr kumimoji="1" lang="en-US" altLang="ja-JP" sz="1300" b="1" dirty="0">
                          <a:solidFill>
                            <a:schemeClr val="bg1"/>
                          </a:solidFill>
                          <a:latin typeface="游ゴシック" panose="020B0400000000000000" pitchFamily="50" charset="-128"/>
                          <a:ea typeface="游ゴシック" panose="020B0400000000000000" pitchFamily="50" charset="-128"/>
                        </a:rPr>
                        <a:t>2024</a:t>
                      </a:r>
                      <a:r>
                        <a:rPr kumimoji="1" lang="ja-JP" altLang="en-US" sz="1300" b="1" dirty="0">
                          <a:solidFill>
                            <a:schemeClr val="bg1"/>
                          </a:solidFill>
                          <a:latin typeface="游ゴシック" panose="020B0400000000000000" pitchFamily="50" charset="-128"/>
                          <a:ea typeface="游ゴシック" panose="020B0400000000000000" pitchFamily="50" charset="-128"/>
                        </a:rPr>
                        <a:t>年度値</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ja-JP" altLang="en-US" sz="1200" b="1" dirty="0">
                          <a:solidFill>
                            <a:schemeClr val="bg1"/>
                          </a:solidFill>
                          <a:latin typeface="游ゴシック" panose="020B0400000000000000" pitchFamily="50" charset="-128"/>
                          <a:ea typeface="游ゴシック" panose="020B0400000000000000" pitchFamily="50" charset="-128"/>
                        </a:rPr>
                        <a:t>（基準年度）</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a:txBody>
                  <a:tcPr marL="54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②</a:t>
                      </a:r>
                      <a:r>
                        <a:rPr kumimoji="1" lang="en-US" altLang="ja-JP" sz="1300" b="1" dirty="0">
                          <a:solidFill>
                            <a:schemeClr val="bg1"/>
                          </a:solidFill>
                          <a:latin typeface="游ゴシック" panose="020B0400000000000000" pitchFamily="50" charset="-128"/>
                          <a:ea typeface="游ゴシック" panose="020B0400000000000000" pitchFamily="50" charset="-128"/>
                        </a:rPr>
                        <a:t>2030</a:t>
                      </a:r>
                      <a:r>
                        <a:rPr kumimoji="1" lang="ja-JP" altLang="en-US" sz="1300" b="1" dirty="0">
                          <a:solidFill>
                            <a:schemeClr val="bg1"/>
                          </a:solidFill>
                          <a:latin typeface="游ゴシック" panose="020B0400000000000000" pitchFamily="50" charset="-128"/>
                          <a:ea typeface="游ゴシック" panose="020B0400000000000000" pitchFamily="50" charset="-128"/>
                        </a:rPr>
                        <a:t>年度値</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en-US" altLang="ja-JP" sz="1200" b="1" dirty="0">
                          <a:solidFill>
                            <a:schemeClr val="bg1"/>
                          </a:solidFill>
                          <a:latin typeface="游ゴシック" panose="020B0400000000000000" pitchFamily="50" charset="-128"/>
                          <a:ea typeface="游ゴシック" panose="020B0400000000000000" pitchFamily="50" charset="-128"/>
                        </a:rPr>
                        <a:t>(</a:t>
                      </a:r>
                      <a:r>
                        <a:rPr kumimoji="1" lang="ja-JP" altLang="en-US" sz="1200" b="1" dirty="0">
                          <a:solidFill>
                            <a:schemeClr val="bg1"/>
                          </a:solidFill>
                          <a:latin typeface="游ゴシック" panose="020B0400000000000000" pitchFamily="50" charset="-128"/>
                          <a:ea typeface="游ゴシック" panose="020B0400000000000000" pitchFamily="50" charset="-128"/>
                        </a:rPr>
                        <a:t>単純将来推計</a:t>
                      </a:r>
                      <a:r>
                        <a:rPr kumimoji="1" lang="en-US" altLang="ja-JP" sz="1200" b="1" dirty="0">
                          <a:solidFill>
                            <a:schemeClr val="bg1"/>
                          </a:solidFill>
                          <a:latin typeface="游ゴシック" panose="020B0400000000000000" pitchFamily="50" charset="-128"/>
                          <a:ea typeface="游ゴシック" panose="020B0400000000000000" pitchFamily="50" charset="-128"/>
                        </a:rPr>
                        <a:t>)</a:t>
                      </a:r>
                    </a:p>
                  </a:txBody>
                  <a:tcPr marL="36000" marR="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③</a:t>
                      </a:r>
                      <a:r>
                        <a:rPr kumimoji="1" lang="en-US" altLang="ja-JP" sz="1300" b="1" dirty="0">
                          <a:solidFill>
                            <a:schemeClr val="bg1"/>
                          </a:solidFill>
                          <a:latin typeface="游ゴシック" panose="020B0400000000000000" pitchFamily="50" charset="-128"/>
                          <a:ea typeface="游ゴシック" panose="020B0400000000000000" pitchFamily="50" charset="-128"/>
                        </a:rPr>
                        <a:t>2030</a:t>
                      </a:r>
                      <a:r>
                        <a:rPr kumimoji="1" lang="ja-JP" altLang="en-US" sz="1300" b="1" dirty="0">
                          <a:solidFill>
                            <a:schemeClr val="bg1"/>
                          </a:solidFill>
                          <a:latin typeface="游ゴシック" panose="020B0400000000000000" pitchFamily="50" charset="-128"/>
                          <a:ea typeface="游ゴシック" panose="020B0400000000000000" pitchFamily="50" charset="-128"/>
                        </a:rPr>
                        <a:t>年度</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p>
                      <a:pPr algn="ctr">
                        <a:lnSpc>
                          <a:spcPts val="1800"/>
                        </a:lnSpc>
                      </a:pPr>
                      <a:r>
                        <a:rPr kumimoji="1" lang="ja-JP" altLang="en-US" sz="1200" b="1" dirty="0">
                          <a:solidFill>
                            <a:schemeClr val="bg1"/>
                          </a:solidFill>
                          <a:latin typeface="游ゴシック" panose="020B0400000000000000" pitchFamily="50" charset="-128"/>
                          <a:ea typeface="游ゴシック" panose="020B0400000000000000" pitchFamily="50" charset="-128"/>
                        </a:rPr>
                        <a:t> </a:t>
                      </a:r>
                      <a:r>
                        <a:rPr kumimoji="1" lang="en-US" altLang="ja-JP" sz="1200" b="1" dirty="0">
                          <a:solidFill>
                            <a:schemeClr val="bg1"/>
                          </a:solidFill>
                          <a:latin typeface="游ゴシック" panose="020B0400000000000000" pitchFamily="50" charset="-128"/>
                          <a:ea typeface="游ゴシック" panose="020B0400000000000000" pitchFamily="50" charset="-128"/>
                        </a:rPr>
                        <a:t>(</a:t>
                      </a:r>
                      <a:r>
                        <a:rPr kumimoji="1" lang="ja-JP" altLang="en-US" sz="1200" b="1" dirty="0">
                          <a:solidFill>
                            <a:schemeClr val="bg1"/>
                          </a:solidFill>
                          <a:latin typeface="游ゴシック" panose="020B0400000000000000" pitchFamily="50" charset="-128"/>
                          <a:ea typeface="游ゴシック" panose="020B0400000000000000" pitchFamily="50" charset="-128"/>
                        </a:rPr>
                        <a:t>目標値</a:t>
                      </a:r>
                      <a:r>
                        <a:rPr kumimoji="1" lang="en-US" altLang="ja-JP" sz="1200" b="1" dirty="0">
                          <a:solidFill>
                            <a:schemeClr val="bg1"/>
                          </a:solidFill>
                          <a:latin typeface="游ゴシック" panose="020B0400000000000000" pitchFamily="50" charset="-128"/>
                          <a:ea typeface="游ゴシック" panose="020B0400000000000000" pitchFamily="50" charset="-128"/>
                        </a:rPr>
                        <a:t>)</a:t>
                      </a:r>
                      <a:endParaRPr kumimoji="1" lang="ja-JP" altLang="en-US" sz="1200" b="1" dirty="0">
                        <a:solidFill>
                          <a:schemeClr val="bg1"/>
                        </a:solidFill>
                        <a:latin typeface="游ゴシック" panose="020B0400000000000000" pitchFamily="50" charset="-128"/>
                        <a:ea typeface="游ゴシック" panose="020B0400000000000000" pitchFamily="50" charset="-128"/>
                      </a:endParaRPr>
                    </a:p>
                  </a:txBody>
                  <a:tcPr marL="54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lumMod val="50000"/>
                        <a:alpha val="80000"/>
                      </a:schemeClr>
                    </a:solidFill>
                  </a:tcPr>
                </a:tc>
                <a:extLst>
                  <a:ext uri="{0D108BD9-81ED-4DB2-BD59-A6C34878D82A}">
                    <a16:rowId xmlns:a16="http://schemas.microsoft.com/office/drawing/2014/main" val="2993070274"/>
                  </a:ext>
                </a:extLst>
              </a:tr>
              <a:tr h="423484">
                <a:tc vMerge="1">
                  <a:txBody>
                    <a:bodyPr/>
                    <a:lstStyle/>
                    <a:p>
                      <a:pPr algn="ctr">
                        <a:lnSpc>
                          <a:spcPts val="1800"/>
                        </a:lnSpc>
                      </a:pPr>
                      <a:endParaRPr kumimoji="1" lang="ja-JP" altLang="en-US" sz="1300" b="1" dirty="0">
                        <a:solidFill>
                          <a:schemeClr val="bg1"/>
                        </a:solidFill>
                        <a:latin typeface="游ゴシック" panose="020B0400000000000000" pitchFamily="50" charset="-128"/>
                        <a:ea typeface="游ゴシック" panose="020B0400000000000000" pitchFamily="50" charset="-128"/>
                      </a:endParaRPr>
                    </a:p>
                  </a:txBody>
                  <a:tcPr marL="54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万トン</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万トン</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50000"/>
                        <a:alpha val="80000"/>
                      </a:schemeClr>
                    </a:solidFill>
                  </a:tcPr>
                </a:tc>
                <a:tc>
                  <a:txBody>
                    <a:bodyPr/>
                    <a:lstStyle/>
                    <a:p>
                      <a:pPr algn="ctr">
                        <a:lnSpc>
                          <a:spcPts val="1800"/>
                        </a:lnSpc>
                      </a:pPr>
                      <a:r>
                        <a:rPr kumimoji="1" lang="ja-JP" altLang="en-US" sz="1300" b="1" dirty="0">
                          <a:solidFill>
                            <a:schemeClr val="bg1"/>
                          </a:solidFill>
                          <a:latin typeface="游ゴシック" panose="020B0400000000000000" pitchFamily="50" charset="-128"/>
                          <a:ea typeface="游ゴシック" panose="020B0400000000000000" pitchFamily="50" charset="-128"/>
                        </a:rPr>
                        <a:t>万トン</a:t>
                      </a:r>
                      <a:endParaRPr kumimoji="1" lang="en-US" altLang="ja-JP" sz="13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50000"/>
                        <a:alpha val="80000"/>
                      </a:schemeClr>
                    </a:solidFill>
                  </a:tcPr>
                </a:tc>
                <a:extLst>
                  <a:ext uri="{0D108BD9-81ED-4DB2-BD59-A6C34878D82A}">
                    <a16:rowId xmlns:a16="http://schemas.microsoft.com/office/drawing/2014/main" val="2744849006"/>
                  </a:ext>
                </a:extLst>
              </a:tr>
              <a:tr h="517426">
                <a:tc>
                  <a:txBody>
                    <a:bodyPr/>
                    <a:lstStyle/>
                    <a:p>
                      <a:pP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排出量</a:t>
                      </a:r>
                      <a:endParaRPr kumimoji="1" lang="ja-JP" altLang="en-US" sz="1150" b="0" dirty="0">
                        <a:solidFill>
                          <a:schemeClr val="tx1"/>
                        </a:solidFill>
                        <a:latin typeface="游ゴシック" panose="020B0400000000000000" pitchFamily="50" charset="-128"/>
                        <a:ea typeface="游ゴシック" panose="020B0400000000000000" pitchFamily="50" charset="-128"/>
                      </a:endParaRPr>
                    </a:p>
                  </a:txBody>
                  <a:tcPr marL="90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１，３３６</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１，３４０</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1" dirty="0">
                          <a:solidFill>
                            <a:schemeClr val="tx1"/>
                          </a:solidFill>
                          <a:latin typeface="游ゴシック" panose="020B0400000000000000" pitchFamily="50" charset="-128"/>
                          <a:ea typeface="游ゴシック" panose="020B0400000000000000" pitchFamily="50" charset="-128"/>
                        </a:rPr>
                        <a:t>１，３４０</a:t>
                      </a:r>
                      <a:endParaRPr kumimoji="1" lang="en-US" altLang="ja-JP" sz="13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extLst>
                  <a:ext uri="{0D108BD9-81ED-4DB2-BD59-A6C34878D82A}">
                    <a16:rowId xmlns:a16="http://schemas.microsoft.com/office/drawing/2014/main" val="2775872946"/>
                  </a:ext>
                </a:extLst>
              </a:tr>
              <a:tr h="517426">
                <a:tc>
                  <a:txBody>
                    <a:bodyPr/>
                    <a:lstStyle/>
                    <a:p>
                      <a:pP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最終処分量</a:t>
                      </a:r>
                    </a:p>
                  </a:txBody>
                  <a:tcPr marL="90000" marR="5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３７．０</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３７．０</a:t>
                      </a:r>
                      <a:endParaRPr kumimoji="1" lang="en-US" altLang="ja-JP" sz="13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tc>
                  <a:txBody>
                    <a:bodyPr/>
                    <a:lstStyle/>
                    <a:p>
                      <a:pPr algn="r">
                        <a:lnSpc>
                          <a:spcPts val="1800"/>
                        </a:lnSpc>
                      </a:pPr>
                      <a:r>
                        <a:rPr kumimoji="1" lang="ja-JP" altLang="en-US" sz="1300" b="1" dirty="0">
                          <a:solidFill>
                            <a:schemeClr val="tx1"/>
                          </a:solidFill>
                          <a:latin typeface="游ゴシック" panose="020B0400000000000000" pitchFamily="50" charset="-128"/>
                          <a:ea typeface="游ゴシック" panose="020B0400000000000000" pitchFamily="50" charset="-128"/>
                        </a:rPr>
                        <a:t>３５</a:t>
                      </a:r>
                      <a:endParaRPr kumimoji="1" lang="en-US" altLang="ja-JP" sz="13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alpha val="10000"/>
                      </a:schemeClr>
                    </a:solidFill>
                  </a:tcPr>
                </a:tc>
                <a:extLst>
                  <a:ext uri="{0D108BD9-81ED-4DB2-BD59-A6C34878D82A}">
                    <a16:rowId xmlns:a16="http://schemas.microsoft.com/office/drawing/2014/main" val="4070131285"/>
                  </a:ext>
                </a:extLst>
              </a:tr>
            </a:tbl>
          </a:graphicData>
        </a:graphic>
      </p:graphicFrame>
      <p:sp>
        <p:nvSpPr>
          <p:cNvPr id="21" name="正方形/長方形 20">
            <a:extLst>
              <a:ext uri="{FF2B5EF4-FFF2-40B4-BE49-F238E27FC236}">
                <a16:creationId xmlns:a16="http://schemas.microsoft.com/office/drawing/2014/main" id="{A9608A88-FEB8-46A2-A017-1F7D90C22BD6}"/>
              </a:ext>
            </a:extLst>
          </p:cNvPr>
          <p:cNvSpPr>
            <a:spLocks/>
          </p:cNvSpPr>
          <p:nvPr/>
        </p:nvSpPr>
        <p:spPr>
          <a:xfrm>
            <a:off x="2501147" y="4165556"/>
            <a:ext cx="631810" cy="1808966"/>
          </a:xfrm>
          <a:prstGeom prst="rect">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cxnSp>
        <p:nvCxnSpPr>
          <p:cNvPr id="22" name="直線コネクタ 21">
            <a:extLst>
              <a:ext uri="{FF2B5EF4-FFF2-40B4-BE49-F238E27FC236}">
                <a16:creationId xmlns:a16="http://schemas.microsoft.com/office/drawing/2014/main" id="{0EA33FC7-8D70-4B3C-BC71-5ED3902B2342}"/>
              </a:ext>
            </a:extLst>
          </p:cNvPr>
          <p:cNvCxnSpPr>
            <a:cxnSpLocks/>
          </p:cNvCxnSpPr>
          <p:nvPr/>
        </p:nvCxnSpPr>
        <p:spPr>
          <a:xfrm>
            <a:off x="1080629" y="5964892"/>
            <a:ext cx="3368517" cy="0"/>
          </a:xfrm>
          <a:prstGeom prst="line">
            <a:avLst/>
          </a:prstGeom>
          <a:ln w="19050">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91FACEB-60BB-42D2-B487-179FFA87E0CE}"/>
              </a:ext>
            </a:extLst>
          </p:cNvPr>
          <p:cNvSpPr>
            <a:spLocks/>
          </p:cNvSpPr>
          <p:nvPr/>
        </p:nvSpPr>
        <p:spPr>
          <a:xfrm>
            <a:off x="1429736" y="4355088"/>
            <a:ext cx="631810" cy="1620000"/>
          </a:xfrm>
          <a:prstGeom prst="rect">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游ゴシック" panose="020B0400000000000000" pitchFamily="50" charset="-128"/>
              <a:ea typeface="游ゴシック" panose="020B0400000000000000" pitchFamily="50" charset="-128"/>
            </a:endParaRPr>
          </a:p>
        </p:txBody>
      </p:sp>
      <p:sp>
        <p:nvSpPr>
          <p:cNvPr id="26" name="テキスト ボックス 11">
            <a:extLst>
              <a:ext uri="{FF2B5EF4-FFF2-40B4-BE49-F238E27FC236}">
                <a16:creationId xmlns:a16="http://schemas.microsoft.com/office/drawing/2014/main" id="{89FC1DD2-DB12-4EC8-8D3D-6BB1F76C5CDF}"/>
              </a:ext>
            </a:extLst>
          </p:cNvPr>
          <p:cNvSpPr txBox="1"/>
          <p:nvPr/>
        </p:nvSpPr>
        <p:spPr>
          <a:xfrm>
            <a:off x="1177368" y="6000314"/>
            <a:ext cx="1141242"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2024</a:t>
            </a:r>
            <a:r>
              <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年度</a:t>
            </a:r>
            <a:r>
              <a:rPr lang="ja-JP" altLang="en-US" sz="1200" dirty="0">
                <a:effectLst/>
                <a:latin typeface="游ゴシック" panose="020B0400000000000000" pitchFamily="50" charset="-128"/>
                <a:ea typeface="游ゴシック" panose="020B0400000000000000" pitchFamily="50" charset="-128"/>
                <a:cs typeface="Times New Roman" panose="02020603050405020304" pitchFamily="18" charset="0"/>
              </a:rPr>
              <a:t>値</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ja-JP" altLang="en-US" sz="1200" dirty="0">
                <a:effectLst/>
                <a:latin typeface="游ゴシック" panose="020B0400000000000000" pitchFamily="50" charset="-128"/>
                <a:ea typeface="游ゴシック" panose="020B0400000000000000" pitchFamily="50" charset="-128"/>
                <a:cs typeface="Times New Roman" panose="02020603050405020304" pitchFamily="18" charset="0"/>
              </a:rPr>
              <a:t>（基準年度）</a:t>
            </a:r>
            <a:endPar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1" name="テキスト ボックス 11">
            <a:extLst>
              <a:ext uri="{FF2B5EF4-FFF2-40B4-BE49-F238E27FC236}">
                <a16:creationId xmlns:a16="http://schemas.microsoft.com/office/drawing/2014/main" id="{7C5477EA-4DFF-468B-95F1-9CE2ACA21BE1}"/>
              </a:ext>
            </a:extLst>
          </p:cNvPr>
          <p:cNvSpPr txBox="1"/>
          <p:nvPr/>
        </p:nvSpPr>
        <p:spPr>
          <a:xfrm>
            <a:off x="4090661" y="4034651"/>
            <a:ext cx="1141243"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600"/>
              </a:lnSpc>
            </a:pP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対策の実施</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p:txBody>
      </p:sp>
      <p:cxnSp>
        <p:nvCxnSpPr>
          <p:cNvPr id="33" name="直線コネクタ 32">
            <a:extLst>
              <a:ext uri="{FF2B5EF4-FFF2-40B4-BE49-F238E27FC236}">
                <a16:creationId xmlns:a16="http://schemas.microsoft.com/office/drawing/2014/main" id="{521A8881-700E-4C22-9B13-9B6FE4643900}"/>
              </a:ext>
            </a:extLst>
          </p:cNvPr>
          <p:cNvCxnSpPr>
            <a:cxnSpLocks/>
          </p:cNvCxnSpPr>
          <p:nvPr/>
        </p:nvCxnSpPr>
        <p:spPr>
          <a:xfrm>
            <a:off x="2501147" y="4157318"/>
            <a:ext cx="1728000" cy="0"/>
          </a:xfrm>
          <a:prstGeom prst="line">
            <a:avLst/>
          </a:prstGeom>
          <a:ln w="25400">
            <a:solidFill>
              <a:schemeClr val="bg1">
                <a:lumMod val="50000"/>
              </a:schemeClr>
            </a:solidFill>
            <a:prstDash val="sysDot"/>
          </a:ln>
        </p:spPr>
        <p:style>
          <a:lnRef idx="1">
            <a:schemeClr val="dk1"/>
          </a:lnRef>
          <a:fillRef idx="0">
            <a:schemeClr val="dk1"/>
          </a:fillRef>
          <a:effectRef idx="0">
            <a:schemeClr val="dk1"/>
          </a:effectRef>
          <a:fontRef idx="minor">
            <a:schemeClr val="tx1"/>
          </a:fontRef>
        </p:style>
      </p:cxnSp>
      <p:sp>
        <p:nvSpPr>
          <p:cNvPr id="34" name="フリーフォーム 74">
            <a:extLst>
              <a:ext uri="{FF2B5EF4-FFF2-40B4-BE49-F238E27FC236}">
                <a16:creationId xmlns:a16="http://schemas.microsoft.com/office/drawing/2014/main" id="{029CEA47-D3B9-4533-A873-8F8B91EAF7A4}"/>
              </a:ext>
            </a:extLst>
          </p:cNvPr>
          <p:cNvSpPr/>
          <p:nvPr/>
        </p:nvSpPr>
        <p:spPr>
          <a:xfrm>
            <a:off x="1376396" y="5611143"/>
            <a:ext cx="755650"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5" name="フリーフォーム 75">
            <a:extLst>
              <a:ext uri="{FF2B5EF4-FFF2-40B4-BE49-F238E27FC236}">
                <a16:creationId xmlns:a16="http://schemas.microsoft.com/office/drawing/2014/main" id="{D22F10B4-BAE0-47C8-8CE2-6F40D44F1DC8}"/>
              </a:ext>
            </a:extLst>
          </p:cNvPr>
          <p:cNvSpPr/>
          <p:nvPr/>
        </p:nvSpPr>
        <p:spPr>
          <a:xfrm>
            <a:off x="1376396" y="5611143"/>
            <a:ext cx="755650"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6" name="フリーフォーム 76">
            <a:extLst>
              <a:ext uri="{FF2B5EF4-FFF2-40B4-BE49-F238E27FC236}">
                <a16:creationId xmlns:a16="http://schemas.microsoft.com/office/drawing/2014/main" id="{FDE82CD2-2144-43AD-AFA9-00EE34F500FE}"/>
              </a:ext>
            </a:extLst>
          </p:cNvPr>
          <p:cNvSpPr/>
          <p:nvPr/>
        </p:nvSpPr>
        <p:spPr>
          <a:xfrm>
            <a:off x="2475459" y="5623282"/>
            <a:ext cx="75501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7" name="フリーフォーム 77">
            <a:extLst>
              <a:ext uri="{FF2B5EF4-FFF2-40B4-BE49-F238E27FC236}">
                <a16:creationId xmlns:a16="http://schemas.microsoft.com/office/drawing/2014/main" id="{2C052401-E2DC-41AE-B38C-3D9570B78439}"/>
              </a:ext>
            </a:extLst>
          </p:cNvPr>
          <p:cNvSpPr/>
          <p:nvPr/>
        </p:nvSpPr>
        <p:spPr>
          <a:xfrm>
            <a:off x="2475459" y="5623282"/>
            <a:ext cx="75501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8" name="フリーフォーム 84">
            <a:extLst>
              <a:ext uri="{FF2B5EF4-FFF2-40B4-BE49-F238E27FC236}">
                <a16:creationId xmlns:a16="http://schemas.microsoft.com/office/drawing/2014/main" id="{EFE314AA-99FD-4D74-ADD4-86E4F4428612}"/>
              </a:ext>
            </a:extLst>
          </p:cNvPr>
          <p:cNvSpPr/>
          <p:nvPr/>
        </p:nvSpPr>
        <p:spPr>
          <a:xfrm>
            <a:off x="3504115" y="5616896"/>
            <a:ext cx="75374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39" name="フリーフォーム 85">
            <a:extLst>
              <a:ext uri="{FF2B5EF4-FFF2-40B4-BE49-F238E27FC236}">
                <a16:creationId xmlns:a16="http://schemas.microsoft.com/office/drawing/2014/main" id="{A1CA365B-73F0-4F88-A48B-CED9E2455CE8}"/>
              </a:ext>
            </a:extLst>
          </p:cNvPr>
          <p:cNvSpPr/>
          <p:nvPr/>
        </p:nvSpPr>
        <p:spPr>
          <a:xfrm>
            <a:off x="3504115" y="5616896"/>
            <a:ext cx="753745" cy="143510"/>
          </a:xfrm>
          <a:custGeom>
            <a:avLst/>
            <a:gdLst>
              <a:gd name="connsiteX0" fmla="*/ 0 w 876300"/>
              <a:gd name="connsiteY0" fmla="*/ 143019 h 143019"/>
              <a:gd name="connsiteX1" fmla="*/ 314325 w 876300"/>
              <a:gd name="connsiteY1" fmla="*/ 144 h 143019"/>
              <a:gd name="connsiteX2" fmla="*/ 619125 w 876300"/>
              <a:gd name="connsiteY2" fmla="*/ 114444 h 143019"/>
              <a:gd name="connsiteX3" fmla="*/ 876300 w 876300"/>
              <a:gd name="connsiteY3" fmla="*/ 28719 h 143019"/>
              <a:gd name="connsiteX4" fmla="*/ 876300 w 876300"/>
              <a:gd name="connsiteY4" fmla="*/ 28719 h 143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300" h="143019">
                <a:moveTo>
                  <a:pt x="0" y="143019"/>
                </a:moveTo>
                <a:cubicBezTo>
                  <a:pt x="105569" y="73962"/>
                  <a:pt x="211138" y="4906"/>
                  <a:pt x="314325" y="144"/>
                </a:cubicBezTo>
                <a:cubicBezTo>
                  <a:pt x="417512" y="-4618"/>
                  <a:pt x="525463" y="109682"/>
                  <a:pt x="619125" y="114444"/>
                </a:cubicBezTo>
                <a:cubicBezTo>
                  <a:pt x="712787" y="119206"/>
                  <a:pt x="876300" y="28719"/>
                  <a:pt x="876300" y="28719"/>
                </a:cubicBezTo>
                <a:lnTo>
                  <a:pt x="876300" y="28719"/>
                </a:lnTo>
              </a:path>
            </a:pathLst>
          </a:cu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40" name="テキスト ボックス 11">
            <a:extLst>
              <a:ext uri="{FF2B5EF4-FFF2-40B4-BE49-F238E27FC236}">
                <a16:creationId xmlns:a16="http://schemas.microsoft.com/office/drawing/2014/main" id="{380B0DEB-5771-415E-A67B-026E392A0D9C}"/>
              </a:ext>
            </a:extLst>
          </p:cNvPr>
          <p:cNvSpPr txBox="1"/>
          <p:nvPr/>
        </p:nvSpPr>
        <p:spPr>
          <a:xfrm>
            <a:off x="2100707" y="5991312"/>
            <a:ext cx="1512168" cy="572067"/>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500"/>
              </a:lnSpc>
            </a:pPr>
            <a:r>
              <a:rPr lang="en-US" alt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2030</a:t>
            </a:r>
            <a:r>
              <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rPr>
              <a:t>年度</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単純将来</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500"/>
              </a:lnSpc>
            </a:pP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推計値</a:t>
            </a:r>
            <a:endParaRPr lang="ja-JP" sz="12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cxnSp>
        <p:nvCxnSpPr>
          <p:cNvPr id="41" name="直線コネクタ 40">
            <a:extLst>
              <a:ext uri="{FF2B5EF4-FFF2-40B4-BE49-F238E27FC236}">
                <a16:creationId xmlns:a16="http://schemas.microsoft.com/office/drawing/2014/main" id="{67C2FBD7-2606-4700-BBBC-9C9F30B9E3A7}"/>
              </a:ext>
            </a:extLst>
          </p:cNvPr>
          <p:cNvCxnSpPr>
            <a:cxnSpLocks/>
          </p:cNvCxnSpPr>
          <p:nvPr/>
        </p:nvCxnSpPr>
        <p:spPr>
          <a:xfrm>
            <a:off x="1421027" y="4355088"/>
            <a:ext cx="1692000" cy="0"/>
          </a:xfrm>
          <a:prstGeom prst="line">
            <a:avLst/>
          </a:prstGeom>
          <a:ln w="25400">
            <a:solidFill>
              <a:schemeClr val="bg1">
                <a:lumMod val="50000"/>
              </a:schemeClr>
            </a:solidFill>
            <a:prstDash val="sysDot"/>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EBECA5B6-C101-4E2A-B597-EF34FB3A2FD4}"/>
              </a:ext>
            </a:extLst>
          </p:cNvPr>
          <p:cNvCxnSpPr>
            <a:cxnSpLocks/>
          </p:cNvCxnSpPr>
          <p:nvPr/>
        </p:nvCxnSpPr>
        <p:spPr>
          <a:xfrm>
            <a:off x="3570024" y="4276620"/>
            <a:ext cx="1523411" cy="0"/>
          </a:xfrm>
          <a:prstGeom prst="line">
            <a:avLst/>
          </a:prstGeom>
          <a:ln w="25400">
            <a:solidFill>
              <a:schemeClr val="bg1">
                <a:lumMod val="50000"/>
              </a:schemeClr>
            </a:solidFill>
            <a:prstDash val="sysDot"/>
          </a:ln>
        </p:spPr>
        <p:style>
          <a:lnRef idx="1">
            <a:schemeClr val="dk1"/>
          </a:lnRef>
          <a:fillRef idx="0">
            <a:schemeClr val="dk1"/>
          </a:fillRef>
          <a:effectRef idx="0">
            <a:schemeClr val="dk1"/>
          </a:effectRef>
          <a:fontRef idx="minor">
            <a:schemeClr val="tx1"/>
          </a:fontRef>
        </p:style>
      </p:cxnSp>
      <p:sp>
        <p:nvSpPr>
          <p:cNvPr id="50" name="テキスト ボックス 49">
            <a:extLst>
              <a:ext uri="{FF2B5EF4-FFF2-40B4-BE49-F238E27FC236}">
                <a16:creationId xmlns:a16="http://schemas.microsoft.com/office/drawing/2014/main" id="{78AF83F9-2011-4394-9A94-03A20CB834D6}"/>
              </a:ext>
            </a:extLst>
          </p:cNvPr>
          <p:cNvSpPr txBox="1"/>
          <p:nvPr/>
        </p:nvSpPr>
        <p:spPr>
          <a:xfrm>
            <a:off x="1001956" y="3280760"/>
            <a:ext cx="4299787" cy="338554"/>
          </a:xfrm>
          <a:prstGeom prst="rect">
            <a:avLst/>
          </a:prstGeom>
          <a:noFill/>
        </p:spPr>
        <p:txBody>
          <a:bodyPr wrap="square" rtlCol="0">
            <a:spAutoFit/>
          </a:bodyPr>
          <a:lstStyle/>
          <a:p>
            <a:r>
              <a:rPr kumimoji="1" lang="ja-JP" altLang="en-US" sz="1600" b="1" dirty="0">
                <a:latin typeface="游ゴシック" panose="020B0400000000000000" pitchFamily="50" charset="-128"/>
                <a:ea typeface="游ゴシック" panose="020B0400000000000000" pitchFamily="50" charset="-128"/>
              </a:rPr>
              <a:t>■ 排出量・最終処分量</a:t>
            </a:r>
            <a:r>
              <a:rPr lang="ja-JP" altLang="en-US" sz="1600" b="1" dirty="0">
                <a:latin typeface="游ゴシック" panose="020B0400000000000000" pitchFamily="50" charset="-128"/>
                <a:ea typeface="游ゴシック" panose="020B0400000000000000" pitchFamily="50" charset="-128"/>
              </a:rPr>
              <a:t>の内訳イメージ</a:t>
            </a:r>
            <a:endParaRPr kumimoji="1" lang="ja-JP" altLang="en-US" sz="1600" b="1" baseline="30000" dirty="0">
              <a:latin typeface="游ゴシック" panose="020B0400000000000000" pitchFamily="50" charset="-128"/>
              <a:ea typeface="游ゴシック" panose="020B0400000000000000" pitchFamily="50" charset="-128"/>
            </a:endParaRPr>
          </a:p>
        </p:txBody>
      </p:sp>
      <p:sp>
        <p:nvSpPr>
          <p:cNvPr id="51" name="テキスト ボックス 50">
            <a:extLst>
              <a:ext uri="{FF2B5EF4-FFF2-40B4-BE49-F238E27FC236}">
                <a16:creationId xmlns:a16="http://schemas.microsoft.com/office/drawing/2014/main" id="{C8554EA3-EC66-4F6F-9703-19B54E51F348}"/>
              </a:ext>
            </a:extLst>
          </p:cNvPr>
          <p:cNvSpPr txBox="1"/>
          <p:nvPr/>
        </p:nvSpPr>
        <p:spPr>
          <a:xfrm>
            <a:off x="5669499" y="3270582"/>
            <a:ext cx="2335641" cy="338554"/>
          </a:xfrm>
          <a:prstGeom prst="rect">
            <a:avLst/>
          </a:prstGeom>
          <a:noFill/>
        </p:spPr>
        <p:txBody>
          <a:bodyPr wrap="square" rtlCol="0">
            <a:spAutoFit/>
          </a:bodyPr>
          <a:lstStyle/>
          <a:p>
            <a:r>
              <a:rPr kumimoji="1" lang="ja-JP" altLang="en-US" sz="1600" b="1" dirty="0">
                <a:latin typeface="游ゴシック" panose="020B0400000000000000" pitchFamily="50" charset="-128"/>
                <a:ea typeface="游ゴシック" panose="020B0400000000000000" pitchFamily="50" charset="-128"/>
              </a:rPr>
              <a:t>■ </a:t>
            </a:r>
            <a:r>
              <a:rPr lang="ja-JP" altLang="en-US" sz="1600" b="1" dirty="0">
                <a:latin typeface="游ゴシック" panose="020B0400000000000000" pitchFamily="50" charset="-128"/>
                <a:ea typeface="游ゴシック" panose="020B0400000000000000" pitchFamily="50" charset="-128"/>
              </a:rPr>
              <a:t>目標</a:t>
            </a:r>
            <a:r>
              <a:rPr kumimoji="1" lang="ja-JP" altLang="en-US" sz="1600" b="1" dirty="0">
                <a:latin typeface="游ゴシック" panose="020B0400000000000000" pitchFamily="50" charset="-128"/>
                <a:ea typeface="游ゴシック" panose="020B0400000000000000" pitchFamily="50" charset="-128"/>
              </a:rPr>
              <a:t>値</a:t>
            </a:r>
            <a:endParaRPr kumimoji="1" lang="ja-JP" altLang="en-US" sz="1600" b="1" baseline="30000" dirty="0">
              <a:latin typeface="游ゴシック" panose="020B0400000000000000" pitchFamily="50" charset="-128"/>
              <a:ea typeface="游ゴシック" panose="020B0400000000000000" pitchFamily="50" charset="-128"/>
            </a:endParaRPr>
          </a:p>
        </p:txBody>
      </p:sp>
      <p:sp>
        <p:nvSpPr>
          <p:cNvPr id="52" name="テキスト ボックス 11">
            <a:extLst>
              <a:ext uri="{FF2B5EF4-FFF2-40B4-BE49-F238E27FC236}">
                <a16:creationId xmlns:a16="http://schemas.microsoft.com/office/drawing/2014/main" id="{19AF3CA2-634E-4F74-8331-353C17B68424}"/>
              </a:ext>
            </a:extLst>
          </p:cNvPr>
          <p:cNvSpPr txBox="1"/>
          <p:nvPr/>
        </p:nvSpPr>
        <p:spPr>
          <a:xfrm>
            <a:off x="1559367" y="3880795"/>
            <a:ext cx="1141243"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600"/>
              </a:lnSpc>
            </a:pP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産業活動</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altLang="en-US" sz="1200" dirty="0">
                <a:latin typeface="游ゴシック" panose="020B0400000000000000" pitchFamily="50" charset="-128"/>
                <a:ea typeface="游ゴシック" panose="020B0400000000000000" pitchFamily="50" charset="-128"/>
                <a:cs typeface="Times New Roman" panose="02020603050405020304" pitchFamily="18" charset="0"/>
              </a:rPr>
              <a:t>の伸び</a:t>
            </a:r>
            <a:endParaRPr lang="en-US" altLang="ja-JP" sz="12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80540A36-5007-44EF-B3B6-68272E28C4F9}"/>
              </a:ext>
            </a:extLst>
          </p:cNvPr>
          <p:cNvSpPr txBox="1"/>
          <p:nvPr/>
        </p:nvSpPr>
        <p:spPr>
          <a:xfrm>
            <a:off x="2002196" y="2492896"/>
            <a:ext cx="7431107" cy="461665"/>
          </a:xfrm>
          <a:prstGeom prst="rect">
            <a:avLst/>
          </a:prstGeom>
          <a:noFill/>
        </p:spPr>
        <p:txBody>
          <a:bodyPr wrap="square">
            <a:spAutoFit/>
          </a:bodyPr>
          <a:lstStyle/>
          <a:p>
            <a:r>
              <a:rPr lang="ja-JP" altLang="en-US" sz="1200" dirty="0">
                <a:latin typeface="游ゴシック" panose="020B0400000000000000" pitchFamily="50" charset="-128"/>
                <a:ea typeface="游ゴシック" panose="020B0400000000000000" pitchFamily="50" charset="-128"/>
              </a:rPr>
              <a:t>＊　単純将来推計値：今後の府の産業廃棄物の排出量及び産業活動が過去のトレンドと同様の伸び率で</a:t>
            </a:r>
            <a:endParaRPr lang="en-US" altLang="ja-JP" sz="1200" dirty="0">
              <a:latin typeface="游ゴシック" panose="020B0400000000000000" pitchFamily="50" charset="-128"/>
              <a:ea typeface="游ゴシック" panose="020B0400000000000000" pitchFamily="50" charset="-128"/>
            </a:endParaRPr>
          </a:p>
          <a:p>
            <a:r>
              <a:rPr lang="en-US" altLang="ja-JP" sz="1200" dirty="0">
                <a:latin typeface="游ゴシック" panose="020B0400000000000000" pitchFamily="50" charset="-128"/>
                <a:ea typeface="游ゴシック" panose="020B0400000000000000" pitchFamily="50" charset="-128"/>
              </a:rPr>
              <a:t>                                   </a:t>
            </a:r>
            <a:r>
              <a:rPr lang="ja-JP" altLang="en-US" sz="1200" dirty="0">
                <a:latin typeface="游ゴシック" panose="020B0400000000000000" pitchFamily="50" charset="-128"/>
                <a:ea typeface="游ゴシック" panose="020B0400000000000000" pitchFamily="50" charset="-128"/>
              </a:rPr>
              <a:t>推移すると見込んで算出した排出量推計値</a:t>
            </a:r>
            <a:endParaRPr lang="en-US" altLang="ja-JP" sz="1200" dirty="0">
              <a:latin typeface="游ゴシック" panose="020B0400000000000000" pitchFamily="50" charset="-128"/>
              <a:ea typeface="游ゴシック" panose="020B0400000000000000" pitchFamily="50" charset="-128"/>
            </a:endParaRPr>
          </a:p>
        </p:txBody>
      </p:sp>
      <p:sp>
        <p:nvSpPr>
          <p:cNvPr id="3" name="大かっこ 2">
            <a:extLst>
              <a:ext uri="{FF2B5EF4-FFF2-40B4-BE49-F238E27FC236}">
                <a16:creationId xmlns:a16="http://schemas.microsoft.com/office/drawing/2014/main" id="{FFCABC69-12A9-4EC6-9D6F-8322DE6077FD}"/>
              </a:ext>
            </a:extLst>
          </p:cNvPr>
          <p:cNvSpPr/>
          <p:nvPr/>
        </p:nvSpPr>
        <p:spPr>
          <a:xfrm>
            <a:off x="2019672" y="2526778"/>
            <a:ext cx="7299654" cy="40602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39AF7634-7484-4999-8CF2-0C269C700792}"/>
              </a:ext>
            </a:extLst>
          </p:cNvPr>
          <p:cNvSpPr txBox="1"/>
          <p:nvPr/>
        </p:nvSpPr>
        <p:spPr>
          <a:xfrm>
            <a:off x="11809588" y="6532584"/>
            <a:ext cx="360040" cy="307777"/>
          </a:xfrm>
          <a:prstGeom prst="rect">
            <a:avLst/>
          </a:prstGeom>
          <a:noFill/>
        </p:spPr>
        <p:txBody>
          <a:bodyPr wrap="square" rtlCol="0">
            <a:spAutoFit/>
          </a:bodyPr>
          <a:lstStyle/>
          <a:p>
            <a:pPr algn="ctr"/>
            <a:r>
              <a:rPr lang="en-US" altLang="ja-JP" sz="1400" dirty="0">
                <a:latin typeface="游ゴシック" panose="020B0400000000000000" pitchFamily="50" charset="-128"/>
                <a:ea typeface="游ゴシック" panose="020B0400000000000000" pitchFamily="50" charset="-128"/>
              </a:rPr>
              <a:t>6</a:t>
            </a:r>
            <a:endParaRPr kumimoji="1" lang="ja-JP" altLang="en-US" sz="1400" dirty="0">
              <a:latin typeface="游ゴシック" panose="020B0400000000000000" pitchFamily="50" charset="-128"/>
              <a:ea typeface="游ゴシック" panose="020B0400000000000000" pitchFamily="50" charset="-128"/>
            </a:endParaRPr>
          </a:p>
        </p:txBody>
      </p:sp>
      <p:sp>
        <p:nvSpPr>
          <p:cNvPr id="49" name="テキスト ボックス 11">
            <a:extLst>
              <a:ext uri="{FF2B5EF4-FFF2-40B4-BE49-F238E27FC236}">
                <a16:creationId xmlns:a16="http://schemas.microsoft.com/office/drawing/2014/main" id="{77455FAD-14E3-4C31-A8DF-5F317216B376}"/>
              </a:ext>
            </a:extLst>
          </p:cNvPr>
          <p:cNvSpPr txBox="1"/>
          <p:nvPr/>
        </p:nvSpPr>
        <p:spPr>
          <a:xfrm>
            <a:off x="1546384" y="5056287"/>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①</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53" name="テキスト ボックス 11">
            <a:extLst>
              <a:ext uri="{FF2B5EF4-FFF2-40B4-BE49-F238E27FC236}">
                <a16:creationId xmlns:a16="http://schemas.microsoft.com/office/drawing/2014/main" id="{7A5A2922-6E88-4BEF-9139-27EE11415785}"/>
              </a:ext>
            </a:extLst>
          </p:cNvPr>
          <p:cNvSpPr txBox="1"/>
          <p:nvPr/>
        </p:nvSpPr>
        <p:spPr>
          <a:xfrm>
            <a:off x="2639194" y="5056287"/>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latin typeface="游ゴシック" panose="020B0400000000000000" pitchFamily="50" charset="-128"/>
                <a:ea typeface="游ゴシック" panose="020B0400000000000000" pitchFamily="50" charset="-128"/>
                <a:cs typeface="Times New Roman" panose="02020603050405020304" pitchFamily="18" charset="0"/>
              </a:rPr>
              <a:t>②</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54" name="テキスト ボックス 11">
            <a:extLst>
              <a:ext uri="{FF2B5EF4-FFF2-40B4-BE49-F238E27FC236}">
                <a16:creationId xmlns:a16="http://schemas.microsoft.com/office/drawing/2014/main" id="{0507B4CB-EFA4-404F-844C-1C85D26358FA}"/>
              </a:ext>
            </a:extLst>
          </p:cNvPr>
          <p:cNvSpPr txBox="1"/>
          <p:nvPr/>
        </p:nvSpPr>
        <p:spPr>
          <a:xfrm>
            <a:off x="3717614" y="5056287"/>
            <a:ext cx="384489" cy="25844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ts val="1200"/>
              </a:lnSpc>
            </a:pPr>
            <a:r>
              <a:rPr lang="ja-JP" altLang="en-US" b="1"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③</a:t>
            </a:r>
            <a:endParaRPr lang="ja-JP" b="1" dirty="0">
              <a:solidFill>
                <a:schemeClr val="bg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48" name="下矢印 17">
            <a:extLst>
              <a:ext uri="{FF2B5EF4-FFF2-40B4-BE49-F238E27FC236}">
                <a16:creationId xmlns:a16="http://schemas.microsoft.com/office/drawing/2014/main" id="{774D253A-736C-4E90-AA3F-B1396FBA28D0}"/>
              </a:ext>
            </a:extLst>
          </p:cNvPr>
          <p:cNvSpPr/>
          <p:nvPr/>
        </p:nvSpPr>
        <p:spPr>
          <a:xfrm rot="10800000">
            <a:off x="3630650" y="4178316"/>
            <a:ext cx="558415" cy="90000"/>
          </a:xfrm>
          <a:prstGeom prst="triangle">
            <a:avLst/>
          </a:prstGeom>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
        <p:nvSpPr>
          <p:cNvPr id="55" name="下矢印 17">
            <a:extLst>
              <a:ext uri="{FF2B5EF4-FFF2-40B4-BE49-F238E27FC236}">
                <a16:creationId xmlns:a16="http://schemas.microsoft.com/office/drawing/2014/main" id="{EDF7261E-E870-4A56-B91C-506652688B43}"/>
              </a:ext>
            </a:extLst>
          </p:cNvPr>
          <p:cNvSpPr/>
          <p:nvPr/>
        </p:nvSpPr>
        <p:spPr>
          <a:xfrm>
            <a:off x="2537844" y="4195769"/>
            <a:ext cx="558415" cy="114153"/>
          </a:xfrm>
          <a:prstGeom prst="triangle">
            <a:avLst/>
          </a:prstGeom>
          <a:solidFill>
            <a:schemeClr val="bg1">
              <a:lumMod val="50000"/>
              <a:alpha val="50000"/>
            </a:schemeClr>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47121188"/>
      </p:ext>
    </p:extLst>
  </p:cSld>
  <p:clrMapOvr>
    <a:masterClrMapping/>
  </p:clrMapOvr>
  <p:transition spd="slow" advTm="66620"/>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1302</Words>
  <Application>Microsoft Office PowerPoint</Application>
  <PresentationFormat>ワイド画面</PresentationFormat>
  <Paragraphs>172</Paragraphs>
  <Slides>7</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Meiryo UI</vt:lpstr>
      <vt:lpstr>ＭＳ Ｐゴシック</vt:lpstr>
      <vt:lpstr>游ゴシック</vt:lpstr>
      <vt:lpstr>Arial</vt:lpstr>
      <vt:lpstr>Garamond</vt:lpstr>
      <vt:lpstr>Times New Roman</vt:lpstr>
      <vt:lpstr>Verdana</vt:lpstr>
      <vt:lpstr>Wingdings</vt:lpstr>
      <vt:lpstr>Level</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2025-10-29T07:39:56Z</dcterms:created>
  <dcterms:modified xsi:type="dcterms:W3CDTF">2025-10-29T07:40:00Z</dcterms:modified>
</cp:coreProperties>
</file>