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3"/>
  </p:notesMasterIdLst>
  <p:handoutMasterIdLst>
    <p:handoutMasterId r:id="rId84"/>
  </p:handoutMasterIdLst>
  <p:sldIdLst>
    <p:sldId id="256" r:id="rId5"/>
    <p:sldId id="353" r:id="rId6"/>
    <p:sldId id="351" r:id="rId7"/>
    <p:sldId id="521" r:id="rId8"/>
    <p:sldId id="615" r:id="rId9"/>
    <p:sldId id="671" r:id="rId10"/>
    <p:sldId id="672" r:id="rId11"/>
    <p:sldId id="520" r:id="rId12"/>
    <p:sldId id="619" r:id="rId13"/>
    <p:sldId id="618" r:id="rId14"/>
    <p:sldId id="616" r:id="rId15"/>
    <p:sldId id="522" r:id="rId16"/>
    <p:sldId id="536" r:id="rId17"/>
    <p:sldId id="335" r:id="rId18"/>
    <p:sldId id="575" r:id="rId19"/>
    <p:sldId id="573" r:id="rId20"/>
    <p:sldId id="569" r:id="rId21"/>
    <p:sldId id="613" r:id="rId22"/>
    <p:sldId id="614" r:id="rId23"/>
    <p:sldId id="620" r:id="rId24"/>
    <p:sldId id="317" r:id="rId25"/>
    <p:sldId id="691" r:id="rId26"/>
    <p:sldId id="621" r:id="rId27"/>
    <p:sldId id="657" r:id="rId28"/>
    <p:sldId id="623" r:id="rId29"/>
    <p:sldId id="385" r:id="rId30"/>
    <p:sldId id="386" r:id="rId31"/>
    <p:sldId id="387" r:id="rId32"/>
    <p:sldId id="673" r:id="rId33"/>
    <p:sldId id="624" r:id="rId34"/>
    <p:sldId id="389" r:id="rId35"/>
    <p:sldId id="376" r:id="rId36"/>
    <p:sldId id="373" r:id="rId37"/>
    <p:sldId id="699" r:id="rId38"/>
    <p:sldId id="374" r:id="rId39"/>
    <p:sldId id="625" r:id="rId40"/>
    <p:sldId id="688" r:id="rId41"/>
    <p:sldId id="689" r:id="rId42"/>
    <p:sldId id="690" r:id="rId43"/>
    <p:sldId id="390" r:id="rId44"/>
    <p:sldId id="658" r:id="rId45"/>
    <p:sldId id="626" r:id="rId46"/>
    <p:sldId id="675" r:id="rId47"/>
    <p:sldId id="644" r:id="rId48"/>
    <p:sldId id="687" r:id="rId49"/>
    <p:sldId id="694" r:id="rId50"/>
    <p:sldId id="700" r:id="rId51"/>
    <p:sldId id="692" r:id="rId52"/>
    <p:sldId id="667" r:id="rId53"/>
    <p:sldId id="686" r:id="rId54"/>
    <p:sldId id="693" r:id="rId55"/>
    <p:sldId id="676" r:id="rId56"/>
    <p:sldId id="677" r:id="rId57"/>
    <p:sldId id="678" r:id="rId58"/>
    <p:sldId id="679" r:id="rId59"/>
    <p:sldId id="668" r:id="rId60"/>
    <p:sldId id="684" r:id="rId61"/>
    <p:sldId id="627" r:id="rId62"/>
    <p:sldId id="332" r:id="rId63"/>
    <p:sldId id="330" r:id="rId64"/>
    <p:sldId id="337" r:id="rId65"/>
    <p:sldId id="334" r:id="rId66"/>
    <p:sldId id="333" r:id="rId67"/>
    <p:sldId id="338" r:id="rId68"/>
    <p:sldId id="339" r:id="rId69"/>
    <p:sldId id="628" r:id="rId70"/>
    <p:sldId id="680" r:id="rId71"/>
    <p:sldId id="701" r:id="rId72"/>
    <p:sldId id="666" r:id="rId73"/>
    <p:sldId id="629" r:id="rId74"/>
    <p:sldId id="665" r:id="rId75"/>
    <p:sldId id="630" r:id="rId76"/>
    <p:sldId id="639" r:id="rId77"/>
    <p:sldId id="640" r:id="rId78"/>
    <p:sldId id="682" r:id="rId79"/>
    <p:sldId id="314" r:id="rId80"/>
    <p:sldId id="647" r:id="rId81"/>
    <p:sldId id="648" r:id="rId8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松岡　豊明" initials="松岡　豊明" lastIdx="4" clrIdx="0">
    <p:extLst>
      <p:ext uri="{19B8F6BF-5375-455C-9EA6-DF929625EA0E}">
        <p15:presenceInfo xmlns:p15="http://schemas.microsoft.com/office/powerpoint/2012/main" userId="S::MatsuokaTo@lan.pref.osaka.jp::691e7b17-f003-4a5d-a509-7a0cc49e74a2" providerId="AD"/>
      </p:ext>
    </p:extLst>
  </p:cmAuthor>
  <p:cmAuthor id="2" name="吉田　晶子" initials="吉田　晶子" lastIdx="4" clrIdx="1">
    <p:extLst>
      <p:ext uri="{19B8F6BF-5375-455C-9EA6-DF929625EA0E}">
        <p15:presenceInfo xmlns:p15="http://schemas.microsoft.com/office/powerpoint/2012/main" userId="S::YoshidaAki@lan.pref.osaka.jp::d3794074-17a9-4033-9c43-44a9c76db9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B7DF"/>
    <a:srgbClr val="86E0F2"/>
    <a:srgbClr val="FF66CC"/>
    <a:srgbClr val="99FFCC"/>
    <a:srgbClr val="94FC99"/>
    <a:srgbClr val="FFCCFF"/>
    <a:srgbClr val="FFFF99"/>
    <a:srgbClr val="CEFA7E"/>
    <a:srgbClr val="FF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5796" autoAdjust="0"/>
  </p:normalViewPr>
  <p:slideViewPr>
    <p:cSldViewPr snapToGrid="0">
      <p:cViewPr varScale="1">
        <p:scale>
          <a:sx n="97" d="100"/>
          <a:sy n="97" d="100"/>
        </p:scale>
        <p:origin x="936" y="82"/>
      </p:cViewPr>
      <p:guideLst/>
    </p:cSldViewPr>
  </p:slideViewPr>
  <p:notesTextViewPr>
    <p:cViewPr>
      <p:scale>
        <a:sx n="1" d="1"/>
        <a:sy n="1" d="1"/>
      </p:scale>
      <p:origin x="0" y="0"/>
    </p:cViewPr>
  </p:notesTextViewPr>
  <p:sorterViewPr>
    <p:cViewPr>
      <p:scale>
        <a:sx n="160" d="100"/>
        <a:sy n="160" d="100"/>
      </p:scale>
      <p:origin x="0" y="-9643"/>
    </p:cViewPr>
  </p:sorterViewPr>
  <p:notesViewPr>
    <p:cSldViewPr snapToGrid="0">
      <p:cViewPr varScale="1">
        <p:scale>
          <a:sx n="68" d="100"/>
          <a:sy n="68" d="100"/>
        </p:scale>
        <p:origin x="3110"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05563098759762"/>
          <c:y val="0.13045193023226886"/>
          <c:w val="0.42525555773849055"/>
          <c:h val="0.78625693477552372"/>
        </c:manualLayout>
      </c:layout>
      <c:barChart>
        <c:barDir val="bar"/>
        <c:grouping val="clustered"/>
        <c:varyColors val="0"/>
        <c:ser>
          <c:idx val="0"/>
          <c:order val="0"/>
          <c:tx>
            <c:strRef>
              <c:f>Sheet1!$B$1</c:f>
              <c:strCache>
                <c:ptCount val="1"/>
                <c:pt idx="0">
                  <c:v>生徒数</c:v>
                </c:pt>
              </c:strCache>
            </c:strRef>
          </c:tx>
          <c:spPr>
            <a:solidFill>
              <a:schemeClr val="accent1"/>
            </a:solidFill>
            <a:ln>
              <a:noFill/>
            </a:ln>
            <a:effectLst/>
          </c:spPr>
          <c:invertIfNegative val="0"/>
          <c:dLbls>
            <c:dLbl>
              <c:idx val="12"/>
              <c:layout>
                <c:manualLayout>
                  <c:x val="-0.12304299741121834"/>
                  <c:y val="-4.33664142487695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E2-458F-98DA-569BEC24608C}"/>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通信制の課程</c:v>
                </c:pt>
                <c:pt idx="1">
                  <c:v>夜間定時制の課程</c:v>
                </c:pt>
                <c:pt idx="2">
                  <c:v>多部制単位制I・Ⅱ部／昼夜間単位制</c:v>
                </c:pt>
                <c:pt idx="3">
                  <c:v>ES(ｴﾝﾊﾟﾜﾒﾝﾄｽｸｰﾙ)</c:v>
                </c:pt>
                <c:pt idx="4">
                  <c:v>SS(ｽﾃｯﾌﾟｽｸｰﾙ)</c:v>
                </c:pt>
                <c:pt idx="5">
                  <c:v>多様な専門学科</c:v>
                </c:pt>
                <c:pt idx="6">
                  <c:v>農業科</c:v>
                </c:pt>
                <c:pt idx="7">
                  <c:v>商業科</c:v>
                </c:pt>
                <c:pt idx="8">
                  <c:v>工業科</c:v>
                </c:pt>
                <c:pt idx="9">
                  <c:v>LETS(国際関係学科)</c:v>
                </c:pt>
                <c:pt idx="10">
                  <c:v>GLHS(ｸﾞﾛｰﾊﾞﾙﾘｰﾀﾞｰｽﾞﾊｲｽｸｰﾙ)</c:v>
                </c:pt>
                <c:pt idx="11">
                  <c:v>総合学科(ES・SSを除く)</c:v>
                </c:pt>
                <c:pt idx="12">
                  <c:v>普通科</c:v>
                </c:pt>
              </c:strCache>
            </c:strRef>
          </c:cat>
          <c:val>
            <c:numRef>
              <c:f>Sheet1!$B$2:$B$14</c:f>
              <c:numCache>
                <c:formatCode>#,##0_);[Red]\(#,##0\)"人"</c:formatCode>
                <c:ptCount val="13"/>
                <c:pt idx="0">
                  <c:v>2026</c:v>
                </c:pt>
                <c:pt idx="1">
                  <c:v>1387</c:v>
                </c:pt>
                <c:pt idx="2">
                  <c:v>964</c:v>
                </c:pt>
                <c:pt idx="3">
                  <c:v>3612</c:v>
                </c:pt>
                <c:pt idx="4">
                  <c:v>305</c:v>
                </c:pt>
                <c:pt idx="5">
                  <c:v>4500</c:v>
                </c:pt>
                <c:pt idx="6">
                  <c:v>1103</c:v>
                </c:pt>
                <c:pt idx="7">
                  <c:v>2110</c:v>
                </c:pt>
                <c:pt idx="8">
                  <c:v>6512</c:v>
                </c:pt>
                <c:pt idx="9">
                  <c:v>3676</c:v>
                </c:pt>
                <c:pt idx="10">
                  <c:v>10386</c:v>
                </c:pt>
                <c:pt idx="11">
                  <c:v>10591</c:v>
                </c:pt>
                <c:pt idx="12">
                  <c:v>58880</c:v>
                </c:pt>
              </c:numCache>
            </c:numRef>
          </c:val>
          <c:extLst>
            <c:ext xmlns:c16="http://schemas.microsoft.com/office/drawing/2014/chart" uri="{C3380CC4-5D6E-409C-BE32-E72D297353CC}">
              <c16:uniqueId val="{00000000-A8E2-458F-98DA-569BEC24608C}"/>
            </c:ext>
          </c:extLst>
        </c:ser>
        <c:ser>
          <c:idx val="1"/>
          <c:order val="1"/>
          <c:tx>
            <c:strRef>
              <c:f>Sheet1!$C$1</c:f>
              <c:strCache>
                <c:ptCount val="1"/>
                <c:pt idx="0">
                  <c:v>割合</c:v>
                </c:pt>
              </c:strCache>
            </c:strRef>
          </c:tx>
          <c:spPr>
            <a:solidFill>
              <a:schemeClr val="accent2"/>
            </a:solidFill>
            <a:ln>
              <a:noFill/>
            </a:ln>
            <a:effectLst/>
          </c:spPr>
          <c:invertIfNegative val="0"/>
          <c:cat>
            <c:strRef>
              <c:f>Sheet1!$A$2:$A$14</c:f>
              <c:strCache>
                <c:ptCount val="13"/>
                <c:pt idx="0">
                  <c:v>通信制の課程</c:v>
                </c:pt>
                <c:pt idx="1">
                  <c:v>夜間定時制の課程</c:v>
                </c:pt>
                <c:pt idx="2">
                  <c:v>多部制単位制I・Ⅱ部／昼夜間単位制</c:v>
                </c:pt>
                <c:pt idx="3">
                  <c:v>ES(ｴﾝﾊﾟﾜﾒﾝﾄｽｸｰﾙ)</c:v>
                </c:pt>
                <c:pt idx="4">
                  <c:v>SS(ｽﾃｯﾌﾟｽｸｰﾙ)</c:v>
                </c:pt>
                <c:pt idx="5">
                  <c:v>多様な専門学科</c:v>
                </c:pt>
                <c:pt idx="6">
                  <c:v>農業科</c:v>
                </c:pt>
                <c:pt idx="7">
                  <c:v>商業科</c:v>
                </c:pt>
                <c:pt idx="8">
                  <c:v>工業科</c:v>
                </c:pt>
                <c:pt idx="9">
                  <c:v>LETS(国際関係学科)</c:v>
                </c:pt>
                <c:pt idx="10">
                  <c:v>GLHS(ｸﾞﾛｰﾊﾞﾙﾘｰﾀﾞｰｽﾞﾊｲｽｸｰﾙ)</c:v>
                </c:pt>
                <c:pt idx="11">
                  <c:v>総合学科(ES・SSを除く)</c:v>
                </c:pt>
                <c:pt idx="12">
                  <c:v>普通科</c:v>
                </c:pt>
              </c:strCache>
            </c:strRef>
          </c:cat>
          <c:val>
            <c:numRef>
              <c:f>Sheet1!$C$2:$C$14</c:f>
              <c:numCache>
                <c:formatCode>0.0%</c:formatCode>
                <c:ptCount val="13"/>
                <c:pt idx="0">
                  <c:v>1.9103835854109304E-2</c:v>
                </c:pt>
                <c:pt idx="1">
                  <c:v>1.307848979745785E-2</c:v>
                </c:pt>
                <c:pt idx="2">
                  <c:v>9.0898804360125228E-3</c:v>
                </c:pt>
                <c:pt idx="3">
                  <c:v>3.4058763625391321E-2</c:v>
                </c:pt>
                <c:pt idx="4">
                  <c:v>2.8759476483234642E-3</c:v>
                </c:pt>
                <c:pt idx="5">
                  <c:v>4.2432014483460942E-2</c:v>
                </c:pt>
                <c:pt idx="6">
                  <c:v>1.040055821672387E-2</c:v>
                </c:pt>
                <c:pt idx="7">
                  <c:v>1.9895900124467243E-2</c:v>
                </c:pt>
                <c:pt idx="8">
                  <c:v>6.1403839625843927E-2</c:v>
                </c:pt>
                <c:pt idx="9">
                  <c:v>3.466224116471165E-2</c:v>
                </c:pt>
                <c:pt idx="10">
                  <c:v>9.7933089427827857E-2</c:v>
                </c:pt>
                <c:pt idx="11">
                  <c:v>9.9866103420963304E-2</c:v>
                </c:pt>
                <c:pt idx="12">
                  <c:v>0.55519933617470674</c:v>
                </c:pt>
              </c:numCache>
            </c:numRef>
          </c:val>
          <c:extLst>
            <c:ext xmlns:c16="http://schemas.microsoft.com/office/drawing/2014/chart" uri="{C3380CC4-5D6E-409C-BE32-E72D297353CC}">
              <c16:uniqueId val="{00000001-A8E2-458F-98DA-569BEC24608C}"/>
            </c:ext>
          </c:extLst>
        </c:ser>
        <c:dLbls>
          <c:showLegendKey val="0"/>
          <c:showVal val="0"/>
          <c:showCatName val="0"/>
          <c:showSerName val="0"/>
          <c:showPercent val="0"/>
          <c:showBubbleSize val="0"/>
        </c:dLbls>
        <c:gapWidth val="182"/>
        <c:axId val="2117779007"/>
        <c:axId val="2117774015"/>
      </c:barChart>
      <c:catAx>
        <c:axId val="2117779007"/>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2117774015"/>
        <c:crosses val="autoZero"/>
        <c:auto val="1"/>
        <c:lblAlgn val="ctr"/>
        <c:lblOffset val="100"/>
        <c:noMultiLvlLbl val="0"/>
      </c:catAx>
      <c:valAx>
        <c:axId val="2117774015"/>
        <c:scaling>
          <c:orientation val="minMax"/>
        </c:scaling>
        <c:delete val="1"/>
        <c:axPos val="b"/>
        <c:numFmt formatCode="#,##0_);[Red]\(#,##0\)&quot;人&quot;" sourceLinked="1"/>
        <c:majorTickMark val="none"/>
        <c:minorTickMark val="none"/>
        <c:tickLblPos val="nextTo"/>
        <c:crossAx val="211777900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普通科</c:v>
                </c:pt>
              </c:strCache>
            </c:strRef>
          </c:tx>
          <c:spPr>
            <a:ln w="28575" cap="rnd">
              <a:solidFill>
                <a:schemeClr val="accent1"/>
              </a:solidFill>
              <a:prstDash val="solid"/>
              <a:round/>
            </a:ln>
            <a:effectLst/>
          </c:spPr>
          <c:marker>
            <c:symbol val="square"/>
            <c:size val="8"/>
            <c:spPr>
              <a:solidFill>
                <a:schemeClr val="accent1"/>
              </a:solidFill>
              <a:ln w="9525">
                <a:solidFill>
                  <a:schemeClr val="accent1"/>
                </a:solidFill>
                <a:prstDash val="solid"/>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H28</c:v>
                </c:pt>
                <c:pt idx="1">
                  <c:v>H29</c:v>
                </c:pt>
                <c:pt idx="2">
                  <c:v>H30</c:v>
                </c:pt>
                <c:pt idx="3">
                  <c:v>H31</c:v>
                </c:pt>
                <c:pt idx="4">
                  <c:v>R2</c:v>
                </c:pt>
                <c:pt idx="5">
                  <c:v>R3</c:v>
                </c:pt>
                <c:pt idx="6">
                  <c:v>R4</c:v>
                </c:pt>
                <c:pt idx="7">
                  <c:v>R5</c:v>
                </c:pt>
              </c:strCache>
            </c:strRef>
          </c:cat>
          <c:val>
            <c:numRef>
              <c:f>Sheet1!$B$2:$I$2</c:f>
              <c:numCache>
                <c:formatCode>General</c:formatCode>
                <c:ptCount val="8"/>
                <c:pt idx="0">
                  <c:v>1.1100000000000001</c:v>
                </c:pt>
                <c:pt idx="1">
                  <c:v>1.1200000000000001</c:v>
                </c:pt>
                <c:pt idx="2">
                  <c:v>1.19</c:v>
                </c:pt>
                <c:pt idx="3">
                  <c:v>1.1499999999999999</c:v>
                </c:pt>
                <c:pt idx="4">
                  <c:v>1.1299999999999999</c:v>
                </c:pt>
                <c:pt idx="5">
                  <c:v>1.1299999999999999</c:v>
                </c:pt>
                <c:pt idx="6">
                  <c:v>1.1299999999999999</c:v>
                </c:pt>
                <c:pt idx="7">
                  <c:v>1.1499999999999999</c:v>
                </c:pt>
              </c:numCache>
            </c:numRef>
          </c:val>
          <c:smooth val="0"/>
          <c:extLst>
            <c:ext xmlns:c16="http://schemas.microsoft.com/office/drawing/2014/chart" uri="{C3380CC4-5D6E-409C-BE32-E72D297353CC}">
              <c16:uniqueId val="{00000000-41D2-4A28-BBFF-58C97BCBEBDF}"/>
            </c:ext>
          </c:extLst>
        </c:ser>
        <c:ser>
          <c:idx val="1"/>
          <c:order val="1"/>
          <c:tx>
            <c:strRef>
              <c:f>Sheet1!$A$3</c:f>
              <c:strCache>
                <c:ptCount val="1"/>
                <c:pt idx="0">
                  <c:v>総合学科(ES・SS除く)</c:v>
                </c:pt>
              </c:strCache>
            </c:strRef>
          </c:tx>
          <c:spPr>
            <a:ln w="28575" cap="rnd">
              <a:solidFill>
                <a:srgbClr val="FF0000"/>
              </a:solidFill>
              <a:prstDash val="sysDot"/>
              <a:round/>
            </a:ln>
            <a:effectLst/>
          </c:spPr>
          <c:marker>
            <c:symbol val="circle"/>
            <c:size val="7"/>
            <c:spPr>
              <a:solidFill>
                <a:srgbClr val="FF0000"/>
              </a:solidFill>
              <a:ln w="9525">
                <a:solidFill>
                  <a:srgbClr val="FF0000"/>
                </a:solidFill>
                <a:prstDash val="sysDot"/>
              </a:ln>
              <a:effectLst/>
            </c:spPr>
          </c:marker>
          <c:dLbls>
            <c:numFmt formatCode="#,##0.00_);[Red]\(#,##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H28</c:v>
                </c:pt>
                <c:pt idx="1">
                  <c:v>H29</c:v>
                </c:pt>
                <c:pt idx="2">
                  <c:v>H30</c:v>
                </c:pt>
                <c:pt idx="3">
                  <c:v>H31</c:v>
                </c:pt>
                <c:pt idx="4">
                  <c:v>R2</c:v>
                </c:pt>
                <c:pt idx="5">
                  <c:v>R3</c:v>
                </c:pt>
                <c:pt idx="6">
                  <c:v>R4</c:v>
                </c:pt>
                <c:pt idx="7">
                  <c:v>R5</c:v>
                </c:pt>
              </c:strCache>
            </c:strRef>
          </c:cat>
          <c:val>
            <c:numRef>
              <c:f>Sheet1!$B$3:$I$3</c:f>
              <c:numCache>
                <c:formatCode>General</c:formatCode>
                <c:ptCount val="8"/>
                <c:pt idx="0">
                  <c:v>1.0900000000000001</c:v>
                </c:pt>
                <c:pt idx="1">
                  <c:v>1.1100000000000001</c:v>
                </c:pt>
                <c:pt idx="2">
                  <c:v>1.1299999999999999</c:v>
                </c:pt>
                <c:pt idx="3">
                  <c:v>1.1100000000000001</c:v>
                </c:pt>
                <c:pt idx="4">
                  <c:v>1.06</c:v>
                </c:pt>
                <c:pt idx="5">
                  <c:v>1</c:v>
                </c:pt>
                <c:pt idx="6">
                  <c:v>1.07</c:v>
                </c:pt>
                <c:pt idx="7">
                  <c:v>1.0900000000000001</c:v>
                </c:pt>
              </c:numCache>
            </c:numRef>
          </c:val>
          <c:smooth val="0"/>
          <c:extLst>
            <c:ext xmlns:c16="http://schemas.microsoft.com/office/drawing/2014/chart" uri="{C3380CC4-5D6E-409C-BE32-E72D297353CC}">
              <c16:uniqueId val="{00000001-41D2-4A28-BBFF-58C97BCBEBDF}"/>
            </c:ext>
          </c:extLst>
        </c:ser>
        <c:dLbls>
          <c:showLegendKey val="0"/>
          <c:showVal val="0"/>
          <c:showCatName val="0"/>
          <c:showSerName val="0"/>
          <c:showPercent val="0"/>
          <c:showBubbleSize val="0"/>
        </c:dLbls>
        <c:marker val="1"/>
        <c:smooth val="0"/>
        <c:axId val="569735808"/>
        <c:axId val="569734144"/>
        <c:extLst>
          <c:ext xmlns:c15="http://schemas.microsoft.com/office/drawing/2012/chart" uri="{02D57815-91ED-43cb-92C2-25804820EDAC}">
            <c15:filteredLineSeries>
              <c15:ser>
                <c:idx val="2"/>
                <c:order val="2"/>
                <c:tx>
                  <c:strRef>
                    <c:extLst>
                      <c:ext uri="{02D57815-91ED-43cb-92C2-25804820EDAC}">
                        <c15:formulaRef>
                          <c15:sqref>Sheet1!$A$4</c15:sqref>
                        </c15:formulaRef>
                      </c:ext>
                    </c:extLst>
                    <c:strCache>
                      <c:ptCount val="1"/>
                      <c:pt idx="0">
                        <c:v>総合学科(ES)</c:v>
                      </c:pt>
                    </c:strCache>
                  </c:strRef>
                </c:tx>
                <c:spPr>
                  <a:ln w="28575" cap="rnd">
                    <a:solidFill>
                      <a:schemeClr val="accent3"/>
                    </a:solidFill>
                    <a:round/>
                  </a:ln>
                  <a:effectLst/>
                </c:spPr>
                <c:marker>
                  <c:symbol val="none"/>
                </c:marker>
                <c:cat>
                  <c:strRef>
                    <c:extLst>
                      <c:ext uri="{02D57815-91ED-43cb-92C2-25804820EDAC}">
                        <c15:formulaRef>
                          <c15:sqref>Sheet1!$B$1:$I$1</c15:sqref>
                        </c15:formulaRef>
                      </c:ext>
                    </c:extLst>
                    <c:strCache>
                      <c:ptCount val="8"/>
                      <c:pt idx="0">
                        <c:v>H28</c:v>
                      </c:pt>
                      <c:pt idx="1">
                        <c:v>H29</c:v>
                      </c:pt>
                      <c:pt idx="2">
                        <c:v>H30</c:v>
                      </c:pt>
                      <c:pt idx="3">
                        <c:v>H31</c:v>
                      </c:pt>
                      <c:pt idx="4">
                        <c:v>R2</c:v>
                      </c:pt>
                      <c:pt idx="5">
                        <c:v>R3</c:v>
                      </c:pt>
                      <c:pt idx="6">
                        <c:v>R4</c:v>
                      </c:pt>
                      <c:pt idx="7">
                        <c:v>R5</c:v>
                      </c:pt>
                    </c:strCache>
                  </c:strRef>
                </c:cat>
                <c:val>
                  <c:numRef>
                    <c:extLst>
                      <c:ext uri="{02D57815-91ED-43cb-92C2-25804820EDAC}">
                        <c15:formulaRef>
                          <c15:sqref>Sheet1!$B$4:$I$4</c15:sqref>
                        </c15:formulaRef>
                      </c:ext>
                    </c:extLst>
                    <c:numCache>
                      <c:formatCode>General</c:formatCode>
                      <c:ptCount val="8"/>
                      <c:pt idx="0">
                        <c:v>1.46</c:v>
                      </c:pt>
                      <c:pt idx="1">
                        <c:v>1.2</c:v>
                      </c:pt>
                      <c:pt idx="2">
                        <c:v>1.22</c:v>
                      </c:pt>
                      <c:pt idx="3">
                        <c:v>1.19</c:v>
                      </c:pt>
                      <c:pt idx="4">
                        <c:v>1.07</c:v>
                      </c:pt>
                      <c:pt idx="5">
                        <c:v>0.95</c:v>
                      </c:pt>
                      <c:pt idx="6">
                        <c:v>0.9</c:v>
                      </c:pt>
                      <c:pt idx="7">
                        <c:v>0.93</c:v>
                      </c:pt>
                    </c:numCache>
                  </c:numRef>
                </c:val>
                <c:smooth val="0"/>
                <c:extLst>
                  <c:ext xmlns:c16="http://schemas.microsoft.com/office/drawing/2014/chart" uri="{C3380CC4-5D6E-409C-BE32-E72D297353CC}">
                    <c16:uniqueId val="{00000002-41D2-4A28-BBFF-58C97BCBEBDF}"/>
                  </c:ext>
                </c:extLst>
              </c15:ser>
            </c15:filteredLineSeries>
          </c:ext>
        </c:extLst>
      </c:lineChart>
      <c:catAx>
        <c:axId val="5697358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69734144"/>
        <c:crosses val="autoZero"/>
        <c:auto val="1"/>
        <c:lblAlgn val="ctr"/>
        <c:lblOffset val="100"/>
        <c:noMultiLvlLbl val="0"/>
      </c:catAx>
      <c:valAx>
        <c:axId val="569734144"/>
        <c:scaling>
          <c:orientation val="minMax"/>
          <c:min val="0.60000000000000009"/>
        </c:scaling>
        <c:delete val="0"/>
        <c:axPos val="l"/>
        <c:majorGridlines>
          <c:spPr>
            <a:ln w="9525" cap="flat" cmpd="sng" algn="ctr">
              <a:solidFill>
                <a:schemeClr val="bg1">
                  <a:lumMod val="50000"/>
                </a:schemeClr>
              </a:solidFill>
              <a:prstDash val="sysDot"/>
              <a:round/>
            </a:ln>
            <a:effectLst/>
          </c:spPr>
        </c:majorGridlines>
        <c:numFmt formatCode="#,##0.00_);[Red]\(#,##0.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6973580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23474409448818"/>
          <c:y val="0.15735162401574804"/>
          <c:w val="0.87693192257217845"/>
          <c:h val="0.5822394192913386"/>
        </c:manualLayout>
      </c:layout>
      <c:barChart>
        <c:barDir val="col"/>
        <c:grouping val="clustered"/>
        <c:varyColors val="0"/>
        <c:ser>
          <c:idx val="0"/>
          <c:order val="0"/>
          <c:tx>
            <c:strRef>
              <c:f>Sheet1!$A$2</c:f>
              <c:strCache>
                <c:ptCount val="1"/>
                <c:pt idx="0">
                  <c:v>通信制の課程</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H28</c:v>
                </c:pt>
                <c:pt idx="1">
                  <c:v>H29</c:v>
                </c:pt>
                <c:pt idx="2">
                  <c:v>H30</c:v>
                </c:pt>
                <c:pt idx="3">
                  <c:v>H31</c:v>
                </c:pt>
                <c:pt idx="4">
                  <c:v>R2</c:v>
                </c:pt>
                <c:pt idx="5">
                  <c:v>R3</c:v>
                </c:pt>
                <c:pt idx="6">
                  <c:v>R4</c:v>
                </c:pt>
                <c:pt idx="7">
                  <c:v>R5</c:v>
                </c:pt>
              </c:strCache>
            </c:strRef>
          </c:cat>
          <c:val>
            <c:numRef>
              <c:f>Sheet1!$B$2:$I$2</c:f>
              <c:numCache>
                <c:formatCode>#,##0</c:formatCode>
                <c:ptCount val="8"/>
                <c:pt idx="0">
                  <c:v>2311</c:v>
                </c:pt>
                <c:pt idx="1">
                  <c:v>2275</c:v>
                </c:pt>
                <c:pt idx="2">
                  <c:v>2446</c:v>
                </c:pt>
                <c:pt idx="3">
                  <c:v>2824</c:v>
                </c:pt>
                <c:pt idx="4">
                  <c:v>2936</c:v>
                </c:pt>
                <c:pt idx="5">
                  <c:v>3141</c:v>
                </c:pt>
                <c:pt idx="6">
                  <c:v>3938</c:v>
                </c:pt>
                <c:pt idx="7">
                  <c:v>4393</c:v>
                </c:pt>
              </c:numCache>
            </c:numRef>
          </c:val>
          <c:extLst>
            <c:ext xmlns:c16="http://schemas.microsoft.com/office/drawing/2014/chart" uri="{C3380CC4-5D6E-409C-BE32-E72D297353CC}">
              <c16:uniqueId val="{00000000-E675-4113-BCF5-A4AAFC239386}"/>
            </c:ext>
          </c:extLst>
        </c:ser>
        <c:dLbls>
          <c:showLegendKey val="0"/>
          <c:showVal val="0"/>
          <c:showCatName val="0"/>
          <c:showSerName val="0"/>
          <c:showPercent val="0"/>
          <c:showBubbleSize val="0"/>
        </c:dLbls>
        <c:gapWidth val="150"/>
        <c:axId val="1416200191"/>
        <c:axId val="1416183551"/>
        <c:extLst>
          <c:ext xmlns:c15="http://schemas.microsoft.com/office/drawing/2012/chart" uri="{02D57815-91ED-43cb-92C2-25804820EDAC}">
            <c15:filteredBarSeries>
              <c15:ser>
                <c:idx val="2"/>
                <c:order val="2"/>
                <c:tx>
                  <c:strRef>
                    <c:extLst>
                      <c:ext uri="{02D57815-91ED-43cb-92C2-25804820EDAC}">
                        <c15:formulaRef>
                          <c15:sqref>Sheet1!$A$4</c15:sqref>
                        </c15:formulaRef>
                      </c:ext>
                    </c:extLst>
                    <c:strCache>
                      <c:ptCount val="1"/>
                      <c:pt idx="0">
                        <c:v>全課程の合計</c:v>
                      </c:pt>
                    </c:strCache>
                  </c:strRef>
                </c:tx>
                <c:spPr>
                  <a:solidFill>
                    <a:schemeClr val="accent3"/>
                  </a:solidFill>
                  <a:ln>
                    <a:noFill/>
                  </a:ln>
                  <a:effectLst/>
                </c:spPr>
                <c:invertIfNegative val="0"/>
                <c:cat>
                  <c:strRef>
                    <c:extLst>
                      <c:ext uri="{02D57815-91ED-43cb-92C2-25804820EDAC}">
                        <c15:formulaRef>
                          <c15:sqref>Sheet1!$B$1:$I$1</c15:sqref>
                        </c15:formulaRef>
                      </c:ext>
                    </c:extLst>
                    <c:strCache>
                      <c:ptCount val="8"/>
                      <c:pt idx="0">
                        <c:v>H28</c:v>
                      </c:pt>
                      <c:pt idx="1">
                        <c:v>H29</c:v>
                      </c:pt>
                      <c:pt idx="2">
                        <c:v>H30</c:v>
                      </c:pt>
                      <c:pt idx="3">
                        <c:v>H31</c:v>
                      </c:pt>
                      <c:pt idx="4">
                        <c:v>R2</c:v>
                      </c:pt>
                      <c:pt idx="5">
                        <c:v>R3</c:v>
                      </c:pt>
                      <c:pt idx="6">
                        <c:v>R4</c:v>
                      </c:pt>
                      <c:pt idx="7">
                        <c:v>R5</c:v>
                      </c:pt>
                    </c:strCache>
                  </c:strRef>
                </c:cat>
                <c:val>
                  <c:numRef>
                    <c:extLst>
                      <c:ext uri="{02D57815-91ED-43cb-92C2-25804820EDAC}">
                        <c15:formulaRef>
                          <c15:sqref>Sheet1!$B$4:$I$4</c15:sqref>
                        </c15:formulaRef>
                      </c:ext>
                    </c:extLst>
                    <c:numCache>
                      <c:formatCode>#,##0</c:formatCode>
                      <c:ptCount val="8"/>
                      <c:pt idx="0">
                        <c:v>74849</c:v>
                      </c:pt>
                      <c:pt idx="1">
                        <c:v>74051</c:v>
                      </c:pt>
                      <c:pt idx="2">
                        <c:v>71929</c:v>
                      </c:pt>
                      <c:pt idx="3">
                        <c:v>69913</c:v>
                      </c:pt>
                      <c:pt idx="4">
                        <c:v>68590</c:v>
                      </c:pt>
                      <c:pt idx="5">
                        <c:v>65551</c:v>
                      </c:pt>
                      <c:pt idx="6">
                        <c:v>67118</c:v>
                      </c:pt>
                      <c:pt idx="7">
                        <c:v>67171</c:v>
                      </c:pt>
                    </c:numCache>
                  </c:numRef>
                </c:val>
                <c:extLst>
                  <c:ext xmlns:c16="http://schemas.microsoft.com/office/drawing/2014/chart" uri="{C3380CC4-5D6E-409C-BE32-E72D297353CC}">
                    <c16:uniqueId val="{00000002-E675-4113-BCF5-A4AAFC239386}"/>
                  </c:ext>
                </c:extLst>
              </c15:ser>
            </c15:filteredBarSeries>
          </c:ext>
        </c:extLst>
      </c:barChart>
      <c:lineChart>
        <c:grouping val="standard"/>
        <c:varyColors val="0"/>
        <c:ser>
          <c:idx val="1"/>
          <c:order val="1"/>
          <c:tx>
            <c:strRef>
              <c:f>Sheet1!$A$3</c:f>
              <c:strCache>
                <c:ptCount val="1"/>
                <c:pt idx="0">
                  <c:v>進学者の総計に占める割合</c:v>
                </c:pt>
              </c:strCache>
            </c:strRef>
          </c:tx>
          <c:spPr>
            <a:ln w="9525" cap="rnd">
              <a:solidFill>
                <a:schemeClr val="tx1"/>
              </a:solidFill>
              <a:round/>
            </a:ln>
            <a:effectLst/>
          </c:spPr>
          <c:marker>
            <c:symbol val="circle"/>
            <c:size val="3"/>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H28</c:v>
                </c:pt>
                <c:pt idx="1">
                  <c:v>H29</c:v>
                </c:pt>
                <c:pt idx="2">
                  <c:v>H30</c:v>
                </c:pt>
                <c:pt idx="3">
                  <c:v>H31</c:v>
                </c:pt>
                <c:pt idx="4">
                  <c:v>R2</c:v>
                </c:pt>
                <c:pt idx="5">
                  <c:v>R3</c:v>
                </c:pt>
                <c:pt idx="6">
                  <c:v>R4</c:v>
                </c:pt>
                <c:pt idx="7">
                  <c:v>R5</c:v>
                </c:pt>
              </c:strCache>
            </c:strRef>
          </c:cat>
          <c:val>
            <c:numRef>
              <c:f>Sheet1!$B$3:$I$3</c:f>
              <c:numCache>
                <c:formatCode>0.00%</c:formatCode>
                <c:ptCount val="8"/>
                <c:pt idx="0">
                  <c:v>3.0875495998610537E-2</c:v>
                </c:pt>
                <c:pt idx="1">
                  <c:v>3.0722069924781568E-2</c:v>
                </c:pt>
                <c:pt idx="2">
                  <c:v>3.4005755675735792E-2</c:v>
                </c:pt>
                <c:pt idx="3">
                  <c:v>4.0393059945932799E-2</c:v>
                </c:pt>
                <c:pt idx="4">
                  <c:v>4.2805073625892989E-2</c:v>
                </c:pt>
                <c:pt idx="5">
                  <c:v>4.7916889139753782E-2</c:v>
                </c:pt>
                <c:pt idx="6">
                  <c:v>5.8672785243898802E-2</c:v>
                </c:pt>
                <c:pt idx="7">
                  <c:v>6.5400247130458083E-2</c:v>
                </c:pt>
              </c:numCache>
            </c:numRef>
          </c:val>
          <c:smooth val="0"/>
          <c:extLst>
            <c:ext xmlns:c16="http://schemas.microsoft.com/office/drawing/2014/chart" uri="{C3380CC4-5D6E-409C-BE32-E72D297353CC}">
              <c16:uniqueId val="{00000001-E675-4113-BCF5-A4AAFC239386}"/>
            </c:ext>
          </c:extLst>
        </c:ser>
        <c:dLbls>
          <c:showLegendKey val="0"/>
          <c:showVal val="0"/>
          <c:showCatName val="0"/>
          <c:showSerName val="0"/>
          <c:showPercent val="0"/>
          <c:showBubbleSize val="0"/>
        </c:dLbls>
        <c:marker val="1"/>
        <c:smooth val="0"/>
        <c:axId val="1304568879"/>
        <c:axId val="1304574703"/>
      </c:lineChart>
      <c:catAx>
        <c:axId val="1416200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416183551"/>
        <c:crosses val="autoZero"/>
        <c:auto val="1"/>
        <c:lblAlgn val="ctr"/>
        <c:lblOffset val="100"/>
        <c:noMultiLvlLbl val="0"/>
      </c:catAx>
      <c:valAx>
        <c:axId val="1416183551"/>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416200191"/>
        <c:crosses val="autoZero"/>
        <c:crossBetween val="between"/>
      </c:valAx>
      <c:valAx>
        <c:axId val="1304574703"/>
        <c:scaling>
          <c:orientation val="minMax"/>
          <c:max val="0.1"/>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304568879"/>
        <c:crosses val="max"/>
        <c:crossBetween val="between"/>
        <c:majorUnit val="1.0000000000000002E-2"/>
        <c:minorUnit val="1.0000000000000002E-2"/>
      </c:valAx>
      <c:catAx>
        <c:axId val="1304568879"/>
        <c:scaling>
          <c:orientation val="minMax"/>
        </c:scaling>
        <c:delete val="1"/>
        <c:axPos val="b"/>
        <c:numFmt formatCode="General" sourceLinked="1"/>
        <c:majorTickMark val="out"/>
        <c:minorTickMark val="none"/>
        <c:tickLblPos val="nextTo"/>
        <c:crossAx val="1304574703"/>
        <c:crosses val="autoZero"/>
        <c:auto val="1"/>
        <c:lblAlgn val="ctr"/>
        <c:lblOffset val="100"/>
        <c:noMultiLvlLbl val="0"/>
      </c:catAx>
      <c:spPr>
        <a:noFill/>
        <a:ln>
          <a:noFill/>
        </a:ln>
        <a:effectLst/>
      </c:spPr>
    </c:plotArea>
    <c:legend>
      <c:legendPos val="b"/>
      <c:layout>
        <c:manualLayout>
          <c:xMode val="edge"/>
          <c:yMode val="edge"/>
          <c:x val="0.05"/>
          <c:y val="0.91137420266902458"/>
          <c:w val="0.9"/>
          <c:h val="8.301693302883531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656584751102712E-2"/>
          <c:y val="6.3072181393607164E-3"/>
          <c:w val="0.93068683049779455"/>
          <c:h val="0.84049045325556748"/>
        </c:manualLayout>
      </c:layout>
      <c:barChart>
        <c:barDir val="col"/>
        <c:grouping val="clustered"/>
        <c:varyColors val="0"/>
        <c:ser>
          <c:idx val="0"/>
          <c:order val="0"/>
          <c:tx>
            <c:strRef>
              <c:f>Sheet1!$B$1</c:f>
              <c:strCache>
                <c:ptCount val="1"/>
                <c:pt idx="0">
                  <c:v>日本語指導が必要な生徒数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H26</c:v>
                </c:pt>
                <c:pt idx="1">
                  <c:v>H27</c:v>
                </c:pt>
                <c:pt idx="2">
                  <c:v>H28</c:v>
                </c:pt>
                <c:pt idx="3">
                  <c:v>H29</c:v>
                </c:pt>
                <c:pt idx="4">
                  <c:v>H30</c:v>
                </c:pt>
                <c:pt idx="5">
                  <c:v>R1</c:v>
                </c:pt>
                <c:pt idx="6">
                  <c:v>R2</c:v>
                </c:pt>
                <c:pt idx="7">
                  <c:v>R3</c:v>
                </c:pt>
                <c:pt idx="8">
                  <c:v>R4</c:v>
                </c:pt>
                <c:pt idx="9">
                  <c:v>R5</c:v>
                </c:pt>
                <c:pt idx="10">
                  <c:v>R6</c:v>
                </c:pt>
              </c:strCache>
            </c:strRef>
          </c:cat>
          <c:val>
            <c:numRef>
              <c:f>Sheet1!$B$2:$B$12</c:f>
              <c:numCache>
                <c:formatCode>General</c:formatCode>
                <c:ptCount val="11"/>
                <c:pt idx="0">
                  <c:v>304</c:v>
                </c:pt>
                <c:pt idx="1">
                  <c:v>321</c:v>
                </c:pt>
                <c:pt idx="2">
                  <c:v>335</c:v>
                </c:pt>
                <c:pt idx="3">
                  <c:v>365</c:v>
                </c:pt>
                <c:pt idx="4">
                  <c:v>354</c:v>
                </c:pt>
                <c:pt idx="5">
                  <c:v>381</c:v>
                </c:pt>
                <c:pt idx="6">
                  <c:v>400</c:v>
                </c:pt>
                <c:pt idx="7">
                  <c:v>405</c:v>
                </c:pt>
                <c:pt idx="8">
                  <c:v>405</c:v>
                </c:pt>
                <c:pt idx="9">
                  <c:v>505</c:v>
                </c:pt>
                <c:pt idx="10">
                  <c:v>608</c:v>
                </c:pt>
              </c:numCache>
            </c:numRef>
          </c:val>
          <c:extLst>
            <c:ext xmlns:c16="http://schemas.microsoft.com/office/drawing/2014/chart" uri="{C3380CC4-5D6E-409C-BE32-E72D297353CC}">
              <c16:uniqueId val="{00000000-2307-4517-B920-3CBFC90B2C80}"/>
            </c:ext>
          </c:extLst>
        </c:ser>
        <c:dLbls>
          <c:showLegendKey val="0"/>
          <c:showVal val="1"/>
          <c:showCatName val="0"/>
          <c:showSerName val="0"/>
          <c:showPercent val="0"/>
          <c:showBubbleSize val="0"/>
        </c:dLbls>
        <c:gapWidth val="75"/>
        <c:axId val="622387568"/>
        <c:axId val="622385488"/>
      </c:barChart>
      <c:catAx>
        <c:axId val="62238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622385488"/>
        <c:crosses val="autoZero"/>
        <c:auto val="1"/>
        <c:lblAlgn val="ctr"/>
        <c:lblOffset val="100"/>
        <c:noMultiLvlLbl val="0"/>
      </c:catAx>
      <c:valAx>
        <c:axId val="622385488"/>
        <c:scaling>
          <c:orientation val="minMax"/>
        </c:scaling>
        <c:delete val="1"/>
        <c:axPos val="l"/>
        <c:numFmt formatCode="General" sourceLinked="1"/>
        <c:majorTickMark val="none"/>
        <c:minorTickMark val="none"/>
        <c:tickLblPos val="nextTo"/>
        <c:crossAx val="62238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200D19E-BEC3-4A69-BA8A-CAECDB1D252D}"/>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8AE23DE-7AAF-4172-ABFE-7E495C3C8C03}"/>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9709F6D8-022E-4768-A625-A169D00AE943}" type="datetimeFigureOut">
              <a:rPr kumimoji="1" lang="ja-JP" altLang="en-US" smtClean="0"/>
              <a:t>2025/7/18</a:t>
            </a:fld>
            <a:endParaRPr kumimoji="1" lang="ja-JP" altLang="en-US"/>
          </a:p>
        </p:txBody>
      </p:sp>
      <p:sp>
        <p:nvSpPr>
          <p:cNvPr id="4" name="フッター プレースホルダー 3">
            <a:extLst>
              <a:ext uri="{FF2B5EF4-FFF2-40B4-BE49-F238E27FC236}">
                <a16:creationId xmlns:a16="http://schemas.microsoft.com/office/drawing/2014/main" id="{793DD72C-B9A3-4995-9968-4088798939E4}"/>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EFAEE5B-748A-49F9-B06F-1CDF649355BC}"/>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23B35128-6B5A-4B61-AB38-BB16A27A1F82}" type="slidenum">
              <a:rPr kumimoji="1" lang="ja-JP" altLang="en-US" smtClean="0"/>
              <a:t>‹#›</a:t>
            </a:fld>
            <a:endParaRPr kumimoji="1" lang="ja-JP" altLang="en-US"/>
          </a:p>
        </p:txBody>
      </p:sp>
    </p:spTree>
    <p:extLst>
      <p:ext uri="{BB962C8B-B14F-4D97-AF65-F5344CB8AC3E}">
        <p14:creationId xmlns:p14="http://schemas.microsoft.com/office/powerpoint/2010/main" val="2763500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49576" cy="498474"/>
          </a:xfrm>
          <a:prstGeom prst="rect">
            <a:avLst/>
          </a:prstGeom>
        </p:spPr>
        <p:txBody>
          <a:bodyPr vert="horz" lIns="91417" tIns="45709" rIns="91417" bIns="45709"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6040" y="3"/>
            <a:ext cx="2949576" cy="498474"/>
          </a:xfrm>
          <a:prstGeom prst="rect">
            <a:avLst/>
          </a:prstGeom>
        </p:spPr>
        <p:txBody>
          <a:bodyPr vert="horz" lIns="91417" tIns="45709" rIns="91417" bIns="45709" rtlCol="0"/>
          <a:lstStyle>
            <a:lvl1pPr algn="r">
              <a:defRPr sz="1300"/>
            </a:lvl1pPr>
          </a:lstStyle>
          <a:p>
            <a:fld id="{29775A0A-94D4-46A3-A494-F5E4ECBE79FE}" type="datetimeFigureOut">
              <a:rPr kumimoji="1" lang="ja-JP" altLang="en-US" smtClean="0"/>
              <a:t>2025/7/18</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17" tIns="45709" rIns="91417" bIns="45709" rtlCol="0" anchor="ctr"/>
          <a:lstStyle/>
          <a:p>
            <a:endParaRPr lang="ja-JP" altLang="en-US"/>
          </a:p>
        </p:txBody>
      </p:sp>
      <p:sp>
        <p:nvSpPr>
          <p:cNvPr id="5" name="ノート プレースホルダー 4"/>
          <p:cNvSpPr>
            <a:spLocks noGrp="1"/>
          </p:cNvSpPr>
          <p:nvPr>
            <p:ph type="body" sz="quarter" idx="3"/>
          </p:nvPr>
        </p:nvSpPr>
        <p:spPr>
          <a:xfrm>
            <a:off x="681039" y="4783140"/>
            <a:ext cx="5445124" cy="3913187"/>
          </a:xfrm>
          <a:prstGeom prst="rect">
            <a:avLst/>
          </a:prstGeom>
        </p:spPr>
        <p:txBody>
          <a:bodyPr vert="horz" lIns="91417" tIns="45709" rIns="91417" bIns="457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4"/>
            <a:ext cx="2949576" cy="498474"/>
          </a:xfrm>
          <a:prstGeom prst="rect">
            <a:avLst/>
          </a:prstGeom>
        </p:spPr>
        <p:txBody>
          <a:bodyPr vert="horz" lIns="91417" tIns="45709" rIns="91417" bIns="4570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6040" y="9440864"/>
            <a:ext cx="2949576" cy="498474"/>
          </a:xfrm>
          <a:prstGeom prst="rect">
            <a:avLst/>
          </a:prstGeom>
        </p:spPr>
        <p:txBody>
          <a:bodyPr vert="horz" lIns="91417" tIns="45709" rIns="91417" bIns="45709" rtlCol="0" anchor="b"/>
          <a:lstStyle>
            <a:lvl1pPr algn="r">
              <a:defRPr sz="1300"/>
            </a:lvl1pPr>
          </a:lstStyle>
          <a:p>
            <a:fld id="{8CE565DC-4AD6-4BD7-A4B4-801436BAE2C6}" type="slidenum">
              <a:rPr kumimoji="1" lang="ja-JP" altLang="en-US" smtClean="0"/>
              <a:t>‹#›</a:t>
            </a:fld>
            <a:endParaRPr kumimoji="1" lang="ja-JP" altLang="en-US"/>
          </a:p>
        </p:txBody>
      </p:sp>
    </p:spTree>
    <p:extLst>
      <p:ext uri="{BB962C8B-B14F-4D97-AF65-F5344CB8AC3E}">
        <p14:creationId xmlns:p14="http://schemas.microsoft.com/office/powerpoint/2010/main" val="6973314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1</a:t>
            </a:fld>
            <a:endParaRPr kumimoji="1" lang="ja-JP" altLang="en-US"/>
          </a:p>
        </p:txBody>
      </p:sp>
    </p:spTree>
    <p:extLst>
      <p:ext uri="{BB962C8B-B14F-4D97-AF65-F5344CB8AC3E}">
        <p14:creationId xmlns:p14="http://schemas.microsoft.com/office/powerpoint/2010/main" val="128109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C84FE8-A785-4307-B943-D476A135B460}" type="slidenum">
              <a:rPr kumimoji="1" lang="ja-JP" altLang="en-US" smtClean="0"/>
              <a:t>10</a:t>
            </a:fld>
            <a:endParaRPr kumimoji="1" lang="ja-JP" altLang="en-US"/>
          </a:p>
        </p:txBody>
      </p:sp>
    </p:spTree>
    <p:extLst>
      <p:ext uri="{BB962C8B-B14F-4D97-AF65-F5344CB8AC3E}">
        <p14:creationId xmlns:p14="http://schemas.microsoft.com/office/powerpoint/2010/main" val="79195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C84FE8-A785-4307-B943-D476A135B460}" type="slidenum">
              <a:rPr kumimoji="1" lang="ja-JP" altLang="en-US" smtClean="0"/>
              <a:t>11</a:t>
            </a:fld>
            <a:endParaRPr kumimoji="1" lang="ja-JP" altLang="en-US"/>
          </a:p>
        </p:txBody>
      </p:sp>
    </p:spTree>
    <p:extLst>
      <p:ext uri="{BB962C8B-B14F-4D97-AF65-F5344CB8AC3E}">
        <p14:creationId xmlns:p14="http://schemas.microsoft.com/office/powerpoint/2010/main" val="1529405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12</a:t>
            </a:fld>
            <a:endParaRPr kumimoji="1" lang="ja-JP" altLang="en-US"/>
          </a:p>
        </p:txBody>
      </p:sp>
    </p:spTree>
    <p:extLst>
      <p:ext uri="{BB962C8B-B14F-4D97-AF65-F5344CB8AC3E}">
        <p14:creationId xmlns:p14="http://schemas.microsoft.com/office/powerpoint/2010/main" val="1211994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39838"/>
            <a:ext cx="4473575" cy="33559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13</a:t>
            </a:fld>
            <a:endParaRPr kumimoji="1" lang="ja-JP" altLang="en-US"/>
          </a:p>
        </p:txBody>
      </p:sp>
    </p:spTree>
    <p:extLst>
      <p:ext uri="{BB962C8B-B14F-4D97-AF65-F5344CB8AC3E}">
        <p14:creationId xmlns:p14="http://schemas.microsoft.com/office/powerpoint/2010/main" val="1042285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14</a:t>
            </a:fld>
            <a:endParaRPr kumimoji="1" lang="ja-JP" altLang="en-US"/>
          </a:p>
        </p:txBody>
      </p:sp>
    </p:spTree>
    <p:extLst>
      <p:ext uri="{BB962C8B-B14F-4D97-AF65-F5344CB8AC3E}">
        <p14:creationId xmlns:p14="http://schemas.microsoft.com/office/powerpoint/2010/main" val="2689963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39838"/>
            <a:ext cx="4473575" cy="33559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15</a:t>
            </a:fld>
            <a:endParaRPr kumimoji="1" lang="ja-JP" altLang="en-US"/>
          </a:p>
        </p:txBody>
      </p:sp>
    </p:spTree>
    <p:extLst>
      <p:ext uri="{BB962C8B-B14F-4D97-AF65-F5344CB8AC3E}">
        <p14:creationId xmlns:p14="http://schemas.microsoft.com/office/powerpoint/2010/main" val="637381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39838"/>
            <a:ext cx="4473575" cy="3355975"/>
          </a:xfrm>
        </p:spPr>
      </p:sp>
      <p:sp>
        <p:nvSpPr>
          <p:cNvPr id="3" name="ノート プレースホルダー 2"/>
          <p:cNvSpPr>
            <a:spLocks noGrp="1"/>
          </p:cNvSpPr>
          <p:nvPr>
            <p:ph type="body" idx="1"/>
          </p:nvPr>
        </p:nvSpPr>
        <p:spPr/>
        <p:txBody>
          <a:bodyPr/>
          <a:lstStyle/>
          <a:p>
            <a:endParaRPr kumimoji="1" lang="ja-JP" altLang="en-US" sz="105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16</a:t>
            </a:fld>
            <a:endParaRPr kumimoji="1" lang="ja-JP" altLang="en-US"/>
          </a:p>
        </p:txBody>
      </p:sp>
    </p:spTree>
    <p:extLst>
      <p:ext uri="{BB962C8B-B14F-4D97-AF65-F5344CB8AC3E}">
        <p14:creationId xmlns:p14="http://schemas.microsoft.com/office/powerpoint/2010/main" val="3154721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39838"/>
            <a:ext cx="4473575" cy="3355975"/>
          </a:xfrm>
        </p:spPr>
      </p:sp>
      <p:sp>
        <p:nvSpPr>
          <p:cNvPr id="3" name="ノート プレースホルダー 2"/>
          <p:cNvSpPr>
            <a:spLocks noGrp="1"/>
          </p:cNvSpPr>
          <p:nvPr>
            <p:ph type="body" idx="1"/>
          </p:nvPr>
        </p:nvSpPr>
        <p:spPr/>
        <p:txBody>
          <a:bodyPr/>
          <a:lstStyle/>
          <a:p>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17</a:t>
            </a:fld>
            <a:endParaRPr kumimoji="1" lang="ja-JP" altLang="en-US"/>
          </a:p>
        </p:txBody>
      </p:sp>
    </p:spTree>
    <p:extLst>
      <p:ext uri="{BB962C8B-B14F-4D97-AF65-F5344CB8AC3E}">
        <p14:creationId xmlns:p14="http://schemas.microsoft.com/office/powerpoint/2010/main" val="1382648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39838"/>
            <a:ext cx="4473575" cy="3355975"/>
          </a:xfrm>
        </p:spPr>
      </p:sp>
      <p:sp>
        <p:nvSpPr>
          <p:cNvPr id="3" name="ノート プレースホルダー 2"/>
          <p:cNvSpPr>
            <a:spLocks noGrp="1"/>
          </p:cNvSpPr>
          <p:nvPr>
            <p:ph type="body" idx="1"/>
          </p:nvPr>
        </p:nvSpPr>
        <p:spPr/>
        <p:txBody>
          <a:bodyPr/>
          <a:lstStyle/>
          <a:p>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18</a:t>
            </a:fld>
            <a:endParaRPr kumimoji="1" lang="ja-JP" altLang="en-US"/>
          </a:p>
        </p:txBody>
      </p:sp>
    </p:spTree>
    <p:extLst>
      <p:ext uri="{BB962C8B-B14F-4D97-AF65-F5344CB8AC3E}">
        <p14:creationId xmlns:p14="http://schemas.microsoft.com/office/powerpoint/2010/main" val="3856467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39838"/>
            <a:ext cx="4473575" cy="3355975"/>
          </a:xfrm>
        </p:spPr>
      </p:sp>
      <p:sp>
        <p:nvSpPr>
          <p:cNvPr id="3" name="ノート プレースホルダー 2"/>
          <p:cNvSpPr>
            <a:spLocks noGrp="1"/>
          </p:cNvSpPr>
          <p:nvPr>
            <p:ph type="body" idx="1"/>
          </p:nvPr>
        </p:nvSpPr>
        <p:spPr/>
        <p:txBody>
          <a:bodyPr/>
          <a:lstStyle/>
          <a:p>
            <a:endParaRPr kumimoji="1" lang="en-US" altLang="ja-JP" sz="105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19</a:t>
            </a:fld>
            <a:endParaRPr kumimoji="1" lang="ja-JP" altLang="en-US"/>
          </a:p>
        </p:txBody>
      </p:sp>
    </p:spTree>
    <p:extLst>
      <p:ext uri="{BB962C8B-B14F-4D97-AF65-F5344CB8AC3E}">
        <p14:creationId xmlns:p14="http://schemas.microsoft.com/office/powerpoint/2010/main" val="306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2</a:t>
            </a:fld>
            <a:endParaRPr kumimoji="1" lang="ja-JP" altLang="en-US"/>
          </a:p>
        </p:txBody>
      </p:sp>
    </p:spTree>
    <p:extLst>
      <p:ext uri="{BB962C8B-B14F-4D97-AF65-F5344CB8AC3E}">
        <p14:creationId xmlns:p14="http://schemas.microsoft.com/office/powerpoint/2010/main" val="3461091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20</a:t>
            </a:fld>
            <a:endParaRPr kumimoji="1" lang="ja-JP" altLang="en-US"/>
          </a:p>
        </p:txBody>
      </p:sp>
    </p:spTree>
    <p:extLst>
      <p:ext uri="{BB962C8B-B14F-4D97-AF65-F5344CB8AC3E}">
        <p14:creationId xmlns:p14="http://schemas.microsoft.com/office/powerpoint/2010/main" val="4166681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21</a:t>
            </a:fld>
            <a:endParaRPr kumimoji="1" lang="ja-JP" altLang="en-US"/>
          </a:p>
        </p:txBody>
      </p:sp>
    </p:spTree>
    <p:extLst>
      <p:ext uri="{BB962C8B-B14F-4D97-AF65-F5344CB8AC3E}">
        <p14:creationId xmlns:p14="http://schemas.microsoft.com/office/powerpoint/2010/main" val="3687496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39838"/>
            <a:ext cx="4473575" cy="33559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22</a:t>
            </a:fld>
            <a:endParaRPr kumimoji="1" lang="ja-JP" altLang="en-US"/>
          </a:p>
        </p:txBody>
      </p:sp>
    </p:spTree>
    <p:extLst>
      <p:ext uri="{BB962C8B-B14F-4D97-AF65-F5344CB8AC3E}">
        <p14:creationId xmlns:p14="http://schemas.microsoft.com/office/powerpoint/2010/main" val="3144749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23</a:t>
            </a:fld>
            <a:endParaRPr kumimoji="1" lang="ja-JP" altLang="en-US"/>
          </a:p>
        </p:txBody>
      </p:sp>
    </p:spTree>
    <p:extLst>
      <p:ext uri="{BB962C8B-B14F-4D97-AF65-F5344CB8AC3E}">
        <p14:creationId xmlns:p14="http://schemas.microsoft.com/office/powerpoint/2010/main" val="4248567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24</a:t>
            </a:fld>
            <a:endParaRPr kumimoji="1" lang="ja-JP" altLang="en-US"/>
          </a:p>
        </p:txBody>
      </p:sp>
    </p:spTree>
    <p:extLst>
      <p:ext uri="{BB962C8B-B14F-4D97-AF65-F5344CB8AC3E}">
        <p14:creationId xmlns:p14="http://schemas.microsoft.com/office/powerpoint/2010/main" val="480388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25</a:t>
            </a:fld>
            <a:endParaRPr kumimoji="1" lang="ja-JP" altLang="en-US"/>
          </a:p>
        </p:txBody>
      </p:sp>
    </p:spTree>
    <p:extLst>
      <p:ext uri="{BB962C8B-B14F-4D97-AF65-F5344CB8AC3E}">
        <p14:creationId xmlns:p14="http://schemas.microsoft.com/office/powerpoint/2010/main" val="781091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26</a:t>
            </a:fld>
            <a:endParaRPr kumimoji="1" lang="ja-JP" altLang="en-US"/>
          </a:p>
        </p:txBody>
      </p:sp>
    </p:spTree>
    <p:extLst>
      <p:ext uri="{BB962C8B-B14F-4D97-AF65-F5344CB8AC3E}">
        <p14:creationId xmlns:p14="http://schemas.microsoft.com/office/powerpoint/2010/main" val="1608899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27</a:t>
            </a:fld>
            <a:endParaRPr kumimoji="1" lang="ja-JP" altLang="en-US"/>
          </a:p>
        </p:txBody>
      </p:sp>
    </p:spTree>
    <p:extLst>
      <p:ext uri="{BB962C8B-B14F-4D97-AF65-F5344CB8AC3E}">
        <p14:creationId xmlns:p14="http://schemas.microsoft.com/office/powerpoint/2010/main" val="1959965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28</a:t>
            </a:fld>
            <a:endParaRPr kumimoji="1" lang="ja-JP" altLang="en-US"/>
          </a:p>
        </p:txBody>
      </p:sp>
    </p:spTree>
    <p:extLst>
      <p:ext uri="{BB962C8B-B14F-4D97-AF65-F5344CB8AC3E}">
        <p14:creationId xmlns:p14="http://schemas.microsoft.com/office/powerpoint/2010/main" val="4399273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29</a:t>
            </a:fld>
            <a:endParaRPr kumimoji="1" lang="ja-JP" altLang="en-US"/>
          </a:p>
        </p:txBody>
      </p:sp>
    </p:spTree>
    <p:extLst>
      <p:ext uri="{BB962C8B-B14F-4D97-AF65-F5344CB8AC3E}">
        <p14:creationId xmlns:p14="http://schemas.microsoft.com/office/powerpoint/2010/main" val="202102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3</a:t>
            </a:fld>
            <a:endParaRPr kumimoji="1" lang="ja-JP" altLang="en-US"/>
          </a:p>
        </p:txBody>
      </p:sp>
    </p:spTree>
    <p:extLst>
      <p:ext uri="{BB962C8B-B14F-4D97-AF65-F5344CB8AC3E}">
        <p14:creationId xmlns:p14="http://schemas.microsoft.com/office/powerpoint/2010/main" val="1827375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30</a:t>
            </a:fld>
            <a:endParaRPr kumimoji="1" lang="ja-JP" altLang="en-US"/>
          </a:p>
        </p:txBody>
      </p:sp>
    </p:spTree>
    <p:extLst>
      <p:ext uri="{BB962C8B-B14F-4D97-AF65-F5344CB8AC3E}">
        <p14:creationId xmlns:p14="http://schemas.microsoft.com/office/powerpoint/2010/main" val="2176378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31</a:t>
            </a:fld>
            <a:endParaRPr kumimoji="1" lang="ja-JP" altLang="en-US"/>
          </a:p>
        </p:txBody>
      </p:sp>
    </p:spTree>
    <p:extLst>
      <p:ext uri="{BB962C8B-B14F-4D97-AF65-F5344CB8AC3E}">
        <p14:creationId xmlns:p14="http://schemas.microsoft.com/office/powerpoint/2010/main" val="124419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32</a:t>
            </a:fld>
            <a:endParaRPr kumimoji="1" lang="ja-JP" altLang="en-US"/>
          </a:p>
        </p:txBody>
      </p:sp>
    </p:spTree>
    <p:extLst>
      <p:ext uri="{BB962C8B-B14F-4D97-AF65-F5344CB8AC3E}">
        <p14:creationId xmlns:p14="http://schemas.microsoft.com/office/powerpoint/2010/main" val="3672534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33</a:t>
            </a:fld>
            <a:endParaRPr kumimoji="1" lang="ja-JP" altLang="en-US"/>
          </a:p>
        </p:txBody>
      </p:sp>
    </p:spTree>
    <p:extLst>
      <p:ext uri="{BB962C8B-B14F-4D97-AF65-F5344CB8AC3E}">
        <p14:creationId xmlns:p14="http://schemas.microsoft.com/office/powerpoint/2010/main" val="20698772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34</a:t>
            </a:fld>
            <a:endParaRPr kumimoji="1" lang="ja-JP" altLang="en-US"/>
          </a:p>
        </p:txBody>
      </p:sp>
    </p:spTree>
    <p:extLst>
      <p:ext uri="{BB962C8B-B14F-4D97-AF65-F5344CB8AC3E}">
        <p14:creationId xmlns:p14="http://schemas.microsoft.com/office/powerpoint/2010/main" val="2418758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35</a:t>
            </a:fld>
            <a:endParaRPr kumimoji="1" lang="ja-JP" altLang="en-US"/>
          </a:p>
        </p:txBody>
      </p:sp>
    </p:spTree>
    <p:extLst>
      <p:ext uri="{BB962C8B-B14F-4D97-AF65-F5344CB8AC3E}">
        <p14:creationId xmlns:p14="http://schemas.microsoft.com/office/powerpoint/2010/main" val="14689029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36</a:t>
            </a:fld>
            <a:endParaRPr kumimoji="1" lang="ja-JP" altLang="en-US"/>
          </a:p>
        </p:txBody>
      </p:sp>
    </p:spTree>
    <p:extLst>
      <p:ext uri="{BB962C8B-B14F-4D97-AF65-F5344CB8AC3E}">
        <p14:creationId xmlns:p14="http://schemas.microsoft.com/office/powerpoint/2010/main" val="30201480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37</a:t>
            </a:fld>
            <a:endParaRPr kumimoji="1" lang="ja-JP" altLang="en-US"/>
          </a:p>
        </p:txBody>
      </p:sp>
    </p:spTree>
    <p:extLst>
      <p:ext uri="{BB962C8B-B14F-4D97-AF65-F5344CB8AC3E}">
        <p14:creationId xmlns:p14="http://schemas.microsoft.com/office/powerpoint/2010/main" val="36594128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38</a:t>
            </a:fld>
            <a:endParaRPr kumimoji="1" lang="ja-JP" altLang="en-US"/>
          </a:p>
        </p:txBody>
      </p:sp>
    </p:spTree>
    <p:extLst>
      <p:ext uri="{BB962C8B-B14F-4D97-AF65-F5344CB8AC3E}">
        <p14:creationId xmlns:p14="http://schemas.microsoft.com/office/powerpoint/2010/main" val="833790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39</a:t>
            </a:fld>
            <a:endParaRPr kumimoji="1" lang="ja-JP" altLang="en-US"/>
          </a:p>
        </p:txBody>
      </p:sp>
    </p:spTree>
    <p:extLst>
      <p:ext uri="{BB962C8B-B14F-4D97-AF65-F5344CB8AC3E}">
        <p14:creationId xmlns:p14="http://schemas.microsoft.com/office/powerpoint/2010/main" val="3042138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4</a:t>
            </a:fld>
            <a:endParaRPr kumimoji="1" lang="ja-JP" altLang="en-US"/>
          </a:p>
        </p:txBody>
      </p:sp>
    </p:spTree>
    <p:extLst>
      <p:ext uri="{BB962C8B-B14F-4D97-AF65-F5344CB8AC3E}">
        <p14:creationId xmlns:p14="http://schemas.microsoft.com/office/powerpoint/2010/main" val="3736144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40</a:t>
            </a:fld>
            <a:endParaRPr kumimoji="1" lang="ja-JP" altLang="en-US"/>
          </a:p>
        </p:txBody>
      </p:sp>
    </p:spTree>
    <p:extLst>
      <p:ext uri="{BB962C8B-B14F-4D97-AF65-F5344CB8AC3E}">
        <p14:creationId xmlns:p14="http://schemas.microsoft.com/office/powerpoint/2010/main" val="6700743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41</a:t>
            </a:fld>
            <a:endParaRPr kumimoji="1" lang="ja-JP" altLang="en-US"/>
          </a:p>
        </p:txBody>
      </p:sp>
    </p:spTree>
    <p:extLst>
      <p:ext uri="{BB962C8B-B14F-4D97-AF65-F5344CB8AC3E}">
        <p14:creationId xmlns:p14="http://schemas.microsoft.com/office/powerpoint/2010/main" val="7471109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42</a:t>
            </a:fld>
            <a:endParaRPr kumimoji="1" lang="ja-JP" altLang="en-US"/>
          </a:p>
        </p:txBody>
      </p:sp>
    </p:spTree>
    <p:extLst>
      <p:ext uri="{BB962C8B-B14F-4D97-AF65-F5344CB8AC3E}">
        <p14:creationId xmlns:p14="http://schemas.microsoft.com/office/powerpoint/2010/main" val="23449799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43</a:t>
            </a:fld>
            <a:endParaRPr kumimoji="1" lang="ja-JP" altLang="en-US"/>
          </a:p>
        </p:txBody>
      </p:sp>
    </p:spTree>
    <p:extLst>
      <p:ext uri="{BB962C8B-B14F-4D97-AF65-F5344CB8AC3E}">
        <p14:creationId xmlns:p14="http://schemas.microsoft.com/office/powerpoint/2010/main" val="994261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44</a:t>
            </a:fld>
            <a:endParaRPr kumimoji="1" lang="ja-JP" altLang="en-US"/>
          </a:p>
        </p:txBody>
      </p:sp>
    </p:spTree>
    <p:extLst>
      <p:ext uri="{BB962C8B-B14F-4D97-AF65-F5344CB8AC3E}">
        <p14:creationId xmlns:p14="http://schemas.microsoft.com/office/powerpoint/2010/main" val="11241576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45</a:t>
            </a:fld>
            <a:endParaRPr kumimoji="1" lang="ja-JP" altLang="en-US"/>
          </a:p>
        </p:txBody>
      </p:sp>
    </p:spTree>
    <p:extLst>
      <p:ext uri="{BB962C8B-B14F-4D97-AF65-F5344CB8AC3E}">
        <p14:creationId xmlns:p14="http://schemas.microsoft.com/office/powerpoint/2010/main" val="14580146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46</a:t>
            </a:fld>
            <a:endParaRPr kumimoji="1" lang="ja-JP" altLang="en-US"/>
          </a:p>
        </p:txBody>
      </p:sp>
    </p:spTree>
    <p:extLst>
      <p:ext uri="{BB962C8B-B14F-4D97-AF65-F5344CB8AC3E}">
        <p14:creationId xmlns:p14="http://schemas.microsoft.com/office/powerpoint/2010/main" val="24112576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47</a:t>
            </a:fld>
            <a:endParaRPr kumimoji="1" lang="ja-JP" altLang="en-US"/>
          </a:p>
        </p:txBody>
      </p:sp>
    </p:spTree>
    <p:extLst>
      <p:ext uri="{BB962C8B-B14F-4D97-AF65-F5344CB8AC3E}">
        <p14:creationId xmlns:p14="http://schemas.microsoft.com/office/powerpoint/2010/main" val="21353952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48</a:t>
            </a:fld>
            <a:endParaRPr kumimoji="1" lang="ja-JP" altLang="en-US"/>
          </a:p>
        </p:txBody>
      </p:sp>
    </p:spTree>
    <p:extLst>
      <p:ext uri="{BB962C8B-B14F-4D97-AF65-F5344CB8AC3E}">
        <p14:creationId xmlns:p14="http://schemas.microsoft.com/office/powerpoint/2010/main" val="21353952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49</a:t>
            </a:fld>
            <a:endParaRPr kumimoji="1" lang="ja-JP" altLang="en-US"/>
          </a:p>
        </p:txBody>
      </p:sp>
    </p:spTree>
    <p:extLst>
      <p:ext uri="{BB962C8B-B14F-4D97-AF65-F5344CB8AC3E}">
        <p14:creationId xmlns:p14="http://schemas.microsoft.com/office/powerpoint/2010/main" val="3473743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C84FE8-A785-4307-B943-D476A135B460}" type="slidenum">
              <a:rPr kumimoji="1" lang="ja-JP" altLang="en-US" smtClean="0"/>
              <a:t>5</a:t>
            </a:fld>
            <a:endParaRPr kumimoji="1" lang="ja-JP" altLang="en-US"/>
          </a:p>
        </p:txBody>
      </p:sp>
    </p:spTree>
    <p:extLst>
      <p:ext uri="{BB962C8B-B14F-4D97-AF65-F5344CB8AC3E}">
        <p14:creationId xmlns:p14="http://schemas.microsoft.com/office/powerpoint/2010/main" val="39114800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50</a:t>
            </a:fld>
            <a:endParaRPr kumimoji="1" lang="ja-JP" altLang="en-US"/>
          </a:p>
        </p:txBody>
      </p:sp>
    </p:spTree>
    <p:extLst>
      <p:ext uri="{BB962C8B-B14F-4D97-AF65-F5344CB8AC3E}">
        <p14:creationId xmlns:p14="http://schemas.microsoft.com/office/powerpoint/2010/main" val="21353952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51</a:t>
            </a:fld>
            <a:endParaRPr kumimoji="1" lang="ja-JP" altLang="en-US"/>
          </a:p>
        </p:txBody>
      </p:sp>
    </p:spTree>
    <p:extLst>
      <p:ext uri="{BB962C8B-B14F-4D97-AF65-F5344CB8AC3E}">
        <p14:creationId xmlns:p14="http://schemas.microsoft.com/office/powerpoint/2010/main" val="14519135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52</a:t>
            </a:fld>
            <a:endParaRPr kumimoji="1" lang="ja-JP" altLang="en-US"/>
          </a:p>
        </p:txBody>
      </p:sp>
    </p:spTree>
    <p:extLst>
      <p:ext uri="{BB962C8B-B14F-4D97-AF65-F5344CB8AC3E}">
        <p14:creationId xmlns:p14="http://schemas.microsoft.com/office/powerpoint/2010/main" val="21353952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53</a:t>
            </a:fld>
            <a:endParaRPr kumimoji="1" lang="ja-JP" altLang="en-US"/>
          </a:p>
        </p:txBody>
      </p:sp>
    </p:spTree>
    <p:extLst>
      <p:ext uri="{BB962C8B-B14F-4D97-AF65-F5344CB8AC3E}">
        <p14:creationId xmlns:p14="http://schemas.microsoft.com/office/powerpoint/2010/main" val="2291635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54</a:t>
            </a:fld>
            <a:endParaRPr kumimoji="1" lang="ja-JP" altLang="en-US"/>
          </a:p>
        </p:txBody>
      </p:sp>
    </p:spTree>
    <p:extLst>
      <p:ext uri="{BB962C8B-B14F-4D97-AF65-F5344CB8AC3E}">
        <p14:creationId xmlns:p14="http://schemas.microsoft.com/office/powerpoint/2010/main" val="4991320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55</a:t>
            </a:fld>
            <a:endParaRPr kumimoji="1" lang="ja-JP" altLang="en-US"/>
          </a:p>
        </p:txBody>
      </p:sp>
    </p:spTree>
    <p:extLst>
      <p:ext uri="{BB962C8B-B14F-4D97-AF65-F5344CB8AC3E}">
        <p14:creationId xmlns:p14="http://schemas.microsoft.com/office/powerpoint/2010/main" val="8282883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56</a:t>
            </a:fld>
            <a:endParaRPr kumimoji="1" lang="ja-JP" altLang="en-US"/>
          </a:p>
        </p:txBody>
      </p:sp>
    </p:spTree>
    <p:extLst>
      <p:ext uri="{BB962C8B-B14F-4D97-AF65-F5344CB8AC3E}">
        <p14:creationId xmlns:p14="http://schemas.microsoft.com/office/powerpoint/2010/main" val="2291635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E565DC-4AD6-4BD7-A4B4-801436BAE2C6}"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803447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58</a:t>
            </a:fld>
            <a:endParaRPr kumimoji="1" lang="ja-JP" altLang="en-US"/>
          </a:p>
        </p:txBody>
      </p:sp>
    </p:spTree>
    <p:extLst>
      <p:ext uri="{BB962C8B-B14F-4D97-AF65-F5344CB8AC3E}">
        <p14:creationId xmlns:p14="http://schemas.microsoft.com/office/powerpoint/2010/main" val="34537283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59</a:t>
            </a:fld>
            <a:endParaRPr kumimoji="1" lang="ja-JP" altLang="en-US"/>
          </a:p>
        </p:txBody>
      </p:sp>
    </p:spTree>
    <p:extLst>
      <p:ext uri="{BB962C8B-B14F-4D97-AF65-F5344CB8AC3E}">
        <p14:creationId xmlns:p14="http://schemas.microsoft.com/office/powerpoint/2010/main" val="204894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C84FE8-A785-4307-B943-D476A135B460}" type="slidenum">
              <a:rPr kumimoji="1" lang="ja-JP" altLang="en-US" smtClean="0"/>
              <a:t>6</a:t>
            </a:fld>
            <a:endParaRPr kumimoji="1" lang="ja-JP" altLang="en-US"/>
          </a:p>
        </p:txBody>
      </p:sp>
    </p:spTree>
    <p:extLst>
      <p:ext uri="{BB962C8B-B14F-4D97-AF65-F5344CB8AC3E}">
        <p14:creationId xmlns:p14="http://schemas.microsoft.com/office/powerpoint/2010/main" val="36490848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60</a:t>
            </a:fld>
            <a:endParaRPr kumimoji="1" lang="ja-JP" altLang="en-US"/>
          </a:p>
        </p:txBody>
      </p:sp>
    </p:spTree>
    <p:extLst>
      <p:ext uri="{BB962C8B-B14F-4D97-AF65-F5344CB8AC3E}">
        <p14:creationId xmlns:p14="http://schemas.microsoft.com/office/powerpoint/2010/main" val="39405560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61</a:t>
            </a:fld>
            <a:endParaRPr kumimoji="1" lang="ja-JP" altLang="en-US"/>
          </a:p>
        </p:txBody>
      </p:sp>
    </p:spTree>
    <p:extLst>
      <p:ext uri="{BB962C8B-B14F-4D97-AF65-F5344CB8AC3E}">
        <p14:creationId xmlns:p14="http://schemas.microsoft.com/office/powerpoint/2010/main" val="35224384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62</a:t>
            </a:fld>
            <a:endParaRPr kumimoji="1" lang="ja-JP" altLang="en-US"/>
          </a:p>
        </p:txBody>
      </p:sp>
    </p:spTree>
    <p:extLst>
      <p:ext uri="{BB962C8B-B14F-4D97-AF65-F5344CB8AC3E}">
        <p14:creationId xmlns:p14="http://schemas.microsoft.com/office/powerpoint/2010/main" val="792254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63</a:t>
            </a:fld>
            <a:endParaRPr kumimoji="1" lang="ja-JP" altLang="en-US"/>
          </a:p>
        </p:txBody>
      </p:sp>
    </p:spTree>
    <p:extLst>
      <p:ext uri="{BB962C8B-B14F-4D97-AF65-F5344CB8AC3E}">
        <p14:creationId xmlns:p14="http://schemas.microsoft.com/office/powerpoint/2010/main" val="31304246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64</a:t>
            </a:fld>
            <a:endParaRPr kumimoji="1" lang="ja-JP" altLang="en-US"/>
          </a:p>
        </p:txBody>
      </p:sp>
    </p:spTree>
    <p:extLst>
      <p:ext uri="{BB962C8B-B14F-4D97-AF65-F5344CB8AC3E}">
        <p14:creationId xmlns:p14="http://schemas.microsoft.com/office/powerpoint/2010/main" val="14540479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65</a:t>
            </a:fld>
            <a:endParaRPr kumimoji="1" lang="ja-JP" altLang="en-US"/>
          </a:p>
        </p:txBody>
      </p:sp>
    </p:spTree>
    <p:extLst>
      <p:ext uri="{BB962C8B-B14F-4D97-AF65-F5344CB8AC3E}">
        <p14:creationId xmlns:p14="http://schemas.microsoft.com/office/powerpoint/2010/main" val="33315427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66</a:t>
            </a:fld>
            <a:endParaRPr kumimoji="1" lang="ja-JP" altLang="en-US"/>
          </a:p>
        </p:txBody>
      </p:sp>
    </p:spTree>
    <p:extLst>
      <p:ext uri="{BB962C8B-B14F-4D97-AF65-F5344CB8AC3E}">
        <p14:creationId xmlns:p14="http://schemas.microsoft.com/office/powerpoint/2010/main" val="8240645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67</a:t>
            </a:fld>
            <a:endParaRPr kumimoji="1" lang="ja-JP" altLang="en-US"/>
          </a:p>
        </p:txBody>
      </p:sp>
    </p:spTree>
    <p:extLst>
      <p:ext uri="{BB962C8B-B14F-4D97-AF65-F5344CB8AC3E}">
        <p14:creationId xmlns:p14="http://schemas.microsoft.com/office/powerpoint/2010/main" val="42306586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68</a:t>
            </a:fld>
            <a:endParaRPr kumimoji="1" lang="ja-JP" altLang="en-US"/>
          </a:p>
        </p:txBody>
      </p:sp>
    </p:spTree>
    <p:extLst>
      <p:ext uri="{BB962C8B-B14F-4D97-AF65-F5344CB8AC3E}">
        <p14:creationId xmlns:p14="http://schemas.microsoft.com/office/powerpoint/2010/main" val="3002154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69</a:t>
            </a:fld>
            <a:endParaRPr kumimoji="1" lang="ja-JP" altLang="en-US"/>
          </a:p>
        </p:txBody>
      </p:sp>
    </p:spTree>
    <p:extLst>
      <p:ext uri="{BB962C8B-B14F-4D97-AF65-F5344CB8AC3E}">
        <p14:creationId xmlns:p14="http://schemas.microsoft.com/office/powerpoint/2010/main" val="3504971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C84FE8-A785-4307-B943-D476A135B460}" type="slidenum">
              <a:rPr kumimoji="1" lang="ja-JP" altLang="en-US" smtClean="0"/>
              <a:t>7</a:t>
            </a:fld>
            <a:endParaRPr kumimoji="1" lang="ja-JP" altLang="en-US"/>
          </a:p>
        </p:txBody>
      </p:sp>
    </p:spTree>
    <p:extLst>
      <p:ext uri="{BB962C8B-B14F-4D97-AF65-F5344CB8AC3E}">
        <p14:creationId xmlns:p14="http://schemas.microsoft.com/office/powerpoint/2010/main" val="21661820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70</a:t>
            </a:fld>
            <a:endParaRPr kumimoji="1" lang="ja-JP" altLang="en-US"/>
          </a:p>
        </p:txBody>
      </p:sp>
    </p:spTree>
    <p:extLst>
      <p:ext uri="{BB962C8B-B14F-4D97-AF65-F5344CB8AC3E}">
        <p14:creationId xmlns:p14="http://schemas.microsoft.com/office/powerpoint/2010/main" val="9619220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71</a:t>
            </a:fld>
            <a:endParaRPr kumimoji="1" lang="ja-JP" altLang="en-US"/>
          </a:p>
        </p:txBody>
      </p:sp>
    </p:spTree>
    <p:extLst>
      <p:ext uri="{BB962C8B-B14F-4D97-AF65-F5344CB8AC3E}">
        <p14:creationId xmlns:p14="http://schemas.microsoft.com/office/powerpoint/2010/main" val="28623005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72</a:t>
            </a:fld>
            <a:endParaRPr kumimoji="1" lang="ja-JP" altLang="en-US"/>
          </a:p>
        </p:txBody>
      </p:sp>
    </p:spTree>
    <p:extLst>
      <p:ext uri="{BB962C8B-B14F-4D97-AF65-F5344CB8AC3E}">
        <p14:creationId xmlns:p14="http://schemas.microsoft.com/office/powerpoint/2010/main" val="8158327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7FC3130-813F-406A-A6B4-BFFE76537902}" type="slidenum">
              <a:rPr kumimoji="1" lang="ja-JP" altLang="en-US" smtClean="0"/>
              <a:t>73</a:t>
            </a:fld>
            <a:endParaRPr kumimoji="1" lang="ja-JP" altLang="en-US"/>
          </a:p>
        </p:txBody>
      </p:sp>
    </p:spTree>
    <p:extLst>
      <p:ext uri="{BB962C8B-B14F-4D97-AF65-F5344CB8AC3E}">
        <p14:creationId xmlns:p14="http://schemas.microsoft.com/office/powerpoint/2010/main" val="5162828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74</a:t>
            </a:fld>
            <a:endParaRPr kumimoji="1" lang="ja-JP" altLang="en-US"/>
          </a:p>
        </p:txBody>
      </p:sp>
    </p:spTree>
    <p:extLst>
      <p:ext uri="{BB962C8B-B14F-4D97-AF65-F5344CB8AC3E}">
        <p14:creationId xmlns:p14="http://schemas.microsoft.com/office/powerpoint/2010/main" val="36654207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75</a:t>
            </a:fld>
            <a:endParaRPr kumimoji="1" lang="ja-JP" altLang="en-US"/>
          </a:p>
        </p:txBody>
      </p:sp>
    </p:spTree>
    <p:extLst>
      <p:ext uri="{BB962C8B-B14F-4D97-AF65-F5344CB8AC3E}">
        <p14:creationId xmlns:p14="http://schemas.microsoft.com/office/powerpoint/2010/main" val="20902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76</a:t>
            </a:fld>
            <a:endParaRPr kumimoji="1" lang="ja-JP" altLang="en-US"/>
          </a:p>
        </p:txBody>
      </p:sp>
    </p:spTree>
    <p:extLst>
      <p:ext uri="{BB962C8B-B14F-4D97-AF65-F5344CB8AC3E}">
        <p14:creationId xmlns:p14="http://schemas.microsoft.com/office/powerpoint/2010/main" val="25563250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7FC3130-813F-406A-A6B4-BFFE76537902}" type="slidenum">
              <a:rPr kumimoji="1" lang="ja-JP" altLang="en-US" smtClean="0"/>
              <a:t>77</a:t>
            </a:fld>
            <a:endParaRPr kumimoji="1" lang="ja-JP" altLang="en-US"/>
          </a:p>
        </p:txBody>
      </p:sp>
    </p:spTree>
    <p:extLst>
      <p:ext uri="{BB962C8B-B14F-4D97-AF65-F5344CB8AC3E}">
        <p14:creationId xmlns:p14="http://schemas.microsoft.com/office/powerpoint/2010/main" val="279160950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7FC3130-813F-406A-A6B4-BFFE76537902}" type="slidenum">
              <a:rPr kumimoji="1" lang="ja-JP" altLang="en-US" smtClean="0"/>
              <a:t>78</a:t>
            </a:fld>
            <a:endParaRPr kumimoji="1" lang="ja-JP" altLang="en-US"/>
          </a:p>
        </p:txBody>
      </p:sp>
    </p:spTree>
    <p:extLst>
      <p:ext uri="{BB962C8B-B14F-4D97-AF65-F5344CB8AC3E}">
        <p14:creationId xmlns:p14="http://schemas.microsoft.com/office/powerpoint/2010/main" val="2223522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C84FE8-A785-4307-B943-D476A135B460}" type="slidenum">
              <a:rPr kumimoji="1" lang="ja-JP" altLang="en-US" smtClean="0"/>
              <a:t>8</a:t>
            </a:fld>
            <a:endParaRPr kumimoji="1" lang="ja-JP" altLang="en-US"/>
          </a:p>
        </p:txBody>
      </p:sp>
    </p:spTree>
    <p:extLst>
      <p:ext uri="{BB962C8B-B14F-4D97-AF65-F5344CB8AC3E}">
        <p14:creationId xmlns:p14="http://schemas.microsoft.com/office/powerpoint/2010/main" val="1716055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C84FE8-A785-4307-B943-D476A135B460}" type="slidenum">
              <a:rPr kumimoji="1" lang="ja-JP" altLang="en-US" smtClean="0"/>
              <a:t>9</a:t>
            </a:fld>
            <a:endParaRPr kumimoji="1" lang="ja-JP" altLang="en-US"/>
          </a:p>
        </p:txBody>
      </p:sp>
    </p:spTree>
    <p:extLst>
      <p:ext uri="{BB962C8B-B14F-4D97-AF65-F5344CB8AC3E}">
        <p14:creationId xmlns:p14="http://schemas.microsoft.com/office/powerpoint/2010/main" val="74571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7603726-B3AC-4903-85BF-E49E815B058F}" type="datetime1">
              <a:rPr kumimoji="1" lang="ja-JP" altLang="en-US" smtClean="0"/>
              <a:t>2025/7/18</a:t>
            </a:fld>
            <a:endParaRPr kumimoji="1" lang="ja-JP" altLang="en-US"/>
          </a:p>
        </p:txBody>
      </p:sp>
      <p:sp>
        <p:nvSpPr>
          <p:cNvPr id="5" name="Footer Placeholder 4"/>
          <p:cNvSpPr>
            <a:spLocks noGrp="1"/>
          </p:cNvSpPr>
          <p:nvPr>
            <p:ph type="ftr" sz="quarter" idx="11"/>
          </p:nvPr>
        </p:nvSpPr>
        <p:spPr/>
        <p:txBody>
          <a:bodyPr/>
          <a:lstStyle/>
          <a:p>
            <a:r>
              <a:rPr kumimoji="1" lang="ja-JP" altLang="en-US"/>
              <a:t>２－</a:t>
            </a:r>
          </a:p>
        </p:txBody>
      </p:sp>
      <p:sp>
        <p:nvSpPr>
          <p:cNvPr id="6" name="Slide Number Placeholder 5"/>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726429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D25CBC-4C7E-455E-9C9D-91C2E80D1104}" type="datetime1">
              <a:rPr kumimoji="1" lang="ja-JP" altLang="en-US" smtClean="0"/>
              <a:t>2025/7/18</a:t>
            </a:fld>
            <a:endParaRPr kumimoji="1" lang="ja-JP" altLang="en-US"/>
          </a:p>
        </p:txBody>
      </p:sp>
      <p:sp>
        <p:nvSpPr>
          <p:cNvPr id="5" name="Footer Placeholder 4"/>
          <p:cNvSpPr>
            <a:spLocks noGrp="1"/>
          </p:cNvSpPr>
          <p:nvPr>
            <p:ph type="ftr" sz="quarter" idx="11"/>
          </p:nvPr>
        </p:nvSpPr>
        <p:spPr/>
        <p:txBody>
          <a:bodyPr/>
          <a:lstStyle/>
          <a:p>
            <a:r>
              <a:rPr kumimoji="1" lang="ja-JP" altLang="en-US"/>
              <a:t>２－</a:t>
            </a:r>
          </a:p>
        </p:txBody>
      </p:sp>
      <p:sp>
        <p:nvSpPr>
          <p:cNvPr id="6" name="Slide Number Placeholder 5"/>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2337281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25860E-33AB-4813-B752-EECC383ECB4A}" type="datetime1">
              <a:rPr kumimoji="1" lang="ja-JP" altLang="en-US" smtClean="0"/>
              <a:t>2025/7/18</a:t>
            </a:fld>
            <a:endParaRPr kumimoji="1" lang="ja-JP" altLang="en-US"/>
          </a:p>
        </p:txBody>
      </p:sp>
      <p:sp>
        <p:nvSpPr>
          <p:cNvPr id="5" name="Footer Placeholder 4"/>
          <p:cNvSpPr>
            <a:spLocks noGrp="1"/>
          </p:cNvSpPr>
          <p:nvPr>
            <p:ph type="ftr" sz="quarter" idx="11"/>
          </p:nvPr>
        </p:nvSpPr>
        <p:spPr/>
        <p:txBody>
          <a:bodyPr/>
          <a:lstStyle/>
          <a:p>
            <a:r>
              <a:rPr kumimoji="1" lang="ja-JP" altLang="en-US"/>
              <a:t>２－</a:t>
            </a:r>
          </a:p>
        </p:txBody>
      </p:sp>
      <p:sp>
        <p:nvSpPr>
          <p:cNvPr id="6" name="Slide Number Placeholder 5"/>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599763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502E4C-1DE1-4514-91C9-8A8615342CC1}" type="datetime1">
              <a:rPr kumimoji="1" lang="ja-JP" altLang="en-US" smtClean="0"/>
              <a:t>2025/7/18</a:t>
            </a:fld>
            <a:endParaRPr kumimoji="1" lang="ja-JP" altLang="en-US"/>
          </a:p>
        </p:txBody>
      </p:sp>
      <p:sp>
        <p:nvSpPr>
          <p:cNvPr id="5" name="Footer Placeholder 4"/>
          <p:cNvSpPr>
            <a:spLocks noGrp="1"/>
          </p:cNvSpPr>
          <p:nvPr>
            <p:ph type="ftr" sz="quarter" idx="11"/>
          </p:nvPr>
        </p:nvSpPr>
        <p:spPr/>
        <p:txBody>
          <a:bodyPr/>
          <a:lstStyle/>
          <a:p>
            <a:r>
              <a:rPr kumimoji="1" lang="ja-JP" altLang="en-US"/>
              <a:t>２－</a:t>
            </a:r>
          </a:p>
        </p:txBody>
      </p:sp>
      <p:sp>
        <p:nvSpPr>
          <p:cNvPr id="6" name="Slide Number Placeholder 5"/>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85163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8870F46-375B-4C85-964E-AD0B4E0BFBBC}" type="datetime1">
              <a:rPr kumimoji="1" lang="ja-JP" altLang="en-US" smtClean="0"/>
              <a:t>2025/7/18</a:t>
            </a:fld>
            <a:endParaRPr kumimoji="1" lang="ja-JP" altLang="en-US"/>
          </a:p>
        </p:txBody>
      </p:sp>
      <p:sp>
        <p:nvSpPr>
          <p:cNvPr id="5" name="Footer Placeholder 4"/>
          <p:cNvSpPr>
            <a:spLocks noGrp="1"/>
          </p:cNvSpPr>
          <p:nvPr>
            <p:ph type="ftr" sz="quarter" idx="11"/>
          </p:nvPr>
        </p:nvSpPr>
        <p:spPr/>
        <p:txBody>
          <a:bodyPr/>
          <a:lstStyle/>
          <a:p>
            <a:r>
              <a:rPr kumimoji="1" lang="ja-JP" altLang="en-US"/>
              <a:t>２－</a:t>
            </a:r>
          </a:p>
        </p:txBody>
      </p:sp>
      <p:sp>
        <p:nvSpPr>
          <p:cNvPr id="6" name="Slide Number Placeholder 5"/>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24564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C70CE4A-102E-4038-9155-23A6095B96D0}" type="datetime1">
              <a:rPr kumimoji="1" lang="ja-JP" altLang="en-US" smtClean="0"/>
              <a:t>2025/7/18</a:t>
            </a:fld>
            <a:endParaRPr kumimoji="1" lang="ja-JP" altLang="en-US"/>
          </a:p>
        </p:txBody>
      </p:sp>
      <p:sp>
        <p:nvSpPr>
          <p:cNvPr id="6" name="Footer Placeholder 5"/>
          <p:cNvSpPr>
            <a:spLocks noGrp="1"/>
          </p:cNvSpPr>
          <p:nvPr>
            <p:ph type="ftr" sz="quarter" idx="11"/>
          </p:nvPr>
        </p:nvSpPr>
        <p:spPr/>
        <p:txBody>
          <a:bodyPr/>
          <a:lstStyle/>
          <a:p>
            <a:r>
              <a:rPr kumimoji="1" lang="ja-JP" altLang="en-US"/>
              <a:t>２－</a:t>
            </a:r>
          </a:p>
        </p:txBody>
      </p:sp>
      <p:sp>
        <p:nvSpPr>
          <p:cNvPr id="7" name="Slide Number Placeholder 6"/>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399693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6DC5BF9-2753-4ABF-B5EE-F8CA094B41A1}" type="datetime1">
              <a:rPr kumimoji="1" lang="ja-JP" altLang="en-US" smtClean="0"/>
              <a:t>2025/7/18</a:t>
            </a:fld>
            <a:endParaRPr kumimoji="1" lang="ja-JP" altLang="en-US"/>
          </a:p>
        </p:txBody>
      </p:sp>
      <p:sp>
        <p:nvSpPr>
          <p:cNvPr id="8" name="Footer Placeholder 7"/>
          <p:cNvSpPr>
            <a:spLocks noGrp="1"/>
          </p:cNvSpPr>
          <p:nvPr>
            <p:ph type="ftr" sz="quarter" idx="11"/>
          </p:nvPr>
        </p:nvSpPr>
        <p:spPr/>
        <p:txBody>
          <a:bodyPr/>
          <a:lstStyle/>
          <a:p>
            <a:r>
              <a:rPr kumimoji="1" lang="ja-JP" altLang="en-US"/>
              <a:t>２－</a:t>
            </a:r>
          </a:p>
        </p:txBody>
      </p:sp>
      <p:sp>
        <p:nvSpPr>
          <p:cNvPr id="9" name="Slide Number Placeholder 8"/>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4180516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5F89BE9-048D-418E-9328-9B653B8FD131}" type="datetime1">
              <a:rPr kumimoji="1" lang="ja-JP" altLang="en-US" smtClean="0"/>
              <a:t>2025/7/18</a:t>
            </a:fld>
            <a:endParaRPr kumimoji="1" lang="ja-JP" altLang="en-US"/>
          </a:p>
        </p:txBody>
      </p:sp>
      <p:sp>
        <p:nvSpPr>
          <p:cNvPr id="4" name="Footer Placeholder 3"/>
          <p:cNvSpPr>
            <a:spLocks noGrp="1"/>
          </p:cNvSpPr>
          <p:nvPr>
            <p:ph type="ftr" sz="quarter" idx="11"/>
          </p:nvPr>
        </p:nvSpPr>
        <p:spPr/>
        <p:txBody>
          <a:bodyPr/>
          <a:lstStyle/>
          <a:p>
            <a:r>
              <a:rPr kumimoji="1" lang="ja-JP" altLang="en-US"/>
              <a:t>２－</a:t>
            </a:r>
          </a:p>
        </p:txBody>
      </p:sp>
      <p:sp>
        <p:nvSpPr>
          <p:cNvPr id="5" name="Slide Number Placeholder 4"/>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1420960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1EAED29C-64A2-4FAC-8D6B-A1E6AB3B7C57}"/>
              </a:ext>
            </a:extLst>
          </p:cNvPr>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1407216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50971A-354E-4851-B403-5784726FFB9C}" type="datetime1">
              <a:rPr kumimoji="1" lang="ja-JP" altLang="en-US" smtClean="0"/>
              <a:t>2025/7/18</a:t>
            </a:fld>
            <a:endParaRPr kumimoji="1" lang="ja-JP" altLang="en-US"/>
          </a:p>
        </p:txBody>
      </p:sp>
      <p:sp>
        <p:nvSpPr>
          <p:cNvPr id="6" name="Footer Placeholder 5"/>
          <p:cNvSpPr>
            <a:spLocks noGrp="1"/>
          </p:cNvSpPr>
          <p:nvPr>
            <p:ph type="ftr" sz="quarter" idx="11"/>
          </p:nvPr>
        </p:nvSpPr>
        <p:spPr/>
        <p:txBody>
          <a:bodyPr/>
          <a:lstStyle/>
          <a:p>
            <a:r>
              <a:rPr kumimoji="1" lang="ja-JP" altLang="en-US"/>
              <a:t>２－</a:t>
            </a:r>
          </a:p>
        </p:txBody>
      </p:sp>
      <p:sp>
        <p:nvSpPr>
          <p:cNvPr id="7" name="Slide Number Placeholder 6"/>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168317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960AF9-D563-4D66-B888-EF06DB8A8303}" type="datetime1">
              <a:rPr kumimoji="1" lang="ja-JP" altLang="en-US" smtClean="0"/>
              <a:t>2025/7/18</a:t>
            </a:fld>
            <a:endParaRPr kumimoji="1" lang="ja-JP" altLang="en-US"/>
          </a:p>
        </p:txBody>
      </p:sp>
      <p:sp>
        <p:nvSpPr>
          <p:cNvPr id="6" name="Footer Placeholder 5"/>
          <p:cNvSpPr>
            <a:spLocks noGrp="1"/>
          </p:cNvSpPr>
          <p:nvPr>
            <p:ph type="ftr" sz="quarter" idx="11"/>
          </p:nvPr>
        </p:nvSpPr>
        <p:spPr/>
        <p:txBody>
          <a:bodyPr/>
          <a:lstStyle/>
          <a:p>
            <a:r>
              <a:rPr kumimoji="1" lang="ja-JP" altLang="en-US"/>
              <a:t>２－</a:t>
            </a:r>
          </a:p>
        </p:txBody>
      </p:sp>
      <p:sp>
        <p:nvSpPr>
          <p:cNvPr id="7" name="Slide Number Placeholder 6"/>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4119748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EB325B-6033-4BBB-AF06-81546F3089A3}" type="datetime1">
              <a:rPr kumimoji="1" lang="ja-JP" altLang="en-US" smtClean="0"/>
              <a:t>2025/7/18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２－</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1843162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7.xml"/><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sv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jpeg"/></Relationships>
</file>

<file path=ppt/slides/_rels/slide7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8.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46975" y="2820474"/>
            <a:ext cx="7467385" cy="584775"/>
          </a:xfrm>
          <a:prstGeom prst="rect">
            <a:avLst/>
          </a:prstGeom>
          <a:noFill/>
        </p:spPr>
        <p:txBody>
          <a:bodyPr wrap="square" rtlCol="0">
            <a:spAutoFit/>
          </a:bodyPr>
          <a:lstStyle/>
          <a:p>
            <a:r>
              <a:rPr kumimoji="1" lang="ja-JP" altLang="en-US" sz="3200" dirty="0"/>
              <a:t>府立高校改革グランドデザイン　</a:t>
            </a:r>
          </a:p>
        </p:txBody>
      </p:sp>
      <p:cxnSp>
        <p:nvCxnSpPr>
          <p:cNvPr id="8" name="直線コネクタ 7"/>
          <p:cNvCxnSpPr/>
          <p:nvPr/>
        </p:nvCxnSpPr>
        <p:spPr>
          <a:xfrm flipV="1">
            <a:off x="309093" y="3451538"/>
            <a:ext cx="8577330" cy="12879"/>
          </a:xfrm>
          <a:prstGeom prst="line">
            <a:avLst/>
          </a:prstGeom>
          <a:ln w="57150"/>
        </p:spPr>
        <p:style>
          <a:lnRef idx="2">
            <a:schemeClr val="accent4"/>
          </a:lnRef>
          <a:fillRef idx="0">
            <a:schemeClr val="accent4"/>
          </a:fillRef>
          <a:effectRef idx="1">
            <a:schemeClr val="accent4"/>
          </a:effectRef>
          <a:fontRef idx="minor">
            <a:schemeClr val="tx1"/>
          </a:fontRef>
        </p:style>
      </p:cxnSp>
      <p:sp>
        <p:nvSpPr>
          <p:cNvPr id="9" name="テキスト ボックス 8"/>
          <p:cNvSpPr txBox="1"/>
          <p:nvPr/>
        </p:nvSpPr>
        <p:spPr>
          <a:xfrm>
            <a:off x="5494020" y="5454840"/>
            <a:ext cx="2921818" cy="707886"/>
          </a:xfrm>
          <a:prstGeom prst="rect">
            <a:avLst/>
          </a:prstGeom>
          <a:noFill/>
        </p:spPr>
        <p:txBody>
          <a:bodyPr wrap="square" rtlCol="0">
            <a:spAutoFit/>
          </a:bodyPr>
          <a:lstStyle/>
          <a:p>
            <a:pPr algn="dist"/>
            <a:r>
              <a:rPr kumimoji="1" lang="ja-JP" altLang="en-US" sz="2000" dirty="0"/>
              <a:t>令和７（</a:t>
            </a:r>
            <a:r>
              <a:rPr kumimoji="1" lang="en-US" altLang="ja-JP" sz="2000" dirty="0"/>
              <a:t>2025</a:t>
            </a:r>
            <a:r>
              <a:rPr kumimoji="1" lang="ja-JP" altLang="en-US" sz="2000" dirty="0"/>
              <a:t>）年３月</a:t>
            </a:r>
            <a:endParaRPr kumimoji="1" lang="en-US" altLang="ja-JP" sz="2000" dirty="0"/>
          </a:p>
          <a:p>
            <a:pPr algn="dist"/>
            <a:r>
              <a:rPr kumimoji="1" lang="ja-JP" altLang="en-US" sz="2000" dirty="0"/>
              <a:t>大阪府教育庁</a:t>
            </a:r>
            <a:endParaRPr kumimoji="1" lang="en-US" altLang="ja-JP" sz="2000" dirty="0"/>
          </a:p>
        </p:txBody>
      </p:sp>
      <p:sp>
        <p:nvSpPr>
          <p:cNvPr id="5" name="スライド番号プレースホルダー 6">
            <a:extLst>
              <a:ext uri="{FF2B5EF4-FFF2-40B4-BE49-F238E27FC236}">
                <a16:creationId xmlns:a16="http://schemas.microsoft.com/office/drawing/2014/main" id="{9F63C969-26E0-405D-BCC6-872AAE07528C}"/>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1</a:t>
            </a:fld>
            <a:endParaRPr kumimoji="1" lang="ja-JP" altLang="en-US" dirty="0"/>
          </a:p>
        </p:txBody>
      </p:sp>
    </p:spTree>
    <p:extLst>
      <p:ext uri="{BB962C8B-B14F-4D97-AF65-F5344CB8AC3E}">
        <p14:creationId xmlns:p14="http://schemas.microsoft.com/office/powerpoint/2010/main" val="2170270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四角形: 角を丸くする 42">
            <a:extLst>
              <a:ext uri="{FF2B5EF4-FFF2-40B4-BE49-F238E27FC236}">
                <a16:creationId xmlns:a16="http://schemas.microsoft.com/office/drawing/2014/main" id="{FF505DFF-A85F-4763-BA28-7815E9FCA0EE}"/>
              </a:ext>
            </a:extLst>
          </p:cNvPr>
          <p:cNvSpPr/>
          <p:nvPr/>
        </p:nvSpPr>
        <p:spPr>
          <a:xfrm>
            <a:off x="362874" y="776913"/>
            <a:ext cx="3018080" cy="5900782"/>
          </a:xfrm>
          <a:prstGeom prst="roundRect">
            <a:avLst>
              <a:gd name="adj" fmla="val 6156"/>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46" name="角丸四角形 17">
            <a:extLst>
              <a:ext uri="{FF2B5EF4-FFF2-40B4-BE49-F238E27FC236}">
                <a16:creationId xmlns:a16="http://schemas.microsoft.com/office/drawing/2014/main" id="{D3955974-03A0-43C8-AFF4-B756E2C3167F}"/>
              </a:ext>
            </a:extLst>
          </p:cNvPr>
          <p:cNvSpPr/>
          <p:nvPr/>
        </p:nvSpPr>
        <p:spPr>
          <a:xfrm>
            <a:off x="793761" y="867469"/>
            <a:ext cx="2294526"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通信制の課程</a:t>
            </a:r>
            <a:endParaRPr kumimoji="1" lang="en-US" altLang="ja-JP" dirty="0"/>
          </a:p>
        </p:txBody>
      </p:sp>
      <p:sp>
        <p:nvSpPr>
          <p:cNvPr id="32" name="テキスト ボックス 31">
            <a:extLst>
              <a:ext uri="{FF2B5EF4-FFF2-40B4-BE49-F238E27FC236}">
                <a16:creationId xmlns:a16="http://schemas.microsoft.com/office/drawing/2014/main" id="{1521BF2A-D666-4A10-8416-1469A8F93E9A}"/>
              </a:ext>
            </a:extLst>
          </p:cNvPr>
          <p:cNvSpPr txBox="1"/>
          <p:nvPr/>
        </p:nvSpPr>
        <p:spPr>
          <a:xfrm>
            <a:off x="362874" y="847703"/>
            <a:ext cx="430887" cy="2530576"/>
          </a:xfrm>
          <a:prstGeom prst="rect">
            <a:avLst/>
          </a:prstGeom>
          <a:noFill/>
        </p:spPr>
        <p:txBody>
          <a:bodyPr vert="eaVert" wrap="square" rtlCol="0">
            <a:spAutoFit/>
          </a:bodyPr>
          <a:lstStyle/>
          <a:p>
            <a:pPr algn="ctr"/>
            <a:r>
              <a:rPr kumimoji="1" lang="ja-JP" altLang="en-US" sz="1600" dirty="0"/>
              <a:t>多様なニーズに応える学び</a:t>
            </a:r>
            <a:endParaRPr kumimoji="1" lang="en-US" altLang="ja-JP" sz="900" dirty="0"/>
          </a:p>
        </p:txBody>
      </p:sp>
      <p:sp>
        <p:nvSpPr>
          <p:cNvPr id="59" name="正方形/長方形 58">
            <a:extLst>
              <a:ext uri="{FF2B5EF4-FFF2-40B4-BE49-F238E27FC236}">
                <a16:creationId xmlns:a16="http://schemas.microsoft.com/office/drawing/2014/main" id="{879AEB43-81AB-4735-9DC6-4BFFCF7175EB}"/>
              </a:ext>
            </a:extLst>
          </p:cNvPr>
          <p:cNvSpPr/>
          <p:nvPr/>
        </p:nvSpPr>
        <p:spPr>
          <a:xfrm>
            <a:off x="3688867" y="2628218"/>
            <a:ext cx="5158919" cy="358376"/>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t>【</a:t>
            </a:r>
            <a:r>
              <a:rPr kumimoji="1" lang="ja-JP" altLang="en-US" sz="1200" dirty="0"/>
              <a:t>設置校</a:t>
            </a:r>
            <a:r>
              <a:rPr kumimoji="1" lang="en-US" altLang="ja-JP" sz="1200" dirty="0"/>
              <a:t>】</a:t>
            </a:r>
            <a:r>
              <a:rPr kumimoji="1" lang="ja-JP" altLang="en-US" sz="1200" dirty="0"/>
              <a:t> １校（桃谷）</a:t>
            </a:r>
          </a:p>
        </p:txBody>
      </p:sp>
      <p:cxnSp>
        <p:nvCxnSpPr>
          <p:cNvPr id="38" name="直線コネクタ 37">
            <a:extLst>
              <a:ext uri="{FF2B5EF4-FFF2-40B4-BE49-F238E27FC236}">
                <a16:creationId xmlns:a16="http://schemas.microsoft.com/office/drawing/2014/main" id="{89C2FB9F-43C6-4F8A-BF28-3AB053C3B7CD}"/>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3" name="テキスト ボックス 2">
            <a:extLst>
              <a:ext uri="{FF2B5EF4-FFF2-40B4-BE49-F238E27FC236}">
                <a16:creationId xmlns:a16="http://schemas.microsoft.com/office/drawing/2014/main" id="{DBC263DF-5B15-B529-4C59-8BFFCE02C5A1}"/>
              </a:ext>
            </a:extLst>
          </p:cNvPr>
          <p:cNvSpPr txBox="1"/>
          <p:nvPr/>
        </p:nvSpPr>
        <p:spPr>
          <a:xfrm>
            <a:off x="3519173" y="796919"/>
            <a:ext cx="5328613" cy="1772665"/>
          </a:xfrm>
          <a:prstGeom prst="rect">
            <a:avLst/>
          </a:prstGeom>
          <a:noFill/>
        </p:spPr>
        <p:txBody>
          <a:bodyPr wrap="square">
            <a:spAutoFit/>
          </a:bodyPr>
          <a:lstStyle/>
          <a:p>
            <a:pPr marL="139700" indent="-139700" algn="just">
              <a:lnSpc>
                <a:spcPts val="1900"/>
              </a:lnSpc>
            </a:pPr>
            <a:r>
              <a:rPr lang="ja-JP" altLang="en-US" sz="14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通信制の課程は、スクーリング（面接指導）・レポート・単位認定試験の３つを中心に学習を進め、科目ごとに単位修得をめざす勤労青少年等に対して通信の方法による教育を受ける機会を与えることを目的として設置されたが、勤労青少年等の減少とともに、不登校経験のある生徒、障がい等により配慮を要する生徒、日本語指導が必要な生徒など多様な入学動機や学修歴を持つ生徒の学びの場としての役割を担っている。</a:t>
            </a:r>
            <a:endParaRPr kumimoji="1" lang="en-US" altLang="ja-JP" sz="1400"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0E2393F6-78D5-6680-3EFC-4F4984713885}"/>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第１章　現在の府立高校</a:t>
            </a:r>
          </a:p>
        </p:txBody>
      </p:sp>
      <p:sp>
        <p:nvSpPr>
          <p:cNvPr id="5" name="角丸四角形 31">
            <a:extLst>
              <a:ext uri="{FF2B5EF4-FFF2-40B4-BE49-F238E27FC236}">
                <a16:creationId xmlns:a16="http://schemas.microsoft.com/office/drawing/2014/main" id="{DF4EA65F-509E-108F-23B0-D586608930CA}"/>
              </a:ext>
            </a:extLst>
          </p:cNvPr>
          <p:cNvSpPr/>
          <p:nvPr/>
        </p:nvSpPr>
        <p:spPr>
          <a:xfrm>
            <a:off x="793761" y="3670374"/>
            <a:ext cx="2294526" cy="1291623"/>
          </a:xfrm>
          <a:prstGeom prst="roundRect">
            <a:avLst/>
          </a:prstGeom>
          <a:ln w="38100">
            <a:solidFill>
              <a:schemeClr val="tx1"/>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rPr>
              <a:t>日本語指導が必要な帰国生徒・外国人</a:t>
            </a:r>
            <a:br>
              <a:rPr kumimoji="1" lang="en-US" altLang="ja-JP" dirty="0">
                <a:solidFill>
                  <a:schemeClr val="tx1"/>
                </a:solidFill>
              </a:rPr>
            </a:br>
            <a:r>
              <a:rPr kumimoji="1" lang="ja-JP" altLang="en-US" dirty="0">
                <a:solidFill>
                  <a:schemeClr val="tx1"/>
                </a:solidFill>
              </a:rPr>
              <a:t>生徒入学者選抜を実施している高校</a:t>
            </a:r>
            <a:endParaRPr kumimoji="1" lang="en-US" altLang="ja-JP" dirty="0">
              <a:solidFill>
                <a:schemeClr val="tx1"/>
              </a:solidFill>
            </a:endParaRPr>
          </a:p>
        </p:txBody>
      </p:sp>
      <p:sp>
        <p:nvSpPr>
          <p:cNvPr id="7" name="テキスト ボックス 6">
            <a:extLst>
              <a:ext uri="{FF2B5EF4-FFF2-40B4-BE49-F238E27FC236}">
                <a16:creationId xmlns:a16="http://schemas.microsoft.com/office/drawing/2014/main" id="{01B5CE2D-C909-17A5-03E1-A4FDA6DECA68}"/>
              </a:ext>
            </a:extLst>
          </p:cNvPr>
          <p:cNvSpPr txBox="1"/>
          <p:nvPr/>
        </p:nvSpPr>
        <p:spPr>
          <a:xfrm>
            <a:off x="3590818" y="3548615"/>
            <a:ext cx="5256968" cy="2259978"/>
          </a:xfrm>
          <a:prstGeom prst="rect">
            <a:avLst/>
          </a:prstGeom>
          <a:noFill/>
        </p:spPr>
        <p:txBody>
          <a:bodyPr wrap="square">
            <a:spAutoFit/>
          </a:bodyPr>
          <a:lstStyle/>
          <a:p>
            <a:pPr marL="156210" indent="118745" algn="just">
              <a:lnSpc>
                <a:spcPts val="1900"/>
              </a:lnSpc>
            </a:pP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13</a:t>
            </a:r>
            <a:r>
              <a:rPr lang="ja-JP" altLang="en-US"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2001</a:t>
            </a:r>
            <a:r>
              <a:rPr lang="ja-JP" altLang="en-US"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選抜より「中国帰国生徒及び外国人生徒入学者選抜」（現在の「日本語指導が必要な帰国生徒・外国人生徒入学者選抜」。以下、「日本語指導が必要な生徒選抜」という。）を実施するとともに、一般選抜等においても日本語指導が必要な生徒等に対して受験上の配慮を行っている。また、全校を対象に生徒の学習機会の確保や、学びの動機付け、学習意欲の向上を図るため、生徒の母語・母文化を理解する人材を派遣している。加えて、</a:t>
            </a: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ICT</a:t>
            </a: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を活用し、日本語指導のできる教員が遠隔により支援を行う取組みなども進めている。</a:t>
            </a:r>
          </a:p>
        </p:txBody>
      </p:sp>
      <p:sp>
        <p:nvSpPr>
          <p:cNvPr id="9" name="正方形/長方形 8">
            <a:extLst>
              <a:ext uri="{FF2B5EF4-FFF2-40B4-BE49-F238E27FC236}">
                <a16:creationId xmlns:a16="http://schemas.microsoft.com/office/drawing/2014/main" id="{2F6F1DF4-A3A2-8DE8-8250-C57EFA38086D}"/>
              </a:ext>
            </a:extLst>
          </p:cNvPr>
          <p:cNvSpPr/>
          <p:nvPr/>
        </p:nvSpPr>
        <p:spPr>
          <a:xfrm>
            <a:off x="3688867" y="5808593"/>
            <a:ext cx="5158919" cy="832269"/>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t>【</a:t>
            </a:r>
            <a:r>
              <a:rPr kumimoji="1" lang="ja-JP" altLang="en-US" sz="1200" dirty="0"/>
              <a:t>実施校</a:t>
            </a:r>
            <a:r>
              <a:rPr kumimoji="1" lang="en-US" altLang="ja-JP" sz="1200" dirty="0"/>
              <a:t>】</a:t>
            </a:r>
            <a:r>
              <a:rPr kumimoji="1" lang="ja-JP" altLang="en-US" sz="1200" dirty="0"/>
              <a:t> </a:t>
            </a:r>
            <a:r>
              <a:rPr kumimoji="1" lang="en-US" altLang="ja-JP" sz="1200" dirty="0"/>
              <a:t>8</a:t>
            </a:r>
            <a:r>
              <a:rPr kumimoji="1" lang="ja-JP" altLang="en-US" sz="1200" dirty="0"/>
              <a:t>校</a:t>
            </a:r>
            <a:endParaRPr kumimoji="1" lang="en-US" altLang="ja-JP" sz="1200" dirty="0"/>
          </a:p>
          <a:p>
            <a:r>
              <a:rPr lang="ja-JP" alt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　普通科　：</a:t>
            </a:r>
            <a:r>
              <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東淀川</a:t>
            </a:r>
            <a:endParaRPr lang="en-US"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　総合学科：</a:t>
            </a:r>
            <a:r>
              <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福井、門真なみはや、八尾北、成美、長吉、布施北</a:t>
            </a:r>
            <a:br>
              <a:rPr lang="en-US"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多部制単位制</a:t>
            </a:r>
            <a:r>
              <a:rPr lang="en-US"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Ⅰ</a:t>
            </a:r>
            <a:r>
              <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部</a:t>
            </a:r>
            <a:r>
              <a:rPr lang="ja-JP" altLang="ja-JP" sz="1200" kern="100" dirty="0">
                <a:effectLst/>
                <a:latin typeface="メイリオ" panose="020B0604030504040204" pitchFamily="50" charset="-128"/>
                <a:ea typeface="メイリオ" panose="020B0604030504040204" pitchFamily="50" charset="-128"/>
                <a:cs typeface="Calibri" panose="020F0502020204030204" pitchFamily="34" charset="0"/>
              </a:rPr>
              <a:t>普通科</a:t>
            </a:r>
            <a:r>
              <a:rPr lang="ja-JP" altLang="en-US" sz="1200" kern="100" dirty="0">
                <a:effectLst/>
                <a:latin typeface="メイリオ" panose="020B0604030504040204" pitchFamily="50" charset="-128"/>
                <a:ea typeface="メイリオ" panose="020B0604030504040204" pitchFamily="50" charset="-128"/>
                <a:cs typeface="Calibri" panose="020F0502020204030204" pitchFamily="34" charset="0"/>
              </a:rPr>
              <a:t>：</a:t>
            </a:r>
            <a:r>
              <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大阪わかば</a:t>
            </a:r>
            <a:endParaRPr kumimoji="1" lang="ja-JP" altLang="en-US" sz="1200" dirty="0"/>
          </a:p>
        </p:txBody>
      </p:sp>
      <p:sp>
        <p:nvSpPr>
          <p:cNvPr id="12" name="スライド番号プレースホルダー 6">
            <a:extLst>
              <a:ext uri="{FF2B5EF4-FFF2-40B4-BE49-F238E27FC236}">
                <a16:creationId xmlns:a16="http://schemas.microsoft.com/office/drawing/2014/main" id="{88FD7BA6-E68B-4E32-B839-16323F6A7B9C}"/>
              </a:ext>
            </a:extLst>
          </p:cNvPr>
          <p:cNvSpPr>
            <a:spLocks noGrp="1"/>
          </p:cNvSpPr>
          <p:nvPr>
            <p:ph type="sldNum" sz="quarter" idx="12"/>
          </p:nvPr>
        </p:nvSpPr>
        <p:spPr>
          <a:xfrm>
            <a:off x="6790386" y="6316222"/>
            <a:ext cx="2057400" cy="365125"/>
          </a:xfrm>
        </p:spPr>
        <p:txBody>
          <a:bodyPr/>
          <a:lstStyle/>
          <a:p>
            <a:fld id="{8EF98A3A-4FC9-421C-9EC4-B2EF6B34D3EB}" type="slidenum">
              <a:rPr kumimoji="1" lang="ja-JP" altLang="en-US" smtClean="0"/>
              <a:t>10</a:t>
            </a:fld>
            <a:endParaRPr kumimoji="1" lang="ja-JP" altLang="en-US" dirty="0"/>
          </a:p>
        </p:txBody>
      </p:sp>
      <p:sp>
        <p:nvSpPr>
          <p:cNvPr id="13" name="テキスト ボックス 12">
            <a:extLst>
              <a:ext uri="{FF2B5EF4-FFF2-40B4-BE49-F238E27FC236}">
                <a16:creationId xmlns:a16="http://schemas.microsoft.com/office/drawing/2014/main" id="{B9CD7EC7-FBCB-465E-858D-AC7A7C4D0E1C}"/>
              </a:ext>
            </a:extLst>
          </p:cNvPr>
          <p:cNvSpPr txBox="1"/>
          <p:nvPr/>
        </p:nvSpPr>
        <p:spPr>
          <a:xfrm>
            <a:off x="5914150" y="260286"/>
            <a:ext cx="3144999" cy="230832"/>
          </a:xfrm>
          <a:prstGeom prst="rect">
            <a:avLst/>
          </a:prstGeom>
          <a:noFill/>
        </p:spPr>
        <p:txBody>
          <a:bodyPr wrap="square" rtlCol="0">
            <a:spAutoFit/>
          </a:bodyPr>
          <a:lstStyle/>
          <a:p>
            <a:r>
              <a:rPr kumimoji="1" lang="en-US" altLang="ja-JP" sz="900" dirty="0"/>
              <a:t>※</a:t>
            </a:r>
            <a:r>
              <a:rPr kumimoji="1" lang="ja-JP" altLang="en-US" sz="900" dirty="0"/>
              <a:t>設置校数は、令和７（</a:t>
            </a:r>
            <a:r>
              <a:rPr kumimoji="1" lang="en-US" altLang="ja-JP" sz="900" dirty="0"/>
              <a:t>2025</a:t>
            </a:r>
            <a:r>
              <a:rPr kumimoji="1" lang="ja-JP" altLang="en-US" sz="900" dirty="0"/>
              <a:t>）年１月１日の府立高校数</a:t>
            </a:r>
          </a:p>
        </p:txBody>
      </p:sp>
    </p:spTree>
    <p:extLst>
      <p:ext uri="{BB962C8B-B14F-4D97-AF65-F5344CB8AC3E}">
        <p14:creationId xmlns:p14="http://schemas.microsoft.com/office/powerpoint/2010/main" val="4110910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四角形: 角を丸くする 32">
            <a:extLst>
              <a:ext uri="{FF2B5EF4-FFF2-40B4-BE49-F238E27FC236}">
                <a16:creationId xmlns:a16="http://schemas.microsoft.com/office/drawing/2014/main" id="{9E3BF88A-911D-460F-9ACF-6958F1840AD6}"/>
              </a:ext>
            </a:extLst>
          </p:cNvPr>
          <p:cNvSpPr/>
          <p:nvPr/>
        </p:nvSpPr>
        <p:spPr>
          <a:xfrm>
            <a:off x="270457" y="771427"/>
            <a:ext cx="2921412" cy="4411468"/>
          </a:xfrm>
          <a:prstGeom prst="roundRect">
            <a:avLst>
              <a:gd name="adj" fmla="val 4113"/>
            </a:avLst>
          </a:prstGeom>
          <a:solidFill>
            <a:srgbClr val="FF99FF"/>
          </a:solidFill>
          <a:ln w="12700">
            <a:noFill/>
            <a:prstDash val="dash"/>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34" name="角丸四角形 17">
            <a:extLst>
              <a:ext uri="{FF2B5EF4-FFF2-40B4-BE49-F238E27FC236}">
                <a16:creationId xmlns:a16="http://schemas.microsoft.com/office/drawing/2014/main" id="{0350879E-557F-43A0-9560-A481ECE2B5AC}"/>
              </a:ext>
            </a:extLst>
          </p:cNvPr>
          <p:cNvSpPr/>
          <p:nvPr/>
        </p:nvSpPr>
        <p:spPr>
          <a:xfrm>
            <a:off x="721317" y="3835829"/>
            <a:ext cx="2305131"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農業科</a:t>
            </a:r>
            <a:endParaRPr kumimoji="1" lang="en-US" altLang="ja-JP" dirty="0"/>
          </a:p>
        </p:txBody>
      </p:sp>
      <p:sp>
        <p:nvSpPr>
          <p:cNvPr id="36" name="角丸四角形 20">
            <a:extLst>
              <a:ext uri="{FF2B5EF4-FFF2-40B4-BE49-F238E27FC236}">
                <a16:creationId xmlns:a16="http://schemas.microsoft.com/office/drawing/2014/main" id="{C97850A8-30B9-4155-B579-B63516D1A483}"/>
              </a:ext>
            </a:extLst>
          </p:cNvPr>
          <p:cNvSpPr/>
          <p:nvPr/>
        </p:nvSpPr>
        <p:spPr>
          <a:xfrm>
            <a:off x="696302" y="913985"/>
            <a:ext cx="2330146"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工業科</a:t>
            </a:r>
            <a:endParaRPr kumimoji="1" lang="en-US" altLang="ja-JP" dirty="0"/>
          </a:p>
        </p:txBody>
      </p:sp>
      <p:sp>
        <p:nvSpPr>
          <p:cNvPr id="45" name="角丸四角形 31">
            <a:extLst>
              <a:ext uri="{FF2B5EF4-FFF2-40B4-BE49-F238E27FC236}">
                <a16:creationId xmlns:a16="http://schemas.microsoft.com/office/drawing/2014/main" id="{53BF0626-7AD3-4ABC-9499-8DC76FE4BFCD}"/>
              </a:ext>
            </a:extLst>
          </p:cNvPr>
          <p:cNvSpPr/>
          <p:nvPr/>
        </p:nvSpPr>
        <p:spPr>
          <a:xfrm>
            <a:off x="696302" y="2476324"/>
            <a:ext cx="2330146"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商業科</a:t>
            </a:r>
            <a:endParaRPr kumimoji="1" lang="en-US" altLang="ja-JP" dirty="0"/>
          </a:p>
        </p:txBody>
      </p:sp>
      <p:sp>
        <p:nvSpPr>
          <p:cNvPr id="49" name="テキスト ボックス 48">
            <a:extLst>
              <a:ext uri="{FF2B5EF4-FFF2-40B4-BE49-F238E27FC236}">
                <a16:creationId xmlns:a16="http://schemas.microsoft.com/office/drawing/2014/main" id="{DA108385-1A89-4EAD-9ECA-1E0FC7C22E63}"/>
              </a:ext>
            </a:extLst>
          </p:cNvPr>
          <p:cNvSpPr txBox="1"/>
          <p:nvPr/>
        </p:nvSpPr>
        <p:spPr>
          <a:xfrm>
            <a:off x="281106" y="894682"/>
            <a:ext cx="430887" cy="1447168"/>
          </a:xfrm>
          <a:prstGeom prst="rect">
            <a:avLst/>
          </a:prstGeom>
          <a:noFill/>
        </p:spPr>
        <p:txBody>
          <a:bodyPr vert="eaVert" wrap="square" rtlCol="0">
            <a:spAutoFit/>
          </a:bodyPr>
          <a:lstStyle/>
          <a:p>
            <a:pPr algn="ctr"/>
            <a:r>
              <a:rPr kumimoji="1" lang="ja-JP" altLang="en-US" sz="1600" dirty="0"/>
              <a:t>実業系の学び</a:t>
            </a:r>
            <a:endParaRPr kumimoji="1" lang="en-US" altLang="ja-JP" sz="900" dirty="0"/>
          </a:p>
        </p:txBody>
      </p:sp>
      <p:sp>
        <p:nvSpPr>
          <p:cNvPr id="73" name="正方形/長方形 72">
            <a:extLst>
              <a:ext uri="{FF2B5EF4-FFF2-40B4-BE49-F238E27FC236}">
                <a16:creationId xmlns:a16="http://schemas.microsoft.com/office/drawing/2014/main" id="{D39D1BDD-C0C1-4F96-9361-C8981F0FFDF9}"/>
              </a:ext>
            </a:extLst>
          </p:cNvPr>
          <p:cNvSpPr/>
          <p:nvPr/>
        </p:nvSpPr>
        <p:spPr>
          <a:xfrm>
            <a:off x="3292047" y="4377747"/>
            <a:ext cx="5466715" cy="33056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t>【</a:t>
            </a:r>
            <a:r>
              <a:rPr kumimoji="1" lang="ja-JP" altLang="en-US" sz="1200" dirty="0"/>
              <a:t>設置校</a:t>
            </a:r>
            <a:r>
              <a:rPr kumimoji="1" lang="en-US" altLang="ja-JP" sz="1200" dirty="0"/>
              <a:t>】 </a:t>
            </a:r>
            <a:r>
              <a:rPr kumimoji="1" lang="ja-JP" altLang="en-US" sz="1200" dirty="0"/>
              <a:t>２校（園芸、農芸）</a:t>
            </a:r>
          </a:p>
        </p:txBody>
      </p:sp>
      <p:sp>
        <p:nvSpPr>
          <p:cNvPr id="74" name="正方形/長方形 73">
            <a:extLst>
              <a:ext uri="{FF2B5EF4-FFF2-40B4-BE49-F238E27FC236}">
                <a16:creationId xmlns:a16="http://schemas.microsoft.com/office/drawing/2014/main" id="{D1AEE48C-9F80-4A08-858C-88B9569BC9D4}"/>
              </a:ext>
            </a:extLst>
          </p:cNvPr>
          <p:cNvSpPr/>
          <p:nvPr/>
        </p:nvSpPr>
        <p:spPr>
          <a:xfrm>
            <a:off x="3292048" y="2948223"/>
            <a:ext cx="5466715" cy="33056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solidFill>
                  <a:schemeClr val="tx1"/>
                </a:solidFill>
              </a:rPr>
              <a:t>【</a:t>
            </a:r>
            <a:r>
              <a:rPr kumimoji="1" lang="ja-JP" altLang="en-US" sz="1200" dirty="0">
                <a:solidFill>
                  <a:schemeClr val="tx1"/>
                </a:solidFill>
              </a:rPr>
              <a:t>設置校</a:t>
            </a:r>
            <a:r>
              <a:rPr kumimoji="1" lang="en-US" altLang="ja-JP" sz="1200" dirty="0">
                <a:solidFill>
                  <a:schemeClr val="tx1"/>
                </a:solidFill>
              </a:rPr>
              <a:t>】 </a:t>
            </a:r>
            <a:r>
              <a:rPr kumimoji="1" lang="ja-JP" altLang="en-US" sz="1200" dirty="0">
                <a:solidFill>
                  <a:schemeClr val="tx1"/>
                </a:solidFill>
              </a:rPr>
              <a:t>４校（淀商業、鶴見商業、大阪ビジネスフロンテ</a:t>
            </a:r>
            <a:r>
              <a:rPr kumimoji="1" lang="ja-JP" altLang="en-US" sz="1200" dirty="0"/>
              <a:t>ィア、</a:t>
            </a:r>
            <a:r>
              <a:rPr kumimoji="1" lang="ja-JP" altLang="en-US" sz="1200" dirty="0">
                <a:solidFill>
                  <a:schemeClr val="tx1"/>
                </a:solidFill>
              </a:rPr>
              <a:t>住吉商業</a:t>
            </a:r>
            <a:r>
              <a:rPr kumimoji="1" lang="ja-JP" altLang="en-US" sz="1200" dirty="0"/>
              <a:t>）</a:t>
            </a:r>
            <a:endParaRPr kumimoji="1" lang="en-US" altLang="ja-JP" sz="1200" dirty="0"/>
          </a:p>
        </p:txBody>
      </p:sp>
      <p:sp>
        <p:nvSpPr>
          <p:cNvPr id="2" name="四角形: 角を丸くする 1">
            <a:extLst>
              <a:ext uri="{FF2B5EF4-FFF2-40B4-BE49-F238E27FC236}">
                <a16:creationId xmlns:a16="http://schemas.microsoft.com/office/drawing/2014/main" id="{CAB3F4E8-1FA8-82B4-604B-5E867D4C1EEE}"/>
              </a:ext>
            </a:extLst>
          </p:cNvPr>
          <p:cNvSpPr/>
          <p:nvPr/>
        </p:nvSpPr>
        <p:spPr>
          <a:xfrm>
            <a:off x="281106" y="5325453"/>
            <a:ext cx="2910763" cy="1331010"/>
          </a:xfrm>
          <a:prstGeom prst="roundRect">
            <a:avLst>
              <a:gd name="adj" fmla="val 6156"/>
            </a:avLst>
          </a:prstGeom>
          <a:solidFill>
            <a:srgbClr val="FFC000"/>
          </a:solidFill>
          <a:ln w="12700">
            <a:noFill/>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 name="角丸四角形 31">
            <a:extLst>
              <a:ext uri="{FF2B5EF4-FFF2-40B4-BE49-F238E27FC236}">
                <a16:creationId xmlns:a16="http://schemas.microsoft.com/office/drawing/2014/main" id="{9BCED1ED-F68B-C240-CB85-D07FC9E24BA7}"/>
              </a:ext>
            </a:extLst>
          </p:cNvPr>
          <p:cNvSpPr/>
          <p:nvPr/>
        </p:nvSpPr>
        <p:spPr>
          <a:xfrm>
            <a:off x="685882" y="5689490"/>
            <a:ext cx="2330146"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多様な専門</a:t>
            </a:r>
            <a:r>
              <a:rPr kumimoji="1" lang="ja-JP" altLang="en-US" dirty="0"/>
              <a:t>学科</a:t>
            </a:r>
            <a:endParaRPr kumimoji="1" lang="en-US" altLang="ja-JP" dirty="0"/>
          </a:p>
        </p:txBody>
      </p:sp>
      <p:sp>
        <p:nvSpPr>
          <p:cNvPr id="8" name="テキスト ボックス 7">
            <a:extLst>
              <a:ext uri="{FF2B5EF4-FFF2-40B4-BE49-F238E27FC236}">
                <a16:creationId xmlns:a16="http://schemas.microsoft.com/office/drawing/2014/main" id="{0A0A71EA-886E-58C0-DF29-E5B2F0FFC514}"/>
              </a:ext>
            </a:extLst>
          </p:cNvPr>
          <p:cNvSpPr txBox="1"/>
          <p:nvPr/>
        </p:nvSpPr>
        <p:spPr>
          <a:xfrm>
            <a:off x="274624" y="5338333"/>
            <a:ext cx="400110" cy="1223228"/>
          </a:xfrm>
          <a:prstGeom prst="rect">
            <a:avLst/>
          </a:prstGeom>
          <a:noFill/>
        </p:spPr>
        <p:txBody>
          <a:bodyPr vert="eaVert" wrap="square" rtlCol="0">
            <a:spAutoFit/>
          </a:bodyPr>
          <a:lstStyle/>
          <a:p>
            <a:pPr algn="ctr"/>
            <a:r>
              <a:rPr kumimoji="1" lang="ja-JP" altLang="en-US" sz="1400" dirty="0"/>
              <a:t>専門的な学び</a:t>
            </a:r>
            <a:endParaRPr kumimoji="1" lang="en-US" altLang="ja-JP" sz="1400" dirty="0"/>
          </a:p>
        </p:txBody>
      </p:sp>
      <p:cxnSp>
        <p:nvCxnSpPr>
          <p:cNvPr id="13" name="直線コネクタ 12">
            <a:extLst>
              <a:ext uri="{FF2B5EF4-FFF2-40B4-BE49-F238E27FC236}">
                <a16:creationId xmlns:a16="http://schemas.microsoft.com/office/drawing/2014/main" id="{98FE77A5-C7ED-8D24-3C4D-94835176B411}"/>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14" name="テキスト ボックス 13">
            <a:extLst>
              <a:ext uri="{FF2B5EF4-FFF2-40B4-BE49-F238E27FC236}">
                <a16:creationId xmlns:a16="http://schemas.microsoft.com/office/drawing/2014/main" id="{1EA99E9A-AD30-CA41-1016-483DFECF6CA5}"/>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第１章　現在の府立高校</a:t>
            </a:r>
          </a:p>
        </p:txBody>
      </p:sp>
      <p:sp>
        <p:nvSpPr>
          <p:cNvPr id="5" name="テキスト ボックス 4">
            <a:extLst>
              <a:ext uri="{FF2B5EF4-FFF2-40B4-BE49-F238E27FC236}">
                <a16:creationId xmlns:a16="http://schemas.microsoft.com/office/drawing/2014/main" id="{2B35BE52-717D-42FB-7EA0-67B9CC20DA38}"/>
              </a:ext>
            </a:extLst>
          </p:cNvPr>
          <p:cNvSpPr txBox="1"/>
          <p:nvPr/>
        </p:nvSpPr>
        <p:spPr>
          <a:xfrm>
            <a:off x="3308279" y="855869"/>
            <a:ext cx="5539508" cy="523220"/>
          </a:xfrm>
          <a:prstGeom prst="rect">
            <a:avLst/>
          </a:prstGeom>
          <a:noFill/>
        </p:spPr>
        <p:txBody>
          <a:bodyPr wrap="square">
            <a:spAutoFit/>
          </a:bodyPr>
          <a:lstStyle/>
          <a:p>
            <a:r>
              <a:rPr kumimoji="1" lang="ja-JP" altLang="en-US" sz="1400" dirty="0"/>
              <a:t>　機械・電気・メカトロニクス・工業化学・建築・デザインなど、ものづくり産業を支える工業各分野についての専門技術や知識を習得できる学校。</a:t>
            </a:r>
            <a:endParaRPr kumimoji="1" lang="en-US" altLang="ja-JP" sz="1400" dirty="0"/>
          </a:p>
        </p:txBody>
      </p:sp>
      <p:sp>
        <p:nvSpPr>
          <p:cNvPr id="7" name="テキスト ボックス 6">
            <a:extLst>
              <a:ext uri="{FF2B5EF4-FFF2-40B4-BE49-F238E27FC236}">
                <a16:creationId xmlns:a16="http://schemas.microsoft.com/office/drawing/2014/main" id="{66DB8CC3-99CB-8D84-C445-FDBFE88F1179}"/>
              </a:ext>
            </a:extLst>
          </p:cNvPr>
          <p:cNvSpPr txBox="1"/>
          <p:nvPr/>
        </p:nvSpPr>
        <p:spPr>
          <a:xfrm>
            <a:off x="3308278" y="2427676"/>
            <a:ext cx="5357973" cy="523220"/>
          </a:xfrm>
          <a:prstGeom prst="rect">
            <a:avLst/>
          </a:prstGeom>
          <a:noFill/>
        </p:spPr>
        <p:txBody>
          <a:bodyPr wrap="square">
            <a:spAutoFit/>
          </a:bodyPr>
          <a:lstStyle/>
          <a:p>
            <a:r>
              <a:rPr kumimoji="1" lang="ja-JP" altLang="en-US" sz="1400" dirty="0"/>
              <a:t>　仕入れや販売、マーケティング、情報処理など、ビジネスに必要な専門知識や技術を習得できる学校。</a:t>
            </a:r>
          </a:p>
        </p:txBody>
      </p:sp>
      <p:sp>
        <p:nvSpPr>
          <p:cNvPr id="11" name="テキスト ボックス 10">
            <a:extLst>
              <a:ext uri="{FF2B5EF4-FFF2-40B4-BE49-F238E27FC236}">
                <a16:creationId xmlns:a16="http://schemas.microsoft.com/office/drawing/2014/main" id="{B7BFC6DD-5B76-DD2D-26E9-17A675CE4B01}"/>
              </a:ext>
            </a:extLst>
          </p:cNvPr>
          <p:cNvSpPr txBox="1"/>
          <p:nvPr/>
        </p:nvSpPr>
        <p:spPr>
          <a:xfrm>
            <a:off x="3376360" y="3829896"/>
            <a:ext cx="5382403" cy="523220"/>
          </a:xfrm>
          <a:prstGeom prst="rect">
            <a:avLst/>
          </a:prstGeom>
          <a:noFill/>
        </p:spPr>
        <p:txBody>
          <a:bodyPr wrap="square">
            <a:spAutoFit/>
          </a:bodyPr>
          <a:lstStyle/>
          <a:p>
            <a:r>
              <a:rPr kumimoji="1" lang="ja-JP" altLang="en-US" sz="1400" dirty="0"/>
              <a:t>　栽培や飼育、食品加工、造園など、農業に関する植物、動物、食品、地域環境等についての専門知識や技術を習得できる学校。</a:t>
            </a:r>
            <a:endParaRPr kumimoji="1" lang="en-US" altLang="ja-JP" sz="1400" dirty="0"/>
          </a:p>
        </p:txBody>
      </p:sp>
      <p:sp>
        <p:nvSpPr>
          <p:cNvPr id="21" name="スライド番号プレースホルダー 6">
            <a:extLst>
              <a:ext uri="{FF2B5EF4-FFF2-40B4-BE49-F238E27FC236}">
                <a16:creationId xmlns:a16="http://schemas.microsoft.com/office/drawing/2014/main" id="{8BA216CE-9073-4C56-9E1B-A9644F8BA2B9}"/>
              </a:ext>
            </a:extLst>
          </p:cNvPr>
          <p:cNvSpPr>
            <a:spLocks noGrp="1"/>
          </p:cNvSpPr>
          <p:nvPr>
            <p:ph type="sldNum" sz="quarter" idx="12"/>
          </p:nvPr>
        </p:nvSpPr>
        <p:spPr>
          <a:xfrm>
            <a:off x="6790387" y="6492556"/>
            <a:ext cx="2057400" cy="365125"/>
          </a:xfrm>
        </p:spPr>
        <p:txBody>
          <a:bodyPr/>
          <a:lstStyle/>
          <a:p>
            <a:fld id="{8EF98A3A-4FC9-421C-9EC4-B2EF6B34D3EB}" type="slidenum">
              <a:rPr kumimoji="1" lang="ja-JP" altLang="en-US" smtClean="0"/>
              <a:t>11</a:t>
            </a:fld>
            <a:endParaRPr kumimoji="1" lang="ja-JP" altLang="en-US" dirty="0"/>
          </a:p>
        </p:txBody>
      </p:sp>
      <p:sp>
        <p:nvSpPr>
          <p:cNvPr id="23" name="正方形/長方形 22">
            <a:extLst>
              <a:ext uri="{FF2B5EF4-FFF2-40B4-BE49-F238E27FC236}">
                <a16:creationId xmlns:a16="http://schemas.microsoft.com/office/drawing/2014/main" id="{D0A3EC06-A15A-48A9-958F-054726BF95D4}"/>
              </a:ext>
            </a:extLst>
          </p:cNvPr>
          <p:cNvSpPr/>
          <p:nvPr/>
        </p:nvSpPr>
        <p:spPr>
          <a:xfrm>
            <a:off x="3292049" y="1366183"/>
            <a:ext cx="5466715" cy="896010"/>
          </a:xfrm>
          <a:prstGeom prst="rect">
            <a:avLst/>
          </a:prstGeom>
          <a:ln w="25400"/>
        </p:spPr>
        <p:style>
          <a:lnRef idx="2">
            <a:schemeClr val="dk1"/>
          </a:lnRef>
          <a:fillRef idx="1">
            <a:schemeClr val="lt1"/>
          </a:fillRef>
          <a:effectRef idx="0">
            <a:schemeClr val="dk1"/>
          </a:effectRef>
          <a:fontRef idx="minor">
            <a:schemeClr val="dk1"/>
          </a:fontRef>
        </p:style>
        <p:txBody>
          <a:bodyPr rtlCol="0" anchor="ctr"/>
          <a:lstStyle/>
          <a:p>
            <a:pPr>
              <a:lnSpc>
                <a:spcPts val="1440"/>
              </a:lnSpc>
            </a:pPr>
            <a:r>
              <a:rPr kumimoji="1" lang="en-US" altLang="ja-JP" sz="1200" dirty="0">
                <a:solidFill>
                  <a:schemeClr val="tx1"/>
                </a:solidFill>
              </a:rPr>
              <a:t>【</a:t>
            </a:r>
            <a:r>
              <a:rPr kumimoji="1" lang="ja-JP" altLang="en-US" sz="1200" dirty="0">
                <a:solidFill>
                  <a:schemeClr val="tx1"/>
                </a:solidFill>
              </a:rPr>
              <a:t>設置校</a:t>
            </a:r>
            <a:r>
              <a:rPr kumimoji="1" lang="en-US" altLang="ja-JP" sz="1200" dirty="0">
                <a:solidFill>
                  <a:schemeClr val="tx1"/>
                </a:solidFill>
              </a:rPr>
              <a:t>】 15</a:t>
            </a:r>
            <a:r>
              <a:rPr kumimoji="1" lang="ja-JP" altLang="en-US" sz="1200" dirty="0">
                <a:solidFill>
                  <a:schemeClr val="tx1"/>
                </a:solidFill>
              </a:rPr>
              <a:t>校（東淀工業、淀川工科、都島工業、</a:t>
            </a:r>
            <a:r>
              <a:rPr kumimoji="1" lang="ja-JP" altLang="en-US" sz="1200" u="sng" dirty="0">
                <a:solidFill>
                  <a:schemeClr val="tx1"/>
                </a:solidFill>
              </a:rPr>
              <a:t>西野田工科</a:t>
            </a:r>
            <a:r>
              <a:rPr kumimoji="1" lang="ja-JP" altLang="en-US" sz="1200" dirty="0">
                <a:solidFill>
                  <a:schemeClr val="tx1"/>
                </a:solidFill>
              </a:rPr>
              <a:t>、泉尾工業、</a:t>
            </a:r>
            <a:r>
              <a:rPr kumimoji="1" lang="ja-JP" altLang="en-US" sz="1200" u="sng" dirty="0">
                <a:solidFill>
                  <a:schemeClr val="tx1"/>
                </a:solidFill>
              </a:rPr>
              <a:t>生野工業</a:t>
            </a:r>
            <a:r>
              <a:rPr kumimoji="1" lang="ja-JP" altLang="en-US" sz="1200" dirty="0">
                <a:solidFill>
                  <a:schemeClr val="tx1"/>
                </a:solidFill>
              </a:rPr>
              <a:t>、今宮工科、工芸、茨木工科、</a:t>
            </a:r>
            <a:r>
              <a:rPr kumimoji="1" lang="ja-JP" altLang="en-US" sz="1200" u="sng" dirty="0">
                <a:solidFill>
                  <a:schemeClr val="tx1"/>
                </a:solidFill>
              </a:rPr>
              <a:t>城東工科</a:t>
            </a:r>
            <a:r>
              <a:rPr kumimoji="1" lang="en-US" altLang="ja-JP" sz="800" u="sng" dirty="0">
                <a:solidFill>
                  <a:schemeClr val="tx1"/>
                </a:solidFill>
              </a:rPr>
              <a:t> </a:t>
            </a:r>
            <a:r>
              <a:rPr kumimoji="1" lang="ja-JP" altLang="en-US" sz="1200" dirty="0">
                <a:solidFill>
                  <a:schemeClr val="tx1"/>
                </a:solidFill>
              </a:rPr>
              <a:t>、</a:t>
            </a:r>
            <a:r>
              <a:rPr kumimoji="1" lang="ja-JP" altLang="en-US" sz="1200" u="sng" dirty="0">
                <a:solidFill>
                  <a:schemeClr val="tx1"/>
                </a:solidFill>
              </a:rPr>
              <a:t>布施工科</a:t>
            </a:r>
            <a:r>
              <a:rPr kumimoji="1" lang="ja-JP" altLang="en-US" sz="1200" dirty="0">
                <a:solidFill>
                  <a:schemeClr val="tx1"/>
                </a:solidFill>
              </a:rPr>
              <a:t>、東大阪みらい工科、藤井寺工科、堺工科、佐野工科）</a:t>
            </a:r>
            <a:endParaRPr kumimoji="1" lang="en-US" altLang="ja-JP" sz="1200" dirty="0">
              <a:solidFill>
                <a:schemeClr val="tx1"/>
              </a:solidFill>
            </a:endParaRPr>
          </a:p>
          <a:p>
            <a:pPr>
              <a:lnSpc>
                <a:spcPts val="1440"/>
              </a:lnSpc>
            </a:pPr>
            <a:r>
              <a:rPr kumimoji="1" lang="ja-JP" altLang="en-US" sz="1200" dirty="0">
                <a:solidFill>
                  <a:schemeClr val="tx1"/>
                </a:solidFill>
              </a:rPr>
              <a:t>　　　　　　　　　　　　　　　　</a:t>
            </a:r>
            <a:r>
              <a:rPr kumimoji="1" lang="ja-JP" altLang="en-US" sz="800" dirty="0">
                <a:solidFill>
                  <a:schemeClr val="tx1"/>
                </a:solidFill>
              </a:rPr>
              <a:t>*</a:t>
            </a:r>
            <a:r>
              <a:rPr kumimoji="1" lang="ja-JP" altLang="en-US" sz="800" u="sng" dirty="0">
                <a:solidFill>
                  <a:schemeClr val="tx1"/>
                </a:solidFill>
              </a:rPr>
              <a:t>　　　</a:t>
            </a:r>
            <a:r>
              <a:rPr kumimoji="1" lang="ja-JP" altLang="en-US" sz="800" dirty="0">
                <a:solidFill>
                  <a:schemeClr val="tx1"/>
                </a:solidFill>
              </a:rPr>
              <a:t>は、令和</a:t>
            </a:r>
            <a:r>
              <a:rPr kumimoji="1" lang="en-US" altLang="ja-JP" sz="800" dirty="0">
                <a:solidFill>
                  <a:schemeClr val="tx1"/>
                </a:solidFill>
              </a:rPr>
              <a:t>7</a:t>
            </a:r>
            <a:r>
              <a:rPr kumimoji="1" lang="ja-JP" altLang="en-US" sz="800" dirty="0">
                <a:solidFill>
                  <a:schemeClr val="tx1"/>
                </a:solidFill>
              </a:rPr>
              <a:t>（</a:t>
            </a:r>
            <a:r>
              <a:rPr kumimoji="1" lang="en-US" altLang="ja-JP" sz="800" dirty="0">
                <a:solidFill>
                  <a:schemeClr val="tx1"/>
                </a:solidFill>
              </a:rPr>
              <a:t>2025</a:t>
            </a:r>
            <a:r>
              <a:rPr kumimoji="1" lang="ja-JP" altLang="en-US" sz="800" dirty="0">
                <a:solidFill>
                  <a:schemeClr val="tx1"/>
                </a:solidFill>
              </a:rPr>
              <a:t>）年度募集停止、　　　は、新工業系高校開校年度募集停止</a:t>
            </a:r>
            <a:endParaRPr kumimoji="1" lang="en-US" altLang="ja-JP" sz="800" u="dbl" dirty="0">
              <a:solidFill>
                <a:schemeClr val="tx1"/>
              </a:solidFill>
            </a:endParaRPr>
          </a:p>
        </p:txBody>
      </p:sp>
      <p:sp>
        <p:nvSpPr>
          <p:cNvPr id="24" name="テキスト ボックス 23">
            <a:extLst>
              <a:ext uri="{FF2B5EF4-FFF2-40B4-BE49-F238E27FC236}">
                <a16:creationId xmlns:a16="http://schemas.microsoft.com/office/drawing/2014/main" id="{F9E6142B-3580-4FA1-9DE9-2B987F279C2D}"/>
              </a:ext>
            </a:extLst>
          </p:cNvPr>
          <p:cNvSpPr txBox="1"/>
          <p:nvPr/>
        </p:nvSpPr>
        <p:spPr>
          <a:xfrm>
            <a:off x="3292047" y="5305941"/>
            <a:ext cx="5431326" cy="954107"/>
          </a:xfrm>
          <a:prstGeom prst="rect">
            <a:avLst/>
          </a:prstGeom>
          <a:noFill/>
        </p:spPr>
        <p:txBody>
          <a:bodyPr wrap="square">
            <a:spAutoFit/>
          </a:bodyPr>
          <a:lstStyle/>
          <a:p>
            <a:r>
              <a:rPr kumimoji="1" lang="ja-JP" altLang="en-US" sz="1400" dirty="0"/>
              <a:t>　美術、音楽、体育、福祉などに関する専門教科・科目の設定や各界で活躍するアーティストやアスリート等の外部人材による指導等により、専門的知識と技能等の育成を図っている。</a:t>
            </a:r>
            <a:endParaRPr kumimoji="1" lang="en-US" altLang="ja-JP" sz="1400" dirty="0"/>
          </a:p>
          <a:p>
            <a:endParaRPr kumimoji="1" lang="en-US" altLang="ja-JP" sz="1400" dirty="0"/>
          </a:p>
        </p:txBody>
      </p:sp>
      <p:sp>
        <p:nvSpPr>
          <p:cNvPr id="25" name="正方形/長方形 24">
            <a:extLst>
              <a:ext uri="{FF2B5EF4-FFF2-40B4-BE49-F238E27FC236}">
                <a16:creationId xmlns:a16="http://schemas.microsoft.com/office/drawing/2014/main" id="{352B59E1-B85C-471F-87D0-04F861CC1625}"/>
              </a:ext>
            </a:extLst>
          </p:cNvPr>
          <p:cNvSpPr/>
          <p:nvPr/>
        </p:nvSpPr>
        <p:spPr>
          <a:xfrm>
            <a:off x="3292047" y="6051225"/>
            <a:ext cx="5481475" cy="446695"/>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t>【</a:t>
            </a:r>
            <a:r>
              <a:rPr kumimoji="1" lang="ja-JP" altLang="en-US" sz="1200" dirty="0"/>
              <a:t>設置校</a:t>
            </a:r>
            <a:r>
              <a:rPr kumimoji="1" lang="en-US" altLang="ja-JP" sz="1200" dirty="0"/>
              <a:t>】 16</a:t>
            </a:r>
            <a:r>
              <a:rPr kumimoji="1" lang="ja-JP" altLang="en-US" sz="1200" dirty="0"/>
              <a:t>校（咲くやこの花、東住吉、淀商業、夕陽丘、桜宮、汎愛、摂津、大塚、工芸、港南造形、東、いちりつ、住吉、千里、泉北、桜和）</a:t>
            </a:r>
            <a:endParaRPr kumimoji="1" lang="en-US" altLang="ja-JP" sz="1200" dirty="0"/>
          </a:p>
        </p:txBody>
      </p:sp>
      <p:sp>
        <p:nvSpPr>
          <p:cNvPr id="26" name="テキスト ボックス 25">
            <a:extLst>
              <a:ext uri="{FF2B5EF4-FFF2-40B4-BE49-F238E27FC236}">
                <a16:creationId xmlns:a16="http://schemas.microsoft.com/office/drawing/2014/main" id="{DEDCF3D8-4243-493A-89D1-0F920798AC39}"/>
              </a:ext>
            </a:extLst>
          </p:cNvPr>
          <p:cNvSpPr txBox="1"/>
          <p:nvPr/>
        </p:nvSpPr>
        <p:spPr>
          <a:xfrm>
            <a:off x="5914150" y="260286"/>
            <a:ext cx="3144999" cy="230832"/>
          </a:xfrm>
          <a:prstGeom prst="rect">
            <a:avLst/>
          </a:prstGeom>
          <a:noFill/>
        </p:spPr>
        <p:txBody>
          <a:bodyPr wrap="square" rtlCol="0">
            <a:spAutoFit/>
          </a:bodyPr>
          <a:lstStyle/>
          <a:p>
            <a:r>
              <a:rPr kumimoji="1" lang="en-US" altLang="ja-JP" sz="900" dirty="0"/>
              <a:t>※</a:t>
            </a:r>
            <a:r>
              <a:rPr kumimoji="1" lang="ja-JP" altLang="en-US" sz="900" dirty="0"/>
              <a:t>設置校数は、令和７（</a:t>
            </a:r>
            <a:r>
              <a:rPr kumimoji="1" lang="en-US" altLang="ja-JP" sz="900" dirty="0"/>
              <a:t>2025</a:t>
            </a:r>
            <a:r>
              <a:rPr kumimoji="1" lang="ja-JP" altLang="en-US" sz="900" dirty="0"/>
              <a:t>）年１月１日の府立高校数</a:t>
            </a:r>
          </a:p>
        </p:txBody>
      </p:sp>
      <p:cxnSp>
        <p:nvCxnSpPr>
          <p:cNvPr id="22" name="直線コネクタ 21">
            <a:extLst>
              <a:ext uri="{FF2B5EF4-FFF2-40B4-BE49-F238E27FC236}">
                <a16:creationId xmlns:a16="http://schemas.microsoft.com/office/drawing/2014/main" id="{6E1604F5-1965-485E-99B6-581C63F19BDC}"/>
              </a:ext>
            </a:extLst>
          </p:cNvPr>
          <p:cNvCxnSpPr>
            <a:cxnSpLocks/>
          </p:cNvCxnSpPr>
          <p:nvPr/>
        </p:nvCxnSpPr>
        <p:spPr>
          <a:xfrm>
            <a:off x="4510007" y="1606762"/>
            <a:ext cx="650929" cy="0"/>
          </a:xfrm>
          <a:prstGeom prst="line">
            <a:avLst/>
          </a:prstGeom>
          <a:ln w="25400" cmpd="dbl"/>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6744BF2E-7212-4B1F-9739-4CF60F5BE638}"/>
              </a:ext>
            </a:extLst>
          </p:cNvPr>
          <p:cNvCxnSpPr>
            <a:cxnSpLocks/>
          </p:cNvCxnSpPr>
          <p:nvPr/>
        </p:nvCxnSpPr>
        <p:spPr>
          <a:xfrm>
            <a:off x="7532435" y="1607204"/>
            <a:ext cx="635430" cy="0"/>
          </a:xfrm>
          <a:prstGeom prst="line">
            <a:avLst/>
          </a:prstGeom>
          <a:ln w="22225" cmpd="dbl"/>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A41A4A12-240E-4CB2-9FBC-B8E22B46661B}"/>
              </a:ext>
            </a:extLst>
          </p:cNvPr>
          <p:cNvCxnSpPr>
            <a:cxnSpLocks/>
          </p:cNvCxnSpPr>
          <p:nvPr/>
        </p:nvCxnSpPr>
        <p:spPr>
          <a:xfrm>
            <a:off x="6810601" y="2108261"/>
            <a:ext cx="223744" cy="0"/>
          </a:xfrm>
          <a:prstGeom prst="line">
            <a:avLst/>
          </a:prstGeom>
          <a:ln w="22225" cmpd="dbl"/>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837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FE85D4-9A7D-D872-4369-477E68036429}"/>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12</a:t>
            </a:fld>
            <a:endParaRPr kumimoji="1" lang="ja-JP" altLang="en-US" dirty="0"/>
          </a:p>
        </p:txBody>
      </p:sp>
      <p:cxnSp>
        <p:nvCxnSpPr>
          <p:cNvPr id="4" name="直線コネクタ 3">
            <a:extLst>
              <a:ext uri="{FF2B5EF4-FFF2-40B4-BE49-F238E27FC236}">
                <a16:creationId xmlns:a16="http://schemas.microsoft.com/office/drawing/2014/main" id="{464B3858-B691-17AB-A642-36961B6F14EC}"/>
              </a:ext>
            </a:extLst>
          </p:cNvPr>
          <p:cNvCxnSpPr/>
          <p:nvPr/>
        </p:nvCxnSpPr>
        <p:spPr>
          <a:xfrm>
            <a:off x="647272" y="3429000"/>
            <a:ext cx="7813497"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テキスト ボックス 4">
            <a:extLst>
              <a:ext uri="{FF2B5EF4-FFF2-40B4-BE49-F238E27FC236}">
                <a16:creationId xmlns:a16="http://schemas.microsoft.com/office/drawing/2014/main" id="{ACA2FD0A-5296-A805-7391-E23B3E990173}"/>
              </a:ext>
            </a:extLst>
          </p:cNvPr>
          <p:cNvSpPr txBox="1"/>
          <p:nvPr/>
        </p:nvSpPr>
        <p:spPr>
          <a:xfrm>
            <a:off x="760288" y="2815119"/>
            <a:ext cx="7161087" cy="461665"/>
          </a:xfrm>
          <a:prstGeom prst="rect">
            <a:avLst/>
          </a:prstGeom>
          <a:noFill/>
        </p:spPr>
        <p:txBody>
          <a:bodyPr wrap="square" rtlCol="0">
            <a:spAutoFit/>
          </a:bodyPr>
          <a:lstStyle/>
          <a:p>
            <a:r>
              <a:rPr kumimoji="1" lang="ja-JP" altLang="en-US" sz="2400" dirty="0"/>
              <a:t>第２章　府立高校を取り巻く環境の変化</a:t>
            </a:r>
          </a:p>
        </p:txBody>
      </p:sp>
    </p:spTree>
    <p:extLst>
      <p:ext uri="{BB962C8B-B14F-4D97-AF65-F5344CB8AC3E}">
        <p14:creationId xmlns:p14="http://schemas.microsoft.com/office/powerpoint/2010/main" val="3742445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82DC0816-5C30-495A-8F32-FC58168D1556}"/>
              </a:ext>
            </a:extLst>
          </p:cNvPr>
          <p:cNvSpPr txBox="1"/>
          <p:nvPr/>
        </p:nvSpPr>
        <p:spPr>
          <a:xfrm>
            <a:off x="396787" y="777744"/>
            <a:ext cx="8451000" cy="827421"/>
          </a:xfrm>
          <a:prstGeom prst="rect">
            <a:avLst/>
          </a:prstGeom>
          <a:noFill/>
          <a:ln>
            <a:noFill/>
          </a:ln>
        </p:spPr>
        <p:txBody>
          <a:bodyPr wrap="square" tIns="67500" bIns="67500" rtlCol="0" anchor="t" anchorCtr="0">
            <a:noAutofit/>
          </a:bodyPr>
          <a:lstStyle/>
          <a:p>
            <a:pPr>
              <a:spcAft>
                <a:spcPts val="450"/>
              </a:spcAft>
            </a:pPr>
            <a:r>
              <a:rPr lang="ja-JP" altLang="en-US" sz="1400" dirty="0">
                <a:latin typeface="Meiryo UI" panose="020B0604030504040204" pitchFamily="50" charset="-128"/>
                <a:ea typeface="Meiryo UI" panose="020B0604030504040204" pitchFamily="50" charset="-128"/>
              </a:rPr>
              <a:t>　現在、中学卒業後の高校等（高等学校、高等専門学校、支援学校高等部）への進学率は</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％に近く、また、高校卒業後の大学等進学者は</a:t>
            </a:r>
            <a:r>
              <a:rPr lang="en-US" altLang="ja-JP" sz="1400" dirty="0">
                <a:latin typeface="Meiryo UI" panose="020B0604030504040204" pitchFamily="50" charset="-128"/>
                <a:ea typeface="Meiryo UI" panose="020B0604030504040204" pitchFamily="50" charset="-128"/>
              </a:rPr>
              <a:t>67.6%</a:t>
            </a:r>
            <a:r>
              <a:rPr lang="ja-JP" altLang="en-US" sz="1400" dirty="0">
                <a:latin typeface="Meiryo UI" panose="020B0604030504040204" pitchFamily="50" charset="-128"/>
                <a:ea typeface="Meiryo UI" panose="020B0604030504040204" pitchFamily="50" charset="-128"/>
              </a:rPr>
              <a:t>、専修学校等進学者は</a:t>
            </a:r>
            <a:r>
              <a:rPr lang="en-US" altLang="ja-JP" sz="1400" dirty="0">
                <a:latin typeface="Meiryo UI" panose="020B0604030504040204" pitchFamily="50" charset="-128"/>
                <a:ea typeface="Meiryo UI" panose="020B0604030504040204" pitchFamily="50" charset="-128"/>
              </a:rPr>
              <a:t>18.6%</a:t>
            </a:r>
            <a:r>
              <a:rPr lang="ja-JP" altLang="en-US" sz="1400" dirty="0">
                <a:latin typeface="Meiryo UI" panose="020B0604030504040204" pitchFamily="50" charset="-128"/>
                <a:ea typeface="Meiryo UI" panose="020B0604030504040204" pitchFamily="50" charset="-128"/>
              </a:rPr>
              <a:t>と進学率が９割弱となっており、ほとんどの子どもが、高校、大学等で学ぶ時代となっている。</a:t>
            </a:r>
            <a:endParaRPr lang="en-US" altLang="ja-JP" sz="1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3FB97B8C-AE18-4CA7-8B22-3F35730935C8}"/>
              </a:ext>
            </a:extLst>
          </p:cNvPr>
          <p:cNvSpPr txBox="1"/>
          <p:nvPr/>
        </p:nvSpPr>
        <p:spPr>
          <a:xfrm>
            <a:off x="923798" y="4776037"/>
            <a:ext cx="4692017" cy="219291"/>
          </a:xfrm>
          <a:prstGeom prst="rect">
            <a:avLst/>
          </a:prstGeom>
          <a:noFill/>
        </p:spPr>
        <p:txBody>
          <a:bodyPr wrap="square">
            <a:spAutoFit/>
          </a:bodyPr>
          <a:lstStyle/>
          <a:p>
            <a:r>
              <a:rPr lang="ja-JP" altLang="en-US" sz="825" dirty="0">
                <a:latin typeface="メイリオ" panose="020B0604030504040204" pitchFamily="50" charset="-128"/>
                <a:ea typeface="メイリオ" panose="020B0604030504040204" pitchFamily="50" charset="-128"/>
              </a:rPr>
              <a:t>（出典：令和５（</a:t>
            </a:r>
            <a:r>
              <a:rPr lang="en-US" altLang="ja-JP" sz="825" dirty="0">
                <a:latin typeface="メイリオ" panose="020B0604030504040204" pitchFamily="50" charset="-128"/>
                <a:ea typeface="メイリオ" panose="020B0604030504040204" pitchFamily="50" charset="-128"/>
              </a:rPr>
              <a:t>2023</a:t>
            </a:r>
            <a:r>
              <a:rPr lang="ja-JP" altLang="en-US" sz="825" dirty="0">
                <a:latin typeface="メイリオ" panose="020B0604030504040204" pitchFamily="50" charset="-128"/>
                <a:ea typeface="メイリオ" panose="020B0604030504040204" pitchFamily="50" charset="-128"/>
              </a:rPr>
              <a:t>）年度大阪の学校統計　学校基本統計（学校基本調査報告書））</a:t>
            </a:r>
          </a:p>
        </p:txBody>
      </p:sp>
      <p:pic>
        <p:nvPicPr>
          <p:cNvPr id="11" name="図 10">
            <a:extLst>
              <a:ext uri="{FF2B5EF4-FFF2-40B4-BE49-F238E27FC236}">
                <a16:creationId xmlns:a16="http://schemas.microsoft.com/office/drawing/2014/main" id="{5E87EBC8-8B2D-4B46-AF38-53463285FBA5}"/>
              </a:ext>
            </a:extLst>
          </p:cNvPr>
          <p:cNvPicPr/>
          <p:nvPr/>
        </p:nvPicPr>
        <p:blipFill rotWithShape="1">
          <a:blip r:embed="rId3" cstate="print">
            <a:extLst>
              <a:ext uri="{28A0092B-C50C-407E-A947-70E740481C1C}">
                <a14:useLocalDpi xmlns:a14="http://schemas.microsoft.com/office/drawing/2010/main"/>
              </a:ext>
            </a:extLst>
          </a:blip>
          <a:srcRect l="-3557" t="3964" r="-2092" b="6760"/>
          <a:stretch/>
        </p:blipFill>
        <p:spPr bwMode="auto">
          <a:xfrm>
            <a:off x="4772704" y="2048289"/>
            <a:ext cx="3978861" cy="2657898"/>
          </a:xfrm>
          <a:prstGeom prst="rect">
            <a:avLst/>
          </a:prstGeom>
          <a:noFill/>
          <a:ln>
            <a:noFill/>
          </a:ln>
          <a:extLst>
            <a:ext uri="{53640926-AAD7-44D8-BBD7-CCE9431645EC}">
              <a14:shadowObscured xmlns:a14="http://schemas.microsoft.com/office/drawing/2010/main"/>
            </a:ext>
          </a:extLst>
        </p:spPr>
      </p:pic>
      <p:pic>
        <p:nvPicPr>
          <p:cNvPr id="13" name="図 12">
            <a:extLst>
              <a:ext uri="{FF2B5EF4-FFF2-40B4-BE49-F238E27FC236}">
                <a16:creationId xmlns:a16="http://schemas.microsoft.com/office/drawing/2014/main" id="{06BAB83D-788D-4B3C-94FA-09466D26E941}"/>
              </a:ext>
            </a:extLst>
          </p:cNvPr>
          <p:cNvPicPr/>
          <p:nvPr/>
        </p:nvPicPr>
        <p:blipFill rotWithShape="1">
          <a:blip r:embed="rId4" cstate="print">
            <a:extLst>
              <a:ext uri="{28A0092B-C50C-407E-A947-70E740481C1C}">
                <a14:useLocalDpi xmlns:a14="http://schemas.microsoft.com/office/drawing/2010/main"/>
              </a:ext>
            </a:extLst>
          </a:blip>
          <a:srcRect l="-2454" t="5378" r="2454" b="3096"/>
          <a:stretch/>
        </p:blipFill>
        <p:spPr bwMode="auto">
          <a:xfrm>
            <a:off x="631861" y="2113280"/>
            <a:ext cx="3722007" cy="2631440"/>
          </a:xfrm>
          <a:prstGeom prst="rect">
            <a:avLst/>
          </a:prstGeom>
          <a:noFill/>
          <a:ln>
            <a:noFill/>
          </a:ln>
          <a:extLst>
            <a:ext uri="{53640926-AAD7-44D8-BBD7-CCE9431645EC}">
              <a14:shadowObscured xmlns:a14="http://schemas.microsoft.com/office/drawing/2010/main"/>
            </a:ext>
          </a:extLst>
        </p:spPr>
      </p:pic>
      <p:sp>
        <p:nvSpPr>
          <p:cNvPr id="14" name="テキスト ボックス 13">
            <a:extLst>
              <a:ext uri="{FF2B5EF4-FFF2-40B4-BE49-F238E27FC236}">
                <a16:creationId xmlns:a16="http://schemas.microsoft.com/office/drawing/2014/main" id="{5705AF2E-2959-497A-8EB8-523598D7697D}"/>
              </a:ext>
            </a:extLst>
          </p:cNvPr>
          <p:cNvSpPr txBox="1"/>
          <p:nvPr/>
        </p:nvSpPr>
        <p:spPr>
          <a:xfrm>
            <a:off x="2402386" y="5135029"/>
            <a:ext cx="4313471" cy="276999"/>
          </a:xfrm>
          <a:prstGeom prst="rect">
            <a:avLst/>
          </a:prstGeom>
          <a:no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卒業者数、進学率及び卒業者に占める就職者の割合の推移</a:t>
            </a:r>
          </a:p>
        </p:txBody>
      </p:sp>
      <p:sp>
        <p:nvSpPr>
          <p:cNvPr id="15" name="テキスト ボックス 14">
            <a:extLst>
              <a:ext uri="{FF2B5EF4-FFF2-40B4-BE49-F238E27FC236}">
                <a16:creationId xmlns:a16="http://schemas.microsoft.com/office/drawing/2014/main" id="{1D359903-E27F-4F11-A165-0E50E4E84F20}"/>
              </a:ext>
            </a:extLst>
          </p:cNvPr>
          <p:cNvSpPr txBox="1"/>
          <p:nvPr/>
        </p:nvSpPr>
        <p:spPr>
          <a:xfrm>
            <a:off x="1623118" y="1853138"/>
            <a:ext cx="1709477" cy="276999"/>
          </a:xfrm>
          <a:prstGeom prst="rect">
            <a:avLst/>
          </a:prstGeom>
          <a:noFill/>
        </p:spPr>
        <p:txBody>
          <a:bodyPr wrap="square">
            <a:spAutoFit/>
          </a:bodyPr>
          <a:lstStyle/>
          <a:p>
            <a:pPr algn="ctr"/>
            <a:r>
              <a:rPr lang="ja-JP" altLang="en-US" sz="1200" b="1" dirty="0">
                <a:latin typeface="Meiryo UI" panose="020B0604030504040204" pitchFamily="50" charset="-128"/>
                <a:ea typeface="Meiryo UI" panose="020B0604030504040204" pitchFamily="50" charset="-128"/>
              </a:rPr>
              <a:t>中学校卒業後</a:t>
            </a:r>
          </a:p>
        </p:txBody>
      </p:sp>
      <p:sp>
        <p:nvSpPr>
          <p:cNvPr id="16" name="テキスト ボックス 15">
            <a:extLst>
              <a:ext uri="{FF2B5EF4-FFF2-40B4-BE49-F238E27FC236}">
                <a16:creationId xmlns:a16="http://schemas.microsoft.com/office/drawing/2014/main" id="{B6887F04-E339-4D3C-9CD8-64EBB5FFFCA6}"/>
              </a:ext>
            </a:extLst>
          </p:cNvPr>
          <p:cNvSpPr txBox="1"/>
          <p:nvPr/>
        </p:nvSpPr>
        <p:spPr>
          <a:xfrm>
            <a:off x="5464996" y="1853137"/>
            <a:ext cx="2502613" cy="276999"/>
          </a:xfrm>
          <a:prstGeom prst="rect">
            <a:avLst/>
          </a:prstGeom>
          <a:noFill/>
        </p:spPr>
        <p:txBody>
          <a:bodyPr wrap="square">
            <a:spAutoFit/>
          </a:bodyPr>
          <a:lstStyle/>
          <a:p>
            <a:pPr algn="ctr"/>
            <a:r>
              <a:rPr lang="ja-JP" altLang="en-US" sz="1200" b="1" dirty="0">
                <a:latin typeface="Meiryo UI" panose="020B0604030504040204" pitchFamily="50" charset="-128"/>
                <a:ea typeface="Meiryo UI" panose="020B0604030504040204" pitchFamily="50" charset="-128"/>
              </a:rPr>
              <a:t>高校（全日制・定時制）卒業後</a:t>
            </a:r>
          </a:p>
        </p:txBody>
      </p:sp>
      <p:sp>
        <p:nvSpPr>
          <p:cNvPr id="2" name="テキスト ボックス 1">
            <a:extLst>
              <a:ext uri="{FF2B5EF4-FFF2-40B4-BE49-F238E27FC236}">
                <a16:creationId xmlns:a16="http://schemas.microsoft.com/office/drawing/2014/main" id="{CC1FDFDD-16A3-DCE9-DF04-F19707AA37EF}"/>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第２章　府立高校を取り巻く環境の変化</a:t>
            </a:r>
          </a:p>
        </p:txBody>
      </p:sp>
      <p:cxnSp>
        <p:nvCxnSpPr>
          <p:cNvPr id="3" name="直線コネクタ 2">
            <a:extLst>
              <a:ext uri="{FF2B5EF4-FFF2-40B4-BE49-F238E27FC236}">
                <a16:creationId xmlns:a16="http://schemas.microsoft.com/office/drawing/2014/main" id="{0A4B6301-80BB-91A2-5BD4-52A240259230}"/>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4" name="楕円 3">
            <a:extLst>
              <a:ext uri="{FF2B5EF4-FFF2-40B4-BE49-F238E27FC236}">
                <a16:creationId xmlns:a16="http://schemas.microsoft.com/office/drawing/2014/main" id="{E2568D0A-19B5-25E5-2F4D-12ADD5EC38BE}"/>
              </a:ext>
            </a:extLst>
          </p:cNvPr>
          <p:cNvSpPr/>
          <p:nvPr/>
        </p:nvSpPr>
        <p:spPr>
          <a:xfrm>
            <a:off x="3883629" y="2346661"/>
            <a:ext cx="215757" cy="208016"/>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F8CDACB7-8268-E919-270A-0A0F1265BCC7}"/>
              </a:ext>
            </a:extLst>
          </p:cNvPr>
          <p:cNvSpPr/>
          <p:nvPr/>
        </p:nvSpPr>
        <p:spPr>
          <a:xfrm>
            <a:off x="8202898" y="2945987"/>
            <a:ext cx="215757" cy="208016"/>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B3F6DC4E-AF67-34C3-BB72-F6962F9CDA16}"/>
              </a:ext>
            </a:extLst>
          </p:cNvPr>
          <p:cNvSpPr/>
          <p:nvPr/>
        </p:nvSpPr>
        <p:spPr>
          <a:xfrm>
            <a:off x="8192630" y="4034031"/>
            <a:ext cx="215757" cy="208016"/>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スライド番号プレースホルダー 6">
            <a:extLst>
              <a:ext uri="{FF2B5EF4-FFF2-40B4-BE49-F238E27FC236}">
                <a16:creationId xmlns:a16="http://schemas.microsoft.com/office/drawing/2014/main" id="{1B1531E6-FAA6-4899-8937-F9662C459CCE}"/>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13</a:t>
            </a:fld>
            <a:endParaRPr kumimoji="1" lang="ja-JP" altLang="en-US" dirty="0"/>
          </a:p>
        </p:txBody>
      </p:sp>
    </p:spTree>
    <p:extLst>
      <p:ext uri="{BB962C8B-B14F-4D97-AF65-F5344CB8AC3E}">
        <p14:creationId xmlns:p14="http://schemas.microsoft.com/office/powerpoint/2010/main" val="3081628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7" name="スライド番号プレースホルダー 6">
            <a:extLst>
              <a:ext uri="{FF2B5EF4-FFF2-40B4-BE49-F238E27FC236}">
                <a16:creationId xmlns:a16="http://schemas.microsoft.com/office/drawing/2014/main" id="{0AA09A9B-CF5C-40FE-BD68-148988670D96}"/>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14</a:t>
            </a:fld>
            <a:endParaRPr kumimoji="1" lang="ja-JP" altLang="en-US" dirty="0"/>
          </a:p>
        </p:txBody>
      </p:sp>
      <p:sp>
        <p:nvSpPr>
          <p:cNvPr id="10" name="正方形/長方形 9">
            <a:extLst>
              <a:ext uri="{FF2B5EF4-FFF2-40B4-BE49-F238E27FC236}">
                <a16:creationId xmlns:a16="http://schemas.microsoft.com/office/drawing/2014/main" id="{84B33F03-2ADA-4723-B82A-0AA5ACDEBBDB}"/>
              </a:ext>
            </a:extLst>
          </p:cNvPr>
          <p:cNvSpPr/>
          <p:nvPr/>
        </p:nvSpPr>
        <p:spPr>
          <a:xfrm>
            <a:off x="434340" y="2941320"/>
            <a:ext cx="4072890" cy="3535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7076960-C0D9-4022-9284-A84AE8B55EEB}"/>
              </a:ext>
            </a:extLst>
          </p:cNvPr>
          <p:cNvSpPr/>
          <p:nvPr/>
        </p:nvSpPr>
        <p:spPr>
          <a:xfrm>
            <a:off x="4666653" y="2941320"/>
            <a:ext cx="4072890" cy="3535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739C58A0-705B-4DE3-A4BA-4C94DCC664C1}"/>
              </a:ext>
            </a:extLst>
          </p:cNvPr>
          <p:cNvSpPr/>
          <p:nvPr/>
        </p:nvSpPr>
        <p:spPr>
          <a:xfrm>
            <a:off x="434340" y="2842260"/>
            <a:ext cx="8305203" cy="342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a:extLst>
              <a:ext uri="{FF2B5EF4-FFF2-40B4-BE49-F238E27FC236}">
                <a16:creationId xmlns:a16="http://schemas.microsoft.com/office/drawing/2014/main" id="{45232AD2-7601-4D94-9469-685EE12C0D77}"/>
              </a:ext>
            </a:extLst>
          </p:cNvPr>
          <p:cNvPicPr/>
          <p:nvPr/>
        </p:nvPicPr>
        <p:blipFill>
          <a:blip r:embed="rId3" cstate="print">
            <a:extLst>
              <a:ext uri="{28A0092B-C50C-407E-A947-70E740481C1C}">
                <a14:useLocalDpi xmlns:a14="http://schemas.microsoft.com/office/drawing/2010/main"/>
              </a:ext>
            </a:extLst>
          </a:blip>
          <a:stretch>
            <a:fillRect/>
          </a:stretch>
        </p:blipFill>
        <p:spPr>
          <a:xfrm>
            <a:off x="194452" y="2421481"/>
            <a:ext cx="8842285" cy="4047899"/>
          </a:xfrm>
          <a:prstGeom prst="rect">
            <a:avLst/>
          </a:prstGeom>
        </p:spPr>
      </p:pic>
      <p:sp>
        <p:nvSpPr>
          <p:cNvPr id="42" name="テキスト ボックス 2">
            <a:extLst>
              <a:ext uri="{FF2B5EF4-FFF2-40B4-BE49-F238E27FC236}">
                <a16:creationId xmlns:a16="http://schemas.microsoft.com/office/drawing/2014/main" id="{2DDFEE5A-F736-4843-B3BE-4036C32C705E}"/>
              </a:ext>
            </a:extLst>
          </p:cNvPr>
          <p:cNvSpPr txBox="1">
            <a:spLocks noChangeArrowheads="1"/>
          </p:cNvSpPr>
          <p:nvPr/>
        </p:nvSpPr>
        <p:spPr bwMode="auto">
          <a:xfrm>
            <a:off x="7484397" y="2989204"/>
            <a:ext cx="587337" cy="311624"/>
          </a:xfrm>
          <a:prstGeom prst="rect">
            <a:avLst/>
          </a:prstGeom>
          <a:noFill/>
          <a:ln w="9525">
            <a:noFill/>
            <a:miter lim="800000"/>
            <a:headEnd/>
            <a:tailEnd/>
          </a:ln>
        </p:spPr>
        <p:txBody>
          <a:bodyPr rot="0" vert="horz" wrap="square" lIns="91440" tIns="45720" rIns="91440" bIns="45720" anchor="t" anchorCtr="0">
            <a:spAutoFit/>
          </a:bodyPr>
          <a:lstStyle/>
          <a:p>
            <a:pPr algn="just">
              <a:lnSpc>
                <a:spcPts val="2000"/>
              </a:lnSpc>
            </a:pPr>
            <a:r>
              <a:rPr lang="ja-JP" sz="700" kern="10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050" kern="10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3" name="テキスト ボックス 2">
            <a:extLst>
              <a:ext uri="{FF2B5EF4-FFF2-40B4-BE49-F238E27FC236}">
                <a16:creationId xmlns:a16="http://schemas.microsoft.com/office/drawing/2014/main" id="{A0793135-466C-45A9-AD4C-62BFC18B27AB}"/>
              </a:ext>
            </a:extLst>
          </p:cNvPr>
          <p:cNvSpPr>
            <a:spLocks noChangeArrowheads="1"/>
          </p:cNvSpPr>
          <p:nvPr/>
        </p:nvSpPr>
        <p:spPr>
          <a:xfrm>
            <a:off x="2035848" y="6259031"/>
            <a:ext cx="5261610" cy="276999"/>
          </a:xfrm>
          <a:prstGeom prst="rect">
            <a:avLst/>
          </a:prstGeom>
          <a:noFill/>
        </p:spPr>
        <p:txBody>
          <a:bodyPr wrap="square">
            <a:spAutoFit/>
          </a:bodyPr>
          <a:lstStyle/>
          <a:p>
            <a:pPr algn="ctr"/>
            <a:r>
              <a:rPr lang="ja-JP" altLang="en-US" sz="1200" b="1" dirty="0">
                <a:latin typeface="Meiryo UI" panose="020B0604030504040204" pitchFamily="50" charset="-128"/>
                <a:ea typeface="Meiryo UI" panose="020B0604030504040204" pitchFamily="50" charset="-128"/>
              </a:rPr>
              <a:t>昼間の高校への進学率の推移</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大阪府教育庁作成</a:t>
            </a:r>
            <a:r>
              <a:rPr lang="en-US" altLang="ja-JP" sz="1200" b="1" dirty="0">
                <a:latin typeface="Meiryo UI" panose="020B0604030504040204" pitchFamily="50" charset="-128"/>
                <a:ea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8A041778-C5F0-2007-AECA-B0AE38FB7B3E}"/>
              </a:ext>
            </a:extLst>
          </p:cNvPr>
          <p:cNvSpPr txBox="1"/>
          <p:nvPr/>
        </p:nvSpPr>
        <p:spPr>
          <a:xfrm>
            <a:off x="434013" y="742294"/>
            <a:ext cx="8363164" cy="1600438"/>
          </a:xfrm>
          <a:prstGeom prst="rect">
            <a:avLst/>
          </a:prstGeom>
          <a:noFill/>
        </p:spPr>
        <p:txBody>
          <a:bodyPr wrap="square">
            <a:spAutoFit/>
          </a:bodyPr>
          <a:lstStyle/>
          <a:p>
            <a:r>
              <a:rPr kumimoji="1" lang="ja-JP" altLang="en-US" sz="1400" dirty="0">
                <a:latin typeface="Meiryo UI" panose="020B0604030504040204" pitchFamily="50" charset="-128"/>
                <a:ea typeface="Meiryo UI" panose="020B0604030504040204" pitchFamily="50" charset="-128"/>
              </a:rPr>
              <a:t>　近年、公立・私立高校の受入割合の変化や、通信制高校へ進学する生徒の増加など、高校進学のニーズに変化がみられる。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通信制の課程への進学者の割合は年々増加し、令和５（</a:t>
            </a:r>
            <a:r>
              <a:rPr kumimoji="1" lang="en-US" altLang="ja-JP" sz="1400" dirty="0">
                <a:solidFill>
                  <a:schemeClr val="tx1"/>
                </a:solidFill>
                <a:latin typeface="Meiryo UI" panose="020B0604030504040204" pitchFamily="50" charset="-128"/>
                <a:ea typeface="Meiryo UI" panose="020B0604030504040204" pitchFamily="50" charset="-128"/>
              </a:rPr>
              <a:t>2023</a:t>
            </a:r>
            <a:r>
              <a:rPr kumimoji="1" lang="ja-JP" altLang="en-US" sz="1400" dirty="0">
                <a:solidFill>
                  <a:schemeClr val="tx1"/>
                </a:solidFill>
                <a:latin typeface="Meiryo UI" panose="020B0604030504040204" pitchFamily="50" charset="-128"/>
                <a:ea typeface="Meiryo UI" panose="020B0604030504040204" pitchFamily="50" charset="-128"/>
              </a:rPr>
              <a:t>）年度においては、平成</a:t>
            </a:r>
            <a:r>
              <a:rPr kumimoji="1" lang="en-US" altLang="ja-JP" sz="1400" dirty="0">
                <a:solidFill>
                  <a:schemeClr val="tx1"/>
                </a:solidFill>
                <a:latin typeface="Meiryo UI" panose="020B0604030504040204" pitchFamily="50" charset="-128"/>
                <a:ea typeface="Meiryo UI" panose="020B0604030504040204" pitchFamily="50" charset="-128"/>
              </a:rPr>
              <a:t>28</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2016</a:t>
            </a:r>
            <a:r>
              <a:rPr kumimoji="1" lang="ja-JP" altLang="en-US" sz="1400" dirty="0">
                <a:solidFill>
                  <a:schemeClr val="tx1"/>
                </a:solidFill>
                <a:latin typeface="Meiryo UI" panose="020B0604030504040204" pitchFamily="50" charset="-128"/>
                <a:ea typeface="Meiryo UI" panose="020B0604030504040204" pitchFamily="50" charset="-128"/>
              </a:rPr>
              <a:t>）年度からの７年間でほぼ２倍の</a:t>
            </a:r>
            <a:r>
              <a:rPr kumimoji="1" lang="en-US" altLang="ja-JP" sz="1400" dirty="0">
                <a:solidFill>
                  <a:schemeClr val="tx1"/>
                </a:solidFill>
                <a:latin typeface="Meiryo UI" panose="020B0604030504040204" pitchFamily="50" charset="-128"/>
                <a:ea typeface="Meiryo UI" panose="020B0604030504040204" pitchFamily="50" charset="-128"/>
              </a:rPr>
              <a:t>6.5</a:t>
            </a:r>
            <a:r>
              <a:rPr kumimoji="1" lang="ja-JP" altLang="en-US" sz="1400" dirty="0">
                <a:solidFill>
                  <a:schemeClr val="tx1"/>
                </a:solidFill>
                <a:latin typeface="Meiryo UI" panose="020B0604030504040204" pitchFamily="50" charset="-128"/>
                <a:ea typeface="Meiryo UI" panose="020B0604030504040204" pitchFamily="50" charset="-128"/>
              </a:rPr>
              <a:t>％である一方、昼間の高校への進学者は、平成</a:t>
            </a:r>
            <a:r>
              <a:rPr kumimoji="1" lang="en-US" altLang="ja-JP" sz="1400" dirty="0">
                <a:solidFill>
                  <a:schemeClr val="tx1"/>
                </a:solidFill>
                <a:latin typeface="Meiryo UI" panose="020B0604030504040204" pitchFamily="50" charset="-128"/>
                <a:ea typeface="Meiryo UI" panose="020B0604030504040204" pitchFamily="50" charset="-128"/>
              </a:rPr>
              <a:t>30</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2018</a:t>
            </a:r>
            <a:r>
              <a:rPr kumimoji="1" lang="ja-JP" altLang="en-US" sz="1400" dirty="0">
                <a:solidFill>
                  <a:schemeClr val="tx1"/>
                </a:solidFill>
                <a:latin typeface="Meiryo UI" panose="020B0604030504040204" pitchFamily="50" charset="-128"/>
                <a:ea typeface="Meiryo UI" panose="020B0604030504040204" pitchFamily="50" charset="-128"/>
              </a:rPr>
              <a:t>）年度までは</a:t>
            </a:r>
            <a:r>
              <a:rPr kumimoji="1" lang="en-US" altLang="ja-JP" sz="1400" dirty="0">
                <a:solidFill>
                  <a:schemeClr val="tx1"/>
                </a:solidFill>
                <a:latin typeface="Meiryo UI" panose="020B0604030504040204" pitchFamily="50" charset="-128"/>
                <a:ea typeface="Meiryo UI" panose="020B0604030504040204" pitchFamily="50" charset="-128"/>
              </a:rPr>
              <a:t>93.5</a:t>
            </a:r>
            <a:r>
              <a:rPr kumimoji="1" lang="ja-JP" altLang="en-US" sz="1400" dirty="0">
                <a:solidFill>
                  <a:schemeClr val="tx1"/>
                </a:solidFill>
                <a:latin typeface="Meiryo UI" panose="020B0604030504040204" pitchFamily="50" charset="-128"/>
                <a:ea typeface="Meiryo UI" panose="020B0604030504040204" pitchFamily="50" charset="-128"/>
              </a:rPr>
              <a:t>％前後で推移していたが、その後減少し、 令和５（</a:t>
            </a:r>
            <a:r>
              <a:rPr kumimoji="1" lang="en-US" altLang="ja-JP" sz="1400" dirty="0">
                <a:solidFill>
                  <a:schemeClr val="tx1"/>
                </a:solidFill>
                <a:latin typeface="Meiryo UI" panose="020B0604030504040204" pitchFamily="50" charset="-128"/>
                <a:ea typeface="Meiryo UI" panose="020B0604030504040204" pitchFamily="50" charset="-128"/>
              </a:rPr>
              <a:t>2023</a:t>
            </a:r>
            <a:r>
              <a:rPr kumimoji="1" lang="ja-JP" altLang="en-US" sz="1400" dirty="0">
                <a:solidFill>
                  <a:schemeClr val="tx1"/>
                </a:solidFill>
                <a:latin typeface="Meiryo UI" panose="020B0604030504040204" pitchFamily="50" charset="-128"/>
                <a:ea typeface="Meiryo UI" panose="020B0604030504040204" pitchFamily="50" charset="-128"/>
              </a:rPr>
              <a:t>）年度においては</a:t>
            </a:r>
            <a:r>
              <a:rPr kumimoji="1" lang="en-US" altLang="ja-JP" sz="1400" dirty="0">
                <a:solidFill>
                  <a:schemeClr val="tx1"/>
                </a:solidFill>
                <a:latin typeface="Meiryo UI" panose="020B0604030504040204" pitchFamily="50" charset="-128"/>
                <a:ea typeface="Meiryo UI" panose="020B0604030504040204" pitchFamily="50" charset="-128"/>
              </a:rPr>
              <a:t>90.6</a:t>
            </a:r>
            <a:r>
              <a:rPr kumimoji="1" lang="ja-JP" altLang="en-US" sz="1400" dirty="0">
                <a:solidFill>
                  <a:schemeClr val="tx1"/>
                </a:solidFill>
                <a:latin typeface="Meiryo UI" panose="020B0604030504040204" pitchFamily="50" charset="-128"/>
                <a:ea typeface="Meiryo UI" panose="020B0604030504040204" pitchFamily="50" charset="-128"/>
              </a:rPr>
              <a:t>％となっている。</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また、</a:t>
            </a:r>
            <a:r>
              <a:rPr kumimoji="1" lang="ja-JP" altLang="en-US" sz="1400" dirty="0">
                <a:latin typeface="Meiryo UI" panose="020B0604030504040204" pitchFamily="50" charset="-128"/>
                <a:ea typeface="Meiryo UI" panose="020B0604030504040204" pitchFamily="50" charset="-128"/>
              </a:rPr>
              <a:t>令和６（</a:t>
            </a:r>
            <a:r>
              <a:rPr kumimoji="1" lang="en-US" altLang="ja-JP" sz="1400" dirty="0">
                <a:latin typeface="Meiryo UI" panose="020B0604030504040204" pitchFamily="50" charset="-128"/>
                <a:ea typeface="Meiryo UI" panose="020B0604030504040204" pitchFamily="50" charset="-128"/>
              </a:rPr>
              <a:t>2024</a:t>
            </a:r>
            <a:r>
              <a:rPr kumimoji="1" lang="ja-JP" altLang="en-US" sz="1400" dirty="0">
                <a:latin typeface="Meiryo UI" panose="020B0604030504040204" pitchFamily="50" charset="-128"/>
                <a:ea typeface="Meiryo UI" panose="020B0604030504040204" pitchFamily="50" charset="-128"/>
              </a:rPr>
              <a:t>）年</a:t>
            </a:r>
            <a:r>
              <a:rPr kumimoji="1" lang="ja-JP" altLang="en-US" sz="1400" dirty="0">
                <a:solidFill>
                  <a:schemeClr val="tx1"/>
                </a:solidFill>
                <a:latin typeface="Meiryo UI" panose="020B0604030504040204" pitchFamily="50" charset="-128"/>
                <a:ea typeface="Meiryo UI" panose="020B0604030504040204" pitchFamily="50" charset="-128"/>
              </a:rPr>
              <a:t>春から、公立・私立高校等の授業料完全無償化がスタートし、更なる学校選択の自由が進むことが想定される。</a:t>
            </a:r>
          </a:p>
        </p:txBody>
      </p:sp>
      <p:sp>
        <p:nvSpPr>
          <p:cNvPr id="11" name="テキスト ボックス 10">
            <a:extLst>
              <a:ext uri="{FF2B5EF4-FFF2-40B4-BE49-F238E27FC236}">
                <a16:creationId xmlns:a16="http://schemas.microsoft.com/office/drawing/2014/main" id="{73F1CBFB-8FE5-6ADB-29D5-7C24854B732D}"/>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第２章　府立高校を取り巻く環境の変化</a:t>
            </a:r>
          </a:p>
        </p:txBody>
      </p:sp>
    </p:spTree>
    <p:extLst>
      <p:ext uri="{BB962C8B-B14F-4D97-AF65-F5344CB8AC3E}">
        <p14:creationId xmlns:p14="http://schemas.microsoft.com/office/powerpoint/2010/main" val="1232482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グラフ 32">
            <a:extLst>
              <a:ext uri="{FF2B5EF4-FFF2-40B4-BE49-F238E27FC236}">
                <a16:creationId xmlns:a16="http://schemas.microsoft.com/office/drawing/2014/main" id="{D8E65A1F-8BFC-45E8-AB96-C11D1986A183}"/>
              </a:ext>
            </a:extLst>
          </p:cNvPr>
          <p:cNvGraphicFramePr/>
          <p:nvPr>
            <p:extLst>
              <p:ext uri="{D42A27DB-BD31-4B8C-83A1-F6EECF244321}">
                <p14:modId xmlns:p14="http://schemas.microsoft.com/office/powerpoint/2010/main" val="3349347609"/>
              </p:ext>
            </p:extLst>
          </p:nvPr>
        </p:nvGraphicFramePr>
        <p:xfrm>
          <a:off x="3986012" y="1962837"/>
          <a:ext cx="5229873" cy="3298877"/>
        </p:xfrm>
        <a:graphic>
          <a:graphicData uri="http://schemas.openxmlformats.org/drawingml/2006/chart">
            <c:chart xmlns:c="http://schemas.openxmlformats.org/drawingml/2006/chart" xmlns:r="http://schemas.openxmlformats.org/officeDocument/2006/relationships" r:id="rId3"/>
          </a:graphicData>
        </a:graphic>
      </p:graphicFrame>
      <p:sp>
        <p:nvSpPr>
          <p:cNvPr id="32" name="テキスト ボックス 31">
            <a:extLst>
              <a:ext uri="{FF2B5EF4-FFF2-40B4-BE49-F238E27FC236}">
                <a16:creationId xmlns:a16="http://schemas.microsoft.com/office/drawing/2014/main" id="{BD71B3B5-CE8F-45C0-91AA-926D0A1B575E}"/>
              </a:ext>
            </a:extLst>
          </p:cNvPr>
          <p:cNvSpPr txBox="1"/>
          <p:nvPr/>
        </p:nvSpPr>
        <p:spPr>
          <a:xfrm>
            <a:off x="305149" y="639406"/>
            <a:ext cx="8542638" cy="1112338"/>
          </a:xfrm>
          <a:prstGeom prst="rect">
            <a:avLst/>
          </a:prstGeom>
          <a:noFill/>
          <a:ln>
            <a:noFill/>
          </a:ln>
        </p:spPr>
        <p:txBody>
          <a:bodyPr wrap="square" tIns="67500" bIns="67500" rtlCol="0" anchor="t" anchorCtr="0">
            <a:noAutofit/>
          </a:bodyPr>
          <a:lstStyle>
            <a:defPPr>
              <a:defRPr lang="en-US"/>
            </a:defPPr>
            <a:lvl1pPr>
              <a:spcAft>
                <a:spcPts val="450"/>
              </a:spcAft>
              <a:defRPr sz="1400">
                <a:latin typeface="Meiryo UI" panose="020B0604030504040204" pitchFamily="50" charset="-128"/>
                <a:ea typeface="Meiryo UI" panose="020B0604030504040204" pitchFamily="50" charset="-128"/>
              </a:defRPr>
            </a:lvl1pPr>
          </a:lstStyle>
          <a:p>
            <a:r>
              <a:rPr lang="ja-JP" altLang="en-US" dirty="0"/>
              <a:t>　全体の</a:t>
            </a:r>
            <a:r>
              <a:rPr lang="en-US" altLang="ja-JP" dirty="0"/>
              <a:t>65.5</a:t>
            </a:r>
            <a:r>
              <a:rPr lang="ja-JP" altLang="en-US" dirty="0"/>
              <a:t>％を占める「普通科」と「総合学科（エンパワメントスクール・ステップスクールを除く）」の平均志願倍率は、常に１倍を超えている。</a:t>
            </a:r>
            <a:endParaRPr lang="en-US" altLang="ja-JP" dirty="0"/>
          </a:p>
          <a:p>
            <a:r>
              <a:rPr lang="ja-JP" altLang="en-US" dirty="0"/>
              <a:t>　学校選択の自由が進む中、こうした子どもたちのニーズを的確にとらえ、子どもの個性を伸ばすためにも、さらなる魅力化・特色化等が求められている。</a:t>
            </a:r>
            <a:endParaRPr lang="en-US" altLang="ja-JP" dirty="0"/>
          </a:p>
        </p:txBody>
      </p:sp>
      <p:grpSp>
        <p:nvGrpSpPr>
          <p:cNvPr id="8" name="グループ化 7">
            <a:extLst>
              <a:ext uri="{FF2B5EF4-FFF2-40B4-BE49-F238E27FC236}">
                <a16:creationId xmlns:a16="http://schemas.microsoft.com/office/drawing/2014/main" id="{9E1A9535-0EBF-4FB3-9DD1-822B243ED9C6}"/>
              </a:ext>
            </a:extLst>
          </p:cNvPr>
          <p:cNvGrpSpPr/>
          <p:nvPr/>
        </p:nvGrpSpPr>
        <p:grpSpPr>
          <a:xfrm>
            <a:off x="7429500" y="2318629"/>
            <a:ext cx="1922675" cy="527752"/>
            <a:chOff x="9811882" y="2844732"/>
            <a:chExt cx="2490341" cy="454310"/>
          </a:xfrm>
        </p:grpSpPr>
        <p:sp>
          <p:nvSpPr>
            <p:cNvPr id="37" name="右中かっこ 36">
              <a:extLst>
                <a:ext uri="{FF2B5EF4-FFF2-40B4-BE49-F238E27FC236}">
                  <a16:creationId xmlns:a16="http://schemas.microsoft.com/office/drawing/2014/main" id="{AD076F1F-2F2C-41F6-AE02-A616417FA39E}"/>
                </a:ext>
              </a:extLst>
            </p:cNvPr>
            <p:cNvSpPr/>
            <p:nvPr/>
          </p:nvSpPr>
          <p:spPr>
            <a:xfrm>
              <a:off x="9811882" y="2844732"/>
              <a:ext cx="149772" cy="385011"/>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351" dirty="0">
                  <a:latin typeface="メイリオ" panose="020B0604030504040204" pitchFamily="50" charset="-128"/>
                  <a:ea typeface="メイリオ" panose="020B0604030504040204" pitchFamily="50" charset="-128"/>
                </a:rPr>
                <a:t>　</a:t>
              </a:r>
            </a:p>
          </p:txBody>
        </p:sp>
        <p:sp>
          <p:nvSpPr>
            <p:cNvPr id="40" name="正方形/長方形 39">
              <a:extLst>
                <a:ext uri="{FF2B5EF4-FFF2-40B4-BE49-F238E27FC236}">
                  <a16:creationId xmlns:a16="http://schemas.microsoft.com/office/drawing/2014/main" id="{A4C0CCE3-DAEA-4E7C-B29E-C8F29363F3C6}"/>
                </a:ext>
              </a:extLst>
            </p:cNvPr>
            <p:cNvSpPr/>
            <p:nvPr/>
          </p:nvSpPr>
          <p:spPr>
            <a:xfrm>
              <a:off x="9811882" y="3024394"/>
              <a:ext cx="2490341" cy="27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00"/>
                  </a:solidFill>
                  <a:latin typeface="メイリオ" panose="020B0604030504040204" pitchFamily="50" charset="-128"/>
                  <a:ea typeface="メイリオ" panose="020B0604030504040204" pitchFamily="50" charset="-128"/>
                </a:rPr>
                <a:t>普通科・総合学科</a:t>
              </a:r>
              <a:endParaRPr kumimoji="1" lang="en-US" altLang="ja-JP" sz="12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1200" dirty="0">
                  <a:solidFill>
                    <a:schemeClr val="tx1"/>
                  </a:solidFill>
                  <a:latin typeface="メイリオ" panose="020B0604030504040204" pitchFamily="50" charset="-128"/>
                  <a:ea typeface="メイリオ" panose="020B0604030504040204" pitchFamily="50" charset="-128"/>
                </a:rPr>
                <a:t>計</a:t>
              </a:r>
              <a:r>
                <a:rPr kumimoji="1" lang="en-US" altLang="ja-JP" sz="1200" dirty="0">
                  <a:solidFill>
                    <a:schemeClr val="tx1"/>
                  </a:solidFill>
                  <a:latin typeface="メイリオ" panose="020B0604030504040204" pitchFamily="50" charset="-128"/>
                  <a:ea typeface="メイリオ" panose="020B0604030504040204" pitchFamily="50" charset="-128"/>
                </a:rPr>
                <a:t>69,471</a:t>
              </a:r>
              <a:r>
                <a:rPr kumimoji="1" lang="ja-JP" altLang="en-US" sz="1200" dirty="0">
                  <a:solidFill>
                    <a:schemeClr val="tx1"/>
                  </a:solidFill>
                  <a:latin typeface="メイリオ" panose="020B0604030504040204" pitchFamily="50" charset="-128"/>
                  <a:ea typeface="メイリオ" panose="020B0604030504040204" pitchFamily="50" charset="-128"/>
                </a:rPr>
                <a:t>人（</a:t>
              </a:r>
              <a:r>
                <a:rPr kumimoji="1" lang="en-US" altLang="ja-JP" sz="1351" b="1" dirty="0">
                  <a:solidFill>
                    <a:srgbClr val="FF0000"/>
                  </a:solidFill>
                  <a:latin typeface="メイリオ" panose="020B0604030504040204" pitchFamily="50" charset="-128"/>
                  <a:ea typeface="メイリオ" panose="020B0604030504040204" pitchFamily="50" charset="-128"/>
                </a:rPr>
                <a:t>65.5</a:t>
              </a:r>
              <a:r>
                <a:rPr kumimoji="1" lang="ja-JP" altLang="en-US" sz="1200" dirty="0">
                  <a:solidFill>
                    <a:schemeClr val="tx1"/>
                  </a:solidFill>
                  <a:latin typeface="メイリオ" panose="020B0604030504040204" pitchFamily="50" charset="-128"/>
                  <a:ea typeface="メイリオ" panose="020B0604030504040204" pitchFamily="50" charset="-128"/>
                </a:rPr>
                <a:t>％）</a:t>
              </a:r>
            </a:p>
          </p:txBody>
        </p:sp>
      </p:grpSp>
      <p:sp>
        <p:nvSpPr>
          <p:cNvPr id="43" name="テキスト ボックス 42">
            <a:extLst>
              <a:ext uri="{FF2B5EF4-FFF2-40B4-BE49-F238E27FC236}">
                <a16:creationId xmlns:a16="http://schemas.microsoft.com/office/drawing/2014/main" id="{08A40125-A830-4FC4-8CB7-B5A716F30189}"/>
              </a:ext>
            </a:extLst>
          </p:cNvPr>
          <p:cNvSpPr txBox="1"/>
          <p:nvPr/>
        </p:nvSpPr>
        <p:spPr>
          <a:xfrm>
            <a:off x="4282440" y="5274593"/>
            <a:ext cx="4194221" cy="276999"/>
          </a:xfrm>
          <a:prstGeom prst="rect">
            <a:avLst/>
          </a:prstGeom>
          <a:no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府立高校のタイプ別の在籍生徒数（令和６（</a:t>
            </a:r>
            <a:r>
              <a:rPr lang="en-US" altLang="ja-JP" dirty="0"/>
              <a:t>2024</a:t>
            </a:r>
            <a:r>
              <a:rPr lang="ja-JP" altLang="en-US" dirty="0"/>
              <a:t>）年度）</a:t>
            </a:r>
          </a:p>
        </p:txBody>
      </p:sp>
      <p:sp>
        <p:nvSpPr>
          <p:cNvPr id="44" name="テキスト ボックス 43">
            <a:extLst>
              <a:ext uri="{FF2B5EF4-FFF2-40B4-BE49-F238E27FC236}">
                <a16:creationId xmlns:a16="http://schemas.microsoft.com/office/drawing/2014/main" id="{1F841310-EEB5-452D-B77E-FE4F73E6B74C}"/>
              </a:ext>
            </a:extLst>
          </p:cNvPr>
          <p:cNvSpPr txBox="1"/>
          <p:nvPr/>
        </p:nvSpPr>
        <p:spPr>
          <a:xfrm>
            <a:off x="6126480" y="4973850"/>
            <a:ext cx="2879389" cy="207749"/>
          </a:xfrm>
          <a:prstGeom prst="rect">
            <a:avLst/>
          </a:prstGeom>
          <a:noFill/>
        </p:spPr>
        <p:txBody>
          <a:bodyPr wrap="square">
            <a:spAutoFit/>
          </a:bodyPr>
          <a:lstStyle/>
          <a:p>
            <a:r>
              <a:rPr lang="ja-JP" altLang="en-US" sz="750" dirty="0">
                <a:latin typeface="メイリオ" panose="020B0604030504040204" pitchFamily="50" charset="-128"/>
                <a:ea typeface="メイリオ" panose="020B0604030504040204" pitchFamily="50" charset="-128"/>
              </a:rPr>
              <a:t>（</a:t>
            </a:r>
            <a:r>
              <a:rPr lang="zh-CN" altLang="en-US" sz="750" dirty="0">
                <a:latin typeface="メイリオ" panose="020B0604030504040204" pitchFamily="50" charset="-128"/>
                <a:ea typeface="メイリオ" panose="020B0604030504040204" pitchFamily="50" charset="-128"/>
              </a:rPr>
              <a:t>令和６</a:t>
            </a:r>
            <a:r>
              <a:rPr lang="en-US" altLang="zh-CN" sz="750" dirty="0">
                <a:latin typeface="メイリオ" panose="020B0604030504040204" pitchFamily="50" charset="-128"/>
                <a:ea typeface="メイリオ" panose="020B0604030504040204" pitchFamily="50" charset="-128"/>
              </a:rPr>
              <a:t>(2024)</a:t>
            </a:r>
            <a:r>
              <a:rPr lang="zh-CN" altLang="en-US" sz="750" dirty="0">
                <a:latin typeface="メイリオ" panose="020B0604030504040204" pitchFamily="50" charset="-128"/>
                <a:ea typeface="メイリオ" panose="020B0604030504040204" pitchFamily="50" charset="-128"/>
              </a:rPr>
              <a:t>年度　大阪府高等学校在籍者数</a:t>
            </a:r>
            <a:r>
              <a:rPr lang="ja-JP" altLang="en-US" sz="750" dirty="0">
                <a:latin typeface="メイリオ" panose="020B0604030504040204" pitchFamily="50" charset="-128"/>
                <a:ea typeface="メイリオ" panose="020B0604030504040204" pitchFamily="50" charset="-128"/>
              </a:rPr>
              <a:t>を基に作成）</a:t>
            </a:r>
            <a:endParaRPr lang="zh-CN" altLang="en-US" dirty="0">
              <a:latin typeface="メイリオ" panose="020B0604030504040204" pitchFamily="50" charset="-128"/>
              <a:ea typeface="メイリオ" panose="020B0604030504040204" pitchFamily="50" charset="-128"/>
            </a:endParaRPr>
          </a:p>
        </p:txBody>
      </p:sp>
      <p:graphicFrame>
        <p:nvGraphicFramePr>
          <p:cNvPr id="7" name="グラフ 6">
            <a:extLst>
              <a:ext uri="{FF2B5EF4-FFF2-40B4-BE49-F238E27FC236}">
                <a16:creationId xmlns:a16="http://schemas.microsoft.com/office/drawing/2014/main" id="{4B2076C6-85E7-454E-AFC8-4B59952C783A}"/>
              </a:ext>
            </a:extLst>
          </p:cNvPr>
          <p:cNvGraphicFramePr/>
          <p:nvPr>
            <p:extLst>
              <p:ext uri="{D42A27DB-BD31-4B8C-83A1-F6EECF244321}">
                <p14:modId xmlns:p14="http://schemas.microsoft.com/office/powerpoint/2010/main" val="988289929"/>
              </p:ext>
            </p:extLst>
          </p:nvPr>
        </p:nvGraphicFramePr>
        <p:xfrm>
          <a:off x="443811" y="2145516"/>
          <a:ext cx="3104830" cy="3036083"/>
        </p:xfrm>
        <a:graphic>
          <a:graphicData uri="http://schemas.openxmlformats.org/drawingml/2006/chart">
            <c:chart xmlns:c="http://schemas.openxmlformats.org/drawingml/2006/chart" xmlns:r="http://schemas.openxmlformats.org/officeDocument/2006/relationships" r:id="rId4"/>
          </a:graphicData>
        </a:graphic>
      </p:graphicFrame>
      <p:sp>
        <p:nvSpPr>
          <p:cNvPr id="23" name="テキスト ボックス 22">
            <a:extLst>
              <a:ext uri="{FF2B5EF4-FFF2-40B4-BE49-F238E27FC236}">
                <a16:creationId xmlns:a16="http://schemas.microsoft.com/office/drawing/2014/main" id="{E394B83C-C3AA-4595-BC28-99AAD8DE2F95}"/>
              </a:ext>
            </a:extLst>
          </p:cNvPr>
          <p:cNvSpPr txBox="1"/>
          <p:nvPr/>
        </p:nvSpPr>
        <p:spPr>
          <a:xfrm>
            <a:off x="458368" y="5320760"/>
            <a:ext cx="3214930" cy="461665"/>
          </a:xfrm>
          <a:prstGeom prst="rect">
            <a:avLst/>
          </a:prstGeom>
          <a:no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普通科及び総合学科への志願状況</a:t>
            </a:r>
            <a:endParaRPr lang="en-US" altLang="ja-JP" dirty="0"/>
          </a:p>
          <a:p>
            <a:r>
              <a:rPr lang="ja-JP" altLang="en-US" dirty="0"/>
              <a:t>（第１志望の志願倍率）</a:t>
            </a:r>
          </a:p>
        </p:txBody>
      </p:sp>
      <p:sp>
        <p:nvSpPr>
          <p:cNvPr id="25" name="テキスト ボックス 24">
            <a:extLst>
              <a:ext uri="{FF2B5EF4-FFF2-40B4-BE49-F238E27FC236}">
                <a16:creationId xmlns:a16="http://schemas.microsoft.com/office/drawing/2014/main" id="{7E122CBF-6B5A-4005-977A-B152FFF7E61E}"/>
              </a:ext>
            </a:extLst>
          </p:cNvPr>
          <p:cNvSpPr txBox="1"/>
          <p:nvPr/>
        </p:nvSpPr>
        <p:spPr>
          <a:xfrm>
            <a:off x="2819227" y="2243864"/>
            <a:ext cx="1179887" cy="415498"/>
          </a:xfrm>
          <a:prstGeom prst="rect">
            <a:avLst/>
          </a:prstGeom>
          <a:no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sz="1050" dirty="0"/>
              <a:t>普通科は常に</a:t>
            </a:r>
            <a:endParaRPr lang="en-US" altLang="ja-JP" sz="1050" dirty="0"/>
          </a:p>
          <a:p>
            <a:r>
              <a:rPr lang="en-US" altLang="ja-JP" sz="1050" dirty="0"/>
              <a:t>1.1</a:t>
            </a:r>
            <a:r>
              <a:rPr lang="ja-JP" altLang="en-US" sz="1050" dirty="0"/>
              <a:t>倍を超える</a:t>
            </a:r>
          </a:p>
        </p:txBody>
      </p:sp>
      <p:cxnSp>
        <p:nvCxnSpPr>
          <p:cNvPr id="2" name="直線コネクタ 1">
            <a:extLst>
              <a:ext uri="{FF2B5EF4-FFF2-40B4-BE49-F238E27FC236}">
                <a16:creationId xmlns:a16="http://schemas.microsoft.com/office/drawing/2014/main" id="{F2100FAA-67DC-99F1-52F5-5BB12D082DCB}"/>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4" name="テキスト ボックス 3">
            <a:extLst>
              <a:ext uri="{FF2B5EF4-FFF2-40B4-BE49-F238E27FC236}">
                <a16:creationId xmlns:a16="http://schemas.microsoft.com/office/drawing/2014/main" id="{A9F144F2-4DCA-41C6-04B4-6EA60028B571}"/>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第２章　府立高校を取り巻く環境の変化</a:t>
            </a:r>
          </a:p>
        </p:txBody>
      </p:sp>
      <p:sp>
        <p:nvSpPr>
          <p:cNvPr id="16" name="スライド番号プレースホルダー 6">
            <a:extLst>
              <a:ext uri="{FF2B5EF4-FFF2-40B4-BE49-F238E27FC236}">
                <a16:creationId xmlns:a16="http://schemas.microsoft.com/office/drawing/2014/main" id="{1A12736E-FA91-4016-9F6D-D66882CEFD6B}"/>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15</a:t>
            </a:fld>
            <a:endParaRPr kumimoji="1" lang="ja-JP" altLang="en-US" dirty="0"/>
          </a:p>
        </p:txBody>
      </p:sp>
    </p:spTree>
    <p:extLst>
      <p:ext uri="{BB962C8B-B14F-4D97-AF65-F5344CB8AC3E}">
        <p14:creationId xmlns:p14="http://schemas.microsoft.com/office/powerpoint/2010/main" val="3563538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17271610-0CBD-49B2-A9FA-468D34512EF2}"/>
              </a:ext>
            </a:extLst>
          </p:cNvPr>
          <p:cNvSpPr txBox="1"/>
          <p:nvPr/>
        </p:nvSpPr>
        <p:spPr>
          <a:xfrm>
            <a:off x="373689" y="5654752"/>
            <a:ext cx="2476258" cy="468000"/>
          </a:xfrm>
          <a:prstGeom prst="rect">
            <a:avLst/>
          </a:prstGeom>
          <a:solidFill>
            <a:srgbClr val="CEFA7E"/>
          </a:solidFill>
        </p:spPr>
        <p:txBody>
          <a:bodyPr wrap="square" anchor="ctr">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長期欠席者・不登校生徒数の増加</a:t>
            </a:r>
          </a:p>
        </p:txBody>
      </p:sp>
      <p:sp>
        <p:nvSpPr>
          <p:cNvPr id="15" name="テキスト ボックス 14">
            <a:extLst>
              <a:ext uri="{FF2B5EF4-FFF2-40B4-BE49-F238E27FC236}">
                <a16:creationId xmlns:a16="http://schemas.microsoft.com/office/drawing/2014/main" id="{0D9704F3-CD41-4DD2-80F6-7A832B4737FF}"/>
              </a:ext>
            </a:extLst>
          </p:cNvPr>
          <p:cNvSpPr txBox="1"/>
          <p:nvPr/>
        </p:nvSpPr>
        <p:spPr>
          <a:xfrm>
            <a:off x="6186033" y="5625998"/>
            <a:ext cx="2229776" cy="468000"/>
          </a:xfrm>
          <a:prstGeom prst="rect">
            <a:avLst/>
          </a:prstGeom>
          <a:solidFill>
            <a:srgbClr val="CEFA7E"/>
          </a:solid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障がい等により</a:t>
            </a:r>
            <a:endParaRPr lang="en-US" altLang="ja-JP" dirty="0"/>
          </a:p>
          <a:p>
            <a:r>
              <a:rPr lang="ja-JP" altLang="en-US" dirty="0"/>
              <a:t>配慮を要する生徒数の増加</a:t>
            </a:r>
          </a:p>
        </p:txBody>
      </p:sp>
      <p:sp>
        <p:nvSpPr>
          <p:cNvPr id="16" name="テキスト ボックス 15">
            <a:extLst>
              <a:ext uri="{FF2B5EF4-FFF2-40B4-BE49-F238E27FC236}">
                <a16:creationId xmlns:a16="http://schemas.microsoft.com/office/drawing/2014/main" id="{F529C445-082F-45EA-ACBC-17A95F6639CD}"/>
              </a:ext>
            </a:extLst>
          </p:cNvPr>
          <p:cNvSpPr txBox="1"/>
          <p:nvPr/>
        </p:nvSpPr>
        <p:spPr>
          <a:xfrm>
            <a:off x="3554124" y="5636288"/>
            <a:ext cx="2009995" cy="468000"/>
          </a:xfrm>
          <a:prstGeom prst="rect">
            <a:avLst/>
          </a:prstGeom>
          <a:solidFill>
            <a:srgbClr val="CEFA7E"/>
          </a:solid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日本語指導が必要な</a:t>
            </a:r>
            <a:endParaRPr lang="en-US" altLang="ja-JP" dirty="0"/>
          </a:p>
          <a:p>
            <a:r>
              <a:rPr lang="ja-JP" altLang="en-US" dirty="0"/>
              <a:t>生徒数の増加</a:t>
            </a:r>
          </a:p>
        </p:txBody>
      </p:sp>
      <p:sp>
        <p:nvSpPr>
          <p:cNvPr id="19" name="テキスト ボックス 18">
            <a:extLst>
              <a:ext uri="{FF2B5EF4-FFF2-40B4-BE49-F238E27FC236}">
                <a16:creationId xmlns:a16="http://schemas.microsoft.com/office/drawing/2014/main" id="{53E7B77A-83E4-4E69-A64B-683F6F7BDC7F}"/>
              </a:ext>
            </a:extLst>
          </p:cNvPr>
          <p:cNvSpPr txBox="1"/>
          <p:nvPr/>
        </p:nvSpPr>
        <p:spPr>
          <a:xfrm>
            <a:off x="-53482" y="4251592"/>
            <a:ext cx="3333606" cy="461665"/>
          </a:xfrm>
          <a:prstGeom prst="rect">
            <a:avLst/>
          </a:prstGeom>
          <a:no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高校における不登校生徒数の千人率</a:t>
            </a:r>
            <a:endParaRPr lang="en-US" altLang="ja-JP" dirty="0"/>
          </a:p>
          <a:p>
            <a:r>
              <a:rPr lang="ja-JP" altLang="en-US" dirty="0"/>
              <a:t>（府立高校・全国の公立高校）</a:t>
            </a:r>
          </a:p>
        </p:txBody>
      </p:sp>
      <p:sp>
        <p:nvSpPr>
          <p:cNvPr id="21" name="テキスト ボックス 20">
            <a:extLst>
              <a:ext uri="{FF2B5EF4-FFF2-40B4-BE49-F238E27FC236}">
                <a16:creationId xmlns:a16="http://schemas.microsoft.com/office/drawing/2014/main" id="{9CCF76F3-ADBB-477F-A63B-E963EEF8308B}"/>
              </a:ext>
            </a:extLst>
          </p:cNvPr>
          <p:cNvSpPr txBox="1"/>
          <p:nvPr/>
        </p:nvSpPr>
        <p:spPr>
          <a:xfrm>
            <a:off x="3252907" y="4273122"/>
            <a:ext cx="2549420" cy="461665"/>
          </a:xfrm>
          <a:prstGeom prst="rect">
            <a:avLst/>
          </a:prstGeom>
          <a:no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府立高校に在籍する日本語指導が</a:t>
            </a:r>
            <a:endParaRPr lang="en-US" altLang="ja-JP" dirty="0"/>
          </a:p>
          <a:p>
            <a:r>
              <a:rPr lang="ja-JP" altLang="en-US" dirty="0"/>
              <a:t>必要な生徒の人数</a:t>
            </a:r>
          </a:p>
        </p:txBody>
      </p:sp>
      <p:sp>
        <p:nvSpPr>
          <p:cNvPr id="23" name="テキスト ボックス 22">
            <a:extLst>
              <a:ext uri="{FF2B5EF4-FFF2-40B4-BE49-F238E27FC236}">
                <a16:creationId xmlns:a16="http://schemas.microsoft.com/office/drawing/2014/main" id="{D0A69911-A56D-4DDF-A694-E75424BD83BD}"/>
              </a:ext>
            </a:extLst>
          </p:cNvPr>
          <p:cNvSpPr txBox="1"/>
          <p:nvPr/>
        </p:nvSpPr>
        <p:spPr>
          <a:xfrm>
            <a:off x="5636419" y="4289384"/>
            <a:ext cx="3203894" cy="461665"/>
          </a:xfrm>
          <a:prstGeom prst="rect">
            <a:avLst/>
          </a:prstGeom>
          <a:no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府立高校に在籍する障がい等により</a:t>
            </a:r>
            <a:endParaRPr lang="en-US" altLang="ja-JP" dirty="0"/>
          </a:p>
          <a:p>
            <a:r>
              <a:rPr lang="ja-JP" altLang="en-US" dirty="0"/>
              <a:t>配慮を要する生徒の状況</a:t>
            </a:r>
          </a:p>
        </p:txBody>
      </p:sp>
      <p:sp>
        <p:nvSpPr>
          <p:cNvPr id="31" name="テキスト ボックス 30">
            <a:extLst>
              <a:ext uri="{FF2B5EF4-FFF2-40B4-BE49-F238E27FC236}">
                <a16:creationId xmlns:a16="http://schemas.microsoft.com/office/drawing/2014/main" id="{B4FBCF2C-CBA3-4C2D-B99E-EB0D84CC744D}"/>
              </a:ext>
            </a:extLst>
          </p:cNvPr>
          <p:cNvSpPr txBox="1"/>
          <p:nvPr/>
        </p:nvSpPr>
        <p:spPr>
          <a:xfrm>
            <a:off x="373689" y="717840"/>
            <a:ext cx="8582708" cy="1175791"/>
          </a:xfrm>
          <a:prstGeom prst="rect">
            <a:avLst/>
          </a:prstGeom>
          <a:noFill/>
          <a:ln>
            <a:noFill/>
          </a:ln>
        </p:spPr>
        <p:txBody>
          <a:bodyPr wrap="square" tIns="67500" bIns="67500" rtlCol="0" anchor="t" anchorCtr="0">
            <a:noAutofit/>
          </a:bodyPr>
          <a:lstStyle>
            <a:defPPr>
              <a:defRPr lang="en-US"/>
            </a:defPPr>
            <a:lvl1pPr>
              <a:spcAft>
                <a:spcPts val="450"/>
              </a:spcAft>
              <a:defRPr sz="1400">
                <a:latin typeface="Meiryo UI" panose="020B0604030504040204" pitchFamily="50" charset="-128"/>
                <a:ea typeface="Meiryo UI" panose="020B0604030504040204" pitchFamily="50" charset="-128"/>
              </a:defRPr>
            </a:lvl1pPr>
          </a:lstStyle>
          <a:p>
            <a:r>
              <a:rPr lang="ja-JP" altLang="en-US" dirty="0"/>
              <a:t>　一方、不登校生徒、日本語指導が必要な生徒、障がい等により配慮を要する生徒が年々増加しており、子どもたち一人ひとりの状況に応じた、きめ細かな支援が求められている。</a:t>
            </a:r>
            <a:endParaRPr lang="en-US" altLang="ja-JP" dirty="0"/>
          </a:p>
          <a:p>
            <a:endParaRPr lang="en-US" altLang="ja-JP" dirty="0"/>
          </a:p>
        </p:txBody>
      </p:sp>
      <p:pic>
        <p:nvPicPr>
          <p:cNvPr id="5" name="図 4">
            <a:extLst>
              <a:ext uri="{FF2B5EF4-FFF2-40B4-BE49-F238E27FC236}">
                <a16:creationId xmlns:a16="http://schemas.microsoft.com/office/drawing/2014/main" id="{2DAFF1E7-FFEC-4B38-85F0-8727590C78BB}"/>
              </a:ext>
            </a:extLst>
          </p:cNvPr>
          <p:cNvPicPr>
            <a:picLocks noChangeAspect="1"/>
          </p:cNvPicPr>
          <p:nvPr/>
        </p:nvPicPr>
        <p:blipFill>
          <a:blip r:embed="rId3"/>
          <a:stretch>
            <a:fillRect/>
          </a:stretch>
        </p:blipFill>
        <p:spPr>
          <a:xfrm>
            <a:off x="80185" y="1646830"/>
            <a:ext cx="3199939" cy="2463568"/>
          </a:xfrm>
          <a:prstGeom prst="rect">
            <a:avLst/>
          </a:prstGeom>
        </p:spPr>
      </p:pic>
      <p:pic>
        <p:nvPicPr>
          <p:cNvPr id="6" name="図 5">
            <a:extLst>
              <a:ext uri="{FF2B5EF4-FFF2-40B4-BE49-F238E27FC236}">
                <a16:creationId xmlns:a16="http://schemas.microsoft.com/office/drawing/2014/main" id="{C8FC6CFC-7B57-455E-9CFD-6E660FE23E87}"/>
              </a:ext>
            </a:extLst>
          </p:cNvPr>
          <p:cNvPicPr>
            <a:picLocks noChangeAspect="1"/>
          </p:cNvPicPr>
          <p:nvPr/>
        </p:nvPicPr>
        <p:blipFill>
          <a:blip r:embed="rId4"/>
          <a:stretch>
            <a:fillRect/>
          </a:stretch>
        </p:blipFill>
        <p:spPr>
          <a:xfrm>
            <a:off x="3072357" y="1316791"/>
            <a:ext cx="2791521" cy="2754201"/>
          </a:xfrm>
          <a:prstGeom prst="rect">
            <a:avLst/>
          </a:prstGeom>
        </p:spPr>
      </p:pic>
      <p:pic>
        <p:nvPicPr>
          <p:cNvPr id="7" name="図 6">
            <a:extLst>
              <a:ext uri="{FF2B5EF4-FFF2-40B4-BE49-F238E27FC236}">
                <a16:creationId xmlns:a16="http://schemas.microsoft.com/office/drawing/2014/main" id="{67D91B8A-1131-45E6-970D-BE5AFB3EFAB1}"/>
              </a:ext>
            </a:extLst>
          </p:cNvPr>
          <p:cNvPicPr>
            <a:picLocks noChangeAspect="1"/>
          </p:cNvPicPr>
          <p:nvPr/>
        </p:nvPicPr>
        <p:blipFill>
          <a:blip r:embed="rId5"/>
          <a:stretch>
            <a:fillRect/>
          </a:stretch>
        </p:blipFill>
        <p:spPr>
          <a:xfrm>
            <a:off x="5742074" y="1676525"/>
            <a:ext cx="3098239" cy="2568426"/>
          </a:xfrm>
          <a:prstGeom prst="rect">
            <a:avLst/>
          </a:prstGeom>
        </p:spPr>
      </p:pic>
      <p:cxnSp>
        <p:nvCxnSpPr>
          <p:cNvPr id="2" name="直線コネクタ 1">
            <a:extLst>
              <a:ext uri="{FF2B5EF4-FFF2-40B4-BE49-F238E27FC236}">
                <a16:creationId xmlns:a16="http://schemas.microsoft.com/office/drawing/2014/main" id="{D6E8F82A-B696-9418-A296-DBA98B4CED04}"/>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4" name="テキスト ボックス 3">
            <a:extLst>
              <a:ext uri="{FF2B5EF4-FFF2-40B4-BE49-F238E27FC236}">
                <a16:creationId xmlns:a16="http://schemas.microsoft.com/office/drawing/2014/main" id="{4DF748CA-939C-C3BD-72AE-1A8D5FC761EE}"/>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第２章　府立高校を取り巻く環境の変化</a:t>
            </a:r>
          </a:p>
        </p:txBody>
      </p:sp>
      <p:sp>
        <p:nvSpPr>
          <p:cNvPr id="8" name="矢印: 下 7">
            <a:extLst>
              <a:ext uri="{FF2B5EF4-FFF2-40B4-BE49-F238E27FC236}">
                <a16:creationId xmlns:a16="http://schemas.microsoft.com/office/drawing/2014/main" id="{7C7312E4-76E4-EB5E-E584-8DE584AA90AA}"/>
              </a:ext>
            </a:extLst>
          </p:cNvPr>
          <p:cNvSpPr/>
          <p:nvPr/>
        </p:nvSpPr>
        <p:spPr>
          <a:xfrm>
            <a:off x="1224455" y="5051893"/>
            <a:ext cx="683173" cy="325821"/>
          </a:xfrm>
          <a:prstGeom prst="downArrow">
            <a:avLst/>
          </a:prstGeom>
          <a:solidFill>
            <a:srgbClr val="CEFA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下 8">
            <a:extLst>
              <a:ext uri="{FF2B5EF4-FFF2-40B4-BE49-F238E27FC236}">
                <a16:creationId xmlns:a16="http://schemas.microsoft.com/office/drawing/2014/main" id="{B6A4B4ED-6E39-9E59-05AB-8EECBE209917}"/>
              </a:ext>
            </a:extLst>
          </p:cNvPr>
          <p:cNvSpPr/>
          <p:nvPr/>
        </p:nvSpPr>
        <p:spPr>
          <a:xfrm>
            <a:off x="4186030" y="5051893"/>
            <a:ext cx="683173" cy="325821"/>
          </a:xfrm>
          <a:prstGeom prst="downArrow">
            <a:avLst/>
          </a:prstGeom>
          <a:solidFill>
            <a:srgbClr val="CEFA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下 9">
            <a:extLst>
              <a:ext uri="{FF2B5EF4-FFF2-40B4-BE49-F238E27FC236}">
                <a16:creationId xmlns:a16="http://schemas.microsoft.com/office/drawing/2014/main" id="{8EC6043E-54BD-D8AC-8B67-65640DC774BC}"/>
              </a:ext>
            </a:extLst>
          </p:cNvPr>
          <p:cNvSpPr/>
          <p:nvPr/>
        </p:nvSpPr>
        <p:spPr>
          <a:xfrm>
            <a:off x="6959334" y="5066497"/>
            <a:ext cx="683173" cy="325821"/>
          </a:xfrm>
          <a:prstGeom prst="downArrow">
            <a:avLst/>
          </a:prstGeom>
          <a:solidFill>
            <a:srgbClr val="CEFA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スライド番号プレースホルダー 6">
            <a:extLst>
              <a:ext uri="{FF2B5EF4-FFF2-40B4-BE49-F238E27FC236}">
                <a16:creationId xmlns:a16="http://schemas.microsoft.com/office/drawing/2014/main" id="{7231AECF-6C75-4C8A-BE16-F852D65E3042}"/>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16</a:t>
            </a:fld>
            <a:endParaRPr kumimoji="1" lang="ja-JP" altLang="en-US" dirty="0"/>
          </a:p>
        </p:txBody>
      </p:sp>
    </p:spTree>
    <p:extLst>
      <p:ext uri="{BB962C8B-B14F-4D97-AF65-F5344CB8AC3E}">
        <p14:creationId xmlns:p14="http://schemas.microsoft.com/office/powerpoint/2010/main" val="1548071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a:extLst>
              <a:ext uri="{FF2B5EF4-FFF2-40B4-BE49-F238E27FC236}">
                <a16:creationId xmlns:a16="http://schemas.microsoft.com/office/drawing/2014/main" id="{CB57096C-004D-427A-9DAD-39A3577666B5}"/>
              </a:ext>
            </a:extLst>
          </p:cNvPr>
          <p:cNvGraphicFramePr/>
          <p:nvPr>
            <p:extLst>
              <p:ext uri="{D42A27DB-BD31-4B8C-83A1-F6EECF244321}">
                <p14:modId xmlns:p14="http://schemas.microsoft.com/office/powerpoint/2010/main" val="1019473245"/>
              </p:ext>
            </p:extLst>
          </p:nvPr>
        </p:nvGraphicFramePr>
        <p:xfrm>
          <a:off x="4572000" y="2038670"/>
          <a:ext cx="3819853" cy="3078296"/>
        </p:xfrm>
        <a:graphic>
          <a:graphicData uri="http://schemas.openxmlformats.org/drawingml/2006/chart">
            <c:chart xmlns:c="http://schemas.openxmlformats.org/drawingml/2006/chart" xmlns:r="http://schemas.openxmlformats.org/officeDocument/2006/relationships" r:id="rId3"/>
          </a:graphicData>
        </a:graphic>
      </p:graphicFrame>
      <p:sp>
        <p:nvSpPr>
          <p:cNvPr id="24" name="テキスト ボックス 23">
            <a:extLst>
              <a:ext uri="{FF2B5EF4-FFF2-40B4-BE49-F238E27FC236}">
                <a16:creationId xmlns:a16="http://schemas.microsoft.com/office/drawing/2014/main" id="{E2B3631D-1C75-4EAA-ABEB-AB440CB196C1}"/>
              </a:ext>
            </a:extLst>
          </p:cNvPr>
          <p:cNvSpPr txBox="1"/>
          <p:nvPr/>
        </p:nvSpPr>
        <p:spPr>
          <a:xfrm>
            <a:off x="5563464" y="5483382"/>
            <a:ext cx="2236000" cy="276999"/>
          </a:xfrm>
          <a:prstGeom prst="rect">
            <a:avLst/>
          </a:prstGeom>
          <a:no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通信制の課程への入学者数</a:t>
            </a:r>
          </a:p>
        </p:txBody>
      </p:sp>
      <p:pic>
        <p:nvPicPr>
          <p:cNvPr id="25" name="図 24">
            <a:extLst>
              <a:ext uri="{FF2B5EF4-FFF2-40B4-BE49-F238E27FC236}">
                <a16:creationId xmlns:a16="http://schemas.microsoft.com/office/drawing/2014/main" id="{4FDDE88A-BB64-47D0-BA8B-26C4594B46E4}"/>
              </a:ext>
            </a:extLst>
          </p:cNvPr>
          <p:cNvPicPr/>
          <p:nvPr/>
        </p:nvPicPr>
        <p:blipFill>
          <a:blip r:embed="rId4" cstate="print">
            <a:extLst>
              <a:ext uri="{28A0092B-C50C-407E-A947-70E740481C1C}">
                <a14:useLocalDpi xmlns:a14="http://schemas.microsoft.com/office/drawing/2010/main"/>
              </a:ext>
            </a:extLst>
          </a:blip>
          <a:stretch>
            <a:fillRect/>
          </a:stretch>
        </p:blipFill>
        <p:spPr>
          <a:xfrm>
            <a:off x="615972" y="2301642"/>
            <a:ext cx="3754492" cy="2707339"/>
          </a:xfrm>
          <a:prstGeom prst="rect">
            <a:avLst/>
          </a:prstGeom>
        </p:spPr>
      </p:pic>
      <p:sp>
        <p:nvSpPr>
          <p:cNvPr id="34" name="テキスト ボックス 33">
            <a:extLst>
              <a:ext uri="{FF2B5EF4-FFF2-40B4-BE49-F238E27FC236}">
                <a16:creationId xmlns:a16="http://schemas.microsoft.com/office/drawing/2014/main" id="{4B93A4E6-9282-40EB-B625-77FDC982A232}"/>
              </a:ext>
            </a:extLst>
          </p:cNvPr>
          <p:cNvSpPr txBox="1"/>
          <p:nvPr/>
        </p:nvSpPr>
        <p:spPr>
          <a:xfrm>
            <a:off x="298675" y="760871"/>
            <a:ext cx="8520894" cy="1038577"/>
          </a:xfrm>
          <a:prstGeom prst="rect">
            <a:avLst/>
          </a:prstGeom>
          <a:noFill/>
          <a:ln>
            <a:noFill/>
          </a:ln>
        </p:spPr>
        <p:txBody>
          <a:bodyPr wrap="square" tIns="67500" bIns="67500" rtlCol="0" anchor="t" anchorCtr="0">
            <a:noAutofit/>
          </a:bodyPr>
          <a:lstStyle>
            <a:defPPr>
              <a:defRPr lang="en-US"/>
            </a:defPPr>
            <a:lvl1pPr>
              <a:spcAft>
                <a:spcPts val="450"/>
              </a:spcAft>
              <a:defRPr sz="1400">
                <a:latin typeface="Meiryo UI" panose="020B0604030504040204" pitchFamily="50" charset="-128"/>
                <a:ea typeface="Meiryo UI" panose="020B0604030504040204" pitchFamily="50" charset="-128"/>
              </a:defRPr>
            </a:lvl1pPr>
          </a:lstStyle>
          <a:p>
            <a:r>
              <a:rPr lang="ja-JP" altLang="en-US" dirty="0"/>
              <a:t>　これまで、主に勤労青少年が通学していた夜間定時制の課程は、不登校経験のある生徒や日本語指導が必要な生徒など、様々な課題を抱える生徒が通う学校に変化している。</a:t>
            </a:r>
            <a:endParaRPr lang="en-US" altLang="ja-JP" dirty="0"/>
          </a:p>
          <a:p>
            <a:r>
              <a:rPr lang="ja-JP" altLang="en-US" dirty="0"/>
              <a:t>　また、いわゆる昼間の高校へ進学する割合が年々減少し、近年、通信制高校へ進学する割合が増加しており、平成</a:t>
            </a:r>
            <a:r>
              <a:rPr lang="en-US" altLang="ja-JP" dirty="0"/>
              <a:t>28</a:t>
            </a:r>
            <a:r>
              <a:rPr lang="ja-JP" altLang="en-US" dirty="0"/>
              <a:t>（</a:t>
            </a:r>
            <a:r>
              <a:rPr lang="en-US" altLang="ja-JP" dirty="0"/>
              <a:t>2016</a:t>
            </a:r>
            <a:r>
              <a:rPr lang="ja-JP" altLang="en-US" dirty="0"/>
              <a:t>）年から令和５（</a:t>
            </a:r>
            <a:r>
              <a:rPr lang="en-US" altLang="ja-JP" dirty="0"/>
              <a:t>2023</a:t>
            </a:r>
            <a:r>
              <a:rPr lang="ja-JP" altLang="en-US" dirty="0"/>
              <a:t>）年にかけて約２倍に増加している。</a:t>
            </a:r>
            <a:endParaRPr lang="en-US" altLang="ja-JP" dirty="0"/>
          </a:p>
        </p:txBody>
      </p:sp>
      <p:sp>
        <p:nvSpPr>
          <p:cNvPr id="39" name="テキスト ボックス 38">
            <a:extLst>
              <a:ext uri="{FF2B5EF4-FFF2-40B4-BE49-F238E27FC236}">
                <a16:creationId xmlns:a16="http://schemas.microsoft.com/office/drawing/2014/main" id="{2484AE52-3FF1-46DD-B2E1-FB583F009099}"/>
              </a:ext>
            </a:extLst>
          </p:cNvPr>
          <p:cNvSpPr txBox="1"/>
          <p:nvPr/>
        </p:nvSpPr>
        <p:spPr>
          <a:xfrm>
            <a:off x="987567" y="5391048"/>
            <a:ext cx="3011301" cy="461665"/>
          </a:xfrm>
          <a:prstGeom prst="rect">
            <a:avLst/>
          </a:prstGeom>
          <a:no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夜間定時制の課程への入学時の</a:t>
            </a:r>
            <a:endParaRPr lang="en-US" altLang="ja-JP" dirty="0"/>
          </a:p>
          <a:p>
            <a:r>
              <a:rPr lang="ja-JP" altLang="en-US" dirty="0"/>
              <a:t>年齢、勤務状況等</a:t>
            </a:r>
          </a:p>
        </p:txBody>
      </p:sp>
      <p:cxnSp>
        <p:nvCxnSpPr>
          <p:cNvPr id="3" name="直線コネクタ 2">
            <a:extLst>
              <a:ext uri="{FF2B5EF4-FFF2-40B4-BE49-F238E27FC236}">
                <a16:creationId xmlns:a16="http://schemas.microsoft.com/office/drawing/2014/main" id="{EBD0DA5E-C084-5C0C-6DEC-3591B4353DC1}"/>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4" name="テキスト ボックス 3">
            <a:extLst>
              <a:ext uri="{FF2B5EF4-FFF2-40B4-BE49-F238E27FC236}">
                <a16:creationId xmlns:a16="http://schemas.microsoft.com/office/drawing/2014/main" id="{36BD18FB-58FB-1F64-816D-B961638F528A}"/>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第２章　府立高校を取り巻く環境の変化</a:t>
            </a:r>
          </a:p>
        </p:txBody>
      </p:sp>
      <p:sp>
        <p:nvSpPr>
          <p:cNvPr id="11" name="スライド番号プレースホルダー 6">
            <a:extLst>
              <a:ext uri="{FF2B5EF4-FFF2-40B4-BE49-F238E27FC236}">
                <a16:creationId xmlns:a16="http://schemas.microsoft.com/office/drawing/2014/main" id="{330828B1-E3EF-4FF9-8D55-BC77012D915D}"/>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17</a:t>
            </a:fld>
            <a:endParaRPr kumimoji="1" lang="ja-JP" altLang="en-US" dirty="0"/>
          </a:p>
        </p:txBody>
      </p:sp>
    </p:spTree>
    <p:extLst>
      <p:ext uri="{BB962C8B-B14F-4D97-AF65-F5344CB8AC3E}">
        <p14:creationId xmlns:p14="http://schemas.microsoft.com/office/powerpoint/2010/main" val="4287486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C6A2239F-F518-4E67-B716-E4C379B778B2}"/>
              </a:ext>
            </a:extLst>
          </p:cNvPr>
          <p:cNvSpPr txBox="1"/>
          <p:nvPr/>
        </p:nvSpPr>
        <p:spPr>
          <a:xfrm>
            <a:off x="335560" y="827674"/>
            <a:ext cx="8275042" cy="1153526"/>
          </a:xfrm>
          <a:prstGeom prst="rect">
            <a:avLst/>
          </a:prstGeom>
          <a:noFill/>
          <a:ln>
            <a:noFill/>
          </a:ln>
        </p:spPr>
        <p:txBody>
          <a:bodyPr wrap="square" tIns="67500" bIns="67500" rtlCol="0" anchor="t" anchorCtr="0">
            <a:noAutofit/>
          </a:bodyPr>
          <a:lstStyle>
            <a:defPPr>
              <a:defRPr lang="en-US"/>
            </a:defPPr>
            <a:lvl1pPr>
              <a:spcAft>
                <a:spcPts val="450"/>
              </a:spcAft>
              <a:defRPr sz="1400">
                <a:latin typeface="Meiryo UI" panose="020B0604030504040204" pitchFamily="50" charset="-128"/>
                <a:ea typeface="Meiryo UI" panose="020B0604030504040204" pitchFamily="50" charset="-128"/>
              </a:defRPr>
            </a:lvl1pPr>
          </a:lstStyle>
          <a:p>
            <a:r>
              <a:rPr lang="ja-JP" altLang="en-US" dirty="0"/>
              <a:t>　現在、小学校を卒業する子どもたちが成人となる</a:t>
            </a:r>
            <a:r>
              <a:rPr lang="en-US" altLang="ja-JP" dirty="0"/>
              <a:t>2030</a:t>
            </a:r>
            <a:r>
              <a:rPr lang="ja-JP" altLang="en-US" dirty="0"/>
              <a:t>年には、少子高齢化や技術革新・グローバル化の進展により、現在よりも将来の予測が難しくなる社会となることが予想される。</a:t>
            </a:r>
            <a:endParaRPr lang="en-US" altLang="ja-JP" dirty="0"/>
          </a:p>
          <a:p>
            <a:r>
              <a:rPr lang="ja-JP" altLang="en-US" dirty="0"/>
              <a:t>　こうした変化に対応するために、府立高校では、単に知識を教えるだけでなく、子どもたち一人ひとりの可能性を伸ばし、自らの人生を切り拓いていく力を育てることが求められている。</a:t>
            </a:r>
          </a:p>
          <a:p>
            <a:endParaRPr lang="en-US" altLang="ja-JP" dirty="0"/>
          </a:p>
          <a:p>
            <a:endParaRPr lang="en-US" altLang="ja-JP" dirty="0"/>
          </a:p>
        </p:txBody>
      </p:sp>
      <p:sp>
        <p:nvSpPr>
          <p:cNvPr id="12" name="テキスト ボックス 11">
            <a:extLst>
              <a:ext uri="{FF2B5EF4-FFF2-40B4-BE49-F238E27FC236}">
                <a16:creationId xmlns:a16="http://schemas.microsoft.com/office/drawing/2014/main" id="{07F2054E-597D-4C83-981B-66B6924C5EE2}"/>
              </a:ext>
            </a:extLst>
          </p:cNvPr>
          <p:cNvSpPr txBox="1"/>
          <p:nvPr/>
        </p:nvSpPr>
        <p:spPr>
          <a:xfrm>
            <a:off x="450754" y="2768453"/>
            <a:ext cx="5039989" cy="3571046"/>
          </a:xfrm>
          <a:prstGeom prst="rect">
            <a:avLst/>
          </a:prstGeom>
          <a:noFill/>
          <a:ln>
            <a:noFill/>
          </a:ln>
        </p:spPr>
        <p:txBody>
          <a:bodyPr wrap="square" tIns="67500" bIns="67500" rtlCol="0" anchor="t" anchorCtr="0">
            <a:noAutofit/>
          </a:bodyPr>
          <a:lstStyle>
            <a:defPPr>
              <a:defRPr lang="en-US"/>
            </a:defPPr>
            <a:lvl1pPr>
              <a:spcAft>
                <a:spcPts val="450"/>
              </a:spcAft>
              <a:defRPr sz="1400">
                <a:latin typeface="Meiryo UI" panose="020B0604030504040204" pitchFamily="50" charset="-128"/>
                <a:ea typeface="Meiryo UI" panose="020B0604030504040204" pitchFamily="50" charset="-128"/>
              </a:defRPr>
            </a:lvl1pPr>
          </a:lstStyle>
          <a:p>
            <a:r>
              <a:rPr lang="ja-JP" altLang="en-US" b="1" dirty="0"/>
              <a:t>◆ 少子高齢化の進行</a:t>
            </a:r>
            <a:endParaRPr lang="en-US" altLang="ja-JP" b="1" dirty="0"/>
          </a:p>
          <a:p>
            <a:r>
              <a:rPr lang="ja-JP" altLang="en-US" sz="1200" dirty="0"/>
              <a:t>子ども*はピーク時</a:t>
            </a:r>
            <a:r>
              <a:rPr lang="en-US" altLang="ja-JP" sz="1200" dirty="0"/>
              <a:t>(S60)</a:t>
            </a:r>
            <a:r>
              <a:rPr lang="ja-JP" altLang="en-US" sz="1200" dirty="0"/>
              <a:t>の約４割まで減少、</a:t>
            </a:r>
            <a:r>
              <a:rPr lang="en-US" altLang="ja-JP" sz="1200" dirty="0"/>
              <a:t>65</a:t>
            </a:r>
            <a:r>
              <a:rPr lang="ja-JP" altLang="en-US" sz="1200" dirty="0"/>
              <a:t>歳以上の人口は約</a:t>
            </a:r>
            <a:r>
              <a:rPr lang="en-US" altLang="ja-JP" sz="1200" dirty="0"/>
              <a:t>3</a:t>
            </a:r>
            <a:r>
              <a:rPr lang="ja-JP" altLang="en-US" sz="1200" dirty="0"/>
              <a:t>割</a:t>
            </a:r>
            <a:endParaRPr lang="en-US" altLang="ja-JP" sz="1200" dirty="0"/>
          </a:p>
          <a:p>
            <a:r>
              <a:rPr lang="ja-JP" altLang="en-US" sz="1200" dirty="0"/>
              <a:t>生産年齢人口が減少し、国際的な影響力も低下すると予測</a:t>
            </a:r>
            <a:endParaRPr lang="en-US" altLang="ja-JP" sz="1200" dirty="0"/>
          </a:p>
          <a:p>
            <a:endParaRPr lang="en-US" altLang="ja-JP" dirty="0"/>
          </a:p>
          <a:p>
            <a:r>
              <a:rPr lang="ja-JP" altLang="en-US" b="1" dirty="0"/>
              <a:t>◆ 技術革新、グローバル化の進展</a:t>
            </a:r>
            <a:endParaRPr lang="en-US" altLang="ja-JP" b="1" dirty="0"/>
          </a:p>
          <a:p>
            <a:r>
              <a:rPr lang="en-US" altLang="ja-JP" sz="1200" dirty="0"/>
              <a:t>2025</a:t>
            </a:r>
            <a:r>
              <a:rPr lang="ja-JP" altLang="en-US" sz="1200" dirty="0"/>
              <a:t>年大阪・関西万博では、世界の国々の英知が結集された最先端の技術やサービス等が披露</a:t>
            </a:r>
            <a:endParaRPr lang="en-US" altLang="ja-JP" sz="1200" dirty="0"/>
          </a:p>
          <a:p>
            <a:r>
              <a:rPr lang="ja-JP" altLang="en-US" sz="1200" dirty="0"/>
              <a:t>万博後は、ライフサイエンスやカーボンニュートラル、新モビリティなど、万博を機に芽吹いた革新的な技術などの社会実装に向けた取組みを加速</a:t>
            </a:r>
          </a:p>
          <a:p>
            <a:endParaRPr lang="en-US" altLang="ja-JP" dirty="0"/>
          </a:p>
          <a:p>
            <a:r>
              <a:rPr lang="ja-JP" altLang="en-US" b="1" dirty="0"/>
              <a:t>◆ 職業の変化</a:t>
            </a:r>
            <a:endParaRPr lang="en-US" altLang="ja-JP" b="1" dirty="0"/>
          </a:p>
          <a:p>
            <a:r>
              <a:rPr lang="ja-JP" altLang="en-US" sz="1200" dirty="0"/>
              <a:t>技術革新により、子どもたちが将来従事する職業は大きく変わると予測</a:t>
            </a:r>
            <a:endParaRPr lang="en-US" altLang="ja-JP" sz="1200" dirty="0"/>
          </a:p>
          <a:p>
            <a:r>
              <a:rPr lang="en-US" altLang="ja-JP" sz="1200" dirty="0"/>
              <a:t>65</a:t>
            </a:r>
            <a:r>
              <a:rPr lang="ja-JP" altLang="en-US" sz="1200" dirty="0"/>
              <a:t>％の子どもたちが、今は存在しない職業に就く可能性</a:t>
            </a:r>
            <a:endParaRPr lang="en-US" altLang="ja-JP" sz="1200" dirty="0"/>
          </a:p>
          <a:p>
            <a:r>
              <a:rPr lang="ja-JP" altLang="en-US" sz="1200" dirty="0"/>
              <a:t>近い将来、半数の仕事が自動化されるとも言われている</a:t>
            </a:r>
          </a:p>
        </p:txBody>
      </p:sp>
      <p:sp>
        <p:nvSpPr>
          <p:cNvPr id="27" name="テキスト ボックス 26">
            <a:extLst>
              <a:ext uri="{FF2B5EF4-FFF2-40B4-BE49-F238E27FC236}">
                <a16:creationId xmlns:a16="http://schemas.microsoft.com/office/drawing/2014/main" id="{CA66BAA8-C608-4E06-9524-897C0F9DB868}"/>
              </a:ext>
            </a:extLst>
          </p:cNvPr>
          <p:cNvSpPr txBox="1"/>
          <p:nvPr/>
        </p:nvSpPr>
        <p:spPr>
          <a:xfrm>
            <a:off x="2993372" y="2269983"/>
            <a:ext cx="4805274" cy="369332"/>
          </a:xfrm>
          <a:prstGeom prst="rect">
            <a:avLst/>
          </a:prstGeom>
          <a:noFill/>
        </p:spPr>
        <p:txBody>
          <a:bodyPr wrap="square">
            <a:spAutoFit/>
          </a:bodyPr>
          <a:lstStyle>
            <a:defPPr>
              <a:defRPr lang="en-US"/>
            </a:defPPr>
            <a:lvl1pPr>
              <a:defRPr sz="900">
                <a:latin typeface="Meiryo UI" panose="020B0604030504040204" pitchFamily="50" charset="-128"/>
                <a:ea typeface="Meiryo UI" panose="020B0604030504040204" pitchFamily="50" charset="-128"/>
              </a:defRPr>
            </a:lvl1pPr>
          </a:lstStyle>
          <a:p>
            <a:r>
              <a:rPr lang="ja-JP" altLang="en-US" dirty="0"/>
              <a:t>（中央教育審議会初等中等教育分科会教育課程企画特別部会の論点整理より一部抜粋）</a:t>
            </a:r>
          </a:p>
          <a:p>
            <a:endParaRPr lang="en-US" altLang="ja-JP" dirty="0"/>
          </a:p>
        </p:txBody>
      </p:sp>
      <p:sp>
        <p:nvSpPr>
          <p:cNvPr id="2" name="角丸四角形 32">
            <a:extLst>
              <a:ext uri="{FF2B5EF4-FFF2-40B4-BE49-F238E27FC236}">
                <a16:creationId xmlns:a16="http://schemas.microsoft.com/office/drawing/2014/main" id="{0475FFEB-1368-4BD5-F90A-76212B546C26}"/>
              </a:ext>
            </a:extLst>
          </p:cNvPr>
          <p:cNvSpPr/>
          <p:nvPr/>
        </p:nvSpPr>
        <p:spPr>
          <a:xfrm>
            <a:off x="270457" y="2231337"/>
            <a:ext cx="2754199" cy="3600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メイリオ" panose="020B0604030504040204" pitchFamily="50" charset="-128"/>
                <a:ea typeface="メイリオ" panose="020B0604030504040204" pitchFamily="50" charset="-128"/>
              </a:rPr>
              <a:t>子どもたちが担う</a:t>
            </a:r>
            <a:r>
              <a:rPr kumimoji="1" lang="en-US" altLang="ja-JP" sz="1200" b="1" dirty="0">
                <a:latin typeface="メイリオ" panose="020B0604030504040204" pitchFamily="50" charset="-128"/>
                <a:ea typeface="メイリオ" panose="020B0604030504040204" pitchFamily="50" charset="-128"/>
              </a:rPr>
              <a:t>2030</a:t>
            </a:r>
            <a:r>
              <a:rPr kumimoji="1" lang="ja-JP" altLang="en-US" sz="1200" b="1" dirty="0">
                <a:latin typeface="メイリオ" panose="020B0604030504040204" pitchFamily="50" charset="-128"/>
                <a:ea typeface="メイリオ" panose="020B0604030504040204" pitchFamily="50" charset="-128"/>
              </a:rPr>
              <a:t>年の社会</a:t>
            </a:r>
          </a:p>
        </p:txBody>
      </p:sp>
      <p:pic>
        <p:nvPicPr>
          <p:cNvPr id="13" name="図 12">
            <a:extLst>
              <a:ext uri="{FF2B5EF4-FFF2-40B4-BE49-F238E27FC236}">
                <a16:creationId xmlns:a16="http://schemas.microsoft.com/office/drawing/2014/main" id="{A33FB618-CB7B-4962-BE9C-057055FBAF2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96717" y="3218507"/>
            <a:ext cx="3251070" cy="1893613"/>
          </a:xfrm>
          <a:prstGeom prst="rect">
            <a:avLst/>
          </a:prstGeom>
          <a:ln>
            <a:noFill/>
          </a:ln>
          <a:effectLst>
            <a:softEdge rad="76200"/>
          </a:effectLst>
        </p:spPr>
      </p:pic>
      <p:sp>
        <p:nvSpPr>
          <p:cNvPr id="17" name="テキスト ボックス 16">
            <a:extLst>
              <a:ext uri="{FF2B5EF4-FFF2-40B4-BE49-F238E27FC236}">
                <a16:creationId xmlns:a16="http://schemas.microsoft.com/office/drawing/2014/main" id="{3D0009BB-E6CA-4744-9DA5-C6CD7BD92191}"/>
              </a:ext>
            </a:extLst>
          </p:cNvPr>
          <p:cNvSpPr txBox="1"/>
          <p:nvPr/>
        </p:nvSpPr>
        <p:spPr>
          <a:xfrm>
            <a:off x="6701045" y="5245146"/>
            <a:ext cx="2146742" cy="230832"/>
          </a:xfrm>
          <a:prstGeom prst="rect">
            <a:avLst/>
          </a:prstGeom>
          <a:noFill/>
        </p:spPr>
        <p:txBody>
          <a:bodyPr wrap="square">
            <a:spAutoFit/>
          </a:bodyPr>
          <a:lstStyle>
            <a:defPPr>
              <a:defRPr lang="en-US"/>
            </a:defPPr>
            <a:lvl1pPr>
              <a:defRPr sz="900">
                <a:latin typeface="Meiryo UI" panose="020B0604030504040204" pitchFamily="50" charset="-128"/>
                <a:ea typeface="Meiryo UI" panose="020B0604030504040204" pitchFamily="50" charset="-128"/>
              </a:defRPr>
            </a:lvl1pPr>
          </a:lstStyle>
          <a:p>
            <a:r>
              <a:rPr lang="ja-JP" altLang="en-US" dirty="0"/>
              <a:t>提供</a:t>
            </a:r>
            <a:r>
              <a:rPr lang="ja-JP" altLang="en-US" dirty="0">
                <a:sym typeface="Wingdings" panose="05000000000000000000" pitchFamily="2" charset="2"/>
              </a:rPr>
              <a:t>：２０２５年日本国際博覧会協会</a:t>
            </a:r>
            <a:endParaRPr lang="ja-JP" altLang="en-US" dirty="0"/>
          </a:p>
        </p:txBody>
      </p:sp>
      <p:sp>
        <p:nvSpPr>
          <p:cNvPr id="16" name="テキスト ボックス 15">
            <a:extLst>
              <a:ext uri="{FF2B5EF4-FFF2-40B4-BE49-F238E27FC236}">
                <a16:creationId xmlns:a16="http://schemas.microsoft.com/office/drawing/2014/main" id="{F080BCB7-4B6D-462C-8370-48FAFF79912E}"/>
              </a:ext>
            </a:extLst>
          </p:cNvPr>
          <p:cNvSpPr txBox="1"/>
          <p:nvPr/>
        </p:nvSpPr>
        <p:spPr>
          <a:xfrm>
            <a:off x="450754" y="6483226"/>
            <a:ext cx="3707494" cy="230832"/>
          </a:xfrm>
          <a:prstGeom prst="rect">
            <a:avLst/>
          </a:prstGeom>
          <a:noFill/>
        </p:spPr>
        <p:txBody>
          <a:bodyPr wrap="square">
            <a:spAutoFit/>
          </a:bodyPr>
          <a:lstStyle/>
          <a:p>
            <a:r>
              <a:rPr lang="ja-JP" altLang="en-US" sz="900" dirty="0">
                <a:latin typeface="Meiryo UI" panose="020B0604030504040204" pitchFamily="50" charset="-128"/>
                <a:ea typeface="Meiryo UI" panose="020B0604030504040204" pitchFamily="50" charset="-128"/>
              </a:rPr>
              <a:t>＊ 出典元の論点整理の中では、子どもは０歳から</a:t>
            </a:r>
            <a:r>
              <a:rPr lang="en-US" altLang="ja-JP" sz="900" dirty="0">
                <a:latin typeface="Meiryo UI" panose="020B0604030504040204" pitchFamily="50" charset="-128"/>
                <a:ea typeface="Meiryo UI" panose="020B0604030504040204" pitchFamily="50" charset="-128"/>
              </a:rPr>
              <a:t>14</a:t>
            </a:r>
            <a:r>
              <a:rPr lang="ja-JP" altLang="en-US" sz="900" dirty="0">
                <a:latin typeface="Meiryo UI" panose="020B0604030504040204" pitchFamily="50" charset="-128"/>
                <a:ea typeface="Meiryo UI" panose="020B0604030504040204" pitchFamily="50" charset="-128"/>
              </a:rPr>
              <a:t>歳のこと。</a:t>
            </a:r>
          </a:p>
        </p:txBody>
      </p:sp>
      <p:cxnSp>
        <p:nvCxnSpPr>
          <p:cNvPr id="3" name="直線コネクタ 2">
            <a:extLst>
              <a:ext uri="{FF2B5EF4-FFF2-40B4-BE49-F238E27FC236}">
                <a16:creationId xmlns:a16="http://schemas.microsoft.com/office/drawing/2014/main" id="{A3763A11-1385-3E8B-B795-A205535BD979}"/>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5" name="テキスト ボックス 4">
            <a:extLst>
              <a:ext uri="{FF2B5EF4-FFF2-40B4-BE49-F238E27FC236}">
                <a16:creationId xmlns:a16="http://schemas.microsoft.com/office/drawing/2014/main" id="{F690108A-C26B-525F-AFFC-7C43A57ED6ED}"/>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第２章　府立高校を取り巻く環境の変化</a:t>
            </a:r>
          </a:p>
        </p:txBody>
      </p:sp>
      <p:sp>
        <p:nvSpPr>
          <p:cNvPr id="15" name="スライド番号プレースホルダー 6">
            <a:extLst>
              <a:ext uri="{FF2B5EF4-FFF2-40B4-BE49-F238E27FC236}">
                <a16:creationId xmlns:a16="http://schemas.microsoft.com/office/drawing/2014/main" id="{DAF1ADE8-278A-4D5E-BEA8-4EBE73D5A311}"/>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18</a:t>
            </a:fld>
            <a:endParaRPr kumimoji="1" lang="ja-JP" altLang="en-US" dirty="0"/>
          </a:p>
        </p:txBody>
      </p:sp>
    </p:spTree>
    <p:extLst>
      <p:ext uri="{BB962C8B-B14F-4D97-AF65-F5344CB8AC3E}">
        <p14:creationId xmlns:p14="http://schemas.microsoft.com/office/powerpoint/2010/main" val="1796738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7">
            <a:extLst>
              <a:ext uri="{FF2B5EF4-FFF2-40B4-BE49-F238E27FC236}">
                <a16:creationId xmlns:a16="http://schemas.microsoft.com/office/drawing/2014/main" id="{9C33CEFC-9EC3-4AA9-B08F-FB9F5CE15294}"/>
              </a:ext>
            </a:extLst>
          </p:cNvPr>
          <p:cNvGraphicFramePr>
            <a:graphicFrameLocks noGrp="1"/>
          </p:cNvGraphicFramePr>
          <p:nvPr>
            <p:extLst>
              <p:ext uri="{D42A27DB-BD31-4B8C-83A1-F6EECF244321}">
                <p14:modId xmlns:p14="http://schemas.microsoft.com/office/powerpoint/2010/main" val="1937992095"/>
              </p:ext>
            </p:extLst>
          </p:nvPr>
        </p:nvGraphicFramePr>
        <p:xfrm>
          <a:off x="867693" y="2585922"/>
          <a:ext cx="7677150" cy="2646001"/>
        </p:xfrm>
        <a:graphic>
          <a:graphicData uri="http://schemas.openxmlformats.org/drawingml/2006/table">
            <a:tbl>
              <a:tblPr firstRow="1" bandRow="1">
                <a:tableStyleId>{5C22544A-7EE6-4342-B048-85BDC9FD1C3A}</a:tableStyleId>
              </a:tblPr>
              <a:tblGrid>
                <a:gridCol w="374648">
                  <a:extLst>
                    <a:ext uri="{9D8B030D-6E8A-4147-A177-3AD203B41FA5}">
                      <a16:colId xmlns:a16="http://schemas.microsoft.com/office/drawing/2014/main" val="1819281084"/>
                    </a:ext>
                  </a:extLst>
                </a:gridCol>
                <a:gridCol w="3651251">
                  <a:extLst>
                    <a:ext uri="{9D8B030D-6E8A-4147-A177-3AD203B41FA5}">
                      <a16:colId xmlns:a16="http://schemas.microsoft.com/office/drawing/2014/main" val="172287142"/>
                    </a:ext>
                  </a:extLst>
                </a:gridCol>
                <a:gridCol w="3651251">
                  <a:extLst>
                    <a:ext uri="{9D8B030D-6E8A-4147-A177-3AD203B41FA5}">
                      <a16:colId xmlns:a16="http://schemas.microsoft.com/office/drawing/2014/main" val="1098705996"/>
                    </a:ext>
                  </a:extLst>
                </a:gridCol>
              </a:tblGrid>
              <a:tr h="314064">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現　在</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未　来</a:t>
                      </a:r>
                    </a:p>
                  </a:txBody>
                  <a:tcPr marL="68580" marR="68580" marT="34290" marB="3429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9555289"/>
                  </a:ext>
                </a:extLst>
              </a:tr>
              <a:tr h="1361192">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主体（子どもたち）</a:t>
                      </a:r>
                    </a:p>
                  </a:txBody>
                  <a:tcPr marL="68580" marR="68580" marT="34290" marB="34290"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2075" indent="0" algn="l">
                        <a:spcAft>
                          <a:spcPts val="300"/>
                        </a:spcAft>
                      </a:pPr>
                      <a:r>
                        <a:rPr kumimoji="1" lang="ja-JP" altLang="en-US" sz="1200" dirty="0">
                          <a:solidFill>
                            <a:schemeClr val="tx1"/>
                          </a:solidFill>
                          <a:latin typeface="Meiryo UI" panose="020B0604030504040204" pitchFamily="50" charset="-128"/>
                          <a:ea typeface="Meiryo UI" panose="020B0604030504040204" pitchFamily="50" charset="-128"/>
                        </a:rPr>
                        <a:t>・ 高校進学の一般化</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92075" indent="0" algn="l">
                        <a:spcAft>
                          <a:spcPts val="300"/>
                        </a:spcAft>
                      </a:pPr>
                      <a:r>
                        <a:rPr kumimoji="1" lang="ja-JP" altLang="en-US" sz="1200" dirty="0">
                          <a:solidFill>
                            <a:schemeClr val="tx1"/>
                          </a:solidFill>
                          <a:latin typeface="Meiryo UI" panose="020B0604030504040204" pitchFamily="50" charset="-128"/>
                          <a:ea typeface="Meiryo UI" panose="020B0604030504040204" pitchFamily="50" charset="-128"/>
                        </a:rPr>
                        <a:t>・ 大学等進学率の上昇</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92075" indent="0" algn="l">
                        <a:spcAft>
                          <a:spcPts val="300"/>
                        </a:spcAft>
                      </a:pPr>
                      <a:r>
                        <a:rPr kumimoji="1" lang="ja-JP" altLang="en-US" sz="1200" dirty="0">
                          <a:solidFill>
                            <a:schemeClr val="tx1"/>
                          </a:solidFill>
                          <a:latin typeface="Meiryo UI" panose="020B0604030504040204" pitchFamily="50" charset="-128"/>
                          <a:ea typeface="Meiryo UI" panose="020B0604030504040204" pitchFamily="50" charset="-128"/>
                        </a:rPr>
                        <a:t>・ 支援の必要な生徒の増加</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800" dirty="0">
                          <a:solidFill>
                            <a:schemeClr val="tx1"/>
                          </a:solidFill>
                          <a:latin typeface="Meiryo UI" panose="020B0604030504040204" pitchFamily="50" charset="-128"/>
                          <a:ea typeface="Meiryo UI" panose="020B0604030504040204" pitchFamily="50" charset="-128"/>
                        </a:rPr>
                        <a:t>　　</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不登校・日本語指導が必要・障がいへの配慮</a:t>
                      </a:r>
                      <a:r>
                        <a:rPr kumimoji="1" lang="en-US" altLang="ja-JP" sz="800" dirty="0">
                          <a:solidFill>
                            <a:schemeClr val="tx1"/>
                          </a:solidFill>
                          <a:latin typeface="Meiryo UI" panose="020B0604030504040204" pitchFamily="50" charset="-128"/>
                          <a:ea typeface="Meiryo UI" panose="020B0604030504040204" pitchFamily="50" charset="-128"/>
                        </a:rPr>
                        <a:t>)</a:t>
                      </a:r>
                    </a:p>
                    <a:p>
                      <a:pPr marL="92075" marR="0" lvl="0" indent="0" algn="l" defTabSz="914400" rtl="0" eaLnBrk="1" fontAlgn="auto" latinLnBrk="0" hangingPunct="1">
                        <a:lnSpc>
                          <a:spcPct val="100000"/>
                        </a:lnSpc>
                        <a:spcBef>
                          <a:spcPts val="0"/>
                        </a:spcBef>
                        <a:spcAft>
                          <a:spcPts val="30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 生徒のニーズの変化</a:t>
                      </a:r>
                      <a:b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b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普通科志向・通信制への進学者増・夜間定時制の生徒像の変化</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563" marR="0" lvl="0" indent="0" algn="l" defTabSz="914400" rtl="0" eaLnBrk="1" fontAlgn="auto" latinLnBrk="0" hangingPunct="1">
                        <a:lnSpc>
                          <a:spcPct val="100000"/>
                        </a:lnSpc>
                        <a:spcBef>
                          <a:spcPts val="0"/>
                        </a:spcBef>
                        <a:spcAft>
                          <a:spcPts val="30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 職業の変化</a:t>
                      </a:r>
                      <a:b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b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将来従事する職業が大きく変化</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p>
                    <a:p>
                      <a:pPr marL="182563" marR="0" lvl="0" indent="0" algn="l" defTabSz="914400" rtl="0" eaLnBrk="1" fontAlgn="auto" latinLnBrk="0" hangingPunct="1">
                        <a:lnSpc>
                          <a:spcPct val="100000"/>
                        </a:lnSpc>
                        <a:spcBef>
                          <a:spcPts val="0"/>
                        </a:spcBef>
                        <a:spcAft>
                          <a:spcPts val="30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大阪・関西万博で体験する未来社会</a:t>
                      </a:r>
                      <a:endPar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9543952"/>
                  </a:ext>
                </a:extLst>
              </a:tr>
              <a:tr h="970745">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外的要因</a:t>
                      </a:r>
                    </a:p>
                  </a:txBody>
                  <a:tcPr marL="68580" marR="68580" marT="34290" marB="34290"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92075" indent="0" algn="l"/>
                      <a:r>
                        <a:rPr kumimoji="1" lang="ja-JP" altLang="en-US" sz="1200" dirty="0">
                          <a:solidFill>
                            <a:schemeClr val="tx1"/>
                          </a:solidFill>
                          <a:latin typeface="Meiryo UI" panose="020B0604030504040204" pitchFamily="50" charset="-128"/>
                          <a:ea typeface="Meiryo UI" panose="020B0604030504040204" pitchFamily="50" charset="-128"/>
                        </a:rPr>
                        <a:t>・ （少子化等に伴う）定員割れ校の増加</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 高校等の授業料完全無償化による就学支援の充実</a:t>
                      </a:r>
                      <a:b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b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92075" marR="0" lvl="0" indent="0" algn="l" defTabSz="914400" rtl="0" eaLnBrk="1" fontAlgn="auto" latinLnBrk="0" hangingPunct="1">
                        <a:lnSpc>
                          <a:spcPct val="100000"/>
                        </a:lnSpc>
                        <a:spcBef>
                          <a:spcPts val="0"/>
                        </a:spcBef>
                        <a:spcAft>
                          <a:spcPts val="30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 ・ 少子化のさらなる進行</a:t>
                      </a:r>
                      <a:b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b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生産年齢人口の減少、国際的な影響力も低下予測</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p>
                    <a:p>
                      <a:pPr marL="92075" marR="0" lvl="0" indent="0" algn="l" defTabSz="914400" rtl="0" eaLnBrk="1" fontAlgn="auto" latinLnBrk="0" hangingPunct="1">
                        <a:lnSpc>
                          <a:spcPct val="100000"/>
                        </a:lnSpc>
                        <a:spcBef>
                          <a:spcPts val="0"/>
                        </a:spcBef>
                        <a:spcAft>
                          <a:spcPts val="30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 ・ 将来の不確実性</a:t>
                      </a:r>
                      <a:b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b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技術革新やグローバル化の進行により将来予測が困難に</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78816854"/>
                  </a:ext>
                </a:extLst>
              </a:tr>
            </a:tbl>
          </a:graphicData>
        </a:graphic>
      </p:graphicFrame>
      <p:sp>
        <p:nvSpPr>
          <p:cNvPr id="9" name="テキスト ボックス 8">
            <a:extLst>
              <a:ext uri="{FF2B5EF4-FFF2-40B4-BE49-F238E27FC236}">
                <a16:creationId xmlns:a16="http://schemas.microsoft.com/office/drawing/2014/main" id="{7824F444-4C59-1404-BD5F-5AEE061B5B67}"/>
              </a:ext>
            </a:extLst>
          </p:cNvPr>
          <p:cNvSpPr txBox="1"/>
          <p:nvPr/>
        </p:nvSpPr>
        <p:spPr>
          <a:xfrm>
            <a:off x="519386" y="6019669"/>
            <a:ext cx="8270286" cy="655764"/>
          </a:xfrm>
          <a:prstGeom prst="rect">
            <a:avLst/>
          </a:prstGeom>
          <a:noFill/>
          <a:ln>
            <a:noFill/>
          </a:ln>
        </p:spPr>
        <p:txBody>
          <a:bodyPr wrap="square" tIns="67500" bIns="67500" rtlCol="0" anchor="t" anchorCtr="0">
            <a:noAutofit/>
          </a:bodyPr>
          <a:lstStyle>
            <a:defPPr>
              <a:defRPr lang="en-US"/>
            </a:defPPr>
            <a:lvl1pPr>
              <a:spcAft>
                <a:spcPts val="450"/>
              </a:spcAft>
              <a:defRPr sz="1400">
                <a:latin typeface="Meiryo UI" panose="020B0604030504040204" pitchFamily="50" charset="-128"/>
                <a:ea typeface="Meiryo UI" panose="020B0604030504040204" pitchFamily="50" charset="-128"/>
              </a:defRPr>
            </a:lvl1pPr>
          </a:lstStyle>
          <a:p>
            <a:r>
              <a:rPr lang="ja-JP" altLang="en-US" dirty="0"/>
              <a:t>　　◆ 自ら未来を切り拓く力を育てる教育　（少子高齢化等の社会課題や</a:t>
            </a:r>
            <a:r>
              <a:rPr lang="en-US" altLang="ja-JP" dirty="0"/>
              <a:t>ICT</a:t>
            </a:r>
            <a:r>
              <a:rPr lang="ja-JP" altLang="en-US" dirty="0"/>
              <a:t>・グローバル化等への対応 　など）</a:t>
            </a:r>
            <a:endParaRPr lang="en-US" altLang="ja-JP" dirty="0"/>
          </a:p>
          <a:p>
            <a:r>
              <a:rPr lang="ja-JP" altLang="en-US" dirty="0"/>
              <a:t>　　◆ 子どもたちの多様なニーズに応える柔軟な教育　（柔軟な学び、学びの保障　など）</a:t>
            </a:r>
          </a:p>
        </p:txBody>
      </p:sp>
      <p:sp>
        <p:nvSpPr>
          <p:cNvPr id="12" name="角丸四角形 32">
            <a:extLst>
              <a:ext uri="{FF2B5EF4-FFF2-40B4-BE49-F238E27FC236}">
                <a16:creationId xmlns:a16="http://schemas.microsoft.com/office/drawing/2014/main" id="{2F697694-6D85-4EB2-B32B-8C7CB8346391}"/>
              </a:ext>
            </a:extLst>
          </p:cNvPr>
          <p:cNvSpPr/>
          <p:nvPr/>
        </p:nvSpPr>
        <p:spPr>
          <a:xfrm>
            <a:off x="519386" y="5708670"/>
            <a:ext cx="1687130" cy="2880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主な改革の視点</a:t>
            </a:r>
          </a:p>
        </p:txBody>
      </p:sp>
      <p:cxnSp>
        <p:nvCxnSpPr>
          <p:cNvPr id="2" name="直線コネクタ 1">
            <a:extLst>
              <a:ext uri="{FF2B5EF4-FFF2-40B4-BE49-F238E27FC236}">
                <a16:creationId xmlns:a16="http://schemas.microsoft.com/office/drawing/2014/main" id="{5EB0D032-374C-5FC2-A170-8DE4459F778A}"/>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6" name="テキスト ボックス 5">
            <a:extLst>
              <a:ext uri="{FF2B5EF4-FFF2-40B4-BE49-F238E27FC236}">
                <a16:creationId xmlns:a16="http://schemas.microsoft.com/office/drawing/2014/main" id="{0B879D59-759F-F544-5CC6-EC9FBF5B0328}"/>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第２章　府立高校を取り巻く環境の変化</a:t>
            </a:r>
          </a:p>
        </p:txBody>
      </p:sp>
      <p:sp>
        <p:nvSpPr>
          <p:cNvPr id="8" name="テキスト ボックス 7">
            <a:extLst>
              <a:ext uri="{FF2B5EF4-FFF2-40B4-BE49-F238E27FC236}">
                <a16:creationId xmlns:a16="http://schemas.microsoft.com/office/drawing/2014/main" id="{12CBCF1B-45B9-3267-3329-948286118998}"/>
              </a:ext>
            </a:extLst>
          </p:cNvPr>
          <p:cNvSpPr txBox="1"/>
          <p:nvPr/>
        </p:nvSpPr>
        <p:spPr>
          <a:xfrm>
            <a:off x="337321" y="655004"/>
            <a:ext cx="8275042" cy="2216387"/>
          </a:xfrm>
          <a:prstGeom prst="rect">
            <a:avLst/>
          </a:prstGeom>
          <a:noFill/>
          <a:ln>
            <a:noFill/>
          </a:ln>
        </p:spPr>
        <p:txBody>
          <a:bodyPr wrap="square" tIns="67500" bIns="67500" rtlCol="0" anchor="t" anchorCtr="0">
            <a:noAutofit/>
          </a:bodyPr>
          <a:lstStyle>
            <a:defPPr>
              <a:defRPr lang="en-US"/>
            </a:defPPr>
            <a:lvl1pPr>
              <a:spcAft>
                <a:spcPts val="450"/>
              </a:spcAft>
              <a:defRPr sz="1400">
                <a:latin typeface="Meiryo UI" panose="020B0604030504040204" pitchFamily="50" charset="-128"/>
                <a:ea typeface="Meiryo UI" panose="020B0604030504040204" pitchFamily="50" charset="-128"/>
              </a:defRPr>
            </a:lvl1pPr>
          </a:lstStyle>
          <a:p>
            <a:r>
              <a:rPr lang="ja-JP" altLang="en-US" dirty="0"/>
              <a:t>　大阪府ではこれまで、</a:t>
            </a:r>
            <a:r>
              <a:rPr kumimoji="1" lang="ja-JP" altLang="en-US" sz="1400" dirty="0"/>
              <a:t> 「卓越性」と「公平性」を高水準で両立させながら、「多様性」を尊重する教育の実現に向け、生徒一人ひとりの状況やそのニーズに応えるべく、様々な学校や学科、コースを設置してきた。</a:t>
            </a:r>
            <a:endParaRPr kumimoji="1" lang="en-US" altLang="ja-JP" sz="1400" dirty="0"/>
          </a:p>
          <a:p>
            <a:r>
              <a:rPr kumimoji="1" lang="ja-JP" altLang="en-US" dirty="0"/>
              <a:t>　一方で、私立高校の授業料完全無償化等による学校選択の自由が進む中、普通科等を中心にさらなる魅力化・特色化を進めることに加え、</a:t>
            </a:r>
            <a:r>
              <a:rPr lang="ja-JP" altLang="en-US" dirty="0"/>
              <a:t>不登校経験のある生徒、日本語指導が必要な生徒、障がい等により配慮を要する生徒等が安心して通える学校を整備する必要がある。</a:t>
            </a:r>
            <a:endParaRPr lang="en-US" altLang="ja-JP" dirty="0"/>
          </a:p>
          <a:p>
            <a:r>
              <a:rPr lang="ja-JP" altLang="en-US" dirty="0"/>
              <a:t>　また、平成</a:t>
            </a:r>
            <a:r>
              <a:rPr lang="en-US" altLang="ja-JP" dirty="0"/>
              <a:t>28</a:t>
            </a:r>
            <a:r>
              <a:rPr lang="ja-JP" altLang="en-US" dirty="0"/>
              <a:t>（</a:t>
            </a:r>
            <a:r>
              <a:rPr lang="en-US" altLang="ja-JP" dirty="0"/>
              <a:t>2016</a:t>
            </a:r>
            <a:r>
              <a:rPr lang="ja-JP" altLang="en-US" dirty="0"/>
              <a:t>）年に選抜制度を変更してから約</a:t>
            </a:r>
            <a:r>
              <a:rPr lang="en-US" altLang="ja-JP" dirty="0"/>
              <a:t>10</a:t>
            </a:r>
            <a:r>
              <a:rPr lang="ja-JP" altLang="en-US" dirty="0"/>
              <a:t>年が経過することを踏まえ、これからの学校に求められる入試制度を合わせて検討していくことが必要である。</a:t>
            </a:r>
            <a:endParaRPr lang="en-US" altLang="ja-JP" dirty="0"/>
          </a:p>
          <a:p>
            <a:endParaRPr lang="en-US" altLang="ja-JP" dirty="0"/>
          </a:p>
        </p:txBody>
      </p:sp>
      <p:sp>
        <p:nvSpPr>
          <p:cNvPr id="10" name="スライド番号プレースホルダー 6">
            <a:extLst>
              <a:ext uri="{FF2B5EF4-FFF2-40B4-BE49-F238E27FC236}">
                <a16:creationId xmlns:a16="http://schemas.microsoft.com/office/drawing/2014/main" id="{A61129F0-B6AC-4867-B19A-548008795BBD}"/>
              </a:ext>
            </a:extLst>
          </p:cNvPr>
          <p:cNvSpPr>
            <a:spLocks noGrp="1"/>
          </p:cNvSpPr>
          <p:nvPr>
            <p:ph type="sldNum" sz="quarter" idx="12"/>
          </p:nvPr>
        </p:nvSpPr>
        <p:spPr>
          <a:xfrm>
            <a:off x="6901009" y="6347551"/>
            <a:ext cx="2057400" cy="365125"/>
          </a:xfrm>
        </p:spPr>
        <p:txBody>
          <a:bodyPr/>
          <a:lstStyle/>
          <a:p>
            <a:fld id="{8EF98A3A-4FC9-421C-9EC4-B2EF6B34D3EB}" type="slidenum">
              <a:rPr kumimoji="1" lang="ja-JP" altLang="en-US" smtClean="0"/>
              <a:t>19</a:t>
            </a:fld>
            <a:endParaRPr kumimoji="1" lang="ja-JP" altLang="en-US" dirty="0"/>
          </a:p>
        </p:txBody>
      </p:sp>
    </p:spTree>
    <p:extLst>
      <p:ext uri="{BB962C8B-B14F-4D97-AF65-F5344CB8AC3E}">
        <p14:creationId xmlns:p14="http://schemas.microsoft.com/office/powerpoint/2010/main" val="1345182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7" y="180305"/>
            <a:ext cx="7431110" cy="338554"/>
          </a:xfrm>
          <a:prstGeom prst="rect">
            <a:avLst/>
          </a:prstGeom>
          <a:noFill/>
        </p:spPr>
        <p:txBody>
          <a:bodyPr wrap="square" rtlCol="0">
            <a:spAutoFit/>
          </a:bodyPr>
          <a:lstStyle/>
          <a:p>
            <a:r>
              <a:rPr kumimoji="1" lang="ja-JP" altLang="en-US" sz="1600" dirty="0"/>
              <a:t>府立高校改革グランドデザイン</a:t>
            </a:r>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4" name="テキスト ボックス 3"/>
          <p:cNvSpPr txBox="1"/>
          <p:nvPr/>
        </p:nvSpPr>
        <p:spPr>
          <a:xfrm>
            <a:off x="287836" y="588018"/>
            <a:ext cx="4825184" cy="338554"/>
          </a:xfrm>
          <a:prstGeom prst="rect">
            <a:avLst/>
          </a:prstGeom>
          <a:noFill/>
        </p:spPr>
        <p:txBody>
          <a:bodyPr wrap="square" rtlCol="0">
            <a:spAutoFit/>
          </a:bodyPr>
          <a:lstStyle/>
          <a:p>
            <a:r>
              <a:rPr kumimoji="1" lang="ja-JP" altLang="en-US" sz="1600" b="1" dirty="0"/>
              <a:t>■　はじめに</a:t>
            </a:r>
          </a:p>
        </p:txBody>
      </p:sp>
      <p:sp>
        <p:nvSpPr>
          <p:cNvPr id="7" name="スライド番号プレースホルダー 6">
            <a:extLst>
              <a:ext uri="{FF2B5EF4-FFF2-40B4-BE49-F238E27FC236}">
                <a16:creationId xmlns:a16="http://schemas.microsoft.com/office/drawing/2014/main" id="{0AA09A9B-CF5C-40FE-BD68-148988670D96}"/>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2</a:t>
            </a:fld>
            <a:endParaRPr kumimoji="1" lang="ja-JP" altLang="en-US"/>
          </a:p>
        </p:txBody>
      </p:sp>
      <p:sp>
        <p:nvSpPr>
          <p:cNvPr id="5" name="テキスト ボックス 4">
            <a:extLst>
              <a:ext uri="{FF2B5EF4-FFF2-40B4-BE49-F238E27FC236}">
                <a16:creationId xmlns:a16="http://schemas.microsoft.com/office/drawing/2014/main" id="{91A5ED0B-9CD4-294D-D553-C35B8851FF03}"/>
              </a:ext>
            </a:extLst>
          </p:cNvPr>
          <p:cNvSpPr txBox="1"/>
          <p:nvPr/>
        </p:nvSpPr>
        <p:spPr>
          <a:xfrm>
            <a:off x="428946" y="816810"/>
            <a:ext cx="8418841" cy="5693866"/>
          </a:xfrm>
          <a:prstGeom prst="rect">
            <a:avLst/>
          </a:prstGeom>
          <a:noFill/>
        </p:spPr>
        <p:txBody>
          <a:bodyPr wrap="square" rtlCol="0">
            <a:spAutoFit/>
          </a:bodyPr>
          <a:lstStyle/>
          <a:p>
            <a:pPr marL="180000" indent="-457200"/>
            <a:r>
              <a:rPr kumimoji="1" lang="ja-JP" altLang="en-US" sz="1400" dirty="0"/>
              <a:t>〇　大阪府では、これまで「卓越性」「公平性」「多様性」をキーワードに、時代や社会の変化、また、それに伴って多様化する教育ニーズに適切に応える府立高校をめざして、府立高校改革を進めてきました。また、併せて、社会のニーズを踏まえた教育内容の充実と就学機会の確保を前提とした効果的かつ効率的な学校配置を両輪とし、活力ある学校づくりもめざしてまいりました。</a:t>
            </a:r>
            <a:endParaRPr kumimoji="1" lang="en-US" altLang="ja-JP" sz="1400" dirty="0"/>
          </a:p>
          <a:p>
            <a:pPr marL="180000" indent="-457200"/>
            <a:endParaRPr kumimoji="1" lang="en-US" altLang="ja-JP" sz="1400" dirty="0"/>
          </a:p>
          <a:p>
            <a:pPr marL="180000" indent="-457200"/>
            <a:r>
              <a:rPr kumimoji="1" lang="ja-JP" altLang="en-US" sz="1400" dirty="0"/>
              <a:t>〇　現在、令和５（</a:t>
            </a:r>
            <a:r>
              <a:rPr kumimoji="1" lang="en-US" altLang="ja-JP" sz="1400" dirty="0"/>
              <a:t>2023</a:t>
            </a:r>
            <a:r>
              <a:rPr kumimoji="1" lang="ja-JP" altLang="en-US" sz="1400" dirty="0"/>
              <a:t>）年３月に策定した「第２次大阪府教育振興基本計画」に基づき、「一人ひとりの良さや可能性を引き出し、最大限伸ばす教育」と「子どもたちの多様性に応じ、誰一人取り残さない教育」の実現に向け、施策等を進めています。</a:t>
            </a:r>
            <a:endParaRPr kumimoji="1" lang="en-US" altLang="ja-JP" sz="1400" dirty="0"/>
          </a:p>
          <a:p>
            <a:pPr marL="180000" indent="-457200"/>
            <a:endParaRPr kumimoji="1" lang="en-US" altLang="ja-JP" sz="1400" dirty="0"/>
          </a:p>
          <a:p>
            <a:pPr marL="180000" indent="-457200"/>
            <a:r>
              <a:rPr kumimoji="1" lang="ja-JP" altLang="en-US" sz="1400" dirty="0"/>
              <a:t>〇　一方、令和２（</a:t>
            </a:r>
            <a:r>
              <a:rPr kumimoji="1" lang="en-US" altLang="ja-JP" sz="1400" dirty="0"/>
              <a:t>2020</a:t>
            </a:r>
            <a:r>
              <a:rPr kumimoji="1" lang="ja-JP" altLang="en-US" sz="1400" dirty="0"/>
              <a:t>）年から約３年間に及ぶ新型コロナウイルス感染症の感染拡大の影響に加え、急激な少子化やグローバル化、情報化の進展等による社会情勢の変化により、子どもたちを取り巻く環境は大きく変わりました。</a:t>
            </a:r>
            <a:endParaRPr kumimoji="1" lang="en-US" altLang="ja-JP" sz="1400" dirty="0"/>
          </a:p>
          <a:p>
            <a:pPr marL="180000" indent="-457200"/>
            <a:endParaRPr kumimoji="1" lang="en-US" altLang="ja-JP" sz="1400" dirty="0"/>
          </a:p>
          <a:p>
            <a:pPr marL="180000" indent="-457200"/>
            <a:r>
              <a:rPr kumimoji="1" lang="ja-JP" altLang="en-US" sz="1400" dirty="0"/>
              <a:t>〇　コロナ禍以降、大阪府内全域でとりわけ不登校生徒数の増加は顕著であるとともに、子どもたちや保護者の学びへのニーズは多様化しています。府立高等学校（以下、「府立高校」という。）全日制の課程を志願する生徒の割合は減少しており、通信制の課程への進学率は上昇傾向にあります。</a:t>
            </a:r>
            <a:endParaRPr kumimoji="1" lang="en-US" altLang="ja-JP" sz="1400" dirty="0"/>
          </a:p>
          <a:p>
            <a:pPr marL="180000" indent="-457200"/>
            <a:endParaRPr kumimoji="1" lang="en-US" altLang="ja-JP" sz="1400" dirty="0"/>
          </a:p>
          <a:p>
            <a:pPr marL="180000" indent="-457200"/>
            <a:r>
              <a:rPr kumimoji="1" lang="ja-JP" altLang="en-US" sz="1400" dirty="0"/>
              <a:t>〇　昨年８月、大阪府学校教育審議会から「府立高校改革の具体的な方向性とそれを踏まえた入学者選抜制度のあり方について」の答申を受けました。多様化する生徒や保護者のニーズに対応するため、一人ひとりの生徒に応じた多様で柔軟な学びを実現することや、すべての生徒が学びを通じて自身のキャリアを考え、変化の激しいこれからの社会を力強く生きていくことができるよう導くことが求められています。</a:t>
            </a:r>
            <a:endParaRPr kumimoji="1" lang="en-US" altLang="ja-JP" sz="1400" dirty="0"/>
          </a:p>
          <a:p>
            <a:pPr marL="180000" indent="-457200"/>
            <a:endParaRPr kumimoji="1" lang="en-US" altLang="ja-JP" sz="1400" dirty="0"/>
          </a:p>
          <a:p>
            <a:pPr marL="180000" indent="-457200"/>
            <a:r>
              <a:rPr kumimoji="1" lang="ja-JP" altLang="en-US" sz="1400" dirty="0"/>
              <a:t>〇　本グランドデザインは、大阪府学校教育審議会答申を受け、府教育委員会として、</a:t>
            </a:r>
            <a:r>
              <a:rPr lang="ja-JP" altLang="en-US" sz="1400" dirty="0"/>
              <a:t> 「学校改革」「入試改革」「広報改革」の</a:t>
            </a:r>
            <a:r>
              <a:rPr lang="en-US" altLang="ja-JP" sz="1400" dirty="0"/>
              <a:t>3</a:t>
            </a:r>
            <a:r>
              <a:rPr lang="ja-JP" altLang="en-US" sz="1400" dirty="0"/>
              <a:t>つの柱を軸に</a:t>
            </a:r>
            <a:r>
              <a:rPr kumimoji="1" lang="ja-JP" altLang="en-US" sz="1400" dirty="0"/>
              <a:t>府立高校に求められる方向性と、それを踏まえたより望ましい入学者選抜制度等について</a:t>
            </a:r>
            <a:r>
              <a:rPr lang="ja-JP" altLang="en-US" sz="1400" dirty="0"/>
              <a:t>とりまとめたものです。</a:t>
            </a:r>
            <a:endParaRPr lang="en-US" altLang="ja-JP" sz="1400" dirty="0"/>
          </a:p>
          <a:p>
            <a:pPr marL="180000" indent="-457200"/>
            <a:endParaRPr lang="en-US" altLang="ja-JP" sz="1400" dirty="0"/>
          </a:p>
          <a:p>
            <a:pPr marL="180000" indent="-457200"/>
            <a:r>
              <a:rPr lang="ja-JP" altLang="en-US" sz="1400" dirty="0"/>
              <a:t>〇　今後とも、府立高校に対して一層のご理解、ご支援をよろしくお願いいたします。</a:t>
            </a:r>
            <a:endParaRPr kumimoji="1" lang="ja-JP" altLang="en-US" sz="1400" dirty="0"/>
          </a:p>
        </p:txBody>
      </p:sp>
    </p:spTree>
    <p:extLst>
      <p:ext uri="{BB962C8B-B14F-4D97-AF65-F5344CB8AC3E}">
        <p14:creationId xmlns:p14="http://schemas.microsoft.com/office/powerpoint/2010/main" val="1168758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FE85D4-9A7D-D872-4369-477E68036429}"/>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20</a:t>
            </a:fld>
            <a:endParaRPr kumimoji="1" lang="ja-JP" altLang="en-US"/>
          </a:p>
        </p:txBody>
      </p:sp>
      <p:cxnSp>
        <p:nvCxnSpPr>
          <p:cNvPr id="4" name="直線コネクタ 3">
            <a:extLst>
              <a:ext uri="{FF2B5EF4-FFF2-40B4-BE49-F238E27FC236}">
                <a16:creationId xmlns:a16="http://schemas.microsoft.com/office/drawing/2014/main" id="{464B3858-B691-17AB-A642-36961B6F14EC}"/>
              </a:ext>
            </a:extLst>
          </p:cNvPr>
          <p:cNvCxnSpPr/>
          <p:nvPr/>
        </p:nvCxnSpPr>
        <p:spPr>
          <a:xfrm>
            <a:off x="647272" y="3429000"/>
            <a:ext cx="7813497"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テキスト ボックス 4">
            <a:extLst>
              <a:ext uri="{FF2B5EF4-FFF2-40B4-BE49-F238E27FC236}">
                <a16:creationId xmlns:a16="http://schemas.microsoft.com/office/drawing/2014/main" id="{ACA2FD0A-5296-A805-7391-E23B3E990173}"/>
              </a:ext>
            </a:extLst>
          </p:cNvPr>
          <p:cNvSpPr txBox="1"/>
          <p:nvPr/>
        </p:nvSpPr>
        <p:spPr>
          <a:xfrm>
            <a:off x="760288" y="2815119"/>
            <a:ext cx="7161087" cy="461665"/>
          </a:xfrm>
          <a:prstGeom prst="rect">
            <a:avLst/>
          </a:prstGeom>
          <a:noFill/>
        </p:spPr>
        <p:txBody>
          <a:bodyPr wrap="square" rtlCol="0">
            <a:spAutoFit/>
          </a:bodyPr>
          <a:lstStyle/>
          <a:p>
            <a:r>
              <a:rPr kumimoji="1" lang="ja-JP" altLang="en-US" sz="2400" dirty="0"/>
              <a:t>第３章　府立高校改革の方向性</a:t>
            </a:r>
          </a:p>
        </p:txBody>
      </p:sp>
    </p:spTree>
    <p:extLst>
      <p:ext uri="{BB962C8B-B14F-4D97-AF65-F5344CB8AC3E}">
        <p14:creationId xmlns:p14="http://schemas.microsoft.com/office/powerpoint/2010/main" val="527618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4" name="テキスト ボックス 3"/>
          <p:cNvSpPr txBox="1"/>
          <p:nvPr/>
        </p:nvSpPr>
        <p:spPr>
          <a:xfrm>
            <a:off x="434120" y="814475"/>
            <a:ext cx="4916624" cy="307777"/>
          </a:xfrm>
          <a:prstGeom prst="rect">
            <a:avLst/>
          </a:prstGeom>
          <a:noFill/>
        </p:spPr>
        <p:txBody>
          <a:bodyPr wrap="square" rtlCol="0">
            <a:spAutoFit/>
          </a:bodyPr>
          <a:lstStyle/>
          <a:p>
            <a:r>
              <a:rPr kumimoji="1" lang="ja-JP" altLang="en-US" sz="1400" dirty="0"/>
              <a:t>府立高校改革の方向性（理念）は以下のとおりである。</a:t>
            </a:r>
          </a:p>
        </p:txBody>
      </p:sp>
      <p:sp>
        <p:nvSpPr>
          <p:cNvPr id="7" name="スライド番号プレースホルダー 6">
            <a:extLst>
              <a:ext uri="{FF2B5EF4-FFF2-40B4-BE49-F238E27FC236}">
                <a16:creationId xmlns:a16="http://schemas.microsoft.com/office/drawing/2014/main" id="{0AA09A9B-CF5C-40FE-BD68-148988670D96}"/>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21</a:t>
            </a:fld>
            <a:endParaRPr kumimoji="1" lang="ja-JP" altLang="en-US"/>
          </a:p>
        </p:txBody>
      </p:sp>
      <p:sp>
        <p:nvSpPr>
          <p:cNvPr id="6" name="テキスト ボックス 5">
            <a:extLst>
              <a:ext uri="{FF2B5EF4-FFF2-40B4-BE49-F238E27FC236}">
                <a16:creationId xmlns:a16="http://schemas.microsoft.com/office/drawing/2014/main" id="{96DAA1F3-F19E-FD91-165A-04CC6357A808}"/>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a:t>
            </a:r>
          </a:p>
        </p:txBody>
      </p:sp>
      <p:sp>
        <p:nvSpPr>
          <p:cNvPr id="9" name="テキスト ボックス 8">
            <a:extLst>
              <a:ext uri="{FF2B5EF4-FFF2-40B4-BE49-F238E27FC236}">
                <a16:creationId xmlns:a16="http://schemas.microsoft.com/office/drawing/2014/main" id="{3D99DAF4-E3D8-6BB5-278F-A5D6A94BF871}"/>
              </a:ext>
            </a:extLst>
          </p:cNvPr>
          <p:cNvSpPr txBox="1"/>
          <p:nvPr/>
        </p:nvSpPr>
        <p:spPr>
          <a:xfrm>
            <a:off x="539392" y="1389690"/>
            <a:ext cx="8308395" cy="3539430"/>
          </a:xfrm>
          <a:prstGeom prst="rect">
            <a:avLst/>
          </a:prstGeom>
          <a:solidFill>
            <a:srgbClr val="FFFF99"/>
          </a:solidFill>
        </p:spPr>
        <p:txBody>
          <a:bodyPr wrap="square">
            <a:spAutoFit/>
          </a:bodyPr>
          <a:lstStyle/>
          <a:p>
            <a:pPr marL="189000" indent="-342900"/>
            <a:r>
              <a:rPr lang="ja-JP" altLang="en-US" sz="1400" b="1" dirty="0">
                <a:solidFill>
                  <a:schemeClr val="tx1"/>
                </a:solidFill>
                <a:latin typeface="Meiryo UI" panose="020B0604030504040204" pitchFamily="50" charset="-128"/>
                <a:ea typeface="Meiryo UI" panose="020B0604030504040204" pitchFamily="50" charset="-128"/>
              </a:rPr>
              <a:t>■　「卓越性・公平性・多様性」の実現</a:t>
            </a:r>
            <a:endParaRPr lang="en-US" altLang="ja-JP" sz="1400" b="1" dirty="0">
              <a:solidFill>
                <a:schemeClr val="tx1"/>
              </a:solidFill>
              <a:latin typeface="Meiryo UI" panose="020B0604030504040204" pitchFamily="50" charset="-128"/>
              <a:ea typeface="Meiryo UI" panose="020B0604030504040204" pitchFamily="50" charset="-128"/>
            </a:endParaRPr>
          </a:p>
          <a:p>
            <a:pPr marL="189000" indent="-342900"/>
            <a:endParaRPr lang="en-US" altLang="ja-JP" sz="1400" b="1" dirty="0">
              <a:solidFill>
                <a:schemeClr val="tx1"/>
              </a:solidFill>
              <a:latin typeface="Meiryo UI" panose="020B0604030504040204" pitchFamily="50" charset="-128"/>
              <a:ea typeface="Meiryo UI" panose="020B0604030504040204" pitchFamily="50" charset="-128"/>
            </a:endParaRPr>
          </a:p>
          <a:p>
            <a:pPr marL="189000" indent="-342900"/>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u="sng" dirty="0">
                <a:solidFill>
                  <a:schemeClr val="tx1"/>
                </a:solidFill>
                <a:latin typeface="Meiryo UI" panose="020B0604030504040204" pitchFamily="50" charset="-128"/>
                <a:ea typeface="Meiryo UI" panose="020B0604030504040204" pitchFamily="50" charset="-128"/>
              </a:rPr>
              <a:t>「卓越性」と「公平性」</a:t>
            </a:r>
            <a:r>
              <a:rPr lang="ja-JP" altLang="en-US" sz="1400" dirty="0">
                <a:solidFill>
                  <a:schemeClr val="tx1"/>
                </a:solidFill>
                <a:latin typeface="Meiryo UI" panose="020B0604030504040204" pitchFamily="50" charset="-128"/>
                <a:ea typeface="Meiryo UI" panose="020B0604030504040204" pitchFamily="50" charset="-128"/>
              </a:rPr>
              <a:t>を高水準で両立させることに加え、子どもたちの</a:t>
            </a:r>
            <a:r>
              <a:rPr lang="ja-JP" altLang="en-US" sz="1400" u="sng" dirty="0">
                <a:solidFill>
                  <a:schemeClr val="tx1"/>
                </a:solidFill>
                <a:latin typeface="Meiryo UI" panose="020B0604030504040204" pitchFamily="50" charset="-128"/>
                <a:ea typeface="Meiryo UI" panose="020B0604030504040204" pitchFamily="50" charset="-128"/>
              </a:rPr>
              <a:t>「多様性」</a:t>
            </a:r>
            <a:r>
              <a:rPr lang="ja-JP" altLang="en-US" sz="1400" dirty="0">
                <a:solidFill>
                  <a:schemeClr val="tx1"/>
                </a:solidFill>
                <a:latin typeface="Meiryo UI" panose="020B0604030504040204" pitchFamily="50" charset="-128"/>
                <a:ea typeface="Meiryo UI" panose="020B0604030504040204" pitchFamily="50" charset="-128"/>
              </a:rPr>
              <a:t>に応じた教育を大切にし、子どもたち一人ひとりの力を最大限に伸ばす教育を引き続き進めていく。</a:t>
            </a:r>
            <a:endParaRPr lang="en-US" altLang="ja-JP" sz="1400" dirty="0">
              <a:solidFill>
                <a:schemeClr val="tx1"/>
              </a:solidFill>
              <a:latin typeface="Meiryo UI" panose="020B0604030504040204" pitchFamily="50" charset="-128"/>
              <a:ea typeface="Meiryo UI" panose="020B0604030504040204" pitchFamily="50" charset="-128"/>
            </a:endParaRPr>
          </a:p>
          <a:p>
            <a:pPr marL="189000" indent="-342900"/>
            <a:endParaRPr lang="en-US" altLang="ja-JP" sz="1400" dirty="0">
              <a:solidFill>
                <a:schemeClr val="tx1"/>
              </a:solidFill>
              <a:latin typeface="Meiryo UI" panose="020B0604030504040204" pitchFamily="50" charset="-128"/>
              <a:ea typeface="Meiryo UI" panose="020B0604030504040204" pitchFamily="50" charset="-128"/>
            </a:endParaRPr>
          </a:p>
          <a:p>
            <a:pPr marL="189000" indent="-342900"/>
            <a:endParaRPr lang="en-US" altLang="ja-JP" sz="1400" b="1" dirty="0">
              <a:latin typeface="Meiryo UI" panose="020B0604030504040204" pitchFamily="50" charset="-128"/>
              <a:ea typeface="Meiryo UI" panose="020B0604030504040204" pitchFamily="50" charset="-128"/>
            </a:endParaRPr>
          </a:p>
          <a:p>
            <a:pPr marL="189000" indent="-342900"/>
            <a:r>
              <a:rPr lang="ja-JP" altLang="en-US" sz="1400" b="1" dirty="0">
                <a:solidFill>
                  <a:schemeClr val="tx1"/>
                </a:solidFill>
                <a:latin typeface="Meiryo UI" panose="020B0604030504040204" pitchFamily="50" charset="-128"/>
                <a:ea typeface="Meiryo UI" panose="020B0604030504040204" pitchFamily="50" charset="-128"/>
              </a:rPr>
              <a:t>■　さらなる</a:t>
            </a:r>
            <a:r>
              <a:rPr lang="ja-JP" altLang="en-US" sz="1400" b="1" dirty="0">
                <a:latin typeface="Meiryo UI" panose="020B0604030504040204" pitchFamily="50" charset="-128"/>
                <a:ea typeface="Meiryo UI" panose="020B0604030504040204" pitchFamily="50" charset="-128"/>
              </a:rPr>
              <a:t>魅力</a:t>
            </a:r>
            <a:r>
              <a:rPr lang="ja-JP" altLang="en-US" sz="1400" b="1" dirty="0">
                <a:solidFill>
                  <a:schemeClr val="tx1"/>
                </a:solidFill>
                <a:latin typeface="Meiryo UI" panose="020B0604030504040204" pitchFamily="50" charset="-128"/>
                <a:ea typeface="Meiryo UI" panose="020B0604030504040204" pitchFamily="50" charset="-128"/>
              </a:rPr>
              <a:t>化・特色化</a:t>
            </a:r>
            <a:endParaRPr lang="en-US" altLang="ja-JP" sz="1400" dirty="0">
              <a:solidFill>
                <a:schemeClr val="tx1"/>
              </a:solidFill>
              <a:latin typeface="Meiryo UI" panose="020B0604030504040204" pitchFamily="50" charset="-128"/>
              <a:ea typeface="Meiryo UI" panose="020B0604030504040204" pitchFamily="50" charset="-128"/>
            </a:endParaRPr>
          </a:p>
          <a:p>
            <a:pPr marL="189000" indent="-342900"/>
            <a:endParaRPr lang="en-US" altLang="ja-JP" sz="1400" dirty="0">
              <a:solidFill>
                <a:schemeClr val="tx1"/>
              </a:solidFill>
              <a:latin typeface="Meiryo UI" panose="020B0604030504040204" pitchFamily="50" charset="-128"/>
              <a:ea typeface="Meiryo UI" panose="020B0604030504040204" pitchFamily="50" charset="-128"/>
            </a:endParaRPr>
          </a:p>
          <a:p>
            <a:pPr marL="189000" indent="-342900"/>
            <a:r>
              <a:rPr lang="ja-JP" altLang="en-US" sz="1400" dirty="0">
                <a:solidFill>
                  <a:schemeClr val="tx1"/>
                </a:solidFill>
                <a:latin typeface="Meiryo UI" panose="020B0604030504040204" pitchFamily="50" charset="-128"/>
                <a:ea typeface="Meiryo UI" panose="020B0604030504040204" pitchFamily="50" charset="-128"/>
              </a:rPr>
              <a:t>○　各府立高校が選ばれる学校となるよう、</a:t>
            </a:r>
            <a:r>
              <a:rPr lang="ja-JP" altLang="en-US" sz="1400" u="sng" dirty="0">
                <a:solidFill>
                  <a:schemeClr val="tx1"/>
                </a:solidFill>
                <a:latin typeface="Meiryo UI" panose="020B0604030504040204" pitchFamily="50" charset="-128"/>
                <a:ea typeface="Meiryo UI" panose="020B0604030504040204" pitchFamily="50" charset="-128"/>
              </a:rPr>
              <a:t>多様な学びのニーズに応える教育内容の充実を図る</a:t>
            </a:r>
            <a:r>
              <a:rPr lang="ja-JP" altLang="en-US" sz="1400" dirty="0">
                <a:solidFill>
                  <a:schemeClr val="tx1"/>
                </a:solidFill>
                <a:latin typeface="Meiryo UI" panose="020B0604030504040204" pitchFamily="50" charset="-128"/>
                <a:ea typeface="Meiryo UI" panose="020B0604030504040204" pitchFamily="50" charset="-128"/>
              </a:rPr>
              <a:t>とともに、特に生徒数で約</a:t>
            </a:r>
            <a:r>
              <a:rPr lang="en-US" altLang="ja-JP" sz="1400" dirty="0">
                <a:solidFill>
                  <a:schemeClr val="tx1"/>
                </a:solidFill>
                <a:latin typeface="Meiryo UI" panose="020B0604030504040204" pitchFamily="50" charset="-128"/>
                <a:ea typeface="Meiryo UI" panose="020B0604030504040204" pitchFamily="50" charset="-128"/>
              </a:rPr>
              <a:t>6</a:t>
            </a:r>
            <a:r>
              <a:rPr lang="ja-JP" altLang="en-US" sz="1400" dirty="0">
                <a:solidFill>
                  <a:schemeClr val="tx1"/>
                </a:solidFill>
                <a:latin typeface="Meiryo UI" panose="020B0604030504040204" pitchFamily="50" charset="-128"/>
                <a:ea typeface="Meiryo UI" panose="020B0604030504040204" pitchFamily="50" charset="-128"/>
              </a:rPr>
              <a:t>割を占める普通科・総合学科においては、さらなる魅力化・特色化を進める。</a:t>
            </a:r>
            <a:endParaRPr lang="en-US" altLang="ja-JP" sz="1400" dirty="0">
              <a:solidFill>
                <a:schemeClr val="tx1"/>
              </a:solidFill>
              <a:latin typeface="Meiryo UI" panose="020B0604030504040204" pitchFamily="50" charset="-128"/>
              <a:ea typeface="Meiryo UI" panose="020B0604030504040204" pitchFamily="50" charset="-128"/>
            </a:endParaRPr>
          </a:p>
          <a:p>
            <a:pPr marL="189000" indent="-342900"/>
            <a:endParaRPr lang="en-US" altLang="ja-JP" sz="1400" dirty="0">
              <a:solidFill>
                <a:schemeClr val="tx1"/>
              </a:solidFill>
              <a:latin typeface="Meiryo UI" panose="020B0604030504040204" pitchFamily="50" charset="-128"/>
              <a:ea typeface="Meiryo UI" panose="020B0604030504040204" pitchFamily="50" charset="-128"/>
            </a:endParaRPr>
          </a:p>
          <a:p>
            <a:pPr marL="189000" indent="-342900"/>
            <a:endParaRPr lang="en-US" altLang="ja-JP" sz="1400" dirty="0">
              <a:solidFill>
                <a:schemeClr val="tx1"/>
              </a:solidFill>
              <a:latin typeface="Meiryo UI" panose="020B0604030504040204" pitchFamily="50" charset="-128"/>
              <a:ea typeface="Meiryo UI" panose="020B0604030504040204" pitchFamily="50" charset="-128"/>
            </a:endParaRPr>
          </a:p>
          <a:p>
            <a:pPr marL="189000" indent="-342900"/>
            <a:r>
              <a:rPr lang="ja-JP" altLang="en-US" sz="1400" b="1" dirty="0">
                <a:solidFill>
                  <a:schemeClr val="tx1"/>
                </a:solidFill>
                <a:latin typeface="Meiryo UI" panose="020B0604030504040204" pitchFamily="50" charset="-128"/>
                <a:ea typeface="Meiryo UI" panose="020B0604030504040204" pitchFamily="50" charset="-128"/>
              </a:rPr>
              <a:t>■　わかりやすさ</a:t>
            </a:r>
            <a:endParaRPr lang="en-US" altLang="ja-JP" sz="1400" b="1" dirty="0">
              <a:solidFill>
                <a:schemeClr val="tx1"/>
              </a:solidFill>
              <a:latin typeface="Meiryo UI" panose="020B0604030504040204" pitchFamily="50" charset="-128"/>
              <a:ea typeface="Meiryo UI" panose="020B0604030504040204" pitchFamily="50" charset="-128"/>
            </a:endParaRPr>
          </a:p>
          <a:p>
            <a:pPr marL="189000" indent="-342900"/>
            <a:endParaRPr lang="en-US" altLang="ja-JP" sz="1400" b="1" dirty="0">
              <a:solidFill>
                <a:schemeClr val="tx1"/>
              </a:solidFill>
              <a:latin typeface="Meiryo UI" panose="020B0604030504040204" pitchFamily="50" charset="-128"/>
              <a:ea typeface="Meiryo UI" panose="020B0604030504040204" pitchFamily="50" charset="-128"/>
            </a:endParaRPr>
          </a:p>
          <a:p>
            <a:pPr marL="189000" indent="-342900"/>
            <a:r>
              <a:rPr lang="ja-JP" altLang="en-US" sz="1400" b="1"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中学生が自身の得意や興味等を考えて志望校を選択できるよう、</a:t>
            </a:r>
            <a:r>
              <a:rPr lang="ja-JP" altLang="en-US" sz="1400" u="sng" dirty="0">
                <a:solidFill>
                  <a:schemeClr val="tx1"/>
                </a:solidFill>
                <a:latin typeface="Meiryo UI" panose="020B0604030504040204" pitchFamily="50" charset="-128"/>
                <a:ea typeface="Meiryo UI" panose="020B0604030504040204" pitchFamily="50" charset="-128"/>
              </a:rPr>
              <a:t>特色ある学校や学科をその特色に合わせて再整理</a:t>
            </a:r>
            <a:r>
              <a:rPr lang="ja-JP" altLang="en-US" sz="1400" dirty="0">
                <a:solidFill>
                  <a:schemeClr val="tx1"/>
                </a:solidFill>
                <a:latin typeface="Meiryo UI" panose="020B0604030504040204" pitchFamily="50" charset="-128"/>
                <a:ea typeface="Meiryo UI" panose="020B0604030504040204" pitchFamily="50" charset="-128"/>
              </a:rPr>
              <a:t>するとともに、各府立高校のめざす方向性、特色等を分かりやすく示す。</a:t>
            </a:r>
            <a:endParaRPr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94229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96F4BFA3-0BFC-4120-9E76-FF0A24A0E2E2}"/>
              </a:ext>
            </a:extLst>
          </p:cNvPr>
          <p:cNvSpPr txBox="1"/>
          <p:nvPr/>
        </p:nvSpPr>
        <p:spPr>
          <a:xfrm>
            <a:off x="362513" y="2075000"/>
            <a:ext cx="6160326" cy="3352200"/>
          </a:xfrm>
          <a:prstGeom prst="rect">
            <a:avLst/>
          </a:prstGeom>
          <a:noFill/>
          <a:ln>
            <a:noFill/>
          </a:ln>
        </p:spPr>
        <p:txBody>
          <a:bodyPr wrap="square" tIns="67500" bIns="67500" rtlCol="0" anchor="t" anchorCtr="0">
            <a:noAutofit/>
          </a:bodyPr>
          <a:lstStyle>
            <a:defPPr>
              <a:defRPr lang="en-US"/>
            </a:defPPr>
            <a:lvl1pPr>
              <a:spcAft>
                <a:spcPts val="450"/>
              </a:spcAft>
              <a:defRPr sz="1400">
                <a:latin typeface="Meiryo UI" panose="020B0604030504040204" pitchFamily="50" charset="-128"/>
                <a:ea typeface="Meiryo UI" panose="020B0604030504040204" pitchFamily="50" charset="-128"/>
              </a:defRPr>
            </a:lvl1pPr>
          </a:lstStyle>
          <a:p>
            <a:r>
              <a:rPr lang="en-US" altLang="ja-JP" b="1" dirty="0"/>
              <a:t>Ⅰ</a:t>
            </a:r>
            <a:r>
              <a:rPr lang="ja-JP" altLang="en-US" b="1" dirty="0"/>
              <a:t>　「学校改革」</a:t>
            </a:r>
            <a:endParaRPr lang="en-US" altLang="ja-JP" b="1" dirty="0"/>
          </a:p>
          <a:p>
            <a:r>
              <a:rPr lang="ja-JP" altLang="en-US" dirty="0"/>
              <a:t>　・  各高校がこれまでの取組みにより積み上げてきた“強み”や、</a:t>
            </a:r>
            <a:endParaRPr lang="en-US" altLang="ja-JP" dirty="0"/>
          </a:p>
          <a:p>
            <a:r>
              <a:rPr lang="ja-JP" altLang="en-US" dirty="0"/>
              <a:t>　　 中学生・保護者等の“ニーズ”を踏まえ、</a:t>
            </a:r>
            <a:endParaRPr lang="en-US" altLang="ja-JP" dirty="0"/>
          </a:p>
          <a:p>
            <a:r>
              <a:rPr lang="ja-JP" altLang="en-US" dirty="0"/>
              <a:t>　　 各高校において魅力化・特色化を図る</a:t>
            </a:r>
            <a:endParaRPr lang="en-US" altLang="ja-JP" dirty="0"/>
          </a:p>
          <a:p>
            <a:endParaRPr lang="ja-JP" altLang="en-US" dirty="0"/>
          </a:p>
          <a:p>
            <a:r>
              <a:rPr lang="en-US" altLang="ja-JP" b="1" dirty="0"/>
              <a:t>Ⅱ</a:t>
            </a:r>
            <a:r>
              <a:rPr lang="ja-JP" altLang="en-US" b="1" dirty="0"/>
              <a:t>　「入試改革」</a:t>
            </a:r>
            <a:endParaRPr lang="en-US" altLang="ja-JP" b="1" dirty="0"/>
          </a:p>
          <a:p>
            <a:r>
              <a:rPr lang="ja-JP" altLang="en-US" dirty="0"/>
              <a:t>　・　学校改革を踏まえ、各高校の強みと受験生のニーズが合致し、</a:t>
            </a:r>
            <a:endParaRPr lang="en-US" altLang="ja-JP" dirty="0"/>
          </a:p>
          <a:p>
            <a:r>
              <a:rPr lang="ja-JP" altLang="en-US" dirty="0"/>
              <a:t>　　　将来の自己実現につながる選抜制度を導入</a:t>
            </a:r>
            <a:endParaRPr lang="en-US" altLang="ja-JP" dirty="0"/>
          </a:p>
          <a:p>
            <a:endParaRPr lang="ja-JP" altLang="en-US" dirty="0"/>
          </a:p>
          <a:p>
            <a:r>
              <a:rPr lang="en-US" altLang="ja-JP" b="1" dirty="0"/>
              <a:t>Ⅲ</a:t>
            </a:r>
            <a:r>
              <a:rPr lang="ja-JP" altLang="en-US" b="1" dirty="0"/>
              <a:t>　「広報改革」</a:t>
            </a:r>
            <a:endParaRPr lang="en-US" altLang="ja-JP" b="1" dirty="0"/>
          </a:p>
          <a:p>
            <a:r>
              <a:rPr lang="ja-JP" altLang="en-US" dirty="0"/>
              <a:t>　・　それぞれの高校が強みや魅力を確立し、「この学校はこうありたい」</a:t>
            </a:r>
            <a:endParaRPr lang="en-US" altLang="ja-JP" dirty="0"/>
          </a:p>
          <a:p>
            <a:r>
              <a:rPr lang="en-US" altLang="ja-JP" dirty="0"/>
              <a:t>     </a:t>
            </a:r>
            <a:r>
              <a:rPr lang="ja-JP" altLang="en-US" dirty="0"/>
              <a:t>というイメージを中学生やその保護者等に浸透させる</a:t>
            </a:r>
          </a:p>
        </p:txBody>
      </p:sp>
      <p:sp>
        <p:nvSpPr>
          <p:cNvPr id="22" name="角丸四角形 32">
            <a:extLst>
              <a:ext uri="{FF2B5EF4-FFF2-40B4-BE49-F238E27FC236}">
                <a16:creationId xmlns:a16="http://schemas.microsoft.com/office/drawing/2014/main" id="{6E68E844-987D-423B-B35B-59F7AE93C43B}"/>
              </a:ext>
            </a:extLst>
          </p:cNvPr>
          <p:cNvSpPr/>
          <p:nvPr/>
        </p:nvSpPr>
        <p:spPr>
          <a:xfrm>
            <a:off x="314251" y="1585233"/>
            <a:ext cx="1735388" cy="2880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３つの改革</a:t>
            </a:r>
          </a:p>
        </p:txBody>
      </p:sp>
      <p:sp>
        <p:nvSpPr>
          <p:cNvPr id="39" name="テキスト ボックス 38">
            <a:extLst>
              <a:ext uri="{FF2B5EF4-FFF2-40B4-BE49-F238E27FC236}">
                <a16:creationId xmlns:a16="http://schemas.microsoft.com/office/drawing/2014/main" id="{558D2CD8-155A-AADC-DAF3-AB84A92055A8}"/>
              </a:ext>
            </a:extLst>
          </p:cNvPr>
          <p:cNvSpPr txBox="1"/>
          <p:nvPr/>
        </p:nvSpPr>
        <p:spPr>
          <a:xfrm>
            <a:off x="362513" y="753894"/>
            <a:ext cx="8392867" cy="888972"/>
          </a:xfrm>
          <a:prstGeom prst="rect">
            <a:avLst/>
          </a:prstGeom>
          <a:noFill/>
          <a:ln>
            <a:noFill/>
          </a:ln>
        </p:spPr>
        <p:txBody>
          <a:bodyPr wrap="square" tIns="67500" bIns="67500" rtlCol="0" anchor="t" anchorCtr="0">
            <a:noAutofit/>
          </a:bodyPr>
          <a:lstStyle>
            <a:defPPr>
              <a:defRPr lang="en-US"/>
            </a:defPPr>
            <a:lvl1pPr>
              <a:spcAft>
                <a:spcPts val="450"/>
              </a:spcAft>
              <a:defRPr sz="1400">
                <a:latin typeface="Meiryo UI" panose="020B0604030504040204" pitchFamily="50" charset="-128"/>
                <a:ea typeface="Meiryo UI" panose="020B0604030504040204" pitchFamily="50" charset="-128"/>
              </a:defRPr>
            </a:lvl1pPr>
          </a:lstStyle>
          <a:p>
            <a:r>
              <a:rPr lang="ja-JP" altLang="en-US" dirty="0"/>
              <a:t>　府立高校改革の方向性（理念）を踏まえ、「学校改革」「入試改革」「広報改革」の</a:t>
            </a:r>
            <a:r>
              <a:rPr lang="en-US" altLang="ja-JP" dirty="0"/>
              <a:t>3</a:t>
            </a:r>
            <a:r>
              <a:rPr lang="ja-JP" altLang="en-US" dirty="0"/>
              <a:t>つの改革を同時に進めていく。</a:t>
            </a:r>
            <a:endParaRPr lang="en-US" altLang="ja-JP" dirty="0"/>
          </a:p>
        </p:txBody>
      </p:sp>
      <p:cxnSp>
        <p:nvCxnSpPr>
          <p:cNvPr id="2" name="直線コネクタ 1">
            <a:extLst>
              <a:ext uri="{FF2B5EF4-FFF2-40B4-BE49-F238E27FC236}">
                <a16:creationId xmlns:a16="http://schemas.microsoft.com/office/drawing/2014/main" id="{1EA1C1D4-86BF-77EB-3CC1-FB7C73A683E1}"/>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4" name="テキスト ボックス 3">
            <a:extLst>
              <a:ext uri="{FF2B5EF4-FFF2-40B4-BE49-F238E27FC236}">
                <a16:creationId xmlns:a16="http://schemas.microsoft.com/office/drawing/2014/main" id="{20185278-BF81-21F1-B1F9-D4DC0FE32A34}"/>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a:t>
            </a:r>
          </a:p>
        </p:txBody>
      </p:sp>
      <p:sp>
        <p:nvSpPr>
          <p:cNvPr id="14" name="スライド番号プレースホルダー 6">
            <a:extLst>
              <a:ext uri="{FF2B5EF4-FFF2-40B4-BE49-F238E27FC236}">
                <a16:creationId xmlns:a16="http://schemas.microsoft.com/office/drawing/2014/main" id="{31167C3F-E836-4831-A454-872DA3C653F6}"/>
              </a:ext>
            </a:extLst>
          </p:cNvPr>
          <p:cNvSpPr>
            <a:spLocks noGrp="1"/>
          </p:cNvSpPr>
          <p:nvPr>
            <p:ph type="sldNum" sz="quarter" idx="12"/>
          </p:nvPr>
        </p:nvSpPr>
        <p:spPr>
          <a:xfrm>
            <a:off x="6457950" y="6363971"/>
            <a:ext cx="2057400" cy="365125"/>
          </a:xfrm>
        </p:spPr>
        <p:txBody>
          <a:bodyPr/>
          <a:lstStyle/>
          <a:p>
            <a:fld id="{8EF98A3A-4FC9-421C-9EC4-B2EF6B34D3EB}" type="slidenum">
              <a:rPr kumimoji="1" lang="ja-JP" altLang="en-US" smtClean="0"/>
              <a:t>22</a:t>
            </a:fld>
            <a:endParaRPr kumimoji="1" lang="ja-JP" altLang="en-US" dirty="0"/>
          </a:p>
        </p:txBody>
      </p:sp>
      <p:sp>
        <p:nvSpPr>
          <p:cNvPr id="15" name="円/楕円 4">
            <a:extLst>
              <a:ext uri="{FF2B5EF4-FFF2-40B4-BE49-F238E27FC236}">
                <a16:creationId xmlns:a16="http://schemas.microsoft.com/office/drawing/2014/main" id="{AECFD7D2-AEEF-4206-B856-031F29E5207F}"/>
              </a:ext>
            </a:extLst>
          </p:cNvPr>
          <p:cNvSpPr/>
          <p:nvPr/>
        </p:nvSpPr>
        <p:spPr>
          <a:xfrm>
            <a:off x="6207519" y="3395383"/>
            <a:ext cx="2232000" cy="2232000"/>
          </a:xfrm>
          <a:prstGeom prst="ellipse">
            <a:avLst/>
          </a:prstGeom>
          <a:noFill/>
          <a:ln w="25400" cap="flat">
            <a:solidFill>
              <a:srgbClr val="FFC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16" name="円/楕円 35">
            <a:extLst>
              <a:ext uri="{FF2B5EF4-FFF2-40B4-BE49-F238E27FC236}">
                <a16:creationId xmlns:a16="http://schemas.microsoft.com/office/drawing/2014/main" id="{D7164F31-34F1-41DE-8580-513C154627C7}"/>
              </a:ext>
            </a:extLst>
          </p:cNvPr>
          <p:cNvSpPr/>
          <p:nvPr/>
        </p:nvSpPr>
        <p:spPr>
          <a:xfrm>
            <a:off x="6695184" y="3055308"/>
            <a:ext cx="1216249" cy="994252"/>
          </a:xfrm>
          <a:prstGeom prst="ellipse">
            <a:avLst/>
          </a:prstGeom>
          <a:solidFill>
            <a:srgbClr val="0070C0"/>
          </a:solidFill>
          <a:ln>
            <a:solidFill>
              <a:srgbClr val="BAA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学校改革</a:t>
            </a:r>
          </a:p>
        </p:txBody>
      </p:sp>
      <p:sp>
        <p:nvSpPr>
          <p:cNvPr id="18" name="円/楕円 41">
            <a:extLst>
              <a:ext uri="{FF2B5EF4-FFF2-40B4-BE49-F238E27FC236}">
                <a16:creationId xmlns:a16="http://schemas.microsoft.com/office/drawing/2014/main" id="{A572618F-075F-44D9-806C-E2EE0A812485}"/>
              </a:ext>
            </a:extLst>
          </p:cNvPr>
          <p:cNvSpPr/>
          <p:nvPr/>
        </p:nvSpPr>
        <p:spPr>
          <a:xfrm>
            <a:off x="5644339" y="4569497"/>
            <a:ext cx="1216249" cy="994252"/>
          </a:xfrm>
          <a:prstGeom prst="ellipse">
            <a:avLst/>
          </a:prstGeom>
          <a:solidFill>
            <a:srgbClr val="0070C0"/>
          </a:solidFill>
          <a:ln>
            <a:solidFill>
              <a:srgbClr val="BAA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入試改革</a:t>
            </a:r>
          </a:p>
        </p:txBody>
      </p:sp>
      <p:sp>
        <p:nvSpPr>
          <p:cNvPr id="19" name="円/楕円 42">
            <a:extLst>
              <a:ext uri="{FF2B5EF4-FFF2-40B4-BE49-F238E27FC236}">
                <a16:creationId xmlns:a16="http://schemas.microsoft.com/office/drawing/2014/main" id="{5B571003-93A1-4759-AF1F-C303BF97C58E}"/>
              </a:ext>
            </a:extLst>
          </p:cNvPr>
          <p:cNvSpPr/>
          <p:nvPr/>
        </p:nvSpPr>
        <p:spPr>
          <a:xfrm>
            <a:off x="7775699" y="4549838"/>
            <a:ext cx="1189200" cy="994252"/>
          </a:xfrm>
          <a:prstGeom prst="ellipse">
            <a:avLst/>
          </a:prstGeom>
          <a:solidFill>
            <a:srgbClr val="0070C0"/>
          </a:solidFill>
          <a:ln>
            <a:solidFill>
              <a:srgbClr val="BAA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広報改革</a:t>
            </a:r>
          </a:p>
        </p:txBody>
      </p:sp>
      <p:sp>
        <p:nvSpPr>
          <p:cNvPr id="20" name="正方形/長方形 19">
            <a:extLst>
              <a:ext uri="{FF2B5EF4-FFF2-40B4-BE49-F238E27FC236}">
                <a16:creationId xmlns:a16="http://schemas.microsoft.com/office/drawing/2014/main" id="{67A3B8D5-1600-45C8-9D61-ACA10C0F29F1}"/>
              </a:ext>
            </a:extLst>
          </p:cNvPr>
          <p:cNvSpPr/>
          <p:nvPr/>
        </p:nvSpPr>
        <p:spPr>
          <a:xfrm>
            <a:off x="6353392" y="2471962"/>
            <a:ext cx="1847927" cy="40556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府立高校改革</a:t>
            </a:r>
          </a:p>
        </p:txBody>
      </p:sp>
    </p:spTree>
    <p:extLst>
      <p:ext uri="{BB962C8B-B14F-4D97-AF65-F5344CB8AC3E}">
        <p14:creationId xmlns:p14="http://schemas.microsoft.com/office/powerpoint/2010/main" val="2705812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FE85D4-9A7D-D872-4369-477E68036429}"/>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23</a:t>
            </a:fld>
            <a:endParaRPr kumimoji="1" lang="ja-JP" altLang="en-US"/>
          </a:p>
        </p:txBody>
      </p:sp>
      <p:cxnSp>
        <p:nvCxnSpPr>
          <p:cNvPr id="4" name="直線コネクタ 3">
            <a:extLst>
              <a:ext uri="{FF2B5EF4-FFF2-40B4-BE49-F238E27FC236}">
                <a16:creationId xmlns:a16="http://schemas.microsoft.com/office/drawing/2014/main" id="{464B3858-B691-17AB-A642-36961B6F14EC}"/>
              </a:ext>
            </a:extLst>
          </p:cNvPr>
          <p:cNvCxnSpPr/>
          <p:nvPr/>
        </p:nvCxnSpPr>
        <p:spPr>
          <a:xfrm>
            <a:off x="647272" y="3429000"/>
            <a:ext cx="7813497"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テキスト ボックス 4">
            <a:extLst>
              <a:ext uri="{FF2B5EF4-FFF2-40B4-BE49-F238E27FC236}">
                <a16:creationId xmlns:a16="http://schemas.microsoft.com/office/drawing/2014/main" id="{ACA2FD0A-5296-A805-7391-E23B3E990173}"/>
              </a:ext>
            </a:extLst>
          </p:cNvPr>
          <p:cNvSpPr txBox="1"/>
          <p:nvPr/>
        </p:nvSpPr>
        <p:spPr>
          <a:xfrm>
            <a:off x="760288" y="2815119"/>
            <a:ext cx="7161087" cy="461665"/>
          </a:xfrm>
          <a:prstGeom prst="rect">
            <a:avLst/>
          </a:prstGeom>
          <a:noFill/>
        </p:spPr>
        <p:txBody>
          <a:bodyPr wrap="square" rtlCol="0">
            <a:spAutoFit/>
          </a:bodyPr>
          <a:lstStyle/>
          <a:p>
            <a:r>
              <a:rPr kumimoji="1" lang="en-US" altLang="ja-JP" sz="2400" dirty="0"/>
              <a:t>Ⅰ</a:t>
            </a:r>
            <a:r>
              <a:rPr kumimoji="1" lang="ja-JP" altLang="en-US" sz="2400" dirty="0"/>
              <a:t>　学校改革</a:t>
            </a:r>
          </a:p>
        </p:txBody>
      </p:sp>
    </p:spTree>
    <p:extLst>
      <p:ext uri="{BB962C8B-B14F-4D97-AF65-F5344CB8AC3E}">
        <p14:creationId xmlns:p14="http://schemas.microsoft.com/office/powerpoint/2010/main" val="3132908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7" name="スライド番号プレースホルダー 6">
            <a:extLst>
              <a:ext uri="{FF2B5EF4-FFF2-40B4-BE49-F238E27FC236}">
                <a16:creationId xmlns:a16="http://schemas.microsoft.com/office/drawing/2014/main" id="{0AA09A9B-CF5C-40FE-BD68-148988670D96}"/>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24</a:t>
            </a:fld>
            <a:endParaRPr kumimoji="1" lang="ja-JP" altLang="en-US"/>
          </a:p>
        </p:txBody>
      </p:sp>
      <p:sp>
        <p:nvSpPr>
          <p:cNvPr id="6" name="テキスト ボックス 5">
            <a:extLst>
              <a:ext uri="{FF2B5EF4-FFF2-40B4-BE49-F238E27FC236}">
                <a16:creationId xmlns:a16="http://schemas.microsoft.com/office/drawing/2014/main" id="{96DAA1F3-F19E-FD91-165A-04CC6357A808}"/>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Ⅰ</a:t>
            </a:r>
            <a:r>
              <a:rPr kumimoji="1" lang="ja-JP" altLang="en-US" sz="1600" dirty="0"/>
              <a:t>　学校改革</a:t>
            </a:r>
          </a:p>
        </p:txBody>
      </p:sp>
      <p:sp>
        <p:nvSpPr>
          <p:cNvPr id="2" name="テキスト ボックス 1">
            <a:extLst>
              <a:ext uri="{FF2B5EF4-FFF2-40B4-BE49-F238E27FC236}">
                <a16:creationId xmlns:a16="http://schemas.microsoft.com/office/drawing/2014/main" id="{B5D739D8-3B0A-30FC-E7D5-0ED6B7676703}"/>
              </a:ext>
            </a:extLst>
          </p:cNvPr>
          <p:cNvSpPr txBox="1"/>
          <p:nvPr/>
        </p:nvSpPr>
        <p:spPr>
          <a:xfrm>
            <a:off x="308198" y="3517293"/>
            <a:ext cx="8527604" cy="2623948"/>
          </a:xfrm>
          <a:prstGeom prst="roundRect">
            <a:avLst>
              <a:gd name="adj" fmla="val 5180"/>
            </a:avLst>
          </a:prstGeom>
          <a:solidFill>
            <a:srgbClr val="D2EFFA"/>
          </a:solidFill>
          <a:ln>
            <a:noFill/>
          </a:ln>
        </p:spPr>
        <p:txBody>
          <a:bodyPr wrap="square" tIns="90000" bIns="90000" rtlCol="0" anchor="t" anchorCtr="0">
            <a:noAutofit/>
          </a:bodyPr>
          <a:lstStyle/>
          <a:p>
            <a:pPr marL="98425" indent="-11113">
              <a:lnSpc>
                <a:spcPts val="1800"/>
              </a:lnSpc>
              <a:spcAft>
                <a:spcPts val="600"/>
              </a:spcAft>
            </a:pPr>
            <a:endParaRPr lang="en-US" altLang="ja-JP" sz="1600" dirty="0">
              <a:latin typeface="メイリオ" panose="020B0604030504040204" pitchFamily="50" charset="-128"/>
              <a:ea typeface="メイリオ" panose="020B0604030504040204" pitchFamily="50" charset="-128"/>
            </a:endParaRPr>
          </a:p>
        </p:txBody>
      </p:sp>
      <p:sp>
        <p:nvSpPr>
          <p:cNvPr id="5" name="角丸四角形 32">
            <a:extLst>
              <a:ext uri="{FF2B5EF4-FFF2-40B4-BE49-F238E27FC236}">
                <a16:creationId xmlns:a16="http://schemas.microsoft.com/office/drawing/2014/main" id="{5C4E5980-D6D3-445D-8FAA-A1AEC5948D62}"/>
              </a:ext>
            </a:extLst>
          </p:cNvPr>
          <p:cNvSpPr/>
          <p:nvPr/>
        </p:nvSpPr>
        <p:spPr>
          <a:xfrm>
            <a:off x="566571" y="3608513"/>
            <a:ext cx="3670431" cy="362334"/>
          </a:xfrm>
          <a:prstGeom prst="roundRect">
            <a:avLst>
              <a:gd name="adj" fmla="val 50000"/>
            </a:avLst>
          </a:prstGeom>
          <a:solidFill>
            <a:srgbClr val="394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latin typeface="Meiryo UI" panose="020B0604030504040204" pitchFamily="50" charset="-128"/>
                <a:ea typeface="Meiryo UI" panose="020B0604030504040204" pitchFamily="50" charset="-128"/>
              </a:rPr>
              <a:t>自ら未来を切り拓く力を育てる教育</a:t>
            </a:r>
          </a:p>
        </p:txBody>
      </p:sp>
      <p:sp>
        <p:nvSpPr>
          <p:cNvPr id="8" name="角丸四角形 32">
            <a:extLst>
              <a:ext uri="{FF2B5EF4-FFF2-40B4-BE49-F238E27FC236}">
                <a16:creationId xmlns:a16="http://schemas.microsoft.com/office/drawing/2014/main" id="{A3BA65FD-F58C-314A-6EBB-53017A15C76A}"/>
              </a:ext>
            </a:extLst>
          </p:cNvPr>
          <p:cNvSpPr/>
          <p:nvPr/>
        </p:nvSpPr>
        <p:spPr>
          <a:xfrm>
            <a:off x="566571" y="4749918"/>
            <a:ext cx="4123193" cy="394652"/>
          </a:xfrm>
          <a:prstGeom prst="roundRect">
            <a:avLst>
              <a:gd name="adj" fmla="val 50000"/>
            </a:avLst>
          </a:prstGeom>
          <a:solidFill>
            <a:srgbClr val="394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latin typeface="Meiryo UI" panose="020B0604030504040204" pitchFamily="50" charset="-128"/>
                <a:ea typeface="Meiryo UI" panose="020B0604030504040204" pitchFamily="50" charset="-128"/>
              </a:rPr>
              <a:t>子どもたちの多様なニーズに応える柔軟な教育</a:t>
            </a:r>
          </a:p>
        </p:txBody>
      </p:sp>
      <p:sp>
        <p:nvSpPr>
          <p:cNvPr id="10" name="テキスト ボックス 9">
            <a:extLst>
              <a:ext uri="{FF2B5EF4-FFF2-40B4-BE49-F238E27FC236}">
                <a16:creationId xmlns:a16="http://schemas.microsoft.com/office/drawing/2014/main" id="{6F1045E0-2FC9-98C8-C501-6DF4EC52F277}"/>
              </a:ext>
            </a:extLst>
          </p:cNvPr>
          <p:cNvSpPr txBox="1"/>
          <p:nvPr/>
        </p:nvSpPr>
        <p:spPr>
          <a:xfrm>
            <a:off x="814800" y="5164176"/>
            <a:ext cx="7933643" cy="897682"/>
          </a:xfrm>
          <a:prstGeom prst="rect">
            <a:avLst/>
          </a:prstGeom>
          <a:noFill/>
          <a:ln>
            <a:noFill/>
          </a:ln>
        </p:spPr>
        <p:txBody>
          <a:bodyPr wrap="square" tIns="67500" bIns="67500" rtlCol="0" anchor="t" anchorCtr="0">
            <a:noAutofit/>
          </a:bodyPr>
          <a:lstStyle>
            <a:defPPr>
              <a:defRPr lang="en-US"/>
            </a:defPPr>
            <a:lvl1pPr>
              <a:spcAft>
                <a:spcPts val="450"/>
              </a:spcAft>
              <a:defRPr sz="1400" b="1">
                <a:latin typeface="Meiryo UI" panose="020B0604030504040204" pitchFamily="50" charset="-128"/>
                <a:ea typeface="Meiryo UI" panose="020B0604030504040204" pitchFamily="50" charset="-128"/>
              </a:defRPr>
            </a:lvl1pPr>
          </a:lstStyle>
          <a:p>
            <a:r>
              <a:rPr lang="ja-JP" altLang="en-US" b="0" dirty="0"/>
              <a:t>・通信の方法の活用などによる柔軟な学びの実現</a:t>
            </a:r>
            <a:r>
              <a:rPr lang="en-US" altLang="ja-JP" b="0" dirty="0"/>
              <a:t>							</a:t>
            </a:r>
            <a:r>
              <a:rPr lang="ja-JP" altLang="en-US" b="0" dirty="0"/>
              <a:t>☞（５）</a:t>
            </a:r>
            <a:endParaRPr lang="en-US" altLang="ja-JP" b="0" dirty="0"/>
          </a:p>
          <a:p>
            <a:r>
              <a:rPr lang="ja-JP" altLang="en-US" b="0" dirty="0"/>
              <a:t>・不登校や日本語指導にかかる支援の充実</a:t>
            </a:r>
            <a:r>
              <a:rPr lang="en-US" altLang="ja-JP" b="0" dirty="0"/>
              <a:t>								</a:t>
            </a:r>
            <a:r>
              <a:rPr lang="ja-JP" altLang="en-US" b="0" dirty="0"/>
              <a:t>☞（５）</a:t>
            </a:r>
            <a:endParaRPr lang="en-US" altLang="ja-JP" b="0" dirty="0"/>
          </a:p>
          <a:p>
            <a:r>
              <a:rPr lang="ja-JP" altLang="en-US" b="0" dirty="0"/>
              <a:t>・「学びの多様化学校（いわゆる不登校特例校）」の設置の検討</a:t>
            </a:r>
            <a:r>
              <a:rPr lang="en-US" altLang="ja-JP" b="0" dirty="0"/>
              <a:t>				</a:t>
            </a:r>
            <a:r>
              <a:rPr lang="ja-JP" altLang="en-US" b="0" dirty="0"/>
              <a:t>☞（２）</a:t>
            </a:r>
            <a:endParaRPr lang="en-US" altLang="ja-JP" b="0" dirty="0"/>
          </a:p>
        </p:txBody>
      </p:sp>
      <p:sp>
        <p:nvSpPr>
          <p:cNvPr id="11" name="テキスト ボックス 10">
            <a:extLst>
              <a:ext uri="{FF2B5EF4-FFF2-40B4-BE49-F238E27FC236}">
                <a16:creationId xmlns:a16="http://schemas.microsoft.com/office/drawing/2014/main" id="{C45CC55B-3E50-BB56-F304-483FEAEB37BF}"/>
              </a:ext>
            </a:extLst>
          </p:cNvPr>
          <p:cNvSpPr txBox="1"/>
          <p:nvPr/>
        </p:nvSpPr>
        <p:spPr>
          <a:xfrm>
            <a:off x="814799" y="3970847"/>
            <a:ext cx="7933645" cy="587340"/>
          </a:xfrm>
          <a:prstGeom prst="rect">
            <a:avLst/>
          </a:prstGeom>
          <a:noFill/>
          <a:ln>
            <a:noFill/>
          </a:ln>
        </p:spPr>
        <p:txBody>
          <a:bodyPr wrap="square" tIns="67500" bIns="67500" rtlCol="0" anchor="t" anchorCtr="0">
            <a:noAutofit/>
          </a:bodyPr>
          <a:lstStyle>
            <a:defPPr>
              <a:defRPr lang="en-US"/>
            </a:defPPr>
            <a:lvl1pPr>
              <a:spcAft>
                <a:spcPts val="450"/>
              </a:spcAft>
              <a:defRPr sz="1400" b="1">
                <a:latin typeface="Meiryo UI" panose="020B0604030504040204" pitchFamily="50" charset="-128"/>
                <a:ea typeface="Meiryo UI" panose="020B0604030504040204" pitchFamily="50" charset="-128"/>
              </a:defRPr>
            </a:lvl1pPr>
          </a:lstStyle>
          <a:p>
            <a:r>
              <a:rPr lang="ja-JP" altLang="en-US" b="0" dirty="0"/>
              <a:t>・新しいタイプの普通科（地域社会に関する学科、学際領域に関する学科）の設置</a:t>
            </a:r>
            <a:r>
              <a:rPr lang="en-US" altLang="ja-JP" b="0" dirty="0"/>
              <a:t>		</a:t>
            </a:r>
            <a:r>
              <a:rPr lang="ja-JP" altLang="en-US" b="0" dirty="0"/>
              <a:t>☞（１）</a:t>
            </a:r>
            <a:endParaRPr lang="en-US" altLang="ja-JP" b="0" dirty="0"/>
          </a:p>
          <a:p>
            <a:r>
              <a:rPr lang="ja-JP" altLang="en-US" b="0" dirty="0"/>
              <a:t>・各校の特色の明確化とそれにマッチした進路を実現するための選抜制度改革</a:t>
            </a:r>
            <a:r>
              <a:rPr lang="en-US" altLang="ja-JP" b="0" dirty="0"/>
              <a:t>			</a:t>
            </a:r>
            <a:r>
              <a:rPr lang="ja-JP" altLang="en-US" b="0" dirty="0"/>
              <a:t>☞　</a:t>
            </a:r>
            <a:r>
              <a:rPr lang="en-US" altLang="ja-JP" b="0" dirty="0"/>
              <a:t>Ⅱ</a:t>
            </a:r>
            <a:r>
              <a:rPr lang="ja-JP" altLang="en-US" b="0" dirty="0"/>
              <a:t>入試改革</a:t>
            </a:r>
            <a:endParaRPr lang="en-US" altLang="ja-JP" b="0" dirty="0"/>
          </a:p>
        </p:txBody>
      </p:sp>
      <p:sp>
        <p:nvSpPr>
          <p:cNvPr id="9" name="テキスト ボックス 8">
            <a:extLst>
              <a:ext uri="{FF2B5EF4-FFF2-40B4-BE49-F238E27FC236}">
                <a16:creationId xmlns:a16="http://schemas.microsoft.com/office/drawing/2014/main" id="{511567FE-7EF5-34A0-F8E7-FAAFD92EF372}"/>
              </a:ext>
            </a:extLst>
          </p:cNvPr>
          <p:cNvSpPr txBox="1"/>
          <p:nvPr/>
        </p:nvSpPr>
        <p:spPr>
          <a:xfrm>
            <a:off x="565846" y="722151"/>
            <a:ext cx="8269956" cy="2677656"/>
          </a:xfrm>
          <a:prstGeom prst="rect">
            <a:avLst/>
          </a:prstGeom>
          <a:noFill/>
        </p:spPr>
        <p:txBody>
          <a:bodyPr wrap="square" rtlCol="0">
            <a:spAutoFit/>
          </a:bodyPr>
          <a:lstStyle/>
          <a:p>
            <a:r>
              <a:rPr kumimoji="1" lang="ja-JP" altLang="en-US" sz="1400" dirty="0"/>
              <a:t>この章では、府立高校を以下の</a:t>
            </a:r>
            <a:r>
              <a:rPr kumimoji="1" lang="en-US" altLang="ja-JP" sz="1400" dirty="0"/>
              <a:t>4</a:t>
            </a:r>
            <a:r>
              <a:rPr kumimoji="1" lang="ja-JP" altLang="en-US" sz="1400" dirty="0"/>
              <a:t>つのタイプ別に分類して記載する。</a:t>
            </a:r>
            <a:endParaRPr kumimoji="1" lang="en-US" altLang="ja-JP" sz="1400" dirty="0"/>
          </a:p>
          <a:p>
            <a:r>
              <a:rPr kumimoji="1" lang="ja-JP" altLang="en-US" sz="1400" b="1" dirty="0"/>
              <a:t>（１）普通科を中心としたグループ</a:t>
            </a:r>
            <a:endParaRPr kumimoji="1" lang="en-US" altLang="ja-JP" sz="1400" b="1" dirty="0"/>
          </a:p>
          <a:p>
            <a:r>
              <a:rPr kumimoji="1" lang="ja-JP" altLang="en-US" sz="1400" dirty="0"/>
              <a:t>　　　　　・・・普通科、総合学科、グローバルリーダーズハイスクール（</a:t>
            </a:r>
            <a:r>
              <a:rPr kumimoji="1" lang="en-US" altLang="ja-JP" sz="1400" dirty="0"/>
              <a:t>GLHS</a:t>
            </a:r>
            <a:r>
              <a:rPr kumimoji="1" lang="ja-JP" altLang="en-US" sz="1400" dirty="0"/>
              <a:t>）、国際関係学科（</a:t>
            </a:r>
            <a:r>
              <a:rPr kumimoji="1" lang="en-US" altLang="ja-JP" sz="1400" dirty="0"/>
              <a:t>LETS</a:t>
            </a:r>
            <a:r>
              <a:rPr kumimoji="1" lang="ja-JP" altLang="en-US" sz="1400" dirty="0"/>
              <a:t>）</a:t>
            </a:r>
            <a:endParaRPr kumimoji="1" lang="en-US" altLang="ja-JP" sz="1400" dirty="0"/>
          </a:p>
          <a:p>
            <a:r>
              <a:rPr kumimoji="1" lang="ja-JP" altLang="en-US" sz="1400" b="1" dirty="0"/>
              <a:t>（２）多様な学びを保障するグループ</a:t>
            </a:r>
            <a:endParaRPr kumimoji="1" lang="en-US" altLang="ja-JP" sz="1400" b="1" dirty="0"/>
          </a:p>
          <a:p>
            <a:r>
              <a:rPr kumimoji="1" lang="ja-JP" altLang="en-US" sz="1400" dirty="0"/>
              <a:t>　　　　　・・・エンパワメントスクール（</a:t>
            </a:r>
            <a:r>
              <a:rPr kumimoji="1" lang="en-US" altLang="ja-JP" sz="1400" dirty="0"/>
              <a:t>ES</a:t>
            </a:r>
            <a:r>
              <a:rPr kumimoji="1" lang="ja-JP" altLang="en-US" sz="1400" dirty="0"/>
              <a:t>）、ステップスクール（</a:t>
            </a:r>
            <a:r>
              <a:rPr kumimoji="1" lang="en-US" altLang="ja-JP" sz="1400" dirty="0"/>
              <a:t>SS</a:t>
            </a:r>
            <a:r>
              <a:rPr kumimoji="1" lang="ja-JP" altLang="en-US" sz="1400" dirty="0"/>
              <a:t>）、学びの多様化学校（いわゆる不登校特例</a:t>
            </a:r>
            <a:endParaRPr kumimoji="1" lang="en-US" altLang="ja-JP" sz="1400" dirty="0"/>
          </a:p>
          <a:p>
            <a:r>
              <a:rPr kumimoji="1" lang="ja-JP" altLang="en-US" sz="1400" dirty="0"/>
              <a:t>　　　　　　　校）、定時制（多部制単位制</a:t>
            </a:r>
            <a:r>
              <a:rPr kumimoji="1" lang="en-US" altLang="ja-JP" sz="1400" dirty="0"/>
              <a:t>Ⅰ</a:t>
            </a:r>
            <a:r>
              <a:rPr kumimoji="1" lang="ja-JP" altLang="en-US" sz="1400" dirty="0"/>
              <a:t>・</a:t>
            </a:r>
            <a:r>
              <a:rPr kumimoji="1" lang="en-US" altLang="ja-JP" sz="1400" dirty="0"/>
              <a:t>Ⅱ</a:t>
            </a:r>
            <a:r>
              <a:rPr kumimoji="1" lang="ja-JP" altLang="en-US" sz="1400" dirty="0"/>
              <a:t>部・昼夜間単位制、夜間定時制）の課程、通信制の課程</a:t>
            </a:r>
            <a:endParaRPr kumimoji="1" lang="en-US" altLang="ja-JP" sz="1400" dirty="0"/>
          </a:p>
          <a:p>
            <a:r>
              <a:rPr kumimoji="1" lang="ja-JP" altLang="en-US" sz="1400" b="1" dirty="0"/>
              <a:t>（３）専門的な学びのグループ</a:t>
            </a:r>
            <a:endParaRPr kumimoji="1" lang="en-US" altLang="ja-JP" sz="1400" b="1" dirty="0"/>
          </a:p>
          <a:p>
            <a:r>
              <a:rPr kumimoji="1" lang="ja-JP" altLang="en-US" sz="1400" dirty="0"/>
              <a:t>　　　　　・・・工業系高校、商業系高校、農業系高校、専門学科　</a:t>
            </a:r>
            <a:endParaRPr kumimoji="1" lang="en-US" altLang="ja-JP" sz="1400" dirty="0"/>
          </a:p>
          <a:p>
            <a:r>
              <a:rPr kumimoji="1" lang="ja-JP" altLang="en-US" sz="1400" b="1" dirty="0"/>
              <a:t>（４）中高一貫校（併設型中高一貫校）</a:t>
            </a:r>
            <a:br>
              <a:rPr kumimoji="1" lang="en-US" altLang="ja-JP" sz="1400" b="1" dirty="0"/>
            </a:br>
            <a:endParaRPr kumimoji="1" lang="en-US" altLang="ja-JP" sz="1400" b="1" dirty="0"/>
          </a:p>
          <a:p>
            <a:r>
              <a:rPr kumimoji="1" lang="ja-JP" altLang="en-US" sz="1400" dirty="0"/>
              <a:t>　また、</a:t>
            </a:r>
            <a:r>
              <a:rPr kumimoji="1" lang="en-US" altLang="ja-JP" sz="1400" dirty="0"/>
              <a:t>ICT</a:t>
            </a:r>
            <a:r>
              <a:rPr kumimoji="1" lang="ja-JP" altLang="en-US" sz="1400" dirty="0"/>
              <a:t>環境の整備や専門人材の活用等など、全学校に共通の取組みについては、</a:t>
            </a:r>
            <a:br>
              <a:rPr kumimoji="1" lang="en-US" altLang="ja-JP" sz="1400" dirty="0"/>
            </a:br>
            <a:r>
              <a:rPr kumimoji="1" lang="ja-JP" altLang="en-US" sz="1400" b="1" dirty="0"/>
              <a:t>（５）全校共通の取組み</a:t>
            </a:r>
            <a:r>
              <a:rPr kumimoji="1" lang="ja-JP" altLang="en-US" sz="1400" dirty="0"/>
              <a:t>に記載している。</a:t>
            </a:r>
          </a:p>
        </p:txBody>
      </p:sp>
    </p:spTree>
    <p:extLst>
      <p:ext uri="{BB962C8B-B14F-4D97-AF65-F5344CB8AC3E}">
        <p14:creationId xmlns:p14="http://schemas.microsoft.com/office/powerpoint/2010/main" val="3851580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672867" y="6303452"/>
            <a:ext cx="2057400" cy="365125"/>
          </a:xfrm>
        </p:spPr>
        <p:txBody>
          <a:bodyPr/>
          <a:lstStyle/>
          <a:p>
            <a:fld id="{8EF98A3A-4FC9-421C-9EC4-B2EF6B34D3EB}" type="slidenum">
              <a:rPr kumimoji="1" lang="ja-JP" altLang="en-US" smtClean="0"/>
              <a:t>25</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5" name="正方形/長方形 4"/>
          <p:cNvSpPr/>
          <p:nvPr/>
        </p:nvSpPr>
        <p:spPr>
          <a:xfrm>
            <a:off x="383146" y="3323431"/>
            <a:ext cx="8377707" cy="576372"/>
          </a:xfrm>
          <a:prstGeom prst="rect">
            <a:avLst/>
          </a:prstGeom>
          <a:solidFill>
            <a:srgbClr val="94F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（１）普通科を中心としたグループ（普通・総合学科・</a:t>
            </a:r>
            <a:r>
              <a:rPr kumimoji="1" lang="en-US" altLang="ja-JP" sz="1600" dirty="0">
                <a:solidFill>
                  <a:schemeClr val="tx1"/>
                </a:solidFill>
                <a:latin typeface="Meiryo UI" panose="020B0604030504040204" pitchFamily="50" charset="-128"/>
                <a:ea typeface="Meiryo UI" panose="020B0604030504040204" pitchFamily="50" charset="-128"/>
              </a:rPr>
              <a:t>GLHS</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LETS</a:t>
            </a:r>
            <a:r>
              <a:rPr kumimoji="1" lang="ja-JP" altLang="en-US" sz="1600" dirty="0">
                <a:solidFill>
                  <a:schemeClr val="tx1"/>
                </a:solidFill>
                <a:latin typeface="Meiryo UI" panose="020B0604030504040204" pitchFamily="50" charset="-128"/>
                <a:ea typeface="Meiryo UI" panose="020B0604030504040204" pitchFamily="50" charset="-128"/>
              </a:rPr>
              <a:t>）</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A0338911-FDD1-5A9F-689E-48FDB4129DCE}"/>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p>
        </p:txBody>
      </p:sp>
    </p:spTree>
    <p:extLst>
      <p:ext uri="{BB962C8B-B14F-4D97-AF65-F5344CB8AC3E}">
        <p14:creationId xmlns:p14="http://schemas.microsoft.com/office/powerpoint/2010/main" val="297658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826022" y="6539791"/>
            <a:ext cx="2057400" cy="365125"/>
          </a:xfrm>
        </p:spPr>
        <p:txBody>
          <a:bodyPr/>
          <a:lstStyle/>
          <a:p>
            <a:fld id="{8EF98A3A-4FC9-421C-9EC4-B2EF6B34D3EB}" type="slidenum">
              <a:rPr kumimoji="1" lang="ja-JP" altLang="en-US" smtClean="0"/>
              <a:t>26</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96170" y="1048842"/>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637CFB8A-5026-4C26-AEFC-59FA309F78B7}"/>
              </a:ext>
            </a:extLst>
          </p:cNvPr>
          <p:cNvSpPr txBox="1"/>
          <p:nvPr/>
        </p:nvSpPr>
        <p:spPr>
          <a:xfrm>
            <a:off x="532202" y="647625"/>
            <a:ext cx="6050280" cy="369332"/>
          </a:xfrm>
          <a:prstGeom prst="rect">
            <a:avLst/>
          </a:prstGeom>
          <a:noFill/>
        </p:spPr>
        <p:txBody>
          <a:bodyPr wrap="square" rtlCol="0">
            <a:spAutoFit/>
          </a:bodyPr>
          <a:lstStyle/>
          <a:p>
            <a:r>
              <a:rPr kumimoji="1" lang="ja-JP" altLang="en-US" dirty="0"/>
              <a:t>普通科（８４校）</a:t>
            </a:r>
          </a:p>
        </p:txBody>
      </p:sp>
      <p:sp>
        <p:nvSpPr>
          <p:cNvPr id="16" name="正方形/長方形 15">
            <a:extLst>
              <a:ext uri="{FF2B5EF4-FFF2-40B4-BE49-F238E27FC236}">
                <a16:creationId xmlns:a16="http://schemas.microsoft.com/office/drawing/2014/main" id="{B1852919-C204-4030-85AF-229ADB63AF5D}"/>
              </a:ext>
            </a:extLst>
          </p:cNvPr>
          <p:cNvSpPr/>
          <p:nvPr/>
        </p:nvSpPr>
        <p:spPr>
          <a:xfrm>
            <a:off x="341724" y="1140068"/>
            <a:ext cx="8577331" cy="135713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182563" indent="-182563"/>
            <a:r>
              <a:rPr kumimoji="1" lang="ja-JP" altLang="en-US" sz="1400" dirty="0">
                <a:solidFill>
                  <a:schemeClr val="tx1"/>
                </a:solidFill>
              </a:rPr>
              <a:t>　特色づくりを推進することに加え、新たな 「普通科」 として学際領域や地域社会に関する学科を設置。</a:t>
            </a:r>
            <a:endParaRPr kumimoji="1" lang="en-US" altLang="ja-JP" sz="1400" dirty="0">
              <a:solidFill>
                <a:schemeClr val="tx1"/>
              </a:solidFill>
            </a:endParaRPr>
          </a:p>
          <a:p>
            <a:pPr marL="182563" indent="-182563"/>
            <a:r>
              <a:rPr kumimoji="1" lang="ja-JP" altLang="en-US" sz="1400" dirty="0">
                <a:solidFill>
                  <a:schemeClr val="tx1"/>
                </a:solidFill>
              </a:rPr>
              <a:t>探究的な学びを３年間を見通した系統的な取組みとして行い、大学の「総合型選抜」にも対応できるよう、教育内容</a:t>
            </a:r>
            <a:endParaRPr kumimoji="1" lang="en-US" altLang="ja-JP" sz="1400" dirty="0">
              <a:solidFill>
                <a:schemeClr val="tx1"/>
              </a:solidFill>
            </a:endParaRPr>
          </a:p>
          <a:p>
            <a:pPr marL="182563" indent="-182563"/>
            <a:r>
              <a:rPr kumimoji="1" lang="ja-JP" altLang="en-US" sz="1400" dirty="0">
                <a:solidFill>
                  <a:schemeClr val="tx1"/>
                </a:solidFill>
              </a:rPr>
              <a:t>の充実を図る。</a:t>
            </a:r>
            <a:endParaRPr kumimoji="1" lang="en-US" altLang="ja-JP" sz="1400" dirty="0">
              <a:solidFill>
                <a:schemeClr val="tx1"/>
              </a:solidFill>
            </a:endParaRPr>
          </a:p>
          <a:p>
            <a:pPr marL="182563" indent="-182563"/>
            <a:r>
              <a:rPr kumimoji="1" lang="ja-JP" altLang="en-US" sz="1400" dirty="0">
                <a:solidFill>
                  <a:schemeClr val="tx1"/>
                </a:solidFill>
              </a:rPr>
              <a:t>　新たな「普通科」では、外部とのコンソーシアムの構築やコーディネーターの配置等により、府内の大学や近隣自治体・</a:t>
            </a:r>
            <a:endParaRPr kumimoji="1" lang="en-US" altLang="ja-JP" sz="1400" dirty="0">
              <a:solidFill>
                <a:schemeClr val="tx1"/>
              </a:solidFill>
            </a:endParaRPr>
          </a:p>
          <a:p>
            <a:pPr marL="182563" indent="-182563"/>
            <a:r>
              <a:rPr kumimoji="1" lang="ja-JP" altLang="en-US" sz="1400" dirty="0">
                <a:solidFill>
                  <a:schemeClr val="tx1"/>
                </a:solidFill>
              </a:rPr>
              <a:t>企業等、外部と連携した実践的な学習活動をとり入れていく。</a:t>
            </a:r>
            <a:endParaRPr kumimoji="1" lang="en-US" altLang="ja-JP" sz="1400" dirty="0">
              <a:solidFill>
                <a:schemeClr val="tx1"/>
              </a:solidFill>
              <a:highlight>
                <a:srgbClr val="FFFF00"/>
              </a:highlight>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4776" y="2588574"/>
            <a:ext cx="3189112" cy="403651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182563" indent="-182563"/>
            <a:r>
              <a:rPr kumimoji="1" lang="ja-JP" altLang="en-US" sz="1400" dirty="0">
                <a:solidFill>
                  <a:schemeClr val="tx1"/>
                </a:solidFill>
              </a:rPr>
              <a:t>○ 専門コースの設置や生徒の多様なニーズに応じた学校設定科目の開設などにより、特色ある教育活動を実施している。</a:t>
            </a:r>
            <a:endParaRPr kumimoji="1" lang="en-US" altLang="ja-JP" sz="1400" dirty="0">
              <a:solidFill>
                <a:schemeClr val="tx1"/>
              </a:solidFill>
            </a:endParaRPr>
          </a:p>
          <a:p>
            <a:pPr marL="182563" indent="-182563"/>
            <a:endParaRPr kumimoji="1" lang="en-US" altLang="ja-JP" sz="1400" dirty="0">
              <a:solidFill>
                <a:schemeClr val="tx1"/>
              </a:solidFill>
            </a:endParaRPr>
          </a:p>
          <a:p>
            <a:pPr marL="182563" indent="-182563"/>
            <a:r>
              <a:rPr kumimoji="1" lang="ja-JP" altLang="en-US" sz="1400" dirty="0">
                <a:solidFill>
                  <a:schemeClr val="tx1"/>
                </a:solidFill>
              </a:rPr>
              <a:t>○ 一方で、専門コースの設置だけでは生徒のニーズに応えきれないことや、地元自治体等との連携による取組みが十分系統立てて行われていない等の課題がある。</a:t>
            </a:r>
            <a:endParaRPr kumimoji="1" lang="en-US" altLang="ja-JP" sz="1400" dirty="0">
              <a:solidFill>
                <a:schemeClr val="tx1"/>
              </a:solidFill>
            </a:endParaRPr>
          </a:p>
          <a:p>
            <a:pPr marL="182563" indent="-182563"/>
            <a:endParaRPr kumimoji="1" lang="en-US" altLang="ja-JP" sz="1400" dirty="0">
              <a:solidFill>
                <a:schemeClr val="tx1"/>
              </a:solidFill>
            </a:endParaRPr>
          </a:p>
          <a:p>
            <a:pPr marL="182563" indent="-182563"/>
            <a:r>
              <a:rPr kumimoji="1" lang="ja-JP" altLang="en-US" sz="1400" dirty="0">
                <a:solidFill>
                  <a:schemeClr val="tx1"/>
                </a:solidFill>
              </a:rPr>
              <a:t>○ 関係法令等の改正により、外部機関と連携した探究活動を実施する新たな「普通科」が令和４（</a:t>
            </a:r>
            <a:r>
              <a:rPr kumimoji="1" lang="en-US" altLang="ja-JP" sz="1400" dirty="0">
                <a:solidFill>
                  <a:schemeClr val="tx1"/>
                </a:solidFill>
              </a:rPr>
              <a:t>2022</a:t>
            </a:r>
            <a:r>
              <a:rPr kumimoji="1" lang="ja-JP" altLang="en-US" sz="1400" dirty="0">
                <a:solidFill>
                  <a:schemeClr val="tx1"/>
                </a:solidFill>
              </a:rPr>
              <a:t>）年度から設置可能となる。</a:t>
            </a:r>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3969930" y="2603774"/>
            <a:ext cx="4949127" cy="402130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06375" indent="-412750"/>
            <a:r>
              <a:rPr kumimoji="1" lang="ja-JP" altLang="en-US" sz="1400" dirty="0">
                <a:solidFill>
                  <a:schemeClr val="tx1"/>
                </a:solidFill>
              </a:rPr>
              <a:t>○ 各高校の特色に応じ、専門コースや学校設定科目の内容を見直すとともに、学校特色枠に反映する。</a:t>
            </a:r>
            <a:endParaRPr kumimoji="1" lang="en-US" altLang="ja-JP" sz="1400" dirty="0">
              <a:solidFill>
                <a:schemeClr val="tx1"/>
              </a:solidFill>
            </a:endParaRPr>
          </a:p>
          <a:p>
            <a:pPr marL="206375" indent="-412750"/>
            <a:r>
              <a:rPr kumimoji="1" lang="ja-JP" altLang="en-US" sz="1000" dirty="0">
                <a:solidFill>
                  <a:schemeClr val="tx1"/>
                </a:solidFill>
              </a:rPr>
              <a:t>　　</a:t>
            </a:r>
            <a:r>
              <a:rPr kumimoji="1" lang="en-US" altLang="ja-JP" sz="1000" dirty="0">
                <a:solidFill>
                  <a:schemeClr val="tx1"/>
                </a:solidFill>
              </a:rPr>
              <a:t>※</a:t>
            </a:r>
            <a:r>
              <a:rPr kumimoji="1" lang="ja-JP" altLang="en-US" sz="1000" dirty="0">
                <a:solidFill>
                  <a:schemeClr val="tx1"/>
                </a:solidFill>
              </a:rPr>
              <a:t>　学校特色枠　</a:t>
            </a:r>
            <a:r>
              <a:rPr kumimoji="1" lang="en-US" altLang="ja-JP" sz="1000" dirty="0">
                <a:solidFill>
                  <a:schemeClr val="tx1"/>
                </a:solidFill>
              </a:rPr>
              <a:t>P61</a:t>
            </a:r>
            <a:r>
              <a:rPr kumimoji="1" lang="ja-JP" altLang="en-US" sz="1000" dirty="0">
                <a:solidFill>
                  <a:schemeClr val="tx1"/>
                </a:solidFill>
              </a:rPr>
              <a:t>参照</a:t>
            </a:r>
            <a:endParaRPr kumimoji="1" lang="en-US" altLang="ja-JP" sz="1000" dirty="0">
              <a:solidFill>
                <a:schemeClr val="tx1"/>
              </a:solidFill>
            </a:endParaRPr>
          </a:p>
          <a:p>
            <a:pPr marL="206375" indent="-412750"/>
            <a:r>
              <a:rPr kumimoji="1" lang="ja-JP" altLang="en-US" sz="1400" dirty="0">
                <a:solidFill>
                  <a:schemeClr val="tx1"/>
                </a:solidFill>
              </a:rPr>
              <a:t>○ 生徒の多様なニーズに応えるためのさらなる取組みを検討する。</a:t>
            </a:r>
            <a:endParaRPr kumimoji="1" lang="en-US" altLang="ja-JP" sz="1400" dirty="0">
              <a:solidFill>
                <a:schemeClr val="tx1"/>
              </a:solidFill>
            </a:endParaRPr>
          </a:p>
          <a:p>
            <a:pPr marL="182563" indent="-182563"/>
            <a:r>
              <a:rPr kumimoji="1" lang="ja-JP" altLang="en-US" sz="1400" dirty="0">
                <a:solidFill>
                  <a:schemeClr val="tx1"/>
                </a:solidFill>
              </a:rPr>
              <a:t>○ </a:t>
            </a:r>
            <a:r>
              <a:rPr kumimoji="1" lang="ja-JP" altLang="en-US" sz="1400" b="1" dirty="0">
                <a:solidFill>
                  <a:schemeClr val="tx1"/>
                </a:solidFill>
              </a:rPr>
              <a:t>令和８（</a:t>
            </a:r>
            <a:r>
              <a:rPr kumimoji="1" lang="en-US" altLang="ja-JP" sz="1400" b="1" dirty="0">
                <a:solidFill>
                  <a:schemeClr val="tx1"/>
                </a:solidFill>
              </a:rPr>
              <a:t>2026</a:t>
            </a:r>
            <a:r>
              <a:rPr kumimoji="1" lang="ja-JP" altLang="en-US" sz="1400" b="1" dirty="0">
                <a:solidFill>
                  <a:schemeClr val="tx1"/>
                </a:solidFill>
              </a:rPr>
              <a:t>）年度から２校（春日丘高校、狭山高</a:t>
            </a:r>
            <a:endParaRPr kumimoji="1" lang="en-US" altLang="ja-JP" sz="1400" b="1" dirty="0">
              <a:solidFill>
                <a:schemeClr val="tx1"/>
              </a:solidFill>
            </a:endParaRPr>
          </a:p>
          <a:p>
            <a:pPr marL="182563" indent="-182563"/>
            <a:r>
              <a:rPr kumimoji="1" lang="en-US" altLang="ja-JP" sz="1400" b="1" dirty="0">
                <a:solidFill>
                  <a:schemeClr val="tx1"/>
                </a:solidFill>
              </a:rPr>
              <a:t>    </a:t>
            </a:r>
            <a:r>
              <a:rPr kumimoji="1" lang="ja-JP" altLang="en-US" sz="1400" b="1" dirty="0">
                <a:solidFill>
                  <a:schemeClr val="tx1"/>
                </a:solidFill>
              </a:rPr>
              <a:t>校）に新たな「普通科」を設置</a:t>
            </a:r>
            <a:r>
              <a:rPr kumimoji="1" lang="ja-JP" altLang="en-US" sz="1400" dirty="0">
                <a:solidFill>
                  <a:schemeClr val="tx1"/>
                </a:solidFill>
              </a:rPr>
              <a:t>する。</a:t>
            </a:r>
            <a:endParaRPr kumimoji="1" lang="en-US" altLang="ja-JP" sz="1400" dirty="0">
              <a:solidFill>
                <a:schemeClr val="tx1"/>
              </a:solidFill>
            </a:endParaRPr>
          </a:p>
          <a:p>
            <a:pPr marL="206375" indent="-412750"/>
            <a:r>
              <a:rPr kumimoji="1" lang="ja-JP" altLang="en-US" sz="1400" dirty="0">
                <a:solidFill>
                  <a:schemeClr val="tx1"/>
                </a:solidFill>
              </a:rPr>
              <a:t>○ 新たな「普通科」について、取組みの成果を検証するとともに、</a:t>
            </a:r>
            <a:endParaRPr kumimoji="1" lang="en-US" altLang="ja-JP" sz="1400" dirty="0">
              <a:solidFill>
                <a:schemeClr val="tx1"/>
              </a:solidFill>
            </a:endParaRPr>
          </a:p>
          <a:p>
            <a:pPr marL="206375" indent="-412750"/>
            <a:r>
              <a:rPr kumimoji="1" lang="en-US" altLang="ja-JP" sz="1400" dirty="0">
                <a:solidFill>
                  <a:schemeClr val="tx1"/>
                </a:solidFill>
              </a:rPr>
              <a:t>    </a:t>
            </a:r>
            <a:r>
              <a:rPr kumimoji="1" lang="ja-JP" altLang="en-US" sz="1400" dirty="0">
                <a:solidFill>
                  <a:schemeClr val="tx1"/>
                </a:solidFill>
              </a:rPr>
              <a:t>さらなる設置について検討する。</a:t>
            </a:r>
            <a:endParaRPr kumimoji="1" lang="en-US" altLang="ja-JP" sz="1400" dirty="0">
              <a:solidFill>
                <a:schemeClr val="tx1"/>
              </a:solidFill>
            </a:endParaRPr>
          </a:p>
          <a:p>
            <a:pPr marL="206375" indent="-412750"/>
            <a:endParaRPr kumimoji="1" lang="en-US" altLang="ja-JP" sz="1400" dirty="0">
              <a:solidFill>
                <a:schemeClr val="tx1"/>
              </a:solidFill>
            </a:endParaRPr>
          </a:p>
          <a:p>
            <a:pPr marL="206375" indent="-412750"/>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039497" y="4957391"/>
            <a:ext cx="4808290" cy="15868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　令和７（</a:t>
            </a:r>
            <a:r>
              <a:rPr kumimoji="1" lang="en-US" altLang="ja-JP" sz="1400" dirty="0">
                <a:solidFill>
                  <a:schemeClr val="tx1"/>
                </a:solidFill>
              </a:rPr>
              <a:t>2025</a:t>
            </a:r>
            <a:r>
              <a:rPr kumimoji="1" lang="ja-JP" altLang="en-US" sz="1400" dirty="0">
                <a:solidFill>
                  <a:schemeClr val="tx1"/>
                </a:solidFill>
              </a:rPr>
              <a:t>）年度～　　　ｶﾘｷｭﾗﾑの魅力化・特色化</a:t>
            </a:r>
            <a:endParaRPr kumimoji="1" lang="en-US" altLang="ja-JP" sz="1400" dirty="0">
              <a:solidFill>
                <a:schemeClr val="tx1"/>
              </a:solidFill>
            </a:endParaRPr>
          </a:p>
          <a:p>
            <a:pPr marL="252000" indent="-457200"/>
            <a:r>
              <a:rPr kumimoji="1" lang="ja-JP" altLang="en-US" sz="1400" dirty="0">
                <a:solidFill>
                  <a:schemeClr val="tx1"/>
                </a:solidFill>
              </a:rPr>
              <a:t>　　　　　　　　　　　　　　　　　　　　多様なニーズに応える研究校</a:t>
            </a:r>
            <a:endParaRPr kumimoji="1" lang="en-US" altLang="ja-JP" sz="1400" dirty="0">
              <a:solidFill>
                <a:schemeClr val="tx1"/>
              </a:solidFill>
            </a:endParaRPr>
          </a:p>
          <a:p>
            <a:pPr marL="252000" indent="-457200"/>
            <a:r>
              <a:rPr kumimoji="1" lang="en-US" altLang="ja-JP" sz="1400" dirty="0">
                <a:solidFill>
                  <a:schemeClr val="tx1"/>
                </a:solidFill>
              </a:rPr>
              <a:t>						 </a:t>
            </a:r>
            <a:r>
              <a:rPr kumimoji="1" lang="ja-JP" altLang="en-US" sz="1400" dirty="0">
                <a:solidFill>
                  <a:schemeClr val="tx1"/>
                </a:solidFill>
              </a:rPr>
              <a:t>の指定と成果の普及</a:t>
            </a:r>
            <a:endParaRPr kumimoji="1" lang="en-US" altLang="ja-JP" sz="1400" dirty="0">
              <a:solidFill>
                <a:schemeClr val="tx1"/>
              </a:solidFill>
            </a:endParaRPr>
          </a:p>
          <a:p>
            <a:pPr marL="252000" indent="-457200"/>
            <a:r>
              <a:rPr kumimoji="1" lang="ja-JP" altLang="en-US" sz="1400" dirty="0">
                <a:solidFill>
                  <a:schemeClr val="tx1"/>
                </a:solidFill>
              </a:rPr>
              <a:t>　令和８（</a:t>
            </a:r>
            <a:r>
              <a:rPr kumimoji="1" lang="en-US" altLang="ja-JP" sz="1400" dirty="0">
                <a:solidFill>
                  <a:schemeClr val="tx1"/>
                </a:solidFill>
              </a:rPr>
              <a:t>2026</a:t>
            </a:r>
            <a:r>
              <a:rPr kumimoji="1" lang="ja-JP" altLang="en-US" sz="1400" dirty="0">
                <a:solidFill>
                  <a:schemeClr val="tx1"/>
                </a:solidFill>
              </a:rPr>
              <a:t>）年度         新たな「普通科」 （</a:t>
            </a:r>
            <a:r>
              <a:rPr kumimoji="1" lang="en-US" altLang="ja-JP" sz="1400" dirty="0">
                <a:solidFill>
                  <a:schemeClr val="tx1"/>
                </a:solidFill>
              </a:rPr>
              <a:t>2</a:t>
            </a:r>
            <a:r>
              <a:rPr kumimoji="1" lang="ja-JP" altLang="en-US" sz="1400" dirty="0">
                <a:solidFill>
                  <a:schemeClr val="tx1"/>
                </a:solidFill>
              </a:rPr>
              <a:t>校）設置</a:t>
            </a:r>
            <a:endParaRPr kumimoji="1" lang="en-US" altLang="ja-JP" sz="1400" dirty="0">
              <a:solidFill>
                <a:schemeClr val="tx1"/>
              </a:solidFill>
            </a:endParaRPr>
          </a:p>
          <a:p>
            <a:pPr marL="108000" indent="-457200"/>
            <a:r>
              <a:rPr kumimoji="1" lang="ja-JP" altLang="en-US" sz="1400" dirty="0">
                <a:solidFill>
                  <a:schemeClr val="tx1"/>
                </a:solidFill>
              </a:rPr>
              <a:t>　令和</a:t>
            </a:r>
            <a:r>
              <a:rPr kumimoji="1" lang="en-US" altLang="ja-JP" sz="1400" dirty="0">
                <a:solidFill>
                  <a:schemeClr val="tx1"/>
                </a:solidFill>
              </a:rPr>
              <a:t>10</a:t>
            </a:r>
            <a:r>
              <a:rPr kumimoji="1" lang="ja-JP" altLang="en-US" sz="1400" dirty="0">
                <a:solidFill>
                  <a:schemeClr val="tx1"/>
                </a:solidFill>
              </a:rPr>
              <a:t>（</a:t>
            </a:r>
            <a:r>
              <a:rPr kumimoji="1" lang="en-US" altLang="ja-JP" sz="1400" dirty="0">
                <a:solidFill>
                  <a:schemeClr val="tx1"/>
                </a:solidFill>
              </a:rPr>
              <a:t>2028</a:t>
            </a:r>
            <a:r>
              <a:rPr kumimoji="1" lang="ja-JP" altLang="en-US" sz="1400" dirty="0">
                <a:solidFill>
                  <a:schemeClr val="tx1"/>
                </a:solidFill>
              </a:rPr>
              <a:t>）年度以降  新たな「普通科」のさらなる</a:t>
            </a:r>
            <a:br>
              <a:rPr kumimoji="1" lang="en-US" altLang="ja-JP" sz="1400" dirty="0">
                <a:solidFill>
                  <a:schemeClr val="tx1"/>
                </a:solidFill>
              </a:rPr>
            </a:br>
            <a:r>
              <a:rPr kumimoji="1" lang="ja-JP" altLang="en-US" sz="1400" dirty="0">
                <a:solidFill>
                  <a:schemeClr val="tx1"/>
                </a:solidFill>
              </a:rPr>
              <a:t>　　　　　　　　　　　　　　　　　　　設置の検討</a:t>
            </a:r>
            <a:endParaRPr kumimoji="1" lang="en-US" altLang="ja-JP" sz="14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590365" y="3918862"/>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70695A85-8D3F-BC4F-E758-04874B2BF2AF}"/>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（１）</a:t>
            </a:r>
            <a:r>
              <a:rPr kumimoji="1" lang="ja-JP" altLang="en-US" sz="1600" dirty="0">
                <a:solidFill>
                  <a:schemeClr val="tx1"/>
                </a:solidFill>
              </a:rPr>
              <a:t>普通科を中心としたグループ</a:t>
            </a:r>
            <a:endParaRPr kumimoji="1" lang="ja-JP" altLang="en-US" sz="1600" dirty="0"/>
          </a:p>
        </p:txBody>
      </p:sp>
    </p:spTree>
    <p:extLst>
      <p:ext uri="{BB962C8B-B14F-4D97-AF65-F5344CB8AC3E}">
        <p14:creationId xmlns:p14="http://schemas.microsoft.com/office/powerpoint/2010/main" val="855623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849869" y="6349216"/>
            <a:ext cx="2057400" cy="365125"/>
          </a:xfrm>
        </p:spPr>
        <p:txBody>
          <a:bodyPr/>
          <a:lstStyle/>
          <a:p>
            <a:fld id="{8EF98A3A-4FC9-421C-9EC4-B2EF6B34D3EB}" type="slidenum">
              <a:rPr kumimoji="1" lang="ja-JP" altLang="en-US" smtClean="0"/>
              <a:t>27</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141211"/>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637CFB8A-5026-4C26-AEFC-59FA309F78B7}"/>
              </a:ext>
            </a:extLst>
          </p:cNvPr>
          <p:cNvSpPr txBox="1"/>
          <p:nvPr/>
        </p:nvSpPr>
        <p:spPr>
          <a:xfrm>
            <a:off x="563026" y="731820"/>
            <a:ext cx="1327420" cy="369332"/>
          </a:xfrm>
          <a:prstGeom prst="rect">
            <a:avLst/>
          </a:prstGeom>
          <a:noFill/>
        </p:spPr>
        <p:txBody>
          <a:bodyPr wrap="square" rtlCol="0">
            <a:spAutoFit/>
          </a:bodyPr>
          <a:lstStyle/>
          <a:p>
            <a:r>
              <a:rPr kumimoji="1" lang="ja-JP" altLang="en-US" dirty="0"/>
              <a:t>総合学科</a:t>
            </a:r>
            <a:endParaRPr kumimoji="1" lang="ja-JP" altLang="en-US" sz="1000" dirty="0"/>
          </a:p>
        </p:txBody>
      </p:sp>
      <p:sp>
        <p:nvSpPr>
          <p:cNvPr id="16" name="正方形/長方形 15">
            <a:extLst>
              <a:ext uri="{FF2B5EF4-FFF2-40B4-BE49-F238E27FC236}">
                <a16:creationId xmlns:a16="http://schemas.microsoft.com/office/drawing/2014/main" id="{B1852919-C204-4030-85AF-229ADB63AF5D}"/>
              </a:ext>
            </a:extLst>
          </p:cNvPr>
          <p:cNvSpPr/>
          <p:nvPr/>
        </p:nvSpPr>
        <p:spPr>
          <a:xfrm>
            <a:off x="341725" y="1201133"/>
            <a:ext cx="8577331" cy="612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各自の個性を生かした主体的な学習や自己の進路志望を深める学習を重視した特色ある取組みを推進する。</a:t>
            </a:r>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7" y="1873052"/>
            <a:ext cx="3597813" cy="4356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38125" indent="-238125"/>
            <a:r>
              <a:rPr kumimoji="1" lang="ja-JP" altLang="en-US" sz="1400" dirty="0">
                <a:solidFill>
                  <a:schemeClr val="tx1"/>
                </a:solidFill>
                <a:latin typeface="Meiryo UI"/>
                <a:ea typeface="Meiryo UI"/>
              </a:rPr>
              <a:t>○ </a:t>
            </a:r>
            <a:r>
              <a:rPr kumimoji="1" lang="ja-JP" altLang="en-US" sz="1400" dirty="0">
                <a:solidFill>
                  <a:schemeClr val="tx1"/>
                </a:solidFill>
              </a:rPr>
              <a:t>総合学科は、共通教科・科目と専門教科・科目にわたる幅広い選択科目の中から生徒自身で履修科目を選択し、学ぶことができるなど、一人ひとりの将来の進路や興味関心に応じて、多様な科目を学べる学科である。</a:t>
            </a:r>
            <a:endParaRPr kumimoji="1" lang="en-US" altLang="ja-JP" sz="1400" dirty="0">
              <a:solidFill>
                <a:schemeClr val="tx1"/>
              </a:solidFill>
            </a:endParaRPr>
          </a:p>
          <a:p>
            <a:pPr marL="230188" indent="-230188"/>
            <a:endParaRPr kumimoji="1" lang="en-US" altLang="ja-JP" sz="1400" dirty="0">
              <a:solidFill>
                <a:schemeClr val="tx1"/>
              </a:solidFill>
            </a:endParaRPr>
          </a:p>
          <a:p>
            <a:pPr marL="230188" indent="-230188"/>
            <a:r>
              <a:rPr kumimoji="1" lang="ja-JP" altLang="en-US" sz="1400" dirty="0">
                <a:solidFill>
                  <a:schemeClr val="tx1"/>
                </a:solidFill>
              </a:rPr>
              <a:t>○ 一方、総合学科の位置づけや取組みが分かりにくいという声や技術革新等により、日々変化している現代において、これからの時代に求められる資質・能力を育成することが課題となっている。</a:t>
            </a:r>
            <a:endParaRPr kumimoji="1" lang="en-US" altLang="ja-JP" sz="1400" dirty="0">
              <a:solidFill>
                <a:schemeClr val="tx1"/>
              </a:solidFill>
            </a:endParaRPr>
          </a:p>
          <a:p>
            <a:pPr marL="230188" indent="-230188"/>
            <a:endParaRPr kumimoji="1" lang="en-US" altLang="ja-JP" sz="1400" dirty="0">
              <a:solidFill>
                <a:schemeClr val="tx1"/>
              </a:solidFill>
            </a:endParaRPr>
          </a:p>
          <a:p>
            <a:pPr marL="230188" indent="-230188"/>
            <a:r>
              <a:rPr kumimoji="1" lang="ja-JP" altLang="en-US" sz="1400" dirty="0">
                <a:solidFill>
                  <a:schemeClr val="tx1"/>
                </a:solidFill>
              </a:rPr>
              <a:t>○ 東住吉総合高校は平成</a:t>
            </a:r>
            <a:r>
              <a:rPr kumimoji="1" lang="en-US" altLang="ja-JP" sz="1400" dirty="0">
                <a:solidFill>
                  <a:schemeClr val="tx1"/>
                </a:solidFill>
              </a:rPr>
              <a:t>24</a:t>
            </a:r>
            <a:r>
              <a:rPr kumimoji="1" lang="ja-JP" altLang="en-US" sz="1400" dirty="0">
                <a:solidFill>
                  <a:schemeClr val="tx1"/>
                </a:solidFill>
              </a:rPr>
              <a:t>（</a:t>
            </a:r>
            <a:r>
              <a:rPr kumimoji="1" lang="en-US" altLang="ja-JP" sz="1400" dirty="0">
                <a:solidFill>
                  <a:schemeClr val="tx1"/>
                </a:solidFill>
              </a:rPr>
              <a:t>2012</a:t>
            </a:r>
            <a:r>
              <a:rPr kumimoji="1" lang="ja-JP" altLang="en-US" sz="1400" dirty="0">
                <a:solidFill>
                  <a:schemeClr val="tx1"/>
                </a:solidFill>
              </a:rPr>
              <a:t>）年に全日制総合学科（クリエイティブスクール）に改編され、工業系・ビジネス系の系列を選択できる総合学科高校として独自の取組みを進めているが、クリエイティブスクールとしての学ぶ時間帯の柔軟化や編転入学による受入れ募集に対する生徒ニーズは限定的である。</a:t>
            </a:r>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80" y="1873054"/>
            <a:ext cx="4583277" cy="4356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indent="-457200"/>
            <a:r>
              <a:rPr kumimoji="1" lang="ja-JP" altLang="en-US" sz="1400" dirty="0">
                <a:solidFill>
                  <a:schemeClr val="tx1"/>
                </a:solidFill>
              </a:rPr>
              <a:t>○ 多様な分野に関する知識及び技能や他者と協働する姿勢等、これからの時代に求められる資質・能力を育成するため、生徒が異なる興味・関心を持つ生徒と共に多様な科目を履修できるよう検討するとともに、学校特色枠に反映す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多様な選択科目を設置しており、</a:t>
            </a:r>
            <a:r>
              <a:rPr kumimoji="1" lang="ja-JP" altLang="en-US" sz="1400" b="1" dirty="0">
                <a:solidFill>
                  <a:schemeClr val="tx1"/>
                </a:solidFill>
              </a:rPr>
              <a:t>大学進学はもとより、専門的な知識の習得も可能</a:t>
            </a:r>
            <a:r>
              <a:rPr kumimoji="1" lang="ja-JP" altLang="en-US" sz="1400" dirty="0">
                <a:solidFill>
                  <a:schemeClr val="tx1"/>
                </a:solidFill>
              </a:rPr>
              <a:t>であることから、より一層の広報力強化を図る。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東住吉総合高校については、多様な学びに対応する系列を学べる総合学科高校として、さらなる深化を図る。</a:t>
            </a:r>
            <a:endParaRPr kumimoji="1" lang="en-US" altLang="ja-JP" sz="1400" dirty="0">
              <a:solidFill>
                <a:schemeClr val="tx1"/>
              </a:solidFill>
            </a:endParaRPr>
          </a:p>
          <a:p>
            <a:pPr marL="252000" indent="-457200"/>
            <a:r>
              <a:rPr kumimoji="1" lang="ja-JP" altLang="en-US" sz="1400" dirty="0">
                <a:solidFill>
                  <a:schemeClr val="tx1"/>
                </a:solidFill>
              </a:rPr>
              <a:t>　　（クリエイティブスクールとしての機能は見直す。）</a:t>
            </a:r>
            <a:endParaRPr kumimoji="1" lang="en-US" altLang="ja-JP" sz="1400" dirty="0">
              <a:solidFill>
                <a:schemeClr val="tx1"/>
              </a:solidFill>
              <a:highlight>
                <a:srgbClr val="FFFF00"/>
              </a:highlight>
            </a:endParaRPr>
          </a:p>
          <a:p>
            <a:pPr marL="252000" indent="-457200"/>
            <a:endParaRPr kumimoji="1" lang="en-US" altLang="ja-JP" sz="1400" dirty="0">
              <a:solidFill>
                <a:schemeClr val="tx1"/>
              </a:solidFill>
            </a:endParaRPr>
          </a:p>
        </p:txBody>
      </p:sp>
      <p:sp>
        <p:nvSpPr>
          <p:cNvPr id="14" name="正方形/長方形 13">
            <a:extLst>
              <a:ext uri="{FF2B5EF4-FFF2-40B4-BE49-F238E27FC236}">
                <a16:creationId xmlns:a16="http://schemas.microsoft.com/office/drawing/2014/main" id="{3417526B-3939-46C6-95FF-8DE2E4E6CA7D}"/>
              </a:ext>
            </a:extLst>
          </p:cNvPr>
          <p:cNvSpPr/>
          <p:nvPr/>
        </p:nvSpPr>
        <p:spPr>
          <a:xfrm>
            <a:off x="341725" y="6314931"/>
            <a:ext cx="8577331" cy="324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備考</a:t>
            </a:r>
            <a:r>
              <a:rPr kumimoji="1" lang="en-US" altLang="ja-JP" sz="1400" dirty="0">
                <a:solidFill>
                  <a:schemeClr val="tx1"/>
                </a:solidFill>
              </a:rPr>
              <a:t>】</a:t>
            </a:r>
            <a:r>
              <a:rPr kumimoji="1" lang="ja-JP" altLang="en-US" sz="1400" dirty="0">
                <a:solidFill>
                  <a:schemeClr val="tx1"/>
                </a:solidFill>
              </a:rPr>
              <a:t>　</a:t>
            </a:r>
            <a:r>
              <a:rPr kumimoji="1" lang="ja-JP" altLang="en-US" sz="1000" dirty="0">
                <a:solidFill>
                  <a:schemeClr val="tx1"/>
                </a:solidFill>
              </a:rPr>
              <a:t>クリエイティブスクール・・・学ぶ時間帯が選べ、多様な選択科目がある学校</a:t>
            </a:r>
            <a:endParaRPr kumimoji="1" lang="en-US" altLang="ja-JP" sz="10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7640" y="3318902"/>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F6FB548D-A72B-D779-41E2-3F97E5879554}"/>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（１）</a:t>
            </a:r>
            <a:r>
              <a:rPr kumimoji="1" lang="ja-JP" altLang="en-US" sz="1600" dirty="0">
                <a:solidFill>
                  <a:schemeClr val="tx1"/>
                </a:solidFill>
              </a:rPr>
              <a:t>普通科を中心としたグループ</a:t>
            </a:r>
            <a:endParaRPr kumimoji="1" lang="ja-JP" altLang="en-US" sz="1600" dirty="0"/>
          </a:p>
        </p:txBody>
      </p:sp>
      <p:sp>
        <p:nvSpPr>
          <p:cNvPr id="19" name="テキスト ボックス 18">
            <a:extLst>
              <a:ext uri="{FF2B5EF4-FFF2-40B4-BE49-F238E27FC236}">
                <a16:creationId xmlns:a16="http://schemas.microsoft.com/office/drawing/2014/main" id="{D065D83B-9391-3F63-D90D-6F56E9E82D72}"/>
              </a:ext>
            </a:extLst>
          </p:cNvPr>
          <p:cNvSpPr txBox="1"/>
          <p:nvPr/>
        </p:nvSpPr>
        <p:spPr>
          <a:xfrm>
            <a:off x="1573682" y="711141"/>
            <a:ext cx="7274105" cy="400110"/>
          </a:xfrm>
          <a:prstGeom prst="rect">
            <a:avLst/>
          </a:prstGeom>
          <a:noFill/>
        </p:spPr>
        <p:txBody>
          <a:bodyPr wrap="square">
            <a:spAutoFit/>
          </a:bodyPr>
          <a:lstStyle/>
          <a:p>
            <a:r>
              <a:rPr kumimoji="1" lang="ja-JP" altLang="en-US" sz="1000" dirty="0"/>
              <a:t>（豊中能勢分校・柴島・咲くやこの花・</a:t>
            </a:r>
            <a:r>
              <a:rPr kumimoji="1" lang="ja-JP" altLang="en-US" sz="1000" u="sng" dirty="0"/>
              <a:t>大正白稜</a:t>
            </a:r>
            <a:r>
              <a:rPr kumimoji="1" lang="ja-JP" altLang="en-US" sz="1000" dirty="0"/>
              <a:t>・今宮・千里青雲・福井・枚方なぎさ・芦間・門真なみはや・枚岡樟風・八尾北・松原・堺東・</a:t>
            </a:r>
            <a:endParaRPr kumimoji="1" lang="en-US" altLang="ja-JP" sz="1000" dirty="0"/>
          </a:p>
          <a:p>
            <a:r>
              <a:rPr kumimoji="1" lang="ja-JP" altLang="en-US" sz="1000" dirty="0"/>
              <a:t>成美・伯太・貝塚・東住吉総合　</a:t>
            </a:r>
            <a:r>
              <a:rPr kumimoji="1" lang="ja-JP" altLang="en-US" sz="800" b="0" i="0" u="none" strike="noStrike" kern="1200" cap="none" spc="0" normalizeH="0" baseline="0" noProof="0" dirty="0">
                <a:ln>
                  <a:noFill/>
                </a:ln>
                <a:effectLst/>
                <a:uLnTx/>
                <a:uFillTx/>
                <a:latin typeface="Meiryo UI"/>
                <a:ea typeface="Meiryo UI"/>
                <a:cs typeface="+mn-cs"/>
              </a:rPr>
              <a:t> 　＊</a:t>
            </a:r>
            <a:r>
              <a:rPr kumimoji="1" lang="ja-JP" altLang="en-US" sz="800" b="0" i="0" u="sng" strike="noStrike" kern="1200" cap="none" spc="0" normalizeH="0" baseline="0" noProof="0" dirty="0">
                <a:ln>
                  <a:noFill/>
                </a:ln>
                <a:effectLst/>
                <a:uLnTx/>
                <a:uFillTx/>
                <a:latin typeface="Meiryo UI"/>
                <a:ea typeface="Meiryo UI"/>
                <a:cs typeface="+mn-cs"/>
              </a:rPr>
              <a:t>　　</a:t>
            </a:r>
            <a:r>
              <a:rPr kumimoji="1" lang="ja-JP" altLang="en-US" sz="800" b="0" i="0" u="none" strike="noStrike" kern="1200" cap="none" spc="0" normalizeH="0" baseline="0" noProof="0" dirty="0">
                <a:ln>
                  <a:noFill/>
                </a:ln>
                <a:effectLst/>
                <a:uLnTx/>
                <a:uFillTx/>
                <a:latin typeface="Meiryo UI"/>
                <a:ea typeface="Meiryo UI"/>
                <a:cs typeface="+mn-cs"/>
              </a:rPr>
              <a:t>は、令和８（</a:t>
            </a:r>
            <a:r>
              <a:rPr kumimoji="1" lang="en-US" altLang="ja-JP" sz="800" b="0" i="0" u="none" strike="noStrike" kern="1200" cap="none" spc="0" normalizeH="0" baseline="0" noProof="0" dirty="0">
                <a:ln>
                  <a:noFill/>
                </a:ln>
                <a:effectLst/>
                <a:uLnTx/>
                <a:uFillTx/>
                <a:latin typeface="Meiryo UI"/>
                <a:ea typeface="Meiryo UI"/>
                <a:cs typeface="+mn-cs"/>
              </a:rPr>
              <a:t>2026</a:t>
            </a:r>
            <a:r>
              <a:rPr kumimoji="1" lang="ja-JP" altLang="en-US" sz="800" b="0" i="0" u="none" strike="noStrike" kern="1200" cap="none" spc="0" normalizeH="0" baseline="0" noProof="0" dirty="0">
                <a:ln>
                  <a:noFill/>
                </a:ln>
                <a:effectLst/>
                <a:uLnTx/>
                <a:uFillTx/>
                <a:latin typeface="Meiryo UI"/>
                <a:ea typeface="Meiryo UI"/>
                <a:cs typeface="+mn-cs"/>
              </a:rPr>
              <a:t>）年度募集停止</a:t>
            </a:r>
            <a:r>
              <a:rPr kumimoji="1" lang="ja-JP" altLang="en-US" sz="1000" dirty="0"/>
              <a:t>）</a:t>
            </a:r>
            <a:endParaRPr lang="ja-JP" altLang="en-US" sz="1000" dirty="0"/>
          </a:p>
        </p:txBody>
      </p:sp>
      <p:sp>
        <p:nvSpPr>
          <p:cNvPr id="20" name="正方形/長方形 19">
            <a:extLst>
              <a:ext uri="{FF2B5EF4-FFF2-40B4-BE49-F238E27FC236}">
                <a16:creationId xmlns:a16="http://schemas.microsoft.com/office/drawing/2014/main" id="{F76A9813-BD0F-AF82-4763-666711B7CEEC}"/>
              </a:ext>
            </a:extLst>
          </p:cNvPr>
          <p:cNvSpPr/>
          <p:nvPr/>
        </p:nvSpPr>
        <p:spPr>
          <a:xfrm>
            <a:off x="4399626" y="5203953"/>
            <a:ext cx="4455584" cy="95596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教育内容の充実・広報力強化</a:t>
            </a:r>
            <a:endParaRPr kumimoji="1" lang="en-US" altLang="ja-JP" sz="1400" dirty="0">
              <a:solidFill>
                <a:schemeClr val="tx1"/>
              </a:solidFill>
            </a:endParaRPr>
          </a:p>
          <a:p>
            <a:pPr marL="252000" indent="-457200"/>
            <a:r>
              <a:rPr kumimoji="1" lang="ja-JP" altLang="en-US" sz="1400" dirty="0">
                <a:solidFill>
                  <a:schemeClr val="tx1"/>
                </a:solidFill>
              </a:rPr>
              <a:t>令和８（</a:t>
            </a:r>
            <a:r>
              <a:rPr kumimoji="1" lang="en-US" altLang="ja-JP" sz="1400" dirty="0">
                <a:solidFill>
                  <a:schemeClr val="tx1"/>
                </a:solidFill>
              </a:rPr>
              <a:t>2026</a:t>
            </a:r>
            <a:r>
              <a:rPr kumimoji="1" lang="ja-JP" altLang="en-US" sz="1400" dirty="0">
                <a:solidFill>
                  <a:schemeClr val="tx1"/>
                </a:solidFill>
              </a:rPr>
              <a:t>）年度　   東住吉総合高校のクリエイティブ</a:t>
            </a:r>
            <a:br>
              <a:rPr kumimoji="1" lang="en-US" altLang="ja-JP" sz="1400" dirty="0">
                <a:solidFill>
                  <a:schemeClr val="tx1"/>
                </a:solidFill>
              </a:rPr>
            </a:br>
            <a:r>
              <a:rPr kumimoji="1" lang="ja-JP" altLang="en-US" sz="1400" dirty="0">
                <a:solidFill>
                  <a:schemeClr val="tx1"/>
                </a:solidFill>
              </a:rPr>
              <a:t>　</a:t>
            </a:r>
            <a:r>
              <a:rPr kumimoji="1" lang="en-US" altLang="ja-JP" sz="1400" dirty="0">
                <a:solidFill>
                  <a:schemeClr val="tx1"/>
                </a:solidFill>
              </a:rPr>
              <a:t>				</a:t>
            </a:r>
            <a:r>
              <a:rPr kumimoji="1" lang="ja-JP" altLang="en-US" sz="1400" dirty="0">
                <a:solidFill>
                  <a:schemeClr val="tx1"/>
                </a:solidFill>
              </a:rPr>
              <a:t>　 機能を改編</a:t>
            </a:r>
            <a:endParaRPr kumimoji="1" lang="en-US" altLang="ja-JP" sz="1400" dirty="0">
              <a:solidFill>
                <a:schemeClr val="tx1"/>
              </a:solidFill>
              <a:highlight>
                <a:srgbClr val="FFFF00"/>
              </a:highlight>
            </a:endParaRPr>
          </a:p>
        </p:txBody>
      </p:sp>
    </p:spTree>
    <p:extLst>
      <p:ext uri="{BB962C8B-B14F-4D97-AF65-F5344CB8AC3E}">
        <p14:creationId xmlns:p14="http://schemas.microsoft.com/office/powerpoint/2010/main" val="93864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857021" y="6542321"/>
            <a:ext cx="2057400" cy="365125"/>
          </a:xfrm>
        </p:spPr>
        <p:txBody>
          <a:bodyPr/>
          <a:lstStyle/>
          <a:p>
            <a:fld id="{8EF98A3A-4FC9-421C-9EC4-B2EF6B34D3EB}" type="slidenum">
              <a:rPr kumimoji="1" lang="ja-JP" altLang="en-US" smtClean="0"/>
              <a:t>28</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141211"/>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5" y="1194259"/>
            <a:ext cx="8577331" cy="85970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a:t>
            </a:r>
            <a:r>
              <a:rPr kumimoji="1" lang="en-US" altLang="ja-JP" sz="1400" dirty="0">
                <a:solidFill>
                  <a:schemeClr val="tx1"/>
                </a:solidFill>
              </a:rPr>
              <a:t>10</a:t>
            </a:r>
            <a:r>
              <a:rPr kumimoji="1" lang="ja-JP" altLang="en-US" sz="1400" dirty="0">
                <a:solidFill>
                  <a:schemeClr val="tx1"/>
                </a:solidFill>
              </a:rPr>
              <a:t>校がコンソーシアムとして連携し、卓越した人材育成を協働して行うことなどにより、豊かな感性と幅広い</a:t>
            </a:r>
            <a:endParaRPr kumimoji="1" lang="en-US" altLang="ja-JP" sz="1400" dirty="0">
              <a:solidFill>
                <a:schemeClr val="tx1"/>
              </a:solidFill>
            </a:endParaRPr>
          </a:p>
          <a:p>
            <a:pPr marL="252000" indent="-457200"/>
            <a:r>
              <a:rPr kumimoji="1" lang="ja-JP" altLang="en-US" sz="1400" dirty="0">
                <a:solidFill>
                  <a:schemeClr val="tx1"/>
                </a:solidFill>
              </a:rPr>
              <a:t>教養を身に付け社会に貢献する志を持つ、これからのグローバル社会をリードする人材の育成を進める。</a:t>
            </a:r>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5" y="2148729"/>
            <a:ext cx="3756403" cy="442161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 大学と連携した高度な課題研究活動や、専門性の高い内容を扱う教科・科目の展開、現地の大学生と国際社会の課題についてディスカッションする海外研修等、特色ある取組みを実施している。</a:t>
            </a:r>
            <a:endParaRPr kumimoji="1" lang="en-US" altLang="ja-JP" sz="1400" dirty="0">
              <a:solidFill>
                <a:schemeClr val="tx1"/>
              </a:solidFill>
            </a:endParaRPr>
          </a:p>
          <a:p>
            <a:pPr marL="252000" indent="-457200"/>
            <a:endParaRPr kumimoji="1" lang="ja-JP" altLang="en-US" sz="1400" dirty="0">
              <a:solidFill>
                <a:schemeClr val="tx1"/>
              </a:solidFill>
            </a:endParaRPr>
          </a:p>
          <a:p>
            <a:pPr marL="252000" indent="-457200"/>
            <a:r>
              <a:rPr kumimoji="1" lang="ja-JP" altLang="en-US" sz="1400" dirty="0">
                <a:solidFill>
                  <a:schemeClr val="tx1"/>
                </a:solidFill>
              </a:rPr>
              <a:t>○ 学識経験者等で構成される評価審議会からは、令和２（</a:t>
            </a:r>
            <a:r>
              <a:rPr kumimoji="1" lang="en-US" altLang="ja-JP" sz="1400" dirty="0">
                <a:solidFill>
                  <a:schemeClr val="tx1"/>
                </a:solidFill>
              </a:rPr>
              <a:t>2020</a:t>
            </a:r>
            <a:r>
              <a:rPr kumimoji="1" lang="ja-JP" altLang="en-US" sz="1400" dirty="0">
                <a:solidFill>
                  <a:schemeClr val="tx1"/>
                </a:solidFill>
              </a:rPr>
              <a:t>）～４（</a:t>
            </a:r>
            <a:r>
              <a:rPr kumimoji="1" lang="en-US" altLang="ja-JP" sz="1400" dirty="0">
                <a:solidFill>
                  <a:schemeClr val="tx1"/>
                </a:solidFill>
              </a:rPr>
              <a:t>2022</a:t>
            </a:r>
            <a:r>
              <a:rPr kumimoji="1" lang="ja-JP" altLang="en-US" sz="1400" dirty="0">
                <a:solidFill>
                  <a:schemeClr val="tx1"/>
                </a:solidFill>
              </a:rPr>
              <a:t>）年度の３年間の総合評価として、</a:t>
            </a:r>
            <a:r>
              <a:rPr kumimoji="1" lang="en-US" altLang="ja-JP" sz="1400" dirty="0">
                <a:solidFill>
                  <a:schemeClr val="tx1"/>
                </a:solidFill>
              </a:rPr>
              <a:t>10</a:t>
            </a:r>
            <a:r>
              <a:rPr kumimoji="1" lang="ja-JP" altLang="en-US" sz="1400" dirty="0">
                <a:solidFill>
                  <a:schemeClr val="tx1"/>
                </a:solidFill>
              </a:rPr>
              <a:t>校すべてが「成果を上げた」とされる</a:t>
            </a:r>
            <a:r>
              <a:rPr kumimoji="1" lang="en-US" altLang="ja-JP" sz="1400" dirty="0">
                <a:solidFill>
                  <a:schemeClr val="tx1"/>
                </a:solidFill>
              </a:rPr>
              <a:t>A</a:t>
            </a:r>
            <a:r>
              <a:rPr kumimoji="1" lang="ja-JP" altLang="en-US" sz="1400" dirty="0">
                <a:solidFill>
                  <a:schemeClr val="tx1"/>
                </a:solidFill>
              </a:rPr>
              <a:t>以上の評価を受けている。</a:t>
            </a:r>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559122" y="2138183"/>
            <a:ext cx="4355299" cy="4432157"/>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indent="-457200"/>
            <a:r>
              <a:rPr kumimoji="1" lang="ja-JP" altLang="en-US" sz="1400" dirty="0">
                <a:solidFill>
                  <a:schemeClr val="tx1"/>
                </a:solidFill>
              </a:rPr>
              <a:t>○ </a:t>
            </a:r>
            <a:r>
              <a:rPr kumimoji="1" lang="ja-JP" altLang="en-US" sz="1400" b="1" dirty="0">
                <a:solidFill>
                  <a:schemeClr val="tx1"/>
                </a:solidFill>
              </a:rPr>
              <a:t>国公立大学をはじめとする大学の専門性の高い分野や企業等との研究機関と連携した課題研究や科学的な知識・技能の習得に向けた講習等を</a:t>
            </a:r>
            <a:r>
              <a:rPr kumimoji="1" lang="en-US" altLang="ja-JP" sz="1400" b="1" dirty="0">
                <a:solidFill>
                  <a:schemeClr val="tx1"/>
                </a:solidFill>
              </a:rPr>
              <a:t>10</a:t>
            </a:r>
            <a:r>
              <a:rPr kumimoji="1" lang="ja-JP" altLang="en-US" sz="1400" b="1" dirty="0">
                <a:solidFill>
                  <a:schemeClr val="tx1"/>
                </a:solidFill>
              </a:rPr>
              <a:t>校が協働して実施すること等により、卓越した人材の育成をより一層推進</a:t>
            </a:r>
            <a:r>
              <a:rPr kumimoji="1" lang="ja-JP" altLang="en-US" sz="1400" dirty="0">
                <a:solidFill>
                  <a:schemeClr val="tx1"/>
                </a:solidFill>
              </a:rPr>
              <a:t>する。</a:t>
            </a:r>
            <a:endParaRPr kumimoji="1" lang="en-US" altLang="ja-JP" sz="1400" dirty="0">
              <a:solidFill>
                <a:schemeClr val="tx1"/>
              </a:solidFill>
            </a:endParaRPr>
          </a:p>
          <a:p>
            <a:pPr marL="252000" indent="-457200"/>
            <a:endParaRPr kumimoji="1" lang="en-US" altLang="ja-JP" sz="900" dirty="0">
              <a:solidFill>
                <a:schemeClr val="tx1"/>
              </a:solidFill>
            </a:endParaRPr>
          </a:p>
          <a:p>
            <a:pPr marL="252000" indent="-457200"/>
            <a:r>
              <a:rPr kumimoji="1" lang="ja-JP" altLang="en-US" sz="1400" dirty="0">
                <a:solidFill>
                  <a:schemeClr val="tx1"/>
                </a:solidFill>
              </a:rPr>
              <a:t>○ 英語活用能力を測る共通の外部試験を活用した結果の分析や、その分析を踏まえた授業に関する研修等を</a:t>
            </a:r>
            <a:r>
              <a:rPr kumimoji="1" lang="en-US" altLang="ja-JP" sz="1400" dirty="0">
                <a:solidFill>
                  <a:schemeClr val="tx1"/>
                </a:solidFill>
              </a:rPr>
              <a:t>10</a:t>
            </a:r>
            <a:r>
              <a:rPr kumimoji="1" lang="ja-JP" altLang="en-US" sz="1400" dirty="0">
                <a:solidFill>
                  <a:schemeClr val="tx1"/>
                </a:solidFill>
              </a:rPr>
              <a:t>校合同で実施することにより、生徒の英語活用能力のさらなる向上を図る。</a:t>
            </a:r>
            <a:endParaRPr kumimoji="1" lang="en-US" altLang="ja-JP" sz="1400" dirty="0">
              <a:solidFill>
                <a:schemeClr val="tx1"/>
              </a:solidFill>
            </a:endParaRPr>
          </a:p>
          <a:p>
            <a:pPr marL="252000" indent="-457200"/>
            <a:endParaRPr kumimoji="1" lang="en-US" altLang="ja-JP" sz="900" dirty="0">
              <a:solidFill>
                <a:schemeClr val="tx1"/>
              </a:solidFill>
            </a:endParaRPr>
          </a:p>
          <a:p>
            <a:pPr marL="252000" indent="-457200"/>
            <a:r>
              <a:rPr kumimoji="1" lang="ja-JP" altLang="en-US" sz="1400" dirty="0">
                <a:solidFill>
                  <a:schemeClr val="tx1"/>
                </a:solidFill>
              </a:rPr>
              <a:t>○ これまでの各校における取組成果等の他校等への発信に加え、今後、</a:t>
            </a:r>
            <a:r>
              <a:rPr kumimoji="1" lang="en-US" altLang="ja-JP" sz="1400" dirty="0">
                <a:solidFill>
                  <a:schemeClr val="tx1"/>
                </a:solidFill>
              </a:rPr>
              <a:t>GLHS</a:t>
            </a:r>
            <a:r>
              <a:rPr kumimoji="1" lang="ja-JP" altLang="en-US" sz="1400" dirty="0">
                <a:solidFill>
                  <a:schemeClr val="tx1"/>
                </a:solidFill>
              </a:rPr>
              <a:t>に求められる役割やその内容等について、検討を進める。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a:t>
            </a:r>
            <a:endParaRPr kumimoji="1" lang="en-US" altLang="ja-JP" sz="1400" dirty="0">
              <a:solidFill>
                <a:schemeClr val="tx1"/>
              </a:solidFill>
            </a:endParaRPr>
          </a:p>
          <a:p>
            <a:pPr marL="252000" indent="-457200"/>
            <a:r>
              <a:rPr kumimoji="1" lang="ja-JP" altLang="en-US" sz="1400" dirty="0">
                <a:solidFill>
                  <a:schemeClr val="tx1"/>
                </a:solidFill>
              </a:rPr>
              <a:t>　</a:t>
            </a:r>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643562" y="5306584"/>
            <a:ext cx="4204225" cy="117891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英語活用能力向上のための</a:t>
            </a:r>
            <a:endParaRPr kumimoji="1" lang="en-US" altLang="ja-JP" sz="1400" dirty="0">
              <a:solidFill>
                <a:schemeClr val="tx1"/>
              </a:solidFill>
            </a:endParaRPr>
          </a:p>
          <a:p>
            <a:pPr marL="252000" indent="-457200"/>
            <a:r>
              <a:rPr kumimoji="1" lang="ja-JP" altLang="en-US" sz="1400" dirty="0">
                <a:solidFill>
                  <a:schemeClr val="tx1"/>
                </a:solidFill>
              </a:rPr>
              <a:t>　　　　　　　　　　　　　　　　　取組みの充実</a:t>
            </a:r>
            <a:endParaRPr kumimoji="1" lang="en-US" altLang="ja-JP" sz="1400" dirty="0">
              <a:solidFill>
                <a:schemeClr val="tx1"/>
              </a:solidFill>
            </a:endParaRPr>
          </a:p>
          <a:p>
            <a:pPr marL="252000" indent="-457200"/>
            <a:r>
              <a:rPr kumimoji="1" lang="en-US" altLang="ja-JP" sz="1400" dirty="0">
                <a:solidFill>
                  <a:schemeClr val="tx1"/>
                </a:solidFill>
              </a:rPr>
              <a:t>					</a:t>
            </a:r>
            <a:r>
              <a:rPr kumimoji="1" lang="ja-JP" altLang="en-US" sz="1400" dirty="0">
                <a:solidFill>
                  <a:schemeClr val="tx1"/>
                </a:solidFill>
              </a:rPr>
              <a:t>　 今後求められる役割等につ</a:t>
            </a:r>
            <a:br>
              <a:rPr kumimoji="1" lang="en-US" altLang="ja-JP" sz="1400" dirty="0">
                <a:solidFill>
                  <a:schemeClr val="tx1"/>
                </a:solidFill>
              </a:rPr>
            </a:br>
            <a:r>
              <a:rPr kumimoji="1" lang="ja-JP" altLang="en-US" sz="1400" dirty="0">
                <a:solidFill>
                  <a:schemeClr val="tx1"/>
                </a:solidFill>
              </a:rPr>
              <a:t>　</a:t>
            </a:r>
            <a:r>
              <a:rPr kumimoji="1" lang="en-US" altLang="ja-JP" sz="1400" dirty="0">
                <a:solidFill>
                  <a:schemeClr val="tx1"/>
                </a:solidFill>
              </a:rPr>
              <a:t>				   </a:t>
            </a:r>
            <a:r>
              <a:rPr kumimoji="1" lang="ja-JP" altLang="en-US" sz="1400" dirty="0">
                <a:solidFill>
                  <a:schemeClr val="tx1"/>
                </a:solidFill>
              </a:rPr>
              <a:t>いて、検討</a:t>
            </a:r>
            <a:endParaRPr kumimoji="1" lang="en-US" altLang="ja-JP" sz="14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4174538" y="3688566"/>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47BC1358-BEED-4749-B420-19F06E7272D5}"/>
              </a:ext>
            </a:extLst>
          </p:cNvPr>
          <p:cNvSpPr txBox="1"/>
          <p:nvPr/>
        </p:nvSpPr>
        <p:spPr>
          <a:xfrm>
            <a:off x="419099" y="720445"/>
            <a:ext cx="8772625" cy="369332"/>
          </a:xfrm>
          <a:prstGeom prst="rect">
            <a:avLst/>
          </a:prstGeom>
          <a:noFill/>
        </p:spPr>
        <p:txBody>
          <a:bodyPr wrap="square" rtlCol="0">
            <a:spAutoFit/>
          </a:bodyPr>
          <a:lstStyle/>
          <a:p>
            <a:pPr marL="1139825" indent="-1139825"/>
            <a:r>
              <a:rPr kumimoji="1" lang="ja-JP" altLang="en-US" dirty="0"/>
              <a:t>グローバルリーダーズハイスクール（</a:t>
            </a:r>
            <a:r>
              <a:rPr kumimoji="1" lang="en-US" altLang="ja-JP" dirty="0"/>
              <a:t> GLHS </a:t>
            </a:r>
            <a:r>
              <a:rPr kumimoji="1" lang="ja-JP" altLang="en-US" dirty="0"/>
              <a:t>）</a:t>
            </a:r>
            <a:r>
              <a:rPr kumimoji="1" lang="ja-JP" altLang="en-US" sz="1100" dirty="0"/>
              <a:t>（</a:t>
            </a:r>
            <a:r>
              <a:rPr kumimoji="1" lang="ja-JP" altLang="en-US" sz="1050" dirty="0"/>
              <a:t>北野・大手前・高津・天王寺・豊中・茨木・四條畷・生野・三国丘・岸和田）</a:t>
            </a:r>
          </a:p>
        </p:txBody>
      </p:sp>
      <p:sp>
        <p:nvSpPr>
          <p:cNvPr id="2" name="テキスト ボックス 1">
            <a:extLst>
              <a:ext uri="{FF2B5EF4-FFF2-40B4-BE49-F238E27FC236}">
                <a16:creationId xmlns:a16="http://schemas.microsoft.com/office/drawing/2014/main" id="{BC999544-6404-90A0-876A-319F5F7EE437}"/>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（１）</a:t>
            </a:r>
            <a:r>
              <a:rPr kumimoji="1" lang="ja-JP" altLang="en-US" sz="1600" dirty="0">
                <a:solidFill>
                  <a:schemeClr val="tx1"/>
                </a:solidFill>
              </a:rPr>
              <a:t>普通科を中心としたグループ</a:t>
            </a:r>
            <a:endParaRPr kumimoji="1" lang="ja-JP" altLang="en-US" sz="1600" dirty="0"/>
          </a:p>
        </p:txBody>
      </p:sp>
    </p:spTree>
    <p:extLst>
      <p:ext uri="{BB962C8B-B14F-4D97-AF65-F5344CB8AC3E}">
        <p14:creationId xmlns:p14="http://schemas.microsoft.com/office/powerpoint/2010/main" val="2664338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790387" y="6540594"/>
            <a:ext cx="2057400" cy="365125"/>
          </a:xfrm>
        </p:spPr>
        <p:txBody>
          <a:bodyPr/>
          <a:lstStyle/>
          <a:p>
            <a:fld id="{8EF98A3A-4FC9-421C-9EC4-B2EF6B34D3EB}" type="slidenum">
              <a:rPr kumimoji="1" lang="ja-JP" altLang="en-US" smtClean="0"/>
              <a:t>29</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16689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6" y="1226816"/>
            <a:ext cx="8577331" cy="66788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豊かな国際感覚と外国語運用能力を身につけた世界で活躍できる人材を育成する。</a:t>
            </a:r>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5" y="1964711"/>
            <a:ext cx="3597813" cy="3527858"/>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 </a:t>
            </a:r>
            <a:r>
              <a:rPr kumimoji="1" lang="en-US" altLang="ja-JP" sz="1400" dirty="0">
                <a:solidFill>
                  <a:schemeClr val="tx1"/>
                </a:solidFill>
              </a:rPr>
              <a:t>SDGs</a:t>
            </a:r>
            <a:r>
              <a:rPr kumimoji="1" lang="ja-JP" altLang="en-US" sz="1400" dirty="0">
                <a:solidFill>
                  <a:schemeClr val="tx1"/>
                </a:solidFill>
              </a:rPr>
              <a:t>をテーマとした探究活動の成果発表会やスピーチコンテストなど、協同した取組みを実施している。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令和</a:t>
            </a:r>
            <a:r>
              <a:rPr kumimoji="1" lang="en-US" altLang="ja-JP" sz="1400" dirty="0">
                <a:solidFill>
                  <a:schemeClr val="tx1"/>
                </a:solidFill>
              </a:rPr>
              <a:t>4</a:t>
            </a:r>
            <a:r>
              <a:rPr kumimoji="1" lang="ja-JP" altLang="en-US" sz="1400" dirty="0">
                <a:solidFill>
                  <a:schemeClr val="tx1"/>
                </a:solidFill>
              </a:rPr>
              <a:t>（</a:t>
            </a:r>
            <a:r>
              <a:rPr kumimoji="1" lang="en-US" altLang="ja-JP" sz="1400" dirty="0">
                <a:solidFill>
                  <a:schemeClr val="tx1"/>
                </a:solidFill>
              </a:rPr>
              <a:t>2022</a:t>
            </a:r>
            <a:r>
              <a:rPr kumimoji="1" lang="ja-JP" altLang="en-US" sz="1400" dirty="0">
                <a:solidFill>
                  <a:schemeClr val="tx1"/>
                </a:solidFill>
              </a:rPr>
              <a:t>）年度に大阪市から東、いちりつ高校及び水都国際中学校・高校が府に移管され、現在、国際・科学高校、グローバル科、国際文化科、英語科、グローバル探究科が</a:t>
            </a:r>
            <a:r>
              <a:rPr kumimoji="1" lang="en-US" altLang="ja-JP" sz="1400" dirty="0">
                <a:solidFill>
                  <a:schemeClr val="tx1"/>
                </a:solidFill>
              </a:rPr>
              <a:t>LETS</a:t>
            </a:r>
            <a:r>
              <a:rPr kumimoji="1" lang="ja-JP" altLang="en-US" sz="1400" dirty="0">
                <a:solidFill>
                  <a:schemeClr val="tx1"/>
                </a:solidFill>
              </a:rPr>
              <a:t>の構成校となった。受験生から、学科の特徴がわかりにくいとの声がある。</a:t>
            </a:r>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79" y="1954626"/>
            <a:ext cx="4583277" cy="353794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endParaRPr kumimoji="1" lang="en-US" altLang="ja-JP" sz="1400" dirty="0">
              <a:solidFill>
                <a:schemeClr val="tx1"/>
              </a:solidFill>
              <a:highlight>
                <a:srgbClr val="FFFF00"/>
              </a:highlight>
            </a:endParaRPr>
          </a:p>
          <a:p>
            <a:pPr marL="252000" indent="-457200"/>
            <a:r>
              <a:rPr kumimoji="1" lang="ja-JP" altLang="en-US" sz="1400" dirty="0">
                <a:solidFill>
                  <a:schemeClr val="tx1"/>
                </a:solidFill>
              </a:rPr>
              <a:t>○ </a:t>
            </a:r>
            <a:r>
              <a:rPr kumimoji="1" lang="ja-JP" altLang="en-US" sz="1400" b="1" dirty="0">
                <a:solidFill>
                  <a:schemeClr val="tx1"/>
                </a:solidFill>
              </a:rPr>
              <a:t>英語をはじめとする外国語教育のさらなる充実など、各校における魅力化・特色化を推進する</a:t>
            </a:r>
            <a:endParaRPr kumimoji="1" lang="en-US" altLang="ja-JP" sz="1400" b="1" dirty="0">
              <a:solidFill>
                <a:schemeClr val="tx1"/>
              </a:solidFill>
            </a:endParaRPr>
          </a:p>
          <a:p>
            <a:pPr marL="252000" indent="-457200"/>
            <a:endParaRPr kumimoji="1" lang="en-US" altLang="ja-JP" sz="1400" b="1" dirty="0">
              <a:solidFill>
                <a:schemeClr val="tx1"/>
              </a:solidFill>
            </a:endParaRPr>
          </a:p>
          <a:p>
            <a:pPr marL="252000" indent="-457200"/>
            <a:r>
              <a:rPr kumimoji="1" lang="ja-JP" altLang="en-US" sz="1400" dirty="0">
                <a:solidFill>
                  <a:schemeClr val="tx1"/>
                </a:solidFill>
              </a:rPr>
              <a:t>〇　生徒や保護者のニーズ等を踏まえ、カリキュラムや教育内容の充実に向けた取組みを検討するとともに、受験生等からのわかりやすさという観点から、学科名等について、あわせて検討を進める。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〇　姉妹校交流などの国際交流活動を通じて国際理解教育を推進する。</a:t>
            </a:r>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411980" y="4362297"/>
            <a:ext cx="4435807" cy="104198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国際関係学科の魅力化</a:t>
            </a:r>
            <a:br>
              <a:rPr kumimoji="1" lang="en-US" altLang="ja-JP" sz="1400" dirty="0">
                <a:solidFill>
                  <a:schemeClr val="tx1"/>
                </a:solidFill>
              </a:rPr>
            </a:br>
            <a:r>
              <a:rPr kumimoji="1" lang="en-US" altLang="ja-JP" sz="1400" dirty="0">
                <a:solidFill>
                  <a:schemeClr val="tx1"/>
                </a:solidFill>
              </a:rPr>
              <a:t>				</a:t>
            </a:r>
            <a:r>
              <a:rPr kumimoji="1" lang="ja-JP" altLang="en-US" sz="1400" dirty="0">
                <a:solidFill>
                  <a:schemeClr val="tx1"/>
                </a:solidFill>
              </a:rPr>
              <a:t>　・特色化に向けた検討</a:t>
            </a:r>
            <a:endParaRPr kumimoji="1" lang="en-US" altLang="ja-JP" sz="1400" dirty="0">
              <a:solidFill>
                <a:schemeClr val="tx1"/>
              </a:solidFill>
            </a:endParaRPr>
          </a:p>
          <a:p>
            <a:pPr marL="252000" indent="-457200"/>
            <a:r>
              <a:rPr kumimoji="1" lang="en-US" altLang="ja-JP" sz="1400" dirty="0">
                <a:solidFill>
                  <a:schemeClr val="tx1"/>
                </a:solidFill>
              </a:rPr>
              <a:t>					   </a:t>
            </a:r>
            <a:r>
              <a:rPr kumimoji="1" lang="ja-JP" altLang="en-US" sz="1400" dirty="0">
                <a:solidFill>
                  <a:schemeClr val="tx1"/>
                </a:solidFill>
              </a:rPr>
              <a:t>各校の学科等の整理</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4" name="正方形/長方形 13">
            <a:extLst>
              <a:ext uri="{FF2B5EF4-FFF2-40B4-BE49-F238E27FC236}">
                <a16:creationId xmlns:a16="http://schemas.microsoft.com/office/drawing/2014/main" id="{3417526B-3939-46C6-95FF-8DE2E4E6CA7D}"/>
              </a:ext>
            </a:extLst>
          </p:cNvPr>
          <p:cNvSpPr/>
          <p:nvPr/>
        </p:nvSpPr>
        <p:spPr>
          <a:xfrm>
            <a:off x="341725" y="5594054"/>
            <a:ext cx="8577331" cy="100876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備考</a:t>
            </a:r>
            <a:r>
              <a:rPr kumimoji="1" lang="en-US" altLang="ja-JP" sz="1400" dirty="0">
                <a:solidFill>
                  <a:schemeClr val="tx1"/>
                </a:solidFill>
              </a:rPr>
              <a:t>】	</a:t>
            </a:r>
            <a:r>
              <a:rPr kumimoji="1" lang="ja-JP" altLang="en-US" sz="1000" dirty="0">
                <a:solidFill>
                  <a:schemeClr val="tx1"/>
                </a:solidFill>
              </a:rPr>
              <a:t>総合科学科・国際文化科　　：　住吉、千里、泉北</a:t>
            </a:r>
            <a:endParaRPr kumimoji="1" lang="en-US" altLang="ja-JP" sz="1000" dirty="0">
              <a:solidFill>
                <a:schemeClr val="tx1"/>
              </a:solidFill>
            </a:endParaRPr>
          </a:p>
          <a:p>
            <a:pPr marL="252000" indent="-457200"/>
            <a:r>
              <a:rPr kumimoji="1" lang="en-US" altLang="ja-JP" sz="1000" dirty="0">
                <a:solidFill>
                  <a:schemeClr val="tx1"/>
                </a:solidFill>
              </a:rPr>
              <a:t>			</a:t>
            </a:r>
            <a:r>
              <a:rPr kumimoji="1" lang="ja-JP" altLang="en-US" sz="1000" dirty="0">
                <a:solidFill>
                  <a:schemeClr val="tx1"/>
                </a:solidFill>
              </a:rPr>
              <a:t>普通科・国際文化科　　　　　：　旭、枚方、花園、長野、佐野</a:t>
            </a:r>
            <a:endParaRPr kumimoji="1" lang="en-US" altLang="ja-JP" sz="1000" dirty="0">
              <a:solidFill>
                <a:schemeClr val="tx1"/>
              </a:solidFill>
            </a:endParaRPr>
          </a:p>
          <a:p>
            <a:pPr marL="252000" indent="-457200"/>
            <a:r>
              <a:rPr kumimoji="1" lang="en-US" altLang="ja-JP" sz="1000" dirty="0">
                <a:solidFill>
                  <a:schemeClr val="tx1"/>
                </a:solidFill>
              </a:rPr>
              <a:t>			</a:t>
            </a:r>
            <a:r>
              <a:rPr kumimoji="1" lang="ja-JP" altLang="en-US" sz="1000" dirty="0">
                <a:solidFill>
                  <a:schemeClr val="tx1"/>
                </a:solidFill>
              </a:rPr>
              <a:t>普通科・グローバル科　　　 　 ：　箕面、和泉</a:t>
            </a:r>
            <a:endParaRPr kumimoji="1" lang="en-US" altLang="ja-JP" sz="1000" dirty="0">
              <a:solidFill>
                <a:schemeClr val="tx1"/>
              </a:solidFill>
            </a:endParaRPr>
          </a:p>
          <a:p>
            <a:pPr marL="252000" indent="-457200"/>
            <a:r>
              <a:rPr kumimoji="1" lang="en-US" altLang="ja-JP" sz="1000" dirty="0">
                <a:solidFill>
                  <a:schemeClr val="tx1"/>
                </a:solidFill>
              </a:rPr>
              <a:t>			</a:t>
            </a:r>
            <a:r>
              <a:rPr kumimoji="1" lang="ja-JP" altLang="en-US" sz="1000" dirty="0">
                <a:solidFill>
                  <a:schemeClr val="tx1"/>
                </a:solidFill>
              </a:rPr>
              <a:t>グローバル探究科              ：　水都国際</a:t>
            </a:r>
            <a:endParaRPr kumimoji="1" lang="en-US" altLang="ja-JP" sz="1000" dirty="0">
              <a:solidFill>
                <a:schemeClr val="tx1"/>
              </a:solidFill>
            </a:endParaRPr>
          </a:p>
          <a:p>
            <a:pPr marL="252000" indent="-457200"/>
            <a:r>
              <a:rPr kumimoji="1" lang="ja-JP" altLang="en-US" sz="1000" dirty="0">
                <a:solidFill>
                  <a:schemeClr val="tx1"/>
                </a:solidFill>
              </a:rPr>
              <a:t>               　　　普通科・英語科・理数科     ：　東、いちりつ</a:t>
            </a:r>
            <a:endParaRPr kumimoji="1" lang="en-US" altLang="ja-JP" sz="10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86012" y="3240675"/>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B7F35952-1926-472D-ADAE-B7DF1B5163D9}"/>
              </a:ext>
            </a:extLst>
          </p:cNvPr>
          <p:cNvSpPr txBox="1"/>
          <p:nvPr/>
        </p:nvSpPr>
        <p:spPr>
          <a:xfrm>
            <a:off x="444395" y="725627"/>
            <a:ext cx="8608452" cy="369332"/>
          </a:xfrm>
          <a:prstGeom prst="rect">
            <a:avLst/>
          </a:prstGeom>
          <a:noFill/>
        </p:spPr>
        <p:txBody>
          <a:bodyPr wrap="square" rtlCol="0">
            <a:spAutoFit/>
          </a:bodyPr>
          <a:lstStyle/>
          <a:p>
            <a:r>
              <a:rPr kumimoji="1" lang="ja-JP" altLang="en-US" dirty="0"/>
              <a:t>国際関係学科（</a:t>
            </a:r>
            <a:r>
              <a:rPr kumimoji="1" lang="en-US" altLang="ja-JP" dirty="0"/>
              <a:t>LETS</a:t>
            </a:r>
            <a:r>
              <a:rPr kumimoji="1" lang="ja-JP" altLang="en-US" dirty="0"/>
              <a:t>）</a:t>
            </a:r>
            <a:r>
              <a:rPr kumimoji="1" lang="ja-JP" altLang="en-US" sz="1200" dirty="0"/>
              <a:t>（旭・枚方・花園・長野・佐野・住吉・千里・泉北・箕面・和泉・東・いちりつ・水都国際）</a:t>
            </a:r>
          </a:p>
        </p:txBody>
      </p:sp>
      <p:sp>
        <p:nvSpPr>
          <p:cNvPr id="9" name="テキスト ボックス 8">
            <a:extLst>
              <a:ext uri="{FF2B5EF4-FFF2-40B4-BE49-F238E27FC236}">
                <a16:creationId xmlns:a16="http://schemas.microsoft.com/office/drawing/2014/main" id="{F798ED0A-CD62-12CC-A14F-A298179A7DED}"/>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（１）</a:t>
            </a:r>
            <a:r>
              <a:rPr kumimoji="1" lang="ja-JP" altLang="en-US" sz="1600" dirty="0">
                <a:solidFill>
                  <a:schemeClr val="tx1"/>
                </a:solidFill>
              </a:rPr>
              <a:t>普通科を中心としたグループ</a:t>
            </a:r>
            <a:endParaRPr kumimoji="1" lang="ja-JP" altLang="en-US" sz="1600" dirty="0"/>
          </a:p>
        </p:txBody>
      </p:sp>
    </p:spTree>
    <p:extLst>
      <p:ext uri="{BB962C8B-B14F-4D97-AF65-F5344CB8AC3E}">
        <p14:creationId xmlns:p14="http://schemas.microsoft.com/office/powerpoint/2010/main" val="2803477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7" y="180305"/>
            <a:ext cx="7431110" cy="338554"/>
          </a:xfrm>
          <a:prstGeom prst="rect">
            <a:avLst/>
          </a:prstGeom>
          <a:noFill/>
        </p:spPr>
        <p:txBody>
          <a:bodyPr wrap="square" rtlCol="0">
            <a:spAutoFit/>
          </a:bodyPr>
          <a:lstStyle/>
          <a:p>
            <a:r>
              <a:rPr kumimoji="1" lang="ja-JP" altLang="en-US" sz="1600" dirty="0"/>
              <a:t>府立高校改革グランドデザイン</a:t>
            </a:r>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4" name="テキスト ボックス 3"/>
          <p:cNvSpPr txBox="1"/>
          <p:nvPr/>
        </p:nvSpPr>
        <p:spPr>
          <a:xfrm>
            <a:off x="287836" y="588018"/>
            <a:ext cx="4825184" cy="369332"/>
          </a:xfrm>
          <a:prstGeom prst="rect">
            <a:avLst/>
          </a:prstGeom>
          <a:noFill/>
        </p:spPr>
        <p:txBody>
          <a:bodyPr wrap="square" rtlCol="0">
            <a:spAutoFit/>
          </a:bodyPr>
          <a:lstStyle/>
          <a:p>
            <a:r>
              <a:rPr kumimoji="1" lang="ja-JP" altLang="en-US" b="1" dirty="0"/>
              <a:t>■　目次</a:t>
            </a:r>
          </a:p>
        </p:txBody>
      </p:sp>
      <p:sp>
        <p:nvSpPr>
          <p:cNvPr id="7" name="スライド番号プレースホルダー 6">
            <a:extLst>
              <a:ext uri="{FF2B5EF4-FFF2-40B4-BE49-F238E27FC236}">
                <a16:creationId xmlns:a16="http://schemas.microsoft.com/office/drawing/2014/main" id="{0AA09A9B-CF5C-40FE-BD68-148988670D96}"/>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3</a:t>
            </a:fld>
            <a:endParaRPr kumimoji="1" lang="ja-JP" altLang="en-US"/>
          </a:p>
        </p:txBody>
      </p:sp>
      <p:sp>
        <p:nvSpPr>
          <p:cNvPr id="9" name="テキスト ボックス 8">
            <a:extLst>
              <a:ext uri="{FF2B5EF4-FFF2-40B4-BE49-F238E27FC236}">
                <a16:creationId xmlns:a16="http://schemas.microsoft.com/office/drawing/2014/main" id="{9A784941-1585-47DA-B1F0-87E14CB7C4C6}"/>
              </a:ext>
            </a:extLst>
          </p:cNvPr>
          <p:cNvSpPr txBox="1"/>
          <p:nvPr/>
        </p:nvSpPr>
        <p:spPr>
          <a:xfrm>
            <a:off x="553235" y="932070"/>
            <a:ext cx="8219137" cy="5509200"/>
          </a:xfrm>
          <a:prstGeom prst="rect">
            <a:avLst/>
          </a:prstGeom>
          <a:noFill/>
        </p:spPr>
        <p:txBody>
          <a:bodyPr wrap="square">
            <a:spAutoFit/>
          </a:bodyPr>
          <a:lstStyle/>
          <a:p>
            <a:pPr marL="252000" indent="-457200"/>
            <a:r>
              <a:rPr kumimoji="1" lang="ja-JP" altLang="en-US" sz="1400" b="1" dirty="0"/>
              <a:t>第１章</a:t>
            </a:r>
            <a:r>
              <a:rPr kumimoji="1" lang="ja-JP" altLang="en-US" sz="1400" b="1" dirty="0">
                <a:solidFill>
                  <a:schemeClr val="tx1"/>
                </a:solidFill>
              </a:rPr>
              <a:t>　現在の府立高校</a:t>
            </a:r>
            <a:r>
              <a:rPr kumimoji="1" lang="en-US" altLang="ja-JP" sz="1400" b="1" dirty="0">
                <a:solidFill>
                  <a:schemeClr val="tx1"/>
                </a:solidFill>
              </a:rPr>
              <a:t>												 </a:t>
            </a:r>
            <a:r>
              <a:rPr kumimoji="1" lang="ja-JP" altLang="en-US" sz="1400" b="1" dirty="0">
                <a:solidFill>
                  <a:schemeClr val="tx1"/>
                </a:solidFill>
              </a:rPr>
              <a:t>４</a:t>
            </a:r>
            <a:endParaRPr kumimoji="1" lang="en-US" altLang="ja-JP" sz="1400" b="1" dirty="0">
              <a:solidFill>
                <a:schemeClr val="tx1"/>
              </a:solidFill>
            </a:endParaRPr>
          </a:p>
          <a:p>
            <a:pPr marL="252000" indent="-457200"/>
            <a:r>
              <a:rPr kumimoji="1" lang="ja-JP" altLang="en-US" sz="1400" b="1" dirty="0"/>
              <a:t>第２章</a:t>
            </a:r>
            <a:r>
              <a:rPr kumimoji="1" lang="ja-JP" altLang="en-US" sz="1400" b="1" dirty="0">
                <a:solidFill>
                  <a:schemeClr val="tx1"/>
                </a:solidFill>
              </a:rPr>
              <a:t>　府立高校を取り巻く環境の変化</a:t>
            </a:r>
            <a:r>
              <a:rPr kumimoji="1" lang="en-US" altLang="ja-JP" sz="1400" b="1" dirty="0">
                <a:solidFill>
                  <a:schemeClr val="tx1"/>
                </a:solidFill>
              </a:rPr>
              <a:t>										12</a:t>
            </a:r>
          </a:p>
          <a:p>
            <a:pPr marL="252000" indent="-457200"/>
            <a:r>
              <a:rPr kumimoji="1" lang="ja-JP" altLang="en-US" sz="1400" b="1" dirty="0"/>
              <a:t>第３章</a:t>
            </a:r>
            <a:r>
              <a:rPr kumimoji="1" lang="ja-JP" altLang="en-US" sz="1400" b="1" dirty="0">
                <a:solidFill>
                  <a:schemeClr val="tx1"/>
                </a:solidFill>
              </a:rPr>
              <a:t>　府立高校改革の方向性</a:t>
            </a:r>
            <a:r>
              <a:rPr kumimoji="1" lang="en-US" altLang="ja-JP" sz="1400" b="1" dirty="0">
                <a:solidFill>
                  <a:schemeClr val="tx1"/>
                </a:solidFill>
              </a:rPr>
              <a:t>											20</a:t>
            </a:r>
          </a:p>
          <a:p>
            <a:pPr marL="252000" indent="-457200"/>
            <a:r>
              <a:rPr kumimoji="1" lang="ja-JP" altLang="en-US" sz="1400" b="1" dirty="0">
                <a:solidFill>
                  <a:schemeClr val="tx1"/>
                </a:solidFill>
              </a:rPr>
              <a:t>　　</a:t>
            </a:r>
            <a:r>
              <a:rPr kumimoji="1" lang="en-US" altLang="ja-JP" sz="1400" b="1" dirty="0">
                <a:solidFill>
                  <a:schemeClr val="tx1"/>
                </a:solidFill>
              </a:rPr>
              <a:t>Ⅰ</a:t>
            </a:r>
            <a:r>
              <a:rPr kumimoji="1" lang="ja-JP" altLang="en-US" sz="1400" b="1" dirty="0">
                <a:solidFill>
                  <a:schemeClr val="tx1"/>
                </a:solidFill>
              </a:rPr>
              <a:t>　学校改革</a:t>
            </a:r>
            <a:r>
              <a:rPr kumimoji="1" lang="en-US" altLang="ja-JP" sz="1400" b="1" dirty="0">
                <a:solidFill>
                  <a:schemeClr val="tx1"/>
                </a:solidFill>
              </a:rPr>
              <a:t>														23</a:t>
            </a:r>
          </a:p>
          <a:p>
            <a:pPr marL="252000" indent="-457200"/>
            <a:r>
              <a:rPr kumimoji="1" lang="ja-JP" altLang="en-US" sz="1400" b="1" dirty="0">
                <a:solidFill>
                  <a:schemeClr val="tx1"/>
                </a:solidFill>
              </a:rPr>
              <a:t>　　</a:t>
            </a:r>
            <a:r>
              <a:rPr kumimoji="1" lang="ja-JP" altLang="en-US" sz="1200" b="1" dirty="0">
                <a:solidFill>
                  <a:schemeClr val="tx1"/>
                </a:solidFill>
              </a:rPr>
              <a:t>（１）普通科を中心としたグループ</a:t>
            </a:r>
            <a:r>
              <a:rPr kumimoji="1" lang="en-US" altLang="ja-JP" sz="1200" b="1" dirty="0">
                <a:solidFill>
                  <a:schemeClr val="tx1"/>
                </a:solidFill>
              </a:rPr>
              <a:t>											</a:t>
            </a:r>
            <a:r>
              <a:rPr kumimoji="1" lang="en-US" altLang="ja-JP" sz="1400" b="1" dirty="0">
                <a:solidFill>
                  <a:schemeClr val="tx1"/>
                </a:solidFill>
              </a:rPr>
              <a:t>25</a:t>
            </a:r>
          </a:p>
          <a:p>
            <a:pPr marL="252000" indent="-457200"/>
            <a:r>
              <a:rPr kumimoji="1" lang="ja-JP" altLang="en-US" sz="1200" b="1" dirty="0">
                <a:solidFill>
                  <a:schemeClr val="tx1"/>
                </a:solidFill>
              </a:rPr>
              <a:t>　　　</a:t>
            </a:r>
            <a:r>
              <a:rPr kumimoji="1" lang="ja-JP" altLang="en-US" sz="1200" b="1" dirty="0"/>
              <a:t>　・　</a:t>
            </a:r>
            <a:r>
              <a:rPr kumimoji="1" lang="ja-JP" altLang="en-US" sz="1200" dirty="0">
                <a:solidFill>
                  <a:schemeClr val="tx1"/>
                </a:solidFill>
              </a:rPr>
              <a:t>普通科</a:t>
            </a:r>
            <a:endParaRPr kumimoji="1" lang="en-US" altLang="ja-JP" sz="1200" dirty="0">
              <a:solidFill>
                <a:schemeClr val="tx1"/>
              </a:solidFill>
            </a:endParaRPr>
          </a:p>
          <a:p>
            <a:pPr marL="252000" indent="-457200"/>
            <a:r>
              <a:rPr kumimoji="1" lang="ja-JP" altLang="en-US" sz="1200" dirty="0">
                <a:solidFill>
                  <a:schemeClr val="tx1"/>
                </a:solidFill>
              </a:rPr>
              <a:t>　　　</a:t>
            </a:r>
            <a:r>
              <a:rPr kumimoji="1" lang="ja-JP" altLang="en-US" sz="1200" dirty="0"/>
              <a:t>　・　</a:t>
            </a:r>
            <a:r>
              <a:rPr kumimoji="1" lang="ja-JP" altLang="en-US" sz="1200" dirty="0">
                <a:solidFill>
                  <a:schemeClr val="tx1"/>
                </a:solidFill>
              </a:rPr>
              <a:t>総合学科</a:t>
            </a:r>
            <a:endParaRPr kumimoji="1" lang="en-US" altLang="ja-JP" sz="1200" dirty="0">
              <a:solidFill>
                <a:schemeClr val="tx1"/>
              </a:solidFill>
            </a:endParaRPr>
          </a:p>
          <a:p>
            <a:pPr marL="252000" indent="-457200"/>
            <a:r>
              <a:rPr kumimoji="1" lang="ja-JP" altLang="en-US" sz="1200" dirty="0">
                <a:solidFill>
                  <a:schemeClr val="tx1"/>
                </a:solidFill>
              </a:rPr>
              <a:t>　　　</a:t>
            </a:r>
            <a:r>
              <a:rPr kumimoji="1" lang="ja-JP" altLang="en-US" sz="1200" dirty="0"/>
              <a:t>　・　</a:t>
            </a:r>
            <a:r>
              <a:rPr kumimoji="1" lang="ja-JP" altLang="en-US" sz="1200" dirty="0">
                <a:solidFill>
                  <a:schemeClr val="tx1"/>
                </a:solidFill>
              </a:rPr>
              <a:t>グローバルリーダーズハイスクール（</a:t>
            </a:r>
            <a:r>
              <a:rPr kumimoji="1" lang="en-US" altLang="ja-JP" sz="1200" dirty="0">
                <a:solidFill>
                  <a:schemeClr val="tx1"/>
                </a:solidFill>
              </a:rPr>
              <a:t>GLHS</a:t>
            </a:r>
            <a:r>
              <a:rPr kumimoji="1" lang="ja-JP" altLang="en-US" sz="1200" dirty="0">
                <a:solidFill>
                  <a:schemeClr val="tx1"/>
                </a:solidFill>
              </a:rPr>
              <a:t>）</a:t>
            </a:r>
            <a:endParaRPr kumimoji="1" lang="en-US" altLang="ja-JP" sz="1200" dirty="0">
              <a:solidFill>
                <a:schemeClr val="tx1"/>
              </a:solidFill>
            </a:endParaRPr>
          </a:p>
          <a:p>
            <a:pPr marL="252000" indent="-457200"/>
            <a:r>
              <a:rPr kumimoji="1" lang="ja-JP" altLang="en-US" sz="1200" dirty="0">
                <a:solidFill>
                  <a:schemeClr val="tx1"/>
                </a:solidFill>
              </a:rPr>
              <a:t>　　　</a:t>
            </a:r>
            <a:r>
              <a:rPr kumimoji="1" lang="ja-JP" altLang="en-US" sz="1200" dirty="0"/>
              <a:t>　・　</a:t>
            </a:r>
            <a:r>
              <a:rPr kumimoji="1" lang="ja-JP" altLang="en-US" sz="1200" dirty="0">
                <a:solidFill>
                  <a:schemeClr val="tx1"/>
                </a:solidFill>
              </a:rPr>
              <a:t>国際関係学科（</a:t>
            </a:r>
            <a:r>
              <a:rPr kumimoji="1" lang="en-US" altLang="ja-JP" sz="1200" dirty="0">
                <a:solidFill>
                  <a:schemeClr val="tx1"/>
                </a:solidFill>
              </a:rPr>
              <a:t>LETS</a:t>
            </a:r>
            <a:r>
              <a:rPr kumimoji="1" lang="ja-JP" altLang="en-US" sz="1200" dirty="0">
                <a:solidFill>
                  <a:schemeClr val="tx1"/>
                </a:solidFill>
              </a:rPr>
              <a:t>）</a:t>
            </a:r>
            <a:endParaRPr kumimoji="1" lang="en-US" altLang="ja-JP" sz="1200" dirty="0">
              <a:solidFill>
                <a:schemeClr val="tx1"/>
              </a:solidFill>
            </a:endParaRPr>
          </a:p>
          <a:p>
            <a:pPr marL="252000" indent="-457200"/>
            <a:r>
              <a:rPr kumimoji="1" lang="ja-JP" altLang="en-US" sz="1200" b="1" dirty="0">
                <a:solidFill>
                  <a:schemeClr val="tx1"/>
                </a:solidFill>
              </a:rPr>
              <a:t>　　（２）多様な学びを保障するグループ</a:t>
            </a:r>
            <a:r>
              <a:rPr kumimoji="1" lang="en-US" altLang="ja-JP" sz="1200" b="1" dirty="0">
                <a:solidFill>
                  <a:schemeClr val="tx1"/>
                </a:solidFill>
              </a:rPr>
              <a:t>											</a:t>
            </a:r>
            <a:r>
              <a:rPr kumimoji="1" lang="en-US" altLang="ja-JP" sz="1400" b="1" dirty="0">
                <a:solidFill>
                  <a:schemeClr val="tx1"/>
                </a:solidFill>
              </a:rPr>
              <a:t>30</a:t>
            </a:r>
          </a:p>
          <a:p>
            <a:pPr marL="252000" indent="-457200"/>
            <a:r>
              <a:rPr kumimoji="1" lang="ja-JP" altLang="en-US" sz="1200" dirty="0">
                <a:solidFill>
                  <a:schemeClr val="tx1"/>
                </a:solidFill>
              </a:rPr>
              <a:t>　　　</a:t>
            </a:r>
            <a:r>
              <a:rPr kumimoji="1" lang="ja-JP" altLang="en-US" sz="1200" dirty="0"/>
              <a:t>　・　</a:t>
            </a:r>
            <a:r>
              <a:rPr kumimoji="1" lang="ja-JP" altLang="en-US" sz="1200" dirty="0">
                <a:solidFill>
                  <a:schemeClr val="tx1"/>
                </a:solidFill>
              </a:rPr>
              <a:t>エンパワメントスクール（</a:t>
            </a:r>
            <a:r>
              <a:rPr kumimoji="1" lang="en-US" altLang="ja-JP" sz="1200" dirty="0">
                <a:solidFill>
                  <a:schemeClr val="tx1"/>
                </a:solidFill>
              </a:rPr>
              <a:t>ES</a:t>
            </a:r>
            <a:r>
              <a:rPr kumimoji="1" lang="ja-JP" altLang="en-US" sz="1200" dirty="0">
                <a:solidFill>
                  <a:schemeClr val="tx1"/>
                </a:solidFill>
              </a:rPr>
              <a:t>）</a:t>
            </a:r>
            <a:endParaRPr kumimoji="1" lang="en-US" altLang="ja-JP" sz="1200" dirty="0">
              <a:solidFill>
                <a:schemeClr val="tx1"/>
              </a:solidFill>
            </a:endParaRPr>
          </a:p>
          <a:p>
            <a:pPr marL="252000" indent="-457200"/>
            <a:r>
              <a:rPr kumimoji="1" lang="ja-JP" altLang="en-US" sz="1200" dirty="0">
                <a:solidFill>
                  <a:schemeClr val="tx1"/>
                </a:solidFill>
              </a:rPr>
              <a:t>　　　</a:t>
            </a:r>
            <a:r>
              <a:rPr kumimoji="1" lang="ja-JP" altLang="en-US" sz="1200" dirty="0"/>
              <a:t>　・　ステップ</a:t>
            </a:r>
            <a:r>
              <a:rPr kumimoji="1" lang="ja-JP" altLang="en-US" sz="1200" dirty="0">
                <a:solidFill>
                  <a:schemeClr val="tx1"/>
                </a:solidFill>
              </a:rPr>
              <a:t>スクール（</a:t>
            </a:r>
            <a:r>
              <a:rPr kumimoji="1" lang="en-US" altLang="ja-JP" sz="1200" dirty="0">
                <a:solidFill>
                  <a:schemeClr val="tx1"/>
                </a:solidFill>
              </a:rPr>
              <a:t>SS</a:t>
            </a:r>
            <a:r>
              <a:rPr kumimoji="1" lang="ja-JP" altLang="en-US" sz="1200" dirty="0">
                <a:solidFill>
                  <a:schemeClr val="tx1"/>
                </a:solidFill>
              </a:rPr>
              <a:t>）</a:t>
            </a:r>
            <a:endParaRPr kumimoji="1" lang="en-US" altLang="ja-JP" sz="1200" dirty="0">
              <a:solidFill>
                <a:schemeClr val="tx1"/>
              </a:solidFill>
            </a:endParaRPr>
          </a:p>
          <a:p>
            <a:pPr marL="252000" indent="-457200"/>
            <a:r>
              <a:rPr kumimoji="1" lang="ja-JP" altLang="en-US" sz="1200" dirty="0">
                <a:solidFill>
                  <a:schemeClr val="tx1"/>
                </a:solidFill>
              </a:rPr>
              <a:t>　　　</a:t>
            </a:r>
            <a:r>
              <a:rPr kumimoji="1" lang="ja-JP" altLang="en-US" sz="1200" dirty="0"/>
              <a:t>　・　</a:t>
            </a:r>
            <a:r>
              <a:rPr kumimoji="1" lang="ja-JP" altLang="en-US" sz="1200" dirty="0">
                <a:solidFill>
                  <a:schemeClr val="tx1"/>
                </a:solidFill>
              </a:rPr>
              <a:t>学びの多様化学校（いわゆる不登校特例校）</a:t>
            </a:r>
            <a:endParaRPr kumimoji="1" lang="en-US" altLang="ja-JP" sz="1200" dirty="0">
              <a:solidFill>
                <a:schemeClr val="tx1"/>
              </a:solidFill>
            </a:endParaRPr>
          </a:p>
          <a:p>
            <a:pPr marL="252000" indent="-457200"/>
            <a:r>
              <a:rPr kumimoji="1" lang="ja-JP" altLang="en-US" sz="1200" dirty="0">
                <a:solidFill>
                  <a:schemeClr val="tx1"/>
                </a:solidFill>
              </a:rPr>
              <a:t>　　　</a:t>
            </a:r>
            <a:r>
              <a:rPr kumimoji="1" lang="ja-JP" altLang="en-US" sz="1200" dirty="0"/>
              <a:t>　・　定時制（多部制単位制</a:t>
            </a:r>
            <a:r>
              <a:rPr kumimoji="1" lang="en-US" altLang="ja-JP" sz="1200" dirty="0"/>
              <a:t>Ⅰ</a:t>
            </a:r>
            <a:r>
              <a:rPr kumimoji="1" lang="ja-JP" altLang="en-US" sz="1200" dirty="0"/>
              <a:t>・</a:t>
            </a:r>
            <a:r>
              <a:rPr kumimoji="1" lang="en-US" altLang="ja-JP" sz="1200" dirty="0"/>
              <a:t>Ⅱ</a:t>
            </a:r>
            <a:r>
              <a:rPr kumimoji="1" lang="ja-JP" altLang="en-US" sz="1200" dirty="0"/>
              <a:t>部・昼夜間単位制、夜間定時制）の課程</a:t>
            </a:r>
            <a:endParaRPr kumimoji="1" lang="en-US" altLang="ja-JP" sz="1200" dirty="0"/>
          </a:p>
          <a:p>
            <a:pPr marL="252000" indent="-457200"/>
            <a:r>
              <a:rPr kumimoji="1" lang="ja-JP" altLang="en-US" sz="1200" dirty="0">
                <a:solidFill>
                  <a:schemeClr val="tx1"/>
                </a:solidFill>
              </a:rPr>
              <a:t>　　　</a:t>
            </a:r>
            <a:r>
              <a:rPr kumimoji="1" lang="ja-JP" altLang="en-US" sz="1200" dirty="0"/>
              <a:t>　・　</a:t>
            </a:r>
            <a:r>
              <a:rPr kumimoji="1" lang="ja-JP" altLang="en-US" sz="1200" dirty="0">
                <a:solidFill>
                  <a:schemeClr val="tx1"/>
                </a:solidFill>
              </a:rPr>
              <a:t>通信制の課程</a:t>
            </a:r>
            <a:endParaRPr kumimoji="1" lang="en-US" altLang="ja-JP" sz="1200" dirty="0">
              <a:solidFill>
                <a:schemeClr val="tx1"/>
              </a:solidFill>
            </a:endParaRPr>
          </a:p>
          <a:p>
            <a:pPr marL="252000" indent="-457200"/>
            <a:r>
              <a:rPr kumimoji="1" lang="ja-JP" altLang="en-US" sz="1200" b="1" dirty="0">
                <a:solidFill>
                  <a:schemeClr val="tx1"/>
                </a:solidFill>
              </a:rPr>
              <a:t>　　（</a:t>
            </a:r>
            <a:r>
              <a:rPr kumimoji="1" lang="ja-JP" altLang="en-US" sz="1200" b="1" dirty="0"/>
              <a:t>３</a:t>
            </a:r>
            <a:r>
              <a:rPr kumimoji="1" lang="ja-JP" altLang="en-US" sz="1200" b="1" dirty="0">
                <a:solidFill>
                  <a:schemeClr val="tx1"/>
                </a:solidFill>
              </a:rPr>
              <a:t>）専門的な学びのグループ</a:t>
            </a:r>
            <a:r>
              <a:rPr kumimoji="1" lang="en-US" altLang="ja-JP" sz="1200" b="1" dirty="0">
                <a:solidFill>
                  <a:schemeClr val="tx1"/>
                </a:solidFill>
              </a:rPr>
              <a:t>												</a:t>
            </a:r>
            <a:r>
              <a:rPr kumimoji="1" lang="en-US" altLang="ja-JP" sz="1400" b="1" dirty="0">
                <a:solidFill>
                  <a:schemeClr val="tx1"/>
                </a:solidFill>
              </a:rPr>
              <a:t>36</a:t>
            </a:r>
          </a:p>
          <a:p>
            <a:pPr marL="252000" indent="-457200"/>
            <a:r>
              <a:rPr kumimoji="1" lang="ja-JP" altLang="en-US" sz="1200" dirty="0">
                <a:solidFill>
                  <a:schemeClr val="tx1"/>
                </a:solidFill>
              </a:rPr>
              <a:t>　　　</a:t>
            </a:r>
            <a:r>
              <a:rPr kumimoji="1" lang="ja-JP" altLang="en-US" sz="1200" dirty="0"/>
              <a:t>　・　</a:t>
            </a:r>
            <a:r>
              <a:rPr kumimoji="1" lang="ja-JP" altLang="en-US" sz="1200" dirty="0">
                <a:solidFill>
                  <a:schemeClr val="tx1"/>
                </a:solidFill>
              </a:rPr>
              <a:t>工業系高校</a:t>
            </a:r>
            <a:endParaRPr kumimoji="1" lang="en-US" altLang="ja-JP" sz="1200" dirty="0">
              <a:solidFill>
                <a:schemeClr val="tx1"/>
              </a:solidFill>
            </a:endParaRPr>
          </a:p>
          <a:p>
            <a:pPr marL="252000" indent="-457200"/>
            <a:r>
              <a:rPr kumimoji="1" lang="ja-JP" altLang="en-US" sz="1200" dirty="0">
                <a:solidFill>
                  <a:schemeClr val="tx1"/>
                </a:solidFill>
              </a:rPr>
              <a:t>　　　</a:t>
            </a:r>
            <a:r>
              <a:rPr kumimoji="1" lang="ja-JP" altLang="en-US" sz="1200" dirty="0"/>
              <a:t>　・　</a:t>
            </a:r>
            <a:r>
              <a:rPr kumimoji="1" lang="ja-JP" altLang="en-US" sz="1200" dirty="0">
                <a:solidFill>
                  <a:schemeClr val="tx1"/>
                </a:solidFill>
              </a:rPr>
              <a:t>商業系高校</a:t>
            </a:r>
            <a:endParaRPr kumimoji="1" lang="en-US" altLang="ja-JP" sz="1200" dirty="0">
              <a:solidFill>
                <a:schemeClr val="tx1"/>
              </a:solidFill>
            </a:endParaRPr>
          </a:p>
          <a:p>
            <a:pPr marL="252000" indent="-457200"/>
            <a:r>
              <a:rPr kumimoji="1" lang="ja-JP" altLang="en-US" sz="1200" dirty="0">
                <a:solidFill>
                  <a:schemeClr val="tx1"/>
                </a:solidFill>
              </a:rPr>
              <a:t>　　　</a:t>
            </a:r>
            <a:r>
              <a:rPr kumimoji="1" lang="ja-JP" altLang="en-US" sz="1200" dirty="0"/>
              <a:t>　・　農業系</a:t>
            </a:r>
            <a:r>
              <a:rPr kumimoji="1" lang="ja-JP" altLang="en-US" sz="1200" dirty="0">
                <a:solidFill>
                  <a:schemeClr val="tx1"/>
                </a:solidFill>
              </a:rPr>
              <a:t>高校</a:t>
            </a:r>
            <a:endParaRPr kumimoji="1" lang="en-US" altLang="ja-JP" sz="1200" dirty="0">
              <a:solidFill>
                <a:schemeClr val="tx1"/>
              </a:solidFill>
            </a:endParaRPr>
          </a:p>
          <a:p>
            <a:pPr marL="252000" indent="-457200"/>
            <a:r>
              <a:rPr kumimoji="1" lang="ja-JP" altLang="en-US" sz="1200" dirty="0">
                <a:solidFill>
                  <a:schemeClr val="tx1"/>
                </a:solidFill>
              </a:rPr>
              <a:t>　　　</a:t>
            </a:r>
            <a:r>
              <a:rPr kumimoji="1" lang="ja-JP" altLang="en-US" sz="1200" dirty="0"/>
              <a:t>　・　</a:t>
            </a:r>
            <a:r>
              <a:rPr kumimoji="1" lang="ja-JP" altLang="en-US" sz="1200" dirty="0">
                <a:solidFill>
                  <a:schemeClr val="tx1"/>
                </a:solidFill>
              </a:rPr>
              <a:t>専門学科</a:t>
            </a:r>
            <a:endParaRPr kumimoji="1" lang="en-US" altLang="ja-JP" sz="1200" dirty="0">
              <a:solidFill>
                <a:schemeClr val="tx1"/>
              </a:solidFill>
            </a:endParaRPr>
          </a:p>
          <a:p>
            <a:pPr marL="252000" indent="-457200"/>
            <a:r>
              <a:rPr kumimoji="1" lang="ja-JP" altLang="en-US" sz="1200" b="1" dirty="0">
                <a:solidFill>
                  <a:schemeClr val="tx1"/>
                </a:solidFill>
              </a:rPr>
              <a:t>　　（４）中高一貫校（併設型中高一貫校）</a:t>
            </a:r>
            <a:r>
              <a:rPr kumimoji="1" lang="en-US" altLang="ja-JP" sz="1200" b="1" dirty="0">
                <a:solidFill>
                  <a:schemeClr val="tx1"/>
                </a:solidFill>
              </a:rPr>
              <a:t>										</a:t>
            </a:r>
            <a:r>
              <a:rPr kumimoji="1" lang="en-US" altLang="ja-JP" sz="1400" b="1" dirty="0">
                <a:solidFill>
                  <a:schemeClr val="tx1"/>
                </a:solidFill>
              </a:rPr>
              <a:t>41</a:t>
            </a:r>
          </a:p>
          <a:p>
            <a:pPr marL="252000" indent="-457200"/>
            <a:r>
              <a:rPr kumimoji="1" lang="ja-JP" altLang="en-US" sz="1200" b="1" dirty="0"/>
              <a:t>　　（５）全校共通の取組み</a:t>
            </a:r>
            <a:r>
              <a:rPr kumimoji="1" lang="en-US" altLang="ja-JP" sz="1200" b="1" dirty="0"/>
              <a:t>												</a:t>
            </a:r>
            <a:r>
              <a:rPr kumimoji="1" lang="en-US" altLang="ja-JP" sz="1400" b="1" dirty="0"/>
              <a:t>43</a:t>
            </a:r>
          </a:p>
          <a:p>
            <a:pPr marL="252000" indent="-457200"/>
            <a:r>
              <a:rPr kumimoji="1" lang="ja-JP" altLang="en-US" sz="1400" b="1" dirty="0">
                <a:solidFill>
                  <a:schemeClr val="tx1"/>
                </a:solidFill>
              </a:rPr>
              <a:t>　　</a:t>
            </a:r>
            <a:r>
              <a:rPr kumimoji="1" lang="en-US" altLang="ja-JP" sz="1400" b="1" dirty="0">
                <a:solidFill>
                  <a:schemeClr val="tx1"/>
                </a:solidFill>
              </a:rPr>
              <a:t>Ⅱ</a:t>
            </a:r>
            <a:r>
              <a:rPr kumimoji="1" lang="ja-JP" altLang="en-US" sz="1400" b="1" dirty="0">
                <a:solidFill>
                  <a:schemeClr val="tx1"/>
                </a:solidFill>
              </a:rPr>
              <a:t>　</a:t>
            </a:r>
            <a:r>
              <a:rPr kumimoji="1" lang="ja-JP" altLang="en-US" sz="1400" b="1" dirty="0"/>
              <a:t>入試</a:t>
            </a:r>
            <a:r>
              <a:rPr kumimoji="1" lang="ja-JP" altLang="en-US" sz="1400" b="1" dirty="0">
                <a:solidFill>
                  <a:schemeClr val="tx1"/>
                </a:solidFill>
              </a:rPr>
              <a:t>改革</a:t>
            </a:r>
            <a:r>
              <a:rPr kumimoji="1" lang="en-US" altLang="ja-JP" sz="1400" b="1" dirty="0">
                <a:solidFill>
                  <a:schemeClr val="tx1"/>
                </a:solidFill>
              </a:rPr>
              <a:t>														58</a:t>
            </a:r>
            <a:endParaRPr kumimoji="1" lang="en-US" altLang="ja-JP" sz="1400" b="1" dirty="0"/>
          </a:p>
          <a:p>
            <a:pPr marL="252000" indent="-457200"/>
            <a:r>
              <a:rPr kumimoji="1" lang="ja-JP" altLang="en-US" sz="1400" b="1" dirty="0"/>
              <a:t>　　</a:t>
            </a:r>
            <a:r>
              <a:rPr kumimoji="1" lang="en-US" altLang="ja-JP" sz="1400" b="1" dirty="0"/>
              <a:t>Ⅲ</a:t>
            </a:r>
            <a:r>
              <a:rPr kumimoji="1" lang="ja-JP" altLang="en-US" sz="1400" b="1" dirty="0"/>
              <a:t>　広報改革</a:t>
            </a:r>
            <a:r>
              <a:rPr kumimoji="1" lang="en-US" altLang="ja-JP" sz="1400" b="1" dirty="0"/>
              <a:t>														66</a:t>
            </a:r>
          </a:p>
          <a:p>
            <a:pPr marL="252000" indent="-457200"/>
            <a:r>
              <a:rPr kumimoji="1" lang="ja-JP" altLang="en-US" sz="1400" b="1" dirty="0">
                <a:solidFill>
                  <a:schemeClr val="tx1"/>
                </a:solidFill>
              </a:rPr>
              <a:t>第</a:t>
            </a:r>
            <a:r>
              <a:rPr kumimoji="1" lang="ja-JP" altLang="en-US" sz="1400" b="1" dirty="0"/>
              <a:t>４</a:t>
            </a:r>
            <a:r>
              <a:rPr kumimoji="1" lang="ja-JP" altLang="en-US" sz="1400" b="1" dirty="0">
                <a:solidFill>
                  <a:schemeClr val="tx1"/>
                </a:solidFill>
              </a:rPr>
              <a:t>章　今後のスケジュール</a:t>
            </a:r>
            <a:r>
              <a:rPr kumimoji="1" lang="en-US" altLang="ja-JP" sz="1400" b="1" dirty="0">
                <a:solidFill>
                  <a:schemeClr val="tx1"/>
                </a:solidFill>
              </a:rPr>
              <a:t>												72</a:t>
            </a:r>
          </a:p>
          <a:p>
            <a:pPr marL="252000" indent="-457200"/>
            <a:r>
              <a:rPr kumimoji="1" lang="ja-JP" altLang="en-US" sz="1400" b="1" dirty="0"/>
              <a:t>参　 考　国の動き</a:t>
            </a:r>
            <a:r>
              <a:rPr kumimoji="1" lang="en-US" altLang="ja-JP" sz="1400" b="1" dirty="0"/>
              <a:t>														74</a:t>
            </a:r>
            <a:endParaRPr kumimoji="1" lang="en-US" altLang="ja-JP" sz="1400" b="1" dirty="0">
              <a:solidFill>
                <a:schemeClr val="tx1"/>
              </a:solidFill>
            </a:endParaRPr>
          </a:p>
          <a:p>
            <a:pPr marL="252000" indent="-457200"/>
            <a:endParaRPr kumimoji="1" lang="en-US" altLang="ja-JP" sz="1400" b="1" dirty="0"/>
          </a:p>
        </p:txBody>
      </p:sp>
    </p:spTree>
    <p:extLst>
      <p:ext uri="{BB962C8B-B14F-4D97-AF65-F5344CB8AC3E}">
        <p14:creationId xmlns:p14="http://schemas.microsoft.com/office/powerpoint/2010/main" val="446524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502658" y="6312570"/>
            <a:ext cx="2057400" cy="365125"/>
          </a:xfrm>
        </p:spPr>
        <p:txBody>
          <a:bodyPr/>
          <a:lstStyle/>
          <a:p>
            <a:fld id="{8EF98A3A-4FC9-421C-9EC4-B2EF6B34D3EB}" type="slidenum">
              <a:rPr kumimoji="1" lang="ja-JP" altLang="en-US" smtClean="0"/>
              <a:t>30</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2" name="テキスト ボックス 1">
            <a:extLst>
              <a:ext uri="{FF2B5EF4-FFF2-40B4-BE49-F238E27FC236}">
                <a16:creationId xmlns:a16="http://schemas.microsoft.com/office/drawing/2014/main" id="{FB22879D-2309-ED69-7795-D8D685744D49}"/>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p>
        </p:txBody>
      </p:sp>
      <p:sp>
        <p:nvSpPr>
          <p:cNvPr id="25" name="正方形/長方形 24">
            <a:extLst>
              <a:ext uri="{FF2B5EF4-FFF2-40B4-BE49-F238E27FC236}">
                <a16:creationId xmlns:a16="http://schemas.microsoft.com/office/drawing/2014/main" id="{8F595969-E7FF-471E-95B8-7182B6D84CDB}"/>
              </a:ext>
            </a:extLst>
          </p:cNvPr>
          <p:cNvSpPr/>
          <p:nvPr/>
        </p:nvSpPr>
        <p:spPr>
          <a:xfrm>
            <a:off x="383146" y="3323431"/>
            <a:ext cx="8377707" cy="576372"/>
          </a:xfrm>
          <a:prstGeom prst="rect">
            <a:avLst/>
          </a:prstGeom>
          <a:solidFill>
            <a:srgbClr val="94F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（２）多様な学びを保障するグループ</a:t>
            </a:r>
            <a:endParaRPr kumimoji="1" lang="en-US" altLang="ja-JP" sz="1600" dirty="0">
              <a:solidFill>
                <a:schemeClr val="tx1"/>
              </a:solidFill>
            </a:endParaRPr>
          </a:p>
        </p:txBody>
      </p:sp>
    </p:spTree>
    <p:extLst>
      <p:ext uri="{BB962C8B-B14F-4D97-AF65-F5344CB8AC3E}">
        <p14:creationId xmlns:p14="http://schemas.microsoft.com/office/powerpoint/2010/main" val="167569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861657" y="6544722"/>
            <a:ext cx="2057400" cy="365125"/>
          </a:xfrm>
        </p:spPr>
        <p:txBody>
          <a:bodyPr/>
          <a:lstStyle/>
          <a:p>
            <a:fld id="{8EF98A3A-4FC9-421C-9EC4-B2EF6B34D3EB}" type="slidenum">
              <a:rPr kumimoji="1" lang="ja-JP" altLang="en-US" smtClean="0"/>
              <a:t>31</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04360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7" name="正方形/長方形 16">
            <a:extLst>
              <a:ext uri="{FF2B5EF4-FFF2-40B4-BE49-F238E27FC236}">
                <a16:creationId xmlns:a16="http://schemas.microsoft.com/office/drawing/2014/main" id="{F7D7CC05-F3BD-4D5F-BF6B-4EE17BD6FDE9}"/>
              </a:ext>
            </a:extLst>
          </p:cNvPr>
          <p:cNvSpPr/>
          <p:nvPr/>
        </p:nvSpPr>
        <p:spPr>
          <a:xfrm>
            <a:off x="344775" y="2181207"/>
            <a:ext cx="3597813" cy="441755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 学習リズムの確立をめざし、毎日</a:t>
            </a:r>
            <a:r>
              <a:rPr kumimoji="1" lang="en-US" altLang="ja-JP" sz="1400" dirty="0">
                <a:solidFill>
                  <a:schemeClr val="tx1"/>
                </a:solidFill>
              </a:rPr>
              <a:t>30</a:t>
            </a:r>
            <a:r>
              <a:rPr kumimoji="1" lang="ja-JP" altLang="en-US" sz="1400" dirty="0">
                <a:solidFill>
                  <a:schemeClr val="tx1"/>
                </a:solidFill>
              </a:rPr>
              <a:t>分間ずつ、国語・数学・英語を習熟度別クラスで学ぶモジュール授業を実施している。また、社会人基礎力を身に付けるため、正解が１つでない問題に取り組む「エンパワメントタイム」を実施している。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基礎的な内容を学ぶ科目や、コミュニケーション力やキャリア意識を身につけることなどをテーマにした学習を行う科目を設置している。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a:t>
            </a:r>
            <a:r>
              <a:rPr kumimoji="1" lang="en-US" altLang="ja-JP" sz="1400" dirty="0">
                <a:solidFill>
                  <a:schemeClr val="tx1"/>
                </a:solidFill>
              </a:rPr>
              <a:t>SC</a:t>
            </a:r>
            <a:r>
              <a:rPr kumimoji="1" lang="ja-JP" altLang="en-US" sz="1400" dirty="0">
                <a:solidFill>
                  <a:schemeClr val="tx1"/>
                </a:solidFill>
              </a:rPr>
              <a:t>や</a:t>
            </a:r>
            <a:r>
              <a:rPr kumimoji="1" lang="en-US" altLang="ja-JP" sz="1400" dirty="0">
                <a:solidFill>
                  <a:schemeClr val="tx1"/>
                </a:solidFill>
              </a:rPr>
              <a:t>SSW</a:t>
            </a:r>
            <a:r>
              <a:rPr kumimoji="1" lang="ja-JP" altLang="en-US" sz="1400" dirty="0">
                <a:solidFill>
                  <a:schemeClr val="tx1"/>
                </a:solidFill>
              </a:rPr>
              <a:t>、</a:t>
            </a:r>
            <a:r>
              <a:rPr kumimoji="1" lang="en-US" altLang="ja-JP" sz="1400" dirty="0">
                <a:solidFill>
                  <a:schemeClr val="tx1"/>
                </a:solidFill>
              </a:rPr>
              <a:t>CC</a:t>
            </a:r>
            <a:r>
              <a:rPr kumimoji="1" lang="ja-JP" altLang="en-US" sz="1400" dirty="0">
                <a:solidFill>
                  <a:schemeClr val="tx1"/>
                </a:solidFill>
              </a:rPr>
              <a:t>などプロフェッショナル人材を重点的に配置している。</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80" y="2181206"/>
            <a:ext cx="4583277" cy="4417557"/>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85750" indent="-492125"/>
            <a:r>
              <a:rPr kumimoji="1" lang="ja-JP" altLang="en-US" sz="1400" dirty="0">
                <a:solidFill>
                  <a:schemeClr val="tx1"/>
                </a:solidFill>
              </a:rPr>
              <a:t>○ 基礎学力の定着に向け、カリキュラムや授業内容の充実を</a:t>
            </a:r>
            <a:endParaRPr kumimoji="1" lang="en-US" altLang="ja-JP" sz="1400" dirty="0">
              <a:solidFill>
                <a:schemeClr val="tx1"/>
              </a:solidFill>
            </a:endParaRPr>
          </a:p>
          <a:p>
            <a:pPr marL="285750" indent="-492125"/>
            <a:r>
              <a:rPr kumimoji="1" lang="en-US" altLang="ja-JP" sz="1400" dirty="0">
                <a:solidFill>
                  <a:schemeClr val="tx1"/>
                </a:solidFill>
              </a:rPr>
              <a:t>    </a:t>
            </a:r>
            <a:r>
              <a:rPr kumimoji="1" lang="ja-JP" altLang="en-US" sz="1400" dirty="0">
                <a:solidFill>
                  <a:schemeClr val="tx1"/>
                </a:solidFill>
              </a:rPr>
              <a:t>図る。</a:t>
            </a:r>
            <a:endParaRPr kumimoji="1" lang="en-US" altLang="ja-JP" sz="1400" dirty="0">
              <a:solidFill>
                <a:schemeClr val="tx1"/>
              </a:solidFill>
            </a:endParaRPr>
          </a:p>
          <a:p>
            <a:pPr marL="252000" indent="-457200"/>
            <a:endParaRPr kumimoji="1" lang="en-US" altLang="ja-JP" sz="1400" dirty="0">
              <a:solidFill>
                <a:schemeClr val="tx1"/>
              </a:solidFill>
            </a:endParaRPr>
          </a:p>
          <a:p>
            <a:pPr marL="293688" indent="-500063"/>
            <a:r>
              <a:rPr kumimoji="1" lang="ja-JP" altLang="en-US" sz="1400" dirty="0">
                <a:solidFill>
                  <a:schemeClr val="tx1"/>
                </a:solidFill>
              </a:rPr>
              <a:t>○　</a:t>
            </a:r>
            <a:r>
              <a:rPr kumimoji="1" lang="ja-JP" altLang="en-US" sz="1400" b="1" dirty="0">
                <a:solidFill>
                  <a:schemeClr val="tx1"/>
                </a:solidFill>
              </a:rPr>
              <a:t>登校したい学校づくりをさらに進める</a:t>
            </a:r>
            <a:r>
              <a:rPr kumimoji="1" lang="ja-JP" altLang="en-US" sz="1400" dirty="0">
                <a:solidFill>
                  <a:schemeClr val="tx1"/>
                </a:solidFill>
              </a:rPr>
              <a:t>ため、地域社会や企業との連携により、探究活動を充実し、体験を通じた学びの充実を図る。</a:t>
            </a:r>
            <a:endParaRPr kumimoji="1" lang="en-US" altLang="ja-JP" sz="1400" dirty="0">
              <a:solidFill>
                <a:schemeClr val="tx1"/>
              </a:solidFill>
            </a:endParaRPr>
          </a:p>
          <a:p>
            <a:pPr marL="293688" indent="-500063"/>
            <a:endParaRPr kumimoji="1" lang="en-US" altLang="ja-JP" sz="1400" dirty="0">
              <a:solidFill>
                <a:schemeClr val="tx1"/>
              </a:solidFill>
            </a:endParaRPr>
          </a:p>
          <a:p>
            <a:pPr marL="293688" indent="-500063"/>
            <a:r>
              <a:rPr kumimoji="1" lang="ja-JP" altLang="en-US" sz="1400" dirty="0">
                <a:solidFill>
                  <a:schemeClr val="tx1"/>
                </a:solidFill>
              </a:rPr>
              <a:t>○　エンパワメントスクールとして、学習内容や授業のあり方等について、さらなる充実を検討する。</a:t>
            </a:r>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411980" y="5771203"/>
            <a:ext cx="4435807" cy="73525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カリキュラムや授業内容の検討</a:t>
            </a:r>
            <a:endParaRPr kumimoji="1" lang="en-US" altLang="ja-JP" sz="14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7640" y="3719796"/>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7903295A-453A-4345-AC93-1F279F16C5EF}"/>
              </a:ext>
            </a:extLst>
          </p:cNvPr>
          <p:cNvSpPr txBox="1"/>
          <p:nvPr/>
        </p:nvSpPr>
        <p:spPr>
          <a:xfrm>
            <a:off x="454669" y="647754"/>
            <a:ext cx="8200088" cy="369332"/>
          </a:xfrm>
          <a:prstGeom prst="rect">
            <a:avLst/>
          </a:prstGeom>
          <a:noFill/>
        </p:spPr>
        <p:txBody>
          <a:bodyPr wrap="square" rtlCol="0">
            <a:spAutoFit/>
          </a:bodyPr>
          <a:lstStyle/>
          <a:p>
            <a:r>
              <a:rPr kumimoji="1" lang="ja-JP" altLang="en-US" dirty="0"/>
              <a:t>エンパワメントスクール（</a:t>
            </a:r>
            <a:r>
              <a:rPr kumimoji="1" lang="en-US" altLang="ja-JP" dirty="0"/>
              <a:t>ES</a:t>
            </a:r>
            <a:r>
              <a:rPr kumimoji="1" lang="ja-JP" altLang="en-US" dirty="0"/>
              <a:t>）</a:t>
            </a:r>
            <a:r>
              <a:rPr kumimoji="1" lang="ja-JP" altLang="en-US" sz="1400" dirty="0"/>
              <a:t>（淀川清流・成城・長吉・箕面東・布施北・和泉総合）</a:t>
            </a:r>
          </a:p>
        </p:txBody>
      </p:sp>
      <p:sp>
        <p:nvSpPr>
          <p:cNvPr id="16" name="正方形/長方形 15">
            <a:extLst>
              <a:ext uri="{FF2B5EF4-FFF2-40B4-BE49-F238E27FC236}">
                <a16:creationId xmlns:a16="http://schemas.microsoft.com/office/drawing/2014/main" id="{B1852919-C204-4030-85AF-229ADB63AF5D}"/>
              </a:ext>
            </a:extLst>
          </p:cNvPr>
          <p:cNvSpPr/>
          <p:nvPr/>
        </p:nvSpPr>
        <p:spPr>
          <a:xfrm>
            <a:off x="341726" y="1103525"/>
            <a:ext cx="8577331" cy="974927"/>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モジュール授業や習熟度別授業でつまずいたところを学び直すとともに、グループ学習や参加体験学習で、生徒の自己</a:t>
            </a:r>
            <a:endParaRPr kumimoji="1" lang="en-US" altLang="ja-JP" sz="1400" dirty="0">
              <a:solidFill>
                <a:schemeClr val="tx1"/>
              </a:solidFill>
            </a:endParaRPr>
          </a:p>
          <a:p>
            <a:pPr marL="252000" indent="-457200"/>
            <a:r>
              <a:rPr kumimoji="1" lang="ja-JP" altLang="en-US" sz="1400" dirty="0">
                <a:solidFill>
                  <a:schemeClr val="tx1"/>
                </a:solidFill>
              </a:rPr>
              <a:t>肯定感を高めることにより、社会で自立していくために必要となる「基礎学力」「考える力」「生き抜く力」をすべての生徒が</a:t>
            </a:r>
            <a:endParaRPr kumimoji="1" lang="en-US" altLang="ja-JP" sz="1400" dirty="0">
              <a:solidFill>
                <a:schemeClr val="tx1"/>
              </a:solidFill>
            </a:endParaRPr>
          </a:p>
          <a:p>
            <a:pPr marL="252000" indent="-457200"/>
            <a:r>
              <a:rPr kumimoji="1" lang="ja-JP" altLang="en-US" sz="1400" dirty="0">
                <a:solidFill>
                  <a:schemeClr val="tx1"/>
                </a:solidFill>
              </a:rPr>
              <a:t>身に付けられる学校づくりをめざす。</a:t>
            </a:r>
            <a:endParaRPr kumimoji="1" lang="en-US" altLang="ja-JP" sz="1400" dirty="0">
              <a:solidFill>
                <a:schemeClr val="tx1"/>
              </a:solidFill>
            </a:endParaRPr>
          </a:p>
        </p:txBody>
      </p:sp>
      <p:sp>
        <p:nvSpPr>
          <p:cNvPr id="9" name="テキスト ボックス 8">
            <a:extLst>
              <a:ext uri="{FF2B5EF4-FFF2-40B4-BE49-F238E27FC236}">
                <a16:creationId xmlns:a16="http://schemas.microsoft.com/office/drawing/2014/main" id="{5A4D14D3-0049-3F05-BBDA-2691E3AB9C23}"/>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（２）多様な学びを保障するグループ</a:t>
            </a:r>
          </a:p>
        </p:txBody>
      </p:sp>
    </p:spTree>
    <p:extLst>
      <p:ext uri="{BB962C8B-B14F-4D97-AF65-F5344CB8AC3E}">
        <p14:creationId xmlns:p14="http://schemas.microsoft.com/office/powerpoint/2010/main" val="1401240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892727" y="6521156"/>
            <a:ext cx="2057400" cy="365125"/>
          </a:xfrm>
        </p:spPr>
        <p:txBody>
          <a:bodyPr/>
          <a:lstStyle/>
          <a:p>
            <a:fld id="{8EF98A3A-4FC9-421C-9EC4-B2EF6B34D3EB}" type="slidenum">
              <a:rPr kumimoji="1" lang="ja-JP" altLang="en-US" smtClean="0"/>
              <a:t>32</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069291"/>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6" y="1129213"/>
            <a:ext cx="8577331" cy="83621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これまでに学校生活での困りやつまずきを経験しながらも、高校生活をとおして、就職や進学をみすえ、基礎的な学びや、</a:t>
            </a:r>
            <a:endParaRPr kumimoji="1" lang="en-US" altLang="ja-JP" sz="1400" dirty="0">
              <a:solidFill>
                <a:schemeClr val="tx1"/>
              </a:solidFill>
            </a:endParaRPr>
          </a:p>
          <a:p>
            <a:pPr marL="252000" indent="-457200"/>
            <a:r>
              <a:rPr kumimoji="1" lang="ja-JP" altLang="en-US" sz="1400" dirty="0">
                <a:solidFill>
                  <a:schemeClr val="tx1"/>
                </a:solidFill>
              </a:rPr>
              <a:t>地域と一緒に体験的な学びにチャレンジできる学校づくりをめざす。</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7" y="2058425"/>
            <a:ext cx="3597813" cy="452148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 令和６（</a:t>
            </a:r>
            <a:r>
              <a:rPr kumimoji="1" lang="en-US" altLang="ja-JP" sz="1400" dirty="0">
                <a:solidFill>
                  <a:schemeClr val="tx1"/>
                </a:solidFill>
              </a:rPr>
              <a:t>2024</a:t>
            </a:r>
            <a:r>
              <a:rPr kumimoji="1" lang="ja-JP" altLang="en-US" sz="1400" dirty="0">
                <a:solidFill>
                  <a:schemeClr val="tx1"/>
                </a:solidFill>
              </a:rPr>
              <a:t>）年度から</a:t>
            </a:r>
            <a:r>
              <a:rPr kumimoji="1" lang="en-US" altLang="ja-JP" sz="1400" dirty="0">
                <a:solidFill>
                  <a:schemeClr val="tx1"/>
                </a:solidFill>
              </a:rPr>
              <a:t>2</a:t>
            </a:r>
            <a:r>
              <a:rPr kumimoji="1" lang="ja-JP" altLang="en-US" sz="1400" dirty="0">
                <a:solidFill>
                  <a:schemeClr val="tx1"/>
                </a:solidFill>
              </a:rPr>
              <a:t>校を指定校としてステップスクールを設置し、</a:t>
            </a:r>
            <a:r>
              <a:rPr kumimoji="1" lang="en-US" altLang="ja-JP" sz="1400" dirty="0">
                <a:solidFill>
                  <a:schemeClr val="tx1"/>
                </a:solidFill>
              </a:rPr>
              <a:t>SC</a:t>
            </a:r>
            <a:r>
              <a:rPr kumimoji="1" lang="ja-JP" altLang="en-US" sz="1400" dirty="0">
                <a:solidFill>
                  <a:schemeClr val="tx1"/>
                </a:solidFill>
              </a:rPr>
              <a:t>の常駐化や地域連携コーディネーターなど専門人材の活用等により、多様な生徒に対する支援体制の構築や学習活動を実施している。</a:t>
            </a:r>
            <a:endParaRPr kumimoji="1" lang="en-US" altLang="ja-JP" sz="1400" strike="sngStrike"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あわせて、「意欲」と「得意」を重視する新たな選抜を導入している。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80" y="2058425"/>
            <a:ext cx="4583277" cy="452148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卒業生を輩出する</a:t>
            </a:r>
            <a:r>
              <a:rPr kumimoji="1" lang="ja-JP" altLang="en-US" sz="1400" b="1" dirty="0">
                <a:solidFill>
                  <a:schemeClr val="tx1"/>
                </a:solidFill>
              </a:rPr>
              <a:t>令和８（</a:t>
            </a:r>
            <a:r>
              <a:rPr kumimoji="1" lang="en-US" altLang="ja-JP" sz="1400" b="1" dirty="0">
                <a:solidFill>
                  <a:schemeClr val="tx1"/>
                </a:solidFill>
              </a:rPr>
              <a:t>2026</a:t>
            </a:r>
            <a:r>
              <a:rPr kumimoji="1" lang="ja-JP" altLang="en-US" sz="1400" b="1" dirty="0">
                <a:solidFill>
                  <a:schemeClr val="tx1"/>
                </a:solidFill>
              </a:rPr>
              <a:t>）年度を目途に</a:t>
            </a:r>
            <a:r>
              <a:rPr kumimoji="1" lang="ja-JP" altLang="en-US" sz="1400" dirty="0">
                <a:solidFill>
                  <a:schemeClr val="tx1"/>
                </a:solidFill>
              </a:rPr>
              <a:t>、</a:t>
            </a:r>
            <a:endParaRPr kumimoji="1" lang="en-US" altLang="ja-JP" sz="1400" dirty="0">
              <a:solidFill>
                <a:schemeClr val="tx1"/>
              </a:solidFill>
            </a:endParaRPr>
          </a:p>
          <a:p>
            <a:pPr marL="252000" indent="-457200"/>
            <a:r>
              <a:rPr kumimoji="1" lang="ja-JP" altLang="en-US" sz="1400" dirty="0">
                <a:solidFill>
                  <a:schemeClr val="tx1"/>
                </a:solidFill>
              </a:rPr>
              <a:t>　　専門人材の配置などをはじめとした支援体制や体験型</a:t>
            </a:r>
            <a:endParaRPr kumimoji="1" lang="en-US" altLang="ja-JP" sz="1400" dirty="0">
              <a:solidFill>
                <a:schemeClr val="tx1"/>
              </a:solidFill>
            </a:endParaRPr>
          </a:p>
          <a:p>
            <a:pPr marL="252000" indent="-457200"/>
            <a:r>
              <a:rPr kumimoji="1" lang="ja-JP" altLang="en-US" sz="1400" dirty="0">
                <a:solidFill>
                  <a:schemeClr val="tx1"/>
                </a:solidFill>
              </a:rPr>
              <a:t>　　学習などを取り入れた学習内容に対する成果などを検</a:t>
            </a:r>
            <a:endParaRPr kumimoji="1" lang="en-US" altLang="ja-JP" sz="1400" dirty="0">
              <a:solidFill>
                <a:schemeClr val="tx1"/>
              </a:solidFill>
            </a:endParaRPr>
          </a:p>
          <a:p>
            <a:pPr marL="252000" indent="-457200"/>
            <a:r>
              <a:rPr kumimoji="1" lang="ja-JP" altLang="en-US" sz="1400" dirty="0">
                <a:solidFill>
                  <a:schemeClr val="tx1"/>
                </a:solidFill>
              </a:rPr>
              <a:t>　　証する。</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411980" y="5843983"/>
            <a:ext cx="4435807" cy="63603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en-US" altLang="ja-JP" sz="1400" dirty="0">
                <a:solidFill>
                  <a:schemeClr val="tx1"/>
                </a:solidFill>
              </a:rPr>
              <a:t> </a:t>
            </a:r>
            <a:r>
              <a:rPr kumimoji="1" lang="ja-JP" altLang="en-US" sz="1400" dirty="0">
                <a:solidFill>
                  <a:schemeClr val="tx1"/>
                </a:solidFill>
              </a:rPr>
              <a:t>令和８（</a:t>
            </a:r>
            <a:r>
              <a:rPr kumimoji="1" lang="en-US" altLang="ja-JP" sz="1400" dirty="0">
                <a:solidFill>
                  <a:schemeClr val="tx1"/>
                </a:solidFill>
              </a:rPr>
              <a:t>2026</a:t>
            </a:r>
            <a:r>
              <a:rPr kumimoji="1" lang="ja-JP" altLang="en-US" sz="1400" dirty="0">
                <a:solidFill>
                  <a:schemeClr val="tx1"/>
                </a:solidFill>
              </a:rPr>
              <a:t>）年度以降  取組状況等の検証</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7640" y="3645502"/>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58A38794-9B2B-4CDE-85FF-E844A6FA526B}"/>
              </a:ext>
            </a:extLst>
          </p:cNvPr>
          <p:cNvSpPr txBox="1"/>
          <p:nvPr/>
        </p:nvSpPr>
        <p:spPr>
          <a:xfrm>
            <a:off x="470080" y="669848"/>
            <a:ext cx="6050280" cy="369332"/>
          </a:xfrm>
          <a:prstGeom prst="rect">
            <a:avLst/>
          </a:prstGeom>
          <a:noFill/>
        </p:spPr>
        <p:txBody>
          <a:bodyPr wrap="square" rtlCol="0">
            <a:spAutoFit/>
          </a:bodyPr>
          <a:lstStyle/>
          <a:p>
            <a:r>
              <a:rPr kumimoji="1" lang="ja-JP" altLang="en-US" dirty="0"/>
              <a:t>ステップスクール（</a:t>
            </a:r>
            <a:r>
              <a:rPr kumimoji="1" lang="en-US" altLang="ja-JP" dirty="0"/>
              <a:t>SS</a:t>
            </a:r>
            <a:r>
              <a:rPr kumimoji="1" lang="ja-JP" altLang="en-US" dirty="0"/>
              <a:t>）</a:t>
            </a:r>
            <a:r>
              <a:rPr kumimoji="1" lang="ja-JP" altLang="en-US" sz="1400" dirty="0"/>
              <a:t>（西成・岬）</a:t>
            </a:r>
          </a:p>
        </p:txBody>
      </p:sp>
      <p:sp>
        <p:nvSpPr>
          <p:cNvPr id="9" name="テキスト ボックス 8">
            <a:extLst>
              <a:ext uri="{FF2B5EF4-FFF2-40B4-BE49-F238E27FC236}">
                <a16:creationId xmlns:a16="http://schemas.microsoft.com/office/drawing/2014/main" id="{C69B9C9A-3517-899F-7B76-5EF8F1FED354}"/>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（２）多様な学びを保障するグループ</a:t>
            </a:r>
          </a:p>
        </p:txBody>
      </p:sp>
    </p:spTree>
    <p:extLst>
      <p:ext uri="{BB962C8B-B14F-4D97-AF65-F5344CB8AC3E}">
        <p14:creationId xmlns:p14="http://schemas.microsoft.com/office/powerpoint/2010/main" val="2531406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992851" y="6492875"/>
            <a:ext cx="2057400" cy="365125"/>
          </a:xfrm>
        </p:spPr>
        <p:txBody>
          <a:bodyPr/>
          <a:lstStyle/>
          <a:p>
            <a:fld id="{8EF98A3A-4FC9-421C-9EC4-B2EF6B34D3EB}" type="slidenum">
              <a:rPr kumimoji="1" lang="ja-JP" altLang="en-US" smtClean="0"/>
              <a:t>33</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094975"/>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6" y="1154897"/>
            <a:ext cx="8577331" cy="115628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以下の２点をミッションとする学校を設置する。</a:t>
            </a:r>
            <a:endParaRPr kumimoji="1" lang="en-US" altLang="ja-JP" sz="1400" dirty="0">
              <a:solidFill>
                <a:schemeClr val="tx1"/>
              </a:solidFill>
            </a:endParaRPr>
          </a:p>
          <a:p>
            <a:pPr marL="252000" indent="-457200"/>
            <a:r>
              <a:rPr kumimoji="1" lang="ja-JP" altLang="en-US" sz="1400" dirty="0">
                <a:solidFill>
                  <a:schemeClr val="tx1"/>
                </a:solidFill>
              </a:rPr>
              <a:t>　・　心理的要因等により不登校を経験した生徒に、社会性や自己効力感を育み、「精神的」「経済的」に自立できる力  </a:t>
            </a:r>
            <a:endParaRPr kumimoji="1" lang="en-US" altLang="ja-JP" sz="1400" dirty="0">
              <a:solidFill>
                <a:schemeClr val="tx1"/>
              </a:solidFill>
            </a:endParaRPr>
          </a:p>
          <a:p>
            <a:pPr marL="252000" indent="-457200"/>
            <a:r>
              <a:rPr kumimoji="1" lang="en-US" altLang="ja-JP" sz="1400" dirty="0">
                <a:solidFill>
                  <a:schemeClr val="tx1"/>
                </a:solidFill>
              </a:rPr>
              <a:t>     </a:t>
            </a:r>
            <a:r>
              <a:rPr kumimoji="1" lang="ja-JP" altLang="en-US" sz="1400" dirty="0">
                <a:solidFill>
                  <a:schemeClr val="tx1"/>
                </a:solidFill>
              </a:rPr>
              <a:t>や自信を育成する。</a:t>
            </a:r>
          </a:p>
          <a:p>
            <a:pPr marL="252000" indent="-457200"/>
            <a:r>
              <a:rPr kumimoji="1" lang="ja-JP" altLang="en-US" sz="1400" dirty="0">
                <a:solidFill>
                  <a:schemeClr val="tx1"/>
                </a:solidFill>
              </a:rPr>
              <a:t>　・　不登校対応ノウハウを蓄積し、府立高校全体の不登校生徒支援に関するセンター的な役割を担う。</a:t>
            </a:r>
          </a:p>
          <a:p>
            <a:pPr marL="252000" indent="-457200"/>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5" y="2374917"/>
            <a:ext cx="3597813" cy="354528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marR="0" lvl="0" indent="-45720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a:ea typeface="Meiryo UI"/>
              </a:rPr>
              <a:t>○ 「</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高等学校等における多様な学習ニーズに対応した柔軟で質の高い学びの実現について（通知）（</a:t>
            </a:r>
            <a:r>
              <a:rPr kumimoji="1" lang="ja-JP" altLang="en-US" sz="1400" dirty="0">
                <a:solidFill>
                  <a:schemeClr val="tx1"/>
                </a:solidFill>
                <a:latin typeface="Meiryo UI"/>
                <a:ea typeface="Meiryo UI"/>
              </a:rPr>
              <a:t>令和</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６（</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2024</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）年２月</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13</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日）」により、全ての高等学校等で、不登校生徒の学習機会を確保するため、自宅等から高等学校の同時双方向型の遠隔授業を受講することや、通信教育を活用することが可能となった。</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252000" marR="0" lvl="0" indent="-457200" algn="l" defTabSz="4572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latin typeface="Meiryo UI"/>
              <a:ea typeface="Meiryo UI"/>
            </a:endParaRPr>
          </a:p>
          <a:p>
            <a:pPr marL="252000" marR="0" lvl="0" indent="-45720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a:ea typeface="Meiryo UI"/>
              </a:rPr>
              <a:t>　⇒上記対応は</a:t>
            </a:r>
            <a:r>
              <a:rPr kumimoji="1" lang="en-US" altLang="ja-JP" sz="1400" dirty="0">
                <a:solidFill>
                  <a:schemeClr val="tx1"/>
                </a:solidFill>
                <a:latin typeface="Meiryo UI"/>
                <a:ea typeface="Meiryo UI"/>
              </a:rPr>
              <a:t>36</a:t>
            </a:r>
            <a:r>
              <a:rPr kumimoji="1" lang="ja-JP" altLang="en-US" sz="1400" dirty="0">
                <a:solidFill>
                  <a:schemeClr val="tx1"/>
                </a:solidFill>
                <a:latin typeface="Meiryo UI"/>
                <a:ea typeface="Meiryo UI"/>
              </a:rPr>
              <a:t>単位が上限であり、かつ、学習指導要領等の制限があるため、学びにつながれない生徒への対応が引き続き必要であり、学びの多様化学校の設置検討が必要。</a:t>
            </a:r>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77" y="2374917"/>
            <a:ext cx="4583277" cy="354528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marR="0" lvl="0" indent="-45720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a:ea typeface="Meiryo UI"/>
              </a:rPr>
              <a:t>○ </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不登校生徒が学びにつながることができるよう、特別の教育課程を設定した学校を設置する。</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252000" marR="0" lvl="0" indent="-45720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252000" marR="0" lvl="0" indent="-45720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a:ea typeface="Meiryo UI"/>
              </a:rPr>
              <a:t>○ その学校で、</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不登校対応ノウハウを蓄積し、</a:t>
            </a:r>
            <a:r>
              <a:rPr kumimoji="1" lang="ja-JP" altLang="en-US" sz="1400" b="1" i="0" u="none" strike="noStrike" kern="1200" cap="none" spc="0" normalizeH="0" baseline="0" noProof="0" dirty="0">
                <a:ln>
                  <a:noFill/>
                </a:ln>
                <a:solidFill>
                  <a:schemeClr val="tx1"/>
                </a:solidFill>
                <a:effectLst/>
                <a:uLnTx/>
                <a:uFillTx/>
                <a:latin typeface="Meiryo UI"/>
                <a:ea typeface="Meiryo UI"/>
                <a:cs typeface="+mn-cs"/>
              </a:rPr>
              <a:t>府立高校全体の不登校生徒支援に関するセンター的な役割を担う</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252000" marR="0" lvl="0" indent="-45720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252000" indent="-457200"/>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412599" y="4019211"/>
            <a:ext cx="4429631" cy="181824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a:t>
            </a:r>
            <a:br>
              <a:rPr kumimoji="1" lang="en-US" altLang="ja-JP" sz="1400" dirty="0">
                <a:solidFill>
                  <a:schemeClr val="tx1"/>
                </a:solidFill>
              </a:rPr>
            </a:br>
            <a:r>
              <a:rPr kumimoji="1" lang="ja-JP" altLang="en-US" sz="1400" dirty="0">
                <a:solidFill>
                  <a:schemeClr val="tx1"/>
                </a:solidFill>
              </a:rPr>
              <a:t>教育課程の特例について、文部科学省と調整</a:t>
            </a:r>
            <a:endParaRPr kumimoji="1" lang="en-US" altLang="ja-JP" sz="1400" dirty="0">
              <a:solidFill>
                <a:schemeClr val="tx1"/>
              </a:solidFill>
            </a:endParaRPr>
          </a:p>
          <a:p>
            <a:pPr marL="252000" indent="-457200"/>
            <a:r>
              <a:rPr kumimoji="1" lang="ja-JP" altLang="en-US" sz="1400" dirty="0">
                <a:solidFill>
                  <a:schemeClr val="tx1"/>
                </a:solidFill>
              </a:rPr>
              <a:t>令和８（</a:t>
            </a:r>
            <a:r>
              <a:rPr kumimoji="1" lang="en-US" altLang="ja-JP" sz="1400" dirty="0">
                <a:solidFill>
                  <a:schemeClr val="tx1"/>
                </a:solidFill>
              </a:rPr>
              <a:t>2026</a:t>
            </a:r>
            <a:r>
              <a:rPr kumimoji="1" lang="ja-JP" altLang="en-US" sz="1400" dirty="0">
                <a:solidFill>
                  <a:schemeClr val="tx1"/>
                </a:solidFill>
              </a:rPr>
              <a:t>）年１月 </a:t>
            </a:r>
            <a:br>
              <a:rPr kumimoji="1" lang="en-US" altLang="ja-JP" sz="1400" dirty="0">
                <a:solidFill>
                  <a:schemeClr val="tx1"/>
                </a:solidFill>
              </a:rPr>
            </a:br>
            <a:r>
              <a:rPr kumimoji="1" lang="ja-JP" altLang="en-US" sz="1400" dirty="0">
                <a:solidFill>
                  <a:schemeClr val="tx1"/>
                </a:solidFill>
              </a:rPr>
              <a:t>学びの多様化学校設置内定（文部科学省）</a:t>
            </a:r>
            <a:endParaRPr kumimoji="1" lang="en-US" altLang="ja-JP" sz="1400" dirty="0">
              <a:solidFill>
                <a:schemeClr val="tx1"/>
              </a:solidFill>
            </a:endParaRPr>
          </a:p>
          <a:p>
            <a:pPr marL="252000" indent="-457200"/>
            <a:r>
              <a:rPr kumimoji="1" lang="ja-JP" altLang="en-US" sz="1400" dirty="0">
                <a:solidFill>
                  <a:schemeClr val="tx1"/>
                </a:solidFill>
              </a:rPr>
              <a:t>令和８（</a:t>
            </a:r>
            <a:r>
              <a:rPr kumimoji="1" lang="en-US" altLang="ja-JP" sz="1400" dirty="0">
                <a:solidFill>
                  <a:schemeClr val="tx1"/>
                </a:solidFill>
              </a:rPr>
              <a:t>2026</a:t>
            </a:r>
            <a:r>
              <a:rPr kumimoji="1" lang="ja-JP" altLang="en-US" sz="1400" dirty="0">
                <a:solidFill>
                  <a:schemeClr val="tx1"/>
                </a:solidFill>
              </a:rPr>
              <a:t>）年４月 </a:t>
            </a:r>
            <a:br>
              <a:rPr kumimoji="1" lang="en-US" altLang="ja-JP" sz="1400" dirty="0">
                <a:solidFill>
                  <a:schemeClr val="tx1"/>
                </a:solidFill>
              </a:rPr>
            </a:br>
            <a:r>
              <a:rPr kumimoji="1" lang="ja-JP" altLang="en-US" sz="1400" dirty="0">
                <a:solidFill>
                  <a:schemeClr val="tx1"/>
                </a:solidFill>
              </a:rPr>
              <a:t>学校設置、事前相談、体験入学等受入れ開始</a:t>
            </a:r>
            <a:endParaRPr kumimoji="1" lang="en-US" altLang="ja-JP" sz="1350" dirty="0">
              <a:solidFill>
                <a:schemeClr val="tx1"/>
              </a:solidFill>
            </a:endParaRPr>
          </a:p>
        </p:txBody>
      </p:sp>
      <p:sp>
        <p:nvSpPr>
          <p:cNvPr id="14" name="正方形/長方形 13">
            <a:extLst>
              <a:ext uri="{FF2B5EF4-FFF2-40B4-BE49-F238E27FC236}">
                <a16:creationId xmlns:a16="http://schemas.microsoft.com/office/drawing/2014/main" id="{3417526B-3939-46C6-95FF-8DE2E4E6CA7D}"/>
              </a:ext>
            </a:extLst>
          </p:cNvPr>
          <p:cNvSpPr/>
          <p:nvPr/>
        </p:nvSpPr>
        <p:spPr>
          <a:xfrm>
            <a:off x="341725" y="5983938"/>
            <a:ext cx="8577331" cy="55402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備考</a:t>
            </a:r>
            <a:r>
              <a:rPr kumimoji="1" lang="en-US" altLang="ja-JP" sz="1400" dirty="0">
                <a:solidFill>
                  <a:schemeClr val="tx1"/>
                </a:solidFill>
              </a:rPr>
              <a:t>】</a:t>
            </a:r>
          </a:p>
          <a:p>
            <a:pPr marL="252000" indent="-457200"/>
            <a:r>
              <a:rPr kumimoji="1" lang="ja-JP" altLang="en-US" sz="1400" dirty="0">
                <a:solidFill>
                  <a:schemeClr val="tx1"/>
                </a:solidFill>
              </a:rPr>
              <a:t>　</a:t>
            </a:r>
            <a:r>
              <a:rPr kumimoji="1" lang="ja-JP" altLang="en-US" sz="1000" dirty="0">
                <a:solidFill>
                  <a:schemeClr val="tx1"/>
                </a:solidFill>
              </a:rPr>
              <a:t>当面の間は府立高校からの転学生を受け入れることとし、生徒等のニーズも踏まえ、中学校新卒者の受入れも含めて検討する。</a:t>
            </a:r>
            <a:endParaRPr kumimoji="1" lang="en-US" altLang="ja-JP" sz="10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5820" y="3557703"/>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E9261F5B-854C-4F86-AE15-E429DE2C9D6E}"/>
              </a:ext>
            </a:extLst>
          </p:cNvPr>
          <p:cNvSpPr txBox="1"/>
          <p:nvPr/>
        </p:nvSpPr>
        <p:spPr>
          <a:xfrm>
            <a:off x="470080" y="691134"/>
            <a:ext cx="6050280" cy="369332"/>
          </a:xfrm>
          <a:prstGeom prst="rect">
            <a:avLst/>
          </a:prstGeom>
          <a:noFill/>
        </p:spPr>
        <p:txBody>
          <a:bodyPr wrap="square" rtlCol="0">
            <a:spAutoFit/>
          </a:bodyPr>
          <a:lstStyle/>
          <a:p>
            <a:r>
              <a:rPr kumimoji="1" lang="ja-JP" altLang="en-US" dirty="0"/>
              <a:t>学びの多様化学校（いわゆる不登校特例校）</a:t>
            </a:r>
          </a:p>
        </p:txBody>
      </p:sp>
      <p:sp>
        <p:nvSpPr>
          <p:cNvPr id="9" name="テキスト ボックス 8">
            <a:extLst>
              <a:ext uri="{FF2B5EF4-FFF2-40B4-BE49-F238E27FC236}">
                <a16:creationId xmlns:a16="http://schemas.microsoft.com/office/drawing/2014/main" id="{CA5E6626-6447-E42F-11A7-A6BBD044E2D6}"/>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（２）多様な学びを保障するグループ</a:t>
            </a:r>
          </a:p>
        </p:txBody>
      </p:sp>
    </p:spTree>
    <p:extLst>
      <p:ext uri="{BB962C8B-B14F-4D97-AF65-F5344CB8AC3E}">
        <p14:creationId xmlns:p14="http://schemas.microsoft.com/office/powerpoint/2010/main" val="3182117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790387" y="6316222"/>
            <a:ext cx="2057400" cy="365125"/>
          </a:xfrm>
        </p:spPr>
        <p:txBody>
          <a:bodyPr/>
          <a:lstStyle/>
          <a:p>
            <a:fld id="{8EF98A3A-4FC9-421C-9EC4-B2EF6B34D3EB}" type="slidenum">
              <a:rPr kumimoji="1" lang="ja-JP" altLang="en-US" smtClean="0"/>
              <a:t>34</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96170" y="1225010"/>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6" y="1282377"/>
            <a:ext cx="8577331" cy="72204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r>
              <a:rPr kumimoji="1" lang="ja-JP" altLang="en-US" sz="1400" dirty="0">
                <a:solidFill>
                  <a:schemeClr val="tx1"/>
                </a:solidFill>
              </a:rPr>
              <a:t>　不登校経験のある生徒や障がい等により配慮を要する生徒など多様な入学動機や学修歴を持つ生徒が自身の興味関心に合わせてより柔軟な学びができるよう受験生にとって分かりやすく望ましい学習環境を整える。</a:t>
            </a:r>
            <a:endParaRPr kumimoji="1" lang="en-US" altLang="ja-JP" sz="1400" dirty="0">
              <a:solidFill>
                <a:schemeClr val="tx1"/>
              </a:solidFill>
            </a:endParaRPr>
          </a:p>
          <a:p>
            <a:pPr marL="252000" indent="-457200"/>
            <a:endParaRPr kumimoji="1" lang="en-US" altLang="ja-JP" sz="1400" dirty="0">
              <a:solidFill>
                <a:schemeClr val="tx1"/>
              </a:solidFill>
            </a:endParaRPr>
          </a:p>
          <a:p>
            <a:r>
              <a:rPr kumimoji="1" lang="ja-JP" altLang="en-US" sz="1400" dirty="0">
                <a:solidFill>
                  <a:schemeClr val="tx1"/>
                </a:solidFill>
              </a:rPr>
              <a:t>　</a:t>
            </a:r>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6" y="2078522"/>
            <a:ext cx="3597813" cy="369034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　昼間定時制については、大阪市立高校の移管に伴い、府立高校において２つの教育システム（多部制単位制</a:t>
            </a:r>
            <a:r>
              <a:rPr kumimoji="1" lang="en-US" altLang="ja-JP" sz="1400" dirty="0">
                <a:solidFill>
                  <a:schemeClr val="tx1"/>
                </a:solidFill>
              </a:rPr>
              <a:t>I</a:t>
            </a:r>
            <a:r>
              <a:rPr kumimoji="1" lang="ja-JP" altLang="en-US" sz="1400" dirty="0">
                <a:solidFill>
                  <a:schemeClr val="tx1"/>
                </a:solidFill>
              </a:rPr>
              <a:t>・</a:t>
            </a:r>
            <a:r>
              <a:rPr kumimoji="1" lang="en-US" altLang="ja-JP" sz="1400" dirty="0">
                <a:solidFill>
                  <a:schemeClr val="tx1"/>
                </a:solidFill>
              </a:rPr>
              <a:t>Ⅱ</a:t>
            </a:r>
            <a:r>
              <a:rPr kumimoji="1" lang="ja-JP" altLang="en-US" sz="1400" dirty="0">
                <a:solidFill>
                  <a:schemeClr val="tx1"/>
                </a:solidFill>
              </a:rPr>
              <a:t>部、昼夜間単位制）を展開している。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夜間定時制については、勤労青少年を含む入学者数が減少し小模模化する一方で、不登校を経験した生徒等が少人数で安心して学べる環境が構築されている。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定時制の課程全般について、日本語指導が必要な生徒の入学が急増している。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8829" y="2059658"/>
            <a:ext cx="4580227" cy="370920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indent="-457200"/>
            <a:r>
              <a:rPr kumimoji="1" lang="ja-JP" altLang="en-US" sz="1400" dirty="0">
                <a:solidFill>
                  <a:schemeClr val="tx1"/>
                </a:solidFill>
              </a:rPr>
              <a:t>○ 昼間定時制については、受験生にとって分かりやすいよう、多部制単位制及び昼夜間単位制の機能を整理する。</a:t>
            </a:r>
            <a:endParaRPr kumimoji="1" lang="en-US" altLang="ja-JP" sz="1400" dirty="0">
              <a:solidFill>
                <a:schemeClr val="tx1"/>
              </a:solidFill>
            </a:endParaRPr>
          </a:p>
          <a:p>
            <a:pPr marL="252000" indent="-457200"/>
            <a:r>
              <a:rPr kumimoji="1" lang="ja-JP" altLang="en-US" sz="1400" dirty="0">
                <a:solidFill>
                  <a:schemeClr val="tx1"/>
                </a:solidFill>
              </a:rPr>
              <a:t>○ 夜間定時制については、多様な学びを保障する学校の設置状況や全日制高校の再編整備の検討状況を踏まえ、あり方を検討する。</a:t>
            </a:r>
            <a:endParaRPr kumimoji="1" lang="en-US" altLang="ja-JP" sz="1400" dirty="0">
              <a:solidFill>
                <a:schemeClr val="tx1"/>
              </a:solidFill>
            </a:endParaRPr>
          </a:p>
          <a:p>
            <a:pPr marL="252000" indent="-457200"/>
            <a:r>
              <a:rPr kumimoji="1" lang="ja-JP" altLang="en-US" sz="1400" dirty="0">
                <a:solidFill>
                  <a:schemeClr val="tx1"/>
                </a:solidFill>
              </a:rPr>
              <a:t>○ 多部制単位制である大阪わかば高校を日本語指導が必要な生徒を支援するための「拠点校」とし、自校で受け入れている生徒の支援を継続するとともに、日本語指導が必要な生徒を受け入れている他の学校への支援を行う。　　　　　　　　　　　　　　　　　　　　　　　　</a:t>
            </a:r>
            <a:endParaRPr kumimoji="1" lang="en-US" altLang="ja-JP" sz="1400" dirty="0">
              <a:solidFill>
                <a:schemeClr val="tx1"/>
              </a:solidFill>
            </a:endParaRPr>
          </a:p>
          <a:p>
            <a:pPr marL="252000" indent="-457200"/>
            <a:r>
              <a:rPr kumimoji="1" lang="ja-JP" altLang="en-US" sz="1400" dirty="0">
                <a:solidFill>
                  <a:schemeClr val="tx1"/>
                </a:solidFill>
              </a:rPr>
              <a:t>　　　　　　　</a:t>
            </a:r>
            <a:r>
              <a:rPr kumimoji="1" lang="ja-JP" altLang="en-US" sz="1200" dirty="0">
                <a:solidFill>
                  <a:schemeClr val="tx1"/>
                </a:solidFill>
              </a:rPr>
              <a:t>（</a:t>
            </a:r>
            <a:r>
              <a:rPr kumimoji="1" lang="en-US" altLang="ja-JP" sz="1200" dirty="0">
                <a:solidFill>
                  <a:schemeClr val="tx1"/>
                </a:solidFill>
              </a:rPr>
              <a:t>P47</a:t>
            </a:r>
            <a:r>
              <a:rPr kumimoji="1" lang="ja-JP" altLang="en-US" sz="1200" dirty="0">
                <a:solidFill>
                  <a:schemeClr val="tx1"/>
                </a:solidFill>
              </a:rPr>
              <a:t>　「日本語指導にかかる支援の充実」参照）</a:t>
            </a:r>
            <a:endParaRPr kumimoji="1" lang="en-US" altLang="ja-JP" sz="1200" dirty="0">
              <a:solidFill>
                <a:schemeClr val="tx1"/>
              </a:solidFill>
            </a:endParaRPr>
          </a:p>
          <a:p>
            <a:pPr marL="252000" indent="-457200"/>
            <a:endParaRPr kumimoji="1" lang="ja-JP" altLang="en-US" sz="1100" dirty="0">
              <a:solidFill>
                <a:schemeClr val="tx1"/>
              </a:solidFill>
            </a:endParaRPr>
          </a:p>
          <a:p>
            <a:pPr marL="252000" indent="-457200"/>
            <a:endParaRPr kumimoji="1" lang="en-US" altLang="ja-JP" sz="1400" dirty="0">
              <a:solidFill>
                <a:schemeClr val="tx1"/>
              </a:solidFill>
            </a:endParaRPr>
          </a:p>
        </p:txBody>
      </p:sp>
      <p:sp>
        <p:nvSpPr>
          <p:cNvPr id="14" name="正方形/長方形 13">
            <a:extLst>
              <a:ext uri="{FF2B5EF4-FFF2-40B4-BE49-F238E27FC236}">
                <a16:creationId xmlns:a16="http://schemas.microsoft.com/office/drawing/2014/main" id="{3417526B-3939-46C6-95FF-8DE2E4E6CA7D}"/>
              </a:ext>
            </a:extLst>
          </p:cNvPr>
          <p:cNvSpPr/>
          <p:nvPr/>
        </p:nvSpPr>
        <p:spPr>
          <a:xfrm>
            <a:off x="341726" y="5816163"/>
            <a:ext cx="8577330" cy="936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備考</a:t>
            </a:r>
            <a:r>
              <a:rPr kumimoji="1" lang="en-US" altLang="ja-JP" sz="1400" dirty="0">
                <a:solidFill>
                  <a:schemeClr val="tx1"/>
                </a:solidFill>
              </a:rPr>
              <a:t>】</a:t>
            </a:r>
          </a:p>
          <a:p>
            <a:pPr marL="252000" indent="-457200"/>
            <a:r>
              <a:rPr kumimoji="1" lang="ja-JP" altLang="en-US" sz="1000" dirty="0">
                <a:solidFill>
                  <a:schemeClr val="tx1"/>
                </a:solidFill>
              </a:rPr>
              <a:t>○ 多部制単位制・・・・・</a:t>
            </a:r>
            <a:r>
              <a:rPr kumimoji="1" lang="en-US" altLang="ja-JP" sz="1000" dirty="0">
                <a:solidFill>
                  <a:schemeClr val="tx1"/>
                </a:solidFill>
              </a:rPr>
              <a:t>Ⅰ</a:t>
            </a:r>
            <a:r>
              <a:rPr kumimoji="1" lang="ja-JP" altLang="en-US" sz="1000" dirty="0">
                <a:solidFill>
                  <a:schemeClr val="tx1"/>
                </a:solidFill>
              </a:rPr>
              <a:t>部（午前４時間）、</a:t>
            </a:r>
            <a:r>
              <a:rPr kumimoji="1" lang="en-US" altLang="ja-JP" sz="1000" dirty="0">
                <a:solidFill>
                  <a:schemeClr val="tx1"/>
                </a:solidFill>
              </a:rPr>
              <a:t>Ⅱ</a:t>
            </a:r>
            <a:r>
              <a:rPr kumimoji="1" lang="ja-JP" altLang="en-US" sz="1000" dirty="0">
                <a:solidFill>
                  <a:schemeClr val="tx1"/>
                </a:solidFill>
              </a:rPr>
              <a:t>部（午後４時間）のどちらか一つの部を入学者選抜の出願時に選択し、学習する。</a:t>
            </a:r>
            <a:br>
              <a:rPr kumimoji="1" lang="en-US" altLang="ja-JP" sz="1000" dirty="0">
                <a:solidFill>
                  <a:schemeClr val="tx1"/>
                </a:solidFill>
              </a:rPr>
            </a:br>
            <a:r>
              <a:rPr kumimoji="1" lang="ja-JP" altLang="en-US" sz="1000" dirty="0">
                <a:solidFill>
                  <a:schemeClr val="tx1"/>
                </a:solidFill>
              </a:rPr>
              <a:t>　　　　　　　　　　　（もう一つの部で２時間学び、３年で卒業することも可能）</a:t>
            </a:r>
            <a:endParaRPr kumimoji="1" lang="en-US" altLang="ja-JP" sz="1000" dirty="0">
              <a:solidFill>
                <a:schemeClr val="tx1"/>
              </a:solidFill>
            </a:endParaRPr>
          </a:p>
          <a:p>
            <a:pPr marL="252000" indent="-457200"/>
            <a:r>
              <a:rPr kumimoji="1" lang="ja-JP" altLang="en-US" sz="1000" dirty="0">
                <a:solidFill>
                  <a:schemeClr val="tx1"/>
                </a:solidFill>
              </a:rPr>
              <a:t>○ 昼夜間単位制・・・・・１限（</a:t>
            </a:r>
            <a:r>
              <a:rPr kumimoji="1" lang="en-US" altLang="ja-JP" sz="1000" dirty="0">
                <a:solidFill>
                  <a:schemeClr val="tx1"/>
                </a:solidFill>
              </a:rPr>
              <a:t>10:50</a:t>
            </a:r>
            <a:r>
              <a:rPr kumimoji="1" lang="ja-JP" altLang="en-US" sz="1000" dirty="0">
                <a:solidFill>
                  <a:schemeClr val="tx1"/>
                </a:solidFill>
              </a:rPr>
              <a:t>開始）～</a:t>
            </a:r>
            <a:r>
              <a:rPr kumimoji="1" lang="en-US" altLang="ja-JP" sz="1000" dirty="0">
                <a:solidFill>
                  <a:schemeClr val="tx1"/>
                </a:solidFill>
              </a:rPr>
              <a:t>10</a:t>
            </a:r>
            <a:r>
              <a:rPr kumimoji="1" lang="ja-JP" altLang="en-US" sz="1000" dirty="0">
                <a:solidFill>
                  <a:schemeClr val="tx1"/>
                </a:solidFill>
              </a:rPr>
              <a:t>限（</a:t>
            </a:r>
            <a:r>
              <a:rPr kumimoji="1" lang="en-US" altLang="ja-JP" sz="1000" dirty="0">
                <a:solidFill>
                  <a:schemeClr val="tx1"/>
                </a:solidFill>
              </a:rPr>
              <a:t>21:05</a:t>
            </a:r>
            <a:r>
              <a:rPr kumimoji="1" lang="ja-JP" altLang="en-US" sz="1000" dirty="0">
                <a:solidFill>
                  <a:schemeClr val="tx1"/>
                </a:solidFill>
              </a:rPr>
              <a:t>終了）の中から、自分の希望する時間帯で学習する。</a:t>
            </a:r>
            <a:endParaRPr kumimoji="1" lang="en-US" altLang="ja-JP" sz="1000" dirty="0">
              <a:solidFill>
                <a:schemeClr val="tx1"/>
              </a:solidFill>
            </a:endParaRPr>
          </a:p>
          <a:p>
            <a:pPr marL="252000" indent="-457200"/>
            <a:r>
              <a:rPr kumimoji="1" lang="ja-JP" altLang="en-US" sz="1000" dirty="0">
                <a:solidFill>
                  <a:schemeClr val="tx1"/>
                </a:solidFill>
              </a:rPr>
              <a:t>○ 夜間定時制・・・・・・・概ね１限（</a:t>
            </a:r>
            <a:r>
              <a:rPr kumimoji="1" lang="en-US" altLang="ja-JP" sz="1000" dirty="0">
                <a:solidFill>
                  <a:schemeClr val="tx1"/>
                </a:solidFill>
              </a:rPr>
              <a:t>18:00</a:t>
            </a:r>
            <a:r>
              <a:rPr kumimoji="1" lang="ja-JP" altLang="en-US" sz="1000" dirty="0">
                <a:solidFill>
                  <a:schemeClr val="tx1"/>
                </a:solidFill>
              </a:rPr>
              <a:t>開始）～４限（</a:t>
            </a:r>
            <a:r>
              <a:rPr kumimoji="1" lang="en-US" altLang="ja-JP" sz="1000" dirty="0">
                <a:solidFill>
                  <a:schemeClr val="tx1"/>
                </a:solidFill>
              </a:rPr>
              <a:t>21:15</a:t>
            </a:r>
            <a:r>
              <a:rPr kumimoji="1" lang="ja-JP" altLang="en-US" sz="1000" dirty="0">
                <a:solidFill>
                  <a:schemeClr val="tx1"/>
                </a:solidFill>
              </a:rPr>
              <a:t>終了）の時間帯で学習する。（通信制との併修等により、３年で卒業することも可能）</a:t>
            </a:r>
            <a:endParaRPr kumimoji="1" lang="en-US" altLang="ja-JP" sz="1000" dirty="0">
              <a:solidFill>
                <a:schemeClr val="tx1"/>
              </a:solidFill>
            </a:endParaRPr>
          </a:p>
          <a:p>
            <a:pPr marL="252000" indent="-457200"/>
            <a:endParaRPr kumimoji="1" lang="en-US" altLang="ja-JP" sz="10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7640" y="3109347"/>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2DF205A9-4F7B-1C29-DB42-DDB4D5A66296}"/>
              </a:ext>
            </a:extLst>
          </p:cNvPr>
          <p:cNvSpPr txBox="1"/>
          <p:nvPr/>
        </p:nvSpPr>
        <p:spPr>
          <a:xfrm>
            <a:off x="-487683" y="715952"/>
            <a:ext cx="3288034" cy="369332"/>
          </a:xfrm>
          <a:prstGeom prst="rect">
            <a:avLst/>
          </a:prstGeom>
          <a:noFill/>
        </p:spPr>
        <p:txBody>
          <a:bodyPr wrap="square">
            <a:spAutoFit/>
          </a:bodyPr>
          <a:lstStyle/>
          <a:p>
            <a:pPr algn="ctr"/>
            <a:r>
              <a:rPr kumimoji="1" lang="ja-JP" altLang="en-US" dirty="0"/>
              <a:t>定時制の課程　</a:t>
            </a:r>
            <a:endParaRPr kumimoji="1" lang="en-US" altLang="ja-JP" sz="1400" dirty="0"/>
          </a:p>
        </p:txBody>
      </p:sp>
      <p:sp>
        <p:nvSpPr>
          <p:cNvPr id="10" name="テキスト ボックス 9">
            <a:extLst>
              <a:ext uri="{FF2B5EF4-FFF2-40B4-BE49-F238E27FC236}">
                <a16:creationId xmlns:a16="http://schemas.microsoft.com/office/drawing/2014/main" id="{FFC14F1E-0812-559E-7089-56C00BF13621}"/>
              </a:ext>
            </a:extLst>
          </p:cNvPr>
          <p:cNvSpPr txBox="1"/>
          <p:nvPr/>
        </p:nvSpPr>
        <p:spPr>
          <a:xfrm>
            <a:off x="270457" y="140549"/>
            <a:ext cx="7431110" cy="338554"/>
          </a:xfrm>
          <a:prstGeom prst="rect">
            <a:avLst/>
          </a:prstGeom>
          <a:noFill/>
        </p:spPr>
        <p:txBody>
          <a:bodyPr wrap="square" rtlCol="0">
            <a:spAutoFit/>
          </a:bodyPr>
          <a:lstStyle/>
          <a:p>
            <a:r>
              <a:rPr kumimoji="1" lang="ja-JP" altLang="en-US" sz="1600" dirty="0"/>
              <a:t>第３章　府立高校改革の方向性　（２）多様な学びを保障するグループ</a:t>
            </a:r>
          </a:p>
        </p:txBody>
      </p:sp>
      <p:sp>
        <p:nvSpPr>
          <p:cNvPr id="13" name="正方形/長方形 12">
            <a:extLst>
              <a:ext uri="{FF2B5EF4-FFF2-40B4-BE49-F238E27FC236}">
                <a16:creationId xmlns:a16="http://schemas.microsoft.com/office/drawing/2014/main" id="{0E617A74-FA05-4DAB-BFE2-6963CF2C71C6}"/>
              </a:ext>
            </a:extLst>
          </p:cNvPr>
          <p:cNvSpPr/>
          <p:nvPr/>
        </p:nvSpPr>
        <p:spPr>
          <a:xfrm>
            <a:off x="4411980" y="4598241"/>
            <a:ext cx="4435807" cy="1109838"/>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夜間定時制のあり方検討</a:t>
            </a:r>
            <a:endParaRPr kumimoji="1" lang="en-US" altLang="ja-JP" sz="1400" dirty="0">
              <a:solidFill>
                <a:schemeClr val="tx1"/>
              </a:solidFill>
            </a:endParaRPr>
          </a:p>
          <a:p>
            <a:pPr marL="252000" indent="-457200"/>
            <a:r>
              <a:rPr kumimoji="1" lang="ja-JP" altLang="en-US" sz="1400" dirty="0">
                <a:solidFill>
                  <a:schemeClr val="tx1"/>
                </a:solidFill>
              </a:rPr>
              <a:t>令和８（</a:t>
            </a:r>
            <a:r>
              <a:rPr kumimoji="1" lang="en-US" altLang="ja-JP" sz="1400" dirty="0">
                <a:solidFill>
                  <a:schemeClr val="tx1"/>
                </a:solidFill>
              </a:rPr>
              <a:t>2026</a:t>
            </a:r>
            <a:r>
              <a:rPr kumimoji="1" lang="ja-JP" altLang="en-US" sz="1400" dirty="0">
                <a:solidFill>
                  <a:schemeClr val="tx1"/>
                </a:solidFill>
              </a:rPr>
              <a:t>）年度　　 多部制単位制等の機能整理</a:t>
            </a:r>
            <a:endParaRPr kumimoji="1" lang="en-US" altLang="ja-JP" sz="1400" dirty="0">
              <a:solidFill>
                <a:schemeClr val="tx1"/>
              </a:solidFill>
            </a:endParaRPr>
          </a:p>
          <a:p>
            <a:pPr marL="252000" indent="-457200"/>
            <a:r>
              <a:rPr kumimoji="1" lang="ja-JP" altLang="en-US" sz="1400" dirty="0">
                <a:solidFill>
                  <a:schemeClr val="tx1"/>
                </a:solidFill>
              </a:rPr>
              <a:t>令和</a:t>
            </a:r>
            <a:r>
              <a:rPr kumimoji="1" lang="en-US" altLang="ja-JP" sz="1400" dirty="0">
                <a:solidFill>
                  <a:schemeClr val="tx1"/>
                </a:solidFill>
              </a:rPr>
              <a:t>10</a:t>
            </a:r>
            <a:r>
              <a:rPr kumimoji="1" lang="ja-JP" altLang="en-US" sz="1400" dirty="0">
                <a:solidFill>
                  <a:schemeClr val="tx1"/>
                </a:solidFill>
              </a:rPr>
              <a:t>（</a:t>
            </a:r>
            <a:r>
              <a:rPr kumimoji="1" lang="en-US" altLang="ja-JP" sz="1400" dirty="0">
                <a:solidFill>
                  <a:schemeClr val="tx1"/>
                </a:solidFill>
              </a:rPr>
              <a:t>2028</a:t>
            </a:r>
            <a:r>
              <a:rPr kumimoji="1" lang="ja-JP" altLang="en-US" sz="1400" dirty="0">
                <a:solidFill>
                  <a:schemeClr val="tx1"/>
                </a:solidFill>
              </a:rPr>
              <a:t>）年度　　拠点校として生徒の受入れ開始</a:t>
            </a:r>
            <a:endParaRPr kumimoji="1" lang="en-US" altLang="ja-JP" sz="1400" dirty="0">
              <a:solidFill>
                <a:schemeClr val="tx1"/>
              </a:solidFill>
            </a:endParaRPr>
          </a:p>
          <a:p>
            <a:pPr marL="252000" indent="-457200"/>
            <a:r>
              <a:rPr kumimoji="1" lang="ja-JP" altLang="en-US" sz="1400" dirty="0">
                <a:solidFill>
                  <a:schemeClr val="tx1"/>
                </a:solidFill>
              </a:rPr>
              <a:t>　　　　　　　　　　　　　　　　（大阪わかば高校）</a:t>
            </a:r>
            <a:endParaRPr kumimoji="1" lang="en-US" altLang="ja-JP" sz="1400" dirty="0">
              <a:solidFill>
                <a:schemeClr val="tx1"/>
              </a:solidFill>
            </a:endParaRPr>
          </a:p>
        </p:txBody>
      </p:sp>
      <p:sp>
        <p:nvSpPr>
          <p:cNvPr id="15" name="テキスト ボックス 14">
            <a:extLst>
              <a:ext uri="{FF2B5EF4-FFF2-40B4-BE49-F238E27FC236}">
                <a16:creationId xmlns:a16="http://schemas.microsoft.com/office/drawing/2014/main" id="{65A7C433-D5FE-4891-98F6-4B2A7F92FA4D}"/>
              </a:ext>
            </a:extLst>
          </p:cNvPr>
          <p:cNvSpPr txBox="1"/>
          <p:nvPr/>
        </p:nvSpPr>
        <p:spPr>
          <a:xfrm>
            <a:off x="1839179" y="547603"/>
            <a:ext cx="4814514" cy="230832"/>
          </a:xfrm>
          <a:prstGeom prst="rect">
            <a:avLst/>
          </a:prstGeom>
          <a:noFill/>
        </p:spPr>
        <p:txBody>
          <a:bodyPr wrap="square">
            <a:spAutoFit/>
          </a:bodyPr>
          <a:lstStyle/>
          <a:p>
            <a:r>
              <a:rPr kumimoji="1" lang="ja-JP" altLang="en-US" sz="900" dirty="0"/>
              <a:t>　昼間定時制　多部制単位制</a:t>
            </a:r>
            <a:r>
              <a:rPr kumimoji="1" lang="en-US" altLang="ja-JP" sz="900" dirty="0"/>
              <a:t>I</a:t>
            </a:r>
            <a:r>
              <a:rPr kumimoji="1" lang="ja-JP" altLang="en-US" sz="900" dirty="0"/>
              <a:t>・</a:t>
            </a:r>
            <a:r>
              <a:rPr kumimoji="1" lang="en-US" altLang="ja-JP" sz="900" dirty="0"/>
              <a:t>Ⅱ</a:t>
            </a:r>
            <a:r>
              <a:rPr kumimoji="1" lang="ja-JP" altLang="en-US" sz="900" dirty="0"/>
              <a:t>部：大阪わかば　　、　　昼夜間単位制：中央</a:t>
            </a:r>
            <a:endParaRPr lang="ja-JP" altLang="en-US" sz="900" dirty="0"/>
          </a:p>
        </p:txBody>
      </p:sp>
      <p:sp>
        <p:nvSpPr>
          <p:cNvPr id="18" name="テキスト ボックス 17">
            <a:extLst>
              <a:ext uri="{FF2B5EF4-FFF2-40B4-BE49-F238E27FC236}">
                <a16:creationId xmlns:a16="http://schemas.microsoft.com/office/drawing/2014/main" id="{A6E1DC7B-520D-4545-BFF4-B201670935B0}"/>
              </a:ext>
            </a:extLst>
          </p:cNvPr>
          <p:cNvSpPr txBox="1"/>
          <p:nvPr/>
        </p:nvSpPr>
        <p:spPr>
          <a:xfrm>
            <a:off x="1911702" y="712040"/>
            <a:ext cx="6858587" cy="530915"/>
          </a:xfrm>
          <a:prstGeom prst="rect">
            <a:avLst/>
          </a:prstGeom>
          <a:noFill/>
        </p:spPr>
        <p:txBody>
          <a:bodyPr wrap="square" rtlCol="0">
            <a:spAutoFit/>
          </a:bodyPr>
          <a:lstStyle/>
          <a:p>
            <a:r>
              <a:rPr kumimoji="1" lang="ja-JP" altLang="en-US" sz="900" dirty="0"/>
              <a:t>夜間定時制　普通科：桜塚・春日丘・寝屋川・布施・大手前・三国丘・桃谷</a:t>
            </a:r>
            <a:endParaRPr kumimoji="1" lang="en-US" altLang="ja-JP" sz="900" dirty="0"/>
          </a:p>
          <a:p>
            <a:r>
              <a:rPr kumimoji="1" lang="ja-JP" altLang="en-US" sz="900" dirty="0"/>
              <a:t>　　　　　　　　 総合学科：成城・和泉総合・都島工業・西野田工科・今宮工科・工芸・茨木工科・藤井寺工科・堺工科・佐野工科</a:t>
            </a:r>
            <a:endParaRPr kumimoji="1" lang="en-US" altLang="ja-JP" sz="900" dirty="0"/>
          </a:p>
          <a:p>
            <a:r>
              <a:rPr kumimoji="1" lang="ja-JP" altLang="en-US" sz="900" dirty="0"/>
              <a:t>　　　　　　　   工業科等：</a:t>
            </a:r>
            <a:r>
              <a:rPr kumimoji="1" lang="ja-JP" altLang="en-US" sz="900" u="sng" dirty="0"/>
              <a:t>都島第二工業</a:t>
            </a:r>
            <a:r>
              <a:rPr kumimoji="1" lang="ja-JP" altLang="en-US" sz="900" dirty="0"/>
              <a:t>・</a:t>
            </a:r>
            <a:r>
              <a:rPr kumimoji="1" lang="ja-JP" altLang="en-US" sz="900" u="sng" dirty="0"/>
              <a:t>第二工芸</a:t>
            </a:r>
            <a:r>
              <a:rPr kumimoji="1" lang="ja-JP" altLang="en-US" sz="1050" dirty="0"/>
              <a:t>　</a:t>
            </a:r>
            <a:r>
              <a:rPr kumimoji="1" lang="ja-JP" altLang="en-US" sz="800" b="0" i="0" u="none" strike="noStrike" kern="1200" cap="none" spc="0" normalizeH="0" baseline="0" noProof="0" dirty="0">
                <a:ln>
                  <a:noFill/>
                </a:ln>
                <a:effectLst/>
                <a:uLnTx/>
                <a:uFillTx/>
                <a:latin typeface="Meiryo UI"/>
                <a:ea typeface="Meiryo UI"/>
                <a:cs typeface="+mn-cs"/>
              </a:rPr>
              <a:t> ＊</a:t>
            </a:r>
            <a:r>
              <a:rPr kumimoji="1" lang="ja-JP" altLang="en-US" sz="800" b="0" i="0" u="sng" strike="noStrike" kern="1200" cap="none" spc="0" normalizeH="0" baseline="0" noProof="0" dirty="0">
                <a:ln>
                  <a:noFill/>
                </a:ln>
                <a:effectLst/>
                <a:uLnTx/>
                <a:uFillTx/>
                <a:latin typeface="Meiryo UI"/>
                <a:ea typeface="Meiryo UI"/>
                <a:cs typeface="+mn-cs"/>
              </a:rPr>
              <a:t>　　</a:t>
            </a:r>
            <a:r>
              <a:rPr kumimoji="1" lang="ja-JP" altLang="en-US" sz="800" b="0" i="0" u="none" strike="noStrike" kern="1200" cap="none" spc="0" normalizeH="0" baseline="0" noProof="0" dirty="0">
                <a:ln>
                  <a:noFill/>
                </a:ln>
                <a:effectLst/>
                <a:uLnTx/>
                <a:uFillTx/>
                <a:latin typeface="Meiryo UI"/>
                <a:ea typeface="Meiryo UI"/>
                <a:cs typeface="+mn-cs"/>
              </a:rPr>
              <a:t>は、令和６（</a:t>
            </a:r>
            <a:r>
              <a:rPr kumimoji="1" lang="en-US" altLang="ja-JP" sz="800" b="0" i="0" u="none" strike="noStrike" kern="1200" cap="none" spc="0" normalizeH="0" baseline="0" noProof="0" dirty="0">
                <a:ln>
                  <a:noFill/>
                </a:ln>
                <a:effectLst/>
                <a:uLnTx/>
                <a:uFillTx/>
                <a:latin typeface="Meiryo UI"/>
                <a:ea typeface="Meiryo UI"/>
                <a:cs typeface="+mn-cs"/>
              </a:rPr>
              <a:t>2024</a:t>
            </a:r>
            <a:r>
              <a:rPr kumimoji="1" lang="ja-JP" altLang="en-US" sz="800" b="0" i="0" u="none" strike="noStrike" kern="1200" cap="none" spc="0" normalizeH="0" baseline="0" noProof="0" dirty="0">
                <a:ln>
                  <a:noFill/>
                </a:ln>
                <a:effectLst/>
                <a:uLnTx/>
                <a:uFillTx/>
                <a:latin typeface="Meiryo UI"/>
                <a:ea typeface="Meiryo UI"/>
                <a:cs typeface="+mn-cs"/>
              </a:rPr>
              <a:t>）年度末閉校　 ＊</a:t>
            </a:r>
            <a:r>
              <a:rPr kumimoji="1" lang="ja-JP" altLang="en-US" sz="800" b="0" i="0" u="sng" strike="noStrike" kern="1200" cap="none" spc="0" normalizeH="0" baseline="0" noProof="0" dirty="0">
                <a:ln>
                  <a:noFill/>
                </a:ln>
                <a:solidFill>
                  <a:schemeClr val="bg1"/>
                </a:solidFill>
                <a:effectLst/>
                <a:uLnTx/>
                <a:uFillTx/>
                <a:latin typeface="Meiryo UI"/>
                <a:ea typeface="Meiryo UI"/>
                <a:cs typeface="+mn-cs"/>
              </a:rPr>
              <a:t>　　</a:t>
            </a:r>
            <a:r>
              <a:rPr kumimoji="1" lang="ja-JP" altLang="en-US" sz="800" b="0" i="0" u="none" strike="noStrike" kern="1200" cap="none" spc="0" normalizeH="0" baseline="0" noProof="0" dirty="0">
                <a:ln>
                  <a:noFill/>
                </a:ln>
                <a:effectLst/>
                <a:uLnTx/>
                <a:uFillTx/>
                <a:latin typeface="Meiryo UI"/>
                <a:ea typeface="Meiryo UI"/>
                <a:cs typeface="+mn-cs"/>
              </a:rPr>
              <a:t>は、令和</a:t>
            </a:r>
            <a:r>
              <a:rPr kumimoji="1" lang="en-US" altLang="ja-JP" sz="800" b="0" i="0" u="none" strike="noStrike" kern="1200" cap="none" spc="0" normalizeH="0" baseline="0" noProof="0" dirty="0">
                <a:ln>
                  <a:noFill/>
                </a:ln>
                <a:effectLst/>
                <a:uLnTx/>
                <a:uFillTx/>
                <a:latin typeface="Meiryo UI"/>
                <a:ea typeface="Meiryo UI"/>
                <a:cs typeface="+mn-cs"/>
              </a:rPr>
              <a:t>7</a:t>
            </a:r>
            <a:r>
              <a:rPr kumimoji="1" lang="ja-JP" altLang="en-US" sz="800" b="0" i="0" u="none" strike="noStrike" kern="1200" cap="none" spc="0" normalizeH="0" baseline="0" noProof="0" dirty="0">
                <a:ln>
                  <a:noFill/>
                </a:ln>
                <a:effectLst/>
                <a:uLnTx/>
                <a:uFillTx/>
                <a:latin typeface="Meiryo UI"/>
                <a:ea typeface="Meiryo UI"/>
                <a:cs typeface="+mn-cs"/>
              </a:rPr>
              <a:t>（</a:t>
            </a:r>
            <a:r>
              <a:rPr kumimoji="1" lang="en-US" altLang="ja-JP" sz="800" b="0" i="0" u="none" strike="noStrike" kern="1200" cap="none" spc="0" normalizeH="0" baseline="0" noProof="0" dirty="0">
                <a:ln>
                  <a:noFill/>
                </a:ln>
                <a:effectLst/>
                <a:uLnTx/>
                <a:uFillTx/>
                <a:latin typeface="Meiryo UI"/>
                <a:ea typeface="Meiryo UI"/>
                <a:cs typeface="+mn-cs"/>
              </a:rPr>
              <a:t>2025</a:t>
            </a:r>
            <a:r>
              <a:rPr kumimoji="1" lang="ja-JP" altLang="en-US" sz="800" b="0" i="0" u="none" strike="noStrike" kern="1200" cap="none" spc="0" normalizeH="0" baseline="0" noProof="0" dirty="0">
                <a:ln>
                  <a:noFill/>
                </a:ln>
                <a:effectLst/>
                <a:uLnTx/>
                <a:uFillTx/>
                <a:latin typeface="Meiryo UI"/>
                <a:ea typeface="Meiryo UI"/>
                <a:cs typeface="+mn-cs"/>
              </a:rPr>
              <a:t>）年度募集停止</a:t>
            </a:r>
            <a:endParaRPr kumimoji="1" lang="ja-JP" altLang="en-US" sz="800" dirty="0"/>
          </a:p>
        </p:txBody>
      </p:sp>
      <p:sp>
        <p:nvSpPr>
          <p:cNvPr id="5" name="大かっこ 4">
            <a:extLst>
              <a:ext uri="{FF2B5EF4-FFF2-40B4-BE49-F238E27FC236}">
                <a16:creationId xmlns:a16="http://schemas.microsoft.com/office/drawing/2014/main" id="{F49324D0-4B45-4BFA-A22E-E39F1CE3EB8C}"/>
              </a:ext>
            </a:extLst>
          </p:cNvPr>
          <p:cNvSpPr/>
          <p:nvPr/>
        </p:nvSpPr>
        <p:spPr>
          <a:xfrm>
            <a:off x="1876508" y="603919"/>
            <a:ext cx="6543592" cy="56603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F037CEA2-5E66-4702-9D58-190C797F5ED4}"/>
              </a:ext>
            </a:extLst>
          </p:cNvPr>
          <p:cNvCxnSpPr/>
          <p:nvPr/>
        </p:nvCxnSpPr>
        <p:spPr>
          <a:xfrm>
            <a:off x="6399593" y="1169958"/>
            <a:ext cx="144000" cy="0"/>
          </a:xfrm>
          <a:prstGeom prst="line">
            <a:avLst/>
          </a:prstGeom>
          <a:ln w="19050" cmpd="dbl"/>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53E87DE3-787E-4BBD-AD48-AA672BF15E15}"/>
              </a:ext>
            </a:extLst>
          </p:cNvPr>
          <p:cNvCxnSpPr/>
          <p:nvPr/>
        </p:nvCxnSpPr>
        <p:spPr>
          <a:xfrm>
            <a:off x="4543419" y="1026695"/>
            <a:ext cx="576000" cy="0"/>
          </a:xfrm>
          <a:prstGeom prst="line">
            <a:avLst/>
          </a:prstGeom>
          <a:ln w="19050" cmpd="dbl"/>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5923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861657" y="6557377"/>
            <a:ext cx="2057400" cy="365125"/>
          </a:xfrm>
        </p:spPr>
        <p:txBody>
          <a:bodyPr/>
          <a:lstStyle/>
          <a:p>
            <a:fld id="{8EF98A3A-4FC9-421C-9EC4-B2EF6B34D3EB}" type="slidenum">
              <a:rPr kumimoji="1" lang="ja-JP" altLang="en-US" smtClean="0"/>
              <a:t>35</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00764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6" y="1067566"/>
            <a:ext cx="8577331" cy="83621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入学段階での生徒像や卒業後の進路、生徒の抱える課題等も様々なものとなっているため、入学機会や単位認定等</a:t>
            </a:r>
            <a:endParaRPr kumimoji="1" lang="en-US" altLang="ja-JP" sz="1400" dirty="0">
              <a:solidFill>
                <a:schemeClr val="tx1"/>
              </a:solidFill>
            </a:endParaRPr>
          </a:p>
          <a:p>
            <a:pPr marL="252000" indent="-457200"/>
            <a:r>
              <a:rPr kumimoji="1" lang="ja-JP" altLang="en-US" sz="1400" dirty="0">
                <a:solidFill>
                  <a:schemeClr val="tx1"/>
                </a:solidFill>
              </a:rPr>
              <a:t>について、時代に即した改革を行う。</a:t>
            </a:r>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7" y="1996778"/>
            <a:ext cx="3597813" cy="458192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marR="0" lvl="0" indent="-457200" algn="l" defTabSz="4572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a:ea typeface="Meiryo UI"/>
              </a:rPr>
              <a:t>○ </a:t>
            </a:r>
            <a:r>
              <a:rPr kumimoji="0" lang="ja-JP" altLang="en-US" sz="1400" b="0" i="0" u="none" strike="noStrike" kern="1200" cap="none" spc="0" normalizeH="0" baseline="0" noProof="0" dirty="0">
                <a:ln>
                  <a:noFill/>
                </a:ln>
                <a:solidFill>
                  <a:schemeClr val="tx1"/>
                </a:solidFill>
                <a:effectLst/>
                <a:uLnTx/>
                <a:uFillTx/>
                <a:latin typeface="Meiryo UI"/>
                <a:ea typeface="Meiryo UI"/>
                <a:cs typeface="+mn-cs"/>
              </a:rPr>
              <a:t>不登校経験のある生徒が多く在籍するなど、多様で柔軟な学びに対するニーズを持つ生徒の進学先となっているが、 昼間部においては、編転入も含め、すべての志願者を受け入れられない状況が続いている。一方、日・夜間部では、志願割れが続いている。</a:t>
            </a:r>
            <a:endParaRPr kumimoji="0"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252000" marR="0" lvl="0" indent="-45720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252000" marR="0" lvl="0" indent="-457200" algn="l" defTabSz="4572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a:ea typeface="Meiryo UI"/>
              </a:rPr>
              <a:t>○</a:t>
            </a:r>
            <a:r>
              <a:rPr kumimoji="0" lang="ja-JP" altLang="en-US" sz="1400" b="0" i="0" u="none" strike="noStrike" kern="1200" cap="none" spc="0" normalizeH="0" baseline="0" noProof="0" dirty="0">
                <a:ln>
                  <a:noFill/>
                </a:ln>
                <a:solidFill>
                  <a:schemeClr val="tx1"/>
                </a:solidFill>
                <a:effectLst/>
                <a:uLnTx/>
                <a:uFillTx/>
                <a:latin typeface="Meiryo UI"/>
                <a:ea typeface="Meiryo UI"/>
                <a:cs typeface="+mn-cs"/>
              </a:rPr>
              <a:t> 入学機会や単位認定が年１回であること、スクーリングの曜日・時間が部によって固定化されており、希望する生徒を柔軟に受け入れる体制が十分整っていない。</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80" y="1996778"/>
            <a:ext cx="4583277" cy="458192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0" marR="0" lvl="0" indent="-45720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a:ea typeface="Meiryo UI"/>
              </a:rPr>
              <a:t>○</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 柔軟な受け入れを行うため、</a:t>
            </a:r>
            <a:r>
              <a:rPr kumimoji="1" lang="ja-JP" altLang="en-US" sz="1400" b="1" i="0" u="none" strike="noStrike" kern="1200" cap="none" spc="0" normalizeH="0" baseline="0" noProof="0" dirty="0">
                <a:ln>
                  <a:noFill/>
                </a:ln>
                <a:solidFill>
                  <a:schemeClr val="tx1"/>
                </a:solidFill>
                <a:effectLst/>
                <a:uLnTx/>
                <a:uFillTx/>
                <a:latin typeface="Meiryo UI"/>
                <a:ea typeface="Meiryo UI"/>
                <a:cs typeface="+mn-cs"/>
              </a:rPr>
              <a:t>半期での単位認定、 </a:t>
            </a:r>
            <a:endParaRPr kumimoji="1" lang="en-US" altLang="ja-JP" sz="1400" b="1" i="0" u="none" strike="noStrike" kern="1200" cap="none" spc="0" normalizeH="0" baseline="0" noProof="0" dirty="0">
              <a:ln>
                <a:noFill/>
              </a:ln>
              <a:solidFill>
                <a:schemeClr val="tx1"/>
              </a:solidFill>
              <a:effectLst/>
              <a:uLnTx/>
              <a:uFillTx/>
              <a:latin typeface="Meiryo UI"/>
              <a:ea typeface="Meiryo UI"/>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latin typeface="Meiryo UI"/>
                <a:ea typeface="Meiryo UI"/>
              </a:rPr>
              <a:t>    </a:t>
            </a:r>
            <a:r>
              <a:rPr kumimoji="1" lang="ja-JP" altLang="en-US" sz="1400" b="1" i="0" u="none" strike="noStrike" kern="1200" cap="none" spc="0" normalizeH="0" baseline="0" noProof="0" dirty="0">
                <a:ln>
                  <a:noFill/>
                </a:ln>
                <a:solidFill>
                  <a:schemeClr val="tx1"/>
                </a:solidFill>
                <a:effectLst/>
                <a:uLnTx/>
                <a:uFillTx/>
                <a:latin typeface="Meiryo UI"/>
                <a:ea typeface="Meiryo UI"/>
                <a:cs typeface="+mn-cs"/>
              </a:rPr>
              <a:t>編転入の入学機会を拡充</a:t>
            </a:r>
            <a:r>
              <a:rPr kumimoji="1" lang="ja-JP" altLang="en-US" sz="1400" dirty="0">
                <a:solidFill>
                  <a:schemeClr val="tx1"/>
                </a:solidFill>
                <a:latin typeface="Meiryo UI"/>
                <a:ea typeface="Meiryo UI"/>
              </a:rPr>
              <a:t>する。</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a:ea typeface="Meiryo UI"/>
              </a:rPr>
              <a:t>○ </a:t>
            </a:r>
            <a:r>
              <a:rPr kumimoji="1" lang="en-US" altLang="ja-JP" sz="1400" dirty="0">
                <a:solidFill>
                  <a:schemeClr val="tx1"/>
                </a:solidFill>
                <a:latin typeface="Meiryo UI"/>
                <a:ea typeface="Meiryo UI"/>
              </a:rPr>
              <a:t>ICT</a:t>
            </a:r>
            <a:r>
              <a:rPr kumimoji="1" lang="ja-JP" altLang="en-US" sz="1400" dirty="0">
                <a:solidFill>
                  <a:schemeClr val="tx1"/>
                </a:solidFill>
                <a:latin typeface="Meiryo UI"/>
                <a:ea typeface="Meiryo UI"/>
              </a:rPr>
              <a:t>を活用したスクーリングの実施など、</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学習方法のあり方・</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a:ea typeface="Meiryo UI"/>
              </a:rPr>
              <a:t>　　</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多様化</a:t>
            </a:r>
            <a:r>
              <a:rPr kumimoji="1" lang="ja-JP" altLang="en-US" sz="1400" dirty="0">
                <a:solidFill>
                  <a:schemeClr val="tx1"/>
                </a:solidFill>
                <a:latin typeface="Meiryo UI"/>
                <a:ea typeface="Meiryo UI"/>
              </a:rPr>
              <a:t>を</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検討する。</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252000" indent="-457200"/>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409514" y="4552639"/>
            <a:ext cx="4435807" cy="194171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a:t>
            </a:r>
            <a:endParaRPr kumimoji="1" lang="en-US" altLang="ja-JP" sz="1400" dirty="0">
              <a:solidFill>
                <a:schemeClr val="tx1"/>
              </a:solidFill>
            </a:endParaRPr>
          </a:p>
          <a:p>
            <a:pPr marL="252000" indent="-457200"/>
            <a:r>
              <a:rPr kumimoji="1" lang="ja-JP" altLang="en-US" sz="1400" dirty="0">
                <a:solidFill>
                  <a:schemeClr val="tx1"/>
                </a:solidFill>
              </a:rPr>
              <a:t>　　桃谷高校における学習方法のあり方検討、改革の方向性を決定</a:t>
            </a:r>
            <a:endParaRPr kumimoji="1" lang="en-US" altLang="ja-JP" sz="1400" dirty="0">
              <a:solidFill>
                <a:schemeClr val="tx1"/>
              </a:solidFill>
            </a:endParaRPr>
          </a:p>
          <a:p>
            <a:pPr marL="252000" indent="-457200"/>
            <a:r>
              <a:rPr kumimoji="1" lang="ja-JP" altLang="en-US" sz="1400" dirty="0">
                <a:solidFill>
                  <a:schemeClr val="tx1"/>
                </a:solidFill>
              </a:rPr>
              <a:t>令和８（</a:t>
            </a:r>
            <a:r>
              <a:rPr kumimoji="1" lang="en-US" altLang="ja-JP" sz="1400" dirty="0">
                <a:solidFill>
                  <a:schemeClr val="tx1"/>
                </a:solidFill>
              </a:rPr>
              <a:t>2026</a:t>
            </a:r>
            <a:r>
              <a:rPr kumimoji="1" lang="ja-JP" altLang="en-US" sz="1400" dirty="0">
                <a:solidFill>
                  <a:schemeClr val="tx1"/>
                </a:solidFill>
              </a:rPr>
              <a:t>）年度～　 </a:t>
            </a:r>
            <a:endParaRPr kumimoji="1" lang="en-US" altLang="ja-JP" sz="1400" dirty="0">
              <a:solidFill>
                <a:schemeClr val="tx1"/>
              </a:solidFill>
            </a:endParaRPr>
          </a:p>
          <a:p>
            <a:pPr marL="252000" indent="-457200"/>
            <a:r>
              <a:rPr kumimoji="1" lang="ja-JP" altLang="en-US" sz="1400" dirty="0">
                <a:solidFill>
                  <a:schemeClr val="tx1"/>
                </a:solidFill>
              </a:rPr>
              <a:t>　　半期での単位認定へ移行、入学機会の拡充・秋卒業の実施</a:t>
            </a:r>
            <a:endParaRPr kumimoji="1" lang="en-US" altLang="ja-JP" sz="1400" dirty="0">
              <a:solidFill>
                <a:schemeClr val="tx1"/>
              </a:solidFill>
            </a:endParaRPr>
          </a:p>
          <a:p>
            <a:pPr marL="252000" indent="-457200"/>
            <a:r>
              <a:rPr kumimoji="1" lang="ja-JP" altLang="en-US" sz="1400" dirty="0">
                <a:solidFill>
                  <a:schemeClr val="tx1"/>
                </a:solidFill>
              </a:rPr>
              <a:t>　　スクーリングの曜日や時間の柔軟化</a:t>
            </a:r>
            <a:endParaRPr kumimoji="1" lang="en-US" altLang="ja-JP" sz="14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7640" y="3765238"/>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F09BB07B-8773-469C-B1CD-9124B6E322EB}"/>
              </a:ext>
            </a:extLst>
          </p:cNvPr>
          <p:cNvSpPr txBox="1"/>
          <p:nvPr/>
        </p:nvSpPr>
        <p:spPr>
          <a:xfrm>
            <a:off x="454840" y="611794"/>
            <a:ext cx="6050280" cy="369332"/>
          </a:xfrm>
          <a:prstGeom prst="rect">
            <a:avLst/>
          </a:prstGeom>
          <a:noFill/>
        </p:spPr>
        <p:txBody>
          <a:bodyPr wrap="square" rtlCol="0">
            <a:spAutoFit/>
          </a:bodyPr>
          <a:lstStyle/>
          <a:p>
            <a:r>
              <a:rPr kumimoji="1" lang="ja-JP" altLang="en-US" dirty="0"/>
              <a:t>通信制の課程（桃谷）</a:t>
            </a:r>
          </a:p>
        </p:txBody>
      </p:sp>
      <p:sp>
        <p:nvSpPr>
          <p:cNvPr id="9" name="テキスト ボックス 8">
            <a:extLst>
              <a:ext uri="{FF2B5EF4-FFF2-40B4-BE49-F238E27FC236}">
                <a16:creationId xmlns:a16="http://schemas.microsoft.com/office/drawing/2014/main" id="{176C786F-C3D1-5736-E835-0A79F4F9D9AA}"/>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（２）多様な学びを保障するグループ</a:t>
            </a:r>
          </a:p>
        </p:txBody>
      </p:sp>
    </p:spTree>
    <p:extLst>
      <p:ext uri="{BB962C8B-B14F-4D97-AF65-F5344CB8AC3E}">
        <p14:creationId xmlns:p14="http://schemas.microsoft.com/office/powerpoint/2010/main" val="3717815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703453" y="6408337"/>
            <a:ext cx="2057400" cy="365125"/>
          </a:xfrm>
        </p:spPr>
        <p:txBody>
          <a:bodyPr/>
          <a:lstStyle/>
          <a:p>
            <a:fld id="{8EF98A3A-4FC9-421C-9EC4-B2EF6B34D3EB}" type="slidenum">
              <a:rPr kumimoji="1" lang="ja-JP" altLang="en-US" smtClean="0"/>
              <a:t>36</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2" name="テキスト ボックス 1">
            <a:extLst>
              <a:ext uri="{FF2B5EF4-FFF2-40B4-BE49-F238E27FC236}">
                <a16:creationId xmlns:a16="http://schemas.microsoft.com/office/drawing/2014/main" id="{FB22879D-2309-ED69-7795-D8D685744D49}"/>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a:t>
            </a:r>
          </a:p>
        </p:txBody>
      </p:sp>
      <p:sp>
        <p:nvSpPr>
          <p:cNvPr id="25" name="正方形/長方形 24">
            <a:extLst>
              <a:ext uri="{FF2B5EF4-FFF2-40B4-BE49-F238E27FC236}">
                <a16:creationId xmlns:a16="http://schemas.microsoft.com/office/drawing/2014/main" id="{EC470E5E-5258-4B63-A377-2E78A565D971}"/>
              </a:ext>
            </a:extLst>
          </p:cNvPr>
          <p:cNvSpPr/>
          <p:nvPr/>
        </p:nvSpPr>
        <p:spPr>
          <a:xfrm>
            <a:off x="383146" y="3323431"/>
            <a:ext cx="8377707" cy="576372"/>
          </a:xfrm>
          <a:prstGeom prst="rect">
            <a:avLst/>
          </a:prstGeom>
          <a:solidFill>
            <a:srgbClr val="94F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（３）専門的な学びのグループ</a:t>
            </a:r>
            <a:endParaRPr kumimoji="1" lang="en-US" altLang="ja-JP" sz="1600" dirty="0">
              <a:solidFill>
                <a:schemeClr val="tx1"/>
              </a:solidFill>
            </a:endParaRPr>
          </a:p>
        </p:txBody>
      </p:sp>
    </p:spTree>
    <p:extLst>
      <p:ext uri="{BB962C8B-B14F-4D97-AF65-F5344CB8AC3E}">
        <p14:creationId xmlns:p14="http://schemas.microsoft.com/office/powerpoint/2010/main" val="3482583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992851" y="6530887"/>
            <a:ext cx="2057400" cy="365125"/>
          </a:xfrm>
        </p:spPr>
        <p:txBody>
          <a:bodyPr/>
          <a:lstStyle/>
          <a:p>
            <a:fld id="{8EF98A3A-4FC9-421C-9EC4-B2EF6B34D3EB}" type="slidenum">
              <a:rPr kumimoji="1" lang="ja-JP" altLang="en-US" smtClean="0"/>
              <a:t>37</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084701"/>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5" y="1240936"/>
            <a:ext cx="8577331" cy="55063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大阪のものづくりをはじめとした産業基盤を支えるとともに、産業界をけん引する人材を育成する。</a:t>
            </a:r>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6" y="1934901"/>
            <a:ext cx="3597813" cy="461068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 令和５（</a:t>
            </a:r>
            <a:r>
              <a:rPr kumimoji="1" lang="en-US" altLang="ja-JP" sz="1400" dirty="0">
                <a:solidFill>
                  <a:schemeClr val="tx1"/>
                </a:solidFill>
              </a:rPr>
              <a:t>2023</a:t>
            </a:r>
            <a:r>
              <a:rPr kumimoji="1" lang="ja-JP" altLang="en-US" sz="1400" dirty="0">
                <a:solidFill>
                  <a:schemeClr val="tx1"/>
                </a:solidFill>
              </a:rPr>
              <a:t>）年度教育委員会会議にて、工業系高校の教育内容の充実方策を決定。</a:t>
            </a:r>
            <a:endParaRPr kumimoji="1" lang="en-US" altLang="ja-JP" sz="1400" dirty="0">
              <a:solidFill>
                <a:schemeClr val="tx1"/>
              </a:solidFill>
            </a:endParaRPr>
          </a:p>
          <a:p>
            <a:pPr marL="252000" indent="-457200"/>
            <a:r>
              <a:rPr kumimoji="1" lang="ja-JP" altLang="en-US" sz="1400" dirty="0">
                <a:solidFill>
                  <a:schemeClr val="tx1"/>
                </a:solidFill>
              </a:rPr>
              <a:t>　 ・これからのものづくり人材に必要とされるデジタル技術や先端技術（</a:t>
            </a:r>
            <a:r>
              <a:rPr kumimoji="1" lang="en-US" altLang="ja-JP" sz="1400" dirty="0">
                <a:solidFill>
                  <a:schemeClr val="tx1"/>
                </a:solidFill>
              </a:rPr>
              <a:t>AI</a:t>
            </a:r>
            <a:r>
              <a:rPr kumimoji="1" lang="ja-JP" altLang="en-US" sz="1400" dirty="0">
                <a:solidFill>
                  <a:schemeClr val="tx1"/>
                </a:solidFill>
              </a:rPr>
              <a:t>、</a:t>
            </a:r>
            <a:r>
              <a:rPr kumimoji="1" lang="en-US" altLang="ja-JP" sz="1400" dirty="0">
                <a:solidFill>
                  <a:schemeClr val="tx1"/>
                </a:solidFill>
              </a:rPr>
              <a:t>IoT</a:t>
            </a:r>
            <a:r>
              <a:rPr kumimoji="1" lang="ja-JP" altLang="en-US" sz="1400" dirty="0">
                <a:solidFill>
                  <a:schemeClr val="tx1"/>
                </a:solidFill>
              </a:rPr>
              <a:t>等）を取り入れた教育の実施</a:t>
            </a:r>
            <a:endParaRPr kumimoji="1" lang="en-US" altLang="ja-JP" sz="1400" dirty="0">
              <a:solidFill>
                <a:schemeClr val="tx1"/>
              </a:solidFill>
            </a:endParaRPr>
          </a:p>
          <a:p>
            <a:pPr marL="252000" indent="-457200"/>
            <a:r>
              <a:rPr kumimoji="1" lang="ja-JP" altLang="en-US" sz="1400" dirty="0">
                <a:solidFill>
                  <a:schemeClr val="tx1"/>
                </a:solidFill>
              </a:rPr>
              <a:t>　 ・専門分野の学びの深化や大学進学への対応</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工学系大学進学専科の志願者数が低迷しており、さらなる魅力化に向けた検討が必要である。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大阪の産業人材育成を担う新しい総合技術</a:t>
            </a:r>
            <a:endParaRPr kumimoji="1" lang="en-US" altLang="ja-JP" sz="1400" dirty="0">
              <a:solidFill>
                <a:schemeClr val="tx1"/>
              </a:solidFill>
            </a:endParaRPr>
          </a:p>
          <a:p>
            <a:pPr marL="252000" indent="-457200"/>
            <a:r>
              <a:rPr kumimoji="1" lang="ja-JP" altLang="en-US" sz="1400" dirty="0">
                <a:solidFill>
                  <a:schemeClr val="tx1"/>
                </a:solidFill>
              </a:rPr>
              <a:t>　  系高校として、生野工業、泉尾工業、東淀工業の再編整備により、令和</a:t>
            </a:r>
            <a:r>
              <a:rPr kumimoji="1" lang="en-US" altLang="ja-JP" sz="1400" dirty="0">
                <a:solidFill>
                  <a:schemeClr val="tx1"/>
                </a:solidFill>
              </a:rPr>
              <a:t>10</a:t>
            </a:r>
            <a:r>
              <a:rPr kumimoji="1" lang="ja-JP" altLang="en-US" sz="1400" dirty="0">
                <a:solidFill>
                  <a:schemeClr val="tx1"/>
                </a:solidFill>
              </a:rPr>
              <a:t>（</a:t>
            </a:r>
            <a:r>
              <a:rPr kumimoji="1" lang="en-US" altLang="ja-JP" sz="1400" dirty="0">
                <a:solidFill>
                  <a:schemeClr val="tx1"/>
                </a:solidFill>
              </a:rPr>
              <a:t>2028</a:t>
            </a:r>
            <a:r>
              <a:rPr kumimoji="1" lang="ja-JP" altLang="en-US" sz="1400" dirty="0">
                <a:solidFill>
                  <a:schemeClr val="tx1"/>
                </a:solidFill>
              </a:rPr>
              <a:t>）年度に新工業系高校を設置する。</a:t>
            </a:r>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79" y="1934900"/>
            <a:ext cx="4583277" cy="461068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indent="-457200"/>
            <a:r>
              <a:rPr kumimoji="1" lang="ja-JP" altLang="en-US" sz="1400" dirty="0">
                <a:solidFill>
                  <a:schemeClr val="tx1"/>
                </a:solidFill>
              </a:rPr>
              <a:t>○ 工業系高校の教育内容を現代に即したものとなるよう引き続き充実を図る。</a:t>
            </a:r>
            <a:endParaRPr kumimoji="1" lang="en-US" altLang="ja-JP" sz="1400" dirty="0">
              <a:solidFill>
                <a:schemeClr val="tx1"/>
              </a:solidFill>
            </a:endParaRPr>
          </a:p>
          <a:p>
            <a:pPr marL="252000" indent="-457200"/>
            <a:endParaRPr kumimoji="1" lang="ja-JP" altLang="en-US" sz="1400" dirty="0">
              <a:solidFill>
                <a:schemeClr val="tx1"/>
              </a:solidFill>
            </a:endParaRPr>
          </a:p>
          <a:p>
            <a:pPr marL="252000" indent="-457200"/>
            <a:r>
              <a:rPr kumimoji="1" lang="ja-JP" altLang="en-US" sz="1400" dirty="0">
                <a:solidFill>
                  <a:schemeClr val="tx1"/>
                </a:solidFill>
              </a:rPr>
              <a:t>○ 大阪の産業人材育成を担う新しい総合技術系高校として、</a:t>
            </a:r>
            <a:endParaRPr kumimoji="1" lang="en-US" altLang="ja-JP" sz="1400" dirty="0">
              <a:solidFill>
                <a:schemeClr val="tx1"/>
              </a:solidFill>
            </a:endParaRPr>
          </a:p>
          <a:p>
            <a:pPr marL="252000" indent="-457200"/>
            <a:r>
              <a:rPr kumimoji="1" lang="en-US" altLang="ja-JP" sz="1400" dirty="0">
                <a:solidFill>
                  <a:schemeClr val="tx1"/>
                </a:solidFill>
              </a:rPr>
              <a:t>   </a:t>
            </a:r>
            <a:r>
              <a:rPr kumimoji="1" lang="ja-JP" altLang="en-US" sz="1400" dirty="0">
                <a:solidFill>
                  <a:schemeClr val="tx1"/>
                </a:solidFill>
              </a:rPr>
              <a:t> </a:t>
            </a:r>
            <a:r>
              <a:rPr kumimoji="1" lang="ja-JP" altLang="en-US" sz="1400" b="1" dirty="0">
                <a:solidFill>
                  <a:schemeClr val="tx1"/>
                </a:solidFill>
              </a:rPr>
              <a:t>先端技術を複合的に学べる新工業系高校を開校</a:t>
            </a:r>
            <a:r>
              <a:rPr kumimoji="1" lang="ja-JP" altLang="en-US" sz="1400" dirty="0">
                <a:solidFill>
                  <a:schemeClr val="tx1"/>
                </a:solidFill>
              </a:rPr>
              <a:t>する。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大阪の産業を支えるため、工業に関する学科を設置する学校を府内に適正に配置する。</a:t>
            </a:r>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411979" y="4423296"/>
            <a:ext cx="4435807" cy="204715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a:t>
            </a:r>
            <a:r>
              <a:rPr kumimoji="1" lang="en-US" altLang="ja-JP" sz="1400" dirty="0">
                <a:solidFill>
                  <a:schemeClr val="tx1"/>
                </a:solidFill>
              </a:rPr>
              <a:t>7</a:t>
            </a:r>
            <a:r>
              <a:rPr kumimoji="1" lang="ja-JP" altLang="en-US" sz="1400" dirty="0">
                <a:solidFill>
                  <a:schemeClr val="tx1"/>
                </a:solidFill>
              </a:rPr>
              <a:t>（</a:t>
            </a:r>
            <a:r>
              <a:rPr kumimoji="1" lang="en-US" altLang="ja-JP" sz="1400" dirty="0">
                <a:solidFill>
                  <a:schemeClr val="tx1"/>
                </a:solidFill>
              </a:rPr>
              <a:t>2025</a:t>
            </a:r>
            <a:r>
              <a:rPr kumimoji="1" lang="ja-JP" altLang="en-US" sz="1400" dirty="0">
                <a:solidFill>
                  <a:schemeClr val="tx1"/>
                </a:solidFill>
              </a:rPr>
              <a:t>）年度～　</a:t>
            </a:r>
            <a:endParaRPr kumimoji="1" lang="en-US" altLang="ja-JP" sz="1400" dirty="0">
              <a:solidFill>
                <a:schemeClr val="tx1"/>
              </a:solidFill>
            </a:endParaRPr>
          </a:p>
          <a:p>
            <a:pPr marL="252000" indent="-457200"/>
            <a:r>
              <a:rPr kumimoji="1" lang="ja-JP" altLang="en-US" sz="1400" dirty="0">
                <a:solidFill>
                  <a:schemeClr val="tx1"/>
                </a:solidFill>
              </a:rPr>
              <a:t>　　　　教育内容の充実</a:t>
            </a:r>
            <a:endParaRPr kumimoji="1" lang="en-US" altLang="ja-JP" sz="1400" dirty="0">
              <a:solidFill>
                <a:schemeClr val="tx1"/>
              </a:solidFill>
            </a:endParaRPr>
          </a:p>
          <a:p>
            <a:pPr marL="252000" indent="-457200"/>
            <a:r>
              <a:rPr kumimoji="1" lang="ja-JP" altLang="en-US" sz="1400" dirty="0">
                <a:solidFill>
                  <a:schemeClr val="tx1"/>
                </a:solidFill>
              </a:rPr>
              <a:t>　　　　学校特色枠とともに選抜方法等の検討</a:t>
            </a:r>
            <a:endParaRPr kumimoji="1" lang="en-US" altLang="ja-JP" sz="1400" strike="sngStrike" dirty="0">
              <a:solidFill>
                <a:schemeClr val="tx1"/>
              </a:solidFill>
            </a:endParaRPr>
          </a:p>
          <a:p>
            <a:pPr marL="252000" indent="-457200"/>
            <a:r>
              <a:rPr kumimoji="1" lang="ja-JP" altLang="en-US" sz="1400" dirty="0">
                <a:solidFill>
                  <a:schemeClr val="tx1"/>
                </a:solidFill>
              </a:rPr>
              <a:t>令和</a:t>
            </a:r>
            <a:r>
              <a:rPr kumimoji="1" lang="en-US" altLang="ja-JP" sz="1400" dirty="0">
                <a:solidFill>
                  <a:schemeClr val="tx1"/>
                </a:solidFill>
              </a:rPr>
              <a:t>9</a:t>
            </a:r>
            <a:r>
              <a:rPr kumimoji="1" lang="ja-JP" altLang="en-US" sz="1400" dirty="0">
                <a:solidFill>
                  <a:schemeClr val="tx1"/>
                </a:solidFill>
              </a:rPr>
              <a:t>（</a:t>
            </a:r>
            <a:r>
              <a:rPr kumimoji="1" lang="en-US" altLang="ja-JP" sz="1400" dirty="0">
                <a:solidFill>
                  <a:schemeClr val="tx1"/>
                </a:solidFill>
              </a:rPr>
              <a:t>2027</a:t>
            </a:r>
            <a:r>
              <a:rPr kumimoji="1" lang="ja-JP" altLang="en-US" sz="1400" dirty="0">
                <a:solidFill>
                  <a:schemeClr val="tx1"/>
                </a:solidFill>
              </a:rPr>
              <a:t>）年度～ </a:t>
            </a:r>
            <a:endParaRPr kumimoji="1" lang="en-US" altLang="ja-JP" sz="1400" dirty="0">
              <a:solidFill>
                <a:schemeClr val="tx1"/>
              </a:solidFill>
            </a:endParaRPr>
          </a:p>
          <a:p>
            <a:pPr marL="252000" indent="-457200"/>
            <a:r>
              <a:rPr kumimoji="1" lang="ja-JP" altLang="en-US" sz="1400" dirty="0">
                <a:solidFill>
                  <a:schemeClr val="tx1"/>
                </a:solidFill>
              </a:rPr>
              <a:t>　　　　教育内容の充実方策の分析・検証</a:t>
            </a:r>
            <a:endParaRPr kumimoji="1" lang="en-US" altLang="ja-JP" sz="1400" dirty="0">
              <a:solidFill>
                <a:schemeClr val="tx1"/>
              </a:solidFill>
            </a:endParaRPr>
          </a:p>
          <a:p>
            <a:pPr marL="252000" indent="-457200"/>
            <a:r>
              <a:rPr kumimoji="1" lang="ja-JP" altLang="en-US" sz="1400" dirty="0">
                <a:solidFill>
                  <a:schemeClr val="tx1"/>
                </a:solidFill>
              </a:rPr>
              <a:t>　　　　時代に即した専門分野・学科の精査・検討</a:t>
            </a:r>
            <a:endParaRPr kumimoji="1" lang="en-US" altLang="ja-JP" sz="1400" dirty="0">
              <a:solidFill>
                <a:schemeClr val="tx1"/>
              </a:solidFill>
            </a:endParaRPr>
          </a:p>
          <a:p>
            <a:pPr marL="252000" indent="-457200"/>
            <a:r>
              <a:rPr kumimoji="1" lang="ja-JP" altLang="en-US" sz="1400" dirty="0">
                <a:solidFill>
                  <a:schemeClr val="tx1"/>
                </a:solidFill>
              </a:rPr>
              <a:t>令和</a:t>
            </a:r>
            <a:r>
              <a:rPr kumimoji="1" lang="en-US" altLang="ja-JP" sz="1400" dirty="0">
                <a:solidFill>
                  <a:schemeClr val="tx1"/>
                </a:solidFill>
              </a:rPr>
              <a:t>10</a:t>
            </a:r>
            <a:r>
              <a:rPr kumimoji="1" lang="ja-JP" altLang="en-US" sz="1400" dirty="0">
                <a:solidFill>
                  <a:schemeClr val="tx1"/>
                </a:solidFill>
              </a:rPr>
              <a:t>（</a:t>
            </a:r>
            <a:r>
              <a:rPr kumimoji="1" lang="en-US" altLang="ja-JP" sz="1400" dirty="0">
                <a:solidFill>
                  <a:schemeClr val="tx1"/>
                </a:solidFill>
              </a:rPr>
              <a:t>2028</a:t>
            </a:r>
            <a:r>
              <a:rPr kumimoji="1" lang="ja-JP" altLang="en-US" sz="1400" dirty="0">
                <a:solidFill>
                  <a:schemeClr val="tx1"/>
                </a:solidFill>
              </a:rPr>
              <a:t>）年度　 　新工業系高校開校</a:t>
            </a:r>
            <a:endParaRPr kumimoji="1" lang="en-US" altLang="ja-JP" sz="1400" strike="sngStrike" dirty="0">
              <a:solidFill>
                <a:schemeClr val="tx1"/>
              </a:solidFill>
            </a:endParaRPr>
          </a:p>
          <a:p>
            <a:pPr marL="252000" indent="-457200"/>
            <a:r>
              <a:rPr kumimoji="1" lang="ja-JP" altLang="en-US" sz="1400" dirty="0">
                <a:solidFill>
                  <a:schemeClr val="tx1"/>
                </a:solidFill>
              </a:rPr>
              <a:t>　　　　</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7639" y="3610582"/>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8B62BB72-69D9-4767-B09B-01343724AB84}"/>
              </a:ext>
            </a:extLst>
          </p:cNvPr>
          <p:cNvSpPr txBox="1"/>
          <p:nvPr/>
        </p:nvSpPr>
        <p:spPr>
          <a:xfrm>
            <a:off x="470080" y="685258"/>
            <a:ext cx="8155075" cy="369332"/>
          </a:xfrm>
          <a:prstGeom prst="rect">
            <a:avLst/>
          </a:prstGeom>
          <a:noFill/>
        </p:spPr>
        <p:txBody>
          <a:bodyPr wrap="square" rtlCol="0">
            <a:spAutoFit/>
          </a:bodyPr>
          <a:lstStyle/>
          <a:p>
            <a:r>
              <a:rPr kumimoji="1" lang="ja-JP" altLang="en-US" dirty="0"/>
              <a:t>工業系高校</a:t>
            </a:r>
            <a:endParaRPr kumimoji="1" lang="ja-JP" altLang="en-US" sz="1400" dirty="0"/>
          </a:p>
        </p:txBody>
      </p:sp>
      <p:sp>
        <p:nvSpPr>
          <p:cNvPr id="2" name="テキスト ボックス 1">
            <a:extLst>
              <a:ext uri="{FF2B5EF4-FFF2-40B4-BE49-F238E27FC236}">
                <a16:creationId xmlns:a16="http://schemas.microsoft.com/office/drawing/2014/main" id="{38938E46-ABF8-DE16-EDB9-F3BB57E2E9A5}"/>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（３）専門的な学びのグループ</a:t>
            </a:r>
          </a:p>
        </p:txBody>
      </p:sp>
      <p:sp>
        <p:nvSpPr>
          <p:cNvPr id="18" name="テキスト ボックス 17">
            <a:extLst>
              <a:ext uri="{FF2B5EF4-FFF2-40B4-BE49-F238E27FC236}">
                <a16:creationId xmlns:a16="http://schemas.microsoft.com/office/drawing/2014/main" id="{166DE1E2-90EB-4B53-8F23-D84CC93C13DC}"/>
              </a:ext>
            </a:extLst>
          </p:cNvPr>
          <p:cNvSpPr txBox="1"/>
          <p:nvPr/>
        </p:nvSpPr>
        <p:spPr>
          <a:xfrm>
            <a:off x="1666421" y="635464"/>
            <a:ext cx="7412112" cy="434543"/>
          </a:xfrm>
          <a:prstGeom prst="rect">
            <a:avLst/>
          </a:prstGeom>
          <a:noFill/>
        </p:spPr>
        <p:txBody>
          <a:bodyPr wrap="square" rtlCol="0">
            <a:spAutoFit/>
          </a:bodyPr>
          <a:lstStyle/>
          <a:p>
            <a:pPr>
              <a:lnSpc>
                <a:spcPts val="1400"/>
              </a:lnSpc>
            </a:pPr>
            <a:r>
              <a:rPr kumimoji="1" lang="ja-JP" altLang="en-US" sz="1000" dirty="0"/>
              <a:t>（東淀工業、淀川工科、都島工業、</a:t>
            </a:r>
            <a:r>
              <a:rPr kumimoji="1" lang="ja-JP" altLang="en-US" sz="1000" u="sng" dirty="0"/>
              <a:t>西野田工科</a:t>
            </a:r>
            <a:r>
              <a:rPr kumimoji="1" lang="ja-JP" altLang="en-US" sz="1000" dirty="0"/>
              <a:t>、泉尾工業、</a:t>
            </a:r>
            <a:r>
              <a:rPr kumimoji="1" lang="ja-JP" altLang="en-US" sz="1000" u="sng" dirty="0"/>
              <a:t>生野工業</a:t>
            </a:r>
            <a:r>
              <a:rPr kumimoji="1" lang="ja-JP" altLang="en-US" sz="1000" dirty="0"/>
              <a:t>、今宮工科、工芸、茨木工科、</a:t>
            </a:r>
            <a:r>
              <a:rPr kumimoji="1" lang="ja-JP" altLang="en-US" sz="1000" u="sng" dirty="0"/>
              <a:t>城東工科</a:t>
            </a:r>
            <a:r>
              <a:rPr kumimoji="1" lang="en-US" altLang="ja-JP" sz="1000" u="sng" dirty="0"/>
              <a:t> </a:t>
            </a:r>
            <a:r>
              <a:rPr kumimoji="1" lang="ja-JP" altLang="en-US" sz="1000" dirty="0"/>
              <a:t>、</a:t>
            </a:r>
            <a:r>
              <a:rPr kumimoji="1" lang="ja-JP" altLang="en-US" sz="1000" u="sng" dirty="0"/>
              <a:t>布施工科</a:t>
            </a:r>
            <a:r>
              <a:rPr kumimoji="1" lang="ja-JP" altLang="en-US" sz="1000" dirty="0"/>
              <a:t>、</a:t>
            </a:r>
            <a:endParaRPr kumimoji="1" lang="en-US" altLang="ja-JP" sz="1000" dirty="0"/>
          </a:p>
          <a:p>
            <a:pPr>
              <a:lnSpc>
                <a:spcPts val="1400"/>
              </a:lnSpc>
            </a:pPr>
            <a:r>
              <a:rPr kumimoji="1" lang="ja-JP" altLang="en-US" sz="1000" dirty="0"/>
              <a:t>　 東大阪みらい工科、藤井寺工科、堺工科、佐野工科）　　</a:t>
            </a:r>
            <a:r>
              <a:rPr kumimoji="1" lang="ja-JP" altLang="en-US" sz="800" dirty="0"/>
              <a:t>＊</a:t>
            </a:r>
            <a:r>
              <a:rPr kumimoji="1" lang="ja-JP" altLang="en-US" sz="800" u="sng" dirty="0"/>
              <a:t>　　</a:t>
            </a:r>
            <a:r>
              <a:rPr kumimoji="1" lang="ja-JP" altLang="en-US" sz="800" dirty="0"/>
              <a:t>は、令和</a:t>
            </a:r>
            <a:r>
              <a:rPr kumimoji="1" lang="en-US" altLang="ja-JP" sz="800" dirty="0"/>
              <a:t>7</a:t>
            </a:r>
            <a:r>
              <a:rPr kumimoji="1" lang="ja-JP" altLang="en-US" sz="800" dirty="0"/>
              <a:t>（</a:t>
            </a:r>
            <a:r>
              <a:rPr kumimoji="1" lang="en-US" altLang="ja-JP" sz="800" dirty="0"/>
              <a:t>2025</a:t>
            </a:r>
            <a:r>
              <a:rPr kumimoji="1" lang="ja-JP" altLang="en-US" sz="800" dirty="0"/>
              <a:t>）年度募集停止、　　　は、新工業系高校開校年度募集停止</a:t>
            </a:r>
          </a:p>
        </p:txBody>
      </p:sp>
      <p:cxnSp>
        <p:nvCxnSpPr>
          <p:cNvPr id="7" name="直線コネクタ 6">
            <a:extLst>
              <a:ext uri="{FF2B5EF4-FFF2-40B4-BE49-F238E27FC236}">
                <a16:creationId xmlns:a16="http://schemas.microsoft.com/office/drawing/2014/main" id="{6B5B4028-AC96-4BDA-AFA0-DD155F6DEF07}"/>
              </a:ext>
            </a:extLst>
          </p:cNvPr>
          <p:cNvCxnSpPr/>
          <p:nvPr/>
        </p:nvCxnSpPr>
        <p:spPr>
          <a:xfrm>
            <a:off x="4381757" y="847344"/>
            <a:ext cx="537973" cy="0"/>
          </a:xfrm>
          <a:prstGeom prst="line">
            <a:avLst/>
          </a:prstGeom>
          <a:ln w="19050" cmpd="dbl"/>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49108B2B-4E5B-4A9C-B28E-7CD0B32B7CA2}"/>
              </a:ext>
            </a:extLst>
          </p:cNvPr>
          <p:cNvCxnSpPr>
            <a:cxnSpLocks/>
          </p:cNvCxnSpPr>
          <p:nvPr/>
        </p:nvCxnSpPr>
        <p:spPr>
          <a:xfrm>
            <a:off x="6676908" y="997359"/>
            <a:ext cx="211837" cy="0"/>
          </a:xfrm>
          <a:prstGeom prst="line">
            <a:avLst/>
          </a:prstGeom>
          <a:ln w="19050" cmpd="dbl"/>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D3A97889-3DC7-4749-A514-55582D4FBA22}"/>
              </a:ext>
            </a:extLst>
          </p:cNvPr>
          <p:cNvCxnSpPr/>
          <p:nvPr/>
        </p:nvCxnSpPr>
        <p:spPr>
          <a:xfrm>
            <a:off x="1871032" y="839595"/>
            <a:ext cx="537973" cy="0"/>
          </a:xfrm>
          <a:prstGeom prst="line">
            <a:avLst/>
          </a:prstGeom>
          <a:ln w="19050" cmpd="dbl"/>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46187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02278" y="6521460"/>
            <a:ext cx="2057400" cy="365125"/>
          </a:xfrm>
        </p:spPr>
        <p:txBody>
          <a:bodyPr/>
          <a:lstStyle/>
          <a:p>
            <a:fld id="{8EF98A3A-4FC9-421C-9EC4-B2EF6B34D3EB}" type="slidenum">
              <a:rPr kumimoji="1" lang="ja-JP" altLang="en-US" smtClean="0"/>
              <a:t>38</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053880"/>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6" y="1113802"/>
            <a:ext cx="8577331" cy="83621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r>
              <a:rPr kumimoji="1" lang="ja-JP" altLang="en-US" sz="1400" dirty="0">
                <a:solidFill>
                  <a:schemeClr val="tx1"/>
                </a:solidFill>
              </a:rPr>
              <a:t>　最先端のビジネス教育を取り入れ、大阪の経済産業の発展に貢献できる人材、社会の</a:t>
            </a:r>
            <a:r>
              <a:rPr kumimoji="1" lang="en-US" altLang="ja-JP" sz="1400" dirty="0">
                <a:solidFill>
                  <a:schemeClr val="tx1"/>
                </a:solidFill>
              </a:rPr>
              <a:t>DX</a:t>
            </a:r>
            <a:r>
              <a:rPr kumimoji="1" lang="ja-JP" altLang="en-US" sz="1400" dirty="0">
                <a:solidFill>
                  <a:schemeClr val="tx1"/>
                </a:solidFill>
              </a:rPr>
              <a:t>化を推進できる人材を育成する。</a:t>
            </a:r>
            <a:endParaRPr lang="ja-JP" altLang="en-US" sz="1400" dirty="0"/>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7" y="2043014"/>
            <a:ext cx="3597813" cy="447844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a:t>
            </a:r>
            <a:r>
              <a:rPr kumimoji="1" lang="en-US" altLang="ja-JP" sz="1400" dirty="0">
                <a:solidFill>
                  <a:schemeClr val="tx1"/>
                </a:solidFill>
              </a:rPr>
              <a:t>	</a:t>
            </a:r>
            <a:r>
              <a:rPr kumimoji="1" lang="ja-JP" altLang="en-US" sz="1400" dirty="0">
                <a:solidFill>
                  <a:schemeClr val="tx1"/>
                </a:solidFill>
              </a:rPr>
              <a:t>時代の大きな変化に対応できる人材を育成する新たな商業教育の検討が求められる。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大学等で学びをさらに深化させることができるよう、大学進学に対応したカリキュラムを検討する必要がある。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時代のニーズにあった商業系高校のあり方を検討する必要がある。</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80" y="2043013"/>
            <a:ext cx="4583277" cy="448976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indent="-457200"/>
            <a:r>
              <a:rPr kumimoji="1" lang="ja-JP" altLang="en-US" sz="1400" dirty="0">
                <a:solidFill>
                  <a:schemeClr val="tx1"/>
                </a:solidFill>
              </a:rPr>
              <a:t>○ 教育内容、カリキュラムの魅力化・特色化を図るとともに、学校特色枠に反映させる。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時代に即したスキル獲得に向けた教育内容の充実を図る。</a:t>
            </a:r>
            <a:endParaRPr kumimoji="1" lang="en-US" altLang="ja-JP" sz="1400" dirty="0">
              <a:solidFill>
                <a:schemeClr val="tx1"/>
              </a:solidFill>
            </a:endParaRPr>
          </a:p>
          <a:p>
            <a:pPr marL="252000" indent="-457200"/>
            <a:r>
              <a:rPr kumimoji="1" lang="en-US" altLang="ja-JP" sz="1400" dirty="0">
                <a:solidFill>
                  <a:schemeClr val="tx1"/>
                </a:solidFill>
              </a:rPr>
              <a:t> </a:t>
            </a:r>
            <a:r>
              <a:rPr kumimoji="1" lang="ja-JP" altLang="en-US" sz="1400" dirty="0">
                <a:solidFill>
                  <a:schemeClr val="tx1"/>
                </a:solidFill>
              </a:rPr>
              <a:t>　・ </a:t>
            </a:r>
            <a:r>
              <a:rPr kumimoji="1" lang="en-US" altLang="ja-JP" sz="1400" dirty="0">
                <a:solidFill>
                  <a:schemeClr val="tx1"/>
                </a:solidFill>
              </a:rPr>
              <a:t>DX</a:t>
            </a:r>
            <a:r>
              <a:rPr kumimoji="1" lang="ja-JP" altLang="en-US" sz="1400" dirty="0">
                <a:solidFill>
                  <a:schemeClr val="tx1"/>
                </a:solidFill>
              </a:rPr>
              <a:t>化の推進、デジタルスキルの充実</a:t>
            </a:r>
            <a:endParaRPr kumimoji="1" lang="en-US" altLang="ja-JP" sz="1400" dirty="0">
              <a:solidFill>
                <a:schemeClr val="tx1"/>
              </a:solidFill>
            </a:endParaRPr>
          </a:p>
          <a:p>
            <a:pPr marL="252000" indent="-457200"/>
            <a:r>
              <a:rPr kumimoji="1" lang="ja-JP" altLang="en-US" sz="1400" dirty="0">
                <a:solidFill>
                  <a:schemeClr val="tx1"/>
                </a:solidFill>
              </a:rPr>
              <a:t>　 ・ </a:t>
            </a:r>
            <a:r>
              <a:rPr kumimoji="1" lang="ja-JP" altLang="en-US" sz="1400" b="1" dirty="0">
                <a:solidFill>
                  <a:schemeClr val="tx1"/>
                </a:solidFill>
              </a:rPr>
              <a:t>データサイエンス及びアントレプレナーシップ教育の実施</a:t>
            </a:r>
          </a:p>
          <a:p>
            <a:pPr marL="252000" indent="-457200"/>
            <a:r>
              <a:rPr kumimoji="1" lang="ja-JP" altLang="en-US" sz="1400" dirty="0">
                <a:solidFill>
                  <a:schemeClr val="tx1"/>
                </a:solidFill>
              </a:rPr>
              <a:t>   ・ 最先端のビジネス教育の展開と高等教育機関との連携のさらなる充実</a:t>
            </a:r>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403255" y="5519077"/>
            <a:ext cx="4436726" cy="94256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教育内容の検討</a:t>
            </a:r>
            <a:endParaRPr kumimoji="1" lang="en-US" altLang="ja-JP" sz="1400" dirty="0">
              <a:solidFill>
                <a:schemeClr val="tx1"/>
              </a:solidFill>
            </a:endParaRPr>
          </a:p>
          <a:p>
            <a:pPr marL="252000" indent="-457200"/>
            <a:r>
              <a:rPr kumimoji="1" lang="ja-JP" altLang="en-US" sz="1400" dirty="0">
                <a:solidFill>
                  <a:schemeClr val="tx1"/>
                </a:solidFill>
              </a:rPr>
              <a:t>令和８（</a:t>
            </a:r>
            <a:r>
              <a:rPr kumimoji="1" lang="en-US" altLang="ja-JP" sz="1400" dirty="0">
                <a:solidFill>
                  <a:schemeClr val="tx1"/>
                </a:solidFill>
              </a:rPr>
              <a:t>2026</a:t>
            </a:r>
            <a:r>
              <a:rPr kumimoji="1" lang="ja-JP" altLang="en-US" sz="1400" dirty="0">
                <a:solidFill>
                  <a:schemeClr val="tx1"/>
                </a:solidFill>
              </a:rPr>
              <a:t>）年度～　府内において商業の学びを保障</a:t>
            </a:r>
            <a:br>
              <a:rPr kumimoji="1" lang="en-US" altLang="ja-JP" sz="1400" dirty="0">
                <a:solidFill>
                  <a:schemeClr val="tx1"/>
                </a:solidFill>
              </a:rPr>
            </a:br>
            <a:r>
              <a:rPr kumimoji="1" lang="ja-JP" altLang="en-US" sz="1400" dirty="0">
                <a:solidFill>
                  <a:schemeClr val="tx1"/>
                </a:solidFill>
              </a:rPr>
              <a:t>　　　　</a:t>
            </a:r>
            <a:r>
              <a:rPr kumimoji="1" lang="en-US" altLang="ja-JP" sz="1400" dirty="0">
                <a:solidFill>
                  <a:schemeClr val="tx1"/>
                </a:solidFill>
              </a:rPr>
              <a:t>	</a:t>
            </a:r>
            <a:r>
              <a:rPr kumimoji="1" lang="ja-JP" altLang="en-US" sz="1400" dirty="0">
                <a:solidFill>
                  <a:schemeClr val="tx1"/>
                </a:solidFill>
              </a:rPr>
              <a:t>　　　　　　　　  する商業系高校のあり方検討</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7640" y="3554676"/>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4015E11-ABDD-411E-A453-EEAF4BFFEA40}"/>
              </a:ext>
            </a:extLst>
          </p:cNvPr>
          <p:cNvSpPr txBox="1"/>
          <p:nvPr/>
        </p:nvSpPr>
        <p:spPr>
          <a:xfrm>
            <a:off x="470080" y="654437"/>
            <a:ext cx="7107111" cy="369332"/>
          </a:xfrm>
          <a:prstGeom prst="rect">
            <a:avLst/>
          </a:prstGeom>
          <a:noFill/>
        </p:spPr>
        <p:txBody>
          <a:bodyPr wrap="square" rtlCol="0">
            <a:spAutoFit/>
          </a:bodyPr>
          <a:lstStyle/>
          <a:p>
            <a:r>
              <a:rPr kumimoji="1" lang="ja-JP" altLang="en-US" dirty="0"/>
              <a:t>商業系高校</a:t>
            </a:r>
            <a:r>
              <a:rPr kumimoji="1" lang="ja-JP" altLang="en-US" sz="1400" dirty="0"/>
              <a:t>（大阪ビジネスフロンティア、淀商業、鶴見商業、住吉商業）</a:t>
            </a:r>
          </a:p>
        </p:txBody>
      </p:sp>
      <p:sp>
        <p:nvSpPr>
          <p:cNvPr id="2" name="テキスト ボックス 1">
            <a:extLst>
              <a:ext uri="{FF2B5EF4-FFF2-40B4-BE49-F238E27FC236}">
                <a16:creationId xmlns:a16="http://schemas.microsoft.com/office/drawing/2014/main" id="{26D580D7-72AA-98FD-3A74-DCAD9A4A097E}"/>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（３）専門的な学びのグループ</a:t>
            </a:r>
          </a:p>
        </p:txBody>
      </p:sp>
    </p:spTree>
    <p:extLst>
      <p:ext uri="{BB962C8B-B14F-4D97-AF65-F5344CB8AC3E}">
        <p14:creationId xmlns:p14="http://schemas.microsoft.com/office/powerpoint/2010/main" val="754456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540314"/>
            <a:ext cx="2057400" cy="365125"/>
          </a:xfrm>
        </p:spPr>
        <p:txBody>
          <a:bodyPr/>
          <a:lstStyle/>
          <a:p>
            <a:fld id="{8EF98A3A-4FC9-421C-9EC4-B2EF6B34D3EB}" type="slidenum">
              <a:rPr kumimoji="1" lang="ja-JP" altLang="en-US" smtClean="0"/>
              <a:t>39</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012785"/>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6" y="1072707"/>
            <a:ext cx="8577331" cy="9648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a:t>
            </a:r>
            <a:r>
              <a:rPr kumimoji="1" lang="en-US" altLang="ja-JP" sz="1400" dirty="0">
                <a:solidFill>
                  <a:schemeClr val="tx1"/>
                </a:solidFill>
              </a:rPr>
              <a:t>IoT</a:t>
            </a:r>
            <a:r>
              <a:rPr kumimoji="1" lang="ja-JP" altLang="en-US" sz="1400" dirty="0">
                <a:solidFill>
                  <a:schemeClr val="tx1"/>
                </a:solidFill>
              </a:rPr>
              <a:t>や</a:t>
            </a:r>
            <a:r>
              <a:rPr kumimoji="1" lang="en-US" altLang="ja-JP" sz="1400" dirty="0">
                <a:solidFill>
                  <a:schemeClr val="tx1"/>
                </a:solidFill>
              </a:rPr>
              <a:t>AI</a:t>
            </a:r>
            <a:r>
              <a:rPr kumimoji="1" lang="ja-JP" altLang="en-US" sz="1400" dirty="0">
                <a:solidFill>
                  <a:schemeClr val="tx1"/>
                </a:solidFill>
              </a:rPr>
              <a:t>などの先端技術を活用し、農業の「</a:t>
            </a:r>
            <a:r>
              <a:rPr kumimoji="1" lang="en-US" altLang="ja-JP" sz="1400" dirty="0">
                <a:solidFill>
                  <a:schemeClr val="tx1"/>
                </a:solidFill>
              </a:rPr>
              <a:t>6</a:t>
            </a:r>
            <a:r>
              <a:rPr kumimoji="1" lang="ja-JP" altLang="en-US" sz="1400" dirty="0">
                <a:solidFill>
                  <a:schemeClr val="tx1"/>
                </a:solidFill>
              </a:rPr>
              <a:t>次産業化」を推進できる人材や、都市や住環境の緑化など生活空間を</a:t>
            </a:r>
            <a:endParaRPr kumimoji="1" lang="en-US" altLang="ja-JP" sz="1400" dirty="0">
              <a:solidFill>
                <a:schemeClr val="tx1"/>
              </a:solidFill>
            </a:endParaRPr>
          </a:p>
          <a:p>
            <a:pPr marL="252000" indent="-457200"/>
            <a:r>
              <a:rPr kumimoji="1" lang="ja-JP" altLang="en-US" sz="1400" dirty="0">
                <a:solidFill>
                  <a:schemeClr val="tx1"/>
                </a:solidFill>
              </a:rPr>
              <a:t>クリエイトできる人材を育成する。</a:t>
            </a:r>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7" y="2132578"/>
            <a:ext cx="3597813" cy="3570637"/>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 先端技術を活用したスマート農業の実施など</a:t>
            </a:r>
            <a:endParaRPr kumimoji="1" lang="en-US" altLang="ja-JP" sz="1400" dirty="0">
              <a:solidFill>
                <a:schemeClr val="tx1"/>
              </a:solidFill>
            </a:endParaRPr>
          </a:p>
          <a:p>
            <a:pPr marL="252000" indent="-457200"/>
            <a:r>
              <a:rPr kumimoji="1" lang="ja-JP" altLang="en-US" sz="1400" dirty="0">
                <a:solidFill>
                  <a:schemeClr val="tx1"/>
                </a:solidFill>
              </a:rPr>
              <a:t>　  特色ある教育活動のさらなる展開が求められ</a:t>
            </a:r>
            <a:endParaRPr kumimoji="1" lang="en-US" altLang="ja-JP" sz="1400" dirty="0">
              <a:solidFill>
                <a:schemeClr val="tx1"/>
              </a:solidFill>
            </a:endParaRPr>
          </a:p>
          <a:p>
            <a:pPr marL="252000" indent="-457200"/>
            <a:r>
              <a:rPr kumimoji="1" lang="ja-JP" altLang="en-US" sz="1400" dirty="0">
                <a:solidFill>
                  <a:schemeClr val="tx1"/>
                </a:solidFill>
              </a:rPr>
              <a:t>　  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経営感覚の醸成が図れる教育など、内容の充実が求められる。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一部の学科名が教育内容全体を表現できていないなど、受験生や保護者からわかりにくいとの声がある。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80" y="2132579"/>
            <a:ext cx="4583277" cy="357063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indent="-457200"/>
            <a:r>
              <a:rPr kumimoji="1" lang="ja-JP" altLang="en-US" sz="1400" dirty="0">
                <a:solidFill>
                  <a:schemeClr val="tx1"/>
                </a:solidFill>
              </a:rPr>
              <a:t>○ 教育内容、カリキュラムの魅力化・特色化を図るとともに、学校特色枠に反映させる。</a:t>
            </a:r>
            <a:endParaRPr kumimoji="1" lang="en-US" altLang="ja-JP" sz="1400" dirty="0">
              <a:solidFill>
                <a:schemeClr val="tx1"/>
              </a:solidFill>
            </a:endParaRPr>
          </a:p>
          <a:p>
            <a:pPr marL="252000" indent="-457200"/>
            <a:endParaRPr kumimoji="1" lang="en-US" altLang="ja-JP" sz="1400" dirty="0">
              <a:solidFill>
                <a:schemeClr val="tx1"/>
              </a:solidFill>
              <a:highlight>
                <a:srgbClr val="FFFF00"/>
              </a:highlight>
            </a:endParaRPr>
          </a:p>
          <a:p>
            <a:pPr marL="252000" indent="-457200"/>
            <a:r>
              <a:rPr kumimoji="1" lang="ja-JP" altLang="en-US" sz="1400" dirty="0">
                <a:solidFill>
                  <a:schemeClr val="tx1"/>
                </a:solidFill>
              </a:rPr>
              <a:t>○ 時代に即したスキル獲得に向けた教育内容の充実を図る。</a:t>
            </a:r>
            <a:endParaRPr kumimoji="1" lang="en-US" altLang="ja-JP" sz="1400" dirty="0">
              <a:solidFill>
                <a:schemeClr val="tx1"/>
              </a:solidFill>
            </a:endParaRPr>
          </a:p>
          <a:p>
            <a:pPr marL="252000" indent="-457200"/>
            <a:r>
              <a:rPr kumimoji="1" lang="en-US" altLang="ja-JP" sz="1400" dirty="0">
                <a:solidFill>
                  <a:schemeClr val="tx1"/>
                </a:solidFill>
              </a:rPr>
              <a:t> </a:t>
            </a:r>
            <a:r>
              <a:rPr kumimoji="1" lang="ja-JP" altLang="en-US" sz="1400" dirty="0">
                <a:solidFill>
                  <a:schemeClr val="tx1"/>
                </a:solidFill>
              </a:rPr>
              <a:t>　　・ </a:t>
            </a:r>
            <a:r>
              <a:rPr kumimoji="1" lang="en-US" altLang="ja-JP" sz="1400" dirty="0">
                <a:solidFill>
                  <a:schemeClr val="tx1"/>
                </a:solidFill>
              </a:rPr>
              <a:t>DX</a:t>
            </a:r>
            <a:r>
              <a:rPr kumimoji="1" lang="ja-JP" altLang="en-US" sz="1400" dirty="0">
                <a:solidFill>
                  <a:schemeClr val="tx1"/>
                </a:solidFill>
              </a:rPr>
              <a:t>化の推進、デジタルスキルの充実</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受験生等にわかりやすいよう、各専門学科の教科・科目における学習内容を整理する。</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411980" y="5036723"/>
            <a:ext cx="4435807" cy="59493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教育内容の検討</a:t>
            </a:r>
            <a:endParaRPr kumimoji="1" lang="en-US" altLang="ja-JP" sz="1400" dirty="0">
              <a:solidFill>
                <a:schemeClr val="tx1"/>
              </a:solidFill>
            </a:endParaRPr>
          </a:p>
        </p:txBody>
      </p:sp>
      <p:sp>
        <p:nvSpPr>
          <p:cNvPr id="14" name="正方形/長方形 13">
            <a:extLst>
              <a:ext uri="{FF2B5EF4-FFF2-40B4-BE49-F238E27FC236}">
                <a16:creationId xmlns:a16="http://schemas.microsoft.com/office/drawing/2014/main" id="{3417526B-3939-46C6-95FF-8DE2E4E6CA7D}"/>
              </a:ext>
            </a:extLst>
          </p:cNvPr>
          <p:cNvSpPr/>
          <p:nvPr/>
        </p:nvSpPr>
        <p:spPr>
          <a:xfrm>
            <a:off x="341725" y="5809651"/>
            <a:ext cx="8577331" cy="77683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備考</a:t>
            </a:r>
            <a:r>
              <a:rPr kumimoji="1" lang="en-US" altLang="ja-JP" sz="1400" dirty="0">
                <a:solidFill>
                  <a:schemeClr val="tx1"/>
                </a:solidFill>
              </a:rPr>
              <a:t>】</a:t>
            </a:r>
          </a:p>
          <a:p>
            <a:pPr marL="252000" indent="-457200"/>
            <a:r>
              <a:rPr kumimoji="1" lang="ja-JP" altLang="en-US" sz="1000" dirty="0">
                <a:solidFill>
                  <a:schemeClr val="tx1"/>
                </a:solidFill>
              </a:rPr>
              <a:t>６次産業化：農業を１次産業としてだけではなく、加⼯などの２次産業、さらにはサービスや販売などの３次産業 まで含め、１次から３次まで⼀体化した産業として</a:t>
            </a:r>
            <a:endParaRPr kumimoji="1" lang="en-US" altLang="ja-JP" sz="1000" dirty="0">
              <a:solidFill>
                <a:schemeClr val="tx1"/>
              </a:solidFill>
            </a:endParaRPr>
          </a:p>
          <a:p>
            <a:pPr marL="252000" indent="-457200"/>
            <a:r>
              <a:rPr kumimoji="1" lang="ja-JP" altLang="en-US" sz="1000" dirty="0">
                <a:solidFill>
                  <a:schemeClr val="tx1"/>
                </a:solidFill>
              </a:rPr>
              <a:t>　　　　　　　　　農業の可能性を広げようとするもの（農林水産省</a:t>
            </a:r>
            <a:r>
              <a:rPr kumimoji="1" lang="en-US" altLang="ja-JP" sz="1000" dirty="0">
                <a:solidFill>
                  <a:schemeClr val="tx1"/>
                </a:solidFill>
              </a:rPr>
              <a:t>HP</a:t>
            </a:r>
            <a:r>
              <a:rPr kumimoji="1" lang="ja-JP" altLang="en-US" sz="1000" dirty="0">
                <a:solidFill>
                  <a:schemeClr val="tx1"/>
                </a:solidFill>
              </a:rPr>
              <a:t>より）</a:t>
            </a:r>
            <a:endParaRPr kumimoji="1" lang="en-US" altLang="ja-JP" sz="10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7640" y="3287339"/>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55A6DBD6-8FAE-9F81-A2A3-BE47BD1CD2E8}"/>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（３）専門的な学びのグループ</a:t>
            </a:r>
          </a:p>
        </p:txBody>
      </p:sp>
      <p:sp>
        <p:nvSpPr>
          <p:cNvPr id="7" name="テキスト ボックス 6">
            <a:extLst>
              <a:ext uri="{FF2B5EF4-FFF2-40B4-BE49-F238E27FC236}">
                <a16:creationId xmlns:a16="http://schemas.microsoft.com/office/drawing/2014/main" id="{DFC1D245-BC87-05E1-975D-A8CB4B109B34}"/>
              </a:ext>
            </a:extLst>
          </p:cNvPr>
          <p:cNvSpPr txBox="1"/>
          <p:nvPr/>
        </p:nvSpPr>
        <p:spPr>
          <a:xfrm>
            <a:off x="470080" y="654437"/>
            <a:ext cx="7107111" cy="369332"/>
          </a:xfrm>
          <a:prstGeom prst="rect">
            <a:avLst/>
          </a:prstGeom>
          <a:noFill/>
        </p:spPr>
        <p:txBody>
          <a:bodyPr wrap="square" rtlCol="0">
            <a:spAutoFit/>
          </a:bodyPr>
          <a:lstStyle/>
          <a:p>
            <a:r>
              <a:rPr kumimoji="1" lang="ja-JP" altLang="en-US" dirty="0"/>
              <a:t>農業系高校</a:t>
            </a:r>
            <a:r>
              <a:rPr kumimoji="1" lang="ja-JP" altLang="en-US" sz="1400" dirty="0"/>
              <a:t>（園芸・農芸）</a:t>
            </a:r>
          </a:p>
        </p:txBody>
      </p:sp>
    </p:spTree>
    <p:extLst>
      <p:ext uri="{BB962C8B-B14F-4D97-AF65-F5344CB8AC3E}">
        <p14:creationId xmlns:p14="http://schemas.microsoft.com/office/powerpoint/2010/main" val="2141023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FE85D4-9A7D-D872-4369-477E68036429}"/>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4</a:t>
            </a:fld>
            <a:endParaRPr kumimoji="1" lang="ja-JP" altLang="en-US"/>
          </a:p>
        </p:txBody>
      </p:sp>
      <p:cxnSp>
        <p:nvCxnSpPr>
          <p:cNvPr id="4" name="直線コネクタ 3">
            <a:extLst>
              <a:ext uri="{FF2B5EF4-FFF2-40B4-BE49-F238E27FC236}">
                <a16:creationId xmlns:a16="http://schemas.microsoft.com/office/drawing/2014/main" id="{464B3858-B691-17AB-A642-36961B6F14EC}"/>
              </a:ext>
            </a:extLst>
          </p:cNvPr>
          <p:cNvCxnSpPr/>
          <p:nvPr/>
        </p:nvCxnSpPr>
        <p:spPr>
          <a:xfrm>
            <a:off x="647272" y="3429000"/>
            <a:ext cx="7813497"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テキスト ボックス 4">
            <a:extLst>
              <a:ext uri="{FF2B5EF4-FFF2-40B4-BE49-F238E27FC236}">
                <a16:creationId xmlns:a16="http://schemas.microsoft.com/office/drawing/2014/main" id="{ACA2FD0A-5296-A805-7391-E23B3E990173}"/>
              </a:ext>
            </a:extLst>
          </p:cNvPr>
          <p:cNvSpPr txBox="1"/>
          <p:nvPr/>
        </p:nvSpPr>
        <p:spPr>
          <a:xfrm>
            <a:off x="760288" y="2815119"/>
            <a:ext cx="7161087" cy="461665"/>
          </a:xfrm>
          <a:prstGeom prst="rect">
            <a:avLst/>
          </a:prstGeom>
          <a:noFill/>
        </p:spPr>
        <p:txBody>
          <a:bodyPr wrap="square" rtlCol="0">
            <a:spAutoFit/>
          </a:bodyPr>
          <a:lstStyle/>
          <a:p>
            <a:r>
              <a:rPr kumimoji="1" lang="ja-JP" altLang="en-US" sz="2400" dirty="0"/>
              <a:t>第１章　現在の府立高校</a:t>
            </a:r>
          </a:p>
        </p:txBody>
      </p:sp>
    </p:spTree>
    <p:extLst>
      <p:ext uri="{BB962C8B-B14F-4D97-AF65-F5344CB8AC3E}">
        <p14:creationId xmlns:p14="http://schemas.microsoft.com/office/powerpoint/2010/main" val="4142236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955144" y="6535296"/>
            <a:ext cx="2057400" cy="365125"/>
          </a:xfrm>
        </p:spPr>
        <p:txBody>
          <a:bodyPr/>
          <a:lstStyle/>
          <a:p>
            <a:fld id="{8EF98A3A-4FC9-421C-9EC4-B2EF6B34D3EB}" type="slidenum">
              <a:rPr kumimoji="1" lang="ja-JP" altLang="en-US" smtClean="0"/>
              <a:t>40</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456643"/>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6" y="1601399"/>
            <a:ext cx="8577331" cy="83621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生徒が興味・関心や進路希望に応じて、専門的な知識・技術を身につけることができるようにするとともに、社会の動向</a:t>
            </a:r>
            <a:endParaRPr kumimoji="1" lang="en-US" altLang="ja-JP" sz="1400" dirty="0">
              <a:solidFill>
                <a:schemeClr val="tx1"/>
              </a:solidFill>
            </a:endParaRPr>
          </a:p>
          <a:p>
            <a:pPr marL="252000" indent="-457200"/>
            <a:r>
              <a:rPr kumimoji="1" lang="ja-JP" altLang="en-US" sz="1400" dirty="0">
                <a:solidFill>
                  <a:schemeClr val="tx1"/>
                </a:solidFill>
              </a:rPr>
              <a:t>や生徒・保護者のニーズに対応した取組みを実施する。</a:t>
            </a:r>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7" y="2530610"/>
            <a:ext cx="3597813" cy="410918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 各校において、生徒が専門教科・科目を</a:t>
            </a:r>
            <a:r>
              <a:rPr kumimoji="1" lang="en-US" altLang="ja-JP" sz="1400" dirty="0">
                <a:solidFill>
                  <a:schemeClr val="tx1"/>
                </a:solidFill>
              </a:rPr>
              <a:t>25</a:t>
            </a:r>
            <a:r>
              <a:rPr kumimoji="1" lang="ja-JP" altLang="en-US" sz="1400" dirty="0">
                <a:solidFill>
                  <a:schemeClr val="tx1"/>
                </a:solidFill>
              </a:rPr>
              <a:t>単位以上履修するなど、専門的な知識・技術を身につけるための取組みを進めている。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体育に関する学科については、令和</a:t>
            </a:r>
            <a:r>
              <a:rPr kumimoji="1" lang="en-US" altLang="ja-JP" sz="1400" dirty="0">
                <a:solidFill>
                  <a:schemeClr val="tx1"/>
                </a:solidFill>
              </a:rPr>
              <a:t>4</a:t>
            </a:r>
            <a:r>
              <a:rPr kumimoji="1" lang="ja-JP" altLang="en-US" sz="1400" dirty="0">
                <a:solidFill>
                  <a:schemeClr val="tx1"/>
                </a:solidFill>
              </a:rPr>
              <a:t>（</a:t>
            </a:r>
            <a:r>
              <a:rPr kumimoji="1" lang="en-US" altLang="ja-JP" sz="1400" dirty="0">
                <a:solidFill>
                  <a:schemeClr val="tx1"/>
                </a:solidFill>
              </a:rPr>
              <a:t>2022</a:t>
            </a:r>
            <a:r>
              <a:rPr kumimoji="1" lang="ja-JP" altLang="en-US" sz="1400" dirty="0">
                <a:solidFill>
                  <a:schemeClr val="tx1"/>
                </a:solidFill>
              </a:rPr>
              <a:t>）年度に大阪市から桜宮、汎愛高校が府に移管されたことにより、配置に偏在化が生じており、あり方について検討が必要である。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芸能文化科、演劇科についても、同様に大阪市から咲くやこの花高校が移管されたことにより、両科のあり方について、検討が必要である。</a:t>
            </a:r>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80" y="2530611"/>
            <a:ext cx="4583277" cy="410918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indent="-457200"/>
            <a:r>
              <a:rPr kumimoji="1" lang="ja-JP" altLang="en-US" sz="1400" dirty="0">
                <a:solidFill>
                  <a:schemeClr val="tx1"/>
                </a:solidFill>
              </a:rPr>
              <a:t>○ 専門的な学びの充実に向け、クラス規模等について見直しを行う。　</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社会の動向や生徒・保護者のニーズに対応するよう、カリキュラムの変更等について検討する。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体育に関する学科、芸能文化科及び演劇科等専門学科のあり方について、検討を進める。</a:t>
            </a:r>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411980" y="5573304"/>
            <a:ext cx="4435807" cy="94340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専門的な学びの充実に向けた</a:t>
            </a:r>
            <a:endParaRPr kumimoji="1" lang="en-US" altLang="ja-JP" sz="1400" dirty="0">
              <a:solidFill>
                <a:schemeClr val="tx1"/>
              </a:solidFill>
            </a:endParaRPr>
          </a:p>
          <a:p>
            <a:pPr marL="252000" indent="-457200"/>
            <a:r>
              <a:rPr kumimoji="1" lang="ja-JP" altLang="en-US" sz="1400" dirty="0">
                <a:solidFill>
                  <a:schemeClr val="tx1"/>
                </a:solidFill>
              </a:rPr>
              <a:t>　　　　　　　　　　　　　　　　　検討</a:t>
            </a:r>
            <a:endParaRPr kumimoji="1" lang="en-US" altLang="ja-JP" sz="1400" dirty="0">
              <a:solidFill>
                <a:schemeClr val="tx1"/>
              </a:solidFill>
            </a:endParaRPr>
          </a:p>
          <a:p>
            <a:pPr marL="252000" indent="-457200"/>
            <a:endParaRPr kumimoji="1" lang="ja-JP" altLang="en-US" sz="14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7640" y="4042274"/>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C3EB7CE1-A68F-CC80-A01D-7CD19DC29AF5}"/>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（３）専門的な学びのグループ</a:t>
            </a:r>
          </a:p>
        </p:txBody>
      </p:sp>
      <p:sp>
        <p:nvSpPr>
          <p:cNvPr id="15" name="テキスト ボックス 14">
            <a:extLst>
              <a:ext uri="{FF2B5EF4-FFF2-40B4-BE49-F238E27FC236}">
                <a16:creationId xmlns:a16="http://schemas.microsoft.com/office/drawing/2014/main" id="{F0BCE4D1-8344-4547-A8BF-B2D872E03A76}"/>
              </a:ext>
            </a:extLst>
          </p:cNvPr>
          <p:cNvSpPr txBox="1"/>
          <p:nvPr/>
        </p:nvSpPr>
        <p:spPr>
          <a:xfrm>
            <a:off x="402928" y="879149"/>
            <a:ext cx="8608452" cy="369332"/>
          </a:xfrm>
          <a:prstGeom prst="rect">
            <a:avLst/>
          </a:prstGeom>
          <a:noFill/>
        </p:spPr>
        <p:txBody>
          <a:bodyPr wrap="square" rtlCol="0">
            <a:spAutoFit/>
          </a:bodyPr>
          <a:lstStyle/>
          <a:p>
            <a:r>
              <a:rPr kumimoji="1" lang="ja-JP" altLang="en-US" dirty="0"/>
              <a:t>専門学科　</a:t>
            </a:r>
            <a:endParaRPr kumimoji="1" lang="ja-JP" altLang="en-US" sz="1200" dirty="0"/>
          </a:p>
        </p:txBody>
      </p:sp>
      <p:sp>
        <p:nvSpPr>
          <p:cNvPr id="14" name="テキスト ボックス 13">
            <a:extLst>
              <a:ext uri="{FF2B5EF4-FFF2-40B4-BE49-F238E27FC236}">
                <a16:creationId xmlns:a16="http://schemas.microsoft.com/office/drawing/2014/main" id="{DB14834C-A411-4E1B-89AA-DD814C070742}"/>
              </a:ext>
            </a:extLst>
          </p:cNvPr>
          <p:cNvSpPr txBox="1"/>
          <p:nvPr/>
        </p:nvSpPr>
        <p:spPr>
          <a:xfrm>
            <a:off x="1696825" y="707171"/>
            <a:ext cx="7150962" cy="769441"/>
          </a:xfrm>
          <a:prstGeom prst="rect">
            <a:avLst/>
          </a:prstGeom>
          <a:noFill/>
        </p:spPr>
        <p:txBody>
          <a:bodyPr wrap="square">
            <a:spAutoFit/>
          </a:bodyPr>
          <a:lstStyle/>
          <a:p>
            <a:r>
              <a:rPr kumimoji="1" lang="ja-JP" altLang="en-US" sz="1100" dirty="0"/>
              <a:t>食物文化・演劇（咲くやこの花）、芸能文化（東住吉）、福祉ボランティア‘（淀商業）、音楽（夕陽丘）、</a:t>
            </a:r>
            <a:br>
              <a:rPr kumimoji="1" lang="en-US" altLang="ja-JP" sz="1100" dirty="0"/>
            </a:br>
            <a:r>
              <a:rPr kumimoji="1" lang="ja-JP" altLang="en-US" sz="1100" dirty="0"/>
              <a:t>体育系（桜宮、汎愛、摂津、大塚）、美術（工芸）、総合造形（港南造形）、理数（東、いちりつ）、</a:t>
            </a:r>
            <a:br>
              <a:rPr kumimoji="1" lang="en-US" altLang="ja-JP" sz="1100" dirty="0"/>
            </a:br>
            <a:r>
              <a:rPr kumimoji="1" lang="ja-JP" altLang="en-US" sz="1100" dirty="0"/>
              <a:t>総合科学（住吉、千里、泉北） 、教育文理学（桜和）　</a:t>
            </a:r>
            <a:endParaRPr kumimoji="1" lang="en-US" altLang="ja-JP" sz="1100" dirty="0"/>
          </a:p>
          <a:p>
            <a:r>
              <a:rPr kumimoji="1" lang="en-US" altLang="ja-JP" sz="1100" dirty="0"/>
              <a:t>※</a:t>
            </a:r>
            <a:r>
              <a:rPr kumimoji="1" lang="ja-JP" altLang="en-US" sz="1100" dirty="0"/>
              <a:t>　工業、商業、農業、グローバルビジネス科、国際文化科、英語科、グローバル科、グローバル探究科、文理学科を除く</a:t>
            </a:r>
            <a:endParaRPr lang="ja-JP" altLang="en-US" sz="1100" dirty="0"/>
          </a:p>
        </p:txBody>
      </p:sp>
      <p:sp>
        <p:nvSpPr>
          <p:cNvPr id="7" name="大かっこ 6">
            <a:extLst>
              <a:ext uri="{FF2B5EF4-FFF2-40B4-BE49-F238E27FC236}">
                <a16:creationId xmlns:a16="http://schemas.microsoft.com/office/drawing/2014/main" id="{40C4F788-7627-4C5A-9F67-D0D216616E37}"/>
              </a:ext>
            </a:extLst>
          </p:cNvPr>
          <p:cNvSpPr/>
          <p:nvPr/>
        </p:nvSpPr>
        <p:spPr>
          <a:xfrm>
            <a:off x="1621410" y="707172"/>
            <a:ext cx="6897749" cy="72950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997098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41</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2" name="テキスト ボックス 1">
            <a:extLst>
              <a:ext uri="{FF2B5EF4-FFF2-40B4-BE49-F238E27FC236}">
                <a16:creationId xmlns:a16="http://schemas.microsoft.com/office/drawing/2014/main" id="{FB22879D-2309-ED69-7795-D8D685744D49}"/>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a:t>
            </a:r>
          </a:p>
        </p:txBody>
      </p:sp>
      <p:sp>
        <p:nvSpPr>
          <p:cNvPr id="25" name="正方形/長方形 24">
            <a:extLst>
              <a:ext uri="{FF2B5EF4-FFF2-40B4-BE49-F238E27FC236}">
                <a16:creationId xmlns:a16="http://schemas.microsoft.com/office/drawing/2014/main" id="{EC470E5E-5258-4B63-A377-2E78A565D971}"/>
              </a:ext>
            </a:extLst>
          </p:cNvPr>
          <p:cNvSpPr/>
          <p:nvPr/>
        </p:nvSpPr>
        <p:spPr>
          <a:xfrm>
            <a:off x="383146" y="3323431"/>
            <a:ext cx="8377707" cy="576372"/>
          </a:xfrm>
          <a:prstGeom prst="rect">
            <a:avLst/>
          </a:prstGeom>
          <a:solidFill>
            <a:srgbClr val="94F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（４）中高一貫校（併設型中高一貫校）</a:t>
            </a:r>
            <a:endParaRPr kumimoji="1" lang="en-US" altLang="ja-JP" sz="1600" dirty="0">
              <a:solidFill>
                <a:schemeClr val="tx1"/>
              </a:solidFill>
            </a:endParaRPr>
          </a:p>
        </p:txBody>
      </p:sp>
    </p:spTree>
    <p:extLst>
      <p:ext uri="{BB962C8B-B14F-4D97-AF65-F5344CB8AC3E}">
        <p14:creationId xmlns:p14="http://schemas.microsoft.com/office/powerpoint/2010/main" val="2570468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902663" y="6532774"/>
            <a:ext cx="2057400" cy="365125"/>
          </a:xfrm>
        </p:spPr>
        <p:txBody>
          <a:bodyPr/>
          <a:lstStyle/>
          <a:p>
            <a:fld id="{8EF98A3A-4FC9-421C-9EC4-B2EF6B34D3EB}" type="slidenum">
              <a:rPr kumimoji="1" lang="ja-JP" altLang="en-US" smtClean="0"/>
              <a:t>42</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2" name="テキスト ボックス 1">
            <a:extLst>
              <a:ext uri="{FF2B5EF4-FFF2-40B4-BE49-F238E27FC236}">
                <a16:creationId xmlns:a16="http://schemas.microsoft.com/office/drawing/2014/main" id="{FB22879D-2309-ED69-7795-D8D685744D49}"/>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（４）中高一貫校</a:t>
            </a:r>
          </a:p>
        </p:txBody>
      </p:sp>
      <p:cxnSp>
        <p:nvCxnSpPr>
          <p:cNvPr id="4" name="直線コネクタ 3">
            <a:extLst>
              <a:ext uri="{FF2B5EF4-FFF2-40B4-BE49-F238E27FC236}">
                <a16:creationId xmlns:a16="http://schemas.microsoft.com/office/drawing/2014/main" id="{A58C88EE-8BCB-0CF6-FA82-35F9C61FB5BF}"/>
              </a:ext>
            </a:extLst>
          </p:cNvPr>
          <p:cNvCxnSpPr/>
          <p:nvPr/>
        </p:nvCxnSpPr>
        <p:spPr>
          <a:xfrm>
            <a:off x="500743" y="1043973"/>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7" name="正方形/長方形 6">
            <a:extLst>
              <a:ext uri="{FF2B5EF4-FFF2-40B4-BE49-F238E27FC236}">
                <a16:creationId xmlns:a16="http://schemas.microsoft.com/office/drawing/2014/main" id="{CD554286-F5D0-5FC9-5275-C47F9585928A}"/>
              </a:ext>
            </a:extLst>
          </p:cNvPr>
          <p:cNvSpPr/>
          <p:nvPr/>
        </p:nvSpPr>
        <p:spPr>
          <a:xfrm>
            <a:off x="341726" y="1103894"/>
            <a:ext cx="8577331" cy="71859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中高一貫教育を通して、地域や世界と協働しながら深い教養と探究心・豊かな人間性を涵養し、</a:t>
            </a:r>
            <a:endParaRPr kumimoji="1" lang="en-US" altLang="ja-JP" sz="1400" dirty="0">
              <a:solidFill>
                <a:schemeClr val="tx1"/>
              </a:solidFill>
            </a:endParaRPr>
          </a:p>
          <a:p>
            <a:pPr marL="252000" indent="-457200"/>
            <a:r>
              <a:rPr kumimoji="1" lang="ja-JP" altLang="en-US" sz="1400" dirty="0">
                <a:solidFill>
                  <a:schemeClr val="tx1"/>
                </a:solidFill>
              </a:rPr>
              <a:t>　社会や地域で活躍するリーダー等を育成することをめざす。</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8" name="正方形/長方形 7">
            <a:extLst>
              <a:ext uri="{FF2B5EF4-FFF2-40B4-BE49-F238E27FC236}">
                <a16:creationId xmlns:a16="http://schemas.microsoft.com/office/drawing/2014/main" id="{B9FC8954-240B-2005-BE13-BAC44A490087}"/>
              </a:ext>
            </a:extLst>
          </p:cNvPr>
          <p:cNvSpPr/>
          <p:nvPr/>
        </p:nvSpPr>
        <p:spPr>
          <a:xfrm>
            <a:off x="341727" y="1908147"/>
            <a:ext cx="3597813" cy="46623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 富田林中学校については、平成</a:t>
            </a:r>
            <a:r>
              <a:rPr kumimoji="1" lang="en-US" altLang="ja-JP" sz="1400" dirty="0">
                <a:solidFill>
                  <a:schemeClr val="tx1"/>
                </a:solidFill>
              </a:rPr>
              <a:t>29</a:t>
            </a:r>
            <a:r>
              <a:rPr kumimoji="1" lang="ja-JP" altLang="en-US" sz="1400" dirty="0">
                <a:solidFill>
                  <a:schemeClr val="tx1"/>
                </a:solidFill>
              </a:rPr>
              <a:t>（</a:t>
            </a:r>
            <a:r>
              <a:rPr kumimoji="1" lang="en-US" altLang="ja-JP" sz="1400" dirty="0">
                <a:solidFill>
                  <a:schemeClr val="tx1"/>
                </a:solidFill>
              </a:rPr>
              <a:t>2017</a:t>
            </a:r>
            <a:r>
              <a:rPr kumimoji="1" lang="ja-JP" altLang="en-US" sz="1400" dirty="0">
                <a:solidFill>
                  <a:schemeClr val="tx1"/>
                </a:solidFill>
              </a:rPr>
              <a:t>）年、地域からの強い要望を受けて、府立で初の併設型中高一貫校として開校した。</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水都国際中学校・高校については、公設民営手法を用いた学校であり、令和２（</a:t>
            </a:r>
            <a:r>
              <a:rPr kumimoji="1" lang="en-US" altLang="ja-JP" sz="1400" dirty="0">
                <a:solidFill>
                  <a:schemeClr val="tx1"/>
                </a:solidFill>
              </a:rPr>
              <a:t>2020</a:t>
            </a:r>
            <a:r>
              <a:rPr kumimoji="1" lang="ja-JP" altLang="en-US" sz="1400" dirty="0">
                <a:solidFill>
                  <a:schemeClr val="tx1"/>
                </a:solidFill>
              </a:rPr>
              <a:t>）年に国際バカロレアの認定校として指定を受ける。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咲くやこの花中学校・高校、水都国際中学校・高校については、令和４（</a:t>
            </a:r>
            <a:r>
              <a:rPr kumimoji="1" lang="en-US" altLang="ja-JP" sz="1400" dirty="0">
                <a:solidFill>
                  <a:schemeClr val="tx1"/>
                </a:solidFill>
              </a:rPr>
              <a:t>2022</a:t>
            </a:r>
            <a:r>
              <a:rPr kumimoji="1" lang="ja-JP" altLang="en-US" sz="1400" dirty="0">
                <a:solidFill>
                  <a:schemeClr val="tx1"/>
                </a:solidFill>
              </a:rPr>
              <a:t>）年度、大阪市より府へ移管。</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いずれの学校でも６年間を見通した教育活動を展開している。</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9" name="正方形/長方形 8">
            <a:extLst>
              <a:ext uri="{FF2B5EF4-FFF2-40B4-BE49-F238E27FC236}">
                <a16:creationId xmlns:a16="http://schemas.microsoft.com/office/drawing/2014/main" id="{EFD44708-3E08-9071-9CFF-54D924A66EFA}"/>
              </a:ext>
            </a:extLst>
          </p:cNvPr>
          <p:cNvSpPr/>
          <p:nvPr/>
        </p:nvSpPr>
        <p:spPr>
          <a:xfrm>
            <a:off x="4335779" y="1908149"/>
            <a:ext cx="4583277" cy="466233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indent="-457200"/>
            <a:r>
              <a:rPr kumimoji="1" lang="ja-JP" altLang="en-US" sz="1400" dirty="0">
                <a:solidFill>
                  <a:schemeClr val="tx1"/>
                </a:solidFill>
              </a:rPr>
              <a:t>○ 富田林中学校・高校については、中高一貫校設置の検証結果を踏まえ、６年間をより見通した教育活動の展開の方策を検討する。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水都国際中学校・高校については、令和６（</a:t>
            </a:r>
            <a:r>
              <a:rPr kumimoji="1" lang="en-US" altLang="ja-JP" sz="1400" dirty="0">
                <a:solidFill>
                  <a:schemeClr val="tx1"/>
                </a:solidFill>
              </a:rPr>
              <a:t>2024</a:t>
            </a:r>
            <a:r>
              <a:rPr kumimoji="1" lang="ja-JP" altLang="en-US" sz="1400" dirty="0">
                <a:solidFill>
                  <a:schemeClr val="tx1"/>
                </a:solidFill>
              </a:rPr>
              <a:t>）年度末に中学校１期生が高校を卒業することを踏まえ、公設民営手法及び国際バカロレア認定校としての効果等の検証を行う。</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あわせて、咲くやこの花中学校・高校を含め、中高一貫校のあり方について検討する。</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0" name="正方形/長方形 9">
            <a:extLst>
              <a:ext uri="{FF2B5EF4-FFF2-40B4-BE49-F238E27FC236}">
                <a16:creationId xmlns:a16="http://schemas.microsoft.com/office/drawing/2014/main" id="{2C5A9B8F-4859-8A2D-FFBA-4C93CA96224C}"/>
              </a:ext>
            </a:extLst>
          </p:cNvPr>
          <p:cNvSpPr/>
          <p:nvPr/>
        </p:nvSpPr>
        <p:spPr>
          <a:xfrm>
            <a:off x="4411980" y="5074329"/>
            <a:ext cx="4435807" cy="140900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a:t>
            </a:r>
            <a:endParaRPr kumimoji="1" lang="en-US" altLang="ja-JP" sz="1400" dirty="0">
              <a:solidFill>
                <a:schemeClr val="tx1"/>
              </a:solidFill>
            </a:endParaRPr>
          </a:p>
          <a:p>
            <a:pPr marL="252000" indent="-457200"/>
            <a:r>
              <a:rPr kumimoji="1" lang="ja-JP" altLang="en-US" sz="1400" dirty="0">
                <a:solidFill>
                  <a:schemeClr val="tx1"/>
                </a:solidFill>
              </a:rPr>
              <a:t>　　・富田林中学校・高校については、６年間をより見通した</a:t>
            </a:r>
            <a:endParaRPr kumimoji="1" lang="en-US" altLang="ja-JP" sz="1400" dirty="0">
              <a:solidFill>
                <a:schemeClr val="tx1"/>
              </a:solidFill>
            </a:endParaRPr>
          </a:p>
          <a:p>
            <a:pPr marL="252000" indent="-457200"/>
            <a:r>
              <a:rPr kumimoji="1" lang="en-US" altLang="ja-JP" sz="1400" dirty="0">
                <a:solidFill>
                  <a:schemeClr val="tx1"/>
                </a:solidFill>
              </a:rPr>
              <a:t>   </a:t>
            </a:r>
            <a:r>
              <a:rPr kumimoji="1" lang="ja-JP" altLang="en-US" sz="1400" dirty="0">
                <a:solidFill>
                  <a:schemeClr val="tx1"/>
                </a:solidFill>
              </a:rPr>
              <a:t>  教育活動の展開方策を検討</a:t>
            </a:r>
            <a:endParaRPr kumimoji="1" lang="en-US" altLang="ja-JP" sz="1400" dirty="0">
              <a:solidFill>
                <a:schemeClr val="tx1"/>
              </a:solidFill>
            </a:endParaRPr>
          </a:p>
          <a:p>
            <a:pPr marL="252000" indent="-457200"/>
            <a:r>
              <a:rPr kumimoji="1" lang="ja-JP" altLang="en-US" sz="1400" dirty="0">
                <a:solidFill>
                  <a:schemeClr val="tx1"/>
                </a:solidFill>
              </a:rPr>
              <a:t>　　・水都国際中学校・高校については、効果等を検証</a:t>
            </a:r>
            <a:endParaRPr kumimoji="1" lang="en-US" altLang="ja-JP" sz="1400" dirty="0">
              <a:solidFill>
                <a:schemeClr val="tx1"/>
              </a:solidFill>
            </a:endParaRPr>
          </a:p>
          <a:p>
            <a:pPr marL="252000" indent="-457200"/>
            <a:r>
              <a:rPr kumimoji="1" lang="ja-JP" altLang="en-US" sz="1400" dirty="0">
                <a:solidFill>
                  <a:schemeClr val="tx1"/>
                </a:solidFill>
              </a:rPr>
              <a:t>　　・中高一貫校のあり方検討</a:t>
            </a:r>
            <a:endParaRPr kumimoji="1" lang="en-US" altLang="ja-JP" sz="1400" dirty="0">
              <a:solidFill>
                <a:schemeClr val="tx1"/>
              </a:solidFill>
            </a:endParaRPr>
          </a:p>
        </p:txBody>
      </p:sp>
      <p:sp>
        <p:nvSpPr>
          <p:cNvPr id="12" name="矢印: 右 11">
            <a:extLst>
              <a:ext uri="{FF2B5EF4-FFF2-40B4-BE49-F238E27FC236}">
                <a16:creationId xmlns:a16="http://schemas.microsoft.com/office/drawing/2014/main" id="{A231EFA4-B3BB-B13F-69CA-D7E7209DCD9D}"/>
              </a:ext>
            </a:extLst>
          </p:cNvPr>
          <p:cNvSpPr/>
          <p:nvPr/>
        </p:nvSpPr>
        <p:spPr>
          <a:xfrm>
            <a:off x="3977640" y="3538734"/>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9F33770-23C5-79A1-D050-CB33FA8BF61B}"/>
              </a:ext>
            </a:extLst>
          </p:cNvPr>
          <p:cNvSpPr txBox="1"/>
          <p:nvPr/>
        </p:nvSpPr>
        <p:spPr>
          <a:xfrm>
            <a:off x="470080" y="644530"/>
            <a:ext cx="8262440" cy="369332"/>
          </a:xfrm>
          <a:prstGeom prst="rect">
            <a:avLst/>
          </a:prstGeom>
          <a:noFill/>
        </p:spPr>
        <p:txBody>
          <a:bodyPr wrap="square" rtlCol="0">
            <a:spAutoFit/>
          </a:bodyPr>
          <a:lstStyle/>
          <a:p>
            <a:r>
              <a:rPr kumimoji="1" lang="ja-JP" altLang="en-US" dirty="0"/>
              <a:t>中高一貫校</a:t>
            </a:r>
            <a:r>
              <a:rPr kumimoji="1" lang="ja-JP" altLang="en-US" sz="1400" dirty="0"/>
              <a:t>（水都国際・咲くやこの花・富田林）</a:t>
            </a:r>
          </a:p>
        </p:txBody>
      </p:sp>
    </p:spTree>
    <p:extLst>
      <p:ext uri="{BB962C8B-B14F-4D97-AF65-F5344CB8AC3E}">
        <p14:creationId xmlns:p14="http://schemas.microsoft.com/office/powerpoint/2010/main" val="286199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790288" y="6407538"/>
            <a:ext cx="2057400" cy="365125"/>
          </a:xfrm>
        </p:spPr>
        <p:txBody>
          <a:bodyPr/>
          <a:lstStyle/>
          <a:p>
            <a:fld id="{8EF98A3A-4FC9-421C-9EC4-B2EF6B34D3EB}" type="slidenum">
              <a:rPr kumimoji="1" lang="ja-JP" altLang="en-US" smtClean="0"/>
              <a:t>43</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2" name="テキスト ボックス 1">
            <a:extLst>
              <a:ext uri="{FF2B5EF4-FFF2-40B4-BE49-F238E27FC236}">
                <a16:creationId xmlns:a16="http://schemas.microsoft.com/office/drawing/2014/main" id="{FB22879D-2309-ED69-7795-D8D685744D49}"/>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a:t>
            </a:r>
          </a:p>
        </p:txBody>
      </p:sp>
      <p:sp>
        <p:nvSpPr>
          <p:cNvPr id="7" name="正方形/長方形 6">
            <a:extLst>
              <a:ext uri="{FF2B5EF4-FFF2-40B4-BE49-F238E27FC236}">
                <a16:creationId xmlns:a16="http://schemas.microsoft.com/office/drawing/2014/main" id="{0A7C7EB6-6D9B-4FA4-B943-2C58D03A1C0C}"/>
              </a:ext>
            </a:extLst>
          </p:cNvPr>
          <p:cNvSpPr/>
          <p:nvPr/>
        </p:nvSpPr>
        <p:spPr>
          <a:xfrm>
            <a:off x="370268" y="3375660"/>
            <a:ext cx="8377707" cy="576000"/>
          </a:xfrm>
          <a:prstGeom prst="rect">
            <a:avLst/>
          </a:prstGeom>
          <a:solidFill>
            <a:srgbClr val="94F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（５）全校共通の取組み</a:t>
            </a:r>
            <a:endParaRPr kumimoji="1" lang="en-US" altLang="ja-JP" sz="1600" dirty="0">
              <a:solidFill>
                <a:schemeClr val="tx1"/>
              </a:solidFill>
            </a:endParaRPr>
          </a:p>
        </p:txBody>
      </p:sp>
    </p:spTree>
    <p:extLst>
      <p:ext uri="{BB962C8B-B14F-4D97-AF65-F5344CB8AC3E}">
        <p14:creationId xmlns:p14="http://schemas.microsoft.com/office/powerpoint/2010/main" val="1138885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672340" y="6408336"/>
            <a:ext cx="2057400" cy="365125"/>
          </a:xfrm>
        </p:spPr>
        <p:txBody>
          <a:bodyPr/>
          <a:lstStyle/>
          <a:p>
            <a:fld id="{8EF98A3A-4FC9-421C-9EC4-B2EF6B34D3EB}" type="slidenum">
              <a:rPr kumimoji="1" lang="ja-JP" altLang="en-US" smtClean="0"/>
              <a:t>44</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9" name="テキスト ボックス 8">
            <a:extLst>
              <a:ext uri="{FF2B5EF4-FFF2-40B4-BE49-F238E27FC236}">
                <a16:creationId xmlns:a16="http://schemas.microsoft.com/office/drawing/2014/main" id="{FB9BB828-0FF2-5BBE-6D8A-081FDE1E66D5}"/>
              </a:ext>
            </a:extLst>
          </p:cNvPr>
          <p:cNvSpPr txBox="1"/>
          <p:nvPr/>
        </p:nvSpPr>
        <p:spPr>
          <a:xfrm>
            <a:off x="626723" y="946006"/>
            <a:ext cx="5435030" cy="4278094"/>
          </a:xfrm>
          <a:prstGeom prst="rect">
            <a:avLst/>
          </a:prstGeom>
          <a:noFill/>
        </p:spPr>
        <p:txBody>
          <a:bodyPr wrap="square" rtlCol="0">
            <a:spAutoFit/>
          </a:bodyPr>
          <a:lstStyle/>
          <a:p>
            <a:r>
              <a:rPr kumimoji="1" lang="en-US" altLang="ja-JP" sz="1600" dirty="0"/>
              <a:t>【</a:t>
            </a:r>
            <a:r>
              <a:rPr kumimoji="1" lang="ja-JP" altLang="en-US" sz="1600" dirty="0"/>
              <a:t>主にソフト整備によるもの</a:t>
            </a:r>
            <a:r>
              <a:rPr kumimoji="1" lang="en-US" altLang="ja-JP" sz="1600" dirty="0"/>
              <a:t>】</a:t>
            </a:r>
          </a:p>
          <a:p>
            <a:r>
              <a:rPr kumimoji="1" lang="ja-JP" altLang="en-US" sz="1600" dirty="0"/>
              <a:t>・　英語教育の推進</a:t>
            </a:r>
            <a:endParaRPr kumimoji="1" lang="en-US" altLang="ja-JP" sz="1600" dirty="0"/>
          </a:p>
          <a:p>
            <a:r>
              <a:rPr kumimoji="1" lang="ja-JP" altLang="en-US" sz="1600" dirty="0"/>
              <a:t>・　不登校対策</a:t>
            </a:r>
            <a:endParaRPr kumimoji="1" lang="en-US" altLang="ja-JP" sz="1600" dirty="0"/>
          </a:p>
          <a:p>
            <a:r>
              <a:rPr kumimoji="1" lang="ja-JP" altLang="en-US" sz="1600" dirty="0"/>
              <a:t>・　日本語指導にかかる支援の充実</a:t>
            </a:r>
            <a:endParaRPr kumimoji="1" lang="en-US" altLang="ja-JP" sz="1600" dirty="0"/>
          </a:p>
          <a:p>
            <a:r>
              <a:rPr kumimoji="1" lang="ja-JP" altLang="en-US" sz="1600" dirty="0"/>
              <a:t>・　「ともに学び、ともに育つ」教育の推進</a:t>
            </a:r>
            <a:endParaRPr kumimoji="1" lang="en-US" altLang="ja-JP" sz="16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dirty="0"/>
              <a:t>・　</a:t>
            </a:r>
            <a:r>
              <a:rPr kumimoji="0"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チーム学校における生徒指導体制</a:t>
            </a:r>
            <a:endParaRPr kumimoji="1" lang="ja-JP" altLang="en-US" sz="1600" b="0" i="0" u="none" strike="noStrike" kern="1200" cap="none" spc="0" normalizeH="0" baseline="0" noProof="0" dirty="0">
              <a:ln>
                <a:noFill/>
              </a:ln>
              <a:effectLst/>
              <a:uLnTx/>
              <a:uFillTx/>
              <a:latin typeface="Meiryo UI"/>
              <a:ea typeface="Meiryo UI"/>
              <a:cs typeface="+mn-cs"/>
            </a:endParaRPr>
          </a:p>
          <a:p>
            <a:r>
              <a:rPr kumimoji="1" lang="ja-JP" altLang="en-US" sz="1600" dirty="0"/>
              <a:t>・　部活動大阪モデル</a:t>
            </a:r>
            <a:endParaRPr kumimoji="1" lang="en-US" altLang="ja-JP" sz="1600" dirty="0"/>
          </a:p>
          <a:p>
            <a:endParaRPr kumimoji="1" lang="en-US" altLang="ja-JP" sz="1600" dirty="0"/>
          </a:p>
          <a:p>
            <a:r>
              <a:rPr kumimoji="1" lang="en-US" altLang="ja-JP" sz="1600" dirty="0"/>
              <a:t>【</a:t>
            </a:r>
            <a:r>
              <a:rPr kumimoji="1" lang="ja-JP" altLang="en-US" sz="1600" dirty="0"/>
              <a:t>主に教育環境の充実（ハード整備）によるもの</a:t>
            </a:r>
            <a:r>
              <a:rPr kumimoji="1" lang="en-US" altLang="ja-JP" sz="1600" dirty="0"/>
              <a:t>】</a:t>
            </a:r>
          </a:p>
          <a:p>
            <a:r>
              <a:rPr kumimoji="1" lang="ja-JP" altLang="en-US" sz="1600" dirty="0"/>
              <a:t>・　</a:t>
            </a:r>
            <a:r>
              <a:rPr kumimoji="1" lang="en-US" altLang="ja-JP" sz="1600" dirty="0"/>
              <a:t>ICT</a:t>
            </a:r>
            <a:r>
              <a:rPr kumimoji="1" lang="ja-JP" altLang="en-US" sz="1600" dirty="0"/>
              <a:t>環境の整備</a:t>
            </a:r>
            <a:endParaRPr kumimoji="1" lang="en-US" altLang="ja-JP" sz="1600" dirty="0"/>
          </a:p>
          <a:p>
            <a:r>
              <a:rPr kumimoji="1" lang="ja-JP" altLang="en-US" sz="1600" dirty="0"/>
              <a:t>・　府立高校のネットワーク化</a:t>
            </a:r>
            <a:endParaRPr kumimoji="1" lang="en-US" altLang="ja-JP" sz="1600" dirty="0"/>
          </a:p>
          <a:p>
            <a:r>
              <a:rPr kumimoji="1" lang="ja-JP" altLang="en-US" sz="1600" dirty="0"/>
              <a:t>・　府立学校の建て替え</a:t>
            </a:r>
            <a:endParaRPr kumimoji="1" lang="en-US" altLang="ja-JP" sz="1600" dirty="0"/>
          </a:p>
          <a:p>
            <a:r>
              <a:rPr kumimoji="1" lang="ja-JP" altLang="en-US" sz="1600" dirty="0"/>
              <a:t>・　施設の学習環境整備（トイレの洋式化）</a:t>
            </a:r>
            <a:endParaRPr kumimoji="1" lang="en-US" altLang="ja-JP" sz="1600" dirty="0"/>
          </a:p>
          <a:p>
            <a:r>
              <a:rPr kumimoji="1" lang="ja-JP" altLang="en-US" sz="1600" dirty="0"/>
              <a:t>・　施設の学習環境整備（空調設備整備）</a:t>
            </a:r>
            <a:endParaRPr kumimoji="1" lang="en-US" altLang="ja-JP" sz="1600" dirty="0"/>
          </a:p>
          <a:p>
            <a:endParaRPr kumimoji="1" lang="en-US" altLang="ja-JP" sz="1600" dirty="0"/>
          </a:p>
          <a:p>
            <a:r>
              <a:rPr kumimoji="1" lang="en-US" altLang="ja-JP" sz="1600" dirty="0"/>
              <a:t>【</a:t>
            </a:r>
            <a:r>
              <a:rPr kumimoji="1" lang="ja-JP" altLang="en-US" sz="1600" dirty="0"/>
              <a:t>その他</a:t>
            </a:r>
            <a:r>
              <a:rPr kumimoji="1" lang="en-US" altLang="ja-JP" sz="1600" dirty="0"/>
              <a:t>】</a:t>
            </a:r>
          </a:p>
          <a:p>
            <a:r>
              <a:rPr kumimoji="1" lang="ja-JP" altLang="en-US" sz="1600" dirty="0"/>
              <a:t>・　再編整備の経緯と現状</a:t>
            </a:r>
          </a:p>
        </p:txBody>
      </p:sp>
      <p:sp>
        <p:nvSpPr>
          <p:cNvPr id="7" name="テキスト ボックス 6">
            <a:extLst>
              <a:ext uri="{FF2B5EF4-FFF2-40B4-BE49-F238E27FC236}">
                <a16:creationId xmlns:a16="http://schemas.microsoft.com/office/drawing/2014/main" id="{2F4BB410-59C3-4353-A494-22172D4FE692}"/>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Tree>
    <p:extLst>
      <p:ext uri="{BB962C8B-B14F-4D97-AF65-F5344CB8AC3E}">
        <p14:creationId xmlns:p14="http://schemas.microsoft.com/office/powerpoint/2010/main" val="3656308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矢印: 下 6">
            <a:extLst>
              <a:ext uri="{FF2B5EF4-FFF2-40B4-BE49-F238E27FC236}">
                <a16:creationId xmlns:a16="http://schemas.microsoft.com/office/drawing/2014/main" id="{0B8E6808-C160-D501-4824-C7F1410A2290}"/>
              </a:ext>
            </a:extLst>
          </p:cNvPr>
          <p:cNvSpPr/>
          <p:nvPr/>
        </p:nvSpPr>
        <p:spPr>
          <a:xfrm>
            <a:off x="2131232" y="2813088"/>
            <a:ext cx="4855780" cy="328404"/>
          </a:xfrm>
          <a:prstGeom prst="downArrow">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45</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5FA0316-509F-427B-97E6-E70F64BE5ECB}"/>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英語教育の推進</a:t>
            </a:r>
          </a:p>
        </p:txBody>
      </p: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3" name="四角形: 角を丸くする 12">
            <a:extLst>
              <a:ext uri="{FF2B5EF4-FFF2-40B4-BE49-F238E27FC236}">
                <a16:creationId xmlns:a16="http://schemas.microsoft.com/office/drawing/2014/main" id="{697CD116-A585-467B-999B-344B7F82E0F7}"/>
              </a:ext>
            </a:extLst>
          </p:cNvPr>
          <p:cNvSpPr/>
          <p:nvPr/>
        </p:nvSpPr>
        <p:spPr>
          <a:xfrm>
            <a:off x="383147" y="5449016"/>
            <a:ext cx="8464640" cy="1129067"/>
          </a:xfrm>
          <a:prstGeom prst="roundRect">
            <a:avLst/>
          </a:prstGeom>
          <a:solidFill>
            <a:schemeClr val="accent1">
              <a:lumMod val="40000"/>
              <a:lumOff val="60000"/>
            </a:schemeClr>
          </a:solidFill>
          <a:ln w="19050" cmpd="sng">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r>
              <a:rPr kumimoji="1" lang="ja-JP" altLang="en-US" sz="1400" dirty="0">
                <a:solidFill>
                  <a:schemeClr val="tx1"/>
                </a:solidFill>
              </a:rPr>
              <a:t>　</a:t>
            </a:r>
          </a:p>
          <a:p>
            <a:pPr algn="just"/>
            <a:r>
              <a:rPr kumimoji="1" lang="ja-JP" altLang="en-US" sz="1400" dirty="0">
                <a:solidFill>
                  <a:schemeClr val="tx1"/>
                </a:solidFill>
              </a:rPr>
              <a:t>　令和５（</a:t>
            </a:r>
            <a:r>
              <a:rPr kumimoji="1" lang="en-US" altLang="ja-JP" sz="1400" dirty="0">
                <a:solidFill>
                  <a:schemeClr val="tx1"/>
                </a:solidFill>
              </a:rPr>
              <a:t>2023</a:t>
            </a:r>
            <a:r>
              <a:rPr kumimoji="1" lang="ja-JP" altLang="en-US" sz="1400" dirty="0">
                <a:solidFill>
                  <a:schemeClr val="tx1"/>
                </a:solidFill>
              </a:rPr>
              <a:t>）年度からの「生きた」英語プロジェクトの取組み（英語学習ツールの活用、専門人材の活用等）を一層推進するとともに、</a:t>
            </a:r>
            <a:r>
              <a:rPr kumimoji="1" lang="ja-JP" altLang="en-US" sz="1400" b="1" dirty="0">
                <a:solidFill>
                  <a:schemeClr val="tx1"/>
                </a:solidFill>
              </a:rPr>
              <a:t>全府立高校が海外の学校と姉妹校提携を行い、相互の学校訪問等による異なる文化・生活習慣を持つ同年代の若者との交流活動を実施する</a:t>
            </a:r>
            <a:r>
              <a:rPr kumimoji="1" lang="ja-JP" altLang="en-US" sz="1400" dirty="0">
                <a:solidFill>
                  <a:schemeClr val="tx1"/>
                </a:solidFill>
              </a:rPr>
              <a:t>ことにより、臆さず、積極的に英語でコミュニケーションを図ろうとするマインドを備え、国内外で活躍する人材を育成する。</a:t>
            </a:r>
            <a:endParaRPr kumimoji="1" lang="en-US" altLang="ja-JP" sz="1400" dirty="0">
              <a:solidFill>
                <a:schemeClr val="tx1"/>
              </a:solidFill>
            </a:endParaRPr>
          </a:p>
        </p:txBody>
      </p:sp>
      <p:sp>
        <p:nvSpPr>
          <p:cNvPr id="4" name="正方形/長方形 3">
            <a:extLst>
              <a:ext uri="{FF2B5EF4-FFF2-40B4-BE49-F238E27FC236}">
                <a16:creationId xmlns:a16="http://schemas.microsoft.com/office/drawing/2014/main" id="{5605054A-964D-1883-17DD-8542585DA409}"/>
              </a:ext>
            </a:extLst>
          </p:cNvPr>
          <p:cNvSpPr/>
          <p:nvPr/>
        </p:nvSpPr>
        <p:spPr>
          <a:xfrm>
            <a:off x="454222" y="1072579"/>
            <a:ext cx="8474316" cy="1718652"/>
          </a:xfrm>
          <a:prstGeom prst="rect">
            <a:avLst/>
          </a:prstGeom>
          <a:solidFill>
            <a:schemeClr val="accent6">
              <a:lumMod val="20000"/>
              <a:lumOff val="80000"/>
            </a:schemeClr>
          </a:solidFill>
          <a:ln w="28575" cmpd="db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000"/>
              </a:lnSpc>
            </a:pPr>
            <a:r>
              <a:rPr kumimoji="1" lang="en-US" altLang="ja-JP" sz="1400" dirty="0">
                <a:solidFill>
                  <a:schemeClr val="tx1"/>
                </a:solidFill>
              </a:rPr>
              <a:t>【</a:t>
            </a:r>
            <a:r>
              <a:rPr kumimoji="1" lang="ja-JP" altLang="en-US" sz="1400" dirty="0">
                <a:solidFill>
                  <a:schemeClr val="tx1"/>
                </a:solidFill>
              </a:rPr>
              <a:t>第２次大阪府教育振興基本計画（令和５（</a:t>
            </a:r>
            <a:r>
              <a:rPr kumimoji="1" lang="en-US" altLang="ja-JP" sz="1400" dirty="0">
                <a:solidFill>
                  <a:schemeClr val="tx1"/>
                </a:solidFill>
              </a:rPr>
              <a:t>2023</a:t>
            </a:r>
            <a:r>
              <a:rPr kumimoji="1" lang="ja-JP" altLang="en-US" sz="1400" dirty="0">
                <a:solidFill>
                  <a:schemeClr val="tx1"/>
                </a:solidFill>
              </a:rPr>
              <a:t>）年３月）</a:t>
            </a:r>
            <a:r>
              <a:rPr kumimoji="1" lang="en-US" altLang="ja-JP" sz="1400" dirty="0">
                <a:solidFill>
                  <a:schemeClr val="tx1"/>
                </a:solidFill>
              </a:rPr>
              <a:t>】</a:t>
            </a:r>
          </a:p>
          <a:p>
            <a:pPr>
              <a:lnSpc>
                <a:spcPts val="2000"/>
              </a:lnSpc>
            </a:pPr>
            <a:r>
              <a:rPr kumimoji="1" lang="ja-JP" altLang="en-US" sz="1400" dirty="0">
                <a:solidFill>
                  <a:schemeClr val="tx1"/>
                </a:solidFill>
              </a:rPr>
              <a:t>重点取組③　グローバル社会を見据えた英語教育・</a:t>
            </a:r>
            <a:r>
              <a:rPr kumimoji="1" lang="en-US" altLang="ja-JP" sz="1400" dirty="0">
                <a:solidFill>
                  <a:schemeClr val="tx1"/>
                </a:solidFill>
              </a:rPr>
              <a:t>ICT</a:t>
            </a:r>
            <a:r>
              <a:rPr kumimoji="1" lang="ja-JP" altLang="en-US" sz="1400" dirty="0">
                <a:solidFill>
                  <a:schemeClr val="tx1"/>
                </a:solidFill>
              </a:rPr>
              <a:t>活用の推進</a:t>
            </a:r>
            <a:endParaRPr kumimoji="1" lang="en-US" altLang="ja-JP" sz="1400" dirty="0">
              <a:solidFill>
                <a:schemeClr val="tx1"/>
              </a:solidFill>
            </a:endParaRPr>
          </a:p>
          <a:p>
            <a:pPr>
              <a:lnSpc>
                <a:spcPts val="2000"/>
              </a:lnSpc>
            </a:pPr>
            <a:r>
              <a:rPr kumimoji="1" lang="ja-JP" altLang="en-US" sz="1400" dirty="0">
                <a:solidFill>
                  <a:schemeClr val="tx1"/>
                </a:solidFill>
              </a:rPr>
              <a:t>○実践的な英語を身につける機会の拡充</a:t>
            </a:r>
            <a:endParaRPr kumimoji="1" lang="en-US" altLang="ja-JP" sz="1400" dirty="0">
              <a:solidFill>
                <a:schemeClr val="tx1"/>
              </a:solidFill>
            </a:endParaRPr>
          </a:p>
          <a:p>
            <a:pPr marL="182563" indent="-182563" algn="just"/>
            <a:r>
              <a:rPr kumimoji="1" lang="ja-JP" altLang="en-US" sz="1400" dirty="0">
                <a:solidFill>
                  <a:schemeClr val="tx1"/>
                </a:solidFill>
              </a:rPr>
              <a:t>　</a:t>
            </a:r>
            <a:r>
              <a:rPr kumimoji="1" lang="ja-JP" altLang="en-US" sz="1200" dirty="0">
                <a:solidFill>
                  <a:schemeClr val="tx1"/>
                </a:solidFill>
              </a:rPr>
              <a:t>・子どもたちが世界に興味・関心を持ち、世界の人々とコミュニケーションがとれる能力を身につけることができるよう、小学校での教育から　高校での教育まで一貫した英語学習の到達指標の導入をはじめ、一人ひとりの学習状況に応じた実践的な英語教育を推進。</a:t>
            </a:r>
            <a:endParaRPr kumimoji="1" lang="en-US" altLang="ja-JP" sz="1200" dirty="0">
              <a:solidFill>
                <a:schemeClr val="tx1"/>
              </a:solidFill>
            </a:endParaRPr>
          </a:p>
          <a:p>
            <a:pPr marL="182563" indent="-182563" algn="just"/>
            <a:r>
              <a:rPr kumimoji="1" lang="ja-JP" altLang="en-US" sz="1200" dirty="0">
                <a:solidFill>
                  <a:schemeClr val="tx1"/>
                </a:solidFill>
              </a:rPr>
              <a:t>　・一人ひとりの英語力を学年を問わず伸ばすことができるよう、</a:t>
            </a:r>
            <a:r>
              <a:rPr kumimoji="1" lang="en-US" altLang="ja-JP" sz="1200" dirty="0">
                <a:solidFill>
                  <a:schemeClr val="tx1"/>
                </a:solidFill>
              </a:rPr>
              <a:t>ICT</a:t>
            </a:r>
            <a:r>
              <a:rPr kumimoji="1" lang="ja-JP" altLang="en-US" sz="1200" dirty="0">
                <a:solidFill>
                  <a:schemeClr val="tx1"/>
                </a:solidFill>
              </a:rPr>
              <a:t>を活用した個別最適な英語学習を推進するとともに、ネイティブスピーカーの活用等により、指導体制を充実。</a:t>
            </a:r>
            <a:endParaRPr kumimoji="1" lang="en-US" altLang="ja-JP" sz="1200" dirty="0">
              <a:solidFill>
                <a:schemeClr val="tx1"/>
              </a:solidFill>
            </a:endParaRPr>
          </a:p>
        </p:txBody>
      </p:sp>
      <p:graphicFrame>
        <p:nvGraphicFramePr>
          <p:cNvPr id="2" name="表 4">
            <a:extLst>
              <a:ext uri="{FF2B5EF4-FFF2-40B4-BE49-F238E27FC236}">
                <a16:creationId xmlns:a16="http://schemas.microsoft.com/office/drawing/2014/main" id="{F95CC2CA-2C9B-412F-8A93-D0D582C5C5D7}"/>
              </a:ext>
            </a:extLst>
          </p:cNvPr>
          <p:cNvGraphicFramePr>
            <a:graphicFrameLocks noGrp="1"/>
          </p:cNvGraphicFramePr>
          <p:nvPr>
            <p:extLst>
              <p:ext uri="{D42A27DB-BD31-4B8C-83A1-F6EECF244321}">
                <p14:modId xmlns:p14="http://schemas.microsoft.com/office/powerpoint/2010/main" val="3722360088"/>
              </p:ext>
            </p:extLst>
          </p:nvPr>
        </p:nvGraphicFramePr>
        <p:xfrm>
          <a:off x="399049" y="3691913"/>
          <a:ext cx="8448738" cy="1574719"/>
        </p:xfrm>
        <a:graphic>
          <a:graphicData uri="http://schemas.openxmlformats.org/drawingml/2006/table">
            <a:tbl>
              <a:tblPr firstRow="1" bandRow="1">
                <a:tableStyleId>{5940675A-B579-460E-94D1-54222C63F5DA}</a:tableStyleId>
              </a:tblPr>
              <a:tblGrid>
                <a:gridCol w="4224369">
                  <a:extLst>
                    <a:ext uri="{9D8B030D-6E8A-4147-A177-3AD203B41FA5}">
                      <a16:colId xmlns:a16="http://schemas.microsoft.com/office/drawing/2014/main" val="990483919"/>
                    </a:ext>
                  </a:extLst>
                </a:gridCol>
                <a:gridCol w="4224369">
                  <a:extLst>
                    <a:ext uri="{9D8B030D-6E8A-4147-A177-3AD203B41FA5}">
                      <a16:colId xmlns:a16="http://schemas.microsoft.com/office/drawing/2014/main" val="2638338677"/>
                    </a:ext>
                  </a:extLst>
                </a:gridCol>
              </a:tblGrid>
              <a:tr h="1574719">
                <a:tc>
                  <a:txBody>
                    <a:bodyPr/>
                    <a:lstStyle/>
                    <a:p>
                      <a:pPr algn="just"/>
                      <a:r>
                        <a:rPr lang="en-US" altLang="ja-JP" sz="1400" dirty="0">
                          <a:latin typeface="+mn-ea"/>
                          <a:ea typeface="+mn-ea"/>
                        </a:rPr>
                        <a:t>《</a:t>
                      </a:r>
                      <a:r>
                        <a:rPr lang="ja-JP" altLang="en-US" sz="1400" dirty="0">
                          <a:latin typeface="+mn-ea"/>
                          <a:ea typeface="+mn-ea"/>
                        </a:rPr>
                        <a:t>英語学習ツールの開発・活用</a:t>
                      </a:r>
                      <a:r>
                        <a:rPr lang="en-US" altLang="ja-JP" sz="1400" dirty="0">
                          <a:latin typeface="+mn-ea"/>
                          <a:ea typeface="+mn-ea"/>
                        </a:rPr>
                        <a:t>》</a:t>
                      </a:r>
                    </a:p>
                    <a:p>
                      <a:pPr algn="just"/>
                      <a:r>
                        <a:rPr lang="ja-JP" altLang="en-US" sz="1200" dirty="0">
                          <a:latin typeface="+mn-ea"/>
                          <a:ea typeface="+mn-ea"/>
                        </a:rPr>
                        <a:t>　１人１台端末をフル活用し、個別最適な学びを実現するため、学校内外において活用できる</a:t>
                      </a:r>
                      <a:r>
                        <a:rPr lang="en-US" altLang="ja-JP" sz="1200" dirty="0">
                          <a:latin typeface="+mn-ea"/>
                          <a:ea typeface="+mn-ea"/>
                        </a:rPr>
                        <a:t>AI</a:t>
                      </a:r>
                      <a:r>
                        <a:rPr lang="ja-JP" altLang="en-US" sz="1200" dirty="0">
                          <a:latin typeface="+mn-ea"/>
                          <a:ea typeface="+mn-ea"/>
                        </a:rPr>
                        <a:t>による自動採点機能を搭載したツールを開発し、生徒の英語力に応じた学びを推進。</a:t>
                      </a:r>
                      <a:endParaRPr lang="ja-JP" altLang="en-US" sz="1100" dirty="0">
                        <a:latin typeface="+mn-ea"/>
                        <a:ea typeface="+mn-ea"/>
                      </a:endParaRPr>
                    </a:p>
                    <a:p>
                      <a:pPr marL="158750" indent="-158750" algn="just"/>
                      <a:r>
                        <a:rPr lang="ja-JP" altLang="en-US" sz="1050" dirty="0">
                          <a:latin typeface="+mn-ea"/>
                          <a:ea typeface="+mn-ea"/>
                        </a:rPr>
                        <a:t>　</a:t>
                      </a:r>
                      <a:endParaRPr lang="en-US" altLang="ja-JP" sz="1050" dirty="0">
                        <a:latin typeface="+mn-ea"/>
                        <a:ea typeface="+mn-ea"/>
                      </a:endParaRPr>
                    </a:p>
                    <a:p>
                      <a:pPr marL="158750" indent="-158750" algn="just"/>
                      <a:r>
                        <a:rPr lang="ja-JP" altLang="en-US" sz="1050" dirty="0">
                          <a:latin typeface="+mn-ea"/>
                          <a:ea typeface="+mn-ea"/>
                        </a:rPr>
                        <a:t>　・英語学習ツールを用いた生徒の英語力向上に係る調査研究（</a:t>
                      </a:r>
                      <a:r>
                        <a:rPr lang="en-US" altLang="ja-JP" sz="1050" dirty="0">
                          <a:latin typeface="+mn-ea"/>
                          <a:ea typeface="+mn-ea"/>
                        </a:rPr>
                        <a:t>R5</a:t>
                      </a:r>
                      <a:r>
                        <a:rPr lang="ja-JP" altLang="en-US" sz="1050" dirty="0">
                          <a:latin typeface="+mn-ea"/>
                          <a:ea typeface="+mn-ea"/>
                        </a:rPr>
                        <a:t>）</a:t>
                      </a:r>
                    </a:p>
                    <a:p>
                      <a:pPr marL="158750" indent="-158750" algn="just"/>
                      <a:r>
                        <a:rPr lang="ja-JP" altLang="en-US" sz="1050" dirty="0">
                          <a:latin typeface="+mn-ea"/>
                          <a:ea typeface="+mn-ea"/>
                        </a:rPr>
                        <a:t>　・英語パフォーマンステストにおけるデジタル学習ツールの活用に</a:t>
                      </a:r>
                      <a:endParaRPr lang="en-US" altLang="ja-JP" sz="1050" dirty="0">
                        <a:latin typeface="+mn-ea"/>
                        <a:ea typeface="+mn-ea"/>
                      </a:endParaRPr>
                    </a:p>
                    <a:p>
                      <a:pPr marL="158750" indent="-158750" algn="just"/>
                      <a:r>
                        <a:rPr lang="ja-JP" altLang="en-US" sz="1050" dirty="0">
                          <a:latin typeface="+mn-ea"/>
                          <a:ea typeface="+mn-ea"/>
                        </a:rPr>
                        <a:t>　　係る調査研究（</a:t>
                      </a:r>
                      <a:r>
                        <a:rPr lang="en-US" altLang="ja-JP" sz="1050" dirty="0">
                          <a:latin typeface="+mn-ea"/>
                          <a:ea typeface="+mn-ea"/>
                        </a:rPr>
                        <a:t>R6</a:t>
                      </a:r>
                      <a:r>
                        <a:rPr lang="ja-JP" altLang="en-US" sz="1050" dirty="0">
                          <a:latin typeface="+mn-ea"/>
                          <a:ea typeface="+mn-ea"/>
                        </a:rPr>
                        <a:t>）</a:t>
                      </a:r>
                      <a:endParaRPr kumimoji="1" lang="ja-JP" altLang="en-US" sz="1600" dirty="0"/>
                    </a:p>
                  </a:txBody>
                  <a:tcP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tcPr>
                </a:tc>
                <a:tc>
                  <a:txBody>
                    <a:bodyPr/>
                    <a:lstStyle/>
                    <a:p>
                      <a:pPr algn="just"/>
                      <a:r>
                        <a:rPr lang="en-US" altLang="ja-JP" sz="1400" dirty="0">
                          <a:latin typeface="+mn-ea"/>
                          <a:ea typeface="+mn-ea"/>
                        </a:rPr>
                        <a:t>《</a:t>
                      </a:r>
                      <a:r>
                        <a:rPr lang="ja-JP" altLang="en-US" sz="1400" dirty="0">
                          <a:latin typeface="+mn-ea"/>
                          <a:ea typeface="+mn-ea"/>
                        </a:rPr>
                        <a:t>専門人材の活用</a:t>
                      </a:r>
                      <a:r>
                        <a:rPr lang="en-US" altLang="ja-JP" sz="1400" dirty="0">
                          <a:latin typeface="+mn-ea"/>
                          <a:ea typeface="+mn-ea"/>
                        </a:rPr>
                        <a:t>》</a:t>
                      </a:r>
                    </a:p>
                    <a:p>
                      <a:pPr algn="just"/>
                      <a:r>
                        <a:rPr lang="ja-JP" altLang="en-US" sz="1200" dirty="0">
                          <a:latin typeface="+mn-ea"/>
                          <a:ea typeface="+mn-ea"/>
                        </a:rPr>
                        <a:t>　授業において、生徒が本物の英語に触れられるよう、全府立高校にネイティブスピーカーを配置・派遣し、英語を話す機会を抜本的に　増加。</a:t>
                      </a:r>
                    </a:p>
                    <a:p>
                      <a:pPr algn="just"/>
                      <a:endParaRPr lang="ja-JP" altLang="en-US" sz="1050" dirty="0">
                        <a:latin typeface="+mn-ea"/>
                        <a:ea typeface="+mn-ea"/>
                      </a:endParaRPr>
                    </a:p>
                    <a:p>
                      <a:pPr algn="just"/>
                      <a:r>
                        <a:rPr lang="ja-JP" altLang="en-US" sz="1050" dirty="0">
                          <a:latin typeface="+mn-ea"/>
                          <a:ea typeface="+mn-ea"/>
                        </a:rPr>
                        <a:t>　・全日制の課程：週５日</a:t>
                      </a:r>
                    </a:p>
                    <a:p>
                      <a:pPr algn="just"/>
                      <a:r>
                        <a:rPr lang="ja-JP" altLang="en-US" sz="1050" dirty="0">
                          <a:latin typeface="+mn-ea"/>
                          <a:ea typeface="+mn-ea"/>
                        </a:rPr>
                        <a:t>　・定時制の課程：週１日</a:t>
                      </a:r>
                      <a:endParaRPr lang="en-US" altLang="ja-JP" sz="1050" dirty="0">
                        <a:latin typeface="+mn-ea"/>
                        <a:ea typeface="+mn-ea"/>
                      </a:endParaRPr>
                    </a:p>
                    <a:p>
                      <a:pPr algn="just"/>
                      <a:endParaRPr kumimoji="1" lang="ja-JP" altLang="en-US" sz="1100" dirty="0">
                        <a:latin typeface="+mn-ea"/>
                        <a:ea typeface="+mn-ea"/>
                      </a:endParaRPr>
                    </a:p>
                  </a:txBody>
                  <a:tcP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931583624"/>
                  </a:ext>
                </a:extLst>
              </a:tr>
            </a:tbl>
          </a:graphicData>
        </a:graphic>
      </p:graphicFrame>
      <p:sp>
        <p:nvSpPr>
          <p:cNvPr id="12" name="正方形/長方形 11">
            <a:extLst>
              <a:ext uri="{FF2B5EF4-FFF2-40B4-BE49-F238E27FC236}">
                <a16:creationId xmlns:a16="http://schemas.microsoft.com/office/drawing/2014/main" id="{D2BACFCD-1361-4506-97E0-80730D680506}"/>
              </a:ext>
            </a:extLst>
          </p:cNvPr>
          <p:cNvSpPr/>
          <p:nvPr/>
        </p:nvSpPr>
        <p:spPr>
          <a:xfrm>
            <a:off x="383147" y="3160566"/>
            <a:ext cx="8496000" cy="546921"/>
          </a:xfrm>
          <a:prstGeom prst="rect">
            <a:avLst/>
          </a:prstGeom>
          <a:solidFill>
            <a:schemeClr val="accent4">
              <a:lumMod val="20000"/>
              <a:lumOff val="80000"/>
            </a:schemeClr>
          </a:solidFill>
          <a:ln w="19050" cmpd="sng">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すべての児童・生徒に</a:t>
            </a:r>
            <a:r>
              <a:rPr kumimoji="1" lang="ja-JP" altLang="en-US" sz="1400" b="1" u="sng" dirty="0">
                <a:solidFill>
                  <a:schemeClr val="tx1"/>
                </a:solidFill>
              </a:rPr>
              <a:t>「生きた」英語力（特に話す力）</a:t>
            </a:r>
            <a:r>
              <a:rPr kumimoji="1" lang="ja-JP" altLang="en-US" sz="1400" dirty="0">
                <a:solidFill>
                  <a:schemeClr val="tx1"/>
                </a:solidFill>
              </a:rPr>
              <a:t>が身につくようにするとともに、大阪から世界に羽ばたく高い英語力を備えたグローバル人材を育成するため、令和５（</a:t>
            </a:r>
            <a:r>
              <a:rPr kumimoji="1" lang="en-US" altLang="ja-JP" sz="1400" dirty="0">
                <a:solidFill>
                  <a:schemeClr val="tx1"/>
                </a:solidFill>
              </a:rPr>
              <a:t>2023</a:t>
            </a:r>
            <a:r>
              <a:rPr kumimoji="1" lang="ja-JP" altLang="en-US" sz="1400" dirty="0">
                <a:solidFill>
                  <a:schemeClr val="tx1"/>
                </a:solidFill>
              </a:rPr>
              <a:t>）年度から、以下の２つを柱とした取組みを実施。</a:t>
            </a:r>
            <a:endParaRPr kumimoji="1" lang="en-US" altLang="ja-JP" sz="1400" dirty="0">
              <a:solidFill>
                <a:schemeClr val="tx1"/>
              </a:solidFill>
            </a:endParaRPr>
          </a:p>
        </p:txBody>
      </p:sp>
    </p:spTree>
    <p:extLst>
      <p:ext uri="{BB962C8B-B14F-4D97-AF65-F5344CB8AC3E}">
        <p14:creationId xmlns:p14="http://schemas.microsoft.com/office/powerpoint/2010/main" val="35183746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420D452B-0239-4D49-8F93-E8D3CD40EBBD}"/>
              </a:ext>
            </a:extLst>
          </p:cNvPr>
          <p:cNvGrpSpPr/>
          <p:nvPr/>
        </p:nvGrpSpPr>
        <p:grpSpPr>
          <a:xfrm>
            <a:off x="1040386" y="2976443"/>
            <a:ext cx="4779954" cy="2503797"/>
            <a:chOff x="1040386" y="2976443"/>
            <a:chExt cx="4779954" cy="2503797"/>
          </a:xfrm>
        </p:grpSpPr>
        <p:sp>
          <p:nvSpPr>
            <p:cNvPr id="50" name="正方形/長方形 49">
              <a:extLst>
                <a:ext uri="{FF2B5EF4-FFF2-40B4-BE49-F238E27FC236}">
                  <a16:creationId xmlns:a16="http://schemas.microsoft.com/office/drawing/2014/main" id="{BE531B4B-1753-4D7C-AE8A-0BA1C484EAA3}"/>
                </a:ext>
              </a:extLst>
            </p:cNvPr>
            <p:cNvSpPr/>
            <p:nvPr/>
          </p:nvSpPr>
          <p:spPr>
            <a:xfrm>
              <a:off x="1040386" y="2976443"/>
              <a:ext cx="1095119" cy="835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D0C2C953-A6A2-4094-9E17-45891BCD3B55}"/>
                </a:ext>
              </a:extLst>
            </p:cNvPr>
            <p:cNvSpPr/>
            <p:nvPr/>
          </p:nvSpPr>
          <p:spPr>
            <a:xfrm>
              <a:off x="3568363" y="3603048"/>
              <a:ext cx="310217" cy="835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ACD8282C-12A8-4EFB-A1E0-C8412477B40D}"/>
                </a:ext>
              </a:extLst>
            </p:cNvPr>
            <p:cNvSpPr/>
            <p:nvPr/>
          </p:nvSpPr>
          <p:spPr>
            <a:xfrm>
              <a:off x="2869250" y="4916891"/>
              <a:ext cx="287336" cy="835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2688293F-427E-4C9C-9071-E5155954E045}"/>
                </a:ext>
              </a:extLst>
            </p:cNvPr>
            <p:cNvSpPr/>
            <p:nvPr/>
          </p:nvSpPr>
          <p:spPr>
            <a:xfrm>
              <a:off x="1638620" y="5391046"/>
              <a:ext cx="287336" cy="835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BEFB7B24-57EF-4BE7-A51A-2FC3E7AE1F9F}"/>
                </a:ext>
              </a:extLst>
            </p:cNvPr>
            <p:cNvSpPr/>
            <p:nvPr/>
          </p:nvSpPr>
          <p:spPr>
            <a:xfrm>
              <a:off x="5533004" y="5396686"/>
              <a:ext cx="287336" cy="835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7D52D836-FD76-4435-A7BB-040BB2EE02D4}"/>
                </a:ext>
              </a:extLst>
            </p:cNvPr>
            <p:cNvSpPr/>
            <p:nvPr/>
          </p:nvSpPr>
          <p:spPr>
            <a:xfrm>
              <a:off x="2315921" y="4258026"/>
              <a:ext cx="1252442" cy="835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46</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5FA0316-509F-427B-97E6-E70F64BE5ECB}"/>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不登校対策</a:t>
            </a:r>
          </a:p>
        </p:txBody>
      </p: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2" name="正方形/長方形 11">
            <a:extLst>
              <a:ext uri="{FF2B5EF4-FFF2-40B4-BE49-F238E27FC236}">
                <a16:creationId xmlns:a16="http://schemas.microsoft.com/office/drawing/2014/main" id="{D2BACFCD-1361-4506-97E0-80730D680506}"/>
              </a:ext>
            </a:extLst>
          </p:cNvPr>
          <p:cNvSpPr/>
          <p:nvPr/>
        </p:nvSpPr>
        <p:spPr>
          <a:xfrm>
            <a:off x="440718" y="1066470"/>
            <a:ext cx="8209664" cy="1229943"/>
          </a:xfrm>
          <a:prstGeom prst="rect">
            <a:avLst/>
          </a:prstGeom>
          <a:solidFill>
            <a:schemeClr val="accent4">
              <a:lumMod val="20000"/>
              <a:lumOff val="80000"/>
            </a:schemeClr>
          </a:solidFill>
          <a:ln w="19050" cmpd="sng">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大阪府における不登校生徒数は全国平均を大きく上回り、令和５（</a:t>
            </a:r>
            <a:r>
              <a:rPr kumimoji="1" lang="en-US" altLang="ja-JP" sz="1400" dirty="0">
                <a:solidFill>
                  <a:schemeClr val="tx1"/>
                </a:solidFill>
              </a:rPr>
              <a:t>2023</a:t>
            </a:r>
            <a:r>
              <a:rPr kumimoji="1" lang="ja-JP" altLang="en-US" sz="1400" dirty="0">
                <a:solidFill>
                  <a:schemeClr val="tx1"/>
                </a:solidFill>
              </a:rPr>
              <a:t>）年度は不登校生徒数・千人率ともに全国最多である。府立高校の不登校生徒のうち、約８割は欠席</a:t>
            </a:r>
            <a:r>
              <a:rPr kumimoji="1" lang="en-US" altLang="ja-JP" sz="1400" dirty="0">
                <a:solidFill>
                  <a:schemeClr val="tx1"/>
                </a:solidFill>
              </a:rPr>
              <a:t>90</a:t>
            </a:r>
            <a:r>
              <a:rPr kumimoji="1" lang="ja-JP" altLang="en-US" sz="1400" dirty="0">
                <a:solidFill>
                  <a:schemeClr val="tx1"/>
                </a:solidFill>
              </a:rPr>
              <a:t>日未満で概ね進級・卒業できており、現状に応じた取組みが必要である。</a:t>
            </a:r>
            <a:endParaRPr kumimoji="1" lang="en-US" altLang="ja-JP" sz="1400" dirty="0">
              <a:solidFill>
                <a:schemeClr val="tx1"/>
              </a:solidFill>
            </a:endParaRPr>
          </a:p>
          <a:p>
            <a:r>
              <a:rPr kumimoji="1" lang="ja-JP" altLang="en-US" sz="1400" dirty="0">
                <a:solidFill>
                  <a:schemeClr val="tx1"/>
                </a:solidFill>
              </a:rPr>
              <a:t>　また、不登校の要因については、「不安・抑うつ」「友人関係」「生活リズム不調」が上位</a:t>
            </a:r>
            <a:r>
              <a:rPr kumimoji="1" lang="en-US" altLang="ja-JP" sz="1400" baseline="30000" dirty="0">
                <a:solidFill>
                  <a:schemeClr val="tx1"/>
                </a:solidFill>
              </a:rPr>
              <a:t>※</a:t>
            </a:r>
            <a:r>
              <a:rPr kumimoji="1" lang="ja-JP" altLang="en-US" sz="1400" dirty="0">
                <a:solidFill>
                  <a:schemeClr val="tx1"/>
                </a:solidFill>
              </a:rPr>
              <a:t>を占めている。不登校支援については、より丁寧なアセスメントを行い、個々の状況に応じたチーム学校としての支援が求められる。</a:t>
            </a:r>
            <a:endParaRPr kumimoji="1" lang="en-US" altLang="ja-JP" sz="1400" dirty="0">
              <a:solidFill>
                <a:schemeClr val="tx1"/>
              </a:solidFill>
            </a:endParaRPr>
          </a:p>
        </p:txBody>
      </p:sp>
      <p:sp>
        <p:nvSpPr>
          <p:cNvPr id="13" name="四角形: 角を丸くする 12">
            <a:extLst>
              <a:ext uri="{FF2B5EF4-FFF2-40B4-BE49-F238E27FC236}">
                <a16:creationId xmlns:a16="http://schemas.microsoft.com/office/drawing/2014/main" id="{697CD116-A585-467B-999B-344B7F82E0F7}"/>
              </a:ext>
            </a:extLst>
          </p:cNvPr>
          <p:cNvSpPr/>
          <p:nvPr/>
        </p:nvSpPr>
        <p:spPr>
          <a:xfrm>
            <a:off x="440716" y="5635192"/>
            <a:ext cx="8209663" cy="995858"/>
          </a:xfrm>
          <a:prstGeom prst="roundRect">
            <a:avLst/>
          </a:prstGeom>
          <a:solidFill>
            <a:schemeClr val="accent1">
              <a:lumMod val="40000"/>
              <a:lumOff val="60000"/>
            </a:schemeClr>
          </a:solidFill>
          <a:ln w="19050" cmpd="sng">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p>
          <a:p>
            <a:r>
              <a:rPr kumimoji="1" lang="ja-JP" altLang="en-US" sz="1400" dirty="0">
                <a:solidFill>
                  <a:schemeClr val="tx1"/>
                </a:solidFill>
              </a:rPr>
              <a:t>　府立高校においては令和７（</a:t>
            </a:r>
            <a:r>
              <a:rPr kumimoji="1" lang="en-US" altLang="ja-JP" sz="1400" dirty="0">
                <a:solidFill>
                  <a:schemeClr val="tx1"/>
                </a:solidFill>
              </a:rPr>
              <a:t>2025</a:t>
            </a:r>
            <a:r>
              <a:rPr kumimoji="1" lang="ja-JP" altLang="en-US" sz="1400" dirty="0">
                <a:solidFill>
                  <a:schemeClr val="tx1"/>
                </a:solidFill>
              </a:rPr>
              <a:t>）年度から上記の「</a:t>
            </a:r>
            <a:r>
              <a:rPr kumimoji="1" lang="en-US" altLang="ja-JP" sz="1400" dirty="0">
                <a:solidFill>
                  <a:schemeClr val="tx1"/>
                </a:solidFill>
              </a:rPr>
              <a:t>OSAKA CYCLE</a:t>
            </a:r>
            <a:r>
              <a:rPr kumimoji="1" lang="ja-JP" altLang="en-US" sz="1400" dirty="0">
                <a:solidFill>
                  <a:schemeClr val="tx1"/>
                </a:solidFill>
              </a:rPr>
              <a:t>～５つのＣ～」の取組みを推進することにより、不登校の多岐にわたる原因・背景を適切にアセスメントを行ったうえで、学びへのアクセスを保障するための学習環境を整える。</a:t>
            </a:r>
          </a:p>
        </p:txBody>
      </p:sp>
      <p:grpSp>
        <p:nvGrpSpPr>
          <p:cNvPr id="2" name="グループ化 1">
            <a:extLst>
              <a:ext uri="{FF2B5EF4-FFF2-40B4-BE49-F238E27FC236}">
                <a16:creationId xmlns:a16="http://schemas.microsoft.com/office/drawing/2014/main" id="{84FC79B7-95EF-469A-8AF3-EDAD05F3962D}"/>
              </a:ext>
            </a:extLst>
          </p:cNvPr>
          <p:cNvGrpSpPr/>
          <p:nvPr/>
        </p:nvGrpSpPr>
        <p:grpSpPr>
          <a:xfrm>
            <a:off x="6120469" y="3151223"/>
            <a:ext cx="2802551" cy="1828566"/>
            <a:chOff x="5574093" y="2876395"/>
            <a:chExt cx="2995634" cy="1828566"/>
          </a:xfrm>
        </p:grpSpPr>
        <p:grpSp>
          <p:nvGrpSpPr>
            <p:cNvPr id="35" name="グループ化 34">
              <a:extLst>
                <a:ext uri="{FF2B5EF4-FFF2-40B4-BE49-F238E27FC236}">
                  <a16:creationId xmlns:a16="http://schemas.microsoft.com/office/drawing/2014/main" id="{A7E51229-6D84-4099-BA0D-92F72107A71D}"/>
                </a:ext>
              </a:extLst>
            </p:cNvPr>
            <p:cNvGrpSpPr/>
            <p:nvPr/>
          </p:nvGrpSpPr>
          <p:grpSpPr>
            <a:xfrm>
              <a:off x="5574093" y="2876395"/>
              <a:ext cx="2995634" cy="1828566"/>
              <a:chOff x="6495928" y="2660960"/>
              <a:chExt cx="4756930" cy="2962605"/>
            </a:xfrm>
          </p:grpSpPr>
          <p:pic>
            <p:nvPicPr>
              <p:cNvPr id="36" name="Picture 6" descr="Rotate - Free arrows icons">
                <a:extLst>
                  <a:ext uri="{FF2B5EF4-FFF2-40B4-BE49-F238E27FC236}">
                    <a16:creationId xmlns:a16="http://schemas.microsoft.com/office/drawing/2014/main" id="{0AC28280-ED28-4F7F-8C29-BC47B9862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85304">
                <a:off x="7360595" y="2972557"/>
                <a:ext cx="2651009" cy="2651007"/>
              </a:xfrm>
              <a:prstGeom prst="rect">
                <a:avLst/>
              </a:prstGeom>
              <a:noFill/>
              <a:extLst>
                <a:ext uri="{909E8E84-426E-40DD-AFC4-6F175D3DCCD1}">
                  <a14:hiddenFill xmlns:a14="http://schemas.microsoft.com/office/drawing/2010/main">
                    <a:solidFill>
                      <a:srgbClr val="FFFFFF"/>
                    </a:solidFill>
                  </a14:hiddenFill>
                </a:ext>
              </a:extLst>
            </p:spPr>
          </p:pic>
          <p:sp>
            <p:nvSpPr>
              <p:cNvPr id="37" name="テキスト ボックス 36">
                <a:extLst>
                  <a:ext uri="{FF2B5EF4-FFF2-40B4-BE49-F238E27FC236}">
                    <a16:creationId xmlns:a16="http://schemas.microsoft.com/office/drawing/2014/main" id="{191A7F24-2F8F-470A-A09A-7E1DC3FD42E6}"/>
                  </a:ext>
                </a:extLst>
              </p:cNvPr>
              <p:cNvSpPr txBox="1"/>
              <p:nvPr/>
            </p:nvSpPr>
            <p:spPr>
              <a:xfrm>
                <a:off x="7770992" y="2660960"/>
                <a:ext cx="2134981" cy="448788"/>
              </a:xfrm>
              <a:prstGeom prst="rect">
                <a:avLst/>
              </a:prstGeom>
              <a:noFill/>
            </p:spPr>
            <p:txBody>
              <a:bodyPr wrap="square" rtlCol="0">
                <a:spAutoFit/>
              </a:bodyPr>
              <a:lstStyle/>
              <a:p>
                <a:r>
                  <a:rPr lang="en-US" altLang="ja-JP" sz="1200" u="sng" dirty="0">
                    <a:solidFill>
                      <a:srgbClr val="000000"/>
                    </a:solidFill>
                    <a:latin typeface="UD デジタル 教科書体 NK-R" panose="02020400000000000000" pitchFamily="18" charset="-128"/>
                    <a:ea typeface="UD デジタル 教科書体 NK-R" panose="02020400000000000000" pitchFamily="18" charset="-128"/>
                  </a:rPr>
                  <a:t>Coordinate</a:t>
                </a:r>
                <a:endParaRPr lang="ja-JP" altLang="en-US" sz="1200" u="sng" dirty="0">
                  <a:solidFill>
                    <a:srgbClr val="000000"/>
                  </a:solidFill>
                  <a:latin typeface="Meiryo UI "/>
                </a:endParaRPr>
              </a:p>
            </p:txBody>
          </p:sp>
          <p:sp>
            <p:nvSpPr>
              <p:cNvPr id="38" name="テキスト ボックス 37">
                <a:extLst>
                  <a:ext uri="{FF2B5EF4-FFF2-40B4-BE49-F238E27FC236}">
                    <a16:creationId xmlns:a16="http://schemas.microsoft.com/office/drawing/2014/main" id="{3B3607C9-9E0E-4B38-B23A-FAC2D3A23065}"/>
                  </a:ext>
                </a:extLst>
              </p:cNvPr>
              <p:cNvSpPr txBox="1"/>
              <p:nvPr/>
            </p:nvSpPr>
            <p:spPr>
              <a:xfrm>
                <a:off x="9187952" y="3679180"/>
                <a:ext cx="2064906" cy="448788"/>
              </a:xfrm>
              <a:prstGeom prst="rect">
                <a:avLst/>
              </a:prstGeom>
              <a:noFill/>
            </p:spPr>
            <p:txBody>
              <a:bodyPr wrap="none" rtlCol="0">
                <a:spAutoFit/>
              </a:bodyPr>
              <a:lstStyle/>
              <a:p>
                <a:r>
                  <a:rPr lang="en-US" altLang="ja-JP" sz="1200" u="sng" dirty="0">
                    <a:solidFill>
                      <a:srgbClr val="000000"/>
                    </a:solidFill>
                    <a:latin typeface="UD デジタル 教科書体 NK-R" panose="02020400000000000000" pitchFamily="18" charset="-128"/>
                    <a:ea typeface="UD デジタル 教科書体 NK-R" panose="02020400000000000000" pitchFamily="18" charset="-128"/>
                  </a:rPr>
                  <a:t>Check</a:t>
                </a:r>
                <a:r>
                  <a:rPr lang="ja-JP" altLang="en-US" sz="1200" u="sng"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200" u="sng" dirty="0">
                    <a:solidFill>
                      <a:srgbClr val="000000"/>
                    </a:solidFill>
                    <a:latin typeface="UD デジタル 教科書体 NK-R" panose="02020400000000000000" pitchFamily="18" charset="-128"/>
                    <a:ea typeface="UD デジタル 教科書体 NK-R" panose="02020400000000000000" pitchFamily="18" charset="-128"/>
                  </a:rPr>
                  <a:t>Action </a:t>
                </a:r>
              </a:p>
            </p:txBody>
          </p:sp>
          <p:sp>
            <p:nvSpPr>
              <p:cNvPr id="39" name="テキスト ボックス 38">
                <a:extLst>
                  <a:ext uri="{FF2B5EF4-FFF2-40B4-BE49-F238E27FC236}">
                    <a16:creationId xmlns:a16="http://schemas.microsoft.com/office/drawing/2014/main" id="{28FE0CED-5358-4C39-892E-304D94C6B6A5}"/>
                  </a:ext>
                </a:extLst>
              </p:cNvPr>
              <p:cNvSpPr txBox="1"/>
              <p:nvPr/>
            </p:nvSpPr>
            <p:spPr>
              <a:xfrm>
                <a:off x="6643546" y="3377575"/>
                <a:ext cx="2091188" cy="448788"/>
              </a:xfrm>
              <a:prstGeom prst="rect">
                <a:avLst/>
              </a:prstGeom>
              <a:noFill/>
            </p:spPr>
            <p:txBody>
              <a:bodyPr wrap="square" rtlCol="0">
                <a:spAutoFit/>
              </a:bodyPr>
              <a:lstStyle/>
              <a:p>
                <a:r>
                  <a:rPr lang="en-US" altLang="ja-JP" sz="1200" u="sng" dirty="0">
                    <a:solidFill>
                      <a:srgbClr val="000000"/>
                    </a:solidFill>
                    <a:latin typeface="UD デジタル 教科書体 NK-R" panose="02020400000000000000" pitchFamily="18" charset="-128"/>
                    <a:ea typeface="UD デジタル 教科書体 NK-R" panose="02020400000000000000" pitchFamily="18" charset="-128"/>
                  </a:rPr>
                  <a:t>Catch</a:t>
                </a:r>
              </a:p>
            </p:txBody>
          </p:sp>
          <p:sp>
            <p:nvSpPr>
              <p:cNvPr id="40" name="テキスト ボックス 39">
                <a:extLst>
                  <a:ext uri="{FF2B5EF4-FFF2-40B4-BE49-F238E27FC236}">
                    <a16:creationId xmlns:a16="http://schemas.microsoft.com/office/drawing/2014/main" id="{6F3AAC17-2577-4C78-93D4-24EEFB88042C}"/>
                  </a:ext>
                </a:extLst>
              </p:cNvPr>
              <p:cNvSpPr txBox="1"/>
              <p:nvPr/>
            </p:nvSpPr>
            <p:spPr>
              <a:xfrm>
                <a:off x="6495928" y="5139608"/>
                <a:ext cx="1886722" cy="448788"/>
              </a:xfrm>
              <a:prstGeom prst="rect">
                <a:avLst/>
              </a:prstGeom>
              <a:noFill/>
            </p:spPr>
            <p:txBody>
              <a:bodyPr wrap="none" rtlCol="0">
                <a:spAutoFit/>
              </a:bodyPr>
              <a:lstStyle/>
              <a:p>
                <a:r>
                  <a:rPr lang="en-US" altLang="ja-JP" sz="1200" u="sng" dirty="0">
                    <a:solidFill>
                      <a:srgbClr val="000000"/>
                    </a:solidFill>
                    <a:latin typeface="UD デジタル 教科書体 NK-R" panose="02020400000000000000" pitchFamily="18" charset="-128"/>
                    <a:ea typeface="UD デジタル 教科書体 NK-R" panose="02020400000000000000" pitchFamily="18" charset="-128"/>
                  </a:rPr>
                  <a:t>Consultation </a:t>
                </a:r>
              </a:p>
            </p:txBody>
          </p:sp>
          <p:sp>
            <p:nvSpPr>
              <p:cNvPr id="41" name="テキスト ボックス 40">
                <a:extLst>
                  <a:ext uri="{FF2B5EF4-FFF2-40B4-BE49-F238E27FC236}">
                    <a16:creationId xmlns:a16="http://schemas.microsoft.com/office/drawing/2014/main" id="{4B789017-0804-4A45-B050-F063195C81E5}"/>
                  </a:ext>
                </a:extLst>
              </p:cNvPr>
              <p:cNvSpPr txBox="1"/>
              <p:nvPr/>
            </p:nvSpPr>
            <p:spPr>
              <a:xfrm>
                <a:off x="9187952" y="5105654"/>
                <a:ext cx="1367440" cy="448788"/>
              </a:xfrm>
              <a:prstGeom prst="rect">
                <a:avLst/>
              </a:prstGeom>
              <a:noFill/>
            </p:spPr>
            <p:txBody>
              <a:bodyPr wrap="none" rtlCol="0">
                <a:spAutoFit/>
              </a:bodyPr>
              <a:lstStyle/>
              <a:p>
                <a:r>
                  <a:rPr lang="en-US" altLang="ja-JP" sz="1200" u="sng" dirty="0">
                    <a:solidFill>
                      <a:srgbClr val="000000"/>
                    </a:solidFill>
                    <a:latin typeface="UD デジタル 教科書体 NK-R" panose="02020400000000000000" pitchFamily="18" charset="-128"/>
                    <a:ea typeface="UD デジタル 教科書体 NK-R" panose="02020400000000000000" pitchFamily="18" charset="-128"/>
                  </a:rPr>
                  <a:t>Continue</a:t>
                </a:r>
                <a:endParaRPr lang="ja-JP" altLang="en-US" sz="1200" u="sng" dirty="0">
                  <a:solidFill>
                    <a:srgbClr val="000000"/>
                  </a:solidFill>
                  <a:latin typeface="UD デジタル 教科書体 NK-R" panose="02020400000000000000" pitchFamily="18" charset="-128"/>
                  <a:ea typeface="UD デジタル 教科書体 NK-R" panose="02020400000000000000" pitchFamily="18" charset="-128"/>
                </a:endParaRPr>
              </a:p>
            </p:txBody>
          </p:sp>
        </p:grpSp>
        <p:pic>
          <p:nvPicPr>
            <p:cNvPr id="42" name="図 41" descr="TOP｜万博商談もずやんモール">
              <a:extLst>
                <a:ext uri="{FF2B5EF4-FFF2-40B4-BE49-F238E27FC236}">
                  <a16:creationId xmlns:a16="http://schemas.microsoft.com/office/drawing/2014/main" id="{D8E2EB73-F6E7-4765-AF09-5E47128F991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8755" y="3505927"/>
              <a:ext cx="770616" cy="713102"/>
            </a:xfrm>
            <a:prstGeom prst="rect">
              <a:avLst/>
            </a:prstGeom>
            <a:noFill/>
            <a:ln>
              <a:noFill/>
            </a:ln>
          </p:spPr>
        </p:pic>
      </p:grpSp>
      <p:sp>
        <p:nvSpPr>
          <p:cNvPr id="43" name="タイトル 1">
            <a:extLst>
              <a:ext uri="{FF2B5EF4-FFF2-40B4-BE49-F238E27FC236}">
                <a16:creationId xmlns:a16="http://schemas.microsoft.com/office/drawing/2014/main" id="{27FCFE46-3D80-4AA6-82F1-7748292990EC}"/>
              </a:ext>
            </a:extLst>
          </p:cNvPr>
          <p:cNvSpPr txBox="1">
            <a:spLocks/>
          </p:cNvSpPr>
          <p:nvPr/>
        </p:nvSpPr>
        <p:spPr>
          <a:xfrm>
            <a:off x="3386363" y="2531067"/>
            <a:ext cx="2691949" cy="286940"/>
          </a:xfrm>
          <a:prstGeom prst="rect">
            <a:avLst/>
          </a:prstGeom>
        </p:spPr>
        <p:txBody>
          <a:bodyPr rtlCol="0">
            <a:noAutofit/>
          </a:bodyPr>
          <a:lstStyle>
            <a:lvl1pPr algn="l" defTabSz="914400" rtl="0" eaLnBrk="1" latinLnBrk="0" hangingPunct="1">
              <a:lnSpc>
                <a:spcPct val="89000"/>
              </a:lnSpc>
              <a:spcBef>
                <a:spcPct val="0"/>
              </a:spcBef>
              <a:buNone/>
              <a:defRPr kumimoji="1" sz="4400" kern="1200" baseline="0">
                <a:solidFill>
                  <a:schemeClr val="tx2"/>
                </a:solidFill>
                <a:latin typeface="+mj-lt"/>
                <a:ea typeface="+mj-ea"/>
                <a:cs typeface="+mj-cs"/>
              </a:defRPr>
            </a:lvl1pPr>
          </a:lstStyle>
          <a:p>
            <a:r>
              <a:rPr lang="en-US" altLang="ja-JP" sz="1400" u="sng"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OSAKA</a:t>
            </a:r>
            <a:r>
              <a:rPr lang="ja-JP" altLang="en-US" sz="1400" u="sng"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a:t>
            </a:r>
            <a:r>
              <a:rPr lang="en-US" altLang="ja-JP" sz="1400" u="sng"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CYCLE</a:t>
            </a:r>
            <a:r>
              <a:rPr lang="ja-JP" altLang="en-US" sz="14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～５つの</a:t>
            </a:r>
            <a:r>
              <a:rPr lang="en-US" altLang="ja-JP" sz="14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C</a:t>
            </a:r>
            <a:r>
              <a:rPr lang="ja-JP" altLang="en-US" sz="14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a:t>
            </a:r>
          </a:p>
        </p:txBody>
      </p:sp>
      <p:grpSp>
        <p:nvGrpSpPr>
          <p:cNvPr id="10" name="グループ化 9">
            <a:extLst>
              <a:ext uri="{FF2B5EF4-FFF2-40B4-BE49-F238E27FC236}">
                <a16:creationId xmlns:a16="http://schemas.microsoft.com/office/drawing/2014/main" id="{E8371164-9F3C-40F2-95E1-45777AD4C2D4}"/>
              </a:ext>
            </a:extLst>
          </p:cNvPr>
          <p:cNvGrpSpPr/>
          <p:nvPr/>
        </p:nvGrpSpPr>
        <p:grpSpPr>
          <a:xfrm>
            <a:off x="754565" y="2705735"/>
            <a:ext cx="5429607" cy="3114076"/>
            <a:chOff x="829302" y="2569529"/>
            <a:chExt cx="5429607" cy="3207015"/>
          </a:xfrm>
        </p:grpSpPr>
        <p:sp>
          <p:nvSpPr>
            <p:cNvPr id="44" name="タイトル 1">
              <a:extLst>
                <a:ext uri="{FF2B5EF4-FFF2-40B4-BE49-F238E27FC236}">
                  <a16:creationId xmlns:a16="http://schemas.microsoft.com/office/drawing/2014/main" id="{3CEB2B0A-141D-4262-861C-114A480D2439}"/>
                </a:ext>
              </a:extLst>
            </p:cNvPr>
            <p:cNvSpPr txBox="1">
              <a:spLocks/>
            </p:cNvSpPr>
            <p:nvPr/>
          </p:nvSpPr>
          <p:spPr>
            <a:xfrm>
              <a:off x="829302" y="2569529"/>
              <a:ext cx="2496681" cy="3207015"/>
            </a:xfrm>
            <a:prstGeom prst="rect">
              <a:avLst/>
            </a:prstGeom>
          </p:spPr>
          <p:txBody>
            <a:bodyPr rtlCol="0">
              <a:noAutofit/>
            </a:bodyPr>
            <a:lstStyle>
              <a:lvl1pPr algn="l" defTabSz="914400" rtl="0" eaLnBrk="1" latinLnBrk="0" hangingPunct="1">
                <a:lnSpc>
                  <a:spcPct val="89000"/>
                </a:lnSpc>
                <a:spcBef>
                  <a:spcPct val="0"/>
                </a:spcBef>
                <a:buNone/>
                <a:defRPr kumimoji="1" sz="4400" kern="1200" baseline="0">
                  <a:solidFill>
                    <a:schemeClr val="tx2"/>
                  </a:solidFill>
                  <a:latin typeface="+mj-lt"/>
                  <a:ea typeface="+mj-ea"/>
                  <a:cs typeface="+mj-cs"/>
                </a:defRPr>
              </a:lvl1pPr>
            </a:lstStyle>
            <a:p>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１． </a:t>
              </a:r>
              <a:r>
                <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Coordinate</a:t>
              </a:r>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a:t>
              </a:r>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endParaRPr lang="en-US" altLang="ja-JP" sz="7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２．</a:t>
              </a:r>
              <a:r>
                <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Catch </a:t>
              </a:r>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a:t>
              </a:r>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a:t>
              </a:r>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３．</a:t>
              </a:r>
              <a:r>
                <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Consultation </a:t>
              </a:r>
            </a:p>
            <a:p>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a:t>
              </a:r>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４．</a:t>
              </a:r>
              <a:r>
                <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Continue </a:t>
              </a:r>
            </a:p>
            <a:p>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a:t>
              </a:r>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５．</a:t>
              </a:r>
              <a:r>
                <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Check</a:t>
              </a:r>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a:t>
              </a:r>
              <a:r>
                <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Action </a:t>
              </a:r>
            </a:p>
            <a:p>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endPar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p:txBody>
        </p:sp>
        <p:sp>
          <p:nvSpPr>
            <p:cNvPr id="45" name="テキスト ボックス 44">
              <a:extLst>
                <a:ext uri="{FF2B5EF4-FFF2-40B4-BE49-F238E27FC236}">
                  <a16:creationId xmlns:a16="http://schemas.microsoft.com/office/drawing/2014/main" id="{E077FF60-8DAC-415E-93BA-2D402732426D}"/>
                </a:ext>
              </a:extLst>
            </p:cNvPr>
            <p:cNvSpPr txBox="1"/>
            <p:nvPr/>
          </p:nvSpPr>
          <p:spPr>
            <a:xfrm>
              <a:off x="1044884" y="2720803"/>
              <a:ext cx="5150322" cy="415498"/>
            </a:xfrm>
            <a:prstGeom prst="rect">
              <a:avLst/>
            </a:prstGeom>
            <a:noFill/>
          </p:spPr>
          <p:txBody>
            <a:bodyPr wrap="square" rtlCol="0">
              <a:spAutoFit/>
            </a:bodyPr>
            <a:lstStyle/>
            <a:p>
              <a:r>
                <a:rPr lang="ja-JP" altLang="en-US" sz="1050" b="1" dirty="0">
                  <a:solidFill>
                    <a:srgbClr val="000000"/>
                  </a:solidFill>
                  <a:latin typeface="BIZ UDゴシック" panose="020B0400000000000000" pitchFamily="49" charset="-128"/>
                  <a:ea typeface="BIZ UDゴシック" panose="020B0400000000000000" pitchFamily="49" charset="-128"/>
                </a:rPr>
                <a:t>コーディネーター</a:t>
              </a:r>
              <a:r>
                <a:rPr lang="ja-JP" altLang="en-US" sz="1050" dirty="0">
                  <a:solidFill>
                    <a:srgbClr val="000000"/>
                  </a:solidFill>
                  <a:latin typeface="BIZ UDゴシック" panose="020B0400000000000000" pitchFamily="49" charset="-128"/>
                  <a:ea typeface="BIZ UDゴシック" panose="020B0400000000000000" pitchFamily="49" charset="-128"/>
                </a:rPr>
                <a:t>等を中心とした校内委員会を活用しながら、不登校対策の取組みを組織的に推進する。</a:t>
              </a:r>
              <a:endParaRPr lang="en-US" altLang="ja-JP" sz="1050" dirty="0">
                <a:solidFill>
                  <a:srgbClr val="000000"/>
                </a:solidFill>
                <a:latin typeface="BIZ UDゴシック" panose="020B0400000000000000" pitchFamily="49" charset="-128"/>
                <a:ea typeface="BIZ UDゴシック" panose="020B0400000000000000" pitchFamily="49" charset="-128"/>
              </a:endParaRPr>
            </a:p>
          </p:txBody>
        </p:sp>
        <p:sp>
          <p:nvSpPr>
            <p:cNvPr id="46" name="テキスト ボックス 45">
              <a:extLst>
                <a:ext uri="{FF2B5EF4-FFF2-40B4-BE49-F238E27FC236}">
                  <a16:creationId xmlns:a16="http://schemas.microsoft.com/office/drawing/2014/main" id="{8D002739-8C0C-4A55-9D48-3B874B490457}"/>
                </a:ext>
              </a:extLst>
            </p:cNvPr>
            <p:cNvSpPr txBox="1"/>
            <p:nvPr/>
          </p:nvSpPr>
          <p:spPr>
            <a:xfrm>
              <a:off x="1044884" y="3330290"/>
              <a:ext cx="5214025" cy="261610"/>
            </a:xfrm>
            <a:prstGeom prst="rect">
              <a:avLst/>
            </a:prstGeom>
            <a:noFill/>
          </p:spPr>
          <p:txBody>
            <a:bodyPr wrap="square" rtlCol="0">
              <a:spAutoFit/>
            </a:bodyPr>
            <a:lstStyle/>
            <a:p>
              <a:r>
                <a:rPr lang="ja-JP" altLang="en-US" sz="1100" dirty="0">
                  <a:solidFill>
                    <a:srgbClr val="000000"/>
                  </a:solidFill>
                  <a:latin typeface="BIZ UDゴシック" panose="020B0400000000000000" pitchFamily="49" charset="-128"/>
                  <a:ea typeface="BIZ UDゴシック" panose="020B0400000000000000" pitchFamily="49" charset="-128"/>
                </a:rPr>
                <a:t>生徒の状況や保護者のニーズ等の情報を</a:t>
              </a:r>
              <a:r>
                <a:rPr lang="ja-JP" altLang="en-US" sz="1100" b="1" dirty="0">
                  <a:solidFill>
                    <a:srgbClr val="000000"/>
                  </a:solidFill>
                  <a:latin typeface="BIZ UDゴシック" panose="020B0400000000000000" pitchFamily="49" charset="-128"/>
                  <a:ea typeface="BIZ UDゴシック" panose="020B0400000000000000" pitchFamily="49" charset="-128"/>
                </a:rPr>
                <a:t>収集</a:t>
              </a:r>
              <a:r>
                <a:rPr lang="ja-JP" altLang="en-US" sz="1100" dirty="0">
                  <a:solidFill>
                    <a:srgbClr val="000000"/>
                  </a:solidFill>
                  <a:latin typeface="BIZ UDゴシック" panose="020B0400000000000000" pitchFamily="49" charset="-128"/>
                  <a:ea typeface="BIZ UDゴシック" panose="020B0400000000000000" pitchFamily="49" charset="-128"/>
                </a:rPr>
                <a:t>し、アセスメントに役立てる。</a:t>
              </a:r>
              <a:endParaRPr lang="en-US" altLang="ja-JP" sz="1100" dirty="0">
                <a:solidFill>
                  <a:srgbClr val="000000"/>
                </a:solidFill>
                <a:latin typeface="BIZ UDゴシック" panose="020B0400000000000000" pitchFamily="49" charset="-128"/>
                <a:ea typeface="BIZ UDゴシック" panose="020B0400000000000000" pitchFamily="49" charset="-128"/>
              </a:endParaRPr>
            </a:p>
          </p:txBody>
        </p:sp>
        <p:sp>
          <p:nvSpPr>
            <p:cNvPr id="47" name="テキスト ボックス 46">
              <a:extLst>
                <a:ext uri="{FF2B5EF4-FFF2-40B4-BE49-F238E27FC236}">
                  <a16:creationId xmlns:a16="http://schemas.microsoft.com/office/drawing/2014/main" id="{2D38AC59-E758-44CD-9610-923D9E3EBBAB}"/>
                </a:ext>
              </a:extLst>
            </p:cNvPr>
            <p:cNvSpPr txBox="1"/>
            <p:nvPr/>
          </p:nvSpPr>
          <p:spPr>
            <a:xfrm>
              <a:off x="1027957" y="3827821"/>
              <a:ext cx="5150323" cy="430887"/>
            </a:xfrm>
            <a:prstGeom prst="rect">
              <a:avLst/>
            </a:prstGeom>
            <a:noFill/>
          </p:spPr>
          <p:txBody>
            <a:bodyPr wrap="square" rtlCol="0">
              <a:spAutoFit/>
            </a:bodyPr>
            <a:lstStyle/>
            <a:p>
              <a:r>
                <a:rPr lang="ja-JP" altLang="en-US" sz="1100" dirty="0">
                  <a:solidFill>
                    <a:srgbClr val="000000"/>
                  </a:solidFill>
                  <a:latin typeface="BIZ UDゴシック" panose="020B0400000000000000" pitchFamily="49" charset="-128"/>
                  <a:ea typeface="BIZ UDゴシック" panose="020B0400000000000000" pitchFamily="49" charset="-128"/>
                </a:rPr>
                <a:t>ＳＣ等の専門人材と連携・協働して、アセスメントに基づいた支援策を検討し、ケース会議を行う。</a:t>
              </a:r>
              <a:r>
                <a:rPr lang="en-US" altLang="ja-JP" sz="1100" dirty="0">
                  <a:solidFill>
                    <a:srgbClr val="000000"/>
                  </a:solidFill>
                  <a:latin typeface="BIZ UDゴシック" panose="020B0400000000000000" pitchFamily="49" charset="-128"/>
                  <a:ea typeface="BIZ UDゴシック" panose="020B0400000000000000" pitchFamily="49" charset="-128"/>
                </a:rPr>
                <a:t>(</a:t>
              </a:r>
              <a:r>
                <a:rPr lang="ja-JP" altLang="en-US" sz="1100" b="1" dirty="0">
                  <a:solidFill>
                    <a:srgbClr val="000000"/>
                  </a:solidFill>
                  <a:latin typeface="BIZ UDゴシック" panose="020B0400000000000000" pitchFamily="49" charset="-128"/>
                  <a:ea typeface="BIZ UDゴシック" panose="020B0400000000000000" pitchFamily="49" charset="-128"/>
                </a:rPr>
                <a:t>コンサルテーション</a:t>
              </a:r>
              <a:r>
                <a:rPr lang="en-US" altLang="ja-JP" sz="1100" dirty="0">
                  <a:solidFill>
                    <a:srgbClr val="000000"/>
                  </a:solidFill>
                  <a:latin typeface="BIZ UDゴシック" panose="020B0400000000000000" pitchFamily="49" charset="-128"/>
                  <a:ea typeface="BIZ UDゴシック" panose="020B0400000000000000" pitchFamily="49" charset="-128"/>
                </a:rPr>
                <a:t>)</a:t>
              </a:r>
            </a:p>
          </p:txBody>
        </p:sp>
        <p:sp>
          <p:nvSpPr>
            <p:cNvPr id="48" name="テキスト ボックス 47">
              <a:extLst>
                <a:ext uri="{FF2B5EF4-FFF2-40B4-BE49-F238E27FC236}">
                  <a16:creationId xmlns:a16="http://schemas.microsoft.com/office/drawing/2014/main" id="{3F947484-F355-4E23-B243-5241DC05F394}"/>
                </a:ext>
              </a:extLst>
            </p:cNvPr>
            <p:cNvSpPr txBox="1"/>
            <p:nvPr/>
          </p:nvSpPr>
          <p:spPr>
            <a:xfrm>
              <a:off x="1044884" y="4476563"/>
              <a:ext cx="5078484" cy="430887"/>
            </a:xfrm>
            <a:prstGeom prst="rect">
              <a:avLst/>
            </a:prstGeom>
            <a:noFill/>
          </p:spPr>
          <p:txBody>
            <a:bodyPr wrap="square" rtlCol="0">
              <a:spAutoFit/>
            </a:bodyPr>
            <a:lstStyle/>
            <a:p>
              <a:r>
                <a:rPr lang="ja-JP" altLang="en-US" sz="1100" dirty="0">
                  <a:solidFill>
                    <a:srgbClr val="000000"/>
                  </a:solidFill>
                  <a:latin typeface="BIZ UDゴシック" panose="020B0400000000000000" pitchFamily="49" charset="-128"/>
                  <a:ea typeface="BIZ UDゴシック" panose="020B0400000000000000" pitchFamily="49" charset="-128"/>
                </a:rPr>
                <a:t>不登校生徒を対象として、遠隔授業や通信教育による単位認定を一定の範囲内で行うこと等により、学びの</a:t>
              </a:r>
              <a:r>
                <a:rPr lang="ja-JP" altLang="en-US" sz="1100" b="1" dirty="0">
                  <a:solidFill>
                    <a:srgbClr val="000000"/>
                  </a:solidFill>
                  <a:latin typeface="BIZ UDゴシック" panose="020B0400000000000000" pitchFamily="49" charset="-128"/>
                  <a:ea typeface="BIZ UDゴシック" panose="020B0400000000000000" pitchFamily="49" charset="-128"/>
                </a:rPr>
                <a:t>継続</a:t>
              </a:r>
              <a:r>
                <a:rPr lang="ja-JP" altLang="en-US" sz="1100" dirty="0">
                  <a:solidFill>
                    <a:srgbClr val="000000"/>
                  </a:solidFill>
                  <a:latin typeface="BIZ UDゴシック" panose="020B0400000000000000" pitchFamily="49" charset="-128"/>
                  <a:ea typeface="BIZ UDゴシック" panose="020B0400000000000000" pitchFamily="49" charset="-128"/>
                </a:rPr>
                <a:t>に取り組んでいく。</a:t>
              </a:r>
            </a:p>
          </p:txBody>
        </p:sp>
        <p:sp>
          <p:nvSpPr>
            <p:cNvPr id="49" name="テキスト ボックス 48">
              <a:extLst>
                <a:ext uri="{FF2B5EF4-FFF2-40B4-BE49-F238E27FC236}">
                  <a16:creationId xmlns:a16="http://schemas.microsoft.com/office/drawing/2014/main" id="{C8E24EF4-B607-4C7A-A2CA-7EB15F429BCE}"/>
                </a:ext>
              </a:extLst>
            </p:cNvPr>
            <p:cNvSpPr txBox="1"/>
            <p:nvPr/>
          </p:nvSpPr>
          <p:spPr>
            <a:xfrm>
              <a:off x="1054302" y="5125213"/>
              <a:ext cx="5140905" cy="430887"/>
            </a:xfrm>
            <a:prstGeom prst="rect">
              <a:avLst/>
            </a:prstGeom>
            <a:noFill/>
          </p:spPr>
          <p:txBody>
            <a:bodyPr wrap="square" rtlCol="0">
              <a:spAutoFit/>
            </a:bodyPr>
            <a:lstStyle/>
            <a:p>
              <a:r>
                <a:rPr lang="ja-JP" altLang="en-US" sz="1100" dirty="0">
                  <a:solidFill>
                    <a:srgbClr val="000000"/>
                  </a:solidFill>
                  <a:latin typeface="BIZ UDゴシック" panose="020B0400000000000000" pitchFamily="49" charset="-128"/>
                  <a:ea typeface="BIZ UDゴシック" panose="020B0400000000000000" pitchFamily="49" charset="-128"/>
                </a:rPr>
                <a:t>取組みを</a:t>
              </a:r>
              <a:r>
                <a:rPr lang="ja-JP" altLang="en-US" sz="1100" b="1" dirty="0">
                  <a:solidFill>
                    <a:srgbClr val="000000"/>
                  </a:solidFill>
                  <a:latin typeface="BIZ UDゴシック" panose="020B0400000000000000" pitchFamily="49" charset="-128"/>
                  <a:ea typeface="BIZ UDゴシック" panose="020B0400000000000000" pitchFamily="49" charset="-128"/>
                </a:rPr>
                <a:t>評価</a:t>
              </a:r>
              <a:r>
                <a:rPr lang="ja-JP" altLang="en-US" sz="1100" dirty="0">
                  <a:solidFill>
                    <a:srgbClr val="000000"/>
                  </a:solidFill>
                  <a:latin typeface="BIZ UDゴシック" panose="020B0400000000000000" pitchFamily="49" charset="-128"/>
                  <a:ea typeface="BIZ UDゴシック" panose="020B0400000000000000" pitchFamily="49" charset="-128"/>
                </a:rPr>
                <a:t>し、課題や成果を整理・分析したうえで、次年度に向けて</a:t>
              </a:r>
              <a:r>
                <a:rPr lang="ja-JP" altLang="en-US" sz="1100" b="1" dirty="0">
                  <a:solidFill>
                    <a:srgbClr val="000000"/>
                  </a:solidFill>
                  <a:latin typeface="BIZ UDゴシック" panose="020B0400000000000000" pitchFamily="49" charset="-128"/>
                  <a:ea typeface="BIZ UDゴシック" panose="020B0400000000000000" pitchFamily="49" charset="-128"/>
                </a:rPr>
                <a:t>改善</a:t>
              </a:r>
              <a:r>
                <a:rPr lang="ja-JP" altLang="en-US" sz="1100" dirty="0">
                  <a:solidFill>
                    <a:srgbClr val="000000"/>
                  </a:solidFill>
                  <a:latin typeface="BIZ UDゴシック" panose="020B0400000000000000" pitchFamily="49" charset="-128"/>
                  <a:ea typeface="BIZ UDゴシック" panose="020B0400000000000000" pitchFamily="49" charset="-128"/>
                </a:rPr>
                <a:t>していく。（ＰＤＣＡサイクル</a:t>
              </a:r>
              <a:r>
                <a:rPr lang="en-US" altLang="ja-JP" sz="1100" dirty="0">
                  <a:solidFill>
                    <a:srgbClr val="000000"/>
                  </a:solidFill>
                  <a:latin typeface="BIZ UDゴシック" panose="020B0400000000000000" pitchFamily="49" charset="-128"/>
                  <a:ea typeface="BIZ UDゴシック" panose="020B0400000000000000" pitchFamily="49" charset="-128"/>
                </a:rPr>
                <a:t>)</a:t>
              </a:r>
            </a:p>
          </p:txBody>
        </p:sp>
      </p:grpSp>
      <p:sp>
        <p:nvSpPr>
          <p:cNvPr id="4" name="テキスト ボックス 3">
            <a:extLst>
              <a:ext uri="{FF2B5EF4-FFF2-40B4-BE49-F238E27FC236}">
                <a16:creationId xmlns:a16="http://schemas.microsoft.com/office/drawing/2014/main" id="{5C235357-79BD-4527-8EEE-844F8D08D50D}"/>
              </a:ext>
            </a:extLst>
          </p:cNvPr>
          <p:cNvSpPr txBox="1"/>
          <p:nvPr/>
        </p:nvSpPr>
        <p:spPr>
          <a:xfrm>
            <a:off x="5685928" y="2274284"/>
            <a:ext cx="3161859" cy="246221"/>
          </a:xfrm>
          <a:prstGeom prst="rect">
            <a:avLst/>
          </a:prstGeom>
          <a:noFill/>
        </p:spPr>
        <p:txBody>
          <a:bodyPr wrap="square" rtlCol="0">
            <a:spAutoFit/>
          </a:bodyPr>
          <a:lstStyle/>
          <a:p>
            <a:r>
              <a:rPr kumimoji="1" lang="en-US" altLang="ja-JP" sz="1000" dirty="0"/>
              <a:t>※SC</a:t>
            </a:r>
            <a:r>
              <a:rPr kumimoji="1" lang="ja-JP" altLang="en-US" sz="1000" dirty="0"/>
              <a:t>重点配置校</a:t>
            </a:r>
            <a:r>
              <a:rPr kumimoji="1" lang="en-US" altLang="ja-JP" sz="1000" dirty="0"/>
              <a:t>21</a:t>
            </a:r>
            <a:r>
              <a:rPr kumimoji="1" lang="ja-JP" altLang="en-US" sz="1000" dirty="0"/>
              <a:t>校に対して行った府独自調査の結果</a:t>
            </a:r>
          </a:p>
        </p:txBody>
      </p:sp>
    </p:spTree>
    <p:extLst>
      <p:ext uri="{BB962C8B-B14F-4D97-AF65-F5344CB8AC3E}">
        <p14:creationId xmlns:p14="http://schemas.microsoft.com/office/powerpoint/2010/main" val="41859178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47</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5FA0316-509F-427B-97E6-E70F64BE5ECB}"/>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日本語指導にかかる支援の充実</a:t>
            </a:r>
          </a:p>
        </p:txBody>
      </p: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2" name="正方形/長方形 11">
            <a:extLst>
              <a:ext uri="{FF2B5EF4-FFF2-40B4-BE49-F238E27FC236}">
                <a16:creationId xmlns:a16="http://schemas.microsoft.com/office/drawing/2014/main" id="{D2BACFCD-1361-4506-97E0-80730D680506}"/>
              </a:ext>
            </a:extLst>
          </p:cNvPr>
          <p:cNvSpPr/>
          <p:nvPr/>
        </p:nvSpPr>
        <p:spPr>
          <a:xfrm>
            <a:off x="440718" y="1095711"/>
            <a:ext cx="8320136" cy="1914714"/>
          </a:xfrm>
          <a:prstGeom prst="rect">
            <a:avLst/>
          </a:prstGeom>
          <a:solidFill>
            <a:schemeClr val="accent4">
              <a:lumMod val="20000"/>
              <a:lumOff val="80000"/>
            </a:schemeClr>
          </a:solidFill>
          <a:ln w="19050" cmpd="sng">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　</a:t>
            </a:r>
            <a:endParaRPr kumimoji="1" lang="ja-JP" altLang="en-US" sz="1400" dirty="0">
              <a:solidFill>
                <a:schemeClr val="tx1"/>
              </a:solidFill>
            </a:endParaRPr>
          </a:p>
        </p:txBody>
      </p:sp>
      <p:sp>
        <p:nvSpPr>
          <p:cNvPr id="13" name="四角形: 角を丸くする 12">
            <a:extLst>
              <a:ext uri="{FF2B5EF4-FFF2-40B4-BE49-F238E27FC236}">
                <a16:creationId xmlns:a16="http://schemas.microsoft.com/office/drawing/2014/main" id="{697CD116-A585-467B-999B-344B7F82E0F7}"/>
              </a:ext>
            </a:extLst>
          </p:cNvPr>
          <p:cNvSpPr/>
          <p:nvPr/>
        </p:nvSpPr>
        <p:spPr>
          <a:xfrm>
            <a:off x="533285" y="3682913"/>
            <a:ext cx="5876941" cy="2994781"/>
          </a:xfrm>
          <a:prstGeom prst="roundRect">
            <a:avLst>
              <a:gd name="adj" fmla="val 7539"/>
            </a:avLst>
          </a:prstGeom>
          <a:solidFill>
            <a:schemeClr val="accent1">
              <a:lumMod val="40000"/>
              <a:lumOff val="60000"/>
            </a:schemeClr>
          </a:solidFill>
          <a:ln w="19050" cmpd="sng">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p>
          <a:p>
            <a:pPr marL="360000" indent="-457200"/>
            <a:r>
              <a:rPr kumimoji="1" lang="ja-JP" altLang="en-US" sz="1400" dirty="0">
                <a:solidFill>
                  <a:schemeClr val="tx1"/>
                </a:solidFill>
              </a:rPr>
              <a:t>　○ 令和</a:t>
            </a:r>
            <a:r>
              <a:rPr kumimoji="1" lang="en-US" altLang="ja-JP" sz="1400" dirty="0">
                <a:solidFill>
                  <a:schemeClr val="tx1"/>
                </a:solidFill>
              </a:rPr>
              <a:t>10</a:t>
            </a:r>
            <a:r>
              <a:rPr kumimoji="1" lang="ja-JP" altLang="en-US" sz="1400" dirty="0">
                <a:solidFill>
                  <a:schemeClr val="tx1"/>
                </a:solidFill>
              </a:rPr>
              <a:t>（</a:t>
            </a:r>
            <a:r>
              <a:rPr kumimoji="1" lang="en-US" altLang="ja-JP" sz="1400" dirty="0">
                <a:solidFill>
                  <a:schemeClr val="tx1"/>
                </a:solidFill>
              </a:rPr>
              <a:t>2028</a:t>
            </a:r>
            <a:r>
              <a:rPr kumimoji="1" lang="ja-JP" altLang="en-US" sz="1400" dirty="0">
                <a:solidFill>
                  <a:schemeClr val="tx1"/>
                </a:solidFill>
              </a:rPr>
              <a:t>）年度に、 「日本語指導が必要な生徒選抜実施校」８校のうち、大阪わかば高校を日本語指導が必要な生徒を支援するための</a:t>
            </a:r>
            <a:r>
              <a:rPr kumimoji="1" lang="ja-JP" altLang="en-US" sz="1400" b="1" dirty="0">
                <a:solidFill>
                  <a:schemeClr val="tx1"/>
                </a:solidFill>
              </a:rPr>
              <a:t>「拠点校」</a:t>
            </a:r>
            <a:r>
              <a:rPr kumimoji="1" lang="ja-JP" altLang="en-US" sz="1400" dirty="0">
                <a:solidFill>
                  <a:schemeClr val="tx1"/>
                </a:solidFill>
              </a:rPr>
              <a:t>として整備し、</a:t>
            </a:r>
            <a:r>
              <a:rPr lang="ja-JP" altLang="en-US" sz="1400" dirty="0">
                <a:solidFill>
                  <a:schemeClr val="tx1"/>
                </a:solidFill>
                <a:latin typeface="+mn-ea"/>
                <a:ea typeface="+mn-ea"/>
              </a:rPr>
              <a:t>柔軟な受け入れを行うとともに、</a:t>
            </a:r>
            <a:r>
              <a:rPr kumimoji="1" lang="ja-JP" altLang="en-US" sz="1400" dirty="0">
                <a:solidFill>
                  <a:schemeClr val="tx1"/>
                </a:solidFill>
              </a:rPr>
              <a:t>日本語指導が必要な生徒を受け入れている他の学校への支援を行う。</a:t>
            </a:r>
            <a:endParaRPr kumimoji="1" lang="en-US" altLang="ja-JP" sz="1400" dirty="0">
              <a:solidFill>
                <a:schemeClr val="tx1"/>
              </a:solidFill>
            </a:endParaRPr>
          </a:p>
          <a:p>
            <a:pPr marL="360000" indent="-457200"/>
            <a:r>
              <a:rPr kumimoji="1" lang="ja-JP" altLang="en-US" sz="1400" dirty="0">
                <a:solidFill>
                  <a:schemeClr val="tx1"/>
                </a:solidFill>
              </a:rPr>
              <a:t>　　（</a:t>
            </a:r>
            <a:r>
              <a:rPr kumimoji="1" lang="en-US" altLang="ja-JP" sz="1400" dirty="0">
                <a:solidFill>
                  <a:schemeClr val="tx1"/>
                </a:solidFill>
              </a:rPr>
              <a:t>P34</a:t>
            </a:r>
            <a:r>
              <a:rPr kumimoji="1" lang="ja-JP" altLang="en-US" sz="1400" dirty="0">
                <a:solidFill>
                  <a:schemeClr val="tx1"/>
                </a:solidFill>
              </a:rPr>
              <a:t>　「定時制の課程」参照）</a:t>
            </a:r>
            <a:endParaRPr kumimoji="1" lang="en-US" altLang="ja-JP" sz="1400" dirty="0">
              <a:solidFill>
                <a:schemeClr val="tx1"/>
              </a:solidFill>
            </a:endParaRPr>
          </a:p>
          <a:p>
            <a:pPr marL="360000" indent="-457200"/>
            <a:endParaRPr kumimoji="1" lang="en-US" altLang="ja-JP" sz="1400" dirty="0">
              <a:solidFill>
                <a:schemeClr val="tx1"/>
              </a:solidFill>
            </a:endParaRPr>
          </a:p>
          <a:p>
            <a:pPr marL="360000" indent="-457200"/>
            <a:r>
              <a:rPr kumimoji="1" lang="ja-JP" altLang="en-US" sz="1400" dirty="0">
                <a:solidFill>
                  <a:schemeClr val="tx1"/>
                </a:solidFill>
              </a:rPr>
              <a:t>　○ 他の「日本語指導が必要な生徒選抜実施校」７校は、自校で受け入れている生徒の支援を継続するとともに、</a:t>
            </a:r>
            <a:r>
              <a:rPr kumimoji="1" lang="ja-JP" altLang="en-US" sz="1400" b="1" dirty="0">
                <a:solidFill>
                  <a:schemeClr val="tx1"/>
                </a:solidFill>
              </a:rPr>
              <a:t>「サポート校」</a:t>
            </a:r>
            <a:r>
              <a:rPr kumimoji="1" lang="ja-JP" altLang="en-US" sz="1400" dirty="0">
                <a:solidFill>
                  <a:schemeClr val="tx1"/>
                </a:solidFill>
              </a:rPr>
              <a:t>として、日本語指導が必要な生徒を受け入れている他の学校への支援を行う。</a:t>
            </a:r>
            <a:endParaRPr kumimoji="1" lang="en-US" altLang="ja-JP" sz="1400" dirty="0">
              <a:solidFill>
                <a:schemeClr val="tx1"/>
              </a:solidFill>
            </a:endParaRPr>
          </a:p>
          <a:p>
            <a:pPr marL="360000" indent="-457200"/>
            <a:endParaRPr kumimoji="1" lang="en-US" altLang="ja-JP" sz="1400" dirty="0">
              <a:solidFill>
                <a:schemeClr val="tx1"/>
              </a:solidFill>
            </a:endParaRPr>
          </a:p>
          <a:p>
            <a:pPr marL="360000" indent="-457200"/>
            <a:r>
              <a:rPr kumimoji="1" lang="ja-JP" altLang="en-US" sz="1400" dirty="0">
                <a:solidFill>
                  <a:schemeClr val="tx1"/>
                </a:solidFill>
              </a:rPr>
              <a:t>　○</a:t>
            </a:r>
            <a:r>
              <a:rPr lang="ja-JP" altLang="en-US" sz="1400" dirty="0">
                <a:solidFill>
                  <a:schemeClr val="tx1"/>
                </a:solidFill>
                <a:latin typeface="+mn-ea"/>
                <a:ea typeface="+mn-ea"/>
              </a:rPr>
              <a:t> 日本語指導が必要な生徒が在籍するその他の学校においては、拠点校や枠校からの支援を受けながら支援体制を構築する。</a:t>
            </a:r>
            <a:endParaRPr kumimoji="1" lang="ja-JP" altLang="en-US" sz="1400" dirty="0">
              <a:solidFill>
                <a:schemeClr val="tx1"/>
              </a:solidFill>
            </a:endParaRPr>
          </a:p>
        </p:txBody>
      </p:sp>
      <p:graphicFrame>
        <p:nvGraphicFramePr>
          <p:cNvPr id="16" name="グラフ 15">
            <a:extLst>
              <a:ext uri="{FF2B5EF4-FFF2-40B4-BE49-F238E27FC236}">
                <a16:creationId xmlns:a16="http://schemas.microsoft.com/office/drawing/2014/main" id="{469AD720-88CF-459E-AECC-8BBFE53484A4}"/>
              </a:ext>
            </a:extLst>
          </p:cNvPr>
          <p:cNvGraphicFramePr/>
          <p:nvPr>
            <p:extLst>
              <p:ext uri="{D42A27DB-BD31-4B8C-83A1-F6EECF244321}">
                <p14:modId xmlns:p14="http://schemas.microsoft.com/office/powerpoint/2010/main" val="4071279260"/>
              </p:ext>
            </p:extLst>
          </p:nvPr>
        </p:nvGraphicFramePr>
        <p:xfrm>
          <a:off x="5563817" y="1160626"/>
          <a:ext cx="3026812" cy="1859227"/>
        </p:xfrm>
        <a:graphic>
          <a:graphicData uri="http://schemas.openxmlformats.org/drawingml/2006/chart">
            <c:chart xmlns:c="http://schemas.openxmlformats.org/drawingml/2006/chart" xmlns:r="http://schemas.openxmlformats.org/officeDocument/2006/relationships" r:id="rId3"/>
          </a:graphicData>
        </a:graphic>
      </p:graphicFrame>
      <p:sp>
        <p:nvSpPr>
          <p:cNvPr id="17" name="正方形/長方形 16">
            <a:extLst>
              <a:ext uri="{FF2B5EF4-FFF2-40B4-BE49-F238E27FC236}">
                <a16:creationId xmlns:a16="http://schemas.microsoft.com/office/drawing/2014/main" id="{845CDCB0-F77F-42C4-B141-8022F10F7222}"/>
              </a:ext>
            </a:extLst>
          </p:cNvPr>
          <p:cNvSpPr/>
          <p:nvPr/>
        </p:nvSpPr>
        <p:spPr>
          <a:xfrm>
            <a:off x="5563817" y="1033144"/>
            <a:ext cx="3302934" cy="4382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rPr>
              <a:t>府立高校における日本語指導が必要な生徒数</a:t>
            </a:r>
          </a:p>
        </p:txBody>
      </p:sp>
      <p:cxnSp>
        <p:nvCxnSpPr>
          <p:cNvPr id="4" name="直線矢印コネクタ 3">
            <a:extLst>
              <a:ext uri="{FF2B5EF4-FFF2-40B4-BE49-F238E27FC236}">
                <a16:creationId xmlns:a16="http://schemas.microsoft.com/office/drawing/2014/main" id="{B4D04F7B-F0FD-4520-88C0-5225F292ED86}"/>
              </a:ext>
            </a:extLst>
          </p:cNvPr>
          <p:cNvCxnSpPr>
            <a:cxnSpLocks/>
          </p:cNvCxnSpPr>
          <p:nvPr/>
        </p:nvCxnSpPr>
        <p:spPr>
          <a:xfrm flipV="1">
            <a:off x="5743342" y="1379653"/>
            <a:ext cx="2537540" cy="5168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矢印: 下 13">
            <a:extLst>
              <a:ext uri="{FF2B5EF4-FFF2-40B4-BE49-F238E27FC236}">
                <a16:creationId xmlns:a16="http://schemas.microsoft.com/office/drawing/2014/main" id="{ED97FD73-0475-44FF-B6D8-96F2EE159621}"/>
              </a:ext>
            </a:extLst>
          </p:cNvPr>
          <p:cNvSpPr/>
          <p:nvPr/>
        </p:nvSpPr>
        <p:spPr>
          <a:xfrm>
            <a:off x="2210595" y="2998507"/>
            <a:ext cx="2348527" cy="624809"/>
          </a:xfrm>
          <a:prstGeom prst="downArrow">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74D1E1B-9AD6-4632-83CC-06110CA9386E}"/>
              </a:ext>
            </a:extLst>
          </p:cNvPr>
          <p:cNvSpPr txBox="1"/>
          <p:nvPr/>
        </p:nvSpPr>
        <p:spPr>
          <a:xfrm>
            <a:off x="674687" y="1246890"/>
            <a:ext cx="4122813" cy="1600438"/>
          </a:xfrm>
          <a:prstGeom prst="rect">
            <a:avLst/>
          </a:prstGeom>
          <a:noFill/>
        </p:spPr>
        <p:txBody>
          <a:bodyPr wrap="square" rtlCol="0">
            <a:spAutoFit/>
          </a:bodyPr>
          <a:lstStyle/>
          <a:p>
            <a:r>
              <a:rPr kumimoji="1" lang="ja-JP" altLang="en-US" sz="1400" dirty="0">
                <a:solidFill>
                  <a:schemeClr val="tx1"/>
                </a:solidFill>
              </a:rPr>
              <a:t>　外国につながりがあり、日本語指導が必要な生徒は急増している。</a:t>
            </a:r>
            <a:endParaRPr kumimoji="1" lang="en-US" altLang="ja-JP" sz="1400" dirty="0">
              <a:solidFill>
                <a:schemeClr val="tx1"/>
              </a:solidFill>
            </a:endParaRPr>
          </a:p>
          <a:p>
            <a:r>
              <a:rPr kumimoji="1" lang="ja-JP" altLang="en-US" sz="1400" dirty="0"/>
              <a:t>　</a:t>
            </a:r>
            <a:r>
              <a:rPr kumimoji="1" lang="ja-JP" altLang="en-US" sz="1400" dirty="0">
                <a:solidFill>
                  <a:schemeClr val="tx1"/>
                </a:solidFill>
              </a:rPr>
              <a:t>生徒一人ひとりが互いに違いを認め合いそれぞれの力を伸ばす教育の実現をめざしつつ、自らのルーツのある国・地域の母語・母文化に誇りをもちながら、その人らしく日本社会で安心して生きられる教育環境の整備が求められている。</a:t>
            </a:r>
            <a:endParaRPr kumimoji="1" lang="ja-JP" altLang="en-US" sz="1400" dirty="0"/>
          </a:p>
        </p:txBody>
      </p:sp>
      <p:pic>
        <p:nvPicPr>
          <p:cNvPr id="18" name="図 17">
            <a:extLst>
              <a:ext uri="{FF2B5EF4-FFF2-40B4-BE49-F238E27FC236}">
                <a16:creationId xmlns:a16="http://schemas.microsoft.com/office/drawing/2014/main" id="{863DE8B5-9D9C-4C57-B014-F2DA7F6ED43C}"/>
              </a:ext>
            </a:extLst>
          </p:cNvPr>
          <p:cNvPicPr>
            <a:picLocks noChangeAspect="1"/>
          </p:cNvPicPr>
          <p:nvPr/>
        </p:nvPicPr>
        <p:blipFill>
          <a:blip r:embed="rId4"/>
          <a:stretch>
            <a:fillRect/>
          </a:stretch>
        </p:blipFill>
        <p:spPr>
          <a:xfrm>
            <a:off x="6568346" y="3816771"/>
            <a:ext cx="2524644" cy="2584048"/>
          </a:xfrm>
          <a:prstGeom prst="rect">
            <a:avLst/>
          </a:prstGeom>
        </p:spPr>
      </p:pic>
    </p:spTree>
    <p:extLst>
      <p:ext uri="{BB962C8B-B14F-4D97-AF65-F5344CB8AC3E}">
        <p14:creationId xmlns:p14="http://schemas.microsoft.com/office/powerpoint/2010/main" val="20031915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48</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5FA0316-509F-427B-97E6-E70F64BE5ECB}"/>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「ともに学び、ともに育つ」教育の推進</a:t>
            </a:r>
          </a:p>
        </p:txBody>
      </p: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2" name="正方形/長方形 11">
            <a:extLst>
              <a:ext uri="{FF2B5EF4-FFF2-40B4-BE49-F238E27FC236}">
                <a16:creationId xmlns:a16="http://schemas.microsoft.com/office/drawing/2014/main" id="{D2BACFCD-1361-4506-97E0-80730D680506}"/>
              </a:ext>
            </a:extLst>
          </p:cNvPr>
          <p:cNvSpPr/>
          <p:nvPr/>
        </p:nvSpPr>
        <p:spPr>
          <a:xfrm>
            <a:off x="440718" y="1086102"/>
            <a:ext cx="8320136" cy="485520"/>
          </a:xfrm>
          <a:prstGeom prst="rect">
            <a:avLst/>
          </a:prstGeom>
          <a:solidFill>
            <a:schemeClr val="accent4">
              <a:lumMod val="20000"/>
              <a:lumOff val="80000"/>
            </a:schemeClr>
          </a:solidFill>
          <a:ln w="19050" cmpd="sng">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500"/>
              </a:lnSpc>
            </a:pPr>
            <a:r>
              <a:rPr kumimoji="1" lang="ja-JP" altLang="en-US" sz="1400" dirty="0">
                <a:solidFill>
                  <a:schemeClr val="tx1"/>
                </a:solidFill>
              </a:rPr>
              <a:t>　障がい等により配慮を要する生徒の府立高校に対する進学ニーズに応えていくことが求められている。</a:t>
            </a:r>
          </a:p>
        </p:txBody>
      </p:sp>
      <p:sp>
        <p:nvSpPr>
          <p:cNvPr id="13" name="四角形: 角を丸くする 12">
            <a:extLst>
              <a:ext uri="{FF2B5EF4-FFF2-40B4-BE49-F238E27FC236}">
                <a16:creationId xmlns:a16="http://schemas.microsoft.com/office/drawing/2014/main" id="{697CD116-A585-467B-999B-344B7F82E0F7}"/>
              </a:ext>
            </a:extLst>
          </p:cNvPr>
          <p:cNvSpPr/>
          <p:nvPr/>
        </p:nvSpPr>
        <p:spPr>
          <a:xfrm>
            <a:off x="440718" y="5421562"/>
            <a:ext cx="8320136" cy="1157995"/>
          </a:xfrm>
          <a:prstGeom prst="roundRect">
            <a:avLst/>
          </a:prstGeom>
          <a:solidFill>
            <a:schemeClr val="accent1">
              <a:lumMod val="40000"/>
              <a:lumOff val="60000"/>
            </a:schemeClr>
          </a:solidFill>
          <a:ln w="19050" cmpd="sng">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p>
          <a:p>
            <a:r>
              <a:rPr kumimoji="1" lang="ja-JP" altLang="en-US" sz="1400" dirty="0">
                <a:solidFill>
                  <a:schemeClr val="tx1"/>
                </a:solidFill>
              </a:rPr>
              <a:t>　障がいの有無にかかわらず、子どもたちが地域社会で豊かに生きるために、全ての府立高校において相互理解を深め、いきいきと学校生活を送ることができる</a:t>
            </a:r>
            <a:r>
              <a:rPr kumimoji="1" lang="ja-JP" altLang="en-US" sz="1400" b="1" dirty="0">
                <a:solidFill>
                  <a:schemeClr val="tx1"/>
                </a:solidFill>
              </a:rPr>
              <a:t>「ともに学び、ともに育つ」教育を引き続き推進</a:t>
            </a:r>
            <a:r>
              <a:rPr kumimoji="1" lang="ja-JP" altLang="en-US" sz="1400" dirty="0">
                <a:solidFill>
                  <a:schemeClr val="tx1"/>
                </a:solidFill>
              </a:rPr>
              <a:t>する。</a:t>
            </a:r>
            <a:endParaRPr kumimoji="1" lang="en-US" altLang="ja-JP" sz="1400" dirty="0">
              <a:solidFill>
                <a:schemeClr val="tx1"/>
              </a:solidFill>
            </a:endParaRPr>
          </a:p>
          <a:p>
            <a:r>
              <a:rPr kumimoji="1" lang="ja-JP" altLang="en-US" sz="1400" dirty="0">
                <a:solidFill>
                  <a:schemeClr val="tx1"/>
                </a:solidFill>
              </a:rPr>
              <a:t>　大阪わかば高校と生野支援学校の併設については、教育施設の共用等を通じて、交流及び共同学習など、高等学校と支援学校の新たな連携方策等について検討する。　</a:t>
            </a:r>
            <a:endParaRPr kumimoji="1" lang="en-US" altLang="ja-JP" sz="1400" dirty="0">
              <a:solidFill>
                <a:schemeClr val="tx1"/>
              </a:solidFill>
            </a:endParaRPr>
          </a:p>
        </p:txBody>
      </p:sp>
      <p:sp>
        <p:nvSpPr>
          <p:cNvPr id="2" name="正方形/長方形 1">
            <a:extLst>
              <a:ext uri="{FF2B5EF4-FFF2-40B4-BE49-F238E27FC236}">
                <a16:creationId xmlns:a16="http://schemas.microsoft.com/office/drawing/2014/main" id="{60287DC7-D101-466D-9053-1C0CCD8AACAB}"/>
              </a:ext>
            </a:extLst>
          </p:cNvPr>
          <p:cNvSpPr/>
          <p:nvPr/>
        </p:nvSpPr>
        <p:spPr>
          <a:xfrm>
            <a:off x="440718" y="1672159"/>
            <a:ext cx="8320136" cy="3631361"/>
          </a:xfrm>
          <a:prstGeom prst="rect">
            <a:avLst/>
          </a:prstGeom>
          <a:ln>
            <a:solidFill>
              <a:schemeClr val="bg1">
                <a:lumMod val="5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400" dirty="0">
                <a:solidFill>
                  <a:schemeClr val="tx1"/>
                </a:solidFill>
              </a:rPr>
              <a:t>【</a:t>
            </a:r>
            <a:r>
              <a:rPr kumimoji="1" lang="ja-JP" altLang="en-US" sz="1400" dirty="0">
                <a:solidFill>
                  <a:schemeClr val="tx1"/>
                </a:solidFill>
              </a:rPr>
              <a:t>障がいのある生徒に対する個別支援</a:t>
            </a:r>
            <a:r>
              <a:rPr kumimoji="1" lang="en-US" altLang="ja-JP" sz="1400" dirty="0">
                <a:solidFill>
                  <a:schemeClr val="tx1"/>
                </a:solidFill>
              </a:rPr>
              <a:t>】</a:t>
            </a:r>
          </a:p>
          <a:p>
            <a:r>
              <a:rPr kumimoji="1" lang="ja-JP" altLang="en-US" sz="1400" dirty="0">
                <a:solidFill>
                  <a:schemeClr val="tx1"/>
                </a:solidFill>
              </a:rPr>
              <a:t>○障がい等により配慮を要する生徒が在籍する学校に対し、一人ひとりの障がいの状況等を把握しながら、</a:t>
            </a:r>
            <a:endParaRPr kumimoji="1" lang="en-US" altLang="ja-JP" sz="1400" dirty="0">
              <a:solidFill>
                <a:schemeClr val="tx1"/>
              </a:solidFill>
            </a:endParaRPr>
          </a:p>
          <a:p>
            <a:r>
              <a:rPr kumimoji="1" lang="ja-JP" altLang="en-US" sz="1400" dirty="0">
                <a:solidFill>
                  <a:schemeClr val="tx1"/>
                </a:solidFill>
              </a:rPr>
              <a:t>　 非常勤講師や看護師、介助員等の配置とともに、支援機器等を整備。</a:t>
            </a:r>
            <a:endParaRPr kumimoji="1" lang="en-US" altLang="ja-JP" sz="1400" dirty="0">
              <a:solidFill>
                <a:schemeClr val="tx1"/>
              </a:solidFill>
            </a:endParaRPr>
          </a:p>
          <a:p>
            <a:endParaRPr kumimoji="1" lang="en-US" altLang="ja-JP" sz="1400" dirty="0">
              <a:solidFill>
                <a:schemeClr val="tx1"/>
              </a:solidFill>
            </a:endParaRPr>
          </a:p>
          <a:p>
            <a:r>
              <a:rPr kumimoji="1" lang="en-US" altLang="ja-JP" sz="1400" dirty="0">
                <a:solidFill>
                  <a:schemeClr val="tx1"/>
                </a:solidFill>
              </a:rPr>
              <a:t>【</a:t>
            </a:r>
            <a:r>
              <a:rPr kumimoji="1" lang="ja-JP" altLang="en-US" sz="1400" dirty="0">
                <a:solidFill>
                  <a:schemeClr val="tx1"/>
                </a:solidFill>
              </a:rPr>
              <a:t>高等学校における通級による指導</a:t>
            </a:r>
            <a:r>
              <a:rPr kumimoji="1" lang="en-US" altLang="ja-JP" sz="1400" dirty="0">
                <a:solidFill>
                  <a:schemeClr val="tx1"/>
                </a:solidFill>
              </a:rPr>
              <a:t>】</a:t>
            </a:r>
          </a:p>
          <a:p>
            <a:r>
              <a:rPr kumimoji="1" lang="ja-JP" altLang="en-US" sz="1400" dirty="0">
                <a:solidFill>
                  <a:schemeClr val="tx1"/>
                </a:solidFill>
              </a:rPr>
              <a:t>○府立高校</a:t>
            </a:r>
            <a:r>
              <a:rPr kumimoji="1" lang="en-US" altLang="ja-JP" sz="1400" dirty="0">
                <a:solidFill>
                  <a:schemeClr val="tx1"/>
                </a:solidFill>
              </a:rPr>
              <a:t>1</a:t>
            </a:r>
            <a:r>
              <a:rPr kumimoji="1" lang="ja-JP" altLang="en-US" sz="1400" dirty="0">
                <a:solidFill>
                  <a:schemeClr val="tx1"/>
                </a:solidFill>
              </a:rPr>
              <a:t>１校に通級指導教室を設置し、当該高等学校に在籍する発達障がいやその特性のある</a:t>
            </a:r>
            <a:endParaRPr kumimoji="1" lang="en-US" altLang="ja-JP" sz="1400" dirty="0">
              <a:solidFill>
                <a:schemeClr val="tx1"/>
              </a:solidFill>
            </a:endParaRPr>
          </a:p>
          <a:p>
            <a:r>
              <a:rPr kumimoji="1" lang="ja-JP" altLang="en-US" sz="1400" dirty="0">
                <a:solidFill>
                  <a:schemeClr val="tx1"/>
                </a:solidFill>
              </a:rPr>
              <a:t>　 生徒を対象として、自立活動に相当する指導を実施。</a:t>
            </a:r>
            <a:endParaRPr kumimoji="1" lang="en-US" altLang="ja-JP" sz="1400" dirty="0">
              <a:solidFill>
                <a:schemeClr val="tx1"/>
              </a:solidFill>
            </a:endParaRPr>
          </a:p>
          <a:p>
            <a:endParaRPr kumimoji="1" lang="en-US" altLang="ja-JP" sz="1400" dirty="0">
              <a:solidFill>
                <a:schemeClr val="tx1"/>
              </a:solidFill>
            </a:endParaRPr>
          </a:p>
          <a:p>
            <a:r>
              <a:rPr kumimoji="1" lang="en-US" altLang="ja-JP" sz="1400" dirty="0">
                <a:solidFill>
                  <a:schemeClr val="tx1"/>
                </a:solidFill>
              </a:rPr>
              <a:t>【</a:t>
            </a:r>
            <a:r>
              <a:rPr kumimoji="1" lang="ja-JP" altLang="en-US" sz="1400" dirty="0">
                <a:solidFill>
                  <a:schemeClr val="tx1"/>
                </a:solidFill>
              </a:rPr>
              <a:t>知的障がい生徒自立支援コース・共生推進教室の設置</a:t>
            </a:r>
            <a:r>
              <a:rPr kumimoji="1" lang="en-US" altLang="ja-JP" sz="1400" dirty="0">
                <a:solidFill>
                  <a:schemeClr val="tx1"/>
                </a:solidFill>
              </a:rPr>
              <a:t>】</a:t>
            </a:r>
          </a:p>
          <a:p>
            <a:r>
              <a:rPr kumimoji="1" lang="ja-JP" altLang="en-US" sz="1400" dirty="0">
                <a:solidFill>
                  <a:schemeClr val="tx1"/>
                </a:solidFill>
              </a:rPr>
              <a:t>○知的障がいのある生徒が社会的自立を図れるよう、一人ひとりの教育的ニーズに応じた支援を行い、「とも　</a:t>
            </a:r>
            <a:endParaRPr kumimoji="1" lang="en-US" altLang="ja-JP" sz="1400" dirty="0">
              <a:solidFill>
                <a:schemeClr val="tx1"/>
              </a:solidFill>
            </a:endParaRPr>
          </a:p>
          <a:p>
            <a:r>
              <a:rPr kumimoji="1" lang="ja-JP" altLang="en-US" sz="1400" dirty="0">
                <a:solidFill>
                  <a:schemeClr val="tx1"/>
                </a:solidFill>
              </a:rPr>
              <a:t>　 に学び、ともに育つ」教育を推進する「知的障がい生徒自立支援コース</a:t>
            </a:r>
            <a:r>
              <a:rPr kumimoji="1" lang="en-US" altLang="ja-JP" sz="1400" dirty="0">
                <a:solidFill>
                  <a:schemeClr val="tx1"/>
                </a:solidFill>
              </a:rPr>
              <a:t>(11</a:t>
            </a:r>
            <a:r>
              <a:rPr kumimoji="1" lang="ja-JP" altLang="en-US" sz="1400" dirty="0">
                <a:solidFill>
                  <a:schemeClr val="tx1"/>
                </a:solidFill>
              </a:rPr>
              <a:t>校</a:t>
            </a:r>
            <a:r>
              <a:rPr kumimoji="1" lang="en-US" altLang="ja-JP" sz="1400" dirty="0">
                <a:solidFill>
                  <a:schemeClr val="tx1"/>
                </a:solidFill>
              </a:rPr>
              <a:t>)</a:t>
            </a:r>
            <a:r>
              <a:rPr kumimoji="1" lang="ja-JP" altLang="en-US" sz="1400" dirty="0">
                <a:solidFill>
                  <a:schemeClr val="tx1"/>
                </a:solidFill>
              </a:rPr>
              <a:t>」・ 「共生推進教室</a:t>
            </a:r>
            <a:r>
              <a:rPr kumimoji="1" lang="en-US" altLang="ja-JP" sz="1400" dirty="0">
                <a:solidFill>
                  <a:schemeClr val="tx1"/>
                </a:solidFill>
              </a:rPr>
              <a:t>(10</a:t>
            </a:r>
            <a:r>
              <a:rPr kumimoji="1" lang="ja-JP" altLang="en-US" sz="1400" dirty="0">
                <a:solidFill>
                  <a:schemeClr val="tx1"/>
                </a:solidFill>
              </a:rPr>
              <a:t>　　</a:t>
            </a:r>
            <a:endParaRPr kumimoji="1" lang="en-US" altLang="ja-JP" sz="1400" dirty="0">
              <a:solidFill>
                <a:schemeClr val="tx1"/>
              </a:solidFill>
            </a:endParaRPr>
          </a:p>
          <a:p>
            <a:r>
              <a:rPr kumimoji="1" lang="ja-JP" altLang="en-US" sz="1400" dirty="0">
                <a:solidFill>
                  <a:schemeClr val="tx1"/>
                </a:solidFill>
              </a:rPr>
              <a:t>　 校</a:t>
            </a:r>
            <a:r>
              <a:rPr kumimoji="1" lang="en-US" altLang="ja-JP" sz="1400" dirty="0">
                <a:solidFill>
                  <a:schemeClr val="tx1"/>
                </a:solidFill>
              </a:rPr>
              <a:t>)</a:t>
            </a:r>
            <a:r>
              <a:rPr kumimoji="1" lang="ja-JP" altLang="en-US" sz="1400" dirty="0">
                <a:solidFill>
                  <a:schemeClr val="tx1"/>
                </a:solidFill>
              </a:rPr>
              <a:t>」を設置しており、府立高校において知的障がいのある生徒と周りの生徒が「ともに学び、ともに育つ」教育</a:t>
            </a:r>
            <a:endParaRPr kumimoji="1" lang="en-US" altLang="ja-JP" sz="1400" dirty="0">
              <a:solidFill>
                <a:schemeClr val="tx1"/>
              </a:solidFill>
            </a:endParaRPr>
          </a:p>
          <a:p>
            <a:r>
              <a:rPr kumimoji="1" lang="en-US" altLang="ja-JP" sz="1400" dirty="0">
                <a:solidFill>
                  <a:schemeClr val="tx1"/>
                </a:solidFill>
              </a:rPr>
              <a:t>   </a:t>
            </a:r>
            <a:r>
              <a:rPr kumimoji="1" lang="ja-JP" altLang="en-US" sz="1400" dirty="0">
                <a:solidFill>
                  <a:schemeClr val="tx1"/>
                </a:solidFill>
              </a:rPr>
              <a:t>を推進。</a:t>
            </a:r>
            <a:endParaRPr kumimoji="1" lang="en-US" altLang="ja-JP" sz="1400" dirty="0">
              <a:solidFill>
                <a:schemeClr val="tx1"/>
              </a:solidFill>
            </a:endParaRPr>
          </a:p>
          <a:p>
            <a:endParaRPr kumimoji="1" lang="en-US" altLang="ja-JP" sz="1400" dirty="0">
              <a:solidFill>
                <a:schemeClr val="tx1"/>
              </a:solidFill>
            </a:endParaRPr>
          </a:p>
          <a:p>
            <a:r>
              <a:rPr kumimoji="1" lang="en-US" altLang="ja-JP" sz="1400" dirty="0">
                <a:solidFill>
                  <a:schemeClr val="tx1"/>
                </a:solidFill>
              </a:rPr>
              <a:t>【</a:t>
            </a:r>
            <a:r>
              <a:rPr kumimoji="1" lang="ja-JP" altLang="en-US" sz="1400" dirty="0">
                <a:solidFill>
                  <a:schemeClr val="tx1"/>
                </a:solidFill>
              </a:rPr>
              <a:t>高等学校と知的障がい支援学校の併設</a:t>
            </a:r>
            <a:r>
              <a:rPr kumimoji="1" lang="en-US" altLang="ja-JP" sz="1400" dirty="0">
                <a:solidFill>
                  <a:schemeClr val="tx1"/>
                </a:solidFill>
              </a:rPr>
              <a:t>】</a:t>
            </a:r>
          </a:p>
          <a:p>
            <a:r>
              <a:rPr kumimoji="1" lang="ja-JP" altLang="en-US" sz="1400" dirty="0">
                <a:solidFill>
                  <a:schemeClr val="tx1"/>
                </a:solidFill>
              </a:rPr>
              <a:t>○大阪わかば高校敷地内に生野支援学校を併設（令和</a:t>
            </a:r>
            <a:r>
              <a:rPr kumimoji="1" lang="en-US" altLang="ja-JP" sz="1400" dirty="0">
                <a:solidFill>
                  <a:schemeClr val="tx1"/>
                </a:solidFill>
              </a:rPr>
              <a:t>10</a:t>
            </a:r>
            <a:r>
              <a:rPr kumimoji="1" lang="ja-JP" altLang="en-US" sz="1400" dirty="0">
                <a:solidFill>
                  <a:schemeClr val="tx1"/>
                </a:solidFill>
              </a:rPr>
              <a:t>（</a:t>
            </a:r>
            <a:r>
              <a:rPr kumimoji="1" lang="en-US" altLang="ja-JP" sz="1400" dirty="0">
                <a:solidFill>
                  <a:schemeClr val="tx1"/>
                </a:solidFill>
              </a:rPr>
              <a:t>2028</a:t>
            </a:r>
            <a:r>
              <a:rPr kumimoji="1" lang="ja-JP" altLang="en-US" sz="1400" dirty="0">
                <a:solidFill>
                  <a:schemeClr val="tx1"/>
                </a:solidFill>
              </a:rPr>
              <a:t>）年予定）する。</a:t>
            </a:r>
            <a:endParaRPr kumimoji="1" lang="en-US" altLang="ja-JP" sz="1400" dirty="0">
              <a:solidFill>
                <a:schemeClr val="tx1"/>
              </a:solidFill>
            </a:endParaRPr>
          </a:p>
        </p:txBody>
      </p:sp>
    </p:spTree>
    <p:extLst>
      <p:ext uri="{BB962C8B-B14F-4D97-AF65-F5344CB8AC3E}">
        <p14:creationId xmlns:p14="http://schemas.microsoft.com/office/powerpoint/2010/main" val="1070404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49</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394664" y="961485"/>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4" name="テキスト ボックス 13">
            <a:extLst>
              <a:ext uri="{FF2B5EF4-FFF2-40B4-BE49-F238E27FC236}">
                <a16:creationId xmlns:a16="http://schemas.microsoft.com/office/drawing/2014/main" id="{E2A00A0D-A783-43D8-AEFD-B66989E07597}"/>
              </a:ext>
            </a:extLst>
          </p:cNvPr>
          <p:cNvSpPr txBox="1"/>
          <p:nvPr/>
        </p:nvSpPr>
        <p:spPr>
          <a:xfrm>
            <a:off x="366382" y="661629"/>
            <a:ext cx="817808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チーム学校における生徒指導体制</a:t>
            </a:r>
            <a:endParaRPr kumimoji="1" lang="ja-JP" altLang="en-US" sz="1600" dirty="0"/>
          </a:p>
        </p:txBody>
      </p:sp>
      <p:sp>
        <p:nvSpPr>
          <p:cNvPr id="56" name="正方形/長方形 55">
            <a:extLst>
              <a:ext uri="{FF2B5EF4-FFF2-40B4-BE49-F238E27FC236}">
                <a16:creationId xmlns:a16="http://schemas.microsoft.com/office/drawing/2014/main" id="{0982F734-B91F-4289-966C-7D6794B2FCD9}"/>
              </a:ext>
            </a:extLst>
          </p:cNvPr>
          <p:cNvSpPr/>
          <p:nvPr/>
        </p:nvSpPr>
        <p:spPr>
          <a:xfrm>
            <a:off x="400430" y="1036866"/>
            <a:ext cx="8294868" cy="1147803"/>
          </a:xfrm>
          <a:prstGeom prst="rect">
            <a:avLst/>
          </a:prstGeom>
          <a:solidFill>
            <a:schemeClr val="accent4">
              <a:lumMod val="20000"/>
              <a:lumOff val="80000"/>
            </a:schemeClr>
          </a:solidFill>
          <a:ln w="19050" cmpd="sng">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ts val="2000"/>
              </a:lnSpc>
            </a:pPr>
            <a:r>
              <a:rPr lang="ja-JP" altLang="en-US" sz="1400" dirty="0">
                <a:solidFill>
                  <a:schemeClr val="tx1"/>
                </a:solidFill>
                <a:latin typeface="+mn-ea"/>
              </a:rPr>
              <a:t>学校が抱える現代的課題に応えるために、次の３点について</a:t>
            </a:r>
            <a:r>
              <a:rPr lang="ja-JP" altLang="en-US" sz="1400" b="1" dirty="0">
                <a:solidFill>
                  <a:schemeClr val="tx1"/>
                </a:solidFill>
                <a:latin typeface="+mn-ea"/>
              </a:rPr>
              <a:t>「チーム学校」</a:t>
            </a:r>
            <a:r>
              <a:rPr lang="ja-JP" altLang="en-US" sz="1400" dirty="0">
                <a:solidFill>
                  <a:schemeClr val="tx1"/>
                </a:solidFill>
                <a:latin typeface="+mn-ea"/>
              </a:rPr>
              <a:t>としての体制整備の充実が求められる。</a:t>
            </a:r>
            <a:endParaRPr lang="en-US" altLang="ja-JP" sz="1400" dirty="0">
              <a:solidFill>
                <a:schemeClr val="tx1"/>
              </a:solidFill>
              <a:latin typeface="+mn-ea"/>
            </a:endParaRPr>
          </a:p>
          <a:p>
            <a:pPr>
              <a:lnSpc>
                <a:spcPts val="2000"/>
              </a:lnSpc>
            </a:pPr>
            <a:r>
              <a:rPr lang="ja-JP" altLang="en-US" sz="1400" dirty="0">
                <a:solidFill>
                  <a:schemeClr val="tx1"/>
                </a:solidFill>
                <a:latin typeface="+mn-ea"/>
              </a:rPr>
              <a:t> 　① 新しい時代に求められる資質・能力を育む教育課程を実現するための体制整備</a:t>
            </a:r>
            <a:endParaRPr lang="en-US" altLang="ja-JP" sz="1400" dirty="0">
              <a:solidFill>
                <a:schemeClr val="tx1"/>
              </a:solidFill>
              <a:latin typeface="+mn-ea"/>
            </a:endParaRPr>
          </a:p>
          <a:p>
            <a:pPr>
              <a:lnSpc>
                <a:spcPts val="2000"/>
              </a:lnSpc>
            </a:pPr>
            <a:r>
              <a:rPr lang="ja-JP" altLang="en-US" sz="1400" dirty="0">
                <a:solidFill>
                  <a:schemeClr val="tx1"/>
                </a:solidFill>
                <a:latin typeface="+mn-ea"/>
              </a:rPr>
              <a:t>　 ② 生徒の抱える複雑化・多様化した問題や課題を解決するための体制整備 </a:t>
            </a:r>
            <a:endParaRPr lang="en-US" altLang="ja-JP" sz="1400" dirty="0">
              <a:solidFill>
                <a:schemeClr val="tx1"/>
              </a:solidFill>
              <a:latin typeface="+mn-ea"/>
            </a:endParaRPr>
          </a:p>
          <a:p>
            <a:pPr>
              <a:lnSpc>
                <a:spcPts val="2000"/>
              </a:lnSpc>
            </a:pPr>
            <a:r>
              <a:rPr lang="ja-JP" altLang="en-US" sz="1400" dirty="0">
                <a:solidFill>
                  <a:schemeClr val="tx1"/>
                </a:solidFill>
                <a:latin typeface="+mn-ea"/>
              </a:rPr>
              <a:t>　</a:t>
            </a:r>
            <a:r>
              <a:rPr lang="en-US" altLang="ja-JP" sz="1400" dirty="0">
                <a:solidFill>
                  <a:schemeClr val="tx1"/>
                </a:solidFill>
                <a:latin typeface="+mn-ea"/>
              </a:rPr>
              <a:t> </a:t>
            </a:r>
            <a:r>
              <a:rPr lang="ja-JP" altLang="en-US" sz="1400" dirty="0">
                <a:solidFill>
                  <a:schemeClr val="tx1"/>
                </a:solidFill>
                <a:latin typeface="+mn-ea"/>
              </a:rPr>
              <a:t>③ 子どもと向き合う時間の確保等（業務の適正化）のための体制整備</a:t>
            </a:r>
            <a:endParaRPr kumimoji="1" lang="en-US" altLang="ja-JP" sz="1400" dirty="0">
              <a:solidFill>
                <a:schemeClr val="tx1"/>
              </a:solidFill>
              <a:latin typeface="+mn-ea"/>
            </a:endParaRPr>
          </a:p>
        </p:txBody>
      </p:sp>
      <p:sp>
        <p:nvSpPr>
          <p:cNvPr id="57" name="四角形: 角を丸くする 56">
            <a:extLst>
              <a:ext uri="{FF2B5EF4-FFF2-40B4-BE49-F238E27FC236}">
                <a16:creationId xmlns:a16="http://schemas.microsoft.com/office/drawing/2014/main" id="{F8D4A233-97CA-464F-9159-6CBA77A4A0F5}"/>
              </a:ext>
            </a:extLst>
          </p:cNvPr>
          <p:cNvSpPr/>
          <p:nvPr/>
        </p:nvSpPr>
        <p:spPr>
          <a:xfrm>
            <a:off x="394664" y="5843800"/>
            <a:ext cx="8370285" cy="649820"/>
          </a:xfrm>
          <a:prstGeom prst="roundRect">
            <a:avLst/>
          </a:prstGeom>
          <a:solidFill>
            <a:schemeClr val="accent1">
              <a:lumMod val="40000"/>
              <a:lumOff val="60000"/>
            </a:schemeClr>
          </a:solidFill>
          <a:ln w="19050" cmpd="sng">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r>
              <a:rPr kumimoji="1" lang="ja-JP" altLang="en-US" sz="1400" dirty="0">
                <a:solidFill>
                  <a:schemeClr val="tx1"/>
                </a:solidFill>
              </a:rPr>
              <a:t>　すべての府立高校において、いじめや不登校などの課題を未然に予防するとともに、</a:t>
            </a:r>
            <a:r>
              <a:rPr kumimoji="1" lang="ja-JP" altLang="en-US" sz="1400" b="1" dirty="0">
                <a:solidFill>
                  <a:schemeClr val="tx1"/>
                </a:solidFill>
              </a:rPr>
              <a:t>多様な専門人材</a:t>
            </a:r>
            <a:endParaRPr kumimoji="1" lang="en-US" altLang="ja-JP" sz="1400" b="1" dirty="0">
              <a:solidFill>
                <a:schemeClr val="tx1"/>
              </a:solidFill>
            </a:endParaRPr>
          </a:p>
          <a:p>
            <a:r>
              <a:rPr kumimoji="1" lang="en-US" altLang="ja-JP" sz="1400" b="1" dirty="0">
                <a:solidFill>
                  <a:schemeClr val="tx1"/>
                </a:solidFill>
              </a:rPr>
              <a:t>		</a:t>
            </a:r>
            <a:r>
              <a:rPr kumimoji="1" lang="ja-JP" altLang="en-US" sz="1400" b="1" dirty="0">
                <a:solidFill>
                  <a:schemeClr val="tx1"/>
                </a:solidFill>
              </a:rPr>
              <a:t>　　等と連携することで、さらなる生徒・保護者の満足度の向上</a:t>
            </a:r>
            <a:r>
              <a:rPr kumimoji="1" lang="ja-JP" altLang="en-US" sz="1400" dirty="0">
                <a:solidFill>
                  <a:schemeClr val="tx1"/>
                </a:solidFill>
              </a:rPr>
              <a:t>を図る。</a:t>
            </a:r>
            <a:endParaRPr kumimoji="1" lang="en-US" altLang="ja-JP" sz="1400" dirty="0">
              <a:solidFill>
                <a:schemeClr val="tx1"/>
              </a:solidFill>
            </a:endParaRPr>
          </a:p>
        </p:txBody>
      </p:sp>
      <p:grpSp>
        <p:nvGrpSpPr>
          <p:cNvPr id="58" name="グループ化 57">
            <a:extLst>
              <a:ext uri="{FF2B5EF4-FFF2-40B4-BE49-F238E27FC236}">
                <a16:creationId xmlns:a16="http://schemas.microsoft.com/office/drawing/2014/main" id="{8D06EB4B-6376-44C3-96AA-46B7C985804E}"/>
              </a:ext>
            </a:extLst>
          </p:cNvPr>
          <p:cNvGrpSpPr/>
          <p:nvPr/>
        </p:nvGrpSpPr>
        <p:grpSpPr>
          <a:xfrm>
            <a:off x="720958" y="2425898"/>
            <a:ext cx="7927205" cy="3092005"/>
            <a:chOff x="1023995" y="1637444"/>
            <a:chExt cx="7927205" cy="3540350"/>
          </a:xfrm>
        </p:grpSpPr>
        <p:grpSp>
          <p:nvGrpSpPr>
            <p:cNvPr id="59" name="グループ化 58">
              <a:extLst>
                <a:ext uri="{FF2B5EF4-FFF2-40B4-BE49-F238E27FC236}">
                  <a16:creationId xmlns:a16="http://schemas.microsoft.com/office/drawing/2014/main" id="{7A87E7D3-337B-4FEE-A6B5-144BA102A960}"/>
                </a:ext>
              </a:extLst>
            </p:cNvPr>
            <p:cNvGrpSpPr/>
            <p:nvPr/>
          </p:nvGrpSpPr>
          <p:grpSpPr>
            <a:xfrm>
              <a:off x="1098260" y="2415167"/>
              <a:ext cx="7009559" cy="2661165"/>
              <a:chOff x="1530469" y="2079597"/>
              <a:chExt cx="9346078" cy="3548220"/>
            </a:xfrm>
          </p:grpSpPr>
          <p:sp>
            <p:nvSpPr>
              <p:cNvPr id="87" name="楕円 86">
                <a:extLst>
                  <a:ext uri="{FF2B5EF4-FFF2-40B4-BE49-F238E27FC236}">
                    <a16:creationId xmlns:a16="http://schemas.microsoft.com/office/drawing/2014/main" id="{E0CFFCDF-A931-4EED-90F4-634DBAF68538}"/>
                  </a:ext>
                </a:extLst>
              </p:cNvPr>
              <p:cNvSpPr/>
              <p:nvPr/>
            </p:nvSpPr>
            <p:spPr>
              <a:xfrm>
                <a:off x="1530469" y="2937493"/>
                <a:ext cx="9346078" cy="269032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350"/>
              </a:p>
            </p:txBody>
          </p:sp>
          <p:sp>
            <p:nvSpPr>
              <p:cNvPr id="88" name="楕円 87">
                <a:extLst>
                  <a:ext uri="{FF2B5EF4-FFF2-40B4-BE49-F238E27FC236}">
                    <a16:creationId xmlns:a16="http://schemas.microsoft.com/office/drawing/2014/main" id="{E7778612-21EE-4176-B822-03795980E433}"/>
                  </a:ext>
                </a:extLst>
              </p:cNvPr>
              <p:cNvSpPr/>
              <p:nvPr/>
            </p:nvSpPr>
            <p:spPr>
              <a:xfrm>
                <a:off x="2322218" y="3228293"/>
                <a:ext cx="7652083" cy="212321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350"/>
              </a:p>
            </p:txBody>
          </p:sp>
          <p:sp>
            <p:nvSpPr>
              <p:cNvPr id="89" name="台形 88">
                <a:extLst>
                  <a:ext uri="{FF2B5EF4-FFF2-40B4-BE49-F238E27FC236}">
                    <a16:creationId xmlns:a16="http://schemas.microsoft.com/office/drawing/2014/main" id="{216DE620-AD4C-490B-AE4E-9BE30820A584}"/>
                  </a:ext>
                </a:extLst>
              </p:cNvPr>
              <p:cNvSpPr/>
              <p:nvPr/>
            </p:nvSpPr>
            <p:spPr>
              <a:xfrm>
                <a:off x="4744189" y="2079597"/>
                <a:ext cx="2781701" cy="1487003"/>
              </a:xfrm>
              <a:prstGeom prst="trapezoi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350"/>
              </a:p>
            </p:txBody>
          </p:sp>
        </p:grpSp>
        <p:grpSp>
          <p:nvGrpSpPr>
            <p:cNvPr id="60" name="グループ化 59">
              <a:extLst>
                <a:ext uri="{FF2B5EF4-FFF2-40B4-BE49-F238E27FC236}">
                  <a16:creationId xmlns:a16="http://schemas.microsoft.com/office/drawing/2014/main" id="{DE370282-C919-45D2-87C6-88E9D04BEAC9}"/>
                </a:ext>
              </a:extLst>
            </p:cNvPr>
            <p:cNvGrpSpPr/>
            <p:nvPr/>
          </p:nvGrpSpPr>
          <p:grpSpPr>
            <a:xfrm>
              <a:off x="1887671" y="2468702"/>
              <a:ext cx="5523577" cy="2184217"/>
              <a:chOff x="2539704" y="1649877"/>
              <a:chExt cx="7364765" cy="2912288"/>
            </a:xfrm>
          </p:grpSpPr>
          <p:sp>
            <p:nvSpPr>
              <p:cNvPr id="76" name="テキスト ボックス 75">
                <a:extLst>
                  <a:ext uri="{FF2B5EF4-FFF2-40B4-BE49-F238E27FC236}">
                    <a16:creationId xmlns:a16="http://schemas.microsoft.com/office/drawing/2014/main" id="{96849041-5D01-4586-8B18-9A201539D425}"/>
                  </a:ext>
                </a:extLst>
              </p:cNvPr>
              <p:cNvSpPr txBox="1"/>
              <p:nvPr/>
            </p:nvSpPr>
            <p:spPr>
              <a:xfrm>
                <a:off x="5344979" y="1649877"/>
                <a:ext cx="149693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校長・准校長</a:t>
                </a:r>
              </a:p>
            </p:txBody>
          </p:sp>
          <p:sp>
            <p:nvSpPr>
              <p:cNvPr id="77" name="テキスト ボックス 76">
                <a:extLst>
                  <a:ext uri="{FF2B5EF4-FFF2-40B4-BE49-F238E27FC236}">
                    <a16:creationId xmlns:a16="http://schemas.microsoft.com/office/drawing/2014/main" id="{79293063-777A-4966-A59A-E151302F9F76}"/>
                  </a:ext>
                </a:extLst>
              </p:cNvPr>
              <p:cNvSpPr txBox="1"/>
              <p:nvPr/>
            </p:nvSpPr>
            <p:spPr>
              <a:xfrm>
                <a:off x="6228277" y="2150174"/>
                <a:ext cx="94332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事務長</a:t>
                </a:r>
              </a:p>
            </p:txBody>
          </p:sp>
          <p:sp>
            <p:nvSpPr>
              <p:cNvPr id="78" name="テキスト ボックス 77">
                <a:extLst>
                  <a:ext uri="{FF2B5EF4-FFF2-40B4-BE49-F238E27FC236}">
                    <a16:creationId xmlns:a16="http://schemas.microsoft.com/office/drawing/2014/main" id="{A7BB7B62-0ABA-4580-9B80-DDB905A4747F}"/>
                  </a:ext>
                </a:extLst>
              </p:cNvPr>
              <p:cNvSpPr txBox="1"/>
              <p:nvPr/>
            </p:nvSpPr>
            <p:spPr>
              <a:xfrm>
                <a:off x="5166040" y="2136723"/>
                <a:ext cx="74777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教頭</a:t>
                </a:r>
              </a:p>
            </p:txBody>
          </p:sp>
          <p:sp>
            <p:nvSpPr>
              <p:cNvPr id="79" name="テキスト ボックス 78">
                <a:extLst>
                  <a:ext uri="{FF2B5EF4-FFF2-40B4-BE49-F238E27FC236}">
                    <a16:creationId xmlns:a16="http://schemas.microsoft.com/office/drawing/2014/main" id="{7C7DBD4C-611E-47AE-A281-E0AE798FF5A5}"/>
                  </a:ext>
                </a:extLst>
              </p:cNvPr>
              <p:cNvSpPr txBox="1"/>
              <p:nvPr/>
            </p:nvSpPr>
            <p:spPr>
              <a:xfrm>
                <a:off x="5745429" y="2627531"/>
                <a:ext cx="72437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首席</a:t>
                </a:r>
              </a:p>
            </p:txBody>
          </p:sp>
          <p:grpSp>
            <p:nvGrpSpPr>
              <p:cNvPr id="80" name="グループ化 79">
                <a:extLst>
                  <a:ext uri="{FF2B5EF4-FFF2-40B4-BE49-F238E27FC236}">
                    <a16:creationId xmlns:a16="http://schemas.microsoft.com/office/drawing/2014/main" id="{69A9F9A4-3C1A-4E76-96BB-F7A8AC0DA8F3}"/>
                  </a:ext>
                </a:extLst>
              </p:cNvPr>
              <p:cNvGrpSpPr/>
              <p:nvPr/>
            </p:nvGrpSpPr>
            <p:grpSpPr>
              <a:xfrm>
                <a:off x="2539704" y="3411964"/>
                <a:ext cx="7364765" cy="1150201"/>
                <a:chOff x="2539704" y="3411964"/>
                <a:chExt cx="7364765" cy="1150201"/>
              </a:xfrm>
            </p:grpSpPr>
            <p:sp>
              <p:nvSpPr>
                <p:cNvPr id="81" name="テキスト ボックス 80">
                  <a:extLst>
                    <a:ext uri="{FF2B5EF4-FFF2-40B4-BE49-F238E27FC236}">
                      <a16:creationId xmlns:a16="http://schemas.microsoft.com/office/drawing/2014/main" id="{7FC457C6-3E84-49A4-9D84-8F671630BF18}"/>
                    </a:ext>
                  </a:extLst>
                </p:cNvPr>
                <p:cNvSpPr txBox="1"/>
                <p:nvPr/>
              </p:nvSpPr>
              <p:spPr>
                <a:xfrm>
                  <a:off x="3715101" y="3417967"/>
                  <a:ext cx="109872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指導教諭</a:t>
                  </a:r>
                </a:p>
              </p:txBody>
            </p:sp>
            <p:sp>
              <p:nvSpPr>
                <p:cNvPr id="82" name="テキスト ボックス 81">
                  <a:extLst>
                    <a:ext uri="{FF2B5EF4-FFF2-40B4-BE49-F238E27FC236}">
                      <a16:creationId xmlns:a16="http://schemas.microsoft.com/office/drawing/2014/main" id="{F90906CA-40BA-406B-9C11-FA244819DAC2}"/>
                    </a:ext>
                  </a:extLst>
                </p:cNvPr>
                <p:cNvSpPr txBox="1"/>
                <p:nvPr/>
              </p:nvSpPr>
              <p:spPr>
                <a:xfrm>
                  <a:off x="4890297" y="3416920"/>
                  <a:ext cx="70520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教諭</a:t>
                  </a:r>
                </a:p>
              </p:txBody>
            </p:sp>
            <p:sp>
              <p:nvSpPr>
                <p:cNvPr id="83" name="テキスト ボックス 82">
                  <a:extLst>
                    <a:ext uri="{FF2B5EF4-FFF2-40B4-BE49-F238E27FC236}">
                      <a16:creationId xmlns:a16="http://schemas.microsoft.com/office/drawing/2014/main" id="{4BD1F397-3AA2-4C34-8D5B-C747C1A8CA05}"/>
                    </a:ext>
                  </a:extLst>
                </p:cNvPr>
                <p:cNvSpPr txBox="1"/>
                <p:nvPr/>
              </p:nvSpPr>
              <p:spPr>
                <a:xfrm>
                  <a:off x="7389006" y="3437650"/>
                  <a:ext cx="109872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養護教諭</a:t>
                  </a:r>
                </a:p>
              </p:txBody>
            </p:sp>
            <p:sp>
              <p:nvSpPr>
                <p:cNvPr id="84" name="テキスト ボックス 83">
                  <a:extLst>
                    <a:ext uri="{FF2B5EF4-FFF2-40B4-BE49-F238E27FC236}">
                      <a16:creationId xmlns:a16="http://schemas.microsoft.com/office/drawing/2014/main" id="{20D9A133-7E32-4551-A377-682CC33C5E61}"/>
                    </a:ext>
                  </a:extLst>
                </p:cNvPr>
                <p:cNvSpPr txBox="1"/>
                <p:nvPr/>
              </p:nvSpPr>
              <p:spPr>
                <a:xfrm>
                  <a:off x="8536989" y="3436617"/>
                  <a:ext cx="1367480" cy="422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200" dirty="0">
                      <a:solidFill>
                        <a:schemeClr val="tx1"/>
                      </a:solidFill>
                      <a:latin typeface="Meiryo UI" panose="020B0604030504040204" pitchFamily="50" charset="-128"/>
                      <a:ea typeface="Meiryo UI" panose="020B0604030504040204" pitchFamily="50" charset="-128"/>
                    </a:rPr>
                    <a:t>SC</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SSW</a:t>
                  </a:r>
                  <a:r>
                    <a:rPr lang="ja-JP" altLang="en-US" sz="1200" dirty="0">
                      <a:solidFill>
                        <a:schemeClr val="tx1"/>
                      </a:solidFill>
                      <a:latin typeface="Meiryo UI" panose="020B0604030504040204" pitchFamily="50" charset="-128"/>
                      <a:ea typeface="Meiryo UI" panose="020B0604030504040204" pitchFamily="50" charset="-128"/>
                    </a:rPr>
                    <a:t>等</a:t>
                  </a:r>
                </a:p>
              </p:txBody>
            </p:sp>
            <p:sp>
              <p:nvSpPr>
                <p:cNvPr id="85" name="テキスト ボックス 84">
                  <a:extLst>
                    <a:ext uri="{FF2B5EF4-FFF2-40B4-BE49-F238E27FC236}">
                      <a16:creationId xmlns:a16="http://schemas.microsoft.com/office/drawing/2014/main" id="{A38FF725-9F1E-46C9-A69E-A1F8F6C9C806}"/>
                    </a:ext>
                  </a:extLst>
                </p:cNvPr>
                <p:cNvSpPr txBox="1"/>
                <p:nvPr/>
              </p:nvSpPr>
              <p:spPr>
                <a:xfrm>
                  <a:off x="2539704" y="3411964"/>
                  <a:ext cx="109872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事務職員</a:t>
                  </a:r>
                </a:p>
              </p:txBody>
            </p:sp>
            <p:sp>
              <p:nvSpPr>
                <p:cNvPr id="86" name="テキスト ボックス 85">
                  <a:extLst>
                    <a:ext uri="{FF2B5EF4-FFF2-40B4-BE49-F238E27FC236}">
                      <a16:creationId xmlns:a16="http://schemas.microsoft.com/office/drawing/2014/main" id="{D21E245A-E9AB-4B28-848B-39C22E1C94D6}"/>
                    </a:ext>
                  </a:extLst>
                </p:cNvPr>
                <p:cNvSpPr txBox="1"/>
                <p:nvPr/>
              </p:nvSpPr>
              <p:spPr>
                <a:xfrm>
                  <a:off x="5396913" y="4131278"/>
                  <a:ext cx="1611899" cy="430887"/>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500" b="1" dirty="0">
                      <a:latin typeface="Meiryo UI" panose="020B0604030504040204" pitchFamily="50" charset="-128"/>
                      <a:ea typeface="Meiryo UI" panose="020B0604030504040204" pitchFamily="50" charset="-128"/>
                    </a:rPr>
                    <a:t>生徒</a:t>
                  </a:r>
                </a:p>
              </p:txBody>
            </p:sp>
          </p:grpSp>
        </p:grpSp>
        <p:sp>
          <p:nvSpPr>
            <p:cNvPr id="61" name="テキスト ボックス 60">
              <a:extLst>
                <a:ext uri="{FF2B5EF4-FFF2-40B4-BE49-F238E27FC236}">
                  <a16:creationId xmlns:a16="http://schemas.microsoft.com/office/drawing/2014/main" id="{63B3A07E-CAD2-4E43-AE8A-FF0F3144DD22}"/>
                </a:ext>
              </a:extLst>
            </p:cNvPr>
            <p:cNvSpPr txBox="1"/>
            <p:nvPr/>
          </p:nvSpPr>
          <p:spPr>
            <a:xfrm>
              <a:off x="5541422" y="4778113"/>
              <a:ext cx="3409778" cy="3000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350" dirty="0">
                  <a:latin typeface="Meiryo UI" panose="020B0604030504040204" pitchFamily="50" charset="-128"/>
                  <a:ea typeface="Meiryo UI" panose="020B0604030504040204" pitchFamily="50" charset="-128"/>
                </a:rPr>
                <a:t>スクールロイヤー・部活動指導員等専門スタッフ</a:t>
              </a:r>
            </a:p>
          </p:txBody>
        </p:sp>
        <p:sp>
          <p:nvSpPr>
            <p:cNvPr id="62" name="正方形/長方形 61">
              <a:extLst>
                <a:ext uri="{FF2B5EF4-FFF2-40B4-BE49-F238E27FC236}">
                  <a16:creationId xmlns:a16="http://schemas.microsoft.com/office/drawing/2014/main" id="{1BCF2010-35F3-4876-9519-4073B17D8B68}"/>
                </a:ext>
              </a:extLst>
            </p:cNvPr>
            <p:cNvSpPr/>
            <p:nvPr/>
          </p:nvSpPr>
          <p:spPr>
            <a:xfrm>
              <a:off x="4091746" y="4896221"/>
              <a:ext cx="1022588" cy="281573"/>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350" dirty="0">
                  <a:latin typeface="Meiryo UI" panose="020B0604030504040204" pitchFamily="50" charset="-128"/>
                  <a:ea typeface="Meiryo UI" panose="020B0604030504040204" pitchFamily="50" charset="-128"/>
                </a:rPr>
                <a:t>学　校</a:t>
              </a:r>
            </a:p>
          </p:txBody>
        </p:sp>
        <p:sp>
          <p:nvSpPr>
            <p:cNvPr id="63" name="正方形/長方形 62">
              <a:extLst>
                <a:ext uri="{FF2B5EF4-FFF2-40B4-BE49-F238E27FC236}">
                  <a16:creationId xmlns:a16="http://schemas.microsoft.com/office/drawing/2014/main" id="{7D55843D-71A8-4883-B7E6-27A10B64A1E6}"/>
                </a:ext>
              </a:extLst>
            </p:cNvPr>
            <p:cNvSpPr/>
            <p:nvPr/>
          </p:nvSpPr>
          <p:spPr>
            <a:xfrm>
              <a:off x="1023995" y="2080485"/>
              <a:ext cx="1022588" cy="281573"/>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rPr>
                <a:t>家　庭</a:t>
              </a:r>
            </a:p>
          </p:txBody>
        </p:sp>
        <p:sp>
          <p:nvSpPr>
            <p:cNvPr id="64" name="正方形/長方形 63">
              <a:extLst>
                <a:ext uri="{FF2B5EF4-FFF2-40B4-BE49-F238E27FC236}">
                  <a16:creationId xmlns:a16="http://schemas.microsoft.com/office/drawing/2014/main" id="{04C9EADA-9EC5-43DB-A99D-A6B5ABA9932A}"/>
                </a:ext>
              </a:extLst>
            </p:cNvPr>
            <p:cNvSpPr/>
            <p:nvPr/>
          </p:nvSpPr>
          <p:spPr>
            <a:xfrm>
              <a:off x="7047890" y="2065611"/>
              <a:ext cx="1212404" cy="281573"/>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rPr>
                <a:t>関係機関等</a:t>
              </a:r>
            </a:p>
          </p:txBody>
        </p:sp>
        <p:sp>
          <p:nvSpPr>
            <p:cNvPr id="65" name="左右矢印 30">
              <a:extLst>
                <a:ext uri="{FF2B5EF4-FFF2-40B4-BE49-F238E27FC236}">
                  <a16:creationId xmlns:a16="http://schemas.microsoft.com/office/drawing/2014/main" id="{A16AC3CA-D100-471C-BE4B-8640BF00D75F}"/>
                </a:ext>
              </a:extLst>
            </p:cNvPr>
            <p:cNvSpPr/>
            <p:nvPr/>
          </p:nvSpPr>
          <p:spPr>
            <a:xfrm>
              <a:off x="2291769" y="2163683"/>
              <a:ext cx="4540718" cy="193427"/>
            </a:xfrm>
            <a:prstGeom prst="lef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350"/>
            </a:p>
          </p:txBody>
        </p:sp>
        <p:sp>
          <p:nvSpPr>
            <p:cNvPr id="66" name="左右矢印 31">
              <a:extLst>
                <a:ext uri="{FF2B5EF4-FFF2-40B4-BE49-F238E27FC236}">
                  <a16:creationId xmlns:a16="http://schemas.microsoft.com/office/drawing/2014/main" id="{ED7BF251-5AD7-4332-B76E-83CA614C7DAB}"/>
                </a:ext>
              </a:extLst>
            </p:cNvPr>
            <p:cNvSpPr/>
            <p:nvPr/>
          </p:nvSpPr>
          <p:spPr>
            <a:xfrm rot="3024162">
              <a:off x="1420365" y="2749360"/>
              <a:ext cx="1065924" cy="231174"/>
            </a:xfrm>
            <a:prstGeom prst="lef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350"/>
            </a:p>
          </p:txBody>
        </p:sp>
        <p:sp>
          <p:nvSpPr>
            <p:cNvPr id="67" name="左右矢印 32">
              <a:extLst>
                <a:ext uri="{FF2B5EF4-FFF2-40B4-BE49-F238E27FC236}">
                  <a16:creationId xmlns:a16="http://schemas.microsoft.com/office/drawing/2014/main" id="{C26C6863-2253-4912-B019-5FB0C88A1E08}"/>
                </a:ext>
              </a:extLst>
            </p:cNvPr>
            <p:cNvSpPr/>
            <p:nvPr/>
          </p:nvSpPr>
          <p:spPr>
            <a:xfrm rot="7581100">
              <a:off x="6654334" y="2754414"/>
              <a:ext cx="993635" cy="235315"/>
            </a:xfrm>
            <a:prstGeom prst="lef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350"/>
            </a:p>
          </p:txBody>
        </p:sp>
        <p:sp>
          <p:nvSpPr>
            <p:cNvPr id="68" name="左右矢印 33">
              <a:extLst>
                <a:ext uri="{FF2B5EF4-FFF2-40B4-BE49-F238E27FC236}">
                  <a16:creationId xmlns:a16="http://schemas.microsoft.com/office/drawing/2014/main" id="{50C627EA-DE91-4DDF-9109-84CD7318AE29}"/>
                </a:ext>
              </a:extLst>
            </p:cNvPr>
            <p:cNvSpPr/>
            <p:nvPr/>
          </p:nvSpPr>
          <p:spPr>
            <a:xfrm rot="9072849">
              <a:off x="2606736" y="4541218"/>
              <a:ext cx="693507" cy="235424"/>
            </a:xfrm>
            <a:prstGeom prst="lef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350"/>
            </a:p>
          </p:txBody>
        </p:sp>
        <p:sp>
          <p:nvSpPr>
            <p:cNvPr id="69" name="左右矢印 34">
              <a:extLst>
                <a:ext uri="{FF2B5EF4-FFF2-40B4-BE49-F238E27FC236}">
                  <a16:creationId xmlns:a16="http://schemas.microsoft.com/office/drawing/2014/main" id="{0DEF783A-4B67-4F40-AB06-8D980494B86B}"/>
                </a:ext>
              </a:extLst>
            </p:cNvPr>
            <p:cNvSpPr/>
            <p:nvPr/>
          </p:nvSpPr>
          <p:spPr>
            <a:xfrm rot="1560330">
              <a:off x="5475824" y="4485431"/>
              <a:ext cx="574921" cy="235424"/>
            </a:xfrm>
            <a:prstGeom prst="lef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350"/>
            </a:p>
          </p:txBody>
        </p:sp>
        <p:sp>
          <p:nvSpPr>
            <p:cNvPr id="70" name="テキスト ボックス 69">
              <a:extLst>
                <a:ext uri="{FF2B5EF4-FFF2-40B4-BE49-F238E27FC236}">
                  <a16:creationId xmlns:a16="http://schemas.microsoft.com/office/drawing/2014/main" id="{1FDEBE02-2A29-4D65-8780-A6BC4FA0C8EC}"/>
                </a:ext>
              </a:extLst>
            </p:cNvPr>
            <p:cNvSpPr txBox="1"/>
            <p:nvPr/>
          </p:nvSpPr>
          <p:spPr>
            <a:xfrm>
              <a:off x="1024372" y="2856877"/>
              <a:ext cx="1075638" cy="276999"/>
            </a:xfrm>
            <a:prstGeom prst="rect">
              <a:avLst/>
            </a:prstGeom>
            <a:noFill/>
          </p:spPr>
          <p:txBody>
            <a:bodyPr wrap="square" rtlCol="0">
              <a:spAutoFit/>
            </a:bodyPr>
            <a:lstStyle/>
            <a:p>
              <a:r>
                <a:rPr lang="ja-JP" altLang="en-US" sz="1200" dirty="0">
                  <a:solidFill>
                    <a:srgbClr val="FF0000"/>
                  </a:solidFill>
                </a:rPr>
                <a:t>連携・協働</a:t>
              </a:r>
            </a:p>
          </p:txBody>
        </p:sp>
        <p:sp>
          <p:nvSpPr>
            <p:cNvPr id="71" name="テキスト ボックス 70">
              <a:extLst>
                <a:ext uri="{FF2B5EF4-FFF2-40B4-BE49-F238E27FC236}">
                  <a16:creationId xmlns:a16="http://schemas.microsoft.com/office/drawing/2014/main" id="{573AE75E-DDF0-4506-848C-6986891469F4}"/>
                </a:ext>
              </a:extLst>
            </p:cNvPr>
            <p:cNvSpPr txBox="1"/>
            <p:nvPr/>
          </p:nvSpPr>
          <p:spPr>
            <a:xfrm>
              <a:off x="7184656" y="2871021"/>
              <a:ext cx="1075638" cy="276999"/>
            </a:xfrm>
            <a:prstGeom prst="rect">
              <a:avLst/>
            </a:prstGeom>
            <a:noFill/>
          </p:spPr>
          <p:txBody>
            <a:bodyPr wrap="square" rtlCol="0">
              <a:spAutoFit/>
            </a:bodyPr>
            <a:lstStyle/>
            <a:p>
              <a:r>
                <a:rPr lang="ja-JP" altLang="en-US" sz="1200" dirty="0">
                  <a:solidFill>
                    <a:srgbClr val="FF0000"/>
                  </a:solidFill>
                </a:rPr>
                <a:t>連携・協働</a:t>
              </a:r>
            </a:p>
          </p:txBody>
        </p:sp>
        <p:sp>
          <p:nvSpPr>
            <p:cNvPr id="72" name="テキスト ボックス 71">
              <a:extLst>
                <a:ext uri="{FF2B5EF4-FFF2-40B4-BE49-F238E27FC236}">
                  <a16:creationId xmlns:a16="http://schemas.microsoft.com/office/drawing/2014/main" id="{AEB469A5-BC3B-4351-91A9-9E5E26866746}"/>
                </a:ext>
              </a:extLst>
            </p:cNvPr>
            <p:cNvSpPr txBox="1"/>
            <p:nvPr/>
          </p:nvSpPr>
          <p:spPr>
            <a:xfrm>
              <a:off x="1877852" y="4245990"/>
              <a:ext cx="1075638" cy="276999"/>
            </a:xfrm>
            <a:prstGeom prst="rect">
              <a:avLst/>
            </a:prstGeom>
            <a:noFill/>
          </p:spPr>
          <p:txBody>
            <a:bodyPr wrap="square" rtlCol="0">
              <a:spAutoFit/>
            </a:bodyPr>
            <a:lstStyle/>
            <a:p>
              <a:r>
                <a:rPr lang="ja-JP" altLang="en-US" sz="1200" dirty="0">
                  <a:solidFill>
                    <a:srgbClr val="FF0000"/>
                  </a:solidFill>
                </a:rPr>
                <a:t>連携・協働</a:t>
              </a:r>
            </a:p>
          </p:txBody>
        </p:sp>
        <p:sp>
          <p:nvSpPr>
            <p:cNvPr id="73" name="テキスト ボックス 72">
              <a:extLst>
                <a:ext uri="{FF2B5EF4-FFF2-40B4-BE49-F238E27FC236}">
                  <a16:creationId xmlns:a16="http://schemas.microsoft.com/office/drawing/2014/main" id="{96E520C7-442B-4FE1-A71F-0D7C0847F970}"/>
                </a:ext>
              </a:extLst>
            </p:cNvPr>
            <p:cNvSpPr txBox="1"/>
            <p:nvPr/>
          </p:nvSpPr>
          <p:spPr>
            <a:xfrm>
              <a:off x="6100184" y="4193356"/>
              <a:ext cx="1075638" cy="276999"/>
            </a:xfrm>
            <a:prstGeom prst="rect">
              <a:avLst/>
            </a:prstGeom>
            <a:noFill/>
          </p:spPr>
          <p:txBody>
            <a:bodyPr wrap="square" rtlCol="0">
              <a:spAutoFit/>
            </a:bodyPr>
            <a:lstStyle/>
            <a:p>
              <a:r>
                <a:rPr lang="ja-JP" altLang="en-US" sz="1200" dirty="0">
                  <a:solidFill>
                    <a:srgbClr val="FF0000"/>
                  </a:solidFill>
                </a:rPr>
                <a:t>連携・協働</a:t>
              </a:r>
            </a:p>
          </p:txBody>
        </p:sp>
        <p:sp>
          <p:nvSpPr>
            <p:cNvPr id="74" name="テキスト ボックス 73">
              <a:extLst>
                <a:ext uri="{FF2B5EF4-FFF2-40B4-BE49-F238E27FC236}">
                  <a16:creationId xmlns:a16="http://schemas.microsoft.com/office/drawing/2014/main" id="{59C20D4E-34FE-40AB-A2C8-920C6C98741C}"/>
                </a:ext>
              </a:extLst>
            </p:cNvPr>
            <p:cNvSpPr txBox="1"/>
            <p:nvPr/>
          </p:nvSpPr>
          <p:spPr>
            <a:xfrm>
              <a:off x="4077748" y="1915505"/>
              <a:ext cx="1075638" cy="276999"/>
            </a:xfrm>
            <a:prstGeom prst="rect">
              <a:avLst/>
            </a:prstGeom>
            <a:noFill/>
          </p:spPr>
          <p:txBody>
            <a:bodyPr wrap="square" rtlCol="0">
              <a:spAutoFit/>
            </a:bodyPr>
            <a:lstStyle/>
            <a:p>
              <a:r>
                <a:rPr lang="ja-JP" altLang="en-US" sz="1200" dirty="0">
                  <a:solidFill>
                    <a:srgbClr val="FF0000"/>
                  </a:solidFill>
                </a:rPr>
                <a:t>連携・協働</a:t>
              </a:r>
            </a:p>
          </p:txBody>
        </p:sp>
        <p:sp>
          <p:nvSpPr>
            <p:cNvPr id="75" name="テキスト ボックス 74">
              <a:extLst>
                <a:ext uri="{FF2B5EF4-FFF2-40B4-BE49-F238E27FC236}">
                  <a16:creationId xmlns:a16="http://schemas.microsoft.com/office/drawing/2014/main" id="{DDCE2B95-3D2D-49CF-AADC-0F4A15BF3726}"/>
                </a:ext>
              </a:extLst>
            </p:cNvPr>
            <p:cNvSpPr txBox="1"/>
            <p:nvPr/>
          </p:nvSpPr>
          <p:spPr>
            <a:xfrm>
              <a:off x="3991629" y="1637444"/>
              <a:ext cx="1247875"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地域社会</a:t>
              </a:r>
            </a:p>
          </p:txBody>
        </p:sp>
      </p:grpSp>
      <p:sp>
        <p:nvSpPr>
          <p:cNvPr id="41" name="テキスト ボックス 40">
            <a:extLst>
              <a:ext uri="{FF2B5EF4-FFF2-40B4-BE49-F238E27FC236}">
                <a16:creationId xmlns:a16="http://schemas.microsoft.com/office/drawing/2014/main" id="{AB429AB8-B567-4D7B-9290-9CF9C15F2CEC}"/>
              </a:ext>
            </a:extLst>
          </p:cNvPr>
          <p:cNvSpPr txBox="1"/>
          <p:nvPr/>
        </p:nvSpPr>
        <p:spPr>
          <a:xfrm>
            <a:off x="1482551" y="5149836"/>
            <a:ext cx="817591" cy="3000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350" dirty="0">
                <a:latin typeface="Meiryo UI" panose="020B0604030504040204" pitchFamily="50" charset="-128"/>
                <a:ea typeface="Meiryo UI" panose="020B0604030504040204" pitchFamily="50" charset="-128"/>
              </a:rPr>
              <a:t>NPO</a:t>
            </a:r>
            <a:r>
              <a:rPr lang="ja-JP" altLang="en-US" sz="1350" dirty="0">
                <a:latin typeface="Meiryo UI" panose="020B0604030504040204" pitchFamily="50" charset="-128"/>
                <a:ea typeface="Meiryo UI" panose="020B0604030504040204" pitchFamily="50" charset="-128"/>
              </a:rPr>
              <a:t>等</a:t>
            </a:r>
          </a:p>
        </p:txBody>
      </p:sp>
      <p:sp>
        <p:nvSpPr>
          <p:cNvPr id="42" name="テキスト ボックス 41">
            <a:extLst>
              <a:ext uri="{FF2B5EF4-FFF2-40B4-BE49-F238E27FC236}">
                <a16:creationId xmlns:a16="http://schemas.microsoft.com/office/drawing/2014/main" id="{45DDCFA7-E926-47CE-8552-EDE79B00D41F}"/>
              </a:ext>
            </a:extLst>
          </p:cNvPr>
          <p:cNvSpPr txBox="1"/>
          <p:nvPr/>
        </p:nvSpPr>
        <p:spPr>
          <a:xfrm>
            <a:off x="3905254" y="4315828"/>
            <a:ext cx="129647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schemeClr val="tx1"/>
                </a:solidFill>
                <a:latin typeface="Meiryo UI" panose="020B0604030504040204" pitchFamily="50" charset="-128"/>
                <a:ea typeface="Meiryo UI" panose="020B0604030504040204" pitchFamily="50" charset="-128"/>
              </a:rPr>
              <a:t>外国語指導員等</a:t>
            </a:r>
          </a:p>
        </p:txBody>
      </p:sp>
    </p:spTree>
    <p:extLst>
      <p:ext uri="{BB962C8B-B14F-4D97-AF65-F5344CB8AC3E}">
        <p14:creationId xmlns:p14="http://schemas.microsoft.com/office/powerpoint/2010/main" val="2822415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36CB754B-8267-48F5-A0A2-BBC31B1B833A}"/>
              </a:ext>
            </a:extLst>
          </p:cNvPr>
          <p:cNvSpPr/>
          <p:nvPr/>
        </p:nvSpPr>
        <p:spPr>
          <a:xfrm>
            <a:off x="453706" y="1320354"/>
            <a:ext cx="2911424" cy="1808525"/>
          </a:xfrm>
          <a:prstGeom prst="roundRect">
            <a:avLst>
              <a:gd name="adj" fmla="val 7742"/>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42A86490-DF68-40F5-AE36-2C99EE5254D4}"/>
              </a:ext>
            </a:extLst>
          </p:cNvPr>
          <p:cNvSpPr/>
          <p:nvPr/>
        </p:nvSpPr>
        <p:spPr>
          <a:xfrm>
            <a:off x="3554105" y="1364218"/>
            <a:ext cx="2905844" cy="1768864"/>
          </a:xfrm>
          <a:prstGeom prst="roundRect">
            <a:avLst>
              <a:gd name="adj" fmla="val 5626"/>
            </a:avLst>
          </a:prstGeom>
          <a:ln w="12700">
            <a:noFill/>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 name="角丸四角形 5"/>
          <p:cNvSpPr/>
          <p:nvPr/>
        </p:nvSpPr>
        <p:spPr>
          <a:xfrm>
            <a:off x="3993789" y="2368989"/>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国際関係学科（</a:t>
            </a:r>
            <a:r>
              <a:rPr kumimoji="1" lang="en-US" altLang="ja-JP" dirty="0"/>
              <a:t>LETS</a:t>
            </a:r>
            <a:r>
              <a:rPr kumimoji="1" lang="ja-JP" altLang="en-US" dirty="0"/>
              <a:t>）</a:t>
            </a:r>
            <a:endParaRPr kumimoji="1" lang="en-US" altLang="ja-JP" dirty="0"/>
          </a:p>
        </p:txBody>
      </p:sp>
      <p:sp>
        <p:nvSpPr>
          <p:cNvPr id="37" name="角丸四角形 36"/>
          <p:cNvSpPr/>
          <p:nvPr/>
        </p:nvSpPr>
        <p:spPr>
          <a:xfrm>
            <a:off x="893389" y="1497994"/>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普通科</a:t>
            </a:r>
            <a:endParaRPr kumimoji="1" lang="en-US" altLang="ja-JP" dirty="0"/>
          </a:p>
        </p:txBody>
      </p:sp>
      <p:sp>
        <p:nvSpPr>
          <p:cNvPr id="42" name="テキスト ボックス 41">
            <a:extLst>
              <a:ext uri="{FF2B5EF4-FFF2-40B4-BE49-F238E27FC236}">
                <a16:creationId xmlns:a16="http://schemas.microsoft.com/office/drawing/2014/main" id="{1C6569C2-9CF8-4ED4-9A31-1754F6AEEB32}"/>
              </a:ext>
            </a:extLst>
          </p:cNvPr>
          <p:cNvSpPr txBox="1"/>
          <p:nvPr/>
        </p:nvSpPr>
        <p:spPr>
          <a:xfrm>
            <a:off x="3574079" y="1353249"/>
            <a:ext cx="430887" cy="1827555"/>
          </a:xfrm>
          <a:prstGeom prst="rect">
            <a:avLst/>
          </a:prstGeom>
          <a:noFill/>
        </p:spPr>
        <p:txBody>
          <a:bodyPr vert="eaVert" wrap="square" rtlCol="0">
            <a:spAutoFit/>
          </a:bodyPr>
          <a:lstStyle/>
          <a:p>
            <a:pPr algn="ctr"/>
            <a:r>
              <a:rPr kumimoji="1" lang="ja-JP" altLang="en-US" sz="1600" dirty="0"/>
              <a:t>進学・グローバル</a:t>
            </a:r>
            <a:endParaRPr kumimoji="1" lang="en-US" altLang="ja-JP" sz="1600" dirty="0"/>
          </a:p>
        </p:txBody>
      </p:sp>
      <p:sp>
        <p:nvSpPr>
          <p:cNvPr id="58" name="角丸四角形 20">
            <a:extLst>
              <a:ext uri="{FF2B5EF4-FFF2-40B4-BE49-F238E27FC236}">
                <a16:creationId xmlns:a16="http://schemas.microsoft.com/office/drawing/2014/main" id="{F7210BEC-F696-4948-A9EB-9C0E840ED59E}"/>
              </a:ext>
            </a:extLst>
          </p:cNvPr>
          <p:cNvSpPr/>
          <p:nvPr/>
        </p:nvSpPr>
        <p:spPr>
          <a:xfrm>
            <a:off x="893389" y="2344302"/>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総合学科</a:t>
            </a:r>
            <a:endParaRPr kumimoji="1" lang="en-US" altLang="ja-JP" dirty="0"/>
          </a:p>
        </p:txBody>
      </p:sp>
      <p:sp>
        <p:nvSpPr>
          <p:cNvPr id="67" name="テキスト ボックス 66">
            <a:extLst>
              <a:ext uri="{FF2B5EF4-FFF2-40B4-BE49-F238E27FC236}">
                <a16:creationId xmlns:a16="http://schemas.microsoft.com/office/drawing/2014/main" id="{D78877D8-9CA9-4FA4-A320-A852E9AF8D8A}"/>
              </a:ext>
            </a:extLst>
          </p:cNvPr>
          <p:cNvSpPr txBox="1"/>
          <p:nvPr/>
        </p:nvSpPr>
        <p:spPr>
          <a:xfrm>
            <a:off x="473678" y="1364218"/>
            <a:ext cx="430887" cy="1827555"/>
          </a:xfrm>
          <a:prstGeom prst="rect">
            <a:avLst/>
          </a:prstGeom>
          <a:noFill/>
        </p:spPr>
        <p:txBody>
          <a:bodyPr vert="eaVert" wrap="square" rtlCol="0">
            <a:spAutoFit/>
          </a:bodyPr>
          <a:lstStyle/>
          <a:p>
            <a:pPr algn="ctr"/>
            <a:r>
              <a:rPr kumimoji="1" lang="ja-JP" altLang="en-US" sz="1600" dirty="0"/>
              <a:t>普通・総合</a:t>
            </a:r>
            <a:endParaRPr kumimoji="1" lang="en-US" altLang="ja-JP" sz="1600" dirty="0"/>
          </a:p>
        </p:txBody>
      </p:sp>
      <p:sp>
        <p:nvSpPr>
          <p:cNvPr id="30" name="角丸四角形 36">
            <a:extLst>
              <a:ext uri="{FF2B5EF4-FFF2-40B4-BE49-F238E27FC236}">
                <a16:creationId xmlns:a16="http://schemas.microsoft.com/office/drawing/2014/main" id="{FA3FFCBC-D5E2-40B4-8CE5-AB1613130568}"/>
              </a:ext>
            </a:extLst>
          </p:cNvPr>
          <p:cNvSpPr/>
          <p:nvPr/>
        </p:nvSpPr>
        <p:spPr>
          <a:xfrm>
            <a:off x="3993789" y="1523784"/>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グローバルリーダーズ</a:t>
            </a:r>
            <a:endParaRPr kumimoji="1" lang="en-US" altLang="ja-JP" dirty="0"/>
          </a:p>
          <a:p>
            <a:pPr algn="ctr"/>
            <a:r>
              <a:rPr kumimoji="1" lang="ja-JP" altLang="en-US" dirty="0"/>
              <a:t>ハイスクール</a:t>
            </a:r>
            <a:r>
              <a:rPr kumimoji="1" lang="ja-JP" altLang="en-US" sz="1600" dirty="0"/>
              <a:t>（</a:t>
            </a:r>
            <a:r>
              <a:rPr kumimoji="1" lang="en-US" altLang="ja-JP" sz="1600" dirty="0"/>
              <a:t>GLHS)</a:t>
            </a:r>
          </a:p>
        </p:txBody>
      </p:sp>
      <p:sp>
        <p:nvSpPr>
          <p:cNvPr id="33" name="四角形: 角を丸くする 32">
            <a:extLst>
              <a:ext uri="{FF2B5EF4-FFF2-40B4-BE49-F238E27FC236}">
                <a16:creationId xmlns:a16="http://schemas.microsoft.com/office/drawing/2014/main" id="{9E3BF88A-911D-460F-9ACF-6958F1840AD6}"/>
              </a:ext>
            </a:extLst>
          </p:cNvPr>
          <p:cNvSpPr/>
          <p:nvPr/>
        </p:nvSpPr>
        <p:spPr>
          <a:xfrm>
            <a:off x="6053562" y="3345327"/>
            <a:ext cx="2921412" cy="2204962"/>
          </a:xfrm>
          <a:prstGeom prst="roundRect">
            <a:avLst>
              <a:gd name="adj" fmla="val 4113"/>
            </a:avLst>
          </a:prstGeom>
          <a:solidFill>
            <a:srgbClr val="FF99FF"/>
          </a:solidFill>
          <a:ln w="12700">
            <a:noFill/>
            <a:prstDash val="dash"/>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34" name="角丸四角形 17">
            <a:extLst>
              <a:ext uri="{FF2B5EF4-FFF2-40B4-BE49-F238E27FC236}">
                <a16:creationId xmlns:a16="http://schemas.microsoft.com/office/drawing/2014/main" id="{0350879E-557F-43A0-9560-A481ECE2B5AC}"/>
              </a:ext>
            </a:extLst>
          </p:cNvPr>
          <p:cNvSpPr/>
          <p:nvPr/>
        </p:nvSpPr>
        <p:spPr>
          <a:xfrm>
            <a:off x="6475267" y="4846455"/>
            <a:ext cx="2305131"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農業科</a:t>
            </a:r>
            <a:endParaRPr kumimoji="1" lang="en-US" altLang="ja-JP" dirty="0"/>
          </a:p>
        </p:txBody>
      </p:sp>
      <p:sp>
        <p:nvSpPr>
          <p:cNvPr id="36" name="角丸四角形 20">
            <a:extLst>
              <a:ext uri="{FF2B5EF4-FFF2-40B4-BE49-F238E27FC236}">
                <a16:creationId xmlns:a16="http://schemas.microsoft.com/office/drawing/2014/main" id="{C97850A8-30B9-4155-B579-B63516D1A483}"/>
              </a:ext>
            </a:extLst>
          </p:cNvPr>
          <p:cNvSpPr/>
          <p:nvPr/>
        </p:nvSpPr>
        <p:spPr>
          <a:xfrm>
            <a:off x="6449121" y="3429000"/>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工業科</a:t>
            </a:r>
            <a:endParaRPr kumimoji="1" lang="en-US" altLang="ja-JP" dirty="0"/>
          </a:p>
        </p:txBody>
      </p:sp>
      <p:sp>
        <p:nvSpPr>
          <p:cNvPr id="45" name="角丸四角形 31">
            <a:extLst>
              <a:ext uri="{FF2B5EF4-FFF2-40B4-BE49-F238E27FC236}">
                <a16:creationId xmlns:a16="http://schemas.microsoft.com/office/drawing/2014/main" id="{53BF0626-7AD3-4ABC-9499-8DC76FE4BFCD}"/>
              </a:ext>
            </a:extLst>
          </p:cNvPr>
          <p:cNvSpPr/>
          <p:nvPr/>
        </p:nvSpPr>
        <p:spPr>
          <a:xfrm>
            <a:off x="6475267" y="4137159"/>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商業科</a:t>
            </a:r>
            <a:endParaRPr kumimoji="1" lang="en-US" altLang="ja-JP" dirty="0"/>
          </a:p>
        </p:txBody>
      </p:sp>
      <p:sp>
        <p:nvSpPr>
          <p:cNvPr id="49" name="テキスト ボックス 48">
            <a:extLst>
              <a:ext uri="{FF2B5EF4-FFF2-40B4-BE49-F238E27FC236}">
                <a16:creationId xmlns:a16="http://schemas.microsoft.com/office/drawing/2014/main" id="{DA108385-1A89-4EAD-9ECA-1E0FC7C22E63}"/>
              </a:ext>
            </a:extLst>
          </p:cNvPr>
          <p:cNvSpPr txBox="1"/>
          <p:nvPr/>
        </p:nvSpPr>
        <p:spPr>
          <a:xfrm>
            <a:off x="6033925" y="3719595"/>
            <a:ext cx="430887" cy="1447168"/>
          </a:xfrm>
          <a:prstGeom prst="rect">
            <a:avLst/>
          </a:prstGeom>
          <a:noFill/>
        </p:spPr>
        <p:txBody>
          <a:bodyPr vert="eaVert" wrap="square" rtlCol="0">
            <a:spAutoFit/>
          </a:bodyPr>
          <a:lstStyle/>
          <a:p>
            <a:pPr algn="ctr"/>
            <a:r>
              <a:rPr kumimoji="1" lang="ja-JP" altLang="en-US" sz="1600" dirty="0"/>
              <a:t>実業系の学び</a:t>
            </a:r>
            <a:endParaRPr kumimoji="1" lang="en-US" altLang="ja-JP" sz="900" dirty="0"/>
          </a:p>
        </p:txBody>
      </p:sp>
      <p:sp>
        <p:nvSpPr>
          <p:cNvPr id="26" name="テキスト ボックス 25">
            <a:extLst>
              <a:ext uri="{FF2B5EF4-FFF2-40B4-BE49-F238E27FC236}">
                <a16:creationId xmlns:a16="http://schemas.microsoft.com/office/drawing/2014/main" id="{45F0069B-1387-4C79-995D-5F3D052C4AD8}"/>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第１章　現在の府立高校</a:t>
            </a:r>
          </a:p>
        </p:txBody>
      </p:sp>
      <p:cxnSp>
        <p:nvCxnSpPr>
          <p:cNvPr id="27" name="直線コネクタ 26">
            <a:extLst>
              <a:ext uri="{FF2B5EF4-FFF2-40B4-BE49-F238E27FC236}">
                <a16:creationId xmlns:a16="http://schemas.microsoft.com/office/drawing/2014/main" id="{B995A443-A52B-4A48-A4BC-02C92B2F70DA}"/>
              </a:ext>
            </a:extLst>
          </p:cNvPr>
          <p:cNvCxnSpPr/>
          <p:nvPr/>
        </p:nvCxnSpPr>
        <p:spPr>
          <a:xfrm flipV="1">
            <a:off x="270457" y="504073"/>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2" name="四角形: 角を丸くする 1">
            <a:extLst>
              <a:ext uri="{FF2B5EF4-FFF2-40B4-BE49-F238E27FC236}">
                <a16:creationId xmlns:a16="http://schemas.microsoft.com/office/drawing/2014/main" id="{D4A57282-3E67-1A38-3C9B-547580CE99E9}"/>
              </a:ext>
            </a:extLst>
          </p:cNvPr>
          <p:cNvSpPr/>
          <p:nvPr/>
        </p:nvSpPr>
        <p:spPr>
          <a:xfrm>
            <a:off x="6033925" y="5686970"/>
            <a:ext cx="2947200" cy="1039068"/>
          </a:xfrm>
          <a:prstGeom prst="roundRect">
            <a:avLst>
              <a:gd name="adj" fmla="val 6156"/>
            </a:avLst>
          </a:prstGeom>
          <a:solidFill>
            <a:srgbClr val="FFC000"/>
          </a:solidFill>
          <a:ln w="12700">
            <a:noFill/>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D6FD3A5A-8F80-FA02-3984-5BB5C80D5D8F}"/>
              </a:ext>
            </a:extLst>
          </p:cNvPr>
          <p:cNvSpPr/>
          <p:nvPr/>
        </p:nvSpPr>
        <p:spPr>
          <a:xfrm>
            <a:off x="453706" y="3343424"/>
            <a:ext cx="5416340" cy="3382613"/>
          </a:xfrm>
          <a:prstGeom prst="roundRect">
            <a:avLst>
              <a:gd name="adj" fmla="val 6156"/>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8" name="角丸四角形 17">
            <a:extLst>
              <a:ext uri="{FF2B5EF4-FFF2-40B4-BE49-F238E27FC236}">
                <a16:creationId xmlns:a16="http://schemas.microsoft.com/office/drawing/2014/main" id="{50E1773E-A7BE-1892-464C-09F086BE4F43}"/>
              </a:ext>
            </a:extLst>
          </p:cNvPr>
          <p:cNvSpPr/>
          <p:nvPr/>
        </p:nvSpPr>
        <p:spPr>
          <a:xfrm>
            <a:off x="3353069" y="4129771"/>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通信制の課程</a:t>
            </a:r>
            <a:endParaRPr kumimoji="1" lang="en-US" altLang="ja-JP" dirty="0"/>
          </a:p>
        </p:txBody>
      </p:sp>
      <p:sp>
        <p:nvSpPr>
          <p:cNvPr id="10" name="角丸四角形 31">
            <a:extLst>
              <a:ext uri="{FF2B5EF4-FFF2-40B4-BE49-F238E27FC236}">
                <a16:creationId xmlns:a16="http://schemas.microsoft.com/office/drawing/2014/main" id="{3B6809E4-5D59-FA99-5170-5F8CD0CE43A9}"/>
              </a:ext>
            </a:extLst>
          </p:cNvPr>
          <p:cNvSpPr/>
          <p:nvPr/>
        </p:nvSpPr>
        <p:spPr>
          <a:xfrm>
            <a:off x="893389" y="4840236"/>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rPr>
              <a:t>多部制単位制</a:t>
            </a:r>
            <a:r>
              <a:rPr kumimoji="1" lang="en-US" altLang="ja-JP" dirty="0">
                <a:solidFill>
                  <a:schemeClr val="tx1"/>
                </a:solidFill>
              </a:rPr>
              <a:t>I</a:t>
            </a:r>
            <a:r>
              <a:rPr kumimoji="1" lang="ja-JP" altLang="en-US" dirty="0">
                <a:solidFill>
                  <a:schemeClr val="tx1"/>
                </a:solidFill>
              </a:rPr>
              <a:t>・</a:t>
            </a:r>
            <a:r>
              <a:rPr kumimoji="1" lang="en-US" altLang="ja-JP" dirty="0">
                <a:solidFill>
                  <a:schemeClr val="tx1"/>
                </a:solidFill>
              </a:rPr>
              <a:t>Ⅱ</a:t>
            </a:r>
            <a:r>
              <a:rPr kumimoji="1" lang="ja-JP" altLang="en-US" dirty="0">
                <a:solidFill>
                  <a:schemeClr val="tx1"/>
                </a:solidFill>
              </a:rPr>
              <a:t>部</a:t>
            </a:r>
            <a:endParaRPr kumimoji="1" lang="en-US" altLang="ja-JP" dirty="0">
              <a:solidFill>
                <a:schemeClr val="tx1"/>
              </a:solidFill>
            </a:endParaRPr>
          </a:p>
          <a:p>
            <a:pPr algn="ctr"/>
            <a:r>
              <a:rPr kumimoji="1" lang="ja-JP" altLang="en-US" dirty="0">
                <a:solidFill>
                  <a:schemeClr val="tx1"/>
                </a:solidFill>
              </a:rPr>
              <a:t>昼夜間単位制</a:t>
            </a:r>
            <a:endParaRPr kumimoji="1" lang="en-US" altLang="ja-JP" dirty="0">
              <a:solidFill>
                <a:schemeClr val="tx1"/>
              </a:solidFill>
            </a:endParaRPr>
          </a:p>
        </p:txBody>
      </p:sp>
      <p:sp>
        <p:nvSpPr>
          <p:cNvPr id="11" name="角丸四角形 36">
            <a:extLst>
              <a:ext uri="{FF2B5EF4-FFF2-40B4-BE49-F238E27FC236}">
                <a16:creationId xmlns:a16="http://schemas.microsoft.com/office/drawing/2014/main" id="{8E45EC0A-3765-C010-885B-BD5C23682DE8}"/>
              </a:ext>
            </a:extLst>
          </p:cNvPr>
          <p:cNvSpPr/>
          <p:nvPr/>
        </p:nvSpPr>
        <p:spPr>
          <a:xfrm>
            <a:off x="901318" y="4129771"/>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ステップスクール</a:t>
            </a:r>
            <a:endParaRPr kumimoji="1" lang="en-US" altLang="ja-JP" dirty="0"/>
          </a:p>
          <a:p>
            <a:pPr algn="ctr"/>
            <a:r>
              <a:rPr kumimoji="1" lang="ja-JP" altLang="en-US" dirty="0"/>
              <a:t>（</a:t>
            </a:r>
            <a:r>
              <a:rPr kumimoji="1" lang="en-US" altLang="ja-JP" dirty="0"/>
              <a:t>SS</a:t>
            </a:r>
            <a:r>
              <a:rPr kumimoji="1" lang="ja-JP" altLang="en-US" dirty="0"/>
              <a:t>）</a:t>
            </a:r>
            <a:endParaRPr kumimoji="1" lang="en-US" altLang="ja-JP" dirty="0">
              <a:solidFill>
                <a:schemeClr val="tx1"/>
              </a:solidFill>
            </a:endParaRPr>
          </a:p>
        </p:txBody>
      </p:sp>
      <p:sp>
        <p:nvSpPr>
          <p:cNvPr id="12" name="テキスト ボックス 11">
            <a:extLst>
              <a:ext uri="{FF2B5EF4-FFF2-40B4-BE49-F238E27FC236}">
                <a16:creationId xmlns:a16="http://schemas.microsoft.com/office/drawing/2014/main" id="{DA273EC9-5F79-B2F9-600F-12FD958CB385}"/>
              </a:ext>
            </a:extLst>
          </p:cNvPr>
          <p:cNvSpPr txBox="1"/>
          <p:nvPr/>
        </p:nvSpPr>
        <p:spPr>
          <a:xfrm>
            <a:off x="459976" y="3735680"/>
            <a:ext cx="430887" cy="2530576"/>
          </a:xfrm>
          <a:prstGeom prst="rect">
            <a:avLst/>
          </a:prstGeom>
          <a:noFill/>
        </p:spPr>
        <p:txBody>
          <a:bodyPr vert="eaVert" wrap="square" rtlCol="0">
            <a:spAutoFit/>
          </a:bodyPr>
          <a:lstStyle/>
          <a:p>
            <a:pPr algn="ctr"/>
            <a:r>
              <a:rPr kumimoji="1" lang="ja-JP" altLang="en-US" sz="1600" dirty="0"/>
              <a:t>多様なニーズに応える学び</a:t>
            </a:r>
            <a:endParaRPr kumimoji="1" lang="en-US" altLang="ja-JP" sz="1600" dirty="0"/>
          </a:p>
        </p:txBody>
      </p:sp>
      <p:sp>
        <p:nvSpPr>
          <p:cNvPr id="13" name="角丸四角形 5">
            <a:extLst>
              <a:ext uri="{FF2B5EF4-FFF2-40B4-BE49-F238E27FC236}">
                <a16:creationId xmlns:a16="http://schemas.microsoft.com/office/drawing/2014/main" id="{320602D6-E803-A499-3995-B9DDDDD5FBD3}"/>
              </a:ext>
            </a:extLst>
          </p:cNvPr>
          <p:cNvSpPr/>
          <p:nvPr/>
        </p:nvSpPr>
        <p:spPr>
          <a:xfrm>
            <a:off x="904565" y="3435468"/>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エンパワメントスクール（</a:t>
            </a:r>
            <a:r>
              <a:rPr kumimoji="1" lang="en-US" altLang="ja-JP" dirty="0"/>
              <a:t>ES</a:t>
            </a:r>
            <a:r>
              <a:rPr kumimoji="1" lang="ja-JP" altLang="en-US" dirty="0"/>
              <a:t>）</a:t>
            </a:r>
            <a:endParaRPr kumimoji="1" lang="en-US" altLang="ja-JP" dirty="0"/>
          </a:p>
        </p:txBody>
      </p:sp>
      <p:sp>
        <p:nvSpPr>
          <p:cNvPr id="14" name="角丸四角形 31">
            <a:extLst>
              <a:ext uri="{FF2B5EF4-FFF2-40B4-BE49-F238E27FC236}">
                <a16:creationId xmlns:a16="http://schemas.microsoft.com/office/drawing/2014/main" id="{90115AF0-A609-1631-F3C7-37D9B16F94E3}"/>
              </a:ext>
            </a:extLst>
          </p:cNvPr>
          <p:cNvSpPr/>
          <p:nvPr/>
        </p:nvSpPr>
        <p:spPr>
          <a:xfrm>
            <a:off x="6475267" y="5900504"/>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多様な専門</a:t>
            </a:r>
            <a:r>
              <a:rPr kumimoji="1" lang="ja-JP" altLang="en-US" dirty="0"/>
              <a:t>学科</a:t>
            </a:r>
            <a:endParaRPr kumimoji="1" lang="en-US" altLang="ja-JP" dirty="0"/>
          </a:p>
        </p:txBody>
      </p:sp>
      <p:sp>
        <p:nvSpPr>
          <p:cNvPr id="15" name="テキスト ボックス 14">
            <a:extLst>
              <a:ext uri="{FF2B5EF4-FFF2-40B4-BE49-F238E27FC236}">
                <a16:creationId xmlns:a16="http://schemas.microsoft.com/office/drawing/2014/main" id="{EBCE65FE-7329-D668-F839-E3701149B19D}"/>
              </a:ext>
            </a:extLst>
          </p:cNvPr>
          <p:cNvSpPr txBox="1"/>
          <p:nvPr/>
        </p:nvSpPr>
        <p:spPr>
          <a:xfrm>
            <a:off x="6033925" y="5733044"/>
            <a:ext cx="369332" cy="1039069"/>
          </a:xfrm>
          <a:prstGeom prst="rect">
            <a:avLst/>
          </a:prstGeom>
          <a:noFill/>
        </p:spPr>
        <p:txBody>
          <a:bodyPr vert="eaVert" wrap="square" rtlCol="0">
            <a:spAutoFit/>
          </a:bodyPr>
          <a:lstStyle/>
          <a:p>
            <a:pPr algn="ctr"/>
            <a:r>
              <a:rPr kumimoji="1" lang="ja-JP" altLang="en-US" sz="1200" dirty="0"/>
              <a:t>専門的な学び</a:t>
            </a:r>
            <a:endParaRPr kumimoji="1" lang="en-US" altLang="ja-JP" sz="1200" dirty="0"/>
          </a:p>
        </p:txBody>
      </p:sp>
      <p:sp>
        <p:nvSpPr>
          <p:cNvPr id="16" name="角丸四角形 31">
            <a:extLst>
              <a:ext uri="{FF2B5EF4-FFF2-40B4-BE49-F238E27FC236}">
                <a16:creationId xmlns:a16="http://schemas.microsoft.com/office/drawing/2014/main" id="{AAE8B893-058F-ABED-6668-A443EA8D4C5E}"/>
              </a:ext>
            </a:extLst>
          </p:cNvPr>
          <p:cNvSpPr/>
          <p:nvPr/>
        </p:nvSpPr>
        <p:spPr>
          <a:xfrm>
            <a:off x="3362634" y="3414216"/>
            <a:ext cx="2268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rPr>
              <a:t>夜間定時制の課程</a:t>
            </a:r>
            <a:endParaRPr kumimoji="1" lang="en-US" altLang="ja-JP" dirty="0">
              <a:solidFill>
                <a:schemeClr val="tx1"/>
              </a:solidFill>
            </a:endParaRPr>
          </a:p>
        </p:txBody>
      </p:sp>
      <p:sp>
        <p:nvSpPr>
          <p:cNvPr id="17" name="テキスト ボックス 16">
            <a:extLst>
              <a:ext uri="{FF2B5EF4-FFF2-40B4-BE49-F238E27FC236}">
                <a16:creationId xmlns:a16="http://schemas.microsoft.com/office/drawing/2014/main" id="{238461F1-6511-A19A-0BA4-726F84F57A3B}"/>
              </a:ext>
            </a:extLst>
          </p:cNvPr>
          <p:cNvSpPr txBox="1"/>
          <p:nvPr/>
        </p:nvSpPr>
        <p:spPr>
          <a:xfrm>
            <a:off x="295257" y="714054"/>
            <a:ext cx="8484010" cy="523220"/>
          </a:xfrm>
          <a:prstGeom prst="rect">
            <a:avLst/>
          </a:prstGeom>
          <a:noFill/>
        </p:spPr>
        <p:txBody>
          <a:bodyPr wrap="square" rtlCol="0">
            <a:spAutoFit/>
          </a:bodyPr>
          <a:lstStyle/>
          <a:p>
            <a:r>
              <a:rPr kumimoji="1" lang="ja-JP" altLang="en-US" sz="1400" dirty="0"/>
              <a:t>大阪府では、これまで「卓越性」「公平性」「多様性」をキーワードに、多様な学びのニーズに応えるため、様々なタイプの府立高校を設置してきた。</a:t>
            </a:r>
            <a:endParaRPr kumimoji="1" lang="en-US" altLang="ja-JP" sz="1400" dirty="0"/>
          </a:p>
        </p:txBody>
      </p:sp>
      <p:sp>
        <p:nvSpPr>
          <p:cNvPr id="18" name="角丸四角形 31">
            <a:extLst>
              <a:ext uri="{FF2B5EF4-FFF2-40B4-BE49-F238E27FC236}">
                <a16:creationId xmlns:a16="http://schemas.microsoft.com/office/drawing/2014/main" id="{EAC64A59-201F-3A8D-929D-12CC968CD924}"/>
              </a:ext>
            </a:extLst>
          </p:cNvPr>
          <p:cNvSpPr/>
          <p:nvPr/>
        </p:nvSpPr>
        <p:spPr>
          <a:xfrm>
            <a:off x="890863" y="5960256"/>
            <a:ext cx="4739772" cy="612000"/>
          </a:xfrm>
          <a:prstGeom prst="roundRect">
            <a:avLst/>
          </a:prstGeom>
          <a:ln w="38100">
            <a:solidFill>
              <a:schemeClr val="tx1"/>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rPr>
              <a:t>日本語指導が必要な帰国生徒・外国人生徒</a:t>
            </a:r>
            <a:br>
              <a:rPr kumimoji="1" lang="en-US" altLang="ja-JP" dirty="0">
                <a:solidFill>
                  <a:schemeClr val="tx1"/>
                </a:solidFill>
              </a:rPr>
            </a:br>
            <a:r>
              <a:rPr kumimoji="1" lang="ja-JP" altLang="en-US" dirty="0">
                <a:solidFill>
                  <a:schemeClr val="tx1"/>
                </a:solidFill>
              </a:rPr>
              <a:t>入学者選抜を実施している高校</a:t>
            </a:r>
            <a:endParaRPr kumimoji="1" lang="en-US" altLang="ja-JP" dirty="0">
              <a:solidFill>
                <a:schemeClr val="tx1"/>
              </a:solidFill>
            </a:endParaRPr>
          </a:p>
        </p:txBody>
      </p:sp>
      <p:sp>
        <p:nvSpPr>
          <p:cNvPr id="29" name="スライド番号プレースホルダー 6">
            <a:extLst>
              <a:ext uri="{FF2B5EF4-FFF2-40B4-BE49-F238E27FC236}">
                <a16:creationId xmlns:a16="http://schemas.microsoft.com/office/drawing/2014/main" id="{05564FE1-2C51-4B53-8347-3254479C073E}"/>
              </a:ext>
            </a:extLst>
          </p:cNvPr>
          <p:cNvSpPr>
            <a:spLocks noGrp="1"/>
          </p:cNvSpPr>
          <p:nvPr>
            <p:ph type="sldNum" sz="quarter" idx="12"/>
          </p:nvPr>
        </p:nvSpPr>
        <p:spPr>
          <a:xfrm>
            <a:off x="6917574" y="6408690"/>
            <a:ext cx="2057400" cy="365125"/>
          </a:xfrm>
        </p:spPr>
        <p:txBody>
          <a:bodyPr/>
          <a:lstStyle/>
          <a:p>
            <a:fld id="{8EF98A3A-4FC9-421C-9EC4-B2EF6B34D3EB}" type="slidenum">
              <a:rPr kumimoji="1" lang="ja-JP" altLang="en-US" smtClean="0"/>
              <a:t>5</a:t>
            </a:fld>
            <a:endParaRPr kumimoji="1" lang="ja-JP" altLang="en-US" dirty="0"/>
          </a:p>
        </p:txBody>
      </p:sp>
    </p:spTree>
    <p:extLst>
      <p:ext uri="{BB962C8B-B14F-4D97-AF65-F5344CB8AC3E}">
        <p14:creationId xmlns:p14="http://schemas.microsoft.com/office/powerpoint/2010/main" val="19181879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50</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2" name="正方形/長方形 11">
            <a:extLst>
              <a:ext uri="{FF2B5EF4-FFF2-40B4-BE49-F238E27FC236}">
                <a16:creationId xmlns:a16="http://schemas.microsoft.com/office/drawing/2014/main" id="{D2BACFCD-1361-4506-97E0-80730D680506}"/>
              </a:ext>
            </a:extLst>
          </p:cNvPr>
          <p:cNvSpPr/>
          <p:nvPr/>
        </p:nvSpPr>
        <p:spPr>
          <a:xfrm>
            <a:off x="440717" y="1116238"/>
            <a:ext cx="8231796" cy="1615412"/>
          </a:xfrm>
          <a:prstGeom prst="rect">
            <a:avLst/>
          </a:prstGeom>
          <a:solidFill>
            <a:schemeClr val="accent4">
              <a:lumMod val="20000"/>
              <a:lumOff val="80000"/>
            </a:schemeClr>
          </a:solidFill>
          <a:ln w="19050" cmpd="sng">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学校部活動については、少子化の影響による生徒数の減少等に伴う活動機会の減少、休日を含めた教員の時間外勤務の長時間化、また専門性のない教員の心理的負担が問題となっている。</a:t>
            </a:r>
            <a:endParaRPr kumimoji="1" lang="en-US" altLang="ja-JP" sz="1400" dirty="0">
              <a:solidFill>
                <a:schemeClr val="tx1"/>
              </a:solidFill>
            </a:endParaRPr>
          </a:p>
          <a:p>
            <a:r>
              <a:rPr kumimoji="1" lang="ja-JP" altLang="en-US" sz="1400" dirty="0">
                <a:solidFill>
                  <a:schemeClr val="tx1"/>
                </a:solidFill>
              </a:rPr>
              <a:t>　そのため、部活動の在り方を見直すことにより、生徒の多様な学びの場を確保し、教員の部活動指導業務に対する負担軽減を図る必要がある。</a:t>
            </a:r>
            <a:endParaRPr kumimoji="1" lang="en-US" altLang="ja-JP" sz="1400" dirty="0">
              <a:solidFill>
                <a:schemeClr val="tx1"/>
              </a:solidFill>
            </a:endParaRPr>
          </a:p>
          <a:p>
            <a:r>
              <a:rPr kumimoji="1" lang="ja-JP" altLang="en-US" sz="1400" dirty="0">
                <a:solidFill>
                  <a:schemeClr val="tx1"/>
                </a:solidFill>
              </a:rPr>
              <a:t>　大阪府では、ペアとなった２校が合同で部活動を行い、一方の学校の教員の付添いを不要とすることにより当該教員の負担を軽減すること、また、両校の顧問に専門性がない場合には、部活動指導員を配置する「部活動大阪モデル」を令和５（</a:t>
            </a:r>
            <a:r>
              <a:rPr kumimoji="1" lang="en-US" altLang="ja-JP" sz="1400" dirty="0">
                <a:solidFill>
                  <a:schemeClr val="tx1"/>
                </a:solidFill>
              </a:rPr>
              <a:t>2023</a:t>
            </a:r>
            <a:r>
              <a:rPr kumimoji="1" lang="ja-JP" altLang="en-US" sz="1400" dirty="0">
                <a:solidFill>
                  <a:schemeClr val="tx1"/>
                </a:solidFill>
              </a:rPr>
              <a:t>）年度より開始している。</a:t>
            </a:r>
          </a:p>
        </p:txBody>
      </p:sp>
      <p:sp>
        <p:nvSpPr>
          <p:cNvPr id="13" name="四角形: 角を丸くする 12">
            <a:extLst>
              <a:ext uri="{FF2B5EF4-FFF2-40B4-BE49-F238E27FC236}">
                <a16:creationId xmlns:a16="http://schemas.microsoft.com/office/drawing/2014/main" id="{697CD116-A585-467B-999B-344B7F82E0F7}"/>
              </a:ext>
            </a:extLst>
          </p:cNvPr>
          <p:cNvSpPr/>
          <p:nvPr/>
        </p:nvSpPr>
        <p:spPr>
          <a:xfrm>
            <a:off x="440717" y="5937685"/>
            <a:ext cx="8231796" cy="617960"/>
          </a:xfrm>
          <a:prstGeom prst="roundRect">
            <a:avLst/>
          </a:prstGeom>
          <a:solidFill>
            <a:schemeClr val="accent1">
              <a:lumMod val="40000"/>
              <a:lumOff val="60000"/>
            </a:schemeClr>
          </a:solidFill>
          <a:ln w="19050" cmpd="sng">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p>
          <a:p>
            <a:r>
              <a:rPr kumimoji="1" lang="ja-JP" altLang="en-US" sz="1400" dirty="0">
                <a:solidFill>
                  <a:schemeClr val="tx1"/>
                </a:solidFill>
              </a:rPr>
              <a:t>　　引き続き、合同部活動を推進し、生徒の活動を充実させていくとともに、教員の負担軽減を図る。</a:t>
            </a:r>
            <a:endParaRPr kumimoji="1" lang="ja-JP" altLang="en-US" sz="1600" dirty="0">
              <a:solidFill>
                <a:schemeClr val="tx1"/>
              </a:solidFill>
            </a:endParaRPr>
          </a:p>
        </p:txBody>
      </p:sp>
      <p:sp>
        <p:nvSpPr>
          <p:cNvPr id="16" name="テキスト ボックス 15">
            <a:extLst>
              <a:ext uri="{FF2B5EF4-FFF2-40B4-BE49-F238E27FC236}">
                <a16:creationId xmlns:a16="http://schemas.microsoft.com/office/drawing/2014/main" id="{5F20824C-F21D-4B4A-9B0B-BFF69F4C2165}"/>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部活動大阪モデル</a:t>
            </a:r>
          </a:p>
        </p:txBody>
      </p:sp>
      <p:grpSp>
        <p:nvGrpSpPr>
          <p:cNvPr id="17" name="グループ化 16">
            <a:extLst>
              <a:ext uri="{FF2B5EF4-FFF2-40B4-BE49-F238E27FC236}">
                <a16:creationId xmlns:a16="http://schemas.microsoft.com/office/drawing/2014/main" id="{3D7733D2-9412-4D21-9F10-9162FD755DC0}"/>
              </a:ext>
            </a:extLst>
          </p:cNvPr>
          <p:cNvGrpSpPr/>
          <p:nvPr/>
        </p:nvGrpSpPr>
        <p:grpSpPr>
          <a:xfrm>
            <a:off x="865813" y="3028891"/>
            <a:ext cx="4566635" cy="1276917"/>
            <a:chOff x="4071395" y="2857240"/>
            <a:chExt cx="4599177" cy="995721"/>
          </a:xfrm>
        </p:grpSpPr>
        <p:grpSp>
          <p:nvGrpSpPr>
            <p:cNvPr id="18" name="グループ化 17">
              <a:extLst>
                <a:ext uri="{FF2B5EF4-FFF2-40B4-BE49-F238E27FC236}">
                  <a16:creationId xmlns:a16="http://schemas.microsoft.com/office/drawing/2014/main" id="{644A2D59-6C60-4C3B-A9BD-296248478D6D}"/>
                </a:ext>
              </a:extLst>
            </p:cNvPr>
            <p:cNvGrpSpPr/>
            <p:nvPr/>
          </p:nvGrpSpPr>
          <p:grpSpPr>
            <a:xfrm>
              <a:off x="4071395" y="2857240"/>
              <a:ext cx="4599177" cy="995721"/>
              <a:chOff x="4426883" y="3419689"/>
              <a:chExt cx="4599177" cy="1044390"/>
            </a:xfrm>
          </p:grpSpPr>
          <p:sp>
            <p:nvSpPr>
              <p:cNvPr id="20" name="山形 13">
                <a:extLst>
                  <a:ext uri="{FF2B5EF4-FFF2-40B4-BE49-F238E27FC236}">
                    <a16:creationId xmlns:a16="http://schemas.microsoft.com/office/drawing/2014/main" id="{B0C0E7AB-831A-42E4-9248-9698A2F4CBA1}"/>
                  </a:ext>
                </a:extLst>
              </p:cNvPr>
              <p:cNvSpPr/>
              <p:nvPr/>
            </p:nvSpPr>
            <p:spPr>
              <a:xfrm>
                <a:off x="4426883" y="3421094"/>
                <a:ext cx="1165060" cy="1042985"/>
              </a:xfrm>
              <a:prstGeom prst="chevron">
                <a:avLst>
                  <a:gd name="adj" fmla="val 28283"/>
                </a:avLst>
              </a:prstGeom>
              <a:solidFill>
                <a:schemeClr val="accent4">
                  <a:lumMod val="40000"/>
                  <a:lumOff val="60000"/>
                </a:schemeClr>
              </a:soli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21" name="対角する 2 つの角を切り取った四角形 14">
                <a:extLst>
                  <a:ext uri="{FF2B5EF4-FFF2-40B4-BE49-F238E27FC236}">
                    <a16:creationId xmlns:a16="http://schemas.microsoft.com/office/drawing/2014/main" id="{7F3C9C13-2076-4D48-9AE3-21940C766E3B}"/>
                  </a:ext>
                </a:extLst>
              </p:cNvPr>
              <p:cNvSpPr/>
              <p:nvPr/>
            </p:nvSpPr>
            <p:spPr>
              <a:xfrm>
                <a:off x="4604777" y="3448264"/>
                <a:ext cx="720000" cy="215445"/>
              </a:xfrm>
              <a:prstGeom prst="snip2DiagRect">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現　状</a:t>
                </a:r>
              </a:p>
            </p:txBody>
          </p:sp>
          <p:sp>
            <p:nvSpPr>
              <p:cNvPr id="22" name="正方形/長方形 21">
                <a:extLst>
                  <a:ext uri="{FF2B5EF4-FFF2-40B4-BE49-F238E27FC236}">
                    <a16:creationId xmlns:a16="http://schemas.microsoft.com/office/drawing/2014/main" id="{0D3041E7-7517-44A1-A9B0-571FE6C01BA5}"/>
                  </a:ext>
                </a:extLst>
              </p:cNvPr>
              <p:cNvSpPr/>
              <p:nvPr/>
            </p:nvSpPr>
            <p:spPr>
              <a:xfrm>
                <a:off x="4717404" y="3810470"/>
                <a:ext cx="813670" cy="226557"/>
              </a:xfrm>
              <a:prstGeom prst="rect">
                <a:avLst/>
              </a:prstGeom>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練習：学校単位</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大会：学校単位</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山形 55">
                <a:extLst>
                  <a:ext uri="{FF2B5EF4-FFF2-40B4-BE49-F238E27FC236}">
                    <a16:creationId xmlns:a16="http://schemas.microsoft.com/office/drawing/2014/main" id="{4D514AF7-7399-4481-B1EB-23587D303F42}"/>
                  </a:ext>
                </a:extLst>
              </p:cNvPr>
              <p:cNvSpPr/>
              <p:nvPr/>
            </p:nvSpPr>
            <p:spPr>
              <a:xfrm>
                <a:off x="5338230" y="3421094"/>
                <a:ext cx="1606957" cy="1042985"/>
              </a:xfrm>
              <a:prstGeom prst="chevron">
                <a:avLst>
                  <a:gd name="adj" fmla="val 28283"/>
                </a:avLst>
              </a:prstGeom>
              <a:solidFill>
                <a:srgbClr val="F8832C"/>
              </a:solidFill>
              <a:ln w="635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24" name="山形 56">
                <a:extLst>
                  <a:ext uri="{FF2B5EF4-FFF2-40B4-BE49-F238E27FC236}">
                    <a16:creationId xmlns:a16="http://schemas.microsoft.com/office/drawing/2014/main" id="{4BCD7DD1-16D0-48EA-8C5E-78EA0386CD45}"/>
                  </a:ext>
                </a:extLst>
              </p:cNvPr>
              <p:cNvSpPr/>
              <p:nvPr/>
            </p:nvSpPr>
            <p:spPr>
              <a:xfrm>
                <a:off x="6720724" y="3419689"/>
                <a:ext cx="1279861" cy="1042985"/>
              </a:xfrm>
              <a:prstGeom prst="chevron">
                <a:avLst>
                  <a:gd name="adj" fmla="val 28283"/>
                </a:avLst>
              </a:prstGeom>
              <a:solidFill>
                <a:schemeClr val="accent4">
                  <a:lumMod val="40000"/>
                  <a:lumOff val="60000"/>
                </a:schemeClr>
              </a:soli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25" name="対角する 2 つの角を切り取った四角形 58">
                <a:extLst>
                  <a:ext uri="{FF2B5EF4-FFF2-40B4-BE49-F238E27FC236}">
                    <a16:creationId xmlns:a16="http://schemas.microsoft.com/office/drawing/2014/main" id="{50EF4832-67A7-4907-8FCB-D4255805E651}"/>
                  </a:ext>
                </a:extLst>
              </p:cNvPr>
              <p:cNvSpPr/>
              <p:nvPr/>
            </p:nvSpPr>
            <p:spPr>
              <a:xfrm>
                <a:off x="5529130" y="3448264"/>
                <a:ext cx="967090" cy="215445"/>
              </a:xfrm>
              <a:prstGeom prst="snip2DiagRect">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ステージ１</a:t>
                </a:r>
              </a:p>
            </p:txBody>
          </p:sp>
          <p:sp>
            <p:nvSpPr>
              <p:cNvPr id="26" name="対角する 2 つの角を切り取った四角形 59">
                <a:extLst>
                  <a:ext uri="{FF2B5EF4-FFF2-40B4-BE49-F238E27FC236}">
                    <a16:creationId xmlns:a16="http://schemas.microsoft.com/office/drawing/2014/main" id="{5AE04551-8B6B-4DC2-9D4E-F38E76BCD746}"/>
                  </a:ext>
                </a:extLst>
              </p:cNvPr>
              <p:cNvSpPr/>
              <p:nvPr/>
            </p:nvSpPr>
            <p:spPr>
              <a:xfrm>
                <a:off x="6861631" y="3448264"/>
                <a:ext cx="839766" cy="215445"/>
              </a:xfrm>
              <a:prstGeom prst="snip2DiagRect">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ステージ２</a:t>
                </a:r>
              </a:p>
            </p:txBody>
          </p:sp>
          <p:sp>
            <p:nvSpPr>
              <p:cNvPr id="27" name="山形 60">
                <a:extLst>
                  <a:ext uri="{FF2B5EF4-FFF2-40B4-BE49-F238E27FC236}">
                    <a16:creationId xmlns:a16="http://schemas.microsoft.com/office/drawing/2014/main" id="{B58582CC-D758-4493-A67F-4E382D46B162}"/>
                  </a:ext>
                </a:extLst>
              </p:cNvPr>
              <p:cNvSpPr/>
              <p:nvPr/>
            </p:nvSpPr>
            <p:spPr>
              <a:xfrm>
                <a:off x="7746199" y="3419689"/>
                <a:ext cx="1279861" cy="1042985"/>
              </a:xfrm>
              <a:prstGeom prst="chevron">
                <a:avLst>
                  <a:gd name="adj" fmla="val 28283"/>
                </a:avLst>
              </a:prstGeom>
              <a:solidFill>
                <a:schemeClr val="accent4">
                  <a:lumMod val="40000"/>
                  <a:lumOff val="60000"/>
                </a:schemeClr>
              </a:soli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28" name="対角する 2 つの角を切り取った四角形 61">
                <a:extLst>
                  <a:ext uri="{FF2B5EF4-FFF2-40B4-BE49-F238E27FC236}">
                    <a16:creationId xmlns:a16="http://schemas.microsoft.com/office/drawing/2014/main" id="{CDCC0F86-EF98-42BC-8988-EBD835498374}"/>
                  </a:ext>
                </a:extLst>
              </p:cNvPr>
              <p:cNvSpPr/>
              <p:nvPr/>
            </p:nvSpPr>
            <p:spPr>
              <a:xfrm>
                <a:off x="7900754" y="3448264"/>
                <a:ext cx="839766" cy="215445"/>
              </a:xfrm>
              <a:prstGeom prst="snip2DiagRect">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ステージ３</a:t>
                </a:r>
              </a:p>
            </p:txBody>
          </p:sp>
          <p:sp>
            <p:nvSpPr>
              <p:cNvPr id="29" name="テキスト ボックス 28">
                <a:extLst>
                  <a:ext uri="{FF2B5EF4-FFF2-40B4-BE49-F238E27FC236}">
                    <a16:creationId xmlns:a16="http://schemas.microsoft.com/office/drawing/2014/main" id="{1DF8DCE9-B8B3-4F11-8242-0B4A3AFD9785}"/>
                  </a:ext>
                </a:extLst>
              </p:cNvPr>
              <p:cNvSpPr txBox="1"/>
              <p:nvPr/>
            </p:nvSpPr>
            <p:spPr>
              <a:xfrm>
                <a:off x="5636745" y="3780393"/>
                <a:ext cx="1466392" cy="33983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練習：ペアで実施</a:t>
                </a:r>
                <a:endParaRPr kumimoji="1" lang="en-US" altLang="ja-JP" sz="900" b="1"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（土日祝及び長期休業中）</a:t>
                </a:r>
                <a:endParaRPr kumimoji="1" lang="en-US" altLang="ja-JP" sz="900" b="1"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大会：学校単位</a:t>
                </a:r>
              </a:p>
            </p:txBody>
          </p:sp>
          <p:sp>
            <p:nvSpPr>
              <p:cNvPr id="30" name="テキスト ボックス 29">
                <a:extLst>
                  <a:ext uri="{FF2B5EF4-FFF2-40B4-BE49-F238E27FC236}">
                    <a16:creationId xmlns:a16="http://schemas.microsoft.com/office/drawing/2014/main" id="{E4B4932A-C5BD-4B78-993D-C83E81EC9F51}"/>
                  </a:ext>
                </a:extLst>
              </p:cNvPr>
              <p:cNvSpPr txBox="1"/>
              <p:nvPr/>
            </p:nvSpPr>
            <p:spPr>
              <a:xfrm>
                <a:off x="6975414" y="3764303"/>
                <a:ext cx="905693" cy="33983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練習：ペアで実施</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　　　（日常的に）</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大会：学校単位</a:t>
                </a:r>
              </a:p>
            </p:txBody>
          </p:sp>
          <p:sp>
            <p:nvSpPr>
              <p:cNvPr id="31" name="テキスト ボックス 30">
                <a:extLst>
                  <a:ext uri="{FF2B5EF4-FFF2-40B4-BE49-F238E27FC236}">
                    <a16:creationId xmlns:a16="http://schemas.microsoft.com/office/drawing/2014/main" id="{955E5C0E-CF5E-4B03-B394-B79EBEB8885D}"/>
                  </a:ext>
                </a:extLst>
              </p:cNvPr>
              <p:cNvSpPr txBox="1"/>
              <p:nvPr/>
            </p:nvSpPr>
            <p:spPr>
              <a:xfrm>
                <a:off x="8016637" y="3759612"/>
                <a:ext cx="905693" cy="33983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練習：ペアで実施</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　　　（日常的に）</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大会：ペアで出場</a:t>
                </a:r>
              </a:p>
            </p:txBody>
          </p:sp>
        </p:grpSp>
        <p:sp>
          <p:nvSpPr>
            <p:cNvPr id="19" name="山形 3">
              <a:extLst>
                <a:ext uri="{FF2B5EF4-FFF2-40B4-BE49-F238E27FC236}">
                  <a16:creationId xmlns:a16="http://schemas.microsoft.com/office/drawing/2014/main" id="{C8EDDC66-6FFC-4773-8B58-DA035A54E716}"/>
                </a:ext>
              </a:extLst>
            </p:cNvPr>
            <p:cNvSpPr/>
            <p:nvPr/>
          </p:nvSpPr>
          <p:spPr>
            <a:xfrm>
              <a:off x="5169829" y="3634023"/>
              <a:ext cx="3224383" cy="203708"/>
            </a:xfrm>
            <a:prstGeom prst="chevron">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900" dirty="0">
                  <a:solidFill>
                    <a:schemeClr val="tx1"/>
                  </a:solidFill>
                </a:rPr>
                <a:t>大会への参加要件等の制度改正を要望</a:t>
              </a:r>
            </a:p>
          </p:txBody>
        </p:sp>
      </p:grpSp>
      <p:sp>
        <p:nvSpPr>
          <p:cNvPr id="33" name="正方形/長方形 32">
            <a:extLst>
              <a:ext uri="{FF2B5EF4-FFF2-40B4-BE49-F238E27FC236}">
                <a16:creationId xmlns:a16="http://schemas.microsoft.com/office/drawing/2014/main" id="{8F80EF24-BE51-4938-9CBB-5C82160A19DE}"/>
              </a:ext>
            </a:extLst>
          </p:cNvPr>
          <p:cNvSpPr/>
          <p:nvPr/>
        </p:nvSpPr>
        <p:spPr>
          <a:xfrm>
            <a:off x="873374" y="4612696"/>
            <a:ext cx="2691441" cy="201145"/>
          </a:xfrm>
          <a:prstGeom prst="rect">
            <a:avLst/>
          </a:prstGeom>
        </p:spPr>
        <p:txBody>
          <a:bodyPr wrap="none" lIns="0" tIns="0" rIns="0" bIns="0">
            <a:spAutoFit/>
          </a:bodyPr>
          <a:lstStyle/>
          <a:p>
            <a:pPr marL="0" marR="0" lvl="0" indent="0" algn="r" defTabSz="457200" rtl="0" eaLnBrk="1" fontAlgn="auto" latinLnBrk="0" hangingPunct="1">
              <a:lnSpc>
                <a:spcPts val="18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ステージ１（土日祝及び長期休業中）を実施</a:t>
            </a:r>
          </a:p>
        </p:txBody>
      </p:sp>
      <p:sp>
        <p:nvSpPr>
          <p:cNvPr id="34" name="正方形/長方形 33">
            <a:extLst>
              <a:ext uri="{FF2B5EF4-FFF2-40B4-BE49-F238E27FC236}">
                <a16:creationId xmlns:a16="http://schemas.microsoft.com/office/drawing/2014/main" id="{B4920C6B-C3F4-4615-AA38-B557BCEEC1E2}"/>
              </a:ext>
            </a:extLst>
          </p:cNvPr>
          <p:cNvSpPr/>
          <p:nvPr/>
        </p:nvSpPr>
        <p:spPr>
          <a:xfrm>
            <a:off x="836155" y="4451020"/>
            <a:ext cx="2224268" cy="169277"/>
          </a:xfrm>
          <a:prstGeom prst="rect">
            <a:avLst/>
          </a:prstGeom>
          <a:solidFill>
            <a:schemeClr val="bg1"/>
          </a:solidFill>
          <a:ln w="12700">
            <a:solidFill>
              <a:srgbClr val="FF9900"/>
            </a:solidFill>
            <a:prstDash val="sysDash"/>
          </a:ln>
        </p:spPr>
        <p:txBody>
          <a:bodyPr vert="horz" wrap="square" lIns="36000" tIns="0" rIns="36000" bIns="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ペアリング校（</a:t>
            </a:r>
            <a:r>
              <a:rPr kumimoji="0" lang="en-US" altLang="ja-JP" sz="11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82</a:t>
            </a: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校</a:t>
            </a:r>
            <a:r>
              <a:rPr kumimoji="0" lang="en-US" altLang="ja-JP" sz="11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41</a:t>
            </a: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ペア）を指定</a:t>
            </a:r>
          </a:p>
        </p:txBody>
      </p:sp>
      <p:grpSp>
        <p:nvGrpSpPr>
          <p:cNvPr id="102" name="グループ化 101">
            <a:extLst>
              <a:ext uri="{FF2B5EF4-FFF2-40B4-BE49-F238E27FC236}">
                <a16:creationId xmlns:a16="http://schemas.microsoft.com/office/drawing/2014/main" id="{12F17FFD-7BC4-41D4-BCDF-2470C19F29BD}"/>
              </a:ext>
            </a:extLst>
          </p:cNvPr>
          <p:cNvGrpSpPr/>
          <p:nvPr/>
        </p:nvGrpSpPr>
        <p:grpSpPr>
          <a:xfrm>
            <a:off x="5713336" y="3056903"/>
            <a:ext cx="2825845" cy="1842233"/>
            <a:chOff x="5653748" y="2820631"/>
            <a:chExt cx="2648012" cy="1689148"/>
          </a:xfrm>
        </p:grpSpPr>
        <p:grpSp>
          <p:nvGrpSpPr>
            <p:cNvPr id="101" name="グループ化 100">
              <a:extLst>
                <a:ext uri="{FF2B5EF4-FFF2-40B4-BE49-F238E27FC236}">
                  <a16:creationId xmlns:a16="http://schemas.microsoft.com/office/drawing/2014/main" id="{0C4DBF33-4DE7-46D4-ACAC-35DA5ED607BB}"/>
                </a:ext>
              </a:extLst>
            </p:cNvPr>
            <p:cNvGrpSpPr/>
            <p:nvPr/>
          </p:nvGrpSpPr>
          <p:grpSpPr>
            <a:xfrm>
              <a:off x="5716527" y="2820631"/>
              <a:ext cx="2508421" cy="1689148"/>
              <a:chOff x="5716527" y="2820631"/>
              <a:chExt cx="2508421" cy="1689148"/>
            </a:xfrm>
          </p:grpSpPr>
          <p:sp>
            <p:nvSpPr>
              <p:cNvPr id="68" name="四角形: 角を丸くする 67">
                <a:extLst>
                  <a:ext uri="{FF2B5EF4-FFF2-40B4-BE49-F238E27FC236}">
                    <a16:creationId xmlns:a16="http://schemas.microsoft.com/office/drawing/2014/main" id="{A7AE56F5-ED72-4CFE-8851-25538F4CC315}"/>
                  </a:ext>
                </a:extLst>
              </p:cNvPr>
              <p:cNvSpPr/>
              <p:nvPr/>
            </p:nvSpPr>
            <p:spPr>
              <a:xfrm>
                <a:off x="5716527" y="2820631"/>
                <a:ext cx="2508421" cy="8921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69" name="図 68">
                <a:extLst>
                  <a:ext uri="{FF2B5EF4-FFF2-40B4-BE49-F238E27FC236}">
                    <a16:creationId xmlns:a16="http://schemas.microsoft.com/office/drawing/2014/main" id="{99710A28-EEBC-41CA-9C9F-B1E3E8AA7921}"/>
                  </a:ext>
                </a:extLst>
              </p:cNvPr>
              <p:cNvPicPr>
                <a:picLocks noChangeAspect="1"/>
              </p:cNvPicPr>
              <p:nvPr/>
            </p:nvPicPr>
            <p:blipFill>
              <a:blip r:embed="rId3"/>
              <a:stretch>
                <a:fillRect/>
              </a:stretch>
            </p:blipFill>
            <p:spPr>
              <a:xfrm>
                <a:off x="5785936" y="2898062"/>
                <a:ext cx="594650" cy="684403"/>
              </a:xfrm>
              <a:prstGeom prst="rect">
                <a:avLst/>
              </a:prstGeom>
            </p:spPr>
          </p:pic>
          <p:pic>
            <p:nvPicPr>
              <p:cNvPr id="70" name="図 69">
                <a:extLst>
                  <a:ext uri="{FF2B5EF4-FFF2-40B4-BE49-F238E27FC236}">
                    <a16:creationId xmlns:a16="http://schemas.microsoft.com/office/drawing/2014/main" id="{C8E3B9D0-C7FA-47C1-9DE3-5499A248FC09}"/>
                  </a:ext>
                </a:extLst>
              </p:cNvPr>
              <p:cNvPicPr>
                <a:picLocks noChangeAspect="1"/>
              </p:cNvPicPr>
              <p:nvPr/>
            </p:nvPicPr>
            <p:blipFill>
              <a:blip r:embed="rId3"/>
              <a:stretch>
                <a:fillRect/>
              </a:stretch>
            </p:blipFill>
            <p:spPr>
              <a:xfrm>
                <a:off x="7412112" y="2898062"/>
                <a:ext cx="570107" cy="656156"/>
              </a:xfrm>
              <a:prstGeom prst="rect">
                <a:avLst/>
              </a:prstGeom>
            </p:spPr>
          </p:pic>
          <p:pic>
            <p:nvPicPr>
              <p:cNvPr id="71" name="Picture 6" descr="ソース画像を表示">
                <a:extLst>
                  <a:ext uri="{FF2B5EF4-FFF2-40B4-BE49-F238E27FC236}">
                    <a16:creationId xmlns:a16="http://schemas.microsoft.com/office/drawing/2014/main" id="{6D66D52B-DADC-48BA-887D-1419251A32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781359" y="3194258"/>
                <a:ext cx="294445" cy="34225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ソース画像を表示">
                <a:extLst>
                  <a:ext uri="{FF2B5EF4-FFF2-40B4-BE49-F238E27FC236}">
                    <a16:creationId xmlns:a16="http://schemas.microsoft.com/office/drawing/2014/main" id="{AB86A3D0-F7E0-4DB5-944E-031CB4E242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64979" y="3016948"/>
                <a:ext cx="417365" cy="466587"/>
              </a:xfrm>
              <a:prstGeom prst="rect">
                <a:avLst/>
              </a:prstGeom>
              <a:noFill/>
              <a:extLst>
                <a:ext uri="{909E8E84-426E-40DD-AFC4-6F175D3DCCD1}">
                  <a14:hiddenFill xmlns:a14="http://schemas.microsoft.com/office/drawing/2010/main">
                    <a:solidFill>
                      <a:srgbClr val="FFFFFF"/>
                    </a:solidFill>
                  </a14:hiddenFill>
                </a:ext>
              </a:extLst>
            </p:spPr>
          </p:pic>
          <p:pic>
            <p:nvPicPr>
              <p:cNvPr id="73" name="図 72">
                <a:extLst>
                  <a:ext uri="{FF2B5EF4-FFF2-40B4-BE49-F238E27FC236}">
                    <a16:creationId xmlns:a16="http://schemas.microsoft.com/office/drawing/2014/main" id="{0F76FDB0-1301-4845-BF21-5E37A8D0DF0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66" b="95703" l="9921" r="91667">
                            <a14:foregroundMark x1="92063" y1="60547" x2="92063" y2="60547"/>
                            <a14:foregroundMark x1="65476" y1="95703" x2="65476" y2="95703"/>
                            <a14:foregroundMark x1="19444" y1="40625" x2="19444" y2="40625"/>
                            <a14:foregroundMark x1="17857" y1="46875" x2="17857" y2="46875"/>
                            <a14:foregroundMark x1="23413" y1="37109" x2="23413" y2="37109"/>
                            <a14:foregroundMark x1="19841" y1="38672" x2="23413" y2="43750"/>
                            <a14:foregroundMark x1="25794" y1="45703" x2="17063" y2="53516"/>
                            <a14:foregroundMark x1="13492" y1="50000" x2="11905" y2="40625"/>
                            <a14:foregroundMark x1="23016" y1="51172" x2="23016" y2="51172"/>
                            <a14:foregroundMark x1="47619" y1="12109" x2="47619" y2="12109"/>
                            <a14:foregroundMark x1="52778" y1="11719" x2="55952" y2="11719"/>
                          </a14:backgroundRemoval>
                        </a14:imgEffect>
                      </a14:imgLayer>
                    </a14:imgProps>
                  </a:ext>
                </a:extLst>
              </a:blip>
              <a:stretch>
                <a:fillRect/>
              </a:stretch>
            </p:blipFill>
            <p:spPr>
              <a:xfrm>
                <a:off x="6066288" y="3164723"/>
                <a:ext cx="412538" cy="419086"/>
              </a:xfrm>
              <a:prstGeom prst="rect">
                <a:avLst/>
              </a:prstGeom>
            </p:spPr>
          </p:pic>
          <p:pic>
            <p:nvPicPr>
              <p:cNvPr id="74" name="図 73">
                <a:extLst>
                  <a:ext uri="{FF2B5EF4-FFF2-40B4-BE49-F238E27FC236}">
                    <a16:creationId xmlns:a16="http://schemas.microsoft.com/office/drawing/2014/main" id="{5742B770-DBE9-42A0-AC63-88CC8DE28A03}"/>
                  </a:ext>
                </a:extLst>
              </p:cNvPr>
              <p:cNvPicPr>
                <a:picLocks noChangeAspect="1"/>
              </p:cNvPicPr>
              <p:nvPr/>
            </p:nvPicPr>
            <p:blipFill>
              <a:blip r:embed="rId3"/>
              <a:stretch>
                <a:fillRect/>
              </a:stretch>
            </p:blipFill>
            <p:spPr>
              <a:xfrm>
                <a:off x="5884124" y="3844125"/>
                <a:ext cx="495094" cy="557245"/>
              </a:xfrm>
              <a:prstGeom prst="rect">
                <a:avLst/>
              </a:prstGeom>
            </p:spPr>
          </p:pic>
          <p:pic>
            <p:nvPicPr>
              <p:cNvPr id="75" name="図 74">
                <a:extLst>
                  <a:ext uri="{FF2B5EF4-FFF2-40B4-BE49-F238E27FC236}">
                    <a16:creationId xmlns:a16="http://schemas.microsoft.com/office/drawing/2014/main" id="{64D9F6F7-E0A7-414E-BF88-E638F93896A4}"/>
                  </a:ext>
                </a:extLst>
              </p:cNvPr>
              <p:cNvPicPr>
                <a:picLocks noChangeAspect="1"/>
              </p:cNvPicPr>
              <p:nvPr/>
            </p:nvPicPr>
            <p:blipFill>
              <a:blip r:embed="rId3"/>
              <a:stretch>
                <a:fillRect/>
              </a:stretch>
            </p:blipFill>
            <p:spPr>
              <a:xfrm>
                <a:off x="7654141" y="3838619"/>
                <a:ext cx="495094" cy="569821"/>
              </a:xfrm>
              <a:prstGeom prst="rect">
                <a:avLst/>
              </a:prstGeom>
            </p:spPr>
          </p:pic>
          <p:sp>
            <p:nvSpPr>
              <p:cNvPr id="76" name="テキスト ボックス 75">
                <a:extLst>
                  <a:ext uri="{FF2B5EF4-FFF2-40B4-BE49-F238E27FC236}">
                    <a16:creationId xmlns:a16="http://schemas.microsoft.com/office/drawing/2014/main" id="{43ABDDBA-0BAB-45AB-AEFD-F508FE337624}"/>
                  </a:ext>
                </a:extLst>
              </p:cNvPr>
              <p:cNvSpPr txBox="1"/>
              <p:nvPr/>
            </p:nvSpPr>
            <p:spPr>
              <a:xfrm>
                <a:off x="6042518" y="2870437"/>
                <a:ext cx="222818" cy="153888"/>
              </a:xfrm>
              <a:prstGeom prst="rect">
                <a:avLst/>
              </a:prstGeom>
              <a:noFill/>
              <a:ln>
                <a:noFill/>
              </a:ln>
            </p:spPr>
            <p:txBody>
              <a:bodyPr wrap="non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a:t>
                </a: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77" name="直線矢印コネクタ 76">
                <a:extLst>
                  <a:ext uri="{FF2B5EF4-FFF2-40B4-BE49-F238E27FC236}">
                    <a16:creationId xmlns:a16="http://schemas.microsoft.com/office/drawing/2014/main" id="{A7CC4FA2-EF76-428B-93AB-AD1862253383}"/>
                  </a:ext>
                </a:extLst>
              </p:cNvPr>
              <p:cNvCxnSpPr>
                <a:cxnSpLocks/>
              </p:cNvCxnSpPr>
              <p:nvPr/>
            </p:nvCxnSpPr>
            <p:spPr>
              <a:xfrm>
                <a:off x="5891220" y="3442566"/>
                <a:ext cx="7548" cy="425486"/>
              </a:xfrm>
              <a:prstGeom prst="straightConnector1">
                <a:avLst/>
              </a:prstGeom>
              <a:ln w="28575">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テキスト ボックス 77">
                <a:extLst>
                  <a:ext uri="{FF2B5EF4-FFF2-40B4-BE49-F238E27FC236}">
                    <a16:creationId xmlns:a16="http://schemas.microsoft.com/office/drawing/2014/main" id="{BBB62900-2CCC-4FA6-93E7-92DA8A4C2F14}"/>
                  </a:ext>
                </a:extLst>
              </p:cNvPr>
              <p:cNvSpPr txBox="1"/>
              <p:nvPr/>
            </p:nvSpPr>
            <p:spPr>
              <a:xfrm>
                <a:off x="7677007" y="2870437"/>
                <a:ext cx="222818" cy="153888"/>
              </a:xfrm>
              <a:prstGeom prst="rect">
                <a:avLst/>
              </a:prstGeom>
              <a:noFill/>
              <a:ln>
                <a:noFill/>
              </a:ln>
            </p:spPr>
            <p:txBody>
              <a:bodyPr wrap="non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a:t>
                </a: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79" name="Picture 6" descr="ソース画像を表示">
                <a:extLst>
                  <a:ext uri="{FF2B5EF4-FFF2-40B4-BE49-F238E27FC236}">
                    <a16:creationId xmlns:a16="http://schemas.microsoft.com/office/drawing/2014/main" id="{D40069D7-3C06-458B-B12B-9E4266C423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743018" y="3935429"/>
                <a:ext cx="294445" cy="342256"/>
              </a:xfrm>
              <a:prstGeom prst="rect">
                <a:avLst/>
              </a:prstGeom>
              <a:noFill/>
              <a:extLst>
                <a:ext uri="{909E8E84-426E-40DD-AFC4-6F175D3DCCD1}">
                  <a14:hiddenFill xmlns:a14="http://schemas.microsoft.com/office/drawing/2010/main">
                    <a:solidFill>
                      <a:srgbClr val="FFFFFF"/>
                    </a:solidFill>
                  </a14:hiddenFill>
                </a:ext>
              </a:extLst>
            </p:spPr>
          </p:pic>
          <p:sp>
            <p:nvSpPr>
              <p:cNvPr id="80" name="テキスト ボックス 79">
                <a:extLst>
                  <a:ext uri="{FF2B5EF4-FFF2-40B4-BE49-F238E27FC236}">
                    <a16:creationId xmlns:a16="http://schemas.microsoft.com/office/drawing/2014/main" id="{D15FD9F0-AED0-490D-88ED-4311E5E8D1C7}"/>
                  </a:ext>
                </a:extLst>
              </p:cNvPr>
              <p:cNvSpPr txBox="1"/>
              <p:nvPr/>
            </p:nvSpPr>
            <p:spPr>
              <a:xfrm>
                <a:off x="6045724" y="4300173"/>
                <a:ext cx="216406" cy="153888"/>
              </a:xfrm>
              <a:prstGeom prst="rect">
                <a:avLst/>
              </a:prstGeom>
              <a:noFill/>
              <a:ln>
                <a:noFill/>
              </a:ln>
            </p:spPr>
            <p:txBody>
              <a:bodyPr wrap="non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a:t>
                </a: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81" name="直線矢印コネクタ 80">
                <a:extLst>
                  <a:ext uri="{FF2B5EF4-FFF2-40B4-BE49-F238E27FC236}">
                    <a16:creationId xmlns:a16="http://schemas.microsoft.com/office/drawing/2014/main" id="{AC0C6462-4914-443F-9FA9-C13C9BC5203D}"/>
                  </a:ext>
                </a:extLst>
              </p:cNvPr>
              <p:cNvCxnSpPr>
                <a:cxnSpLocks/>
              </p:cNvCxnSpPr>
              <p:nvPr/>
            </p:nvCxnSpPr>
            <p:spPr>
              <a:xfrm>
                <a:off x="8057827" y="3442566"/>
                <a:ext cx="0" cy="441442"/>
              </a:xfrm>
              <a:prstGeom prst="straightConnector1">
                <a:avLst/>
              </a:prstGeom>
              <a:ln w="28575">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2" name="Picture 4" descr="ソース画像を表示">
                <a:extLst>
                  <a:ext uri="{FF2B5EF4-FFF2-40B4-BE49-F238E27FC236}">
                    <a16:creationId xmlns:a16="http://schemas.microsoft.com/office/drawing/2014/main" id="{43533163-629F-486F-AA6A-1D82155FED1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77836" y="4011762"/>
                <a:ext cx="330920" cy="369947"/>
              </a:xfrm>
              <a:prstGeom prst="rect">
                <a:avLst/>
              </a:prstGeom>
              <a:noFill/>
              <a:extLst>
                <a:ext uri="{909E8E84-426E-40DD-AFC4-6F175D3DCCD1}">
                  <a14:hiddenFill xmlns:a14="http://schemas.microsoft.com/office/drawing/2010/main">
                    <a:solidFill>
                      <a:srgbClr val="FFFFFF"/>
                    </a:solidFill>
                  </a14:hiddenFill>
                </a:ext>
              </a:extLst>
            </p:spPr>
          </p:pic>
          <p:sp>
            <p:nvSpPr>
              <p:cNvPr id="83" name="テキスト ボックス 82">
                <a:extLst>
                  <a:ext uri="{FF2B5EF4-FFF2-40B4-BE49-F238E27FC236}">
                    <a16:creationId xmlns:a16="http://schemas.microsoft.com/office/drawing/2014/main" id="{0D9E3C23-55E7-4961-8353-27BB8CC894E2}"/>
                  </a:ext>
                </a:extLst>
              </p:cNvPr>
              <p:cNvSpPr txBox="1"/>
              <p:nvPr/>
            </p:nvSpPr>
            <p:spPr>
              <a:xfrm>
                <a:off x="7673801" y="4300173"/>
                <a:ext cx="229230" cy="153888"/>
              </a:xfrm>
              <a:prstGeom prst="rect">
                <a:avLst/>
              </a:prstGeom>
              <a:noFill/>
              <a:ln>
                <a:noFill/>
              </a:ln>
            </p:spPr>
            <p:txBody>
              <a:bodyPr wrap="non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a:t>
                </a: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84" name="Picture 4" descr="卓球のイラスト（男性） | かわいいフリー素材集 いらすとや">
                <a:extLst>
                  <a:ext uri="{FF2B5EF4-FFF2-40B4-BE49-F238E27FC236}">
                    <a16:creationId xmlns:a16="http://schemas.microsoft.com/office/drawing/2014/main" id="{20181022-59C4-4469-8700-FEEE1A5CD8A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52914" y="3947900"/>
                <a:ext cx="351772" cy="328007"/>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卓球のイラスト（男性） | かわいいフリー素材集 いらすとや">
                <a:extLst>
                  <a:ext uri="{FF2B5EF4-FFF2-40B4-BE49-F238E27FC236}">
                    <a16:creationId xmlns:a16="http://schemas.microsoft.com/office/drawing/2014/main" id="{1C5EEDA4-03ED-4CE2-A8FF-12B8E74A102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47563" y="3884397"/>
                <a:ext cx="351772" cy="328007"/>
              </a:xfrm>
              <a:prstGeom prst="rect">
                <a:avLst/>
              </a:prstGeom>
              <a:noFill/>
              <a:extLst>
                <a:ext uri="{909E8E84-426E-40DD-AFC4-6F175D3DCCD1}">
                  <a14:hiddenFill xmlns:a14="http://schemas.microsoft.com/office/drawing/2010/main">
                    <a:solidFill>
                      <a:srgbClr val="FFFFFF"/>
                    </a:solidFill>
                  </a14:hiddenFill>
                </a:ext>
              </a:extLst>
            </p:spPr>
          </p:pic>
          <p:cxnSp>
            <p:nvCxnSpPr>
              <p:cNvPr id="86" name="直線矢印コネクタ 85">
                <a:extLst>
                  <a:ext uri="{FF2B5EF4-FFF2-40B4-BE49-F238E27FC236}">
                    <a16:creationId xmlns:a16="http://schemas.microsoft.com/office/drawing/2014/main" id="{EDD1F4EA-4F83-4780-A063-1CD71BA84ECB}"/>
                  </a:ext>
                </a:extLst>
              </p:cNvPr>
              <p:cNvCxnSpPr>
                <a:cxnSpLocks/>
              </p:cNvCxnSpPr>
              <p:nvPr/>
            </p:nvCxnSpPr>
            <p:spPr>
              <a:xfrm>
                <a:off x="6612595" y="3231042"/>
                <a:ext cx="721904" cy="0"/>
              </a:xfrm>
              <a:prstGeom prst="straightConnector1">
                <a:avLst/>
              </a:prstGeom>
              <a:ln w="38100">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四角形: 角を丸くする 86">
                <a:extLst>
                  <a:ext uri="{FF2B5EF4-FFF2-40B4-BE49-F238E27FC236}">
                    <a16:creationId xmlns:a16="http://schemas.microsoft.com/office/drawing/2014/main" id="{B05791D4-5A1C-4313-9DBC-DC657D732392}"/>
                  </a:ext>
                </a:extLst>
              </p:cNvPr>
              <p:cNvSpPr/>
              <p:nvPr/>
            </p:nvSpPr>
            <p:spPr>
              <a:xfrm>
                <a:off x="5716527" y="2820631"/>
                <a:ext cx="874800" cy="16812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8" name="テキスト ボックス 87">
                <a:extLst>
                  <a:ext uri="{FF2B5EF4-FFF2-40B4-BE49-F238E27FC236}">
                    <a16:creationId xmlns:a16="http://schemas.microsoft.com/office/drawing/2014/main" id="{D6D24234-9731-4F24-A1BA-BB3086E58D9D}"/>
                  </a:ext>
                </a:extLst>
              </p:cNvPr>
              <p:cNvSpPr txBox="1"/>
              <p:nvPr/>
            </p:nvSpPr>
            <p:spPr>
              <a:xfrm>
                <a:off x="6724515" y="2822452"/>
                <a:ext cx="492443" cy="215444"/>
              </a:xfrm>
              <a:prstGeom prst="rect">
                <a:avLst/>
              </a:prstGeom>
              <a:noFill/>
              <a:ln>
                <a:noFill/>
              </a:ln>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dirty="0">
                    <a:solidFill>
                      <a:prstClr val="black"/>
                    </a:solidFill>
                    <a:latin typeface="Meiryo UI" panose="020B0604030504040204" pitchFamily="50" charset="-128"/>
                    <a:ea typeface="Meiryo UI" panose="020B0604030504040204" pitchFamily="50" charset="-128"/>
                  </a:rPr>
                  <a:t>指定</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a:t>
                </a:r>
                <a:endPar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9" name="四角形: 角を丸くする 88">
                <a:extLst>
                  <a:ext uri="{FF2B5EF4-FFF2-40B4-BE49-F238E27FC236}">
                    <a16:creationId xmlns:a16="http://schemas.microsoft.com/office/drawing/2014/main" id="{D39AE530-449C-47D8-812F-A72845577781}"/>
                  </a:ext>
                </a:extLst>
              </p:cNvPr>
              <p:cNvSpPr/>
              <p:nvPr/>
            </p:nvSpPr>
            <p:spPr>
              <a:xfrm>
                <a:off x="7351881" y="2828249"/>
                <a:ext cx="873064" cy="168153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90" name="図 89">
                <a:extLst>
                  <a:ext uri="{FF2B5EF4-FFF2-40B4-BE49-F238E27FC236}">
                    <a16:creationId xmlns:a16="http://schemas.microsoft.com/office/drawing/2014/main" id="{1D77EC51-76F7-4A32-8AD7-9B9A75A286E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66" b="95703" l="9921" r="91667">
                            <a14:foregroundMark x1="92063" y1="60547" x2="92063" y2="60547"/>
                            <a14:foregroundMark x1="65476" y1="95703" x2="65476" y2="95703"/>
                            <a14:foregroundMark x1="19444" y1="40625" x2="19444" y2="40625"/>
                            <a14:foregroundMark x1="17857" y1="46875" x2="17857" y2="46875"/>
                            <a14:foregroundMark x1="23413" y1="37109" x2="23413" y2="37109"/>
                            <a14:foregroundMark x1="19841" y1="38672" x2="23413" y2="43750"/>
                            <a14:foregroundMark x1="25794" y1="45703" x2="17063" y2="53516"/>
                            <a14:foregroundMark x1="13492" y1="50000" x2="11905" y2="40625"/>
                            <a14:foregroundMark x1="23016" y1="51172" x2="23016" y2="51172"/>
                            <a14:foregroundMark x1="47619" y1="12109" x2="47619" y2="12109"/>
                            <a14:foregroundMark x1="52778" y1="11719" x2="55952" y2="11719"/>
                          </a14:backgroundRemoval>
                        </a14:imgEffect>
                      </a14:imgLayer>
                    </a14:imgProps>
                  </a:ext>
                </a:extLst>
              </a:blip>
              <a:stretch>
                <a:fillRect/>
              </a:stretch>
            </p:blipFill>
            <p:spPr>
              <a:xfrm>
                <a:off x="7334499" y="3155843"/>
                <a:ext cx="412538" cy="419086"/>
              </a:xfrm>
              <a:prstGeom prst="rect">
                <a:avLst/>
              </a:prstGeom>
            </p:spPr>
          </p:pic>
          <p:sp>
            <p:nvSpPr>
              <p:cNvPr id="91" name="テキスト ボックス 90">
                <a:extLst>
                  <a:ext uri="{FF2B5EF4-FFF2-40B4-BE49-F238E27FC236}">
                    <a16:creationId xmlns:a16="http://schemas.microsoft.com/office/drawing/2014/main" id="{6E36F595-49EE-4CA5-9EB3-6FAE6DE534F9}"/>
                  </a:ext>
                </a:extLst>
              </p:cNvPr>
              <p:cNvSpPr txBox="1"/>
              <p:nvPr/>
            </p:nvSpPr>
            <p:spPr>
              <a:xfrm>
                <a:off x="6621923" y="4256046"/>
                <a:ext cx="697627" cy="215444"/>
              </a:xfrm>
              <a:prstGeom prst="rect">
                <a:avLst/>
              </a:prstGeom>
              <a:noFill/>
              <a:ln>
                <a:noFill/>
              </a:ln>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dirty="0">
                    <a:solidFill>
                      <a:prstClr val="black"/>
                    </a:solidFill>
                    <a:latin typeface="Meiryo UI" panose="020B0604030504040204" pitchFamily="50" charset="-128"/>
                    <a:ea typeface="Meiryo UI" panose="020B0604030504040204" pitchFamily="50" charset="-128"/>
                  </a:rPr>
                  <a:t>指定</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校以外</a:t>
                </a:r>
                <a:endPar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2" name="テキスト ボックス 91">
                <a:extLst>
                  <a:ext uri="{FF2B5EF4-FFF2-40B4-BE49-F238E27FC236}">
                    <a16:creationId xmlns:a16="http://schemas.microsoft.com/office/drawing/2014/main" id="{E288D7BF-9DAC-4A6E-8708-4F1F7C3A82B0}"/>
                  </a:ext>
                </a:extLst>
              </p:cNvPr>
              <p:cNvSpPr txBox="1"/>
              <p:nvPr/>
            </p:nvSpPr>
            <p:spPr>
              <a:xfrm>
                <a:off x="5845724" y="3412079"/>
                <a:ext cx="441146" cy="400110"/>
              </a:xfrm>
              <a:prstGeom prst="rect">
                <a:avLst/>
              </a:prstGeom>
              <a:noFill/>
              <a:ln>
                <a:noFill/>
              </a:ln>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〇</a:t>
                </a:r>
              </a:p>
            </p:txBody>
          </p:sp>
          <p:sp>
            <p:nvSpPr>
              <p:cNvPr id="93" name="テキスト ボックス 92">
                <a:extLst>
                  <a:ext uri="{FF2B5EF4-FFF2-40B4-BE49-F238E27FC236}">
                    <a16:creationId xmlns:a16="http://schemas.microsoft.com/office/drawing/2014/main" id="{F3C69066-00A6-447B-A32E-C658EE1C3E43}"/>
                  </a:ext>
                </a:extLst>
              </p:cNvPr>
              <p:cNvSpPr txBox="1"/>
              <p:nvPr/>
            </p:nvSpPr>
            <p:spPr>
              <a:xfrm>
                <a:off x="7661909" y="3405785"/>
                <a:ext cx="441146" cy="400110"/>
              </a:xfrm>
              <a:prstGeom prst="rect">
                <a:avLst/>
              </a:prstGeom>
              <a:noFill/>
              <a:ln>
                <a:noFill/>
              </a:ln>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〇</a:t>
                </a:r>
              </a:p>
            </p:txBody>
          </p:sp>
          <p:sp>
            <p:nvSpPr>
              <p:cNvPr id="96" name="テキスト ボックス 95">
                <a:extLst>
                  <a:ext uri="{FF2B5EF4-FFF2-40B4-BE49-F238E27FC236}">
                    <a16:creationId xmlns:a16="http://schemas.microsoft.com/office/drawing/2014/main" id="{26D2BE60-4FD7-411C-AE95-8925B32E24B8}"/>
                  </a:ext>
                </a:extLst>
              </p:cNvPr>
              <p:cNvSpPr txBox="1"/>
              <p:nvPr/>
            </p:nvSpPr>
            <p:spPr>
              <a:xfrm>
                <a:off x="6763777" y="3648062"/>
                <a:ext cx="39478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〇</a:t>
                </a:r>
                <a:endPar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7" name="テキスト ボックス 96">
                <a:extLst>
                  <a:ext uri="{FF2B5EF4-FFF2-40B4-BE49-F238E27FC236}">
                    <a16:creationId xmlns:a16="http://schemas.microsoft.com/office/drawing/2014/main" id="{5EF18B99-2CFE-40B6-A7A8-6DF779EFD31F}"/>
                  </a:ext>
                </a:extLst>
              </p:cNvPr>
              <p:cNvSpPr txBox="1"/>
              <p:nvPr/>
            </p:nvSpPr>
            <p:spPr>
              <a:xfrm>
                <a:off x="6757022" y="3328584"/>
                <a:ext cx="39478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〇</a:t>
                </a:r>
                <a:endPar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98" name="直線矢印コネクタ 97">
                <a:extLst>
                  <a:ext uri="{FF2B5EF4-FFF2-40B4-BE49-F238E27FC236}">
                    <a16:creationId xmlns:a16="http://schemas.microsoft.com/office/drawing/2014/main" id="{0AE16386-A36E-4F7D-9D43-5FB5B4194429}"/>
                  </a:ext>
                </a:extLst>
              </p:cNvPr>
              <p:cNvCxnSpPr>
                <a:cxnSpLocks/>
              </p:cNvCxnSpPr>
              <p:nvPr/>
            </p:nvCxnSpPr>
            <p:spPr>
              <a:xfrm>
                <a:off x="6527569" y="3398851"/>
                <a:ext cx="864000" cy="540000"/>
              </a:xfrm>
              <a:prstGeom prst="straightConnector1">
                <a:avLst/>
              </a:prstGeom>
              <a:ln w="28575">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9" name="直線矢印コネクタ 98">
                <a:extLst>
                  <a:ext uri="{FF2B5EF4-FFF2-40B4-BE49-F238E27FC236}">
                    <a16:creationId xmlns:a16="http://schemas.microsoft.com/office/drawing/2014/main" id="{F2DA5121-5C27-4A8B-8D94-3C71DB6F98CD}"/>
                  </a:ext>
                </a:extLst>
              </p:cNvPr>
              <p:cNvCxnSpPr>
                <a:cxnSpLocks/>
              </p:cNvCxnSpPr>
              <p:nvPr/>
            </p:nvCxnSpPr>
            <p:spPr>
              <a:xfrm flipH="1">
                <a:off x="6527569" y="3398851"/>
                <a:ext cx="864000" cy="540000"/>
              </a:xfrm>
              <a:prstGeom prst="straightConnector1">
                <a:avLst/>
              </a:prstGeom>
              <a:ln w="28575">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95" name="四角形: 角を丸くする 94">
              <a:extLst>
                <a:ext uri="{FF2B5EF4-FFF2-40B4-BE49-F238E27FC236}">
                  <a16:creationId xmlns:a16="http://schemas.microsoft.com/office/drawing/2014/main" id="{C1298A26-2461-4F2B-AFD4-86FC84DC4783}"/>
                </a:ext>
              </a:extLst>
            </p:cNvPr>
            <p:cNvSpPr/>
            <p:nvPr/>
          </p:nvSpPr>
          <p:spPr>
            <a:xfrm rot="18062191">
              <a:off x="6645233" y="2348691"/>
              <a:ext cx="660419" cy="2618293"/>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4" name="四角形: 角を丸くする 93">
              <a:extLst>
                <a:ext uri="{FF2B5EF4-FFF2-40B4-BE49-F238E27FC236}">
                  <a16:creationId xmlns:a16="http://schemas.microsoft.com/office/drawing/2014/main" id="{8C804D7C-E1FF-432B-80C7-63F298837BC2}"/>
                </a:ext>
              </a:extLst>
            </p:cNvPr>
            <p:cNvSpPr/>
            <p:nvPr/>
          </p:nvSpPr>
          <p:spPr>
            <a:xfrm rot="3537809" flipH="1">
              <a:off x="6672237" y="2321175"/>
              <a:ext cx="611034" cy="264801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103" name="正方形/長方形 102">
            <a:extLst>
              <a:ext uri="{FF2B5EF4-FFF2-40B4-BE49-F238E27FC236}">
                <a16:creationId xmlns:a16="http://schemas.microsoft.com/office/drawing/2014/main" id="{E1165C7F-DB30-42E5-8758-191E579194E9}"/>
              </a:ext>
            </a:extLst>
          </p:cNvPr>
          <p:cNvSpPr/>
          <p:nvPr/>
        </p:nvSpPr>
        <p:spPr>
          <a:xfrm>
            <a:off x="860020" y="4803538"/>
            <a:ext cx="4400806" cy="283906"/>
          </a:xfrm>
          <a:prstGeom prst="rect">
            <a:avLst/>
          </a:prstGeom>
          <a:noFill/>
          <a:ln w="12700">
            <a:noFill/>
            <a:prstDash val="sysDash"/>
          </a:ln>
        </p:spPr>
        <p:txBody>
          <a:bodyPr vert="horz" wrap="square" lIns="36000" tIns="72000" rIns="36000" bIns="72000" anchor="ctr" anchorCtr="0">
            <a:spAutoFit/>
          </a:bodyPr>
          <a:lstStyle/>
          <a:p>
            <a:pPr lvl="0">
              <a:defRPr/>
            </a:pPr>
            <a:r>
              <a:rPr lang="en-US" altLang="ja-JP" sz="900" dirty="0">
                <a:solidFill>
                  <a:prstClr val="black"/>
                </a:solidFill>
                <a:latin typeface="Meiryo UI" panose="020B0604030504040204" pitchFamily="34" charset="-128"/>
                <a:ea typeface="Meiryo UI" panose="020B0604030504040204" pitchFamily="34" charset="-128"/>
              </a:rPr>
              <a:t>※</a:t>
            </a:r>
            <a:r>
              <a:rPr lang="ja-JP" altLang="en-US" sz="900" dirty="0">
                <a:solidFill>
                  <a:prstClr val="black"/>
                </a:solidFill>
                <a:latin typeface="Meiryo UI" panose="020B0604030504040204" pitchFamily="34" charset="-128"/>
                <a:ea typeface="Meiryo UI" panose="020B0604030504040204" pitchFamily="34" charset="-128"/>
              </a:rPr>
              <a:t>　</a:t>
            </a:r>
            <a:r>
              <a:rPr lang="en-US" altLang="ja-JP" sz="900" dirty="0">
                <a:solidFill>
                  <a:prstClr val="black"/>
                </a:solidFill>
                <a:latin typeface="Meiryo UI" panose="020B0604030504040204" pitchFamily="34" charset="-128"/>
                <a:ea typeface="Meiryo UI" panose="020B0604030504040204" pitchFamily="34" charset="-128"/>
              </a:rPr>
              <a:t>R6</a:t>
            </a:r>
            <a:r>
              <a:rPr lang="ja-JP" altLang="en-US" sz="900" dirty="0">
                <a:solidFill>
                  <a:prstClr val="black"/>
                </a:solidFill>
                <a:latin typeface="Meiryo UI" panose="020B0604030504040204" pitchFamily="34" charset="-128"/>
                <a:ea typeface="Meiryo UI" panose="020B0604030504040204" pitchFamily="34" charset="-128"/>
              </a:rPr>
              <a:t>より指定校での合同実施が不可能な場合、指定校以外とのペアリングを可能としている。</a:t>
            </a:r>
            <a:endParaRPr lang="en-US" altLang="ja-JP" sz="900" dirty="0">
              <a:solidFill>
                <a:prstClr val="black"/>
              </a:solidFill>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E37192D8-5F92-E882-89FF-705583F9DE26}"/>
              </a:ext>
            </a:extLst>
          </p:cNvPr>
          <p:cNvSpPr txBox="1"/>
          <p:nvPr/>
        </p:nvSpPr>
        <p:spPr>
          <a:xfrm>
            <a:off x="802086" y="5172329"/>
            <a:ext cx="8155445" cy="307777"/>
          </a:xfrm>
          <a:prstGeom prst="rect">
            <a:avLst/>
          </a:prstGeom>
          <a:noFill/>
        </p:spPr>
        <p:txBody>
          <a:bodyPr wrap="square">
            <a:spAutoFit/>
          </a:bodyPr>
          <a:lstStyle/>
          <a:p>
            <a:pPr marL="252000" indent="-457200"/>
            <a:r>
              <a:rPr kumimoji="1" lang="ja-JP" altLang="en-US" sz="1400" dirty="0"/>
              <a:t>➡　合同部活動を実施した生徒及び教員へのアンケートでは、８割以上が活動の充実度について肯定的な意見</a:t>
            </a:r>
            <a:endParaRPr kumimoji="1" lang="en-US" altLang="ja-JP" sz="1400" dirty="0"/>
          </a:p>
        </p:txBody>
      </p:sp>
    </p:spTree>
    <p:extLst>
      <p:ext uri="{BB962C8B-B14F-4D97-AF65-F5344CB8AC3E}">
        <p14:creationId xmlns:p14="http://schemas.microsoft.com/office/powerpoint/2010/main" val="21627854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51</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5FA0316-509F-427B-97E6-E70F64BE5ECB}"/>
              </a:ext>
            </a:extLst>
          </p:cNvPr>
          <p:cNvSpPr txBox="1"/>
          <p:nvPr/>
        </p:nvSpPr>
        <p:spPr>
          <a:xfrm>
            <a:off x="383147" y="647010"/>
            <a:ext cx="8377706" cy="338554"/>
          </a:xfrm>
          <a:prstGeom prst="rect">
            <a:avLst/>
          </a:prstGeom>
          <a:noFill/>
        </p:spPr>
        <p:txBody>
          <a:bodyPr wrap="square" rtlCol="0">
            <a:spAutoFit/>
          </a:bodyPr>
          <a:lstStyle/>
          <a:p>
            <a:r>
              <a:rPr kumimoji="1" lang="en-US" altLang="ja-JP" sz="1600" dirty="0"/>
              <a:t>ICT</a:t>
            </a:r>
            <a:r>
              <a:rPr kumimoji="1" lang="ja-JP" altLang="en-US" sz="1600" dirty="0"/>
              <a:t>環境の整備</a:t>
            </a:r>
          </a:p>
        </p:txBody>
      </p: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2" name="正方形/長方形 11">
            <a:extLst>
              <a:ext uri="{FF2B5EF4-FFF2-40B4-BE49-F238E27FC236}">
                <a16:creationId xmlns:a16="http://schemas.microsoft.com/office/drawing/2014/main" id="{D2BACFCD-1361-4506-97E0-80730D680506}"/>
              </a:ext>
            </a:extLst>
          </p:cNvPr>
          <p:cNvSpPr/>
          <p:nvPr/>
        </p:nvSpPr>
        <p:spPr>
          <a:xfrm>
            <a:off x="440717" y="1095529"/>
            <a:ext cx="8320136" cy="680786"/>
          </a:xfrm>
          <a:prstGeom prst="rect">
            <a:avLst/>
          </a:prstGeom>
          <a:solidFill>
            <a:schemeClr val="accent4">
              <a:lumMod val="20000"/>
              <a:lumOff val="80000"/>
            </a:schemeClr>
          </a:solidFill>
          <a:ln w="19050" cmpd="sng">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これまでの教育実践に１人１台端末をはじめとする</a:t>
            </a:r>
            <a:r>
              <a:rPr kumimoji="1" lang="en-US" altLang="ja-JP" sz="1400" dirty="0">
                <a:solidFill>
                  <a:schemeClr val="tx1"/>
                </a:solidFill>
              </a:rPr>
              <a:t>ICT</a:t>
            </a:r>
            <a:r>
              <a:rPr kumimoji="1" lang="ja-JP" altLang="en-US" sz="1400" dirty="0">
                <a:solidFill>
                  <a:schemeClr val="tx1"/>
                </a:solidFill>
              </a:rPr>
              <a:t>を効果的に取り入れ、すべての子どもたちの可能性を引き出し、個別最適な学びと協働的な学びの実現に向けた授業改善に取り組んでいる。</a:t>
            </a:r>
          </a:p>
        </p:txBody>
      </p:sp>
      <p:sp>
        <p:nvSpPr>
          <p:cNvPr id="2" name="正方形/長方形 1">
            <a:extLst>
              <a:ext uri="{FF2B5EF4-FFF2-40B4-BE49-F238E27FC236}">
                <a16:creationId xmlns:a16="http://schemas.microsoft.com/office/drawing/2014/main" id="{60287DC7-D101-466D-9053-1C0CCD8AACAB}"/>
              </a:ext>
            </a:extLst>
          </p:cNvPr>
          <p:cNvSpPr/>
          <p:nvPr/>
        </p:nvSpPr>
        <p:spPr>
          <a:xfrm>
            <a:off x="440717" y="1920147"/>
            <a:ext cx="8320135" cy="3294812"/>
          </a:xfrm>
          <a:prstGeom prst="rect">
            <a:avLst/>
          </a:prstGeom>
          <a:ln>
            <a:solidFill>
              <a:schemeClr val="bg1">
                <a:lumMod val="5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solidFill>
                  <a:schemeClr val="tx1"/>
                </a:solidFill>
              </a:rPr>
              <a:t>○令和３（</a:t>
            </a:r>
            <a:r>
              <a:rPr kumimoji="1" lang="en-US" altLang="ja-JP" sz="1400" dirty="0">
                <a:solidFill>
                  <a:schemeClr val="tx1"/>
                </a:solidFill>
              </a:rPr>
              <a:t>2021</a:t>
            </a:r>
            <a:r>
              <a:rPr kumimoji="1" lang="ja-JP" altLang="en-US" sz="1400" dirty="0">
                <a:solidFill>
                  <a:schemeClr val="tx1"/>
                </a:solidFill>
              </a:rPr>
              <a:t>）年度に、すべての府立高校において生徒１人１台端末の配備が完了。</a:t>
            </a:r>
          </a:p>
          <a:p>
            <a:endParaRPr kumimoji="1" lang="ja-JP" altLang="en-US" sz="1400" dirty="0">
              <a:solidFill>
                <a:schemeClr val="tx1"/>
              </a:solidFill>
            </a:endParaRPr>
          </a:p>
          <a:p>
            <a:r>
              <a:rPr kumimoji="1" lang="ja-JP" altLang="en-US" sz="1400" dirty="0">
                <a:solidFill>
                  <a:schemeClr val="tx1"/>
                </a:solidFill>
              </a:rPr>
              <a:t>○令和５（</a:t>
            </a:r>
            <a:r>
              <a:rPr kumimoji="1" lang="en-US" altLang="ja-JP" sz="1400" dirty="0">
                <a:solidFill>
                  <a:schemeClr val="tx1"/>
                </a:solidFill>
              </a:rPr>
              <a:t>2023</a:t>
            </a:r>
            <a:r>
              <a:rPr kumimoji="1" lang="ja-JP" altLang="en-US" sz="1400" dirty="0">
                <a:solidFill>
                  <a:schemeClr val="tx1"/>
                </a:solidFill>
              </a:rPr>
              <a:t>）年度までにインターネット接続の無線化、全普通教室へ高性能プロジェクターを設置。</a:t>
            </a:r>
          </a:p>
          <a:p>
            <a:endParaRPr kumimoji="1" lang="ja-JP" altLang="en-US" sz="1400" dirty="0">
              <a:solidFill>
                <a:schemeClr val="tx1"/>
              </a:solidFill>
            </a:endParaRPr>
          </a:p>
          <a:p>
            <a:r>
              <a:rPr kumimoji="1" lang="ja-JP" altLang="en-US" sz="1400" dirty="0">
                <a:solidFill>
                  <a:schemeClr val="tx1"/>
                </a:solidFill>
              </a:rPr>
              <a:t>○令和６（</a:t>
            </a:r>
            <a:r>
              <a:rPr kumimoji="1" lang="en-US" altLang="ja-JP" sz="1400" dirty="0">
                <a:solidFill>
                  <a:schemeClr val="tx1"/>
                </a:solidFill>
              </a:rPr>
              <a:t>2024</a:t>
            </a:r>
            <a:r>
              <a:rPr kumimoji="1" lang="ja-JP" altLang="en-US" sz="1400" dirty="0">
                <a:solidFill>
                  <a:schemeClr val="tx1"/>
                </a:solidFill>
              </a:rPr>
              <a:t>）年度に「府立高校における</a:t>
            </a:r>
            <a:r>
              <a:rPr kumimoji="1" lang="en-US" altLang="ja-JP" sz="1400" dirty="0">
                <a:solidFill>
                  <a:schemeClr val="tx1"/>
                </a:solidFill>
              </a:rPr>
              <a:t>ICT</a:t>
            </a:r>
            <a:r>
              <a:rPr kumimoji="1" lang="ja-JP" altLang="en-US" sz="1400" dirty="0">
                <a:solidFill>
                  <a:schemeClr val="tx1"/>
                </a:solidFill>
              </a:rPr>
              <a:t>活用ビジョン」を策定するとともに、各校において同ビジョンをもととした、年度ごとの目標設定やその達成に向けた取組みを推進。</a:t>
            </a:r>
          </a:p>
          <a:p>
            <a:endParaRPr kumimoji="1" lang="ja-JP" altLang="en-US" sz="1400" dirty="0">
              <a:solidFill>
                <a:schemeClr val="tx1"/>
              </a:solidFill>
            </a:endParaRPr>
          </a:p>
          <a:p>
            <a:r>
              <a:rPr kumimoji="1" lang="en-US" altLang="ja-JP" sz="1400" dirty="0">
                <a:solidFill>
                  <a:schemeClr val="tx1"/>
                </a:solidFill>
              </a:rPr>
              <a:t>【</a:t>
            </a:r>
            <a:r>
              <a:rPr kumimoji="1" lang="ja-JP" altLang="en-US" sz="1400" dirty="0">
                <a:solidFill>
                  <a:schemeClr val="tx1"/>
                </a:solidFill>
              </a:rPr>
              <a:t>授業等における活用事例</a:t>
            </a:r>
            <a:r>
              <a:rPr kumimoji="1" lang="en-US" altLang="ja-JP" sz="1400" dirty="0">
                <a:solidFill>
                  <a:schemeClr val="tx1"/>
                </a:solidFill>
              </a:rPr>
              <a:t>】</a:t>
            </a:r>
          </a:p>
          <a:p>
            <a:r>
              <a:rPr kumimoji="1" lang="ja-JP" altLang="en-US" sz="1200" dirty="0">
                <a:solidFill>
                  <a:schemeClr val="tx1"/>
                </a:solidFill>
              </a:rPr>
              <a:t>　　・生徒個々の興味関心や学習状況に合った調べ学習、教材閲覧、デジタル課題の利用</a:t>
            </a:r>
          </a:p>
          <a:p>
            <a:r>
              <a:rPr kumimoji="1" lang="ja-JP" altLang="en-US" sz="1200" dirty="0">
                <a:solidFill>
                  <a:schemeClr val="tx1"/>
                </a:solidFill>
              </a:rPr>
              <a:t>　　・デジタル小テストの導入により、授業内で、採点、返却、振り返り・解説までを完結</a:t>
            </a:r>
          </a:p>
          <a:p>
            <a:r>
              <a:rPr kumimoji="1" lang="ja-JP" altLang="en-US" sz="1200" dirty="0">
                <a:solidFill>
                  <a:schemeClr val="tx1"/>
                </a:solidFill>
              </a:rPr>
              <a:t>　　・オンライン共有機能等を活用し、充実した生徒間での意見交換や共同学習等を実施</a:t>
            </a:r>
            <a:endParaRPr kumimoji="1" lang="en-US" altLang="ja-JP" sz="1200" dirty="0">
              <a:solidFill>
                <a:schemeClr val="tx1"/>
              </a:solidFill>
            </a:endParaRPr>
          </a:p>
          <a:p>
            <a:r>
              <a:rPr kumimoji="1" lang="ja-JP" altLang="en-US" sz="1200" dirty="0">
                <a:solidFill>
                  <a:schemeClr val="tx1"/>
                </a:solidFill>
              </a:rPr>
              <a:t>　　・同時双方向型のオンラインミーティング等を活用し、生徒個々の海外交流等を実現</a:t>
            </a:r>
          </a:p>
          <a:p>
            <a:r>
              <a:rPr kumimoji="1" lang="ja-JP" altLang="en-US" sz="1200" dirty="0">
                <a:solidFill>
                  <a:schemeClr val="tx1"/>
                </a:solidFill>
              </a:rPr>
              <a:t>　　・授業配信（生配信・録画配信など）による不登校生徒等に対する学習支援を強化</a:t>
            </a:r>
          </a:p>
          <a:p>
            <a:r>
              <a:rPr kumimoji="1" lang="ja-JP" altLang="en-US" sz="1200" dirty="0">
                <a:solidFill>
                  <a:schemeClr val="tx1"/>
                </a:solidFill>
              </a:rPr>
              <a:t>　　・生成</a:t>
            </a:r>
            <a:r>
              <a:rPr kumimoji="1" lang="en-US" altLang="ja-JP" sz="1200" dirty="0">
                <a:solidFill>
                  <a:schemeClr val="tx1"/>
                </a:solidFill>
              </a:rPr>
              <a:t>AI</a:t>
            </a:r>
            <a:r>
              <a:rPr kumimoji="1" lang="ja-JP" altLang="en-US" sz="1200" dirty="0">
                <a:solidFill>
                  <a:schemeClr val="tx1"/>
                </a:solidFill>
              </a:rPr>
              <a:t>（例：</a:t>
            </a:r>
            <a:r>
              <a:rPr kumimoji="1" lang="en-US" altLang="ja-JP" sz="1200" dirty="0" err="1">
                <a:solidFill>
                  <a:schemeClr val="tx1"/>
                </a:solidFill>
              </a:rPr>
              <a:t>ChatGPT</a:t>
            </a:r>
            <a:r>
              <a:rPr kumimoji="1" lang="ja-JP" altLang="en-US" sz="1200" dirty="0">
                <a:solidFill>
                  <a:schemeClr val="tx1"/>
                </a:solidFill>
              </a:rPr>
              <a:t>）など、最先端の</a:t>
            </a:r>
            <a:r>
              <a:rPr kumimoji="1" lang="en-US" altLang="ja-JP" sz="1200" dirty="0">
                <a:solidFill>
                  <a:schemeClr val="tx1"/>
                </a:solidFill>
              </a:rPr>
              <a:t>ICT</a:t>
            </a:r>
            <a:r>
              <a:rPr kumimoji="1" lang="ja-JP" altLang="en-US" sz="1200" dirty="0">
                <a:solidFill>
                  <a:schemeClr val="tx1"/>
                </a:solidFill>
              </a:rPr>
              <a:t>技術に触れながら学ぶ機会の創出</a:t>
            </a:r>
          </a:p>
        </p:txBody>
      </p:sp>
      <p:sp>
        <p:nvSpPr>
          <p:cNvPr id="13" name="四角形: 角を丸くする 12">
            <a:extLst>
              <a:ext uri="{FF2B5EF4-FFF2-40B4-BE49-F238E27FC236}">
                <a16:creationId xmlns:a16="http://schemas.microsoft.com/office/drawing/2014/main" id="{697CD116-A585-467B-999B-344B7F82E0F7}"/>
              </a:ext>
            </a:extLst>
          </p:cNvPr>
          <p:cNvSpPr/>
          <p:nvPr/>
        </p:nvSpPr>
        <p:spPr>
          <a:xfrm>
            <a:off x="440717" y="5655292"/>
            <a:ext cx="8320134" cy="864377"/>
          </a:xfrm>
          <a:prstGeom prst="roundRect">
            <a:avLst/>
          </a:prstGeom>
          <a:solidFill>
            <a:schemeClr val="accent1">
              <a:lumMod val="40000"/>
              <a:lumOff val="60000"/>
            </a:schemeClr>
          </a:solidFill>
          <a:ln w="19050" cmpd="sng">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p>
          <a:p>
            <a:r>
              <a:rPr kumimoji="1" lang="ja-JP" altLang="en-US" sz="1400" dirty="0">
                <a:solidFill>
                  <a:schemeClr val="tx1"/>
                </a:solidFill>
              </a:rPr>
              <a:t>　教員研修やポータルサイトを活用した好事例の発信など、府立高校全体でノウハウの蓄積・共有を図り、各校における子どもたちの状況等に応じた</a:t>
            </a:r>
            <a:r>
              <a:rPr kumimoji="1" lang="en-US" altLang="ja-JP" sz="1400" dirty="0">
                <a:solidFill>
                  <a:schemeClr val="tx1"/>
                </a:solidFill>
              </a:rPr>
              <a:t>ICT</a:t>
            </a:r>
            <a:r>
              <a:rPr kumimoji="1" lang="ja-JP" altLang="en-US" sz="1400" dirty="0">
                <a:solidFill>
                  <a:schemeClr val="tx1"/>
                </a:solidFill>
              </a:rPr>
              <a:t>の効果的な活用を一層推進していく。</a:t>
            </a:r>
          </a:p>
        </p:txBody>
      </p:sp>
    </p:spTree>
    <p:extLst>
      <p:ext uri="{BB962C8B-B14F-4D97-AF65-F5344CB8AC3E}">
        <p14:creationId xmlns:p14="http://schemas.microsoft.com/office/powerpoint/2010/main" val="4845499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689FC2F8-282C-4959-99A0-872CCE338128}"/>
              </a:ext>
            </a:extLst>
          </p:cNvPr>
          <p:cNvSpPr/>
          <p:nvPr/>
        </p:nvSpPr>
        <p:spPr>
          <a:xfrm>
            <a:off x="4539501" y="3675761"/>
            <a:ext cx="4392000" cy="2700000"/>
          </a:xfrm>
          <a:prstGeom prst="rect">
            <a:avLst/>
          </a:prstGeom>
          <a:ln w="1905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86C60F4B-C203-4C32-B349-D11CDC4EE55D}"/>
              </a:ext>
            </a:extLst>
          </p:cNvPr>
          <p:cNvSpPr/>
          <p:nvPr/>
        </p:nvSpPr>
        <p:spPr>
          <a:xfrm>
            <a:off x="466561" y="3706459"/>
            <a:ext cx="4028743" cy="2664000"/>
          </a:xfrm>
          <a:prstGeom prst="rect">
            <a:avLst/>
          </a:prstGeom>
          <a:ln w="1905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7" name="矢印: 下 6">
            <a:extLst>
              <a:ext uri="{FF2B5EF4-FFF2-40B4-BE49-F238E27FC236}">
                <a16:creationId xmlns:a16="http://schemas.microsoft.com/office/drawing/2014/main" id="{0B8E6808-C160-D501-4824-C7F1410A2290}"/>
              </a:ext>
            </a:extLst>
          </p:cNvPr>
          <p:cNvSpPr/>
          <p:nvPr/>
        </p:nvSpPr>
        <p:spPr>
          <a:xfrm>
            <a:off x="2131232" y="2860257"/>
            <a:ext cx="4855780" cy="328404"/>
          </a:xfrm>
          <a:prstGeom prst="downArrow">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5FA0316-509F-427B-97E6-E70F64BE5ECB}"/>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府立高校のネットワーク化</a:t>
            </a:r>
          </a:p>
        </p:txBody>
      </p: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2" name="正方形/長方形 11">
            <a:extLst>
              <a:ext uri="{FF2B5EF4-FFF2-40B4-BE49-F238E27FC236}">
                <a16:creationId xmlns:a16="http://schemas.microsoft.com/office/drawing/2014/main" id="{D2BACFCD-1361-4506-97E0-80730D680506}"/>
              </a:ext>
            </a:extLst>
          </p:cNvPr>
          <p:cNvSpPr/>
          <p:nvPr/>
        </p:nvSpPr>
        <p:spPr>
          <a:xfrm>
            <a:off x="454222" y="3202028"/>
            <a:ext cx="8496000" cy="546921"/>
          </a:xfrm>
          <a:prstGeom prst="rect">
            <a:avLst/>
          </a:prstGeom>
          <a:solidFill>
            <a:schemeClr val="accent4">
              <a:lumMod val="20000"/>
              <a:lumOff val="80000"/>
            </a:schemeClr>
          </a:solidFill>
          <a:ln w="19050" cmpd="sng">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さまざまなタイプの府立高校</a:t>
            </a:r>
            <a:r>
              <a:rPr kumimoji="1" lang="en-US" altLang="ja-JP" sz="1400" dirty="0">
                <a:solidFill>
                  <a:schemeClr val="tx1"/>
                </a:solidFill>
              </a:rPr>
              <a:t>149</a:t>
            </a:r>
            <a:r>
              <a:rPr kumimoji="1" lang="ja-JP" altLang="en-US" sz="1400" dirty="0">
                <a:solidFill>
                  <a:schemeClr val="tx1"/>
                </a:solidFill>
              </a:rPr>
              <a:t>校が有する資源や各学校での取組みを活かし、府立高校全体として、探究活動に関する事例発表を行う機会や魅力を発信する機会を創出している。</a:t>
            </a:r>
            <a:endParaRPr kumimoji="1" lang="en-US" altLang="ja-JP" sz="1400" dirty="0">
              <a:solidFill>
                <a:schemeClr val="tx1"/>
              </a:solidFill>
            </a:endParaRPr>
          </a:p>
        </p:txBody>
      </p:sp>
      <p:sp>
        <p:nvSpPr>
          <p:cNvPr id="13" name="四角形: 角を丸くする 12">
            <a:extLst>
              <a:ext uri="{FF2B5EF4-FFF2-40B4-BE49-F238E27FC236}">
                <a16:creationId xmlns:a16="http://schemas.microsoft.com/office/drawing/2014/main" id="{697CD116-A585-467B-999B-344B7F82E0F7}"/>
              </a:ext>
            </a:extLst>
          </p:cNvPr>
          <p:cNvSpPr/>
          <p:nvPr/>
        </p:nvSpPr>
        <p:spPr>
          <a:xfrm>
            <a:off x="464504" y="6422204"/>
            <a:ext cx="8296349" cy="379537"/>
          </a:xfrm>
          <a:prstGeom prst="roundRect">
            <a:avLst/>
          </a:prstGeom>
          <a:solidFill>
            <a:schemeClr val="accent1">
              <a:lumMod val="40000"/>
              <a:lumOff val="60000"/>
            </a:schemeClr>
          </a:solidFill>
          <a:ln w="19050" cmpd="sng">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r>
              <a:rPr kumimoji="1" lang="ja-JP" altLang="en-US" sz="1400" dirty="0">
                <a:solidFill>
                  <a:schemeClr val="tx1"/>
                </a:solidFill>
              </a:rPr>
              <a:t>　これまでの取組みをさらに充実させ、各学校の魅力化・特色化に繋げ、教育内容の充実を図る。</a:t>
            </a:r>
            <a:endParaRPr kumimoji="1" lang="en-US" altLang="ja-JP" sz="1400" dirty="0">
              <a:solidFill>
                <a:schemeClr val="tx1"/>
              </a:solidFill>
            </a:endParaRPr>
          </a:p>
        </p:txBody>
      </p:sp>
      <p:pic>
        <p:nvPicPr>
          <p:cNvPr id="23" name="図 4">
            <a:extLst>
              <a:ext uri="{FF2B5EF4-FFF2-40B4-BE49-F238E27FC236}">
                <a16:creationId xmlns:a16="http://schemas.microsoft.com/office/drawing/2014/main" id="{F5DBA7A0-D2BB-4FA8-B333-A7E18580397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256165" y="5613923"/>
            <a:ext cx="1156481" cy="685930"/>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914E61EC-7E17-4A6D-9C63-25659034127A}"/>
              </a:ext>
            </a:extLst>
          </p:cNvPr>
          <p:cNvSpPr txBox="1"/>
          <p:nvPr/>
        </p:nvSpPr>
        <p:spPr>
          <a:xfrm>
            <a:off x="552121" y="3770935"/>
            <a:ext cx="3939003" cy="2723823"/>
          </a:xfrm>
          <a:prstGeom prst="rect">
            <a:avLst/>
          </a:prstGeom>
          <a:noFill/>
        </p:spPr>
        <p:txBody>
          <a:bodyPr wrap="square" rtlCol="0">
            <a:spAutoFit/>
          </a:bodyPr>
          <a:lstStyle/>
          <a:p>
            <a:r>
              <a:rPr kumimoji="1" lang="en-US" altLang="ja-JP" sz="1400" dirty="0"/>
              <a:t>《</a:t>
            </a:r>
            <a:r>
              <a:rPr kumimoji="1" lang="ja-JP" altLang="en-US" sz="1400" dirty="0"/>
              <a:t>事例発表</a:t>
            </a:r>
            <a:r>
              <a:rPr kumimoji="1" lang="en-US" altLang="ja-JP" sz="1400" dirty="0"/>
              <a:t>》</a:t>
            </a:r>
          </a:p>
          <a:p>
            <a:r>
              <a:rPr kumimoji="1" lang="ja-JP" altLang="en-US" sz="1100" b="1" dirty="0"/>
              <a:t>○</a:t>
            </a:r>
            <a:r>
              <a:rPr kumimoji="1" lang="en-US" altLang="ja-JP" sz="1100" b="1" dirty="0"/>
              <a:t>GLHS</a:t>
            </a:r>
            <a:r>
              <a:rPr kumimoji="1" lang="ja-JP" altLang="en-US" sz="1100" b="1" dirty="0"/>
              <a:t>合同発表会</a:t>
            </a:r>
            <a:endParaRPr kumimoji="1" lang="en-US" altLang="ja-JP" sz="1100" b="1" dirty="0"/>
          </a:p>
          <a:p>
            <a:r>
              <a:rPr kumimoji="1" lang="ja-JP" altLang="en-US" sz="1100" dirty="0"/>
              <a:t>　</a:t>
            </a:r>
            <a:r>
              <a:rPr kumimoji="1" lang="en-US" altLang="ja-JP" sz="1100" dirty="0"/>
              <a:t>GLHS10</a:t>
            </a:r>
            <a:r>
              <a:rPr kumimoji="1" lang="ja-JP" altLang="en-US" sz="1100" dirty="0"/>
              <a:t>校の生徒が集い、実社会における人文科学、社会科学の領域に関する課題研究の成果を発表する大会</a:t>
            </a:r>
            <a:endParaRPr kumimoji="1" lang="en-US" altLang="ja-JP" sz="1100" dirty="0"/>
          </a:p>
          <a:p>
            <a:r>
              <a:rPr kumimoji="1" lang="ja-JP" altLang="en-US" sz="1100" b="1" dirty="0"/>
              <a:t>○</a:t>
            </a:r>
            <a:r>
              <a:rPr kumimoji="1" lang="en-US" altLang="ja-JP" sz="1100" b="1" dirty="0"/>
              <a:t>LETS</a:t>
            </a:r>
            <a:r>
              <a:rPr kumimoji="1" lang="ja-JP" altLang="en-US" sz="1100" b="1" dirty="0"/>
              <a:t>合同発表会</a:t>
            </a:r>
            <a:endParaRPr kumimoji="1" lang="en-US" altLang="ja-JP" sz="1100" b="1" dirty="0"/>
          </a:p>
          <a:p>
            <a:r>
              <a:rPr kumimoji="1" lang="ja-JP" altLang="en-US" sz="1100" dirty="0"/>
              <a:t>　</a:t>
            </a:r>
            <a:r>
              <a:rPr kumimoji="1" lang="en-US" altLang="ja-JP" sz="1100" dirty="0"/>
              <a:t>LETS13</a:t>
            </a:r>
            <a:r>
              <a:rPr kumimoji="1" lang="ja-JP" altLang="en-US" sz="1100" dirty="0"/>
              <a:t>校の生徒が、持続可能で多様性と包摂性のある社会の実現をめざした課題研究の成果を発表する大会</a:t>
            </a:r>
            <a:endParaRPr kumimoji="1" lang="en-US" altLang="ja-JP" sz="1100" dirty="0"/>
          </a:p>
          <a:p>
            <a:r>
              <a:rPr kumimoji="1" lang="ja-JP" altLang="en-US" sz="1100" b="1" dirty="0"/>
              <a:t>○サイエンスデイ</a:t>
            </a:r>
            <a:endParaRPr kumimoji="1" lang="en-US" altLang="ja-JP" sz="1100" b="1" dirty="0"/>
          </a:p>
          <a:p>
            <a:r>
              <a:rPr kumimoji="1" lang="ja-JP" altLang="en-US" sz="1100" dirty="0"/>
              <a:t>　スーパーサイエンスハイスクールに指定されている高校を中心に、府内の高校生が一堂に会して、日頃の研究成果を発表する大会</a:t>
            </a:r>
            <a:endParaRPr kumimoji="1" lang="en-US" altLang="ja-JP" sz="1100" dirty="0"/>
          </a:p>
          <a:p>
            <a:r>
              <a:rPr kumimoji="1" lang="ja-JP" altLang="en-US" sz="1100" b="1" dirty="0"/>
              <a:t>○定時制通信制生徒発表大会</a:t>
            </a:r>
            <a:endParaRPr kumimoji="1" lang="en-US" altLang="ja-JP" sz="1100" b="1" dirty="0"/>
          </a:p>
          <a:p>
            <a:r>
              <a:rPr kumimoji="1" lang="ja-JP" altLang="en-US" sz="1100" dirty="0"/>
              <a:t>　定時制通信制に在籍している生徒が集い、</a:t>
            </a:r>
            <a:br>
              <a:rPr kumimoji="1" lang="en-US" altLang="ja-JP" sz="1100" dirty="0"/>
            </a:br>
            <a:r>
              <a:rPr kumimoji="1" lang="ja-JP" altLang="en-US" sz="1100" dirty="0"/>
              <a:t>自らの生活体験・芸術作品・芸能成果を</a:t>
            </a:r>
            <a:br>
              <a:rPr kumimoji="1" lang="en-US" altLang="ja-JP" sz="1100" dirty="0"/>
            </a:br>
            <a:r>
              <a:rPr kumimoji="1" lang="ja-JP" altLang="en-US" sz="1100" dirty="0"/>
              <a:t>発表する大会</a:t>
            </a:r>
          </a:p>
          <a:p>
            <a:endParaRPr kumimoji="1" lang="en-US" altLang="ja-JP" sz="1400" dirty="0"/>
          </a:p>
        </p:txBody>
      </p:sp>
      <p:sp>
        <p:nvSpPr>
          <p:cNvPr id="26" name="テキスト ボックス 25">
            <a:extLst>
              <a:ext uri="{FF2B5EF4-FFF2-40B4-BE49-F238E27FC236}">
                <a16:creationId xmlns:a16="http://schemas.microsoft.com/office/drawing/2014/main" id="{B48FFAF6-FFD8-4B1F-A014-0F91302F0251}"/>
              </a:ext>
            </a:extLst>
          </p:cNvPr>
          <p:cNvSpPr txBox="1"/>
          <p:nvPr/>
        </p:nvSpPr>
        <p:spPr>
          <a:xfrm>
            <a:off x="4605073" y="3778506"/>
            <a:ext cx="4242714" cy="1369606"/>
          </a:xfrm>
          <a:prstGeom prst="rect">
            <a:avLst/>
          </a:prstGeom>
          <a:noFill/>
        </p:spPr>
        <p:txBody>
          <a:bodyPr wrap="square" rtlCol="0">
            <a:spAutoFit/>
          </a:bodyPr>
          <a:lstStyle/>
          <a:p>
            <a:r>
              <a:rPr kumimoji="1" lang="en-US" altLang="ja-JP" sz="1400" dirty="0"/>
              <a:t>《</a:t>
            </a:r>
            <a:r>
              <a:rPr kumimoji="1" lang="ja-JP" altLang="en-US" sz="1400" dirty="0"/>
              <a:t>魅力発信</a:t>
            </a:r>
            <a:r>
              <a:rPr kumimoji="1" lang="en-US" altLang="ja-JP" sz="1400" dirty="0"/>
              <a:t>》</a:t>
            </a:r>
          </a:p>
          <a:p>
            <a:r>
              <a:rPr kumimoji="1" lang="ja-JP" altLang="en-US" sz="1100" b="1" dirty="0"/>
              <a:t>〇大阪府公立高校進学フェア</a:t>
            </a:r>
            <a:endParaRPr kumimoji="1" lang="en-US" altLang="ja-JP" sz="1100" b="1" dirty="0"/>
          </a:p>
          <a:p>
            <a:r>
              <a:rPr kumimoji="1" lang="ja-JP" altLang="en-US" sz="1100" dirty="0"/>
              <a:t>　府立高校が一堂に会して各校の個別説明会等を開催</a:t>
            </a:r>
            <a:r>
              <a:rPr kumimoji="1" lang="en-US" altLang="ja-JP" sz="1100" dirty="0"/>
              <a:t>		</a:t>
            </a:r>
            <a:endParaRPr kumimoji="1" lang="ja-JP" altLang="en-US" sz="1100" b="1" dirty="0"/>
          </a:p>
          <a:p>
            <a:r>
              <a:rPr kumimoji="1" lang="ja-JP" altLang="en-US" sz="1100" b="1" dirty="0"/>
              <a:t>〇大阪府産業教育フェア</a:t>
            </a:r>
            <a:endParaRPr kumimoji="1" lang="en-US" altLang="ja-JP" sz="1100" b="1" dirty="0"/>
          </a:p>
          <a:p>
            <a:r>
              <a:rPr kumimoji="1" lang="ja-JP" altLang="en-US" sz="1100" dirty="0"/>
              <a:t>　実業系高校等の生徒が実習などの授業、部活動、</a:t>
            </a:r>
            <a:br>
              <a:rPr kumimoji="1" lang="en-US" altLang="ja-JP" sz="1100" dirty="0"/>
            </a:br>
            <a:r>
              <a:rPr kumimoji="1" lang="ja-JP" altLang="en-US" sz="1100" dirty="0"/>
              <a:t>その他の機会を通じて製作した作品の展示発表や各種催物など実施</a:t>
            </a:r>
          </a:p>
          <a:p>
            <a:endParaRPr kumimoji="1" lang="en-US" altLang="ja-JP" sz="1400" dirty="0"/>
          </a:p>
        </p:txBody>
      </p:sp>
      <p:pic>
        <p:nvPicPr>
          <p:cNvPr id="28" name="図 27">
            <a:extLst>
              <a:ext uri="{FF2B5EF4-FFF2-40B4-BE49-F238E27FC236}">
                <a16:creationId xmlns:a16="http://schemas.microsoft.com/office/drawing/2014/main" id="{96305A71-FFB5-4AF0-9FA1-7A4C76A0BE17}"/>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7333913" y="5209794"/>
            <a:ext cx="1137426" cy="861774"/>
          </a:xfrm>
          <a:prstGeom prst="rect">
            <a:avLst/>
          </a:prstGeom>
          <a:noFill/>
          <a:ln>
            <a:noFill/>
          </a:ln>
        </p:spPr>
      </p:pic>
      <p:pic>
        <p:nvPicPr>
          <p:cNvPr id="30" name="図 29">
            <a:extLst>
              <a:ext uri="{FF2B5EF4-FFF2-40B4-BE49-F238E27FC236}">
                <a16:creationId xmlns:a16="http://schemas.microsoft.com/office/drawing/2014/main" id="{5F59309E-40B5-49EF-A49B-7E5F4E630A7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64742" y="3850563"/>
            <a:ext cx="1051718" cy="591591"/>
          </a:xfrm>
          <a:prstGeom prst="rect">
            <a:avLst/>
          </a:prstGeom>
        </p:spPr>
      </p:pic>
      <p:pic>
        <p:nvPicPr>
          <p:cNvPr id="31" name="図 30">
            <a:extLst>
              <a:ext uri="{FF2B5EF4-FFF2-40B4-BE49-F238E27FC236}">
                <a16:creationId xmlns:a16="http://schemas.microsoft.com/office/drawing/2014/main" id="{6836E415-5C7B-4611-9FE7-C08049EC6D1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087083" y="5209780"/>
            <a:ext cx="1247305" cy="861774"/>
          </a:xfrm>
          <a:prstGeom prst="rect">
            <a:avLst/>
          </a:prstGeom>
        </p:spPr>
      </p:pic>
      <p:sp>
        <p:nvSpPr>
          <p:cNvPr id="32" name="テキスト ボックス 31">
            <a:extLst>
              <a:ext uri="{FF2B5EF4-FFF2-40B4-BE49-F238E27FC236}">
                <a16:creationId xmlns:a16="http://schemas.microsoft.com/office/drawing/2014/main" id="{364D2E8E-05A4-435C-A4B4-B29D6B42CC44}"/>
              </a:ext>
            </a:extLst>
          </p:cNvPr>
          <p:cNvSpPr txBox="1"/>
          <p:nvPr/>
        </p:nvSpPr>
        <p:spPr>
          <a:xfrm>
            <a:off x="4811214" y="6071554"/>
            <a:ext cx="1799042" cy="215444"/>
          </a:xfrm>
          <a:prstGeom prst="rect">
            <a:avLst/>
          </a:prstGeom>
          <a:noFill/>
        </p:spPr>
        <p:txBody>
          <a:bodyPr wrap="square" rtlCol="0">
            <a:spAutoFit/>
          </a:bodyPr>
          <a:lstStyle/>
          <a:p>
            <a:r>
              <a:rPr lang="ja-JP" altLang="ja-JP" sz="800" dirty="0">
                <a:effectLst/>
                <a:latin typeface="+mn-ea"/>
                <a:cs typeface="Times New Roman" panose="02020603050405020304" pitchFamily="18" charset="0"/>
              </a:rPr>
              <a:t>高校生が製作したソーラーカーの展示</a:t>
            </a:r>
            <a:endParaRPr kumimoji="1" lang="ja-JP" altLang="en-US" sz="800" dirty="0">
              <a:latin typeface="+mn-ea"/>
            </a:endParaRPr>
          </a:p>
        </p:txBody>
      </p:sp>
      <p:sp>
        <p:nvSpPr>
          <p:cNvPr id="33" name="テキスト ボックス 32">
            <a:extLst>
              <a:ext uri="{FF2B5EF4-FFF2-40B4-BE49-F238E27FC236}">
                <a16:creationId xmlns:a16="http://schemas.microsoft.com/office/drawing/2014/main" id="{CA11232D-FB3A-41A1-889B-A53285752D52}"/>
              </a:ext>
            </a:extLst>
          </p:cNvPr>
          <p:cNvSpPr txBox="1"/>
          <p:nvPr/>
        </p:nvSpPr>
        <p:spPr>
          <a:xfrm>
            <a:off x="6987495" y="6085764"/>
            <a:ext cx="1884580" cy="215444"/>
          </a:xfrm>
          <a:prstGeom prst="rect">
            <a:avLst/>
          </a:prstGeom>
          <a:noFill/>
        </p:spPr>
        <p:txBody>
          <a:bodyPr wrap="square" rtlCol="0">
            <a:spAutoFit/>
          </a:bodyPr>
          <a:lstStyle/>
          <a:p>
            <a:r>
              <a:rPr lang="ja-JP" altLang="ja-JP" sz="800" dirty="0">
                <a:effectLst/>
                <a:latin typeface="+mn-ea"/>
                <a:cs typeface="Times New Roman" panose="02020603050405020304" pitchFamily="18" charset="0"/>
              </a:rPr>
              <a:t>高校生</a:t>
            </a:r>
            <a:r>
              <a:rPr lang="ja-JP" altLang="en-US" sz="800" dirty="0">
                <a:effectLst/>
                <a:latin typeface="+mn-ea"/>
                <a:cs typeface="Times New Roman" panose="02020603050405020304" pitchFamily="18" charset="0"/>
              </a:rPr>
              <a:t>によるフラワーアレンジメント教室</a:t>
            </a:r>
            <a:endParaRPr kumimoji="1" lang="ja-JP" altLang="en-US" sz="800" dirty="0">
              <a:latin typeface="+mn-ea"/>
            </a:endParaRPr>
          </a:p>
        </p:txBody>
      </p:sp>
      <p:sp>
        <p:nvSpPr>
          <p:cNvPr id="4" name="正方形/長方形 3">
            <a:extLst>
              <a:ext uri="{FF2B5EF4-FFF2-40B4-BE49-F238E27FC236}">
                <a16:creationId xmlns:a16="http://schemas.microsoft.com/office/drawing/2014/main" id="{5605054A-964D-1883-17DD-8542585DA409}"/>
              </a:ext>
            </a:extLst>
          </p:cNvPr>
          <p:cNvSpPr/>
          <p:nvPr/>
        </p:nvSpPr>
        <p:spPr>
          <a:xfrm>
            <a:off x="454222" y="1053724"/>
            <a:ext cx="8474316" cy="1801311"/>
          </a:xfrm>
          <a:prstGeom prst="rect">
            <a:avLst/>
          </a:prstGeom>
          <a:solidFill>
            <a:schemeClr val="accent6">
              <a:lumMod val="20000"/>
              <a:lumOff val="80000"/>
            </a:schemeClr>
          </a:solidFill>
          <a:ln w="28575" cmpd="db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今後の府立高校のあり方等について（学校教育審議会答申（令和４（</a:t>
            </a:r>
            <a:r>
              <a:rPr kumimoji="1" lang="en-US" altLang="ja-JP" sz="1400" dirty="0">
                <a:solidFill>
                  <a:schemeClr val="tx1"/>
                </a:solidFill>
              </a:rPr>
              <a:t>2022</a:t>
            </a:r>
            <a:r>
              <a:rPr kumimoji="1" lang="ja-JP" altLang="en-US" sz="1400" dirty="0">
                <a:solidFill>
                  <a:schemeClr val="tx1"/>
                </a:solidFill>
              </a:rPr>
              <a:t>）年１月</a:t>
            </a:r>
            <a:r>
              <a:rPr kumimoji="1" lang="en-US" altLang="ja-JP" sz="1400" dirty="0">
                <a:solidFill>
                  <a:schemeClr val="tx1"/>
                </a:solidFill>
              </a:rPr>
              <a:t>11</a:t>
            </a:r>
            <a:r>
              <a:rPr kumimoji="1" lang="ja-JP" altLang="en-US" sz="1400" dirty="0">
                <a:solidFill>
                  <a:schemeClr val="tx1"/>
                </a:solidFill>
              </a:rPr>
              <a:t>日）</a:t>
            </a:r>
            <a:r>
              <a:rPr kumimoji="1" lang="en-US" altLang="ja-JP" sz="1400" dirty="0">
                <a:solidFill>
                  <a:schemeClr val="tx1"/>
                </a:solidFill>
              </a:rPr>
              <a:t>】</a:t>
            </a:r>
          </a:p>
          <a:p>
            <a:r>
              <a:rPr kumimoji="1" lang="ja-JP" altLang="en-US" sz="1400" dirty="0">
                <a:solidFill>
                  <a:schemeClr val="tx1"/>
                </a:solidFill>
              </a:rPr>
              <a:t>５　特色ある魅力づくりに向けた教育基盤の底上げ</a:t>
            </a:r>
          </a:p>
          <a:p>
            <a:r>
              <a:rPr kumimoji="1" lang="ja-JP" altLang="en-US" sz="1400" dirty="0">
                <a:solidFill>
                  <a:schemeClr val="tx1"/>
                </a:solidFill>
              </a:rPr>
              <a:t>○府立高校等のネットワーク化による教育基盤の底上げ、様々な資源を用いた魅力づくり</a:t>
            </a:r>
          </a:p>
          <a:p>
            <a:r>
              <a:rPr kumimoji="1" lang="ja-JP" altLang="en-US" sz="1400" dirty="0">
                <a:solidFill>
                  <a:schemeClr val="tx1"/>
                </a:solidFill>
              </a:rPr>
              <a:t>　・　これまでの取組みにより、どの学校でも様々な学習や体験を重ねることができる基盤が整っており、この基盤をさらに</a:t>
            </a:r>
            <a:br>
              <a:rPr kumimoji="1" lang="en-US" altLang="ja-JP" sz="1400" dirty="0">
                <a:solidFill>
                  <a:schemeClr val="tx1"/>
                </a:solidFill>
              </a:rPr>
            </a:br>
            <a:r>
              <a:rPr kumimoji="1" lang="ja-JP" altLang="en-US" sz="1400" dirty="0">
                <a:solidFill>
                  <a:schemeClr val="tx1"/>
                </a:solidFill>
              </a:rPr>
              <a:t>　　充実していくことが重要である。</a:t>
            </a:r>
          </a:p>
          <a:p>
            <a:r>
              <a:rPr kumimoji="1" lang="ja-JP" altLang="en-US" sz="1400" dirty="0">
                <a:solidFill>
                  <a:schemeClr val="tx1"/>
                </a:solidFill>
              </a:rPr>
              <a:t>　・　その上で、より良い教育を提供するべく、府立高校等全体のネットワーク化を図り、デジタルテクノロジーなどにより各</a:t>
            </a:r>
            <a:br>
              <a:rPr kumimoji="1" lang="en-US" altLang="ja-JP" sz="1400" dirty="0">
                <a:solidFill>
                  <a:schemeClr val="tx1"/>
                </a:solidFill>
              </a:rPr>
            </a:br>
            <a:r>
              <a:rPr kumimoji="1" lang="ja-JP" altLang="en-US" sz="1400" dirty="0">
                <a:solidFill>
                  <a:schemeClr val="tx1"/>
                </a:solidFill>
              </a:rPr>
              <a:t>　　校の特色ある教育活動やノウハウなどを全校で共有・活用する仕組みについて、検討を行うべきである。</a:t>
            </a:r>
          </a:p>
        </p:txBody>
      </p:sp>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86600" y="6483059"/>
            <a:ext cx="2057400" cy="365125"/>
          </a:xfrm>
        </p:spPr>
        <p:txBody>
          <a:bodyPr/>
          <a:lstStyle/>
          <a:p>
            <a:fld id="{8EF98A3A-4FC9-421C-9EC4-B2EF6B34D3EB}" type="slidenum">
              <a:rPr kumimoji="1" lang="ja-JP" altLang="en-US" smtClean="0"/>
              <a:t>52</a:t>
            </a:fld>
            <a:endParaRPr kumimoji="1" lang="ja-JP" altLang="en-US" dirty="0"/>
          </a:p>
        </p:txBody>
      </p:sp>
    </p:spTree>
    <p:extLst>
      <p:ext uri="{BB962C8B-B14F-4D97-AF65-F5344CB8AC3E}">
        <p14:creationId xmlns:p14="http://schemas.microsoft.com/office/powerpoint/2010/main" val="1229072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下 1">
            <a:extLst>
              <a:ext uri="{FF2B5EF4-FFF2-40B4-BE49-F238E27FC236}">
                <a16:creationId xmlns:a16="http://schemas.microsoft.com/office/drawing/2014/main" id="{6F24514C-6B2C-254A-1E6C-9C9D85DE7C3D}"/>
              </a:ext>
            </a:extLst>
          </p:cNvPr>
          <p:cNvSpPr/>
          <p:nvPr/>
        </p:nvSpPr>
        <p:spPr>
          <a:xfrm>
            <a:off x="2140659" y="3276357"/>
            <a:ext cx="4855780" cy="328404"/>
          </a:xfrm>
          <a:prstGeom prst="downArrow">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74325"/>
            <a:ext cx="2057400" cy="365125"/>
          </a:xfrm>
        </p:spPr>
        <p:txBody>
          <a:bodyPr/>
          <a:lstStyle/>
          <a:p>
            <a:fld id="{8EF98A3A-4FC9-421C-9EC4-B2EF6B34D3EB}" type="slidenum">
              <a:rPr kumimoji="1" lang="ja-JP" altLang="en-US" smtClean="0"/>
              <a:t>53</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5FA0316-509F-427B-97E6-E70F64BE5ECB}"/>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府立学校の建て替え</a:t>
            </a:r>
          </a:p>
        </p:txBody>
      </p: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7" name="正方形/長方形 6">
            <a:extLst>
              <a:ext uri="{FF2B5EF4-FFF2-40B4-BE49-F238E27FC236}">
                <a16:creationId xmlns:a16="http://schemas.microsoft.com/office/drawing/2014/main" id="{B7CD2B29-6369-41AE-A4B0-49FC1962D6F0}"/>
              </a:ext>
            </a:extLst>
          </p:cNvPr>
          <p:cNvSpPr/>
          <p:nvPr/>
        </p:nvSpPr>
        <p:spPr>
          <a:xfrm>
            <a:off x="470081" y="1032858"/>
            <a:ext cx="8377706" cy="2233512"/>
          </a:xfrm>
          <a:prstGeom prst="rect">
            <a:avLst/>
          </a:prstGeom>
          <a:solidFill>
            <a:schemeClr val="accent6">
              <a:lumMod val="20000"/>
              <a:lumOff val="80000"/>
            </a:schemeClr>
          </a:solidFill>
          <a:ln w="28575" cmpd="db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大阪府の公共施設等の管理に関する基本方針</a:t>
            </a:r>
            <a:r>
              <a:rPr kumimoji="1" lang="en-US" altLang="ja-JP" sz="1400" dirty="0">
                <a:solidFill>
                  <a:schemeClr val="tx1"/>
                </a:solidFill>
              </a:rPr>
              <a:t>】</a:t>
            </a:r>
          </a:p>
          <a:p>
            <a:pPr marL="252000" indent="-457200"/>
            <a:r>
              <a:rPr kumimoji="1" lang="ja-JP" altLang="en-US" sz="1400" dirty="0">
                <a:solidFill>
                  <a:schemeClr val="tx1"/>
                </a:solidFill>
              </a:rPr>
              <a:t>〇　大阪府では、公共施設の老朽化が進む中、平成</a:t>
            </a:r>
            <a:r>
              <a:rPr kumimoji="1" lang="en-US" altLang="ja-JP" sz="1400" dirty="0">
                <a:solidFill>
                  <a:schemeClr val="tx1"/>
                </a:solidFill>
              </a:rPr>
              <a:t>27</a:t>
            </a:r>
            <a:r>
              <a:rPr kumimoji="1" lang="ja-JP" altLang="en-US" sz="1400" dirty="0">
                <a:solidFill>
                  <a:schemeClr val="tx1"/>
                </a:solidFill>
              </a:rPr>
              <a:t>（</a:t>
            </a:r>
            <a:r>
              <a:rPr kumimoji="1" lang="en-US" altLang="ja-JP" sz="1400" dirty="0">
                <a:solidFill>
                  <a:schemeClr val="tx1"/>
                </a:solidFill>
              </a:rPr>
              <a:t>2015</a:t>
            </a:r>
            <a:r>
              <a:rPr kumimoji="1" lang="ja-JP" altLang="en-US" sz="1400" dirty="0">
                <a:solidFill>
                  <a:schemeClr val="tx1"/>
                </a:solidFill>
              </a:rPr>
              <a:t>）年</a:t>
            </a:r>
            <a:r>
              <a:rPr kumimoji="1" lang="en-US" altLang="ja-JP" sz="1400" dirty="0">
                <a:solidFill>
                  <a:schemeClr val="tx1"/>
                </a:solidFill>
              </a:rPr>
              <a:t>11</a:t>
            </a:r>
            <a:r>
              <a:rPr kumimoji="1" lang="ja-JP" altLang="en-US" sz="1400" dirty="0">
                <a:solidFill>
                  <a:schemeClr val="tx1"/>
                </a:solidFill>
              </a:rPr>
              <a:t>月に「大阪府ファシリティマネジメント基本方針（令和６（</a:t>
            </a:r>
            <a:r>
              <a:rPr kumimoji="1" lang="en-US" altLang="ja-JP" sz="1400" dirty="0">
                <a:solidFill>
                  <a:schemeClr val="tx1"/>
                </a:solidFill>
              </a:rPr>
              <a:t>2024</a:t>
            </a:r>
            <a:r>
              <a:rPr kumimoji="1" lang="ja-JP" altLang="en-US" sz="1400" dirty="0">
                <a:solidFill>
                  <a:schemeClr val="tx1"/>
                </a:solidFill>
              </a:rPr>
              <a:t>）年２月改訂）」において、施設の長寿命化の推進や、維持・更新経費の軽減・平準化などを図る全庁方針を定めた。</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〇  府立学校においても、本方針に基づき、平成</a:t>
            </a:r>
            <a:r>
              <a:rPr kumimoji="1" lang="en-US" altLang="ja-JP" sz="1400" dirty="0">
                <a:solidFill>
                  <a:schemeClr val="tx1"/>
                </a:solidFill>
              </a:rPr>
              <a:t>28</a:t>
            </a:r>
            <a:r>
              <a:rPr kumimoji="1" lang="ja-JP" altLang="en-US" sz="1400" dirty="0">
                <a:solidFill>
                  <a:schemeClr val="tx1"/>
                </a:solidFill>
              </a:rPr>
              <a:t>（</a:t>
            </a:r>
            <a:r>
              <a:rPr kumimoji="1" lang="en-US" altLang="ja-JP" sz="1400" dirty="0">
                <a:solidFill>
                  <a:schemeClr val="tx1"/>
                </a:solidFill>
              </a:rPr>
              <a:t>2016</a:t>
            </a:r>
            <a:r>
              <a:rPr kumimoji="1" lang="ja-JP" altLang="en-US" sz="1400" dirty="0">
                <a:solidFill>
                  <a:schemeClr val="tx1"/>
                </a:solidFill>
              </a:rPr>
              <a:t>）年３月に「府立学校施設長寿命化整備方針（令和２（</a:t>
            </a:r>
            <a:r>
              <a:rPr kumimoji="1" lang="en-US" altLang="ja-JP" sz="1400" dirty="0">
                <a:solidFill>
                  <a:schemeClr val="tx1"/>
                </a:solidFill>
              </a:rPr>
              <a:t>2020</a:t>
            </a:r>
            <a:r>
              <a:rPr kumimoji="1" lang="ja-JP" altLang="en-US" sz="1400" dirty="0">
                <a:solidFill>
                  <a:schemeClr val="tx1"/>
                </a:solidFill>
              </a:rPr>
              <a:t>）年３月改定）」、令和３（</a:t>
            </a:r>
            <a:r>
              <a:rPr kumimoji="1" lang="en-US" altLang="ja-JP" sz="1400" dirty="0">
                <a:solidFill>
                  <a:schemeClr val="tx1"/>
                </a:solidFill>
              </a:rPr>
              <a:t>2021</a:t>
            </a:r>
            <a:r>
              <a:rPr kumimoji="1" lang="ja-JP" altLang="en-US" sz="1400" dirty="0">
                <a:solidFill>
                  <a:schemeClr val="tx1"/>
                </a:solidFill>
              </a:rPr>
              <a:t>）年３月には「府立学校施設長寿命化整備方針に基づく事業実施計画（第１期：令和３（</a:t>
            </a:r>
            <a:r>
              <a:rPr kumimoji="1" lang="en-US" altLang="ja-JP" sz="1400" dirty="0">
                <a:solidFill>
                  <a:schemeClr val="tx1"/>
                </a:solidFill>
              </a:rPr>
              <a:t>2021</a:t>
            </a:r>
            <a:r>
              <a:rPr kumimoji="1" lang="ja-JP" altLang="en-US" sz="1400" dirty="0">
                <a:solidFill>
                  <a:schemeClr val="tx1"/>
                </a:solidFill>
              </a:rPr>
              <a:t>）～７（</a:t>
            </a:r>
            <a:r>
              <a:rPr kumimoji="1" lang="en-US" altLang="ja-JP" sz="1400" dirty="0">
                <a:solidFill>
                  <a:schemeClr val="tx1"/>
                </a:solidFill>
              </a:rPr>
              <a:t>2025</a:t>
            </a:r>
            <a:r>
              <a:rPr kumimoji="1" lang="ja-JP" altLang="en-US" sz="1400" dirty="0">
                <a:solidFill>
                  <a:schemeClr val="tx1"/>
                </a:solidFill>
              </a:rPr>
              <a:t>）年度）」を策定した。</a:t>
            </a:r>
            <a:br>
              <a:rPr kumimoji="1" lang="en-US" altLang="ja-JP" sz="1400" dirty="0">
                <a:solidFill>
                  <a:schemeClr val="tx1"/>
                </a:solidFill>
              </a:rPr>
            </a:br>
            <a:r>
              <a:rPr kumimoji="1" lang="ja-JP" altLang="en-US" sz="1400" dirty="0">
                <a:solidFill>
                  <a:schemeClr val="tx1"/>
                </a:solidFill>
              </a:rPr>
              <a:t>本計画において、施設の改築（建て替え）時期の目標を築後</a:t>
            </a:r>
            <a:r>
              <a:rPr kumimoji="1" lang="en-US" altLang="ja-JP" sz="1400" dirty="0">
                <a:solidFill>
                  <a:schemeClr val="tx1"/>
                </a:solidFill>
              </a:rPr>
              <a:t>70</a:t>
            </a:r>
            <a:r>
              <a:rPr kumimoji="1" lang="ja-JP" altLang="en-US" sz="1400" dirty="0">
                <a:solidFill>
                  <a:schemeClr val="tx1"/>
                </a:solidFill>
              </a:rPr>
              <a:t>年以上とした。</a:t>
            </a:r>
          </a:p>
        </p:txBody>
      </p:sp>
      <p:sp>
        <p:nvSpPr>
          <p:cNvPr id="10" name="正方形/長方形 9">
            <a:extLst>
              <a:ext uri="{FF2B5EF4-FFF2-40B4-BE49-F238E27FC236}">
                <a16:creationId xmlns:a16="http://schemas.microsoft.com/office/drawing/2014/main" id="{4D8DAA89-C181-43DA-A72F-6952D5FE5FB7}"/>
              </a:ext>
            </a:extLst>
          </p:cNvPr>
          <p:cNvSpPr/>
          <p:nvPr/>
        </p:nvSpPr>
        <p:spPr>
          <a:xfrm>
            <a:off x="470081" y="3655942"/>
            <a:ext cx="8377706" cy="1738436"/>
          </a:xfrm>
          <a:prstGeom prst="rect">
            <a:avLst/>
          </a:prstGeom>
          <a:solidFill>
            <a:schemeClr val="accent4">
              <a:lumMod val="20000"/>
              <a:lumOff val="80000"/>
            </a:schemeClr>
          </a:solidFill>
          <a:ln w="28575" cmpd="dbl">
            <a:no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2000" indent="-457200"/>
            <a:r>
              <a:rPr kumimoji="1" lang="en-US" altLang="ja-JP" sz="1400" dirty="0">
                <a:solidFill>
                  <a:schemeClr val="tx1"/>
                </a:solidFill>
              </a:rPr>
              <a:t>【</a:t>
            </a:r>
            <a:r>
              <a:rPr kumimoji="1" lang="ja-JP" altLang="en-US" sz="1400" dirty="0">
                <a:solidFill>
                  <a:schemeClr val="tx1"/>
                </a:solidFill>
              </a:rPr>
              <a:t>府立学校の現状</a:t>
            </a:r>
            <a:r>
              <a:rPr kumimoji="1" lang="en-US" altLang="ja-JP" sz="1400" dirty="0">
                <a:solidFill>
                  <a:schemeClr val="tx1"/>
                </a:solidFill>
              </a:rPr>
              <a:t>】</a:t>
            </a:r>
          </a:p>
          <a:p>
            <a:pPr marL="252000" indent="-457200"/>
            <a:r>
              <a:rPr kumimoji="1" lang="ja-JP" altLang="en-US" sz="1400" dirty="0">
                <a:solidFill>
                  <a:schemeClr val="tx1"/>
                </a:solidFill>
              </a:rPr>
              <a:t>●　府立学校において、今後５年間で築</a:t>
            </a:r>
            <a:r>
              <a:rPr kumimoji="1" lang="en-US" altLang="ja-JP" sz="1400" dirty="0">
                <a:solidFill>
                  <a:schemeClr val="tx1"/>
                </a:solidFill>
              </a:rPr>
              <a:t>70</a:t>
            </a:r>
            <a:r>
              <a:rPr kumimoji="1" lang="ja-JP" altLang="en-US" sz="1400" dirty="0">
                <a:solidFill>
                  <a:schemeClr val="tx1"/>
                </a:solidFill>
              </a:rPr>
              <a:t>年を超える学校は</a:t>
            </a:r>
            <a:r>
              <a:rPr kumimoji="1" lang="en-US" altLang="ja-JP" sz="1400" dirty="0">
                <a:solidFill>
                  <a:schemeClr val="tx1"/>
                </a:solidFill>
              </a:rPr>
              <a:t>10</a:t>
            </a:r>
            <a:r>
              <a:rPr kumimoji="1" lang="ja-JP" altLang="en-US" sz="1400" dirty="0">
                <a:solidFill>
                  <a:schemeClr val="tx1"/>
                </a:solidFill>
              </a:rPr>
              <a:t>校（令和５（</a:t>
            </a:r>
            <a:r>
              <a:rPr kumimoji="1" lang="en-US" altLang="ja-JP" sz="1400" dirty="0">
                <a:solidFill>
                  <a:schemeClr val="tx1"/>
                </a:solidFill>
              </a:rPr>
              <a:t>2023</a:t>
            </a:r>
            <a:r>
              <a:rPr kumimoji="1" lang="ja-JP" altLang="en-US" sz="1400" dirty="0">
                <a:solidFill>
                  <a:schemeClr val="tx1"/>
                </a:solidFill>
              </a:rPr>
              <a:t>）年度末時点、再編整備対象校は除く）あることから、建替計画を策定する必要がある。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なお、築</a:t>
            </a:r>
            <a:r>
              <a:rPr kumimoji="1" lang="en-US" altLang="ja-JP" sz="1400" dirty="0">
                <a:solidFill>
                  <a:schemeClr val="tx1"/>
                </a:solidFill>
              </a:rPr>
              <a:t>86</a:t>
            </a:r>
            <a:r>
              <a:rPr kumimoji="1" lang="ja-JP" altLang="en-US" sz="1400" dirty="0">
                <a:solidFill>
                  <a:schemeClr val="tx1"/>
                </a:solidFill>
              </a:rPr>
              <a:t>年を超える府立寝屋川高校については、令和６（</a:t>
            </a:r>
            <a:r>
              <a:rPr kumimoji="1" lang="en-US" altLang="ja-JP" sz="1400" dirty="0">
                <a:solidFill>
                  <a:schemeClr val="tx1"/>
                </a:solidFill>
              </a:rPr>
              <a:t>2024</a:t>
            </a:r>
            <a:r>
              <a:rPr kumimoji="1" lang="ja-JP" altLang="en-US" sz="1400" dirty="0">
                <a:solidFill>
                  <a:schemeClr val="tx1"/>
                </a:solidFill>
              </a:rPr>
              <a:t>）年度・７（</a:t>
            </a:r>
            <a:r>
              <a:rPr kumimoji="1" lang="en-US" altLang="ja-JP" sz="1400" dirty="0">
                <a:solidFill>
                  <a:schemeClr val="tx1"/>
                </a:solidFill>
              </a:rPr>
              <a:t>2025</a:t>
            </a:r>
            <a:r>
              <a:rPr kumimoji="1" lang="ja-JP" altLang="en-US" sz="1400" dirty="0">
                <a:solidFill>
                  <a:schemeClr val="tx1"/>
                </a:solidFill>
              </a:rPr>
              <a:t>）年度に基本設計、令和７（</a:t>
            </a:r>
            <a:r>
              <a:rPr kumimoji="1" lang="en-US" altLang="ja-JP" sz="1400" dirty="0">
                <a:solidFill>
                  <a:schemeClr val="tx1"/>
                </a:solidFill>
              </a:rPr>
              <a:t>2025</a:t>
            </a:r>
            <a:r>
              <a:rPr kumimoji="1" lang="ja-JP" altLang="en-US" sz="1400" dirty="0">
                <a:solidFill>
                  <a:schemeClr val="tx1"/>
                </a:solidFill>
              </a:rPr>
              <a:t>）年度・８（</a:t>
            </a:r>
            <a:r>
              <a:rPr kumimoji="1" lang="en-US" altLang="ja-JP" sz="1400" dirty="0">
                <a:solidFill>
                  <a:schemeClr val="tx1"/>
                </a:solidFill>
              </a:rPr>
              <a:t>2026</a:t>
            </a:r>
            <a:r>
              <a:rPr kumimoji="1" lang="ja-JP" altLang="en-US" sz="1400" dirty="0">
                <a:solidFill>
                  <a:schemeClr val="tx1"/>
                </a:solidFill>
              </a:rPr>
              <a:t>）年度に実施設計を行い、令和９（</a:t>
            </a:r>
            <a:r>
              <a:rPr kumimoji="1" lang="en-US" altLang="ja-JP" sz="1400" dirty="0">
                <a:solidFill>
                  <a:schemeClr val="tx1"/>
                </a:solidFill>
              </a:rPr>
              <a:t>2027</a:t>
            </a:r>
            <a:r>
              <a:rPr kumimoji="1" lang="ja-JP" altLang="en-US" sz="1400" dirty="0">
                <a:solidFill>
                  <a:schemeClr val="tx1"/>
                </a:solidFill>
              </a:rPr>
              <a:t>）年度から改築工事に着手予定。</a:t>
            </a:r>
          </a:p>
        </p:txBody>
      </p:sp>
      <p:sp>
        <p:nvSpPr>
          <p:cNvPr id="11" name="四角形: 角を丸くする 10">
            <a:extLst>
              <a:ext uri="{FF2B5EF4-FFF2-40B4-BE49-F238E27FC236}">
                <a16:creationId xmlns:a16="http://schemas.microsoft.com/office/drawing/2014/main" id="{087BC556-4128-49B6-961B-CD83BEFFEC40}"/>
              </a:ext>
            </a:extLst>
          </p:cNvPr>
          <p:cNvSpPr/>
          <p:nvPr/>
        </p:nvSpPr>
        <p:spPr>
          <a:xfrm>
            <a:off x="470081" y="5660660"/>
            <a:ext cx="8377706" cy="893744"/>
          </a:xfrm>
          <a:prstGeom prst="roundRect">
            <a:avLst/>
          </a:prstGeom>
          <a:solidFill>
            <a:schemeClr val="accent1">
              <a:lumMod val="40000"/>
              <a:lumOff val="60000"/>
            </a:schemeClr>
          </a:solidFill>
          <a:ln w="1905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p>
          <a:p>
            <a:r>
              <a:rPr kumimoji="1" lang="ja-JP" altLang="en-US" sz="1400" dirty="0">
                <a:solidFill>
                  <a:schemeClr val="tx1"/>
                </a:solidFill>
              </a:rPr>
              <a:t>　 府立学校の建て替えについては、寝屋川高校の建て替えを</a:t>
            </a:r>
            <a:r>
              <a:rPr kumimoji="1" lang="en-US" altLang="ja-JP" sz="1400" dirty="0">
                <a:solidFill>
                  <a:schemeClr val="tx1"/>
                </a:solidFill>
              </a:rPr>
              <a:t>『</a:t>
            </a:r>
            <a:r>
              <a:rPr kumimoji="1" lang="ja-JP" altLang="en-US" sz="1400" dirty="0">
                <a:solidFill>
                  <a:schemeClr val="tx1"/>
                </a:solidFill>
              </a:rPr>
              <a:t>標準モデル</a:t>
            </a:r>
            <a:r>
              <a:rPr kumimoji="1" lang="en-US" altLang="ja-JP" sz="1400" dirty="0">
                <a:solidFill>
                  <a:schemeClr val="tx1"/>
                </a:solidFill>
              </a:rPr>
              <a:t>』</a:t>
            </a:r>
            <a:r>
              <a:rPr kumimoji="1" lang="ja-JP" altLang="en-US" sz="1400" dirty="0">
                <a:solidFill>
                  <a:schemeClr val="tx1"/>
                </a:solidFill>
              </a:rPr>
              <a:t>とするとともに、高校再編整備計画などの状況を踏まえ、関係各課と調整しながら、建替手法や建替時期などを検討していく。</a:t>
            </a:r>
          </a:p>
        </p:txBody>
      </p:sp>
    </p:spTree>
    <p:extLst>
      <p:ext uri="{BB962C8B-B14F-4D97-AF65-F5344CB8AC3E}">
        <p14:creationId xmlns:p14="http://schemas.microsoft.com/office/powerpoint/2010/main" val="18965207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54</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5FA0316-509F-427B-97E6-E70F64BE5ECB}"/>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施設の学習環境整備（トイレの洋式化）</a:t>
            </a:r>
          </a:p>
        </p:txBody>
      </p: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graphicFrame>
        <p:nvGraphicFramePr>
          <p:cNvPr id="4" name="表 4">
            <a:extLst>
              <a:ext uri="{FF2B5EF4-FFF2-40B4-BE49-F238E27FC236}">
                <a16:creationId xmlns:a16="http://schemas.microsoft.com/office/drawing/2014/main" id="{1DF38502-D072-4BC4-B10F-C8AE8040A52F}"/>
              </a:ext>
            </a:extLst>
          </p:cNvPr>
          <p:cNvGraphicFramePr>
            <a:graphicFrameLocks noGrp="1"/>
          </p:cNvGraphicFramePr>
          <p:nvPr>
            <p:extLst>
              <p:ext uri="{D42A27DB-BD31-4B8C-83A1-F6EECF244321}">
                <p14:modId xmlns:p14="http://schemas.microsoft.com/office/powerpoint/2010/main" val="68138022"/>
              </p:ext>
            </p:extLst>
          </p:nvPr>
        </p:nvGraphicFramePr>
        <p:xfrm>
          <a:off x="959160" y="2820140"/>
          <a:ext cx="6572228" cy="1565828"/>
        </p:xfrm>
        <a:graphic>
          <a:graphicData uri="http://schemas.openxmlformats.org/drawingml/2006/table">
            <a:tbl>
              <a:tblPr firstRow="1" bandRow="1">
                <a:tableStyleId>{21E4AEA4-8DFA-4A89-87EB-49C32662AFE0}</a:tableStyleId>
              </a:tblPr>
              <a:tblGrid>
                <a:gridCol w="2861288">
                  <a:extLst>
                    <a:ext uri="{9D8B030D-6E8A-4147-A177-3AD203B41FA5}">
                      <a16:colId xmlns:a16="http://schemas.microsoft.com/office/drawing/2014/main" val="783557637"/>
                    </a:ext>
                  </a:extLst>
                </a:gridCol>
                <a:gridCol w="1874520">
                  <a:extLst>
                    <a:ext uri="{9D8B030D-6E8A-4147-A177-3AD203B41FA5}">
                      <a16:colId xmlns:a16="http://schemas.microsoft.com/office/drawing/2014/main" val="4117897137"/>
                    </a:ext>
                  </a:extLst>
                </a:gridCol>
                <a:gridCol w="1836420">
                  <a:extLst>
                    <a:ext uri="{9D8B030D-6E8A-4147-A177-3AD203B41FA5}">
                      <a16:colId xmlns:a16="http://schemas.microsoft.com/office/drawing/2014/main" val="1328522127"/>
                    </a:ext>
                  </a:extLst>
                </a:gridCol>
              </a:tblGrid>
              <a:tr h="391457">
                <a:tc>
                  <a:txBody>
                    <a:bodyPr/>
                    <a:lstStyle/>
                    <a:p>
                      <a:pPr algn="ctr"/>
                      <a:r>
                        <a:rPr kumimoji="1" lang="ja-JP" altLang="en-US" sz="1400" b="0" dirty="0">
                          <a:solidFill>
                            <a:schemeClr val="tx1"/>
                          </a:solidFill>
                        </a:rPr>
                        <a:t>年　度</a:t>
                      </a:r>
                    </a:p>
                  </a:txBody>
                  <a:tcPr anchor="ctr"/>
                </a:tc>
                <a:tc>
                  <a:txBody>
                    <a:bodyPr/>
                    <a:lstStyle/>
                    <a:p>
                      <a:pPr algn="ctr"/>
                      <a:r>
                        <a:rPr kumimoji="1" lang="ja-JP" altLang="en-US" sz="1400" b="0" dirty="0">
                          <a:solidFill>
                            <a:schemeClr val="tx1"/>
                          </a:solidFill>
                        </a:rPr>
                        <a:t>洋式化率</a:t>
                      </a:r>
                    </a:p>
                  </a:txBody>
                  <a:tcPr anchor="ctr"/>
                </a:tc>
                <a:tc>
                  <a:txBody>
                    <a:bodyPr/>
                    <a:lstStyle/>
                    <a:p>
                      <a:pPr algn="ctr"/>
                      <a:r>
                        <a:rPr kumimoji="1" lang="ja-JP" altLang="en-US" sz="1400" b="0" dirty="0">
                          <a:solidFill>
                            <a:schemeClr val="tx1"/>
                          </a:solidFill>
                        </a:rPr>
                        <a:t>上昇率</a:t>
                      </a:r>
                    </a:p>
                  </a:txBody>
                  <a:tcPr anchor="ctr"/>
                </a:tc>
                <a:extLst>
                  <a:ext uri="{0D108BD9-81ED-4DB2-BD59-A6C34878D82A}">
                    <a16:rowId xmlns:a16="http://schemas.microsoft.com/office/drawing/2014/main" val="4034398709"/>
                  </a:ext>
                </a:extLst>
              </a:tr>
              <a:tr h="391457">
                <a:tc>
                  <a:txBody>
                    <a:bodyPr/>
                    <a:lstStyle/>
                    <a:p>
                      <a:pPr algn="ctr"/>
                      <a:r>
                        <a:rPr kumimoji="1" lang="ja-JP" altLang="en-US" sz="1400" b="0" dirty="0"/>
                        <a:t>令和３（</a:t>
                      </a:r>
                      <a:r>
                        <a:rPr kumimoji="1" lang="en-US" altLang="ja-JP" sz="1400" b="0" dirty="0"/>
                        <a:t>2021</a:t>
                      </a:r>
                      <a:r>
                        <a:rPr kumimoji="1" lang="ja-JP" altLang="en-US" sz="1400" b="0" dirty="0"/>
                        <a:t>）年度末</a:t>
                      </a:r>
                    </a:p>
                  </a:txBody>
                  <a:tcPr anchor="ctr"/>
                </a:tc>
                <a:tc>
                  <a:txBody>
                    <a:bodyPr/>
                    <a:lstStyle/>
                    <a:p>
                      <a:pPr algn="ctr"/>
                      <a:r>
                        <a:rPr kumimoji="1" lang="en-US" altLang="ja-JP" sz="1400" b="0" dirty="0">
                          <a:solidFill>
                            <a:schemeClr val="tx1"/>
                          </a:solidFill>
                        </a:rPr>
                        <a:t>51.0</a:t>
                      </a:r>
                      <a:r>
                        <a:rPr kumimoji="1" lang="ja-JP" altLang="en-US" sz="1400" b="0" dirty="0">
                          <a:solidFill>
                            <a:schemeClr val="tx1"/>
                          </a:solidFill>
                        </a:rPr>
                        <a:t>％</a:t>
                      </a:r>
                    </a:p>
                  </a:txBody>
                  <a:tcPr anchor="ctr"/>
                </a:tc>
                <a:tc>
                  <a:txBody>
                    <a:bodyPr/>
                    <a:lstStyle/>
                    <a:p>
                      <a:pPr algn="ctr"/>
                      <a:r>
                        <a:rPr kumimoji="1" lang="ja-JP" altLang="en-US" sz="1400" b="0" dirty="0">
                          <a:solidFill>
                            <a:schemeClr val="tx1"/>
                          </a:solidFill>
                        </a:rPr>
                        <a:t>ー</a:t>
                      </a:r>
                    </a:p>
                  </a:txBody>
                  <a:tcPr anchor="ctr"/>
                </a:tc>
                <a:extLst>
                  <a:ext uri="{0D108BD9-81ED-4DB2-BD59-A6C34878D82A}">
                    <a16:rowId xmlns:a16="http://schemas.microsoft.com/office/drawing/2014/main" val="2685054012"/>
                  </a:ext>
                </a:extLst>
              </a:tr>
              <a:tr h="391457">
                <a:tc>
                  <a:txBody>
                    <a:bodyPr/>
                    <a:lstStyle/>
                    <a:p>
                      <a:pPr algn="ctr"/>
                      <a:r>
                        <a:rPr kumimoji="1" lang="ja-JP" altLang="en-US" sz="1400" b="0" dirty="0"/>
                        <a:t>令和４（</a:t>
                      </a:r>
                      <a:r>
                        <a:rPr kumimoji="1" lang="en-US" altLang="ja-JP" sz="1400" b="0" dirty="0"/>
                        <a:t>2022</a:t>
                      </a:r>
                      <a:r>
                        <a:rPr kumimoji="1" lang="ja-JP" altLang="en-US" sz="1400" b="0" dirty="0"/>
                        <a:t>）年度末</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rPr>
                        <a:t>59.3</a:t>
                      </a:r>
                      <a:r>
                        <a:rPr kumimoji="1" lang="ja-JP" altLang="en-US" sz="1400" b="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rPr>
                        <a:t>8.3</a:t>
                      </a:r>
                      <a:r>
                        <a:rPr kumimoji="1" lang="ja-JP" altLang="en-US" sz="1400" b="0" dirty="0">
                          <a:solidFill>
                            <a:schemeClr val="tx1"/>
                          </a:solidFill>
                        </a:rPr>
                        <a:t>％</a:t>
                      </a:r>
                    </a:p>
                  </a:txBody>
                  <a:tcPr anchor="ctr"/>
                </a:tc>
                <a:extLst>
                  <a:ext uri="{0D108BD9-81ED-4DB2-BD59-A6C34878D82A}">
                    <a16:rowId xmlns:a16="http://schemas.microsoft.com/office/drawing/2014/main" val="50848763"/>
                  </a:ext>
                </a:extLst>
              </a:tr>
              <a:tr h="391457">
                <a:tc>
                  <a:txBody>
                    <a:bodyPr/>
                    <a:lstStyle/>
                    <a:p>
                      <a:pPr algn="ctr"/>
                      <a:r>
                        <a:rPr kumimoji="1" lang="ja-JP" altLang="en-US" sz="1400" b="0" dirty="0"/>
                        <a:t>令和５（</a:t>
                      </a:r>
                      <a:r>
                        <a:rPr kumimoji="1" lang="en-US" altLang="ja-JP" sz="1400" b="0" dirty="0"/>
                        <a:t>2023</a:t>
                      </a:r>
                      <a:r>
                        <a:rPr kumimoji="1" lang="ja-JP" altLang="en-US" sz="1400" b="0" dirty="0"/>
                        <a:t>）年度末</a:t>
                      </a:r>
                    </a:p>
                  </a:txBody>
                  <a:tcPr anchor="ctr"/>
                </a:tc>
                <a:tc>
                  <a:txBody>
                    <a:bodyPr/>
                    <a:lstStyle/>
                    <a:p>
                      <a:pPr algn="ctr"/>
                      <a:r>
                        <a:rPr kumimoji="1" lang="en-US" altLang="ja-JP" sz="1400" b="0" dirty="0">
                          <a:solidFill>
                            <a:schemeClr val="tx1"/>
                          </a:solidFill>
                        </a:rPr>
                        <a:t>69.5</a:t>
                      </a:r>
                      <a:r>
                        <a:rPr kumimoji="1" lang="ja-JP" altLang="en-US" sz="1400" b="0" dirty="0">
                          <a:solidFill>
                            <a:schemeClr val="tx1"/>
                          </a:solidFill>
                        </a:rPr>
                        <a:t>％</a:t>
                      </a:r>
                    </a:p>
                  </a:txBody>
                  <a:tcPr anchor="ctr"/>
                </a:tc>
                <a:tc>
                  <a:txBody>
                    <a:bodyPr/>
                    <a:lstStyle/>
                    <a:p>
                      <a:pPr algn="ctr"/>
                      <a:r>
                        <a:rPr kumimoji="1" lang="en-US" altLang="ja-JP" sz="1400" b="0" dirty="0">
                          <a:solidFill>
                            <a:schemeClr val="tx1"/>
                          </a:solidFill>
                        </a:rPr>
                        <a:t>10.2</a:t>
                      </a:r>
                      <a:r>
                        <a:rPr kumimoji="1" lang="ja-JP" altLang="en-US" sz="1400" b="0" dirty="0">
                          <a:solidFill>
                            <a:schemeClr val="tx1"/>
                          </a:solidFill>
                        </a:rPr>
                        <a:t>％</a:t>
                      </a:r>
                    </a:p>
                  </a:txBody>
                  <a:tcPr anchor="ctr"/>
                </a:tc>
                <a:extLst>
                  <a:ext uri="{0D108BD9-81ED-4DB2-BD59-A6C34878D82A}">
                    <a16:rowId xmlns:a16="http://schemas.microsoft.com/office/drawing/2014/main" val="647662791"/>
                  </a:ext>
                </a:extLst>
              </a:tr>
            </a:tbl>
          </a:graphicData>
        </a:graphic>
      </p:graphicFrame>
      <p:sp>
        <p:nvSpPr>
          <p:cNvPr id="10" name="正方形/長方形 9">
            <a:extLst>
              <a:ext uri="{FF2B5EF4-FFF2-40B4-BE49-F238E27FC236}">
                <a16:creationId xmlns:a16="http://schemas.microsoft.com/office/drawing/2014/main" id="{EFC30975-F265-41DA-9ECD-95B24013F25E}"/>
              </a:ext>
            </a:extLst>
          </p:cNvPr>
          <p:cNvSpPr/>
          <p:nvPr/>
        </p:nvSpPr>
        <p:spPr>
          <a:xfrm>
            <a:off x="512424" y="2372563"/>
            <a:ext cx="5442656" cy="4382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〇　府立学校（高校・支援学校）における洋式化率の推移　</a:t>
            </a:r>
          </a:p>
        </p:txBody>
      </p:sp>
      <p:sp>
        <p:nvSpPr>
          <p:cNvPr id="12" name="正方形/長方形 11">
            <a:extLst>
              <a:ext uri="{FF2B5EF4-FFF2-40B4-BE49-F238E27FC236}">
                <a16:creationId xmlns:a16="http://schemas.microsoft.com/office/drawing/2014/main" id="{D2BACFCD-1361-4506-97E0-80730D680506}"/>
              </a:ext>
            </a:extLst>
          </p:cNvPr>
          <p:cNvSpPr/>
          <p:nvPr/>
        </p:nvSpPr>
        <p:spPr>
          <a:xfrm>
            <a:off x="440717" y="1100464"/>
            <a:ext cx="8407070" cy="1101793"/>
          </a:xfrm>
          <a:prstGeom prst="rect">
            <a:avLst/>
          </a:prstGeom>
          <a:solidFill>
            <a:schemeClr val="accent4">
              <a:lumMod val="20000"/>
              <a:lumOff val="80000"/>
            </a:schemeClr>
          </a:solidFill>
          <a:ln w="28575" cmpd="dbl">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府立学校は、昭和</a:t>
            </a:r>
            <a:r>
              <a:rPr kumimoji="1" lang="en-US" altLang="ja-JP" sz="1400" dirty="0">
                <a:solidFill>
                  <a:schemeClr val="tx1"/>
                </a:solidFill>
              </a:rPr>
              <a:t>40</a:t>
            </a:r>
            <a:r>
              <a:rPr kumimoji="1" lang="ja-JP" altLang="en-US" sz="1400" dirty="0">
                <a:solidFill>
                  <a:schemeClr val="tx1"/>
                </a:solidFill>
              </a:rPr>
              <a:t>年代から</a:t>
            </a:r>
            <a:r>
              <a:rPr kumimoji="1" lang="en-US" altLang="ja-JP" sz="1400" dirty="0">
                <a:solidFill>
                  <a:schemeClr val="tx1"/>
                </a:solidFill>
              </a:rPr>
              <a:t>50</a:t>
            </a:r>
            <a:r>
              <a:rPr kumimoji="1" lang="ja-JP" altLang="en-US" sz="1400" dirty="0">
                <a:solidFill>
                  <a:schemeClr val="tx1"/>
                </a:solidFill>
              </a:rPr>
              <a:t>年代の生徒急増期に多く建築した結果、和式トイレが多く残っており、加えて、トイレ設備の老朽化が進んでいる。</a:t>
            </a:r>
            <a:endParaRPr kumimoji="1" lang="en-US" altLang="ja-JP" sz="1400" dirty="0">
              <a:solidFill>
                <a:schemeClr val="tx1"/>
              </a:solidFill>
            </a:endParaRPr>
          </a:p>
          <a:p>
            <a:r>
              <a:rPr kumimoji="1" lang="ja-JP" altLang="en-US" sz="1400" dirty="0">
                <a:solidFill>
                  <a:schemeClr val="tx1"/>
                </a:solidFill>
              </a:rPr>
              <a:t>　また、生活様式の変化に伴い、和式トイレに馴染みの薄い子どもたちが、快適に学校生活を過ごすことができるよう、現在、トイレの洋式化を進めている。</a:t>
            </a:r>
          </a:p>
        </p:txBody>
      </p:sp>
      <p:sp>
        <p:nvSpPr>
          <p:cNvPr id="13" name="四角形: 角を丸くする 12">
            <a:extLst>
              <a:ext uri="{FF2B5EF4-FFF2-40B4-BE49-F238E27FC236}">
                <a16:creationId xmlns:a16="http://schemas.microsoft.com/office/drawing/2014/main" id="{697CD116-A585-467B-999B-344B7F82E0F7}"/>
              </a:ext>
            </a:extLst>
          </p:cNvPr>
          <p:cNvSpPr/>
          <p:nvPr/>
        </p:nvSpPr>
        <p:spPr>
          <a:xfrm>
            <a:off x="440717" y="5298066"/>
            <a:ext cx="8407070" cy="1101794"/>
          </a:xfrm>
          <a:prstGeom prst="roundRect">
            <a:avLst/>
          </a:prstGeom>
          <a:solidFill>
            <a:schemeClr val="accent1">
              <a:lumMod val="40000"/>
              <a:lumOff val="60000"/>
            </a:schemeClr>
          </a:solidFill>
          <a:ln w="1905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p>
          <a:p>
            <a:r>
              <a:rPr kumimoji="1" lang="ja-JP" altLang="en-US" sz="1400" dirty="0">
                <a:solidFill>
                  <a:schemeClr val="tx1"/>
                </a:solidFill>
              </a:rPr>
              <a:t>　 子どもたちの学習環境の充実を図るためには、学校のトイレの洋式化率を向上させることが非常に重要である。</a:t>
            </a:r>
            <a:endParaRPr kumimoji="1" lang="en-US" altLang="ja-JP" sz="1400" dirty="0">
              <a:solidFill>
                <a:schemeClr val="tx1"/>
              </a:solidFill>
            </a:endParaRPr>
          </a:p>
          <a:p>
            <a:r>
              <a:rPr kumimoji="1" lang="ja-JP" altLang="en-US" sz="1400" dirty="0">
                <a:solidFill>
                  <a:schemeClr val="tx1"/>
                </a:solidFill>
              </a:rPr>
              <a:t>　 そのため、</a:t>
            </a:r>
            <a:r>
              <a:rPr kumimoji="1" lang="ja-JP" altLang="en-US" sz="1400" b="1" dirty="0">
                <a:solidFill>
                  <a:schemeClr val="tx1"/>
                </a:solidFill>
              </a:rPr>
              <a:t>令和８（</a:t>
            </a:r>
            <a:r>
              <a:rPr kumimoji="1" lang="en-US" altLang="ja-JP" sz="1400" b="1" dirty="0">
                <a:solidFill>
                  <a:schemeClr val="tx1"/>
                </a:solidFill>
              </a:rPr>
              <a:t>2026</a:t>
            </a:r>
            <a:r>
              <a:rPr kumimoji="1" lang="ja-JP" altLang="en-US" sz="1400" b="1" dirty="0">
                <a:solidFill>
                  <a:schemeClr val="tx1"/>
                </a:solidFill>
              </a:rPr>
              <a:t>）年度末までに府立学校のトイレの洋式化率を</a:t>
            </a:r>
            <a:r>
              <a:rPr kumimoji="1" lang="en-US" altLang="ja-JP" sz="1400" b="1" dirty="0">
                <a:solidFill>
                  <a:schemeClr val="tx1"/>
                </a:solidFill>
              </a:rPr>
              <a:t>92</a:t>
            </a:r>
            <a:r>
              <a:rPr kumimoji="1" lang="ja-JP" altLang="en-US" sz="1400" b="1" dirty="0">
                <a:solidFill>
                  <a:schemeClr val="tx1"/>
                </a:solidFill>
              </a:rPr>
              <a:t>％以上とする</a:t>
            </a:r>
            <a:r>
              <a:rPr kumimoji="1" lang="ja-JP" altLang="en-US" sz="1400" dirty="0">
                <a:solidFill>
                  <a:schemeClr val="tx1"/>
                </a:solidFill>
              </a:rPr>
              <a:t>目標値を掲げ、計画的にトイレの洋式化を実施していく。</a:t>
            </a:r>
          </a:p>
        </p:txBody>
      </p:sp>
    </p:spTree>
    <p:extLst>
      <p:ext uri="{BB962C8B-B14F-4D97-AF65-F5344CB8AC3E}">
        <p14:creationId xmlns:p14="http://schemas.microsoft.com/office/powerpoint/2010/main" val="507536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55</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5FA0316-509F-427B-97E6-E70F64BE5ECB}"/>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施設の学習環境整備（空調設備整備）</a:t>
            </a:r>
          </a:p>
        </p:txBody>
      </p: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graphicFrame>
        <p:nvGraphicFramePr>
          <p:cNvPr id="4" name="表 4">
            <a:extLst>
              <a:ext uri="{FF2B5EF4-FFF2-40B4-BE49-F238E27FC236}">
                <a16:creationId xmlns:a16="http://schemas.microsoft.com/office/drawing/2014/main" id="{1DF38502-D072-4BC4-B10F-C8AE8040A52F}"/>
              </a:ext>
            </a:extLst>
          </p:cNvPr>
          <p:cNvGraphicFramePr>
            <a:graphicFrameLocks noGrp="1"/>
          </p:cNvGraphicFramePr>
          <p:nvPr>
            <p:extLst>
              <p:ext uri="{D42A27DB-BD31-4B8C-83A1-F6EECF244321}">
                <p14:modId xmlns:p14="http://schemas.microsoft.com/office/powerpoint/2010/main" val="989578937"/>
              </p:ext>
            </p:extLst>
          </p:nvPr>
        </p:nvGraphicFramePr>
        <p:xfrm>
          <a:off x="961218" y="2324276"/>
          <a:ext cx="5716988" cy="1743764"/>
        </p:xfrm>
        <a:graphic>
          <a:graphicData uri="http://schemas.openxmlformats.org/drawingml/2006/table">
            <a:tbl>
              <a:tblPr firstRow="1" bandRow="1">
                <a:tableStyleId>{21E4AEA4-8DFA-4A89-87EB-49C32662AFE0}</a:tableStyleId>
              </a:tblPr>
              <a:tblGrid>
                <a:gridCol w="1090083">
                  <a:extLst>
                    <a:ext uri="{9D8B030D-6E8A-4147-A177-3AD203B41FA5}">
                      <a16:colId xmlns:a16="http://schemas.microsoft.com/office/drawing/2014/main" val="783557637"/>
                    </a:ext>
                  </a:extLst>
                </a:gridCol>
                <a:gridCol w="1492099">
                  <a:extLst>
                    <a:ext uri="{9D8B030D-6E8A-4147-A177-3AD203B41FA5}">
                      <a16:colId xmlns:a16="http://schemas.microsoft.com/office/drawing/2014/main" val="4117897137"/>
                    </a:ext>
                  </a:extLst>
                </a:gridCol>
                <a:gridCol w="1543583">
                  <a:extLst>
                    <a:ext uri="{9D8B030D-6E8A-4147-A177-3AD203B41FA5}">
                      <a16:colId xmlns:a16="http://schemas.microsoft.com/office/drawing/2014/main" val="2014051881"/>
                    </a:ext>
                  </a:extLst>
                </a:gridCol>
                <a:gridCol w="1591223">
                  <a:extLst>
                    <a:ext uri="{9D8B030D-6E8A-4147-A177-3AD203B41FA5}">
                      <a16:colId xmlns:a16="http://schemas.microsoft.com/office/drawing/2014/main" val="1328522127"/>
                    </a:ext>
                  </a:extLst>
                </a:gridCol>
              </a:tblGrid>
              <a:tr h="435941">
                <a:tc>
                  <a:txBody>
                    <a:bodyPr/>
                    <a:lstStyle/>
                    <a:p>
                      <a:pPr algn="ctr"/>
                      <a:r>
                        <a:rPr kumimoji="1" lang="ja-JP" altLang="en-US" sz="1400" b="0" dirty="0">
                          <a:solidFill>
                            <a:schemeClr val="tx1"/>
                          </a:solidFill>
                        </a:rPr>
                        <a:t>区　分</a:t>
                      </a:r>
                    </a:p>
                  </a:txBody>
                  <a:tcPr anchor="ctr"/>
                </a:tc>
                <a:tc>
                  <a:txBody>
                    <a:bodyPr/>
                    <a:lstStyle/>
                    <a:p>
                      <a:pPr algn="ctr"/>
                      <a:r>
                        <a:rPr kumimoji="1" lang="ja-JP" altLang="en-US" sz="1400" b="0" dirty="0">
                          <a:solidFill>
                            <a:schemeClr val="tx1"/>
                          </a:solidFill>
                        </a:rPr>
                        <a:t>府　立</a:t>
                      </a:r>
                    </a:p>
                  </a:txBody>
                  <a:tcPr anchor="ctr"/>
                </a:tc>
                <a:tc>
                  <a:txBody>
                    <a:bodyPr/>
                    <a:lstStyle/>
                    <a:p>
                      <a:pPr algn="ctr"/>
                      <a:r>
                        <a:rPr kumimoji="1" lang="ja-JP" altLang="en-US" sz="1400" b="0" dirty="0">
                          <a:solidFill>
                            <a:schemeClr val="tx1"/>
                          </a:solidFill>
                        </a:rPr>
                        <a:t>全　国</a:t>
                      </a:r>
                    </a:p>
                  </a:txBody>
                  <a:tcPr anchor="ctr"/>
                </a:tc>
                <a:tc>
                  <a:txBody>
                    <a:bodyPr/>
                    <a:lstStyle/>
                    <a:p>
                      <a:pPr algn="ctr"/>
                      <a:r>
                        <a:rPr kumimoji="1" lang="ja-JP" altLang="en-US" sz="1400" b="0" dirty="0">
                          <a:solidFill>
                            <a:schemeClr val="tx1"/>
                          </a:solidFill>
                        </a:rPr>
                        <a:t>全国比</a:t>
                      </a:r>
                    </a:p>
                  </a:txBody>
                  <a:tcPr anchor="ctr"/>
                </a:tc>
                <a:extLst>
                  <a:ext uri="{0D108BD9-81ED-4DB2-BD59-A6C34878D82A}">
                    <a16:rowId xmlns:a16="http://schemas.microsoft.com/office/drawing/2014/main" val="4034398709"/>
                  </a:ext>
                </a:extLst>
              </a:tr>
              <a:tr h="435941">
                <a:tc>
                  <a:txBody>
                    <a:bodyPr/>
                    <a:lstStyle/>
                    <a:p>
                      <a:pPr algn="ctr"/>
                      <a:r>
                        <a:rPr kumimoji="1" lang="ja-JP" altLang="en-US" sz="1400" b="0" dirty="0"/>
                        <a:t>普通教室</a:t>
                      </a:r>
                    </a:p>
                  </a:txBody>
                  <a:tcPr anchor="ctr"/>
                </a:tc>
                <a:tc>
                  <a:txBody>
                    <a:bodyPr/>
                    <a:lstStyle/>
                    <a:p>
                      <a:pPr algn="ctr"/>
                      <a:r>
                        <a:rPr kumimoji="1" lang="en-US" altLang="ja-JP" sz="1400" b="0" dirty="0">
                          <a:solidFill>
                            <a:schemeClr val="tx1"/>
                          </a:solidFill>
                        </a:rPr>
                        <a:t>100.0</a:t>
                      </a:r>
                      <a:r>
                        <a:rPr kumimoji="1" lang="ja-JP" altLang="en-US" sz="1400" b="0" dirty="0">
                          <a:solidFill>
                            <a:schemeClr val="tx1"/>
                          </a:solidFill>
                        </a:rPr>
                        <a:t>％</a:t>
                      </a:r>
                    </a:p>
                  </a:txBody>
                  <a:tcPr anchor="ctr"/>
                </a:tc>
                <a:tc>
                  <a:txBody>
                    <a:bodyPr/>
                    <a:lstStyle/>
                    <a:p>
                      <a:pPr algn="ctr"/>
                      <a:r>
                        <a:rPr kumimoji="1" lang="en-US" altLang="ja-JP" sz="1400" b="0" dirty="0">
                          <a:solidFill>
                            <a:schemeClr val="tx1"/>
                          </a:solidFill>
                        </a:rPr>
                        <a:t>99.4</a:t>
                      </a:r>
                      <a:r>
                        <a:rPr kumimoji="1" lang="ja-JP" altLang="en-US" sz="1400" b="0" dirty="0">
                          <a:solidFill>
                            <a:schemeClr val="tx1"/>
                          </a:solidFill>
                        </a:rPr>
                        <a:t>％</a:t>
                      </a:r>
                    </a:p>
                  </a:txBody>
                  <a:tcPr anchor="ctr"/>
                </a:tc>
                <a:tc>
                  <a:txBody>
                    <a:bodyPr/>
                    <a:lstStyle/>
                    <a:p>
                      <a:pPr algn="ctr"/>
                      <a:r>
                        <a:rPr kumimoji="1" lang="en-US" altLang="ja-JP" sz="1400" b="0" dirty="0">
                          <a:solidFill>
                            <a:schemeClr val="tx1"/>
                          </a:solidFill>
                        </a:rPr>
                        <a:t>0.6</a:t>
                      </a:r>
                      <a:r>
                        <a:rPr kumimoji="1" lang="ja-JP" altLang="en-US" sz="1400" b="0" dirty="0">
                          <a:solidFill>
                            <a:schemeClr val="tx1"/>
                          </a:solidFill>
                        </a:rPr>
                        <a:t>％</a:t>
                      </a:r>
                    </a:p>
                  </a:txBody>
                  <a:tcPr anchor="ctr"/>
                </a:tc>
                <a:extLst>
                  <a:ext uri="{0D108BD9-81ED-4DB2-BD59-A6C34878D82A}">
                    <a16:rowId xmlns:a16="http://schemas.microsoft.com/office/drawing/2014/main" val="2685054012"/>
                  </a:ext>
                </a:extLst>
              </a:tr>
              <a:tr h="435941">
                <a:tc>
                  <a:txBody>
                    <a:bodyPr/>
                    <a:lstStyle/>
                    <a:p>
                      <a:pPr algn="ctr"/>
                      <a:r>
                        <a:rPr kumimoji="1" lang="ja-JP" altLang="en-US" sz="1400" b="0" dirty="0"/>
                        <a:t>特別教室</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rPr>
                        <a:t>61.7</a:t>
                      </a:r>
                      <a:r>
                        <a:rPr kumimoji="1" lang="ja-JP" altLang="en-US" sz="1400" b="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rPr>
                        <a:t>58.4</a:t>
                      </a:r>
                      <a:r>
                        <a:rPr kumimoji="1" lang="ja-JP" altLang="en-US" sz="1400" b="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rPr>
                        <a:t>3.3</a:t>
                      </a:r>
                      <a:r>
                        <a:rPr kumimoji="1" lang="ja-JP" altLang="en-US" sz="1400" b="0" dirty="0">
                          <a:solidFill>
                            <a:schemeClr val="tx1"/>
                          </a:solidFill>
                        </a:rPr>
                        <a:t>％</a:t>
                      </a:r>
                    </a:p>
                  </a:txBody>
                  <a:tcPr anchor="ctr"/>
                </a:tc>
                <a:extLst>
                  <a:ext uri="{0D108BD9-81ED-4DB2-BD59-A6C34878D82A}">
                    <a16:rowId xmlns:a16="http://schemas.microsoft.com/office/drawing/2014/main" val="50848763"/>
                  </a:ext>
                </a:extLst>
              </a:tr>
              <a:tr h="435941">
                <a:tc>
                  <a:txBody>
                    <a:bodyPr/>
                    <a:lstStyle/>
                    <a:p>
                      <a:pPr algn="ctr"/>
                      <a:r>
                        <a:rPr kumimoji="1" lang="ja-JP" altLang="en-US" sz="1400" b="0" dirty="0"/>
                        <a:t>体育館等</a:t>
                      </a:r>
                    </a:p>
                  </a:txBody>
                  <a:tcPr anchor="ctr"/>
                </a:tc>
                <a:tc>
                  <a:txBody>
                    <a:bodyPr/>
                    <a:lstStyle/>
                    <a:p>
                      <a:pPr algn="ctr"/>
                      <a:r>
                        <a:rPr kumimoji="1" lang="en-US" altLang="ja-JP" sz="1400" b="0" dirty="0">
                          <a:solidFill>
                            <a:schemeClr val="tx1"/>
                          </a:solidFill>
                        </a:rPr>
                        <a:t>30.1</a:t>
                      </a:r>
                      <a:r>
                        <a:rPr kumimoji="1" lang="ja-JP" altLang="en-US" sz="1400" b="0" dirty="0">
                          <a:solidFill>
                            <a:schemeClr val="tx1"/>
                          </a:solidFill>
                        </a:rPr>
                        <a:t>％</a:t>
                      </a:r>
                    </a:p>
                  </a:txBody>
                  <a:tcPr anchor="ctr"/>
                </a:tc>
                <a:tc>
                  <a:txBody>
                    <a:bodyPr/>
                    <a:lstStyle/>
                    <a:p>
                      <a:pPr algn="ctr"/>
                      <a:r>
                        <a:rPr kumimoji="1" lang="en-US" altLang="ja-JP" sz="1400" b="0" dirty="0">
                          <a:solidFill>
                            <a:schemeClr val="tx1"/>
                          </a:solidFill>
                        </a:rPr>
                        <a:t>14.0</a:t>
                      </a:r>
                      <a:r>
                        <a:rPr kumimoji="1" lang="ja-JP" altLang="en-US" sz="1400" b="0" dirty="0">
                          <a:solidFill>
                            <a:schemeClr val="tx1"/>
                          </a:solidFill>
                        </a:rPr>
                        <a:t>％</a:t>
                      </a:r>
                    </a:p>
                  </a:txBody>
                  <a:tcPr anchor="ctr"/>
                </a:tc>
                <a:tc>
                  <a:txBody>
                    <a:bodyPr/>
                    <a:lstStyle/>
                    <a:p>
                      <a:pPr algn="ctr"/>
                      <a:r>
                        <a:rPr kumimoji="1" lang="en-US" altLang="ja-JP" sz="1400" b="0" dirty="0">
                          <a:solidFill>
                            <a:schemeClr val="tx1"/>
                          </a:solidFill>
                        </a:rPr>
                        <a:t>16.1</a:t>
                      </a:r>
                      <a:r>
                        <a:rPr kumimoji="1" lang="ja-JP" altLang="en-US" sz="1400" b="0" dirty="0">
                          <a:solidFill>
                            <a:schemeClr val="tx1"/>
                          </a:solidFill>
                        </a:rPr>
                        <a:t>％</a:t>
                      </a:r>
                    </a:p>
                  </a:txBody>
                  <a:tcPr anchor="ctr"/>
                </a:tc>
                <a:extLst>
                  <a:ext uri="{0D108BD9-81ED-4DB2-BD59-A6C34878D82A}">
                    <a16:rowId xmlns:a16="http://schemas.microsoft.com/office/drawing/2014/main" val="647662791"/>
                  </a:ext>
                </a:extLst>
              </a:tr>
            </a:tbl>
          </a:graphicData>
        </a:graphic>
      </p:graphicFrame>
      <p:sp>
        <p:nvSpPr>
          <p:cNvPr id="10" name="正方形/長方形 9">
            <a:extLst>
              <a:ext uri="{FF2B5EF4-FFF2-40B4-BE49-F238E27FC236}">
                <a16:creationId xmlns:a16="http://schemas.microsoft.com/office/drawing/2014/main" id="{EFC30975-F265-41DA-9ECD-95B24013F25E}"/>
              </a:ext>
            </a:extLst>
          </p:cNvPr>
          <p:cNvSpPr/>
          <p:nvPr/>
        </p:nvSpPr>
        <p:spPr>
          <a:xfrm>
            <a:off x="584347" y="1923727"/>
            <a:ext cx="3414351" cy="4382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〇　高等学校の空調設備設置率　</a:t>
            </a:r>
          </a:p>
        </p:txBody>
      </p:sp>
      <p:sp>
        <p:nvSpPr>
          <p:cNvPr id="11" name="正方形/長方形 10">
            <a:extLst>
              <a:ext uri="{FF2B5EF4-FFF2-40B4-BE49-F238E27FC236}">
                <a16:creationId xmlns:a16="http://schemas.microsoft.com/office/drawing/2014/main" id="{7BCD6282-F849-4CC1-9F62-CC373046D9E3}"/>
              </a:ext>
            </a:extLst>
          </p:cNvPr>
          <p:cNvSpPr/>
          <p:nvPr/>
        </p:nvSpPr>
        <p:spPr>
          <a:xfrm>
            <a:off x="4904544" y="1986564"/>
            <a:ext cx="2057399" cy="4382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令和</a:t>
            </a:r>
            <a:r>
              <a:rPr kumimoji="1" lang="en-US" altLang="ja-JP" sz="1200" dirty="0">
                <a:solidFill>
                  <a:schemeClr val="tx1"/>
                </a:solidFill>
              </a:rPr>
              <a:t>6</a:t>
            </a:r>
            <a:r>
              <a:rPr kumimoji="1" lang="ja-JP" altLang="en-US" sz="1200" dirty="0">
                <a:solidFill>
                  <a:schemeClr val="tx1"/>
                </a:solidFill>
              </a:rPr>
              <a:t>（</a:t>
            </a:r>
            <a:r>
              <a:rPr kumimoji="1" lang="en-US" altLang="ja-JP" sz="1200" dirty="0">
                <a:solidFill>
                  <a:schemeClr val="tx1"/>
                </a:solidFill>
              </a:rPr>
              <a:t>2024</a:t>
            </a:r>
            <a:r>
              <a:rPr kumimoji="1" lang="ja-JP" altLang="en-US" sz="1200" dirty="0">
                <a:solidFill>
                  <a:schemeClr val="tx1"/>
                </a:solidFill>
              </a:rPr>
              <a:t>）年</a:t>
            </a:r>
            <a:r>
              <a:rPr kumimoji="1" lang="en-US" altLang="ja-JP" sz="1200" dirty="0">
                <a:solidFill>
                  <a:schemeClr val="tx1"/>
                </a:solidFill>
              </a:rPr>
              <a:t>9</a:t>
            </a:r>
            <a:r>
              <a:rPr kumimoji="1" lang="ja-JP" altLang="en-US" sz="1200" dirty="0">
                <a:solidFill>
                  <a:schemeClr val="tx1"/>
                </a:solidFill>
              </a:rPr>
              <a:t>月現在　</a:t>
            </a:r>
          </a:p>
        </p:txBody>
      </p:sp>
      <p:sp>
        <p:nvSpPr>
          <p:cNvPr id="12" name="正方形/長方形 11">
            <a:extLst>
              <a:ext uri="{FF2B5EF4-FFF2-40B4-BE49-F238E27FC236}">
                <a16:creationId xmlns:a16="http://schemas.microsoft.com/office/drawing/2014/main" id="{D2BACFCD-1361-4506-97E0-80730D680506}"/>
              </a:ext>
            </a:extLst>
          </p:cNvPr>
          <p:cNvSpPr/>
          <p:nvPr/>
        </p:nvSpPr>
        <p:spPr>
          <a:xfrm>
            <a:off x="440717" y="1094164"/>
            <a:ext cx="8407070" cy="659248"/>
          </a:xfrm>
          <a:prstGeom prst="rect">
            <a:avLst/>
          </a:prstGeom>
          <a:solidFill>
            <a:schemeClr val="accent4">
              <a:lumMod val="20000"/>
              <a:lumOff val="80000"/>
            </a:schemeClr>
          </a:solidFill>
          <a:ln w="28575" cmpd="dbl">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近年、記録的な猛暑が続いており、熱中症が社会問題化している中、子どもたちの健康保護や学習意欲向上などの観点から空調設備を設置している。</a:t>
            </a:r>
          </a:p>
        </p:txBody>
      </p:sp>
      <p:sp>
        <p:nvSpPr>
          <p:cNvPr id="13" name="正方形/長方形 12">
            <a:extLst>
              <a:ext uri="{FF2B5EF4-FFF2-40B4-BE49-F238E27FC236}">
                <a16:creationId xmlns:a16="http://schemas.microsoft.com/office/drawing/2014/main" id="{75B95AD7-2EC0-4B9B-90B3-FE5DAE8A3022}"/>
              </a:ext>
            </a:extLst>
          </p:cNvPr>
          <p:cNvSpPr/>
          <p:nvPr/>
        </p:nvSpPr>
        <p:spPr>
          <a:xfrm>
            <a:off x="911073" y="4005015"/>
            <a:ext cx="6495567" cy="8431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rPr>
              <a:t>※</a:t>
            </a:r>
            <a:r>
              <a:rPr kumimoji="1" lang="ja-JP" altLang="en-US" sz="1200" dirty="0">
                <a:solidFill>
                  <a:schemeClr val="tx1"/>
                </a:solidFill>
              </a:rPr>
              <a:t>　出典：公立学校施設における空調（冷房）設備の設置状況調査（文部科学省調査より）</a:t>
            </a:r>
            <a:endParaRPr kumimoji="1" lang="en-US" altLang="ja-JP" sz="1200" dirty="0">
              <a:solidFill>
                <a:schemeClr val="tx1"/>
              </a:solidFill>
            </a:endParaRPr>
          </a:p>
          <a:p>
            <a:r>
              <a:rPr kumimoji="1" lang="en-US" altLang="ja-JP" sz="1200" dirty="0">
                <a:solidFill>
                  <a:schemeClr val="tx1"/>
                </a:solidFill>
              </a:rPr>
              <a:t>※</a:t>
            </a:r>
            <a:r>
              <a:rPr kumimoji="1" lang="ja-JP" altLang="en-US" sz="1200" dirty="0">
                <a:solidFill>
                  <a:schemeClr val="tx1"/>
                </a:solidFill>
              </a:rPr>
              <a:t>　体育館等には、アリーナ、剣道場、柔道場及びトレーニングルーム等を含む</a:t>
            </a:r>
            <a:endParaRPr kumimoji="1" lang="en-US" altLang="ja-JP" sz="1200" dirty="0">
              <a:solidFill>
                <a:schemeClr val="tx1"/>
              </a:solidFill>
            </a:endParaRPr>
          </a:p>
          <a:p>
            <a:r>
              <a:rPr kumimoji="1" lang="en-US" altLang="ja-JP" sz="1200" dirty="0">
                <a:solidFill>
                  <a:schemeClr val="tx1"/>
                </a:solidFill>
              </a:rPr>
              <a:t>※</a:t>
            </a:r>
            <a:r>
              <a:rPr kumimoji="1" lang="ja-JP" altLang="en-US" sz="1200" dirty="0">
                <a:solidFill>
                  <a:schemeClr val="tx1"/>
                </a:solidFill>
              </a:rPr>
              <a:t>　令和６（</a:t>
            </a:r>
            <a:r>
              <a:rPr kumimoji="1" lang="en-US" altLang="ja-JP" sz="1200" dirty="0">
                <a:solidFill>
                  <a:schemeClr val="tx1"/>
                </a:solidFill>
              </a:rPr>
              <a:t>2024</a:t>
            </a:r>
            <a:r>
              <a:rPr kumimoji="1" lang="ja-JP" altLang="en-US" sz="1200" dirty="0">
                <a:solidFill>
                  <a:schemeClr val="tx1"/>
                </a:solidFill>
              </a:rPr>
              <a:t>）年度末をもって、全校の体育館に空調設備を設置済</a:t>
            </a:r>
            <a:endParaRPr kumimoji="1" lang="en-US" altLang="ja-JP" sz="1200" dirty="0">
              <a:solidFill>
                <a:schemeClr val="tx1"/>
              </a:solidFill>
            </a:endParaRPr>
          </a:p>
          <a:p>
            <a:r>
              <a:rPr kumimoji="1" lang="ja-JP" altLang="en-US" sz="1200" dirty="0">
                <a:solidFill>
                  <a:schemeClr val="tx1"/>
                </a:solidFill>
              </a:rPr>
              <a:t>　　　ただし、体育館を２施設有する学校については、１施設だけに設置　</a:t>
            </a:r>
          </a:p>
        </p:txBody>
      </p:sp>
      <p:sp>
        <p:nvSpPr>
          <p:cNvPr id="14" name="四角形: 角を丸くする 13">
            <a:extLst>
              <a:ext uri="{FF2B5EF4-FFF2-40B4-BE49-F238E27FC236}">
                <a16:creationId xmlns:a16="http://schemas.microsoft.com/office/drawing/2014/main" id="{D655D762-75D3-43F0-A1FB-B272F830DB26}"/>
              </a:ext>
            </a:extLst>
          </p:cNvPr>
          <p:cNvSpPr/>
          <p:nvPr/>
        </p:nvSpPr>
        <p:spPr>
          <a:xfrm>
            <a:off x="440717" y="5415840"/>
            <a:ext cx="8407070" cy="1040940"/>
          </a:xfrm>
          <a:prstGeom prst="roundRect">
            <a:avLst/>
          </a:prstGeom>
          <a:solidFill>
            <a:schemeClr val="accent1">
              <a:lumMod val="40000"/>
              <a:lumOff val="60000"/>
            </a:schemeClr>
          </a:solidFill>
          <a:ln w="1905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p>
          <a:p>
            <a:r>
              <a:rPr kumimoji="1" lang="ja-JP" altLang="en-US" sz="1400" dirty="0">
                <a:solidFill>
                  <a:schemeClr val="tx1"/>
                </a:solidFill>
              </a:rPr>
              <a:t>　 空調設備を設置していない教室等については、令和６（</a:t>
            </a:r>
            <a:r>
              <a:rPr kumimoji="1" lang="en-US" altLang="ja-JP" sz="1400" dirty="0">
                <a:solidFill>
                  <a:schemeClr val="tx1"/>
                </a:solidFill>
              </a:rPr>
              <a:t>2024</a:t>
            </a:r>
            <a:r>
              <a:rPr kumimoji="1" lang="ja-JP" altLang="en-US" sz="1400" dirty="0">
                <a:solidFill>
                  <a:schemeClr val="tx1"/>
                </a:solidFill>
              </a:rPr>
              <a:t>）年度に実施した使用目的・頻度などの調査結果を踏まえて、空調設備の必要性、設置する場合の効果的な手法や期間などを検討したうえで、計画的な空調設備の整備を行っていく。</a:t>
            </a:r>
          </a:p>
        </p:txBody>
      </p:sp>
    </p:spTree>
    <p:extLst>
      <p:ext uri="{BB962C8B-B14F-4D97-AF65-F5344CB8AC3E}">
        <p14:creationId xmlns:p14="http://schemas.microsoft.com/office/powerpoint/2010/main" val="31043110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926580" y="6523390"/>
            <a:ext cx="2057400" cy="365125"/>
          </a:xfrm>
        </p:spPr>
        <p:txBody>
          <a:bodyPr/>
          <a:lstStyle/>
          <a:p>
            <a:fld id="{8EF98A3A-4FC9-421C-9EC4-B2EF6B34D3EB}" type="slidenum">
              <a:rPr kumimoji="1" lang="ja-JP" altLang="en-US" smtClean="0"/>
              <a:t>56</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10" name="テキスト ボックス 9">
            <a:extLst>
              <a:ext uri="{FF2B5EF4-FFF2-40B4-BE49-F238E27FC236}">
                <a16:creationId xmlns:a16="http://schemas.microsoft.com/office/drawing/2014/main" id="{FE9336B7-1D5B-43C4-86F2-906864415F6C}"/>
              </a:ext>
            </a:extLst>
          </p:cNvPr>
          <p:cNvSpPr txBox="1"/>
          <p:nvPr/>
        </p:nvSpPr>
        <p:spPr>
          <a:xfrm>
            <a:off x="84025" y="1016421"/>
            <a:ext cx="5737654" cy="307777"/>
          </a:xfrm>
          <a:prstGeom prst="rect">
            <a:avLst/>
          </a:prstGeom>
          <a:noFill/>
        </p:spPr>
        <p:txBody>
          <a:bodyPr wrap="square" rtlCol="0">
            <a:spAutoFit/>
          </a:bodyPr>
          <a:lstStyle/>
          <a:p>
            <a:r>
              <a:rPr kumimoji="1" lang="ja-JP" altLang="en-US" sz="1400" b="1" dirty="0"/>
              <a:t>■府立学校条例（平成</a:t>
            </a:r>
            <a:r>
              <a:rPr kumimoji="1" lang="en-US" altLang="ja-JP" sz="1400" b="1" dirty="0"/>
              <a:t>24</a:t>
            </a:r>
            <a:r>
              <a:rPr kumimoji="1" lang="ja-JP" altLang="en-US" sz="1400" b="1" dirty="0"/>
              <a:t>（</a:t>
            </a:r>
            <a:r>
              <a:rPr kumimoji="1" lang="en-US" altLang="ja-JP" sz="1400" b="1" dirty="0"/>
              <a:t>2012</a:t>
            </a:r>
            <a:r>
              <a:rPr kumimoji="1" lang="ja-JP" altLang="en-US" sz="1400" b="1" dirty="0"/>
              <a:t>）年４月１日施行）</a:t>
            </a:r>
          </a:p>
        </p:txBody>
      </p:sp>
      <p:sp>
        <p:nvSpPr>
          <p:cNvPr id="13" name="テキスト ボックス 12">
            <a:extLst>
              <a:ext uri="{FF2B5EF4-FFF2-40B4-BE49-F238E27FC236}">
                <a16:creationId xmlns:a16="http://schemas.microsoft.com/office/drawing/2014/main" id="{7B8CB5C9-1BDB-48B0-BC5D-70B350D5DA63}"/>
              </a:ext>
            </a:extLst>
          </p:cNvPr>
          <p:cNvSpPr txBox="1"/>
          <p:nvPr/>
        </p:nvSpPr>
        <p:spPr>
          <a:xfrm>
            <a:off x="190119" y="1336912"/>
            <a:ext cx="8763761" cy="2462213"/>
          </a:xfrm>
          <a:prstGeom prst="rect">
            <a:avLst/>
          </a:prstGeom>
          <a:noFill/>
          <a:ln w="25400">
            <a:solidFill>
              <a:schemeClr val="tx1"/>
            </a:solidFill>
          </a:ln>
        </p:spPr>
        <p:txBody>
          <a:bodyPr wrap="square" rtlCol="0">
            <a:spAutoFit/>
          </a:bodyPr>
          <a:lstStyle/>
          <a:p>
            <a:r>
              <a:rPr kumimoji="1" lang="ja-JP" altLang="en-US" sz="1400" dirty="0"/>
              <a:t>第二条　府立学校は、教育の普及及び機会均等を図りつつ、</a:t>
            </a:r>
            <a:r>
              <a:rPr kumimoji="1" lang="ja-JP" altLang="en-US" sz="1400" b="1" u="sng" dirty="0"/>
              <a:t>将来の幼児、児童及び生徒の数、入学を志願する者の数</a:t>
            </a:r>
            <a:endParaRPr kumimoji="1" lang="en-US" altLang="ja-JP" sz="1400" b="1" u="sng" dirty="0"/>
          </a:p>
          <a:p>
            <a:r>
              <a:rPr kumimoji="1" lang="ja-JP" altLang="en-US" sz="1400" b="1" dirty="0"/>
              <a:t>　　</a:t>
            </a:r>
            <a:r>
              <a:rPr kumimoji="1" lang="ja-JP" altLang="en-US" sz="1400" b="1" u="sng" dirty="0"/>
              <a:t>の動向、当該府立学校の特色、その学校が所在する地域の特性その他の事情を総合的に勘案</a:t>
            </a:r>
            <a:r>
              <a:rPr kumimoji="1" lang="ja-JP" altLang="en-US" sz="1400" dirty="0"/>
              <a:t>し、効果的かつ効率</a:t>
            </a:r>
            <a:endParaRPr kumimoji="1" lang="en-US" altLang="ja-JP" sz="1400" dirty="0"/>
          </a:p>
          <a:p>
            <a:r>
              <a:rPr kumimoji="1" lang="ja-JP" altLang="en-US" sz="1400" dirty="0"/>
              <a:t>　　的に配置されるよう努めるものとする。</a:t>
            </a:r>
            <a:endParaRPr kumimoji="1" lang="en-US" altLang="ja-JP" sz="1400" dirty="0"/>
          </a:p>
          <a:p>
            <a:r>
              <a:rPr kumimoji="1" lang="ja-JP" altLang="en-US" sz="1400" dirty="0"/>
              <a:t>２　入学を志願する者の数が</a:t>
            </a:r>
            <a:r>
              <a:rPr kumimoji="1" lang="ja-JP" altLang="en-US" sz="1400" b="1" u="sng" dirty="0"/>
              <a:t>三年連続して定員に満たない高等学校</a:t>
            </a:r>
            <a:r>
              <a:rPr kumimoji="1" lang="ja-JP" altLang="en-US" sz="1400" dirty="0"/>
              <a:t>で、その後も改善する見込みがないと認められるもの</a:t>
            </a:r>
            <a:endParaRPr kumimoji="1" lang="en-US" altLang="ja-JP" sz="1400" dirty="0"/>
          </a:p>
          <a:p>
            <a:r>
              <a:rPr kumimoji="1" lang="ja-JP" altLang="en-US" sz="1400" dirty="0"/>
              <a:t>　　は、再編整備の対象とする。</a:t>
            </a:r>
            <a:endParaRPr kumimoji="1" lang="en-US" altLang="ja-JP" sz="1400" dirty="0"/>
          </a:p>
          <a:p>
            <a:endParaRPr kumimoji="1" lang="en-US" altLang="ja-JP" sz="1400" dirty="0"/>
          </a:p>
          <a:p>
            <a:r>
              <a:rPr kumimoji="1" lang="ja-JP" altLang="en-US" sz="1400" b="1" dirty="0"/>
              <a:t>＜参考＞附帯決議（平成</a:t>
            </a:r>
            <a:r>
              <a:rPr kumimoji="1" lang="en-US" altLang="ja-JP" sz="1400" b="1" dirty="0"/>
              <a:t>27</a:t>
            </a:r>
            <a:r>
              <a:rPr kumimoji="1" lang="ja-JP" altLang="en-US" sz="1400" b="1" dirty="0"/>
              <a:t>（</a:t>
            </a:r>
            <a:r>
              <a:rPr kumimoji="1" lang="en-US" altLang="ja-JP" sz="1400" b="1" dirty="0"/>
              <a:t>2015</a:t>
            </a:r>
            <a:r>
              <a:rPr kumimoji="1" lang="ja-JP" altLang="en-US" sz="1400" b="1" dirty="0"/>
              <a:t>）年</a:t>
            </a:r>
            <a:r>
              <a:rPr kumimoji="1" lang="en-US" altLang="ja-JP" sz="1400" b="1" dirty="0"/>
              <a:t>2</a:t>
            </a:r>
            <a:r>
              <a:rPr kumimoji="1" lang="ja-JP" altLang="en-US" sz="1400" b="1" dirty="0"/>
              <a:t>月議会・教育常任委員会）（一部抜粋）</a:t>
            </a:r>
            <a:endParaRPr kumimoji="1" lang="en-US" altLang="ja-JP" sz="1400" b="1" dirty="0"/>
          </a:p>
          <a:p>
            <a:r>
              <a:rPr kumimoji="1" lang="ja-JP" altLang="en-US" sz="1400" dirty="0"/>
              <a:t>１</a:t>
            </a:r>
            <a:r>
              <a:rPr kumimoji="1" lang="en-US" altLang="ja-JP" sz="1400" dirty="0"/>
              <a:t>.</a:t>
            </a:r>
            <a:r>
              <a:rPr kumimoji="1" lang="ja-JP" altLang="en-US" sz="1400" dirty="0"/>
              <a:t>　府立高校の再編整備にあたっては、単独閉校だけでなく、対象校の伝統や特色が他の府立高校に継承されるよう、</a:t>
            </a:r>
            <a:endParaRPr kumimoji="1" lang="en-US" altLang="ja-JP" sz="1400" dirty="0"/>
          </a:p>
          <a:p>
            <a:r>
              <a:rPr kumimoji="1" lang="ja-JP" altLang="en-US" sz="1400" dirty="0"/>
              <a:t>　　統合整備等の手法についても検討すること。</a:t>
            </a:r>
            <a:endParaRPr kumimoji="1" lang="en-US" altLang="ja-JP" sz="1400" dirty="0"/>
          </a:p>
          <a:p>
            <a:r>
              <a:rPr kumimoji="1" lang="ja-JP" altLang="en-US" sz="1400" dirty="0"/>
              <a:t>４</a:t>
            </a:r>
            <a:r>
              <a:rPr kumimoji="1" lang="en-US" altLang="ja-JP" sz="1400" dirty="0"/>
              <a:t>.</a:t>
            </a:r>
            <a:r>
              <a:rPr kumimoji="1" lang="ja-JP" altLang="en-US" sz="1400" dirty="0"/>
              <a:t>　対象となる高校への入学を希望する中学生の行き先がなくなることのないよう、受け皿となる府立高校を十分に確保</a:t>
            </a:r>
            <a:endParaRPr kumimoji="1" lang="en-US" altLang="ja-JP" sz="1400" dirty="0"/>
          </a:p>
          <a:p>
            <a:r>
              <a:rPr kumimoji="1" lang="ja-JP" altLang="en-US" sz="1400" dirty="0"/>
              <a:t>　　すること。</a:t>
            </a:r>
            <a:endParaRPr kumimoji="1" lang="ja-JP" altLang="en-US" dirty="0"/>
          </a:p>
        </p:txBody>
      </p:sp>
      <p:sp>
        <p:nvSpPr>
          <p:cNvPr id="14" name="テキスト ボックス 13">
            <a:extLst>
              <a:ext uri="{FF2B5EF4-FFF2-40B4-BE49-F238E27FC236}">
                <a16:creationId xmlns:a16="http://schemas.microsoft.com/office/drawing/2014/main" id="{3FC93AB5-031E-4366-8DCE-82C1746DA303}"/>
              </a:ext>
            </a:extLst>
          </p:cNvPr>
          <p:cNvSpPr txBox="1"/>
          <p:nvPr/>
        </p:nvSpPr>
        <p:spPr>
          <a:xfrm>
            <a:off x="84025" y="3846232"/>
            <a:ext cx="8899955" cy="307777"/>
          </a:xfrm>
          <a:prstGeom prst="rect">
            <a:avLst/>
          </a:prstGeom>
          <a:noFill/>
        </p:spPr>
        <p:txBody>
          <a:bodyPr wrap="square" rtlCol="0">
            <a:spAutoFit/>
          </a:bodyPr>
          <a:lstStyle/>
          <a:p>
            <a:r>
              <a:rPr kumimoji="1" lang="ja-JP" altLang="en-US" sz="1400" b="1" dirty="0"/>
              <a:t>■府立高等学校再編整備方針（令和５（</a:t>
            </a:r>
            <a:r>
              <a:rPr kumimoji="1" lang="en-US" altLang="ja-JP" sz="1400" b="1" dirty="0"/>
              <a:t>2023</a:t>
            </a:r>
            <a:r>
              <a:rPr kumimoji="1" lang="ja-JP" altLang="en-US" sz="1400" b="1" dirty="0"/>
              <a:t>）年３月</a:t>
            </a:r>
            <a:r>
              <a:rPr kumimoji="1" lang="en-US" altLang="ja-JP" sz="1400" b="1" dirty="0"/>
              <a:t> </a:t>
            </a:r>
            <a:r>
              <a:rPr kumimoji="1" lang="ja-JP" altLang="en-US" sz="1400" b="1" dirty="0"/>
              <a:t>府教委策定）　</a:t>
            </a:r>
            <a:r>
              <a:rPr kumimoji="1" lang="ja-JP" altLang="en-US" sz="1100" b="1" dirty="0"/>
              <a:t>対象期間　令和５（</a:t>
            </a:r>
            <a:r>
              <a:rPr kumimoji="1" lang="en-US" altLang="ja-JP" sz="1100" b="1" dirty="0"/>
              <a:t>2023</a:t>
            </a:r>
            <a:r>
              <a:rPr kumimoji="1" lang="ja-JP" altLang="en-US" sz="1100" b="1" dirty="0"/>
              <a:t>）～</a:t>
            </a:r>
            <a:r>
              <a:rPr kumimoji="1" lang="en-US" altLang="ja-JP" sz="1100" b="1" dirty="0"/>
              <a:t>14</a:t>
            </a:r>
            <a:r>
              <a:rPr kumimoji="1" lang="ja-JP" altLang="en-US" sz="1100" b="1" dirty="0"/>
              <a:t>（</a:t>
            </a:r>
            <a:r>
              <a:rPr kumimoji="1" lang="en-US" altLang="ja-JP" sz="1100" b="1" dirty="0"/>
              <a:t>2032</a:t>
            </a:r>
            <a:r>
              <a:rPr kumimoji="1" lang="ja-JP" altLang="en-US" sz="1100" b="1" dirty="0"/>
              <a:t>）年度</a:t>
            </a:r>
          </a:p>
        </p:txBody>
      </p:sp>
      <p:sp>
        <p:nvSpPr>
          <p:cNvPr id="15" name="テキスト ボックス 14">
            <a:extLst>
              <a:ext uri="{FF2B5EF4-FFF2-40B4-BE49-F238E27FC236}">
                <a16:creationId xmlns:a16="http://schemas.microsoft.com/office/drawing/2014/main" id="{7D02B1FA-432A-4202-A6AF-00A6DE18B131}"/>
              </a:ext>
            </a:extLst>
          </p:cNvPr>
          <p:cNvSpPr txBox="1"/>
          <p:nvPr/>
        </p:nvSpPr>
        <p:spPr>
          <a:xfrm>
            <a:off x="84027" y="5159246"/>
            <a:ext cx="8763760" cy="307777"/>
          </a:xfrm>
          <a:prstGeom prst="rect">
            <a:avLst/>
          </a:prstGeom>
          <a:noFill/>
        </p:spPr>
        <p:txBody>
          <a:bodyPr wrap="square" rtlCol="0">
            <a:spAutoFit/>
          </a:bodyPr>
          <a:lstStyle/>
          <a:p>
            <a:r>
              <a:rPr kumimoji="1" lang="ja-JP" altLang="en-US" sz="1400" b="1" dirty="0"/>
              <a:t>■府立高等学校再編整備計画（令和５（</a:t>
            </a:r>
            <a:r>
              <a:rPr kumimoji="1" lang="en-US" altLang="ja-JP" sz="1400" b="1" dirty="0"/>
              <a:t>2023</a:t>
            </a:r>
            <a:r>
              <a:rPr kumimoji="1" lang="ja-JP" altLang="en-US" sz="1400" b="1" dirty="0"/>
              <a:t>）年３月</a:t>
            </a:r>
            <a:r>
              <a:rPr kumimoji="1" lang="en-US" altLang="ja-JP" sz="1400" b="1" dirty="0"/>
              <a:t> </a:t>
            </a:r>
            <a:r>
              <a:rPr kumimoji="1" lang="ja-JP" altLang="en-US" sz="1400" b="1" dirty="0"/>
              <a:t>府教委策定）　</a:t>
            </a:r>
            <a:r>
              <a:rPr kumimoji="1" lang="ja-JP" altLang="en-US" sz="1100" b="1" dirty="0"/>
              <a:t>対象期間　令和５（</a:t>
            </a:r>
            <a:r>
              <a:rPr kumimoji="1" lang="en-US" altLang="ja-JP" sz="1100" b="1" dirty="0"/>
              <a:t>2023</a:t>
            </a:r>
            <a:r>
              <a:rPr kumimoji="1" lang="ja-JP" altLang="en-US" sz="1100" b="1" dirty="0"/>
              <a:t>）～</a:t>
            </a:r>
            <a:r>
              <a:rPr kumimoji="1" lang="en-US" altLang="ja-JP" sz="1100" b="1" dirty="0"/>
              <a:t>9</a:t>
            </a:r>
            <a:r>
              <a:rPr kumimoji="1" lang="ja-JP" altLang="en-US" sz="1100" b="1" dirty="0"/>
              <a:t>（</a:t>
            </a:r>
            <a:r>
              <a:rPr kumimoji="1" lang="en-US" altLang="ja-JP" sz="1100" b="1" dirty="0"/>
              <a:t>2027</a:t>
            </a:r>
            <a:r>
              <a:rPr kumimoji="1" lang="ja-JP" altLang="en-US" sz="1100" b="1" dirty="0"/>
              <a:t>）年度</a:t>
            </a:r>
          </a:p>
        </p:txBody>
      </p:sp>
      <p:sp>
        <p:nvSpPr>
          <p:cNvPr id="16" name="テキスト ボックス 15">
            <a:extLst>
              <a:ext uri="{FF2B5EF4-FFF2-40B4-BE49-F238E27FC236}">
                <a16:creationId xmlns:a16="http://schemas.microsoft.com/office/drawing/2014/main" id="{55F9A77C-1FD2-4AAC-A7BD-F73A828D2C93}"/>
              </a:ext>
            </a:extLst>
          </p:cNvPr>
          <p:cNvSpPr txBox="1"/>
          <p:nvPr/>
        </p:nvSpPr>
        <p:spPr>
          <a:xfrm>
            <a:off x="177240" y="4154009"/>
            <a:ext cx="8763761" cy="954107"/>
          </a:xfrm>
          <a:prstGeom prst="rect">
            <a:avLst/>
          </a:prstGeom>
          <a:noFill/>
          <a:ln w="25400">
            <a:solidFill>
              <a:schemeClr val="tx1"/>
            </a:solidFill>
          </a:ln>
        </p:spPr>
        <p:txBody>
          <a:bodyPr wrap="square" rtlCol="0">
            <a:spAutoFit/>
          </a:bodyPr>
          <a:lstStyle/>
          <a:p>
            <a:r>
              <a:rPr kumimoji="1" lang="ja-JP" altLang="en-US" sz="1400" dirty="0"/>
              <a:t>目的：今後の生徒数減少を見据え、社会のニーズを踏まえた</a:t>
            </a:r>
            <a:r>
              <a:rPr kumimoji="1" lang="ja-JP" altLang="en-US" sz="1400" b="1" u="sng" dirty="0"/>
              <a:t>教育内容の充実</a:t>
            </a:r>
            <a:r>
              <a:rPr kumimoji="1" lang="ja-JP" altLang="en-US" sz="1400" dirty="0"/>
              <a:t>と、</a:t>
            </a:r>
            <a:r>
              <a:rPr kumimoji="1" lang="ja-JP" altLang="en-US" sz="1400" b="1" u="sng" dirty="0"/>
              <a:t>就学機会の確保を前提</a:t>
            </a:r>
            <a:r>
              <a:rPr kumimoji="1" lang="ja-JP" altLang="en-US" sz="1400" dirty="0"/>
              <a:t>とした</a:t>
            </a:r>
            <a:r>
              <a:rPr kumimoji="1" lang="ja-JP" altLang="en-US" sz="1400" b="1" u="sng" dirty="0"/>
              <a:t>効果的</a:t>
            </a:r>
            <a:endParaRPr kumimoji="1" lang="en-US" altLang="ja-JP" sz="1400" b="1" u="sng" dirty="0"/>
          </a:p>
          <a:p>
            <a:r>
              <a:rPr kumimoji="1" lang="ja-JP" altLang="en-US" sz="1400" dirty="0"/>
              <a:t>　　　　</a:t>
            </a:r>
            <a:r>
              <a:rPr kumimoji="1" lang="ja-JP" altLang="en-US" sz="1400" b="1" u="sng" dirty="0"/>
              <a:t>かつ効率的な学校の配置</a:t>
            </a:r>
            <a:r>
              <a:rPr kumimoji="1" lang="ja-JP" altLang="en-US" sz="1400" dirty="0"/>
              <a:t>を両輪とし、活力ある学校づくりをめざした再編整備を推進する。</a:t>
            </a:r>
            <a:endParaRPr kumimoji="1" lang="en-US" altLang="ja-JP" sz="1400" dirty="0"/>
          </a:p>
          <a:p>
            <a:r>
              <a:rPr kumimoji="1" lang="ja-JP" altLang="en-US" sz="1400" dirty="0"/>
              <a:t>内容：○普通科、多様な学びを保障する学校、専門学科、総合学科など、それぞれの学校の充実</a:t>
            </a:r>
            <a:endParaRPr kumimoji="1" lang="en-US" altLang="ja-JP" sz="1400" dirty="0"/>
          </a:p>
          <a:p>
            <a:r>
              <a:rPr kumimoji="1" lang="ja-JP" altLang="en-US" sz="1400" dirty="0"/>
              <a:t>　　　　 ○学校の配置　</a:t>
            </a:r>
            <a:r>
              <a:rPr kumimoji="1" lang="ja-JP" altLang="en-US" sz="1200" dirty="0"/>
              <a:t>＜参考＞公立高校総募集定員（試算値）</a:t>
            </a:r>
            <a:r>
              <a:rPr kumimoji="1" lang="en-US" altLang="ja-JP" sz="1200" dirty="0"/>
              <a:t>R5 37,655</a:t>
            </a:r>
            <a:r>
              <a:rPr kumimoji="1" lang="ja-JP" altLang="en-US" sz="1200" dirty="0"/>
              <a:t>人　⇒　</a:t>
            </a:r>
            <a:r>
              <a:rPr kumimoji="1" lang="en-US" altLang="ja-JP" sz="1200" dirty="0"/>
              <a:t>R15 </a:t>
            </a:r>
            <a:r>
              <a:rPr kumimoji="1" lang="ja-JP" altLang="en-US" sz="1200" dirty="0"/>
              <a:t>▲</a:t>
            </a:r>
            <a:r>
              <a:rPr kumimoji="1" lang="en-US" altLang="ja-JP" sz="1200" dirty="0"/>
              <a:t>5,415</a:t>
            </a:r>
            <a:r>
              <a:rPr kumimoji="1" lang="ja-JP" altLang="en-US" sz="1200" dirty="0"/>
              <a:t>人～▲</a:t>
            </a:r>
            <a:r>
              <a:rPr kumimoji="1" lang="en-US" altLang="ja-JP" sz="1200" dirty="0"/>
              <a:t>6,135</a:t>
            </a:r>
            <a:r>
              <a:rPr kumimoji="1" lang="ja-JP" altLang="en-US" sz="1200" dirty="0"/>
              <a:t>人の減少</a:t>
            </a:r>
            <a:endParaRPr kumimoji="1" lang="en-US" altLang="ja-JP" sz="1200" dirty="0"/>
          </a:p>
        </p:txBody>
      </p:sp>
      <p:sp>
        <p:nvSpPr>
          <p:cNvPr id="11" name="テキスト ボックス 10">
            <a:extLst>
              <a:ext uri="{FF2B5EF4-FFF2-40B4-BE49-F238E27FC236}">
                <a16:creationId xmlns:a16="http://schemas.microsoft.com/office/drawing/2014/main" id="{AFD36B50-4B87-4230-A4E7-035B9C50438E}"/>
              </a:ext>
            </a:extLst>
          </p:cNvPr>
          <p:cNvSpPr txBox="1"/>
          <p:nvPr/>
        </p:nvSpPr>
        <p:spPr>
          <a:xfrm>
            <a:off x="177241" y="5467023"/>
            <a:ext cx="8763761" cy="1169551"/>
          </a:xfrm>
          <a:prstGeom prst="rect">
            <a:avLst/>
          </a:prstGeom>
          <a:noFill/>
          <a:ln w="25400">
            <a:solidFill>
              <a:schemeClr val="tx1"/>
            </a:solidFill>
          </a:ln>
        </p:spPr>
        <p:txBody>
          <a:bodyPr wrap="square" rtlCol="0">
            <a:spAutoFit/>
          </a:bodyPr>
          <a:lstStyle/>
          <a:p>
            <a:r>
              <a:rPr kumimoji="1" lang="ja-JP" altLang="en-US" sz="1400" dirty="0"/>
              <a:t>○教育内容の充実</a:t>
            </a:r>
            <a:endParaRPr kumimoji="1" lang="en-US" altLang="ja-JP" sz="1400" dirty="0"/>
          </a:p>
          <a:p>
            <a:r>
              <a:rPr kumimoji="1" lang="ja-JP" altLang="en-US" sz="1400" dirty="0"/>
              <a:t>　　普通科、多様な学びを保障する学校、専門学科、総合学科など、それぞれの学校の充実の方向性</a:t>
            </a:r>
            <a:endParaRPr kumimoji="1" lang="en-US" altLang="ja-JP" sz="1400" dirty="0"/>
          </a:p>
          <a:p>
            <a:r>
              <a:rPr kumimoji="1" lang="ja-JP" altLang="en-US" sz="1400" dirty="0"/>
              <a:t>○学校の配置</a:t>
            </a:r>
            <a:endParaRPr kumimoji="1" lang="en-US" altLang="ja-JP" sz="1400" dirty="0"/>
          </a:p>
          <a:p>
            <a:r>
              <a:rPr kumimoji="1" lang="ja-JP" altLang="en-US" sz="1400" dirty="0"/>
              <a:t>　　令和</a:t>
            </a:r>
            <a:r>
              <a:rPr kumimoji="1" lang="en-US" altLang="ja-JP" sz="1400" dirty="0"/>
              <a:t>10</a:t>
            </a:r>
            <a:r>
              <a:rPr kumimoji="1" lang="ja-JP" altLang="en-US" sz="1400" dirty="0"/>
              <a:t>（</a:t>
            </a:r>
            <a:r>
              <a:rPr kumimoji="1" lang="en-US" altLang="ja-JP" sz="1400" dirty="0"/>
              <a:t>2028</a:t>
            </a:r>
            <a:r>
              <a:rPr kumimoji="1" lang="ja-JP" altLang="en-US" sz="1400" dirty="0"/>
              <a:t>）年度選抜の総募集定員については、令和５（</a:t>
            </a:r>
            <a:r>
              <a:rPr kumimoji="1" lang="en-US" altLang="ja-JP" sz="1400" dirty="0"/>
              <a:t>2023</a:t>
            </a:r>
            <a:r>
              <a:rPr kumimoji="1" lang="ja-JP" altLang="en-US" sz="1400" dirty="0"/>
              <a:t>）年度選抜比で▲</a:t>
            </a:r>
            <a:r>
              <a:rPr kumimoji="1" lang="en-US" altLang="ja-JP" sz="1400" dirty="0"/>
              <a:t>2,295</a:t>
            </a:r>
            <a:r>
              <a:rPr kumimoji="1" lang="ja-JP" altLang="en-US" sz="1400" dirty="0"/>
              <a:t>人～▲</a:t>
            </a:r>
            <a:r>
              <a:rPr kumimoji="1" lang="en-US" altLang="ja-JP" sz="1400" dirty="0"/>
              <a:t>2,735</a:t>
            </a:r>
            <a:r>
              <a:rPr kumimoji="1" lang="ja-JP" altLang="en-US" sz="1400" dirty="0"/>
              <a:t>人（▲</a:t>
            </a:r>
            <a:r>
              <a:rPr kumimoji="1" lang="en-US" altLang="ja-JP" sz="1400" dirty="0"/>
              <a:t>57</a:t>
            </a:r>
            <a:r>
              <a:rPr kumimoji="1" lang="ja-JP" altLang="en-US" sz="1400" dirty="0"/>
              <a:t>～</a:t>
            </a:r>
            <a:r>
              <a:rPr kumimoji="1" lang="en-US" altLang="ja-JP" sz="1400" dirty="0"/>
              <a:t>63</a:t>
            </a:r>
            <a:r>
              <a:rPr kumimoji="1" lang="ja-JP" altLang="en-US" sz="1400" dirty="0"/>
              <a:t>学級相当）となり、新たに</a:t>
            </a:r>
            <a:r>
              <a:rPr kumimoji="1" lang="ja-JP" altLang="en-US" sz="1400" b="1" u="sng" dirty="0"/>
              <a:t>府立高校</a:t>
            </a:r>
            <a:r>
              <a:rPr kumimoji="1" lang="en-US" altLang="ja-JP" sz="1400" b="1" u="sng" dirty="0"/>
              <a:t>9</a:t>
            </a:r>
            <a:r>
              <a:rPr kumimoji="1" lang="ja-JP" altLang="en-US" sz="1400" b="1" u="sng" dirty="0"/>
              <a:t>校程度の募集停止</a:t>
            </a:r>
            <a:r>
              <a:rPr kumimoji="1" lang="ja-JP" altLang="en-US" sz="1400" dirty="0"/>
              <a:t>を行うこととする。</a:t>
            </a:r>
            <a:endParaRPr kumimoji="1" lang="en-US" altLang="ja-JP" sz="1200" dirty="0"/>
          </a:p>
        </p:txBody>
      </p:sp>
      <p:sp>
        <p:nvSpPr>
          <p:cNvPr id="12" name="テキスト ボックス 11">
            <a:extLst>
              <a:ext uri="{FF2B5EF4-FFF2-40B4-BE49-F238E27FC236}">
                <a16:creationId xmlns:a16="http://schemas.microsoft.com/office/drawing/2014/main" id="{52242D9D-63DB-470A-B48A-4B132EF8180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7" name="テキスト ボックス 16">
            <a:extLst>
              <a:ext uri="{FF2B5EF4-FFF2-40B4-BE49-F238E27FC236}">
                <a16:creationId xmlns:a16="http://schemas.microsoft.com/office/drawing/2014/main" id="{0061757E-E249-4877-995E-40CF9DCDA078}"/>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再編整備の経緯と現状</a:t>
            </a:r>
          </a:p>
        </p:txBody>
      </p:sp>
      <p:cxnSp>
        <p:nvCxnSpPr>
          <p:cNvPr id="18" name="直線コネクタ 17">
            <a:extLst>
              <a:ext uri="{FF2B5EF4-FFF2-40B4-BE49-F238E27FC236}">
                <a16:creationId xmlns:a16="http://schemas.microsoft.com/office/drawing/2014/main" id="{D0D3FDC4-0EEC-4246-B32A-DC4BCEFDB5F7}"/>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960308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939869" y="648126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F98A3A-4FC9-421C-9EC4-B2EF6B34D3EB}" type="slidenum">
              <a:rPr kumimoji="1" lang="ja-JP" altLang="en-US"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1" lang="ja-JP" altLang="en-US" b="0" i="0" u="none" strike="noStrike" kern="1200" cap="none" spc="0" normalizeH="0" baseline="0" noProof="0" dirty="0">
              <a:ln>
                <a:noFill/>
              </a:ln>
              <a:solidFill>
                <a:prstClr val="black">
                  <a:tint val="75000"/>
                </a:prstClr>
              </a:solidFill>
              <a:effectLst/>
              <a:uLnTx/>
              <a:uFillTx/>
              <a:latin typeface="Meiryo UI"/>
              <a:ea typeface="Meiryo UI"/>
              <a:cs typeface="+mn-cs"/>
            </a:endParaRPr>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10" name="テキスト ボックス 9">
            <a:extLst>
              <a:ext uri="{FF2B5EF4-FFF2-40B4-BE49-F238E27FC236}">
                <a16:creationId xmlns:a16="http://schemas.microsoft.com/office/drawing/2014/main" id="{FE9336B7-1D5B-43C4-86F2-906864415F6C}"/>
              </a:ext>
            </a:extLst>
          </p:cNvPr>
          <p:cNvSpPr txBox="1"/>
          <p:nvPr/>
        </p:nvSpPr>
        <p:spPr>
          <a:xfrm>
            <a:off x="111409" y="1081352"/>
            <a:ext cx="775695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■これまでの募集停止の状況（</a:t>
            </a:r>
            <a:r>
              <a:rPr kumimoji="1" lang="ja-JP" altLang="en-US" sz="1600" b="1" dirty="0">
                <a:solidFill>
                  <a:prstClr val="black"/>
                </a:solidFill>
                <a:latin typeface="Meiryo UI"/>
                <a:ea typeface="Meiryo UI"/>
              </a:rPr>
              <a:t>平成</a:t>
            </a: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26</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2014</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）年度以降・旧９学区別）</a:t>
            </a:r>
          </a:p>
        </p:txBody>
      </p:sp>
      <p:graphicFrame>
        <p:nvGraphicFramePr>
          <p:cNvPr id="2" name="表 3">
            <a:extLst>
              <a:ext uri="{FF2B5EF4-FFF2-40B4-BE49-F238E27FC236}">
                <a16:creationId xmlns:a16="http://schemas.microsoft.com/office/drawing/2014/main" id="{D1B5A4C7-0E40-463F-9CD7-06DA77E79893}"/>
              </a:ext>
            </a:extLst>
          </p:cNvPr>
          <p:cNvGraphicFramePr>
            <a:graphicFrameLocks noGrp="1"/>
          </p:cNvGraphicFramePr>
          <p:nvPr>
            <p:extLst>
              <p:ext uri="{D42A27DB-BD31-4B8C-83A1-F6EECF244321}">
                <p14:modId xmlns:p14="http://schemas.microsoft.com/office/powerpoint/2010/main" val="3451045658"/>
              </p:ext>
            </p:extLst>
          </p:nvPr>
        </p:nvGraphicFramePr>
        <p:xfrm>
          <a:off x="165303" y="1421165"/>
          <a:ext cx="8921182" cy="1828800"/>
        </p:xfrm>
        <a:graphic>
          <a:graphicData uri="http://schemas.openxmlformats.org/drawingml/2006/table">
            <a:tbl>
              <a:tblPr firstRow="1" bandRow="1">
                <a:tableStyleId>{5C22544A-7EE6-4342-B048-85BDC9FD1C3A}</a:tableStyleId>
              </a:tblPr>
              <a:tblGrid>
                <a:gridCol w="2011529">
                  <a:extLst>
                    <a:ext uri="{9D8B030D-6E8A-4147-A177-3AD203B41FA5}">
                      <a16:colId xmlns:a16="http://schemas.microsoft.com/office/drawing/2014/main" val="2679233864"/>
                    </a:ext>
                  </a:extLst>
                </a:gridCol>
                <a:gridCol w="856029">
                  <a:extLst>
                    <a:ext uri="{9D8B030D-6E8A-4147-A177-3AD203B41FA5}">
                      <a16:colId xmlns:a16="http://schemas.microsoft.com/office/drawing/2014/main" val="10733614"/>
                    </a:ext>
                  </a:extLst>
                </a:gridCol>
                <a:gridCol w="686606">
                  <a:extLst>
                    <a:ext uri="{9D8B030D-6E8A-4147-A177-3AD203B41FA5}">
                      <a16:colId xmlns:a16="http://schemas.microsoft.com/office/drawing/2014/main" val="1279214314"/>
                    </a:ext>
                  </a:extLst>
                </a:gridCol>
                <a:gridCol w="668773">
                  <a:extLst>
                    <a:ext uri="{9D8B030D-6E8A-4147-A177-3AD203B41FA5}">
                      <a16:colId xmlns:a16="http://schemas.microsoft.com/office/drawing/2014/main" val="859161463"/>
                    </a:ext>
                  </a:extLst>
                </a:gridCol>
                <a:gridCol w="668772">
                  <a:extLst>
                    <a:ext uri="{9D8B030D-6E8A-4147-A177-3AD203B41FA5}">
                      <a16:colId xmlns:a16="http://schemas.microsoft.com/office/drawing/2014/main" val="1465752916"/>
                    </a:ext>
                  </a:extLst>
                </a:gridCol>
                <a:gridCol w="695523">
                  <a:extLst>
                    <a:ext uri="{9D8B030D-6E8A-4147-A177-3AD203B41FA5}">
                      <a16:colId xmlns:a16="http://schemas.microsoft.com/office/drawing/2014/main" val="656191677"/>
                    </a:ext>
                  </a:extLst>
                </a:gridCol>
                <a:gridCol w="695523">
                  <a:extLst>
                    <a:ext uri="{9D8B030D-6E8A-4147-A177-3AD203B41FA5}">
                      <a16:colId xmlns:a16="http://schemas.microsoft.com/office/drawing/2014/main" val="3500995309"/>
                    </a:ext>
                  </a:extLst>
                </a:gridCol>
                <a:gridCol w="668773">
                  <a:extLst>
                    <a:ext uri="{9D8B030D-6E8A-4147-A177-3AD203B41FA5}">
                      <a16:colId xmlns:a16="http://schemas.microsoft.com/office/drawing/2014/main" val="4061437005"/>
                    </a:ext>
                  </a:extLst>
                </a:gridCol>
                <a:gridCol w="650938">
                  <a:extLst>
                    <a:ext uri="{9D8B030D-6E8A-4147-A177-3AD203B41FA5}">
                      <a16:colId xmlns:a16="http://schemas.microsoft.com/office/drawing/2014/main" val="112312988"/>
                    </a:ext>
                  </a:extLst>
                </a:gridCol>
                <a:gridCol w="650498">
                  <a:extLst>
                    <a:ext uri="{9D8B030D-6E8A-4147-A177-3AD203B41FA5}">
                      <a16:colId xmlns:a16="http://schemas.microsoft.com/office/drawing/2014/main" val="939573876"/>
                    </a:ext>
                  </a:extLst>
                </a:gridCol>
                <a:gridCol w="668218">
                  <a:extLst>
                    <a:ext uri="{9D8B030D-6E8A-4147-A177-3AD203B41FA5}">
                      <a16:colId xmlns:a16="http://schemas.microsoft.com/office/drawing/2014/main" val="1788382755"/>
                    </a:ext>
                  </a:extLst>
                </a:gridCol>
              </a:tblGrid>
              <a:tr h="370840">
                <a:tc>
                  <a:txBody>
                    <a:bodyPr/>
                    <a:lstStyle/>
                    <a:p>
                      <a:pPr algn="ctr"/>
                      <a:r>
                        <a:rPr kumimoji="1" lang="ja-JP" altLang="en-US" sz="1200" dirty="0"/>
                        <a:t>計画期間</a:t>
                      </a:r>
                    </a:p>
                  </a:txBody>
                  <a:tcPr anchor="ctr"/>
                </a:tc>
                <a:tc>
                  <a:txBody>
                    <a:bodyPr/>
                    <a:lstStyle/>
                    <a:p>
                      <a:pPr algn="ctr"/>
                      <a:r>
                        <a:rPr kumimoji="1" lang="ja-JP" altLang="en-US" sz="1200" dirty="0"/>
                        <a:t>募集停止</a:t>
                      </a:r>
                      <a:endParaRPr kumimoji="1" lang="en-US" altLang="ja-JP" sz="1200" dirty="0"/>
                    </a:p>
                    <a:p>
                      <a:pPr algn="ctr"/>
                      <a:r>
                        <a:rPr kumimoji="1" lang="ja-JP" altLang="en-US" sz="1200" dirty="0"/>
                        <a:t>公表校数</a:t>
                      </a:r>
                    </a:p>
                  </a:txBody>
                  <a:tcPr anchor="ctr"/>
                </a:tc>
                <a:tc>
                  <a:txBody>
                    <a:bodyPr/>
                    <a:lstStyle/>
                    <a:p>
                      <a:pPr algn="ctr"/>
                      <a:r>
                        <a:rPr kumimoji="1" lang="ja-JP" altLang="en-US" sz="1200" dirty="0"/>
                        <a:t>１学区</a:t>
                      </a:r>
                    </a:p>
                  </a:txBody>
                  <a:tcPr anchor="ctr"/>
                </a:tc>
                <a:tc>
                  <a:txBody>
                    <a:bodyPr/>
                    <a:lstStyle/>
                    <a:p>
                      <a:pPr algn="ctr"/>
                      <a:r>
                        <a:rPr kumimoji="1" lang="ja-JP" altLang="en-US" sz="1200" dirty="0"/>
                        <a:t>２学区</a:t>
                      </a:r>
                    </a:p>
                  </a:txBody>
                  <a:tcPr anchor="ctr"/>
                </a:tc>
                <a:tc>
                  <a:txBody>
                    <a:bodyPr/>
                    <a:lstStyle/>
                    <a:p>
                      <a:pPr algn="ctr"/>
                      <a:r>
                        <a:rPr kumimoji="1" lang="ja-JP" altLang="en-US" sz="1200" dirty="0"/>
                        <a:t>３学区</a:t>
                      </a:r>
                    </a:p>
                  </a:txBody>
                  <a:tcPr anchor="ctr"/>
                </a:tc>
                <a:tc>
                  <a:txBody>
                    <a:bodyPr/>
                    <a:lstStyle/>
                    <a:p>
                      <a:pPr algn="ctr"/>
                      <a:r>
                        <a:rPr kumimoji="1" lang="ja-JP" altLang="en-US" sz="1200" dirty="0"/>
                        <a:t>４学区</a:t>
                      </a:r>
                    </a:p>
                  </a:txBody>
                  <a:tcPr anchor="ctr"/>
                </a:tc>
                <a:tc>
                  <a:txBody>
                    <a:bodyPr/>
                    <a:lstStyle/>
                    <a:p>
                      <a:pPr algn="ctr"/>
                      <a:r>
                        <a:rPr kumimoji="1" lang="ja-JP" altLang="en-US" sz="1200" dirty="0"/>
                        <a:t>５学区</a:t>
                      </a:r>
                    </a:p>
                  </a:txBody>
                  <a:tcPr anchor="ctr"/>
                </a:tc>
                <a:tc>
                  <a:txBody>
                    <a:bodyPr/>
                    <a:lstStyle/>
                    <a:p>
                      <a:pPr algn="ctr"/>
                      <a:r>
                        <a:rPr kumimoji="1" lang="ja-JP" altLang="en-US" sz="1200" dirty="0"/>
                        <a:t>６学区</a:t>
                      </a:r>
                    </a:p>
                  </a:txBody>
                  <a:tcPr anchor="ctr"/>
                </a:tc>
                <a:tc>
                  <a:txBody>
                    <a:bodyPr/>
                    <a:lstStyle/>
                    <a:p>
                      <a:pPr algn="ctr"/>
                      <a:r>
                        <a:rPr kumimoji="1" lang="ja-JP" altLang="en-US" sz="1200" dirty="0"/>
                        <a:t>７学区</a:t>
                      </a:r>
                    </a:p>
                  </a:txBody>
                  <a:tcPr anchor="ctr"/>
                </a:tc>
                <a:tc>
                  <a:txBody>
                    <a:bodyPr/>
                    <a:lstStyle/>
                    <a:p>
                      <a:pPr algn="ctr"/>
                      <a:r>
                        <a:rPr kumimoji="1" lang="ja-JP" altLang="en-US" sz="1200" dirty="0"/>
                        <a:t>８学区</a:t>
                      </a:r>
                    </a:p>
                  </a:txBody>
                  <a:tcPr anchor="ctr"/>
                </a:tc>
                <a:tc>
                  <a:txBody>
                    <a:bodyPr/>
                    <a:lstStyle/>
                    <a:p>
                      <a:pPr algn="ctr"/>
                      <a:r>
                        <a:rPr kumimoji="1" lang="ja-JP" altLang="en-US" sz="1200"/>
                        <a:t>９学区</a:t>
                      </a:r>
                      <a:endParaRPr kumimoji="1" lang="ja-JP" altLang="en-US" sz="1200" dirty="0"/>
                    </a:p>
                  </a:txBody>
                  <a:tcPr anchor="ctr"/>
                </a:tc>
                <a:extLst>
                  <a:ext uri="{0D108BD9-81ED-4DB2-BD59-A6C34878D82A}">
                    <a16:rowId xmlns:a16="http://schemas.microsoft.com/office/drawing/2014/main" val="2116377660"/>
                  </a:ext>
                </a:extLst>
              </a:tr>
              <a:tr h="370840">
                <a:tc>
                  <a:txBody>
                    <a:bodyPr/>
                    <a:lstStyle/>
                    <a:p>
                      <a:r>
                        <a:rPr kumimoji="1" lang="ja-JP" altLang="en-US" sz="1200" dirty="0"/>
                        <a:t>前再編整備計画・前期計画</a:t>
                      </a:r>
                      <a:endParaRPr kumimoji="1" lang="en-US" altLang="ja-JP" sz="1200" dirty="0"/>
                    </a:p>
                    <a:p>
                      <a:r>
                        <a:rPr kumimoji="1" lang="ja-JP" altLang="en-US" sz="1200" dirty="0"/>
                        <a:t>（</a:t>
                      </a:r>
                      <a:r>
                        <a:rPr kumimoji="1" lang="en-US" altLang="ja-JP" sz="1200" dirty="0"/>
                        <a:t>H26</a:t>
                      </a:r>
                      <a:r>
                        <a:rPr kumimoji="1" lang="ja-JP" altLang="en-US" sz="1200" dirty="0"/>
                        <a:t>年度～</a:t>
                      </a:r>
                      <a:r>
                        <a:rPr kumimoji="1" lang="en-US" altLang="ja-JP" sz="1200" dirty="0"/>
                        <a:t>H30</a:t>
                      </a:r>
                      <a:r>
                        <a:rPr kumimoji="1" lang="ja-JP" altLang="en-US" sz="1200" dirty="0"/>
                        <a:t>年度）</a:t>
                      </a:r>
                    </a:p>
                  </a:txBody>
                  <a:tcPr/>
                </a:tc>
                <a:tc>
                  <a:txBody>
                    <a:bodyPr/>
                    <a:lstStyle/>
                    <a:p>
                      <a:pPr algn="ctr"/>
                      <a:r>
                        <a:rPr kumimoji="1" lang="ja-JP" altLang="en-US" sz="1200" dirty="0"/>
                        <a:t>▲８</a:t>
                      </a:r>
                    </a:p>
                  </a:txBody>
                  <a:tcPr anchor="ctr"/>
                </a:tc>
                <a:tc>
                  <a:txBody>
                    <a:bodyPr/>
                    <a:lstStyle/>
                    <a:p>
                      <a:pPr algn="ctr"/>
                      <a:r>
                        <a:rPr kumimoji="1" lang="ja-JP" altLang="en-US" sz="1200" dirty="0"/>
                        <a:t>▲２</a:t>
                      </a:r>
                    </a:p>
                  </a:txBody>
                  <a:tcPr anchor="ctr"/>
                </a:tc>
                <a:tc>
                  <a:txBody>
                    <a:bodyPr/>
                    <a:lstStyle/>
                    <a:p>
                      <a:pPr algn="ctr"/>
                      <a:endParaRPr kumimoji="1" lang="ja-JP" altLang="en-US" sz="1200"/>
                    </a:p>
                  </a:txBody>
                  <a:tcPr anchor="ctr"/>
                </a:tc>
                <a:tc>
                  <a:txBody>
                    <a:bodyPr/>
                    <a:lstStyle/>
                    <a:p>
                      <a:pPr algn="ctr"/>
                      <a:r>
                        <a:rPr kumimoji="1" lang="ja-JP" altLang="en-US" sz="1200" dirty="0"/>
                        <a:t>▲２</a:t>
                      </a:r>
                    </a:p>
                  </a:txBody>
                  <a:tcPr anchor="ctr"/>
                </a:tc>
                <a:tc>
                  <a:txBody>
                    <a:bodyPr/>
                    <a:lstStyle/>
                    <a:p>
                      <a:pPr algn="ctr"/>
                      <a:endParaRPr kumimoji="1" lang="ja-JP" altLang="en-US" sz="1200" dirty="0"/>
                    </a:p>
                  </a:txBody>
                  <a:tcPr anchor="ctr"/>
                </a:tc>
                <a:tc>
                  <a:txBody>
                    <a:bodyPr/>
                    <a:lstStyle/>
                    <a:p>
                      <a:pPr algn="ctr"/>
                      <a:r>
                        <a:rPr kumimoji="1" lang="ja-JP" altLang="en-US" sz="1200" dirty="0"/>
                        <a:t>▲２</a:t>
                      </a:r>
                    </a:p>
                  </a:txBody>
                  <a:tcPr anchor="ctr"/>
                </a:tc>
                <a:tc>
                  <a:txBody>
                    <a:bodyPr/>
                    <a:lstStyle/>
                    <a:p>
                      <a:pPr algn="ctr"/>
                      <a:r>
                        <a:rPr kumimoji="1" lang="ja-JP" altLang="en-US" sz="1200" dirty="0"/>
                        <a:t>▲１</a:t>
                      </a:r>
                    </a:p>
                  </a:txBody>
                  <a:tcPr anchor="ctr"/>
                </a:tc>
                <a:tc>
                  <a:txBody>
                    <a:bodyPr/>
                    <a:lstStyle/>
                    <a:p>
                      <a:pPr algn="ctr"/>
                      <a:r>
                        <a:rPr kumimoji="1" lang="ja-JP" altLang="en-US" sz="1200" dirty="0"/>
                        <a:t>▲１</a:t>
                      </a:r>
                    </a:p>
                  </a:txBody>
                  <a:tcPr anchor="ctr"/>
                </a:tc>
                <a:tc>
                  <a:txBody>
                    <a:bodyPr/>
                    <a:lstStyle/>
                    <a:p>
                      <a:pPr algn="ctr"/>
                      <a:endParaRPr kumimoji="1" lang="ja-JP" altLang="en-US" sz="1200" dirty="0"/>
                    </a:p>
                  </a:txBody>
                  <a:tcPr anchor="ctr"/>
                </a:tc>
                <a:tc>
                  <a:txBody>
                    <a:bodyPr/>
                    <a:lstStyle/>
                    <a:p>
                      <a:pPr algn="ctr"/>
                      <a:endParaRPr kumimoji="1" lang="ja-JP" altLang="en-US" sz="1200" dirty="0"/>
                    </a:p>
                  </a:txBody>
                  <a:tcPr anchor="ctr"/>
                </a:tc>
                <a:extLst>
                  <a:ext uri="{0D108BD9-81ED-4DB2-BD59-A6C34878D82A}">
                    <a16:rowId xmlns:a16="http://schemas.microsoft.com/office/drawing/2014/main" val="3036391577"/>
                  </a:ext>
                </a:extLst>
              </a:tr>
              <a:tr h="370840">
                <a:tc>
                  <a:txBody>
                    <a:bodyPr/>
                    <a:lstStyle/>
                    <a:p>
                      <a:r>
                        <a:rPr kumimoji="1" lang="ja-JP" altLang="en-US" sz="1200" dirty="0"/>
                        <a:t>前再編整備計画・後期計画</a:t>
                      </a:r>
                      <a:endParaRPr kumimoji="1" lang="en-US" altLang="ja-JP" sz="1200" dirty="0"/>
                    </a:p>
                    <a:p>
                      <a:r>
                        <a:rPr kumimoji="1" lang="ja-JP" altLang="en-US" sz="1200" dirty="0"/>
                        <a:t>（</a:t>
                      </a:r>
                      <a:r>
                        <a:rPr kumimoji="1" lang="en-US" altLang="ja-JP" sz="1200" dirty="0"/>
                        <a:t>R</a:t>
                      </a:r>
                      <a:r>
                        <a:rPr kumimoji="1" lang="ja-JP" altLang="en-US" sz="1200" dirty="0"/>
                        <a:t>元年度～</a:t>
                      </a:r>
                      <a:r>
                        <a:rPr kumimoji="1" lang="en-US" altLang="ja-JP" sz="1200" dirty="0"/>
                        <a:t>R4</a:t>
                      </a:r>
                      <a:r>
                        <a:rPr kumimoji="1" lang="ja-JP" altLang="en-US" sz="1200" dirty="0"/>
                        <a:t>年度）</a:t>
                      </a:r>
                    </a:p>
                  </a:txBody>
                  <a:tcPr/>
                </a:tc>
                <a:tc>
                  <a:txBody>
                    <a:bodyPr/>
                    <a:lstStyle/>
                    <a:p>
                      <a:pPr algn="ctr"/>
                      <a:r>
                        <a:rPr kumimoji="1" lang="ja-JP" altLang="en-US" sz="1200" dirty="0"/>
                        <a:t>▲９</a:t>
                      </a:r>
                    </a:p>
                  </a:txBody>
                  <a:tcPr anchor="ctr"/>
                </a:tc>
                <a:tc>
                  <a:txBody>
                    <a:bodyPr/>
                    <a:lstStyle/>
                    <a:p>
                      <a:pPr algn="ctr"/>
                      <a:endParaRPr kumimoji="1" lang="ja-JP" altLang="en-US" sz="1200" dirty="0"/>
                    </a:p>
                  </a:txBody>
                  <a:tcPr anchor="ctr"/>
                </a:tc>
                <a:tc>
                  <a:txBody>
                    <a:bodyPr/>
                    <a:lstStyle/>
                    <a:p>
                      <a:pPr algn="ctr"/>
                      <a:r>
                        <a:rPr kumimoji="1" lang="ja-JP" altLang="en-US" sz="1200" dirty="0"/>
                        <a:t>▲１</a:t>
                      </a:r>
                    </a:p>
                  </a:txBody>
                  <a:tcPr anchor="ctr"/>
                </a:tc>
                <a:tc>
                  <a:txBody>
                    <a:bodyPr/>
                    <a:lstStyle/>
                    <a:p>
                      <a:pPr algn="ctr"/>
                      <a:r>
                        <a:rPr kumimoji="1" lang="ja-JP" altLang="en-US" sz="1200" dirty="0"/>
                        <a:t>▲２</a:t>
                      </a:r>
                    </a:p>
                  </a:txBody>
                  <a:tcPr anchor="ctr"/>
                </a:tc>
                <a:tc>
                  <a:txBody>
                    <a:bodyPr/>
                    <a:lstStyle/>
                    <a:p>
                      <a:pPr algn="ctr"/>
                      <a:endParaRPr kumimoji="1" lang="ja-JP" altLang="en-US" sz="1200"/>
                    </a:p>
                  </a:txBody>
                  <a:tcPr anchor="ctr"/>
                </a:tc>
                <a:tc>
                  <a:txBody>
                    <a:bodyPr/>
                    <a:lstStyle/>
                    <a:p>
                      <a:pPr algn="ctr"/>
                      <a:r>
                        <a:rPr kumimoji="1" lang="ja-JP" altLang="en-US" sz="1200" dirty="0"/>
                        <a:t>▲１</a:t>
                      </a:r>
                    </a:p>
                  </a:txBody>
                  <a:tcPr anchor="ctr"/>
                </a:tc>
                <a:tc>
                  <a:txBody>
                    <a:bodyPr/>
                    <a:lstStyle/>
                    <a:p>
                      <a:pPr algn="ctr"/>
                      <a:r>
                        <a:rPr kumimoji="1" lang="ja-JP" altLang="en-US" sz="1200" dirty="0"/>
                        <a:t>▲２</a:t>
                      </a:r>
                    </a:p>
                  </a:txBody>
                  <a:tcPr anchor="ctr"/>
                </a:tc>
                <a:tc>
                  <a:txBody>
                    <a:bodyPr/>
                    <a:lstStyle/>
                    <a:p>
                      <a:pPr algn="ctr"/>
                      <a:r>
                        <a:rPr kumimoji="1" lang="ja-JP" altLang="en-US" sz="1200" dirty="0"/>
                        <a:t>▲２</a:t>
                      </a:r>
                    </a:p>
                  </a:txBody>
                  <a:tcPr anchor="ctr"/>
                </a:tc>
                <a:tc>
                  <a:txBody>
                    <a:bodyPr/>
                    <a:lstStyle/>
                    <a:p>
                      <a:pPr algn="ctr"/>
                      <a:endParaRPr kumimoji="1" lang="ja-JP" altLang="en-US" sz="1200"/>
                    </a:p>
                  </a:txBody>
                  <a:tcPr anchor="ctr"/>
                </a:tc>
                <a:tc>
                  <a:txBody>
                    <a:bodyPr/>
                    <a:lstStyle/>
                    <a:p>
                      <a:pPr algn="ctr"/>
                      <a:r>
                        <a:rPr kumimoji="1" lang="ja-JP" altLang="en-US" sz="1200" dirty="0"/>
                        <a:t>▲１</a:t>
                      </a:r>
                    </a:p>
                  </a:txBody>
                  <a:tcPr anchor="ctr"/>
                </a:tc>
                <a:extLst>
                  <a:ext uri="{0D108BD9-81ED-4DB2-BD59-A6C34878D82A}">
                    <a16:rowId xmlns:a16="http://schemas.microsoft.com/office/drawing/2014/main" val="4126314424"/>
                  </a:ext>
                </a:extLst>
              </a:tr>
              <a:tr h="370840">
                <a:tc>
                  <a:txBody>
                    <a:bodyPr/>
                    <a:lstStyle/>
                    <a:p>
                      <a:r>
                        <a:rPr kumimoji="1" lang="ja-JP" altLang="en-US" sz="1200" dirty="0"/>
                        <a:t>現再編整備計画・前期計画</a:t>
                      </a:r>
                      <a:endParaRPr kumimoji="1" lang="en-US" altLang="ja-JP" sz="1200" dirty="0"/>
                    </a:p>
                    <a:p>
                      <a:r>
                        <a:rPr kumimoji="1" lang="ja-JP" altLang="en-US" sz="1200" dirty="0"/>
                        <a:t>（</a:t>
                      </a:r>
                      <a:r>
                        <a:rPr kumimoji="1" lang="en-US" altLang="ja-JP" sz="1200" dirty="0"/>
                        <a:t>R5</a:t>
                      </a:r>
                      <a:r>
                        <a:rPr kumimoji="1" lang="ja-JP" altLang="en-US" sz="1200" dirty="0"/>
                        <a:t>年度～</a:t>
                      </a:r>
                      <a:r>
                        <a:rPr kumimoji="1" lang="en-US" altLang="ja-JP" sz="1200" dirty="0"/>
                        <a:t>R9</a:t>
                      </a:r>
                      <a:r>
                        <a:rPr kumimoji="1" lang="ja-JP" altLang="en-US" sz="1200" dirty="0"/>
                        <a:t>年度）</a:t>
                      </a:r>
                    </a:p>
                  </a:txBody>
                  <a:tcPr/>
                </a:tc>
                <a:tc>
                  <a:txBody>
                    <a:bodyPr/>
                    <a:lstStyle/>
                    <a:p>
                      <a:pPr algn="ctr"/>
                      <a:r>
                        <a:rPr kumimoji="1" lang="ja-JP" altLang="en-US" sz="1050"/>
                        <a:t>（計画上）</a:t>
                      </a:r>
                      <a:endParaRPr kumimoji="1" lang="en-US" altLang="ja-JP" sz="1050"/>
                    </a:p>
                    <a:p>
                      <a:pPr algn="ctr"/>
                      <a:r>
                        <a:rPr kumimoji="1" lang="ja-JP" altLang="en-US" sz="1200"/>
                        <a:t>▲９程度</a:t>
                      </a:r>
                    </a:p>
                  </a:txBody>
                  <a:tcPr anchor="ctr"/>
                </a:tc>
                <a:tc>
                  <a:txBody>
                    <a:bodyPr/>
                    <a:lstStyle/>
                    <a:p>
                      <a:pPr algn="ctr"/>
                      <a:endParaRPr kumimoji="1" lang="ja-JP" altLang="en-US" sz="1200" dirty="0"/>
                    </a:p>
                  </a:txBody>
                  <a:tcPr anchor="ctr"/>
                </a:tc>
                <a:tc>
                  <a:txBody>
                    <a:bodyPr/>
                    <a:lstStyle/>
                    <a:p>
                      <a:pPr algn="ctr"/>
                      <a:endParaRPr kumimoji="1" lang="ja-JP" altLang="en-US" sz="1200" dirty="0"/>
                    </a:p>
                  </a:txBody>
                  <a:tcPr anchor="ctr"/>
                </a:tc>
                <a:tc>
                  <a:txBody>
                    <a:bodyPr/>
                    <a:lstStyle/>
                    <a:p>
                      <a:pPr algn="ctr"/>
                      <a:r>
                        <a:rPr kumimoji="1" lang="ja-JP" altLang="en-US" sz="1200" dirty="0"/>
                        <a:t>▲２</a:t>
                      </a:r>
                    </a:p>
                  </a:txBody>
                  <a:tcPr anchor="ctr"/>
                </a:tc>
                <a:tc>
                  <a:txBody>
                    <a:bodyPr/>
                    <a:lstStyle/>
                    <a:p>
                      <a:pPr algn="ctr"/>
                      <a:endParaRPr kumimoji="1" lang="ja-JP" altLang="en-US" sz="1200" dirty="0"/>
                    </a:p>
                  </a:txBody>
                  <a:tcPr anchor="ctr"/>
                </a:tc>
                <a:tc>
                  <a:txBody>
                    <a:bodyPr/>
                    <a:lstStyle/>
                    <a:p>
                      <a:pPr algn="ctr"/>
                      <a:r>
                        <a:rPr kumimoji="1" lang="ja-JP" altLang="en-US" sz="1200" dirty="0"/>
                        <a:t>▲１</a:t>
                      </a:r>
                    </a:p>
                  </a:txBody>
                  <a:tcPr anchor="ctr"/>
                </a:tc>
                <a:tc>
                  <a:txBody>
                    <a:bodyPr/>
                    <a:lstStyle/>
                    <a:p>
                      <a:pPr algn="ctr"/>
                      <a:endParaRPr kumimoji="1" lang="ja-JP" altLang="en-US" sz="1200" dirty="0"/>
                    </a:p>
                  </a:txBody>
                  <a:tcPr anchor="ctr"/>
                </a:tc>
                <a:tc>
                  <a:txBody>
                    <a:bodyPr/>
                    <a:lstStyle/>
                    <a:p>
                      <a:pPr algn="ctr"/>
                      <a:endParaRPr kumimoji="1" lang="ja-JP" altLang="en-US" sz="1200" dirty="0"/>
                    </a:p>
                  </a:txBody>
                  <a:tcPr anchor="ctr"/>
                </a:tc>
                <a:tc>
                  <a:txBody>
                    <a:bodyPr/>
                    <a:lstStyle/>
                    <a:p>
                      <a:pPr algn="ctr"/>
                      <a:r>
                        <a:rPr kumimoji="1" lang="ja-JP" altLang="en-US" sz="1200" dirty="0"/>
                        <a:t>▲１</a:t>
                      </a:r>
                    </a:p>
                  </a:txBody>
                  <a:tcPr anchor="ctr"/>
                </a:tc>
                <a:tc>
                  <a:txBody>
                    <a:bodyPr/>
                    <a:lstStyle/>
                    <a:p>
                      <a:pPr algn="ctr"/>
                      <a:endParaRPr kumimoji="1" lang="ja-JP" altLang="en-US" sz="1200" dirty="0"/>
                    </a:p>
                  </a:txBody>
                  <a:tcPr anchor="ctr"/>
                </a:tc>
                <a:extLst>
                  <a:ext uri="{0D108BD9-81ED-4DB2-BD59-A6C34878D82A}">
                    <a16:rowId xmlns:a16="http://schemas.microsoft.com/office/drawing/2014/main" val="1088184526"/>
                  </a:ext>
                </a:extLst>
              </a:tr>
            </a:tbl>
          </a:graphicData>
        </a:graphic>
      </p:graphicFrame>
      <p:sp>
        <p:nvSpPr>
          <p:cNvPr id="12" name="テキスト ボックス 11">
            <a:extLst>
              <a:ext uri="{FF2B5EF4-FFF2-40B4-BE49-F238E27FC236}">
                <a16:creationId xmlns:a16="http://schemas.microsoft.com/office/drawing/2014/main" id="{3620CCFA-3AF7-4CA7-AB0C-33F72D2CD7E6}"/>
              </a:ext>
            </a:extLst>
          </p:cNvPr>
          <p:cNvSpPr txBox="1"/>
          <p:nvPr/>
        </p:nvSpPr>
        <p:spPr>
          <a:xfrm>
            <a:off x="111409" y="3429000"/>
            <a:ext cx="641442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■今後の再編整備に向けた課題と検討の方向性</a:t>
            </a:r>
          </a:p>
        </p:txBody>
      </p:sp>
      <p:sp>
        <p:nvSpPr>
          <p:cNvPr id="17" name="テキスト ボックス 16">
            <a:extLst>
              <a:ext uri="{FF2B5EF4-FFF2-40B4-BE49-F238E27FC236}">
                <a16:creationId xmlns:a16="http://schemas.microsoft.com/office/drawing/2014/main" id="{FECF4538-BFD5-4624-992D-C5023F231368}"/>
              </a:ext>
            </a:extLst>
          </p:cNvPr>
          <p:cNvSpPr txBox="1"/>
          <p:nvPr/>
        </p:nvSpPr>
        <p:spPr>
          <a:xfrm>
            <a:off x="165303" y="3812025"/>
            <a:ext cx="876376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Meiryo UI"/>
                <a:ea typeface="Meiryo UI"/>
                <a:cs typeface="+mn-cs"/>
              </a:rPr>
              <a:t>＜課題＞</a:t>
            </a:r>
            <a:endParaRPr kumimoji="1" lang="en-US" altLang="ja-JP" sz="1600" b="1" i="0" u="none" strike="noStrike" kern="1200" cap="none" spc="0" normalizeH="0" baseline="0" noProof="0" dirty="0">
              <a:ln>
                <a:noFill/>
              </a:ln>
              <a:effectLst/>
              <a:uLnTx/>
              <a:uFillTx/>
              <a:latin typeface="Meiryo UI"/>
              <a:ea typeface="Meiryo UI"/>
              <a:cs typeface="+mn-cs"/>
            </a:endParaRPr>
          </a:p>
          <a:p>
            <a:pPr marL="180000" marR="0" lvl="0" indent="-45720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Meiryo UI"/>
                <a:ea typeface="Meiryo UI"/>
                <a:cs typeface="+mn-cs"/>
              </a:rPr>
              <a:t>　　</a:t>
            </a:r>
            <a:r>
              <a:rPr kumimoji="1" lang="ja-JP" altLang="en-US" sz="1600" i="0" u="none" strike="noStrike" kern="1200" cap="none" spc="0" normalizeH="0" baseline="0" noProof="0" dirty="0">
                <a:ln>
                  <a:noFill/>
                </a:ln>
                <a:effectLst/>
                <a:uLnTx/>
                <a:uFillTx/>
                <a:latin typeface="Meiryo UI"/>
                <a:ea typeface="Meiryo UI"/>
                <a:cs typeface="+mn-cs"/>
              </a:rPr>
              <a:t>人口減少社会を踏まえ、いかにして</a:t>
            </a:r>
            <a:r>
              <a:rPr kumimoji="1" lang="ja-JP" altLang="en-US" sz="1600" b="1" i="0" u="sng" strike="noStrike" kern="1200" cap="none" spc="0" normalizeH="0" baseline="0" noProof="0" dirty="0">
                <a:ln>
                  <a:noFill/>
                </a:ln>
                <a:effectLst/>
                <a:uLnTx/>
                <a:uFillTx/>
                <a:latin typeface="Meiryo UI"/>
                <a:ea typeface="Meiryo UI"/>
                <a:cs typeface="+mn-cs"/>
              </a:rPr>
              <a:t>「教育内容の充実」</a:t>
            </a:r>
            <a:r>
              <a:rPr kumimoji="1" lang="ja-JP" altLang="en-US" sz="1600" b="1" i="0" u="none" strike="noStrike" kern="1200" cap="none" spc="0" normalizeH="0" baseline="0" noProof="0" dirty="0">
                <a:ln>
                  <a:noFill/>
                </a:ln>
                <a:effectLst/>
                <a:uLnTx/>
                <a:uFillTx/>
                <a:latin typeface="Meiryo UI"/>
                <a:ea typeface="Meiryo UI"/>
                <a:cs typeface="+mn-cs"/>
              </a:rPr>
              <a:t>、</a:t>
            </a:r>
            <a:r>
              <a:rPr kumimoji="1" lang="ja-JP" altLang="en-US" sz="1600" b="1" i="0" u="sng" strike="noStrike" kern="1200" cap="none" spc="0" normalizeH="0" baseline="0" noProof="0" dirty="0">
                <a:ln>
                  <a:noFill/>
                </a:ln>
                <a:effectLst/>
                <a:uLnTx/>
                <a:uFillTx/>
                <a:latin typeface="Meiryo UI"/>
                <a:ea typeface="Meiryo UI"/>
                <a:cs typeface="+mn-cs"/>
              </a:rPr>
              <a:t>「就学機会の確保」</a:t>
            </a:r>
            <a:r>
              <a:rPr kumimoji="1" lang="ja-JP" altLang="en-US" sz="1600" i="0" u="none" strike="noStrike" kern="1200" cap="none" spc="0" normalizeH="0" baseline="0" noProof="0" dirty="0">
                <a:ln>
                  <a:noFill/>
                </a:ln>
                <a:effectLst/>
                <a:uLnTx/>
                <a:uFillTx/>
                <a:latin typeface="Meiryo UI"/>
                <a:ea typeface="Meiryo UI"/>
                <a:cs typeface="+mn-cs"/>
              </a:rPr>
              <a:t>及び</a:t>
            </a:r>
            <a:r>
              <a:rPr kumimoji="1" lang="ja-JP" altLang="en-US" sz="1600" b="1" i="0" u="sng" strike="noStrike" kern="1200" cap="none" spc="0" normalizeH="0" baseline="0" noProof="0" dirty="0">
                <a:ln>
                  <a:noFill/>
                </a:ln>
                <a:effectLst/>
                <a:uLnTx/>
                <a:uFillTx/>
                <a:latin typeface="Meiryo UI"/>
                <a:ea typeface="Meiryo UI"/>
                <a:cs typeface="+mn-cs"/>
              </a:rPr>
              <a:t>「効果的かつ効率的な学校配置」</a:t>
            </a:r>
            <a:r>
              <a:rPr kumimoji="1" lang="ja-JP" altLang="en-US" sz="1600" i="0" u="none" strike="noStrike" kern="1200" cap="none" spc="0" normalizeH="0" baseline="0" noProof="0" dirty="0">
                <a:ln>
                  <a:noFill/>
                </a:ln>
                <a:effectLst/>
                <a:uLnTx/>
                <a:uFillTx/>
                <a:latin typeface="Meiryo UI"/>
                <a:ea typeface="Meiryo UI"/>
                <a:cs typeface="+mn-cs"/>
              </a:rPr>
              <a:t>を実現するか。</a:t>
            </a:r>
          </a:p>
        </p:txBody>
      </p:sp>
      <p:sp>
        <p:nvSpPr>
          <p:cNvPr id="4" name="矢印: 下 3">
            <a:extLst>
              <a:ext uri="{FF2B5EF4-FFF2-40B4-BE49-F238E27FC236}">
                <a16:creationId xmlns:a16="http://schemas.microsoft.com/office/drawing/2014/main" id="{6FCD4E53-24EF-471F-9981-3F16C65D3064}"/>
              </a:ext>
            </a:extLst>
          </p:cNvPr>
          <p:cNvSpPr/>
          <p:nvPr/>
        </p:nvSpPr>
        <p:spPr>
          <a:xfrm>
            <a:off x="2601144" y="4504197"/>
            <a:ext cx="3404099" cy="58644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1" name="テキスト ボックス 10">
            <a:extLst>
              <a:ext uri="{FF2B5EF4-FFF2-40B4-BE49-F238E27FC236}">
                <a16:creationId xmlns:a16="http://schemas.microsoft.com/office/drawing/2014/main" id="{2568AA64-B501-4FA0-85D8-495A4D4C4C8E}"/>
              </a:ext>
            </a:extLst>
          </p:cNvPr>
          <p:cNvSpPr txBox="1"/>
          <p:nvPr/>
        </p:nvSpPr>
        <p:spPr>
          <a:xfrm>
            <a:off x="165303" y="5088203"/>
            <a:ext cx="8813394"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Meiryo UI"/>
                <a:ea typeface="Meiryo UI"/>
                <a:cs typeface="+mn-cs"/>
              </a:rPr>
              <a:t>＜検討の方向性＞</a:t>
            </a:r>
            <a:endParaRPr kumimoji="1" lang="en-US" altLang="ja-JP" sz="1600" b="1" i="0" u="none" strike="noStrike" kern="1200" cap="none" spc="0" normalizeH="0" baseline="0" noProof="0" dirty="0">
              <a:ln>
                <a:noFill/>
              </a:ln>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effectLst/>
                <a:uLnTx/>
                <a:uFillTx/>
                <a:latin typeface="Meiryo UI"/>
                <a:ea typeface="Meiryo UI"/>
                <a:cs typeface="+mn-cs"/>
              </a:rPr>
              <a:t>　</a:t>
            </a:r>
            <a:r>
              <a:rPr kumimoji="1" lang="ja-JP" altLang="en-US" sz="1600" b="1" i="0" u="sng" strike="noStrike" kern="1200" cap="none" spc="0" normalizeH="0" baseline="0" noProof="0" dirty="0">
                <a:ln>
                  <a:noFill/>
                </a:ln>
                <a:effectLst/>
                <a:uLnTx/>
                <a:uFillTx/>
                <a:latin typeface="Meiryo UI"/>
                <a:ea typeface="Meiryo UI"/>
                <a:cs typeface="+mn-cs"/>
              </a:rPr>
              <a:t>将来にわたってすべての子どもたちの「就学機会の確保」を図る</a:t>
            </a:r>
            <a:r>
              <a:rPr kumimoji="1" lang="ja-JP" altLang="en-US" sz="1600" i="0" strike="noStrike" kern="1200" cap="none" spc="0" normalizeH="0" baseline="0" noProof="0" dirty="0">
                <a:ln>
                  <a:noFill/>
                </a:ln>
                <a:effectLst/>
                <a:uLnTx/>
                <a:uFillTx/>
                <a:latin typeface="Meiryo UI"/>
                <a:ea typeface="Meiryo UI"/>
                <a:cs typeface="+mn-cs"/>
              </a:rPr>
              <a:t>ことを前提に</a:t>
            </a:r>
            <a:r>
              <a:rPr kumimoji="1" lang="ja-JP" altLang="en-US" sz="1600" i="0" u="none" strike="noStrike" kern="1200" cap="none" spc="0" normalizeH="0" baseline="0" noProof="0" dirty="0">
                <a:ln>
                  <a:noFill/>
                </a:ln>
                <a:effectLst/>
                <a:uLnTx/>
                <a:uFillTx/>
                <a:latin typeface="Meiryo UI"/>
                <a:ea typeface="Meiryo UI"/>
                <a:cs typeface="+mn-cs"/>
              </a:rPr>
              <a:t>、日本語指導が必要であったり不登校経験がある</a:t>
            </a:r>
            <a:r>
              <a:rPr kumimoji="1" lang="ja-JP" altLang="en-US" sz="1600" dirty="0">
                <a:latin typeface="Meiryo UI"/>
                <a:ea typeface="Meiryo UI"/>
              </a:rPr>
              <a:t>など、</a:t>
            </a:r>
            <a:r>
              <a:rPr kumimoji="1" lang="ja-JP" altLang="en-US" sz="1600" i="0" u="none" strike="noStrike" kern="1200" cap="none" spc="0" normalizeH="0" baseline="0" noProof="0" dirty="0">
                <a:ln>
                  <a:noFill/>
                </a:ln>
                <a:effectLst/>
                <a:uLnTx/>
                <a:uFillTx/>
                <a:latin typeface="Meiryo UI"/>
                <a:ea typeface="Meiryo UI"/>
                <a:cs typeface="+mn-cs"/>
              </a:rPr>
              <a:t>支援等が必要な生徒や、進学や就職、専門的な学び</a:t>
            </a:r>
            <a:r>
              <a:rPr kumimoji="1" lang="ja-JP" altLang="en-US" sz="1600" dirty="0">
                <a:latin typeface="Meiryo UI"/>
                <a:ea typeface="Meiryo UI"/>
              </a:rPr>
              <a:t>を</a:t>
            </a:r>
            <a:r>
              <a:rPr kumimoji="1" lang="ja-JP" altLang="en-US" sz="1600" i="0" u="none" strike="noStrike" kern="1200" cap="none" spc="0" normalizeH="0" baseline="0" noProof="0" dirty="0">
                <a:ln>
                  <a:noFill/>
                </a:ln>
                <a:effectLst/>
                <a:uLnTx/>
                <a:uFillTx/>
                <a:latin typeface="Meiryo UI"/>
                <a:ea typeface="Meiryo UI"/>
                <a:cs typeface="+mn-cs"/>
              </a:rPr>
              <a:t>希望</a:t>
            </a:r>
            <a:r>
              <a:rPr kumimoji="1" lang="ja-JP" altLang="en-US" sz="1600" dirty="0">
                <a:latin typeface="Meiryo UI"/>
                <a:ea typeface="Meiryo UI"/>
              </a:rPr>
              <a:t>する</a:t>
            </a:r>
            <a:r>
              <a:rPr kumimoji="1" lang="ja-JP" altLang="en-US" sz="1600" i="0" u="none" strike="noStrike" kern="1200" cap="none" spc="0" normalizeH="0" baseline="0" noProof="0" dirty="0">
                <a:ln>
                  <a:noFill/>
                </a:ln>
                <a:effectLst/>
                <a:uLnTx/>
                <a:uFillTx/>
                <a:latin typeface="Meiryo UI"/>
                <a:ea typeface="Meiryo UI"/>
                <a:cs typeface="+mn-cs"/>
              </a:rPr>
              <a:t>生徒など、</a:t>
            </a:r>
            <a:endParaRPr kumimoji="1" lang="en-US" altLang="ja-JP" sz="1600" i="0" u="none" strike="noStrike" kern="1200" cap="none" spc="0" normalizeH="0" baseline="0" noProof="0" dirty="0">
              <a:ln>
                <a:noFill/>
              </a:ln>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strike="noStrike" kern="1200" cap="none" spc="0" normalizeH="0" baseline="0" noProof="0" dirty="0">
                <a:ln>
                  <a:noFill/>
                </a:ln>
                <a:effectLst/>
                <a:uLnTx/>
                <a:uFillTx/>
                <a:latin typeface="Meiryo UI"/>
                <a:ea typeface="Meiryo UI"/>
                <a:cs typeface="+mn-cs"/>
              </a:rPr>
              <a:t>高校生活、高校での学びに対する多様なニーズに応えられるよう、</a:t>
            </a:r>
            <a:endParaRPr kumimoji="1" lang="en-US" altLang="ja-JP" sz="1600" i="0" strike="noStrike" kern="1200" cap="none" spc="0" normalizeH="0" baseline="0" noProof="0" dirty="0">
              <a:ln>
                <a:noFill/>
              </a:ln>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effectLst/>
                <a:uLnTx/>
                <a:uFillTx/>
                <a:latin typeface="Meiryo UI"/>
                <a:ea typeface="Meiryo UI"/>
                <a:cs typeface="+mn-cs"/>
              </a:rPr>
              <a:t>本章に記載の改革を進めるとともに、「効果的かつ効率的な</a:t>
            </a:r>
            <a:r>
              <a:rPr kumimoji="1" lang="ja-JP" altLang="en-US" sz="1600" b="1" u="sng" dirty="0">
                <a:latin typeface="Meiryo UI"/>
                <a:ea typeface="Meiryo UI"/>
              </a:rPr>
              <a:t>学校配置」について検討を進める</a:t>
            </a:r>
            <a:r>
              <a:rPr kumimoji="1" lang="ja-JP" altLang="en-US" sz="1600" b="1" i="0" u="sng" strike="noStrike" kern="1200" cap="none" spc="0" normalizeH="0" baseline="0" noProof="0" dirty="0">
                <a:ln>
                  <a:noFill/>
                </a:ln>
                <a:effectLst/>
                <a:uLnTx/>
                <a:uFillTx/>
                <a:latin typeface="Meiryo UI"/>
                <a:ea typeface="Meiryo UI"/>
                <a:cs typeface="+mn-cs"/>
              </a:rPr>
              <a:t>。</a:t>
            </a:r>
          </a:p>
        </p:txBody>
      </p:sp>
      <p:sp>
        <p:nvSpPr>
          <p:cNvPr id="13" name="テキスト ボックス 12">
            <a:extLst>
              <a:ext uri="{FF2B5EF4-FFF2-40B4-BE49-F238E27FC236}">
                <a16:creationId xmlns:a16="http://schemas.microsoft.com/office/drawing/2014/main" id="{AD8B187B-FB04-435D-B385-E3CE37150575}"/>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4" name="テキスト ボックス 13">
            <a:extLst>
              <a:ext uri="{FF2B5EF4-FFF2-40B4-BE49-F238E27FC236}">
                <a16:creationId xmlns:a16="http://schemas.microsoft.com/office/drawing/2014/main" id="{0F7A20FA-1FC4-4407-9B02-64D66233CA95}"/>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再編整備の経緯と現状</a:t>
            </a:r>
          </a:p>
        </p:txBody>
      </p:sp>
      <p:cxnSp>
        <p:nvCxnSpPr>
          <p:cNvPr id="15" name="直線コネクタ 14">
            <a:extLst>
              <a:ext uri="{FF2B5EF4-FFF2-40B4-BE49-F238E27FC236}">
                <a16:creationId xmlns:a16="http://schemas.microsoft.com/office/drawing/2014/main" id="{F1D89CFE-FCC4-44E5-B8EE-22B5248AD8A8}"/>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010294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FE85D4-9A7D-D872-4369-477E68036429}"/>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58</a:t>
            </a:fld>
            <a:endParaRPr kumimoji="1" lang="ja-JP" altLang="en-US"/>
          </a:p>
        </p:txBody>
      </p:sp>
      <p:cxnSp>
        <p:nvCxnSpPr>
          <p:cNvPr id="4" name="直線コネクタ 3">
            <a:extLst>
              <a:ext uri="{FF2B5EF4-FFF2-40B4-BE49-F238E27FC236}">
                <a16:creationId xmlns:a16="http://schemas.microsoft.com/office/drawing/2014/main" id="{464B3858-B691-17AB-A642-36961B6F14EC}"/>
              </a:ext>
            </a:extLst>
          </p:cNvPr>
          <p:cNvCxnSpPr/>
          <p:nvPr/>
        </p:nvCxnSpPr>
        <p:spPr>
          <a:xfrm>
            <a:off x="647272" y="3429000"/>
            <a:ext cx="7813497"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テキスト ボックス 4">
            <a:extLst>
              <a:ext uri="{FF2B5EF4-FFF2-40B4-BE49-F238E27FC236}">
                <a16:creationId xmlns:a16="http://schemas.microsoft.com/office/drawing/2014/main" id="{ACA2FD0A-5296-A805-7391-E23B3E990173}"/>
              </a:ext>
            </a:extLst>
          </p:cNvPr>
          <p:cNvSpPr txBox="1"/>
          <p:nvPr/>
        </p:nvSpPr>
        <p:spPr>
          <a:xfrm>
            <a:off x="760288" y="2815119"/>
            <a:ext cx="7161087" cy="461665"/>
          </a:xfrm>
          <a:prstGeom prst="rect">
            <a:avLst/>
          </a:prstGeom>
          <a:noFill/>
        </p:spPr>
        <p:txBody>
          <a:bodyPr wrap="square" rtlCol="0">
            <a:spAutoFit/>
          </a:bodyPr>
          <a:lstStyle/>
          <a:p>
            <a:r>
              <a:rPr kumimoji="1" lang="en-US" altLang="ja-JP" sz="2400" dirty="0"/>
              <a:t>Ⅱ</a:t>
            </a:r>
            <a:r>
              <a:rPr kumimoji="1" lang="ja-JP" altLang="en-US" sz="2400" dirty="0"/>
              <a:t>　入試改革</a:t>
            </a:r>
          </a:p>
        </p:txBody>
      </p:sp>
    </p:spTree>
    <p:extLst>
      <p:ext uri="{BB962C8B-B14F-4D97-AF65-F5344CB8AC3E}">
        <p14:creationId xmlns:p14="http://schemas.microsoft.com/office/powerpoint/2010/main" val="15371255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59</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5" name="正方形/長方形 4"/>
          <p:cNvSpPr/>
          <p:nvPr/>
        </p:nvSpPr>
        <p:spPr>
          <a:xfrm>
            <a:off x="318970" y="752736"/>
            <a:ext cx="8506060" cy="262102"/>
          </a:xfrm>
          <a:prstGeom prst="rect">
            <a:avLst/>
          </a:prstGeom>
          <a:solidFill>
            <a:srgbClr val="94FC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altLang="ja-JP" sz="1400" b="1" kern="100" dirty="0">
                <a:solidFill>
                  <a:schemeClr val="tx1"/>
                </a:solidFill>
                <a:effectLst/>
                <a:cs typeface="Times New Roman" panose="02020603050405020304" pitchFamily="18" charset="0"/>
              </a:rPr>
              <a:t>1</a:t>
            </a:r>
            <a:r>
              <a:rPr lang="ja-JP" altLang="en-US" sz="1400" b="1" kern="100" dirty="0">
                <a:solidFill>
                  <a:schemeClr val="tx1"/>
                </a:solidFill>
                <a:effectLst/>
                <a:cs typeface="Times New Roman" panose="02020603050405020304" pitchFamily="18" charset="0"/>
              </a:rPr>
              <a:t>．入学者</a:t>
            </a:r>
            <a:r>
              <a:rPr lang="ja-JP" altLang="ja-JP" sz="1400" b="1" kern="100" dirty="0">
                <a:solidFill>
                  <a:schemeClr val="tx1"/>
                </a:solidFill>
                <a:effectLst/>
                <a:cs typeface="Times New Roman" panose="02020603050405020304" pitchFamily="18" charset="0"/>
              </a:rPr>
              <a:t>選抜</a:t>
            </a:r>
            <a:r>
              <a:rPr lang="ja-JP" altLang="en-US" sz="1400" b="1" kern="100" dirty="0">
                <a:solidFill>
                  <a:schemeClr val="tx1"/>
                </a:solidFill>
                <a:effectLst/>
                <a:cs typeface="Times New Roman" panose="02020603050405020304" pitchFamily="18" charset="0"/>
              </a:rPr>
              <a:t>制度</a:t>
            </a:r>
            <a:r>
              <a:rPr lang="ja-JP" altLang="ja-JP" sz="1400" b="1" kern="100" dirty="0">
                <a:solidFill>
                  <a:schemeClr val="tx1"/>
                </a:solidFill>
                <a:effectLst/>
                <a:cs typeface="Times New Roman" panose="02020603050405020304" pitchFamily="18" charset="0"/>
              </a:rPr>
              <a:t>改善の基本</a:t>
            </a:r>
            <a:r>
              <a:rPr lang="ja-JP" altLang="en-US" sz="1400" b="1" kern="100" dirty="0">
                <a:solidFill>
                  <a:schemeClr val="tx1"/>
                </a:solidFill>
                <a:effectLst/>
                <a:cs typeface="Times New Roman" panose="02020603050405020304" pitchFamily="18" charset="0"/>
              </a:rPr>
              <a:t>的な</a:t>
            </a:r>
            <a:r>
              <a:rPr lang="ja-JP" altLang="ja-JP" sz="1400" b="1" kern="100" dirty="0">
                <a:solidFill>
                  <a:schemeClr val="tx1"/>
                </a:solidFill>
                <a:effectLst/>
                <a:cs typeface="Times New Roman" panose="02020603050405020304" pitchFamily="18" charset="0"/>
              </a:rPr>
              <a:t>理念</a:t>
            </a:r>
            <a:endParaRPr lang="en-US" altLang="ja-JP" sz="1400" b="1" kern="100" dirty="0">
              <a:solidFill>
                <a:schemeClr val="tx1"/>
              </a:solidFill>
              <a:effectLst/>
              <a:cs typeface="Times New Roman" panose="02020603050405020304" pitchFamily="18" charset="0"/>
            </a:endParaRPr>
          </a:p>
          <a:p>
            <a:pPr algn="just"/>
            <a:endParaRPr lang="en-US" altLang="ja-JP" sz="1600" kern="100" dirty="0">
              <a:solidFill>
                <a:schemeClr val="tx1"/>
              </a:solidFill>
              <a:effectLst/>
              <a:ea typeface="メイリオ" panose="020B0604030504040204" pitchFamily="50" charset="-128"/>
              <a:cs typeface="Times New Roman" panose="02020603050405020304" pitchFamily="18" charset="0"/>
            </a:endParaRPr>
          </a:p>
          <a:p>
            <a:pPr marL="133350" indent="133350" algn="just"/>
            <a:r>
              <a:rPr lang="en-US" altLang="ja-JP" sz="1400" kern="100" dirty="0">
                <a:solidFill>
                  <a:schemeClr val="tx1"/>
                </a:solidFill>
                <a:ea typeface="メイリオ" panose="020B0604030504040204" pitchFamily="50" charset="-128"/>
                <a:cs typeface="Times New Roman" panose="02020603050405020304" pitchFamily="18" charset="0"/>
              </a:rPr>
              <a:t>							</a:t>
            </a:r>
            <a:r>
              <a:rPr lang="ja-JP" altLang="en-US" sz="1400" kern="100" dirty="0">
                <a:solidFill>
                  <a:schemeClr val="tx1"/>
                </a:solidFill>
                <a:ea typeface="メイリオ" panose="020B0604030504040204" pitchFamily="50" charset="-128"/>
                <a:cs typeface="Times New Roman" panose="02020603050405020304" pitchFamily="18" charset="0"/>
              </a:rPr>
              <a:t>　</a:t>
            </a:r>
            <a:r>
              <a:rPr lang="en-US" altLang="ja-JP" sz="1400" kern="100" dirty="0">
                <a:solidFill>
                  <a:schemeClr val="tx1"/>
                </a:solidFill>
                <a:ea typeface="メイリオ" panose="020B0604030504040204" pitchFamily="50" charset="-128"/>
                <a:cs typeface="Times New Roman" panose="02020603050405020304" pitchFamily="18" charset="0"/>
              </a:rPr>
              <a:t>          </a:t>
            </a:r>
            <a:endParaRPr lang="ja-JP" altLang="ja-JP" sz="1400" kern="100" dirty="0">
              <a:solidFill>
                <a:schemeClr val="tx1"/>
              </a:solidFill>
              <a:effectLst/>
              <a:ea typeface="メイリオ" panose="020B0604030504040204" pitchFamily="50" charset="-128"/>
              <a:cs typeface="Times New Roman" panose="02020603050405020304" pitchFamily="18" charset="0"/>
            </a:endParaRPr>
          </a:p>
          <a:p>
            <a:pPr algn="just"/>
            <a:endParaRPr lang="ja-JP" altLang="ja-JP" sz="1400" kern="100" dirty="0">
              <a:solidFill>
                <a:schemeClr val="tx1"/>
              </a:solidFill>
              <a:effectLst/>
              <a:ea typeface="メイリオ" panose="020B0604030504040204" pitchFamily="50" charset="-128"/>
              <a:cs typeface="Times New Roman" panose="02020603050405020304" pitchFamily="18" charset="0"/>
            </a:endParaRPr>
          </a:p>
          <a:p>
            <a:pPr algn="just"/>
            <a:r>
              <a:rPr lang="en-US" altLang="ja-JP" sz="1200" kern="100" dirty="0">
                <a:solidFill>
                  <a:schemeClr val="tx1"/>
                </a:solidFill>
                <a:effectLst/>
                <a:ea typeface="メイリオ" panose="020B0604030504040204" pitchFamily="50" charset="-128"/>
                <a:cs typeface="Times New Roman" panose="02020603050405020304" pitchFamily="18" charset="0"/>
              </a:rPr>
              <a:t> </a:t>
            </a:r>
            <a:endParaRPr kumimoji="1" lang="en-US" altLang="ja-JP" sz="1400" dirty="0">
              <a:solidFill>
                <a:schemeClr val="tx1"/>
              </a:solidFill>
            </a:endParaRPr>
          </a:p>
        </p:txBody>
      </p:sp>
      <p:sp>
        <p:nvSpPr>
          <p:cNvPr id="8" name="テキスト ボックス 7">
            <a:extLst>
              <a:ext uri="{FF2B5EF4-FFF2-40B4-BE49-F238E27FC236}">
                <a16:creationId xmlns:a16="http://schemas.microsoft.com/office/drawing/2014/main" id="{9EA00FB8-39CB-4E16-9695-211848DC1566}"/>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Ⅱ</a:t>
            </a:r>
            <a:r>
              <a:rPr kumimoji="1" lang="ja-JP" altLang="en-US" sz="1600" dirty="0"/>
              <a:t>　入試改革</a:t>
            </a:r>
          </a:p>
        </p:txBody>
      </p:sp>
      <p:sp>
        <p:nvSpPr>
          <p:cNvPr id="9" name="テキスト ボックス 8">
            <a:extLst>
              <a:ext uri="{FF2B5EF4-FFF2-40B4-BE49-F238E27FC236}">
                <a16:creationId xmlns:a16="http://schemas.microsoft.com/office/drawing/2014/main" id="{DC058154-FC7B-780C-DDA7-23FB5A83AFB8}"/>
              </a:ext>
            </a:extLst>
          </p:cNvPr>
          <p:cNvSpPr txBox="1"/>
          <p:nvPr/>
        </p:nvSpPr>
        <p:spPr>
          <a:xfrm>
            <a:off x="364733" y="1073654"/>
            <a:ext cx="8460297" cy="738664"/>
          </a:xfrm>
          <a:prstGeom prst="rect">
            <a:avLst/>
          </a:prstGeom>
          <a:noFill/>
        </p:spPr>
        <p:txBody>
          <a:bodyPr wrap="square" rtlCol="0">
            <a:spAutoFit/>
          </a:bodyPr>
          <a:lstStyle/>
          <a:p>
            <a:r>
              <a:rPr kumimoji="1" lang="ja-JP" altLang="en-US" sz="1400" dirty="0"/>
              <a:t>　令和</a:t>
            </a:r>
            <a:r>
              <a:rPr kumimoji="1" lang="en-US" altLang="ja-JP" sz="1400" dirty="0"/>
              <a:t>10</a:t>
            </a:r>
            <a:r>
              <a:rPr kumimoji="1" lang="ja-JP" altLang="en-US" sz="1400" dirty="0"/>
              <a:t>（</a:t>
            </a:r>
            <a:r>
              <a:rPr kumimoji="1" lang="en-US" altLang="ja-JP" sz="1400" dirty="0"/>
              <a:t>2028</a:t>
            </a:r>
            <a:r>
              <a:rPr kumimoji="1" lang="ja-JP" altLang="en-US" sz="1400" dirty="0"/>
              <a:t>）年度以降の入学者選抜制度の基本的な理念については、平成</a:t>
            </a:r>
            <a:r>
              <a:rPr kumimoji="1" lang="en-US" altLang="ja-JP" sz="1400" dirty="0"/>
              <a:t>28</a:t>
            </a:r>
            <a:r>
              <a:rPr kumimoji="1" lang="ja-JP" altLang="en-US" sz="1400" dirty="0"/>
              <a:t>（</a:t>
            </a:r>
            <a:r>
              <a:rPr kumimoji="1" lang="en-US" altLang="ja-JP" sz="1400" dirty="0"/>
              <a:t>2016</a:t>
            </a:r>
            <a:r>
              <a:rPr kumimoji="1" lang="ja-JP" altLang="en-US" sz="1400" dirty="0"/>
              <a:t>）年度選抜改善時の基本的な理念である次の４点とあわせ、以下のとおりとする。</a:t>
            </a:r>
          </a:p>
          <a:p>
            <a:endParaRPr kumimoji="1" lang="ja-JP" altLang="en-US" sz="1400" dirty="0"/>
          </a:p>
        </p:txBody>
      </p:sp>
      <p:sp>
        <p:nvSpPr>
          <p:cNvPr id="10" name="正方形/長方形 9">
            <a:extLst>
              <a:ext uri="{FF2B5EF4-FFF2-40B4-BE49-F238E27FC236}">
                <a16:creationId xmlns:a16="http://schemas.microsoft.com/office/drawing/2014/main" id="{302005A1-92E5-F683-D5C7-9B5397A84E2C}"/>
              </a:ext>
            </a:extLst>
          </p:cNvPr>
          <p:cNvSpPr/>
          <p:nvPr/>
        </p:nvSpPr>
        <p:spPr>
          <a:xfrm>
            <a:off x="364733" y="2044557"/>
            <a:ext cx="8460297" cy="333396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a:t>
            </a:r>
            <a:r>
              <a:rPr kumimoji="1" lang="ja-JP" altLang="en-US" sz="1400" b="1" dirty="0">
                <a:solidFill>
                  <a:schemeClr val="tx1"/>
                </a:solidFill>
              </a:rPr>
              <a:t>平成</a:t>
            </a:r>
            <a:r>
              <a:rPr kumimoji="1" lang="en-US" altLang="ja-JP" sz="1400" b="1" dirty="0">
                <a:solidFill>
                  <a:schemeClr val="tx1"/>
                </a:solidFill>
              </a:rPr>
              <a:t>28</a:t>
            </a:r>
            <a:r>
              <a:rPr kumimoji="1" lang="ja-JP" altLang="en-US" sz="1400" b="1" dirty="0">
                <a:solidFill>
                  <a:schemeClr val="tx1"/>
                </a:solidFill>
              </a:rPr>
              <a:t>（</a:t>
            </a:r>
            <a:r>
              <a:rPr kumimoji="1" lang="en-US" altLang="ja-JP" sz="1400" b="1" dirty="0">
                <a:solidFill>
                  <a:schemeClr val="tx1"/>
                </a:solidFill>
              </a:rPr>
              <a:t>2016</a:t>
            </a:r>
            <a:r>
              <a:rPr kumimoji="1" lang="ja-JP" altLang="en-US" sz="1400" b="1" dirty="0">
                <a:solidFill>
                  <a:schemeClr val="tx1"/>
                </a:solidFill>
              </a:rPr>
              <a:t>）年度選抜改善時の基本的な理念</a:t>
            </a:r>
            <a:r>
              <a:rPr kumimoji="1" lang="en-US" altLang="ja-JP" sz="1400" b="1" dirty="0">
                <a:solidFill>
                  <a:schemeClr val="tx1"/>
                </a:solidFill>
              </a:rPr>
              <a:t>】</a:t>
            </a:r>
            <a:r>
              <a:rPr kumimoji="1" lang="ja-JP" altLang="en-US" sz="1400" b="1" dirty="0">
                <a:solidFill>
                  <a:schemeClr val="tx1"/>
                </a:solidFill>
              </a:rPr>
              <a:t>　　                            　</a:t>
            </a:r>
          </a:p>
          <a:p>
            <a:r>
              <a:rPr kumimoji="1" lang="ja-JP" altLang="en-US" sz="1400" dirty="0">
                <a:solidFill>
                  <a:schemeClr val="tx1"/>
                </a:solidFill>
              </a:rPr>
              <a:t>　・　高等学校への就学機会を保障するとともに、生徒が主体的に学校選択を実現できること</a:t>
            </a:r>
          </a:p>
          <a:p>
            <a:r>
              <a:rPr kumimoji="1" lang="ja-JP" altLang="en-US" sz="1400" dirty="0">
                <a:solidFill>
                  <a:schemeClr val="tx1"/>
                </a:solidFill>
              </a:rPr>
              <a:t>　　</a:t>
            </a:r>
          </a:p>
          <a:p>
            <a:r>
              <a:rPr kumimoji="1" lang="ja-JP" altLang="en-US" sz="1400" dirty="0">
                <a:solidFill>
                  <a:schemeClr val="tx1"/>
                </a:solidFill>
              </a:rPr>
              <a:t>　・　高等学校が自校のアドミッションポリシー（求める生徒像）に適う生徒を求めることができること</a:t>
            </a:r>
          </a:p>
          <a:p>
            <a:endParaRPr kumimoji="1" lang="ja-JP" altLang="en-US" sz="1400" dirty="0">
              <a:solidFill>
                <a:schemeClr val="tx1"/>
              </a:solidFill>
            </a:endParaRPr>
          </a:p>
          <a:p>
            <a:r>
              <a:rPr kumimoji="1" lang="ja-JP" altLang="en-US" sz="1400" dirty="0">
                <a:solidFill>
                  <a:schemeClr val="tx1"/>
                </a:solidFill>
              </a:rPr>
              <a:t>　・　中学校及び高等学校の教育活動に与える影響に十分配慮したものであること</a:t>
            </a:r>
          </a:p>
          <a:p>
            <a:endParaRPr kumimoji="1" lang="ja-JP" altLang="en-US" sz="1400" dirty="0">
              <a:solidFill>
                <a:schemeClr val="tx1"/>
              </a:solidFill>
            </a:endParaRPr>
          </a:p>
          <a:p>
            <a:r>
              <a:rPr kumimoji="1" lang="ja-JP" altLang="en-US" sz="1400" dirty="0">
                <a:solidFill>
                  <a:schemeClr val="tx1"/>
                </a:solidFill>
              </a:rPr>
              <a:t>　・　受験生にとって公平でわかりやすい入学者選抜制度であること</a:t>
            </a:r>
          </a:p>
          <a:p>
            <a:endParaRPr kumimoji="1" lang="ja-JP" altLang="en-US" sz="1400" dirty="0">
              <a:solidFill>
                <a:schemeClr val="tx1"/>
              </a:solidFill>
            </a:endParaRPr>
          </a:p>
          <a:p>
            <a:endParaRPr kumimoji="1" lang="ja-JP" altLang="en-US" sz="1400" dirty="0">
              <a:solidFill>
                <a:schemeClr val="tx1"/>
              </a:solidFill>
            </a:endParaRPr>
          </a:p>
          <a:p>
            <a:r>
              <a:rPr kumimoji="1" lang="en-US" altLang="ja-JP" sz="1400" b="1" dirty="0">
                <a:solidFill>
                  <a:schemeClr val="tx1"/>
                </a:solidFill>
              </a:rPr>
              <a:t>【</a:t>
            </a:r>
            <a:r>
              <a:rPr kumimoji="1" lang="ja-JP" altLang="en-US" sz="1400" b="1" dirty="0">
                <a:solidFill>
                  <a:schemeClr val="tx1"/>
                </a:solidFill>
              </a:rPr>
              <a:t>新たな基本的な理念</a:t>
            </a:r>
            <a:r>
              <a:rPr kumimoji="1" lang="en-US" altLang="ja-JP" sz="1400" b="1" dirty="0">
                <a:solidFill>
                  <a:schemeClr val="tx1"/>
                </a:solidFill>
              </a:rPr>
              <a:t>】</a:t>
            </a:r>
            <a:r>
              <a:rPr kumimoji="1" lang="ja-JP" altLang="en-US" sz="1400" b="1" dirty="0">
                <a:solidFill>
                  <a:schemeClr val="tx1"/>
                </a:solidFill>
              </a:rPr>
              <a:t>　　　　</a:t>
            </a:r>
            <a:r>
              <a:rPr kumimoji="1" lang="ja-JP" altLang="en-US" sz="1400" dirty="0">
                <a:solidFill>
                  <a:schemeClr val="tx1"/>
                </a:solidFill>
              </a:rPr>
              <a:t>　　　　　　　　　　　　　　　　　　　　</a:t>
            </a:r>
          </a:p>
          <a:p>
            <a:r>
              <a:rPr kumimoji="1" lang="ja-JP" altLang="en-US" sz="1400" dirty="0">
                <a:solidFill>
                  <a:schemeClr val="tx1"/>
                </a:solidFill>
              </a:rPr>
              <a:t>　・　</a:t>
            </a:r>
            <a:r>
              <a:rPr kumimoji="1" lang="ja-JP" altLang="en-US" sz="1400" u="sng" dirty="0">
                <a:solidFill>
                  <a:schemeClr val="tx1"/>
                </a:solidFill>
              </a:rPr>
              <a:t>生徒の個性を輝かせ、可能性を引き出し、充実した高校生活につながる選抜であること</a:t>
            </a:r>
          </a:p>
        </p:txBody>
      </p:sp>
    </p:spTree>
    <p:extLst>
      <p:ext uri="{BB962C8B-B14F-4D97-AF65-F5344CB8AC3E}">
        <p14:creationId xmlns:p14="http://schemas.microsoft.com/office/powerpoint/2010/main" val="697524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36CB754B-8267-48F5-A0A2-BBC31B1B833A}"/>
              </a:ext>
            </a:extLst>
          </p:cNvPr>
          <p:cNvSpPr/>
          <p:nvPr/>
        </p:nvSpPr>
        <p:spPr>
          <a:xfrm>
            <a:off x="273737" y="722574"/>
            <a:ext cx="2911424" cy="5805447"/>
          </a:xfrm>
          <a:prstGeom prst="roundRect">
            <a:avLst>
              <a:gd name="adj" fmla="val 7742"/>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7" name="角丸四角形 36"/>
          <p:cNvSpPr/>
          <p:nvPr/>
        </p:nvSpPr>
        <p:spPr>
          <a:xfrm>
            <a:off x="713420" y="900214"/>
            <a:ext cx="2330146" cy="645408"/>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普通科</a:t>
            </a:r>
            <a:endParaRPr kumimoji="1" lang="en-US" altLang="ja-JP" dirty="0"/>
          </a:p>
        </p:txBody>
      </p:sp>
      <p:sp>
        <p:nvSpPr>
          <p:cNvPr id="51" name="正方形/長方形 50">
            <a:extLst>
              <a:ext uri="{FF2B5EF4-FFF2-40B4-BE49-F238E27FC236}">
                <a16:creationId xmlns:a16="http://schemas.microsoft.com/office/drawing/2014/main" id="{1441C382-058D-4389-8346-E29B7AE41B02}"/>
              </a:ext>
            </a:extLst>
          </p:cNvPr>
          <p:cNvSpPr/>
          <p:nvPr/>
        </p:nvSpPr>
        <p:spPr>
          <a:xfrm>
            <a:off x="3321080" y="2448579"/>
            <a:ext cx="5466715" cy="51681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t>【</a:t>
            </a:r>
            <a:r>
              <a:rPr kumimoji="1" lang="ja-JP" altLang="en-US" sz="1200" dirty="0"/>
              <a:t>設置校</a:t>
            </a:r>
            <a:r>
              <a:rPr kumimoji="1" lang="en-US" altLang="ja-JP" sz="1200" dirty="0"/>
              <a:t>】 84</a:t>
            </a:r>
            <a:r>
              <a:rPr kumimoji="1" lang="ja-JP" altLang="en-US" sz="1200" dirty="0"/>
              <a:t>校</a:t>
            </a:r>
            <a:endParaRPr kumimoji="1" lang="en-US" altLang="ja-JP" sz="1200" dirty="0"/>
          </a:p>
          <a:p>
            <a:r>
              <a:rPr kumimoji="1" lang="ja-JP" altLang="en-US" sz="1200" dirty="0"/>
              <a:t>（多部制単位制</a:t>
            </a:r>
            <a:r>
              <a:rPr kumimoji="1" lang="en-US" altLang="ja-JP" sz="1200" dirty="0"/>
              <a:t>Ⅰ</a:t>
            </a:r>
            <a:r>
              <a:rPr kumimoji="1" lang="ja-JP" altLang="en-US" sz="1200" dirty="0"/>
              <a:t>部・</a:t>
            </a:r>
            <a:r>
              <a:rPr kumimoji="1" lang="en-US" altLang="ja-JP" sz="1200" dirty="0"/>
              <a:t>Ⅱ</a:t>
            </a:r>
            <a:r>
              <a:rPr kumimoji="1" lang="ja-JP" altLang="en-US" sz="1200" dirty="0"/>
              <a:t>部、昼夜間単位制、通信制、夜間定時制の課程を除く。）</a:t>
            </a:r>
          </a:p>
        </p:txBody>
      </p:sp>
      <p:sp>
        <p:nvSpPr>
          <p:cNvPr id="58" name="角丸四角形 20">
            <a:extLst>
              <a:ext uri="{FF2B5EF4-FFF2-40B4-BE49-F238E27FC236}">
                <a16:creationId xmlns:a16="http://schemas.microsoft.com/office/drawing/2014/main" id="{F7210BEC-F696-4948-A9EB-9C0E840ED59E}"/>
              </a:ext>
            </a:extLst>
          </p:cNvPr>
          <p:cNvSpPr/>
          <p:nvPr/>
        </p:nvSpPr>
        <p:spPr>
          <a:xfrm>
            <a:off x="724596" y="3237782"/>
            <a:ext cx="2330146"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総合学科</a:t>
            </a:r>
            <a:endParaRPr kumimoji="1" lang="en-US" altLang="ja-JP" dirty="0"/>
          </a:p>
        </p:txBody>
      </p:sp>
      <p:sp>
        <p:nvSpPr>
          <p:cNvPr id="60" name="正方形/長方形 59">
            <a:extLst>
              <a:ext uri="{FF2B5EF4-FFF2-40B4-BE49-F238E27FC236}">
                <a16:creationId xmlns:a16="http://schemas.microsoft.com/office/drawing/2014/main" id="{9249B383-FE58-4D3E-9740-8ECB602F8329}"/>
              </a:ext>
            </a:extLst>
          </p:cNvPr>
          <p:cNvSpPr/>
          <p:nvPr/>
        </p:nvSpPr>
        <p:spPr>
          <a:xfrm>
            <a:off x="3321079" y="5052198"/>
            <a:ext cx="5466715" cy="684195"/>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t>【</a:t>
            </a:r>
            <a:r>
              <a:rPr kumimoji="1" lang="ja-JP" altLang="en-US" sz="1200" dirty="0"/>
              <a:t>設置校</a:t>
            </a:r>
            <a:r>
              <a:rPr kumimoji="1" lang="en-US" altLang="ja-JP" sz="1200" dirty="0"/>
              <a:t>】 18</a:t>
            </a:r>
            <a:r>
              <a:rPr kumimoji="1" lang="ja-JP" altLang="en-US" sz="1200" dirty="0"/>
              <a:t>校（豊中能勢分校、柴島、咲くやこの花、</a:t>
            </a:r>
            <a:r>
              <a:rPr kumimoji="1" lang="ja-JP" altLang="en-US" sz="1200" u="sng" dirty="0">
                <a:solidFill>
                  <a:schemeClr val="tx1"/>
                </a:solidFill>
              </a:rPr>
              <a:t>大正白稜</a:t>
            </a:r>
            <a:r>
              <a:rPr kumimoji="1" lang="ja-JP" altLang="en-US" sz="1200" dirty="0">
                <a:solidFill>
                  <a:schemeClr val="tx1"/>
                </a:solidFill>
              </a:rPr>
              <a:t>、今宮、千里青雲、福井、枚方なぎさ、芦間、門真なみはや、枚岡樟風、八尾北、松原、堺東、成美、伯太、貝塚、東住吉総合）　　　　　　　　　　</a:t>
            </a: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　</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800" b="0" i="0" u="sng" strike="noStrike" kern="1200" cap="none" spc="0" normalizeH="0" baseline="0" noProof="0" dirty="0">
                <a:ln>
                  <a:noFill/>
                </a:ln>
                <a:solidFill>
                  <a:schemeClr val="tx1"/>
                </a:solidFill>
                <a:effectLst/>
                <a:uLnTx/>
                <a:uFillTx/>
                <a:latin typeface="Meiryo UI"/>
                <a:ea typeface="Meiryo UI"/>
                <a:cs typeface="+mn-cs"/>
              </a:rPr>
              <a:t>　　　</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は、令和</a:t>
            </a:r>
            <a:r>
              <a:rPr kumimoji="1" lang="en-US" altLang="ja-JP" sz="800" dirty="0">
                <a:solidFill>
                  <a:schemeClr val="tx1"/>
                </a:solidFill>
                <a:latin typeface="Meiryo UI"/>
                <a:ea typeface="Meiryo UI"/>
              </a:rPr>
              <a:t>8</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a:t>
            </a:r>
            <a:r>
              <a:rPr kumimoji="1" lang="en-US" altLang="ja-JP" sz="800" b="0" i="0" u="none" strike="noStrike" kern="1200" cap="none" spc="0" normalizeH="0" baseline="0" noProof="0" dirty="0">
                <a:ln>
                  <a:noFill/>
                </a:ln>
                <a:solidFill>
                  <a:schemeClr val="tx1"/>
                </a:solidFill>
                <a:effectLst/>
                <a:uLnTx/>
                <a:uFillTx/>
                <a:latin typeface="Meiryo UI"/>
                <a:ea typeface="Meiryo UI"/>
                <a:cs typeface="+mn-cs"/>
              </a:rPr>
              <a:t>202</a:t>
            </a:r>
            <a:r>
              <a:rPr kumimoji="1" lang="en-US" altLang="ja-JP" sz="800" dirty="0">
                <a:solidFill>
                  <a:schemeClr val="tx1"/>
                </a:solidFill>
                <a:latin typeface="Meiryo UI"/>
                <a:ea typeface="Meiryo UI"/>
              </a:rPr>
              <a:t>6</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）年度募集停止</a:t>
            </a:r>
            <a:endParaRPr kumimoji="1" lang="ja-JP" altLang="en-US" sz="1200" dirty="0">
              <a:solidFill>
                <a:schemeClr val="tx1"/>
              </a:solidFill>
            </a:endParaRPr>
          </a:p>
        </p:txBody>
      </p:sp>
      <p:sp>
        <p:nvSpPr>
          <p:cNvPr id="67" name="テキスト ボックス 66">
            <a:extLst>
              <a:ext uri="{FF2B5EF4-FFF2-40B4-BE49-F238E27FC236}">
                <a16:creationId xmlns:a16="http://schemas.microsoft.com/office/drawing/2014/main" id="{D78877D8-9CA9-4FA4-A320-A852E9AF8D8A}"/>
              </a:ext>
            </a:extLst>
          </p:cNvPr>
          <p:cNvSpPr txBox="1"/>
          <p:nvPr/>
        </p:nvSpPr>
        <p:spPr>
          <a:xfrm>
            <a:off x="265428" y="766438"/>
            <a:ext cx="430887" cy="1827555"/>
          </a:xfrm>
          <a:prstGeom prst="rect">
            <a:avLst/>
          </a:prstGeom>
          <a:noFill/>
        </p:spPr>
        <p:txBody>
          <a:bodyPr vert="eaVert" wrap="square" rtlCol="0">
            <a:spAutoFit/>
          </a:bodyPr>
          <a:lstStyle/>
          <a:p>
            <a:r>
              <a:rPr kumimoji="1" lang="ja-JP" altLang="en-US" sz="1600" dirty="0"/>
              <a:t>普通・総合</a:t>
            </a:r>
            <a:endParaRPr kumimoji="1" lang="en-US" altLang="ja-JP" sz="1600" dirty="0"/>
          </a:p>
        </p:txBody>
      </p:sp>
      <p:sp>
        <p:nvSpPr>
          <p:cNvPr id="7" name="テキスト ボックス 6">
            <a:extLst>
              <a:ext uri="{FF2B5EF4-FFF2-40B4-BE49-F238E27FC236}">
                <a16:creationId xmlns:a16="http://schemas.microsoft.com/office/drawing/2014/main" id="{FA154A80-3830-4711-9EC8-8C3AE88A241F}"/>
              </a:ext>
            </a:extLst>
          </p:cNvPr>
          <p:cNvSpPr txBox="1"/>
          <p:nvPr/>
        </p:nvSpPr>
        <p:spPr>
          <a:xfrm>
            <a:off x="5914150" y="260286"/>
            <a:ext cx="3144999" cy="230832"/>
          </a:xfrm>
          <a:prstGeom prst="rect">
            <a:avLst/>
          </a:prstGeom>
          <a:noFill/>
        </p:spPr>
        <p:txBody>
          <a:bodyPr wrap="square" rtlCol="0">
            <a:spAutoFit/>
          </a:bodyPr>
          <a:lstStyle/>
          <a:p>
            <a:r>
              <a:rPr kumimoji="1" lang="en-US" altLang="ja-JP" sz="900" dirty="0"/>
              <a:t>※</a:t>
            </a:r>
            <a:r>
              <a:rPr kumimoji="1" lang="ja-JP" altLang="en-US" sz="900" dirty="0"/>
              <a:t>設置校数は、令和７（</a:t>
            </a:r>
            <a:r>
              <a:rPr kumimoji="1" lang="en-US" altLang="ja-JP" sz="900" dirty="0"/>
              <a:t>2025</a:t>
            </a:r>
            <a:r>
              <a:rPr kumimoji="1" lang="ja-JP" altLang="en-US" sz="900" dirty="0"/>
              <a:t>）年１月１日の府立高校数</a:t>
            </a:r>
          </a:p>
        </p:txBody>
      </p:sp>
      <p:sp>
        <p:nvSpPr>
          <p:cNvPr id="26" name="テキスト ボックス 25">
            <a:extLst>
              <a:ext uri="{FF2B5EF4-FFF2-40B4-BE49-F238E27FC236}">
                <a16:creationId xmlns:a16="http://schemas.microsoft.com/office/drawing/2014/main" id="{45F0069B-1387-4C79-995D-5F3D052C4AD8}"/>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第１章　現在の府立高校</a:t>
            </a:r>
          </a:p>
        </p:txBody>
      </p:sp>
      <p:cxnSp>
        <p:nvCxnSpPr>
          <p:cNvPr id="27" name="直線コネクタ 26">
            <a:extLst>
              <a:ext uri="{FF2B5EF4-FFF2-40B4-BE49-F238E27FC236}">
                <a16:creationId xmlns:a16="http://schemas.microsoft.com/office/drawing/2014/main" id="{B995A443-A52B-4A48-A4BC-02C92B2F70DA}"/>
              </a:ext>
            </a:extLst>
          </p:cNvPr>
          <p:cNvCxnSpPr/>
          <p:nvPr/>
        </p:nvCxnSpPr>
        <p:spPr>
          <a:xfrm flipV="1">
            <a:off x="270457" y="504073"/>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3" name="テキスト ボックス 2">
            <a:extLst>
              <a:ext uri="{FF2B5EF4-FFF2-40B4-BE49-F238E27FC236}">
                <a16:creationId xmlns:a16="http://schemas.microsoft.com/office/drawing/2014/main" id="{0610DFBA-6FFB-6272-B31E-624764E529D8}"/>
              </a:ext>
            </a:extLst>
          </p:cNvPr>
          <p:cNvSpPr txBox="1"/>
          <p:nvPr/>
        </p:nvSpPr>
        <p:spPr>
          <a:xfrm>
            <a:off x="3263329" y="868393"/>
            <a:ext cx="5584457" cy="1529008"/>
          </a:xfrm>
          <a:prstGeom prst="rect">
            <a:avLst/>
          </a:prstGeom>
          <a:noFill/>
        </p:spPr>
        <p:txBody>
          <a:bodyPr wrap="square">
            <a:spAutoFit/>
          </a:bodyPr>
          <a:lstStyle/>
          <a:p>
            <a:pPr>
              <a:lnSpc>
                <a:spcPts val="1900"/>
              </a:lnSpc>
            </a:pPr>
            <a:r>
              <a:rPr lang="ja-JP" altLang="en-US" sz="1400" dirty="0"/>
              <a:t>　普通科では、主として共通教科（国語、数学、外国語、保健体育など）を中心に、幅広い教養を身につけることができ、特に２年次以降からは文系・理系など、希望の進路に応じてコースに分かれて学ぶことができる。また、生徒一人ひとりが自己の学習ペースに応じて、興味・関心、能力・適性、進路希望等に基づき学習内容を選択することができる普通科単位制高校や、情報、体育、英語など特色あるコースを設置している高校もある。</a:t>
            </a:r>
          </a:p>
        </p:txBody>
      </p:sp>
      <p:sp>
        <p:nvSpPr>
          <p:cNvPr id="8" name="テキスト ボックス 7">
            <a:extLst>
              <a:ext uri="{FF2B5EF4-FFF2-40B4-BE49-F238E27FC236}">
                <a16:creationId xmlns:a16="http://schemas.microsoft.com/office/drawing/2014/main" id="{671636B0-FAC1-120D-C2E0-32103A927F0B}"/>
              </a:ext>
            </a:extLst>
          </p:cNvPr>
          <p:cNvSpPr txBox="1"/>
          <p:nvPr/>
        </p:nvSpPr>
        <p:spPr>
          <a:xfrm>
            <a:off x="3262209" y="3237782"/>
            <a:ext cx="5584456" cy="1772665"/>
          </a:xfrm>
          <a:prstGeom prst="rect">
            <a:avLst/>
          </a:prstGeom>
          <a:noFill/>
        </p:spPr>
        <p:txBody>
          <a:bodyPr wrap="square">
            <a:spAutoFit/>
          </a:bodyPr>
          <a:lstStyle/>
          <a:p>
            <a:pPr>
              <a:lnSpc>
                <a:spcPts val="1900"/>
              </a:lnSpc>
            </a:pPr>
            <a:r>
              <a:rPr lang="ja-JP" altLang="en-US" sz="1400" dirty="0"/>
              <a:t>　総合学科では、生徒が自分の個性を伸ばしたり、進路希望を実現したりすることができるよう、国語や数学などの共通教科・科目に加え、工業や福祉などの専門教科・科目が開設されている。また、地域や産業界等との積極的な連携を図り、多様な他者との関わりの中で自分の将来の生き方や進路について考察し、興味・関心によって職業との関連を深めるなど、生徒が社会の一員としての役割を果たすとともに、それぞれの個性、持ち味を最大限発揮しながら、自立して生きていくために必要な能力や態度の育成を図っている。</a:t>
            </a:r>
            <a:endParaRPr lang="en-US" altLang="ja-JP" sz="1400" dirty="0"/>
          </a:p>
        </p:txBody>
      </p:sp>
      <p:sp>
        <p:nvSpPr>
          <p:cNvPr id="10" name="矢印: 右 9">
            <a:extLst>
              <a:ext uri="{FF2B5EF4-FFF2-40B4-BE49-F238E27FC236}">
                <a16:creationId xmlns:a16="http://schemas.microsoft.com/office/drawing/2014/main" id="{B3EC4372-7279-8335-B50E-032F2D0636B5}"/>
              </a:ext>
            </a:extLst>
          </p:cNvPr>
          <p:cNvSpPr/>
          <p:nvPr/>
        </p:nvSpPr>
        <p:spPr>
          <a:xfrm>
            <a:off x="6228227" y="5963709"/>
            <a:ext cx="307571" cy="26600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679C7F5D-4140-02DC-B9E7-7650286239DE}"/>
              </a:ext>
            </a:extLst>
          </p:cNvPr>
          <p:cNvSpPr/>
          <p:nvPr/>
        </p:nvSpPr>
        <p:spPr>
          <a:xfrm>
            <a:off x="6613646" y="5921183"/>
            <a:ext cx="2057400" cy="36512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1" dirty="0">
                <a:latin typeface="Meiryo UI" panose="020B0604030504040204" pitchFamily="50" charset="-128"/>
                <a:ea typeface="Meiryo UI" panose="020B0604030504040204" pitchFamily="50" charset="-128"/>
              </a:rPr>
              <a:t>計</a:t>
            </a:r>
            <a:r>
              <a:rPr kumimoji="1" lang="en-US" altLang="ja-JP" sz="1801" dirty="0">
                <a:latin typeface="Meiryo UI" panose="020B0604030504040204" pitchFamily="50" charset="-128"/>
                <a:ea typeface="Meiryo UI" panose="020B0604030504040204" pitchFamily="50" charset="-128"/>
              </a:rPr>
              <a:t>102</a:t>
            </a:r>
            <a:r>
              <a:rPr kumimoji="1" lang="ja-JP" altLang="en-US" sz="1801" dirty="0">
                <a:latin typeface="Meiryo UI" panose="020B0604030504040204" pitchFamily="50" charset="-128"/>
                <a:ea typeface="Meiryo UI" panose="020B0604030504040204" pitchFamily="50" charset="-128"/>
              </a:rPr>
              <a:t>校</a:t>
            </a:r>
            <a:r>
              <a:rPr kumimoji="1" lang="en-US" altLang="ja-JP" sz="1801" dirty="0">
                <a:latin typeface="Meiryo UI" panose="020B0604030504040204" pitchFamily="50" charset="-128"/>
                <a:ea typeface="Meiryo UI" panose="020B0604030504040204" pitchFamily="50" charset="-128"/>
              </a:rPr>
              <a:t>(68%)</a:t>
            </a:r>
            <a:endParaRPr kumimoji="1" lang="ja-JP" altLang="en-US" sz="1801" dirty="0">
              <a:latin typeface="Meiryo UI" panose="020B0604030504040204" pitchFamily="50" charset="-128"/>
              <a:ea typeface="Meiryo UI" panose="020B0604030504040204" pitchFamily="50" charset="-128"/>
            </a:endParaRPr>
          </a:p>
        </p:txBody>
      </p:sp>
      <p:sp>
        <p:nvSpPr>
          <p:cNvPr id="15" name="スライド番号プレースホルダー 6">
            <a:extLst>
              <a:ext uri="{FF2B5EF4-FFF2-40B4-BE49-F238E27FC236}">
                <a16:creationId xmlns:a16="http://schemas.microsoft.com/office/drawing/2014/main" id="{BDAC2386-86D8-4DC7-BE42-38F9BFE2EE7A}"/>
              </a:ext>
            </a:extLst>
          </p:cNvPr>
          <p:cNvSpPr>
            <a:spLocks noGrp="1"/>
          </p:cNvSpPr>
          <p:nvPr>
            <p:ph type="sldNum" sz="quarter" idx="12"/>
          </p:nvPr>
        </p:nvSpPr>
        <p:spPr>
          <a:xfrm>
            <a:off x="6812863" y="6415151"/>
            <a:ext cx="2057400" cy="365125"/>
          </a:xfrm>
        </p:spPr>
        <p:txBody>
          <a:bodyPr/>
          <a:lstStyle/>
          <a:p>
            <a:fld id="{8EF98A3A-4FC9-421C-9EC4-B2EF6B34D3EB}" type="slidenum">
              <a:rPr kumimoji="1" lang="ja-JP" altLang="en-US" smtClean="0"/>
              <a:t>6</a:t>
            </a:fld>
            <a:endParaRPr kumimoji="1" lang="ja-JP" altLang="en-US" dirty="0"/>
          </a:p>
        </p:txBody>
      </p:sp>
      <p:sp>
        <p:nvSpPr>
          <p:cNvPr id="16" name="テキスト ボックス 15">
            <a:extLst>
              <a:ext uri="{FF2B5EF4-FFF2-40B4-BE49-F238E27FC236}">
                <a16:creationId xmlns:a16="http://schemas.microsoft.com/office/drawing/2014/main" id="{18BB2F3C-C4D1-42BE-9515-9A820E1D1A76}"/>
              </a:ext>
            </a:extLst>
          </p:cNvPr>
          <p:cNvSpPr txBox="1"/>
          <p:nvPr/>
        </p:nvSpPr>
        <p:spPr>
          <a:xfrm>
            <a:off x="724596" y="3947068"/>
            <a:ext cx="4380470" cy="369332"/>
          </a:xfrm>
          <a:prstGeom prst="rect">
            <a:avLst/>
          </a:prstGeom>
          <a:noFill/>
        </p:spPr>
        <p:txBody>
          <a:bodyPr wrap="square" rtlCol="0">
            <a:spAutoFit/>
          </a:bodyPr>
          <a:lstStyle/>
          <a:p>
            <a:r>
              <a:rPr kumimoji="1" lang="en-US" altLang="ja-JP" sz="900" dirty="0"/>
              <a:t>※</a:t>
            </a:r>
            <a:r>
              <a:rPr kumimoji="1" lang="ja-JP" altLang="en-US" sz="900" dirty="0"/>
              <a:t>　エンパワメントスクール、ステップスクール、</a:t>
            </a:r>
            <a:endParaRPr kumimoji="1" lang="en-US" altLang="ja-JP" sz="900" dirty="0"/>
          </a:p>
          <a:p>
            <a:r>
              <a:rPr kumimoji="1" lang="ja-JP" altLang="en-US" sz="900" dirty="0"/>
              <a:t>　　夜間定時制の課程を除く。</a:t>
            </a:r>
          </a:p>
        </p:txBody>
      </p:sp>
    </p:spTree>
    <p:extLst>
      <p:ext uri="{BB962C8B-B14F-4D97-AF65-F5344CB8AC3E}">
        <p14:creationId xmlns:p14="http://schemas.microsoft.com/office/powerpoint/2010/main" val="1284650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60</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68" name="テキスト ボックス 67">
            <a:extLst>
              <a:ext uri="{FF2B5EF4-FFF2-40B4-BE49-F238E27FC236}">
                <a16:creationId xmlns:a16="http://schemas.microsoft.com/office/drawing/2014/main" id="{8E824BE2-04BD-4E37-B01E-ED66CD7E0A5C}"/>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Ⅱ</a:t>
            </a:r>
            <a:r>
              <a:rPr kumimoji="1" lang="ja-JP" altLang="en-US" sz="1600" dirty="0"/>
              <a:t>　入試改革</a:t>
            </a:r>
          </a:p>
        </p:txBody>
      </p:sp>
      <p:sp>
        <p:nvSpPr>
          <p:cNvPr id="4" name="テキスト ボックス 3">
            <a:extLst>
              <a:ext uri="{FF2B5EF4-FFF2-40B4-BE49-F238E27FC236}">
                <a16:creationId xmlns:a16="http://schemas.microsoft.com/office/drawing/2014/main" id="{E9C14242-5403-A180-8106-8954ED595188}"/>
              </a:ext>
            </a:extLst>
          </p:cNvPr>
          <p:cNvSpPr txBox="1"/>
          <p:nvPr/>
        </p:nvSpPr>
        <p:spPr>
          <a:xfrm>
            <a:off x="318970" y="1245335"/>
            <a:ext cx="8414054" cy="1461939"/>
          </a:xfrm>
          <a:prstGeom prst="rect">
            <a:avLst/>
          </a:prstGeom>
          <a:noFill/>
        </p:spPr>
        <p:txBody>
          <a:bodyPr wrap="square" rtlCol="0">
            <a:spAutoFit/>
          </a:bodyPr>
          <a:lstStyle/>
          <a:p>
            <a:r>
              <a:rPr kumimoji="1" lang="ja-JP" altLang="en-US" sz="1500" b="1" dirty="0"/>
              <a:t>［現行制度］一般入学者選抜（通信制の課程を除く）及び実技検査を実施する特別入学者選抜</a:t>
            </a:r>
          </a:p>
          <a:p>
            <a:pPr marL="252000" indent="-457200"/>
            <a:endParaRPr kumimoji="1" lang="en-US" altLang="ja-JP" sz="1500" dirty="0"/>
          </a:p>
          <a:p>
            <a:pPr marL="252000" indent="-457200"/>
            <a:r>
              <a:rPr kumimoji="1" lang="ja-JP" altLang="en-US" sz="1500" dirty="0"/>
              <a:t>　    </a:t>
            </a:r>
            <a:r>
              <a:rPr kumimoji="1" lang="ja-JP" altLang="en-US" sz="1400" dirty="0"/>
              <a:t>学力検査等の成績・調査書の評定を合算した総合点の上位者から順に合格者を決定するとともに、</a:t>
            </a:r>
            <a:r>
              <a:rPr kumimoji="1" lang="ja-JP" altLang="en-US" sz="1400" u="sng" dirty="0"/>
              <a:t>募集人員の</a:t>
            </a:r>
            <a:r>
              <a:rPr kumimoji="1" lang="en-US" altLang="ja-JP" sz="1400" u="sng" dirty="0"/>
              <a:t>90</a:t>
            </a:r>
            <a:r>
              <a:rPr kumimoji="1" lang="ja-JP" altLang="en-US" sz="1400" u="sng" dirty="0"/>
              <a:t>％から</a:t>
            </a:r>
            <a:r>
              <a:rPr kumimoji="1" lang="en-US" altLang="ja-JP" sz="1400" u="sng" dirty="0"/>
              <a:t>110</a:t>
            </a:r>
            <a:r>
              <a:rPr kumimoji="1" lang="ja-JP" altLang="en-US" sz="1400" u="sng" dirty="0"/>
              <a:t>％にあたる順位のボーダーゾーンを対象に、アドミッションポリシーに極めて合致する生徒を優先的に合格とする制度</a:t>
            </a:r>
          </a:p>
          <a:p>
            <a:endParaRPr kumimoji="1" lang="ja-JP" altLang="en-US" sz="1400" dirty="0"/>
          </a:p>
        </p:txBody>
      </p:sp>
      <p:sp>
        <p:nvSpPr>
          <p:cNvPr id="7" name="正方形/長方形 6">
            <a:extLst>
              <a:ext uri="{FF2B5EF4-FFF2-40B4-BE49-F238E27FC236}">
                <a16:creationId xmlns:a16="http://schemas.microsoft.com/office/drawing/2014/main" id="{C79BEEB1-98D4-E744-BD0A-02453A237A8A}"/>
              </a:ext>
            </a:extLst>
          </p:cNvPr>
          <p:cNvSpPr/>
          <p:nvPr/>
        </p:nvSpPr>
        <p:spPr>
          <a:xfrm>
            <a:off x="364733" y="5406958"/>
            <a:ext cx="8460297" cy="909264"/>
          </a:xfrm>
          <a:prstGeom prst="rect">
            <a:avLst/>
          </a:prstGeom>
          <a:solidFill>
            <a:srgbClr val="FFCCFF"/>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kumimoji="1" lang="ja-JP" altLang="en-US" sz="1400" b="1" dirty="0">
                <a:solidFill>
                  <a:schemeClr val="tx1"/>
                </a:solidFill>
              </a:rPr>
              <a:t>［変更後の制度］</a:t>
            </a:r>
          </a:p>
          <a:p>
            <a:r>
              <a:rPr kumimoji="1" lang="ja-JP" altLang="en-US" sz="1400" dirty="0">
                <a:solidFill>
                  <a:schemeClr val="tx1"/>
                </a:solidFill>
              </a:rPr>
              <a:t>　生徒の個性や可能性を引き出すとともに、より各校の特色と受験生の興味関心とが合致する選抜制度とするため、</a:t>
            </a:r>
          </a:p>
          <a:p>
            <a:r>
              <a:rPr kumimoji="1" lang="ja-JP" altLang="en-US" sz="1400" dirty="0">
                <a:solidFill>
                  <a:schemeClr val="tx1"/>
                </a:solidFill>
              </a:rPr>
              <a:t>　</a:t>
            </a:r>
            <a:r>
              <a:rPr kumimoji="1" lang="ja-JP" altLang="en-US" sz="1400" b="1" u="sng" dirty="0">
                <a:solidFill>
                  <a:schemeClr val="tx1"/>
                </a:solidFill>
              </a:rPr>
              <a:t>新たに合格者決定の第１手順として学校特色枠を設定する。</a:t>
            </a:r>
          </a:p>
        </p:txBody>
      </p:sp>
      <p:sp>
        <p:nvSpPr>
          <p:cNvPr id="8" name="正方形/長方形 7">
            <a:extLst>
              <a:ext uri="{FF2B5EF4-FFF2-40B4-BE49-F238E27FC236}">
                <a16:creationId xmlns:a16="http://schemas.microsoft.com/office/drawing/2014/main" id="{079A35FB-2A52-79CE-F825-50A4150E4118}"/>
              </a:ext>
            </a:extLst>
          </p:cNvPr>
          <p:cNvSpPr/>
          <p:nvPr/>
        </p:nvSpPr>
        <p:spPr>
          <a:xfrm>
            <a:off x="318970" y="752736"/>
            <a:ext cx="8506060" cy="262102"/>
          </a:xfrm>
          <a:prstGeom prst="rect">
            <a:avLst/>
          </a:prstGeom>
          <a:solidFill>
            <a:srgbClr val="94FC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en-US" sz="1400" b="1" kern="100" dirty="0">
                <a:solidFill>
                  <a:schemeClr val="tx1"/>
                </a:solidFill>
                <a:effectLst/>
                <a:cs typeface="Times New Roman" panose="02020603050405020304" pitchFamily="18" charset="0"/>
              </a:rPr>
              <a:t>２．入学者選抜制度の具体的な変更内容</a:t>
            </a:r>
          </a:p>
          <a:p>
            <a:pPr algn="just"/>
            <a:endParaRPr lang="en-US" altLang="ja-JP" sz="1600" kern="100" dirty="0">
              <a:solidFill>
                <a:schemeClr val="tx1"/>
              </a:solidFill>
              <a:effectLst/>
              <a:ea typeface="メイリオ" panose="020B0604030504040204" pitchFamily="50" charset="-128"/>
              <a:cs typeface="Times New Roman" panose="02020603050405020304" pitchFamily="18" charset="0"/>
            </a:endParaRPr>
          </a:p>
          <a:p>
            <a:pPr marL="133350" indent="133350" algn="just"/>
            <a:r>
              <a:rPr lang="en-US" altLang="ja-JP" sz="1400" kern="100" dirty="0">
                <a:solidFill>
                  <a:schemeClr val="tx1"/>
                </a:solidFill>
                <a:ea typeface="メイリオ" panose="020B0604030504040204" pitchFamily="50" charset="-128"/>
                <a:cs typeface="Times New Roman" panose="02020603050405020304" pitchFamily="18" charset="0"/>
              </a:rPr>
              <a:t>							</a:t>
            </a:r>
            <a:r>
              <a:rPr lang="ja-JP" altLang="en-US" sz="1400" kern="100" dirty="0">
                <a:solidFill>
                  <a:schemeClr val="tx1"/>
                </a:solidFill>
                <a:ea typeface="メイリオ" panose="020B0604030504040204" pitchFamily="50" charset="-128"/>
                <a:cs typeface="Times New Roman" panose="02020603050405020304" pitchFamily="18" charset="0"/>
              </a:rPr>
              <a:t>　</a:t>
            </a:r>
            <a:r>
              <a:rPr lang="en-US" altLang="ja-JP" sz="1400" kern="100" dirty="0">
                <a:solidFill>
                  <a:schemeClr val="tx1"/>
                </a:solidFill>
                <a:ea typeface="メイリオ" panose="020B0604030504040204" pitchFamily="50" charset="-128"/>
                <a:cs typeface="Times New Roman" panose="02020603050405020304" pitchFamily="18" charset="0"/>
              </a:rPr>
              <a:t>          </a:t>
            </a:r>
            <a:endParaRPr lang="ja-JP" altLang="ja-JP" sz="1400" kern="100" dirty="0">
              <a:solidFill>
                <a:schemeClr val="tx1"/>
              </a:solidFill>
              <a:effectLst/>
              <a:ea typeface="メイリオ" panose="020B0604030504040204" pitchFamily="50" charset="-128"/>
              <a:cs typeface="Times New Roman" panose="02020603050405020304" pitchFamily="18" charset="0"/>
            </a:endParaRPr>
          </a:p>
          <a:p>
            <a:pPr algn="just"/>
            <a:endParaRPr lang="ja-JP" altLang="ja-JP" sz="1400" kern="100" dirty="0">
              <a:solidFill>
                <a:schemeClr val="tx1"/>
              </a:solidFill>
              <a:effectLst/>
              <a:ea typeface="メイリオ" panose="020B0604030504040204" pitchFamily="50" charset="-128"/>
              <a:cs typeface="Times New Roman" panose="02020603050405020304" pitchFamily="18" charset="0"/>
            </a:endParaRPr>
          </a:p>
          <a:p>
            <a:pPr algn="just"/>
            <a:r>
              <a:rPr lang="en-US" altLang="ja-JP" sz="1200" kern="100" dirty="0">
                <a:solidFill>
                  <a:schemeClr val="tx1"/>
                </a:solidFill>
                <a:effectLst/>
                <a:ea typeface="メイリオ" panose="020B0604030504040204" pitchFamily="50" charset="-128"/>
                <a:cs typeface="Times New Roman" panose="02020603050405020304" pitchFamily="18" charset="0"/>
              </a:rPr>
              <a:t> </a:t>
            </a:r>
            <a:endParaRPr kumimoji="1" lang="en-US" altLang="ja-JP" sz="1400" dirty="0">
              <a:solidFill>
                <a:schemeClr val="tx1"/>
              </a:solidFill>
            </a:endParaRPr>
          </a:p>
        </p:txBody>
      </p:sp>
      <p:pic>
        <p:nvPicPr>
          <p:cNvPr id="9" name="図 8">
            <a:extLst>
              <a:ext uri="{FF2B5EF4-FFF2-40B4-BE49-F238E27FC236}">
                <a16:creationId xmlns:a16="http://schemas.microsoft.com/office/drawing/2014/main" id="{979BCBB1-EB86-4C86-8313-27151AE667BC}"/>
              </a:ext>
            </a:extLst>
          </p:cNvPr>
          <p:cNvPicPr>
            <a:picLocks noChangeAspect="1"/>
          </p:cNvPicPr>
          <p:nvPr/>
        </p:nvPicPr>
        <p:blipFill>
          <a:blip r:embed="rId3"/>
          <a:stretch>
            <a:fillRect/>
          </a:stretch>
        </p:blipFill>
        <p:spPr>
          <a:xfrm>
            <a:off x="1376383" y="2444327"/>
            <a:ext cx="6190277" cy="2562801"/>
          </a:xfrm>
          <a:prstGeom prst="rect">
            <a:avLst/>
          </a:prstGeom>
        </p:spPr>
      </p:pic>
      <p:sp>
        <p:nvSpPr>
          <p:cNvPr id="2" name="矢印: 下 1">
            <a:extLst>
              <a:ext uri="{FF2B5EF4-FFF2-40B4-BE49-F238E27FC236}">
                <a16:creationId xmlns:a16="http://schemas.microsoft.com/office/drawing/2014/main" id="{A046BB4B-E185-4E25-9C8E-388844A933F9}"/>
              </a:ext>
            </a:extLst>
          </p:cNvPr>
          <p:cNvSpPr/>
          <p:nvPr/>
        </p:nvSpPr>
        <p:spPr>
          <a:xfrm>
            <a:off x="3986012" y="4890244"/>
            <a:ext cx="804672" cy="633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15557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61</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grpSp>
        <p:nvGrpSpPr>
          <p:cNvPr id="25" name="グループ化 24">
            <a:extLst>
              <a:ext uri="{FF2B5EF4-FFF2-40B4-BE49-F238E27FC236}">
                <a16:creationId xmlns:a16="http://schemas.microsoft.com/office/drawing/2014/main" id="{5F4FE1E6-1636-4D98-84E5-BEF4BB8AE8E7}"/>
              </a:ext>
            </a:extLst>
          </p:cNvPr>
          <p:cNvGrpSpPr/>
          <p:nvPr/>
        </p:nvGrpSpPr>
        <p:grpSpPr>
          <a:xfrm>
            <a:off x="1031240" y="3542271"/>
            <a:ext cx="1749965" cy="2446097"/>
            <a:chOff x="-23861" y="0"/>
            <a:chExt cx="461680" cy="1094774"/>
          </a:xfrm>
        </p:grpSpPr>
        <p:sp>
          <p:nvSpPr>
            <p:cNvPr id="26" name="円柱 25">
              <a:extLst>
                <a:ext uri="{FF2B5EF4-FFF2-40B4-BE49-F238E27FC236}">
                  <a16:creationId xmlns:a16="http://schemas.microsoft.com/office/drawing/2014/main" id="{5B98D6C4-26F2-473A-AAE5-D2200E880BC6}"/>
                </a:ext>
              </a:extLst>
            </p:cNvPr>
            <p:cNvSpPr/>
            <p:nvPr/>
          </p:nvSpPr>
          <p:spPr>
            <a:xfrm>
              <a:off x="127340" y="67540"/>
              <a:ext cx="310479" cy="1027234"/>
            </a:xfrm>
            <a:prstGeom prst="can">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kern="1200">
                  <a:solidFill>
                    <a:srgbClr val="000000"/>
                  </a:solidFill>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p:txBody>
        </p:sp>
        <p:sp>
          <p:nvSpPr>
            <p:cNvPr id="27" name="円柱 26">
              <a:extLst>
                <a:ext uri="{FF2B5EF4-FFF2-40B4-BE49-F238E27FC236}">
                  <a16:creationId xmlns:a16="http://schemas.microsoft.com/office/drawing/2014/main" id="{780D12A1-B25B-416A-B51B-57CDEB91C02E}"/>
                </a:ext>
              </a:extLst>
            </p:cNvPr>
            <p:cNvSpPr/>
            <p:nvPr/>
          </p:nvSpPr>
          <p:spPr>
            <a:xfrm>
              <a:off x="130395" y="424126"/>
              <a:ext cx="307423" cy="508024"/>
            </a:xfrm>
            <a:prstGeom prst="can">
              <a:avLst/>
            </a:prstGeom>
            <a:solidFill>
              <a:schemeClr val="bg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endParaRPr lang="en-US" altLang="ja-JP" sz="1000" kern="1200" dirty="0">
                <a:solidFill>
                  <a:srgbClr val="000000"/>
                </a:solidFill>
                <a:effectLst/>
                <a:ea typeface="BIZ UDゴシック" panose="020B0400000000000000" pitchFamily="49" charset="-128"/>
                <a:cs typeface="Times New Roman" panose="02020603050405020304" pitchFamily="18" charset="0"/>
              </a:endParaRPr>
            </a:p>
            <a:p>
              <a:pPr algn="ctr">
                <a:lnSpc>
                  <a:spcPts val="1200"/>
                </a:lnSpc>
              </a:pPr>
              <a:r>
                <a:rPr lang="ja-JP" sz="1000" kern="1200" dirty="0">
                  <a:solidFill>
                    <a:srgbClr val="000000"/>
                  </a:solidFill>
                  <a:effectLst/>
                  <a:ea typeface="BIZ UDゴシック" panose="020B0400000000000000" pitchFamily="49" charset="-128"/>
                  <a:cs typeface="Times New Roman" panose="02020603050405020304" pitchFamily="18" charset="0"/>
                </a:rPr>
                <a:t>＜</a:t>
              </a:r>
              <a:r>
                <a:rPr lang="ja-JP" altLang="en-US" sz="1000" kern="1200" dirty="0">
                  <a:solidFill>
                    <a:srgbClr val="000000"/>
                  </a:solidFill>
                  <a:effectLst/>
                  <a:ea typeface="BIZ UDゴシック" panose="020B0400000000000000" pitchFamily="49" charset="-128"/>
                  <a:cs typeface="Times New Roman" panose="02020603050405020304" pitchFamily="18" charset="0"/>
                </a:rPr>
                <a:t>第</a:t>
              </a:r>
              <a:r>
                <a:rPr lang="en-US" altLang="ja-JP" sz="1000" kern="1200" dirty="0">
                  <a:solidFill>
                    <a:srgbClr val="000000"/>
                  </a:solidFill>
                  <a:effectLst/>
                  <a:ea typeface="BIZ UDゴシック" panose="020B0400000000000000" pitchFamily="49" charset="-128"/>
                  <a:cs typeface="Times New Roman" panose="02020603050405020304" pitchFamily="18" charset="0"/>
                </a:rPr>
                <a:t>2</a:t>
              </a:r>
              <a:r>
                <a:rPr lang="ja-JP" altLang="en-US" sz="1000" kern="1200" dirty="0">
                  <a:solidFill>
                    <a:srgbClr val="000000"/>
                  </a:solidFill>
                  <a:effectLst/>
                  <a:ea typeface="BIZ UDゴシック" panose="020B0400000000000000" pitchFamily="49" charset="-128"/>
                  <a:cs typeface="Times New Roman" panose="02020603050405020304" pitchFamily="18" charset="0"/>
                </a:rPr>
                <a:t>手順</a:t>
              </a:r>
              <a:r>
                <a:rPr lang="ja-JP" sz="1000" kern="1200" dirty="0">
                  <a:solidFill>
                    <a:srgbClr val="000000"/>
                  </a:solidFill>
                  <a:effectLst/>
                  <a:ea typeface="BIZ UDゴシック" panose="020B0400000000000000" pitchFamily="49" charset="-128"/>
                  <a:cs typeface="Times New Roman" panose="02020603050405020304" pitchFamily="18" charset="0"/>
                </a:rPr>
                <a:t>＞</a:t>
              </a:r>
              <a:endParaRPr lang="ja-JP" sz="1000" kern="100" dirty="0">
                <a:effectLst/>
                <a:ea typeface="游明朝" panose="02020400000000000000" pitchFamily="18" charset="-128"/>
                <a:cs typeface="Times New Roman" panose="02020603050405020304" pitchFamily="18" charset="0"/>
              </a:endParaRPr>
            </a:p>
            <a:p>
              <a:pPr algn="ctr">
                <a:lnSpc>
                  <a:spcPts val="1200"/>
                </a:lnSpc>
              </a:pPr>
              <a:r>
                <a:rPr lang="ja-JP" sz="900" kern="1200" dirty="0">
                  <a:solidFill>
                    <a:srgbClr val="000000"/>
                  </a:solidFill>
                  <a:effectLst/>
                  <a:ea typeface="BIZ UDゴシック" panose="020B0400000000000000" pitchFamily="49" charset="-128"/>
                  <a:cs typeface="Times New Roman" panose="02020603050405020304" pitchFamily="18" charset="0"/>
                </a:rPr>
                <a:t>総合点</a:t>
              </a:r>
              <a:r>
                <a:rPr lang="ja-JP" altLang="en-US" sz="900" kern="1200" dirty="0">
                  <a:solidFill>
                    <a:srgbClr val="000000"/>
                  </a:solidFill>
                  <a:effectLst/>
                  <a:ea typeface="BIZ UDゴシック" panose="020B0400000000000000" pitchFamily="49" charset="-128"/>
                  <a:cs typeface="Times New Roman" panose="02020603050405020304" pitchFamily="18" charset="0"/>
                </a:rPr>
                <a:t>の高い順</a:t>
              </a:r>
              <a:endParaRPr lang="ja-JP" sz="900" kern="100" dirty="0">
                <a:effectLst/>
                <a:ea typeface="游明朝" panose="02020400000000000000" pitchFamily="18" charset="-128"/>
                <a:cs typeface="Times New Roman" panose="02020603050405020304" pitchFamily="18" charset="0"/>
              </a:endParaRPr>
            </a:p>
          </p:txBody>
        </p:sp>
        <p:grpSp>
          <p:nvGrpSpPr>
            <p:cNvPr id="28" name="グループ化 27">
              <a:extLst>
                <a:ext uri="{FF2B5EF4-FFF2-40B4-BE49-F238E27FC236}">
                  <a16:creationId xmlns:a16="http://schemas.microsoft.com/office/drawing/2014/main" id="{29A81FB5-2E15-4E1A-A4FB-38DAC1B7F210}"/>
                </a:ext>
              </a:extLst>
            </p:cNvPr>
            <p:cNvGrpSpPr/>
            <p:nvPr/>
          </p:nvGrpSpPr>
          <p:grpSpPr>
            <a:xfrm>
              <a:off x="-23861" y="67540"/>
              <a:ext cx="121895" cy="811882"/>
              <a:chOff x="-856004" y="67537"/>
              <a:chExt cx="424012" cy="3129298"/>
            </a:xfrm>
          </p:grpSpPr>
          <p:sp>
            <p:nvSpPr>
              <p:cNvPr id="30" name="右中かっこ 29">
                <a:extLst>
                  <a:ext uri="{FF2B5EF4-FFF2-40B4-BE49-F238E27FC236}">
                    <a16:creationId xmlns:a16="http://schemas.microsoft.com/office/drawing/2014/main" id="{E9FDF55A-0799-4DAB-AC51-AF6F03CC998D}"/>
                  </a:ext>
                </a:extLst>
              </p:cNvPr>
              <p:cNvSpPr/>
              <p:nvPr/>
            </p:nvSpPr>
            <p:spPr>
              <a:xfrm flipH="1">
                <a:off x="-607101" y="67537"/>
                <a:ext cx="175109" cy="3129298"/>
              </a:xfrm>
              <a:prstGeom prst="rightBrace">
                <a:avLst>
                  <a:gd name="adj1" fmla="val 32285"/>
                  <a:gd name="adj2" fmla="val 48018"/>
                </a:avLst>
              </a:prstGeom>
              <a:ln w="6350">
                <a:solidFill>
                  <a:schemeClr val="tx2"/>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endParaRPr lang="ja-JP" altLang="en-US"/>
              </a:p>
            </p:txBody>
          </p:sp>
          <p:sp>
            <p:nvSpPr>
              <p:cNvPr id="31" name="テキスト ボックス 185">
                <a:extLst>
                  <a:ext uri="{FF2B5EF4-FFF2-40B4-BE49-F238E27FC236}">
                    <a16:creationId xmlns:a16="http://schemas.microsoft.com/office/drawing/2014/main" id="{61F5C466-E9E6-4834-A741-7DFE0266BB34}"/>
                  </a:ext>
                </a:extLst>
              </p:cNvPr>
              <p:cNvSpPr txBox="1"/>
              <p:nvPr/>
            </p:nvSpPr>
            <p:spPr>
              <a:xfrm>
                <a:off x="-856004" y="1259284"/>
                <a:ext cx="175108" cy="940131"/>
              </a:xfrm>
              <a:prstGeom prst="rect">
                <a:avLst/>
              </a:prstGeom>
              <a:noFill/>
            </p:spPr>
            <p:txBody>
              <a:bodyPr vert="eaVert" wrap="square" lIns="0" tIns="0" rIns="0" bIns="0" rtlCol="0">
                <a:noAutofit/>
              </a:bodyPr>
              <a:lstStyle/>
              <a:p>
                <a:pPr algn="just"/>
                <a:r>
                  <a:rPr lang="ja-JP" sz="1100" kern="1200" dirty="0">
                    <a:solidFill>
                      <a:srgbClr val="000000"/>
                    </a:solidFill>
                    <a:effectLst/>
                    <a:latin typeface="游明朝" panose="02020400000000000000" pitchFamily="18" charset="-128"/>
                    <a:ea typeface="BIZ UDゴシック" panose="020B0400000000000000" pitchFamily="49" charset="-128"/>
                    <a:cs typeface="Times New Roman" panose="02020603050405020304" pitchFamily="18" charset="0"/>
                  </a:rPr>
                  <a:t>合格者</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29" name="円柱 28">
              <a:extLst>
                <a:ext uri="{FF2B5EF4-FFF2-40B4-BE49-F238E27FC236}">
                  <a16:creationId xmlns:a16="http://schemas.microsoft.com/office/drawing/2014/main" id="{56BAF8D8-BD97-47FC-B828-ABF2ADBC0C2B}"/>
                </a:ext>
              </a:extLst>
            </p:cNvPr>
            <p:cNvSpPr/>
            <p:nvPr/>
          </p:nvSpPr>
          <p:spPr>
            <a:xfrm>
              <a:off x="127340" y="0"/>
              <a:ext cx="310479" cy="556407"/>
            </a:xfrm>
            <a:prstGeom prst="can">
              <a:avLst/>
            </a:prstGeom>
            <a:solidFill>
              <a:schemeClr val="accent1"/>
            </a:solidFill>
            <a:ln w="38100">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lnSpc>
                  <a:spcPts val="1200"/>
                </a:lnSpc>
              </a:pPr>
              <a:r>
                <a:rPr lang="ja-JP" sz="1000" kern="1200" dirty="0">
                  <a:solidFill>
                    <a:srgbClr val="FFFFFF"/>
                  </a:solidFill>
                  <a:effectLst/>
                  <a:ea typeface="BIZ UDゴシック" panose="020B0400000000000000" pitchFamily="49" charset="-128"/>
                  <a:cs typeface="Times New Roman" panose="02020603050405020304" pitchFamily="18" charset="0"/>
                </a:rPr>
                <a:t>＜</a:t>
              </a:r>
              <a:r>
                <a:rPr lang="ja-JP" altLang="en-US" sz="1000" kern="1200" dirty="0">
                  <a:solidFill>
                    <a:srgbClr val="FFFFFF"/>
                  </a:solidFill>
                  <a:effectLst/>
                  <a:ea typeface="BIZ UDゴシック" panose="020B0400000000000000" pitchFamily="49" charset="-128"/>
                  <a:cs typeface="Times New Roman" panose="02020603050405020304" pitchFamily="18" charset="0"/>
                </a:rPr>
                <a:t>第</a:t>
              </a:r>
              <a:r>
                <a:rPr lang="en-US" altLang="ja-JP" sz="1000" kern="1200" dirty="0">
                  <a:solidFill>
                    <a:srgbClr val="FFFFFF"/>
                  </a:solidFill>
                  <a:effectLst/>
                  <a:ea typeface="BIZ UDゴシック" panose="020B0400000000000000" pitchFamily="49" charset="-128"/>
                  <a:cs typeface="Times New Roman" panose="02020603050405020304" pitchFamily="18" charset="0"/>
                </a:rPr>
                <a:t>1</a:t>
              </a:r>
              <a:r>
                <a:rPr lang="ja-JP" altLang="en-US" sz="1000" kern="1200" dirty="0">
                  <a:solidFill>
                    <a:srgbClr val="FFFFFF"/>
                  </a:solidFill>
                  <a:effectLst/>
                  <a:ea typeface="BIZ UDゴシック" panose="020B0400000000000000" pitchFamily="49" charset="-128"/>
                  <a:cs typeface="Times New Roman" panose="02020603050405020304" pitchFamily="18" charset="0"/>
                </a:rPr>
                <a:t>手順</a:t>
              </a:r>
              <a:r>
                <a:rPr lang="ja-JP" sz="1000" kern="1200" dirty="0">
                  <a:solidFill>
                    <a:srgbClr val="FFFFFF"/>
                  </a:solidFill>
                  <a:effectLst/>
                  <a:ea typeface="BIZ UDゴシック" panose="020B0400000000000000" pitchFamily="49" charset="-128"/>
                  <a:cs typeface="Times New Roman" panose="02020603050405020304" pitchFamily="18" charset="0"/>
                </a:rPr>
                <a:t>＞</a:t>
              </a:r>
              <a:endParaRPr lang="ja-JP" sz="1600" kern="100" dirty="0">
                <a:effectLst/>
                <a:ea typeface="游明朝" panose="02020400000000000000" pitchFamily="18" charset="-128"/>
                <a:cs typeface="Times New Roman" panose="02020603050405020304" pitchFamily="18" charset="0"/>
              </a:endParaRPr>
            </a:p>
            <a:p>
              <a:pPr algn="ctr">
                <a:lnSpc>
                  <a:spcPts val="1200"/>
                </a:lnSpc>
              </a:pPr>
              <a:r>
                <a:rPr lang="ja-JP" sz="900" kern="1200" dirty="0">
                  <a:solidFill>
                    <a:srgbClr val="FFFFFF"/>
                  </a:solidFill>
                  <a:effectLst/>
                  <a:ea typeface="BIZ UDゴシック" panose="020B0400000000000000" pitchFamily="49" charset="-128"/>
                  <a:cs typeface="Times New Roman" panose="02020603050405020304" pitchFamily="18" charset="0"/>
                </a:rPr>
                <a:t>「</a:t>
              </a:r>
              <a:r>
                <a:rPr lang="ja-JP" altLang="en-US" sz="900" dirty="0">
                  <a:solidFill>
                    <a:srgbClr val="FFFFFF"/>
                  </a:solidFill>
                  <a:ea typeface="BIZ UDゴシック" panose="020B0400000000000000" pitchFamily="49" charset="-128"/>
                  <a:cs typeface="Times New Roman" panose="02020603050405020304" pitchFamily="18" charset="0"/>
                </a:rPr>
                <a:t>学校特色</a:t>
              </a:r>
              <a:r>
                <a:rPr lang="ja-JP" altLang="en-US" sz="900" kern="1200" dirty="0">
                  <a:solidFill>
                    <a:srgbClr val="FFFFFF"/>
                  </a:solidFill>
                  <a:effectLst/>
                  <a:ea typeface="BIZ UDゴシック" panose="020B0400000000000000" pitchFamily="49" charset="-128"/>
                  <a:cs typeface="Times New Roman" panose="02020603050405020304" pitchFamily="18" charset="0"/>
                </a:rPr>
                <a:t>枠</a:t>
              </a:r>
              <a:r>
                <a:rPr lang="ja-JP" sz="900" kern="1200" dirty="0">
                  <a:solidFill>
                    <a:srgbClr val="FFFFFF"/>
                  </a:solidFill>
                  <a:effectLst/>
                  <a:ea typeface="BIZ UDゴシック" panose="020B0400000000000000" pitchFamily="49" charset="-128"/>
                  <a:cs typeface="Times New Roman" panose="02020603050405020304" pitchFamily="18" charset="0"/>
                </a:rPr>
                <a:t>」</a:t>
              </a:r>
              <a:endParaRPr lang="ja-JP" altLang="en-US" sz="900" kern="1200" dirty="0">
                <a:solidFill>
                  <a:srgbClr val="FFFFFF"/>
                </a:solidFill>
                <a:effectLst/>
                <a:ea typeface="BIZ UDゴシック" panose="020B0400000000000000" pitchFamily="49" charset="-128"/>
                <a:cs typeface="Times New Roman" panose="02020603050405020304" pitchFamily="18" charset="0"/>
              </a:endParaRPr>
            </a:p>
          </p:txBody>
        </p:sp>
      </p:grpSp>
      <p:sp>
        <p:nvSpPr>
          <p:cNvPr id="32" name="テキスト ボックス 31">
            <a:extLst>
              <a:ext uri="{FF2B5EF4-FFF2-40B4-BE49-F238E27FC236}">
                <a16:creationId xmlns:a16="http://schemas.microsoft.com/office/drawing/2014/main" id="{45B0D3C2-0444-4FAC-AAC0-2BC8C121F61E}"/>
              </a:ext>
            </a:extLst>
          </p:cNvPr>
          <p:cNvSpPr txBox="1"/>
          <p:nvPr/>
        </p:nvSpPr>
        <p:spPr>
          <a:xfrm>
            <a:off x="1444387" y="6153832"/>
            <a:ext cx="1776448" cy="307777"/>
          </a:xfrm>
          <a:prstGeom prst="rect">
            <a:avLst/>
          </a:prstGeom>
          <a:noFill/>
        </p:spPr>
        <p:txBody>
          <a:bodyPr wrap="none" rtlCol="0">
            <a:spAutoFit/>
          </a:bodyPr>
          <a:lstStyle/>
          <a:p>
            <a:r>
              <a:rPr kumimoji="1" lang="ja-JP" altLang="en-US" sz="1400" dirty="0"/>
              <a:t>学校特色枠のイメージ</a:t>
            </a:r>
          </a:p>
        </p:txBody>
      </p:sp>
      <p:sp>
        <p:nvSpPr>
          <p:cNvPr id="33" name="テキスト ボックス 32">
            <a:extLst>
              <a:ext uri="{FF2B5EF4-FFF2-40B4-BE49-F238E27FC236}">
                <a16:creationId xmlns:a16="http://schemas.microsoft.com/office/drawing/2014/main" id="{90FEA408-5766-4394-B7C3-1F99CDBA9311}"/>
              </a:ext>
            </a:extLst>
          </p:cNvPr>
          <p:cNvSpPr txBox="1"/>
          <p:nvPr/>
        </p:nvSpPr>
        <p:spPr>
          <a:xfrm>
            <a:off x="3238868" y="3542271"/>
            <a:ext cx="4572000" cy="1015663"/>
          </a:xfrm>
          <a:prstGeom prst="wedgeRectCallout">
            <a:avLst>
              <a:gd name="adj1" fmla="val -56331"/>
              <a:gd name="adj2" fmla="val -17358"/>
            </a:avLst>
          </a:prstGeom>
          <a:noFill/>
          <a:ln>
            <a:solidFill>
              <a:schemeClr val="tx1"/>
            </a:solidFill>
          </a:ln>
        </p:spPr>
        <p:txBody>
          <a:bodyPr wrap="square">
            <a:spAutoFit/>
          </a:bodyPr>
          <a:lstStyle/>
          <a:p>
            <a:pPr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＜第１手順＞（学校特色枠を志願する者のみが対象）</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学校特色枠は、各校のアドミッションポリシーに応じた実施区分を設定。</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選抜資料は、各校において、「面接」「プレゼンテーション」「作文」「実技検査」など学校独自の検査を実施したり、学力検査の特定の教科のみを使用したり傾斜配点を行うなど、柔軟な方法を採用。　</a:t>
            </a:r>
          </a:p>
        </p:txBody>
      </p:sp>
      <p:sp>
        <p:nvSpPr>
          <p:cNvPr id="16" name="テキスト ボックス 15">
            <a:extLst>
              <a:ext uri="{FF2B5EF4-FFF2-40B4-BE49-F238E27FC236}">
                <a16:creationId xmlns:a16="http://schemas.microsoft.com/office/drawing/2014/main" id="{AEBFC372-7C4F-4E9F-8581-AFBA4EA70B38}"/>
              </a:ext>
            </a:extLst>
          </p:cNvPr>
          <p:cNvSpPr txBox="1"/>
          <p:nvPr/>
        </p:nvSpPr>
        <p:spPr>
          <a:xfrm>
            <a:off x="3238868" y="4970326"/>
            <a:ext cx="4572000" cy="830997"/>
          </a:xfrm>
          <a:prstGeom prst="wedgeRectCallout">
            <a:avLst>
              <a:gd name="adj1" fmla="val -55015"/>
              <a:gd name="adj2" fmla="val -34732"/>
            </a:avLst>
          </a:prstGeom>
          <a:noFill/>
          <a:ln>
            <a:solidFill>
              <a:schemeClr val="tx1"/>
            </a:solidFill>
          </a:ln>
        </p:spPr>
        <p:txBody>
          <a:bodyPr wrap="square">
            <a:spAutoFit/>
          </a:bodyPr>
          <a:lstStyle>
            <a:defPPr>
              <a:defRPr lang="en-US"/>
            </a:defPPr>
            <a:lvl1pPr algn="just">
              <a:defRPr sz="1200" kern="100">
                <a:latin typeface="Meiryo UI" panose="020B0604030504040204" pitchFamily="50" charset="-128"/>
                <a:ea typeface="Meiryo UI" panose="020B0604030504040204" pitchFamily="50" charset="-128"/>
                <a:cs typeface="Times New Roman" panose="02020603050405020304" pitchFamily="18" charset="0"/>
              </a:defRPr>
            </a:lvl1pPr>
          </a:lstStyle>
          <a:p>
            <a:r>
              <a:rPr lang="ja-JP" altLang="en-US" dirty="0"/>
              <a:t>＜第２手順＞</a:t>
            </a:r>
            <a:endParaRPr lang="en-US" altLang="ja-JP" dirty="0"/>
          </a:p>
          <a:p>
            <a:r>
              <a:rPr lang="ja-JP" altLang="en-US" dirty="0"/>
              <a:t>　募集人員から第１手順による合格者を除いた人数について、学力検査等の成績と調査書の評定とを合算した総合点により、募集人員を満たすよう合格者を決定。</a:t>
            </a:r>
          </a:p>
        </p:txBody>
      </p:sp>
      <p:sp>
        <p:nvSpPr>
          <p:cNvPr id="17" name="テキスト ボックス 16">
            <a:extLst>
              <a:ext uri="{FF2B5EF4-FFF2-40B4-BE49-F238E27FC236}">
                <a16:creationId xmlns:a16="http://schemas.microsoft.com/office/drawing/2014/main" id="{6AC94395-23EE-4A28-BA75-B6DDE52F3E0D}"/>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Ⅱ</a:t>
            </a:r>
            <a:r>
              <a:rPr kumimoji="1" lang="ja-JP" altLang="en-US" sz="1600" dirty="0"/>
              <a:t>　入試改革</a:t>
            </a:r>
          </a:p>
        </p:txBody>
      </p:sp>
      <p:sp>
        <p:nvSpPr>
          <p:cNvPr id="4" name="テキスト ボックス 3">
            <a:extLst>
              <a:ext uri="{FF2B5EF4-FFF2-40B4-BE49-F238E27FC236}">
                <a16:creationId xmlns:a16="http://schemas.microsoft.com/office/drawing/2014/main" id="{1BE95255-0DC5-6D05-8F0B-E31D4F1CEFA1}"/>
              </a:ext>
            </a:extLst>
          </p:cNvPr>
          <p:cNvSpPr txBox="1"/>
          <p:nvPr/>
        </p:nvSpPr>
        <p:spPr>
          <a:xfrm>
            <a:off x="318970" y="1127870"/>
            <a:ext cx="8506060" cy="1815882"/>
          </a:xfrm>
          <a:prstGeom prst="rect">
            <a:avLst/>
          </a:prstGeom>
          <a:noFill/>
        </p:spPr>
        <p:txBody>
          <a:bodyPr wrap="square" rtlCol="0">
            <a:spAutoFit/>
          </a:bodyPr>
          <a:lstStyle/>
          <a:p>
            <a:pPr marL="252000" indent="-457200"/>
            <a:r>
              <a:rPr kumimoji="1" lang="ja-JP" altLang="en-US" sz="1600" b="1" dirty="0"/>
              <a:t>○　「学校特色枠」の設定</a:t>
            </a:r>
          </a:p>
          <a:p>
            <a:pPr marL="252000" indent="-457200"/>
            <a:endParaRPr kumimoji="1" lang="ja-JP" altLang="en-US" sz="1400" dirty="0"/>
          </a:p>
          <a:p>
            <a:pPr marL="252000" indent="-457200"/>
            <a:r>
              <a:rPr kumimoji="1" lang="ja-JP" altLang="en-US" sz="1400" dirty="0"/>
              <a:t>　・　各府立高校の学校特色枠の詳細は、各校が府教育委員会と協議のうえ、学校・学科ごとに設定する。</a:t>
            </a:r>
          </a:p>
          <a:p>
            <a:pPr marL="252000" indent="-457200"/>
            <a:endParaRPr kumimoji="1" lang="ja-JP" altLang="en-US" sz="1400" dirty="0"/>
          </a:p>
          <a:p>
            <a:pPr marL="252000" indent="-457200"/>
            <a:r>
              <a:rPr kumimoji="1" lang="ja-JP" altLang="en-US" sz="1400" dirty="0"/>
              <a:t>　・　</a:t>
            </a:r>
            <a:r>
              <a:rPr kumimoji="1" lang="ja-JP" altLang="en-US" sz="1400" b="1" u="sng" dirty="0"/>
              <a:t>学校特色枠による募集は、原則として、各校の総募集人員の</a:t>
            </a:r>
            <a:r>
              <a:rPr kumimoji="1" lang="en-US" altLang="ja-JP" sz="1400" b="1" u="sng" dirty="0"/>
              <a:t>50</a:t>
            </a:r>
            <a:r>
              <a:rPr kumimoji="1" lang="ja-JP" altLang="en-US" sz="1400" b="1" u="sng" dirty="0"/>
              <a:t>％以下とする。</a:t>
            </a:r>
          </a:p>
          <a:p>
            <a:pPr marL="252000" indent="-457200"/>
            <a:r>
              <a:rPr kumimoji="1" lang="ja-JP" altLang="en-US" sz="1400" dirty="0"/>
              <a:t>　　</a:t>
            </a:r>
            <a:r>
              <a:rPr kumimoji="1" lang="en-US" altLang="ja-JP" sz="1200" dirty="0"/>
              <a:t>※</a:t>
            </a:r>
            <a:r>
              <a:rPr kumimoji="1" lang="ja-JP" altLang="en-US" sz="1200" dirty="0"/>
              <a:t>　各校のアドミッションポリシー（求める生徒像）を踏まえ、生徒の個性や可能性を引き出すことを目的とすることから、</a:t>
            </a:r>
          </a:p>
          <a:p>
            <a:pPr marL="252000" indent="-457200"/>
            <a:r>
              <a:rPr kumimoji="1" lang="ja-JP" altLang="en-US" sz="1200" dirty="0"/>
              <a:t>　　　　受験生がそれまでに取得した資格や受賞歴に基づいて合格者を決定するものではない。</a:t>
            </a:r>
          </a:p>
          <a:p>
            <a:pPr marL="252000" indent="-457200"/>
            <a:endParaRPr kumimoji="1" lang="ja-JP" altLang="en-US" sz="1400" dirty="0"/>
          </a:p>
        </p:txBody>
      </p:sp>
      <p:sp>
        <p:nvSpPr>
          <p:cNvPr id="7" name="正方形/長方形 6">
            <a:extLst>
              <a:ext uri="{FF2B5EF4-FFF2-40B4-BE49-F238E27FC236}">
                <a16:creationId xmlns:a16="http://schemas.microsoft.com/office/drawing/2014/main" id="{E11A9DF2-9646-2D82-B05B-3686F7334AD4}"/>
              </a:ext>
            </a:extLst>
          </p:cNvPr>
          <p:cNvSpPr/>
          <p:nvPr/>
        </p:nvSpPr>
        <p:spPr>
          <a:xfrm>
            <a:off x="318970" y="752736"/>
            <a:ext cx="8506060" cy="262102"/>
          </a:xfrm>
          <a:prstGeom prst="rect">
            <a:avLst/>
          </a:prstGeom>
          <a:solidFill>
            <a:srgbClr val="94FC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en-US" sz="1400" b="1" kern="100" dirty="0">
                <a:solidFill>
                  <a:schemeClr val="tx1"/>
                </a:solidFill>
                <a:effectLst/>
                <a:cs typeface="Times New Roman" panose="02020603050405020304" pitchFamily="18" charset="0"/>
              </a:rPr>
              <a:t>２．入学者選抜制度の具体的な変更内容</a:t>
            </a:r>
          </a:p>
          <a:p>
            <a:pPr algn="just"/>
            <a:endParaRPr lang="en-US" altLang="ja-JP" sz="1600" kern="100" dirty="0">
              <a:solidFill>
                <a:schemeClr val="tx1"/>
              </a:solidFill>
              <a:effectLst/>
              <a:ea typeface="メイリオ" panose="020B0604030504040204" pitchFamily="50" charset="-128"/>
              <a:cs typeface="Times New Roman" panose="02020603050405020304" pitchFamily="18" charset="0"/>
            </a:endParaRPr>
          </a:p>
          <a:p>
            <a:pPr marL="133350" indent="133350" algn="just"/>
            <a:r>
              <a:rPr lang="en-US" altLang="ja-JP" sz="1400" kern="100" dirty="0">
                <a:solidFill>
                  <a:schemeClr val="tx1"/>
                </a:solidFill>
                <a:ea typeface="メイリオ" panose="020B0604030504040204" pitchFamily="50" charset="-128"/>
                <a:cs typeface="Times New Roman" panose="02020603050405020304" pitchFamily="18" charset="0"/>
              </a:rPr>
              <a:t>				</a:t>
            </a:r>
            <a:r>
              <a:rPr lang="ja-JP" altLang="en-US" sz="1400" kern="100" dirty="0">
                <a:solidFill>
                  <a:schemeClr val="tx1"/>
                </a:solidFill>
                <a:ea typeface="メイリオ" panose="020B0604030504040204" pitchFamily="50" charset="-128"/>
                <a:cs typeface="Times New Roman" panose="02020603050405020304" pitchFamily="18" charset="0"/>
              </a:rPr>
              <a:t>　</a:t>
            </a:r>
            <a:r>
              <a:rPr lang="en-US" altLang="ja-JP" sz="1400" kern="100" dirty="0">
                <a:solidFill>
                  <a:schemeClr val="tx1"/>
                </a:solidFill>
                <a:ea typeface="メイリオ" panose="020B0604030504040204" pitchFamily="50" charset="-128"/>
                <a:cs typeface="Times New Roman" panose="02020603050405020304" pitchFamily="18" charset="0"/>
              </a:rPr>
              <a:t>        </a:t>
            </a:r>
            <a:endParaRPr lang="ja-JP" altLang="ja-JP" sz="1400" kern="100" dirty="0">
              <a:solidFill>
                <a:schemeClr val="tx1"/>
              </a:solidFill>
              <a:effectLst/>
              <a:ea typeface="メイリオ" panose="020B0604030504040204" pitchFamily="50" charset="-128"/>
              <a:cs typeface="Times New Roman" panose="02020603050405020304" pitchFamily="18" charset="0"/>
            </a:endParaRPr>
          </a:p>
          <a:p>
            <a:pPr algn="just"/>
            <a:endParaRPr lang="ja-JP" altLang="ja-JP" sz="1400" kern="100" dirty="0">
              <a:solidFill>
                <a:schemeClr val="tx1"/>
              </a:solidFill>
              <a:effectLst/>
              <a:ea typeface="メイリオ" panose="020B0604030504040204" pitchFamily="50" charset="-128"/>
              <a:cs typeface="Times New Roman" panose="02020603050405020304" pitchFamily="18" charset="0"/>
            </a:endParaRPr>
          </a:p>
          <a:p>
            <a:pPr algn="just"/>
            <a:r>
              <a:rPr lang="en-US" altLang="ja-JP" sz="1200" kern="100" dirty="0">
                <a:solidFill>
                  <a:schemeClr val="tx1"/>
                </a:solidFill>
                <a:effectLst/>
                <a:ea typeface="メイリオ" panose="020B0604030504040204" pitchFamily="50" charset="-128"/>
                <a:cs typeface="Times New Roman" panose="02020603050405020304" pitchFamily="18" charset="0"/>
              </a:rPr>
              <a:t> </a:t>
            </a:r>
            <a:endParaRPr kumimoji="1" lang="en-US" altLang="ja-JP" sz="1400" dirty="0">
              <a:solidFill>
                <a:schemeClr val="tx1"/>
              </a:solidFill>
            </a:endParaRPr>
          </a:p>
        </p:txBody>
      </p:sp>
    </p:spTree>
    <p:extLst>
      <p:ext uri="{BB962C8B-B14F-4D97-AF65-F5344CB8AC3E}">
        <p14:creationId xmlns:p14="http://schemas.microsoft.com/office/powerpoint/2010/main" val="3133402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DACD1B8-1C3E-2722-62C0-4B880ADA2567}"/>
              </a:ext>
            </a:extLst>
          </p:cNvPr>
          <p:cNvSpPr/>
          <p:nvPr/>
        </p:nvSpPr>
        <p:spPr>
          <a:xfrm>
            <a:off x="374285" y="1462890"/>
            <a:ext cx="8427988" cy="1442028"/>
          </a:xfrm>
          <a:prstGeom prst="rect">
            <a:avLst/>
          </a:prstGeom>
          <a:solidFill>
            <a:srgbClr val="FFCCFF"/>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endParaRPr kumimoji="1" lang="ja-JP" altLang="en-US" sz="1600" b="1" u="sng" dirty="0">
              <a:solidFill>
                <a:schemeClr val="tx1"/>
              </a:solidFill>
            </a:endParaRPr>
          </a:p>
        </p:txBody>
      </p:sp>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62</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9" name="テキスト ボックス 8">
            <a:extLst>
              <a:ext uri="{FF2B5EF4-FFF2-40B4-BE49-F238E27FC236}">
                <a16:creationId xmlns:a16="http://schemas.microsoft.com/office/drawing/2014/main" id="{1BA17EB8-1C96-4E87-9E07-C0FE000D95DE}"/>
              </a:ext>
            </a:extLst>
          </p:cNvPr>
          <p:cNvSpPr txBox="1"/>
          <p:nvPr/>
        </p:nvSpPr>
        <p:spPr>
          <a:xfrm>
            <a:off x="3717924" y="6419870"/>
            <a:ext cx="1922321" cy="307777"/>
          </a:xfrm>
          <a:prstGeom prst="rect">
            <a:avLst/>
          </a:prstGeom>
          <a:noFill/>
        </p:spPr>
        <p:txBody>
          <a:bodyPr wrap="none" rtlCol="0">
            <a:spAutoFit/>
          </a:bodyPr>
          <a:lstStyle/>
          <a:p>
            <a:r>
              <a:rPr kumimoji="1" lang="ja-JP" altLang="en-US" sz="1400" dirty="0"/>
              <a:t>変更後の日程のイメージ</a:t>
            </a:r>
          </a:p>
        </p:txBody>
      </p:sp>
      <p:sp>
        <p:nvSpPr>
          <p:cNvPr id="13" name="テキスト ボックス 12">
            <a:extLst>
              <a:ext uri="{FF2B5EF4-FFF2-40B4-BE49-F238E27FC236}">
                <a16:creationId xmlns:a16="http://schemas.microsoft.com/office/drawing/2014/main" id="{A2AC2D47-B56C-4946-8835-D9F43327FB25}"/>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Ⅱ</a:t>
            </a:r>
            <a:r>
              <a:rPr kumimoji="1" lang="ja-JP" altLang="en-US" sz="1600" dirty="0"/>
              <a:t>　入試改革</a:t>
            </a:r>
          </a:p>
        </p:txBody>
      </p:sp>
      <p:sp>
        <p:nvSpPr>
          <p:cNvPr id="2" name="テキスト ボックス 1">
            <a:extLst>
              <a:ext uri="{FF2B5EF4-FFF2-40B4-BE49-F238E27FC236}">
                <a16:creationId xmlns:a16="http://schemas.microsoft.com/office/drawing/2014/main" id="{039E0366-D6E6-9544-C977-785AE50037E4}"/>
              </a:ext>
            </a:extLst>
          </p:cNvPr>
          <p:cNvSpPr txBox="1"/>
          <p:nvPr/>
        </p:nvSpPr>
        <p:spPr>
          <a:xfrm>
            <a:off x="341727" y="963547"/>
            <a:ext cx="8506060" cy="2277547"/>
          </a:xfrm>
          <a:prstGeom prst="rect">
            <a:avLst/>
          </a:prstGeom>
          <a:noFill/>
        </p:spPr>
        <p:txBody>
          <a:bodyPr wrap="square" rtlCol="0">
            <a:spAutoFit/>
          </a:bodyPr>
          <a:lstStyle/>
          <a:p>
            <a:r>
              <a:rPr kumimoji="1" lang="ja-JP" altLang="en-US" sz="1600" b="1" dirty="0"/>
              <a:t>○　日程・機会</a:t>
            </a:r>
          </a:p>
          <a:p>
            <a:endParaRPr kumimoji="1" lang="en-US" altLang="ja-JP" sz="1400" dirty="0"/>
          </a:p>
          <a:p>
            <a:r>
              <a:rPr kumimoji="1" lang="ja-JP" altLang="en-US" sz="1400" dirty="0"/>
              <a:t>　生徒が安心して高校生活を送ることができるよう、</a:t>
            </a:r>
            <a:r>
              <a:rPr kumimoji="1" lang="ja-JP" altLang="en-US" sz="1400" b="1" u="sng" dirty="0"/>
              <a:t>合格者発表後から入学までの期間を高校生活に向けた準備期間</a:t>
            </a:r>
            <a:r>
              <a:rPr kumimoji="1" lang="ja-JP" altLang="en-US" sz="1400" dirty="0"/>
              <a:t>とし、</a:t>
            </a:r>
            <a:r>
              <a:rPr kumimoji="1" lang="ja-JP" altLang="en-US" sz="1400" u="sng" dirty="0"/>
              <a:t>各高校において保護者説明会やプレ入学等を行うことに加え、必要に応じて出身中学校等からの引継ぎなどを実施する。</a:t>
            </a:r>
            <a:r>
              <a:rPr kumimoji="1" lang="ja-JP" altLang="en-US" sz="1400" dirty="0"/>
              <a:t>これらを実現するため、これまでの「特別入学者選抜」と「一般入学者選抜」を統合し、「新たな一般選抜」とする。</a:t>
            </a:r>
            <a:endParaRPr kumimoji="1" lang="en-US" altLang="ja-JP" sz="1400" dirty="0"/>
          </a:p>
          <a:p>
            <a:r>
              <a:rPr kumimoji="1" lang="ja-JP" altLang="en-US" sz="1400" dirty="0"/>
              <a:t>　「帰国生選抜等」</a:t>
            </a:r>
            <a:r>
              <a:rPr kumimoji="1" lang="ja-JP" altLang="en-US" sz="1200" dirty="0"/>
              <a:t>（海外から帰国した生徒の入学者選抜、日本語指導が必要な帰国生徒・外国人生徒入学者選抜及び知的障がい生徒自立支援コース入学者選抜）</a:t>
            </a:r>
            <a:r>
              <a:rPr kumimoji="1" lang="ja-JP" altLang="en-US" sz="1400" dirty="0"/>
              <a:t>は新たな一般選抜の実施日よりも前の日程で実施する。</a:t>
            </a:r>
            <a:endParaRPr kumimoji="1" lang="en-US" altLang="ja-JP" sz="1400" dirty="0"/>
          </a:p>
          <a:p>
            <a:endParaRPr kumimoji="1" lang="ja-JP" altLang="en-US" sz="1400" dirty="0"/>
          </a:p>
          <a:p>
            <a:r>
              <a:rPr kumimoji="1" lang="ja-JP" altLang="en-US" sz="1400" dirty="0"/>
              <a:t>　　</a:t>
            </a:r>
          </a:p>
          <a:p>
            <a:r>
              <a:rPr kumimoji="1" lang="ja-JP" altLang="en-US" sz="1400" dirty="0"/>
              <a:t> </a:t>
            </a:r>
          </a:p>
        </p:txBody>
      </p:sp>
      <p:sp>
        <p:nvSpPr>
          <p:cNvPr id="4" name="正方形/長方形 3">
            <a:extLst>
              <a:ext uri="{FF2B5EF4-FFF2-40B4-BE49-F238E27FC236}">
                <a16:creationId xmlns:a16="http://schemas.microsoft.com/office/drawing/2014/main" id="{E09B4CE8-A6D5-45C9-534C-F8D51B92703A}"/>
              </a:ext>
            </a:extLst>
          </p:cNvPr>
          <p:cNvSpPr/>
          <p:nvPr/>
        </p:nvSpPr>
        <p:spPr>
          <a:xfrm>
            <a:off x="318970" y="752736"/>
            <a:ext cx="8506060" cy="262102"/>
          </a:xfrm>
          <a:prstGeom prst="rect">
            <a:avLst/>
          </a:prstGeom>
          <a:solidFill>
            <a:srgbClr val="94FC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en-US" sz="1400" b="1" kern="100" dirty="0">
                <a:solidFill>
                  <a:schemeClr val="tx1"/>
                </a:solidFill>
                <a:effectLst/>
                <a:cs typeface="Times New Roman" panose="02020603050405020304" pitchFamily="18" charset="0"/>
              </a:rPr>
              <a:t>２．入学者選抜制度の具体的な変更内容</a:t>
            </a:r>
          </a:p>
        </p:txBody>
      </p:sp>
      <p:pic>
        <p:nvPicPr>
          <p:cNvPr id="7" name="図 6">
            <a:extLst>
              <a:ext uri="{FF2B5EF4-FFF2-40B4-BE49-F238E27FC236}">
                <a16:creationId xmlns:a16="http://schemas.microsoft.com/office/drawing/2014/main" id="{97A5FFAC-37AC-4EB8-8A89-D97BB73D1C1D}"/>
              </a:ext>
            </a:extLst>
          </p:cNvPr>
          <p:cNvPicPr>
            <a:picLocks noChangeAspect="1"/>
          </p:cNvPicPr>
          <p:nvPr/>
        </p:nvPicPr>
        <p:blipFill>
          <a:blip r:embed="rId3"/>
          <a:stretch>
            <a:fillRect/>
          </a:stretch>
        </p:blipFill>
        <p:spPr>
          <a:xfrm>
            <a:off x="1076172" y="2970702"/>
            <a:ext cx="7103409" cy="3177667"/>
          </a:xfrm>
          <a:prstGeom prst="rect">
            <a:avLst/>
          </a:prstGeom>
        </p:spPr>
      </p:pic>
      <p:sp>
        <p:nvSpPr>
          <p:cNvPr id="130" name="テキスト ボックス 129">
            <a:extLst>
              <a:ext uri="{FF2B5EF4-FFF2-40B4-BE49-F238E27FC236}">
                <a16:creationId xmlns:a16="http://schemas.microsoft.com/office/drawing/2014/main" id="{FA11567C-7533-43A7-85ED-2CF0CF6BF43A}"/>
              </a:ext>
            </a:extLst>
          </p:cNvPr>
          <p:cNvSpPr txBox="1"/>
          <p:nvPr/>
        </p:nvSpPr>
        <p:spPr>
          <a:xfrm>
            <a:off x="3324095" y="6038577"/>
            <a:ext cx="3381668" cy="253916"/>
          </a:xfrm>
          <a:prstGeom prst="wedgeRectCallout">
            <a:avLst>
              <a:gd name="adj1" fmla="val -24839"/>
              <a:gd name="adj2" fmla="val -110552"/>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新たな一般選抜の学力検査等実施の基準日：３月１日</a:t>
            </a: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77309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AE0752-7020-F149-E13F-3B0DF96539E2}"/>
              </a:ext>
            </a:extLst>
          </p:cNvPr>
          <p:cNvSpPr/>
          <p:nvPr/>
        </p:nvSpPr>
        <p:spPr>
          <a:xfrm>
            <a:off x="303773" y="1057455"/>
            <a:ext cx="8510697" cy="1847723"/>
          </a:xfrm>
          <a:prstGeom prst="rect">
            <a:avLst/>
          </a:prstGeom>
          <a:solidFill>
            <a:srgbClr val="FFCCFF"/>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endParaRPr kumimoji="1" lang="ja-JP" altLang="en-US" sz="1600" b="1" u="sng" dirty="0">
              <a:solidFill>
                <a:schemeClr val="tx1"/>
              </a:solidFill>
            </a:endParaRPr>
          </a:p>
        </p:txBody>
      </p:sp>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63</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8" name="テキスト ボックス 7">
            <a:extLst>
              <a:ext uri="{FF2B5EF4-FFF2-40B4-BE49-F238E27FC236}">
                <a16:creationId xmlns:a16="http://schemas.microsoft.com/office/drawing/2014/main" id="{5AB3EDC8-E8FF-4489-BFCF-733485E3E597}"/>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Ⅱ</a:t>
            </a:r>
            <a:r>
              <a:rPr kumimoji="1" lang="ja-JP" altLang="en-US" sz="1600" dirty="0"/>
              <a:t>　入試改革</a:t>
            </a:r>
          </a:p>
        </p:txBody>
      </p:sp>
      <p:sp>
        <p:nvSpPr>
          <p:cNvPr id="4" name="テキスト ボックス 3">
            <a:extLst>
              <a:ext uri="{FF2B5EF4-FFF2-40B4-BE49-F238E27FC236}">
                <a16:creationId xmlns:a16="http://schemas.microsoft.com/office/drawing/2014/main" id="{F727460E-303B-E939-4CE7-78125EDC9238}"/>
              </a:ext>
            </a:extLst>
          </p:cNvPr>
          <p:cNvSpPr txBox="1"/>
          <p:nvPr/>
        </p:nvSpPr>
        <p:spPr>
          <a:xfrm>
            <a:off x="329530" y="1043539"/>
            <a:ext cx="8495500" cy="2215991"/>
          </a:xfrm>
          <a:prstGeom prst="rect">
            <a:avLst/>
          </a:prstGeom>
          <a:noFill/>
        </p:spPr>
        <p:txBody>
          <a:bodyPr wrap="square">
            <a:spAutoFit/>
          </a:bodyPr>
          <a:lstStyle/>
          <a:p>
            <a:r>
              <a:rPr lang="ja-JP" altLang="en-US" sz="1600" b="1" dirty="0"/>
              <a:t>○　日程・機会</a:t>
            </a:r>
          </a:p>
          <a:p>
            <a:r>
              <a:rPr lang="ja-JP" altLang="en-US" sz="1400" dirty="0"/>
              <a:t>　日程を一本化することにより、現行より受験機会が減少することに加え、公立高校の第１志望校が不合格であっても、なお別の公立高校に進学を希望する生徒のニーズに応えるために、新たな一般選抜のうち、全日制の課程において、</a:t>
            </a:r>
            <a:r>
              <a:rPr lang="ja-JP" altLang="en-US" sz="1400" b="1" u="sng" dirty="0"/>
              <a:t>公立高校の第２志望校を出願できる機会を創出する</a:t>
            </a:r>
            <a:r>
              <a:rPr lang="ja-JP" altLang="en-US" sz="1400" dirty="0"/>
              <a:t>。</a:t>
            </a:r>
          </a:p>
          <a:p>
            <a:r>
              <a:rPr lang="ja-JP" altLang="en-US" sz="1400" dirty="0"/>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公立第１志望校に加え、公立第２志望校についても出願できる機会を設け、第２志望校での合格者の決定は、</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当該校を第１志望とする志願者数が募集人員に満たない場合に行う。</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Meiryo UI" panose="020B0604030504040204" pitchFamily="50" charset="-128"/>
                <a:ea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出願にあたっては、第２志望校の出願締切日時は、第１志望校の出願締切日時よりも後に設定。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Meiryo UI" panose="020B0604030504040204" pitchFamily="50" charset="-128"/>
                <a:ea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第２志望校における合格者の決定については、学校特色枠によらず学力検査等を活用。</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endParaRPr lang="en-US" altLang="ja-JP" sz="1600" b="1" dirty="0">
              <a:highlight>
                <a:srgbClr val="FFFF00"/>
              </a:highlight>
            </a:endParaRPr>
          </a:p>
          <a:p>
            <a:endParaRPr lang="ja-JP" altLang="en-US" sz="1400" dirty="0">
              <a:solidFill>
                <a:srgbClr val="FF0000"/>
              </a:solidFill>
            </a:endParaRPr>
          </a:p>
        </p:txBody>
      </p:sp>
      <p:sp>
        <p:nvSpPr>
          <p:cNvPr id="7" name="正方形/長方形 6">
            <a:extLst>
              <a:ext uri="{FF2B5EF4-FFF2-40B4-BE49-F238E27FC236}">
                <a16:creationId xmlns:a16="http://schemas.microsoft.com/office/drawing/2014/main" id="{D6FC426B-AE40-6A62-8F25-ADC76B8F424D}"/>
              </a:ext>
            </a:extLst>
          </p:cNvPr>
          <p:cNvSpPr/>
          <p:nvPr/>
        </p:nvSpPr>
        <p:spPr>
          <a:xfrm>
            <a:off x="318970" y="752736"/>
            <a:ext cx="8506060" cy="262102"/>
          </a:xfrm>
          <a:prstGeom prst="rect">
            <a:avLst/>
          </a:prstGeom>
          <a:solidFill>
            <a:srgbClr val="94FC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en-US" sz="1400" b="1" kern="100" dirty="0">
                <a:solidFill>
                  <a:schemeClr val="tx1"/>
                </a:solidFill>
                <a:effectLst/>
                <a:cs typeface="Times New Roman" panose="02020603050405020304" pitchFamily="18" charset="0"/>
              </a:rPr>
              <a:t>２．入学者選抜制度の具体的な変更内容</a:t>
            </a:r>
          </a:p>
        </p:txBody>
      </p:sp>
      <p:sp>
        <p:nvSpPr>
          <p:cNvPr id="9" name="正方形/長方形 8">
            <a:extLst>
              <a:ext uri="{FF2B5EF4-FFF2-40B4-BE49-F238E27FC236}">
                <a16:creationId xmlns:a16="http://schemas.microsoft.com/office/drawing/2014/main" id="{25781575-4231-4C3C-9BED-3C8451535BE6}"/>
              </a:ext>
            </a:extLst>
          </p:cNvPr>
          <p:cNvSpPr/>
          <p:nvPr/>
        </p:nvSpPr>
        <p:spPr>
          <a:xfrm>
            <a:off x="754380" y="2947795"/>
            <a:ext cx="7693238" cy="37623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B041496A-2A32-4806-8949-4173D39E69B1}"/>
              </a:ext>
            </a:extLst>
          </p:cNvPr>
          <p:cNvPicPr>
            <a:picLocks noChangeAspect="1"/>
          </p:cNvPicPr>
          <p:nvPr/>
        </p:nvPicPr>
        <p:blipFill>
          <a:blip r:embed="rId3"/>
          <a:stretch>
            <a:fillRect/>
          </a:stretch>
        </p:blipFill>
        <p:spPr>
          <a:xfrm>
            <a:off x="1165859" y="2951847"/>
            <a:ext cx="6835141" cy="3741959"/>
          </a:xfrm>
          <a:prstGeom prst="rect">
            <a:avLst/>
          </a:prstGeom>
        </p:spPr>
      </p:pic>
    </p:spTree>
    <p:extLst>
      <p:ext uri="{BB962C8B-B14F-4D97-AF65-F5344CB8AC3E}">
        <p14:creationId xmlns:p14="http://schemas.microsoft.com/office/powerpoint/2010/main" val="18857815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2E28A9A-D31A-CDF6-EF8C-1F6D31E28A31}"/>
              </a:ext>
            </a:extLst>
          </p:cNvPr>
          <p:cNvSpPr/>
          <p:nvPr/>
        </p:nvSpPr>
        <p:spPr>
          <a:xfrm>
            <a:off x="344420" y="3275205"/>
            <a:ext cx="8460297" cy="1597632"/>
          </a:xfrm>
          <a:prstGeom prst="rect">
            <a:avLst/>
          </a:prstGeom>
          <a:solidFill>
            <a:srgbClr val="FFCCFF"/>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endParaRPr kumimoji="1" lang="ja-JP" altLang="en-US" sz="1600" b="1" u="sng" dirty="0">
              <a:solidFill>
                <a:schemeClr val="tx1"/>
              </a:solidFill>
            </a:endParaRPr>
          </a:p>
        </p:txBody>
      </p:sp>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64</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8" name="テキスト ボックス 7">
            <a:extLst>
              <a:ext uri="{FF2B5EF4-FFF2-40B4-BE49-F238E27FC236}">
                <a16:creationId xmlns:a16="http://schemas.microsoft.com/office/drawing/2014/main" id="{BEF0965C-651F-4A6E-A51F-9A0054D986E4}"/>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Ⅱ</a:t>
            </a:r>
            <a:r>
              <a:rPr kumimoji="1" lang="ja-JP" altLang="en-US" sz="1600" dirty="0"/>
              <a:t>　入試改革</a:t>
            </a:r>
          </a:p>
        </p:txBody>
      </p:sp>
      <p:sp>
        <p:nvSpPr>
          <p:cNvPr id="4" name="テキスト ボックス 3">
            <a:extLst>
              <a:ext uri="{FF2B5EF4-FFF2-40B4-BE49-F238E27FC236}">
                <a16:creationId xmlns:a16="http://schemas.microsoft.com/office/drawing/2014/main" id="{E83BC234-53DA-2F4A-0AF6-FD07A14C3CEE}"/>
              </a:ext>
            </a:extLst>
          </p:cNvPr>
          <p:cNvSpPr txBox="1"/>
          <p:nvPr/>
        </p:nvSpPr>
        <p:spPr>
          <a:xfrm>
            <a:off x="339283" y="1217968"/>
            <a:ext cx="8465434" cy="3570208"/>
          </a:xfrm>
          <a:prstGeom prst="rect">
            <a:avLst/>
          </a:prstGeom>
          <a:noFill/>
        </p:spPr>
        <p:txBody>
          <a:bodyPr wrap="square">
            <a:spAutoFit/>
          </a:bodyPr>
          <a:lstStyle/>
          <a:p>
            <a:r>
              <a:rPr lang="ja-JP" altLang="en-US" sz="1600" b="1" dirty="0"/>
              <a:t>○方法・手段</a:t>
            </a:r>
            <a:endParaRPr lang="en-US" altLang="ja-JP" sz="1600" b="1" dirty="0"/>
          </a:p>
          <a:p>
            <a:endParaRPr lang="ja-JP" altLang="en-US" sz="1400" dirty="0"/>
          </a:p>
          <a:p>
            <a:r>
              <a:rPr lang="ja-JP" altLang="en-US" sz="1400" b="1" dirty="0"/>
              <a:t>　・　学力検査（５教科の学力検査を実施することを基本とする）</a:t>
            </a:r>
          </a:p>
          <a:p>
            <a:r>
              <a:rPr lang="ja-JP" altLang="en-US" sz="1400" dirty="0"/>
              <a:t>　　［問題の種類］</a:t>
            </a:r>
          </a:p>
          <a:p>
            <a:r>
              <a:rPr lang="ja-JP" altLang="en-US" sz="1400" dirty="0"/>
              <a:t>　　　国語、数学及び英語については、現行の選抜において基礎的問題、標準的問題、発展的問題の</a:t>
            </a:r>
            <a:r>
              <a:rPr lang="en-US" altLang="ja-JP" sz="1400" dirty="0"/>
              <a:t>3</a:t>
            </a:r>
            <a:r>
              <a:rPr lang="ja-JP" altLang="en-US" sz="1400" dirty="0"/>
              <a:t>種類で実施し　</a:t>
            </a:r>
            <a:endParaRPr lang="en-US" altLang="ja-JP" sz="1400" dirty="0"/>
          </a:p>
          <a:p>
            <a:r>
              <a:rPr lang="ja-JP" altLang="en-US" sz="1400" dirty="0"/>
              <a:t>　　ていることに加え、公立第２志望校での合格者の決定における活用も見据え、引き続き検討。</a:t>
            </a:r>
          </a:p>
          <a:p>
            <a:r>
              <a:rPr lang="ja-JP" altLang="en-US" sz="1400" dirty="0"/>
              <a:t>　　　</a:t>
            </a:r>
            <a:r>
              <a:rPr lang="en-US" altLang="ja-JP" sz="1400" dirty="0"/>
              <a:t>※</a:t>
            </a:r>
            <a:r>
              <a:rPr lang="ja-JP" altLang="en-US" sz="1400" dirty="0"/>
              <a:t>　学力検査問題の出題内容等についても、今後とも学習指導要領改訂の趣旨等を踏まえたものとなるよう</a:t>
            </a:r>
            <a:endParaRPr lang="en-US" altLang="ja-JP" sz="1400" dirty="0"/>
          </a:p>
          <a:p>
            <a:r>
              <a:rPr lang="ja-JP" altLang="en-US" sz="1400" dirty="0"/>
              <a:t>　　　　　　引き続き検討を行う。</a:t>
            </a:r>
          </a:p>
          <a:p>
            <a:endParaRPr lang="ja-JP" altLang="en-US" sz="1400" dirty="0"/>
          </a:p>
          <a:p>
            <a:r>
              <a:rPr lang="ja-JP" altLang="en-US" sz="1400" dirty="0"/>
              <a:t>　</a:t>
            </a:r>
          </a:p>
          <a:p>
            <a:r>
              <a:rPr lang="ja-JP" altLang="en-US" sz="1400" b="1" dirty="0"/>
              <a:t>　・　学校特色枠の検査</a:t>
            </a:r>
          </a:p>
          <a:p>
            <a:r>
              <a:rPr lang="ja-JP" altLang="en-US" sz="1400" dirty="0"/>
              <a:t>　　　「学科の特性」「探究活動」「地域貢献」「文化的・体育的活動」など、各校のアドミッションポリシーに応じた実施区</a:t>
            </a:r>
            <a:endParaRPr lang="en-US" altLang="ja-JP" sz="1400" dirty="0"/>
          </a:p>
          <a:p>
            <a:r>
              <a:rPr lang="ja-JP" altLang="en-US" sz="1400" dirty="0"/>
              <a:t>　　　分を設定して募集を行う。</a:t>
            </a:r>
          </a:p>
          <a:p>
            <a:r>
              <a:rPr lang="ja-JP" altLang="en-US" sz="1400" dirty="0"/>
              <a:t>　　　　　　　　　</a:t>
            </a:r>
          </a:p>
          <a:p>
            <a:r>
              <a:rPr lang="ja-JP" altLang="en-US" sz="1400" dirty="0"/>
              <a:t>　　　選抜資料は、各校において、「面接」「プレゼンテーション」「作文」「実技検査」など学校独自の検査を実施したり、</a:t>
            </a:r>
            <a:endParaRPr lang="en-US" altLang="ja-JP" sz="1400" dirty="0"/>
          </a:p>
          <a:p>
            <a:r>
              <a:rPr lang="ja-JP" altLang="en-US" sz="1400" dirty="0"/>
              <a:t>　　学力検査の特定の教科のみを使用したり傾斜配点を行うなど、柔軟な方法を採用する。</a:t>
            </a:r>
          </a:p>
        </p:txBody>
      </p:sp>
      <p:sp>
        <p:nvSpPr>
          <p:cNvPr id="9" name="正方形/長方形 8">
            <a:extLst>
              <a:ext uri="{FF2B5EF4-FFF2-40B4-BE49-F238E27FC236}">
                <a16:creationId xmlns:a16="http://schemas.microsoft.com/office/drawing/2014/main" id="{11E65673-7E8C-C1E3-DBEB-2CB915CE149C}"/>
              </a:ext>
            </a:extLst>
          </p:cNvPr>
          <p:cNvSpPr/>
          <p:nvPr/>
        </p:nvSpPr>
        <p:spPr>
          <a:xfrm>
            <a:off x="318970" y="752736"/>
            <a:ext cx="8506060" cy="262102"/>
          </a:xfrm>
          <a:prstGeom prst="rect">
            <a:avLst/>
          </a:prstGeom>
          <a:solidFill>
            <a:srgbClr val="94FC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en-US" sz="1400" b="1" kern="100" dirty="0">
                <a:solidFill>
                  <a:schemeClr val="tx1"/>
                </a:solidFill>
                <a:effectLst/>
                <a:cs typeface="Times New Roman" panose="02020603050405020304" pitchFamily="18" charset="0"/>
              </a:rPr>
              <a:t>２．入学者選抜制度の具体的な変更内容</a:t>
            </a:r>
          </a:p>
        </p:txBody>
      </p:sp>
    </p:spTree>
    <p:extLst>
      <p:ext uri="{BB962C8B-B14F-4D97-AF65-F5344CB8AC3E}">
        <p14:creationId xmlns:p14="http://schemas.microsoft.com/office/powerpoint/2010/main" val="28280784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94AE94DF-D511-5E9D-10A9-1E85D21967EC}"/>
              </a:ext>
            </a:extLst>
          </p:cNvPr>
          <p:cNvSpPr txBox="1"/>
          <p:nvPr/>
        </p:nvSpPr>
        <p:spPr>
          <a:xfrm>
            <a:off x="318970" y="1125544"/>
            <a:ext cx="8528817" cy="4431983"/>
          </a:xfrm>
          <a:prstGeom prst="rect">
            <a:avLst/>
          </a:prstGeom>
          <a:noFill/>
        </p:spPr>
        <p:txBody>
          <a:bodyPr wrap="square">
            <a:spAutoFit/>
          </a:bodyPr>
          <a:lstStyle/>
          <a:p>
            <a:r>
              <a:rPr lang="ja-JP" altLang="en-US" sz="1600" b="1" dirty="0"/>
              <a:t>○方法・手段</a:t>
            </a:r>
            <a:endParaRPr lang="en-US" altLang="ja-JP" sz="1600" b="1" dirty="0"/>
          </a:p>
          <a:p>
            <a:endParaRPr lang="ja-JP" altLang="en-US" sz="1400" dirty="0"/>
          </a:p>
          <a:p>
            <a:r>
              <a:rPr lang="ja-JP" altLang="en-US" sz="1400" b="1" dirty="0"/>
              <a:t>　・　自己申告書及び調査書</a:t>
            </a:r>
          </a:p>
          <a:p>
            <a:r>
              <a:rPr lang="ja-JP" altLang="en-US" sz="1400" dirty="0"/>
              <a:t>　　　新たな一般選抜においては、自己申告書及び調査書中の活動</a:t>
            </a:r>
            <a:r>
              <a:rPr lang="en-US" altLang="ja-JP" sz="1400" dirty="0"/>
              <a:t>/</a:t>
            </a:r>
            <a:r>
              <a:rPr lang="ja-JP" altLang="en-US" sz="1400" dirty="0"/>
              <a:t>行動の記録については、現行制度における</a:t>
            </a:r>
            <a:endParaRPr lang="en-US" altLang="ja-JP" sz="1400" dirty="0"/>
          </a:p>
          <a:p>
            <a:r>
              <a:rPr lang="ja-JP" altLang="en-US" sz="1400" dirty="0"/>
              <a:t>　　ボーダーゾーンの設定を廃止し、新たに学校特色枠を導入することから不要とする。</a:t>
            </a:r>
          </a:p>
          <a:p>
            <a:r>
              <a:rPr lang="ja-JP" altLang="en-US" sz="1400" dirty="0"/>
              <a:t>　　　</a:t>
            </a:r>
          </a:p>
          <a:p>
            <a:r>
              <a:rPr lang="ja-JP" altLang="en-US" sz="1400" b="1" dirty="0"/>
              <a:t>　・　英語資格（外部検定）の活用</a:t>
            </a:r>
          </a:p>
          <a:p>
            <a:pPr marL="252000" indent="-457200"/>
            <a:r>
              <a:rPr lang="ja-JP" altLang="en-US" sz="1400" dirty="0"/>
              <a:t>　　  令和２（</a:t>
            </a:r>
            <a:r>
              <a:rPr lang="en-US" altLang="ja-JP" sz="1400" dirty="0"/>
              <a:t>2020</a:t>
            </a:r>
            <a:r>
              <a:rPr lang="ja-JP" altLang="en-US" sz="1400" dirty="0"/>
              <a:t>）年度より小学校３・４年生で外国語活動、小学校５・６年生で教科としての外国語の学習が全面実施となり、義務教育段階までの英語に係る学習内容についての変化があることなどから、英語資格（外部検定）における読替え率を次のとおりとする。</a:t>
            </a:r>
          </a:p>
          <a:p>
            <a:r>
              <a:rPr lang="ja-JP" altLang="en-US" sz="1400" dirty="0"/>
              <a:t>　　　</a:t>
            </a:r>
          </a:p>
          <a:p>
            <a:endParaRPr lang="ja-JP" altLang="en-US" sz="1400" dirty="0"/>
          </a:p>
          <a:p>
            <a:endParaRPr lang="ja-JP" altLang="en-US" sz="1400" dirty="0"/>
          </a:p>
          <a:p>
            <a:endParaRPr lang="ja-JP" altLang="en-US" sz="1400" dirty="0"/>
          </a:p>
          <a:p>
            <a:r>
              <a:rPr lang="ja-JP" altLang="en-US" sz="1400" dirty="0"/>
              <a:t>　</a:t>
            </a:r>
          </a:p>
          <a:p>
            <a:endParaRPr lang="ja-JP" altLang="en-US" sz="1400" dirty="0"/>
          </a:p>
          <a:p>
            <a:r>
              <a:rPr lang="ja-JP" altLang="en-US" sz="1400" dirty="0"/>
              <a:t> </a:t>
            </a:r>
            <a:r>
              <a:rPr lang="ja-JP" altLang="en-US" sz="1400" b="1" dirty="0"/>
              <a:t>　・　夜間定時制及び通信制の課程における選抜</a:t>
            </a:r>
          </a:p>
          <a:p>
            <a:r>
              <a:rPr lang="ja-JP" altLang="en-US" sz="1400" dirty="0"/>
              <a:t>　　　 夜間定時制及び通信制の課程においては、</a:t>
            </a:r>
            <a:r>
              <a:rPr lang="ja-JP" altLang="en-US" sz="1400" u="sng" dirty="0"/>
              <a:t>学力検査を実施せず、調査書と面接等による選抜を基本とする</a:t>
            </a:r>
            <a:r>
              <a:rPr lang="ja-JP" altLang="en-US" sz="1400" dirty="0"/>
              <a:t>。</a:t>
            </a:r>
            <a:endParaRPr lang="en-US" altLang="ja-JP" sz="1400" dirty="0"/>
          </a:p>
          <a:p>
            <a:r>
              <a:rPr lang="ja-JP" altLang="en-US" sz="1400" dirty="0"/>
              <a:t>　　　 なお、夜間定時制及び通信制の課程においては、面接等により志願者の意欲等を見ることができることから、学校</a:t>
            </a:r>
            <a:endParaRPr lang="en-US" altLang="ja-JP" sz="1400" dirty="0"/>
          </a:p>
          <a:p>
            <a:r>
              <a:rPr lang="ja-JP" altLang="en-US" sz="1400" dirty="0"/>
              <a:t>　　　 特色枠は設けない。</a:t>
            </a:r>
          </a:p>
        </p:txBody>
      </p:sp>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65</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graphicFrame>
        <p:nvGraphicFramePr>
          <p:cNvPr id="2" name="表 1">
            <a:extLst>
              <a:ext uri="{FF2B5EF4-FFF2-40B4-BE49-F238E27FC236}">
                <a16:creationId xmlns:a16="http://schemas.microsoft.com/office/drawing/2014/main" id="{410D4E76-2739-47B7-B6F0-928547D65532}"/>
              </a:ext>
            </a:extLst>
          </p:cNvPr>
          <p:cNvGraphicFramePr>
            <a:graphicFrameLocks noGrp="1"/>
          </p:cNvGraphicFramePr>
          <p:nvPr>
            <p:extLst>
              <p:ext uri="{D42A27DB-BD31-4B8C-83A1-F6EECF244321}">
                <p14:modId xmlns:p14="http://schemas.microsoft.com/office/powerpoint/2010/main" val="648982360"/>
              </p:ext>
            </p:extLst>
          </p:nvPr>
        </p:nvGraphicFramePr>
        <p:xfrm>
          <a:off x="1022031" y="3494764"/>
          <a:ext cx="7122694" cy="928080"/>
        </p:xfrm>
        <a:graphic>
          <a:graphicData uri="http://schemas.openxmlformats.org/drawingml/2006/table">
            <a:tbl>
              <a:tblPr firstRow="1" firstCol="1" bandRow="1">
                <a:tableStyleId>{5C22544A-7EE6-4342-B048-85BDC9FD1C3A}</a:tableStyleId>
              </a:tblPr>
              <a:tblGrid>
                <a:gridCol w="1575312">
                  <a:extLst>
                    <a:ext uri="{9D8B030D-6E8A-4147-A177-3AD203B41FA5}">
                      <a16:colId xmlns:a16="http://schemas.microsoft.com/office/drawing/2014/main" val="2226398492"/>
                    </a:ext>
                  </a:extLst>
                </a:gridCol>
                <a:gridCol w="1140146">
                  <a:extLst>
                    <a:ext uri="{9D8B030D-6E8A-4147-A177-3AD203B41FA5}">
                      <a16:colId xmlns:a16="http://schemas.microsoft.com/office/drawing/2014/main" val="3498282628"/>
                    </a:ext>
                  </a:extLst>
                </a:gridCol>
                <a:gridCol w="1357730">
                  <a:extLst>
                    <a:ext uri="{9D8B030D-6E8A-4147-A177-3AD203B41FA5}">
                      <a16:colId xmlns:a16="http://schemas.microsoft.com/office/drawing/2014/main" val="1314756848"/>
                    </a:ext>
                  </a:extLst>
                </a:gridCol>
                <a:gridCol w="1524753">
                  <a:extLst>
                    <a:ext uri="{9D8B030D-6E8A-4147-A177-3AD203B41FA5}">
                      <a16:colId xmlns:a16="http://schemas.microsoft.com/office/drawing/2014/main" val="2313277500"/>
                    </a:ext>
                  </a:extLst>
                </a:gridCol>
                <a:gridCol w="1524753">
                  <a:extLst>
                    <a:ext uri="{9D8B030D-6E8A-4147-A177-3AD203B41FA5}">
                      <a16:colId xmlns:a16="http://schemas.microsoft.com/office/drawing/2014/main" val="3489233419"/>
                    </a:ext>
                  </a:extLst>
                </a:gridCol>
              </a:tblGrid>
              <a:tr h="0">
                <a:tc>
                  <a:txBody>
                    <a:bodyPr/>
                    <a:lstStyle/>
                    <a:p>
                      <a:pPr algn="ctr"/>
                      <a:r>
                        <a:rPr lang="en-US" sz="1050" kern="100">
                          <a:effectLst/>
                        </a:rPr>
                        <a:t>TOEFL iBT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a:effectLst/>
                        </a:rPr>
                        <a:t>IELTS</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ja-JP" sz="1050" kern="100" dirty="0">
                          <a:effectLst/>
                        </a:rPr>
                        <a:t>実用英語技能検定</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ja-JP" sz="1050" kern="100">
                          <a:effectLst/>
                        </a:rPr>
                        <a:t>読替え率</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ja-JP" sz="1050" kern="100" dirty="0">
                          <a:effectLst/>
                        </a:rPr>
                        <a:t>【参考】現在の読替え率</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tc>
                <a:extLst>
                  <a:ext uri="{0D108BD9-81ED-4DB2-BD59-A6C34878D82A}">
                    <a16:rowId xmlns:a16="http://schemas.microsoft.com/office/drawing/2014/main" val="1095172205"/>
                  </a:ext>
                </a:extLst>
              </a:tr>
              <a:tr h="0">
                <a:tc>
                  <a:txBody>
                    <a:bodyPr/>
                    <a:lstStyle/>
                    <a:p>
                      <a:pPr algn="ctr"/>
                      <a:r>
                        <a:rPr lang="en-US" sz="1050" kern="100" dirty="0">
                          <a:effectLst/>
                        </a:rPr>
                        <a:t>60</a:t>
                      </a:r>
                      <a:r>
                        <a:rPr lang="ja-JP" sz="1050" kern="100" dirty="0">
                          <a:effectLst/>
                        </a:rPr>
                        <a:t>点～</a:t>
                      </a:r>
                      <a:r>
                        <a:rPr lang="en-US" sz="1050" kern="100" dirty="0">
                          <a:effectLst/>
                        </a:rPr>
                        <a:t>120</a:t>
                      </a:r>
                      <a:r>
                        <a:rPr lang="ja-JP" sz="1050" kern="100" dirty="0">
                          <a:effectLst/>
                        </a:rPr>
                        <a:t>点</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a:effectLst/>
                        </a:rPr>
                        <a:t>6.0</a:t>
                      </a:r>
                      <a:r>
                        <a:rPr lang="ja-JP" sz="1050" kern="100">
                          <a:effectLst/>
                        </a:rPr>
                        <a:t>～</a:t>
                      </a:r>
                      <a:r>
                        <a:rPr lang="en-US" sz="1050" kern="100">
                          <a:effectLst/>
                        </a:rPr>
                        <a:t>9.0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ja-JP" sz="1050" kern="100">
                          <a:effectLst/>
                        </a:rPr>
                        <a:t>準１級・１級</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a:effectLst/>
                        </a:rPr>
                        <a:t>90</a:t>
                      </a:r>
                      <a:r>
                        <a:rPr lang="ja-JP" sz="1050" kern="100">
                          <a:effectLst/>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a:effectLst/>
                        </a:rPr>
                        <a:t>100</a:t>
                      </a:r>
                      <a:r>
                        <a:rPr lang="ja-JP" sz="1050" kern="100">
                          <a:effectLst/>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tc>
                <a:extLst>
                  <a:ext uri="{0D108BD9-81ED-4DB2-BD59-A6C34878D82A}">
                    <a16:rowId xmlns:a16="http://schemas.microsoft.com/office/drawing/2014/main" val="2242214803"/>
                  </a:ext>
                </a:extLst>
              </a:tr>
              <a:tr h="0">
                <a:tc>
                  <a:txBody>
                    <a:bodyPr/>
                    <a:lstStyle/>
                    <a:p>
                      <a:pPr algn="ctr"/>
                      <a:r>
                        <a:rPr lang="en-US" sz="1050" kern="100">
                          <a:effectLst/>
                        </a:rPr>
                        <a:t>50</a:t>
                      </a:r>
                      <a:r>
                        <a:rPr lang="ja-JP" sz="1050" kern="100">
                          <a:effectLst/>
                        </a:rPr>
                        <a:t>点～</a:t>
                      </a:r>
                      <a:r>
                        <a:rPr lang="en-US" sz="1050" kern="100">
                          <a:effectLst/>
                        </a:rPr>
                        <a:t>59</a:t>
                      </a:r>
                      <a:r>
                        <a:rPr lang="ja-JP" sz="1050" kern="100">
                          <a:effectLst/>
                        </a:rPr>
                        <a:t>点</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a:effectLst/>
                        </a:rPr>
                        <a:t>5.5</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ja-JP" sz="1050" kern="100">
                          <a:effectLst/>
                        </a:rPr>
                        <a:t>（対応無し）</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a:effectLst/>
                        </a:rPr>
                        <a:t>80</a:t>
                      </a:r>
                      <a:r>
                        <a:rPr lang="ja-JP" sz="1050" kern="100">
                          <a:effectLst/>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a:effectLst/>
                        </a:rPr>
                        <a:t>90</a:t>
                      </a:r>
                      <a:r>
                        <a:rPr lang="ja-JP" sz="1050" kern="100">
                          <a:effectLst/>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tc>
                <a:extLst>
                  <a:ext uri="{0D108BD9-81ED-4DB2-BD59-A6C34878D82A}">
                    <a16:rowId xmlns:a16="http://schemas.microsoft.com/office/drawing/2014/main" val="3186414536"/>
                  </a:ext>
                </a:extLst>
              </a:tr>
              <a:tr h="0">
                <a:tc>
                  <a:txBody>
                    <a:bodyPr/>
                    <a:lstStyle/>
                    <a:p>
                      <a:pPr algn="ctr"/>
                      <a:r>
                        <a:rPr lang="en-US" sz="1050" kern="100">
                          <a:effectLst/>
                        </a:rPr>
                        <a:t>40</a:t>
                      </a:r>
                      <a:r>
                        <a:rPr lang="ja-JP" sz="1050" kern="100">
                          <a:effectLst/>
                        </a:rPr>
                        <a:t>点～</a:t>
                      </a:r>
                      <a:r>
                        <a:rPr lang="en-US" sz="1050" kern="100">
                          <a:effectLst/>
                        </a:rPr>
                        <a:t>49</a:t>
                      </a:r>
                      <a:r>
                        <a:rPr lang="ja-JP" sz="1050" kern="100">
                          <a:effectLst/>
                        </a:rPr>
                        <a:t>点</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a:effectLst/>
                        </a:rPr>
                        <a:t>5.0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ja-JP" sz="1050" kern="100">
                          <a:effectLst/>
                        </a:rPr>
                        <a:t>２級</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a:effectLst/>
                        </a:rPr>
                        <a:t>70</a:t>
                      </a:r>
                      <a:r>
                        <a:rPr lang="ja-JP" sz="1050" kern="100">
                          <a:effectLst/>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dirty="0">
                          <a:effectLst/>
                        </a:rPr>
                        <a:t>80</a:t>
                      </a:r>
                      <a:r>
                        <a:rPr lang="ja-JP" sz="1050" kern="100" dirty="0">
                          <a:effectLst/>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tc>
                <a:extLst>
                  <a:ext uri="{0D108BD9-81ED-4DB2-BD59-A6C34878D82A}">
                    <a16:rowId xmlns:a16="http://schemas.microsoft.com/office/drawing/2014/main" val="3428466782"/>
                  </a:ext>
                </a:extLst>
              </a:tr>
            </a:tbl>
          </a:graphicData>
        </a:graphic>
      </p:graphicFrame>
      <p:sp>
        <p:nvSpPr>
          <p:cNvPr id="8" name="テキスト ボックス 7">
            <a:extLst>
              <a:ext uri="{FF2B5EF4-FFF2-40B4-BE49-F238E27FC236}">
                <a16:creationId xmlns:a16="http://schemas.microsoft.com/office/drawing/2014/main" id="{68C5920C-B899-49B8-8B53-6DD26D73CA4C}"/>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Ⅱ</a:t>
            </a:r>
            <a:r>
              <a:rPr kumimoji="1" lang="ja-JP" altLang="en-US" sz="1600" dirty="0"/>
              <a:t>　入試改革</a:t>
            </a:r>
          </a:p>
        </p:txBody>
      </p:sp>
      <p:sp>
        <p:nvSpPr>
          <p:cNvPr id="9" name="正方形/長方形 8">
            <a:extLst>
              <a:ext uri="{FF2B5EF4-FFF2-40B4-BE49-F238E27FC236}">
                <a16:creationId xmlns:a16="http://schemas.microsoft.com/office/drawing/2014/main" id="{7E44DB00-9E44-EB93-7CC6-6D157370E652}"/>
              </a:ext>
            </a:extLst>
          </p:cNvPr>
          <p:cNvSpPr/>
          <p:nvPr/>
        </p:nvSpPr>
        <p:spPr>
          <a:xfrm>
            <a:off x="318970" y="752736"/>
            <a:ext cx="8506060" cy="262102"/>
          </a:xfrm>
          <a:prstGeom prst="rect">
            <a:avLst/>
          </a:prstGeom>
          <a:solidFill>
            <a:srgbClr val="94FC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en-US" sz="1400" b="1" kern="100" dirty="0">
                <a:solidFill>
                  <a:schemeClr val="tx1"/>
                </a:solidFill>
                <a:effectLst/>
                <a:cs typeface="Times New Roman" panose="02020603050405020304" pitchFamily="18" charset="0"/>
              </a:rPr>
              <a:t>２．入学者選抜制度の具体的な変更内容</a:t>
            </a:r>
          </a:p>
        </p:txBody>
      </p:sp>
    </p:spTree>
    <p:extLst>
      <p:ext uri="{BB962C8B-B14F-4D97-AF65-F5344CB8AC3E}">
        <p14:creationId xmlns:p14="http://schemas.microsoft.com/office/powerpoint/2010/main" val="38513057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FE85D4-9A7D-D872-4369-477E68036429}"/>
              </a:ext>
            </a:extLst>
          </p:cNvPr>
          <p:cNvSpPr>
            <a:spLocks noGrp="1"/>
          </p:cNvSpPr>
          <p:nvPr>
            <p:ph type="sldNum" sz="quarter" idx="12"/>
          </p:nvPr>
        </p:nvSpPr>
        <p:spPr>
          <a:xfrm>
            <a:off x="6486231" y="6318644"/>
            <a:ext cx="2057400" cy="365125"/>
          </a:xfrm>
        </p:spPr>
        <p:txBody>
          <a:bodyPr/>
          <a:lstStyle/>
          <a:p>
            <a:fld id="{8EF98A3A-4FC9-421C-9EC4-B2EF6B34D3EB}" type="slidenum">
              <a:rPr kumimoji="1" lang="ja-JP" altLang="en-US" smtClean="0"/>
              <a:t>66</a:t>
            </a:fld>
            <a:endParaRPr kumimoji="1" lang="ja-JP" altLang="en-US" dirty="0"/>
          </a:p>
        </p:txBody>
      </p:sp>
      <p:cxnSp>
        <p:nvCxnSpPr>
          <p:cNvPr id="4" name="直線コネクタ 3">
            <a:extLst>
              <a:ext uri="{FF2B5EF4-FFF2-40B4-BE49-F238E27FC236}">
                <a16:creationId xmlns:a16="http://schemas.microsoft.com/office/drawing/2014/main" id="{464B3858-B691-17AB-A642-36961B6F14EC}"/>
              </a:ext>
            </a:extLst>
          </p:cNvPr>
          <p:cNvCxnSpPr/>
          <p:nvPr/>
        </p:nvCxnSpPr>
        <p:spPr>
          <a:xfrm>
            <a:off x="647272" y="3429000"/>
            <a:ext cx="7813497"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テキスト ボックス 4">
            <a:extLst>
              <a:ext uri="{FF2B5EF4-FFF2-40B4-BE49-F238E27FC236}">
                <a16:creationId xmlns:a16="http://schemas.microsoft.com/office/drawing/2014/main" id="{ACA2FD0A-5296-A805-7391-E23B3E990173}"/>
              </a:ext>
            </a:extLst>
          </p:cNvPr>
          <p:cNvSpPr txBox="1"/>
          <p:nvPr/>
        </p:nvSpPr>
        <p:spPr>
          <a:xfrm>
            <a:off x="760288" y="2815119"/>
            <a:ext cx="7161087" cy="461665"/>
          </a:xfrm>
          <a:prstGeom prst="rect">
            <a:avLst/>
          </a:prstGeom>
          <a:noFill/>
        </p:spPr>
        <p:txBody>
          <a:bodyPr wrap="square" rtlCol="0">
            <a:spAutoFit/>
          </a:bodyPr>
          <a:lstStyle/>
          <a:p>
            <a:r>
              <a:rPr kumimoji="1" lang="en-US" altLang="ja-JP" sz="2400" dirty="0"/>
              <a:t>Ⅲ</a:t>
            </a:r>
            <a:r>
              <a:rPr kumimoji="1" lang="ja-JP" altLang="en-US" sz="2400" dirty="0"/>
              <a:t>　広報改革</a:t>
            </a:r>
          </a:p>
        </p:txBody>
      </p:sp>
    </p:spTree>
    <p:extLst>
      <p:ext uri="{BB962C8B-B14F-4D97-AF65-F5344CB8AC3E}">
        <p14:creationId xmlns:p14="http://schemas.microsoft.com/office/powerpoint/2010/main" val="40255677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3AA84711-7F54-6B46-9A0D-B8DE465D3F35}"/>
              </a:ext>
            </a:extLst>
          </p:cNvPr>
          <p:cNvSpPr/>
          <p:nvPr/>
        </p:nvSpPr>
        <p:spPr>
          <a:xfrm>
            <a:off x="362199" y="2415743"/>
            <a:ext cx="8435920" cy="79075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9E92EBA3-DF37-B010-7C30-04F2AA05A89D}"/>
              </a:ext>
            </a:extLst>
          </p:cNvPr>
          <p:cNvSpPr>
            <a:spLocks noGrp="1"/>
          </p:cNvSpPr>
          <p:nvPr>
            <p:ph type="sldNum" sz="quarter" idx="12"/>
          </p:nvPr>
        </p:nvSpPr>
        <p:spPr>
          <a:xfrm>
            <a:off x="6790387" y="6478416"/>
            <a:ext cx="2057400" cy="365125"/>
          </a:xfrm>
        </p:spPr>
        <p:txBody>
          <a:bodyPr/>
          <a:lstStyle/>
          <a:p>
            <a:fld id="{8EF98A3A-4FC9-421C-9EC4-B2EF6B34D3EB}" type="slidenum">
              <a:rPr kumimoji="1" lang="ja-JP" altLang="en-US" smtClean="0"/>
              <a:t>67</a:t>
            </a:fld>
            <a:endParaRPr kumimoji="1" lang="ja-JP" altLang="en-US" dirty="0"/>
          </a:p>
        </p:txBody>
      </p:sp>
      <p:sp>
        <p:nvSpPr>
          <p:cNvPr id="3" name="正方形/長方形 2">
            <a:extLst>
              <a:ext uri="{FF2B5EF4-FFF2-40B4-BE49-F238E27FC236}">
                <a16:creationId xmlns:a16="http://schemas.microsoft.com/office/drawing/2014/main" id="{8030D2B1-33AF-6B78-EA6F-8EE8E27AEF62}"/>
              </a:ext>
            </a:extLst>
          </p:cNvPr>
          <p:cNvSpPr/>
          <p:nvPr/>
        </p:nvSpPr>
        <p:spPr>
          <a:xfrm>
            <a:off x="5650622" y="1981891"/>
            <a:ext cx="1440000" cy="108000"/>
          </a:xfrm>
          <a:prstGeom prst="rect">
            <a:avLst/>
          </a:prstGeom>
          <a:solidFill>
            <a:srgbClr val="94FC99"/>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1D6ED794-1124-659B-59E4-7D747894FC5A}"/>
              </a:ext>
            </a:extLst>
          </p:cNvPr>
          <p:cNvSpPr/>
          <p:nvPr/>
        </p:nvSpPr>
        <p:spPr>
          <a:xfrm>
            <a:off x="5880782" y="1765999"/>
            <a:ext cx="1152000" cy="108000"/>
          </a:xfrm>
          <a:prstGeom prst="rect">
            <a:avLst/>
          </a:prstGeom>
          <a:solidFill>
            <a:srgbClr val="94F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5DAE084F-1D94-039F-3F73-366AA66C7463}"/>
              </a:ext>
            </a:extLst>
          </p:cNvPr>
          <p:cNvSpPr txBox="1"/>
          <p:nvPr/>
        </p:nvSpPr>
        <p:spPr>
          <a:xfrm>
            <a:off x="566600" y="1594109"/>
            <a:ext cx="3033194" cy="576293"/>
          </a:xfrm>
          <a:prstGeom prst="rect">
            <a:avLst/>
          </a:prstGeom>
          <a:noFill/>
        </p:spPr>
        <p:txBody>
          <a:bodyPr wrap="square" lIns="72000" tIns="72000" rIns="72000" bIns="72000" rtlCol="0">
            <a:spAutoFit/>
          </a:bodyPr>
          <a:lstStyle/>
          <a:p>
            <a:r>
              <a:rPr lang="ja-JP" altLang="en-US" sz="1400" dirty="0">
                <a:latin typeface="Meiryo UI" panose="020B0604030504040204" pitchFamily="50" charset="-128"/>
                <a:ea typeface="Meiryo UI" panose="020B0604030504040204" pitchFamily="50" charset="-128"/>
              </a:rPr>
              <a:t>学校が教育内容の改善に注力しても</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志願者数が増加しづらい</a:t>
            </a:r>
            <a:endParaRPr lang="en-US" altLang="ja-JP" sz="1400" dirty="0">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8579EBC7-27C3-0F18-D7E2-53913CC639FE}"/>
              </a:ext>
            </a:extLst>
          </p:cNvPr>
          <p:cNvGrpSpPr/>
          <p:nvPr/>
        </p:nvGrpSpPr>
        <p:grpSpPr>
          <a:xfrm>
            <a:off x="757721" y="4114109"/>
            <a:ext cx="8040398" cy="2474665"/>
            <a:chOff x="868550" y="3373151"/>
            <a:chExt cx="10911321" cy="2741368"/>
          </a:xfrm>
        </p:grpSpPr>
        <p:sp>
          <p:nvSpPr>
            <p:cNvPr id="7" name="四角形: 角を丸くする 6">
              <a:extLst>
                <a:ext uri="{FF2B5EF4-FFF2-40B4-BE49-F238E27FC236}">
                  <a16:creationId xmlns:a16="http://schemas.microsoft.com/office/drawing/2014/main" id="{7E4E0C15-7F54-A19F-31AC-EF20DEB13FA2}"/>
                </a:ext>
              </a:extLst>
            </p:cNvPr>
            <p:cNvSpPr/>
            <p:nvPr/>
          </p:nvSpPr>
          <p:spPr>
            <a:xfrm>
              <a:off x="868550" y="3402033"/>
              <a:ext cx="2728210" cy="460525"/>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学校の特徴は何か？</a:t>
              </a:r>
            </a:p>
          </p:txBody>
        </p:sp>
        <p:sp>
          <p:nvSpPr>
            <p:cNvPr id="8" name="四角形: 角を丸くする 7">
              <a:extLst>
                <a:ext uri="{FF2B5EF4-FFF2-40B4-BE49-F238E27FC236}">
                  <a16:creationId xmlns:a16="http://schemas.microsoft.com/office/drawing/2014/main" id="{A947CA63-3B03-D825-1650-C574F4D798EC}"/>
                </a:ext>
              </a:extLst>
            </p:cNvPr>
            <p:cNvSpPr/>
            <p:nvPr/>
          </p:nvSpPr>
          <p:spPr>
            <a:xfrm>
              <a:off x="868550" y="3952594"/>
              <a:ext cx="2728210" cy="460525"/>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ウイークポイントは？</a:t>
              </a:r>
            </a:p>
          </p:txBody>
        </p:sp>
        <p:sp>
          <p:nvSpPr>
            <p:cNvPr id="9" name="四角形: 角を丸くする 8">
              <a:extLst>
                <a:ext uri="{FF2B5EF4-FFF2-40B4-BE49-F238E27FC236}">
                  <a16:creationId xmlns:a16="http://schemas.microsoft.com/office/drawing/2014/main" id="{0D494752-4740-DC2D-B0D4-34B16264E856}"/>
                </a:ext>
              </a:extLst>
            </p:cNvPr>
            <p:cNvSpPr/>
            <p:nvPr/>
          </p:nvSpPr>
          <p:spPr>
            <a:xfrm>
              <a:off x="868550" y="4504502"/>
              <a:ext cx="2728210" cy="460525"/>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媒体は？</a:t>
              </a:r>
            </a:p>
          </p:txBody>
        </p:sp>
        <p:sp>
          <p:nvSpPr>
            <p:cNvPr id="10" name="四角形: 角を丸くする 9">
              <a:extLst>
                <a:ext uri="{FF2B5EF4-FFF2-40B4-BE49-F238E27FC236}">
                  <a16:creationId xmlns:a16="http://schemas.microsoft.com/office/drawing/2014/main" id="{6FF5EEB2-4E48-B478-30B0-ADC643413AB9}"/>
                </a:ext>
              </a:extLst>
            </p:cNvPr>
            <p:cNvSpPr/>
            <p:nvPr/>
          </p:nvSpPr>
          <p:spPr>
            <a:xfrm>
              <a:off x="868550" y="5057119"/>
              <a:ext cx="2728210" cy="460525"/>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媒体の連動性</a:t>
              </a:r>
            </a:p>
          </p:txBody>
        </p:sp>
        <p:sp>
          <p:nvSpPr>
            <p:cNvPr id="11" name="四角形: 角を丸くする 10">
              <a:extLst>
                <a:ext uri="{FF2B5EF4-FFF2-40B4-BE49-F238E27FC236}">
                  <a16:creationId xmlns:a16="http://schemas.microsoft.com/office/drawing/2014/main" id="{58C5B396-BB64-F5A1-0BE0-483D5357F643}"/>
                </a:ext>
              </a:extLst>
            </p:cNvPr>
            <p:cNvSpPr/>
            <p:nvPr/>
          </p:nvSpPr>
          <p:spPr>
            <a:xfrm>
              <a:off x="868550" y="5630685"/>
              <a:ext cx="2728210" cy="460525"/>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訴求力の向上</a:t>
              </a:r>
            </a:p>
          </p:txBody>
        </p:sp>
        <p:sp>
          <p:nvSpPr>
            <p:cNvPr id="12" name="テキスト ボックス 11">
              <a:extLst>
                <a:ext uri="{FF2B5EF4-FFF2-40B4-BE49-F238E27FC236}">
                  <a16:creationId xmlns:a16="http://schemas.microsoft.com/office/drawing/2014/main" id="{E738DAF9-CF97-C298-874F-68136CC17BFE}"/>
                </a:ext>
              </a:extLst>
            </p:cNvPr>
            <p:cNvSpPr txBox="1"/>
            <p:nvPr/>
          </p:nvSpPr>
          <p:spPr>
            <a:xfrm>
              <a:off x="4217914" y="3447967"/>
              <a:ext cx="4386202" cy="34094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ja-JP" altLang="en-US" sz="1400" dirty="0">
                  <a:solidFill>
                    <a:schemeClr val="tx1"/>
                  </a:solidFill>
                  <a:latin typeface="Meiryo UI" panose="020B0604030504040204" pitchFamily="50" charset="-128"/>
                  <a:ea typeface="Meiryo UI" panose="020B0604030504040204" pitchFamily="50" charset="-128"/>
                </a:rPr>
                <a:t>キャッチコピーなどでわかりやすく表現</a:t>
              </a:r>
            </a:p>
          </p:txBody>
        </p:sp>
        <p:sp>
          <p:nvSpPr>
            <p:cNvPr id="13" name="テキスト ボックス 12">
              <a:extLst>
                <a:ext uri="{FF2B5EF4-FFF2-40B4-BE49-F238E27FC236}">
                  <a16:creationId xmlns:a16="http://schemas.microsoft.com/office/drawing/2014/main" id="{855C9F1C-ACC3-400D-63CE-477E1E3EA2E3}"/>
                </a:ext>
              </a:extLst>
            </p:cNvPr>
            <p:cNvSpPr txBox="1"/>
            <p:nvPr/>
          </p:nvSpPr>
          <p:spPr>
            <a:xfrm>
              <a:off x="4217914" y="4005046"/>
              <a:ext cx="4845076" cy="34094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ja-JP" altLang="en-US" sz="1400" dirty="0">
                  <a:solidFill>
                    <a:schemeClr val="tx1"/>
                  </a:solidFill>
                  <a:latin typeface="Meiryo UI" panose="020B0604030504040204" pitchFamily="50" charset="-128"/>
                  <a:ea typeface="Meiryo UI" panose="020B0604030504040204" pitchFamily="50" charset="-128"/>
                </a:rPr>
                <a:t>どのように工夫すればポジティブとなるのか</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4227D51B-159B-0B7B-98BD-212705F2D9EE}"/>
                </a:ext>
              </a:extLst>
            </p:cNvPr>
            <p:cNvSpPr txBox="1"/>
            <p:nvPr/>
          </p:nvSpPr>
          <p:spPr>
            <a:xfrm>
              <a:off x="4217913" y="4562123"/>
              <a:ext cx="7561958" cy="34094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en-US" altLang="ja-JP" sz="1400" dirty="0">
                  <a:solidFill>
                    <a:schemeClr val="tx1"/>
                  </a:solidFill>
                  <a:latin typeface="Meiryo UI" panose="020B0604030504040204" pitchFamily="50" charset="-128"/>
                  <a:ea typeface="Meiryo UI" panose="020B0604030504040204" pitchFamily="50" charset="-128"/>
                </a:rPr>
                <a:t>SNS</a:t>
              </a:r>
              <a:r>
                <a:rPr lang="ja-JP" altLang="en-US" sz="1400" dirty="0">
                  <a:solidFill>
                    <a:schemeClr val="tx1"/>
                  </a:solidFill>
                  <a:latin typeface="Meiryo UI" panose="020B0604030504040204" pitchFamily="50" charset="-128"/>
                  <a:ea typeface="Meiryo UI" panose="020B0604030504040204" pitchFamily="50" charset="-128"/>
                </a:rPr>
                <a:t>からホームページを紹介するなど生徒・保護者に届きやすい媒体を選ぶ</a:t>
              </a:r>
            </a:p>
          </p:txBody>
        </p:sp>
        <p:sp>
          <p:nvSpPr>
            <p:cNvPr id="15" name="テキスト ボックス 14">
              <a:extLst>
                <a:ext uri="{FF2B5EF4-FFF2-40B4-BE49-F238E27FC236}">
                  <a16:creationId xmlns:a16="http://schemas.microsoft.com/office/drawing/2014/main" id="{3F43BB22-D37A-5503-B091-A86DA985F236}"/>
                </a:ext>
              </a:extLst>
            </p:cNvPr>
            <p:cNvSpPr txBox="1"/>
            <p:nvPr/>
          </p:nvSpPr>
          <p:spPr>
            <a:xfrm>
              <a:off x="4217914" y="5119201"/>
              <a:ext cx="7105535" cy="34094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ja-JP" altLang="en-US" sz="1400" dirty="0">
                  <a:solidFill>
                    <a:schemeClr val="tx1"/>
                  </a:solidFill>
                  <a:latin typeface="Meiryo UI" panose="020B0604030504040204" pitchFamily="50" charset="-128"/>
                  <a:ea typeface="Meiryo UI" panose="020B0604030504040204" pitchFamily="50" charset="-128"/>
                </a:rPr>
                <a:t>異なる媒体をつなげることで、より多くのターゲットにアプローチする</a:t>
              </a:r>
            </a:p>
          </p:txBody>
        </p:sp>
        <p:sp>
          <p:nvSpPr>
            <p:cNvPr id="16" name="テキスト ボックス 15">
              <a:extLst>
                <a:ext uri="{FF2B5EF4-FFF2-40B4-BE49-F238E27FC236}">
                  <a16:creationId xmlns:a16="http://schemas.microsoft.com/office/drawing/2014/main" id="{3B3A3DEA-BC90-B7AB-D4D3-F063314DF1D1}"/>
                </a:ext>
              </a:extLst>
            </p:cNvPr>
            <p:cNvSpPr txBox="1"/>
            <p:nvPr/>
          </p:nvSpPr>
          <p:spPr>
            <a:xfrm>
              <a:off x="4217914" y="5676281"/>
              <a:ext cx="7307482" cy="34094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ja-JP" altLang="en-US" sz="1400" dirty="0">
                  <a:solidFill>
                    <a:schemeClr val="tx1"/>
                  </a:solidFill>
                  <a:latin typeface="Meiryo UI" panose="020B0604030504040204" pitchFamily="50" charset="-128"/>
                  <a:ea typeface="Meiryo UI" panose="020B0604030504040204" pitchFamily="50" charset="-128"/>
                </a:rPr>
                <a:t>生徒による情報発信など、訴求力のあるコンテンツを検討</a:t>
              </a:r>
            </a:p>
          </p:txBody>
        </p:sp>
        <p:pic>
          <p:nvPicPr>
            <p:cNvPr id="17" name="グラフィックス 16" descr="山形の矢印 単色塗りつぶし">
              <a:extLst>
                <a:ext uri="{FF2B5EF4-FFF2-40B4-BE49-F238E27FC236}">
                  <a16:creationId xmlns:a16="http://schemas.microsoft.com/office/drawing/2014/main" id="{AE10B10B-972F-5551-FD8C-1126AA6C6DE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10771" y="3373151"/>
              <a:ext cx="507143" cy="507143"/>
            </a:xfrm>
            <a:prstGeom prst="rect">
              <a:avLst/>
            </a:prstGeom>
          </p:spPr>
        </p:pic>
        <p:pic>
          <p:nvPicPr>
            <p:cNvPr id="18" name="グラフィックス 17" descr="山形の矢印 単色塗りつぶし">
              <a:extLst>
                <a:ext uri="{FF2B5EF4-FFF2-40B4-BE49-F238E27FC236}">
                  <a16:creationId xmlns:a16="http://schemas.microsoft.com/office/drawing/2014/main" id="{7C5892A5-6BDE-6220-69ED-8134046FE83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10771" y="4490263"/>
              <a:ext cx="507143" cy="507143"/>
            </a:xfrm>
            <a:prstGeom prst="rect">
              <a:avLst/>
            </a:prstGeom>
          </p:spPr>
        </p:pic>
        <p:pic>
          <p:nvPicPr>
            <p:cNvPr id="19" name="グラフィックス 18" descr="山形の矢印 単色塗りつぶし">
              <a:extLst>
                <a:ext uri="{FF2B5EF4-FFF2-40B4-BE49-F238E27FC236}">
                  <a16:creationId xmlns:a16="http://schemas.microsoft.com/office/drawing/2014/main" id="{41D751D8-0BAE-6021-96B7-03BA5591656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10771" y="3931707"/>
              <a:ext cx="507143" cy="507143"/>
            </a:xfrm>
            <a:prstGeom prst="rect">
              <a:avLst/>
            </a:prstGeom>
          </p:spPr>
        </p:pic>
        <p:pic>
          <p:nvPicPr>
            <p:cNvPr id="20" name="グラフィックス 19" descr="山形の矢印 単色塗りつぶし">
              <a:extLst>
                <a:ext uri="{FF2B5EF4-FFF2-40B4-BE49-F238E27FC236}">
                  <a16:creationId xmlns:a16="http://schemas.microsoft.com/office/drawing/2014/main" id="{19D372B0-D78F-ADCC-E4E2-72BFD490F4B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10771" y="5048819"/>
              <a:ext cx="507143" cy="507143"/>
            </a:xfrm>
            <a:prstGeom prst="rect">
              <a:avLst/>
            </a:prstGeom>
          </p:spPr>
        </p:pic>
        <p:pic>
          <p:nvPicPr>
            <p:cNvPr id="21" name="グラフィックス 20" descr="山形の矢印 単色塗りつぶし">
              <a:extLst>
                <a:ext uri="{FF2B5EF4-FFF2-40B4-BE49-F238E27FC236}">
                  <a16:creationId xmlns:a16="http://schemas.microsoft.com/office/drawing/2014/main" id="{AB79347C-BFDF-1E51-50A7-F38E2688BB4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10771" y="5607376"/>
              <a:ext cx="507143" cy="507143"/>
            </a:xfrm>
            <a:prstGeom prst="rect">
              <a:avLst/>
            </a:prstGeom>
          </p:spPr>
        </p:pic>
      </p:grpSp>
      <p:sp>
        <p:nvSpPr>
          <p:cNvPr id="22" name="テキスト ボックス 21">
            <a:extLst>
              <a:ext uri="{FF2B5EF4-FFF2-40B4-BE49-F238E27FC236}">
                <a16:creationId xmlns:a16="http://schemas.microsoft.com/office/drawing/2014/main" id="{964C02F3-C2A1-2A7C-4455-B096DC747FC1}"/>
              </a:ext>
            </a:extLst>
          </p:cNvPr>
          <p:cNvSpPr txBox="1"/>
          <p:nvPr/>
        </p:nvSpPr>
        <p:spPr>
          <a:xfrm>
            <a:off x="566599" y="3629986"/>
            <a:ext cx="4300391" cy="391628"/>
          </a:xfrm>
          <a:prstGeom prst="rect">
            <a:avLst/>
          </a:prstGeom>
          <a:noFill/>
        </p:spPr>
        <p:txBody>
          <a:bodyPr wrap="square" lIns="72000" tIns="72000" rIns="72000" bIns="72000">
            <a:spAutoFit/>
          </a:bodyPr>
          <a:lstStyle/>
          <a:p>
            <a:r>
              <a:rPr lang="ja-JP" altLang="en-US" sz="1600" b="1" dirty="0">
                <a:latin typeface="Meiryo UI" panose="020B0604030504040204" pitchFamily="50" charset="-128"/>
                <a:ea typeface="Meiryo UI" panose="020B0604030504040204" pitchFamily="50" charset="-128"/>
              </a:rPr>
              <a:t>「何をめざすのか、どう表現するのか」が重要</a:t>
            </a:r>
            <a:endParaRPr lang="en-US" altLang="ja-JP" sz="1600" b="1"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B09FCB3E-952E-F8B9-B072-AE24BBE97E6B}"/>
              </a:ext>
            </a:extLst>
          </p:cNvPr>
          <p:cNvSpPr txBox="1"/>
          <p:nvPr/>
        </p:nvSpPr>
        <p:spPr>
          <a:xfrm>
            <a:off x="3677474" y="2512553"/>
            <a:ext cx="5235968" cy="584775"/>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ターゲットのうち何人に届いているか？</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アンケート調査等の</a:t>
            </a:r>
            <a:r>
              <a:rPr lang="en-US" altLang="ja-JP" sz="1600" dirty="0">
                <a:latin typeface="Meiryo UI" panose="020B0604030504040204" pitchFamily="50" charset="-128"/>
                <a:ea typeface="Meiryo UI" panose="020B0604030504040204" pitchFamily="50" charset="-128"/>
              </a:rPr>
              <a:t>SWOT</a:t>
            </a:r>
            <a:r>
              <a:rPr lang="ja-JP" altLang="en-US" sz="1600" dirty="0">
                <a:latin typeface="Meiryo UI" panose="020B0604030504040204" pitchFamily="50" charset="-128"/>
                <a:ea typeface="Meiryo UI" panose="020B0604030504040204" pitchFamily="50" charset="-128"/>
              </a:rPr>
              <a:t>分析を行い、</a:t>
            </a:r>
            <a:r>
              <a:rPr lang="en-US" altLang="ja-JP" sz="1600" dirty="0">
                <a:latin typeface="Meiryo UI" panose="020B0604030504040204" pitchFamily="50" charset="-128"/>
                <a:ea typeface="Meiryo UI" panose="020B0604030504040204" pitchFamily="50" charset="-128"/>
              </a:rPr>
              <a:t>PDCA</a:t>
            </a:r>
            <a:r>
              <a:rPr lang="ja-JP" altLang="en-US" sz="1600" dirty="0">
                <a:latin typeface="Meiryo UI" panose="020B0604030504040204" pitchFamily="50" charset="-128"/>
                <a:ea typeface="Meiryo UI" panose="020B0604030504040204" pitchFamily="50" charset="-128"/>
              </a:rPr>
              <a:t>サイクルを回す</a:t>
            </a:r>
          </a:p>
        </p:txBody>
      </p:sp>
      <p:sp>
        <p:nvSpPr>
          <p:cNvPr id="24" name="四角形: 角を丸くする 23">
            <a:extLst>
              <a:ext uri="{FF2B5EF4-FFF2-40B4-BE49-F238E27FC236}">
                <a16:creationId xmlns:a16="http://schemas.microsoft.com/office/drawing/2014/main" id="{3DEAD2D4-79F2-13B5-BF4C-8D0C24ABB486}"/>
              </a:ext>
            </a:extLst>
          </p:cNvPr>
          <p:cNvSpPr/>
          <p:nvPr/>
        </p:nvSpPr>
        <p:spPr>
          <a:xfrm>
            <a:off x="566599" y="1287886"/>
            <a:ext cx="863368" cy="268887"/>
          </a:xfrm>
          <a:prstGeom prst="roundRect">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rPr>
              <a:t>現状</a:t>
            </a:r>
          </a:p>
        </p:txBody>
      </p:sp>
      <p:sp>
        <p:nvSpPr>
          <p:cNvPr id="25" name="四角形: 角を丸くする 24">
            <a:extLst>
              <a:ext uri="{FF2B5EF4-FFF2-40B4-BE49-F238E27FC236}">
                <a16:creationId xmlns:a16="http://schemas.microsoft.com/office/drawing/2014/main" id="{2B69DD41-EE7E-BC79-E330-109750CEACD5}"/>
              </a:ext>
            </a:extLst>
          </p:cNvPr>
          <p:cNvSpPr/>
          <p:nvPr/>
        </p:nvSpPr>
        <p:spPr>
          <a:xfrm>
            <a:off x="4253561" y="1287885"/>
            <a:ext cx="863368" cy="268887"/>
          </a:xfrm>
          <a:prstGeom prst="roundRect">
            <a:avLst>
              <a:gd name="adj" fmla="val 50000"/>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対策</a:t>
            </a:r>
          </a:p>
        </p:txBody>
      </p:sp>
      <p:sp>
        <p:nvSpPr>
          <p:cNvPr id="26" name="テキスト ボックス 25">
            <a:extLst>
              <a:ext uri="{FF2B5EF4-FFF2-40B4-BE49-F238E27FC236}">
                <a16:creationId xmlns:a16="http://schemas.microsoft.com/office/drawing/2014/main" id="{2C6CBE5C-7EA7-CF68-87DE-95312325461C}"/>
              </a:ext>
            </a:extLst>
          </p:cNvPr>
          <p:cNvSpPr txBox="1"/>
          <p:nvPr/>
        </p:nvSpPr>
        <p:spPr>
          <a:xfrm>
            <a:off x="648974" y="2539881"/>
            <a:ext cx="4544835" cy="338554"/>
          </a:xfrm>
          <a:prstGeom prst="rect">
            <a:avLst/>
          </a:prstGeom>
          <a:noFill/>
        </p:spPr>
        <p:txBody>
          <a:bodyPr wrap="square">
            <a:spAutoFit/>
          </a:bodyPr>
          <a:lstStyle/>
          <a:p>
            <a:r>
              <a:rPr lang="ja-JP" altLang="en-US" sz="1600" b="1" dirty="0">
                <a:latin typeface="Meiryo UI" panose="020B0604030504040204" pitchFamily="50" charset="-128"/>
                <a:ea typeface="Meiryo UI" panose="020B0604030504040204" pitchFamily="50" charset="-128"/>
              </a:rPr>
              <a:t>プロモーションには戦略が重要</a:t>
            </a:r>
          </a:p>
        </p:txBody>
      </p:sp>
      <p:pic>
        <p:nvPicPr>
          <p:cNvPr id="27" name="グラフィックス 26" descr="山形の矢印 単色塗りつぶし">
            <a:extLst>
              <a:ext uri="{FF2B5EF4-FFF2-40B4-BE49-F238E27FC236}">
                <a16:creationId xmlns:a16="http://schemas.microsoft.com/office/drawing/2014/main" id="{70173215-C105-1B8B-5C31-8EB2605895F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509135" y="1584964"/>
            <a:ext cx="507143" cy="507143"/>
          </a:xfrm>
          <a:prstGeom prst="rect">
            <a:avLst/>
          </a:prstGeom>
        </p:spPr>
      </p:pic>
      <p:sp>
        <p:nvSpPr>
          <p:cNvPr id="29" name="テキスト ボックス 28">
            <a:extLst>
              <a:ext uri="{FF2B5EF4-FFF2-40B4-BE49-F238E27FC236}">
                <a16:creationId xmlns:a16="http://schemas.microsoft.com/office/drawing/2014/main" id="{A5223647-970D-E84B-B284-384F27A76818}"/>
              </a:ext>
            </a:extLst>
          </p:cNvPr>
          <p:cNvSpPr txBox="1"/>
          <p:nvPr/>
        </p:nvSpPr>
        <p:spPr>
          <a:xfrm>
            <a:off x="4313707" y="1584103"/>
            <a:ext cx="3402186" cy="576293"/>
          </a:xfrm>
          <a:prstGeom prst="rect">
            <a:avLst/>
          </a:prstGeom>
          <a:noFill/>
        </p:spPr>
        <p:txBody>
          <a:bodyPr wrap="square" lIns="72000" tIns="72000" rIns="72000" bIns="72000">
            <a:spAutoFit/>
          </a:bodyPr>
          <a:lstStyle/>
          <a:p>
            <a:r>
              <a:rPr lang="ja-JP" altLang="en-US" sz="1400" dirty="0">
                <a:latin typeface="Meiryo UI" panose="020B0604030504040204" pitchFamily="50" charset="-128"/>
                <a:ea typeface="Meiryo UI" panose="020B0604030504040204" pitchFamily="50" charset="-128"/>
              </a:rPr>
              <a:t>学校の印象を高めるブランド化が重要であり、</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ブランド化のためのプロモーションが必要</a:t>
            </a:r>
            <a:endParaRPr lang="en-US" altLang="ja-JP" sz="14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3F1A05EC-22DA-57BD-EF36-1D85C4695D5B}"/>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Ⅲ</a:t>
            </a:r>
            <a:r>
              <a:rPr kumimoji="1" lang="ja-JP" altLang="en-US" sz="1600" dirty="0"/>
              <a:t>　広報改革</a:t>
            </a:r>
          </a:p>
        </p:txBody>
      </p:sp>
      <p:cxnSp>
        <p:nvCxnSpPr>
          <p:cNvPr id="31" name="直線コネクタ 30">
            <a:extLst>
              <a:ext uri="{FF2B5EF4-FFF2-40B4-BE49-F238E27FC236}">
                <a16:creationId xmlns:a16="http://schemas.microsoft.com/office/drawing/2014/main" id="{A95F58EC-0548-A4F4-164A-DED60FB79879}"/>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33" name="テキスト ボックス 32">
            <a:extLst>
              <a:ext uri="{FF2B5EF4-FFF2-40B4-BE49-F238E27FC236}">
                <a16:creationId xmlns:a16="http://schemas.microsoft.com/office/drawing/2014/main" id="{352675DE-7114-E4DA-CED4-C351ACD82A53}"/>
              </a:ext>
            </a:extLst>
          </p:cNvPr>
          <p:cNvSpPr txBox="1"/>
          <p:nvPr/>
        </p:nvSpPr>
        <p:spPr>
          <a:xfrm>
            <a:off x="362199" y="814364"/>
            <a:ext cx="8485588" cy="307777"/>
          </a:xfrm>
          <a:prstGeom prst="rect">
            <a:avLst/>
          </a:prstGeom>
          <a:noFill/>
        </p:spPr>
        <p:txBody>
          <a:bodyPr wrap="square">
            <a:spAutoFit/>
          </a:bodyPr>
          <a:lstStyle/>
          <a:p>
            <a:r>
              <a:rPr lang="ja-JP" altLang="en-US" sz="1400" dirty="0"/>
              <a:t>府立高校の特色や魅力を中学生や保護者等に浸透させていくためには、戦略的に広報を進める必要がある。</a:t>
            </a:r>
          </a:p>
        </p:txBody>
      </p:sp>
      <p:sp>
        <p:nvSpPr>
          <p:cNvPr id="32" name="テキスト ボックス 31">
            <a:extLst>
              <a:ext uri="{FF2B5EF4-FFF2-40B4-BE49-F238E27FC236}">
                <a16:creationId xmlns:a16="http://schemas.microsoft.com/office/drawing/2014/main" id="{E86158FA-5A5A-EA5F-E7EB-35BC8260BBEC}"/>
              </a:ext>
            </a:extLst>
          </p:cNvPr>
          <p:cNvSpPr txBox="1"/>
          <p:nvPr/>
        </p:nvSpPr>
        <p:spPr>
          <a:xfrm>
            <a:off x="5108047" y="3234504"/>
            <a:ext cx="3944501" cy="553998"/>
          </a:xfrm>
          <a:prstGeom prst="rect">
            <a:avLst/>
          </a:prstGeom>
          <a:noFill/>
        </p:spPr>
        <p:txBody>
          <a:bodyPr wrap="square" rtlCol="0">
            <a:spAutoFit/>
          </a:bodyPr>
          <a:lstStyle/>
          <a:p>
            <a:pPr marL="216000" indent="-457200"/>
            <a:r>
              <a:rPr kumimoji="1" lang="en-US" altLang="ja-JP" sz="1000" dirty="0"/>
              <a:t>※</a:t>
            </a:r>
            <a:r>
              <a:rPr kumimoji="1" lang="ja-JP" altLang="en-US" sz="1000" dirty="0"/>
              <a:t>　</a:t>
            </a:r>
            <a:r>
              <a:rPr kumimoji="1" lang="en-US" altLang="ja-JP" sz="1000" dirty="0"/>
              <a:t>SWOT</a:t>
            </a:r>
            <a:r>
              <a:rPr kumimoji="1" lang="ja-JP" altLang="en-US" sz="1000" dirty="0"/>
              <a:t>分析：組織の内部環境と外部環境を、強み（</a:t>
            </a:r>
            <a:r>
              <a:rPr kumimoji="1" lang="en-US" altLang="ja-JP" sz="1000" dirty="0"/>
              <a:t>Strength</a:t>
            </a:r>
            <a:r>
              <a:rPr kumimoji="1" lang="ja-JP" altLang="en-US" sz="1000" dirty="0"/>
              <a:t>）、弱み（</a:t>
            </a:r>
            <a:r>
              <a:rPr kumimoji="1" lang="en-US" altLang="ja-JP" sz="1000" dirty="0"/>
              <a:t>Weakness</a:t>
            </a:r>
            <a:r>
              <a:rPr kumimoji="1" lang="ja-JP" altLang="en-US" sz="1000" dirty="0"/>
              <a:t>）、機会（</a:t>
            </a:r>
            <a:r>
              <a:rPr kumimoji="1" lang="en-US" altLang="ja-JP" sz="1000" dirty="0"/>
              <a:t>Opportunity</a:t>
            </a:r>
            <a:r>
              <a:rPr kumimoji="1" lang="ja-JP" altLang="en-US" sz="1000" dirty="0"/>
              <a:t>）、脅威（</a:t>
            </a:r>
            <a:r>
              <a:rPr kumimoji="1" lang="en-US" altLang="ja-JP" sz="1000" dirty="0"/>
              <a:t>Threat</a:t>
            </a:r>
            <a:r>
              <a:rPr kumimoji="1" lang="ja-JP" altLang="en-US" sz="1000" dirty="0"/>
              <a:t>）</a:t>
            </a:r>
            <a:br>
              <a:rPr kumimoji="1" lang="en-US" altLang="ja-JP" sz="1000" dirty="0"/>
            </a:br>
            <a:r>
              <a:rPr kumimoji="1" lang="ja-JP" altLang="en-US" sz="1000" dirty="0"/>
              <a:t>として洗い出し、分析する手法</a:t>
            </a:r>
          </a:p>
        </p:txBody>
      </p:sp>
    </p:spTree>
    <p:extLst>
      <p:ext uri="{BB962C8B-B14F-4D97-AF65-F5344CB8AC3E}">
        <p14:creationId xmlns:p14="http://schemas.microsoft.com/office/powerpoint/2010/main" val="29909270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E603F02-5BDB-0DB1-4D3A-83619889584A}"/>
              </a:ext>
            </a:extLst>
          </p:cNvPr>
          <p:cNvSpPr>
            <a:spLocks noGrp="1"/>
          </p:cNvSpPr>
          <p:nvPr>
            <p:ph type="sldNum" sz="quarter" idx="12"/>
          </p:nvPr>
        </p:nvSpPr>
        <p:spPr>
          <a:xfrm>
            <a:off x="6802574" y="6427695"/>
            <a:ext cx="2057400" cy="365125"/>
          </a:xfrm>
        </p:spPr>
        <p:txBody>
          <a:bodyPr/>
          <a:lstStyle/>
          <a:p>
            <a:fld id="{8EF98A3A-4FC9-421C-9EC4-B2EF6B34D3EB}" type="slidenum">
              <a:rPr kumimoji="1" lang="ja-JP" altLang="en-US" smtClean="0"/>
              <a:t>68</a:t>
            </a:fld>
            <a:endParaRPr kumimoji="1" lang="ja-JP" altLang="en-US" dirty="0"/>
          </a:p>
        </p:txBody>
      </p:sp>
      <p:sp>
        <p:nvSpPr>
          <p:cNvPr id="3" name="テキスト プレースホルダー 2">
            <a:extLst>
              <a:ext uri="{FF2B5EF4-FFF2-40B4-BE49-F238E27FC236}">
                <a16:creationId xmlns:a16="http://schemas.microsoft.com/office/drawing/2014/main" id="{9989EDA6-7BE4-A968-23DA-90D0D9ABB1A3}"/>
              </a:ext>
            </a:extLst>
          </p:cNvPr>
          <p:cNvSpPr txBox="1">
            <a:spLocks/>
          </p:cNvSpPr>
          <p:nvPr/>
        </p:nvSpPr>
        <p:spPr>
          <a:xfrm>
            <a:off x="338931" y="790402"/>
            <a:ext cx="7832764" cy="3811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dirty="0">
                <a:latin typeface="Meiryo UI" panose="020B0604030504040204" pitchFamily="50" charset="-128"/>
                <a:ea typeface="Meiryo UI" panose="020B0604030504040204" pitchFamily="50" charset="-128"/>
              </a:rPr>
              <a:t>マーケティングに基づき、ブランディング・プロモーションを推進していく。</a:t>
            </a:r>
            <a:endParaRPr lang="en-US" altLang="ja-JP" sz="14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FF95FAD0-2C4E-E808-5049-C3F0BD2CA909}"/>
              </a:ext>
            </a:extLst>
          </p:cNvPr>
          <p:cNvSpPr txBox="1"/>
          <p:nvPr/>
        </p:nvSpPr>
        <p:spPr>
          <a:xfrm>
            <a:off x="1058863" y="5748687"/>
            <a:ext cx="6933308" cy="553998"/>
          </a:xfrm>
          <a:prstGeom prst="rect">
            <a:avLst/>
          </a:prstGeom>
          <a:noFill/>
        </p:spPr>
        <p:txBody>
          <a:bodyPr wrap="none" rtlCol="0">
            <a:spAutoFit/>
          </a:bodyPr>
          <a:lstStyle/>
          <a:p>
            <a:pPr algn="ctr"/>
            <a:r>
              <a:rPr lang="ja-JP" altLang="en-US" sz="1600" b="1" dirty="0">
                <a:latin typeface="Meiryo UI" panose="020B0604030504040204" pitchFamily="50" charset="-128"/>
                <a:ea typeface="Meiryo UI" panose="020B0604030504040204" pitchFamily="50" charset="-128"/>
              </a:rPr>
              <a:t>教育庁としてのプロモーションと、学校ごとのプロモーションの２方向からアプローチ</a:t>
            </a:r>
          </a:p>
          <a:p>
            <a:pPr algn="ctr"/>
            <a:r>
              <a:rPr lang="ja-JP" altLang="en-US" sz="1400" dirty="0">
                <a:latin typeface="Meiryo UI" panose="020B0604030504040204" pitchFamily="50" charset="-128"/>
                <a:ea typeface="Meiryo UI" panose="020B0604030504040204" pitchFamily="50" charset="-128"/>
              </a:rPr>
              <a:t>→　学校の取組みを、発信力の強い府で広報する</a:t>
            </a:r>
            <a:endParaRPr lang="en-US" altLang="ja-JP" sz="1400" dirty="0">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7F3BE82A-C520-2BDC-73C1-BD3FAC0B687D}"/>
              </a:ext>
            </a:extLst>
          </p:cNvPr>
          <p:cNvGrpSpPr/>
          <p:nvPr/>
        </p:nvGrpSpPr>
        <p:grpSpPr>
          <a:xfrm>
            <a:off x="4745551" y="1311607"/>
            <a:ext cx="4102238" cy="4312070"/>
            <a:chOff x="6348374" y="1351736"/>
            <a:chExt cx="5351559" cy="4312069"/>
          </a:xfrm>
        </p:grpSpPr>
        <p:grpSp>
          <p:nvGrpSpPr>
            <p:cNvPr id="6" name="グループ化 5">
              <a:extLst>
                <a:ext uri="{FF2B5EF4-FFF2-40B4-BE49-F238E27FC236}">
                  <a16:creationId xmlns:a16="http://schemas.microsoft.com/office/drawing/2014/main" id="{AFDDF959-4D4F-DC88-30BD-691F58A271B8}"/>
                </a:ext>
              </a:extLst>
            </p:cNvPr>
            <p:cNvGrpSpPr/>
            <p:nvPr/>
          </p:nvGrpSpPr>
          <p:grpSpPr>
            <a:xfrm>
              <a:off x="7245753" y="4447059"/>
              <a:ext cx="3480384" cy="864000"/>
              <a:chOff x="7245753" y="4447059"/>
              <a:chExt cx="3480384" cy="864000"/>
            </a:xfrm>
          </p:grpSpPr>
          <p:sp>
            <p:nvSpPr>
              <p:cNvPr id="16" name="正方形/長方形 15">
                <a:extLst>
                  <a:ext uri="{FF2B5EF4-FFF2-40B4-BE49-F238E27FC236}">
                    <a16:creationId xmlns:a16="http://schemas.microsoft.com/office/drawing/2014/main" id="{E5A7490D-EC5C-CB4E-903D-1BDBF0FEFB07}"/>
                  </a:ext>
                </a:extLst>
              </p:cNvPr>
              <p:cNvSpPr/>
              <p:nvPr/>
            </p:nvSpPr>
            <p:spPr>
              <a:xfrm>
                <a:off x="7245753" y="4447059"/>
                <a:ext cx="1720330" cy="864000"/>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200" dirty="0">
                    <a:latin typeface="Meiryo UI" panose="020B0604030504040204" pitchFamily="50" charset="-128"/>
                    <a:ea typeface="Meiryo UI" panose="020B0604030504040204" pitchFamily="50" charset="-128"/>
                  </a:rPr>
                  <a:t>マスメディアへの</a:t>
                </a:r>
                <a:r>
                  <a:rPr lang="en-US" altLang="ja-JP" sz="1200" dirty="0">
                    <a:latin typeface="Meiryo UI" panose="020B0604030504040204" pitchFamily="50" charset="-128"/>
                    <a:ea typeface="Meiryo UI" panose="020B0604030504040204" pitchFamily="50" charset="-128"/>
                  </a:rPr>
                  <a:t>PR</a:t>
                </a:r>
                <a:endParaRPr lang="ja-JP" altLang="en-US" sz="1200"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63029E98-0FE1-B264-796A-BC655D3EDB7A}"/>
                  </a:ext>
                </a:extLst>
              </p:cNvPr>
              <p:cNvSpPr/>
              <p:nvPr/>
            </p:nvSpPr>
            <p:spPr>
              <a:xfrm>
                <a:off x="9005807" y="4447059"/>
                <a:ext cx="1720330" cy="864000"/>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US" altLang="ja-JP" sz="1200" dirty="0">
                    <a:latin typeface="Meiryo UI" panose="020B0604030504040204" pitchFamily="50" charset="-128"/>
                    <a:ea typeface="Meiryo UI" panose="020B0604030504040204" pitchFamily="50" charset="-128"/>
                  </a:rPr>
                  <a:t>SNS</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クチコミ</a:t>
                </a:r>
                <a:endParaRPr lang="en-US" altLang="ja-JP" sz="1200" dirty="0">
                  <a:latin typeface="Meiryo UI" panose="020B0604030504040204" pitchFamily="50" charset="-128"/>
                  <a:ea typeface="Meiryo UI" panose="020B0604030504040204" pitchFamily="50" charset="-128"/>
                </a:endParaRPr>
              </a:p>
            </p:txBody>
          </p:sp>
        </p:grpSp>
        <p:grpSp>
          <p:nvGrpSpPr>
            <p:cNvPr id="7" name="グループ化 6">
              <a:extLst>
                <a:ext uri="{FF2B5EF4-FFF2-40B4-BE49-F238E27FC236}">
                  <a16:creationId xmlns:a16="http://schemas.microsoft.com/office/drawing/2014/main" id="{63E0619B-52B4-2F36-F0A4-74FA1D032D81}"/>
                </a:ext>
              </a:extLst>
            </p:cNvPr>
            <p:cNvGrpSpPr/>
            <p:nvPr/>
          </p:nvGrpSpPr>
          <p:grpSpPr>
            <a:xfrm>
              <a:off x="6417032" y="3475592"/>
              <a:ext cx="5229648" cy="864000"/>
              <a:chOff x="6417032" y="3475592"/>
              <a:chExt cx="5229648" cy="864000"/>
            </a:xfrm>
          </p:grpSpPr>
          <p:sp>
            <p:nvSpPr>
              <p:cNvPr id="13" name="正方形/長方形 12">
                <a:extLst>
                  <a:ext uri="{FF2B5EF4-FFF2-40B4-BE49-F238E27FC236}">
                    <a16:creationId xmlns:a16="http://schemas.microsoft.com/office/drawing/2014/main" id="{582DA4C9-FE2F-4658-CFE5-FE210D693E57}"/>
                  </a:ext>
                </a:extLst>
              </p:cNvPr>
              <p:cNvSpPr/>
              <p:nvPr/>
            </p:nvSpPr>
            <p:spPr>
              <a:xfrm>
                <a:off x="8171691" y="3475592"/>
                <a:ext cx="1720330" cy="864000"/>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200" dirty="0">
                    <a:latin typeface="Meiryo UI" panose="020B0604030504040204" pitchFamily="50" charset="-128"/>
                    <a:ea typeface="Meiryo UI" panose="020B0604030504040204" pitchFamily="50" charset="-128"/>
                  </a:rPr>
                  <a:t>学校</a:t>
                </a:r>
                <a:r>
                  <a:rPr lang="en-US" altLang="ja-JP" sz="1200" dirty="0">
                    <a:latin typeface="Meiryo UI" panose="020B0604030504040204" pitchFamily="50" charset="-128"/>
                    <a:ea typeface="Meiryo UI" panose="020B0604030504040204" pitchFamily="50" charset="-128"/>
                  </a:rPr>
                  <a:t>HP</a:t>
                </a:r>
                <a:r>
                  <a:rPr lang="ja-JP" altLang="en-US" sz="1200" dirty="0">
                    <a:latin typeface="Meiryo UI" panose="020B0604030504040204" pitchFamily="50" charset="-128"/>
                    <a:ea typeface="Meiryo UI" panose="020B0604030504040204" pitchFamily="50" charset="-128"/>
                  </a:rPr>
                  <a:t>の改良</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SEO</a:t>
                </a:r>
                <a:r>
                  <a:rPr lang="ja-JP" altLang="en-US" sz="1200" dirty="0">
                    <a:latin typeface="Meiryo UI" panose="020B0604030504040204" pitchFamily="50" charset="-128"/>
                    <a:ea typeface="Meiryo UI" panose="020B0604030504040204" pitchFamily="50" charset="-128"/>
                  </a:rPr>
                  <a:t>対策）</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宣伝物等配布</a:t>
                </a:r>
              </a:p>
            </p:txBody>
          </p:sp>
          <p:sp>
            <p:nvSpPr>
              <p:cNvPr id="14" name="正方形/長方形 13">
                <a:extLst>
                  <a:ext uri="{FF2B5EF4-FFF2-40B4-BE49-F238E27FC236}">
                    <a16:creationId xmlns:a16="http://schemas.microsoft.com/office/drawing/2014/main" id="{D486B479-6F0A-C110-E66D-5E61B420821F}"/>
                  </a:ext>
                </a:extLst>
              </p:cNvPr>
              <p:cNvSpPr/>
              <p:nvPr/>
            </p:nvSpPr>
            <p:spPr>
              <a:xfrm>
                <a:off x="6417032" y="3475592"/>
                <a:ext cx="1720330" cy="864000"/>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200" dirty="0">
                    <a:latin typeface="Meiryo UI" panose="020B0604030504040204" pitchFamily="50" charset="-128"/>
                    <a:ea typeface="Meiryo UI" panose="020B0604030504040204" pitchFamily="50" charset="-128"/>
                  </a:rPr>
                  <a:t>オープンスクール・</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説明会等の開催</a:t>
                </a:r>
              </a:p>
            </p:txBody>
          </p:sp>
          <p:sp>
            <p:nvSpPr>
              <p:cNvPr id="15" name="正方形/長方形 14">
                <a:extLst>
                  <a:ext uri="{FF2B5EF4-FFF2-40B4-BE49-F238E27FC236}">
                    <a16:creationId xmlns:a16="http://schemas.microsoft.com/office/drawing/2014/main" id="{1121EA68-9FA0-59A1-BDF1-8E38DD60C01D}"/>
                  </a:ext>
                </a:extLst>
              </p:cNvPr>
              <p:cNvSpPr/>
              <p:nvPr/>
            </p:nvSpPr>
            <p:spPr>
              <a:xfrm>
                <a:off x="9926350" y="3475592"/>
                <a:ext cx="1720330" cy="864000"/>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中学校等に対する広報活動</a:t>
                </a:r>
              </a:p>
            </p:txBody>
          </p:sp>
        </p:grpSp>
        <p:sp>
          <p:nvSpPr>
            <p:cNvPr id="8" name="テキスト ボックス 7">
              <a:extLst>
                <a:ext uri="{FF2B5EF4-FFF2-40B4-BE49-F238E27FC236}">
                  <a16:creationId xmlns:a16="http://schemas.microsoft.com/office/drawing/2014/main" id="{7BDB63D5-A026-7C9F-9B26-9CA983C008F8}"/>
                </a:ext>
              </a:extLst>
            </p:cNvPr>
            <p:cNvSpPr txBox="1"/>
            <p:nvPr/>
          </p:nvSpPr>
          <p:spPr>
            <a:xfrm>
              <a:off x="6381369" y="2204379"/>
              <a:ext cx="5169430" cy="557781"/>
            </a:xfrm>
            <a:prstGeom prst="rect">
              <a:avLst/>
            </a:prstGeom>
            <a:noFill/>
          </p:spPr>
          <p:txBody>
            <a:bodyPr wrap="square" rtlCol="0">
              <a:spAutoFit/>
            </a:bodyPr>
            <a:lstStyle/>
            <a:p>
              <a:pPr marL="180970" indent="-180970">
                <a:lnSpc>
                  <a:spcPct val="114000"/>
                </a:lnSpc>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効果的なプロモーションには、誰になぜ広報するのかを検討、定量的・定性的指標を定めてアンケート等で効果を可視化</a:t>
              </a:r>
            </a:p>
          </p:txBody>
        </p:sp>
        <p:grpSp>
          <p:nvGrpSpPr>
            <p:cNvPr id="9" name="グループ化 8">
              <a:extLst>
                <a:ext uri="{FF2B5EF4-FFF2-40B4-BE49-F238E27FC236}">
                  <a16:creationId xmlns:a16="http://schemas.microsoft.com/office/drawing/2014/main" id="{ECDBD83F-DDD9-E9CC-D5EA-A874DAB8873E}"/>
                </a:ext>
              </a:extLst>
            </p:cNvPr>
            <p:cNvGrpSpPr/>
            <p:nvPr/>
          </p:nvGrpSpPr>
          <p:grpSpPr>
            <a:xfrm>
              <a:off x="6348968" y="1351736"/>
              <a:ext cx="5350965" cy="4312069"/>
              <a:chOff x="342900" y="1991519"/>
              <a:chExt cx="5050802" cy="4312069"/>
            </a:xfrm>
          </p:grpSpPr>
          <p:sp>
            <p:nvSpPr>
              <p:cNvPr id="11" name="四角形: 上の 2 つの角を丸める 10">
                <a:extLst>
                  <a:ext uri="{FF2B5EF4-FFF2-40B4-BE49-F238E27FC236}">
                    <a16:creationId xmlns:a16="http://schemas.microsoft.com/office/drawing/2014/main" id="{93B85F11-67FF-8231-1C42-55E7DAC6F7FB}"/>
                  </a:ext>
                </a:extLst>
              </p:cNvPr>
              <p:cNvSpPr/>
              <p:nvPr/>
            </p:nvSpPr>
            <p:spPr>
              <a:xfrm>
                <a:off x="342900" y="1991519"/>
                <a:ext cx="5050802" cy="390507"/>
              </a:xfrm>
              <a:prstGeom prst="round2SameRect">
                <a:avLst>
                  <a:gd name="adj1" fmla="val 28183"/>
                  <a:gd name="adj2" fmla="val 0"/>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プロモーション</a:t>
                </a:r>
              </a:p>
            </p:txBody>
          </p:sp>
          <p:sp>
            <p:nvSpPr>
              <p:cNvPr id="12" name="正方形/長方形 11">
                <a:extLst>
                  <a:ext uri="{FF2B5EF4-FFF2-40B4-BE49-F238E27FC236}">
                    <a16:creationId xmlns:a16="http://schemas.microsoft.com/office/drawing/2014/main" id="{46391E15-D740-DB42-FADC-BDC385FFA165}"/>
                  </a:ext>
                </a:extLst>
              </p:cNvPr>
              <p:cNvSpPr/>
              <p:nvPr/>
            </p:nvSpPr>
            <p:spPr>
              <a:xfrm>
                <a:off x="373967" y="2376889"/>
                <a:ext cx="5009203" cy="3926699"/>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eiryo UI" panose="020B0604030504040204" pitchFamily="50" charset="-128"/>
                  <a:ea typeface="Meiryo UI" panose="020B0604030504040204" pitchFamily="50" charset="-128"/>
                </a:endParaRPr>
              </a:p>
            </p:txBody>
          </p:sp>
        </p:grpSp>
        <p:sp>
          <p:nvSpPr>
            <p:cNvPr id="10" name="テキスト ボックス 9">
              <a:extLst>
                <a:ext uri="{FF2B5EF4-FFF2-40B4-BE49-F238E27FC236}">
                  <a16:creationId xmlns:a16="http://schemas.microsoft.com/office/drawing/2014/main" id="{DDC3D978-EEF8-3826-9D9B-613252E95C80}"/>
                </a:ext>
              </a:extLst>
            </p:cNvPr>
            <p:cNvSpPr txBox="1"/>
            <p:nvPr/>
          </p:nvSpPr>
          <p:spPr>
            <a:xfrm>
              <a:off x="6348374" y="1806249"/>
              <a:ext cx="5344182" cy="307777"/>
            </a:xfrm>
            <a:prstGeom prst="rect">
              <a:avLst/>
            </a:prstGeom>
            <a:noFill/>
          </p:spPr>
          <p:txBody>
            <a:bodyPr wrap="square">
              <a:spAutoFit/>
            </a:bodyPr>
            <a:lstStyle/>
            <a:p>
              <a:pPr algn="ctr"/>
              <a:r>
                <a:rPr lang="ja-JP" altLang="en-US" sz="1400" b="1" dirty="0">
                  <a:solidFill>
                    <a:schemeClr val="accent4"/>
                  </a:solidFill>
                  <a:latin typeface="Meiryo UI" panose="020B0604030504040204" pitchFamily="50" charset="-128"/>
                  <a:ea typeface="Meiryo UI" panose="020B0604030504040204" pitchFamily="50" charset="-128"/>
                </a:rPr>
                <a:t>自校への志願が高まるよう効果的に訴求促進</a:t>
              </a:r>
            </a:p>
          </p:txBody>
        </p:sp>
      </p:grpSp>
      <p:grpSp>
        <p:nvGrpSpPr>
          <p:cNvPr id="18" name="グループ化 17">
            <a:extLst>
              <a:ext uri="{FF2B5EF4-FFF2-40B4-BE49-F238E27FC236}">
                <a16:creationId xmlns:a16="http://schemas.microsoft.com/office/drawing/2014/main" id="{476BEEB9-A09F-53A2-50E5-99E95DD7B0D3}"/>
              </a:ext>
            </a:extLst>
          </p:cNvPr>
          <p:cNvGrpSpPr/>
          <p:nvPr/>
        </p:nvGrpSpPr>
        <p:grpSpPr>
          <a:xfrm>
            <a:off x="380191" y="1311607"/>
            <a:ext cx="4076194" cy="4312070"/>
            <a:chOff x="335557" y="1434851"/>
            <a:chExt cx="5350964" cy="4312069"/>
          </a:xfrm>
        </p:grpSpPr>
        <p:sp>
          <p:nvSpPr>
            <p:cNvPr id="19" name="矢印: 右 18">
              <a:extLst>
                <a:ext uri="{FF2B5EF4-FFF2-40B4-BE49-F238E27FC236}">
                  <a16:creationId xmlns:a16="http://schemas.microsoft.com/office/drawing/2014/main" id="{BFA1A46F-5FF2-7A17-9812-BFE0CE26278B}"/>
                </a:ext>
              </a:extLst>
            </p:cNvPr>
            <p:cNvSpPr/>
            <p:nvPr/>
          </p:nvSpPr>
          <p:spPr>
            <a:xfrm>
              <a:off x="456908" y="3345962"/>
              <a:ext cx="5201370" cy="2128977"/>
            </a:xfrm>
            <a:prstGeom prst="rightArrow">
              <a:avLst>
                <a:gd name="adj1" fmla="val 52326"/>
                <a:gd name="adj2" fmla="val 55864"/>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40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F0C6462-7F62-56C4-604D-938EDF24864A}"/>
                </a:ext>
              </a:extLst>
            </p:cNvPr>
            <p:cNvSpPr txBox="1"/>
            <p:nvPr/>
          </p:nvSpPr>
          <p:spPr>
            <a:xfrm>
              <a:off x="367959" y="2287494"/>
              <a:ext cx="5106432" cy="1048942"/>
            </a:xfrm>
            <a:prstGeom prst="rect">
              <a:avLst/>
            </a:prstGeom>
            <a:noFill/>
          </p:spPr>
          <p:txBody>
            <a:bodyPr wrap="square" rtlCol="0">
              <a:spAutoFit/>
            </a:bodyPr>
            <a:lstStyle/>
            <a:p>
              <a:pPr marL="180970" indent="-180970">
                <a:lnSpc>
                  <a:spcPct val="114000"/>
                </a:lnSpc>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外部からの印象を良くすることが重要</a:t>
              </a:r>
              <a:endParaRPr lang="en-US" altLang="ja-JP" sz="1400" dirty="0">
                <a:latin typeface="Meiryo UI" panose="020B0604030504040204" pitchFamily="50" charset="-128"/>
                <a:ea typeface="Meiryo UI" panose="020B0604030504040204" pitchFamily="50" charset="-128"/>
              </a:endParaRPr>
            </a:p>
            <a:p>
              <a:pPr marL="180970" indent="-180970">
                <a:lnSpc>
                  <a:spcPct val="114000"/>
                </a:lnSpc>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マーケティングに基づく、ブランディングを検討</a:t>
              </a:r>
              <a:endParaRPr lang="en-US" altLang="ja-JP" sz="1400" dirty="0">
                <a:latin typeface="Meiryo UI" panose="020B0604030504040204" pitchFamily="50" charset="-128"/>
                <a:ea typeface="Meiryo UI" panose="020B0604030504040204" pitchFamily="50" charset="-128"/>
              </a:endParaRPr>
            </a:p>
            <a:p>
              <a:pPr marL="180970" indent="-180970">
                <a:lnSpc>
                  <a:spcPct val="114000"/>
                </a:lnSpc>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ブランド化で価値があがり、安定的な志願をめざすクチコミの活用</a:t>
              </a:r>
            </a:p>
          </p:txBody>
        </p:sp>
        <p:grpSp>
          <p:nvGrpSpPr>
            <p:cNvPr id="21" name="グループ化 20">
              <a:extLst>
                <a:ext uri="{FF2B5EF4-FFF2-40B4-BE49-F238E27FC236}">
                  <a16:creationId xmlns:a16="http://schemas.microsoft.com/office/drawing/2014/main" id="{6F4B25BE-24A5-1889-C86B-72E6C5D1F8C9}"/>
                </a:ext>
              </a:extLst>
            </p:cNvPr>
            <p:cNvGrpSpPr/>
            <p:nvPr/>
          </p:nvGrpSpPr>
          <p:grpSpPr>
            <a:xfrm>
              <a:off x="335557" y="1434851"/>
              <a:ext cx="5350964" cy="4312069"/>
              <a:chOff x="342900" y="1991519"/>
              <a:chExt cx="5050802" cy="4312069"/>
            </a:xfrm>
          </p:grpSpPr>
          <p:sp>
            <p:nvSpPr>
              <p:cNvPr id="29" name="四角形: 上の 2 つの角を丸める 28">
                <a:extLst>
                  <a:ext uri="{FF2B5EF4-FFF2-40B4-BE49-F238E27FC236}">
                    <a16:creationId xmlns:a16="http://schemas.microsoft.com/office/drawing/2014/main" id="{91CB2FF7-1969-FA27-8ADA-40101C8A55DA}"/>
                  </a:ext>
                </a:extLst>
              </p:cNvPr>
              <p:cNvSpPr/>
              <p:nvPr/>
            </p:nvSpPr>
            <p:spPr>
              <a:xfrm>
                <a:off x="342900" y="1991519"/>
                <a:ext cx="5050802" cy="390507"/>
              </a:xfrm>
              <a:prstGeom prst="round2SameRect">
                <a:avLst>
                  <a:gd name="adj1" fmla="val 28183"/>
                  <a:gd name="adj2" fmla="val 0"/>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ブランディング</a:t>
                </a:r>
              </a:p>
            </p:txBody>
          </p:sp>
          <p:sp>
            <p:nvSpPr>
              <p:cNvPr id="30" name="正方形/長方形 29">
                <a:extLst>
                  <a:ext uri="{FF2B5EF4-FFF2-40B4-BE49-F238E27FC236}">
                    <a16:creationId xmlns:a16="http://schemas.microsoft.com/office/drawing/2014/main" id="{BB1024DB-8F19-D773-7467-51D676609B8F}"/>
                  </a:ext>
                </a:extLst>
              </p:cNvPr>
              <p:cNvSpPr/>
              <p:nvPr/>
            </p:nvSpPr>
            <p:spPr>
              <a:xfrm>
                <a:off x="374165" y="2376889"/>
                <a:ext cx="4996041" cy="3926699"/>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eiryo UI" panose="020B0604030504040204" pitchFamily="50" charset="-128"/>
                  <a:ea typeface="Meiryo UI" panose="020B0604030504040204" pitchFamily="50" charset="-128"/>
                </a:endParaRPr>
              </a:p>
            </p:txBody>
          </p:sp>
        </p:grpSp>
        <p:sp>
          <p:nvSpPr>
            <p:cNvPr id="22" name="テキスト ボックス 21">
              <a:extLst>
                <a:ext uri="{FF2B5EF4-FFF2-40B4-BE49-F238E27FC236}">
                  <a16:creationId xmlns:a16="http://schemas.microsoft.com/office/drawing/2014/main" id="{09ACB222-89FE-A973-5EB6-77AE51CD633A}"/>
                </a:ext>
              </a:extLst>
            </p:cNvPr>
            <p:cNvSpPr txBox="1"/>
            <p:nvPr/>
          </p:nvSpPr>
          <p:spPr>
            <a:xfrm>
              <a:off x="437503" y="1889364"/>
              <a:ext cx="4683331" cy="307777"/>
            </a:xfrm>
            <a:prstGeom prst="rect">
              <a:avLst/>
            </a:prstGeom>
            <a:noFill/>
          </p:spPr>
          <p:txBody>
            <a:bodyPr wrap="square">
              <a:spAutoFit/>
            </a:bodyPr>
            <a:lstStyle/>
            <a:p>
              <a:pPr algn="ctr"/>
              <a:r>
                <a:rPr lang="ja-JP" altLang="en-US" sz="1400" b="1" dirty="0">
                  <a:solidFill>
                    <a:schemeClr val="accent4"/>
                  </a:solidFill>
                  <a:latin typeface="Meiryo UI" panose="020B0604030504040204" pitchFamily="50" charset="-128"/>
                  <a:ea typeface="Meiryo UI" panose="020B0604030504040204" pitchFamily="50" charset="-128"/>
                </a:rPr>
                <a:t>学校イメージや校内活動のブランド力を上げる</a:t>
              </a:r>
            </a:p>
          </p:txBody>
        </p:sp>
        <p:grpSp>
          <p:nvGrpSpPr>
            <p:cNvPr id="23" name="グループ化 22">
              <a:extLst>
                <a:ext uri="{FF2B5EF4-FFF2-40B4-BE49-F238E27FC236}">
                  <a16:creationId xmlns:a16="http://schemas.microsoft.com/office/drawing/2014/main" id="{BFCAFC0D-6815-B190-4B48-83BF11BAB56D}"/>
                </a:ext>
              </a:extLst>
            </p:cNvPr>
            <p:cNvGrpSpPr/>
            <p:nvPr/>
          </p:nvGrpSpPr>
          <p:grpSpPr>
            <a:xfrm>
              <a:off x="546647" y="3942451"/>
              <a:ext cx="4927742" cy="936000"/>
              <a:chOff x="554023" y="4499119"/>
              <a:chExt cx="4927742" cy="936000"/>
            </a:xfrm>
            <a:solidFill>
              <a:schemeClr val="bg1"/>
            </a:solidFill>
          </p:grpSpPr>
          <p:sp>
            <p:nvSpPr>
              <p:cNvPr id="24" name="正方形/長方形 23">
                <a:extLst>
                  <a:ext uri="{FF2B5EF4-FFF2-40B4-BE49-F238E27FC236}">
                    <a16:creationId xmlns:a16="http://schemas.microsoft.com/office/drawing/2014/main" id="{358693F1-F705-F71A-D6CB-0CF2843BD223}"/>
                  </a:ext>
                </a:extLst>
              </p:cNvPr>
              <p:cNvSpPr/>
              <p:nvPr/>
            </p:nvSpPr>
            <p:spPr>
              <a:xfrm>
                <a:off x="554023" y="4499119"/>
                <a:ext cx="936000" cy="936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生徒・</a:t>
                </a:r>
                <a:endParaRPr lang="en-US" altLang="ja-JP" sz="1000" dirty="0">
                  <a:solidFill>
                    <a:schemeClr val="tx1"/>
                  </a:solidFill>
                  <a:latin typeface="Meiryo UI" panose="020B0604030504040204" pitchFamily="50" charset="-128"/>
                  <a:ea typeface="Meiryo UI" panose="020B0604030504040204" pitchFamily="50" charset="-128"/>
                </a:endParaRPr>
              </a:p>
              <a:p>
                <a:pPr algn="ctr"/>
                <a:r>
                  <a:rPr lang="ja-JP" altLang="en-US" sz="1000" dirty="0">
                    <a:solidFill>
                      <a:schemeClr val="tx1"/>
                    </a:solidFill>
                    <a:latin typeface="Meiryo UI" panose="020B0604030504040204" pitchFamily="50" charset="-128"/>
                    <a:ea typeface="Meiryo UI" panose="020B0604030504040204" pitchFamily="50" charset="-128"/>
                  </a:rPr>
                  <a:t>保護者等</a:t>
                </a:r>
                <a:endParaRPr lang="en-US" altLang="ja-JP" sz="1000" dirty="0">
                  <a:solidFill>
                    <a:schemeClr val="tx1"/>
                  </a:solidFill>
                  <a:latin typeface="Meiryo UI" panose="020B0604030504040204" pitchFamily="50" charset="-128"/>
                  <a:ea typeface="Meiryo UI" panose="020B0604030504040204" pitchFamily="50" charset="-128"/>
                </a:endParaRPr>
              </a:p>
              <a:p>
                <a:pPr algn="ctr"/>
                <a:r>
                  <a:rPr lang="ja-JP" altLang="en-US" sz="1000" dirty="0">
                    <a:solidFill>
                      <a:schemeClr val="tx1"/>
                    </a:solidFill>
                    <a:latin typeface="Meiryo UI" panose="020B0604030504040204" pitchFamily="50" charset="-128"/>
                    <a:ea typeface="Meiryo UI" panose="020B0604030504040204" pitchFamily="50" charset="-128"/>
                  </a:rPr>
                  <a:t>アンケート</a:t>
                </a:r>
                <a:endParaRPr lang="en-US" altLang="ja-JP" sz="1000" dirty="0">
                  <a:solidFill>
                    <a:schemeClr val="tx1"/>
                  </a:solidFill>
                  <a:latin typeface="Meiryo UI" panose="020B0604030504040204" pitchFamily="50" charset="-128"/>
                  <a:ea typeface="Meiryo UI" panose="020B0604030504040204" pitchFamily="50" charset="-128"/>
                </a:endParaRPr>
              </a:p>
              <a:p>
                <a:pPr algn="ctr"/>
                <a:br>
                  <a:rPr lang="en-US" altLang="ja-JP" sz="1000" dirty="0">
                    <a:solidFill>
                      <a:schemeClr val="tx1"/>
                    </a:solidFill>
                    <a:latin typeface="Meiryo UI" panose="020B0604030504040204" pitchFamily="50" charset="-128"/>
                    <a:ea typeface="Meiryo UI" panose="020B0604030504040204" pitchFamily="50" charset="-128"/>
                  </a:rPr>
                </a:br>
                <a:r>
                  <a:rPr lang="ja-JP" altLang="en-US" sz="1000" dirty="0">
                    <a:solidFill>
                      <a:schemeClr val="tx1"/>
                    </a:solidFill>
                    <a:latin typeface="Meiryo UI" panose="020B0604030504040204" pitchFamily="50" charset="-128"/>
                    <a:ea typeface="Meiryo UI" panose="020B0604030504040204" pitchFamily="50" charset="-128"/>
                  </a:rPr>
                  <a:t>現状分析</a:t>
                </a:r>
              </a:p>
            </p:txBody>
          </p:sp>
          <p:sp>
            <p:nvSpPr>
              <p:cNvPr id="25" name="正方形/長方形 24">
                <a:extLst>
                  <a:ext uri="{FF2B5EF4-FFF2-40B4-BE49-F238E27FC236}">
                    <a16:creationId xmlns:a16="http://schemas.microsoft.com/office/drawing/2014/main" id="{95F5F3A5-6C9A-5355-46DA-CE1E7BE0C8F3}"/>
                  </a:ext>
                </a:extLst>
              </p:cNvPr>
              <p:cNvSpPr/>
              <p:nvPr/>
            </p:nvSpPr>
            <p:spPr>
              <a:xfrm>
                <a:off x="1551958" y="4499119"/>
                <a:ext cx="936000" cy="936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誰に訴えかけるか</a:t>
                </a:r>
              </a:p>
            </p:txBody>
          </p:sp>
          <p:sp>
            <p:nvSpPr>
              <p:cNvPr id="26" name="正方形/長方形 25">
                <a:extLst>
                  <a:ext uri="{FF2B5EF4-FFF2-40B4-BE49-F238E27FC236}">
                    <a16:creationId xmlns:a16="http://schemas.microsoft.com/office/drawing/2014/main" id="{589BB870-E607-EAD0-1BDE-9BBF309EDF79}"/>
                  </a:ext>
                </a:extLst>
              </p:cNvPr>
              <p:cNvSpPr/>
              <p:nvPr/>
            </p:nvSpPr>
            <p:spPr>
              <a:xfrm>
                <a:off x="2549893" y="4499119"/>
                <a:ext cx="936000" cy="936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コンセプトの設定</a:t>
                </a:r>
              </a:p>
            </p:txBody>
          </p:sp>
          <p:sp>
            <p:nvSpPr>
              <p:cNvPr id="27" name="正方形/長方形 26">
                <a:extLst>
                  <a:ext uri="{FF2B5EF4-FFF2-40B4-BE49-F238E27FC236}">
                    <a16:creationId xmlns:a16="http://schemas.microsoft.com/office/drawing/2014/main" id="{5D99E5B2-A96D-F43E-EC4D-DC42B6AC8AF7}"/>
                  </a:ext>
                </a:extLst>
              </p:cNvPr>
              <p:cNvSpPr/>
              <p:nvPr/>
            </p:nvSpPr>
            <p:spPr>
              <a:xfrm>
                <a:off x="3547828" y="4499119"/>
                <a:ext cx="936000" cy="936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ブランド</a:t>
                </a:r>
              </a:p>
              <a:p>
                <a:pPr algn="ctr"/>
                <a:r>
                  <a:rPr lang="ja-JP" altLang="en-US" sz="1000" dirty="0">
                    <a:solidFill>
                      <a:schemeClr val="tx1"/>
                    </a:solidFill>
                    <a:latin typeface="Meiryo UI" panose="020B0604030504040204" pitchFamily="50" charset="-128"/>
                    <a:ea typeface="Meiryo UI" panose="020B0604030504040204" pitchFamily="50" charset="-128"/>
                  </a:rPr>
                  <a:t>イメージの統一</a:t>
                </a:r>
              </a:p>
            </p:txBody>
          </p:sp>
          <p:sp>
            <p:nvSpPr>
              <p:cNvPr id="28" name="正方形/長方形 27">
                <a:extLst>
                  <a:ext uri="{FF2B5EF4-FFF2-40B4-BE49-F238E27FC236}">
                    <a16:creationId xmlns:a16="http://schemas.microsoft.com/office/drawing/2014/main" id="{AD1F24B6-AD11-BAAA-EBA1-1F54517CF8AA}"/>
                  </a:ext>
                </a:extLst>
              </p:cNvPr>
              <p:cNvSpPr/>
              <p:nvPr/>
            </p:nvSpPr>
            <p:spPr>
              <a:xfrm>
                <a:off x="4545765" y="4499119"/>
                <a:ext cx="936000" cy="936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訴求方法の考案</a:t>
                </a:r>
              </a:p>
            </p:txBody>
          </p:sp>
        </p:grpSp>
      </p:grpSp>
      <p:sp>
        <p:nvSpPr>
          <p:cNvPr id="31" name="テキスト ボックス 30">
            <a:extLst>
              <a:ext uri="{FF2B5EF4-FFF2-40B4-BE49-F238E27FC236}">
                <a16:creationId xmlns:a16="http://schemas.microsoft.com/office/drawing/2014/main" id="{0185B16F-4BA7-1179-AA21-F45CE4B17665}"/>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Ⅲ</a:t>
            </a:r>
            <a:r>
              <a:rPr kumimoji="1" lang="ja-JP" altLang="en-US" sz="1600" dirty="0"/>
              <a:t>　広報改革</a:t>
            </a:r>
          </a:p>
        </p:txBody>
      </p:sp>
      <p:cxnSp>
        <p:nvCxnSpPr>
          <p:cNvPr id="32" name="直線コネクタ 31">
            <a:extLst>
              <a:ext uri="{FF2B5EF4-FFF2-40B4-BE49-F238E27FC236}">
                <a16:creationId xmlns:a16="http://schemas.microsoft.com/office/drawing/2014/main" id="{FC62DDF5-10AF-7470-A105-F26AA139CBA1}"/>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2960840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C717FE8-E75A-0B62-EF1B-E43F2883436A}"/>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Ⅲ</a:t>
            </a:r>
            <a:r>
              <a:rPr kumimoji="1" lang="ja-JP" altLang="en-US" sz="1600" dirty="0"/>
              <a:t>　広報改革</a:t>
            </a:r>
          </a:p>
        </p:txBody>
      </p:sp>
      <p:cxnSp>
        <p:nvCxnSpPr>
          <p:cNvPr id="4" name="直線コネクタ 3">
            <a:extLst>
              <a:ext uri="{FF2B5EF4-FFF2-40B4-BE49-F238E27FC236}">
                <a16:creationId xmlns:a16="http://schemas.microsoft.com/office/drawing/2014/main" id="{9D61E6A4-17D9-2D0E-434E-7547FDDEAC6B}"/>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9" name="テキスト ボックス 8">
            <a:extLst>
              <a:ext uri="{FF2B5EF4-FFF2-40B4-BE49-F238E27FC236}">
                <a16:creationId xmlns:a16="http://schemas.microsoft.com/office/drawing/2014/main" id="{EEF6E6AA-08B4-4221-8F55-BC040A805E4D}"/>
              </a:ext>
            </a:extLst>
          </p:cNvPr>
          <p:cNvSpPr txBox="1"/>
          <p:nvPr/>
        </p:nvSpPr>
        <p:spPr>
          <a:xfrm>
            <a:off x="300077" y="942260"/>
            <a:ext cx="8695269" cy="5909310"/>
          </a:xfrm>
          <a:prstGeom prst="rect">
            <a:avLst/>
          </a:prstGeom>
          <a:noFill/>
          <a:ln>
            <a:noFill/>
          </a:ln>
        </p:spPr>
        <p:txBody>
          <a:bodyPr wrap="square" rtlCol="0">
            <a:spAutoFit/>
          </a:bodyPr>
          <a:lstStyle>
            <a:defPPr>
              <a:defRPr lang="en-US"/>
            </a:defPPr>
            <a:lvl1pPr>
              <a:defRPr kumimoji="1" sz="1400"/>
            </a:lvl1pPr>
          </a:lstStyle>
          <a:p>
            <a:r>
              <a:rPr lang="ja-JP" altLang="en-US" b="1" dirty="0"/>
              <a:t>　　・　学校ホームページによる情報発信</a:t>
            </a:r>
            <a:br>
              <a:rPr lang="en-US" altLang="ja-JP" dirty="0"/>
            </a:br>
            <a:endParaRPr lang="en-US" altLang="ja-JP" dirty="0"/>
          </a:p>
          <a:p>
            <a:r>
              <a:rPr lang="ja-JP" altLang="en-US" dirty="0"/>
              <a:t>　　　　箕面東高校（エンパワメントスクール）の</a:t>
            </a:r>
            <a:endParaRPr lang="en-US" altLang="ja-JP" dirty="0"/>
          </a:p>
          <a:p>
            <a:r>
              <a:rPr lang="ja-JP" altLang="en-US" dirty="0"/>
              <a:t>　　　　特色を活かしたホームページ</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lang="ja-JP" altLang="en-US" b="1" dirty="0"/>
              <a:t>　　・　</a:t>
            </a:r>
            <a:r>
              <a:rPr lang="en-US" altLang="ja-JP" b="1" dirty="0"/>
              <a:t>SNS</a:t>
            </a:r>
            <a:r>
              <a:rPr lang="ja-JP" altLang="en-US" b="1" dirty="0"/>
              <a:t>を活用した広報活動　                                   ・　学校リーフレット等のデザイン刷新</a:t>
            </a:r>
            <a:endParaRPr lang="en-US" altLang="ja-JP" b="1" dirty="0"/>
          </a:p>
          <a:p>
            <a:endParaRPr lang="en-US" altLang="ja-JP" dirty="0"/>
          </a:p>
          <a:p>
            <a:r>
              <a:rPr lang="ja-JP" altLang="en-US" dirty="0"/>
              <a:t>　　　　大阪ビジネスフロンティア高校の生徒による　　　　　　　　　　　柴島高校（総合学科、自立支援コース設置）の</a:t>
            </a:r>
            <a:endParaRPr lang="en-US" altLang="ja-JP" dirty="0"/>
          </a:p>
          <a:p>
            <a:r>
              <a:rPr lang="ja-JP" altLang="en-US" dirty="0"/>
              <a:t>　　　　</a:t>
            </a:r>
            <a:r>
              <a:rPr lang="en-US" altLang="ja-JP" dirty="0"/>
              <a:t>Instagram</a:t>
            </a:r>
            <a:r>
              <a:rPr lang="ja-JP" altLang="en-US" dirty="0"/>
              <a:t>や</a:t>
            </a:r>
            <a:r>
              <a:rPr lang="en-US" altLang="ja-JP" dirty="0"/>
              <a:t>YouTube</a:t>
            </a:r>
            <a:r>
              <a:rPr lang="ja-JP" altLang="en-US" dirty="0"/>
              <a:t>等の</a:t>
            </a:r>
            <a:r>
              <a:rPr lang="en-US" altLang="ja-JP" dirty="0"/>
              <a:t>SNS</a:t>
            </a:r>
            <a:r>
              <a:rPr lang="ja-JP" altLang="en-US" dirty="0"/>
              <a:t>　　　　　　　　　　　　　　　特色を</a:t>
            </a:r>
            <a:r>
              <a:rPr lang="en-US" altLang="ja-JP" dirty="0"/>
              <a:t>PR</a:t>
            </a:r>
            <a:r>
              <a:rPr lang="ja-JP" altLang="en-US" dirty="0"/>
              <a:t>するリーフレット</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ja-JP" altLang="en-US" dirty="0"/>
          </a:p>
          <a:p>
            <a:r>
              <a:rPr lang="ja-JP" altLang="en-US" dirty="0"/>
              <a:t>　</a:t>
            </a:r>
            <a:endParaRPr lang="en-US" altLang="ja-JP" dirty="0"/>
          </a:p>
          <a:p>
            <a:endParaRPr lang="en-US" altLang="ja-JP" dirty="0"/>
          </a:p>
          <a:p>
            <a:endParaRPr lang="en-US" altLang="ja-JP" dirty="0"/>
          </a:p>
          <a:p>
            <a:endParaRPr lang="en-US" altLang="ja-JP" dirty="0"/>
          </a:p>
          <a:p>
            <a:endParaRPr lang="en-US" altLang="ja-JP" dirty="0"/>
          </a:p>
          <a:p>
            <a:r>
              <a:rPr lang="en-US" altLang="ja-JP" dirty="0"/>
              <a:t>     </a:t>
            </a:r>
            <a:r>
              <a:rPr lang="ja-JP" altLang="en-US" dirty="0"/>
              <a:t>                                                       　　　　　</a:t>
            </a:r>
            <a:endParaRPr lang="en-US" altLang="ja-JP" dirty="0"/>
          </a:p>
        </p:txBody>
      </p:sp>
      <p:pic>
        <p:nvPicPr>
          <p:cNvPr id="5" name="図 4">
            <a:extLst>
              <a:ext uri="{FF2B5EF4-FFF2-40B4-BE49-F238E27FC236}">
                <a16:creationId xmlns:a16="http://schemas.microsoft.com/office/drawing/2014/main" id="{3C939599-2768-4FEA-BBB2-6A084B4AEB5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55126" y="4298592"/>
            <a:ext cx="1675845" cy="2379103"/>
          </a:xfrm>
          <a:prstGeom prst="rect">
            <a:avLst/>
          </a:prstGeom>
          <a:ln>
            <a:noFill/>
          </a:ln>
        </p:spPr>
      </p:pic>
      <p:pic>
        <p:nvPicPr>
          <p:cNvPr id="10" name="図 9">
            <a:extLst>
              <a:ext uri="{FF2B5EF4-FFF2-40B4-BE49-F238E27FC236}">
                <a16:creationId xmlns:a16="http://schemas.microsoft.com/office/drawing/2014/main" id="{877CA770-824C-40F3-ADA0-EC889BEA27E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08990" y="1008929"/>
            <a:ext cx="3421981" cy="1936867"/>
          </a:xfrm>
          <a:prstGeom prst="rect">
            <a:avLst/>
          </a:prstGeom>
          <a:ln>
            <a:noFill/>
          </a:ln>
        </p:spPr>
      </p:pic>
      <p:pic>
        <p:nvPicPr>
          <p:cNvPr id="12" name="図 11">
            <a:extLst>
              <a:ext uri="{FF2B5EF4-FFF2-40B4-BE49-F238E27FC236}">
                <a16:creationId xmlns:a16="http://schemas.microsoft.com/office/drawing/2014/main" id="{F66D9972-EA14-415E-8BE1-3589D6559E1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89904" y="4327291"/>
            <a:ext cx="2519086" cy="2210669"/>
          </a:xfrm>
          <a:prstGeom prst="rect">
            <a:avLst/>
          </a:prstGeom>
          <a:ln>
            <a:noFill/>
          </a:ln>
        </p:spPr>
      </p:pic>
      <p:sp>
        <p:nvSpPr>
          <p:cNvPr id="20" name="テキスト ボックス 19">
            <a:extLst>
              <a:ext uri="{FF2B5EF4-FFF2-40B4-BE49-F238E27FC236}">
                <a16:creationId xmlns:a16="http://schemas.microsoft.com/office/drawing/2014/main" id="{9EFF9606-EE01-45D1-9AB6-4F806F84BC73}"/>
              </a:ext>
            </a:extLst>
          </p:cNvPr>
          <p:cNvSpPr txBox="1"/>
          <p:nvPr/>
        </p:nvSpPr>
        <p:spPr>
          <a:xfrm>
            <a:off x="300077" y="617070"/>
            <a:ext cx="8695269" cy="307777"/>
          </a:xfrm>
          <a:prstGeom prst="rect">
            <a:avLst/>
          </a:prstGeom>
          <a:noFill/>
          <a:ln>
            <a:noFill/>
          </a:ln>
        </p:spPr>
        <p:txBody>
          <a:bodyPr wrap="square" rtlCol="0">
            <a:spAutoFit/>
          </a:bodyPr>
          <a:lstStyle>
            <a:defPPr>
              <a:defRPr lang="en-US"/>
            </a:defPPr>
            <a:lvl1pPr>
              <a:defRPr kumimoji="1" sz="1400"/>
            </a:lvl1pPr>
          </a:lstStyle>
          <a:p>
            <a:r>
              <a:rPr lang="en-US" altLang="ja-JP" dirty="0"/>
              <a:t>【</a:t>
            </a:r>
            <a:r>
              <a:rPr lang="ja-JP" altLang="en-US" dirty="0"/>
              <a:t>参考１</a:t>
            </a:r>
            <a:r>
              <a:rPr lang="en-US" altLang="ja-JP" dirty="0"/>
              <a:t>】</a:t>
            </a:r>
            <a:r>
              <a:rPr lang="ja-JP" altLang="en-US" dirty="0"/>
              <a:t>　ブランドイメージを意識した府立高校のプロモーション例</a:t>
            </a:r>
            <a:endParaRPr lang="en-US" altLang="ja-JP" dirty="0"/>
          </a:p>
        </p:txBody>
      </p:sp>
      <p:sp>
        <p:nvSpPr>
          <p:cNvPr id="17" name="スライド番号プレースホルダー 1">
            <a:extLst>
              <a:ext uri="{FF2B5EF4-FFF2-40B4-BE49-F238E27FC236}">
                <a16:creationId xmlns:a16="http://schemas.microsoft.com/office/drawing/2014/main" id="{3AA645B7-1028-49AF-89A6-B1777F91369B}"/>
              </a:ext>
            </a:extLst>
          </p:cNvPr>
          <p:cNvSpPr txBox="1">
            <a:spLocks/>
          </p:cNvSpPr>
          <p:nvPr/>
        </p:nvSpPr>
        <p:spPr>
          <a:xfrm>
            <a:off x="6790387" y="635539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F98A3A-4FC9-421C-9EC4-B2EF6B34D3EB}" type="slidenum">
              <a:rPr kumimoji="1" lang="ja-JP" altLang="en-US" smtClean="0"/>
              <a:pPr/>
              <a:t>69</a:t>
            </a:fld>
            <a:endParaRPr kumimoji="1" lang="ja-JP" altLang="en-US"/>
          </a:p>
        </p:txBody>
      </p:sp>
      <p:sp>
        <p:nvSpPr>
          <p:cNvPr id="3" name="正方形/長方形 2">
            <a:extLst>
              <a:ext uri="{FF2B5EF4-FFF2-40B4-BE49-F238E27FC236}">
                <a16:creationId xmlns:a16="http://schemas.microsoft.com/office/drawing/2014/main" id="{865CF90B-7FCC-3560-1202-7C3B50955D38}"/>
              </a:ext>
            </a:extLst>
          </p:cNvPr>
          <p:cNvSpPr/>
          <p:nvPr/>
        </p:nvSpPr>
        <p:spPr>
          <a:xfrm>
            <a:off x="852025" y="2031454"/>
            <a:ext cx="1318719" cy="864000"/>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200" dirty="0">
                <a:latin typeface="Meiryo UI" panose="020B0604030504040204" pitchFamily="50" charset="-128"/>
                <a:ea typeface="Meiryo UI" panose="020B0604030504040204" pitchFamily="50" charset="-128"/>
              </a:rPr>
              <a:t>学校</a:t>
            </a:r>
            <a:r>
              <a:rPr lang="en-US" altLang="ja-JP" sz="1200" dirty="0">
                <a:latin typeface="Meiryo UI" panose="020B0604030504040204" pitchFamily="50" charset="-128"/>
                <a:ea typeface="Meiryo UI" panose="020B0604030504040204" pitchFamily="50" charset="-128"/>
              </a:rPr>
              <a:t>HP</a:t>
            </a:r>
            <a:r>
              <a:rPr lang="ja-JP" altLang="en-US" sz="1200" dirty="0">
                <a:latin typeface="Meiryo UI" panose="020B0604030504040204" pitchFamily="50" charset="-128"/>
                <a:ea typeface="Meiryo UI" panose="020B0604030504040204" pitchFamily="50" charset="-128"/>
              </a:rPr>
              <a:t>の改良</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SEO</a:t>
            </a:r>
            <a:r>
              <a:rPr lang="ja-JP" altLang="en-US" sz="1200" dirty="0">
                <a:latin typeface="Meiryo UI" panose="020B0604030504040204" pitchFamily="50" charset="-128"/>
                <a:ea typeface="Meiryo UI" panose="020B0604030504040204" pitchFamily="50" charset="-128"/>
              </a:rPr>
              <a:t>対策）</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宣伝物等配布</a:t>
            </a:r>
          </a:p>
        </p:txBody>
      </p:sp>
      <p:sp>
        <p:nvSpPr>
          <p:cNvPr id="7" name="正方形/長方形 6">
            <a:extLst>
              <a:ext uri="{FF2B5EF4-FFF2-40B4-BE49-F238E27FC236}">
                <a16:creationId xmlns:a16="http://schemas.microsoft.com/office/drawing/2014/main" id="{CB01AD6A-84F2-C407-2BC1-0A712002DA2C}"/>
              </a:ext>
            </a:extLst>
          </p:cNvPr>
          <p:cNvSpPr/>
          <p:nvPr/>
        </p:nvSpPr>
        <p:spPr>
          <a:xfrm>
            <a:off x="852025" y="4323695"/>
            <a:ext cx="1318719" cy="864000"/>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US" altLang="ja-JP" sz="1200" dirty="0">
                <a:latin typeface="Meiryo UI" panose="020B0604030504040204" pitchFamily="50" charset="-128"/>
                <a:ea typeface="Meiryo UI" panose="020B0604030504040204" pitchFamily="50" charset="-128"/>
              </a:rPr>
              <a:t>SNS</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クチコミ</a:t>
            </a:r>
            <a:endParaRPr lang="en-US" altLang="ja-JP" sz="12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61E65DA-B4DB-A129-795E-7FE83CFEAB56}"/>
              </a:ext>
            </a:extLst>
          </p:cNvPr>
          <p:cNvSpPr/>
          <p:nvPr/>
        </p:nvSpPr>
        <p:spPr>
          <a:xfrm>
            <a:off x="5095251" y="4323695"/>
            <a:ext cx="1318719" cy="864000"/>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200" dirty="0">
                <a:latin typeface="Meiryo UI" panose="020B0604030504040204" pitchFamily="50" charset="-128"/>
                <a:ea typeface="Meiryo UI" panose="020B0604030504040204" pitchFamily="50" charset="-128"/>
              </a:rPr>
              <a:t>学校</a:t>
            </a:r>
            <a:r>
              <a:rPr lang="en-US" altLang="ja-JP" sz="1200" dirty="0">
                <a:latin typeface="Meiryo UI" panose="020B0604030504040204" pitchFamily="50" charset="-128"/>
                <a:ea typeface="Meiryo UI" panose="020B0604030504040204" pitchFamily="50" charset="-128"/>
              </a:rPr>
              <a:t>HP</a:t>
            </a:r>
            <a:r>
              <a:rPr lang="ja-JP" altLang="en-US" sz="1200" dirty="0">
                <a:latin typeface="Meiryo UI" panose="020B0604030504040204" pitchFamily="50" charset="-128"/>
                <a:ea typeface="Meiryo UI" panose="020B0604030504040204" pitchFamily="50" charset="-128"/>
              </a:rPr>
              <a:t>の改良</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SEO</a:t>
            </a:r>
            <a:r>
              <a:rPr lang="ja-JP" altLang="en-US" sz="1200" dirty="0">
                <a:latin typeface="Meiryo UI" panose="020B0604030504040204" pitchFamily="50" charset="-128"/>
                <a:ea typeface="Meiryo UI" panose="020B0604030504040204" pitchFamily="50" charset="-128"/>
              </a:rPr>
              <a:t>対策）</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宣伝物等配布</a:t>
            </a:r>
          </a:p>
        </p:txBody>
      </p:sp>
    </p:spTree>
    <p:extLst>
      <p:ext uri="{BB962C8B-B14F-4D97-AF65-F5344CB8AC3E}">
        <p14:creationId xmlns:p14="http://schemas.microsoft.com/office/powerpoint/2010/main" val="2491462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42A86490-DF68-40F5-AE36-2C99EE5254D4}"/>
              </a:ext>
            </a:extLst>
          </p:cNvPr>
          <p:cNvSpPr/>
          <p:nvPr/>
        </p:nvSpPr>
        <p:spPr>
          <a:xfrm>
            <a:off x="283725" y="801166"/>
            <a:ext cx="2911424" cy="5876529"/>
          </a:xfrm>
          <a:prstGeom prst="roundRect">
            <a:avLst>
              <a:gd name="adj" fmla="val 5626"/>
            </a:avLst>
          </a:prstGeom>
          <a:ln w="12700">
            <a:noFill/>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 name="角丸四角形 5"/>
          <p:cNvSpPr/>
          <p:nvPr/>
        </p:nvSpPr>
        <p:spPr>
          <a:xfrm>
            <a:off x="713420" y="3187126"/>
            <a:ext cx="2330146"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国際関係学科（</a:t>
            </a:r>
            <a:r>
              <a:rPr kumimoji="1" lang="en-US" altLang="ja-JP" dirty="0"/>
              <a:t>LETS</a:t>
            </a:r>
            <a:r>
              <a:rPr kumimoji="1" lang="ja-JP" altLang="en-US" dirty="0"/>
              <a:t>）</a:t>
            </a:r>
            <a:endParaRPr kumimoji="1" lang="en-US" altLang="ja-JP" dirty="0"/>
          </a:p>
        </p:txBody>
      </p:sp>
      <p:sp>
        <p:nvSpPr>
          <p:cNvPr id="42" name="テキスト ボックス 41">
            <a:extLst>
              <a:ext uri="{FF2B5EF4-FFF2-40B4-BE49-F238E27FC236}">
                <a16:creationId xmlns:a16="http://schemas.microsoft.com/office/drawing/2014/main" id="{1C6569C2-9CF8-4ED4-9A31-1754F6AEEB32}"/>
              </a:ext>
            </a:extLst>
          </p:cNvPr>
          <p:cNvSpPr txBox="1"/>
          <p:nvPr/>
        </p:nvSpPr>
        <p:spPr>
          <a:xfrm>
            <a:off x="274856" y="794945"/>
            <a:ext cx="430887" cy="1827555"/>
          </a:xfrm>
          <a:prstGeom prst="rect">
            <a:avLst/>
          </a:prstGeom>
          <a:noFill/>
        </p:spPr>
        <p:txBody>
          <a:bodyPr vert="eaVert" wrap="square" rtlCol="0">
            <a:spAutoFit/>
          </a:bodyPr>
          <a:lstStyle/>
          <a:p>
            <a:pPr algn="ctr"/>
            <a:r>
              <a:rPr kumimoji="1" lang="ja-JP" altLang="en-US" sz="1600" dirty="0"/>
              <a:t>進学・グローバル</a:t>
            </a:r>
            <a:endParaRPr kumimoji="1" lang="en-US" altLang="ja-JP" sz="1600" dirty="0"/>
          </a:p>
        </p:txBody>
      </p:sp>
      <p:sp>
        <p:nvSpPr>
          <p:cNvPr id="30" name="角丸四角形 36">
            <a:extLst>
              <a:ext uri="{FF2B5EF4-FFF2-40B4-BE49-F238E27FC236}">
                <a16:creationId xmlns:a16="http://schemas.microsoft.com/office/drawing/2014/main" id="{FA3FFCBC-D5E2-40B4-8CE5-AB1613130568}"/>
              </a:ext>
            </a:extLst>
          </p:cNvPr>
          <p:cNvSpPr/>
          <p:nvPr/>
        </p:nvSpPr>
        <p:spPr>
          <a:xfrm>
            <a:off x="713420" y="965480"/>
            <a:ext cx="2330146"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グローバルリーダーズ</a:t>
            </a:r>
            <a:endParaRPr kumimoji="1" lang="en-US" altLang="ja-JP" dirty="0"/>
          </a:p>
          <a:p>
            <a:pPr algn="ctr"/>
            <a:r>
              <a:rPr kumimoji="1" lang="ja-JP" altLang="en-US" dirty="0"/>
              <a:t>ハイスクール</a:t>
            </a:r>
            <a:r>
              <a:rPr kumimoji="1" lang="ja-JP" altLang="en-US" sz="1600" dirty="0"/>
              <a:t>（</a:t>
            </a:r>
            <a:r>
              <a:rPr kumimoji="1" lang="en-US" altLang="ja-JP" sz="1600" dirty="0"/>
              <a:t>GLHS)</a:t>
            </a:r>
          </a:p>
        </p:txBody>
      </p:sp>
      <p:sp>
        <p:nvSpPr>
          <p:cNvPr id="70" name="正方形/長方形 69">
            <a:extLst>
              <a:ext uri="{FF2B5EF4-FFF2-40B4-BE49-F238E27FC236}">
                <a16:creationId xmlns:a16="http://schemas.microsoft.com/office/drawing/2014/main" id="{99600254-28CA-4F90-87F3-3AF3B8D48FD8}"/>
              </a:ext>
            </a:extLst>
          </p:cNvPr>
          <p:cNvSpPr/>
          <p:nvPr/>
        </p:nvSpPr>
        <p:spPr>
          <a:xfrm>
            <a:off x="3393560" y="2557461"/>
            <a:ext cx="5473737" cy="537124"/>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1139825" indent="-1139825"/>
            <a:r>
              <a:rPr kumimoji="1" lang="en-US" altLang="ja-JP" sz="1200" dirty="0"/>
              <a:t>【</a:t>
            </a:r>
            <a:r>
              <a:rPr kumimoji="1" lang="ja-JP" altLang="en-US" sz="1200" dirty="0"/>
              <a:t>設置校</a:t>
            </a:r>
            <a:r>
              <a:rPr kumimoji="1" lang="en-US" altLang="ja-JP" sz="1200" dirty="0"/>
              <a:t>】 10</a:t>
            </a:r>
            <a:r>
              <a:rPr kumimoji="1" lang="ja-JP" altLang="en-US" sz="1200" dirty="0"/>
              <a:t>校（北野、大手前、高津、天王寺、豊中、茨木、四條畷、生野、三国</a:t>
            </a:r>
            <a:endParaRPr kumimoji="1" lang="en-US" altLang="ja-JP" sz="1200" dirty="0"/>
          </a:p>
          <a:p>
            <a:pPr marL="1139825" indent="-1139825"/>
            <a:r>
              <a:rPr kumimoji="1" lang="ja-JP" altLang="en-US" sz="1200" dirty="0"/>
              <a:t>丘、岸和田）</a:t>
            </a:r>
          </a:p>
        </p:txBody>
      </p:sp>
      <p:sp>
        <p:nvSpPr>
          <p:cNvPr id="71" name="正方形/長方形 70">
            <a:extLst>
              <a:ext uri="{FF2B5EF4-FFF2-40B4-BE49-F238E27FC236}">
                <a16:creationId xmlns:a16="http://schemas.microsoft.com/office/drawing/2014/main" id="{923F12AE-95F1-4BB0-BE76-2461D483F58F}"/>
              </a:ext>
            </a:extLst>
          </p:cNvPr>
          <p:cNvSpPr/>
          <p:nvPr/>
        </p:nvSpPr>
        <p:spPr>
          <a:xfrm>
            <a:off x="3393560" y="5630285"/>
            <a:ext cx="5466715" cy="1020767"/>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t>【</a:t>
            </a:r>
            <a:r>
              <a:rPr kumimoji="1" lang="ja-JP" altLang="en-US" sz="1200" dirty="0"/>
              <a:t>設置校</a:t>
            </a:r>
            <a:r>
              <a:rPr kumimoji="1" lang="en-US" altLang="ja-JP" sz="1200" dirty="0"/>
              <a:t>】 13</a:t>
            </a:r>
            <a:r>
              <a:rPr kumimoji="1" lang="ja-JP" altLang="en-US" sz="1200" dirty="0"/>
              <a:t>校</a:t>
            </a:r>
            <a:endParaRPr kumimoji="1" lang="en-US" altLang="ja-JP" sz="1200" dirty="0"/>
          </a:p>
          <a:p>
            <a:r>
              <a:rPr kumimoji="1" lang="ja-JP" altLang="en-US" sz="1200" dirty="0"/>
              <a:t>国際文化科：旭、枚方、花園、長野、佐野、住吉、千里、泉北</a:t>
            </a:r>
            <a:endParaRPr kumimoji="1" lang="en-US" altLang="ja-JP" sz="1200" dirty="0"/>
          </a:p>
          <a:p>
            <a:r>
              <a:rPr kumimoji="1" lang="ja-JP" altLang="en-US" sz="1200" dirty="0"/>
              <a:t>グローバル科：箕面、和泉</a:t>
            </a:r>
            <a:endParaRPr kumimoji="1" lang="en-US" altLang="ja-JP" sz="1200" dirty="0"/>
          </a:p>
          <a:p>
            <a:r>
              <a:rPr kumimoji="1" lang="ja-JP" altLang="en-US" sz="1200" dirty="0"/>
              <a:t>英語科：東、いちりつ</a:t>
            </a:r>
            <a:endParaRPr kumimoji="1" lang="en-US" altLang="ja-JP" sz="1200" dirty="0"/>
          </a:p>
          <a:p>
            <a:r>
              <a:rPr kumimoji="1" lang="ja-JP" altLang="en-US" sz="1200" dirty="0"/>
              <a:t>グローバル探究科：水都国際</a:t>
            </a:r>
            <a:endParaRPr kumimoji="1" lang="en-US" altLang="ja-JP" sz="1200" dirty="0"/>
          </a:p>
        </p:txBody>
      </p:sp>
      <p:sp>
        <p:nvSpPr>
          <p:cNvPr id="26" name="テキスト ボックス 25">
            <a:extLst>
              <a:ext uri="{FF2B5EF4-FFF2-40B4-BE49-F238E27FC236}">
                <a16:creationId xmlns:a16="http://schemas.microsoft.com/office/drawing/2014/main" id="{45F0069B-1387-4C79-995D-5F3D052C4AD8}"/>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第１章　現在の府立高校</a:t>
            </a:r>
          </a:p>
        </p:txBody>
      </p:sp>
      <p:cxnSp>
        <p:nvCxnSpPr>
          <p:cNvPr id="27" name="直線コネクタ 26">
            <a:extLst>
              <a:ext uri="{FF2B5EF4-FFF2-40B4-BE49-F238E27FC236}">
                <a16:creationId xmlns:a16="http://schemas.microsoft.com/office/drawing/2014/main" id="{B995A443-A52B-4A48-A4BC-02C92B2F70DA}"/>
              </a:ext>
            </a:extLst>
          </p:cNvPr>
          <p:cNvCxnSpPr/>
          <p:nvPr/>
        </p:nvCxnSpPr>
        <p:spPr>
          <a:xfrm flipV="1">
            <a:off x="270457" y="504073"/>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3" name="テキスト ボックス 2">
            <a:extLst>
              <a:ext uri="{FF2B5EF4-FFF2-40B4-BE49-F238E27FC236}">
                <a16:creationId xmlns:a16="http://schemas.microsoft.com/office/drawing/2014/main" id="{05975B08-2FCF-FF98-62B7-3344B7C0103A}"/>
              </a:ext>
            </a:extLst>
          </p:cNvPr>
          <p:cNvSpPr txBox="1"/>
          <p:nvPr/>
        </p:nvSpPr>
        <p:spPr>
          <a:xfrm>
            <a:off x="3324973" y="950110"/>
            <a:ext cx="5466715" cy="1600438"/>
          </a:xfrm>
          <a:prstGeom prst="rect">
            <a:avLst/>
          </a:prstGeom>
          <a:noFill/>
        </p:spPr>
        <p:txBody>
          <a:bodyPr wrap="square">
            <a:spAutoFit/>
          </a:bodyPr>
          <a:lstStyle/>
          <a:p>
            <a:r>
              <a:rPr kumimoji="1" lang="ja-JP" altLang="en-US" sz="1400" dirty="0"/>
              <a:t>　グローバルリーダーズハイスクールは、豊かな感性と幅広い教養を身に付け社会に貢献する志を持つ、知識を基盤とするこれからのグローバル社会をリードする人材を育成することを目的に、文理学科を設置し、専門性の高い内容を扱う教科・科目を展開するとともに、人文科学・社会科学・自然科学の各領域で、探究的な学習を行い、多角的な視点で物事を考え、未知の状況にも的確に対応できる能力や、価値観や文化の異なる人たちと協調して国際社会で活躍できる能力をはぐくむ取組みを行っている。</a:t>
            </a:r>
            <a:endParaRPr kumimoji="1" lang="en-US" altLang="ja-JP" sz="1400" dirty="0"/>
          </a:p>
        </p:txBody>
      </p:sp>
      <p:sp>
        <p:nvSpPr>
          <p:cNvPr id="8" name="テキスト ボックス 7">
            <a:extLst>
              <a:ext uri="{FF2B5EF4-FFF2-40B4-BE49-F238E27FC236}">
                <a16:creationId xmlns:a16="http://schemas.microsoft.com/office/drawing/2014/main" id="{664891A2-7A6E-1155-8BBC-89EEED26ECF1}"/>
              </a:ext>
            </a:extLst>
          </p:cNvPr>
          <p:cNvSpPr txBox="1"/>
          <p:nvPr/>
        </p:nvSpPr>
        <p:spPr>
          <a:xfrm>
            <a:off x="3272627" y="3173806"/>
            <a:ext cx="5708579" cy="2462213"/>
          </a:xfrm>
          <a:prstGeom prst="rect">
            <a:avLst/>
          </a:prstGeom>
          <a:noFill/>
        </p:spPr>
        <p:txBody>
          <a:bodyPr wrap="square">
            <a:spAutoFit/>
          </a:bodyPr>
          <a:lstStyle/>
          <a:p>
            <a:r>
              <a:rPr kumimoji="1" lang="en-US" altLang="ja-JP" sz="1400" dirty="0"/>
              <a:t> </a:t>
            </a:r>
            <a:r>
              <a:rPr kumimoji="1" lang="ja-JP" altLang="en-US" sz="1400" dirty="0"/>
              <a:t>　国際文化科においては、英語はもとよりその他の外国語や様々な国の文化等を学習する機会を充実させるなど、コミュニケーション能力やプレゼンテーション力に加えて世界の国の文化や伝統を理解し尊重する態度の育成を図っている。</a:t>
            </a:r>
            <a:endParaRPr kumimoji="1" lang="en-US" altLang="ja-JP" sz="1400" dirty="0"/>
          </a:p>
          <a:p>
            <a:r>
              <a:rPr kumimoji="1" lang="ja-JP" altLang="en-US" sz="1400" dirty="0"/>
              <a:t>　グローバル科においては、海外大学進学に照準を合わせた教育内容の充実を図り、卓越した英語力と論理的思考力・創造力の育成を図っている。</a:t>
            </a:r>
            <a:endParaRPr kumimoji="1" lang="en-US" altLang="ja-JP" sz="1400" dirty="0"/>
          </a:p>
          <a:p>
            <a:r>
              <a:rPr kumimoji="1" lang="ja-JP" altLang="en-US" sz="1400" dirty="0"/>
              <a:t>　英語科では、英語による聞くこと、読むこと、話すこと、書くことの言語活動及びこれらを結び付けた統合的な言語活動を通して、高い英語運用能力の育成を図っている。</a:t>
            </a:r>
            <a:endParaRPr kumimoji="1" lang="en-US" altLang="ja-JP" sz="1400" dirty="0"/>
          </a:p>
          <a:p>
            <a:r>
              <a:rPr kumimoji="1" lang="ja-JP" altLang="en-US" sz="1400" dirty="0"/>
              <a:t>　グローバル探究科においては、グローバルコミュニケーションコース、グローバルサイエンスコース、国際バカロレアコースを設置し、コミュニケーション能力や論理的思考力の育成を図っている。</a:t>
            </a:r>
            <a:endParaRPr kumimoji="1" lang="en-US" altLang="ja-JP" sz="1400" dirty="0"/>
          </a:p>
        </p:txBody>
      </p:sp>
      <p:sp>
        <p:nvSpPr>
          <p:cNvPr id="14" name="スライド番号プレースホルダー 6">
            <a:extLst>
              <a:ext uri="{FF2B5EF4-FFF2-40B4-BE49-F238E27FC236}">
                <a16:creationId xmlns:a16="http://schemas.microsoft.com/office/drawing/2014/main" id="{CE45B65D-F631-4103-84C8-319360B50A37}"/>
              </a:ext>
            </a:extLst>
          </p:cNvPr>
          <p:cNvSpPr>
            <a:spLocks noGrp="1"/>
          </p:cNvSpPr>
          <p:nvPr>
            <p:ph type="sldNum" sz="quarter" idx="12"/>
          </p:nvPr>
        </p:nvSpPr>
        <p:spPr>
          <a:xfrm>
            <a:off x="6734288" y="6335334"/>
            <a:ext cx="2057400" cy="365125"/>
          </a:xfrm>
        </p:spPr>
        <p:txBody>
          <a:bodyPr/>
          <a:lstStyle/>
          <a:p>
            <a:fld id="{8EF98A3A-4FC9-421C-9EC4-B2EF6B34D3EB}" type="slidenum">
              <a:rPr kumimoji="1" lang="ja-JP" altLang="en-US" smtClean="0"/>
              <a:t>7</a:t>
            </a:fld>
            <a:endParaRPr kumimoji="1" lang="ja-JP" altLang="en-US" dirty="0"/>
          </a:p>
        </p:txBody>
      </p:sp>
      <p:sp>
        <p:nvSpPr>
          <p:cNvPr id="15" name="テキスト ボックス 14">
            <a:extLst>
              <a:ext uri="{FF2B5EF4-FFF2-40B4-BE49-F238E27FC236}">
                <a16:creationId xmlns:a16="http://schemas.microsoft.com/office/drawing/2014/main" id="{3D610E82-C89A-4487-BE64-77032D1E6319}"/>
              </a:ext>
            </a:extLst>
          </p:cNvPr>
          <p:cNvSpPr txBox="1"/>
          <p:nvPr/>
        </p:nvSpPr>
        <p:spPr>
          <a:xfrm>
            <a:off x="5914150" y="260286"/>
            <a:ext cx="3144999" cy="230832"/>
          </a:xfrm>
          <a:prstGeom prst="rect">
            <a:avLst/>
          </a:prstGeom>
          <a:noFill/>
        </p:spPr>
        <p:txBody>
          <a:bodyPr wrap="square" rtlCol="0">
            <a:spAutoFit/>
          </a:bodyPr>
          <a:lstStyle/>
          <a:p>
            <a:r>
              <a:rPr kumimoji="1" lang="en-US" altLang="ja-JP" sz="900" dirty="0"/>
              <a:t>※</a:t>
            </a:r>
            <a:r>
              <a:rPr kumimoji="1" lang="ja-JP" altLang="en-US" sz="900" dirty="0"/>
              <a:t>設置校数は、令和７（</a:t>
            </a:r>
            <a:r>
              <a:rPr kumimoji="1" lang="en-US" altLang="ja-JP" sz="900" dirty="0"/>
              <a:t>2025</a:t>
            </a:r>
            <a:r>
              <a:rPr kumimoji="1" lang="ja-JP" altLang="en-US" sz="900" dirty="0"/>
              <a:t>）年１月１日の府立高校数</a:t>
            </a:r>
          </a:p>
        </p:txBody>
      </p:sp>
    </p:spTree>
    <p:extLst>
      <p:ext uri="{BB962C8B-B14F-4D97-AF65-F5344CB8AC3E}">
        <p14:creationId xmlns:p14="http://schemas.microsoft.com/office/powerpoint/2010/main" val="26700586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C717FE8-E75A-0B62-EF1B-E43F2883436A}"/>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Ⅲ</a:t>
            </a:r>
            <a:r>
              <a:rPr kumimoji="1" lang="ja-JP" altLang="en-US" sz="1600" dirty="0"/>
              <a:t>　広報改革</a:t>
            </a:r>
          </a:p>
        </p:txBody>
      </p:sp>
      <p:cxnSp>
        <p:nvCxnSpPr>
          <p:cNvPr id="4" name="直線コネクタ 3">
            <a:extLst>
              <a:ext uri="{FF2B5EF4-FFF2-40B4-BE49-F238E27FC236}">
                <a16:creationId xmlns:a16="http://schemas.microsoft.com/office/drawing/2014/main" id="{9D61E6A4-17D9-2D0E-434E-7547FDDEAC6B}"/>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pic>
        <p:nvPicPr>
          <p:cNvPr id="28" name="図 27">
            <a:extLst>
              <a:ext uri="{FF2B5EF4-FFF2-40B4-BE49-F238E27FC236}">
                <a16:creationId xmlns:a16="http://schemas.microsoft.com/office/drawing/2014/main" id="{14FA8C1F-CF85-42EC-96F6-0C4D586FE83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9465" y="1885614"/>
            <a:ext cx="2158187" cy="1185816"/>
          </a:xfrm>
          <a:prstGeom prst="rect">
            <a:avLst/>
          </a:prstGeom>
          <a:ln>
            <a:noFill/>
          </a:ln>
        </p:spPr>
      </p:pic>
      <p:sp>
        <p:nvSpPr>
          <p:cNvPr id="29" name="テキスト ボックス 28">
            <a:extLst>
              <a:ext uri="{FF2B5EF4-FFF2-40B4-BE49-F238E27FC236}">
                <a16:creationId xmlns:a16="http://schemas.microsoft.com/office/drawing/2014/main" id="{FE97A268-2672-416C-9C3A-0AF6055A07C9}"/>
              </a:ext>
            </a:extLst>
          </p:cNvPr>
          <p:cNvSpPr txBox="1"/>
          <p:nvPr/>
        </p:nvSpPr>
        <p:spPr>
          <a:xfrm>
            <a:off x="3396592" y="1878172"/>
            <a:ext cx="2445744" cy="507831"/>
          </a:xfrm>
          <a:prstGeom prst="rect">
            <a:avLst/>
          </a:prstGeom>
          <a:noFill/>
        </p:spPr>
        <p:txBody>
          <a:bodyPr wrap="square">
            <a:spAutoFit/>
          </a:bodyPr>
          <a:lstStyle/>
          <a:p>
            <a:r>
              <a:rPr lang="ja-JP" altLang="en-US" sz="900" dirty="0">
                <a:latin typeface="Meiryo UI" panose="020B0604030504040204" pitchFamily="50" charset="-128"/>
                <a:ea typeface="Meiryo UI" panose="020B0604030504040204" pitchFamily="50" charset="-128"/>
              </a:rPr>
              <a:t>大阪府立高校の魅力発信動画</a:t>
            </a:r>
            <a:endParaRPr lang="en-US" altLang="ja-JP" sz="900" dirty="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「府立高校の授業は進化しています</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（府立高校魅力発信動画）」</a:t>
            </a:r>
          </a:p>
        </p:txBody>
      </p:sp>
      <p:pic>
        <p:nvPicPr>
          <p:cNvPr id="5" name="図 4">
            <a:extLst>
              <a:ext uri="{FF2B5EF4-FFF2-40B4-BE49-F238E27FC236}">
                <a16:creationId xmlns:a16="http://schemas.microsoft.com/office/drawing/2014/main" id="{BD0C0C6A-68A5-48F1-80D7-C37AFB43FCE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970940" y="3422696"/>
            <a:ext cx="2111673" cy="1160454"/>
          </a:xfrm>
          <a:prstGeom prst="rect">
            <a:avLst/>
          </a:prstGeom>
          <a:ln>
            <a:noFill/>
          </a:ln>
        </p:spPr>
      </p:pic>
      <p:sp>
        <p:nvSpPr>
          <p:cNvPr id="13" name="テキスト ボックス 12">
            <a:extLst>
              <a:ext uri="{FF2B5EF4-FFF2-40B4-BE49-F238E27FC236}">
                <a16:creationId xmlns:a16="http://schemas.microsoft.com/office/drawing/2014/main" id="{5283D14C-5A96-4540-ADA1-0D50F94123A6}"/>
              </a:ext>
            </a:extLst>
          </p:cNvPr>
          <p:cNvSpPr txBox="1"/>
          <p:nvPr/>
        </p:nvSpPr>
        <p:spPr>
          <a:xfrm>
            <a:off x="7082613" y="3481385"/>
            <a:ext cx="1948856" cy="507831"/>
          </a:xfrm>
          <a:prstGeom prst="rect">
            <a:avLst/>
          </a:prstGeom>
          <a:noFill/>
        </p:spPr>
        <p:txBody>
          <a:bodyPr wrap="square">
            <a:spAutoFit/>
          </a:bodyPr>
          <a:lstStyle/>
          <a:p>
            <a:r>
              <a:rPr lang="ja-JP" altLang="en-US" sz="900" dirty="0">
                <a:latin typeface="Meiryo UI" panose="020B0604030504040204" pitchFamily="50" charset="-128"/>
                <a:ea typeface="Meiryo UI" panose="020B0604030504040204" pitchFamily="50" charset="-128"/>
              </a:rPr>
              <a:t>「大阪府公立高校進学フェア</a:t>
            </a:r>
            <a:r>
              <a:rPr lang="en-US" altLang="ja-JP" sz="900" dirty="0">
                <a:latin typeface="Meiryo UI" panose="020B0604030504040204" pitchFamily="50" charset="-128"/>
                <a:ea typeface="Meiryo UI" panose="020B0604030504040204" pitchFamily="50" charset="-128"/>
              </a:rPr>
              <a:t>2026</a:t>
            </a:r>
            <a:r>
              <a:rPr lang="ja-JP" altLang="en-US" sz="900" dirty="0">
                <a:latin typeface="Meiryo UI" panose="020B0604030504040204" pitchFamily="50" charset="-128"/>
                <a:ea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令和６年７月</a:t>
            </a:r>
            <a:r>
              <a:rPr lang="en-US" altLang="ja-JP" sz="900" dirty="0">
                <a:latin typeface="Meiryo UI" panose="020B0604030504040204" pitchFamily="50" charset="-128"/>
                <a:ea typeface="Meiryo UI" panose="020B0604030504040204" pitchFamily="50" charset="-128"/>
              </a:rPr>
              <a:t>30</a:t>
            </a:r>
            <a:r>
              <a:rPr lang="ja-JP" altLang="en-US" sz="900" dirty="0">
                <a:latin typeface="Meiryo UI" panose="020B0604030504040204" pitchFamily="50" charset="-128"/>
                <a:ea typeface="Meiryo UI" panose="020B0604030504040204" pitchFamily="50" charset="-128"/>
              </a:rPr>
              <a:t>日</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火</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31</a:t>
            </a:r>
            <a:r>
              <a:rPr lang="ja-JP" altLang="en-US" sz="900" dirty="0">
                <a:latin typeface="Meiryo UI" panose="020B0604030504040204" pitchFamily="50" charset="-128"/>
                <a:ea typeface="Meiryo UI" panose="020B0604030504040204" pitchFamily="50" charset="-128"/>
              </a:rPr>
              <a:t>日</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水</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開催</a:t>
            </a:r>
            <a:endParaRPr lang="en-US" altLang="ja-JP" sz="900" dirty="0">
              <a:latin typeface="Meiryo UI" panose="020B0604030504040204" pitchFamily="50" charset="-128"/>
              <a:ea typeface="Meiryo UI" panose="020B0604030504040204" pitchFamily="50" charset="-128"/>
            </a:endParaRPr>
          </a:p>
        </p:txBody>
      </p:sp>
      <p:pic>
        <p:nvPicPr>
          <p:cNvPr id="1026" name="Picture 2" descr="guide">
            <a:extLst>
              <a:ext uri="{FF2B5EF4-FFF2-40B4-BE49-F238E27FC236}">
                <a16:creationId xmlns:a16="http://schemas.microsoft.com/office/drawing/2014/main" id="{8D7D4905-C087-4209-BB66-2287CB02112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601492" y="4851130"/>
            <a:ext cx="2400000" cy="1698000"/>
          </a:xfrm>
          <a:prstGeom prst="rect">
            <a:avLst/>
          </a:prstGeom>
          <a:noFill/>
          <a:extLst>
            <a:ext uri="{909E8E84-426E-40DD-AFC4-6F175D3DCCD1}">
              <a14:hiddenFill xmlns:a14="http://schemas.microsoft.com/office/drawing/2010/main">
                <a:solidFill>
                  <a:srgbClr val="FFFFFF"/>
                </a:solidFill>
              </a14:hiddenFill>
            </a:ext>
          </a:extLst>
        </p:spPr>
      </p:pic>
      <p:sp>
        <p:nvSpPr>
          <p:cNvPr id="14" name="スライド番号プレースホルダー 1">
            <a:extLst>
              <a:ext uri="{FF2B5EF4-FFF2-40B4-BE49-F238E27FC236}">
                <a16:creationId xmlns:a16="http://schemas.microsoft.com/office/drawing/2014/main" id="{1C3D2247-3D6F-4588-AB90-DB8FB6878AB5}"/>
              </a:ext>
            </a:extLst>
          </p:cNvPr>
          <p:cNvSpPr txBox="1">
            <a:spLocks/>
          </p:cNvSpPr>
          <p:nvPr/>
        </p:nvSpPr>
        <p:spPr>
          <a:xfrm>
            <a:off x="6924782" y="645198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F98A3A-4FC9-421C-9EC4-B2EF6B34D3EB}" type="slidenum">
              <a:rPr kumimoji="1" lang="ja-JP" altLang="en-US" smtClean="0"/>
              <a:pPr/>
              <a:t>70</a:t>
            </a:fld>
            <a:endParaRPr kumimoji="1" lang="ja-JP" altLang="en-US" dirty="0"/>
          </a:p>
        </p:txBody>
      </p:sp>
      <p:sp>
        <p:nvSpPr>
          <p:cNvPr id="6" name="テキスト ボックス 5">
            <a:extLst>
              <a:ext uri="{FF2B5EF4-FFF2-40B4-BE49-F238E27FC236}">
                <a16:creationId xmlns:a16="http://schemas.microsoft.com/office/drawing/2014/main" id="{AF51FC4C-679F-4C06-BDA1-EF9F70CC6305}"/>
              </a:ext>
            </a:extLst>
          </p:cNvPr>
          <p:cNvSpPr txBox="1"/>
          <p:nvPr/>
        </p:nvSpPr>
        <p:spPr>
          <a:xfrm>
            <a:off x="270457" y="682376"/>
            <a:ext cx="8528458" cy="307777"/>
          </a:xfrm>
          <a:prstGeom prst="rect">
            <a:avLst/>
          </a:prstGeom>
          <a:noFill/>
        </p:spPr>
        <p:txBody>
          <a:bodyPr wrap="square">
            <a:spAutoFit/>
          </a:bodyPr>
          <a:lstStyle/>
          <a:p>
            <a:r>
              <a:rPr lang="en-US" altLang="ja-JP" sz="1400" dirty="0"/>
              <a:t>【</a:t>
            </a:r>
            <a:r>
              <a:rPr lang="ja-JP" altLang="en-US" sz="1400" dirty="0"/>
              <a:t>参考</a:t>
            </a:r>
            <a:r>
              <a:rPr lang="en-US" altLang="ja-JP" sz="1400" dirty="0"/>
              <a:t>】</a:t>
            </a:r>
            <a:r>
              <a:rPr lang="ja-JP" altLang="en-US" sz="1400" dirty="0"/>
              <a:t>　各学校の取組みを教育庁がとりまとめて発信</a:t>
            </a:r>
            <a:endParaRPr lang="en-US" altLang="ja-JP" sz="1400" dirty="0"/>
          </a:p>
        </p:txBody>
      </p:sp>
      <p:sp>
        <p:nvSpPr>
          <p:cNvPr id="7" name="正方形/長方形 6">
            <a:extLst>
              <a:ext uri="{FF2B5EF4-FFF2-40B4-BE49-F238E27FC236}">
                <a16:creationId xmlns:a16="http://schemas.microsoft.com/office/drawing/2014/main" id="{950C2268-A140-AB93-EDDC-DF343CDC686C}"/>
              </a:ext>
            </a:extLst>
          </p:cNvPr>
          <p:cNvSpPr/>
          <p:nvPr/>
        </p:nvSpPr>
        <p:spPr>
          <a:xfrm>
            <a:off x="345085" y="1124042"/>
            <a:ext cx="2048794" cy="353977"/>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400" dirty="0">
                <a:latin typeface="Meiryo UI" panose="020B0604030504040204" pitchFamily="50" charset="-128"/>
                <a:ea typeface="Meiryo UI" panose="020B0604030504040204" pitchFamily="50" charset="-128"/>
              </a:rPr>
              <a:t>動画作成による広報</a:t>
            </a:r>
          </a:p>
        </p:txBody>
      </p:sp>
      <p:pic>
        <p:nvPicPr>
          <p:cNvPr id="9" name="図 8">
            <a:extLst>
              <a:ext uri="{FF2B5EF4-FFF2-40B4-BE49-F238E27FC236}">
                <a16:creationId xmlns:a16="http://schemas.microsoft.com/office/drawing/2014/main" id="{26D893D3-7997-5FEF-2A90-EC3C0B32287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18887" y="1816030"/>
            <a:ext cx="2143365" cy="1255400"/>
          </a:xfrm>
          <a:prstGeom prst="rect">
            <a:avLst/>
          </a:prstGeom>
        </p:spPr>
      </p:pic>
      <p:sp>
        <p:nvSpPr>
          <p:cNvPr id="11" name="テキスト ボックス 10">
            <a:extLst>
              <a:ext uri="{FF2B5EF4-FFF2-40B4-BE49-F238E27FC236}">
                <a16:creationId xmlns:a16="http://schemas.microsoft.com/office/drawing/2014/main" id="{DF8949B6-5DD6-8823-A54B-665B886A3176}"/>
              </a:ext>
            </a:extLst>
          </p:cNvPr>
          <p:cNvSpPr txBox="1"/>
          <p:nvPr/>
        </p:nvSpPr>
        <p:spPr>
          <a:xfrm>
            <a:off x="7536631" y="1924314"/>
            <a:ext cx="1494838" cy="369332"/>
          </a:xfrm>
          <a:prstGeom prst="rect">
            <a:avLst/>
          </a:prstGeom>
          <a:noFill/>
        </p:spPr>
        <p:txBody>
          <a:bodyPr wrap="square">
            <a:spAutoFit/>
          </a:bodyPr>
          <a:lstStyle/>
          <a:p>
            <a:r>
              <a:rPr lang="ja-JP" altLang="en-US" sz="900" dirty="0">
                <a:latin typeface="Meiryo UI" panose="020B0604030504040204" pitchFamily="50" charset="-128"/>
                <a:ea typeface="Meiryo UI" panose="020B0604030504040204" pitchFamily="50" charset="-128"/>
              </a:rPr>
              <a:t>府立東大阪みらい工科高校</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の学校紹介動画</a:t>
            </a:r>
          </a:p>
        </p:txBody>
      </p:sp>
      <p:pic>
        <p:nvPicPr>
          <p:cNvPr id="12" name="図 11">
            <a:extLst>
              <a:ext uri="{FF2B5EF4-FFF2-40B4-BE49-F238E27FC236}">
                <a16:creationId xmlns:a16="http://schemas.microsoft.com/office/drawing/2014/main" id="{3D24EE8C-9627-D843-C1FD-4F92364AA7B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951408" y="2484075"/>
            <a:ext cx="594000" cy="594000"/>
          </a:xfrm>
          <a:prstGeom prst="rect">
            <a:avLst/>
          </a:prstGeom>
        </p:spPr>
      </p:pic>
      <p:pic>
        <p:nvPicPr>
          <p:cNvPr id="15" name="図 14">
            <a:extLst>
              <a:ext uri="{FF2B5EF4-FFF2-40B4-BE49-F238E27FC236}">
                <a16:creationId xmlns:a16="http://schemas.microsoft.com/office/drawing/2014/main" id="{5FC35DA9-3F89-896A-6CE8-5F167D36FBC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903087" y="2468447"/>
            <a:ext cx="594002" cy="594000"/>
          </a:xfrm>
          <a:prstGeom prst="rect">
            <a:avLst/>
          </a:prstGeom>
        </p:spPr>
      </p:pic>
      <p:sp>
        <p:nvSpPr>
          <p:cNvPr id="16" name="正方形/長方形 15">
            <a:extLst>
              <a:ext uri="{FF2B5EF4-FFF2-40B4-BE49-F238E27FC236}">
                <a16:creationId xmlns:a16="http://schemas.microsoft.com/office/drawing/2014/main" id="{63D8DDC6-C5BB-7C6A-6972-27BA2C7DB35A}"/>
              </a:ext>
            </a:extLst>
          </p:cNvPr>
          <p:cNvSpPr/>
          <p:nvPr/>
        </p:nvSpPr>
        <p:spPr>
          <a:xfrm>
            <a:off x="345085" y="3424650"/>
            <a:ext cx="2048794" cy="353977"/>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400" dirty="0">
                <a:latin typeface="Meiryo UI" panose="020B0604030504040204" pitchFamily="50" charset="-128"/>
                <a:ea typeface="Meiryo UI" panose="020B0604030504040204" pitchFamily="50" charset="-128"/>
              </a:rPr>
              <a:t>進学フェアの開催</a:t>
            </a:r>
          </a:p>
        </p:txBody>
      </p:sp>
      <p:sp>
        <p:nvSpPr>
          <p:cNvPr id="17" name="テキスト ボックス 16">
            <a:extLst>
              <a:ext uri="{FF2B5EF4-FFF2-40B4-BE49-F238E27FC236}">
                <a16:creationId xmlns:a16="http://schemas.microsoft.com/office/drawing/2014/main" id="{F165CE88-7A8D-DEC8-213A-E8538F11796A}"/>
              </a:ext>
            </a:extLst>
          </p:cNvPr>
          <p:cNvSpPr txBox="1"/>
          <p:nvPr/>
        </p:nvSpPr>
        <p:spPr>
          <a:xfrm>
            <a:off x="484518" y="1512503"/>
            <a:ext cx="5013789" cy="307777"/>
          </a:xfrm>
          <a:prstGeom prst="rect">
            <a:avLst/>
          </a:prstGeom>
          <a:noFill/>
        </p:spPr>
        <p:txBody>
          <a:bodyPr wrap="square" rtlCol="0">
            <a:spAutoFit/>
          </a:bodyPr>
          <a:lstStyle/>
          <a:p>
            <a:r>
              <a:rPr kumimoji="1" lang="ja-JP" altLang="en-US" sz="1400" dirty="0"/>
              <a:t>府立高校の魅力を動画で紹介し、</a:t>
            </a:r>
            <a:r>
              <a:rPr kumimoji="1" lang="en-US" altLang="ja-JP" sz="1400" dirty="0"/>
              <a:t>SNS</a:t>
            </a:r>
            <a:r>
              <a:rPr kumimoji="1" lang="ja-JP" altLang="en-US" sz="1400" dirty="0"/>
              <a:t>等で分かりやすく発信</a:t>
            </a:r>
          </a:p>
        </p:txBody>
      </p:sp>
      <p:sp>
        <p:nvSpPr>
          <p:cNvPr id="19" name="テキスト ボックス 18">
            <a:extLst>
              <a:ext uri="{FF2B5EF4-FFF2-40B4-BE49-F238E27FC236}">
                <a16:creationId xmlns:a16="http://schemas.microsoft.com/office/drawing/2014/main" id="{58A5CA81-A516-DCA9-3FFD-4575BF9C0F15}"/>
              </a:ext>
            </a:extLst>
          </p:cNvPr>
          <p:cNvSpPr txBox="1"/>
          <p:nvPr/>
        </p:nvSpPr>
        <p:spPr>
          <a:xfrm>
            <a:off x="538459" y="3863820"/>
            <a:ext cx="4959848" cy="523220"/>
          </a:xfrm>
          <a:prstGeom prst="rect">
            <a:avLst/>
          </a:prstGeom>
          <a:noFill/>
        </p:spPr>
        <p:txBody>
          <a:bodyPr wrap="square">
            <a:spAutoFit/>
          </a:bodyPr>
          <a:lstStyle/>
          <a:p>
            <a:r>
              <a:rPr lang="ja-JP" altLang="en-US" sz="1400" dirty="0"/>
              <a:t>府立高校が一堂に会する「大阪府公立高校進学フェア」を</a:t>
            </a:r>
            <a:endParaRPr lang="en-US" altLang="ja-JP" sz="1400" dirty="0"/>
          </a:p>
          <a:p>
            <a:r>
              <a:rPr lang="ja-JP" altLang="en-US" sz="1400" dirty="0"/>
              <a:t>毎年夏休みに開催</a:t>
            </a:r>
          </a:p>
        </p:txBody>
      </p:sp>
      <p:sp>
        <p:nvSpPr>
          <p:cNvPr id="20" name="正方形/長方形 19">
            <a:extLst>
              <a:ext uri="{FF2B5EF4-FFF2-40B4-BE49-F238E27FC236}">
                <a16:creationId xmlns:a16="http://schemas.microsoft.com/office/drawing/2014/main" id="{26BE31AB-AF8E-69DB-C34F-D09995D3F4DA}"/>
              </a:ext>
            </a:extLst>
          </p:cNvPr>
          <p:cNvSpPr/>
          <p:nvPr/>
        </p:nvSpPr>
        <p:spPr>
          <a:xfrm>
            <a:off x="373673" y="4851130"/>
            <a:ext cx="2048794" cy="353977"/>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400" dirty="0">
                <a:latin typeface="Meiryo UI" panose="020B0604030504040204" pitchFamily="50" charset="-128"/>
                <a:ea typeface="Meiryo UI" panose="020B0604030504040204" pitchFamily="50" charset="-128"/>
              </a:rPr>
              <a:t>学校検索支援</a:t>
            </a:r>
          </a:p>
        </p:txBody>
      </p:sp>
      <p:sp>
        <p:nvSpPr>
          <p:cNvPr id="21" name="テキスト ボックス 20">
            <a:extLst>
              <a:ext uri="{FF2B5EF4-FFF2-40B4-BE49-F238E27FC236}">
                <a16:creationId xmlns:a16="http://schemas.microsoft.com/office/drawing/2014/main" id="{53D8C027-94B3-8A52-C95F-2F58461BBB30}"/>
              </a:ext>
            </a:extLst>
          </p:cNvPr>
          <p:cNvSpPr txBox="1"/>
          <p:nvPr/>
        </p:nvSpPr>
        <p:spPr>
          <a:xfrm>
            <a:off x="7951408" y="5200676"/>
            <a:ext cx="1264511" cy="369332"/>
          </a:xfrm>
          <a:prstGeom prst="rect">
            <a:avLst/>
          </a:prstGeom>
          <a:noFill/>
        </p:spPr>
        <p:txBody>
          <a:bodyPr wrap="square">
            <a:spAutoFit/>
          </a:bodyPr>
          <a:lstStyle/>
          <a:p>
            <a:r>
              <a:rPr lang="ja-JP" altLang="en-US" sz="900" dirty="0">
                <a:latin typeface="Meiryo UI" panose="020B0604030504040204" pitchFamily="50" charset="-128"/>
                <a:ea typeface="Meiryo UI" panose="020B0604030504040204" pitchFamily="50" charset="-128"/>
              </a:rPr>
              <a:t>大阪府公立高校等</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ガイド</a:t>
            </a:r>
            <a:endParaRPr lang="en-US" altLang="ja-JP" sz="9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0D1EE7B9-6D9E-5A11-F02F-E861A01262FD}"/>
              </a:ext>
            </a:extLst>
          </p:cNvPr>
          <p:cNvSpPr txBox="1"/>
          <p:nvPr/>
        </p:nvSpPr>
        <p:spPr>
          <a:xfrm>
            <a:off x="538459" y="5268644"/>
            <a:ext cx="5446986" cy="1169551"/>
          </a:xfrm>
          <a:prstGeom prst="rect">
            <a:avLst/>
          </a:prstGeom>
          <a:noFill/>
        </p:spPr>
        <p:txBody>
          <a:bodyPr wrap="square">
            <a:spAutoFit/>
          </a:bodyPr>
          <a:lstStyle/>
          <a:p>
            <a:r>
              <a:rPr lang="ja-JP" altLang="en-US" sz="1400" dirty="0"/>
              <a:t>府立高校個別の情報や入学者選抜制度などの府立高校への</a:t>
            </a:r>
            <a:endParaRPr lang="en-US" altLang="ja-JP" sz="1400" dirty="0"/>
          </a:p>
          <a:p>
            <a:r>
              <a:rPr lang="ja-JP" altLang="en-US" sz="1400" dirty="0"/>
              <a:t>進学等に関する情報を掲載した</a:t>
            </a:r>
            <a:endParaRPr lang="en-US" altLang="ja-JP" sz="1400" dirty="0"/>
          </a:p>
          <a:p>
            <a:r>
              <a:rPr lang="ja-JP" altLang="en-US" sz="1400" dirty="0"/>
              <a:t>「大阪府公立高等学校・支援学校検索ナビ」や「大阪府公立高校等</a:t>
            </a:r>
            <a:endParaRPr lang="en-US" altLang="ja-JP" sz="1400" dirty="0"/>
          </a:p>
          <a:p>
            <a:r>
              <a:rPr lang="ja-JP" altLang="en-US" sz="1400" dirty="0"/>
              <a:t>ガイド」により、生徒・保護者の興味・関心のある学校を簡単に</a:t>
            </a:r>
            <a:endParaRPr lang="en-US" altLang="ja-JP" sz="1400" dirty="0"/>
          </a:p>
          <a:p>
            <a:r>
              <a:rPr lang="ja-JP" altLang="en-US" sz="1400" dirty="0"/>
              <a:t>見つけることができる。</a:t>
            </a:r>
          </a:p>
        </p:txBody>
      </p:sp>
    </p:spTree>
    <p:extLst>
      <p:ext uri="{BB962C8B-B14F-4D97-AF65-F5344CB8AC3E}">
        <p14:creationId xmlns:p14="http://schemas.microsoft.com/office/powerpoint/2010/main" val="31689310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C717FE8-E75A-0B62-EF1B-E43F2883436A}"/>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Ⅲ</a:t>
            </a:r>
            <a:r>
              <a:rPr kumimoji="1" lang="ja-JP" altLang="en-US" sz="1600" dirty="0"/>
              <a:t>　広報改革</a:t>
            </a:r>
          </a:p>
        </p:txBody>
      </p:sp>
      <p:cxnSp>
        <p:nvCxnSpPr>
          <p:cNvPr id="4" name="直線コネクタ 3">
            <a:extLst>
              <a:ext uri="{FF2B5EF4-FFF2-40B4-BE49-F238E27FC236}">
                <a16:creationId xmlns:a16="http://schemas.microsoft.com/office/drawing/2014/main" id="{9D61E6A4-17D9-2D0E-434E-7547FDDEAC6B}"/>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pic>
        <p:nvPicPr>
          <p:cNvPr id="13" name="図 12">
            <a:extLst>
              <a:ext uri="{FF2B5EF4-FFF2-40B4-BE49-F238E27FC236}">
                <a16:creationId xmlns:a16="http://schemas.microsoft.com/office/drawing/2014/main" id="{96C4F33E-A343-4C6D-B09A-2504AE58CFC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29777" y="2961628"/>
            <a:ext cx="1960497" cy="1112075"/>
          </a:xfrm>
          <a:prstGeom prst="rect">
            <a:avLst/>
          </a:prstGeom>
          <a:solidFill>
            <a:schemeClr val="bg1">
              <a:lumMod val="95000"/>
            </a:schemeClr>
          </a:solidFill>
          <a:ln>
            <a:noFill/>
          </a:ln>
        </p:spPr>
      </p:pic>
      <p:pic>
        <p:nvPicPr>
          <p:cNvPr id="1026" name="Picture 2">
            <a:extLst>
              <a:ext uri="{FF2B5EF4-FFF2-40B4-BE49-F238E27FC236}">
                <a16:creationId xmlns:a16="http://schemas.microsoft.com/office/drawing/2014/main" id="{BCF18B41-C577-405C-A632-CC5412645D80}"/>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5929777" y="1214538"/>
            <a:ext cx="1990009" cy="1062212"/>
          </a:xfrm>
          <a:prstGeom prst="rect">
            <a:avLst/>
          </a:prstGeom>
          <a:solidFill>
            <a:schemeClr val="bg1">
              <a:lumMod val="95000"/>
            </a:schemeClr>
          </a:solidFill>
          <a:ln w="9525">
            <a:noFill/>
            <a:miter lim="800000"/>
            <a:headEnd/>
            <a:tailEnd/>
          </a:ln>
        </p:spPr>
      </p:pic>
      <p:sp>
        <p:nvSpPr>
          <p:cNvPr id="29" name="スライド番号プレースホルダー 1">
            <a:extLst>
              <a:ext uri="{FF2B5EF4-FFF2-40B4-BE49-F238E27FC236}">
                <a16:creationId xmlns:a16="http://schemas.microsoft.com/office/drawing/2014/main" id="{F58B3573-40E2-4188-B284-9020A436E6F5}"/>
              </a:ext>
            </a:extLst>
          </p:cNvPr>
          <p:cNvSpPr txBox="1">
            <a:spLocks/>
          </p:cNvSpPr>
          <p:nvPr/>
        </p:nvSpPr>
        <p:spPr>
          <a:xfrm>
            <a:off x="6924782" y="635094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F98A3A-4FC9-421C-9EC4-B2EF6B34D3EB}" type="slidenum">
              <a:rPr kumimoji="1" lang="ja-JP" altLang="en-US" smtClean="0"/>
              <a:pPr/>
              <a:t>71</a:t>
            </a:fld>
            <a:endParaRPr kumimoji="1" lang="ja-JP" altLang="en-US"/>
          </a:p>
        </p:txBody>
      </p:sp>
      <p:sp>
        <p:nvSpPr>
          <p:cNvPr id="7" name="テキスト ボックス 6">
            <a:extLst>
              <a:ext uri="{FF2B5EF4-FFF2-40B4-BE49-F238E27FC236}">
                <a16:creationId xmlns:a16="http://schemas.microsoft.com/office/drawing/2014/main" id="{43A52C79-5D55-0C7D-ABD2-975748DBAA95}"/>
              </a:ext>
            </a:extLst>
          </p:cNvPr>
          <p:cNvSpPr txBox="1"/>
          <p:nvPr/>
        </p:nvSpPr>
        <p:spPr>
          <a:xfrm>
            <a:off x="270457" y="682376"/>
            <a:ext cx="8528458" cy="307777"/>
          </a:xfrm>
          <a:prstGeom prst="rect">
            <a:avLst/>
          </a:prstGeom>
          <a:noFill/>
        </p:spPr>
        <p:txBody>
          <a:bodyPr wrap="square">
            <a:spAutoFit/>
          </a:bodyPr>
          <a:lstStyle/>
          <a:p>
            <a:r>
              <a:rPr lang="en-US" altLang="ja-JP" sz="1400" dirty="0"/>
              <a:t>【</a:t>
            </a:r>
            <a:r>
              <a:rPr lang="ja-JP" altLang="en-US" sz="1400" dirty="0"/>
              <a:t>参考</a:t>
            </a:r>
            <a:r>
              <a:rPr lang="en-US" altLang="ja-JP" sz="1400" dirty="0"/>
              <a:t>】</a:t>
            </a:r>
            <a:r>
              <a:rPr lang="ja-JP" altLang="en-US" sz="1400" dirty="0"/>
              <a:t>　教育庁による各学校への広報支援（令和６（</a:t>
            </a:r>
            <a:r>
              <a:rPr lang="en-US" altLang="ja-JP" sz="1400" dirty="0"/>
              <a:t>2024</a:t>
            </a:r>
            <a:r>
              <a:rPr lang="ja-JP" altLang="en-US" sz="1400" dirty="0"/>
              <a:t>）年度実施）</a:t>
            </a:r>
            <a:endParaRPr lang="en-US" altLang="ja-JP" sz="1400" dirty="0"/>
          </a:p>
        </p:txBody>
      </p:sp>
      <p:sp>
        <p:nvSpPr>
          <p:cNvPr id="17" name="正方形/長方形 16">
            <a:extLst>
              <a:ext uri="{FF2B5EF4-FFF2-40B4-BE49-F238E27FC236}">
                <a16:creationId xmlns:a16="http://schemas.microsoft.com/office/drawing/2014/main" id="{0A3D5B5E-86B7-0118-09DD-857E4FDED4A0}"/>
              </a:ext>
            </a:extLst>
          </p:cNvPr>
          <p:cNvSpPr/>
          <p:nvPr/>
        </p:nvSpPr>
        <p:spPr>
          <a:xfrm>
            <a:off x="345085" y="1124042"/>
            <a:ext cx="2048794" cy="353977"/>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400" dirty="0">
                <a:latin typeface="Meiryo UI" panose="020B0604030504040204" pitchFamily="50" charset="-128"/>
                <a:ea typeface="Meiryo UI" panose="020B0604030504040204" pitchFamily="50" charset="-128"/>
              </a:rPr>
              <a:t>校長対象研修</a:t>
            </a:r>
          </a:p>
        </p:txBody>
      </p:sp>
      <p:sp>
        <p:nvSpPr>
          <p:cNvPr id="24" name="テキスト ボックス 23">
            <a:extLst>
              <a:ext uri="{FF2B5EF4-FFF2-40B4-BE49-F238E27FC236}">
                <a16:creationId xmlns:a16="http://schemas.microsoft.com/office/drawing/2014/main" id="{7AB0D677-99D7-3944-8F97-5E43C82875CD}"/>
              </a:ext>
            </a:extLst>
          </p:cNvPr>
          <p:cNvSpPr txBox="1"/>
          <p:nvPr/>
        </p:nvSpPr>
        <p:spPr>
          <a:xfrm>
            <a:off x="579374" y="1564105"/>
            <a:ext cx="4572000" cy="738664"/>
          </a:xfrm>
          <a:prstGeom prst="rect">
            <a:avLst/>
          </a:prstGeom>
          <a:noFill/>
        </p:spPr>
        <p:txBody>
          <a:bodyPr wrap="square">
            <a:spAutoFit/>
          </a:bodyPr>
          <a:lstStyle/>
          <a:p>
            <a:r>
              <a:rPr kumimoji="1" lang="ja-JP" altLang="en-US" sz="1400" dirty="0"/>
              <a:t>マーケティング、ブランディング、プロモーションを通じた、府立高校の戦略的な広報戦略の重要性について、外部講師等を招いた臨時研修を開催</a:t>
            </a:r>
          </a:p>
        </p:txBody>
      </p:sp>
      <p:sp>
        <p:nvSpPr>
          <p:cNvPr id="30" name="正方形/長方形 29">
            <a:extLst>
              <a:ext uri="{FF2B5EF4-FFF2-40B4-BE49-F238E27FC236}">
                <a16:creationId xmlns:a16="http://schemas.microsoft.com/office/drawing/2014/main" id="{6222367B-121D-8C44-9A45-5F002B1D2C11}"/>
              </a:ext>
            </a:extLst>
          </p:cNvPr>
          <p:cNvSpPr/>
          <p:nvPr/>
        </p:nvSpPr>
        <p:spPr>
          <a:xfrm>
            <a:off x="345085" y="2772541"/>
            <a:ext cx="2048794" cy="353977"/>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US" altLang="ja-JP" sz="1400" dirty="0">
                <a:latin typeface="Meiryo UI" panose="020B0604030504040204" pitchFamily="50" charset="-128"/>
                <a:ea typeface="Meiryo UI" panose="020B0604030504040204" pitchFamily="50" charset="-128"/>
              </a:rPr>
              <a:t>SNS</a:t>
            </a:r>
            <a:r>
              <a:rPr lang="ja-JP" altLang="en-US" sz="1400" dirty="0">
                <a:latin typeface="Meiryo UI" panose="020B0604030504040204" pitchFamily="50" charset="-128"/>
                <a:ea typeface="Meiryo UI" panose="020B0604030504040204" pitchFamily="50" charset="-128"/>
              </a:rPr>
              <a:t>魅力発信セミナー</a:t>
            </a:r>
          </a:p>
        </p:txBody>
      </p:sp>
      <p:sp>
        <p:nvSpPr>
          <p:cNvPr id="33" name="テキスト ボックス 32">
            <a:extLst>
              <a:ext uri="{FF2B5EF4-FFF2-40B4-BE49-F238E27FC236}">
                <a16:creationId xmlns:a16="http://schemas.microsoft.com/office/drawing/2014/main" id="{3003F6B7-2026-F724-FCBB-CDA817DD7D2E}"/>
              </a:ext>
            </a:extLst>
          </p:cNvPr>
          <p:cNvSpPr txBox="1"/>
          <p:nvPr/>
        </p:nvSpPr>
        <p:spPr>
          <a:xfrm>
            <a:off x="610576" y="3266099"/>
            <a:ext cx="4572000" cy="738664"/>
          </a:xfrm>
          <a:prstGeom prst="rect">
            <a:avLst/>
          </a:prstGeom>
          <a:noFill/>
        </p:spPr>
        <p:txBody>
          <a:bodyPr wrap="square">
            <a:spAutoFit/>
          </a:bodyPr>
          <a:lstStyle/>
          <a:p>
            <a:r>
              <a:rPr kumimoji="1" lang="ja-JP" altLang="en-US" sz="1400" dirty="0"/>
              <a:t>ＳＮＳ運用に必要となる基礎的な知識等の取得を目的とした教職員研修と、生徒の思考力や情報活用能力を育成することを目的とした生徒と教職員対象のセミナーを開催</a:t>
            </a:r>
          </a:p>
        </p:txBody>
      </p:sp>
    </p:spTree>
    <p:extLst>
      <p:ext uri="{BB962C8B-B14F-4D97-AF65-F5344CB8AC3E}">
        <p14:creationId xmlns:p14="http://schemas.microsoft.com/office/powerpoint/2010/main" val="8333255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FE85D4-9A7D-D872-4369-477E68036429}"/>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72</a:t>
            </a:fld>
            <a:endParaRPr kumimoji="1" lang="ja-JP" altLang="en-US"/>
          </a:p>
        </p:txBody>
      </p:sp>
      <p:cxnSp>
        <p:nvCxnSpPr>
          <p:cNvPr id="4" name="直線コネクタ 3">
            <a:extLst>
              <a:ext uri="{FF2B5EF4-FFF2-40B4-BE49-F238E27FC236}">
                <a16:creationId xmlns:a16="http://schemas.microsoft.com/office/drawing/2014/main" id="{464B3858-B691-17AB-A642-36961B6F14EC}"/>
              </a:ext>
            </a:extLst>
          </p:cNvPr>
          <p:cNvCxnSpPr/>
          <p:nvPr/>
        </p:nvCxnSpPr>
        <p:spPr>
          <a:xfrm>
            <a:off x="647272" y="3429000"/>
            <a:ext cx="7813497"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テキスト ボックス 4">
            <a:extLst>
              <a:ext uri="{FF2B5EF4-FFF2-40B4-BE49-F238E27FC236}">
                <a16:creationId xmlns:a16="http://schemas.microsoft.com/office/drawing/2014/main" id="{ACA2FD0A-5296-A805-7391-E23B3E990173}"/>
              </a:ext>
            </a:extLst>
          </p:cNvPr>
          <p:cNvSpPr txBox="1"/>
          <p:nvPr/>
        </p:nvSpPr>
        <p:spPr>
          <a:xfrm>
            <a:off x="760288" y="2815119"/>
            <a:ext cx="7161087" cy="461665"/>
          </a:xfrm>
          <a:prstGeom prst="rect">
            <a:avLst/>
          </a:prstGeom>
          <a:noFill/>
        </p:spPr>
        <p:txBody>
          <a:bodyPr wrap="square" rtlCol="0">
            <a:spAutoFit/>
          </a:bodyPr>
          <a:lstStyle/>
          <a:p>
            <a:r>
              <a:rPr kumimoji="1" lang="ja-JP" altLang="en-US" sz="2400" dirty="0"/>
              <a:t>第４章　今後のスケジュール</a:t>
            </a:r>
          </a:p>
        </p:txBody>
      </p:sp>
    </p:spTree>
    <p:extLst>
      <p:ext uri="{BB962C8B-B14F-4D97-AF65-F5344CB8AC3E}">
        <p14:creationId xmlns:p14="http://schemas.microsoft.com/office/powerpoint/2010/main" val="27716762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1">
            <a:extLst>
              <a:ext uri="{FF2B5EF4-FFF2-40B4-BE49-F238E27FC236}">
                <a16:creationId xmlns:a16="http://schemas.microsoft.com/office/drawing/2014/main" id="{874A5162-9741-6246-812F-0D8EC18CED04}"/>
              </a:ext>
            </a:extLst>
          </p:cNvPr>
          <p:cNvGraphicFramePr>
            <a:graphicFrameLocks noGrp="1"/>
          </p:cNvGraphicFramePr>
          <p:nvPr>
            <p:extLst>
              <p:ext uri="{D42A27DB-BD31-4B8C-83A1-F6EECF244321}">
                <p14:modId xmlns:p14="http://schemas.microsoft.com/office/powerpoint/2010/main" val="1436584026"/>
              </p:ext>
            </p:extLst>
          </p:nvPr>
        </p:nvGraphicFramePr>
        <p:xfrm>
          <a:off x="452370" y="728340"/>
          <a:ext cx="8154002" cy="2271714"/>
        </p:xfrm>
        <a:graphic>
          <a:graphicData uri="http://schemas.openxmlformats.org/drawingml/2006/table">
            <a:tbl>
              <a:tblPr firstRow="1" bandRow="1">
                <a:tableStyleId>{5940675A-B579-460E-94D1-54222C63F5DA}</a:tableStyleId>
              </a:tblPr>
              <a:tblGrid>
                <a:gridCol w="750500">
                  <a:extLst>
                    <a:ext uri="{9D8B030D-6E8A-4147-A177-3AD203B41FA5}">
                      <a16:colId xmlns:a16="http://schemas.microsoft.com/office/drawing/2014/main" val="4094854469"/>
                    </a:ext>
                  </a:extLst>
                </a:gridCol>
                <a:gridCol w="1233917">
                  <a:extLst>
                    <a:ext uri="{9D8B030D-6E8A-4147-A177-3AD203B41FA5}">
                      <a16:colId xmlns:a16="http://schemas.microsoft.com/office/drawing/2014/main" val="1975741548"/>
                    </a:ext>
                  </a:extLst>
                </a:gridCol>
                <a:gridCol w="1233917">
                  <a:extLst>
                    <a:ext uri="{9D8B030D-6E8A-4147-A177-3AD203B41FA5}">
                      <a16:colId xmlns:a16="http://schemas.microsoft.com/office/drawing/2014/main" val="2321984511"/>
                    </a:ext>
                  </a:extLst>
                </a:gridCol>
                <a:gridCol w="1233917">
                  <a:extLst>
                    <a:ext uri="{9D8B030D-6E8A-4147-A177-3AD203B41FA5}">
                      <a16:colId xmlns:a16="http://schemas.microsoft.com/office/drawing/2014/main" val="1884997581"/>
                    </a:ext>
                  </a:extLst>
                </a:gridCol>
                <a:gridCol w="1233917">
                  <a:extLst>
                    <a:ext uri="{9D8B030D-6E8A-4147-A177-3AD203B41FA5}">
                      <a16:colId xmlns:a16="http://schemas.microsoft.com/office/drawing/2014/main" val="188559449"/>
                    </a:ext>
                  </a:extLst>
                </a:gridCol>
                <a:gridCol w="1233917">
                  <a:extLst>
                    <a:ext uri="{9D8B030D-6E8A-4147-A177-3AD203B41FA5}">
                      <a16:colId xmlns:a16="http://schemas.microsoft.com/office/drawing/2014/main" val="3822345213"/>
                    </a:ext>
                  </a:extLst>
                </a:gridCol>
                <a:gridCol w="1233917">
                  <a:extLst>
                    <a:ext uri="{9D8B030D-6E8A-4147-A177-3AD203B41FA5}">
                      <a16:colId xmlns:a16="http://schemas.microsoft.com/office/drawing/2014/main" val="672347250"/>
                    </a:ext>
                  </a:extLst>
                </a:gridCol>
              </a:tblGrid>
              <a:tr h="327866">
                <a:tc>
                  <a:txBody>
                    <a:bodyPr/>
                    <a:lstStyle/>
                    <a:p>
                      <a:pPr algn="dist"/>
                      <a:endParaRPr kumimoji="1" lang="ja-JP" altLang="en-US" sz="1400"/>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200" b="1" dirty="0">
                          <a:latin typeface="メイリオ" panose="020B0604030504040204" pitchFamily="50" charset="-128"/>
                          <a:ea typeface="メイリオ" panose="020B0604030504040204" pitchFamily="50" charset="-128"/>
                        </a:rPr>
                        <a:t>R</a:t>
                      </a:r>
                      <a:r>
                        <a:rPr kumimoji="1" lang="ja-JP" altLang="en-US" sz="1200" b="1" dirty="0">
                          <a:latin typeface="メイリオ" panose="020B0604030504040204" pitchFamily="50" charset="-128"/>
                          <a:ea typeface="メイリオ" panose="020B0604030504040204" pitchFamily="50" charset="-128"/>
                        </a:rPr>
                        <a:t>６</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200" b="1" dirty="0">
                          <a:latin typeface="メイリオ" panose="020B0604030504040204" pitchFamily="50" charset="-128"/>
                          <a:ea typeface="メイリオ" panose="020B0604030504040204" pitchFamily="50" charset="-128"/>
                        </a:rPr>
                        <a:t>R</a:t>
                      </a:r>
                      <a:r>
                        <a:rPr kumimoji="1" lang="ja-JP" altLang="en-US" sz="1200" b="1" dirty="0">
                          <a:latin typeface="メイリオ" panose="020B0604030504040204" pitchFamily="50" charset="-128"/>
                          <a:ea typeface="メイリオ" panose="020B0604030504040204" pitchFamily="50" charset="-128"/>
                        </a:rPr>
                        <a:t>７</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200" b="1" dirty="0">
                          <a:latin typeface="メイリオ" panose="020B0604030504040204" pitchFamily="50" charset="-128"/>
                          <a:ea typeface="メイリオ" panose="020B0604030504040204" pitchFamily="50" charset="-128"/>
                        </a:rPr>
                        <a:t>R</a:t>
                      </a:r>
                      <a:r>
                        <a:rPr kumimoji="1" lang="ja-JP" altLang="en-US" sz="1200" b="1" dirty="0">
                          <a:latin typeface="メイリオ" panose="020B0604030504040204" pitchFamily="50" charset="-128"/>
                          <a:ea typeface="メイリオ" panose="020B0604030504040204" pitchFamily="50" charset="-128"/>
                        </a:rPr>
                        <a:t>８</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200" b="1" dirty="0">
                          <a:latin typeface="メイリオ" panose="020B0604030504040204" pitchFamily="50" charset="-128"/>
                          <a:ea typeface="メイリオ" panose="020B0604030504040204" pitchFamily="50" charset="-128"/>
                        </a:rPr>
                        <a:t>R</a:t>
                      </a:r>
                      <a:r>
                        <a:rPr kumimoji="1" lang="ja-JP" altLang="en-US" sz="1200" b="1" dirty="0">
                          <a:latin typeface="メイリオ" panose="020B0604030504040204" pitchFamily="50" charset="-128"/>
                          <a:ea typeface="メイリオ" panose="020B0604030504040204" pitchFamily="50" charset="-128"/>
                        </a:rPr>
                        <a:t>９</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200" b="1" dirty="0">
                          <a:latin typeface="メイリオ" panose="020B0604030504040204" pitchFamily="50" charset="-128"/>
                          <a:ea typeface="メイリオ" panose="020B0604030504040204" pitchFamily="50" charset="-128"/>
                        </a:rPr>
                        <a:t>R10</a:t>
                      </a:r>
                      <a:endParaRPr kumimoji="1" lang="ja-JP" altLang="en-US" sz="1200" b="1" dirty="0">
                        <a:latin typeface="メイリオ" panose="020B0604030504040204" pitchFamily="50" charset="-128"/>
                        <a:ea typeface="メイリオ" panose="020B0604030504040204" pitchFamily="50" charset="-128"/>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200" b="1" dirty="0">
                          <a:latin typeface="メイリオ" panose="020B0604030504040204" pitchFamily="50" charset="-128"/>
                          <a:ea typeface="メイリオ" panose="020B0604030504040204" pitchFamily="50" charset="-128"/>
                        </a:rPr>
                        <a:t>R11</a:t>
                      </a:r>
                      <a:r>
                        <a:rPr kumimoji="1" lang="ja-JP" altLang="en-US" sz="1200" b="1" dirty="0">
                          <a:latin typeface="メイリオ" panose="020B0604030504040204" pitchFamily="50" charset="-128"/>
                          <a:ea typeface="メイリオ" panose="020B0604030504040204" pitchFamily="50" charset="-128"/>
                        </a:rPr>
                        <a:t>以降</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67901993"/>
                  </a:ext>
                </a:extLst>
              </a:tr>
              <a:tr h="6373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メイリオ" panose="020B0604030504040204" pitchFamily="50" charset="-128"/>
                          <a:ea typeface="メイリオ" panose="020B0604030504040204" pitchFamily="50" charset="-128"/>
                          <a:cs typeface="+mn-cs"/>
                        </a:rPr>
                        <a:t>学校改革</a:t>
                      </a:r>
                    </a:p>
                  </a:txBody>
                  <a:tcPr marL="68580" marR="68580" marT="188999"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marL="68580" marR="68580" marT="188999" marB="34290">
                    <a:lnL w="12700" cap="flat" cmpd="sng" algn="ctr">
                      <a:solidFill>
                        <a:schemeClr val="bg1"/>
                      </a:solidFill>
                      <a:prstDash val="solid"/>
                      <a:round/>
                      <a:headEnd type="none" w="med" len="med"/>
                      <a:tailEnd type="none" w="med" len="med"/>
                    </a:lnL>
                    <a:lnR w="38100" cap="flat" cmpd="sng" algn="ctr">
                      <a:noFill/>
                      <a:prstDash val="sysDash"/>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pattFill prst="pct20">
                      <a:fgClr>
                        <a:srgbClr val="FF99CC"/>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no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pattFill prst="pct70">
                      <a:fgClr>
                        <a:schemeClr val="accent4">
                          <a:lumMod val="20000"/>
                          <a:lumOff val="80000"/>
                        </a:schemeClr>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pattFill prst="pct70">
                      <a:fgClr>
                        <a:schemeClr val="accent4">
                          <a:lumMod val="20000"/>
                          <a:lumOff val="80000"/>
                        </a:schemeClr>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solidFill>
                        <a:schemeClr val="bg1"/>
                      </a:solidFill>
                      <a:prstDash val="solid"/>
                      <a:round/>
                      <a:headEnd type="none" w="med" len="med"/>
                      <a:tailEnd type="none" w="med" len="med"/>
                    </a:lnL>
                    <a:lnR w="38100" cap="flat" cmpd="sng" algn="ctr">
                      <a:noFill/>
                      <a:prstDash val="sysDash"/>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pattFill prst="pct70">
                      <a:fgClr>
                        <a:schemeClr val="accent4">
                          <a:lumMod val="20000"/>
                          <a:lumOff val="80000"/>
                        </a:schemeClr>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no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CFF99"/>
                    </a:solid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CFF99"/>
                    </a:solidFill>
                  </a:tcPr>
                </a:tc>
                <a:extLst>
                  <a:ext uri="{0D108BD9-81ED-4DB2-BD59-A6C34878D82A}">
                    <a16:rowId xmlns:a16="http://schemas.microsoft.com/office/drawing/2014/main" val="2781871547"/>
                  </a:ext>
                </a:extLst>
              </a:tr>
              <a:tr h="6373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メイリオ" panose="020B0604030504040204" pitchFamily="50" charset="-128"/>
                          <a:ea typeface="メイリオ" panose="020B0604030504040204" pitchFamily="50" charset="-128"/>
                          <a:cs typeface="+mn-cs"/>
                        </a:rPr>
                        <a:t>入試改革</a:t>
                      </a:r>
                    </a:p>
                  </a:txBody>
                  <a:tcPr marL="68580" marR="68580" marT="188999" marB="3429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marL="68580" marR="68580" marT="188999" marB="34290">
                    <a:lnL w="12700" cap="flat" cmpd="sng" algn="ctr">
                      <a:solidFill>
                        <a:schemeClr val="bg1"/>
                      </a:solidFill>
                      <a:prstDash val="solid"/>
                      <a:round/>
                      <a:headEnd type="none" w="med" len="med"/>
                      <a:tailEnd type="none" w="med" len="med"/>
                    </a:lnL>
                    <a:lnR w="38100" cap="flat" cmpd="sng" algn="ctr">
                      <a:noFill/>
                      <a:prstDash val="sys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pattFill prst="pct20">
                      <a:fgClr>
                        <a:srgbClr val="FF99CC"/>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noFill/>
                      <a:prstDash val="sysDash"/>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pattFill prst="pct70">
                      <a:fgClr>
                        <a:schemeClr val="accent4">
                          <a:lumMod val="20000"/>
                          <a:lumOff val="80000"/>
                        </a:schemeClr>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pattFill prst="pct70">
                      <a:fgClr>
                        <a:schemeClr val="accent4">
                          <a:lumMod val="20000"/>
                          <a:lumOff val="80000"/>
                        </a:schemeClr>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solidFill>
                        <a:schemeClr val="bg1"/>
                      </a:solidFill>
                      <a:prstDash val="solid"/>
                      <a:round/>
                      <a:headEnd type="none" w="med" len="med"/>
                      <a:tailEnd type="none" w="med" len="med"/>
                    </a:lnL>
                    <a:lnR w="38100" cap="flat" cmpd="sng" algn="ctr">
                      <a:noFill/>
                      <a:prstDash val="sys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pattFill prst="pct70">
                      <a:fgClr>
                        <a:schemeClr val="accent4">
                          <a:lumMod val="20000"/>
                          <a:lumOff val="80000"/>
                        </a:schemeClr>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noFill/>
                      <a:prstDash val="sysDash"/>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CFF99"/>
                    </a:solid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CFF99"/>
                    </a:solidFill>
                  </a:tcPr>
                </a:tc>
                <a:extLst>
                  <a:ext uri="{0D108BD9-81ED-4DB2-BD59-A6C34878D82A}">
                    <a16:rowId xmlns:a16="http://schemas.microsoft.com/office/drawing/2014/main" val="3460822109"/>
                  </a:ext>
                </a:extLst>
              </a:tr>
              <a:tr h="6691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メイリオ" panose="020B0604030504040204" pitchFamily="50" charset="-128"/>
                          <a:ea typeface="メイリオ" panose="020B0604030504040204" pitchFamily="50" charset="-128"/>
                          <a:cs typeface="+mn-cs"/>
                        </a:rPr>
                        <a:t>広報改革</a:t>
                      </a:r>
                    </a:p>
                  </a:txBody>
                  <a:tcPr marL="68580" marR="68580" marT="188999"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marL="68580" marR="68580" marT="188999" marB="34290">
                    <a:lnL w="12700" cap="flat" cmpd="sng" algn="ctr">
                      <a:solidFill>
                        <a:schemeClr val="bg1"/>
                      </a:solidFill>
                      <a:prstDash val="solid"/>
                      <a:round/>
                      <a:headEnd type="none" w="med" len="med"/>
                      <a:tailEnd type="none" w="med" len="med"/>
                    </a:lnL>
                    <a:lnR w="38100" cap="flat" cmpd="sng" algn="ctr">
                      <a:noFill/>
                      <a:prstDash val="sysDash"/>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20">
                      <a:fgClr>
                        <a:srgbClr val="FF99CC"/>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noFill/>
                      <a:prstDash val="sysDash"/>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70">
                      <a:fgClr>
                        <a:schemeClr val="accent4">
                          <a:lumMod val="20000"/>
                          <a:lumOff val="80000"/>
                        </a:schemeClr>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70">
                      <a:fgClr>
                        <a:schemeClr val="accent4">
                          <a:lumMod val="20000"/>
                          <a:lumOff val="80000"/>
                        </a:schemeClr>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solidFill>
                        <a:schemeClr val="bg1"/>
                      </a:solidFill>
                      <a:prstDash val="solid"/>
                      <a:round/>
                      <a:headEnd type="none" w="med" len="med"/>
                      <a:tailEnd type="none" w="med" len="med"/>
                    </a:lnL>
                    <a:lnR w="38100" cap="flat" cmpd="sng" algn="ctr">
                      <a:noFill/>
                      <a:prstDash val="sysDash"/>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70">
                      <a:fgClr>
                        <a:schemeClr val="accent4">
                          <a:lumMod val="20000"/>
                          <a:lumOff val="80000"/>
                        </a:schemeClr>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noFill/>
                      <a:prstDash val="sysDash"/>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extLst>
                  <a:ext uri="{0D108BD9-81ED-4DB2-BD59-A6C34878D82A}">
                    <a16:rowId xmlns:a16="http://schemas.microsoft.com/office/drawing/2014/main" val="2837138218"/>
                  </a:ext>
                </a:extLst>
              </a:tr>
            </a:tbl>
          </a:graphicData>
        </a:graphic>
      </p:graphicFrame>
      <p:sp>
        <p:nvSpPr>
          <p:cNvPr id="12" name="矢印: 右 11">
            <a:extLst>
              <a:ext uri="{FF2B5EF4-FFF2-40B4-BE49-F238E27FC236}">
                <a16:creationId xmlns:a16="http://schemas.microsoft.com/office/drawing/2014/main" id="{E7FF3FCA-5A4C-4B59-BC95-0512A34DF1BB}"/>
              </a:ext>
            </a:extLst>
          </p:cNvPr>
          <p:cNvSpPr/>
          <p:nvPr/>
        </p:nvSpPr>
        <p:spPr>
          <a:xfrm>
            <a:off x="2586526" y="1146584"/>
            <a:ext cx="5994000" cy="135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a:solidFill>
                <a:prstClr val="white"/>
              </a:solidFill>
              <a:latin typeface="游ゴシック" panose="020F0502020204030204"/>
              <a:ea typeface="游ゴシック" panose="020B0400000000000000" pitchFamily="50" charset="-128"/>
            </a:endParaRPr>
          </a:p>
        </p:txBody>
      </p:sp>
      <p:sp>
        <p:nvSpPr>
          <p:cNvPr id="41" name="楕円 40">
            <a:extLst>
              <a:ext uri="{FF2B5EF4-FFF2-40B4-BE49-F238E27FC236}">
                <a16:creationId xmlns:a16="http://schemas.microsoft.com/office/drawing/2014/main" id="{3FC0C1E1-1E6A-42FB-9A8A-1DDEA4AB3624}"/>
              </a:ext>
            </a:extLst>
          </p:cNvPr>
          <p:cNvSpPr/>
          <p:nvPr/>
        </p:nvSpPr>
        <p:spPr>
          <a:xfrm>
            <a:off x="5867707" y="1737697"/>
            <a:ext cx="162000" cy="162000"/>
          </a:xfrm>
          <a:prstGeom prst="ellipse">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a:solidFill>
                <a:prstClr val="white"/>
              </a:solidFill>
              <a:latin typeface="游ゴシック" panose="020F0502020204030204"/>
              <a:ea typeface="游ゴシック" panose="020B0400000000000000" pitchFamily="50" charset="-128"/>
            </a:endParaRPr>
          </a:p>
        </p:txBody>
      </p:sp>
      <p:sp>
        <p:nvSpPr>
          <p:cNvPr id="48" name="四角形: 角を丸くする 47">
            <a:extLst>
              <a:ext uri="{FF2B5EF4-FFF2-40B4-BE49-F238E27FC236}">
                <a16:creationId xmlns:a16="http://schemas.microsoft.com/office/drawing/2014/main" id="{CAEEAC46-7193-416D-A761-5F052986C1A0}"/>
              </a:ext>
            </a:extLst>
          </p:cNvPr>
          <p:cNvSpPr/>
          <p:nvPr/>
        </p:nvSpPr>
        <p:spPr>
          <a:xfrm>
            <a:off x="1241849" y="1158938"/>
            <a:ext cx="891000" cy="18302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ja-JP" altLang="en-US" sz="900" b="1" dirty="0">
                <a:solidFill>
                  <a:prstClr val="black"/>
                </a:solidFill>
                <a:latin typeface="Meiryo UI" panose="020B0604030504040204" pitchFamily="50" charset="-128"/>
                <a:ea typeface="Meiryo UI" panose="020B0604030504040204" pitchFamily="50" charset="-128"/>
              </a:rPr>
              <a:t>方向性検討</a:t>
            </a:r>
            <a:endParaRPr lang="en-US" altLang="ja-JP" sz="900" b="1" dirty="0">
              <a:solidFill>
                <a:prstClr val="black"/>
              </a:solidFill>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995F83EA-A108-4A34-AD5E-FCA1485E6662}"/>
              </a:ext>
            </a:extLst>
          </p:cNvPr>
          <p:cNvSpPr txBox="1"/>
          <p:nvPr/>
        </p:nvSpPr>
        <p:spPr>
          <a:xfrm>
            <a:off x="3605362" y="1249613"/>
            <a:ext cx="2725445" cy="253916"/>
          </a:xfrm>
          <a:prstGeom prst="rect">
            <a:avLst/>
          </a:prstGeom>
          <a:noFill/>
        </p:spPr>
        <p:txBody>
          <a:bodyPr wrap="square" rtlCol="0">
            <a:spAutoFit/>
          </a:bodyPr>
          <a:lstStyle/>
          <a:p>
            <a:pPr defTabSz="685800">
              <a:defRPr/>
            </a:pPr>
            <a:r>
              <a:rPr kumimoji="1" lang="ja-JP" altLang="en-US" sz="1050" b="1" dirty="0">
                <a:solidFill>
                  <a:prstClr val="black"/>
                </a:solidFill>
                <a:latin typeface="Meiryo UI" panose="020B0604030504040204" pitchFamily="50" charset="-128"/>
                <a:ea typeface="Meiryo UI" panose="020B0604030504040204" pitchFamily="50" charset="-128"/>
              </a:rPr>
              <a:t>特色の検討、明示、具体化</a:t>
            </a:r>
            <a:endParaRPr kumimoji="1" lang="en-US" altLang="ja-JP" sz="1050" b="1" dirty="0">
              <a:solidFill>
                <a:prstClr val="black"/>
              </a:solidFill>
              <a:latin typeface="Meiryo UI" panose="020B0604030504040204" pitchFamily="50" charset="-128"/>
              <a:ea typeface="Meiryo UI" panose="020B0604030504040204" pitchFamily="50" charset="-128"/>
            </a:endParaRPr>
          </a:p>
        </p:txBody>
      </p:sp>
      <p:sp>
        <p:nvSpPr>
          <p:cNvPr id="57" name="四角形: 角を丸くする 56">
            <a:extLst>
              <a:ext uri="{FF2B5EF4-FFF2-40B4-BE49-F238E27FC236}">
                <a16:creationId xmlns:a16="http://schemas.microsoft.com/office/drawing/2014/main" id="{2C44F420-24AE-4D53-A533-F3B9E8E00A85}"/>
              </a:ext>
            </a:extLst>
          </p:cNvPr>
          <p:cNvSpPr/>
          <p:nvPr/>
        </p:nvSpPr>
        <p:spPr>
          <a:xfrm>
            <a:off x="1243838" y="1787761"/>
            <a:ext cx="891000" cy="18302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ja-JP" altLang="en-US" sz="900" b="1" dirty="0">
                <a:solidFill>
                  <a:prstClr val="black"/>
                </a:solidFill>
                <a:latin typeface="Meiryo UI" panose="020B0604030504040204" pitchFamily="50" charset="-128"/>
                <a:ea typeface="Meiryo UI" panose="020B0604030504040204" pitchFamily="50" charset="-128"/>
              </a:rPr>
              <a:t>改善制度検討</a:t>
            </a:r>
            <a:endParaRPr lang="en-US" altLang="ja-JP" sz="900" b="1" dirty="0">
              <a:solidFill>
                <a:prstClr val="black"/>
              </a:solidFill>
              <a:latin typeface="Meiryo UI" panose="020B0604030504040204" pitchFamily="50" charset="-128"/>
              <a:ea typeface="Meiryo UI" panose="020B0604030504040204" pitchFamily="50" charset="-128"/>
            </a:endParaRPr>
          </a:p>
        </p:txBody>
      </p:sp>
      <p:sp>
        <p:nvSpPr>
          <p:cNvPr id="31" name="矢印: 右 30">
            <a:extLst>
              <a:ext uri="{FF2B5EF4-FFF2-40B4-BE49-F238E27FC236}">
                <a16:creationId xmlns:a16="http://schemas.microsoft.com/office/drawing/2014/main" id="{9F68BF87-0688-4E45-A0DD-DF1B00155BB8}"/>
              </a:ext>
            </a:extLst>
          </p:cNvPr>
          <p:cNvSpPr/>
          <p:nvPr/>
        </p:nvSpPr>
        <p:spPr>
          <a:xfrm>
            <a:off x="1237565" y="2414602"/>
            <a:ext cx="837000" cy="13340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a:solidFill>
                <a:prstClr val="white"/>
              </a:solidFill>
              <a:latin typeface="游ゴシック" panose="020F0502020204030204"/>
              <a:ea typeface="游ゴシック" panose="020B0400000000000000" pitchFamily="50" charset="-128"/>
            </a:endParaRPr>
          </a:p>
        </p:txBody>
      </p:sp>
      <p:sp>
        <p:nvSpPr>
          <p:cNvPr id="43" name="テキスト ボックス 42">
            <a:extLst>
              <a:ext uri="{FF2B5EF4-FFF2-40B4-BE49-F238E27FC236}">
                <a16:creationId xmlns:a16="http://schemas.microsoft.com/office/drawing/2014/main" id="{9A29AF4A-0B9A-477F-90E5-E1E6C0961630}"/>
              </a:ext>
            </a:extLst>
          </p:cNvPr>
          <p:cNvSpPr txBox="1"/>
          <p:nvPr/>
        </p:nvSpPr>
        <p:spPr>
          <a:xfrm>
            <a:off x="1154348" y="2529803"/>
            <a:ext cx="987630" cy="369332"/>
          </a:xfrm>
          <a:prstGeom prst="rect">
            <a:avLst/>
          </a:prstGeom>
          <a:noFill/>
        </p:spPr>
        <p:txBody>
          <a:bodyPr wrap="square" rtlCol="0">
            <a:spAutoFit/>
          </a:bodyPr>
          <a:lstStyle/>
          <a:p>
            <a:pPr algn="ctr" defTabSz="685800">
              <a:defRPr/>
            </a:pPr>
            <a:r>
              <a:rPr kumimoji="1" lang="ja-JP" altLang="en-US" sz="900" b="1" dirty="0">
                <a:solidFill>
                  <a:prstClr val="black"/>
                </a:solidFill>
                <a:latin typeface="Meiryo UI" panose="020B0604030504040204" pitchFamily="50" charset="-128"/>
                <a:ea typeface="Meiryo UI" panose="020B0604030504040204" pitchFamily="50" charset="-128"/>
              </a:rPr>
              <a:t>新たな取組みの実施</a:t>
            </a:r>
            <a:endParaRPr kumimoji="1" lang="en-US" altLang="ja-JP" sz="900" b="1" dirty="0">
              <a:solidFill>
                <a:prstClr val="black"/>
              </a:solidFill>
              <a:latin typeface="Meiryo UI" panose="020B0604030504040204" pitchFamily="50" charset="-128"/>
              <a:ea typeface="Meiryo UI" panose="020B0604030504040204" pitchFamily="50" charset="-128"/>
            </a:endParaRPr>
          </a:p>
        </p:txBody>
      </p:sp>
      <p:sp>
        <p:nvSpPr>
          <p:cNvPr id="46" name="矢印: 右 45">
            <a:extLst>
              <a:ext uri="{FF2B5EF4-FFF2-40B4-BE49-F238E27FC236}">
                <a16:creationId xmlns:a16="http://schemas.microsoft.com/office/drawing/2014/main" id="{66F5B910-B818-4A9F-95A9-ACF025493BD9}"/>
              </a:ext>
            </a:extLst>
          </p:cNvPr>
          <p:cNvSpPr/>
          <p:nvPr/>
        </p:nvSpPr>
        <p:spPr>
          <a:xfrm>
            <a:off x="2571953" y="2408652"/>
            <a:ext cx="5994000" cy="135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a:solidFill>
                <a:prstClr val="white"/>
              </a:solidFill>
              <a:latin typeface="游ゴシック" panose="020F0502020204030204"/>
              <a:ea typeface="游ゴシック" panose="020B0400000000000000" pitchFamily="50" charset="-128"/>
            </a:endParaRPr>
          </a:p>
        </p:txBody>
      </p:sp>
      <p:sp>
        <p:nvSpPr>
          <p:cNvPr id="55" name="テキスト ボックス 54">
            <a:extLst>
              <a:ext uri="{FF2B5EF4-FFF2-40B4-BE49-F238E27FC236}">
                <a16:creationId xmlns:a16="http://schemas.microsoft.com/office/drawing/2014/main" id="{A65BACFE-FF89-4165-A4AA-01E790E7EC17}"/>
              </a:ext>
            </a:extLst>
          </p:cNvPr>
          <p:cNvSpPr txBox="1"/>
          <p:nvPr/>
        </p:nvSpPr>
        <p:spPr>
          <a:xfrm>
            <a:off x="3512012" y="2522573"/>
            <a:ext cx="1728000" cy="253916"/>
          </a:xfrm>
          <a:prstGeom prst="rect">
            <a:avLst/>
          </a:prstGeom>
          <a:noFill/>
        </p:spPr>
        <p:txBody>
          <a:bodyPr wrap="square" rtlCol="0">
            <a:spAutoFit/>
          </a:bodyPr>
          <a:lstStyle/>
          <a:p>
            <a:pPr algn="ctr" defTabSz="685800">
              <a:defRPr/>
            </a:pPr>
            <a:r>
              <a:rPr kumimoji="1" lang="ja-JP" altLang="en-US" sz="1050" b="1" dirty="0">
                <a:solidFill>
                  <a:prstClr val="black"/>
                </a:solidFill>
                <a:latin typeface="Meiryo UI" panose="020B0604030504040204" pitchFamily="50" charset="-128"/>
                <a:ea typeface="Meiryo UI" panose="020B0604030504040204" pitchFamily="50" charset="-128"/>
              </a:rPr>
              <a:t>学校改革を踏まえた発信</a:t>
            </a:r>
            <a:endParaRPr kumimoji="1" lang="en-US" altLang="ja-JP" sz="1050" b="1" dirty="0">
              <a:solidFill>
                <a:prstClr val="black"/>
              </a:solidFill>
              <a:latin typeface="Meiryo UI" panose="020B0604030504040204" pitchFamily="50" charset="-128"/>
              <a:ea typeface="Meiryo UI" panose="020B0604030504040204" pitchFamily="50" charset="-128"/>
            </a:endParaRPr>
          </a:p>
        </p:txBody>
      </p:sp>
      <p:sp>
        <p:nvSpPr>
          <p:cNvPr id="56" name="矢印: 右 55">
            <a:extLst>
              <a:ext uri="{FF2B5EF4-FFF2-40B4-BE49-F238E27FC236}">
                <a16:creationId xmlns:a16="http://schemas.microsoft.com/office/drawing/2014/main" id="{795D0A28-00AC-4B13-81E4-203B44A0F51D}"/>
              </a:ext>
            </a:extLst>
          </p:cNvPr>
          <p:cNvSpPr/>
          <p:nvPr/>
        </p:nvSpPr>
        <p:spPr>
          <a:xfrm>
            <a:off x="4972679" y="2709765"/>
            <a:ext cx="3591000" cy="135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a:solidFill>
                <a:prstClr val="white"/>
              </a:solidFill>
              <a:latin typeface="游ゴシック" panose="020F0502020204030204"/>
              <a:ea typeface="游ゴシック" panose="020B0400000000000000" pitchFamily="50" charset="-128"/>
            </a:endParaRPr>
          </a:p>
        </p:txBody>
      </p:sp>
      <p:sp>
        <p:nvSpPr>
          <p:cNvPr id="58" name="テキスト ボックス 57">
            <a:extLst>
              <a:ext uri="{FF2B5EF4-FFF2-40B4-BE49-F238E27FC236}">
                <a16:creationId xmlns:a16="http://schemas.microsoft.com/office/drawing/2014/main" id="{16F19F88-2A08-4E9C-8243-9A77B90C78DF}"/>
              </a:ext>
            </a:extLst>
          </p:cNvPr>
          <p:cNvSpPr txBox="1"/>
          <p:nvPr/>
        </p:nvSpPr>
        <p:spPr>
          <a:xfrm>
            <a:off x="4921713" y="2805929"/>
            <a:ext cx="1728000" cy="253916"/>
          </a:xfrm>
          <a:prstGeom prst="rect">
            <a:avLst/>
          </a:prstGeom>
          <a:noFill/>
        </p:spPr>
        <p:txBody>
          <a:bodyPr wrap="square" rtlCol="0">
            <a:spAutoFit/>
          </a:bodyPr>
          <a:lstStyle/>
          <a:p>
            <a:pPr algn="ctr" defTabSz="685800">
              <a:defRPr/>
            </a:pPr>
            <a:r>
              <a:rPr kumimoji="1" lang="ja-JP" altLang="en-US" sz="1050" b="1" dirty="0">
                <a:solidFill>
                  <a:prstClr val="black"/>
                </a:solidFill>
                <a:latin typeface="Meiryo UI" panose="020B0604030504040204" pitchFamily="50" charset="-128"/>
                <a:ea typeface="Meiryo UI" panose="020B0604030504040204" pitchFamily="50" charset="-128"/>
              </a:rPr>
              <a:t>入試改革を踏まえた発信</a:t>
            </a:r>
            <a:endParaRPr kumimoji="1" lang="en-US" altLang="ja-JP" sz="1050" b="1" dirty="0">
              <a:solidFill>
                <a:prstClr val="black"/>
              </a:solidFill>
              <a:latin typeface="Meiryo UI" panose="020B0604030504040204" pitchFamily="50" charset="-128"/>
              <a:ea typeface="Meiryo UI" panose="020B0604030504040204" pitchFamily="50" charset="-128"/>
            </a:endParaRPr>
          </a:p>
        </p:txBody>
      </p:sp>
      <p:sp>
        <p:nvSpPr>
          <p:cNvPr id="62" name="正方形/長方形 61">
            <a:extLst>
              <a:ext uri="{FF2B5EF4-FFF2-40B4-BE49-F238E27FC236}">
                <a16:creationId xmlns:a16="http://schemas.microsoft.com/office/drawing/2014/main" id="{1C429FC8-9760-402B-AA9F-5431B3A8122D}"/>
              </a:ext>
            </a:extLst>
          </p:cNvPr>
          <p:cNvSpPr/>
          <p:nvPr/>
        </p:nvSpPr>
        <p:spPr>
          <a:xfrm>
            <a:off x="2228993" y="1033761"/>
            <a:ext cx="296085" cy="19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lnSpc>
                <a:spcPts val="750"/>
              </a:lnSpc>
            </a:pPr>
            <a:r>
              <a:rPr kumimoji="1" lang="ja-JP" altLang="en-US" sz="900" b="1" dirty="0">
                <a:solidFill>
                  <a:schemeClr val="bg1"/>
                </a:solidFill>
                <a:latin typeface="Meiryo UI" panose="020B0604030504040204" pitchFamily="50" charset="-128"/>
                <a:ea typeface="Meiryo UI" panose="020B0604030504040204" pitchFamily="50" charset="-128"/>
              </a:rPr>
              <a:t>府立高校改革グランドデザイン策定</a:t>
            </a:r>
          </a:p>
        </p:txBody>
      </p:sp>
      <p:cxnSp>
        <p:nvCxnSpPr>
          <p:cNvPr id="63" name="直線矢印コネクタ 62">
            <a:extLst>
              <a:ext uri="{FF2B5EF4-FFF2-40B4-BE49-F238E27FC236}">
                <a16:creationId xmlns:a16="http://schemas.microsoft.com/office/drawing/2014/main" id="{ADCE5B89-E8CC-483E-9124-9E2749ACBD0D}"/>
              </a:ext>
            </a:extLst>
          </p:cNvPr>
          <p:cNvCxnSpPr/>
          <p:nvPr/>
        </p:nvCxnSpPr>
        <p:spPr>
          <a:xfrm>
            <a:off x="2622933" y="1813569"/>
            <a:ext cx="3186000" cy="0"/>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3326968D-F88C-4B55-BCBD-6AECBF314B43}"/>
              </a:ext>
            </a:extLst>
          </p:cNvPr>
          <p:cNvSpPr txBox="1"/>
          <p:nvPr/>
        </p:nvSpPr>
        <p:spPr>
          <a:xfrm>
            <a:off x="3603388" y="1885329"/>
            <a:ext cx="2480978" cy="669414"/>
          </a:xfrm>
          <a:prstGeom prst="rect">
            <a:avLst/>
          </a:prstGeom>
          <a:noFill/>
        </p:spPr>
        <p:txBody>
          <a:bodyPr wrap="square" rtlCol="0">
            <a:spAutoFit/>
          </a:bodyPr>
          <a:lstStyle/>
          <a:p>
            <a:pPr defTabSz="685800">
              <a:defRPr/>
            </a:pPr>
            <a:r>
              <a:rPr kumimoji="1" lang="ja-JP" altLang="en-US" sz="1050" b="1" dirty="0">
                <a:solidFill>
                  <a:prstClr val="black"/>
                </a:solidFill>
                <a:latin typeface="Meiryo UI" panose="020B0604030504040204" pitchFamily="50" charset="-128"/>
                <a:ea typeface="Meiryo UI" panose="020B0604030504040204" pitchFamily="50" charset="-128"/>
              </a:rPr>
              <a:t>中学生等への周知</a:t>
            </a:r>
            <a:endParaRPr kumimoji="1" lang="en-US" altLang="ja-JP" sz="1050" b="1" dirty="0">
              <a:solidFill>
                <a:prstClr val="black"/>
              </a:solidFill>
              <a:latin typeface="Meiryo UI" panose="020B0604030504040204" pitchFamily="50" charset="-128"/>
              <a:ea typeface="Meiryo UI" panose="020B0604030504040204" pitchFamily="50" charset="-128"/>
            </a:endParaRPr>
          </a:p>
          <a:p>
            <a:pPr defTabSz="685800">
              <a:defRPr/>
            </a:pPr>
            <a:r>
              <a:rPr lang="ja-JP" altLang="en-US" sz="825" dirty="0">
                <a:latin typeface="Meiryo UI" panose="020B0604030504040204" pitchFamily="50" charset="-128"/>
                <a:ea typeface="Meiryo UI" panose="020B0604030504040204" pitchFamily="50" charset="-128"/>
              </a:rPr>
              <a:t>（改善方針を踏まえた</a:t>
            </a:r>
            <a:endParaRPr lang="en-US" altLang="ja-JP" sz="825" dirty="0">
              <a:latin typeface="Meiryo UI" panose="020B0604030504040204" pitchFamily="50" charset="-128"/>
              <a:ea typeface="Meiryo UI" panose="020B0604030504040204" pitchFamily="50" charset="-128"/>
            </a:endParaRPr>
          </a:p>
          <a:p>
            <a:pPr defTabSz="685800">
              <a:defRPr/>
            </a:pPr>
            <a:r>
              <a:rPr lang="ja-JP" altLang="en-US" sz="825" dirty="0">
                <a:latin typeface="Meiryo UI" panose="020B0604030504040204" pitchFamily="50" charset="-128"/>
                <a:ea typeface="Meiryo UI" panose="020B0604030504040204" pitchFamily="50" charset="-128"/>
              </a:rPr>
              <a:t>選抜の内容の公表含む）</a:t>
            </a:r>
            <a:endParaRPr kumimoji="1" lang="en-US" altLang="ja-JP" sz="825" dirty="0">
              <a:latin typeface="Meiryo UI" panose="020B0604030504040204" pitchFamily="50" charset="-128"/>
              <a:ea typeface="Meiryo UI" panose="020B0604030504040204" pitchFamily="50" charset="-128"/>
            </a:endParaRPr>
          </a:p>
          <a:p>
            <a:pPr algn="ctr" defTabSz="685800">
              <a:defRPr/>
            </a:pPr>
            <a:endParaRPr kumimoji="1" lang="en-US" altLang="ja-JP" sz="1050" b="1" dirty="0">
              <a:solidFill>
                <a:prstClr val="black"/>
              </a:solidFill>
              <a:latin typeface="Meiryo UI" panose="020B0604030504040204" pitchFamily="50" charset="-128"/>
              <a:ea typeface="Meiryo UI" panose="020B0604030504040204" pitchFamily="50" charset="-128"/>
            </a:endParaRPr>
          </a:p>
        </p:txBody>
      </p:sp>
      <p:sp>
        <p:nvSpPr>
          <p:cNvPr id="65" name="矢印: 右 64">
            <a:extLst>
              <a:ext uri="{FF2B5EF4-FFF2-40B4-BE49-F238E27FC236}">
                <a16:creationId xmlns:a16="http://schemas.microsoft.com/office/drawing/2014/main" id="{C198583E-BA56-4353-9242-1845BAF8D4FE}"/>
              </a:ext>
            </a:extLst>
          </p:cNvPr>
          <p:cNvSpPr/>
          <p:nvPr/>
        </p:nvSpPr>
        <p:spPr>
          <a:xfrm>
            <a:off x="6026258" y="1757907"/>
            <a:ext cx="2565000" cy="135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a:solidFill>
                <a:prstClr val="white"/>
              </a:solidFill>
              <a:latin typeface="游ゴシック" panose="020F0502020204030204"/>
              <a:ea typeface="游ゴシック" panose="020B0400000000000000" pitchFamily="50" charset="-128"/>
            </a:endParaRPr>
          </a:p>
        </p:txBody>
      </p:sp>
      <p:sp>
        <p:nvSpPr>
          <p:cNvPr id="68" name="正方形/長方形 67">
            <a:extLst>
              <a:ext uri="{FF2B5EF4-FFF2-40B4-BE49-F238E27FC236}">
                <a16:creationId xmlns:a16="http://schemas.microsoft.com/office/drawing/2014/main" id="{7E23D027-EF97-49C7-A369-758B90E603E8}"/>
              </a:ext>
            </a:extLst>
          </p:cNvPr>
          <p:cNvSpPr/>
          <p:nvPr/>
        </p:nvSpPr>
        <p:spPr>
          <a:xfrm>
            <a:off x="2147428" y="1070330"/>
            <a:ext cx="161954" cy="540000"/>
          </a:xfrm>
          <a:prstGeom prst="rect">
            <a:avLst/>
          </a:prstGeom>
          <a:pattFill prst="pct5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675" b="1" dirty="0">
                <a:ln w="3175">
                  <a:noFill/>
                </a:ln>
                <a:solidFill>
                  <a:schemeClr val="bg1"/>
                </a:solidFill>
                <a:latin typeface="Meiryo UI" panose="020B0604030504040204" pitchFamily="50" charset="-128"/>
                <a:ea typeface="Meiryo UI" panose="020B0604030504040204" pitchFamily="50" charset="-128"/>
              </a:rPr>
              <a:t>とりまとめ</a:t>
            </a:r>
          </a:p>
        </p:txBody>
      </p:sp>
      <p:sp>
        <p:nvSpPr>
          <p:cNvPr id="69" name="正方形/長方形 68">
            <a:extLst>
              <a:ext uri="{FF2B5EF4-FFF2-40B4-BE49-F238E27FC236}">
                <a16:creationId xmlns:a16="http://schemas.microsoft.com/office/drawing/2014/main" id="{032AA790-6330-4F04-B459-4E6EE6A9749F}"/>
              </a:ext>
            </a:extLst>
          </p:cNvPr>
          <p:cNvSpPr/>
          <p:nvPr/>
        </p:nvSpPr>
        <p:spPr>
          <a:xfrm>
            <a:off x="2141978" y="1715942"/>
            <a:ext cx="161954" cy="513000"/>
          </a:xfrm>
          <a:prstGeom prst="rect">
            <a:avLst/>
          </a:prstGeom>
          <a:pattFill prst="pct5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675" b="1" dirty="0">
                <a:ln w="3175">
                  <a:noFill/>
                </a:ln>
                <a:solidFill>
                  <a:schemeClr val="bg1"/>
                </a:solidFill>
                <a:latin typeface="Meiryo UI" panose="020B0604030504040204" pitchFamily="50" charset="-128"/>
                <a:ea typeface="Meiryo UI" panose="020B0604030504040204" pitchFamily="50" charset="-128"/>
              </a:rPr>
              <a:t>方針策定</a:t>
            </a:r>
          </a:p>
        </p:txBody>
      </p:sp>
      <p:sp>
        <p:nvSpPr>
          <p:cNvPr id="40" name="テキスト ボックス 39">
            <a:extLst>
              <a:ext uri="{FF2B5EF4-FFF2-40B4-BE49-F238E27FC236}">
                <a16:creationId xmlns:a16="http://schemas.microsoft.com/office/drawing/2014/main" id="{2E3EDF4D-B4C6-490B-BAC6-D59B2F6D19A2}"/>
              </a:ext>
            </a:extLst>
          </p:cNvPr>
          <p:cNvSpPr txBox="1"/>
          <p:nvPr/>
        </p:nvSpPr>
        <p:spPr>
          <a:xfrm>
            <a:off x="4653164" y="1934130"/>
            <a:ext cx="1728000" cy="380873"/>
          </a:xfrm>
          <a:prstGeom prst="rect">
            <a:avLst/>
          </a:prstGeom>
          <a:noFill/>
        </p:spPr>
        <p:txBody>
          <a:bodyPr wrap="square" rtlCol="0">
            <a:spAutoFit/>
          </a:bodyPr>
          <a:lstStyle/>
          <a:p>
            <a:pPr algn="ctr" defTabSz="685800">
              <a:defRPr/>
            </a:pPr>
            <a:r>
              <a:rPr kumimoji="1" lang="ja-JP" altLang="en-US" sz="1050" b="1" dirty="0">
                <a:solidFill>
                  <a:prstClr val="black"/>
                </a:solidFill>
                <a:latin typeface="Meiryo UI" panose="020B0604030504040204" pitchFamily="50" charset="-128"/>
                <a:ea typeface="Meiryo UI" panose="020B0604030504040204" pitchFamily="50" charset="-128"/>
              </a:rPr>
              <a:t>新たな選抜導入開始</a:t>
            </a:r>
            <a:endParaRPr kumimoji="1" lang="en-US" altLang="ja-JP" sz="1050" b="1" dirty="0">
              <a:solidFill>
                <a:prstClr val="black"/>
              </a:solidFill>
              <a:latin typeface="Meiryo UI" panose="020B0604030504040204" pitchFamily="50" charset="-128"/>
              <a:ea typeface="Meiryo UI" panose="020B0604030504040204" pitchFamily="50" charset="-128"/>
            </a:endParaRPr>
          </a:p>
          <a:p>
            <a:pPr algn="ctr" defTabSz="685800">
              <a:defRPr/>
            </a:pPr>
            <a:r>
              <a:rPr lang="ja-JP" altLang="en-US" sz="825" dirty="0">
                <a:solidFill>
                  <a:prstClr val="black"/>
                </a:solidFill>
                <a:latin typeface="Meiryo UI" panose="020B0604030504040204" pitchFamily="50" charset="-128"/>
                <a:ea typeface="Meiryo UI" panose="020B0604030504040204" pitchFamily="50" charset="-128"/>
              </a:rPr>
              <a:t>（</a:t>
            </a:r>
            <a:r>
              <a:rPr lang="en-US" altLang="ja-JP" sz="825" dirty="0">
                <a:solidFill>
                  <a:prstClr val="black"/>
                </a:solidFill>
                <a:latin typeface="Meiryo UI" panose="020B0604030504040204" pitchFamily="50" charset="-128"/>
                <a:ea typeface="Meiryo UI" panose="020B0604030504040204" pitchFamily="50" charset="-128"/>
              </a:rPr>
              <a:t>R10</a:t>
            </a:r>
            <a:r>
              <a:rPr lang="ja-JP" altLang="en-US" sz="825" dirty="0">
                <a:solidFill>
                  <a:prstClr val="black"/>
                </a:solidFill>
                <a:latin typeface="Meiryo UI" panose="020B0604030504040204" pitchFamily="50" charset="-128"/>
                <a:ea typeface="Meiryo UI" panose="020B0604030504040204" pitchFamily="50" charset="-128"/>
              </a:rPr>
              <a:t>年度入学者選抜）</a:t>
            </a:r>
            <a:endParaRPr kumimoji="1" lang="en-US" altLang="ja-JP" sz="825" dirty="0">
              <a:solidFill>
                <a:prstClr val="black"/>
              </a:solidFill>
              <a:latin typeface="Meiryo UI" panose="020B0604030504040204" pitchFamily="50" charset="-128"/>
              <a:ea typeface="Meiryo UI" panose="020B0604030504040204" pitchFamily="50" charset="-128"/>
            </a:endParaRPr>
          </a:p>
        </p:txBody>
      </p:sp>
      <p:sp>
        <p:nvSpPr>
          <p:cNvPr id="61" name="正方形/長方形 60">
            <a:extLst>
              <a:ext uri="{FF2B5EF4-FFF2-40B4-BE49-F238E27FC236}">
                <a16:creationId xmlns:a16="http://schemas.microsoft.com/office/drawing/2014/main" id="{B3ACC2F5-7652-467F-83CE-8E5A8503FEB3}"/>
              </a:ext>
            </a:extLst>
          </p:cNvPr>
          <p:cNvSpPr/>
          <p:nvPr/>
        </p:nvSpPr>
        <p:spPr>
          <a:xfrm>
            <a:off x="2138353" y="2364761"/>
            <a:ext cx="161954" cy="609049"/>
          </a:xfrm>
          <a:prstGeom prst="rect">
            <a:avLst/>
          </a:prstGeom>
          <a:pattFill prst="pct5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675" b="1" dirty="0">
                <a:ln w="3175">
                  <a:noFill/>
                </a:ln>
                <a:solidFill>
                  <a:schemeClr val="bg1"/>
                </a:solidFill>
                <a:latin typeface="Meiryo UI" panose="020B0604030504040204" pitchFamily="50" charset="-128"/>
                <a:ea typeface="Meiryo UI" panose="020B0604030504040204" pitchFamily="50" charset="-128"/>
              </a:rPr>
              <a:t>体系化</a:t>
            </a:r>
          </a:p>
        </p:txBody>
      </p:sp>
      <p:sp>
        <p:nvSpPr>
          <p:cNvPr id="3" name="テキスト ボックス 2">
            <a:extLst>
              <a:ext uri="{FF2B5EF4-FFF2-40B4-BE49-F238E27FC236}">
                <a16:creationId xmlns:a16="http://schemas.microsoft.com/office/drawing/2014/main" id="{774EBCD3-97DD-E6DB-97E6-79F2F1F363CB}"/>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第４章　今後のスケジュール</a:t>
            </a:r>
          </a:p>
        </p:txBody>
      </p:sp>
      <p:cxnSp>
        <p:nvCxnSpPr>
          <p:cNvPr id="4" name="直線コネクタ 3">
            <a:extLst>
              <a:ext uri="{FF2B5EF4-FFF2-40B4-BE49-F238E27FC236}">
                <a16:creationId xmlns:a16="http://schemas.microsoft.com/office/drawing/2014/main" id="{AEF59A1E-C06F-598E-84BD-7C0F3B0E507A}"/>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7" name="テキスト ボックス 6">
            <a:extLst>
              <a:ext uri="{FF2B5EF4-FFF2-40B4-BE49-F238E27FC236}">
                <a16:creationId xmlns:a16="http://schemas.microsoft.com/office/drawing/2014/main" id="{243AC567-8CF8-02B8-BB32-4A59512EF51B}"/>
              </a:ext>
            </a:extLst>
          </p:cNvPr>
          <p:cNvSpPr txBox="1"/>
          <p:nvPr/>
        </p:nvSpPr>
        <p:spPr>
          <a:xfrm>
            <a:off x="493830" y="3467484"/>
            <a:ext cx="8650170" cy="2031325"/>
          </a:xfrm>
          <a:prstGeom prst="rect">
            <a:avLst/>
          </a:prstGeom>
          <a:noFill/>
        </p:spPr>
        <p:txBody>
          <a:bodyPr wrap="square" rtlCol="0">
            <a:spAutoFit/>
          </a:bodyPr>
          <a:lstStyle/>
          <a:p>
            <a:r>
              <a:rPr kumimoji="1" lang="en-US" altLang="ja-JP" sz="1400" dirty="0"/>
              <a:t>【</a:t>
            </a:r>
            <a:r>
              <a:rPr kumimoji="1" lang="ja-JP" altLang="en-US" sz="1400" dirty="0"/>
              <a:t>当面のスケジュール</a:t>
            </a:r>
            <a:r>
              <a:rPr kumimoji="1" lang="en-US" altLang="ja-JP" sz="1400" dirty="0"/>
              <a:t>】</a:t>
            </a:r>
          </a:p>
          <a:p>
            <a:r>
              <a:rPr kumimoji="1" lang="ja-JP" altLang="en-US" sz="1400" dirty="0"/>
              <a:t>令和７（</a:t>
            </a:r>
            <a:r>
              <a:rPr kumimoji="1" lang="en-US" altLang="ja-JP" sz="1400" dirty="0"/>
              <a:t>2025</a:t>
            </a:r>
            <a:r>
              <a:rPr kumimoji="1" lang="ja-JP" altLang="en-US" sz="1400" dirty="0"/>
              <a:t>）年３月</a:t>
            </a:r>
            <a:r>
              <a:rPr kumimoji="1" lang="en-US" altLang="ja-JP" sz="1400" dirty="0"/>
              <a:t>	『</a:t>
            </a:r>
            <a:r>
              <a:rPr kumimoji="1" lang="ja-JP" altLang="en-US" sz="1400" dirty="0"/>
              <a:t>府立高校改革グランドデザイン</a:t>
            </a:r>
            <a:r>
              <a:rPr kumimoji="1" lang="en-US" altLang="ja-JP" sz="1400" dirty="0"/>
              <a:t>』</a:t>
            </a:r>
            <a:r>
              <a:rPr kumimoji="1" lang="ja-JP" altLang="en-US" sz="1400" dirty="0"/>
              <a:t>　策定・公表</a:t>
            </a:r>
            <a:endParaRPr kumimoji="1" lang="en-US" altLang="ja-JP" sz="1400" dirty="0"/>
          </a:p>
          <a:p>
            <a:endParaRPr kumimoji="1" lang="en-US" altLang="ja-JP" sz="1400" dirty="0"/>
          </a:p>
          <a:p>
            <a:r>
              <a:rPr kumimoji="1" lang="ja-JP" altLang="en-US" sz="1400" dirty="0"/>
              <a:t>令和７（</a:t>
            </a:r>
            <a:r>
              <a:rPr kumimoji="1" lang="en-US" altLang="ja-JP" sz="1400" dirty="0"/>
              <a:t>2025</a:t>
            </a:r>
            <a:r>
              <a:rPr kumimoji="1" lang="ja-JP" altLang="en-US" sz="1400" dirty="0"/>
              <a:t>）年中</a:t>
            </a:r>
            <a:r>
              <a:rPr kumimoji="1" lang="en-US" altLang="ja-JP" sz="1400" dirty="0"/>
              <a:t>	</a:t>
            </a:r>
          </a:p>
          <a:p>
            <a:r>
              <a:rPr kumimoji="1" lang="en-US" altLang="ja-JP" sz="1400" dirty="0"/>
              <a:t>	</a:t>
            </a:r>
            <a:r>
              <a:rPr kumimoji="1" lang="ja-JP" altLang="en-US" sz="1400" dirty="0"/>
              <a:t>（学校改革）</a:t>
            </a:r>
            <a:r>
              <a:rPr kumimoji="1" lang="en-US" altLang="ja-JP" sz="1400" dirty="0"/>
              <a:t>『</a:t>
            </a:r>
            <a:r>
              <a:rPr kumimoji="1" lang="ja-JP" altLang="en-US" sz="1400" dirty="0"/>
              <a:t>府立高校改革グランドデザイン</a:t>
            </a:r>
            <a:r>
              <a:rPr kumimoji="1" lang="en-US" altLang="ja-JP" sz="1400" dirty="0"/>
              <a:t>』</a:t>
            </a:r>
            <a:r>
              <a:rPr kumimoji="1" lang="ja-JP" altLang="en-US" sz="1400" dirty="0"/>
              <a:t>を踏まえ、各学科・学校の今後の具体的な方向性を示す</a:t>
            </a:r>
            <a:endParaRPr kumimoji="1" lang="en-US" altLang="ja-JP" sz="1400" dirty="0"/>
          </a:p>
          <a:p>
            <a:r>
              <a:rPr kumimoji="1" lang="en-US" altLang="ja-JP" sz="1400" dirty="0"/>
              <a:t>			</a:t>
            </a:r>
            <a:r>
              <a:rPr kumimoji="1" lang="ja-JP" altLang="en-US" sz="1400" dirty="0"/>
              <a:t>　</a:t>
            </a:r>
            <a:r>
              <a:rPr kumimoji="1" lang="en-US" altLang="ja-JP" sz="1400" dirty="0"/>
              <a:t>『</a:t>
            </a:r>
            <a:r>
              <a:rPr kumimoji="1" lang="ja-JP" altLang="en-US" sz="1400" dirty="0"/>
              <a:t>府立高校改革アクションプラン</a:t>
            </a:r>
            <a:r>
              <a:rPr kumimoji="1" lang="en-US" altLang="ja-JP" sz="1400" dirty="0"/>
              <a:t>』</a:t>
            </a:r>
            <a:r>
              <a:rPr kumimoji="1" lang="ja-JP" altLang="en-US" sz="1400" dirty="0"/>
              <a:t>　を公表　　➡　令和８（</a:t>
            </a:r>
            <a:r>
              <a:rPr kumimoji="1" lang="en-US" altLang="ja-JP" sz="1400" dirty="0"/>
              <a:t>2026</a:t>
            </a:r>
            <a:r>
              <a:rPr kumimoji="1" lang="ja-JP" altLang="en-US" sz="1400" dirty="0"/>
              <a:t>）年以降順次実施</a:t>
            </a:r>
            <a:endParaRPr kumimoji="1" lang="en-US" altLang="ja-JP" sz="1400" dirty="0"/>
          </a:p>
          <a:p>
            <a:r>
              <a:rPr kumimoji="1" lang="en-US" altLang="ja-JP" sz="1400" dirty="0"/>
              <a:t>	</a:t>
            </a:r>
            <a:r>
              <a:rPr kumimoji="1" lang="ja-JP" altLang="en-US" sz="1400" dirty="0"/>
              <a:t>（入試改革）各学校の学校特色枠の選抜内容公表</a:t>
            </a:r>
            <a:endParaRPr kumimoji="1" lang="en-US" altLang="ja-JP" sz="1400" dirty="0"/>
          </a:p>
          <a:p>
            <a:endParaRPr kumimoji="1" lang="en-US" altLang="ja-JP" sz="1400" dirty="0"/>
          </a:p>
          <a:p>
            <a:r>
              <a:rPr kumimoji="1" lang="ja-JP" altLang="en-US" sz="1400" dirty="0"/>
              <a:t>令和</a:t>
            </a:r>
            <a:r>
              <a:rPr kumimoji="1" lang="en-US" altLang="ja-JP" sz="1400" dirty="0"/>
              <a:t>10</a:t>
            </a:r>
            <a:r>
              <a:rPr kumimoji="1" lang="ja-JP" altLang="en-US" sz="1400" dirty="0"/>
              <a:t>（</a:t>
            </a:r>
            <a:r>
              <a:rPr kumimoji="1" lang="en-US" altLang="ja-JP" sz="1400" dirty="0"/>
              <a:t>2028</a:t>
            </a:r>
            <a:r>
              <a:rPr kumimoji="1" lang="ja-JP" altLang="en-US" sz="1400" dirty="0"/>
              <a:t>）年２月</a:t>
            </a:r>
            <a:r>
              <a:rPr kumimoji="1" lang="en-US" altLang="ja-JP" sz="1400" dirty="0"/>
              <a:t>	</a:t>
            </a:r>
            <a:r>
              <a:rPr kumimoji="1" lang="ja-JP" altLang="en-US" sz="1400" dirty="0"/>
              <a:t>新たな入試制度導入（令和</a:t>
            </a:r>
            <a:r>
              <a:rPr kumimoji="1" lang="en-US" altLang="ja-JP" sz="1400" dirty="0"/>
              <a:t>10</a:t>
            </a:r>
            <a:r>
              <a:rPr kumimoji="1" lang="ja-JP" altLang="en-US" sz="1400" dirty="0"/>
              <a:t>（</a:t>
            </a:r>
            <a:r>
              <a:rPr kumimoji="1" lang="en-US" altLang="ja-JP" sz="1400" dirty="0"/>
              <a:t>2028</a:t>
            </a:r>
            <a:r>
              <a:rPr kumimoji="1" lang="ja-JP" altLang="en-US" sz="1400" dirty="0"/>
              <a:t>）年度入学者選抜）</a:t>
            </a:r>
          </a:p>
        </p:txBody>
      </p:sp>
      <p:sp>
        <p:nvSpPr>
          <p:cNvPr id="25" name="スライド番号プレースホルダー 6">
            <a:extLst>
              <a:ext uri="{FF2B5EF4-FFF2-40B4-BE49-F238E27FC236}">
                <a16:creationId xmlns:a16="http://schemas.microsoft.com/office/drawing/2014/main" id="{0836A3B1-01D0-49BE-BF3D-7DFC05226FCF}"/>
              </a:ext>
            </a:extLst>
          </p:cNvPr>
          <p:cNvSpPr>
            <a:spLocks noGrp="1"/>
          </p:cNvSpPr>
          <p:nvPr>
            <p:ph type="sldNum" sz="quarter" idx="12"/>
          </p:nvPr>
        </p:nvSpPr>
        <p:spPr>
          <a:xfrm>
            <a:off x="6768179" y="6383420"/>
            <a:ext cx="2057400" cy="365125"/>
          </a:xfrm>
        </p:spPr>
        <p:txBody>
          <a:bodyPr/>
          <a:lstStyle/>
          <a:p>
            <a:fld id="{8EF98A3A-4FC9-421C-9EC4-B2EF6B34D3EB}" type="slidenum">
              <a:rPr kumimoji="1" lang="ja-JP" altLang="en-US" smtClean="0"/>
              <a:t>73</a:t>
            </a:fld>
            <a:endParaRPr kumimoji="1" lang="ja-JP" altLang="en-US" dirty="0"/>
          </a:p>
        </p:txBody>
      </p:sp>
      <p:sp>
        <p:nvSpPr>
          <p:cNvPr id="2" name="正方形/長方形 1">
            <a:extLst>
              <a:ext uri="{FF2B5EF4-FFF2-40B4-BE49-F238E27FC236}">
                <a16:creationId xmlns:a16="http://schemas.microsoft.com/office/drawing/2014/main" id="{B64C07F7-9BFA-8EA3-CEE3-8F4D8247882C}"/>
              </a:ext>
            </a:extLst>
          </p:cNvPr>
          <p:cNvSpPr/>
          <p:nvPr/>
        </p:nvSpPr>
        <p:spPr>
          <a:xfrm>
            <a:off x="3160815" y="1026914"/>
            <a:ext cx="343728" cy="19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lnSpc>
                <a:spcPts val="750"/>
              </a:lnSpc>
            </a:pPr>
            <a:r>
              <a:rPr kumimoji="1" lang="ja-JP" altLang="en-US" sz="900" b="1" dirty="0">
                <a:solidFill>
                  <a:schemeClr val="bg1"/>
                </a:solidFill>
                <a:latin typeface="Meiryo UI" panose="020B0604030504040204" pitchFamily="50" charset="-128"/>
                <a:ea typeface="Meiryo UI" panose="020B0604030504040204" pitchFamily="50" charset="-128"/>
              </a:rPr>
              <a:t>府立高校改革アクションプラン策定</a:t>
            </a:r>
            <a:endParaRPr kumimoji="1" lang="en-US" altLang="ja-JP" sz="900" b="1" dirty="0">
              <a:solidFill>
                <a:schemeClr val="bg1"/>
              </a:solidFill>
              <a:latin typeface="Meiryo UI" panose="020B0604030504040204" pitchFamily="50" charset="-128"/>
              <a:ea typeface="Meiryo UI" panose="020B0604030504040204" pitchFamily="50" charset="-128"/>
            </a:endParaRPr>
          </a:p>
          <a:p>
            <a:pPr algn="ctr">
              <a:lnSpc>
                <a:spcPts val="750"/>
              </a:lnSpc>
            </a:pPr>
            <a:r>
              <a:rPr kumimoji="1" lang="ja-JP" altLang="en-US" sz="900" b="1" dirty="0">
                <a:solidFill>
                  <a:schemeClr val="bg1"/>
                </a:solidFill>
                <a:latin typeface="Meiryo UI" panose="020B0604030504040204" pitchFamily="50" charset="-128"/>
                <a:ea typeface="Meiryo UI" panose="020B0604030504040204" pitchFamily="50" charset="-128"/>
              </a:rPr>
              <a:t>　　　　　　　　　・選抜内容公表</a:t>
            </a:r>
          </a:p>
        </p:txBody>
      </p:sp>
    </p:spTree>
    <p:extLst>
      <p:ext uri="{BB962C8B-B14F-4D97-AF65-F5344CB8AC3E}">
        <p14:creationId xmlns:p14="http://schemas.microsoft.com/office/powerpoint/2010/main" val="2959804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FE85D4-9A7D-D872-4369-477E68036429}"/>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74</a:t>
            </a:fld>
            <a:endParaRPr kumimoji="1" lang="ja-JP" altLang="en-US"/>
          </a:p>
        </p:txBody>
      </p:sp>
      <p:cxnSp>
        <p:nvCxnSpPr>
          <p:cNvPr id="4" name="直線コネクタ 3">
            <a:extLst>
              <a:ext uri="{FF2B5EF4-FFF2-40B4-BE49-F238E27FC236}">
                <a16:creationId xmlns:a16="http://schemas.microsoft.com/office/drawing/2014/main" id="{464B3858-B691-17AB-A642-36961B6F14EC}"/>
              </a:ext>
            </a:extLst>
          </p:cNvPr>
          <p:cNvCxnSpPr/>
          <p:nvPr/>
        </p:nvCxnSpPr>
        <p:spPr>
          <a:xfrm>
            <a:off x="647272" y="3429000"/>
            <a:ext cx="7813497"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テキスト ボックス 4">
            <a:extLst>
              <a:ext uri="{FF2B5EF4-FFF2-40B4-BE49-F238E27FC236}">
                <a16:creationId xmlns:a16="http://schemas.microsoft.com/office/drawing/2014/main" id="{ACA2FD0A-5296-A805-7391-E23B3E990173}"/>
              </a:ext>
            </a:extLst>
          </p:cNvPr>
          <p:cNvSpPr txBox="1"/>
          <p:nvPr/>
        </p:nvSpPr>
        <p:spPr>
          <a:xfrm>
            <a:off x="760288" y="2815119"/>
            <a:ext cx="7161087" cy="461665"/>
          </a:xfrm>
          <a:prstGeom prst="rect">
            <a:avLst/>
          </a:prstGeom>
          <a:noFill/>
        </p:spPr>
        <p:txBody>
          <a:bodyPr wrap="square" rtlCol="0">
            <a:spAutoFit/>
          </a:bodyPr>
          <a:lstStyle/>
          <a:p>
            <a:r>
              <a:rPr kumimoji="1" lang="ja-JP" altLang="en-US" sz="2400" dirty="0"/>
              <a:t>参考　国の動き</a:t>
            </a:r>
          </a:p>
        </p:txBody>
      </p:sp>
    </p:spTree>
    <p:extLst>
      <p:ext uri="{BB962C8B-B14F-4D97-AF65-F5344CB8AC3E}">
        <p14:creationId xmlns:p14="http://schemas.microsoft.com/office/powerpoint/2010/main" val="957749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A9450A-8329-A680-FF92-433EE115BD12}"/>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75</a:t>
            </a:fld>
            <a:endParaRPr kumimoji="1" lang="ja-JP" altLang="en-US"/>
          </a:p>
        </p:txBody>
      </p:sp>
      <p:sp>
        <p:nvSpPr>
          <p:cNvPr id="3" name="テキスト ボックス 2">
            <a:extLst>
              <a:ext uri="{FF2B5EF4-FFF2-40B4-BE49-F238E27FC236}">
                <a16:creationId xmlns:a16="http://schemas.microsoft.com/office/drawing/2014/main" id="{327E8D1C-7071-FB9D-0275-0EEDAE118DB0}"/>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参考　国の動き</a:t>
            </a:r>
          </a:p>
        </p:txBody>
      </p:sp>
      <p:cxnSp>
        <p:nvCxnSpPr>
          <p:cNvPr id="4" name="直線コネクタ 3">
            <a:extLst>
              <a:ext uri="{FF2B5EF4-FFF2-40B4-BE49-F238E27FC236}">
                <a16:creationId xmlns:a16="http://schemas.microsoft.com/office/drawing/2014/main" id="{0679F19D-2096-A4DF-02BD-C37372FFAE00}"/>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pic>
        <p:nvPicPr>
          <p:cNvPr id="6" name="図 5">
            <a:extLst>
              <a:ext uri="{FF2B5EF4-FFF2-40B4-BE49-F238E27FC236}">
                <a16:creationId xmlns:a16="http://schemas.microsoft.com/office/drawing/2014/main" id="{C09CFEE8-4E85-6F4F-AA92-0F0CF6B39ECE}"/>
              </a:ext>
            </a:extLst>
          </p:cNvPr>
          <p:cNvPicPr>
            <a:picLocks noChangeAspect="1"/>
          </p:cNvPicPr>
          <p:nvPr/>
        </p:nvPicPr>
        <p:blipFill>
          <a:blip r:embed="rId3"/>
          <a:stretch>
            <a:fillRect/>
          </a:stretch>
        </p:blipFill>
        <p:spPr>
          <a:xfrm>
            <a:off x="235949" y="1119687"/>
            <a:ext cx="8646345" cy="5707337"/>
          </a:xfrm>
          <a:prstGeom prst="rect">
            <a:avLst/>
          </a:prstGeom>
        </p:spPr>
      </p:pic>
      <p:sp>
        <p:nvSpPr>
          <p:cNvPr id="7" name="正方形/長方形 6">
            <a:extLst>
              <a:ext uri="{FF2B5EF4-FFF2-40B4-BE49-F238E27FC236}">
                <a16:creationId xmlns:a16="http://schemas.microsoft.com/office/drawing/2014/main" id="{0E9A8CB0-CC26-4C96-C7E7-D216108D8DE9}"/>
              </a:ext>
            </a:extLst>
          </p:cNvPr>
          <p:cNvSpPr/>
          <p:nvPr/>
        </p:nvSpPr>
        <p:spPr>
          <a:xfrm>
            <a:off x="8596074" y="6644421"/>
            <a:ext cx="21402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6">
            <a:extLst>
              <a:ext uri="{FF2B5EF4-FFF2-40B4-BE49-F238E27FC236}">
                <a16:creationId xmlns:a16="http://schemas.microsoft.com/office/drawing/2014/main" id="{EED12B2A-3B89-6D20-03FF-DCD585D6A457}"/>
              </a:ext>
            </a:extLst>
          </p:cNvPr>
          <p:cNvSpPr txBox="1">
            <a:spLocks/>
          </p:cNvSpPr>
          <p:nvPr/>
        </p:nvSpPr>
        <p:spPr>
          <a:xfrm>
            <a:off x="6835537" y="653957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F98A3A-4FC9-421C-9EC4-B2EF6B34D3EB}" type="slidenum">
              <a:rPr kumimoji="1" lang="ja-JP" altLang="en-US" smtClean="0"/>
              <a:pPr/>
              <a:t>75</a:t>
            </a:fld>
            <a:endParaRPr kumimoji="1" lang="ja-JP" altLang="en-US" dirty="0"/>
          </a:p>
        </p:txBody>
      </p:sp>
      <p:sp>
        <p:nvSpPr>
          <p:cNvPr id="11" name="テキスト ボックス 10">
            <a:extLst>
              <a:ext uri="{FF2B5EF4-FFF2-40B4-BE49-F238E27FC236}">
                <a16:creationId xmlns:a16="http://schemas.microsoft.com/office/drawing/2014/main" id="{258324CA-884E-A868-0E3F-190B00B6F3D5}"/>
              </a:ext>
            </a:extLst>
          </p:cNvPr>
          <p:cNvSpPr txBox="1"/>
          <p:nvPr/>
        </p:nvSpPr>
        <p:spPr>
          <a:xfrm>
            <a:off x="162579" y="575562"/>
            <a:ext cx="8992337" cy="523220"/>
          </a:xfrm>
          <a:prstGeom prst="rect">
            <a:avLst/>
          </a:prstGeom>
          <a:noFill/>
        </p:spPr>
        <p:txBody>
          <a:bodyPr wrap="square" rtlCol="0">
            <a:spAutoFit/>
          </a:bodyPr>
          <a:lstStyle/>
          <a:p>
            <a:r>
              <a:rPr kumimoji="1" lang="ja-JP" altLang="en-US" sz="1400" dirty="0"/>
              <a:t>　１．</a:t>
            </a:r>
            <a:r>
              <a:rPr lang="ja-JP" altLang="en-US" sz="1400" dirty="0"/>
              <a:t>「令和の日本型学校教育」の構築を目指して（中央教育審議会答申：令和３（</a:t>
            </a:r>
            <a:r>
              <a:rPr lang="en-US" altLang="ja-JP" sz="1400" dirty="0"/>
              <a:t>2021</a:t>
            </a:r>
            <a:r>
              <a:rPr lang="ja-JP" altLang="en-US" sz="1400" dirty="0"/>
              <a:t>）年</a:t>
            </a:r>
            <a:r>
              <a:rPr lang="en-US" altLang="ja-JP" sz="1400" dirty="0"/>
              <a:t>1</a:t>
            </a:r>
            <a:r>
              <a:rPr lang="ja-JP" altLang="en-US" sz="1400" dirty="0"/>
              <a:t>月</a:t>
            </a:r>
            <a:r>
              <a:rPr lang="en-US" altLang="ja-JP" sz="1400" dirty="0"/>
              <a:t>26</a:t>
            </a:r>
            <a:r>
              <a:rPr lang="ja-JP" altLang="en-US" sz="1400" dirty="0"/>
              <a:t>日）</a:t>
            </a:r>
            <a:br>
              <a:rPr lang="en-US" altLang="ja-JP" sz="1400" dirty="0"/>
            </a:br>
            <a:r>
              <a:rPr lang="ja-JP" altLang="en-US" sz="1400" dirty="0"/>
              <a:t>　　　新時代に対応した高等学校教育等の在り方について</a:t>
            </a:r>
            <a:endParaRPr kumimoji="1" lang="ja-JP" altLang="en-US" sz="1400" dirty="0"/>
          </a:p>
        </p:txBody>
      </p:sp>
    </p:spTree>
    <p:extLst>
      <p:ext uri="{BB962C8B-B14F-4D97-AF65-F5344CB8AC3E}">
        <p14:creationId xmlns:p14="http://schemas.microsoft.com/office/powerpoint/2010/main" val="39335993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EA08F78-46DD-46FB-9EBF-D02E919DEB96}"/>
              </a:ext>
            </a:extLst>
          </p:cNvPr>
          <p:cNvPicPr>
            <a:picLocks noChangeAspect="1"/>
          </p:cNvPicPr>
          <p:nvPr/>
        </p:nvPicPr>
        <p:blipFill>
          <a:blip r:embed="rId3"/>
          <a:stretch>
            <a:fillRect/>
          </a:stretch>
        </p:blipFill>
        <p:spPr>
          <a:xfrm>
            <a:off x="5040200" y="3379072"/>
            <a:ext cx="3684404" cy="3173816"/>
          </a:xfrm>
          <a:prstGeom prst="rect">
            <a:avLst/>
          </a:prstGeom>
        </p:spPr>
      </p:pic>
      <p:sp>
        <p:nvSpPr>
          <p:cNvPr id="4" name="テキスト ボックス 3">
            <a:extLst>
              <a:ext uri="{FF2B5EF4-FFF2-40B4-BE49-F238E27FC236}">
                <a16:creationId xmlns:a16="http://schemas.microsoft.com/office/drawing/2014/main" id="{4DF6B6A2-736D-4B6C-914E-7C2FCB30BB57}"/>
              </a:ext>
            </a:extLst>
          </p:cNvPr>
          <p:cNvSpPr txBox="1"/>
          <p:nvPr/>
        </p:nvSpPr>
        <p:spPr>
          <a:xfrm flipH="1">
            <a:off x="152400" y="584866"/>
            <a:ext cx="8932813" cy="738664"/>
          </a:xfrm>
          <a:prstGeom prst="rect">
            <a:avLst/>
          </a:prstGeom>
          <a:noFill/>
        </p:spPr>
        <p:txBody>
          <a:bodyPr wrap="square" rtlCol="0">
            <a:spAutoFit/>
          </a:bodyPr>
          <a:lstStyle/>
          <a:p>
            <a:r>
              <a:rPr kumimoji="1" lang="ja-JP" altLang="en-US" sz="1400" dirty="0"/>
              <a:t>２．学びの多様化学校</a:t>
            </a:r>
          </a:p>
          <a:p>
            <a:r>
              <a:rPr kumimoji="1" lang="ja-JP" altLang="en-US" sz="1400" dirty="0"/>
              <a:t>　　令和５</a:t>
            </a:r>
            <a:r>
              <a:rPr kumimoji="1" lang="en-US" altLang="ja-JP" sz="1400" dirty="0"/>
              <a:t>(2023)</a:t>
            </a:r>
            <a:r>
              <a:rPr kumimoji="1" lang="ja-JP" altLang="en-US" sz="1400" dirty="0"/>
              <a:t>年３月</a:t>
            </a:r>
            <a:r>
              <a:rPr kumimoji="1" lang="en-US" altLang="ja-JP" sz="1400" dirty="0"/>
              <a:t>31</a:t>
            </a:r>
            <a:r>
              <a:rPr kumimoji="1" lang="ja-JP" altLang="en-US" sz="1400" dirty="0"/>
              <a:t>日　誰一人取り残されない学びの保障に向けた不登校対策</a:t>
            </a:r>
            <a:r>
              <a:rPr kumimoji="1" lang="ja-JP" altLang="en-US" sz="1400" b="1" dirty="0">
                <a:solidFill>
                  <a:srgbClr val="FF0000"/>
                </a:solidFill>
              </a:rPr>
              <a:t>「</a:t>
            </a:r>
            <a:r>
              <a:rPr kumimoji="1" lang="en-US" altLang="ja-JP" sz="1400" b="1" dirty="0">
                <a:solidFill>
                  <a:srgbClr val="FF0000"/>
                </a:solidFill>
              </a:rPr>
              <a:t>COCOLO</a:t>
            </a:r>
            <a:r>
              <a:rPr kumimoji="1" lang="ja-JP" altLang="en-US" sz="1400" b="1" dirty="0">
                <a:solidFill>
                  <a:srgbClr val="FF0000"/>
                </a:solidFill>
              </a:rPr>
              <a:t>プラン」</a:t>
            </a:r>
          </a:p>
          <a:p>
            <a:endParaRPr kumimoji="1" lang="en-US" altLang="ja-JP" sz="1400" dirty="0"/>
          </a:p>
        </p:txBody>
      </p:sp>
      <p:sp>
        <p:nvSpPr>
          <p:cNvPr id="7" name="正方形/長方形 6">
            <a:extLst>
              <a:ext uri="{FF2B5EF4-FFF2-40B4-BE49-F238E27FC236}">
                <a16:creationId xmlns:a16="http://schemas.microsoft.com/office/drawing/2014/main" id="{BE6B9335-DEB0-4E0E-B92D-FF2842F470FF}"/>
              </a:ext>
            </a:extLst>
          </p:cNvPr>
          <p:cNvSpPr/>
          <p:nvPr/>
        </p:nvSpPr>
        <p:spPr>
          <a:xfrm>
            <a:off x="138929" y="1174864"/>
            <a:ext cx="2767106" cy="21665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300" dirty="0">
                <a:solidFill>
                  <a:schemeClr val="bg2">
                    <a:lumMod val="50000"/>
                  </a:schemeClr>
                </a:solidFill>
              </a:rPr>
              <a:t>不登校の児童生徒全ての</a:t>
            </a:r>
            <a:r>
              <a:rPr kumimoji="1" lang="ja-JP" altLang="en-US" sz="1300" b="1" dirty="0">
                <a:solidFill>
                  <a:schemeClr val="bg2">
                    <a:lumMod val="50000"/>
                  </a:schemeClr>
                </a:solidFill>
              </a:rPr>
              <a:t>学びの場を確保し、学びたいと思ったときに学べる環境を</a:t>
            </a:r>
            <a:r>
              <a:rPr kumimoji="1" lang="ja-JP" altLang="en-US" sz="1300" dirty="0">
                <a:solidFill>
                  <a:schemeClr val="bg2">
                    <a:lumMod val="50000"/>
                  </a:schemeClr>
                </a:solidFill>
              </a:rPr>
              <a:t>整える</a:t>
            </a:r>
            <a:br>
              <a:rPr kumimoji="1" lang="ja-JP" altLang="en-US" sz="1400" dirty="0">
                <a:solidFill>
                  <a:sysClr val="windowText" lastClr="000000"/>
                </a:solidFill>
              </a:rPr>
            </a:br>
            <a:endParaRPr kumimoji="1" lang="en-US" altLang="ja-JP" sz="1200" dirty="0">
              <a:solidFill>
                <a:sysClr val="windowText" lastClr="000000"/>
              </a:solidFill>
            </a:endParaRPr>
          </a:p>
          <a:p>
            <a:r>
              <a:rPr kumimoji="1" lang="ja-JP" altLang="en-US" sz="1200" dirty="0">
                <a:solidFill>
                  <a:sysClr val="windowText" lastClr="000000"/>
                </a:solidFill>
              </a:rPr>
              <a:t>●</a:t>
            </a:r>
            <a:r>
              <a:rPr kumimoji="1" lang="ja-JP" altLang="en-US" sz="1200" b="1" dirty="0">
                <a:solidFill>
                  <a:sysClr val="windowText" lastClr="000000"/>
                </a:solidFill>
              </a:rPr>
              <a:t>不登校特例校の設置促進</a:t>
            </a:r>
            <a:br>
              <a:rPr kumimoji="1" lang="ja-JP" altLang="en-US" sz="1200" dirty="0">
                <a:solidFill>
                  <a:sysClr val="windowText" lastClr="000000"/>
                </a:solidFill>
              </a:rPr>
            </a:br>
            <a:r>
              <a:rPr kumimoji="1" lang="ja-JP" altLang="en-US" sz="1200" dirty="0">
                <a:solidFill>
                  <a:sysClr val="windowText" lastClr="000000"/>
                </a:solidFill>
              </a:rPr>
              <a:t>●校内教育支援センターの設置促進</a:t>
            </a:r>
            <a:br>
              <a:rPr kumimoji="1" lang="ja-JP" altLang="en-US" sz="1200" dirty="0">
                <a:solidFill>
                  <a:sysClr val="windowText" lastClr="000000"/>
                </a:solidFill>
              </a:rPr>
            </a:br>
            <a:r>
              <a:rPr kumimoji="1" lang="ja-JP" altLang="en-US" sz="1200" dirty="0">
                <a:solidFill>
                  <a:sysClr val="windowText" lastClr="000000"/>
                </a:solidFill>
              </a:rPr>
              <a:t>●教育支援センターの機能強化</a:t>
            </a:r>
            <a:br>
              <a:rPr kumimoji="1" lang="ja-JP" altLang="en-US" sz="1200" dirty="0">
                <a:solidFill>
                  <a:sysClr val="windowText" lastClr="000000"/>
                </a:solidFill>
              </a:rPr>
            </a:br>
            <a:r>
              <a:rPr kumimoji="1" lang="ja-JP" altLang="en-US" sz="1200" dirty="0">
                <a:solidFill>
                  <a:sysClr val="windowText" lastClr="000000"/>
                </a:solidFill>
              </a:rPr>
              <a:t>●高等学校等における柔軟で質の高い学　</a:t>
            </a:r>
            <a:endParaRPr kumimoji="1" lang="en-US" altLang="ja-JP" sz="1200" dirty="0">
              <a:solidFill>
                <a:sysClr val="windowText" lastClr="000000"/>
              </a:solidFill>
            </a:endParaRPr>
          </a:p>
          <a:p>
            <a:r>
              <a:rPr kumimoji="1" lang="ja-JP" altLang="en-US" sz="1200" dirty="0">
                <a:solidFill>
                  <a:sysClr val="windowText" lastClr="000000"/>
                </a:solidFill>
              </a:rPr>
              <a:t>   </a:t>
            </a:r>
            <a:r>
              <a:rPr kumimoji="1" lang="ja-JP" altLang="en-US" sz="1200" dirty="0" err="1">
                <a:solidFill>
                  <a:sysClr val="windowText" lastClr="000000"/>
                </a:solidFill>
              </a:rPr>
              <a:t>びの</a:t>
            </a:r>
            <a:r>
              <a:rPr kumimoji="1" lang="ja-JP" altLang="en-US" sz="1200" dirty="0">
                <a:solidFill>
                  <a:sysClr val="windowText" lastClr="000000"/>
                </a:solidFill>
              </a:rPr>
              <a:t>保障</a:t>
            </a:r>
            <a:br>
              <a:rPr kumimoji="1" lang="ja-JP" altLang="en-US" sz="1200" dirty="0">
                <a:solidFill>
                  <a:sysClr val="windowText" lastClr="000000"/>
                </a:solidFill>
              </a:rPr>
            </a:br>
            <a:r>
              <a:rPr kumimoji="1" lang="ja-JP" altLang="en-US" sz="1200" dirty="0">
                <a:solidFill>
                  <a:sysClr val="windowText" lastClr="000000"/>
                </a:solidFill>
              </a:rPr>
              <a:t>●多様な学びの場、居場所の確保</a:t>
            </a:r>
          </a:p>
          <a:p>
            <a:endParaRPr kumimoji="1" lang="ja-JP" altLang="en-US" sz="1400" dirty="0">
              <a:solidFill>
                <a:sysClr val="windowText" lastClr="000000"/>
              </a:solidFill>
            </a:endParaRPr>
          </a:p>
        </p:txBody>
      </p:sp>
      <p:sp>
        <p:nvSpPr>
          <p:cNvPr id="10" name="正方形/長方形 9">
            <a:extLst>
              <a:ext uri="{FF2B5EF4-FFF2-40B4-BE49-F238E27FC236}">
                <a16:creationId xmlns:a16="http://schemas.microsoft.com/office/drawing/2014/main" id="{BE6B9335-DEB0-4E0E-B92D-FF2842F470FF}"/>
              </a:ext>
            </a:extLst>
          </p:cNvPr>
          <p:cNvSpPr/>
          <p:nvPr/>
        </p:nvSpPr>
        <p:spPr>
          <a:xfrm>
            <a:off x="2969412" y="1175262"/>
            <a:ext cx="2880760" cy="21665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300" dirty="0">
                <a:solidFill>
                  <a:schemeClr val="bg2">
                    <a:lumMod val="50000"/>
                  </a:schemeClr>
                </a:solidFill>
              </a:rPr>
              <a:t>心の小さな</a:t>
            </a:r>
            <a:r>
              <a:rPr lang="en-US" altLang="ja-JP" sz="1300" dirty="0">
                <a:solidFill>
                  <a:schemeClr val="bg2">
                    <a:lumMod val="50000"/>
                  </a:schemeClr>
                </a:solidFill>
              </a:rPr>
              <a:t>SOS</a:t>
            </a:r>
            <a:r>
              <a:rPr lang="ja-JP" altLang="en-US" sz="1300" dirty="0">
                <a:solidFill>
                  <a:schemeClr val="bg2">
                    <a:lumMod val="50000"/>
                  </a:schemeClr>
                </a:solidFill>
              </a:rPr>
              <a:t>を見逃さず、</a:t>
            </a:r>
            <a:r>
              <a:rPr lang="ja-JP" altLang="en-US" sz="1300" b="1" dirty="0">
                <a:solidFill>
                  <a:schemeClr val="bg2">
                    <a:lumMod val="50000"/>
                  </a:schemeClr>
                </a:solidFill>
              </a:rPr>
              <a:t>「チーム学校」で支援</a:t>
            </a:r>
            <a:r>
              <a:rPr lang="ja-JP" altLang="en-US" sz="1300" dirty="0">
                <a:solidFill>
                  <a:schemeClr val="bg2">
                    <a:lumMod val="50000"/>
                  </a:schemeClr>
                </a:solidFill>
              </a:rPr>
              <a:t>する</a:t>
            </a:r>
            <a:endParaRPr lang="en-US" altLang="ja-JP" sz="1300" dirty="0">
              <a:solidFill>
                <a:schemeClr val="bg2">
                  <a:lumMod val="50000"/>
                </a:schemeClr>
              </a:solidFill>
            </a:endParaRPr>
          </a:p>
          <a:p>
            <a:endParaRPr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●一人一台端末を活用し、心や体調の変</a:t>
            </a:r>
            <a:endParaRPr lang="en-US" altLang="ja-JP" sz="1200" dirty="0">
              <a:solidFill>
                <a:schemeClr val="tx1"/>
              </a:solidFill>
            </a:endParaRPr>
          </a:p>
          <a:p>
            <a:r>
              <a:rPr lang="ja-JP" altLang="en-US" sz="1200" dirty="0">
                <a:solidFill>
                  <a:schemeClr val="tx1"/>
                </a:solidFill>
              </a:rPr>
              <a:t>　化の早期発見</a:t>
            </a:r>
            <a:br>
              <a:rPr lang="ja-JP" altLang="en-US" sz="1200" dirty="0">
                <a:solidFill>
                  <a:schemeClr val="tx1"/>
                </a:solidFill>
              </a:rPr>
            </a:br>
            <a:r>
              <a:rPr lang="ja-JP" altLang="en-US" sz="1200" dirty="0">
                <a:solidFill>
                  <a:schemeClr val="tx1"/>
                </a:solidFill>
              </a:rPr>
              <a:t>●「チーム学校」による早期支援</a:t>
            </a:r>
            <a:br>
              <a:rPr lang="ja-JP" altLang="en-US" sz="1200" dirty="0">
                <a:solidFill>
                  <a:schemeClr val="tx1"/>
                </a:solidFill>
              </a:rPr>
            </a:br>
            <a:r>
              <a:rPr lang="ja-JP" altLang="en-US" sz="1200" dirty="0">
                <a:solidFill>
                  <a:schemeClr val="tx1"/>
                </a:solidFill>
              </a:rPr>
              <a:t>●保護者支援</a:t>
            </a:r>
          </a:p>
          <a:p>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BE6B9335-DEB0-4E0E-B92D-FF2842F470FF}"/>
              </a:ext>
            </a:extLst>
          </p:cNvPr>
          <p:cNvSpPr/>
          <p:nvPr/>
        </p:nvSpPr>
        <p:spPr>
          <a:xfrm>
            <a:off x="5913549" y="1165462"/>
            <a:ext cx="3078050" cy="21665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300" dirty="0">
                <a:solidFill>
                  <a:schemeClr val="bg2">
                    <a:lumMod val="50000"/>
                  </a:schemeClr>
                </a:solidFill>
              </a:rPr>
              <a:t>学校の風土の「見える化」を通して、学校を</a:t>
            </a:r>
            <a:r>
              <a:rPr kumimoji="1" lang="ja-JP" altLang="en-US" sz="1300" b="1" dirty="0">
                <a:solidFill>
                  <a:schemeClr val="bg2">
                    <a:lumMod val="50000"/>
                  </a:schemeClr>
                </a:solidFill>
              </a:rPr>
              <a:t>「みんなが安心して学べる」場所</a:t>
            </a:r>
            <a:r>
              <a:rPr kumimoji="1" lang="ja-JP" altLang="en-US" sz="1300" dirty="0">
                <a:solidFill>
                  <a:schemeClr val="bg2">
                    <a:lumMod val="50000"/>
                  </a:schemeClr>
                </a:solidFill>
              </a:rPr>
              <a:t>にする</a:t>
            </a:r>
            <a:endParaRPr kumimoji="1" lang="en-US" altLang="ja-JP" sz="1300" dirty="0">
              <a:solidFill>
                <a:schemeClr val="bg2">
                  <a:lumMod val="50000"/>
                </a:schemeClr>
              </a:solidFill>
            </a:endParaRPr>
          </a:p>
          <a:p>
            <a:endParaRPr kumimoji="1" lang="en-US" altLang="ja-JP" sz="1200" dirty="0">
              <a:solidFill>
                <a:schemeClr val="tx1"/>
              </a:solidFill>
            </a:endParaRPr>
          </a:p>
          <a:p>
            <a:r>
              <a:rPr kumimoji="1" lang="ja-JP" altLang="en-US" sz="1200" dirty="0">
                <a:solidFill>
                  <a:schemeClr val="tx1"/>
                </a:solidFill>
              </a:rPr>
              <a:t>●学校の風土の「見える化」</a:t>
            </a:r>
            <a:br>
              <a:rPr kumimoji="1" lang="en-US" altLang="ja-JP" sz="1200" dirty="0">
                <a:solidFill>
                  <a:schemeClr val="tx1"/>
                </a:solidFill>
              </a:rPr>
            </a:br>
            <a:r>
              <a:rPr kumimoji="1" lang="ja-JP" altLang="en-US" sz="1200" dirty="0">
                <a:solidFill>
                  <a:schemeClr val="tx1"/>
                </a:solidFill>
              </a:rPr>
              <a:t>●授業改善</a:t>
            </a:r>
            <a:br>
              <a:rPr kumimoji="1" lang="en-US" altLang="ja-JP" sz="1200" dirty="0">
                <a:solidFill>
                  <a:schemeClr val="tx1"/>
                </a:solidFill>
              </a:rPr>
            </a:br>
            <a:r>
              <a:rPr kumimoji="1" lang="ja-JP" altLang="en-US" sz="1200" dirty="0">
                <a:solidFill>
                  <a:schemeClr val="tx1"/>
                </a:solidFill>
              </a:rPr>
              <a:t>●いじめ等の問題行動に対する毅然とした対応</a:t>
            </a:r>
            <a:br>
              <a:rPr kumimoji="1" lang="en-US" altLang="ja-JP" sz="1200" dirty="0">
                <a:solidFill>
                  <a:schemeClr val="tx1"/>
                </a:solidFill>
              </a:rPr>
            </a:br>
            <a:r>
              <a:rPr kumimoji="1" lang="ja-JP" altLang="en-US" sz="1200" dirty="0">
                <a:solidFill>
                  <a:schemeClr val="tx1"/>
                </a:solidFill>
              </a:rPr>
              <a:t>  の徹底</a:t>
            </a:r>
            <a:br>
              <a:rPr kumimoji="1" lang="en-US" altLang="ja-JP" sz="1200" dirty="0">
                <a:solidFill>
                  <a:schemeClr val="tx1"/>
                </a:solidFill>
              </a:rPr>
            </a:br>
            <a:r>
              <a:rPr kumimoji="1" lang="ja-JP" altLang="en-US" sz="1200" dirty="0">
                <a:solidFill>
                  <a:schemeClr val="tx1"/>
                </a:solidFill>
              </a:rPr>
              <a:t>●児童生徒が主体的に参画した校則等の見直</a:t>
            </a:r>
            <a:br>
              <a:rPr kumimoji="1" lang="en-US" altLang="ja-JP" sz="1200" dirty="0">
                <a:solidFill>
                  <a:schemeClr val="tx1"/>
                </a:solidFill>
              </a:rPr>
            </a:br>
            <a:r>
              <a:rPr kumimoji="1" lang="en-US" altLang="ja-JP" sz="1200" dirty="0">
                <a:solidFill>
                  <a:schemeClr val="tx1"/>
                </a:solidFill>
              </a:rPr>
              <a:t>  </a:t>
            </a:r>
            <a:r>
              <a:rPr kumimoji="1" lang="ja-JP" altLang="en-US" sz="1200" dirty="0" err="1">
                <a:solidFill>
                  <a:schemeClr val="tx1"/>
                </a:solidFill>
              </a:rPr>
              <a:t>しの</a:t>
            </a:r>
            <a:r>
              <a:rPr kumimoji="1" lang="ja-JP" altLang="en-US" sz="1200" dirty="0">
                <a:solidFill>
                  <a:schemeClr val="tx1"/>
                </a:solidFill>
              </a:rPr>
              <a:t>推進</a:t>
            </a:r>
            <a:br>
              <a:rPr kumimoji="1" lang="en-US" altLang="ja-JP" sz="1200" dirty="0">
                <a:solidFill>
                  <a:schemeClr val="tx1"/>
                </a:solidFill>
              </a:rPr>
            </a:br>
            <a:r>
              <a:rPr kumimoji="1" lang="ja-JP" altLang="en-US" sz="1200" dirty="0">
                <a:solidFill>
                  <a:schemeClr val="tx1"/>
                </a:solidFill>
              </a:rPr>
              <a:t>●快適で温かみのある学校環境整備</a:t>
            </a:r>
            <a:br>
              <a:rPr kumimoji="1" lang="en-US" altLang="ja-JP" sz="1200" dirty="0">
                <a:solidFill>
                  <a:schemeClr val="tx1"/>
                </a:solidFill>
              </a:rPr>
            </a:br>
            <a:r>
              <a:rPr kumimoji="1" lang="ja-JP" altLang="en-US" sz="1200" dirty="0">
                <a:solidFill>
                  <a:schemeClr val="tx1"/>
                </a:solidFill>
              </a:rPr>
              <a:t>●学校を、共生社会を学ぶ場に</a:t>
            </a:r>
          </a:p>
          <a:p>
            <a:endParaRPr kumimoji="1" lang="ja-JP" altLang="en-US" sz="1200" dirty="0">
              <a:solidFill>
                <a:sysClr val="windowText" lastClr="000000"/>
              </a:solidFill>
            </a:endParaRPr>
          </a:p>
        </p:txBody>
      </p:sp>
      <p:sp>
        <p:nvSpPr>
          <p:cNvPr id="16" name="テキスト ボックス 15"/>
          <p:cNvSpPr txBox="1"/>
          <p:nvPr/>
        </p:nvSpPr>
        <p:spPr>
          <a:xfrm>
            <a:off x="91816" y="3445079"/>
            <a:ext cx="5755192" cy="3262432"/>
          </a:xfrm>
          <a:prstGeom prst="rect">
            <a:avLst/>
          </a:prstGeom>
          <a:noFill/>
        </p:spPr>
        <p:txBody>
          <a:bodyPr wrap="square" rtlCol="0">
            <a:spAutoFit/>
          </a:bodyPr>
          <a:lstStyle/>
          <a:p>
            <a:r>
              <a:rPr kumimoji="1" lang="ja-JP" altLang="en-US" sz="1400" dirty="0"/>
              <a:t>●　不登校特例校</a:t>
            </a:r>
            <a:endParaRPr kumimoji="1" lang="en-US" altLang="ja-JP" sz="1400" dirty="0"/>
          </a:p>
          <a:p>
            <a:pPr marL="285750" indent="-285750">
              <a:buFont typeface="Wingdings" panose="05000000000000000000" pitchFamily="2" charset="2"/>
              <a:buChar char="Ø"/>
            </a:pPr>
            <a:endParaRPr kumimoji="1" lang="en-US" altLang="ja-JP" sz="1400" dirty="0"/>
          </a:p>
          <a:p>
            <a:pPr marL="285750" indent="-285750">
              <a:buFont typeface="Wingdings" panose="05000000000000000000" pitchFamily="2" charset="2"/>
              <a:buChar char="Ø"/>
            </a:pPr>
            <a:endParaRPr kumimoji="1" lang="ja-JP" altLang="en-US" sz="1400" dirty="0"/>
          </a:p>
          <a:p>
            <a:pPr marL="285750" indent="-285750">
              <a:buFont typeface="Wingdings" panose="05000000000000000000" pitchFamily="2" charset="2"/>
              <a:buChar char="Ø"/>
            </a:pPr>
            <a:endParaRPr kumimoji="1" lang="en-US" altLang="ja-JP" sz="1400" dirty="0"/>
          </a:p>
          <a:p>
            <a:r>
              <a:rPr kumimoji="1" lang="ja-JP" altLang="en-US" sz="1400" dirty="0"/>
              <a:t>　　</a:t>
            </a:r>
            <a:endParaRPr kumimoji="1" lang="en-US" altLang="ja-JP" sz="1400" dirty="0"/>
          </a:p>
          <a:p>
            <a:r>
              <a:rPr kumimoji="1" lang="ja-JP" altLang="en-US" sz="1400" dirty="0"/>
              <a:t>　　　設置状況（全国）　不登校特例校　</a:t>
            </a:r>
            <a:r>
              <a:rPr kumimoji="1" lang="en-US" altLang="ja-JP" sz="1400" dirty="0"/>
              <a:t>35</a:t>
            </a:r>
            <a:r>
              <a:rPr kumimoji="1" lang="ja-JP" altLang="en-US" sz="1400" dirty="0"/>
              <a:t>校</a:t>
            </a:r>
            <a:r>
              <a:rPr kumimoji="1" lang="ja-JP" altLang="en-US" sz="1050" dirty="0"/>
              <a:t>（令和</a:t>
            </a:r>
            <a:r>
              <a:rPr kumimoji="1" lang="en-US" altLang="ja-JP" sz="1050" dirty="0"/>
              <a:t>6</a:t>
            </a:r>
            <a:r>
              <a:rPr kumimoji="1" lang="ja-JP" altLang="en-US" sz="1050" dirty="0"/>
              <a:t>（</a:t>
            </a:r>
            <a:r>
              <a:rPr kumimoji="1" lang="en-US" altLang="ja-JP" sz="1050" dirty="0"/>
              <a:t>2024</a:t>
            </a:r>
            <a:r>
              <a:rPr kumimoji="1" lang="ja-JP" altLang="en-US" sz="1050" dirty="0"/>
              <a:t>）年現在）</a:t>
            </a:r>
            <a:endParaRPr kumimoji="1" lang="en-US" altLang="ja-JP" sz="1050" dirty="0"/>
          </a:p>
          <a:p>
            <a:endParaRPr kumimoji="1" lang="en-US" altLang="ja-JP" sz="1400" dirty="0"/>
          </a:p>
          <a:p>
            <a:endParaRPr kumimoji="1" lang="en-US" altLang="ja-JP" sz="1400" dirty="0"/>
          </a:p>
          <a:p>
            <a:endParaRPr kumimoji="1" lang="en-US" altLang="ja-JP" sz="1400" dirty="0"/>
          </a:p>
          <a:p>
            <a:endParaRPr kumimoji="1" lang="en-US" altLang="ja-JP" sz="1400" dirty="0"/>
          </a:p>
          <a:p>
            <a:endParaRPr kumimoji="1" lang="en-US" altLang="ja-JP" sz="1400" dirty="0"/>
          </a:p>
          <a:p>
            <a:endParaRPr kumimoji="1" lang="en-US" altLang="ja-JP" sz="1400" dirty="0"/>
          </a:p>
          <a:p>
            <a:endParaRPr kumimoji="1" lang="en-US" altLang="ja-JP" sz="1400" dirty="0"/>
          </a:p>
          <a:p>
            <a:pPr marL="285750" indent="-285750">
              <a:buFont typeface="Wingdings" panose="05000000000000000000" pitchFamily="2" charset="2"/>
              <a:buChar char="Ø"/>
            </a:pPr>
            <a:r>
              <a:rPr kumimoji="1" lang="ja-JP" altLang="en-US" sz="1200" dirty="0"/>
              <a:t>早期に全都道府県・政令指定市の設置を進め、将来的には希望する</a:t>
            </a:r>
            <a:endParaRPr kumimoji="1" lang="en-US" altLang="ja-JP" sz="1200" dirty="0"/>
          </a:p>
          <a:p>
            <a:r>
              <a:rPr kumimoji="1" lang="ja-JP" altLang="en-US" sz="1200" dirty="0"/>
              <a:t>     児童生徒が身近に通えるよう、分教室型も含め</a:t>
            </a:r>
            <a:r>
              <a:rPr kumimoji="1" lang="en-US" altLang="ja-JP" sz="1200" dirty="0"/>
              <a:t>300</a:t>
            </a:r>
            <a:r>
              <a:rPr kumimoji="1" lang="ja-JP" altLang="en-US" sz="1200" dirty="0"/>
              <a:t>校程度の設置をめざす</a:t>
            </a:r>
            <a:endParaRPr kumimoji="1" lang="en-US" altLang="ja-JP" sz="1200" dirty="0"/>
          </a:p>
        </p:txBody>
      </p:sp>
      <p:sp>
        <p:nvSpPr>
          <p:cNvPr id="17" name="AutoShape 2" descr="data:image/png;base64,iVBORw0KGgoAAAANSUhEUgAAAmQAAAIQCAYAAAAvonJrAAAgAElEQVR4nOzdf1Ab950//qfvkxC1+GqRNEVO4kOc4xi7mSKc9Ay5fL6I9FJEkzOoc98YOnVAvbS2mrlifZ3vx2ZSH9DUh30Tj6AzOZnW3xPUuYAzNxEQp4jLTBA9t8jXiy1unFpp4nqpL0EkTVjauN2Qm/r7B93NarW72pVWP3k9ZjyG/fHeF7JZvfR6/9h1drv9OgghhKTNZrPB6/XmOgxCSAH6k1wHQAghhBCy1lFCRgghhBCSY5SQEUIIIYTkGCVkhBBCCCE5RgkZIYQQQkiOUUJGCCGEkJxwu90Ih8O5DiMv3JDrAArZ6OgoAOC1117DU089Fbfv8OHD+OxnPwsAaG1tVW1jZWUFb7zxBn79618n7H/rrbcwMTGh6Zpq+7Tszxa3252w7YMPPsCpU6c0H6+Vz+dL2DY6Oory8nIsLi7G/du43W488sgjAIDz58/jwIEDiu3yMcm1n6rjx4+jsrISX/7ylw1rU6sDBw6goaEBp0+fVvx3IIQQI7lcLkSjUZjNZtTW1uY6nJyjhCwN5eXlAFaTJimz2Szs19LGpk2bZPefP38e9fX1AIA333xT9Zpq+7TsN4o4sRFraGgAANl9i4uLsomAUltapZMwud1utLS04OzZswkJbEtLC0pKSnDnnXfiwIEDOH78OHbs2KGpXf51EDty5Ihwvtvtjot7enpatp2rV6/i5Zdfln3dlM5Ruv7nP/95lJaW4qtf/SolZISQjOI4Dk6nE7t378bu3bsxMDCQ65DyAiVkOh05cgSbN2+WTWqeeeYZ3HLLLQCA9evXC9v5yhQAvPTSS8Ib3p49ezRdU+sbvdiuXbtw++23y+7bsGFDQtVJLXE5cOAAtm3bhvXr1wuVpZWVFczNzeH48eO6Y0vVtWvX8MEHHwiJJf99WVkZSkpKAKwmduvXr0dpaWna1+OTrvvvvz9u+/Hjx4Xr7dixI+3XwO1247777gMA/PM//7PmhGjTpk342te+hvXr18f9+6VSUWxtbcUPf/hDbNq0CaOjo6pVXUIISRXHcWhra0NnZyccDgdisRgikUiuw8oLlJDpZDKZUF5eLpuQ3XLLLbJVMfE2caImLtGeP38eGzZswObNm4XvgdWqWCoJWX19veJ5mzdvFq7Dk0vI9uzZA6fTibKysrjt4qre5z//+YQ3b7XkbteuXcLXi4uLce0BwJkzZzA3N4cnn3wy4dxYLIZXX31VqJjx3z/44INCgjQzM4N77rkn4ec7fPgwampqEAgEFGOTOnv2LB544AGUlJTg8OHDQpXswIEDOHLkCO69916UlJTgzTffxJ133imct7S0hJWVlbi21JLEhx56CADwyiuvqCZjfAIKACUlJcK/y0MPPRT3mn/yk5/U/DOKPfroozhz5gzKy8vjfl5CCEkmFArBarXCarUqHsOyLJqamtDd3Q2HwwEAsFgs4DgOLMvCbDZnK9y8RAlZisTVp9tvvx2HDx/Ge++9J2wTvwHziQcA4Q0VACoqKoT9/Jv85s2bsbKyEjd+KVmXnbgCBwBbt25N4SeKd/jwYTzwwANJjysvL8cLL7wQN+5Jqbusvr4+LpH92c9+httuu01IyNxuN0pLS4VqkZQ0kZRLLJVeq507d6K0tBQ2my3pz8R76qmncP/99+PNN99MSE6efPJJ7NmzBw8++CB8Pl9clezll19OSEqVujQPHz6M0tJSLC4uJk2AXn/99bj/F8888wy2b9+O0tJS7NmzR0jmbrvtNgCrXZqPPvqo5p8XWK3gPvLII9i5c6eu8wgha1c4HIbH44HZbMbk5CRMJlPCMbFYDG1tbfD5fAn34aqqKkSj0TU/jowSMp34RExc1eG/FleKxG/Act0/Bw4cSKiYiD8d8EmWOMlTIq3K8e2urKxgaWlJqB6Jqzbr16/HyspKQiUHWK2Mibvprl69ivXr16OsrEwYCC+unpWVleGZZ57B448/rhpnWVlZXKxvvPGGkDyUl5ejpaUl4ZwPPvggLqGVtifuqlQTi8WwefPmhG5ccffeHXfcIXzNd+uePXsWv/71rxPGde3atQunTp1Ke7xVTU0NgNXKnl6PP/64kPyKK6/8zfDdd9/V3abP50N9fT3Ky8uFsXGEEKJmcHAQnZ2dYBgGR48eRU9PT9x+hmEUkzGPxwOLxaLrw3KxooTMIOvXr4978xK/8Uvf1A4cOIC//Mu/TGiDH39WUlIiJC5yCZNWS0tLaG1txcmTJ7Fp0yZcuXJFqMTdd999CRUX3kMPPSQkOq+88gqeeuqphCocn4y88MILKCsrw/bt27Fr1y5MTEwI3a1SlZWVQruXL1/GxMSEMGGB/7n5uMWxJKP2GvHjoRYXF7F582aUlZXFta9UUUvWrfv444/jK1/5imyyfccddySM49qwYYPsdcrKynDt2jVDZ2vy/49YlhXGEkpn66p57bXXUF5ejm3bthkWEyGk+PX09KChoQGhUAh2ux0AEI1G4Xa7MTIyEtedGYvFhIH9Xq83VyHnFUrIdOLH7Zw/f16ogF2+fBmA8uB76fYjR44kjMsCEitdwGqVQ2kGJo+fNcdXS1ZWVtDY2AhgtZLDJxa33norAAjf33333XFdXcBqssjHcfny5aTdaC+//LKQ1OzcuRMTExOIRCKyidTQ0BAef/xxXLt2DY899hgA4O2338bdd98dV8X7yU9+ovqaSIkTWCX//d//DeDjal86Tp48KVxT2l0LQLHLVYpP2ubn51OKQzweT9wVzL+WNTU1cd3OjY2NSauYwGpX7QMPPICbb745pbgIIWuX3++H0+nE9PQ0GIaRTcZCoRA8Hg98Pt+a76YUo4RMh127dglvduLB9svLy7raef/99xO2HTlyRPi6oaFBWCtLq8OHDwtfl5SU4Pjx4zhw4AA6OjqE7bOzswBWu8ceeeQRlJSUwOl0AoCQlFVXVwvHiysqct2ewGrViJ+NyCeO/GxMqYmJCTQ2NuKXv/ylkIz87ne/w9jYGAD5tcief/75uO/vuOMOmEwm3HrrrcL1rl69Kts99+abb8bFyVehxNU+cTXv9ttvj5vB+frrrye0CQAffvih8HVZWVlcYqQHPxGAZVnd5/JdxsBqd63434pP9qVJ//bt23HkyBHZCRNSKysrsh8aCNErFovBYrHkOgySJVarFZ2dnWhrawPHcZicnIwbjnP06FFMTU1hcnKS/l9IUEKmw8TEBG6//XZhVhtfGTKZTJiamopLAHgPPvig8MbGJxc+nw8PP/ywcExJSYmQCF27di2l2PhFaHk7duwQuhOB1TdtPiHx+Xy4++67sX37dpSVleGrX/0qgNWkjE9IlpaWZN/k5RKfpaUllJeXC0mbUveb2+3G9u3bsX37dsWfw2q1xlXlPvjgA6Ha9tprr2Hz5s0Jyd6mTZtkq4hqC7vKHXP8+HGh7RtvvFHx/Mcff1xYo+zixYuYmJhAdXU1FhcX47qar127JrxucjMveXz1LpkdO3YkTJhYWVnBSy+9JHv8ysoKLl68CJPJJLzm9957r6Zr8f+mhKQjEomgpqYGPp8P+/bty3U4JEs6OjoQi8Wwb98+IRljWRYulwtVVVWq6ySuZfToJJ2kyRSwWnnYsmWLrnauXr0qfF1WViYMxC8tLcULL7wgdKvJJXlSu3btkn3zFFc4+KUbgNXqijgp+uijj3Dq1Km4CuDCwoKwX7xeGsdxSePhF3OV/tFCOrOTr7aVl5cnTIleXFxM+JMsoT18+LBioiEe51VSUqK6TpzP58Ozzz4rJG1PPfVU3HiypaUlvPzyy8L3L7/8MlpbWw1f3+s///M/46qKu3btwvnz53H+/Hkhvscffxw//elPhZ8rnScfEKLH4OAgfD4f5ubm4PF4ch0OyaJDhw4J9+xwOIyGhga0t7ejr68vx5HlL6qQpUg6UF+apMnhkxKfz4dHH31U+JTAz4TkkzK9XUV/8zd/E/f9ysoKSkpKcO3aNdx444346KOPUFZWJlTRxH35ly9fFrpcxRMRxImX+Hi5ao7WeN966y2cP39e6G78+c9/Do7j4io44gH3RuMXPlUiLZ/X1tYqzqLctWtX2mPReJ/+9Kc1Hbe4uCiMFdu6dauwRIh4BujExITs4P0nn3wSU1NTwtMFkuETc0JSFYvFEAwG4fV6YTKZ0N/fD6fTiZGREdllEUjhYhgG7e3tsvv4JTECgYDqGmWEEjLdTp48mTD7jl9eItUunpWVFVy4cAEmkwnbtm2LS3DEXaNy3G53QpLBL1T6/e9/Hxs2bEBtbS22b9+O8vJyuN1uYakF8eB6IH6NNHG1iE/kVlZWEroj3W638ObNL9Gh1GU5MTGBDRs24Gtf+xqA1aRPurTCpUuXFH9WKbnFeW+//faE5UT27NmDr371q6pJBr8Gmpha4lJdXY0HHngAd999t+xAebnuSX4WKo8fO6Z1McS33norrhuVT7DuueceTefr+T8qnY1KSDIejwdjY2NwOBxobGxENBpFS0uLkHzt378fVqsVDQ0NCAQCNH6oSLhcLrS3twuzKsVYloXb7aZkTCNKyHSSu4lcvHhRSIIqKytRWlqKixcvAvi4kgFAcTkIAHHjpvg3Wi3jycRJFI/jODzzzDPCm//y8rJQgeIH4APA3Nxc3HmnTp0SkiX+53S73cKbuLiblSdetuKXv/wlAOVFUIHVZG337t0oLS3Fjh07cPjwYdx9990AVpMYLQPOeVqfYHDq1ClhnBz/mkqTL/HPce3aNZSWlsZNjpDikyhx16+4K1BurF19fT0ef/xxXL16FY899hgYhgGwuhxIKq5evYrNmzfHVercbjfuvPNOvP322wlVXK1VL/7nlZt8QoiSSCSC7u5ucByH4eFhhMNhXLhwIe6YlpYWWK1WOJ1O2TWpSGHp6urC1q1b4yaPiblcLnR3d1MyphGNIdOJX6JAuhCpz+cDy7LCYqV89UecMB04cCDpQHPxOK5YLJY0nlOnTmFpaSkhHnElZmJiQliaQzxbUi754ZOu0tJSjI6Oxi3W+uqrr8YdKx6Pde3aNc2LiIoHofOPJgJWx0PpwY+VEv9RWiCWH2P28MMPJySx4qRzZWUFp0+fFvbt2LFDdiwZn0SJK2F8YgmsLuchp6SkRKiwnjp1Shj4n8pMTb6rWZyQ3XnnndixY0fCA8R37dolVF6Tzerk1x/TU60khGEY2O127Nu3D4FAAAsLC7IfYG02G0ZGRuDxeBAMBnMQKTFCT08PbrrpJhw6dEh2f39/P6xWq+yC30QeJWQ6TU1N4fnnn5cdnD03Nye8QWudzSYlrtTwb4jPP/88nn/+ecXV3C9cuJB0pXfpm+tHH30ke9wbb7whfC2eOSmepQmsPrZHPABfbtbM0tJSwrIVwGryyieIvKtXr+qqjgGryZL0j1KX3KOPPqo4oP7BBx+Mi+PUqVNx8e3evTvueHFywyeAe/bsieviFL+OavilNVJdOgOIr/bxD+ktLS3FyZMnhe1f+cpXhK/V1pbj161bWVmhVfqJLgzDaK6EWK1WBAIBDA4OUlJWgE6cOIHFxcWEFfl5oVAIU1NTNIBfJ0rIdJqYmFAdI/Vv//ZvAD6uNOkZHL1nzx6hG05cceLX0FJaaf2pp55SXen9yJEj+OIXvxi3rbS0FGfOnEmYcffUU08ljB1aWVnBc889B2C1yjc1NRXXVXf58mXZN2+lAeRHjhxJGPe2adMmnDx5UnVmI7A6Tk1udqXcHy1OnjwZN2aPf40nJiaE5Jqf+coTJ81Xr15NGKMmXRcMWF0/TW61/gMHDmBlZQWbN2/WPftRrgrHV0yB1QWAp6enMT09HbfYrxp+ggjf5U6IFnqSMZ7ZbIbf74fH49HUG0Dyw9DQEM6dO6f4nhOLxeDxeOD3+2nyhk6UkBns+PHj+OlPf4rFxUVMT09rnoHIv6nzzp07J3x95MgR4Y1Vj2eeeQZnzpzBfffdJ7uwa2lpKR555BGcOXMmLhH68pe/LLxxX7t2Dc8++6yQYLzxxhtxSebly5fjJgaI8ePEePfcc49qPJs3b8bXvvY1nDlzRrZitHXrVuGxQFqMjo4mPPJJrKSkJK5L5fz583EJmbgLtaysTHiNxF2T586dS5gwIFetvO+++xImg/D46+gt7f/ud78TvhYnc4FAQHZSwdLSkuK/FfBxory0tKRpDTdCeKkkZMBqUub1euFyuTIQFTFaMBjE6dOn4ff7FY9pa2uD1+ulSRspoIQsA5588klEo9G4bXqeSbm0tBTXrSROzvS45ZZb4rqzlpaW0NjYiFdeeSUunhtvvDFheYfHHnsMDQ0NePjhh+P2TUxM4OrVq7h27RrOnDmj+ga/srISV7HatGmTbDw///nP48774IMPZKuBpaWlwppkev6oxSdeekSahDz55JNCpXNxcVF4HcTbJiYm4qpJ58+fFz45ys0C5c+TXufy5csoKSnBCy+8kFAl5F8/6divt956S9j3yU9+Uth+6tQpPPPMM7h8+bLwAPnLly8nPOJJ7Pjx47jvvvuwsrKCQCCgeBwhclJNyADA4XDAYrFgaGjI4KiIkYLBIAYHB1XvDz09Paivr5edcUmSo1mWGcLP7CspKcHKygrOnj2b9PjPfOYz+OIXv5jwH35iYgIdHR1Cte3atWtJx4wBwHPPPScsyXDx4sW4RUz37NmDhx56COXl5bq7p/71X/9V9UHVLMticXER7733XtySEPyCsfwK8nw8/Mr3dXV12LRpE372s5/Jtiteh8sox48fR3V1ddwirmKPPvooXnjhhbjX+7HHHsORI0eENdn4btyrV6/GJXUTExPYsmULPv/5zwvbVlZWZK/12GOP4Yc//CHKy8sTkmOlsW9Ka44l26dkZWUFzz77rOLaa4QoYRgGFRUVKZ/v9XpRV1cnJGckv0QiEfT29mJ6ehomkwksy6K/vz/umOXlZTAMQx/o0rDObrdfz3UQaxXfzST3DEejSB8eLheD2vgzo0nXHZOSrtUFfPw6vfXWW7qTjGyRizuX7RTatYuFzWaD1+vNdRhZ19/fj/n5+bR+9lAoJLzpk/wRiUSEhV355X56enpw7tw57Ny5UzjOZDJh//79NG4sDZSQEUKIQdZqQhaJROByuRLWHdPL7XajurqannuZJxiGQVtbW8JCvg0NDeju7qauSYPRGDJCCCFpsdlsYFlWWOw4VV6vFwMDA2m3Q9LHMAxcLhdGRkbikjGWZRGJRCgZywBKyAghhKTNbrcjFAql1YbJZILP56NZlznGsiza2trg8/kSJmv09/ejs7MzR5EVN0rICCGEpK2+vl7TZKNk7HY7bDZbwqBxkh0sywqPtqqqqorbFwqFMDMzo7ggLEnPDfQsMUIIMYbaA+mLnd1uR29vryFt9fX1CbMupUkByayxsTHEYrGEZXb4BV8nJydzFFnxW3f9+nUa1E8IISRtlZWVmJ6eNuRh0uFwGB6PB7OzswZERvQIh8NoaGjAwsKCMLOSBvJnHnVZEkIIMYQR48h4tbW1sNvtOHr0qCHtEe16e3sTlrmgBV8zjxIyQgghhjBqHBmvu7sbp0+fTnjyCckct9uN5uZmOBwOADRuLJsoISOEEGIIIytkwOqsS7/fD5fLBY7jDGuXyDt69CjMZrOwDhw/bmxkZCTHka0NlJARQggxBD92zMh1xGw2GxobG6nrMsNGR0cxNzeHvr4+YRs9KDy7KCEjhBBiGIfDgWAwaGibhw4dwtTUFCKRiKHtklWhUAjDw8Pw+/3CNho3ln2UkBFCCDFMY2MjpqamDG2TXzDW7XZT16XBotEourq6MDIyIjyHMhwOY2ZmBocOHcpxdGsLJWSEEEIMY/Q4Mp7NZkNzc7Nha52RVQzDwGw2CzMqWZaF2+2G3++nB4VnGSVkhBBCDGM2m2G1WjPSvXjo0CGEQiGEw2HD216ramtr415Pl8uF7u5uQ9aSI/rcYFRD8wvv4z32GuYX3sN7y9eMapaQNe+WDaWo2HgLbjGXomLjzbkOh5Ck+CpZJp4EMzIyApfLBb/fT0kDAI7jEAwG0dLSktL5ZrMZJpMJsVgMo6OjsFqtKbdF0pP2Sv0vhy/h/wv8FPML7xsVEyFEQcXGm7G78R44H6BHnpH8NTY2huHhYQQCgYy0zzAMJWV/1N/fj4GBAVgsFni9XtTW1upuo6mpCTt37sTMzAwmJyepqzJHUk7IVj76H/T/yzQCr6yWpTd+egM23roBNVV3GBogIQR47fICFt5dFj741N+zBd/+ehPWf/KmHEdGSCKWZVFZWYmlpaWMXYOSslUbN27EhQsXwDAMPB4PbDYburu745aq4DgO0WhUsWLp8XgwNDSECxcurOnXMtdSSsjeW76GQwNjuPjm27hlQym+882/xo5tmzIRHyFE5I35d3D4n17E/ML7qNh4M7z/799g46c35DosQhLwiUIm17CKRCLweDxxj/lZS+QqkSdOnMDAwADa29thMpkwNTWFYDAIi8WChYUF2XYikQhisZiwOj/JjZQSsu/+YBIv/ftF7Nj2Z/jONx/GLRtKMxEbIUTGB7/7EP849DJeDl/Cjm1/hme6duc6JEISrFu3DmmOiNFkLSdlTqcT7e3tCWO+WJbFsWPHwHEcGhsbMTMzgw0bNtAyFnlO9yzLN+bfwUv/fhF3VXwGz3TtpmSMkCxb/8mb8J1vPoz6e7bg/KVf4cevvpHrkAiJwzBM1rq+bDYbvF4vnE4nWJbNyjXzQSwWQyQSka1qmc1m9PX1wev1guM4hMNh4XFIJH/pTsj+cfhlAID7//6/DA+GEKLd37bch5Ibb0D/v0xj5aP/yXU4hAhisVhWH7djs9lw8ODBNfXMy9HRUbS0tKgOwD969KjQpbnWqoeFSFdCdv7SVVx8823U37MFtZ+rzFRMhBANtlR8Bl9+wIaFXy/j5XA01+EQIshmhYzncDiwd+9etLW1FVRSFolEUFdXpzvm4eFhtLe3y+7jOA5tbW1YXl6mZKyA6ErI3vjVIgDgS/d/NiPBEEL04X8X3/zVuzmOhJCPZbtCxivEpMzlcsFisaC/v1/zOfyiu3KzJhmGQUNDA5qbm+MeFE7yn86EbPWmX3HbLRkJhhCiT8VtqwvF/uJX7+Q4EkI+tri4iPLy8pxc2+FwYPfu3XC5XDm5vh79/f2w2+0YGRnB4OAgYrGYpvOUqmOhUAhOpxM+nw+tra1Gh0syTNdK/W/86h2U3HgDrRZOSJ7gfx/fmF/MdSiECGKxGLZu3Zqz67e2toLjODQ0NKC7uxt2uz1nsShhGAaDg4O4cOECTCYTuru70dXVBb/fr3oex3EYGxvD7Oxs3Pb+/n6Mj49jenqauigLlK4KGfP2+7ir4jOZioUQkoK7Ksrx2999mOswCBHkYgyZVEdHB7q7u9Hb24u6ujqMjY3lNB4pt9sNr9crDMpnGAYVFRVJz+vt7cXevXuFLmF+vNj8/DwlYwVOV0K28tH/oORGwx5/SQgxQMmN/yvXIRASJx8SMmD1mZrT09Pwer0YHh5GTU0NhoaGch0WhoaGYLFY4pasGB8fT/oMSf7B6vx6YizLCuPFvF5vRmMmmad72QtCCCFETa4G9Supra1FIBCA3+/HzMwMKisrMTQ0lJOB/7FYDAMDA3ED7hmGAcuyqg9j5zgObrc7rkvT7Xajs7OTxosVCUrICCGEGIZlWZhMprx8QLXNZoPf78f09DRmZmawbds29Pf3ZzUx6+rqQmdnZ1zCOjY2lrQ65na7cfDgQaHyODQ0BJPJRMlYEaH+R0IIIYbJt+qYHKvVCr/fj1gshmPHjqGyshIHDx4EAFgsFlgsFthsNsPHYwWDQcRiMXR0dMRtHx8fR3d3t+bzGIbBwMAApqenDY2P5BYlZIQQQgyTL+PHtLBYLPB6vSgvL8f8/DxGR0dRVVUFYHWtL5ZlUVtbC5PJhPr6ephMJuzfvz+l6h/HcfB4PJicnIzbzrIsIpGI4kxQlmXh8Xjiki+XywWv10sD+ItMThOydevWJWy7fv163Hbxw2n57cm2KbUtdy21uNJ5MG4qsWbjQbyEEJJJhVAhEwsGg5iZmcHk5CRYlkV9fX1cBSscDoPjOIRCIczNzaGrqyulAfRdXV3Yu3dvQrKarLvS7Xaju7tbeE2PHj2K2travFzKg6Qnp2PIxAkI/7VSMpZO23r2S5OjF198Ebt27cK6devwgx/8QPYcfn+6sabTBiGE5AOtyzfki5mZGYTDYdTV1SEWi2FqaipuP5/89PT0wOfzYXR0VPeYs3A4jHA4jP379yfsGx8fR3Nzs+x5o6OjACCME4tEIkm7N0nhyllCtm7durgERC4ZER8jPVbufKXj1a6vdlw4HMauXbvw4osvAgC+8Y1v4Pjx43HHvPLKK8J+uZ9FS6yEEFIsFhcXC6pC1tfXh6WlJXi9XthsNtXuVrPZjNbWVpw4cUJz+3xXpc/nk90XCoXilr/g8ePb+Gocx3FwuVzw+/15OWGCpC/nsyyvX7+u+Ed6nNI50u3Sr+XakNsmrY699NJLAIDXX38di4urK6E/8cQTwvHLy8v4whe+oNqmllgJIaRYFFqXJa+2thZ9fX1Jn/+4d+9eDA4Oam6XfzyS3JIWwWAQdrtdNsFyuVzo6+sTXsuuri60t7cLY9xI8cn5oP50qkTSc9etWyebYKV6LX7A5F133SVs27dvn/D15OQkvv/97+Mb3/hG2rHyY+ek2wkhpJAU0qD+VFRVVcFut+MTn/gE7HY7du7cCbvdLjumKxqN4vTp0wmPOeIpdVdKF44NhUKIRCK0+GuRy1mFTEtVjD9OStzdJz1X2mWp1nYyBw4cEM4Lh8MAAI/HAwB455138Nxzz+HrX/+6ahtaYiWEkGJRqBUyPXw+H5aWltDZ2Qlg9XFG69atQ11dHbq6ujA2NgaWZRMejyQlN6CfYRgcO6u4MMUAACAASURBVHZM6OLkZ1kme8YlKXw5r5CJqc02VEpepNvFXZbSNqUzOLX6xS9+gbq6OszOzgrVslOnTuHpp5/WFFOyWAkhpFishYQMAEwmExwOR9z4r3A4jFAohOHhYbhcLnR0dCjOhgyFQrJrnblcLvh8PiGJU5qdSYpPzhIytcQo1cRFS3el3qTsnXfegdfrxeuvvx7XdfnEE0/EjSfjr5FKrIQQUgyKvbsymdraWtTW1mo6Vq67sr+/HzabLS6JC4fD2Lt3r6FxkvyUs4RMrQqWbE0xtcRLfEyqSZhYd3c3ent78ZnPfEbT8anEKt5HiRohpFCtleqYEYLBIAKBgPA9wzAYHBzEhQsX4o6LRqM0kH+NyPksSy3SnZGoNdmRdnOOjo7ixIkTKC8vT1iqQm3mJCVVhJC1aK1XyPSoqqpCNBoVvjebzYjFYnHjzRiGgcVioWUu1oiCSMjkSJMj6TbxdrlzxNuUPPfcc1mLlRBCCh1VyLRrbGyMW4TWbDbDYrHEJWlUHVtb8iIhk0tYkh3Pkw7i19KmWhVLnDBNTExongmabOX/ZLHKbSeEkEKyuLiI8vLyXIdREBwOB4LBYNyq/7W1tcKMfoAqjmtNXsyyNGogvNyjmNTOTZaUpSOdWAkhpBBFo1HFxwCReFarFX19fWhoaIDf70dVVRV27tyJwcFBMAwDYPWxTvR6rh15kZARQggpXPxaWfyjhYg2ra2tqKqqgsvlwsGDB9HR0QGWZYWqWWNjY9xi5KS4UUJGCCEkZcFgEB6PR0goiD42mw2Tk5NwuVyYmZlBX18fDeJfo/JiDBkhhJDCwj80e2BgANPT05SMpcFsNiMQCKCiogJNTU1gWTbXIZEcyNuETLzMhHRGotJ2ufNzKVmM0mPExyqdq3WbEXEbeQ25n1NLe2vhNUzldSEk10ZHR8EwDCYnJ2lmpQHGxsYwMzODaDSKSCSS63BIDuRtQialNgg+G29icm/0WqkN2pf7udSW7kjFD37wA9l4d+3aldXXDUickar1+vn2Go6Ojgo/2+joaFpt06QOUogsFkvcDEGSOpZl4XQ60d7ejoWFBcXHLZHiVhBjyPTMkJQy4o1ZrQqnJbmQ2y739ACl6onc8WrH8se/8847OHXqVMIjngDglVdewYsvvqjahpZrJJPsQerJnsqgtj1Xr+GLL76ItrY24fu2tjaUlpbir//6rxPa0PoapvM0CUJywWQyUUJmELPZDLvdnvBcS7K2FEyFTEmyLiojV89XWkdM7lrJ/mg9T+76cudItwNAeXm57FiE5eVlfOELX1D9GbVeIxml7mYlhfAa/sd//AcAYHZ2FrOzs3HbUrkGIYXIbDbTWCcD7d69G6dPn851GCSHCi4hUxtXZmTyJW5X7utk2/SMUVIaX6VnjJVcPE8//TSeeuqphHMmJyfx/e9/P2nbWq6RTKqJSD6/ht/97ncBxD9ImN+WyjUIKUSUkBmrtbUVY2NjVHVcwwouIeOpJV/iLqp0yHUtybWd6purloqO9Fria4pjEZ/Lbz9w4EDCee+88w6ee+45fP3rX08an5Zr5FouXkM9CuE1JCQVlJAZy2w2w2azIRQKye7nOA51dXXCPaWpqSnLEZJMK7iETK3ColRRSXf2mloXpRZ6rqv05q3WjvTnU4vr1KlTePrpp3XHqucaam3qqXppiUvt2Ey9hqnGauQ1CMk1SsiM197ejoGBAdl9TqcT3d3duH79Oux2Ow4ePJjl6EimFVxCplc6VQm5865fvy5b9ZAjvZb0OLWEMdVEMtmb/BNPPIGtW7em1X1mVOVRa9el2rVz8RoagZIxUgxoYL+xWltb0dzcnLAWmdvtRnNzMxwOB3p6elBfX08zMYtQQcyy1IpPlsTfZ/I6/Li1ZHGotSOllKyoJSZGdX1l4hpybWp9bfL1NXz66afxxBNPxD0E+Nvf/rah1yCkEFgsFsRiMXoAtoH27dsHq9UKp9MJv9+P0dFRmM1m7Nu3D6FQCDMzM5iens51mCQDCj4hS1ZB0XpuqsmbWlJmJKPGHcklCPy2VK6h9hpKq4pK8Sglt/n6GtbU1AAA6urqhG1/8Rd/Yeg1CCkEVCHLDIfDAYvFgra2NlRVVcHv9yMWi8Hj8WBycjLX4ZEMKYguS7UxOTy1N2+lLis9Y4uStSXep6ULzQhy45GMbF/LNdReQ7nu3GSvZSG8hg888ABGRkaE70dGRoQ1yFK9BiVwpBDxFTJiPJvNhkAgAL/fD2B1vUOv10tPRShiBVMhE1dQtFbFtBxnRNdYsji00Futkzte6WdJdVKC1mtofQ2Vrm1UN3M2X8PW1la0trYacg1Kxgghcvjki8aNrQ15m5CpvaFqfdM24jgj4kg3Bj3HGRFTKtdIJy6jXsdCfQ1pgD8pVFarFQzD5DqMojY6OkrjxtaIguiyJIQQYpxoNJrrEIgKlmXR39+PyspKnD59GoFAINchkSyghIwQQtaQ/v5+NDU1weVypT3+q6KigipkBopGo3C73di2bRvm5+cxPT2NQCBAz7hcIyghI4SQNWJsbAwzMzO4cuUK6uvr0dDQgKGhoVyHteYFg0E0NTXB6XSiuroaV65cgdfrpeVE1hhKyAghZA0Ih8MYGBgQZgh3dHRgdnYWMzMzaGpq0l3p4jgO586do4HmaYrFYmhra0NnZycuXbqEffv2wWQy5ToskgOUkBFCSJFjGAZutxuBQCDuzd5sNsPv96OzsxNNTU04evSopvZYlkVTUxM6OzspIUsTx3Ewm81wOBy5DoXkmK6E7JYNpZh/+71MxUIIScH8wvu5DoHkObfbjb6+PsWxSA6HAxcuXMDy8jLq6uoQjUYRDAbR1taGjRs3YnR0VDiWYRg4nU709fVREqHD6OgoKisrEYlEch0KyVO6ErK777wN7y1fwwe/+zBT8RBCdJp/+z3cVfGZXIdB8tjevXsxODioeozJZEJfXx+8Xi+cTicGBgbQ3NyMCxcuYHx8HG63G9FoFC6XC16vF7W1tVmKvrCFw2HU1dVhfHwcra2tGB4eFvYxDIOuri4aK0YA6FyHrGLjzQAA5u33cPedt2UkIEKIdu8tX8Nvf/chajfekutQSB5raWlBV1cXotEoqqqqVI+tra3FpUuX4raNjIzgxIkTcDqdmJycpARCo9HRUfT29sLv96O2thYMw6ChoQHNzc0YGBhAJBJBd3e3pkWmSfHTVSG7889uBQCcj17NSDCEEH3OX/oVgI9/NwlRoqVKpmbfvn24dOkSJWM6WCwWWCwWoZpotVphMpnQ29uL9vZ2XLlyBR0dHTSInwAA1l3XsUz4e8vX8OX/5/v400/ehOHvtuOWDaWZjI0QomLlo//Bo98exvzC+/jhU+3YQt2WRAXHcdi2bRtmZ2fpeYhpYlkWXV1dAIDGxkY4HA7FpKqsrAxXrlyhtcRIUroH9f+t8z68t3wNz575j0zFRAjRIPBKBPML78P5gI2SMZKUyWRCZ2cnjh07lutQClokEkFTUxOqq6tRXV2N4eFhlJWVoaGhQfYPAIRCoRxHTQqBrgoZsPqpvPXgP2Ph18v4Px0PwvmALVOxEUIU/PjVN3D4n87gphv/F0aO/S1Vq4kmVCVLz9DQEAYHB+H3+xPG4qklXbQ0CNFCd0IGAOH/uoKDA2NY+eh/8ND/vhv/p+NBlNyYt88pJ6So+J7/MX545hwA4DvffBgP1m7LcUSkkPT392N+fh5erzfXoRQMjuPgdrsBAD6fj8Z8kYxIKSEDgItvvo2//6czWPj1MjZ+egO+9L8/ix1Vf2Z0fISQP1r49TKe/7dX8Yv5d/Cnn7wJ3/nmX6P2c5W5DosUGKqS6cMv9bF37150dHTkOhxSxFJOyADgg999iIMDY8JML0JI5t195234zjcfxsZPb8h1KKRAUZVMm9HRUQwMDMDn88Fmo+E5JLPS6mdc/8mb8EzXbrwx/w4C03O0YjghGbTx05/CX+2soqoYSRvLstiwgRJ6NR6PB7FYDJOTkzRDkmRFWhUyQgghhSUUCqG3txfT09O5DiVv9fT04MMPP0RfX1+uQyFrCI3EJ4SQNYJlWbjdbkrGVEQiEUxNTdFrRLJO1zpkhBBCCpfL5UJfXx8N5lfhdrvh9XppJiXJOkrICCFkDejv74fVakVLS0uuQ8lbR48ehd1upwenk5ygLktCCClCTqcTDMNg7969sNlsGB4exuzsbK7DylsMw2B4eBgXLlzIdShkjaIKGSGEFJmhoSGYzWb4/X7Mzc2hra0NIyMjhnTD9ff3IxQKIRQKgWEYA6LNDy6XixZ9JTlFsywJIaSIxGIxNDQ0YHZ21vDlGjiOQ39/P6ampgCsVpX4pKy2thYmkwlmsxnV1dUAAJvNBrPZDJPJlNfdgCdOnMDc3Bx8Pl+uQyFrGCVkhBBSRJqamtDZ2QmHw5HV64bDYXAcB5ZlEYlEAABzc3NgWRYcxyEcDgMAqqqqhEkF9fX1AACLxSI8G5JP7LIlkwksIXpQQkYIIQWOZVkEg0GcPn0aFoslrys90WgUsVgMwMcP5F5cXEQ0GgXwcWJnNpuF1fGrqqpQXl4eV2mzWq2wWq1px5OrBFardevW4fr168LfctsBQO6tXHyOUjskf1BCRgghBYrjODidToTDYTgcDjQ3N6O1tTXXYRlCXGnjk7gPP/xQqLSJu0vtdjuA1Urb1q1bAXzcXSpO7KRGR0cxPj6OkZGRTP84KVNLyJTIJWFKx5D8QQkZIYQUqFgshpqaGiwsLOQ6lAR8QsUnThaLBfv27cvItfhKWywWEyptfHepOLETd5fec889+Jd/+RccOnRIGPOW7e5SNeIkSppUSRMure2I0Vt//qGEjBBCCtgnPvEJLC0t5TyRCIVCGBgYAMuyCIVCQmXKarWioqICi4uLiEQi8Pv9wnixbBN3l/7d3/0dtm7dij/90z8VKm18d6l4TJvNZsOGDRviukvFiV2myVXIxN2UWqpfSt2dJL9QQkYIIQWspqYGfr9fsVsuGZZlMTY2BofDkXKSEYlE4PF40NnZCbPZLHQhSoXDYbjdbuzevRuHDh1K6VpGCAaDGBgYwOTkpOx+caUtEomAZdm47lJxYifXXSqecZrqvwsv2dgv6X65xE0OvfXnH0rICCGkgDmdTrS3t6e0An8sFkNbWxusViuCwSAsFguam5tx6NAhzRU3PhkLBAKaZilyHIfe3l6EQiEEAoGcPMYpnddMSq679Ny5cwkzTsVLgOzcuRMmkwn79+9P+jqrJWRax5Gp7Sf5g1bqJ4SQAlZVVSUkAnowDIO2tjb4fD6hihOJRNDb24ujR4+ip6cnaRt6kzEAMJlM6OvrQzgcRkNDAw4ePIiOjg7d8acjGo0a1m2qVA2U4itt/BIgHMeB4zjFhEwpkVKqiNEsysJHFTJCCClgqSxqyjAMXC4X/H5/wtIRsVgMdXV1uHTpkmr1hmEYOJ1OTE9Pp7x+F8uy8Hg8iMVi8Pv9WauW5cu4OzVaEy+1MWRyEwFI/qJHJxFCSAFjWVZXQhSJRBSTMWB1LJTdbsfo6KhiG3xCp6cyJod/vFNnZycaGhpUr2mUaDQKq9Wa18kYoLyuGP83v//69evCH7nzxMmZ9A/JL5SQEUJIARscHMTevXs1Hct3MSolY7zOzk4MDAzI7lOrrqXK4XBgdnYW4+PjcLlcYFnWkHblMAxjWNzZIJd4KVW7lJIx6blqbZDcoYSMEEIK1NjYmLC0hBYNDQ0IBAJJj+cHoPMD1nmZSMZ4ZrMZIyMjqK+vR11dHYLBoKHt84wcP0aIkSghI4SQAqWnOgbo696UVslYloXL5YLX681ohamjowPT09MYGBjISLVsfn4eFRUVhrZJiBEoISOEkAIUiUQQi8Uy9gzGlpYWYaV9lmXhdDrh9XrTXldLC4vFgsnJSdTX16OmpgZutzulmaRyCqlCJh7nJR3zJd2XbGxYsjFj4vFpycabibdJ/9Z7XS3U2tCyTylG6c8m11Y2x9pRQkYIIQVoeHgY7e3tGb1GZ2cnent7s5qMiXV0dODChQuorq6G0+lETU0NTpw4kVbVrNDGkKVKLqFSS7DEY8r0jldTS3iUzteaQCZL+JRoXQYkn8bS0bIXhBBSYDiOQ2VlJS5duqRrlqPeNao4jsO2bdsQCASynozJiUQiGBwcFJ4ssHv3bl0VQo7jUFZWht///vcZjNIYepazkK7Or7aiv9K19CwkK350k1Lb0naSxaT2eKdUH6yudozas0KT/WyZQgkZIYQUoKGhIczMzMDv92s+p1gWDeU4DqOjozh9+jSi0Sja29vR0dGRtPIVjUbhdDpx6dKlLEWaHqWkRE8yoUQt+UnneD3PzNSakGk9T+9jo9SeD5qLhIy6LAkhpADxq9sPDQ3pOm90dBQcx2UipKwxmUzo6OjA5OQkpqenAazOIG1qalL9+Qpp/BhPS1ed0hpk/Dbp8hd62lI6R6m7Ua6rMdkYtEyM05LrcpX7Wfjr8/vkEsxsjSOjhIwQQgqUz+fDwMCA5gHvk5OTGB8fx8aNG9HW1lYUyZnVakVPTw+uXLmCzs5OjI+Po7KyEkePHk04tpDGj0krNlqOTXW8VbK2lJImtTXS5BI6cfIjPU+8X2ucWpI+LZMf+NdY2hXLn0MVMkIIIapMJhMCgQDa2to0DXR3OBwYGRnBwsICmpubheTF5XJhbGwsCxFnFv/zXbp0Ca+//jpOnDgRt//111/H1q1bcxRd6rSMn9JTBVOilnzIde2JzzOi0qUWuzSBkqv8KU1MkH6vlDhKf65so4SMEEIKmNVqRXd3N1wul+ZzTCYTWltbheSlvr4ew8PDKCsrg9vtLviqGf9IpvHx8bgFZiORSF5MTtBCS2KgJXnRs08uqZNLdMRtySU3yWLWOl5MbpZopmS6C1VTDDSonxBCCp/H40FFRQX279+fchssywoPKx8ZGTEwutzgOA4NDQ3w+Xyw2WwoKyvDlStX0nr+ZjYpzS4UJzVKA9OTtSW3XwvpteX2K7WrZZC+Xlp/LrXXRMvrnA1UISOEkCLQ19eH8fFxhMPhlNswm804dOgQTCaT7skC+Yjv0nW73QgGg7BYLAWTjAHyz6ZU62JT6/LTMphfyx/pteX2K7Wr9efUQ+vPpXaultc5G6hCRgghRSIWi6GpqQmTk5OwWCwpt8OyrObnXhaCaDSKhoYG1NbWIhAI5DocQmRRQkYIIUUkFAqht7dXWA4i1+3ki1AoBI7jMvaoKULSRQkZIYQUGZfLhfr6emGtslR1dXUBABobG4VtNputoLr9CCkUN+Q6AEIIIcaqrq7G3Nxc2u10d3ejra0tblwax3GYnZ1Nu21CSDxKyAghpMjU1tbi9OnTabfDD4oXczqdGBsbQ0tLS9rtE0I+RrMsCSGkyFRVVWlevV+vvXv3YnBwMCNtE7KWUUJGCCFFxmw2w2QyIRaLGd62w+FALBZDJBIxvG1C1jJKyAghpAhlskrW3NxsSJcoIeRjNIaMEEKKTCwWA8MwqK2t1XzO2NgYpqam0NjYCIfDAZPJJHvc0NAQzp07VxQr+ROST6hCRgghRWZoaAitra2KSZXc8cPDw6iurhaeadnU1IT+/v64KltXVxdmZmYQCARo6QtCDEbrkBFCSBHhOA7btm3D7OysptX6e3p6MD8/D7/fH7c9GAxiamoKwWAQHMfBbDZj9+7dOHToUKZCJ2RNo4SMEEKKyNDQEGZmZhISLDlutxvl5eXo6elRPY5hGLAsC5vNZlSYhBAJSsgIIaSI1NTUwO/3qyZPHMcJq/nv27cvi9ERQpTQGDJCCCkSoVAIZrM5aSWL74akZIyQ/EEJGSGEFAmGYWC1WpMeF4lEUF1dnYWICCFaUUJGCCFFwuFwIBgMJj1uZmYGdrtdU5vRaBQcx6UbGiEkCUrICCGkSFgsFlit1riHgcuJRCKaBuizLIu6ujqUlZWhpqYGbrcbo6OjYFnWqJAJIX9ECRkhhBSRxsZG1SrZ2NgY7Ha7pnXERkdH0drait///vfw+/2orq7G+Pg4mpqaqGpGiMFoliUhhBSRcDgMj8eD2dnZhH2RSARutxvT09OaFo2tq6uD1+tNWPH/6NGjWF5eRl9fn2FxE7LWUYWMEEKKSG1tLRiGSXiwOMMwcLvdCAQCmpKxaDQKlmVlH7+0f/9+hEKhuAeMsyyLnp4eVFZWZuwZmoQUM0rICCGkyHR0dODYsWPC9yzLoq2tDX6/X9Pq/QAwPDyM9vZ22X0mkwk+nw9utxsMw8Dj8aCmpgYAqCuTkBRRQkYIIUWmr68PGzZsQENDA2KxGNra2tDX14eqqirNbQwNDaGjo0Nxv81mg91uR11dHSoqKnDhwgVhxX96ziUh+tEYMkIIKVKhUAhOpxM+nw+tra2azwsGgxgYGMDk5KTua65btw70tkKIfjfkOgBCCCGZYbfbsbCwoGnMmJhad6WaWCymuUuUEBKPuiwJIaSI6U3GgOSJFcMwGB0dTdjOcVxK1yOEUIWMEELWDI7j0N/fD5PJBJvNhtra2pQSKJfLBY7jYDab4XA4hO1aH91ECElEFTJCCFkjotEoBgcHMT8/j97eXpSVlWHbtm1wOp1xS1ioOXHiBKqqqjA9PY1jx47FPRWAZVka0E9IiqhCRggha0QoFEJLSwu8Xq+wLRqNIhQKwePxYHp6WvX8WCyGY8eO4dKlSzCZTKivr0cwGBTWKqOEjJDUUYWMEELWiLm5OVRXV8dtq6qqQkdHByKRiOoaYizLwuVywefzCd2ci4uLcWPNGIZBRUVFZoInpMhRQkYIIWtEOByWXXnfZDLBbrfLPgMzGAyira0NlZWVqK+vjxszJq2IffjhhzSon5AUUUJGCCFrRDQaVVwctrGxEVNTU8L3AwMD2LhxIwYGBtDc3IylpSUcOnQo7hzpbExa9oKQ1NEYMkIIIXA4HMLjlpqbm8FxHHw+n2qCRQkYIcahhIwQQgisVitMJhOi0Sj279+v6Rxpl6XZbAbLspkKkZCiRl2WhBBCAKxWycTjyFiWhcfjQVlZGRiGSTheWiGrqKjA/Px8VmIlpNhQQkYIIQTAalfl+Pi48D3/4PBAIACXyxV3rNwisBaLBbFYLCuxElJsKCEjhBACAKitrRWWv2AYBhzHYf/+/bDb7bBarRgaGhKOlVtzzGq1ylbSCCHJ0RgyQghZA9RmWPKky1/YbDZhn9frRV1dHRwOBywWi2xCRhUyQlJHCRkhhKwBWp8zyS9/wa/EzzObzUJSZrVaEYvF4tYkA6hCJrZu3Tpcv3496fZ169YJXyttl9tPig8lZIQQsgZoqZABHy9/YbVa0dzcnLAvEAgIMynlFpnlk7K1+JBxaRKllGxJXb9+Pe5YuWSMFD9KyAghZA2Yn5/X9FgjfvmL+vp62O32hP3ibkw5fLflWkzItFJL3MSSVcxIcaGEjBBC1oBoNIrGxkZNx05PT6e84GtjY2PcA8fXEr7SJU2kpNUx6XFKyRYlYWsLzbIkhJAixnEcQqEQIpGI5qpVOqvvd3R0YHh4OOXzi8G6deuEP8mOI4RHCRkhhBSZSCQCj8eDmpoalJWVobe3F319fZrGkKXLarXCarUiFApl/Fr56Pr160LlS/y1WKoD9imBK27rrtO0DUIIKRocx6Gurg7t7e2w2+1Jx3xlwtDQEGZmZuD3+7N+7VxKNhaM3y8exC/9WtyWuGtTadYmKR6UkBFCSBHp7+/H/Pw8vF5vzmLgOA4bN27EwsICTCZTzuLINrmkKdk2ccIFQHa7UtJGigslZIQQUiRisRjq6upw6dKlnCdCLpcL9fX16OjoyGkc2aR1tqQ06Urla1J8aAwZIYQUia6uLnR3d+c8GQOA9vb2NTW4X218l3SQf7pfk+JECRkhhBSBSCSCSCSSNxUpu90Ok8mEtra2NfE4JX4Afzb+kOJECRkhhBQBl8uVd4PoJycn0dzcjKamJmF1f0KIPErICEF8N0Cyrge1fdI/hGRDNBpFLBYDx3G5DiVBa2srOjs74fF4ch1KVmm9j6S7Vpnc/mxdO902jIpF2p0r9ySEZNfKh/s1JWSEJKE2/kN8DCG5UlVVhUAgALfbjbGxsVyHk6CjowMMwxT12mRyH8bUPpzx2+WeY6m1HfH52b52pl8HrbQuC1IIXb2UkJE1L9kgWj1onAfJldraWjQ3NyMSiRjS3mOPPYZbb70VDocD8/Pzabfn9/vhdrvzsopnBLXfe7lZluJt0mUtpPeRZPeVbF9bLeEyKpZk1xFTm/yg9re4nVQTQiNRQkaISLIVtpOh7kqSb/r7+9Hf349vfetbsNvtsNvtuO2221BWVoZbb70VTqcTP/rRjwAALMvC6XTixhtvxMzMDDo7O7G8vIw///M/x44dO3D27NmU47BardiyZQtaWlqM+tEKUrL1x/h96VSpMn1tpWRNzz1TSyzia0i/1nsduXbzDa1DRtY8tZucUilcuk2pDfr1Itn0jW98A6dOncLKygr+8Ic/AADMZjMA4FOf+hQqKysBAHV1dSgvL8cHH3yAF154Aa+99hr+8Ic/4A9/+AOqq6vxve99D/fff7/QLsuycLlcOHPmDB5++GEEAgFdcc3Pz+Ov/uqvcO3aNdx44404d+5cWs/LzGdy9wIt9w+9a5UpfZ/La+cqFuk15a4jjUEpGc3lPZsSMrLmKZWtpb+4UloSMulxhGTSt7/9bbz66qs4duwYPve5z+k69+zZs9i0aRMqKioUj3E4HFheXsbs7Kzmdk+ePIlvfetb+MpXvoKTJ0/mxZMEMkXLhzs1yZKPZAlLLq+t536oJ5Z0jkl27WQJYrZRQkbWPLWETMsvu1zpXcsgU0KM1tPTE/e30W666SYEAgF86Utfitt+8uRJPPvsswnHv/vuu/jVr36FyclJoeLGcRy2bduG2dnZB2ubpgAAIABJREFUoquSGVldSicpyta1AfleBKNiEdNyP1WrnCW7Tj7cr2kMGSH4eGyCdECpeIyE3LgJLTcIQrLFbrdjZmYmI22fPHkSJSUlCcmYw+FQXNKiuroav/3tb+O6P00mEzo7O3Hs2LGMxJlrcuOvjGo3X64tvU/KXS9TsaQrH2PiUYWMkD9K51OU3rEOhGRKTU0N/H4/bDaboe1+9rOfRXV1NZ577jkAq+PC7r33Xtx55526ujCB4q2SaR26oGV8lfhYtXuIdFB8Nq+tFlO2Y1EaPyY+V0+VLxeoQkbIH2mZhaP0CyvervQ1Idlgs9kMW/qCx7IsotEo+vr6AKxWy+666y50dnbqTsaA4q2SSavnSpX0ZPulxya7Zq6urXZeLl6HZPdnpetraT8bbsh1AIQQQvLb3//93+OOO+7Ahg0b4HA48JOf/AQ/+9nPdE8cENu3bx+2bduGgwcPFlWVjJBUUYWMEEKIqlOnTmFpaQk333wzlpeX8dvf/jatZAxYrZLZ7XYEg0GDoiSksFFCRtY8uYGocmMbxINB5fYp/VFrJ9k5SoNkk8UmNwhXa3xKP6Peaym1lW8DaUlyLMvikUcewfvvv59SF+ValK3B/Gr3mExfW8sx+RJLuvetbKAuS0Ik5GZbSkkHkEqXu5Brhz9POmZBacCp0vWl1052vvjnksag96aj91qkeJw8eTLXIRSMZMs3KFEanC/els7yDUZeW4tMxqInnkK5b1GFjBDIT+NO5XyjP1VpWVpDen0tnwDlqmPSqplSFU3tWmp/qyWqhBQSlmXR1NSEWCwWt13p90ea1KgtoZNsm5JsXjvZvcKoWNSozdZUS+ZSvW9lAyVkhEC5mqXnfPHf/Pl6bqDSbXpjMILcTVLv+eK/pdsJKXQMw8DpdCpORtAyc1DrvSHZh6NcXVspWRO3a0Qs0mtJr2GUfLlvUZclIZBfy0ful1PaXSg+X/y3+PhkJXJpOV1vF4HcJ0Wt5+lN+LReS65blWQHx3EwmUy5DqMoRSIReDweeL1exXXetP5fT9b9lsoQg1xeO1OxKFWvxPuV7tVKH5TlriO3T+lDeqYSNUrICEHiJ7tk4xekv5ipdsNJbyZqNwCl9pPFqmcMR7LqnNZt/HX1JpckPZFIBAzDoKWlJdehaGI2m8GybK7D0CQUCqG3txd+vx9Wq1XxOLU3evHXar/3qcrVtZWSIiNiyVRymMp9K9P3MOqyJERC7hObXNlcfHMw4pOTUlk/WbKnZRyI+FilOLWMHUl2LaXuBT1duSQ1HMfB7XbD5/MVTIWsr68PU1NTCIVCuQ5F1djYGI4dO4ZAIKCajGmRy//7Rl87nWROayxKY9O0tC++L6d738oGSsgI+SO56pSWcWVKiZSe66qNEZErvadyvVzcbHI1OLbYcRyHtrY2nDhxAgzDAAD6+/tht9sNf2RSJplMJoyMjKCrqwvRaDTX4cg6ceIEhoeHEQgEYDabkx4v/X1Wq2zr+b3Qcly2ri1X6ZIb/2pELHKJlHS/klTvcbm6b1GXJSF/pFTFUSutK413kGuT/15pbIO0DfGYMrltSjEpMfLGovXNQRofJWXGiMViCAaDMJvNOHbsmJAoFOIaYWazGbW1tQgGg6iqqsp1OHG6urrAsiwCgYDmc5J11ckdl+y+obZN6/3EyGtrHaOabixy9AzdSPUYuftWNj7AUoWMrHnJbkBKn8qUtiWrmCWrUCl1j2r5pKjWptIftRjUfgat8cvFQNJjtVphsVjQ2dmJK1euwO/3Y3JysmC6KqV27tyJc+fO5ToMAcdxcLlc2LBhA3w+n+bztP4+GVnl0Xo/ycS19Z6nNxbpfZj/W+mencn7VjZQQkYIIQVo9+7dGB0dBbD6QPFMPQ/y7NmzuOGGzHamVFVV5U2XJcuyaGtrQ319PQ4dOpTrcMgaQgkZIYQUoI6ODgwPDydsD4VChs5cfP7553HbbbcZ1p4cm82GaDQKjuMyep1kYrEYnE4n9u7di46OjpzGQtYeSsgIQfLlHrTs03qM0gBZpQH9Sn/0Xlt6nWSTGPRMFSfZx3dbhsNhAKszAevq6uByudDV1WXYdc6ePYsdO3YY1p6SXFfJ+AVfvV4vHA5HzuIgaxclZIQkIU2Cks0mkjtHfKx4soBckqS0Bk66P4N0ALAcGt9VWHbv3o3e3l5UVlZieHgYXq8Xs7OzCAaDhlWbotEoWltbDWlLTW1trZBcZlskEoHT6cTIyEhBzVJVY9SHJyMHy+c6lnz/UEqzLMmaJ/fLqTSLUo7cTEut5yWbdSR3rPQ8tSnpcjOYpOeK25P7XtyOlqSOZE9HRwfm5+fh8/ni1seqqqpCKBQypNLz+9//Ho2NjWm3k8zWrVvx+uuvZ/w6UsFgEL29vZienta0rEUhUPsdVUsolO5J6X5IVIon3Vj0xFMIH0rXXac7K1njpDcbuWnPcrRO11ZaTkPr98nalVbdlL7W2w6/L1mMJP8MDQ1hZmYGfr8/7bay9e8dDofh8XiyunTH0NAQTp8+jUAgULAzVMW03of4Y7X8u6aaTOmJJ50E0qhj5N4HUok3HZSQkTVPyy9qspuZlqRI6Xu5a8pdS+kGofXa0mvKXUeubemxlJDlP47jsHHjRiwsLKSdaGTr35tlWVRWVmJpaSnj1wKAnp4ezM/PG5K05gu133k9v8OZ+oApt11LLOL7sFylq1g+lNIYMkJE5Na9AeTHiWWDXJKkdINTGocm3ibtrpTbzt+A9HTbkvxiMplgs9lyNiYrFWazGRaLJSsD+10uFwAUVTLGk/5eK92vkh0jXn8rnbW4tMSjZb/c33rwP4P0Hi/3wZRPuJS6TTOFEjJCVKj9MqaTnGm5USrFIlcpk7t5yt145I6Rbpf7WxwDJWgkUzI905LjODQ1NaG+vh49PT0Zu04uKf1u88QftNJJtKSU7g1q8WiNRUtyWAwfSikhIwQf/5JLf1mVkhYtN7NkJfJU280GtRsbKQwMw6T9IOxsLAorVl1djUgkkpG2WZZFU1MTOjs71/QaY0bfW9K5P2iNJVmyVSwfSikhI2uedPxAKgmR2idD6bZUb2BGJGtari33OlBSVnhYlk171uBLL72EW2+91aCIkrPZbJibmzO8XYZh0NTUhL6+vqJfYyyVLkut7Sp9r7UypaXLUo5R3ad65OJDKSVkhPyRXPKU7Bgt7WjZr6VUr/X4ZNdOdq7c66A2fo3kJyMSslAohM997nMGRZSczWYzvEIWiUTQ1tYGv9+P2tpaQ9vOR8m6LOWOk9undLzadZQ+hCaLR++HzXQSpHz+UEoJGSGEFJlYLGbIsy3ffPNN3H///QZEpI3VagXLsoY9+ikYDMLj8SAQCKCqqsqQNvOZ1g9qWj58atlnRDx6YtNSJSvkD6W0MCwhhBQZI6pjAPD+++9j165dBkSkDcdx4DjOkNiHhoYwPj6OQCBQNAu+kuJGCRkhhBQZIypk//Vf/wUAWe2yDIfDhnQr9vf3Y25uDiMjI0Wx4CtZG6jLkhCiW1dXV0GtcbXWGJGQjYyMoLy83KCItDEiIfN4PMKCr7lIxuQGuysdp3U8k979agPwtcRoxIB/pWsqLd8jN/hfbpmKYkYJGSFEt61bt2JwcDDXYRAFHMelnYzMzs7irrvuMigibc6dO4edO3emdC7HcWhra0NFRQW8Xq/BkWWG3KxruWREKUESL8GgN4mSSud88bpdSgkef0yy8WrZnk2ZTyghI4To5nA4EAwGcx0GUcAwDCoqKtJq4xe/+AXq6uoMikibVCtkLMvC6XSiubkZ+/fvz0Bk2ogTD+l2ueMA+ecoallXSyrdged6r6d0vtK5cstIqFXWlNYbK+YqGSVkhBDdLBYLLBZLxhbxJOlZXl5OeyD7b3/7W2zevNmgiJJjGAYmk0l3VyvDMHA6nTh48CBaW1szFJ1xlKpeSivIy32v1naqVaVkyZCWtcRIeighI4SkpLm5GWNjY7kOg0hwHIdQKJT2Aqg333yzMLA/G1KpjkUiEbhcLni9Xtjt9gxFpo3WhETv+l3Sr7XEoTT+Si1Gpevx52mpmilVvuTO1fIzUZclIYRo4HA4MDU1leswiITT6URfX1/a627ddttt+MUvfmFQVMnpHT8WDofh8Xjg9/ths9kyGJk2epIHravp6yFNmpQWYNVbRVNqS5rs8cfJdduqJYjJJj6sJZSQEUJSUltbC4ZhEIvFch0K+aOjR4/CZrMZ8nigyspKXL161YCotNFTIRsbG0NXVxcCgUDaz+vMlVTGaSVrL9m11IgrYVoSIXEFTS35E19fboya0kKwSklgMVfNKCEjhKSMBvfnl7m5OVRXVxvS1vbt2/HOO+8Y0lYyHMchGo1qqnSdOHECw8PDmJyczOsFX5W678T701laIlmbcsmL1jaSzf6US8bk2tabPEmTsWJOvuRQQkYISVljYyN1W+aRaDRq2COCduzYgd/85jeGtJVMJBJBVVVV0qU6urq6MDc3h0AgkPcLvmrpPlTbp3S8dFuyGZo8cbVK7lpyVaxk8cpdQ8sYM7X9RnflFhJKyAghKXM4HAiFQuA4LtehEKzOODSqC+++++7DysqKIW0lk6y7kuM4uFwubNiwAT6fLysxpUJrZUcpKdJyrN794uMyWXHSOkhf6Rgtkx2KvWJGCRkhJGVmsxlVVVW0an8eiMViMJlMhnXjmc1m3HDDDTh79qwh7amZmZlBfX297D6WZdHW1ob6+nocOnQo47EQkiuUkBFC0tLc3Izx8fFch7HmGdldybNarRgaGjK0TTmRSER2/Bi/4OvevXvR0dGR8TgIySVKyAghaaGB/fnhxz/+MS5evAin04n+/n5D2mxqasLLL79sSFtKYrEYOI5L6GplGAYNDQ3wer2GzBolJN9RQkYISUtVVRU4jgPDMLkOZU27ePEitmzZgvn5efT29mLdunW46aabUFFRkXKCduDAgYwvfSE3fiwSicDpdCIQCOTFGmOEZAMlZISQtLW0tNCq/TnEcRz+/d//HT/60Y9w/vx5LC0t4fr16wgEAmhubkZvby/Kysp0J2YVFRUZH0g9NTUVtyBsMBiE2+3G9PR0wa4xRkgqKCEjhKSNxpHlVigUgs1mSxjQ/6UvfQnf+973sLS0hO7ubiEx6+rqylGkHwuHw6irqwPHccIDwYeGhjAwMIDp6em8XmOMkExYd73Y55ESQjKO4zhs3LgRCwsLeb8+VDFyu92orq7Gvn37kh7b39+Pf/zHfwTLsviHf/gHIRlSku7q6I899hjefPPNuG2f+tSn8O6778Lr9QrdlT09PZifn4ff70/5WoQUMqqQEULSZjKZYLfbaXB/joyNjaGlpUXTsfv378fbb78Nv9+PI0eO4Lvf/W7G4jp9+jSGh4fjti0uLuI3v/kNZmdnhWTM7XYDACVjZE27IdcBEEKKA99tqTUxIMYIh8OwWq2wWCy6ztu9ezcaGxuxZcsWMAyDkydPGh6b3+/Hvffei1AoJGwbGhrCzMwMgNXKaltbGxobGzVV9wgpZlQhI4QYgpa/yI3x8XE0NzendK7ZbMa7776LmZkZOJ3OuH1dXV0oKytDSUkJ/uRP/gRbtmzRPfbs3Llz2L17t/D9/8/e+Qe1cd75/41MsHCUeElwLJwG5MRJMUlskVxi+Zyc5GQSZKctIpcZg3tzhjEzhnZsw1znDNP0ZNeZI762J+y5HHbxVPblJuBOeuDkbHDTFBjsgzRpQDQpNO4dom0MrieR7DRBuTT5fP/wrb5i2R/PSiuJH89rRoO0+/z47CLtvvfzfJ7P09nZiUOHDqGkpAThcBhbtmzBjh07uBjjcMAFGYfDMQir1Qqr1Yrh4eF0m7Ko0DNcqcTFixcxMTGBTZs2obq6GkuXLsXJkyfh9Xrx6aefYnx8HE6nEydPnoTJZEJBQQH27NmDcDis2ObExASuXbsWTeja3d2NAwcOoKurCw6HA1u2bEFTUxP3qHI4/wcP6udwOIaxf//+GX85yWVsbAxlZWUYHR01pL1Vq1bhk08+wUsvvYStW7fKlpmYmMAPfvADnD59Gp999hkuXbokW66xsREnT56M7hcnHjgcDtTW1sLv9xu+sgCHM5/hHjIOh2MYbrcb586dS7cZiwYjvGOxuFwu3H777YpiDLiem+zIkSOYmJjAjTfeiOrqatlyr7zyClwuV/Rzd3c3srOzUV9fj46ODi7GOBwJXJBxOBzDcDgcCAaDmJqaSrcpi4JE4sfkKCoqwh//+Efm8j/5yU/w0ksvYWRkBAAwMjKCm266CRkZGRgdHY0uBj48PAwiQmdnJzo6OnRPQOBwFgNckHE4HEPhwf2pYWpqCsFgcNayQ4nwwAMP4Nq1a8zl161bh+rqanz1q19Fc3MzHnroIfh8PhARvvjiC6xbtw4A8J3vfAfLli1DW1sbT/jK4SjAY8g4HI6hdHZ24uTJk+jo6Ei3KQuaxsZGLF++POqFMop4EsEWFBTg2rVrGB4eRkFBwYx99fX1ePnll/Hiiy/OGMLkcDgz4R4yDodjKC6XC4ODg4hEIuk2ZcESiUTQ3t4encFoJJmZmTh//ryuOoFAAKFQaIYYE3OM3XbbbfjTn/7ExRiHowEXZBwOx1AEQUBhYSEGBwfTbcqC5cSJE3C73UmJxbJYLHjrrbd01ZEOQ4bDYZSVlaG0tBSNjY2w2Ww8HQqHowEXZBwOx3D4YuPJ5dixY9i1a1dS2v7000+Rl5cXd/1gMIiysjLs27cP5eXlAIB9+/bh0KFDRpnI4SxIuCDjcDiG4/F40NnZmW4zFiTd3d2wWq2w2+2Gtx0OhzE9PT0ju74exsbGUFVVBZ/PN2OI0mq18pm3HI4GXJBxOBzDsdlsAK57SzjGkkzv2MsvvwyLxRJX3cHBQVRVVcHv9ydFLHI4Cx0uyDgcTlLgXjLjGRsbw9jYWNKWGzpz5gzuvvtu3fU6OzvR2NiIrq6uqBjncDj64IKMw+EkBR5HZjxNTU0oKSlJWvvvvPMOHnjgAd31+vr60NXVxXOMcTgJwAUZh8NJCg6HA2NjY6oLUHP08eMf/xgvvPACbrjhBhQUFKCsrCyaJT+d+Hw+mM3mdJvB4cxruCDjcDhJwWw2w+FwoLe3N92mLAimpqYgCAI+++wz9PT0oLS0FO+88w4ef/zxdJs2Cy7CORz9cEHG4XCSBh+2NI7h4eFosPwjjzyCI0eO4Jvf/Cb+/Oc/p9my60lgu7u7UV9fj7Vr1yInJyeh5bMyMjISKiPuiy3D0iaHk04y020Ah8NZuLjdbjQ2NqbbjAXB2NgYCgsL023GLKamplBRUQGz2YySkpLoklkVFRVwuVzMQ5lSwRT7WVzKSU8ZOVHG4cxluIeMw+EkDavVCpvNxrP2G8Abb7yBDRs2JLWPqakpXYuV9/b2YsuWLWhqakJXVxfq6upQWFiIwsJCuFwuHD16lLktpfUzY7cTkeJLqbxa2xzOXIILMg6Hk1RKSkoSGr7iXEfOQ3bPPfcgHA4jIyMj+qquro67j48//hhPPPEEU9nu7u5oqgs5Eef1enHs2DHmhLDiouZaIir2WMWXdL/0fTwLpnM4qYYLMg6Hk1TcbjfOnTuXbjOSztjYGOrr65PavlSQbd26dZan6OzZs3ENE4+MjCAjI2PGAuFqnDp1Crt27VJcT1MQBOzatQuHDh3C4OCgpueNiGYILLmhxljRJvWMxbaj1DaHM5fhgozD4SQVh8OBYDC44JfOqa2tRTgcToooGxsbg81mY4rH+vWvf41/+Zd/walTp3T18corr+CWW25hLt/b2ztjeSQ56urq0Nvbi2PHjhmSPy1WtCl5x6SeNg5nvsAFGYfDSTput3tBD1sePXoUhYWF2LBhAyKRiOHt6w3o/+STT3TFggHAL3/5S9xxxx1MZcUlsViy8jc1NSESiWiKN2C2d0srrkypvJxY414yzlyHCzIOh5N0FnL6i2AwiMOHD8Pn8+E3v/kNvvzlLxveh56A/qqqKqxfv5556FHk7bffxiOPPMJUtrOzk3n5JrfbjdHRUaaysbFe0iFM6X5pvVjkPGQ8jowz1+GCjMPhJB2Xy4XBwcGkeI/STVVVFVpaWmA2m5OWmkJPu2fPnsVzzz2nu48rV65g06ZNTGX7+vrgdDqZ22ZZUklOMLGmu5ATX3IijcOZy/A8ZBwOJ+kIgoDCwkIMDg4yDV3NF06cOAGbzRY9ptjkrUYxPDyMqakpuN3uWfvC4TDKy8ujQvfKlSu49dZbsXXrVt39TE9PM8d59fb2wu/36+5DDa3UFbHv1cQVF16c+Qr3kHE4nJSw0IYtp6amcOjQIfh8vuhnAIqzDuMl1gMn5cSJE3j99dejn1esWIGBgQHdfZw9exZZWVlMnqzh4WHYbDa+kDiHYzDcQ8bhcFKCx+PB5s2bowJmvlNVVQWfzxcVJtJhxcHBQRQWFiYkXJ5//nm43W5Fr9s777wDm82W8Hqh/f39uPXWW5nKdnd3y3rrOBxOYnAPGYfDSQli2oaxsbF0m5IwJ06cgNVqnSVMgsEgKioqkJOTg82bN6O9vT3uPsbGxnDq1Cl4vV7FMn/4wx+Qm5sbdx/hcBgulwvf//73mYXyuXPnDElhoYTWkkdGrk+plOssnnpG2GMERp4/PeuFKqUgUWprLpyruQYXZBwOJ2UslPQXhw4dwr59+2Zss9vt8Hg8KC0txcDAAKxWKyorK+Nq/8SJEygrK4Pf71fNPfbHP/4x7iHSPXv2YMWKFQCux55t27ZNs04kEsHw8LDulBosyCWFVZplKd0mrav0kvYnTZMh1wZLPyJyM0ONgkU8GXH+WG0R2+HxfMbBBRmHw0kZCyWOLBKJRIWSGFAvCAJ8Ph/Ky8vR2dmJ8vJy5oW1RcbGxrBx40b09fVhYGBAc4LA1NRUXLM6jx8/jpaWFvzyl79Eb28v87CqeKx6j4sFlrUsAXkxIDfTUprNPx7hoHcdTSVbUoFR549FeIrbY/dLtyn9Fd/zvHCz4TFkHA4nZTgcDoyNjSEcDs/7oPATJ05Es+HH5tmKRCI4duyYruD6SCSC5uZmnDp1Ci0tLcweqI8++gh33XWXPsMB/OlPf4LFYsG6det01RMEAXa7nSlLv9EorVEp/pWKJ6nnSqvtWEGiJBbktklTc6jlPzM6FYee3Gp6z590ux7xpOQ94yJMHe4h43A4KcNsNsPlcs37YUu3243Lly+jsLAQO3bsmLHvwIEDqms8ShkcHMTGjRtx9epVDAwM6BoO/OSTT/Dwww/rsj1Rtm3bpntZJiNgXbeSZZ9cWTlPTyyxSzIpecbU6opl1PKmsQy1xove86fVlvQ41I5L3MfFmDpckHE4nJRSUlIy7xcbb2lpgc/nw/Dw8Iw4sf3792Pp0qVoaGjQbENc97K+vh5tbW1oamrSPRT4xRdf6PZyiXz22Weorq7GTTfdhKVLl6K6upqpnjgkm6okv/HexI0eGtNaR1MsEytKYsWIVtusQ6LStrWI59jlhizl9ivFoqnF1fG4MmW4IONwOClloQT2nzhxAm63O+oJExcV379/v2bdcDiMzZs3o6CgAAMDA3HFgY2MjMBkMuH8+fO6637xxRf45JNP0NfXB5/Ph46ODvT19WHJkiUoKyvDxMSEYt3YYUujULphs8ZFybUnJ47USHQdTWn/eoYT9SJt28jzJxd7p+QNkysjF7cnd86SeX7mK1yQcTiclGK1WmGz2TA4OJhuUxLi2LFj2LVrF4DrOckKCgqYxFgkEkFZWRlaWlpQV1cXd//r1q3DSy+9hCeffBKNjY266v7617/GXXfdhYsXL6K6uhpbt27FxYsXMTQ0hImJCaxZswZnz55VrL906VJ8//vfj9t2KdKgchElEcXi9dE75CcNcleaoahmi5onSM6DFM/sRqXYLKPPn5HEe7yLDS7IOGlH7QcqF9MxVy4ynPgpKSmZ116y7u5uWK1W2O12VFVVwel0MouriooK7N2715DUEdu2bcPo6Ch++MMf4sYbb0ROTg7T0KPSWpTr1q3D22+/jZaWFtk0GOFwGPfeey8GBgbwhz/8IWH75VCLs1KaNak2w1It5kspqD22TaXZhbH9aNmuZhOrl4i1vBHnjxVWYSy1iV+r5eGCjJMWWKZWq02Z1tMOZ+7h8XjmdfqLkydPYmxsDMXFxXA6ncz5xurr6+F0OuHxeAyzpaCgAGVlZVi2bBm8Xi/6+vo0Rdn777+PJ554QnF/dXU1brnlFuzZswfA9TQZGzduxMqVK7F+/XpcvnwZExMThseRqXl+lAQE61CjWn9qbcsNu83VoTYjzp9ae3L79Q7t6hWii4kM4meFM4eRBubG/hX3K23jzG3y8vIwNDRk+NqPqSAYDCIYDEbjqVg4evQoAoEAWlpaDLenuroafX19uHjxIgDg7rvvhtPpxPHjx2eVHRkZQXFxMT7//HPVNsVyRIQbb7wRmzZtwrPPPotHHnkEAFBcXAy/32/4YuoczmKF5yHjpA21nD7S/WpDC0rluSib24jB/fFms08nNpsNNpuNuXwkEsGBAwdm5CszipGREZw6dQpdXV3RbRcvXsTdd98Nl8s1I/j+/PnzePLJJ/HSSy9ptrtu3Tq8+uqruPfee1FQUDBrf2FhIcbGxrgg43AMgg9ZctKCVk4fQDlvjlJMh5J7njM3WShZ+1k4evQoysvLDU+GGw6H4XQ64fP5op4rEdFbJiZwPX78OJ588kn89Kc/ZVomCQC2bt0qK8YAYMOGDXjjjTcSsD51sMSp6t1nJIlOXkikfT25z/TE+6qFlyS7Lz3b0tG34jHzIUtOulDzkElnKskNXcq1Id3PmbtEIhHk5eVhcnIyKUvxzCXWrl2Ljo6OuNJbqLFq1Srs2LEDTU1NimVcLhfGx8dx7do1DA8PKwosvXR3d+Pw4cMzPHONQeiCAAAgAElEQVRGIBeGELtPCa2AcdaAcq3Qh2Tax2qbnD1y21ls0dsm6zmRllXal6y+tI5djWT3rdQ+95Bx0opa4CcgH8gvvXDFtsGD+ecPZrMZdrt93qe/0KKzsxOFhYWGi7GNGzdi3bp1qmIMAHp7e1FaWorx8XHDxBhwfTH14eFhw9pjQepRl/OwK22T26/WTjrsY7WNZTKTVrC9XFtKE6fkUContUuuL+l7lnb19iU3GUMNlnNqVN9K9youyDhpgfWpTu4iqeYB456x+cViGLaMzVdmFOfPn8dbb73FnDrkyJEjhg+XWq1WRCIRhMNhw9pMhndb6TrDcvNNh316xJaceEu0/3jbmSuwDCkqISeEU9U3wAUZJ81ILzJKF6dY+GzKhYPH40FnZ2e6zUgaw8PDmJqagtvtTrcpSUEM7E8GSl4ELS8Lq9hK9OabTPsStU3ajpYHUCro9AoJNU+gVr1Y5K7pciMian2xHjOLAJez14i+leCCjJM2Yn8MWm5zuXKxn9Xec+YuNpsNZrM5aTf1dHPy5MlZi48vJBwOR8qHnLXESrKGI+eyfXJCRu6aqiYQY9uJxzMkbZvF6xjPNZqlL5Z7iZYDgEVMx9u3ElyQcdKC3JNEMl6cuc9C9ZJNTU2hs7MTNTU16TYlaSxfvtywIUsW70g6mYv2xePhYWkzUc+R2nU4nuHV2PPM2pfeewCLUDaqb6XRHS7IOBxOWikpKcG5c+cMaSsYDKKqqmrWU6retR6N4OjRo9ixY8eCn0FqBCyxW+LfeGK/ErUh3fbJeWqU+taLlkdP2nYixyMVY0piTa0uK+kcJYm3by7IOGmH5UIodwHS047S/lT1zVqXZaiWZVhXywa5Y4vtR60toy9yDocDY2NjCXlahoeHUVZWhs2bN8PpdM54ag2FQjh69KiBFmvT29uLvr4+psXG9fLcc8/h61//OiwWi+Ft6+XTTz81RHCqeRS0YnTURIRaf1o2yHllUmEfq20s/ajtUxvmVOo/kXMe234i1zDWMkqeKyNIVt9ckHHSAsuTpJx4UBq713oijb34pLpvLaTDHkrtJDocK54DJXd5bD+pxGw2w+VyxbXYeG9vLzZv3oyqqirs2LED4+PjszL/i8sbxWasTybBYBD19fXo6OgwrM3z589j48aNuOGGG3D48GE88cQTGB8fN6z9eJmampqzS1+x/k7S9VtgsS+R/tUEpNx+teE3PX1qCVcWYcd6brSOUemzFsnuW6kuF2SctMDy45R7r/aUKN02F/pmFW3Sp3Fpf9K6Sp4tFmEau1+6TelvbDtSAWkEeoctOzs7UVxcjAMHDsDr9WJoaEh1we5U5cyKRCKoqqpCS0tLwmkmwuEwqqurcdNNN2Hz5s1Yvnw5enp6cOXKFRw/ftzwNBYcDie9cEHGSRta7mslj1U8giddfSuJNbl2xP1aHiwl5MSh3vpS2+Q+JwPWwP4TJ05g7dq1OHnyJPx+P3p6eqJLAynR3d2NYDCYkuD6+vp6bNu2DQ6HI6F2Ghsbccstt6Cvrw8+nw+fffYZuru7Zy2PlG7msoeMw5lv8MXFOWlBKX4hFjlPjJxgiR2KjH0/F/uWQ1pPzlumZpfefqR9SZHuM9obJocgCCgsLMTg4KCsmBkbG8OWLVvgcrl0LUHU3d2NY8eOoa2tLenB9SdOnEAkEjFE+K1cuRLLly+Prkc5V4lEInzSAodjENxDxkkLorDQGoKLN15qrvatJAblPHLS93KfldphGdaUbpMbllQTbkZTUlKiGEc2ODgIl8sFv98/J8XY4OAgTp48iZaWFkPaq6ysxNWrVw3Ngp8MwuGwYUOncl5rNW83y4MCi6c8WSiFAMTuN+J41a4f8dij1k4qHs4WM1yQcdKK1jCZ3AXKqBimVPatVYdlaFMuzi1WMGnFs6mVketTLZYtGQLN4/EoLqMUDAZ1rcOYSjEWDodRW1sLv99vWF+CIMBqteLQoUOGtJcsjBRkgPJ3khU5YaP24KXkBWZ9KFLaJ7at9VvRCjPQE5Kh9kCmxx5O+uCCjJMWlC4McgJIryBgeSpOVd9yF2+1p2Atu5XaSwaJ2qsXu92OcDiMYDA4a9/ExARsNhtTO6kUYwBQUVGBpqYmZvtYCIfD+OCDD/DUU08Z1uZ8QMtbpCVQWCfbKPWdqO1yYQFSe+WOR/peRMlmaagEy/Gq2aP2V85zzkkOXJBx0or0x641nCeWk3uv1o7chSQVfcs98avdHORuRNKLrpoXjQXWoR5pP6m4ELtcLtn0FKzB46kUY5FIBPX19diwYYPha1WWl5fjgQcemHNB/FKCwaBuIaokugFtjxGLJ1mPV8kokuU11kLOmx/PsWqNFnBSAxdknLSgdtGNLaNn+IJ1fzr6ZrVLr+BSEoVa/Wk9ectdmOMVgHooLS2VHbZkufGfOHEiJWJsamoK+/fvx9q1a2E2mw1P/joyMoLXX38dXV1dhrY7FxDTgqitXWqEZ1ZL2CnV0YrTYo2rkrtuxHsd0boWqdms1x7xGMV93BuWWrgg43A4cwa3243e3l5EIpEZ25U8ZFNTU6itrUVOTg76+vqSKsaCwSBqa2uxceNGAMDAwACampoM7+cXv/gFzGbznM8zFk/8WFlZGXbt2qXqUdTyQsditGdKSYSoPZjJiRclT7eWyFQbolUaylUbpmW1R25YMnYYmJMaeNoLDoczZzCbzXA4HOjt7Y3etCORCCKRiOzN//Dhw5iamsL4+HjSBMzU1BQOHTqEzs5O7Nu3Dz6fL6keuOrqahw8eBB79uzBkSNH4mpjZGQEP//5z6Of8/LysG3bNqNMBKBfkFVVVWHbtm2qYkwtrEC6fS4KhVjvknSbEqIAYvVIyYk/OTvEsrF/1eyJ3R5rk1IZjvFwQcbhcOYUYtZ+8catNly5a9cubN68OSliLBwO48CBA+js7MTevXtTulTRq6++igcffBDf/e53dR9bdXU1XnzxRSxbtiy67ZNPPsGFCxfiFniJUltbiw0bNsxa1kqKklBQe8/iydEz9BbvUF2sZ4lVtMiFUcQb/xUr6hIVTXrOLcc4+JAlZ9HAGv8h3af1NKrVDmv/Wm2wXqj1HJParC+ltpIdVyLN2q/mibHZbHC73Vi7di2ef/55TE1NJdx/OBzG/v37UVxcjIKCAoyOjqKuri7hdvWwbt063HPPPfjGN77BXOfs2bO46aab0NfXh/feew+hUCj6unz5Mtra2tDc3GyYjawB/fv378fKlSuZEuaqDc0BbJNk1IYVpduUBIdae1r7pN6oRI43tk2tGDQW0TSXJ/RwuCDjLBJinxpZZmHJCRet+It4ZnOxxJ4YBesTdLqfhm02G8xmczTw2263Y2xsbFZcmUhLSws6Ojpw9epVrF27Nu5+I5EImpubozFiQ0NDqKurS1sm+vXr1yMQCGiWC4fD2LhxI5555hn4fD5cvHhxVs42QRDw1ltv4Tvf+Q7Onj2bLJNn0dzcjKtXrzJNfGARW3pJ5mQc1v7VJtDEIy7VtrPsm6sTejhckHEWIXovhHIXI7VAWrVgWrUgWqW+lOqrCTklYScnMFn+KtmbLGK9ZGazGYWFhaqLgxcWFmLbtm1x5wI7evQo1q5di4mJCfT09GD//v1pD6p/+OGHcenSJdUyzz33HFatWoXly5fj0qVLqK6uVixbUFCArq4ubNu2DSMjIwnbp5WK5MSJEwgEAvD5fAn3xeEsBrgg4yxKtIYKlLxl8Ygt8a/ck2ZszImS90pp9hRrOVbU2k01YhyZiMPhwODgoGqd4eFh2O125j5Ej5ggCPj2t7+NgYEB+Hy+hBfLPnXqFAoKCnTnJmtubsaqVauiYumxxx7DtWvXZMuOjIygoKAAhw8fxssvv4zu7m4mAfnII4/g+PHj2LRpU8LLMqkJsu7ubpw6dQp+vz+hPjicxQQXZJxFhzRGQinmRG6bUkyL9D0rsUIsdkhRLVYtXu+UkidQarOcSEw1DocDY2NjUdGwYcMGvPHGG6p1+vr64HQ6NduemppCY2MjVq9ejYmJCbz66qsoKCjAnXfemZDNjY2NyMnJQVVVFUpLS/H666/r8kT90z/9EwoKCvDQQw9hz549WLduHb744otZwmn79u146KGHUFpaiitXrmDr1q267Ny2bRuqqqqwfv16XfViGRwcxOnTp2XTfojJeTs6OnS1yeIJliur1SbL/nT0rVSGJY5TTx+sbSQSVxqvXdI+lM4HS18s4R7xtJ9SiMNZBEi/6gBmvaT75D5Lt2u9Z9mn9pLWk7NDqx3WvqR15NpQOo5kUF5eTm1tbUREND4+TjabTbbcmTNnqKSkhMxmMw0PD6u26ff7yWazUVNTE4VCoRn7TCYTBQIB3XaGQiGyWCyUl5dHPp8vur24uJg8Ho9qvby8PBIEgQRBIIvFQkREwWCQ8vPzac2aNZSVlUXt7e3R47RYLFRUVETBYFC3nVKys7OjbethfHyc7Hb7rPNHRDQ0NEQul0t2nx6k38HY7Ym85PpIR99qNiTjd8hyrEplWc5bPGVYbVWrx3KeWa5zc4W5YwmHk0SUfuR6BI5SXbX3sW2x2KFlr9w+KSwXGNYbRLrEGNF18VRZWRn9bLVaaXJyMvp59+7dlJmZSVlZWXT//ffT7bffrtre6Ogo2e12mp6elt1vsViotbVVt50NDQ2Ul5c3a3sgEKDMzExFcdLf308mk4l8Ph/5fL5ZImvnzp2UkZFB2dnZdOONN1JWVlZc9ilRVlZGt912m+J+j8czq79QKER2u53Gx8dnlR8dHSWHwxGXGNMrZtREjrSc1r5U983Sn5Io1OqDVUCyllH7rHRN1CrDih5Rq2av2nHGa1uymBtWcDhJRks8qf1AlQQVazusF1699rIcq94yarbrad8IQqEQCYIQ/ezxeKijoyP6OTc3lxoaGohotniTMj09TQ6Hg4aGhhTL5Ofn0+7du2dtb2hoUPUkFRUVUUVFhey+vLy8qI1S+vv7KTMzU7FdIqLXX3+dfD4fZWdnz/C+GYHP56OMjAxas2bNDBEVCoUoPz+fiouLyWKxUH5+PvX399P09DS5XC4aGBiY1db4+Di5XC5ZocYKqyDR+g2wiiut33iq+layRau+3uPT01ci10Kl86PnnMVbT+3/w7Iv3fAYMs6igGjuLy7OErci1pM7HlZYY0CktqY61kIQBNjt9uhi49I4sg8++CCa2+r06dOzUj3EcuDAAZSWlqoG/a9atQrvvfde9PPIyAhycnJw8uRJ/M3f/M2MWK49e/bA5XLB5XJhbGxMMV+Yz+fD4cOH2Q5Yhsceewx1dXVYunRp3G2osXz5cjidTtx9992YmJjAxMQEVq9ejdLSUrz99tv46KOPUFpaiscffxz5+fnYu3cvHA7HjDampqZQUVEBv98f9yxXOdTifbTihmK/t0q/t7naN0t5uT709qNUV+1aKO7TuhbouT7JXRulE6nUJkwpfZbaLr6XbptLcEHGWTTEXsDEv0o/YhYBJdd2IjYp9adkg5rtWn1q1ZXrS2lfMnE6nVFBdu7cOZSUlAC4LpYyMjKiImzv3r0IBALRoPr29vZo3rLBwUH09vaioaFBta/Vq1fj97//PYDrMyU3bdoEr9eLS5cu4S/+4i9QXl6OiYkJFBQUzFgA/e///u/xyCOPyLYpLld06tSpWfuUZlCmmuPHj+Pb3/427rvvPqxduxbf+973ZmT0P3LkCPr7+yEIAjwez4y64XAYFRUVaGlpSViMaf3OpA8kLHXmQ99ys7cTFXWxbamJEDmhozSpIVYYiZ9ZjykRpA+HcrPepQ+qatfPRARssuFLJ3E4nDmLx+NBVVUVgOvizOVyAQBeeeUV3HLLLdFyorcqHA6js7MTp0+fRm1tLdxuN4aHh9HV1aXZV1FREV577TU899xz+MEPfoCurq6o0Orq6sKKFStw3333oaqqStcSRIIgYHh4eMZakuLyRjt27GBuJ5nU1dXhnnvuwc033ywrLv/rv/4LTz311IxtkUgEZWVlaGpq0pVuRAmtG30yb6Dp6FtJtEi9S2peIbU25USeXF9aZeQ882reKOkxqJXV6k+tvlScKZXVGhkxUjwmChdkHA5nzmK323H58mWcO3cOPT090e2//OUvcccdd8wqLwgCKisrUVlZiUgkgs7OTuzatYvJe/PAAw/gww8/xOHDhzE8PDxjCFQQBHzve9/DPffcozvNxJUrV6Ji5vjx46ivr4fVasWbb76JdevW6WrLSC5fvozs7OzoZ7XjeuONN1BaWhr9HIlEUFFRgX379s0awowH6dCUniGvRNMwpLpvObElJyikYkGpr1QOvbEIIHG/9JzG1pOWk7YvIjd0Kt0vbV+6jUV0zhW4IONwOHOWSCSCzz77DCUlJTOWMHrnnXc0c46ZzWaUl5cz9yW2f+XKFdn98axnef78eQDAzTffjIKCAnz44Yfw+XyqGfVTxcDAAO655x6msoODgzNyjlVVVWHbtm26k98qISeClG7iWkP3Wp4gaZ+p7luPl0ttG0tbrOiJK439LDe8qmRfPMcttU/PMOlcELB64TFkHM4cobm5GcFgMN1mzClqa2tRUVExa03H999/H0888YShfWVlZcFkMvaS+Morr4CI8OCDD6K0tBQfffTRnBBjAPDee+9F1+1UQ/xOil7GqqoqlJSU6BK7LBgdK8lSRiuuKJl9s9QzKm4z2XGlRqDWll77Yv+fLK+5gm4Pmda4r5z6ZBknlu5jaYPDWUi4XC5UVVWho6Mj7esozgU6OzsRDofR0tKCvLw8RCKRqBdreno6GuA/F2lubsYLL7yA//7v/8batWtx4cKFOfc//eCDD/Doo49qlhscHIwOS+7fvx8FBQWorKxMtnkczqKD6XFQOuNCabqviJryZJn1weEsRux2O/bt24eKiop0m5J2pqamcODAAbS0tMBsNsPhcERnW549exZZWVlzTuCI7NmzB/v27YPT6cSHH36Id999d87ZGg6H8b//+79M8XBvvPEGNmzYgP379wNA9C+HwzEWZv+83PRSNQ9Xonk+5qI7kcNJNm63G6WlpaitrU23KWmloqJixkLfpaWl0VQT/f39uPXWWw3v89q1a4YMWb744os4dOgQjh8/bpgQy83Nxb/9278Z0hZwPYVIbEC/Gr29vbh27RomJiaSKsZY45iUXka0z1onkf7S6XRI1znW2i79K2ePUlsLyYnDfPWRO3HxeMj09JeoqONw5iM1NTUwm81obm5Otylpobm5GXa7PZriArguVLu7uwEAQ0NDqklg4+XZZ5/VPYNSyvnz5/GnP/0prgkAaly8eBE333wzcnJydC1YrsRrr72G22+/XbNcJBLBu+++i9HRUfj9/oT7VSN2Vp6SEGCJA5KOwsjBIjqUgtjVRopYysQep9FotZnKc8xiK2vaicXimEnKLEu9/6C5PhWVw0k1Pp8PZWVlsNlss5JxLmTGxsZw8uRJDAwMzNhus9lgNpsxNjaGW265JZrA1ShGRkbwq1/9Cj//+c8TaufZZ5/Fpk2bDLJqJr29vWhubsaDDz6Izz77LKG23n77bdx3332a5Y4cOYLly5cnXYyJsKQoYIkxZr2f6EmJwBIjHU+/qSaV51hO1MrNhFQSwrH7Y89/7KxLVlE3H9AlyGJPkvTLKf1SGn2CFsoJ53BYaWtrw+bNm2Gz2QxJvDnXEXNbtbW1zUhxIeLxeNDZ2YmCgoJoPJlRVFZW4itf+UrCQ4wXLlyYkS8tGVgsloTb+P3vf4+nn35atczg4CBaWlqwa9cu2f+H0ei5xrOkN2BpQ+kepmWf2iQ2NTETKyTU2parGy9ydrNgxDlOFCUtoXTu5zu6Ysikbkq9X5TYOmpTadX+cjiLBbPZjLa2NtTX1y+KdBiNjY3YsWMHCgsLZfeXlJTg3LlzuOuuu/DRRx8Z1q/oHUvUC9Tc3AyLxaK4jJIRvPDCC/jrv/7rhNv58MMP8bWvfU1x//DwMBobG3HXXXcl9XhiScdNVs99Re4eKEW8xymF7SiJrthtSnXVhllZz1sqz7GWkJI7Tq3JgLEesQUJMQDIr/6utF1aRtpO7EtaRq6utB8OZz4RCoWora2N6urqKBQK6a4/NDREDoeDpqenk2Dd3KCnp4dcLpdmOUEQqKurizIzMw3ru7i4mDweT8LtrFmzhnbu3GmARfKEQiEymUwUDAYTaufMmTNkMpkU94+Pj5PD4aDJyUkSBCGu72y8KN1PpGXk7iNabWjdw9TaYe2btYxWPyz7WMor2afVvpHnWOm9XB9y2kDts9ZxzDc0PWRSd6fcGG6sepXWlUKSpwe5GRPSdqSfOZz5wPDwMDZu3IjVq1fj9OnTGBwcRHt7u+527HY7vF4vysrKkmBl+pmamkJ9fT3a2to0y7rdboTDYfz5z3/WLLtnz57oGpeNjY1obm7GxMTEjDJGecfC4TB++9vfGrKMkBKHDh3CypUrE5rQsH37djzzzDN46aWXZPcHg0FUVVWhra0NU1NTsNlsKUvZwTLqIueBivf+ENtW7DY1WO9N4nY125Tum0ahdE9O5TmWQ7zvS9uW60/rL+sxzRc0BZmcaIpFbYaJdLu0jFxdrfccznzh8OHDKC0tRSgUQltbG3bt2oU33ngjrrbcbjdKSkpQX19vsJXpp7a2Fl6vN5riQg1x2NJkMinONty4cSNMJlM0TQYAnDx5EgcOHMDq1auRkZGBZcuWIScnB5s2bcKWLVsSFh2CIGDnzp3Ys2cPli5diu3btxsyGzKWl156acbMUz2MjIxgxYoVCAQCuHTp0oyFzkXC4TCqqqrg8/lgs9nQ29sbd3+JoDVLMRl9sbYvDbuRu4/JiQOle52cYJLapPf4WYReKs6xWv+JiGjx70LUA0wxZHJqOV0vDme+0NvbO2N5GYfDgcHBwbjbq6urQyQSwdGjR40wb05w4sQJCILAPJNUDOxfunQpRkdHZ+0XBcT4+DgmJibQ29uL3t5eXLp0CaFQCF988QWICH6/H16vFxaLBUuWLDHkWI4fP45PPvkEHR0dCAQCKC4uRkFBQXQ9y0Spr6/HT37yE7hcLoTDYeZ6e/bswUMPPYS9e/cqJqkNh8MoKyuDz+eLTiAJBAJYv369Ibbrwchrv5YoUOtH6oxQG72Rc0JI+5Hrl9Um1uNnLZ+qcwxoO1L0iuFYWxecKCMOh2M4oVCIBEGYtd2ImBy3201dXV0JtTEX+NnPfkb333+/7tg4l8tFy5cvp4MHD1Jra2v0fO7evZvy8/N1tdXf329oPJqUvLw8Q+LTREKhEDmdTsrMzKTdu3drlj948CDl5eWpxp1NT0+Tx+OZ9Z2y2Ww0Pj6esM0cDocNwwQZNILz5MprtcdaR9yeaN/S7dJ2jDpGaR2W41KzT6sdTurp6OiYFaQ+MDBALpcr4eD8UChELpeLhoaGEmon3dx///0kCILuIHWv10vLly+nrKwsMplM5HQ6yefzUW5ublxiF0DSAtdzc3Pp4MGDhrcbCAQoPz+fLBYLtbe3y5Zpb29nOr9yAn98fJxsNpth9nI4HG2Y7+BaIkRJPLCIGaW2tOop9S3Xjp5jYG1XSTSy2BvPMbHay0k/4sxIQRCosrKS/H4/2e12w278sTPh5iMtLS1UU1MT9eDoOS9DQ0N0ww030MMPP0yBQIAyMzPJYrHENfuwvb2dsrOzdddjJSsri86cOZO09ltbWyk7O5uKiopmHH9/fz8JgkD9/f2q9cXvppSOjg5DPXscDkebDCK2gWPp+LncZyXkulALOlRKwBf7V668WkI+JRvjOQY1W7T60TqPrLZIYxSMTibIMYZwOIzOzk709fXB6/XCZrMZ1vbg4CAaGxvR1dWVksSdRjE1NYXNmzdjYGAAgiBg+/btCAQCePfdd5nbyMrKwtNPP4329nZs374d3/jGN+LKlxVP36yEw2Hk5OTo/i1Kl8yyWCyorq5WrfPAAw/g008/xbvvvouJiQncd999OH78uGzwvkh9fT0KCgpkl3lS28fhcJIEq3KTFgWjx4e1XDxtS8urtaPUllx5uf712q+2n9UW1uOWs5OzOJiPngyPx0MdHR0ztjkcDiopKWFuw2Kx0ObNmxO2JZm5w86cOUNZWVm66ng8HsrKyiJBEKIvi8VCFouFWltbFevt3LmTli9fTmvWrCGTyaQ5TOr1esnr9SruLy8vp7a2Nl22J4ratVapPEubLPvT0bdSGaNsUbtfxItaG9L7j9I9Ta2txX7vYs7UDyhPjyWVJ0DpPoqZIRH73ijimcasZ3us7bF/pWWkL719ytVVamtRZDDmyOLxeLBhwwY0Njam2xQmOjs7AWDWrMqBgQGMjo5iz549mm2Ew2F8/PHH+OKLLxK2Z2pqKmm5w/r7+3Hrrbcylw+Hw/jP//xPvPnmmwiFQtHXRx99BJ/Ph/r6eqxatUp21ubg4CC++OILOJ1OfPDBB3j22WcV+zl69CguX76M/fv3K5bZu3cvDh8+zGy70cRz/RT3KaWNYMl5maq+WYnXFqVyyUoXoTVqJGL0/X7BwarcpEXlPsu9lOoovZfbJ1dWznS1fSw2ym3XskWrDaVzoXS8LO0o2anVD2fhUlNTQy0tLek2Q5VQKESFhYWKcW/izFQ1TxDR9dmUd9xxBwmCkPAECaOy9Muhd9ZnQ0MD5eXlaZbJzMycdQ1YsmQJUxye3++nyspKJnvsdntKJ46wXjv1XF9Zr7up7FvPtTxeW+T+xntvYLFH7/2JVScsNuaFIJNrX81GJYGj9VfPezV71X4gSmXi/WGzlOMsfJRSF8wlWERjMBikzMxMys3NJY/HIxuUnp+fT7t37zYk/Uc8qTJYCYVClJmZSYFAgKl8dna24oxJLSoqKqioqEi1TFdXF3k8HmYR29bWRuXl5XHZEy9a13u1+0bsdr33o6iM4ygAACAASURBVLnSdyps0QtLv6yiTVpezv7FfB/TJci0vmDxCDKWciz1lMpo2R+PGNT60rH0o2SnHCyCLNEfHWf+EwqFyOFw0OjoaLpNmcXAwAA5HA7m8gcPHqTi4mLKzMykrKwsKi4upoMHD1IwGCSTyUShUCg6UzMRkp2HzOPxUHFxsWoZMbdYbm5uQn2pxeHpFWNE10W+zWZL2UxelmtXvPcZ6Xu5fenqO1m2KJVjaYdVhKnZpmaLWtnFfP8y7MhZ/rHS8iztqbUtLSdni1p/er94rMJIq4zefVptKh0/Z/ExPj5uaHoNI5ieniaHwxH38NeZM2fI4/FQbm4uAaDbb7+diIzLlQUkLw+ZlpdMHIJ0Op2G2HDbbbfR1772tRnbhoaGyOVyxdV+U1MTNTQ0JGyXFqwPvNI6WttZRFE6+5Z7n2xb9MIq2lhf0vKsx7MYWLxHzuEsUIxKQGsUWjP69PDoo4/So48+Gv2caJxTPDMh9SLnJQsGg5SXl0d5eXnMQ5ostLS0UEZGBvl8PiIiGh0dJYfDEbfYm5ycJJvNlpLvktoNXqu8WjtK5VlFUbL6VnugNsIWufqJPqyz1GW1k4ux2eiaZcnhcOY+DocDu3btQlVVVbpNwdjYGE6fPo2GhgZD2jOZTDCZ/v9ly+12o7u7O+72/umf/gkbN240wjRF/H4/fvWrX0UXGz9//jzsdjt27NiBS5cuYd26dYb1VVNTgyVLlmDfvn3w+/2ora1FW1tb3IunW61WuN1unDhxwjAb9UBEhrQTz8zCZPUtnfUo/tWby5MVsS7R3FkPeqEvEh4vXJBxOAuQ8vJyrF+/Pu3pMGpra+Hz+ZKWuLakpATnzp2Lu/6FCxfw3HPPGWjRbARBwFe+8hVUVlbi1KlT2LJlC44ePYqmpqak9Ldp0yasXr0a1dXV2LdvX8LJiHft2oVjx44ZZJ0+5MSMVloJOdEhJ0aI1NMEJatv8bPcy0hb1JKoJwsWcbUoFgmPEy7IOJwFSkNDA4LBINrb29Nmg9lsRiQSMay9I0eO4MKFCwiHwwAAl8uF4eHh6Gc9HD9+HGazOa4M/3KEw2FFcef3+zEyMoKdO3fiwoULqhn0E+Wb3/wmLl68iH/8x39ERUVF1DMXL3a7HYWFhUn/HqmJFqXtWmJGS3zEeo9S3beWTYnaIvc+UTHGcj61zoecMDbKvvkOF2QJIH1CkdsfW07pKUbOha3Ult59eknXk4ra+ePEj9/vx8mTJ9Hb25uW/o32rqxbtw6bNm2akVjW4/FEE87qwefz4atf/aphtm3ZsgVer1dWlAmCgBtvvBH79+83dIhSSiQSwY9+9CMsXboUt956K7xeLx566CHNpZe08Pl8aGxsNFRcczicmXBBFicscQCiS1zuiSC2HovrPLYNJQFnVEbmZGVyVhKlnORhNpvR1taG+vp6BIPBlPfv8XgwNjaGsbExw9rs7OzEhQsXop4fp9OJvr4+XW1s3LgRoVAI//qv/2qITSMjI3jrrbfwP//zPzh06BBcLhdcLteMdSlNJhMyMzMN6U+OSCSCiooK7N27F7fffjsGBwdRV1eH9957D319fbjppptw9uxZzXbC4TCam5sxMTER3Wa1WrFr1y4cOHAgafZzOIudeSfI4nkSTgZaruHYz2pBneJnLVGmZkcyXeaxJCKqtFz8cscf7znhzEQQBHR0dKCsrCyuob1EMdpLJggCVqxYgba2NgD6PGQTExPIycnB8uXLcenSpbiD3UXOnj2L5uZmPP744/jWt76FgoICdHV1RfcfOHAAGRkZWLVqFT7++GNcvHhxVhvHjx/HqVOnErIDuB6vV1paCrfbPWN7QUEBLl68CJ/Ph2eeeWbWfvE4ysrKsGLFCuTk5ODAgQO45557sH379miZuro6dHZ2pkTYp+p3n27PvNqIiJ5lmrSuySwjLEqjPSyjOPw6bRAMMzHnFD6fj+rq6tJtRhTxFKqdSmmZ2LLSenLtsJTRapcVPfWM7oPl2Dnx09PTQ263mymFgZHJQKenp8lqtRqW6ysUCpHJZKJgMBjd5nK5qKenR7NuXl4e7d692xA7iK5/PwVBUE3+GgqFqKGhge644w664YYbKCMjg/Ly8qikpISefPJJys7OpuzsbAJAmZmZ0facTmc0fYUWlZWV5Pf7o5+VFk0XkwdbLBbavXs3FRUVzUq+KxIIBKioqIiys7OjdqRqMXu1a4TSS08ZrT6S3bdaX7H3CbV+tN7rOVY99yR+nU4e8/Isejwe6ujoSFv/aj+62B8O6w9L64cr94PQ+yPVe5Fi+YGpHZ+e41Hbzn/oxqK1HM74+DhVVlaS1WqlyspKQ/JPTU9PU11dHbO40MLn85EgCDO2sSQwNTrnWHt7O2VnZ+uuFwwGqaGhgRwOBy1ZsoTOnDkT3dff308+n488Hg85nU4SBIEsFsusXGWx4jY2z1swGCSfz0crVqyQFWQira2tlJ+fTxUVFbLLU0mPUxAEysvLI5/PR/n5+fTyyy/rPm4tWAUPy3u9IiKVfeu9d8i1a5Q4ZLFD6TPLOeboY16ewVAoRHa7ncbHx9Nqhx5xw/Jlj90m147cZz3ihuV49LSRSB+s4ov/yI2noaGBmpqaZmwThZjNZot6Wvx+P7nd7oQ8W+Pj42S1Wqmnp4esVmtCdhNdtz0rK2uWuBsaGiK73a5a9+DBg5Sdna0pQFgxYh3MM2fOUHZ2tuo5bm1tpaysLNq9ezdVVFRQVlYWZWRkUCAQoKamJiotLaWSkhKyWCyUkZFBgiBQZmYmPfXUUwnZJqWhoSEqENevX29o21JYrmta79UeCln7SFXfWm3EK7ZY3uttR+kazq/ViTNvz+DQ0BA5HI60ZiPXI8ikf5W2sYgSli9+vGJJ70VAb/tKn7kYSy3l5eXU1tYmK8Ri6enpIYfDEffDj9frpcrKSnI4HORwOOL2bLe2tpLFYqG8vDxFQWWz2TTtbG1tpezsbEOWA1JbO1IPO3fupDVr1qiWCQaDlJ+fT0VFRdGlpG677bbocKfD4aDW1lZdbcZLT08PuVyupLQtoiZk4hUQevpIdd9qgkyuLSUb9AoyueNTO261svx6nTjz+gz6/X6qrKxMW/9aX0gWgcXypdb7xdcrluK5aLHYodW+2tOWnvY5MwmFQuTz+chqtRIAcrlcVFlZSV6vl3p6emh8fJzGxsbIarVSXl6erBCLRRRl8SCKpKGhIRIEQbUdi8VCJpOJ8vPzyePxUGtrKwUCAcrPzyeLxTJDcMhRU1NDLS0tmjYFg0ESBGFGvFQ85OXlGbbOo1LMlxI+n49uuOEGxf6TsSTU6Ogoeb1eKiwsTGocL+s1Qet9PNeXdPSt5oHS83BsdBklwcdyX+PEx7w/g9Jg1lSi90lJ64lG7rPW9njLzTX4DzxxJicnyev1ks1mo7q6umhgfk9PD/n9fvJ6veRyuSg/P59MJhO98MILTEP/8U6kkXpSurq6CIDs2pNiPFYgEKDdu3dTcXFxVKCxBuF3dXWR2+1mKmvEcGNWVtaM+K9ECIVClJ2dzdReV1cXeTwezdGBjIyMGRMf4iFWhBUWFpLX66XR0dGE2tSC9YGVRdRobUtn31r3ADkhpFY/3gdrrTLxOA048THvz+L09DTZ7fakXyQ4HDVGR0eppqaGBEGQFd+CIBg6c1FkfHycWlpaaPPmzXTTTTeR1+tlivkSBIF8Ph/T4tNWqzUu2+Uelnw+HzU0NESD2kXy8/MTnv04PT1NgiAwhTGEQiHKyMhIKD4uMzPTsHg0IrZ4MqLrsVxqxzg9PU1+v5/MZjMBYBrKlcPtdqdMhBGxjygY4RlSajcVfevxQrE88CvZy7Jdb1299nD0sSDO4ujoKNnt9rTGk3EWH5OTk9TS0hL1HrS0tMy6mTY0NNCXvvQl2rt376z6okenrq4uGs/FQldXF9XV1VFhYSHZbDaqqamhH//4x7NSQajR0NBAeXl50faUPC7SNAdDQ0PRGX1qaIkjp9NJ2dnZZLFY6Mc//jFlZmYakhbD7XZTV1cXU9lEhxyNFmREicd+dXR0kCAIVFlZSQMDA9FtelNVtLS0UE1NTdx2xIOaINBzw4+nbDr61tOGkodNS3Sy2sVSV4+XjxMfC+Yspio/DofT0dFB5eXlZLVaqaamRtZ70NraSiaTiZYtW0Y33ngjdXR0RMXJ6Ogoud3uqHjw+XxUXl5ONpuNrFYruVwuxZfZbCa32x31bsVSXFys6zdgMpmi6RSUbsAOhyN6Y+/q6iKXy0WCIGiKJ634TqfTSU6nM3qejAoS7+npkR0SlSNR8ZMMQUZ0XSiuWrWK2tvbZfevWbOGBEEgQRCoqKhohgiPTYERi55UQfwBl8NJDxlERFgg1NfXo6CgAHV1dek2hbPAGBsbw7Fjx9De3g6Hw4Ft27ahvLxcsfzIyAgcDgd++tOf4p133sG5c+fQ3d0Nh8OBqakp+Hw+2YzpU1NTqssMORwOmM1m2X3V1dXo6+uTzQYvR1lZGc6ePYtly5bB6/Xi8uXLWL58ORoaGqJlxN+U2WzG6dOn0dbWFs0IL3f8U1NT6O7uxqFDh+D3++FwOGT7fuCBB3DzzTejt7cXf/u3f4uBgQFmu41iYmICd955Jz744IO4MvYvWbIEr732Gh577DFD7SoqKsJHH32EDz74AJ9//jm2bt2KAwcORNfAzMjIgM/nAwD84he/wE9+8hN85zvfwbPPPov9+/cDQPSvyNjYGMrKyjA6OqradyQSwZYtW9DU1KT4v+NwOEki3YrQSKanp8nlckWf6DmcRBHzWxUWFpLP59MVS+XxeGZlcGfJJh8vBw8epNzcXF11fD4frVmzhpxOJxHN9qRMTk6S2Wye4T174YUXKD8/f5b3zm63RxPKisOGoVBoRmxYMBikNWvWUG5ubtSzY0Q8V7zk5ubGNdvS6XSSyWRKeKamHNnZ2VHv2JkzZ6i4uJhMJhOtWbOGQqHQrOGhQCBAubm5tGbNGvrWt74l6yFjHUFQ8rBxOJzks6AEGdH1IGe73Z6Wiztn4eH1ehOa4h97c0028WaOF4cPia4/1DgcjhnDfrFDo6FQiARBoO9+97vU09Mz4yU3VOjxeAgAtbe3R3OJyaV3MCKoPx7iGbYUBeRf/uVfRs+bUQSDQcrIyJDd53A4qLi4WDFeZ+fOnWQymWbFK05PT5PNZtN8mBgYGCCXy5X23I5yf+NtJ5E25OrONfu06qfD3kTswSKfLLAgj1bP9HcOR41EPQZ680slQn9/P2VmZjKXD4VCVFJSQoIgzBAWk5OTislg9XizAoEAZWdnU0lJCWVmZpLFYlFM6xA7ySCVBINBMplMuh7gRE9kMmyWWxZKREyNoXST6urqoocffnjWxA6v18s0eUFuBYdUw3rDlnsplYu3HbnznAr7WNtQszOV9rLao3SsanWln4eHh+k3v/mNYt/znQUpyIi4651jDKyLViuRSkFGpO+JcufOnZSdnU1Op3OWF29oaIhcLpesUBFTZijh8/nI6XRSbm4ueTweCoVCmudAbsHwVBE7uYEFcfKEmjdLL8FgkJxOJ2VmZqp6VBsaGmT/x36/P3quRcT/YXl5OZPXa67ldNQSSYm+1yMGUmkfq21qtqTrfGr1xWqzXHmRH/7wh7RQWbCCjCjxmylnccOyYLUWqRZkepKBag3XKXmaPR4P5efny4oYUVg5nU7ds561hF4ykIvJ0iJ2dqXeunLs3LmTsrKyyOl0MnnqxO9TR0cH+f1+ampqmrUQvDhMqef6NxeulyweHa33Sm0p7VPyPrG0mQz7WGzT6juV9rK2E49AlOtzIQuyTCxg2trasGXLFnR1dcFqtabbHM48Ynh4GKdPn0ZPT09S+zl//jweeeSRhMuILFmyBL///e9RUFCQsG1utxvBYBC1tbVoaWmJbj9w4AAef/xxFBcX44svvoAgCMjNzcXtt9+Ojz/+GOvXr0dvb2/C/aeCd955B5mZ7JfBs2fPwmQyMf0/wuEwrl69qvq/2L59Oy5cuIA333wzOotSi+PHjwMAXC4Xampq8B//8R/43e9+N2P2bX19Pfbt2weXy8XUpmhvPLNNU01GRobse2kZ+r8EAkQ043Ms4r65aF8ybFOyRe69tAzL+VQjtrzYj1wb0n1Sm65du6ar3/mEKd0GJBOr1Qqfz4eKiop0m8KZR0QiEVRVVcHv9yummGDh1KlTeP/99/H0008r7n/00Udx0003obGxUXZ/QUEBNm/ejKVLl+K5557T7NNiseCtt95isu/pp5/G7373O1RXVyuWqampgdlsRnNzc3TbunXrcOXKFXz++ecIhULwer1wOp0AgEAggC996UtM/SdCOBw2pJ233noLFouFuXxrayvuvfdeprLl5eVYvXo1ysrKZPfv3bsXr732GiYmJpjFWCyCIKC9vR1ZWVn4q7/6K5w4cQIA0Nvbi7GxMdTU1Ohqb64JMiVxQNdHdma9F+uI9cT3sZ+V+ohH/CTbPj22sQikVNgrLSu3XyoA5baLx6wk3H73u9+pHuu8JQVeuLQT71p8nMVJXV1dwkNnO3fuVA1iJyIqKiqiiooKam1tpby8PMrMzKSKigravXs3CYJA2dnZ0ZmHZ86codzcXMrNzVVtU+9sRbk0FHKwZsAPBAKUlZUVVyyYniHL/Px8TZtZ0DPLMhgMzvqfql1C8/PzqaKigoqLiykrK4t2795Nu3fvpjVr1pDJZKIlS5ZE01ns3r077mPxeDz07//+71RZWUkPP/ww3XnnnXEtlTQXbgdaNkBleEutHbnPWtvkbEmFfSy2Sbcp2ZWq86mnT7UyLP18//vf12x/vpL+X2CK0JOpmrN48Xq9qhnmWWhoaCCLxaIaDxQIBGYtF9Tf309FRUWUn5+vKEwOHjxImZmZijdvUeTp5eDBg5SVlaWYV0suHYYScvnXWGAVZOJMxIMHD2qKXi1KSkpmrKmpRDAYJEEQZgXcq6U1keYTy8/Pp/z8fNq5c2c0/i4QCNDOnTspNzdXdcbm+Pg4VVZWRnPCxaawiJ3A9Oyzz9Itt9yie7akmM4k3YgiQ/rS2h+vINPqKx32sdrG2k8qzifrPq0yaraJLOQYskUjyEKhENnt9rieHDkLn1AoRG6325CZuQ6Hg0pKSlTLsAoBOdTWYExkEkEgECCLxaIoysbHx8nlcjH9hvTOXCRiF2RSoaNmsxYsAlZJjBH9/3MmXUJJ72QBpXQXQ0ND0WW1/H4/TU9PR9dPFUXXwMBA9LsUCoVo5cqV9K1vfYtZQBNdzzVXWFjIbG+yMMpLp1dgsNqTCvuM9FSm6nzq6VOtvpLHT6wTDoepra1Np/Xzh0UjyIjmRuJDztxDzMbPuii1FnKCSUzoKb4yMjJ0CxYRpWG2iooKKioqiqtNEa3cWkNDQ+RwODR/Q/HMmGSpI3eMwWAwmmJDL1oLjKuJMZH29nYSBGGG11Jvkl45QdbU1ER2u132BhQKhaiuri56zLFrkZaXl1NbWxsNDAyQ3W6nhoYGzf9XT0+PYeuJcjjJ4je/+Q1NTEyk24yksagEGZHyIsqcxUlLS4tiEtR4ycrKmjWMZmRKh/7+ftkn1niy9EthSZTKsgxPPJn3RXHU0NBAgiBQRUXFDDvERLNKQra4uJjy8/MpFApRKBSK5kMTF+IuKSmJCqtgMEgVFRWUkZFBR48elW2PRYyJHDx4kPLy8qL26hXHUkHGkl1/fHycbDZb9LMoxKT5xERhp7akXFtbG5WXlzPby+FwjGfRCTKi9CZA5MwdampqqKamRpfHVMxsX1xcTE6nkxoaGsjn881Yl1HqbhczrLe2thpqfyzxLAGkRG5ublRQKcWqaU2UYRm2ldLf308mk4lWrlxJPp+PioqKojnNAoFANCGrGrt376bMzEwCEF2BwOfzkc/nI4fDQdnZ2WQymSgjI4OKiopo48aNVFxcTIFAgDweD+Xl5VFra6suMRbbd35+PrW3t2vGEEqRCjKWiUixgixWwMld30ZHR8nhcFBNTc0su6anp6myspJPfOJw0syiFGTT09Nkt9tnrNHHWVxUVlZSS0uLrjoVFRW0Zs0a8vl85PF4yOl0Ul5eHgmCQBkZGQSAsrKyKCMjIxrT1N/fT4IgxDWcpofi4uKEhytFgsEg7dy5k/Lz8ykjI4Py8/Nly9XU1CjGc8Qb2B+bdFW0xel00pIlSygrK4upDa2h4Nj9oVCIMjMzyWQyUXFxMTU0NNCNN95IN9xwQ1xrkIrLROkdjpYKssLCQs3r0+TkJAmCQOPj4zNmBqs9cIrxZ+LwfFtbG9lsNvJ6vTyUg8NJM4tSkBFdf2K02+38IrQIicdDKq5fqEV7ezvV1NRQbm4uLVmyhJYuXZpUz5g4jFdUVJS0ZYfUgnSVvEDxrvMoFWQiHR0dzIJML9L+du7cSatXr467Pen/YXp6mjo6Oqiurk4xyD5WkLEMCYt0dXVRYWHhjGuZ1vdbXKt0xYoV9PTTT2suOs7hcFLDgk4Mq0ZhYSH27t2L2tradJvCSSFVVVVwOp2orKxkrnPq1Cn84Ac/YEq4um3bNrS0tODKlSt46qmnsHr1atXEq4ny/PPPY/Xq1Xj33XcNyc6vF6VEonfddRc++ugjw/rxeDz47LPPMDExYVibItKs+319fXjsscfibk/8PwwPD2Pz5s3IycnByZMnUVBQgNraWrS3t8vWu3r1KnJycvB3f/d3M1ZGUMPtdmNoaAhdXV1MSYynpqZw4MABAMCuXbvw9ttvo7u7m/HIOBxOMlm0ggwAKisrIQjCjCzknIVJJBLBli1bdIux8+fPo6amBq+++qpuwbN9+/akCIhY3nzzTWzcuDFp7YsrCOg9jsLCQkQiEV11wuEwPv/8c9x3332y+2+99Va8+OKLAID29nbDsvVLCQaDur4jShw4cAClpaWYnp5GR0cH6urq0NPTg9OnT2P//v0zytbV1eGf//mf8fWvfx0FBQW6lnozm82a5SORCJ5//nls3rwZ69evx8DAAA4ePIihoSH09fVhy5YtmJqaius4ORyOQaTbRZdupqenyeVyqc5A4sxvpqenyePxxJXWIt6hN6L4Fq7Wi1piUiMQBIFuvfVWysrK0p1wVu+xK+XiEnE6nWS1WkkQBAKgmmMr3lCE/v5+yszMjKtuLEp5vUKhEHk8HsV8d0bkA5MOWfb09FBhYSE1NDQoDjGLQ5964yo5HI5xLHpBRnR9tpLdbtc1K4ozP0hEjBElfoOWS4FhFMFgkDIyMpLStogYnB8IBKioqEiXANSb6sPpdJLT6ZTd5/V66Utf+hJ9+9vfpp6eHrLb7YrtDAwMxD2JwqjZqnLLb4k53LRWDElExLe1tc1K42Kz2ZgeOEOhENXU1JDD4eATnjicNMAF2f+hJ5B2PrOYAngTFWMiSoHmLGglHk0E1okGiSAVpO3t7WQymZjq6vUuKgm4jo6OGQmdWZZBi11OSA+JrHQgEgqFyGq1zvLSuVwupuXbWGZYSpmenqaamhoqLy+f9WBps9l05dkTE8rqXX6Jw+EkxqKOIYvF4/HAZrMt6HiyxsZGrF69Wndsz3wkHA5j8+bN2LVrF9xud9ztjIyMwGw248yZM3HV37p1K15++eW4+1fjZz/7Ge69996ktC3yyCOPYNWqVdizZw+A65MWli1bhuPHjyMcDqvGljU1NeHy5csYGRnR7CccDuPq1auysVtjY2NwOBwwm82YmprC4OAgPB6Panv79+/HG2+8oTtgPdH4sfb2dhQXF6OpqUk2yF5pEkQshYWFGBsb09VvMBhEb28vbDabrnpyOBwODAwM4OrVq9i4cSMGBwcTbpPD4WjDBVkMPp8Pp0+fRm9vb7pNMZRIJIKKigosX74cdrsdw8PD6TYpqYTDYZSVlaGlpUVRjE1MTKC5uRmNjY1wuVxwuVwoKChATk4OcnJykJGRgYyMDBQXFyMzMxMrV66My5bjx4/j/fffx6lTpxI5JFnee++9pAb0iwQCAbS1tUUfVh588EH8wz/8A1asWKHZ/5133okjR45o9nHixAksX75cVrAEAgGsX78eANDd3T3jf6r2cNHW1obGxkYEg0HN/oHrMxZtNtusWZesdHZ24vDhwxgYGEhI1NlsNmabRQoLCzE0NITly5dj48aNOHr0KI4ePYri4mJYrVZdkwSA6xMFmpqa4PP5UF9fj8bGxkXxIMfhpJV0u+jmGpOTk2S32xfM0N7k5CS5XK5oAk+52JaFRCgUIpfLpRrwHQqFyGKxkCAIlJeXF41d2r17dzSru5HoXdeQlYyMjKTlHpNy5syZaB6w/v5+ys/PpzNnzpDJZFK1QW7YsrW1NXqexVdRUZFi/FjsEJ50zUWHw6G62DDL+rWhUIjy8/PjXuydiG2pI5fLRT09PZpt1dTUJBRcPzk5GV2FgnVxcS1Yll/icDiJwQWZDAtpod3CwsIZN4GFvGYdixgjur40kJhJP1VYLBZDE8SyrDlpJK2trWSxWGZt14q5CgaDlJWVFY2jE5c2EteXjH3JTX6Ynp4ms9kc/Tw5OUlWq5WIiPx+PxUWFmp+n/1+P1VWVsru6+/vJ4vFonvdTSksMWssgkxc6H4uorb8EofDSRwuyBSINyh4LjEwMDDrqX8uX/DjZWBggGpqashms2mKsXjWWDQCIxcXFykpKUnIq6MHpdmHLBMLgsFg1BOpN01HS0vLrMk2ZrOZQqEQ2Ww2Gh0dVU2VISLndRJFZqJpQyYnJ8lms2mm2mARZHa73TCvVrKQLr/E4XCMgQsyFVhmc81l5G5CC2XIcnJyknw+H61cuTKaP0nrqV1ct1DvOoNGkAxBFgqFKCsrKzoDdGhoiHp6esjn85HX6yWPx0Mul4tsNpvqsB4LSkI2FAppDluK3H///bR06VKm/sQFrysrK2cJHbvdHh2SHTBs8AAAIABJREFUIyJyu90zZtMODAxQZWUllZeXR+tK8w1WVFSQIAiGfBdYrxNagoxlQfG5wuTkJLndbqqsrFww4R0cTrrhgkyFUChEdrtd15TxucL09DRZrdYZImV6epoEQZj363f6/X6yWq1UV1dHX/7yl5nTlSSS5DVRkiHIiIiqqqoIAAEgu91OLpeL6urqyOv1UkdHB/X09ND4+DiVl5dTZWVl3ENNauk78vPzmYb8tBK/xmK32xXXY/R4PFEvTSgUounpaWprayO3200AyOFwkN/vJ7/fP+O7IeYbfOqppyg/P9+QYTc94Q1qgozVyzbXEIeN9a4Ny+FwZsMFmQYsQcFzEblYsfn0BK6Ez+ebEQ+kR2QlMyeYFsmIW/P5fORyuZiFhd/vJ4fDEVdgttpQ46pVq+jJJ5/UbEOPIFPLnSWGE2h9n0OhEDkcjhlCuKenh0wmEz3zzDPkcrnI7XYnJMz0DDGqCbL57I0PhUJUWVlJbrebe8s4nATggoyB+Shk3G73rBgPvQki5xper3fW/yEQCDAlKg0EApSZmZm2YGS1LPR6EYfz4vlOjo6OksvlYkr6OT09TV1dXeT1eikjI0Px3C1btkxxKHLNmjXRoP3s7GxatmwZk51y399Yu9xud3RJIGkS1VAoRF6vl2w2G3m93hl2i8tZPf3002S328lqtcb9mwiFQswCU+2YFkpSanH5pYUQEsHhpAOeh4yBuro6BINBdHZ2ptsUJqampjA8PDwjX1NnZyfsdrshiSPTgbgYs8/nm7F93bp1MJlMOH/+vGp9r9eL+++/nykxZzLweDwIBAIJtzM1NRVdJF16LlgoLCxEV1cXrl69OmtB6WAwiPb2dtTW1qK4uBg5OTk4fPgwAICIZM/dxMQEpqenccMNN+CBBx7Ac889F00W29jYiHA4DK/XC6/Xi3379iESiTAtCq6Wi8tsNkdzjDkcDhQWFgK4nn9u//79KC4uBgAMDQ1h//79M+w+ceIEBEHA1atXo/n4Dh8+jO7ubt2LlQ8ODsLhcDCX37FjB06ePDljWzgcRmNjI1paWnT1PRdxu90YGBjAxMQENm7cqDu5LYez6Em3IpwvTE9Pk91unxdrvDU1NUUDnkVYcyDNRWpqalRnvPp8PsrNzVX1fiV7EW4tQqGQqpeJBXGGrFG5oESPRnl5OdlsNrLZbFReXk4tLS2zhuGULhXi7MtAIEAlJSWUm5tLGRkZlJ2dTSaTaZa3hDWWjsUrHTs85vf7ZT1iItPT09TT00P33HMPZWZm0t133035+fnU399PXq+X3G43CYIQPR8+n0/zPOv1nEtzlY2Pj5PD4ZjzsyrjgS+/xOHoJ4OIKN2icL4wNjaGiooKDAwMyC6LMlcYHh5GbW0tbDYbfD4fpqamUFVVhaGhoXSbhnA4rGt5qkAggJKSEtTU1KiWq66uRl9fHy5evDhr349+9CN84xvfSHum8ZycHHi9XtTV1emue/ToUZw8eRIdHR26s64rEQ6H8fzzz+O3v/0t/l975x/b1nXe/a9dx6Fbd74JnJVOh4jO3IV2l4hqh5pe05ECCpjKBogChknMhkmEu0UCmkga0ErcgtGai8lq0VHqH6MEu6BUDKPUdSAFzKXSdiWFBBDddhEVIBOzFBWFohWLICONYiOdrj3vH34ve3l5f5zL35SeDyCIvPfcc869ou798nme8zwTExOaGeqPHTsGpVvFRz7yETgcDty+fbts+9raGlKpFGZnZ8u2u1wu3Lt3D1tbW5pz29jYwMLCAmKxGNe5nD9/HrFYrGQtSyQSSKVSuHv3LlKpFDKZDOx2O7q7u/FHf/RH+PSnP634/5xOp0vHJZNJJJNJOJ3O0rF2u71kZR4bG0N3d7fuZ1OKaOl1u90YGxtDKBQqzfmwUSwWMTMzg42NDQSDQUPWRII4ipAgM8jy8jI2NzcRCoVaPRVVUqkULBYLNjY24PP5YDKZMDU1VVM5l3oRjUYxOTmJ4eFhrvY2m023biHwwHV2/vx5/OpXv6rYJwgCfvnLX+LnP/+54fnWE6fTCQCapbkSiQRMJlPp4ZVIJDA5OQm73Y5AIFDxRSCZTMJkMsFmsxmai1heyuFwYGlpCcFgUPU6p9NpDAwMYHd3t2Lf+973Pmxvb+OZZ57hGldLOMvH7Ovrw97eHle/58+fh91uLwkqp9MJm82Gy5cvw2azqYqe1dVVrK+vIxwOq/adSCSQTCaxs7ODZDKJYrEIu92OVCqFcDhsSGhks1n09PTAYrHUVVy3M+IXRKfTCb/f39ZfZgmipbTUPtehjIyMtPUyb7vdziwWC9va2mKFQqGt5rq7u8usVmvd+1VbwSe61JpZZkgNcY7yIPJ4PM5GR0eZ2WxmTqeT2e12NjQ0VMojJndpRSIRNjQ0xARBKP2tjSCmf9je3uZKFDw9Pa3oeqqmJJRaglklJiYmmMVi4fr8RiIRRVcr7zhGAtEPDg5YJBKpOng9Fot13KrtekDllwhCGxJkVVAoFNo29kMUPAcHBxVL/tsBeSmceqG0inFnZ4edPHmSZTIZ3RI/zUCMI/vQhz7ERkdH2cjICBMEgTmdThYMBstiosLhsGIahO3tbWa1Wlk4HC7FSimtNFRje3ub2e32kijkSbegtjrXiLiq9pi9vT02MjLCLcyqQZ40lmgcYvmlanLiye0HWvYEo7YGpb7lPwTRaOhTViWilaHdarpJrRli3b92+zZuREDwIpbmkRaslub+8ng87NKlS3UdU4lCoaCYi+ng4ICNjIyw8+fPs2w2y/x+PwuFQoY/P0rVF9QsWHLEnHri/HisY0rlt0SqEWSvvvoqO3XqFDt58iTzeDzc5y8VZo3I13VwcMBsNhvl0WoSYkJZI+WX9ASZkoiSiynpe/l2vX4IotHQp6wG2jF/kNSaoZXLqZU0Yl52u72iWLW01E817jUjRCKRksVLKtQLhQKbnZ2tWzbz0dFRJggCGxoaYqFQiEUikZLFTIvd3d2KLxA81jElAShSjSATuXPnDjt58qRhq+Xe3h5zu93MZrPVXZjF43Hmcrna7gvMYcVI+SUesSVtK/2ttE/vtRFrHEHUC/qU1Ug71YaUlnEJBoMVqS/ahVZcMzEhqBLxeLyU8mBiYoJbLMbj8ZIIc7vdLBQKldIruFwuFg6HmdVqZdPT03W1pOZyORYOh9nIyAhzu9261kYllxyPdSwWi2lajWoRZLUm6t3e3mZms7nubsZOTALd6fCWX5ILLS3rl9o2I4KMLGREs6FPWY20U/yJuNhgb2+PWa3Wtv2mz+tiqzcnT55kd+7cKdsWCoVK5XN2d3dL5YjkZadEtre3ywLw1dyOYh3FarLAb21tsXg8zmZnZ0s5spxOJzOZTMxkMhm+dmKpISl61rHp6WndskLVCrLV1dUKC6ZRGln7sZPLGHUqPOWX5EJMyf2o5aqU/tZ7TYKMaAX0KasD7RB/Ii0c3s5JYFtZRFley3J6epqNjIxUzEWpCLvoXrHZbBUB+PXg4OCAjY6OlopjO51ONj09zfx+P4vFYiwej7NCocAKhQKbnp5mdrudKw5PKQZMq+TPwcGBbmmlTCbDrl27xh5++GH22GOPaY4vd5Ourq4qJow1SiMtWZ2UBPqwoVR+SU0cqVnI9GLIeF6TKCNaAX3C6oTUXdiq8cWbRjtnx9aKSWo0V69eLYkTvez/0qLR1QQg8yKNMTNyXba2tkruUDVxWygUmNVqVbTSKf0d4vE4s9lsqmI+EAiwCxcusOPHj7MLFy6wl19+WbOOqFKKEyMFxrUwUtS7GsTVgO22aOcokMvlFMMa9KxgSm3k8AgyeT9K+wmiEdCnrI4ouYaIX7O3t2c4Z1a9OXfuHBsdHdW10k1MTJTcdtUs0ddiaGio9MAwmUw1xZhp5XbSitU7ODhgVqu1NO7U1BQ7d+4cOzg4YLlcjgUCAebxeJjD4WCCILATJ04wQRDYtWvXyuaqVZJK6f/h1VdfZSdOnKjqXEV44t/qQTsu2jnK8ATa81jR9F5L3+sJPIKoJ/QJqzPt7C5sB9RyWjUL0V33+c9/XrNdJBJhZrO5IVaxelsJd3d32e/+7u+y3//93y+LfdJz64mCSXRrnj17lh0/fpwBYIIgsEuXLpVSibz66quKfdjtdtVYMKX0JlqLK6RsbW2VFkrIxWozF4W0Kt6RqERPkBkVYWp9GT2WIOoFfcLqjJiQtZWio51ph1Vsf/AHf8AlmhsV56aV26tarl27xh599FHmdruZ2Wxm29vbmhbJWCxWcsmJrs1UKsV2dnYMjavmgtQaG4CqRVAaIyemEjGbzWxkZKRUeUJaoLsZ0Jes1qMV19XsH4JoFPTpagBiAs52XeXYSuRB/bFYjPn9/qbG6pjN5pof6OFwuKa/r5KlsJaHvnTFo1TwWSyWCiuV6IqTzr/aGMhcLseOHz9eUZZqdna2bAGFlBMnTiha3La2tpjNZquwSInlv8QyUc12I9KXLIIgmgEJsgbRDpagdmVkZITZbDZmMpmYy+Vifr+fOZ3OpoiyepRu8vv9bGhoiLlcrqr7kLvCeGp83rlzh129erVUJkr6c+7cubIUFPJalaIrU0zHoSQmq3WlylevMvbAlamWCub06dPs1q1bpfdGVo7u7u62JNCevmQRBNFojjHGGIiGMDAwgOHhYbjd7lZPpaWkUilEo9HS+zNnzuADH/gA/vzP/xwmkwkAsLGxgaWlJYTD4dI28dh0Oo10Oq05hiAImJiY4JqL1+vF9vZ2Vedy/fr10u/FxUXs7OwgGAwa7iedTmNgYAC7u7sAgGg0ipWVFUQikbJ2+/v7uHHjBtbW1vDee+/hYx/7GB5++GHFPr/whS/g2WefBQAsLy9jc3MToVAI+XweXq8XwIPrFAqFFI/P5/O4cuUK4vE4zGYz97m8//3vRygUwuDgIAAgk8mgt7cXe3t7iu0fe+wxjI+P4+WXXy79PQYHBzE9Pc09Ziuo5e9N1MaxY8cAAIwxHDt2rOy3tI38cSY9TqlPrcefdBwl5GPrzY93bPnxSucpHV/tvOnR3nmQIGsg+Xwevb29iEQisFgsrZ5OU0kkElhbW8PGxgYEQUB/f39p389+9jNsbGzAZDLB7XbD7/fDZDJheXkZ6+vrMJvNSKfTSCQSsNlssFqteOqppzTHu3fvHtLpNMLhMARBUG2nJnx4kIoxEZ/PhzNnzhgSE/l8HtPT0zh16hQCgQAA4ObNm3jzzTfx4x//uNTuJz/5CX70ox/hySefxNTUFD7zmc9wj1EsFnHx4kVsbW2VxFU0GlX9cpDJZDA2NgYAutdQis/nw8rKCn7605+Wts3Pz2N/f790bnI+8pGPwOFw4Pbt2/B6vbh8+TJGR0e5z62VeL1eOBwOjIyMtHoqRwqpwJALJCWxwrNPjpq44xE8vPNTO16+XWt8XiFKj/bO40SrJ3CYEQQB4XAYAwMD2NraKrP8HEZSqRSWlpYQjUZhtVoxODiIqakpVTGaTqcxNjaG1dVVjIyMlB5yxWIRg4ODiMfjhsbf2NjAwMAAQqGQ5phWq9XYiUFZjAHA7OwsPB4PVldXMTQ0VLYvm81icXGxbNtbb72FRCKB//7v/8bc3BwA4Pbt2/i7v/s7vPfeeyULFwA4HA58//vf5xZHUkwmEwRBQDabLQkyLUvt8vIyrFarqohSIp/PY2FhAd/4xjfKtq+vr8Pv96se9+EPfxg//OEPATwQgsPDw9xjtppgMIje3l7YbDbYbLZWT+dIIAocPUEFQNMyVYto4Rlb7E9tDvI+pO+VhKN0v9xap/Re2o+ehY5oU+rsAiUUCIVCbGRkpNXTaCiRSIQ5nU7DWezFck/1Ynt7m9ntdtWkodUkFNXLL1coFJjL5SoF5YvJXi0WS+lY8UdcDDA9Pc0++MEPMkEQ2OnTp9kjjzxS18zwRnO+VZNDz+12s56enrJtBwcHzGw2cx/X6jQo1bC3t1dRgYBoLPJHldKjS9wGnUz9aj9q/dfaXq2NkbH02vNeI6K9ob9Yk6i38GgnZmdnmdvtruoB1YjrIq6Kk9cj1Fr5p4ZYvkiPXC7H7HY7CwaDuhn0RQCwQCBQl4UGcox+CTAqyHK5HDtx4kRFmgy9ovbXrl1jJ0+eZDdu3GCMde5DIxaL1bSogzCGESGlJl7k73nbSd+rfV615qd0rNbYaueiNJZW20793zrKHK/CqEZUQTAYxMLCgm5weidRLBbh8Xhw7949RCKRqlxrjcBsNiMej2NlZQXz8/MAHrgq19bWNF1pchYXF5HNZivclEqI7um7d+8iFothdnaWy0U9MTFRtRtVi2KxiEwmg3w+X9d+Rb7xjW/AZDLhmWeeKdu+trZWCu6Xcvv2bXzwgx/E5uYmvv/97+Pll19GJpPp2NhKl8uFy5cvc302iNrQCszXOkbqzuNxOeqNL+9PqU9xjuz/uy7FH955KfUt3SZ3c0q3Gbk+RHtCgqxJmEwmhMNheL3ehj0km4m4kq6/vx+zs7Otnk4FJpMJkUgE+/v7GBsbw9jYGAKBgKE4vrW1NUPxTRaLRTN+TY1GCLLR0VFMTU3hypUrSCaTuu3v3btnSFD/8R//Mf73f/8X+/v7pW35fB7pdBp2u7207Y033kBXVxcmJycRCATw9ttvl0RcJwsy4EE84d27d7GxsdHqqRxq5EJDKnqkSGO4lH6qQSsOS9yuJIjUBJR0Lkpz02oj385zLYjOggRZE7FarZiamiqlIOhUkskkPB4PgsFgRSB7uxEIBNDd3Q2HwwGn08l9XLFYRCqVKhMXjWJnZwfd3d1179flciEej6Ovr0/3S8DGxgZcLhd334Ig4Ld+67fw5S9/ubQtGo3C5XKVRO/+/j56enrQ39+Pn//85xWrRDtdkAEPVqT6fD5kMplWT+XIoBfkb9Q6prVfLozkr6VtxL6UhFOjqJcVkGgPSJA1GbfbDYvFUnKldRr5fB4DAwMIh8Mds8psdHTUsGtpY2MDTqez7itjv/nNb2JgYACPPfYYgAe5w1KpVMOuZTKZhNPp1LR+ZTIZFItFw1a6j33sY3jttddK7+Xuyhs3buDJJ5/EV77ylYpjo9Eo5ubm4HA4DI3Zboh53TweD4rFYquncySQW4tEMSK68LQEkZJAUrKgSd2BcmuXmgtRRN62Goyu6pRb64jOhARZC5idncX6+jqXK6ldSCQS8Hg8MJlMmJ2dxczMTKun1FDW19fLcqdVSz6fh8/nw0c/+lE89NBDGBgYwP7+PsbHx7Gzs4OFhQV8+9vfxtmzZ+sw60peeeUVmEwmTbGQTqcNJYIVef3110tpOorFYkn8iayvr5e5fIvFIhYXF3H+/HmsrKwgFAodinxeNpsNL7zwQimPG1F/tASWnkVKz+WoNSbPj3x+PK5S3rG1jlW7Fjz9E20KT+Q/UX86aem8WNpILLuTy+WYzWary+rIiYkJ7tV9wWCQjYyMNKWwdC31Lu/cucPcbjc7e/YsA8DOnTvHPB6PYv3GXC7HTp48Wbby8MUXX2RPPPEEe/HFF2s6B8YepOAYHR1lVqtVc9VnMBg0VL5KXsMyHA6zoaGh0v6dnR12/Pjx0vu9vT1mNpvZ6Ohox6W54KXa0lMEQRCMUdqLltJuS+enp6crClyPjIyUFXMOBoPMbDaz2dnZutT1KxQKbGhoqKKgtLzNyMgIGx0dZaFQqJTfq1F1BcPhcFWFtnd2dkriqqenpySwtBALge/s7LCzZ8+yY8eOsSeeeIJdvXqVnT59uprplxGPx5nNZlOtK6nUlidP2+rqKgPABEFggiCwkydPsve///1MEAT24osvMo/Hwy5dulRqX02es06jUCgwp9PJda0JgiDkkCBrMe3woNrd3WV2u535/X5mtVrLrCS7u7vM5XKVFUpvhFVvenpaMX+VODepNa5QKJTmKs81VgtiwlaXy1XVOV64cIFdu3bN0DHyvF2ixYkxxk6ePMnu3LljeB4iomXTiKVvb2+POZ1Orut669YtFggE2Je+9CV26tQp9qUvfYkFAgH2xBNPsGPHjrH5+flSW6vVWtfEt+3K3t4es9vtTbHiEo1FdCDBYP4z+W+tvpW2S/dptVMbi6cPco61J/RXaQOcTmeFZapZzM7OlllQ5AlFt7a2mNVqbcr8gsEge/rpp1kqlWKMPbBUaWXd39vbY263m7nd7pqtZaLw07LUabG6uspOnTpl+LiJiQkWCAQU9zkcDuZwOAz3mcvlmMvlqlro53I55na7uY+PRCJlVlTGGHvppZfY2bNnGWMPqifYbLaq5tKJxOPxqiysRPtgVNAoCSIlYaQn7njbaM1Ra25a24jWQ3+VNuDg4IDZbLamfqsWH9pKGeVdLheLxWLsxRdfZIIgsO9973tNmVMmk2HHjh1jVquVuVwuNjQ0pGupKhQKTBCEmgRZKBSqqqSSlHPnzhmuAsAYY3a7XdXFdefOHXby5ElD/YkCOhaLGZ6LHL/fz5XtX63awrVr19iFCxfY9PR01UK3U6mmKgTRPvCIJHl7XsuWntCqpg+1fvXmTLQX9BdpE+LxOHO5XA2Li5JTKBTYxMSE4sNbrINos9lK7qfTp0+zq1evstXV1YbNSXyAM8a4BUUt1gjREjQyMlLTdb9x40bJGmQUQRA0Refp06e5g/sDgYBhF6UeQ0NDLBwOq+4vFArMbDarnoPD4WAnTpw4tIH8Wrjd7rq61InmUY0gU2svb6e1n6cNjwiTt5VvV3pPtB76i7QRgUCgLFar3sRisYoHpxgjJo+b2traKhMpt27dYna7nZ06dYodP36cXbhwoeRSczgcZbFP1RAIBNi5c+cMx2BVG4MnWpLq8cA8depUVUKVpxD36uoqO3v2LDtx4gTzeDyKbQqFAnO73WxiYqLugl6+elKO3sKUUCjUVgtXmolY3/QoxM4dNtTES7VWKyPjGulDT7DptSPaC/qLtBmN/FYNPFgVNzQ0VGGBMpJ+Ymdnh127dq0kxk6dOmVISGUyGeZwONgTTzzBTp06VZpXT0+P4WD6auLvpqen6xZ4PT09zc6dO1fVsUZW2d66dYsdP35c8fqMjIw0LN2CnktYqzj8wcFBxSKRo8bu7i6z2WxNs3wT9aHa2C/5sfI+jQo2Xgsaj8uSp2+itVBi2DYjFAphZmamYaVYcrkc+vv7sbCwgPPnz+PmzZv4t3/7N0P1NZ955hncvn0biUQCiUQCH/7whw3N4bnnnsPe3h76+/sRCoXAGEMul8Prr79uqJ6i0fJGmUwGV65cwZkzZ7C1tVVVMlQp+Xwe//AP/4Cvf/3rVR1vpIblP/3TP+FTn/pUxfWJRqPI5/MYHR2tag56mEwmuN1urK6uKu7XKrnk9XoRCATapuh8Kzgs5dKOKvWsZanVh9JxamWRmEJSWqVtSr95zotoHSTI2gxBEBAMBuH1ehtWimVoaAixWAzxeBz/8R//AbfbjUwmY6jWY7X813/9F9566y3s7OzgK1/5SlmpHaMkk0nYbDau8kbLy8sYGBhAIBDA9PR01WNKGRoawkc/+tFStnqj7OzscIvZ+/fv45133inbls1mMTMzg2AwWNX4vAwODmJtba1ieyKRgNVqVRS2y8vLMJvNhupjHlaGhoZgNps7tlzaUUYueuSvpW2A2mtZqomqasUT1brsMJphhiOMI89PVQ/U/tzVxkCJnD17lisJKmMPXLI9PT1VjyWFJ34sl8uxkZERNjIyUpPrLBAIlJKdCoJQcrMaiZ3L5XIsFouV8oMBYI8//jhzu91cble3283OnTtXOg9xNWyjKRQKzG63V4ynlpm+FauG251CocBcLlfL0tsQxoFB16DaMdL+1MbRmoPe/NSOke9Tmi/RXtBfpY3Ris+pBrV/QnlWdSMEAgEmCAJX20KhwB566CHFEkI87O3tsVAoxEZHR5nNZmOCIGgGTItZ8KXX8ODggAWDQeZ2uxkArlQXHo+HHT9+nF26dIl5PB7VvGFa5HI55nQ6S/nB4vE4M5lMrFAosEgkwpxOJ7PZbJorGhl7ELN2+vRpNjY2VnfBrocY8yaWzVIrL6W3MvOoQkKVIAgtSJC1MYVCgdlstrqt0lITZLlcjp04cYLt7OwY7tOIdW1ubo49+uijhsdg7EFwtMlkKgWw6wkpMR3D9PR0SYQ5nc5SPUVRBPFYLMTaktVycHDAnE5n2Zx3d3eZ1Wota7e9vc2GhoZ0c3/dunWLnTlzpmWB4tvb2+wP//AP2UMPPcQCgUCZ5VFvVeZRZ2trizmdTgryJwiiAooha2NMJhPC4TA8Hk9d4sksFoviYgFBEPB7v/d7+PznP2+ov4GBAVitVu44sK2tLXR1dRkaQ8RiscBkMiEYDGJ0dBQ2m02zvclkwvb2NvL5PHp6erCzswO/34+DgwMEg0G43W7usT/5yU9WxG/xkslkSrFr0jkrBfTbbDaEw2F0d3djcnJStc+zZ8+it7eXK3auEdhsNjz99NP43Oc+h/39ffT09MDn8yGVSmFubg6BQKAl8+oE7HY7+vv74fP5Wj0VgiDaDBJkbY7VasX4+DjGxsZq7isej8Pj8SCVSlXsW1pawr//+79zr7Z844038Morr2B5eZl7/B/96Ee4cOECd3spJpMJdrsdiUSC+xiz2YxgMFgSYfJFC4IgcJ2v3W6vShBnMhl4vV6Ew+EKAam1wnJiYgLFYhGLi4uK+1OpFLq7uw3Pp56srq7iL/7iLxAIBLC9vY0zZ86gr68Pfr+/5tWrh52JiQlks1nVlasEQRxRWm2iI/jQqnloBCX3mcgTTzzBnRW+p6enon6hHh/60IfY3/7t3xo6RkooFGIWi4U5nU7m9/vZ7Owsi8fjVZc8yuVyzGazcWWRP378uCGXrlikW61vnnxzakH7rax9ytjRq03ZCOodjnCU0Hts8T7WqumnWWNrtQHHogF15L8IAAAgAElEQVT5sXp91TJfoHJhg9YYJDvUoSvTIRQKBeZ0OlXrHhpBDDCXCxm1AtkjIyPM6XSWfj7xiU9UVUj7oYceYt/5zneqnjdjD2Jw4vE48/v9bHp6uhQMD4CZzWau2otS9vb2mM1m012BKQgCtyAWC5VrCT2r1ar7MBZXN8r/TnrllhpNtdURiHJ4P3tEOWpCSenBL90mFzJqwkZtjGaNrTcHtTZar/XGqFZoKh2vdy15r/VRhK5EB1HrDXx6erokEsSyLnILzOnTpyuEh81mY8FgkMXjcRaPx9mtW7fY008/rTrO1atXmcPhYC+++CK7c+dOaTuAUjCzuDrz7NmzVa+6lCOWQzIKTz3MCxcucFcj0CumXSgUmMlk4urr4OCgTNy1g3WKR0wSfEQiEVoEwUE1QkpPbPBYfZo9tpGxeC1kPBY1tfd6c9FroydM9a7HUYOuQocRiUQMuwpFADCr1comJiZYLpcr1UCUirKdnR0mCELZykl5+g0tQeHxeEp1Lp944gl28uRJBoCdPn2aHT9+vNTu7NmzzO12sxdffJGdPn26qvORY+TahEKhMquf1g3h2rVr7OzZs9xC2GazabpRjYoq0eKWy+VYKBQybAWsJ0qrQ4naoDQYxjAiZuTtG2Eha/TY1cxNbz68YovntdF+1MQqiTJaZdlxuN1uWK1W3Lx5s6rjt7e30dXVhZ6eHiwuLpaqAog888wzSKVSGB0dLWVndzgc2NzcLLUxmUywWq0ViwN8Ph8SiQTefvttJBIJ7O/v4/79+2CM4caNG+ju7sbjjz+ON954A++++y5CoRC+8pWv4NFHH8VLL71U1flIMVKKKJPJwGw2w+/3w+/3Y3t7W7Gdy+XC5uYm3nnnHa4SQJlMBvl8XnMVqJF5Ag8Wdvj9fni9XrzyyitwOBzcx9ab1dXVmqorEJXQIoj6wFSy5yu1E/dLX3fq2LzzUpqH0o/R/uXHKfUjVgoQ91HVABWao/uIelNNYLf0z53L5djExASzWq3MYrFUBJhnMpmSpUzJoiNN/vnqq68yt9vNFds0PT3NTpw4wc6ePVvatrOzw06cOFFzLI04p93dXd2AeR435aVLl5jdbjc0B54KC3ouTTVCoRAD+JLZNgq73V6XOEaCqAaoWFfEbdL9Sm15Xmv13+yxtcaSjqPXv9p81PpS2680Ju+PvL3SeR116Ap0KNVk/Vb6wAeDQWa1WhWFRyaTYadPn2af/exnmcViKdvn9/vZY489xk6ePMlOnDjBLl26xF1G6NVXX62IG7t69aph8SNHFJeCIDCXy6XZtlAoMEEQKhJ0ut1u5nA42Llz55jH4zE8h1pWT/LQytWVe3t7FZ8DgmgmegKEd5vWa6X3zR5bS/zxzklJIKodqzcWj1hSa8M7Dgkycll2LGazGYFAAB6Ph/sYt9uNaDRatk3M71UsFitckF1dXfjxj3+Mf/mXf0GhUCjb94lPfALFYhGRSAS/+MUv8Oabb3InfX322WcrCnKvrq7i9ddfx2uvvcZ9PnKmpqYQiUTgcrkwPDys2dZkMsFmsyGZTJa2vfbaa1hfXwcADA8P45//+Z8NjV8sFpFIJHQLaqdSKd3Etmo0owC8GqurqxgaGmrZ+MTRReryEmES15d0u/w4nr7bZWzp+2oLg8sLnEvnKO9LfN8sFyIVO9eGBFkH43Q64XA4cP36da72oVAIMzMzitn6p6amMDc3V7FdEAR87Wtfw5kzZ8q2P/fcc/j4xz+O97///dVNXmGcv/qrv8Kf/MmfVN3HyMgIrFYrNjY2uDLxOxyOikSz73vf+5BIJDA7O2to7Hw+D4/Hg/Hxcc0M+vl8HsVisSPjhtbX19Hf39/qaXQ00geg2kOJ90Gu189hoxrhoyZMtNqI26T9Nmts8b3Sj3xcuUjUGkf6GVEbrxZ4P7Py8aQCrdY5HAZIkHU4169fx87OToXlSwlBEBAIBMqC+AEgm81CEARsbGwgm81WHDc1NVUK8Jdmth8fH8fCwkKNZ/BrRBFUS1mZaDQKl8vFVVbI5XLhlVdeqXoskWQyid7eXgwPD+uKY6MB/e1CNptFJpOB3W5v9VQ6FvkDUesBJLckKFlOjhJq10pL9Og94Hn3t2JsPdREpFZbPYGoNSee89EaX208UfiSGHsACbI2JZFIlH6USh1J0bJ8yZFb1axWK4rFIubm5mCz2Sr6WF5eRjabxdzcHB555BH09PSUygi53W6kUimucXm5ffs2FhYWuEs4yVlZWdF1V4rY7Xak0+mqxwKA+fl5+Hw+RCIRLqtcLe7KVhKNRg3V/yTKUXNFqe3jebjXy7pBEK2EPr+/hgRZG3L9+nWMjY1hZmYGMzMz6OvrK4t1kiMIQil9BU/NxevXr2NzcxOJRAJ2ux3xeLz0I7eA7OzswOVyob+/H3t7exgeHi5LuVFvK9lzzz0Hq9VaYcXjJZ/PY25uDsvLy1zXwul0GqqPKR1nYGAA+/v7iMVisFgsXMe99dZbeOqppwyP12rW1tYo3UWNqLmn5G14OUruSoI4EhhdBUA0HovFUlZ2h7dUTSAQYBMTE1xjVJv1v1AoMKvVWpbx32w2V6xWrIXx8XF27Ngx1tPTY6h+pEg8Hmd2u53rWkiv2auvvspOnDjBNYbT6Syl/TBCJ6aNODg4YGazudXT6HjAkQJAuk3eVqsN3coJovMhC1mbkUgkYLFYyiwuNpsNOzs7usdOTEwgm81idXVVt63FYsHw8DBmZmYq9uXzeSwvL8Pj8eD8+fNlLj2TyYQXXnihZBUTBAFDQ0NYXFzkOT1dnE4nvv71r2NnZwddXV34+Mc/DqfTif39fe4+BEGAyWSC3+/nGs+ohSyfzyOVSlW14rATY8g2NjZ0V44S+jCFYGZxu/w1q8IVSZYyQo/vfOc7OHXqlOKiEPpR/+FdOFcrJMjaDCXXkBHREAqFMDc3h3Q6rdu2WCxWBL9fv34d58+fx+bmJq5evVoK+JciX233wgsvYGlpiWt+Wjz++OO4f/8+fvrTn+Lpp59GJBLBO++8AwC4cOGCojDb39/HRz7ykVK6jGw2i7GxMYRCIa7M+jabDfl8HseOHcOnPvUp/OpXv8Lk5KTmMdXGgWWzWZhMJq55tRPkrqwPSu5FNdGlt3pP6zdBKJHP5/G5z30Ou7u7mqs56afyhwTZEaRYLCqmbBAtPkorIOWYTCaEw2F4PB7dGKr9/f2y3GFjY2MAgFwuh1AoBLvdXhEblUqlkM/ny/JhWa1WmM3mqmKxRL75zW/i3XffxdbWVtl2QRCQSCTwwx/+EEC5MLt9+zYuXrwIh8OBvr4+fP/738fAwACCwSB3TBcA7O3tlf7xvvrVr+oG+SeTyapWG3ZiQL9oDWxl/rPDgvQGr4Y0NYBS0L8WZCEjtBgYGEAgEDB0bySaCwmyNiKZTKJYLGJ1dbUsiN/n82F8fJw7d5XVasX4+HhJYKkhdZ95vV50d3eXfRNQcq8tLCxgfHy8bNvq6irMZnNND+0bN26gt7dXdX9XV1eFMPvc5z6Hb33rW7h9+zZu376NT37yk/D7/TWJnrt37+Ly5cs1t1GiE92VRtKIENpIXSBS0aUmpOTf0qX9yEUdWccILa5fvw6Hw0FfrNocEmRthNPpRCAQwP7+PiYnJ3Hs2DFcuXIF+Xwe09PThvoaGRkB8CBthRrpdBoWiwUDAwNwOBwYHR2t2C8VENlsFolEoix2KpFIYGVlBaFQyND85Hzve9/DF7/4Rd12UmG2t7dXyvify+XwZ3/2ZzXHOvFYv8xmM5e1Us7Ozg66u7urnVpLeOWVV3D16tVWT+NQoCSulN7z9KP3miBEEokENjc3m+Z2I2pAIdCfaCNqqV1YKBSY0+lUXNVXKBQYAM3ai6OjoywYDJbey1d7bm9vM6fTWXNR8Bs3bpQVGzfKwcEBs1qtNc8jl8sxACwSiZStGj04OGCBQKBU1NvIalYpNputpYXBjaJW75MgiM6g2tX0RGs40WpBSGhTi4nZZDIhFAphYGAA8Xi8LJg8nU6XVkyqWZXS6TSKxWLJGrSyslKK8cpkMpicnOQOntfi1q1bhmpyyvH5fJiamqp5HoIgIBQKYWVlBR6PB06nEyaTCclkEkNDQ5icnMTU1BSsVmtVGf47zWVJ7kqC6FyKxSK8Xi+CwWDHLSQ6qhxjjOzch51oNIqVlRVEIpHSNrGYuJZ7TqwUIOJ0OuF0OpHP59Hb2wuLxVLmgpuYmDD8j7+/v48nn3wS7777blU3jUQigZmZGcTjccPH6rGxsYFisVhaZCHWq7x8+TKWlpZwcHDA3Vc6ncbAwAB2d3frPs9G4fF40N/fTwXF6wxvqRi1djwrMHnHku7XimWTj83Yr0veKI3RzHPUG08+T3lbeXWEWs6nnZicnERXVxcmJiZaPRWCExJkR4R6/nPm83nMz8+XbZubm8PW1hZ3QP3+/j6Gh4ext7eH06dP48033zQ8j2KxiCtXriAcDjfV8jQ2NobFxUXkcjluEakkitudRCJBQcANQCv1BY8QqUbEqI2l9V6vjZHzqOc5VrNdPu9ar0O7s7y8jM3NzZpje4nmQi7LI8Ls7Cz6+vpgt9u5UzZks1nFlZ2CIJQFiIquLSOrGz/96U/jvffew/nz5/GFL3yB+zgp8/PzcLlcTXcDBoNBOBwOQ668TnNXArW5ywlltIQBoC2Y5P0oUauQ4BF18lWiWmM24hzV9kvfKwlA6X6pUFN7L+1H7VzbkXQ6jYWFhYoUQkT7Q4LsiCDmJ+vr60MsFtNNoZFOp9HX1webzaYbJ2akoLfIj370I2xvb+OZZ54xdJxIJpPBysoKtre3qzq+Voy68XZ2dsqS6RJHD/lDv1EPd16hUi1yC5maG7Ne4/HORc/1qna8mmjsxLxuxWIRHo8H4XCYYj87EEp7cYQwm80IBAK6AfTZbBZerxfxeBzDw8Po6+tDKpVSbJtOp5FOpyuS2WqxtraGhx9+uGoxBgAzMzOYmprqmJtOJyaFJeqL9KGvF9clFTtKwkBquZG+lu5XasMzP73j1OYkFzaNPkcexGPVro18PlLLXyfi8Xjg9/s7zhpPPIAE2RHD6XTC4XCo5qQpFotl2e7dbjdmZ2fh9XoV21djHXv77bfxgQ98wPDcpXSSwCkWi8hkMnSTPOIoiRAla5ZURPAEqsutUrXMT/6bVyxJhUwzz1FP2CnNQbpNbj2UbusE96SU+fn50j2b6ExIkB1Brl+/js3NzYpSR6K5W57tPpFIqLrbotGo4RvAyy+/jP/7v/+rWBjASz6fRyaT6RhB1onxY0RjMGq10upHLjJqQSs+Su4KlMdnKQkb8Xcjz1Eu6LSsYWoCUskqKD9Hcex2FmjJZBLr6+uYnZ1t9VR0iUajrZ5C20KC7IgSiUQwOTmJTCZT2nbz5k10d3dX5CVbWVkpZf6XkslkUCwWqxIbi4uL+Ou//mvjE0f1tSRbRbsIMt6Aba19atYFQh9etyHvNdYSInL0/lZq7kE1F6TUyiU/Xo9GnWM90HOjtiPZbBZjY2MdETfm8/ng9XpVQ2COOiTIjiiCICAYDMLr9ZaKkO/v71cUnk0mkzCbzYoFaauxjokMDg5CEAT4fD7DxyaTyapqSbaKVpZMkj/0tNxIeq4fon7oxWGpCRC5G0/al5arTakv+apCrc+K2lzlbs5mnaNReL+MyOfUCZ97j8eDQCDAXeu4VayuriKTycDv92NlZaXV02lLaJXlEcZut6O/vx8+nw+BQECxjVqMWDabxcrKCmKxWNXjv/vuu/jUpz5l6Bhx3E5KsJpOpw3H2dUL+So0HteU2L7aNoQ2WlYeNTElf81rKdJrV21/vP3y7qvlHOs1HyXBytt/q/D5fLh69Wrbp6hJJpNYWloqPS/OnTuH2dnZtrfoNRuykB1xJiYmkMlkFP36xWIR0WhUMcXD3NwchoeHq/5W9tprr+FXv/oVnnvuOUPHTU5Odtw/citdrNKAaKAycFmpLa/bkiCI1hGNRpFOpzE9Pd3qqWgiltkTXaomkwkjIyNYXFxs9dTaDrKQEQiFQujt7cWFCxfKtkejUTidzoocZKlUColEoqYcYF/+8pfx9NNPGzomlUohnU4jHA5XPW6zyefzKBaLLXEnKLl+AP1s6ARBtDeZTKZhJePqibhQLBgMlt0Dh4eH4fV6qayTDLKQERAEAeFwGN/97nfxi1/8orR9ZWUFg4ODFe0nJydVXZy8fPzjH8ePf/xjQ8fMzMzA7/fXNG6zaWVAv1oqBLnVTNpe/M2bRoEsZQTRXDqpaLjH48HU1FTFinibzQaTyYRkMtmimbUnJMgIAIDVasWlS5fwta99rfStxuFwVATtr66uwmw21xyz8NnPfhbvvvsu8vk8V/tqEtC2A63Ol6YUH6O1Wk2e90mtn2rifAiCqJ2xsTEMDw+3/Upzn8+Hy5cvq96zx8fHsbCw0ORZtTckyIgSFy5cwHvvvYeenh709/dXxCbk83mMj48rWsdeeukl3L59m3ssQRDwgQ98AHNzc1ztl5aW8MILL3D33y689dZbeOqpp1o9jbIVeDyr5oz2SxBE41leXgYAxTREjYT3i7OIuKJSK77N7XYjmUwim83WOr1DAwkyooz9/X388pe/VLTqeL1ePPzww7h8+XLpH3RtbQ2PPPII1tfXMTk5iY9+9KN44403VPvP5/N4/vnn8dBDD8FsNmN0dFR3Tvl8Hqurq1xt241WW8i0XJPSNuJ2edZ1I/0QBNE4UqkUlpaWEAwGmzpuNpvF+fPnS2JQD3FFZSgU0mwnxtYaFXuHmWOM7qrE/yeVSpVWL3q9XvzN3/wNfvCDHwB4YOnp7u7G9PQ0XnrpJYRCIZjNZvzkJz/B3//935eCM59//nn867/+Ky5evFgR33D//n384Ac/wO/8zu9gaWkJzz77LNe85ufnsb+/X3PcWit45JFHsLe31/axHgRBtC/5fB69vb2IRCKKOSEbic/nw8MPP4z9/X10d3drBuJnMhl4PB5EIhHNhUz5fB4DAwMIBAIdU3GlGZAgIxSJRqP40z/9U/zlX/4lzpw5A4vFUmYmX1tbw7e//W1FN+X+/j4uXLiA3/7t3y77pzSZTPjiF79ouKj4uXPnsL293faJD+Vks1n09PTg4OCg1VMhCKKDGRgYwPDwcNNjaIvFIi5evIitrS2YzWZMTk4CgOKX42KxiN7eXgSDQU2RxdvuKEJpLwhF3G43fvnLX+I3f/M3FbPpDw4OKq7ABICuri48/fTT6OrqQiQSqWke0WgUdru948QY0Hp3JUEQnU8ri4ZvbGzAZrOV7r+BQADz8/OlVZ7SfJBqKyqlqNVLJh5AMWSEKvfv38e3vvWtqpYmP/vss3j99ddrnsPc3BympqZq7qcVtEsNSxG9AHyjdSy1FgFQygyCqJ1EIoH19fWWhWtsbm7C4XCUbZuYmIDD4YDH4ynFf+mtqAR+LcZeeOGFinrJxAPIZUkokslk0Nvbi3g8joGBAcTjcUNxUK+99hp6e3vL8poZpdNdfmNjY+ju7m6bxQhKgflqCWPl26THy1dsKt1C9MZSgm5FBPFrstks+vr6EIvFWuYhyGazuHLlCnZ3dyuqo2xsbGBubg6Dg4PY3NzUTNhNYowPspARiuTzeQiCAIvFgkAggIGBAUPHP/vss3jooYfwhS98oeo5tJuFySitLJkkoldcXC0nmZqY0rOiaW1XKiitVmCaII4yYvLXVhcNN5vNGBoawvz8fMU+l8uFQCCAzc1NzRWVJMb4IUFGKJLNZks3AqfTCYfDgevXrxvq46c//Sn+8R//EZ/5zGeqmoMoCjuVdhCUPAJILtbU+pH+FtsbFVJ6ApEgiPYqGu73+7G0tKSYL8xms5VqVKoxMDBAYowTEmSEIlJBBgDXr1/H5uYmEokEdx+CIOA///M/sbm5ieeff97wHDpZkKXTaVgslo4ogq6UkV+OkoWMt7yS0nhygUgQxAOi0SgymUzb1Hk0mUwYHx/nTuItxev1YnBwkMQYJyTICEXkggwAwuEwJicnDWVWFgQBb7/9NnZ2dgx/28tkMujq6jJ0TLvQDtYxKfL4L/k+QFtgkWgiiMYjFg3XS6rabCYmJpBIJJBKpbiP8Xq9cDgcTa8q0MmQICMUuXfvHs6cOVO2zWw2IxAIwOv1olgsGurvzTffxP379w19U/rZz37WkekugPYTZCJ6GfjVAvSloo0giPpTLBYxMDCAcDjcdp6BYrEIq9WKtbU1rvYkxqqDBBmhiJKFDHgQT3b16lXFIE89BgcHcffuXe72neyy3NnZQXd3d6unoVooXE9gyV2TvEJMKT6M5xiCOOqMjY1hfHy87b7IbWxsoKenB0899RT8fr9uexJj1UOJYQlFMpkMhoeHFfdNTEwYtpBVg5oo7ARSqRTXzasZaIkutX08Qk2pnZ5w41nRSRBHjcXFRZhMprYSMZlMBmNjYwCAWCymWLJpY2MDXq+3LIwlFAq11Xl0EiTICEVmZ2fh8/lgt9sVA9ObEazeqYKsWCwik8m0xTddXsHFE9hfjdiqZ3uCOIwkk0msra0hFou1eioAHty/bt68ibW1NQQCAcUwk2KxiLGxMWSz2Y4sa9eukMuSUMRut2N8fBwej6dlc+hUl2W7xo8RBNFe5PN5jI2NIRQKtcWKbNE9CQDb29uKYiyZTOLKlStwOBwtTVp7GCELGaGK2+1GOp2Gz+fD7OysZttUKoVsNlvX5c2daiEjQUYQBA8ejwezs7OK7sBmkk6nS4XD1dyTxWIRMzMzSCQSCIfDdI9rAGQhIzQZHR3F4uKiZhsxE/PCwgJOnTqFgYEBLC8vV7QbGBjAiRMn8LGPfaxUA02NdshyXy3tEtDPQ7W1KLWOa0XNy2bNp5aKBUrHy9vK58a74EFvXkYS8fJcS6J2rl+/jsuXL7c0R1exWITP54PH48H4+LiqGBOtYmfOnMHW1haJsQZBgozQhMdKNTk5WfpnzuVycDgcmJmZqQj87+rqwjvvvIOuri48/vjjuH37tmqf6+vr6O/vr8s5NJtOsZAZzbQvfSBL614qpcXgiUnjGafWjP71mE+9kOaC05pDNddLep5KIk/6W2kM3uuttOJWLbed2jy0jjsqJBIJbG5uGq5+Uk+i0SguXrxYEllqwvDmzZvw+XwIh8OYnp5u8iyPFuSyJDTJZDKa5vREIoF0Oo3Z2VkUi0WYTCZsbm4iEAioxkREIhF885vfxODgIL761a9ia2uros3q6iri8XjdzqOZJJNJBIPBVk/DMFoPTOmDWOkhrWf5kferVZBc6YGv1l5rvvWaj9rxchEq70epX6X5yJP2Kr2XjmMUpYLw8vfVVl1QEplqr3n7OuxkMhn4fD5EIpGWjC96NABga2tL9Qt3Op2G1+uF0+lELBZrixi3ww4JMkITLUEmrrSJRCLo6+tDPp/H4OAgisUi3G63Zr/PPfccfv7zn+ORRx6piFFLJpMwm80tj6uohnw+j2Kx2JGxbzx1KvUEjtIDvpoHLY/YUrI2qeVcq3U+SsKs3uJBzXqmJZa02mtZy5Ry0cmPq8f5HQWBZYR2KBqeTqeRyWSwvb2t2kZcZRkMBjs2dKQTIZcloUk2m8WHPvQhxX3z8/Nwu93w+XyYmppCLBbD/v6+IevQ/fv3YbPZyrZtbGzg6tWrNc27VXSKu7JaeLL6S3+L7aqxvtSj5mU956M3jp6QUirsrmYRlFoL9cSYUnyclrhT60vJyslrWdSywhG/xufzob+/v6UiRys+N5/P48qVK7h37x62trZIjDUZspARmuzv78PhcCjuu3v3LgRBQCaTgdPphCAIhmuwFYvFin/6tbW1lpnzayWVSlUIzE5D64GuZGGR0gixw4tR61Kz0XJ7ylESc0ptpG3lVjw1i5fS35bHOsp7TtL+joobkofV1VVks1kEAoGWzuPu3buq93RBEGCxWNDd3U0uyhZAFjJCEy2XZSKRQCAQgN/vR29vL5LJpKG+33jjDRw7dqysgHg6nQaAjrUyvfXWW3jqqadaPY26IBcFWg9xcX+t8U7VoGVBqtd81Cw+emJPbjlSsvopbVf6XQ1yV63etZK35Tk/uZWvXQRwO5FOpzE3N9cWRcP1vjSGQiEsLS0Zvp8TtUOCjCjj5s2bZTdjtX/eTCYDQRAgCALcbjcikQjGxsYM/RN/97vfxW/8xm+UbVtdXcXg4GDN59EqOtlCJnV3iSjFGikdJ+43YlnhdY3Jx1F6r9RXveej1Ve1+/TmpDUfaTue8aUuUD13qpp7VWtMed9qnyWlfYcZMYg+HA633OpULBaRTqc171EmkwnhcBiTk5PIZDJNnB1Bgowow2w2Y2RkpHQzzuVyitny5cLDYrHA6XRyCbJ8Po/JyUncvn0bjz/+eNm+tbU1DA0N1X4iLaKTBJmSO09PdKn1o+baVOtXyTqkF5+mFn+l1U8j51ONxcxIG/k81MYz4m5Uai//UdouR20MvZg/tb/RYbaqeb1eTE1NtYXVn/f+ZDabEQwG4fF4mlK3mHgACTKiDLfbjWg0qtvO5XIhk8mUXIzAgzxj+/v7msfNz8+jp6cHXV1d+MUvfoFz586V9iUSCZjN5ra4cVVDNpuFyWTqqHJPeqJD3K7WTu+hqxX7VM0cq6Ge89GyIEm388xHr3+eY5Ta8farJWj1rlm9adY4zWZ+fh5ms7ltvmQaSbhts9kwNTXV0vJ5Rw0SZEQZgiDAZrMhkUhotjOZTPD7/fD5fKVtFotF1cSdz+dx8eJF7O/vY3t7GxMTE7h79y7+53/+B6lUCgCwsLCA8fHx+p1Mk+kk6xhBEI0lmUxifX1dt+xcM9GqIpJIJJDNZsu2ud1uXL58uew+TzQOEmREBQ6HQ1eQASjlGhMtalqCTFy9c/Xq1ZIFSRCEUqxCIpFAKpXSzYKOU6sAAAsCSURBVF/Wzhz2lBcEQfCRzWYxOTnZNkXDgQf3p3Q6rXiP3djYgM/nQ09PDzweDzY2Nkr7tO7rRJ1hBCFje3ub2Ww2rra7u7vMZrOxQqHAcrkcEwRBte3BwQGzWCysUChUjGc2m1kgEKhp3q1mdHSUBYPBVk+DIIgW43Q6WTweb/U0SuRyOWaz2dje3l7Fvlgsxtxud+m+HA6HmcvlYhaLhU1MTDCn01lxzyYawzHGDqHjnqiZ8+fPY2hoCA8//HBpm81mU/x2NTk5ia6uLkxMTOCRRx7B3t6eahzV/Pw89vf3K3LxHAZ3X09PD0KhUMefh4jRAHH5PjWUjuFZdVftfJo9F3nuL6VAeunYvCsOtfLDyfdrnZ/WmDzH1ovDutJSrE/ZyjqVUorFIvr6+jA7O1sRP7axsYGlpSXFFaCZTAarq6sYHR3tqLjYToYEGaFIIpGocFtubm5ifHy8QpQVi0VcvHgRW1tb6Ovr0xUlV65cQSAQOHRZoE+dOoVcLtc2Lopa0UoMC+iXE5ILBB4xoTaWEkrteURSNXPhbaMkmvRWQlYznprIk2LkeuqJQ62/T7XndhgF2cbGBhYWFhCLxVo9lRIejwf9/f0VCwu0xBjRGihTP6GI0+mE0+ks2yZ+0zKbzWViKpFIwGKxwGQyIZ/Pa36bEgP4D9sNIJ1Ol65BJ6OV64tppGCQW2ak6RO0xtJ6+PMILr351msuvGOpjScXhErv5f0YQUlsKonPatJL6IlMoxY++ZwPiygTi4bH4/FWT6XEzZs3YbFYKsRYKpXCzMwM4vF4x9+zDhMkyAhuTCZTqZB4KBSC1WrF4uIi1tfXEYlEkE6nNYuCR6NRzM3NIRwOd2ThcC0OS0A/j3WDR+AoiYBqHr48AlHPKlOvuYh9yY83InLURIiWWNJqr3ScXIhJ563lSq2WwyKoakEsGh4MBtvGvReNRnH37t2KMnSpVAqTk5OIxWIkxtoMEmSEIcSVkR6Pp+SWFM3z6+vr6O/vVzzu+vXr2NnZObTfyA6LIONByRojR0m0VSsCahVB9ZyLHlqxYkpz0jsfLcuWmijT+5tIX+tZ5qTXSDqektg7ykxOTmJwcLCtwjA8Hg9yuVzZNlGMRSKRthGOxK+hGDKiKlKpFBKJBCYmJkrbzp8/j3g8Xmb9Er85PvXUU20T5NoIpKWkDgNaVhQ1C4xeXBOv26ter5XmXOtc1KjFWibvQw29OdYjfqva2DSeeDm1z1KnP4KWl5exubnZFnUqpcivLYmx9ocsZERV2Gy2ssD9ZDJZ4a7MZrMYGBjA+Ph422SqbhSHzQUroiZctCxkPNaaesMjxGqdC4/Y4XX5KlmdapkXj8WLNwZOqX/5MfUQUodBjKXTaSwsLGBra6vVU9Ekk8lgbGyMxFibQ4KMqAtSd2WxWMT8/DxWVlYQDocPTRqIo4DSA13uqtI6Tnosj/hRcqNVe4ySKGn0XGqlGtehElrCWSr+9PrTa6PkJlX6rCj1d9jI5/PweDyIRCJtHYaRyWTg9XoRDodhNptbPR1CA8rUT9SF1dVVDA0NIRqNoqenB/fu3cPW1haJsQ6ER3QpHcPrKlQ6Tv6jNRdpG7XjGzEXI/AKQPk4arFfvK5ItfbyH6XtctTGkF97pf3yfc0SuM3E6/XC7/e3tXVcFGOhUKit50k8gCxkRM0kk8lSrJggCIjFYk3/51e74fM8UKuJmzms6D2Eld7zHmN0f63tWzkXHheg1jXV2s4jlHjn2Sz0rHGdxvz8PCwWS9uXeiMx1lmQICNqJpFIwGw2w+/3V+Quaxa8sTtiW97gb4IgCCmJRAKvvPJKRTqJdsPpdJIY6zBolSVxKOBdAcfzWnqMfD9BEEeXbDaLvr4+xGIxisci6g5ZyIhDgVIMTi0iiixlBEHImZubQyAQIDFGNASykBEdj1JqA6VVYLXkmqJ/E4IgCKKR0CpLouNRWqVW7yziZDEjCIIgGgkJMoKQIF+pprYijiAIgiDqCQky4lBRa/4oNchCRhAEQTQSCuonGs7y8jIymQwAwO12NzRZLK9wMpIRXZ59nCAIgiDqDVnIiIaSTCYxNzcHALh79y4WFhbqPoZapnHpPrXs5PLteq8JgiAIohGQhYxoKHNzc5idnYXb7UZfXx8GBwfrPgbFdxEEQRCdDqW9IBpGNpvFlStXsLu7i3w+j56eHhwcHLR6WgRBEEcS3rqoenVfefuvZi5KfTQqObfaWEBrvuiTy5JoGHNzcxgfH4fJZEI0Gm2bum/ymw2vS7IeLst6jcVbvFprm5Ib1+hY8vNRurZKY/L2TxAEP2ohFlpF65XCN7T6V2qjdP9QCw/R60etP6V2avu0xlRrL6VVccPksiQaQrFYRDQaxdbWFgBgZWUFgUCgYePxlE4S2yklgVXKX6YnHvSSyaq1qWUsPdRucGIf8rG0vpXyjMVzLBnhCaJ5yP8n5YmyxffVig494aZ3P1ArTyc/B7XxtBZkyY/XSxqu1rZRFjk9SJARDWFxcRFutxtmsxmZTAbZbBZ2u71h4zXin4fXbF6PsXnG0hNb4m+lG6W0L70bNe9Y0u1qIk/tvdKcSbgRRO3IvyjxfOHT2iZH6f/VqLBTEkVqffDeH4zcR9TuR610VwLksiQaxMrKCoaHhwE8SHshvu40lMz5eub0Ro0lFTDSXGvVWLZ4vnXKxzA6jtr8SHgRROMwImB4qfZ+p3Zfkd53lMSYEbGoNze9/Ur30laFUZCFjKg70WgUFoullG9sZWUF8Xi84ePqWYaqhafmZb3GNlJfU68Prf088zcyjpawk+9r1c2OII4CcguZkvtSfK2EXDCpWcPU3IHyNlrblMZUOx+e+atZ3qTWQvmxSveuZi0qkEOCjKg7UutYIpGAxWKBxWJp+LjVWHDqLaSaMZYIj1tTaSylG7Za/1r9GvkWqxa3QRBE/dASFUr7tQSTkijT+79Vcv8pxYep3Qv0vuTxWP94LPJacWitvDeRy5LgJp/PY3FxUbNNKpVCJpMpraiUirN2Re4CbPex6mkxU7NsKblF5fPWaqPkBlBzYbb6JkgQhxle8aIVCsEbl8VzP1BqqzSG2n2ykfcKtb6bdX8iCxnBRbFYhMfjQTabhcVigcvlUmwnFWDiSstgMNjw+fFYhqo5lqe9kbFrGUvptdEgVKVvv9XMqxqqnTNBEMRRgAQZwYXX68Xw8DCcTif6+vpgs9lgNpsr2qVSKfT39wMAVldX4Xa7YTKZGj4/3oe7lotORGqx4fmGVovgMzKWkXPkaaMW52FUKPGIOaU4FLKMEQRB/BpyWRK6+Hw+dHd3Y2hoCGazGX6/H2NjY7rHtau7UsmUrmZalx/XiPHqPZbWdiWBZyTuRK1vI+PKjyFRRhAEQYKM0GF5eRnZbBbT09OlbW63G4IgYHl5WfGYfD6PgYEBOBwOOJ3OZk2VIAiCIDoWqmVJaNLX14fx8fGKmLFisYienh7EYrGyFZS9vb1Ip9MIBoNtUyqJIAiCINodspARmgwODmJtba1iu8lkgtPpxMbGRtn28fFxbG1tkRgjCIIgCAOQhYzQJJ/P4+LFi9jb2ysLzlfbThAEQRCEcchCRmgiCAJsNhsSiUTZ9uXlZQwNDZEYIwiCIIg6QBYyQpfl5WVsbm4iFAoBeBA/dvHiRWxtbSmmviAIgiAIwhhkISN0cbvdSCQSpdxRp06dgsvlIjFGEARBEHWCLGQEQRAEQRAthixkBEEQBEEQLYYEGUEQBEEQRIv5f1OXMHYhahHD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aphicFrame>
        <p:nvGraphicFramePr>
          <p:cNvPr id="18" name="表 17"/>
          <p:cNvGraphicFramePr>
            <a:graphicFrameLocks noGrp="1"/>
          </p:cNvGraphicFramePr>
          <p:nvPr/>
        </p:nvGraphicFramePr>
        <p:xfrm>
          <a:off x="589165" y="4827563"/>
          <a:ext cx="3465535" cy="1236672"/>
        </p:xfrm>
        <a:graphic>
          <a:graphicData uri="http://schemas.openxmlformats.org/drawingml/2006/table">
            <a:tbl>
              <a:tblPr firstRow="1" bandRow="1">
                <a:tableStyleId>{5C22544A-7EE6-4342-B048-85BDC9FD1C3A}</a:tableStyleId>
              </a:tblPr>
              <a:tblGrid>
                <a:gridCol w="773850">
                  <a:extLst>
                    <a:ext uri="{9D8B030D-6E8A-4147-A177-3AD203B41FA5}">
                      <a16:colId xmlns:a16="http://schemas.microsoft.com/office/drawing/2014/main" val="3976997035"/>
                    </a:ext>
                  </a:extLst>
                </a:gridCol>
                <a:gridCol w="901521">
                  <a:extLst>
                    <a:ext uri="{9D8B030D-6E8A-4147-A177-3AD203B41FA5}">
                      <a16:colId xmlns:a16="http://schemas.microsoft.com/office/drawing/2014/main" val="1757609579"/>
                    </a:ext>
                  </a:extLst>
                </a:gridCol>
                <a:gridCol w="914400">
                  <a:extLst>
                    <a:ext uri="{9D8B030D-6E8A-4147-A177-3AD203B41FA5}">
                      <a16:colId xmlns:a16="http://schemas.microsoft.com/office/drawing/2014/main" val="2479474231"/>
                    </a:ext>
                  </a:extLst>
                </a:gridCol>
                <a:gridCol w="875764">
                  <a:extLst>
                    <a:ext uri="{9D8B030D-6E8A-4147-A177-3AD203B41FA5}">
                      <a16:colId xmlns:a16="http://schemas.microsoft.com/office/drawing/2014/main" val="2391717726"/>
                    </a:ext>
                  </a:extLst>
                </a:gridCol>
              </a:tblGrid>
              <a:tr h="324059">
                <a:tc>
                  <a:txBody>
                    <a:bodyPr/>
                    <a:lstStyle/>
                    <a:p>
                      <a:r>
                        <a:rPr kumimoji="1" lang="ja-JP" altLang="en-US" sz="1100" b="0" dirty="0">
                          <a:solidFill>
                            <a:schemeClr val="tx1"/>
                          </a:solidFill>
                        </a:rPr>
                        <a:t>設置状況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0" dirty="0">
                          <a:solidFill>
                            <a:schemeClr val="tx1"/>
                          </a:solidFill>
                        </a:rPr>
                        <a:t>小学校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0" dirty="0">
                          <a:solidFill>
                            <a:schemeClr val="tx1"/>
                          </a:solidFill>
                        </a:rPr>
                        <a:t>中学校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0" dirty="0">
                          <a:solidFill>
                            <a:schemeClr val="tx1"/>
                          </a:solidFill>
                        </a:rPr>
                        <a:t>高校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6965948"/>
                  </a:ext>
                </a:extLst>
              </a:tr>
              <a:tr h="317537">
                <a:tc rowSpan="2">
                  <a:txBody>
                    <a:bodyPr/>
                    <a:lstStyle/>
                    <a:p>
                      <a:r>
                        <a:rPr kumimoji="1" lang="ja-JP" altLang="en-US" sz="1100" dirty="0"/>
                        <a:t>公立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t>２</a:t>
                      </a:r>
                      <a:endParaRPr kumimoji="1" lang="en-US" altLang="ja-JP"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a:t>16</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kumimoji="1" lang="ja-JP" altLang="en-US" sz="1100" dirty="0"/>
                        <a:t>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1711672"/>
                  </a:ext>
                </a:extLst>
              </a:tr>
              <a:tr h="321971">
                <a:tc vMerge="1">
                  <a:txBody>
                    <a:bodyPr/>
                    <a:lstStyle/>
                    <a:p>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小中併設   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6070048"/>
                  </a:ext>
                </a:extLst>
              </a:tr>
              <a:tr h="273105">
                <a:tc>
                  <a:txBody>
                    <a:bodyPr/>
                    <a:lstStyle/>
                    <a:p>
                      <a:r>
                        <a:rPr kumimoji="1" lang="ja-JP" altLang="en-US" sz="1100" dirty="0"/>
                        <a:t>私立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a:t>2</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t>６</a:t>
                      </a:r>
                      <a:endParaRPr kumimoji="1" lang="en-US" altLang="ja-JP"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t>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4540714"/>
                  </a:ext>
                </a:extLst>
              </a:tr>
            </a:tbl>
          </a:graphicData>
        </a:graphic>
      </p:graphicFrame>
      <p:sp>
        <p:nvSpPr>
          <p:cNvPr id="19" name="角丸四角形 18"/>
          <p:cNvSpPr/>
          <p:nvPr/>
        </p:nvSpPr>
        <p:spPr>
          <a:xfrm>
            <a:off x="323636" y="3792273"/>
            <a:ext cx="4364274" cy="551415"/>
          </a:xfrm>
          <a:prstGeom prst="round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1400" dirty="0"/>
          </a:p>
          <a:p>
            <a:r>
              <a:rPr kumimoji="1" lang="ja-JP" altLang="en-US" sz="1400" dirty="0"/>
              <a:t>不登校児童生徒等の実態に配慮した特別の教育課程を</a:t>
            </a:r>
            <a:endParaRPr kumimoji="1" lang="en-US" altLang="ja-JP" sz="1400" dirty="0"/>
          </a:p>
          <a:p>
            <a:r>
              <a:rPr kumimoji="1" lang="ja-JP" altLang="en-US" sz="1400" dirty="0"/>
              <a:t>編成することができる学校</a:t>
            </a:r>
          </a:p>
          <a:p>
            <a:pPr algn="ctr"/>
            <a:endParaRPr kumimoji="1" lang="ja-JP" altLang="en-US" dirty="0"/>
          </a:p>
        </p:txBody>
      </p:sp>
      <p:sp>
        <p:nvSpPr>
          <p:cNvPr id="5" name="テキスト ボックス 4">
            <a:extLst>
              <a:ext uri="{FF2B5EF4-FFF2-40B4-BE49-F238E27FC236}">
                <a16:creationId xmlns:a16="http://schemas.microsoft.com/office/drawing/2014/main" id="{19A038C6-B42A-900D-36AE-DD45A290A53F}"/>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参考　国の動き</a:t>
            </a:r>
          </a:p>
        </p:txBody>
      </p:sp>
      <p:cxnSp>
        <p:nvCxnSpPr>
          <p:cNvPr id="6" name="直線コネクタ 5">
            <a:extLst>
              <a:ext uri="{FF2B5EF4-FFF2-40B4-BE49-F238E27FC236}">
                <a16:creationId xmlns:a16="http://schemas.microsoft.com/office/drawing/2014/main" id="{AA109F71-443F-8679-8706-430AEFF4637A}"/>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20" name="スライド番号プレースホルダー 6">
            <a:extLst>
              <a:ext uri="{FF2B5EF4-FFF2-40B4-BE49-F238E27FC236}">
                <a16:creationId xmlns:a16="http://schemas.microsoft.com/office/drawing/2014/main" id="{CE717443-4A10-4CE3-925A-D987D03B4566}"/>
              </a:ext>
            </a:extLst>
          </p:cNvPr>
          <p:cNvSpPr>
            <a:spLocks noGrp="1"/>
          </p:cNvSpPr>
          <p:nvPr>
            <p:ph type="sldNum" sz="quarter" idx="12"/>
          </p:nvPr>
        </p:nvSpPr>
        <p:spPr>
          <a:xfrm>
            <a:off x="6990167" y="6435926"/>
            <a:ext cx="2057400" cy="365125"/>
          </a:xfrm>
        </p:spPr>
        <p:txBody>
          <a:bodyPr/>
          <a:lstStyle/>
          <a:p>
            <a:fld id="{8EF98A3A-4FC9-421C-9EC4-B2EF6B34D3EB}" type="slidenum">
              <a:rPr kumimoji="1" lang="ja-JP" altLang="en-US" smtClean="0"/>
              <a:t>76</a:t>
            </a:fld>
            <a:endParaRPr kumimoji="1" lang="ja-JP" altLang="en-US" dirty="0"/>
          </a:p>
        </p:txBody>
      </p:sp>
      <p:sp>
        <p:nvSpPr>
          <p:cNvPr id="3" name="テキスト ボックス 2">
            <a:extLst>
              <a:ext uri="{FF2B5EF4-FFF2-40B4-BE49-F238E27FC236}">
                <a16:creationId xmlns:a16="http://schemas.microsoft.com/office/drawing/2014/main" id="{4BE28FF0-DE5D-4C17-AFF0-F00E10319A9D}"/>
              </a:ext>
            </a:extLst>
          </p:cNvPr>
          <p:cNvSpPr txBox="1"/>
          <p:nvPr/>
        </p:nvSpPr>
        <p:spPr>
          <a:xfrm>
            <a:off x="2910440" y="6015629"/>
            <a:ext cx="1254034" cy="261610"/>
          </a:xfrm>
          <a:prstGeom prst="rect">
            <a:avLst/>
          </a:prstGeom>
          <a:noFill/>
        </p:spPr>
        <p:txBody>
          <a:bodyPr wrap="square" rtlCol="0">
            <a:spAutoFit/>
          </a:bodyPr>
          <a:lstStyle/>
          <a:p>
            <a:r>
              <a:rPr kumimoji="1" lang="ja-JP" altLang="en-US" sz="1050" dirty="0"/>
              <a:t>大阪府教育庁調べ</a:t>
            </a:r>
            <a:endParaRPr kumimoji="1" lang="ja-JP" altLang="en-US" dirty="0"/>
          </a:p>
        </p:txBody>
      </p:sp>
      <p:sp>
        <p:nvSpPr>
          <p:cNvPr id="21" name="テキスト ボックス 20">
            <a:extLst>
              <a:ext uri="{FF2B5EF4-FFF2-40B4-BE49-F238E27FC236}">
                <a16:creationId xmlns:a16="http://schemas.microsoft.com/office/drawing/2014/main" id="{D72BFBE1-3944-45EC-9385-FBC1A1CFEC7A}"/>
              </a:ext>
            </a:extLst>
          </p:cNvPr>
          <p:cNvSpPr txBox="1"/>
          <p:nvPr/>
        </p:nvSpPr>
        <p:spPr>
          <a:xfrm>
            <a:off x="7080069" y="6435926"/>
            <a:ext cx="1644535" cy="253916"/>
          </a:xfrm>
          <a:prstGeom prst="rect">
            <a:avLst/>
          </a:prstGeom>
          <a:noFill/>
        </p:spPr>
        <p:txBody>
          <a:bodyPr wrap="square" rtlCol="0">
            <a:spAutoFit/>
          </a:bodyPr>
          <a:lstStyle/>
          <a:p>
            <a:r>
              <a:rPr kumimoji="1" lang="ja-JP" altLang="en-US" sz="1050" dirty="0"/>
              <a:t>出典：文部科学省</a:t>
            </a:r>
            <a:r>
              <a:rPr kumimoji="1" lang="en-US" altLang="ja-JP" sz="1050" dirty="0"/>
              <a:t>HP</a:t>
            </a:r>
            <a:endParaRPr kumimoji="1" lang="ja-JP" altLang="en-US" dirty="0"/>
          </a:p>
        </p:txBody>
      </p:sp>
    </p:spTree>
    <p:extLst>
      <p:ext uri="{BB962C8B-B14F-4D97-AF65-F5344CB8AC3E}">
        <p14:creationId xmlns:p14="http://schemas.microsoft.com/office/powerpoint/2010/main" val="7945923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74EBCD3-97DD-E6DB-97E6-79F2F1F363CB}"/>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参考　国の動き</a:t>
            </a:r>
          </a:p>
        </p:txBody>
      </p:sp>
      <p:cxnSp>
        <p:nvCxnSpPr>
          <p:cNvPr id="4" name="直線コネクタ 3">
            <a:extLst>
              <a:ext uri="{FF2B5EF4-FFF2-40B4-BE49-F238E27FC236}">
                <a16:creationId xmlns:a16="http://schemas.microsoft.com/office/drawing/2014/main" id="{AEF59A1E-C06F-598E-84BD-7C0F3B0E507A}"/>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2" name="テキスト ボックス 1">
            <a:extLst>
              <a:ext uri="{FF2B5EF4-FFF2-40B4-BE49-F238E27FC236}">
                <a16:creationId xmlns:a16="http://schemas.microsoft.com/office/drawing/2014/main" id="{BD150077-87B4-2658-58AF-EE83C2CEDBB1}"/>
              </a:ext>
            </a:extLst>
          </p:cNvPr>
          <p:cNvSpPr txBox="1"/>
          <p:nvPr/>
        </p:nvSpPr>
        <p:spPr>
          <a:xfrm>
            <a:off x="270457" y="698643"/>
            <a:ext cx="6179905" cy="307777"/>
          </a:xfrm>
          <a:prstGeom prst="rect">
            <a:avLst/>
          </a:prstGeom>
          <a:noFill/>
        </p:spPr>
        <p:txBody>
          <a:bodyPr wrap="square" rtlCol="0">
            <a:spAutoFit/>
          </a:bodyPr>
          <a:lstStyle/>
          <a:p>
            <a:r>
              <a:rPr kumimoji="1" lang="ja-JP" altLang="en-US" sz="1400" dirty="0"/>
              <a:t>３．普通科改革</a:t>
            </a:r>
          </a:p>
        </p:txBody>
      </p:sp>
      <p:pic>
        <p:nvPicPr>
          <p:cNvPr id="6" name="図 5">
            <a:extLst>
              <a:ext uri="{FF2B5EF4-FFF2-40B4-BE49-F238E27FC236}">
                <a16:creationId xmlns:a16="http://schemas.microsoft.com/office/drawing/2014/main" id="{32FB2A69-6EC5-C628-0DF6-FB24970FC8C8}"/>
              </a:ext>
            </a:extLst>
          </p:cNvPr>
          <p:cNvPicPr>
            <a:picLocks noChangeAspect="1"/>
          </p:cNvPicPr>
          <p:nvPr/>
        </p:nvPicPr>
        <p:blipFill>
          <a:blip r:embed="rId3"/>
          <a:stretch>
            <a:fillRect/>
          </a:stretch>
        </p:blipFill>
        <p:spPr>
          <a:xfrm>
            <a:off x="482885" y="1077613"/>
            <a:ext cx="7880279" cy="5682021"/>
          </a:xfrm>
          <a:prstGeom prst="rect">
            <a:avLst/>
          </a:prstGeom>
        </p:spPr>
      </p:pic>
      <p:sp>
        <p:nvSpPr>
          <p:cNvPr id="7" name="スライド番号プレースホルダー 6">
            <a:extLst>
              <a:ext uri="{FF2B5EF4-FFF2-40B4-BE49-F238E27FC236}">
                <a16:creationId xmlns:a16="http://schemas.microsoft.com/office/drawing/2014/main" id="{ED0DC62C-8969-44B2-A241-C20A22B804DA}"/>
              </a:ext>
            </a:extLst>
          </p:cNvPr>
          <p:cNvSpPr>
            <a:spLocks noGrp="1"/>
          </p:cNvSpPr>
          <p:nvPr>
            <p:ph type="sldNum" sz="quarter" idx="12"/>
          </p:nvPr>
        </p:nvSpPr>
        <p:spPr>
          <a:xfrm>
            <a:off x="6924782" y="6492875"/>
            <a:ext cx="2057400" cy="365125"/>
          </a:xfrm>
        </p:spPr>
        <p:txBody>
          <a:bodyPr/>
          <a:lstStyle/>
          <a:p>
            <a:fld id="{8EF98A3A-4FC9-421C-9EC4-B2EF6B34D3EB}" type="slidenum">
              <a:rPr kumimoji="1" lang="ja-JP" altLang="en-US" smtClean="0"/>
              <a:t>77</a:t>
            </a:fld>
            <a:endParaRPr kumimoji="1" lang="ja-JP" altLang="en-US" dirty="0"/>
          </a:p>
        </p:txBody>
      </p:sp>
      <p:sp>
        <p:nvSpPr>
          <p:cNvPr id="8" name="テキスト ボックス 7">
            <a:extLst>
              <a:ext uri="{FF2B5EF4-FFF2-40B4-BE49-F238E27FC236}">
                <a16:creationId xmlns:a16="http://schemas.microsoft.com/office/drawing/2014/main" id="{FEBFBE8D-0E7D-4121-86FD-12786E67C0BD}"/>
              </a:ext>
            </a:extLst>
          </p:cNvPr>
          <p:cNvSpPr txBox="1"/>
          <p:nvPr/>
        </p:nvSpPr>
        <p:spPr>
          <a:xfrm>
            <a:off x="6540137" y="6617951"/>
            <a:ext cx="1899120" cy="253916"/>
          </a:xfrm>
          <a:prstGeom prst="rect">
            <a:avLst/>
          </a:prstGeom>
          <a:noFill/>
        </p:spPr>
        <p:txBody>
          <a:bodyPr wrap="square" rtlCol="0">
            <a:spAutoFit/>
          </a:bodyPr>
          <a:lstStyle/>
          <a:p>
            <a:r>
              <a:rPr kumimoji="1" lang="ja-JP" altLang="en-US" sz="1050" dirty="0"/>
              <a:t>出典：文部科学省</a:t>
            </a:r>
            <a:r>
              <a:rPr kumimoji="1" lang="en-US" altLang="ja-JP" sz="1050" dirty="0"/>
              <a:t>HP</a:t>
            </a:r>
            <a:endParaRPr kumimoji="1" lang="ja-JP" altLang="en-US" dirty="0"/>
          </a:p>
        </p:txBody>
      </p:sp>
    </p:spTree>
    <p:extLst>
      <p:ext uri="{BB962C8B-B14F-4D97-AF65-F5344CB8AC3E}">
        <p14:creationId xmlns:p14="http://schemas.microsoft.com/office/powerpoint/2010/main" val="33232784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74EBCD3-97DD-E6DB-97E6-79F2F1F363CB}"/>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参考　国の動き</a:t>
            </a:r>
          </a:p>
        </p:txBody>
      </p:sp>
      <p:cxnSp>
        <p:nvCxnSpPr>
          <p:cNvPr id="4" name="直線コネクタ 3">
            <a:extLst>
              <a:ext uri="{FF2B5EF4-FFF2-40B4-BE49-F238E27FC236}">
                <a16:creationId xmlns:a16="http://schemas.microsoft.com/office/drawing/2014/main" id="{AEF59A1E-C06F-598E-84BD-7C0F3B0E507A}"/>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2" name="テキスト ボックス 1">
            <a:extLst>
              <a:ext uri="{FF2B5EF4-FFF2-40B4-BE49-F238E27FC236}">
                <a16:creationId xmlns:a16="http://schemas.microsoft.com/office/drawing/2014/main" id="{BD150077-87B4-2658-58AF-EE83C2CEDBB1}"/>
              </a:ext>
            </a:extLst>
          </p:cNvPr>
          <p:cNvSpPr txBox="1"/>
          <p:nvPr/>
        </p:nvSpPr>
        <p:spPr>
          <a:xfrm>
            <a:off x="270457" y="698643"/>
            <a:ext cx="6179905" cy="307777"/>
          </a:xfrm>
          <a:prstGeom prst="rect">
            <a:avLst/>
          </a:prstGeom>
          <a:noFill/>
        </p:spPr>
        <p:txBody>
          <a:bodyPr wrap="square" rtlCol="0">
            <a:spAutoFit/>
          </a:bodyPr>
          <a:lstStyle/>
          <a:p>
            <a:r>
              <a:rPr kumimoji="1" lang="ja-JP" altLang="en-US" sz="1400" dirty="0"/>
              <a:t>３．普通科改革</a:t>
            </a:r>
          </a:p>
        </p:txBody>
      </p:sp>
      <p:pic>
        <p:nvPicPr>
          <p:cNvPr id="7" name="図 6">
            <a:extLst>
              <a:ext uri="{FF2B5EF4-FFF2-40B4-BE49-F238E27FC236}">
                <a16:creationId xmlns:a16="http://schemas.microsoft.com/office/drawing/2014/main" id="{9E511DB7-D60E-4C5B-C81E-04B51A796DE5}"/>
              </a:ext>
            </a:extLst>
          </p:cNvPr>
          <p:cNvPicPr>
            <a:picLocks noChangeAspect="1"/>
          </p:cNvPicPr>
          <p:nvPr/>
        </p:nvPicPr>
        <p:blipFill>
          <a:blip r:embed="rId3"/>
          <a:stretch>
            <a:fillRect/>
          </a:stretch>
        </p:blipFill>
        <p:spPr>
          <a:xfrm>
            <a:off x="671321" y="1037197"/>
            <a:ext cx="7491497" cy="5686875"/>
          </a:xfrm>
          <a:prstGeom prst="rect">
            <a:avLst/>
          </a:prstGeom>
        </p:spPr>
      </p:pic>
      <p:sp>
        <p:nvSpPr>
          <p:cNvPr id="6" name="スライド番号プレースホルダー 6">
            <a:extLst>
              <a:ext uri="{FF2B5EF4-FFF2-40B4-BE49-F238E27FC236}">
                <a16:creationId xmlns:a16="http://schemas.microsoft.com/office/drawing/2014/main" id="{62D9030F-9BD3-42E6-AA65-1EE318BC8D49}"/>
              </a:ext>
            </a:extLst>
          </p:cNvPr>
          <p:cNvSpPr>
            <a:spLocks noGrp="1"/>
          </p:cNvSpPr>
          <p:nvPr>
            <p:ph type="sldNum" sz="quarter" idx="12"/>
          </p:nvPr>
        </p:nvSpPr>
        <p:spPr>
          <a:xfrm>
            <a:off x="6924782" y="6446004"/>
            <a:ext cx="2057400" cy="365125"/>
          </a:xfrm>
        </p:spPr>
        <p:txBody>
          <a:bodyPr/>
          <a:lstStyle/>
          <a:p>
            <a:fld id="{8EF98A3A-4FC9-421C-9EC4-B2EF6B34D3EB}" type="slidenum">
              <a:rPr kumimoji="1" lang="ja-JP" altLang="en-US" smtClean="0"/>
              <a:t>78</a:t>
            </a:fld>
            <a:endParaRPr kumimoji="1" lang="ja-JP" altLang="en-US" dirty="0"/>
          </a:p>
        </p:txBody>
      </p:sp>
      <p:sp>
        <p:nvSpPr>
          <p:cNvPr id="8" name="テキスト ボックス 7">
            <a:extLst>
              <a:ext uri="{FF2B5EF4-FFF2-40B4-BE49-F238E27FC236}">
                <a16:creationId xmlns:a16="http://schemas.microsoft.com/office/drawing/2014/main" id="{1962AC33-3417-4AB6-A737-84336EAC3FF0}"/>
              </a:ext>
            </a:extLst>
          </p:cNvPr>
          <p:cNvSpPr txBox="1"/>
          <p:nvPr/>
        </p:nvSpPr>
        <p:spPr>
          <a:xfrm>
            <a:off x="6282583" y="6604084"/>
            <a:ext cx="1899120" cy="253916"/>
          </a:xfrm>
          <a:prstGeom prst="rect">
            <a:avLst/>
          </a:prstGeom>
          <a:noFill/>
        </p:spPr>
        <p:txBody>
          <a:bodyPr wrap="square" rtlCol="0">
            <a:spAutoFit/>
          </a:bodyPr>
          <a:lstStyle/>
          <a:p>
            <a:r>
              <a:rPr kumimoji="1" lang="ja-JP" altLang="en-US" sz="1050" dirty="0"/>
              <a:t>出典：文部科学省</a:t>
            </a:r>
            <a:r>
              <a:rPr kumimoji="1" lang="en-US" altLang="ja-JP" sz="1050" dirty="0"/>
              <a:t>HP</a:t>
            </a:r>
            <a:endParaRPr kumimoji="1" lang="ja-JP" altLang="en-US" dirty="0"/>
          </a:p>
        </p:txBody>
      </p:sp>
    </p:spTree>
    <p:extLst>
      <p:ext uri="{BB962C8B-B14F-4D97-AF65-F5344CB8AC3E}">
        <p14:creationId xmlns:p14="http://schemas.microsoft.com/office/powerpoint/2010/main" val="158814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四角形: 角を丸くする 42">
            <a:extLst>
              <a:ext uri="{FF2B5EF4-FFF2-40B4-BE49-F238E27FC236}">
                <a16:creationId xmlns:a16="http://schemas.microsoft.com/office/drawing/2014/main" id="{FF505DFF-A85F-4763-BA28-7815E9FCA0EE}"/>
              </a:ext>
            </a:extLst>
          </p:cNvPr>
          <p:cNvSpPr/>
          <p:nvPr/>
        </p:nvSpPr>
        <p:spPr>
          <a:xfrm>
            <a:off x="362874" y="776912"/>
            <a:ext cx="3018080" cy="5900783"/>
          </a:xfrm>
          <a:prstGeom prst="roundRect">
            <a:avLst>
              <a:gd name="adj" fmla="val 6156"/>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1521BF2A-D666-4A10-8416-1469A8F93E9A}"/>
              </a:ext>
            </a:extLst>
          </p:cNvPr>
          <p:cNvSpPr txBox="1"/>
          <p:nvPr/>
        </p:nvSpPr>
        <p:spPr>
          <a:xfrm>
            <a:off x="328277" y="935033"/>
            <a:ext cx="430887" cy="2530576"/>
          </a:xfrm>
          <a:prstGeom prst="rect">
            <a:avLst/>
          </a:prstGeom>
          <a:noFill/>
        </p:spPr>
        <p:txBody>
          <a:bodyPr vert="eaVert" wrap="square" rtlCol="0">
            <a:spAutoFit/>
          </a:bodyPr>
          <a:lstStyle/>
          <a:p>
            <a:pPr algn="ctr"/>
            <a:r>
              <a:rPr kumimoji="1" lang="ja-JP" altLang="en-US" sz="1600" dirty="0"/>
              <a:t>多様なニーズに応える学び</a:t>
            </a:r>
            <a:endParaRPr kumimoji="1" lang="en-US" altLang="ja-JP" sz="900" dirty="0"/>
          </a:p>
        </p:txBody>
      </p:sp>
      <p:sp>
        <p:nvSpPr>
          <p:cNvPr id="35" name="角丸四角形 5">
            <a:extLst>
              <a:ext uri="{FF2B5EF4-FFF2-40B4-BE49-F238E27FC236}">
                <a16:creationId xmlns:a16="http://schemas.microsoft.com/office/drawing/2014/main" id="{A2D8AD01-2423-41E7-B8F1-971F0D541FEF}"/>
              </a:ext>
            </a:extLst>
          </p:cNvPr>
          <p:cNvSpPr/>
          <p:nvPr/>
        </p:nvSpPr>
        <p:spPr>
          <a:xfrm>
            <a:off x="728461" y="979971"/>
            <a:ext cx="2286906" cy="557441"/>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エンパワメントスクール（</a:t>
            </a:r>
            <a:r>
              <a:rPr kumimoji="1" lang="en-US" altLang="ja-JP" dirty="0"/>
              <a:t>ES</a:t>
            </a:r>
            <a:r>
              <a:rPr kumimoji="1" lang="ja-JP" altLang="en-US" dirty="0"/>
              <a:t>）</a:t>
            </a:r>
            <a:endParaRPr kumimoji="1" lang="en-US" altLang="ja-JP" dirty="0"/>
          </a:p>
        </p:txBody>
      </p:sp>
      <p:sp>
        <p:nvSpPr>
          <p:cNvPr id="37" name="正方形/長方形 36">
            <a:extLst>
              <a:ext uri="{FF2B5EF4-FFF2-40B4-BE49-F238E27FC236}">
                <a16:creationId xmlns:a16="http://schemas.microsoft.com/office/drawing/2014/main" id="{A2B7B99A-BEAE-4684-8E9D-7B204C86E730}"/>
              </a:ext>
            </a:extLst>
          </p:cNvPr>
          <p:cNvSpPr/>
          <p:nvPr/>
        </p:nvSpPr>
        <p:spPr>
          <a:xfrm>
            <a:off x="3685067" y="3311528"/>
            <a:ext cx="5162720" cy="361477"/>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t>【</a:t>
            </a:r>
            <a:r>
              <a:rPr kumimoji="1" lang="ja-JP" altLang="en-US" sz="1200" dirty="0"/>
              <a:t>設置校</a:t>
            </a:r>
            <a:r>
              <a:rPr kumimoji="1" lang="en-US" altLang="ja-JP" sz="1200" dirty="0"/>
              <a:t>】 </a:t>
            </a:r>
            <a:r>
              <a:rPr kumimoji="1" lang="ja-JP" altLang="en-US" sz="1200" dirty="0"/>
              <a:t>６校（淀川清流、成城、長吉、箕面東、布施北、和泉総合）</a:t>
            </a:r>
          </a:p>
        </p:txBody>
      </p:sp>
      <p:cxnSp>
        <p:nvCxnSpPr>
          <p:cNvPr id="38" name="直線コネクタ 37">
            <a:extLst>
              <a:ext uri="{FF2B5EF4-FFF2-40B4-BE49-F238E27FC236}">
                <a16:creationId xmlns:a16="http://schemas.microsoft.com/office/drawing/2014/main" id="{89C2FB9F-43C6-4F8A-BF28-3AB053C3B7CD}"/>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7" name="テキスト ボックス 6">
            <a:extLst>
              <a:ext uri="{FF2B5EF4-FFF2-40B4-BE49-F238E27FC236}">
                <a16:creationId xmlns:a16="http://schemas.microsoft.com/office/drawing/2014/main" id="{22C2D65E-2692-D83D-FD8D-37D817777221}"/>
              </a:ext>
            </a:extLst>
          </p:cNvPr>
          <p:cNvSpPr txBox="1"/>
          <p:nvPr/>
        </p:nvSpPr>
        <p:spPr>
          <a:xfrm>
            <a:off x="3319480" y="948744"/>
            <a:ext cx="5528307" cy="2259978"/>
          </a:xfrm>
          <a:prstGeom prst="rect">
            <a:avLst/>
          </a:prstGeom>
          <a:noFill/>
        </p:spPr>
        <p:txBody>
          <a:bodyPr wrap="square">
            <a:spAutoFit/>
          </a:bodyPr>
          <a:lstStyle/>
          <a:p>
            <a:pPr marL="154800" indent="118800" algn="just">
              <a:lnSpc>
                <a:spcPts val="1900"/>
              </a:lnSpc>
            </a:pP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エンパワメントスクールは、生徒の「わかる喜び」や「学ぶ意欲」を引き出すため、義務教育段階からの学び直しのカリキュラムを設定するとともに、１年次においては、毎日</a:t>
            </a: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30</a:t>
            </a: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分間ずつ、国語・数学・英語を習熟度別クラスで学ぶモジュール授業を実施している。</a:t>
            </a:r>
            <a:r>
              <a:rPr lang="ja-JP"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また、社会人基礎力を身に付けるため、正解が１つでない問題に取り組む「エンパワメントタイム」を実施するとともに、スクールカウンセラー（以下、「</a:t>
            </a:r>
            <a:r>
              <a:rPr lang="en-US"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SC</a:t>
            </a:r>
            <a:r>
              <a:rPr lang="ja-JP"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」という。）やスクールソーシャルワーカー（以下、「</a:t>
            </a:r>
            <a:r>
              <a:rPr lang="en-US"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SSW</a:t>
            </a:r>
            <a:r>
              <a:rPr lang="ja-JP"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」という。）、キャリア教育コーディネーター（以下、「</a:t>
            </a:r>
            <a:r>
              <a:rPr lang="en-US"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CC</a:t>
            </a:r>
            <a:r>
              <a:rPr lang="ja-JP"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」という。）を配置し、生徒の学校生活を支援するとともに、卒業後の社会的自立に向けたキャリア教育を推進している。</a:t>
            </a:r>
            <a:endParaRPr lang="en-US"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60DE34ED-2778-34C1-2191-86A42F36DDE6}"/>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第１章　現在の府立高校</a:t>
            </a:r>
          </a:p>
        </p:txBody>
      </p:sp>
      <p:sp>
        <p:nvSpPr>
          <p:cNvPr id="2" name="角丸四角形 36">
            <a:extLst>
              <a:ext uri="{FF2B5EF4-FFF2-40B4-BE49-F238E27FC236}">
                <a16:creationId xmlns:a16="http://schemas.microsoft.com/office/drawing/2014/main" id="{6E9285F2-5EE1-4EF5-A795-67ABC80C3F3B}"/>
              </a:ext>
            </a:extLst>
          </p:cNvPr>
          <p:cNvSpPr/>
          <p:nvPr/>
        </p:nvSpPr>
        <p:spPr>
          <a:xfrm>
            <a:off x="728461" y="4056722"/>
            <a:ext cx="2294526" cy="557178"/>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ステップスクール</a:t>
            </a:r>
            <a:endParaRPr kumimoji="1" lang="en-US" altLang="ja-JP" dirty="0"/>
          </a:p>
          <a:p>
            <a:pPr algn="ctr"/>
            <a:r>
              <a:rPr kumimoji="1" lang="ja-JP" altLang="en-US" dirty="0"/>
              <a:t>（</a:t>
            </a:r>
            <a:r>
              <a:rPr kumimoji="1" lang="en-US" altLang="ja-JP" dirty="0"/>
              <a:t>SS</a:t>
            </a:r>
            <a:r>
              <a:rPr kumimoji="1" lang="ja-JP" altLang="en-US" dirty="0"/>
              <a:t>）</a:t>
            </a:r>
            <a:endParaRPr kumimoji="1" lang="en-US" altLang="ja-JP" dirty="0">
              <a:solidFill>
                <a:schemeClr val="tx1"/>
              </a:solidFill>
            </a:endParaRPr>
          </a:p>
        </p:txBody>
      </p:sp>
      <p:sp>
        <p:nvSpPr>
          <p:cNvPr id="3" name="正方形/長方形 2">
            <a:extLst>
              <a:ext uri="{FF2B5EF4-FFF2-40B4-BE49-F238E27FC236}">
                <a16:creationId xmlns:a16="http://schemas.microsoft.com/office/drawing/2014/main" id="{043D8895-8069-47D3-B26E-33A8A32A7155}"/>
              </a:ext>
            </a:extLst>
          </p:cNvPr>
          <p:cNvSpPr/>
          <p:nvPr/>
        </p:nvSpPr>
        <p:spPr>
          <a:xfrm>
            <a:off x="3677577" y="6211761"/>
            <a:ext cx="5170210" cy="336855"/>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t>【</a:t>
            </a:r>
            <a:r>
              <a:rPr kumimoji="1" lang="ja-JP" altLang="en-US" sz="1200" dirty="0"/>
              <a:t>設置校</a:t>
            </a:r>
            <a:r>
              <a:rPr kumimoji="1" lang="en-US" altLang="ja-JP" sz="1200" dirty="0"/>
              <a:t>】</a:t>
            </a:r>
            <a:r>
              <a:rPr kumimoji="1" lang="ja-JP" altLang="en-US" sz="1200" dirty="0"/>
              <a:t>２校（西成、岬）</a:t>
            </a:r>
          </a:p>
        </p:txBody>
      </p:sp>
      <p:sp>
        <p:nvSpPr>
          <p:cNvPr id="4" name="テキスト ボックス 3">
            <a:extLst>
              <a:ext uri="{FF2B5EF4-FFF2-40B4-BE49-F238E27FC236}">
                <a16:creationId xmlns:a16="http://schemas.microsoft.com/office/drawing/2014/main" id="{A0F6209E-72FE-9D4B-63FD-D25E0630B1E4}"/>
              </a:ext>
            </a:extLst>
          </p:cNvPr>
          <p:cNvSpPr txBox="1"/>
          <p:nvPr/>
        </p:nvSpPr>
        <p:spPr>
          <a:xfrm>
            <a:off x="3263652" y="3936954"/>
            <a:ext cx="5584135" cy="2259978"/>
          </a:xfrm>
          <a:prstGeom prst="rect">
            <a:avLst/>
          </a:prstGeom>
          <a:noFill/>
        </p:spPr>
        <p:txBody>
          <a:bodyPr wrap="square">
            <a:spAutoFit/>
          </a:bodyPr>
          <a:lstStyle/>
          <a:p>
            <a:pPr marL="154800" indent="118800" algn="just">
              <a:lnSpc>
                <a:spcPts val="1900"/>
              </a:lnSpc>
            </a:pP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令和６</a:t>
            </a:r>
            <a:r>
              <a:rPr lang="ja-JP" altLang="en-US"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2024</a:t>
            </a:r>
            <a:r>
              <a:rPr lang="ja-JP" altLang="en-US"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年度から西成高校と岬高校をステップスクールに単独改編することを決定し、一部の教育内容を令和５</a:t>
            </a:r>
            <a:r>
              <a:rPr lang="ja-JP" altLang="en-US"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2023</a:t>
            </a:r>
            <a:r>
              <a:rPr lang="ja-JP" altLang="en-US"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年度から先行実施し、令和６</a:t>
            </a:r>
            <a:r>
              <a:rPr lang="ja-JP" altLang="en-US"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2024</a:t>
            </a:r>
            <a:r>
              <a:rPr lang="ja-JP" altLang="en-US"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年４月より改編した。</a:t>
            </a:r>
          </a:p>
          <a:p>
            <a:pPr marL="154800" indent="118800" algn="just">
              <a:lnSpc>
                <a:spcPts val="1900"/>
              </a:lnSpc>
            </a:pP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ステップスクールは、１クラス</a:t>
            </a: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30</a:t>
            </a: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人程度の少人数クラス編制や習熟度別学習の導入に加え、</a:t>
            </a: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SC</a:t>
            </a: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常駐化をはじめとする専門スタッフの活用によるサポート体制を備え、学校生活に不安を感じやすい生徒が安心できる環境を整えている。また、地域企業等と連携した体験型学習や職業体験など、地域とつながるカリキュラムを取り入れ、生徒が自分らしく、意欲的に学びながら社会で自立する力を育むことをめざしている。</a:t>
            </a:r>
          </a:p>
        </p:txBody>
      </p:sp>
      <p:sp>
        <p:nvSpPr>
          <p:cNvPr id="12" name="スライド番号プレースホルダー 6">
            <a:extLst>
              <a:ext uri="{FF2B5EF4-FFF2-40B4-BE49-F238E27FC236}">
                <a16:creationId xmlns:a16="http://schemas.microsoft.com/office/drawing/2014/main" id="{1A874539-D9B1-41A4-B4D6-8843763D327B}"/>
              </a:ext>
            </a:extLst>
          </p:cNvPr>
          <p:cNvSpPr>
            <a:spLocks noGrp="1"/>
          </p:cNvSpPr>
          <p:nvPr>
            <p:ph type="sldNum" sz="quarter" idx="12"/>
          </p:nvPr>
        </p:nvSpPr>
        <p:spPr>
          <a:xfrm>
            <a:off x="6790387" y="6492875"/>
            <a:ext cx="2057400" cy="365125"/>
          </a:xfrm>
        </p:spPr>
        <p:txBody>
          <a:bodyPr/>
          <a:lstStyle/>
          <a:p>
            <a:fld id="{8EF98A3A-4FC9-421C-9EC4-B2EF6B34D3EB}" type="slidenum">
              <a:rPr kumimoji="1" lang="ja-JP" altLang="en-US" smtClean="0"/>
              <a:t>8</a:t>
            </a:fld>
            <a:endParaRPr kumimoji="1" lang="ja-JP" altLang="en-US" dirty="0"/>
          </a:p>
        </p:txBody>
      </p:sp>
      <p:sp>
        <p:nvSpPr>
          <p:cNvPr id="13" name="テキスト ボックス 12">
            <a:extLst>
              <a:ext uri="{FF2B5EF4-FFF2-40B4-BE49-F238E27FC236}">
                <a16:creationId xmlns:a16="http://schemas.microsoft.com/office/drawing/2014/main" id="{CF1E8C9B-0050-4369-881B-875EBFE8DBDB}"/>
              </a:ext>
            </a:extLst>
          </p:cNvPr>
          <p:cNvSpPr txBox="1"/>
          <p:nvPr/>
        </p:nvSpPr>
        <p:spPr>
          <a:xfrm>
            <a:off x="5914150" y="260286"/>
            <a:ext cx="3144999" cy="230832"/>
          </a:xfrm>
          <a:prstGeom prst="rect">
            <a:avLst/>
          </a:prstGeom>
          <a:noFill/>
        </p:spPr>
        <p:txBody>
          <a:bodyPr wrap="square" rtlCol="0">
            <a:spAutoFit/>
          </a:bodyPr>
          <a:lstStyle/>
          <a:p>
            <a:r>
              <a:rPr kumimoji="1" lang="en-US" altLang="ja-JP" sz="900" dirty="0"/>
              <a:t>※</a:t>
            </a:r>
            <a:r>
              <a:rPr kumimoji="1" lang="ja-JP" altLang="en-US" sz="900" dirty="0"/>
              <a:t>設置校数は、令和７（</a:t>
            </a:r>
            <a:r>
              <a:rPr kumimoji="1" lang="en-US" altLang="ja-JP" sz="900" dirty="0"/>
              <a:t>2025</a:t>
            </a:r>
            <a:r>
              <a:rPr kumimoji="1" lang="ja-JP" altLang="en-US" sz="900" dirty="0"/>
              <a:t>）年１月１日の府立高校数</a:t>
            </a:r>
          </a:p>
        </p:txBody>
      </p:sp>
    </p:spTree>
    <p:extLst>
      <p:ext uri="{BB962C8B-B14F-4D97-AF65-F5344CB8AC3E}">
        <p14:creationId xmlns:p14="http://schemas.microsoft.com/office/powerpoint/2010/main" val="2983762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四角形: 角を丸くする 42">
            <a:extLst>
              <a:ext uri="{FF2B5EF4-FFF2-40B4-BE49-F238E27FC236}">
                <a16:creationId xmlns:a16="http://schemas.microsoft.com/office/drawing/2014/main" id="{FF505DFF-A85F-4763-BA28-7815E9FCA0EE}"/>
              </a:ext>
            </a:extLst>
          </p:cNvPr>
          <p:cNvSpPr/>
          <p:nvPr/>
        </p:nvSpPr>
        <p:spPr>
          <a:xfrm>
            <a:off x="362874" y="776912"/>
            <a:ext cx="3018080" cy="5860194"/>
          </a:xfrm>
          <a:prstGeom prst="roundRect">
            <a:avLst>
              <a:gd name="adj" fmla="val 6156"/>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50" name="角丸四角形 31">
            <a:extLst>
              <a:ext uri="{FF2B5EF4-FFF2-40B4-BE49-F238E27FC236}">
                <a16:creationId xmlns:a16="http://schemas.microsoft.com/office/drawing/2014/main" id="{BA98CBDD-21D2-4CF4-9197-091DF06C801B}"/>
              </a:ext>
            </a:extLst>
          </p:cNvPr>
          <p:cNvSpPr/>
          <p:nvPr/>
        </p:nvSpPr>
        <p:spPr>
          <a:xfrm>
            <a:off x="793761" y="890989"/>
            <a:ext cx="2307065"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rPr>
              <a:t>多部制単位制</a:t>
            </a:r>
            <a:r>
              <a:rPr kumimoji="1" lang="en-US" altLang="ja-JP" dirty="0">
                <a:solidFill>
                  <a:schemeClr val="tx1"/>
                </a:solidFill>
              </a:rPr>
              <a:t>I</a:t>
            </a:r>
            <a:r>
              <a:rPr kumimoji="1" lang="ja-JP" altLang="en-US" dirty="0">
                <a:solidFill>
                  <a:schemeClr val="tx1"/>
                </a:solidFill>
              </a:rPr>
              <a:t>・</a:t>
            </a:r>
            <a:r>
              <a:rPr kumimoji="1" lang="en-US" altLang="ja-JP" dirty="0">
                <a:solidFill>
                  <a:schemeClr val="tx1"/>
                </a:solidFill>
              </a:rPr>
              <a:t>Ⅱ</a:t>
            </a:r>
            <a:r>
              <a:rPr kumimoji="1" lang="ja-JP" altLang="en-US" dirty="0">
                <a:solidFill>
                  <a:schemeClr val="tx1"/>
                </a:solidFill>
              </a:rPr>
              <a:t>部</a:t>
            </a:r>
            <a:endParaRPr kumimoji="1" lang="en-US" altLang="ja-JP" dirty="0">
              <a:solidFill>
                <a:schemeClr val="tx1"/>
              </a:solidFill>
            </a:endParaRPr>
          </a:p>
          <a:p>
            <a:pPr algn="ctr"/>
            <a:r>
              <a:rPr kumimoji="1" lang="ja-JP" altLang="en-US" dirty="0">
                <a:solidFill>
                  <a:schemeClr val="tx1"/>
                </a:solidFill>
              </a:rPr>
              <a:t>昼夜間単位制</a:t>
            </a:r>
            <a:endParaRPr kumimoji="1" lang="en-US" altLang="ja-JP" dirty="0">
              <a:solidFill>
                <a:schemeClr val="tx1"/>
              </a:solidFill>
            </a:endParaRPr>
          </a:p>
        </p:txBody>
      </p:sp>
      <p:sp>
        <p:nvSpPr>
          <p:cNvPr id="32" name="テキスト ボックス 31">
            <a:extLst>
              <a:ext uri="{FF2B5EF4-FFF2-40B4-BE49-F238E27FC236}">
                <a16:creationId xmlns:a16="http://schemas.microsoft.com/office/drawing/2014/main" id="{1521BF2A-D666-4A10-8416-1469A8F93E9A}"/>
              </a:ext>
            </a:extLst>
          </p:cNvPr>
          <p:cNvSpPr txBox="1"/>
          <p:nvPr/>
        </p:nvSpPr>
        <p:spPr>
          <a:xfrm>
            <a:off x="362874" y="847703"/>
            <a:ext cx="430887" cy="2530576"/>
          </a:xfrm>
          <a:prstGeom prst="rect">
            <a:avLst/>
          </a:prstGeom>
          <a:noFill/>
        </p:spPr>
        <p:txBody>
          <a:bodyPr vert="eaVert" wrap="square" rtlCol="0">
            <a:spAutoFit/>
          </a:bodyPr>
          <a:lstStyle/>
          <a:p>
            <a:pPr algn="ctr"/>
            <a:r>
              <a:rPr kumimoji="1" lang="ja-JP" altLang="en-US" sz="1600" dirty="0"/>
              <a:t>多様なニーズに応える学び</a:t>
            </a:r>
            <a:endParaRPr kumimoji="1" lang="en-US" altLang="ja-JP" sz="900" dirty="0"/>
          </a:p>
        </p:txBody>
      </p:sp>
      <p:sp>
        <p:nvSpPr>
          <p:cNvPr id="58" name="正方形/長方形 57">
            <a:extLst>
              <a:ext uri="{FF2B5EF4-FFF2-40B4-BE49-F238E27FC236}">
                <a16:creationId xmlns:a16="http://schemas.microsoft.com/office/drawing/2014/main" id="{2B004FB3-FC1C-4849-9B2E-EF43098E2930}"/>
              </a:ext>
            </a:extLst>
          </p:cNvPr>
          <p:cNvSpPr/>
          <p:nvPr/>
        </p:nvSpPr>
        <p:spPr>
          <a:xfrm>
            <a:off x="3685067" y="2167380"/>
            <a:ext cx="5162720" cy="345186"/>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solidFill>
                  <a:schemeClr val="tx1"/>
                </a:solidFill>
              </a:rPr>
              <a:t>【</a:t>
            </a:r>
            <a:r>
              <a:rPr kumimoji="1" lang="ja-JP" altLang="en-US" sz="1200" dirty="0">
                <a:solidFill>
                  <a:schemeClr val="tx1"/>
                </a:solidFill>
              </a:rPr>
              <a:t>設置校</a:t>
            </a:r>
            <a:r>
              <a:rPr kumimoji="1" lang="en-US" altLang="ja-JP" sz="1200" dirty="0">
                <a:solidFill>
                  <a:schemeClr val="tx1"/>
                </a:solidFill>
              </a:rPr>
              <a:t>】 </a:t>
            </a:r>
            <a:r>
              <a:rPr kumimoji="1" lang="ja-JP" altLang="en-US" sz="1200" dirty="0">
                <a:solidFill>
                  <a:schemeClr val="tx1"/>
                </a:solidFill>
              </a:rPr>
              <a:t>２校（大阪わかば、中央）</a:t>
            </a:r>
          </a:p>
        </p:txBody>
      </p:sp>
      <p:cxnSp>
        <p:nvCxnSpPr>
          <p:cNvPr id="38" name="直線コネクタ 37">
            <a:extLst>
              <a:ext uri="{FF2B5EF4-FFF2-40B4-BE49-F238E27FC236}">
                <a16:creationId xmlns:a16="http://schemas.microsoft.com/office/drawing/2014/main" id="{89C2FB9F-43C6-4F8A-BF28-3AB053C3B7CD}"/>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3" name="テキスト ボックス 2">
            <a:extLst>
              <a:ext uri="{FF2B5EF4-FFF2-40B4-BE49-F238E27FC236}">
                <a16:creationId xmlns:a16="http://schemas.microsoft.com/office/drawing/2014/main" id="{E4102200-CAA3-739B-E390-D76C48B0F223}"/>
              </a:ext>
            </a:extLst>
          </p:cNvPr>
          <p:cNvSpPr txBox="1"/>
          <p:nvPr/>
        </p:nvSpPr>
        <p:spPr>
          <a:xfrm>
            <a:off x="3380954" y="842347"/>
            <a:ext cx="5466833" cy="1285352"/>
          </a:xfrm>
          <a:prstGeom prst="rect">
            <a:avLst/>
          </a:prstGeom>
          <a:noFill/>
        </p:spPr>
        <p:txBody>
          <a:bodyPr wrap="square">
            <a:spAutoFit/>
          </a:bodyPr>
          <a:lstStyle/>
          <a:p>
            <a:pPr marL="156210" indent="118745" algn="just">
              <a:lnSpc>
                <a:spcPts val="1900"/>
              </a:lnSpc>
            </a:pPr>
            <a:r>
              <a:rPr lang="ja-JP"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多部制単位制</a:t>
            </a:r>
            <a:r>
              <a:rPr lang="en-US"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Ⅰ</a:t>
            </a:r>
            <a:r>
              <a:rPr lang="ja-JP"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Ⅱ</a:t>
            </a:r>
            <a:r>
              <a:rPr lang="ja-JP"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部、昼夜間単位制は、学ぶ時間帯が柔軟に選択でき、また、多様な選択科目から生徒が興味関心に合わせて科目を選択することができる。修業年限は３年以上であり、所属する部（時間帯）と他の部（時間帯）の教科・科目を履修すること等により、３年での卒業が可能である。</a:t>
            </a:r>
            <a:endParaRPr lang="en-US" altLang="ja-JP" sz="14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角丸四角形 31">
            <a:extLst>
              <a:ext uri="{FF2B5EF4-FFF2-40B4-BE49-F238E27FC236}">
                <a16:creationId xmlns:a16="http://schemas.microsoft.com/office/drawing/2014/main" id="{72B39BED-2716-46C0-DCD6-D2FFAC02EFC2}"/>
              </a:ext>
            </a:extLst>
          </p:cNvPr>
          <p:cNvSpPr/>
          <p:nvPr/>
        </p:nvSpPr>
        <p:spPr>
          <a:xfrm>
            <a:off x="881091" y="3119647"/>
            <a:ext cx="2307065"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rPr>
              <a:t>夜間定時制の課程</a:t>
            </a:r>
            <a:endParaRPr kumimoji="1" lang="en-US" altLang="ja-JP" dirty="0">
              <a:solidFill>
                <a:schemeClr val="tx1"/>
              </a:solidFill>
            </a:endParaRPr>
          </a:p>
        </p:txBody>
      </p:sp>
      <p:sp>
        <p:nvSpPr>
          <p:cNvPr id="5" name="正方形/長方形 4">
            <a:extLst>
              <a:ext uri="{FF2B5EF4-FFF2-40B4-BE49-F238E27FC236}">
                <a16:creationId xmlns:a16="http://schemas.microsoft.com/office/drawing/2014/main" id="{BD8AB72A-8096-232E-D53E-91C275CE83DA}"/>
              </a:ext>
            </a:extLst>
          </p:cNvPr>
          <p:cNvSpPr/>
          <p:nvPr/>
        </p:nvSpPr>
        <p:spPr>
          <a:xfrm>
            <a:off x="3685068" y="4162653"/>
            <a:ext cx="5162719" cy="1267186"/>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solidFill>
                  <a:schemeClr val="tx1"/>
                </a:solidFill>
              </a:rPr>
              <a:t>【</a:t>
            </a:r>
            <a:r>
              <a:rPr kumimoji="1" lang="ja-JP" altLang="en-US" sz="1200" dirty="0">
                <a:solidFill>
                  <a:schemeClr val="tx1"/>
                </a:solidFill>
              </a:rPr>
              <a:t>設置校</a:t>
            </a:r>
            <a:r>
              <a:rPr kumimoji="1" lang="en-US" altLang="ja-JP" sz="1200" dirty="0">
                <a:solidFill>
                  <a:schemeClr val="tx1"/>
                </a:solidFill>
              </a:rPr>
              <a:t>】 19</a:t>
            </a:r>
            <a:r>
              <a:rPr kumimoji="1" lang="ja-JP" altLang="en-US" sz="1200" dirty="0">
                <a:solidFill>
                  <a:schemeClr val="tx1"/>
                </a:solidFill>
              </a:rPr>
              <a:t>校</a:t>
            </a:r>
            <a:endParaRPr kumimoji="1" lang="en-US" altLang="ja-JP" sz="1200" dirty="0">
              <a:solidFill>
                <a:schemeClr val="tx1"/>
              </a:solidFill>
            </a:endParaRPr>
          </a:p>
          <a:p>
            <a:r>
              <a:rPr kumimoji="1" lang="ja-JP" altLang="en-US" sz="1200" dirty="0">
                <a:solidFill>
                  <a:schemeClr val="tx1"/>
                </a:solidFill>
              </a:rPr>
              <a:t>普通科　：桜塚、春日丘、寝屋川、布施、桃谷、大手前、三国丘</a:t>
            </a:r>
          </a:p>
          <a:p>
            <a:r>
              <a:rPr kumimoji="1" lang="ja-JP" altLang="en-US" sz="1200" dirty="0">
                <a:solidFill>
                  <a:schemeClr val="tx1"/>
                </a:solidFill>
              </a:rPr>
              <a:t>総合学科：成城、和泉総合、都島工業、西野田工科、今宮工科、工芸、</a:t>
            </a:r>
            <a:endParaRPr kumimoji="1" lang="en-US" altLang="ja-JP" sz="1200" dirty="0">
              <a:solidFill>
                <a:schemeClr val="tx1"/>
              </a:solidFill>
            </a:endParaRPr>
          </a:p>
          <a:p>
            <a:r>
              <a:rPr kumimoji="1" lang="ja-JP" altLang="en-US" sz="1200" dirty="0">
                <a:solidFill>
                  <a:schemeClr val="tx1"/>
                </a:solidFill>
              </a:rPr>
              <a:t>　　　　　　　 茨木工科、藤井寺工科、堺工科、佐野工科</a:t>
            </a:r>
          </a:p>
          <a:p>
            <a:r>
              <a:rPr kumimoji="1" lang="ja-JP" altLang="en-US" sz="1200" dirty="0">
                <a:solidFill>
                  <a:schemeClr val="tx1"/>
                </a:solidFill>
              </a:rPr>
              <a:t>工業科等：</a:t>
            </a:r>
            <a:r>
              <a:rPr kumimoji="1" lang="ja-JP" altLang="en-US" sz="1200" u="sng" dirty="0">
                <a:solidFill>
                  <a:schemeClr val="tx1"/>
                </a:solidFill>
              </a:rPr>
              <a:t>都島第二工業</a:t>
            </a:r>
            <a:r>
              <a:rPr kumimoji="1" lang="ja-JP" altLang="en-US" sz="1200" dirty="0">
                <a:solidFill>
                  <a:schemeClr val="tx1"/>
                </a:solidFill>
              </a:rPr>
              <a:t>、</a:t>
            </a:r>
            <a:r>
              <a:rPr kumimoji="1" lang="ja-JP" altLang="en-US" sz="1200" u="sng" dirty="0">
                <a:solidFill>
                  <a:schemeClr val="tx1"/>
                </a:solidFill>
              </a:rPr>
              <a:t>第二工芸</a:t>
            </a:r>
            <a:r>
              <a:rPr kumimoji="1" lang="en-US" altLang="ja-JP" sz="1200" dirty="0">
                <a:solidFill>
                  <a:schemeClr val="tx1"/>
                </a:solidFill>
              </a:rPr>
              <a:t>	</a:t>
            </a:r>
            <a:r>
              <a:rPr kumimoji="1" lang="ja-JP" altLang="en-US" sz="800" dirty="0">
                <a:solidFill>
                  <a:schemeClr val="tx1"/>
                </a:solidFill>
              </a:rPr>
              <a:t>　　　　</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800" b="0" i="0" u="sng" strike="noStrike" kern="1200" cap="none" spc="0" normalizeH="0" baseline="0" noProof="0" dirty="0">
                <a:ln>
                  <a:noFill/>
                </a:ln>
                <a:solidFill>
                  <a:schemeClr val="tx1"/>
                </a:solidFill>
                <a:effectLst/>
                <a:uLnTx/>
                <a:uFillTx/>
                <a:latin typeface="Meiryo UI"/>
                <a:ea typeface="Meiryo UI"/>
                <a:cs typeface="+mn-cs"/>
              </a:rPr>
              <a:t>　　　</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は、令和６（</a:t>
            </a:r>
            <a:r>
              <a:rPr kumimoji="1" lang="en-US" altLang="ja-JP" sz="800" b="0" i="0" u="none" strike="noStrike" kern="1200" cap="none" spc="0" normalizeH="0" baseline="0" noProof="0" dirty="0">
                <a:ln>
                  <a:noFill/>
                </a:ln>
                <a:solidFill>
                  <a:schemeClr val="tx1"/>
                </a:solidFill>
                <a:effectLst/>
                <a:uLnTx/>
                <a:uFillTx/>
                <a:latin typeface="Meiryo UI"/>
                <a:ea typeface="Meiryo UI"/>
                <a:cs typeface="+mn-cs"/>
              </a:rPr>
              <a:t>202</a:t>
            </a:r>
            <a:r>
              <a:rPr kumimoji="1" lang="en-US" altLang="ja-JP" sz="800" dirty="0">
                <a:solidFill>
                  <a:schemeClr val="tx1"/>
                </a:solidFill>
                <a:latin typeface="Meiryo UI"/>
                <a:ea typeface="Meiryo UI"/>
              </a:rPr>
              <a:t>4</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）年度末閉校</a:t>
            </a:r>
            <a:endParaRPr kumimoji="1" lang="en-US" altLang="ja-JP" sz="800" b="0" i="0" u="none" strike="noStrike" kern="1200" cap="none" spc="0" normalizeH="0" baseline="0" noProof="0" dirty="0">
              <a:ln>
                <a:noFill/>
              </a:ln>
              <a:solidFill>
                <a:schemeClr val="tx1"/>
              </a:solidFill>
              <a:effectLst/>
              <a:uLnTx/>
              <a:uFillTx/>
              <a:latin typeface="Meiryo UI"/>
              <a:ea typeface="Meiryo UI"/>
              <a:cs typeface="+mn-cs"/>
            </a:endParaRPr>
          </a:p>
          <a:p>
            <a:r>
              <a:rPr kumimoji="1" lang="ja-JP" altLang="en-US" sz="800" dirty="0">
                <a:solidFill>
                  <a:schemeClr val="tx1"/>
                </a:solidFill>
                <a:latin typeface="Meiryo UI"/>
                <a:ea typeface="Meiryo UI"/>
              </a:rPr>
              <a:t>　　　　　　　　　　　　　　　　　　　　　　　　　　　　　　　　　　　　　　</a:t>
            </a:r>
            <a:r>
              <a:rPr kumimoji="1" lang="en-US" altLang="ja-JP" sz="800" dirty="0">
                <a:solidFill>
                  <a:schemeClr val="tx1"/>
                </a:solidFill>
                <a:latin typeface="Meiryo UI"/>
                <a:ea typeface="Meiryo UI"/>
              </a:rPr>
              <a:t>	</a:t>
            </a:r>
            <a:r>
              <a:rPr kumimoji="1" lang="ja-JP" altLang="en-US" sz="800" dirty="0">
                <a:solidFill>
                  <a:schemeClr val="tx1"/>
                </a:solidFill>
                <a:latin typeface="Meiryo UI"/>
                <a:ea typeface="Meiryo UI"/>
              </a:rPr>
              <a:t>　　　　</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800" b="0" i="0" u="sng" strike="noStrike" kern="1200" cap="none" spc="0" normalizeH="0" baseline="0" noProof="0" dirty="0">
                <a:ln>
                  <a:noFill/>
                </a:ln>
                <a:solidFill>
                  <a:schemeClr val="bg1"/>
                </a:solidFill>
                <a:effectLst/>
                <a:uLnTx/>
                <a:uFillTx/>
                <a:latin typeface="Meiryo UI"/>
                <a:ea typeface="Meiryo UI"/>
                <a:cs typeface="+mn-cs"/>
              </a:rPr>
              <a:t>　　　</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は、令和７（</a:t>
            </a:r>
            <a:r>
              <a:rPr kumimoji="1" lang="en-US" altLang="ja-JP" sz="800" b="0" i="0" u="none" strike="noStrike" kern="1200" cap="none" spc="0" normalizeH="0" baseline="0" noProof="0" dirty="0">
                <a:ln>
                  <a:noFill/>
                </a:ln>
                <a:solidFill>
                  <a:schemeClr val="tx1"/>
                </a:solidFill>
                <a:effectLst/>
                <a:uLnTx/>
                <a:uFillTx/>
                <a:latin typeface="Meiryo UI"/>
                <a:ea typeface="Meiryo UI"/>
                <a:cs typeface="+mn-cs"/>
              </a:rPr>
              <a:t>2025</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）年度募集停止</a:t>
            </a:r>
            <a:endParaRPr kumimoji="1" lang="en-US" altLang="ja-JP" sz="800" b="0" i="0" u="none" strike="noStrike" kern="1200" cap="none" spc="0" normalizeH="0" baseline="0" noProof="0" dirty="0">
              <a:ln>
                <a:noFill/>
              </a:ln>
              <a:solidFill>
                <a:schemeClr val="tx1"/>
              </a:solidFill>
              <a:effectLst/>
              <a:uLnTx/>
              <a:uFillTx/>
              <a:latin typeface="Meiryo UI"/>
              <a:ea typeface="Meiryo UI"/>
              <a:cs typeface="+mn-cs"/>
            </a:endParaRPr>
          </a:p>
        </p:txBody>
      </p:sp>
      <p:sp>
        <p:nvSpPr>
          <p:cNvPr id="7" name="テキスト ボックス 6">
            <a:extLst>
              <a:ext uri="{FF2B5EF4-FFF2-40B4-BE49-F238E27FC236}">
                <a16:creationId xmlns:a16="http://schemas.microsoft.com/office/drawing/2014/main" id="{8FD6DE36-8D8F-548C-4E37-230920A14719}"/>
              </a:ext>
            </a:extLst>
          </p:cNvPr>
          <p:cNvSpPr txBox="1"/>
          <p:nvPr/>
        </p:nvSpPr>
        <p:spPr>
          <a:xfrm>
            <a:off x="3426431" y="3064333"/>
            <a:ext cx="5421356" cy="1041695"/>
          </a:xfrm>
          <a:prstGeom prst="rect">
            <a:avLst/>
          </a:prstGeom>
          <a:noFill/>
        </p:spPr>
        <p:txBody>
          <a:bodyPr wrap="square">
            <a:spAutoFit/>
          </a:bodyPr>
          <a:lstStyle/>
          <a:p>
            <a:pPr marL="179705" indent="180340" algn="just">
              <a:lnSpc>
                <a:spcPts val="1900"/>
              </a:lnSpc>
            </a:pP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夜間定時制の課程は、中学校卒業後に就労したり、不登校経験があったりと、様々な理由で昼間の高校に進学することが困難な青少年等に対して、夜間に高校教育を受ける機会を設けている。修業年限は３年以上であり、通信制との併修等により、３年での卒業が可能である。</a:t>
            </a:r>
          </a:p>
        </p:txBody>
      </p:sp>
      <p:sp>
        <p:nvSpPr>
          <p:cNvPr id="8" name="テキスト ボックス 7">
            <a:extLst>
              <a:ext uri="{FF2B5EF4-FFF2-40B4-BE49-F238E27FC236}">
                <a16:creationId xmlns:a16="http://schemas.microsoft.com/office/drawing/2014/main" id="{C05AC954-0370-78E7-A950-D1C28D6A18F1}"/>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第１章　現在の府立高校</a:t>
            </a:r>
          </a:p>
        </p:txBody>
      </p:sp>
      <p:sp>
        <p:nvSpPr>
          <p:cNvPr id="12" name="スライド番号プレースホルダー 6">
            <a:extLst>
              <a:ext uri="{FF2B5EF4-FFF2-40B4-BE49-F238E27FC236}">
                <a16:creationId xmlns:a16="http://schemas.microsoft.com/office/drawing/2014/main" id="{5C64C272-EAA6-4535-A81F-63E6EA3F35A2}"/>
              </a:ext>
            </a:extLst>
          </p:cNvPr>
          <p:cNvSpPr>
            <a:spLocks noGrp="1"/>
          </p:cNvSpPr>
          <p:nvPr>
            <p:ph type="sldNum" sz="quarter" idx="12"/>
          </p:nvPr>
        </p:nvSpPr>
        <p:spPr>
          <a:xfrm>
            <a:off x="6790387" y="6415151"/>
            <a:ext cx="2057400" cy="365125"/>
          </a:xfrm>
        </p:spPr>
        <p:txBody>
          <a:bodyPr/>
          <a:lstStyle/>
          <a:p>
            <a:fld id="{8EF98A3A-4FC9-421C-9EC4-B2EF6B34D3EB}" type="slidenum">
              <a:rPr kumimoji="1" lang="ja-JP" altLang="en-US" smtClean="0"/>
              <a:t>9</a:t>
            </a:fld>
            <a:endParaRPr kumimoji="1" lang="ja-JP" altLang="en-US" dirty="0"/>
          </a:p>
        </p:txBody>
      </p:sp>
      <p:sp>
        <p:nvSpPr>
          <p:cNvPr id="13" name="テキスト ボックス 12">
            <a:extLst>
              <a:ext uri="{FF2B5EF4-FFF2-40B4-BE49-F238E27FC236}">
                <a16:creationId xmlns:a16="http://schemas.microsoft.com/office/drawing/2014/main" id="{00DEA9FB-E422-4B88-88F6-E888896E3FAC}"/>
              </a:ext>
            </a:extLst>
          </p:cNvPr>
          <p:cNvSpPr txBox="1"/>
          <p:nvPr/>
        </p:nvSpPr>
        <p:spPr>
          <a:xfrm>
            <a:off x="5914150" y="260286"/>
            <a:ext cx="3144999" cy="230832"/>
          </a:xfrm>
          <a:prstGeom prst="rect">
            <a:avLst/>
          </a:prstGeom>
          <a:noFill/>
        </p:spPr>
        <p:txBody>
          <a:bodyPr wrap="square" rtlCol="0">
            <a:spAutoFit/>
          </a:bodyPr>
          <a:lstStyle/>
          <a:p>
            <a:r>
              <a:rPr kumimoji="1" lang="en-US" altLang="ja-JP" sz="900" dirty="0"/>
              <a:t>※</a:t>
            </a:r>
            <a:r>
              <a:rPr kumimoji="1" lang="ja-JP" altLang="en-US" sz="900" dirty="0"/>
              <a:t>設置校数は、令和７（</a:t>
            </a:r>
            <a:r>
              <a:rPr kumimoji="1" lang="en-US" altLang="ja-JP" sz="900" dirty="0"/>
              <a:t>2025</a:t>
            </a:r>
            <a:r>
              <a:rPr kumimoji="1" lang="ja-JP" altLang="en-US" sz="900" dirty="0"/>
              <a:t>）年１月１日の府立高校数</a:t>
            </a:r>
          </a:p>
        </p:txBody>
      </p:sp>
      <p:cxnSp>
        <p:nvCxnSpPr>
          <p:cNvPr id="16" name="直線コネクタ 15">
            <a:extLst>
              <a:ext uri="{FF2B5EF4-FFF2-40B4-BE49-F238E27FC236}">
                <a16:creationId xmlns:a16="http://schemas.microsoft.com/office/drawing/2014/main" id="{EF420BD9-70AC-4EAF-8721-2E1582CF5B04}"/>
              </a:ext>
            </a:extLst>
          </p:cNvPr>
          <p:cNvCxnSpPr/>
          <p:nvPr/>
        </p:nvCxnSpPr>
        <p:spPr>
          <a:xfrm>
            <a:off x="6356439" y="4818211"/>
            <a:ext cx="792000" cy="0"/>
          </a:xfrm>
          <a:prstGeom prst="line">
            <a:avLst/>
          </a:prstGeom>
          <a:ln w="19050" cmpd="dbl"/>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DC2C615D-75F9-425E-AC0B-2EBC81380830}"/>
              </a:ext>
            </a:extLst>
          </p:cNvPr>
          <p:cNvCxnSpPr/>
          <p:nvPr/>
        </p:nvCxnSpPr>
        <p:spPr>
          <a:xfrm>
            <a:off x="6855716" y="5292344"/>
            <a:ext cx="198000" cy="0"/>
          </a:xfrm>
          <a:prstGeom prst="line">
            <a:avLst/>
          </a:prstGeom>
          <a:ln w="19050" cmpd="dbl"/>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45760949"/>
      </p:ext>
    </p:extLst>
  </p:cSld>
  <p:clrMapOvr>
    <a:masterClrMapping/>
  </p:clrMapOvr>
</p:sld>
</file>

<file path=ppt/theme/theme1.xml><?xml version="1.0" encoding="utf-8"?>
<a:theme xmlns:a="http://schemas.openxmlformats.org/drawingml/2006/main" name="Office テーマ">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91470A0884584489831D80B1D7642C5" ma:contentTypeVersion="2" ma:contentTypeDescription="新しいドキュメントを作成します。" ma:contentTypeScope="" ma:versionID="c53464633b92e481445bd0dfb3e138a9">
  <xsd:schema xmlns:xsd="http://www.w3.org/2001/XMLSchema" xmlns:xs="http://www.w3.org/2001/XMLSchema" xmlns:p="http://schemas.microsoft.com/office/2006/metadata/properties" xmlns:ns3="924ad72d-1aa8-4525-9e70-5d1270407cf9" targetNamespace="http://schemas.microsoft.com/office/2006/metadata/properties" ma:root="true" ma:fieldsID="1757b9072eea8878bd6cd33673cfe0bd" ns3:_="">
    <xsd:import namespace="924ad72d-1aa8-4525-9e70-5d1270407cf9"/>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4ad72d-1aa8-4525-9e70-5d1270407c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67FA21-6BB5-427C-966A-75D008F494F2}">
  <ds:schemaRefs>
    <ds:schemaRef ds:uri="http://schemas.microsoft.com/office/2006/metadata/properties"/>
    <ds:schemaRef ds:uri="http://purl.org/dc/dcmitype/"/>
    <ds:schemaRef ds:uri="http://schemas.openxmlformats.org/package/2006/metadata/core-properties"/>
    <ds:schemaRef ds:uri="http://purl.org/dc/elements/1.1/"/>
    <ds:schemaRef ds:uri="924ad72d-1aa8-4525-9e70-5d1270407cf9"/>
    <ds:schemaRef ds:uri="http://schemas.microsoft.com/office/2006/documentManagement/types"/>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2150D89-9912-4746-B181-88BBDBD559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4ad72d-1aa8-4525-9e70-5d1270407c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85EFEE-A0FD-4B19-9491-C3EA2FF6EE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13018</TotalTime>
  <Words>18816</Words>
  <Application>Microsoft Office PowerPoint</Application>
  <PresentationFormat>画面に合わせる (4:3)</PresentationFormat>
  <Paragraphs>1478</Paragraphs>
  <Slides>78</Slides>
  <Notes>78</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78</vt:i4>
      </vt:variant>
    </vt:vector>
  </HeadingPairs>
  <TitlesOfParts>
    <vt:vector size="89" baseType="lpstr">
      <vt:lpstr>BIZ UDゴシック</vt:lpstr>
      <vt:lpstr>Meiryo UI</vt:lpstr>
      <vt:lpstr>Meiryo UI </vt:lpstr>
      <vt:lpstr>ＭＳ ゴシック</vt:lpstr>
      <vt:lpstr>UD デジタル 教科書体 NK-R</vt:lpstr>
      <vt:lpstr>メイリオ</vt:lpstr>
      <vt:lpstr>游ゴシック</vt:lpstr>
      <vt:lpstr>游明朝</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本間　一行</cp:lastModifiedBy>
  <cp:revision>1</cp:revision>
  <cp:lastPrinted>2025-03-27T02:48:28Z</cp:lastPrinted>
  <dcterms:created xsi:type="dcterms:W3CDTF">2022-06-13T07:19:05Z</dcterms:created>
  <dcterms:modified xsi:type="dcterms:W3CDTF">2025-07-18T07:51:05Z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0x010100F91470A0884584489831D80B1D7642C5</vt:lpwstr>
  </property>
</Properties>
</file>