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bookmarkIdSeed="5">
  <p:sldMasterIdLst>
    <p:sldMasterId id="2147483660" r:id="rId1"/>
  </p:sldMasterIdLst>
  <p:sldIdLst>
    <p:sldId id="257" r:id="rId2"/>
  </p:sldIdLst>
  <p:sldSz cx="6858000" cy="9906000" type="A4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2F2F2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59" d="100"/>
          <a:sy n="59" d="100"/>
        </p:scale>
        <p:origin x="2506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AB69A-E54A-4828-8ACA-DDB687DF9630}" type="datetimeFigureOut">
              <a:rPr kumimoji="1" lang="ja-JP" altLang="en-US" smtClean="0"/>
              <a:t>2025/11/5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13808-6656-4C9D-80E6-B93C8496138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441310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AB69A-E54A-4828-8ACA-DDB687DF9630}" type="datetimeFigureOut">
              <a:rPr kumimoji="1" lang="ja-JP" altLang="en-US" smtClean="0"/>
              <a:t>2025/11/5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13808-6656-4C9D-80E6-B93C8496138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873295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AB69A-E54A-4828-8ACA-DDB687DF9630}" type="datetimeFigureOut">
              <a:rPr kumimoji="1" lang="ja-JP" altLang="en-US" smtClean="0"/>
              <a:t>2025/11/5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13808-6656-4C9D-80E6-B93C8496138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454598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AB69A-E54A-4828-8ACA-DDB687DF9630}" type="datetimeFigureOut">
              <a:rPr kumimoji="1" lang="ja-JP" altLang="en-US" smtClean="0"/>
              <a:t>2025/11/5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13808-6656-4C9D-80E6-B93C8496138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398028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AB69A-E54A-4828-8ACA-DDB687DF9630}" type="datetimeFigureOut">
              <a:rPr kumimoji="1" lang="ja-JP" altLang="en-US" smtClean="0"/>
              <a:t>2025/11/5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13808-6656-4C9D-80E6-B93C8496138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506188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AB69A-E54A-4828-8ACA-DDB687DF9630}" type="datetimeFigureOut">
              <a:rPr kumimoji="1" lang="ja-JP" altLang="en-US" smtClean="0"/>
              <a:t>2025/11/5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13808-6656-4C9D-80E6-B93C8496138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073450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AB69A-E54A-4828-8ACA-DDB687DF9630}" type="datetimeFigureOut">
              <a:rPr kumimoji="1" lang="ja-JP" altLang="en-US" smtClean="0"/>
              <a:t>2025/11/5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13808-6656-4C9D-80E6-B93C8496138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138817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AB69A-E54A-4828-8ACA-DDB687DF9630}" type="datetimeFigureOut">
              <a:rPr kumimoji="1" lang="ja-JP" altLang="en-US" smtClean="0"/>
              <a:t>2025/11/5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13808-6656-4C9D-80E6-B93C8496138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096746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AB69A-E54A-4828-8ACA-DDB687DF9630}" type="datetimeFigureOut">
              <a:rPr kumimoji="1" lang="ja-JP" altLang="en-US" smtClean="0"/>
              <a:t>2025/11/5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13808-6656-4C9D-80E6-B93C8496138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01250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AB69A-E54A-4828-8ACA-DDB687DF9630}" type="datetimeFigureOut">
              <a:rPr kumimoji="1" lang="ja-JP" altLang="en-US" smtClean="0"/>
              <a:t>2025/11/5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13808-6656-4C9D-80E6-B93C8496138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932452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AB69A-E54A-4828-8ACA-DDB687DF9630}" type="datetimeFigureOut">
              <a:rPr kumimoji="1" lang="ja-JP" altLang="en-US" smtClean="0"/>
              <a:t>2025/11/5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13808-6656-4C9D-80E6-B93C8496138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01362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6AB69A-E54A-4828-8ACA-DDB687DF9630}" type="datetimeFigureOut">
              <a:rPr kumimoji="1" lang="ja-JP" altLang="en-US" smtClean="0"/>
              <a:t>2025/11/5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C13808-6656-4C9D-80E6-B93C8496138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883352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Rectangle 40">
            <a:extLst>
              <a:ext uri="{FF2B5EF4-FFF2-40B4-BE49-F238E27FC236}">
                <a16:creationId xmlns:a16="http://schemas.microsoft.com/office/drawing/2014/main" id="{91151C72-0D4C-4511-BAD7-A9682EDCCF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6702" y="510188"/>
            <a:ext cx="6239510" cy="11079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TW" altLang="en-US" sz="4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ＭＳ Ｐゴシック" panose="020B0600070205080204" pitchFamily="50" charset="-128"/>
              </a:rPr>
              <a:t>家畜保健衛生所情報</a:t>
            </a:r>
            <a:endParaRPr kumimoji="0" lang="ja-JP" alt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ＭＳ Ｐゴシック" panose="020B0600070205080204" pitchFamily="50" charset="-128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5" name="角丸四角形 1" descr="タイトル: 暑熱対策に取り組みましょう - 説明: 暑熱対策に取り組みましょう">
            <a:extLst>
              <a:ext uri="{FF2B5EF4-FFF2-40B4-BE49-F238E27FC236}">
                <a16:creationId xmlns:a16="http://schemas.microsoft.com/office/drawing/2014/main" id="{DC72B108-BC67-48FB-A10C-9CCA4DDEC0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34440" y="1850082"/>
            <a:ext cx="5221032" cy="755403"/>
          </a:xfrm>
          <a:prstGeom prst="roundRect">
            <a:avLst>
              <a:gd name="adj" fmla="val 16667"/>
            </a:avLst>
          </a:prstGeom>
          <a:noFill/>
          <a:ln w="63500" cmpd="dbl">
            <a:solidFill>
              <a:srgbClr val="385D8A"/>
            </a:solidFill>
            <a:round/>
            <a:headEnd/>
            <a:tailEnd/>
          </a:ln>
          <a:effectLst>
            <a:outerShdw dist="38100" dir="2700000" algn="tl" rotWithShape="0">
              <a:srgbClr val="000000">
                <a:alpha val="39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ja-JP" altLang="en-US" sz="2400" dirty="0" bmk="_Hlk197591281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ＭＳ Ｐゴシック" panose="020B0600070205080204" pitchFamily="50" charset="-128"/>
              </a:rPr>
              <a:t> 　アルボウイルス感染症や</a:t>
            </a:r>
            <a:endParaRPr lang="en-US" altLang="ja-JP" sz="2400" dirty="0" bmk="_Hlk197591281">
              <a:solidFill>
                <a:srgbClr val="00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ＭＳ Ｐゴシック" panose="020B0600070205080204" pitchFamily="50" charset="-128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ja-JP" altLang="en-US" sz="2400" dirty="0" bmk="_Hlk197591281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ＭＳ Ｐゴシック" panose="020B0600070205080204" pitchFamily="50" charset="-128"/>
              </a:rPr>
              <a:t>ランピースキン病に注意しましょう</a:t>
            </a:r>
            <a:endParaRPr kumimoji="0" lang="ja-JP" alt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ＭＳ Ｐゴシック" panose="020B0600070205080204" pitchFamily="50" charset="-128"/>
            </a:endParaRPr>
          </a:p>
        </p:txBody>
      </p:sp>
      <p:grpSp>
        <p:nvGrpSpPr>
          <p:cNvPr id="28" name="グループ化 27">
            <a:extLst>
              <a:ext uri="{FF2B5EF4-FFF2-40B4-BE49-F238E27FC236}">
                <a16:creationId xmlns:a16="http://schemas.microsoft.com/office/drawing/2014/main" id="{753418F0-C94B-4271-93AE-3ECA6E6500E2}"/>
              </a:ext>
            </a:extLst>
          </p:cNvPr>
          <p:cNvGrpSpPr/>
          <p:nvPr/>
        </p:nvGrpSpPr>
        <p:grpSpPr>
          <a:xfrm>
            <a:off x="94502" y="1586751"/>
            <a:ext cx="1323975" cy="1282065"/>
            <a:chOff x="0" y="-25419"/>
            <a:chExt cx="1333044" cy="1290707"/>
          </a:xfrm>
        </p:grpSpPr>
        <p:sp>
          <p:nvSpPr>
            <p:cNvPr id="29" name="楕円 28">
              <a:extLst>
                <a:ext uri="{FF2B5EF4-FFF2-40B4-BE49-F238E27FC236}">
                  <a16:creationId xmlns:a16="http://schemas.microsoft.com/office/drawing/2014/main" id="{71CF4E35-630F-42CB-BE05-7F70CBB788C3}"/>
                </a:ext>
              </a:extLst>
            </p:cNvPr>
            <p:cNvSpPr/>
            <p:nvPr/>
          </p:nvSpPr>
          <p:spPr>
            <a:xfrm>
              <a:off x="0" y="-25419"/>
              <a:ext cx="1333044" cy="1260628"/>
            </a:xfrm>
            <a:prstGeom prst="ellipse">
              <a:avLst/>
            </a:prstGeom>
            <a:solidFill>
              <a:srgbClr val="4F81BD">
                <a:lumMod val="75000"/>
              </a:srgbClr>
            </a:solidFill>
            <a:ln w="28575" cap="flat" cmpd="sng" algn="ctr">
              <a:noFill/>
              <a:prstDash val="solid"/>
            </a:ln>
            <a:effectLst/>
          </p:spPr>
          <p:txBody>
            <a:bodyPr rot="0" spcFirstLastPara="0" vert="horz" wrap="square" lIns="0" tIns="0" rIns="0" bIns="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ja-JP" sz="1400" b="1" kern="100" dirty="0">
                  <a:solidFill>
                    <a:srgbClr val="FFFFFF"/>
                  </a:solidFill>
                  <a:effectLst/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Times New Roman" panose="02020603050405020304" pitchFamily="18" charset="0"/>
                </a:rPr>
                <a:t>牛飼養農家の皆様へ</a:t>
              </a:r>
              <a:endParaRPr lang="ja-JP" sz="1200" kern="100" dirty="0"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endParaRPr>
            </a:p>
          </p:txBody>
        </p:sp>
        <p:pic>
          <p:nvPicPr>
            <p:cNvPr id="30" name="図 29">
              <a:extLst>
                <a:ext uri="{FF2B5EF4-FFF2-40B4-BE49-F238E27FC236}">
                  <a16:creationId xmlns:a16="http://schemas.microsoft.com/office/drawing/2014/main" id="{A1DE0323-02E7-4E53-A6C5-B5B993DDC92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0136" y="596349"/>
              <a:ext cx="668939" cy="668939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31" name="Rectangle 35">
            <a:extLst>
              <a:ext uri="{FF2B5EF4-FFF2-40B4-BE49-F238E27FC236}">
                <a16:creationId xmlns:a16="http://schemas.microsoft.com/office/drawing/2014/main" id="{976ADA3A-B712-49EE-B3D8-694AC853C2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5240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ja-JP" altLang="en-US"/>
          </a:p>
        </p:txBody>
      </p:sp>
      <p:sp>
        <p:nvSpPr>
          <p:cNvPr id="34" name="Rectangle 45">
            <a:extLst>
              <a:ext uri="{FF2B5EF4-FFF2-40B4-BE49-F238E27FC236}">
                <a16:creationId xmlns:a16="http://schemas.microsoft.com/office/drawing/2014/main" id="{8B55D562-37CE-498A-9FA6-6048E647F8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1788" y="60960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ja-JP" altLang="en-US"/>
          </a:p>
        </p:txBody>
      </p:sp>
      <p:sp>
        <p:nvSpPr>
          <p:cNvPr id="37" name="テキスト ボックス 36">
            <a:extLst>
              <a:ext uri="{FF2B5EF4-FFF2-40B4-BE49-F238E27FC236}">
                <a16:creationId xmlns:a16="http://schemas.microsoft.com/office/drawing/2014/main" id="{4D60DA77-72E8-49AB-8C67-CD5393AF5629}"/>
              </a:ext>
            </a:extLst>
          </p:cNvPr>
          <p:cNvSpPr txBox="1"/>
          <p:nvPr/>
        </p:nvSpPr>
        <p:spPr>
          <a:xfrm>
            <a:off x="5821136" y="314617"/>
            <a:ext cx="8844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7-</a:t>
            </a:r>
            <a:r>
              <a:rPr kumimoji="1"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９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9CEF6333-EE87-453F-85E4-6001B140B6BF}"/>
              </a:ext>
            </a:extLst>
          </p:cNvPr>
          <p:cNvGrpSpPr/>
          <p:nvPr/>
        </p:nvGrpSpPr>
        <p:grpSpPr>
          <a:xfrm>
            <a:off x="94378" y="1310447"/>
            <a:ext cx="6302999" cy="276999"/>
            <a:chOff x="94378" y="1366327"/>
            <a:chExt cx="6302999" cy="276999"/>
          </a:xfrm>
        </p:grpSpPr>
        <p:cxnSp>
          <p:nvCxnSpPr>
            <p:cNvPr id="20" name="Line 142">
              <a:extLst>
                <a:ext uri="{FF2B5EF4-FFF2-40B4-BE49-F238E27FC236}">
                  <a16:creationId xmlns:a16="http://schemas.microsoft.com/office/drawing/2014/main" id="{1B40C459-8555-4803-AD72-C62AFB522D2B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1526930" y="1498476"/>
              <a:ext cx="4870447" cy="1244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38" name="テキスト ボックス 37">
              <a:extLst>
                <a:ext uri="{FF2B5EF4-FFF2-40B4-BE49-F238E27FC236}">
                  <a16:creationId xmlns:a16="http://schemas.microsoft.com/office/drawing/2014/main" id="{D6054B82-D4F2-4420-A459-32E528AD577C}"/>
                </a:ext>
              </a:extLst>
            </p:cNvPr>
            <p:cNvSpPr txBox="1"/>
            <p:nvPr/>
          </p:nvSpPr>
          <p:spPr>
            <a:xfrm>
              <a:off x="94378" y="1366327"/>
              <a:ext cx="162435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200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令和７年</a:t>
              </a:r>
              <a:r>
                <a:rPr kumimoji="1" lang="en-US" altLang="ja-JP" sz="1200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10</a:t>
              </a:r>
              <a:r>
                <a:rPr kumimoji="1" lang="ja-JP" altLang="en-US" sz="1200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月</a:t>
              </a:r>
              <a:r>
                <a:rPr kumimoji="1" lang="en-US" altLang="ja-JP" sz="120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15</a:t>
              </a:r>
              <a:r>
                <a:rPr kumimoji="1" lang="ja-JP" altLang="en-US" sz="120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日</a:t>
              </a:r>
              <a:endParaRPr kumimoji="1"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</p:txBody>
        </p:sp>
      </p:grpSp>
      <p:sp>
        <p:nvSpPr>
          <p:cNvPr id="43" name="テキスト ボックス 42">
            <a:extLst>
              <a:ext uri="{FF2B5EF4-FFF2-40B4-BE49-F238E27FC236}">
                <a16:creationId xmlns:a16="http://schemas.microsoft.com/office/drawing/2014/main" id="{97EF6DF3-4EA1-40D7-A395-1162DBE9026B}"/>
              </a:ext>
            </a:extLst>
          </p:cNvPr>
          <p:cNvSpPr txBox="1"/>
          <p:nvPr/>
        </p:nvSpPr>
        <p:spPr>
          <a:xfrm>
            <a:off x="521540" y="2937361"/>
            <a:ext cx="5875838" cy="1723549"/>
          </a:xfrm>
          <a:prstGeom prst="rect">
            <a:avLst/>
          </a:prstGeom>
          <a:solidFill>
            <a:srgbClr val="F2F2F2">
              <a:alpha val="50196"/>
            </a:srgbClr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16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アルボウイルスとは？</a:t>
            </a:r>
            <a:endParaRPr kumimoji="1" lang="en-US" altLang="ja-JP" sz="16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endParaRPr kumimoji="1" lang="en-US" altLang="ja-JP" sz="6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171450" indent="-171450" fontAlgn="base">
              <a:buFont typeface="Wingdings" panose="05000000000000000000" pitchFamily="2" charset="2"/>
              <a:buChar char="l"/>
            </a:pPr>
            <a:r>
              <a:rPr lang="ja-JP" altLang="en-US" sz="1200" b="0" i="0" dirty="0">
                <a:solidFill>
                  <a:srgbClr val="000000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アルボウイルスは</a:t>
            </a:r>
            <a:r>
              <a:rPr lang="ja-JP" altLang="en-US" sz="1200" b="1" i="0" dirty="0">
                <a:solidFill>
                  <a:srgbClr val="000000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蚊やヌカカ等の吸血昆虫を介して</a:t>
            </a:r>
            <a:r>
              <a:rPr lang="ja-JP" altLang="en-US" sz="1200" b="1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感染が広がるウイルス</a:t>
            </a:r>
            <a:r>
              <a:rPr lang="ja-JP" altLang="en-US" sz="12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です。吸血昆虫の行動が活発化する</a:t>
            </a:r>
            <a:r>
              <a:rPr lang="ja-JP" altLang="en-US" sz="1200" b="1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夏から秋にかけて流行</a:t>
            </a:r>
            <a:r>
              <a:rPr lang="ja-JP" altLang="en-US" sz="12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し、熱性疾患や異常産などを引き起こします。</a:t>
            </a:r>
            <a:endParaRPr lang="en-US" altLang="ja-JP" sz="1200" dirty="0">
              <a:solidFill>
                <a:srgbClr val="00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171450" indent="-171450" fontAlgn="base">
              <a:buFont typeface="Wingdings" panose="05000000000000000000" pitchFamily="2" charset="2"/>
              <a:buChar char="l"/>
            </a:pPr>
            <a:endParaRPr lang="en-US" altLang="ja-JP" sz="600" b="0" i="0" dirty="0">
              <a:solidFill>
                <a:srgbClr val="000000"/>
              </a:solidFill>
              <a:effectLst/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171450" indent="-171450" algn="l" fontAlgn="base">
              <a:buFont typeface="Wingdings" panose="05000000000000000000" pitchFamily="2" charset="2"/>
              <a:buChar char="l"/>
            </a:pPr>
            <a:r>
              <a:rPr lang="ja-JP" altLang="en-US" sz="1200" b="0" i="0" dirty="0">
                <a:solidFill>
                  <a:srgbClr val="000000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牛に感染症を起こすアルボウイルスには、アカバネウイルス、アイノウイルス、チュウザンウイルス、イバラキウイルス、牛流行熱ウイルスなどがあります。</a:t>
            </a:r>
            <a:endParaRPr lang="en-US" altLang="ja-JP" sz="1200" b="0" i="0" dirty="0">
              <a:solidFill>
                <a:srgbClr val="000000"/>
              </a:solidFill>
              <a:effectLst/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171450" indent="-171450" algn="l" fontAlgn="base">
              <a:buFont typeface="Wingdings" panose="05000000000000000000" pitchFamily="2" charset="2"/>
              <a:buChar char="l"/>
            </a:pPr>
            <a:endParaRPr lang="en-US" altLang="ja-JP" sz="600" b="0" i="0" dirty="0">
              <a:solidFill>
                <a:srgbClr val="000000"/>
              </a:solidFill>
              <a:effectLst/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171450" indent="-171450" algn="l" fontAlgn="base">
              <a:buFont typeface="Wingdings" panose="05000000000000000000" pitchFamily="2" charset="2"/>
              <a:buChar char="l"/>
            </a:pPr>
            <a:r>
              <a:rPr lang="ja-JP" altLang="en-US" sz="1200" b="0" i="0" dirty="0">
                <a:solidFill>
                  <a:srgbClr val="000000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予防には</a:t>
            </a:r>
            <a:r>
              <a:rPr lang="ja-JP" altLang="en-US" sz="1200" b="1" i="0" dirty="0">
                <a:solidFill>
                  <a:srgbClr val="000000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吸血昆虫対策</a:t>
            </a:r>
            <a:r>
              <a:rPr lang="ja-JP" altLang="en-US" sz="1200" b="0" i="0" dirty="0">
                <a:solidFill>
                  <a:srgbClr val="000000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や</a:t>
            </a:r>
            <a:r>
              <a:rPr lang="ja-JP" altLang="en-US" sz="1200" b="1" i="0" dirty="0">
                <a:solidFill>
                  <a:srgbClr val="000000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ワクチン接種</a:t>
            </a:r>
            <a:r>
              <a:rPr lang="ja-JP" altLang="en-US" sz="1200" b="0" i="0" dirty="0">
                <a:solidFill>
                  <a:srgbClr val="000000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が有効です。</a:t>
            </a:r>
            <a:endParaRPr lang="en-US" altLang="ja-JP" sz="1200" b="0" i="0" dirty="0">
              <a:solidFill>
                <a:srgbClr val="000000"/>
              </a:solidFill>
              <a:effectLst/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44" name="テキスト ボックス 43">
            <a:extLst>
              <a:ext uri="{FF2B5EF4-FFF2-40B4-BE49-F238E27FC236}">
                <a16:creationId xmlns:a16="http://schemas.microsoft.com/office/drawing/2014/main" id="{A62D484C-7F92-4136-A6D3-471885EF3A0B}"/>
              </a:ext>
            </a:extLst>
          </p:cNvPr>
          <p:cNvSpPr txBox="1"/>
          <p:nvPr/>
        </p:nvSpPr>
        <p:spPr>
          <a:xfrm>
            <a:off x="521539" y="4940761"/>
            <a:ext cx="5875838" cy="2246769"/>
          </a:xfrm>
          <a:prstGeom prst="rect">
            <a:avLst/>
          </a:prstGeom>
          <a:solidFill>
            <a:srgbClr val="F2F2F2">
              <a:alpha val="50196"/>
            </a:srgbClr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16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吸血昆虫対策</a:t>
            </a:r>
            <a:endParaRPr kumimoji="1" lang="en-US" altLang="ja-JP" sz="16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endParaRPr kumimoji="1" lang="en-US" altLang="ja-JP" sz="6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171450" indent="-171450">
              <a:buFont typeface="Wingdings" panose="05000000000000000000" pitchFamily="2" charset="2"/>
              <a:buChar char="l"/>
            </a:pPr>
            <a:r>
              <a:rPr lang="ja-JP" altLang="en-US" sz="12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吸血昆虫が発生しにくい環境づくり</a:t>
            </a:r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に努めましょう。 </a:t>
            </a:r>
            <a:endParaRPr lang="en-US" altLang="ja-JP" sz="12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en-US" altLang="ja-JP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	</a:t>
            </a:r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例）畜舎周辺の草刈り、不要な水たまりを減らすなど</a:t>
            </a:r>
            <a:endParaRPr lang="en-US" altLang="ja-JP" sz="12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endParaRPr lang="en-US" altLang="ja-JP" sz="6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171450" indent="-171450">
              <a:buFont typeface="Wingdings" panose="05000000000000000000" pitchFamily="2" charset="2"/>
              <a:buChar char="l"/>
            </a:pPr>
            <a:r>
              <a:rPr lang="ja-JP" altLang="en-US" sz="12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出入り口に防虫ネットやトラップ（粘着シートなど）を設置</a:t>
            </a:r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し、牛舎への侵入を防止しましょう。</a:t>
            </a:r>
            <a:endParaRPr lang="en-US" altLang="ja-JP" sz="12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endParaRPr kumimoji="1" lang="en-US" altLang="ja-JP" sz="6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ja-JP" altLang="en-US" sz="16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ワクチン接種</a:t>
            </a:r>
            <a:endParaRPr kumimoji="1" lang="en-US" altLang="ja-JP" sz="16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endParaRPr kumimoji="1" lang="en-US" altLang="ja-JP" sz="6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ja-JP" altLang="en-US" sz="12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吸血昆虫の活動が活発になる夏前にワクチン接種</a:t>
            </a:r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を済ませましょう。</a:t>
            </a:r>
            <a:br>
              <a:rPr kumimoji="1" lang="en-US" altLang="ja-JP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</a:br>
            <a:r>
              <a:rPr kumimoji="1"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単味ワクチン、</a:t>
            </a:r>
            <a:r>
              <a:rPr kumimoji="1" lang="en-US" altLang="ja-JP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3</a:t>
            </a:r>
            <a:r>
              <a:rPr kumimoji="1"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種混合ワクチン、４種混合ワクチンがあります。</a:t>
            </a:r>
            <a:endParaRPr kumimoji="1" lang="en-US" altLang="ja-JP" sz="12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詳しくは家畜保健衛生所までお問い合わせください。</a:t>
            </a:r>
          </a:p>
        </p:txBody>
      </p:sp>
      <p:sp>
        <p:nvSpPr>
          <p:cNvPr id="45" name="テキスト ボックス 44">
            <a:extLst>
              <a:ext uri="{FF2B5EF4-FFF2-40B4-BE49-F238E27FC236}">
                <a16:creationId xmlns:a16="http://schemas.microsoft.com/office/drawing/2014/main" id="{976C3BDE-5992-4310-84B4-4ABF1D585208}"/>
              </a:ext>
            </a:extLst>
          </p:cNvPr>
          <p:cNvSpPr txBox="1"/>
          <p:nvPr/>
        </p:nvSpPr>
        <p:spPr>
          <a:xfrm>
            <a:off x="286702" y="8788568"/>
            <a:ext cx="635222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ja-JP" altLang="ja-JP" sz="1200" b="1" kern="100" dirty="0"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＊＊＊＊＊＊＊＊＊＊＊＊＊＊＊＊＊＊＊＊＊＊＊＊＊＊＊＊＊＊＊＊＊＊＊＊＊＊＊</a:t>
            </a:r>
            <a:endParaRPr lang="ja-JP" altLang="ja-JP" sz="1200" kern="100" dirty="0">
              <a:effectLst/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 panose="02020603050405020304" pitchFamily="18" charset="0"/>
            </a:endParaRPr>
          </a:p>
          <a:p>
            <a:pPr algn="just"/>
            <a:r>
              <a:rPr lang="en-US" altLang="ja-JP" sz="1200" b="1" kern="100" dirty="0"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 </a:t>
            </a:r>
            <a:r>
              <a:rPr lang="ja-JP" altLang="ja-JP" sz="1200" b="1" kern="100" dirty="0"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大阪府家畜保健衛生所 </a:t>
            </a:r>
            <a:r>
              <a:rPr lang="en-US" altLang="ja-JP" sz="1200" b="1" kern="100" dirty="0"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  </a:t>
            </a:r>
            <a:r>
              <a:rPr lang="ja-JP" altLang="ja-JP" sz="1200" b="1" kern="100" dirty="0"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〒</a:t>
            </a:r>
            <a:r>
              <a:rPr lang="en-US" altLang="ja-JP" sz="1200" b="1" kern="100" dirty="0"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598-0048</a:t>
            </a:r>
            <a:r>
              <a:rPr lang="ja-JP" altLang="ja-JP" sz="1200" b="1" kern="100" dirty="0"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　泉佐野市りんくう往来北１</a:t>
            </a:r>
            <a:r>
              <a:rPr lang="en-US" altLang="ja-JP" sz="1200" b="1" kern="100" dirty="0"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-</a:t>
            </a:r>
            <a:r>
              <a:rPr lang="ja-JP" altLang="ja-JP" sz="1200" b="1" kern="100" dirty="0"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５９</a:t>
            </a:r>
            <a:endParaRPr lang="en-US" altLang="ja-JP" sz="1200" b="1" kern="100" dirty="0">
              <a:effectLst/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 panose="02020603050405020304" pitchFamily="18" charset="0"/>
            </a:endParaRPr>
          </a:p>
          <a:p>
            <a:pPr algn="just"/>
            <a:r>
              <a:rPr lang="en-US" altLang="ja-JP" sz="1200" b="1" kern="1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			       </a:t>
            </a:r>
            <a:r>
              <a:rPr lang="en-US" altLang="ja-JP" sz="1200" b="1" kern="100" dirty="0"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TEL</a:t>
            </a:r>
            <a:r>
              <a:rPr lang="ja-JP" altLang="ja-JP" sz="1200" b="1" kern="100" dirty="0"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　</a:t>
            </a:r>
            <a:r>
              <a:rPr lang="en-US" altLang="ja-JP" sz="1200" b="1" kern="100" dirty="0"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072-</a:t>
            </a:r>
            <a:r>
              <a:rPr lang="ja-JP" altLang="ja-JP" sz="1200" b="1" kern="100" dirty="0"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４</a:t>
            </a:r>
            <a:r>
              <a:rPr lang="en-US" altLang="ja-JP" sz="1200" b="1" kern="100" dirty="0"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58-1151	FAX</a:t>
            </a:r>
            <a:r>
              <a:rPr lang="ja-JP" altLang="ja-JP" sz="1200" b="1" kern="100" dirty="0"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　</a:t>
            </a:r>
            <a:r>
              <a:rPr lang="en-US" altLang="ja-JP" sz="1200" b="1" kern="100" dirty="0"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072-</a:t>
            </a:r>
            <a:r>
              <a:rPr lang="ja-JP" altLang="ja-JP" sz="1200" b="1" kern="100" dirty="0"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４</a:t>
            </a:r>
            <a:r>
              <a:rPr lang="en-US" altLang="ja-JP" sz="1200" b="1" kern="100" dirty="0"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58-1152</a:t>
            </a:r>
            <a:endParaRPr lang="en-US" altLang="ja-JP" sz="1200" kern="100" dirty="0"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 panose="02020603050405020304" pitchFamily="18" charset="0"/>
            </a:endParaRPr>
          </a:p>
          <a:p>
            <a:pPr algn="just"/>
            <a:r>
              <a:rPr lang="ja-JP" altLang="ja-JP" sz="1200" b="1" kern="100" dirty="0"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＊＊＊＊＊＊＊＊＊＊＊＊＊＊＊＊＊＊＊＊＊＊＊＊＊＊＊＊＊＊＊＊＊＊＊＊＊＊＊</a:t>
            </a:r>
            <a:endParaRPr kumimoji="1" lang="ja-JP" altLang="en-US" sz="12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E3A84967-F856-4EEC-9BE1-2ECE373C98FA}"/>
              </a:ext>
            </a:extLst>
          </p:cNvPr>
          <p:cNvSpPr txBox="1"/>
          <p:nvPr/>
        </p:nvSpPr>
        <p:spPr>
          <a:xfrm>
            <a:off x="521539" y="7375048"/>
            <a:ext cx="5875838" cy="1169551"/>
          </a:xfrm>
          <a:prstGeom prst="rect">
            <a:avLst/>
          </a:prstGeom>
          <a:solidFill>
            <a:srgbClr val="F2F2F2">
              <a:alpha val="50196"/>
            </a:srgbClr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16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ランピースキン病について</a:t>
            </a:r>
            <a:endParaRPr kumimoji="1" lang="en-US" altLang="ja-JP" sz="16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endParaRPr kumimoji="1" lang="en-US" altLang="ja-JP" sz="6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kumimoji="1" lang="ja-JP" altLang="en-US" sz="12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令和</a:t>
            </a:r>
            <a:r>
              <a:rPr kumimoji="1" lang="en-US" altLang="ja-JP" sz="12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6</a:t>
            </a:r>
            <a:r>
              <a:rPr kumimoji="1" lang="ja-JP" altLang="en-US" sz="12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年</a:t>
            </a:r>
            <a:r>
              <a:rPr kumimoji="1" lang="en-US" altLang="ja-JP" sz="12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11</a:t>
            </a:r>
            <a:r>
              <a:rPr kumimoji="1" lang="ja-JP" altLang="en-US" sz="12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月</a:t>
            </a:r>
            <a:r>
              <a:rPr kumimoji="1"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に</a:t>
            </a:r>
            <a:r>
              <a:rPr kumimoji="1" lang="ja-JP" altLang="en-US" sz="12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福岡県と熊本県でランピースキン病の発生が国内で初めて確認</a:t>
            </a:r>
            <a:r>
              <a:rPr kumimoji="1"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されました。</a:t>
            </a:r>
            <a:endParaRPr kumimoji="1" lang="en-US" altLang="ja-JP" sz="12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別紙を参考に、毎日の健康観察や吸血昆虫対策の徹底をお願いします。</a:t>
            </a:r>
            <a:endParaRPr kumimoji="1" lang="en-US" altLang="ja-JP" sz="12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疑わしい症状を発見した場合は、ただちに家畜保健衛生所までご連絡ください。</a:t>
            </a:r>
            <a:endParaRPr kumimoji="1" lang="en-US" altLang="ja-JP" sz="12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1212398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366</Words>
  <Application>Microsoft Office PowerPoint</Application>
  <PresentationFormat>A4 210 x 297 mm</PresentationFormat>
  <Paragraphs>33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BIZ UDPゴシック</vt:lpstr>
      <vt:lpstr>HG丸ｺﾞｼｯｸM-PRO</vt:lpstr>
      <vt:lpstr>Arial</vt:lpstr>
      <vt:lpstr>Calibri</vt:lpstr>
      <vt:lpstr>Calibri Light</vt:lpstr>
      <vt:lpstr>Wingdings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2025-11-04T06:34:26Z</dcterms:created>
  <dcterms:modified xsi:type="dcterms:W3CDTF">2025-11-05T03:02:04Z</dcterms:modified>
  <cp:contentStatus/>
</cp:coreProperties>
</file>