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4"/>
  </p:sldMasterIdLst>
  <p:notesMasterIdLst>
    <p:notesMasterId r:id="rId6"/>
  </p:notes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8CD1DC-2E31-4DC8-B06D-9B6A8C359FA5}" v="5" dt="2024-09-12T09:48:03.2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2496" y="53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50375" cy="49880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1"/>
            <a:ext cx="2950374" cy="49880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2FF20B4-2906-4A05-A79B-803AC52E4C88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416"/>
            <a:ext cx="5446723" cy="391370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533"/>
            <a:ext cx="2950375" cy="49880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533"/>
            <a:ext cx="2950374" cy="49880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C9029A34-8E5D-4E8E-AD8E-9375B8970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824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29A34-8E5D-4E8E-AD8E-9375B89702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25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24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40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2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62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66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57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21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32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93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34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CE8A-B513-42EB-93B8-B5056553E925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CA2CD-29C0-402F-805D-0F698F978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19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D70F97B-1AA3-5C89-3C57-F075F8CE58F3}"/>
              </a:ext>
            </a:extLst>
          </p:cNvPr>
          <p:cNvSpPr/>
          <p:nvPr/>
        </p:nvSpPr>
        <p:spPr>
          <a:xfrm>
            <a:off x="5425811" y="6983949"/>
            <a:ext cx="1404000" cy="28009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58517E1-69D2-FCBF-2CC7-5DD0EDBC07E6}"/>
              </a:ext>
            </a:extLst>
          </p:cNvPr>
          <p:cNvSpPr/>
          <p:nvPr/>
        </p:nvSpPr>
        <p:spPr>
          <a:xfrm>
            <a:off x="2962042" y="7300396"/>
            <a:ext cx="2412000" cy="248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0E3578E-8075-FD28-B433-E761CCF0EB90}"/>
              </a:ext>
            </a:extLst>
          </p:cNvPr>
          <p:cNvSpPr/>
          <p:nvPr/>
        </p:nvSpPr>
        <p:spPr>
          <a:xfrm>
            <a:off x="131880" y="7297401"/>
            <a:ext cx="2767286" cy="2484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4CC7496-610A-4EC3-054A-AD43FA1B6FC0}"/>
              </a:ext>
            </a:extLst>
          </p:cNvPr>
          <p:cNvSpPr/>
          <p:nvPr/>
        </p:nvSpPr>
        <p:spPr>
          <a:xfrm>
            <a:off x="3326934" y="4354907"/>
            <a:ext cx="3446202" cy="187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418B271-3AB1-DC44-1FE2-9FC0AF304F9B}"/>
              </a:ext>
            </a:extLst>
          </p:cNvPr>
          <p:cNvSpPr/>
          <p:nvPr/>
        </p:nvSpPr>
        <p:spPr>
          <a:xfrm>
            <a:off x="244322" y="4354909"/>
            <a:ext cx="3031724" cy="18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2900A4A-93CA-927C-297D-293610805D85}"/>
              </a:ext>
            </a:extLst>
          </p:cNvPr>
          <p:cNvSpPr/>
          <p:nvPr/>
        </p:nvSpPr>
        <p:spPr>
          <a:xfrm>
            <a:off x="3347795" y="1630819"/>
            <a:ext cx="3425341" cy="190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D95CE6-A47F-AA38-76CB-C361643599F7}"/>
              </a:ext>
            </a:extLst>
          </p:cNvPr>
          <p:cNvSpPr/>
          <p:nvPr/>
        </p:nvSpPr>
        <p:spPr>
          <a:xfrm>
            <a:off x="244323" y="1624217"/>
            <a:ext cx="3031724" cy="190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25EBE0E-8D4C-B8EA-4867-89E27A10B35D}"/>
              </a:ext>
            </a:extLst>
          </p:cNvPr>
          <p:cNvSpPr txBox="1"/>
          <p:nvPr/>
        </p:nvSpPr>
        <p:spPr>
          <a:xfrm>
            <a:off x="164592" y="655678"/>
            <a:ext cx="6693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①衛生管理区域に病原体を持ち込まない！</a:t>
            </a:r>
            <a:endParaRPr kumimoji="1" lang="en-US" altLang="ja-JP" sz="7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☑手指の洗浄・消毒をしていますか？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☑車両の消毒をしていますか？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☑専用の衣服や靴の確実な着用ができていますか？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96CB19C-114A-537C-EE24-875C0E617639}"/>
              </a:ext>
            </a:extLst>
          </p:cNvPr>
          <p:cNvSpPr txBox="1"/>
          <p:nvPr/>
        </p:nvSpPr>
        <p:spPr>
          <a:xfrm>
            <a:off x="683891" y="1671341"/>
            <a:ext cx="2470839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境界に更衣や消毒の設備がない</a:t>
            </a:r>
            <a:endParaRPr kumimoji="1" lang="en-US" altLang="ja-JP" sz="1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9FA9DF6C-C560-1432-A763-1D5A8B7FC4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0"/>
          <a:stretch/>
        </p:blipFill>
        <p:spPr>
          <a:xfrm>
            <a:off x="5462248" y="1989843"/>
            <a:ext cx="1158667" cy="116886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219462D-653C-EB22-177E-60212B2FAF4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7"/>
          <a:stretch/>
        </p:blipFill>
        <p:spPr>
          <a:xfrm>
            <a:off x="3362405" y="4787842"/>
            <a:ext cx="1483453" cy="1426623"/>
          </a:xfrm>
          <a:prstGeom prst="rect">
            <a:avLst/>
          </a:prstGeom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18F79DE-828C-301D-53A7-DC3DB6D363D8}"/>
              </a:ext>
            </a:extLst>
          </p:cNvPr>
          <p:cNvSpPr txBox="1"/>
          <p:nvPr/>
        </p:nvSpPr>
        <p:spPr>
          <a:xfrm>
            <a:off x="567230" y="227480"/>
            <a:ext cx="5723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>
                <a:latin typeface="メイリオ" panose="020B0604030504040204" pitchFamily="50" charset="-128"/>
                <a:ea typeface="メイリオ" panose="020B0604030504040204" pitchFamily="50" charset="-128"/>
              </a:rPr>
              <a:t>一斉点検の要チェックポイント（家きん</a:t>
            </a:r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6828B53-EF67-4508-A405-A37829CAC2D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2086" y="44025"/>
            <a:ext cx="1095914" cy="76702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A70B8D-9FB9-1E8E-728D-30596C5EE38A}"/>
              </a:ext>
            </a:extLst>
          </p:cNvPr>
          <p:cNvSpPr txBox="1"/>
          <p:nvPr/>
        </p:nvSpPr>
        <p:spPr>
          <a:xfrm>
            <a:off x="164592" y="3572465"/>
            <a:ext cx="65288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②家きん舎に病原体を持ち込まない！</a:t>
            </a:r>
            <a:endParaRPr kumimoji="1" lang="en-US" altLang="ja-JP" sz="7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☑手指の洗浄・消毒をしていますか？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☑専用の靴の確実な着用ができていますか？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13ADDD7-C41F-0398-23B8-64A0F1D431DE}"/>
              </a:ext>
            </a:extLst>
          </p:cNvPr>
          <p:cNvSpPr txBox="1"/>
          <p:nvPr/>
        </p:nvSpPr>
        <p:spPr>
          <a:xfrm>
            <a:off x="164592" y="6285067"/>
            <a:ext cx="6291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③野生動物を近づけない！侵入させない！</a:t>
            </a:r>
            <a:endParaRPr kumimoji="1" lang="en-US" altLang="ja-JP" sz="7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☑防鳥ネット等は家きん舎のみでなく、堆肥舎等にも設置していますか？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☑破損箇所や開口部の隙間は速やかに補修していますか？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☑ネズミや害虫の駆除は定期的にしていますか？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5" name="図 14" descr="屋外, 建物, 雪, 小さい が含まれている画像&#10;&#10;自動的に生成された説明">
            <a:extLst>
              <a:ext uri="{FF2B5EF4-FFF2-40B4-BE49-F238E27FC236}">
                <a16:creationId xmlns:a16="http://schemas.microsoft.com/office/drawing/2014/main" id="{7CB36EAF-B9DF-7D34-3777-CD8EF030152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2975" y="1947902"/>
            <a:ext cx="1889275" cy="1416956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D3DBDA5-AC7B-19B8-8BB1-B8E8B6C44139}"/>
              </a:ext>
            </a:extLst>
          </p:cNvPr>
          <p:cNvSpPr txBox="1"/>
          <p:nvPr/>
        </p:nvSpPr>
        <p:spPr>
          <a:xfrm flipH="1">
            <a:off x="535579" y="4371264"/>
            <a:ext cx="2876908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専用の長靴が用意されておらず、</a:t>
            </a:r>
            <a:endParaRPr kumimoji="1" lang="en-US" altLang="ja-JP" sz="12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出入り時の動線も不明瞭</a:t>
            </a:r>
          </a:p>
        </p:txBody>
      </p:sp>
      <p:pic>
        <p:nvPicPr>
          <p:cNvPr id="23" name="図 22" descr="建物, 屋外, 古い, 家 が含まれている画像">
            <a:extLst>
              <a:ext uri="{FF2B5EF4-FFF2-40B4-BE49-F238E27FC236}">
                <a16:creationId xmlns:a16="http://schemas.microsoft.com/office/drawing/2014/main" id="{6740A02C-8271-F147-0D29-543C23D6D45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0221" y="4822320"/>
            <a:ext cx="1919925" cy="1370681"/>
          </a:xfrm>
          <a:prstGeom prst="rect">
            <a:avLst/>
          </a:prstGeom>
        </p:spPr>
      </p:pic>
      <p:pic>
        <p:nvPicPr>
          <p:cNvPr id="33" name="図 32" descr="建物, 窓, 座る, 探す が含まれている画像&#10;&#10;自動的に生成された説明">
            <a:extLst>
              <a:ext uri="{FF2B5EF4-FFF2-40B4-BE49-F238E27FC236}">
                <a16:creationId xmlns:a16="http://schemas.microsoft.com/office/drawing/2014/main" id="{47B1F4DE-AE4B-2C37-AA27-AE516F6F002B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683" y="7724320"/>
            <a:ext cx="1204707" cy="711299"/>
          </a:xfrm>
          <a:prstGeom prst="rect">
            <a:avLst/>
          </a:prstGeom>
          <a:ln w="12700">
            <a:noFill/>
          </a:ln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85A8CE05-45B3-4169-14C9-8414A457C33E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0395" y="4805275"/>
            <a:ext cx="1816368" cy="1398306"/>
          </a:xfrm>
          <a:prstGeom prst="rect">
            <a:avLst/>
          </a:prstGeom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F6AFA49-A36D-87B1-8B86-27556A550AE5}"/>
              </a:ext>
            </a:extLst>
          </p:cNvPr>
          <p:cNvSpPr txBox="1"/>
          <p:nvPr/>
        </p:nvSpPr>
        <p:spPr>
          <a:xfrm>
            <a:off x="3852759" y="1658476"/>
            <a:ext cx="2840648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車両の消毒、専用の衣服や靴の着用</a:t>
            </a:r>
            <a:endParaRPr kumimoji="1" lang="en-US" altLang="ja-JP" sz="1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94ACD15-A374-4F7D-F5E9-094DF66583D9}"/>
              </a:ext>
            </a:extLst>
          </p:cNvPr>
          <p:cNvSpPr txBox="1"/>
          <p:nvPr/>
        </p:nvSpPr>
        <p:spPr>
          <a:xfrm>
            <a:off x="3734614" y="4354906"/>
            <a:ext cx="3166564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専用の長靴の着用、すのこ等を用いた靴の履き替え時の動線の交差防止</a:t>
            </a:r>
            <a:endParaRPr kumimoji="1" lang="en-US" altLang="ja-JP" sz="1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823ADDC-5717-E7BD-5014-88D1E0871634}"/>
              </a:ext>
            </a:extLst>
          </p:cNvPr>
          <p:cNvSpPr txBox="1"/>
          <p:nvPr/>
        </p:nvSpPr>
        <p:spPr>
          <a:xfrm flipH="1">
            <a:off x="524495" y="7304639"/>
            <a:ext cx="201175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壁や金網に破損があり、</a:t>
            </a:r>
            <a:endParaRPr kumimoji="1" lang="en-US" altLang="ja-JP" sz="12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補修されていない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8DD9B534-0C41-30F6-8983-686833AF994D}"/>
              </a:ext>
            </a:extLst>
          </p:cNvPr>
          <p:cNvSpPr txBox="1"/>
          <p:nvPr/>
        </p:nvSpPr>
        <p:spPr>
          <a:xfrm>
            <a:off x="3332803" y="7294751"/>
            <a:ext cx="2110130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集卵ベルトの開口部や堆肥舎も隙間がないように対策している</a:t>
            </a:r>
            <a:endParaRPr kumimoji="1" lang="en-US" altLang="ja-JP" sz="1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FDF43AE2-91E0-F9D2-C83F-EE7442956450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7427" y="1989843"/>
            <a:ext cx="1968755" cy="1170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Picture 20">
            <a:extLst>
              <a:ext uri="{FF2B5EF4-FFF2-40B4-BE49-F238E27FC236}">
                <a16:creationId xmlns:a16="http://schemas.microsoft.com/office/drawing/2014/main" id="{00000000-0008-0000-0000-00009A0000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2" t="-1070"/>
          <a:stretch/>
        </p:blipFill>
        <p:spPr bwMode="auto">
          <a:xfrm>
            <a:off x="4114910" y="7894425"/>
            <a:ext cx="1218772" cy="115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乗算記号 1">
            <a:extLst>
              <a:ext uri="{FF2B5EF4-FFF2-40B4-BE49-F238E27FC236}">
                <a16:creationId xmlns:a16="http://schemas.microsoft.com/office/drawing/2014/main" id="{ABA8C4F4-EFE7-7985-906B-08DD5782D244}"/>
              </a:ext>
            </a:extLst>
          </p:cNvPr>
          <p:cNvSpPr/>
          <p:nvPr/>
        </p:nvSpPr>
        <p:spPr>
          <a:xfrm>
            <a:off x="276841" y="1604412"/>
            <a:ext cx="382062" cy="382062"/>
          </a:xfrm>
          <a:prstGeom prst="mathMultiply">
            <a:avLst>
              <a:gd name="adj1" fmla="val 1196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円: 塗りつぶしなし 2">
            <a:extLst>
              <a:ext uri="{FF2B5EF4-FFF2-40B4-BE49-F238E27FC236}">
                <a16:creationId xmlns:a16="http://schemas.microsoft.com/office/drawing/2014/main" id="{912306DE-948F-34CA-D167-F431D86C6439}"/>
              </a:ext>
            </a:extLst>
          </p:cNvPr>
          <p:cNvSpPr/>
          <p:nvPr/>
        </p:nvSpPr>
        <p:spPr>
          <a:xfrm>
            <a:off x="3429001" y="1671342"/>
            <a:ext cx="280028" cy="280028"/>
          </a:xfrm>
          <a:prstGeom prst="donut">
            <a:avLst>
              <a:gd name="adj" fmla="val 1323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吹き出し: 角を丸めた四角形 23">
            <a:extLst>
              <a:ext uri="{FF2B5EF4-FFF2-40B4-BE49-F238E27FC236}">
                <a16:creationId xmlns:a16="http://schemas.microsoft.com/office/drawing/2014/main" id="{A87224E2-1D2C-6138-C713-9A4D31744CFF}"/>
              </a:ext>
            </a:extLst>
          </p:cNvPr>
          <p:cNvSpPr/>
          <p:nvPr/>
        </p:nvSpPr>
        <p:spPr>
          <a:xfrm>
            <a:off x="3490119" y="3203495"/>
            <a:ext cx="3198956" cy="286892"/>
          </a:xfrm>
          <a:prstGeom prst="wedgeRoundRectCallout">
            <a:avLst>
              <a:gd name="adj1" fmla="val -14158"/>
              <a:gd name="adj2" fmla="val -103154"/>
              <a:gd name="adj3" fmla="val 16667"/>
            </a:avLst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タイヤの溝やタイヤハウスもしっかりと！</a:t>
            </a: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E57591D8-FD29-80A2-DA5A-E6935C2C4C19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8706" y="7739814"/>
            <a:ext cx="1321761" cy="1059898"/>
          </a:xfrm>
          <a:prstGeom prst="rect">
            <a:avLst/>
          </a:prstGeom>
        </p:spPr>
      </p:pic>
      <p:sp>
        <p:nvSpPr>
          <p:cNvPr id="28" name="楕円 27">
            <a:extLst>
              <a:ext uri="{FF2B5EF4-FFF2-40B4-BE49-F238E27FC236}">
                <a16:creationId xmlns:a16="http://schemas.microsoft.com/office/drawing/2014/main" id="{A2B2684B-1DED-7CC1-D9E7-538B6485DC3C}"/>
              </a:ext>
            </a:extLst>
          </p:cNvPr>
          <p:cNvSpPr/>
          <p:nvPr/>
        </p:nvSpPr>
        <p:spPr>
          <a:xfrm>
            <a:off x="2266684" y="8029632"/>
            <a:ext cx="284811" cy="27703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乗算記号 35">
            <a:extLst>
              <a:ext uri="{FF2B5EF4-FFF2-40B4-BE49-F238E27FC236}">
                <a16:creationId xmlns:a16="http://schemas.microsoft.com/office/drawing/2014/main" id="{53B01E1A-A8BA-860D-86DF-C25EF89F32AE}"/>
              </a:ext>
            </a:extLst>
          </p:cNvPr>
          <p:cNvSpPr/>
          <p:nvPr/>
        </p:nvSpPr>
        <p:spPr>
          <a:xfrm>
            <a:off x="250953" y="4371265"/>
            <a:ext cx="382062" cy="382062"/>
          </a:xfrm>
          <a:prstGeom prst="mathMultiply">
            <a:avLst>
              <a:gd name="adj1" fmla="val 1196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円: 塗りつぶしなし 36">
            <a:extLst>
              <a:ext uri="{FF2B5EF4-FFF2-40B4-BE49-F238E27FC236}">
                <a16:creationId xmlns:a16="http://schemas.microsoft.com/office/drawing/2014/main" id="{E9738008-3115-9151-84AC-5DE00DC755E1}"/>
              </a:ext>
            </a:extLst>
          </p:cNvPr>
          <p:cNvSpPr/>
          <p:nvPr/>
        </p:nvSpPr>
        <p:spPr>
          <a:xfrm>
            <a:off x="3412487" y="4410425"/>
            <a:ext cx="280028" cy="280028"/>
          </a:xfrm>
          <a:prstGeom prst="donut">
            <a:avLst>
              <a:gd name="adj" fmla="val 1323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99378B81-92D5-8268-0012-5BE326FC7D2C}"/>
              </a:ext>
            </a:extLst>
          </p:cNvPr>
          <p:cNvSpPr/>
          <p:nvPr/>
        </p:nvSpPr>
        <p:spPr>
          <a:xfrm>
            <a:off x="1853784" y="7766873"/>
            <a:ext cx="412900" cy="40968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乗算記号 38">
            <a:extLst>
              <a:ext uri="{FF2B5EF4-FFF2-40B4-BE49-F238E27FC236}">
                <a16:creationId xmlns:a16="http://schemas.microsoft.com/office/drawing/2014/main" id="{4E619BDE-8628-5A2A-74E2-61B1863662F2}"/>
              </a:ext>
            </a:extLst>
          </p:cNvPr>
          <p:cNvSpPr/>
          <p:nvPr/>
        </p:nvSpPr>
        <p:spPr>
          <a:xfrm>
            <a:off x="164962" y="7281340"/>
            <a:ext cx="382062" cy="382062"/>
          </a:xfrm>
          <a:prstGeom prst="mathMultiply">
            <a:avLst>
              <a:gd name="adj1" fmla="val 1196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円: 塗りつぶしなし 39">
            <a:extLst>
              <a:ext uri="{FF2B5EF4-FFF2-40B4-BE49-F238E27FC236}">
                <a16:creationId xmlns:a16="http://schemas.microsoft.com/office/drawing/2014/main" id="{E6D5B807-814E-5073-843A-71B7A0B9032A}"/>
              </a:ext>
            </a:extLst>
          </p:cNvPr>
          <p:cNvSpPr/>
          <p:nvPr/>
        </p:nvSpPr>
        <p:spPr>
          <a:xfrm>
            <a:off x="3030933" y="7342962"/>
            <a:ext cx="280028" cy="280028"/>
          </a:xfrm>
          <a:prstGeom prst="donut">
            <a:avLst>
              <a:gd name="adj" fmla="val 1323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吹き出し: 角を丸めた四角形 41">
            <a:extLst>
              <a:ext uri="{FF2B5EF4-FFF2-40B4-BE49-F238E27FC236}">
                <a16:creationId xmlns:a16="http://schemas.microsoft.com/office/drawing/2014/main" id="{B2C17347-4D6F-9462-207B-A23D4B677B35}"/>
              </a:ext>
            </a:extLst>
          </p:cNvPr>
          <p:cNvSpPr/>
          <p:nvPr/>
        </p:nvSpPr>
        <p:spPr>
          <a:xfrm>
            <a:off x="1497104" y="8881734"/>
            <a:ext cx="1368000" cy="280013"/>
          </a:xfrm>
          <a:prstGeom prst="wedgeRoundRectCallout">
            <a:avLst>
              <a:gd name="adj1" fmla="val 13252"/>
              <a:gd name="adj2" fmla="val -220551"/>
              <a:gd name="adj3" fmla="val 16667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補修はしっかりと！</a:t>
            </a:r>
          </a:p>
        </p:txBody>
      </p:sp>
      <p:pic>
        <p:nvPicPr>
          <p:cNvPr id="25" name="Content Placeholder 3">
            <a:extLst>
              <a:ext uri="{FF2B5EF4-FFF2-40B4-BE49-F238E27FC236}">
                <a16:creationId xmlns:a16="http://schemas.microsoft.com/office/drawing/2014/main" id="{04125BAE-0255-5975-A44B-4A33DC31F09C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359" y="8473282"/>
            <a:ext cx="1207869" cy="816904"/>
          </a:xfrm>
          <a:prstGeom prst="rect">
            <a:avLst/>
          </a:prstGeom>
          <a:ln w="19050">
            <a:noFill/>
          </a:ln>
        </p:spPr>
      </p:pic>
      <p:pic>
        <p:nvPicPr>
          <p:cNvPr id="12" name="Picture 1" descr="CIMG0115">
            <a:extLst>
              <a:ext uri="{FF2B5EF4-FFF2-40B4-BE49-F238E27FC236}">
                <a16:creationId xmlns:a16="http://schemas.microsoft.com/office/drawing/2014/main" id="{00000000-0008-0000-0000-000026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0660" y="8423675"/>
            <a:ext cx="1296000" cy="991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00000000-0008-0000-2D00-000002000000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5379" y="8583856"/>
            <a:ext cx="1473320" cy="1105972"/>
          </a:xfrm>
          <a:prstGeom prst="rect">
            <a:avLst/>
          </a:prstGeom>
        </p:spPr>
      </p:pic>
      <p:sp>
        <p:nvSpPr>
          <p:cNvPr id="41" name="吹き出し: 角を丸めた四角形 40">
            <a:extLst>
              <a:ext uri="{FF2B5EF4-FFF2-40B4-BE49-F238E27FC236}">
                <a16:creationId xmlns:a16="http://schemas.microsoft.com/office/drawing/2014/main" id="{6B8BAA07-ED78-DC4F-9711-A3A9E27C7D7A}"/>
              </a:ext>
            </a:extLst>
          </p:cNvPr>
          <p:cNvSpPr/>
          <p:nvPr/>
        </p:nvSpPr>
        <p:spPr>
          <a:xfrm>
            <a:off x="238093" y="9327849"/>
            <a:ext cx="1907014" cy="413720"/>
          </a:xfrm>
          <a:prstGeom prst="wedgeRoundRectCallout">
            <a:avLst>
              <a:gd name="adj1" fmla="val -15258"/>
              <a:gd name="adj2" fmla="val -105800"/>
              <a:gd name="adj3" fmla="val 16667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屋根裏内部やモニター開口部も破損がないか要確認！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7EB54B0-1C7D-79B1-16AF-A559B1BB94F7}"/>
              </a:ext>
            </a:extLst>
          </p:cNvPr>
          <p:cNvSpPr txBox="1"/>
          <p:nvPr/>
        </p:nvSpPr>
        <p:spPr>
          <a:xfrm>
            <a:off x="5378562" y="9415609"/>
            <a:ext cx="1542247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latin typeface="メイリオ" panose="020B0604030504040204" pitchFamily="50" charset="-128"/>
                <a:ea typeface="メイリオ" panose="020B0604030504040204" pitchFamily="50" charset="-128"/>
              </a:rPr>
              <a:t>鶏舎全体を防鳥ネットで覆った事例</a:t>
            </a:r>
            <a:endParaRPr kumimoji="1" lang="en-US" altLang="ja-JP" sz="105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6AC41FB0-2B65-2534-4CE4-659292CFF0D5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98745" y="7485090"/>
            <a:ext cx="1296000" cy="911984"/>
          </a:xfrm>
          <a:prstGeom prst="rect">
            <a:avLst/>
          </a:prstGeom>
        </p:spPr>
      </p:pic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758CD611-ADD2-147E-D40F-F9EF4A7348E3}"/>
              </a:ext>
            </a:extLst>
          </p:cNvPr>
          <p:cNvSpPr/>
          <p:nvPr/>
        </p:nvSpPr>
        <p:spPr>
          <a:xfrm>
            <a:off x="5521789" y="7022187"/>
            <a:ext cx="1183622" cy="382137"/>
          </a:xfrm>
          <a:prstGeom prst="wedgeRoundRectCallout">
            <a:avLst>
              <a:gd name="adj1" fmla="val 30195"/>
              <a:gd name="adj2" fmla="val 9686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野鳥が多い地域は特に注意！</a:t>
            </a:r>
          </a:p>
        </p:txBody>
      </p:sp>
    </p:spTree>
    <p:extLst>
      <p:ext uri="{BB962C8B-B14F-4D97-AF65-F5344CB8AC3E}">
        <p14:creationId xmlns:p14="http://schemas.microsoft.com/office/powerpoint/2010/main" val="259330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FAAEEF5D7FB3D458A26073E26738796" ma:contentTypeVersion="16" ma:contentTypeDescription="新しいドキュメントを作成します。" ma:contentTypeScope="" ma:versionID="9f49658980f9af9a70811a4419cea679">
  <xsd:schema xmlns:xsd="http://www.w3.org/2001/XMLSchema" xmlns:xs="http://www.w3.org/2001/XMLSchema" xmlns:p="http://schemas.microsoft.com/office/2006/metadata/properties" xmlns:ns2="4e25717e-45ab-451c-957d-296cd6ebe27e" xmlns:ns3="85ec59af-1a16-40a0-b163-384e34c79a5c" targetNamespace="http://schemas.microsoft.com/office/2006/metadata/properties" ma:root="true" ma:fieldsID="755048bc602be11674abd0898a086378" ns2:_="" ns3:_="">
    <xsd:import namespace="4e25717e-45ab-451c-957d-296cd6ebe27e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  <xsd:element ref="ns2:_x3042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25717e-45ab-451c-957d-296cd6ebe27e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1" nillable="true" ma:displayName="承認の状態" ma:internalName="_x627f__x8a8d__x306e__x72b6__x614b_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3042_" ma:index="23" nillable="true" ma:displayName="あ" ma:format="Dropdown" ma:internalName="_x3042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240bee7-2148-4c92-903a-8c688a6d17d6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25717e-45ab-451c-957d-296cd6ebe27e">
      <Terms xmlns="http://schemas.microsoft.com/office/infopath/2007/PartnerControls"/>
    </lcf76f155ced4ddcb4097134ff3c332f>
    <TaxCatchAll xmlns="85ec59af-1a16-40a0-b163-384e34c79a5c" xsi:nil="true"/>
    <_Flow_SignoffStatus xmlns="4e25717e-45ab-451c-957d-296cd6ebe27e" xsi:nil="true"/>
    <_x3042_ xmlns="4e25717e-45ab-451c-957d-296cd6ebe27e" xsi:nil="true"/>
    <_x4f5c__x6210__x65e5__x6642_ xmlns="4e25717e-45ab-451c-957d-296cd6ebe27e" xsi:nil="true"/>
  </documentManagement>
</p:properties>
</file>

<file path=customXml/itemProps1.xml><?xml version="1.0" encoding="utf-8"?>
<ds:datastoreItem xmlns:ds="http://schemas.openxmlformats.org/officeDocument/2006/customXml" ds:itemID="{8CDE456E-7287-4E4B-B3F7-7523801A52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23566F-D06F-4386-A9B9-45B96CA6A7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25717e-45ab-451c-957d-296cd6ebe27e"/>
    <ds:schemaRef ds:uri="85ec59af-1a16-40a0-b163-384e34c79a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995C38-4BCC-40DB-93E9-1792D361CBD9}">
  <ds:schemaRefs>
    <ds:schemaRef ds:uri="http://www.w3.org/XML/1998/namespace"/>
    <ds:schemaRef ds:uri="http://purl.org/dc/elements/1.1/"/>
    <ds:schemaRef ds:uri="http://purl.org/dc/dcmitype/"/>
    <ds:schemaRef ds:uri="4e25717e-45ab-451c-957d-296cd6ebe27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5ec59af-1a16-40a0-b163-384e34c79a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269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2024-09-12T09:48:03Z</dcterms:created>
  <dcterms:modified xsi:type="dcterms:W3CDTF">2025-11-05T02:34:59Z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0x010100AFAAEEF5D7FB3D458A26073E26738796</vt:lpwstr>
  </property>
  <property fmtid="{D5CDD505-2E9C-101B-9397-08002B2CF9AE}" pid="4" name="_MarkAsFinal">
    <vt:bool>true</vt:bool>
  </property>
</Properties>
</file>