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sldIdLst>
    <p:sldId id="257"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SFLEr09DSr4tK9y70uSqkw==" hashData="UDrf2QEBnqHWIXiat477UJF2dIMP1kaD+Py8oFr/M/cwMKJqJa7uZlb2gjlNHNffULYXHdgIp9vX9awzBMfjR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59" d="100"/>
          <a:sy n="59" d="100"/>
        </p:scale>
        <p:origin x="250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3044131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2887329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234545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639802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2150618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10734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913881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3509674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370125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493245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6AB69A-E54A-4828-8ACA-DDB687DF9630}" type="datetimeFigureOut">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230136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B6AB69A-E54A-4828-8ACA-DDB687DF9630}" type="datetimeFigureOut">
              <a:rPr kumimoji="1" lang="ja-JP" altLang="en-US" smtClean="0"/>
              <a:t>2025/7/29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988335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40">
            <a:extLst>
              <a:ext uri="{FF2B5EF4-FFF2-40B4-BE49-F238E27FC236}">
                <a16:creationId xmlns:a16="http://schemas.microsoft.com/office/drawing/2014/main" id="{91151C72-0D4C-4511-BAD7-A9682EDCCF8E}"/>
              </a:ext>
            </a:extLst>
          </p:cNvPr>
          <p:cNvSpPr>
            <a:spLocks noChangeArrowheads="1"/>
          </p:cNvSpPr>
          <p:nvPr/>
        </p:nvSpPr>
        <p:spPr bwMode="auto">
          <a:xfrm>
            <a:off x="286702" y="510188"/>
            <a:ext cx="623951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48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家畜保健衛生所情報</a:t>
            </a:r>
            <a:endParaRPr kumimoji="0" lang="ja-JP" altLang="en-US" sz="1200" b="0" i="0" u="none" strike="noStrike" cap="none" normalizeH="0" baseline="0" dirty="0">
              <a:ln>
                <a:noFill/>
              </a:ln>
              <a:solidFill>
                <a:schemeClr val="tx1"/>
              </a:solidFill>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25" name="角丸四角形 1" descr="タイトル: 暑熱対策に取り組みましょう - 説明: 暑熱対策に取り組みましょう">
            <a:extLst>
              <a:ext uri="{FF2B5EF4-FFF2-40B4-BE49-F238E27FC236}">
                <a16:creationId xmlns:a16="http://schemas.microsoft.com/office/drawing/2014/main" id="{DC72B108-BC67-48FB-A10C-9CCA4DDEC06C}"/>
              </a:ext>
            </a:extLst>
          </p:cNvPr>
          <p:cNvSpPr>
            <a:spLocks noChangeArrowheads="1"/>
          </p:cNvSpPr>
          <p:nvPr/>
        </p:nvSpPr>
        <p:spPr bwMode="auto">
          <a:xfrm>
            <a:off x="1234440" y="1850082"/>
            <a:ext cx="5221032" cy="755403"/>
          </a:xfrm>
          <a:prstGeom prst="roundRect">
            <a:avLst>
              <a:gd name="adj" fmla="val 16667"/>
            </a:avLst>
          </a:prstGeom>
          <a:noFill/>
          <a:ln w="63500" cmpd="dbl">
            <a:solidFill>
              <a:srgbClr val="385D8A"/>
            </a:solidFill>
            <a:round/>
            <a:headEnd/>
            <a:tailEnd/>
          </a:ln>
          <a:effectLst>
            <a:outerShdw dist="38100" dir="2700000" algn="tl" rotWithShape="0">
              <a:srgbClr val="000000">
                <a:alpha val="3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24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 　アルボウイルス感染症や</a:t>
            </a:r>
            <a:endParaRPr lang="en-US" altLang="ja-JP" sz="24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lang="ja-JP" altLang="en-US" sz="24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ランピースキン病に注意しましょう</a:t>
            </a:r>
            <a:endParaRPr kumimoji="0" lang="ja-JP" altLang="en-US" sz="1400" b="0" i="0" u="none" strike="noStrike" cap="none" normalizeH="0" baseline="0" dirty="0">
              <a:ln>
                <a:noFill/>
              </a:ln>
              <a:solidFill>
                <a:schemeClr val="tx1"/>
              </a:solidFill>
              <a:effectLst/>
              <a:cs typeface="ＭＳ Ｐゴシック" panose="020B0600070205080204" pitchFamily="50" charset="-128"/>
            </a:endParaRPr>
          </a:p>
        </p:txBody>
      </p:sp>
      <p:grpSp>
        <p:nvGrpSpPr>
          <p:cNvPr id="28" name="グループ化 27">
            <a:extLst>
              <a:ext uri="{FF2B5EF4-FFF2-40B4-BE49-F238E27FC236}">
                <a16:creationId xmlns:a16="http://schemas.microsoft.com/office/drawing/2014/main" id="{753418F0-C94B-4271-93AE-3ECA6E6500E2}"/>
              </a:ext>
            </a:extLst>
          </p:cNvPr>
          <p:cNvGrpSpPr/>
          <p:nvPr/>
        </p:nvGrpSpPr>
        <p:grpSpPr>
          <a:xfrm>
            <a:off x="94502" y="1586751"/>
            <a:ext cx="1323975" cy="1282065"/>
            <a:chOff x="0" y="-25419"/>
            <a:chExt cx="1333044" cy="1290707"/>
          </a:xfrm>
        </p:grpSpPr>
        <p:sp>
          <p:nvSpPr>
            <p:cNvPr id="29" name="楕円 28">
              <a:extLst>
                <a:ext uri="{FF2B5EF4-FFF2-40B4-BE49-F238E27FC236}">
                  <a16:creationId xmlns:a16="http://schemas.microsoft.com/office/drawing/2014/main" id="{71CF4E35-630F-42CB-BE05-7F70CBB788C3}"/>
                </a:ext>
              </a:extLst>
            </p:cNvPr>
            <p:cNvSpPr/>
            <p:nvPr/>
          </p:nvSpPr>
          <p:spPr>
            <a:xfrm>
              <a:off x="0" y="-25419"/>
              <a:ext cx="1333044" cy="1260628"/>
            </a:xfrm>
            <a:prstGeom prst="ellipse">
              <a:avLst/>
            </a:prstGeom>
            <a:solidFill>
              <a:srgbClr val="4F81BD">
                <a:lumMod val="75000"/>
              </a:srgbClr>
            </a:solidFill>
            <a:ln w="28575" cap="flat" cmpd="sng" algn="ctr">
              <a:noFill/>
              <a:prstDash val="solid"/>
            </a:ln>
            <a:effectLst/>
          </p:spPr>
          <p:txBody>
            <a:bodyPr rot="0" spcFirstLastPara="0" vert="horz" wrap="square" lIns="0" tIns="0" rIns="0" bIns="0" numCol="1" spcCol="0" rtlCol="0" fromWordArt="0" anchor="t" anchorCtr="0" forceAA="0" compatLnSpc="1">
              <a:prstTxWarp prst="textNoShape">
                <a:avLst/>
              </a:prstTxWarp>
              <a:noAutofit/>
            </a:bodyPr>
            <a:lstStyle/>
            <a:p>
              <a:pPr algn="ctr"/>
              <a:r>
                <a:rPr lang="ja-JP" sz="1400" b="1"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牛飼養農家の皆様へ</a:t>
              </a:r>
              <a:endParaRPr 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pic>
          <p:nvPicPr>
            <p:cNvPr id="30" name="図 29">
              <a:extLst>
                <a:ext uri="{FF2B5EF4-FFF2-40B4-BE49-F238E27FC236}">
                  <a16:creationId xmlns:a16="http://schemas.microsoft.com/office/drawing/2014/main" id="{A1DE0323-02E7-4E53-A6C5-B5B993DDC92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0136" y="596349"/>
              <a:ext cx="668939" cy="668939"/>
            </a:xfrm>
            <a:prstGeom prst="rect">
              <a:avLst/>
            </a:prstGeom>
            <a:noFill/>
            <a:ln>
              <a:noFill/>
            </a:ln>
          </p:spPr>
        </p:pic>
      </p:grpSp>
      <p:sp>
        <p:nvSpPr>
          <p:cNvPr id="31" name="Rectangle 35">
            <a:extLst>
              <a:ext uri="{FF2B5EF4-FFF2-40B4-BE49-F238E27FC236}">
                <a16:creationId xmlns:a16="http://schemas.microsoft.com/office/drawing/2014/main" id="{976ADA3A-B712-49EE-B3D8-694AC853C211}"/>
              </a:ext>
            </a:extLst>
          </p:cNvPr>
          <p:cNvSpPr>
            <a:spLocks noChangeArrowheads="1"/>
          </p:cNvSpPr>
          <p:nvPr/>
        </p:nvSpPr>
        <p:spPr bwMode="auto">
          <a:xfrm>
            <a:off x="152400" y="1524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4" name="Rectangle 45">
            <a:extLst>
              <a:ext uri="{FF2B5EF4-FFF2-40B4-BE49-F238E27FC236}">
                <a16:creationId xmlns:a16="http://schemas.microsoft.com/office/drawing/2014/main" id="{8B55D562-37CE-498A-9FA6-6048E647F8E8}"/>
              </a:ext>
            </a:extLst>
          </p:cNvPr>
          <p:cNvSpPr>
            <a:spLocks noChangeArrowheads="1"/>
          </p:cNvSpPr>
          <p:nvPr/>
        </p:nvSpPr>
        <p:spPr bwMode="auto">
          <a:xfrm>
            <a:off x="331788" y="6096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7" name="テキスト ボックス 36">
            <a:extLst>
              <a:ext uri="{FF2B5EF4-FFF2-40B4-BE49-F238E27FC236}">
                <a16:creationId xmlns:a16="http://schemas.microsoft.com/office/drawing/2014/main" id="{4D60DA77-72E8-49AB-8C67-CD5393AF5629}"/>
              </a:ext>
            </a:extLst>
          </p:cNvPr>
          <p:cNvSpPr txBox="1"/>
          <p:nvPr/>
        </p:nvSpPr>
        <p:spPr>
          <a:xfrm>
            <a:off x="5821136" y="314617"/>
            <a:ext cx="884464" cy="276999"/>
          </a:xfrm>
          <a:prstGeom prst="rect">
            <a:avLst/>
          </a:prstGeom>
          <a:noFill/>
        </p:spPr>
        <p:txBody>
          <a:bodyPr wrap="square" rtlCol="0">
            <a:spAutoFit/>
          </a:bodyPr>
          <a:lstStyle/>
          <a:p>
            <a:r>
              <a:rPr kumimoji="1" lang="en-US" altLang="ja-JP" sz="1200" dirty="0">
                <a:latin typeface="HG丸ｺﾞｼｯｸM-PRO" panose="020F0600000000000000" pitchFamily="50" charset="-128"/>
                <a:ea typeface="HG丸ｺﾞｼｯｸM-PRO" panose="020F0600000000000000" pitchFamily="50" charset="-128"/>
              </a:rPr>
              <a:t>7-</a:t>
            </a:r>
            <a:r>
              <a:rPr kumimoji="1" lang="ja-JP" altLang="en-US" sz="1200" dirty="0">
                <a:latin typeface="HG丸ｺﾞｼｯｸM-PRO" panose="020F0600000000000000" pitchFamily="50" charset="-128"/>
                <a:ea typeface="HG丸ｺﾞｼｯｸM-PRO" panose="020F0600000000000000" pitchFamily="50" charset="-128"/>
              </a:rPr>
              <a:t>６</a:t>
            </a:r>
          </a:p>
        </p:txBody>
      </p:sp>
      <p:grpSp>
        <p:nvGrpSpPr>
          <p:cNvPr id="3" name="グループ化 2">
            <a:extLst>
              <a:ext uri="{FF2B5EF4-FFF2-40B4-BE49-F238E27FC236}">
                <a16:creationId xmlns:a16="http://schemas.microsoft.com/office/drawing/2014/main" id="{9CEF6333-EE87-453F-85E4-6001B140B6BF}"/>
              </a:ext>
            </a:extLst>
          </p:cNvPr>
          <p:cNvGrpSpPr/>
          <p:nvPr/>
        </p:nvGrpSpPr>
        <p:grpSpPr>
          <a:xfrm>
            <a:off x="94378" y="1310447"/>
            <a:ext cx="6302999" cy="276999"/>
            <a:chOff x="94378" y="1366327"/>
            <a:chExt cx="6302999" cy="276999"/>
          </a:xfrm>
        </p:grpSpPr>
        <p:cxnSp>
          <p:nvCxnSpPr>
            <p:cNvPr id="20" name="Line 142">
              <a:extLst>
                <a:ext uri="{FF2B5EF4-FFF2-40B4-BE49-F238E27FC236}">
                  <a16:creationId xmlns:a16="http://schemas.microsoft.com/office/drawing/2014/main" id="{1B40C459-8555-4803-AD72-C62AFB522D2B}"/>
                </a:ext>
              </a:extLst>
            </p:cNvPr>
            <p:cNvCxnSpPr>
              <a:cxnSpLocks noChangeShapeType="1"/>
            </p:cNvCxnSpPr>
            <p:nvPr/>
          </p:nvCxnSpPr>
          <p:spPr bwMode="auto">
            <a:xfrm>
              <a:off x="1526930" y="1498476"/>
              <a:ext cx="4870447" cy="1244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cxnSp>
        <p:sp>
          <p:nvSpPr>
            <p:cNvPr id="38" name="テキスト ボックス 37">
              <a:extLst>
                <a:ext uri="{FF2B5EF4-FFF2-40B4-BE49-F238E27FC236}">
                  <a16:creationId xmlns:a16="http://schemas.microsoft.com/office/drawing/2014/main" id="{D6054B82-D4F2-4420-A459-32E528AD577C}"/>
                </a:ext>
              </a:extLst>
            </p:cNvPr>
            <p:cNvSpPr txBox="1"/>
            <p:nvPr/>
          </p:nvSpPr>
          <p:spPr>
            <a:xfrm>
              <a:off x="94378" y="1366327"/>
              <a:ext cx="1624355"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令和７年</a:t>
              </a:r>
              <a:r>
                <a:rPr kumimoji="1" lang="en-US" altLang="ja-JP" sz="1200" dirty="0">
                  <a:latin typeface="HG丸ｺﾞｼｯｸM-PRO" panose="020F0600000000000000" pitchFamily="50" charset="-128"/>
                  <a:ea typeface="HG丸ｺﾞｼｯｸM-PRO" panose="020F0600000000000000" pitchFamily="50" charset="-128"/>
                </a:rPr>
                <a:t>6</a:t>
              </a:r>
              <a:r>
                <a:rPr kumimoji="1" lang="ja-JP" altLang="en-US" sz="1200" dirty="0">
                  <a:latin typeface="HG丸ｺﾞｼｯｸM-PRO" panose="020F0600000000000000" pitchFamily="50" charset="-128"/>
                  <a:ea typeface="HG丸ｺﾞｼｯｸM-PRO" panose="020F0600000000000000" pitchFamily="50" charset="-128"/>
                </a:rPr>
                <a:t>月２３日</a:t>
              </a:r>
            </a:p>
          </p:txBody>
        </p:sp>
      </p:grpSp>
      <p:sp>
        <p:nvSpPr>
          <p:cNvPr id="43" name="テキスト ボックス 42">
            <a:extLst>
              <a:ext uri="{FF2B5EF4-FFF2-40B4-BE49-F238E27FC236}">
                <a16:creationId xmlns:a16="http://schemas.microsoft.com/office/drawing/2014/main" id="{97EF6DF3-4EA1-40D7-A395-1162DBE9026B}"/>
              </a:ext>
            </a:extLst>
          </p:cNvPr>
          <p:cNvSpPr txBox="1"/>
          <p:nvPr/>
        </p:nvSpPr>
        <p:spPr>
          <a:xfrm>
            <a:off x="521540" y="2937361"/>
            <a:ext cx="5875838" cy="1723549"/>
          </a:xfrm>
          <a:prstGeom prst="rect">
            <a:avLst/>
          </a:prstGeom>
          <a:solidFill>
            <a:srgbClr val="F2F2F2">
              <a:alpha val="50196"/>
            </a:srgbClr>
          </a:solidFill>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アルボウイルスとは？</a:t>
            </a:r>
            <a:endParaRPr kumimoji="1" lang="en-US" altLang="ja-JP" sz="1600" b="1" dirty="0">
              <a:latin typeface="HG丸ｺﾞｼｯｸM-PRO" panose="020F0600000000000000" pitchFamily="50" charset="-128"/>
              <a:ea typeface="HG丸ｺﾞｼｯｸM-PRO" panose="020F0600000000000000" pitchFamily="50" charset="-128"/>
            </a:endParaRPr>
          </a:p>
          <a:p>
            <a:endParaRPr kumimoji="1" lang="en-US" altLang="ja-JP" sz="600" b="1" dirty="0">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200" b="0" i="0" dirty="0">
                <a:solidFill>
                  <a:srgbClr val="000000"/>
                </a:solidFill>
                <a:effectLst/>
                <a:latin typeface="HG丸ｺﾞｼｯｸM-PRO" panose="020F0600000000000000" pitchFamily="50" charset="-128"/>
                <a:ea typeface="HG丸ｺﾞｼｯｸM-PRO" panose="020F0600000000000000" pitchFamily="50" charset="-128"/>
              </a:rPr>
              <a:t>アルボウイルスは蚊やヌカカ等の吸血昆虫を介して</a:t>
            </a:r>
            <a:r>
              <a:rPr lang="ja-JP" altLang="en-US" sz="1200" dirty="0">
                <a:solidFill>
                  <a:srgbClr val="000000"/>
                </a:solidFill>
                <a:latin typeface="HG丸ｺﾞｼｯｸM-PRO" panose="020F0600000000000000" pitchFamily="50" charset="-128"/>
                <a:ea typeface="HG丸ｺﾞｼｯｸM-PRO" panose="020F0600000000000000" pitchFamily="50" charset="-128"/>
              </a:rPr>
              <a:t>感染が広がるウイルスです。吸血昆虫の行動が活発化する夏から秋にかけて流行し、熱性疾患や異常産などを引き起こします。</a:t>
            </a:r>
            <a:endParaRPr lang="en-US" altLang="ja-JP" sz="1200"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endParaRPr lang="en-US" altLang="ja-JP" sz="600" b="0" i="0" dirty="0">
              <a:solidFill>
                <a:srgbClr val="000000"/>
              </a:solidFill>
              <a:effectLst/>
              <a:latin typeface="HG丸ｺﾞｼｯｸM-PRO" panose="020F0600000000000000" pitchFamily="50" charset="-128"/>
              <a:ea typeface="HG丸ｺﾞｼｯｸM-PRO" panose="020F0600000000000000" pitchFamily="50" charset="-128"/>
            </a:endParaRPr>
          </a:p>
          <a:p>
            <a:pPr marL="171450" indent="-171450" algn="l" fontAlgn="base">
              <a:buFont typeface="Wingdings" panose="05000000000000000000" pitchFamily="2" charset="2"/>
              <a:buChar char="l"/>
            </a:pPr>
            <a:r>
              <a:rPr lang="ja-JP" altLang="en-US" sz="1200" b="0" i="0" dirty="0">
                <a:solidFill>
                  <a:srgbClr val="000000"/>
                </a:solidFill>
                <a:effectLst/>
                <a:latin typeface="HG丸ｺﾞｼｯｸM-PRO" panose="020F0600000000000000" pitchFamily="50" charset="-128"/>
                <a:ea typeface="HG丸ｺﾞｼｯｸM-PRO" panose="020F0600000000000000" pitchFamily="50" charset="-128"/>
              </a:rPr>
              <a:t>牛に感染症を起こすアルボウイルスには、アカバネウイルス、アイノウイルス、チュウザンウイルス、イバラキウイルス、牛流行熱ウイルスなどがあります。</a:t>
            </a:r>
            <a:endParaRPr lang="en-US" altLang="ja-JP" sz="1200" b="0" i="0" dirty="0">
              <a:solidFill>
                <a:srgbClr val="000000"/>
              </a:solidFill>
              <a:effectLst/>
              <a:latin typeface="HG丸ｺﾞｼｯｸM-PRO" panose="020F0600000000000000" pitchFamily="50" charset="-128"/>
              <a:ea typeface="HG丸ｺﾞｼｯｸM-PRO" panose="020F0600000000000000" pitchFamily="50" charset="-128"/>
            </a:endParaRPr>
          </a:p>
          <a:p>
            <a:pPr marL="171450" indent="-171450" algn="l" fontAlgn="base">
              <a:buFont typeface="Wingdings" panose="05000000000000000000" pitchFamily="2" charset="2"/>
              <a:buChar char="l"/>
            </a:pPr>
            <a:endParaRPr lang="en-US" altLang="ja-JP" sz="600" b="0" i="0" dirty="0">
              <a:solidFill>
                <a:srgbClr val="000000"/>
              </a:solidFill>
              <a:effectLst/>
              <a:latin typeface="HG丸ｺﾞｼｯｸM-PRO" panose="020F0600000000000000" pitchFamily="50" charset="-128"/>
              <a:ea typeface="HG丸ｺﾞｼｯｸM-PRO" panose="020F0600000000000000" pitchFamily="50" charset="-128"/>
            </a:endParaRPr>
          </a:p>
          <a:p>
            <a:pPr marL="171450" indent="-171450" algn="l" fontAlgn="base">
              <a:buFont typeface="Wingdings" panose="05000000000000000000" pitchFamily="2" charset="2"/>
              <a:buChar char="l"/>
            </a:pPr>
            <a:r>
              <a:rPr lang="ja-JP" altLang="en-US" sz="1200" b="0" i="0" dirty="0">
                <a:solidFill>
                  <a:srgbClr val="000000"/>
                </a:solidFill>
                <a:effectLst/>
                <a:latin typeface="HG丸ｺﾞｼｯｸM-PRO" panose="020F0600000000000000" pitchFamily="50" charset="-128"/>
                <a:ea typeface="HG丸ｺﾞｼｯｸM-PRO" panose="020F0600000000000000" pitchFamily="50" charset="-128"/>
              </a:rPr>
              <a:t>予防には</a:t>
            </a:r>
            <a:r>
              <a:rPr lang="ja-JP" altLang="en-US" sz="1200" b="1" i="0" dirty="0">
                <a:solidFill>
                  <a:srgbClr val="000000"/>
                </a:solidFill>
                <a:effectLst/>
                <a:latin typeface="BIZ UDPゴシック" panose="020B0400000000000000" pitchFamily="50" charset="-128"/>
                <a:ea typeface="BIZ UDPゴシック" panose="020B0400000000000000" pitchFamily="50" charset="-128"/>
              </a:rPr>
              <a:t>吸血昆虫対策</a:t>
            </a:r>
            <a:r>
              <a:rPr lang="ja-JP" altLang="en-US" sz="1200" b="0" i="0" dirty="0">
                <a:solidFill>
                  <a:srgbClr val="000000"/>
                </a:solidFill>
                <a:effectLst/>
                <a:latin typeface="HG丸ｺﾞｼｯｸM-PRO" panose="020F0600000000000000" pitchFamily="50" charset="-128"/>
                <a:ea typeface="HG丸ｺﾞｼｯｸM-PRO" panose="020F0600000000000000" pitchFamily="50" charset="-128"/>
              </a:rPr>
              <a:t>や</a:t>
            </a:r>
            <a:r>
              <a:rPr lang="ja-JP" altLang="en-US" sz="1200" b="1" i="0" dirty="0">
                <a:solidFill>
                  <a:srgbClr val="000000"/>
                </a:solidFill>
                <a:effectLst/>
                <a:latin typeface="BIZ UDPゴシック" panose="020B0400000000000000" pitchFamily="50" charset="-128"/>
                <a:ea typeface="BIZ UDPゴシック" panose="020B0400000000000000" pitchFamily="50" charset="-128"/>
              </a:rPr>
              <a:t>ワクチン接種</a:t>
            </a:r>
            <a:r>
              <a:rPr lang="ja-JP" altLang="en-US" sz="1200" b="0" i="0" dirty="0">
                <a:solidFill>
                  <a:srgbClr val="000000"/>
                </a:solidFill>
                <a:effectLst/>
                <a:latin typeface="HG丸ｺﾞｼｯｸM-PRO" panose="020F0600000000000000" pitchFamily="50" charset="-128"/>
                <a:ea typeface="HG丸ｺﾞｼｯｸM-PRO" panose="020F0600000000000000" pitchFamily="50" charset="-128"/>
              </a:rPr>
              <a:t>が有効です。</a:t>
            </a:r>
            <a:endParaRPr lang="en-US" altLang="ja-JP" sz="1200" b="0" i="0" dirty="0">
              <a:solidFill>
                <a:srgbClr val="000000"/>
              </a:solidFill>
              <a:effectLst/>
              <a:latin typeface="HG丸ｺﾞｼｯｸM-PRO" panose="020F0600000000000000" pitchFamily="50" charset="-128"/>
              <a:ea typeface="HG丸ｺﾞｼｯｸM-PRO" panose="020F0600000000000000" pitchFamily="50" charset="-128"/>
            </a:endParaRPr>
          </a:p>
        </p:txBody>
      </p:sp>
      <p:sp>
        <p:nvSpPr>
          <p:cNvPr id="44" name="テキスト ボックス 43">
            <a:extLst>
              <a:ext uri="{FF2B5EF4-FFF2-40B4-BE49-F238E27FC236}">
                <a16:creationId xmlns:a16="http://schemas.microsoft.com/office/drawing/2014/main" id="{A62D484C-7F92-4136-A6D3-471885EF3A0B}"/>
              </a:ext>
            </a:extLst>
          </p:cNvPr>
          <p:cNvSpPr txBox="1"/>
          <p:nvPr/>
        </p:nvSpPr>
        <p:spPr>
          <a:xfrm>
            <a:off x="521539" y="4940761"/>
            <a:ext cx="5875838" cy="2154436"/>
          </a:xfrm>
          <a:prstGeom prst="rect">
            <a:avLst/>
          </a:prstGeom>
          <a:solidFill>
            <a:srgbClr val="F2F2F2">
              <a:alpha val="50196"/>
            </a:srgbClr>
          </a:solidFill>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吸血昆虫対策</a:t>
            </a:r>
            <a:endParaRPr kumimoji="1" lang="en-US" altLang="ja-JP" sz="1600" b="1" dirty="0">
              <a:latin typeface="HG丸ｺﾞｼｯｸM-PRO" panose="020F0600000000000000" pitchFamily="50" charset="-128"/>
              <a:ea typeface="HG丸ｺﾞｼｯｸM-PRO" panose="020F0600000000000000" pitchFamily="50" charset="-128"/>
            </a:endParaRPr>
          </a:p>
          <a:p>
            <a:endParaRPr kumimoji="1" lang="en-US" altLang="ja-JP" sz="600" b="1" dirty="0">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l"/>
            </a:pPr>
            <a:r>
              <a:rPr lang="ja-JP" altLang="en-US" sz="1200" dirty="0">
                <a:latin typeface="HG丸ｺﾞｼｯｸM-PRO" panose="020F0600000000000000" pitchFamily="50" charset="-128"/>
                <a:ea typeface="HG丸ｺﾞｼｯｸM-PRO" panose="020F0600000000000000" pitchFamily="50" charset="-128"/>
              </a:rPr>
              <a:t>吸血昆虫が発生しにくい環境づくりに努めましょう。 </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例）畜舎周辺の草刈り、不要な水たまりを減らすなど</a:t>
            </a:r>
            <a:endParaRPr lang="en-US" altLang="ja-JP" sz="1200" dirty="0">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l"/>
            </a:pPr>
            <a:r>
              <a:rPr lang="ja-JP" altLang="en-US" sz="1200" dirty="0">
                <a:latin typeface="HG丸ｺﾞｼｯｸM-PRO" panose="020F0600000000000000" pitchFamily="50" charset="-128"/>
                <a:ea typeface="HG丸ｺﾞｼｯｸM-PRO" panose="020F0600000000000000" pitchFamily="50" charset="-128"/>
              </a:rPr>
              <a:t>出入り口に防虫ネットやトラップ（粘着シートなど）を設置し、牛舎への侵入を防止しましょう。</a:t>
            </a:r>
            <a:endParaRPr lang="en-US" altLang="ja-JP" sz="1200" dirty="0">
              <a:latin typeface="HG丸ｺﾞｼｯｸM-PRO" panose="020F0600000000000000" pitchFamily="50" charset="-128"/>
              <a:ea typeface="HG丸ｺﾞｼｯｸM-PRO" panose="020F0600000000000000" pitchFamily="50" charset="-128"/>
            </a:endParaRPr>
          </a:p>
          <a:p>
            <a:endParaRPr kumimoji="1" lang="en-US" altLang="ja-JP" sz="600" b="1" dirty="0">
              <a:latin typeface="HG丸ｺﾞｼｯｸM-PRO" panose="020F0600000000000000" pitchFamily="50" charset="-128"/>
              <a:ea typeface="HG丸ｺﾞｼｯｸM-PRO" panose="020F0600000000000000" pitchFamily="50" charset="-128"/>
            </a:endParaRPr>
          </a:p>
          <a:p>
            <a:r>
              <a:rPr kumimoji="1" lang="ja-JP" altLang="en-US" sz="1600" b="1" dirty="0">
                <a:latin typeface="HG丸ｺﾞｼｯｸM-PRO" panose="020F0600000000000000" pitchFamily="50" charset="-128"/>
                <a:ea typeface="HG丸ｺﾞｼｯｸM-PRO" panose="020F0600000000000000" pitchFamily="50" charset="-128"/>
              </a:rPr>
              <a:t>ワクチン接種</a:t>
            </a:r>
            <a:endParaRPr kumimoji="1" lang="en-US" altLang="ja-JP" sz="1600" b="1" dirty="0">
              <a:latin typeface="HG丸ｺﾞｼｯｸM-PRO" panose="020F0600000000000000" pitchFamily="50" charset="-128"/>
              <a:ea typeface="HG丸ｺﾞｼｯｸM-PRO" panose="020F0600000000000000" pitchFamily="50" charset="-128"/>
            </a:endParaRPr>
          </a:p>
          <a:p>
            <a:endParaRPr kumimoji="1" lang="en-US" altLang="ja-JP" sz="600" b="1"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吸血昆虫の活動が活発になる夏前にワクチン接種を済ませましょう。</a:t>
            </a:r>
            <a:br>
              <a:rPr kumimoji="1" lang="en-US" altLang="ja-JP" sz="1200" dirty="0">
                <a:latin typeface="HG丸ｺﾞｼｯｸM-PRO" panose="020F0600000000000000" pitchFamily="50" charset="-128"/>
                <a:ea typeface="HG丸ｺﾞｼｯｸM-PRO" panose="020F0600000000000000" pitchFamily="50" charset="-128"/>
              </a:rPr>
            </a:br>
            <a:r>
              <a:rPr kumimoji="1" lang="ja-JP" altLang="en-US" sz="1200" dirty="0">
                <a:latin typeface="HG丸ｺﾞｼｯｸM-PRO" panose="020F0600000000000000" pitchFamily="50" charset="-128"/>
                <a:ea typeface="HG丸ｺﾞｼｯｸM-PRO" panose="020F0600000000000000" pitchFamily="50" charset="-128"/>
              </a:rPr>
              <a:t>　単味ワクチン、</a:t>
            </a:r>
            <a:r>
              <a:rPr kumimoji="1" lang="en-US" altLang="ja-JP" sz="1200" dirty="0">
                <a:latin typeface="HG丸ｺﾞｼｯｸM-PRO" panose="020F0600000000000000" pitchFamily="50" charset="-128"/>
                <a:ea typeface="HG丸ｺﾞｼｯｸM-PRO" panose="020F0600000000000000" pitchFamily="50" charset="-128"/>
              </a:rPr>
              <a:t>3</a:t>
            </a:r>
            <a:r>
              <a:rPr kumimoji="1" lang="ja-JP" altLang="en-US" sz="1200" dirty="0">
                <a:latin typeface="HG丸ｺﾞｼｯｸM-PRO" panose="020F0600000000000000" pitchFamily="50" charset="-128"/>
                <a:ea typeface="HG丸ｺﾞｼｯｸM-PRO" panose="020F0600000000000000" pitchFamily="50" charset="-128"/>
              </a:rPr>
              <a:t>種混合ワクチン、４種混合ワクチンがあります。</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　詳しくは家畜保健衛生所までお問い合わせください。</a:t>
            </a:r>
          </a:p>
        </p:txBody>
      </p:sp>
      <p:sp>
        <p:nvSpPr>
          <p:cNvPr id="45" name="テキスト ボックス 44">
            <a:extLst>
              <a:ext uri="{FF2B5EF4-FFF2-40B4-BE49-F238E27FC236}">
                <a16:creationId xmlns:a16="http://schemas.microsoft.com/office/drawing/2014/main" id="{976C3BDE-5992-4310-84B4-4ABF1D585208}"/>
              </a:ext>
            </a:extLst>
          </p:cNvPr>
          <p:cNvSpPr txBox="1"/>
          <p:nvPr/>
        </p:nvSpPr>
        <p:spPr>
          <a:xfrm>
            <a:off x="286702" y="8788568"/>
            <a:ext cx="6352223" cy="830997"/>
          </a:xfrm>
          <a:prstGeom prst="rect">
            <a:avLst/>
          </a:prstGeom>
          <a:noFill/>
        </p:spPr>
        <p:txBody>
          <a:bodyPr wrap="square" rtlCol="0">
            <a:spAutoFit/>
          </a:bodyPr>
          <a:lstStyle/>
          <a:p>
            <a:pPr algn="just"/>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大阪府家畜保健衛生所 </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598-0048</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泉佐野市りんくう往来北１</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５９</a:t>
            </a:r>
            <a:endPar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TEL</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072-</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58-1151	FAX</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072-</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58-1152</a:t>
            </a:r>
            <a:endParaRPr lang="ja-JP" alt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E3A84967-F856-4EEC-9BE1-2ECE373C98FA}"/>
              </a:ext>
            </a:extLst>
          </p:cNvPr>
          <p:cNvSpPr txBox="1"/>
          <p:nvPr/>
        </p:nvSpPr>
        <p:spPr>
          <a:xfrm>
            <a:off x="521539" y="7375048"/>
            <a:ext cx="5875838" cy="1169551"/>
          </a:xfrm>
          <a:prstGeom prst="rect">
            <a:avLst/>
          </a:prstGeom>
          <a:solidFill>
            <a:srgbClr val="F2F2F2">
              <a:alpha val="50196"/>
            </a:srgbClr>
          </a:solidFill>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ランピースキン病について</a:t>
            </a:r>
            <a:endParaRPr kumimoji="1" lang="en-US" altLang="ja-JP" sz="1600" b="1" dirty="0">
              <a:latin typeface="HG丸ｺﾞｼｯｸM-PRO" panose="020F0600000000000000" pitchFamily="50" charset="-128"/>
              <a:ea typeface="HG丸ｺﾞｼｯｸM-PRO" panose="020F0600000000000000" pitchFamily="50" charset="-128"/>
            </a:endParaRPr>
          </a:p>
          <a:p>
            <a:endParaRPr kumimoji="1" lang="en-US" altLang="ja-JP" sz="600" b="1"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　令和</a:t>
            </a:r>
            <a:r>
              <a:rPr kumimoji="1" lang="en-US" altLang="ja-JP" sz="1200" dirty="0">
                <a:latin typeface="HG丸ｺﾞｼｯｸM-PRO" panose="020F0600000000000000" pitchFamily="50" charset="-128"/>
                <a:ea typeface="HG丸ｺﾞｼｯｸM-PRO" panose="020F0600000000000000" pitchFamily="50" charset="-128"/>
              </a:rPr>
              <a:t>6</a:t>
            </a:r>
            <a:r>
              <a:rPr kumimoji="1" lang="ja-JP" altLang="en-US" sz="1200" dirty="0">
                <a:latin typeface="HG丸ｺﾞｼｯｸM-PRO" panose="020F0600000000000000" pitchFamily="50" charset="-128"/>
                <a:ea typeface="HG丸ｺﾞｼｯｸM-PRO" panose="020F0600000000000000" pitchFamily="50" charset="-128"/>
              </a:rPr>
              <a:t>年</a:t>
            </a:r>
            <a:r>
              <a:rPr kumimoji="1" lang="en-US" altLang="ja-JP" sz="1200" dirty="0">
                <a:latin typeface="HG丸ｺﾞｼｯｸM-PRO" panose="020F0600000000000000" pitchFamily="50" charset="-128"/>
                <a:ea typeface="HG丸ｺﾞｼｯｸM-PRO" panose="020F0600000000000000" pitchFamily="50" charset="-128"/>
              </a:rPr>
              <a:t>11</a:t>
            </a:r>
            <a:r>
              <a:rPr kumimoji="1" lang="ja-JP" altLang="en-US" sz="1200" dirty="0">
                <a:latin typeface="HG丸ｺﾞｼｯｸM-PRO" panose="020F0600000000000000" pitchFamily="50" charset="-128"/>
                <a:ea typeface="HG丸ｺﾞｼｯｸM-PRO" panose="020F0600000000000000" pitchFamily="50" charset="-128"/>
              </a:rPr>
              <a:t>月に福岡県と熊本県でランピースキン病の発生が国内で初めて確認されました。</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a:latin typeface="HG丸ｺﾞｼｯｸM-PRO" panose="020F0600000000000000" pitchFamily="50" charset="-128"/>
                <a:ea typeface="HG丸ｺﾞｼｯｸM-PRO" panose="020F0600000000000000" pitchFamily="50" charset="-128"/>
              </a:rPr>
              <a:t>　別紙を参考に、毎日</a:t>
            </a:r>
            <a:r>
              <a:rPr kumimoji="1" lang="ja-JP" altLang="en-US" sz="1200" dirty="0">
                <a:latin typeface="HG丸ｺﾞｼｯｸM-PRO" panose="020F0600000000000000" pitchFamily="50" charset="-128"/>
                <a:ea typeface="HG丸ｺﾞｼｯｸM-PRO" panose="020F0600000000000000" pitchFamily="50" charset="-128"/>
              </a:rPr>
              <a:t>の健康観察や吸血昆虫対策の徹底をお願いします。疑わしい症状を発見した場合は、ただちに家畜保健衛生所までご連絡ください。</a:t>
            </a:r>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1212398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400</TotalTime>
  <Words>365</Words>
  <Application>Microsoft Office PowerPoint</Application>
  <PresentationFormat>A4 210 x 297 mm</PresentationFormat>
  <Paragraphs>31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HG丸ｺﾞｼｯｸM-PRO</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下茂　絵里奈</cp:lastModifiedBy>
  <cp:revision>81</cp:revision>
  <cp:lastPrinted>2025-04-16T06:38:01Z</cp:lastPrinted>
  <dcterms:created xsi:type="dcterms:W3CDTF">2025-04-16T00:29:44Z</dcterms:created>
  <dcterms:modified xsi:type="dcterms:W3CDTF">2025-07-29T07:14:27Z</dcterms:modified>
</cp:coreProperties>
</file>