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5">
  <p:sldMasterIdLst>
    <p:sldMasterId id="2147483660" r:id="rId1"/>
  </p:sldMasterIdLst>
  <p:notesMasterIdLst>
    <p:notesMasterId r:id="rId4"/>
  </p:notesMasterIdLst>
  <p:sldIdLst>
    <p:sldId id="260" r:id="rId2"/>
    <p:sldId id="261"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46" d="100"/>
          <a:sy n="46" d="100"/>
        </p:scale>
        <p:origin x="1781"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5DD10EC-2D38-4097-BCF8-1ACB93888150}" type="datetimeFigureOut">
              <a:rPr kumimoji="1" lang="ja-JP" altLang="en-US" smtClean="0"/>
              <a:t>2025/12/10</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FCFDAAB-3D28-4EA6-934A-7C676B366403}" type="slidenum">
              <a:rPr kumimoji="1" lang="ja-JP" altLang="en-US" smtClean="0"/>
              <a:t>‹#›</a:t>
            </a:fld>
            <a:endParaRPr kumimoji="1" lang="ja-JP" altLang="en-US"/>
          </a:p>
        </p:txBody>
      </p:sp>
    </p:spTree>
    <p:extLst>
      <p:ext uri="{BB962C8B-B14F-4D97-AF65-F5344CB8AC3E}">
        <p14:creationId xmlns:p14="http://schemas.microsoft.com/office/powerpoint/2010/main" val="28372333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815A3F9-68B5-4E87-908B-B7939C08A2AC}" type="datetime1">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3044131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310110A-1A7B-4294-B256-166A9EFB4320}" type="datetime1">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2887329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CBEAB74-CC04-4BE5-849B-4AB8D58BB562}" type="datetime1">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234545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FB1F5-0C62-43BF-8FE0-4715BF82382F}" type="datetime1">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639802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232B361-3B08-470B-B640-284C7C0716E5}" type="datetime1">
              <a:rPr kumimoji="1" lang="ja-JP" altLang="en-US" smtClean="0"/>
              <a:t>2025/12/10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2150618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1CA1739-9ABB-46DB-977A-F7AFB41AFB66}" type="datetime1">
              <a:rPr kumimoji="1" lang="ja-JP" altLang="en-US" smtClean="0"/>
              <a:t>2025/12/10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10734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756330B-65E3-4582-9497-F3617FD51176}" type="datetime1">
              <a:rPr kumimoji="1" lang="ja-JP" altLang="en-US" smtClean="0"/>
              <a:t>2025/12/10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913881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594223E-2881-4297-AC3E-46FFFBBD0E52}" type="datetime1">
              <a:rPr kumimoji="1" lang="ja-JP" altLang="en-US" smtClean="0"/>
              <a:t>2025/12/10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3509674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25E4F-2F4D-4AD9-B5A3-DAAB009D7370}" type="datetime1">
              <a:rPr kumimoji="1" lang="ja-JP" altLang="en-US" smtClean="0"/>
              <a:t>2025/12/10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370125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6914C8-0EE2-48BD-948F-CC0499C6B10A}" type="datetime1">
              <a:rPr kumimoji="1" lang="ja-JP" altLang="en-US" smtClean="0"/>
              <a:t>2025/12/10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493245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2B6ABB9-AC5B-48A5-BB17-674C18C24C7C}" type="datetime1">
              <a:rPr kumimoji="1" lang="ja-JP" altLang="en-US" smtClean="0"/>
              <a:t>2025/12/10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230136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06C9409-032A-4D40-8AD1-0D2C5CDD6A83}" type="datetime1">
              <a:rPr kumimoji="1" lang="ja-JP" altLang="en-US" smtClean="0"/>
              <a:t>2025/12/10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5C13808-6656-4C9D-80E6-B93C8496138C}" type="slidenum">
              <a:rPr kumimoji="1" lang="ja-JP" altLang="en-US" smtClean="0"/>
              <a:t>‹#›</a:t>
            </a:fld>
            <a:endParaRPr kumimoji="1" lang="ja-JP" altLang="en-US"/>
          </a:p>
        </p:txBody>
      </p:sp>
    </p:spTree>
    <p:extLst>
      <p:ext uri="{BB962C8B-B14F-4D97-AF65-F5344CB8AC3E}">
        <p14:creationId xmlns:p14="http://schemas.microsoft.com/office/powerpoint/2010/main" val="1988335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40">
            <a:extLst>
              <a:ext uri="{FF2B5EF4-FFF2-40B4-BE49-F238E27FC236}">
                <a16:creationId xmlns:a16="http://schemas.microsoft.com/office/drawing/2014/main" id="{91151C72-0D4C-4511-BAD7-A9682EDCCF8E}"/>
              </a:ext>
            </a:extLst>
          </p:cNvPr>
          <p:cNvSpPr>
            <a:spLocks noChangeArrowheads="1"/>
          </p:cNvSpPr>
          <p:nvPr/>
        </p:nvSpPr>
        <p:spPr bwMode="auto">
          <a:xfrm>
            <a:off x="286702" y="510188"/>
            <a:ext cx="623951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en-US" sz="48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家畜保健衛生所情報</a:t>
            </a:r>
            <a:endParaRPr kumimoji="0" lang="ja-JP" altLang="en-US" sz="1200" b="0" i="0" u="none" strike="noStrike" cap="none" normalizeH="0" baseline="0" dirty="0">
              <a:ln>
                <a:noFill/>
              </a:ln>
              <a:solidFill>
                <a:schemeClr val="tx1"/>
              </a:solidFill>
              <a:effectLst/>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25" name="角丸四角形 1" descr="タイトル: 暑熱対策に取り組みましょう - 説明: 暑熱対策に取り組みましょう">
            <a:extLst>
              <a:ext uri="{FF2B5EF4-FFF2-40B4-BE49-F238E27FC236}">
                <a16:creationId xmlns:a16="http://schemas.microsoft.com/office/drawing/2014/main" id="{DC72B108-BC67-48FB-A10C-9CCA4DDEC06C}"/>
              </a:ext>
            </a:extLst>
          </p:cNvPr>
          <p:cNvSpPr>
            <a:spLocks noChangeArrowheads="1"/>
          </p:cNvSpPr>
          <p:nvPr/>
        </p:nvSpPr>
        <p:spPr bwMode="auto">
          <a:xfrm>
            <a:off x="1315128" y="1536957"/>
            <a:ext cx="5221032" cy="1083115"/>
          </a:xfrm>
          <a:prstGeom prst="roundRect">
            <a:avLst>
              <a:gd name="adj" fmla="val 16667"/>
            </a:avLst>
          </a:prstGeom>
          <a:noFill/>
          <a:ln w="63500" cmpd="dbl">
            <a:solidFill>
              <a:srgbClr val="385D8A"/>
            </a:solidFill>
            <a:round/>
            <a:headEnd/>
            <a:tailEnd/>
            <a:extLst>
              <a:ext uri="{C807C97D-BFC1-408E-A445-0C87EB9F89A2}">
                <ask:lineSketchStyleProps xmlns:ask="http://schemas.microsoft.com/office/drawing/2018/sketchyshapes">
                  <ask:type>
                    <ask:lineSketchNone/>
                  </ask:type>
                </ask:lineSketchStyleProps>
              </a:ext>
            </a:extLst>
          </a:ln>
          <a:effectLst>
            <a:outerShdw dist="38100" dir="2700000" algn="tl" rotWithShape="0">
              <a:srgbClr val="000000">
                <a:alpha val="39999"/>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ja-JP" altLang="en-US" sz="2400" dirty="0" bmk="_Hlk197591281">
                <a:solidFill>
                  <a:srgbClr val="000000"/>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アイノウイルス感染症に</a:t>
            </a:r>
            <a:endParaRPr lang="en-US" altLang="ja-JP" sz="2400" dirty="0" bmk="_Hlk197591281">
              <a:solidFill>
                <a:srgbClr val="000000"/>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lang="ja-JP" altLang="en-US" sz="2400" dirty="0" bmk="_Hlk197591281">
                <a:solidFill>
                  <a:srgbClr val="000000"/>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注意しましょう！</a:t>
            </a: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ja-JP" sz="500" dirty="0" bmk="_Hlk197591281">
              <a:solidFill>
                <a:srgbClr val="000000"/>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p:txBody>
      </p:sp>
      <p:sp>
        <p:nvSpPr>
          <p:cNvPr id="31" name="Rectangle 35">
            <a:extLst>
              <a:ext uri="{FF2B5EF4-FFF2-40B4-BE49-F238E27FC236}">
                <a16:creationId xmlns:a16="http://schemas.microsoft.com/office/drawing/2014/main" id="{976ADA3A-B712-49EE-B3D8-694AC853C211}"/>
              </a:ext>
            </a:extLst>
          </p:cNvPr>
          <p:cNvSpPr>
            <a:spLocks noChangeArrowheads="1"/>
          </p:cNvSpPr>
          <p:nvPr/>
        </p:nvSpPr>
        <p:spPr bwMode="auto">
          <a:xfrm>
            <a:off x="152400" y="1524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4" name="Rectangle 45">
            <a:extLst>
              <a:ext uri="{FF2B5EF4-FFF2-40B4-BE49-F238E27FC236}">
                <a16:creationId xmlns:a16="http://schemas.microsoft.com/office/drawing/2014/main" id="{8B55D562-37CE-498A-9FA6-6048E647F8E8}"/>
              </a:ext>
            </a:extLst>
          </p:cNvPr>
          <p:cNvSpPr>
            <a:spLocks noChangeArrowheads="1"/>
          </p:cNvSpPr>
          <p:nvPr/>
        </p:nvSpPr>
        <p:spPr bwMode="auto">
          <a:xfrm>
            <a:off x="331788" y="6096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7" name="テキスト ボックス 36">
            <a:extLst>
              <a:ext uri="{FF2B5EF4-FFF2-40B4-BE49-F238E27FC236}">
                <a16:creationId xmlns:a16="http://schemas.microsoft.com/office/drawing/2014/main" id="{4D60DA77-72E8-49AB-8C67-CD5393AF5629}"/>
              </a:ext>
            </a:extLst>
          </p:cNvPr>
          <p:cNvSpPr txBox="1"/>
          <p:nvPr/>
        </p:nvSpPr>
        <p:spPr>
          <a:xfrm>
            <a:off x="5821136" y="314617"/>
            <a:ext cx="884464" cy="276999"/>
          </a:xfrm>
          <a:prstGeom prst="rect">
            <a:avLst/>
          </a:prstGeom>
          <a:noFill/>
        </p:spPr>
        <p:txBody>
          <a:bodyPr wrap="square" rtlCol="0">
            <a:spAutoFit/>
          </a:bodyPr>
          <a:lstStyle/>
          <a:p>
            <a:r>
              <a:rPr kumimoji="1" lang="en-US" altLang="ja-JP" sz="1200" dirty="0">
                <a:latin typeface="HG丸ｺﾞｼｯｸM-PRO" panose="020F0600000000000000" pitchFamily="50" charset="-128"/>
                <a:ea typeface="HG丸ｺﾞｼｯｸM-PRO" panose="020F0600000000000000" pitchFamily="50" charset="-128"/>
              </a:rPr>
              <a:t>7-15</a:t>
            </a:r>
            <a:endParaRPr kumimoji="1" lang="ja-JP" altLang="en-US" sz="1200" dirty="0">
              <a:latin typeface="HG丸ｺﾞｼｯｸM-PRO" panose="020F0600000000000000" pitchFamily="50" charset="-128"/>
              <a:ea typeface="HG丸ｺﾞｼｯｸM-PRO" panose="020F0600000000000000" pitchFamily="50" charset="-128"/>
            </a:endParaRPr>
          </a:p>
        </p:txBody>
      </p:sp>
      <p:grpSp>
        <p:nvGrpSpPr>
          <p:cNvPr id="3" name="グループ化 2">
            <a:extLst>
              <a:ext uri="{FF2B5EF4-FFF2-40B4-BE49-F238E27FC236}">
                <a16:creationId xmlns:a16="http://schemas.microsoft.com/office/drawing/2014/main" id="{9CEF6333-EE87-453F-85E4-6001B140B6BF}"/>
              </a:ext>
            </a:extLst>
          </p:cNvPr>
          <p:cNvGrpSpPr/>
          <p:nvPr/>
        </p:nvGrpSpPr>
        <p:grpSpPr>
          <a:xfrm>
            <a:off x="94378" y="1236483"/>
            <a:ext cx="6302999" cy="276999"/>
            <a:chOff x="94378" y="1366327"/>
            <a:chExt cx="6302999" cy="276999"/>
          </a:xfrm>
        </p:grpSpPr>
        <p:cxnSp>
          <p:nvCxnSpPr>
            <p:cNvPr id="20" name="Line 142">
              <a:extLst>
                <a:ext uri="{FF2B5EF4-FFF2-40B4-BE49-F238E27FC236}">
                  <a16:creationId xmlns:a16="http://schemas.microsoft.com/office/drawing/2014/main" id="{1B40C459-8555-4803-AD72-C62AFB522D2B}"/>
                </a:ext>
              </a:extLst>
            </p:cNvPr>
            <p:cNvCxnSpPr>
              <a:cxnSpLocks noChangeShapeType="1"/>
            </p:cNvCxnSpPr>
            <p:nvPr/>
          </p:nvCxnSpPr>
          <p:spPr bwMode="auto">
            <a:xfrm>
              <a:off x="1526930" y="1498476"/>
              <a:ext cx="4870447" cy="1244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cxnSp>
        <p:sp>
          <p:nvSpPr>
            <p:cNvPr id="38" name="テキスト ボックス 37">
              <a:extLst>
                <a:ext uri="{FF2B5EF4-FFF2-40B4-BE49-F238E27FC236}">
                  <a16:creationId xmlns:a16="http://schemas.microsoft.com/office/drawing/2014/main" id="{D6054B82-D4F2-4420-A459-32E528AD577C}"/>
                </a:ext>
              </a:extLst>
            </p:cNvPr>
            <p:cNvSpPr txBox="1"/>
            <p:nvPr/>
          </p:nvSpPr>
          <p:spPr>
            <a:xfrm>
              <a:off x="94378" y="1366327"/>
              <a:ext cx="1624355"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令和７年</a:t>
              </a:r>
              <a:r>
                <a:rPr kumimoji="1" lang="en-US" altLang="ja-JP" sz="1200" dirty="0">
                  <a:latin typeface="HG丸ｺﾞｼｯｸM-PRO" panose="020F0600000000000000" pitchFamily="50" charset="-128"/>
                  <a:ea typeface="HG丸ｺﾞｼｯｸM-PRO" panose="020F0600000000000000" pitchFamily="50" charset="-128"/>
                </a:rPr>
                <a:t>12</a:t>
              </a:r>
              <a:r>
                <a:rPr kumimoji="1" lang="ja-JP" altLang="en-US" sz="1200" dirty="0">
                  <a:latin typeface="HG丸ｺﾞｼｯｸM-PRO" panose="020F0600000000000000" pitchFamily="50" charset="-128"/>
                  <a:ea typeface="HG丸ｺﾞｼｯｸM-PRO" panose="020F0600000000000000" pitchFamily="50" charset="-128"/>
                </a:rPr>
                <a:t>月３日</a:t>
              </a:r>
            </a:p>
          </p:txBody>
        </p:sp>
      </p:grpSp>
      <p:sp>
        <p:nvSpPr>
          <p:cNvPr id="17" name="テキスト ボックス 16">
            <a:extLst>
              <a:ext uri="{FF2B5EF4-FFF2-40B4-BE49-F238E27FC236}">
                <a16:creationId xmlns:a16="http://schemas.microsoft.com/office/drawing/2014/main" id="{82AF4A4E-DB3B-4BAE-A19C-FECF6C86AEE0}"/>
              </a:ext>
            </a:extLst>
          </p:cNvPr>
          <p:cNvSpPr txBox="1"/>
          <p:nvPr/>
        </p:nvSpPr>
        <p:spPr>
          <a:xfrm>
            <a:off x="286702" y="2798830"/>
            <a:ext cx="3142298" cy="2831544"/>
          </a:xfrm>
          <a:prstGeom prst="rect">
            <a:avLst/>
          </a:prstGeom>
          <a:solidFill>
            <a:srgbClr val="F2F2F2">
              <a:alpha val="50196"/>
            </a:srgbClr>
          </a:solidFill>
          <a:ln w="28575">
            <a:solidFill>
              <a:schemeClr val="accent1"/>
            </a:solidFill>
          </a:ln>
        </p:spPr>
        <p:txBody>
          <a:bodyPr wrap="square" rtlCol="0">
            <a:spAutoFit/>
          </a:bodyPr>
          <a:lstStyle/>
          <a:p>
            <a:r>
              <a:rPr kumimoji="1" lang="ja-JP" altLang="en-US" b="1" dirty="0">
                <a:solidFill>
                  <a:schemeClr val="accent1"/>
                </a:solidFill>
                <a:latin typeface="HG丸ｺﾞｼｯｸM-PRO" panose="020F0600000000000000" pitchFamily="50" charset="-128"/>
                <a:ea typeface="HG丸ｺﾞｼｯｸM-PRO" panose="020F0600000000000000" pitchFamily="50" charset="-128"/>
              </a:rPr>
              <a:t>大阪府内でアイノウイルスの抗体を確認！</a:t>
            </a:r>
            <a:endParaRPr kumimoji="1" lang="en-US" altLang="ja-JP" b="1" dirty="0">
              <a:solidFill>
                <a:schemeClr val="accent1"/>
              </a:solidFill>
              <a:latin typeface="HG丸ｺﾞｼｯｸM-PRO" panose="020F0600000000000000" pitchFamily="50" charset="-128"/>
              <a:ea typeface="HG丸ｺﾞｼｯｸM-PRO" panose="020F0600000000000000" pitchFamily="50" charset="-128"/>
            </a:endParaRPr>
          </a:p>
          <a:p>
            <a:endParaRPr kumimoji="1" lang="en-US" altLang="ja-JP" sz="600" b="1" dirty="0">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400" dirty="0">
                <a:solidFill>
                  <a:srgbClr val="000000"/>
                </a:solidFill>
                <a:latin typeface="HG丸ｺﾞｼｯｸM-PRO" panose="020F0600000000000000" pitchFamily="50" charset="-128"/>
                <a:ea typeface="HG丸ｺﾞｼｯｸM-PRO" panose="020F0600000000000000" pitchFamily="50" charset="-128"/>
              </a:rPr>
              <a:t>全国的に実施されているアルボウイルス感染症</a:t>
            </a:r>
            <a:r>
              <a:rPr lang="ja-JP" altLang="en-US" sz="1400">
                <a:solidFill>
                  <a:srgbClr val="000000"/>
                </a:solidFill>
                <a:latin typeface="HG丸ｺﾞｼｯｸM-PRO" panose="020F0600000000000000" pitchFamily="50" charset="-128"/>
                <a:ea typeface="HG丸ｺﾞｼｯｸM-PRO" panose="020F0600000000000000" pitchFamily="50" charset="-128"/>
              </a:rPr>
              <a:t>サーベイランス（次頁参照</a:t>
            </a:r>
            <a:r>
              <a:rPr lang="ja-JP" altLang="en-US" sz="1400" dirty="0">
                <a:solidFill>
                  <a:srgbClr val="000000"/>
                </a:solidFill>
                <a:latin typeface="HG丸ｺﾞｼｯｸM-PRO" panose="020F0600000000000000" pitchFamily="50" charset="-128"/>
                <a:ea typeface="HG丸ｺﾞｼｯｸM-PRO" panose="020F0600000000000000" pitchFamily="50" charset="-128"/>
              </a:rPr>
              <a:t>）で、今年度、</a:t>
            </a:r>
            <a:r>
              <a:rPr lang="ja-JP" altLang="en-US" sz="1400" b="1" u="sng" dirty="0">
                <a:solidFill>
                  <a:srgbClr val="000000"/>
                </a:solidFill>
                <a:latin typeface="BIZ UDPゴシック" panose="020B0400000000000000" pitchFamily="50" charset="-128"/>
                <a:ea typeface="BIZ UDPゴシック" panose="020B0400000000000000" pitchFamily="50" charset="-128"/>
              </a:rPr>
              <a:t>大阪府でアイノウイルスの抗体陽転</a:t>
            </a:r>
            <a:r>
              <a:rPr lang="ja-JP" altLang="en-US" sz="1400" dirty="0">
                <a:solidFill>
                  <a:srgbClr val="000000"/>
                </a:solidFill>
                <a:latin typeface="HG丸ｺﾞｼｯｸM-PRO" panose="020F0600000000000000" pitchFamily="50" charset="-128"/>
                <a:ea typeface="HG丸ｺﾞｼｯｸM-PRO" panose="020F0600000000000000" pitchFamily="50" charset="-128"/>
              </a:rPr>
              <a:t>が確認されました。</a:t>
            </a:r>
            <a:endParaRPr lang="en-US" altLang="ja-JP" sz="1400"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500"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400" b="1" u="sng" dirty="0">
                <a:solidFill>
                  <a:srgbClr val="000000"/>
                </a:solidFill>
                <a:latin typeface="BIZ UDPゴシック" panose="020B0400000000000000" pitchFamily="50" charset="-128"/>
                <a:ea typeface="BIZ UDPゴシック" panose="020B0400000000000000" pitchFamily="50" charset="-128"/>
              </a:rPr>
              <a:t>今夏に</a:t>
            </a:r>
            <a:r>
              <a:rPr lang="ja-JP" altLang="en-US" sz="1400" b="1" i="0" u="sng" dirty="0">
                <a:solidFill>
                  <a:srgbClr val="000000"/>
                </a:solidFill>
                <a:effectLst/>
                <a:latin typeface="BIZ UDPゴシック" panose="020B0400000000000000" pitchFamily="50" charset="-128"/>
                <a:ea typeface="BIZ UDPゴシック" panose="020B0400000000000000" pitchFamily="50" charset="-128"/>
              </a:rPr>
              <a:t>本ウイルスが府内に侵入した</a:t>
            </a:r>
            <a:r>
              <a:rPr lang="ja-JP" altLang="en-US" sz="1400" b="1" u="sng" dirty="0">
                <a:solidFill>
                  <a:srgbClr val="000000"/>
                </a:solidFill>
                <a:latin typeface="BIZ UDPゴシック" panose="020B0400000000000000" pitchFamily="50" charset="-128"/>
                <a:ea typeface="BIZ UDPゴシック" panose="020B0400000000000000" pitchFamily="50" charset="-128"/>
              </a:rPr>
              <a:t>可能性があります</a:t>
            </a:r>
            <a:r>
              <a:rPr lang="ja-JP" altLang="en-US" sz="1400" b="0" i="0" dirty="0">
                <a:solidFill>
                  <a:srgbClr val="000000"/>
                </a:solidFill>
                <a:effectLst/>
                <a:latin typeface="HG丸ｺﾞｼｯｸM-PRO" panose="020F0600000000000000" pitchFamily="50" charset="-128"/>
                <a:ea typeface="HG丸ｺﾞｼｯｸM-PRO" panose="020F0600000000000000" pitchFamily="50" charset="-128"/>
              </a:rPr>
              <a:t>。</a:t>
            </a:r>
            <a:endParaRPr lang="en-US" altLang="ja-JP" sz="500" b="0" i="0" dirty="0">
              <a:solidFill>
                <a:srgbClr val="000000"/>
              </a:solidFill>
              <a:effectLst/>
              <a:latin typeface="HG丸ｺﾞｼｯｸM-PRO" panose="020F0600000000000000" pitchFamily="50" charset="-128"/>
              <a:ea typeface="HG丸ｺﾞｼｯｸM-PRO" panose="020F0600000000000000" pitchFamily="50" charset="-128"/>
            </a:endParaRPr>
          </a:p>
          <a:p>
            <a:pPr fontAlgn="base"/>
            <a:endParaRPr lang="en-US" altLang="ja-JP" sz="1400"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1400"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endParaRPr lang="en-US" altLang="ja-JP" sz="500" dirty="0">
              <a:solidFill>
                <a:srgbClr val="000000"/>
              </a:solidFill>
              <a:latin typeface="HG丸ｺﾞｼｯｸM-PRO" panose="020F0600000000000000" pitchFamily="50" charset="-128"/>
              <a:ea typeface="HG丸ｺﾞｼｯｸM-PRO" panose="020F0600000000000000" pitchFamily="50" charset="-128"/>
            </a:endParaRPr>
          </a:p>
        </p:txBody>
      </p:sp>
      <p:grpSp>
        <p:nvGrpSpPr>
          <p:cNvPr id="2" name="グループ化 1">
            <a:extLst>
              <a:ext uri="{FF2B5EF4-FFF2-40B4-BE49-F238E27FC236}">
                <a16:creationId xmlns:a16="http://schemas.microsoft.com/office/drawing/2014/main" id="{C052A85C-4D62-4846-A6E8-D60C49DD2AD2}"/>
              </a:ext>
            </a:extLst>
          </p:cNvPr>
          <p:cNvGrpSpPr/>
          <p:nvPr/>
        </p:nvGrpSpPr>
        <p:grpSpPr>
          <a:xfrm>
            <a:off x="286700" y="5737116"/>
            <a:ext cx="6284598" cy="4047262"/>
            <a:chOff x="210753" y="5049085"/>
            <a:chExt cx="6284596" cy="4047262"/>
          </a:xfrm>
        </p:grpSpPr>
        <p:sp>
          <p:nvSpPr>
            <p:cNvPr id="44" name="テキスト ボックス 43">
              <a:extLst>
                <a:ext uri="{FF2B5EF4-FFF2-40B4-BE49-F238E27FC236}">
                  <a16:creationId xmlns:a16="http://schemas.microsoft.com/office/drawing/2014/main" id="{A62D484C-7F92-4136-A6D3-471885EF3A0B}"/>
                </a:ext>
              </a:extLst>
            </p:cNvPr>
            <p:cNvSpPr txBox="1"/>
            <p:nvPr/>
          </p:nvSpPr>
          <p:spPr>
            <a:xfrm>
              <a:off x="210753" y="5049085"/>
              <a:ext cx="6284596" cy="4047262"/>
            </a:xfrm>
            <a:prstGeom prst="rect">
              <a:avLst/>
            </a:prstGeom>
            <a:solidFill>
              <a:schemeClr val="bg1">
                <a:lumMod val="95000"/>
              </a:schemeClr>
            </a:solidFill>
            <a:ln w="28575">
              <a:solidFill>
                <a:schemeClr val="accent1"/>
              </a:solidFill>
            </a:ln>
          </p:spPr>
          <p:txBody>
            <a:bodyPr wrap="square" rtlCol="0">
              <a:spAutoFit/>
            </a:bodyPr>
            <a:lstStyle/>
            <a:p>
              <a:r>
                <a:rPr kumimoji="1" lang="ja-JP" altLang="en-US" b="1" dirty="0">
                  <a:latin typeface="HG丸ｺﾞｼｯｸM-PRO" panose="020F0600000000000000" pitchFamily="50" charset="-128"/>
                  <a:ea typeface="HG丸ｺﾞｼｯｸM-PRO" panose="020F0600000000000000" pitchFamily="50" charset="-128"/>
                </a:rPr>
                <a:t>＜早期通報＞</a:t>
              </a:r>
              <a:endParaRPr kumimoji="1" lang="en-US" altLang="ja-JP" b="1" dirty="0">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l"/>
              </a:pPr>
              <a:r>
                <a:rPr lang="ja-JP" altLang="en-US" sz="1600" b="1" dirty="0">
                  <a:latin typeface="BIZ UDPゴシック" panose="020B0400000000000000" pitchFamily="50" charset="-128"/>
                  <a:ea typeface="BIZ UDPゴシック" panose="020B0400000000000000" pitchFamily="50" charset="-128"/>
                </a:rPr>
                <a:t>　異常産がみられた場合はすぐに連絡を</a:t>
              </a:r>
              <a:r>
                <a:rPr lang="ja-JP" altLang="en-US" sz="1400" dirty="0">
                  <a:latin typeface="HG丸ｺﾞｼｯｸM-PRO" panose="020F0600000000000000" pitchFamily="50" charset="-128"/>
                  <a:ea typeface="HG丸ｺﾞｼｯｸM-PRO" panose="020F0600000000000000" pitchFamily="50" charset="-128"/>
                </a:rPr>
                <a:t>　</a:t>
              </a:r>
              <a:endParaRPr lang="en-US" altLang="ja-JP" sz="1400" dirty="0">
                <a:latin typeface="HG丸ｺﾞｼｯｸM-PRO" panose="020F0600000000000000" pitchFamily="50" charset="-128"/>
                <a:ea typeface="HG丸ｺﾞｼｯｸM-PRO" panose="020F0600000000000000" pitchFamily="50" charset="-128"/>
              </a:endParaRPr>
            </a:p>
            <a:p>
              <a:endParaRPr lang="en-US" altLang="ja-JP" sz="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◎妊娠牛がアイノウイルスに感染すると、秋～翌春にかけ流産、早産、　　</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死産や子牛の先天異常がみられる可能性があります。</a:t>
              </a:r>
              <a:endParaRPr lang="en-US" altLang="ja-JP" sz="1400" dirty="0">
                <a:latin typeface="HG丸ｺﾞｼｯｸM-PRO" panose="020F0600000000000000" pitchFamily="50" charset="-128"/>
                <a:ea typeface="HG丸ｺﾞｼｯｸM-PRO" panose="020F0600000000000000" pitchFamily="50" charset="-128"/>
              </a:endParaRPr>
            </a:p>
            <a:p>
              <a:endParaRPr lang="en-US" altLang="ja-JP" sz="5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◎異常産がみられた場合は速やかに家畜保健衛生所にご連絡ください！</a:t>
              </a:r>
              <a:endParaRPr lang="en-US" altLang="ja-JP" sz="1400" dirty="0">
                <a:latin typeface="HG丸ｺﾞｼｯｸM-PRO" panose="020F0600000000000000" pitchFamily="50" charset="-128"/>
                <a:ea typeface="HG丸ｺﾞｼｯｸM-PRO" panose="020F0600000000000000" pitchFamily="50" charset="-128"/>
              </a:endParaRPr>
            </a:p>
            <a:p>
              <a:endParaRPr kumimoji="1" lang="en-US" altLang="ja-JP" sz="800" b="1" dirty="0">
                <a:latin typeface="HG丸ｺﾞｼｯｸM-PRO" panose="020F0600000000000000" pitchFamily="50" charset="-128"/>
                <a:ea typeface="HG丸ｺﾞｼｯｸM-PRO" panose="020F0600000000000000" pitchFamily="50" charset="-128"/>
              </a:endParaRPr>
            </a:p>
            <a:p>
              <a:r>
                <a:rPr kumimoji="1" lang="ja-JP" altLang="en-US" b="1" dirty="0">
                  <a:latin typeface="HG丸ｺﾞｼｯｸM-PRO" panose="020F0600000000000000" pitchFamily="50" charset="-128"/>
                  <a:ea typeface="HG丸ｺﾞｼｯｸM-PRO" panose="020F0600000000000000" pitchFamily="50" charset="-128"/>
                </a:rPr>
                <a:t>＜予防対策＞</a:t>
              </a:r>
              <a:endParaRPr kumimoji="1" lang="en-US" altLang="ja-JP" b="1" dirty="0">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l"/>
              </a:pPr>
              <a:r>
                <a:rPr kumimoji="1" lang="ja-JP" altLang="en-US" sz="1600" b="1" dirty="0">
                  <a:latin typeface="BIZ UDPゴシック" panose="020B0400000000000000" pitchFamily="50" charset="-128"/>
                  <a:ea typeface="BIZ UDPゴシック" panose="020B0400000000000000" pitchFamily="50" charset="-128"/>
                </a:rPr>
                <a:t>　ワクチン接種</a:t>
              </a:r>
              <a:endParaRPr kumimoji="1" lang="en-US" altLang="ja-JP" sz="1600" b="1" dirty="0">
                <a:latin typeface="BIZ UDPゴシック" panose="020B0400000000000000" pitchFamily="50" charset="-128"/>
                <a:ea typeface="BIZ UDPゴシック" panose="020B0400000000000000" pitchFamily="50" charset="-128"/>
              </a:endParaRPr>
            </a:p>
            <a:p>
              <a:endParaRPr kumimoji="1" lang="en-US" altLang="ja-JP" sz="400" b="1"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HG丸ｺﾞｼｯｸM-PRO" panose="020F0600000000000000" pitchFamily="50" charset="-128"/>
                  <a:ea typeface="HG丸ｺﾞｼｯｸM-PRO" panose="020F0600000000000000" pitchFamily="50" charset="-128"/>
                </a:rPr>
                <a:t>アイノウイルス感染症の予防には春（ヌカカの活動が活発になる前）に</a:t>
              </a:r>
              <a:endParaRPr kumimoji="1" lang="en-US" altLang="ja-JP" sz="14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　　ワクチンを接種することが有効です。</a:t>
              </a:r>
              <a:endParaRPr kumimoji="1" lang="en-US" altLang="ja-JP" sz="14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　　アイノウイルス感染症を含む異常産混合ワクチンがあります。</a:t>
              </a:r>
              <a:endParaRPr kumimoji="1" lang="en-US" altLang="ja-JP" sz="1400" dirty="0">
                <a:latin typeface="HG丸ｺﾞｼｯｸM-PRO" panose="020F0600000000000000" pitchFamily="50" charset="-128"/>
                <a:ea typeface="HG丸ｺﾞｼｯｸM-PRO" panose="020F0600000000000000" pitchFamily="50" charset="-128"/>
              </a:endParaRPr>
            </a:p>
            <a:p>
              <a:endParaRPr lang="en-US" altLang="ja-JP" sz="400" b="1" dirty="0">
                <a:latin typeface="BIZ UDPゴシック" panose="020B0400000000000000" pitchFamily="50" charset="-128"/>
                <a:ea typeface="BIZ UDPゴシック" panose="020B04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　◎ワクチン接種をご希望の場合は家畜保健衛生所へご相談ください。</a:t>
              </a:r>
              <a:endParaRPr kumimoji="1" lang="en-US" altLang="ja-JP" sz="1400" dirty="0">
                <a:latin typeface="HG丸ｺﾞｼｯｸM-PRO" panose="020F0600000000000000" pitchFamily="50" charset="-128"/>
                <a:ea typeface="HG丸ｺﾞｼｯｸM-PRO" panose="020F0600000000000000" pitchFamily="50" charset="-128"/>
              </a:endParaRPr>
            </a:p>
            <a:p>
              <a:endParaRPr lang="en-US" altLang="ja-JP" sz="800" b="1" dirty="0">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l"/>
              </a:pPr>
              <a:r>
                <a:rPr lang="ja-JP" altLang="en-US" sz="1600" b="1" dirty="0">
                  <a:latin typeface="BIZ UDPゴシック" panose="020B0400000000000000" pitchFamily="50" charset="-128"/>
                  <a:ea typeface="BIZ UDPゴシック" panose="020B0400000000000000" pitchFamily="50" charset="-128"/>
                </a:rPr>
                <a:t>　吸血昆虫対策を実施しましょう！</a:t>
              </a:r>
              <a:endParaRPr lang="en-US" altLang="ja-JP" sz="1600" b="1" dirty="0">
                <a:latin typeface="BIZ UDPゴシック" panose="020B0400000000000000" pitchFamily="50" charset="-128"/>
                <a:ea typeface="BIZ UDPゴシック" panose="020B0400000000000000" pitchFamily="50" charset="-128"/>
              </a:endParaRPr>
            </a:p>
            <a:p>
              <a:endParaRPr lang="en-US" altLang="ja-JP" sz="400" b="1" dirty="0">
                <a:latin typeface="BIZ UDPゴシック" panose="020B0400000000000000" pitchFamily="50" charset="-128"/>
                <a:ea typeface="BIZ UDPゴシック" panose="020B0400000000000000" pitchFamily="50" charset="-128"/>
              </a:endParaRPr>
            </a:p>
            <a:p>
              <a:endParaRPr lang="en-US" altLang="ja-JP" sz="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◎ヌカカが発生しにくい環境づくり</a:t>
              </a:r>
              <a:r>
                <a:rPr lang="en-US" altLang="ja-JP" sz="1400" dirty="0">
                  <a:latin typeface="HG丸ｺﾞｼｯｸM-PRO" panose="020F0600000000000000" pitchFamily="50" charset="-128"/>
                  <a:ea typeface="HG丸ｺﾞｼｯｸM-PRO" panose="020F0600000000000000" pitchFamily="50" charset="-128"/>
                </a:rPr>
                <a:t>	</a:t>
              </a:r>
              <a:r>
                <a:rPr lang="ja-JP" altLang="en-US" sz="1400" dirty="0">
                  <a:latin typeface="HG丸ｺﾞｼｯｸM-PRO" panose="020F0600000000000000" pitchFamily="50" charset="-128"/>
                  <a:ea typeface="HG丸ｺﾞｼｯｸM-PRO" panose="020F0600000000000000" pitchFamily="50" charset="-128"/>
                </a:rPr>
                <a:t>　例）畜舎周辺の草刈りなど</a:t>
              </a:r>
              <a:endParaRPr lang="en-US" altLang="ja-JP" sz="1400" dirty="0">
                <a:latin typeface="HG丸ｺﾞｼｯｸM-PRO" panose="020F0600000000000000" pitchFamily="50" charset="-128"/>
                <a:ea typeface="HG丸ｺﾞｼｯｸM-PRO" panose="020F0600000000000000" pitchFamily="50" charset="-128"/>
              </a:endParaRPr>
            </a:p>
            <a:p>
              <a:endParaRPr lang="en-US" altLang="ja-JP" sz="5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　◎牛舎への侵入防止</a:t>
              </a:r>
              <a:r>
                <a:rPr lang="en-US" altLang="ja-JP" sz="1400" dirty="0">
                  <a:latin typeface="HG丸ｺﾞｼｯｸM-PRO" panose="020F0600000000000000" pitchFamily="50" charset="-128"/>
                  <a:ea typeface="HG丸ｺﾞｼｯｸM-PRO" panose="020F0600000000000000" pitchFamily="50" charset="-128"/>
                </a:rPr>
                <a:t>	</a:t>
              </a:r>
              <a:r>
                <a:rPr lang="ja-JP" altLang="en-US" sz="1400" dirty="0">
                  <a:latin typeface="HG丸ｺﾞｼｯｸM-PRO" panose="020F0600000000000000" pitchFamily="50" charset="-128"/>
                  <a:ea typeface="HG丸ｺﾞｼｯｸM-PRO" panose="020F0600000000000000" pitchFamily="50" charset="-128"/>
                </a:rPr>
                <a:t>　例）出入り口の防虫ネットや粘着シートの設置</a:t>
              </a:r>
              <a:endParaRPr lang="en-US" altLang="ja-JP" sz="1400" dirty="0">
                <a:latin typeface="HG丸ｺﾞｼｯｸM-PRO" panose="020F0600000000000000" pitchFamily="50" charset="-128"/>
                <a:ea typeface="HG丸ｺﾞｼｯｸM-PRO" panose="020F0600000000000000" pitchFamily="50" charset="-128"/>
              </a:endParaRPr>
            </a:p>
            <a:p>
              <a:endParaRPr lang="en-US" altLang="ja-JP" sz="100" dirty="0">
                <a:latin typeface="HG丸ｺﾞｼｯｸM-PRO" panose="020F0600000000000000" pitchFamily="50" charset="-128"/>
                <a:ea typeface="HG丸ｺﾞｼｯｸM-PRO" panose="020F0600000000000000" pitchFamily="50" charset="-128"/>
              </a:endParaRPr>
            </a:p>
          </p:txBody>
        </p:sp>
        <p:pic>
          <p:nvPicPr>
            <p:cNvPr id="4" name="グラフィックス 3" descr="受話器 単色塗りつぶし">
              <a:extLst>
                <a:ext uri="{FF2B5EF4-FFF2-40B4-BE49-F238E27FC236}">
                  <a16:creationId xmlns:a16="http://schemas.microsoft.com/office/drawing/2014/main" id="{7B4C7220-59D5-4045-AE9A-16F26A139C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4072775" y="5307450"/>
              <a:ext cx="315034" cy="324000"/>
            </a:xfrm>
            <a:prstGeom prst="rect">
              <a:avLst/>
            </a:prstGeom>
          </p:spPr>
        </p:pic>
        <p:pic>
          <p:nvPicPr>
            <p:cNvPr id="6" name="グラフィックス 5" descr="注射針 単色塗りつぶし">
              <a:extLst>
                <a:ext uri="{FF2B5EF4-FFF2-40B4-BE49-F238E27FC236}">
                  <a16:creationId xmlns:a16="http://schemas.microsoft.com/office/drawing/2014/main" id="{28993FEB-D63E-45C3-8A43-8737F0E7E99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941644" y="6727909"/>
              <a:ext cx="330186" cy="324000"/>
            </a:xfrm>
            <a:prstGeom prst="rect">
              <a:avLst/>
            </a:prstGeom>
          </p:spPr>
        </p:pic>
      </p:grpSp>
      <p:pic>
        <p:nvPicPr>
          <p:cNvPr id="10" name="図 9">
            <a:extLst>
              <a:ext uri="{FF2B5EF4-FFF2-40B4-BE49-F238E27FC236}">
                <a16:creationId xmlns:a16="http://schemas.microsoft.com/office/drawing/2014/main" id="{2097D2F6-9AC2-4635-A30A-4659AEE1D54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17163" y="8756400"/>
            <a:ext cx="573614" cy="540000"/>
          </a:xfrm>
          <a:prstGeom prst="rect">
            <a:avLst/>
          </a:prstGeom>
        </p:spPr>
      </p:pic>
      <p:sp>
        <p:nvSpPr>
          <p:cNvPr id="27" name="テキスト ボックス 26">
            <a:extLst>
              <a:ext uri="{FF2B5EF4-FFF2-40B4-BE49-F238E27FC236}">
                <a16:creationId xmlns:a16="http://schemas.microsoft.com/office/drawing/2014/main" id="{93C0C704-B96F-4EA8-8B33-BD29E2C35287}"/>
              </a:ext>
            </a:extLst>
          </p:cNvPr>
          <p:cNvSpPr txBox="1"/>
          <p:nvPr/>
        </p:nvSpPr>
        <p:spPr>
          <a:xfrm>
            <a:off x="3496236" y="2798830"/>
            <a:ext cx="3075064" cy="2846933"/>
          </a:xfrm>
          <a:prstGeom prst="rect">
            <a:avLst/>
          </a:prstGeom>
          <a:solidFill>
            <a:srgbClr val="F2F2F2">
              <a:alpha val="50196"/>
            </a:srgbClr>
          </a:solidFill>
          <a:ln w="28575">
            <a:solidFill>
              <a:schemeClr val="accent1"/>
            </a:solidFill>
          </a:ln>
        </p:spPr>
        <p:txBody>
          <a:bodyPr wrap="square" rtlCol="0">
            <a:spAutoFit/>
          </a:bodyPr>
          <a:lstStyle/>
          <a:p>
            <a:r>
              <a:rPr kumimoji="1" lang="ja-JP" altLang="en-US" b="1" dirty="0">
                <a:solidFill>
                  <a:schemeClr val="accent1"/>
                </a:solidFill>
                <a:latin typeface="HG丸ｺﾞｼｯｸM-PRO" panose="020F0600000000000000" pitchFamily="50" charset="-128"/>
                <a:ea typeface="HG丸ｺﾞｼｯｸM-PRO" panose="020F0600000000000000" pitchFamily="50" charset="-128"/>
              </a:rPr>
              <a:t>アイノウイルス感染症</a:t>
            </a:r>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って？</a:t>
            </a:r>
            <a:endParaRPr kumimoji="1" lang="en-US" altLang="ja-JP" b="1" dirty="0">
              <a:solidFill>
                <a:schemeClr val="accent1"/>
              </a:solidFill>
              <a:latin typeface="HG丸ｺﾞｼｯｸM-PRO" panose="020F0600000000000000" pitchFamily="50" charset="-128"/>
              <a:ea typeface="HG丸ｺﾞｼｯｸM-PRO" panose="020F0600000000000000" pitchFamily="50" charset="-128"/>
            </a:endParaRPr>
          </a:p>
          <a:p>
            <a:endParaRPr kumimoji="1" lang="en-US" altLang="ja-JP" sz="600" b="1" dirty="0">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400" dirty="0">
                <a:solidFill>
                  <a:srgbClr val="000000"/>
                </a:solidFill>
                <a:latin typeface="HG丸ｺﾞｼｯｸM-PRO" panose="020F0600000000000000" pitchFamily="50" charset="-128"/>
                <a:ea typeface="HG丸ｺﾞｼｯｸM-PRO" panose="020F0600000000000000" pitchFamily="50" charset="-128"/>
              </a:rPr>
              <a:t>アカバネ病と症状が類似</a:t>
            </a:r>
            <a:endParaRPr lang="en-US" altLang="ja-JP" sz="1400"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500"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400" dirty="0">
                <a:solidFill>
                  <a:srgbClr val="000000"/>
                </a:solidFill>
                <a:latin typeface="HG丸ｺﾞｼｯｸM-PRO" panose="020F0600000000000000" pitchFamily="50" charset="-128"/>
                <a:ea typeface="HG丸ｺﾞｼｯｸM-PRO" panose="020F0600000000000000" pitchFamily="50" charset="-128"/>
              </a:rPr>
              <a:t>吸血昆虫によって媒介拡大</a:t>
            </a:r>
          </a:p>
          <a:p>
            <a:pPr fontAlgn="base"/>
            <a:endParaRPr lang="en-US" altLang="ja-JP" sz="500"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400" b="1" i="0" dirty="0">
                <a:solidFill>
                  <a:srgbClr val="000000"/>
                </a:solidFill>
                <a:effectLst/>
                <a:latin typeface="BIZ UDPゴシック" panose="020B0400000000000000" pitchFamily="50" charset="-128"/>
                <a:ea typeface="BIZ UDPゴシック" panose="020B0400000000000000" pitchFamily="50" charset="-128"/>
              </a:rPr>
              <a:t>妊娠牛に感染すると</a:t>
            </a:r>
            <a:r>
              <a:rPr lang="ja-JP" altLang="en-US" sz="1400" b="1" i="0" u="sng" dirty="0">
                <a:solidFill>
                  <a:srgbClr val="000000"/>
                </a:solidFill>
                <a:effectLst/>
                <a:latin typeface="BIZ UDPゴシック" panose="020B0400000000000000" pitchFamily="50" charset="-128"/>
                <a:ea typeface="BIZ UDPゴシック" panose="020B0400000000000000" pitchFamily="50" charset="-128"/>
              </a:rPr>
              <a:t>流死産や関節のわん曲、小脳形成不全などの</a:t>
            </a:r>
            <a:endParaRPr lang="en-US" altLang="ja-JP" sz="1400" b="1" i="0" u="sng" dirty="0">
              <a:solidFill>
                <a:srgbClr val="000000"/>
              </a:solidFill>
              <a:effectLst/>
              <a:latin typeface="BIZ UDPゴシック" panose="020B0400000000000000" pitchFamily="50" charset="-128"/>
              <a:ea typeface="BIZ UDPゴシック" panose="020B0400000000000000" pitchFamily="50" charset="-128"/>
            </a:endParaRPr>
          </a:p>
          <a:p>
            <a:pPr fontAlgn="base"/>
            <a:r>
              <a:rPr lang="ja-JP" altLang="en-US" sz="1400" b="1" dirty="0">
                <a:solidFill>
                  <a:srgbClr val="000000"/>
                </a:solidFill>
                <a:latin typeface="BIZ UDPゴシック" panose="020B0400000000000000" pitchFamily="50" charset="-128"/>
                <a:ea typeface="BIZ UDPゴシック" panose="020B0400000000000000" pitchFamily="50" charset="-128"/>
              </a:rPr>
              <a:t>　 </a:t>
            </a:r>
            <a:r>
              <a:rPr lang="ja-JP" altLang="en-US" sz="1400" b="1" i="0" u="sng" dirty="0">
                <a:solidFill>
                  <a:srgbClr val="000000"/>
                </a:solidFill>
                <a:effectLst/>
                <a:latin typeface="BIZ UDPゴシック" panose="020B0400000000000000" pitchFamily="50" charset="-128"/>
                <a:ea typeface="BIZ UDPゴシック" panose="020B0400000000000000" pitchFamily="50" charset="-128"/>
              </a:rPr>
              <a:t>子牛が生まれる</a:t>
            </a:r>
            <a:r>
              <a:rPr lang="ja-JP" altLang="en-US" sz="1400" i="0" dirty="0">
                <a:solidFill>
                  <a:srgbClr val="000000"/>
                </a:solidFill>
                <a:effectLst/>
                <a:latin typeface="HG丸ｺﾞｼｯｸM-PRO" panose="020F0600000000000000" pitchFamily="50" charset="-128"/>
                <a:ea typeface="HG丸ｺﾞｼｯｸM-PRO" panose="020F0600000000000000" pitchFamily="50" charset="-128"/>
              </a:rPr>
              <a:t>ことがあります。</a:t>
            </a:r>
            <a:endParaRPr lang="en-US" altLang="ja-JP" sz="1400" i="0" dirty="0">
              <a:solidFill>
                <a:srgbClr val="000000"/>
              </a:solidFill>
              <a:effectLst/>
              <a:latin typeface="HG丸ｺﾞｼｯｸM-PRO" panose="020F0600000000000000" pitchFamily="50" charset="-128"/>
              <a:ea typeface="HG丸ｺﾞｼｯｸM-PRO" panose="020F0600000000000000" pitchFamily="50" charset="-128"/>
            </a:endParaRPr>
          </a:p>
          <a:p>
            <a:pPr fontAlgn="base"/>
            <a:endParaRPr lang="en-US" altLang="ja-JP" sz="1400"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1400" i="0" dirty="0">
              <a:solidFill>
                <a:srgbClr val="000000"/>
              </a:solidFill>
              <a:effectLst/>
              <a:latin typeface="HG丸ｺﾞｼｯｸM-PRO" panose="020F0600000000000000" pitchFamily="50" charset="-128"/>
              <a:ea typeface="HG丸ｺﾞｼｯｸM-PRO" panose="020F0600000000000000" pitchFamily="50" charset="-128"/>
            </a:endParaRPr>
          </a:p>
          <a:p>
            <a:pPr fontAlgn="base"/>
            <a:endParaRPr lang="en-US" altLang="ja-JP" sz="1400"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1400" i="0" dirty="0">
              <a:solidFill>
                <a:srgbClr val="000000"/>
              </a:solidFill>
              <a:effectLst/>
              <a:latin typeface="HG丸ｺﾞｼｯｸM-PRO" panose="020F0600000000000000" pitchFamily="50" charset="-128"/>
              <a:ea typeface="HG丸ｺﾞｼｯｸM-PRO" panose="020F0600000000000000" pitchFamily="50" charset="-128"/>
            </a:endParaRPr>
          </a:p>
          <a:p>
            <a:pPr fontAlgn="base"/>
            <a:endParaRPr lang="en-US" altLang="ja-JP" sz="500" i="0" dirty="0">
              <a:solidFill>
                <a:srgbClr val="000000"/>
              </a:solidFill>
              <a:effectLst/>
              <a:latin typeface="HG丸ｺﾞｼｯｸM-PRO" panose="020F0600000000000000" pitchFamily="50" charset="-128"/>
              <a:ea typeface="HG丸ｺﾞｼｯｸM-PRO" panose="020F0600000000000000" pitchFamily="50" charset="-128"/>
            </a:endParaRPr>
          </a:p>
          <a:p>
            <a:pPr fontAlgn="base"/>
            <a:endParaRPr lang="en-US" altLang="ja-JP" sz="1400" i="0" dirty="0">
              <a:solidFill>
                <a:srgbClr val="000000"/>
              </a:solidFill>
              <a:effectLst/>
              <a:latin typeface="HG丸ｺﾞｼｯｸM-PRO" panose="020F0600000000000000" pitchFamily="50" charset="-128"/>
              <a:ea typeface="HG丸ｺﾞｼｯｸM-PRO" panose="020F0600000000000000" pitchFamily="50" charset="-128"/>
            </a:endParaRPr>
          </a:p>
        </p:txBody>
      </p:sp>
      <p:grpSp>
        <p:nvGrpSpPr>
          <p:cNvPr id="5" name="グループ化 4">
            <a:extLst>
              <a:ext uri="{FF2B5EF4-FFF2-40B4-BE49-F238E27FC236}">
                <a16:creationId xmlns:a16="http://schemas.microsoft.com/office/drawing/2014/main" id="{3460157C-7FDF-43CF-9A08-52D1655E520F}"/>
              </a:ext>
            </a:extLst>
          </p:cNvPr>
          <p:cNvGrpSpPr/>
          <p:nvPr/>
        </p:nvGrpSpPr>
        <p:grpSpPr>
          <a:xfrm>
            <a:off x="3837296" y="4581238"/>
            <a:ext cx="2560081" cy="915781"/>
            <a:chOff x="5297587" y="3855267"/>
            <a:chExt cx="2560081" cy="915781"/>
          </a:xfrm>
        </p:grpSpPr>
        <p:pic>
          <p:nvPicPr>
            <p:cNvPr id="1027" name="図 2" descr="「アカバネ病」の画像検索結果">
              <a:extLst>
                <a:ext uri="{FF2B5EF4-FFF2-40B4-BE49-F238E27FC236}">
                  <a16:creationId xmlns:a16="http://schemas.microsoft.com/office/drawing/2014/main" id="{997CFD56-FC72-46CD-8175-691405979C03}"/>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a:stretch/>
          </p:blipFill>
          <p:spPr bwMode="auto">
            <a:xfrm>
              <a:off x="5297587" y="3855267"/>
              <a:ext cx="1165546" cy="91578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1" name="正方形/長方形 10">
              <a:extLst>
                <a:ext uri="{FF2B5EF4-FFF2-40B4-BE49-F238E27FC236}">
                  <a16:creationId xmlns:a16="http://schemas.microsoft.com/office/drawing/2014/main" id="{5319B47D-2D8B-4730-85D5-9C98F05C6534}"/>
                </a:ext>
              </a:extLst>
            </p:cNvPr>
            <p:cNvSpPr/>
            <p:nvPr/>
          </p:nvSpPr>
          <p:spPr>
            <a:xfrm>
              <a:off x="6630270" y="4419553"/>
              <a:ext cx="1227398" cy="351495"/>
            </a:xfrm>
            <a:prstGeom prst="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wrap="none" rtlCol="0" anchor="ctr"/>
            <a:lstStyle/>
            <a:p>
              <a:pPr algn="ctr"/>
              <a:r>
                <a:rPr kumimoji="1" lang="ja-JP" altLang="en-US" sz="1000" dirty="0">
                  <a:latin typeface="HG丸ｺﾞｼｯｸM-PRO" panose="020F0600000000000000" pitchFamily="50" charset="-128"/>
                  <a:ea typeface="HG丸ｺﾞｼｯｸM-PRO" panose="020F0600000000000000" pitchFamily="50" charset="-128"/>
                </a:rPr>
                <a:t>関節のわん曲事例</a:t>
              </a:r>
              <a:endParaRPr kumimoji="1" lang="en-US" altLang="ja-JP" sz="1000" dirty="0">
                <a:latin typeface="HG丸ｺﾞｼｯｸM-PRO" panose="020F0600000000000000" pitchFamily="50" charset="-128"/>
                <a:ea typeface="HG丸ｺﾞｼｯｸM-PRO" panose="020F0600000000000000" pitchFamily="50" charset="-128"/>
              </a:endParaRPr>
            </a:p>
            <a:p>
              <a:pPr algn="ctr"/>
              <a:r>
                <a:rPr kumimoji="1" lang="ja-JP" altLang="en-US" sz="1000" dirty="0">
                  <a:latin typeface="HG丸ｺﾞｼｯｸM-PRO" panose="020F0600000000000000" pitchFamily="50" charset="-128"/>
                  <a:ea typeface="HG丸ｺﾞｼｯｸM-PRO" panose="020F0600000000000000" pitchFamily="50" charset="-128"/>
                </a:rPr>
                <a:t>（左前肢）</a:t>
              </a:r>
            </a:p>
          </p:txBody>
        </p:sp>
      </p:grpSp>
      <p:grpSp>
        <p:nvGrpSpPr>
          <p:cNvPr id="28" name="グループ化 27">
            <a:extLst>
              <a:ext uri="{FF2B5EF4-FFF2-40B4-BE49-F238E27FC236}">
                <a16:creationId xmlns:a16="http://schemas.microsoft.com/office/drawing/2014/main" id="{753418F0-C94B-4271-93AE-3ECA6E6500E2}"/>
              </a:ext>
            </a:extLst>
          </p:cNvPr>
          <p:cNvGrpSpPr/>
          <p:nvPr/>
        </p:nvGrpSpPr>
        <p:grpSpPr>
          <a:xfrm>
            <a:off x="175190" y="1472443"/>
            <a:ext cx="1323975" cy="1282065"/>
            <a:chOff x="0" y="-25419"/>
            <a:chExt cx="1333044" cy="1290707"/>
          </a:xfrm>
        </p:grpSpPr>
        <p:sp>
          <p:nvSpPr>
            <p:cNvPr id="29" name="楕円 28">
              <a:extLst>
                <a:ext uri="{FF2B5EF4-FFF2-40B4-BE49-F238E27FC236}">
                  <a16:creationId xmlns:a16="http://schemas.microsoft.com/office/drawing/2014/main" id="{71CF4E35-630F-42CB-BE05-7F70CBB788C3}"/>
                </a:ext>
              </a:extLst>
            </p:cNvPr>
            <p:cNvSpPr/>
            <p:nvPr/>
          </p:nvSpPr>
          <p:spPr>
            <a:xfrm>
              <a:off x="0" y="-25419"/>
              <a:ext cx="1333044" cy="1260628"/>
            </a:xfrm>
            <a:prstGeom prst="ellipse">
              <a:avLst/>
            </a:prstGeom>
            <a:solidFill>
              <a:srgbClr val="4F81BD">
                <a:lumMod val="75000"/>
              </a:srgbClr>
            </a:solidFill>
            <a:ln w="28575" cap="flat" cmpd="sng" algn="ctr">
              <a:noFill/>
              <a:prstDash val="solid"/>
            </a:ln>
            <a:effectLst/>
          </p:spPr>
          <p:txBody>
            <a:bodyPr rot="0" spcFirstLastPara="0" vert="horz" wrap="square" lIns="0" tIns="0" rIns="0" bIns="0" numCol="1" spcCol="0" rtlCol="0" fromWordArt="0" anchor="t" anchorCtr="0" forceAA="0" compatLnSpc="1">
              <a:prstTxWarp prst="textNoShape">
                <a:avLst/>
              </a:prstTxWarp>
              <a:noAutofit/>
            </a:bodyPr>
            <a:lstStyle/>
            <a:p>
              <a:pPr algn="ctr"/>
              <a:r>
                <a:rPr lang="ja-JP" sz="1400" b="1"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牛飼養農家の皆様へ</a:t>
              </a:r>
              <a:endParaRPr 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pic>
          <p:nvPicPr>
            <p:cNvPr id="30" name="図 29">
              <a:extLst>
                <a:ext uri="{FF2B5EF4-FFF2-40B4-BE49-F238E27FC236}">
                  <a16:creationId xmlns:a16="http://schemas.microsoft.com/office/drawing/2014/main" id="{A1DE0323-02E7-4E53-A6C5-B5B993DDC92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10136" y="596349"/>
              <a:ext cx="668939" cy="668939"/>
            </a:xfrm>
            <a:prstGeom prst="rect">
              <a:avLst/>
            </a:prstGeom>
            <a:noFill/>
            <a:ln>
              <a:noFill/>
            </a:ln>
          </p:spPr>
        </p:pic>
      </p:grpSp>
    </p:spTree>
    <p:extLst>
      <p:ext uri="{BB962C8B-B14F-4D97-AF65-F5344CB8AC3E}">
        <p14:creationId xmlns:p14="http://schemas.microsoft.com/office/powerpoint/2010/main" val="548372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1" descr="タイトル: 暑熱対策に取り組みましょう - 説明: 暑熱対策に取り組みましょう">
            <a:extLst>
              <a:ext uri="{FF2B5EF4-FFF2-40B4-BE49-F238E27FC236}">
                <a16:creationId xmlns:a16="http://schemas.microsoft.com/office/drawing/2014/main" id="{DC72B108-BC67-48FB-A10C-9CCA4DDEC06C}"/>
              </a:ext>
            </a:extLst>
          </p:cNvPr>
          <p:cNvSpPr>
            <a:spLocks noChangeArrowheads="1"/>
          </p:cNvSpPr>
          <p:nvPr/>
        </p:nvSpPr>
        <p:spPr bwMode="auto">
          <a:xfrm>
            <a:off x="286700" y="262547"/>
            <a:ext cx="6284598" cy="1083115"/>
          </a:xfrm>
          <a:prstGeom prst="roundRect">
            <a:avLst>
              <a:gd name="adj" fmla="val 16667"/>
            </a:avLst>
          </a:prstGeom>
          <a:noFill/>
          <a:ln w="63500" cmpd="dbl">
            <a:solidFill>
              <a:srgbClr val="385D8A"/>
            </a:solidFill>
            <a:round/>
            <a:headEnd/>
            <a:tailEnd/>
            <a:extLst>
              <a:ext uri="{C807C97D-BFC1-408E-A445-0C87EB9F89A2}">
                <ask:lineSketchStyleProps xmlns:ask="http://schemas.microsoft.com/office/drawing/2018/sketchyshapes">
                  <ask:type>
                    <ask:lineSketchNone/>
                  </ask:type>
                </ask:lineSketchStyleProps>
              </a:ext>
            </a:extLst>
          </a:ln>
          <a:effectLst>
            <a:outerShdw dist="38100" dir="2700000" algn="tl" rotWithShape="0">
              <a:srgbClr val="000000">
                <a:alpha val="39999"/>
              </a:srgbClr>
            </a:outerShdw>
          </a:effectLst>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ja-JP" altLang="en-US" sz="2400" dirty="0" bmk="_Hlk197591281">
                <a:solidFill>
                  <a:srgbClr val="000000"/>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rPr>
              <a:t>牛のアルボウイルス感染症サーベイランス</a:t>
            </a: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ja-JP" sz="500" dirty="0" bmk="_Hlk197591281">
              <a:solidFill>
                <a:srgbClr val="000000"/>
              </a:solidFill>
              <a:latin typeface="HG丸ｺﾞｼｯｸM-PRO" panose="020F0600000000000000" pitchFamily="50" charset="-128"/>
              <a:ea typeface="HG丸ｺﾞｼｯｸM-PRO" panose="020F0600000000000000" pitchFamily="50" charset="-128"/>
              <a:cs typeface="ＭＳ Ｐゴシック" panose="020B0600070205080204" pitchFamily="50" charset="-128"/>
            </a:endParaRPr>
          </a:p>
        </p:txBody>
      </p:sp>
      <p:sp>
        <p:nvSpPr>
          <p:cNvPr id="31" name="Rectangle 35">
            <a:extLst>
              <a:ext uri="{FF2B5EF4-FFF2-40B4-BE49-F238E27FC236}">
                <a16:creationId xmlns:a16="http://schemas.microsoft.com/office/drawing/2014/main" id="{976ADA3A-B712-49EE-B3D8-694AC853C211}"/>
              </a:ext>
            </a:extLst>
          </p:cNvPr>
          <p:cNvSpPr>
            <a:spLocks noChangeArrowheads="1"/>
          </p:cNvSpPr>
          <p:nvPr/>
        </p:nvSpPr>
        <p:spPr bwMode="auto">
          <a:xfrm>
            <a:off x="152400" y="1524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4" name="Rectangle 45">
            <a:extLst>
              <a:ext uri="{FF2B5EF4-FFF2-40B4-BE49-F238E27FC236}">
                <a16:creationId xmlns:a16="http://schemas.microsoft.com/office/drawing/2014/main" id="{8B55D562-37CE-498A-9FA6-6048E647F8E8}"/>
              </a:ext>
            </a:extLst>
          </p:cNvPr>
          <p:cNvSpPr>
            <a:spLocks noChangeArrowheads="1"/>
          </p:cNvSpPr>
          <p:nvPr/>
        </p:nvSpPr>
        <p:spPr bwMode="auto">
          <a:xfrm>
            <a:off x="331788" y="6096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45" name="テキスト ボックス 44">
            <a:extLst>
              <a:ext uri="{FF2B5EF4-FFF2-40B4-BE49-F238E27FC236}">
                <a16:creationId xmlns:a16="http://schemas.microsoft.com/office/drawing/2014/main" id="{976C3BDE-5992-4310-84B4-4ABF1D585208}"/>
              </a:ext>
            </a:extLst>
          </p:cNvPr>
          <p:cNvSpPr txBox="1"/>
          <p:nvPr/>
        </p:nvSpPr>
        <p:spPr>
          <a:xfrm>
            <a:off x="286702" y="8890168"/>
            <a:ext cx="6352223" cy="830997"/>
          </a:xfrm>
          <a:prstGeom prst="rect">
            <a:avLst/>
          </a:prstGeom>
          <a:noFill/>
        </p:spPr>
        <p:txBody>
          <a:bodyPr wrap="square" rtlCol="0">
            <a:spAutoFit/>
          </a:bodyPr>
          <a:lstStyle/>
          <a:p>
            <a:pPr algn="just"/>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alt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大阪府家畜保健衛生所 </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598-0048</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泉佐野市りんくう往来北１</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５９</a:t>
            </a:r>
            <a:endPar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en-US" altLang="ja-JP"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TEL</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072-</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58-1151	FAX</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072-</a:t>
            </a:r>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58-1152</a:t>
            </a: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17" name="テキスト ボックス 16">
            <a:extLst>
              <a:ext uri="{FF2B5EF4-FFF2-40B4-BE49-F238E27FC236}">
                <a16:creationId xmlns:a16="http://schemas.microsoft.com/office/drawing/2014/main" id="{82AF4A4E-DB3B-4BAE-A19C-FECF6C86AEE0}"/>
              </a:ext>
            </a:extLst>
          </p:cNvPr>
          <p:cNvSpPr txBox="1"/>
          <p:nvPr/>
        </p:nvSpPr>
        <p:spPr>
          <a:xfrm>
            <a:off x="286700" y="1582951"/>
            <a:ext cx="6284597" cy="4139595"/>
          </a:xfrm>
          <a:prstGeom prst="rect">
            <a:avLst/>
          </a:prstGeom>
          <a:solidFill>
            <a:srgbClr val="F2F2F2">
              <a:alpha val="50196"/>
            </a:srgbClr>
          </a:solidFill>
          <a:ln w="28575">
            <a:solidFill>
              <a:schemeClr val="accent1"/>
            </a:solidFill>
          </a:ln>
        </p:spPr>
        <p:txBody>
          <a:bodyPr wrap="square" rtlCol="0">
            <a:spAutoFit/>
          </a:bodyPr>
          <a:lstStyle/>
          <a:p>
            <a:pPr fontAlgn="base"/>
            <a:r>
              <a:rPr kumimoji="1" lang="ja-JP" altLang="en-US" sz="2000" b="1" dirty="0">
                <a:solidFill>
                  <a:schemeClr val="accent1"/>
                </a:solidFill>
                <a:latin typeface="HG丸ｺﾞｼｯｸM-PRO" panose="020F0600000000000000" pitchFamily="50" charset="-128"/>
                <a:ea typeface="HG丸ｺﾞｼｯｸM-PRO" panose="020F0600000000000000" pitchFamily="50" charset="-128"/>
              </a:rPr>
              <a:t>アルボウイルス感染症サーベイランスって？</a:t>
            </a:r>
            <a:endParaRPr kumimoji="1" lang="en-US" altLang="ja-JP" sz="2000" b="1" dirty="0">
              <a:solidFill>
                <a:schemeClr val="accent1"/>
              </a:solidFill>
              <a:latin typeface="HG丸ｺﾞｼｯｸM-PRO" panose="020F0600000000000000" pitchFamily="50" charset="-128"/>
              <a:ea typeface="HG丸ｺﾞｼｯｸM-PRO" panose="020F0600000000000000" pitchFamily="50" charset="-128"/>
            </a:endParaRPr>
          </a:p>
          <a:p>
            <a:pPr fontAlgn="base"/>
            <a:endParaRPr lang="en-US" altLang="ja-JP" sz="500"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600" b="1" i="0" dirty="0">
                <a:solidFill>
                  <a:srgbClr val="000000"/>
                </a:solidFill>
                <a:effectLst/>
                <a:latin typeface="HG丸ｺﾞｼｯｸM-PRO" panose="020F0600000000000000" pitchFamily="50" charset="-128"/>
                <a:ea typeface="HG丸ｺﾞｼｯｸM-PRO" panose="020F0600000000000000" pitchFamily="50" charset="-128"/>
              </a:rPr>
              <a:t>アルボウイルス</a:t>
            </a:r>
            <a:r>
              <a:rPr lang="ja-JP" altLang="en-US" sz="1600" b="1" dirty="0">
                <a:solidFill>
                  <a:srgbClr val="000000"/>
                </a:solidFill>
                <a:latin typeface="HG丸ｺﾞｼｯｸM-PRO" panose="020F0600000000000000" pitchFamily="50" charset="-128"/>
                <a:ea typeface="HG丸ｺﾞｼｯｸM-PRO" panose="020F0600000000000000" pitchFamily="50" charset="-128"/>
              </a:rPr>
              <a:t>と</a:t>
            </a:r>
            <a:r>
              <a:rPr lang="ja-JP" altLang="en-US" sz="1600" b="1" i="0" dirty="0">
                <a:solidFill>
                  <a:srgbClr val="000000"/>
                </a:solidFill>
                <a:effectLst/>
                <a:latin typeface="HG丸ｺﾞｼｯｸM-PRO" panose="020F0600000000000000" pitchFamily="50" charset="-128"/>
                <a:ea typeface="HG丸ｺﾞｼｯｸM-PRO" panose="020F0600000000000000" pitchFamily="50" charset="-128"/>
              </a:rPr>
              <a:t>は、蚊やヌカカ等の吸血昆虫によって、ヒトや家畜等に伝播するウイルスの総称です。</a:t>
            </a:r>
            <a:endParaRPr lang="en-US" altLang="ja-JP" sz="1600" b="1" i="0" dirty="0">
              <a:solidFill>
                <a:srgbClr val="000000"/>
              </a:solidFill>
              <a:effectLst/>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endParaRPr lang="en-US" altLang="ja-JP" sz="1600" b="1"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600" b="1" dirty="0">
                <a:solidFill>
                  <a:srgbClr val="000000"/>
                </a:solidFill>
                <a:latin typeface="HG丸ｺﾞｼｯｸM-PRO" panose="020F0600000000000000" pitchFamily="50" charset="-128"/>
                <a:ea typeface="HG丸ｺﾞｼｯｸM-PRO" panose="020F0600000000000000" pitchFamily="50" charset="-128"/>
              </a:rPr>
              <a:t>アルボウイルスによる牛の主な病気としては、アカバネ病、アイノウイルス感染症、チュウザン病による異常産などが知られています。</a:t>
            </a:r>
            <a:endParaRPr lang="en-US" altLang="ja-JP" sz="1600" b="1"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1600" b="1"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600" b="1" i="0" dirty="0">
                <a:solidFill>
                  <a:srgbClr val="000000"/>
                </a:solidFill>
                <a:effectLst/>
                <a:latin typeface="HG丸ｺﾞｼｯｸM-PRO" panose="020F0600000000000000" pitchFamily="50" charset="-128"/>
                <a:ea typeface="HG丸ｺﾞｼｯｸM-PRO" panose="020F0600000000000000" pitchFamily="50" charset="-128"/>
              </a:rPr>
              <a:t>アルボウイルスは、</a:t>
            </a:r>
            <a:r>
              <a:rPr lang="ja-JP" altLang="en-US" sz="1600" b="1" dirty="0">
                <a:solidFill>
                  <a:srgbClr val="000000"/>
                </a:solidFill>
                <a:latin typeface="HG丸ｺﾞｼｯｸM-PRO" panose="020F0600000000000000" pitchFamily="50" charset="-128"/>
                <a:ea typeface="HG丸ｺﾞｼｯｸM-PRO" panose="020F0600000000000000" pitchFamily="50" charset="-128"/>
              </a:rPr>
              <a:t>ウイルスを保有した</a:t>
            </a:r>
            <a:r>
              <a:rPr lang="ja-JP" altLang="en-US" sz="1600" b="1" i="0" dirty="0">
                <a:solidFill>
                  <a:srgbClr val="000000"/>
                </a:solidFill>
                <a:effectLst/>
                <a:latin typeface="HG丸ｺﾞｼｯｸM-PRO" panose="020F0600000000000000" pitchFamily="50" charset="-128"/>
                <a:ea typeface="HG丸ｺﾞｼｯｸM-PRO" panose="020F0600000000000000" pitchFamily="50" charset="-128"/>
              </a:rPr>
              <a:t>吸血昆虫がアジア地域から夏期に発生する気流に乗って、国内に侵入していると考えられています。</a:t>
            </a:r>
            <a:endParaRPr lang="en-US" altLang="ja-JP" sz="1600" b="1" i="0" dirty="0">
              <a:solidFill>
                <a:srgbClr val="000000"/>
              </a:solidFill>
              <a:effectLst/>
              <a:latin typeface="HG丸ｺﾞｼｯｸM-PRO" panose="020F0600000000000000" pitchFamily="50" charset="-128"/>
              <a:ea typeface="HG丸ｺﾞｼｯｸM-PRO" panose="020F0600000000000000" pitchFamily="50" charset="-128"/>
            </a:endParaRPr>
          </a:p>
          <a:p>
            <a:pPr fontAlgn="base"/>
            <a:endParaRPr lang="en-US" altLang="ja-JP" sz="1600" b="1"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600" b="1" dirty="0">
                <a:solidFill>
                  <a:srgbClr val="000000"/>
                </a:solidFill>
                <a:latin typeface="HG丸ｺﾞｼｯｸM-PRO" panose="020F0600000000000000" pitchFamily="50" charset="-128"/>
                <a:ea typeface="HG丸ｺﾞｼｯｸM-PRO" panose="020F0600000000000000" pitchFamily="50" charset="-128"/>
              </a:rPr>
              <a:t>そのため、アルボウイルスの国内侵入を</a:t>
            </a:r>
            <a:r>
              <a:rPr lang="ja-JP" altLang="en-US" sz="1600" b="1" i="0" dirty="0">
                <a:solidFill>
                  <a:srgbClr val="000000"/>
                </a:solidFill>
                <a:effectLst/>
                <a:latin typeface="HG丸ｺﾞｼｯｸM-PRO" panose="020F0600000000000000" pitchFamily="50" charset="-128"/>
                <a:ea typeface="HG丸ｺﾞｼｯｸM-PRO" panose="020F0600000000000000" pitchFamily="50" charset="-128"/>
              </a:rPr>
              <a:t>早期に察知する目的で、おとり牛を用いた全国的なサーベイランス（６月、８月、９月、</a:t>
            </a:r>
            <a:r>
              <a:rPr lang="en-US" altLang="ja-JP" sz="1600" b="1" i="0" dirty="0">
                <a:solidFill>
                  <a:srgbClr val="000000"/>
                </a:solidFill>
                <a:effectLst/>
                <a:latin typeface="HG丸ｺﾞｼｯｸM-PRO" panose="020F0600000000000000" pitchFamily="50" charset="-128"/>
                <a:ea typeface="HG丸ｺﾞｼｯｸM-PRO" panose="020F0600000000000000" pitchFamily="50" charset="-128"/>
              </a:rPr>
              <a:t>11</a:t>
            </a:r>
            <a:r>
              <a:rPr lang="ja-JP" altLang="en-US" sz="1600" b="1" i="0" dirty="0">
                <a:solidFill>
                  <a:srgbClr val="000000"/>
                </a:solidFill>
                <a:effectLst/>
                <a:latin typeface="HG丸ｺﾞｼｯｸM-PRO" panose="020F0600000000000000" pitchFamily="50" charset="-128"/>
                <a:ea typeface="HG丸ｺﾞｼｯｸM-PRO" panose="020F0600000000000000" pitchFamily="50" charset="-128"/>
              </a:rPr>
              <a:t>月の計４回）を実施しています。</a:t>
            </a:r>
            <a:endParaRPr lang="en-US" altLang="ja-JP" sz="1600" b="1" i="0" dirty="0">
              <a:solidFill>
                <a:srgbClr val="000000"/>
              </a:solidFill>
              <a:effectLst/>
              <a:latin typeface="HG丸ｺﾞｼｯｸM-PRO" panose="020F0600000000000000" pitchFamily="50" charset="-128"/>
              <a:ea typeface="HG丸ｺﾞｼｯｸM-PRO" panose="020F0600000000000000" pitchFamily="50" charset="-128"/>
            </a:endParaRPr>
          </a:p>
          <a:p>
            <a:pPr fontAlgn="base"/>
            <a:endParaRPr lang="en-US" altLang="ja-JP" sz="1400" b="0" i="0" dirty="0">
              <a:solidFill>
                <a:srgbClr val="000000"/>
              </a:solidFill>
              <a:effectLst/>
              <a:latin typeface="HG丸ｺﾞｼｯｸM-PRO" panose="020F0600000000000000" pitchFamily="50" charset="-128"/>
              <a:ea typeface="HG丸ｺﾞｼｯｸM-PRO" panose="020F0600000000000000" pitchFamily="50" charset="-128"/>
            </a:endParaRPr>
          </a:p>
        </p:txBody>
      </p:sp>
      <p:grpSp>
        <p:nvGrpSpPr>
          <p:cNvPr id="4" name="グループ化 3">
            <a:extLst>
              <a:ext uri="{FF2B5EF4-FFF2-40B4-BE49-F238E27FC236}">
                <a16:creationId xmlns:a16="http://schemas.microsoft.com/office/drawing/2014/main" id="{4A2A191B-59CB-41A9-AF87-D9D1C1A48B45}"/>
              </a:ext>
            </a:extLst>
          </p:cNvPr>
          <p:cNvGrpSpPr/>
          <p:nvPr/>
        </p:nvGrpSpPr>
        <p:grpSpPr>
          <a:xfrm>
            <a:off x="286699" y="5959835"/>
            <a:ext cx="6284597" cy="2693045"/>
            <a:chOff x="286699" y="6054185"/>
            <a:chExt cx="6284597" cy="2693045"/>
          </a:xfrm>
        </p:grpSpPr>
        <p:sp>
          <p:nvSpPr>
            <p:cNvPr id="23" name="テキスト ボックス 22">
              <a:extLst>
                <a:ext uri="{FF2B5EF4-FFF2-40B4-BE49-F238E27FC236}">
                  <a16:creationId xmlns:a16="http://schemas.microsoft.com/office/drawing/2014/main" id="{6B844A38-8B24-4EF8-85B5-6029EA57FDF7}"/>
                </a:ext>
              </a:extLst>
            </p:cNvPr>
            <p:cNvSpPr txBox="1"/>
            <p:nvPr/>
          </p:nvSpPr>
          <p:spPr>
            <a:xfrm>
              <a:off x="286699" y="6054185"/>
              <a:ext cx="6284597" cy="2693045"/>
            </a:xfrm>
            <a:prstGeom prst="rect">
              <a:avLst/>
            </a:prstGeom>
            <a:solidFill>
              <a:srgbClr val="F2F2F2">
                <a:alpha val="50196"/>
              </a:srgbClr>
            </a:solidFill>
            <a:ln w="28575">
              <a:solidFill>
                <a:schemeClr val="accent1"/>
              </a:solidFill>
            </a:ln>
          </p:spPr>
          <p:txBody>
            <a:bodyPr wrap="square" rtlCol="0">
              <a:spAutoFit/>
            </a:bodyPr>
            <a:lstStyle/>
            <a:p>
              <a:pPr fontAlgn="base"/>
              <a:r>
                <a:rPr kumimoji="1" lang="ja-JP" altLang="en-US" sz="2000" b="1" dirty="0">
                  <a:solidFill>
                    <a:schemeClr val="accent1"/>
                  </a:solidFill>
                  <a:latin typeface="HG丸ｺﾞｼｯｸM-PRO" panose="020F0600000000000000" pitchFamily="50" charset="-128"/>
                  <a:ea typeface="HG丸ｺﾞｼｯｸM-PRO" panose="020F0600000000000000" pitchFamily="50" charset="-128"/>
                </a:rPr>
                <a:t>＜参考＞アルボウイルスのサーベイランス結果</a:t>
              </a:r>
              <a:endParaRPr kumimoji="1" lang="en-US" altLang="ja-JP" sz="2000" b="1" dirty="0">
                <a:solidFill>
                  <a:schemeClr val="accent1"/>
                </a:solidFill>
                <a:latin typeface="HG丸ｺﾞｼｯｸM-PRO" panose="020F0600000000000000" pitchFamily="50" charset="-128"/>
                <a:ea typeface="HG丸ｺﾞｼｯｸM-PRO" panose="020F0600000000000000" pitchFamily="50" charset="-128"/>
              </a:endParaRPr>
            </a:p>
            <a:p>
              <a:pPr fontAlgn="base"/>
              <a:endParaRPr kumimoji="1" lang="en-US" altLang="ja-JP" sz="500" b="1" dirty="0">
                <a:solidFill>
                  <a:schemeClr val="accent1"/>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600" b="1" i="0" dirty="0">
                  <a:solidFill>
                    <a:srgbClr val="000000"/>
                  </a:solidFill>
                  <a:effectLst/>
                  <a:latin typeface="HG丸ｺﾞｼｯｸM-PRO" panose="020F0600000000000000" pitchFamily="50" charset="-128"/>
                  <a:ea typeface="HG丸ｺﾞｼｯｸM-PRO" panose="020F0600000000000000" pitchFamily="50" charset="-128"/>
                </a:rPr>
                <a:t>大阪府では、令和元年にアカバネウイルスの抗体陽転が確認されました。</a:t>
              </a:r>
              <a:endParaRPr lang="en-US" altLang="ja-JP" sz="1600" b="1"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1600" b="1" dirty="0">
                <a:solidFill>
                  <a:srgbClr val="000000"/>
                </a:solidFill>
                <a:latin typeface="HG丸ｺﾞｼｯｸM-PRO" panose="020F0600000000000000" pitchFamily="50" charset="-128"/>
                <a:ea typeface="HG丸ｺﾞｼｯｸM-PRO" panose="020F0600000000000000" pitchFamily="50" charset="-128"/>
              </a:endParaRPr>
            </a:p>
            <a:p>
              <a:pPr marL="171450" indent="-171450" fontAlgn="base">
                <a:buFont typeface="Wingdings" panose="05000000000000000000" pitchFamily="2" charset="2"/>
                <a:buChar char="l"/>
              </a:pPr>
              <a:r>
                <a:rPr lang="ja-JP" altLang="en-US" sz="1600" b="1" dirty="0">
                  <a:solidFill>
                    <a:srgbClr val="000000"/>
                  </a:solidFill>
                  <a:latin typeface="HG丸ｺﾞｼｯｸM-PRO" panose="020F0600000000000000" pitchFamily="50" charset="-128"/>
                  <a:ea typeface="HG丸ｺﾞｼｯｸM-PRO" panose="020F0600000000000000" pitchFamily="50" charset="-128"/>
                </a:rPr>
                <a:t>これまでのサーベイランス実績については、以下の</a:t>
              </a:r>
              <a:r>
                <a:rPr lang="en-US" altLang="ja-JP" sz="1600" b="1" dirty="0">
                  <a:solidFill>
                    <a:srgbClr val="000000"/>
                  </a:solidFill>
                  <a:latin typeface="HG丸ｺﾞｼｯｸM-PRO" panose="020F0600000000000000" pitchFamily="50" charset="-128"/>
                  <a:ea typeface="HG丸ｺﾞｼｯｸM-PRO" panose="020F0600000000000000" pitchFamily="50" charset="-128"/>
                </a:rPr>
                <a:t>URL</a:t>
              </a:r>
              <a:r>
                <a:rPr lang="ja-JP" altLang="en-US" sz="1600" b="1" dirty="0">
                  <a:solidFill>
                    <a:srgbClr val="000000"/>
                  </a:solidFill>
                  <a:latin typeface="HG丸ｺﾞｼｯｸM-PRO" panose="020F0600000000000000" pitchFamily="50" charset="-128"/>
                  <a:ea typeface="HG丸ｺﾞｼｯｸM-PRO" panose="020F0600000000000000" pitchFamily="50" charset="-128"/>
                </a:rPr>
                <a:t>をご参考ください。</a:t>
              </a:r>
              <a:endParaRPr lang="en-US" altLang="ja-JP" sz="1400" b="1" u="sng"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1600" b="1" u="sng"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1600" b="1" u="sng" dirty="0">
                <a:solidFill>
                  <a:srgbClr val="000000"/>
                </a:solidFill>
                <a:latin typeface="HG丸ｺﾞｼｯｸM-PRO" panose="020F0600000000000000" pitchFamily="50" charset="-128"/>
                <a:ea typeface="HG丸ｺﾞｼｯｸM-PRO" panose="020F0600000000000000" pitchFamily="50" charset="-128"/>
              </a:endParaRPr>
            </a:p>
            <a:p>
              <a:pPr fontAlgn="base"/>
              <a:endParaRPr lang="en-US" altLang="ja-JP" sz="1600" b="1" i="0" u="sng" dirty="0">
                <a:solidFill>
                  <a:srgbClr val="000000"/>
                </a:solidFill>
                <a:effectLst/>
                <a:latin typeface="HG丸ｺﾞｼｯｸM-PRO" panose="020F0600000000000000" pitchFamily="50" charset="-128"/>
                <a:ea typeface="HG丸ｺﾞｼｯｸM-PRO" panose="020F0600000000000000" pitchFamily="50" charset="-128"/>
              </a:endParaRPr>
            </a:p>
            <a:p>
              <a:pPr fontAlgn="base"/>
              <a:endParaRPr lang="en-US" altLang="ja-JP" sz="1600" b="1" u="sng" dirty="0">
                <a:solidFill>
                  <a:srgbClr val="000000"/>
                </a:solidFill>
                <a:latin typeface="HG丸ｺﾞｼｯｸM-PRO" panose="020F0600000000000000" pitchFamily="50" charset="-128"/>
                <a:ea typeface="HG丸ｺﾞｼｯｸM-PRO" panose="020F0600000000000000" pitchFamily="50" charset="-128"/>
              </a:endParaRPr>
            </a:p>
          </p:txBody>
        </p:sp>
        <p:grpSp>
          <p:nvGrpSpPr>
            <p:cNvPr id="2" name="グループ化 1">
              <a:extLst>
                <a:ext uri="{FF2B5EF4-FFF2-40B4-BE49-F238E27FC236}">
                  <a16:creationId xmlns:a16="http://schemas.microsoft.com/office/drawing/2014/main" id="{FD49ACD4-175E-40CF-B792-CA51D3A453CB}"/>
                </a:ext>
              </a:extLst>
            </p:cNvPr>
            <p:cNvGrpSpPr/>
            <p:nvPr/>
          </p:nvGrpSpPr>
          <p:grpSpPr>
            <a:xfrm>
              <a:off x="488829" y="7727182"/>
              <a:ext cx="5538997" cy="765261"/>
              <a:chOff x="831729" y="7569149"/>
              <a:chExt cx="5538997" cy="765261"/>
            </a:xfrm>
          </p:grpSpPr>
          <p:sp>
            <p:nvSpPr>
              <p:cNvPr id="13" name="正方形/長方形 12">
                <a:extLst>
                  <a:ext uri="{FF2B5EF4-FFF2-40B4-BE49-F238E27FC236}">
                    <a16:creationId xmlns:a16="http://schemas.microsoft.com/office/drawing/2014/main" id="{183F06A9-EB33-4B78-B3F9-C684D798B778}"/>
                  </a:ext>
                </a:extLst>
              </p:cNvPr>
              <p:cNvSpPr/>
              <p:nvPr/>
            </p:nvSpPr>
            <p:spPr>
              <a:xfrm>
                <a:off x="831729" y="7631938"/>
                <a:ext cx="4653685" cy="63968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fontAlgn="base"/>
                <a:r>
                  <a:rPr lang="en-US" altLang="ja-JP" sz="1100" b="1" u="sng" dirty="0">
                    <a:solidFill>
                      <a:srgbClr val="000000"/>
                    </a:solidFill>
                    <a:latin typeface="HG丸ｺﾞｼｯｸM-PRO" panose="020F0600000000000000" pitchFamily="50" charset="-128"/>
                    <a:ea typeface="HG丸ｺﾞｼｯｸM-PRO" panose="020F0600000000000000" pitchFamily="50" charset="-128"/>
                  </a:rPr>
                  <a:t>https://www.naro.go.jp/laboratory/niah/arbo/aino/index.html</a:t>
                </a:r>
              </a:p>
            </p:txBody>
          </p:sp>
          <p:pic>
            <p:nvPicPr>
              <p:cNvPr id="5" name="図 4">
                <a:extLst>
                  <a:ext uri="{FF2B5EF4-FFF2-40B4-BE49-F238E27FC236}">
                    <a16:creationId xmlns:a16="http://schemas.microsoft.com/office/drawing/2014/main" id="{B2104407-0A9A-43EB-B12C-3F46D1267791}"/>
                  </a:ext>
                </a:extLst>
              </p:cNvPr>
              <p:cNvPicPr>
                <a:picLocks noChangeAspect="1"/>
              </p:cNvPicPr>
              <p:nvPr/>
            </p:nvPicPr>
            <p:blipFill>
              <a:blip r:embed="rId2"/>
              <a:stretch>
                <a:fillRect/>
              </a:stretch>
            </p:blipFill>
            <p:spPr>
              <a:xfrm>
                <a:off x="5573244" y="7569149"/>
                <a:ext cx="797482" cy="765261"/>
              </a:xfrm>
              <a:prstGeom prst="rect">
                <a:avLst/>
              </a:prstGeom>
            </p:spPr>
          </p:pic>
        </p:grpSp>
      </p:grpSp>
    </p:spTree>
    <p:extLst>
      <p:ext uri="{BB962C8B-B14F-4D97-AF65-F5344CB8AC3E}">
        <p14:creationId xmlns:p14="http://schemas.microsoft.com/office/powerpoint/2010/main" val="117334914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589</Words>
  <Application>Microsoft Office PowerPoint</Application>
  <PresentationFormat>A4 210 x 297 mm</PresentationFormat>
  <Paragraphs>71</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HG丸ｺﾞｼｯｸM-PRO</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2025-12-04T06:25:15Z</dcterms:created>
  <dcterms:modified xsi:type="dcterms:W3CDTF">2025-12-10T02:36:11Z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