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8" removePersonalInfoOnSave="1" saveSubsetFonts="1">
  <p:sldMasterIdLst>
    <p:sldMasterId id="2147483660" r:id="rId1"/>
  </p:sldMasterIdLst>
  <p:notesMasterIdLst>
    <p:notesMasterId r:id="rId7"/>
  </p:notesMasterIdLst>
  <p:sldIdLst>
    <p:sldId id="275" r:id="rId2"/>
    <p:sldId id="274" r:id="rId3"/>
    <p:sldId id="277" r:id="rId4"/>
    <p:sldId id="276" r:id="rId5"/>
    <p:sldId id="279"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09" autoAdjust="0"/>
    <p:restoredTop sz="94660"/>
  </p:normalViewPr>
  <p:slideViewPr>
    <p:cSldViewPr snapToGrid="0">
      <p:cViewPr varScale="1">
        <p:scale>
          <a:sx n="104" d="100"/>
          <a:sy n="104" d="100"/>
        </p:scale>
        <p:origin x="756" y="78"/>
      </p:cViewPr>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0AB8E3B-16AA-47EA-8EC4-DB493BABF76B}"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53C52C7-AACD-483D-8040-C0830BB2FE86}" type="slidenum">
              <a:rPr kumimoji="1" lang="ja-JP" altLang="en-US" smtClean="0"/>
              <a:t>‹#›</a:t>
            </a:fld>
            <a:endParaRPr kumimoji="1" lang="ja-JP" altLang="en-US"/>
          </a:p>
        </p:txBody>
      </p:sp>
    </p:spTree>
    <p:extLst>
      <p:ext uri="{BB962C8B-B14F-4D97-AF65-F5344CB8AC3E}">
        <p14:creationId xmlns:p14="http://schemas.microsoft.com/office/powerpoint/2010/main" val="2385537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8</a:t>
            </a:fld>
            <a:endParaRPr kumimoji="1" lang="ja-JP" altLang="en-US"/>
          </a:p>
        </p:txBody>
      </p:sp>
    </p:spTree>
    <p:extLst>
      <p:ext uri="{BB962C8B-B14F-4D97-AF65-F5344CB8AC3E}">
        <p14:creationId xmlns:p14="http://schemas.microsoft.com/office/powerpoint/2010/main" val="3665469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9</a:t>
            </a:fld>
            <a:endParaRPr kumimoji="1" lang="ja-JP" altLang="en-US"/>
          </a:p>
        </p:txBody>
      </p:sp>
    </p:spTree>
    <p:extLst>
      <p:ext uri="{BB962C8B-B14F-4D97-AF65-F5344CB8AC3E}">
        <p14:creationId xmlns:p14="http://schemas.microsoft.com/office/powerpoint/2010/main" val="575203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10</a:t>
            </a:fld>
            <a:endParaRPr kumimoji="1" lang="ja-JP" altLang="en-US"/>
          </a:p>
        </p:txBody>
      </p:sp>
    </p:spTree>
    <p:extLst>
      <p:ext uri="{BB962C8B-B14F-4D97-AF65-F5344CB8AC3E}">
        <p14:creationId xmlns:p14="http://schemas.microsoft.com/office/powerpoint/2010/main" val="1470694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11</a:t>
            </a:fld>
            <a:endParaRPr kumimoji="1" lang="ja-JP" altLang="en-US"/>
          </a:p>
        </p:txBody>
      </p:sp>
    </p:spTree>
    <p:extLst>
      <p:ext uri="{BB962C8B-B14F-4D97-AF65-F5344CB8AC3E}">
        <p14:creationId xmlns:p14="http://schemas.microsoft.com/office/powerpoint/2010/main" val="367229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7F513EBB-BBB5-4CB7-9C8C-7811EF3BE862}" type="slidenum">
              <a:rPr kumimoji="1" lang="ja-JP" altLang="en-US" smtClean="0"/>
              <a:t>12</a:t>
            </a:fld>
            <a:endParaRPr kumimoji="1" lang="ja-JP" altLang="en-US"/>
          </a:p>
        </p:txBody>
      </p:sp>
    </p:spTree>
    <p:extLst>
      <p:ext uri="{BB962C8B-B14F-4D97-AF65-F5344CB8AC3E}">
        <p14:creationId xmlns:p14="http://schemas.microsoft.com/office/powerpoint/2010/main" val="2679328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332DDD1-0CD7-4235-B5A0-74FE76421964}"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5145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F6EA16-5A6E-4788-A87E-63C2A71CF57D}"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95005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682D493-0E28-4E6B-9842-6D39916D52CD}" type="datetime1">
              <a:rPr kumimoji="1" lang="ja-JP" altLang="en-US" smtClean="0"/>
              <a:t>2025/3/25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69711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atin typeface="BIZ UDPゴシック" panose="020B0400000000000000" pitchFamily="50" charset="-128"/>
                <a:ea typeface="BIZ UDPゴシック" panose="020B0400000000000000" pitchFamily="50" charset="-128"/>
              </a:defRPr>
            </a:lvl1pPr>
          </a:lstStyle>
          <a:p>
            <a:fld id="{50415E72-26A8-45B9-8EBA-8FB12CA302F8}" type="datetime1">
              <a:rPr kumimoji="1" lang="ja-JP" altLang="en-US" smtClean="0"/>
              <a:pPr/>
              <a:t>2025/3/25</a:t>
            </a:fld>
            <a:endParaRPr kumimoji="1" lang="ja-JP" altLang="en-US"/>
          </a:p>
        </p:txBody>
      </p:sp>
      <p:sp>
        <p:nvSpPr>
          <p:cNvPr id="5" name="Footer Placeholder 4"/>
          <p:cNvSpPr>
            <a:spLocks noGrp="1"/>
          </p:cNvSpPr>
          <p:nvPr>
            <p:ph type="ftr" sz="quarter" idx="11"/>
          </p:nvPr>
        </p:nvSpPr>
        <p:spPr/>
        <p:txBody>
          <a:bodyPr/>
          <a:lstStyle>
            <a:lvl1pPr>
              <a:defRPr>
                <a:latin typeface="BIZ UDPゴシック" panose="020B0400000000000000" pitchFamily="50" charset="-128"/>
                <a:ea typeface="BIZ UDPゴシック" panose="020B0400000000000000" pitchFamily="50" charset="-128"/>
              </a:defRPr>
            </a:lvl1pPr>
          </a:lstStyle>
          <a:p>
            <a:endParaRPr kumimoji="1" lang="ja-JP" altLang="en-US"/>
          </a:p>
        </p:txBody>
      </p:sp>
      <p:sp>
        <p:nvSpPr>
          <p:cNvPr id="6" name="Slide Number Placeholder 5"/>
          <p:cNvSpPr>
            <a:spLocks noGrp="1"/>
          </p:cNvSpPr>
          <p:nvPr>
            <p:ph type="sldNum" sz="quarter" idx="12"/>
          </p:nvPr>
        </p:nvSpPr>
        <p:spPr>
          <a:xfrm>
            <a:off x="7473192" y="6356352"/>
            <a:ext cx="2228850" cy="365125"/>
          </a:xfrm>
        </p:spPr>
        <p:txBody>
          <a:bodyPr/>
          <a:lstStyle>
            <a:lvl1pPr>
              <a:defRPr sz="1800" b="1">
                <a:solidFill>
                  <a:schemeClr val="tx1"/>
                </a:solidFill>
                <a:latin typeface="BIZ UDPゴシック" panose="020B0400000000000000" pitchFamily="50" charset="-128"/>
                <a:ea typeface="BIZ UDPゴシック" panose="020B0400000000000000" pitchFamily="50" charset="-128"/>
              </a:defRPr>
            </a:lvl1pPr>
          </a:lstStyle>
          <a:p>
            <a:fld id="{8AAA9E22-95CD-4913-8295-F7735B0BBB9F}" type="slidenum">
              <a:rPr kumimoji="1" lang="ja-JP" altLang="en-US" smtClean="0"/>
              <a:pPr/>
              <a:t>‹#›</a:t>
            </a:fld>
            <a:endParaRPr kumimoji="1" lang="ja-JP" altLang="en-US" dirty="0"/>
          </a:p>
        </p:txBody>
      </p:sp>
    </p:spTree>
    <p:extLst>
      <p:ext uri="{BB962C8B-B14F-4D97-AF65-F5344CB8AC3E}">
        <p14:creationId xmlns:p14="http://schemas.microsoft.com/office/powerpoint/2010/main" val="148186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マスター テキストの書式設定</a:t>
            </a:r>
          </a:p>
        </p:txBody>
      </p:sp>
      <p:sp>
        <p:nvSpPr>
          <p:cNvPr id="4" name="Date Placeholder 3"/>
          <p:cNvSpPr>
            <a:spLocks noGrp="1"/>
          </p:cNvSpPr>
          <p:nvPr>
            <p:ph type="dt" sz="half" idx="10"/>
          </p:nvPr>
        </p:nvSpPr>
        <p:spPr/>
        <p:txBody>
          <a:bodyPr/>
          <a:lstStyle/>
          <a:p>
            <a:fld id="{06B2B092-859D-438E-8104-EE399BD7B741}" type="datetime1">
              <a:rPr kumimoji="1" lang="ja-JP" altLang="en-US" smtClean="0"/>
              <a:t>2025/3/25</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0903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2D686AC-1AB5-4A40-A9F1-5C966CBD1B90}"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627433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8F50DDC-5A11-4E46-8EE1-20A2B9054FFB}" type="datetime1">
              <a:rPr kumimoji="1" lang="ja-JP" altLang="en-US" smtClean="0"/>
              <a:t>2025/3/25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103623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38304A-267B-4D4C-BCEC-CE4B567334E0}" type="datetime1">
              <a:rPr kumimoji="1" lang="ja-JP" altLang="en-US" smtClean="0"/>
              <a:t>2025/3/25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62148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4979-DBFC-4664-97B1-9ADF7E0062D6}" type="datetime1">
              <a:rPr kumimoji="1" lang="ja-JP" altLang="en-US" smtClean="0"/>
              <a:t>2025/3/25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15723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3A2A81-416F-428F-B6A4-428AA36676A5}"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350664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CB6164-44D5-4954-BA55-6710668DD44D}" type="datetime1">
              <a:rPr kumimoji="1" lang="ja-JP" altLang="en-US" smtClean="0"/>
              <a:t>2025/3/25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88969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57243-FC1F-4525-95BC-E395E24F2F64}" type="datetime1">
              <a:rPr kumimoji="1" lang="ja-JP" altLang="en-US" smtClean="0"/>
              <a:t>2025/3/25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A9E22-95CD-4913-8295-F7735B0BBB9F}" type="slidenum">
              <a:rPr kumimoji="1" lang="ja-JP" altLang="en-US" smtClean="0"/>
              <a:t>‹#›</a:t>
            </a:fld>
            <a:endParaRPr kumimoji="1" lang="ja-JP" altLang="en-US"/>
          </a:p>
        </p:txBody>
      </p:sp>
    </p:spTree>
    <p:extLst>
      <p:ext uri="{BB962C8B-B14F-4D97-AF65-F5344CB8AC3E}">
        <p14:creationId xmlns:p14="http://schemas.microsoft.com/office/powerpoint/2010/main" val="2136655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議題３　高次脳機能障がい児支援について</a:t>
            </a:r>
          </a:p>
        </p:txBody>
      </p:sp>
      <p:sp>
        <p:nvSpPr>
          <p:cNvPr id="3" name="コンテンツ プレースホルダー 2"/>
          <p:cNvSpPr>
            <a:spLocks noGrp="1"/>
          </p:cNvSpPr>
          <p:nvPr>
            <p:ph idx="1"/>
          </p:nvPr>
        </p:nvSpPr>
        <p:spPr>
          <a:xfrm>
            <a:off x="0" y="647999"/>
            <a:ext cx="9906000" cy="459592"/>
          </a:xfrm>
          <a:solidFill>
            <a:schemeClr val="accent1">
              <a:lumMod val="20000"/>
              <a:lumOff val="80000"/>
            </a:schemeClr>
          </a:solidFill>
        </p:spPr>
        <p:txBody>
          <a:bodyPr>
            <a:noAutofit/>
          </a:bodyPr>
          <a:lstStyle/>
          <a:p>
            <a:pPr marL="0" indent="0">
              <a:lnSpc>
                <a:spcPct val="120000"/>
              </a:lnSpc>
              <a:buNone/>
            </a:pPr>
            <a:r>
              <a:rPr lang="ja-JP" altLang="en-US" sz="1800" b="1" dirty="0"/>
              <a:t>ご意見いただきたい内容：高次脳機能障がい児に対する効果的な支援について</a:t>
            </a:r>
          </a:p>
          <a:p>
            <a:pPr marL="0" indent="0">
              <a:lnSpc>
                <a:spcPct val="120000"/>
              </a:lnSpc>
              <a:buNone/>
            </a:pPr>
            <a:r>
              <a:rPr lang="ja-JP" altLang="en-US" sz="1800" b="1" dirty="0"/>
              <a:t>１．子どもの高次脳機能障がい家族講座・交流会　</a:t>
            </a:r>
            <a:endParaRPr lang="en-US" altLang="ja-JP" sz="1800" b="1" dirty="0"/>
          </a:p>
          <a:p>
            <a:pPr mar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solidFill>
                <a:prstClr val="black"/>
              </a:solidFill>
            </a:endParaRPr>
          </a:p>
          <a:p>
            <a:pPr marL="0" lvl="0" indent="0">
              <a:lnSpc>
                <a:spcPct val="120000"/>
              </a:lnSpc>
              <a:buNone/>
            </a:pPr>
            <a:endParaRPr lang="en-US" altLang="ja-JP" sz="1800" b="1" dirty="0"/>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２．高次脳機能障がい児の実態調査等について</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8" name="スライド番号プレースホルダー 7"/>
          <p:cNvSpPr>
            <a:spLocks noGrp="1"/>
          </p:cNvSpPr>
          <p:nvPr>
            <p:ph type="sldNum" sz="quarter" idx="12"/>
          </p:nvPr>
        </p:nvSpPr>
        <p:spPr>
          <a:xfrm>
            <a:off x="7764854" y="6492875"/>
            <a:ext cx="2228850" cy="365125"/>
          </a:xfrm>
        </p:spPr>
        <p:txBody>
          <a:bodyPr/>
          <a:lstStyle/>
          <a:p>
            <a:r>
              <a:rPr kumimoji="1" lang="en-US" altLang="ja-JP" dirty="0"/>
              <a:t>24</a:t>
            </a:r>
            <a:endParaRPr kumimoji="1" lang="ja-JP" altLang="en-US" dirty="0"/>
          </a:p>
        </p:txBody>
      </p:sp>
      <p:sp>
        <p:nvSpPr>
          <p:cNvPr id="14" name="テキスト ボックス 13"/>
          <p:cNvSpPr txBox="1"/>
          <p:nvPr/>
        </p:nvSpPr>
        <p:spPr>
          <a:xfrm>
            <a:off x="9066727" y="185500"/>
            <a:ext cx="635315"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資料３</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3" name="テキスト ボックス 12"/>
          <p:cNvSpPr txBox="1"/>
          <p:nvPr/>
        </p:nvSpPr>
        <p:spPr>
          <a:xfrm>
            <a:off x="199709" y="1531153"/>
            <a:ext cx="9165443" cy="2380332"/>
          </a:xfrm>
          <a:prstGeom prst="rect">
            <a:avLst/>
          </a:prstGeom>
          <a:noFill/>
          <a:ln>
            <a:solidFill>
              <a:schemeClr val="accent5">
                <a:lumMod val="60000"/>
                <a:lumOff val="40000"/>
              </a:schemeClr>
            </a:solidFill>
          </a:ln>
        </p:spPr>
        <p:txBody>
          <a:bodyPr wrap="square" rtlCol="0">
            <a:spAutoFit/>
          </a:bodyPr>
          <a:lstStyle/>
          <a:p>
            <a:pPr>
              <a:lnSpc>
                <a:spcPct val="120000"/>
              </a:lnSpc>
            </a:pPr>
            <a:r>
              <a:rPr lang="ja-JP" altLang="en-US" sz="1400" dirty="0">
                <a:latin typeface="BIZ UDPゴシック" panose="020B0400000000000000" pitchFamily="50" charset="-128"/>
                <a:ea typeface="BIZ UDPゴシック" panose="020B0400000000000000" pitchFamily="50" charset="-128"/>
              </a:rPr>
              <a:t>高次脳機能障がいで困りごとを抱える当事者・家族が、情報を入手したり、思いや体験談を共有したりすることができる機会を提供するため、昨年度から家族交流会を開催。今年度は下記の通り家族交流会を開催。</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・日時：令和７年３月１１日（火）　</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30</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30</a:t>
            </a:r>
          </a:p>
          <a:p>
            <a:pPr>
              <a:lnSpc>
                <a:spcPct val="120000"/>
              </a:lnSpc>
            </a:pPr>
            <a:r>
              <a:rPr lang="ja-JP" altLang="en-US" sz="1400" dirty="0">
                <a:latin typeface="BIZ UDPゴシック" panose="020B0400000000000000" pitchFamily="50" charset="-128"/>
                <a:ea typeface="BIZ UDPゴシック" panose="020B0400000000000000" pitchFamily="50" charset="-128"/>
              </a:rPr>
              <a:t>・場所：大阪府立障がい者自立センター１階　大会議室　・参加者　６名</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・講師：大阪医科薬科大学</a:t>
            </a:r>
            <a:r>
              <a:rPr lang="en-US" altLang="ja-JP" sz="1400" dirty="0">
                <a:latin typeface="BIZ UDPゴシック" panose="020B0400000000000000" pitchFamily="50" charset="-128"/>
                <a:ea typeface="BIZ UDPゴシック" panose="020B0400000000000000" pitchFamily="50" charset="-128"/>
              </a:rPr>
              <a:t>LD</a:t>
            </a:r>
            <a:r>
              <a:rPr lang="ja-JP" altLang="en-US" sz="1400" dirty="0">
                <a:latin typeface="BIZ UDPゴシック" panose="020B0400000000000000" pitchFamily="50" charset="-128"/>
                <a:ea typeface="BIZ UDPゴシック" panose="020B0400000000000000" pitchFamily="50" charset="-128"/>
              </a:rPr>
              <a:t>センター　言語聴覚士</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・アンケート結果について、「親に負担がかかっていることを問題にしてもらえたのはとても救われた気持ちにな</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　った。」「他の方の高次脳の話しを聞けて勉強になった。」「これからもこのような機会をつくってほしい。」といった意</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　見あり。</a:t>
            </a:r>
            <a:endParaRPr lang="en-US" altLang="ja-JP" sz="1400" dirty="0">
              <a:latin typeface="BIZ UDPゴシック" panose="020B0400000000000000" pitchFamily="50" charset="-128"/>
              <a:ea typeface="BIZ UDPゴシック" panose="020B0400000000000000" pitchFamily="50" charset="-128"/>
            </a:endParaRPr>
          </a:p>
          <a:p>
            <a:pPr>
              <a:lnSpc>
                <a:spcPct val="120000"/>
              </a:lnSpc>
            </a:pPr>
            <a:r>
              <a:rPr lang="ja-JP" altLang="en-US" sz="1400" dirty="0">
                <a:latin typeface="BIZ UDPゴシック" panose="020B0400000000000000" pitchFamily="50" charset="-128"/>
                <a:ea typeface="BIZ UDPゴシック" panose="020B0400000000000000" pitchFamily="50" charset="-128"/>
              </a:rPr>
              <a:t>・令和７年度も、上記の意見を踏まえ、周知方法を工夫の上、引き続き開催していく予定。</a:t>
            </a:r>
          </a:p>
        </p:txBody>
      </p:sp>
      <p:sp>
        <p:nvSpPr>
          <p:cNvPr id="4" name="テキスト ボックス 3">
            <a:extLst>
              <a:ext uri="{FF2B5EF4-FFF2-40B4-BE49-F238E27FC236}">
                <a16:creationId xmlns:a16="http://schemas.microsoft.com/office/drawing/2014/main" id="{882D3521-D08E-4E20-8272-CB355493F1B3}"/>
              </a:ext>
            </a:extLst>
          </p:cNvPr>
          <p:cNvSpPr txBox="1"/>
          <p:nvPr/>
        </p:nvSpPr>
        <p:spPr>
          <a:xfrm>
            <a:off x="199709" y="4780098"/>
            <a:ext cx="9146212" cy="1863267"/>
          </a:xfrm>
          <a:prstGeom prst="rect">
            <a:avLst/>
          </a:prstGeom>
          <a:noFill/>
          <a:ln>
            <a:solidFill>
              <a:schemeClr val="accent1"/>
            </a:solidFill>
          </a:ln>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・小児期発症の高次脳機能障がいは、学校生活における勉学や友達関係がうまくいかなくなることで当事者が孤立してしまい、症状の悪化や人格形成に悪影響を及ぼす可能性が高い。</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・一方、現在は小児期発症の高次脳機能障がいの支援状況等について、その実態が把握できていない。</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そのため、令和６年度に新規事業として、府内における小児期発症の高次脳機能障がいに関する実態調査を行い、その結果をもとに支援体制等の課題を整理し、これを踏まえた理解促進のための支援ツール等を開発する団体等への補助事業を</a:t>
            </a:r>
            <a:r>
              <a:rPr kumimoji="1" lang="ja-JP" altLang="en-US" sz="1400" dirty="0">
                <a:solidFill>
                  <a:prstClr val="black"/>
                </a:solidFill>
                <a:latin typeface="BIZ UDPゴシック" panose="020B0400000000000000" pitchFamily="50" charset="-128"/>
                <a:ea typeface="BIZ UDPゴシック" panose="020B0400000000000000" pitchFamily="50" charset="-128"/>
              </a:rPr>
              <a:t>実施</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。実態調査の</a:t>
            </a:r>
            <a:r>
              <a:rPr kumimoji="1" lang="ja-JP" altLang="en-US" sz="1400" dirty="0">
                <a:latin typeface="BIZ UDPゴシック" panose="020B0400000000000000" pitchFamily="50" charset="-128"/>
                <a:ea typeface="BIZ UDPゴシック" panose="020B0400000000000000" pitchFamily="50" charset="-128"/>
              </a:rPr>
              <a:t>結果等</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については次頁のとおり。</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補助事業者：地方独立行政法人　大阪市民病院機構　大阪市立総合医療センター</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2948630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議題３　高次脳機能障がい児支援について</a:t>
            </a:r>
          </a:p>
        </p:txBody>
      </p:sp>
      <p:sp>
        <p:nvSpPr>
          <p:cNvPr id="3" name="コンテンツ プレースホルダー 2"/>
          <p:cNvSpPr>
            <a:spLocks noGrp="1"/>
          </p:cNvSpPr>
          <p:nvPr>
            <p:ph idx="1"/>
          </p:nvPr>
        </p:nvSpPr>
        <p:spPr>
          <a:xfrm>
            <a:off x="0" y="647999"/>
            <a:ext cx="9906000" cy="459592"/>
          </a:xfrm>
          <a:solidFill>
            <a:schemeClr val="accent1">
              <a:lumMod val="20000"/>
              <a:lumOff val="80000"/>
            </a:schemeClr>
          </a:solidFill>
        </p:spPr>
        <p:txBody>
          <a:bodyPr>
            <a:noAutofit/>
          </a:bodyPr>
          <a:lstStyle/>
          <a:p>
            <a:pPr marL="0" indent="0">
              <a:lnSpc>
                <a:spcPct val="120000"/>
              </a:lnSpc>
              <a:buNone/>
            </a:pPr>
            <a:r>
              <a:rPr lang="ja-JP" altLang="en-US" sz="1800" b="1" dirty="0"/>
              <a:t>ご意見いただきたい内容：高次脳機能障がい児に対する効果的な支援について</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lang="ja-JP" altLang="en-US" sz="1800" b="1" dirty="0">
                <a:solidFill>
                  <a:prstClr val="black"/>
                </a:solidFill>
              </a:rPr>
              <a:t>３</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．高次脳機能障がい児の実態調査結果について</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8" name="スライド番号プレースホルダー 7"/>
          <p:cNvSpPr>
            <a:spLocks noGrp="1"/>
          </p:cNvSpPr>
          <p:nvPr>
            <p:ph type="sldNum" sz="quarter" idx="12"/>
          </p:nvPr>
        </p:nvSpPr>
        <p:spPr>
          <a:xfrm>
            <a:off x="7780620" y="6479195"/>
            <a:ext cx="2228850" cy="365125"/>
          </a:xfrm>
        </p:spPr>
        <p:txBody>
          <a:bodyPr/>
          <a:lstStyle/>
          <a:p>
            <a:r>
              <a:rPr kumimoji="1" lang="en-US" altLang="ja-JP" dirty="0"/>
              <a:t>25</a:t>
            </a:r>
            <a:endParaRPr kumimoji="1" lang="ja-JP" altLang="en-US" dirty="0"/>
          </a:p>
        </p:txBody>
      </p:sp>
      <p:sp>
        <p:nvSpPr>
          <p:cNvPr id="14" name="テキスト ボックス 13"/>
          <p:cNvSpPr txBox="1"/>
          <p:nvPr/>
        </p:nvSpPr>
        <p:spPr>
          <a:xfrm>
            <a:off x="9066727" y="185500"/>
            <a:ext cx="635315"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資料３</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014158F8-A769-4B96-8457-9C7D75443774}"/>
              </a:ext>
            </a:extLst>
          </p:cNvPr>
          <p:cNvSpPr/>
          <p:nvPr/>
        </p:nvSpPr>
        <p:spPr>
          <a:xfrm>
            <a:off x="218941" y="1520542"/>
            <a:ext cx="9392156" cy="5151958"/>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82D3521-D08E-4E20-8272-CB355493F1B3}"/>
              </a:ext>
            </a:extLst>
          </p:cNvPr>
          <p:cNvSpPr txBox="1"/>
          <p:nvPr/>
        </p:nvSpPr>
        <p:spPr>
          <a:xfrm>
            <a:off x="218941" y="1484514"/>
            <a:ext cx="9392155" cy="5999784"/>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調査結果等については下記のとおり。</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１　教育機関（７５０校に配布　うち５９４校から回答　回</a:t>
            </a:r>
            <a:r>
              <a:rPr kumimoji="1" lang="ja-JP" altLang="en-US" sz="1400" strike="sngStrike" dirty="0">
                <a:latin typeface="BIZ UDPゴシック" panose="020B0400000000000000" pitchFamily="50" charset="-128"/>
                <a:ea typeface="BIZ UDPゴシック" panose="020B0400000000000000" pitchFamily="50" charset="-128"/>
              </a:rPr>
              <a:t>答</a:t>
            </a:r>
            <a:r>
              <a:rPr kumimoji="1" lang="ja-JP" altLang="en-US" sz="1400" dirty="0">
                <a:latin typeface="BIZ UDPゴシック" panose="020B0400000000000000" pitchFamily="50" charset="-128"/>
                <a:ea typeface="BIZ UDPゴシック" panose="020B0400000000000000" pitchFamily="50" charset="-128"/>
              </a:rPr>
              <a:t>率約</a:t>
            </a:r>
            <a:r>
              <a:rPr kumimoji="1" lang="en-US" altLang="ja-JP" sz="1400" dirty="0">
                <a:latin typeface="BIZ UDPゴシック" panose="020B0400000000000000" pitchFamily="50" charset="-128"/>
                <a:ea typeface="BIZ UDPゴシック" panose="020B0400000000000000" pitchFamily="50" charset="-128"/>
              </a:rPr>
              <a:t>80</a:t>
            </a:r>
            <a:r>
              <a:rPr kumimoji="1" lang="ja-JP" altLang="en-US" sz="14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１</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1400" dirty="0">
                <a:latin typeface="BIZ UDPゴシック" panose="020B0400000000000000" pitchFamily="50" charset="-128"/>
                <a:ea typeface="BIZ UDPゴシック" panose="020B0400000000000000" pitchFamily="50" charset="-128"/>
              </a:rPr>
              <a:t>配布</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内訳</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府立学校：高校１５１校、支援学校４７校</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小中学校</a:t>
            </a:r>
            <a:r>
              <a:rPr kumimoji="1" lang="ja-JP" altLang="en-US" sz="1400" dirty="0">
                <a:latin typeface="BIZ UDPゴシック" panose="020B0400000000000000" pitchFamily="50" charset="-128"/>
                <a:ea typeface="BIZ UDPゴシック" panose="020B0400000000000000" pitchFamily="50" charset="-128"/>
              </a:rPr>
              <a:t>等</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（政令市のみ）大阪市：小学校２８５校　中学校１２８校</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堺市　 ：小学校９２校　中学校４３校　高校１校　支援学校３校</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２</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結果の概要</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　・支援学校以外の学校では約１７％、支援学校では約３３％</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で高次脳機能障</a:t>
            </a:r>
            <a:r>
              <a:rPr kumimoji="1" lang="ja-JP" altLang="en-US"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がい</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児が在籍。</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5" name="図 4">
            <a:extLst>
              <a:ext uri="{FF2B5EF4-FFF2-40B4-BE49-F238E27FC236}">
                <a16:creationId xmlns:a16="http://schemas.microsoft.com/office/drawing/2014/main" id="{A655FFC4-9E0F-4F8C-B656-DB9978DD1DEB}"/>
              </a:ext>
            </a:extLst>
          </p:cNvPr>
          <p:cNvPicPr>
            <a:picLocks noChangeAspect="1"/>
          </p:cNvPicPr>
          <p:nvPr/>
        </p:nvPicPr>
        <p:blipFill>
          <a:blip r:embed="rId3"/>
          <a:stretch>
            <a:fillRect/>
          </a:stretch>
        </p:blipFill>
        <p:spPr>
          <a:xfrm>
            <a:off x="797916" y="3657975"/>
            <a:ext cx="4560203" cy="3133616"/>
          </a:xfrm>
          <a:prstGeom prst="rect">
            <a:avLst/>
          </a:prstGeom>
        </p:spPr>
      </p:pic>
      <p:pic>
        <p:nvPicPr>
          <p:cNvPr id="7" name="図 6">
            <a:extLst>
              <a:ext uri="{FF2B5EF4-FFF2-40B4-BE49-F238E27FC236}">
                <a16:creationId xmlns:a16="http://schemas.microsoft.com/office/drawing/2014/main" id="{AAAA6B44-BB7C-4D93-ADB9-168EE68B5F5A}"/>
              </a:ext>
            </a:extLst>
          </p:cNvPr>
          <p:cNvPicPr>
            <a:picLocks noChangeAspect="1"/>
          </p:cNvPicPr>
          <p:nvPr/>
        </p:nvPicPr>
        <p:blipFill>
          <a:blip r:embed="rId4"/>
          <a:stretch>
            <a:fillRect/>
          </a:stretch>
        </p:blipFill>
        <p:spPr>
          <a:xfrm>
            <a:off x="4196898" y="3599285"/>
            <a:ext cx="4560203" cy="3133616"/>
          </a:xfrm>
          <a:prstGeom prst="rect">
            <a:avLst/>
          </a:prstGeom>
        </p:spPr>
      </p:pic>
    </p:spTree>
    <p:extLst>
      <p:ext uri="{BB962C8B-B14F-4D97-AF65-F5344CB8AC3E}">
        <p14:creationId xmlns:p14="http://schemas.microsoft.com/office/powerpoint/2010/main" val="2819444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議題３　高次脳機能障がい児支援について</a:t>
            </a:r>
          </a:p>
        </p:txBody>
      </p:sp>
      <p:sp>
        <p:nvSpPr>
          <p:cNvPr id="3" name="コンテンツ プレースホルダー 2"/>
          <p:cNvSpPr>
            <a:spLocks noGrp="1"/>
          </p:cNvSpPr>
          <p:nvPr>
            <p:ph idx="1"/>
          </p:nvPr>
        </p:nvSpPr>
        <p:spPr>
          <a:xfrm>
            <a:off x="0" y="647999"/>
            <a:ext cx="9906000" cy="459592"/>
          </a:xfrm>
          <a:solidFill>
            <a:schemeClr val="accent1">
              <a:lumMod val="20000"/>
              <a:lumOff val="80000"/>
            </a:schemeClr>
          </a:solidFill>
        </p:spPr>
        <p:txBody>
          <a:bodyPr>
            <a:noAutofit/>
          </a:bodyPr>
          <a:lstStyle/>
          <a:p>
            <a:pPr marL="0" indent="0">
              <a:lnSpc>
                <a:spcPct val="120000"/>
              </a:lnSpc>
              <a:buNone/>
            </a:pPr>
            <a:r>
              <a:rPr lang="ja-JP" altLang="en-US" sz="1800" b="1" dirty="0"/>
              <a:t>ご意見いただきたい内容：高次脳機能障がい児に対する効果的な支援について</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lang="ja-JP" altLang="en-US" sz="1800" b="1" dirty="0">
                <a:solidFill>
                  <a:prstClr val="black"/>
                </a:solidFill>
              </a:rPr>
              <a:t>３</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．高次脳機能障がい児の実態調査結果について</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8" name="スライド番号プレースホルダー 7"/>
          <p:cNvSpPr>
            <a:spLocks noGrp="1"/>
          </p:cNvSpPr>
          <p:nvPr>
            <p:ph type="sldNum" sz="quarter" idx="12"/>
          </p:nvPr>
        </p:nvSpPr>
        <p:spPr>
          <a:xfrm>
            <a:off x="7780620" y="6479195"/>
            <a:ext cx="2228850" cy="365125"/>
          </a:xfrm>
        </p:spPr>
        <p:txBody>
          <a:bodyPr/>
          <a:lstStyle/>
          <a:p>
            <a:r>
              <a:rPr kumimoji="1" lang="en-US" altLang="ja-JP" dirty="0"/>
              <a:t>26</a:t>
            </a:r>
            <a:endParaRPr kumimoji="1" lang="ja-JP" altLang="en-US" dirty="0"/>
          </a:p>
        </p:txBody>
      </p:sp>
      <p:sp>
        <p:nvSpPr>
          <p:cNvPr id="14" name="テキスト ボックス 13"/>
          <p:cNvSpPr txBox="1"/>
          <p:nvPr/>
        </p:nvSpPr>
        <p:spPr>
          <a:xfrm>
            <a:off x="9066727" y="185500"/>
            <a:ext cx="635315"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資料３</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014158F8-A769-4B96-8457-9C7D75443774}"/>
              </a:ext>
            </a:extLst>
          </p:cNvPr>
          <p:cNvSpPr/>
          <p:nvPr/>
        </p:nvSpPr>
        <p:spPr>
          <a:xfrm>
            <a:off x="218941" y="1520542"/>
            <a:ext cx="9392156" cy="5151958"/>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82D3521-D08E-4E20-8272-CB355493F1B3}"/>
              </a:ext>
            </a:extLst>
          </p:cNvPr>
          <p:cNvSpPr txBox="1"/>
          <p:nvPr/>
        </p:nvSpPr>
        <p:spPr>
          <a:xfrm>
            <a:off x="218941" y="1484514"/>
            <a:ext cx="9392155" cy="4965655"/>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・支援学校以外の学校では、約８％が</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高次脳機能障がいについて「知らなかった」と回答</a:t>
            </a:r>
            <a:r>
              <a:rPr kumimoji="1" lang="ja-JP" altLang="en-US" sz="14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。一方、支援学校では 「知らな</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かった」と</a:t>
            </a:r>
            <a:r>
              <a:rPr kumimoji="1" lang="ja-JP" altLang="en-US" sz="1400" dirty="0">
                <a:latin typeface="BIZ UDPゴシック" panose="020B0400000000000000" pitchFamily="50" charset="-128"/>
                <a:ea typeface="BIZ UDPゴシック" panose="020B0400000000000000" pitchFamily="50" charset="-128"/>
              </a:rPr>
              <a:t>の</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回答はなかった。</a:t>
            </a: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noProof="0" dirty="0">
                <a:solidFill>
                  <a:prstClr val="black"/>
                </a:solidFill>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・調査と同時に子どもの高次脳に関する説明動画を配布しており、支援学校以外では</a:t>
            </a:r>
            <a:r>
              <a:rPr kumimoji="1" lang="ja-JP" altLang="en-US" sz="1400" dirty="0">
                <a:latin typeface="BIZ UDPゴシック" panose="020B0400000000000000" pitchFamily="50" charset="-128"/>
                <a:ea typeface="BIZ UDPゴシック" panose="020B0400000000000000" pitchFamily="50" charset="-128"/>
              </a:rPr>
              <a:t>約</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４</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が、支援学校では</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約</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８１％</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がその内容と同等またはそれ以</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上に詳しく知っていると回答。</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→全体で見ると、</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約半数（約</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43</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％）が高次脳機能障がいについての知識が無いと回答</a:t>
            </a:r>
            <a:r>
              <a:rPr kumimoji="1" lang="ja-JP" altLang="en-US" sz="14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あくまで回答者個人の知識の有無を確認したもの。</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5" name="図 4">
            <a:extLst>
              <a:ext uri="{FF2B5EF4-FFF2-40B4-BE49-F238E27FC236}">
                <a16:creationId xmlns:a16="http://schemas.microsoft.com/office/drawing/2014/main" id="{D1F2C08A-0095-4B0F-9837-669242B4B328}"/>
              </a:ext>
            </a:extLst>
          </p:cNvPr>
          <p:cNvPicPr>
            <a:picLocks noChangeAspect="1"/>
          </p:cNvPicPr>
          <p:nvPr/>
        </p:nvPicPr>
        <p:blipFill>
          <a:blip r:embed="rId3"/>
          <a:stretch>
            <a:fillRect/>
          </a:stretch>
        </p:blipFill>
        <p:spPr>
          <a:xfrm>
            <a:off x="335650" y="1632837"/>
            <a:ext cx="4462659" cy="2615411"/>
          </a:xfrm>
          <a:prstGeom prst="rect">
            <a:avLst/>
          </a:prstGeom>
        </p:spPr>
      </p:pic>
      <p:pic>
        <p:nvPicPr>
          <p:cNvPr id="7" name="図 6">
            <a:extLst>
              <a:ext uri="{FF2B5EF4-FFF2-40B4-BE49-F238E27FC236}">
                <a16:creationId xmlns:a16="http://schemas.microsoft.com/office/drawing/2014/main" id="{2ED6CF73-64A4-4CFE-97AA-F17AEA0E55A0}"/>
              </a:ext>
            </a:extLst>
          </p:cNvPr>
          <p:cNvPicPr>
            <a:picLocks noChangeAspect="1"/>
          </p:cNvPicPr>
          <p:nvPr/>
        </p:nvPicPr>
        <p:blipFill>
          <a:blip r:embed="rId4"/>
          <a:stretch>
            <a:fillRect/>
          </a:stretch>
        </p:blipFill>
        <p:spPr>
          <a:xfrm>
            <a:off x="4798309" y="1647350"/>
            <a:ext cx="4462659" cy="2615411"/>
          </a:xfrm>
          <a:prstGeom prst="rect">
            <a:avLst/>
          </a:prstGeom>
        </p:spPr>
      </p:pic>
      <p:pic>
        <p:nvPicPr>
          <p:cNvPr id="9" name="図 8">
            <a:extLst>
              <a:ext uri="{FF2B5EF4-FFF2-40B4-BE49-F238E27FC236}">
                <a16:creationId xmlns:a16="http://schemas.microsoft.com/office/drawing/2014/main" id="{4770A2C6-AC03-4F83-A710-3D0EA0C6B110}"/>
              </a:ext>
            </a:extLst>
          </p:cNvPr>
          <p:cNvPicPr>
            <a:picLocks noChangeAspect="1"/>
          </p:cNvPicPr>
          <p:nvPr/>
        </p:nvPicPr>
        <p:blipFill>
          <a:blip r:embed="rId5"/>
          <a:stretch>
            <a:fillRect/>
          </a:stretch>
        </p:blipFill>
        <p:spPr>
          <a:xfrm>
            <a:off x="566549" y="4318689"/>
            <a:ext cx="4468755" cy="2389839"/>
          </a:xfrm>
          <a:prstGeom prst="rect">
            <a:avLst/>
          </a:prstGeom>
        </p:spPr>
      </p:pic>
    </p:spTree>
    <p:extLst>
      <p:ext uri="{BB962C8B-B14F-4D97-AF65-F5344CB8AC3E}">
        <p14:creationId xmlns:p14="http://schemas.microsoft.com/office/powerpoint/2010/main" val="424563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議題３　高次脳機能障がい児支援について</a:t>
            </a:r>
          </a:p>
        </p:txBody>
      </p:sp>
      <p:sp>
        <p:nvSpPr>
          <p:cNvPr id="3" name="コンテンツ プレースホルダー 2"/>
          <p:cNvSpPr>
            <a:spLocks noGrp="1"/>
          </p:cNvSpPr>
          <p:nvPr>
            <p:ph idx="1"/>
          </p:nvPr>
        </p:nvSpPr>
        <p:spPr>
          <a:xfrm>
            <a:off x="0" y="647999"/>
            <a:ext cx="9906000" cy="459592"/>
          </a:xfrm>
          <a:solidFill>
            <a:schemeClr val="accent1">
              <a:lumMod val="20000"/>
              <a:lumOff val="80000"/>
            </a:schemeClr>
          </a:solidFill>
        </p:spPr>
        <p:txBody>
          <a:bodyPr>
            <a:noAutofit/>
          </a:bodyPr>
          <a:lstStyle/>
          <a:p>
            <a:pPr marL="0" indent="0">
              <a:lnSpc>
                <a:spcPct val="120000"/>
              </a:lnSpc>
              <a:buNone/>
            </a:pPr>
            <a:r>
              <a:rPr lang="ja-JP" altLang="en-US" sz="1800" b="1" dirty="0"/>
              <a:t>ご意見いただきたい内容：高次脳機能障がい児に対する効果的な支援について</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lang="ja-JP" altLang="en-US" sz="1800" b="1" dirty="0">
                <a:solidFill>
                  <a:prstClr val="black"/>
                </a:solidFill>
              </a:rPr>
              <a:t>３</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．高次脳機能障がい児の実態調査結果について</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8" name="スライド番号プレースホルダー 7"/>
          <p:cNvSpPr>
            <a:spLocks noGrp="1"/>
          </p:cNvSpPr>
          <p:nvPr>
            <p:ph type="sldNum" sz="quarter" idx="12"/>
          </p:nvPr>
        </p:nvSpPr>
        <p:spPr>
          <a:xfrm>
            <a:off x="7780620" y="6479195"/>
            <a:ext cx="2228850" cy="365125"/>
          </a:xfrm>
        </p:spPr>
        <p:txBody>
          <a:bodyPr/>
          <a:lstStyle/>
          <a:p>
            <a:r>
              <a:rPr kumimoji="1" lang="en-US" altLang="ja-JP" dirty="0"/>
              <a:t>27</a:t>
            </a:r>
            <a:endParaRPr kumimoji="1" lang="ja-JP" altLang="en-US" dirty="0"/>
          </a:p>
        </p:txBody>
      </p:sp>
      <p:sp>
        <p:nvSpPr>
          <p:cNvPr id="14" name="テキスト ボックス 13"/>
          <p:cNvSpPr txBox="1"/>
          <p:nvPr/>
        </p:nvSpPr>
        <p:spPr>
          <a:xfrm>
            <a:off x="9066727" y="185500"/>
            <a:ext cx="635315"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資料３</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014158F8-A769-4B96-8457-9C7D75443774}"/>
              </a:ext>
            </a:extLst>
          </p:cNvPr>
          <p:cNvSpPr/>
          <p:nvPr/>
        </p:nvSpPr>
        <p:spPr>
          <a:xfrm>
            <a:off x="218941" y="1520542"/>
            <a:ext cx="9392156" cy="5151958"/>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82D3521-D08E-4E20-8272-CB355493F1B3}"/>
              </a:ext>
            </a:extLst>
          </p:cNvPr>
          <p:cNvSpPr txBox="1"/>
          <p:nvPr/>
        </p:nvSpPr>
        <p:spPr>
          <a:xfrm>
            <a:off x="218941" y="1497961"/>
            <a:ext cx="9392155" cy="4965655"/>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２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急性期の医療機関（</a:t>
            </a:r>
            <a:r>
              <a:rPr kumimoji="1" lang="en-US" altLang="ja-JP"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35</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件に配布　うち３４件から回答　回答率約</a:t>
            </a:r>
            <a:r>
              <a:rPr kumimoji="1" lang="en-US" altLang="ja-JP" sz="1400" dirty="0">
                <a:latin typeface="BIZ UDPゴシック" panose="020B0400000000000000" pitchFamily="50" charset="-128"/>
                <a:ea typeface="BIZ UDPゴシック" panose="020B0400000000000000" pitchFamily="50" charset="-128"/>
              </a:rPr>
              <a:t>9</a:t>
            </a:r>
            <a:r>
              <a:rPr kumimoji="1" lang="ja-JP" altLang="en-US" sz="1400" dirty="0">
                <a:latin typeface="BIZ UDPゴシック" panose="020B0400000000000000" pitchFamily="50" charset="-128"/>
                <a:ea typeface="BIZ UDPゴシック" panose="020B0400000000000000" pitchFamily="50" charset="-128"/>
              </a:rPr>
              <a:t>７％</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後天性脳損傷児が半年間で</a:t>
            </a:r>
            <a:r>
              <a:rPr kumimoji="1" lang="en-US" altLang="ja-JP" sz="1400" dirty="0">
                <a:latin typeface="BIZ UDPゴシック" panose="020B0400000000000000" pitchFamily="50" charset="-128"/>
                <a:ea typeface="BIZ UDPゴシック" panose="020B0400000000000000" pitchFamily="50" charset="-128"/>
              </a:rPr>
              <a:t>12</a:t>
            </a:r>
            <a:r>
              <a:rPr kumimoji="1" lang="ja-JP" altLang="en-US" sz="1400" dirty="0">
                <a:latin typeface="BIZ UDPゴシック" panose="020B0400000000000000" pitchFamily="50" charset="-128"/>
                <a:ea typeface="BIZ UDPゴシック" panose="020B0400000000000000" pitchFamily="50" charset="-128"/>
              </a:rPr>
              <a:t>４例、そのうち約</a:t>
            </a:r>
            <a:r>
              <a:rPr kumimoji="1" lang="en-US" altLang="ja-JP" sz="1400" dirty="0">
                <a:latin typeface="BIZ UDPゴシック" panose="020B0400000000000000" pitchFamily="50" charset="-128"/>
                <a:ea typeface="BIZ UDPゴシック" panose="020B0400000000000000" pitchFamily="50" charset="-128"/>
              </a:rPr>
              <a:t>51</a:t>
            </a:r>
            <a:r>
              <a:rPr kumimoji="1" lang="ja-JP" altLang="en-US" sz="1400" dirty="0">
                <a:latin typeface="BIZ UDPゴシック" panose="020B0400000000000000" pitchFamily="50" charset="-128"/>
                <a:ea typeface="BIZ UDPゴシック" panose="020B0400000000000000" pitchFamily="50" charset="-128"/>
              </a:rPr>
              <a:t>％で高次脳機能障がいが発生していることが判明。</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脳損傷後の経過観察期間は、約</a:t>
            </a:r>
            <a:r>
              <a:rPr kumimoji="1" lang="en-US" altLang="ja-JP" sz="1400" dirty="0">
                <a:latin typeface="BIZ UDPゴシック" panose="020B0400000000000000" pitchFamily="50" charset="-128"/>
                <a:ea typeface="BIZ UDPゴシック" panose="020B0400000000000000" pitchFamily="50" charset="-128"/>
              </a:rPr>
              <a:t>57</a:t>
            </a:r>
            <a:r>
              <a:rPr kumimoji="1" lang="ja-JP" altLang="en-US" sz="1400" dirty="0">
                <a:latin typeface="BIZ UDPゴシック" panose="020B0400000000000000" pitchFamily="50" charset="-128"/>
                <a:ea typeface="BIZ UDPゴシック" panose="020B0400000000000000" pitchFamily="50" charset="-128"/>
              </a:rPr>
              <a:t>％が３年未満、約</a:t>
            </a:r>
            <a:r>
              <a:rPr kumimoji="1" lang="en-US" altLang="ja-JP" sz="1400" dirty="0">
                <a:latin typeface="BIZ UDPゴシック" panose="020B0400000000000000" pitchFamily="50" charset="-128"/>
                <a:ea typeface="BIZ UDPゴシック" panose="020B0400000000000000" pitchFamily="50" charset="-128"/>
              </a:rPr>
              <a:t>43</a:t>
            </a:r>
            <a:r>
              <a:rPr kumimoji="1" lang="ja-JP" altLang="en-US" sz="1400" dirty="0">
                <a:latin typeface="BIZ UDPゴシック" panose="020B0400000000000000" pitchFamily="50" charset="-128"/>
                <a:ea typeface="BIZ UDPゴシック" panose="020B0400000000000000" pitchFamily="50" charset="-128"/>
              </a:rPr>
              <a:t>％が３年以上と回答。</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約６０％の医療機関が子どもの高次脳機能障がいの診断ができると回答。</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３　患者・家族（３３例聞き取り）</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支援拠点機関について、約</a:t>
            </a:r>
            <a:r>
              <a:rPr kumimoji="1" lang="en-US" altLang="ja-JP" sz="1400" dirty="0">
                <a:latin typeface="BIZ UDPゴシック" panose="020B0400000000000000" pitchFamily="50" charset="-128"/>
                <a:ea typeface="BIZ UDPゴシック" panose="020B0400000000000000" pitchFamily="50" charset="-128"/>
              </a:rPr>
              <a:t>79</a:t>
            </a:r>
            <a:r>
              <a:rPr kumimoji="1" lang="ja-JP" altLang="en-US" sz="1400" dirty="0">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が「知らなかった」と回答。</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「本人の状態を理解することが難しい」「進路や就労に関する情報が欲しい」「医療・教育・福祉がもっと連携してほしい」　</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「福祉などの情報が欲しい」　等の意見</a:t>
            </a:r>
            <a:r>
              <a:rPr kumimoji="1" lang="ja-JP" altLang="en-US"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があり、</a:t>
            </a:r>
            <a:r>
              <a:rPr kumimoji="1" lang="ja-JP" altLang="en-US" sz="1400" strike="sngStrike" dirty="0">
                <a:latin typeface="BIZ UDPゴシック" panose="020B0400000000000000" pitchFamily="50" charset="-128"/>
                <a:ea typeface="BIZ UDPゴシック" panose="020B0400000000000000" pitchFamily="50" charset="-128"/>
              </a:rPr>
              <a:t>→</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症状や支援方法、社会資源の情報</a:t>
            </a:r>
            <a:r>
              <a:rPr kumimoji="1" lang="ja-JP" altLang="en-US"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について</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ニーズが</a:t>
            </a:r>
            <a:r>
              <a:rPr kumimoji="1" lang="ja-JP" altLang="en-US"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あることが判明。</a:t>
            </a:r>
            <a:endParaRPr kumimoji="1" lang="en-US" altLang="ja-JP"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5" name="図 4">
            <a:extLst>
              <a:ext uri="{FF2B5EF4-FFF2-40B4-BE49-F238E27FC236}">
                <a16:creationId xmlns:a16="http://schemas.microsoft.com/office/drawing/2014/main" id="{F37BA4F4-9211-4678-962D-7D4369EFA03C}"/>
              </a:ext>
            </a:extLst>
          </p:cNvPr>
          <p:cNvPicPr>
            <a:picLocks noChangeAspect="1"/>
          </p:cNvPicPr>
          <p:nvPr/>
        </p:nvPicPr>
        <p:blipFill>
          <a:blip r:embed="rId3"/>
          <a:stretch>
            <a:fillRect/>
          </a:stretch>
        </p:blipFill>
        <p:spPr>
          <a:xfrm>
            <a:off x="572628" y="2067260"/>
            <a:ext cx="3615241" cy="2115495"/>
          </a:xfrm>
          <a:prstGeom prst="rect">
            <a:avLst/>
          </a:prstGeom>
        </p:spPr>
      </p:pic>
      <p:pic>
        <p:nvPicPr>
          <p:cNvPr id="7" name="図 6">
            <a:extLst>
              <a:ext uri="{FF2B5EF4-FFF2-40B4-BE49-F238E27FC236}">
                <a16:creationId xmlns:a16="http://schemas.microsoft.com/office/drawing/2014/main" id="{13916C01-6CF0-4460-9604-78DD5FCEABDB}"/>
              </a:ext>
            </a:extLst>
          </p:cNvPr>
          <p:cNvPicPr>
            <a:picLocks noChangeAspect="1"/>
          </p:cNvPicPr>
          <p:nvPr/>
        </p:nvPicPr>
        <p:blipFill>
          <a:blip r:embed="rId4"/>
          <a:stretch>
            <a:fillRect/>
          </a:stretch>
        </p:blipFill>
        <p:spPr>
          <a:xfrm>
            <a:off x="4541556" y="2164094"/>
            <a:ext cx="4456562" cy="2420322"/>
          </a:xfrm>
          <a:prstGeom prst="rect">
            <a:avLst/>
          </a:prstGeom>
        </p:spPr>
      </p:pic>
      <p:pic>
        <p:nvPicPr>
          <p:cNvPr id="11" name="図 10">
            <a:extLst>
              <a:ext uri="{FF2B5EF4-FFF2-40B4-BE49-F238E27FC236}">
                <a16:creationId xmlns:a16="http://schemas.microsoft.com/office/drawing/2014/main" id="{93914FA9-F7E3-4F03-9ABD-771408EC8A12}"/>
              </a:ext>
            </a:extLst>
          </p:cNvPr>
          <p:cNvPicPr>
            <a:picLocks noChangeAspect="1"/>
          </p:cNvPicPr>
          <p:nvPr/>
        </p:nvPicPr>
        <p:blipFill>
          <a:blip r:embed="rId5"/>
          <a:stretch>
            <a:fillRect/>
          </a:stretch>
        </p:blipFill>
        <p:spPr>
          <a:xfrm>
            <a:off x="489742" y="4555883"/>
            <a:ext cx="6346486" cy="2316681"/>
          </a:xfrm>
          <a:prstGeom prst="rect">
            <a:avLst/>
          </a:prstGeom>
        </p:spPr>
      </p:pic>
    </p:spTree>
    <p:extLst>
      <p:ext uri="{BB962C8B-B14F-4D97-AF65-F5344CB8AC3E}">
        <p14:creationId xmlns:p14="http://schemas.microsoft.com/office/powerpoint/2010/main" val="641285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648000"/>
          </a:xfrm>
          <a:solidFill>
            <a:schemeClr val="accent5">
              <a:lumMod val="75000"/>
            </a:schemeClr>
          </a:solidFill>
        </p:spPr>
        <p:txBody>
          <a:bodyPr>
            <a:normAutofit/>
          </a:bodyPr>
          <a:lstStyle/>
          <a:p>
            <a:pPr algn="ctr"/>
            <a:r>
              <a:rPr lang="ja-JP" altLang="en-US" sz="2400" b="1" dirty="0">
                <a:solidFill>
                  <a:schemeClr val="bg1"/>
                </a:solidFill>
              </a:rPr>
              <a:t>議題３　高次脳機能障がい児支援について</a:t>
            </a:r>
          </a:p>
        </p:txBody>
      </p:sp>
      <p:sp>
        <p:nvSpPr>
          <p:cNvPr id="3" name="コンテンツ プレースホルダー 2"/>
          <p:cNvSpPr>
            <a:spLocks noGrp="1"/>
          </p:cNvSpPr>
          <p:nvPr>
            <p:ph idx="1"/>
          </p:nvPr>
        </p:nvSpPr>
        <p:spPr>
          <a:xfrm>
            <a:off x="0" y="647999"/>
            <a:ext cx="9906000" cy="459592"/>
          </a:xfrm>
          <a:solidFill>
            <a:schemeClr val="accent1">
              <a:lumMod val="20000"/>
              <a:lumOff val="80000"/>
            </a:schemeClr>
          </a:solidFill>
        </p:spPr>
        <p:txBody>
          <a:bodyPr>
            <a:noAutofit/>
          </a:bodyPr>
          <a:lstStyle/>
          <a:p>
            <a:pPr marL="0" indent="0">
              <a:lnSpc>
                <a:spcPct val="120000"/>
              </a:lnSpc>
              <a:buNone/>
            </a:pPr>
            <a:r>
              <a:rPr lang="ja-JP" altLang="en-US" sz="1800" b="1" dirty="0"/>
              <a:t>ご意見いただきたい内容：高次脳機能障がい児に対する効果的な支援について</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lang="ja-JP" altLang="en-US" sz="1800" b="1" dirty="0">
                <a:solidFill>
                  <a:prstClr val="black"/>
                </a:solidFill>
              </a:rPr>
              <a:t>３</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．高次脳機能障がい児の実態調査結果について</a:t>
            </a:r>
            <a:endPar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6" name="テキスト ボックス 5"/>
          <p:cNvSpPr txBox="1"/>
          <p:nvPr/>
        </p:nvSpPr>
        <p:spPr>
          <a:xfrm>
            <a:off x="2869809" y="6541477"/>
            <a:ext cx="1097280" cy="369204"/>
          </a:xfrm>
          <a:prstGeom prst="rect">
            <a:avLst/>
          </a:prstGeom>
          <a:noFill/>
        </p:spPr>
        <p:txBody>
          <a:bodyPr wrap="square" rtlCol="0">
            <a:spAutoFit/>
          </a:bodyPr>
          <a:lstStyle/>
          <a:p>
            <a:endParaRPr kumimoji="1" lang="ja-JP" altLang="en-US" dirty="0"/>
          </a:p>
        </p:txBody>
      </p:sp>
      <p:sp>
        <p:nvSpPr>
          <p:cNvPr id="8" name="スライド番号プレースホルダー 7"/>
          <p:cNvSpPr>
            <a:spLocks noGrp="1"/>
          </p:cNvSpPr>
          <p:nvPr>
            <p:ph type="sldNum" sz="quarter" idx="12"/>
          </p:nvPr>
        </p:nvSpPr>
        <p:spPr>
          <a:xfrm>
            <a:off x="7780620" y="6479195"/>
            <a:ext cx="2228850" cy="365125"/>
          </a:xfrm>
        </p:spPr>
        <p:txBody>
          <a:bodyPr/>
          <a:lstStyle/>
          <a:p>
            <a:r>
              <a:rPr kumimoji="1" lang="en-US" altLang="ja-JP" dirty="0"/>
              <a:t>28</a:t>
            </a:r>
            <a:endParaRPr kumimoji="1" lang="ja-JP" altLang="en-US" dirty="0"/>
          </a:p>
        </p:txBody>
      </p:sp>
      <p:sp>
        <p:nvSpPr>
          <p:cNvPr id="14" name="テキスト ボックス 13"/>
          <p:cNvSpPr txBox="1"/>
          <p:nvPr/>
        </p:nvSpPr>
        <p:spPr>
          <a:xfrm>
            <a:off x="9066727" y="185500"/>
            <a:ext cx="635315" cy="276999"/>
          </a:xfrm>
          <a:prstGeom prst="rect">
            <a:avLst/>
          </a:prstGeom>
          <a:noFill/>
          <a:ln>
            <a:solidFill>
              <a:schemeClr val="bg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200">
                <a:solidFill>
                  <a:schemeClr val="bg1"/>
                </a:solidFill>
                <a:latin typeface="BIZ UDPゴシック" panose="020B0400000000000000" pitchFamily="50" charset="-128"/>
                <a:ea typeface="BIZ UDPゴシック" panose="020B0400000000000000" pitchFamily="50" charset="-128"/>
              </a:rPr>
              <a:t>資料３</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014158F8-A769-4B96-8457-9C7D75443774}"/>
              </a:ext>
            </a:extLst>
          </p:cNvPr>
          <p:cNvSpPr/>
          <p:nvPr/>
        </p:nvSpPr>
        <p:spPr>
          <a:xfrm>
            <a:off x="218941" y="1520542"/>
            <a:ext cx="9392156" cy="5151958"/>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882D3521-D08E-4E20-8272-CB355493F1B3}"/>
              </a:ext>
            </a:extLst>
          </p:cNvPr>
          <p:cNvSpPr txBox="1"/>
          <p:nvPr/>
        </p:nvSpPr>
        <p:spPr>
          <a:xfrm>
            <a:off x="218941" y="1497961"/>
            <a:ext cx="9392155" cy="4965655"/>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４　放課後等</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デイサービス（２，３０３件に配布　</a:t>
            </a:r>
            <a:r>
              <a:rPr kumimoji="1" lang="en-US" altLang="ja-JP" sz="1400" b="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544</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件から回答　回答率</a:t>
            </a:r>
            <a:r>
              <a:rPr kumimoji="1" lang="ja-JP" altLang="en-US" sz="1400" dirty="0">
                <a:latin typeface="BIZ UDPゴシック" panose="020B0400000000000000" pitchFamily="50" charset="-128"/>
                <a:ea typeface="BIZ UDPゴシック" panose="020B0400000000000000" pitchFamily="50" charset="-128"/>
              </a:rPr>
              <a:t>約</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２</a:t>
            </a:r>
            <a:r>
              <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4</a:t>
            </a: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　高次脳機能障がい児が在籍している事業所の割合は約１６％。</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　また、約７３％の事業所が動画と同程度もしくはそれ以上の知識があると回答。</a:t>
            </a:r>
            <a:endParaRPr kumimoji="1" lang="en-US" altLang="ja-JP" sz="1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srgbClr val="FF0000"/>
                </a:solidFill>
                <a:latin typeface="BIZ UDPゴシック" panose="020B0400000000000000" pitchFamily="50" charset="-128"/>
                <a:ea typeface="BIZ UDPゴシック" panose="020B0400000000000000" pitchFamily="50" charset="-128"/>
              </a:rPr>
              <a:t>　</a:t>
            </a:r>
            <a:endParaRPr kumimoji="1" lang="en-US" altLang="ja-JP" sz="1400" dirty="0">
              <a:highlight>
                <a:srgbClr val="FFFF00"/>
              </a:highlight>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５　調査結果を踏まえた支援ツール</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a:t>
            </a:r>
            <a:r>
              <a:rPr kumimoji="1" lang="en-US" altLang="ja-JP" sz="1400" dirty="0">
                <a:solidFill>
                  <a:prstClr val="black"/>
                </a:solidFill>
                <a:latin typeface="BIZ UDPゴシック" panose="020B0400000000000000" pitchFamily="50" charset="-128"/>
                <a:ea typeface="BIZ UDPゴシック" panose="020B0400000000000000" pitchFamily="50" charset="-128"/>
              </a:rPr>
              <a:t>30</a:t>
            </a:r>
            <a:r>
              <a:rPr kumimoji="1" lang="ja-JP" altLang="en-US" sz="1400" dirty="0">
                <a:solidFill>
                  <a:prstClr val="black"/>
                </a:solidFill>
                <a:latin typeface="BIZ UDPゴシック" panose="020B0400000000000000" pitchFamily="50" charset="-128"/>
                <a:ea typeface="BIZ UDPゴシック" panose="020B0400000000000000" pitchFamily="50" charset="-128"/>
              </a:rPr>
              <a:t>頁ほどの小冊子（予定）</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dirty="0">
                <a:solidFill>
                  <a:prstClr val="black"/>
                </a:solidFill>
                <a:latin typeface="BIZ UDPゴシック" panose="020B0400000000000000" pitchFamily="50" charset="-128"/>
                <a:ea typeface="BIZ UDPゴシック" panose="020B0400000000000000" pitchFamily="50" charset="-128"/>
              </a:rPr>
              <a:t>　・内容：高次脳機能障がいの説明、評価と支援、調査結果など</a:t>
            </a:r>
            <a:endParaRPr kumimoji="1" lang="en-US" altLang="ja-JP" sz="1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・周知先：教育機関、福祉事業所（放課後デイサービスなど）、府ホームページでの周知</a:t>
            </a:r>
          </a:p>
          <a:p>
            <a:pPr marL="0" marR="0" lvl="0" indent="0" algn="l" defTabSz="457200" rtl="0" eaLnBrk="1" fontAlgn="auto" latinLnBrk="0" hangingPunct="1">
              <a:lnSpc>
                <a:spcPct val="12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5" name="図 4">
            <a:extLst>
              <a:ext uri="{FF2B5EF4-FFF2-40B4-BE49-F238E27FC236}">
                <a16:creationId xmlns:a16="http://schemas.microsoft.com/office/drawing/2014/main" id="{91CA935A-5690-4769-B846-50E4F27511E7}"/>
              </a:ext>
            </a:extLst>
          </p:cNvPr>
          <p:cNvPicPr>
            <a:picLocks noChangeAspect="1"/>
          </p:cNvPicPr>
          <p:nvPr/>
        </p:nvPicPr>
        <p:blipFill>
          <a:blip r:embed="rId3"/>
          <a:stretch>
            <a:fillRect/>
          </a:stretch>
        </p:blipFill>
        <p:spPr>
          <a:xfrm>
            <a:off x="294903" y="2264801"/>
            <a:ext cx="5401524" cy="2804403"/>
          </a:xfrm>
          <a:prstGeom prst="rect">
            <a:avLst/>
          </a:prstGeom>
        </p:spPr>
      </p:pic>
      <p:pic>
        <p:nvPicPr>
          <p:cNvPr id="7" name="図 6">
            <a:extLst>
              <a:ext uri="{FF2B5EF4-FFF2-40B4-BE49-F238E27FC236}">
                <a16:creationId xmlns:a16="http://schemas.microsoft.com/office/drawing/2014/main" id="{BA7D6A43-D4D4-42E0-ABD1-2A2F97D5A575}"/>
              </a:ext>
            </a:extLst>
          </p:cNvPr>
          <p:cNvPicPr>
            <a:picLocks noChangeAspect="1"/>
          </p:cNvPicPr>
          <p:nvPr/>
        </p:nvPicPr>
        <p:blipFill>
          <a:blip r:embed="rId4"/>
          <a:stretch>
            <a:fillRect/>
          </a:stretch>
        </p:blipFill>
        <p:spPr>
          <a:xfrm>
            <a:off x="4099511" y="2392827"/>
            <a:ext cx="5401524" cy="2548349"/>
          </a:xfrm>
          <a:prstGeom prst="rect">
            <a:avLst/>
          </a:prstGeom>
        </p:spPr>
      </p:pic>
    </p:spTree>
    <p:extLst>
      <p:ext uri="{BB962C8B-B14F-4D97-AF65-F5344CB8AC3E}">
        <p14:creationId xmlns:p14="http://schemas.microsoft.com/office/powerpoint/2010/main" val="18640088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1245</Words>
  <Application>Microsoft Office PowerPoint</Application>
  <PresentationFormat>A4 210 x 297 mm</PresentationFormat>
  <Paragraphs>129</Paragraphs>
  <Slides>5</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BIZ UDPゴシック</vt:lpstr>
      <vt:lpstr>游ゴシック</vt:lpstr>
      <vt:lpstr>Arial</vt:lpstr>
      <vt:lpstr>Calibri</vt:lpstr>
      <vt:lpstr>Calibri Light</vt:lpstr>
      <vt:lpstr>Office テーマ</vt:lpstr>
      <vt:lpstr>議題３　高次脳機能障がい児支援について</vt:lpstr>
      <vt:lpstr>議題３　高次脳機能障がい児支援について</vt:lpstr>
      <vt:lpstr>議題３　高次脳機能障がい児支援について</vt:lpstr>
      <vt:lpstr>議題３　高次脳機能障がい児支援について</vt:lpstr>
      <vt:lpstr>議題３　高次脳機能障がい児支援について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2025-03-25T10:36:15Z</dcterms:created>
  <dcterms:modified xsi:type="dcterms:W3CDTF">2025-03-25T10:36:22Z</dcterms:modified>
</cp:coreProperties>
</file>