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3"/>
  </p:notesMasterIdLst>
  <p:sldIdLst>
    <p:sldId id="641" r:id="rId3"/>
    <p:sldId id="516" r:id="rId4"/>
    <p:sldId id="333" r:id="rId5"/>
    <p:sldId id="475" r:id="rId6"/>
    <p:sldId id="432" r:id="rId7"/>
    <p:sldId id="476" r:id="rId8"/>
    <p:sldId id="438" r:id="rId9"/>
    <p:sldId id="435" r:id="rId10"/>
    <p:sldId id="439" r:id="rId11"/>
    <p:sldId id="960" r:id="rId12"/>
    <p:sldId id="441" r:id="rId13"/>
    <p:sldId id="961" r:id="rId14"/>
    <p:sldId id="956" r:id="rId15"/>
    <p:sldId id="513" r:id="rId16"/>
    <p:sldId id="464" r:id="rId17"/>
    <p:sldId id="957" r:id="rId18"/>
    <p:sldId id="465" r:id="rId19"/>
    <p:sldId id="505" r:id="rId20"/>
    <p:sldId id="955" r:id="rId21"/>
    <p:sldId id="484" r:id="rId22"/>
    <p:sldId id="963" r:id="rId23"/>
    <p:sldId id="434" r:id="rId24"/>
    <p:sldId id="400" r:id="rId25"/>
    <p:sldId id="669" r:id="rId26"/>
    <p:sldId id="349" r:id="rId27"/>
    <p:sldId id="384" r:id="rId28"/>
    <p:sldId id="385" r:id="rId29"/>
    <p:sldId id="663" r:id="rId30"/>
    <p:sldId id="958" r:id="rId31"/>
    <p:sldId id="419" r:id="rId32"/>
    <p:sldId id="324" r:id="rId33"/>
    <p:sldId id="386" r:id="rId34"/>
    <p:sldId id="405" r:id="rId35"/>
    <p:sldId id="383" r:id="rId36"/>
    <p:sldId id="508" r:id="rId37"/>
    <p:sldId id="672" r:id="rId38"/>
    <p:sldId id="962" r:id="rId39"/>
    <p:sldId id="959" r:id="rId40"/>
    <p:sldId id="407" r:id="rId41"/>
    <p:sldId id="409" r:id="rId42"/>
    <p:sldId id="949" r:id="rId43"/>
    <p:sldId id="950" r:id="rId44"/>
    <p:sldId id="257" r:id="rId45"/>
    <p:sldId id="256" r:id="rId46"/>
    <p:sldId id="267" r:id="rId47"/>
    <p:sldId id="268" r:id="rId48"/>
    <p:sldId id="266" r:id="rId49"/>
    <p:sldId id="269" r:id="rId50"/>
    <p:sldId id="270" r:id="rId51"/>
    <p:sldId id="271" r:id="rId52"/>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瑞季 高橋" initials="瑞高" lastIdx="1" clrIdx="0">
    <p:extLst>
      <p:ext uri="{19B8F6BF-5375-455C-9EA6-DF929625EA0E}">
        <p15:presenceInfo xmlns:p15="http://schemas.microsoft.com/office/powerpoint/2012/main" userId="6e14f1e5c253c27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9EDF4"/>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04" autoAdjust="0"/>
    <p:restoredTop sz="95244" autoAdjust="0"/>
  </p:normalViewPr>
  <p:slideViewPr>
    <p:cSldViewPr snapToGrid="0">
      <p:cViewPr>
        <p:scale>
          <a:sx n="50" d="100"/>
          <a:sy n="50" d="100"/>
        </p:scale>
        <p:origin x="3120" y="17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27A28D20-A2DD-47D2-BE5C-D203036ECF1F}" type="datetimeFigureOut">
              <a:rPr kumimoji="1" lang="ja-JP" altLang="en-US" smtClean="0"/>
              <a:t>2025/5/12</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39F9FC92-F28E-44AA-8867-93EEEBE61C37}" type="slidenum">
              <a:rPr kumimoji="1" lang="ja-JP" altLang="en-US" smtClean="0"/>
              <a:t>‹#›</a:t>
            </a:fld>
            <a:endParaRPr kumimoji="1" lang="ja-JP" altLang="en-US"/>
          </a:p>
        </p:txBody>
      </p:sp>
    </p:spTree>
    <p:extLst>
      <p:ext uri="{BB962C8B-B14F-4D97-AF65-F5344CB8AC3E}">
        <p14:creationId xmlns:p14="http://schemas.microsoft.com/office/powerpoint/2010/main" val="24587801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17488" y="812800"/>
            <a:ext cx="7192963" cy="40465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3361903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554038" y="884238"/>
            <a:ext cx="7815263" cy="4397375"/>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042738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54294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554038" y="884238"/>
            <a:ext cx="7815263" cy="4397375"/>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552421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27476" y="10262025"/>
            <a:ext cx="2927726" cy="54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31</a:t>
            </a:fld>
            <a:endParaRPr kumimoji="1" lang="en-US" altLang="ja-JP" dirty="0">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217488" y="811213"/>
            <a:ext cx="7199313" cy="4049712"/>
          </a:xfrm>
          <a:ln/>
        </p:spPr>
      </p:sp>
      <p:sp>
        <p:nvSpPr>
          <p:cNvPr id="50180" name="Rectangle 3"/>
          <p:cNvSpPr>
            <a:spLocks noGrp="1" noChangeArrowheads="1"/>
          </p:cNvSpPr>
          <p:nvPr>
            <p:ph type="body" idx="1"/>
          </p:nvPr>
        </p:nvSpPr>
        <p:spPr>
          <a:xfrm>
            <a:off x="677570" y="5131875"/>
            <a:ext cx="5401639" cy="486095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934638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989231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206734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352085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91765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https://www.mlit.go.jp/tochi_fudousan_kensetsugyo/content/001732023.pdf</a:t>
            </a:r>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41</a:t>
            </a:fld>
            <a:endParaRPr kumimoji="1" lang="ja-JP" altLang="en-US" dirty="0"/>
          </a:p>
        </p:txBody>
      </p:sp>
    </p:spTree>
    <p:extLst>
      <p:ext uri="{BB962C8B-B14F-4D97-AF65-F5344CB8AC3E}">
        <p14:creationId xmlns:p14="http://schemas.microsoft.com/office/powerpoint/2010/main" val="1477273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この図は住宅地、工業地、商業地を併せた地点との抜粋です。この他に「住宅見込地」「林地」が３点ほどありましたが省略しています。</a:t>
            </a:r>
            <a:endParaRPr lang="en-US" altLang="ja-JP" dirty="0"/>
          </a:p>
          <a:p>
            <a:r>
              <a:rPr lang="ja-JP" altLang="en-US" dirty="0"/>
              <a:t> </a:t>
            </a:r>
            <a:r>
              <a:rPr lang="en-US" altLang="ja-JP" dirty="0"/>
              <a:t>2014</a:t>
            </a:r>
            <a:r>
              <a:rPr lang="ja-JP" altLang="en-US" dirty="0"/>
              <a:t>年よりも</a:t>
            </a:r>
            <a:r>
              <a:rPr lang="en-US" altLang="ja-JP" dirty="0"/>
              <a:t>2024</a:t>
            </a:r>
            <a:r>
              <a:rPr lang="ja-JP" altLang="en-US" dirty="0"/>
              <a:t>年のほうが調査代表点が</a:t>
            </a:r>
            <a:r>
              <a:rPr lang="en-US" altLang="ja-JP" dirty="0"/>
              <a:t>359</a:t>
            </a:r>
            <a:r>
              <a:rPr lang="ja-JP" altLang="en-US" dirty="0"/>
              <a:t>件多く、上昇率は双方で値を持っている点のみの図化です。</a:t>
            </a:r>
            <a:endParaRPr kumimoji="1" lang="ja-JP" altLang="en-US" dirty="0"/>
          </a:p>
        </p:txBody>
      </p:sp>
      <p:sp>
        <p:nvSpPr>
          <p:cNvPr id="4" name="スライド番号プレースホルダー 3"/>
          <p:cNvSpPr>
            <a:spLocks noGrp="1"/>
          </p:cNvSpPr>
          <p:nvPr>
            <p:ph type="sldNum" sz="quarter" idx="10"/>
          </p:nvPr>
        </p:nvSpPr>
        <p:spPr/>
        <p:txBody>
          <a:bodyPr/>
          <a:lstStyle/>
          <a:p>
            <a:fld id="{4F18C5FB-E528-41E5-8E04-0C41F93FAA9C}" type="slidenum">
              <a:rPr kumimoji="1" lang="ja-JP" altLang="en-US" smtClean="0"/>
              <a:t>42</a:t>
            </a:fld>
            <a:endParaRPr kumimoji="1" lang="ja-JP" altLang="en-US" dirty="0"/>
          </a:p>
        </p:txBody>
      </p:sp>
    </p:spTree>
    <p:extLst>
      <p:ext uri="{BB962C8B-B14F-4D97-AF65-F5344CB8AC3E}">
        <p14:creationId xmlns:p14="http://schemas.microsoft.com/office/powerpoint/2010/main" val="3038104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17488" y="812800"/>
            <a:ext cx="7192963" cy="40465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3658817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17488" y="812800"/>
            <a:ext cx="7192963" cy="40465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155869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17488" y="812800"/>
            <a:ext cx="7192963" cy="40465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3300368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17488" y="812800"/>
            <a:ext cx="7192963" cy="40465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4017343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217488" y="812800"/>
            <a:ext cx="7192963" cy="4046538"/>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ea typeface="ＭＳ Ｐ明朝" charset="-128"/>
            </a:endParaRPr>
          </a:p>
        </p:txBody>
      </p:sp>
    </p:spTree>
    <p:extLst>
      <p:ext uri="{BB962C8B-B14F-4D97-AF65-F5344CB8AC3E}">
        <p14:creationId xmlns:p14="http://schemas.microsoft.com/office/powerpoint/2010/main" val="3477772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86456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40485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27476" y="10262025"/>
            <a:ext cx="2927726" cy="54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25</a:t>
            </a:fld>
            <a:endParaRPr kumimoji="1" lang="en-US" altLang="ja-JP" dirty="0">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217488" y="811213"/>
            <a:ext cx="7199313" cy="4049712"/>
          </a:xfrm>
          <a:ln/>
        </p:spPr>
      </p:sp>
      <p:sp>
        <p:nvSpPr>
          <p:cNvPr id="50180" name="Rectangle 3"/>
          <p:cNvSpPr>
            <a:spLocks noGrp="1" noChangeArrowheads="1"/>
          </p:cNvSpPr>
          <p:nvPr>
            <p:ph type="body" idx="1"/>
          </p:nvPr>
        </p:nvSpPr>
        <p:spPr>
          <a:xfrm>
            <a:off x="677570" y="5131875"/>
            <a:ext cx="5401639" cy="486095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1774765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9177BF-2A88-4E40-A88A-7EC74F87276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C57648C-AD8B-4804-8CE9-8C5A1C90D6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13615CD-845D-4784-91C5-082682A2DCD6}"/>
              </a:ext>
            </a:extLst>
          </p:cNvPr>
          <p:cNvSpPr>
            <a:spLocks noGrp="1"/>
          </p:cNvSpPr>
          <p:nvPr>
            <p:ph type="dt" sz="half" idx="10"/>
          </p:nvPr>
        </p:nvSpPr>
        <p:spPr/>
        <p:txBody>
          <a:bodyPr/>
          <a:lstStyle/>
          <a:p>
            <a:fld id="{E78A52F8-2DF6-4E4A-B170-A30065C90804}" type="datetime1">
              <a:rPr kumimoji="1" lang="ja-JP" altLang="en-US" smtClean="0"/>
              <a:t>2025/5/12</a:t>
            </a:fld>
            <a:endParaRPr kumimoji="1" lang="ja-JP" altLang="en-US"/>
          </a:p>
        </p:txBody>
      </p:sp>
      <p:sp>
        <p:nvSpPr>
          <p:cNvPr id="5" name="フッター プレースホルダー 4">
            <a:extLst>
              <a:ext uri="{FF2B5EF4-FFF2-40B4-BE49-F238E27FC236}">
                <a16:creationId xmlns:a16="http://schemas.microsoft.com/office/drawing/2014/main" id="{FE0E3266-0309-4BD4-A996-20975274F49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C0B9BC4-5CC6-4041-B1FA-B923C7CDC774}"/>
              </a:ext>
            </a:extLst>
          </p:cNvPr>
          <p:cNvSpPr>
            <a:spLocks noGrp="1"/>
          </p:cNvSpPr>
          <p:nvPr>
            <p:ph type="sldNum" sz="quarter" idx="12"/>
          </p:nvPr>
        </p:nvSpPr>
        <p:spPr/>
        <p:txBody>
          <a:bodyPr/>
          <a:lstStyle/>
          <a:p>
            <a:fld id="{939419F8-C6ED-4129-B08A-7AC8488EBEA0}" type="slidenum">
              <a:rPr kumimoji="1" lang="ja-JP" altLang="en-US" smtClean="0"/>
              <a:t>‹#›</a:t>
            </a:fld>
            <a:endParaRPr kumimoji="1" lang="ja-JP" altLang="en-US"/>
          </a:p>
        </p:txBody>
      </p:sp>
    </p:spTree>
    <p:extLst>
      <p:ext uri="{BB962C8B-B14F-4D97-AF65-F5344CB8AC3E}">
        <p14:creationId xmlns:p14="http://schemas.microsoft.com/office/powerpoint/2010/main" val="67300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3556D1-C360-479A-809B-029DB8348F1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E6A5A02-7956-491C-B85E-552B9A8A198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892E28B-923E-48F2-AA73-429067BCFBF3}"/>
              </a:ext>
            </a:extLst>
          </p:cNvPr>
          <p:cNvSpPr>
            <a:spLocks noGrp="1"/>
          </p:cNvSpPr>
          <p:nvPr>
            <p:ph type="dt" sz="half" idx="10"/>
          </p:nvPr>
        </p:nvSpPr>
        <p:spPr/>
        <p:txBody>
          <a:bodyPr/>
          <a:lstStyle/>
          <a:p>
            <a:fld id="{51EF9F28-BF58-7844-8E70-2897255CD45E}" type="datetime1">
              <a:rPr kumimoji="1" lang="ja-JP" altLang="en-US" smtClean="0"/>
              <a:t>2025/5/12</a:t>
            </a:fld>
            <a:endParaRPr kumimoji="1" lang="ja-JP" altLang="en-US"/>
          </a:p>
        </p:txBody>
      </p:sp>
      <p:sp>
        <p:nvSpPr>
          <p:cNvPr id="5" name="フッター プレースホルダー 4">
            <a:extLst>
              <a:ext uri="{FF2B5EF4-FFF2-40B4-BE49-F238E27FC236}">
                <a16:creationId xmlns:a16="http://schemas.microsoft.com/office/drawing/2014/main" id="{758AB7A4-8501-4F92-A0F7-033129AF38B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293D85A-9B9E-42D6-9779-9A6EF371080B}"/>
              </a:ext>
            </a:extLst>
          </p:cNvPr>
          <p:cNvSpPr>
            <a:spLocks noGrp="1"/>
          </p:cNvSpPr>
          <p:nvPr>
            <p:ph type="sldNum" sz="quarter" idx="12"/>
          </p:nvPr>
        </p:nvSpPr>
        <p:spPr/>
        <p:txBody>
          <a:bodyPr/>
          <a:lstStyle/>
          <a:p>
            <a:fld id="{939419F8-C6ED-4129-B08A-7AC8488EBEA0}" type="slidenum">
              <a:rPr kumimoji="1" lang="ja-JP" altLang="en-US" smtClean="0"/>
              <a:t>‹#›</a:t>
            </a:fld>
            <a:endParaRPr kumimoji="1" lang="ja-JP" altLang="en-US"/>
          </a:p>
        </p:txBody>
      </p:sp>
    </p:spTree>
    <p:extLst>
      <p:ext uri="{BB962C8B-B14F-4D97-AF65-F5344CB8AC3E}">
        <p14:creationId xmlns:p14="http://schemas.microsoft.com/office/powerpoint/2010/main" val="102302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452CF8D-AB61-4F77-9C7C-DDB76D73475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D21AC35-55F0-4EEF-B11A-5A78FB4A8AB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29E5DC0-518B-4CE3-8171-83D75AB096A8}"/>
              </a:ext>
            </a:extLst>
          </p:cNvPr>
          <p:cNvSpPr>
            <a:spLocks noGrp="1"/>
          </p:cNvSpPr>
          <p:nvPr>
            <p:ph type="dt" sz="half" idx="10"/>
          </p:nvPr>
        </p:nvSpPr>
        <p:spPr/>
        <p:txBody>
          <a:bodyPr/>
          <a:lstStyle/>
          <a:p>
            <a:fld id="{F331FF2F-8BCF-D144-BB63-5B498FEE5CA5}" type="datetime1">
              <a:rPr kumimoji="1" lang="ja-JP" altLang="en-US" smtClean="0"/>
              <a:t>2025/5/12</a:t>
            </a:fld>
            <a:endParaRPr kumimoji="1" lang="ja-JP" altLang="en-US"/>
          </a:p>
        </p:txBody>
      </p:sp>
      <p:sp>
        <p:nvSpPr>
          <p:cNvPr id="5" name="フッター プレースホルダー 4">
            <a:extLst>
              <a:ext uri="{FF2B5EF4-FFF2-40B4-BE49-F238E27FC236}">
                <a16:creationId xmlns:a16="http://schemas.microsoft.com/office/drawing/2014/main" id="{81FAF0E4-F689-4079-9C72-E3E3F5C8837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660E1CE-32E0-4677-9E05-FB781B0398EB}"/>
              </a:ext>
            </a:extLst>
          </p:cNvPr>
          <p:cNvSpPr>
            <a:spLocks noGrp="1"/>
          </p:cNvSpPr>
          <p:nvPr>
            <p:ph type="sldNum" sz="quarter" idx="12"/>
          </p:nvPr>
        </p:nvSpPr>
        <p:spPr/>
        <p:txBody>
          <a:bodyPr/>
          <a:lstStyle/>
          <a:p>
            <a:fld id="{939419F8-C6ED-4129-B08A-7AC8488EBEA0}" type="slidenum">
              <a:rPr kumimoji="1" lang="ja-JP" altLang="en-US" smtClean="0"/>
              <a:t>‹#›</a:t>
            </a:fld>
            <a:endParaRPr kumimoji="1" lang="ja-JP" altLang="en-US"/>
          </a:p>
        </p:txBody>
      </p:sp>
    </p:spTree>
    <p:extLst>
      <p:ext uri="{BB962C8B-B14F-4D97-AF65-F5344CB8AC3E}">
        <p14:creationId xmlns:p14="http://schemas.microsoft.com/office/powerpoint/2010/main" val="1311197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09600" y="274640"/>
            <a:ext cx="109728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3"/>
          <p:cNvSpPr>
            <a:spLocks noGrp="1"/>
          </p:cNvSpPr>
          <p:nvPr>
            <p:ph type="dt" sz="half" idx="10"/>
          </p:nvPr>
        </p:nvSpPr>
        <p:spPr>
          <a:xfrm>
            <a:off x="609600" y="6356352"/>
            <a:ext cx="2844800" cy="365125"/>
          </a:xfrm>
          <a:prstGeom prst="rect">
            <a:avLst/>
          </a:prstGeom>
        </p:spPr>
        <p:txBody>
          <a:bodyPr/>
          <a:lstStyle>
            <a:lvl1pPr>
              <a:defRPr/>
            </a:lvl1pPr>
          </a:lstStyle>
          <a:p>
            <a:pPr>
              <a:defRPr/>
            </a:pPr>
            <a:fld id="{66F3016B-E2F0-0B4C-806A-640D629E4F0C}" type="datetime1">
              <a:rPr lang="ja-JP" altLang="en-US" smtClean="0"/>
              <a:t>2025/5/12</a:t>
            </a:fld>
            <a:endParaRPr lang="en-US" altLang="ja-JP"/>
          </a:p>
        </p:txBody>
      </p:sp>
      <p:sp>
        <p:nvSpPr>
          <p:cNvPr id="4" name="フッター プレースホルダ 4"/>
          <p:cNvSpPr>
            <a:spLocks noGrp="1"/>
          </p:cNvSpPr>
          <p:nvPr>
            <p:ph type="ftr" sz="quarter" idx="11"/>
          </p:nvPr>
        </p:nvSpPr>
        <p:spPr>
          <a:xfrm>
            <a:off x="4165600" y="6356352"/>
            <a:ext cx="3860800" cy="365125"/>
          </a:xfrm>
          <a:prstGeom prst="rect">
            <a:avLst/>
          </a:prstGeom>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4C4AE124-F07C-4949-85EC-055B3F0DE189}" type="slidenum">
              <a:rPr lang="en-US" altLang="ja-JP"/>
              <a:pPr>
                <a:defRPr/>
              </a:pPr>
              <a:t>‹#›</a:t>
            </a:fld>
            <a:endParaRPr lang="en-US" altLang="ja-JP"/>
          </a:p>
        </p:txBody>
      </p:sp>
    </p:spTree>
    <p:extLst>
      <p:ext uri="{BB962C8B-B14F-4D97-AF65-F5344CB8AC3E}">
        <p14:creationId xmlns:p14="http://schemas.microsoft.com/office/powerpoint/2010/main" val="1271043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2C1839-2CFE-4DB6-BE48-E64E7184727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F329484-332D-404D-AB11-CD7559CF99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C4E3C61-C050-486A-A6A2-FF583F902857}"/>
              </a:ext>
            </a:extLst>
          </p:cNvPr>
          <p:cNvSpPr>
            <a:spLocks noGrp="1"/>
          </p:cNvSpPr>
          <p:nvPr>
            <p:ph type="dt" sz="half" idx="10"/>
          </p:nvPr>
        </p:nvSpPr>
        <p:spPr/>
        <p:txBody>
          <a:bodyPr/>
          <a:lstStyle/>
          <a:p>
            <a:fld id="{796A8C87-AB84-4CE3-B02E-B1005410D1DC}" type="datetimeFigureOut">
              <a:rPr kumimoji="1" lang="ja-JP" altLang="en-US" smtClean="0"/>
              <a:t>2025/5/12</a:t>
            </a:fld>
            <a:endParaRPr kumimoji="1" lang="ja-JP" altLang="en-US"/>
          </a:p>
        </p:txBody>
      </p:sp>
      <p:sp>
        <p:nvSpPr>
          <p:cNvPr id="5" name="フッター プレースホルダー 4">
            <a:extLst>
              <a:ext uri="{FF2B5EF4-FFF2-40B4-BE49-F238E27FC236}">
                <a16:creationId xmlns:a16="http://schemas.microsoft.com/office/drawing/2014/main" id="{D46BF11A-2763-4BB3-A33C-805C8ACDC5E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4038F5F-4AE7-4A2F-825A-2F389B7318CB}"/>
              </a:ext>
            </a:extLst>
          </p:cNvPr>
          <p:cNvSpPr>
            <a:spLocks noGrp="1"/>
          </p:cNvSpPr>
          <p:nvPr>
            <p:ph type="sldNum" sz="quarter" idx="12"/>
          </p:nvPr>
        </p:nvSpPr>
        <p:spPr/>
        <p:txBody>
          <a:bodyPr/>
          <a:lstStyle/>
          <a:p>
            <a:fld id="{E232F97B-B560-48F9-8F29-6B5C3B3E08E2}" type="slidenum">
              <a:rPr kumimoji="1" lang="ja-JP" altLang="en-US" smtClean="0"/>
              <a:t>‹#›</a:t>
            </a:fld>
            <a:endParaRPr kumimoji="1" lang="ja-JP" altLang="en-US"/>
          </a:p>
        </p:txBody>
      </p:sp>
    </p:spTree>
    <p:extLst>
      <p:ext uri="{BB962C8B-B14F-4D97-AF65-F5344CB8AC3E}">
        <p14:creationId xmlns:p14="http://schemas.microsoft.com/office/powerpoint/2010/main" val="1826677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90D06C-2733-4E1A-975C-84F1C9488F9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1F1AB64-D163-40C6-8439-2C8D034AE58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66FDF29-0A49-4FDC-BBB3-F66163D4F49C}"/>
              </a:ext>
            </a:extLst>
          </p:cNvPr>
          <p:cNvSpPr>
            <a:spLocks noGrp="1"/>
          </p:cNvSpPr>
          <p:nvPr>
            <p:ph type="dt" sz="half" idx="10"/>
          </p:nvPr>
        </p:nvSpPr>
        <p:spPr/>
        <p:txBody>
          <a:bodyPr/>
          <a:lstStyle/>
          <a:p>
            <a:fld id="{796A8C87-AB84-4CE3-B02E-B1005410D1DC}" type="datetimeFigureOut">
              <a:rPr kumimoji="1" lang="ja-JP" altLang="en-US" smtClean="0"/>
              <a:t>2025/5/12</a:t>
            </a:fld>
            <a:endParaRPr kumimoji="1" lang="ja-JP" altLang="en-US"/>
          </a:p>
        </p:txBody>
      </p:sp>
      <p:sp>
        <p:nvSpPr>
          <p:cNvPr id="5" name="フッター プレースホルダー 4">
            <a:extLst>
              <a:ext uri="{FF2B5EF4-FFF2-40B4-BE49-F238E27FC236}">
                <a16:creationId xmlns:a16="http://schemas.microsoft.com/office/drawing/2014/main" id="{DAF6C22C-97E1-4168-95C2-34574B77616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4A55C89-F8E0-4FE4-9E48-1A98ED1C8A89}"/>
              </a:ext>
            </a:extLst>
          </p:cNvPr>
          <p:cNvSpPr>
            <a:spLocks noGrp="1"/>
          </p:cNvSpPr>
          <p:nvPr>
            <p:ph type="sldNum" sz="quarter" idx="12"/>
          </p:nvPr>
        </p:nvSpPr>
        <p:spPr/>
        <p:txBody>
          <a:bodyPr/>
          <a:lstStyle/>
          <a:p>
            <a:fld id="{E232F97B-B560-48F9-8F29-6B5C3B3E08E2}" type="slidenum">
              <a:rPr kumimoji="1" lang="ja-JP" altLang="en-US" smtClean="0"/>
              <a:t>‹#›</a:t>
            </a:fld>
            <a:endParaRPr kumimoji="1" lang="ja-JP" altLang="en-US"/>
          </a:p>
        </p:txBody>
      </p:sp>
    </p:spTree>
    <p:extLst>
      <p:ext uri="{BB962C8B-B14F-4D97-AF65-F5344CB8AC3E}">
        <p14:creationId xmlns:p14="http://schemas.microsoft.com/office/powerpoint/2010/main" val="1860046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7E1B9B-7C2F-41D0-8871-59D2DB2CE55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2114E8F-0276-494B-B050-7A3EA72E35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41A818E-D160-4990-A831-DF0BB15C7601}"/>
              </a:ext>
            </a:extLst>
          </p:cNvPr>
          <p:cNvSpPr>
            <a:spLocks noGrp="1"/>
          </p:cNvSpPr>
          <p:nvPr>
            <p:ph type="dt" sz="half" idx="10"/>
          </p:nvPr>
        </p:nvSpPr>
        <p:spPr/>
        <p:txBody>
          <a:bodyPr/>
          <a:lstStyle/>
          <a:p>
            <a:fld id="{796A8C87-AB84-4CE3-B02E-B1005410D1DC}" type="datetimeFigureOut">
              <a:rPr kumimoji="1" lang="ja-JP" altLang="en-US" smtClean="0"/>
              <a:t>2025/5/12</a:t>
            </a:fld>
            <a:endParaRPr kumimoji="1" lang="ja-JP" altLang="en-US"/>
          </a:p>
        </p:txBody>
      </p:sp>
      <p:sp>
        <p:nvSpPr>
          <p:cNvPr id="5" name="フッター プレースホルダー 4">
            <a:extLst>
              <a:ext uri="{FF2B5EF4-FFF2-40B4-BE49-F238E27FC236}">
                <a16:creationId xmlns:a16="http://schemas.microsoft.com/office/drawing/2014/main" id="{0D0FFA3C-2664-487C-8590-AFCA40F1A58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A02EA80-C261-4FA9-BF40-99C27B57953B}"/>
              </a:ext>
            </a:extLst>
          </p:cNvPr>
          <p:cNvSpPr>
            <a:spLocks noGrp="1"/>
          </p:cNvSpPr>
          <p:nvPr>
            <p:ph type="sldNum" sz="quarter" idx="12"/>
          </p:nvPr>
        </p:nvSpPr>
        <p:spPr/>
        <p:txBody>
          <a:bodyPr/>
          <a:lstStyle/>
          <a:p>
            <a:fld id="{E232F97B-B560-48F9-8F29-6B5C3B3E08E2}" type="slidenum">
              <a:rPr kumimoji="1" lang="ja-JP" altLang="en-US" smtClean="0"/>
              <a:t>‹#›</a:t>
            </a:fld>
            <a:endParaRPr kumimoji="1" lang="ja-JP" altLang="en-US"/>
          </a:p>
        </p:txBody>
      </p:sp>
    </p:spTree>
    <p:extLst>
      <p:ext uri="{BB962C8B-B14F-4D97-AF65-F5344CB8AC3E}">
        <p14:creationId xmlns:p14="http://schemas.microsoft.com/office/powerpoint/2010/main" val="710455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6674CB-4F78-4E6B-916F-2565E3D9B40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94AC469-21C8-4FFE-BF84-9D58B198F0B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7AE372D-FBBF-44A7-80C8-CA602C97988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6081C32-EF64-42D6-A2AC-563456C5F320}"/>
              </a:ext>
            </a:extLst>
          </p:cNvPr>
          <p:cNvSpPr>
            <a:spLocks noGrp="1"/>
          </p:cNvSpPr>
          <p:nvPr>
            <p:ph type="dt" sz="half" idx="10"/>
          </p:nvPr>
        </p:nvSpPr>
        <p:spPr/>
        <p:txBody>
          <a:bodyPr/>
          <a:lstStyle/>
          <a:p>
            <a:fld id="{796A8C87-AB84-4CE3-B02E-B1005410D1DC}" type="datetimeFigureOut">
              <a:rPr kumimoji="1" lang="ja-JP" altLang="en-US" smtClean="0"/>
              <a:t>2025/5/12</a:t>
            </a:fld>
            <a:endParaRPr kumimoji="1" lang="ja-JP" altLang="en-US"/>
          </a:p>
        </p:txBody>
      </p:sp>
      <p:sp>
        <p:nvSpPr>
          <p:cNvPr id="6" name="フッター プレースホルダー 5">
            <a:extLst>
              <a:ext uri="{FF2B5EF4-FFF2-40B4-BE49-F238E27FC236}">
                <a16:creationId xmlns:a16="http://schemas.microsoft.com/office/drawing/2014/main" id="{934E4E1A-5FD5-484D-BC34-5AAADAC93C2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7FF93EF-87E7-4748-9366-DBD928D6B939}"/>
              </a:ext>
            </a:extLst>
          </p:cNvPr>
          <p:cNvSpPr>
            <a:spLocks noGrp="1"/>
          </p:cNvSpPr>
          <p:nvPr>
            <p:ph type="sldNum" sz="quarter" idx="12"/>
          </p:nvPr>
        </p:nvSpPr>
        <p:spPr/>
        <p:txBody>
          <a:bodyPr/>
          <a:lstStyle/>
          <a:p>
            <a:fld id="{E232F97B-B560-48F9-8F29-6B5C3B3E08E2}" type="slidenum">
              <a:rPr kumimoji="1" lang="ja-JP" altLang="en-US" smtClean="0"/>
              <a:t>‹#›</a:t>
            </a:fld>
            <a:endParaRPr kumimoji="1" lang="ja-JP" altLang="en-US"/>
          </a:p>
        </p:txBody>
      </p:sp>
    </p:spTree>
    <p:extLst>
      <p:ext uri="{BB962C8B-B14F-4D97-AF65-F5344CB8AC3E}">
        <p14:creationId xmlns:p14="http://schemas.microsoft.com/office/powerpoint/2010/main" val="1678782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D89833-624C-4BC5-BE13-73B9E2ACA8F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4B68F80-E55D-4E8A-9682-1C1DF7B814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004A21F-09E1-4041-AE53-4C6E0731C50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7F8C3A5-04D6-468E-95D7-ADBD50C020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528F141-EDD2-48DA-8C7B-55C95A038B9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2C0889E-C1C9-4487-A4D4-764531440DFE}"/>
              </a:ext>
            </a:extLst>
          </p:cNvPr>
          <p:cNvSpPr>
            <a:spLocks noGrp="1"/>
          </p:cNvSpPr>
          <p:nvPr>
            <p:ph type="dt" sz="half" idx="10"/>
          </p:nvPr>
        </p:nvSpPr>
        <p:spPr/>
        <p:txBody>
          <a:bodyPr/>
          <a:lstStyle/>
          <a:p>
            <a:fld id="{796A8C87-AB84-4CE3-B02E-B1005410D1DC}" type="datetimeFigureOut">
              <a:rPr kumimoji="1" lang="ja-JP" altLang="en-US" smtClean="0"/>
              <a:t>2025/5/12</a:t>
            </a:fld>
            <a:endParaRPr kumimoji="1" lang="ja-JP" altLang="en-US"/>
          </a:p>
        </p:txBody>
      </p:sp>
      <p:sp>
        <p:nvSpPr>
          <p:cNvPr id="8" name="フッター プレースホルダー 7">
            <a:extLst>
              <a:ext uri="{FF2B5EF4-FFF2-40B4-BE49-F238E27FC236}">
                <a16:creationId xmlns:a16="http://schemas.microsoft.com/office/drawing/2014/main" id="{1AE1E705-AAB2-4B88-8284-9E9F3EA899E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C254471-889B-427C-BC70-EEA6D6B6F437}"/>
              </a:ext>
            </a:extLst>
          </p:cNvPr>
          <p:cNvSpPr>
            <a:spLocks noGrp="1"/>
          </p:cNvSpPr>
          <p:nvPr>
            <p:ph type="sldNum" sz="quarter" idx="12"/>
          </p:nvPr>
        </p:nvSpPr>
        <p:spPr/>
        <p:txBody>
          <a:bodyPr/>
          <a:lstStyle/>
          <a:p>
            <a:fld id="{E232F97B-B560-48F9-8F29-6B5C3B3E08E2}" type="slidenum">
              <a:rPr kumimoji="1" lang="ja-JP" altLang="en-US" smtClean="0"/>
              <a:t>‹#›</a:t>
            </a:fld>
            <a:endParaRPr kumimoji="1" lang="ja-JP" altLang="en-US"/>
          </a:p>
        </p:txBody>
      </p:sp>
    </p:spTree>
    <p:extLst>
      <p:ext uri="{BB962C8B-B14F-4D97-AF65-F5344CB8AC3E}">
        <p14:creationId xmlns:p14="http://schemas.microsoft.com/office/powerpoint/2010/main" val="3022891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CDA244-E8C3-46ED-863E-A3549A413B8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78A0529-075D-4873-B365-1424962C61C3}"/>
              </a:ext>
            </a:extLst>
          </p:cNvPr>
          <p:cNvSpPr>
            <a:spLocks noGrp="1"/>
          </p:cNvSpPr>
          <p:nvPr>
            <p:ph type="dt" sz="half" idx="10"/>
          </p:nvPr>
        </p:nvSpPr>
        <p:spPr/>
        <p:txBody>
          <a:bodyPr/>
          <a:lstStyle/>
          <a:p>
            <a:fld id="{796A8C87-AB84-4CE3-B02E-B1005410D1DC}" type="datetimeFigureOut">
              <a:rPr kumimoji="1" lang="ja-JP" altLang="en-US" smtClean="0"/>
              <a:t>2025/5/12</a:t>
            </a:fld>
            <a:endParaRPr kumimoji="1" lang="ja-JP" altLang="en-US"/>
          </a:p>
        </p:txBody>
      </p:sp>
      <p:sp>
        <p:nvSpPr>
          <p:cNvPr id="4" name="フッター プレースホルダー 3">
            <a:extLst>
              <a:ext uri="{FF2B5EF4-FFF2-40B4-BE49-F238E27FC236}">
                <a16:creationId xmlns:a16="http://schemas.microsoft.com/office/drawing/2014/main" id="{5ECC46DD-AE8E-428B-B740-660BEC2568E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1E617CA-9D14-489A-B2A4-2FEA37F90518}"/>
              </a:ext>
            </a:extLst>
          </p:cNvPr>
          <p:cNvSpPr>
            <a:spLocks noGrp="1"/>
          </p:cNvSpPr>
          <p:nvPr>
            <p:ph type="sldNum" sz="quarter" idx="12"/>
          </p:nvPr>
        </p:nvSpPr>
        <p:spPr/>
        <p:txBody>
          <a:bodyPr/>
          <a:lstStyle/>
          <a:p>
            <a:fld id="{E232F97B-B560-48F9-8F29-6B5C3B3E08E2}" type="slidenum">
              <a:rPr kumimoji="1" lang="ja-JP" altLang="en-US" smtClean="0"/>
              <a:t>‹#›</a:t>
            </a:fld>
            <a:endParaRPr kumimoji="1" lang="ja-JP" altLang="en-US"/>
          </a:p>
        </p:txBody>
      </p:sp>
    </p:spTree>
    <p:extLst>
      <p:ext uri="{BB962C8B-B14F-4D97-AF65-F5344CB8AC3E}">
        <p14:creationId xmlns:p14="http://schemas.microsoft.com/office/powerpoint/2010/main" val="2643050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7728EE4-8C94-4D3D-B8EC-00DEAC345CE4}"/>
              </a:ext>
            </a:extLst>
          </p:cNvPr>
          <p:cNvSpPr>
            <a:spLocks noGrp="1"/>
          </p:cNvSpPr>
          <p:nvPr>
            <p:ph type="dt" sz="half" idx="10"/>
          </p:nvPr>
        </p:nvSpPr>
        <p:spPr/>
        <p:txBody>
          <a:bodyPr/>
          <a:lstStyle/>
          <a:p>
            <a:fld id="{796A8C87-AB84-4CE3-B02E-B1005410D1DC}" type="datetimeFigureOut">
              <a:rPr kumimoji="1" lang="ja-JP" altLang="en-US" smtClean="0"/>
              <a:t>2025/5/12</a:t>
            </a:fld>
            <a:endParaRPr kumimoji="1" lang="ja-JP" altLang="en-US"/>
          </a:p>
        </p:txBody>
      </p:sp>
      <p:sp>
        <p:nvSpPr>
          <p:cNvPr id="3" name="フッター プレースホルダー 2">
            <a:extLst>
              <a:ext uri="{FF2B5EF4-FFF2-40B4-BE49-F238E27FC236}">
                <a16:creationId xmlns:a16="http://schemas.microsoft.com/office/drawing/2014/main" id="{6313F06B-DB6B-4AA5-9827-DBA53B1A0E0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E824610-70BC-4F0D-AA58-55B93594D209}"/>
              </a:ext>
            </a:extLst>
          </p:cNvPr>
          <p:cNvSpPr>
            <a:spLocks noGrp="1"/>
          </p:cNvSpPr>
          <p:nvPr>
            <p:ph type="sldNum" sz="quarter" idx="12"/>
          </p:nvPr>
        </p:nvSpPr>
        <p:spPr/>
        <p:txBody>
          <a:bodyPr/>
          <a:lstStyle/>
          <a:p>
            <a:fld id="{E232F97B-B560-48F9-8F29-6B5C3B3E08E2}" type="slidenum">
              <a:rPr kumimoji="1" lang="ja-JP" altLang="en-US" smtClean="0"/>
              <a:t>‹#›</a:t>
            </a:fld>
            <a:endParaRPr kumimoji="1" lang="ja-JP" altLang="en-US"/>
          </a:p>
        </p:txBody>
      </p:sp>
    </p:spTree>
    <p:extLst>
      <p:ext uri="{BB962C8B-B14F-4D97-AF65-F5344CB8AC3E}">
        <p14:creationId xmlns:p14="http://schemas.microsoft.com/office/powerpoint/2010/main" val="141710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160A77-B79B-45CF-9898-367BA879554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D8F5C7-9306-4B45-A57E-380EE786661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9404CF-05B0-4C05-B8CE-DEBE85EB6B2D}"/>
              </a:ext>
            </a:extLst>
          </p:cNvPr>
          <p:cNvSpPr>
            <a:spLocks noGrp="1"/>
          </p:cNvSpPr>
          <p:nvPr>
            <p:ph type="dt" sz="half" idx="10"/>
          </p:nvPr>
        </p:nvSpPr>
        <p:spPr/>
        <p:txBody>
          <a:bodyPr/>
          <a:lstStyle/>
          <a:p>
            <a:fld id="{7E79CD87-4EFB-F442-804A-392A43164C2E}" type="datetime1">
              <a:rPr kumimoji="1" lang="ja-JP" altLang="en-US" smtClean="0"/>
              <a:t>2025/5/12</a:t>
            </a:fld>
            <a:endParaRPr kumimoji="1" lang="ja-JP" altLang="en-US"/>
          </a:p>
        </p:txBody>
      </p:sp>
      <p:sp>
        <p:nvSpPr>
          <p:cNvPr id="5" name="フッター プレースホルダー 4">
            <a:extLst>
              <a:ext uri="{FF2B5EF4-FFF2-40B4-BE49-F238E27FC236}">
                <a16:creationId xmlns:a16="http://schemas.microsoft.com/office/drawing/2014/main" id="{78E58D3F-D0D0-430B-B265-0C66B9A2A26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23C6696-C479-4FE9-BE91-0AED19AB5025}"/>
              </a:ext>
            </a:extLst>
          </p:cNvPr>
          <p:cNvSpPr>
            <a:spLocks noGrp="1"/>
          </p:cNvSpPr>
          <p:nvPr>
            <p:ph type="sldNum" sz="quarter" idx="12"/>
          </p:nvPr>
        </p:nvSpPr>
        <p:spPr/>
        <p:txBody>
          <a:bodyPr/>
          <a:lstStyle/>
          <a:p>
            <a:fld id="{939419F8-C6ED-4129-B08A-7AC8488EBEA0}" type="slidenum">
              <a:rPr kumimoji="1" lang="ja-JP" altLang="en-US" smtClean="0"/>
              <a:t>‹#›</a:t>
            </a:fld>
            <a:endParaRPr kumimoji="1" lang="ja-JP" altLang="en-US"/>
          </a:p>
        </p:txBody>
      </p:sp>
    </p:spTree>
    <p:extLst>
      <p:ext uri="{BB962C8B-B14F-4D97-AF65-F5344CB8AC3E}">
        <p14:creationId xmlns:p14="http://schemas.microsoft.com/office/powerpoint/2010/main" val="3794692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E25C86-BC6F-4F9A-973C-E17120FDD21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53AFE85-279D-491C-BB19-709CD9521D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5053276-BDD9-4681-A387-000D2711DA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54E1056-FA38-4E1E-B726-2EF046557267}"/>
              </a:ext>
            </a:extLst>
          </p:cNvPr>
          <p:cNvSpPr>
            <a:spLocks noGrp="1"/>
          </p:cNvSpPr>
          <p:nvPr>
            <p:ph type="dt" sz="half" idx="10"/>
          </p:nvPr>
        </p:nvSpPr>
        <p:spPr/>
        <p:txBody>
          <a:bodyPr/>
          <a:lstStyle/>
          <a:p>
            <a:fld id="{796A8C87-AB84-4CE3-B02E-B1005410D1DC}" type="datetimeFigureOut">
              <a:rPr kumimoji="1" lang="ja-JP" altLang="en-US" smtClean="0"/>
              <a:t>2025/5/12</a:t>
            </a:fld>
            <a:endParaRPr kumimoji="1" lang="ja-JP" altLang="en-US"/>
          </a:p>
        </p:txBody>
      </p:sp>
      <p:sp>
        <p:nvSpPr>
          <p:cNvPr id="6" name="フッター プレースホルダー 5">
            <a:extLst>
              <a:ext uri="{FF2B5EF4-FFF2-40B4-BE49-F238E27FC236}">
                <a16:creationId xmlns:a16="http://schemas.microsoft.com/office/drawing/2014/main" id="{C962C6BB-32CF-4FD4-B7C6-46EE700BB33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6BAE302-EB71-4728-9185-6B4DB76991E8}"/>
              </a:ext>
            </a:extLst>
          </p:cNvPr>
          <p:cNvSpPr>
            <a:spLocks noGrp="1"/>
          </p:cNvSpPr>
          <p:nvPr>
            <p:ph type="sldNum" sz="quarter" idx="12"/>
          </p:nvPr>
        </p:nvSpPr>
        <p:spPr/>
        <p:txBody>
          <a:bodyPr/>
          <a:lstStyle/>
          <a:p>
            <a:fld id="{E232F97B-B560-48F9-8F29-6B5C3B3E08E2}" type="slidenum">
              <a:rPr kumimoji="1" lang="ja-JP" altLang="en-US" smtClean="0"/>
              <a:t>‹#›</a:t>
            </a:fld>
            <a:endParaRPr kumimoji="1" lang="ja-JP" altLang="en-US"/>
          </a:p>
        </p:txBody>
      </p:sp>
    </p:spTree>
    <p:extLst>
      <p:ext uri="{BB962C8B-B14F-4D97-AF65-F5344CB8AC3E}">
        <p14:creationId xmlns:p14="http://schemas.microsoft.com/office/powerpoint/2010/main" val="4018028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E2E27A-1C3B-4E85-AA27-74D46E8533F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5E9CDC8-54C9-4817-A8D5-22CCE12E46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F1DCE72-AF4E-46C3-8537-A16D3E6ED3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96A52BA-EE59-4547-A464-868374D43D8C}"/>
              </a:ext>
            </a:extLst>
          </p:cNvPr>
          <p:cNvSpPr>
            <a:spLocks noGrp="1"/>
          </p:cNvSpPr>
          <p:nvPr>
            <p:ph type="dt" sz="half" idx="10"/>
          </p:nvPr>
        </p:nvSpPr>
        <p:spPr/>
        <p:txBody>
          <a:bodyPr/>
          <a:lstStyle/>
          <a:p>
            <a:fld id="{796A8C87-AB84-4CE3-B02E-B1005410D1DC}" type="datetimeFigureOut">
              <a:rPr kumimoji="1" lang="ja-JP" altLang="en-US" smtClean="0"/>
              <a:t>2025/5/12</a:t>
            </a:fld>
            <a:endParaRPr kumimoji="1" lang="ja-JP" altLang="en-US"/>
          </a:p>
        </p:txBody>
      </p:sp>
      <p:sp>
        <p:nvSpPr>
          <p:cNvPr id="6" name="フッター プレースホルダー 5">
            <a:extLst>
              <a:ext uri="{FF2B5EF4-FFF2-40B4-BE49-F238E27FC236}">
                <a16:creationId xmlns:a16="http://schemas.microsoft.com/office/drawing/2014/main" id="{D4E28B10-7FFC-4AFC-946E-C26C6671DAC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81CCD6B-A180-4562-9BB2-983A35E64255}"/>
              </a:ext>
            </a:extLst>
          </p:cNvPr>
          <p:cNvSpPr>
            <a:spLocks noGrp="1"/>
          </p:cNvSpPr>
          <p:nvPr>
            <p:ph type="sldNum" sz="quarter" idx="12"/>
          </p:nvPr>
        </p:nvSpPr>
        <p:spPr/>
        <p:txBody>
          <a:bodyPr/>
          <a:lstStyle/>
          <a:p>
            <a:fld id="{E232F97B-B560-48F9-8F29-6B5C3B3E08E2}" type="slidenum">
              <a:rPr kumimoji="1" lang="ja-JP" altLang="en-US" smtClean="0"/>
              <a:t>‹#›</a:t>
            </a:fld>
            <a:endParaRPr kumimoji="1" lang="ja-JP" altLang="en-US"/>
          </a:p>
        </p:txBody>
      </p:sp>
    </p:spTree>
    <p:extLst>
      <p:ext uri="{BB962C8B-B14F-4D97-AF65-F5344CB8AC3E}">
        <p14:creationId xmlns:p14="http://schemas.microsoft.com/office/powerpoint/2010/main" val="346947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7D3B41-9CC3-48FB-897C-9DD87CBDAD8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B824074-6BDA-4153-9A18-59BC6E87CA8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B4FB4A7-22B0-421F-B999-BF6D63CE29A6}"/>
              </a:ext>
            </a:extLst>
          </p:cNvPr>
          <p:cNvSpPr>
            <a:spLocks noGrp="1"/>
          </p:cNvSpPr>
          <p:nvPr>
            <p:ph type="dt" sz="half" idx="10"/>
          </p:nvPr>
        </p:nvSpPr>
        <p:spPr/>
        <p:txBody>
          <a:bodyPr/>
          <a:lstStyle/>
          <a:p>
            <a:fld id="{796A8C87-AB84-4CE3-B02E-B1005410D1DC}" type="datetimeFigureOut">
              <a:rPr kumimoji="1" lang="ja-JP" altLang="en-US" smtClean="0"/>
              <a:t>2025/5/12</a:t>
            </a:fld>
            <a:endParaRPr kumimoji="1" lang="ja-JP" altLang="en-US"/>
          </a:p>
        </p:txBody>
      </p:sp>
      <p:sp>
        <p:nvSpPr>
          <p:cNvPr id="5" name="フッター プレースホルダー 4">
            <a:extLst>
              <a:ext uri="{FF2B5EF4-FFF2-40B4-BE49-F238E27FC236}">
                <a16:creationId xmlns:a16="http://schemas.microsoft.com/office/drawing/2014/main" id="{C2BA662C-F518-4224-AD20-7C25B0C004D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71F1418-44DD-4F0B-8A82-E668713B3AAD}"/>
              </a:ext>
            </a:extLst>
          </p:cNvPr>
          <p:cNvSpPr>
            <a:spLocks noGrp="1"/>
          </p:cNvSpPr>
          <p:nvPr>
            <p:ph type="sldNum" sz="quarter" idx="12"/>
          </p:nvPr>
        </p:nvSpPr>
        <p:spPr/>
        <p:txBody>
          <a:bodyPr/>
          <a:lstStyle/>
          <a:p>
            <a:fld id="{E232F97B-B560-48F9-8F29-6B5C3B3E08E2}" type="slidenum">
              <a:rPr kumimoji="1" lang="ja-JP" altLang="en-US" smtClean="0"/>
              <a:t>‹#›</a:t>
            </a:fld>
            <a:endParaRPr kumimoji="1" lang="ja-JP" altLang="en-US"/>
          </a:p>
        </p:txBody>
      </p:sp>
    </p:spTree>
    <p:extLst>
      <p:ext uri="{BB962C8B-B14F-4D97-AF65-F5344CB8AC3E}">
        <p14:creationId xmlns:p14="http://schemas.microsoft.com/office/powerpoint/2010/main" val="2469210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D22B2BA-8881-42D7-8CB9-9295D4EC99A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AD43448-391E-4749-AD52-A1104352A5D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D897B58-D910-4CD1-B644-CB69F362743D}"/>
              </a:ext>
            </a:extLst>
          </p:cNvPr>
          <p:cNvSpPr>
            <a:spLocks noGrp="1"/>
          </p:cNvSpPr>
          <p:nvPr>
            <p:ph type="dt" sz="half" idx="10"/>
          </p:nvPr>
        </p:nvSpPr>
        <p:spPr/>
        <p:txBody>
          <a:bodyPr/>
          <a:lstStyle/>
          <a:p>
            <a:fld id="{796A8C87-AB84-4CE3-B02E-B1005410D1DC}" type="datetimeFigureOut">
              <a:rPr kumimoji="1" lang="ja-JP" altLang="en-US" smtClean="0"/>
              <a:t>2025/5/12</a:t>
            </a:fld>
            <a:endParaRPr kumimoji="1" lang="ja-JP" altLang="en-US"/>
          </a:p>
        </p:txBody>
      </p:sp>
      <p:sp>
        <p:nvSpPr>
          <p:cNvPr id="5" name="フッター プレースホルダー 4">
            <a:extLst>
              <a:ext uri="{FF2B5EF4-FFF2-40B4-BE49-F238E27FC236}">
                <a16:creationId xmlns:a16="http://schemas.microsoft.com/office/drawing/2014/main" id="{1B21ED16-B2FF-434A-9F1C-0AFFDCFA73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C4E1781-8E28-4088-80FC-0748D4B029BE}"/>
              </a:ext>
            </a:extLst>
          </p:cNvPr>
          <p:cNvSpPr>
            <a:spLocks noGrp="1"/>
          </p:cNvSpPr>
          <p:nvPr>
            <p:ph type="sldNum" sz="quarter" idx="12"/>
          </p:nvPr>
        </p:nvSpPr>
        <p:spPr/>
        <p:txBody>
          <a:bodyPr/>
          <a:lstStyle/>
          <a:p>
            <a:fld id="{E232F97B-B560-48F9-8F29-6B5C3B3E08E2}" type="slidenum">
              <a:rPr kumimoji="1" lang="ja-JP" altLang="en-US" smtClean="0"/>
              <a:t>‹#›</a:t>
            </a:fld>
            <a:endParaRPr kumimoji="1" lang="ja-JP" altLang="en-US"/>
          </a:p>
        </p:txBody>
      </p:sp>
    </p:spTree>
    <p:extLst>
      <p:ext uri="{BB962C8B-B14F-4D97-AF65-F5344CB8AC3E}">
        <p14:creationId xmlns:p14="http://schemas.microsoft.com/office/powerpoint/2010/main" val="33213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9DFB12-14EA-408E-AAE7-835AB95D976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B748647-7F08-4787-85EB-2634A9365C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0F81422-5273-4D04-9ACF-8194BE8E8BCF}"/>
              </a:ext>
            </a:extLst>
          </p:cNvPr>
          <p:cNvSpPr>
            <a:spLocks noGrp="1"/>
          </p:cNvSpPr>
          <p:nvPr>
            <p:ph type="dt" sz="half" idx="10"/>
          </p:nvPr>
        </p:nvSpPr>
        <p:spPr/>
        <p:txBody>
          <a:bodyPr/>
          <a:lstStyle/>
          <a:p>
            <a:fld id="{1B69F092-5DD7-844F-9132-01BA3FB164A3}" type="datetime1">
              <a:rPr kumimoji="1" lang="ja-JP" altLang="en-US" smtClean="0"/>
              <a:t>2025/5/12</a:t>
            </a:fld>
            <a:endParaRPr kumimoji="1" lang="ja-JP" altLang="en-US"/>
          </a:p>
        </p:txBody>
      </p:sp>
      <p:sp>
        <p:nvSpPr>
          <p:cNvPr id="5" name="フッター プレースホルダー 4">
            <a:extLst>
              <a:ext uri="{FF2B5EF4-FFF2-40B4-BE49-F238E27FC236}">
                <a16:creationId xmlns:a16="http://schemas.microsoft.com/office/drawing/2014/main" id="{7494B5FA-892C-438D-B6C7-8B3391145EA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39E776B-FB1E-45D1-830E-328869DAA6B2}"/>
              </a:ext>
            </a:extLst>
          </p:cNvPr>
          <p:cNvSpPr>
            <a:spLocks noGrp="1"/>
          </p:cNvSpPr>
          <p:nvPr>
            <p:ph type="sldNum" sz="quarter" idx="12"/>
          </p:nvPr>
        </p:nvSpPr>
        <p:spPr/>
        <p:txBody>
          <a:bodyPr/>
          <a:lstStyle/>
          <a:p>
            <a:fld id="{939419F8-C6ED-4129-B08A-7AC8488EBEA0}" type="slidenum">
              <a:rPr kumimoji="1" lang="ja-JP" altLang="en-US" smtClean="0"/>
              <a:t>‹#›</a:t>
            </a:fld>
            <a:endParaRPr kumimoji="1" lang="ja-JP" altLang="en-US"/>
          </a:p>
        </p:txBody>
      </p:sp>
    </p:spTree>
    <p:extLst>
      <p:ext uri="{BB962C8B-B14F-4D97-AF65-F5344CB8AC3E}">
        <p14:creationId xmlns:p14="http://schemas.microsoft.com/office/powerpoint/2010/main" val="640659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60AF1A-EA11-4D84-880F-77F682F55D7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0036D00-0683-4DF4-A131-81EEE776CD3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3C169DC-5054-4BDD-855C-410B1843E6A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87EC381-AA1D-46F8-912C-7E5876EFA6C5}"/>
              </a:ext>
            </a:extLst>
          </p:cNvPr>
          <p:cNvSpPr>
            <a:spLocks noGrp="1"/>
          </p:cNvSpPr>
          <p:nvPr>
            <p:ph type="dt" sz="half" idx="10"/>
          </p:nvPr>
        </p:nvSpPr>
        <p:spPr/>
        <p:txBody>
          <a:bodyPr/>
          <a:lstStyle/>
          <a:p>
            <a:fld id="{6546E3D8-BA3B-2E4A-A2C4-12915B1A58F4}" type="datetime1">
              <a:rPr kumimoji="1" lang="ja-JP" altLang="en-US" smtClean="0"/>
              <a:t>2025/5/12</a:t>
            </a:fld>
            <a:endParaRPr kumimoji="1" lang="ja-JP" altLang="en-US"/>
          </a:p>
        </p:txBody>
      </p:sp>
      <p:sp>
        <p:nvSpPr>
          <p:cNvPr id="6" name="フッター プレースホルダー 5">
            <a:extLst>
              <a:ext uri="{FF2B5EF4-FFF2-40B4-BE49-F238E27FC236}">
                <a16:creationId xmlns:a16="http://schemas.microsoft.com/office/drawing/2014/main" id="{0213F7F6-99A9-4781-AF90-9D6DEB7E595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AF338E-60A7-40B7-8088-E0237BE1BF37}"/>
              </a:ext>
            </a:extLst>
          </p:cNvPr>
          <p:cNvSpPr>
            <a:spLocks noGrp="1"/>
          </p:cNvSpPr>
          <p:nvPr>
            <p:ph type="sldNum" sz="quarter" idx="12"/>
          </p:nvPr>
        </p:nvSpPr>
        <p:spPr/>
        <p:txBody>
          <a:bodyPr/>
          <a:lstStyle/>
          <a:p>
            <a:fld id="{939419F8-C6ED-4129-B08A-7AC8488EBEA0}" type="slidenum">
              <a:rPr kumimoji="1" lang="ja-JP" altLang="en-US" smtClean="0"/>
              <a:t>‹#›</a:t>
            </a:fld>
            <a:endParaRPr kumimoji="1" lang="ja-JP" altLang="en-US"/>
          </a:p>
        </p:txBody>
      </p:sp>
    </p:spTree>
    <p:extLst>
      <p:ext uri="{BB962C8B-B14F-4D97-AF65-F5344CB8AC3E}">
        <p14:creationId xmlns:p14="http://schemas.microsoft.com/office/powerpoint/2010/main" val="1123106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84E29F-BDF8-403D-AE4A-8FD8C61DF57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32E229C-EA35-47AD-91AA-34565BB0FA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665F6F5-B130-4776-8B48-A6E06CC78CC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6135E18-51B0-48C5-9588-426ED99333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45E4DAB-28C5-46B4-9D8A-DE5B6B5CEA4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197A9CD-E409-4A6E-8F9C-F667071DD6B3}"/>
              </a:ext>
            </a:extLst>
          </p:cNvPr>
          <p:cNvSpPr>
            <a:spLocks noGrp="1"/>
          </p:cNvSpPr>
          <p:nvPr>
            <p:ph type="dt" sz="half" idx="10"/>
          </p:nvPr>
        </p:nvSpPr>
        <p:spPr/>
        <p:txBody>
          <a:bodyPr/>
          <a:lstStyle/>
          <a:p>
            <a:fld id="{EF6A8A1D-E2B3-4E44-9A3F-952CD1ACB6BA}" type="datetime1">
              <a:rPr kumimoji="1" lang="ja-JP" altLang="en-US" smtClean="0"/>
              <a:t>2025/5/12</a:t>
            </a:fld>
            <a:endParaRPr kumimoji="1" lang="ja-JP" altLang="en-US"/>
          </a:p>
        </p:txBody>
      </p:sp>
      <p:sp>
        <p:nvSpPr>
          <p:cNvPr id="8" name="フッター プレースホルダー 7">
            <a:extLst>
              <a:ext uri="{FF2B5EF4-FFF2-40B4-BE49-F238E27FC236}">
                <a16:creationId xmlns:a16="http://schemas.microsoft.com/office/drawing/2014/main" id="{CBCC8F28-9150-4F35-BC0B-B7E9787CB57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0C37878-A6B9-4262-8AD4-5E8B0C940B33}"/>
              </a:ext>
            </a:extLst>
          </p:cNvPr>
          <p:cNvSpPr>
            <a:spLocks noGrp="1"/>
          </p:cNvSpPr>
          <p:nvPr>
            <p:ph type="sldNum" sz="quarter" idx="12"/>
          </p:nvPr>
        </p:nvSpPr>
        <p:spPr/>
        <p:txBody>
          <a:bodyPr/>
          <a:lstStyle/>
          <a:p>
            <a:fld id="{939419F8-C6ED-4129-B08A-7AC8488EBEA0}" type="slidenum">
              <a:rPr kumimoji="1" lang="ja-JP" altLang="en-US" smtClean="0"/>
              <a:t>‹#›</a:t>
            </a:fld>
            <a:endParaRPr kumimoji="1" lang="ja-JP" altLang="en-US"/>
          </a:p>
        </p:txBody>
      </p:sp>
    </p:spTree>
    <p:extLst>
      <p:ext uri="{BB962C8B-B14F-4D97-AF65-F5344CB8AC3E}">
        <p14:creationId xmlns:p14="http://schemas.microsoft.com/office/powerpoint/2010/main" val="3676893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DE5C7F-2E05-4AC6-BC1A-92C70E9E3A8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050E612-E063-4420-BDDB-A13671FEE70E}"/>
              </a:ext>
            </a:extLst>
          </p:cNvPr>
          <p:cNvSpPr>
            <a:spLocks noGrp="1"/>
          </p:cNvSpPr>
          <p:nvPr>
            <p:ph type="dt" sz="half" idx="10"/>
          </p:nvPr>
        </p:nvSpPr>
        <p:spPr/>
        <p:txBody>
          <a:bodyPr/>
          <a:lstStyle/>
          <a:p>
            <a:fld id="{D1DEEC17-93BD-7444-AAEF-9B6EBDD046A9}" type="datetime1">
              <a:rPr kumimoji="1" lang="ja-JP" altLang="en-US" smtClean="0"/>
              <a:t>2025/5/12</a:t>
            </a:fld>
            <a:endParaRPr kumimoji="1" lang="ja-JP" altLang="en-US"/>
          </a:p>
        </p:txBody>
      </p:sp>
      <p:sp>
        <p:nvSpPr>
          <p:cNvPr id="4" name="フッター プレースホルダー 3">
            <a:extLst>
              <a:ext uri="{FF2B5EF4-FFF2-40B4-BE49-F238E27FC236}">
                <a16:creationId xmlns:a16="http://schemas.microsoft.com/office/drawing/2014/main" id="{4D8C715D-6058-411A-959D-BC5AA1C9E5E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7E3D677-2917-48D5-B372-B3EA5C17427C}"/>
              </a:ext>
            </a:extLst>
          </p:cNvPr>
          <p:cNvSpPr>
            <a:spLocks noGrp="1"/>
          </p:cNvSpPr>
          <p:nvPr>
            <p:ph type="sldNum" sz="quarter" idx="12"/>
          </p:nvPr>
        </p:nvSpPr>
        <p:spPr/>
        <p:txBody>
          <a:bodyPr/>
          <a:lstStyle/>
          <a:p>
            <a:fld id="{939419F8-C6ED-4129-B08A-7AC8488EBEA0}" type="slidenum">
              <a:rPr kumimoji="1" lang="ja-JP" altLang="en-US" smtClean="0"/>
              <a:t>‹#›</a:t>
            </a:fld>
            <a:endParaRPr kumimoji="1" lang="ja-JP" altLang="en-US"/>
          </a:p>
        </p:txBody>
      </p:sp>
    </p:spTree>
    <p:extLst>
      <p:ext uri="{BB962C8B-B14F-4D97-AF65-F5344CB8AC3E}">
        <p14:creationId xmlns:p14="http://schemas.microsoft.com/office/powerpoint/2010/main" val="1677240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B2BB3DF-2764-4FED-8A43-89F587AF8597}"/>
              </a:ext>
            </a:extLst>
          </p:cNvPr>
          <p:cNvSpPr>
            <a:spLocks noGrp="1"/>
          </p:cNvSpPr>
          <p:nvPr>
            <p:ph type="dt" sz="half" idx="10"/>
          </p:nvPr>
        </p:nvSpPr>
        <p:spPr/>
        <p:txBody>
          <a:bodyPr/>
          <a:lstStyle/>
          <a:p>
            <a:fld id="{7DC7CE9D-3E07-D343-B3F8-02AF20AD0E04}" type="datetime1">
              <a:rPr kumimoji="1" lang="ja-JP" altLang="en-US" smtClean="0"/>
              <a:t>2025/5/12</a:t>
            </a:fld>
            <a:endParaRPr kumimoji="1" lang="ja-JP" altLang="en-US"/>
          </a:p>
        </p:txBody>
      </p:sp>
      <p:sp>
        <p:nvSpPr>
          <p:cNvPr id="3" name="フッター プレースホルダー 2">
            <a:extLst>
              <a:ext uri="{FF2B5EF4-FFF2-40B4-BE49-F238E27FC236}">
                <a16:creationId xmlns:a16="http://schemas.microsoft.com/office/drawing/2014/main" id="{B8145A81-0FA2-48F3-9461-127918CEC4B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9B08BF9-A766-4D0F-9418-579BE225E733}"/>
              </a:ext>
            </a:extLst>
          </p:cNvPr>
          <p:cNvSpPr>
            <a:spLocks noGrp="1"/>
          </p:cNvSpPr>
          <p:nvPr>
            <p:ph type="sldNum" sz="quarter" idx="12"/>
          </p:nvPr>
        </p:nvSpPr>
        <p:spPr/>
        <p:txBody>
          <a:bodyPr/>
          <a:lstStyle/>
          <a:p>
            <a:fld id="{939419F8-C6ED-4129-B08A-7AC8488EBEA0}" type="slidenum">
              <a:rPr kumimoji="1" lang="ja-JP" altLang="en-US" smtClean="0"/>
              <a:t>‹#›</a:t>
            </a:fld>
            <a:endParaRPr kumimoji="1" lang="ja-JP" altLang="en-US"/>
          </a:p>
        </p:txBody>
      </p:sp>
    </p:spTree>
    <p:extLst>
      <p:ext uri="{BB962C8B-B14F-4D97-AF65-F5344CB8AC3E}">
        <p14:creationId xmlns:p14="http://schemas.microsoft.com/office/powerpoint/2010/main" val="1445348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32D746-32EE-4305-AC96-39E24ECDE39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23F43CD-CD31-4D03-9D6B-A55B131E7E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0338835-2E41-482C-9668-7232F17A82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5F875A9-5D70-48D7-867C-879782F44D8C}"/>
              </a:ext>
            </a:extLst>
          </p:cNvPr>
          <p:cNvSpPr>
            <a:spLocks noGrp="1"/>
          </p:cNvSpPr>
          <p:nvPr>
            <p:ph type="dt" sz="half" idx="10"/>
          </p:nvPr>
        </p:nvSpPr>
        <p:spPr/>
        <p:txBody>
          <a:bodyPr/>
          <a:lstStyle/>
          <a:p>
            <a:fld id="{96A0C0A4-BC90-C649-8A3C-3E33209A547C}" type="datetime1">
              <a:rPr kumimoji="1" lang="ja-JP" altLang="en-US" smtClean="0"/>
              <a:t>2025/5/12</a:t>
            </a:fld>
            <a:endParaRPr kumimoji="1" lang="ja-JP" altLang="en-US"/>
          </a:p>
        </p:txBody>
      </p:sp>
      <p:sp>
        <p:nvSpPr>
          <p:cNvPr id="6" name="フッター プレースホルダー 5">
            <a:extLst>
              <a:ext uri="{FF2B5EF4-FFF2-40B4-BE49-F238E27FC236}">
                <a16:creationId xmlns:a16="http://schemas.microsoft.com/office/drawing/2014/main" id="{C216C4BB-188F-4EA6-AE34-1DB60ECA952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B43207B-0B77-4C64-94EA-CB37BAEFDE39}"/>
              </a:ext>
            </a:extLst>
          </p:cNvPr>
          <p:cNvSpPr>
            <a:spLocks noGrp="1"/>
          </p:cNvSpPr>
          <p:nvPr>
            <p:ph type="sldNum" sz="quarter" idx="12"/>
          </p:nvPr>
        </p:nvSpPr>
        <p:spPr/>
        <p:txBody>
          <a:bodyPr/>
          <a:lstStyle/>
          <a:p>
            <a:fld id="{939419F8-C6ED-4129-B08A-7AC8488EBEA0}" type="slidenum">
              <a:rPr kumimoji="1" lang="ja-JP" altLang="en-US" smtClean="0"/>
              <a:t>‹#›</a:t>
            </a:fld>
            <a:endParaRPr kumimoji="1" lang="ja-JP" altLang="en-US"/>
          </a:p>
        </p:txBody>
      </p:sp>
    </p:spTree>
    <p:extLst>
      <p:ext uri="{BB962C8B-B14F-4D97-AF65-F5344CB8AC3E}">
        <p14:creationId xmlns:p14="http://schemas.microsoft.com/office/powerpoint/2010/main" val="2967729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085955-E7D7-4CDF-853D-99D6A262480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55B90A4-D224-4F79-9A5B-5D35748F8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441BBEF-AB7B-4897-993A-FA6DD3B3F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983B49D-34EB-4F63-A9CD-539861D6C8DB}"/>
              </a:ext>
            </a:extLst>
          </p:cNvPr>
          <p:cNvSpPr>
            <a:spLocks noGrp="1"/>
          </p:cNvSpPr>
          <p:nvPr>
            <p:ph type="dt" sz="half" idx="10"/>
          </p:nvPr>
        </p:nvSpPr>
        <p:spPr/>
        <p:txBody>
          <a:bodyPr/>
          <a:lstStyle/>
          <a:p>
            <a:fld id="{B7F42348-0870-294E-97C6-0ED077731291}" type="datetime1">
              <a:rPr kumimoji="1" lang="ja-JP" altLang="en-US" smtClean="0"/>
              <a:t>2025/5/12</a:t>
            </a:fld>
            <a:endParaRPr kumimoji="1" lang="ja-JP" altLang="en-US"/>
          </a:p>
        </p:txBody>
      </p:sp>
      <p:sp>
        <p:nvSpPr>
          <p:cNvPr id="6" name="フッター プレースホルダー 5">
            <a:extLst>
              <a:ext uri="{FF2B5EF4-FFF2-40B4-BE49-F238E27FC236}">
                <a16:creationId xmlns:a16="http://schemas.microsoft.com/office/drawing/2014/main" id="{19A3BD21-B5BF-4A48-98ED-2CFC08AD52C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C3A5E7A-1ABC-4B1C-ABB9-B97F30363021}"/>
              </a:ext>
            </a:extLst>
          </p:cNvPr>
          <p:cNvSpPr>
            <a:spLocks noGrp="1"/>
          </p:cNvSpPr>
          <p:nvPr>
            <p:ph type="sldNum" sz="quarter" idx="12"/>
          </p:nvPr>
        </p:nvSpPr>
        <p:spPr/>
        <p:txBody>
          <a:bodyPr/>
          <a:lstStyle/>
          <a:p>
            <a:fld id="{939419F8-C6ED-4129-B08A-7AC8488EBEA0}" type="slidenum">
              <a:rPr kumimoji="1" lang="ja-JP" altLang="en-US" smtClean="0"/>
              <a:t>‹#›</a:t>
            </a:fld>
            <a:endParaRPr kumimoji="1" lang="ja-JP" altLang="en-US"/>
          </a:p>
        </p:txBody>
      </p:sp>
    </p:spTree>
    <p:extLst>
      <p:ext uri="{BB962C8B-B14F-4D97-AF65-F5344CB8AC3E}">
        <p14:creationId xmlns:p14="http://schemas.microsoft.com/office/powerpoint/2010/main" val="2151508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9BEF26E-A832-49E0-9D67-077BF97763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9524E62-52A7-4C98-8373-AE9E1DCA65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9AEB781-960B-4F4E-B690-EED66F042B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27A21-E19A-E346-82B3-B44350EB38D9}" type="datetime1">
              <a:rPr kumimoji="1" lang="ja-JP" altLang="en-US" smtClean="0"/>
              <a:t>2025/5/12</a:t>
            </a:fld>
            <a:endParaRPr kumimoji="1" lang="ja-JP" altLang="en-US"/>
          </a:p>
        </p:txBody>
      </p:sp>
      <p:sp>
        <p:nvSpPr>
          <p:cNvPr id="5" name="フッター プレースホルダー 4">
            <a:extLst>
              <a:ext uri="{FF2B5EF4-FFF2-40B4-BE49-F238E27FC236}">
                <a16:creationId xmlns:a16="http://schemas.microsoft.com/office/drawing/2014/main" id="{4367DE4F-C312-4799-873B-FF2EDDCC29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B18691B-8C5A-412D-A5DC-687C6F07AA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9419F8-C6ED-4129-B08A-7AC8488EBEA0}" type="slidenum">
              <a:rPr kumimoji="1" lang="ja-JP" altLang="en-US" smtClean="0"/>
              <a:t>‹#›</a:t>
            </a:fld>
            <a:endParaRPr kumimoji="1" lang="ja-JP" altLang="en-US"/>
          </a:p>
        </p:txBody>
      </p:sp>
    </p:spTree>
    <p:extLst>
      <p:ext uri="{BB962C8B-B14F-4D97-AF65-F5344CB8AC3E}">
        <p14:creationId xmlns:p14="http://schemas.microsoft.com/office/powerpoint/2010/main" val="4021188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88E1F11-B2D3-40D2-80F9-34368B9AEE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97B20F9-6D11-4ABF-8EF1-962528C61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CB69FFF-0B9D-4B88-9D48-837976A7D8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A8C87-AB84-4CE3-B02E-B1005410D1DC}" type="datetimeFigureOut">
              <a:rPr kumimoji="1" lang="ja-JP" altLang="en-US" smtClean="0"/>
              <a:t>2025/5/12</a:t>
            </a:fld>
            <a:endParaRPr kumimoji="1" lang="ja-JP" altLang="en-US"/>
          </a:p>
        </p:txBody>
      </p:sp>
      <p:sp>
        <p:nvSpPr>
          <p:cNvPr id="5" name="フッター プレースホルダー 4">
            <a:extLst>
              <a:ext uri="{FF2B5EF4-FFF2-40B4-BE49-F238E27FC236}">
                <a16:creationId xmlns:a16="http://schemas.microsoft.com/office/drawing/2014/main" id="{30B90C4C-444C-4201-81E5-429CA95EF3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862B5B6-8B81-4467-923B-1B8557E5BA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2F97B-B560-48F9-8F29-6B5C3B3E08E2}" type="slidenum">
              <a:rPr kumimoji="1" lang="ja-JP" altLang="en-US" smtClean="0"/>
              <a:t>‹#›</a:t>
            </a:fld>
            <a:endParaRPr kumimoji="1" lang="ja-JP" altLang="en-US"/>
          </a:p>
        </p:txBody>
      </p:sp>
    </p:spTree>
    <p:extLst>
      <p:ext uri="{BB962C8B-B14F-4D97-AF65-F5344CB8AC3E}">
        <p14:creationId xmlns:p14="http://schemas.microsoft.com/office/powerpoint/2010/main" val="10118232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2209800"/>
            <a:ext cx="12192000" cy="1435224"/>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住まうビジョン・大阪の進捗状況</a:t>
            </a:r>
          </a:p>
        </p:txBody>
      </p:sp>
      <p:sp>
        <p:nvSpPr>
          <p:cNvPr id="2" name="スライド番号プレースホルダー 1">
            <a:extLst>
              <a:ext uri="{FF2B5EF4-FFF2-40B4-BE49-F238E27FC236}">
                <a16:creationId xmlns:a16="http://schemas.microsoft.com/office/drawing/2014/main" id="{D38FB15A-629D-F371-4C8D-742302CDC572}"/>
              </a:ext>
            </a:extLst>
          </p:cNvPr>
          <p:cNvSpPr>
            <a:spLocks noGrp="1"/>
          </p:cNvSpPr>
          <p:nvPr>
            <p:ph type="sldNum" sz="quarter" idx="12"/>
          </p:nvPr>
        </p:nvSpPr>
        <p:spPr>
          <a:xfrm>
            <a:off x="9289466" y="6299200"/>
            <a:ext cx="2743200" cy="365125"/>
          </a:xfrm>
        </p:spPr>
        <p:txBody>
          <a:bodyPr/>
          <a:lstStyle/>
          <a:p>
            <a:fld id="{939419F8-C6ED-4129-B08A-7AC8488EBEA0}" type="slidenum">
              <a:rPr kumimoji="1" lang="ja-JP" altLang="en-US" smtClean="0"/>
              <a:t>1</a:t>
            </a:fld>
            <a:endParaRPr kumimoji="1" lang="ja-JP" altLang="en-US"/>
          </a:p>
        </p:txBody>
      </p:sp>
      <p:sp>
        <p:nvSpPr>
          <p:cNvPr id="5" name="Rectangle 1">
            <a:extLst>
              <a:ext uri="{FF2B5EF4-FFF2-40B4-BE49-F238E27FC236}">
                <a16:creationId xmlns:a16="http://schemas.microsoft.com/office/drawing/2014/main" id="{8D7066A6-56D1-498D-89DE-2AF4379FEE2D}"/>
              </a:ext>
            </a:extLst>
          </p:cNvPr>
          <p:cNvSpPr>
            <a:spLocks noChangeArrowheads="1"/>
          </p:cNvSpPr>
          <p:nvPr/>
        </p:nvSpPr>
        <p:spPr bwMode="auto">
          <a:xfrm>
            <a:off x="3240794" y="5284111"/>
            <a:ext cx="6048672" cy="792088"/>
          </a:xfrm>
          <a:prstGeom prst="rect">
            <a:avLst/>
          </a:prstGeom>
          <a:no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ctr" defTabSz="914290" rtl="0" eaLnBrk="1" fontAlgn="auto" latinLnBrk="0" hangingPunct="1">
              <a:lnSpc>
                <a:spcPct val="15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00" b="0"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令和７年</a:t>
            </a:r>
            <a:r>
              <a:rPr kumimoji="1" lang="ja-JP" altLang="en-US" sz="1800"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３</a:t>
            </a:r>
            <a:r>
              <a:rPr kumimoji="1" lang="ja-JP" altLang="en-US" sz="1800" b="0"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月</a:t>
            </a:r>
            <a:r>
              <a:rPr kumimoji="1" lang="ja-JP" altLang="en-US" sz="1800" dirty="0">
                <a:solidFill>
                  <a:srgbClr val="000000"/>
                </a:solidFill>
                <a:latin typeface="UD デジタル 教科書体 NP-B" panose="02020700000000000000" pitchFamily="18" charset="-128"/>
                <a:ea typeface="UD デジタル 教科書体 NP-B" panose="02020700000000000000" pitchFamily="18" charset="-128"/>
                <a:cs typeface="Meiryo UI" panose="020B0604030504040204" pitchFamily="50" charset="-128"/>
              </a:rPr>
              <a:t>２６</a:t>
            </a:r>
            <a:r>
              <a:rPr kumimoji="1" lang="ja-JP" altLang="en-US" sz="1800" b="0"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日</a:t>
            </a:r>
            <a:endParaRPr kumimoji="1" lang="en-US" altLang="ja-JP" sz="1800" b="0"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endParaRPr>
          </a:p>
          <a:p>
            <a:pPr marL="0" marR="0" lvl="0" indent="0" algn="ctr" defTabSz="914290" rtl="0" eaLnBrk="1" fontAlgn="auto" latinLnBrk="0" hangingPunct="1">
              <a:lnSpc>
                <a:spcPct val="15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1800" b="0" i="0" u="none" strike="noStrike" kern="1200" cap="none" spc="0" normalizeH="0" baseline="0" noProof="0" dirty="0">
                <a:ln>
                  <a:noFill/>
                </a:ln>
                <a:solidFill>
                  <a:srgbClr val="000000"/>
                </a:solidFill>
                <a:effectLst/>
                <a:uLnTx/>
                <a:uFillTx/>
                <a:latin typeface="UD デジタル 教科書体 NP-B" panose="02020700000000000000" pitchFamily="18" charset="-128"/>
                <a:ea typeface="UD デジタル 教科書体 NP-B" panose="02020700000000000000" pitchFamily="18" charset="-128"/>
                <a:cs typeface="Meiryo UI" panose="020B0604030504040204" pitchFamily="50" charset="-128"/>
              </a:rPr>
              <a:t>第４回大阪府住生活審議会　資料</a:t>
            </a:r>
          </a:p>
        </p:txBody>
      </p:sp>
      <p:sp>
        <p:nvSpPr>
          <p:cNvPr id="6" name="テキスト ボックス 5">
            <a:extLst>
              <a:ext uri="{FF2B5EF4-FFF2-40B4-BE49-F238E27FC236}">
                <a16:creationId xmlns:a16="http://schemas.microsoft.com/office/drawing/2014/main" id="{9316D1C2-A602-4F81-A0A4-5ED488CC37D3}"/>
              </a:ext>
            </a:extLst>
          </p:cNvPr>
          <p:cNvSpPr txBox="1"/>
          <p:nvPr/>
        </p:nvSpPr>
        <p:spPr>
          <a:xfrm>
            <a:off x="10176641" y="196334"/>
            <a:ext cx="1781903" cy="349702"/>
          </a:xfrm>
          <a:prstGeom prst="rect">
            <a:avLst/>
          </a:prstGeom>
          <a:noFill/>
          <a:ln>
            <a:solidFill>
              <a:schemeClr val="tx1"/>
            </a:solidFill>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kern="100" dirty="0">
                <a:solidFill>
                  <a:prstClr val="black"/>
                </a:solidFill>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資料２</a:t>
            </a:r>
            <a:endParaRPr kumimoji="1" lang="ja-JP" altLang="en-US" sz="18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endParaRPr>
          </a:p>
        </p:txBody>
      </p:sp>
    </p:spTree>
    <p:extLst>
      <p:ext uri="{BB962C8B-B14F-4D97-AF65-F5344CB8AC3E}">
        <p14:creationId xmlns:p14="http://schemas.microsoft.com/office/powerpoint/2010/main" val="2793978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人口、世帯、人口移動</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⑤大阪府内外への人口移動の状況（令和６年）</a:t>
            </a:r>
          </a:p>
        </p:txBody>
      </p:sp>
      <p:sp>
        <p:nvSpPr>
          <p:cNvPr id="58" name="Rectangle 57"/>
          <p:cNvSpPr>
            <a:spLocks noChangeArrowheads="1"/>
          </p:cNvSpPr>
          <p:nvPr/>
        </p:nvSpPr>
        <p:spPr bwMode="auto">
          <a:xfrm>
            <a:off x="465057" y="548681"/>
            <a:ext cx="11235307" cy="715963"/>
          </a:xfrm>
          <a:prstGeom prst="rect">
            <a:avLst/>
          </a:prstGeom>
          <a:solidFill>
            <a:schemeClr val="bg1"/>
          </a:solidFill>
          <a:ln w="6350">
            <a:solidFill>
              <a:schemeClr val="tx1"/>
            </a:solidFill>
            <a:prstDash val="solid"/>
            <a:miter lim="800000"/>
            <a:headEnd/>
            <a:tailEnd/>
          </a:ln>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buFont typeface="Wingdings" pitchFamily="2" charset="2"/>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令和６年の大阪府への日本人の転入超過者数は、</a:t>
            </a:r>
            <a:r>
              <a:rPr lang="en-US" altLang="ja-JP" sz="1800" dirty="0">
                <a:latin typeface="メイリオ" panose="020B0604030504040204" pitchFamily="50" charset="-128"/>
                <a:ea typeface="メイリオ" panose="020B0604030504040204" pitchFamily="50" charset="-128"/>
                <a:cs typeface="Meiryo UI" panose="020B0604030504040204" pitchFamily="50" charset="-128"/>
              </a:rPr>
              <a:t>18,800</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人</a:t>
            </a:r>
            <a:endParaRPr lang="en-US" altLang="ja-JP" sz="1800" dirty="0">
              <a:latin typeface="メイリオ" panose="020B0604030504040204" pitchFamily="50" charset="-128"/>
              <a:ea typeface="メイリオ" panose="020B0604030504040204" pitchFamily="50" charset="-128"/>
              <a:cs typeface="Meiryo UI" panose="020B0604030504040204" pitchFamily="50" charset="-128"/>
            </a:endParaRPr>
          </a:p>
          <a:p>
            <a:pPr eaLnBrk="1" hangingPunct="1">
              <a:buFont typeface="Wingdings" pitchFamily="2" charset="2"/>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関東圏に対する日本人の転出超過者数は、</a:t>
            </a:r>
            <a:r>
              <a:rPr lang="en-US" altLang="ja-JP" sz="1800" dirty="0">
                <a:latin typeface="メイリオ" panose="020B0604030504040204" pitchFamily="50" charset="-128"/>
                <a:ea typeface="メイリオ" panose="020B0604030504040204" pitchFamily="50" charset="-128"/>
                <a:cs typeface="Meiryo UI" panose="020B0604030504040204" pitchFamily="50" charset="-128"/>
              </a:rPr>
              <a:t>8,568</a:t>
            </a:r>
            <a:r>
              <a:rPr lang="ja-JP" altLang="en-US" sz="1800" dirty="0">
                <a:latin typeface="メイリオ" panose="020B0604030504040204" pitchFamily="50" charset="-128"/>
                <a:ea typeface="メイリオ" panose="020B0604030504040204" pitchFamily="50" charset="-128"/>
                <a:cs typeface="Meiryo UI" panose="020B0604030504040204" pitchFamily="50" charset="-128"/>
              </a:rPr>
              <a:t>人（関東地方以外は全て転入超過）</a:t>
            </a:r>
          </a:p>
        </p:txBody>
      </p:sp>
      <p:sp>
        <p:nvSpPr>
          <p:cNvPr id="2" name="スライド番号プレースホルダー 1">
            <a:extLst>
              <a:ext uri="{FF2B5EF4-FFF2-40B4-BE49-F238E27FC236}">
                <a16:creationId xmlns:a16="http://schemas.microsoft.com/office/drawing/2014/main" id="{D708DD31-0F80-004E-2D39-5E7E57F9B65D}"/>
              </a:ext>
            </a:extLst>
          </p:cNvPr>
          <p:cNvSpPr>
            <a:spLocks noGrp="1"/>
          </p:cNvSpPr>
          <p:nvPr>
            <p:ph type="sldNum" sz="quarter" idx="12"/>
          </p:nvPr>
        </p:nvSpPr>
        <p:spPr>
          <a:xfrm>
            <a:off x="9448800" y="6471826"/>
            <a:ext cx="2743200" cy="365125"/>
          </a:xfrm>
        </p:spPr>
        <p:txBody>
          <a:bodyPr/>
          <a:lstStyle/>
          <a:p>
            <a:pPr>
              <a:defRPr/>
            </a:pPr>
            <a:fld id="{4C4AE124-F07C-4949-85EC-055B3F0DE189}" type="slidenum">
              <a:rPr lang="en-US" altLang="ja-JP" smtClean="0"/>
              <a:pPr>
                <a:defRPr/>
              </a:pPr>
              <a:t>10</a:t>
            </a:fld>
            <a:endParaRPr lang="en-US" altLang="ja-JP" dirty="0"/>
          </a:p>
        </p:txBody>
      </p:sp>
      <p:pic>
        <p:nvPicPr>
          <p:cNvPr id="4" name="図 3">
            <a:extLst>
              <a:ext uri="{FF2B5EF4-FFF2-40B4-BE49-F238E27FC236}">
                <a16:creationId xmlns:a16="http://schemas.microsoft.com/office/drawing/2014/main" id="{7409CEB3-69BE-22E4-C01E-52DA37FC6A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734" y="3579281"/>
            <a:ext cx="1356949" cy="765504"/>
          </a:xfrm>
          <a:prstGeom prst="rect">
            <a:avLst/>
          </a:prstGeom>
        </p:spPr>
      </p:pic>
      <p:pic>
        <p:nvPicPr>
          <p:cNvPr id="5" name="図 4">
            <a:extLst>
              <a:ext uri="{FF2B5EF4-FFF2-40B4-BE49-F238E27FC236}">
                <a16:creationId xmlns:a16="http://schemas.microsoft.com/office/drawing/2014/main" id="{DB114B8A-8EF8-000C-BE24-CE04259E2D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854" y="4345454"/>
            <a:ext cx="1232621" cy="1253934"/>
          </a:xfrm>
          <a:prstGeom prst="rect">
            <a:avLst/>
          </a:prstGeom>
        </p:spPr>
      </p:pic>
      <p:pic>
        <p:nvPicPr>
          <p:cNvPr id="6" name="図 5">
            <a:extLst>
              <a:ext uri="{FF2B5EF4-FFF2-40B4-BE49-F238E27FC236}">
                <a16:creationId xmlns:a16="http://schemas.microsoft.com/office/drawing/2014/main" id="{5B842A2E-8966-BF4B-3039-E72B59A8FE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6341" y="3299554"/>
            <a:ext cx="1115397" cy="1593171"/>
          </a:xfrm>
          <a:prstGeom prst="rect">
            <a:avLst/>
          </a:prstGeom>
        </p:spPr>
      </p:pic>
      <p:pic>
        <p:nvPicPr>
          <p:cNvPr id="7" name="図 6">
            <a:extLst>
              <a:ext uri="{FF2B5EF4-FFF2-40B4-BE49-F238E27FC236}">
                <a16:creationId xmlns:a16="http://schemas.microsoft.com/office/drawing/2014/main" id="{114C4426-DD39-E596-0722-7BA580000A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7258" y="5438272"/>
            <a:ext cx="1143815" cy="911144"/>
          </a:xfrm>
          <a:prstGeom prst="rect">
            <a:avLst/>
          </a:prstGeom>
        </p:spPr>
      </p:pic>
      <p:pic>
        <p:nvPicPr>
          <p:cNvPr id="8" name="図 7">
            <a:extLst>
              <a:ext uri="{FF2B5EF4-FFF2-40B4-BE49-F238E27FC236}">
                <a16:creationId xmlns:a16="http://schemas.microsoft.com/office/drawing/2014/main" id="{121430CE-05D6-6825-E562-02DA48DA29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6000" y="4749144"/>
            <a:ext cx="921801" cy="1015935"/>
          </a:xfrm>
          <a:prstGeom prst="rect">
            <a:avLst/>
          </a:prstGeom>
        </p:spPr>
      </p:pic>
      <p:pic>
        <p:nvPicPr>
          <p:cNvPr id="10" name="図 9">
            <a:extLst>
              <a:ext uri="{FF2B5EF4-FFF2-40B4-BE49-F238E27FC236}">
                <a16:creationId xmlns:a16="http://schemas.microsoft.com/office/drawing/2014/main" id="{FD51E11B-4175-E956-1101-A86622F781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1657" y="2254236"/>
            <a:ext cx="1110069" cy="1150919"/>
          </a:xfrm>
          <a:prstGeom prst="rect">
            <a:avLst/>
          </a:prstGeom>
        </p:spPr>
      </p:pic>
      <p:pic>
        <p:nvPicPr>
          <p:cNvPr id="11" name="図 10">
            <a:extLst>
              <a:ext uri="{FF2B5EF4-FFF2-40B4-BE49-F238E27FC236}">
                <a16:creationId xmlns:a16="http://schemas.microsoft.com/office/drawing/2014/main" id="{AF746BE3-ADCD-9E10-41A8-A74AA66846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90834" y="2990098"/>
            <a:ext cx="1209531" cy="1277023"/>
          </a:xfrm>
          <a:prstGeom prst="rect">
            <a:avLst/>
          </a:prstGeom>
        </p:spPr>
      </p:pic>
      <p:pic>
        <p:nvPicPr>
          <p:cNvPr id="12" name="図 11">
            <a:extLst>
              <a:ext uri="{FF2B5EF4-FFF2-40B4-BE49-F238E27FC236}">
                <a16:creationId xmlns:a16="http://schemas.microsoft.com/office/drawing/2014/main" id="{C8221D9A-A67E-1635-5D7F-653871580F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32587" y="1279943"/>
            <a:ext cx="1090532" cy="1070995"/>
          </a:xfrm>
          <a:prstGeom prst="rect">
            <a:avLst/>
          </a:prstGeom>
        </p:spPr>
      </p:pic>
      <p:pic>
        <p:nvPicPr>
          <p:cNvPr id="13" name="図 12">
            <a:extLst>
              <a:ext uri="{FF2B5EF4-FFF2-40B4-BE49-F238E27FC236}">
                <a16:creationId xmlns:a16="http://schemas.microsoft.com/office/drawing/2014/main" id="{26CCB51D-E605-3AB7-F35A-0A43B5DFA3F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33955" y="1603143"/>
            <a:ext cx="799250" cy="1507918"/>
          </a:xfrm>
          <a:prstGeom prst="rect">
            <a:avLst/>
          </a:prstGeom>
        </p:spPr>
      </p:pic>
      <p:sp>
        <p:nvSpPr>
          <p:cNvPr id="14" name="右矢印 13">
            <a:extLst>
              <a:ext uri="{FF2B5EF4-FFF2-40B4-BE49-F238E27FC236}">
                <a16:creationId xmlns:a16="http://schemas.microsoft.com/office/drawing/2014/main" id="{6DCB2D18-3AA3-AD94-DFB7-B8768D3E89F7}"/>
              </a:ext>
            </a:extLst>
          </p:cNvPr>
          <p:cNvSpPr/>
          <p:nvPr/>
        </p:nvSpPr>
        <p:spPr>
          <a:xfrm rot="2473144">
            <a:off x="5426126" y="3128048"/>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5" name="右矢印 14">
            <a:extLst>
              <a:ext uri="{FF2B5EF4-FFF2-40B4-BE49-F238E27FC236}">
                <a16:creationId xmlns:a16="http://schemas.microsoft.com/office/drawing/2014/main" id="{56A60175-AF8C-87C3-B022-1D25F39434AD}"/>
              </a:ext>
            </a:extLst>
          </p:cNvPr>
          <p:cNvSpPr/>
          <p:nvPr/>
        </p:nvSpPr>
        <p:spPr>
          <a:xfrm rot="274565">
            <a:off x="5130639" y="3863919"/>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6" name="右矢印 15">
            <a:extLst>
              <a:ext uri="{FF2B5EF4-FFF2-40B4-BE49-F238E27FC236}">
                <a16:creationId xmlns:a16="http://schemas.microsoft.com/office/drawing/2014/main" id="{D04DD5A4-EC77-A0D8-3C8A-4BCC0BF4575E}"/>
              </a:ext>
            </a:extLst>
          </p:cNvPr>
          <p:cNvSpPr/>
          <p:nvPr/>
        </p:nvSpPr>
        <p:spPr>
          <a:xfrm rot="20650955">
            <a:off x="5288217" y="4623159"/>
            <a:ext cx="585827"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7" name="右矢印 16">
            <a:extLst>
              <a:ext uri="{FF2B5EF4-FFF2-40B4-BE49-F238E27FC236}">
                <a16:creationId xmlns:a16="http://schemas.microsoft.com/office/drawing/2014/main" id="{49AB0774-DEA8-737B-28CF-CF3E7F3A2E2D}"/>
              </a:ext>
            </a:extLst>
          </p:cNvPr>
          <p:cNvSpPr/>
          <p:nvPr/>
        </p:nvSpPr>
        <p:spPr>
          <a:xfrm rot="3097742">
            <a:off x="6673274" y="4938920"/>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8" name="右矢印 17">
            <a:extLst>
              <a:ext uri="{FF2B5EF4-FFF2-40B4-BE49-F238E27FC236}">
                <a16:creationId xmlns:a16="http://schemas.microsoft.com/office/drawing/2014/main" id="{8ED787A8-F23C-06CB-702D-A582790F9560}"/>
              </a:ext>
            </a:extLst>
          </p:cNvPr>
          <p:cNvSpPr/>
          <p:nvPr/>
        </p:nvSpPr>
        <p:spPr>
          <a:xfrm rot="5010134">
            <a:off x="6013594" y="2585065"/>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9" name="右矢印 18">
            <a:extLst>
              <a:ext uri="{FF2B5EF4-FFF2-40B4-BE49-F238E27FC236}">
                <a16:creationId xmlns:a16="http://schemas.microsoft.com/office/drawing/2014/main" id="{3E91C4EB-5504-573B-5B0B-0DE246518AE4}"/>
              </a:ext>
            </a:extLst>
          </p:cNvPr>
          <p:cNvSpPr/>
          <p:nvPr/>
        </p:nvSpPr>
        <p:spPr>
          <a:xfrm rot="7973889">
            <a:off x="6882428" y="2967061"/>
            <a:ext cx="751638"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0" name="右矢印 19">
            <a:extLst>
              <a:ext uri="{FF2B5EF4-FFF2-40B4-BE49-F238E27FC236}">
                <a16:creationId xmlns:a16="http://schemas.microsoft.com/office/drawing/2014/main" id="{02DEEAA3-4D33-C1CB-88A7-D99A3734F330}"/>
              </a:ext>
            </a:extLst>
          </p:cNvPr>
          <p:cNvSpPr/>
          <p:nvPr/>
        </p:nvSpPr>
        <p:spPr>
          <a:xfrm rot="18337270">
            <a:off x="5706644" y="5176140"/>
            <a:ext cx="777576"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1" name="右矢印 20">
            <a:extLst>
              <a:ext uri="{FF2B5EF4-FFF2-40B4-BE49-F238E27FC236}">
                <a16:creationId xmlns:a16="http://schemas.microsoft.com/office/drawing/2014/main" id="{135B4B16-097D-E4D8-BE11-15F024C86823}"/>
              </a:ext>
            </a:extLst>
          </p:cNvPr>
          <p:cNvSpPr/>
          <p:nvPr/>
        </p:nvSpPr>
        <p:spPr>
          <a:xfrm rot="10800000">
            <a:off x="7093410" y="3900559"/>
            <a:ext cx="720000" cy="288000"/>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aphicFrame>
        <p:nvGraphicFramePr>
          <p:cNvPr id="22" name="表 2">
            <a:extLst>
              <a:ext uri="{FF2B5EF4-FFF2-40B4-BE49-F238E27FC236}">
                <a16:creationId xmlns:a16="http://schemas.microsoft.com/office/drawing/2014/main" id="{C0A2446C-DEED-3BA1-CBE9-97576D7DF4DF}"/>
              </a:ext>
            </a:extLst>
          </p:cNvPr>
          <p:cNvGraphicFramePr>
            <a:graphicFrameLocks noGrp="1"/>
          </p:cNvGraphicFramePr>
          <p:nvPr/>
        </p:nvGraphicFramePr>
        <p:xfrm>
          <a:off x="1943611" y="1362091"/>
          <a:ext cx="2844000" cy="684000"/>
        </p:xfrm>
        <a:graphic>
          <a:graphicData uri="http://schemas.openxmlformats.org/drawingml/2006/table">
            <a:tbl>
              <a:tblPr firstRow="1" bandRow="1">
                <a:tableStyleId>{5940675A-B579-460E-94D1-54222C63F5DA}</a:tableStyleId>
              </a:tblPr>
              <a:tblGrid>
                <a:gridCol w="792000">
                  <a:extLst>
                    <a:ext uri="{9D8B030D-6E8A-4147-A177-3AD203B41FA5}">
                      <a16:colId xmlns:a16="http://schemas.microsoft.com/office/drawing/2014/main" val="3366543928"/>
                    </a:ext>
                  </a:extLst>
                </a:gridCol>
                <a:gridCol w="684000">
                  <a:extLst>
                    <a:ext uri="{9D8B030D-6E8A-4147-A177-3AD203B41FA5}">
                      <a16:colId xmlns:a16="http://schemas.microsoft.com/office/drawing/2014/main" val="3156871799"/>
                    </a:ext>
                  </a:extLst>
                </a:gridCol>
                <a:gridCol w="684000">
                  <a:extLst>
                    <a:ext uri="{9D8B030D-6E8A-4147-A177-3AD203B41FA5}">
                      <a16:colId xmlns:a16="http://schemas.microsoft.com/office/drawing/2014/main" val="1885101916"/>
                    </a:ext>
                  </a:extLst>
                </a:gridCol>
                <a:gridCol w="684000">
                  <a:extLst>
                    <a:ext uri="{9D8B030D-6E8A-4147-A177-3AD203B41FA5}">
                      <a16:colId xmlns:a16="http://schemas.microsoft.com/office/drawing/2014/main" val="1574984626"/>
                    </a:ext>
                  </a:extLst>
                </a:gridCol>
              </a:tblGrid>
              <a:tr h="171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latin typeface="メイリオ" panose="020B0604030504040204" pitchFamily="50" charset="-128"/>
                          <a:ea typeface="メイリオ" panose="020B0604030504040204" pitchFamily="50" charset="-128"/>
                        </a:rPr>
                        <a:t>全体</a:t>
                      </a:r>
                    </a:p>
                  </a:txBody>
                  <a:tcPr marL="72000" marR="7200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日本人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外国人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計</a:t>
                      </a:r>
                    </a:p>
                  </a:txBody>
                  <a:tcPr marL="72000" marR="72000" marT="0" marB="0" anchor="ctr">
                    <a:lnL w="31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93102"/>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転入者</a:t>
                      </a:r>
                    </a:p>
                  </a:txBody>
                  <a:tcPr marL="72000" marR="7200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162,547</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20,925</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183,472</a:t>
                      </a:r>
                    </a:p>
                  </a:txBody>
                  <a:tcPr marL="72000" marR="72000" marT="0" marB="0" anchor="ctr">
                    <a:lnL w="31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4216116960"/>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転出者</a:t>
                      </a:r>
                    </a:p>
                  </a:txBody>
                  <a:tcPr marL="72000" marR="7200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143,747</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22,877</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166,624</a:t>
                      </a:r>
                    </a:p>
                  </a:txBody>
                  <a:tcPr marL="72000" marR="72000" marT="0" marB="0" anchor="ctr">
                    <a:lnL w="31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6278920"/>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転入超過数</a:t>
                      </a:r>
                    </a:p>
                  </a:txBody>
                  <a:tcPr marL="72000" marR="72000" marT="0" marB="0" anchor="ctr">
                    <a:lnL w="190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18,800</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000" dirty="0">
                          <a:latin typeface="メイリオ" panose="020B0604030504040204" pitchFamily="50" charset="-128"/>
                          <a:ea typeface="メイリオ" panose="020B0604030504040204" pitchFamily="50" charset="-128"/>
                        </a:rPr>
                        <a:t>▲</a:t>
                      </a:r>
                      <a:r>
                        <a:rPr kumimoji="1" lang="en-US" altLang="ja-JP" sz="1000" dirty="0">
                          <a:latin typeface="メイリオ" panose="020B0604030504040204" pitchFamily="50" charset="-128"/>
                          <a:ea typeface="メイリオ" panose="020B0604030504040204" pitchFamily="50" charset="-128"/>
                        </a:rPr>
                        <a:t>1,952</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16,848</a:t>
                      </a:r>
                    </a:p>
                  </a:txBody>
                  <a:tcPr marL="72000" marR="72000" marT="0" marB="0" anchor="ctr">
                    <a:lnL w="3175"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3861338"/>
                  </a:ext>
                </a:extLst>
              </a:tr>
            </a:tbl>
          </a:graphicData>
        </a:graphic>
      </p:graphicFrame>
      <p:graphicFrame>
        <p:nvGraphicFramePr>
          <p:cNvPr id="23" name="表 2">
            <a:extLst>
              <a:ext uri="{FF2B5EF4-FFF2-40B4-BE49-F238E27FC236}">
                <a16:creationId xmlns:a16="http://schemas.microsoft.com/office/drawing/2014/main" id="{E18C7315-A9B7-808D-DB82-8FBEC325089E}"/>
              </a:ext>
            </a:extLst>
          </p:cNvPr>
          <p:cNvGraphicFramePr>
            <a:graphicFrameLocks noGrp="1"/>
          </p:cNvGraphicFramePr>
          <p:nvPr/>
        </p:nvGraphicFramePr>
        <p:xfrm>
          <a:off x="2488325" y="2462759"/>
          <a:ext cx="2844000" cy="684000"/>
        </p:xfrm>
        <a:graphic>
          <a:graphicData uri="http://schemas.openxmlformats.org/drawingml/2006/table">
            <a:tbl>
              <a:tblPr firstRow="1" bandRow="1">
                <a:tableStyleId>{5940675A-B579-460E-94D1-54222C63F5DA}</a:tableStyleId>
              </a:tblPr>
              <a:tblGrid>
                <a:gridCol w="792000">
                  <a:extLst>
                    <a:ext uri="{9D8B030D-6E8A-4147-A177-3AD203B41FA5}">
                      <a16:colId xmlns:a16="http://schemas.microsoft.com/office/drawing/2014/main" val="3366543928"/>
                    </a:ext>
                  </a:extLst>
                </a:gridCol>
                <a:gridCol w="684000">
                  <a:extLst>
                    <a:ext uri="{9D8B030D-6E8A-4147-A177-3AD203B41FA5}">
                      <a16:colId xmlns:a16="http://schemas.microsoft.com/office/drawing/2014/main" val="3156871799"/>
                    </a:ext>
                  </a:extLst>
                </a:gridCol>
                <a:gridCol w="684000">
                  <a:extLst>
                    <a:ext uri="{9D8B030D-6E8A-4147-A177-3AD203B41FA5}">
                      <a16:colId xmlns:a16="http://schemas.microsoft.com/office/drawing/2014/main" val="1885101916"/>
                    </a:ext>
                  </a:extLst>
                </a:gridCol>
                <a:gridCol w="684000">
                  <a:extLst>
                    <a:ext uri="{9D8B030D-6E8A-4147-A177-3AD203B41FA5}">
                      <a16:colId xmlns:a16="http://schemas.microsoft.com/office/drawing/2014/main" val="1574984626"/>
                    </a:ext>
                  </a:extLst>
                </a:gridCol>
              </a:tblGrid>
              <a:tr h="171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latin typeface="メイリオ" panose="020B0604030504040204" pitchFamily="50" charset="-128"/>
                          <a:ea typeface="メイリオ" panose="020B0604030504040204" pitchFamily="50" charset="-128"/>
                        </a:rPr>
                        <a:t>近畿地方</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日本人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外国人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計</a:t>
                      </a: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93102"/>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転入者</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65,441</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7,415</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72,856</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4216116960"/>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転出者</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53,077</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8,469</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61,546</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6278920"/>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転入超過数</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12,364</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000" dirty="0">
                          <a:latin typeface="メイリオ" panose="020B0604030504040204" pitchFamily="50" charset="-128"/>
                          <a:ea typeface="メイリオ" panose="020B0604030504040204" pitchFamily="50" charset="-128"/>
                        </a:rPr>
                        <a:t>▲</a:t>
                      </a:r>
                      <a:r>
                        <a:rPr kumimoji="1" lang="en-US" altLang="ja-JP" sz="1000" dirty="0">
                          <a:latin typeface="メイリオ" panose="020B0604030504040204" pitchFamily="50" charset="-128"/>
                          <a:ea typeface="メイリオ" panose="020B0604030504040204" pitchFamily="50" charset="-128"/>
                        </a:rPr>
                        <a:t>1,054</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11,310</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3861338"/>
                  </a:ext>
                </a:extLst>
              </a:tr>
            </a:tbl>
          </a:graphicData>
        </a:graphic>
      </p:graphicFrame>
      <p:graphicFrame>
        <p:nvGraphicFramePr>
          <p:cNvPr id="24" name="表 2">
            <a:extLst>
              <a:ext uri="{FF2B5EF4-FFF2-40B4-BE49-F238E27FC236}">
                <a16:creationId xmlns:a16="http://schemas.microsoft.com/office/drawing/2014/main" id="{C766AEEE-481C-B6FF-B7E7-031BE386B3AA}"/>
              </a:ext>
            </a:extLst>
          </p:cNvPr>
          <p:cNvGraphicFramePr>
            <a:graphicFrameLocks noGrp="1"/>
          </p:cNvGraphicFramePr>
          <p:nvPr/>
        </p:nvGraphicFramePr>
        <p:xfrm>
          <a:off x="2187242" y="3505765"/>
          <a:ext cx="2628000" cy="684000"/>
        </p:xfrm>
        <a:graphic>
          <a:graphicData uri="http://schemas.openxmlformats.org/drawingml/2006/table">
            <a:tbl>
              <a:tblPr firstRow="1" bandRow="1">
                <a:tableStyleId>{5940675A-B579-460E-94D1-54222C63F5DA}</a:tableStyleId>
              </a:tblPr>
              <a:tblGrid>
                <a:gridCol w="792000">
                  <a:extLst>
                    <a:ext uri="{9D8B030D-6E8A-4147-A177-3AD203B41FA5}">
                      <a16:colId xmlns:a16="http://schemas.microsoft.com/office/drawing/2014/main" val="3366543928"/>
                    </a:ext>
                  </a:extLst>
                </a:gridCol>
                <a:gridCol w="612000">
                  <a:extLst>
                    <a:ext uri="{9D8B030D-6E8A-4147-A177-3AD203B41FA5}">
                      <a16:colId xmlns:a16="http://schemas.microsoft.com/office/drawing/2014/main" val="3156871799"/>
                    </a:ext>
                  </a:extLst>
                </a:gridCol>
                <a:gridCol w="540000">
                  <a:extLst>
                    <a:ext uri="{9D8B030D-6E8A-4147-A177-3AD203B41FA5}">
                      <a16:colId xmlns:a16="http://schemas.microsoft.com/office/drawing/2014/main" val="1885101916"/>
                    </a:ext>
                  </a:extLst>
                </a:gridCol>
                <a:gridCol w="684000">
                  <a:extLst>
                    <a:ext uri="{9D8B030D-6E8A-4147-A177-3AD203B41FA5}">
                      <a16:colId xmlns:a16="http://schemas.microsoft.com/office/drawing/2014/main" val="1574984626"/>
                    </a:ext>
                  </a:extLst>
                </a:gridCol>
              </a:tblGrid>
              <a:tr h="171000">
                <a:tc>
                  <a:txBody>
                    <a:bodyPr/>
                    <a:lstStyle/>
                    <a:p>
                      <a:r>
                        <a:rPr kumimoji="1" lang="ja-JP" altLang="en-US" sz="1000" b="1" dirty="0">
                          <a:latin typeface="メイリオ" panose="020B0604030504040204" pitchFamily="50" charset="-128"/>
                          <a:ea typeface="メイリオ" panose="020B0604030504040204" pitchFamily="50" charset="-128"/>
                        </a:rPr>
                        <a:t>中国地方</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日本人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外国人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計</a:t>
                      </a: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93102"/>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転入者</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12,421</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1,428</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13,849</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4216116960"/>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転出者</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8,210</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1,262</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9,472</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6278920"/>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転入超過数</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4,211</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166</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4,377</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3861338"/>
                  </a:ext>
                </a:extLst>
              </a:tr>
            </a:tbl>
          </a:graphicData>
        </a:graphic>
      </p:graphicFrame>
      <p:graphicFrame>
        <p:nvGraphicFramePr>
          <p:cNvPr id="25" name="表 2">
            <a:extLst>
              <a:ext uri="{FF2B5EF4-FFF2-40B4-BE49-F238E27FC236}">
                <a16:creationId xmlns:a16="http://schemas.microsoft.com/office/drawing/2014/main" id="{DADC4807-F3F0-8E5D-AC84-88231BB2B7B8}"/>
              </a:ext>
            </a:extLst>
          </p:cNvPr>
          <p:cNvGraphicFramePr>
            <a:graphicFrameLocks noGrp="1"/>
          </p:cNvGraphicFramePr>
          <p:nvPr/>
        </p:nvGraphicFramePr>
        <p:xfrm>
          <a:off x="2550875" y="4608637"/>
          <a:ext cx="2556000" cy="684000"/>
        </p:xfrm>
        <a:graphic>
          <a:graphicData uri="http://schemas.openxmlformats.org/drawingml/2006/table">
            <a:tbl>
              <a:tblPr firstRow="1" bandRow="1">
                <a:tableStyleId>{5940675A-B579-460E-94D1-54222C63F5DA}</a:tableStyleId>
              </a:tblPr>
              <a:tblGrid>
                <a:gridCol w="792000">
                  <a:extLst>
                    <a:ext uri="{9D8B030D-6E8A-4147-A177-3AD203B41FA5}">
                      <a16:colId xmlns:a16="http://schemas.microsoft.com/office/drawing/2014/main" val="3366543928"/>
                    </a:ext>
                  </a:extLst>
                </a:gridCol>
                <a:gridCol w="612000">
                  <a:extLst>
                    <a:ext uri="{9D8B030D-6E8A-4147-A177-3AD203B41FA5}">
                      <a16:colId xmlns:a16="http://schemas.microsoft.com/office/drawing/2014/main" val="3156871799"/>
                    </a:ext>
                  </a:extLst>
                </a:gridCol>
                <a:gridCol w="540000">
                  <a:extLst>
                    <a:ext uri="{9D8B030D-6E8A-4147-A177-3AD203B41FA5}">
                      <a16:colId xmlns:a16="http://schemas.microsoft.com/office/drawing/2014/main" val="1885101916"/>
                    </a:ext>
                  </a:extLst>
                </a:gridCol>
                <a:gridCol w="612000">
                  <a:extLst>
                    <a:ext uri="{9D8B030D-6E8A-4147-A177-3AD203B41FA5}">
                      <a16:colId xmlns:a16="http://schemas.microsoft.com/office/drawing/2014/main" val="1574984626"/>
                    </a:ext>
                  </a:extLst>
                </a:gridCol>
              </a:tblGrid>
              <a:tr h="171000">
                <a:tc>
                  <a:txBody>
                    <a:bodyPr/>
                    <a:lstStyle/>
                    <a:p>
                      <a:r>
                        <a:rPr kumimoji="1" lang="ja-JP" altLang="en-US" sz="1000" b="1" dirty="0">
                          <a:latin typeface="メイリオ" panose="020B0604030504040204" pitchFamily="50" charset="-128"/>
                          <a:ea typeface="メイリオ" panose="020B0604030504040204" pitchFamily="50" charset="-128"/>
                        </a:rPr>
                        <a:t>九州地方</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日本人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外国人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計</a:t>
                      </a: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93102"/>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転入者</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14,837</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1,530</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16,367</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4216116960"/>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転出者</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12,472</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1,502</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13,974</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6278920"/>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転入超過数</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2,365</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28</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2,393</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3861338"/>
                  </a:ext>
                </a:extLst>
              </a:tr>
            </a:tbl>
          </a:graphicData>
        </a:graphic>
      </p:graphicFrame>
      <p:graphicFrame>
        <p:nvGraphicFramePr>
          <p:cNvPr id="26" name="表 2">
            <a:extLst>
              <a:ext uri="{FF2B5EF4-FFF2-40B4-BE49-F238E27FC236}">
                <a16:creationId xmlns:a16="http://schemas.microsoft.com/office/drawing/2014/main" id="{6BB2D376-D7A0-0002-2F13-C6F83C447849}"/>
              </a:ext>
            </a:extLst>
          </p:cNvPr>
          <p:cNvGraphicFramePr>
            <a:graphicFrameLocks noGrp="1"/>
          </p:cNvGraphicFramePr>
          <p:nvPr/>
        </p:nvGraphicFramePr>
        <p:xfrm>
          <a:off x="3335032" y="5579623"/>
          <a:ext cx="2412000" cy="684000"/>
        </p:xfrm>
        <a:graphic>
          <a:graphicData uri="http://schemas.openxmlformats.org/drawingml/2006/table">
            <a:tbl>
              <a:tblPr firstRow="1" bandRow="1">
                <a:tableStyleId>{5940675A-B579-460E-94D1-54222C63F5DA}</a:tableStyleId>
              </a:tblPr>
              <a:tblGrid>
                <a:gridCol w="792000">
                  <a:extLst>
                    <a:ext uri="{9D8B030D-6E8A-4147-A177-3AD203B41FA5}">
                      <a16:colId xmlns:a16="http://schemas.microsoft.com/office/drawing/2014/main" val="3366543928"/>
                    </a:ext>
                  </a:extLst>
                </a:gridCol>
                <a:gridCol w="540000">
                  <a:extLst>
                    <a:ext uri="{9D8B030D-6E8A-4147-A177-3AD203B41FA5}">
                      <a16:colId xmlns:a16="http://schemas.microsoft.com/office/drawing/2014/main" val="3156871799"/>
                    </a:ext>
                  </a:extLst>
                </a:gridCol>
                <a:gridCol w="540000">
                  <a:extLst>
                    <a:ext uri="{9D8B030D-6E8A-4147-A177-3AD203B41FA5}">
                      <a16:colId xmlns:a16="http://schemas.microsoft.com/office/drawing/2014/main" val="1885101916"/>
                    </a:ext>
                  </a:extLst>
                </a:gridCol>
                <a:gridCol w="540000">
                  <a:extLst>
                    <a:ext uri="{9D8B030D-6E8A-4147-A177-3AD203B41FA5}">
                      <a16:colId xmlns:a16="http://schemas.microsoft.com/office/drawing/2014/main" val="1574984626"/>
                    </a:ext>
                  </a:extLst>
                </a:gridCol>
              </a:tblGrid>
              <a:tr h="171000">
                <a:tc>
                  <a:txBody>
                    <a:bodyPr/>
                    <a:lstStyle/>
                    <a:p>
                      <a:r>
                        <a:rPr kumimoji="1" lang="ja-JP" altLang="en-US" sz="1000" b="1" dirty="0">
                          <a:latin typeface="メイリオ" panose="020B0604030504040204" pitchFamily="50" charset="-128"/>
                          <a:ea typeface="メイリオ" panose="020B0604030504040204" pitchFamily="50" charset="-128"/>
                        </a:rPr>
                        <a:t>四国地方</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日本人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外国人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計</a:t>
                      </a: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93102"/>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転入者</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7,636</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660</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8,296</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4216116960"/>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転出者</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4,759</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575</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5,334</a:t>
                      </a: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6278920"/>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転入超過数</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2,877</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85</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2,962</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3861338"/>
                  </a:ext>
                </a:extLst>
              </a:tr>
            </a:tbl>
          </a:graphicData>
        </a:graphic>
      </p:graphicFrame>
      <p:graphicFrame>
        <p:nvGraphicFramePr>
          <p:cNvPr id="27" name="表 2">
            <a:extLst>
              <a:ext uri="{FF2B5EF4-FFF2-40B4-BE49-F238E27FC236}">
                <a16:creationId xmlns:a16="http://schemas.microsoft.com/office/drawing/2014/main" id="{51F39554-CB98-2E1E-E863-7171152D7774}"/>
              </a:ext>
            </a:extLst>
          </p:cNvPr>
          <p:cNvGraphicFramePr>
            <a:graphicFrameLocks noGrp="1"/>
          </p:cNvGraphicFramePr>
          <p:nvPr/>
        </p:nvGraphicFramePr>
        <p:xfrm>
          <a:off x="7369641" y="5163049"/>
          <a:ext cx="2993264" cy="684001"/>
        </p:xfrm>
        <a:graphic>
          <a:graphicData uri="http://schemas.openxmlformats.org/drawingml/2006/table">
            <a:tbl>
              <a:tblPr firstRow="1" bandRow="1">
                <a:tableStyleId>{5940675A-B579-460E-94D1-54222C63F5DA}</a:tableStyleId>
              </a:tblPr>
              <a:tblGrid>
                <a:gridCol w="833264">
                  <a:extLst>
                    <a:ext uri="{9D8B030D-6E8A-4147-A177-3AD203B41FA5}">
                      <a16:colId xmlns:a16="http://schemas.microsoft.com/office/drawing/2014/main" val="3366543928"/>
                    </a:ext>
                  </a:extLst>
                </a:gridCol>
                <a:gridCol w="720000">
                  <a:extLst>
                    <a:ext uri="{9D8B030D-6E8A-4147-A177-3AD203B41FA5}">
                      <a16:colId xmlns:a16="http://schemas.microsoft.com/office/drawing/2014/main" val="3156871799"/>
                    </a:ext>
                  </a:extLst>
                </a:gridCol>
                <a:gridCol w="720000">
                  <a:extLst>
                    <a:ext uri="{9D8B030D-6E8A-4147-A177-3AD203B41FA5}">
                      <a16:colId xmlns:a16="http://schemas.microsoft.com/office/drawing/2014/main" val="1885101916"/>
                    </a:ext>
                  </a:extLst>
                </a:gridCol>
                <a:gridCol w="720000">
                  <a:extLst>
                    <a:ext uri="{9D8B030D-6E8A-4147-A177-3AD203B41FA5}">
                      <a16:colId xmlns:a16="http://schemas.microsoft.com/office/drawing/2014/main" val="1574984626"/>
                    </a:ext>
                  </a:extLst>
                </a:gridCol>
              </a:tblGrid>
              <a:tr h="171347">
                <a:tc>
                  <a:txBody>
                    <a:bodyPr/>
                    <a:lstStyle/>
                    <a:p>
                      <a:r>
                        <a:rPr kumimoji="1" lang="ja-JP" altLang="en-US" sz="1000" b="1" dirty="0">
                          <a:latin typeface="メイリオ" panose="020B0604030504040204" pitchFamily="50" charset="-128"/>
                          <a:ea typeface="メイリオ" panose="020B0604030504040204" pitchFamily="50" charset="-128"/>
                        </a:rPr>
                        <a:t>関東地方</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日本人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外国人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計</a:t>
                      </a: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93102"/>
                  </a:ext>
                </a:extLst>
              </a:tr>
              <a:tr h="169960">
                <a:tc>
                  <a:txBody>
                    <a:bodyPr/>
                    <a:lstStyle/>
                    <a:p>
                      <a:pPr algn="ctr"/>
                      <a:r>
                        <a:rPr kumimoji="1" lang="ja-JP" altLang="en-US" sz="1000" dirty="0">
                          <a:latin typeface="メイリオ" panose="020B0604030504040204" pitchFamily="50" charset="-128"/>
                          <a:ea typeface="メイリオ" panose="020B0604030504040204" pitchFamily="50" charset="-128"/>
                        </a:rPr>
                        <a:t>転入者</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35,781</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5,283</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41,064</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4216116960"/>
                  </a:ext>
                </a:extLst>
              </a:tr>
              <a:tr h="171347">
                <a:tc>
                  <a:txBody>
                    <a:bodyPr/>
                    <a:lstStyle/>
                    <a:p>
                      <a:pPr algn="ctr"/>
                      <a:r>
                        <a:rPr kumimoji="1" lang="ja-JP" altLang="en-US" sz="1000" dirty="0">
                          <a:latin typeface="メイリオ" panose="020B0604030504040204" pitchFamily="50" charset="-128"/>
                          <a:ea typeface="メイリオ" panose="020B0604030504040204" pitchFamily="50" charset="-128"/>
                        </a:rPr>
                        <a:t>転出者</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44,349</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7,056</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51,405</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6278920"/>
                  </a:ext>
                </a:extLst>
              </a:tr>
              <a:tr h="171347">
                <a:tc>
                  <a:txBody>
                    <a:bodyPr/>
                    <a:lstStyle/>
                    <a:p>
                      <a:pPr algn="ctr"/>
                      <a:r>
                        <a:rPr kumimoji="1" lang="ja-JP" altLang="en-US" sz="1000" dirty="0">
                          <a:latin typeface="メイリオ" panose="020B0604030504040204" pitchFamily="50" charset="-128"/>
                          <a:ea typeface="メイリオ" panose="020B0604030504040204" pitchFamily="50" charset="-128"/>
                        </a:rPr>
                        <a:t>転入超過数</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000" dirty="0">
                          <a:latin typeface="メイリオ" panose="020B0604030504040204" pitchFamily="50" charset="-128"/>
                          <a:ea typeface="メイリオ" panose="020B0604030504040204" pitchFamily="50" charset="-128"/>
                        </a:rPr>
                        <a:t>▲</a:t>
                      </a:r>
                      <a:r>
                        <a:rPr kumimoji="1" lang="en-US" altLang="ja-JP" sz="1000" dirty="0">
                          <a:latin typeface="メイリオ" panose="020B0604030504040204" pitchFamily="50" charset="-128"/>
                          <a:ea typeface="メイリオ" panose="020B0604030504040204" pitchFamily="50" charset="-128"/>
                        </a:rPr>
                        <a:t>8,568</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000" dirty="0">
                          <a:latin typeface="メイリオ" panose="020B0604030504040204" pitchFamily="50" charset="-128"/>
                          <a:ea typeface="メイリオ" panose="020B0604030504040204" pitchFamily="50" charset="-128"/>
                        </a:rPr>
                        <a:t>▲</a:t>
                      </a:r>
                      <a:r>
                        <a:rPr kumimoji="1" lang="en-US" altLang="ja-JP" sz="1000" dirty="0">
                          <a:latin typeface="メイリオ" panose="020B0604030504040204" pitchFamily="50" charset="-128"/>
                          <a:ea typeface="メイリオ" panose="020B0604030504040204" pitchFamily="50" charset="-128"/>
                        </a:rPr>
                        <a:t>1,773</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000" dirty="0">
                          <a:latin typeface="メイリオ" panose="020B0604030504040204" pitchFamily="50" charset="-128"/>
                          <a:ea typeface="メイリオ" panose="020B0604030504040204" pitchFamily="50" charset="-128"/>
                        </a:rPr>
                        <a:t>▲</a:t>
                      </a:r>
                      <a:r>
                        <a:rPr kumimoji="1" lang="en-US" altLang="ja-JP" sz="1000" dirty="0">
                          <a:latin typeface="メイリオ" panose="020B0604030504040204" pitchFamily="50" charset="-128"/>
                          <a:ea typeface="メイリオ" panose="020B0604030504040204" pitchFamily="50" charset="-128"/>
                        </a:rPr>
                        <a:t>10,341</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3861338"/>
                  </a:ext>
                </a:extLst>
              </a:tr>
            </a:tbl>
          </a:graphicData>
        </a:graphic>
      </p:graphicFrame>
      <p:graphicFrame>
        <p:nvGraphicFramePr>
          <p:cNvPr id="28" name="表 2">
            <a:extLst>
              <a:ext uri="{FF2B5EF4-FFF2-40B4-BE49-F238E27FC236}">
                <a16:creationId xmlns:a16="http://schemas.microsoft.com/office/drawing/2014/main" id="{6F53CA8F-E057-117B-7283-F65819F390B8}"/>
              </a:ext>
            </a:extLst>
          </p:cNvPr>
          <p:cNvGraphicFramePr>
            <a:graphicFrameLocks noGrp="1"/>
          </p:cNvGraphicFramePr>
          <p:nvPr/>
        </p:nvGraphicFramePr>
        <p:xfrm>
          <a:off x="7660273" y="2474222"/>
          <a:ext cx="2412000" cy="684000"/>
        </p:xfrm>
        <a:graphic>
          <a:graphicData uri="http://schemas.openxmlformats.org/drawingml/2006/table">
            <a:tbl>
              <a:tblPr firstRow="1" bandRow="1">
                <a:tableStyleId>{5940675A-B579-460E-94D1-54222C63F5DA}</a:tableStyleId>
              </a:tblPr>
              <a:tblGrid>
                <a:gridCol w="792000">
                  <a:extLst>
                    <a:ext uri="{9D8B030D-6E8A-4147-A177-3AD203B41FA5}">
                      <a16:colId xmlns:a16="http://schemas.microsoft.com/office/drawing/2014/main" val="3366543928"/>
                    </a:ext>
                  </a:extLst>
                </a:gridCol>
                <a:gridCol w="540000">
                  <a:extLst>
                    <a:ext uri="{9D8B030D-6E8A-4147-A177-3AD203B41FA5}">
                      <a16:colId xmlns:a16="http://schemas.microsoft.com/office/drawing/2014/main" val="3156871799"/>
                    </a:ext>
                  </a:extLst>
                </a:gridCol>
                <a:gridCol w="540000">
                  <a:extLst>
                    <a:ext uri="{9D8B030D-6E8A-4147-A177-3AD203B41FA5}">
                      <a16:colId xmlns:a16="http://schemas.microsoft.com/office/drawing/2014/main" val="1885101916"/>
                    </a:ext>
                  </a:extLst>
                </a:gridCol>
                <a:gridCol w="540000">
                  <a:extLst>
                    <a:ext uri="{9D8B030D-6E8A-4147-A177-3AD203B41FA5}">
                      <a16:colId xmlns:a16="http://schemas.microsoft.com/office/drawing/2014/main" val="1574984626"/>
                    </a:ext>
                  </a:extLst>
                </a:gridCol>
              </a:tblGrid>
              <a:tr h="171000">
                <a:tc>
                  <a:txBody>
                    <a:bodyPr/>
                    <a:lstStyle/>
                    <a:p>
                      <a:r>
                        <a:rPr kumimoji="1" lang="ja-JP" altLang="en-US" sz="1000" b="1" dirty="0">
                          <a:latin typeface="メイリオ" panose="020B0604030504040204" pitchFamily="50" charset="-128"/>
                          <a:ea typeface="メイリオ" panose="020B0604030504040204" pitchFamily="50" charset="-128"/>
                        </a:rPr>
                        <a:t>東北地方</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日本人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外国人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計</a:t>
                      </a: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93102"/>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転入者</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2,824</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349</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3,173</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4216116960"/>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転出者</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1,936</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271</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2,207</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6278920"/>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転入超過数</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888</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78</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966</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3861338"/>
                  </a:ext>
                </a:extLst>
              </a:tr>
            </a:tbl>
          </a:graphicData>
        </a:graphic>
      </p:graphicFrame>
      <p:graphicFrame>
        <p:nvGraphicFramePr>
          <p:cNvPr id="29" name="表 2">
            <a:extLst>
              <a:ext uri="{FF2B5EF4-FFF2-40B4-BE49-F238E27FC236}">
                <a16:creationId xmlns:a16="http://schemas.microsoft.com/office/drawing/2014/main" id="{D3BC0E16-7D7A-EF17-15F4-3B946BC46934}"/>
              </a:ext>
            </a:extLst>
          </p:cNvPr>
          <p:cNvGraphicFramePr>
            <a:graphicFrameLocks noGrp="1"/>
          </p:cNvGraphicFramePr>
          <p:nvPr>
            <p:extLst>
              <p:ext uri="{D42A27DB-BD31-4B8C-83A1-F6EECF244321}">
                <p14:modId xmlns:p14="http://schemas.microsoft.com/office/powerpoint/2010/main" val="4022308608"/>
              </p:ext>
            </p:extLst>
          </p:nvPr>
        </p:nvGraphicFramePr>
        <p:xfrm>
          <a:off x="5246965" y="1473730"/>
          <a:ext cx="2566445" cy="675411"/>
        </p:xfrm>
        <a:graphic>
          <a:graphicData uri="http://schemas.openxmlformats.org/drawingml/2006/table">
            <a:tbl>
              <a:tblPr firstRow="1" bandRow="1">
                <a:tableStyleId>{5940675A-B579-460E-94D1-54222C63F5DA}</a:tableStyleId>
              </a:tblPr>
              <a:tblGrid>
                <a:gridCol w="842714">
                  <a:extLst>
                    <a:ext uri="{9D8B030D-6E8A-4147-A177-3AD203B41FA5}">
                      <a16:colId xmlns:a16="http://schemas.microsoft.com/office/drawing/2014/main" val="3366543928"/>
                    </a:ext>
                  </a:extLst>
                </a:gridCol>
                <a:gridCol w="574577">
                  <a:extLst>
                    <a:ext uri="{9D8B030D-6E8A-4147-A177-3AD203B41FA5}">
                      <a16:colId xmlns:a16="http://schemas.microsoft.com/office/drawing/2014/main" val="3156871799"/>
                    </a:ext>
                  </a:extLst>
                </a:gridCol>
                <a:gridCol w="574577">
                  <a:extLst>
                    <a:ext uri="{9D8B030D-6E8A-4147-A177-3AD203B41FA5}">
                      <a16:colId xmlns:a16="http://schemas.microsoft.com/office/drawing/2014/main" val="1885101916"/>
                    </a:ext>
                  </a:extLst>
                </a:gridCol>
                <a:gridCol w="574577">
                  <a:extLst>
                    <a:ext uri="{9D8B030D-6E8A-4147-A177-3AD203B41FA5}">
                      <a16:colId xmlns:a16="http://schemas.microsoft.com/office/drawing/2014/main" val="1574984626"/>
                    </a:ext>
                  </a:extLst>
                </a:gridCol>
              </a:tblGrid>
              <a:tr h="134564">
                <a:tc>
                  <a:txBody>
                    <a:bodyPr/>
                    <a:lstStyle/>
                    <a:p>
                      <a:r>
                        <a:rPr kumimoji="1" lang="ja-JP" altLang="en-US" sz="1000" b="1" dirty="0">
                          <a:latin typeface="メイリオ" panose="020B0604030504040204" pitchFamily="50" charset="-128"/>
                          <a:ea typeface="メイリオ" panose="020B0604030504040204" pitchFamily="50" charset="-128"/>
                        </a:rPr>
                        <a:t>北海道</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日本人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外国人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計</a:t>
                      </a: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93102"/>
                  </a:ext>
                </a:extLst>
              </a:tr>
              <a:tr h="152613">
                <a:tc>
                  <a:txBody>
                    <a:bodyPr/>
                    <a:lstStyle/>
                    <a:p>
                      <a:pPr algn="ctr"/>
                      <a:r>
                        <a:rPr kumimoji="1" lang="ja-JP" altLang="en-US" sz="1000" dirty="0">
                          <a:latin typeface="メイリオ" panose="020B0604030504040204" pitchFamily="50" charset="-128"/>
                          <a:ea typeface="メイリオ" panose="020B0604030504040204" pitchFamily="50" charset="-128"/>
                        </a:rPr>
                        <a:t>転入者</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2,658</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449</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3,107</a:t>
                      </a: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4216116960"/>
                  </a:ext>
                </a:extLst>
              </a:tr>
              <a:tr h="134564">
                <a:tc>
                  <a:txBody>
                    <a:bodyPr/>
                    <a:lstStyle/>
                    <a:p>
                      <a:pPr algn="ctr"/>
                      <a:r>
                        <a:rPr kumimoji="1" lang="ja-JP" altLang="en-US" sz="1000" dirty="0">
                          <a:latin typeface="メイリオ" panose="020B0604030504040204" pitchFamily="50" charset="-128"/>
                          <a:ea typeface="メイリオ" panose="020B0604030504040204" pitchFamily="50" charset="-128"/>
                        </a:rPr>
                        <a:t>転出者</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2,205</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493</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2,698</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6278920"/>
                  </a:ext>
                </a:extLst>
              </a:tr>
              <a:tr h="217998">
                <a:tc>
                  <a:txBody>
                    <a:bodyPr/>
                    <a:lstStyle/>
                    <a:p>
                      <a:pPr algn="ctr"/>
                      <a:r>
                        <a:rPr kumimoji="1" lang="ja-JP" altLang="en-US" sz="1000" dirty="0">
                          <a:latin typeface="メイリオ" panose="020B0604030504040204" pitchFamily="50" charset="-128"/>
                          <a:ea typeface="メイリオ" panose="020B0604030504040204" pitchFamily="50" charset="-128"/>
                        </a:rPr>
                        <a:t>転入超過数</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453</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ja-JP" altLang="en-US" sz="1000" dirty="0">
                          <a:latin typeface="メイリオ" panose="020B0604030504040204" pitchFamily="50" charset="-128"/>
                          <a:ea typeface="メイリオ" panose="020B0604030504040204" pitchFamily="50" charset="-128"/>
                        </a:rPr>
                        <a:t>▲</a:t>
                      </a:r>
                      <a:r>
                        <a:rPr kumimoji="1" lang="en-US" altLang="ja-JP" sz="1000" dirty="0">
                          <a:latin typeface="メイリオ" panose="020B0604030504040204" pitchFamily="50" charset="-128"/>
                          <a:ea typeface="メイリオ" panose="020B0604030504040204" pitchFamily="50" charset="-128"/>
                        </a:rPr>
                        <a:t>44</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409</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3861338"/>
                  </a:ext>
                </a:extLst>
              </a:tr>
            </a:tbl>
          </a:graphicData>
        </a:graphic>
      </p:graphicFrame>
      <p:graphicFrame>
        <p:nvGraphicFramePr>
          <p:cNvPr id="30" name="表 2">
            <a:extLst>
              <a:ext uri="{FF2B5EF4-FFF2-40B4-BE49-F238E27FC236}">
                <a16:creationId xmlns:a16="http://schemas.microsoft.com/office/drawing/2014/main" id="{E4E8181B-D679-A849-87A4-81F277987D6F}"/>
              </a:ext>
            </a:extLst>
          </p:cNvPr>
          <p:cNvGraphicFramePr>
            <a:graphicFrameLocks noGrp="1"/>
          </p:cNvGraphicFramePr>
          <p:nvPr/>
        </p:nvGraphicFramePr>
        <p:xfrm>
          <a:off x="7898771" y="3722763"/>
          <a:ext cx="2628000" cy="684000"/>
        </p:xfrm>
        <a:graphic>
          <a:graphicData uri="http://schemas.openxmlformats.org/drawingml/2006/table">
            <a:tbl>
              <a:tblPr firstRow="1" bandRow="1">
                <a:tableStyleId>{5940675A-B579-460E-94D1-54222C63F5DA}</a:tableStyleId>
              </a:tblPr>
              <a:tblGrid>
                <a:gridCol w="792000">
                  <a:extLst>
                    <a:ext uri="{9D8B030D-6E8A-4147-A177-3AD203B41FA5}">
                      <a16:colId xmlns:a16="http://schemas.microsoft.com/office/drawing/2014/main" val="3366543928"/>
                    </a:ext>
                  </a:extLst>
                </a:gridCol>
                <a:gridCol w="612000">
                  <a:extLst>
                    <a:ext uri="{9D8B030D-6E8A-4147-A177-3AD203B41FA5}">
                      <a16:colId xmlns:a16="http://schemas.microsoft.com/office/drawing/2014/main" val="3156871799"/>
                    </a:ext>
                  </a:extLst>
                </a:gridCol>
                <a:gridCol w="612000">
                  <a:extLst>
                    <a:ext uri="{9D8B030D-6E8A-4147-A177-3AD203B41FA5}">
                      <a16:colId xmlns:a16="http://schemas.microsoft.com/office/drawing/2014/main" val="1885101916"/>
                    </a:ext>
                  </a:extLst>
                </a:gridCol>
                <a:gridCol w="612000">
                  <a:extLst>
                    <a:ext uri="{9D8B030D-6E8A-4147-A177-3AD203B41FA5}">
                      <a16:colId xmlns:a16="http://schemas.microsoft.com/office/drawing/2014/main" val="1574984626"/>
                    </a:ext>
                  </a:extLst>
                </a:gridCol>
              </a:tblGrid>
              <a:tr h="171000">
                <a:tc>
                  <a:txBody>
                    <a:bodyPr/>
                    <a:lstStyle/>
                    <a:p>
                      <a:r>
                        <a:rPr kumimoji="1" lang="ja-JP" altLang="en-US" sz="1000" b="1" dirty="0">
                          <a:latin typeface="メイリオ" panose="020B0604030504040204" pitchFamily="50" charset="-128"/>
                          <a:ea typeface="メイリオ" panose="020B0604030504040204" pitchFamily="50" charset="-128"/>
                        </a:rPr>
                        <a:t>中部地方</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日本人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外国人</a:t>
                      </a: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dirty="0">
                          <a:latin typeface="メイリオ" panose="020B0604030504040204" pitchFamily="50" charset="-128"/>
                          <a:ea typeface="メイリオ" panose="020B0604030504040204" pitchFamily="50" charset="-128"/>
                        </a:rPr>
                        <a:t>計</a:t>
                      </a: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93102"/>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転入者</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20,949</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3,811</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24,760</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4216116960"/>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転出者</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16,739</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3,249</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19,988</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dash"/>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6278920"/>
                  </a:ext>
                </a:extLst>
              </a:tr>
              <a:tr h="171000">
                <a:tc>
                  <a:txBody>
                    <a:bodyPr/>
                    <a:lstStyle/>
                    <a:p>
                      <a:pPr algn="ctr"/>
                      <a:r>
                        <a:rPr kumimoji="1" lang="ja-JP" altLang="en-US" sz="1000" dirty="0">
                          <a:latin typeface="メイリオ" panose="020B0604030504040204" pitchFamily="50" charset="-128"/>
                          <a:ea typeface="メイリオ" panose="020B0604030504040204" pitchFamily="50" charset="-128"/>
                        </a:rPr>
                        <a:t>転入超過数</a:t>
                      </a:r>
                    </a:p>
                  </a:txBody>
                  <a:tcPr marL="72000" marR="72000" marT="0" marB="0" anchor="ct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4,210</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562</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dirty="0">
                          <a:latin typeface="メイリオ" panose="020B0604030504040204" pitchFamily="50" charset="-128"/>
                          <a:ea typeface="メイリオ" panose="020B0604030504040204" pitchFamily="50" charset="-128"/>
                        </a:rPr>
                        <a:t>4,772</a:t>
                      </a:r>
                      <a:endParaRPr kumimoji="1" lang="ja-JP" altLang="en-US" sz="1000" dirty="0">
                        <a:latin typeface="メイリオ" panose="020B0604030504040204" pitchFamily="50" charset="-128"/>
                        <a:ea typeface="メイリオ" panose="020B0604030504040204" pitchFamily="50" charset="-128"/>
                      </a:endParaRPr>
                    </a:p>
                  </a:txBody>
                  <a:tcPr marL="72000" marR="72000" marT="0"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3861338"/>
                  </a:ext>
                </a:extLst>
              </a:tr>
            </a:tbl>
          </a:graphicData>
        </a:graphic>
      </p:graphicFrame>
      <p:sp>
        <p:nvSpPr>
          <p:cNvPr id="31" name="正方形/長方形 30">
            <a:extLst>
              <a:ext uri="{FF2B5EF4-FFF2-40B4-BE49-F238E27FC236}">
                <a16:creationId xmlns:a16="http://schemas.microsoft.com/office/drawing/2014/main" id="{3FE8E7D3-8D25-2596-9031-0F3003A55352}"/>
              </a:ext>
            </a:extLst>
          </p:cNvPr>
          <p:cNvSpPr/>
          <p:nvPr/>
        </p:nvSpPr>
        <p:spPr>
          <a:xfrm>
            <a:off x="8193505" y="5665608"/>
            <a:ext cx="720000" cy="1814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2F5EF0CA-53E6-4636-A006-51964FDFF5B4}"/>
              </a:ext>
            </a:extLst>
          </p:cNvPr>
          <p:cNvSpPr/>
          <p:nvPr/>
        </p:nvSpPr>
        <p:spPr>
          <a:xfrm>
            <a:off x="2751073" y="1867437"/>
            <a:ext cx="677927" cy="1764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5902204" y="6353322"/>
            <a:ext cx="4997934"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「住民基本台帳人口移動報告令和６年結果」（総務省統計局）より大阪府作成</a:t>
            </a:r>
          </a:p>
        </p:txBody>
      </p:sp>
    </p:spTree>
    <p:extLst>
      <p:ext uri="{BB962C8B-B14F-4D97-AF65-F5344CB8AC3E}">
        <p14:creationId xmlns:p14="http://schemas.microsoft.com/office/powerpoint/2010/main" val="1367591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7DB04B2A-FE6E-F01C-265E-7EEEC94CCC70}"/>
              </a:ext>
            </a:extLst>
          </p:cNvPr>
          <p:cNvGraphicFramePr>
            <a:graphicFrameLocks noGrp="1"/>
          </p:cNvGraphicFramePr>
          <p:nvPr>
            <p:extLst>
              <p:ext uri="{D42A27DB-BD31-4B8C-83A1-F6EECF244321}">
                <p14:modId xmlns:p14="http://schemas.microsoft.com/office/powerpoint/2010/main" val="770749117"/>
              </p:ext>
            </p:extLst>
          </p:nvPr>
        </p:nvGraphicFramePr>
        <p:xfrm>
          <a:off x="1623629" y="1166203"/>
          <a:ext cx="4426421" cy="5006468"/>
        </p:xfrm>
        <a:graphic>
          <a:graphicData uri="http://schemas.openxmlformats.org/drawingml/2006/table">
            <a:tbl>
              <a:tblPr>
                <a:tableStyleId>{5C22544A-7EE6-4342-B048-85BDC9FD1C3A}</a:tableStyleId>
              </a:tblPr>
              <a:tblGrid>
                <a:gridCol w="471754">
                  <a:extLst>
                    <a:ext uri="{9D8B030D-6E8A-4147-A177-3AD203B41FA5}">
                      <a16:colId xmlns:a16="http://schemas.microsoft.com/office/drawing/2014/main" val="617469751"/>
                    </a:ext>
                  </a:extLst>
                </a:gridCol>
                <a:gridCol w="1026692">
                  <a:extLst>
                    <a:ext uri="{9D8B030D-6E8A-4147-A177-3AD203B41FA5}">
                      <a16:colId xmlns:a16="http://schemas.microsoft.com/office/drawing/2014/main" val="2036313159"/>
                    </a:ext>
                  </a:extLst>
                </a:gridCol>
                <a:gridCol w="912616">
                  <a:extLst>
                    <a:ext uri="{9D8B030D-6E8A-4147-A177-3AD203B41FA5}">
                      <a16:colId xmlns:a16="http://schemas.microsoft.com/office/drawing/2014/main" val="3915154863"/>
                    </a:ext>
                  </a:extLst>
                </a:gridCol>
                <a:gridCol w="912616">
                  <a:extLst>
                    <a:ext uri="{9D8B030D-6E8A-4147-A177-3AD203B41FA5}">
                      <a16:colId xmlns:a16="http://schemas.microsoft.com/office/drawing/2014/main" val="2620933864"/>
                    </a:ext>
                  </a:extLst>
                </a:gridCol>
                <a:gridCol w="1102743">
                  <a:extLst>
                    <a:ext uri="{9D8B030D-6E8A-4147-A177-3AD203B41FA5}">
                      <a16:colId xmlns:a16="http://schemas.microsoft.com/office/drawing/2014/main" val="2064220822"/>
                    </a:ext>
                  </a:extLst>
                </a:gridCol>
              </a:tblGrid>
              <a:tr h="412868">
                <a:tc>
                  <a:txBody>
                    <a:bodyPr/>
                    <a:lstStyle/>
                    <a:p>
                      <a:pPr algn="ctr" fontAlgn="ctr"/>
                      <a:r>
                        <a:rPr lang="ja-JP" altLang="en-US" sz="1200" b="1" u="none" strike="noStrike" dirty="0">
                          <a:effectLst/>
                          <a:latin typeface="メイリオ" panose="020B0604030504040204" pitchFamily="50" charset="-128"/>
                          <a:ea typeface="メイリオ" panose="020B0604030504040204" pitchFamily="50" charset="-128"/>
                        </a:rPr>
                        <a:t>順位</a:t>
                      </a:r>
                      <a:endParaRPr lang="ja-JP" altLang="en-US" sz="1200" b="1" i="0" u="none" strike="noStrike" dirty="0">
                        <a:effectLst/>
                        <a:latin typeface="メイリオ" panose="020B0604030504040204" pitchFamily="50" charset="-128"/>
                        <a:ea typeface="メイリオ" panose="020B0604030504040204" pitchFamily="50" charset="-128"/>
                      </a:endParaRPr>
                    </a:p>
                  </a:txBody>
                  <a:tcPr marL="7790" marR="779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u="none" strike="noStrike" dirty="0">
                          <a:effectLst/>
                          <a:latin typeface="メイリオ" panose="020B0604030504040204" pitchFamily="50" charset="-128"/>
                          <a:ea typeface="メイリオ" panose="020B0604030504040204" pitchFamily="50" charset="-128"/>
                        </a:rPr>
                        <a:t>団体名</a:t>
                      </a:r>
                      <a:endParaRPr lang="ja-JP" altLang="en-US" sz="1200" b="1" i="0" u="none" strike="noStrike" dirty="0">
                        <a:effectLst/>
                        <a:latin typeface="メイリオ" panose="020B0604030504040204" pitchFamily="50" charset="-128"/>
                        <a:ea typeface="メイリオ" panose="020B0604030504040204" pitchFamily="50" charset="-128"/>
                      </a:endParaRPr>
                    </a:p>
                  </a:txBody>
                  <a:tcPr marL="7790" marR="779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u="none" strike="noStrike" dirty="0">
                          <a:effectLst/>
                          <a:latin typeface="メイリオ" panose="020B0604030504040204" pitchFamily="50" charset="-128"/>
                          <a:ea typeface="メイリオ" panose="020B0604030504040204" pitchFamily="50" charset="-128"/>
                        </a:rPr>
                        <a:t>転入者数</a:t>
                      </a:r>
                      <a:endParaRPr lang="ja-JP" altLang="en-US" sz="1200" b="1" i="0" u="none" strike="noStrike" dirty="0">
                        <a:effectLst/>
                        <a:latin typeface="メイリオ" panose="020B0604030504040204" pitchFamily="50" charset="-128"/>
                        <a:ea typeface="メイリオ" panose="020B0604030504040204" pitchFamily="50" charset="-128"/>
                      </a:endParaRPr>
                    </a:p>
                  </a:txBody>
                  <a:tcPr marL="7790" marR="779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u="none" strike="noStrike" dirty="0">
                          <a:effectLst/>
                          <a:latin typeface="メイリオ" panose="020B0604030504040204" pitchFamily="50" charset="-128"/>
                          <a:ea typeface="メイリオ" panose="020B0604030504040204" pitchFamily="50" charset="-128"/>
                        </a:rPr>
                        <a:t>転出者数</a:t>
                      </a:r>
                      <a:endParaRPr lang="ja-JP" altLang="en-US" sz="1200" b="1" i="0" u="none" strike="noStrike" dirty="0">
                        <a:effectLst/>
                        <a:latin typeface="メイリオ" panose="020B0604030504040204" pitchFamily="50" charset="-128"/>
                        <a:ea typeface="メイリオ" panose="020B0604030504040204" pitchFamily="50" charset="-128"/>
                      </a:endParaRPr>
                    </a:p>
                  </a:txBody>
                  <a:tcPr marL="7790" marR="779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auto"/>
                      <a:r>
                        <a:rPr lang="ja-JP" altLang="en-US" sz="1200" b="1" u="none" strike="noStrike" dirty="0">
                          <a:effectLst/>
                          <a:latin typeface="メイリオ" panose="020B0604030504040204" pitchFamily="50" charset="-128"/>
                          <a:ea typeface="メイリオ" panose="020B0604030504040204" pitchFamily="50" charset="-128"/>
                        </a:rPr>
                        <a:t>転入超過者数</a:t>
                      </a:r>
                      <a:endParaRPr lang="ja-JP" altLang="en-US" sz="1200" b="1" i="0" u="none" strike="noStrike" dirty="0">
                        <a:effectLst/>
                        <a:latin typeface="メイリオ" panose="020B0604030504040204" pitchFamily="50" charset="-128"/>
                        <a:ea typeface="メイリオ" panose="020B0604030504040204" pitchFamily="50" charset="-128"/>
                      </a:endParaRPr>
                    </a:p>
                  </a:txBody>
                  <a:tcPr marL="7790" marR="779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4524348"/>
                  </a:ext>
                </a:extLst>
              </a:tr>
              <a:tr h="208800">
                <a:tc>
                  <a:txBody>
                    <a:bodyPr/>
                    <a:lstStyle/>
                    <a:p>
                      <a:pPr algn="l" fontAlgn="ctr"/>
                      <a:r>
                        <a:rPr lang="ja-JP" altLang="en-US" sz="1200" u="none" strike="noStrike" dirty="0">
                          <a:effectLst/>
                          <a:latin typeface="メイリオ" panose="020B0604030504040204" pitchFamily="50" charset="-128"/>
                          <a:ea typeface="メイリオ" panose="020B0604030504040204" pitchFamily="50" charset="-128"/>
                        </a:rPr>
                        <a:t>　</a:t>
                      </a:r>
                      <a:endParaRPr lang="ja-JP" altLang="en-US"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dirty="0">
                          <a:effectLst/>
                          <a:latin typeface="メイリオ" panose="020B0604030504040204" pitchFamily="50" charset="-128"/>
                          <a:ea typeface="メイリオ" panose="020B0604030504040204" pitchFamily="50" charset="-128"/>
                        </a:rPr>
                        <a:t>大阪府</a:t>
                      </a:r>
                      <a:endParaRPr lang="ja-JP" altLang="en-US" sz="1200" b="0" i="0" u="none" strike="noStrike" dirty="0">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416,425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405,633</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a:effectLst/>
                          <a:latin typeface="メイリオ" panose="020B0604030504040204" pitchFamily="50" charset="-128"/>
                          <a:ea typeface="メイリオ" panose="020B0604030504040204" pitchFamily="50" charset="-128"/>
                        </a:rPr>
                        <a:t> </a:t>
                      </a:r>
                      <a:r>
                        <a:rPr lang="en-US" altLang="ja-JP" sz="1200" u="none" strike="noStrike">
                          <a:effectLst/>
                          <a:latin typeface="メイリオ" panose="020B0604030504040204" pitchFamily="50" charset="-128"/>
                          <a:ea typeface="メイリオ" panose="020B0604030504040204" pitchFamily="50" charset="-128"/>
                        </a:rPr>
                        <a:t>10,792</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0889758"/>
                  </a:ext>
                </a:extLst>
              </a:tr>
              <a:tr h="208800">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1</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dirty="0">
                          <a:effectLst/>
                          <a:latin typeface="メイリオ" panose="020B0604030504040204" pitchFamily="50" charset="-128"/>
                          <a:ea typeface="メイリオ" panose="020B0604030504040204" pitchFamily="50" charset="-128"/>
                        </a:rPr>
                        <a:t>大阪市</a:t>
                      </a:r>
                      <a:endParaRPr lang="ja-JP" altLang="en-US" sz="1200" b="0" i="0" u="none" strike="noStrike" dirty="0">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193,552</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180,586</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a:effectLst/>
                          <a:latin typeface="メイリオ" panose="020B0604030504040204" pitchFamily="50" charset="-128"/>
                          <a:ea typeface="メイリオ" panose="020B0604030504040204" pitchFamily="50" charset="-128"/>
                        </a:rPr>
                        <a:t> </a:t>
                      </a:r>
                      <a:r>
                        <a:rPr lang="en-US" altLang="ja-JP" sz="1200" u="none" strike="noStrike">
                          <a:effectLst/>
                          <a:latin typeface="メイリオ" panose="020B0604030504040204" pitchFamily="50" charset="-128"/>
                          <a:ea typeface="メイリオ" panose="020B0604030504040204" pitchFamily="50" charset="-128"/>
                        </a:rPr>
                        <a:t>12,966</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0077411"/>
                  </a:ext>
                </a:extLst>
              </a:tr>
              <a:tr h="208800">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2</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dirty="0">
                          <a:effectLst/>
                          <a:latin typeface="メイリオ" panose="020B0604030504040204" pitchFamily="50" charset="-128"/>
                          <a:ea typeface="メイリオ" panose="020B0604030504040204" pitchFamily="50" charset="-128"/>
                        </a:rPr>
                        <a:t>茨木市</a:t>
                      </a:r>
                      <a:endParaRPr lang="ja-JP" altLang="en-US" sz="1200" b="0" i="0" u="none" strike="noStrike" dirty="0">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12,370</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11,094</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a:effectLst/>
                          <a:latin typeface="メイリオ" panose="020B0604030504040204" pitchFamily="50" charset="-128"/>
                          <a:ea typeface="メイリオ" panose="020B0604030504040204" pitchFamily="50" charset="-128"/>
                        </a:rPr>
                        <a:t> </a:t>
                      </a:r>
                      <a:r>
                        <a:rPr lang="en-US" altLang="ja-JP" sz="1200" u="none" strike="noStrike">
                          <a:effectLst/>
                          <a:latin typeface="メイリオ" panose="020B0604030504040204" pitchFamily="50" charset="-128"/>
                          <a:ea typeface="メイリオ" panose="020B0604030504040204" pitchFamily="50" charset="-128"/>
                        </a:rPr>
                        <a:t>1,276</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1775079"/>
                  </a:ext>
                </a:extLst>
              </a:tr>
              <a:tr h="208800">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3</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dirty="0">
                          <a:effectLst/>
                          <a:latin typeface="メイリオ" panose="020B0604030504040204" pitchFamily="50" charset="-128"/>
                          <a:ea typeface="メイリオ" panose="020B0604030504040204" pitchFamily="50" charset="-128"/>
                        </a:rPr>
                        <a:t>吹田市</a:t>
                      </a:r>
                      <a:endParaRPr lang="ja-JP" altLang="en-US" sz="1200" b="0" i="0" u="none" strike="noStrike" dirty="0">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20,386</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19,343</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a:effectLst/>
                          <a:latin typeface="メイリオ" panose="020B0604030504040204" pitchFamily="50" charset="-128"/>
                          <a:ea typeface="メイリオ" panose="020B0604030504040204" pitchFamily="50" charset="-128"/>
                        </a:rPr>
                        <a:t> </a:t>
                      </a:r>
                      <a:r>
                        <a:rPr lang="en-US" altLang="ja-JP" sz="1200" u="none" strike="noStrike">
                          <a:effectLst/>
                          <a:latin typeface="メイリオ" panose="020B0604030504040204" pitchFamily="50" charset="-128"/>
                          <a:ea typeface="メイリオ" panose="020B0604030504040204" pitchFamily="50" charset="-128"/>
                        </a:rPr>
                        <a:t>1,043</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9774540"/>
                  </a:ext>
                </a:extLst>
              </a:tr>
              <a:tr h="208800">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4</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dirty="0">
                          <a:effectLst/>
                          <a:latin typeface="メイリオ" panose="020B0604030504040204" pitchFamily="50" charset="-128"/>
                          <a:ea typeface="メイリオ" panose="020B0604030504040204" pitchFamily="50" charset="-128"/>
                        </a:rPr>
                        <a:t>箕面市</a:t>
                      </a:r>
                      <a:endParaRPr lang="ja-JP" altLang="en-US" sz="1200" b="0" i="0" u="none" strike="noStrike" dirty="0">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5,925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5,384</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a:effectLst/>
                          <a:latin typeface="メイリオ" panose="020B0604030504040204" pitchFamily="50" charset="-128"/>
                          <a:ea typeface="メイリオ" panose="020B0604030504040204" pitchFamily="50" charset="-128"/>
                        </a:rPr>
                        <a:t> </a:t>
                      </a:r>
                      <a:r>
                        <a:rPr lang="en-US" altLang="ja-JP" sz="1200" u="none" strike="noStrike">
                          <a:effectLst/>
                          <a:latin typeface="メイリオ" panose="020B0604030504040204" pitchFamily="50" charset="-128"/>
                          <a:ea typeface="メイリオ" panose="020B0604030504040204" pitchFamily="50" charset="-128"/>
                        </a:rPr>
                        <a:t>541</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6980272"/>
                  </a:ext>
                </a:extLst>
              </a:tr>
              <a:tr h="208800">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5</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東大阪市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16,885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16,363</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a:effectLst/>
                          <a:latin typeface="メイリオ" panose="020B0604030504040204" pitchFamily="50" charset="-128"/>
                          <a:ea typeface="メイリオ" panose="020B0604030504040204" pitchFamily="50" charset="-128"/>
                        </a:rPr>
                        <a:t> </a:t>
                      </a:r>
                      <a:r>
                        <a:rPr lang="en-US" altLang="ja-JP" sz="1200" u="none" strike="noStrike">
                          <a:effectLst/>
                          <a:latin typeface="メイリオ" panose="020B0604030504040204" pitchFamily="50" charset="-128"/>
                          <a:ea typeface="メイリオ" panose="020B0604030504040204" pitchFamily="50" charset="-128"/>
                        </a:rPr>
                        <a:t>522</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0861784"/>
                  </a:ext>
                </a:extLst>
              </a:tr>
              <a:tr h="208800">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6</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dirty="0">
                          <a:effectLst/>
                          <a:latin typeface="メイリオ" panose="020B0604030504040204" pitchFamily="50" charset="-128"/>
                          <a:ea typeface="メイリオ" panose="020B0604030504040204" pitchFamily="50" charset="-128"/>
                        </a:rPr>
                        <a:t>松原市</a:t>
                      </a:r>
                      <a:endParaRPr lang="ja-JP" altLang="en-US" sz="1200" b="0" i="0" u="none" strike="noStrike" dirty="0">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4,154</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3,697</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a:effectLst/>
                          <a:latin typeface="メイリオ" panose="020B0604030504040204" pitchFamily="50" charset="-128"/>
                          <a:ea typeface="メイリオ" panose="020B0604030504040204" pitchFamily="50" charset="-128"/>
                        </a:rPr>
                        <a:t> </a:t>
                      </a:r>
                      <a:r>
                        <a:rPr lang="en-US" altLang="ja-JP" sz="1200" u="none" strike="noStrike">
                          <a:effectLst/>
                          <a:latin typeface="メイリオ" panose="020B0604030504040204" pitchFamily="50" charset="-128"/>
                          <a:ea typeface="メイリオ" panose="020B0604030504040204" pitchFamily="50" charset="-128"/>
                        </a:rPr>
                        <a:t>457</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4951596"/>
                  </a:ext>
                </a:extLst>
              </a:tr>
              <a:tr h="208800">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7</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交野市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2,560</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2,261</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a:effectLst/>
                          <a:latin typeface="メイリオ" panose="020B0604030504040204" pitchFamily="50" charset="-128"/>
                          <a:ea typeface="メイリオ" panose="020B0604030504040204" pitchFamily="50" charset="-128"/>
                        </a:rPr>
                        <a:t> </a:t>
                      </a:r>
                      <a:r>
                        <a:rPr lang="en-US" altLang="ja-JP" sz="1200" u="none" strike="noStrike">
                          <a:effectLst/>
                          <a:latin typeface="メイリオ" panose="020B0604030504040204" pitchFamily="50" charset="-128"/>
                          <a:ea typeface="メイリオ" panose="020B0604030504040204" pitchFamily="50" charset="-128"/>
                        </a:rPr>
                        <a:t>299</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5748783"/>
                  </a:ext>
                </a:extLst>
              </a:tr>
              <a:tr h="208800">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8</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八尾市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7,825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7,595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a:effectLst/>
                          <a:latin typeface="メイリオ" panose="020B0604030504040204" pitchFamily="50" charset="-128"/>
                          <a:ea typeface="メイリオ" panose="020B0604030504040204" pitchFamily="50" charset="-128"/>
                        </a:rPr>
                        <a:t> </a:t>
                      </a:r>
                      <a:r>
                        <a:rPr lang="en-US" altLang="ja-JP" sz="1200" u="none" strike="noStrike">
                          <a:effectLst/>
                          <a:latin typeface="メイリオ" panose="020B0604030504040204" pitchFamily="50" charset="-128"/>
                          <a:ea typeface="メイリオ" panose="020B0604030504040204" pitchFamily="50" charset="-128"/>
                        </a:rPr>
                        <a:t>230</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0812401"/>
                  </a:ext>
                </a:extLst>
              </a:tr>
              <a:tr h="208800">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9</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高槻市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10,494</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10,276</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a:effectLst/>
                          <a:latin typeface="メイリオ" panose="020B0604030504040204" pitchFamily="50" charset="-128"/>
                          <a:ea typeface="メイリオ" panose="020B0604030504040204" pitchFamily="50" charset="-128"/>
                        </a:rPr>
                        <a:t> </a:t>
                      </a:r>
                      <a:r>
                        <a:rPr lang="en-US" altLang="ja-JP" sz="1200" u="none" strike="noStrike">
                          <a:effectLst/>
                          <a:latin typeface="メイリオ" panose="020B0604030504040204" pitchFamily="50" charset="-128"/>
                          <a:ea typeface="メイリオ" panose="020B0604030504040204" pitchFamily="50" charset="-128"/>
                        </a:rPr>
                        <a:t>218</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2270160"/>
                  </a:ext>
                </a:extLst>
              </a:tr>
              <a:tr h="208800">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10</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島本町</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1,034</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861</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a:effectLst/>
                          <a:latin typeface="メイリオ" panose="020B0604030504040204" pitchFamily="50" charset="-128"/>
                          <a:ea typeface="メイリオ" panose="020B0604030504040204" pitchFamily="50" charset="-128"/>
                        </a:rPr>
                        <a:t> </a:t>
                      </a:r>
                      <a:r>
                        <a:rPr lang="en-US" altLang="ja-JP" sz="1200" u="none" strike="noStrike">
                          <a:effectLst/>
                          <a:latin typeface="メイリオ" panose="020B0604030504040204" pitchFamily="50" charset="-128"/>
                          <a:ea typeface="メイリオ" panose="020B0604030504040204" pitchFamily="50" charset="-128"/>
                        </a:rPr>
                        <a:t>173</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5613805"/>
                  </a:ext>
                </a:extLst>
              </a:tr>
              <a:tr h="208800">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11</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枚方市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12,117</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11,983</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a:effectLst/>
                          <a:latin typeface="メイリオ" panose="020B0604030504040204" pitchFamily="50" charset="-128"/>
                          <a:ea typeface="メイリオ" panose="020B0604030504040204" pitchFamily="50" charset="-128"/>
                        </a:rPr>
                        <a:t> </a:t>
                      </a:r>
                      <a:r>
                        <a:rPr lang="en-US" altLang="ja-JP" sz="1200" u="none" strike="noStrike">
                          <a:effectLst/>
                          <a:latin typeface="メイリオ" panose="020B0604030504040204" pitchFamily="50" charset="-128"/>
                          <a:ea typeface="メイリオ" panose="020B0604030504040204" pitchFamily="50" charset="-128"/>
                        </a:rPr>
                        <a:t>134</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0642490"/>
                  </a:ext>
                </a:extLst>
              </a:tr>
              <a:tr h="208800">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12</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泉佐野市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4,556</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4,434</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a:effectLst/>
                          <a:latin typeface="メイリオ" panose="020B0604030504040204" pitchFamily="50" charset="-128"/>
                          <a:ea typeface="メイリオ" panose="020B0604030504040204" pitchFamily="50" charset="-128"/>
                        </a:rPr>
                        <a:t> </a:t>
                      </a:r>
                      <a:r>
                        <a:rPr lang="en-US" altLang="ja-JP" sz="1200" u="none" strike="noStrike">
                          <a:effectLst/>
                          <a:latin typeface="メイリオ" panose="020B0604030504040204" pitchFamily="50" charset="-128"/>
                          <a:ea typeface="メイリオ" panose="020B0604030504040204" pitchFamily="50" charset="-128"/>
                        </a:rPr>
                        <a:t>122</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809228"/>
                  </a:ext>
                </a:extLst>
              </a:tr>
              <a:tr h="208800">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13</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守口市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5,935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5,849</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a:effectLst/>
                          <a:latin typeface="メイリオ" panose="020B0604030504040204" pitchFamily="50" charset="-128"/>
                          <a:ea typeface="メイリオ" panose="020B0604030504040204" pitchFamily="50" charset="-128"/>
                        </a:rPr>
                        <a:t> </a:t>
                      </a:r>
                      <a:r>
                        <a:rPr lang="en-US" altLang="ja-JP" sz="1200" u="none" strike="noStrike">
                          <a:effectLst/>
                          <a:latin typeface="メイリオ" panose="020B0604030504040204" pitchFamily="50" charset="-128"/>
                          <a:ea typeface="メイリオ" panose="020B0604030504040204" pitchFamily="50" charset="-128"/>
                        </a:rPr>
                        <a:t>86</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2591024"/>
                  </a:ext>
                </a:extLst>
              </a:tr>
              <a:tr h="208800">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14</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泉大津市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2,935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2,881</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a:effectLst/>
                          <a:latin typeface="メイリオ" panose="020B0604030504040204" pitchFamily="50" charset="-128"/>
                          <a:ea typeface="メイリオ" panose="020B0604030504040204" pitchFamily="50" charset="-128"/>
                        </a:rPr>
                        <a:t> </a:t>
                      </a:r>
                      <a:r>
                        <a:rPr lang="en-US" altLang="ja-JP" sz="1200" u="none" strike="noStrike">
                          <a:effectLst/>
                          <a:latin typeface="メイリオ" panose="020B0604030504040204" pitchFamily="50" charset="-128"/>
                          <a:ea typeface="メイリオ" panose="020B0604030504040204" pitchFamily="50" charset="-128"/>
                        </a:rPr>
                        <a:t>54</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418311"/>
                  </a:ext>
                </a:extLst>
              </a:tr>
              <a:tr h="208800">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15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羽曳野市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3,407</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3,361</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a:effectLst/>
                          <a:latin typeface="メイリオ" panose="020B0604030504040204" pitchFamily="50" charset="-128"/>
                          <a:ea typeface="メイリオ" panose="020B0604030504040204" pitchFamily="50" charset="-128"/>
                        </a:rPr>
                        <a:t> </a:t>
                      </a:r>
                      <a:r>
                        <a:rPr lang="en-US" altLang="ja-JP" sz="1200" u="none" strike="noStrike">
                          <a:effectLst/>
                          <a:latin typeface="メイリオ" panose="020B0604030504040204" pitchFamily="50" charset="-128"/>
                          <a:ea typeface="メイリオ" panose="020B0604030504040204" pitchFamily="50" charset="-128"/>
                        </a:rPr>
                        <a:t>46</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8801392"/>
                  </a:ext>
                </a:extLst>
              </a:tr>
              <a:tr h="208800">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16</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田尻町</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1,109</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1,074</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dirty="0">
                          <a:effectLst/>
                          <a:latin typeface="メイリオ" panose="020B0604030504040204" pitchFamily="50" charset="-128"/>
                          <a:ea typeface="メイリオ" panose="020B0604030504040204" pitchFamily="50" charset="-128"/>
                        </a:rPr>
                        <a:t> </a:t>
                      </a:r>
                      <a:r>
                        <a:rPr lang="en-US" altLang="ja-JP" sz="1200" u="none" strike="noStrike" dirty="0">
                          <a:effectLst/>
                          <a:latin typeface="メイリオ" panose="020B0604030504040204" pitchFamily="50" charset="-128"/>
                          <a:ea typeface="メイリオ" panose="020B0604030504040204" pitchFamily="50" charset="-128"/>
                        </a:rPr>
                        <a:t>35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3246982"/>
                  </a:ext>
                </a:extLst>
              </a:tr>
              <a:tr h="208800">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17</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柏原市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2,395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2,365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dirty="0">
                          <a:effectLst/>
                          <a:latin typeface="メイリオ" panose="020B0604030504040204" pitchFamily="50" charset="-128"/>
                          <a:ea typeface="メイリオ" panose="020B0604030504040204" pitchFamily="50" charset="-128"/>
                        </a:rPr>
                        <a:t> </a:t>
                      </a:r>
                      <a:r>
                        <a:rPr lang="en-US" altLang="ja-JP" sz="1200" u="none" strike="noStrike" dirty="0">
                          <a:effectLst/>
                          <a:latin typeface="メイリオ" panose="020B0604030504040204" pitchFamily="50" charset="-128"/>
                          <a:ea typeface="メイリオ" panose="020B0604030504040204" pitchFamily="50" charset="-128"/>
                        </a:rPr>
                        <a:t>30</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2824348"/>
                  </a:ext>
                </a:extLst>
              </a:tr>
              <a:tr h="208800">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18</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忠岡町</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609</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580</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dirty="0">
                          <a:effectLst/>
                          <a:latin typeface="メイリオ" panose="020B0604030504040204" pitchFamily="50" charset="-128"/>
                          <a:ea typeface="メイリオ" panose="020B0604030504040204" pitchFamily="50" charset="-128"/>
                        </a:rPr>
                        <a:t> </a:t>
                      </a:r>
                      <a:r>
                        <a:rPr lang="en-US" altLang="ja-JP" sz="1200" u="none" strike="noStrike" dirty="0">
                          <a:effectLst/>
                          <a:latin typeface="メイリオ" panose="020B0604030504040204" pitchFamily="50" charset="-128"/>
                          <a:ea typeface="メイリオ" panose="020B0604030504040204" pitchFamily="50" charset="-128"/>
                        </a:rPr>
                        <a:t>29</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0577652"/>
                  </a:ext>
                </a:extLst>
              </a:tr>
              <a:tr h="208800">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19</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熊取町</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1,185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1,193</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8</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8052916"/>
                  </a:ext>
                </a:extLst>
              </a:tr>
              <a:tr h="208800">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20</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能勢町</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280</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295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15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7997445"/>
                  </a:ext>
                </a:extLst>
              </a:tr>
              <a:tr h="208800">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21</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dirty="0">
                          <a:effectLst/>
                          <a:latin typeface="メイリオ" panose="020B0604030504040204" pitchFamily="50" charset="-128"/>
                          <a:ea typeface="メイリオ" panose="020B0604030504040204" pitchFamily="50" charset="-128"/>
                        </a:rPr>
                        <a:t>池田市</a:t>
                      </a:r>
                      <a:endParaRPr lang="ja-JP" altLang="en-US" sz="1200" b="0" i="0" u="none" strike="noStrike" dirty="0">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4,578</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4,595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t"/>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17</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412523"/>
                  </a:ext>
                </a:extLst>
              </a:tr>
            </a:tbl>
          </a:graphicData>
        </a:graphic>
      </p:graphicFrame>
      <p:graphicFrame>
        <p:nvGraphicFramePr>
          <p:cNvPr id="7" name="表 6">
            <a:extLst>
              <a:ext uri="{FF2B5EF4-FFF2-40B4-BE49-F238E27FC236}">
                <a16:creationId xmlns:a16="http://schemas.microsoft.com/office/drawing/2014/main" id="{CC37DAF9-3426-E272-FDD4-0F9A47BF12A5}"/>
              </a:ext>
            </a:extLst>
          </p:cNvPr>
          <p:cNvGraphicFramePr>
            <a:graphicFrameLocks noGrp="1"/>
          </p:cNvGraphicFramePr>
          <p:nvPr>
            <p:extLst>
              <p:ext uri="{D42A27DB-BD31-4B8C-83A1-F6EECF244321}">
                <p14:modId xmlns:p14="http://schemas.microsoft.com/office/powerpoint/2010/main" val="1603267796"/>
              </p:ext>
            </p:extLst>
          </p:nvPr>
        </p:nvGraphicFramePr>
        <p:xfrm>
          <a:off x="6312329" y="1169231"/>
          <a:ext cx="4426421" cy="5006468"/>
        </p:xfrm>
        <a:graphic>
          <a:graphicData uri="http://schemas.openxmlformats.org/drawingml/2006/table">
            <a:tbl>
              <a:tblPr>
                <a:tableStyleId>{5C22544A-7EE6-4342-B048-85BDC9FD1C3A}</a:tableStyleId>
              </a:tblPr>
              <a:tblGrid>
                <a:gridCol w="471754">
                  <a:extLst>
                    <a:ext uri="{9D8B030D-6E8A-4147-A177-3AD203B41FA5}">
                      <a16:colId xmlns:a16="http://schemas.microsoft.com/office/drawing/2014/main" val="258326168"/>
                    </a:ext>
                  </a:extLst>
                </a:gridCol>
                <a:gridCol w="1026692">
                  <a:extLst>
                    <a:ext uri="{9D8B030D-6E8A-4147-A177-3AD203B41FA5}">
                      <a16:colId xmlns:a16="http://schemas.microsoft.com/office/drawing/2014/main" val="2829644201"/>
                    </a:ext>
                  </a:extLst>
                </a:gridCol>
                <a:gridCol w="912616">
                  <a:extLst>
                    <a:ext uri="{9D8B030D-6E8A-4147-A177-3AD203B41FA5}">
                      <a16:colId xmlns:a16="http://schemas.microsoft.com/office/drawing/2014/main" val="241354443"/>
                    </a:ext>
                  </a:extLst>
                </a:gridCol>
                <a:gridCol w="912616">
                  <a:extLst>
                    <a:ext uri="{9D8B030D-6E8A-4147-A177-3AD203B41FA5}">
                      <a16:colId xmlns:a16="http://schemas.microsoft.com/office/drawing/2014/main" val="3888168598"/>
                    </a:ext>
                  </a:extLst>
                </a:gridCol>
                <a:gridCol w="1102743">
                  <a:extLst>
                    <a:ext uri="{9D8B030D-6E8A-4147-A177-3AD203B41FA5}">
                      <a16:colId xmlns:a16="http://schemas.microsoft.com/office/drawing/2014/main" val="1383916020"/>
                    </a:ext>
                  </a:extLst>
                </a:gridCol>
              </a:tblGrid>
              <a:tr h="412868">
                <a:tc>
                  <a:txBody>
                    <a:bodyPr/>
                    <a:lstStyle/>
                    <a:p>
                      <a:pPr algn="ctr" fontAlgn="ctr"/>
                      <a:r>
                        <a:rPr lang="ja-JP" altLang="en-US" sz="1200" b="1" u="none" strike="noStrike" dirty="0">
                          <a:effectLst/>
                          <a:latin typeface="メイリオ" panose="020B0604030504040204" pitchFamily="50" charset="-128"/>
                          <a:ea typeface="メイリオ" panose="020B0604030504040204" pitchFamily="50" charset="-128"/>
                        </a:rPr>
                        <a:t>順位</a:t>
                      </a:r>
                      <a:endParaRPr lang="ja-JP" altLang="en-US" sz="1200" b="1" i="0" u="none" strike="noStrike" dirty="0">
                        <a:effectLst/>
                        <a:latin typeface="メイリオ" panose="020B0604030504040204" pitchFamily="50" charset="-128"/>
                        <a:ea typeface="メイリオ" panose="020B0604030504040204" pitchFamily="50" charset="-128"/>
                      </a:endParaRPr>
                    </a:p>
                  </a:txBody>
                  <a:tcPr marL="7790" marR="779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u="none" strike="noStrike" dirty="0">
                          <a:effectLst/>
                          <a:latin typeface="メイリオ" panose="020B0604030504040204" pitchFamily="50" charset="-128"/>
                          <a:ea typeface="メイリオ" panose="020B0604030504040204" pitchFamily="50" charset="-128"/>
                        </a:rPr>
                        <a:t>団体名</a:t>
                      </a:r>
                      <a:endParaRPr lang="ja-JP" altLang="en-US" sz="1200" b="1" i="0" u="none" strike="noStrike" dirty="0">
                        <a:effectLst/>
                        <a:latin typeface="メイリオ" panose="020B0604030504040204" pitchFamily="50" charset="-128"/>
                        <a:ea typeface="メイリオ" panose="020B0604030504040204" pitchFamily="50" charset="-128"/>
                      </a:endParaRPr>
                    </a:p>
                  </a:txBody>
                  <a:tcPr marL="7790" marR="779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u="none" strike="noStrike" dirty="0">
                          <a:effectLst/>
                          <a:latin typeface="メイリオ" panose="020B0604030504040204" pitchFamily="50" charset="-128"/>
                          <a:ea typeface="メイリオ" panose="020B0604030504040204" pitchFamily="50" charset="-128"/>
                        </a:rPr>
                        <a:t>転入者数</a:t>
                      </a:r>
                      <a:endParaRPr lang="ja-JP" altLang="en-US" sz="1200" b="1" i="0" u="none" strike="noStrike" dirty="0">
                        <a:effectLst/>
                        <a:latin typeface="メイリオ" panose="020B0604030504040204" pitchFamily="50" charset="-128"/>
                        <a:ea typeface="メイリオ" panose="020B0604030504040204" pitchFamily="50" charset="-128"/>
                      </a:endParaRPr>
                    </a:p>
                  </a:txBody>
                  <a:tcPr marL="7790" marR="779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b="1" u="none" strike="noStrike" dirty="0">
                          <a:effectLst/>
                          <a:latin typeface="メイリオ" panose="020B0604030504040204" pitchFamily="50" charset="-128"/>
                          <a:ea typeface="メイリオ" panose="020B0604030504040204" pitchFamily="50" charset="-128"/>
                        </a:rPr>
                        <a:t>転出者数</a:t>
                      </a:r>
                      <a:endParaRPr lang="ja-JP" altLang="en-US" sz="1200" b="1" i="0" u="none" strike="noStrike" dirty="0">
                        <a:effectLst/>
                        <a:latin typeface="メイリオ" panose="020B0604030504040204" pitchFamily="50" charset="-128"/>
                        <a:ea typeface="メイリオ" panose="020B0604030504040204" pitchFamily="50" charset="-128"/>
                      </a:endParaRPr>
                    </a:p>
                  </a:txBody>
                  <a:tcPr marL="7790" marR="779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auto"/>
                      <a:r>
                        <a:rPr lang="ja-JP" altLang="en-US" sz="1200" b="1" u="none" strike="noStrike" dirty="0">
                          <a:effectLst/>
                          <a:latin typeface="メイリオ" panose="020B0604030504040204" pitchFamily="50" charset="-128"/>
                          <a:ea typeface="メイリオ" panose="020B0604030504040204" pitchFamily="50" charset="-128"/>
                        </a:rPr>
                        <a:t>転入超過者数</a:t>
                      </a:r>
                      <a:endParaRPr lang="ja-JP" altLang="en-US" sz="1200" b="1" i="0" u="none" strike="noStrike" dirty="0">
                        <a:effectLst/>
                        <a:latin typeface="メイリオ" panose="020B0604030504040204" pitchFamily="50" charset="-128"/>
                        <a:ea typeface="メイリオ" panose="020B0604030504040204" pitchFamily="50" charset="-128"/>
                      </a:endParaRPr>
                    </a:p>
                  </a:txBody>
                  <a:tcPr marL="7790" marR="779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5489285"/>
                  </a:ext>
                </a:extLst>
              </a:tr>
              <a:tr h="208800">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22</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千早赤阪村</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86</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123</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37</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9029308"/>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23</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河南町</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455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497</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42</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1716865"/>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24</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大阪狭山市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1,908</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1,961</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53</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7693290"/>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25</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太子町</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338</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398</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60</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4052303"/>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26</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和泉市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5,681</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5,746</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65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1811226"/>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27</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豊能町</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396</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505</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109</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8405162"/>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28</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門真市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4,822</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4,931</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109</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4694516"/>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29</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dirty="0">
                          <a:effectLst/>
                          <a:latin typeface="メイリオ" panose="020B0604030504040204" pitchFamily="50" charset="-128"/>
                          <a:ea typeface="メイリオ" panose="020B0604030504040204" pitchFamily="50" charset="-128"/>
                        </a:rPr>
                        <a:t>四條畷市</a:t>
                      </a:r>
                      <a:endParaRPr lang="ja-JP" altLang="en-US" sz="1200" b="0" i="0" u="none" strike="noStrike" dirty="0">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1,803</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1,948</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145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3117727"/>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30</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摂津市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4,242</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4,394</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152</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1478527"/>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31</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岸和田市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5,031</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5,218</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187</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7767741"/>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32</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豊中市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17,858</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18,060</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202</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2343476"/>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33</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寝屋川市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7,051</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7,283</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232</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3798554"/>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34</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高石市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1,846</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2,143</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297</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1002184"/>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35</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大東市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3,841</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4,165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324</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4416186"/>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36</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阪南市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1,178</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1,542</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364</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0673399"/>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37</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河内長野市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2,327</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2,692</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365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2613247"/>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38</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藤井寺市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2,191</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2,583</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392</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9620372"/>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39</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富田林市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3,054</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3,570</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516</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8990366"/>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40</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堺市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33,873</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34,400</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527</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2914394"/>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41</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貝塚市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2,377</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3,001</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624</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3761405"/>
                  </a:ext>
                </a:extLst>
              </a:tr>
              <a:tr h="208800">
                <a:tc>
                  <a:txBody>
                    <a:bodyPr/>
                    <a:lstStyle/>
                    <a:p>
                      <a:pPr algn="r" fontAlgn="t"/>
                      <a:r>
                        <a:rPr lang="en-US" altLang="ja-JP" sz="1200" u="none" strike="noStrike">
                          <a:effectLst/>
                          <a:latin typeface="メイリオ" panose="020B0604030504040204" pitchFamily="50" charset="-128"/>
                          <a:ea typeface="メイリオ" panose="020B0604030504040204" pitchFamily="50" charset="-128"/>
                        </a:rPr>
                        <a:t>42</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a:effectLst/>
                          <a:latin typeface="メイリオ" panose="020B0604030504040204" pitchFamily="50" charset="-128"/>
                          <a:ea typeface="メイリオ" panose="020B0604030504040204" pitchFamily="50" charset="-128"/>
                        </a:rPr>
                        <a:t>泉南市</a:t>
                      </a:r>
                      <a:endParaRPr lang="ja-JP" altLang="en-US" sz="1200" b="0" i="0" u="none" strike="noStrike">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1,441</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2,655</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1,214</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6122974"/>
                  </a:ext>
                </a:extLst>
              </a:tr>
              <a:tr h="208800">
                <a:tc>
                  <a:txBody>
                    <a:bodyPr/>
                    <a:lstStyle/>
                    <a:p>
                      <a:pPr algn="r" fontAlgn="t"/>
                      <a:r>
                        <a:rPr lang="en-US" altLang="ja-JP" sz="1200" u="none" strike="noStrike" dirty="0">
                          <a:effectLst/>
                          <a:latin typeface="メイリオ" panose="020B0604030504040204" pitchFamily="50" charset="-128"/>
                          <a:ea typeface="メイリオ" panose="020B0604030504040204" pitchFamily="50" charset="-128"/>
                        </a:rPr>
                        <a:t>43</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t"/>
                      <a:r>
                        <a:rPr lang="ja-JP" altLang="en-US" sz="1200" u="none" strike="noStrike" dirty="0">
                          <a:effectLst/>
                          <a:latin typeface="メイリオ" panose="020B0604030504040204" pitchFamily="50" charset="-128"/>
                          <a:ea typeface="メイリオ" panose="020B0604030504040204" pitchFamily="50" charset="-128"/>
                        </a:rPr>
                        <a:t>岬町</a:t>
                      </a:r>
                      <a:endParaRPr lang="ja-JP" altLang="en-US" sz="1200" b="0" i="0" u="none" strike="noStrike" dirty="0">
                        <a:effectLst/>
                        <a:latin typeface="メイリオ" panose="020B0604030504040204" pitchFamily="50" charset="-128"/>
                        <a:ea typeface="メイリオ" panose="020B0604030504040204" pitchFamily="50" charset="-128"/>
                      </a:endParaRPr>
                    </a:p>
                  </a:txBody>
                  <a:tcPr marL="7790" marR="7790" marT="779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a:effectLst/>
                          <a:latin typeface="メイリオ" panose="020B0604030504040204" pitchFamily="50" charset="-128"/>
                          <a:ea typeface="メイリオ" panose="020B0604030504040204" pitchFamily="50" charset="-128"/>
                        </a:rPr>
                        <a:t>335</a:t>
                      </a:r>
                      <a:endParaRPr lang="en-US" altLang="ja-JP" sz="1200" b="0" i="0" u="none" strike="noStrike">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en-US" altLang="ja-JP" sz="1200" u="none" strike="noStrike" dirty="0">
                          <a:effectLst/>
                          <a:latin typeface="メイリオ" panose="020B0604030504040204" pitchFamily="50" charset="-128"/>
                          <a:ea typeface="メイリオ" panose="020B0604030504040204" pitchFamily="50" charset="-128"/>
                        </a:rPr>
                        <a:t>1,748</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fontAlgn="ctr"/>
                      <a:r>
                        <a:rPr lang="ja-JP" altLang="en-US" sz="1200" u="none" strike="noStrike" dirty="0">
                          <a:effectLst/>
                          <a:latin typeface="メイリオ" panose="020B0604030504040204" pitchFamily="50" charset="-128"/>
                          <a:ea typeface="メイリオ" panose="020B0604030504040204" pitchFamily="50" charset="-128"/>
                        </a:rPr>
                        <a:t>▲</a:t>
                      </a:r>
                      <a:r>
                        <a:rPr lang="en-US" altLang="ja-JP" sz="1200" u="none" strike="noStrike" dirty="0">
                          <a:effectLst/>
                          <a:latin typeface="メイリオ" panose="020B0604030504040204" pitchFamily="50" charset="-128"/>
                          <a:ea typeface="メイリオ" panose="020B0604030504040204" pitchFamily="50" charset="-128"/>
                        </a:rPr>
                        <a:t>1,413</a:t>
                      </a:r>
                      <a:endParaRPr lang="en-US" altLang="ja-JP" sz="1200" b="0" i="0" u="none" strike="noStrike" dirty="0">
                        <a:effectLst/>
                        <a:latin typeface="メイリオ" panose="020B0604030504040204" pitchFamily="50" charset="-128"/>
                        <a:ea typeface="メイリオ" panose="020B0604030504040204" pitchFamily="50" charset="-128"/>
                      </a:endParaRPr>
                    </a:p>
                  </a:txBody>
                  <a:tcPr marL="7790" marR="72000" marT="779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406798"/>
                  </a:ext>
                </a:extLst>
              </a:tr>
            </a:tbl>
          </a:graphicData>
        </a:graphic>
      </p:graphicFrame>
      <p:sp>
        <p:nvSpPr>
          <p:cNvPr id="3" name="テキスト ボックス 9"/>
          <p:cNvSpPr txBox="1"/>
          <p:nvPr/>
        </p:nvSpPr>
        <p:spPr>
          <a:xfrm>
            <a:off x="465058" y="500415"/>
            <a:ext cx="11261884" cy="431657"/>
          </a:xfrm>
          <a:prstGeom prst="rect">
            <a:avLst/>
          </a:prstGeom>
          <a:noFill/>
          <a:ln w="6350">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1300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府内市町村別では</a:t>
            </a:r>
            <a:r>
              <a:rPr lang="ja-JP" altLang="en-US" sz="1800">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800">
                <a:latin typeface="メイリオ" panose="020B0604030504040204" pitchFamily="50" charset="-128"/>
                <a:ea typeface="メイリオ" panose="020B0604030504040204" pitchFamily="50" charset="-128"/>
                <a:cs typeface="Meiryo UI" panose="020B0604030504040204" pitchFamily="50" charset="-128"/>
              </a:rPr>
              <a:t>茨木市、吹田市が</a:t>
            </a:r>
            <a:r>
              <a:rPr lang="en-US" altLang="ja-JP" sz="1800" dirty="0">
                <a:latin typeface="メイリオ" panose="020B0604030504040204" pitchFamily="50" charset="-128"/>
                <a:ea typeface="メイリオ" panose="020B0604030504040204" pitchFamily="50" charset="-128"/>
                <a:cs typeface="Meiryo UI" panose="020B0604030504040204" pitchFamily="50" charset="-128"/>
              </a:rPr>
              <a:t>1,000</a:t>
            </a:r>
            <a:r>
              <a:rPr lang="ja-JP" altLang="en-US" sz="1800">
                <a:latin typeface="メイリオ" panose="020B0604030504040204" pitchFamily="50" charset="-128"/>
                <a:ea typeface="メイリオ" panose="020B0604030504040204" pitchFamily="50" charset="-128"/>
                <a:cs typeface="Meiryo UI" panose="020B0604030504040204" pitchFamily="50" charset="-128"/>
              </a:rPr>
              <a:t>人を超える転入超過。</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1"/>
          <p:cNvSpPr>
            <a:spLocks noChangeArrowheads="1"/>
          </p:cNvSpPr>
          <p:nvPr/>
        </p:nvSpPr>
        <p:spPr bwMode="auto">
          <a:xfrm>
            <a:off x="0" y="1"/>
            <a:ext cx="12192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人口、世帯、人口移動</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⑥</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大阪府内の人口移動の状況（令和５年）</a:t>
            </a:r>
          </a:p>
        </p:txBody>
      </p:sp>
      <p:sp>
        <p:nvSpPr>
          <p:cNvPr id="8" name="テキスト ボックス 7"/>
          <p:cNvSpPr txBox="1"/>
          <p:nvPr/>
        </p:nvSpPr>
        <p:spPr>
          <a:xfrm>
            <a:off x="4678125" y="6353322"/>
            <a:ext cx="6222013" cy="261610"/>
          </a:xfrm>
          <a:prstGeom prst="rect">
            <a:avLst/>
          </a:prstGeom>
          <a:noFill/>
        </p:spPr>
        <p:txBody>
          <a:bodyPr wrap="square" rtlCol="0">
            <a:spAutoFit/>
          </a:bodyPr>
          <a:lstStyle/>
          <a:p>
            <a:pPr algn="r" fontAlgn="base">
              <a:spcBef>
                <a:spcPct val="50000"/>
              </a:spcBef>
              <a:spcAft>
                <a:spcPct val="0"/>
              </a:spcAft>
            </a:pPr>
            <a:r>
              <a:rPr lang="ja-JP" altLang="en-US" sz="105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「住民基本台帳人口移動報告令和５年結果」（総務省統計局）より大阪府作成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コネクタ 12"/>
          <p:cNvCxnSpPr>
            <a:cxnSpLocks/>
          </p:cNvCxnSpPr>
          <p:nvPr/>
        </p:nvCxnSpPr>
        <p:spPr>
          <a:xfrm>
            <a:off x="1253196" y="5544035"/>
            <a:ext cx="4796854"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7" name="直線矢印コネクタ 16"/>
          <p:cNvCxnSpPr/>
          <p:nvPr/>
        </p:nvCxnSpPr>
        <p:spPr>
          <a:xfrm flipV="1">
            <a:off x="1257133" y="4938827"/>
            <a:ext cx="0" cy="619496"/>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8" name="テキスト ボックス 17"/>
          <p:cNvSpPr txBox="1"/>
          <p:nvPr/>
        </p:nvSpPr>
        <p:spPr>
          <a:xfrm>
            <a:off x="1053140" y="4100707"/>
            <a:ext cx="400110" cy="978640"/>
          </a:xfrm>
          <a:prstGeom prst="rect">
            <a:avLst/>
          </a:prstGeom>
          <a:noFill/>
        </p:spPr>
        <p:txBody>
          <a:bodyPr vert="eaVert" wrap="square" rtlCol="0">
            <a:spAutoFit/>
          </a:bodyPr>
          <a:lstStyle/>
          <a:p>
            <a:r>
              <a:rPr lang="ja-JP" altLang="en-US" sz="1400" dirty="0">
                <a:latin typeface="Meiryo UI" panose="020B0604030504040204" pitchFamily="50" charset="-128"/>
                <a:ea typeface="Meiryo UI" panose="020B0604030504040204" pitchFamily="50" charset="-128"/>
              </a:rPr>
              <a:t>転入超過</a:t>
            </a:r>
          </a:p>
        </p:txBody>
      </p:sp>
      <p:sp>
        <p:nvSpPr>
          <p:cNvPr id="2" name="スライド番号プレースホルダー 1">
            <a:extLst>
              <a:ext uri="{FF2B5EF4-FFF2-40B4-BE49-F238E27FC236}">
                <a16:creationId xmlns:a16="http://schemas.microsoft.com/office/drawing/2014/main" id="{F6EB3CC7-3AC8-3D98-C773-760824E1ED8B}"/>
              </a:ext>
            </a:extLst>
          </p:cNvPr>
          <p:cNvSpPr>
            <a:spLocks noGrp="1"/>
          </p:cNvSpPr>
          <p:nvPr>
            <p:ph type="sldNum" sz="quarter" idx="12"/>
          </p:nvPr>
        </p:nvSpPr>
        <p:spPr>
          <a:xfrm>
            <a:off x="9448800" y="6483541"/>
            <a:ext cx="2743200" cy="365125"/>
          </a:xfrm>
        </p:spPr>
        <p:txBody>
          <a:bodyPr/>
          <a:lstStyle/>
          <a:p>
            <a:fld id="{939419F8-C6ED-4129-B08A-7AC8488EBEA0}" type="slidenum">
              <a:rPr kumimoji="1" lang="ja-JP" altLang="en-US" smtClean="0"/>
              <a:t>11</a:t>
            </a:fld>
            <a:endParaRPr kumimoji="1" lang="ja-JP" altLang="en-US"/>
          </a:p>
        </p:txBody>
      </p:sp>
    </p:spTree>
    <p:extLst>
      <p:ext uri="{BB962C8B-B14F-4D97-AF65-F5344CB8AC3E}">
        <p14:creationId xmlns:p14="http://schemas.microsoft.com/office/powerpoint/2010/main" val="971394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948F41D-4165-4FE2-9559-00F17452BF1A}"/>
              </a:ext>
            </a:extLst>
          </p:cNvPr>
          <p:cNvPicPr>
            <a:picLocks noChangeAspect="1"/>
          </p:cNvPicPr>
          <p:nvPr/>
        </p:nvPicPr>
        <p:blipFill>
          <a:blip r:embed="rId2"/>
          <a:stretch>
            <a:fillRect/>
          </a:stretch>
        </p:blipFill>
        <p:spPr>
          <a:xfrm>
            <a:off x="839875" y="1196818"/>
            <a:ext cx="10217782" cy="4950381"/>
          </a:xfrm>
          <a:prstGeom prst="rect">
            <a:avLst/>
          </a:prstGeom>
        </p:spPr>
      </p:pic>
      <p:sp>
        <p:nvSpPr>
          <p:cNvPr id="3" name="Rectangle 1"/>
          <p:cNvSpPr>
            <a:spLocks noChangeArrowheads="1"/>
          </p:cNvSpPr>
          <p:nvPr/>
        </p:nvSpPr>
        <p:spPr bwMode="auto">
          <a:xfrm>
            <a:off x="0" y="1"/>
            <a:ext cx="12192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人口、世帯、人口移動</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⑦大阪府の</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年齢階級別転出入の状況（令和６年）</a:t>
            </a:r>
          </a:p>
        </p:txBody>
      </p:sp>
      <p:sp>
        <p:nvSpPr>
          <p:cNvPr id="8" name="テキスト ボックス 9"/>
          <p:cNvSpPr txBox="1"/>
          <p:nvPr/>
        </p:nvSpPr>
        <p:spPr>
          <a:xfrm>
            <a:off x="1799400" y="404664"/>
            <a:ext cx="8593200" cy="387414"/>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7800" indent="-177800">
              <a:lnSpc>
                <a:spcPct val="120000"/>
              </a:lnSpc>
            </a:pP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7"/>
          <p:cNvSpPr>
            <a:spLocks noChangeArrowheads="1"/>
          </p:cNvSpPr>
          <p:nvPr/>
        </p:nvSpPr>
        <p:spPr bwMode="auto">
          <a:xfrm>
            <a:off x="465058" y="616075"/>
            <a:ext cx="11261884" cy="369332"/>
          </a:xfrm>
          <a:prstGeom prst="rect">
            <a:avLst/>
          </a:prstGeom>
          <a:solidFill>
            <a:schemeClr val="bg1"/>
          </a:solidFill>
          <a:ln w="9525">
            <a:solidFill>
              <a:schemeClr val="tx1"/>
            </a:solidFill>
            <a:prstDash val="solid"/>
            <a:miter lim="800000"/>
            <a:headEnd/>
            <a:tailEnd/>
          </a:ln>
        </p:spPr>
        <p:txBody>
          <a:bodyPr wrap="square" anchor="ctr">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rPr>
              <a:t>15</a:t>
            </a:r>
            <a:r>
              <a:rPr kumimoji="1" lang="ja-JP" altLang="en-US"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rPr>
              <a:t>～</a:t>
            </a:r>
            <a:r>
              <a:rPr kumimoji="1" lang="en-US" altLang="ja-JP"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rPr>
              <a:t>29</a:t>
            </a:r>
            <a:r>
              <a:rPr kumimoji="1" lang="ja-JP" altLang="en-US"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rPr>
              <a:t>歳の若い世代において多くの転入超過が見られる。</a:t>
            </a:r>
            <a:endParaRPr kumimoji="1" lang="en-US" altLang="ja-JP" sz="1800" b="0" i="0" u="none" strike="noStrike" kern="1200" cap="none" normalizeH="0" noProof="0" dirty="0">
              <a:ln>
                <a:noFill/>
              </a:ln>
              <a:effectLst/>
              <a:uLnTx/>
              <a:uFillTx/>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4283270" y="6475852"/>
            <a:ext cx="6222013"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「住民基本台帳人口移動報告令和６年結果」（総務省統計局）より大阪府作成</a:t>
            </a:r>
          </a:p>
        </p:txBody>
      </p:sp>
      <p:sp>
        <p:nvSpPr>
          <p:cNvPr id="2" name="スライド番号プレースホルダー 1">
            <a:extLst>
              <a:ext uri="{FF2B5EF4-FFF2-40B4-BE49-F238E27FC236}">
                <a16:creationId xmlns:a16="http://schemas.microsoft.com/office/drawing/2014/main" id="{69A5307A-DFA5-E44F-1A10-C23DB429DD51}"/>
              </a:ext>
            </a:extLst>
          </p:cNvPr>
          <p:cNvSpPr>
            <a:spLocks noGrp="1"/>
          </p:cNvSpPr>
          <p:nvPr>
            <p:ph type="sldNum" sz="quarter" idx="12"/>
          </p:nvPr>
        </p:nvSpPr>
        <p:spPr>
          <a:xfrm>
            <a:off x="9448800" y="6492874"/>
            <a:ext cx="2743200" cy="365125"/>
          </a:xfrm>
        </p:spPr>
        <p:txBody>
          <a:bodyPr/>
          <a:lstStyle/>
          <a:p>
            <a:fld id="{939419F8-C6ED-4129-B08A-7AC8488EBEA0}" type="slidenum">
              <a:rPr kumimoji="1" lang="ja-JP" altLang="en-US" smtClean="0"/>
              <a:t>12</a:t>
            </a:fld>
            <a:endParaRPr kumimoji="1" lang="ja-JP" altLang="en-US" dirty="0"/>
          </a:p>
        </p:txBody>
      </p:sp>
    </p:spTree>
    <p:extLst>
      <p:ext uri="{BB962C8B-B14F-4D97-AF65-F5344CB8AC3E}">
        <p14:creationId xmlns:p14="http://schemas.microsoft.com/office/powerpoint/2010/main" val="281426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5283236" y="6093296"/>
            <a:ext cx="570930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8890" rIns="36000" bIns="8890" numCol="1" anchor="ctr" anchorCtr="0" compatLnSpc="1">
            <a:prstTxWarp prst="textNoShape">
              <a:avLst/>
            </a:prstTxWarp>
          </a:bodyPr>
          <a:lstStyle/>
          <a:p>
            <a:pPr marL="180975" fontAlgn="base">
              <a:lnSpc>
                <a:spcPts val="800"/>
              </a:lnSpc>
              <a:spcBef>
                <a:spcPct val="50000"/>
              </a:spcBef>
              <a:spcAft>
                <a:spcPct val="0"/>
              </a:spcAft>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年以前：「国勢調査」（総務省統計局）</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0975" fontAlgn="base">
              <a:lnSpc>
                <a:spcPts val="800"/>
              </a:lnSpc>
              <a:spcBef>
                <a:spcPct val="50000"/>
              </a:spcBef>
              <a:spcAft>
                <a:spcPct val="0"/>
              </a:spcAft>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年以降：国立社会保障人口問題研究所推計（</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R6.11</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）より大阪府作成</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465058" y="476673"/>
            <a:ext cx="11261884" cy="369332"/>
          </a:xfrm>
          <a:prstGeom prst="rect">
            <a:avLst/>
          </a:prstGeom>
          <a:noFill/>
          <a:ln>
            <a:solidFill>
              <a:schemeClr val="tx1"/>
            </a:solidFill>
          </a:ln>
        </p:spPr>
        <p:txBody>
          <a:bodyPr wrap="square" rtlCol="0">
            <a:spAutoFit/>
          </a:bodyPr>
          <a:lstStyle/>
          <a:p>
            <a:pPr marL="354013" indent="-354013"/>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国立社会保障人口問題研究所の推計によると、令和</a:t>
            </a:r>
            <a:r>
              <a:rPr lang="en-US" altLang="ja-JP" dirty="0">
                <a:latin typeface="Meiryo UI" panose="020B0604030504040204" pitchFamily="50" charset="-128"/>
                <a:ea typeface="Meiryo UI" panose="020B0604030504040204" pitchFamily="50" charset="-128"/>
                <a:cs typeface="Meiryo UI" panose="020B0604030504040204" pitchFamily="50" charset="-128"/>
              </a:rPr>
              <a:t>32</a:t>
            </a:r>
            <a:r>
              <a:rPr lang="ja-JP" altLang="en-US" dirty="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2050</a:t>
            </a:r>
            <a:r>
              <a:rPr lang="ja-JP" altLang="en-US" dirty="0">
                <a:latin typeface="Meiryo UI" panose="020B0604030504040204" pitchFamily="50" charset="-128"/>
                <a:ea typeface="Meiryo UI" panose="020B0604030504040204" pitchFamily="50" charset="-128"/>
                <a:cs typeface="Meiryo UI" panose="020B0604030504040204" pitchFamily="50" charset="-128"/>
              </a:rPr>
              <a:t>年）の世帯数は約</a:t>
            </a:r>
            <a:r>
              <a:rPr lang="en-US" altLang="ja-JP" dirty="0">
                <a:latin typeface="Meiryo UI" panose="020B0604030504040204" pitchFamily="50" charset="-128"/>
                <a:ea typeface="Meiryo UI" panose="020B0604030504040204" pitchFamily="50" charset="-128"/>
                <a:cs typeface="Meiryo UI" panose="020B0604030504040204" pitchFamily="50" charset="-128"/>
              </a:rPr>
              <a:t>377</a:t>
            </a:r>
            <a:r>
              <a:rPr lang="ja-JP" altLang="en-US" dirty="0">
                <a:latin typeface="Meiryo UI" panose="020B0604030504040204" pitchFamily="50" charset="-128"/>
                <a:ea typeface="Meiryo UI" panose="020B0604030504040204" pitchFamily="50" charset="-128"/>
                <a:cs typeface="Meiryo UI" panose="020B0604030504040204" pitchFamily="50" charset="-128"/>
              </a:rPr>
              <a:t>万世帯と見込まれる。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1">
            <a:extLst>
              <a:ext uri="{FF2B5EF4-FFF2-40B4-BE49-F238E27FC236}">
                <a16:creationId xmlns:a16="http://schemas.microsoft.com/office/drawing/2014/main" id="{331BE586-0C88-42FF-9323-A90AE19EE1EE}"/>
              </a:ext>
            </a:extLst>
          </p:cNvPr>
          <p:cNvSpPr>
            <a:spLocks noChangeArrowheads="1"/>
          </p:cNvSpPr>
          <p:nvPr/>
        </p:nvSpPr>
        <p:spPr bwMode="auto">
          <a:xfrm>
            <a:off x="0" y="0"/>
            <a:ext cx="12192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人口、世帯、人口移動</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⑧大阪府の世帯推移・推計</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FB793670-86BC-80B9-C34B-F47C5738549C}"/>
              </a:ext>
            </a:extLst>
          </p:cNvPr>
          <p:cNvSpPr>
            <a:spLocks noGrp="1"/>
          </p:cNvSpPr>
          <p:nvPr>
            <p:ph type="sldNum" sz="quarter" idx="12"/>
          </p:nvPr>
        </p:nvSpPr>
        <p:spPr>
          <a:xfrm>
            <a:off x="9448800" y="6474308"/>
            <a:ext cx="2743200" cy="365125"/>
          </a:xfrm>
        </p:spPr>
        <p:txBody>
          <a:bodyPr/>
          <a:lstStyle/>
          <a:p>
            <a:fld id="{939419F8-C6ED-4129-B08A-7AC8488EBEA0}" type="slidenum">
              <a:rPr kumimoji="1" lang="ja-JP" altLang="en-US" smtClean="0"/>
              <a:t>13</a:t>
            </a:fld>
            <a:endParaRPr kumimoji="1" lang="ja-JP" altLang="en-US" dirty="0"/>
          </a:p>
        </p:txBody>
      </p:sp>
      <p:pic>
        <p:nvPicPr>
          <p:cNvPr id="3" name="図 2">
            <a:extLst>
              <a:ext uri="{FF2B5EF4-FFF2-40B4-BE49-F238E27FC236}">
                <a16:creationId xmlns:a16="http://schemas.microsoft.com/office/drawing/2014/main" id="{9EE4F79C-9B6F-46D1-A914-924A593FCDFF}"/>
              </a:ext>
            </a:extLst>
          </p:cNvPr>
          <p:cNvPicPr>
            <a:picLocks noChangeAspect="1"/>
          </p:cNvPicPr>
          <p:nvPr/>
        </p:nvPicPr>
        <p:blipFill>
          <a:blip r:embed="rId3"/>
          <a:stretch>
            <a:fillRect/>
          </a:stretch>
        </p:blipFill>
        <p:spPr>
          <a:xfrm>
            <a:off x="1180584" y="1372458"/>
            <a:ext cx="8900931" cy="4602879"/>
          </a:xfrm>
          <a:prstGeom prst="rect">
            <a:avLst/>
          </a:prstGeom>
        </p:spPr>
      </p:pic>
    </p:spTree>
    <p:extLst>
      <p:ext uri="{BB962C8B-B14F-4D97-AF65-F5344CB8AC3E}">
        <p14:creationId xmlns:p14="http://schemas.microsoft.com/office/powerpoint/2010/main" val="3626814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14A3A979-8E80-4B5B-97C5-AE99197504F8}"/>
              </a:ext>
            </a:extLst>
          </p:cNvPr>
          <p:cNvPicPr>
            <a:picLocks noChangeAspect="1"/>
          </p:cNvPicPr>
          <p:nvPr/>
        </p:nvPicPr>
        <p:blipFill>
          <a:blip r:embed="rId2"/>
          <a:stretch>
            <a:fillRect/>
          </a:stretch>
        </p:blipFill>
        <p:spPr>
          <a:xfrm>
            <a:off x="886992" y="4779872"/>
            <a:ext cx="10260457" cy="1883827"/>
          </a:xfrm>
          <a:prstGeom prst="rect">
            <a:avLst/>
          </a:prstGeom>
        </p:spPr>
      </p:pic>
      <p:pic>
        <p:nvPicPr>
          <p:cNvPr id="8" name="図 7">
            <a:extLst>
              <a:ext uri="{FF2B5EF4-FFF2-40B4-BE49-F238E27FC236}">
                <a16:creationId xmlns:a16="http://schemas.microsoft.com/office/drawing/2014/main" id="{6E1B79BC-0640-485E-BB52-891F4BC1685C}"/>
              </a:ext>
            </a:extLst>
          </p:cNvPr>
          <p:cNvPicPr>
            <a:picLocks noChangeAspect="1"/>
          </p:cNvPicPr>
          <p:nvPr/>
        </p:nvPicPr>
        <p:blipFill>
          <a:blip r:embed="rId3"/>
          <a:stretch>
            <a:fillRect/>
          </a:stretch>
        </p:blipFill>
        <p:spPr>
          <a:xfrm>
            <a:off x="852985" y="1574291"/>
            <a:ext cx="10486029" cy="2993395"/>
          </a:xfrm>
          <a:prstGeom prst="rect">
            <a:avLst/>
          </a:prstGeom>
        </p:spPr>
      </p:pic>
      <p:sp>
        <p:nvSpPr>
          <p:cNvPr id="5" name="Rectangle 1"/>
          <p:cNvSpPr>
            <a:spLocks noChangeArrowheads="1"/>
          </p:cNvSpPr>
          <p:nvPr/>
        </p:nvSpPr>
        <p:spPr bwMode="auto">
          <a:xfrm>
            <a:off x="0" y="1"/>
            <a:ext cx="12192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en-US" altLang="zh-TW"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人口、世帯、人口移動</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⑨大阪府の</a:t>
            </a:r>
            <a:r>
              <a:rPr lang="zh-TW"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家族類型別世帯比率</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0">
            <a:extLst>
              <a:ext uri="{FF2B5EF4-FFF2-40B4-BE49-F238E27FC236}">
                <a16:creationId xmlns:a16="http://schemas.microsoft.com/office/drawing/2014/main" id="{BF5E0463-3E43-E3CE-29BF-AACAA85267EA}"/>
              </a:ext>
            </a:extLst>
          </p:cNvPr>
          <p:cNvSpPr>
            <a:spLocks noGrp="1"/>
          </p:cNvSpPr>
          <p:nvPr>
            <p:ph type="sldNum" sz="quarter" idx="12"/>
          </p:nvPr>
        </p:nvSpPr>
        <p:spPr>
          <a:xfrm>
            <a:off x="9448800" y="6492875"/>
            <a:ext cx="2743200" cy="365125"/>
          </a:xfrm>
        </p:spPr>
        <p:txBody>
          <a:bodyPr/>
          <a:lstStyle/>
          <a:p>
            <a:fld id="{939419F8-C6ED-4129-B08A-7AC8488EBEA0}" type="slidenum">
              <a:rPr kumimoji="1" lang="ja-JP" altLang="en-US" smtClean="0"/>
              <a:t>14</a:t>
            </a:fld>
            <a:endParaRPr kumimoji="1" lang="ja-JP" altLang="en-US" dirty="0"/>
          </a:p>
        </p:txBody>
      </p:sp>
      <p:sp>
        <p:nvSpPr>
          <p:cNvPr id="2" name="テキスト ボックス 1"/>
          <p:cNvSpPr txBox="1"/>
          <p:nvPr/>
        </p:nvSpPr>
        <p:spPr>
          <a:xfrm>
            <a:off x="2585641" y="4414033"/>
            <a:ext cx="792088" cy="261610"/>
          </a:xfrm>
          <a:prstGeom prst="rect">
            <a:avLst/>
          </a:prstGeom>
          <a:noFill/>
          <a:ln>
            <a:solidFill>
              <a:schemeClr val="tx1"/>
            </a:solidFill>
          </a:ln>
        </p:spPr>
        <p:txBody>
          <a:bodyPr wrap="square" rtlCol="0">
            <a:spAutoFit/>
          </a:bodyPr>
          <a:lstStyle/>
          <a:p>
            <a:pPr algn="ctr"/>
            <a:r>
              <a:rPr lang="ja-JP" altLang="en-US" sz="1100" dirty="0"/>
              <a:t>夫婦のみ</a:t>
            </a:r>
          </a:p>
        </p:txBody>
      </p:sp>
      <p:sp>
        <p:nvSpPr>
          <p:cNvPr id="12" name="テキスト ボックス 11"/>
          <p:cNvSpPr txBox="1"/>
          <p:nvPr/>
        </p:nvSpPr>
        <p:spPr>
          <a:xfrm>
            <a:off x="4241824" y="4414033"/>
            <a:ext cx="990079" cy="261610"/>
          </a:xfrm>
          <a:prstGeom prst="rect">
            <a:avLst/>
          </a:prstGeom>
          <a:noFill/>
          <a:ln>
            <a:solidFill>
              <a:schemeClr val="tx1"/>
            </a:solidFill>
          </a:ln>
        </p:spPr>
        <p:txBody>
          <a:bodyPr wrap="square" rtlCol="0">
            <a:spAutoFit/>
          </a:bodyPr>
          <a:lstStyle/>
          <a:p>
            <a:pPr algn="ctr"/>
            <a:r>
              <a:rPr lang="ja-JP" altLang="en-US" sz="1100" dirty="0"/>
              <a:t>夫婦と子供</a:t>
            </a:r>
          </a:p>
        </p:txBody>
      </p:sp>
      <p:sp>
        <p:nvSpPr>
          <p:cNvPr id="13" name="テキスト ボックス 12"/>
          <p:cNvSpPr txBox="1"/>
          <p:nvPr/>
        </p:nvSpPr>
        <p:spPr>
          <a:xfrm>
            <a:off x="5914361" y="4414033"/>
            <a:ext cx="900418" cy="261610"/>
          </a:xfrm>
          <a:prstGeom prst="rect">
            <a:avLst/>
          </a:prstGeom>
          <a:noFill/>
          <a:ln>
            <a:solidFill>
              <a:schemeClr val="tx1"/>
            </a:solidFill>
          </a:ln>
        </p:spPr>
        <p:txBody>
          <a:bodyPr wrap="square" rtlCol="0">
            <a:spAutoFit/>
          </a:bodyPr>
          <a:lstStyle/>
          <a:p>
            <a:pPr algn="ctr"/>
            <a:r>
              <a:rPr lang="ja-JP" altLang="en-US" sz="1100" dirty="0"/>
              <a:t>片親と子供</a:t>
            </a:r>
          </a:p>
        </p:txBody>
      </p:sp>
      <p:sp>
        <p:nvSpPr>
          <p:cNvPr id="17" name="テキスト ボックス 16"/>
          <p:cNvSpPr txBox="1"/>
          <p:nvPr/>
        </p:nvSpPr>
        <p:spPr>
          <a:xfrm>
            <a:off x="8294972" y="4414033"/>
            <a:ext cx="792088" cy="261610"/>
          </a:xfrm>
          <a:prstGeom prst="rect">
            <a:avLst/>
          </a:prstGeom>
          <a:noFill/>
          <a:ln>
            <a:solidFill>
              <a:schemeClr val="tx1"/>
            </a:solidFill>
          </a:ln>
        </p:spPr>
        <p:txBody>
          <a:bodyPr wrap="square" rtlCol="0">
            <a:spAutoFit/>
          </a:bodyPr>
          <a:lstStyle/>
          <a:p>
            <a:pPr algn="ctr"/>
            <a:r>
              <a:rPr lang="ja-JP" altLang="en-US" sz="1100" dirty="0"/>
              <a:t>単独世帯</a:t>
            </a:r>
          </a:p>
        </p:txBody>
      </p:sp>
      <p:sp>
        <p:nvSpPr>
          <p:cNvPr id="18" name="テキスト ボックス 17"/>
          <p:cNvSpPr txBox="1"/>
          <p:nvPr/>
        </p:nvSpPr>
        <p:spPr>
          <a:xfrm>
            <a:off x="10092694" y="4414033"/>
            <a:ext cx="900000" cy="261610"/>
          </a:xfrm>
          <a:prstGeom prst="rect">
            <a:avLst/>
          </a:prstGeom>
          <a:noFill/>
          <a:ln>
            <a:solidFill>
              <a:schemeClr val="tx1"/>
            </a:solidFill>
          </a:ln>
        </p:spPr>
        <p:txBody>
          <a:bodyPr wrap="square" rtlCol="0">
            <a:spAutoFit/>
          </a:bodyPr>
          <a:lstStyle/>
          <a:p>
            <a:pPr algn="ctr"/>
            <a:r>
              <a:rPr lang="ja-JP" altLang="en-US" sz="1100" dirty="0"/>
              <a:t>その他世帯</a:t>
            </a:r>
            <a:endParaRPr lang="ja-JP" altLang="en-US" sz="1600" dirty="0"/>
          </a:p>
        </p:txBody>
      </p:sp>
      <p:sp>
        <p:nvSpPr>
          <p:cNvPr id="4" name="テキスト ボックス 3"/>
          <p:cNvSpPr txBox="1"/>
          <p:nvPr/>
        </p:nvSpPr>
        <p:spPr>
          <a:xfrm flipH="1">
            <a:off x="564995" y="4689595"/>
            <a:ext cx="8343736" cy="307777"/>
          </a:xfrm>
          <a:prstGeom prst="rect">
            <a:avLst/>
          </a:prstGeom>
          <a:noFill/>
        </p:spPr>
        <p:txBody>
          <a:bodyPr vert="horz" wrap="square" rtlCol="0" anchor="ctr">
            <a:spAutoFit/>
          </a:bodyPr>
          <a:lstStyle/>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参考　国立社会保障人口問題研究所推計値</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 8"/>
          <p:cNvSpPr/>
          <p:nvPr/>
        </p:nvSpPr>
        <p:spPr>
          <a:xfrm>
            <a:off x="6833066" y="4174244"/>
            <a:ext cx="3744000" cy="216024"/>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Text Box 4">
            <a:extLst>
              <a:ext uri="{FF2B5EF4-FFF2-40B4-BE49-F238E27FC236}">
                <a16:creationId xmlns:a16="http://schemas.microsoft.com/office/drawing/2014/main" id="{0C6FF7A9-BEBC-4548-B4DB-D1B06D6B2676}"/>
              </a:ext>
            </a:extLst>
          </p:cNvPr>
          <p:cNvSpPr txBox="1">
            <a:spLocks noChangeArrowheads="1"/>
          </p:cNvSpPr>
          <p:nvPr/>
        </p:nvSpPr>
        <p:spPr bwMode="auto">
          <a:xfrm>
            <a:off x="2585641" y="6518236"/>
            <a:ext cx="8662029" cy="35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8890" rIns="36000" bIns="8890" numCol="1" anchor="ctr" anchorCtr="0" compatLnSpc="1">
            <a:prstTxWarp prst="textNoShape">
              <a:avLst/>
            </a:prstTxWarp>
          </a:bodyPr>
          <a:lstStyle/>
          <a:p>
            <a:pPr marL="180975" fontAlgn="base">
              <a:lnSpc>
                <a:spcPts val="800"/>
              </a:lnSpc>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年以前：「国勢調査」（総務省統計局）、</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 「地域別将来推計」国立社会保障人口問題研究所推計（</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R6.11</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）より大阪府作成</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465058" y="484762"/>
            <a:ext cx="11261884" cy="1089529"/>
          </a:xfrm>
          <a:prstGeom prst="rect">
            <a:avLst/>
          </a:prstGeom>
          <a:ln w="6350"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全体に対して「夫婦と子供」「その他の親族世帯」が占める割合が減少する一方、 「単独世帯」 「夫婦のみ」「片親と子供」が占める割合が増加している。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年以降は「単独世帯」が最も多く、令和２年は全世帯の約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％を占める。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10872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B940D16-2BA8-407C-8585-E227E8304B94}"/>
              </a:ext>
            </a:extLst>
          </p:cNvPr>
          <p:cNvPicPr>
            <a:picLocks noChangeAspect="1"/>
          </p:cNvPicPr>
          <p:nvPr/>
        </p:nvPicPr>
        <p:blipFill>
          <a:blip r:embed="rId2"/>
          <a:stretch>
            <a:fillRect/>
          </a:stretch>
        </p:blipFill>
        <p:spPr>
          <a:xfrm>
            <a:off x="1397070" y="1614029"/>
            <a:ext cx="9108213" cy="4572396"/>
          </a:xfrm>
          <a:prstGeom prst="rect">
            <a:avLst/>
          </a:prstGeom>
        </p:spPr>
      </p:pic>
      <p:sp>
        <p:nvSpPr>
          <p:cNvPr id="3" name="Rectangle 1"/>
          <p:cNvSpPr>
            <a:spLocks noChangeArrowheads="1"/>
          </p:cNvSpPr>
          <p:nvPr/>
        </p:nvSpPr>
        <p:spPr bwMode="auto">
          <a:xfrm>
            <a:off x="0" y="1"/>
            <a:ext cx="12192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仕事</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所得</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①大阪府の</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世帯所得の推移</a:t>
            </a:r>
          </a:p>
        </p:txBody>
      </p:sp>
      <p:sp>
        <p:nvSpPr>
          <p:cNvPr id="12" name="テキスト ボックス 11"/>
          <p:cNvSpPr txBox="1"/>
          <p:nvPr/>
        </p:nvSpPr>
        <p:spPr>
          <a:xfrm>
            <a:off x="4283270" y="6551766"/>
            <a:ext cx="6222013"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n-ea"/>
              </a:rPr>
              <a:t>各年</a:t>
            </a:r>
            <a:r>
              <a:rPr lang="ja-JP" altLang="en-US" sz="1050" dirty="0">
                <a:solidFill>
                  <a:prstClr val="black"/>
                </a:solidFill>
                <a:latin typeface="ＭＳ Ｐゴシック" panose="020B0600070205080204" pitchFamily="50" charset="-128"/>
              </a:rPr>
              <a:t>「住宅・土地統計調査</a:t>
            </a:r>
            <a:r>
              <a:rPr lang="ja-JP" altLang="en-US" sz="1050" dirty="0">
                <a:solidFill>
                  <a:prstClr val="black"/>
                </a:solidFill>
                <a:latin typeface="+mn-ea"/>
              </a:rPr>
              <a:t>」（総務省統計局）より大阪府作成</a:t>
            </a:r>
          </a:p>
        </p:txBody>
      </p:sp>
      <p:sp>
        <p:nvSpPr>
          <p:cNvPr id="13" name="正方形/長方形 12"/>
          <p:cNvSpPr/>
          <p:nvPr/>
        </p:nvSpPr>
        <p:spPr>
          <a:xfrm>
            <a:off x="465058" y="620688"/>
            <a:ext cx="11261884" cy="719812"/>
          </a:xfrm>
          <a:prstGeom prst="rect">
            <a:avLst/>
          </a:prstGeom>
          <a:ln w="6350"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400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万円未満の世帯比率の増加が続いていたが、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年からは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万未満が、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400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万未満の世帯比率が減少に転じている。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6">
            <a:extLst>
              <a:ext uri="{FF2B5EF4-FFF2-40B4-BE49-F238E27FC236}">
                <a16:creationId xmlns:a16="http://schemas.microsoft.com/office/drawing/2014/main" id="{E3210BFD-F6FA-04A3-04C1-CCAFBD52DCBF}"/>
              </a:ext>
            </a:extLst>
          </p:cNvPr>
          <p:cNvSpPr>
            <a:spLocks noGrp="1"/>
          </p:cNvSpPr>
          <p:nvPr>
            <p:ph type="sldNum" sz="quarter" idx="12"/>
          </p:nvPr>
        </p:nvSpPr>
        <p:spPr>
          <a:xfrm>
            <a:off x="9448800" y="6500008"/>
            <a:ext cx="2743200" cy="365125"/>
          </a:xfrm>
        </p:spPr>
        <p:txBody>
          <a:bodyPr/>
          <a:lstStyle/>
          <a:p>
            <a:fld id="{939419F8-C6ED-4129-B08A-7AC8488EBEA0}" type="slidenum">
              <a:rPr kumimoji="1" lang="ja-JP" altLang="en-US" smtClean="0"/>
              <a:t>15</a:t>
            </a:fld>
            <a:endParaRPr kumimoji="1" lang="ja-JP" altLang="en-US" dirty="0"/>
          </a:p>
        </p:txBody>
      </p:sp>
      <p:sp>
        <p:nvSpPr>
          <p:cNvPr id="2" name="正方形/長方形 1"/>
          <p:cNvSpPr/>
          <p:nvPr/>
        </p:nvSpPr>
        <p:spPr>
          <a:xfrm>
            <a:off x="9834723" y="1644362"/>
            <a:ext cx="108012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latin typeface="Meiryo UI" panose="020B0604030504040204" pitchFamily="50" charset="-128"/>
                <a:ea typeface="Meiryo UI" panose="020B0604030504040204" pitchFamily="50" charset="-128"/>
              </a:rPr>
              <a:t>(%)</a:t>
            </a:r>
            <a:endParaRPr lang="ja-JP" altLang="en-US" sz="14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06670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09E762F-F3A8-4219-B307-05F747395A35}"/>
              </a:ext>
            </a:extLst>
          </p:cNvPr>
          <p:cNvPicPr>
            <a:picLocks noChangeAspect="1"/>
          </p:cNvPicPr>
          <p:nvPr/>
        </p:nvPicPr>
        <p:blipFill>
          <a:blip r:embed="rId2"/>
          <a:stretch>
            <a:fillRect/>
          </a:stretch>
        </p:blipFill>
        <p:spPr>
          <a:xfrm>
            <a:off x="1646999" y="1518711"/>
            <a:ext cx="8711939" cy="4743099"/>
          </a:xfrm>
          <a:prstGeom prst="rect">
            <a:avLst/>
          </a:prstGeom>
        </p:spPr>
      </p:pic>
      <p:sp>
        <p:nvSpPr>
          <p:cNvPr id="3" name="Rectangle 1"/>
          <p:cNvSpPr>
            <a:spLocks noChangeArrowheads="1"/>
          </p:cNvSpPr>
          <p:nvPr/>
        </p:nvSpPr>
        <p:spPr bwMode="auto">
          <a:xfrm>
            <a:off x="0" y="1"/>
            <a:ext cx="12192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仕事</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所得</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②大阪府の</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被保護世帯数の推移</a:t>
            </a:r>
          </a:p>
        </p:txBody>
      </p:sp>
      <p:sp>
        <p:nvSpPr>
          <p:cNvPr id="15" name="正方形/長方形 14"/>
          <p:cNvSpPr/>
          <p:nvPr/>
        </p:nvSpPr>
        <p:spPr>
          <a:xfrm>
            <a:off x="577586" y="596190"/>
            <a:ext cx="11036828" cy="424732"/>
          </a:xfrm>
          <a:prstGeom prst="rect">
            <a:avLst/>
          </a:prstGeom>
          <a:ln w="6350" cmpd="sng">
            <a:solidFill>
              <a:schemeClr val="tx1"/>
            </a:solidFill>
          </a:ln>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府内の生活保護世帯数は約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万世帯となっており、過去</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年間は漸減傾向</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1D4E3328-0627-5B6D-200F-DA8FC6CDF9B8}"/>
              </a:ext>
            </a:extLst>
          </p:cNvPr>
          <p:cNvSpPr>
            <a:spLocks noGrp="1"/>
          </p:cNvSpPr>
          <p:nvPr>
            <p:ph type="sldNum" sz="quarter" idx="12"/>
          </p:nvPr>
        </p:nvSpPr>
        <p:spPr>
          <a:xfrm>
            <a:off x="9448800" y="6471629"/>
            <a:ext cx="2743200" cy="365125"/>
          </a:xfrm>
        </p:spPr>
        <p:txBody>
          <a:bodyPr/>
          <a:lstStyle/>
          <a:p>
            <a:fld id="{939419F8-C6ED-4129-B08A-7AC8488EBEA0}" type="slidenum">
              <a:rPr kumimoji="1" lang="ja-JP" altLang="en-US" smtClean="0"/>
              <a:t>16</a:t>
            </a:fld>
            <a:endParaRPr kumimoji="1" lang="ja-JP" altLang="en-US" dirty="0"/>
          </a:p>
        </p:txBody>
      </p:sp>
      <p:sp>
        <p:nvSpPr>
          <p:cNvPr id="8" name="テキスト ボックス 7">
            <a:extLst>
              <a:ext uri="{FF2B5EF4-FFF2-40B4-BE49-F238E27FC236}">
                <a16:creationId xmlns:a16="http://schemas.microsoft.com/office/drawing/2014/main" id="{46A901AA-3777-437D-3CEE-ED59B083FCAC}"/>
              </a:ext>
            </a:extLst>
          </p:cNvPr>
          <p:cNvSpPr txBox="1"/>
          <p:nvPr/>
        </p:nvSpPr>
        <p:spPr>
          <a:xfrm>
            <a:off x="2079199" y="6423496"/>
            <a:ext cx="7801336" cy="253916"/>
          </a:xfrm>
          <a:prstGeom prst="rect">
            <a:avLst/>
          </a:prstGeom>
          <a:noFill/>
        </p:spPr>
        <p:txBody>
          <a:bodyPr wrap="square" rtlCol="0">
            <a:spAutoFit/>
          </a:bodyPr>
          <a:lstStyle>
            <a:defPPr>
              <a:defRPr lang="ja-JP"/>
            </a:defPPr>
            <a:lvl1pPr algn="r" fontAlgn="base">
              <a:spcBef>
                <a:spcPct val="50000"/>
              </a:spcBef>
              <a:spcAft>
                <a:spcPct val="0"/>
              </a:spcAft>
              <a:defRPr sz="1050">
                <a:solidFill>
                  <a:prstClr val="black"/>
                </a:solidFill>
                <a:latin typeface="+mn-ea"/>
              </a:defRPr>
            </a:lvl1pPr>
          </a:lstStyle>
          <a:p>
            <a:r>
              <a:rPr lang="ja-JP" altLang="en-US" dirty="0"/>
              <a:t>大阪府生活保護統計</a:t>
            </a:r>
            <a:endParaRPr lang="ja-JP" altLang="en-US" dirty="0">
              <a:latin typeface="游ゴシック 本文"/>
            </a:endParaRPr>
          </a:p>
        </p:txBody>
      </p:sp>
      <p:sp>
        <p:nvSpPr>
          <p:cNvPr id="4" name="テキスト ボックス 2">
            <a:extLst>
              <a:ext uri="{FF2B5EF4-FFF2-40B4-BE49-F238E27FC236}">
                <a16:creationId xmlns:a16="http://schemas.microsoft.com/office/drawing/2014/main" id="{28EFF726-4D3B-6BF0-F797-C33B4ECD5AE2}"/>
              </a:ext>
            </a:extLst>
          </p:cNvPr>
          <p:cNvSpPr txBox="1">
            <a:spLocks noChangeArrowheads="1"/>
          </p:cNvSpPr>
          <p:nvPr/>
        </p:nvSpPr>
        <p:spPr bwMode="auto">
          <a:xfrm>
            <a:off x="1646999" y="1708646"/>
            <a:ext cx="975542" cy="276999"/>
          </a:xfrm>
          <a:prstGeom prst="rect">
            <a:avLst/>
          </a:prstGeom>
          <a:noFill/>
          <a:ln w="9525">
            <a:noFill/>
            <a:miter lim="800000"/>
            <a:headEnd/>
            <a:tailEnd/>
          </a:ln>
        </p:spPr>
        <p:txBody>
          <a:bodyPr rot="0" vert="horz" wrap="square" lIns="91440" tIns="45720" rIns="91440" bIns="45720" anchor="t"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メイリオ" panose="020B0604030504040204" pitchFamily="50" charset="-128"/>
                <a:ea typeface="メイリオ" panose="020B0604030504040204" pitchFamily="50" charset="-128"/>
              </a:rPr>
              <a:t>（世帯数）</a:t>
            </a:r>
          </a:p>
        </p:txBody>
      </p:sp>
    </p:spTree>
    <p:extLst>
      <p:ext uri="{BB962C8B-B14F-4D97-AF65-F5344CB8AC3E}">
        <p14:creationId xmlns:p14="http://schemas.microsoft.com/office/powerpoint/2010/main" val="433915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A9DBE90-7F40-4D39-9638-F2DC100DF281}"/>
              </a:ext>
            </a:extLst>
          </p:cNvPr>
          <p:cNvPicPr>
            <a:picLocks noChangeAspect="1"/>
          </p:cNvPicPr>
          <p:nvPr/>
        </p:nvPicPr>
        <p:blipFill>
          <a:blip r:embed="rId2"/>
          <a:stretch>
            <a:fillRect/>
          </a:stretch>
        </p:blipFill>
        <p:spPr>
          <a:xfrm>
            <a:off x="1396015" y="1490538"/>
            <a:ext cx="10004403" cy="5078408"/>
          </a:xfrm>
          <a:prstGeom prst="rect">
            <a:avLst/>
          </a:prstGeom>
        </p:spPr>
      </p:pic>
      <p:sp>
        <p:nvSpPr>
          <p:cNvPr id="3" name="Rectangle 1"/>
          <p:cNvSpPr>
            <a:spLocks noChangeArrowheads="1"/>
          </p:cNvSpPr>
          <p:nvPr/>
        </p:nvSpPr>
        <p:spPr bwMode="auto">
          <a:xfrm>
            <a:off x="0" y="1"/>
            <a:ext cx="12192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３子育て　</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大阪府の</a:t>
            </a:r>
            <a:r>
              <a:rPr lang="en-US" altLang="ja-JP"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歳未満の世帯員のいる親と子の世帯の世帯数</a:t>
            </a:r>
          </a:p>
        </p:txBody>
      </p:sp>
      <p:sp>
        <p:nvSpPr>
          <p:cNvPr id="13" name="正方形/長方形 12"/>
          <p:cNvSpPr/>
          <p:nvPr/>
        </p:nvSpPr>
        <p:spPr>
          <a:xfrm>
            <a:off x="516482" y="620688"/>
            <a:ext cx="11096398" cy="719812"/>
          </a:xfrm>
          <a:prstGeom prst="rect">
            <a:avLst/>
          </a:prstGeom>
          <a:ln w="6350"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府の核家族世帯のうち、夫婦と子供から成る世帯は約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53.6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万世帯、一人親と子供から成る世帯は約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4.8</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万世帯となっている。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3408687F-3F80-A68C-1E4C-96766861B224}"/>
              </a:ext>
            </a:extLst>
          </p:cNvPr>
          <p:cNvSpPr>
            <a:spLocks noGrp="1"/>
          </p:cNvSpPr>
          <p:nvPr>
            <p:ph type="sldNum" sz="quarter" idx="12"/>
          </p:nvPr>
        </p:nvSpPr>
        <p:spPr>
          <a:xfrm>
            <a:off x="9448800" y="6446436"/>
            <a:ext cx="2743200" cy="365125"/>
          </a:xfrm>
        </p:spPr>
        <p:txBody>
          <a:bodyPr/>
          <a:lstStyle/>
          <a:p>
            <a:fld id="{939419F8-C6ED-4129-B08A-7AC8488EBEA0}" type="slidenum">
              <a:rPr kumimoji="1" lang="ja-JP" altLang="en-US" smtClean="0"/>
              <a:t>17</a:t>
            </a:fld>
            <a:endParaRPr kumimoji="1" lang="ja-JP" altLang="en-US" dirty="0"/>
          </a:p>
        </p:txBody>
      </p:sp>
      <p:sp>
        <p:nvSpPr>
          <p:cNvPr id="6" name="テキスト ボックス 5">
            <a:extLst>
              <a:ext uri="{FF2B5EF4-FFF2-40B4-BE49-F238E27FC236}">
                <a16:creationId xmlns:a16="http://schemas.microsoft.com/office/drawing/2014/main" id="{134D0172-A175-A9B7-BC69-81B2562A1173}"/>
              </a:ext>
            </a:extLst>
          </p:cNvPr>
          <p:cNvSpPr txBox="1"/>
          <p:nvPr/>
        </p:nvSpPr>
        <p:spPr>
          <a:xfrm>
            <a:off x="516482" y="6511855"/>
            <a:ext cx="9921895"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各年「</a:t>
            </a:r>
            <a:r>
              <a:rPr lang="zh-TW" altLang="en-US" sz="1050" dirty="0">
                <a:latin typeface="メイリオ" panose="020B0604030504040204" pitchFamily="50" charset="-128"/>
                <a:ea typeface="メイリオ" panose="020B0604030504040204" pitchFamily="50" charset="-128"/>
              </a:rPr>
              <a:t>国民生活基礎調査</a:t>
            </a:r>
            <a:r>
              <a:rPr lang="ja-JP" altLang="en-US" sz="1050" dirty="0">
                <a:latin typeface="メイリオ" panose="020B0604030504040204" pitchFamily="50" charset="-128"/>
                <a:ea typeface="メイリオ" panose="020B0604030504040204" pitchFamily="50" charset="-128"/>
              </a:rPr>
              <a:t>」（厚生労働省）より大阪府作成</a:t>
            </a:r>
            <a:endParaRPr lang="en-US" altLang="zh-TW" sz="1050" dirty="0">
              <a:latin typeface="メイリオ" panose="020B0604030504040204" pitchFamily="50" charset="-128"/>
              <a:ea typeface="メイリオ" panose="020B0604030504040204" pitchFamily="50" charset="-128"/>
            </a:endParaRPr>
          </a:p>
        </p:txBody>
      </p:sp>
      <p:sp>
        <p:nvSpPr>
          <p:cNvPr id="9" name="テキスト ボックス 2">
            <a:extLst>
              <a:ext uri="{FF2B5EF4-FFF2-40B4-BE49-F238E27FC236}">
                <a16:creationId xmlns:a16="http://schemas.microsoft.com/office/drawing/2014/main" id="{4BA9FF6A-6723-E706-4A11-FBF90D8CA168}"/>
              </a:ext>
            </a:extLst>
          </p:cNvPr>
          <p:cNvSpPr txBox="1">
            <a:spLocks noChangeArrowheads="1"/>
          </p:cNvSpPr>
          <p:nvPr/>
        </p:nvSpPr>
        <p:spPr bwMode="auto">
          <a:xfrm>
            <a:off x="610522" y="1490538"/>
            <a:ext cx="975542" cy="276999"/>
          </a:xfrm>
          <a:prstGeom prst="rect">
            <a:avLst/>
          </a:prstGeom>
          <a:noFill/>
          <a:ln w="9525">
            <a:noFill/>
            <a:miter lim="800000"/>
            <a:headEnd/>
            <a:tailEnd/>
          </a:ln>
        </p:spPr>
        <p:txBody>
          <a:bodyPr rot="0" vert="horz" wrap="square" lIns="91440" tIns="45720" rIns="91440" bIns="45720" anchor="t"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t>（千世帯）</a:t>
            </a:r>
          </a:p>
        </p:txBody>
      </p:sp>
    </p:spTree>
    <p:extLst>
      <p:ext uri="{BB962C8B-B14F-4D97-AF65-F5344CB8AC3E}">
        <p14:creationId xmlns:p14="http://schemas.microsoft.com/office/powerpoint/2010/main" val="3793433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1"/>
            <a:ext cx="12192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高齢者</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大阪府の</a:t>
            </a:r>
            <a:r>
              <a:rPr lang="ja-JP" altLang="en-US" sz="2000" b="1" dirty="0">
                <a:solidFill>
                  <a:schemeClr val="tx1"/>
                </a:solidFill>
                <a:latin typeface="メイリオ" panose="020B0604030504040204" pitchFamily="50" charset="-128"/>
                <a:ea typeface="メイリオ" panose="020B0604030504040204" pitchFamily="50" charset="-128"/>
              </a:rPr>
              <a:t>高齢者世帯数と単独世帯数・単独世帯割合</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525780" y="620688"/>
            <a:ext cx="11018520" cy="719812"/>
          </a:xfrm>
          <a:prstGeom prst="rect">
            <a:avLst/>
          </a:prstGeom>
          <a:ln w="6350"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高齢者世帯数と高齢者世帯における単独世帯（高齢単独世帯）数は、緩やかに増加する見込み。</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世帯主が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歳以上の世帯数及び単独世帯数は、いずれも、</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年又は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年をピークに、緩やかに減少している。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D27A5552-D0CD-F42C-511F-94D365BF4E5E}"/>
              </a:ext>
            </a:extLst>
          </p:cNvPr>
          <p:cNvSpPr>
            <a:spLocks noGrp="1"/>
          </p:cNvSpPr>
          <p:nvPr>
            <p:ph type="sldNum" sz="quarter" idx="12"/>
          </p:nvPr>
        </p:nvSpPr>
        <p:spPr>
          <a:xfrm>
            <a:off x="9448800" y="6502088"/>
            <a:ext cx="2743200" cy="365125"/>
          </a:xfrm>
        </p:spPr>
        <p:txBody>
          <a:bodyPr/>
          <a:lstStyle/>
          <a:p>
            <a:fld id="{939419F8-C6ED-4129-B08A-7AC8488EBEA0}" type="slidenum">
              <a:rPr kumimoji="1" lang="ja-JP" altLang="en-US" smtClean="0"/>
              <a:t>18</a:t>
            </a:fld>
            <a:endParaRPr kumimoji="1" lang="ja-JP" altLang="en-US" dirty="0"/>
          </a:p>
        </p:txBody>
      </p:sp>
      <p:sp>
        <p:nvSpPr>
          <p:cNvPr id="26" name="テキスト ボックス 25">
            <a:extLst>
              <a:ext uri="{FF2B5EF4-FFF2-40B4-BE49-F238E27FC236}">
                <a16:creationId xmlns:a16="http://schemas.microsoft.com/office/drawing/2014/main" id="{E8762B5C-F972-76F3-45BD-ED109CA78264}"/>
              </a:ext>
            </a:extLst>
          </p:cNvPr>
          <p:cNvSpPr txBox="1"/>
          <p:nvPr/>
        </p:nvSpPr>
        <p:spPr>
          <a:xfrm>
            <a:off x="306150" y="6260108"/>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大阪府高齢者計画</a:t>
            </a:r>
            <a:r>
              <a:rPr lang="en-US" altLang="ja-JP" sz="1050" dirty="0">
                <a:latin typeface="メイリオ" panose="020B0604030504040204" pitchFamily="50" charset="-128"/>
                <a:ea typeface="メイリオ" panose="020B0604030504040204" pitchFamily="50" charset="-128"/>
              </a:rPr>
              <a:t>2024</a:t>
            </a:r>
            <a:endParaRPr lang="ja-JP" altLang="en-US" sz="900" dirty="0">
              <a:latin typeface="メイリオ" panose="020B0604030504040204" pitchFamily="50" charset="-128"/>
              <a:ea typeface="メイリオ" panose="020B0604030504040204" pitchFamily="50" charset="-128"/>
            </a:endParaRPr>
          </a:p>
        </p:txBody>
      </p:sp>
      <p:pic>
        <p:nvPicPr>
          <p:cNvPr id="27" name="図 26">
            <a:extLst>
              <a:ext uri="{FF2B5EF4-FFF2-40B4-BE49-F238E27FC236}">
                <a16:creationId xmlns:a16="http://schemas.microsoft.com/office/drawing/2014/main" id="{08D51323-5D6E-327E-09FB-2C39B87C72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2120" y="1959304"/>
            <a:ext cx="7927760" cy="4300804"/>
          </a:xfrm>
          <a:prstGeom prst="rect">
            <a:avLst/>
          </a:prstGeom>
          <a:noFill/>
          <a:ln>
            <a:noFill/>
          </a:ln>
        </p:spPr>
      </p:pic>
      <p:grpSp>
        <p:nvGrpSpPr>
          <p:cNvPr id="28" name="グループ化 27">
            <a:extLst>
              <a:ext uri="{FF2B5EF4-FFF2-40B4-BE49-F238E27FC236}">
                <a16:creationId xmlns:a16="http://schemas.microsoft.com/office/drawing/2014/main" id="{F0C76703-450E-FC72-298E-2FDA0DFCC88E}"/>
              </a:ext>
            </a:extLst>
          </p:cNvPr>
          <p:cNvGrpSpPr/>
          <p:nvPr/>
        </p:nvGrpSpPr>
        <p:grpSpPr>
          <a:xfrm>
            <a:off x="2801073" y="1911524"/>
            <a:ext cx="6589855" cy="531380"/>
            <a:chOff x="1467272" y="2375555"/>
            <a:chExt cx="3707035" cy="379730"/>
          </a:xfrm>
        </p:grpSpPr>
        <p:sp>
          <p:nvSpPr>
            <p:cNvPr id="29" name="右矢印 2">
              <a:extLst>
                <a:ext uri="{FF2B5EF4-FFF2-40B4-BE49-F238E27FC236}">
                  <a16:creationId xmlns:a16="http://schemas.microsoft.com/office/drawing/2014/main" id="{49FEB4C0-1157-4BAB-D43F-1101501D7AF7}"/>
                </a:ext>
              </a:extLst>
            </p:cNvPr>
            <p:cNvSpPr>
              <a:spLocks noChangeArrowheads="1"/>
            </p:cNvSpPr>
            <p:nvPr/>
          </p:nvSpPr>
          <p:spPr bwMode="auto">
            <a:xfrm flipH="1">
              <a:off x="1467272" y="2385715"/>
              <a:ext cx="1946275" cy="359410"/>
            </a:xfrm>
            <a:prstGeom prst="rightArrow">
              <a:avLst>
                <a:gd name="adj1" fmla="val 63444"/>
                <a:gd name="adj2" fmla="val 53146"/>
              </a:avLst>
            </a:prstGeom>
            <a:solidFill>
              <a:srgbClr val="4F81BD"/>
            </a:solidFill>
            <a:ln w="19050" algn="ctr">
              <a:solidFill>
                <a:srgbClr val="385D8A"/>
              </a:solidFill>
              <a:miter lim="800000"/>
              <a:headEnd/>
              <a:tailEnd/>
            </a:ln>
          </p:spPr>
          <p:txBody>
            <a:bodyPr rot="0" vert="horz" wrap="square" lIns="91440" tIns="45720" rIns="91440" bIns="45720" anchor="ctr" anchorCtr="0" upright="1">
              <a:noAutofit/>
            </a:bodyPr>
            <a:lstStyle/>
            <a:p>
              <a:pPr algn="just"/>
              <a:r>
                <a:rPr lang="en-US" sz="140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0" name="テキスト ボックス 52">
              <a:extLst>
                <a:ext uri="{FF2B5EF4-FFF2-40B4-BE49-F238E27FC236}">
                  <a16:creationId xmlns:a16="http://schemas.microsoft.com/office/drawing/2014/main" id="{732BEB39-6956-A2DB-FABC-52DADBB7C869}"/>
                </a:ext>
              </a:extLst>
            </p:cNvPr>
            <p:cNvSpPr txBox="1"/>
            <p:nvPr/>
          </p:nvSpPr>
          <p:spPr>
            <a:xfrm>
              <a:off x="1888621" y="2480501"/>
              <a:ext cx="1410970" cy="180000"/>
            </a:xfrm>
            <a:prstGeom prst="rect">
              <a:avLst/>
            </a:prstGeom>
            <a:noFill/>
            <a:ln w="6350">
              <a:noFill/>
            </a:ln>
          </p:spPr>
          <p:txBody>
            <a:bodyPr rot="0" spcFirstLastPara="0" vert="horz" wrap="square" lIns="0" tIns="36000" rIns="0" bIns="0" numCol="1" spcCol="0" rtlCol="0" fromWordArt="0" anchor="ctr" anchorCtr="0" forceAA="0" compatLnSpc="1">
              <a:prstTxWarp prst="textNoShape">
                <a:avLst/>
              </a:prstTxWarp>
              <a:noAutofit/>
            </a:bodyPr>
            <a:lstStyle/>
            <a:p>
              <a:pPr algn="ctr"/>
              <a:r>
                <a:rPr lang="ja-JP" sz="1400" kern="100" dirty="0">
                  <a:solidFill>
                    <a:srgbClr val="FFFFFF"/>
                  </a:solidFill>
                  <a:effectLst/>
                  <a:latin typeface="Century" panose="02040604050505020304" pitchFamily="18" charset="0"/>
                  <a:ea typeface="UD デジタル 教科書体 NK-R" panose="02020400000000000000" pitchFamily="18" charset="-128"/>
                  <a:cs typeface="Times New Roman" panose="02020603050405020304" pitchFamily="18" charset="0"/>
                </a:rPr>
                <a:t>国勢調査（実績値）</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1" name="右矢印 6">
              <a:extLst>
                <a:ext uri="{FF2B5EF4-FFF2-40B4-BE49-F238E27FC236}">
                  <a16:creationId xmlns:a16="http://schemas.microsoft.com/office/drawing/2014/main" id="{F6DA8864-99EA-A805-9834-943689B874FC}"/>
                </a:ext>
              </a:extLst>
            </p:cNvPr>
            <p:cNvSpPr>
              <a:spLocks noChangeArrowheads="1"/>
            </p:cNvSpPr>
            <p:nvPr/>
          </p:nvSpPr>
          <p:spPr bwMode="auto">
            <a:xfrm>
              <a:off x="3515147" y="2375555"/>
              <a:ext cx="1659160" cy="379730"/>
            </a:xfrm>
            <a:prstGeom prst="rightArrow">
              <a:avLst>
                <a:gd name="adj1" fmla="val 60556"/>
                <a:gd name="adj2" fmla="val 47649"/>
              </a:avLst>
            </a:prstGeom>
            <a:pattFill prst="pct90">
              <a:fgClr>
                <a:srgbClr val="4F81BD"/>
              </a:fgClr>
              <a:bgClr>
                <a:srgbClr val="FFFFFF"/>
              </a:bgClr>
            </a:pattFill>
            <a:ln w="19050" algn="ctr">
              <a:solidFill>
                <a:srgbClr val="385D8A"/>
              </a:solidFill>
              <a:prstDash val="sysDash"/>
              <a:miter lim="800000"/>
              <a:headEnd/>
              <a:tailEnd/>
            </a:ln>
          </p:spPr>
          <p:txBody>
            <a:bodyPr rot="0" vert="horz" wrap="square" lIns="91440" tIns="45720" rIns="91440" bIns="45720" anchor="ctr" anchorCtr="0" upright="1">
              <a:noAutofit/>
            </a:bodyPr>
            <a:lstStyle/>
            <a:p>
              <a:pPr algn="ctr"/>
              <a:r>
                <a:rPr lang="en-US" sz="1200" kern="100">
                  <a:effectLst/>
                  <a:latin typeface="Times New Roman" panose="02020603050405020304" pitchFamily="18" charset="0"/>
                  <a:ea typeface="ＭＳ 明朝" panose="02020609040205080304" pitchFamily="17" charset="-128"/>
                </a:rPr>
                <a:t> </a:t>
              </a:r>
              <a:endParaRPr lang="ja-JP" sz="1200" kern="100">
                <a:effectLst/>
                <a:latin typeface="Times New Roman" panose="02020603050405020304" pitchFamily="18" charset="0"/>
                <a:ea typeface="ＭＳ 明朝" panose="02020609040205080304" pitchFamily="17" charset="-128"/>
              </a:endParaRPr>
            </a:p>
          </p:txBody>
        </p:sp>
        <p:sp>
          <p:nvSpPr>
            <p:cNvPr id="32" name="テキスト ボックス 52">
              <a:extLst>
                <a:ext uri="{FF2B5EF4-FFF2-40B4-BE49-F238E27FC236}">
                  <a16:creationId xmlns:a16="http://schemas.microsoft.com/office/drawing/2014/main" id="{A3EEA92B-ACFE-74BF-B813-B9F33FBB6263}"/>
                </a:ext>
              </a:extLst>
            </p:cNvPr>
            <p:cNvSpPr txBox="1"/>
            <p:nvPr/>
          </p:nvSpPr>
          <p:spPr>
            <a:xfrm>
              <a:off x="3658011" y="2480501"/>
              <a:ext cx="1410970" cy="180000"/>
            </a:xfrm>
            <a:prstGeom prst="rect">
              <a:avLst/>
            </a:prstGeom>
            <a:noFill/>
            <a:ln w="6350">
              <a:noFill/>
            </a:ln>
          </p:spPr>
          <p:txBody>
            <a:bodyPr rot="0" spcFirstLastPara="0" vert="horz" wrap="square" lIns="0" tIns="36000" rIns="0" bIns="0" numCol="1" spcCol="0" rtlCol="0" fromWordArt="0" anchor="ctr" anchorCtr="0" forceAA="0" compatLnSpc="1">
              <a:prstTxWarp prst="textNoShape">
                <a:avLst/>
              </a:prstTxWarp>
              <a:noAutofit/>
            </a:bodyPr>
            <a:lstStyle/>
            <a:p>
              <a:pPr algn="ctr"/>
              <a:r>
                <a:rPr lang="ja-JP" altLang="en-US" sz="1400" kern="100" dirty="0">
                  <a:solidFill>
                    <a:srgbClr val="FFFFFF"/>
                  </a:solidFill>
                  <a:effectLst/>
                  <a:latin typeface="Century" panose="02040604050505020304" pitchFamily="18" charset="0"/>
                  <a:ea typeface="UD デジタル 教科書体 NK-R" panose="02020400000000000000" pitchFamily="18" charset="-128"/>
                  <a:cs typeface="Times New Roman" panose="02020603050405020304" pitchFamily="18" charset="0"/>
                </a:rPr>
                <a:t>将来推計（推計値）</a:t>
              </a:r>
            </a:p>
          </p:txBody>
        </p:sp>
      </p:grpSp>
      <p:sp>
        <p:nvSpPr>
          <p:cNvPr id="14" name="テキスト ボックス 2">
            <a:extLst>
              <a:ext uri="{FF2B5EF4-FFF2-40B4-BE49-F238E27FC236}">
                <a16:creationId xmlns:a16="http://schemas.microsoft.com/office/drawing/2014/main" id="{BA2BC974-728C-4CCD-B1BC-E29C67519826}"/>
              </a:ext>
            </a:extLst>
          </p:cNvPr>
          <p:cNvSpPr txBox="1"/>
          <p:nvPr/>
        </p:nvSpPr>
        <p:spPr>
          <a:xfrm>
            <a:off x="2132120" y="1759036"/>
            <a:ext cx="797164" cy="18123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r>
              <a:rPr lang="ja-JP" altLang="en-US" sz="900" kern="0" dirty="0">
                <a:solidFill>
                  <a:sysClr val="windowText" lastClr="000000"/>
                </a:solidFill>
                <a:latin typeface="メイリオ" panose="020B0604030504040204" pitchFamily="50" charset="-128"/>
                <a:ea typeface="メイリオ" panose="020B0604030504040204" pitchFamily="50" charset="-128"/>
              </a:rPr>
              <a:t>世帯</a:t>
            </a: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139885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1"/>
            <a:ext cx="12192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５障がい者　　大阪府の</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障がい者手帳所持者数推計</a:t>
            </a:r>
          </a:p>
        </p:txBody>
      </p:sp>
      <p:sp>
        <p:nvSpPr>
          <p:cNvPr id="13" name="正方形/長方形 12"/>
          <p:cNvSpPr/>
          <p:nvPr/>
        </p:nvSpPr>
        <p:spPr>
          <a:xfrm>
            <a:off x="425386" y="620689"/>
            <a:ext cx="11341228" cy="719812"/>
          </a:xfrm>
          <a:prstGeom prst="rect">
            <a:avLst/>
          </a:prstGeom>
          <a:ln w="6350"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府内の障がい者数は漸増傾向</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全人口に占める割合は６％程度</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322C9679-9B0D-181E-DF9A-9FB1BB36ED48}"/>
              </a:ext>
            </a:extLst>
          </p:cNvPr>
          <p:cNvSpPr>
            <a:spLocks noGrp="1"/>
          </p:cNvSpPr>
          <p:nvPr>
            <p:ph type="sldNum" sz="quarter" idx="12"/>
          </p:nvPr>
        </p:nvSpPr>
        <p:spPr>
          <a:xfrm>
            <a:off x="9401071" y="6479419"/>
            <a:ext cx="2743200" cy="365125"/>
          </a:xfrm>
        </p:spPr>
        <p:txBody>
          <a:bodyPr/>
          <a:lstStyle/>
          <a:p>
            <a:fld id="{939419F8-C6ED-4129-B08A-7AC8488EBEA0}" type="slidenum">
              <a:rPr kumimoji="1" lang="ja-JP" altLang="en-US" smtClean="0"/>
              <a:t>19</a:t>
            </a:fld>
            <a:endParaRPr kumimoji="1" lang="ja-JP" altLang="en-US" dirty="0"/>
          </a:p>
        </p:txBody>
      </p:sp>
      <p:sp>
        <p:nvSpPr>
          <p:cNvPr id="6" name="テキスト ボックス 5">
            <a:extLst>
              <a:ext uri="{FF2B5EF4-FFF2-40B4-BE49-F238E27FC236}">
                <a16:creationId xmlns:a16="http://schemas.microsoft.com/office/drawing/2014/main" id="{02218579-F557-794B-A41E-B019209AE15A}"/>
              </a:ext>
            </a:extLst>
          </p:cNvPr>
          <p:cNvSpPr txBox="1"/>
          <p:nvPr/>
        </p:nvSpPr>
        <p:spPr>
          <a:xfrm>
            <a:off x="7323826" y="6462655"/>
            <a:ext cx="2858525" cy="234286"/>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「第</a:t>
            </a:r>
            <a:r>
              <a:rPr lang="en-US" altLang="ja-JP" sz="1050" dirty="0">
                <a:latin typeface="メイリオ" panose="020B0604030504040204" pitchFamily="50" charset="-128"/>
                <a:ea typeface="メイリオ" panose="020B0604030504040204" pitchFamily="50" charset="-128"/>
              </a:rPr>
              <a:t>5</a:t>
            </a:r>
            <a:r>
              <a:rPr lang="ja-JP" altLang="en-US" sz="1050" dirty="0">
                <a:latin typeface="メイリオ" panose="020B0604030504040204" pitchFamily="50" charset="-128"/>
                <a:ea typeface="メイリオ" panose="020B0604030504040204" pitchFamily="50" charset="-128"/>
              </a:rPr>
              <a:t>次大阪府障がい者計画」</a:t>
            </a:r>
            <a:endParaRPr lang="ja-JP" altLang="en-US" sz="900" dirty="0">
              <a:latin typeface="メイリオ" panose="020B0604030504040204" pitchFamily="50" charset="-128"/>
              <a:ea typeface="メイリオ" panose="020B0604030504040204" pitchFamily="50" charset="-128"/>
            </a:endParaRPr>
          </a:p>
        </p:txBody>
      </p:sp>
      <p:pic>
        <p:nvPicPr>
          <p:cNvPr id="14" name="図 13">
            <a:extLst>
              <a:ext uri="{FF2B5EF4-FFF2-40B4-BE49-F238E27FC236}">
                <a16:creationId xmlns:a16="http://schemas.microsoft.com/office/drawing/2014/main" id="{119AD6B0-FB46-45B7-A99A-D5F444206C9F}"/>
              </a:ext>
            </a:extLst>
          </p:cNvPr>
          <p:cNvPicPr>
            <a:picLocks noChangeAspect="1"/>
          </p:cNvPicPr>
          <p:nvPr/>
        </p:nvPicPr>
        <p:blipFill>
          <a:blip r:embed="rId2"/>
          <a:stretch>
            <a:fillRect/>
          </a:stretch>
        </p:blipFill>
        <p:spPr>
          <a:xfrm>
            <a:off x="1218907" y="1531310"/>
            <a:ext cx="7090476" cy="4870497"/>
          </a:xfrm>
          <a:prstGeom prst="rect">
            <a:avLst/>
          </a:prstGeom>
        </p:spPr>
      </p:pic>
      <p:sp>
        <p:nvSpPr>
          <p:cNvPr id="16" name="テキスト ボックス 15">
            <a:extLst>
              <a:ext uri="{FF2B5EF4-FFF2-40B4-BE49-F238E27FC236}">
                <a16:creationId xmlns:a16="http://schemas.microsoft.com/office/drawing/2014/main" id="{801AFA79-B41D-47B6-B6E7-C3DA15DB00A1}"/>
              </a:ext>
            </a:extLst>
          </p:cNvPr>
          <p:cNvSpPr txBox="1"/>
          <p:nvPr/>
        </p:nvSpPr>
        <p:spPr>
          <a:xfrm>
            <a:off x="1425612" y="1587214"/>
            <a:ext cx="944047" cy="211203"/>
          </a:xfrm>
          <a:prstGeom prst="rect">
            <a:avLst/>
          </a:prstGeom>
          <a:noFill/>
        </p:spPr>
        <p:txBody>
          <a:bodyPr wrap="square" tIns="72000" bIns="0">
            <a:spAutoFit/>
          </a:bodyPr>
          <a:lstStyle/>
          <a:p>
            <a:r>
              <a:rPr lang="ja-JP" altLang="en-US" sz="900" dirty="0">
                <a:latin typeface="メイリオ" panose="020B0604030504040204" pitchFamily="50" charset="-128"/>
                <a:ea typeface="メイリオ" panose="020B0604030504040204" pitchFamily="50" charset="-128"/>
              </a:rPr>
              <a:t>（人）</a:t>
            </a:r>
          </a:p>
        </p:txBody>
      </p:sp>
      <p:grpSp>
        <p:nvGrpSpPr>
          <p:cNvPr id="11" name="グループ化 10">
            <a:extLst>
              <a:ext uri="{FF2B5EF4-FFF2-40B4-BE49-F238E27FC236}">
                <a16:creationId xmlns:a16="http://schemas.microsoft.com/office/drawing/2014/main" id="{9427E250-76A7-4A73-BA9C-5866C551DF58}"/>
              </a:ext>
            </a:extLst>
          </p:cNvPr>
          <p:cNvGrpSpPr/>
          <p:nvPr/>
        </p:nvGrpSpPr>
        <p:grpSpPr>
          <a:xfrm>
            <a:off x="8753088" y="1798417"/>
            <a:ext cx="2528041" cy="3861863"/>
            <a:chOff x="8753088" y="1798417"/>
            <a:chExt cx="2528041" cy="3861863"/>
          </a:xfrm>
        </p:grpSpPr>
        <p:cxnSp>
          <p:nvCxnSpPr>
            <p:cNvPr id="5" name="直線コネクタ 4">
              <a:extLst>
                <a:ext uri="{FF2B5EF4-FFF2-40B4-BE49-F238E27FC236}">
                  <a16:creationId xmlns:a16="http://schemas.microsoft.com/office/drawing/2014/main" id="{2911784E-606A-408B-AC03-C7D97CADD9B1}"/>
                </a:ext>
              </a:extLst>
            </p:cNvPr>
            <p:cNvCxnSpPr>
              <a:cxnSpLocks/>
            </p:cNvCxnSpPr>
            <p:nvPr/>
          </p:nvCxnSpPr>
          <p:spPr>
            <a:xfrm>
              <a:off x="8958362" y="2273268"/>
              <a:ext cx="3545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258CA9A2-46D7-42A3-B0A0-2B52D1EB6093}"/>
                </a:ext>
              </a:extLst>
            </p:cNvPr>
            <p:cNvCxnSpPr>
              <a:cxnSpLocks/>
            </p:cNvCxnSpPr>
            <p:nvPr/>
          </p:nvCxnSpPr>
          <p:spPr>
            <a:xfrm>
              <a:off x="8958362" y="3172117"/>
              <a:ext cx="354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14021830-92B8-45B7-AA5D-0D0CA3BD7172}"/>
                </a:ext>
              </a:extLst>
            </p:cNvPr>
            <p:cNvCxnSpPr>
              <a:cxnSpLocks/>
            </p:cNvCxnSpPr>
            <p:nvPr/>
          </p:nvCxnSpPr>
          <p:spPr>
            <a:xfrm>
              <a:off x="8958362" y="3958999"/>
              <a:ext cx="3545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F06EC536-60BB-47DC-B0FE-82EA6C8D35E5}"/>
                </a:ext>
              </a:extLst>
            </p:cNvPr>
            <p:cNvCxnSpPr>
              <a:cxnSpLocks/>
            </p:cNvCxnSpPr>
            <p:nvPr/>
          </p:nvCxnSpPr>
          <p:spPr>
            <a:xfrm>
              <a:off x="8961471" y="4811197"/>
              <a:ext cx="35456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FD6417F6-AE3F-4CD9-94A6-5034CC5F269E}"/>
                </a:ext>
              </a:extLst>
            </p:cNvPr>
            <p:cNvSpPr txBox="1"/>
            <p:nvPr/>
          </p:nvSpPr>
          <p:spPr>
            <a:xfrm>
              <a:off x="9488939" y="3003514"/>
              <a:ext cx="1792190" cy="415498"/>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自立支援医療（精神通院）</a:t>
              </a:r>
            </a:p>
            <a:p>
              <a:r>
                <a:rPr kumimoji="1" lang="ja-JP" altLang="en-US" sz="1050" dirty="0">
                  <a:latin typeface="Meiryo UI" panose="020B0604030504040204" pitchFamily="50" charset="-128"/>
                  <a:ea typeface="Meiryo UI" panose="020B0604030504040204" pitchFamily="50" charset="-128"/>
                </a:rPr>
                <a:t>受給者数</a:t>
              </a:r>
            </a:p>
          </p:txBody>
        </p:sp>
        <p:sp>
          <p:nvSpPr>
            <p:cNvPr id="10" name="正方形/長方形 9">
              <a:extLst>
                <a:ext uri="{FF2B5EF4-FFF2-40B4-BE49-F238E27FC236}">
                  <a16:creationId xmlns:a16="http://schemas.microsoft.com/office/drawing/2014/main" id="{36CEB8B0-B396-4CAF-B60A-CCFC0C40107B}"/>
                </a:ext>
              </a:extLst>
            </p:cNvPr>
            <p:cNvSpPr/>
            <p:nvPr/>
          </p:nvSpPr>
          <p:spPr>
            <a:xfrm>
              <a:off x="8753088" y="1798417"/>
              <a:ext cx="2510648" cy="3861863"/>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D667309-3E6E-41BC-BD81-38A2C1CC3A42}"/>
                </a:ext>
              </a:extLst>
            </p:cNvPr>
            <p:cNvSpPr txBox="1"/>
            <p:nvPr/>
          </p:nvSpPr>
          <p:spPr>
            <a:xfrm>
              <a:off x="9516932" y="2126459"/>
              <a:ext cx="1508906" cy="415498"/>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身体障がい者手帳</a:t>
              </a:r>
            </a:p>
            <a:p>
              <a:r>
                <a:rPr kumimoji="1" lang="ja-JP" altLang="en-US" sz="1050" dirty="0">
                  <a:latin typeface="Meiryo UI" panose="020B0604030504040204" pitchFamily="50" charset="-128"/>
                  <a:ea typeface="Meiryo UI" panose="020B0604030504040204" pitchFamily="50" charset="-128"/>
                </a:rPr>
                <a:t>所持者数</a:t>
              </a:r>
            </a:p>
          </p:txBody>
        </p:sp>
        <p:sp>
          <p:nvSpPr>
            <p:cNvPr id="21" name="テキスト ボックス 20">
              <a:extLst>
                <a:ext uri="{FF2B5EF4-FFF2-40B4-BE49-F238E27FC236}">
                  <a16:creationId xmlns:a16="http://schemas.microsoft.com/office/drawing/2014/main" id="{D95C8E03-DB54-46E0-B6E8-337ACDE220CA}"/>
                </a:ext>
              </a:extLst>
            </p:cNvPr>
            <p:cNvSpPr txBox="1"/>
            <p:nvPr/>
          </p:nvSpPr>
          <p:spPr>
            <a:xfrm>
              <a:off x="9471546" y="3762264"/>
              <a:ext cx="1792190" cy="415498"/>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精神障がい者保健</a:t>
              </a:r>
            </a:p>
            <a:p>
              <a:r>
                <a:rPr kumimoji="1" lang="ja-JP" altLang="en-US" sz="1050" dirty="0">
                  <a:latin typeface="Meiryo UI" panose="020B0604030504040204" pitchFamily="50" charset="-128"/>
                  <a:ea typeface="Meiryo UI" panose="020B0604030504040204" pitchFamily="50" charset="-128"/>
                </a:rPr>
                <a:t>福祉手帳所持者数</a:t>
              </a:r>
            </a:p>
          </p:txBody>
        </p:sp>
        <p:sp>
          <p:nvSpPr>
            <p:cNvPr id="22" name="テキスト ボックス 21">
              <a:extLst>
                <a:ext uri="{FF2B5EF4-FFF2-40B4-BE49-F238E27FC236}">
                  <a16:creationId xmlns:a16="http://schemas.microsoft.com/office/drawing/2014/main" id="{1FD9C11C-AA81-4FFE-9473-523BB1620F6E}"/>
                </a:ext>
              </a:extLst>
            </p:cNvPr>
            <p:cNvSpPr txBox="1"/>
            <p:nvPr/>
          </p:nvSpPr>
          <p:spPr>
            <a:xfrm>
              <a:off x="9393790" y="4696356"/>
              <a:ext cx="1792190" cy="253916"/>
            </a:xfrm>
            <a:prstGeom prst="rect">
              <a:avLst/>
            </a:prstGeom>
            <a:noFill/>
          </p:spPr>
          <p:txBody>
            <a:bodyPr wrap="square" rtlCol="0">
              <a:spAutoFit/>
            </a:bodyPr>
            <a:lstStyle/>
            <a:p>
              <a:r>
                <a:rPr kumimoji="1" lang="zh-TW" altLang="en-US" sz="1050" dirty="0">
                  <a:latin typeface="Meiryo UI" panose="020B0604030504040204" pitchFamily="50" charset="-128"/>
                  <a:ea typeface="Meiryo UI" panose="020B0604030504040204" pitchFamily="50" charset="-128"/>
                </a:rPr>
                <a:t>療育手帳所持者数</a:t>
              </a:r>
              <a:endParaRPr kumimoji="1" lang="ja-JP" altLang="en-US" sz="105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1959908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969114" y="621168"/>
            <a:ext cx="8253772" cy="504056"/>
          </a:xfrm>
          <a:prstGeom prst="rect">
            <a:avLst/>
          </a:prstGeom>
          <a:no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spcBef>
                <a:spcPts val="600"/>
              </a:spcBef>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　次</a:t>
            </a: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176213">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4024790051"/>
              </p:ext>
            </p:extLst>
          </p:nvPr>
        </p:nvGraphicFramePr>
        <p:xfrm>
          <a:off x="2531644" y="1192932"/>
          <a:ext cx="7128712" cy="4023722"/>
        </p:xfrm>
        <a:graphic>
          <a:graphicData uri="http://schemas.openxmlformats.org/drawingml/2006/table">
            <a:tbl>
              <a:tblPr firstRow="1" bandRow="1">
                <a:tableStyleId>{5C22544A-7EE6-4342-B048-85BDC9FD1C3A}</a:tableStyleId>
              </a:tblPr>
              <a:tblGrid>
                <a:gridCol w="5976663">
                  <a:extLst>
                    <a:ext uri="{9D8B030D-6E8A-4147-A177-3AD203B41FA5}">
                      <a16:colId xmlns:a16="http://schemas.microsoft.com/office/drawing/2014/main" val="1326004190"/>
                    </a:ext>
                  </a:extLst>
                </a:gridCol>
                <a:gridCol w="208280">
                  <a:extLst>
                    <a:ext uri="{9D8B030D-6E8A-4147-A177-3AD203B41FA5}">
                      <a16:colId xmlns:a16="http://schemas.microsoft.com/office/drawing/2014/main" val="622283939"/>
                    </a:ext>
                  </a:extLst>
                </a:gridCol>
                <a:gridCol w="943769">
                  <a:extLst>
                    <a:ext uri="{9D8B030D-6E8A-4147-A177-3AD203B41FA5}">
                      <a16:colId xmlns:a16="http://schemas.microsoft.com/office/drawing/2014/main" val="172850306"/>
                    </a:ext>
                  </a:extLst>
                </a:gridCol>
              </a:tblGrid>
              <a:tr h="540000">
                <a:tc>
                  <a:txBody>
                    <a:bodyPr/>
                    <a:lstStyle/>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大阪の住生活を取り巻く現状</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3</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6951872"/>
                  </a:ext>
                </a:extLst>
              </a:tr>
              <a:tr h="540000">
                <a:tc>
                  <a:txBody>
                    <a:bodyPr/>
                    <a:lstStyle/>
                    <a:p>
                      <a:pPr>
                        <a:lnSpc>
                          <a:spcPct val="120000"/>
                        </a:lnSpc>
                      </a:pPr>
                      <a:r>
                        <a:rPr kumimoji="1" lang="ja-JP" altLang="en-US" sz="1600" b="0" baseline="0"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en-US" altLang="ja-JP" sz="1600" b="0" baseline="0" dirty="0">
                          <a:solidFill>
                            <a:schemeClr val="tx1"/>
                          </a:solidFill>
                          <a:latin typeface="UD デジタル 教科書体 NP-R" panose="02020400000000000000" pitchFamily="18" charset="-128"/>
                          <a:ea typeface="UD デジタル 教科書体 NP-R" panose="02020400000000000000" pitchFamily="18" charset="-128"/>
                        </a:rPr>
                        <a:t>Ⅰ</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．社会経済等の動向</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endPar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8620616"/>
                  </a:ext>
                </a:extLst>
              </a:tr>
              <a:tr h="540000">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   </a:t>
                      </a:r>
                      <a:r>
                        <a:rPr kumimoji="1" lang="en-US" altLang="ja-JP" sz="1600" b="0" dirty="0">
                          <a:solidFill>
                            <a:schemeClr val="tx1"/>
                          </a:solidFill>
                          <a:latin typeface="UD デジタル 教科書体 NP-R" panose="02020400000000000000" pitchFamily="18" charset="-128"/>
                          <a:ea typeface="UD デジタル 教科書体 NP-R" panose="02020400000000000000" pitchFamily="18" charset="-128"/>
                        </a:rPr>
                        <a:t>Ⅱ</a:t>
                      </a:r>
                      <a:r>
                        <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rPr>
                        <a:t>．住宅ストック</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endParaRPr kumimoji="1" lang="ja-JP" altLang="en-US" sz="1600" b="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7792666"/>
                  </a:ext>
                </a:extLst>
              </a:tr>
              <a:tr h="540000">
                <a:tc>
                  <a:txBody>
                    <a:bodyPr/>
                    <a:lstStyle/>
                    <a:p>
                      <a:pPr>
                        <a:lnSpc>
                          <a:spcPct val="120000"/>
                        </a:lnSpc>
                      </a:pP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4058418"/>
                  </a:ext>
                </a:extLst>
              </a:tr>
              <a:tr h="540000">
                <a:tc>
                  <a:txBody>
                    <a:bodyPr/>
                    <a:lstStyle/>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近年の国の動き</a:t>
                      </a:r>
                    </a:p>
                    <a:p>
                      <a:pPr>
                        <a:lnSpc>
                          <a:spcPct val="120000"/>
                        </a:lnSpc>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43</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8572204"/>
                  </a:ext>
                </a:extLst>
              </a:tr>
              <a:tr h="540000">
                <a:tc>
                  <a:txBody>
                    <a:bodyPr/>
                    <a:lstStyle/>
                    <a:p>
                      <a:pPr>
                        <a:lnSpc>
                          <a:spcPct val="120000"/>
                        </a:lnSpc>
                      </a:pPr>
                      <a:endPar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endParaRPr>
                    </a:p>
                    <a:p>
                      <a:pPr>
                        <a:lnSpc>
                          <a:spcPct val="120000"/>
                        </a:lnSpc>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9269820"/>
                  </a:ext>
                </a:extLst>
              </a:tr>
              <a:tr h="540000">
                <a:tc>
                  <a:txBody>
                    <a:bodyPr/>
                    <a:lstStyle/>
                    <a:p>
                      <a:pPr>
                        <a:lnSpc>
                          <a:spcPct val="120000"/>
                        </a:lnSpc>
                      </a:pP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 住まうビジョン・大阪の進捗状況</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51</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0721390"/>
                  </a:ext>
                </a:extLst>
              </a:tr>
            </a:tbl>
          </a:graphicData>
        </a:graphic>
      </p:graphicFrame>
    </p:spTree>
    <p:extLst>
      <p:ext uri="{BB962C8B-B14F-4D97-AF65-F5344CB8AC3E}">
        <p14:creationId xmlns:p14="http://schemas.microsoft.com/office/powerpoint/2010/main" val="672611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E23878C-9D21-4F45-9735-0937C574A61B}"/>
              </a:ext>
            </a:extLst>
          </p:cNvPr>
          <p:cNvPicPr>
            <a:picLocks noChangeAspect="1"/>
          </p:cNvPicPr>
          <p:nvPr/>
        </p:nvPicPr>
        <p:blipFill>
          <a:blip r:embed="rId2"/>
          <a:stretch>
            <a:fillRect/>
          </a:stretch>
        </p:blipFill>
        <p:spPr>
          <a:xfrm>
            <a:off x="1848408" y="1453799"/>
            <a:ext cx="8644877" cy="4810161"/>
          </a:xfrm>
          <a:prstGeom prst="rect">
            <a:avLst/>
          </a:prstGeom>
        </p:spPr>
      </p:pic>
      <p:sp>
        <p:nvSpPr>
          <p:cNvPr id="3" name="Rectangle 1"/>
          <p:cNvSpPr>
            <a:spLocks noChangeArrowheads="1"/>
          </p:cNvSpPr>
          <p:nvPr/>
        </p:nvSpPr>
        <p:spPr bwMode="auto">
          <a:xfrm>
            <a:off x="0" y="1"/>
            <a:ext cx="12192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６</a:t>
            </a:r>
            <a:r>
              <a:rPr lang="zh-CN"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外国人</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大阪府の</a:t>
            </a:r>
            <a:r>
              <a:rPr lang="zh-CN"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在留外国人数</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65058" y="620688"/>
            <a:ext cx="11261884" cy="387414"/>
          </a:xfrm>
          <a:prstGeom prst="rect">
            <a:avLst/>
          </a:prstGeom>
          <a:ln w="6350"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大阪の外国人居住者は、コロナ禍の影響により</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年に減少したものの、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年には最大人数となった。</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664634A1-FA60-186B-6F2A-D472EA966F6B}"/>
              </a:ext>
            </a:extLst>
          </p:cNvPr>
          <p:cNvSpPr>
            <a:spLocks noGrp="1"/>
          </p:cNvSpPr>
          <p:nvPr>
            <p:ph type="sldNum" sz="quarter" idx="12"/>
          </p:nvPr>
        </p:nvSpPr>
        <p:spPr>
          <a:xfrm>
            <a:off x="9448800" y="6459728"/>
            <a:ext cx="2743200" cy="365125"/>
          </a:xfrm>
        </p:spPr>
        <p:txBody>
          <a:bodyPr/>
          <a:lstStyle/>
          <a:p>
            <a:fld id="{939419F8-C6ED-4129-B08A-7AC8488EBEA0}" type="slidenum">
              <a:rPr kumimoji="1" lang="ja-JP" altLang="en-US" smtClean="0"/>
              <a:t>20</a:t>
            </a:fld>
            <a:endParaRPr kumimoji="1" lang="ja-JP" altLang="en-US" dirty="0"/>
          </a:p>
        </p:txBody>
      </p:sp>
      <p:sp>
        <p:nvSpPr>
          <p:cNvPr id="14" name="テキスト ボックス 13"/>
          <p:cNvSpPr txBox="1"/>
          <p:nvPr/>
        </p:nvSpPr>
        <p:spPr>
          <a:xfrm>
            <a:off x="4121579" y="6263960"/>
            <a:ext cx="6222013" cy="261610"/>
          </a:xfrm>
          <a:prstGeom prst="rect">
            <a:avLst/>
          </a:prstGeom>
          <a:noFill/>
        </p:spPr>
        <p:txBody>
          <a:bodyPr wrap="square" rtlCol="0">
            <a:spAutoFit/>
          </a:bodyPr>
          <a:lstStyle/>
          <a:p>
            <a:pPr algn="r"/>
            <a:r>
              <a:rPr lang="ja-JP" altLang="en-US" sz="1050">
                <a:latin typeface="メイリオ" panose="020B0604030504040204" pitchFamily="50" charset="-128"/>
                <a:ea typeface="メイリオ" panose="020B0604030504040204" pitchFamily="50" charset="-128"/>
              </a:rPr>
              <a:t>住民基本台帳データより作成</a:t>
            </a:r>
            <a:endParaRPr lang="ja-JP" altLang="en-US" sz="1050" dirty="0">
              <a:latin typeface="メイリオ" panose="020B0604030504040204" pitchFamily="50" charset="-128"/>
              <a:ea typeface="メイリオ" panose="020B0604030504040204" pitchFamily="50" charset="-128"/>
            </a:endParaRPr>
          </a:p>
        </p:txBody>
      </p:sp>
      <p:sp>
        <p:nvSpPr>
          <p:cNvPr id="4" name="テキスト ボックス 2">
            <a:extLst>
              <a:ext uri="{FF2B5EF4-FFF2-40B4-BE49-F238E27FC236}">
                <a16:creationId xmlns:a16="http://schemas.microsoft.com/office/drawing/2014/main" id="{9DAE74BA-0235-4D4E-CD6C-A6618F6CF5E0}"/>
              </a:ext>
            </a:extLst>
          </p:cNvPr>
          <p:cNvSpPr txBox="1">
            <a:spLocks noChangeArrowheads="1"/>
          </p:cNvSpPr>
          <p:nvPr/>
        </p:nvSpPr>
        <p:spPr bwMode="auto">
          <a:xfrm>
            <a:off x="2156535" y="1372419"/>
            <a:ext cx="975542" cy="276999"/>
          </a:xfrm>
          <a:prstGeom prst="rect">
            <a:avLst/>
          </a:prstGeom>
          <a:noFill/>
          <a:ln w="9525">
            <a:noFill/>
            <a:miter lim="800000"/>
            <a:headEnd/>
            <a:tailEnd/>
          </a:ln>
        </p:spPr>
        <p:txBody>
          <a:bodyPr rot="0" vert="horz" wrap="square" lIns="91440" tIns="45720" rIns="91440" bIns="45720" anchor="t"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t>（人）</a:t>
            </a:r>
          </a:p>
        </p:txBody>
      </p:sp>
    </p:spTree>
    <p:extLst>
      <p:ext uri="{BB962C8B-B14F-4D97-AF65-F5344CB8AC3E}">
        <p14:creationId xmlns:p14="http://schemas.microsoft.com/office/powerpoint/2010/main" val="2224643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７世界から見た大阪</a:t>
            </a:r>
            <a:endPar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7"/>
          <p:cNvSpPr>
            <a:spLocks noChangeArrowheads="1"/>
          </p:cNvSpPr>
          <p:nvPr/>
        </p:nvSpPr>
        <p:spPr bwMode="auto">
          <a:xfrm>
            <a:off x="487680" y="549276"/>
            <a:ext cx="11216640" cy="935509"/>
          </a:xfrm>
          <a:prstGeom prst="rect">
            <a:avLst/>
          </a:prstGeom>
          <a:solidFill>
            <a:schemeClr val="bg1"/>
          </a:solidFill>
          <a:ln w="12700">
            <a:solidFill>
              <a:schemeClr val="tx1"/>
            </a:solidFill>
            <a:prstDash val="solid"/>
            <a:miter lim="800000"/>
            <a:headEnd/>
            <a:tailEnd/>
          </a:ln>
        </p:spPr>
        <p:txBody>
          <a:bodyPr wrap="squar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176213" indent="-176213" eaLnBrk="1" hangingPunct="1">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英雑誌エコノミストの</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世界で最も住みやすい都市ランキング</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では、治安、医療、教育が特に評価されて</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位となっている。</a:t>
            </a:r>
          </a:p>
        </p:txBody>
      </p:sp>
      <p:sp>
        <p:nvSpPr>
          <p:cNvPr id="3" name="スライド番号プレースホルダー 2">
            <a:extLst>
              <a:ext uri="{FF2B5EF4-FFF2-40B4-BE49-F238E27FC236}">
                <a16:creationId xmlns:a16="http://schemas.microsoft.com/office/drawing/2014/main" id="{5492FC7C-F90E-5B40-8393-7DC304D91799}"/>
              </a:ext>
            </a:extLst>
          </p:cNvPr>
          <p:cNvSpPr>
            <a:spLocks noGrp="1"/>
          </p:cNvSpPr>
          <p:nvPr>
            <p:ph type="sldNum" sz="quarter" idx="12"/>
          </p:nvPr>
        </p:nvSpPr>
        <p:spPr>
          <a:xfrm>
            <a:off x="9448800" y="6503149"/>
            <a:ext cx="2743200" cy="365125"/>
          </a:xfrm>
        </p:spPr>
        <p:txBody>
          <a:bodyPr/>
          <a:lstStyle/>
          <a:p>
            <a:pPr>
              <a:defRPr/>
            </a:pPr>
            <a:fld id="{4C4AE124-F07C-4949-85EC-055B3F0DE189}" type="slidenum">
              <a:rPr lang="en-US" altLang="ja-JP" smtClean="0"/>
              <a:pPr>
                <a:defRPr/>
              </a:pPr>
              <a:t>21</a:t>
            </a:fld>
            <a:endParaRPr lang="en-US" altLang="ja-JP" dirty="0"/>
          </a:p>
        </p:txBody>
      </p:sp>
      <p:sp>
        <p:nvSpPr>
          <p:cNvPr id="9" name="テキスト ボックス 8">
            <a:extLst>
              <a:ext uri="{FF2B5EF4-FFF2-40B4-BE49-F238E27FC236}">
                <a16:creationId xmlns:a16="http://schemas.microsoft.com/office/drawing/2014/main" id="{EAC95F41-8323-A9F5-E959-7DE66BCC64E4}"/>
              </a:ext>
            </a:extLst>
          </p:cNvPr>
          <p:cNvSpPr txBox="1"/>
          <p:nvPr/>
        </p:nvSpPr>
        <p:spPr>
          <a:xfrm>
            <a:off x="1135052" y="6465961"/>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英雑誌エコノミストより（</a:t>
            </a:r>
            <a:r>
              <a:rPr lang="en-US" altLang="ja-JP" sz="1050" dirty="0">
                <a:latin typeface="メイリオ" panose="020B0604030504040204" pitchFamily="50" charset="-128"/>
                <a:ea typeface="メイリオ" panose="020B0604030504040204" pitchFamily="50" charset="-128"/>
              </a:rPr>
              <a:t>2020</a:t>
            </a:r>
            <a:r>
              <a:rPr lang="ja-JP" altLang="en-US" sz="1050" dirty="0">
                <a:latin typeface="メイリオ" panose="020B0604030504040204" pitchFamily="50" charset="-128"/>
                <a:ea typeface="メイリオ" panose="020B0604030504040204" pitchFamily="50" charset="-128"/>
              </a:rPr>
              <a:t>年はコロナ禍のため調査未実施）</a:t>
            </a:r>
            <a:endParaRPr lang="ja-JP" altLang="en-US" sz="900" dirty="0">
              <a:solidFill>
                <a:srgbClr val="FF0000"/>
              </a:solidFill>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EAC95F41-8323-A9F5-E959-7DE66BCC64E4}"/>
              </a:ext>
            </a:extLst>
          </p:cNvPr>
          <p:cNvSpPr txBox="1"/>
          <p:nvPr/>
        </p:nvSpPr>
        <p:spPr>
          <a:xfrm>
            <a:off x="342656" y="2036836"/>
            <a:ext cx="1584792" cy="257369"/>
          </a:xfrm>
          <a:prstGeom prst="rect">
            <a:avLst/>
          </a:prstGeom>
          <a:noFill/>
        </p:spPr>
        <p:txBody>
          <a:bodyPr wrap="square" tIns="72000" bIns="0">
            <a:spAutoFit/>
          </a:bodyPr>
          <a:lstStyle/>
          <a:p>
            <a:pPr algn="just"/>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過去の調査結果</a:t>
            </a:r>
            <a:r>
              <a:rPr lang="en-US" altLang="ja-JP" sz="1200" dirty="0">
                <a:latin typeface="メイリオ" panose="020B0604030504040204" pitchFamily="50" charset="-128"/>
                <a:ea typeface="メイリオ" panose="020B0604030504040204" pitchFamily="50" charset="-128"/>
              </a:rPr>
              <a:t>】</a:t>
            </a:r>
            <a:endParaRPr lang="ja-JP" altLang="en-US" sz="1200" dirty="0">
              <a:latin typeface="メイリオ" panose="020B0604030504040204" pitchFamily="50" charset="-128"/>
              <a:ea typeface="メイリオ" panose="020B0604030504040204" pitchFamily="50" charset="-128"/>
            </a:endParaRPr>
          </a:p>
        </p:txBody>
      </p:sp>
      <p:graphicFrame>
        <p:nvGraphicFramePr>
          <p:cNvPr id="8" name="表 7"/>
          <p:cNvGraphicFramePr>
            <a:graphicFrameLocks noGrp="1"/>
          </p:cNvGraphicFramePr>
          <p:nvPr/>
        </p:nvGraphicFramePr>
        <p:xfrm>
          <a:off x="7935962" y="1695146"/>
          <a:ext cx="3638618" cy="4513548"/>
        </p:xfrm>
        <a:graphic>
          <a:graphicData uri="http://schemas.openxmlformats.org/drawingml/2006/table">
            <a:tbl>
              <a:tblPr>
                <a:tableStyleId>{5C22544A-7EE6-4342-B048-85BDC9FD1C3A}</a:tableStyleId>
              </a:tblPr>
              <a:tblGrid>
                <a:gridCol w="654080">
                  <a:extLst>
                    <a:ext uri="{9D8B030D-6E8A-4147-A177-3AD203B41FA5}">
                      <a16:colId xmlns:a16="http://schemas.microsoft.com/office/drawing/2014/main" val="580546145"/>
                    </a:ext>
                  </a:extLst>
                </a:gridCol>
                <a:gridCol w="2984538">
                  <a:extLst>
                    <a:ext uri="{9D8B030D-6E8A-4147-A177-3AD203B41FA5}">
                      <a16:colId xmlns:a16="http://schemas.microsoft.com/office/drawing/2014/main" val="330957088"/>
                    </a:ext>
                  </a:extLst>
                </a:gridCol>
              </a:tblGrid>
              <a:tr h="369418">
                <a:tc gridSpan="2">
                  <a:txBody>
                    <a:bodyPr/>
                    <a:lstStyle/>
                    <a:p>
                      <a:pPr algn="ctr" fontAlgn="ctr"/>
                      <a:r>
                        <a:rPr lang="en-US" altLang="ja-JP" sz="1400" b="1" u="none" strike="noStrike" dirty="0">
                          <a:solidFill>
                            <a:schemeClr val="bg1"/>
                          </a:solidFill>
                          <a:effectLst/>
                          <a:latin typeface="メイリオ" panose="020B0604030504040204" pitchFamily="50" charset="-128"/>
                          <a:ea typeface="メイリオ" panose="020B0604030504040204" pitchFamily="50" charset="-128"/>
                        </a:rPr>
                        <a:t>2024</a:t>
                      </a:r>
                      <a:endParaRPr lang="en-US" altLang="ja-JP" sz="1400" b="1" i="0" u="none" strike="noStrike" dirty="0">
                        <a:solidFill>
                          <a:schemeClr val="bg1"/>
                        </a:solidFill>
                        <a:effectLst/>
                        <a:latin typeface="メイリオ" panose="020B0604030504040204" pitchFamily="50" charset="-128"/>
                        <a:ea typeface="メイリオ" panose="020B0604030504040204" pitchFamily="50" charset="-128"/>
                      </a:endParaRPr>
                    </a:p>
                  </a:txBody>
                  <a:tcPr marL="8288" marR="8288" marT="8288" marB="0" anchor="ctr">
                    <a:solidFill>
                      <a:schemeClr val="tx1">
                        <a:lumMod val="65000"/>
                        <a:lumOff val="35000"/>
                      </a:schemeClr>
                    </a:solidFill>
                  </a:tcPr>
                </a:tc>
                <a:tc hMerge="1">
                  <a:txBody>
                    <a:bodyPr/>
                    <a:lstStyle/>
                    <a:p>
                      <a:endParaRPr kumimoji="1" lang="ja-JP" altLang="en-US"/>
                    </a:p>
                  </a:txBody>
                  <a:tcPr/>
                </a:tc>
                <a:extLst>
                  <a:ext uri="{0D108BD9-81ED-4DB2-BD59-A6C34878D82A}">
                    <a16:rowId xmlns:a16="http://schemas.microsoft.com/office/drawing/2014/main" val="1060293930"/>
                  </a:ext>
                </a:extLst>
              </a:tr>
              <a:tr h="414413">
                <a:tc>
                  <a:txBody>
                    <a:bodyPr/>
                    <a:lstStyle/>
                    <a:p>
                      <a:pPr algn="ctr" fontAlgn="ctr"/>
                      <a:r>
                        <a:rPr lang="en-US" altLang="ja-JP" sz="1400" b="1" u="none" strike="noStrike" dirty="0">
                          <a:effectLst/>
                          <a:latin typeface="メイリオ" panose="020B0604030504040204" pitchFamily="50" charset="-128"/>
                          <a:ea typeface="メイリオ" panose="020B0604030504040204" pitchFamily="50" charset="-128"/>
                        </a:rPr>
                        <a:t>1</a:t>
                      </a:r>
                      <a:endParaRPr lang="en-US" altLang="ja-JP"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B w="6350" cap="flat" cmpd="sng" algn="ctr">
                      <a:solidFill>
                        <a:schemeClr val="tx1"/>
                      </a:solidFill>
                      <a:prstDash val="solid"/>
                      <a:round/>
                      <a:headEnd type="none" w="med" len="med"/>
                      <a:tailEnd type="none" w="med" len="med"/>
                    </a:lnB>
                    <a:solidFill>
                      <a:srgbClr val="FFFFF3"/>
                    </a:solidFill>
                  </a:tcPr>
                </a:tc>
                <a:tc>
                  <a:txBody>
                    <a:bodyPr/>
                    <a:lstStyle/>
                    <a:p>
                      <a:pPr algn="l" fontAlgn="ctr"/>
                      <a:r>
                        <a:rPr lang="ja-JP" altLang="en-US" sz="1400" b="1" u="none" strike="noStrike" dirty="0">
                          <a:effectLst/>
                          <a:latin typeface="メイリオ" panose="020B0604030504040204" pitchFamily="50" charset="-128"/>
                          <a:ea typeface="メイリオ" panose="020B0604030504040204" pitchFamily="50" charset="-128"/>
                        </a:rPr>
                        <a:t> ウィーン（オーストリア）</a:t>
                      </a:r>
                      <a:endParaRPr lang="ja-JP" altLang="en-US"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B w="6350" cap="flat" cmpd="sng" algn="ctr">
                      <a:solidFill>
                        <a:schemeClr val="tx1"/>
                      </a:solidFill>
                      <a:prstDash val="solid"/>
                      <a:round/>
                      <a:headEnd type="none" w="med" len="med"/>
                      <a:tailEnd type="none" w="med" len="med"/>
                    </a:lnB>
                    <a:solidFill>
                      <a:srgbClr val="FFFFF3"/>
                    </a:solidFill>
                  </a:tcPr>
                </a:tc>
                <a:extLst>
                  <a:ext uri="{0D108BD9-81ED-4DB2-BD59-A6C34878D82A}">
                    <a16:rowId xmlns:a16="http://schemas.microsoft.com/office/drawing/2014/main" val="1854597162"/>
                  </a:ext>
                </a:extLst>
              </a:tr>
              <a:tr h="414413">
                <a:tc>
                  <a:txBody>
                    <a:bodyPr/>
                    <a:lstStyle/>
                    <a:p>
                      <a:pPr algn="ctr" fontAlgn="ctr"/>
                      <a:r>
                        <a:rPr lang="en-US" altLang="ja-JP" sz="1400" b="1" u="none" strike="noStrike" dirty="0">
                          <a:effectLst/>
                          <a:latin typeface="メイリオ" panose="020B0604030504040204" pitchFamily="50" charset="-128"/>
                          <a:ea typeface="メイリオ" panose="020B0604030504040204" pitchFamily="50" charset="-128"/>
                        </a:rPr>
                        <a:t>2</a:t>
                      </a:r>
                      <a:endParaRPr lang="en-US" altLang="ja-JP"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3"/>
                    </a:solidFill>
                  </a:tcPr>
                </a:tc>
                <a:tc>
                  <a:txBody>
                    <a:bodyPr/>
                    <a:lstStyle/>
                    <a:p>
                      <a:pPr algn="l" fontAlgn="ctr"/>
                      <a:r>
                        <a:rPr lang="ja-JP" altLang="en-US" sz="1400" b="1" u="none" strike="noStrike" dirty="0">
                          <a:effectLst/>
                          <a:latin typeface="メイリオ" panose="020B0604030504040204" pitchFamily="50" charset="-128"/>
                          <a:ea typeface="メイリオ" panose="020B0604030504040204" pitchFamily="50" charset="-128"/>
                        </a:rPr>
                        <a:t> コペンハーゲン（デンマーク）</a:t>
                      </a:r>
                      <a:endParaRPr lang="ja-JP" altLang="en-US"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3"/>
                    </a:solidFill>
                  </a:tcPr>
                </a:tc>
                <a:extLst>
                  <a:ext uri="{0D108BD9-81ED-4DB2-BD59-A6C34878D82A}">
                    <a16:rowId xmlns:a16="http://schemas.microsoft.com/office/drawing/2014/main" val="1699747753"/>
                  </a:ext>
                </a:extLst>
              </a:tr>
              <a:tr h="414413">
                <a:tc>
                  <a:txBody>
                    <a:bodyPr/>
                    <a:lstStyle/>
                    <a:p>
                      <a:pPr algn="ctr" fontAlgn="ctr"/>
                      <a:r>
                        <a:rPr lang="en-US" altLang="ja-JP" sz="1400" b="1" u="none" strike="noStrike" dirty="0">
                          <a:effectLst/>
                          <a:latin typeface="メイリオ" panose="020B0604030504040204" pitchFamily="50" charset="-128"/>
                          <a:ea typeface="メイリオ" panose="020B0604030504040204" pitchFamily="50" charset="-128"/>
                        </a:rPr>
                        <a:t>3</a:t>
                      </a:r>
                      <a:endParaRPr lang="en-US" altLang="ja-JP"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3"/>
                    </a:solidFill>
                  </a:tcPr>
                </a:tc>
                <a:tc>
                  <a:txBody>
                    <a:bodyPr/>
                    <a:lstStyle/>
                    <a:p>
                      <a:pPr algn="l" fontAlgn="ctr"/>
                      <a:r>
                        <a:rPr lang="ja-JP" altLang="en-US" sz="1400" b="1" u="none" strike="noStrike" dirty="0">
                          <a:effectLst/>
                          <a:latin typeface="メイリオ" panose="020B0604030504040204" pitchFamily="50" charset="-128"/>
                          <a:ea typeface="メイリオ" panose="020B0604030504040204" pitchFamily="50" charset="-128"/>
                        </a:rPr>
                        <a:t> チューリッヒ（スイス）</a:t>
                      </a:r>
                      <a:endParaRPr lang="ja-JP" altLang="en-US"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3"/>
                    </a:solidFill>
                  </a:tcPr>
                </a:tc>
                <a:extLst>
                  <a:ext uri="{0D108BD9-81ED-4DB2-BD59-A6C34878D82A}">
                    <a16:rowId xmlns:a16="http://schemas.microsoft.com/office/drawing/2014/main" val="834238790"/>
                  </a:ext>
                </a:extLst>
              </a:tr>
              <a:tr h="414413">
                <a:tc>
                  <a:txBody>
                    <a:bodyPr/>
                    <a:lstStyle/>
                    <a:p>
                      <a:pPr algn="ctr" fontAlgn="ctr"/>
                      <a:r>
                        <a:rPr lang="en-US" altLang="ja-JP" sz="1400" b="1" u="none" strike="noStrike" dirty="0">
                          <a:effectLst/>
                          <a:latin typeface="メイリオ" panose="020B0604030504040204" pitchFamily="50" charset="-128"/>
                          <a:ea typeface="メイリオ" panose="020B0604030504040204" pitchFamily="50" charset="-128"/>
                        </a:rPr>
                        <a:t>4</a:t>
                      </a:r>
                      <a:endParaRPr lang="en-US" altLang="ja-JP"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3"/>
                    </a:solidFill>
                  </a:tcPr>
                </a:tc>
                <a:tc>
                  <a:txBody>
                    <a:bodyPr/>
                    <a:lstStyle/>
                    <a:p>
                      <a:pPr algn="l" fontAlgn="ctr"/>
                      <a:r>
                        <a:rPr lang="ja-JP" altLang="en-US" sz="1400" b="1" u="none" strike="noStrike" dirty="0">
                          <a:effectLst/>
                          <a:latin typeface="メイリオ" panose="020B0604030504040204" pitchFamily="50" charset="-128"/>
                          <a:ea typeface="メイリオ" panose="020B0604030504040204" pitchFamily="50" charset="-128"/>
                        </a:rPr>
                        <a:t> メルボルン（オーストラリア）</a:t>
                      </a:r>
                      <a:endParaRPr lang="ja-JP" altLang="en-US"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3"/>
                    </a:solidFill>
                  </a:tcPr>
                </a:tc>
                <a:extLst>
                  <a:ext uri="{0D108BD9-81ED-4DB2-BD59-A6C34878D82A}">
                    <a16:rowId xmlns:a16="http://schemas.microsoft.com/office/drawing/2014/main" val="1596286520"/>
                  </a:ext>
                </a:extLst>
              </a:tr>
              <a:tr h="414413">
                <a:tc>
                  <a:txBody>
                    <a:bodyPr/>
                    <a:lstStyle/>
                    <a:p>
                      <a:pPr algn="ctr" fontAlgn="ctr"/>
                      <a:r>
                        <a:rPr lang="en-US" altLang="ja-JP" sz="1400" b="1" u="none" strike="noStrike" dirty="0">
                          <a:effectLst/>
                          <a:latin typeface="メイリオ" panose="020B0604030504040204" pitchFamily="50" charset="-128"/>
                          <a:ea typeface="メイリオ" panose="020B0604030504040204" pitchFamily="50" charset="-128"/>
                        </a:rPr>
                        <a:t>5</a:t>
                      </a:r>
                      <a:endParaRPr lang="en-US" altLang="ja-JP"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3"/>
                    </a:solidFill>
                  </a:tcPr>
                </a:tc>
                <a:tc>
                  <a:txBody>
                    <a:bodyPr/>
                    <a:lstStyle/>
                    <a:p>
                      <a:pPr algn="l" fontAlgn="ctr"/>
                      <a:r>
                        <a:rPr lang="ja-JP" altLang="en-US" sz="1400" b="1" u="none" strike="noStrike" dirty="0">
                          <a:effectLst/>
                          <a:latin typeface="メイリオ" panose="020B0604030504040204" pitchFamily="50" charset="-128"/>
                          <a:ea typeface="メイリオ" panose="020B0604030504040204" pitchFamily="50" charset="-128"/>
                        </a:rPr>
                        <a:t> カルガリー（カナダ）</a:t>
                      </a:r>
                      <a:endParaRPr lang="ja-JP" altLang="en-US"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3"/>
                    </a:solidFill>
                  </a:tcPr>
                </a:tc>
                <a:extLst>
                  <a:ext uri="{0D108BD9-81ED-4DB2-BD59-A6C34878D82A}">
                    <a16:rowId xmlns:a16="http://schemas.microsoft.com/office/drawing/2014/main" val="2012226382"/>
                  </a:ext>
                </a:extLst>
              </a:tr>
              <a:tr h="414413">
                <a:tc>
                  <a:txBody>
                    <a:bodyPr/>
                    <a:lstStyle/>
                    <a:p>
                      <a:pPr algn="ctr" fontAlgn="ctr"/>
                      <a:r>
                        <a:rPr lang="en-US" altLang="ja-JP" sz="1400" b="1" u="none" strike="noStrike" dirty="0">
                          <a:effectLst/>
                          <a:latin typeface="メイリオ" panose="020B0604030504040204" pitchFamily="50" charset="-128"/>
                          <a:ea typeface="メイリオ" panose="020B0604030504040204" pitchFamily="50" charset="-128"/>
                        </a:rPr>
                        <a:t>5</a:t>
                      </a:r>
                      <a:endParaRPr lang="en-US" altLang="ja-JP"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3"/>
                    </a:solidFill>
                  </a:tcPr>
                </a:tc>
                <a:tc>
                  <a:txBody>
                    <a:bodyPr/>
                    <a:lstStyle/>
                    <a:p>
                      <a:pPr algn="l" fontAlgn="ctr"/>
                      <a:r>
                        <a:rPr lang="ja-JP" altLang="en-US" sz="1400" b="1" u="none" strike="noStrike" dirty="0">
                          <a:effectLst/>
                          <a:latin typeface="メイリオ" panose="020B0604030504040204" pitchFamily="50" charset="-128"/>
                          <a:ea typeface="メイリオ" panose="020B0604030504040204" pitchFamily="50" charset="-128"/>
                        </a:rPr>
                        <a:t> ジュネーブ（スイス）</a:t>
                      </a:r>
                      <a:endParaRPr lang="ja-JP" altLang="en-US"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3"/>
                    </a:solidFill>
                  </a:tcPr>
                </a:tc>
                <a:extLst>
                  <a:ext uri="{0D108BD9-81ED-4DB2-BD59-A6C34878D82A}">
                    <a16:rowId xmlns:a16="http://schemas.microsoft.com/office/drawing/2014/main" val="907990407"/>
                  </a:ext>
                </a:extLst>
              </a:tr>
              <a:tr h="414413">
                <a:tc>
                  <a:txBody>
                    <a:bodyPr/>
                    <a:lstStyle/>
                    <a:p>
                      <a:pPr algn="ctr" fontAlgn="ctr"/>
                      <a:r>
                        <a:rPr lang="en-US" altLang="ja-JP" sz="1400" b="1" u="none" strike="noStrike" dirty="0">
                          <a:effectLst/>
                          <a:latin typeface="メイリオ" panose="020B0604030504040204" pitchFamily="50" charset="-128"/>
                          <a:ea typeface="メイリオ" panose="020B0604030504040204" pitchFamily="50" charset="-128"/>
                        </a:rPr>
                        <a:t>7</a:t>
                      </a:r>
                      <a:endParaRPr lang="en-US" altLang="ja-JP"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3"/>
                    </a:solidFill>
                  </a:tcPr>
                </a:tc>
                <a:tc>
                  <a:txBody>
                    <a:bodyPr/>
                    <a:lstStyle/>
                    <a:p>
                      <a:pPr algn="l" fontAlgn="ctr"/>
                      <a:r>
                        <a:rPr lang="ja-JP" altLang="en-US" sz="1400" b="1" u="none" strike="noStrike" dirty="0">
                          <a:effectLst/>
                          <a:latin typeface="メイリオ" panose="020B0604030504040204" pitchFamily="50" charset="-128"/>
                          <a:ea typeface="メイリオ" panose="020B0604030504040204" pitchFamily="50" charset="-128"/>
                        </a:rPr>
                        <a:t> シドニー（オーストラリア）</a:t>
                      </a:r>
                      <a:endParaRPr lang="ja-JP" altLang="en-US"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3"/>
                    </a:solidFill>
                  </a:tcPr>
                </a:tc>
                <a:extLst>
                  <a:ext uri="{0D108BD9-81ED-4DB2-BD59-A6C34878D82A}">
                    <a16:rowId xmlns:a16="http://schemas.microsoft.com/office/drawing/2014/main" val="950735684"/>
                  </a:ext>
                </a:extLst>
              </a:tr>
              <a:tr h="414413">
                <a:tc>
                  <a:txBody>
                    <a:bodyPr/>
                    <a:lstStyle/>
                    <a:p>
                      <a:pPr algn="ctr" fontAlgn="ctr"/>
                      <a:r>
                        <a:rPr lang="en-US" altLang="ja-JP" sz="1400" b="1" u="none" strike="noStrike" dirty="0">
                          <a:effectLst/>
                          <a:latin typeface="メイリオ" panose="020B0604030504040204" pitchFamily="50" charset="-128"/>
                          <a:ea typeface="メイリオ" panose="020B0604030504040204" pitchFamily="50" charset="-128"/>
                        </a:rPr>
                        <a:t>7</a:t>
                      </a:r>
                      <a:endParaRPr lang="en-US" altLang="ja-JP"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3"/>
                    </a:solidFill>
                  </a:tcPr>
                </a:tc>
                <a:tc>
                  <a:txBody>
                    <a:bodyPr/>
                    <a:lstStyle/>
                    <a:p>
                      <a:pPr algn="l" fontAlgn="ctr"/>
                      <a:r>
                        <a:rPr lang="ja-JP" altLang="en-US" sz="1400" b="1" u="none" strike="noStrike" dirty="0">
                          <a:effectLst/>
                          <a:latin typeface="メイリオ" panose="020B0604030504040204" pitchFamily="50" charset="-128"/>
                          <a:ea typeface="メイリオ" panose="020B0604030504040204" pitchFamily="50" charset="-128"/>
                        </a:rPr>
                        <a:t> バンクーバー（カナダ）</a:t>
                      </a:r>
                      <a:endParaRPr lang="ja-JP" altLang="en-US"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3"/>
                    </a:solidFill>
                  </a:tcPr>
                </a:tc>
                <a:extLst>
                  <a:ext uri="{0D108BD9-81ED-4DB2-BD59-A6C34878D82A}">
                    <a16:rowId xmlns:a16="http://schemas.microsoft.com/office/drawing/2014/main" val="221599167"/>
                  </a:ext>
                </a:extLst>
              </a:tr>
              <a:tr h="414413">
                <a:tc>
                  <a:txBody>
                    <a:bodyPr/>
                    <a:lstStyle/>
                    <a:p>
                      <a:pPr algn="ctr" fontAlgn="ctr"/>
                      <a:r>
                        <a:rPr lang="en-US" altLang="ja-JP" sz="1400" b="1" u="none" strike="noStrike">
                          <a:effectLst/>
                          <a:latin typeface="メイリオ" panose="020B0604030504040204" pitchFamily="50" charset="-128"/>
                          <a:ea typeface="メイリオ" panose="020B0604030504040204" pitchFamily="50" charset="-128"/>
                        </a:rPr>
                        <a:t>9</a:t>
                      </a:r>
                      <a:endParaRPr lang="en-US" altLang="ja-JP" sz="1400" b="1" i="0" u="none" strike="noStrike">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CCC"/>
                    </a:solidFill>
                  </a:tcPr>
                </a:tc>
                <a:tc>
                  <a:txBody>
                    <a:bodyPr/>
                    <a:lstStyle/>
                    <a:p>
                      <a:pPr algn="l" fontAlgn="ctr"/>
                      <a:r>
                        <a:rPr lang="ja-JP" altLang="en-US" sz="1400" b="1" u="none" strike="noStrike" dirty="0">
                          <a:effectLst/>
                          <a:latin typeface="メイリオ" panose="020B0604030504040204" pitchFamily="50" charset="-128"/>
                          <a:ea typeface="メイリオ" panose="020B0604030504040204" pitchFamily="50" charset="-128"/>
                        </a:rPr>
                        <a:t> 大阪（日本）</a:t>
                      </a:r>
                      <a:endParaRPr lang="ja-JP" altLang="en-US"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615688536"/>
                  </a:ext>
                </a:extLst>
              </a:tr>
              <a:tr h="414413">
                <a:tc>
                  <a:txBody>
                    <a:bodyPr/>
                    <a:lstStyle/>
                    <a:p>
                      <a:pPr algn="ctr" fontAlgn="ctr"/>
                      <a:r>
                        <a:rPr lang="en-US" altLang="ja-JP" sz="1400" b="1" u="none" strike="noStrike" dirty="0">
                          <a:effectLst/>
                          <a:latin typeface="メイリオ" panose="020B0604030504040204" pitchFamily="50" charset="-128"/>
                          <a:ea typeface="メイリオ" panose="020B0604030504040204" pitchFamily="50" charset="-128"/>
                        </a:rPr>
                        <a:t>10</a:t>
                      </a:r>
                      <a:endParaRPr lang="en-US" altLang="ja-JP"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3"/>
                    </a:solidFill>
                  </a:tcPr>
                </a:tc>
                <a:tc>
                  <a:txBody>
                    <a:bodyPr/>
                    <a:lstStyle/>
                    <a:p>
                      <a:pPr algn="l" fontAlgn="ctr"/>
                      <a:r>
                        <a:rPr lang="ja-JP" altLang="en-US" sz="1400" b="1" u="none" strike="noStrike" dirty="0">
                          <a:effectLst/>
                          <a:latin typeface="メイリオ" panose="020B0604030504040204" pitchFamily="50" charset="-128"/>
                          <a:ea typeface="メイリオ" panose="020B0604030504040204" pitchFamily="50" charset="-128"/>
                        </a:rPr>
                        <a:t> オークランド（ニュージーランド）</a:t>
                      </a:r>
                      <a:endParaRPr lang="ja-JP" altLang="en-US" sz="1400" b="1" i="0" u="none" strike="noStrike" dirty="0">
                        <a:solidFill>
                          <a:srgbClr val="000000"/>
                        </a:solidFill>
                        <a:effectLst/>
                        <a:latin typeface="メイリオ" panose="020B0604030504040204" pitchFamily="50" charset="-128"/>
                        <a:ea typeface="メイリオ" panose="020B0604030504040204" pitchFamily="50" charset="-128"/>
                      </a:endParaRPr>
                    </a:p>
                  </a:txBody>
                  <a:tcPr marL="8288" marR="8288" marT="8288"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3"/>
                    </a:solidFill>
                  </a:tcPr>
                </a:tc>
                <a:extLst>
                  <a:ext uri="{0D108BD9-81ED-4DB2-BD59-A6C34878D82A}">
                    <a16:rowId xmlns:a16="http://schemas.microsoft.com/office/drawing/2014/main" val="3270049493"/>
                  </a:ext>
                </a:extLst>
              </a:tr>
            </a:tbl>
          </a:graphicData>
        </a:graphic>
      </p:graphicFrame>
      <p:sp>
        <p:nvSpPr>
          <p:cNvPr id="26" name="正方形/長方形 25">
            <a:extLst>
              <a:ext uri="{FF2B5EF4-FFF2-40B4-BE49-F238E27FC236}">
                <a16:creationId xmlns:a16="http://schemas.microsoft.com/office/drawing/2014/main" id="{4866739D-67E3-05C7-35D6-9A321AE981F9}"/>
              </a:ext>
            </a:extLst>
          </p:cNvPr>
          <p:cNvSpPr/>
          <p:nvPr/>
        </p:nvSpPr>
        <p:spPr>
          <a:xfrm>
            <a:off x="7933244" y="5369976"/>
            <a:ext cx="3638618" cy="4404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p:cNvPicPr>
            <a:picLocks noChangeAspect="1"/>
          </p:cNvPicPr>
          <p:nvPr/>
        </p:nvPicPr>
        <p:blipFill>
          <a:blip r:embed="rId3"/>
          <a:stretch>
            <a:fillRect/>
          </a:stretch>
        </p:blipFill>
        <p:spPr>
          <a:xfrm>
            <a:off x="456420" y="2294205"/>
            <a:ext cx="7225183" cy="3914489"/>
          </a:xfrm>
          <a:prstGeom prst="rect">
            <a:avLst/>
          </a:prstGeom>
        </p:spPr>
      </p:pic>
      <p:sp>
        <p:nvSpPr>
          <p:cNvPr id="13" name="正方形/長方形 12"/>
          <p:cNvSpPr/>
          <p:nvPr/>
        </p:nvSpPr>
        <p:spPr>
          <a:xfrm>
            <a:off x="7792278" y="1594396"/>
            <a:ext cx="3991555" cy="4761954"/>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43896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2852936"/>
            <a:ext cx="12192000" cy="792088"/>
          </a:xfrm>
          <a:prstGeom prst="rect">
            <a:avLst/>
          </a:prstGeom>
          <a:solidFill>
            <a:schemeClr val="accent5">
              <a:lumMod val="40000"/>
              <a:lumOff val="60000"/>
            </a:schemeClr>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en-US" altLang="ja-JP"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．住宅ストック</a:t>
            </a:r>
          </a:p>
        </p:txBody>
      </p:sp>
      <p:sp>
        <p:nvSpPr>
          <p:cNvPr id="2" name="スライド番号プレースホルダー 1">
            <a:extLst>
              <a:ext uri="{FF2B5EF4-FFF2-40B4-BE49-F238E27FC236}">
                <a16:creationId xmlns:a16="http://schemas.microsoft.com/office/drawing/2014/main" id="{066FDCC5-532B-4BA1-DB02-BA3C35F78760}"/>
              </a:ext>
            </a:extLst>
          </p:cNvPr>
          <p:cNvSpPr>
            <a:spLocks noGrp="1"/>
          </p:cNvSpPr>
          <p:nvPr>
            <p:ph type="sldNum" sz="quarter" idx="12"/>
          </p:nvPr>
        </p:nvSpPr>
        <p:spPr>
          <a:xfrm>
            <a:off x="9438526" y="6492875"/>
            <a:ext cx="2743200" cy="365125"/>
          </a:xfrm>
        </p:spPr>
        <p:txBody>
          <a:bodyPr/>
          <a:lstStyle/>
          <a:p>
            <a:fld id="{939419F8-C6ED-4129-B08A-7AC8488EBEA0}" type="slidenum">
              <a:rPr kumimoji="1" lang="ja-JP" altLang="en-US" smtClean="0"/>
              <a:t>22</a:t>
            </a:fld>
            <a:endParaRPr kumimoji="1" lang="ja-JP" altLang="en-US"/>
          </a:p>
        </p:txBody>
      </p:sp>
    </p:spTree>
    <p:extLst>
      <p:ext uri="{BB962C8B-B14F-4D97-AF65-F5344CB8AC3E}">
        <p14:creationId xmlns:p14="http://schemas.microsoft.com/office/powerpoint/2010/main" val="3549220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924B7F4-D19A-4D3E-AA27-8F57DFB55FDE}"/>
              </a:ext>
            </a:extLst>
          </p:cNvPr>
          <p:cNvPicPr>
            <a:picLocks noChangeAspect="1"/>
          </p:cNvPicPr>
          <p:nvPr/>
        </p:nvPicPr>
        <p:blipFill>
          <a:blip r:embed="rId3"/>
          <a:stretch>
            <a:fillRect/>
          </a:stretch>
        </p:blipFill>
        <p:spPr>
          <a:xfrm>
            <a:off x="599979" y="1688680"/>
            <a:ext cx="10992041" cy="4816257"/>
          </a:xfrm>
          <a:prstGeom prst="rect">
            <a:avLst/>
          </a:prstGeom>
        </p:spPr>
      </p:pic>
      <p:sp>
        <p:nvSpPr>
          <p:cNvPr id="5" name="Rectangle 1"/>
          <p:cNvSpPr>
            <a:spLocks noChangeArrowheads="1"/>
          </p:cNvSpPr>
          <p:nvPr/>
        </p:nvSpPr>
        <p:spPr bwMode="auto">
          <a:xfrm>
            <a:off x="0" y="1"/>
            <a:ext cx="12192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a:t>
            </a:r>
            <a:r>
              <a:rPr lang="zh-CN"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住宅数</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①大阪府内の住宅数と世帯数の推移</a:t>
            </a:r>
          </a:p>
        </p:txBody>
      </p:sp>
      <p:sp>
        <p:nvSpPr>
          <p:cNvPr id="10" name="テキスト ボックス 9"/>
          <p:cNvSpPr txBox="1"/>
          <p:nvPr/>
        </p:nvSpPr>
        <p:spPr>
          <a:xfrm>
            <a:off x="6757118" y="6441060"/>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年住宅・土地統計調査」（総務省統計局）より大阪府作成</a:t>
            </a:r>
          </a:p>
        </p:txBody>
      </p:sp>
      <p:sp>
        <p:nvSpPr>
          <p:cNvPr id="7" name="スライド番号プレースホルダー 6">
            <a:extLst>
              <a:ext uri="{FF2B5EF4-FFF2-40B4-BE49-F238E27FC236}">
                <a16:creationId xmlns:a16="http://schemas.microsoft.com/office/drawing/2014/main" id="{82A1CC59-C51B-FE41-77E1-7C56DA073AC6}"/>
              </a:ext>
            </a:extLst>
          </p:cNvPr>
          <p:cNvSpPr>
            <a:spLocks noGrp="1"/>
          </p:cNvSpPr>
          <p:nvPr>
            <p:ph type="sldNum" sz="quarter" idx="12"/>
          </p:nvPr>
        </p:nvSpPr>
        <p:spPr>
          <a:xfrm>
            <a:off x="9448800" y="6487155"/>
            <a:ext cx="2743200" cy="365125"/>
          </a:xfrm>
        </p:spPr>
        <p:txBody>
          <a:bodyPr/>
          <a:lstStyle/>
          <a:p>
            <a:fld id="{939419F8-C6ED-4129-B08A-7AC8488EBEA0}" type="slidenum">
              <a:rPr kumimoji="1" lang="ja-JP" altLang="en-US" smtClean="0"/>
              <a:t>23</a:t>
            </a:fld>
            <a:endParaRPr kumimoji="1" lang="ja-JP" altLang="en-US" dirty="0"/>
          </a:p>
        </p:txBody>
      </p:sp>
      <p:sp>
        <p:nvSpPr>
          <p:cNvPr id="3" name="正方形/長方形 2"/>
          <p:cNvSpPr/>
          <p:nvPr/>
        </p:nvSpPr>
        <p:spPr>
          <a:xfrm>
            <a:off x="465058" y="620688"/>
            <a:ext cx="11261884" cy="1052211"/>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大阪府の住宅数は、令和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年では約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493</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万戸となり、前回調査の平成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年に比べ、約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5.3%</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空家数は、年々増加しているが、令和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年では、空家数約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万戸、空家率が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14.2%</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となり、平成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年に比べるとほぼ横ばいである。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a:extLst>
              <a:ext uri="{FF2B5EF4-FFF2-40B4-BE49-F238E27FC236}">
                <a16:creationId xmlns:a16="http://schemas.microsoft.com/office/drawing/2014/main" id="{60C4BCA6-364D-E72F-E389-2C644B24EC95}"/>
              </a:ext>
            </a:extLst>
          </p:cNvPr>
          <p:cNvSpPr txBox="1"/>
          <p:nvPr/>
        </p:nvSpPr>
        <p:spPr>
          <a:xfrm>
            <a:off x="6116419" y="2321118"/>
            <a:ext cx="538343" cy="123111"/>
          </a:xfrm>
          <a:prstGeom prst="rect">
            <a:avLst/>
          </a:prstGeom>
          <a:noFill/>
        </p:spPr>
        <p:txBody>
          <a:bodyPr wrap="square" lIns="0" tIns="0" rIns="0" bIns="0" rtlCol="0">
            <a:spAutoFit/>
          </a:bodyPr>
          <a:lstStyle/>
          <a:p>
            <a:r>
              <a:rPr kumimoji="1" lang="ja-JP" altLang="en-US"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空家率）</a:t>
            </a:r>
            <a:endParaRPr kumimoji="1" lang="ja-JP" altLang="en-US" sz="800"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2C5119DF-0F85-B4EB-86F0-C2D2FC255F10}"/>
              </a:ext>
            </a:extLst>
          </p:cNvPr>
          <p:cNvSpPr txBox="1"/>
          <p:nvPr/>
        </p:nvSpPr>
        <p:spPr>
          <a:xfrm>
            <a:off x="9278068" y="3383053"/>
            <a:ext cx="642076" cy="236433"/>
          </a:xfrm>
          <a:prstGeom prst="rect">
            <a:avLst/>
          </a:prstGeom>
          <a:noFill/>
        </p:spPr>
        <p:txBody>
          <a:bodyPr wrap="square" lIns="0" tIns="0" rIns="0" bIns="0" rtlCol="0">
            <a:noAutofit/>
          </a:bodyPr>
          <a:lstStyle/>
          <a:p>
            <a:pPr algn="ct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r>
              <a:rPr kumimoji="1" lang="en-US" altLang="ja-JP" sz="800" dirty="0">
                <a:effectLst>
                  <a:glow rad="101600">
                    <a:schemeClr val="bg1"/>
                  </a:glow>
                </a:effectLst>
                <a:latin typeface="メイリオ" panose="020B0604030504040204" pitchFamily="50" charset="-128"/>
                <a:ea typeface="メイリオ" panose="020B0604030504040204" pitchFamily="50" charset="-128"/>
              </a:rPr>
              <a:t>15.2</a:t>
            </a: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p>
        </p:txBody>
      </p:sp>
      <p:sp>
        <p:nvSpPr>
          <p:cNvPr id="12" name="テキスト ボックス 11">
            <a:extLst>
              <a:ext uri="{FF2B5EF4-FFF2-40B4-BE49-F238E27FC236}">
                <a16:creationId xmlns:a16="http://schemas.microsoft.com/office/drawing/2014/main" id="{23B083F0-8AD7-A710-3C44-749E8B4DCDA7}"/>
              </a:ext>
            </a:extLst>
          </p:cNvPr>
          <p:cNvSpPr txBox="1"/>
          <p:nvPr/>
        </p:nvSpPr>
        <p:spPr>
          <a:xfrm>
            <a:off x="8635992" y="3501269"/>
            <a:ext cx="642076" cy="268663"/>
          </a:xfrm>
          <a:prstGeom prst="rect">
            <a:avLst/>
          </a:prstGeom>
          <a:noFill/>
        </p:spPr>
        <p:txBody>
          <a:bodyPr wrap="square" lIns="0" tIns="0" rIns="0" bIns="0" rtlCol="0">
            <a:noAutofit/>
          </a:bodyPr>
          <a:lstStyle/>
          <a:p>
            <a:pPr algn="ct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r>
              <a:rPr kumimoji="1" lang="en-US" altLang="ja-JP" sz="800" dirty="0">
                <a:effectLst>
                  <a:glow rad="101600">
                    <a:schemeClr val="bg1"/>
                  </a:glow>
                </a:effectLst>
                <a:latin typeface="メイリオ" panose="020B0604030504040204" pitchFamily="50" charset="-128"/>
                <a:ea typeface="メイリオ" panose="020B0604030504040204" pitchFamily="50" charset="-128"/>
              </a:rPr>
              <a:t>14.8</a:t>
            </a: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p>
        </p:txBody>
      </p:sp>
      <p:sp>
        <p:nvSpPr>
          <p:cNvPr id="13" name="テキスト ボックス 12">
            <a:extLst>
              <a:ext uri="{FF2B5EF4-FFF2-40B4-BE49-F238E27FC236}">
                <a16:creationId xmlns:a16="http://schemas.microsoft.com/office/drawing/2014/main" id="{AEB79781-A9F7-6757-36F0-BD13A6488323}"/>
              </a:ext>
            </a:extLst>
          </p:cNvPr>
          <p:cNvSpPr txBox="1"/>
          <p:nvPr/>
        </p:nvSpPr>
        <p:spPr>
          <a:xfrm>
            <a:off x="7925151" y="3683677"/>
            <a:ext cx="642076" cy="294140"/>
          </a:xfrm>
          <a:prstGeom prst="rect">
            <a:avLst/>
          </a:prstGeom>
          <a:noFill/>
        </p:spPr>
        <p:txBody>
          <a:bodyPr wrap="square" lIns="0" tIns="0" rIns="0" bIns="0" rtlCol="0">
            <a:noAutofit/>
          </a:bodyPr>
          <a:lstStyle/>
          <a:p>
            <a:pPr algn="ct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r>
              <a:rPr kumimoji="1" lang="en-US" altLang="ja-JP" sz="800" dirty="0">
                <a:effectLst>
                  <a:glow rad="101600">
                    <a:schemeClr val="bg1"/>
                  </a:glow>
                </a:effectLst>
                <a:latin typeface="メイリオ" panose="020B0604030504040204" pitchFamily="50" charset="-128"/>
                <a:ea typeface="メイリオ" panose="020B0604030504040204" pitchFamily="50" charset="-128"/>
              </a:rPr>
              <a:t>14.4</a:t>
            </a: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p>
        </p:txBody>
      </p:sp>
      <p:sp>
        <p:nvSpPr>
          <p:cNvPr id="14" name="テキスト ボックス 13">
            <a:extLst>
              <a:ext uri="{FF2B5EF4-FFF2-40B4-BE49-F238E27FC236}">
                <a16:creationId xmlns:a16="http://schemas.microsoft.com/office/drawing/2014/main" id="{48300AC9-F1AA-F4DA-8CD3-87FFAB0BEFA1}"/>
              </a:ext>
            </a:extLst>
          </p:cNvPr>
          <p:cNvSpPr txBox="1"/>
          <p:nvPr/>
        </p:nvSpPr>
        <p:spPr>
          <a:xfrm>
            <a:off x="7113332" y="3789723"/>
            <a:ext cx="743054" cy="290304"/>
          </a:xfrm>
          <a:prstGeom prst="rect">
            <a:avLst/>
          </a:prstGeom>
          <a:noFill/>
        </p:spPr>
        <p:txBody>
          <a:bodyPr wrap="square" lIns="0" tIns="0" rIns="0" bIns="0" rtlCol="0">
            <a:noAutofit/>
          </a:bodyPr>
          <a:lstStyle/>
          <a:p>
            <a:pPr algn="ct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r>
              <a:rPr kumimoji="1" lang="en-US" altLang="ja-JP" sz="800" dirty="0">
                <a:effectLst>
                  <a:glow rad="101600">
                    <a:schemeClr val="bg1"/>
                  </a:glow>
                </a:effectLst>
                <a:latin typeface="メイリオ" panose="020B0604030504040204" pitchFamily="50" charset="-128"/>
                <a:ea typeface="メイリオ" panose="020B0604030504040204" pitchFamily="50" charset="-128"/>
              </a:rPr>
              <a:t>14.6%</a:t>
            </a: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p>
        </p:txBody>
      </p:sp>
      <p:sp>
        <p:nvSpPr>
          <p:cNvPr id="15" name="テキスト ボックス 14">
            <a:extLst>
              <a:ext uri="{FF2B5EF4-FFF2-40B4-BE49-F238E27FC236}">
                <a16:creationId xmlns:a16="http://schemas.microsoft.com/office/drawing/2014/main" id="{08B4522A-1C1E-A69A-0A04-0B7FE6D2FBFD}"/>
              </a:ext>
            </a:extLst>
          </p:cNvPr>
          <p:cNvSpPr txBox="1"/>
          <p:nvPr/>
        </p:nvSpPr>
        <p:spPr>
          <a:xfrm>
            <a:off x="6548589" y="4210432"/>
            <a:ext cx="743054" cy="350620"/>
          </a:xfrm>
          <a:prstGeom prst="rect">
            <a:avLst/>
          </a:prstGeom>
          <a:noFill/>
        </p:spPr>
        <p:txBody>
          <a:bodyPr wrap="square" lIns="0" tIns="0" rIns="0" bIns="0" rtlCol="0">
            <a:noAutofit/>
          </a:bodyPr>
          <a:lstStyle/>
          <a:p>
            <a:pPr algn="ct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r>
              <a:rPr kumimoji="1" lang="en-US" altLang="ja-JP" sz="800" dirty="0">
                <a:effectLst>
                  <a:glow rad="101600">
                    <a:schemeClr val="bg1"/>
                  </a:glow>
                </a:effectLst>
                <a:latin typeface="メイリオ" panose="020B0604030504040204" pitchFamily="50" charset="-128"/>
                <a:ea typeface="メイリオ" panose="020B0604030504040204" pitchFamily="50" charset="-128"/>
              </a:rPr>
              <a:t>13.</a:t>
            </a:r>
            <a:r>
              <a:rPr lang="en-US" altLang="ja-JP" sz="800" dirty="0">
                <a:effectLst>
                  <a:glow rad="101600">
                    <a:schemeClr val="bg1"/>
                  </a:glow>
                </a:effectLst>
                <a:latin typeface="メイリオ" panose="020B0604030504040204" pitchFamily="50" charset="-128"/>
                <a:ea typeface="メイリオ" panose="020B0604030504040204" pitchFamily="50" charset="-128"/>
              </a:rPr>
              <a:t>0</a:t>
            </a: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p>
        </p:txBody>
      </p:sp>
      <p:sp>
        <p:nvSpPr>
          <p:cNvPr id="20" name="テキスト ボックス 19">
            <a:extLst>
              <a:ext uri="{FF2B5EF4-FFF2-40B4-BE49-F238E27FC236}">
                <a16:creationId xmlns:a16="http://schemas.microsoft.com/office/drawing/2014/main" id="{32F2A866-2ABA-5F08-D4DE-D3117C959274}"/>
              </a:ext>
            </a:extLst>
          </p:cNvPr>
          <p:cNvSpPr txBox="1"/>
          <p:nvPr/>
        </p:nvSpPr>
        <p:spPr>
          <a:xfrm>
            <a:off x="5127956" y="4882176"/>
            <a:ext cx="743053" cy="309611"/>
          </a:xfrm>
          <a:prstGeom prst="rect">
            <a:avLst/>
          </a:prstGeom>
          <a:noFill/>
        </p:spPr>
        <p:txBody>
          <a:bodyPr wrap="square" lIns="0" tIns="0" rIns="0" bIns="0" rtlCol="0">
            <a:noAutofit/>
          </a:bodyPr>
          <a:lstStyle/>
          <a:p>
            <a:pPr algn="ct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r>
              <a:rPr kumimoji="1" lang="en-US" altLang="ja-JP" sz="800" dirty="0">
                <a:effectLst>
                  <a:glow rad="101600">
                    <a:schemeClr val="bg1"/>
                  </a:glow>
                </a:effectLst>
                <a:latin typeface="メイリオ" panose="020B0604030504040204" pitchFamily="50" charset="-128"/>
                <a:ea typeface="メイリオ" panose="020B0604030504040204" pitchFamily="50" charset="-128"/>
              </a:rPr>
              <a:t>11.0</a:t>
            </a: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p>
        </p:txBody>
      </p:sp>
      <p:sp>
        <p:nvSpPr>
          <p:cNvPr id="21" name="テキスト ボックス 20">
            <a:extLst>
              <a:ext uri="{FF2B5EF4-FFF2-40B4-BE49-F238E27FC236}">
                <a16:creationId xmlns:a16="http://schemas.microsoft.com/office/drawing/2014/main" id="{2CF26880-013B-71A1-A421-54FCF23BAE4C}"/>
              </a:ext>
            </a:extLst>
          </p:cNvPr>
          <p:cNvSpPr txBox="1"/>
          <p:nvPr/>
        </p:nvSpPr>
        <p:spPr>
          <a:xfrm>
            <a:off x="4276069" y="5002529"/>
            <a:ext cx="743053" cy="350620"/>
          </a:xfrm>
          <a:prstGeom prst="rect">
            <a:avLst/>
          </a:prstGeom>
          <a:noFill/>
        </p:spPr>
        <p:txBody>
          <a:bodyPr wrap="square" lIns="0" tIns="0" rIns="0" bIns="0" rtlCol="0">
            <a:noAutofit/>
          </a:bodyPr>
          <a:lstStyle/>
          <a:p>
            <a:pPr algn="ct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r>
              <a:rPr kumimoji="1" lang="en-US" altLang="ja-JP" sz="800" dirty="0">
                <a:effectLst>
                  <a:glow rad="101600">
                    <a:schemeClr val="bg1"/>
                  </a:glow>
                </a:effectLst>
                <a:latin typeface="メイリオ" panose="020B0604030504040204" pitchFamily="50" charset="-128"/>
                <a:ea typeface="メイリオ" panose="020B0604030504040204" pitchFamily="50" charset="-128"/>
              </a:rPr>
              <a:t>10.7</a:t>
            </a: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p>
        </p:txBody>
      </p:sp>
      <p:sp>
        <p:nvSpPr>
          <p:cNvPr id="22" name="テキスト ボックス 21">
            <a:extLst>
              <a:ext uri="{FF2B5EF4-FFF2-40B4-BE49-F238E27FC236}">
                <a16:creationId xmlns:a16="http://schemas.microsoft.com/office/drawing/2014/main" id="{EB818D46-6943-BA37-C55F-02900C8F626E}"/>
              </a:ext>
            </a:extLst>
          </p:cNvPr>
          <p:cNvSpPr txBox="1"/>
          <p:nvPr/>
        </p:nvSpPr>
        <p:spPr>
          <a:xfrm>
            <a:off x="2857065" y="5583604"/>
            <a:ext cx="743052" cy="291868"/>
          </a:xfrm>
          <a:prstGeom prst="rect">
            <a:avLst/>
          </a:prstGeom>
          <a:noFill/>
        </p:spPr>
        <p:txBody>
          <a:bodyPr wrap="square" lIns="0" tIns="0" rIns="0" bIns="0" rtlCol="0">
            <a:noAutofit/>
          </a:bodyPr>
          <a:lstStyle/>
          <a:p>
            <a:pPr algn="ct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r>
              <a:rPr lang="en-US" altLang="ja-JP" sz="800" dirty="0">
                <a:effectLst>
                  <a:glow rad="101600">
                    <a:schemeClr val="bg1"/>
                  </a:glow>
                </a:effectLst>
                <a:latin typeface="メイリオ" panose="020B0604030504040204" pitchFamily="50" charset="-128"/>
                <a:ea typeface="メイリオ" panose="020B0604030504040204" pitchFamily="50" charset="-128"/>
              </a:rPr>
              <a:t>6</a:t>
            </a:r>
            <a:r>
              <a:rPr kumimoji="1" lang="en-US" altLang="ja-JP" sz="800" dirty="0">
                <a:effectLst>
                  <a:glow rad="101600">
                    <a:schemeClr val="bg1"/>
                  </a:glow>
                </a:effectLst>
                <a:latin typeface="メイリオ" panose="020B0604030504040204" pitchFamily="50" charset="-128"/>
                <a:ea typeface="メイリオ" panose="020B0604030504040204" pitchFamily="50" charset="-128"/>
              </a:rPr>
              <a:t>.5</a:t>
            </a: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p>
        </p:txBody>
      </p:sp>
      <p:sp>
        <p:nvSpPr>
          <p:cNvPr id="23" name="テキスト ボックス 22">
            <a:extLst>
              <a:ext uri="{FF2B5EF4-FFF2-40B4-BE49-F238E27FC236}">
                <a16:creationId xmlns:a16="http://schemas.microsoft.com/office/drawing/2014/main" id="{6E1C88AA-8FC4-8FC0-1DD4-30E1B092D64B}"/>
              </a:ext>
            </a:extLst>
          </p:cNvPr>
          <p:cNvSpPr txBox="1"/>
          <p:nvPr/>
        </p:nvSpPr>
        <p:spPr>
          <a:xfrm>
            <a:off x="1905403" y="5880797"/>
            <a:ext cx="838016" cy="291868"/>
          </a:xfrm>
          <a:prstGeom prst="rect">
            <a:avLst/>
          </a:prstGeom>
          <a:noFill/>
        </p:spPr>
        <p:txBody>
          <a:bodyPr wrap="square" lIns="0" tIns="0" rIns="0" bIns="0" rtlCol="0">
            <a:noAutofit/>
          </a:bodyPr>
          <a:lstStyle/>
          <a:p>
            <a:pPr algn="ct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r>
              <a:rPr lang="en-US" altLang="ja-JP" sz="800" dirty="0">
                <a:effectLst>
                  <a:glow rad="101600">
                    <a:schemeClr val="bg1"/>
                  </a:glow>
                </a:effectLst>
                <a:latin typeface="メイリオ" panose="020B0604030504040204" pitchFamily="50" charset="-128"/>
                <a:ea typeface="メイリオ" panose="020B0604030504040204" pitchFamily="50" charset="-128"/>
              </a:rPr>
              <a:t>5</a:t>
            </a:r>
            <a:r>
              <a:rPr kumimoji="1" lang="en-US" altLang="ja-JP" sz="800" dirty="0">
                <a:effectLst>
                  <a:glow rad="101600">
                    <a:schemeClr val="bg1"/>
                  </a:glow>
                </a:effectLst>
                <a:latin typeface="メイリオ" panose="020B0604030504040204" pitchFamily="50" charset="-128"/>
                <a:ea typeface="メイリオ" panose="020B0604030504040204" pitchFamily="50" charset="-128"/>
              </a:rPr>
              <a:t>.3</a:t>
            </a: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p>
        </p:txBody>
      </p:sp>
      <p:sp>
        <p:nvSpPr>
          <p:cNvPr id="24" name="テキスト ボックス 23">
            <a:extLst>
              <a:ext uri="{FF2B5EF4-FFF2-40B4-BE49-F238E27FC236}">
                <a16:creationId xmlns:a16="http://schemas.microsoft.com/office/drawing/2014/main" id="{D2366304-45E1-A9C3-0906-4ACD0EA674BB}"/>
              </a:ext>
            </a:extLst>
          </p:cNvPr>
          <p:cNvSpPr txBox="1"/>
          <p:nvPr/>
        </p:nvSpPr>
        <p:spPr>
          <a:xfrm>
            <a:off x="1151261" y="5939701"/>
            <a:ext cx="640496" cy="262733"/>
          </a:xfrm>
          <a:prstGeom prst="rect">
            <a:avLst/>
          </a:prstGeom>
          <a:noFill/>
        </p:spPr>
        <p:txBody>
          <a:bodyPr wrap="square" lIns="0" tIns="0" rIns="0" bIns="0" rtlCol="0">
            <a:noAutofit/>
          </a:bodyPr>
          <a:lstStyle/>
          <a:p>
            <a:pPr algn="ct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r>
              <a:rPr lang="en-US" altLang="ja-JP" sz="800" dirty="0">
                <a:effectLst>
                  <a:glow rad="101600">
                    <a:schemeClr val="bg1"/>
                  </a:glow>
                </a:effectLst>
                <a:latin typeface="メイリオ" panose="020B0604030504040204" pitchFamily="50" charset="-128"/>
                <a:ea typeface="メイリオ" panose="020B0604030504040204" pitchFamily="50" charset="-128"/>
              </a:rPr>
              <a:t>2.9</a:t>
            </a: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p>
        </p:txBody>
      </p:sp>
      <p:sp>
        <p:nvSpPr>
          <p:cNvPr id="25" name="テキスト ボックス 24">
            <a:extLst>
              <a:ext uri="{FF2B5EF4-FFF2-40B4-BE49-F238E27FC236}">
                <a16:creationId xmlns:a16="http://schemas.microsoft.com/office/drawing/2014/main" id="{E901C917-F555-48E4-DA34-3AA1C89CC1A1}"/>
              </a:ext>
            </a:extLst>
          </p:cNvPr>
          <p:cNvSpPr txBox="1"/>
          <p:nvPr/>
        </p:nvSpPr>
        <p:spPr>
          <a:xfrm>
            <a:off x="3533016" y="5239731"/>
            <a:ext cx="743053" cy="350620"/>
          </a:xfrm>
          <a:prstGeom prst="rect">
            <a:avLst/>
          </a:prstGeom>
          <a:noFill/>
        </p:spPr>
        <p:txBody>
          <a:bodyPr wrap="square" lIns="0" tIns="0" rIns="0" bIns="0" rtlCol="0">
            <a:noAutofit/>
          </a:bodyPr>
          <a:lstStyle/>
          <a:p>
            <a:pPr algn="ct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r>
              <a:rPr lang="en-US" altLang="ja-JP" sz="800" dirty="0">
                <a:effectLst>
                  <a:glow rad="101600">
                    <a:schemeClr val="bg1"/>
                  </a:glow>
                </a:effectLst>
                <a:latin typeface="メイリオ" panose="020B0604030504040204" pitchFamily="50" charset="-128"/>
                <a:ea typeface="メイリオ" panose="020B0604030504040204" pitchFamily="50" charset="-128"/>
              </a:rPr>
              <a:t>9</a:t>
            </a:r>
            <a:r>
              <a:rPr kumimoji="1" lang="en-US" altLang="ja-JP" sz="800" dirty="0">
                <a:effectLst>
                  <a:glow rad="101600">
                    <a:schemeClr val="bg1"/>
                  </a:glow>
                </a:effectLst>
                <a:latin typeface="メイリオ" panose="020B0604030504040204" pitchFamily="50" charset="-128"/>
                <a:ea typeface="メイリオ" panose="020B0604030504040204" pitchFamily="50" charset="-128"/>
              </a:rPr>
              <a:t>.8</a:t>
            </a: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p>
        </p:txBody>
      </p:sp>
      <p:sp>
        <p:nvSpPr>
          <p:cNvPr id="26" name="テキスト ボックス 25">
            <a:extLst>
              <a:ext uri="{FF2B5EF4-FFF2-40B4-BE49-F238E27FC236}">
                <a16:creationId xmlns:a16="http://schemas.microsoft.com/office/drawing/2014/main" id="{D8FC482C-7886-3CAB-3D24-BF70CBDB6767}"/>
              </a:ext>
            </a:extLst>
          </p:cNvPr>
          <p:cNvSpPr txBox="1"/>
          <p:nvPr/>
        </p:nvSpPr>
        <p:spPr>
          <a:xfrm>
            <a:off x="10057675" y="3501269"/>
            <a:ext cx="642076" cy="123111"/>
          </a:xfrm>
          <a:prstGeom prst="rect">
            <a:avLst/>
          </a:prstGeom>
          <a:noFill/>
        </p:spPr>
        <p:txBody>
          <a:bodyPr wrap="square" lIns="0" tIns="0" rIns="0" bIns="0" rtlCol="0">
            <a:spAutoFit/>
          </a:bodyPr>
          <a:lstStyle/>
          <a:p>
            <a:pPr algn="ctr"/>
            <a:r>
              <a:rPr kumimoji="1" lang="ja-JP" altLang="en-US" sz="800" dirty="0">
                <a:effectLst>
                  <a:glow rad="101600">
                    <a:schemeClr val="bg1">
                      <a:alpha val="40000"/>
                    </a:schemeClr>
                  </a:glow>
                </a:effectLst>
                <a:latin typeface="メイリオ" panose="020B0604030504040204" pitchFamily="50" charset="-128"/>
                <a:ea typeface="メイリオ" panose="020B0604030504040204" pitchFamily="50" charset="-128"/>
              </a:rPr>
              <a:t>（</a:t>
            </a:r>
            <a:r>
              <a:rPr kumimoji="1" lang="en-US" altLang="ja-JP" sz="800" dirty="0">
                <a:effectLst>
                  <a:glow rad="127000">
                    <a:schemeClr val="bg1"/>
                  </a:glow>
                </a:effectLst>
                <a:latin typeface="メイリオ" panose="020B0604030504040204" pitchFamily="50" charset="-128"/>
                <a:ea typeface="メイリオ" panose="020B0604030504040204" pitchFamily="50" charset="-128"/>
              </a:rPr>
              <a:t>14.2</a:t>
            </a:r>
            <a:r>
              <a:rPr kumimoji="1" lang="ja-JP" altLang="en-US" sz="800" dirty="0">
                <a:effectLst>
                  <a:glow rad="101600">
                    <a:schemeClr val="bg1">
                      <a:alpha val="40000"/>
                    </a:schemeClr>
                  </a:glow>
                </a:effectLst>
                <a:latin typeface="メイリオ" panose="020B0604030504040204" pitchFamily="50" charset="-128"/>
                <a:ea typeface="メイリオ" panose="020B0604030504040204" pitchFamily="50" charset="-128"/>
              </a:rPr>
              <a:t>％）</a:t>
            </a:r>
          </a:p>
        </p:txBody>
      </p:sp>
      <p:sp>
        <p:nvSpPr>
          <p:cNvPr id="27" name="テキスト ボックス 26">
            <a:extLst>
              <a:ext uri="{FF2B5EF4-FFF2-40B4-BE49-F238E27FC236}">
                <a16:creationId xmlns:a16="http://schemas.microsoft.com/office/drawing/2014/main" id="{12A34A61-B612-F13B-C858-95A08989DF87}"/>
              </a:ext>
            </a:extLst>
          </p:cNvPr>
          <p:cNvSpPr txBox="1"/>
          <p:nvPr/>
        </p:nvSpPr>
        <p:spPr>
          <a:xfrm>
            <a:off x="5805535" y="4860922"/>
            <a:ext cx="743054" cy="258166"/>
          </a:xfrm>
          <a:prstGeom prst="rect">
            <a:avLst/>
          </a:prstGeom>
          <a:noFill/>
        </p:spPr>
        <p:txBody>
          <a:bodyPr wrap="square" lIns="0" tIns="0" rIns="0" bIns="0" rtlCol="0">
            <a:noAutofit/>
          </a:bodyPr>
          <a:lstStyle/>
          <a:p>
            <a:pPr algn="ct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r>
              <a:rPr kumimoji="1" lang="en-US" altLang="ja-JP" sz="800" dirty="0">
                <a:effectLst>
                  <a:glow rad="101600">
                    <a:schemeClr val="bg1"/>
                  </a:glow>
                </a:effectLst>
                <a:latin typeface="メイリオ" panose="020B0604030504040204" pitchFamily="50" charset="-128"/>
                <a:ea typeface="メイリオ" panose="020B0604030504040204" pitchFamily="50" charset="-128"/>
              </a:rPr>
              <a:t>10.</a:t>
            </a:r>
            <a:r>
              <a:rPr lang="en-US" altLang="ja-JP" sz="800" dirty="0">
                <a:effectLst>
                  <a:glow rad="101600">
                    <a:schemeClr val="bg1"/>
                  </a:glow>
                </a:effectLst>
                <a:latin typeface="メイリオ" panose="020B0604030504040204" pitchFamily="50" charset="-128"/>
                <a:ea typeface="メイリオ" panose="020B0604030504040204" pitchFamily="50" charset="-128"/>
              </a:rPr>
              <a:t>6</a:t>
            </a:r>
            <a:r>
              <a:rPr kumimoji="1" lang="ja-JP" altLang="en-US" sz="800" dirty="0">
                <a:effectLst>
                  <a:glow rad="101600">
                    <a:schemeClr val="bg1"/>
                  </a:glow>
                </a:effectLst>
                <a:latin typeface="メイリオ" panose="020B0604030504040204" pitchFamily="50" charset="-128"/>
                <a:ea typeface="メイリオ" panose="020B0604030504040204" pitchFamily="50" charset="-128"/>
              </a:rPr>
              <a:t>％）</a:t>
            </a:r>
          </a:p>
        </p:txBody>
      </p:sp>
      <p:sp>
        <p:nvSpPr>
          <p:cNvPr id="29" name="正方形/長方形 28">
            <a:extLst>
              <a:ext uri="{FF2B5EF4-FFF2-40B4-BE49-F238E27FC236}">
                <a16:creationId xmlns:a16="http://schemas.microsoft.com/office/drawing/2014/main" id="{E4303282-E591-42A2-BF56-7D51ACC025A7}"/>
              </a:ext>
            </a:extLst>
          </p:cNvPr>
          <p:cNvSpPr/>
          <p:nvPr/>
        </p:nvSpPr>
        <p:spPr>
          <a:xfrm>
            <a:off x="10592390" y="6202434"/>
            <a:ext cx="652480" cy="30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eiryo UI" panose="020B0604030504040204" pitchFamily="50" charset="-128"/>
                <a:ea typeface="Meiryo UI" panose="020B0604030504040204" pitchFamily="50" charset="-128"/>
              </a:rPr>
              <a:t>（年）</a:t>
            </a:r>
            <a:endParaRPr lang="ja-JP" sz="8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35789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B529BAF-2596-476E-AD2D-52D2D1AAB891}"/>
              </a:ext>
            </a:extLst>
          </p:cNvPr>
          <p:cNvPicPr>
            <a:picLocks noChangeAspect="1"/>
          </p:cNvPicPr>
          <p:nvPr/>
        </p:nvPicPr>
        <p:blipFill>
          <a:blip r:embed="rId3"/>
          <a:stretch>
            <a:fillRect/>
          </a:stretch>
        </p:blipFill>
        <p:spPr>
          <a:xfrm>
            <a:off x="998144" y="1602869"/>
            <a:ext cx="10711600" cy="4816257"/>
          </a:xfrm>
          <a:prstGeom prst="rect">
            <a:avLst/>
          </a:prstGeom>
        </p:spPr>
      </p:pic>
      <p:sp>
        <p:nvSpPr>
          <p:cNvPr id="7" name="テキスト ボックス 3">
            <a:extLst>
              <a:ext uri="{FF2B5EF4-FFF2-40B4-BE49-F238E27FC236}">
                <a16:creationId xmlns:a16="http://schemas.microsoft.com/office/drawing/2014/main" id="{C794D84F-BB11-DEFE-0B47-C22A772BD243}"/>
              </a:ext>
            </a:extLst>
          </p:cNvPr>
          <p:cNvSpPr txBox="1"/>
          <p:nvPr/>
        </p:nvSpPr>
        <p:spPr>
          <a:xfrm>
            <a:off x="3674976" y="2972247"/>
            <a:ext cx="807720" cy="250619"/>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200" b="1" u="sng" dirty="0">
                <a:latin typeface="+mn-ea"/>
              </a:rPr>
              <a:t>578,900  </a:t>
            </a:r>
            <a:endParaRPr kumimoji="1" lang="ja-JP" altLang="en-US" sz="1200" b="1" u="sng" dirty="0">
              <a:latin typeface="+mn-ea"/>
            </a:endParaRPr>
          </a:p>
        </p:txBody>
      </p:sp>
      <p:sp>
        <p:nvSpPr>
          <p:cNvPr id="9" name="テキスト ボックス 4">
            <a:extLst>
              <a:ext uri="{FF2B5EF4-FFF2-40B4-BE49-F238E27FC236}">
                <a16:creationId xmlns:a16="http://schemas.microsoft.com/office/drawing/2014/main" id="{E3C12C75-4760-BAF7-207A-B30ACE79ED5C}"/>
              </a:ext>
            </a:extLst>
          </p:cNvPr>
          <p:cNvSpPr txBox="1"/>
          <p:nvPr/>
        </p:nvSpPr>
        <p:spPr>
          <a:xfrm>
            <a:off x="5006262" y="2574622"/>
            <a:ext cx="756920" cy="264499"/>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200" b="1" i="0" u="sng" strike="noStrike" dirty="0">
                <a:solidFill>
                  <a:schemeClr val="dk1"/>
                </a:solidFill>
                <a:effectLst/>
                <a:latin typeface="+mn-ea"/>
              </a:rPr>
              <a:t>672,200</a:t>
            </a:r>
            <a:r>
              <a:rPr lang="ja-JP" altLang="en-US" sz="1200" b="1" u="sng" dirty="0">
                <a:latin typeface="+mn-ea"/>
              </a:rPr>
              <a:t> </a:t>
            </a:r>
            <a:r>
              <a:rPr kumimoji="1" lang="en-US" altLang="ja-JP" sz="1200" b="1" u="sng" dirty="0">
                <a:latin typeface="+mn-ea"/>
              </a:rPr>
              <a:t>  </a:t>
            </a:r>
            <a:endParaRPr kumimoji="1" lang="ja-JP" altLang="en-US" sz="1200" b="1" u="sng" dirty="0">
              <a:latin typeface="+mn-ea"/>
            </a:endParaRPr>
          </a:p>
        </p:txBody>
      </p:sp>
      <p:sp>
        <p:nvSpPr>
          <p:cNvPr id="10" name="テキスト ボックス 5">
            <a:extLst>
              <a:ext uri="{FF2B5EF4-FFF2-40B4-BE49-F238E27FC236}">
                <a16:creationId xmlns:a16="http://schemas.microsoft.com/office/drawing/2014/main" id="{4ECAB5BE-275F-678D-FE4E-4BD118E3D752}"/>
              </a:ext>
            </a:extLst>
          </p:cNvPr>
          <p:cNvSpPr txBox="1"/>
          <p:nvPr/>
        </p:nvSpPr>
        <p:spPr>
          <a:xfrm>
            <a:off x="6353944" y="2317780"/>
            <a:ext cx="756920" cy="25684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200" b="1" i="0" u="sng" strike="noStrike" dirty="0">
                <a:solidFill>
                  <a:schemeClr val="dk1"/>
                </a:solidFill>
                <a:effectLst/>
                <a:latin typeface="+mn-ea"/>
              </a:rPr>
              <a:t>730,100</a:t>
            </a:r>
            <a:r>
              <a:rPr lang="ja-JP" altLang="en-US" sz="1200" b="1" u="sng" dirty="0">
                <a:latin typeface="+mn-ea"/>
              </a:rPr>
              <a:t> </a:t>
            </a:r>
            <a:r>
              <a:rPr kumimoji="1" lang="en-US" altLang="ja-JP" sz="1200" b="1" u="sng" dirty="0">
                <a:latin typeface="+mn-ea"/>
              </a:rPr>
              <a:t>  </a:t>
            </a:r>
            <a:endParaRPr kumimoji="1" lang="ja-JP" altLang="en-US" sz="1200" b="1" u="sng" dirty="0">
              <a:latin typeface="+mn-ea"/>
            </a:endParaRPr>
          </a:p>
        </p:txBody>
      </p:sp>
      <p:sp>
        <p:nvSpPr>
          <p:cNvPr id="11" name="テキスト ボックス 6">
            <a:extLst>
              <a:ext uri="{FF2B5EF4-FFF2-40B4-BE49-F238E27FC236}">
                <a16:creationId xmlns:a16="http://schemas.microsoft.com/office/drawing/2014/main" id="{57DB4D87-41CE-4D16-0BC0-4CBF10C56238}"/>
              </a:ext>
            </a:extLst>
          </p:cNvPr>
          <p:cNvSpPr txBox="1"/>
          <p:nvPr/>
        </p:nvSpPr>
        <p:spPr>
          <a:xfrm>
            <a:off x="7692761" y="2317780"/>
            <a:ext cx="756920" cy="215601"/>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200" b="1" i="0" u="sng" strike="noStrike" dirty="0">
                <a:solidFill>
                  <a:schemeClr val="dk1"/>
                </a:solidFill>
                <a:effectLst/>
                <a:latin typeface="+mn-ea"/>
              </a:rPr>
              <a:t>729,000</a:t>
            </a:r>
            <a:r>
              <a:rPr lang="ja-JP" altLang="en-US" sz="1200" b="1" u="sng" dirty="0">
                <a:latin typeface="+mn-ea"/>
              </a:rPr>
              <a:t> </a:t>
            </a:r>
            <a:endParaRPr kumimoji="1" lang="ja-JP" altLang="en-US" sz="1200" b="1" u="sng" dirty="0">
              <a:latin typeface="+mn-ea"/>
            </a:endParaRPr>
          </a:p>
        </p:txBody>
      </p:sp>
      <p:sp>
        <p:nvSpPr>
          <p:cNvPr id="13" name="テキスト ボックス 7">
            <a:extLst>
              <a:ext uri="{FF2B5EF4-FFF2-40B4-BE49-F238E27FC236}">
                <a16:creationId xmlns:a16="http://schemas.microsoft.com/office/drawing/2014/main" id="{06CE1BDB-965B-A3E2-378C-5EAC8B504BC6}"/>
              </a:ext>
            </a:extLst>
          </p:cNvPr>
          <p:cNvSpPr txBox="1"/>
          <p:nvPr/>
        </p:nvSpPr>
        <p:spPr>
          <a:xfrm>
            <a:off x="9041346" y="2574622"/>
            <a:ext cx="755114" cy="254131"/>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200" b="1" i="0" u="sng" strike="noStrike" dirty="0">
                <a:solidFill>
                  <a:schemeClr val="dk1"/>
                </a:solidFill>
                <a:effectLst/>
                <a:latin typeface="+mn-ea"/>
              </a:rPr>
              <a:t>669,800</a:t>
            </a:r>
            <a:r>
              <a:rPr lang="ja-JP" altLang="en-US" sz="1200" b="1" u="sng" dirty="0">
                <a:latin typeface="+mn-ea"/>
              </a:rPr>
              <a:t>  </a:t>
            </a:r>
            <a:endParaRPr kumimoji="1" lang="ja-JP" altLang="en-US" sz="1200" b="1" u="sng" dirty="0">
              <a:latin typeface="+mn-ea"/>
            </a:endParaRPr>
          </a:p>
        </p:txBody>
      </p:sp>
      <p:sp>
        <p:nvSpPr>
          <p:cNvPr id="14" name="テキスト ボックス 8">
            <a:extLst>
              <a:ext uri="{FF2B5EF4-FFF2-40B4-BE49-F238E27FC236}">
                <a16:creationId xmlns:a16="http://schemas.microsoft.com/office/drawing/2014/main" id="{9AC2F026-A2F1-9E68-02D1-71054A8B379F}"/>
              </a:ext>
            </a:extLst>
          </p:cNvPr>
          <p:cNvSpPr txBox="1"/>
          <p:nvPr/>
        </p:nvSpPr>
        <p:spPr>
          <a:xfrm>
            <a:off x="10380090" y="4650155"/>
            <a:ext cx="795910" cy="224777"/>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ja-JP" sz="1200" b="1" i="0" u="sng" strike="noStrike" dirty="0">
                <a:solidFill>
                  <a:schemeClr val="dk1"/>
                </a:solidFill>
                <a:effectLst/>
                <a:latin typeface="+mn-ea"/>
              </a:rPr>
              <a:t>159,000</a:t>
            </a:r>
            <a:r>
              <a:rPr lang="ja-JP" altLang="en-US" sz="1200" b="1" u="sng" dirty="0">
                <a:latin typeface="+mn-ea"/>
              </a:rPr>
              <a:t>   </a:t>
            </a:r>
            <a:endParaRPr kumimoji="1" lang="ja-JP" altLang="en-US" sz="1200" b="1" u="sng" dirty="0">
              <a:latin typeface="+mn-ea"/>
            </a:endParaRPr>
          </a:p>
        </p:txBody>
      </p:sp>
      <p:sp>
        <p:nvSpPr>
          <p:cNvPr id="5" name="Rectangle 1"/>
          <p:cNvSpPr>
            <a:spLocks noChangeArrowheads="1"/>
          </p:cNvSpPr>
          <p:nvPr/>
        </p:nvSpPr>
        <p:spPr bwMode="auto">
          <a:xfrm>
            <a:off x="0" y="1"/>
            <a:ext cx="12192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a:t>
            </a:r>
            <a:r>
              <a:rPr lang="zh-CN"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住宅数</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②大阪府の建築年代別の住宅ストック数</a:t>
            </a:r>
          </a:p>
        </p:txBody>
      </p:sp>
      <p:grpSp>
        <p:nvGrpSpPr>
          <p:cNvPr id="68" name="グループ化 67"/>
          <p:cNvGrpSpPr/>
          <p:nvPr/>
        </p:nvGrpSpPr>
        <p:grpSpPr>
          <a:xfrm>
            <a:off x="2234501" y="2150817"/>
            <a:ext cx="2581744" cy="4256935"/>
            <a:chOff x="681487" y="314696"/>
            <a:chExt cx="1509207" cy="3006475"/>
          </a:xfrm>
        </p:grpSpPr>
        <p:sp>
          <p:nvSpPr>
            <p:cNvPr id="69" name="四角形: 角を丸くする 9"/>
            <p:cNvSpPr/>
            <p:nvPr/>
          </p:nvSpPr>
          <p:spPr>
            <a:xfrm>
              <a:off x="681487" y="838553"/>
              <a:ext cx="1389926" cy="2482618"/>
            </a:xfrm>
            <a:prstGeom prst="roundRect">
              <a:avLst>
                <a:gd name="adj" fmla="val 6141"/>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sp>
          <p:nvSpPr>
            <p:cNvPr id="70" name="吹き出し: 角を丸めた四角形 10"/>
            <p:cNvSpPr/>
            <p:nvPr/>
          </p:nvSpPr>
          <p:spPr>
            <a:xfrm>
              <a:off x="715590" y="314696"/>
              <a:ext cx="1475104" cy="347617"/>
            </a:xfrm>
            <a:prstGeom prst="wedgeRoundRectCallout">
              <a:avLst>
                <a:gd name="adj1" fmla="val 2976"/>
                <a:gd name="adj2" fmla="val 84664"/>
                <a:gd name="adj3" fmla="val 16667"/>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400"/>
                </a:lnSpc>
              </a:pPr>
              <a:r>
                <a:rPr lang="ja-JP" altLang="en-US" sz="1400" kern="100" dirty="0">
                  <a:solidFill>
                    <a:srgbClr val="0070C0"/>
                  </a:solidFill>
                  <a:ea typeface="HGPｺﾞｼｯｸM" panose="020B0600000000000000" pitchFamily="50" charset="-128"/>
                  <a:cs typeface="Times New Roman" panose="02020603050405020304" pitchFamily="18" charset="0"/>
                </a:rPr>
                <a:t>新耐震前（築</a:t>
              </a:r>
              <a:r>
                <a:rPr lang="en-US" sz="1400" kern="100" dirty="0">
                  <a:solidFill>
                    <a:srgbClr val="0070C0"/>
                  </a:solidFill>
                  <a:ea typeface="HGPｺﾞｼｯｸM" panose="020B0600000000000000" pitchFamily="50" charset="-128"/>
                  <a:cs typeface="Times New Roman" panose="02020603050405020304" pitchFamily="18" charset="0"/>
                </a:rPr>
                <a:t>40</a:t>
              </a:r>
              <a:r>
                <a:rPr lang="ja-JP" altLang="en-US" sz="1400" kern="100" dirty="0">
                  <a:solidFill>
                    <a:srgbClr val="0070C0"/>
                  </a:solidFill>
                  <a:ea typeface="HGPｺﾞｼｯｸM" panose="020B0600000000000000" pitchFamily="50" charset="-128"/>
                  <a:cs typeface="Times New Roman" panose="02020603050405020304" pitchFamily="18" charset="0"/>
                </a:rPr>
                <a:t>年を超える住宅</a:t>
              </a:r>
              <a:r>
                <a:rPr lang="en-US" altLang="ja-JP" sz="1400" kern="100" dirty="0">
                  <a:solidFill>
                    <a:srgbClr val="0070C0"/>
                  </a:solidFill>
                  <a:ea typeface="HGPｺﾞｼｯｸM" panose="020B0600000000000000" pitchFamily="50" charset="-128"/>
                  <a:cs typeface="Times New Roman" panose="02020603050405020304" pitchFamily="18" charset="0"/>
                </a:rPr>
                <a:t>)</a:t>
              </a:r>
              <a:r>
                <a:rPr lang="ja-JP" altLang="en-US" sz="1400" kern="100" dirty="0">
                  <a:solidFill>
                    <a:srgbClr val="0070C0"/>
                  </a:solidFill>
                  <a:ea typeface="HGPｺﾞｼｯｸM" panose="020B0600000000000000" pitchFamily="50" charset="-128"/>
                  <a:cs typeface="Times New Roman" panose="02020603050405020304" pitchFamily="18" charset="0"/>
                </a:rPr>
                <a:t>は</a:t>
              </a:r>
              <a:r>
                <a:rPr lang="en-US" sz="1400" kern="100" dirty="0">
                  <a:solidFill>
                    <a:srgbClr val="0070C0"/>
                  </a:solidFill>
                  <a:ea typeface="HGPｺﾞｼｯｸM" panose="020B0600000000000000" pitchFamily="50" charset="-128"/>
                  <a:cs typeface="Times New Roman" panose="02020603050405020304" pitchFamily="18" charset="0"/>
                </a:rPr>
                <a:t>837</a:t>
              </a:r>
              <a:r>
                <a:rPr lang="ja-JP" altLang="en-US" sz="1400" kern="100" dirty="0">
                  <a:solidFill>
                    <a:srgbClr val="0070C0"/>
                  </a:solidFill>
                  <a:ea typeface="HGPｺﾞｼｯｸM" panose="020B0600000000000000" pitchFamily="50" charset="-128"/>
                  <a:cs typeface="Times New Roman" panose="02020603050405020304" pitchFamily="18" charset="0"/>
                </a:rPr>
                <a:t>千戸</a:t>
              </a:r>
              <a:endParaRPr lang="ja-JP" altLang="en-US" sz="2000" kern="100" dirty="0">
                <a:ea typeface="游明朝" panose="02020400000000000000" pitchFamily="18" charset="-128"/>
                <a:cs typeface="Times New Roman" panose="02020603050405020304" pitchFamily="18" charset="0"/>
              </a:endParaRPr>
            </a:p>
          </p:txBody>
        </p:sp>
      </p:grpSp>
      <p:sp>
        <p:nvSpPr>
          <p:cNvPr id="12" name="テキスト ボックス 11"/>
          <p:cNvSpPr txBox="1"/>
          <p:nvPr/>
        </p:nvSpPr>
        <p:spPr>
          <a:xfrm>
            <a:off x="5663953" y="6407750"/>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年住宅・土地統計調査」（総務省統計局）を基に大阪府作成</a:t>
            </a:r>
          </a:p>
        </p:txBody>
      </p:sp>
      <p:sp>
        <p:nvSpPr>
          <p:cNvPr id="15" name="正方形/長方形 14">
            <a:extLst>
              <a:ext uri="{FF2B5EF4-FFF2-40B4-BE49-F238E27FC236}">
                <a16:creationId xmlns:a16="http://schemas.microsoft.com/office/drawing/2014/main" id="{10F5C2BB-5230-E3A5-9FA4-3C8173F992D5}"/>
              </a:ext>
            </a:extLst>
          </p:cNvPr>
          <p:cNvSpPr/>
          <p:nvPr/>
        </p:nvSpPr>
        <p:spPr>
          <a:xfrm>
            <a:off x="465058" y="620688"/>
            <a:ext cx="11261884"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・大阪府の住宅ストック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380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万戸を建築年代別にみると、</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1980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S55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）年以前（新耐震前）に建築された住宅は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837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％）存在している。　　　</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2">
            <a:extLst>
              <a:ext uri="{FF2B5EF4-FFF2-40B4-BE49-F238E27FC236}">
                <a16:creationId xmlns:a16="http://schemas.microsoft.com/office/drawing/2014/main" id="{AA64B173-9C17-497A-0500-56172A36069B}"/>
              </a:ext>
            </a:extLst>
          </p:cNvPr>
          <p:cNvSpPr txBox="1"/>
          <p:nvPr/>
        </p:nvSpPr>
        <p:spPr>
          <a:xfrm>
            <a:off x="2352278" y="4256249"/>
            <a:ext cx="784622" cy="269134"/>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defPPr>
              <a:defRPr lang="ja-JP"/>
            </a:defPPr>
            <a:lvl1pPr indent="0">
              <a:defRPr sz="1200" b="1" i="0" u="sng" strike="noStrike">
                <a:effectLst/>
                <a:latin typeface="+mn-ea"/>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en-US" altLang="ja-JP" dirty="0"/>
              <a:t>258,800 </a:t>
            </a:r>
            <a:endParaRPr lang="ja-JP" altLang="en-US" dirty="0"/>
          </a:p>
        </p:txBody>
      </p:sp>
      <p:sp>
        <p:nvSpPr>
          <p:cNvPr id="17" name="テキスト ボックス 2">
            <a:extLst>
              <a:ext uri="{FF2B5EF4-FFF2-40B4-BE49-F238E27FC236}">
                <a16:creationId xmlns:a16="http://schemas.microsoft.com/office/drawing/2014/main" id="{53B6B88C-ED07-2372-D1B3-81563419BDC9}"/>
              </a:ext>
            </a:extLst>
          </p:cNvPr>
          <p:cNvSpPr txBox="1">
            <a:spLocks noChangeArrowheads="1"/>
          </p:cNvSpPr>
          <p:nvPr/>
        </p:nvSpPr>
        <p:spPr bwMode="auto">
          <a:xfrm>
            <a:off x="1376736" y="1811986"/>
            <a:ext cx="975542" cy="276999"/>
          </a:xfrm>
          <a:prstGeom prst="rect">
            <a:avLst/>
          </a:prstGeom>
          <a:noFill/>
          <a:ln w="9525">
            <a:noFill/>
            <a:miter lim="800000"/>
            <a:headEnd/>
            <a:tailEnd/>
          </a:ln>
        </p:spPr>
        <p:txBody>
          <a:bodyPr rot="0" vert="horz" wrap="square" lIns="91440" tIns="45720" rIns="91440" bIns="45720" anchor="t"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t>（戸）</a:t>
            </a:r>
          </a:p>
        </p:txBody>
      </p:sp>
      <p:sp>
        <p:nvSpPr>
          <p:cNvPr id="18" name="スライド番号プレースホルダー 6">
            <a:extLst>
              <a:ext uri="{FF2B5EF4-FFF2-40B4-BE49-F238E27FC236}">
                <a16:creationId xmlns:a16="http://schemas.microsoft.com/office/drawing/2014/main" id="{7C7D9488-0771-409E-9DF5-69B07B5E4221}"/>
              </a:ext>
            </a:extLst>
          </p:cNvPr>
          <p:cNvSpPr>
            <a:spLocks noGrp="1"/>
          </p:cNvSpPr>
          <p:nvPr>
            <p:ph type="sldNum" sz="quarter" idx="12"/>
          </p:nvPr>
        </p:nvSpPr>
        <p:spPr>
          <a:xfrm>
            <a:off x="9448800" y="6487155"/>
            <a:ext cx="2743200" cy="365125"/>
          </a:xfrm>
        </p:spPr>
        <p:txBody>
          <a:bodyPr/>
          <a:lstStyle/>
          <a:p>
            <a:fld id="{939419F8-C6ED-4129-B08A-7AC8488EBEA0}" type="slidenum">
              <a:rPr kumimoji="1" lang="ja-JP" altLang="en-US" smtClean="0"/>
              <a:t>24</a:t>
            </a:fld>
            <a:endParaRPr kumimoji="1" lang="ja-JP" altLang="en-US" dirty="0"/>
          </a:p>
        </p:txBody>
      </p:sp>
    </p:spTree>
    <p:extLst>
      <p:ext uri="{BB962C8B-B14F-4D97-AF65-F5344CB8AC3E}">
        <p14:creationId xmlns:p14="http://schemas.microsoft.com/office/powerpoint/2010/main" val="4114451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509A6A-4158-4439-B4AA-E4F535926916}"/>
              </a:ext>
            </a:extLst>
          </p:cNvPr>
          <p:cNvPicPr>
            <a:picLocks noChangeAspect="1"/>
          </p:cNvPicPr>
          <p:nvPr/>
        </p:nvPicPr>
        <p:blipFill>
          <a:blip r:embed="rId3"/>
          <a:stretch>
            <a:fillRect/>
          </a:stretch>
        </p:blipFill>
        <p:spPr>
          <a:xfrm>
            <a:off x="2344465" y="1606320"/>
            <a:ext cx="7571888" cy="4621169"/>
          </a:xfrm>
          <a:prstGeom prst="rect">
            <a:avLst/>
          </a:prstGeom>
        </p:spPr>
      </p:pic>
      <p:sp>
        <p:nvSpPr>
          <p:cNvPr id="21506" name="Rectangle 3"/>
          <p:cNvSpPr>
            <a:spLocks noChangeArrowheads="1"/>
          </p:cNvSpPr>
          <p:nvPr/>
        </p:nvSpPr>
        <p:spPr bwMode="auto">
          <a:xfrm>
            <a:off x="5665519" y="6500961"/>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各年「住宅・土地統計調査」（総務省）を基に大阪府作成</a:t>
            </a:r>
          </a:p>
        </p:txBody>
      </p:sp>
      <p:sp>
        <p:nvSpPr>
          <p:cNvPr id="21509" name="Rectangle 2"/>
          <p:cNvSpPr>
            <a:spLocks noChangeArrowheads="1"/>
          </p:cNvSpPr>
          <p:nvPr/>
        </p:nvSpPr>
        <p:spPr bwMode="auto">
          <a:xfrm>
            <a:off x="0" y="0"/>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１</a:t>
            </a:r>
            <a:r>
              <a:rPr lang="zh-CN" altLang="en-US" sz="2000" b="1" dirty="0">
                <a:latin typeface="Meiryo UI" panose="020B0604030504040204" pitchFamily="50" charset="-128"/>
                <a:ea typeface="Meiryo UI" panose="020B0604030504040204" pitchFamily="50" charset="-128"/>
                <a:cs typeface="Meiryo UI" panose="020B0604030504040204" pitchFamily="50" charset="-128"/>
              </a:rPr>
              <a:t>住宅数</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③大阪府の</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建て方別住宅数（居住世帯あり）</a:t>
            </a:r>
          </a:p>
        </p:txBody>
      </p:sp>
      <p:sp>
        <p:nvSpPr>
          <p:cNvPr id="21510" name="Rectangle 6"/>
          <p:cNvSpPr>
            <a:spLocks noChangeArrowheads="1"/>
          </p:cNvSpPr>
          <p:nvPr/>
        </p:nvSpPr>
        <p:spPr bwMode="auto">
          <a:xfrm>
            <a:off x="465058" y="687180"/>
            <a:ext cx="11330702" cy="646331"/>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61950" indent="-361950"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建て方別に住宅ストック数をみると、一戸建、共同住宅が一貫して増加し、長屋建は減少。</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1950" indent="-361950"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令和５年は一戸建が約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167</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39.9</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％）、長屋建が約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％）、共同住宅が約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240</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57.4</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8CB10E18-1A3A-7033-1D67-BC25EAD4758F}"/>
              </a:ext>
            </a:extLst>
          </p:cNvPr>
          <p:cNvSpPr>
            <a:spLocks noGrp="1"/>
          </p:cNvSpPr>
          <p:nvPr>
            <p:ph type="sldNum" sz="quarter" idx="12"/>
          </p:nvPr>
        </p:nvSpPr>
        <p:spPr>
          <a:xfrm>
            <a:off x="9448800" y="6500298"/>
            <a:ext cx="2743200" cy="365125"/>
          </a:xfrm>
        </p:spPr>
        <p:txBody>
          <a:bodyPr/>
          <a:lstStyle/>
          <a:p>
            <a:fld id="{939419F8-C6ED-4129-B08A-7AC8488EBEA0}" type="slidenum">
              <a:rPr kumimoji="1" lang="ja-JP" altLang="en-US" smtClean="0"/>
              <a:t>25</a:t>
            </a:fld>
            <a:endParaRPr kumimoji="1" lang="ja-JP" altLang="en-US" dirty="0"/>
          </a:p>
        </p:txBody>
      </p:sp>
      <p:sp>
        <p:nvSpPr>
          <p:cNvPr id="2" name="テキスト ボックス 1"/>
          <p:cNvSpPr txBox="1"/>
          <p:nvPr/>
        </p:nvSpPr>
        <p:spPr>
          <a:xfrm>
            <a:off x="1717250" y="6031081"/>
            <a:ext cx="9265597" cy="507831"/>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rPr>
              <a:t>一戸建：一つの建物が１住宅であるもの。</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長屋建：二つ以上の住宅を一棟に建て連ねたもので，各住宅が壁を共通にし，それぞれ別々に外部への出入口をもっているもの。いわゆる「テラスハウス」と呼ばれる住宅もここに含まれる。</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共同住宅：一棟の中に二つ以上の住宅があり，廊下・階段などを共用しているものや二つ以上の住宅を重ねて建てたもの。１階が商店で，２階以上に二つ以上の住宅がある場合も「共同住宅」とした。</a:t>
            </a:r>
            <a:endParaRPr lang="en-US" altLang="ja-JP" sz="90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73B3645D-F4A5-99BD-FC9D-1AC4C1A98444}"/>
              </a:ext>
            </a:extLst>
          </p:cNvPr>
          <p:cNvSpPr txBox="1"/>
          <p:nvPr/>
        </p:nvSpPr>
        <p:spPr>
          <a:xfrm>
            <a:off x="9123383" y="1587963"/>
            <a:ext cx="797971" cy="276999"/>
          </a:xfrm>
          <a:prstGeom prst="rect">
            <a:avLst/>
          </a:prstGeom>
          <a:solidFill>
            <a:schemeClr val="bg1"/>
          </a:solidFill>
          <a:ln>
            <a:solidFill>
              <a:schemeClr val="tx1"/>
            </a:solidFill>
          </a:ln>
        </p:spPr>
        <p:txBody>
          <a:bodyPr wrap="square" rtlCol="0">
            <a:spAutoFit/>
          </a:bodyPr>
          <a:lstStyle/>
          <a:p>
            <a:r>
              <a:rPr kumimoji="1" lang="ja-JP" altLang="en-US" sz="1200" b="1" dirty="0"/>
              <a:t>共同住宅</a:t>
            </a:r>
          </a:p>
        </p:txBody>
      </p:sp>
      <p:sp>
        <p:nvSpPr>
          <p:cNvPr id="11" name="テキスト ボックス 10">
            <a:extLst>
              <a:ext uri="{FF2B5EF4-FFF2-40B4-BE49-F238E27FC236}">
                <a16:creationId xmlns:a16="http://schemas.microsoft.com/office/drawing/2014/main" id="{6967E23C-149C-3C50-C7FF-B6BB0F4349DE}"/>
              </a:ext>
            </a:extLst>
          </p:cNvPr>
          <p:cNvSpPr txBox="1"/>
          <p:nvPr/>
        </p:nvSpPr>
        <p:spPr>
          <a:xfrm>
            <a:off x="8994681" y="4816570"/>
            <a:ext cx="648000" cy="276999"/>
          </a:xfrm>
          <a:prstGeom prst="rect">
            <a:avLst/>
          </a:prstGeom>
          <a:solidFill>
            <a:schemeClr val="bg1"/>
          </a:solidFill>
          <a:ln>
            <a:solidFill>
              <a:schemeClr val="tx1"/>
            </a:solidFill>
          </a:ln>
        </p:spPr>
        <p:txBody>
          <a:bodyPr wrap="square" rtlCol="0">
            <a:spAutoFit/>
          </a:bodyPr>
          <a:lstStyle/>
          <a:p>
            <a:r>
              <a:rPr kumimoji="1" lang="ja-JP" altLang="en-US" sz="1200" b="1" dirty="0"/>
              <a:t>長屋建</a:t>
            </a:r>
          </a:p>
        </p:txBody>
      </p:sp>
      <p:sp>
        <p:nvSpPr>
          <p:cNvPr id="12" name="テキスト ボックス 11">
            <a:extLst>
              <a:ext uri="{FF2B5EF4-FFF2-40B4-BE49-F238E27FC236}">
                <a16:creationId xmlns:a16="http://schemas.microsoft.com/office/drawing/2014/main" id="{13596478-9CAB-BAA0-E07C-25D258DA6B84}"/>
              </a:ext>
            </a:extLst>
          </p:cNvPr>
          <p:cNvSpPr txBox="1"/>
          <p:nvPr/>
        </p:nvSpPr>
        <p:spPr>
          <a:xfrm>
            <a:off x="8784143" y="2641461"/>
            <a:ext cx="648000" cy="276999"/>
          </a:xfrm>
          <a:prstGeom prst="rect">
            <a:avLst/>
          </a:prstGeom>
          <a:solidFill>
            <a:schemeClr val="bg1"/>
          </a:solidFill>
          <a:ln>
            <a:solidFill>
              <a:schemeClr val="tx1"/>
            </a:solidFill>
          </a:ln>
        </p:spPr>
        <p:txBody>
          <a:bodyPr wrap="square" rtlCol="0">
            <a:spAutoFit/>
          </a:bodyPr>
          <a:lstStyle/>
          <a:p>
            <a:r>
              <a:rPr kumimoji="1" lang="ja-JP" altLang="en-US" sz="1200" b="1" dirty="0"/>
              <a:t>一戸建</a:t>
            </a:r>
          </a:p>
        </p:txBody>
      </p:sp>
      <p:sp>
        <p:nvSpPr>
          <p:cNvPr id="14" name="正方形/長方形 13">
            <a:extLst>
              <a:ext uri="{FF2B5EF4-FFF2-40B4-BE49-F238E27FC236}">
                <a16:creationId xmlns:a16="http://schemas.microsoft.com/office/drawing/2014/main" id="{68472F92-A245-4801-A747-83F88BAAEE3F}"/>
              </a:ext>
            </a:extLst>
          </p:cNvPr>
          <p:cNvSpPr/>
          <p:nvPr/>
        </p:nvSpPr>
        <p:spPr>
          <a:xfrm>
            <a:off x="9522368" y="5601853"/>
            <a:ext cx="652480" cy="30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eiryo UI" panose="020B0604030504040204" pitchFamily="50" charset="-128"/>
                <a:ea typeface="Meiryo UI" panose="020B0604030504040204" pitchFamily="50" charset="-128"/>
              </a:rPr>
              <a:t>（年）</a:t>
            </a:r>
            <a:endParaRPr lang="ja-JP" sz="8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06535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629C318-77AB-4F7D-AF5A-D9A446E7B0CE}"/>
              </a:ext>
            </a:extLst>
          </p:cNvPr>
          <p:cNvPicPr>
            <a:picLocks noChangeAspect="1"/>
          </p:cNvPicPr>
          <p:nvPr/>
        </p:nvPicPr>
        <p:blipFill>
          <a:blip r:embed="rId2"/>
          <a:stretch>
            <a:fillRect/>
          </a:stretch>
        </p:blipFill>
        <p:spPr>
          <a:xfrm>
            <a:off x="2246042" y="1292167"/>
            <a:ext cx="7699915" cy="4273666"/>
          </a:xfrm>
          <a:prstGeom prst="rect">
            <a:avLst/>
          </a:prstGeom>
        </p:spPr>
      </p:pic>
      <p:sp>
        <p:nvSpPr>
          <p:cNvPr id="2" name="Rectangle 2"/>
          <p:cNvSpPr>
            <a:spLocks noChangeArrowheads="1"/>
          </p:cNvSpPr>
          <p:nvPr/>
        </p:nvSpPr>
        <p:spPr bwMode="auto">
          <a:xfrm>
            <a:off x="0" y="0"/>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１</a:t>
            </a:r>
            <a:r>
              <a:rPr lang="zh-CN" altLang="en-US" sz="2000" b="1" dirty="0">
                <a:latin typeface="Meiryo UI" panose="020B0604030504040204" pitchFamily="50" charset="-128"/>
                <a:ea typeface="Meiryo UI" panose="020B0604030504040204" pitchFamily="50" charset="-128"/>
                <a:cs typeface="Meiryo UI" panose="020B0604030504040204" pitchFamily="50" charset="-128"/>
              </a:rPr>
              <a:t>住宅数</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④大阪府の</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建て方別住宅数（居住世帯あり）</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全国・東京都との比較</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5751533"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graphicFrame>
        <p:nvGraphicFramePr>
          <p:cNvPr id="10" name="表 9"/>
          <p:cNvGraphicFramePr>
            <a:graphicFrameLocks noGrp="1"/>
          </p:cNvGraphicFramePr>
          <p:nvPr>
            <p:extLst>
              <p:ext uri="{D42A27DB-BD31-4B8C-83A1-F6EECF244321}">
                <p14:modId xmlns:p14="http://schemas.microsoft.com/office/powerpoint/2010/main" val="1200162068"/>
              </p:ext>
            </p:extLst>
          </p:nvPr>
        </p:nvGraphicFramePr>
        <p:xfrm>
          <a:off x="2195699" y="5686778"/>
          <a:ext cx="7784820" cy="885825"/>
        </p:xfrm>
        <a:graphic>
          <a:graphicData uri="http://schemas.openxmlformats.org/drawingml/2006/table">
            <a:tbl>
              <a:tblPr>
                <a:tableStyleId>{616DA210-FB5B-4158-B5E0-FEB733F419BA}</a:tableStyleId>
              </a:tblPr>
              <a:tblGrid>
                <a:gridCol w="778482">
                  <a:extLst>
                    <a:ext uri="{9D8B030D-6E8A-4147-A177-3AD203B41FA5}">
                      <a16:colId xmlns:a16="http://schemas.microsoft.com/office/drawing/2014/main" val="2748759594"/>
                    </a:ext>
                  </a:extLst>
                </a:gridCol>
                <a:gridCol w="778482">
                  <a:extLst>
                    <a:ext uri="{9D8B030D-6E8A-4147-A177-3AD203B41FA5}">
                      <a16:colId xmlns:a16="http://schemas.microsoft.com/office/drawing/2014/main" val="3494999854"/>
                    </a:ext>
                  </a:extLst>
                </a:gridCol>
                <a:gridCol w="778482">
                  <a:extLst>
                    <a:ext uri="{9D8B030D-6E8A-4147-A177-3AD203B41FA5}">
                      <a16:colId xmlns:a16="http://schemas.microsoft.com/office/drawing/2014/main" val="1131704920"/>
                    </a:ext>
                  </a:extLst>
                </a:gridCol>
                <a:gridCol w="778482">
                  <a:extLst>
                    <a:ext uri="{9D8B030D-6E8A-4147-A177-3AD203B41FA5}">
                      <a16:colId xmlns:a16="http://schemas.microsoft.com/office/drawing/2014/main" val="2147641239"/>
                    </a:ext>
                  </a:extLst>
                </a:gridCol>
                <a:gridCol w="778482">
                  <a:extLst>
                    <a:ext uri="{9D8B030D-6E8A-4147-A177-3AD203B41FA5}">
                      <a16:colId xmlns:a16="http://schemas.microsoft.com/office/drawing/2014/main" val="545563773"/>
                    </a:ext>
                  </a:extLst>
                </a:gridCol>
                <a:gridCol w="778482">
                  <a:extLst>
                    <a:ext uri="{9D8B030D-6E8A-4147-A177-3AD203B41FA5}">
                      <a16:colId xmlns:a16="http://schemas.microsoft.com/office/drawing/2014/main" val="4123626697"/>
                    </a:ext>
                  </a:extLst>
                </a:gridCol>
                <a:gridCol w="778482">
                  <a:extLst>
                    <a:ext uri="{9D8B030D-6E8A-4147-A177-3AD203B41FA5}">
                      <a16:colId xmlns:a16="http://schemas.microsoft.com/office/drawing/2014/main" val="2169740636"/>
                    </a:ext>
                  </a:extLst>
                </a:gridCol>
                <a:gridCol w="778482">
                  <a:extLst>
                    <a:ext uri="{9D8B030D-6E8A-4147-A177-3AD203B41FA5}">
                      <a16:colId xmlns:a16="http://schemas.microsoft.com/office/drawing/2014/main" val="961521156"/>
                    </a:ext>
                  </a:extLst>
                </a:gridCol>
                <a:gridCol w="778482">
                  <a:extLst>
                    <a:ext uri="{9D8B030D-6E8A-4147-A177-3AD203B41FA5}">
                      <a16:colId xmlns:a16="http://schemas.microsoft.com/office/drawing/2014/main" val="844689706"/>
                    </a:ext>
                  </a:extLst>
                </a:gridCol>
                <a:gridCol w="778482">
                  <a:extLst>
                    <a:ext uri="{9D8B030D-6E8A-4147-A177-3AD203B41FA5}">
                      <a16:colId xmlns:a16="http://schemas.microsoft.com/office/drawing/2014/main" val="3952371680"/>
                    </a:ext>
                  </a:extLst>
                </a:gridCol>
              </a:tblGrid>
              <a:tr h="152400">
                <a:tc rowSpan="2">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　</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gridSpan="9">
                  <a:txBody>
                    <a:bodyPr/>
                    <a:lstStyle/>
                    <a:p>
                      <a:pPr algn="l" fontAlgn="ctr"/>
                      <a:r>
                        <a:rPr lang="ja-JP" altLang="en-US" sz="1100" b="0" i="0" u="none" strike="noStrike" dirty="0">
                          <a:effectLst/>
                          <a:latin typeface="Meiryo UI" panose="020B0604030504040204" pitchFamily="50" charset="-128"/>
                          <a:ea typeface="Meiryo UI" panose="020B0604030504040204" pitchFamily="50" charset="-128"/>
                        </a:rPr>
                        <a:t>戸建住宅数</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637766421"/>
                  </a:ext>
                </a:extLst>
              </a:tr>
              <a:tr h="152400">
                <a:tc vMerge="1">
                  <a:txBody>
                    <a:bodyPr/>
                    <a:lstStyle/>
                    <a:p>
                      <a:pPr algn="l" fontAlgn="ct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S58</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S63</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H10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H15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H20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H25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H30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altLang="ja-JP" sz="1100" b="0" i="0" u="none" strike="noStrike" dirty="0">
                          <a:effectLst/>
                          <a:latin typeface="Meiryo UI" panose="020B0604030504040204" pitchFamily="50" charset="-128"/>
                          <a:ea typeface="Meiryo UI" panose="020B0604030504040204" pitchFamily="50" charset="-128"/>
                        </a:rPr>
                        <a:t>R5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239025836"/>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大阪府</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100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106</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110</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121</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138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158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b="0" i="0" u="none" strike="noStrike" dirty="0">
                          <a:effectLst/>
                          <a:latin typeface="Meiryo UI" panose="020B0604030504040204" pitchFamily="50" charset="-128"/>
                          <a:ea typeface="Meiryo UI" panose="020B0604030504040204" pitchFamily="50" charset="-128"/>
                        </a:rPr>
                        <a:t>163</a:t>
                      </a:r>
                    </a:p>
                  </a:txBody>
                  <a:tcPr marL="9525" marR="9525" marT="9525" marB="0" anchor="ctr"/>
                </a:tc>
                <a:extLst>
                  <a:ext uri="{0D108BD9-81ED-4DB2-BD59-A6C34878D82A}">
                    <a16:rowId xmlns:a16="http://schemas.microsoft.com/office/drawing/2014/main" val="1318910743"/>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東京都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150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145</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150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180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182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b="0" i="0" u="none" strike="noStrike" dirty="0">
                          <a:effectLst/>
                          <a:latin typeface="Meiryo UI" panose="020B0604030504040204" pitchFamily="50" charset="-128"/>
                          <a:ea typeface="Meiryo UI" panose="020B0604030504040204" pitchFamily="50" charset="-128"/>
                        </a:rPr>
                        <a:t>185</a:t>
                      </a:r>
                    </a:p>
                  </a:txBody>
                  <a:tcPr marL="9525" marR="9525" marT="9525" marB="0" anchor="ctr"/>
                </a:tc>
                <a:extLst>
                  <a:ext uri="{0D108BD9-81ED-4DB2-BD59-A6C34878D82A}">
                    <a16:rowId xmlns:a16="http://schemas.microsoft.com/office/drawing/2014/main" val="859437167"/>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全国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2,231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2,331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2,414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2,527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2,649</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2,745</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2,860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2,876</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b="0" i="0" u="none" strike="noStrike" dirty="0">
                          <a:effectLst/>
                          <a:latin typeface="Meiryo UI" panose="020B0604030504040204" pitchFamily="50" charset="-128"/>
                          <a:ea typeface="Meiryo UI" panose="020B0604030504040204" pitchFamily="50" charset="-128"/>
                        </a:rPr>
                        <a:t>2,865</a:t>
                      </a:r>
                    </a:p>
                  </a:txBody>
                  <a:tcPr marL="9525" marR="9525" marT="9525" marB="0" anchor="ctr"/>
                </a:tc>
                <a:extLst>
                  <a:ext uri="{0D108BD9-81ED-4DB2-BD59-A6C34878D82A}">
                    <a16:rowId xmlns:a16="http://schemas.microsoft.com/office/drawing/2014/main" val="2961884264"/>
                  </a:ext>
                </a:extLst>
              </a:tr>
            </a:tbl>
          </a:graphicData>
        </a:graphic>
      </p:graphicFrame>
      <p:sp>
        <p:nvSpPr>
          <p:cNvPr id="11" name="Rectangle 6"/>
          <p:cNvSpPr>
            <a:spLocks noChangeArrowheads="1"/>
          </p:cNvSpPr>
          <p:nvPr/>
        </p:nvSpPr>
        <p:spPr bwMode="auto">
          <a:xfrm>
            <a:off x="465058" y="512424"/>
            <a:ext cx="11261884"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71463" indent="-271463"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大阪府の住宅総数に占める戸建住宅の比率は約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で横ばいだが、東京都、全国は、ともに減少傾向。</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6E1134B2-76AE-5B90-C620-E64E44ACC18E}"/>
              </a:ext>
            </a:extLst>
          </p:cNvPr>
          <p:cNvSpPr>
            <a:spLocks noGrp="1"/>
          </p:cNvSpPr>
          <p:nvPr>
            <p:ph type="sldNum" sz="quarter" idx="12"/>
          </p:nvPr>
        </p:nvSpPr>
        <p:spPr>
          <a:xfrm>
            <a:off x="9448800" y="6500008"/>
            <a:ext cx="2743200" cy="365125"/>
          </a:xfrm>
        </p:spPr>
        <p:txBody>
          <a:bodyPr/>
          <a:lstStyle/>
          <a:p>
            <a:fld id="{939419F8-C6ED-4129-B08A-7AC8488EBEA0}" type="slidenum">
              <a:rPr kumimoji="1" lang="ja-JP" altLang="en-US" smtClean="0"/>
              <a:t>26</a:t>
            </a:fld>
            <a:endParaRPr kumimoji="1" lang="ja-JP" altLang="en-US" dirty="0"/>
          </a:p>
        </p:txBody>
      </p:sp>
      <p:sp>
        <p:nvSpPr>
          <p:cNvPr id="6" name="テキスト ボックス 5">
            <a:extLst>
              <a:ext uri="{FF2B5EF4-FFF2-40B4-BE49-F238E27FC236}">
                <a16:creationId xmlns:a16="http://schemas.microsoft.com/office/drawing/2014/main" id="{4C252E1A-2373-38C8-8B8E-5C7F4A6142A4}"/>
              </a:ext>
            </a:extLst>
          </p:cNvPr>
          <p:cNvSpPr txBox="1"/>
          <p:nvPr/>
        </p:nvSpPr>
        <p:spPr>
          <a:xfrm>
            <a:off x="9979138" y="2432928"/>
            <a:ext cx="797971" cy="276999"/>
          </a:xfrm>
          <a:prstGeom prst="rect">
            <a:avLst/>
          </a:prstGeom>
          <a:solidFill>
            <a:schemeClr val="bg1"/>
          </a:solidFill>
          <a:ln>
            <a:solidFill>
              <a:schemeClr val="tx1"/>
            </a:solidFill>
          </a:ln>
        </p:spPr>
        <p:txBody>
          <a:bodyPr wrap="square" rtlCol="0">
            <a:spAutoFit/>
          </a:bodyPr>
          <a:lstStyle/>
          <a:p>
            <a:pPr algn="ctr"/>
            <a:r>
              <a:rPr lang="ja-JP" altLang="en-US" sz="1200" b="1" dirty="0"/>
              <a:t>全国</a:t>
            </a:r>
            <a:endParaRPr kumimoji="1" lang="ja-JP" altLang="en-US" sz="1200" b="1" dirty="0"/>
          </a:p>
        </p:txBody>
      </p:sp>
      <p:sp>
        <p:nvSpPr>
          <p:cNvPr id="8" name="テキスト ボックス 7">
            <a:extLst>
              <a:ext uri="{FF2B5EF4-FFF2-40B4-BE49-F238E27FC236}">
                <a16:creationId xmlns:a16="http://schemas.microsoft.com/office/drawing/2014/main" id="{B1B7F13D-938D-82D5-DA2B-A3D6A31F6DC9}"/>
              </a:ext>
            </a:extLst>
          </p:cNvPr>
          <p:cNvSpPr txBox="1"/>
          <p:nvPr/>
        </p:nvSpPr>
        <p:spPr>
          <a:xfrm>
            <a:off x="9979138" y="2950700"/>
            <a:ext cx="797971" cy="276999"/>
          </a:xfrm>
          <a:prstGeom prst="rect">
            <a:avLst/>
          </a:prstGeom>
          <a:solidFill>
            <a:schemeClr val="bg1"/>
          </a:solidFill>
          <a:ln>
            <a:solidFill>
              <a:schemeClr val="tx1"/>
            </a:solidFill>
          </a:ln>
        </p:spPr>
        <p:txBody>
          <a:bodyPr wrap="square" rtlCol="0">
            <a:spAutoFit/>
          </a:bodyPr>
          <a:lstStyle/>
          <a:p>
            <a:pPr algn="ctr"/>
            <a:r>
              <a:rPr lang="ja-JP" altLang="en-US" sz="1200" b="1" dirty="0"/>
              <a:t>大阪府</a:t>
            </a:r>
            <a:endParaRPr kumimoji="1" lang="ja-JP" altLang="en-US" sz="1200" b="1" dirty="0"/>
          </a:p>
        </p:txBody>
      </p:sp>
      <p:sp>
        <p:nvSpPr>
          <p:cNvPr id="9" name="テキスト ボックス 8">
            <a:extLst>
              <a:ext uri="{FF2B5EF4-FFF2-40B4-BE49-F238E27FC236}">
                <a16:creationId xmlns:a16="http://schemas.microsoft.com/office/drawing/2014/main" id="{0B888ECF-66DE-A07C-F2DD-E08283B453F1}"/>
              </a:ext>
            </a:extLst>
          </p:cNvPr>
          <p:cNvSpPr txBox="1"/>
          <p:nvPr/>
        </p:nvSpPr>
        <p:spPr>
          <a:xfrm>
            <a:off x="9979138" y="3602048"/>
            <a:ext cx="797971" cy="276999"/>
          </a:xfrm>
          <a:prstGeom prst="rect">
            <a:avLst/>
          </a:prstGeom>
          <a:solidFill>
            <a:schemeClr val="bg1"/>
          </a:solidFill>
          <a:ln>
            <a:solidFill>
              <a:schemeClr val="tx1"/>
            </a:solidFill>
          </a:ln>
        </p:spPr>
        <p:txBody>
          <a:bodyPr wrap="square" rtlCol="0">
            <a:spAutoFit/>
          </a:bodyPr>
          <a:lstStyle/>
          <a:p>
            <a:pPr algn="ctr"/>
            <a:r>
              <a:rPr lang="ja-JP" altLang="en-US" sz="1200" b="1" dirty="0"/>
              <a:t>東京都</a:t>
            </a:r>
            <a:endParaRPr kumimoji="1" lang="ja-JP" altLang="en-US" sz="1200" b="1" dirty="0"/>
          </a:p>
        </p:txBody>
      </p:sp>
      <p:sp>
        <p:nvSpPr>
          <p:cNvPr id="13" name="テキスト ボックス 12">
            <a:extLst>
              <a:ext uri="{FF2B5EF4-FFF2-40B4-BE49-F238E27FC236}">
                <a16:creationId xmlns:a16="http://schemas.microsoft.com/office/drawing/2014/main" id="{9F3B380C-3DAB-7896-5EEA-FE23D4BDD09C}"/>
              </a:ext>
            </a:extLst>
          </p:cNvPr>
          <p:cNvSpPr txBox="1"/>
          <p:nvPr/>
        </p:nvSpPr>
        <p:spPr>
          <a:xfrm>
            <a:off x="9161092" y="5420964"/>
            <a:ext cx="1002184" cy="276999"/>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rPr>
              <a:t>（万戸）</a:t>
            </a:r>
          </a:p>
        </p:txBody>
      </p:sp>
      <p:sp>
        <p:nvSpPr>
          <p:cNvPr id="14" name="正方形/長方形 13">
            <a:extLst>
              <a:ext uri="{FF2B5EF4-FFF2-40B4-BE49-F238E27FC236}">
                <a16:creationId xmlns:a16="http://schemas.microsoft.com/office/drawing/2014/main" id="{B855D67C-BE59-4E30-8258-EA745222F113}"/>
              </a:ext>
            </a:extLst>
          </p:cNvPr>
          <p:cNvSpPr/>
          <p:nvPr/>
        </p:nvSpPr>
        <p:spPr>
          <a:xfrm>
            <a:off x="9662184" y="4832001"/>
            <a:ext cx="652480" cy="30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eiryo UI" panose="020B0604030504040204" pitchFamily="50" charset="-128"/>
                <a:ea typeface="Meiryo UI" panose="020B0604030504040204" pitchFamily="50" charset="-128"/>
              </a:rPr>
              <a:t>（年）</a:t>
            </a:r>
            <a:endParaRPr lang="ja-JP" sz="8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88442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9414145-E9CD-48EB-B788-896BBD26F075}"/>
              </a:ext>
            </a:extLst>
          </p:cNvPr>
          <p:cNvPicPr>
            <a:picLocks noChangeAspect="1"/>
          </p:cNvPicPr>
          <p:nvPr/>
        </p:nvPicPr>
        <p:blipFill>
          <a:blip r:embed="rId2"/>
          <a:stretch>
            <a:fillRect/>
          </a:stretch>
        </p:blipFill>
        <p:spPr>
          <a:xfrm>
            <a:off x="2273476" y="1292167"/>
            <a:ext cx="7645047" cy="4273666"/>
          </a:xfrm>
          <a:prstGeom prst="rect">
            <a:avLst/>
          </a:prstGeom>
        </p:spPr>
      </p:pic>
      <p:sp>
        <p:nvSpPr>
          <p:cNvPr id="2" name="Rectangle 2"/>
          <p:cNvSpPr>
            <a:spLocks noChangeArrowheads="1"/>
          </p:cNvSpPr>
          <p:nvPr/>
        </p:nvSpPr>
        <p:spPr bwMode="auto">
          <a:xfrm>
            <a:off x="0" y="0"/>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１</a:t>
            </a:r>
            <a:r>
              <a:rPr lang="zh-CN" altLang="en-US" sz="2000" b="1" dirty="0">
                <a:latin typeface="Meiryo UI" panose="020B0604030504040204" pitchFamily="50" charset="-128"/>
                <a:ea typeface="Meiryo UI" panose="020B0604030504040204" pitchFamily="50" charset="-128"/>
                <a:cs typeface="Meiryo UI" panose="020B0604030504040204" pitchFamily="50" charset="-128"/>
              </a:rPr>
              <a:t>住宅数</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⑤大阪府の</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建て方別住宅数（居住世帯あり）</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全国・東京都との比較</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1032226833"/>
              </p:ext>
            </p:extLst>
          </p:nvPr>
        </p:nvGraphicFramePr>
        <p:xfrm>
          <a:off x="2279574" y="5664504"/>
          <a:ext cx="7668860" cy="885825"/>
        </p:xfrm>
        <a:graphic>
          <a:graphicData uri="http://schemas.openxmlformats.org/drawingml/2006/table">
            <a:tbl>
              <a:tblPr>
                <a:tableStyleId>{616DA210-FB5B-4158-B5E0-FEB733F419BA}</a:tableStyleId>
              </a:tblPr>
              <a:tblGrid>
                <a:gridCol w="766886">
                  <a:extLst>
                    <a:ext uri="{9D8B030D-6E8A-4147-A177-3AD203B41FA5}">
                      <a16:colId xmlns:a16="http://schemas.microsoft.com/office/drawing/2014/main" val="2292448725"/>
                    </a:ext>
                  </a:extLst>
                </a:gridCol>
                <a:gridCol w="766886">
                  <a:extLst>
                    <a:ext uri="{9D8B030D-6E8A-4147-A177-3AD203B41FA5}">
                      <a16:colId xmlns:a16="http://schemas.microsoft.com/office/drawing/2014/main" val="1241006881"/>
                    </a:ext>
                  </a:extLst>
                </a:gridCol>
                <a:gridCol w="766886">
                  <a:extLst>
                    <a:ext uri="{9D8B030D-6E8A-4147-A177-3AD203B41FA5}">
                      <a16:colId xmlns:a16="http://schemas.microsoft.com/office/drawing/2014/main" val="1823707832"/>
                    </a:ext>
                  </a:extLst>
                </a:gridCol>
                <a:gridCol w="766886">
                  <a:extLst>
                    <a:ext uri="{9D8B030D-6E8A-4147-A177-3AD203B41FA5}">
                      <a16:colId xmlns:a16="http://schemas.microsoft.com/office/drawing/2014/main" val="2024949995"/>
                    </a:ext>
                  </a:extLst>
                </a:gridCol>
                <a:gridCol w="766886">
                  <a:extLst>
                    <a:ext uri="{9D8B030D-6E8A-4147-A177-3AD203B41FA5}">
                      <a16:colId xmlns:a16="http://schemas.microsoft.com/office/drawing/2014/main" val="40086766"/>
                    </a:ext>
                  </a:extLst>
                </a:gridCol>
                <a:gridCol w="766886">
                  <a:extLst>
                    <a:ext uri="{9D8B030D-6E8A-4147-A177-3AD203B41FA5}">
                      <a16:colId xmlns:a16="http://schemas.microsoft.com/office/drawing/2014/main" val="1880538518"/>
                    </a:ext>
                  </a:extLst>
                </a:gridCol>
                <a:gridCol w="766886">
                  <a:extLst>
                    <a:ext uri="{9D8B030D-6E8A-4147-A177-3AD203B41FA5}">
                      <a16:colId xmlns:a16="http://schemas.microsoft.com/office/drawing/2014/main" val="3720896277"/>
                    </a:ext>
                  </a:extLst>
                </a:gridCol>
                <a:gridCol w="766886">
                  <a:extLst>
                    <a:ext uri="{9D8B030D-6E8A-4147-A177-3AD203B41FA5}">
                      <a16:colId xmlns:a16="http://schemas.microsoft.com/office/drawing/2014/main" val="836934232"/>
                    </a:ext>
                  </a:extLst>
                </a:gridCol>
                <a:gridCol w="766886">
                  <a:extLst>
                    <a:ext uri="{9D8B030D-6E8A-4147-A177-3AD203B41FA5}">
                      <a16:colId xmlns:a16="http://schemas.microsoft.com/office/drawing/2014/main" val="3032077498"/>
                    </a:ext>
                  </a:extLst>
                </a:gridCol>
                <a:gridCol w="766886">
                  <a:extLst>
                    <a:ext uri="{9D8B030D-6E8A-4147-A177-3AD203B41FA5}">
                      <a16:colId xmlns:a16="http://schemas.microsoft.com/office/drawing/2014/main" val="3177994274"/>
                    </a:ext>
                  </a:extLst>
                </a:gridCol>
              </a:tblGrid>
              <a:tr h="152400">
                <a:tc rowSpan="2">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　</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gridSpan="9">
                  <a:txBody>
                    <a:bodyPr/>
                    <a:lstStyle/>
                    <a:p>
                      <a:pPr algn="l" fontAlgn="ctr"/>
                      <a:r>
                        <a:rPr lang="ja-JP" altLang="en-US" sz="1100" b="0" i="0" u="none" strike="noStrike" dirty="0">
                          <a:effectLst/>
                          <a:latin typeface="Meiryo UI" panose="020B0604030504040204" pitchFamily="50" charset="-128"/>
                          <a:ea typeface="Meiryo UI" panose="020B0604030504040204" pitchFamily="50" charset="-128"/>
                        </a:rPr>
                        <a:t>共同住宅数</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564545725"/>
                  </a:ext>
                </a:extLst>
              </a:tr>
              <a:tr h="152400">
                <a:tc vMerge="1">
                  <a:txBody>
                    <a:bodyPr/>
                    <a:lstStyle/>
                    <a:p>
                      <a:pPr algn="l" fontAlgn="ctr"/>
                      <a:endParaRPr lang="ja-JP" alt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S58</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S63</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H5</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H10</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H15</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H20</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H25</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H30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altLang="ja-JP" sz="1100" b="0" i="0" u="none" strike="noStrike" dirty="0">
                          <a:effectLst/>
                          <a:latin typeface="Meiryo UI" panose="020B0604030504040204" pitchFamily="50" charset="-128"/>
                          <a:ea typeface="Meiryo UI" panose="020B0604030504040204" pitchFamily="50" charset="-128"/>
                        </a:rPr>
                        <a:t>R5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463211037"/>
                  </a:ext>
                </a:extLst>
              </a:tr>
              <a:tr h="161925">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大阪府</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112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132</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153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173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186</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202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214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218</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b="0" i="0" u="none" strike="noStrike" dirty="0">
                          <a:effectLst/>
                          <a:latin typeface="Meiryo UI" panose="020B0604030504040204" pitchFamily="50" charset="-128"/>
                          <a:ea typeface="Meiryo UI" panose="020B0604030504040204" pitchFamily="50" charset="-128"/>
                        </a:rPr>
                        <a:t>241</a:t>
                      </a:r>
                    </a:p>
                  </a:txBody>
                  <a:tcPr marL="9525" marR="9525" marT="9525" marB="0" anchor="ctr"/>
                </a:tc>
                <a:extLst>
                  <a:ext uri="{0D108BD9-81ED-4DB2-BD59-A6C34878D82A}">
                    <a16:rowId xmlns:a16="http://schemas.microsoft.com/office/drawing/2014/main" val="1039342040"/>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東京都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233</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265</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304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329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370</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413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453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483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b="0" i="0" u="none" strike="noStrike" dirty="0">
                          <a:effectLst/>
                          <a:latin typeface="Meiryo UI" panose="020B0604030504040204" pitchFamily="50" charset="-128"/>
                          <a:ea typeface="Meiryo UI" panose="020B0604030504040204" pitchFamily="50" charset="-128"/>
                        </a:rPr>
                        <a:t>518</a:t>
                      </a:r>
                    </a:p>
                  </a:txBody>
                  <a:tcPr marL="9525" marR="9525" marT="9525" marB="0" anchor="ctr"/>
                </a:tc>
                <a:extLst>
                  <a:ext uri="{0D108BD9-81ED-4DB2-BD59-A6C34878D82A}">
                    <a16:rowId xmlns:a16="http://schemas.microsoft.com/office/drawing/2014/main" val="3149980686"/>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全国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933</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1,141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1,427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1,660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1,873</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2,068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2,209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2,334</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b="0" i="0" u="none" strike="noStrike" dirty="0">
                          <a:effectLst/>
                          <a:latin typeface="Meiryo UI" panose="020B0604030504040204" pitchFamily="50" charset="-128"/>
                          <a:ea typeface="Meiryo UI" panose="020B0604030504040204" pitchFamily="50" charset="-128"/>
                        </a:rPr>
                        <a:t>2,495</a:t>
                      </a:r>
                    </a:p>
                  </a:txBody>
                  <a:tcPr marL="9525" marR="9525" marT="9525" marB="0" anchor="ctr"/>
                </a:tc>
                <a:extLst>
                  <a:ext uri="{0D108BD9-81ED-4DB2-BD59-A6C34878D82A}">
                    <a16:rowId xmlns:a16="http://schemas.microsoft.com/office/drawing/2014/main" val="3942842021"/>
                  </a:ext>
                </a:extLst>
              </a:tr>
            </a:tbl>
          </a:graphicData>
        </a:graphic>
      </p:graphicFrame>
      <p:sp>
        <p:nvSpPr>
          <p:cNvPr id="6" name="テキスト ボックス 5"/>
          <p:cNvSpPr txBox="1"/>
          <p:nvPr/>
        </p:nvSpPr>
        <p:spPr>
          <a:xfrm>
            <a:off x="9161092" y="5420964"/>
            <a:ext cx="1002184" cy="276999"/>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rPr>
              <a:t>（万戸）</a:t>
            </a:r>
          </a:p>
        </p:txBody>
      </p:sp>
      <p:sp>
        <p:nvSpPr>
          <p:cNvPr id="7" name="テキスト ボックス 6"/>
          <p:cNvSpPr txBox="1"/>
          <p:nvPr/>
        </p:nvSpPr>
        <p:spPr>
          <a:xfrm>
            <a:off x="5751533"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9" name="Rectangle 6"/>
          <p:cNvSpPr>
            <a:spLocks noChangeArrowheads="1"/>
          </p:cNvSpPr>
          <p:nvPr/>
        </p:nvSpPr>
        <p:spPr bwMode="auto">
          <a:xfrm>
            <a:off x="465058" y="476251"/>
            <a:ext cx="11261884"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住宅総数に占める共同住宅の比率は、大阪府、東京都、全国ともに一貫して増加傾向。</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令和５年は、大阪府は</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58.0</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％、東京都は</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72.2</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％を共同住宅が占める。</a:t>
            </a:r>
          </a:p>
        </p:txBody>
      </p:sp>
      <p:sp>
        <p:nvSpPr>
          <p:cNvPr id="8" name="スライド番号プレースホルダー 7">
            <a:extLst>
              <a:ext uri="{FF2B5EF4-FFF2-40B4-BE49-F238E27FC236}">
                <a16:creationId xmlns:a16="http://schemas.microsoft.com/office/drawing/2014/main" id="{1719576D-7636-6231-0F67-BADFC8F3359E}"/>
              </a:ext>
            </a:extLst>
          </p:cNvPr>
          <p:cNvSpPr>
            <a:spLocks noGrp="1"/>
          </p:cNvSpPr>
          <p:nvPr>
            <p:ph type="sldNum" sz="quarter" idx="12"/>
          </p:nvPr>
        </p:nvSpPr>
        <p:spPr>
          <a:xfrm>
            <a:off x="9448800" y="6480031"/>
            <a:ext cx="2743200" cy="365125"/>
          </a:xfrm>
        </p:spPr>
        <p:txBody>
          <a:bodyPr/>
          <a:lstStyle/>
          <a:p>
            <a:fld id="{939419F8-C6ED-4129-B08A-7AC8488EBEA0}" type="slidenum">
              <a:rPr kumimoji="1" lang="ja-JP" altLang="en-US" smtClean="0"/>
              <a:t>27</a:t>
            </a:fld>
            <a:endParaRPr kumimoji="1" lang="ja-JP" altLang="en-US" dirty="0"/>
          </a:p>
        </p:txBody>
      </p:sp>
      <p:sp>
        <p:nvSpPr>
          <p:cNvPr id="10" name="テキスト ボックス 9">
            <a:extLst>
              <a:ext uri="{FF2B5EF4-FFF2-40B4-BE49-F238E27FC236}">
                <a16:creationId xmlns:a16="http://schemas.microsoft.com/office/drawing/2014/main" id="{6D8430C0-2191-0A0F-D781-9515C47F9A68}"/>
              </a:ext>
            </a:extLst>
          </p:cNvPr>
          <p:cNvSpPr txBox="1"/>
          <p:nvPr/>
        </p:nvSpPr>
        <p:spPr>
          <a:xfrm>
            <a:off x="10150514" y="2891389"/>
            <a:ext cx="797971" cy="276999"/>
          </a:xfrm>
          <a:prstGeom prst="rect">
            <a:avLst/>
          </a:prstGeom>
          <a:solidFill>
            <a:schemeClr val="bg1"/>
          </a:solidFill>
          <a:ln>
            <a:solidFill>
              <a:schemeClr val="tx1"/>
            </a:solidFill>
          </a:ln>
        </p:spPr>
        <p:txBody>
          <a:bodyPr wrap="square" rtlCol="0">
            <a:spAutoFit/>
          </a:bodyPr>
          <a:lstStyle/>
          <a:p>
            <a:pPr algn="ctr"/>
            <a:r>
              <a:rPr lang="ja-JP" altLang="en-US" sz="1200" b="1" dirty="0"/>
              <a:t>全国</a:t>
            </a:r>
            <a:endParaRPr kumimoji="1" lang="ja-JP" altLang="en-US" sz="1200" b="1" dirty="0"/>
          </a:p>
        </p:txBody>
      </p:sp>
      <p:sp>
        <p:nvSpPr>
          <p:cNvPr id="11" name="テキスト ボックス 10">
            <a:extLst>
              <a:ext uri="{FF2B5EF4-FFF2-40B4-BE49-F238E27FC236}">
                <a16:creationId xmlns:a16="http://schemas.microsoft.com/office/drawing/2014/main" id="{46558E1C-EA5B-2545-0381-95DF4E3427B9}"/>
              </a:ext>
            </a:extLst>
          </p:cNvPr>
          <p:cNvSpPr txBox="1"/>
          <p:nvPr/>
        </p:nvSpPr>
        <p:spPr>
          <a:xfrm>
            <a:off x="10150514" y="2406966"/>
            <a:ext cx="797971" cy="276999"/>
          </a:xfrm>
          <a:prstGeom prst="rect">
            <a:avLst/>
          </a:prstGeom>
          <a:solidFill>
            <a:schemeClr val="bg1"/>
          </a:solidFill>
          <a:ln>
            <a:solidFill>
              <a:schemeClr val="tx1"/>
            </a:solidFill>
          </a:ln>
        </p:spPr>
        <p:txBody>
          <a:bodyPr wrap="square" rtlCol="0">
            <a:spAutoFit/>
          </a:bodyPr>
          <a:lstStyle/>
          <a:p>
            <a:pPr algn="ctr"/>
            <a:r>
              <a:rPr lang="ja-JP" altLang="en-US" sz="1200" b="1" dirty="0"/>
              <a:t>大阪府</a:t>
            </a:r>
            <a:endParaRPr kumimoji="1" lang="ja-JP" altLang="en-US" sz="1200" b="1" dirty="0"/>
          </a:p>
        </p:txBody>
      </p:sp>
      <p:sp>
        <p:nvSpPr>
          <p:cNvPr id="12" name="テキスト ボックス 11">
            <a:extLst>
              <a:ext uri="{FF2B5EF4-FFF2-40B4-BE49-F238E27FC236}">
                <a16:creationId xmlns:a16="http://schemas.microsoft.com/office/drawing/2014/main" id="{FCF4F1CA-42F9-F0DB-2B60-B335FCCE6509}"/>
              </a:ext>
            </a:extLst>
          </p:cNvPr>
          <p:cNvSpPr txBox="1"/>
          <p:nvPr/>
        </p:nvSpPr>
        <p:spPr>
          <a:xfrm>
            <a:off x="10150515" y="1877617"/>
            <a:ext cx="797971" cy="276999"/>
          </a:xfrm>
          <a:prstGeom prst="rect">
            <a:avLst/>
          </a:prstGeom>
          <a:solidFill>
            <a:schemeClr val="bg1"/>
          </a:solidFill>
          <a:ln>
            <a:solidFill>
              <a:schemeClr val="tx1"/>
            </a:solidFill>
          </a:ln>
        </p:spPr>
        <p:txBody>
          <a:bodyPr wrap="square" rtlCol="0">
            <a:spAutoFit/>
          </a:bodyPr>
          <a:lstStyle/>
          <a:p>
            <a:pPr algn="ctr"/>
            <a:r>
              <a:rPr lang="ja-JP" altLang="en-US" sz="1200" b="1" dirty="0"/>
              <a:t>東京都</a:t>
            </a:r>
            <a:endParaRPr kumimoji="1" lang="ja-JP" altLang="en-US" sz="1200" b="1" dirty="0"/>
          </a:p>
        </p:txBody>
      </p:sp>
      <p:sp>
        <p:nvSpPr>
          <p:cNvPr id="13" name="正方形/長方形 12">
            <a:extLst>
              <a:ext uri="{FF2B5EF4-FFF2-40B4-BE49-F238E27FC236}">
                <a16:creationId xmlns:a16="http://schemas.microsoft.com/office/drawing/2014/main" id="{C44B8B86-8E0B-4F40-B661-498C150299EA}"/>
              </a:ext>
            </a:extLst>
          </p:cNvPr>
          <p:cNvSpPr/>
          <p:nvPr/>
        </p:nvSpPr>
        <p:spPr>
          <a:xfrm>
            <a:off x="9586186" y="4634038"/>
            <a:ext cx="652480" cy="30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eiryo UI" panose="020B0604030504040204" pitchFamily="50" charset="-128"/>
                <a:ea typeface="Meiryo UI" panose="020B0604030504040204" pitchFamily="50" charset="-128"/>
              </a:rPr>
              <a:t>（年）</a:t>
            </a:r>
            <a:endParaRPr lang="ja-JP" sz="8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71314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9"/>
          <p:cNvSpPr txBox="1"/>
          <p:nvPr/>
        </p:nvSpPr>
        <p:spPr>
          <a:xfrm>
            <a:off x="512830" y="485014"/>
            <a:ext cx="11260800" cy="9233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住宅ストックの</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45.6</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225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万戸）が賃貸住宅と推計され、うち公的賃貸住宅は約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39</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万戸で、賃貸住宅ストックの約２割を占めている。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800" dirty="0">
                <a:latin typeface="Meiryo UI" panose="020B0604030504040204" pitchFamily="50" charset="-128"/>
                <a:ea typeface="Meiryo UI" panose="020B0604030504040204" pitchFamily="50" charset="-128"/>
                <a:cs typeface="Meiryo UI" panose="020B0604030504040204" pitchFamily="50" charset="-128"/>
              </a:rPr>
              <a:t>○　住宅全体の約９割を、民間住宅（民間賃貸住宅及び持家）が占めている。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4669900" y="6628804"/>
            <a:ext cx="5508104"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年住宅・土地統計調査」（総務省統計局）、大阪府資料を基に大阪府作成</a:t>
            </a:r>
          </a:p>
        </p:txBody>
      </p:sp>
      <p:sp>
        <p:nvSpPr>
          <p:cNvPr id="8" name="Rectangle 1">
            <a:extLst>
              <a:ext uri="{FF2B5EF4-FFF2-40B4-BE49-F238E27FC236}">
                <a16:creationId xmlns:a16="http://schemas.microsoft.com/office/drawing/2014/main" id="{8ADA9A0E-EBC2-46BE-B857-F7F1514D1F68}"/>
              </a:ext>
            </a:extLst>
          </p:cNvPr>
          <p:cNvSpPr>
            <a:spLocks noChangeArrowheads="1"/>
          </p:cNvSpPr>
          <p:nvPr/>
        </p:nvSpPr>
        <p:spPr bwMode="auto">
          <a:xfrm>
            <a:off x="0" y="0"/>
            <a:ext cx="12192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r>
              <a:rPr lang="zh-CN"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住宅数</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⑥大阪府の所有関係別の住宅数の割合</a:t>
            </a:r>
          </a:p>
        </p:txBody>
      </p:sp>
      <p:sp>
        <p:nvSpPr>
          <p:cNvPr id="33" name="スライド番号プレースホルダー 7">
            <a:extLst>
              <a:ext uri="{FF2B5EF4-FFF2-40B4-BE49-F238E27FC236}">
                <a16:creationId xmlns:a16="http://schemas.microsoft.com/office/drawing/2014/main" id="{642CF6BB-FF83-414F-B9B5-A101609E48F0}"/>
              </a:ext>
            </a:extLst>
          </p:cNvPr>
          <p:cNvSpPr>
            <a:spLocks noGrp="1"/>
          </p:cNvSpPr>
          <p:nvPr>
            <p:ph type="sldNum" sz="quarter" idx="12"/>
          </p:nvPr>
        </p:nvSpPr>
        <p:spPr>
          <a:xfrm>
            <a:off x="9448800" y="6480031"/>
            <a:ext cx="2743200" cy="365125"/>
          </a:xfrm>
        </p:spPr>
        <p:txBody>
          <a:bodyPr/>
          <a:lstStyle/>
          <a:p>
            <a:fld id="{939419F8-C6ED-4129-B08A-7AC8488EBEA0}" type="slidenum">
              <a:rPr kumimoji="1" lang="ja-JP" altLang="en-US" smtClean="0"/>
              <a:t>28</a:t>
            </a:fld>
            <a:endParaRPr kumimoji="1" lang="ja-JP" altLang="en-US" dirty="0"/>
          </a:p>
        </p:txBody>
      </p:sp>
      <p:pic>
        <p:nvPicPr>
          <p:cNvPr id="3" name="図 2">
            <a:extLst>
              <a:ext uri="{FF2B5EF4-FFF2-40B4-BE49-F238E27FC236}">
                <a16:creationId xmlns:a16="http://schemas.microsoft.com/office/drawing/2014/main" id="{BBE361C1-C8D7-4C47-B760-3E438EE62301}"/>
              </a:ext>
            </a:extLst>
          </p:cNvPr>
          <p:cNvPicPr>
            <a:picLocks noChangeAspect="1"/>
          </p:cNvPicPr>
          <p:nvPr/>
        </p:nvPicPr>
        <p:blipFill>
          <a:blip r:embed="rId3"/>
          <a:stretch>
            <a:fillRect/>
          </a:stretch>
        </p:blipFill>
        <p:spPr>
          <a:xfrm>
            <a:off x="1107483" y="1700125"/>
            <a:ext cx="9410700" cy="4742342"/>
          </a:xfrm>
          <a:prstGeom prst="rect">
            <a:avLst/>
          </a:prstGeom>
        </p:spPr>
      </p:pic>
    </p:spTree>
    <p:extLst>
      <p:ext uri="{BB962C8B-B14F-4D97-AF65-F5344CB8AC3E}">
        <p14:creationId xmlns:p14="http://schemas.microsoft.com/office/powerpoint/2010/main" val="3418333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9D5DC45-4DA3-44BD-BA29-D5391434BE8D}"/>
              </a:ext>
            </a:extLst>
          </p:cNvPr>
          <p:cNvPicPr>
            <a:picLocks noChangeAspect="1"/>
          </p:cNvPicPr>
          <p:nvPr/>
        </p:nvPicPr>
        <p:blipFill>
          <a:blip r:embed="rId3"/>
          <a:stretch>
            <a:fillRect/>
          </a:stretch>
        </p:blipFill>
        <p:spPr>
          <a:xfrm>
            <a:off x="555798" y="1402727"/>
            <a:ext cx="11266384" cy="5285690"/>
          </a:xfrm>
          <a:prstGeom prst="rect">
            <a:avLst/>
          </a:prstGeom>
        </p:spPr>
      </p:pic>
      <p:sp>
        <p:nvSpPr>
          <p:cNvPr id="5" name="Rectangle 1"/>
          <p:cNvSpPr>
            <a:spLocks noChangeArrowheads="1"/>
          </p:cNvSpPr>
          <p:nvPr/>
        </p:nvSpPr>
        <p:spPr bwMode="auto">
          <a:xfrm>
            <a:off x="0" y="1"/>
            <a:ext cx="12192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a:t>
            </a:r>
            <a:r>
              <a:rPr lang="zh-CN"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住宅数</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⑦大阪府の年齢別持家率の推移</a:t>
            </a:r>
          </a:p>
        </p:txBody>
      </p:sp>
      <p:sp>
        <p:nvSpPr>
          <p:cNvPr id="3" name="正方形/長方形 2"/>
          <p:cNvSpPr/>
          <p:nvPr/>
        </p:nvSpPr>
        <p:spPr>
          <a:xfrm>
            <a:off x="465058" y="620688"/>
            <a:ext cx="11261884" cy="757130"/>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年齢別の持家率は、</a:t>
            </a:r>
            <a:r>
              <a:rPr lang="en-US" altLang="ja-JP" dirty="0">
                <a:latin typeface="メイリオ" panose="020B0604030504040204" pitchFamily="50" charset="-128"/>
                <a:ea typeface="メイリオ" panose="020B0604030504040204" pitchFamily="50" charset="-128"/>
                <a:cs typeface="Meiryo UI" panose="020B0604030504040204" pitchFamily="50" charset="-128"/>
              </a:rPr>
              <a:t>65</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歳以上を除くと減少傾向にあり、特に</a:t>
            </a:r>
            <a:r>
              <a:rPr lang="en-US" altLang="ja-JP" dirty="0">
                <a:latin typeface="メイリオ" panose="020B0604030504040204" pitchFamily="50" charset="-128"/>
                <a:ea typeface="メイリオ" panose="020B0604030504040204" pitchFamily="50" charset="-128"/>
                <a:cs typeface="Meiryo UI" panose="020B0604030504040204" pitchFamily="50" charset="-128"/>
              </a:rPr>
              <a:t>25</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歳～</a:t>
            </a:r>
            <a:r>
              <a:rPr lang="en-US" altLang="ja-JP" dirty="0">
                <a:latin typeface="メイリオ" panose="020B0604030504040204" pitchFamily="50" charset="-128"/>
                <a:ea typeface="メイリオ" panose="020B0604030504040204" pitchFamily="50" charset="-128"/>
                <a:cs typeface="Meiryo UI" panose="020B0604030504040204" pitchFamily="50" charset="-128"/>
              </a:rPr>
              <a:t>39</a:t>
            </a:r>
            <a:r>
              <a:rPr lang="ja-JP" altLang="en-US" dirty="0">
                <a:latin typeface="メイリオ" panose="020B0604030504040204" pitchFamily="50" charset="-128"/>
                <a:ea typeface="メイリオ" panose="020B0604030504040204" pitchFamily="50" charset="-128"/>
                <a:cs typeface="Meiryo UI" panose="020B0604030504040204" pitchFamily="50" charset="-128"/>
              </a:rPr>
              <a:t>歳の間で持家率が大きく減少している。</a:t>
            </a:r>
          </a:p>
        </p:txBody>
      </p:sp>
      <p:sp>
        <p:nvSpPr>
          <p:cNvPr id="4" name="スライド番号プレースホルダー 3">
            <a:extLst>
              <a:ext uri="{FF2B5EF4-FFF2-40B4-BE49-F238E27FC236}">
                <a16:creationId xmlns:a16="http://schemas.microsoft.com/office/drawing/2014/main" id="{5056193A-25C3-A799-1603-D0ACD6CFCCC9}"/>
              </a:ext>
            </a:extLst>
          </p:cNvPr>
          <p:cNvSpPr>
            <a:spLocks noGrp="1"/>
          </p:cNvSpPr>
          <p:nvPr>
            <p:ph type="sldNum" sz="quarter" idx="12"/>
          </p:nvPr>
        </p:nvSpPr>
        <p:spPr>
          <a:xfrm>
            <a:off x="9435244" y="6492874"/>
            <a:ext cx="2743200" cy="365125"/>
          </a:xfrm>
        </p:spPr>
        <p:txBody>
          <a:bodyPr/>
          <a:lstStyle/>
          <a:p>
            <a:fld id="{939419F8-C6ED-4129-B08A-7AC8488EBEA0}" type="slidenum">
              <a:rPr kumimoji="1" lang="ja-JP" altLang="en-US" smtClean="0"/>
              <a:t>29</a:t>
            </a:fld>
            <a:endParaRPr kumimoji="1" lang="ja-JP" altLang="en-US"/>
          </a:p>
        </p:txBody>
      </p:sp>
      <p:sp>
        <p:nvSpPr>
          <p:cNvPr id="20" name="テキスト ボックス 19"/>
          <p:cNvSpPr txBox="1"/>
          <p:nvPr/>
        </p:nvSpPr>
        <p:spPr>
          <a:xfrm>
            <a:off x="5735961" y="6517783"/>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Tree>
    <p:extLst>
      <p:ext uri="{BB962C8B-B14F-4D97-AF65-F5344CB8AC3E}">
        <p14:creationId xmlns:p14="http://schemas.microsoft.com/office/powerpoint/2010/main" val="3822722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996952"/>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大阪の住生活を取り巻く現状</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BA02D1BE-B3D1-C4D5-8A14-D64856886F59}"/>
              </a:ext>
            </a:extLst>
          </p:cNvPr>
          <p:cNvSpPr>
            <a:spLocks noGrp="1"/>
          </p:cNvSpPr>
          <p:nvPr>
            <p:ph type="sldNum" sz="quarter" idx="12"/>
          </p:nvPr>
        </p:nvSpPr>
        <p:spPr>
          <a:xfrm>
            <a:off x="9448800" y="6423025"/>
            <a:ext cx="2743200" cy="365125"/>
          </a:xfrm>
        </p:spPr>
        <p:txBody>
          <a:bodyPr/>
          <a:lstStyle/>
          <a:p>
            <a:fld id="{939419F8-C6ED-4129-B08A-7AC8488EBEA0}" type="slidenum">
              <a:rPr kumimoji="1" lang="ja-JP" altLang="en-US" smtClean="0"/>
              <a:t>3</a:t>
            </a:fld>
            <a:endParaRPr kumimoji="1" lang="ja-JP" altLang="en-US" dirty="0"/>
          </a:p>
        </p:txBody>
      </p:sp>
    </p:spTree>
    <p:extLst>
      <p:ext uri="{BB962C8B-B14F-4D97-AF65-F5344CB8AC3E}">
        <p14:creationId xmlns:p14="http://schemas.microsoft.com/office/powerpoint/2010/main" val="649005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1BB9C1C-793E-44C9-A4BF-0417AD64A4D9}"/>
              </a:ext>
            </a:extLst>
          </p:cNvPr>
          <p:cNvPicPr>
            <a:picLocks noChangeAspect="1"/>
          </p:cNvPicPr>
          <p:nvPr/>
        </p:nvPicPr>
        <p:blipFill>
          <a:blip r:embed="rId3"/>
          <a:stretch>
            <a:fillRect/>
          </a:stretch>
        </p:blipFill>
        <p:spPr>
          <a:xfrm>
            <a:off x="2316139" y="4025772"/>
            <a:ext cx="6870787" cy="2438611"/>
          </a:xfrm>
          <a:prstGeom prst="rect">
            <a:avLst/>
          </a:prstGeom>
        </p:spPr>
      </p:pic>
      <p:pic>
        <p:nvPicPr>
          <p:cNvPr id="2" name="図 1">
            <a:extLst>
              <a:ext uri="{FF2B5EF4-FFF2-40B4-BE49-F238E27FC236}">
                <a16:creationId xmlns:a16="http://schemas.microsoft.com/office/drawing/2014/main" id="{DDC67688-C8E4-45F7-87A0-03044711F1EE}"/>
              </a:ext>
            </a:extLst>
          </p:cNvPr>
          <p:cNvPicPr>
            <a:picLocks noChangeAspect="1"/>
          </p:cNvPicPr>
          <p:nvPr/>
        </p:nvPicPr>
        <p:blipFill>
          <a:blip r:embed="rId4"/>
          <a:stretch>
            <a:fillRect/>
          </a:stretch>
        </p:blipFill>
        <p:spPr>
          <a:xfrm>
            <a:off x="2392008" y="1213001"/>
            <a:ext cx="6870787" cy="2682472"/>
          </a:xfrm>
          <a:prstGeom prst="rect">
            <a:avLst/>
          </a:prstGeom>
        </p:spPr>
      </p:pic>
      <p:sp>
        <p:nvSpPr>
          <p:cNvPr id="11" name="Rectangle 20"/>
          <p:cNvSpPr>
            <a:spLocks noChangeArrowheads="1"/>
          </p:cNvSpPr>
          <p:nvPr/>
        </p:nvSpPr>
        <p:spPr bwMode="auto">
          <a:xfrm>
            <a:off x="0" y="-15745"/>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住宅数　⑧大阪府の賃貸住宅の総量</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465600" y="441819"/>
            <a:ext cx="11260800" cy="719812"/>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lnSpc>
                <a:spcPct val="1200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賃貸住宅の総量をみると、令和５年は増加傾向。</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ct val="1200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全国と比較すると、空家率の差は、大きな傾向の違いはない。 　</a:t>
            </a:r>
          </a:p>
        </p:txBody>
      </p:sp>
      <p:sp>
        <p:nvSpPr>
          <p:cNvPr id="10" name="テキスト ボックス 9"/>
          <p:cNvSpPr txBox="1"/>
          <p:nvPr/>
        </p:nvSpPr>
        <p:spPr>
          <a:xfrm>
            <a:off x="5751533" y="6385924"/>
            <a:ext cx="4626591" cy="253916"/>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5" name="テキスト ボックス 14">
            <a:extLst>
              <a:ext uri="{FF2B5EF4-FFF2-40B4-BE49-F238E27FC236}">
                <a16:creationId xmlns:a16="http://schemas.microsoft.com/office/drawing/2014/main" id="{EB0418C4-39D1-2117-2325-CBA4B34C0FFB}"/>
              </a:ext>
            </a:extLst>
          </p:cNvPr>
          <p:cNvSpPr txBox="1"/>
          <p:nvPr/>
        </p:nvSpPr>
        <p:spPr>
          <a:xfrm>
            <a:off x="4419533" y="1598066"/>
            <a:ext cx="1332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居住世帯のある借家</a:t>
            </a:r>
            <a:endParaRPr kumimoji="1" lang="ja-JP" altLang="en-US" sz="1100" dirty="0"/>
          </a:p>
        </p:txBody>
      </p:sp>
      <p:sp>
        <p:nvSpPr>
          <p:cNvPr id="16" name="テキスト ボックス 15">
            <a:extLst>
              <a:ext uri="{FF2B5EF4-FFF2-40B4-BE49-F238E27FC236}">
                <a16:creationId xmlns:a16="http://schemas.microsoft.com/office/drawing/2014/main" id="{59738D7C-E310-E500-20C2-2CD70AEDDA79}"/>
              </a:ext>
            </a:extLst>
          </p:cNvPr>
          <p:cNvSpPr txBox="1"/>
          <p:nvPr/>
        </p:nvSpPr>
        <p:spPr>
          <a:xfrm>
            <a:off x="8020689" y="1589999"/>
            <a:ext cx="1008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賃貸住宅の空家</a:t>
            </a:r>
            <a:endParaRPr kumimoji="1" lang="ja-JP" altLang="en-US" sz="1100" dirty="0"/>
          </a:p>
        </p:txBody>
      </p:sp>
      <p:sp>
        <p:nvSpPr>
          <p:cNvPr id="17" name="テキスト ボックス 16">
            <a:extLst>
              <a:ext uri="{FF2B5EF4-FFF2-40B4-BE49-F238E27FC236}">
                <a16:creationId xmlns:a16="http://schemas.microsoft.com/office/drawing/2014/main" id="{7E4710D4-07C3-D074-353C-41A52C4CA396}"/>
              </a:ext>
            </a:extLst>
          </p:cNvPr>
          <p:cNvSpPr txBox="1"/>
          <p:nvPr/>
        </p:nvSpPr>
        <p:spPr>
          <a:xfrm>
            <a:off x="4492650" y="4394144"/>
            <a:ext cx="1332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居住世帯のある借家</a:t>
            </a:r>
            <a:endParaRPr kumimoji="1" lang="ja-JP" altLang="en-US" sz="1100" dirty="0"/>
          </a:p>
        </p:txBody>
      </p:sp>
      <p:sp>
        <p:nvSpPr>
          <p:cNvPr id="18" name="テキスト ボックス 17">
            <a:extLst>
              <a:ext uri="{FF2B5EF4-FFF2-40B4-BE49-F238E27FC236}">
                <a16:creationId xmlns:a16="http://schemas.microsoft.com/office/drawing/2014/main" id="{9A1F7EA8-B642-B7CA-A2B2-639B92C0ED04}"/>
              </a:ext>
            </a:extLst>
          </p:cNvPr>
          <p:cNvSpPr txBox="1"/>
          <p:nvPr/>
        </p:nvSpPr>
        <p:spPr>
          <a:xfrm>
            <a:off x="7774448" y="4410771"/>
            <a:ext cx="1008000" cy="169277"/>
          </a:xfrm>
          <a:prstGeom prst="rect">
            <a:avLst/>
          </a:prstGeom>
          <a:solidFill>
            <a:schemeClr val="bg1"/>
          </a:solidFill>
          <a:ln>
            <a:solidFill>
              <a:schemeClr val="tx1"/>
            </a:solidFill>
          </a:ln>
        </p:spPr>
        <p:txBody>
          <a:bodyPr wrap="square" lIns="0" tIns="0" rIns="0" bIns="0" rtlCol="0">
            <a:spAutoFit/>
          </a:bodyPr>
          <a:lstStyle/>
          <a:p>
            <a:pPr algn="ctr"/>
            <a:r>
              <a:rPr lang="ja-JP" altLang="en-US" sz="1100" dirty="0"/>
              <a:t>賃貸住宅の空家</a:t>
            </a:r>
            <a:endParaRPr kumimoji="1" lang="ja-JP" altLang="en-US" sz="1100" dirty="0"/>
          </a:p>
        </p:txBody>
      </p:sp>
      <p:sp>
        <p:nvSpPr>
          <p:cNvPr id="9" name="テキスト ボックス 8"/>
          <p:cNvSpPr txBox="1"/>
          <p:nvPr/>
        </p:nvSpPr>
        <p:spPr bwMode="hidden">
          <a:xfrm>
            <a:off x="8712021" y="3567532"/>
            <a:ext cx="826714" cy="261610"/>
          </a:xfrm>
          <a:prstGeom prst="rect">
            <a:avLst/>
          </a:prstGeom>
          <a:solidFill>
            <a:schemeClr val="bg1"/>
          </a:solidFill>
          <a:ln>
            <a:noFill/>
          </a:ln>
        </p:spPr>
        <p:txBody>
          <a:bodyPr wrap="square" rtlCol="0">
            <a:spAutoFit/>
          </a:bodyPr>
          <a:lstStyle/>
          <a:p>
            <a:r>
              <a:rPr lang="ja-JP" altLang="en-US" sz="1100" dirty="0">
                <a:latin typeface="+mn-ea"/>
              </a:rPr>
              <a:t>（万戸）</a:t>
            </a:r>
          </a:p>
        </p:txBody>
      </p:sp>
      <p:sp>
        <p:nvSpPr>
          <p:cNvPr id="19" name="テキスト ボックス 18">
            <a:extLst>
              <a:ext uri="{FF2B5EF4-FFF2-40B4-BE49-F238E27FC236}">
                <a16:creationId xmlns:a16="http://schemas.microsoft.com/office/drawing/2014/main" id="{C53FD60F-9C1E-4DBB-86C2-0A5974580574}"/>
              </a:ext>
            </a:extLst>
          </p:cNvPr>
          <p:cNvSpPr txBox="1"/>
          <p:nvPr/>
        </p:nvSpPr>
        <p:spPr bwMode="hidden">
          <a:xfrm>
            <a:off x="8666694" y="6154571"/>
            <a:ext cx="826714" cy="261610"/>
          </a:xfrm>
          <a:prstGeom prst="rect">
            <a:avLst/>
          </a:prstGeom>
          <a:solidFill>
            <a:schemeClr val="bg1"/>
          </a:solidFill>
          <a:ln>
            <a:noFill/>
          </a:ln>
        </p:spPr>
        <p:txBody>
          <a:bodyPr wrap="square" rtlCol="0">
            <a:spAutoFit/>
          </a:bodyPr>
          <a:lstStyle/>
          <a:p>
            <a:r>
              <a:rPr lang="ja-JP" altLang="en-US" sz="1100" dirty="0">
                <a:latin typeface="+mn-ea"/>
              </a:rPr>
              <a:t>（万戸）</a:t>
            </a:r>
          </a:p>
        </p:txBody>
      </p:sp>
      <p:sp>
        <p:nvSpPr>
          <p:cNvPr id="20" name="スライド番号プレースホルダー 3">
            <a:extLst>
              <a:ext uri="{FF2B5EF4-FFF2-40B4-BE49-F238E27FC236}">
                <a16:creationId xmlns:a16="http://schemas.microsoft.com/office/drawing/2014/main" id="{501458BB-369C-4397-A284-163B047458A0}"/>
              </a:ext>
            </a:extLst>
          </p:cNvPr>
          <p:cNvSpPr>
            <a:spLocks noGrp="1"/>
          </p:cNvSpPr>
          <p:nvPr>
            <p:ph type="sldNum" sz="quarter" idx="12"/>
          </p:nvPr>
        </p:nvSpPr>
        <p:spPr>
          <a:xfrm>
            <a:off x="10058400" y="6558201"/>
            <a:ext cx="2133600" cy="287337"/>
          </a:xfrm>
        </p:spPr>
        <p:txBody>
          <a:bodyPr/>
          <a:lstStyle/>
          <a:p>
            <a:pPr>
              <a:defRPr/>
            </a:pPr>
            <a:fld id="{09954CD4-AF95-4C78-B160-84012AB9CEDB}" type="slidenum">
              <a:rPr lang="en-US" altLang="ja-JP" smtClean="0">
                <a:solidFill>
                  <a:schemeClr val="bg1">
                    <a:lumMod val="50000"/>
                  </a:schemeClr>
                </a:solidFill>
                <a:latin typeface="游ゴシック" panose="020B0400000000000000" pitchFamily="50" charset="-128"/>
                <a:ea typeface="游ゴシック" panose="020B0400000000000000" pitchFamily="50" charset="-128"/>
              </a:rPr>
              <a:pPr>
                <a:defRPr/>
              </a:pPr>
              <a:t>30</a:t>
            </a:fld>
            <a:endParaRPr lang="en-US" altLang="ja-JP"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26" name="正方形/長方形 25">
            <a:extLst>
              <a:ext uri="{FF2B5EF4-FFF2-40B4-BE49-F238E27FC236}">
                <a16:creationId xmlns:a16="http://schemas.microsoft.com/office/drawing/2014/main" id="{708F804B-5195-55DF-FD4B-9F52FFEF1FD5}"/>
              </a:ext>
            </a:extLst>
          </p:cNvPr>
          <p:cNvSpPr/>
          <p:nvPr/>
        </p:nvSpPr>
        <p:spPr>
          <a:xfrm>
            <a:off x="7285564" y="1598066"/>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100" dirty="0">
                <a:solidFill>
                  <a:schemeClr val="tx1"/>
                </a:solidFill>
              </a:rPr>
              <a:t>18.6%</a:t>
            </a:r>
            <a:endParaRPr kumimoji="1" lang="ja-JP" altLang="en-US" sz="1100" dirty="0">
              <a:solidFill>
                <a:schemeClr val="tx1"/>
              </a:solidFill>
            </a:endParaRPr>
          </a:p>
        </p:txBody>
      </p:sp>
      <p:sp>
        <p:nvSpPr>
          <p:cNvPr id="28" name="正方形/長方形 27">
            <a:extLst>
              <a:ext uri="{FF2B5EF4-FFF2-40B4-BE49-F238E27FC236}">
                <a16:creationId xmlns:a16="http://schemas.microsoft.com/office/drawing/2014/main" id="{1510EA07-7E33-4A35-B620-04C60C713896}"/>
              </a:ext>
            </a:extLst>
          </p:cNvPr>
          <p:cNvSpPr/>
          <p:nvPr/>
        </p:nvSpPr>
        <p:spPr>
          <a:xfrm>
            <a:off x="6844907" y="4381821"/>
            <a:ext cx="1001384" cy="193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100" dirty="0">
                <a:solidFill>
                  <a:schemeClr val="tx1"/>
                </a:solidFill>
              </a:rPr>
              <a:t>20.2%</a:t>
            </a:r>
            <a:endParaRPr kumimoji="1" lang="ja-JP" altLang="en-US" sz="1100" dirty="0">
              <a:solidFill>
                <a:schemeClr val="tx1"/>
              </a:solidFill>
            </a:endParaRPr>
          </a:p>
        </p:txBody>
      </p:sp>
      <p:sp>
        <p:nvSpPr>
          <p:cNvPr id="29" name="正方形/長方形 28">
            <a:extLst>
              <a:ext uri="{FF2B5EF4-FFF2-40B4-BE49-F238E27FC236}">
                <a16:creationId xmlns:a16="http://schemas.microsoft.com/office/drawing/2014/main" id="{33CAEC52-7D26-4067-966B-3C47507EB287}"/>
              </a:ext>
            </a:extLst>
          </p:cNvPr>
          <p:cNvSpPr/>
          <p:nvPr/>
        </p:nvSpPr>
        <p:spPr>
          <a:xfrm>
            <a:off x="8112336" y="1788139"/>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2,390</a:t>
            </a:r>
            <a:endParaRPr kumimoji="1" lang="ja-JP" altLang="en-US" sz="900" dirty="0">
              <a:solidFill>
                <a:schemeClr val="tx1"/>
              </a:solidFill>
            </a:endParaRPr>
          </a:p>
        </p:txBody>
      </p:sp>
      <p:sp>
        <p:nvSpPr>
          <p:cNvPr id="31" name="正方形/長方形 30">
            <a:extLst>
              <a:ext uri="{FF2B5EF4-FFF2-40B4-BE49-F238E27FC236}">
                <a16:creationId xmlns:a16="http://schemas.microsoft.com/office/drawing/2014/main" id="{B31505F1-E680-4458-99C5-5226D8FAE49D}"/>
              </a:ext>
            </a:extLst>
          </p:cNvPr>
          <p:cNvSpPr/>
          <p:nvPr/>
        </p:nvSpPr>
        <p:spPr>
          <a:xfrm>
            <a:off x="8020689" y="2298096"/>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2,339</a:t>
            </a:r>
            <a:endParaRPr kumimoji="1" lang="ja-JP" altLang="en-US" sz="900" dirty="0">
              <a:solidFill>
                <a:schemeClr val="tx1"/>
              </a:solidFill>
            </a:endParaRPr>
          </a:p>
        </p:txBody>
      </p:sp>
      <p:sp>
        <p:nvSpPr>
          <p:cNvPr id="32" name="正方形/長方形 31">
            <a:extLst>
              <a:ext uri="{FF2B5EF4-FFF2-40B4-BE49-F238E27FC236}">
                <a16:creationId xmlns:a16="http://schemas.microsoft.com/office/drawing/2014/main" id="{495C0EA4-2F2E-42FB-8005-36AEF5C0ECD0}"/>
              </a:ext>
            </a:extLst>
          </p:cNvPr>
          <p:cNvSpPr/>
          <p:nvPr/>
        </p:nvSpPr>
        <p:spPr>
          <a:xfrm>
            <a:off x="7878451" y="2803192"/>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2,281</a:t>
            </a:r>
            <a:endParaRPr kumimoji="1" lang="ja-JP" altLang="en-US" sz="900" dirty="0">
              <a:solidFill>
                <a:schemeClr val="tx1"/>
              </a:solidFill>
            </a:endParaRPr>
          </a:p>
        </p:txBody>
      </p:sp>
      <p:sp>
        <p:nvSpPr>
          <p:cNvPr id="33" name="正方形/長方形 32">
            <a:extLst>
              <a:ext uri="{FF2B5EF4-FFF2-40B4-BE49-F238E27FC236}">
                <a16:creationId xmlns:a16="http://schemas.microsoft.com/office/drawing/2014/main" id="{FFE1118F-CD5F-4631-925D-CB4E3816B477}"/>
              </a:ext>
            </a:extLst>
          </p:cNvPr>
          <p:cNvSpPr/>
          <p:nvPr/>
        </p:nvSpPr>
        <p:spPr>
          <a:xfrm>
            <a:off x="7698979" y="3215557"/>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2,190</a:t>
            </a:r>
            <a:endParaRPr kumimoji="1" lang="ja-JP" altLang="en-US" sz="900" dirty="0">
              <a:solidFill>
                <a:schemeClr val="tx1"/>
              </a:solidFill>
            </a:endParaRPr>
          </a:p>
        </p:txBody>
      </p:sp>
      <p:sp>
        <p:nvSpPr>
          <p:cNvPr id="34" name="正方形/長方形 33">
            <a:extLst>
              <a:ext uri="{FF2B5EF4-FFF2-40B4-BE49-F238E27FC236}">
                <a16:creationId xmlns:a16="http://schemas.microsoft.com/office/drawing/2014/main" id="{16314DA8-2445-41DB-B449-D45BCA0F1534}"/>
              </a:ext>
            </a:extLst>
          </p:cNvPr>
          <p:cNvSpPr/>
          <p:nvPr/>
        </p:nvSpPr>
        <p:spPr>
          <a:xfrm>
            <a:off x="7602471" y="4604606"/>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215</a:t>
            </a:r>
            <a:endParaRPr kumimoji="1" lang="ja-JP" altLang="en-US" sz="900" dirty="0">
              <a:solidFill>
                <a:schemeClr val="tx1"/>
              </a:solidFill>
            </a:endParaRPr>
          </a:p>
        </p:txBody>
      </p:sp>
      <p:sp>
        <p:nvSpPr>
          <p:cNvPr id="35" name="正方形/長方形 34">
            <a:extLst>
              <a:ext uri="{FF2B5EF4-FFF2-40B4-BE49-F238E27FC236}">
                <a16:creationId xmlns:a16="http://schemas.microsoft.com/office/drawing/2014/main" id="{EEE01D57-4AF9-4FB0-8562-E194EBC40BAB}"/>
              </a:ext>
            </a:extLst>
          </p:cNvPr>
          <p:cNvSpPr/>
          <p:nvPr/>
        </p:nvSpPr>
        <p:spPr>
          <a:xfrm>
            <a:off x="7387820" y="5020720"/>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208</a:t>
            </a:r>
            <a:endParaRPr kumimoji="1" lang="ja-JP" altLang="en-US" sz="900" dirty="0">
              <a:solidFill>
                <a:schemeClr val="tx1"/>
              </a:solidFill>
            </a:endParaRPr>
          </a:p>
        </p:txBody>
      </p:sp>
      <p:sp>
        <p:nvSpPr>
          <p:cNvPr id="36" name="正方形/長方形 35">
            <a:extLst>
              <a:ext uri="{FF2B5EF4-FFF2-40B4-BE49-F238E27FC236}">
                <a16:creationId xmlns:a16="http://schemas.microsoft.com/office/drawing/2014/main" id="{27BDBBFF-26AF-4894-A1D8-D9DF831A62F7}"/>
              </a:ext>
            </a:extLst>
          </p:cNvPr>
          <p:cNvSpPr/>
          <p:nvPr/>
        </p:nvSpPr>
        <p:spPr>
          <a:xfrm>
            <a:off x="7363289" y="5425927"/>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900" dirty="0">
                <a:solidFill>
                  <a:schemeClr val="tx1"/>
                </a:solidFill>
              </a:rPr>
              <a:t>207</a:t>
            </a:r>
            <a:endParaRPr kumimoji="1" lang="ja-JP" altLang="en-US" sz="900" dirty="0">
              <a:solidFill>
                <a:schemeClr val="tx1"/>
              </a:solidFill>
            </a:endParaRPr>
          </a:p>
        </p:txBody>
      </p:sp>
      <p:sp>
        <p:nvSpPr>
          <p:cNvPr id="37" name="正方形/長方形 36">
            <a:extLst>
              <a:ext uri="{FF2B5EF4-FFF2-40B4-BE49-F238E27FC236}">
                <a16:creationId xmlns:a16="http://schemas.microsoft.com/office/drawing/2014/main" id="{D980135B-A1AA-450B-B1B3-FC9385C2411A}"/>
              </a:ext>
            </a:extLst>
          </p:cNvPr>
          <p:cNvSpPr/>
          <p:nvPr/>
        </p:nvSpPr>
        <p:spPr>
          <a:xfrm>
            <a:off x="7192458" y="5870904"/>
            <a:ext cx="1013042" cy="213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900" dirty="0">
                <a:solidFill>
                  <a:schemeClr val="tx1"/>
                </a:solidFill>
              </a:rPr>
              <a:t>197</a:t>
            </a:r>
            <a:endParaRPr kumimoji="1" lang="ja-JP" altLang="en-US" sz="900" dirty="0">
              <a:solidFill>
                <a:schemeClr val="tx1"/>
              </a:solidFill>
            </a:endParaRPr>
          </a:p>
        </p:txBody>
      </p:sp>
      <p:sp>
        <p:nvSpPr>
          <p:cNvPr id="24" name="テキスト ボックス 23">
            <a:extLst>
              <a:ext uri="{FF2B5EF4-FFF2-40B4-BE49-F238E27FC236}">
                <a16:creationId xmlns:a16="http://schemas.microsoft.com/office/drawing/2014/main" id="{FCED0BBD-D91B-4F33-80CD-F14E88C141B8}"/>
              </a:ext>
            </a:extLst>
          </p:cNvPr>
          <p:cNvSpPr txBox="1"/>
          <p:nvPr/>
        </p:nvSpPr>
        <p:spPr>
          <a:xfrm>
            <a:off x="5793265" y="6609571"/>
            <a:ext cx="4511626" cy="253916"/>
          </a:xfrm>
          <a:prstGeom prst="rect">
            <a:avLst/>
          </a:prstGeom>
          <a:noFill/>
        </p:spPr>
        <p:txBody>
          <a:bodyPr wrap="square" rtlCol="0">
            <a:spAutoFit/>
          </a:bodyPr>
          <a:lstStyle/>
          <a:p>
            <a:pPr algn="r" fontAlgn="base">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不詳を含まず</a:t>
            </a:r>
          </a:p>
        </p:txBody>
      </p:sp>
    </p:spTree>
    <p:extLst>
      <p:ext uri="{BB962C8B-B14F-4D97-AF65-F5344CB8AC3E}">
        <p14:creationId xmlns:p14="http://schemas.microsoft.com/office/powerpoint/2010/main" val="1421512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3C2771A-B495-4B20-928A-EEA2E7DC0747}"/>
              </a:ext>
            </a:extLst>
          </p:cNvPr>
          <p:cNvPicPr>
            <a:picLocks noChangeAspect="1"/>
          </p:cNvPicPr>
          <p:nvPr/>
        </p:nvPicPr>
        <p:blipFill>
          <a:blip r:embed="rId3"/>
          <a:stretch>
            <a:fillRect/>
          </a:stretch>
        </p:blipFill>
        <p:spPr>
          <a:xfrm>
            <a:off x="1062155" y="1390150"/>
            <a:ext cx="9827604" cy="4944285"/>
          </a:xfrm>
          <a:prstGeom prst="rect">
            <a:avLst/>
          </a:prstGeom>
        </p:spPr>
      </p:pic>
      <p:sp>
        <p:nvSpPr>
          <p:cNvPr id="21506" name="Rectangle 3"/>
          <p:cNvSpPr>
            <a:spLocks noChangeArrowheads="1"/>
          </p:cNvSpPr>
          <p:nvPr/>
        </p:nvSpPr>
        <p:spPr bwMode="auto">
          <a:xfrm>
            <a:off x="6216045" y="6386173"/>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fontAlgn="base">
              <a:spcBef>
                <a:spcPct val="50000"/>
              </a:spcBef>
              <a:spcAft>
                <a:spcPct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「建築統計年報」（国土交通省）</a:t>
            </a:r>
            <a:r>
              <a:rPr lang="ja-JP" altLang="en-US" sz="105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09" name="Rectangle 2"/>
          <p:cNvSpPr>
            <a:spLocks noChangeArrowheads="1"/>
          </p:cNvSpPr>
          <p:nvPr/>
        </p:nvSpPr>
        <p:spPr bwMode="auto">
          <a:xfrm>
            <a:off x="0" y="0"/>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２住宅着工　①大阪府の所有関係別の新設住宅着工戸数の推移</a:t>
            </a:r>
          </a:p>
        </p:txBody>
      </p:sp>
      <p:sp>
        <p:nvSpPr>
          <p:cNvPr id="21510" name="Rectangle 6"/>
          <p:cNvSpPr>
            <a:spLocks noChangeArrowheads="1"/>
          </p:cNvSpPr>
          <p:nvPr/>
        </p:nvSpPr>
        <p:spPr bwMode="auto">
          <a:xfrm>
            <a:off x="465058" y="687179"/>
            <a:ext cx="11261884" cy="646331"/>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61950" indent="-361950" eaLnBrk="1" hangingPunct="1">
              <a:spcBef>
                <a:spcPct val="0"/>
              </a:spcBef>
            </a:pPr>
            <a:r>
              <a:rPr lang="ja-JP" altLang="en-US" sz="180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a:latin typeface="メイリオ" panose="020B0604030504040204" pitchFamily="50" charset="-128"/>
                <a:ea typeface="メイリオ" panose="020B0604030504040204" pitchFamily="50" charset="-128"/>
                <a:cs typeface="Meiryo UI" panose="020B0604030504040204" pitchFamily="50" charset="-128"/>
              </a:rPr>
              <a:t>着工新設住宅戸数は、令和</a:t>
            </a:r>
            <a:r>
              <a:rPr kumimoji="1" lang="en-US" altLang="ja-JP" sz="1800" dirty="0">
                <a:latin typeface="メイリオ" panose="020B0604030504040204" pitchFamily="50" charset="-128"/>
                <a:ea typeface="メイリオ" panose="020B0604030504040204" pitchFamily="50" charset="-128"/>
                <a:cs typeface="Meiryo UI" panose="020B0604030504040204" pitchFamily="50" charset="-128"/>
              </a:rPr>
              <a:t>3</a:t>
            </a:r>
            <a:r>
              <a:rPr kumimoji="1" lang="ja-JP" altLang="en-US" sz="1800">
                <a:latin typeface="メイリオ" panose="020B0604030504040204" pitchFamily="50" charset="-128"/>
                <a:ea typeface="メイリオ" panose="020B0604030504040204" pitchFamily="50" charset="-128"/>
                <a:cs typeface="Meiryo UI" panose="020B0604030504040204" pitchFamily="50" charset="-128"/>
              </a:rPr>
              <a:t>年度以降増加傾向であったが減少に転じている。新設住宅は約６万６千戸（前年度比約</a:t>
            </a:r>
            <a:r>
              <a:rPr kumimoji="1" lang="en-US" altLang="ja-JP" sz="1800" dirty="0">
                <a:latin typeface="メイリオ" panose="020B0604030504040204" pitchFamily="50" charset="-128"/>
                <a:ea typeface="メイリオ" panose="020B0604030504040204" pitchFamily="50" charset="-128"/>
                <a:cs typeface="Meiryo UI" panose="020B0604030504040204" pitchFamily="50" charset="-128"/>
              </a:rPr>
              <a:t>11</a:t>
            </a:r>
            <a:r>
              <a:rPr kumimoji="1" lang="ja-JP" altLang="en-US" sz="1800">
                <a:latin typeface="メイリオ" panose="020B0604030504040204" pitchFamily="50" charset="-128"/>
                <a:ea typeface="メイリオ" panose="020B0604030504040204" pitchFamily="50" charset="-128"/>
                <a:cs typeface="Meiryo UI" panose="020B0604030504040204" pitchFamily="50" charset="-128"/>
              </a:rPr>
              <a:t>％減）であった。</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669217" y="6269998"/>
            <a:ext cx="4306740" cy="584775"/>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rPr>
              <a:t>持家：建築主（個人）が自分で居住する目的で建築するもの。</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貸家：建築主が賃貸する目的で建築するもの。</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給与住宅：会社、官公署、学校等がその社員、職員、教員等を居住させる目的で建築するもの。</a:t>
            </a:r>
            <a:endParaRPr lang="en-US" altLang="ja-JP" sz="800" dirty="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分譲住宅：建て売り又は分譲の目的で建築するもの。</a:t>
            </a:r>
            <a:endParaRPr lang="en-US" altLang="ja-JP" sz="800" dirty="0">
              <a:latin typeface="Meiryo UI" panose="020B0604030504040204" pitchFamily="50" charset="-128"/>
              <a:ea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335AEB54-5F5C-9406-63C7-4DDCAD422000}"/>
              </a:ext>
            </a:extLst>
          </p:cNvPr>
          <p:cNvSpPr>
            <a:spLocks noGrp="1"/>
          </p:cNvSpPr>
          <p:nvPr>
            <p:ph type="sldNum" sz="quarter" idx="12"/>
          </p:nvPr>
        </p:nvSpPr>
        <p:spPr>
          <a:xfrm>
            <a:off x="9407768" y="6489648"/>
            <a:ext cx="2743200" cy="365125"/>
          </a:xfrm>
        </p:spPr>
        <p:txBody>
          <a:bodyPr/>
          <a:lstStyle/>
          <a:p>
            <a:fld id="{939419F8-C6ED-4129-B08A-7AC8488EBEA0}" type="slidenum">
              <a:rPr kumimoji="1" lang="ja-JP" altLang="en-US" smtClean="0"/>
              <a:t>31</a:t>
            </a:fld>
            <a:endParaRPr kumimoji="1" lang="ja-JP" altLang="en-US" dirty="0"/>
          </a:p>
        </p:txBody>
      </p:sp>
    </p:spTree>
    <p:extLst>
      <p:ext uri="{BB962C8B-B14F-4D97-AF65-F5344CB8AC3E}">
        <p14:creationId xmlns:p14="http://schemas.microsoft.com/office/powerpoint/2010/main" val="3251554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73891F6-2A8A-4F9C-80A1-2840630B97AB}"/>
              </a:ext>
            </a:extLst>
          </p:cNvPr>
          <p:cNvPicPr>
            <a:picLocks noChangeAspect="1"/>
          </p:cNvPicPr>
          <p:nvPr/>
        </p:nvPicPr>
        <p:blipFill>
          <a:blip r:embed="rId2"/>
          <a:stretch>
            <a:fillRect/>
          </a:stretch>
        </p:blipFill>
        <p:spPr>
          <a:xfrm>
            <a:off x="2239888" y="1328925"/>
            <a:ext cx="7895004" cy="4261473"/>
          </a:xfrm>
          <a:prstGeom prst="rect">
            <a:avLst/>
          </a:prstGeom>
        </p:spPr>
      </p:pic>
      <p:sp>
        <p:nvSpPr>
          <p:cNvPr id="2" name="Rectangle 2"/>
          <p:cNvSpPr>
            <a:spLocks noChangeArrowheads="1"/>
          </p:cNvSpPr>
          <p:nvPr/>
        </p:nvSpPr>
        <p:spPr bwMode="auto">
          <a:xfrm>
            <a:off x="0" y="0"/>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２住宅着工　②大阪府の所有関係別の新設住宅着工戸数の推移</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全国・東京都との比較</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387193412"/>
              </p:ext>
            </p:extLst>
          </p:nvPr>
        </p:nvGraphicFramePr>
        <p:xfrm>
          <a:off x="2324100" y="5615707"/>
          <a:ext cx="7543800" cy="885825"/>
        </p:xfrm>
        <a:graphic>
          <a:graphicData uri="http://schemas.openxmlformats.org/drawingml/2006/table">
            <a:tbl>
              <a:tblPr>
                <a:tableStyleId>{616DA210-FB5B-4158-B5E0-FEB733F419BA}</a:tableStyleId>
              </a:tblPr>
              <a:tblGrid>
                <a:gridCol w="685800">
                  <a:extLst>
                    <a:ext uri="{9D8B030D-6E8A-4147-A177-3AD203B41FA5}">
                      <a16:colId xmlns:a16="http://schemas.microsoft.com/office/drawing/2014/main" val="1037901379"/>
                    </a:ext>
                  </a:extLst>
                </a:gridCol>
                <a:gridCol w="685800">
                  <a:extLst>
                    <a:ext uri="{9D8B030D-6E8A-4147-A177-3AD203B41FA5}">
                      <a16:colId xmlns:a16="http://schemas.microsoft.com/office/drawing/2014/main" val="1605042411"/>
                    </a:ext>
                  </a:extLst>
                </a:gridCol>
                <a:gridCol w="685800">
                  <a:extLst>
                    <a:ext uri="{9D8B030D-6E8A-4147-A177-3AD203B41FA5}">
                      <a16:colId xmlns:a16="http://schemas.microsoft.com/office/drawing/2014/main" val="1224235681"/>
                    </a:ext>
                  </a:extLst>
                </a:gridCol>
                <a:gridCol w="685800">
                  <a:extLst>
                    <a:ext uri="{9D8B030D-6E8A-4147-A177-3AD203B41FA5}">
                      <a16:colId xmlns:a16="http://schemas.microsoft.com/office/drawing/2014/main" val="3990610155"/>
                    </a:ext>
                  </a:extLst>
                </a:gridCol>
                <a:gridCol w="685800">
                  <a:extLst>
                    <a:ext uri="{9D8B030D-6E8A-4147-A177-3AD203B41FA5}">
                      <a16:colId xmlns:a16="http://schemas.microsoft.com/office/drawing/2014/main" val="1663021782"/>
                    </a:ext>
                  </a:extLst>
                </a:gridCol>
                <a:gridCol w="685800">
                  <a:extLst>
                    <a:ext uri="{9D8B030D-6E8A-4147-A177-3AD203B41FA5}">
                      <a16:colId xmlns:a16="http://schemas.microsoft.com/office/drawing/2014/main" val="4096982217"/>
                    </a:ext>
                  </a:extLst>
                </a:gridCol>
                <a:gridCol w="685800">
                  <a:extLst>
                    <a:ext uri="{9D8B030D-6E8A-4147-A177-3AD203B41FA5}">
                      <a16:colId xmlns:a16="http://schemas.microsoft.com/office/drawing/2014/main" val="4282259347"/>
                    </a:ext>
                  </a:extLst>
                </a:gridCol>
                <a:gridCol w="685800">
                  <a:extLst>
                    <a:ext uri="{9D8B030D-6E8A-4147-A177-3AD203B41FA5}">
                      <a16:colId xmlns:a16="http://schemas.microsoft.com/office/drawing/2014/main" val="3901886635"/>
                    </a:ext>
                  </a:extLst>
                </a:gridCol>
                <a:gridCol w="685800">
                  <a:extLst>
                    <a:ext uri="{9D8B030D-6E8A-4147-A177-3AD203B41FA5}">
                      <a16:colId xmlns:a16="http://schemas.microsoft.com/office/drawing/2014/main" val="2478733917"/>
                    </a:ext>
                  </a:extLst>
                </a:gridCol>
                <a:gridCol w="685800">
                  <a:extLst>
                    <a:ext uri="{9D8B030D-6E8A-4147-A177-3AD203B41FA5}">
                      <a16:colId xmlns:a16="http://schemas.microsoft.com/office/drawing/2014/main" val="2775012405"/>
                    </a:ext>
                  </a:extLst>
                </a:gridCol>
                <a:gridCol w="685800">
                  <a:extLst>
                    <a:ext uri="{9D8B030D-6E8A-4147-A177-3AD203B41FA5}">
                      <a16:colId xmlns:a16="http://schemas.microsoft.com/office/drawing/2014/main" val="520686979"/>
                    </a:ext>
                  </a:extLst>
                </a:gridCol>
              </a:tblGrid>
              <a:tr h="171450">
                <a:tc rowSpan="2">
                  <a:txBody>
                    <a:bodyPr/>
                    <a:lstStyle/>
                    <a:p>
                      <a:pPr algn="l" fontAlgn="b"/>
                      <a:r>
                        <a:rPr lang="ja-JP" altLang="en-US" sz="1100" u="none" strike="noStrike" dirty="0">
                          <a:effectLst/>
                          <a:latin typeface="Meiryo UI" panose="020B0604030504040204" pitchFamily="50" charset="-128"/>
                          <a:ea typeface="Meiryo UI" panose="020B0604030504040204" pitchFamily="50" charset="-128"/>
                        </a:rPr>
                        <a:t>　</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gridSpan="10">
                  <a:txBody>
                    <a:bodyPr/>
                    <a:lstStyle/>
                    <a:p>
                      <a:pPr algn="l" fontAlgn="b"/>
                      <a:r>
                        <a:rPr lang="ja-JP" altLang="en-US" sz="1100" b="0" i="0" u="none" strike="noStrike" dirty="0">
                          <a:effectLst/>
                          <a:latin typeface="Meiryo UI" panose="020B0604030504040204" pitchFamily="50" charset="-128"/>
                          <a:ea typeface="Meiryo UI" panose="020B0604030504040204" pitchFamily="50" charset="-128"/>
                        </a:rPr>
                        <a:t>新設住宅着工数</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extLst>
                  <a:ext uri="{0D108BD9-81ED-4DB2-BD59-A6C34878D82A}">
                    <a16:rowId xmlns:a16="http://schemas.microsoft.com/office/drawing/2014/main" val="2499271714"/>
                  </a:ext>
                </a:extLst>
              </a:tr>
              <a:tr h="171450">
                <a:tc vMerge="1">
                  <a:txBody>
                    <a:bodyPr/>
                    <a:lstStyle/>
                    <a:p>
                      <a:pPr algn="l" fontAlgn="b"/>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H26</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H27</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H28</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H29</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H30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b="0" i="0" u="none" strike="noStrike" dirty="0">
                          <a:effectLst/>
                          <a:latin typeface="Meiryo UI" panose="020B0604030504040204" pitchFamily="50" charset="-128"/>
                          <a:ea typeface="Meiryo UI" panose="020B0604030504040204" pitchFamily="50" charset="-128"/>
                        </a:rPr>
                        <a:t>R1</a:t>
                      </a:r>
                    </a:p>
                  </a:txBody>
                  <a:tcPr marL="9525" marR="9525" marT="9525" marB="0" anchor="b"/>
                </a:tc>
                <a:tc>
                  <a:txBody>
                    <a:bodyPr/>
                    <a:lstStyle/>
                    <a:p>
                      <a:pPr algn="ctr" fontAlgn="b"/>
                      <a:r>
                        <a:rPr lang="en-US" sz="1100" b="0" i="0" u="none" strike="noStrike" dirty="0">
                          <a:effectLst/>
                          <a:latin typeface="Meiryo UI" panose="020B0604030504040204" pitchFamily="50" charset="-128"/>
                          <a:ea typeface="Meiryo UI" panose="020B0604030504040204" pitchFamily="50" charset="-128"/>
                        </a:rPr>
                        <a:t>R2</a:t>
                      </a:r>
                    </a:p>
                  </a:txBody>
                  <a:tcPr marL="9525" marR="9525" marT="9525" marB="0" anchor="b"/>
                </a:tc>
                <a:tc>
                  <a:txBody>
                    <a:bodyPr/>
                    <a:lstStyle/>
                    <a:p>
                      <a:pPr algn="ctr" fontAlgn="b"/>
                      <a:r>
                        <a:rPr lang="en-US" sz="1100" b="0" i="0" u="none" strike="noStrike" dirty="0">
                          <a:effectLst/>
                          <a:latin typeface="Meiryo UI" panose="020B0604030504040204" pitchFamily="50" charset="-128"/>
                          <a:ea typeface="Meiryo UI" panose="020B0604030504040204" pitchFamily="50" charset="-128"/>
                        </a:rPr>
                        <a:t>R3</a:t>
                      </a:r>
                    </a:p>
                  </a:txBody>
                  <a:tcPr marL="9525" marR="9525" marT="9525" marB="0" anchor="b"/>
                </a:tc>
                <a:tc>
                  <a:txBody>
                    <a:bodyPr/>
                    <a:lstStyle/>
                    <a:p>
                      <a:pPr algn="ctr" fontAlgn="b"/>
                      <a:r>
                        <a:rPr lang="en-US" sz="1100" b="0" i="0" u="none" strike="noStrike" dirty="0">
                          <a:effectLst/>
                          <a:latin typeface="Meiryo UI" panose="020B0604030504040204" pitchFamily="50" charset="-128"/>
                          <a:ea typeface="Meiryo UI" panose="020B0604030504040204" pitchFamily="50" charset="-128"/>
                        </a:rPr>
                        <a:t>R4</a:t>
                      </a:r>
                    </a:p>
                  </a:txBody>
                  <a:tcPr marL="9525" marR="9525" marT="9525" marB="0" anchor="b"/>
                </a:tc>
                <a:tc>
                  <a:txBody>
                    <a:bodyPr/>
                    <a:lstStyle/>
                    <a:p>
                      <a:pPr algn="ctr" fontAlgn="b"/>
                      <a:r>
                        <a:rPr lang="en-US" sz="1100" b="0" i="0" u="none" strike="noStrike" dirty="0">
                          <a:effectLst/>
                          <a:latin typeface="Meiryo UI" panose="020B0604030504040204" pitchFamily="50" charset="-128"/>
                          <a:ea typeface="Meiryo UI" panose="020B0604030504040204" pitchFamily="50" charset="-128"/>
                        </a:rPr>
                        <a:t>R5</a:t>
                      </a:r>
                    </a:p>
                  </a:txBody>
                  <a:tcPr marL="9525" marR="9525" marT="9525" marB="0" anchor="b"/>
                </a:tc>
                <a:extLst>
                  <a:ext uri="{0D108BD9-81ED-4DB2-BD59-A6C34878D82A}">
                    <a16:rowId xmlns:a16="http://schemas.microsoft.com/office/drawing/2014/main" val="2307376063"/>
                  </a:ext>
                </a:extLst>
              </a:tr>
              <a:tr h="171450">
                <a:tc>
                  <a:txBody>
                    <a:bodyPr/>
                    <a:lstStyle/>
                    <a:p>
                      <a:pPr algn="l" fontAlgn="b"/>
                      <a:r>
                        <a:rPr lang="ja-JP" altLang="en-US" sz="1100" u="none" strike="noStrike">
                          <a:effectLst/>
                          <a:latin typeface="Meiryo UI" panose="020B0604030504040204" pitchFamily="50" charset="-128"/>
                          <a:ea typeface="Meiryo UI" panose="020B0604030504040204" pitchFamily="50" charset="-128"/>
                        </a:rPr>
                        <a:t>大阪府</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6.4</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6.7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7.0</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6.8</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7.8</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6.9</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6.4</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6.9</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7.4</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6.6</a:t>
                      </a:r>
                    </a:p>
                  </a:txBody>
                  <a:tcPr marL="9525" marR="9525" marT="9525" marB="0" anchor="b"/>
                </a:tc>
                <a:extLst>
                  <a:ext uri="{0D108BD9-81ED-4DB2-BD59-A6C34878D82A}">
                    <a16:rowId xmlns:a16="http://schemas.microsoft.com/office/drawing/2014/main" val="752135463"/>
                  </a:ext>
                </a:extLst>
              </a:tr>
              <a:tr h="171450">
                <a:tc>
                  <a:txBody>
                    <a:bodyPr/>
                    <a:lstStyle/>
                    <a:p>
                      <a:pPr algn="l" fontAlgn="b"/>
                      <a:r>
                        <a:rPr lang="ja-JP" altLang="en-US" sz="1100" u="none" strike="noStrike" dirty="0">
                          <a:effectLst/>
                          <a:latin typeface="Meiryo UI" panose="020B0604030504040204" pitchFamily="50" charset="-128"/>
                          <a:ea typeface="Meiryo UI" panose="020B0604030504040204" pitchFamily="50" charset="-128"/>
                        </a:rPr>
                        <a:t>東京都</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14.2</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15.4</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13.6</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13.3</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13.4</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13.5</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12.5</a:t>
                      </a:r>
                    </a:p>
                  </a:txBody>
                  <a:tcPr marL="9525" marR="9525" marT="9525" marB="0" anchor="b"/>
                </a:tc>
                <a:extLst>
                  <a:ext uri="{0D108BD9-81ED-4DB2-BD59-A6C34878D82A}">
                    <a16:rowId xmlns:a16="http://schemas.microsoft.com/office/drawing/2014/main" val="2329846026"/>
                  </a:ext>
                </a:extLst>
              </a:tr>
              <a:tr h="171450">
                <a:tc>
                  <a:txBody>
                    <a:bodyPr/>
                    <a:lstStyle/>
                    <a:p>
                      <a:pPr algn="l" fontAlgn="b"/>
                      <a:r>
                        <a:rPr lang="ja-JP" altLang="en-US" sz="1100" u="none" strike="noStrike">
                          <a:effectLst/>
                          <a:latin typeface="Meiryo UI" panose="020B0604030504040204" pitchFamily="50" charset="-128"/>
                          <a:ea typeface="Meiryo UI" panose="020B0604030504040204" pitchFamily="50" charset="-128"/>
                        </a:rPr>
                        <a:t>全国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88.0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92.1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97.4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94.6</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95.3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88.4</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81.2</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86.6</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86.0</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80.0</a:t>
                      </a:r>
                    </a:p>
                  </a:txBody>
                  <a:tcPr marL="9525" marR="9525" marT="9525" marB="0" anchor="b"/>
                </a:tc>
                <a:extLst>
                  <a:ext uri="{0D108BD9-81ED-4DB2-BD59-A6C34878D82A}">
                    <a16:rowId xmlns:a16="http://schemas.microsoft.com/office/drawing/2014/main" val="752232560"/>
                  </a:ext>
                </a:extLst>
              </a:tr>
            </a:tbl>
          </a:graphicData>
        </a:graphic>
      </p:graphicFrame>
      <p:sp>
        <p:nvSpPr>
          <p:cNvPr id="7" name="Rectangle 3"/>
          <p:cNvSpPr>
            <a:spLocks noChangeArrowheads="1"/>
          </p:cNvSpPr>
          <p:nvPr/>
        </p:nvSpPr>
        <p:spPr bwMode="auto">
          <a:xfrm>
            <a:off x="5807968" y="6592862"/>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各年度「住宅着工統計」（国土交通省）を基に大阪府作成</a:t>
            </a:r>
          </a:p>
        </p:txBody>
      </p:sp>
      <p:sp>
        <p:nvSpPr>
          <p:cNvPr id="9" name="Rectangle 6"/>
          <p:cNvSpPr>
            <a:spLocks noChangeArrowheads="1"/>
          </p:cNvSpPr>
          <p:nvPr/>
        </p:nvSpPr>
        <p:spPr bwMode="auto">
          <a:xfrm>
            <a:off x="465058" y="476251"/>
            <a:ext cx="11261884" cy="827365"/>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71463" indent="-271463"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全国の新設住宅着工戸数は令和元年度から</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80</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万戸台に減少しているが、そのうち大阪府のシェアは</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％前後を維持している。</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大阪府は東京都の約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の着工数。</a:t>
            </a:r>
          </a:p>
        </p:txBody>
      </p:sp>
      <p:sp>
        <p:nvSpPr>
          <p:cNvPr id="6" name="スライド番号プレースホルダー 5">
            <a:extLst>
              <a:ext uri="{FF2B5EF4-FFF2-40B4-BE49-F238E27FC236}">
                <a16:creationId xmlns:a16="http://schemas.microsoft.com/office/drawing/2014/main" id="{EC35F91D-6ABA-A5AD-861A-8644A4DB76D4}"/>
              </a:ext>
            </a:extLst>
          </p:cNvPr>
          <p:cNvSpPr>
            <a:spLocks noGrp="1"/>
          </p:cNvSpPr>
          <p:nvPr>
            <p:ph type="sldNum" sz="quarter" idx="12"/>
          </p:nvPr>
        </p:nvSpPr>
        <p:spPr>
          <a:xfrm>
            <a:off x="9451020" y="6492875"/>
            <a:ext cx="2743200" cy="365125"/>
          </a:xfrm>
        </p:spPr>
        <p:txBody>
          <a:bodyPr/>
          <a:lstStyle/>
          <a:p>
            <a:fld id="{939419F8-C6ED-4129-B08A-7AC8488EBEA0}" type="slidenum">
              <a:rPr kumimoji="1" lang="ja-JP" altLang="en-US" smtClean="0"/>
              <a:t>32</a:t>
            </a:fld>
            <a:endParaRPr kumimoji="1" lang="ja-JP" altLang="en-US" dirty="0"/>
          </a:p>
        </p:txBody>
      </p:sp>
      <p:sp>
        <p:nvSpPr>
          <p:cNvPr id="11" name="テキスト ボックス 10">
            <a:extLst>
              <a:ext uri="{FF2B5EF4-FFF2-40B4-BE49-F238E27FC236}">
                <a16:creationId xmlns:a16="http://schemas.microsoft.com/office/drawing/2014/main" id="{52776BF9-E342-945D-876D-BF5281678533}"/>
              </a:ext>
            </a:extLst>
          </p:cNvPr>
          <p:cNvSpPr txBox="1"/>
          <p:nvPr/>
        </p:nvSpPr>
        <p:spPr>
          <a:xfrm>
            <a:off x="9633800" y="5571083"/>
            <a:ext cx="1002184" cy="276999"/>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rPr>
              <a:t>（万戸）</a:t>
            </a:r>
          </a:p>
        </p:txBody>
      </p:sp>
      <p:sp>
        <p:nvSpPr>
          <p:cNvPr id="16" name="テキスト ボックス 15">
            <a:extLst>
              <a:ext uri="{FF2B5EF4-FFF2-40B4-BE49-F238E27FC236}">
                <a16:creationId xmlns:a16="http://schemas.microsoft.com/office/drawing/2014/main" id="{77C8A0D9-5D3B-E641-09BF-901A5A936F16}"/>
              </a:ext>
            </a:extLst>
          </p:cNvPr>
          <p:cNvSpPr txBox="1"/>
          <p:nvPr/>
        </p:nvSpPr>
        <p:spPr>
          <a:xfrm>
            <a:off x="8949928" y="1535438"/>
            <a:ext cx="1002184" cy="276999"/>
          </a:xfrm>
          <a:prstGeom prst="rect">
            <a:avLst/>
          </a:prstGeom>
          <a:noFill/>
        </p:spPr>
        <p:txBody>
          <a:bodyPr wrap="square" rtlCol="0">
            <a:spAutoFit/>
          </a:bodyPr>
          <a:lstStyle/>
          <a:p>
            <a:pPr algn="ctr"/>
            <a:r>
              <a:rPr lang="ja-JP" altLang="en-US" sz="1200" dirty="0">
                <a:latin typeface="+mn-ea"/>
              </a:rPr>
              <a:t>（万戸）</a:t>
            </a:r>
          </a:p>
        </p:txBody>
      </p:sp>
      <p:sp>
        <p:nvSpPr>
          <p:cNvPr id="12" name="正方形/長方形 11">
            <a:extLst>
              <a:ext uri="{FF2B5EF4-FFF2-40B4-BE49-F238E27FC236}">
                <a16:creationId xmlns:a16="http://schemas.microsoft.com/office/drawing/2014/main" id="{E350A8B5-2EBF-4227-801F-3F63A01BEAE0}"/>
              </a:ext>
            </a:extLst>
          </p:cNvPr>
          <p:cNvSpPr/>
          <p:nvPr/>
        </p:nvSpPr>
        <p:spPr>
          <a:xfrm>
            <a:off x="9013502" y="5045564"/>
            <a:ext cx="652480" cy="30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eiryo UI" panose="020B0604030504040204" pitchFamily="50" charset="-128"/>
                <a:ea typeface="Meiryo UI" panose="020B0604030504040204" pitchFamily="50" charset="-128"/>
              </a:rPr>
              <a:t>（年）</a:t>
            </a:r>
            <a:endParaRPr lang="ja-JP" sz="8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23637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CCA98AF-FFCC-4E80-B863-63C341EF4AF1}"/>
              </a:ext>
            </a:extLst>
          </p:cNvPr>
          <p:cNvPicPr>
            <a:picLocks noChangeAspect="1"/>
          </p:cNvPicPr>
          <p:nvPr/>
        </p:nvPicPr>
        <p:blipFill>
          <a:blip r:embed="rId3"/>
          <a:stretch>
            <a:fillRect/>
          </a:stretch>
        </p:blipFill>
        <p:spPr>
          <a:xfrm>
            <a:off x="1123635" y="1784783"/>
            <a:ext cx="10022693" cy="4828450"/>
          </a:xfrm>
          <a:prstGeom prst="rect">
            <a:avLst/>
          </a:prstGeom>
        </p:spPr>
      </p:pic>
      <p:sp>
        <p:nvSpPr>
          <p:cNvPr id="5" name="Rectangle 1"/>
          <p:cNvSpPr>
            <a:spLocks noChangeArrowheads="1"/>
          </p:cNvSpPr>
          <p:nvPr/>
        </p:nvSpPr>
        <p:spPr bwMode="auto">
          <a:xfrm>
            <a:off x="0" y="1"/>
            <a:ext cx="12192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３空家　①大阪府の空家数の推移</a:t>
            </a:r>
          </a:p>
        </p:txBody>
      </p:sp>
      <p:sp>
        <p:nvSpPr>
          <p:cNvPr id="3" name="正方形/長方形 2"/>
          <p:cNvSpPr/>
          <p:nvPr/>
        </p:nvSpPr>
        <p:spPr>
          <a:xfrm>
            <a:off x="465058" y="547270"/>
            <a:ext cx="11261884" cy="1052211"/>
          </a:xfrm>
          <a:prstGeom prst="rect">
            <a:avLst/>
          </a:prstGeom>
          <a:ln cmpd="sng">
            <a:solidFill>
              <a:schemeClr val="tx1"/>
            </a:solidFill>
          </a:ln>
        </p:spPr>
        <p:txBody>
          <a:bodyPr wrap="square">
            <a:spAutoFit/>
          </a:bodyPr>
          <a:lstStyle/>
          <a:p>
            <a:pPr marL="274638" indent="-274638">
              <a:lnSpc>
                <a:spcPct val="120000"/>
              </a:lnSpc>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空家数は、この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倍（</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603→702</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千戸）に増加しており、「賃貸用又は売却用の住宅」（</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466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千戸）等を除いた「 賃貸・売却用や二次的住宅（別荘など）を除く空き家」（</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227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千戸）はこの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倍（</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129→227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千戸）に増加している。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5595170" y="6582923"/>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4" name="スライド番号プレースホルダー 3">
            <a:extLst>
              <a:ext uri="{FF2B5EF4-FFF2-40B4-BE49-F238E27FC236}">
                <a16:creationId xmlns:a16="http://schemas.microsoft.com/office/drawing/2014/main" id="{833FE7AF-5A68-056B-D60D-A0E9002D1427}"/>
              </a:ext>
            </a:extLst>
          </p:cNvPr>
          <p:cNvSpPr>
            <a:spLocks noGrp="1"/>
          </p:cNvSpPr>
          <p:nvPr>
            <p:ph type="sldNum" sz="quarter" idx="12"/>
          </p:nvPr>
        </p:nvSpPr>
        <p:spPr>
          <a:xfrm>
            <a:off x="9448800" y="6486784"/>
            <a:ext cx="2743200" cy="365125"/>
          </a:xfrm>
        </p:spPr>
        <p:txBody>
          <a:bodyPr/>
          <a:lstStyle/>
          <a:p>
            <a:fld id="{939419F8-C6ED-4129-B08A-7AC8488EBEA0}" type="slidenum">
              <a:rPr kumimoji="1" lang="ja-JP" altLang="en-US" smtClean="0"/>
              <a:t>33</a:t>
            </a:fld>
            <a:endParaRPr kumimoji="1" lang="ja-JP" altLang="en-US" dirty="0"/>
          </a:p>
        </p:txBody>
      </p:sp>
      <p:sp>
        <p:nvSpPr>
          <p:cNvPr id="11" name="テキスト ボックス 10">
            <a:extLst>
              <a:ext uri="{FF2B5EF4-FFF2-40B4-BE49-F238E27FC236}">
                <a16:creationId xmlns:a16="http://schemas.microsoft.com/office/drawing/2014/main" id="{4D0F9674-A8EA-1DD7-47AA-8875C334D2DC}"/>
              </a:ext>
            </a:extLst>
          </p:cNvPr>
          <p:cNvSpPr txBox="1"/>
          <p:nvPr/>
        </p:nvSpPr>
        <p:spPr>
          <a:xfrm>
            <a:off x="10450573" y="1820438"/>
            <a:ext cx="1002184" cy="276999"/>
          </a:xfrm>
          <a:prstGeom prst="rect">
            <a:avLst/>
          </a:prstGeom>
          <a:noFill/>
        </p:spPr>
        <p:txBody>
          <a:bodyPr wrap="square" rtlCol="0">
            <a:spAutoFit/>
          </a:bodyPr>
          <a:lstStyle/>
          <a:p>
            <a:pPr algn="ctr"/>
            <a:r>
              <a:rPr lang="ja-JP" altLang="en-US" sz="1200" dirty="0">
                <a:latin typeface="+mn-ea"/>
              </a:rPr>
              <a:t>（％）</a:t>
            </a:r>
          </a:p>
        </p:txBody>
      </p:sp>
      <p:sp>
        <p:nvSpPr>
          <p:cNvPr id="17" name="テキスト ボックス 16">
            <a:extLst>
              <a:ext uri="{FF2B5EF4-FFF2-40B4-BE49-F238E27FC236}">
                <a16:creationId xmlns:a16="http://schemas.microsoft.com/office/drawing/2014/main" id="{066B62A7-D0AD-1636-2274-E155C2D38C4F}"/>
              </a:ext>
            </a:extLst>
          </p:cNvPr>
          <p:cNvSpPr txBox="1"/>
          <p:nvPr/>
        </p:nvSpPr>
        <p:spPr>
          <a:xfrm>
            <a:off x="817205" y="1760228"/>
            <a:ext cx="1002184" cy="276999"/>
          </a:xfrm>
          <a:prstGeom prst="rect">
            <a:avLst/>
          </a:prstGeom>
          <a:noFill/>
        </p:spPr>
        <p:txBody>
          <a:bodyPr wrap="square" rtlCol="0">
            <a:spAutoFit/>
          </a:bodyPr>
          <a:lstStyle/>
          <a:p>
            <a:pPr algn="ctr"/>
            <a:r>
              <a:rPr lang="ja-JP" altLang="en-US" sz="1200" dirty="0">
                <a:latin typeface="+mn-ea"/>
              </a:rPr>
              <a:t>（千戸）</a:t>
            </a:r>
          </a:p>
        </p:txBody>
      </p:sp>
      <p:sp>
        <p:nvSpPr>
          <p:cNvPr id="20" name="テキスト ボックス 19">
            <a:extLst>
              <a:ext uri="{FF2B5EF4-FFF2-40B4-BE49-F238E27FC236}">
                <a16:creationId xmlns:a16="http://schemas.microsoft.com/office/drawing/2014/main" id="{F1A3BF17-6D44-089B-E7EC-2CF2EB74832A}"/>
              </a:ext>
            </a:extLst>
          </p:cNvPr>
          <p:cNvSpPr txBox="1"/>
          <p:nvPr/>
        </p:nvSpPr>
        <p:spPr>
          <a:xfrm>
            <a:off x="2316700" y="4036224"/>
            <a:ext cx="454685" cy="276999"/>
          </a:xfrm>
          <a:prstGeom prst="rect">
            <a:avLst/>
          </a:prstGeom>
          <a:solidFill>
            <a:schemeClr val="bg1"/>
          </a:solidFill>
        </p:spPr>
        <p:txBody>
          <a:bodyPr wrap="square" rtlCol="0">
            <a:spAutoFit/>
          </a:bodyPr>
          <a:lstStyle/>
          <a:p>
            <a:r>
              <a:rPr kumimoji="1" lang="en-US" altLang="ja-JP" sz="1200" b="1" u="sng" dirty="0"/>
              <a:t>369</a:t>
            </a:r>
            <a:endParaRPr kumimoji="1" lang="ja-JP" altLang="en-US" sz="1200" b="1" u="sng" dirty="0"/>
          </a:p>
        </p:txBody>
      </p:sp>
      <p:sp>
        <p:nvSpPr>
          <p:cNvPr id="21" name="テキスト ボックス 20">
            <a:extLst>
              <a:ext uri="{FF2B5EF4-FFF2-40B4-BE49-F238E27FC236}">
                <a16:creationId xmlns:a16="http://schemas.microsoft.com/office/drawing/2014/main" id="{65DDCAB8-8811-DB5F-D788-5CF175DD1451}"/>
              </a:ext>
            </a:extLst>
          </p:cNvPr>
          <p:cNvSpPr txBox="1"/>
          <p:nvPr/>
        </p:nvSpPr>
        <p:spPr>
          <a:xfrm>
            <a:off x="3612771" y="3320893"/>
            <a:ext cx="454685" cy="276999"/>
          </a:xfrm>
          <a:prstGeom prst="rect">
            <a:avLst/>
          </a:prstGeom>
          <a:solidFill>
            <a:schemeClr val="bg1"/>
          </a:solidFill>
        </p:spPr>
        <p:txBody>
          <a:bodyPr wrap="square" rtlCol="0">
            <a:spAutoFit/>
          </a:bodyPr>
          <a:lstStyle/>
          <a:p>
            <a:r>
              <a:rPr kumimoji="1" lang="en-US" altLang="ja-JP" sz="1200" b="1" u="sng" dirty="0"/>
              <a:t>501</a:t>
            </a:r>
            <a:endParaRPr kumimoji="1" lang="ja-JP" altLang="en-US" sz="1200" b="1" u="sng" dirty="0"/>
          </a:p>
        </p:txBody>
      </p:sp>
      <p:sp>
        <p:nvSpPr>
          <p:cNvPr id="24" name="テキスト ボックス 23">
            <a:extLst>
              <a:ext uri="{FF2B5EF4-FFF2-40B4-BE49-F238E27FC236}">
                <a16:creationId xmlns:a16="http://schemas.microsoft.com/office/drawing/2014/main" id="{37CF2299-88E8-A5FF-DA48-FA80E0B0E5E7}"/>
              </a:ext>
            </a:extLst>
          </p:cNvPr>
          <p:cNvSpPr txBox="1"/>
          <p:nvPr/>
        </p:nvSpPr>
        <p:spPr>
          <a:xfrm>
            <a:off x="5050555" y="2883571"/>
            <a:ext cx="454685" cy="276999"/>
          </a:xfrm>
          <a:prstGeom prst="rect">
            <a:avLst/>
          </a:prstGeom>
          <a:solidFill>
            <a:schemeClr val="bg1"/>
          </a:solidFill>
        </p:spPr>
        <p:txBody>
          <a:bodyPr wrap="square" rtlCol="0">
            <a:spAutoFit/>
          </a:bodyPr>
          <a:lstStyle/>
          <a:p>
            <a:r>
              <a:rPr kumimoji="1" lang="en-US" altLang="ja-JP" sz="1200" b="1" u="sng" dirty="0"/>
              <a:t>603</a:t>
            </a:r>
            <a:endParaRPr kumimoji="1" lang="ja-JP" altLang="en-US" sz="1200" b="1" u="sng" dirty="0"/>
          </a:p>
        </p:txBody>
      </p:sp>
      <p:sp>
        <p:nvSpPr>
          <p:cNvPr id="25" name="テキスト ボックス 24">
            <a:extLst>
              <a:ext uri="{FF2B5EF4-FFF2-40B4-BE49-F238E27FC236}">
                <a16:creationId xmlns:a16="http://schemas.microsoft.com/office/drawing/2014/main" id="{C567C4B4-49F4-043B-E5A9-30830E0394BC}"/>
              </a:ext>
            </a:extLst>
          </p:cNvPr>
          <p:cNvSpPr txBox="1"/>
          <p:nvPr/>
        </p:nvSpPr>
        <p:spPr>
          <a:xfrm>
            <a:off x="6280929" y="2745072"/>
            <a:ext cx="454685" cy="276999"/>
          </a:xfrm>
          <a:prstGeom prst="rect">
            <a:avLst/>
          </a:prstGeom>
          <a:solidFill>
            <a:schemeClr val="bg1"/>
          </a:solidFill>
        </p:spPr>
        <p:txBody>
          <a:bodyPr wrap="square" rtlCol="0">
            <a:spAutoFit/>
          </a:bodyPr>
          <a:lstStyle/>
          <a:p>
            <a:r>
              <a:rPr kumimoji="1" lang="en-US" altLang="ja-JP" sz="1200" b="1" u="sng" dirty="0"/>
              <a:t>625</a:t>
            </a:r>
            <a:endParaRPr kumimoji="1" lang="ja-JP" altLang="en-US" sz="1200" b="1" u="sng" dirty="0"/>
          </a:p>
        </p:txBody>
      </p:sp>
      <p:sp>
        <p:nvSpPr>
          <p:cNvPr id="26" name="テキスト ボックス 25">
            <a:extLst>
              <a:ext uri="{FF2B5EF4-FFF2-40B4-BE49-F238E27FC236}">
                <a16:creationId xmlns:a16="http://schemas.microsoft.com/office/drawing/2014/main" id="{76BBDF68-AA65-70F6-A44A-131E6A7659F2}"/>
              </a:ext>
            </a:extLst>
          </p:cNvPr>
          <p:cNvSpPr txBox="1"/>
          <p:nvPr/>
        </p:nvSpPr>
        <p:spPr>
          <a:xfrm>
            <a:off x="7630695" y="2560406"/>
            <a:ext cx="277770" cy="184666"/>
          </a:xfrm>
          <a:prstGeom prst="rect">
            <a:avLst/>
          </a:prstGeom>
          <a:solidFill>
            <a:schemeClr val="bg1"/>
          </a:solidFill>
        </p:spPr>
        <p:txBody>
          <a:bodyPr wrap="square" lIns="0" tIns="0" rIns="0" bIns="0" rtlCol="0">
            <a:spAutoFit/>
          </a:bodyPr>
          <a:lstStyle>
            <a:defPPr>
              <a:defRPr lang="ja-JP"/>
            </a:defPPr>
            <a:lvl1pPr>
              <a:defRPr sz="1200" b="1" u="sng"/>
            </a:lvl1pPr>
          </a:lstStyle>
          <a:p>
            <a:r>
              <a:rPr lang="en-US" altLang="ja-JP" dirty="0"/>
              <a:t>679</a:t>
            </a:r>
            <a:endParaRPr lang="ja-JP" altLang="en-US" dirty="0"/>
          </a:p>
        </p:txBody>
      </p:sp>
      <p:sp>
        <p:nvSpPr>
          <p:cNvPr id="27" name="テキスト ボックス 26">
            <a:extLst>
              <a:ext uri="{FF2B5EF4-FFF2-40B4-BE49-F238E27FC236}">
                <a16:creationId xmlns:a16="http://schemas.microsoft.com/office/drawing/2014/main" id="{17A16D53-C173-B694-A24A-62B97C0E6A4C}"/>
              </a:ext>
            </a:extLst>
          </p:cNvPr>
          <p:cNvSpPr txBox="1"/>
          <p:nvPr/>
        </p:nvSpPr>
        <p:spPr>
          <a:xfrm>
            <a:off x="9030888" y="2490945"/>
            <a:ext cx="277769" cy="184666"/>
          </a:xfrm>
          <a:prstGeom prst="rect">
            <a:avLst/>
          </a:prstGeom>
          <a:solidFill>
            <a:schemeClr val="bg1"/>
          </a:solidFill>
        </p:spPr>
        <p:txBody>
          <a:bodyPr wrap="square" lIns="0" tIns="0" rIns="0" bIns="0" rtlCol="0">
            <a:spAutoFit/>
          </a:bodyPr>
          <a:lstStyle/>
          <a:p>
            <a:r>
              <a:rPr kumimoji="1" lang="en-US" altLang="ja-JP" sz="1200" b="1" u="sng" dirty="0"/>
              <a:t>709</a:t>
            </a:r>
            <a:endParaRPr kumimoji="1" lang="ja-JP" altLang="en-US" sz="1200" b="1" u="sng" dirty="0"/>
          </a:p>
        </p:txBody>
      </p:sp>
      <p:sp>
        <p:nvSpPr>
          <p:cNvPr id="28" name="テキスト ボックス 27">
            <a:extLst>
              <a:ext uri="{FF2B5EF4-FFF2-40B4-BE49-F238E27FC236}">
                <a16:creationId xmlns:a16="http://schemas.microsoft.com/office/drawing/2014/main" id="{7ADC8A81-066E-6612-4EFA-553675F166F3}"/>
              </a:ext>
            </a:extLst>
          </p:cNvPr>
          <p:cNvSpPr txBox="1"/>
          <p:nvPr/>
        </p:nvSpPr>
        <p:spPr>
          <a:xfrm>
            <a:off x="10311688" y="2449455"/>
            <a:ext cx="277769" cy="184666"/>
          </a:xfrm>
          <a:prstGeom prst="rect">
            <a:avLst/>
          </a:prstGeom>
          <a:solidFill>
            <a:schemeClr val="bg1"/>
          </a:solidFill>
        </p:spPr>
        <p:txBody>
          <a:bodyPr wrap="square" lIns="0" tIns="0" rIns="0" bIns="0" rtlCol="0">
            <a:spAutoFit/>
          </a:bodyPr>
          <a:lstStyle>
            <a:defPPr>
              <a:defRPr lang="ja-JP"/>
            </a:defPPr>
            <a:lvl1pPr>
              <a:defRPr sz="1200" b="1" u="sng"/>
            </a:lvl1pPr>
          </a:lstStyle>
          <a:p>
            <a:r>
              <a:rPr lang="en-US" altLang="ja-JP" dirty="0"/>
              <a:t>702</a:t>
            </a:r>
            <a:endParaRPr lang="ja-JP" altLang="en-US" dirty="0"/>
          </a:p>
        </p:txBody>
      </p:sp>
      <p:sp>
        <p:nvSpPr>
          <p:cNvPr id="19" name="正方形/長方形 18">
            <a:extLst>
              <a:ext uri="{FF2B5EF4-FFF2-40B4-BE49-F238E27FC236}">
                <a16:creationId xmlns:a16="http://schemas.microsoft.com/office/drawing/2014/main" id="{57DD9C32-156C-4442-932F-CCDAE509E22C}"/>
              </a:ext>
            </a:extLst>
          </p:cNvPr>
          <p:cNvSpPr/>
          <p:nvPr/>
        </p:nvSpPr>
        <p:spPr>
          <a:xfrm>
            <a:off x="10263217" y="6310730"/>
            <a:ext cx="652480" cy="30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eiryo UI" panose="020B0604030504040204" pitchFamily="50" charset="-128"/>
                <a:ea typeface="Meiryo UI" panose="020B0604030504040204" pitchFamily="50" charset="-128"/>
              </a:rPr>
              <a:t>（年）</a:t>
            </a:r>
            <a:endParaRPr lang="ja-JP" sz="8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4676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222A349-2775-47BD-8761-A57834C28C83}"/>
              </a:ext>
            </a:extLst>
          </p:cNvPr>
          <p:cNvPicPr>
            <a:picLocks noChangeAspect="1"/>
          </p:cNvPicPr>
          <p:nvPr/>
        </p:nvPicPr>
        <p:blipFill>
          <a:blip r:embed="rId2"/>
          <a:stretch>
            <a:fillRect/>
          </a:stretch>
        </p:blipFill>
        <p:spPr>
          <a:xfrm>
            <a:off x="1916143" y="1030487"/>
            <a:ext cx="8461981" cy="4346825"/>
          </a:xfrm>
          <a:prstGeom prst="rect">
            <a:avLst/>
          </a:prstGeom>
        </p:spPr>
      </p:pic>
      <p:sp>
        <p:nvSpPr>
          <p:cNvPr id="4" name="Rectangle 2"/>
          <p:cNvSpPr>
            <a:spLocks noChangeArrowheads="1"/>
          </p:cNvSpPr>
          <p:nvPr/>
        </p:nvSpPr>
        <p:spPr bwMode="auto">
          <a:xfrm>
            <a:off x="0" y="0"/>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３空家　②大阪府の空家率の推移</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全国・東京都との比較</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5751533" y="6597352"/>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1" name="Rectangle 6"/>
          <p:cNvSpPr>
            <a:spLocks noChangeArrowheads="1"/>
          </p:cNvSpPr>
          <p:nvPr/>
        </p:nvSpPr>
        <p:spPr bwMode="auto">
          <a:xfrm>
            <a:off x="457200" y="476251"/>
            <a:ext cx="1133856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全国に比べ大阪府は高い水準であるが、</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R5</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年は全国と同程度となっている。</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東京都は平成</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％前後で横ばいが続く。</a:t>
            </a:r>
          </a:p>
        </p:txBody>
      </p:sp>
      <p:sp>
        <p:nvSpPr>
          <p:cNvPr id="5" name="スライド番号プレースホルダー 4">
            <a:extLst>
              <a:ext uri="{FF2B5EF4-FFF2-40B4-BE49-F238E27FC236}">
                <a16:creationId xmlns:a16="http://schemas.microsoft.com/office/drawing/2014/main" id="{9ACA87AA-25D9-E84F-7A96-D7C1E8EA8C0A}"/>
              </a:ext>
            </a:extLst>
          </p:cNvPr>
          <p:cNvSpPr>
            <a:spLocks noGrp="1"/>
          </p:cNvSpPr>
          <p:nvPr>
            <p:ph type="sldNum" sz="quarter" idx="12"/>
          </p:nvPr>
        </p:nvSpPr>
        <p:spPr>
          <a:xfrm>
            <a:off x="9448800" y="6515644"/>
            <a:ext cx="2743200" cy="365125"/>
          </a:xfrm>
        </p:spPr>
        <p:txBody>
          <a:bodyPr/>
          <a:lstStyle/>
          <a:p>
            <a:fld id="{939419F8-C6ED-4129-B08A-7AC8488EBEA0}" type="slidenum">
              <a:rPr kumimoji="1" lang="ja-JP" altLang="en-US" smtClean="0"/>
              <a:t>34</a:t>
            </a:fld>
            <a:endParaRPr kumimoji="1" lang="ja-JP" altLang="en-US" dirty="0"/>
          </a:p>
        </p:txBody>
      </p:sp>
      <p:graphicFrame>
        <p:nvGraphicFramePr>
          <p:cNvPr id="13" name="表 12">
            <a:extLst>
              <a:ext uri="{FF2B5EF4-FFF2-40B4-BE49-F238E27FC236}">
                <a16:creationId xmlns:a16="http://schemas.microsoft.com/office/drawing/2014/main" id="{ACE80EE8-348C-BF03-1A4C-618FC0CEF021}"/>
              </a:ext>
            </a:extLst>
          </p:cNvPr>
          <p:cNvGraphicFramePr>
            <a:graphicFrameLocks noGrp="1"/>
          </p:cNvGraphicFramePr>
          <p:nvPr>
            <p:extLst>
              <p:ext uri="{D42A27DB-BD31-4B8C-83A1-F6EECF244321}">
                <p14:modId xmlns:p14="http://schemas.microsoft.com/office/powerpoint/2010/main" val="2604331064"/>
              </p:ext>
            </p:extLst>
          </p:nvPr>
        </p:nvGraphicFramePr>
        <p:xfrm>
          <a:off x="2001520" y="5461481"/>
          <a:ext cx="8083474" cy="885825"/>
        </p:xfrm>
        <a:graphic>
          <a:graphicData uri="http://schemas.openxmlformats.org/drawingml/2006/table">
            <a:tbl>
              <a:tblPr>
                <a:tableStyleId>{616DA210-FB5B-4158-B5E0-FEB733F419BA}</a:tableStyleId>
              </a:tblPr>
              <a:tblGrid>
                <a:gridCol w="577391">
                  <a:extLst>
                    <a:ext uri="{9D8B030D-6E8A-4147-A177-3AD203B41FA5}">
                      <a16:colId xmlns:a16="http://schemas.microsoft.com/office/drawing/2014/main" val="1037901379"/>
                    </a:ext>
                  </a:extLst>
                </a:gridCol>
                <a:gridCol w="577391">
                  <a:extLst>
                    <a:ext uri="{9D8B030D-6E8A-4147-A177-3AD203B41FA5}">
                      <a16:colId xmlns:a16="http://schemas.microsoft.com/office/drawing/2014/main" val="1605042411"/>
                    </a:ext>
                  </a:extLst>
                </a:gridCol>
                <a:gridCol w="577391">
                  <a:extLst>
                    <a:ext uri="{9D8B030D-6E8A-4147-A177-3AD203B41FA5}">
                      <a16:colId xmlns:a16="http://schemas.microsoft.com/office/drawing/2014/main" val="1224235681"/>
                    </a:ext>
                  </a:extLst>
                </a:gridCol>
                <a:gridCol w="577391">
                  <a:extLst>
                    <a:ext uri="{9D8B030D-6E8A-4147-A177-3AD203B41FA5}">
                      <a16:colId xmlns:a16="http://schemas.microsoft.com/office/drawing/2014/main" val="3990610155"/>
                    </a:ext>
                  </a:extLst>
                </a:gridCol>
                <a:gridCol w="577391">
                  <a:extLst>
                    <a:ext uri="{9D8B030D-6E8A-4147-A177-3AD203B41FA5}">
                      <a16:colId xmlns:a16="http://schemas.microsoft.com/office/drawing/2014/main" val="1663021782"/>
                    </a:ext>
                  </a:extLst>
                </a:gridCol>
                <a:gridCol w="577391">
                  <a:extLst>
                    <a:ext uri="{9D8B030D-6E8A-4147-A177-3AD203B41FA5}">
                      <a16:colId xmlns:a16="http://schemas.microsoft.com/office/drawing/2014/main" val="4096982217"/>
                    </a:ext>
                  </a:extLst>
                </a:gridCol>
                <a:gridCol w="577391">
                  <a:extLst>
                    <a:ext uri="{9D8B030D-6E8A-4147-A177-3AD203B41FA5}">
                      <a16:colId xmlns:a16="http://schemas.microsoft.com/office/drawing/2014/main" val="4282259347"/>
                    </a:ext>
                  </a:extLst>
                </a:gridCol>
                <a:gridCol w="577391">
                  <a:extLst>
                    <a:ext uri="{9D8B030D-6E8A-4147-A177-3AD203B41FA5}">
                      <a16:colId xmlns:a16="http://schemas.microsoft.com/office/drawing/2014/main" val="3901886635"/>
                    </a:ext>
                  </a:extLst>
                </a:gridCol>
                <a:gridCol w="577391">
                  <a:extLst>
                    <a:ext uri="{9D8B030D-6E8A-4147-A177-3AD203B41FA5}">
                      <a16:colId xmlns:a16="http://schemas.microsoft.com/office/drawing/2014/main" val="2478733917"/>
                    </a:ext>
                  </a:extLst>
                </a:gridCol>
                <a:gridCol w="577391">
                  <a:extLst>
                    <a:ext uri="{9D8B030D-6E8A-4147-A177-3AD203B41FA5}">
                      <a16:colId xmlns:a16="http://schemas.microsoft.com/office/drawing/2014/main" val="2775012405"/>
                    </a:ext>
                  </a:extLst>
                </a:gridCol>
                <a:gridCol w="577391">
                  <a:extLst>
                    <a:ext uri="{9D8B030D-6E8A-4147-A177-3AD203B41FA5}">
                      <a16:colId xmlns:a16="http://schemas.microsoft.com/office/drawing/2014/main" val="520686979"/>
                    </a:ext>
                  </a:extLst>
                </a:gridCol>
                <a:gridCol w="577391">
                  <a:extLst>
                    <a:ext uri="{9D8B030D-6E8A-4147-A177-3AD203B41FA5}">
                      <a16:colId xmlns:a16="http://schemas.microsoft.com/office/drawing/2014/main" val="419098202"/>
                    </a:ext>
                  </a:extLst>
                </a:gridCol>
                <a:gridCol w="577391">
                  <a:extLst>
                    <a:ext uri="{9D8B030D-6E8A-4147-A177-3AD203B41FA5}">
                      <a16:colId xmlns:a16="http://schemas.microsoft.com/office/drawing/2014/main" val="844640493"/>
                    </a:ext>
                  </a:extLst>
                </a:gridCol>
                <a:gridCol w="577391">
                  <a:extLst>
                    <a:ext uri="{9D8B030D-6E8A-4147-A177-3AD203B41FA5}">
                      <a16:colId xmlns:a16="http://schemas.microsoft.com/office/drawing/2014/main" val="1564469201"/>
                    </a:ext>
                  </a:extLst>
                </a:gridCol>
              </a:tblGrid>
              <a:tr h="171450">
                <a:tc rowSpan="2">
                  <a:txBody>
                    <a:bodyPr/>
                    <a:lstStyle/>
                    <a:p>
                      <a:pPr algn="l" fontAlgn="b"/>
                      <a:r>
                        <a:rPr lang="ja-JP" altLang="en-US" sz="1100" u="none" strike="noStrike" dirty="0">
                          <a:effectLst/>
                          <a:latin typeface="Meiryo UI" panose="020B0604030504040204" pitchFamily="50" charset="-128"/>
                          <a:ea typeface="Meiryo UI" panose="020B0604030504040204" pitchFamily="50" charset="-128"/>
                        </a:rPr>
                        <a:t>　</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gridSpan="10">
                  <a:txBody>
                    <a:bodyPr/>
                    <a:lstStyle/>
                    <a:p>
                      <a:pPr algn="l" fontAlgn="b"/>
                      <a:r>
                        <a:rPr lang="ja-JP" altLang="en-US" sz="1100" b="0" i="0" u="none" strike="noStrike" dirty="0">
                          <a:effectLst/>
                          <a:latin typeface="Meiryo UI" panose="020B0604030504040204" pitchFamily="50" charset="-128"/>
                          <a:ea typeface="Meiryo UI" panose="020B0604030504040204" pitchFamily="50" charset="-128"/>
                        </a:rPr>
                        <a:t>空家数（万戸）</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extLst>
                  <a:ext uri="{0D108BD9-81ED-4DB2-BD59-A6C34878D82A}">
                    <a16:rowId xmlns:a16="http://schemas.microsoft.com/office/drawing/2014/main" val="2499271714"/>
                  </a:ext>
                </a:extLst>
              </a:tr>
              <a:tr h="171450">
                <a:tc vMerge="1">
                  <a:txBody>
                    <a:bodyPr/>
                    <a:lstStyle/>
                    <a:p>
                      <a:pPr algn="l" fontAlgn="b"/>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S38</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b="0" i="0" u="none" strike="noStrike" dirty="0">
                          <a:effectLst/>
                          <a:latin typeface="Meiryo UI" panose="020B0604030504040204" pitchFamily="50" charset="-128"/>
                          <a:ea typeface="Meiryo UI" panose="020B0604030504040204" pitchFamily="50" charset="-128"/>
                        </a:rPr>
                        <a:t>S43</a:t>
                      </a:r>
                    </a:p>
                  </a:txBody>
                  <a:tcPr marL="9525" marR="9525" marT="9525" marB="0" anchor="b"/>
                </a:tc>
                <a:tc>
                  <a:txBody>
                    <a:bodyPr/>
                    <a:lstStyle/>
                    <a:p>
                      <a:pPr algn="ctr" fontAlgn="b"/>
                      <a:r>
                        <a:rPr lang="en-US" sz="1100" b="0" i="0" u="none" strike="noStrike" dirty="0">
                          <a:effectLst/>
                          <a:latin typeface="Meiryo UI" panose="020B0604030504040204" pitchFamily="50" charset="-128"/>
                          <a:ea typeface="Meiryo UI" panose="020B0604030504040204" pitchFamily="50" charset="-128"/>
                        </a:rPr>
                        <a:t>S48</a:t>
                      </a:r>
                    </a:p>
                  </a:txBody>
                  <a:tcPr marL="9525" marR="9525" marT="9525" marB="0" anchor="b"/>
                </a:tc>
                <a:tc>
                  <a:txBody>
                    <a:bodyPr/>
                    <a:lstStyle/>
                    <a:p>
                      <a:pPr algn="ctr" fontAlgn="b"/>
                      <a:r>
                        <a:rPr lang="en-US" sz="1100" b="0" i="0" u="none" strike="noStrike" dirty="0">
                          <a:effectLst/>
                          <a:latin typeface="Meiryo UI" panose="020B0604030504040204" pitchFamily="50" charset="-128"/>
                          <a:ea typeface="Meiryo UI" panose="020B0604030504040204" pitchFamily="50" charset="-128"/>
                        </a:rPr>
                        <a:t>S53</a:t>
                      </a:r>
                    </a:p>
                  </a:txBody>
                  <a:tcPr marL="9525" marR="9525" marT="9525" marB="0" anchor="b"/>
                </a:tc>
                <a:tc>
                  <a:txBody>
                    <a:bodyPr/>
                    <a:lstStyle/>
                    <a:p>
                      <a:pPr algn="ctr" fontAlgn="b"/>
                      <a:r>
                        <a:rPr lang="en-US" sz="1100" b="0" i="0" u="none" strike="noStrike" dirty="0">
                          <a:effectLst/>
                          <a:latin typeface="Meiryo UI" panose="020B0604030504040204" pitchFamily="50" charset="-128"/>
                          <a:ea typeface="Meiryo UI" panose="020B0604030504040204" pitchFamily="50" charset="-128"/>
                        </a:rPr>
                        <a:t>S58</a:t>
                      </a:r>
                    </a:p>
                  </a:txBody>
                  <a:tcPr marL="9525" marR="9525" marT="9525" marB="0" anchor="b"/>
                </a:tc>
                <a:tc>
                  <a:txBody>
                    <a:bodyPr/>
                    <a:lstStyle/>
                    <a:p>
                      <a:pPr algn="ctr" fontAlgn="b"/>
                      <a:r>
                        <a:rPr lang="en-US" sz="1100" b="0" i="0" u="none" strike="noStrike" dirty="0">
                          <a:effectLst/>
                          <a:latin typeface="Meiryo UI" panose="020B0604030504040204" pitchFamily="50" charset="-128"/>
                          <a:ea typeface="Meiryo UI" panose="020B0604030504040204" pitchFamily="50" charset="-128"/>
                        </a:rPr>
                        <a:t>S63</a:t>
                      </a:r>
                    </a:p>
                  </a:txBody>
                  <a:tcPr marL="9525" marR="9525" marT="9525" marB="0" anchor="b"/>
                </a:tc>
                <a:tc>
                  <a:txBody>
                    <a:bodyPr/>
                    <a:lstStyle/>
                    <a:p>
                      <a:pPr algn="ctr" fontAlgn="b"/>
                      <a:r>
                        <a:rPr lang="en-US" sz="1100" b="0" i="0" u="none" strike="noStrike" dirty="0">
                          <a:effectLst/>
                          <a:latin typeface="Meiryo UI" panose="020B0604030504040204" pitchFamily="50" charset="-128"/>
                          <a:ea typeface="Meiryo UI" panose="020B0604030504040204" pitchFamily="50" charset="-128"/>
                        </a:rPr>
                        <a:t>H5</a:t>
                      </a:r>
                    </a:p>
                  </a:txBody>
                  <a:tcPr marL="9525" marR="9525" marT="9525" marB="0" anchor="b"/>
                </a:tc>
                <a:tc>
                  <a:txBody>
                    <a:bodyPr/>
                    <a:lstStyle/>
                    <a:p>
                      <a:pPr algn="ctr" fontAlgn="b"/>
                      <a:r>
                        <a:rPr lang="en-US" sz="1100" b="0" i="0" u="none" strike="noStrike" dirty="0">
                          <a:effectLst/>
                          <a:latin typeface="Meiryo UI" panose="020B0604030504040204" pitchFamily="50" charset="-128"/>
                          <a:ea typeface="Meiryo UI" panose="020B0604030504040204" pitchFamily="50" charset="-128"/>
                        </a:rPr>
                        <a:t>H10</a:t>
                      </a:r>
                    </a:p>
                  </a:txBody>
                  <a:tcPr marL="9525" marR="9525" marT="9525" marB="0" anchor="b"/>
                </a:tc>
                <a:tc>
                  <a:txBody>
                    <a:bodyPr/>
                    <a:lstStyle/>
                    <a:p>
                      <a:pPr algn="ctr" fontAlgn="b"/>
                      <a:r>
                        <a:rPr lang="en-US" sz="1100" b="0" i="0" u="none" strike="noStrike" dirty="0">
                          <a:effectLst/>
                          <a:latin typeface="Meiryo UI" panose="020B0604030504040204" pitchFamily="50" charset="-128"/>
                          <a:ea typeface="Meiryo UI" panose="020B0604030504040204" pitchFamily="50" charset="-128"/>
                        </a:rPr>
                        <a:t>H15</a:t>
                      </a:r>
                    </a:p>
                  </a:txBody>
                  <a:tcPr marL="9525" marR="9525" marT="9525" marB="0" anchor="b"/>
                </a:tc>
                <a:tc>
                  <a:txBody>
                    <a:bodyPr/>
                    <a:lstStyle/>
                    <a:p>
                      <a:pPr algn="ctr" fontAlgn="b"/>
                      <a:r>
                        <a:rPr lang="en-US" sz="1100" b="0" i="0" u="none" strike="noStrike" dirty="0">
                          <a:effectLst/>
                          <a:latin typeface="Meiryo UI" panose="020B0604030504040204" pitchFamily="50" charset="-128"/>
                          <a:ea typeface="Meiryo UI" panose="020B0604030504040204" pitchFamily="50" charset="-128"/>
                        </a:rPr>
                        <a:t>H20</a:t>
                      </a:r>
                    </a:p>
                  </a:txBody>
                  <a:tcPr marL="9525" marR="9525" marT="9525" marB="0" anchor="b"/>
                </a:tc>
                <a:tc>
                  <a:txBody>
                    <a:bodyPr/>
                    <a:lstStyle/>
                    <a:p>
                      <a:pPr algn="ctr" fontAlgn="b"/>
                      <a:r>
                        <a:rPr lang="en-US" sz="1100" b="0" i="0" u="none" strike="noStrike" dirty="0">
                          <a:effectLst/>
                          <a:latin typeface="Meiryo UI" panose="020B0604030504040204" pitchFamily="50" charset="-128"/>
                          <a:ea typeface="Meiryo UI" panose="020B0604030504040204" pitchFamily="50" charset="-128"/>
                        </a:rPr>
                        <a:t>H25</a:t>
                      </a:r>
                    </a:p>
                  </a:txBody>
                  <a:tcPr marL="9525" marR="9525" marT="9525" marB="0" anchor="b"/>
                </a:tc>
                <a:tc>
                  <a:txBody>
                    <a:bodyPr/>
                    <a:lstStyle/>
                    <a:p>
                      <a:pPr algn="ctr" fontAlgn="b"/>
                      <a:r>
                        <a:rPr lang="en-US" sz="1100" b="0" i="0" u="none" strike="noStrike" dirty="0">
                          <a:effectLst/>
                          <a:latin typeface="Meiryo UI" panose="020B0604030504040204" pitchFamily="50" charset="-128"/>
                          <a:ea typeface="Meiryo UI" panose="020B0604030504040204" pitchFamily="50" charset="-128"/>
                        </a:rPr>
                        <a:t>H30</a:t>
                      </a:r>
                    </a:p>
                  </a:txBody>
                  <a:tcPr marL="9525" marR="9525" marT="9525" marB="0" anchor="b"/>
                </a:tc>
                <a:tc>
                  <a:txBody>
                    <a:bodyPr/>
                    <a:lstStyle/>
                    <a:p>
                      <a:pPr algn="ctr" fontAlgn="b"/>
                      <a:r>
                        <a:rPr lang="en-US" sz="1100" b="0" i="0" u="none" strike="noStrike" dirty="0">
                          <a:effectLst/>
                          <a:latin typeface="Meiryo UI" panose="020B0604030504040204" pitchFamily="50" charset="-128"/>
                          <a:ea typeface="Meiryo UI" panose="020B0604030504040204" pitchFamily="50" charset="-128"/>
                        </a:rPr>
                        <a:t>R5</a:t>
                      </a:r>
                    </a:p>
                  </a:txBody>
                  <a:tcPr marL="9525" marR="9525" marT="9525" marB="0" anchor="b"/>
                </a:tc>
                <a:extLst>
                  <a:ext uri="{0D108BD9-81ED-4DB2-BD59-A6C34878D82A}">
                    <a16:rowId xmlns:a16="http://schemas.microsoft.com/office/drawing/2014/main" val="2307376063"/>
                  </a:ext>
                </a:extLst>
              </a:tr>
              <a:tr h="171450">
                <a:tc>
                  <a:txBody>
                    <a:bodyPr/>
                    <a:lstStyle/>
                    <a:p>
                      <a:pPr algn="l" fontAlgn="b"/>
                      <a:r>
                        <a:rPr lang="ja-JP" altLang="en-US" sz="1100" u="none" strike="noStrike">
                          <a:effectLst/>
                          <a:latin typeface="Meiryo UI" panose="020B0604030504040204" pitchFamily="50" charset="-128"/>
                          <a:ea typeface="Meiryo UI" panose="020B0604030504040204" pitchFamily="50" charset="-128"/>
                        </a:rPr>
                        <a:t>大阪府</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4.1</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10.4</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16.6</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27.9</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32.8</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36.4</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36.9</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50.1</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60.3</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62.5</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67.9</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70.9</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70.2</a:t>
                      </a:r>
                    </a:p>
                  </a:txBody>
                  <a:tcPr marL="9525" marR="9525" marT="9525" marB="0" anchor="b"/>
                </a:tc>
                <a:extLst>
                  <a:ext uri="{0D108BD9-81ED-4DB2-BD59-A6C34878D82A}">
                    <a16:rowId xmlns:a16="http://schemas.microsoft.com/office/drawing/2014/main" val="752135463"/>
                  </a:ext>
                </a:extLst>
              </a:tr>
              <a:tr h="171450">
                <a:tc>
                  <a:txBody>
                    <a:bodyPr/>
                    <a:lstStyle/>
                    <a:p>
                      <a:pPr algn="l" fontAlgn="b"/>
                      <a:r>
                        <a:rPr lang="ja-JP" altLang="en-US" sz="1100" u="none" strike="noStrike" dirty="0">
                          <a:effectLst/>
                          <a:latin typeface="Meiryo UI" panose="020B0604030504040204" pitchFamily="50" charset="-128"/>
                          <a:ea typeface="Meiryo UI" panose="020B0604030504040204" pitchFamily="50" charset="-128"/>
                        </a:rPr>
                        <a:t>東京都</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6.7</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12.4</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21.4</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34.2</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39.5</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41.1</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52.7</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62.4</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66.5</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75.0</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81.7</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80.9</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89.7</a:t>
                      </a:r>
                    </a:p>
                  </a:txBody>
                  <a:tcPr marL="9525" marR="9525" marT="9525" marB="0" anchor="b"/>
                </a:tc>
                <a:extLst>
                  <a:ext uri="{0D108BD9-81ED-4DB2-BD59-A6C34878D82A}">
                    <a16:rowId xmlns:a16="http://schemas.microsoft.com/office/drawing/2014/main" val="2329846026"/>
                  </a:ext>
                </a:extLst>
              </a:tr>
              <a:tr h="171450">
                <a:tc>
                  <a:txBody>
                    <a:bodyPr/>
                    <a:lstStyle/>
                    <a:p>
                      <a:pPr algn="l" fontAlgn="b"/>
                      <a:r>
                        <a:rPr lang="ja-JP" altLang="en-US" sz="1100" u="none" strike="noStrike">
                          <a:effectLst/>
                          <a:latin typeface="Meiryo UI" panose="020B0604030504040204" pitchFamily="50" charset="-128"/>
                          <a:ea typeface="Meiryo UI" panose="020B0604030504040204" pitchFamily="50" charset="-128"/>
                        </a:rPr>
                        <a:t>全国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52.2</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103.4</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172.0</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267.9</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330.2</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394.0</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447.6</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576.4</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659.3</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756.8</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819.6</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846.0</a:t>
                      </a:r>
                    </a:p>
                  </a:txBody>
                  <a:tcPr marL="9525" marR="9525" marT="9525" marB="0" anchor="b"/>
                </a:tc>
                <a:tc>
                  <a:txBody>
                    <a:bodyPr/>
                    <a:lstStyle/>
                    <a:p>
                      <a:pPr algn="r" fontAlgn="b"/>
                      <a:r>
                        <a:rPr lang="en-US" altLang="ja-JP" sz="1100" b="0" i="0" u="none" strike="noStrike" dirty="0">
                          <a:effectLst/>
                          <a:latin typeface="Meiryo UI" panose="020B0604030504040204" pitchFamily="50" charset="-128"/>
                          <a:ea typeface="Meiryo UI" panose="020B0604030504040204" pitchFamily="50" charset="-128"/>
                        </a:rPr>
                        <a:t>900.2</a:t>
                      </a:r>
                    </a:p>
                  </a:txBody>
                  <a:tcPr marL="9525" marR="9525" marT="9525" marB="0" anchor="b"/>
                </a:tc>
                <a:extLst>
                  <a:ext uri="{0D108BD9-81ED-4DB2-BD59-A6C34878D82A}">
                    <a16:rowId xmlns:a16="http://schemas.microsoft.com/office/drawing/2014/main" val="752232560"/>
                  </a:ext>
                </a:extLst>
              </a:tr>
            </a:tbl>
          </a:graphicData>
        </a:graphic>
      </p:graphicFrame>
      <p:sp>
        <p:nvSpPr>
          <p:cNvPr id="6" name="テキスト ボックス 5">
            <a:extLst>
              <a:ext uri="{FF2B5EF4-FFF2-40B4-BE49-F238E27FC236}">
                <a16:creationId xmlns:a16="http://schemas.microsoft.com/office/drawing/2014/main" id="{AAF75277-4CDF-9313-06CB-374AE9AF0825}"/>
              </a:ext>
            </a:extLst>
          </p:cNvPr>
          <p:cNvSpPr txBox="1"/>
          <p:nvPr/>
        </p:nvSpPr>
        <p:spPr>
          <a:xfrm>
            <a:off x="10150514" y="2007469"/>
            <a:ext cx="797971" cy="276999"/>
          </a:xfrm>
          <a:prstGeom prst="rect">
            <a:avLst/>
          </a:prstGeom>
          <a:solidFill>
            <a:schemeClr val="bg1"/>
          </a:solidFill>
          <a:ln>
            <a:solidFill>
              <a:schemeClr val="tx1"/>
            </a:solidFill>
          </a:ln>
        </p:spPr>
        <p:txBody>
          <a:bodyPr wrap="square" rtlCol="0">
            <a:spAutoFit/>
          </a:bodyPr>
          <a:lstStyle/>
          <a:p>
            <a:pPr algn="ctr"/>
            <a:r>
              <a:rPr lang="ja-JP" altLang="en-US" sz="1200" b="1" dirty="0"/>
              <a:t>全国</a:t>
            </a:r>
            <a:endParaRPr kumimoji="1" lang="ja-JP" altLang="en-US" sz="1200" b="1" dirty="0"/>
          </a:p>
        </p:txBody>
      </p:sp>
      <p:sp>
        <p:nvSpPr>
          <p:cNvPr id="7" name="テキスト ボックス 6">
            <a:extLst>
              <a:ext uri="{FF2B5EF4-FFF2-40B4-BE49-F238E27FC236}">
                <a16:creationId xmlns:a16="http://schemas.microsoft.com/office/drawing/2014/main" id="{0C8C8116-7DC6-1A2B-CCCF-56B460AB79C3}"/>
              </a:ext>
            </a:extLst>
          </p:cNvPr>
          <p:cNvSpPr txBox="1"/>
          <p:nvPr/>
        </p:nvSpPr>
        <p:spPr>
          <a:xfrm>
            <a:off x="10150514" y="1675446"/>
            <a:ext cx="797971" cy="276999"/>
          </a:xfrm>
          <a:prstGeom prst="rect">
            <a:avLst/>
          </a:prstGeom>
          <a:solidFill>
            <a:schemeClr val="bg1"/>
          </a:solidFill>
          <a:ln>
            <a:solidFill>
              <a:schemeClr val="tx1"/>
            </a:solidFill>
          </a:ln>
        </p:spPr>
        <p:txBody>
          <a:bodyPr wrap="square" rtlCol="0">
            <a:spAutoFit/>
          </a:bodyPr>
          <a:lstStyle/>
          <a:p>
            <a:pPr algn="ctr"/>
            <a:r>
              <a:rPr lang="ja-JP" altLang="en-US" sz="1200" b="1" dirty="0"/>
              <a:t>大阪府</a:t>
            </a:r>
            <a:endParaRPr kumimoji="1" lang="ja-JP" altLang="en-US" sz="1200" b="1" dirty="0"/>
          </a:p>
        </p:txBody>
      </p:sp>
      <p:sp>
        <p:nvSpPr>
          <p:cNvPr id="8" name="テキスト ボックス 7">
            <a:extLst>
              <a:ext uri="{FF2B5EF4-FFF2-40B4-BE49-F238E27FC236}">
                <a16:creationId xmlns:a16="http://schemas.microsoft.com/office/drawing/2014/main" id="{56D92975-5978-5453-0FB4-5C5190B00A4C}"/>
              </a:ext>
            </a:extLst>
          </p:cNvPr>
          <p:cNvSpPr txBox="1"/>
          <p:nvPr/>
        </p:nvSpPr>
        <p:spPr>
          <a:xfrm>
            <a:off x="10150515" y="2598977"/>
            <a:ext cx="797971" cy="276999"/>
          </a:xfrm>
          <a:prstGeom prst="rect">
            <a:avLst/>
          </a:prstGeom>
          <a:solidFill>
            <a:schemeClr val="bg1"/>
          </a:solidFill>
          <a:ln>
            <a:solidFill>
              <a:schemeClr val="tx1"/>
            </a:solidFill>
          </a:ln>
        </p:spPr>
        <p:txBody>
          <a:bodyPr wrap="square" rtlCol="0">
            <a:spAutoFit/>
          </a:bodyPr>
          <a:lstStyle/>
          <a:p>
            <a:pPr algn="ctr"/>
            <a:r>
              <a:rPr lang="ja-JP" altLang="en-US" sz="1200" b="1" dirty="0"/>
              <a:t>東京都</a:t>
            </a:r>
            <a:endParaRPr kumimoji="1" lang="ja-JP" altLang="en-US" sz="1200" b="1" dirty="0"/>
          </a:p>
        </p:txBody>
      </p:sp>
      <p:sp>
        <p:nvSpPr>
          <p:cNvPr id="14" name="正方形/長方形 13">
            <a:extLst>
              <a:ext uri="{FF2B5EF4-FFF2-40B4-BE49-F238E27FC236}">
                <a16:creationId xmlns:a16="http://schemas.microsoft.com/office/drawing/2014/main" id="{390D9BFA-B15A-4A23-A518-2B22C913C83D}"/>
              </a:ext>
            </a:extLst>
          </p:cNvPr>
          <p:cNvSpPr/>
          <p:nvPr/>
        </p:nvSpPr>
        <p:spPr>
          <a:xfrm>
            <a:off x="9897019" y="4959199"/>
            <a:ext cx="652480" cy="30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eiryo UI" panose="020B0604030504040204" pitchFamily="50" charset="-128"/>
                <a:ea typeface="Meiryo UI" panose="020B0604030504040204" pitchFamily="50" charset="-128"/>
              </a:rPr>
              <a:t>（年）</a:t>
            </a:r>
            <a:endParaRPr lang="ja-JP" sz="8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4553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E0E4D93-6044-4CFC-B3D6-01DB6028F4B5}"/>
              </a:ext>
            </a:extLst>
          </p:cNvPr>
          <p:cNvPicPr>
            <a:picLocks noChangeAspect="1"/>
          </p:cNvPicPr>
          <p:nvPr/>
        </p:nvPicPr>
        <p:blipFill>
          <a:blip r:embed="rId2"/>
          <a:stretch>
            <a:fillRect/>
          </a:stretch>
        </p:blipFill>
        <p:spPr>
          <a:xfrm>
            <a:off x="1386432" y="685562"/>
            <a:ext cx="9419136" cy="5486876"/>
          </a:xfrm>
          <a:prstGeom prst="rect">
            <a:avLst/>
          </a:prstGeom>
        </p:spPr>
      </p:pic>
      <p:sp>
        <p:nvSpPr>
          <p:cNvPr id="3" name="Rectangle 20"/>
          <p:cNvSpPr>
            <a:spLocks noChangeArrowheads="1"/>
          </p:cNvSpPr>
          <p:nvPr/>
        </p:nvSpPr>
        <p:spPr bwMode="auto">
          <a:xfrm>
            <a:off x="0" y="-27384"/>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４マンション　大阪府内の分譲マンションのストック数推計</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5847537" y="6391071"/>
            <a:ext cx="4786179" cy="253916"/>
          </a:xfrm>
          <a:prstGeom prst="rect">
            <a:avLst/>
          </a:prstGeom>
          <a:noFill/>
        </p:spPr>
        <p:txBody>
          <a:bodyPr wrap="square" rtlCol="0">
            <a:spAutoFit/>
          </a:bodyPr>
          <a:lstStyle/>
          <a:p>
            <a:pPr algn="r"/>
            <a:r>
              <a:rPr lang="ja-JP" altLang="en-US" sz="1050">
                <a:latin typeface="メイリオ" panose="020B0604030504040204" pitchFamily="50" charset="-128"/>
                <a:ea typeface="メイリオ" panose="020B0604030504040204" pitchFamily="50" charset="-128"/>
              </a:rPr>
              <a:t>各年「建築物着工統計」及び「住宅着工統計」（国土交通省）をもとに作成</a:t>
            </a:r>
            <a:endParaRPr lang="ja-JP" altLang="en-US" sz="1050" dirty="0">
              <a:latin typeface="メイリオ" panose="020B0604030504040204" pitchFamily="50" charset="-128"/>
              <a:ea typeface="メイリオ" panose="020B0604030504040204" pitchFamily="50" charset="-128"/>
            </a:endParaRPr>
          </a:p>
        </p:txBody>
      </p:sp>
      <p:sp>
        <p:nvSpPr>
          <p:cNvPr id="6" name="テキスト ボックス 9"/>
          <p:cNvSpPr txBox="1"/>
          <p:nvPr/>
        </p:nvSpPr>
        <p:spPr>
          <a:xfrm>
            <a:off x="465058" y="429041"/>
            <a:ext cx="11261884" cy="387414"/>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273050" indent="-273050">
              <a:lnSpc>
                <a:spcPct val="1200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大阪府内の</a:t>
            </a:r>
            <a:r>
              <a:rPr lang="ja-JP" altLang="en-US" sz="1800">
                <a:latin typeface="Meiryo UI" panose="020B0604030504040204" pitchFamily="50" charset="-128"/>
                <a:ea typeface="Meiryo UI" panose="020B0604030504040204" pitchFamily="50" charset="-128"/>
                <a:cs typeface="Meiryo UI" panose="020B0604030504040204" pitchFamily="50" charset="-128"/>
              </a:rPr>
              <a:t>分譲マンションストック数は、令和</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800">
                <a:latin typeface="Meiryo UI" panose="020B0604030504040204" pitchFamily="50" charset="-128"/>
                <a:ea typeface="Meiryo UI" panose="020B0604030504040204" pitchFamily="50" charset="-128"/>
                <a:cs typeface="Meiryo UI" panose="020B0604030504040204" pitchFamily="50" charset="-128"/>
              </a:rPr>
              <a:t>年度末で</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81.</a:t>
            </a:r>
            <a:r>
              <a:rPr lang="ja-JP" altLang="en-US" sz="1800">
                <a:latin typeface="Meiryo UI" panose="020B0604030504040204" pitchFamily="50" charset="-128"/>
                <a:ea typeface="Meiryo UI" panose="020B0604030504040204" pitchFamily="50" charset="-128"/>
                <a:cs typeface="Meiryo UI" panose="020B0604030504040204" pitchFamily="50" charset="-128"/>
              </a:rPr>
              <a:t>９万戸と増加し続けている。</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3"/>
          <p:cNvSpPr txBox="1"/>
          <p:nvPr/>
        </p:nvSpPr>
        <p:spPr>
          <a:xfrm>
            <a:off x="1803000" y="5937775"/>
            <a:ext cx="7553290" cy="4326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Times New Roman"/>
              </a:rPr>
              <a:t>注１ 新規供給戸数は、建築物着工統計等を基に推計した</a:t>
            </a:r>
          </a:p>
          <a:p>
            <a:pPr marR="0" lvl="0" indent="9525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Times New Roman"/>
              </a:rPr>
              <a:t>２ ストック戸数は、新規供給戸数の累計等を基に、各年末時点の戸数を推計した</a:t>
            </a:r>
          </a:p>
          <a:p>
            <a:pPr marR="0" lvl="0" indent="95250" algn="just" defTabSz="914400" rtl="0" eaLnBrk="1" fontAlgn="auto" latinLnBrk="0" hangingPunct="1">
              <a:spcBef>
                <a:spcPts val="0"/>
              </a:spcBef>
              <a:spcAft>
                <a:spcPts val="0"/>
              </a:spcAft>
              <a:buClrTx/>
              <a:buSzTx/>
              <a:buFontTx/>
              <a:buNone/>
              <a:tabLst/>
              <a:defRPr/>
            </a:pPr>
            <a:r>
              <a:rPr kumimoji="1" lang="ja-JP" altLang="en-US" sz="800" b="0" i="0" u="none" strike="noStrike" kern="1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Times New Roman"/>
              </a:rPr>
              <a:t>３ ここでいうマンションとは、中高層（</a:t>
            </a:r>
            <a:r>
              <a:rPr kumimoji="1" lang="en-US" altLang="ja-JP"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a:rPr>
              <a:t>3</a:t>
            </a:r>
            <a:r>
              <a:rPr kumimoji="1" lang="ja-JP" altLang="en-US" sz="800" b="0" i="0" u="none" strike="noStrike" kern="1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Times New Roman"/>
              </a:rPr>
              <a:t>階建て以上）･分譲･共同建てで、鉄筋コンクリート、鉄骨鉄筋コンクリート又は鉄骨造の住宅をいう</a:t>
            </a:r>
          </a:p>
          <a:p>
            <a:pPr algn="just"/>
            <a:r>
              <a:rPr lang="en-US" sz="800" kern="100" dirty="0">
                <a:solidFill>
                  <a:schemeClr val="tx1"/>
                </a:solidFill>
                <a:ea typeface="ＭＳ 明朝"/>
                <a:cs typeface="Times New Roman"/>
              </a:rPr>
              <a:t> </a:t>
            </a:r>
            <a:endParaRPr lang="ja-JP" altLang="en-US" sz="1050" kern="100" dirty="0">
              <a:solidFill>
                <a:schemeClr val="tx1"/>
              </a:solidFill>
              <a:ea typeface="ＭＳ 明朝"/>
              <a:cs typeface="Times New Roman"/>
            </a:endParaRPr>
          </a:p>
        </p:txBody>
      </p:sp>
      <p:sp>
        <p:nvSpPr>
          <p:cNvPr id="2" name="スライド番号プレースホルダー 1">
            <a:extLst>
              <a:ext uri="{FF2B5EF4-FFF2-40B4-BE49-F238E27FC236}">
                <a16:creationId xmlns:a16="http://schemas.microsoft.com/office/drawing/2014/main" id="{2CA2DA54-8B06-5E14-07A6-E6F80F153DB9}"/>
              </a:ext>
            </a:extLst>
          </p:cNvPr>
          <p:cNvSpPr>
            <a:spLocks noGrp="1"/>
          </p:cNvSpPr>
          <p:nvPr>
            <p:ph type="sldNum" sz="quarter" idx="12"/>
          </p:nvPr>
        </p:nvSpPr>
        <p:spPr>
          <a:xfrm>
            <a:off x="9448800" y="6497587"/>
            <a:ext cx="2743200" cy="365125"/>
          </a:xfrm>
        </p:spPr>
        <p:txBody>
          <a:bodyPr/>
          <a:lstStyle/>
          <a:p>
            <a:pPr>
              <a:defRPr/>
            </a:pPr>
            <a:fld id="{4C4AE124-F07C-4949-85EC-055B3F0DE189}" type="slidenum">
              <a:rPr lang="en-US" altLang="ja-JP" smtClean="0"/>
              <a:pPr>
                <a:defRPr/>
              </a:pPr>
              <a:t>35</a:t>
            </a:fld>
            <a:endParaRPr lang="en-US" altLang="ja-JP" dirty="0"/>
          </a:p>
        </p:txBody>
      </p:sp>
      <p:sp>
        <p:nvSpPr>
          <p:cNvPr id="8" name="正方形/長方形 7">
            <a:extLst>
              <a:ext uri="{FF2B5EF4-FFF2-40B4-BE49-F238E27FC236}">
                <a16:creationId xmlns:a16="http://schemas.microsoft.com/office/drawing/2014/main" id="{357C7C5C-F6B6-45C8-A55D-7C3DB584E3C2}"/>
              </a:ext>
            </a:extLst>
          </p:cNvPr>
          <p:cNvSpPr/>
          <p:nvPr/>
        </p:nvSpPr>
        <p:spPr>
          <a:xfrm>
            <a:off x="10062760" y="5635272"/>
            <a:ext cx="652480" cy="302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ja-JP" altLang="en-US" sz="800" dirty="0">
                <a:solidFill>
                  <a:schemeClr val="tx1"/>
                </a:solidFill>
                <a:latin typeface="Meiryo UI" panose="020B0604030504040204" pitchFamily="50" charset="-128"/>
                <a:ea typeface="Meiryo UI" panose="020B0604030504040204" pitchFamily="50" charset="-128"/>
              </a:rPr>
              <a:t>（年度）</a:t>
            </a:r>
            <a:endParaRPr lang="ja-JP" sz="8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2327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14F4C3D-12DF-4EBD-93AC-5907A2B49167}"/>
              </a:ext>
            </a:extLst>
          </p:cNvPr>
          <p:cNvPicPr>
            <a:picLocks noChangeAspect="1"/>
          </p:cNvPicPr>
          <p:nvPr/>
        </p:nvPicPr>
        <p:blipFill>
          <a:blip r:embed="rId3"/>
          <a:stretch>
            <a:fillRect/>
          </a:stretch>
        </p:blipFill>
        <p:spPr>
          <a:xfrm>
            <a:off x="2749630" y="1618310"/>
            <a:ext cx="6584251" cy="4938188"/>
          </a:xfrm>
          <a:prstGeom prst="rect">
            <a:avLst/>
          </a:prstGeom>
        </p:spPr>
      </p:pic>
      <p:sp>
        <p:nvSpPr>
          <p:cNvPr id="5" name="Rectangle 1"/>
          <p:cNvSpPr>
            <a:spLocks noChangeArrowheads="1"/>
          </p:cNvSpPr>
          <p:nvPr/>
        </p:nvSpPr>
        <p:spPr bwMode="auto">
          <a:xfrm>
            <a:off x="0" y="1"/>
            <a:ext cx="12192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５住宅の性能、質　①大阪府の居住面積の推移</a:t>
            </a:r>
          </a:p>
        </p:txBody>
      </p:sp>
      <p:sp>
        <p:nvSpPr>
          <p:cNvPr id="4" name="テキスト ボックス 3">
            <a:extLst>
              <a:ext uri="{FF2B5EF4-FFF2-40B4-BE49-F238E27FC236}">
                <a16:creationId xmlns:a16="http://schemas.microsoft.com/office/drawing/2014/main" id="{005FD7BA-66AE-CBE6-4B5A-BB3292BCC736}"/>
              </a:ext>
            </a:extLst>
          </p:cNvPr>
          <p:cNvSpPr txBox="1"/>
          <p:nvPr/>
        </p:nvSpPr>
        <p:spPr>
          <a:xfrm>
            <a:off x="9173844" y="2554945"/>
            <a:ext cx="1783339" cy="276999"/>
          </a:xfrm>
          <a:prstGeom prst="rect">
            <a:avLst/>
          </a:prstGeom>
          <a:solidFill>
            <a:schemeClr val="bg1"/>
          </a:solidFill>
          <a:ln>
            <a:solidFill>
              <a:schemeClr val="tx1"/>
            </a:solidFill>
          </a:ln>
        </p:spPr>
        <p:txBody>
          <a:bodyPr wrap="square" rtlCol="0">
            <a:spAutoFit/>
          </a:bodyPr>
          <a:lstStyle/>
          <a:p>
            <a:pPr algn="ctr"/>
            <a:r>
              <a:rPr lang="ja-JP" altLang="en-US" sz="1200" b="1" dirty="0"/>
              <a:t>誘導居住面積水準以上</a:t>
            </a:r>
            <a:endParaRPr kumimoji="1" lang="ja-JP" altLang="en-US" sz="1200" b="1" dirty="0"/>
          </a:p>
        </p:txBody>
      </p:sp>
      <p:sp>
        <p:nvSpPr>
          <p:cNvPr id="7" name="テキスト ボックス 6">
            <a:extLst>
              <a:ext uri="{FF2B5EF4-FFF2-40B4-BE49-F238E27FC236}">
                <a16:creationId xmlns:a16="http://schemas.microsoft.com/office/drawing/2014/main" id="{6FCD0334-BA0C-79A8-937C-DEB77A64D36B}"/>
              </a:ext>
            </a:extLst>
          </p:cNvPr>
          <p:cNvSpPr txBox="1"/>
          <p:nvPr/>
        </p:nvSpPr>
        <p:spPr>
          <a:xfrm>
            <a:off x="9173844" y="4447255"/>
            <a:ext cx="1896945" cy="461665"/>
          </a:xfrm>
          <a:prstGeom prst="rect">
            <a:avLst/>
          </a:prstGeom>
          <a:solidFill>
            <a:schemeClr val="bg1"/>
          </a:solidFill>
          <a:ln>
            <a:solidFill>
              <a:schemeClr val="tx1"/>
            </a:solidFill>
          </a:ln>
        </p:spPr>
        <p:txBody>
          <a:bodyPr wrap="square" rtlCol="0">
            <a:spAutoFit/>
          </a:bodyPr>
          <a:lstStyle/>
          <a:p>
            <a:pPr algn="ctr"/>
            <a:r>
              <a:rPr lang="ja-JP" altLang="en-US" sz="1200" b="1" dirty="0"/>
              <a:t>最低居住面積水準以上・誘導居住面積水準未満</a:t>
            </a:r>
            <a:endParaRPr kumimoji="1" lang="ja-JP" altLang="en-US" sz="1200" b="1" dirty="0"/>
          </a:p>
        </p:txBody>
      </p:sp>
      <p:sp>
        <p:nvSpPr>
          <p:cNvPr id="8" name="テキスト ボックス 7">
            <a:extLst>
              <a:ext uri="{FF2B5EF4-FFF2-40B4-BE49-F238E27FC236}">
                <a16:creationId xmlns:a16="http://schemas.microsoft.com/office/drawing/2014/main" id="{3EE517A5-6CC7-2B5D-1A73-C5991362269A}"/>
              </a:ext>
            </a:extLst>
          </p:cNvPr>
          <p:cNvSpPr txBox="1"/>
          <p:nvPr/>
        </p:nvSpPr>
        <p:spPr>
          <a:xfrm>
            <a:off x="9173844" y="5364959"/>
            <a:ext cx="1896945" cy="276999"/>
          </a:xfrm>
          <a:prstGeom prst="rect">
            <a:avLst/>
          </a:prstGeom>
          <a:solidFill>
            <a:schemeClr val="bg1"/>
          </a:solidFill>
          <a:ln>
            <a:solidFill>
              <a:schemeClr val="tx1"/>
            </a:solidFill>
          </a:ln>
        </p:spPr>
        <p:txBody>
          <a:bodyPr wrap="square" rtlCol="0">
            <a:spAutoFit/>
          </a:bodyPr>
          <a:lstStyle/>
          <a:p>
            <a:pPr algn="ctr"/>
            <a:r>
              <a:rPr lang="ja-JP" altLang="en-US" sz="1200" b="1" dirty="0"/>
              <a:t>最低居住面積水準未満</a:t>
            </a:r>
            <a:endParaRPr kumimoji="1" lang="ja-JP" altLang="en-US" sz="1200" b="1" dirty="0"/>
          </a:p>
        </p:txBody>
      </p:sp>
      <p:sp>
        <p:nvSpPr>
          <p:cNvPr id="9" name="テキスト ボックス 8">
            <a:extLst>
              <a:ext uri="{FF2B5EF4-FFF2-40B4-BE49-F238E27FC236}">
                <a16:creationId xmlns:a16="http://schemas.microsoft.com/office/drawing/2014/main" id="{2931685E-C360-EFC4-1E9D-7AEA42000213}"/>
              </a:ext>
            </a:extLst>
          </p:cNvPr>
          <p:cNvSpPr txBox="1"/>
          <p:nvPr/>
        </p:nvSpPr>
        <p:spPr>
          <a:xfrm>
            <a:off x="9173844" y="5726905"/>
            <a:ext cx="1896945" cy="276999"/>
          </a:xfrm>
          <a:prstGeom prst="rect">
            <a:avLst/>
          </a:prstGeom>
          <a:solidFill>
            <a:schemeClr val="bg1"/>
          </a:solidFill>
          <a:ln>
            <a:solidFill>
              <a:schemeClr val="tx1"/>
            </a:solidFill>
          </a:ln>
        </p:spPr>
        <p:txBody>
          <a:bodyPr wrap="square" rtlCol="0">
            <a:spAutoFit/>
          </a:bodyPr>
          <a:lstStyle/>
          <a:p>
            <a:pPr algn="ctr"/>
            <a:r>
              <a:rPr lang="ja-JP" altLang="en-US" sz="1200" b="1" dirty="0"/>
              <a:t>不詳</a:t>
            </a:r>
            <a:endParaRPr kumimoji="1" lang="ja-JP" altLang="en-US" sz="1200" b="1" dirty="0"/>
          </a:p>
        </p:txBody>
      </p:sp>
      <p:sp>
        <p:nvSpPr>
          <p:cNvPr id="10" name="テキスト ボックス 9">
            <a:extLst>
              <a:ext uri="{FF2B5EF4-FFF2-40B4-BE49-F238E27FC236}">
                <a16:creationId xmlns:a16="http://schemas.microsoft.com/office/drawing/2014/main" id="{3D08C25D-A7A2-DF57-AF10-1B378C8EFE9E}"/>
              </a:ext>
            </a:extLst>
          </p:cNvPr>
          <p:cNvSpPr txBox="1"/>
          <p:nvPr/>
        </p:nvSpPr>
        <p:spPr>
          <a:xfrm>
            <a:off x="281576" y="4909915"/>
            <a:ext cx="2312334" cy="1519253"/>
          </a:xfrm>
          <a:prstGeom prst="rect">
            <a:avLst/>
          </a:prstGeom>
          <a:noFill/>
          <a:ln>
            <a:solidFill>
              <a:schemeClr val="tx1"/>
            </a:solidFill>
          </a:ln>
        </p:spPr>
        <p:txBody>
          <a:bodyPr wrap="square" tIns="72000" bIns="0">
            <a:spAutoFit/>
          </a:bodyPr>
          <a:lstStyle/>
          <a:p>
            <a:pPr algn="just"/>
            <a:r>
              <a:rPr lang="ja-JP" altLang="en-US" sz="1000" b="1" dirty="0">
                <a:latin typeface="メイリオ" panose="020B0604030504040204" pitchFamily="50" charset="-128"/>
                <a:ea typeface="メイリオ" panose="020B0604030504040204" pitchFamily="50" charset="-128"/>
              </a:rPr>
              <a:t>最低居住面積水準</a:t>
            </a:r>
            <a:endParaRPr lang="en-US" altLang="ja-JP" sz="1000" b="1" dirty="0">
              <a:latin typeface="メイリオ" panose="020B0604030504040204" pitchFamily="50" charset="-128"/>
              <a:ea typeface="メイリオ" panose="020B0604030504040204" pitchFamily="50" charset="-128"/>
            </a:endParaRPr>
          </a:p>
          <a:p>
            <a:pPr algn="just"/>
            <a:endParaRPr lang="en-US" altLang="ja-JP" sz="200" b="1" dirty="0">
              <a:latin typeface="メイリオ" panose="020B0604030504040204" pitchFamily="50" charset="-128"/>
              <a:ea typeface="メイリオ" panose="020B0604030504040204" pitchFamily="50" charset="-128"/>
            </a:endParaRPr>
          </a:p>
          <a:p>
            <a:pPr marL="88900" algn="just"/>
            <a:r>
              <a:rPr lang="ja-JP" altLang="en-US" sz="1000" dirty="0">
                <a:latin typeface="メイリオ" panose="020B0604030504040204" pitchFamily="50" charset="-128"/>
                <a:ea typeface="メイリオ" panose="020B0604030504040204" pitchFamily="50" charset="-128"/>
              </a:rPr>
              <a:t>世帯人数に応じて、健康で文化的な住生活の基本とし必要不可欠な住宅 面積に関する水準</a:t>
            </a:r>
            <a:endParaRPr lang="en-US" altLang="ja-JP" sz="1000" dirty="0">
              <a:latin typeface="メイリオ" panose="020B0604030504040204" pitchFamily="50" charset="-128"/>
              <a:ea typeface="メイリオ" panose="020B0604030504040204" pitchFamily="50" charset="-128"/>
            </a:endParaRPr>
          </a:p>
          <a:p>
            <a:pPr algn="just"/>
            <a:endParaRPr lang="en-US" altLang="ja-JP" sz="200" b="1" dirty="0">
              <a:latin typeface="メイリオ" panose="020B0604030504040204" pitchFamily="50" charset="-128"/>
              <a:ea typeface="メイリオ" panose="020B0604030504040204" pitchFamily="50" charset="-128"/>
            </a:endParaRPr>
          </a:p>
          <a:p>
            <a:pPr algn="just"/>
            <a:r>
              <a:rPr lang="ja-JP" altLang="en-US" sz="1000" b="1" dirty="0">
                <a:latin typeface="メイリオ" panose="020B0604030504040204" pitchFamily="50" charset="-128"/>
                <a:ea typeface="メイリオ" panose="020B0604030504040204" pitchFamily="50" charset="-128"/>
              </a:rPr>
              <a:t>誘導居住面積水準</a:t>
            </a:r>
            <a:endParaRPr lang="en-US" altLang="ja-JP" sz="1000" b="1" dirty="0">
              <a:latin typeface="メイリオ" panose="020B0604030504040204" pitchFamily="50" charset="-128"/>
              <a:ea typeface="メイリオ" panose="020B0604030504040204" pitchFamily="50" charset="-128"/>
            </a:endParaRPr>
          </a:p>
          <a:p>
            <a:pPr marL="88900" algn="just"/>
            <a:r>
              <a:rPr lang="ja-JP" altLang="en-US" sz="1000" dirty="0">
                <a:latin typeface="メイリオ" panose="020B0604030504040204" pitchFamily="50" charset="-128"/>
                <a:ea typeface="メイリオ" panose="020B0604030504040204" pitchFamily="50" charset="-128"/>
              </a:rPr>
              <a:t>世帯人数に応じて、豊かな住生活の実現の前提として、多様なライフスタイルを想定した場合に必要と考えられる住宅の面積に関する水準</a:t>
            </a:r>
            <a:endParaRPr lang="en-US" altLang="ja-JP" sz="1000" dirty="0">
              <a:latin typeface="メイリオ" panose="020B0604030504040204" pitchFamily="50" charset="-128"/>
              <a:ea typeface="メイリオ" panose="020B0604030504040204" pitchFamily="50" charset="-128"/>
            </a:endParaRPr>
          </a:p>
        </p:txBody>
      </p:sp>
      <p:sp>
        <p:nvSpPr>
          <p:cNvPr id="12" name="Rectangle 6">
            <a:extLst>
              <a:ext uri="{FF2B5EF4-FFF2-40B4-BE49-F238E27FC236}">
                <a16:creationId xmlns:a16="http://schemas.microsoft.com/office/drawing/2014/main" id="{6EB11BD8-6286-9D5E-C22F-73203F51C51A}"/>
              </a:ext>
            </a:extLst>
          </p:cNvPr>
          <p:cNvSpPr>
            <a:spLocks noChangeArrowheads="1"/>
          </p:cNvSpPr>
          <p:nvPr/>
        </p:nvSpPr>
        <p:spPr bwMode="auto">
          <a:xfrm>
            <a:off x="457200" y="476251"/>
            <a:ext cx="1133856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・全体的に居住面積は広くなる傾向にあり、最低居住面積水準未満の世帯率は近年減少傾向にある。</a:t>
            </a:r>
          </a:p>
        </p:txBody>
      </p:sp>
      <p:sp>
        <p:nvSpPr>
          <p:cNvPr id="13" name="テキスト ボックス 12">
            <a:extLst>
              <a:ext uri="{FF2B5EF4-FFF2-40B4-BE49-F238E27FC236}">
                <a16:creationId xmlns:a16="http://schemas.microsoft.com/office/drawing/2014/main" id="{E7027600-B19D-D0DF-BCB5-7DAC448DCE81}"/>
              </a:ext>
            </a:extLst>
          </p:cNvPr>
          <p:cNvSpPr txBox="1"/>
          <p:nvPr/>
        </p:nvSpPr>
        <p:spPr>
          <a:xfrm>
            <a:off x="5751533" y="6597352"/>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14" name="スライド番号プレースホルダー 4">
            <a:extLst>
              <a:ext uri="{FF2B5EF4-FFF2-40B4-BE49-F238E27FC236}">
                <a16:creationId xmlns:a16="http://schemas.microsoft.com/office/drawing/2014/main" id="{A03B2812-149F-45D2-81AD-FD87D18FB167}"/>
              </a:ext>
            </a:extLst>
          </p:cNvPr>
          <p:cNvSpPr>
            <a:spLocks noGrp="1"/>
          </p:cNvSpPr>
          <p:nvPr>
            <p:ph type="sldNum" sz="quarter" idx="12"/>
          </p:nvPr>
        </p:nvSpPr>
        <p:spPr>
          <a:xfrm>
            <a:off x="9448800" y="6515644"/>
            <a:ext cx="2743200" cy="365125"/>
          </a:xfrm>
        </p:spPr>
        <p:txBody>
          <a:bodyPr/>
          <a:lstStyle/>
          <a:p>
            <a:fld id="{939419F8-C6ED-4129-B08A-7AC8488EBEA0}" type="slidenum">
              <a:rPr kumimoji="1" lang="ja-JP" altLang="en-US" smtClean="0"/>
              <a:t>36</a:t>
            </a:fld>
            <a:endParaRPr kumimoji="1" lang="ja-JP" altLang="en-US" dirty="0"/>
          </a:p>
        </p:txBody>
      </p:sp>
    </p:spTree>
    <p:extLst>
      <p:ext uri="{BB962C8B-B14F-4D97-AF65-F5344CB8AC3E}">
        <p14:creationId xmlns:p14="http://schemas.microsoft.com/office/powerpoint/2010/main" val="836846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3">
            <a:extLst>
              <a:ext uri="{FF2B5EF4-FFF2-40B4-BE49-F238E27FC236}">
                <a16:creationId xmlns:a16="http://schemas.microsoft.com/office/drawing/2014/main" id="{0C09EC62-5998-49BD-9F7A-C21EAC972DB3}"/>
              </a:ext>
            </a:extLst>
          </p:cNvPr>
          <p:cNvSpPr>
            <a:spLocks noGrp="1"/>
          </p:cNvSpPr>
          <p:nvPr>
            <p:ph type="sldNum" sz="quarter" idx="12"/>
          </p:nvPr>
        </p:nvSpPr>
        <p:spPr>
          <a:xfrm>
            <a:off x="10058400" y="6568961"/>
            <a:ext cx="2133600" cy="287337"/>
          </a:xfrm>
        </p:spPr>
        <p:txBody>
          <a:bodyPr/>
          <a:lstStyle/>
          <a:p>
            <a:pPr>
              <a:defRPr/>
            </a:pPr>
            <a:fld id="{09954CD4-AF95-4C78-B160-84012AB9CEDB}" type="slidenum">
              <a:rPr lang="en-US" altLang="ja-JP" smtClean="0">
                <a:solidFill>
                  <a:schemeClr val="bg1">
                    <a:lumMod val="50000"/>
                  </a:schemeClr>
                </a:solidFill>
                <a:latin typeface="游ゴシック" panose="020B0400000000000000" pitchFamily="50" charset="-128"/>
                <a:ea typeface="游ゴシック" panose="020B0400000000000000" pitchFamily="50" charset="-128"/>
              </a:rPr>
              <a:pPr>
                <a:defRPr/>
              </a:pPr>
              <a:t>37</a:t>
            </a:fld>
            <a:endParaRPr lang="en-US" altLang="ja-JP"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8" name="Rectangle 2">
            <a:extLst>
              <a:ext uri="{FF2B5EF4-FFF2-40B4-BE49-F238E27FC236}">
                <a16:creationId xmlns:a16="http://schemas.microsoft.com/office/drawing/2014/main" id="{4EF84974-EABB-44D9-A3B1-747750EC4ECB}"/>
              </a:ext>
            </a:extLst>
          </p:cNvPr>
          <p:cNvSpPr>
            <a:spLocks noChangeArrowheads="1"/>
          </p:cNvSpPr>
          <p:nvPr/>
        </p:nvSpPr>
        <p:spPr bwMode="auto">
          <a:xfrm>
            <a:off x="0" y="0"/>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５住宅の性能、質　②大阪府の住宅の耐震化状況</a:t>
            </a:r>
          </a:p>
        </p:txBody>
      </p:sp>
      <p:sp>
        <p:nvSpPr>
          <p:cNvPr id="18" name="テキスト ボックス 17">
            <a:extLst>
              <a:ext uri="{FF2B5EF4-FFF2-40B4-BE49-F238E27FC236}">
                <a16:creationId xmlns:a16="http://schemas.microsoft.com/office/drawing/2014/main" id="{F820B93D-783A-4AFA-A31F-030AA128E6BD}"/>
              </a:ext>
            </a:extLst>
          </p:cNvPr>
          <p:cNvSpPr txBox="1"/>
          <p:nvPr/>
        </p:nvSpPr>
        <p:spPr>
          <a:xfrm>
            <a:off x="6544729" y="657047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各年「住宅・土地統計調査」（総務省統計局）を基に大阪府にて推計</a:t>
            </a:r>
          </a:p>
        </p:txBody>
      </p:sp>
      <p:sp>
        <p:nvSpPr>
          <p:cNvPr id="19" name="Rectangle 6">
            <a:extLst>
              <a:ext uri="{FF2B5EF4-FFF2-40B4-BE49-F238E27FC236}">
                <a16:creationId xmlns:a16="http://schemas.microsoft.com/office/drawing/2014/main" id="{569073D3-5E66-4BD5-9782-6508A9AB0FB9}"/>
              </a:ext>
            </a:extLst>
          </p:cNvPr>
          <p:cNvSpPr>
            <a:spLocks noChangeArrowheads="1"/>
          </p:cNvSpPr>
          <p:nvPr/>
        </p:nvSpPr>
        <p:spPr bwMode="auto">
          <a:xfrm>
            <a:off x="1803000" y="476251"/>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73050" indent="-273050"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耐震性が不足する住宅は、平成</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94</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万戸であったが、令和５年度時点では</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3050" indent="-273050" eaLnBrk="1" hangingPunct="1">
              <a:spcBef>
                <a:spcPct val="0"/>
              </a:spcBef>
            </a:pP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万戸に減少している。　</a:t>
            </a:r>
          </a:p>
        </p:txBody>
      </p:sp>
      <p:pic>
        <p:nvPicPr>
          <p:cNvPr id="2" name="図 1">
            <a:extLst>
              <a:ext uri="{FF2B5EF4-FFF2-40B4-BE49-F238E27FC236}">
                <a16:creationId xmlns:a16="http://schemas.microsoft.com/office/drawing/2014/main" id="{EEFD32E6-1CF0-47C9-B3D8-F36344ED7366}"/>
              </a:ext>
            </a:extLst>
          </p:cNvPr>
          <p:cNvPicPr>
            <a:picLocks noChangeAspect="1"/>
          </p:cNvPicPr>
          <p:nvPr/>
        </p:nvPicPr>
        <p:blipFill>
          <a:blip r:embed="rId2"/>
          <a:stretch>
            <a:fillRect/>
          </a:stretch>
        </p:blipFill>
        <p:spPr>
          <a:xfrm>
            <a:off x="1136474" y="1058676"/>
            <a:ext cx="9919052" cy="5773412"/>
          </a:xfrm>
          <a:prstGeom prst="rect">
            <a:avLst/>
          </a:prstGeom>
        </p:spPr>
      </p:pic>
    </p:spTree>
    <p:extLst>
      <p:ext uri="{BB962C8B-B14F-4D97-AF65-F5344CB8AC3E}">
        <p14:creationId xmlns:p14="http://schemas.microsoft.com/office/powerpoint/2010/main" val="2144909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52CFF86-7842-411B-A56C-27CD91844D9E}"/>
              </a:ext>
            </a:extLst>
          </p:cNvPr>
          <p:cNvPicPr>
            <a:picLocks noChangeAspect="1"/>
          </p:cNvPicPr>
          <p:nvPr/>
        </p:nvPicPr>
        <p:blipFill>
          <a:blip r:embed="rId2"/>
          <a:stretch>
            <a:fillRect/>
          </a:stretch>
        </p:blipFill>
        <p:spPr>
          <a:xfrm>
            <a:off x="6334097" y="3699097"/>
            <a:ext cx="4151736" cy="2658086"/>
          </a:xfrm>
          <a:prstGeom prst="rect">
            <a:avLst/>
          </a:prstGeom>
        </p:spPr>
      </p:pic>
      <p:pic>
        <p:nvPicPr>
          <p:cNvPr id="2" name="図 1">
            <a:extLst>
              <a:ext uri="{FF2B5EF4-FFF2-40B4-BE49-F238E27FC236}">
                <a16:creationId xmlns:a16="http://schemas.microsoft.com/office/drawing/2014/main" id="{9E7C8DB4-75CB-453E-B3BF-AFF27DFE3DEA}"/>
              </a:ext>
            </a:extLst>
          </p:cNvPr>
          <p:cNvPicPr>
            <a:picLocks noChangeAspect="1"/>
          </p:cNvPicPr>
          <p:nvPr/>
        </p:nvPicPr>
        <p:blipFill>
          <a:blip r:embed="rId3"/>
          <a:stretch>
            <a:fillRect/>
          </a:stretch>
        </p:blipFill>
        <p:spPr>
          <a:xfrm>
            <a:off x="1652820" y="3765382"/>
            <a:ext cx="4035902" cy="2651990"/>
          </a:xfrm>
          <a:prstGeom prst="rect">
            <a:avLst/>
          </a:prstGeom>
        </p:spPr>
      </p:pic>
      <p:sp>
        <p:nvSpPr>
          <p:cNvPr id="9" name="テキスト ボックス 8"/>
          <p:cNvSpPr txBox="1"/>
          <p:nvPr/>
        </p:nvSpPr>
        <p:spPr>
          <a:xfrm>
            <a:off x="5764178" y="6612381"/>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資料：大阪府作成</a:t>
            </a:r>
          </a:p>
        </p:txBody>
      </p:sp>
      <p:sp>
        <p:nvSpPr>
          <p:cNvPr id="11" name="Rectangle 6"/>
          <p:cNvSpPr>
            <a:spLocks noChangeArrowheads="1"/>
          </p:cNvSpPr>
          <p:nvPr/>
        </p:nvSpPr>
        <p:spPr bwMode="auto">
          <a:xfrm>
            <a:off x="1524001" y="573413"/>
            <a:ext cx="9144000" cy="612321"/>
          </a:xfrm>
          <a:prstGeom prst="rect">
            <a:avLst/>
          </a:prstGeom>
          <a:solidFill>
            <a:schemeClr val="bg1">
              <a:lumMod val="85000"/>
            </a:schemeClr>
          </a:solidFill>
          <a:ln w="9525">
            <a:no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73050" indent="-273050"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○長期優良住宅の認定制度が運用開始してから</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年経過</a:t>
            </a:r>
            <a:endPar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3050" indent="-273050" eaLnBrk="1" hangingPunct="1">
              <a:spcBef>
                <a:spcPct val="0"/>
              </a:spcBef>
            </a:pP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○戸建ての新設住宅着工戸数に占める長期優良住宅認定戸数の割合は約３割</a:t>
            </a:r>
          </a:p>
        </p:txBody>
      </p:sp>
      <p:sp>
        <p:nvSpPr>
          <p:cNvPr id="10" name="Rectangle 6">
            <a:extLst>
              <a:ext uri="{FF2B5EF4-FFF2-40B4-BE49-F238E27FC236}">
                <a16:creationId xmlns:a16="http://schemas.microsoft.com/office/drawing/2014/main" id="{A387660F-A3DB-4C2E-8DB6-85CE61E30708}"/>
              </a:ext>
            </a:extLst>
          </p:cNvPr>
          <p:cNvSpPr>
            <a:spLocks noChangeArrowheads="1"/>
          </p:cNvSpPr>
          <p:nvPr/>
        </p:nvSpPr>
        <p:spPr bwMode="auto">
          <a:xfrm>
            <a:off x="1524000" y="1413947"/>
            <a:ext cx="9144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73050" indent="-273050" eaLnBrk="1" hangingPunct="1">
              <a:spcBef>
                <a:spcPct val="0"/>
              </a:spcBef>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○長期優良住宅建築等計画の認定制度の運用開始：</a:t>
            </a:r>
            <a:r>
              <a:rPr lang="ja-JP" altLang="en-US"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新築 </a:t>
            </a:r>
            <a:r>
              <a:rPr lang="en-US" altLang="ja-JP"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H21</a:t>
            </a:r>
            <a:r>
              <a:rPr lang="ja-JP" altLang="en-US"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年６月、増改築</a:t>
            </a:r>
            <a:r>
              <a:rPr lang="en-US" altLang="ja-JP"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lang="ja-JP" altLang="en-US"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年４月、既存認定</a:t>
            </a:r>
            <a:r>
              <a:rPr lang="en-US" altLang="ja-JP"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a:t>
            </a:r>
            <a:r>
              <a:rPr lang="ja-JP" altLang="en-US"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４年</a:t>
            </a:r>
            <a:r>
              <a:rPr lang="en-US" altLang="ja-JP"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3050" indent="-273050" eaLnBrk="1" hangingPunct="1">
              <a:spcBef>
                <a:spcPct val="0"/>
              </a:spcBef>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○新設住宅着工戸数に対する長期優良住宅認定戸数の割合（令和５年度） ：</a:t>
            </a:r>
            <a:r>
              <a:rPr lang="ja-JP" altLang="en-US"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戸建て </a:t>
            </a:r>
            <a:r>
              <a:rPr lang="en-US" altLang="ja-JP"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32.0</a:t>
            </a:r>
            <a:r>
              <a:rPr lang="ja-JP" altLang="en-US"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共同住宅　</a:t>
            </a:r>
            <a:r>
              <a:rPr lang="en-US" altLang="ja-JP"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0.2</a:t>
            </a:r>
            <a:r>
              <a:rPr lang="ja-JP" altLang="en-US"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全体 </a:t>
            </a:r>
            <a:r>
              <a:rPr lang="en-US" altLang="ja-JP"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9.2</a:t>
            </a:r>
            <a:r>
              <a:rPr lang="ja-JP" altLang="en-US" sz="13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2" name="Rectangle 6">
            <a:extLst>
              <a:ext uri="{FF2B5EF4-FFF2-40B4-BE49-F238E27FC236}">
                <a16:creationId xmlns:a16="http://schemas.microsoft.com/office/drawing/2014/main" id="{50BD8069-ECA6-46C6-AA81-A661DDE9384B}"/>
              </a:ext>
            </a:extLst>
          </p:cNvPr>
          <p:cNvSpPr>
            <a:spLocks noChangeArrowheads="1"/>
          </p:cNvSpPr>
          <p:nvPr/>
        </p:nvSpPr>
        <p:spPr bwMode="auto">
          <a:xfrm>
            <a:off x="1524000" y="2252196"/>
            <a:ext cx="4334989" cy="1034317"/>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73050" indent="-273050" eaLnBrk="1" hangingPunct="1">
              <a:spcBef>
                <a:spcPct val="0"/>
              </a:spcBef>
            </a:pP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累計認定実績（令和６年３月末現在）</a:t>
            </a:r>
            <a:endPar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3050" indent="-273050" eaLnBrk="1" hangingPunct="1">
              <a:spcBef>
                <a:spcPct val="0"/>
              </a:spcBef>
            </a:pP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   築</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74,153</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戸（戸建て</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73,720</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　共同住宅等</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793</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a:t>
            </a:r>
            <a:endPar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3050" indent="-273050" eaLnBrk="1" hangingPunct="1">
              <a:spcBef>
                <a:spcPct val="0"/>
              </a:spcBef>
            </a:pP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増改築</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戸（戸建て</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　共同住宅等</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a:t>
            </a:r>
            <a:endPar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3050" indent="-273050" eaLnBrk="1" hangingPunct="1">
              <a:spcBef>
                <a:spcPct val="0"/>
              </a:spcBef>
            </a:pP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既   存</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戸（戸建て）</a:t>
            </a:r>
            <a:endPar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6">
            <a:extLst>
              <a:ext uri="{FF2B5EF4-FFF2-40B4-BE49-F238E27FC236}">
                <a16:creationId xmlns:a16="http://schemas.microsoft.com/office/drawing/2014/main" id="{993011B8-E261-4427-8797-BF43E470BF4F}"/>
              </a:ext>
            </a:extLst>
          </p:cNvPr>
          <p:cNvSpPr>
            <a:spLocks noChangeArrowheads="1"/>
          </p:cNvSpPr>
          <p:nvPr/>
        </p:nvSpPr>
        <p:spPr bwMode="auto">
          <a:xfrm>
            <a:off x="6309862" y="2252197"/>
            <a:ext cx="4358137" cy="1034316"/>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73050" indent="-273050" eaLnBrk="1" hangingPunct="1">
              <a:spcBef>
                <a:spcPct val="0"/>
              </a:spcBef>
            </a:pP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令和５年度認定実績（令和６年３月末現在）</a:t>
            </a:r>
            <a:endPar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3050" indent="-273050" eaLnBrk="1" hangingPunct="1">
              <a:spcBef>
                <a:spcPct val="0"/>
              </a:spcBef>
            </a:pP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   築</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6,054</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戸（戸建て</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5,968</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　共同住宅等</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86</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a:t>
            </a:r>
            <a:endPar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3050" indent="-273050" eaLnBrk="1" hangingPunct="1">
              <a:spcBef>
                <a:spcPct val="0"/>
              </a:spcBef>
            </a:pP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増改築</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戸（戸建て）</a:t>
            </a:r>
            <a:endPar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73050" indent="-273050" eaLnBrk="1" hangingPunct="1">
              <a:spcBef>
                <a:spcPct val="0"/>
              </a:spcBef>
            </a:pP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既   存</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戸（戸建て）</a:t>
            </a:r>
            <a:endParaRPr lang="en-US" altLang="ja-JP" sz="1200" u="sng"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6">
            <a:extLst>
              <a:ext uri="{FF2B5EF4-FFF2-40B4-BE49-F238E27FC236}">
                <a16:creationId xmlns:a16="http://schemas.microsoft.com/office/drawing/2014/main" id="{0C9770CB-A8F8-47B7-9B23-13DAE007E513}"/>
              </a:ext>
            </a:extLst>
          </p:cNvPr>
          <p:cNvSpPr>
            <a:spLocks noChangeArrowheads="1"/>
          </p:cNvSpPr>
          <p:nvPr/>
        </p:nvSpPr>
        <p:spPr bwMode="auto">
          <a:xfrm>
            <a:off x="2214047" y="3471801"/>
            <a:ext cx="3191331" cy="227296"/>
          </a:xfrm>
          <a:prstGeom prst="rect">
            <a:avLst/>
          </a:prstGeom>
          <a:solidFill>
            <a:srgbClr val="336699"/>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73050" indent="-273050" algn="ctr" eaLnBrk="1" hangingPunct="1">
              <a:spcBef>
                <a:spcPct val="0"/>
              </a:spcBef>
            </a:pP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戸建ての住宅の認定実績</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新築</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6" name="Rectangle 6">
            <a:extLst>
              <a:ext uri="{FF2B5EF4-FFF2-40B4-BE49-F238E27FC236}">
                <a16:creationId xmlns:a16="http://schemas.microsoft.com/office/drawing/2014/main" id="{332B2E81-F935-4E2D-B807-53B32E43B675}"/>
              </a:ext>
            </a:extLst>
          </p:cNvPr>
          <p:cNvSpPr>
            <a:spLocks noChangeArrowheads="1"/>
          </p:cNvSpPr>
          <p:nvPr/>
        </p:nvSpPr>
        <p:spPr bwMode="auto">
          <a:xfrm>
            <a:off x="6853785" y="3463168"/>
            <a:ext cx="3191331" cy="227296"/>
          </a:xfrm>
          <a:prstGeom prst="rect">
            <a:avLst/>
          </a:prstGeom>
          <a:solidFill>
            <a:srgbClr val="336699"/>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73050" indent="-273050" algn="ctr" eaLnBrk="1" hangingPunct="1">
              <a:spcBef>
                <a:spcPct val="0"/>
              </a:spcBef>
            </a:pP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共同住宅等の認定実績</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新築</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 name="テキスト ボックス 4">
            <a:extLst>
              <a:ext uri="{FF2B5EF4-FFF2-40B4-BE49-F238E27FC236}">
                <a16:creationId xmlns:a16="http://schemas.microsoft.com/office/drawing/2014/main" id="{73ACD88F-54A2-4AD8-A632-B5DE13597167}"/>
              </a:ext>
            </a:extLst>
          </p:cNvPr>
          <p:cNvSpPr txBox="1"/>
          <p:nvPr/>
        </p:nvSpPr>
        <p:spPr>
          <a:xfrm rot="16200000">
            <a:off x="804773" y="4196213"/>
            <a:ext cx="1598140" cy="246221"/>
          </a:xfrm>
          <a:prstGeom prst="rect">
            <a:avLst/>
          </a:prstGeom>
          <a:noFill/>
        </p:spPr>
        <p:txBody>
          <a:bodyPr wrap="square" rtlCol="0">
            <a:spAutoFit/>
          </a:bodyPr>
          <a:lstStyle/>
          <a:p>
            <a:r>
              <a:rPr kumimoji="1" lang="ja-JP" altLang="en-US" sz="1000" dirty="0"/>
              <a:t>認定戸数［戸］</a:t>
            </a:r>
          </a:p>
        </p:txBody>
      </p:sp>
      <p:sp>
        <p:nvSpPr>
          <p:cNvPr id="19" name="テキスト ボックス 18">
            <a:extLst>
              <a:ext uri="{FF2B5EF4-FFF2-40B4-BE49-F238E27FC236}">
                <a16:creationId xmlns:a16="http://schemas.microsoft.com/office/drawing/2014/main" id="{2EA79618-AA95-4BAA-B94B-F49421177180}"/>
              </a:ext>
            </a:extLst>
          </p:cNvPr>
          <p:cNvSpPr txBox="1"/>
          <p:nvPr/>
        </p:nvSpPr>
        <p:spPr>
          <a:xfrm rot="5400000">
            <a:off x="4553779" y="4850863"/>
            <a:ext cx="2591668" cy="246221"/>
          </a:xfrm>
          <a:prstGeom prst="rect">
            <a:avLst/>
          </a:prstGeom>
          <a:noFill/>
        </p:spPr>
        <p:txBody>
          <a:bodyPr wrap="square" rtlCol="0">
            <a:spAutoFit/>
          </a:bodyPr>
          <a:lstStyle/>
          <a:p>
            <a:r>
              <a:rPr kumimoji="1" lang="ja-JP" altLang="en-US" sz="1000" dirty="0"/>
              <a:t>新設住宅着工に対する認定戸数の割合</a:t>
            </a:r>
          </a:p>
        </p:txBody>
      </p:sp>
      <p:sp>
        <p:nvSpPr>
          <p:cNvPr id="20" name="テキスト ボックス 19">
            <a:extLst>
              <a:ext uri="{FF2B5EF4-FFF2-40B4-BE49-F238E27FC236}">
                <a16:creationId xmlns:a16="http://schemas.microsoft.com/office/drawing/2014/main" id="{EF0F5E68-FAF9-465A-8802-57A8CE1183EF}"/>
              </a:ext>
            </a:extLst>
          </p:cNvPr>
          <p:cNvSpPr txBox="1"/>
          <p:nvPr/>
        </p:nvSpPr>
        <p:spPr>
          <a:xfrm rot="16200000">
            <a:off x="5452190" y="4261408"/>
            <a:ext cx="1598140" cy="246221"/>
          </a:xfrm>
          <a:prstGeom prst="rect">
            <a:avLst/>
          </a:prstGeom>
          <a:noFill/>
        </p:spPr>
        <p:txBody>
          <a:bodyPr wrap="square" rtlCol="0">
            <a:spAutoFit/>
          </a:bodyPr>
          <a:lstStyle/>
          <a:p>
            <a:r>
              <a:rPr kumimoji="1" lang="ja-JP" altLang="en-US" sz="1000" dirty="0"/>
              <a:t>認定戸数［戸］</a:t>
            </a:r>
          </a:p>
        </p:txBody>
      </p:sp>
      <p:sp>
        <p:nvSpPr>
          <p:cNvPr id="21" name="テキスト ボックス 20">
            <a:extLst>
              <a:ext uri="{FF2B5EF4-FFF2-40B4-BE49-F238E27FC236}">
                <a16:creationId xmlns:a16="http://schemas.microsoft.com/office/drawing/2014/main" id="{574E5E74-B94C-4F79-81A6-9C0D56AAAE2A}"/>
              </a:ext>
            </a:extLst>
          </p:cNvPr>
          <p:cNvSpPr txBox="1"/>
          <p:nvPr/>
        </p:nvSpPr>
        <p:spPr>
          <a:xfrm rot="5400000">
            <a:off x="9272836" y="4909450"/>
            <a:ext cx="2591668" cy="246221"/>
          </a:xfrm>
          <a:prstGeom prst="rect">
            <a:avLst/>
          </a:prstGeom>
          <a:noFill/>
        </p:spPr>
        <p:txBody>
          <a:bodyPr wrap="square" rtlCol="0">
            <a:spAutoFit/>
          </a:bodyPr>
          <a:lstStyle/>
          <a:p>
            <a:r>
              <a:rPr kumimoji="1" lang="ja-JP" altLang="en-US" sz="1000" dirty="0"/>
              <a:t>新設住宅着工に対する認定戸数の割合</a:t>
            </a:r>
          </a:p>
        </p:txBody>
      </p:sp>
      <p:sp>
        <p:nvSpPr>
          <p:cNvPr id="23" name="テキスト ボックス 22">
            <a:extLst>
              <a:ext uri="{FF2B5EF4-FFF2-40B4-BE49-F238E27FC236}">
                <a16:creationId xmlns:a16="http://schemas.microsoft.com/office/drawing/2014/main" id="{AFB64AAB-A88F-4851-9952-D06752A046BC}"/>
              </a:ext>
            </a:extLst>
          </p:cNvPr>
          <p:cNvSpPr txBox="1"/>
          <p:nvPr/>
        </p:nvSpPr>
        <p:spPr>
          <a:xfrm>
            <a:off x="4895354" y="6002575"/>
            <a:ext cx="642788" cy="215444"/>
          </a:xfrm>
          <a:prstGeom prst="rect">
            <a:avLst/>
          </a:prstGeom>
          <a:noFill/>
        </p:spPr>
        <p:txBody>
          <a:bodyPr wrap="square" rtlCol="0">
            <a:spAutoFit/>
          </a:bodyPr>
          <a:lstStyle/>
          <a:p>
            <a:r>
              <a:rPr lang="ja-JP" altLang="en-US" sz="800" dirty="0"/>
              <a:t>（年度）</a:t>
            </a:r>
            <a:endParaRPr kumimoji="1" lang="ja-JP" altLang="en-US" sz="800" dirty="0"/>
          </a:p>
        </p:txBody>
      </p:sp>
      <p:sp>
        <p:nvSpPr>
          <p:cNvPr id="24" name="テキスト ボックス 23">
            <a:extLst>
              <a:ext uri="{FF2B5EF4-FFF2-40B4-BE49-F238E27FC236}">
                <a16:creationId xmlns:a16="http://schemas.microsoft.com/office/drawing/2014/main" id="{5A3AE3AA-5D3E-4ED1-AD47-E213D2579BFF}"/>
              </a:ext>
            </a:extLst>
          </p:cNvPr>
          <p:cNvSpPr txBox="1"/>
          <p:nvPr/>
        </p:nvSpPr>
        <p:spPr>
          <a:xfrm>
            <a:off x="9703661" y="6002575"/>
            <a:ext cx="642788" cy="215444"/>
          </a:xfrm>
          <a:prstGeom prst="rect">
            <a:avLst/>
          </a:prstGeom>
          <a:noFill/>
        </p:spPr>
        <p:txBody>
          <a:bodyPr wrap="square" rtlCol="0">
            <a:spAutoFit/>
          </a:bodyPr>
          <a:lstStyle/>
          <a:p>
            <a:r>
              <a:rPr lang="ja-JP" altLang="en-US" sz="800" dirty="0"/>
              <a:t>（年度）</a:t>
            </a:r>
            <a:endParaRPr kumimoji="1" lang="ja-JP" altLang="en-US" sz="800" dirty="0"/>
          </a:p>
        </p:txBody>
      </p:sp>
      <p:sp>
        <p:nvSpPr>
          <p:cNvPr id="18" name="Rectangle 2">
            <a:extLst>
              <a:ext uri="{FF2B5EF4-FFF2-40B4-BE49-F238E27FC236}">
                <a16:creationId xmlns:a16="http://schemas.microsoft.com/office/drawing/2014/main" id="{2AA66727-D2C9-4A60-8612-DAE2FB02B785}"/>
              </a:ext>
            </a:extLst>
          </p:cNvPr>
          <p:cNvSpPr>
            <a:spLocks noChangeArrowheads="1"/>
          </p:cNvSpPr>
          <p:nvPr/>
        </p:nvSpPr>
        <p:spPr bwMode="auto">
          <a:xfrm>
            <a:off x="0" y="0"/>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５住宅の性能、質　③大阪府の長期優良住宅認定実績</a:t>
            </a:r>
          </a:p>
        </p:txBody>
      </p:sp>
      <p:sp>
        <p:nvSpPr>
          <p:cNvPr id="22" name="スライド番号プレースホルダー 4">
            <a:extLst>
              <a:ext uri="{FF2B5EF4-FFF2-40B4-BE49-F238E27FC236}">
                <a16:creationId xmlns:a16="http://schemas.microsoft.com/office/drawing/2014/main" id="{2DD453B1-0CDB-4E1C-BAC6-F99ABD625C2B}"/>
              </a:ext>
            </a:extLst>
          </p:cNvPr>
          <p:cNvSpPr>
            <a:spLocks noGrp="1"/>
          </p:cNvSpPr>
          <p:nvPr>
            <p:ph type="sldNum" sz="quarter" idx="12"/>
          </p:nvPr>
        </p:nvSpPr>
        <p:spPr>
          <a:xfrm>
            <a:off x="9448800" y="6515644"/>
            <a:ext cx="2743200" cy="365125"/>
          </a:xfrm>
        </p:spPr>
        <p:txBody>
          <a:bodyPr/>
          <a:lstStyle/>
          <a:p>
            <a:fld id="{939419F8-C6ED-4129-B08A-7AC8488EBEA0}" type="slidenum">
              <a:rPr kumimoji="1" lang="ja-JP" altLang="en-US" smtClean="0"/>
              <a:t>38</a:t>
            </a:fld>
            <a:endParaRPr kumimoji="1" lang="ja-JP" altLang="en-US" dirty="0"/>
          </a:p>
        </p:txBody>
      </p:sp>
    </p:spTree>
    <p:extLst>
      <p:ext uri="{BB962C8B-B14F-4D97-AF65-F5344CB8AC3E}">
        <p14:creationId xmlns:p14="http://schemas.microsoft.com/office/powerpoint/2010/main" val="3045671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F4372FF-0662-4B20-BF73-ECC01857A114}"/>
              </a:ext>
            </a:extLst>
          </p:cNvPr>
          <p:cNvPicPr>
            <a:picLocks noChangeAspect="1"/>
          </p:cNvPicPr>
          <p:nvPr/>
        </p:nvPicPr>
        <p:blipFill>
          <a:blip r:embed="rId3"/>
          <a:stretch>
            <a:fillRect/>
          </a:stretch>
        </p:blipFill>
        <p:spPr>
          <a:xfrm>
            <a:off x="1986939" y="1321802"/>
            <a:ext cx="8218120" cy="5389331"/>
          </a:xfrm>
          <a:prstGeom prst="rect">
            <a:avLst/>
          </a:prstGeom>
        </p:spPr>
      </p:pic>
      <p:sp>
        <p:nvSpPr>
          <p:cNvPr id="5" name="Rectangle 1"/>
          <p:cNvSpPr>
            <a:spLocks noChangeArrowheads="1"/>
          </p:cNvSpPr>
          <p:nvPr/>
        </p:nvSpPr>
        <p:spPr bwMode="auto">
          <a:xfrm>
            <a:off x="0" y="1"/>
            <a:ext cx="12192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６住宅市場　①大阪府の既存住宅流通量（一戸建・共同建）の推移</a:t>
            </a:r>
          </a:p>
        </p:txBody>
      </p:sp>
      <p:sp>
        <p:nvSpPr>
          <p:cNvPr id="3" name="正方形/長方形 2"/>
          <p:cNvSpPr/>
          <p:nvPr/>
        </p:nvSpPr>
        <p:spPr>
          <a:xfrm>
            <a:off x="465599" y="497001"/>
            <a:ext cx="11260800" cy="387414"/>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・既存住宅の流通量は増加傾向にあり、特に共同住宅の流通量が増加している。</a:t>
            </a:r>
          </a:p>
        </p:txBody>
      </p:sp>
      <p:sp>
        <p:nvSpPr>
          <p:cNvPr id="8" name="テキスト ボックス 7">
            <a:extLst>
              <a:ext uri="{FF2B5EF4-FFF2-40B4-BE49-F238E27FC236}">
                <a16:creationId xmlns:a16="http://schemas.microsoft.com/office/drawing/2014/main" id="{D51F9C43-4383-7DA6-B0E8-A69A4F0A84C8}"/>
              </a:ext>
            </a:extLst>
          </p:cNvPr>
          <p:cNvSpPr txBox="1"/>
          <p:nvPr/>
        </p:nvSpPr>
        <p:spPr>
          <a:xfrm>
            <a:off x="5577955" y="6580329"/>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9" name="テキスト ボックス 8">
            <a:extLst>
              <a:ext uri="{FF2B5EF4-FFF2-40B4-BE49-F238E27FC236}">
                <a16:creationId xmlns:a16="http://schemas.microsoft.com/office/drawing/2014/main" id="{6044745B-D5CA-8B3E-68C6-AEE0FD05F2A4}"/>
              </a:ext>
            </a:extLst>
          </p:cNvPr>
          <p:cNvSpPr txBox="1"/>
          <p:nvPr/>
        </p:nvSpPr>
        <p:spPr>
          <a:xfrm>
            <a:off x="2792205" y="3267750"/>
            <a:ext cx="454685" cy="276999"/>
          </a:xfrm>
          <a:prstGeom prst="rect">
            <a:avLst/>
          </a:prstGeom>
          <a:solidFill>
            <a:schemeClr val="bg1"/>
          </a:solidFill>
        </p:spPr>
        <p:txBody>
          <a:bodyPr wrap="square" rtlCol="0">
            <a:spAutoFit/>
          </a:bodyPr>
          <a:lstStyle/>
          <a:p>
            <a:r>
              <a:rPr lang="en-US" altLang="ja-JP" sz="1200" b="1" u="sng" dirty="0"/>
              <a:t>4</a:t>
            </a:r>
            <a:r>
              <a:rPr kumimoji="1" lang="en-US" altLang="ja-JP" sz="1200" b="1" u="sng" dirty="0"/>
              <a:t>03</a:t>
            </a:r>
            <a:endParaRPr kumimoji="1" lang="ja-JP" altLang="en-US" sz="1200" b="1" u="sng" dirty="0"/>
          </a:p>
        </p:txBody>
      </p:sp>
      <p:sp>
        <p:nvSpPr>
          <p:cNvPr id="10" name="テキスト ボックス 9">
            <a:extLst>
              <a:ext uri="{FF2B5EF4-FFF2-40B4-BE49-F238E27FC236}">
                <a16:creationId xmlns:a16="http://schemas.microsoft.com/office/drawing/2014/main" id="{C3DB8C0A-5B13-D2AC-7B17-0B5BB4AF01E8}"/>
              </a:ext>
            </a:extLst>
          </p:cNvPr>
          <p:cNvSpPr txBox="1"/>
          <p:nvPr/>
        </p:nvSpPr>
        <p:spPr>
          <a:xfrm>
            <a:off x="3893748" y="3129250"/>
            <a:ext cx="454685" cy="276999"/>
          </a:xfrm>
          <a:prstGeom prst="rect">
            <a:avLst/>
          </a:prstGeom>
          <a:solidFill>
            <a:schemeClr val="bg1"/>
          </a:solidFill>
        </p:spPr>
        <p:txBody>
          <a:bodyPr wrap="square" rtlCol="0">
            <a:spAutoFit/>
          </a:bodyPr>
          <a:lstStyle/>
          <a:p>
            <a:r>
              <a:rPr lang="en-US" altLang="ja-JP" sz="1200" b="1" u="sng" dirty="0"/>
              <a:t>4</a:t>
            </a:r>
            <a:r>
              <a:rPr kumimoji="1" lang="en-US" altLang="ja-JP" sz="1200" b="1" u="sng" dirty="0"/>
              <a:t>32</a:t>
            </a:r>
            <a:endParaRPr kumimoji="1" lang="ja-JP" altLang="en-US" sz="1200" b="1" u="sng" dirty="0"/>
          </a:p>
        </p:txBody>
      </p:sp>
      <p:sp>
        <p:nvSpPr>
          <p:cNvPr id="11" name="テキスト ボックス 10">
            <a:extLst>
              <a:ext uri="{FF2B5EF4-FFF2-40B4-BE49-F238E27FC236}">
                <a16:creationId xmlns:a16="http://schemas.microsoft.com/office/drawing/2014/main" id="{437F41A4-CD7C-25B8-AD1D-B9A7D45B4128}"/>
              </a:ext>
            </a:extLst>
          </p:cNvPr>
          <p:cNvSpPr txBox="1"/>
          <p:nvPr/>
        </p:nvSpPr>
        <p:spPr>
          <a:xfrm>
            <a:off x="4983258" y="2990750"/>
            <a:ext cx="454685" cy="276999"/>
          </a:xfrm>
          <a:prstGeom prst="rect">
            <a:avLst/>
          </a:prstGeom>
          <a:solidFill>
            <a:schemeClr val="bg1"/>
          </a:solidFill>
        </p:spPr>
        <p:txBody>
          <a:bodyPr wrap="square" rtlCol="0">
            <a:spAutoFit/>
          </a:bodyPr>
          <a:lstStyle/>
          <a:p>
            <a:r>
              <a:rPr lang="en-US" altLang="ja-JP" sz="1200" b="1" u="sng" dirty="0"/>
              <a:t>454</a:t>
            </a:r>
            <a:endParaRPr kumimoji="1" lang="ja-JP" altLang="en-US" sz="1200" b="1" u="sng" dirty="0"/>
          </a:p>
        </p:txBody>
      </p:sp>
      <p:sp>
        <p:nvSpPr>
          <p:cNvPr id="12" name="テキスト ボックス 11">
            <a:extLst>
              <a:ext uri="{FF2B5EF4-FFF2-40B4-BE49-F238E27FC236}">
                <a16:creationId xmlns:a16="http://schemas.microsoft.com/office/drawing/2014/main" id="{66AAC912-D08D-C17B-F544-D4F6100B9F17}"/>
              </a:ext>
            </a:extLst>
          </p:cNvPr>
          <p:cNvSpPr txBox="1"/>
          <p:nvPr/>
        </p:nvSpPr>
        <p:spPr>
          <a:xfrm>
            <a:off x="6049188" y="2852250"/>
            <a:ext cx="454685" cy="276999"/>
          </a:xfrm>
          <a:prstGeom prst="rect">
            <a:avLst/>
          </a:prstGeom>
          <a:solidFill>
            <a:schemeClr val="bg1"/>
          </a:solidFill>
        </p:spPr>
        <p:txBody>
          <a:bodyPr wrap="square" rtlCol="0">
            <a:spAutoFit/>
          </a:bodyPr>
          <a:lstStyle/>
          <a:p>
            <a:r>
              <a:rPr lang="en-US" altLang="ja-JP" sz="1200" b="1" u="sng" dirty="0"/>
              <a:t>477</a:t>
            </a:r>
            <a:endParaRPr kumimoji="1" lang="ja-JP" altLang="en-US" sz="1200" b="1" u="sng" dirty="0"/>
          </a:p>
        </p:txBody>
      </p:sp>
      <p:sp>
        <p:nvSpPr>
          <p:cNvPr id="13" name="テキスト ボックス 12">
            <a:extLst>
              <a:ext uri="{FF2B5EF4-FFF2-40B4-BE49-F238E27FC236}">
                <a16:creationId xmlns:a16="http://schemas.microsoft.com/office/drawing/2014/main" id="{686257CE-7526-D12D-7DE1-31C037338B45}"/>
              </a:ext>
            </a:extLst>
          </p:cNvPr>
          <p:cNvSpPr txBox="1"/>
          <p:nvPr/>
        </p:nvSpPr>
        <p:spPr>
          <a:xfrm>
            <a:off x="7148782" y="2483546"/>
            <a:ext cx="454685" cy="276999"/>
          </a:xfrm>
          <a:prstGeom prst="rect">
            <a:avLst/>
          </a:prstGeom>
          <a:solidFill>
            <a:schemeClr val="bg1"/>
          </a:solidFill>
        </p:spPr>
        <p:txBody>
          <a:bodyPr wrap="square" rtlCol="0">
            <a:spAutoFit/>
          </a:bodyPr>
          <a:lstStyle/>
          <a:p>
            <a:r>
              <a:rPr kumimoji="1" lang="en-US" altLang="ja-JP" sz="1200" b="1" u="sng" dirty="0"/>
              <a:t>531</a:t>
            </a:r>
            <a:endParaRPr kumimoji="1" lang="ja-JP" altLang="en-US" sz="1200" b="1" u="sng" dirty="0"/>
          </a:p>
        </p:txBody>
      </p:sp>
      <p:sp>
        <p:nvSpPr>
          <p:cNvPr id="14" name="テキスト ボックス 13">
            <a:extLst>
              <a:ext uri="{FF2B5EF4-FFF2-40B4-BE49-F238E27FC236}">
                <a16:creationId xmlns:a16="http://schemas.microsoft.com/office/drawing/2014/main" id="{5505D1AE-4D21-F017-7AD5-2BBD12F8A06D}"/>
              </a:ext>
            </a:extLst>
          </p:cNvPr>
          <p:cNvSpPr txBox="1"/>
          <p:nvPr/>
        </p:nvSpPr>
        <p:spPr>
          <a:xfrm>
            <a:off x="8221979" y="2345046"/>
            <a:ext cx="454685" cy="276999"/>
          </a:xfrm>
          <a:prstGeom prst="rect">
            <a:avLst/>
          </a:prstGeom>
          <a:solidFill>
            <a:schemeClr val="bg1"/>
          </a:solidFill>
        </p:spPr>
        <p:txBody>
          <a:bodyPr wrap="square" rtlCol="0">
            <a:spAutoFit/>
          </a:bodyPr>
          <a:lstStyle/>
          <a:p>
            <a:r>
              <a:rPr kumimoji="1" lang="en-US" altLang="ja-JP" sz="1200" b="1" u="sng" dirty="0"/>
              <a:t>546</a:t>
            </a:r>
            <a:endParaRPr kumimoji="1" lang="ja-JP" altLang="en-US" sz="1200" b="1" u="sng" dirty="0"/>
          </a:p>
        </p:txBody>
      </p:sp>
      <p:sp>
        <p:nvSpPr>
          <p:cNvPr id="16" name="テキスト ボックス 15">
            <a:extLst>
              <a:ext uri="{FF2B5EF4-FFF2-40B4-BE49-F238E27FC236}">
                <a16:creationId xmlns:a16="http://schemas.microsoft.com/office/drawing/2014/main" id="{E19F17D7-D8A1-75C8-A0B0-65C654312A5A}"/>
              </a:ext>
            </a:extLst>
          </p:cNvPr>
          <p:cNvSpPr txBox="1"/>
          <p:nvPr/>
        </p:nvSpPr>
        <p:spPr>
          <a:xfrm>
            <a:off x="9275276" y="2025925"/>
            <a:ext cx="454685" cy="276999"/>
          </a:xfrm>
          <a:prstGeom prst="rect">
            <a:avLst/>
          </a:prstGeom>
          <a:solidFill>
            <a:schemeClr val="bg1"/>
          </a:solidFill>
        </p:spPr>
        <p:txBody>
          <a:bodyPr wrap="square" rtlCol="0">
            <a:spAutoFit/>
          </a:bodyPr>
          <a:lstStyle/>
          <a:p>
            <a:r>
              <a:rPr kumimoji="1" lang="en-US" altLang="ja-JP" sz="1200" b="1" u="sng" dirty="0"/>
              <a:t>603</a:t>
            </a:r>
            <a:endParaRPr kumimoji="1" lang="ja-JP" altLang="en-US" sz="1200" b="1" u="sng" dirty="0"/>
          </a:p>
        </p:txBody>
      </p:sp>
      <p:sp>
        <p:nvSpPr>
          <p:cNvPr id="18" name="テキスト ボックス 17">
            <a:extLst>
              <a:ext uri="{FF2B5EF4-FFF2-40B4-BE49-F238E27FC236}">
                <a16:creationId xmlns:a16="http://schemas.microsoft.com/office/drawing/2014/main" id="{E873019F-B48A-94EE-A4A5-1874929C4E3E}"/>
              </a:ext>
            </a:extLst>
          </p:cNvPr>
          <p:cNvSpPr txBox="1"/>
          <p:nvPr/>
        </p:nvSpPr>
        <p:spPr>
          <a:xfrm>
            <a:off x="1678263" y="1292242"/>
            <a:ext cx="1002184" cy="276999"/>
          </a:xfrm>
          <a:prstGeom prst="rect">
            <a:avLst/>
          </a:prstGeom>
          <a:noFill/>
        </p:spPr>
        <p:txBody>
          <a:bodyPr wrap="square" rtlCol="0">
            <a:spAutoFit/>
          </a:bodyPr>
          <a:lstStyle/>
          <a:p>
            <a:pPr algn="ctr"/>
            <a:r>
              <a:rPr lang="ja-JP" altLang="en-US" sz="1200" dirty="0">
                <a:latin typeface="+mn-ea"/>
              </a:rPr>
              <a:t>（千戸）</a:t>
            </a:r>
          </a:p>
        </p:txBody>
      </p:sp>
      <p:sp>
        <p:nvSpPr>
          <p:cNvPr id="15" name="スライド番号プレースホルダー 3">
            <a:extLst>
              <a:ext uri="{FF2B5EF4-FFF2-40B4-BE49-F238E27FC236}">
                <a16:creationId xmlns:a16="http://schemas.microsoft.com/office/drawing/2014/main" id="{0C7B67D2-35FF-49C9-B48E-5569C5910A01}"/>
              </a:ext>
            </a:extLst>
          </p:cNvPr>
          <p:cNvSpPr>
            <a:spLocks noGrp="1"/>
          </p:cNvSpPr>
          <p:nvPr>
            <p:ph type="sldNum" sz="quarter" idx="12"/>
          </p:nvPr>
        </p:nvSpPr>
        <p:spPr>
          <a:xfrm>
            <a:off x="10058400" y="6567465"/>
            <a:ext cx="2133600" cy="287337"/>
          </a:xfrm>
        </p:spPr>
        <p:txBody>
          <a:bodyPr/>
          <a:lstStyle/>
          <a:p>
            <a:pPr>
              <a:defRPr/>
            </a:pPr>
            <a:fld id="{09954CD4-AF95-4C78-B160-84012AB9CEDB}" type="slidenum">
              <a:rPr lang="en-US" altLang="ja-JP" smtClean="0">
                <a:solidFill>
                  <a:schemeClr val="bg1">
                    <a:lumMod val="50000"/>
                  </a:schemeClr>
                </a:solidFill>
                <a:latin typeface="游ゴシック" panose="020B0400000000000000" pitchFamily="50" charset="-128"/>
                <a:ea typeface="游ゴシック" panose="020B0400000000000000" pitchFamily="50" charset="-128"/>
              </a:rPr>
              <a:pPr>
                <a:defRPr/>
              </a:pPr>
              <a:t>39</a:t>
            </a:fld>
            <a:endParaRPr lang="en-US" altLang="ja-JP" dirty="0">
              <a:solidFill>
                <a:schemeClr val="bg1">
                  <a:lumMod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84374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058051" y="188640"/>
            <a:ext cx="8253772" cy="746308"/>
          </a:xfrm>
          <a:prstGeom prst="rect">
            <a:avLst/>
          </a:prstGeom>
          <a:noFill/>
          <a:ln w="12700">
            <a:noFill/>
          </a:ln>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spcBef>
                <a:spcPts val="600"/>
              </a:spcBef>
            </a:pPr>
            <a:r>
              <a:rPr kumimoji="1" lang="ja-JP" altLang="en-US" sz="1800" b="1" dirty="0">
                <a:solidFill>
                  <a:schemeClr val="tx1"/>
                </a:solidFill>
                <a:latin typeface="UD デジタル 教科書体 NP-R" panose="02020400000000000000" pitchFamily="18" charset="-128"/>
                <a:ea typeface="UD デジタル 教科書体 NP-R" panose="02020400000000000000" pitchFamily="18" charset="-128"/>
              </a:rPr>
              <a:t>○大阪の住生活を取り巻く現状</a:t>
            </a:r>
          </a:p>
          <a:p>
            <a:pPr marL="92075" indent="-92075" algn="ctr">
              <a:spcBef>
                <a:spcPts val="600"/>
              </a:spcBef>
            </a:pP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　次</a:t>
            </a:r>
            <a:r>
              <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92075" indent="-92075" algn="ctr">
              <a:spcBef>
                <a:spcPts val="600"/>
              </a:spcBef>
            </a:pP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6213">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3639936064"/>
              </p:ext>
            </p:extLst>
          </p:nvPr>
        </p:nvGraphicFramePr>
        <p:xfrm>
          <a:off x="3050659" y="1114956"/>
          <a:ext cx="6398141" cy="5094352"/>
        </p:xfrm>
        <a:graphic>
          <a:graphicData uri="http://schemas.openxmlformats.org/drawingml/2006/table">
            <a:tbl>
              <a:tblPr firstRow="1" bandRow="1">
                <a:tableStyleId>{5C22544A-7EE6-4342-B048-85BDC9FD1C3A}</a:tableStyleId>
              </a:tblPr>
              <a:tblGrid>
                <a:gridCol w="4855870">
                  <a:extLst>
                    <a:ext uri="{9D8B030D-6E8A-4147-A177-3AD203B41FA5}">
                      <a16:colId xmlns:a16="http://schemas.microsoft.com/office/drawing/2014/main" val="1326004190"/>
                    </a:ext>
                  </a:extLst>
                </a:gridCol>
                <a:gridCol w="578708">
                  <a:extLst>
                    <a:ext uri="{9D8B030D-6E8A-4147-A177-3AD203B41FA5}">
                      <a16:colId xmlns:a16="http://schemas.microsoft.com/office/drawing/2014/main" val="622283939"/>
                    </a:ext>
                  </a:extLst>
                </a:gridCol>
                <a:gridCol w="747252">
                  <a:extLst>
                    <a:ext uri="{9D8B030D-6E8A-4147-A177-3AD203B41FA5}">
                      <a16:colId xmlns:a16="http://schemas.microsoft.com/office/drawing/2014/main" val="172850306"/>
                    </a:ext>
                  </a:extLst>
                </a:gridCol>
                <a:gridCol w="216311">
                  <a:extLst>
                    <a:ext uri="{9D8B030D-6E8A-4147-A177-3AD203B41FA5}">
                      <a16:colId xmlns:a16="http://schemas.microsoft.com/office/drawing/2014/main" val="1935431667"/>
                    </a:ext>
                  </a:extLst>
                </a:gridCol>
              </a:tblGrid>
              <a:tr h="228007">
                <a:tc>
                  <a:txBody>
                    <a:bodyPr/>
                    <a:lstStyle/>
                    <a:p>
                      <a:pP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Ⅰ</a:t>
                      </a:r>
                      <a:r>
                        <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rPr>
                        <a:t>．社会経済等の動向</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6</a:t>
                      </a: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pPr>
                      <a:endParaRPr kumimoji="1" lang="ja-JP" altLang="en-US" sz="18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5606668"/>
                  </a:ext>
                </a:extLst>
              </a:tr>
              <a:tr h="1804556">
                <a:tc>
                  <a:txBody>
                    <a:bodyPr/>
                    <a:lstStyle/>
                    <a:p>
                      <a:pPr marL="0" indent="182563">
                        <a:lnSpc>
                          <a:spcPct val="120000"/>
                        </a:lnSpc>
                      </a:pPr>
                      <a:r>
                        <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rPr>
                        <a:t>１ 人口、世帯、人口移動　</a:t>
                      </a:r>
                    </a:p>
                    <a:p>
                      <a:pPr marL="0" indent="182563">
                        <a:lnSpc>
                          <a:spcPct val="120000"/>
                        </a:lnSpc>
                      </a:pPr>
                      <a:r>
                        <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rPr>
                        <a:t>２ 仕事・所得</a:t>
                      </a:r>
                    </a:p>
                    <a:p>
                      <a:pPr marL="0" indent="182563">
                        <a:lnSpc>
                          <a:spcPct val="120000"/>
                        </a:lnSpc>
                      </a:pPr>
                      <a:r>
                        <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rPr>
                        <a:t>３ 子育て</a:t>
                      </a:r>
                      <a:endPar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endParaRPr>
                    </a:p>
                    <a:p>
                      <a:pPr marL="0" indent="182563">
                        <a:lnSpc>
                          <a:spcPct val="120000"/>
                        </a:lnSpc>
                      </a:pPr>
                      <a:r>
                        <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rPr>
                        <a:t>４ 高齢者</a:t>
                      </a:r>
                    </a:p>
                    <a:p>
                      <a:pPr marL="0" indent="182563">
                        <a:lnSpc>
                          <a:spcPct val="120000"/>
                        </a:lnSpc>
                      </a:pPr>
                      <a:r>
                        <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rPr>
                        <a:t>５ 障がい者</a:t>
                      </a:r>
                      <a:endPar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endParaRPr>
                    </a:p>
                    <a:p>
                      <a:pPr marL="0" indent="182563">
                        <a:lnSpc>
                          <a:spcPct val="120000"/>
                        </a:lnSpc>
                      </a:pPr>
                      <a:r>
                        <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rPr>
                        <a:t>６ 外国人</a:t>
                      </a:r>
                      <a:endPar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182563" algn="l" defTabSz="914400" rtl="0" eaLnBrk="1" fontAlgn="auto" latinLnBrk="0" hangingPunct="1">
                        <a:lnSpc>
                          <a:spcPct val="120000"/>
                        </a:lnSpc>
                        <a:spcBef>
                          <a:spcPts val="0"/>
                        </a:spcBef>
                        <a:spcAft>
                          <a:spcPts val="0"/>
                        </a:spcAft>
                        <a:buClrTx/>
                        <a:buSzTx/>
                        <a:buFontTx/>
                        <a:buNone/>
                        <a:tabLst/>
                        <a:defRPr/>
                      </a:pPr>
                      <a:r>
                        <a:rPr kumimoji="1" lang="ja-JP" altLang="en-US" sz="1800" dirty="0">
                          <a:solidFill>
                            <a:schemeClr val="tx1"/>
                          </a:solidFill>
                          <a:latin typeface="UD デジタル 教科書体 NP-R" panose="02020400000000000000" pitchFamily="18" charset="-128"/>
                          <a:ea typeface="UD デジタル 教科書体 NP-R" panose="02020400000000000000" pitchFamily="18" charset="-128"/>
                        </a:rPr>
                        <a:t>７ </a:t>
                      </a:r>
                      <a:r>
                        <a:rPr kumimoji="1" lang="ja-JP" altLang="en-US" sz="1400" dirty="0">
                          <a:solidFill>
                            <a:schemeClr val="tx1"/>
                          </a:solidFill>
                          <a:latin typeface="UD デジタル 教科書体 NP-R" panose="02020400000000000000" pitchFamily="18" charset="-128"/>
                          <a:ea typeface="UD デジタル 教科書体 NP-R" panose="02020400000000000000" pitchFamily="18" charset="-128"/>
                        </a:rPr>
                        <a:t>世界から見た大阪の都市ランキング</a:t>
                      </a:r>
                    </a:p>
                    <a:p>
                      <a:pPr marL="0" indent="182563">
                        <a:lnSpc>
                          <a:spcPct val="120000"/>
                        </a:lnSpc>
                      </a:pP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a:t>
                      </a:r>
                    </a:p>
                    <a:p>
                      <a:pP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a:t>
                      </a:r>
                    </a:p>
                    <a:p>
                      <a:pPr>
                        <a:lnSpc>
                          <a:spcPct val="120000"/>
                        </a:lnSpc>
                      </a:pP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6</a:t>
                      </a:r>
                    </a:p>
                    <a:p>
                      <a:pPr algn="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15</a:t>
                      </a:r>
                    </a:p>
                    <a:p>
                      <a:pPr algn="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17</a:t>
                      </a:r>
                    </a:p>
                    <a:p>
                      <a:pPr algn="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18</a:t>
                      </a:r>
                    </a:p>
                    <a:p>
                      <a:pPr algn="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19</a:t>
                      </a:r>
                    </a:p>
                    <a:p>
                      <a:pPr algn="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20</a:t>
                      </a:r>
                    </a:p>
                    <a:p>
                      <a:pPr algn="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21</a:t>
                      </a:r>
                    </a:p>
                    <a:p>
                      <a:pPr algn="r">
                        <a:lnSpc>
                          <a:spcPct val="120000"/>
                        </a:lnSpc>
                      </a:pP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182563">
                        <a:lnSpc>
                          <a:spcPct val="120000"/>
                        </a:lnSpc>
                      </a:pP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1628654"/>
                  </a:ext>
                </a:extLst>
              </a:tr>
              <a:tr h="311586">
                <a:tc>
                  <a:txBody>
                    <a:bodyPr/>
                    <a:lstStyle/>
                    <a:p>
                      <a:pP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Ⅱ</a:t>
                      </a:r>
                      <a:r>
                        <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rPr>
                        <a:t>．住宅ストック</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b="1" dirty="0">
                          <a:solidFill>
                            <a:schemeClr val="tx1"/>
                          </a:solidFill>
                          <a:latin typeface="UD デジタル 教科書体 NP-R" panose="02020400000000000000" pitchFamily="18" charset="-128"/>
                          <a:ea typeface="UD デジタル 教科書体 NP-R" panose="02020400000000000000" pitchFamily="18" charset="-128"/>
                        </a:rPr>
                        <a:t>22</a:t>
                      </a:r>
                      <a:endParaRPr kumimoji="1" lang="ja-JP" altLang="en-US" sz="16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pPr>
                      <a:endParaRPr kumimoji="1" lang="ja-JP" altLang="en-US" sz="1800" b="1"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6480405"/>
                  </a:ext>
                </a:extLst>
              </a:tr>
              <a:tr h="910439">
                <a:tc>
                  <a:txBody>
                    <a:bodyPr/>
                    <a:lstStyle/>
                    <a:p>
                      <a:pPr marL="0" indent="182563">
                        <a:lnSpc>
                          <a:spcPct val="120000"/>
                        </a:lnSpc>
                      </a:pPr>
                      <a:r>
                        <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rPr>
                        <a:t>１ 住宅数　</a:t>
                      </a:r>
                    </a:p>
                    <a:p>
                      <a:pPr marL="0" indent="182563">
                        <a:lnSpc>
                          <a:spcPct val="120000"/>
                        </a:lnSpc>
                      </a:pPr>
                      <a:r>
                        <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rPr>
                        <a:t>２ 住宅着工</a:t>
                      </a:r>
                    </a:p>
                    <a:p>
                      <a:pPr marL="0" indent="182563">
                        <a:lnSpc>
                          <a:spcPct val="120000"/>
                        </a:lnSpc>
                      </a:pPr>
                      <a:r>
                        <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rPr>
                        <a:t>３ 空家</a:t>
                      </a:r>
                    </a:p>
                    <a:p>
                      <a:pPr marL="0" marR="0" lvl="0" indent="182563" algn="l" defTabSz="914400" rtl="0" eaLnBrk="1" fontAlgn="auto" latinLnBrk="0" hangingPunct="1">
                        <a:lnSpc>
                          <a:spcPct val="120000"/>
                        </a:lnSpc>
                        <a:spcBef>
                          <a:spcPts val="0"/>
                        </a:spcBef>
                        <a:spcAft>
                          <a:spcPts val="0"/>
                        </a:spcAft>
                        <a:buClrTx/>
                        <a:buSzTx/>
                        <a:buFontTx/>
                        <a:buNone/>
                        <a:tabLst/>
                        <a:defRPr/>
                      </a:pPr>
                      <a:r>
                        <a:rPr kumimoji="1" lang="ja-JP" altLang="en-US" sz="1600" baseline="0" dirty="0">
                          <a:solidFill>
                            <a:schemeClr val="tx1"/>
                          </a:solidFill>
                          <a:latin typeface="UD デジタル 教科書体 NP-R" panose="02020400000000000000" pitchFamily="18" charset="-128"/>
                          <a:ea typeface="UD デジタル 教科書体 NP-R" panose="02020400000000000000" pitchFamily="18" charset="-128"/>
                        </a:rPr>
                        <a:t>４</a:t>
                      </a:r>
                      <a:r>
                        <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rPr>
                        <a:t>マンション</a:t>
                      </a:r>
                      <a:endPar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182563" algn="l" defTabSz="914400" rtl="0" eaLnBrk="1" fontAlgn="auto" latinLnBrk="0" hangingPunct="1">
                        <a:lnSpc>
                          <a:spcPct val="120000"/>
                        </a:lnSpc>
                        <a:spcBef>
                          <a:spcPts val="0"/>
                        </a:spcBef>
                        <a:spcAft>
                          <a:spcPts val="0"/>
                        </a:spcAft>
                        <a:buClrTx/>
                        <a:buSzTx/>
                        <a:buFontTx/>
                        <a:buNone/>
                        <a:tabLst/>
                        <a:defRPr/>
                      </a:pPr>
                      <a:r>
                        <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rPr>
                        <a:t>５住宅の性能、質</a:t>
                      </a:r>
                      <a:endPar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182563" algn="l" defTabSz="914400" rtl="0" eaLnBrk="1" fontAlgn="auto" latinLnBrk="0" hangingPunct="1">
                        <a:lnSpc>
                          <a:spcPct val="120000"/>
                        </a:lnSpc>
                        <a:spcBef>
                          <a:spcPts val="0"/>
                        </a:spcBef>
                        <a:spcAft>
                          <a:spcPts val="0"/>
                        </a:spcAft>
                        <a:buClrTx/>
                        <a:buSzTx/>
                        <a:buFontTx/>
                        <a:buNone/>
                        <a:tabLst/>
                        <a:defRPr/>
                      </a:pPr>
                      <a:r>
                        <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rPr>
                        <a:t>６</a:t>
                      </a:r>
                      <a:r>
                        <a:rPr kumimoji="1" lang="ja-JP" altLang="en-US" sz="1600" baseline="0" dirty="0">
                          <a:solidFill>
                            <a:schemeClr val="tx1"/>
                          </a:solidFill>
                          <a:latin typeface="UD デジタル 教科書体 NP-R" panose="02020400000000000000" pitchFamily="18" charset="-128"/>
                          <a:ea typeface="UD デジタル 教科書体 NP-R" panose="02020400000000000000" pitchFamily="18" charset="-128"/>
                        </a:rPr>
                        <a:t>住宅市場</a:t>
                      </a:r>
                      <a:endPar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a:t>
                      </a:r>
                    </a:p>
                    <a:p>
                      <a:pP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a:t>
                      </a: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23</a:t>
                      </a:r>
                    </a:p>
                    <a:p>
                      <a:pPr algn="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31</a:t>
                      </a:r>
                    </a:p>
                    <a:p>
                      <a:pPr algn="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33</a:t>
                      </a:r>
                    </a:p>
                    <a:p>
                      <a:pPr algn="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35</a:t>
                      </a:r>
                    </a:p>
                    <a:p>
                      <a:pPr algn="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36</a:t>
                      </a:r>
                    </a:p>
                    <a:p>
                      <a:pPr algn="r">
                        <a:lnSpc>
                          <a:spcPct val="120000"/>
                        </a:lnSpc>
                      </a:pPr>
                      <a:r>
                        <a:rPr kumimoji="1" lang="en-US" altLang="ja-JP" sz="1600" dirty="0">
                          <a:solidFill>
                            <a:schemeClr val="tx1"/>
                          </a:solidFill>
                          <a:latin typeface="UD デジタル 教科書体 NP-R" panose="02020400000000000000" pitchFamily="18" charset="-128"/>
                          <a:ea typeface="UD デジタル 教科書体 NP-R" panose="02020400000000000000" pitchFamily="18" charset="-128"/>
                        </a:rPr>
                        <a:t>39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182563">
                        <a:lnSpc>
                          <a:spcPct val="120000"/>
                        </a:lnSpc>
                      </a:pPr>
                      <a:endParaRPr kumimoji="1" lang="ja-JP" altLang="en-US" sz="1600" dirty="0">
                        <a:solidFill>
                          <a:schemeClr val="tx1"/>
                        </a:solidFill>
                        <a:latin typeface="UD デジタル 教科書体 NP-R" panose="02020400000000000000" pitchFamily="18" charset="-128"/>
                        <a:ea typeface="UD デジタル 教科書体 NP-R" panose="02020400000000000000" pitchFamily="18"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0303767"/>
                  </a:ext>
                </a:extLst>
              </a:tr>
            </a:tbl>
          </a:graphicData>
        </a:graphic>
      </p:graphicFrame>
      <p:sp>
        <p:nvSpPr>
          <p:cNvPr id="2" name="スライド番号プレースホルダー 1">
            <a:extLst>
              <a:ext uri="{FF2B5EF4-FFF2-40B4-BE49-F238E27FC236}">
                <a16:creationId xmlns:a16="http://schemas.microsoft.com/office/drawing/2014/main" id="{CBC4D928-AFBA-5E5F-A383-B65B8DDB705E}"/>
              </a:ext>
            </a:extLst>
          </p:cNvPr>
          <p:cNvSpPr>
            <a:spLocks noGrp="1"/>
          </p:cNvSpPr>
          <p:nvPr>
            <p:ph type="sldNum" sz="quarter" idx="12"/>
          </p:nvPr>
        </p:nvSpPr>
        <p:spPr>
          <a:xfrm>
            <a:off x="9448800" y="6492875"/>
            <a:ext cx="2743200" cy="365125"/>
          </a:xfrm>
        </p:spPr>
        <p:txBody>
          <a:bodyPr/>
          <a:lstStyle/>
          <a:p>
            <a:fld id="{939419F8-C6ED-4129-B08A-7AC8488EBEA0}" type="slidenum">
              <a:rPr kumimoji="1" lang="ja-JP" altLang="en-US" smtClean="0"/>
              <a:t>4</a:t>
            </a:fld>
            <a:endParaRPr kumimoji="1" lang="ja-JP" altLang="en-US" dirty="0"/>
          </a:p>
        </p:txBody>
      </p:sp>
    </p:spTree>
    <p:extLst>
      <p:ext uri="{BB962C8B-B14F-4D97-AF65-F5344CB8AC3E}">
        <p14:creationId xmlns:p14="http://schemas.microsoft.com/office/powerpoint/2010/main" val="2361698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4B9546F-650F-428B-8A24-E8D97D543EE4}"/>
              </a:ext>
            </a:extLst>
          </p:cNvPr>
          <p:cNvPicPr>
            <a:picLocks noChangeAspect="1"/>
          </p:cNvPicPr>
          <p:nvPr/>
        </p:nvPicPr>
        <p:blipFill>
          <a:blip r:embed="rId3"/>
          <a:stretch>
            <a:fillRect/>
          </a:stretch>
        </p:blipFill>
        <p:spPr>
          <a:xfrm>
            <a:off x="520725" y="1828800"/>
            <a:ext cx="11150550" cy="4615072"/>
          </a:xfrm>
          <a:prstGeom prst="rect">
            <a:avLst/>
          </a:prstGeom>
        </p:spPr>
      </p:pic>
      <p:sp>
        <p:nvSpPr>
          <p:cNvPr id="5" name="Rectangle 1"/>
          <p:cNvSpPr>
            <a:spLocks noChangeArrowheads="1"/>
          </p:cNvSpPr>
          <p:nvPr/>
        </p:nvSpPr>
        <p:spPr bwMode="auto">
          <a:xfrm>
            <a:off x="0" y="1"/>
            <a:ext cx="12192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６住宅市場　②大阪府の民間賃貸住宅の１か月あたりの家賃の推移</a:t>
            </a:r>
          </a:p>
        </p:txBody>
      </p:sp>
      <p:sp>
        <p:nvSpPr>
          <p:cNvPr id="3" name="正方形/長方形 2"/>
          <p:cNvSpPr/>
          <p:nvPr/>
        </p:nvSpPr>
        <p:spPr>
          <a:xfrm>
            <a:off x="466142" y="503147"/>
            <a:ext cx="112608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・民間賃貸住宅の１か月あたりの家賃について、平成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年と令和</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年の変化を見た場合、６万円台から</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万円台が増加傾向にあり、平成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年以降、最も多い家賃帯が５万円台から６万円台にシフトしている。</a:t>
            </a:r>
          </a:p>
        </p:txBody>
      </p:sp>
      <p:cxnSp>
        <p:nvCxnSpPr>
          <p:cNvPr id="12" name="直線矢印コネクタ 11">
            <a:extLst>
              <a:ext uri="{FF2B5EF4-FFF2-40B4-BE49-F238E27FC236}">
                <a16:creationId xmlns:a16="http://schemas.microsoft.com/office/drawing/2014/main" id="{B540443A-91A4-442B-92D3-1967605D62C2}"/>
              </a:ext>
            </a:extLst>
          </p:cNvPr>
          <p:cNvCxnSpPr>
            <a:cxnSpLocks/>
          </p:cNvCxnSpPr>
          <p:nvPr/>
        </p:nvCxnSpPr>
        <p:spPr>
          <a:xfrm flipV="1">
            <a:off x="6153308" y="1828800"/>
            <a:ext cx="316072" cy="2020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93401B60-A81F-420A-8FFA-6DCB55E8E8F9}"/>
              </a:ext>
            </a:extLst>
          </p:cNvPr>
          <p:cNvCxnSpPr>
            <a:cxnSpLocks/>
          </p:cNvCxnSpPr>
          <p:nvPr/>
        </p:nvCxnSpPr>
        <p:spPr>
          <a:xfrm flipV="1">
            <a:off x="7281192" y="3494315"/>
            <a:ext cx="173967" cy="1844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416F9D7-4905-25C5-5E35-B2DB8B1A9910}"/>
              </a:ext>
            </a:extLst>
          </p:cNvPr>
          <p:cNvSpPr txBox="1"/>
          <p:nvPr/>
        </p:nvSpPr>
        <p:spPr>
          <a:xfrm>
            <a:off x="465059" y="1483711"/>
            <a:ext cx="1002184" cy="276999"/>
          </a:xfrm>
          <a:prstGeom prst="rect">
            <a:avLst/>
          </a:prstGeom>
          <a:noFill/>
        </p:spPr>
        <p:txBody>
          <a:bodyPr wrap="square" rtlCol="0">
            <a:spAutoFit/>
          </a:bodyPr>
          <a:lstStyle/>
          <a:p>
            <a:pPr algn="ctr"/>
            <a:r>
              <a:rPr lang="ja-JP" altLang="en-US" sz="1200" dirty="0">
                <a:latin typeface="+mn-ea"/>
              </a:rPr>
              <a:t>（％）</a:t>
            </a:r>
          </a:p>
        </p:txBody>
      </p:sp>
      <p:sp>
        <p:nvSpPr>
          <p:cNvPr id="16" name="テキスト ボックス 15">
            <a:extLst>
              <a:ext uri="{FF2B5EF4-FFF2-40B4-BE49-F238E27FC236}">
                <a16:creationId xmlns:a16="http://schemas.microsoft.com/office/drawing/2014/main" id="{C5C28B4B-D1B9-1CD3-6AD3-68FE04796DF7}"/>
              </a:ext>
            </a:extLst>
          </p:cNvPr>
          <p:cNvSpPr txBox="1"/>
          <p:nvPr/>
        </p:nvSpPr>
        <p:spPr>
          <a:xfrm>
            <a:off x="5577955" y="6580329"/>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各年「住宅・土地統計調査」（総務省統計局）を基に大阪府作成</a:t>
            </a:r>
          </a:p>
        </p:txBody>
      </p:sp>
      <p:sp>
        <p:nvSpPr>
          <p:cNvPr id="9" name="スライド番号プレースホルダー 3">
            <a:extLst>
              <a:ext uri="{FF2B5EF4-FFF2-40B4-BE49-F238E27FC236}">
                <a16:creationId xmlns:a16="http://schemas.microsoft.com/office/drawing/2014/main" id="{6D35CD5D-7F99-4B93-961F-50349F512534}"/>
              </a:ext>
            </a:extLst>
          </p:cNvPr>
          <p:cNvSpPr>
            <a:spLocks noGrp="1"/>
          </p:cNvSpPr>
          <p:nvPr>
            <p:ph type="sldNum" sz="quarter" idx="12"/>
          </p:nvPr>
        </p:nvSpPr>
        <p:spPr>
          <a:xfrm>
            <a:off x="10058400" y="6554602"/>
            <a:ext cx="2133600" cy="287337"/>
          </a:xfrm>
        </p:spPr>
        <p:txBody>
          <a:bodyPr/>
          <a:lstStyle/>
          <a:p>
            <a:pPr>
              <a:defRPr/>
            </a:pPr>
            <a:fld id="{09954CD4-AF95-4C78-B160-84012AB9CEDB}" type="slidenum">
              <a:rPr lang="en-US" altLang="ja-JP" smtClean="0">
                <a:solidFill>
                  <a:schemeClr val="bg1">
                    <a:lumMod val="50000"/>
                  </a:schemeClr>
                </a:solidFill>
                <a:latin typeface="游ゴシック" panose="020B0400000000000000" pitchFamily="50" charset="-128"/>
                <a:ea typeface="游ゴシック" panose="020B0400000000000000" pitchFamily="50" charset="-128"/>
              </a:rPr>
              <a:pPr>
                <a:defRPr/>
              </a:pPr>
              <a:t>40</a:t>
            </a:fld>
            <a:endParaRPr lang="en-US" altLang="ja-JP" dirty="0">
              <a:solidFill>
                <a:schemeClr val="bg1">
                  <a:lumMod val="50000"/>
                </a:schemeClr>
              </a:solidFill>
              <a:latin typeface="游ゴシック" panose="020B0400000000000000" pitchFamily="50" charset="-128"/>
              <a:ea typeface="游ゴシック" panose="020B0400000000000000" pitchFamily="50" charset="-128"/>
            </a:endParaRPr>
          </a:p>
        </p:txBody>
      </p:sp>
      <p:cxnSp>
        <p:nvCxnSpPr>
          <p:cNvPr id="10" name="直線矢印コネクタ 9">
            <a:extLst>
              <a:ext uri="{FF2B5EF4-FFF2-40B4-BE49-F238E27FC236}">
                <a16:creationId xmlns:a16="http://schemas.microsoft.com/office/drawing/2014/main" id="{1554DF44-0F2B-4375-BC31-CBF75D210556}"/>
              </a:ext>
            </a:extLst>
          </p:cNvPr>
          <p:cNvCxnSpPr>
            <a:cxnSpLocks/>
          </p:cNvCxnSpPr>
          <p:nvPr/>
        </p:nvCxnSpPr>
        <p:spPr>
          <a:xfrm flipV="1">
            <a:off x="7804266" y="4284890"/>
            <a:ext cx="173967" cy="1844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259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CD2ADA3E-B438-451E-9427-CE1D928051C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610" t="6835" r="2598" b="8536"/>
          <a:stretch/>
        </p:blipFill>
        <p:spPr>
          <a:xfrm>
            <a:off x="3999408" y="888077"/>
            <a:ext cx="8063053" cy="5256513"/>
          </a:xfrm>
          <a:prstGeom prst="rect">
            <a:avLst/>
          </a:prstGeom>
        </p:spPr>
      </p:pic>
      <p:pic>
        <p:nvPicPr>
          <p:cNvPr id="2" name="図 1"/>
          <p:cNvPicPr>
            <a:picLocks noChangeAspect="1"/>
          </p:cNvPicPr>
          <p:nvPr/>
        </p:nvPicPr>
        <p:blipFill rotWithShape="1">
          <a:blip r:embed="rId4" cstate="hqprint">
            <a:extLst>
              <a:ext uri="{28A0092B-C50C-407E-A947-70E740481C1C}">
                <a14:useLocalDpi xmlns:a14="http://schemas.microsoft.com/office/drawing/2010/main" val="0"/>
              </a:ext>
            </a:extLst>
          </a:blip>
          <a:srcRect l="2260" r="22623"/>
          <a:stretch/>
        </p:blipFill>
        <p:spPr>
          <a:xfrm>
            <a:off x="6204007" y="1273826"/>
            <a:ext cx="679393" cy="400357"/>
          </a:xfrm>
          <a:prstGeom prst="rect">
            <a:avLst/>
          </a:prstGeom>
          <a:ln>
            <a:solidFill>
              <a:schemeClr val="tx1"/>
            </a:solidFill>
          </a:ln>
        </p:spPr>
      </p:pic>
      <p:pic>
        <p:nvPicPr>
          <p:cNvPr id="4" name="図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60189" y="2226499"/>
            <a:ext cx="2218829" cy="3139835"/>
          </a:xfrm>
          <a:prstGeom prst="rect">
            <a:avLst/>
          </a:prstGeom>
        </p:spPr>
      </p:pic>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8839" y="2083875"/>
            <a:ext cx="2421530" cy="3425084"/>
          </a:xfrm>
          <a:prstGeom prst="rect">
            <a:avLst/>
          </a:prstGeom>
        </p:spPr>
      </p:pic>
      <p:pic>
        <p:nvPicPr>
          <p:cNvPr id="16" name="図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69854" y="3445178"/>
            <a:ext cx="1547552" cy="2197452"/>
          </a:xfrm>
          <a:prstGeom prst="rect">
            <a:avLst/>
          </a:prstGeom>
        </p:spPr>
      </p:pic>
      <p:sp>
        <p:nvSpPr>
          <p:cNvPr id="13" name="テキスト ボックス 12">
            <a:extLst>
              <a:ext uri="{FF2B5EF4-FFF2-40B4-BE49-F238E27FC236}">
                <a16:creationId xmlns:a16="http://schemas.microsoft.com/office/drawing/2014/main" id="{EDF6F6BB-45B5-BEBC-BA68-EDC2686897C4}"/>
              </a:ext>
            </a:extLst>
          </p:cNvPr>
          <p:cNvSpPr txBox="1"/>
          <p:nvPr/>
        </p:nvSpPr>
        <p:spPr>
          <a:xfrm>
            <a:off x="1899214" y="61032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国土交通省「令和６年地価公示」より府作成</a:t>
            </a:r>
            <a:endParaRPr lang="ja-JP" altLang="en-US" sz="900" dirty="0">
              <a:latin typeface="メイリオ" panose="020B0604030504040204" pitchFamily="50" charset="-128"/>
              <a:ea typeface="メイリオ" panose="020B0604030504040204" pitchFamily="50" charset="-128"/>
            </a:endParaRPr>
          </a:p>
        </p:txBody>
      </p:sp>
      <p:sp>
        <p:nvSpPr>
          <p:cNvPr id="3" name="Rectangle 20">
            <a:extLst>
              <a:ext uri="{FF2B5EF4-FFF2-40B4-BE49-F238E27FC236}">
                <a16:creationId xmlns:a16="http://schemas.microsoft.com/office/drawing/2014/main" id="{D73BD6E0-01C8-A20D-6B71-A5E1D7444E7C}"/>
              </a:ext>
            </a:extLst>
          </p:cNvPr>
          <p:cNvSpPr>
            <a:spLocks noChangeArrowheads="1"/>
          </p:cNvSpPr>
          <p:nvPr/>
        </p:nvSpPr>
        <p:spPr bwMode="auto">
          <a:xfrm>
            <a:off x="0" y="0"/>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６住宅市場　③大阪府の</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地価の動向：</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2023-2024</a:t>
            </a:r>
            <a:endPar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a:extLst>
              <a:ext uri="{FF2B5EF4-FFF2-40B4-BE49-F238E27FC236}">
                <a16:creationId xmlns:a16="http://schemas.microsoft.com/office/drawing/2014/main" id="{588521E0-5999-0C0E-F9C6-5E2EA2D2370A}"/>
              </a:ext>
            </a:extLst>
          </p:cNvPr>
          <p:cNvSpPr/>
          <p:nvPr/>
        </p:nvSpPr>
        <p:spPr>
          <a:xfrm>
            <a:off x="243068" y="670086"/>
            <a:ext cx="3756340" cy="5373394"/>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・大阪市では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％上昇。市内の全</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区で上昇率が拡大</a:t>
            </a: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・堺市では、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％上昇。全</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区で上昇が継続</a:t>
            </a: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・北大阪地域では、各沿線の駅徒歩圏で交通利便性や生活利便性に優れた地域の住宅需要が堅調</a:t>
            </a: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・他の北大阪地域に比べやや利便性の劣る豊能町及び能勢町では下落が継続しているものの下落率は縮小</a:t>
            </a: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・東大阪及び南大阪地域では、交通利便性に優れ割安感のある地域の住宅需要が堅調</a:t>
            </a: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・一方で、都心部から離れ利便性に劣る岬町をはじめとするその他の市町村では下落が継続</a:t>
            </a:r>
          </a:p>
        </p:txBody>
      </p:sp>
      <p:sp>
        <p:nvSpPr>
          <p:cNvPr id="11" name="スライド番号プレースホルダー 3">
            <a:extLst>
              <a:ext uri="{FF2B5EF4-FFF2-40B4-BE49-F238E27FC236}">
                <a16:creationId xmlns:a16="http://schemas.microsoft.com/office/drawing/2014/main" id="{65D54D62-5F8C-469C-8015-C54A3D95F04D}"/>
              </a:ext>
            </a:extLst>
          </p:cNvPr>
          <p:cNvSpPr>
            <a:spLocks noGrp="1"/>
          </p:cNvSpPr>
          <p:nvPr>
            <p:ph type="sldNum" sz="quarter" idx="12"/>
          </p:nvPr>
        </p:nvSpPr>
        <p:spPr>
          <a:xfrm>
            <a:off x="10058400" y="6561088"/>
            <a:ext cx="2133600" cy="287337"/>
          </a:xfrm>
        </p:spPr>
        <p:txBody>
          <a:bodyPr/>
          <a:lstStyle/>
          <a:p>
            <a:pPr>
              <a:defRPr/>
            </a:pPr>
            <a:fld id="{09954CD4-AF95-4C78-B160-84012AB9CEDB}" type="slidenum">
              <a:rPr lang="en-US" altLang="ja-JP" smtClean="0">
                <a:solidFill>
                  <a:schemeClr val="bg1">
                    <a:lumMod val="50000"/>
                  </a:schemeClr>
                </a:solidFill>
                <a:latin typeface="游ゴシック" panose="020B0400000000000000" pitchFamily="50" charset="-128"/>
                <a:ea typeface="游ゴシック" panose="020B0400000000000000" pitchFamily="50" charset="-128"/>
              </a:rPr>
              <a:pPr>
                <a:defRPr/>
              </a:pPr>
              <a:t>41</a:t>
            </a:fld>
            <a:endParaRPr lang="en-US" altLang="ja-JP" dirty="0">
              <a:solidFill>
                <a:schemeClr val="bg1">
                  <a:lumMod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209366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二等辺三角形 29"/>
          <p:cNvSpPr/>
          <p:nvPr/>
        </p:nvSpPr>
        <p:spPr>
          <a:xfrm rot="5400000">
            <a:off x="3636189" y="4099670"/>
            <a:ext cx="1260277" cy="286777"/>
          </a:xfrm>
          <a:prstGeom prst="triangle">
            <a:avLst/>
          </a:prstGeom>
          <a:solidFill>
            <a:schemeClr val="bg1">
              <a:lumMod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CBE8A9B8-766F-9E60-3DA1-0386804C6CDE}"/>
              </a:ext>
            </a:extLst>
          </p:cNvPr>
          <p:cNvSpPr txBox="1"/>
          <p:nvPr/>
        </p:nvSpPr>
        <p:spPr>
          <a:xfrm>
            <a:off x="1899214" y="6473673"/>
            <a:ext cx="9921895" cy="241980"/>
          </a:xfrm>
          <a:prstGeom prst="rect">
            <a:avLst/>
          </a:prstGeom>
          <a:noFill/>
        </p:spPr>
        <p:txBody>
          <a:bodyPr wrap="square" tIns="72000" bIns="0">
            <a:spAutoFit/>
          </a:bodyPr>
          <a:lstStyle/>
          <a:p>
            <a:pPr algn="r"/>
            <a:r>
              <a:rPr lang="ja-JP" altLang="en-US" sz="1050" dirty="0">
                <a:latin typeface="メイリオ" panose="020B0604030504040204" pitchFamily="50" charset="-128"/>
                <a:ea typeface="メイリオ" panose="020B0604030504040204" pitchFamily="50" charset="-128"/>
              </a:rPr>
              <a:t>出典：</a:t>
            </a:r>
            <a:r>
              <a:rPr lang="zh-CN" altLang="en-US" sz="1050" dirty="0">
                <a:latin typeface="メイリオ" panose="020B0604030504040204" pitchFamily="50" charset="-128"/>
                <a:ea typeface="メイリオ" panose="020B0604030504040204" pitchFamily="50" charset="-128"/>
              </a:rPr>
              <a:t>国土数値情報</a:t>
            </a:r>
            <a:endParaRPr lang="ja-JP" altLang="en-US" sz="900" dirty="0">
              <a:latin typeface="メイリオ" panose="020B0604030504040204" pitchFamily="50" charset="-128"/>
              <a:ea typeface="メイリオ" panose="020B0604030504040204" pitchFamily="50" charset="-128"/>
            </a:endParaRPr>
          </a:p>
        </p:txBody>
      </p:sp>
      <p:grpSp>
        <p:nvGrpSpPr>
          <p:cNvPr id="6" name="グループ化 5">
            <a:extLst>
              <a:ext uri="{FF2B5EF4-FFF2-40B4-BE49-F238E27FC236}">
                <a16:creationId xmlns:a16="http://schemas.microsoft.com/office/drawing/2014/main" id="{DB1A27C9-AAF9-4DBF-B17F-4734FB8CC5ED}"/>
              </a:ext>
            </a:extLst>
          </p:cNvPr>
          <p:cNvGrpSpPr/>
          <p:nvPr/>
        </p:nvGrpSpPr>
        <p:grpSpPr>
          <a:xfrm>
            <a:off x="571493" y="1565887"/>
            <a:ext cx="3302894" cy="4938494"/>
            <a:chOff x="775519" y="2412791"/>
            <a:chExt cx="2867432" cy="4287390"/>
          </a:xfrm>
        </p:grpSpPr>
        <p:pic>
          <p:nvPicPr>
            <p:cNvPr id="9" name="図 8"/>
            <p:cNvPicPr>
              <a:picLocks noChangeAspect="1"/>
            </p:cNvPicPr>
            <p:nvPr/>
          </p:nvPicPr>
          <p:blipFill>
            <a:blip r:embed="rId3"/>
            <a:stretch>
              <a:fillRect/>
            </a:stretch>
          </p:blipFill>
          <p:spPr>
            <a:xfrm>
              <a:off x="775519" y="2421386"/>
              <a:ext cx="2867432" cy="4278795"/>
            </a:xfrm>
            <a:prstGeom prst="rect">
              <a:avLst/>
            </a:prstGeom>
          </p:spPr>
        </p:pic>
        <p:pic>
          <p:nvPicPr>
            <p:cNvPr id="22" name="図 21"/>
            <p:cNvPicPr>
              <a:picLocks noChangeAspect="1"/>
            </p:cNvPicPr>
            <p:nvPr/>
          </p:nvPicPr>
          <p:blipFill rotWithShape="1">
            <a:blip r:embed="rId4" cstate="hqprint">
              <a:extLst>
                <a:ext uri="{28A0092B-C50C-407E-A947-70E740481C1C}">
                  <a14:useLocalDpi xmlns:a14="http://schemas.microsoft.com/office/drawing/2010/main" val="0"/>
                </a:ext>
              </a:extLst>
            </a:blip>
            <a:srcRect l="5582" t="4896" r="4421" b="3714"/>
            <a:stretch/>
          </p:blipFill>
          <p:spPr>
            <a:xfrm>
              <a:off x="775519" y="2412791"/>
              <a:ext cx="2867432" cy="4278795"/>
            </a:xfrm>
            <a:prstGeom prst="rect">
              <a:avLst/>
            </a:prstGeom>
          </p:spPr>
        </p:pic>
        <p:sp>
          <p:nvSpPr>
            <p:cNvPr id="11" name="テキスト ボックス 3"/>
            <p:cNvSpPr txBox="1"/>
            <p:nvPr/>
          </p:nvSpPr>
          <p:spPr>
            <a:xfrm>
              <a:off x="828735" y="3451844"/>
              <a:ext cx="648000" cy="22101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r>
                <a:rPr lang="en-US" altLang="ja-JP" sz="1200" dirty="0"/>
                <a:t>2014</a:t>
              </a:r>
              <a:r>
                <a:rPr lang="ja-JP" altLang="en-US" sz="1200" dirty="0"/>
                <a:t>年</a:t>
              </a:r>
            </a:p>
          </p:txBody>
        </p:sp>
      </p:grpSp>
      <p:grpSp>
        <p:nvGrpSpPr>
          <p:cNvPr id="7" name="グループ化 6">
            <a:extLst>
              <a:ext uri="{FF2B5EF4-FFF2-40B4-BE49-F238E27FC236}">
                <a16:creationId xmlns:a16="http://schemas.microsoft.com/office/drawing/2014/main" id="{61C33151-96C7-490F-A296-A86B99746309}"/>
              </a:ext>
            </a:extLst>
          </p:cNvPr>
          <p:cNvGrpSpPr/>
          <p:nvPr/>
        </p:nvGrpSpPr>
        <p:grpSpPr>
          <a:xfrm>
            <a:off x="4607760" y="1565713"/>
            <a:ext cx="3352141" cy="4938842"/>
            <a:chOff x="4206127" y="2412791"/>
            <a:chExt cx="2910186" cy="4287692"/>
          </a:xfrm>
        </p:grpSpPr>
        <p:pic>
          <p:nvPicPr>
            <p:cNvPr id="10" name="図 9"/>
            <p:cNvPicPr>
              <a:picLocks noChangeAspect="1"/>
            </p:cNvPicPr>
            <p:nvPr/>
          </p:nvPicPr>
          <p:blipFill rotWithShape="1">
            <a:blip r:embed="rId5"/>
            <a:srcRect b="315"/>
            <a:stretch/>
          </p:blipFill>
          <p:spPr>
            <a:xfrm>
              <a:off x="4206127" y="2412791"/>
              <a:ext cx="2910185" cy="4287692"/>
            </a:xfrm>
            <a:prstGeom prst="rect">
              <a:avLst/>
            </a:prstGeom>
          </p:spPr>
        </p:pic>
        <p:pic>
          <p:nvPicPr>
            <p:cNvPr id="23" name="図 22"/>
            <p:cNvPicPr>
              <a:picLocks noChangeAspect="1"/>
            </p:cNvPicPr>
            <p:nvPr/>
          </p:nvPicPr>
          <p:blipFill rotWithShape="1">
            <a:blip r:embed="rId4" cstate="hqprint">
              <a:extLst>
                <a:ext uri="{28A0092B-C50C-407E-A947-70E740481C1C}">
                  <a14:useLocalDpi xmlns:a14="http://schemas.microsoft.com/office/drawing/2010/main" val="0"/>
                </a:ext>
              </a:extLst>
            </a:blip>
            <a:srcRect l="5327" t="4750" r="4307" b="3861"/>
            <a:stretch/>
          </p:blipFill>
          <p:spPr>
            <a:xfrm>
              <a:off x="4224941" y="2421386"/>
              <a:ext cx="2891372" cy="4278795"/>
            </a:xfrm>
            <a:prstGeom prst="rect">
              <a:avLst/>
            </a:prstGeom>
          </p:spPr>
        </p:pic>
        <p:sp>
          <p:nvSpPr>
            <p:cNvPr id="12" name="テキスト ボックス 4"/>
            <p:cNvSpPr txBox="1"/>
            <p:nvPr/>
          </p:nvSpPr>
          <p:spPr>
            <a:xfrm>
              <a:off x="4271912" y="3451844"/>
              <a:ext cx="648000" cy="22101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r>
                <a:rPr lang="en-US" altLang="ja-JP" sz="1200" dirty="0"/>
                <a:t>2024</a:t>
              </a:r>
              <a:r>
                <a:rPr lang="ja-JP" altLang="en-US" sz="1200" dirty="0"/>
                <a:t>年</a:t>
              </a:r>
            </a:p>
          </p:txBody>
        </p:sp>
      </p:grpSp>
      <p:grpSp>
        <p:nvGrpSpPr>
          <p:cNvPr id="16" name="グループ化 15">
            <a:extLst>
              <a:ext uri="{FF2B5EF4-FFF2-40B4-BE49-F238E27FC236}">
                <a16:creationId xmlns:a16="http://schemas.microsoft.com/office/drawing/2014/main" id="{387DDEEF-B520-4C83-8EE7-0BA3A23F24C9}"/>
              </a:ext>
            </a:extLst>
          </p:cNvPr>
          <p:cNvGrpSpPr/>
          <p:nvPr/>
        </p:nvGrpSpPr>
        <p:grpSpPr>
          <a:xfrm>
            <a:off x="8301332" y="1277389"/>
            <a:ext cx="3668424" cy="5227317"/>
            <a:chOff x="8252219" y="1202957"/>
            <a:chExt cx="3788121" cy="5397879"/>
          </a:xfrm>
        </p:grpSpPr>
        <p:pic>
          <p:nvPicPr>
            <p:cNvPr id="8" name="図 7"/>
            <p:cNvPicPr>
              <a:picLocks noChangeAspect="1"/>
            </p:cNvPicPr>
            <p:nvPr/>
          </p:nvPicPr>
          <p:blipFill>
            <a:blip r:embed="rId6"/>
            <a:stretch>
              <a:fillRect/>
            </a:stretch>
          </p:blipFill>
          <p:spPr>
            <a:xfrm>
              <a:off x="8252219" y="1202957"/>
              <a:ext cx="3788121" cy="5397879"/>
            </a:xfrm>
            <a:prstGeom prst="rect">
              <a:avLst/>
            </a:prstGeom>
          </p:spPr>
        </p:pic>
        <p:pic>
          <p:nvPicPr>
            <p:cNvPr id="24" name="図 23"/>
            <p:cNvPicPr>
              <a:picLocks noChangeAspect="1"/>
            </p:cNvPicPr>
            <p:nvPr/>
          </p:nvPicPr>
          <p:blipFill rotWithShape="1">
            <a:blip r:embed="rId7" cstate="hqprint">
              <a:extLst>
                <a:ext uri="{28A0092B-C50C-407E-A947-70E740481C1C}">
                  <a14:useLocalDpi xmlns:a14="http://schemas.microsoft.com/office/drawing/2010/main" val="0"/>
                </a:ext>
              </a:extLst>
            </a:blip>
            <a:srcRect l="5154" t="5168" r="4972" b="4013"/>
            <a:stretch/>
          </p:blipFill>
          <p:spPr>
            <a:xfrm>
              <a:off x="8267700" y="1219199"/>
              <a:ext cx="3741420" cy="5356861"/>
            </a:xfrm>
            <a:prstGeom prst="rect">
              <a:avLst/>
            </a:prstGeom>
          </p:spPr>
        </p:pic>
        <p:sp>
          <p:nvSpPr>
            <p:cNvPr id="13" name="テキスト ボックス 5"/>
            <p:cNvSpPr txBox="1"/>
            <p:nvPr/>
          </p:nvSpPr>
          <p:spPr>
            <a:xfrm>
              <a:off x="8326440" y="2649765"/>
              <a:ext cx="1141410" cy="344128"/>
            </a:xfrm>
            <a:prstGeom prst="rect">
              <a:avLst/>
            </a:prstGeom>
            <a:solidFill>
              <a:schemeClr val="accent4">
                <a:lumMod val="20000"/>
                <a:lumOff val="80000"/>
              </a:schemeClr>
            </a:solidFill>
            <a:ln>
              <a:solidFill>
                <a:schemeClr val="tx1"/>
              </a:solidFill>
            </a:ln>
          </p:spPr>
          <p:txBody>
            <a:bodyPr wrap="square" lIns="0" tIns="36000" rIns="0" bIns="0">
              <a:spAutoFit/>
            </a:bodyPr>
            <a:lstStyle>
              <a:defPPr>
                <a:defRPr lang="ja-JP"/>
              </a:defPPr>
              <a:lvl1pPr>
                <a:defRPr sz="1400" b="1">
                  <a:latin typeface="メイリオ" panose="020B0604030504040204" pitchFamily="50" charset="-128"/>
                  <a:ea typeface="メイリオ" panose="020B0604030504040204" pitchFamily="50" charset="-128"/>
                </a:defRPr>
              </a:lvl1pPr>
            </a:lstStyle>
            <a:p>
              <a:pPr algn="ctr">
                <a:lnSpc>
                  <a:spcPts val="1200"/>
                </a:lnSpc>
              </a:pPr>
              <a:r>
                <a:rPr lang="ja-JP" altLang="en-US" sz="1100" dirty="0"/>
                <a:t>上昇率</a:t>
              </a:r>
              <a:endParaRPr lang="en-US" altLang="ja-JP" sz="1100" dirty="0"/>
            </a:p>
            <a:p>
              <a:pPr algn="ctr">
                <a:lnSpc>
                  <a:spcPts val="1200"/>
                </a:lnSpc>
              </a:pPr>
              <a:r>
                <a:rPr lang="en-US" altLang="ja-JP" sz="1000" dirty="0"/>
                <a:t>(2014 </a:t>
              </a:r>
              <a:r>
                <a:rPr lang="ja-JP" altLang="en-US" sz="1000" dirty="0"/>
                <a:t>→ </a:t>
              </a:r>
              <a:r>
                <a:rPr lang="en-US" altLang="ja-JP" sz="1000" dirty="0"/>
                <a:t>2024)</a:t>
              </a:r>
              <a:endParaRPr lang="ja-JP" altLang="en-US" sz="1000" dirty="0"/>
            </a:p>
          </p:txBody>
        </p:sp>
      </p:grpSp>
      <p:sp>
        <p:nvSpPr>
          <p:cNvPr id="5" name="Rectangle 20">
            <a:extLst>
              <a:ext uri="{FF2B5EF4-FFF2-40B4-BE49-F238E27FC236}">
                <a16:creationId xmlns:a16="http://schemas.microsoft.com/office/drawing/2014/main" id="{D4AF9E97-F605-99F9-3790-EA4DD7478D56}"/>
              </a:ext>
            </a:extLst>
          </p:cNvPr>
          <p:cNvSpPr>
            <a:spLocks noChangeArrowheads="1"/>
          </p:cNvSpPr>
          <p:nvPr/>
        </p:nvSpPr>
        <p:spPr bwMode="auto">
          <a:xfrm>
            <a:off x="0" y="0"/>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６住宅市場 ④大阪府の</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地価の動向：</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2014-2024</a:t>
            </a:r>
            <a:endPar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a:extLst>
              <a:ext uri="{FF2B5EF4-FFF2-40B4-BE49-F238E27FC236}">
                <a16:creationId xmlns:a16="http://schemas.microsoft.com/office/drawing/2014/main" id="{7A0A18D4-2706-01B6-2CB4-4A9415CDD623}"/>
              </a:ext>
            </a:extLst>
          </p:cNvPr>
          <p:cNvSpPr/>
          <p:nvPr/>
        </p:nvSpPr>
        <p:spPr>
          <a:xfrm>
            <a:off x="465599" y="497001"/>
            <a:ext cx="11260800" cy="719812"/>
          </a:xfrm>
          <a:prstGeom prst="rect">
            <a:avLst/>
          </a:prstGeom>
          <a:ln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年間で大阪市や北大阪地域の地価は上昇傾向</a:t>
            </a:r>
          </a:p>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・各地域の最大上昇率（住宅地）は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％を超えており、特に大阪市、北大阪地域は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％以上となった地点もある</a:t>
            </a:r>
          </a:p>
        </p:txBody>
      </p:sp>
      <p:sp>
        <p:nvSpPr>
          <p:cNvPr id="20" name="スライド番号プレースホルダー 3">
            <a:extLst>
              <a:ext uri="{FF2B5EF4-FFF2-40B4-BE49-F238E27FC236}">
                <a16:creationId xmlns:a16="http://schemas.microsoft.com/office/drawing/2014/main" id="{45BBEBC7-F36D-4E21-AF1D-D6BE7516E6B5}"/>
              </a:ext>
            </a:extLst>
          </p:cNvPr>
          <p:cNvSpPr>
            <a:spLocks noGrp="1"/>
          </p:cNvSpPr>
          <p:nvPr>
            <p:ph type="sldNum" sz="quarter" idx="12"/>
          </p:nvPr>
        </p:nvSpPr>
        <p:spPr>
          <a:xfrm>
            <a:off x="10047171" y="6571984"/>
            <a:ext cx="2133600" cy="287337"/>
          </a:xfrm>
        </p:spPr>
        <p:txBody>
          <a:bodyPr/>
          <a:lstStyle/>
          <a:p>
            <a:pPr>
              <a:defRPr/>
            </a:pPr>
            <a:fld id="{09954CD4-AF95-4C78-B160-84012AB9CEDB}" type="slidenum">
              <a:rPr lang="en-US" altLang="ja-JP" smtClean="0">
                <a:solidFill>
                  <a:schemeClr val="bg1">
                    <a:lumMod val="50000"/>
                  </a:schemeClr>
                </a:solidFill>
                <a:latin typeface="游ゴシック" panose="020B0400000000000000" pitchFamily="50" charset="-128"/>
                <a:ea typeface="游ゴシック" panose="020B0400000000000000" pitchFamily="50" charset="-128"/>
              </a:rPr>
              <a:pPr>
                <a:defRPr/>
              </a:pPr>
              <a:t>42</a:t>
            </a:fld>
            <a:endParaRPr lang="en-US" altLang="ja-JP" dirty="0">
              <a:solidFill>
                <a:schemeClr val="bg1">
                  <a:lumMod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050283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B6E40F7A-6A53-4891-9246-A9CADD6D63A8}"/>
              </a:ext>
            </a:extLst>
          </p:cNvPr>
          <p:cNvSpPr>
            <a:spLocks noChangeArrowheads="1"/>
          </p:cNvSpPr>
          <p:nvPr/>
        </p:nvSpPr>
        <p:spPr bwMode="auto">
          <a:xfrm>
            <a:off x="0" y="3032956"/>
            <a:ext cx="12192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rPr>
              <a:t>近年の国の動き</a:t>
            </a:r>
            <a:endParaRPr lang="en-US" altLang="ja-JP" sz="2400" b="1" dirty="0">
              <a:solidFill>
                <a:srgbClr val="000000"/>
              </a:solidFill>
              <a:latin typeface="UD デジタル 教科書体 NP-R" panose="02020400000000000000" pitchFamily="18" charset="-128"/>
              <a:ea typeface="UD デジタル 教科書体 NP-R" panose="02020400000000000000" pitchFamily="18" charset="-128"/>
              <a:cs typeface="Meiryo UI" panose="020B0604030504040204" pitchFamily="50" charset="-128"/>
            </a:endParaRPr>
          </a:p>
        </p:txBody>
      </p:sp>
      <p:sp>
        <p:nvSpPr>
          <p:cNvPr id="4" name="スライド番号プレースホルダー 1">
            <a:extLst>
              <a:ext uri="{FF2B5EF4-FFF2-40B4-BE49-F238E27FC236}">
                <a16:creationId xmlns:a16="http://schemas.microsoft.com/office/drawing/2014/main" id="{652455C6-930D-42EC-9232-952BA3C12BD2}"/>
              </a:ext>
            </a:extLst>
          </p:cNvPr>
          <p:cNvSpPr>
            <a:spLocks noGrp="1"/>
          </p:cNvSpPr>
          <p:nvPr>
            <p:ph type="sldNum" sz="quarter" idx="12"/>
          </p:nvPr>
        </p:nvSpPr>
        <p:spPr>
          <a:xfrm>
            <a:off x="9448800" y="6497587"/>
            <a:ext cx="2743200" cy="365125"/>
          </a:xfrm>
        </p:spPr>
        <p:txBody>
          <a:bodyPr/>
          <a:lstStyle/>
          <a:p>
            <a:pPr>
              <a:defRPr/>
            </a:pPr>
            <a:fld id="{4C4AE124-F07C-4949-85EC-055B3F0DE189}" type="slidenum">
              <a:rPr lang="en-US" altLang="ja-JP" smtClean="0"/>
              <a:pPr>
                <a:defRPr/>
              </a:pPr>
              <a:t>43</a:t>
            </a:fld>
            <a:endParaRPr lang="en-US" altLang="ja-JP" dirty="0"/>
          </a:p>
        </p:txBody>
      </p:sp>
    </p:spTree>
    <p:extLst>
      <p:ext uri="{BB962C8B-B14F-4D97-AF65-F5344CB8AC3E}">
        <p14:creationId xmlns:p14="http://schemas.microsoft.com/office/powerpoint/2010/main" val="33324745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8A678A8-A130-4E79-93B6-672353360BF2}"/>
              </a:ext>
            </a:extLst>
          </p:cNvPr>
          <p:cNvPicPr>
            <a:picLocks noChangeAspect="1"/>
          </p:cNvPicPr>
          <p:nvPr/>
        </p:nvPicPr>
        <p:blipFill>
          <a:blip r:embed="rId2"/>
          <a:stretch>
            <a:fillRect/>
          </a:stretch>
        </p:blipFill>
        <p:spPr>
          <a:xfrm>
            <a:off x="1247712" y="0"/>
            <a:ext cx="9277219" cy="6561406"/>
          </a:xfrm>
          <a:prstGeom prst="rect">
            <a:avLst/>
          </a:prstGeom>
        </p:spPr>
      </p:pic>
      <p:sp>
        <p:nvSpPr>
          <p:cNvPr id="2" name="正方形/長方形 1">
            <a:extLst>
              <a:ext uri="{FF2B5EF4-FFF2-40B4-BE49-F238E27FC236}">
                <a16:creationId xmlns:a16="http://schemas.microsoft.com/office/drawing/2014/main" id="{69CC1B18-A5CD-49DE-A066-57A0029F8589}"/>
              </a:ext>
            </a:extLst>
          </p:cNvPr>
          <p:cNvSpPr/>
          <p:nvPr/>
        </p:nvSpPr>
        <p:spPr>
          <a:xfrm>
            <a:off x="763480" y="3732245"/>
            <a:ext cx="10591060" cy="29671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Rectangle 20">
            <a:extLst>
              <a:ext uri="{FF2B5EF4-FFF2-40B4-BE49-F238E27FC236}">
                <a16:creationId xmlns:a16="http://schemas.microsoft.com/office/drawing/2014/main" id="{F7C77F12-B978-48B4-AD33-5247A49A71F9}"/>
              </a:ext>
            </a:extLst>
          </p:cNvPr>
          <p:cNvSpPr>
            <a:spLocks noChangeArrowheads="1"/>
          </p:cNvSpPr>
          <p:nvPr/>
        </p:nvSpPr>
        <p:spPr bwMode="auto">
          <a:xfrm>
            <a:off x="1305342" y="6212059"/>
            <a:ext cx="9144000" cy="396000"/>
          </a:xfrm>
          <a:prstGeom prst="rect">
            <a:avLst/>
          </a:prstGeom>
          <a:solidFill>
            <a:srgbClr val="E9EDF4"/>
          </a:solidFill>
          <a:ln>
            <a:noFill/>
          </a:ln>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年（令和</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マンション関連法改正</a:t>
            </a:r>
            <a:endPar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a:extLst>
              <a:ext uri="{FF2B5EF4-FFF2-40B4-BE49-F238E27FC236}">
                <a16:creationId xmlns:a16="http://schemas.microsoft.com/office/drawing/2014/main" id="{8A3CB5ED-2184-4CEF-AB18-92E3F6C41068}"/>
              </a:ext>
            </a:extLst>
          </p:cNvPr>
          <p:cNvSpPr>
            <a:spLocks noGrp="1"/>
          </p:cNvSpPr>
          <p:nvPr>
            <p:ph type="sldNum" sz="quarter" idx="12"/>
          </p:nvPr>
        </p:nvSpPr>
        <p:spPr>
          <a:xfrm>
            <a:off x="9448800" y="6497587"/>
            <a:ext cx="2743200" cy="365125"/>
          </a:xfrm>
        </p:spPr>
        <p:txBody>
          <a:bodyPr/>
          <a:lstStyle/>
          <a:p>
            <a:pPr>
              <a:defRPr/>
            </a:pPr>
            <a:fld id="{4C4AE124-F07C-4949-85EC-055B3F0DE189}" type="slidenum">
              <a:rPr lang="en-US" altLang="ja-JP" smtClean="0"/>
              <a:pPr>
                <a:defRPr/>
              </a:pPr>
              <a:t>44</a:t>
            </a:fld>
            <a:endParaRPr lang="en-US" altLang="ja-JP" dirty="0"/>
          </a:p>
        </p:txBody>
      </p:sp>
    </p:spTree>
    <p:extLst>
      <p:ext uri="{BB962C8B-B14F-4D97-AF65-F5344CB8AC3E}">
        <p14:creationId xmlns:p14="http://schemas.microsoft.com/office/powerpoint/2010/main" val="28087096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4AEA2C0-2DE7-4705-83A9-BDD22912AE64}"/>
              </a:ext>
            </a:extLst>
          </p:cNvPr>
          <p:cNvPicPr>
            <a:picLocks noChangeAspect="1"/>
          </p:cNvPicPr>
          <p:nvPr/>
        </p:nvPicPr>
        <p:blipFill>
          <a:blip r:embed="rId2"/>
          <a:stretch>
            <a:fillRect/>
          </a:stretch>
        </p:blipFill>
        <p:spPr>
          <a:xfrm>
            <a:off x="1244015" y="503398"/>
            <a:ext cx="8991668" cy="6354601"/>
          </a:xfrm>
          <a:prstGeom prst="rect">
            <a:avLst/>
          </a:prstGeom>
        </p:spPr>
      </p:pic>
      <p:sp>
        <p:nvSpPr>
          <p:cNvPr id="4" name="Rectangle 20">
            <a:extLst>
              <a:ext uri="{FF2B5EF4-FFF2-40B4-BE49-F238E27FC236}">
                <a16:creationId xmlns:a16="http://schemas.microsoft.com/office/drawing/2014/main" id="{D31BE368-EA3A-4E16-B420-61CD66179D56}"/>
              </a:ext>
            </a:extLst>
          </p:cNvPr>
          <p:cNvSpPr>
            <a:spLocks noChangeArrowheads="1"/>
          </p:cNvSpPr>
          <p:nvPr/>
        </p:nvSpPr>
        <p:spPr bwMode="auto">
          <a:xfrm>
            <a:off x="0" y="0"/>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マンション管理適正化法・建替え円滑化法改正　　（公布：</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R2.6.24</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施行：</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R3.12.20</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R4.4.1</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1">
            <a:extLst>
              <a:ext uri="{FF2B5EF4-FFF2-40B4-BE49-F238E27FC236}">
                <a16:creationId xmlns:a16="http://schemas.microsoft.com/office/drawing/2014/main" id="{8E5AB89D-6656-4977-B377-1AD1364D587C}"/>
              </a:ext>
            </a:extLst>
          </p:cNvPr>
          <p:cNvSpPr>
            <a:spLocks noGrp="1"/>
          </p:cNvSpPr>
          <p:nvPr>
            <p:ph type="sldNum" sz="quarter" idx="12"/>
          </p:nvPr>
        </p:nvSpPr>
        <p:spPr>
          <a:xfrm>
            <a:off x="9448800" y="6497587"/>
            <a:ext cx="2743200" cy="365125"/>
          </a:xfrm>
        </p:spPr>
        <p:txBody>
          <a:bodyPr/>
          <a:lstStyle/>
          <a:p>
            <a:pPr>
              <a:defRPr/>
            </a:pPr>
            <a:fld id="{4C4AE124-F07C-4949-85EC-055B3F0DE189}" type="slidenum">
              <a:rPr lang="en-US" altLang="ja-JP" smtClean="0"/>
              <a:pPr>
                <a:defRPr/>
              </a:pPr>
              <a:t>45</a:t>
            </a:fld>
            <a:endParaRPr lang="en-US" altLang="ja-JP" dirty="0"/>
          </a:p>
        </p:txBody>
      </p:sp>
    </p:spTree>
    <p:extLst>
      <p:ext uri="{BB962C8B-B14F-4D97-AF65-F5344CB8AC3E}">
        <p14:creationId xmlns:p14="http://schemas.microsoft.com/office/powerpoint/2010/main" val="2179862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a:extLst>
              <a:ext uri="{FF2B5EF4-FFF2-40B4-BE49-F238E27FC236}">
                <a16:creationId xmlns:a16="http://schemas.microsoft.com/office/drawing/2014/main" id="{ADF86F9D-B164-4BEF-93E9-C134EC761618}"/>
              </a:ext>
            </a:extLst>
          </p:cNvPr>
          <p:cNvSpPr>
            <a:spLocks noChangeArrowheads="1"/>
          </p:cNvSpPr>
          <p:nvPr/>
        </p:nvSpPr>
        <p:spPr bwMode="auto">
          <a:xfrm>
            <a:off x="0" y="0"/>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長期優良住宅法改正　　（公布：</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R3.5.28</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施行：</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R3.9.30</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R4.2.20</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R4.10.1</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1">
            <a:extLst>
              <a:ext uri="{FF2B5EF4-FFF2-40B4-BE49-F238E27FC236}">
                <a16:creationId xmlns:a16="http://schemas.microsoft.com/office/drawing/2014/main" id="{1498C056-3464-4A32-B8AD-09FDE3719C12}"/>
              </a:ext>
            </a:extLst>
          </p:cNvPr>
          <p:cNvSpPr>
            <a:spLocks noGrp="1"/>
          </p:cNvSpPr>
          <p:nvPr>
            <p:ph type="sldNum" sz="quarter" idx="12"/>
          </p:nvPr>
        </p:nvSpPr>
        <p:spPr>
          <a:xfrm>
            <a:off x="9448800" y="6497587"/>
            <a:ext cx="2743200" cy="365125"/>
          </a:xfrm>
        </p:spPr>
        <p:txBody>
          <a:bodyPr/>
          <a:lstStyle/>
          <a:p>
            <a:pPr>
              <a:defRPr/>
            </a:pPr>
            <a:fld id="{4C4AE124-F07C-4949-85EC-055B3F0DE189}" type="slidenum">
              <a:rPr lang="en-US" altLang="ja-JP" smtClean="0"/>
              <a:pPr>
                <a:defRPr/>
              </a:pPr>
              <a:t>46</a:t>
            </a:fld>
            <a:endParaRPr lang="en-US" altLang="ja-JP" dirty="0"/>
          </a:p>
        </p:txBody>
      </p:sp>
      <p:pic>
        <p:nvPicPr>
          <p:cNvPr id="6" name="図 5">
            <a:extLst>
              <a:ext uri="{FF2B5EF4-FFF2-40B4-BE49-F238E27FC236}">
                <a16:creationId xmlns:a16="http://schemas.microsoft.com/office/drawing/2014/main" id="{E9303D77-2F28-44AD-99A1-2C5511D78C1A}"/>
              </a:ext>
            </a:extLst>
          </p:cNvPr>
          <p:cNvPicPr>
            <a:picLocks noChangeAspect="1"/>
          </p:cNvPicPr>
          <p:nvPr/>
        </p:nvPicPr>
        <p:blipFill>
          <a:blip r:embed="rId2"/>
          <a:stretch>
            <a:fillRect/>
          </a:stretch>
        </p:blipFill>
        <p:spPr>
          <a:xfrm>
            <a:off x="1155807" y="419632"/>
            <a:ext cx="9275818" cy="6438367"/>
          </a:xfrm>
          <a:prstGeom prst="rect">
            <a:avLst/>
          </a:prstGeom>
        </p:spPr>
      </p:pic>
    </p:spTree>
    <p:extLst>
      <p:ext uri="{BB962C8B-B14F-4D97-AF65-F5344CB8AC3E}">
        <p14:creationId xmlns:p14="http://schemas.microsoft.com/office/powerpoint/2010/main" val="2669970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図 142">
            <a:extLst>
              <a:ext uri="{FF2B5EF4-FFF2-40B4-BE49-F238E27FC236}">
                <a16:creationId xmlns:a16="http://schemas.microsoft.com/office/drawing/2014/main" id="{0BCC7DE0-4AAD-4429-90A2-F11F1E5DB4F0}"/>
              </a:ext>
            </a:extLst>
          </p:cNvPr>
          <p:cNvPicPr>
            <a:picLocks noChangeAspect="1"/>
          </p:cNvPicPr>
          <p:nvPr/>
        </p:nvPicPr>
        <p:blipFill>
          <a:blip r:embed="rId2"/>
          <a:stretch>
            <a:fillRect/>
          </a:stretch>
        </p:blipFill>
        <p:spPr>
          <a:xfrm>
            <a:off x="1293507" y="362480"/>
            <a:ext cx="8904852" cy="6495520"/>
          </a:xfrm>
          <a:prstGeom prst="rect">
            <a:avLst/>
          </a:prstGeom>
        </p:spPr>
      </p:pic>
      <p:sp>
        <p:nvSpPr>
          <p:cNvPr id="3" name="Rectangle 20">
            <a:extLst>
              <a:ext uri="{FF2B5EF4-FFF2-40B4-BE49-F238E27FC236}">
                <a16:creationId xmlns:a16="http://schemas.microsoft.com/office/drawing/2014/main" id="{DE626B59-ED2A-4AB5-AA2C-C985F382E217}"/>
              </a:ext>
            </a:extLst>
          </p:cNvPr>
          <p:cNvSpPr>
            <a:spLocks noChangeArrowheads="1"/>
          </p:cNvSpPr>
          <p:nvPr/>
        </p:nvSpPr>
        <p:spPr bwMode="auto">
          <a:xfrm>
            <a:off x="0" y="0"/>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建築物省エネルギー法改正　　（公布：</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R4.6.17</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施行：</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R5.4.1</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R6.4.1</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R7.4.1</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1">
            <a:extLst>
              <a:ext uri="{FF2B5EF4-FFF2-40B4-BE49-F238E27FC236}">
                <a16:creationId xmlns:a16="http://schemas.microsoft.com/office/drawing/2014/main" id="{67933B00-B9D8-4DE1-92B6-5F2F95EBAFEC}"/>
              </a:ext>
            </a:extLst>
          </p:cNvPr>
          <p:cNvSpPr>
            <a:spLocks noGrp="1"/>
          </p:cNvSpPr>
          <p:nvPr>
            <p:ph type="sldNum" sz="quarter" idx="12"/>
          </p:nvPr>
        </p:nvSpPr>
        <p:spPr>
          <a:xfrm>
            <a:off x="9448800" y="6497587"/>
            <a:ext cx="2743200" cy="365125"/>
          </a:xfrm>
        </p:spPr>
        <p:txBody>
          <a:bodyPr/>
          <a:lstStyle/>
          <a:p>
            <a:pPr>
              <a:defRPr/>
            </a:pPr>
            <a:fld id="{4C4AE124-F07C-4949-85EC-055B3F0DE189}" type="slidenum">
              <a:rPr lang="en-US" altLang="ja-JP" smtClean="0"/>
              <a:pPr>
                <a:defRPr/>
              </a:pPr>
              <a:t>47</a:t>
            </a:fld>
            <a:endParaRPr lang="en-US" altLang="ja-JP" dirty="0"/>
          </a:p>
        </p:txBody>
      </p:sp>
    </p:spTree>
    <p:extLst>
      <p:ext uri="{BB962C8B-B14F-4D97-AF65-F5344CB8AC3E}">
        <p14:creationId xmlns:p14="http://schemas.microsoft.com/office/powerpoint/2010/main" val="1391206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BBCBA8-53D9-4394-9C0A-8D45AC39ED4C}"/>
              </a:ext>
            </a:extLst>
          </p:cNvPr>
          <p:cNvPicPr>
            <a:picLocks noChangeAspect="1"/>
          </p:cNvPicPr>
          <p:nvPr/>
        </p:nvPicPr>
        <p:blipFill>
          <a:blip r:embed="rId2"/>
          <a:stretch>
            <a:fillRect/>
          </a:stretch>
        </p:blipFill>
        <p:spPr>
          <a:xfrm>
            <a:off x="1148587" y="449892"/>
            <a:ext cx="9245716" cy="6408108"/>
          </a:xfrm>
          <a:prstGeom prst="rect">
            <a:avLst/>
          </a:prstGeom>
        </p:spPr>
      </p:pic>
      <p:sp>
        <p:nvSpPr>
          <p:cNvPr id="4" name="Rectangle 20">
            <a:extLst>
              <a:ext uri="{FF2B5EF4-FFF2-40B4-BE49-F238E27FC236}">
                <a16:creationId xmlns:a16="http://schemas.microsoft.com/office/drawing/2014/main" id="{7AEE3E0E-F77D-4534-8893-FDEB3BB80087}"/>
              </a:ext>
            </a:extLst>
          </p:cNvPr>
          <p:cNvSpPr>
            <a:spLocks noChangeArrowheads="1"/>
          </p:cNvSpPr>
          <p:nvPr/>
        </p:nvSpPr>
        <p:spPr bwMode="auto">
          <a:xfrm>
            <a:off x="0" y="0"/>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空家等対策特別措置法改正　　（公布：</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R5.6.14</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施行：</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R5.12.13</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1">
            <a:extLst>
              <a:ext uri="{FF2B5EF4-FFF2-40B4-BE49-F238E27FC236}">
                <a16:creationId xmlns:a16="http://schemas.microsoft.com/office/drawing/2014/main" id="{1E70446A-113E-416A-88ED-497850F4945B}"/>
              </a:ext>
            </a:extLst>
          </p:cNvPr>
          <p:cNvSpPr>
            <a:spLocks noGrp="1"/>
          </p:cNvSpPr>
          <p:nvPr>
            <p:ph type="sldNum" sz="quarter" idx="12"/>
          </p:nvPr>
        </p:nvSpPr>
        <p:spPr>
          <a:xfrm>
            <a:off x="9448800" y="6497587"/>
            <a:ext cx="2743200" cy="365125"/>
          </a:xfrm>
        </p:spPr>
        <p:txBody>
          <a:bodyPr/>
          <a:lstStyle/>
          <a:p>
            <a:pPr>
              <a:defRPr/>
            </a:pPr>
            <a:fld id="{4C4AE124-F07C-4949-85EC-055B3F0DE189}" type="slidenum">
              <a:rPr lang="en-US" altLang="ja-JP" smtClean="0"/>
              <a:pPr>
                <a:defRPr/>
              </a:pPr>
              <a:t>48</a:t>
            </a:fld>
            <a:endParaRPr lang="en-US" altLang="ja-JP" dirty="0"/>
          </a:p>
        </p:txBody>
      </p:sp>
    </p:spTree>
    <p:extLst>
      <p:ext uri="{BB962C8B-B14F-4D97-AF65-F5344CB8AC3E}">
        <p14:creationId xmlns:p14="http://schemas.microsoft.com/office/powerpoint/2010/main" val="2704305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object 59">
            <a:extLst>
              <a:ext uri="{FF2B5EF4-FFF2-40B4-BE49-F238E27FC236}">
                <a16:creationId xmlns:a16="http://schemas.microsoft.com/office/drawing/2014/main" id="{EFFAF72B-E290-4D04-9F88-66E9FBB610D3}"/>
              </a:ext>
            </a:extLst>
          </p:cNvPr>
          <p:cNvSpPr/>
          <p:nvPr/>
        </p:nvSpPr>
        <p:spPr>
          <a:xfrm>
            <a:off x="95909" y="3234130"/>
            <a:ext cx="12037656" cy="3598429"/>
          </a:xfrm>
          <a:custGeom>
            <a:avLst/>
            <a:gdLst/>
            <a:ahLst/>
            <a:cxnLst/>
            <a:rect l="l" t="t" r="r" b="b"/>
            <a:pathLst>
              <a:path w="9601200" h="4660900">
                <a:moveTo>
                  <a:pt x="0" y="271272"/>
                </a:moveTo>
                <a:lnTo>
                  <a:pt x="4370" y="222499"/>
                </a:lnTo>
                <a:lnTo>
                  <a:pt x="16969" y="176600"/>
                </a:lnTo>
                <a:lnTo>
                  <a:pt x="37031" y="134337"/>
                </a:lnTo>
                <a:lnTo>
                  <a:pt x="63791" y="96478"/>
                </a:lnTo>
                <a:lnTo>
                  <a:pt x="96482" y="63786"/>
                </a:lnTo>
                <a:lnTo>
                  <a:pt x="134337" y="37027"/>
                </a:lnTo>
                <a:lnTo>
                  <a:pt x="176592" y="16966"/>
                </a:lnTo>
                <a:lnTo>
                  <a:pt x="222479" y="4369"/>
                </a:lnTo>
                <a:lnTo>
                  <a:pt x="271233" y="0"/>
                </a:lnTo>
                <a:lnTo>
                  <a:pt x="9329928" y="0"/>
                </a:lnTo>
                <a:lnTo>
                  <a:pt x="9378700" y="4369"/>
                </a:lnTo>
                <a:lnTo>
                  <a:pt x="9424599" y="16966"/>
                </a:lnTo>
                <a:lnTo>
                  <a:pt x="9466862" y="37027"/>
                </a:lnTo>
                <a:lnTo>
                  <a:pt x="9504721" y="63786"/>
                </a:lnTo>
                <a:lnTo>
                  <a:pt x="9537413" y="96478"/>
                </a:lnTo>
                <a:lnTo>
                  <a:pt x="9564172" y="134337"/>
                </a:lnTo>
                <a:lnTo>
                  <a:pt x="9584233" y="176600"/>
                </a:lnTo>
                <a:lnTo>
                  <a:pt x="9596830" y="222499"/>
                </a:lnTo>
                <a:lnTo>
                  <a:pt x="9601200" y="271272"/>
                </a:lnTo>
                <a:lnTo>
                  <a:pt x="9601200" y="4389120"/>
                </a:lnTo>
                <a:lnTo>
                  <a:pt x="9596830" y="4437892"/>
                </a:lnTo>
                <a:lnTo>
                  <a:pt x="9584233" y="4483791"/>
                </a:lnTo>
                <a:lnTo>
                  <a:pt x="9564172" y="4526054"/>
                </a:lnTo>
                <a:lnTo>
                  <a:pt x="9537413" y="4563913"/>
                </a:lnTo>
                <a:lnTo>
                  <a:pt x="9504721" y="4596605"/>
                </a:lnTo>
                <a:lnTo>
                  <a:pt x="9466862" y="4623364"/>
                </a:lnTo>
                <a:lnTo>
                  <a:pt x="9424599" y="4643425"/>
                </a:lnTo>
                <a:lnTo>
                  <a:pt x="9378700" y="4656022"/>
                </a:lnTo>
                <a:lnTo>
                  <a:pt x="9329928" y="4660392"/>
                </a:lnTo>
                <a:lnTo>
                  <a:pt x="271233" y="4660392"/>
                </a:lnTo>
                <a:lnTo>
                  <a:pt x="222479" y="4656022"/>
                </a:lnTo>
                <a:lnTo>
                  <a:pt x="176592" y="4643425"/>
                </a:lnTo>
                <a:lnTo>
                  <a:pt x="134337" y="4623364"/>
                </a:lnTo>
                <a:lnTo>
                  <a:pt x="96482" y="4596605"/>
                </a:lnTo>
                <a:lnTo>
                  <a:pt x="63791" y="4563913"/>
                </a:lnTo>
                <a:lnTo>
                  <a:pt x="37031" y="4526054"/>
                </a:lnTo>
                <a:lnTo>
                  <a:pt x="16969" y="4483791"/>
                </a:lnTo>
                <a:lnTo>
                  <a:pt x="4370" y="4437892"/>
                </a:lnTo>
                <a:lnTo>
                  <a:pt x="0" y="4389120"/>
                </a:lnTo>
                <a:lnTo>
                  <a:pt x="0" y="271272"/>
                </a:lnTo>
                <a:close/>
              </a:path>
            </a:pathLst>
          </a:custGeom>
          <a:ln w="15875">
            <a:solidFill>
              <a:srgbClr val="7E7E7E"/>
            </a:solidFill>
          </a:ln>
        </p:spPr>
        <p:txBody>
          <a:bodyPr wrap="square" lIns="0" tIns="0" rIns="0" bIns="0" rtlCol="0"/>
          <a:lstStyle/>
          <a:p>
            <a:endParaRPr/>
          </a:p>
        </p:txBody>
      </p:sp>
      <p:sp>
        <p:nvSpPr>
          <p:cNvPr id="29" name="object 104">
            <a:extLst>
              <a:ext uri="{FF2B5EF4-FFF2-40B4-BE49-F238E27FC236}">
                <a16:creationId xmlns:a16="http://schemas.microsoft.com/office/drawing/2014/main" id="{C35D1BBE-743B-452E-ABEE-0B2323ACD4A4}"/>
              </a:ext>
            </a:extLst>
          </p:cNvPr>
          <p:cNvSpPr txBox="1">
            <a:spLocks noGrp="1"/>
          </p:cNvSpPr>
          <p:nvPr>
            <p:ph type="title"/>
          </p:nvPr>
        </p:nvSpPr>
        <p:spPr>
          <a:xfrm>
            <a:off x="0" y="-746599"/>
            <a:ext cx="6228715" cy="382156"/>
          </a:xfrm>
          <a:prstGeom prst="rect">
            <a:avLst/>
          </a:prstGeom>
        </p:spPr>
        <p:txBody>
          <a:bodyPr vert="horz" wrap="square" lIns="0" tIns="12700" rIns="0" bIns="0" rtlCol="0">
            <a:spAutoFit/>
          </a:bodyPr>
          <a:lstStyle/>
          <a:p>
            <a:pPr marL="12700">
              <a:lnSpc>
                <a:spcPct val="100000"/>
              </a:lnSpc>
              <a:spcBef>
                <a:spcPts val="100"/>
              </a:spcBef>
            </a:pPr>
            <a:r>
              <a:rPr lang="ja-JP" altLang="en-US" sz="2400" spc="-10" dirty="0">
                <a:latin typeface="HGS創英角ｺﾞｼｯｸUB" panose="020B0900000000000000" pitchFamily="50" charset="-128"/>
                <a:ea typeface="HGS創英角ｺﾞｼｯｸUB" panose="020B0900000000000000" pitchFamily="50" charset="-128"/>
              </a:rPr>
              <a:t>住宅セーフティネット法改正概要</a:t>
            </a:r>
            <a:endParaRPr sz="2400" spc="-10" dirty="0">
              <a:latin typeface="HGS創英角ｺﾞｼｯｸUB" panose="020B0900000000000000" pitchFamily="50" charset="-128"/>
              <a:ea typeface="HGS創英角ｺﾞｼｯｸUB" panose="020B0900000000000000" pitchFamily="50" charset="-128"/>
            </a:endParaRPr>
          </a:p>
        </p:txBody>
      </p:sp>
      <p:sp>
        <p:nvSpPr>
          <p:cNvPr id="86" name="object 59">
            <a:extLst>
              <a:ext uri="{FF2B5EF4-FFF2-40B4-BE49-F238E27FC236}">
                <a16:creationId xmlns:a16="http://schemas.microsoft.com/office/drawing/2014/main" id="{53169F75-FF43-40C7-93F1-189B5653B4E5}"/>
              </a:ext>
            </a:extLst>
          </p:cNvPr>
          <p:cNvSpPr/>
          <p:nvPr/>
        </p:nvSpPr>
        <p:spPr>
          <a:xfrm>
            <a:off x="95909" y="613976"/>
            <a:ext cx="11899138" cy="2433742"/>
          </a:xfrm>
          <a:custGeom>
            <a:avLst/>
            <a:gdLst/>
            <a:ahLst/>
            <a:cxnLst/>
            <a:rect l="l" t="t" r="r" b="b"/>
            <a:pathLst>
              <a:path w="9601200" h="4660900">
                <a:moveTo>
                  <a:pt x="0" y="271272"/>
                </a:moveTo>
                <a:lnTo>
                  <a:pt x="4370" y="222499"/>
                </a:lnTo>
                <a:lnTo>
                  <a:pt x="16969" y="176600"/>
                </a:lnTo>
                <a:lnTo>
                  <a:pt x="37031" y="134337"/>
                </a:lnTo>
                <a:lnTo>
                  <a:pt x="63791" y="96478"/>
                </a:lnTo>
                <a:lnTo>
                  <a:pt x="96482" y="63786"/>
                </a:lnTo>
                <a:lnTo>
                  <a:pt x="134337" y="37027"/>
                </a:lnTo>
                <a:lnTo>
                  <a:pt x="176592" y="16966"/>
                </a:lnTo>
                <a:lnTo>
                  <a:pt x="222479" y="4369"/>
                </a:lnTo>
                <a:lnTo>
                  <a:pt x="271233" y="0"/>
                </a:lnTo>
                <a:lnTo>
                  <a:pt x="9329928" y="0"/>
                </a:lnTo>
                <a:lnTo>
                  <a:pt x="9378700" y="4369"/>
                </a:lnTo>
                <a:lnTo>
                  <a:pt x="9424599" y="16966"/>
                </a:lnTo>
                <a:lnTo>
                  <a:pt x="9466862" y="37027"/>
                </a:lnTo>
                <a:lnTo>
                  <a:pt x="9504721" y="63786"/>
                </a:lnTo>
                <a:lnTo>
                  <a:pt x="9537413" y="96478"/>
                </a:lnTo>
                <a:lnTo>
                  <a:pt x="9564172" y="134337"/>
                </a:lnTo>
                <a:lnTo>
                  <a:pt x="9584233" y="176600"/>
                </a:lnTo>
                <a:lnTo>
                  <a:pt x="9596830" y="222499"/>
                </a:lnTo>
                <a:lnTo>
                  <a:pt x="9601200" y="271272"/>
                </a:lnTo>
                <a:lnTo>
                  <a:pt x="9601200" y="4389120"/>
                </a:lnTo>
                <a:lnTo>
                  <a:pt x="9596830" y="4437892"/>
                </a:lnTo>
                <a:lnTo>
                  <a:pt x="9584233" y="4483791"/>
                </a:lnTo>
                <a:lnTo>
                  <a:pt x="9564172" y="4526054"/>
                </a:lnTo>
                <a:lnTo>
                  <a:pt x="9537413" y="4563913"/>
                </a:lnTo>
                <a:lnTo>
                  <a:pt x="9504721" y="4596605"/>
                </a:lnTo>
                <a:lnTo>
                  <a:pt x="9466862" y="4623364"/>
                </a:lnTo>
                <a:lnTo>
                  <a:pt x="9424599" y="4643425"/>
                </a:lnTo>
                <a:lnTo>
                  <a:pt x="9378700" y="4656022"/>
                </a:lnTo>
                <a:lnTo>
                  <a:pt x="9329928" y="4660392"/>
                </a:lnTo>
                <a:lnTo>
                  <a:pt x="271233" y="4660392"/>
                </a:lnTo>
                <a:lnTo>
                  <a:pt x="222479" y="4656022"/>
                </a:lnTo>
                <a:lnTo>
                  <a:pt x="176592" y="4643425"/>
                </a:lnTo>
                <a:lnTo>
                  <a:pt x="134337" y="4623364"/>
                </a:lnTo>
                <a:lnTo>
                  <a:pt x="96482" y="4596605"/>
                </a:lnTo>
                <a:lnTo>
                  <a:pt x="63791" y="4563913"/>
                </a:lnTo>
                <a:lnTo>
                  <a:pt x="37031" y="4526054"/>
                </a:lnTo>
                <a:lnTo>
                  <a:pt x="16969" y="4483791"/>
                </a:lnTo>
                <a:lnTo>
                  <a:pt x="4370" y="4437892"/>
                </a:lnTo>
                <a:lnTo>
                  <a:pt x="0" y="4389120"/>
                </a:lnTo>
                <a:lnTo>
                  <a:pt x="0" y="271272"/>
                </a:lnTo>
                <a:close/>
              </a:path>
            </a:pathLst>
          </a:custGeom>
          <a:ln w="15875">
            <a:solidFill>
              <a:srgbClr val="7E7E7E"/>
            </a:solidFill>
          </a:ln>
        </p:spPr>
        <p:txBody>
          <a:bodyPr wrap="square" lIns="0" tIns="0" rIns="0" bIns="0" rtlCol="0"/>
          <a:lstStyle/>
          <a:p>
            <a:endParaRPr/>
          </a:p>
        </p:txBody>
      </p:sp>
      <p:sp>
        <p:nvSpPr>
          <p:cNvPr id="90" name="object 63">
            <a:extLst>
              <a:ext uri="{FF2B5EF4-FFF2-40B4-BE49-F238E27FC236}">
                <a16:creationId xmlns:a16="http://schemas.microsoft.com/office/drawing/2014/main" id="{93F2A9E9-A21F-43E1-A2B6-9CFD413A6E39}"/>
              </a:ext>
            </a:extLst>
          </p:cNvPr>
          <p:cNvSpPr txBox="1"/>
          <p:nvPr/>
        </p:nvSpPr>
        <p:spPr>
          <a:xfrm>
            <a:off x="143510" y="570300"/>
            <a:ext cx="1799589" cy="363855"/>
          </a:xfrm>
          <a:prstGeom prst="rect">
            <a:avLst/>
          </a:prstGeom>
          <a:solidFill>
            <a:srgbClr val="1F487C"/>
          </a:solidFill>
        </p:spPr>
        <p:txBody>
          <a:bodyPr vert="horz" wrap="square" lIns="0" tIns="43180" rIns="0" bIns="0" rtlCol="0">
            <a:spAutoFit/>
          </a:bodyPr>
          <a:lstStyle/>
          <a:p>
            <a:pPr marL="339725">
              <a:lnSpc>
                <a:spcPct val="100000"/>
              </a:lnSpc>
              <a:spcBef>
                <a:spcPts val="340"/>
              </a:spcBef>
            </a:pPr>
            <a:r>
              <a:rPr sz="1600" b="1" spc="-5" dirty="0">
                <a:solidFill>
                  <a:srgbClr val="FFFFFF"/>
                </a:solidFill>
                <a:latin typeface="Meiryo UI"/>
                <a:cs typeface="Meiryo UI"/>
              </a:rPr>
              <a:t>背景</a:t>
            </a:r>
            <a:r>
              <a:rPr sz="1600" b="1" spc="-10" dirty="0">
                <a:solidFill>
                  <a:srgbClr val="FFFFFF"/>
                </a:solidFill>
                <a:latin typeface="Meiryo UI"/>
                <a:cs typeface="Meiryo UI"/>
              </a:rPr>
              <a:t>・</a:t>
            </a:r>
            <a:r>
              <a:rPr sz="1600" b="1" spc="-5" dirty="0">
                <a:solidFill>
                  <a:srgbClr val="FFFFFF"/>
                </a:solidFill>
                <a:latin typeface="Meiryo UI"/>
                <a:cs typeface="Meiryo UI"/>
              </a:rPr>
              <a:t>必要性</a:t>
            </a:r>
            <a:endParaRPr sz="1600" dirty="0">
              <a:latin typeface="Meiryo UI"/>
              <a:cs typeface="Meiryo UI"/>
            </a:endParaRPr>
          </a:p>
        </p:txBody>
      </p:sp>
      <p:sp>
        <p:nvSpPr>
          <p:cNvPr id="129" name="テキスト ボックス 128">
            <a:extLst>
              <a:ext uri="{FF2B5EF4-FFF2-40B4-BE49-F238E27FC236}">
                <a16:creationId xmlns:a16="http://schemas.microsoft.com/office/drawing/2014/main" id="{025B6743-8B52-4205-9200-F888F6BDB5D5}"/>
              </a:ext>
            </a:extLst>
          </p:cNvPr>
          <p:cNvSpPr txBox="1"/>
          <p:nvPr/>
        </p:nvSpPr>
        <p:spPr>
          <a:xfrm>
            <a:off x="191110" y="932012"/>
            <a:ext cx="11803937" cy="933589"/>
          </a:xfrm>
          <a:prstGeom prst="rect">
            <a:avLst/>
          </a:prstGeom>
          <a:noFill/>
          <a:ln>
            <a:noFill/>
          </a:ln>
        </p:spPr>
        <p:txBody>
          <a:bodyPr wrap="square" rtlCol="0">
            <a:spAutoFit/>
          </a:bodyPr>
          <a:lstStyle/>
          <a:p>
            <a:pPr marL="285750" indent="-285750">
              <a:spcAft>
                <a:spcPts val="300"/>
              </a:spcAft>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単身世帯の増加、持ち家率の低下等により要配慮者の賃貸住宅への円滑な</a:t>
            </a:r>
            <a:r>
              <a:rPr lang="ja-JP" altLang="en-US" sz="1600" u="sng" dirty="0">
                <a:latin typeface="Meiryo UI" panose="020B0604030504040204" pitchFamily="50" charset="-128"/>
                <a:ea typeface="Meiryo UI" panose="020B0604030504040204" pitchFamily="50" charset="-128"/>
              </a:rPr>
              <a:t>入居に対するニーズが高まる</a:t>
            </a:r>
            <a:r>
              <a:rPr lang="ja-JP" altLang="en-US" sz="1600" dirty="0">
                <a:latin typeface="Meiryo UI" panose="020B0604030504040204" pitchFamily="50" charset="-128"/>
                <a:ea typeface="Meiryo UI" panose="020B0604030504040204" pitchFamily="50" charset="-128"/>
              </a:rPr>
              <a:t>ことが想定。</a:t>
            </a:r>
            <a:endParaRPr lang="en-US" altLang="ja-JP" sz="1600" dirty="0">
              <a:latin typeface="Meiryo UI" panose="020B0604030504040204" pitchFamily="50" charset="-128"/>
              <a:ea typeface="Meiryo UI" panose="020B0604030504040204" pitchFamily="50" charset="-128"/>
            </a:endParaRPr>
          </a:p>
          <a:p>
            <a:pPr marL="285750" indent="-285750">
              <a:spcAft>
                <a:spcPts val="300"/>
              </a:spcAft>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単身高齢者などの要配慮者に対しては、</a:t>
            </a:r>
            <a:r>
              <a:rPr lang="ja-JP" altLang="en-US" sz="1600" u="sng" dirty="0">
                <a:latin typeface="Meiryo UI" panose="020B0604030504040204" pitchFamily="50" charset="-128"/>
                <a:ea typeface="Meiryo UI" panose="020B0604030504040204" pitchFamily="50" charset="-128"/>
              </a:rPr>
              <a:t>大家の拒否感</a:t>
            </a:r>
            <a:r>
              <a:rPr lang="ja-JP" altLang="en-US" sz="1600" dirty="0">
                <a:latin typeface="Meiryo UI" panose="020B0604030504040204" pitchFamily="50" charset="-128"/>
                <a:ea typeface="Meiryo UI" panose="020B0604030504040204" pitchFamily="50" charset="-128"/>
              </a:rPr>
              <a:t>が大きい。</a:t>
            </a:r>
            <a:endParaRPr lang="en-US" altLang="ja-JP" sz="1600" dirty="0">
              <a:latin typeface="Meiryo UI" panose="020B0604030504040204" pitchFamily="50" charset="-128"/>
              <a:ea typeface="Meiryo UI" panose="020B0604030504040204" pitchFamily="50" charset="-128"/>
            </a:endParaRPr>
          </a:p>
          <a:p>
            <a:pPr marL="285750" indent="-285750">
              <a:spcAft>
                <a:spcPts val="300"/>
              </a:spcAft>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改正住宅</a:t>
            </a:r>
            <a:r>
              <a:rPr lang="en-US" altLang="ja-JP" sz="1600" dirty="0">
                <a:latin typeface="Meiryo UI" panose="020B0604030504040204" pitchFamily="50" charset="-128"/>
                <a:ea typeface="Meiryo UI" panose="020B0604030504040204" pitchFamily="50" charset="-128"/>
              </a:rPr>
              <a:t>SN</a:t>
            </a:r>
            <a:r>
              <a:rPr lang="ja-JP" altLang="en-US" sz="1600" dirty="0">
                <a:latin typeface="Meiryo UI" panose="020B0604030504040204" pitchFamily="50" charset="-128"/>
                <a:ea typeface="Meiryo UI" panose="020B0604030504040204" pitchFamily="50" charset="-128"/>
              </a:rPr>
              <a:t>法（</a:t>
            </a:r>
            <a:r>
              <a:rPr lang="en-US" altLang="ja-JP" sz="1600" dirty="0">
                <a:latin typeface="Meiryo UI" panose="020B0604030504040204" pitchFamily="50" charset="-128"/>
                <a:ea typeface="Meiryo UI" panose="020B0604030504040204" pitchFamily="50" charset="-128"/>
              </a:rPr>
              <a:t>H29</a:t>
            </a:r>
            <a:r>
              <a:rPr lang="ja-JP" altLang="en-US" sz="1600" dirty="0">
                <a:latin typeface="Meiryo UI" panose="020B0604030504040204" pitchFamily="50" charset="-128"/>
                <a:ea typeface="Meiryo UI" panose="020B0604030504040204" pitchFamily="50" charset="-128"/>
              </a:rPr>
              <a:t>）施行後、全国で</a:t>
            </a:r>
            <a:r>
              <a:rPr lang="en-US" altLang="ja-JP" sz="1600" dirty="0">
                <a:latin typeface="Meiryo UI" panose="020B0604030504040204" pitchFamily="50" charset="-128"/>
                <a:ea typeface="Meiryo UI" panose="020B0604030504040204" pitchFamily="50" charset="-128"/>
              </a:rPr>
              <a:t>800</a:t>
            </a:r>
            <a:r>
              <a:rPr lang="ja-JP" altLang="en-US" sz="1600" dirty="0">
                <a:latin typeface="Meiryo UI" panose="020B0604030504040204" pitchFamily="50" charset="-128"/>
                <a:ea typeface="Meiryo UI" panose="020B0604030504040204" pitchFamily="50" charset="-128"/>
              </a:rPr>
              <a:t>超の居住支援法人が指定。地域の居住支援の担い手は着実に増加。</a:t>
            </a:r>
            <a:endParaRPr lang="en-US" altLang="ja-JP" sz="1600" b="1" u="sng" dirty="0">
              <a:latin typeface="Meiryo UI" panose="020B0604030504040204" pitchFamily="50" charset="-128"/>
              <a:ea typeface="Meiryo UI" panose="020B0604030504040204" pitchFamily="50" charset="-128"/>
            </a:endParaRPr>
          </a:p>
        </p:txBody>
      </p:sp>
      <p:graphicFrame>
        <p:nvGraphicFramePr>
          <p:cNvPr id="130" name="表 23">
            <a:extLst>
              <a:ext uri="{FF2B5EF4-FFF2-40B4-BE49-F238E27FC236}">
                <a16:creationId xmlns:a16="http://schemas.microsoft.com/office/drawing/2014/main" id="{AC7BBCBC-BC80-4C50-82D5-51FBE13C98ED}"/>
              </a:ext>
            </a:extLst>
          </p:cNvPr>
          <p:cNvGraphicFramePr>
            <a:graphicFrameLocks noGrp="1"/>
          </p:cNvGraphicFramePr>
          <p:nvPr>
            <p:extLst>
              <p:ext uri="{D42A27DB-BD31-4B8C-83A1-F6EECF244321}">
                <p14:modId xmlns:p14="http://schemas.microsoft.com/office/powerpoint/2010/main" val="750644247"/>
              </p:ext>
            </p:extLst>
          </p:nvPr>
        </p:nvGraphicFramePr>
        <p:xfrm>
          <a:off x="239957" y="5696005"/>
          <a:ext cx="7462459" cy="888677"/>
        </p:xfrm>
        <a:graphic>
          <a:graphicData uri="http://schemas.openxmlformats.org/drawingml/2006/table">
            <a:tbl>
              <a:tblPr firstRow="1">
                <a:tableStyleId>{7DF18680-E054-41AD-8BC1-D1AEF772440D}</a:tableStyleId>
              </a:tblPr>
              <a:tblGrid>
                <a:gridCol w="3132000">
                  <a:extLst>
                    <a:ext uri="{9D8B030D-6E8A-4147-A177-3AD203B41FA5}">
                      <a16:colId xmlns:a16="http://schemas.microsoft.com/office/drawing/2014/main" val="461983597"/>
                    </a:ext>
                  </a:extLst>
                </a:gridCol>
                <a:gridCol w="4330459">
                  <a:extLst>
                    <a:ext uri="{9D8B030D-6E8A-4147-A177-3AD203B41FA5}">
                      <a16:colId xmlns:a16="http://schemas.microsoft.com/office/drawing/2014/main" val="3016191765"/>
                    </a:ext>
                  </a:extLst>
                </a:gridCol>
              </a:tblGrid>
              <a:tr h="888677">
                <a:tc>
                  <a:txBody>
                    <a:bodyPr/>
                    <a:lstStyle/>
                    <a:p>
                      <a:pPr algn="ctr"/>
                      <a:r>
                        <a:rPr kumimoji="1" lang="ja-JP" altLang="en-US" sz="1600" dirty="0">
                          <a:solidFill>
                            <a:schemeClr val="tx1"/>
                          </a:solidFill>
                          <a:latin typeface="Meiryo UI" panose="020B0604030504040204" pitchFamily="50" charset="-128"/>
                          <a:ea typeface="Meiryo UI" panose="020B0604030504040204" pitchFamily="50" charset="-128"/>
                        </a:rPr>
                        <a:t>３．住宅と福祉の連携強化</a:t>
                      </a:r>
                    </a:p>
                  </a:txBody>
                  <a:tcPr anchor="c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Meiryo UI" panose="020B0604030504040204" pitchFamily="50" charset="-128"/>
                          <a:ea typeface="Meiryo UI" panose="020B0604030504040204" pitchFamily="50" charset="-128"/>
                        </a:rPr>
                        <a:t>①国交省及び厚労省が共同で基本方針策定</a:t>
                      </a:r>
                      <a:endParaRPr kumimoji="1" lang="en-US" altLang="ja-JP" sz="16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u="sng" dirty="0">
                          <a:solidFill>
                            <a:schemeClr val="tx1"/>
                          </a:solidFill>
                          <a:latin typeface="Meiryo UI" panose="020B0604030504040204" pitchFamily="50" charset="-128"/>
                          <a:ea typeface="Meiryo UI" panose="020B0604030504040204" pitchFamily="50" charset="-128"/>
                        </a:rPr>
                        <a:t>②市区町村居住支援協議会設立の努力義務化</a:t>
                      </a:r>
                      <a:endParaRPr kumimoji="1" lang="en-US" altLang="ja-JP" sz="1600" b="1" u="sng"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190947692"/>
                  </a:ext>
                </a:extLst>
              </a:tr>
            </a:tbl>
          </a:graphicData>
        </a:graphic>
      </p:graphicFrame>
      <p:sp>
        <p:nvSpPr>
          <p:cNvPr id="134" name="object 63">
            <a:extLst>
              <a:ext uri="{FF2B5EF4-FFF2-40B4-BE49-F238E27FC236}">
                <a16:creationId xmlns:a16="http://schemas.microsoft.com/office/drawing/2014/main" id="{888D6034-B36A-49E3-9B08-21590E370F95}"/>
              </a:ext>
            </a:extLst>
          </p:cNvPr>
          <p:cNvSpPr txBox="1"/>
          <p:nvPr/>
        </p:nvSpPr>
        <p:spPr>
          <a:xfrm>
            <a:off x="143510" y="3142477"/>
            <a:ext cx="1799589" cy="363600"/>
          </a:xfrm>
          <a:prstGeom prst="rect">
            <a:avLst/>
          </a:prstGeom>
          <a:solidFill>
            <a:schemeClr val="accent2">
              <a:lumMod val="75000"/>
            </a:schemeClr>
          </a:solidFill>
          <a:ln>
            <a:solidFill>
              <a:schemeClr val="accent2">
                <a:lumMod val="75000"/>
              </a:schemeClr>
            </a:solidFill>
          </a:ln>
        </p:spPr>
        <p:txBody>
          <a:bodyPr vert="horz" wrap="square" lIns="0" tIns="43180" rIns="0" bIns="0" rtlCol="0">
            <a:spAutoFit/>
          </a:bodyPr>
          <a:lstStyle/>
          <a:p>
            <a:pPr marL="339725">
              <a:lnSpc>
                <a:spcPct val="100000"/>
              </a:lnSpc>
              <a:spcBef>
                <a:spcPts val="340"/>
              </a:spcBef>
            </a:pPr>
            <a:r>
              <a:rPr lang="ja-JP" altLang="en-US" sz="1600" b="1" spc="-5" dirty="0">
                <a:solidFill>
                  <a:srgbClr val="FFFFFF"/>
                </a:solidFill>
                <a:latin typeface="Meiryo UI" panose="020B0604030504040204" pitchFamily="50" charset="-128"/>
                <a:ea typeface="Meiryo UI" panose="020B0604030504040204" pitchFamily="50" charset="-128"/>
                <a:cs typeface="Meiryo UI"/>
              </a:rPr>
              <a:t>改正法の概要</a:t>
            </a:r>
            <a:endParaRPr lang="ja-JP" altLang="en-US" sz="1600" dirty="0">
              <a:latin typeface="Meiryo UI" panose="020B0604030504040204" pitchFamily="50" charset="-128"/>
              <a:ea typeface="Meiryo UI" panose="020B0604030504040204" pitchFamily="50" charset="-128"/>
              <a:cs typeface="Meiryo UI"/>
            </a:endParaRPr>
          </a:p>
        </p:txBody>
      </p:sp>
      <p:pic>
        <p:nvPicPr>
          <p:cNvPr id="138" name="図 137">
            <a:extLst>
              <a:ext uri="{FF2B5EF4-FFF2-40B4-BE49-F238E27FC236}">
                <a16:creationId xmlns:a16="http://schemas.microsoft.com/office/drawing/2014/main" id="{7E3540C2-CDD4-4C74-8277-5F2C9F6C5EDE}"/>
              </a:ext>
            </a:extLst>
          </p:cNvPr>
          <p:cNvPicPr>
            <a:picLocks noChangeAspect="1"/>
          </p:cNvPicPr>
          <p:nvPr/>
        </p:nvPicPr>
        <p:blipFill rotWithShape="1">
          <a:blip r:embed="rId2"/>
          <a:srcRect l="50478" t="63124" r="29027" b="23703"/>
          <a:stretch/>
        </p:blipFill>
        <p:spPr>
          <a:xfrm>
            <a:off x="7295551" y="3441879"/>
            <a:ext cx="4267200" cy="1714132"/>
          </a:xfrm>
          <a:prstGeom prst="rect">
            <a:avLst/>
          </a:prstGeom>
        </p:spPr>
      </p:pic>
      <p:pic>
        <p:nvPicPr>
          <p:cNvPr id="140" name="図 139">
            <a:extLst>
              <a:ext uri="{FF2B5EF4-FFF2-40B4-BE49-F238E27FC236}">
                <a16:creationId xmlns:a16="http://schemas.microsoft.com/office/drawing/2014/main" id="{B8BA0A49-2DD4-4C64-8771-E079E2AFF930}"/>
              </a:ext>
            </a:extLst>
          </p:cNvPr>
          <p:cNvPicPr>
            <a:picLocks noChangeAspect="1"/>
          </p:cNvPicPr>
          <p:nvPr/>
        </p:nvPicPr>
        <p:blipFill rotWithShape="1">
          <a:blip r:embed="rId2"/>
          <a:srcRect l="57535" t="81764" r="28915" b="8222"/>
          <a:stretch/>
        </p:blipFill>
        <p:spPr>
          <a:xfrm>
            <a:off x="7903384" y="5223980"/>
            <a:ext cx="3432810" cy="1585429"/>
          </a:xfrm>
          <a:prstGeom prst="rect">
            <a:avLst/>
          </a:prstGeom>
        </p:spPr>
      </p:pic>
      <p:sp>
        <p:nvSpPr>
          <p:cNvPr id="141" name="テキスト ボックス 140">
            <a:extLst>
              <a:ext uri="{FF2B5EF4-FFF2-40B4-BE49-F238E27FC236}">
                <a16:creationId xmlns:a16="http://schemas.microsoft.com/office/drawing/2014/main" id="{FB0A39F4-B731-445D-94FF-AE84F2CE6BB0}"/>
              </a:ext>
            </a:extLst>
          </p:cNvPr>
          <p:cNvSpPr txBox="1"/>
          <p:nvPr/>
        </p:nvSpPr>
        <p:spPr>
          <a:xfrm>
            <a:off x="7064056" y="3234130"/>
            <a:ext cx="3137743" cy="276999"/>
          </a:xfrm>
          <a:prstGeom prst="rect">
            <a:avLst/>
          </a:prstGeom>
          <a:noFill/>
          <a:ln>
            <a:noFill/>
          </a:ln>
        </p:spPr>
        <p:txBody>
          <a:bodyPr wrap="square" rtlCol="0">
            <a:spAutoFit/>
          </a:bodyPr>
          <a:lstStyle/>
          <a:p>
            <a:pPr>
              <a:spcAft>
                <a:spcPts val="600"/>
              </a:spcAft>
            </a:pPr>
            <a:r>
              <a:rPr lang="ja-JP" altLang="en-US" sz="1200" dirty="0">
                <a:latin typeface="Meiryo UI" panose="020B0604030504040204" pitchFamily="50" charset="-128"/>
                <a:ea typeface="Meiryo UI" panose="020B0604030504040204" pitchFamily="50" charset="-128"/>
              </a:rPr>
              <a:t>＜居住サポート住宅のイメージ＞</a:t>
            </a:r>
            <a:endParaRPr lang="en-US" altLang="ja-JP" sz="1200" dirty="0">
              <a:latin typeface="Meiryo UI" panose="020B0604030504040204" pitchFamily="50" charset="-128"/>
              <a:ea typeface="Meiryo UI" panose="020B0604030504040204" pitchFamily="50" charset="-128"/>
            </a:endParaRPr>
          </a:p>
        </p:txBody>
      </p:sp>
      <p:sp>
        <p:nvSpPr>
          <p:cNvPr id="142" name="テキスト ボックス 141">
            <a:extLst>
              <a:ext uri="{FF2B5EF4-FFF2-40B4-BE49-F238E27FC236}">
                <a16:creationId xmlns:a16="http://schemas.microsoft.com/office/drawing/2014/main" id="{E92781A8-869E-4F72-8062-0F1E2C615CA6}"/>
              </a:ext>
            </a:extLst>
          </p:cNvPr>
          <p:cNvSpPr txBox="1"/>
          <p:nvPr/>
        </p:nvSpPr>
        <p:spPr>
          <a:xfrm>
            <a:off x="7141544" y="5118300"/>
            <a:ext cx="3137743" cy="276999"/>
          </a:xfrm>
          <a:prstGeom prst="rect">
            <a:avLst/>
          </a:prstGeom>
          <a:noFill/>
          <a:ln>
            <a:noFill/>
          </a:ln>
        </p:spPr>
        <p:txBody>
          <a:bodyPr wrap="square" rtlCol="0">
            <a:spAutoFit/>
          </a:bodyPr>
          <a:lstStyle/>
          <a:p>
            <a:pPr>
              <a:spcAft>
                <a:spcPts val="600"/>
              </a:spcAft>
            </a:pPr>
            <a:r>
              <a:rPr lang="ja-JP" altLang="en-US" sz="1200" dirty="0">
                <a:latin typeface="Meiryo UI" panose="020B0604030504040204" pitchFamily="50" charset="-128"/>
                <a:ea typeface="Meiryo UI" panose="020B0604030504040204" pitchFamily="50" charset="-128"/>
              </a:rPr>
              <a:t>＜居住支援協議会＞</a:t>
            </a:r>
            <a:endParaRPr lang="en-US" altLang="ja-JP" sz="1200" dirty="0">
              <a:latin typeface="Meiryo UI" panose="020B0604030504040204" pitchFamily="50" charset="-128"/>
              <a:ea typeface="Meiryo UI" panose="020B0604030504040204" pitchFamily="50" charset="-128"/>
            </a:endParaRPr>
          </a:p>
        </p:txBody>
      </p:sp>
      <p:sp>
        <p:nvSpPr>
          <p:cNvPr id="146" name="object 58">
            <a:extLst>
              <a:ext uri="{FF2B5EF4-FFF2-40B4-BE49-F238E27FC236}">
                <a16:creationId xmlns:a16="http://schemas.microsoft.com/office/drawing/2014/main" id="{7CC16270-97EB-4A23-86C1-23CA403E7598}"/>
              </a:ext>
            </a:extLst>
          </p:cNvPr>
          <p:cNvSpPr txBox="1"/>
          <p:nvPr/>
        </p:nvSpPr>
        <p:spPr>
          <a:xfrm>
            <a:off x="330542" y="2026554"/>
            <a:ext cx="11429872" cy="937052"/>
          </a:xfrm>
          <a:prstGeom prst="rect">
            <a:avLst/>
          </a:prstGeom>
          <a:solidFill>
            <a:srgbClr val="FCEADA"/>
          </a:solidFill>
          <a:ln w="12700">
            <a:solidFill>
              <a:srgbClr val="E36C09"/>
            </a:solidFill>
          </a:ln>
        </p:spPr>
        <p:txBody>
          <a:bodyPr vert="horz" wrap="square" lIns="0" tIns="92710" rIns="0" bIns="93600" rtlCol="0">
            <a:spAutoFit/>
          </a:bodyPr>
          <a:lstStyle/>
          <a:p>
            <a:pPr marL="90170" marR="1932939">
              <a:lnSpc>
                <a:spcPct val="100000"/>
              </a:lnSpc>
              <a:spcBef>
                <a:spcPts val="400"/>
              </a:spcBef>
            </a:pPr>
            <a:r>
              <a:rPr lang="ja-JP" altLang="en-US" sz="1400" spc="-10" dirty="0">
                <a:latin typeface="Meiryo UI" panose="020B0604030504040204" pitchFamily="50" charset="-128"/>
                <a:ea typeface="Meiryo UI" panose="020B0604030504040204" pitchFamily="50" charset="-128"/>
                <a:cs typeface="ＭＳ Ｐゴシック"/>
              </a:rPr>
              <a:t>１．大家・要配慮者の双方が安心して利用できる</a:t>
            </a:r>
            <a:r>
              <a:rPr lang="ja-JP" altLang="en-US" sz="1400" b="1" spc="20" dirty="0">
                <a:solidFill>
                  <a:srgbClr val="C00000"/>
                </a:solidFill>
                <a:latin typeface="Meiryo UI" panose="020B0604030504040204" pitchFamily="50" charset="-128"/>
                <a:ea typeface="Meiryo UI" panose="020B0604030504040204" pitchFamily="50" charset="-128"/>
                <a:cs typeface="ＭＳ Ｐゴシック"/>
              </a:rPr>
              <a:t>市場環境（円滑な民間賃貸契約）</a:t>
            </a:r>
            <a:r>
              <a:rPr lang="ja-JP" altLang="en-US" sz="1400" spc="-5" dirty="0">
                <a:latin typeface="Meiryo UI" panose="020B0604030504040204" pitchFamily="50" charset="-128"/>
                <a:ea typeface="Meiryo UI" panose="020B0604030504040204" pitchFamily="50" charset="-128"/>
                <a:cs typeface="ＭＳ Ｐゴシック"/>
              </a:rPr>
              <a:t>の整</a:t>
            </a:r>
            <a:r>
              <a:rPr lang="ja-JP" altLang="en-US" sz="1400" spc="-1170" dirty="0">
                <a:latin typeface="Meiryo UI" panose="020B0604030504040204" pitchFamily="50" charset="-128"/>
                <a:ea typeface="Meiryo UI" panose="020B0604030504040204" pitchFamily="50" charset="-128"/>
                <a:cs typeface="ＭＳ Ｐゴシック"/>
              </a:rPr>
              <a:t>備 </a:t>
            </a:r>
            <a:r>
              <a:rPr sz="1400" spc="-10" dirty="0">
                <a:latin typeface="Meiryo UI" panose="020B0604030504040204" pitchFamily="50" charset="-128"/>
                <a:ea typeface="Meiryo UI" panose="020B0604030504040204" pitchFamily="50" charset="-128"/>
                <a:cs typeface="ＭＳ Ｐゴシック"/>
              </a:rPr>
              <a:t>．</a:t>
            </a:r>
            <a:endParaRPr lang="en-US" sz="1400" spc="-10" dirty="0">
              <a:latin typeface="Meiryo UI" panose="020B0604030504040204" pitchFamily="50" charset="-128"/>
              <a:ea typeface="Meiryo UI" panose="020B0604030504040204" pitchFamily="50" charset="-128"/>
              <a:cs typeface="ＭＳ Ｐゴシック"/>
            </a:endParaRPr>
          </a:p>
          <a:p>
            <a:pPr marL="90170" marR="1932939">
              <a:lnSpc>
                <a:spcPct val="100000"/>
              </a:lnSpc>
              <a:spcBef>
                <a:spcPts val="400"/>
              </a:spcBef>
            </a:pPr>
            <a:r>
              <a:rPr lang="ja-JP" altLang="en-US" sz="1400" spc="-10" dirty="0">
                <a:latin typeface="Meiryo UI" panose="020B0604030504040204" pitchFamily="50" charset="-128"/>
                <a:ea typeface="Meiryo UI" panose="020B0604030504040204" pitchFamily="50" charset="-128"/>
                <a:cs typeface="ＭＳ Ｐゴシック"/>
              </a:rPr>
              <a:t>２．居住支援法人等を活用し、</a:t>
            </a:r>
            <a:r>
              <a:rPr lang="ja-JP" altLang="en-US" sz="1400" b="1" spc="-5" dirty="0">
                <a:solidFill>
                  <a:srgbClr val="C00000"/>
                </a:solidFill>
                <a:latin typeface="Meiryo UI" panose="020B0604030504040204" pitchFamily="50" charset="-128"/>
                <a:ea typeface="Meiryo UI" panose="020B0604030504040204" pitchFamily="50" charset="-128"/>
                <a:cs typeface="ＭＳ Ｐゴシック"/>
              </a:rPr>
              <a:t>入居中サポートを行う賃貸住宅</a:t>
            </a:r>
            <a:r>
              <a:rPr lang="ja-JP" altLang="en-US" sz="1400" spc="5" dirty="0">
                <a:latin typeface="Meiryo UI" panose="020B0604030504040204" pitchFamily="50" charset="-128"/>
                <a:ea typeface="Meiryo UI" panose="020B0604030504040204" pitchFamily="50" charset="-128"/>
                <a:cs typeface="ＭＳ Ｐゴシック"/>
              </a:rPr>
              <a:t>の供給を促進</a:t>
            </a:r>
            <a:endParaRPr sz="1400" dirty="0">
              <a:latin typeface="Meiryo UI" panose="020B0604030504040204" pitchFamily="50" charset="-128"/>
              <a:ea typeface="Meiryo UI" panose="020B0604030504040204" pitchFamily="50" charset="-128"/>
              <a:cs typeface="ＭＳ Ｐゴシック"/>
            </a:endParaRPr>
          </a:p>
          <a:p>
            <a:pPr marL="90170">
              <a:lnSpc>
                <a:spcPct val="100000"/>
              </a:lnSpc>
              <a:spcBef>
                <a:spcPts val="400"/>
              </a:spcBef>
            </a:pPr>
            <a:r>
              <a:rPr sz="1400" spc="-5" dirty="0">
                <a:latin typeface="Meiryo UI" panose="020B0604030504040204" pitchFamily="50" charset="-128"/>
                <a:ea typeface="Meiryo UI" panose="020B0604030504040204" pitchFamily="50" charset="-128"/>
                <a:cs typeface="ＭＳ Ｐゴシック"/>
              </a:rPr>
              <a:t>３.</a:t>
            </a:r>
            <a:r>
              <a:rPr sz="1400" dirty="0">
                <a:latin typeface="Meiryo UI" panose="020B0604030504040204" pitchFamily="50" charset="-128"/>
                <a:ea typeface="Meiryo UI" panose="020B0604030504040204" pitchFamily="50" charset="-128"/>
                <a:cs typeface="ＭＳ Ｐゴシック"/>
              </a:rPr>
              <a:t> </a:t>
            </a:r>
            <a:r>
              <a:rPr lang="en-US" sz="1400" dirty="0">
                <a:latin typeface="Meiryo UI" panose="020B0604030504040204" pitchFamily="50" charset="-128"/>
                <a:ea typeface="Meiryo UI" panose="020B0604030504040204" pitchFamily="50" charset="-128"/>
                <a:cs typeface="ＭＳ Ｐゴシック"/>
              </a:rPr>
              <a:t> </a:t>
            </a:r>
            <a:r>
              <a:rPr lang="ja-JP" altLang="en-US" sz="1400" b="1" dirty="0">
                <a:solidFill>
                  <a:srgbClr val="C00000"/>
                </a:solidFill>
                <a:latin typeface="Meiryo UI" panose="020B0604030504040204" pitchFamily="50" charset="-128"/>
                <a:ea typeface="Meiryo UI" panose="020B0604030504040204" pitchFamily="50" charset="-128"/>
                <a:cs typeface="ＭＳ Ｐゴシック"/>
              </a:rPr>
              <a:t>住宅施策と福祉施策が連携</a:t>
            </a:r>
            <a:r>
              <a:rPr lang="ja-JP" altLang="en-US" sz="1400" dirty="0">
                <a:latin typeface="Meiryo UI" panose="020B0604030504040204" pitchFamily="50" charset="-128"/>
                <a:ea typeface="Meiryo UI" panose="020B0604030504040204" pitchFamily="50" charset="-128"/>
                <a:cs typeface="ＭＳ Ｐゴシック"/>
              </a:rPr>
              <a:t>した</a:t>
            </a:r>
            <a:r>
              <a:rPr lang="ja-JP" altLang="en-US" sz="1400" b="1" dirty="0">
                <a:solidFill>
                  <a:srgbClr val="C00000"/>
                </a:solidFill>
                <a:latin typeface="Meiryo UI" panose="020B0604030504040204" pitchFamily="50" charset="-128"/>
                <a:ea typeface="Meiryo UI" panose="020B0604030504040204" pitchFamily="50" charset="-128"/>
                <a:cs typeface="ＭＳ Ｐゴシック"/>
              </a:rPr>
              <a:t>地域の居住支援体制</a:t>
            </a:r>
            <a:r>
              <a:rPr lang="ja-JP" altLang="en-US" sz="1400" dirty="0">
                <a:latin typeface="Meiryo UI" panose="020B0604030504040204" pitchFamily="50" charset="-128"/>
                <a:ea typeface="Meiryo UI" panose="020B0604030504040204" pitchFamily="50" charset="-128"/>
                <a:cs typeface="ＭＳ Ｐゴシック"/>
              </a:rPr>
              <a:t>の強化</a:t>
            </a:r>
            <a:endParaRPr sz="1400" dirty="0">
              <a:latin typeface="Meiryo UI" panose="020B0604030504040204" pitchFamily="50" charset="-128"/>
              <a:ea typeface="Meiryo UI" panose="020B0604030504040204" pitchFamily="50" charset="-128"/>
              <a:cs typeface="ＭＳ Ｐゴシック"/>
            </a:endParaRPr>
          </a:p>
        </p:txBody>
      </p:sp>
      <p:sp>
        <p:nvSpPr>
          <p:cNvPr id="147" name="二等辺三角形 146">
            <a:extLst>
              <a:ext uri="{FF2B5EF4-FFF2-40B4-BE49-F238E27FC236}">
                <a16:creationId xmlns:a16="http://schemas.microsoft.com/office/drawing/2014/main" id="{1911FF34-05EF-4571-A7E0-0015C273660F}"/>
              </a:ext>
            </a:extLst>
          </p:cNvPr>
          <p:cNvSpPr/>
          <p:nvPr/>
        </p:nvSpPr>
        <p:spPr>
          <a:xfrm rot="10800000">
            <a:off x="4635935" y="1835168"/>
            <a:ext cx="2428121" cy="168003"/>
          </a:xfrm>
          <a:prstGeom prst="triangl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49" name="表 23">
            <a:extLst>
              <a:ext uri="{FF2B5EF4-FFF2-40B4-BE49-F238E27FC236}">
                <a16:creationId xmlns:a16="http://schemas.microsoft.com/office/drawing/2014/main" id="{BA20059F-5CC8-47A2-BC5E-69987A162C16}"/>
              </a:ext>
            </a:extLst>
          </p:cNvPr>
          <p:cNvGraphicFramePr>
            <a:graphicFrameLocks noGrp="1"/>
          </p:cNvGraphicFramePr>
          <p:nvPr>
            <p:extLst>
              <p:ext uri="{D42A27DB-BD31-4B8C-83A1-F6EECF244321}">
                <p14:modId xmlns:p14="http://schemas.microsoft.com/office/powerpoint/2010/main" val="3409365182"/>
              </p:ext>
            </p:extLst>
          </p:nvPr>
        </p:nvGraphicFramePr>
        <p:xfrm>
          <a:off x="239957" y="3693437"/>
          <a:ext cx="6963185" cy="888677"/>
        </p:xfrm>
        <a:graphic>
          <a:graphicData uri="http://schemas.openxmlformats.org/drawingml/2006/table">
            <a:tbl>
              <a:tblPr firstRow="1">
                <a:tableStyleId>{7DF18680-E054-41AD-8BC1-D1AEF772440D}</a:tableStyleId>
              </a:tblPr>
              <a:tblGrid>
                <a:gridCol w="3132000">
                  <a:extLst>
                    <a:ext uri="{9D8B030D-6E8A-4147-A177-3AD203B41FA5}">
                      <a16:colId xmlns:a16="http://schemas.microsoft.com/office/drawing/2014/main" val="461983597"/>
                    </a:ext>
                  </a:extLst>
                </a:gridCol>
                <a:gridCol w="3831185">
                  <a:extLst>
                    <a:ext uri="{9D8B030D-6E8A-4147-A177-3AD203B41FA5}">
                      <a16:colId xmlns:a16="http://schemas.microsoft.com/office/drawing/2014/main" val="3016191765"/>
                    </a:ext>
                  </a:extLst>
                </a:gridCol>
              </a:tblGrid>
              <a:tr h="888677">
                <a:tc>
                  <a:txBody>
                    <a:bodyPr/>
                    <a:lstStyle/>
                    <a:p>
                      <a:pPr algn="ctr"/>
                      <a:r>
                        <a:rPr kumimoji="1" lang="ja-JP" altLang="en-US" sz="1600" dirty="0">
                          <a:solidFill>
                            <a:schemeClr val="tx1"/>
                          </a:solidFill>
                          <a:latin typeface="Meiryo UI" panose="020B0604030504040204" pitchFamily="50" charset="-128"/>
                          <a:ea typeface="Meiryo UI" panose="020B0604030504040204" pitchFamily="50" charset="-128"/>
                        </a:rPr>
                        <a:t>１．大家・要配慮者の双方が安心して利用できる市場環境の整備 </a:t>
                      </a:r>
                      <a:endParaRPr kumimoji="1" lang="en-US" altLang="ja-JP" sz="1600" dirty="0">
                        <a:solidFill>
                          <a:schemeClr val="tx1"/>
                        </a:solidFill>
                        <a:latin typeface="Meiryo UI" panose="020B0604030504040204" pitchFamily="50" charset="-128"/>
                        <a:ea typeface="Meiryo UI" panose="020B0604030504040204" pitchFamily="50" charset="-128"/>
                      </a:endParaRPr>
                    </a:p>
                  </a:txBody>
                  <a:tcPr anchor="ctr">
                    <a:lnT w="12700" cap="flat" cmpd="sng" algn="ctr">
                      <a:solidFill>
                        <a:schemeClr val="bg1"/>
                      </a:solidFill>
                      <a:prstDash val="solid"/>
                      <a:round/>
                      <a:headEnd type="none" w="med" len="med"/>
                      <a:tailEnd type="none" w="med" len="med"/>
                    </a:lnT>
                  </a:tcPr>
                </a:tc>
                <a:tc>
                  <a:txBody>
                    <a:bodyPr/>
                    <a:lstStyle/>
                    <a:p>
                      <a:pPr algn="l"/>
                      <a:r>
                        <a:rPr kumimoji="1" lang="ja-JP" altLang="en-US" sz="1600" b="0" dirty="0">
                          <a:solidFill>
                            <a:schemeClr val="tx1"/>
                          </a:solidFill>
                          <a:latin typeface="Meiryo UI" panose="020B0604030504040204" pitchFamily="50" charset="-128"/>
                          <a:ea typeface="Meiryo UI" panose="020B0604030504040204" pitchFamily="50" charset="-128"/>
                        </a:rPr>
                        <a:t>①終身建物賃貸借の利用促進</a:t>
                      </a:r>
                      <a:endParaRPr kumimoji="1" lang="en-US" altLang="ja-JP" sz="1600" b="0" dirty="0">
                        <a:solidFill>
                          <a:schemeClr val="tx1"/>
                        </a:solidFill>
                        <a:latin typeface="Meiryo UI" panose="020B0604030504040204" pitchFamily="50" charset="-128"/>
                        <a:ea typeface="Meiryo UI" panose="020B0604030504040204" pitchFamily="50" charset="-128"/>
                      </a:endParaRPr>
                    </a:p>
                    <a:p>
                      <a:pPr algn="l"/>
                      <a:r>
                        <a:rPr kumimoji="1" lang="ja-JP" altLang="en-US" sz="1600" b="0" dirty="0">
                          <a:solidFill>
                            <a:schemeClr val="tx1"/>
                          </a:solidFill>
                          <a:latin typeface="Meiryo UI" panose="020B0604030504040204" pitchFamily="50" charset="-128"/>
                          <a:ea typeface="Meiryo UI" panose="020B0604030504040204" pitchFamily="50" charset="-128"/>
                        </a:rPr>
                        <a:t>②居住支援法人による残置物処理の推進</a:t>
                      </a:r>
                      <a:endParaRPr kumimoji="1" lang="en-US" altLang="ja-JP" sz="1600" b="0" dirty="0">
                        <a:solidFill>
                          <a:schemeClr val="tx1"/>
                        </a:solidFill>
                        <a:latin typeface="Meiryo UI" panose="020B0604030504040204" pitchFamily="50" charset="-128"/>
                        <a:ea typeface="Meiryo UI" panose="020B0604030504040204" pitchFamily="50" charset="-128"/>
                      </a:endParaRPr>
                    </a:p>
                    <a:p>
                      <a:pPr algn="l"/>
                      <a:r>
                        <a:rPr kumimoji="1" lang="ja-JP" altLang="en-US" sz="1600" b="0" dirty="0">
                          <a:solidFill>
                            <a:schemeClr val="tx1"/>
                          </a:solidFill>
                          <a:latin typeface="Meiryo UI" panose="020B0604030504040204" pitchFamily="50" charset="-128"/>
                          <a:ea typeface="Meiryo UI" panose="020B0604030504040204" pitchFamily="50" charset="-128"/>
                        </a:rPr>
                        <a:t>③家賃債務保証業者の認定制度の創設</a:t>
                      </a:r>
                    </a:p>
                  </a:txBody>
                  <a:tcPr anchor="ctr">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1285437411"/>
                  </a:ext>
                </a:extLst>
              </a:tr>
            </a:tbl>
          </a:graphicData>
        </a:graphic>
      </p:graphicFrame>
      <p:graphicFrame>
        <p:nvGraphicFramePr>
          <p:cNvPr id="150" name="表 23">
            <a:extLst>
              <a:ext uri="{FF2B5EF4-FFF2-40B4-BE49-F238E27FC236}">
                <a16:creationId xmlns:a16="http://schemas.microsoft.com/office/drawing/2014/main" id="{D46F257F-79AB-42A7-88CC-9E5CFDF7B612}"/>
              </a:ext>
            </a:extLst>
          </p:cNvPr>
          <p:cNvGraphicFramePr>
            <a:graphicFrameLocks noGrp="1"/>
          </p:cNvGraphicFramePr>
          <p:nvPr>
            <p:extLst>
              <p:ext uri="{D42A27DB-BD31-4B8C-83A1-F6EECF244321}">
                <p14:modId xmlns:p14="http://schemas.microsoft.com/office/powerpoint/2010/main" val="3851358259"/>
              </p:ext>
            </p:extLst>
          </p:nvPr>
        </p:nvGraphicFramePr>
        <p:xfrm>
          <a:off x="228093" y="4689707"/>
          <a:ext cx="6963186" cy="866319"/>
        </p:xfrm>
        <a:graphic>
          <a:graphicData uri="http://schemas.openxmlformats.org/drawingml/2006/table">
            <a:tbl>
              <a:tblPr firstRow="1">
                <a:tableStyleId>{7DF18680-E054-41AD-8BC1-D1AEF772440D}</a:tableStyleId>
              </a:tblPr>
              <a:tblGrid>
                <a:gridCol w="3132000">
                  <a:extLst>
                    <a:ext uri="{9D8B030D-6E8A-4147-A177-3AD203B41FA5}">
                      <a16:colId xmlns:a16="http://schemas.microsoft.com/office/drawing/2014/main" val="461983597"/>
                    </a:ext>
                  </a:extLst>
                </a:gridCol>
                <a:gridCol w="3831186">
                  <a:extLst>
                    <a:ext uri="{9D8B030D-6E8A-4147-A177-3AD203B41FA5}">
                      <a16:colId xmlns:a16="http://schemas.microsoft.com/office/drawing/2014/main" val="3016191765"/>
                    </a:ext>
                  </a:extLst>
                </a:gridCol>
              </a:tblGrid>
              <a:tr h="866319">
                <a:tc>
                  <a:txBody>
                    <a:bodyPr/>
                    <a:lstStyle/>
                    <a:p>
                      <a:pPr algn="ctr"/>
                      <a:r>
                        <a:rPr kumimoji="1" lang="ja-JP" altLang="en-US" sz="1600" dirty="0">
                          <a:solidFill>
                            <a:schemeClr val="tx1"/>
                          </a:solidFill>
                          <a:latin typeface="Meiryo UI" panose="020B0604030504040204" pitchFamily="50" charset="-128"/>
                          <a:ea typeface="Meiryo UI" panose="020B0604030504040204" pitchFamily="50" charset="-128"/>
                        </a:rPr>
                        <a:t>２．居住支援法人等が入居中サポートを行う賃貸住宅の供給促進</a:t>
                      </a:r>
                    </a:p>
                  </a:txBody>
                  <a:tcPr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u="sng" dirty="0">
                          <a:solidFill>
                            <a:schemeClr val="tx1"/>
                          </a:solidFill>
                          <a:latin typeface="Meiryo UI" panose="020B0604030504040204" pitchFamily="50" charset="-128"/>
                          <a:ea typeface="Meiryo UI" panose="020B0604030504040204" pitchFamily="50" charset="-128"/>
                        </a:rPr>
                        <a:t>①居住サポート住宅の認定制度の創設</a:t>
                      </a:r>
                      <a:endParaRPr kumimoji="1" lang="en-US" altLang="ja-JP" sz="1600" b="1" u="sng"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000641862"/>
                  </a:ext>
                </a:extLst>
              </a:tr>
            </a:tbl>
          </a:graphicData>
        </a:graphic>
      </p:graphicFrame>
      <p:sp>
        <p:nvSpPr>
          <p:cNvPr id="17" name="Rectangle 20">
            <a:extLst>
              <a:ext uri="{FF2B5EF4-FFF2-40B4-BE49-F238E27FC236}">
                <a16:creationId xmlns:a16="http://schemas.microsoft.com/office/drawing/2014/main" id="{2D903657-0545-4CC1-9B9C-085A78CB27E9}"/>
              </a:ext>
            </a:extLst>
          </p:cNvPr>
          <p:cNvSpPr>
            <a:spLocks noChangeArrowheads="1"/>
          </p:cNvSpPr>
          <p:nvPr/>
        </p:nvSpPr>
        <p:spPr bwMode="auto">
          <a:xfrm>
            <a:off x="0" y="0"/>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住宅セーフティネット法改正　　（公布：</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R6.6.5</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施行：</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R7.10</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a:t>
            </a:r>
            <a:endPar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1">
            <a:extLst>
              <a:ext uri="{FF2B5EF4-FFF2-40B4-BE49-F238E27FC236}">
                <a16:creationId xmlns:a16="http://schemas.microsoft.com/office/drawing/2014/main" id="{F3E97522-2CFB-4675-8C3E-94AC76E4479C}"/>
              </a:ext>
            </a:extLst>
          </p:cNvPr>
          <p:cNvSpPr>
            <a:spLocks noGrp="1"/>
          </p:cNvSpPr>
          <p:nvPr>
            <p:ph type="sldNum" sz="quarter" idx="12"/>
          </p:nvPr>
        </p:nvSpPr>
        <p:spPr>
          <a:xfrm>
            <a:off x="9448800" y="6497587"/>
            <a:ext cx="2743200" cy="365125"/>
          </a:xfrm>
        </p:spPr>
        <p:txBody>
          <a:bodyPr/>
          <a:lstStyle/>
          <a:p>
            <a:pPr>
              <a:defRPr/>
            </a:pPr>
            <a:fld id="{4C4AE124-F07C-4949-85EC-055B3F0DE189}" type="slidenum">
              <a:rPr lang="en-US" altLang="ja-JP" smtClean="0"/>
              <a:pPr>
                <a:defRPr/>
              </a:pPr>
              <a:t>49</a:t>
            </a:fld>
            <a:endParaRPr lang="en-US" altLang="ja-JP" dirty="0"/>
          </a:p>
        </p:txBody>
      </p:sp>
    </p:spTree>
    <p:extLst>
      <p:ext uri="{BB962C8B-B14F-4D97-AF65-F5344CB8AC3E}">
        <p14:creationId xmlns:p14="http://schemas.microsoft.com/office/powerpoint/2010/main" val="2620187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2852936"/>
            <a:ext cx="12192000" cy="792088"/>
          </a:xfrm>
          <a:prstGeom prst="rect">
            <a:avLst/>
          </a:prstGeom>
          <a:solidFill>
            <a:schemeClr val="accent5">
              <a:lumMod val="40000"/>
              <a:lumOff val="60000"/>
            </a:schemeClr>
          </a:solid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en-US" altLang="ja-JP"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．社会経済等の動向</a:t>
            </a:r>
          </a:p>
        </p:txBody>
      </p:sp>
      <p:sp>
        <p:nvSpPr>
          <p:cNvPr id="2" name="スライド番号プレースホルダー 1">
            <a:extLst>
              <a:ext uri="{FF2B5EF4-FFF2-40B4-BE49-F238E27FC236}">
                <a16:creationId xmlns:a16="http://schemas.microsoft.com/office/drawing/2014/main" id="{423D53AC-C41B-3DB1-1781-B1CCC673B8DB}"/>
              </a:ext>
            </a:extLst>
          </p:cNvPr>
          <p:cNvSpPr>
            <a:spLocks noGrp="1"/>
          </p:cNvSpPr>
          <p:nvPr>
            <p:ph type="sldNum" sz="quarter" idx="12"/>
          </p:nvPr>
        </p:nvSpPr>
        <p:spPr>
          <a:xfrm>
            <a:off x="9448800" y="6492875"/>
            <a:ext cx="2743200" cy="365125"/>
          </a:xfrm>
        </p:spPr>
        <p:txBody>
          <a:bodyPr/>
          <a:lstStyle/>
          <a:p>
            <a:fld id="{939419F8-C6ED-4129-B08A-7AC8488EBEA0}" type="slidenum">
              <a:rPr kumimoji="1" lang="ja-JP" altLang="en-US" smtClean="0"/>
              <a:t>5</a:t>
            </a:fld>
            <a:endParaRPr kumimoji="1" lang="ja-JP" altLang="en-US" dirty="0"/>
          </a:p>
        </p:txBody>
      </p:sp>
    </p:spTree>
    <p:extLst>
      <p:ext uri="{BB962C8B-B14F-4D97-AF65-F5344CB8AC3E}">
        <p14:creationId xmlns:p14="http://schemas.microsoft.com/office/powerpoint/2010/main" val="368647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3F7B2A8-F438-4727-B643-59E80FF44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846" y="395999"/>
            <a:ext cx="4491848" cy="6395407"/>
          </a:xfrm>
          <a:prstGeom prst="rect">
            <a:avLst/>
          </a:prstGeom>
        </p:spPr>
      </p:pic>
      <p:sp>
        <p:nvSpPr>
          <p:cNvPr id="13" name="テキスト ボックス 12">
            <a:extLst>
              <a:ext uri="{FF2B5EF4-FFF2-40B4-BE49-F238E27FC236}">
                <a16:creationId xmlns:a16="http://schemas.microsoft.com/office/drawing/2014/main" id="{2DBD8009-C332-4625-B9C1-5569763440FB}"/>
              </a:ext>
            </a:extLst>
          </p:cNvPr>
          <p:cNvSpPr txBox="1"/>
          <p:nvPr/>
        </p:nvSpPr>
        <p:spPr>
          <a:xfrm>
            <a:off x="7352272" y="1981311"/>
            <a:ext cx="3595814" cy="307777"/>
          </a:xfrm>
          <a:prstGeom prst="rect">
            <a:avLst/>
          </a:prstGeom>
          <a:noFill/>
        </p:spPr>
        <p:txBody>
          <a:bodyPr wrap="square" rtlCol="0">
            <a:spAutoFit/>
          </a:bodyPr>
          <a:lstStyle/>
          <a:p>
            <a:r>
              <a:rPr kumimoji="1" lang="en-US" altLang="ja-JP" sz="1400" b="1" u="sng" dirty="0">
                <a:latin typeface="HGPｺﾞｼｯｸM" panose="020B0600000000000000" pitchFamily="50" charset="-128"/>
                <a:ea typeface="HGPｺﾞｼｯｸM" panose="020B0600000000000000" pitchFamily="50" charset="-128"/>
              </a:rPr>
              <a:t>【</a:t>
            </a:r>
            <a:r>
              <a:rPr kumimoji="1" lang="ja-JP" altLang="en-US" sz="1400" b="1" u="sng" dirty="0">
                <a:latin typeface="HGPｺﾞｼｯｸM" panose="020B0600000000000000" pitchFamily="50" charset="-128"/>
                <a:ea typeface="HGPｺﾞｼｯｸM" panose="020B0600000000000000" pitchFamily="50" charset="-128"/>
              </a:rPr>
              <a:t>令和７年</a:t>
            </a:r>
            <a:r>
              <a:rPr lang="ja-JP" altLang="en-US" sz="1400" b="1" u="sng" dirty="0">
                <a:latin typeface="HGPｺﾞｼｯｸM" panose="020B0600000000000000" pitchFamily="50" charset="-128"/>
                <a:ea typeface="HGPｺﾞｼｯｸM" panose="020B0600000000000000" pitchFamily="50" charset="-128"/>
              </a:rPr>
              <a:t>６</a:t>
            </a:r>
            <a:r>
              <a:rPr kumimoji="1" lang="ja-JP" altLang="en-US" sz="1400" b="1" u="sng" dirty="0">
                <a:latin typeface="HGPｺﾞｼｯｸM" panose="020B0600000000000000" pitchFamily="50" charset="-128"/>
                <a:ea typeface="HGPｺﾞｼｯｸM" panose="020B0600000000000000" pitchFamily="50" charset="-128"/>
              </a:rPr>
              <a:t>月前後</a:t>
            </a:r>
            <a:r>
              <a:rPr kumimoji="1" lang="en-US" altLang="ja-JP" sz="1400" b="1" u="sng" dirty="0">
                <a:latin typeface="HGPｺﾞｼｯｸM" panose="020B0600000000000000" pitchFamily="50" charset="-128"/>
                <a:ea typeface="HGPｺﾞｼｯｸM" panose="020B0600000000000000" pitchFamily="50" charset="-128"/>
              </a:rPr>
              <a:t>】</a:t>
            </a:r>
            <a:r>
              <a:rPr kumimoji="1" lang="ja-JP" altLang="en-US" sz="1400" b="1" u="sng" dirty="0">
                <a:latin typeface="HGPｺﾞｼｯｸM" panose="020B0600000000000000" pitchFamily="50" charset="-128"/>
                <a:ea typeface="HGPｺﾞｼｯｸM" panose="020B0600000000000000" pitchFamily="50" charset="-128"/>
              </a:rPr>
              <a:t>　法改正（予定）　　　</a:t>
            </a:r>
          </a:p>
        </p:txBody>
      </p:sp>
      <p:sp>
        <p:nvSpPr>
          <p:cNvPr id="14" name="テキスト ボックス 13">
            <a:extLst>
              <a:ext uri="{FF2B5EF4-FFF2-40B4-BE49-F238E27FC236}">
                <a16:creationId xmlns:a16="http://schemas.microsoft.com/office/drawing/2014/main" id="{18C21D1F-161E-4150-BDEB-A19B6745291C}"/>
              </a:ext>
            </a:extLst>
          </p:cNvPr>
          <p:cNvSpPr txBox="1"/>
          <p:nvPr/>
        </p:nvSpPr>
        <p:spPr>
          <a:xfrm>
            <a:off x="7352272" y="4386020"/>
            <a:ext cx="3472248" cy="1154162"/>
          </a:xfrm>
          <a:prstGeom prst="rect">
            <a:avLst/>
          </a:prstGeom>
          <a:noFill/>
        </p:spPr>
        <p:txBody>
          <a:bodyPr wrap="square" rtlCol="0">
            <a:spAutoFit/>
          </a:bodyPr>
          <a:lstStyle>
            <a:defPPr>
              <a:defRPr lang="ja-JP"/>
            </a:defPPr>
            <a:lvl1pPr>
              <a:defRPr>
                <a:latin typeface="HGPｺﾞｼｯｸM" panose="020B0600000000000000" pitchFamily="50" charset="-128"/>
                <a:ea typeface="HGPｺﾞｼｯｸM" panose="020B0600000000000000" pitchFamily="50" charset="-128"/>
              </a:defRPr>
            </a:lvl1pPr>
          </a:lstStyle>
          <a:p>
            <a:r>
              <a:rPr lang="en-US" altLang="ja-JP" sz="1400" b="1" u="sng" dirty="0"/>
              <a:t>【</a:t>
            </a:r>
            <a:r>
              <a:rPr lang="ja-JP" altLang="en-US" sz="1400" b="1" u="sng" dirty="0"/>
              <a:t>令和８年４月</a:t>
            </a:r>
            <a:r>
              <a:rPr lang="en-US" altLang="ja-JP" sz="1400" b="1" u="sng" dirty="0"/>
              <a:t>】</a:t>
            </a:r>
            <a:r>
              <a:rPr lang="ja-JP" altLang="en-US" sz="1400" b="1" u="sng" dirty="0"/>
              <a:t>　施行（予定）　</a:t>
            </a:r>
            <a:endParaRPr lang="en-US" altLang="ja-JP" sz="1400" b="1" u="sng" dirty="0"/>
          </a:p>
          <a:p>
            <a:endParaRPr lang="en-US" altLang="ja-JP" sz="300" b="1" dirty="0"/>
          </a:p>
          <a:p>
            <a:r>
              <a:rPr lang="ja-JP" altLang="en-US" sz="1200" b="1" dirty="0"/>
              <a:t>　　〇マンション管理適正化法　（第５条関係）</a:t>
            </a:r>
            <a:endParaRPr lang="en-US" altLang="ja-JP" sz="1200" b="1" dirty="0"/>
          </a:p>
          <a:p>
            <a:r>
              <a:rPr lang="ja-JP" altLang="en-US" sz="1200" b="1" dirty="0"/>
              <a:t>　　　　</a:t>
            </a:r>
            <a:r>
              <a:rPr lang="ja-JP" altLang="en-US" sz="1100" dirty="0"/>
              <a:t>・管理業者管理者方式の事前説明義務化</a:t>
            </a:r>
            <a:endParaRPr lang="en-US" altLang="ja-JP" sz="1100" dirty="0"/>
          </a:p>
          <a:p>
            <a:endParaRPr lang="en-US" altLang="ja-JP" sz="300" dirty="0"/>
          </a:p>
          <a:p>
            <a:r>
              <a:rPr lang="ja-JP" altLang="en-US" sz="1200" b="1" dirty="0"/>
              <a:t>　　〇区分所有法・マンション再生円滑化法</a:t>
            </a:r>
            <a:endParaRPr lang="en-US" altLang="ja-JP" sz="1200" b="1" dirty="0"/>
          </a:p>
          <a:p>
            <a:r>
              <a:rPr lang="ja-JP" altLang="en-US" sz="1200" dirty="0"/>
              <a:t>　　　　</a:t>
            </a:r>
            <a:r>
              <a:rPr lang="ja-JP" altLang="en-US" sz="1100" dirty="0"/>
              <a:t>・新たな再生手法の創設</a:t>
            </a:r>
            <a:endParaRPr lang="en-US" altLang="ja-JP" sz="1100" dirty="0"/>
          </a:p>
        </p:txBody>
      </p:sp>
      <p:sp>
        <p:nvSpPr>
          <p:cNvPr id="15" name="テキスト ボックス 14">
            <a:extLst>
              <a:ext uri="{FF2B5EF4-FFF2-40B4-BE49-F238E27FC236}">
                <a16:creationId xmlns:a16="http://schemas.microsoft.com/office/drawing/2014/main" id="{A30753C9-346D-4311-927B-D901051E4B5B}"/>
              </a:ext>
            </a:extLst>
          </p:cNvPr>
          <p:cNvSpPr txBox="1"/>
          <p:nvPr/>
        </p:nvSpPr>
        <p:spPr>
          <a:xfrm>
            <a:off x="7364634" y="5562416"/>
            <a:ext cx="3472248" cy="1123384"/>
          </a:xfrm>
          <a:prstGeom prst="rect">
            <a:avLst/>
          </a:prstGeom>
          <a:noFill/>
        </p:spPr>
        <p:txBody>
          <a:bodyPr wrap="square" rtlCol="0">
            <a:spAutoFit/>
          </a:bodyPr>
          <a:lstStyle>
            <a:defPPr>
              <a:defRPr lang="ja-JP"/>
            </a:defPPr>
            <a:lvl1pPr>
              <a:defRPr>
                <a:latin typeface="HGPｺﾞｼｯｸM" panose="020B0600000000000000" pitchFamily="50" charset="-128"/>
                <a:ea typeface="HGPｺﾞｼｯｸM" panose="020B0600000000000000" pitchFamily="50" charset="-128"/>
              </a:defRPr>
            </a:lvl1pPr>
          </a:lstStyle>
          <a:p>
            <a:r>
              <a:rPr lang="en-US" altLang="ja-JP" sz="1400" b="1" u="sng" dirty="0"/>
              <a:t>【</a:t>
            </a:r>
            <a:r>
              <a:rPr lang="ja-JP" altLang="en-US" sz="1400" b="1" u="sng" dirty="0"/>
              <a:t>令和９年４月</a:t>
            </a:r>
            <a:r>
              <a:rPr lang="en-US" altLang="ja-JP" sz="1400" b="1" u="sng" dirty="0"/>
              <a:t>】</a:t>
            </a:r>
            <a:r>
              <a:rPr lang="ja-JP" altLang="en-US" sz="1400" b="1" u="sng" dirty="0"/>
              <a:t>　施行（予定）</a:t>
            </a:r>
            <a:endParaRPr lang="en-US" altLang="ja-JP" sz="1400" b="1" u="sng" dirty="0"/>
          </a:p>
          <a:p>
            <a:endParaRPr lang="en-US" altLang="ja-JP" sz="300" dirty="0"/>
          </a:p>
          <a:p>
            <a:r>
              <a:rPr lang="ja-JP" altLang="en-US" sz="1200" b="1" dirty="0"/>
              <a:t>　　〇マンション管理適正化法　（第６条関係）</a:t>
            </a:r>
            <a:endParaRPr lang="en-US" altLang="ja-JP" sz="1200" b="1" dirty="0"/>
          </a:p>
          <a:p>
            <a:r>
              <a:rPr lang="ja-JP" altLang="en-US" sz="1100" dirty="0"/>
              <a:t>　　　　・新築時管理計画認定制度</a:t>
            </a:r>
            <a:endParaRPr lang="en-US" altLang="ja-JP" sz="1100" dirty="0"/>
          </a:p>
          <a:p>
            <a:r>
              <a:rPr lang="ja-JP" altLang="en-US" sz="1100" dirty="0"/>
              <a:t>　　　　・管理計画認定制度の基準見直し</a:t>
            </a:r>
            <a:endParaRPr lang="en-US" altLang="ja-JP" sz="1100" dirty="0"/>
          </a:p>
          <a:p>
            <a:endParaRPr lang="ja-JP" altLang="en-US" sz="1600" dirty="0"/>
          </a:p>
        </p:txBody>
      </p:sp>
      <p:sp>
        <p:nvSpPr>
          <p:cNvPr id="17" name="テキスト ボックス 16">
            <a:extLst>
              <a:ext uri="{FF2B5EF4-FFF2-40B4-BE49-F238E27FC236}">
                <a16:creationId xmlns:a16="http://schemas.microsoft.com/office/drawing/2014/main" id="{55C1DD72-06D6-47DB-A902-5EB1F421DCC0}"/>
              </a:ext>
            </a:extLst>
          </p:cNvPr>
          <p:cNvSpPr txBox="1"/>
          <p:nvPr/>
        </p:nvSpPr>
        <p:spPr>
          <a:xfrm>
            <a:off x="6781799" y="396054"/>
            <a:ext cx="2306596" cy="369332"/>
          </a:xfrm>
          <a:prstGeom prst="rect">
            <a:avLst/>
          </a:prstGeom>
          <a:noFill/>
        </p:spPr>
        <p:txBody>
          <a:bodyPr wrap="square" rtlCol="0">
            <a:spAutoFit/>
          </a:bodyPr>
          <a:lstStyle/>
          <a:p>
            <a:r>
              <a:rPr lang="ja-JP" altLang="en-US" b="1" u="sng" dirty="0">
                <a:latin typeface="HGPｺﾞｼｯｸM" panose="020B0600000000000000" pitchFamily="50" charset="-128"/>
                <a:ea typeface="HGPｺﾞｼｯｸM" panose="020B0600000000000000" pitchFamily="50" charset="-128"/>
              </a:rPr>
              <a:t>◎　今後の見通し　　</a:t>
            </a:r>
            <a:endParaRPr kumimoji="1" lang="ja-JP" altLang="en-US" b="1" u="sng" dirty="0">
              <a:latin typeface="HGPｺﾞｼｯｸM" panose="020B0600000000000000" pitchFamily="50" charset="-128"/>
              <a:ea typeface="HGPｺﾞｼｯｸM" panose="020B0600000000000000" pitchFamily="50" charset="-128"/>
            </a:endParaRPr>
          </a:p>
        </p:txBody>
      </p:sp>
      <p:sp>
        <p:nvSpPr>
          <p:cNvPr id="18" name="テキスト ボックス 17">
            <a:extLst>
              <a:ext uri="{FF2B5EF4-FFF2-40B4-BE49-F238E27FC236}">
                <a16:creationId xmlns:a16="http://schemas.microsoft.com/office/drawing/2014/main" id="{38720155-2B54-4C97-8099-79F0F25A21AF}"/>
              </a:ext>
            </a:extLst>
          </p:cNvPr>
          <p:cNvSpPr txBox="1"/>
          <p:nvPr/>
        </p:nvSpPr>
        <p:spPr>
          <a:xfrm>
            <a:off x="7364635" y="3188504"/>
            <a:ext cx="3660520" cy="1077218"/>
          </a:xfrm>
          <a:prstGeom prst="rect">
            <a:avLst/>
          </a:prstGeom>
          <a:noFill/>
        </p:spPr>
        <p:txBody>
          <a:bodyPr wrap="square" rtlCol="0">
            <a:spAutoFit/>
          </a:bodyPr>
          <a:lstStyle>
            <a:defPPr>
              <a:defRPr lang="ja-JP"/>
            </a:defPPr>
            <a:lvl1pPr>
              <a:defRPr>
                <a:latin typeface="HGPｺﾞｼｯｸM" panose="020B0600000000000000" pitchFamily="50" charset="-128"/>
                <a:ea typeface="HGPｺﾞｼｯｸM" panose="020B0600000000000000" pitchFamily="50" charset="-128"/>
              </a:defRPr>
            </a:lvl1pPr>
          </a:lstStyle>
          <a:p>
            <a:r>
              <a:rPr lang="en-US" altLang="ja-JP" sz="1400" b="1" u="sng" dirty="0"/>
              <a:t>【</a:t>
            </a:r>
            <a:r>
              <a:rPr lang="ja-JP" altLang="en-US" sz="1400" b="1" u="sng" dirty="0"/>
              <a:t>令和７年１２月前後</a:t>
            </a:r>
            <a:r>
              <a:rPr lang="en-US" altLang="ja-JP" sz="1400" b="1" u="sng" dirty="0"/>
              <a:t>】</a:t>
            </a:r>
            <a:r>
              <a:rPr lang="ja-JP" altLang="en-US" sz="1400" b="1" u="sng" dirty="0"/>
              <a:t>　施行（予定）　</a:t>
            </a:r>
            <a:endParaRPr lang="en-US" altLang="ja-JP" sz="1400" b="1" u="sng" dirty="0"/>
          </a:p>
          <a:p>
            <a:endParaRPr lang="en-US" altLang="ja-JP" sz="300" dirty="0"/>
          </a:p>
          <a:p>
            <a:r>
              <a:rPr lang="ja-JP" altLang="en-US" sz="1200" b="1" dirty="0"/>
              <a:t>　　〇マンション管理適正化法　（第４条関係）</a:t>
            </a:r>
            <a:endParaRPr lang="en-US" altLang="ja-JP" sz="1200" b="1" dirty="0"/>
          </a:p>
          <a:p>
            <a:r>
              <a:rPr lang="ja-JP" altLang="en-US" sz="1200" b="1" dirty="0"/>
              <a:t>　　　　</a:t>
            </a:r>
            <a:r>
              <a:rPr lang="ja-JP" altLang="en-US" sz="1200" dirty="0"/>
              <a:t>・</a:t>
            </a:r>
            <a:r>
              <a:rPr lang="ja-JP" altLang="en-US" sz="1100" dirty="0"/>
              <a:t>地方公共団体の権限強化</a:t>
            </a:r>
            <a:endParaRPr lang="en-US" altLang="ja-JP" sz="1100" dirty="0"/>
          </a:p>
          <a:p>
            <a:r>
              <a:rPr lang="ja-JP" altLang="en-US" sz="1100" dirty="0"/>
              <a:t>　　　　 ・民間団体の登録制度</a:t>
            </a:r>
            <a:endParaRPr lang="en-US" altLang="ja-JP" sz="1100" dirty="0"/>
          </a:p>
          <a:p>
            <a:r>
              <a:rPr lang="ja-JP" altLang="en-US" sz="1100" dirty="0"/>
              <a:t>　　　　 ・管理計画認定の表示制度</a:t>
            </a:r>
          </a:p>
        </p:txBody>
      </p:sp>
      <p:sp>
        <p:nvSpPr>
          <p:cNvPr id="20" name="テキスト ボックス 19">
            <a:extLst>
              <a:ext uri="{FF2B5EF4-FFF2-40B4-BE49-F238E27FC236}">
                <a16:creationId xmlns:a16="http://schemas.microsoft.com/office/drawing/2014/main" id="{A0060C92-EF9B-411B-81CC-2490100DE6D9}"/>
              </a:ext>
            </a:extLst>
          </p:cNvPr>
          <p:cNvSpPr txBox="1"/>
          <p:nvPr/>
        </p:nvSpPr>
        <p:spPr>
          <a:xfrm>
            <a:off x="7352272" y="858160"/>
            <a:ext cx="4065371" cy="307777"/>
          </a:xfrm>
          <a:prstGeom prst="rect">
            <a:avLst/>
          </a:prstGeom>
          <a:noFill/>
        </p:spPr>
        <p:txBody>
          <a:bodyPr wrap="square" rtlCol="0">
            <a:spAutoFit/>
          </a:bodyPr>
          <a:lstStyle/>
          <a:p>
            <a:r>
              <a:rPr kumimoji="1" lang="en-US" altLang="ja-JP" sz="1400" b="1" u="sng" dirty="0">
                <a:latin typeface="HGPｺﾞｼｯｸM" panose="020B0600000000000000" pitchFamily="50" charset="-128"/>
                <a:ea typeface="HGPｺﾞｼｯｸM" panose="020B0600000000000000" pitchFamily="50" charset="-128"/>
              </a:rPr>
              <a:t>【</a:t>
            </a:r>
            <a:r>
              <a:rPr kumimoji="1" lang="ja-JP" altLang="en-US" sz="1400" b="1" u="sng" dirty="0">
                <a:latin typeface="HGPｺﾞｼｯｸM" panose="020B0600000000000000" pitchFamily="50" charset="-128"/>
                <a:ea typeface="HGPｺﾞｼｯｸM" panose="020B0600000000000000" pitchFamily="50" charset="-128"/>
              </a:rPr>
              <a:t>令和７年</a:t>
            </a:r>
            <a:r>
              <a:rPr lang="ja-JP" altLang="en-US" sz="1400" b="1" u="sng" dirty="0">
                <a:latin typeface="HGPｺﾞｼｯｸM" panose="020B0600000000000000" pitchFamily="50" charset="-128"/>
                <a:ea typeface="HGPｺﾞｼｯｸM" panose="020B0600000000000000" pitchFamily="50" charset="-128"/>
              </a:rPr>
              <a:t>３</a:t>
            </a:r>
            <a:r>
              <a:rPr kumimoji="1" lang="ja-JP" altLang="en-US" sz="1400" b="1" u="sng" dirty="0">
                <a:latin typeface="HGPｺﾞｼｯｸM" panose="020B0600000000000000" pitchFamily="50" charset="-128"/>
                <a:ea typeface="HGPｺﾞｼｯｸM" panose="020B0600000000000000" pitchFamily="50" charset="-128"/>
              </a:rPr>
              <a:t>月４日</a:t>
            </a:r>
            <a:r>
              <a:rPr kumimoji="1" lang="en-US" altLang="ja-JP" sz="1400" b="1" u="sng" dirty="0">
                <a:latin typeface="HGPｺﾞｼｯｸM" panose="020B0600000000000000" pitchFamily="50" charset="-128"/>
                <a:ea typeface="HGPｺﾞｼｯｸM" panose="020B0600000000000000" pitchFamily="50" charset="-128"/>
              </a:rPr>
              <a:t>】</a:t>
            </a:r>
            <a:r>
              <a:rPr kumimoji="1" lang="ja-JP" altLang="en-US" sz="1400" b="1" u="sng" dirty="0">
                <a:latin typeface="HGPｺﾞｼｯｸM" panose="020B0600000000000000" pitchFamily="50" charset="-128"/>
                <a:ea typeface="HGPｺﾞｼｯｸM" panose="020B0600000000000000" pitchFamily="50" charset="-128"/>
              </a:rPr>
              <a:t>　法案閣議決定</a:t>
            </a:r>
          </a:p>
        </p:txBody>
      </p:sp>
      <p:sp>
        <p:nvSpPr>
          <p:cNvPr id="2" name="テキスト ボックス 1">
            <a:extLst>
              <a:ext uri="{FF2B5EF4-FFF2-40B4-BE49-F238E27FC236}">
                <a16:creationId xmlns:a16="http://schemas.microsoft.com/office/drawing/2014/main" id="{34CB8EAE-C69D-4034-81B3-E7C9295ED8CA}"/>
              </a:ext>
            </a:extLst>
          </p:cNvPr>
          <p:cNvSpPr txBox="1"/>
          <p:nvPr/>
        </p:nvSpPr>
        <p:spPr>
          <a:xfrm>
            <a:off x="7490258" y="1289738"/>
            <a:ext cx="2526953" cy="276999"/>
          </a:xfrm>
          <a:prstGeom prst="rect">
            <a:avLst/>
          </a:prstGeom>
          <a:noFill/>
          <a:ln>
            <a:solidFill>
              <a:schemeClr val="bg1">
                <a:lumMod val="50000"/>
              </a:schemeClr>
            </a:solidFill>
          </a:ln>
        </p:spPr>
        <p:txBody>
          <a:bodyPr wrap="square" rtlCol="0">
            <a:spAutoFit/>
          </a:bodyPr>
          <a:lstStyle/>
          <a:p>
            <a:pPr algn="ctr"/>
            <a:r>
              <a:rPr lang="ja-JP" altLang="en-US" sz="1200" dirty="0">
                <a:latin typeface="HGPｺﾞｼｯｸM" panose="020B0600000000000000" pitchFamily="50" charset="-128"/>
                <a:ea typeface="HGPｺﾞｼｯｸM" panose="020B0600000000000000" pitchFamily="50" charset="-128"/>
              </a:rPr>
              <a:t>第</a:t>
            </a:r>
            <a:r>
              <a:rPr lang="en-US" altLang="ja-JP" sz="1200" dirty="0">
                <a:latin typeface="HGPｺﾞｼｯｸM" panose="020B0600000000000000" pitchFamily="50" charset="-128"/>
                <a:ea typeface="HGPｺﾞｼｯｸM" panose="020B0600000000000000" pitchFamily="50" charset="-128"/>
              </a:rPr>
              <a:t>217</a:t>
            </a:r>
            <a:r>
              <a:rPr lang="ja-JP" altLang="en-US" sz="1200" dirty="0">
                <a:latin typeface="HGPｺﾞｼｯｸM" panose="020B0600000000000000" pitchFamily="50" charset="-128"/>
                <a:ea typeface="HGPｺﾞｼｯｸM" panose="020B0600000000000000" pitchFamily="50" charset="-128"/>
              </a:rPr>
              <a:t>回国会（常会）にて審議</a:t>
            </a:r>
          </a:p>
        </p:txBody>
      </p:sp>
      <p:sp>
        <p:nvSpPr>
          <p:cNvPr id="24" name="テキスト ボックス 23">
            <a:extLst>
              <a:ext uri="{FF2B5EF4-FFF2-40B4-BE49-F238E27FC236}">
                <a16:creationId xmlns:a16="http://schemas.microsoft.com/office/drawing/2014/main" id="{9899AA33-2ED5-461B-9AAC-59310FC485F4}"/>
              </a:ext>
            </a:extLst>
          </p:cNvPr>
          <p:cNvSpPr txBox="1"/>
          <p:nvPr/>
        </p:nvSpPr>
        <p:spPr>
          <a:xfrm>
            <a:off x="7364634" y="2653057"/>
            <a:ext cx="4312507" cy="307777"/>
          </a:xfrm>
          <a:prstGeom prst="rect">
            <a:avLst/>
          </a:prstGeom>
          <a:noFill/>
        </p:spPr>
        <p:txBody>
          <a:bodyPr wrap="square" rtlCol="0">
            <a:spAutoFit/>
          </a:bodyPr>
          <a:lstStyle/>
          <a:p>
            <a:r>
              <a:rPr kumimoji="1" lang="en-US" altLang="ja-JP" sz="1400" b="1" u="sng" dirty="0">
                <a:latin typeface="HGPｺﾞｼｯｸM" panose="020B0600000000000000" pitchFamily="50" charset="-128"/>
                <a:ea typeface="HGPｺﾞｼｯｸM" panose="020B0600000000000000" pitchFamily="50" charset="-128"/>
              </a:rPr>
              <a:t>【</a:t>
            </a:r>
            <a:r>
              <a:rPr kumimoji="1" lang="ja-JP" altLang="en-US" sz="1400" b="1" u="sng" dirty="0">
                <a:latin typeface="HGPｺﾞｼｯｸM" panose="020B0600000000000000" pitchFamily="50" charset="-128"/>
                <a:ea typeface="HGPｺﾞｼｯｸM" panose="020B0600000000000000" pitchFamily="50" charset="-128"/>
              </a:rPr>
              <a:t>令和</a:t>
            </a:r>
            <a:r>
              <a:rPr lang="ja-JP" altLang="en-US" sz="1400" b="1" u="sng" dirty="0">
                <a:latin typeface="HGPｺﾞｼｯｸM" panose="020B0600000000000000" pitchFamily="50" charset="-128"/>
                <a:ea typeface="HGPｺﾞｼｯｸM" panose="020B0600000000000000" pitchFamily="50" charset="-128"/>
              </a:rPr>
              <a:t>７</a:t>
            </a:r>
            <a:r>
              <a:rPr kumimoji="1" lang="ja-JP" altLang="en-US" sz="1400" b="1" u="sng" dirty="0">
                <a:latin typeface="HGPｺﾞｼｯｸM" panose="020B0600000000000000" pitchFamily="50" charset="-128"/>
                <a:ea typeface="HGPｺﾞｼｯｸM" panose="020B0600000000000000" pitchFamily="50" charset="-128"/>
              </a:rPr>
              <a:t>年１２月前後</a:t>
            </a:r>
            <a:r>
              <a:rPr kumimoji="1" lang="en-US" altLang="ja-JP" sz="1400" b="1" u="sng" dirty="0">
                <a:latin typeface="HGPｺﾞｼｯｸM" panose="020B0600000000000000" pitchFamily="50" charset="-128"/>
                <a:ea typeface="HGPｺﾞｼｯｸM" panose="020B0600000000000000" pitchFamily="50" charset="-128"/>
              </a:rPr>
              <a:t>】</a:t>
            </a:r>
            <a:r>
              <a:rPr kumimoji="1" lang="ja-JP" altLang="en-US" sz="1400" b="1" u="sng" dirty="0">
                <a:latin typeface="HGPｺﾞｼｯｸM" panose="020B0600000000000000" pitchFamily="50" charset="-128"/>
                <a:ea typeface="HGPｺﾞｼｯｸM" panose="020B0600000000000000" pitchFamily="50" charset="-128"/>
              </a:rPr>
              <a:t>　</a:t>
            </a:r>
            <a:r>
              <a:rPr lang="ja-JP" altLang="en-US" sz="1400" b="1" u="sng" dirty="0">
                <a:latin typeface="HGPｺﾞｼｯｸM" panose="020B0600000000000000" pitchFamily="50" charset="-128"/>
                <a:ea typeface="HGPｺﾞｼｯｸM" panose="020B0600000000000000" pitchFamily="50" charset="-128"/>
              </a:rPr>
              <a:t>省令・基本方針改正（予定）</a:t>
            </a:r>
            <a:endParaRPr lang="en-US" altLang="ja-JP" sz="1400" b="1" u="sng" dirty="0">
              <a:latin typeface="HGPｺﾞｼｯｸM" panose="020B0600000000000000" pitchFamily="50" charset="-128"/>
              <a:ea typeface="HGPｺﾞｼｯｸM" panose="020B0600000000000000" pitchFamily="50" charset="-128"/>
            </a:endParaRPr>
          </a:p>
        </p:txBody>
      </p:sp>
      <p:sp>
        <p:nvSpPr>
          <p:cNvPr id="30" name="矢印: 山形 29">
            <a:extLst>
              <a:ext uri="{FF2B5EF4-FFF2-40B4-BE49-F238E27FC236}">
                <a16:creationId xmlns:a16="http://schemas.microsoft.com/office/drawing/2014/main" id="{09BF3673-47FF-4AD7-B53C-84C2631AD841}"/>
              </a:ext>
            </a:extLst>
          </p:cNvPr>
          <p:cNvSpPr/>
          <p:nvPr/>
        </p:nvSpPr>
        <p:spPr>
          <a:xfrm rot="5400000">
            <a:off x="6658726" y="5979894"/>
            <a:ext cx="1069943" cy="341869"/>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矢印: 山形 31">
            <a:extLst>
              <a:ext uri="{FF2B5EF4-FFF2-40B4-BE49-F238E27FC236}">
                <a16:creationId xmlns:a16="http://schemas.microsoft.com/office/drawing/2014/main" id="{7B68DDAC-CFFB-44C4-8E52-396388EBE197}"/>
              </a:ext>
            </a:extLst>
          </p:cNvPr>
          <p:cNvSpPr/>
          <p:nvPr/>
        </p:nvSpPr>
        <p:spPr>
          <a:xfrm rot="5400000">
            <a:off x="6601699" y="1306215"/>
            <a:ext cx="1184000" cy="341869"/>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矢印: 山形 18">
            <a:extLst>
              <a:ext uri="{FF2B5EF4-FFF2-40B4-BE49-F238E27FC236}">
                <a16:creationId xmlns:a16="http://schemas.microsoft.com/office/drawing/2014/main" id="{7D084D7C-E404-48F5-8BD7-598912D1A512}"/>
              </a:ext>
            </a:extLst>
          </p:cNvPr>
          <p:cNvSpPr/>
          <p:nvPr/>
        </p:nvSpPr>
        <p:spPr>
          <a:xfrm rot="5400000">
            <a:off x="6601699" y="2492775"/>
            <a:ext cx="1184000" cy="341869"/>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矢印: 山形 20">
            <a:extLst>
              <a:ext uri="{FF2B5EF4-FFF2-40B4-BE49-F238E27FC236}">
                <a16:creationId xmlns:a16="http://schemas.microsoft.com/office/drawing/2014/main" id="{3C3255CC-C865-4979-9B8B-63DF2FD2960F}"/>
              </a:ext>
            </a:extLst>
          </p:cNvPr>
          <p:cNvSpPr/>
          <p:nvPr/>
        </p:nvSpPr>
        <p:spPr>
          <a:xfrm rot="5400000">
            <a:off x="6601699" y="3683261"/>
            <a:ext cx="1184000" cy="341869"/>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矢印: 山形 21">
            <a:extLst>
              <a:ext uri="{FF2B5EF4-FFF2-40B4-BE49-F238E27FC236}">
                <a16:creationId xmlns:a16="http://schemas.microsoft.com/office/drawing/2014/main" id="{115179B0-F849-4F0E-A688-1F979CD335A9}"/>
              </a:ext>
            </a:extLst>
          </p:cNvPr>
          <p:cNvSpPr/>
          <p:nvPr/>
        </p:nvSpPr>
        <p:spPr>
          <a:xfrm rot="5400000">
            <a:off x="6601699" y="4867262"/>
            <a:ext cx="1184000" cy="341869"/>
          </a:xfrm>
          <a:prstGeom prst="chevr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Rectangle 20">
            <a:extLst>
              <a:ext uri="{FF2B5EF4-FFF2-40B4-BE49-F238E27FC236}">
                <a16:creationId xmlns:a16="http://schemas.microsoft.com/office/drawing/2014/main" id="{D7CABBCF-DEAC-4AD2-B5E2-7DCF1915B959}"/>
              </a:ext>
            </a:extLst>
          </p:cNvPr>
          <p:cNvSpPr>
            <a:spLocks noChangeArrowheads="1"/>
          </p:cNvSpPr>
          <p:nvPr/>
        </p:nvSpPr>
        <p:spPr bwMode="auto">
          <a:xfrm>
            <a:off x="0" y="0"/>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マンション関連法改正　　（公布：</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R7.6</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前後予定　施行：</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R7.12</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R8.4</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R9.4</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a:t>
            </a:r>
            <a:endPar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1">
            <a:extLst>
              <a:ext uri="{FF2B5EF4-FFF2-40B4-BE49-F238E27FC236}">
                <a16:creationId xmlns:a16="http://schemas.microsoft.com/office/drawing/2014/main" id="{6DE6ADB9-6862-4000-83F3-69624446A78B}"/>
              </a:ext>
            </a:extLst>
          </p:cNvPr>
          <p:cNvSpPr>
            <a:spLocks noGrp="1"/>
          </p:cNvSpPr>
          <p:nvPr>
            <p:ph type="sldNum" sz="quarter" idx="12"/>
          </p:nvPr>
        </p:nvSpPr>
        <p:spPr>
          <a:xfrm>
            <a:off x="9448800" y="6497587"/>
            <a:ext cx="2743200" cy="365125"/>
          </a:xfrm>
        </p:spPr>
        <p:txBody>
          <a:bodyPr/>
          <a:lstStyle/>
          <a:p>
            <a:pPr>
              <a:defRPr/>
            </a:pPr>
            <a:fld id="{4C4AE124-F07C-4949-85EC-055B3F0DE189}" type="slidenum">
              <a:rPr lang="en-US" altLang="ja-JP" smtClean="0"/>
              <a:pPr>
                <a:defRPr/>
              </a:pPr>
              <a:t>50</a:t>
            </a:fld>
            <a:endParaRPr lang="en-US" altLang="ja-JP" dirty="0"/>
          </a:p>
        </p:txBody>
      </p:sp>
    </p:spTree>
    <p:extLst>
      <p:ext uri="{BB962C8B-B14F-4D97-AF65-F5344CB8AC3E}">
        <p14:creationId xmlns:p14="http://schemas.microsoft.com/office/powerpoint/2010/main" val="762392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C87F8BB-2D8E-484B-B7C4-14A5C17A90F7}"/>
              </a:ext>
            </a:extLst>
          </p:cNvPr>
          <p:cNvPicPr>
            <a:picLocks noChangeAspect="1"/>
          </p:cNvPicPr>
          <p:nvPr/>
        </p:nvPicPr>
        <p:blipFill>
          <a:blip r:embed="rId3"/>
          <a:stretch>
            <a:fillRect/>
          </a:stretch>
        </p:blipFill>
        <p:spPr>
          <a:xfrm>
            <a:off x="1368877" y="1237821"/>
            <a:ext cx="9175275" cy="5432007"/>
          </a:xfrm>
          <a:prstGeom prst="rect">
            <a:avLst/>
          </a:prstGeom>
        </p:spPr>
      </p:pic>
      <p:sp>
        <p:nvSpPr>
          <p:cNvPr id="11267" name="Rectangle 20"/>
          <p:cNvSpPr>
            <a:spLocks noChangeArrowheads="1"/>
          </p:cNvSpPr>
          <p:nvPr/>
        </p:nvSpPr>
        <p:spPr bwMode="auto">
          <a:xfrm>
            <a:off x="0" y="-27384"/>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人口、世帯、人口移動</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①大阪府の</a:t>
            </a: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　</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都道府県比較</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5751533" y="6463698"/>
            <a:ext cx="4626591" cy="261610"/>
          </a:xfrm>
          <a:prstGeom prst="rect">
            <a:avLst/>
          </a:prstGeom>
          <a:noFill/>
        </p:spPr>
        <p:txBody>
          <a:bodyPr wrap="square" rtlCol="0">
            <a:spAutoFit/>
          </a:bodyPr>
          <a:lstStyle/>
          <a:p>
            <a:pPr algn="r" fontAlgn="base">
              <a:spcBef>
                <a:spcPct val="50000"/>
              </a:spcBef>
              <a:spcAft>
                <a:spcPct val="0"/>
              </a:spcAft>
            </a:pPr>
            <a:r>
              <a:rPr lang="ja-JP" altLang="en-US" sz="105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国勢調査時系列データ」（総務省統計局）より大阪府作成</a:t>
            </a:r>
          </a:p>
        </p:txBody>
      </p:sp>
      <p:sp>
        <p:nvSpPr>
          <p:cNvPr id="15" name="Rectangle 57"/>
          <p:cNvSpPr>
            <a:spLocks noChangeArrowheads="1"/>
          </p:cNvSpPr>
          <p:nvPr/>
        </p:nvSpPr>
        <p:spPr bwMode="auto">
          <a:xfrm>
            <a:off x="465058" y="549276"/>
            <a:ext cx="11261884" cy="715963"/>
          </a:xfrm>
          <a:prstGeom prst="rect">
            <a:avLst/>
          </a:prstGeom>
          <a:solidFill>
            <a:schemeClr val="bg1"/>
          </a:solidFill>
          <a:ln w="12700">
            <a:solidFill>
              <a:schemeClr val="tx1"/>
            </a:solidFill>
            <a:prstDash val="solid"/>
            <a:miter lim="800000"/>
            <a:headEnd/>
            <a:tailEnd/>
          </a:ln>
        </p:spPr>
        <p:txBody>
          <a:bodyPr wrap="squar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176213" indent="-176213" eaLnBrk="1" hangingPunct="1">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府内の人口は、戦後一貫して増加していたが、</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年）に戦後初めて人口が減少に転じた。</a:t>
            </a:r>
          </a:p>
        </p:txBody>
      </p:sp>
      <p:sp>
        <p:nvSpPr>
          <p:cNvPr id="2" name="テキスト ボックス 1"/>
          <p:cNvSpPr txBox="1"/>
          <p:nvPr/>
        </p:nvSpPr>
        <p:spPr>
          <a:xfrm>
            <a:off x="10307720" y="1648848"/>
            <a:ext cx="1224136" cy="307777"/>
          </a:xfrm>
          <a:prstGeom prst="rect">
            <a:avLst/>
          </a:prstGeom>
          <a:noFill/>
          <a:ln>
            <a:solidFill>
              <a:schemeClr val="tx1"/>
            </a:solidFill>
          </a:ln>
        </p:spPr>
        <p:txBody>
          <a:bodyPr wrap="square" rtlCol="0">
            <a:spAutoFit/>
          </a:bodyPr>
          <a:lstStyle/>
          <a:p>
            <a:pPr algn="ctr"/>
            <a:r>
              <a:rPr lang="ja-JP" altLang="en-US" sz="1400" dirty="0"/>
              <a:t>東京都</a:t>
            </a:r>
          </a:p>
        </p:txBody>
      </p:sp>
      <p:sp>
        <p:nvSpPr>
          <p:cNvPr id="9" name="テキスト ボックス 8"/>
          <p:cNvSpPr txBox="1"/>
          <p:nvPr/>
        </p:nvSpPr>
        <p:spPr>
          <a:xfrm>
            <a:off x="10307720" y="2637438"/>
            <a:ext cx="1224136" cy="307777"/>
          </a:xfrm>
          <a:prstGeom prst="rect">
            <a:avLst/>
          </a:prstGeom>
          <a:noFill/>
          <a:ln>
            <a:solidFill>
              <a:schemeClr val="tx1"/>
            </a:solidFill>
          </a:ln>
        </p:spPr>
        <p:txBody>
          <a:bodyPr wrap="square" rtlCol="0">
            <a:spAutoFit/>
          </a:bodyPr>
          <a:lstStyle/>
          <a:p>
            <a:pPr algn="ctr"/>
            <a:r>
              <a:rPr lang="ja-JP" altLang="en-US" sz="1400" dirty="0"/>
              <a:t>神奈川県</a:t>
            </a:r>
          </a:p>
        </p:txBody>
      </p:sp>
      <p:sp>
        <p:nvSpPr>
          <p:cNvPr id="3" name="スライド番号プレースホルダー 2">
            <a:extLst>
              <a:ext uri="{FF2B5EF4-FFF2-40B4-BE49-F238E27FC236}">
                <a16:creationId xmlns:a16="http://schemas.microsoft.com/office/drawing/2014/main" id="{5FD13C16-C4B7-9893-0C1E-DCE69D235027}"/>
              </a:ext>
            </a:extLst>
          </p:cNvPr>
          <p:cNvSpPr>
            <a:spLocks noGrp="1"/>
          </p:cNvSpPr>
          <p:nvPr>
            <p:ph type="sldNum" sz="quarter" idx="12"/>
          </p:nvPr>
        </p:nvSpPr>
        <p:spPr>
          <a:xfrm>
            <a:off x="9448800" y="6487266"/>
            <a:ext cx="2743200" cy="365125"/>
          </a:xfrm>
        </p:spPr>
        <p:txBody>
          <a:bodyPr/>
          <a:lstStyle/>
          <a:p>
            <a:pPr>
              <a:defRPr/>
            </a:pPr>
            <a:fld id="{4C4AE124-F07C-4949-85EC-055B3F0DE189}" type="slidenum">
              <a:rPr lang="en-US" altLang="ja-JP" smtClean="0"/>
              <a:pPr>
                <a:defRPr/>
              </a:pPr>
              <a:t>6</a:t>
            </a:fld>
            <a:endParaRPr lang="en-US" altLang="ja-JP" dirty="0"/>
          </a:p>
        </p:txBody>
      </p:sp>
      <p:sp>
        <p:nvSpPr>
          <p:cNvPr id="5" name="テキスト ボックス 4">
            <a:extLst>
              <a:ext uri="{FF2B5EF4-FFF2-40B4-BE49-F238E27FC236}">
                <a16:creationId xmlns:a16="http://schemas.microsoft.com/office/drawing/2014/main" id="{F06DFB64-D55C-ACB0-C262-927C924353A6}"/>
              </a:ext>
            </a:extLst>
          </p:cNvPr>
          <p:cNvSpPr txBox="1"/>
          <p:nvPr/>
        </p:nvSpPr>
        <p:spPr>
          <a:xfrm>
            <a:off x="10307720" y="3020671"/>
            <a:ext cx="1224136" cy="307777"/>
          </a:xfrm>
          <a:prstGeom prst="rect">
            <a:avLst/>
          </a:prstGeom>
          <a:noFill/>
          <a:ln>
            <a:solidFill>
              <a:schemeClr val="tx1"/>
            </a:solidFill>
          </a:ln>
        </p:spPr>
        <p:txBody>
          <a:bodyPr wrap="square" rtlCol="0">
            <a:spAutoFit/>
          </a:bodyPr>
          <a:lstStyle/>
          <a:p>
            <a:pPr algn="ctr"/>
            <a:r>
              <a:rPr lang="ja-JP" altLang="en-US" sz="1400" dirty="0"/>
              <a:t>大阪府</a:t>
            </a:r>
          </a:p>
        </p:txBody>
      </p:sp>
      <p:sp>
        <p:nvSpPr>
          <p:cNvPr id="7" name="テキスト ボックス 6">
            <a:extLst>
              <a:ext uri="{FF2B5EF4-FFF2-40B4-BE49-F238E27FC236}">
                <a16:creationId xmlns:a16="http://schemas.microsoft.com/office/drawing/2014/main" id="{C9902D7D-9B9F-E35E-6616-4FC961AFB96D}"/>
              </a:ext>
            </a:extLst>
          </p:cNvPr>
          <p:cNvSpPr txBox="1"/>
          <p:nvPr/>
        </p:nvSpPr>
        <p:spPr>
          <a:xfrm>
            <a:off x="10296844" y="3418120"/>
            <a:ext cx="1224136" cy="307777"/>
          </a:xfrm>
          <a:prstGeom prst="rect">
            <a:avLst/>
          </a:prstGeom>
          <a:noFill/>
          <a:ln>
            <a:solidFill>
              <a:schemeClr val="tx1"/>
            </a:solidFill>
          </a:ln>
        </p:spPr>
        <p:txBody>
          <a:bodyPr wrap="square" rtlCol="0">
            <a:spAutoFit/>
          </a:bodyPr>
          <a:lstStyle/>
          <a:p>
            <a:pPr algn="ctr"/>
            <a:r>
              <a:rPr lang="ja-JP" altLang="en-US" sz="1400" dirty="0"/>
              <a:t>愛知県</a:t>
            </a:r>
          </a:p>
        </p:txBody>
      </p:sp>
    </p:spTree>
    <p:extLst>
      <p:ext uri="{BB962C8B-B14F-4D97-AF65-F5344CB8AC3E}">
        <p14:creationId xmlns:p14="http://schemas.microsoft.com/office/powerpoint/2010/main" val="2478269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人口、世帯、人口移動</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②大阪府の</a:t>
            </a: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年平均人口増加率</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　</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都道府県比較</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57"/>
          <p:cNvSpPr>
            <a:spLocks noChangeArrowheads="1"/>
          </p:cNvSpPr>
          <p:nvPr/>
        </p:nvSpPr>
        <p:spPr bwMode="auto">
          <a:xfrm>
            <a:off x="465058" y="549276"/>
            <a:ext cx="11261884" cy="715963"/>
          </a:xfrm>
          <a:prstGeom prst="rect">
            <a:avLst/>
          </a:prstGeom>
          <a:solidFill>
            <a:schemeClr val="bg1"/>
          </a:solidFill>
          <a:ln w="6350">
            <a:solidFill>
              <a:schemeClr val="tx1"/>
            </a:solidFill>
            <a:prstDash val="solid"/>
            <a:miter lim="800000"/>
            <a:headEnd/>
            <a:tailEnd/>
          </a:ln>
        </p:spPr>
        <p:txBody>
          <a:bodyPr wrap="squar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355600" indent="-355600" eaLnBrk="1" hangingPunct="1">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大阪府では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1985</a:t>
            </a:r>
            <a:r>
              <a:rPr lang="ja-JP" altLang="en-US" sz="1800">
                <a:latin typeface="Meiryo UI" panose="020B0604030504040204" pitchFamily="50" charset="-128"/>
                <a:ea typeface="Meiryo UI" panose="020B0604030504040204" pitchFamily="50" charset="-128"/>
                <a:cs typeface="Meiryo UI" panose="020B0604030504040204" pitchFamily="50" charset="-128"/>
              </a:rPr>
              <a:t>年以降微増、</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800">
                <a:latin typeface="Meiryo UI" panose="020B0604030504040204" pitchFamily="50" charset="-128"/>
                <a:ea typeface="Meiryo UI" panose="020B0604030504040204" pitchFamily="50" charset="-128"/>
                <a:cs typeface="Meiryo UI" panose="020B0604030504040204" pitchFamily="50" charset="-128"/>
              </a:rPr>
              <a:t>年以降微減</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となっているが、東京は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1995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年以降、増加を続けている。</a:t>
            </a:r>
          </a:p>
        </p:txBody>
      </p:sp>
      <p:sp>
        <p:nvSpPr>
          <p:cNvPr id="10" name="テキスト ボックス 9"/>
          <p:cNvSpPr txBox="1"/>
          <p:nvPr/>
        </p:nvSpPr>
        <p:spPr>
          <a:xfrm>
            <a:off x="4765941" y="1622761"/>
            <a:ext cx="1224136" cy="307777"/>
          </a:xfrm>
          <a:prstGeom prst="rect">
            <a:avLst/>
          </a:prstGeom>
          <a:noFill/>
          <a:ln>
            <a:solidFill>
              <a:schemeClr val="tx1"/>
            </a:solidFill>
          </a:ln>
        </p:spPr>
        <p:txBody>
          <a:bodyPr wrap="square" rtlCol="0">
            <a:spAutoFit/>
          </a:bodyPr>
          <a:lstStyle/>
          <a:p>
            <a:pPr algn="ctr"/>
            <a:r>
              <a:rPr lang="ja-JP" altLang="en-US" sz="1400" dirty="0"/>
              <a:t>東京都</a:t>
            </a:r>
          </a:p>
        </p:txBody>
      </p:sp>
      <p:sp>
        <p:nvSpPr>
          <p:cNvPr id="11" name="テキスト ボックス 10"/>
          <p:cNvSpPr txBox="1"/>
          <p:nvPr/>
        </p:nvSpPr>
        <p:spPr>
          <a:xfrm>
            <a:off x="6708068" y="2666132"/>
            <a:ext cx="1224136" cy="307777"/>
          </a:xfrm>
          <a:prstGeom prst="rect">
            <a:avLst/>
          </a:prstGeom>
          <a:noFill/>
          <a:ln>
            <a:solidFill>
              <a:schemeClr val="tx1"/>
            </a:solidFill>
          </a:ln>
        </p:spPr>
        <p:txBody>
          <a:bodyPr wrap="square" rtlCol="0">
            <a:spAutoFit/>
          </a:bodyPr>
          <a:lstStyle/>
          <a:p>
            <a:pPr algn="ctr"/>
            <a:r>
              <a:rPr lang="ja-JP" altLang="en-US" sz="1400" dirty="0"/>
              <a:t>大阪府</a:t>
            </a:r>
          </a:p>
        </p:txBody>
      </p:sp>
      <p:sp>
        <p:nvSpPr>
          <p:cNvPr id="12" name="テキスト ボックス 11"/>
          <p:cNvSpPr txBox="1"/>
          <p:nvPr/>
        </p:nvSpPr>
        <p:spPr>
          <a:xfrm>
            <a:off x="6096000" y="2222358"/>
            <a:ext cx="1224136" cy="307777"/>
          </a:xfrm>
          <a:prstGeom prst="rect">
            <a:avLst/>
          </a:prstGeom>
          <a:noFill/>
          <a:ln>
            <a:solidFill>
              <a:schemeClr val="tx1"/>
            </a:solidFill>
          </a:ln>
        </p:spPr>
        <p:txBody>
          <a:bodyPr wrap="square" rtlCol="0">
            <a:spAutoFit/>
          </a:bodyPr>
          <a:lstStyle/>
          <a:p>
            <a:pPr algn="ctr"/>
            <a:r>
              <a:rPr lang="ja-JP" altLang="en-US" sz="1400" dirty="0"/>
              <a:t>神奈川県</a:t>
            </a:r>
          </a:p>
        </p:txBody>
      </p:sp>
      <p:sp>
        <p:nvSpPr>
          <p:cNvPr id="13" name="テキスト ボックス 12"/>
          <p:cNvSpPr txBox="1"/>
          <p:nvPr/>
        </p:nvSpPr>
        <p:spPr>
          <a:xfrm>
            <a:off x="5114821" y="3935769"/>
            <a:ext cx="1224136" cy="307777"/>
          </a:xfrm>
          <a:prstGeom prst="rect">
            <a:avLst/>
          </a:prstGeom>
          <a:noFill/>
          <a:ln>
            <a:solidFill>
              <a:schemeClr val="tx1"/>
            </a:solidFill>
          </a:ln>
        </p:spPr>
        <p:txBody>
          <a:bodyPr wrap="square" rtlCol="0">
            <a:spAutoFit/>
          </a:bodyPr>
          <a:lstStyle/>
          <a:p>
            <a:pPr algn="ctr"/>
            <a:r>
              <a:rPr lang="ja-JP" altLang="en-US" sz="1400" dirty="0"/>
              <a:t>愛知県</a:t>
            </a:r>
          </a:p>
        </p:txBody>
      </p:sp>
      <p:cxnSp>
        <p:nvCxnSpPr>
          <p:cNvPr id="3" name="直線コネクタ 2"/>
          <p:cNvCxnSpPr>
            <a:cxnSpLocks/>
            <a:stCxn id="12" idx="1"/>
          </p:cNvCxnSpPr>
          <p:nvPr/>
        </p:nvCxnSpPr>
        <p:spPr>
          <a:xfrm flipH="1">
            <a:off x="5751533" y="2376247"/>
            <a:ext cx="344467" cy="656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a:cxnSpLocks/>
            <a:stCxn id="11" idx="1"/>
          </p:cNvCxnSpPr>
          <p:nvPr/>
        </p:nvCxnSpPr>
        <p:spPr>
          <a:xfrm flipH="1">
            <a:off x="5990077" y="2820021"/>
            <a:ext cx="717991" cy="441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cxnSpLocks/>
            <a:stCxn id="13" idx="1"/>
          </p:cNvCxnSpPr>
          <p:nvPr/>
        </p:nvCxnSpPr>
        <p:spPr>
          <a:xfrm flipH="1" flipV="1">
            <a:off x="4937760" y="3429000"/>
            <a:ext cx="177061" cy="66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751533" y="6463698"/>
            <a:ext cx="4626591" cy="261610"/>
          </a:xfrm>
          <a:prstGeom prst="rect">
            <a:avLst/>
          </a:prstGeom>
          <a:noFill/>
        </p:spPr>
        <p:txBody>
          <a:bodyPr wrap="square" rtlCol="0">
            <a:spAutoFit/>
          </a:bodyPr>
          <a:lstStyle/>
          <a:p>
            <a:pPr algn="r" fontAlgn="base">
              <a:spcBef>
                <a:spcPct val="50000"/>
              </a:spcBef>
              <a:spcAft>
                <a:spcPct val="0"/>
              </a:spcAft>
            </a:pPr>
            <a:r>
              <a:rPr lang="ja-JP" altLang="en-US" sz="105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国勢調査時系列データ」（総務省統計局）より大阪府作成</a:t>
            </a:r>
          </a:p>
        </p:txBody>
      </p:sp>
      <p:sp>
        <p:nvSpPr>
          <p:cNvPr id="2" name="スライド番号プレースホルダー 1">
            <a:extLst>
              <a:ext uri="{FF2B5EF4-FFF2-40B4-BE49-F238E27FC236}">
                <a16:creationId xmlns:a16="http://schemas.microsoft.com/office/drawing/2014/main" id="{BA4E266B-1B20-F7D4-047A-45402EFA4A9F}"/>
              </a:ext>
            </a:extLst>
          </p:cNvPr>
          <p:cNvSpPr>
            <a:spLocks noGrp="1"/>
          </p:cNvSpPr>
          <p:nvPr>
            <p:ph type="sldNum" sz="quarter" idx="12"/>
          </p:nvPr>
        </p:nvSpPr>
        <p:spPr>
          <a:xfrm>
            <a:off x="9442654" y="6492875"/>
            <a:ext cx="2743200" cy="365125"/>
          </a:xfrm>
        </p:spPr>
        <p:txBody>
          <a:bodyPr/>
          <a:lstStyle/>
          <a:p>
            <a:pPr>
              <a:defRPr/>
            </a:pPr>
            <a:fld id="{4C4AE124-F07C-4949-85EC-055B3F0DE189}" type="slidenum">
              <a:rPr lang="en-US" altLang="ja-JP" smtClean="0"/>
              <a:pPr>
                <a:defRPr/>
              </a:pPr>
              <a:t>7</a:t>
            </a:fld>
            <a:endParaRPr lang="en-US" altLang="ja-JP" dirty="0"/>
          </a:p>
        </p:txBody>
      </p:sp>
      <p:pic>
        <p:nvPicPr>
          <p:cNvPr id="4" name="図 3">
            <a:extLst>
              <a:ext uri="{FF2B5EF4-FFF2-40B4-BE49-F238E27FC236}">
                <a16:creationId xmlns:a16="http://schemas.microsoft.com/office/drawing/2014/main" id="{B75BD1E7-665A-4BD4-842B-0DB76D34FFD7}"/>
              </a:ext>
            </a:extLst>
          </p:cNvPr>
          <p:cNvPicPr>
            <a:picLocks noChangeAspect="1"/>
          </p:cNvPicPr>
          <p:nvPr/>
        </p:nvPicPr>
        <p:blipFill>
          <a:blip r:embed="rId3"/>
          <a:stretch>
            <a:fillRect/>
          </a:stretch>
        </p:blipFill>
        <p:spPr>
          <a:xfrm>
            <a:off x="1034818" y="1294416"/>
            <a:ext cx="9626418" cy="5444200"/>
          </a:xfrm>
          <a:prstGeom prst="rect">
            <a:avLst/>
          </a:prstGeom>
        </p:spPr>
      </p:pic>
    </p:spTree>
    <p:extLst>
      <p:ext uri="{BB962C8B-B14F-4D97-AF65-F5344CB8AC3E}">
        <p14:creationId xmlns:p14="http://schemas.microsoft.com/office/powerpoint/2010/main" val="613564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BDA973C-0481-4FF8-8292-EC6768D08A9A}"/>
              </a:ext>
            </a:extLst>
          </p:cNvPr>
          <p:cNvPicPr>
            <a:picLocks noChangeAspect="1"/>
          </p:cNvPicPr>
          <p:nvPr/>
        </p:nvPicPr>
        <p:blipFill>
          <a:blip r:embed="rId2"/>
          <a:stretch>
            <a:fillRect/>
          </a:stretch>
        </p:blipFill>
        <p:spPr>
          <a:xfrm>
            <a:off x="748935" y="1639844"/>
            <a:ext cx="10071465" cy="4810161"/>
          </a:xfrm>
          <a:prstGeom prst="rect">
            <a:avLst/>
          </a:prstGeom>
        </p:spPr>
      </p:pic>
      <p:sp>
        <p:nvSpPr>
          <p:cNvPr id="3" name="正方形/長方形 2"/>
          <p:cNvSpPr/>
          <p:nvPr/>
        </p:nvSpPr>
        <p:spPr>
          <a:xfrm>
            <a:off x="465058" y="620688"/>
            <a:ext cx="11261884" cy="387414"/>
          </a:xfrm>
          <a:prstGeom prst="rect">
            <a:avLst/>
          </a:prstGeom>
          <a:ln w="6350" cmpd="sng">
            <a:solidFill>
              <a:schemeClr val="tx1"/>
            </a:solidFill>
          </a:ln>
        </p:spPr>
        <p:txBody>
          <a:bodyPr wrap="square">
            <a:spAutoFit/>
          </a:bodyPr>
          <a:lstStyle/>
          <a:p>
            <a:pPr marL="274638"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大阪府の人口は今後減少に転じ、</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年には約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726</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年比約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158</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17.8</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％）減少）と推計。</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1"/>
          <p:cNvSpPr txBox="1"/>
          <p:nvPr/>
        </p:nvSpPr>
        <p:spPr>
          <a:xfrm>
            <a:off x="6247120" y="6358186"/>
            <a:ext cx="4602269" cy="32493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fontAlgn="base">
              <a:spcBef>
                <a:spcPct val="50000"/>
              </a:spcBef>
              <a:spcAft>
                <a:spcPct val="0"/>
              </a:spcAft>
            </a:pPr>
            <a:r>
              <a:rPr lang="ja-JP" altLang="en-US" sz="105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「地域別将来推計」（国立社会保障・人口問題研究所）より大阪府作成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Rectangle 1"/>
          <p:cNvSpPr>
            <a:spLocks noChangeArrowheads="1"/>
          </p:cNvSpPr>
          <p:nvPr/>
        </p:nvSpPr>
        <p:spPr bwMode="auto">
          <a:xfrm>
            <a:off x="0" y="1"/>
            <a:ext cx="12192000" cy="39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人口、世帯、人口移動</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③大阪府の</a:t>
            </a:r>
            <a:r>
              <a:rPr lang="zh-CN"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将来人口推計</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2040905" y="1638506"/>
            <a:ext cx="792088" cy="261610"/>
          </a:xfrm>
          <a:prstGeom prst="rect">
            <a:avLst/>
          </a:prstGeom>
          <a:noFill/>
        </p:spPr>
        <p:txBody>
          <a:bodyPr wrap="square" rtlCol="0">
            <a:spAutoFit/>
          </a:bodyPr>
          <a:lstStyle/>
          <a:p>
            <a:pPr algn="ctr"/>
            <a:r>
              <a:rPr lang="ja-JP" altLang="en-US" sz="1050" dirty="0"/>
              <a:t>（千人）</a:t>
            </a:r>
          </a:p>
        </p:txBody>
      </p:sp>
      <p:grpSp>
        <p:nvGrpSpPr>
          <p:cNvPr id="46" name="グループ化 45"/>
          <p:cNvGrpSpPr/>
          <p:nvPr/>
        </p:nvGrpSpPr>
        <p:grpSpPr>
          <a:xfrm>
            <a:off x="5245212" y="1711794"/>
            <a:ext cx="2561970" cy="531070"/>
            <a:chOff x="3369050" y="3967565"/>
            <a:chExt cx="2956969" cy="591795"/>
          </a:xfrm>
        </p:grpSpPr>
        <p:sp>
          <p:nvSpPr>
            <p:cNvPr id="47" name="直線コネクタ 2"/>
            <p:cNvSpPr>
              <a:spLocks noChangeShapeType="1"/>
            </p:cNvSpPr>
            <p:nvPr/>
          </p:nvSpPr>
          <p:spPr bwMode="auto">
            <a:xfrm flipH="1">
              <a:off x="4835918" y="4083040"/>
              <a:ext cx="0" cy="47632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mj-ea"/>
                <a:ea typeface="+mj-ea"/>
              </a:endParaRPr>
            </a:p>
          </p:txBody>
        </p:sp>
        <p:sp>
          <p:nvSpPr>
            <p:cNvPr id="48" name="直線コネクタ 4"/>
            <p:cNvSpPr>
              <a:spLocks noChangeShapeType="1"/>
            </p:cNvSpPr>
            <p:nvPr/>
          </p:nvSpPr>
          <p:spPr bwMode="auto">
            <a:xfrm>
              <a:off x="4145353" y="4075102"/>
              <a:ext cx="1358899" cy="0"/>
            </a:xfrm>
            <a:prstGeom prst="line">
              <a:avLst/>
            </a:prstGeom>
            <a:noFill/>
            <a:ln w="19050">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latin typeface="+mj-ea"/>
                <a:ea typeface="+mj-ea"/>
              </a:endParaRPr>
            </a:p>
          </p:txBody>
        </p:sp>
        <p:sp>
          <p:nvSpPr>
            <p:cNvPr id="49" name="テキスト ボックス 9"/>
            <p:cNvSpPr txBox="1">
              <a:spLocks noChangeArrowheads="1"/>
            </p:cNvSpPr>
            <p:nvPr/>
          </p:nvSpPr>
          <p:spPr bwMode="auto">
            <a:xfrm>
              <a:off x="3369050" y="3967565"/>
              <a:ext cx="84692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1000" dirty="0">
                  <a:solidFill>
                    <a:srgbClr val="000000"/>
                  </a:solidFill>
                  <a:latin typeface="+mj-ea"/>
                  <a:ea typeface="+mj-ea"/>
                  <a:cs typeface="Times New Roman" pitchFamily="18" charset="0"/>
                </a:rPr>
                <a:t>これまで</a:t>
              </a:r>
              <a:endParaRPr lang="ja-JP" altLang="ja-JP" sz="1000" dirty="0">
                <a:solidFill>
                  <a:prstClr val="black"/>
                </a:solidFill>
                <a:latin typeface="+mj-ea"/>
                <a:ea typeface="+mj-ea"/>
                <a:cs typeface="ＭＳ Ｐゴシック" pitchFamily="50" charset="-128"/>
              </a:endParaRPr>
            </a:p>
          </p:txBody>
        </p:sp>
        <p:sp>
          <p:nvSpPr>
            <p:cNvPr id="50" name="テキスト ボックス 10"/>
            <p:cNvSpPr txBox="1">
              <a:spLocks noChangeArrowheads="1"/>
            </p:cNvSpPr>
            <p:nvPr/>
          </p:nvSpPr>
          <p:spPr bwMode="auto">
            <a:xfrm>
              <a:off x="5479096" y="3967565"/>
              <a:ext cx="84692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1000" dirty="0">
                  <a:solidFill>
                    <a:srgbClr val="000000"/>
                  </a:solidFill>
                  <a:latin typeface="+mj-ea"/>
                  <a:ea typeface="+mj-ea"/>
                  <a:cs typeface="Times New Roman" pitchFamily="18" charset="0"/>
                </a:rPr>
                <a:t>これから</a:t>
              </a:r>
              <a:endParaRPr lang="ja-JP" altLang="ja-JP" sz="2400" dirty="0">
                <a:solidFill>
                  <a:prstClr val="black"/>
                </a:solidFill>
                <a:latin typeface="+mj-ea"/>
                <a:ea typeface="+mj-ea"/>
                <a:cs typeface="ＭＳ Ｐゴシック" pitchFamily="50" charset="-128"/>
              </a:endParaRPr>
            </a:p>
          </p:txBody>
        </p:sp>
      </p:grpSp>
      <p:sp>
        <p:nvSpPr>
          <p:cNvPr id="2" name="スライド番号プレースホルダー 1">
            <a:extLst>
              <a:ext uri="{FF2B5EF4-FFF2-40B4-BE49-F238E27FC236}">
                <a16:creationId xmlns:a16="http://schemas.microsoft.com/office/drawing/2014/main" id="{DE7E90E8-FBDA-38E8-F68E-9F4CDC984092}"/>
              </a:ext>
            </a:extLst>
          </p:cNvPr>
          <p:cNvSpPr>
            <a:spLocks noGrp="1"/>
          </p:cNvSpPr>
          <p:nvPr>
            <p:ph type="sldNum" sz="quarter" idx="12"/>
          </p:nvPr>
        </p:nvSpPr>
        <p:spPr>
          <a:xfrm>
            <a:off x="9448800" y="6489337"/>
            <a:ext cx="2743200" cy="365125"/>
          </a:xfrm>
        </p:spPr>
        <p:txBody>
          <a:bodyPr/>
          <a:lstStyle/>
          <a:p>
            <a:fld id="{939419F8-C6ED-4129-B08A-7AC8488EBEA0}" type="slidenum">
              <a:rPr kumimoji="1" lang="ja-JP" altLang="en-US" smtClean="0"/>
              <a:t>8</a:t>
            </a:fld>
            <a:endParaRPr kumimoji="1" lang="ja-JP" altLang="en-US" dirty="0"/>
          </a:p>
        </p:txBody>
      </p:sp>
    </p:spTree>
    <p:extLst>
      <p:ext uri="{BB962C8B-B14F-4D97-AF65-F5344CB8AC3E}">
        <p14:creationId xmlns:p14="http://schemas.microsoft.com/office/powerpoint/2010/main" val="755539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040CD25-A343-45AD-8CF0-447047BBA448}"/>
              </a:ext>
            </a:extLst>
          </p:cNvPr>
          <p:cNvPicPr>
            <a:picLocks noChangeAspect="1"/>
          </p:cNvPicPr>
          <p:nvPr/>
        </p:nvPicPr>
        <p:blipFill>
          <a:blip r:embed="rId3"/>
          <a:stretch>
            <a:fillRect/>
          </a:stretch>
        </p:blipFill>
        <p:spPr>
          <a:xfrm>
            <a:off x="166985" y="1886909"/>
            <a:ext cx="10614056" cy="4724809"/>
          </a:xfrm>
          <a:prstGeom prst="rect">
            <a:avLst/>
          </a:prstGeom>
        </p:spPr>
      </p:pic>
      <p:sp>
        <p:nvSpPr>
          <p:cNvPr id="11267" name="Rectangle 20"/>
          <p:cNvSpPr>
            <a:spLocks noChangeArrowheads="1"/>
          </p:cNvSpPr>
          <p:nvPr/>
        </p:nvSpPr>
        <p:spPr bwMode="auto">
          <a:xfrm>
            <a:off x="0" y="-27384"/>
            <a:ext cx="12192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人口、世帯、人口移動</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④大阪府の年齢別人口推計</a:t>
            </a:r>
          </a:p>
        </p:txBody>
      </p:sp>
      <p:sp>
        <p:nvSpPr>
          <p:cNvPr id="7" name="テキスト ボックス 6"/>
          <p:cNvSpPr txBox="1"/>
          <p:nvPr/>
        </p:nvSpPr>
        <p:spPr>
          <a:xfrm>
            <a:off x="10793374" y="3454582"/>
            <a:ext cx="1135571" cy="276999"/>
          </a:xfrm>
          <a:prstGeom prst="rect">
            <a:avLst/>
          </a:prstGeom>
          <a:solidFill>
            <a:schemeClr val="bg1"/>
          </a:solidFill>
          <a:ln>
            <a:solidFill>
              <a:schemeClr val="tx1"/>
            </a:solidFill>
          </a:ln>
        </p:spPr>
        <p:txBody>
          <a:bodyPr wrap="square" rtlCol="0">
            <a:spAutoFit/>
          </a:bodyPr>
          <a:lstStyle/>
          <a:p>
            <a:pPr algn="ctr"/>
            <a:r>
              <a:rPr lang="ja-JP" altLang="en-US" sz="1200" dirty="0"/>
              <a:t>６５歳以上</a:t>
            </a:r>
          </a:p>
        </p:txBody>
      </p:sp>
      <p:sp>
        <p:nvSpPr>
          <p:cNvPr id="8" name="テキスト ボックス 7"/>
          <p:cNvSpPr txBox="1"/>
          <p:nvPr/>
        </p:nvSpPr>
        <p:spPr>
          <a:xfrm>
            <a:off x="10793374" y="4771014"/>
            <a:ext cx="1135571" cy="276999"/>
          </a:xfrm>
          <a:prstGeom prst="rect">
            <a:avLst/>
          </a:prstGeom>
          <a:solidFill>
            <a:schemeClr val="bg1"/>
          </a:solidFill>
          <a:ln>
            <a:solidFill>
              <a:schemeClr val="tx1"/>
            </a:solidFill>
          </a:ln>
        </p:spPr>
        <p:txBody>
          <a:bodyPr wrap="square" rtlCol="0">
            <a:spAutoFit/>
          </a:bodyPr>
          <a:lstStyle/>
          <a:p>
            <a:pPr algn="ctr"/>
            <a:r>
              <a:rPr lang="ja-JP" altLang="en-US" sz="1200" dirty="0"/>
              <a:t>１５～６４歳</a:t>
            </a:r>
          </a:p>
        </p:txBody>
      </p:sp>
      <p:sp>
        <p:nvSpPr>
          <p:cNvPr id="10" name="テキスト ボックス 9"/>
          <p:cNvSpPr txBox="1"/>
          <p:nvPr/>
        </p:nvSpPr>
        <p:spPr>
          <a:xfrm>
            <a:off x="10791856" y="5810447"/>
            <a:ext cx="1107964" cy="276999"/>
          </a:xfrm>
          <a:prstGeom prst="rect">
            <a:avLst/>
          </a:prstGeom>
          <a:solidFill>
            <a:schemeClr val="bg1"/>
          </a:solidFill>
          <a:ln>
            <a:solidFill>
              <a:schemeClr val="tx1"/>
            </a:solidFill>
          </a:ln>
        </p:spPr>
        <p:txBody>
          <a:bodyPr wrap="square" rtlCol="0">
            <a:spAutoFit/>
          </a:bodyPr>
          <a:lstStyle/>
          <a:p>
            <a:pPr algn="ctr"/>
            <a:r>
              <a:rPr lang="ja-JP" altLang="en-US" sz="1200" dirty="0"/>
              <a:t>０～１４歳</a:t>
            </a:r>
          </a:p>
        </p:txBody>
      </p:sp>
      <p:sp>
        <p:nvSpPr>
          <p:cNvPr id="11" name="テキスト ボックス 10"/>
          <p:cNvSpPr txBox="1"/>
          <p:nvPr/>
        </p:nvSpPr>
        <p:spPr>
          <a:xfrm>
            <a:off x="5591945" y="6453336"/>
            <a:ext cx="4626591" cy="253916"/>
          </a:xfrm>
          <a:prstGeom prst="rect">
            <a:avLst/>
          </a:prstGeom>
          <a:noFill/>
        </p:spPr>
        <p:txBody>
          <a:bodyPr wrap="square" rtlCol="0">
            <a:spAutoFit/>
          </a:bodyPr>
          <a:lstStyle/>
          <a:p>
            <a:pPr algn="r" fontAlgn="base">
              <a:spcBef>
                <a:spcPct val="50000"/>
              </a:spcBef>
              <a:spcAft>
                <a:spcPct val="0"/>
              </a:spcAft>
            </a:pPr>
            <a:r>
              <a:rPr lang="ja-JP" altLang="en-US" sz="105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「地域別将来推計」（国立社会保障・人口問題研究所）より大阪府作成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B29E8A7B-A147-28EF-0D19-1DA67B55BCC2}"/>
              </a:ext>
            </a:extLst>
          </p:cNvPr>
          <p:cNvSpPr>
            <a:spLocks noGrp="1"/>
          </p:cNvSpPr>
          <p:nvPr>
            <p:ph type="sldNum" sz="quarter" idx="12"/>
          </p:nvPr>
        </p:nvSpPr>
        <p:spPr>
          <a:xfrm>
            <a:off x="9421015" y="6489828"/>
            <a:ext cx="2743200" cy="365125"/>
          </a:xfrm>
        </p:spPr>
        <p:txBody>
          <a:bodyPr/>
          <a:lstStyle/>
          <a:p>
            <a:pPr>
              <a:defRPr/>
            </a:pPr>
            <a:fld id="{4C4AE124-F07C-4949-85EC-055B3F0DE189}" type="slidenum">
              <a:rPr lang="en-US" altLang="ja-JP" smtClean="0"/>
              <a:pPr>
                <a:defRPr/>
              </a:pPr>
              <a:t>9</a:t>
            </a:fld>
            <a:endParaRPr lang="en-US" altLang="ja-JP" dirty="0"/>
          </a:p>
        </p:txBody>
      </p:sp>
      <p:sp>
        <p:nvSpPr>
          <p:cNvPr id="14" name="テキスト ボックス 9">
            <a:extLst>
              <a:ext uri="{FF2B5EF4-FFF2-40B4-BE49-F238E27FC236}">
                <a16:creationId xmlns:a16="http://schemas.microsoft.com/office/drawing/2014/main" id="{F684AF73-1C65-486A-8390-D3A49F0C9543}"/>
              </a:ext>
            </a:extLst>
          </p:cNvPr>
          <p:cNvSpPr txBox="1"/>
          <p:nvPr/>
        </p:nvSpPr>
        <p:spPr>
          <a:xfrm>
            <a:off x="180002" y="454263"/>
            <a:ext cx="11664451" cy="1230785"/>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tIns="10800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80000" marR="0" lvl="0" indent="-180000" algn="just"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2050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年には、生産年齢人口（</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15</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64</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歳）は</a:t>
            </a:r>
            <a:r>
              <a:rPr lang="ja-JP" altLang="en-US" sz="1800" dirty="0">
                <a:latin typeface="Meiryo UI" panose="020B0604030504040204" pitchFamily="50" charset="-128"/>
                <a:ea typeface="Meiryo UI" panose="020B0604030504040204" pitchFamily="50" charset="-128"/>
              </a:rPr>
              <a:t>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390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a:t>
            </a:r>
            <a:r>
              <a:rPr lang="ja-JP" altLang="en-US" sz="1800" dirty="0">
                <a:latin typeface="Meiryo UI" panose="020B0604030504040204" pitchFamily="50" charset="-128"/>
                <a:ea typeface="Meiryo UI" panose="020B0604030504040204" pitchFamily="50" charset="-128"/>
              </a:rPr>
              <a:t>比約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146</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27</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％）減少）、年少人口（</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0~14</a:t>
            </a:r>
            <a:r>
              <a:rPr lang="ja-JP" altLang="en-US" sz="1800" dirty="0">
                <a:latin typeface="Meiryo UI" panose="020B0604030504040204" pitchFamily="50" charset="-128"/>
                <a:ea typeface="Meiryo UI" panose="020B0604030504040204" pitchFamily="50" charset="-128"/>
              </a:rPr>
              <a:t>歳</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）は</a:t>
            </a:r>
            <a:r>
              <a:rPr lang="ja-JP" altLang="en-US" sz="1800" dirty="0">
                <a:latin typeface="Meiryo UI" panose="020B0604030504040204" pitchFamily="50" charset="-128"/>
                <a:ea typeface="Meiryo UI" panose="020B0604030504040204" pitchFamily="50" charset="-128"/>
              </a:rPr>
              <a:t>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70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a:t>
            </a:r>
            <a:r>
              <a:rPr lang="ja-JP" altLang="en-US" sz="1800" dirty="0">
                <a:latin typeface="Meiryo UI" panose="020B0604030504040204" pitchFamily="50" charset="-128"/>
                <a:ea typeface="Meiryo UI" panose="020B0604030504040204" pitchFamily="50" charset="-128"/>
              </a:rPr>
              <a:t>比約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33</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32%</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）減少）になるとされている。</a:t>
            </a:r>
          </a:p>
          <a:p>
            <a:pPr marL="180000" marR="0" lvl="0" indent="-180000" algn="just"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一</a:t>
            </a:r>
            <a:r>
              <a:rPr lang="ja-JP" altLang="en-US" sz="1800" dirty="0">
                <a:latin typeface="Meiryo UI" panose="020B0604030504040204" pitchFamily="50" charset="-128"/>
                <a:ea typeface="Meiryo UI" panose="020B0604030504040204" pitchFamily="50" charset="-128"/>
              </a:rPr>
              <a:t>方</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で、 </a:t>
            </a:r>
            <a:r>
              <a:rPr lang="ja-JP" altLang="en-US" sz="1800" dirty="0">
                <a:latin typeface="Meiryo UI" panose="020B0604030504040204" pitchFamily="50" charset="-128"/>
                <a:ea typeface="Meiryo UI" panose="020B0604030504040204" pitchFamily="50" charset="-128"/>
              </a:rPr>
              <a:t>高齢者</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人口（</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65</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歳以上）は、</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2050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年には</a:t>
            </a:r>
            <a:r>
              <a:rPr lang="ja-JP" altLang="en-US" sz="1800" dirty="0">
                <a:latin typeface="Meiryo UI" panose="020B0604030504040204" pitchFamily="50" charset="-128"/>
                <a:ea typeface="Meiryo UI" panose="020B0604030504040204" pitchFamily="50" charset="-128"/>
              </a:rPr>
              <a:t>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266</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2020</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年</a:t>
            </a:r>
            <a:r>
              <a:rPr lang="ja-JP" altLang="en-US" sz="1800" dirty="0">
                <a:latin typeface="Meiryo UI" panose="020B0604030504040204" pitchFamily="50" charset="-128"/>
                <a:ea typeface="Meiryo UI" panose="020B0604030504040204" pitchFamily="50" charset="-128"/>
              </a:rPr>
              <a:t>比約</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22</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万人（</a:t>
            </a:r>
            <a:r>
              <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8.9</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％）増加）に</a:t>
            </a:r>
            <a:r>
              <a:rPr lang="ja-JP" altLang="en-US" sz="1800" dirty="0">
                <a:latin typeface="Meiryo UI" panose="020B0604030504040204" pitchFamily="50" charset="-128"/>
                <a:ea typeface="Meiryo UI" panose="020B0604030504040204" pitchFamily="50" charset="-128"/>
              </a:rPr>
              <a:t>な</a:t>
            </a:r>
            <a:r>
              <a:rPr kumimoji="1" lang="ja-JP" altLang="en-US"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るとされている。</a:t>
            </a:r>
            <a:endParaRPr kumimoji="1" lang="en-US" altLang="ja-JP" sz="1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23" name="テキスト ボックス 2">
            <a:extLst>
              <a:ext uri="{FF2B5EF4-FFF2-40B4-BE49-F238E27FC236}">
                <a16:creationId xmlns:a16="http://schemas.microsoft.com/office/drawing/2014/main" id="{FFF40197-0FC0-4A9C-ADA0-122A51920CA2}"/>
              </a:ext>
            </a:extLst>
          </p:cNvPr>
          <p:cNvSpPr txBox="1"/>
          <p:nvPr/>
        </p:nvSpPr>
        <p:spPr>
          <a:xfrm>
            <a:off x="515089" y="1886909"/>
            <a:ext cx="797164" cy="181235"/>
          </a:xfrm>
          <a:prstGeom prst="rect">
            <a:avLst/>
          </a:prstGeom>
          <a:no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（千人）</a:t>
            </a:r>
          </a:p>
        </p:txBody>
      </p:sp>
      <p:sp>
        <p:nvSpPr>
          <p:cNvPr id="24" name="テキスト ボックス 2">
            <a:extLst>
              <a:ext uri="{FF2B5EF4-FFF2-40B4-BE49-F238E27FC236}">
                <a16:creationId xmlns:a16="http://schemas.microsoft.com/office/drawing/2014/main" id="{A4F9C6DD-F8E4-404A-B26D-76291633F2EB}"/>
              </a:ext>
            </a:extLst>
          </p:cNvPr>
          <p:cNvSpPr txBox="1"/>
          <p:nvPr/>
        </p:nvSpPr>
        <p:spPr>
          <a:xfrm>
            <a:off x="10539856" y="6172452"/>
            <a:ext cx="482371" cy="23128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（年）</a:t>
            </a:r>
          </a:p>
        </p:txBody>
      </p:sp>
      <p:grpSp>
        <p:nvGrpSpPr>
          <p:cNvPr id="57" name="グループ化 56">
            <a:extLst>
              <a:ext uri="{FF2B5EF4-FFF2-40B4-BE49-F238E27FC236}">
                <a16:creationId xmlns:a16="http://schemas.microsoft.com/office/drawing/2014/main" id="{BE06D89B-B14C-4F42-AB36-78A333D00274}"/>
              </a:ext>
            </a:extLst>
          </p:cNvPr>
          <p:cNvGrpSpPr/>
          <p:nvPr/>
        </p:nvGrpSpPr>
        <p:grpSpPr>
          <a:xfrm>
            <a:off x="4100424" y="1944976"/>
            <a:ext cx="1824017" cy="4143044"/>
            <a:chOff x="2337338" y="2673667"/>
            <a:chExt cx="1185804" cy="3948894"/>
          </a:xfrm>
        </p:grpSpPr>
        <p:cxnSp>
          <p:nvCxnSpPr>
            <p:cNvPr id="58" name="直線コネクタ 57">
              <a:extLst>
                <a:ext uri="{FF2B5EF4-FFF2-40B4-BE49-F238E27FC236}">
                  <a16:creationId xmlns:a16="http://schemas.microsoft.com/office/drawing/2014/main" id="{C4873A53-C66D-4E1B-8F37-AE1B4DDCB29E}"/>
                </a:ext>
              </a:extLst>
            </p:cNvPr>
            <p:cNvCxnSpPr>
              <a:cxnSpLocks/>
            </p:cNvCxnSpPr>
            <p:nvPr/>
          </p:nvCxnSpPr>
          <p:spPr>
            <a:xfrm>
              <a:off x="2339225" y="2728242"/>
              <a:ext cx="0" cy="3894319"/>
            </a:xfrm>
            <a:prstGeom prst="line">
              <a:avLst/>
            </a:prstGeom>
            <a:noFill/>
            <a:ln w="12700" cap="flat" cmpd="sng" algn="ctr">
              <a:solidFill>
                <a:sysClr val="windowText" lastClr="000000">
                  <a:lumMod val="75000"/>
                  <a:lumOff val="25000"/>
                </a:sysClr>
              </a:solidFill>
              <a:prstDash val="solid"/>
              <a:miter lim="800000"/>
            </a:ln>
            <a:effectLst/>
          </p:spPr>
        </p:cxnSp>
        <p:cxnSp>
          <p:nvCxnSpPr>
            <p:cNvPr id="59" name="直線矢印コネクタ 58">
              <a:extLst>
                <a:ext uri="{FF2B5EF4-FFF2-40B4-BE49-F238E27FC236}">
                  <a16:creationId xmlns:a16="http://schemas.microsoft.com/office/drawing/2014/main" id="{1B48D8F0-E4BF-4A69-9C91-B2856238C3C9}"/>
                </a:ext>
              </a:extLst>
            </p:cNvPr>
            <p:cNvCxnSpPr>
              <a:cxnSpLocks/>
            </p:cNvCxnSpPr>
            <p:nvPr/>
          </p:nvCxnSpPr>
          <p:spPr>
            <a:xfrm>
              <a:off x="2337338" y="2832353"/>
              <a:ext cx="1185804" cy="0"/>
            </a:xfrm>
            <a:prstGeom prst="straightConnector1">
              <a:avLst/>
            </a:prstGeom>
            <a:noFill/>
            <a:ln w="12700" cap="flat" cmpd="sng" algn="ctr">
              <a:solidFill>
                <a:schemeClr val="tx1"/>
              </a:solidFill>
              <a:prstDash val="solid"/>
              <a:miter lim="800000"/>
              <a:tailEnd type="triangle"/>
            </a:ln>
            <a:effectLst/>
          </p:spPr>
        </p:cxnSp>
        <p:sp>
          <p:nvSpPr>
            <p:cNvPr id="60" name="テキスト ボックス 13">
              <a:extLst>
                <a:ext uri="{FF2B5EF4-FFF2-40B4-BE49-F238E27FC236}">
                  <a16:creationId xmlns:a16="http://schemas.microsoft.com/office/drawing/2014/main" id="{2B79C2B5-5FBF-4ACF-B07C-6B0A311C1543}"/>
                </a:ext>
              </a:extLst>
            </p:cNvPr>
            <p:cNvSpPr txBox="1"/>
            <p:nvPr/>
          </p:nvSpPr>
          <p:spPr>
            <a:xfrm>
              <a:off x="2760170" y="2673667"/>
              <a:ext cx="340139" cy="146677"/>
            </a:xfrm>
            <a:prstGeom prst="rect">
              <a:avLst/>
            </a:prstGeom>
            <a:solidFill>
              <a:sysClr val="window" lastClr="FFFFFF"/>
            </a:solidFill>
            <a:ln w="9525" cmpd="sng">
              <a:noFill/>
            </a:ln>
            <a:effectLst/>
          </p:spPr>
          <p:txBody>
            <a:bodyPr wrap="square" lIns="0" tIns="0" rIns="0" bIns="0"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rPr>
                <a:t>推計値</a:t>
              </a:r>
            </a:p>
          </p:txBody>
        </p:sp>
      </p:grpSp>
      <p:sp>
        <p:nvSpPr>
          <p:cNvPr id="64" name="テキスト ボックス 63">
            <a:extLst>
              <a:ext uri="{FF2B5EF4-FFF2-40B4-BE49-F238E27FC236}">
                <a16:creationId xmlns:a16="http://schemas.microsoft.com/office/drawing/2014/main" id="{15E574E3-8178-4307-A741-B16B5237677C}"/>
              </a:ext>
            </a:extLst>
          </p:cNvPr>
          <p:cNvSpPr txBox="1"/>
          <p:nvPr/>
        </p:nvSpPr>
        <p:spPr>
          <a:xfrm>
            <a:off x="1512232" y="5697019"/>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(13.2%)</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65" name="テキスト ボックス 64">
            <a:extLst>
              <a:ext uri="{FF2B5EF4-FFF2-40B4-BE49-F238E27FC236}">
                <a16:creationId xmlns:a16="http://schemas.microsoft.com/office/drawing/2014/main" id="{4AB1239D-7903-4C92-AF63-249C9CB3DFF6}"/>
              </a:ext>
            </a:extLst>
          </p:cNvPr>
          <p:cNvSpPr txBox="1"/>
          <p:nvPr/>
        </p:nvSpPr>
        <p:spPr>
          <a:xfrm>
            <a:off x="2553433" y="5777430"/>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(12.4%)</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66" name="テキスト ボックス 65">
            <a:extLst>
              <a:ext uri="{FF2B5EF4-FFF2-40B4-BE49-F238E27FC236}">
                <a16:creationId xmlns:a16="http://schemas.microsoft.com/office/drawing/2014/main" id="{4AEB5BF5-F7B9-46E8-94CF-412FEFF4781D}"/>
              </a:ext>
            </a:extLst>
          </p:cNvPr>
          <p:cNvSpPr txBox="1"/>
          <p:nvPr/>
        </p:nvSpPr>
        <p:spPr>
          <a:xfrm>
            <a:off x="3661397" y="5723569"/>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(11.7%)</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67" name="テキスト ボックス 66">
            <a:extLst>
              <a:ext uri="{FF2B5EF4-FFF2-40B4-BE49-F238E27FC236}">
                <a16:creationId xmlns:a16="http://schemas.microsoft.com/office/drawing/2014/main" id="{B8D130FC-2194-405F-B871-C9239050488D}"/>
              </a:ext>
            </a:extLst>
          </p:cNvPr>
          <p:cNvSpPr txBox="1"/>
          <p:nvPr/>
        </p:nvSpPr>
        <p:spPr>
          <a:xfrm>
            <a:off x="4757852" y="5804741"/>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(11.2%)</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3D96CF42-A20D-436C-9984-50FAE2C1AB33}"/>
              </a:ext>
            </a:extLst>
          </p:cNvPr>
          <p:cNvSpPr txBox="1"/>
          <p:nvPr/>
        </p:nvSpPr>
        <p:spPr>
          <a:xfrm>
            <a:off x="5864605" y="5841224"/>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(10.7%)</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69" name="テキスト ボックス 68">
            <a:extLst>
              <a:ext uri="{FF2B5EF4-FFF2-40B4-BE49-F238E27FC236}">
                <a16:creationId xmlns:a16="http://schemas.microsoft.com/office/drawing/2014/main" id="{45EB1B2D-614C-4D00-88D4-A06A5EF8A219}"/>
              </a:ext>
            </a:extLst>
          </p:cNvPr>
          <p:cNvSpPr txBox="1"/>
          <p:nvPr/>
        </p:nvSpPr>
        <p:spPr>
          <a:xfrm>
            <a:off x="6937717" y="5855079"/>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(10.5%)</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70" name="テキスト ボックス 69">
            <a:extLst>
              <a:ext uri="{FF2B5EF4-FFF2-40B4-BE49-F238E27FC236}">
                <a16:creationId xmlns:a16="http://schemas.microsoft.com/office/drawing/2014/main" id="{792A4DC8-B14C-4027-856A-C8F1EA85BF95}"/>
              </a:ext>
            </a:extLst>
          </p:cNvPr>
          <p:cNvSpPr txBox="1"/>
          <p:nvPr/>
        </p:nvSpPr>
        <p:spPr>
          <a:xfrm>
            <a:off x="8000192" y="5855079"/>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(10.4%)</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71" name="テキスト ボックス 70">
            <a:extLst>
              <a:ext uri="{FF2B5EF4-FFF2-40B4-BE49-F238E27FC236}">
                <a16:creationId xmlns:a16="http://schemas.microsoft.com/office/drawing/2014/main" id="{6DE66085-3286-4CC0-9247-1571EA4E5736}"/>
              </a:ext>
            </a:extLst>
          </p:cNvPr>
          <p:cNvSpPr txBox="1"/>
          <p:nvPr/>
        </p:nvSpPr>
        <p:spPr>
          <a:xfrm>
            <a:off x="9083942" y="5810447"/>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(10.3%)</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72" name="テキスト ボックス 71">
            <a:extLst>
              <a:ext uri="{FF2B5EF4-FFF2-40B4-BE49-F238E27FC236}">
                <a16:creationId xmlns:a16="http://schemas.microsoft.com/office/drawing/2014/main" id="{BE412B24-9715-4DFA-8F5E-57FC8DA976DD}"/>
              </a:ext>
            </a:extLst>
          </p:cNvPr>
          <p:cNvSpPr txBox="1"/>
          <p:nvPr/>
        </p:nvSpPr>
        <p:spPr>
          <a:xfrm>
            <a:off x="10125143" y="5842237"/>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( 9.7%)</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73" name="テキスト ボックス 72">
            <a:extLst>
              <a:ext uri="{FF2B5EF4-FFF2-40B4-BE49-F238E27FC236}">
                <a16:creationId xmlns:a16="http://schemas.microsoft.com/office/drawing/2014/main" id="{698DC07C-F78C-4975-91C0-D50062A7B411}"/>
              </a:ext>
            </a:extLst>
          </p:cNvPr>
          <p:cNvSpPr txBox="1"/>
          <p:nvPr/>
        </p:nvSpPr>
        <p:spPr>
          <a:xfrm>
            <a:off x="1080735" y="4638880"/>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(64.4%)</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74" name="テキスト ボックス 73">
            <a:extLst>
              <a:ext uri="{FF2B5EF4-FFF2-40B4-BE49-F238E27FC236}">
                <a16:creationId xmlns:a16="http://schemas.microsoft.com/office/drawing/2014/main" id="{C06415F4-E3AB-4B00-B7B2-8C27898B168E}"/>
              </a:ext>
            </a:extLst>
          </p:cNvPr>
          <p:cNvSpPr txBox="1"/>
          <p:nvPr/>
        </p:nvSpPr>
        <p:spPr>
          <a:xfrm>
            <a:off x="2163084" y="4692741"/>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(61.4%)</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75" name="テキスト ボックス 74">
            <a:extLst>
              <a:ext uri="{FF2B5EF4-FFF2-40B4-BE49-F238E27FC236}">
                <a16:creationId xmlns:a16="http://schemas.microsoft.com/office/drawing/2014/main" id="{0E27FA9C-5990-4389-ADDE-21D290119DF4}"/>
              </a:ext>
            </a:extLst>
          </p:cNvPr>
          <p:cNvSpPr txBox="1"/>
          <p:nvPr/>
        </p:nvSpPr>
        <p:spPr>
          <a:xfrm>
            <a:off x="3286915" y="4746602"/>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(60.7%)</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76" name="テキスト ボックス 75">
            <a:extLst>
              <a:ext uri="{FF2B5EF4-FFF2-40B4-BE49-F238E27FC236}">
                <a16:creationId xmlns:a16="http://schemas.microsoft.com/office/drawing/2014/main" id="{1010EF3E-0E1E-4293-8400-E2DD609A97F6}"/>
              </a:ext>
            </a:extLst>
          </p:cNvPr>
          <p:cNvSpPr txBox="1"/>
          <p:nvPr/>
        </p:nvSpPr>
        <p:spPr>
          <a:xfrm>
            <a:off x="4343636" y="4787181"/>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(60.5%)</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77" name="テキスト ボックス 76">
            <a:extLst>
              <a:ext uri="{FF2B5EF4-FFF2-40B4-BE49-F238E27FC236}">
                <a16:creationId xmlns:a16="http://schemas.microsoft.com/office/drawing/2014/main" id="{4807E472-4371-4023-9E26-E1FB3F8C9722}"/>
              </a:ext>
            </a:extLst>
          </p:cNvPr>
          <p:cNvSpPr txBox="1"/>
          <p:nvPr/>
        </p:nvSpPr>
        <p:spPr>
          <a:xfrm>
            <a:off x="5449765" y="4849401"/>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(59.8%)</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78" name="テキスト ボックス 77">
            <a:extLst>
              <a:ext uri="{FF2B5EF4-FFF2-40B4-BE49-F238E27FC236}">
                <a16:creationId xmlns:a16="http://schemas.microsoft.com/office/drawing/2014/main" id="{709C2B6D-C991-4DC7-A2B3-BA70B8E4341B}"/>
              </a:ext>
            </a:extLst>
          </p:cNvPr>
          <p:cNvSpPr txBox="1"/>
          <p:nvPr/>
        </p:nvSpPr>
        <p:spPr>
          <a:xfrm>
            <a:off x="6557729" y="4919836"/>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(58.1%)</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79" name="テキスト ボックス 78">
            <a:extLst>
              <a:ext uri="{FF2B5EF4-FFF2-40B4-BE49-F238E27FC236}">
                <a16:creationId xmlns:a16="http://schemas.microsoft.com/office/drawing/2014/main" id="{D334F47C-5566-4BE0-A8F8-44A40662FED9}"/>
              </a:ext>
            </a:extLst>
          </p:cNvPr>
          <p:cNvSpPr txBox="1"/>
          <p:nvPr/>
        </p:nvSpPr>
        <p:spPr>
          <a:xfrm>
            <a:off x="7632467" y="5027558"/>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(55.1%)</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80" name="テキスト ボックス 79">
            <a:extLst>
              <a:ext uri="{FF2B5EF4-FFF2-40B4-BE49-F238E27FC236}">
                <a16:creationId xmlns:a16="http://schemas.microsoft.com/office/drawing/2014/main" id="{4E3D74EF-3498-4664-B9B3-F61900C77FF1}"/>
              </a:ext>
            </a:extLst>
          </p:cNvPr>
          <p:cNvSpPr txBox="1"/>
          <p:nvPr/>
        </p:nvSpPr>
        <p:spPr>
          <a:xfrm>
            <a:off x="8743116" y="5088260"/>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(53.5%)</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81" name="テキスト ボックス 80">
            <a:extLst>
              <a:ext uri="{FF2B5EF4-FFF2-40B4-BE49-F238E27FC236}">
                <a16:creationId xmlns:a16="http://schemas.microsoft.com/office/drawing/2014/main" id="{55B73A3C-917E-4C99-94AD-0A21BA5A125D}"/>
              </a:ext>
            </a:extLst>
          </p:cNvPr>
          <p:cNvSpPr txBox="1"/>
          <p:nvPr/>
        </p:nvSpPr>
        <p:spPr>
          <a:xfrm>
            <a:off x="9816687" y="5155171"/>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(53.7%)</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82" name="テキスト ボックス 81">
            <a:extLst>
              <a:ext uri="{FF2B5EF4-FFF2-40B4-BE49-F238E27FC236}">
                <a16:creationId xmlns:a16="http://schemas.microsoft.com/office/drawing/2014/main" id="{B2D037D7-1AF3-4AD6-9C17-7B6F1DAD1865}"/>
              </a:ext>
            </a:extLst>
          </p:cNvPr>
          <p:cNvSpPr txBox="1"/>
          <p:nvPr/>
        </p:nvSpPr>
        <p:spPr>
          <a:xfrm>
            <a:off x="1080735" y="3149721"/>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(22.4%)</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83" name="テキスト ボックス 82">
            <a:extLst>
              <a:ext uri="{FF2B5EF4-FFF2-40B4-BE49-F238E27FC236}">
                <a16:creationId xmlns:a16="http://schemas.microsoft.com/office/drawing/2014/main" id="{EFC2667D-D148-4A79-9B3E-E81D6371A0C9}"/>
              </a:ext>
            </a:extLst>
          </p:cNvPr>
          <p:cNvSpPr txBox="1"/>
          <p:nvPr/>
        </p:nvSpPr>
        <p:spPr>
          <a:xfrm>
            <a:off x="2163084" y="3193137"/>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(26.2%)</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84" name="テキスト ボックス 83">
            <a:extLst>
              <a:ext uri="{FF2B5EF4-FFF2-40B4-BE49-F238E27FC236}">
                <a16:creationId xmlns:a16="http://schemas.microsoft.com/office/drawing/2014/main" id="{194941AC-11F8-4824-8C87-B0EE4FA08722}"/>
              </a:ext>
            </a:extLst>
          </p:cNvPr>
          <p:cNvSpPr txBox="1"/>
          <p:nvPr/>
        </p:nvSpPr>
        <p:spPr>
          <a:xfrm>
            <a:off x="3255778" y="3220328"/>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(27.6%)</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85" name="テキスト ボックス 84">
            <a:extLst>
              <a:ext uri="{FF2B5EF4-FFF2-40B4-BE49-F238E27FC236}">
                <a16:creationId xmlns:a16="http://schemas.microsoft.com/office/drawing/2014/main" id="{BE943CFB-B6B3-4C4F-A2FE-79E0FED28D1E}"/>
              </a:ext>
            </a:extLst>
          </p:cNvPr>
          <p:cNvSpPr txBox="1"/>
          <p:nvPr/>
        </p:nvSpPr>
        <p:spPr>
          <a:xfrm>
            <a:off x="4349986" y="3284751"/>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(28.3%)</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86" name="テキスト ボックス 85">
            <a:extLst>
              <a:ext uri="{FF2B5EF4-FFF2-40B4-BE49-F238E27FC236}">
                <a16:creationId xmlns:a16="http://schemas.microsoft.com/office/drawing/2014/main" id="{C93C9CF5-1916-48E1-8C3C-0B50F578BD1A}"/>
              </a:ext>
            </a:extLst>
          </p:cNvPr>
          <p:cNvSpPr txBox="1"/>
          <p:nvPr/>
        </p:nvSpPr>
        <p:spPr>
          <a:xfrm>
            <a:off x="5449765" y="3400721"/>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(29.4%)</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87" name="テキスト ボックス 86">
            <a:extLst>
              <a:ext uri="{FF2B5EF4-FFF2-40B4-BE49-F238E27FC236}">
                <a16:creationId xmlns:a16="http://schemas.microsoft.com/office/drawing/2014/main" id="{809369B7-023D-430F-B016-CF4EA0448700}"/>
              </a:ext>
            </a:extLst>
          </p:cNvPr>
          <p:cNvSpPr txBox="1"/>
          <p:nvPr/>
        </p:nvSpPr>
        <p:spPr>
          <a:xfrm>
            <a:off x="6557728" y="3493114"/>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(31.5%)</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88" name="テキスト ボックス 87">
            <a:extLst>
              <a:ext uri="{FF2B5EF4-FFF2-40B4-BE49-F238E27FC236}">
                <a16:creationId xmlns:a16="http://schemas.microsoft.com/office/drawing/2014/main" id="{5AAC7C14-7486-42BA-A23B-8F1A0E22CC57}"/>
              </a:ext>
            </a:extLst>
          </p:cNvPr>
          <p:cNvSpPr txBox="1"/>
          <p:nvPr/>
        </p:nvSpPr>
        <p:spPr>
          <a:xfrm>
            <a:off x="7641892" y="3656374"/>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(34.5%)</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89" name="テキスト ボックス 88">
            <a:extLst>
              <a:ext uri="{FF2B5EF4-FFF2-40B4-BE49-F238E27FC236}">
                <a16:creationId xmlns:a16="http://schemas.microsoft.com/office/drawing/2014/main" id="{EF5C0CA4-BC7D-49C3-8AD4-68EADFA21CA2}"/>
              </a:ext>
            </a:extLst>
          </p:cNvPr>
          <p:cNvSpPr txBox="1"/>
          <p:nvPr/>
        </p:nvSpPr>
        <p:spPr>
          <a:xfrm>
            <a:off x="8708724" y="3783021"/>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(36.2%)</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
        <p:nvSpPr>
          <p:cNvPr id="90" name="テキスト ボックス 89">
            <a:extLst>
              <a:ext uri="{FF2B5EF4-FFF2-40B4-BE49-F238E27FC236}">
                <a16:creationId xmlns:a16="http://schemas.microsoft.com/office/drawing/2014/main" id="{02D0E537-1413-4466-968F-3B32DF6E0DA2}"/>
              </a:ext>
            </a:extLst>
          </p:cNvPr>
          <p:cNvSpPr txBox="1"/>
          <p:nvPr/>
        </p:nvSpPr>
        <p:spPr>
          <a:xfrm>
            <a:off x="9816688" y="3884727"/>
            <a:ext cx="526695" cy="107722"/>
          </a:xfrm>
          <a:prstGeom prst="rect">
            <a:avLst/>
          </a:prstGeom>
          <a:noFill/>
        </p:spPr>
        <p:txBody>
          <a:bodyPr wrap="square" lIns="0" tIns="0" rIns="0" bIns="0" rtlCol="0">
            <a:spAutoFit/>
          </a:bodyPr>
          <a:lstStyle/>
          <a:p>
            <a:pPr algn="ctr"/>
            <a:r>
              <a:rPr kumimoji="1" lang="en-US" altLang="ja-JP" sz="700" dirty="0">
                <a:effectLst>
                  <a:glow rad="63500">
                    <a:schemeClr val="bg1"/>
                  </a:glow>
                </a:effectLst>
                <a:latin typeface="メイリオ" panose="020B0604030504040204" pitchFamily="50" charset="-128"/>
                <a:ea typeface="メイリオ" panose="020B0604030504040204" pitchFamily="50" charset="-128"/>
              </a:rPr>
              <a:t>(36.6%)</a:t>
            </a:r>
            <a:endParaRPr kumimoji="1" lang="ja-JP" altLang="en-US" sz="700" dirty="0">
              <a:effectLst>
                <a:glow rad="63500">
                  <a:schemeClr val="bg1"/>
                </a:glo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0558367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3090</TotalTime>
  <Words>5132</Words>
  <Application>Microsoft Office PowerPoint</Application>
  <PresentationFormat>ワイド画面</PresentationFormat>
  <Paragraphs>1077</Paragraphs>
  <Slides>50</Slides>
  <Notes>19</Notes>
  <HiddenSlides>0</HiddenSlides>
  <MMClips>0</MMClips>
  <ScaleCrop>false</ScaleCrop>
  <HeadingPairs>
    <vt:vector size="6" baseType="variant">
      <vt:variant>
        <vt:lpstr>使用されているフォント</vt:lpstr>
      </vt:variant>
      <vt:variant>
        <vt:i4>14</vt:i4>
      </vt:variant>
      <vt:variant>
        <vt:lpstr>テーマ</vt:lpstr>
      </vt:variant>
      <vt:variant>
        <vt:i4>2</vt:i4>
      </vt:variant>
      <vt:variant>
        <vt:lpstr>スライド タイトル</vt:lpstr>
      </vt:variant>
      <vt:variant>
        <vt:i4>50</vt:i4>
      </vt:variant>
    </vt:vector>
  </HeadingPairs>
  <TitlesOfParts>
    <vt:vector size="66" baseType="lpstr">
      <vt:lpstr>HGPｺﾞｼｯｸM</vt:lpstr>
      <vt:lpstr>HGS創英角ｺﾞｼｯｸUB</vt:lpstr>
      <vt:lpstr>Meiryo UI</vt:lpstr>
      <vt:lpstr>ＭＳ Ｐゴシック</vt:lpstr>
      <vt:lpstr>UD デジタル 教科書体 NP-B</vt:lpstr>
      <vt:lpstr>UD デジタル 教科書体 NP-R</vt:lpstr>
      <vt:lpstr>メイリオ</vt:lpstr>
      <vt:lpstr>游ゴシック</vt:lpstr>
      <vt:lpstr>游ゴシック Light</vt:lpstr>
      <vt:lpstr>游ゴシック 本文</vt:lpstr>
      <vt:lpstr>Arial</vt:lpstr>
      <vt:lpstr>Century</vt:lpstr>
      <vt:lpstr>Times New Roman</vt:lpstr>
      <vt:lpstr>Wingdings</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住宅セーフティネット法改正概要</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伊藤　沙知</dc:creator>
  <cp:lastModifiedBy>大塚　一哉</cp:lastModifiedBy>
  <cp:revision>133</cp:revision>
  <cp:lastPrinted>2025-03-10T13:17:53Z</cp:lastPrinted>
  <dcterms:created xsi:type="dcterms:W3CDTF">2025-02-06T00:56:52Z</dcterms:created>
  <dcterms:modified xsi:type="dcterms:W3CDTF">2025-05-12T08:38:35Z</dcterms:modified>
</cp:coreProperties>
</file>