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9" autoAdjust="0"/>
    <p:restoredTop sz="94660"/>
  </p:normalViewPr>
  <p:slideViewPr>
    <p:cSldViewPr snapToGrid="0">
      <p:cViewPr varScale="1">
        <p:scale>
          <a:sx n="96" d="100"/>
          <a:sy n="96" d="100"/>
        </p:scale>
        <p:origin x="84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404420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4990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394890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912964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037979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01239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60684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840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3701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68001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40590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4AE563-52C7-48E1-BF63-9B48DB788605}" type="datetimeFigureOut">
              <a:rPr kumimoji="1" lang="ja-JP" altLang="en-US" smtClean="0"/>
              <a:t>2025/4/17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403952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タイトル 16"/>
          <p:cNvSpPr txBox="1">
            <a:spLocks/>
          </p:cNvSpPr>
          <p:nvPr/>
        </p:nvSpPr>
        <p:spPr>
          <a:xfrm>
            <a:off x="116114" y="101639"/>
            <a:ext cx="8215086" cy="334201"/>
          </a:xfrm>
          <a:prstGeom prst="rect">
            <a:avLst/>
          </a:prstGeom>
          <a:gradFill>
            <a:gsLst>
              <a:gs pos="80000">
                <a:schemeClr val="tx2">
                  <a:lumMod val="20000"/>
                  <a:lumOff val="80000"/>
                </a:schemeClr>
              </a:gs>
              <a:gs pos="20000">
                <a:schemeClr val="tx2">
                  <a:lumMod val="20000"/>
                  <a:lumOff val="80000"/>
                </a:schemeClr>
              </a:gs>
              <a:gs pos="0">
                <a:schemeClr val="tx2">
                  <a:lumMod val="100000"/>
                </a:schemeClr>
              </a:gs>
              <a:gs pos="50000">
                <a:schemeClr val="bg1"/>
              </a:gs>
              <a:gs pos="100000">
                <a:schemeClr val="tx2"/>
              </a:gs>
            </a:gsLst>
            <a:lin ang="5400000" scaled="0"/>
          </a:gradFill>
          <a:ln w="9525">
            <a:solidFill>
              <a:schemeClr val="tx1"/>
            </a:solidFill>
          </a:ln>
        </p:spPr>
        <p:txBody>
          <a:bodyPr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新・大阪府ＥＳＣＯアクションプランの次期計画策定方針（案）</a:t>
            </a:r>
          </a:p>
        </p:txBody>
      </p:sp>
      <p:sp>
        <p:nvSpPr>
          <p:cNvPr id="547" name="テキスト ボックス 546"/>
          <p:cNvSpPr txBox="1"/>
          <p:nvPr/>
        </p:nvSpPr>
        <p:spPr>
          <a:xfrm>
            <a:off x="132685" y="750768"/>
            <a:ext cx="4422121" cy="661720"/>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○目的</a:t>
            </a:r>
            <a:endParaRPr kumimoji="0" lang="en-US" altLang="ja-JP" sz="1000" b="1" u="sng" dirty="0">
              <a:solidFill>
                <a:prstClr val="black"/>
              </a:solidFill>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建築物の省エネルギー化、地球温暖化防止対策、光熱水費の削減を効果的に進め</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ることができるＥＳＣＯ事業を広汎な府有施設に展開し、さらに府内市町村や</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民間へも普及啓発・促進していく。</a:t>
            </a:r>
          </a:p>
        </p:txBody>
      </p:sp>
      <p:sp>
        <p:nvSpPr>
          <p:cNvPr id="1046" name="正方形/長方形 1045">
            <a:extLst>
              <a:ext uri="{FF2B5EF4-FFF2-40B4-BE49-F238E27FC236}">
                <a16:creationId xmlns:a16="http://schemas.microsoft.com/office/drawing/2014/main" id="{B5BB6D6B-10C6-4EF7-BFF3-3188C825285E}"/>
              </a:ext>
            </a:extLst>
          </p:cNvPr>
          <p:cNvSpPr/>
          <p:nvPr/>
        </p:nvSpPr>
        <p:spPr>
          <a:xfrm>
            <a:off x="120152" y="546942"/>
            <a:ext cx="4428000" cy="5004000"/>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49" name="正方形/長方形 1048">
            <a:extLst>
              <a:ext uri="{FF2B5EF4-FFF2-40B4-BE49-F238E27FC236}">
                <a16:creationId xmlns:a16="http://schemas.microsoft.com/office/drawing/2014/main" id="{4A18BF45-D722-4C63-9B94-DDDE46DA13B1}"/>
              </a:ext>
            </a:extLst>
          </p:cNvPr>
          <p:cNvSpPr/>
          <p:nvPr/>
        </p:nvSpPr>
        <p:spPr>
          <a:xfrm>
            <a:off x="4616196" y="5550942"/>
            <a:ext cx="4428000" cy="1217609"/>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1" name="テキスト ボックス 1050"/>
          <p:cNvSpPr txBox="1"/>
          <p:nvPr/>
        </p:nvSpPr>
        <p:spPr>
          <a:xfrm>
            <a:off x="4609064" y="5435169"/>
            <a:ext cx="1682008"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lang="ja-JP" altLang="en-US" sz="1300" b="1" kern="0" dirty="0">
                <a:solidFill>
                  <a:prstClr val="white"/>
                </a:solidFill>
                <a:latin typeface="BIZ UDPゴシック" panose="020B0400000000000000" pitchFamily="50" charset="-128"/>
                <a:ea typeface="BIZ UDPゴシック" panose="020B0400000000000000" pitchFamily="50" charset="-128"/>
              </a:rPr>
              <a:t>４</a:t>
            </a: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a:t>
            </a:r>
            <a:r>
              <a:rPr lang="ja-JP" altLang="en-US" sz="1300" b="1" kern="0" dirty="0">
                <a:solidFill>
                  <a:prstClr val="white"/>
                </a:solidFill>
                <a:latin typeface="BIZ UDPゴシック" panose="020B0400000000000000" pitchFamily="50" charset="-128"/>
                <a:ea typeface="BIZ UDPゴシック" panose="020B0400000000000000" pitchFamily="50" charset="-128"/>
              </a:rPr>
              <a:t>策定スケジュール</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52" name="テキスト ボックス 1051"/>
          <p:cNvSpPr txBox="1"/>
          <p:nvPr/>
        </p:nvSpPr>
        <p:spPr>
          <a:xfrm>
            <a:off x="114470" y="473783"/>
            <a:ext cx="2412000" cy="272758"/>
          </a:xfrm>
          <a:prstGeom prst="rect">
            <a:avLst/>
          </a:prstGeom>
          <a:solidFill>
            <a:schemeClr val="tx2"/>
          </a:solidFill>
          <a:ln>
            <a:solidFill>
              <a:schemeClr val="accent6">
                <a:lumMod val="50000"/>
              </a:schemeClr>
            </a:solidFill>
          </a:ln>
        </p:spPr>
        <p:txBody>
          <a:bodyPr wrap="square" lIns="72000" tIns="36000" rIns="72000" bIns="36000" rtlCol="0" anchor="ctr" anchorCtr="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１．現行プラン概要と進捗状況</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57" name="正方形/長方形 1056">
            <a:extLst>
              <a:ext uri="{FF2B5EF4-FFF2-40B4-BE49-F238E27FC236}">
                <a16:creationId xmlns:a16="http://schemas.microsoft.com/office/drawing/2014/main" id="{FBC02C9F-0A92-424B-BE08-7C648D416485}"/>
              </a:ext>
            </a:extLst>
          </p:cNvPr>
          <p:cNvSpPr/>
          <p:nvPr/>
        </p:nvSpPr>
        <p:spPr>
          <a:xfrm>
            <a:off x="4616195" y="546333"/>
            <a:ext cx="4428000" cy="4838213"/>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8" name="テキスト ボックス 1057">
            <a:extLst>
              <a:ext uri="{FF2B5EF4-FFF2-40B4-BE49-F238E27FC236}">
                <a16:creationId xmlns:a16="http://schemas.microsoft.com/office/drawing/2014/main" id="{DB7357E2-75BA-4D14-920F-F01133E43CB8}"/>
              </a:ext>
            </a:extLst>
          </p:cNvPr>
          <p:cNvSpPr txBox="1"/>
          <p:nvPr/>
        </p:nvSpPr>
        <p:spPr>
          <a:xfrm>
            <a:off x="4609541" y="473783"/>
            <a:ext cx="2791003"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３．</a:t>
            </a:r>
            <a:r>
              <a:rPr lang="ja-JP" altLang="en-US" sz="1300" b="1" kern="0" dirty="0">
                <a:solidFill>
                  <a:prstClr val="white"/>
                </a:solidFill>
                <a:latin typeface="BIZ UDPゴシック" panose="020B0400000000000000" pitchFamily="50" charset="-128"/>
                <a:ea typeface="BIZ UDPゴシック" panose="020B0400000000000000" pitchFamily="50" charset="-128"/>
              </a:rPr>
              <a:t>次期計画に向けての検討ポイント</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79" name="テキスト ボックス 1078">
            <a:extLst>
              <a:ext uri="{FF2B5EF4-FFF2-40B4-BE49-F238E27FC236}">
                <a16:creationId xmlns:a16="http://schemas.microsoft.com/office/drawing/2014/main" id="{CA3E0192-415A-4E32-9A86-A5F979B23B2D}"/>
              </a:ext>
            </a:extLst>
          </p:cNvPr>
          <p:cNvSpPr txBox="1"/>
          <p:nvPr/>
        </p:nvSpPr>
        <p:spPr>
          <a:xfrm>
            <a:off x="2800333" y="1411804"/>
            <a:ext cx="1695810" cy="1611586"/>
          </a:xfrm>
          <a:prstGeom prst="rect">
            <a:avLst/>
          </a:prstGeom>
          <a:solidFill>
            <a:schemeClr val="accent4">
              <a:lumMod val="20000"/>
              <a:lumOff val="80000"/>
              <a:alpha val="99000"/>
            </a:schemeClr>
          </a:solidFill>
          <a:ln w="12700">
            <a:solidFill>
              <a:sysClr val="windowText" lastClr="000000">
                <a:alpha val="78000"/>
              </a:sysClr>
            </a:solidFill>
          </a:ln>
        </p:spPr>
        <p:txBody>
          <a:bodyPr wrap="square" lIns="72000" tIns="36000" rIns="72000" bIns="36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kern="0" dirty="0">
                <a:solidFill>
                  <a:prstClr val="black"/>
                </a:solidFill>
                <a:latin typeface="BIZ UD明朝 Medium" panose="02020500000000000000" pitchFamily="17" charset="-128"/>
                <a:ea typeface="BIZ UD明朝 Medium" panose="02020500000000000000" pitchFamily="17" charset="-128"/>
              </a:rPr>
              <a:t>府主要施策での位置づけ</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a:t>
            </a:r>
            <a:r>
              <a:rPr lang="zh-CN" altLang="en-US" sz="800" dirty="0">
                <a:latin typeface="BIZ UD明朝 Medium" panose="02020500000000000000" pitchFamily="17" charset="-128"/>
                <a:ea typeface="BIZ UD明朝 Medium" panose="02020500000000000000" pitchFamily="17" charset="-128"/>
              </a:rPr>
              <a:t>大阪府地球温暖化対策実行計画</a:t>
            </a:r>
            <a:endParaRPr lang="en-US" altLang="zh-CN" sz="8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 </a:t>
            </a:r>
            <a:r>
              <a:rPr lang="en-US" altLang="zh-CN" sz="800" dirty="0">
                <a:latin typeface="BIZ UD明朝 Medium" panose="02020500000000000000" pitchFamily="17" charset="-128"/>
                <a:ea typeface="BIZ UD明朝 Medium" panose="02020500000000000000" pitchFamily="17" charset="-128"/>
              </a:rPr>
              <a:t> (</a:t>
            </a:r>
            <a:r>
              <a:rPr lang="zh-CN" altLang="en-US" sz="800" dirty="0">
                <a:latin typeface="BIZ UD明朝 Medium" panose="02020500000000000000" pitchFamily="17" charset="-128"/>
                <a:ea typeface="BIZ UD明朝 Medium" panose="02020500000000000000" pitchFamily="17" charset="-128"/>
              </a:rPr>
              <a:t>区域施策編</a:t>
            </a:r>
            <a:r>
              <a:rPr lang="en-US" altLang="zh-CN" sz="800" dirty="0">
                <a:latin typeface="BIZ UD明朝 Medium" panose="02020500000000000000" pitchFamily="17" charset="-128"/>
                <a:ea typeface="BIZ UD明朝 Medium" panose="02020500000000000000" pitchFamily="17" charset="-128"/>
              </a:rPr>
              <a:t>),(</a:t>
            </a:r>
            <a:r>
              <a:rPr lang="zh-TW" altLang="en-US" sz="800" dirty="0">
                <a:latin typeface="BIZ UD明朝 Medium" panose="02020500000000000000" pitchFamily="17" charset="-128"/>
                <a:ea typeface="BIZ UD明朝 Medium" panose="02020500000000000000" pitchFamily="17" charset="-128"/>
              </a:rPr>
              <a:t>事務事業編</a:t>
            </a:r>
            <a:r>
              <a:rPr lang="en-US" altLang="zh-TW" sz="800" dirty="0">
                <a:latin typeface="BIZ UD明朝 Medium" panose="02020500000000000000" pitchFamily="17" charset="-128"/>
                <a:ea typeface="BIZ UD明朝 Medium" panose="02020500000000000000" pitchFamily="17" charset="-128"/>
              </a:rPr>
              <a:t>)</a:t>
            </a:r>
            <a:endParaRPr kumimoji="0" lang="en-US" altLang="ja-JP" sz="300" kern="0" dirty="0">
              <a:solidFill>
                <a:prstClr val="black"/>
              </a:solidFill>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a:t>
            </a:r>
            <a:r>
              <a:rPr kumimoji="0" lang="ja-JP" altLang="en-US" sz="800" dirty="0">
                <a:solidFill>
                  <a:prstClr val="black"/>
                </a:solidFill>
                <a:latin typeface="BIZ UD明朝 Medium" panose="02020500000000000000" pitchFamily="17" charset="-128"/>
                <a:ea typeface="BIZ UD明朝 Medium" panose="02020500000000000000" pitchFamily="17" charset="-128"/>
              </a:rPr>
              <a:t>おおさかヒートアイランド対策</a:t>
            </a:r>
            <a:endParaRPr kumimoji="0" lang="en-US" altLang="ja-JP" sz="800" dirty="0">
              <a:solidFill>
                <a:prstClr val="black"/>
              </a:solidFill>
              <a:latin typeface="BIZ UD明朝 Medium" panose="02020500000000000000" pitchFamily="17" charset="-128"/>
              <a:ea typeface="BIZ UD明朝 Medium" panose="02020500000000000000" pitchFamily="17" charset="-128"/>
            </a:endParaRPr>
          </a:p>
          <a:p>
            <a:r>
              <a:rPr lang="en-US" altLang="ja-JP" sz="800" dirty="0">
                <a:solidFill>
                  <a:prstClr val="black"/>
                </a:solidFill>
                <a:latin typeface="BIZ UD明朝 Medium" panose="02020500000000000000" pitchFamily="17" charset="-128"/>
                <a:ea typeface="BIZ UD明朝 Medium" panose="02020500000000000000" pitchFamily="17" charset="-128"/>
              </a:rPr>
              <a:t>  </a:t>
            </a:r>
            <a:r>
              <a:rPr kumimoji="0" lang="ja-JP" altLang="en-US" sz="800" dirty="0">
                <a:solidFill>
                  <a:prstClr val="black"/>
                </a:solidFill>
                <a:latin typeface="BIZ UD明朝 Medium" panose="02020500000000000000" pitchFamily="17" charset="-128"/>
                <a:ea typeface="BIZ UD明朝 Medium" panose="02020500000000000000" pitchFamily="17" charset="-128"/>
              </a:rPr>
              <a:t>推進計画</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◆大阪府ファシリティマネジメン</a:t>
            </a:r>
            <a:endParaRPr lang="en-US" altLang="ja-JP" sz="800" dirty="0">
              <a:latin typeface="BIZ UD明朝 Medium" panose="02020500000000000000" pitchFamily="17" charset="-128"/>
              <a:ea typeface="BIZ UD明朝 Medium" panose="02020500000000000000" pitchFamily="17" charset="-128"/>
            </a:endParaRPr>
          </a:p>
          <a:p>
            <a:r>
              <a:rPr lang="en-US" altLang="ja-JP" sz="800" dirty="0">
                <a:latin typeface="BIZ UD明朝 Medium" panose="02020500000000000000" pitchFamily="17" charset="-128"/>
                <a:ea typeface="BIZ UD明朝 Medium" panose="02020500000000000000" pitchFamily="17" charset="-128"/>
              </a:rPr>
              <a:t>  </a:t>
            </a:r>
            <a:r>
              <a:rPr lang="ja-JP" altLang="en-US" sz="800" dirty="0">
                <a:latin typeface="BIZ UD明朝 Medium" panose="02020500000000000000" pitchFamily="17" charset="-128"/>
                <a:ea typeface="BIZ UD明朝 Medium" panose="02020500000000000000" pitchFamily="17" charset="-128"/>
              </a:rPr>
              <a:t>ト基本方針</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◆第３期大阪府まち・ひと・しご</a:t>
            </a:r>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　と創生総合戦略</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◆住まうビジョン・大阪</a:t>
            </a:r>
            <a:endParaRPr lang="en-US" altLang="ja-JP" sz="800" dirty="0">
              <a:latin typeface="BIZ UD明朝 Medium" panose="02020500000000000000" pitchFamily="17" charset="-128"/>
              <a:ea typeface="BIZ UD明朝 Medium" panose="02020500000000000000" pitchFamily="17" charset="-128"/>
            </a:endParaRPr>
          </a:p>
          <a:p>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上記計画を推進する手段の一つ</a:t>
            </a:r>
            <a:endParaRPr lang="en-US" altLang="ja-JP" sz="800" dirty="0">
              <a:latin typeface="BIZ UD明朝 Medium" panose="02020500000000000000" pitchFamily="17" charset="-128"/>
              <a:ea typeface="BIZ UD明朝 Medium" panose="02020500000000000000" pitchFamily="17" charset="-128"/>
            </a:endParaRPr>
          </a:p>
        </p:txBody>
      </p:sp>
      <p:graphicFrame>
        <p:nvGraphicFramePr>
          <p:cNvPr id="23" name="表 22">
            <a:extLst>
              <a:ext uri="{FF2B5EF4-FFF2-40B4-BE49-F238E27FC236}">
                <a16:creationId xmlns:a16="http://schemas.microsoft.com/office/drawing/2014/main" id="{B9CBA4D3-BA09-414C-B928-D198D841B3CC}"/>
              </a:ext>
            </a:extLst>
          </p:cNvPr>
          <p:cNvGraphicFramePr>
            <a:graphicFrameLocks noGrp="1"/>
          </p:cNvGraphicFramePr>
          <p:nvPr>
            <p:extLst>
              <p:ext uri="{D42A27DB-BD31-4B8C-83A1-F6EECF244321}">
                <p14:modId xmlns:p14="http://schemas.microsoft.com/office/powerpoint/2010/main" val="2592094359"/>
              </p:ext>
            </p:extLst>
          </p:nvPr>
        </p:nvGraphicFramePr>
        <p:xfrm>
          <a:off x="215174" y="3891220"/>
          <a:ext cx="4280967" cy="1555560"/>
        </p:xfrm>
        <a:graphic>
          <a:graphicData uri="http://schemas.openxmlformats.org/drawingml/2006/table">
            <a:tbl>
              <a:tblPr firstRow="1" bandRow="1">
                <a:tableStyleId>{7DF18680-E054-41AD-8BC1-D1AEF772440D}</a:tableStyleId>
              </a:tblPr>
              <a:tblGrid>
                <a:gridCol w="1331685">
                  <a:extLst>
                    <a:ext uri="{9D8B030D-6E8A-4147-A177-3AD203B41FA5}">
                      <a16:colId xmlns:a16="http://schemas.microsoft.com/office/drawing/2014/main" val="3052009794"/>
                    </a:ext>
                  </a:extLst>
                </a:gridCol>
                <a:gridCol w="983094">
                  <a:extLst>
                    <a:ext uri="{9D8B030D-6E8A-4147-A177-3AD203B41FA5}">
                      <a16:colId xmlns:a16="http://schemas.microsoft.com/office/drawing/2014/main" val="3731547777"/>
                    </a:ext>
                  </a:extLst>
                </a:gridCol>
                <a:gridCol w="983094">
                  <a:extLst>
                    <a:ext uri="{9D8B030D-6E8A-4147-A177-3AD203B41FA5}">
                      <a16:colId xmlns:a16="http://schemas.microsoft.com/office/drawing/2014/main" val="3710515734"/>
                    </a:ext>
                  </a:extLst>
                </a:gridCol>
                <a:gridCol w="983094">
                  <a:extLst>
                    <a:ext uri="{9D8B030D-6E8A-4147-A177-3AD203B41FA5}">
                      <a16:colId xmlns:a16="http://schemas.microsoft.com/office/drawing/2014/main" val="756036445"/>
                    </a:ext>
                  </a:extLst>
                </a:gridCol>
              </a:tblGrid>
              <a:tr h="126690">
                <a:tc rowSpan="2">
                  <a:txBody>
                    <a:bodyPr/>
                    <a:lstStyle/>
                    <a:p>
                      <a:pPr algn="ct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2">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新・大阪府ＥＳＣＯアクションプラン</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algn="ctr"/>
                      <a:r>
                        <a:rPr kumimoji="1" lang="ja-JP" altLang="en-US" sz="900" dirty="0">
                          <a:solidFill>
                            <a:schemeClr val="bg1"/>
                          </a:solidFill>
                          <a:latin typeface="BIZ UD明朝 Medium" panose="02020500000000000000" pitchFamily="17" charset="-128"/>
                          <a:ea typeface="BIZ UD明朝 Medium" panose="02020500000000000000" pitchFamily="17" charset="-128"/>
                        </a:rPr>
                        <a:t>進捗</a:t>
                      </a:r>
                      <a:r>
                        <a:rPr kumimoji="1" lang="en-US" altLang="ja-JP" sz="700" dirty="0">
                          <a:solidFill>
                            <a:schemeClr val="bg1"/>
                          </a:solidFill>
                          <a:latin typeface="BIZ UD明朝 Medium" panose="02020500000000000000" pitchFamily="17" charset="-128"/>
                          <a:ea typeface="BIZ UD明朝 Medium" panose="02020500000000000000" pitchFamily="17" charset="-128"/>
                        </a:rPr>
                        <a:t>(※1)</a:t>
                      </a:r>
                      <a:endParaRPr kumimoji="1" lang="ja-JP" altLang="en-US" sz="700" dirty="0">
                        <a:solidFill>
                          <a:schemeClr val="bg1"/>
                        </a:solidFill>
                        <a:latin typeface="BIZ UD明朝 Medium" panose="02020500000000000000" pitchFamily="17" charset="-128"/>
                        <a:ea typeface="BIZ UD明朝 Medium" panose="02020500000000000000" pitchFamily="17" charset="-128"/>
                      </a:endParaRPr>
                    </a:p>
                  </a:txBody>
                  <a:tcPr marT="36000" marB="36000">
                    <a:lnL w="6350" cap="flat" cmpd="sng" algn="ctr">
                      <a:solidFill>
                        <a:schemeClr val="tx1"/>
                      </a:solidFill>
                      <a:prstDash val="solid"/>
                      <a:round/>
                      <a:headEnd type="none" w="med" len="med"/>
                      <a:tailEnd type="none" w="med" len="med"/>
                    </a:ln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（参考）</a:t>
                      </a:r>
                      <a:endParaRPr kumimoji="1" lang="en-US" altLang="ja-JP" sz="8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713593385"/>
                  </a:ext>
                </a:extLst>
              </a:tr>
              <a:tr h="254880">
                <a:tc vMerge="1">
                  <a:txBody>
                    <a:bodyPr/>
                    <a:lstStyle/>
                    <a:p>
                      <a:endParaRPr kumimoji="1" lang="ja-JP" altLang="en-US"/>
                    </a:p>
                  </a:txBody>
                  <a:tcPr>
                    <a:lnT w="6350" cap="flat" cmpd="sng" algn="ctr">
                      <a:solidFill>
                        <a:schemeClr val="tx1"/>
                      </a:solidFill>
                      <a:prstDash val="solid"/>
                      <a:round/>
                      <a:headEnd type="none" w="med" len="med"/>
                      <a:tailEnd type="none" w="med" len="med"/>
                    </a:lnT>
                  </a:tcPr>
                </a:tc>
                <a:tc>
                  <a:txBody>
                    <a:bodyPr/>
                    <a:lstStyle/>
                    <a:p>
                      <a:pPr algn="ctr"/>
                      <a:r>
                        <a:rPr kumimoji="1" lang="ja-JP" altLang="en-US" sz="900" b="1">
                          <a:solidFill>
                            <a:schemeClr val="bg1"/>
                          </a:solidFill>
                          <a:latin typeface="BIZ UD明朝 Medium" panose="02020500000000000000" pitchFamily="17" charset="-128"/>
                          <a:ea typeface="BIZ UD明朝 Medium" panose="02020500000000000000" pitchFamily="17" charset="-128"/>
                        </a:rPr>
                        <a:t>目標</a:t>
                      </a:r>
                      <a:endParaRPr kumimoji="1" lang="en-US" altLang="ja-JP" sz="900" b="1">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a:solidFill>
                            <a:schemeClr val="bg1"/>
                          </a:solidFill>
                          <a:latin typeface="BIZ UD明朝 Medium" panose="02020500000000000000" pitchFamily="17" charset="-128"/>
                          <a:ea typeface="BIZ UD明朝 Medium" panose="02020500000000000000" pitchFamily="17" charset="-128"/>
                        </a:rPr>
                        <a:t>(</a:t>
                      </a:r>
                      <a:r>
                        <a:rPr kumimoji="1" lang="ja-JP" altLang="en-US" sz="700" b="1">
                          <a:solidFill>
                            <a:schemeClr val="bg1"/>
                          </a:solidFill>
                          <a:latin typeface="BIZ UD明朝 Medium" panose="02020500000000000000" pitchFamily="17" charset="-128"/>
                          <a:ea typeface="BIZ UD明朝 Medium" panose="02020500000000000000" pitchFamily="17" charset="-128"/>
                        </a:rPr>
                        <a:t>平成</a:t>
                      </a:r>
                      <a:r>
                        <a:rPr kumimoji="1" lang="en-US" altLang="ja-JP" sz="700" b="1">
                          <a:solidFill>
                            <a:schemeClr val="bg1"/>
                          </a:solidFill>
                          <a:latin typeface="BIZ UD明朝 Medium" panose="02020500000000000000" pitchFamily="17" charset="-128"/>
                          <a:ea typeface="BIZ UD明朝 Medium" panose="02020500000000000000" pitchFamily="17" charset="-128"/>
                        </a:rPr>
                        <a:t>27</a:t>
                      </a:r>
                      <a:r>
                        <a:rPr kumimoji="1" lang="ja-JP" altLang="en-US" sz="700" b="1">
                          <a:solidFill>
                            <a:schemeClr val="bg1"/>
                          </a:solidFill>
                          <a:latin typeface="BIZ UD明朝 Medium" panose="02020500000000000000" pitchFamily="17" charset="-128"/>
                          <a:ea typeface="BIZ UD明朝 Medium" panose="02020500000000000000" pitchFamily="17" charset="-128"/>
                        </a:rPr>
                        <a:t>～令和６年度</a:t>
                      </a:r>
                      <a:r>
                        <a:rPr kumimoji="1" lang="en-US" altLang="ja-JP" sz="700" b="1">
                          <a:solidFill>
                            <a:schemeClr val="bg1"/>
                          </a:solidFill>
                          <a:latin typeface="BIZ UD明朝 Medium" panose="02020500000000000000" pitchFamily="17" charset="-128"/>
                          <a:ea typeface="BIZ UD明朝 Medium" panose="02020500000000000000" pitchFamily="17" charset="-128"/>
                        </a:rPr>
                        <a:t>)</a:t>
                      </a:r>
                      <a:endParaRPr kumimoji="1" lang="ja-JP" altLang="en-US"/>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BIZ UD明朝 Medium" panose="02020500000000000000" pitchFamily="17" charset="-128"/>
                          <a:ea typeface="BIZ UD明朝 Medium" panose="02020500000000000000" pitchFamily="17" charset="-128"/>
                        </a:rPr>
                        <a:t>進捗</a:t>
                      </a:r>
                      <a:endParaRPr kumimoji="1" lang="ja-JP" altLang="en-US" sz="700" b="1" dirty="0">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r>
                        <a:rPr kumimoji="1" lang="ja-JP" altLang="en-US" sz="700" b="1" dirty="0">
                          <a:solidFill>
                            <a:schemeClr val="bg1"/>
                          </a:solidFill>
                          <a:latin typeface="BIZ UD明朝 Medium" panose="02020500000000000000" pitchFamily="17" charset="-128"/>
                          <a:ea typeface="BIZ UD明朝 Medium" panose="02020500000000000000" pitchFamily="17" charset="-128"/>
                        </a:rPr>
                        <a:t>令和５年度末</a:t>
                      </a: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endParaRPr kumimoji="1" lang="ja-JP" altLang="en-US" dirty="0"/>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ＥＳＣＯ</a:t>
                      </a:r>
                      <a:r>
                        <a:rPr kumimoji="1" lang="zh-TW" altLang="en-US" sz="800" dirty="0">
                          <a:solidFill>
                            <a:schemeClr val="bg1"/>
                          </a:solidFill>
                          <a:latin typeface="BIZ UD明朝 Medium" panose="02020500000000000000" pitchFamily="17" charset="-128"/>
                          <a:ea typeface="BIZ UD明朝 Medium" panose="02020500000000000000" pitchFamily="17" charset="-128"/>
                        </a:rPr>
                        <a:t>全実績</a:t>
                      </a:r>
                    </a:p>
                    <a:p>
                      <a:pPr algn="l"/>
                      <a:r>
                        <a:rPr kumimoji="1" lang="en-US" altLang="zh-TW" sz="700" dirty="0">
                          <a:solidFill>
                            <a:schemeClr val="bg1"/>
                          </a:solidFill>
                          <a:latin typeface="BIZ UD明朝 Medium" panose="02020500000000000000" pitchFamily="17" charset="-128"/>
                          <a:ea typeface="BIZ UD明朝 Medium" panose="02020500000000000000" pitchFamily="17" charset="-128"/>
                        </a:rPr>
                        <a:t>(</a:t>
                      </a:r>
                      <a:r>
                        <a:rPr kumimoji="1" lang="zh-TW" altLang="en-US" sz="700" dirty="0">
                          <a:solidFill>
                            <a:schemeClr val="bg1"/>
                          </a:solidFill>
                          <a:latin typeface="BIZ UD明朝 Medium" panose="02020500000000000000" pitchFamily="17" charset="-128"/>
                          <a:ea typeface="BIZ UD明朝 Medium" panose="02020500000000000000" pitchFamily="17" charset="-128"/>
                        </a:rPr>
                        <a:t>平成</a:t>
                      </a:r>
                      <a:r>
                        <a:rPr kumimoji="1" lang="en-US" altLang="zh-TW" sz="700" dirty="0">
                          <a:solidFill>
                            <a:schemeClr val="bg1"/>
                          </a:solidFill>
                          <a:latin typeface="BIZ UD明朝 Medium" panose="02020500000000000000" pitchFamily="17" charset="-128"/>
                          <a:ea typeface="BIZ UD明朝 Medium" panose="02020500000000000000" pitchFamily="17" charset="-128"/>
                        </a:rPr>
                        <a:t>13</a:t>
                      </a:r>
                      <a:r>
                        <a:rPr kumimoji="1" lang="zh-TW" altLang="en-US" sz="700" dirty="0">
                          <a:solidFill>
                            <a:schemeClr val="bg1"/>
                          </a:solidFill>
                          <a:latin typeface="BIZ UD明朝 Medium" panose="02020500000000000000" pitchFamily="17" charset="-128"/>
                          <a:ea typeface="BIZ UD明朝 Medium" panose="02020500000000000000" pitchFamily="17" charset="-128"/>
                        </a:rPr>
                        <a:t>～</a:t>
                      </a: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令和５年度</a:t>
                      </a:r>
                      <a:r>
                        <a:rPr kumimoji="1" lang="en-US" altLang="ja-JP" sz="700" dirty="0">
                          <a:solidFill>
                            <a:schemeClr val="bg1"/>
                          </a:solidFill>
                          <a:latin typeface="BIZ UD明朝 Medium" panose="02020500000000000000" pitchFamily="17" charset="-128"/>
                          <a:ea typeface="BIZ UD明朝 Medium" panose="02020500000000000000" pitchFamily="17" charset="-128"/>
                        </a:rPr>
                        <a:t>)</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37294589"/>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導入施設数</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82</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85</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r>
                        <a:rPr kumimoji="1" lang="en-US" altLang="ja-JP" sz="600" dirty="0">
                          <a:solidFill>
                            <a:schemeClr val="tx1"/>
                          </a:solidFill>
                          <a:latin typeface="BIZ UD明朝 Medium" panose="02020500000000000000" pitchFamily="17" charset="-128"/>
                          <a:ea typeface="BIZ UD明朝 Medium" panose="02020500000000000000" pitchFamily="17" charset="-128"/>
                        </a:rPr>
                        <a:t>(</a:t>
                      </a:r>
                      <a:r>
                        <a:rPr kumimoji="1" lang="ja-JP" altLang="en-US" sz="600" dirty="0">
                          <a:solidFill>
                            <a:schemeClr val="tx1"/>
                          </a:solidFill>
                          <a:latin typeface="BIZ UD明朝 Medium" panose="02020500000000000000" pitchFamily="17" charset="-128"/>
                          <a:ea typeface="BIZ UD明朝 Medium" panose="02020500000000000000" pitchFamily="17" charset="-128"/>
                        </a:rPr>
                        <a:t>令和６年度末</a:t>
                      </a:r>
                      <a:r>
                        <a:rPr kumimoji="1" lang="en-US" altLang="ja-JP" sz="600" dirty="0">
                          <a:solidFill>
                            <a:schemeClr val="tx1"/>
                          </a:solidFill>
                          <a:latin typeface="BIZ UD明朝 Medium" panose="02020500000000000000" pitchFamily="17" charset="-128"/>
                          <a:ea typeface="BIZ UD明朝 Medium" panose="02020500000000000000" pitchFamily="17" charset="-128"/>
                        </a:rPr>
                        <a:t>)</a:t>
                      </a:r>
                      <a:endParaRPr kumimoji="1" lang="ja-JP" altLang="en-US" sz="7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116</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9381601"/>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平均省エネ率</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15</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29.5</a:t>
                      </a:r>
                      <a:r>
                        <a:rPr kumimoji="1" lang="ja-JP" altLang="en-US" sz="900" u="none" baseline="0" dirty="0">
                          <a:solidFill>
                            <a:schemeClr val="tx1"/>
                          </a:solidFill>
                          <a:latin typeface="BIZ UD明朝 Medium" panose="02020500000000000000" pitchFamily="17" charset="-128"/>
                          <a:ea typeface="BIZ UD明朝 Medium" panose="02020500000000000000" pitchFamily="17" charset="-128"/>
                        </a:rPr>
                        <a:t>％</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29.0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2763503"/>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光熱水費削減額</a:t>
                      </a:r>
                      <a:endParaRPr kumimoji="1" lang="ja-JP" altLang="en-US" sz="6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60</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a:t>
                      </a:r>
                      <a:r>
                        <a:rPr kumimoji="1" lang="ja-JP" altLang="en-US" sz="900" baseline="0" dirty="0">
                          <a:solidFill>
                            <a:schemeClr val="tx1"/>
                          </a:solidFill>
                          <a:latin typeface="BIZ UD明朝 Medium" panose="02020500000000000000" pitchFamily="17" charset="-128"/>
                          <a:ea typeface="BIZ UD明朝 Medium" panose="02020500000000000000" pitchFamily="17" charset="-128"/>
                        </a:rPr>
                        <a:t>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71.9</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123</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0577744"/>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エネルギー削減量</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r>
                        <a:rPr kumimoji="1" lang="ja-JP" altLang="en-US" sz="700" dirty="0">
                          <a:solidFill>
                            <a:schemeClr val="tx1"/>
                          </a:solidFill>
                          <a:latin typeface="BIZ UD明朝 Medium" panose="02020500000000000000" pitchFamily="17" charset="-128"/>
                          <a:ea typeface="BIZ UD明朝 Medium" panose="02020500000000000000" pitchFamily="17" charset="-128"/>
                        </a:rPr>
                        <a:t>原油換算</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endParaRPr kumimoji="1" lang="en-US" altLang="ja-JP" sz="600" baseline="300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4,700kL</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,800</a:t>
                      </a:r>
                      <a:r>
                        <a:rPr kumimoji="1" lang="en-US" altLang="ja-JP" sz="900" u="none" dirty="0">
                          <a:solidFill>
                            <a:schemeClr val="tx1"/>
                          </a:solidFill>
                          <a:latin typeface="BIZ UD明朝 Medium" panose="02020500000000000000" pitchFamily="17" charset="-128"/>
                          <a:ea typeface="BIZ UD明朝 Medium" panose="02020500000000000000" pitchFamily="17" charset="-128"/>
                        </a:rPr>
                        <a:t>kL</a:t>
                      </a:r>
                      <a:endParaRPr kumimoji="1" lang="ja-JP" altLang="en-US" sz="900" u="none"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133,000kL</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4148693"/>
                  </a:ext>
                </a:extLst>
              </a:tr>
              <a:tr h="208409">
                <a:tc>
                  <a:txBody>
                    <a:bodyPr/>
                    <a:lstStyle/>
                    <a:p>
                      <a:pPr algn="l"/>
                      <a:r>
                        <a:rPr kumimoji="1" lang="ja-JP" altLang="en-US" sz="800" dirty="0">
                          <a:latin typeface="BIZ UD明朝 Medium" panose="02020500000000000000" pitchFamily="17" charset="-128"/>
                          <a:ea typeface="BIZ UD明朝 Medium" panose="02020500000000000000" pitchFamily="17" charset="-128"/>
                        </a:rPr>
                        <a:t>ＣＯ</a:t>
                      </a:r>
                      <a:r>
                        <a:rPr kumimoji="1" lang="ja-JP" altLang="en-US" sz="800" baseline="-25000" dirty="0">
                          <a:solidFill>
                            <a:schemeClr val="tx1"/>
                          </a:solidFill>
                          <a:latin typeface="BIZ UD明朝 Medium" panose="02020500000000000000" pitchFamily="17" charset="-128"/>
                          <a:ea typeface="BIZ UD明朝 Medium" panose="02020500000000000000" pitchFamily="17" charset="-128"/>
                        </a:rPr>
                        <a:t>２</a:t>
                      </a:r>
                      <a:r>
                        <a:rPr kumimoji="1" lang="zh-TW" altLang="en-US" sz="800" dirty="0">
                          <a:solidFill>
                            <a:schemeClr val="tx1"/>
                          </a:solidFill>
                          <a:latin typeface="BIZ UD明朝 Medium" panose="02020500000000000000" pitchFamily="17" charset="-128"/>
                          <a:ea typeface="BIZ UD明朝 Medium" panose="02020500000000000000" pitchFamily="17" charset="-128"/>
                        </a:rPr>
                        <a:t>排出削減量</a:t>
                      </a: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8,700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16,200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287,600㌧</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5752838"/>
                  </a:ext>
                </a:extLst>
              </a:tr>
            </a:tbl>
          </a:graphicData>
        </a:graphic>
      </p:graphicFrame>
      <p:sp>
        <p:nvSpPr>
          <p:cNvPr id="26" name="テキスト ボックス 25">
            <a:extLst>
              <a:ext uri="{FF2B5EF4-FFF2-40B4-BE49-F238E27FC236}">
                <a16:creationId xmlns:a16="http://schemas.microsoft.com/office/drawing/2014/main" id="{ADDD692C-550F-47CA-AE9C-E258229A6CDC}"/>
              </a:ext>
            </a:extLst>
          </p:cNvPr>
          <p:cNvSpPr txBox="1"/>
          <p:nvPr/>
        </p:nvSpPr>
        <p:spPr>
          <a:xfrm>
            <a:off x="117481" y="2994704"/>
            <a:ext cx="3736715" cy="661720"/>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○これまでの取組（推進計画）</a:t>
            </a:r>
            <a:endParaRPr kumimoji="0" lang="en-US" altLang="ja-JP" sz="1000" b="1" u="sng" dirty="0">
              <a:solidFill>
                <a:prstClr val="black"/>
              </a:solidFill>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・大阪府ＥＳＣＯマスタープラン（平成</a:t>
            </a:r>
            <a:r>
              <a:rPr kumimoji="1" lang="en-US" altLang="ja-JP" sz="900" dirty="0">
                <a:latin typeface="BIZ UD明朝 Medium" panose="02020500000000000000" pitchFamily="17" charset="-128"/>
                <a:ea typeface="BIZ UD明朝 Medium" panose="02020500000000000000" pitchFamily="17" charset="-128"/>
              </a:rPr>
              <a:t>14</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・大阪府ＥＳＣＯアクションプラン（平成</a:t>
            </a:r>
            <a:r>
              <a:rPr kumimoji="1" lang="en-US" altLang="ja-JP" sz="900" dirty="0">
                <a:latin typeface="BIZ UD明朝 Medium" panose="02020500000000000000" pitchFamily="17" charset="-128"/>
                <a:ea typeface="BIZ UD明朝 Medium" panose="02020500000000000000" pitchFamily="17" charset="-128"/>
              </a:rPr>
              <a:t>16</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・新・大阪府ＥＳＣＯアクションプラン（平成</a:t>
            </a:r>
            <a:r>
              <a:rPr kumimoji="1" lang="en-US" altLang="ja-JP" sz="900" dirty="0">
                <a:latin typeface="BIZ UD明朝 Medium" panose="02020500000000000000" pitchFamily="17" charset="-128"/>
                <a:ea typeface="BIZ UD明朝 Medium" panose="02020500000000000000" pitchFamily="17" charset="-128"/>
              </a:rPr>
              <a:t>27</a:t>
            </a:r>
            <a:r>
              <a:rPr kumimoji="1" lang="ja-JP" altLang="en-US" sz="900" dirty="0">
                <a:latin typeface="BIZ UD明朝 Medium" panose="02020500000000000000" pitchFamily="17" charset="-128"/>
                <a:ea typeface="BIZ UD明朝 Medium" panose="02020500000000000000" pitchFamily="17" charset="-128"/>
              </a:rPr>
              <a:t>年～令和６年度）</a:t>
            </a:r>
          </a:p>
        </p:txBody>
      </p:sp>
      <p:sp>
        <p:nvSpPr>
          <p:cNvPr id="27" name="テキスト ボックス 26">
            <a:extLst>
              <a:ext uri="{FF2B5EF4-FFF2-40B4-BE49-F238E27FC236}">
                <a16:creationId xmlns:a16="http://schemas.microsoft.com/office/drawing/2014/main" id="{8B7FAA30-848C-45A3-80B4-2DC7C352F317}"/>
              </a:ext>
            </a:extLst>
          </p:cNvPr>
          <p:cNvSpPr txBox="1"/>
          <p:nvPr/>
        </p:nvSpPr>
        <p:spPr>
          <a:xfrm>
            <a:off x="118703" y="3638457"/>
            <a:ext cx="4377439" cy="246221"/>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○新・大阪府ＥＳＣＯアクションプランの推進目標及び進捗</a:t>
            </a:r>
            <a:r>
              <a:rPr lang="ja-JP" altLang="en-US" sz="1000" b="1" u="sng" dirty="0">
                <a:solidFill>
                  <a:prstClr val="black"/>
                </a:solidFill>
                <a:latin typeface="BIZ UD明朝 Medium" panose="02020500000000000000" pitchFamily="17" charset="-128"/>
                <a:ea typeface="BIZ UD明朝 Medium" panose="02020500000000000000" pitchFamily="17" charset="-128"/>
              </a:rPr>
              <a:t>⇒目標達成</a:t>
            </a:r>
            <a:endParaRPr kumimoji="0" lang="ja-JP" altLang="en-US" sz="1000" b="1" u="sng" dirty="0">
              <a:solidFill>
                <a:prstClr val="black"/>
              </a:solidFill>
              <a:latin typeface="BIZ UD明朝 Medium" panose="02020500000000000000" pitchFamily="17" charset="-128"/>
              <a:ea typeface="BIZ UD明朝 Medium" panose="02020500000000000000" pitchFamily="17" charset="-128"/>
            </a:endParaRPr>
          </a:p>
        </p:txBody>
      </p:sp>
      <p:sp>
        <p:nvSpPr>
          <p:cNvPr id="37" name="テキスト ボックス 36">
            <a:extLst>
              <a:ext uri="{FF2B5EF4-FFF2-40B4-BE49-F238E27FC236}">
                <a16:creationId xmlns:a16="http://schemas.microsoft.com/office/drawing/2014/main" id="{5A097998-2E49-4AAE-98EB-EC6000CFF849}"/>
              </a:ext>
            </a:extLst>
          </p:cNvPr>
          <p:cNvSpPr txBox="1"/>
          <p:nvPr/>
        </p:nvSpPr>
        <p:spPr>
          <a:xfrm>
            <a:off x="4621255" y="1268514"/>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①設備更新需要のある中小規模施設等における、対象施設の拡大手法の検討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⇒前プランと同様にＥＳＣＯ導入の可能性が高いとは言えない延床面積が</a:t>
            </a:r>
            <a:r>
              <a:rPr kumimoji="1" lang="en-US" altLang="ja-JP" sz="900" dirty="0">
                <a:latin typeface="BIZ UD明朝 Medium" panose="02020500000000000000" pitchFamily="17" charset="-128"/>
                <a:ea typeface="BIZ UD明朝 Medium" panose="02020500000000000000" pitchFamily="17" charset="-128"/>
              </a:rPr>
              <a:t>6,000㎡</a:t>
            </a:r>
          </a:p>
          <a:p>
            <a:r>
              <a:rPr kumimoji="1" lang="ja-JP" altLang="en-US" sz="900" dirty="0">
                <a:latin typeface="BIZ UD明朝 Medium" panose="02020500000000000000" pitchFamily="17" charset="-128"/>
                <a:ea typeface="BIZ UD明朝 Medium" panose="02020500000000000000" pitchFamily="17" charset="-128"/>
              </a:rPr>
              <a:t>　未満の中小規模施設等においても事業性を確保して導入する手法を検討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38" name="テキスト ボックス 37">
            <a:extLst>
              <a:ext uri="{FF2B5EF4-FFF2-40B4-BE49-F238E27FC236}">
                <a16:creationId xmlns:a16="http://schemas.microsoft.com/office/drawing/2014/main" id="{0B4CA322-0587-47BD-A0C8-171D18099A78}"/>
              </a:ext>
            </a:extLst>
          </p:cNvPr>
          <p:cNvSpPr txBox="1"/>
          <p:nvPr/>
        </p:nvSpPr>
        <p:spPr>
          <a:xfrm>
            <a:off x="4621256" y="756996"/>
            <a:ext cx="4421203" cy="584775"/>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プラン策定に向けて、学識経験者で構成する「大阪府ＥＳＣＯ提案審査会」の場を活用して、主に以下のポイントで策定に向けた検討を進める。</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500" dirty="0">
              <a:latin typeface="BIZ UD明朝 Medium" panose="02020500000000000000" pitchFamily="17" charset="-128"/>
              <a:ea typeface="BIZ UD明朝 Medium" panose="02020500000000000000" pitchFamily="17" charset="-128"/>
            </a:endParaRPr>
          </a:p>
          <a:p>
            <a:r>
              <a:rPr kumimoji="1" lang="en-US" altLang="ja-JP" sz="900" b="1" dirty="0">
                <a:latin typeface="BIZ UD明朝 Medium" panose="02020500000000000000" pitchFamily="17" charset="-128"/>
                <a:ea typeface="BIZ UD明朝 Medium" panose="02020500000000000000" pitchFamily="17" charset="-128"/>
              </a:rPr>
              <a:t>【</a:t>
            </a:r>
            <a:r>
              <a:rPr kumimoji="1" lang="ja-JP" altLang="en-US" sz="900" b="1" dirty="0">
                <a:latin typeface="BIZ UD明朝 Medium" panose="02020500000000000000" pitchFamily="17" charset="-128"/>
                <a:ea typeface="BIZ UD明朝 Medium" panose="02020500000000000000" pitchFamily="17" charset="-128"/>
              </a:rPr>
              <a:t>府有建築物における事業の推進と市町村等への普及に向けた主なポイント</a:t>
            </a:r>
            <a:r>
              <a:rPr kumimoji="1" lang="en-US" altLang="ja-JP" sz="900" b="1" dirty="0">
                <a:latin typeface="BIZ UD明朝 Medium" panose="02020500000000000000" pitchFamily="17" charset="-128"/>
                <a:ea typeface="BIZ UD明朝 Medium" panose="02020500000000000000" pitchFamily="17" charset="-128"/>
              </a:rPr>
              <a:t>】</a:t>
            </a:r>
            <a:endParaRPr kumimoji="1" lang="ja-JP" altLang="en-US" sz="900" b="1" dirty="0">
              <a:latin typeface="BIZ UD明朝 Medium" panose="02020500000000000000" pitchFamily="17" charset="-128"/>
              <a:ea typeface="BIZ UD明朝 Medium" panose="02020500000000000000" pitchFamily="17" charset="-128"/>
            </a:endParaRPr>
          </a:p>
        </p:txBody>
      </p:sp>
      <p:pic>
        <p:nvPicPr>
          <p:cNvPr id="39" name="図 38">
            <a:extLst>
              <a:ext uri="{FF2B5EF4-FFF2-40B4-BE49-F238E27FC236}">
                <a16:creationId xmlns:a16="http://schemas.microsoft.com/office/drawing/2014/main" id="{DF064911-4E49-46C5-B24F-AE470C18B7B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180" r="2233" b="3761"/>
          <a:stretch/>
        </p:blipFill>
        <p:spPr>
          <a:xfrm>
            <a:off x="298007" y="1407079"/>
            <a:ext cx="2445989" cy="1420331"/>
          </a:xfrm>
          <a:prstGeom prst="rect">
            <a:avLst/>
          </a:prstGeom>
        </p:spPr>
      </p:pic>
      <p:sp>
        <p:nvSpPr>
          <p:cNvPr id="52" name="テキスト ボックス 51">
            <a:extLst>
              <a:ext uri="{FF2B5EF4-FFF2-40B4-BE49-F238E27FC236}">
                <a16:creationId xmlns:a16="http://schemas.microsoft.com/office/drawing/2014/main" id="{E2126862-9A1D-4444-988E-72565D6225CE}"/>
              </a:ext>
            </a:extLst>
          </p:cNvPr>
          <p:cNvSpPr txBox="1"/>
          <p:nvPr/>
        </p:nvSpPr>
        <p:spPr>
          <a:xfrm>
            <a:off x="293090" y="2816222"/>
            <a:ext cx="2439200" cy="195814"/>
          </a:xfrm>
          <a:prstGeom prst="rect">
            <a:avLst/>
          </a:prstGeom>
          <a:noFill/>
        </p:spPr>
        <p:txBody>
          <a:bodyPr wrap="square" lIns="72000" tIns="36000" rIns="72000" bIns="36000" rtlCol="0">
            <a:spAutoFit/>
          </a:bodyPr>
          <a:lstStyle/>
          <a:p>
            <a:pPr algn="ctr" defTabSz="326578"/>
            <a:r>
              <a:rPr lang="ja-JP" altLang="en-US" sz="800" b="1" dirty="0">
                <a:solidFill>
                  <a:prstClr val="black"/>
                </a:solidFill>
                <a:latin typeface="BIZ UD明朝 Medium" panose="02020500000000000000" pitchFamily="17" charset="-128"/>
                <a:ea typeface="BIZ UD明朝 Medium" panose="02020500000000000000" pitchFamily="17" charset="-128"/>
              </a:rPr>
              <a:t>＜ ＥＳＣＯ事業スキーム（民間資金活用型）＞</a:t>
            </a:r>
            <a:endParaRPr kumimoji="0" lang="en-US" altLang="ja-JP" sz="800" b="1" dirty="0">
              <a:solidFill>
                <a:prstClr val="black"/>
              </a:solidFill>
              <a:latin typeface="BIZ UD明朝 Medium" panose="02020500000000000000" pitchFamily="17" charset="-128"/>
              <a:ea typeface="BIZ UD明朝 Medium" panose="02020500000000000000" pitchFamily="17" charset="-128"/>
            </a:endParaRPr>
          </a:p>
        </p:txBody>
      </p:sp>
      <p:sp>
        <p:nvSpPr>
          <p:cNvPr id="63" name="正方形/長方形 62">
            <a:extLst>
              <a:ext uri="{FF2B5EF4-FFF2-40B4-BE49-F238E27FC236}">
                <a16:creationId xmlns:a16="http://schemas.microsoft.com/office/drawing/2014/main" id="{B60D2A7F-BCB8-486C-A54A-D8CC342B70BD}"/>
              </a:ext>
            </a:extLst>
          </p:cNvPr>
          <p:cNvSpPr/>
          <p:nvPr/>
        </p:nvSpPr>
        <p:spPr>
          <a:xfrm>
            <a:off x="123700" y="5726801"/>
            <a:ext cx="4428000" cy="1042136"/>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61" name="テキスト ボックス 60">
            <a:extLst>
              <a:ext uri="{FF2B5EF4-FFF2-40B4-BE49-F238E27FC236}">
                <a16:creationId xmlns:a16="http://schemas.microsoft.com/office/drawing/2014/main" id="{AA478BD5-5032-409D-8EB4-FD13E96B20A0}"/>
              </a:ext>
            </a:extLst>
          </p:cNvPr>
          <p:cNvSpPr txBox="1"/>
          <p:nvPr/>
        </p:nvSpPr>
        <p:spPr>
          <a:xfrm>
            <a:off x="115878" y="5613855"/>
            <a:ext cx="1800000"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２．</a:t>
            </a:r>
            <a:r>
              <a:rPr lang="ja-JP" altLang="en-US" sz="1300" b="1" kern="0" dirty="0">
                <a:solidFill>
                  <a:prstClr val="white"/>
                </a:solidFill>
                <a:latin typeface="BIZ UDPゴシック" panose="020B0400000000000000" pitchFamily="50" charset="-128"/>
                <a:ea typeface="BIZ UDPゴシック" panose="020B0400000000000000" pitchFamily="50" charset="-128"/>
              </a:rPr>
              <a:t>プラン改訂の経緯</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69" name="テキスト ボックス 68">
            <a:extLst>
              <a:ext uri="{FF2B5EF4-FFF2-40B4-BE49-F238E27FC236}">
                <a16:creationId xmlns:a16="http://schemas.microsoft.com/office/drawing/2014/main" id="{F5D7291F-387A-477F-AFA0-48847CABFD33}"/>
              </a:ext>
            </a:extLst>
          </p:cNvPr>
          <p:cNvSpPr txBox="1"/>
          <p:nvPr/>
        </p:nvSpPr>
        <p:spPr>
          <a:xfrm>
            <a:off x="128502" y="5879759"/>
            <a:ext cx="4421203" cy="811367"/>
          </a:xfrm>
          <a:prstGeom prst="rect">
            <a:avLst/>
          </a:prstGeom>
          <a:noFill/>
        </p:spPr>
        <p:txBody>
          <a:bodyPr wrap="square" lIns="72000" tIns="36000" rIns="72000" bIns="36000" rtlCol="0">
            <a:spAutoFit/>
          </a:bodyPr>
          <a:lstStyle/>
          <a:p>
            <a:r>
              <a:rPr kumimoji="1" lang="ja-JP" altLang="en-US" sz="900" dirty="0">
                <a:latin typeface="BIZ UD明朝 Medium" panose="02020500000000000000" pitchFamily="17" charset="-128"/>
                <a:ea typeface="BIZ UD明朝 Medium" panose="02020500000000000000" pitchFamily="17" charset="-128"/>
              </a:rPr>
              <a:t>〇現在、目標達成が見込まれると同時に、事業性の高い施設では多数導入済であり、　</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今後もこのまま同程度の導入効果を継続することは難しい状況下にある。</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3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〇一方、</a:t>
            </a:r>
            <a:r>
              <a:rPr kumimoji="1" lang="en-US" altLang="ja-JP" sz="900" dirty="0">
                <a:latin typeface="BIZ UD明朝 Medium" panose="02020500000000000000" pitchFamily="17" charset="-128"/>
                <a:ea typeface="BIZ UD明朝 Medium" panose="02020500000000000000" pitchFamily="17" charset="-128"/>
              </a:rPr>
              <a:t>2050</a:t>
            </a:r>
            <a:r>
              <a:rPr kumimoji="1" lang="ja-JP" altLang="en-US" sz="900" dirty="0">
                <a:latin typeface="BIZ UD明朝 Medium" panose="02020500000000000000" pitchFamily="17" charset="-128"/>
                <a:ea typeface="BIZ UD明朝 Medium" panose="02020500000000000000" pitchFamily="17" charset="-128"/>
              </a:rPr>
              <a:t>年カーボンニュートラルの実現に向けては、公共建築物での率先した</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取組が求められており、ＣＯ</a:t>
            </a:r>
            <a:r>
              <a:rPr kumimoji="1" lang="ja-JP" altLang="en-US" sz="900" baseline="-25000" dirty="0">
                <a:latin typeface="BIZ UD明朝 Medium" panose="02020500000000000000" pitchFamily="17" charset="-128"/>
                <a:ea typeface="BIZ UD明朝 Medium" panose="02020500000000000000" pitchFamily="17" charset="-128"/>
              </a:rPr>
              <a:t>２</a:t>
            </a:r>
            <a:r>
              <a:rPr kumimoji="1" lang="ja-JP" altLang="en-US" sz="900" dirty="0">
                <a:latin typeface="BIZ UD明朝 Medium" panose="02020500000000000000" pitchFamily="17" charset="-128"/>
                <a:ea typeface="BIZ UD明朝 Medium" panose="02020500000000000000" pitchFamily="17" charset="-128"/>
              </a:rPr>
              <a:t>削減等に寄与するＥＳＣＯの推進は引き続き重要</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であるため、今後も推進方策を検討し、次期プランを策定するものとする。</a:t>
            </a:r>
          </a:p>
        </p:txBody>
      </p:sp>
      <p:sp>
        <p:nvSpPr>
          <p:cNvPr id="71" name="テキスト ボックス 70">
            <a:extLst>
              <a:ext uri="{FF2B5EF4-FFF2-40B4-BE49-F238E27FC236}">
                <a16:creationId xmlns:a16="http://schemas.microsoft.com/office/drawing/2014/main" id="{33B8F5CB-903C-413A-BC3D-33DBC1A01C72}"/>
              </a:ext>
            </a:extLst>
          </p:cNvPr>
          <p:cNvSpPr txBox="1"/>
          <p:nvPr/>
        </p:nvSpPr>
        <p:spPr>
          <a:xfrm>
            <a:off x="4628262" y="1723905"/>
            <a:ext cx="4427857" cy="369332"/>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②民間資金活用型ＥＳＣＯの活用によるＬＥＤ照明への更新の加速化を検討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a:t>
            </a:r>
            <a:r>
              <a:rPr kumimoji="1" lang="en-US" altLang="ja-JP" sz="900" dirty="0">
                <a:latin typeface="BIZ UD明朝 Medium" panose="02020500000000000000" pitchFamily="17" charset="-128"/>
                <a:ea typeface="BIZ UD明朝 Medium" panose="02020500000000000000" pitchFamily="17" charset="-128"/>
              </a:rPr>
              <a:t>2027</a:t>
            </a:r>
            <a:r>
              <a:rPr kumimoji="1" lang="ja-JP" altLang="en-US" sz="900" dirty="0">
                <a:latin typeface="BIZ UD明朝 Medium" panose="02020500000000000000" pitchFamily="17" charset="-128"/>
                <a:ea typeface="BIZ UD明朝 Medium" panose="02020500000000000000" pitchFamily="17" charset="-128"/>
              </a:rPr>
              <a:t>年に予定される蛍光灯ランプの製造・輸出入の廃止を見据えて検討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2" name="テキスト ボックス 71">
            <a:extLst>
              <a:ext uri="{FF2B5EF4-FFF2-40B4-BE49-F238E27FC236}">
                <a16:creationId xmlns:a16="http://schemas.microsoft.com/office/drawing/2014/main" id="{1C30DA87-84BE-467B-B34E-CD946BBC0692}"/>
              </a:ext>
            </a:extLst>
          </p:cNvPr>
          <p:cNvSpPr txBox="1"/>
          <p:nvPr/>
        </p:nvSpPr>
        <p:spPr>
          <a:xfrm>
            <a:off x="4628412" y="2045184"/>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③民間資金活用型ＥＳＣＯでは熱源機器の更新が難しい場合も省エネに配慮した改</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lang="ja-JP" altLang="en-US" sz="900" b="1" dirty="0">
                <a:solidFill>
                  <a:prstClr val="black"/>
                </a:solidFill>
                <a:highlight>
                  <a:srgbClr val="FFFF00"/>
                </a:highlight>
                <a:latin typeface="BIZ UD明朝 Medium" panose="02020500000000000000" pitchFamily="17" charset="-128"/>
                <a:ea typeface="BIZ UD明朝 Medium" panose="02020500000000000000" pitchFamily="17" charset="-128"/>
              </a:rPr>
              <a:t>　</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修が可能となるよう、設備更新型ＥＳＣＯ事業を活用した事業化を検討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⇒現行プランからの取組継続</a:t>
            </a:r>
            <a:r>
              <a:rPr kumimoji="1" lang="en-US" altLang="ja-JP" sz="800" baseline="30000" dirty="0">
                <a:latin typeface="BIZ UD明朝 Medium" panose="02020500000000000000" pitchFamily="17" charset="-128"/>
                <a:ea typeface="BIZ UD明朝 Medium" panose="02020500000000000000" pitchFamily="17" charset="-128"/>
              </a:rPr>
              <a:t>※ </a:t>
            </a:r>
            <a:r>
              <a:rPr kumimoji="1" lang="ja-JP" altLang="en-US" sz="800" dirty="0">
                <a:latin typeface="BIZ UD明朝 Medium" panose="02020500000000000000" pitchFamily="17" charset="-128"/>
                <a:ea typeface="BIZ UD明朝 Medium" panose="02020500000000000000" pitchFamily="17" charset="-128"/>
              </a:rPr>
              <a:t>（</a:t>
            </a:r>
            <a:r>
              <a:rPr kumimoji="1" lang="en-US" altLang="ja-JP" sz="800" dirty="0">
                <a:latin typeface="BIZ UD明朝 Medium" panose="02020500000000000000" pitchFamily="17" charset="-128"/>
                <a:ea typeface="BIZ UD明朝 Medium" panose="02020500000000000000" pitchFamily="17" charset="-128"/>
              </a:rPr>
              <a:t>※</a:t>
            </a:r>
            <a:r>
              <a:rPr kumimoji="1" lang="ja-JP" altLang="en-US" sz="800" dirty="0">
                <a:latin typeface="BIZ UD明朝 Medium" panose="02020500000000000000" pitchFamily="17" charset="-128"/>
                <a:ea typeface="BIZ UD明朝 Medium" panose="02020500000000000000" pitchFamily="17" charset="-128"/>
              </a:rPr>
              <a:t>実績：３事業４施設（３府民Ｃビル、教育Ｃ））</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3" name="テキスト ボックス 72">
            <a:extLst>
              <a:ext uri="{FF2B5EF4-FFF2-40B4-BE49-F238E27FC236}">
                <a16:creationId xmlns:a16="http://schemas.microsoft.com/office/drawing/2014/main" id="{C20D102B-C634-4B77-B8C9-DD25146E13A0}"/>
              </a:ext>
            </a:extLst>
          </p:cNvPr>
          <p:cNvSpPr txBox="1"/>
          <p:nvPr/>
        </p:nvSpPr>
        <p:spPr>
          <a:xfrm>
            <a:off x="4628262" y="2501460"/>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④</a:t>
            </a:r>
            <a:r>
              <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2050</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年カーボンニュートラル実現に向けたＥＳＣＯ事業の活用検討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⇒公共建築物における率先した取組が求められている中、中長期的な視点も含めた</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ＥＳＣＯ事業の活用について検討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4" name="テキスト ボックス 73">
            <a:extLst>
              <a:ext uri="{FF2B5EF4-FFF2-40B4-BE49-F238E27FC236}">
                <a16:creationId xmlns:a16="http://schemas.microsoft.com/office/drawing/2014/main" id="{3D1776FE-7603-4BD7-A71C-9CE5299C8BF3}"/>
              </a:ext>
            </a:extLst>
          </p:cNvPr>
          <p:cNvSpPr txBox="1"/>
          <p:nvPr/>
        </p:nvSpPr>
        <p:spPr>
          <a:xfrm>
            <a:off x="4714882" y="3467248"/>
            <a:ext cx="4232132" cy="1857807"/>
          </a:xfrm>
          <a:prstGeom prst="rect">
            <a:avLst/>
          </a:prstGeom>
          <a:solidFill>
            <a:schemeClr val="accent4">
              <a:lumMod val="20000"/>
              <a:lumOff val="80000"/>
              <a:alpha val="99000"/>
            </a:schemeClr>
          </a:solidFill>
          <a:ln w="9525">
            <a:solidFill>
              <a:sysClr val="windowText" lastClr="000000">
                <a:alpha val="78000"/>
              </a:sysClr>
            </a:solidFill>
            <a:prstDash val="lgDash"/>
          </a:ln>
        </p:spPr>
        <p:txBody>
          <a:bodyPr wrap="square" lIns="72000" tIns="36000" rIns="72000" bIns="36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kern="0" dirty="0">
                <a:solidFill>
                  <a:prstClr val="black"/>
                </a:solidFill>
                <a:latin typeface="BIZ UD明朝 Medium" panose="02020500000000000000" pitchFamily="17" charset="-128"/>
                <a:ea typeface="BIZ UD明朝 Medium" panose="02020500000000000000" pitchFamily="17" charset="-128"/>
              </a:rPr>
              <a:t>次期計画における</a:t>
            </a:r>
            <a:r>
              <a:rPr lang="ja-JP" altLang="en-US" sz="900" b="1" u="sng" kern="0" dirty="0">
                <a:solidFill>
                  <a:prstClr val="black"/>
                </a:solidFill>
                <a:latin typeface="BIZ UD明朝 Medium" panose="02020500000000000000" pitchFamily="17" charset="-128"/>
                <a:ea typeface="BIZ UD明朝 Medium" panose="02020500000000000000" pitchFamily="17" charset="-128"/>
              </a:rPr>
              <a:t>目標設定と推進方策</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現行プランの実績や上記検討ポイントを踏まえながら、次期計画においても</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a:t>
            </a:r>
            <a:r>
              <a:rPr lang="ja-JP" altLang="en-US" sz="900" u="sng" dirty="0">
                <a:latin typeface="BIZ UD明朝 Medium" panose="02020500000000000000" pitchFamily="17" charset="-128"/>
                <a:ea typeface="BIZ UD明朝 Medium" panose="02020500000000000000" pitchFamily="17" charset="-128"/>
              </a:rPr>
              <a:t>推進目標を掲げる</a:t>
            </a:r>
            <a:r>
              <a:rPr lang="ja-JP" altLang="en-US" sz="900" dirty="0">
                <a:latin typeface="BIZ UD明朝 Medium" panose="02020500000000000000" pitchFamily="17" charset="-128"/>
                <a:ea typeface="BIZ UD明朝 Medium" panose="02020500000000000000" pitchFamily="17" charset="-128"/>
              </a:rPr>
              <a:t>ものとし、併せて達成するための</a:t>
            </a:r>
            <a:r>
              <a:rPr lang="ja-JP" altLang="en-US" sz="900" u="sng" dirty="0">
                <a:latin typeface="BIZ UD明朝 Medium" panose="02020500000000000000" pitchFamily="17" charset="-128"/>
                <a:ea typeface="BIZ UD明朝 Medium" panose="02020500000000000000" pitchFamily="17" charset="-128"/>
              </a:rPr>
              <a:t>推進方策を検討</a:t>
            </a:r>
            <a:r>
              <a:rPr lang="ja-JP" altLang="en-US" sz="900" dirty="0">
                <a:latin typeface="BIZ UD明朝 Medium" panose="02020500000000000000" pitchFamily="17" charset="-128"/>
                <a:ea typeface="BIZ UD明朝 Medium" panose="02020500000000000000" pitchFamily="17" charset="-128"/>
              </a:rPr>
              <a:t>する。</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endParaRPr lang="en-US" altLang="ja-JP" sz="4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〇計画期間　：</a:t>
            </a:r>
            <a:r>
              <a:rPr lang="en-US" altLang="ja-JP" sz="900" dirty="0">
                <a:latin typeface="BIZ UD明朝 Medium" panose="02020500000000000000" pitchFamily="17" charset="-128"/>
                <a:ea typeface="BIZ UD明朝 Medium" panose="02020500000000000000" pitchFamily="17" charset="-128"/>
              </a:rPr>
              <a:t>2025</a:t>
            </a:r>
            <a:r>
              <a:rPr lang="zh-TW" altLang="en-US" sz="900" dirty="0">
                <a:latin typeface="BIZ UD明朝 Medium" panose="02020500000000000000" pitchFamily="17" charset="-128"/>
                <a:ea typeface="BIZ UD明朝 Medium" panose="02020500000000000000" pitchFamily="17" charset="-128"/>
              </a:rPr>
              <a:t>（令和７）年度～</a:t>
            </a:r>
            <a:r>
              <a:rPr lang="en-US" altLang="zh-TW" sz="900" dirty="0">
                <a:latin typeface="BIZ UD明朝 Medium" panose="02020500000000000000" pitchFamily="17" charset="-128"/>
                <a:ea typeface="BIZ UD明朝 Medium" panose="02020500000000000000" pitchFamily="17" charset="-128"/>
              </a:rPr>
              <a:t>2034</a:t>
            </a:r>
            <a:r>
              <a:rPr lang="zh-TW" altLang="en-US" sz="900" dirty="0">
                <a:latin typeface="BIZ UD明朝 Medium" panose="02020500000000000000" pitchFamily="17" charset="-128"/>
                <a:ea typeface="BIZ UD明朝 Medium" panose="02020500000000000000" pitchFamily="17" charset="-128"/>
              </a:rPr>
              <a:t>（令和</a:t>
            </a:r>
            <a:r>
              <a:rPr lang="en-US" altLang="zh-TW" sz="900" dirty="0">
                <a:latin typeface="BIZ UD明朝 Medium" panose="02020500000000000000" pitchFamily="17" charset="-128"/>
                <a:ea typeface="BIZ UD明朝 Medium" panose="02020500000000000000" pitchFamily="17" charset="-128"/>
              </a:rPr>
              <a:t>16</a:t>
            </a:r>
            <a:r>
              <a:rPr lang="zh-TW" altLang="en-US" sz="900" dirty="0">
                <a:latin typeface="BIZ UD明朝 Medium" panose="02020500000000000000" pitchFamily="17" charset="-128"/>
                <a:ea typeface="BIZ UD明朝 Medium" panose="02020500000000000000" pitchFamily="17" charset="-128"/>
              </a:rPr>
              <a:t>）年度（</a:t>
            </a:r>
            <a:r>
              <a:rPr lang="en-US" altLang="zh-TW" sz="900" dirty="0">
                <a:latin typeface="BIZ UD明朝 Medium" panose="02020500000000000000" pitchFamily="17" charset="-128"/>
                <a:ea typeface="BIZ UD明朝 Medium" panose="02020500000000000000" pitchFamily="17" charset="-128"/>
              </a:rPr>
              <a:t>10</a:t>
            </a:r>
            <a:r>
              <a:rPr lang="zh-TW" altLang="en-US" sz="900" dirty="0">
                <a:latin typeface="BIZ UD明朝 Medium" panose="02020500000000000000" pitchFamily="17" charset="-128"/>
                <a:ea typeface="BIZ UD明朝 Medium" panose="02020500000000000000" pitchFamily="17" charset="-128"/>
              </a:rPr>
              <a:t>年間）</a:t>
            </a:r>
            <a:endParaRPr lang="en-US" altLang="zh-TW"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〇導入施設数：</a:t>
            </a:r>
            <a:r>
              <a:rPr lang="en-US" altLang="ja-JP" sz="900" dirty="0">
                <a:latin typeface="BIZ UD明朝 Medium" panose="02020500000000000000" pitchFamily="17" charset="-128"/>
                <a:ea typeface="BIZ UD明朝 Medium" panose="02020500000000000000" pitchFamily="17" charset="-128"/>
              </a:rPr>
              <a:t>60</a:t>
            </a:r>
            <a:r>
              <a:rPr lang="ja-JP" altLang="en-US" sz="900" dirty="0">
                <a:latin typeface="BIZ UD明朝 Medium" panose="02020500000000000000" pitchFamily="17" charset="-128"/>
                <a:ea typeface="BIZ UD明朝 Medium" panose="02020500000000000000" pitchFamily="17" charset="-128"/>
              </a:rPr>
              <a:t>施設 （省エネ技術発展等の状況によっては中間見直し）</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〇省エネ目標　</a:t>
            </a:r>
            <a:r>
              <a:rPr lang="en-US" altLang="ja-JP" sz="900" dirty="0">
                <a:latin typeface="BIZ UD明朝 Medium" panose="02020500000000000000" pitchFamily="17" charset="-128"/>
                <a:ea typeface="BIZ UD明朝 Medium" panose="02020500000000000000" pitchFamily="17" charset="-128"/>
              </a:rPr>
              <a:t>※</a:t>
            </a:r>
            <a:r>
              <a:rPr lang="ja-JP" altLang="en-US" sz="900" dirty="0">
                <a:latin typeface="BIZ UD明朝 Medium" panose="02020500000000000000" pitchFamily="17" charset="-128"/>
                <a:ea typeface="BIZ UD明朝 Medium" panose="02020500000000000000" pitchFamily="17" charset="-128"/>
              </a:rPr>
              <a:t>暫定値 </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・省エネ率：</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％（総量平均）</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・光熱水費削減額：今後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年でさらに</a:t>
            </a:r>
            <a:r>
              <a:rPr lang="en-US" altLang="ja-JP" sz="900" dirty="0">
                <a:latin typeface="BIZ UD明朝 Medium" panose="02020500000000000000" pitchFamily="17" charset="-128"/>
                <a:ea typeface="BIZ UD明朝 Medium" panose="02020500000000000000" pitchFamily="17" charset="-128"/>
              </a:rPr>
              <a:t>35</a:t>
            </a:r>
            <a:r>
              <a:rPr lang="ja-JP" altLang="en-US" sz="900" dirty="0">
                <a:latin typeface="BIZ UD明朝 Medium" panose="02020500000000000000" pitchFamily="17" charset="-128"/>
                <a:ea typeface="BIZ UD明朝 Medium" panose="02020500000000000000" pitchFamily="17" charset="-128"/>
              </a:rPr>
              <a:t>億円の効果額を見込む</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・エネルギー削減量：原油換算で今後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年の累計で </a:t>
            </a:r>
            <a:r>
              <a:rPr lang="en-US" altLang="ja-JP" sz="900" dirty="0">
                <a:latin typeface="BIZ UD明朝 Medium" panose="02020500000000000000" pitchFamily="17" charset="-128"/>
                <a:ea typeface="BIZ UD明朝 Medium" panose="02020500000000000000" pitchFamily="17" charset="-128"/>
              </a:rPr>
              <a:t>48,000</a:t>
            </a:r>
            <a:r>
              <a:rPr lang="ja-JP" altLang="en-US" sz="900" dirty="0">
                <a:latin typeface="BIZ UD明朝 Medium" panose="02020500000000000000" pitchFamily="17" charset="-128"/>
                <a:ea typeface="BIZ UD明朝 Medium" panose="02020500000000000000" pitchFamily="17" charset="-128"/>
              </a:rPr>
              <a:t> </a:t>
            </a:r>
            <a:r>
              <a:rPr lang="en-US" altLang="ja-JP" sz="900" dirty="0">
                <a:latin typeface="BIZ UD明朝 Medium" panose="02020500000000000000" pitchFamily="17" charset="-128"/>
                <a:ea typeface="BIZ UD明朝 Medium" panose="02020500000000000000" pitchFamily="17" charset="-128"/>
              </a:rPr>
              <a:t>kl</a:t>
            </a:r>
          </a:p>
          <a:p>
            <a:r>
              <a:rPr kumimoji="1" lang="ja-JP" altLang="en-US" sz="900" dirty="0">
                <a:latin typeface="BIZ UD明朝 Medium" panose="02020500000000000000" pitchFamily="17" charset="-128"/>
                <a:ea typeface="BIZ UD明朝 Medium" panose="02020500000000000000" pitchFamily="17" charset="-128"/>
              </a:rPr>
              <a:t>　・ＣＯ</a:t>
            </a:r>
            <a:r>
              <a:rPr kumimoji="1" lang="ja-JP" altLang="en-US" sz="900" baseline="-25000" dirty="0">
                <a:solidFill>
                  <a:schemeClr val="tx1"/>
                </a:solidFill>
                <a:latin typeface="BIZ UD明朝 Medium" panose="02020500000000000000" pitchFamily="17" charset="-128"/>
                <a:ea typeface="BIZ UD明朝 Medium" panose="02020500000000000000" pitchFamily="17" charset="-128"/>
              </a:rPr>
              <a:t>２</a:t>
            </a:r>
            <a:r>
              <a:rPr kumimoji="1" lang="zh-TW" altLang="en-US" sz="900" dirty="0">
                <a:solidFill>
                  <a:schemeClr val="tx1"/>
                </a:solidFill>
                <a:latin typeface="BIZ UD明朝 Medium" panose="02020500000000000000" pitchFamily="17" charset="-128"/>
                <a:ea typeface="BIZ UD明朝 Medium" panose="02020500000000000000" pitchFamily="17" charset="-128"/>
              </a:rPr>
              <a:t>排出削減量</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r>
              <a:rPr lang="ja-JP" altLang="en-US" sz="900" dirty="0">
                <a:latin typeface="BIZ UD明朝 Medium" panose="02020500000000000000" pitchFamily="17" charset="-128"/>
                <a:ea typeface="BIZ UD明朝 Medium" panose="02020500000000000000" pitchFamily="17" charset="-128"/>
              </a:rPr>
              <a:t>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年の累計で </a:t>
            </a:r>
            <a:r>
              <a:rPr lang="en-US" altLang="ja-JP" sz="900" dirty="0">
                <a:latin typeface="BIZ UD明朝 Medium" panose="02020500000000000000" pitchFamily="17" charset="-128"/>
                <a:ea typeface="BIZ UD明朝 Medium" panose="02020500000000000000" pitchFamily="17" charset="-128"/>
              </a:rPr>
              <a:t>89,000 t</a:t>
            </a:r>
          </a:p>
          <a:p>
            <a:endParaRPr kumimoji="1" lang="en-US" altLang="ja-JP" sz="300" dirty="0">
              <a:solidFill>
                <a:schemeClr val="tx1"/>
              </a:solidFill>
              <a:latin typeface="BIZ UD明朝 Medium" panose="02020500000000000000" pitchFamily="17" charset="-128"/>
              <a:ea typeface="BIZ UD明朝 Medium" panose="02020500000000000000" pitchFamily="17" charset="-128"/>
            </a:endParaRPr>
          </a:p>
          <a:p>
            <a:r>
              <a:rPr kumimoji="1" lang="ja-JP" altLang="en-US" sz="800" dirty="0">
                <a:latin typeface="BIZ UD明朝 Medium" panose="02020500000000000000" pitchFamily="17" charset="-128"/>
                <a:ea typeface="BIZ UD明朝 Medium" panose="02020500000000000000" pitchFamily="17" charset="-128"/>
              </a:rPr>
              <a:t>　　</a:t>
            </a:r>
            <a:r>
              <a:rPr kumimoji="1" lang="ja-JP" altLang="en-US" sz="800" dirty="0">
                <a:solidFill>
                  <a:schemeClr val="tx1"/>
                </a:solidFill>
                <a:latin typeface="BIZ UD明朝 Medium" panose="02020500000000000000" pitchFamily="17" charset="-128"/>
                <a:ea typeface="BIZ UD明朝 Medium" panose="02020500000000000000" pitchFamily="17" charset="-128"/>
              </a:rPr>
              <a:t>これらの指標はＥＳＣＯ導入済施設に加え、本プランの目標となる</a:t>
            </a:r>
            <a:r>
              <a:rPr kumimoji="1" lang="en-US" altLang="ja-JP" sz="800" dirty="0">
                <a:solidFill>
                  <a:schemeClr val="tx1"/>
                </a:solidFill>
                <a:latin typeface="BIZ UD明朝 Medium" panose="02020500000000000000" pitchFamily="17" charset="-128"/>
                <a:ea typeface="BIZ UD明朝 Medium" panose="02020500000000000000" pitchFamily="17" charset="-128"/>
              </a:rPr>
              <a:t>60</a:t>
            </a:r>
            <a:r>
              <a:rPr kumimoji="1" lang="ja-JP" altLang="en-US" sz="800" dirty="0">
                <a:solidFill>
                  <a:schemeClr val="tx1"/>
                </a:solidFill>
                <a:latin typeface="BIZ UD明朝 Medium" panose="02020500000000000000" pitchFamily="17" charset="-128"/>
                <a:ea typeface="BIZ UD明朝 Medium" panose="02020500000000000000" pitchFamily="17" charset="-128"/>
              </a:rPr>
              <a:t>施設の全てに</a:t>
            </a: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r>
              <a:rPr kumimoji="1" lang="ja-JP" altLang="en-US" sz="800" dirty="0">
                <a:latin typeface="BIZ UD明朝 Medium" panose="02020500000000000000" pitchFamily="17" charset="-128"/>
                <a:ea typeface="BIZ UD明朝 Medium" panose="02020500000000000000" pitchFamily="17" charset="-128"/>
              </a:rPr>
              <a:t>　　</a:t>
            </a:r>
            <a:r>
              <a:rPr kumimoji="1" lang="ja-JP" altLang="en-US" sz="800" dirty="0">
                <a:solidFill>
                  <a:schemeClr val="tx1"/>
                </a:solidFill>
                <a:latin typeface="BIZ UD明朝 Medium" panose="02020500000000000000" pitchFamily="17" charset="-128"/>
                <a:ea typeface="BIZ UD明朝 Medium" panose="02020500000000000000" pitchFamily="17" charset="-128"/>
              </a:rPr>
              <a:t>ＥＳＣＯ事業を導入した場合の計画期間における実施効果の試算に基づき設定</a:t>
            </a:r>
          </a:p>
        </p:txBody>
      </p:sp>
      <p:sp>
        <p:nvSpPr>
          <p:cNvPr id="83" name="テキスト ボックス 82">
            <a:extLst>
              <a:ext uri="{FF2B5EF4-FFF2-40B4-BE49-F238E27FC236}">
                <a16:creationId xmlns:a16="http://schemas.microsoft.com/office/drawing/2014/main" id="{21EA21AC-FD1D-4BF3-B132-234609EAD5CD}"/>
              </a:ext>
            </a:extLst>
          </p:cNvPr>
          <p:cNvSpPr txBox="1"/>
          <p:nvPr/>
        </p:nvSpPr>
        <p:spPr>
          <a:xfrm>
            <a:off x="4630169" y="2942815"/>
            <a:ext cx="4427857" cy="538609"/>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⑤府内市町村及び民間への普及啓発に向けた取組</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b="1" dirty="0">
                <a:solidFill>
                  <a:prstClr val="black"/>
                </a:solidFill>
                <a:latin typeface="BIZ UD明朝 Medium" panose="02020500000000000000" pitchFamily="17" charset="-128"/>
                <a:ea typeface="BIZ UD明朝 Medium" panose="02020500000000000000" pitchFamily="17" charset="-128"/>
              </a:rPr>
              <a:t>⇒</a:t>
            </a:r>
            <a:r>
              <a:rPr kumimoji="1" lang="ja-JP" altLang="en-US" sz="900" dirty="0">
                <a:latin typeface="BIZ UD明朝 Medium" panose="02020500000000000000" pitchFamily="17" charset="-128"/>
                <a:ea typeface="BIZ UD明朝 Medium" panose="02020500000000000000" pitchFamily="17" charset="-128"/>
              </a:rPr>
              <a:t>「大阪府市町村ＥＳＣＯ会議」の開催、府ＨＰでの情報提供、関連団体と連携し</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た情報発信や</a:t>
            </a:r>
            <a:r>
              <a:rPr kumimoji="1" lang="zh-TW" altLang="en-US" sz="900" dirty="0">
                <a:solidFill>
                  <a:prstClr val="black"/>
                </a:solidFill>
                <a:latin typeface="BIZ UD明朝 Medium" panose="02020500000000000000" pitchFamily="17" charset="-128"/>
                <a:ea typeface="BIZ UD明朝 Medium" panose="02020500000000000000" pitchFamily="17" charset="-128"/>
              </a:rPr>
              <a:t>ＥＳＣＯ</a:t>
            </a:r>
            <a:r>
              <a:rPr kumimoji="1" lang="ja-JP" altLang="en-US" sz="900" dirty="0">
                <a:latin typeface="BIZ UD明朝 Medium" panose="02020500000000000000" pitchFamily="17" charset="-128"/>
                <a:ea typeface="BIZ UD明朝 Medium" panose="02020500000000000000" pitchFamily="17" charset="-128"/>
              </a:rPr>
              <a:t>説明会への参画等を通じた支援・普及啓発</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200" dirty="0">
              <a:latin typeface="BIZ UD明朝 Medium" panose="02020500000000000000" pitchFamily="17" charset="-128"/>
              <a:ea typeface="BIZ UD明朝 Medium" panose="02020500000000000000" pitchFamily="17" charset="-128"/>
            </a:endParaRPr>
          </a:p>
        </p:txBody>
      </p:sp>
      <p:graphicFrame>
        <p:nvGraphicFramePr>
          <p:cNvPr id="53" name="表 52">
            <a:extLst>
              <a:ext uri="{FF2B5EF4-FFF2-40B4-BE49-F238E27FC236}">
                <a16:creationId xmlns:a16="http://schemas.microsoft.com/office/drawing/2014/main" id="{3A133CA5-69D6-4775-A840-0F344A73DCA2}"/>
              </a:ext>
            </a:extLst>
          </p:cNvPr>
          <p:cNvGraphicFramePr>
            <a:graphicFrameLocks noGrp="1"/>
          </p:cNvGraphicFramePr>
          <p:nvPr>
            <p:extLst>
              <p:ext uri="{D42A27DB-BD31-4B8C-83A1-F6EECF244321}">
                <p14:modId xmlns:p14="http://schemas.microsoft.com/office/powerpoint/2010/main" val="2110138441"/>
              </p:ext>
            </p:extLst>
          </p:nvPr>
        </p:nvGraphicFramePr>
        <p:xfrm>
          <a:off x="4710799" y="5750339"/>
          <a:ext cx="4247694" cy="962526"/>
        </p:xfrm>
        <a:graphic>
          <a:graphicData uri="http://schemas.openxmlformats.org/drawingml/2006/table">
            <a:tbl>
              <a:tblPr firstRow="1" bandRow="1">
                <a:tableStyleId>{7DF18680-E054-41AD-8BC1-D1AEF772440D}</a:tableStyleId>
              </a:tblPr>
              <a:tblGrid>
                <a:gridCol w="471966">
                  <a:extLst>
                    <a:ext uri="{9D8B030D-6E8A-4147-A177-3AD203B41FA5}">
                      <a16:colId xmlns:a16="http://schemas.microsoft.com/office/drawing/2014/main" val="3052009794"/>
                    </a:ext>
                  </a:extLst>
                </a:gridCol>
                <a:gridCol w="471966">
                  <a:extLst>
                    <a:ext uri="{9D8B030D-6E8A-4147-A177-3AD203B41FA5}">
                      <a16:colId xmlns:a16="http://schemas.microsoft.com/office/drawing/2014/main" val="3084206725"/>
                    </a:ext>
                  </a:extLst>
                </a:gridCol>
                <a:gridCol w="471966">
                  <a:extLst>
                    <a:ext uri="{9D8B030D-6E8A-4147-A177-3AD203B41FA5}">
                      <a16:colId xmlns:a16="http://schemas.microsoft.com/office/drawing/2014/main" val="2014287817"/>
                    </a:ext>
                  </a:extLst>
                </a:gridCol>
                <a:gridCol w="471966">
                  <a:extLst>
                    <a:ext uri="{9D8B030D-6E8A-4147-A177-3AD203B41FA5}">
                      <a16:colId xmlns:a16="http://schemas.microsoft.com/office/drawing/2014/main" val="790694090"/>
                    </a:ext>
                  </a:extLst>
                </a:gridCol>
                <a:gridCol w="471966">
                  <a:extLst>
                    <a:ext uri="{9D8B030D-6E8A-4147-A177-3AD203B41FA5}">
                      <a16:colId xmlns:a16="http://schemas.microsoft.com/office/drawing/2014/main" val="233581330"/>
                    </a:ext>
                  </a:extLst>
                </a:gridCol>
                <a:gridCol w="471966">
                  <a:extLst>
                    <a:ext uri="{9D8B030D-6E8A-4147-A177-3AD203B41FA5}">
                      <a16:colId xmlns:a16="http://schemas.microsoft.com/office/drawing/2014/main" val="1257332596"/>
                    </a:ext>
                  </a:extLst>
                </a:gridCol>
                <a:gridCol w="471966">
                  <a:extLst>
                    <a:ext uri="{9D8B030D-6E8A-4147-A177-3AD203B41FA5}">
                      <a16:colId xmlns:a16="http://schemas.microsoft.com/office/drawing/2014/main" val="3731547777"/>
                    </a:ext>
                  </a:extLst>
                </a:gridCol>
                <a:gridCol w="471966">
                  <a:extLst>
                    <a:ext uri="{9D8B030D-6E8A-4147-A177-3AD203B41FA5}">
                      <a16:colId xmlns:a16="http://schemas.microsoft.com/office/drawing/2014/main" val="2815757554"/>
                    </a:ext>
                  </a:extLst>
                </a:gridCol>
                <a:gridCol w="471966">
                  <a:extLst>
                    <a:ext uri="{9D8B030D-6E8A-4147-A177-3AD203B41FA5}">
                      <a16:colId xmlns:a16="http://schemas.microsoft.com/office/drawing/2014/main" val="3710515734"/>
                    </a:ext>
                  </a:extLst>
                </a:gridCol>
              </a:tblGrid>
              <a:tr h="17424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令和６年度</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令和７年度</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令和７年</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952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700" dirty="0">
                          <a:solidFill>
                            <a:schemeClr val="bg1"/>
                          </a:solidFill>
                          <a:latin typeface="BIZ UD明朝 Medium" panose="02020500000000000000" pitchFamily="17" charset="-128"/>
                          <a:ea typeface="BIZ UD明朝 Medium" panose="02020500000000000000" pitchFamily="17" charset="-128"/>
                        </a:rPr>
                        <a:t>(</a:t>
                      </a: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令和７年度</a:t>
                      </a:r>
                      <a:r>
                        <a:rPr kumimoji="1" lang="en-US" altLang="zh-TW" sz="700" dirty="0">
                          <a:solidFill>
                            <a:schemeClr val="bg1"/>
                          </a:solidFill>
                          <a:latin typeface="BIZ UD明朝 Medium" panose="02020500000000000000" pitchFamily="17" charset="-128"/>
                          <a:ea typeface="BIZ UD明朝 Medium" panose="02020500000000000000" pitchFamily="17" charset="-128"/>
                        </a:rPr>
                        <a:t>)</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952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713593385"/>
                  </a:ext>
                </a:extLst>
              </a:tr>
              <a:tr h="1742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dirty="0">
                          <a:solidFill>
                            <a:schemeClr val="bg1"/>
                          </a:solidFill>
                          <a:latin typeface="BIZ UD明朝 Medium" panose="02020500000000000000" pitchFamily="17" charset="-128"/>
                          <a:ea typeface="BIZ UD明朝 Medium" panose="02020500000000000000" pitchFamily="17" charset="-128"/>
                        </a:rPr>
                        <a:t>10</a:t>
                      </a:r>
                      <a:r>
                        <a:rPr kumimoji="1" lang="ja-JP" altLang="en-US" sz="600" dirty="0">
                          <a:solidFill>
                            <a:schemeClr val="bg1"/>
                          </a:solidFill>
                          <a:latin typeface="BIZ UD明朝 Medium" panose="02020500000000000000" pitchFamily="17" charset="-128"/>
                          <a:ea typeface="BIZ UD明朝 Medium" panose="02020500000000000000" pitchFamily="17" charset="-128"/>
                        </a:rPr>
                        <a:t>～</a:t>
                      </a:r>
                      <a:r>
                        <a:rPr kumimoji="1" lang="en-US" altLang="ja-JP" sz="600" dirty="0">
                          <a:solidFill>
                            <a:schemeClr val="bg1"/>
                          </a:solidFill>
                          <a:latin typeface="BIZ UD明朝 Medium" panose="02020500000000000000" pitchFamily="17" charset="-128"/>
                          <a:ea typeface="BIZ UD明朝 Medium" panose="02020500000000000000" pitchFamily="17" charset="-128"/>
                        </a:rPr>
                        <a:t>12</a:t>
                      </a:r>
                      <a:r>
                        <a:rPr kumimoji="1" lang="ja-JP" altLang="en-US" sz="6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１～３月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４月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５月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６月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７月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８月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dirty="0">
                          <a:solidFill>
                            <a:schemeClr val="bg1"/>
                          </a:solidFill>
                          <a:latin typeface="BIZ UD明朝 Medium" panose="02020500000000000000" pitchFamily="17" charset="-128"/>
                          <a:ea typeface="BIZ UD明朝 Medium" panose="02020500000000000000" pitchFamily="17" charset="-128"/>
                        </a:rPr>
                        <a:t>９月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dirty="0">
                          <a:solidFill>
                            <a:schemeClr val="bg1"/>
                          </a:solidFill>
                          <a:latin typeface="BIZ UD明朝 Medium" panose="02020500000000000000" pitchFamily="17" charset="-128"/>
                          <a:ea typeface="BIZ UD明朝 Medium" panose="02020500000000000000" pitchFamily="17" charset="-128"/>
                        </a:rPr>
                        <a:t>10</a:t>
                      </a:r>
                      <a:r>
                        <a:rPr kumimoji="1" lang="ja-JP" altLang="en-US" sz="600" dirty="0">
                          <a:solidFill>
                            <a:schemeClr val="bg1"/>
                          </a:solidFill>
                          <a:latin typeface="BIZ UD明朝 Medium" panose="02020500000000000000" pitchFamily="17" charset="-128"/>
                          <a:ea typeface="BIZ UD明朝 Medium" panose="02020500000000000000" pitchFamily="17" charset="-128"/>
                        </a:rPr>
                        <a:t>～</a:t>
                      </a:r>
                      <a:r>
                        <a:rPr kumimoji="1" lang="en-US" altLang="ja-JP" sz="600" dirty="0">
                          <a:solidFill>
                            <a:schemeClr val="bg1"/>
                          </a:solidFill>
                          <a:latin typeface="BIZ UD明朝 Medium" panose="02020500000000000000" pitchFamily="17" charset="-128"/>
                          <a:ea typeface="BIZ UD明朝 Medium" panose="02020500000000000000" pitchFamily="17" charset="-128"/>
                        </a:rPr>
                        <a:t>12</a:t>
                      </a:r>
                      <a:r>
                        <a:rPr kumimoji="1" lang="ja-JP" altLang="en-US" sz="6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6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500951697"/>
                  </a:ext>
                </a:extLst>
              </a:tr>
              <a:tr h="603846">
                <a:tc>
                  <a:txBody>
                    <a:bodyPr/>
                    <a:lstStyle/>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9381601"/>
                  </a:ext>
                </a:extLst>
              </a:tr>
            </a:tbl>
          </a:graphicData>
        </a:graphic>
      </p:graphicFrame>
      <p:sp>
        <p:nvSpPr>
          <p:cNvPr id="64" name="正方形/長方形 63">
            <a:extLst>
              <a:ext uri="{FF2B5EF4-FFF2-40B4-BE49-F238E27FC236}">
                <a16:creationId xmlns:a16="http://schemas.microsoft.com/office/drawing/2014/main" id="{937F0A75-7D82-416C-A8DE-D1856C4F41B5}"/>
              </a:ext>
            </a:extLst>
          </p:cNvPr>
          <p:cNvSpPr/>
          <p:nvPr/>
        </p:nvSpPr>
        <p:spPr>
          <a:xfrm>
            <a:off x="4816944" y="6510259"/>
            <a:ext cx="216000" cy="54000"/>
          </a:xfrm>
          <a:prstGeom prst="rect">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70C10F0B-9437-4679-9AAB-F99DE811ABB3}"/>
              </a:ext>
            </a:extLst>
          </p:cNvPr>
          <p:cNvSpPr/>
          <p:nvPr/>
        </p:nvSpPr>
        <p:spPr>
          <a:xfrm>
            <a:off x="7102740" y="6395100"/>
            <a:ext cx="396000" cy="54000"/>
          </a:xfrm>
          <a:prstGeom prst="rect">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4CFA5038-4DA5-4F3C-B0D6-CBA8CE732B52}"/>
              </a:ext>
            </a:extLst>
          </p:cNvPr>
          <p:cNvSpPr txBox="1"/>
          <p:nvPr/>
        </p:nvSpPr>
        <p:spPr>
          <a:xfrm>
            <a:off x="4813134" y="6581703"/>
            <a:ext cx="756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推進方策</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素案</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検討</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67" name="テキスト ボックス 66">
            <a:extLst>
              <a:ext uri="{FF2B5EF4-FFF2-40B4-BE49-F238E27FC236}">
                <a16:creationId xmlns:a16="http://schemas.microsoft.com/office/drawing/2014/main" id="{C03ECC7C-6DA3-477A-B235-C792D8AECB72}"/>
              </a:ext>
            </a:extLst>
          </p:cNvPr>
          <p:cNvSpPr txBox="1"/>
          <p:nvPr/>
        </p:nvSpPr>
        <p:spPr>
          <a:xfrm>
            <a:off x="4726536" y="6146596"/>
            <a:ext cx="756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70" name="楕円 69">
            <a:extLst>
              <a:ext uri="{FF2B5EF4-FFF2-40B4-BE49-F238E27FC236}">
                <a16:creationId xmlns:a16="http://schemas.microsoft.com/office/drawing/2014/main" id="{41274964-9EC8-48B9-9091-3C295C7D8EAD}"/>
              </a:ext>
            </a:extLst>
          </p:cNvPr>
          <p:cNvSpPr/>
          <p:nvPr/>
        </p:nvSpPr>
        <p:spPr>
          <a:xfrm>
            <a:off x="8821429" y="6424778"/>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a:extLst>
              <a:ext uri="{FF2B5EF4-FFF2-40B4-BE49-F238E27FC236}">
                <a16:creationId xmlns:a16="http://schemas.microsoft.com/office/drawing/2014/main" id="{5270A816-40E1-4C9D-B533-BBAA6B0C59C6}"/>
              </a:ext>
            </a:extLst>
          </p:cNvPr>
          <p:cNvSpPr txBox="1"/>
          <p:nvPr/>
        </p:nvSpPr>
        <p:spPr>
          <a:xfrm>
            <a:off x="8611421" y="6148133"/>
            <a:ext cx="339428" cy="184666"/>
          </a:xfrm>
          <a:prstGeom prst="rect">
            <a:avLst/>
          </a:prstGeom>
          <a:noFill/>
        </p:spPr>
        <p:txBody>
          <a:bodyPr wrap="square" lIns="0" tIns="0" rIns="0" bIns="0" rtlCol="0">
            <a:spAutoFit/>
          </a:bodyPr>
          <a:lstStyle/>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次期計画</a:t>
            </a:r>
            <a:endParaRPr lang="en-US" altLang="ja-JP" sz="600" dirty="0">
              <a:solidFill>
                <a:prstClr val="black"/>
              </a:solidFill>
              <a:latin typeface="BIZ UD明朝 Medium" panose="02020500000000000000" pitchFamily="17" charset="-128"/>
              <a:ea typeface="BIZ UD明朝 Medium" panose="02020500000000000000" pitchFamily="17" charset="-128"/>
            </a:endParaRPr>
          </a:p>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策定</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77" name="楕円 76">
            <a:extLst>
              <a:ext uri="{FF2B5EF4-FFF2-40B4-BE49-F238E27FC236}">
                <a16:creationId xmlns:a16="http://schemas.microsoft.com/office/drawing/2014/main" id="{5105B264-709B-46ED-909D-5E224329D6CF}"/>
              </a:ext>
            </a:extLst>
          </p:cNvPr>
          <p:cNvSpPr/>
          <p:nvPr/>
        </p:nvSpPr>
        <p:spPr>
          <a:xfrm>
            <a:off x="7394824" y="6272784"/>
            <a:ext cx="1260000" cy="72000"/>
          </a:xfrm>
          <a:prstGeom prst="ellipse">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B64EE946-C4B8-44AA-8746-51350F2808A4}"/>
              </a:ext>
            </a:extLst>
          </p:cNvPr>
          <p:cNvSpPr txBox="1"/>
          <p:nvPr/>
        </p:nvSpPr>
        <p:spPr>
          <a:xfrm>
            <a:off x="7306535" y="6149879"/>
            <a:ext cx="1440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時期・回数未定</a:t>
            </a:r>
            <a:r>
              <a:rPr lang="en-US" altLang="ja-JP" sz="600" dirty="0">
                <a:solidFill>
                  <a:prstClr val="black"/>
                </a:solidFill>
                <a:latin typeface="BIZ UD明朝 Medium" panose="02020500000000000000" pitchFamily="17" charset="-128"/>
                <a:ea typeface="BIZ UD明朝 Medium" panose="02020500000000000000" pitchFamily="17" charset="-128"/>
              </a:rPr>
              <a:t>)</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cxnSp>
        <p:nvCxnSpPr>
          <p:cNvPr id="79" name="直線コネクタ 78">
            <a:extLst>
              <a:ext uri="{FF2B5EF4-FFF2-40B4-BE49-F238E27FC236}">
                <a16:creationId xmlns:a16="http://schemas.microsoft.com/office/drawing/2014/main" id="{8E54801E-AAE8-4DB7-B2B0-2F53EAB40245}"/>
              </a:ext>
            </a:extLst>
          </p:cNvPr>
          <p:cNvCxnSpPr>
            <a:cxnSpLocks/>
            <a:endCxn id="70" idx="0"/>
          </p:cNvCxnSpPr>
          <p:nvPr/>
        </p:nvCxnSpPr>
        <p:spPr>
          <a:xfrm>
            <a:off x="8821429" y="6332799"/>
            <a:ext cx="36000" cy="91979"/>
          </a:xfrm>
          <a:prstGeom prst="line">
            <a:avLst/>
          </a:prstGeom>
        </p:spPr>
        <p:style>
          <a:lnRef idx="1">
            <a:schemeClr val="accent1"/>
          </a:lnRef>
          <a:fillRef idx="0">
            <a:schemeClr val="accent1"/>
          </a:fillRef>
          <a:effectRef idx="0">
            <a:schemeClr val="accent1"/>
          </a:effectRef>
          <a:fontRef idx="minor">
            <a:schemeClr val="tx1"/>
          </a:fontRef>
        </p:style>
      </p:cxnSp>
      <p:sp>
        <p:nvSpPr>
          <p:cNvPr id="80" name="楕円 79">
            <a:extLst>
              <a:ext uri="{FF2B5EF4-FFF2-40B4-BE49-F238E27FC236}">
                <a16:creationId xmlns:a16="http://schemas.microsoft.com/office/drawing/2014/main" id="{43AD6CB2-D0B9-4781-A480-B2CBC477015E}"/>
              </a:ext>
            </a:extLst>
          </p:cNvPr>
          <p:cNvSpPr/>
          <p:nvPr/>
        </p:nvSpPr>
        <p:spPr>
          <a:xfrm>
            <a:off x="4768596" y="6274292"/>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楕円 80">
            <a:extLst>
              <a:ext uri="{FF2B5EF4-FFF2-40B4-BE49-F238E27FC236}">
                <a16:creationId xmlns:a16="http://schemas.microsoft.com/office/drawing/2014/main" id="{FF0C5249-7F57-44C1-AA37-620E87ACC205}"/>
              </a:ext>
            </a:extLst>
          </p:cNvPr>
          <p:cNvSpPr/>
          <p:nvPr/>
        </p:nvSpPr>
        <p:spPr>
          <a:xfrm>
            <a:off x="5015784" y="6274292"/>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9B0D43E7-9644-4982-9EB7-E93B1C84E787}"/>
              </a:ext>
            </a:extLst>
          </p:cNvPr>
          <p:cNvSpPr txBox="1"/>
          <p:nvPr/>
        </p:nvSpPr>
        <p:spPr>
          <a:xfrm>
            <a:off x="5684202" y="6144287"/>
            <a:ext cx="720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endParaRPr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84" name="テキスト ボックス 83">
            <a:extLst>
              <a:ext uri="{FF2B5EF4-FFF2-40B4-BE49-F238E27FC236}">
                <a16:creationId xmlns:a16="http://schemas.microsoft.com/office/drawing/2014/main" id="{501A4417-5739-42E1-B348-4BA51DE81CC0}"/>
              </a:ext>
            </a:extLst>
          </p:cNvPr>
          <p:cNvSpPr txBox="1"/>
          <p:nvPr/>
        </p:nvSpPr>
        <p:spPr>
          <a:xfrm>
            <a:off x="7107786" y="6478315"/>
            <a:ext cx="396000" cy="184666"/>
          </a:xfrm>
          <a:prstGeom prst="rect">
            <a:avLst/>
          </a:prstGeom>
          <a:noFill/>
        </p:spPr>
        <p:txBody>
          <a:bodyPr wrap="square" lIns="0" tIns="0" rIns="0" bIns="0" rtlCol="0">
            <a:spAutoFit/>
          </a:bodyPr>
          <a:lstStyle/>
          <a:p>
            <a:pP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令和６年度</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a:p>
            <a:pP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実績検証</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85" name="正方形/長方形 84">
            <a:extLst>
              <a:ext uri="{FF2B5EF4-FFF2-40B4-BE49-F238E27FC236}">
                <a16:creationId xmlns:a16="http://schemas.microsoft.com/office/drawing/2014/main" id="{1D2B8AC1-4B2C-4E81-BF32-5F0F7EF305FD}"/>
              </a:ext>
            </a:extLst>
          </p:cNvPr>
          <p:cNvSpPr/>
          <p:nvPr/>
        </p:nvSpPr>
        <p:spPr>
          <a:xfrm>
            <a:off x="8595962" y="6429682"/>
            <a:ext cx="144000" cy="54000"/>
          </a:xfrm>
          <a:prstGeom prst="rect">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CD892768-68BB-4A29-A0C5-28E1D40DDA9C}"/>
              </a:ext>
            </a:extLst>
          </p:cNvPr>
          <p:cNvSpPr txBox="1"/>
          <p:nvPr/>
        </p:nvSpPr>
        <p:spPr>
          <a:xfrm>
            <a:off x="8477415" y="6491796"/>
            <a:ext cx="396000" cy="184666"/>
          </a:xfrm>
          <a:prstGeom prst="rect">
            <a:avLst/>
          </a:prstGeom>
          <a:noFill/>
        </p:spPr>
        <p:txBody>
          <a:bodyPr wrap="square" lIns="0" tIns="0" rIns="0" bIns="0" rtlCol="0">
            <a:spAutoFit/>
          </a:bodyPr>
          <a:lstStyle/>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パブリック</a:t>
            </a:r>
            <a:endParaRPr lang="en-US" altLang="ja-JP" sz="600" dirty="0">
              <a:solidFill>
                <a:prstClr val="black"/>
              </a:solidFill>
              <a:latin typeface="BIZ UD明朝 Medium" panose="02020500000000000000" pitchFamily="17" charset="-128"/>
              <a:ea typeface="BIZ UD明朝 Medium" panose="02020500000000000000" pitchFamily="17" charset="-128"/>
            </a:endParaRPr>
          </a:p>
          <a:p>
            <a:pPr algn="ct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コメント</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88" name="正方形/長方形 87">
            <a:extLst>
              <a:ext uri="{FF2B5EF4-FFF2-40B4-BE49-F238E27FC236}">
                <a16:creationId xmlns:a16="http://schemas.microsoft.com/office/drawing/2014/main" id="{C3A2C96B-F31D-41BB-BBAC-DEDCD98AA712}"/>
              </a:ext>
            </a:extLst>
          </p:cNvPr>
          <p:cNvSpPr/>
          <p:nvPr/>
        </p:nvSpPr>
        <p:spPr>
          <a:xfrm>
            <a:off x="5115436" y="6396046"/>
            <a:ext cx="504000" cy="54000"/>
          </a:xfrm>
          <a:prstGeom prst="rect">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a:extLst>
              <a:ext uri="{FF2B5EF4-FFF2-40B4-BE49-F238E27FC236}">
                <a16:creationId xmlns:a16="http://schemas.microsoft.com/office/drawing/2014/main" id="{02CD35E4-09E0-4AB3-8E7C-6B21E8056068}"/>
              </a:ext>
            </a:extLst>
          </p:cNvPr>
          <p:cNvSpPr txBox="1"/>
          <p:nvPr/>
        </p:nvSpPr>
        <p:spPr>
          <a:xfrm>
            <a:off x="5158638" y="6460790"/>
            <a:ext cx="684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修正</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意見反映等</a:t>
            </a:r>
            <a:r>
              <a:rPr lang="en-US" altLang="ja-JP" sz="600" dirty="0">
                <a:solidFill>
                  <a:prstClr val="black"/>
                </a:solidFill>
                <a:latin typeface="BIZ UD明朝 Medium" panose="02020500000000000000" pitchFamily="17" charset="-128"/>
                <a:ea typeface="BIZ UD明朝 Medium" panose="02020500000000000000" pitchFamily="17" charset="-128"/>
              </a:rPr>
              <a:t>)</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cxnSp>
        <p:nvCxnSpPr>
          <p:cNvPr id="91" name="直線コネクタ 90">
            <a:extLst>
              <a:ext uri="{FF2B5EF4-FFF2-40B4-BE49-F238E27FC236}">
                <a16:creationId xmlns:a16="http://schemas.microsoft.com/office/drawing/2014/main" id="{D3815911-17A3-4B4D-9E2A-ACBCEAC495AC}"/>
              </a:ext>
            </a:extLst>
          </p:cNvPr>
          <p:cNvCxnSpPr>
            <a:cxnSpLocks/>
            <a:endCxn id="92" idx="0"/>
          </p:cNvCxnSpPr>
          <p:nvPr/>
        </p:nvCxnSpPr>
        <p:spPr>
          <a:xfrm flipH="1">
            <a:off x="8224599" y="6344714"/>
            <a:ext cx="83180" cy="97388"/>
          </a:xfrm>
          <a:prstGeom prst="line">
            <a:avLst/>
          </a:prstGeom>
        </p:spPr>
        <p:style>
          <a:lnRef idx="1">
            <a:schemeClr val="accent1"/>
          </a:lnRef>
          <a:fillRef idx="0">
            <a:schemeClr val="accent1"/>
          </a:fillRef>
          <a:effectRef idx="0">
            <a:schemeClr val="accent1"/>
          </a:effectRef>
          <a:fontRef idx="minor">
            <a:schemeClr val="tx1"/>
          </a:fontRef>
        </p:style>
      </p:cxnSp>
      <p:sp>
        <p:nvSpPr>
          <p:cNvPr id="92" name="テキスト ボックス 91">
            <a:extLst>
              <a:ext uri="{FF2B5EF4-FFF2-40B4-BE49-F238E27FC236}">
                <a16:creationId xmlns:a16="http://schemas.microsoft.com/office/drawing/2014/main" id="{C83B6053-EED7-49A8-8F49-1CE759F0ADB2}"/>
              </a:ext>
            </a:extLst>
          </p:cNvPr>
          <p:cNvSpPr txBox="1"/>
          <p:nvPr/>
        </p:nvSpPr>
        <p:spPr>
          <a:xfrm>
            <a:off x="8016722" y="6442102"/>
            <a:ext cx="415753" cy="184666"/>
          </a:xfrm>
          <a:prstGeom prst="rect">
            <a:avLst/>
          </a:prstGeom>
          <a:noFill/>
        </p:spPr>
        <p:txBody>
          <a:bodyPr wrap="square" lIns="0" tIns="0" rIns="0" bIns="0" rtlCol="0">
            <a:spAutoFit/>
          </a:bodyPr>
          <a:lstStyle/>
          <a:p>
            <a:pPr algn="ct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とりまとめ</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結果報告</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47" name="テキスト ボックス 46">
            <a:extLst>
              <a:ext uri="{FF2B5EF4-FFF2-40B4-BE49-F238E27FC236}">
                <a16:creationId xmlns:a16="http://schemas.microsoft.com/office/drawing/2014/main" id="{43325365-81E8-4E91-9F10-A61BCAFC32E5}"/>
              </a:ext>
            </a:extLst>
          </p:cNvPr>
          <p:cNvSpPr txBox="1"/>
          <p:nvPr/>
        </p:nvSpPr>
        <p:spPr>
          <a:xfrm>
            <a:off x="7989069" y="88072"/>
            <a:ext cx="1032384" cy="369332"/>
          </a:xfrm>
          <a:prstGeom prst="rect">
            <a:avLst/>
          </a:prstGeom>
          <a:solidFill>
            <a:schemeClr val="bg1"/>
          </a:solidFill>
          <a:ln>
            <a:solidFill>
              <a:schemeClr val="tx1"/>
            </a:solidFill>
          </a:ln>
        </p:spPr>
        <p:txBody>
          <a:bodyPr wrap="square" rtlCol="0">
            <a:spAutoFit/>
          </a:bodyPr>
          <a:lstStyle/>
          <a:p>
            <a:pPr algn="ctr"/>
            <a:r>
              <a:rPr kumimoji="1" lang="ja-JP" altLang="en-US"/>
              <a:t>資料⑨</a:t>
            </a:r>
            <a:endParaRPr kumimoji="1" lang="ja-JP" altLang="en-US" dirty="0"/>
          </a:p>
        </p:txBody>
      </p:sp>
      <p:sp>
        <p:nvSpPr>
          <p:cNvPr id="48" name="テキスト ボックス 47">
            <a:extLst>
              <a:ext uri="{FF2B5EF4-FFF2-40B4-BE49-F238E27FC236}">
                <a16:creationId xmlns:a16="http://schemas.microsoft.com/office/drawing/2014/main" id="{FEBE3FD1-4590-4DE8-A599-52DAEF444506}"/>
              </a:ext>
            </a:extLst>
          </p:cNvPr>
          <p:cNvSpPr txBox="1"/>
          <p:nvPr/>
        </p:nvSpPr>
        <p:spPr>
          <a:xfrm>
            <a:off x="4742320" y="6367779"/>
            <a:ext cx="278706" cy="92333"/>
          </a:xfrm>
          <a:prstGeom prst="rect">
            <a:avLst/>
          </a:prstGeom>
          <a:noFill/>
        </p:spPr>
        <p:txBody>
          <a:bodyPr wrap="square" lIns="0" tIns="0" rIns="0" bIns="0" rtlCol="0">
            <a:spAutoFit/>
          </a:bodyPr>
          <a:lstStyle/>
          <a:p>
            <a:pPr defTabSz="326578"/>
            <a:r>
              <a:rPr kumimoji="0" lang="en-US" altLang="ja-JP" sz="600" dirty="0">
                <a:solidFill>
                  <a:prstClr val="black"/>
                </a:solidFill>
                <a:latin typeface="BIZ UD明朝 Medium" panose="02020500000000000000" pitchFamily="17" charset="-128"/>
                <a:ea typeface="BIZ UD明朝 Medium" panose="02020500000000000000" pitchFamily="17" charset="-128"/>
              </a:rPr>
              <a:t>(10/18)</a:t>
            </a:r>
          </a:p>
        </p:txBody>
      </p:sp>
      <p:sp>
        <p:nvSpPr>
          <p:cNvPr id="49" name="テキスト ボックス 48">
            <a:extLst>
              <a:ext uri="{FF2B5EF4-FFF2-40B4-BE49-F238E27FC236}">
                <a16:creationId xmlns:a16="http://schemas.microsoft.com/office/drawing/2014/main" id="{70208124-B7CE-45EE-B27C-82ACF52FE683}"/>
              </a:ext>
            </a:extLst>
          </p:cNvPr>
          <p:cNvSpPr txBox="1"/>
          <p:nvPr/>
        </p:nvSpPr>
        <p:spPr>
          <a:xfrm>
            <a:off x="5108544" y="6267803"/>
            <a:ext cx="278706" cy="92333"/>
          </a:xfrm>
          <a:prstGeom prst="rect">
            <a:avLst/>
          </a:prstGeom>
          <a:noFill/>
        </p:spPr>
        <p:txBody>
          <a:bodyPr wrap="square" lIns="0" tIns="0" rIns="0" bIns="0" rtlCol="0">
            <a:spAutoFit/>
          </a:bodyPr>
          <a:lstStyle/>
          <a:p>
            <a:pPr defTabSz="326578"/>
            <a:r>
              <a:rPr lang="en-US" altLang="ja-JP" sz="600" dirty="0">
                <a:solidFill>
                  <a:prstClr val="black"/>
                </a:solidFill>
                <a:latin typeface="BIZ UD明朝 Medium" panose="02020500000000000000" pitchFamily="17" charset="-128"/>
                <a:ea typeface="BIZ UD明朝 Medium" panose="02020500000000000000" pitchFamily="17" charset="-128"/>
              </a:rPr>
              <a:t>(</a:t>
            </a:r>
            <a:r>
              <a:rPr kumimoji="0" lang="en-US" altLang="ja-JP" sz="600" dirty="0">
                <a:solidFill>
                  <a:prstClr val="black"/>
                </a:solidFill>
                <a:latin typeface="BIZ UD明朝 Medium" panose="02020500000000000000" pitchFamily="17" charset="-128"/>
                <a:ea typeface="BIZ UD明朝 Medium" panose="02020500000000000000" pitchFamily="17" charset="-128"/>
              </a:rPr>
              <a:t>12/9)</a:t>
            </a:r>
          </a:p>
        </p:txBody>
      </p:sp>
      <p:sp>
        <p:nvSpPr>
          <p:cNvPr id="50" name="楕円 49">
            <a:extLst>
              <a:ext uri="{FF2B5EF4-FFF2-40B4-BE49-F238E27FC236}">
                <a16:creationId xmlns:a16="http://schemas.microsoft.com/office/drawing/2014/main" id="{93761FE9-EB9E-443D-A9D0-EC6731C637C9}"/>
              </a:ext>
            </a:extLst>
          </p:cNvPr>
          <p:cNvSpPr/>
          <p:nvPr/>
        </p:nvSpPr>
        <p:spPr>
          <a:xfrm>
            <a:off x="5700698" y="6270361"/>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529D58E1-FAB1-41C0-9AC9-B80D70A3AD19}"/>
              </a:ext>
            </a:extLst>
          </p:cNvPr>
          <p:cNvSpPr txBox="1"/>
          <p:nvPr/>
        </p:nvSpPr>
        <p:spPr>
          <a:xfrm>
            <a:off x="5788056" y="6263993"/>
            <a:ext cx="278706" cy="92333"/>
          </a:xfrm>
          <a:prstGeom prst="rect">
            <a:avLst/>
          </a:prstGeom>
          <a:noFill/>
        </p:spPr>
        <p:txBody>
          <a:bodyPr wrap="square" lIns="0" tIns="0" rIns="0" bIns="0" rtlCol="0">
            <a:spAutoFit/>
          </a:bodyPr>
          <a:lstStyle/>
          <a:p>
            <a:pPr defTabSz="326578"/>
            <a:r>
              <a:rPr lang="en-US" altLang="ja-JP" sz="600" dirty="0">
                <a:solidFill>
                  <a:prstClr val="black"/>
                </a:solidFill>
                <a:latin typeface="BIZ UD明朝 Medium" panose="02020500000000000000" pitchFamily="17" charset="-128"/>
                <a:ea typeface="BIZ UD明朝 Medium" panose="02020500000000000000" pitchFamily="17" charset="-128"/>
              </a:rPr>
              <a:t>(4</a:t>
            </a:r>
            <a:r>
              <a:rPr kumimoji="0" lang="en-US" altLang="ja-JP" sz="600" dirty="0">
                <a:solidFill>
                  <a:prstClr val="black"/>
                </a:solidFill>
                <a:latin typeface="BIZ UD明朝 Medium" panose="02020500000000000000" pitchFamily="17" charset="-128"/>
                <a:ea typeface="BIZ UD明朝 Medium" panose="02020500000000000000" pitchFamily="17" charset="-128"/>
              </a:rPr>
              <a:t>/10)</a:t>
            </a:r>
          </a:p>
        </p:txBody>
      </p:sp>
      <p:sp>
        <p:nvSpPr>
          <p:cNvPr id="54" name="正方形/長方形 53">
            <a:extLst>
              <a:ext uri="{FF2B5EF4-FFF2-40B4-BE49-F238E27FC236}">
                <a16:creationId xmlns:a16="http://schemas.microsoft.com/office/drawing/2014/main" id="{9C2C626C-EE4D-4AA8-B163-1FC8F6279A3E}"/>
              </a:ext>
            </a:extLst>
          </p:cNvPr>
          <p:cNvSpPr/>
          <p:nvPr/>
        </p:nvSpPr>
        <p:spPr>
          <a:xfrm>
            <a:off x="6309455" y="6399212"/>
            <a:ext cx="720000" cy="54000"/>
          </a:xfrm>
          <a:prstGeom prst="rect">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BECD629D-512C-4834-9A96-BC711ED74057}"/>
              </a:ext>
            </a:extLst>
          </p:cNvPr>
          <p:cNvSpPr txBox="1"/>
          <p:nvPr/>
        </p:nvSpPr>
        <p:spPr>
          <a:xfrm>
            <a:off x="6314393" y="6473854"/>
            <a:ext cx="755999" cy="184666"/>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令和６年度実績報告</a:t>
            </a:r>
            <a:endParaRPr lang="en-US" altLang="ja-JP" sz="600" dirty="0">
              <a:solidFill>
                <a:prstClr val="black"/>
              </a:solidFill>
              <a:latin typeface="BIZ UD明朝 Medium" panose="02020500000000000000" pitchFamily="17" charset="-128"/>
              <a:ea typeface="BIZ UD明朝 Medium" panose="02020500000000000000" pitchFamily="17" charset="-128"/>
            </a:endParaRPr>
          </a:p>
          <a:p>
            <a:pPr defTabSz="326578"/>
            <a:r>
              <a:rPr kumimoji="0" lang="en-US" altLang="ja-JP" sz="600" dirty="0">
                <a:solidFill>
                  <a:prstClr val="black"/>
                </a:solidFill>
                <a:latin typeface="BIZ UD明朝 Medium" panose="02020500000000000000" pitchFamily="17" charset="-128"/>
                <a:ea typeface="BIZ UD明朝 Medium" panose="02020500000000000000" pitchFamily="17" charset="-128"/>
              </a:rPr>
              <a:t>(</a:t>
            </a:r>
            <a:r>
              <a:rPr kumimoji="0" lang="ja-JP" altLang="en-US" sz="600" dirty="0">
                <a:solidFill>
                  <a:prstClr val="black"/>
                </a:solidFill>
                <a:latin typeface="BIZ UD明朝 Medium" panose="02020500000000000000" pitchFamily="17" charset="-128"/>
                <a:ea typeface="BIZ UD明朝 Medium" panose="02020500000000000000" pitchFamily="17" charset="-128"/>
              </a:rPr>
              <a:t>各事業者作成</a:t>
            </a:r>
            <a:r>
              <a:rPr kumimoji="0" lang="en-US" altLang="ja-JP" sz="600" dirty="0">
                <a:solidFill>
                  <a:prstClr val="black"/>
                </a:solidFill>
                <a:latin typeface="BIZ UD明朝 Medium" panose="02020500000000000000" pitchFamily="17" charset="-128"/>
                <a:ea typeface="BIZ UD明朝 Medium" panose="02020500000000000000" pitchFamily="17" charset="-128"/>
              </a:rPr>
              <a:t>)</a:t>
            </a:r>
          </a:p>
        </p:txBody>
      </p:sp>
      <p:sp>
        <p:nvSpPr>
          <p:cNvPr id="56" name="正方形/長方形 55">
            <a:extLst>
              <a:ext uri="{FF2B5EF4-FFF2-40B4-BE49-F238E27FC236}">
                <a16:creationId xmlns:a16="http://schemas.microsoft.com/office/drawing/2014/main" id="{1EB9733A-6045-4CE3-B12C-E6BCC4894CDB}"/>
              </a:ext>
            </a:extLst>
          </p:cNvPr>
          <p:cNvSpPr/>
          <p:nvPr/>
        </p:nvSpPr>
        <p:spPr>
          <a:xfrm>
            <a:off x="7586049" y="6392643"/>
            <a:ext cx="360000" cy="54000"/>
          </a:xfrm>
          <a:prstGeom prst="rect">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6984C20E-165C-4C4C-AB29-0131B2F3D9E2}"/>
              </a:ext>
            </a:extLst>
          </p:cNvPr>
          <p:cNvSpPr txBox="1"/>
          <p:nvPr/>
        </p:nvSpPr>
        <p:spPr>
          <a:xfrm>
            <a:off x="7601587" y="6468516"/>
            <a:ext cx="458968" cy="184666"/>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修正</a:t>
            </a:r>
            <a:endParaRPr lang="en-US" altLang="ja-JP" sz="600" dirty="0">
              <a:solidFill>
                <a:prstClr val="black"/>
              </a:solidFill>
              <a:latin typeface="BIZ UD明朝 Medium" panose="02020500000000000000" pitchFamily="17" charset="-128"/>
              <a:ea typeface="BIZ UD明朝 Medium" panose="02020500000000000000" pitchFamily="17" charset="-128"/>
            </a:endParaRPr>
          </a:p>
          <a:p>
            <a:pPr defTabSz="326578"/>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実績反映</a:t>
            </a:r>
            <a:r>
              <a:rPr lang="en-US" altLang="ja-JP" sz="600" dirty="0">
                <a:solidFill>
                  <a:prstClr val="black"/>
                </a:solidFill>
                <a:latin typeface="BIZ UD明朝 Medium" panose="02020500000000000000" pitchFamily="17" charset="-128"/>
                <a:ea typeface="BIZ UD明朝 Medium" panose="02020500000000000000" pitchFamily="17" charset="-128"/>
              </a:rPr>
              <a:t>)</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Tree>
    <p:extLst>
      <p:ext uri="{BB962C8B-B14F-4D97-AF65-F5344CB8AC3E}">
        <p14:creationId xmlns:p14="http://schemas.microsoft.com/office/powerpoint/2010/main" val="38328004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998</Words>
  <Application>Microsoft Office PowerPoint</Application>
  <PresentationFormat>画面に合わせる (4:3)</PresentationFormat>
  <Paragraphs>129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UDP明朝 Medium</vt:lpstr>
      <vt:lpstr>BIZ UD明朝 Medium</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2025-04-17T06:55:28Z</dcterms:created>
  <dcterms:modified xsi:type="dcterms:W3CDTF">2025-04-17T06:55:30Z</dcterms:modified>
</cp:coreProperties>
</file>