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notesMasterIdLst>
    <p:notesMasterId r:id="rId24"/>
  </p:notesMasterIdLst>
  <p:handoutMasterIdLst>
    <p:handoutMasterId r:id="rId25"/>
  </p:handoutMasterIdLst>
  <p:sldIdLst>
    <p:sldId id="256" r:id="rId2"/>
    <p:sldId id="444" r:id="rId3"/>
    <p:sldId id="464" r:id="rId4"/>
    <p:sldId id="486" r:id="rId5"/>
    <p:sldId id="489" r:id="rId6"/>
    <p:sldId id="490" r:id="rId7"/>
    <p:sldId id="509" r:id="rId8"/>
    <p:sldId id="483" r:id="rId9"/>
    <p:sldId id="496" r:id="rId10"/>
    <p:sldId id="488" r:id="rId11"/>
    <p:sldId id="482" r:id="rId12"/>
    <p:sldId id="731" r:id="rId13"/>
    <p:sldId id="734" r:id="rId14"/>
    <p:sldId id="732" r:id="rId15"/>
    <p:sldId id="733" r:id="rId16"/>
    <p:sldId id="725" r:id="rId17"/>
    <p:sldId id="388" r:id="rId18"/>
    <p:sldId id="735" r:id="rId19"/>
    <p:sldId id="408" r:id="rId20"/>
    <p:sldId id="736" r:id="rId21"/>
    <p:sldId id="409" r:id="rId22"/>
    <p:sldId id="473"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BCE292"/>
    <a:srgbClr val="CCFFCC"/>
    <a:srgbClr val="ECF3FB"/>
    <a:srgbClr val="D5D7E0"/>
    <a:srgbClr val="EBECF0"/>
    <a:srgbClr val="4D577D"/>
    <a:srgbClr val="EAECF0"/>
    <a:srgbClr val="EDF1FD"/>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1" autoAdjust="0"/>
  </p:normalViewPr>
  <p:slideViewPr>
    <p:cSldViewPr>
      <p:cViewPr varScale="1">
        <p:scale>
          <a:sx n="96" d="100"/>
          <a:sy n="96" d="100"/>
        </p:scale>
        <p:origin x="653"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247.126.30\disk2\01_&#35373;&#20633;&#35336;&#30011;G\01_ESCO\02_ESCO&#25552;&#26696;&#23529;&#26619;&#20250;\R07&#24180;&#24230;\02_&#26412;&#20250;&#65288;&#31532;1&#22238;&#36984;&#23450;&#37096;&#20250;&#65289;\06_&#20250;&#35696;&#36039;&#26009;&#65288;&#25552;&#26696;&#23529;&#26619;&#20250;&#65289;\&#36039;&#26009;&#65288;&#37197;&#24067;&#12375;&#12394;&#12356;&#65289;\&#25163;&#25345;&#12385;&#65288;&#20844;&#38283;&#12375;&#12394;&#12356;&#65289;\&#12464;&#12521;&#125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10.247.126.30\disk2\01_&#35373;&#20633;&#35336;&#30011;G\01_ESCO\02_ESCO&#25552;&#26696;&#23529;&#26619;&#20250;\R07&#24180;&#24230;\02_&#26412;&#20250;&#65288;&#31532;1&#22238;&#36984;&#23450;&#37096;&#20250;&#65289;\06_&#20250;&#35696;&#36039;&#26009;&#65288;&#25552;&#26696;&#23529;&#26619;&#20250;&#65289;\&#36039;&#26009;&#65288;&#37197;&#24067;&#12375;&#12394;&#12356;&#65289;\&#25163;&#25345;&#12385;&#65288;&#20844;&#38283;&#12375;&#12394;&#12356;&#65289;\&#12464;&#12521;&#12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4351851851851852"/>
          <c:w val="0.90286351706036749"/>
          <c:h val="0.60291447944006993"/>
        </c:manualLayout>
      </c:layout>
      <c:lineChart>
        <c:grouping val="stacked"/>
        <c:varyColors val="0"/>
        <c:ser>
          <c:idx val="0"/>
          <c:order val="0"/>
          <c:spPr>
            <a:ln w="28575" cap="rnd">
              <a:solidFill>
                <a:schemeClr val="accent1"/>
              </a:solidFill>
              <a:round/>
            </a:ln>
            <a:effectLst/>
          </c:spPr>
          <c:marker>
            <c:symbol val="circle"/>
            <c:size val="10"/>
            <c:spPr>
              <a:solidFill>
                <a:schemeClr val="accent1"/>
              </a:solidFill>
              <a:ln w="9525">
                <a:solidFill>
                  <a:schemeClr val="tx1">
                    <a:alpha val="9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入力!$B$3:$J$3</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入力!$B$4:$J$4</c:f>
              <c:numCache>
                <c:formatCode>General</c:formatCode>
                <c:ptCount val="9"/>
                <c:pt idx="0">
                  <c:v>44.3</c:v>
                </c:pt>
                <c:pt idx="1">
                  <c:v>36.799999999999997</c:v>
                </c:pt>
                <c:pt idx="2">
                  <c:v>32.9</c:v>
                </c:pt>
                <c:pt idx="3">
                  <c:v>31.1</c:v>
                </c:pt>
                <c:pt idx="4">
                  <c:v>32.5</c:v>
                </c:pt>
                <c:pt idx="5">
                  <c:v>37.1</c:v>
                </c:pt>
                <c:pt idx="6">
                  <c:v>29.7</c:v>
                </c:pt>
                <c:pt idx="7">
                  <c:v>30.2</c:v>
                </c:pt>
                <c:pt idx="8">
                  <c:v>29.5</c:v>
                </c:pt>
              </c:numCache>
            </c:numRef>
          </c:val>
          <c:smooth val="0"/>
          <c:extLst>
            <c:ext xmlns:c16="http://schemas.microsoft.com/office/drawing/2014/chart" uri="{C3380CC4-5D6E-409C-BE32-E72D297353CC}">
              <c16:uniqueId val="{00000000-2C91-4B7D-A076-8F9BDEF56EE7}"/>
            </c:ext>
          </c:extLst>
        </c:ser>
        <c:dLbls>
          <c:showLegendKey val="0"/>
          <c:showVal val="0"/>
          <c:showCatName val="0"/>
          <c:showSerName val="0"/>
          <c:showPercent val="0"/>
          <c:showBubbleSize val="0"/>
        </c:dLbls>
        <c:marker val="1"/>
        <c:smooth val="0"/>
        <c:axId val="767875215"/>
        <c:axId val="767874383"/>
      </c:lineChart>
      <c:catAx>
        <c:axId val="767875215"/>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767874383"/>
        <c:crosses val="autoZero"/>
        <c:auto val="1"/>
        <c:lblAlgn val="ctr"/>
        <c:lblOffset val="100"/>
        <c:noMultiLvlLbl val="0"/>
      </c:catAx>
      <c:valAx>
        <c:axId val="76787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ea"/>
                <a:ea typeface="+mn-ea"/>
                <a:cs typeface="+mn-cs"/>
              </a:defRPr>
            </a:pPr>
            <a:endParaRPr lang="ja-JP"/>
          </a:p>
        </c:txPr>
        <c:crossAx val="767875215"/>
        <c:crosses val="autoZero"/>
        <c:crossBetween val="between"/>
        <c:majorUnit val="1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9.7779345079250665E-2"/>
          <c:w val="0.86683814523184599"/>
          <c:h val="0.74713121187533027"/>
        </c:manualLayout>
      </c:layout>
      <c:barChart>
        <c:barDir val="col"/>
        <c:grouping val="clustered"/>
        <c:varyColors val="0"/>
        <c:ser>
          <c:idx val="1"/>
          <c:order val="0"/>
          <c:tx>
            <c:strRef>
              <c:f>入力!$A$17</c:f>
              <c:strCache>
                <c:ptCount val="1"/>
                <c:pt idx="0">
                  <c:v>旧プラン分</c:v>
                </c:pt>
              </c:strCache>
            </c:strRef>
          </c:tx>
          <c:spPr>
            <a:solidFill>
              <a:schemeClr val="accent4">
                <a:lumMod val="75000"/>
              </a:schemeClr>
            </a:solidFill>
            <a:ln>
              <a:noFill/>
            </a:ln>
            <a:effectLst/>
          </c:spPr>
          <c:invertIfNegative val="0"/>
          <c:dLbls>
            <c:dLbl>
              <c:idx val="6"/>
              <c:layout>
                <c:manualLayout>
                  <c:x val="2.2802386780665514E-4"/>
                  <c:y val="-1.15324155039033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D6-4A8E-BF33-A1AC84C2571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入力!$B$15:$J$15</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入力!$B$17:$J$17</c:f>
              <c:numCache>
                <c:formatCode>General</c:formatCode>
                <c:ptCount val="9"/>
                <c:pt idx="0">
                  <c:v>7.8</c:v>
                </c:pt>
                <c:pt idx="1">
                  <c:v>9</c:v>
                </c:pt>
                <c:pt idx="2">
                  <c:v>8.6</c:v>
                </c:pt>
                <c:pt idx="3">
                  <c:v>9</c:v>
                </c:pt>
                <c:pt idx="4">
                  <c:v>8.4</c:v>
                </c:pt>
                <c:pt idx="5">
                  <c:v>7.4</c:v>
                </c:pt>
                <c:pt idx="6">
                  <c:v>7.3</c:v>
                </c:pt>
                <c:pt idx="7">
                  <c:v>6.8</c:v>
                </c:pt>
                <c:pt idx="8">
                  <c:v>7.6</c:v>
                </c:pt>
              </c:numCache>
            </c:numRef>
          </c:val>
          <c:extLst>
            <c:ext xmlns:c16="http://schemas.microsoft.com/office/drawing/2014/chart" uri="{C3380CC4-5D6E-409C-BE32-E72D297353CC}">
              <c16:uniqueId val="{00000001-31D6-4A8E-BF33-A1AC84C25719}"/>
            </c:ext>
          </c:extLst>
        </c:ser>
        <c:ser>
          <c:idx val="0"/>
          <c:order val="1"/>
          <c:tx>
            <c:strRef>
              <c:f>入力!$A$16</c:f>
              <c:strCache>
                <c:ptCount val="1"/>
                <c:pt idx="0">
                  <c:v>新プラン分</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入力!$B$15:$J$15</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入力!$B$16:$J$16</c:f>
              <c:numCache>
                <c:formatCode>General</c:formatCode>
                <c:ptCount val="9"/>
                <c:pt idx="0">
                  <c:v>1.3</c:v>
                </c:pt>
                <c:pt idx="1">
                  <c:v>2</c:v>
                </c:pt>
                <c:pt idx="2">
                  <c:v>2.9</c:v>
                </c:pt>
                <c:pt idx="3">
                  <c:v>3.5</c:v>
                </c:pt>
                <c:pt idx="4">
                  <c:v>4.3</c:v>
                </c:pt>
                <c:pt idx="5">
                  <c:v>6</c:v>
                </c:pt>
                <c:pt idx="6">
                  <c:v>6.3</c:v>
                </c:pt>
                <c:pt idx="7">
                  <c:v>6.6</c:v>
                </c:pt>
                <c:pt idx="8">
                  <c:v>7.5</c:v>
                </c:pt>
              </c:numCache>
            </c:numRef>
          </c:val>
          <c:extLst>
            <c:ext xmlns:c16="http://schemas.microsoft.com/office/drawing/2014/chart" uri="{C3380CC4-5D6E-409C-BE32-E72D297353CC}">
              <c16:uniqueId val="{0000000A-31D6-4A8E-BF33-A1AC84C25719}"/>
            </c:ext>
          </c:extLst>
        </c:ser>
        <c:dLbls>
          <c:showLegendKey val="0"/>
          <c:showVal val="0"/>
          <c:showCatName val="0"/>
          <c:showSerName val="0"/>
          <c:showPercent val="0"/>
          <c:showBubbleSize val="0"/>
        </c:dLbls>
        <c:gapWidth val="219"/>
        <c:overlap val="100"/>
        <c:axId val="1239059807"/>
        <c:axId val="1239056479"/>
      </c:barChart>
      <c:lineChart>
        <c:grouping val="standard"/>
        <c:varyColors val="0"/>
        <c:ser>
          <c:idx val="2"/>
          <c:order val="2"/>
          <c:tx>
            <c:strRef>
              <c:f>入力!$A$18</c:f>
              <c:strCache>
                <c:ptCount val="1"/>
                <c:pt idx="0">
                  <c:v>累積</c:v>
                </c:pt>
              </c:strCache>
            </c:strRef>
          </c:tx>
          <c:spPr>
            <a:ln w="19050" cap="rnd">
              <a:solidFill>
                <a:schemeClr val="tx1"/>
              </a:solidFill>
              <a:round/>
            </a:ln>
            <a:effectLst/>
          </c:spPr>
          <c:marker>
            <c:symbol val="circle"/>
            <c:size val="5"/>
            <c:spPr>
              <a:solidFill>
                <a:schemeClr val="bg1"/>
              </a:solidFill>
              <a:ln w="9525">
                <a:solidFill>
                  <a:schemeClr val="tx1"/>
                </a:solidFill>
              </a:ln>
              <a:effectLst/>
            </c:spPr>
          </c:marker>
          <c:cat>
            <c:strRef>
              <c:f>入力!$B$15:$I$15</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入力!$B$18:$J$18</c:f>
              <c:numCache>
                <c:formatCode>General</c:formatCode>
                <c:ptCount val="9"/>
                <c:pt idx="0">
                  <c:v>7.8</c:v>
                </c:pt>
                <c:pt idx="1">
                  <c:v>16.8</c:v>
                </c:pt>
                <c:pt idx="2">
                  <c:v>25.4</c:v>
                </c:pt>
                <c:pt idx="3">
                  <c:v>34.4</c:v>
                </c:pt>
                <c:pt idx="4">
                  <c:v>42.8</c:v>
                </c:pt>
                <c:pt idx="5">
                  <c:v>50.199999999999996</c:v>
                </c:pt>
                <c:pt idx="6">
                  <c:v>57.499999999999993</c:v>
                </c:pt>
                <c:pt idx="7">
                  <c:v>64.3</c:v>
                </c:pt>
                <c:pt idx="8">
                  <c:v>71.899999999999991</c:v>
                </c:pt>
              </c:numCache>
            </c:numRef>
          </c:val>
          <c:smooth val="0"/>
          <c:extLst>
            <c:ext xmlns:c16="http://schemas.microsoft.com/office/drawing/2014/chart" uri="{C3380CC4-5D6E-409C-BE32-E72D297353CC}">
              <c16:uniqueId val="{0000000B-31D6-4A8E-BF33-A1AC84C25719}"/>
            </c:ext>
          </c:extLst>
        </c:ser>
        <c:dLbls>
          <c:showLegendKey val="0"/>
          <c:showVal val="0"/>
          <c:showCatName val="0"/>
          <c:showSerName val="0"/>
          <c:showPercent val="0"/>
          <c:showBubbleSize val="0"/>
        </c:dLbls>
        <c:marker val="1"/>
        <c:smooth val="0"/>
        <c:axId val="1239058975"/>
        <c:axId val="1239056895"/>
      </c:lineChart>
      <c:catAx>
        <c:axId val="123905980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6479"/>
        <c:crosses val="autoZero"/>
        <c:auto val="1"/>
        <c:lblAlgn val="ctr"/>
        <c:lblOffset val="100"/>
        <c:noMultiLvlLbl val="0"/>
      </c:catAx>
      <c:valAx>
        <c:axId val="123905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9807"/>
        <c:crosses val="autoZero"/>
        <c:crossBetween val="between"/>
      </c:valAx>
      <c:valAx>
        <c:axId val="12390568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9058975"/>
        <c:crosses val="max"/>
        <c:crossBetween val="between"/>
      </c:valAx>
      <c:catAx>
        <c:axId val="1239058975"/>
        <c:scaling>
          <c:orientation val="minMax"/>
        </c:scaling>
        <c:delete val="1"/>
        <c:axPos val="b"/>
        <c:numFmt formatCode="General" sourceLinked="1"/>
        <c:majorTickMark val="out"/>
        <c:minorTickMark val="none"/>
        <c:tickLblPos val="nextTo"/>
        <c:crossAx val="12390568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17629046369205E-2"/>
          <c:y val="0.11609658000722235"/>
          <c:w val="0.88172681539807529"/>
          <c:h val="0.74064637419450607"/>
        </c:manualLayout>
      </c:layout>
      <c:barChart>
        <c:barDir val="col"/>
        <c:grouping val="clustered"/>
        <c:varyColors val="0"/>
        <c:ser>
          <c:idx val="1"/>
          <c:order val="1"/>
          <c:tx>
            <c:strRef>
              <c:f>入力!$A$28</c:f>
              <c:strCache>
                <c:ptCount val="1"/>
                <c:pt idx="0">
                  <c:v>各年度新規導入施設分(kL)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入力!$B$26:$J$26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入力!$B$28:$J$28</c:f>
              <c:numCache>
                <c:formatCode>General</c:formatCode>
                <c:ptCount val="9"/>
                <c:pt idx="0">
                  <c:v>782</c:v>
                </c:pt>
                <c:pt idx="1">
                  <c:v>770</c:v>
                </c:pt>
                <c:pt idx="2">
                  <c:v>793</c:v>
                </c:pt>
                <c:pt idx="3">
                  <c:v>672</c:v>
                </c:pt>
                <c:pt idx="4">
                  <c:v>798</c:v>
                </c:pt>
                <c:pt idx="5">
                  <c:v>2632</c:v>
                </c:pt>
                <c:pt idx="6">
                  <c:v>1264</c:v>
                </c:pt>
                <c:pt idx="7">
                  <c:v>190</c:v>
                </c:pt>
                <c:pt idx="8">
                  <c:v>1245</c:v>
                </c:pt>
              </c:numCache>
            </c:numRef>
          </c:val>
          <c:extLst>
            <c:ext xmlns:c16="http://schemas.microsoft.com/office/drawing/2014/chart" uri="{C3380CC4-5D6E-409C-BE32-E72D297353CC}">
              <c16:uniqueId val="{00000000-3235-4FD6-9ED7-D434417F51B5}"/>
            </c:ext>
          </c:extLst>
        </c:ser>
        <c:dLbls>
          <c:showLegendKey val="0"/>
          <c:showVal val="0"/>
          <c:showCatName val="0"/>
          <c:showSerName val="0"/>
          <c:showPercent val="0"/>
          <c:showBubbleSize val="0"/>
        </c:dLbls>
        <c:gapWidth val="219"/>
        <c:axId val="1441692911"/>
        <c:axId val="1441692495"/>
      </c:barChart>
      <c:lineChart>
        <c:grouping val="stacked"/>
        <c:varyColors val="0"/>
        <c:ser>
          <c:idx val="0"/>
          <c:order val="0"/>
          <c:tx>
            <c:strRef>
              <c:f>入力!$A$27</c:f>
              <c:strCache>
                <c:ptCount val="1"/>
                <c:pt idx="0">
                  <c:v>年間合計(kL/年)</c:v>
                </c:pt>
              </c:strCache>
            </c:strRef>
          </c:tx>
          <c:spPr>
            <a:ln w="28575" cap="rnd">
              <a:solidFill>
                <a:schemeClr val="accent1"/>
              </a:solidFill>
              <a:round/>
            </a:ln>
            <a:effectLst/>
          </c:spPr>
          <c:marker>
            <c:symbol val="circle"/>
            <c:size val="10"/>
            <c:spPr>
              <a:solidFill>
                <a:schemeClr val="lt1"/>
              </a:solidFill>
              <a:ln w="9525">
                <a:solidFill>
                  <a:schemeClr val="tx1"/>
                </a:solidFill>
              </a:ln>
              <a:effectLst/>
            </c:spPr>
          </c:marker>
          <c:cat>
            <c:strRef>
              <c:f>入力!$B$26:$J$26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入力!$B$27:$J$27</c:f>
              <c:numCache>
                <c:formatCode>General</c:formatCode>
                <c:ptCount val="9"/>
                <c:pt idx="0">
                  <c:v>782</c:v>
                </c:pt>
                <c:pt idx="1">
                  <c:v>1580</c:v>
                </c:pt>
                <c:pt idx="2">
                  <c:v>2403</c:v>
                </c:pt>
                <c:pt idx="3">
                  <c:v>3037</c:v>
                </c:pt>
                <c:pt idx="4">
                  <c:v>4008</c:v>
                </c:pt>
                <c:pt idx="5">
                  <c:v>6436</c:v>
                </c:pt>
                <c:pt idx="6">
                  <c:v>6787</c:v>
                </c:pt>
                <c:pt idx="7">
                  <c:v>7216</c:v>
                </c:pt>
                <c:pt idx="8">
                  <c:v>8838</c:v>
                </c:pt>
              </c:numCache>
            </c:numRef>
          </c:val>
          <c:smooth val="0"/>
          <c:extLst>
            <c:ext xmlns:c16="http://schemas.microsoft.com/office/drawing/2014/chart" uri="{C3380CC4-5D6E-409C-BE32-E72D297353CC}">
              <c16:uniqueId val="{00000001-3235-4FD6-9ED7-D434417F51B5}"/>
            </c:ext>
          </c:extLst>
        </c:ser>
        <c:dLbls>
          <c:showLegendKey val="0"/>
          <c:showVal val="0"/>
          <c:showCatName val="0"/>
          <c:showSerName val="0"/>
          <c:showPercent val="0"/>
          <c:showBubbleSize val="0"/>
        </c:dLbls>
        <c:marker val="1"/>
        <c:smooth val="0"/>
        <c:axId val="1441692911"/>
        <c:axId val="1441692495"/>
      </c:lineChart>
      <c:catAx>
        <c:axId val="144169291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495"/>
        <c:crosses val="autoZero"/>
        <c:auto val="1"/>
        <c:lblAlgn val="ctr"/>
        <c:lblOffset val="100"/>
        <c:noMultiLvlLbl val="0"/>
      </c:catAx>
      <c:valAx>
        <c:axId val="144169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4169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875514298598"/>
          <c:y val="7.8229400141074351E-2"/>
          <c:w val="0.860635699674826"/>
          <c:h val="0.78313713611424851"/>
        </c:manualLayout>
      </c:layout>
      <c:barChart>
        <c:barDir val="col"/>
        <c:grouping val="clustered"/>
        <c:varyColors val="0"/>
        <c:ser>
          <c:idx val="1"/>
          <c:order val="1"/>
          <c:tx>
            <c:strRef>
              <c:f>入力!$A$38</c:f>
              <c:strCache>
                <c:ptCount val="1"/>
                <c:pt idx="0">
                  <c:v>各年度新規導入施設分(t-CO2)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入力!$B$36:$J$36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入力!$B$38:$J$38</c:f>
              <c:numCache>
                <c:formatCode>General</c:formatCode>
                <c:ptCount val="9"/>
                <c:pt idx="0">
                  <c:v>1296</c:v>
                </c:pt>
                <c:pt idx="1">
                  <c:v>1460</c:v>
                </c:pt>
                <c:pt idx="2">
                  <c:v>1418</c:v>
                </c:pt>
                <c:pt idx="3">
                  <c:v>1367</c:v>
                </c:pt>
                <c:pt idx="4">
                  <c:v>1597</c:v>
                </c:pt>
                <c:pt idx="5">
                  <c:v>5126</c:v>
                </c:pt>
                <c:pt idx="6">
                  <c:v>2068</c:v>
                </c:pt>
                <c:pt idx="7">
                  <c:v>296</c:v>
                </c:pt>
                <c:pt idx="8">
                  <c:v>1889</c:v>
                </c:pt>
              </c:numCache>
            </c:numRef>
          </c:val>
          <c:extLst>
            <c:ext xmlns:c16="http://schemas.microsoft.com/office/drawing/2014/chart" uri="{C3380CC4-5D6E-409C-BE32-E72D297353CC}">
              <c16:uniqueId val="{00000000-F410-4704-8296-A88415559A9A}"/>
            </c:ext>
          </c:extLst>
        </c:ser>
        <c:dLbls>
          <c:showLegendKey val="0"/>
          <c:showVal val="0"/>
          <c:showCatName val="0"/>
          <c:showSerName val="0"/>
          <c:showPercent val="0"/>
          <c:showBubbleSize val="0"/>
        </c:dLbls>
        <c:gapWidth val="219"/>
        <c:axId val="1235118719"/>
        <c:axId val="1235116639"/>
      </c:barChart>
      <c:lineChart>
        <c:grouping val="stacked"/>
        <c:varyColors val="0"/>
        <c:ser>
          <c:idx val="0"/>
          <c:order val="0"/>
          <c:tx>
            <c:strRef>
              <c:f>入力!$A$37</c:f>
              <c:strCache>
                <c:ptCount val="1"/>
                <c:pt idx="0">
                  <c:v>年間合計(t-CO2/年)</c:v>
                </c:pt>
              </c:strCache>
            </c:strRef>
          </c:tx>
          <c:spPr>
            <a:ln w="28575" cap="rnd">
              <a:solidFill>
                <a:schemeClr val="accent1"/>
              </a:solidFill>
              <a:round/>
            </a:ln>
            <a:effectLst/>
          </c:spPr>
          <c:marker>
            <c:symbol val="circle"/>
            <c:size val="10"/>
            <c:spPr>
              <a:solidFill>
                <a:schemeClr val="bg1"/>
              </a:solidFill>
              <a:ln w="9525">
                <a:solidFill>
                  <a:schemeClr val="tx1"/>
                </a:solidFill>
              </a:ln>
              <a:effectLst/>
            </c:spPr>
          </c:marker>
          <c:cat>
            <c:strRef>
              <c:f>入力!$B$36:$J$36</c:f>
              <c:strCache>
                <c:ptCount val="9"/>
                <c:pt idx="0">
                  <c:v>平成27年度</c:v>
                </c:pt>
                <c:pt idx="1">
                  <c:v>平成28年度</c:v>
                </c:pt>
                <c:pt idx="2">
                  <c:v>平成29年度</c:v>
                </c:pt>
                <c:pt idx="3">
                  <c:v>平成30年度</c:v>
                </c:pt>
                <c:pt idx="4">
                  <c:v>令和元年度</c:v>
                </c:pt>
                <c:pt idx="5">
                  <c:v>令和２年度</c:v>
                </c:pt>
                <c:pt idx="6">
                  <c:v>令和３年度</c:v>
                </c:pt>
                <c:pt idx="7">
                  <c:v>令和４年度</c:v>
                </c:pt>
                <c:pt idx="8">
                  <c:v>令和５年度</c:v>
                </c:pt>
              </c:strCache>
            </c:strRef>
          </c:cat>
          <c:val>
            <c:numRef>
              <c:f>入力!$B$37:$J$37</c:f>
              <c:numCache>
                <c:formatCode>General</c:formatCode>
                <c:ptCount val="9"/>
                <c:pt idx="0">
                  <c:v>1296</c:v>
                </c:pt>
                <c:pt idx="1">
                  <c:v>2801</c:v>
                </c:pt>
                <c:pt idx="2">
                  <c:v>4272</c:v>
                </c:pt>
                <c:pt idx="3">
                  <c:v>5752</c:v>
                </c:pt>
                <c:pt idx="4">
                  <c:v>7695</c:v>
                </c:pt>
                <c:pt idx="5">
                  <c:v>12424</c:v>
                </c:pt>
                <c:pt idx="6">
                  <c:v>12795</c:v>
                </c:pt>
                <c:pt idx="7">
                  <c:v>13391</c:v>
                </c:pt>
                <c:pt idx="8">
                  <c:v>16220</c:v>
                </c:pt>
              </c:numCache>
            </c:numRef>
          </c:val>
          <c:smooth val="0"/>
          <c:extLst>
            <c:ext xmlns:c16="http://schemas.microsoft.com/office/drawing/2014/chart" uri="{C3380CC4-5D6E-409C-BE32-E72D297353CC}">
              <c16:uniqueId val="{00000001-F410-4704-8296-A88415559A9A}"/>
            </c:ext>
          </c:extLst>
        </c:ser>
        <c:dLbls>
          <c:showLegendKey val="0"/>
          <c:showVal val="0"/>
          <c:showCatName val="0"/>
          <c:showSerName val="0"/>
          <c:showPercent val="0"/>
          <c:showBubbleSize val="0"/>
        </c:dLbls>
        <c:marker val="1"/>
        <c:smooth val="0"/>
        <c:axId val="1235118719"/>
        <c:axId val="1235116639"/>
      </c:lineChart>
      <c:catAx>
        <c:axId val="123511871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6639"/>
        <c:crosses val="autoZero"/>
        <c:auto val="1"/>
        <c:lblAlgn val="ctr"/>
        <c:lblOffset val="100"/>
        <c:noMultiLvlLbl val="0"/>
      </c:catAx>
      <c:valAx>
        <c:axId val="123511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235118719"/>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0.0212</cdr:x>
      <cdr:y>0.03056</cdr:y>
    </cdr:from>
    <cdr:to>
      <cdr:x>0.09287</cdr:x>
      <cdr:y>0.12778</cdr:y>
    </cdr:to>
    <cdr:sp macro="" textlink="">
      <cdr:nvSpPr>
        <cdr:cNvPr id="2" name="テキスト ボックス 1">
          <a:extLst xmlns:a="http://schemas.openxmlformats.org/drawingml/2006/main">
            <a:ext uri="{FF2B5EF4-FFF2-40B4-BE49-F238E27FC236}">
              <a16:creationId xmlns:a16="http://schemas.microsoft.com/office/drawing/2014/main" id="{573FE9D6-891B-4EC9-AAF3-F9612A650A63}"/>
            </a:ext>
          </a:extLst>
        </cdr:cNvPr>
        <cdr:cNvSpPr txBox="1"/>
      </cdr:nvSpPr>
      <cdr:spPr>
        <a:xfrm xmlns:a="http://schemas.openxmlformats.org/drawingml/2006/main">
          <a:off x="179512" y="164999"/>
          <a:ext cx="606891" cy="524909"/>
        </a:xfrm>
        <a:prstGeom xmlns:a="http://schemas.openxmlformats.org/drawingml/2006/main" prst="rect">
          <a:avLst/>
        </a:prstGeom>
      </cdr:spPr>
      <cdr:txBody>
        <a:bodyPr xmlns:a="http://schemas.openxmlformats.org/drawingml/2006/main" vertOverflow="clip" wrap="none" lIns="0" rtlCol="0" anchor="ctr" anchorCtr="0"/>
        <a:lstStyle xmlns:a="http://schemas.openxmlformats.org/drawingml/2006/main"/>
        <a:p xmlns:a="http://schemas.openxmlformats.org/drawingml/2006/main">
          <a:pPr algn="l"/>
          <a:r>
            <a:rPr lang="ja-JP" altLang="en-US" sz="1200" dirty="0"/>
            <a:t>平均省エネ率（％）</a:t>
          </a:r>
        </a:p>
      </cdr:txBody>
    </cdr:sp>
  </cdr:relSizeAnchor>
</c:userShapes>
</file>

<file path=ppt/drawings/drawing2.xml><?xml version="1.0" encoding="utf-8"?>
<c:userShapes xmlns:c="http://schemas.openxmlformats.org/drawingml/2006/chart">
  <cdr:relSizeAnchor xmlns:cdr="http://schemas.openxmlformats.org/drawingml/2006/chartDrawing">
    <cdr:from>
      <cdr:x>0.05167</cdr:x>
      <cdr:y>0.08889</cdr:y>
    </cdr:from>
    <cdr:to>
      <cdr:x>0.2</cdr:x>
      <cdr:y>0.2</cdr:y>
    </cdr:to>
    <cdr:sp macro="" textlink="">
      <cdr:nvSpPr>
        <cdr:cNvPr id="2" name="テキスト ボックス 1">
          <a:extLst xmlns:a="http://schemas.openxmlformats.org/drawingml/2006/main">
            <a:ext uri="{FF2B5EF4-FFF2-40B4-BE49-F238E27FC236}">
              <a16:creationId xmlns:a16="http://schemas.microsoft.com/office/drawing/2014/main" id="{22B49647-7565-4F6D-B416-8355EC05EEEB}"/>
            </a:ext>
          </a:extLst>
        </cdr:cNvPr>
        <cdr:cNvSpPr txBox="1"/>
      </cdr:nvSpPr>
      <cdr:spPr>
        <a:xfrm xmlns:a="http://schemas.openxmlformats.org/drawingml/2006/main">
          <a:off x="236220" y="243840"/>
          <a:ext cx="67818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cdr:x>
      <cdr:y>0</cdr:y>
    </cdr:from>
    <cdr:to>
      <cdr:x>0.275</cdr:x>
      <cdr:y>0.21389</cdr:y>
    </cdr:to>
    <cdr:sp macro="" textlink="">
      <cdr:nvSpPr>
        <cdr:cNvPr id="3" name="テキスト ボックス 2">
          <a:extLst xmlns:a="http://schemas.openxmlformats.org/drawingml/2006/main">
            <a:ext uri="{FF2B5EF4-FFF2-40B4-BE49-F238E27FC236}">
              <a16:creationId xmlns:a16="http://schemas.microsoft.com/office/drawing/2014/main" id="{2148E956-8684-4BA5-836B-FF8B6E070EDC}"/>
            </a:ext>
          </a:extLst>
        </cdr:cNvPr>
        <cdr:cNvSpPr txBox="1"/>
      </cdr:nvSpPr>
      <cdr:spPr>
        <a:xfrm xmlns:a="http://schemas.openxmlformats.org/drawingml/2006/main">
          <a:off x="-158114" y="-1013617"/>
          <a:ext cx="2381878" cy="9674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ja-JP" altLang="en-US" sz="1100" b="1" dirty="0"/>
            <a:t>光熱水費削減金額</a:t>
          </a:r>
          <a:endParaRPr lang="en-US" altLang="ja-JP" sz="1100" b="1" dirty="0"/>
        </a:p>
        <a:p xmlns:a="http://schemas.openxmlformats.org/drawingml/2006/main">
          <a:r>
            <a:rPr lang="ja-JP" altLang="en-US" sz="1100" b="1" dirty="0"/>
            <a:t>（億円</a:t>
          </a:r>
          <a:r>
            <a:rPr lang="en-US" altLang="ja-JP" sz="1100" b="1" dirty="0"/>
            <a:t>/</a:t>
          </a:r>
          <a:r>
            <a:rPr lang="ja-JP" altLang="en-US" sz="1100" b="1" dirty="0"/>
            <a:t>年）</a:t>
          </a:r>
        </a:p>
      </cdr:txBody>
    </cdr:sp>
  </cdr:relSizeAnchor>
  <cdr:relSizeAnchor xmlns:cdr="http://schemas.openxmlformats.org/drawingml/2006/chartDrawing">
    <cdr:from>
      <cdr:x>0.72342</cdr:x>
      <cdr:y>0</cdr:y>
    </cdr:from>
    <cdr:to>
      <cdr:x>0.99842</cdr:x>
      <cdr:y>0.21389</cdr:y>
    </cdr:to>
    <cdr:sp macro="" textlink="">
      <cdr:nvSpPr>
        <cdr:cNvPr id="4" name="テキスト ボックス 1">
          <a:extLst xmlns:a="http://schemas.openxmlformats.org/drawingml/2006/main">
            <a:ext uri="{FF2B5EF4-FFF2-40B4-BE49-F238E27FC236}">
              <a16:creationId xmlns:a16="http://schemas.microsoft.com/office/drawing/2014/main" id="{1EEAB4FB-9E26-4D51-8DB4-6FE4E7BEB342}"/>
            </a:ext>
          </a:extLst>
        </cdr:cNvPr>
        <cdr:cNvSpPr txBox="1"/>
      </cdr:nvSpPr>
      <cdr:spPr>
        <a:xfrm xmlns:a="http://schemas.openxmlformats.org/drawingml/2006/main">
          <a:off x="6265812" y="-1013617"/>
          <a:ext cx="2381878" cy="9674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b="1" dirty="0"/>
            <a:t>累計</a:t>
          </a:r>
          <a:r>
            <a:rPr lang="ja-JP" altLang="en-US" sz="1100" b="1" dirty="0"/>
            <a:t>削減金額</a:t>
          </a:r>
          <a:endParaRPr lang="en-US" altLang="ja-JP" sz="1100" b="1" dirty="0"/>
        </a:p>
        <a:p xmlns:a="http://schemas.openxmlformats.org/drawingml/2006/main">
          <a:pPr algn="r"/>
          <a:r>
            <a:rPr lang="ja-JP" altLang="en-US" sz="1100" b="1" dirty="0"/>
            <a:t>（億円）</a:t>
          </a:r>
        </a:p>
      </cdr:txBody>
    </cdr:sp>
  </cdr:relSizeAnchor>
</c:userShapes>
</file>

<file path=ppt/drawings/drawing3.xml><?xml version="1.0" encoding="utf-8"?>
<c:userShapes xmlns:c="http://schemas.openxmlformats.org/drawingml/2006/chart">
  <cdr:relSizeAnchor xmlns:cdr="http://schemas.openxmlformats.org/drawingml/2006/chartDrawing">
    <cdr:from>
      <cdr:x>0.03667</cdr:x>
      <cdr:y>0.125</cdr:y>
    </cdr:from>
    <cdr:to>
      <cdr:x>0.04667</cdr:x>
      <cdr:y>0.14167</cdr:y>
    </cdr:to>
    <cdr:sp macro="" textlink="">
      <cdr:nvSpPr>
        <cdr:cNvPr id="2" name="テキスト ボックス 1">
          <a:extLst xmlns:a="http://schemas.openxmlformats.org/drawingml/2006/main">
            <a:ext uri="{FF2B5EF4-FFF2-40B4-BE49-F238E27FC236}">
              <a16:creationId xmlns:a16="http://schemas.microsoft.com/office/drawing/2014/main" id="{148875FA-96E5-4EE9-A647-2FECB283AF3F}"/>
            </a:ext>
          </a:extLst>
        </cdr:cNvPr>
        <cdr:cNvSpPr txBox="1"/>
      </cdr:nvSpPr>
      <cdr:spPr>
        <a:xfrm xmlns:a="http://schemas.openxmlformats.org/drawingml/2006/main">
          <a:off x="167640" y="342901"/>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0.01738</cdr:x>
      <cdr:y>0.02799</cdr:y>
    </cdr:from>
    <cdr:to>
      <cdr:x>0.48668</cdr:x>
      <cdr:y>0.24557</cdr:y>
    </cdr:to>
    <cdr:sp macro="" textlink="">
      <cdr:nvSpPr>
        <cdr:cNvPr id="3" name="テキスト ボックス 3">
          <a:extLst xmlns:a="http://schemas.openxmlformats.org/drawingml/2006/main">
            <a:ext uri="{FF2B5EF4-FFF2-40B4-BE49-F238E27FC236}">
              <a16:creationId xmlns:a16="http://schemas.microsoft.com/office/drawing/2014/main" id="{1F420A2A-1F98-47AE-B338-82945457440A}"/>
            </a:ext>
          </a:extLst>
        </cdr:cNvPr>
        <cdr:cNvSpPr txBox="1"/>
      </cdr:nvSpPr>
      <cdr:spPr>
        <a:xfrm xmlns:a="http://schemas.openxmlformats.org/drawingml/2006/main">
          <a:off x="146001" y="138048"/>
          <a:ext cx="3941718" cy="107306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eaLnBrk="0" fontAlgn="base" latinLnBrk="0" hangingPunct="0"/>
          <a:r>
            <a:rPr lang="ja-JP" altLang="en-US" dirty="0"/>
            <a:t>エネルギー削減量（</a:t>
          </a:r>
          <a:r>
            <a:rPr lang="en-US" altLang="ja-JP" dirty="0"/>
            <a:t>Kl</a:t>
          </a:r>
          <a:r>
            <a:rPr lang="ja-JP" altLang="en-US" dirty="0"/>
            <a:t>）</a:t>
          </a:r>
          <a:endParaRPr lang="ja-JP" altLang="ja-JP" dirty="0">
            <a:effectLst/>
          </a:endParaRPr>
        </a:p>
        <a:p xmlns:a="http://schemas.openxmlformats.org/drawingml/2006/main">
          <a:endParaRPr kumimoji="1"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0.01111</cdr:x>
      <cdr:y>0.01852</cdr:y>
    </cdr:from>
    <cdr:to>
      <cdr:x>0.47111</cdr:x>
      <cdr:y>0.2463</cdr:y>
    </cdr:to>
    <cdr:sp macro="" textlink="">
      <cdr:nvSpPr>
        <cdr:cNvPr id="2" name="テキスト ボックス 3">
          <a:extLst xmlns:a="http://schemas.openxmlformats.org/drawingml/2006/main">
            <a:ext uri="{FF2B5EF4-FFF2-40B4-BE49-F238E27FC236}">
              <a16:creationId xmlns:a16="http://schemas.microsoft.com/office/drawing/2014/main" id="{7E3987C3-28AF-403F-BEC4-74F0C9C15731}"/>
            </a:ext>
          </a:extLst>
        </cdr:cNvPr>
        <cdr:cNvSpPr txBox="1"/>
      </cdr:nvSpPr>
      <cdr:spPr>
        <a:xfrm xmlns:a="http://schemas.openxmlformats.org/drawingml/2006/main">
          <a:off x="50800" y="50800"/>
          <a:ext cx="2103120" cy="6248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rtl="0" eaLnBrk="0" fontAlgn="base" latinLnBrk="0" hangingPunct="0"/>
          <a:r>
            <a:rPr lang="ja-JP" altLang="ja-JP" sz="1100" b="0" i="0" baseline="0" dirty="0">
              <a:solidFill>
                <a:schemeClr val="dk1"/>
              </a:solidFill>
              <a:effectLst/>
              <a:latin typeface="+mn-lt"/>
              <a:ea typeface="+mn-ea"/>
              <a:cs typeface="+mn-cs"/>
            </a:rPr>
            <a:t>（</a:t>
          </a:r>
          <a:r>
            <a:rPr lang="en-US" altLang="ja-JP" sz="1100" b="0" i="0" baseline="0" dirty="0">
              <a:solidFill>
                <a:schemeClr val="dk1"/>
              </a:solidFill>
              <a:effectLst/>
              <a:latin typeface="+mn-lt"/>
              <a:ea typeface="+mn-ea"/>
              <a:cs typeface="+mn-cs"/>
            </a:rPr>
            <a:t>t-CO2)</a:t>
          </a:r>
          <a:endParaRPr lang="ja-JP" altLang="ja-JP" dirty="0">
            <a:effectLst/>
          </a:endParaRPr>
        </a:p>
        <a:p xmlns:a="http://schemas.openxmlformats.org/drawingml/2006/main">
          <a:endParaRPr kumimoji="1"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2025/4/17</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2025/4/17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大阪府の</a:t>
            </a:r>
            <a:r>
              <a:rPr kumimoji="1" lang="en-US" altLang="ja-JP" dirty="0"/>
              <a:t>ESCO</a:t>
            </a:r>
            <a:r>
              <a:rPr kumimoji="1" lang="ja-JP" altLang="en-US" dirty="0"/>
              <a:t>導入実績の一覧です。</a:t>
            </a:r>
            <a:endParaRPr kumimoji="1" lang="en-US" altLang="ja-JP" dirty="0"/>
          </a:p>
          <a:p>
            <a:endParaRPr kumimoji="1" lang="en-US" altLang="ja-JP" dirty="0"/>
          </a:p>
          <a:p>
            <a:endParaRPr kumimoji="1" lang="en-US" altLang="ja-JP" dirty="0"/>
          </a:p>
          <a:p>
            <a:r>
              <a:rPr kumimoji="1" lang="ja-JP" altLang="en-US" dirty="0"/>
              <a:t>（続）</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5</a:t>
            </a:fld>
            <a:endParaRPr kumimoji="1" lang="ja-JP" altLang="en-US"/>
          </a:p>
        </p:txBody>
      </p:sp>
    </p:spTree>
    <p:extLst>
      <p:ext uri="{BB962C8B-B14F-4D97-AF65-F5344CB8AC3E}">
        <p14:creationId xmlns:p14="http://schemas.microsoft.com/office/powerpoint/2010/main" val="61647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719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8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6</a:t>
            </a:fld>
            <a:endParaRPr kumimoji="1" lang="ja-JP" altLang="en-US"/>
          </a:p>
        </p:txBody>
      </p:sp>
    </p:spTree>
    <p:extLst>
      <p:ext uri="{BB962C8B-B14F-4D97-AF65-F5344CB8AC3E}">
        <p14:creationId xmlns:p14="http://schemas.microsoft.com/office/powerpoint/2010/main" val="1999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7</a:t>
            </a:fld>
            <a:endParaRPr kumimoji="1" lang="ja-JP" altLang="en-US"/>
          </a:p>
        </p:txBody>
      </p:sp>
    </p:spTree>
    <p:extLst>
      <p:ext uri="{BB962C8B-B14F-4D97-AF65-F5344CB8AC3E}">
        <p14:creationId xmlns:p14="http://schemas.microsoft.com/office/powerpoint/2010/main" val="35573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ここからは今年度公募した２事業を紹介します。</a:t>
            </a:r>
            <a:endParaRPr lang="en-US" altLang="ja-JP" dirty="0"/>
          </a:p>
          <a:p>
            <a:r>
              <a:rPr lang="ja-JP" altLang="en-US" dirty="0"/>
              <a:t>まず、シェアードでの公募の府立東淀川高等学校ほか３３件ＥＳＣＯ事業です。</a:t>
            </a:r>
            <a:endParaRPr lang="en-US" altLang="ja-JP" dirty="0"/>
          </a:p>
          <a:p>
            <a:r>
              <a:rPr lang="ja-JP" altLang="en-US" dirty="0"/>
              <a:t>こちらは最優秀提案者が東芝エレベータ株式会社関西支社さま、</a:t>
            </a:r>
            <a:r>
              <a:rPr lang="en-US" altLang="ja-JP" dirty="0"/>
              <a:t>NTT</a:t>
            </a:r>
            <a:r>
              <a:rPr lang="ja-JP" altLang="en-US" dirty="0"/>
              <a:t>・</a:t>
            </a:r>
            <a:r>
              <a:rPr lang="en-US" altLang="ja-JP" dirty="0"/>
              <a:t>TC</a:t>
            </a:r>
            <a:r>
              <a:rPr lang="ja-JP" altLang="en-US" dirty="0"/>
              <a:t>リース株式会社のグループです。</a:t>
            </a:r>
            <a:endParaRPr lang="en-US" altLang="ja-JP" dirty="0"/>
          </a:p>
          <a:p>
            <a:endParaRPr kumimoji="1" lang="en-US" altLang="ja-JP" dirty="0"/>
          </a:p>
          <a:p>
            <a:r>
              <a:rPr kumimoji="1" lang="ja-JP" altLang="en-US" dirty="0"/>
              <a:t>サービス期間は</a:t>
            </a:r>
            <a:r>
              <a:rPr kumimoji="1" lang="en-US" altLang="ja-JP" dirty="0"/>
              <a:t>15</a:t>
            </a:r>
            <a:r>
              <a:rPr kumimoji="1" lang="ja-JP" altLang="en-US" dirty="0"/>
              <a:t>年間、提案内容としては、照明の</a:t>
            </a:r>
            <a:r>
              <a:rPr kumimoji="1" lang="en-US" altLang="ja-JP" dirty="0"/>
              <a:t>LED</a:t>
            </a:r>
            <a:r>
              <a:rPr kumimoji="1" lang="ja-JP" altLang="en-US" dirty="0"/>
              <a:t>化により省エネ率</a:t>
            </a:r>
            <a:r>
              <a:rPr kumimoji="1" lang="en-US" altLang="ja-JP" dirty="0"/>
              <a:t>17.1%</a:t>
            </a:r>
            <a:r>
              <a:rPr kumimoji="1" lang="ja-JP" altLang="en-US" dirty="0"/>
              <a:t>を見込んでおります。</a:t>
            </a:r>
            <a:endParaRPr kumimoji="1" lang="en-US" altLang="ja-JP" dirty="0"/>
          </a:p>
          <a:p>
            <a:endParaRPr kumimoji="1" lang="en-US" altLang="ja-JP" dirty="0"/>
          </a:p>
          <a:p>
            <a:r>
              <a:rPr kumimoji="1" lang="ja-JP" altLang="en-US" dirty="0"/>
              <a:t>府立高校、支援学校などが対象ですが、古い施設がほとんどで、既存設備の図面が十分用意できているわけではなく、</a:t>
            </a:r>
            <a:endParaRPr kumimoji="1" lang="en-US" altLang="ja-JP" dirty="0"/>
          </a:p>
          <a:p>
            <a:r>
              <a:rPr kumimoji="1" lang="ja-JP" altLang="en-US" dirty="0"/>
              <a:t>事業者さまは現在詳細設計をしていただいていますが、かなりご苦労されております。</a:t>
            </a:r>
            <a:endParaRPr kumimoji="1" lang="en-US" altLang="ja-JP" dirty="0"/>
          </a:p>
          <a:p>
            <a:endParaRPr kumimoji="1" lang="ja-JP" altLang="en-US" dirty="0"/>
          </a:p>
        </p:txBody>
      </p:sp>
    </p:spTree>
    <p:extLst>
      <p:ext uri="{BB962C8B-B14F-4D97-AF65-F5344CB8AC3E}">
        <p14:creationId xmlns:p14="http://schemas.microsoft.com/office/powerpoint/2010/main" val="280335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kumimoji="1" lang="ja-JP" altLang="en-US" dirty="0"/>
              <a:t>光熱水費は３４校合計で年間５億６８５６万円のところ、</a:t>
            </a:r>
            <a:endParaRPr kumimoji="1" lang="en-US" altLang="ja-JP" dirty="0"/>
          </a:p>
          <a:p>
            <a:pPr defTabSz="914305">
              <a:defRPr/>
            </a:pPr>
            <a:r>
              <a:rPr kumimoji="1" lang="en-US" altLang="ja-JP" dirty="0"/>
              <a:t>ESCO</a:t>
            </a:r>
            <a:r>
              <a:rPr kumimoji="1" lang="ja-JP" altLang="en-US" dirty="0"/>
              <a:t>事業により、７４８１万円の削減を見込んでおり、サービス期間は１５年間の計画となっています。</a:t>
            </a:r>
            <a:endParaRPr kumimoji="1" lang="en-US" altLang="ja-JP" dirty="0"/>
          </a:p>
          <a:p>
            <a:pPr defTabSz="914305">
              <a:defRPr/>
            </a:pPr>
            <a:endParaRPr kumimoji="1" lang="en-US" altLang="ja-JP" dirty="0"/>
          </a:p>
          <a:p>
            <a:pPr defTabSz="914305">
              <a:defRPr/>
            </a:pPr>
            <a:r>
              <a:rPr kumimoji="1" lang="ja-JP" altLang="en-US" dirty="0"/>
              <a:t>（続）</a:t>
            </a:r>
          </a:p>
          <a:p>
            <a:pPr defTabSz="914305">
              <a:defRPr/>
            </a:pPr>
            <a:endParaRPr lang="ja-JP" altLang="en-US" dirty="0"/>
          </a:p>
        </p:txBody>
      </p:sp>
    </p:spTree>
    <p:extLst>
      <p:ext uri="{BB962C8B-B14F-4D97-AF65-F5344CB8AC3E}">
        <p14:creationId xmlns:p14="http://schemas.microsoft.com/office/powerpoint/2010/main" val="194621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次に、設備更新型、すなわちギャランティードでの公募で西大阪治水事務所ＥＳＣＯ事業です。</a:t>
            </a:r>
            <a:endParaRPr lang="en-US" altLang="ja-JP" dirty="0"/>
          </a:p>
          <a:p>
            <a:r>
              <a:rPr lang="ja-JP" altLang="en-US" dirty="0"/>
              <a:t>こちらは最優秀提案者が東芝エレベータ株式会社関西支社さま、パナソニック株式会社エレクトリックワークス社さまのグループです。</a:t>
            </a:r>
            <a:endParaRPr lang="en-US" altLang="ja-JP" dirty="0"/>
          </a:p>
          <a:p>
            <a:endParaRPr kumimoji="1" lang="en-US" altLang="ja-JP" dirty="0"/>
          </a:p>
          <a:p>
            <a:r>
              <a:rPr kumimoji="1" lang="ja-JP" altLang="en-US" dirty="0"/>
              <a:t>こちらの事業では、大阪府としては初めて既存施設の</a:t>
            </a:r>
            <a:r>
              <a:rPr kumimoji="1" lang="en-US" altLang="ja-JP" dirty="0"/>
              <a:t>ZEB</a:t>
            </a:r>
            <a:r>
              <a:rPr kumimoji="1" lang="ja-JP" altLang="en-US" dirty="0"/>
              <a:t>化を目指し、</a:t>
            </a:r>
            <a:endParaRPr kumimoji="1" lang="en-US" altLang="ja-JP" dirty="0"/>
          </a:p>
          <a:p>
            <a:r>
              <a:rPr kumimoji="1" lang="en-US" altLang="ja-JP" dirty="0"/>
              <a:t>ESCO</a:t>
            </a:r>
            <a:r>
              <a:rPr kumimoji="1" lang="ja-JP" altLang="en-US" dirty="0"/>
              <a:t>事業にて空調や照明の改修を必須としながら提案公募を行ったものです。</a:t>
            </a:r>
            <a:endParaRPr kumimoji="1" lang="en-US" altLang="ja-JP" dirty="0"/>
          </a:p>
          <a:p>
            <a:endParaRPr kumimoji="1" lang="en-US" altLang="ja-JP" dirty="0"/>
          </a:p>
          <a:p>
            <a:r>
              <a:rPr kumimoji="1" lang="ja-JP" altLang="en-US" dirty="0"/>
              <a:t>提案概要としては、</a:t>
            </a:r>
            <a:r>
              <a:rPr kumimoji="1" lang="en-US" altLang="ja-JP" dirty="0"/>
              <a:t>BEI</a:t>
            </a:r>
            <a:r>
              <a:rPr kumimoji="1" lang="ja-JP" altLang="en-US" dirty="0"/>
              <a:t>の値が</a:t>
            </a:r>
            <a:r>
              <a:rPr kumimoji="1" lang="en-US" altLang="ja-JP" dirty="0"/>
              <a:t>0.6</a:t>
            </a:r>
            <a:r>
              <a:rPr kumimoji="1" lang="ja-JP" altLang="en-US" dirty="0"/>
              <a:t>以下を必須条件として公募したのに対し、</a:t>
            </a:r>
            <a:endParaRPr kumimoji="1" lang="en-US" altLang="ja-JP" dirty="0"/>
          </a:p>
          <a:p>
            <a:r>
              <a:rPr kumimoji="1" lang="ja-JP" altLang="en-US" dirty="0"/>
              <a:t>提案値が</a:t>
            </a:r>
            <a:r>
              <a:rPr kumimoji="1" lang="en-US" altLang="ja-JP" dirty="0"/>
              <a:t>0.48</a:t>
            </a:r>
            <a:r>
              <a:rPr kumimoji="1" lang="ja-JP" altLang="en-US" dirty="0"/>
              <a:t>と</a:t>
            </a:r>
            <a:r>
              <a:rPr kumimoji="1" lang="en-US" altLang="ja-JP" dirty="0"/>
              <a:t>ZEB Ready</a:t>
            </a:r>
            <a:r>
              <a:rPr kumimoji="1" lang="ja-JP" altLang="en-US" dirty="0"/>
              <a:t>相当の水準のご提案をいただいております。</a:t>
            </a:r>
            <a:endParaRPr kumimoji="1" lang="en-US" altLang="ja-JP" dirty="0"/>
          </a:p>
          <a:p>
            <a:endParaRPr kumimoji="1" lang="en-US" altLang="ja-JP" dirty="0"/>
          </a:p>
          <a:p>
            <a:r>
              <a:rPr kumimoji="1" lang="ja-JP" altLang="en-US" dirty="0"/>
              <a:t>あわせて、施設要望を取り入れていただき、サーバールームの空調系統を２系統化することによる</a:t>
            </a:r>
            <a:r>
              <a:rPr kumimoji="1" lang="en-US" altLang="ja-JP" dirty="0"/>
              <a:t>BCP</a:t>
            </a:r>
            <a:r>
              <a:rPr kumimoji="1" lang="ja-JP" altLang="en-US" dirty="0"/>
              <a:t>対策、</a:t>
            </a:r>
            <a:endParaRPr kumimoji="1" lang="en-US" altLang="ja-JP" dirty="0"/>
          </a:p>
          <a:p>
            <a:r>
              <a:rPr kumimoji="1" lang="ja-JP" altLang="en-US" dirty="0"/>
              <a:t>必須改修以外の任意改修部分を含む</a:t>
            </a:r>
            <a:r>
              <a:rPr kumimoji="1" lang="en-US" altLang="ja-JP" dirty="0"/>
              <a:t>LED</a:t>
            </a:r>
            <a:r>
              <a:rPr kumimoji="1" lang="ja-JP" altLang="en-US" dirty="0"/>
              <a:t>改修、そのほか高効率空調の導入や</a:t>
            </a:r>
            <a:r>
              <a:rPr kumimoji="1" lang="en-US" altLang="ja-JP" dirty="0"/>
              <a:t>BEMS</a:t>
            </a:r>
            <a:r>
              <a:rPr kumimoji="1" lang="ja-JP" altLang="en-US" dirty="0"/>
              <a:t>導入などのご提案をいただき、</a:t>
            </a:r>
            <a:endParaRPr kumimoji="1" lang="en-US" altLang="ja-JP" dirty="0"/>
          </a:p>
          <a:p>
            <a:r>
              <a:rPr kumimoji="1" lang="ja-JP" altLang="en-US" dirty="0"/>
              <a:t>省エネ率は</a:t>
            </a:r>
            <a:r>
              <a:rPr kumimoji="1" lang="en-US" altLang="ja-JP" dirty="0"/>
              <a:t>9.6</a:t>
            </a:r>
            <a:r>
              <a:rPr kumimoji="1" lang="ja-JP" altLang="en-US" dirty="0"/>
              <a:t>％を見込んでおります。</a:t>
            </a:r>
            <a:endParaRPr kumimoji="1" lang="en-US" altLang="ja-JP" dirty="0"/>
          </a:p>
          <a:p>
            <a:endParaRPr kumimoji="1" lang="ja-JP" altLang="en-US" dirty="0"/>
          </a:p>
        </p:txBody>
      </p:sp>
    </p:spTree>
    <p:extLst>
      <p:ext uri="{BB962C8B-B14F-4D97-AF65-F5344CB8AC3E}">
        <p14:creationId xmlns:p14="http://schemas.microsoft.com/office/powerpoint/2010/main" val="411094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lang="en-US" altLang="ja-JP" dirty="0"/>
              <a:t>ESCO</a:t>
            </a:r>
            <a:r>
              <a:rPr lang="ja-JP" altLang="en-US" dirty="0"/>
              <a:t>事業の効果として、</a:t>
            </a:r>
            <a:endParaRPr lang="en-US" altLang="ja-JP" dirty="0"/>
          </a:p>
          <a:p>
            <a:pPr defTabSz="914305">
              <a:defRPr/>
            </a:pPr>
            <a:r>
              <a:rPr lang="ja-JP" altLang="en-US" dirty="0"/>
              <a:t>光熱水費は年間８２５万円程度のところ、</a:t>
            </a:r>
            <a:r>
              <a:rPr lang="en-US" altLang="ja-JP" dirty="0"/>
              <a:t>ESCO</a:t>
            </a:r>
            <a:r>
              <a:rPr lang="ja-JP" altLang="en-US" dirty="0"/>
              <a:t>により８５万６千円さげる提案となっております。</a:t>
            </a:r>
            <a:endParaRPr lang="en-US" altLang="ja-JP" dirty="0"/>
          </a:p>
          <a:p>
            <a:pPr defTabSz="914305">
              <a:defRPr/>
            </a:pPr>
            <a:endParaRPr lang="en-US" altLang="ja-JP" dirty="0"/>
          </a:p>
          <a:p>
            <a:pPr defTabSz="914305">
              <a:defRPr/>
            </a:pPr>
            <a:r>
              <a:rPr lang="ja-JP" altLang="en-US" dirty="0"/>
              <a:t>設計・工事・監理相当額については、</a:t>
            </a:r>
            <a:endParaRPr lang="en-US" altLang="ja-JP" dirty="0"/>
          </a:p>
          <a:p>
            <a:pPr defTabSz="914305">
              <a:defRPr/>
            </a:pPr>
            <a:r>
              <a:rPr lang="ja-JP" altLang="en-US" dirty="0"/>
              <a:t>府提示の１億１３０８万１千円に対してほぼ上限額での提案とはなっておりますが、</a:t>
            </a:r>
            <a:endParaRPr lang="en-US" altLang="ja-JP" dirty="0"/>
          </a:p>
          <a:p>
            <a:pPr defTabSz="914305">
              <a:defRPr/>
            </a:pPr>
            <a:r>
              <a:rPr lang="ja-JP" altLang="en-US" dirty="0"/>
              <a:t>高</a:t>
            </a:r>
            <a:r>
              <a:rPr lang="en-US" altLang="ja-JP" dirty="0"/>
              <a:t>COP</a:t>
            </a:r>
            <a:r>
              <a:rPr lang="ja-JP" altLang="en-US" dirty="0"/>
              <a:t>型の空調機の導入をはじめとしたできる限りの省エネ化と</a:t>
            </a:r>
            <a:r>
              <a:rPr lang="en-US" altLang="ja-JP" dirty="0"/>
              <a:t>BEI</a:t>
            </a:r>
            <a:r>
              <a:rPr lang="ja-JP" altLang="en-US" dirty="0"/>
              <a:t>を下げるようご検討いただいた結果だと考えております。</a:t>
            </a:r>
            <a:endParaRPr lang="en-US" altLang="ja-JP" dirty="0"/>
          </a:p>
          <a:p>
            <a:pPr defTabSz="914305">
              <a:defRPr/>
            </a:pPr>
            <a:endParaRPr lang="en-US" altLang="ja-JP" dirty="0"/>
          </a:p>
          <a:p>
            <a:pPr defTabSz="914305">
              <a:defRPr/>
            </a:pPr>
            <a:r>
              <a:rPr lang="ja-JP" altLang="en-US" dirty="0"/>
              <a:t>なお、この事業につきましては、次のスライドで説明しますが、</a:t>
            </a:r>
            <a:endParaRPr lang="en-US" altLang="ja-JP" dirty="0"/>
          </a:p>
          <a:p>
            <a:pPr defTabSz="914305">
              <a:defRPr/>
            </a:pPr>
            <a:r>
              <a:rPr lang="ja-JP" altLang="en-US" dirty="0"/>
              <a:t>脱炭素化事業債での費用負担軽減を想定した事業となっております。</a:t>
            </a:r>
            <a:endParaRPr lang="en-US" altLang="ja-JP" dirty="0"/>
          </a:p>
        </p:txBody>
      </p:sp>
    </p:spTree>
    <p:extLst>
      <p:ext uri="{BB962C8B-B14F-4D97-AF65-F5344CB8AC3E}">
        <p14:creationId xmlns:p14="http://schemas.microsoft.com/office/powerpoint/2010/main" val="271525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kumimoji="1" lang="ja-JP" altLang="en-US" dirty="0"/>
              <a:t>次に、府内市町村の</a:t>
            </a:r>
            <a:r>
              <a:rPr kumimoji="1" lang="en-US" altLang="ja-JP" dirty="0"/>
              <a:t>ESCO</a:t>
            </a:r>
            <a:r>
              <a:rPr kumimoji="1" lang="ja-JP" altLang="en-US" dirty="0"/>
              <a:t>取組状況です。</a:t>
            </a:r>
            <a:endParaRPr kumimoji="1" lang="en-US" altLang="ja-JP" dirty="0"/>
          </a:p>
          <a:p>
            <a:pPr defTabSz="914305">
              <a:defRPr/>
            </a:pPr>
            <a:r>
              <a:rPr kumimoji="1" lang="ja-JP" altLang="en-US" dirty="0"/>
              <a:t>これまで、府内</a:t>
            </a:r>
            <a:r>
              <a:rPr kumimoji="1" lang="en-US" altLang="ja-JP" dirty="0"/>
              <a:t>43</a:t>
            </a:r>
            <a:r>
              <a:rPr kumimoji="1" lang="ja-JP" altLang="en-US" dirty="0"/>
              <a:t>市町村のうち、</a:t>
            </a:r>
            <a:r>
              <a:rPr kumimoji="1" lang="en-US" altLang="ja-JP" dirty="0"/>
              <a:t>24</a:t>
            </a:r>
            <a:r>
              <a:rPr kumimoji="1" lang="ja-JP" altLang="en-US" dirty="0"/>
              <a:t>市町村でＥＳＣＯ事業が行われております。</a:t>
            </a:r>
          </a:p>
          <a:p>
            <a:endParaRPr kumimoji="1" lang="en-US" altLang="ja-JP" dirty="0"/>
          </a:p>
          <a:p>
            <a:r>
              <a:rPr kumimoji="1" lang="ja-JP" altLang="en-US" b="0" dirty="0"/>
              <a:t>府内に限らず、他の都道府県や市町村から、大阪府にＥＳＣＯ事業に関する問い合わせがきております。</a:t>
            </a:r>
            <a:endParaRPr kumimoji="1" lang="en-US" altLang="ja-JP" b="0" dirty="0"/>
          </a:p>
          <a:p>
            <a:pPr defTabSz="914305">
              <a:defRPr/>
            </a:pPr>
            <a:r>
              <a:rPr kumimoji="1" lang="ja-JP" altLang="en-US" b="0" dirty="0"/>
              <a:t>ＥＳＣＯ事業を自治体施設で一つでも導入されるよう協力していきたいと考えておりますので、ＥＳＣＯ事業に関するご質問等がありましたら、ご連絡ください。</a:t>
            </a:r>
            <a:endParaRPr kumimoji="1" lang="en-US" altLang="ja-JP" b="0" dirty="0"/>
          </a:p>
          <a:p>
            <a:pPr defTabSz="914305">
              <a:defRPr/>
            </a:pPr>
            <a:endParaRPr kumimoji="1" lang="en-US" altLang="ja-JP" b="0" dirty="0"/>
          </a:p>
          <a:p>
            <a:pPr defTabSz="914305">
              <a:defRPr/>
            </a:pPr>
            <a:r>
              <a:rPr kumimoji="1" lang="ja-JP" altLang="en-US" b="0" dirty="0"/>
              <a:t>（続）</a:t>
            </a:r>
            <a:endParaRPr kumimoji="1" lang="en-US" altLang="ja-JP" b="0" dirty="0"/>
          </a:p>
          <a:p>
            <a:pPr defTabSz="914305">
              <a:defRPr/>
            </a:pPr>
            <a:endParaRPr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16</a:t>
            </a:fld>
            <a:endParaRPr kumimoji="1" lang="ja-JP" altLang="en-US"/>
          </a:p>
        </p:txBody>
      </p:sp>
    </p:spTree>
    <p:extLst>
      <p:ext uri="{BB962C8B-B14F-4D97-AF65-F5344CB8AC3E}">
        <p14:creationId xmlns:p14="http://schemas.microsoft.com/office/powerpoint/2010/main" val="315770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046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4BE0524-AC90-4E3B-8179-9C7CACEA1A0D}" type="datetime1">
              <a:rPr kumimoji="1" lang="ja-JP" altLang="en-US" smtClean="0"/>
              <a:t>2025/4/17</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2025/4/17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2025/4/17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2025/4/17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2025/4/17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2025/4/17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ー 25"/>
          <p:cNvSpPr>
            <a:spLocks noGrp="1"/>
          </p:cNvSpPr>
          <p:nvPr>
            <p:ph type="dt" sz="half" idx="10"/>
          </p:nvPr>
        </p:nvSpPr>
        <p:spPr/>
        <p:txBody>
          <a:bodyPr rtlCol="0"/>
          <a:lstStyle/>
          <a:p>
            <a:fld id="{7777E2EC-8DCB-4244-B8D1-17249A78974C}" type="datetime1">
              <a:rPr kumimoji="1" lang="ja-JP" altLang="en-US" smtClean="0"/>
              <a:t>2025/4/17</a:t>
            </a:fld>
            <a:endParaRPr kumimoji="1" lang="ja-JP" altLang="en-US"/>
          </a:p>
        </p:txBody>
      </p:sp>
      <p:sp>
        <p:nvSpPr>
          <p:cNvPr id="27" name="スライド番号プレースホルダー 26"/>
          <p:cNvSpPr>
            <a:spLocks noGrp="1"/>
          </p:cNvSpPr>
          <p:nvPr>
            <p:ph type="sldNum" sz="quarter" idx="11"/>
          </p:nvPr>
        </p:nvSpPr>
        <p:spPr/>
        <p:txBody>
          <a:bodyPr rtlCol="0"/>
          <a:lstStyle/>
          <a:p>
            <a:fld id="{6DBCCE75-96CE-4693-9D68-DB546D813132}"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30C69701-534F-4C63-8046-DACAB7884691}" type="datetime1">
              <a:rPr kumimoji="1" lang="ja-JP" altLang="en-US" smtClean="0"/>
              <a:t>2025/4/17</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2025/4/17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2025/4/17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2025/4/17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CA17D-51A7-4C7A-A5C7-E8459419C79F}" type="datetime1">
              <a:rPr kumimoji="1" lang="ja-JP" altLang="en-US" smtClean="0"/>
              <a:t>2025/4/17</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BCCE75-96CE-4693-9D68-DB546D81313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0" y="143464"/>
            <a:ext cx="9144000" cy="3476850"/>
          </a:xfrm>
        </p:spPr>
        <p:txBody>
          <a:bodyPr anchor="ctr">
            <a:norm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新・大阪府</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アクションプランの</a:t>
            </a:r>
            <a:br>
              <a:rPr lang="en-US" altLang="ja-JP" sz="4000" b="1" dirty="0">
                <a:latin typeface="Meiryo UI" panose="020B0604030504040204" pitchFamily="50" charset="-128"/>
                <a:ea typeface="Meiryo UI" panose="020B0604030504040204" pitchFamily="50" charset="-128"/>
                <a:cs typeface="Meiryo UI" panose="020B0604030504040204" pitchFamily="50" charset="-128"/>
              </a:rPr>
            </a:b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進捗について</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368" y="5877272"/>
            <a:ext cx="962900" cy="70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2"/>
          <p:cNvSpPr txBox="1">
            <a:spLocks/>
          </p:cNvSpPr>
          <p:nvPr/>
        </p:nvSpPr>
        <p:spPr>
          <a:xfrm>
            <a:off x="2051720" y="5805264"/>
            <a:ext cx="7060748" cy="917848"/>
          </a:xfrm>
          <a:prstGeom prst="rect">
            <a:avLst/>
          </a:prstGeom>
        </p:spPr>
        <p:txBody>
          <a:bodyPr vert="horz" anchor="ctr">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 都市整備部</a:t>
            </a:r>
            <a:endPar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住宅建築局 公共建築室 設備課 </a:t>
            </a:r>
          </a:p>
        </p:txBody>
      </p:sp>
      <p:sp>
        <p:nvSpPr>
          <p:cNvPr id="3" name="正方形/長方形 2"/>
          <p:cNvSpPr/>
          <p:nvPr/>
        </p:nvSpPr>
        <p:spPr>
          <a:xfrm>
            <a:off x="7308304" y="148299"/>
            <a:ext cx="1656184" cy="57606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cs typeface="Meiryo UI" panose="020B0604030504040204" pitchFamily="50" charset="-128"/>
              </a:rPr>
              <a:t>資料⑦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34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8C8B7670-95BC-4755-9F1B-BAC0FCED4E89}"/>
              </a:ext>
            </a:extLst>
          </p:cNvPr>
          <p:cNvGraphicFramePr>
            <a:graphicFrameLocks/>
          </p:cNvGraphicFramePr>
          <p:nvPr>
            <p:extLst>
              <p:ext uri="{D42A27DB-BD31-4B8C-83A1-F6EECF244321}">
                <p14:modId xmlns:p14="http://schemas.microsoft.com/office/powerpoint/2010/main" val="1480278729"/>
              </p:ext>
            </p:extLst>
          </p:nvPr>
        </p:nvGraphicFramePr>
        <p:xfrm>
          <a:off x="251519" y="1052737"/>
          <a:ext cx="8399257" cy="4931911"/>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4400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390983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エネルギー削減量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p:txBody>
          <a:bodyPr/>
          <a:lstStyle/>
          <a:p>
            <a:fld id="{6DBCCE75-96CE-4693-9D68-DB546D813132}" type="slidenum">
              <a:rPr lang="ja-JP" altLang="en-US" smtClean="0"/>
              <a:pPr/>
              <a:t>10</a:t>
            </a:fld>
            <a:endParaRPr lang="ja-JP" altLang="en-US" dirty="0"/>
          </a:p>
        </p:txBody>
      </p:sp>
      <p:sp>
        <p:nvSpPr>
          <p:cNvPr id="12" name="正方形/長方形 11"/>
          <p:cNvSpPr/>
          <p:nvPr/>
        </p:nvSpPr>
        <p:spPr>
          <a:xfrm>
            <a:off x="488953" y="6237312"/>
            <a:ext cx="8269475"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○令和５年度の実績は、約</a:t>
            </a:r>
            <a:r>
              <a:rPr lang="en-US" altLang="ja-JP" sz="2400" dirty="0">
                <a:latin typeface="Meiryo UI" panose="020B0604030504040204" pitchFamily="50" charset="-128"/>
                <a:ea typeface="Meiryo UI" panose="020B0604030504040204" pitchFamily="50" charset="-128"/>
              </a:rPr>
              <a:t>8,830</a:t>
            </a:r>
            <a:r>
              <a:rPr lang="ja-JP" altLang="en-US" sz="2000" dirty="0">
                <a:latin typeface="Meiryo UI" panose="020B0604030504040204" pitchFamily="50" charset="-128"/>
                <a:ea typeface="Meiryo UI" panose="020B0604030504040204" pitchFamily="50" charset="-128"/>
              </a:rPr>
              <a:t>キロリットル</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39" name="Freeform 9"/>
          <p:cNvSpPr>
            <a:spLocks/>
          </p:cNvSpPr>
          <p:nvPr/>
        </p:nvSpPr>
        <p:spPr bwMode="auto">
          <a:xfrm flipV="1">
            <a:off x="1043608" y="3550157"/>
            <a:ext cx="7319137" cy="94867"/>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85"/>
          <p:cNvSpPr>
            <a:spLocks noChangeArrowheads="1"/>
          </p:cNvSpPr>
          <p:nvPr/>
        </p:nvSpPr>
        <p:spPr bwMode="auto">
          <a:xfrm>
            <a:off x="7236296" y="1579253"/>
            <a:ext cx="1202485"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dirty="0">
                <a:solidFill>
                  <a:prstClr val="black"/>
                </a:solidFill>
                <a:ea typeface="游ゴシック" panose="020B0400000000000000" pitchFamily="50" charset="-128"/>
              </a:rPr>
              <a:t>約</a:t>
            </a:r>
            <a:r>
              <a:rPr kumimoji="0" lang="en-US" altLang="ja-JP" dirty="0">
                <a:solidFill>
                  <a:prstClr val="black"/>
                </a:solidFill>
                <a:ea typeface="游ゴシック" panose="020B0400000000000000" pitchFamily="50" charset="-128"/>
              </a:rPr>
              <a:t>8,830kL</a:t>
            </a:r>
            <a:endParaRPr kumimoji="0" lang="ja-JP" altLang="ja-JP" dirty="0">
              <a:solidFill>
                <a:prstClr val="black"/>
              </a:solidFill>
              <a:ea typeface="游ゴシック" panose="020B0400000000000000" pitchFamily="50" charset="-128"/>
            </a:endParaRPr>
          </a:p>
        </p:txBody>
      </p:sp>
      <p:sp>
        <p:nvSpPr>
          <p:cNvPr id="42" name="Rectangle 72"/>
          <p:cNvSpPr>
            <a:spLocks noChangeArrowheads="1"/>
          </p:cNvSpPr>
          <p:nvPr/>
        </p:nvSpPr>
        <p:spPr bwMode="white">
          <a:xfrm>
            <a:off x="1600068" y="3326795"/>
            <a:ext cx="1025922"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8264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A10DC2A3-7776-4957-AFD9-4800F1C69910}"/>
              </a:ext>
            </a:extLst>
          </p:cNvPr>
          <p:cNvGraphicFramePr>
            <a:graphicFrameLocks/>
          </p:cNvGraphicFramePr>
          <p:nvPr>
            <p:extLst>
              <p:ext uri="{D42A27DB-BD31-4B8C-83A1-F6EECF244321}">
                <p14:modId xmlns:p14="http://schemas.microsoft.com/office/powerpoint/2010/main" val="3646435793"/>
              </p:ext>
            </p:extLst>
          </p:nvPr>
        </p:nvGraphicFramePr>
        <p:xfrm>
          <a:off x="142520" y="765420"/>
          <a:ext cx="8568952" cy="4710991"/>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527798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zh-TW"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11</a:t>
            </a:fld>
            <a:endParaRPr kumimoji="1" lang="ja-JP" altLang="en-US" sz="2000" dirty="0">
              <a:solidFill>
                <a:schemeClr val="bg1"/>
              </a:solidFill>
            </a:endParaRPr>
          </a:p>
        </p:txBody>
      </p:sp>
      <p:sp>
        <p:nvSpPr>
          <p:cNvPr id="269" name="正方形/長方形 268"/>
          <p:cNvSpPr/>
          <p:nvPr/>
        </p:nvSpPr>
        <p:spPr>
          <a:xfrm>
            <a:off x="107504" y="6237312"/>
            <a:ext cx="9016154" cy="523220"/>
          </a:xfrm>
          <a:prstGeom prst="rect">
            <a:avLst/>
          </a:prstGeom>
          <a:ln w="31750">
            <a:solidFill>
              <a:schemeClr val="accent1"/>
            </a:solidFill>
            <a:prstDash val="solid"/>
          </a:ln>
        </p:spPr>
        <p:txBody>
          <a:bodyPr wrap="square">
            <a:spAutoFit/>
          </a:bodyPr>
          <a:lstStyle/>
          <a:p>
            <a:r>
              <a:rPr lang="ja-JP" altLang="en-US" sz="2800" dirty="0">
                <a:latin typeface="Meiryo UI" panose="020B0604030504040204" pitchFamily="50" charset="-128"/>
                <a:ea typeface="Meiryo UI" panose="020B0604030504040204" pitchFamily="50" charset="-128"/>
              </a:rPr>
              <a:t>⇒　導入の効果についても、目標達成に向け着実に推移！！</a:t>
            </a:r>
            <a:endParaRPr lang="en-US" altLang="ja-JP" sz="28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6966" y="5703638"/>
            <a:ext cx="9006691"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○令和５年度の実績は、約</a:t>
            </a:r>
            <a:r>
              <a:rPr lang="en-US" altLang="ja-JP" sz="2400" dirty="0">
                <a:latin typeface="Meiryo UI" panose="020B0604030504040204" pitchFamily="50" charset="-128"/>
                <a:ea typeface="Meiryo UI" panose="020B0604030504040204" pitchFamily="50" charset="-128"/>
              </a:rPr>
              <a:t>16,200</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19" name="Freeform 9"/>
          <p:cNvSpPr>
            <a:spLocks/>
          </p:cNvSpPr>
          <p:nvPr/>
        </p:nvSpPr>
        <p:spPr bwMode="auto">
          <a:xfrm>
            <a:off x="1115616" y="3012799"/>
            <a:ext cx="7272809" cy="56161"/>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20" name="Rectangle 72"/>
          <p:cNvSpPr>
            <a:spLocks noChangeArrowheads="1"/>
          </p:cNvSpPr>
          <p:nvPr/>
        </p:nvSpPr>
        <p:spPr bwMode="white">
          <a:xfrm>
            <a:off x="1771183" y="2604889"/>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9165853" y="1171989"/>
            <a:ext cx="1783591" cy="1200329"/>
          </a:xfrm>
          <a:prstGeom prst="rect">
            <a:avLst/>
          </a:prstGeom>
          <a:noFill/>
        </p:spPr>
        <p:txBody>
          <a:bodyPr wrap="square" rtlCol="0">
            <a:spAutoFit/>
          </a:bodyPr>
          <a:lstStyle/>
          <a:p>
            <a:r>
              <a:rPr lang="en-US" altLang="ja-JP" dirty="0"/>
              <a:t>R</a:t>
            </a:r>
            <a:r>
              <a:rPr lang="ja-JP" altLang="en-US" dirty="0"/>
              <a:t>２は会議場の稼働率が小さいため、伸び率が大きい。</a:t>
            </a:r>
            <a:endParaRPr kumimoji="1" lang="ja-JP" altLang="en-US" dirty="0"/>
          </a:p>
        </p:txBody>
      </p:sp>
      <p:sp>
        <p:nvSpPr>
          <p:cNvPr id="66" name="Rectangle 185"/>
          <p:cNvSpPr>
            <a:spLocks noChangeArrowheads="1"/>
          </p:cNvSpPr>
          <p:nvPr/>
        </p:nvSpPr>
        <p:spPr bwMode="auto">
          <a:xfrm>
            <a:off x="7380312" y="1171989"/>
            <a:ext cx="1100429"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600" dirty="0">
                <a:solidFill>
                  <a:prstClr val="black"/>
                </a:solidFill>
                <a:ea typeface="游ゴシック" panose="020B0400000000000000" pitchFamily="50" charset="-128"/>
              </a:rPr>
              <a:t>約</a:t>
            </a:r>
            <a:r>
              <a:rPr kumimoji="0" lang="en-US" altLang="ja-JP" sz="1600" dirty="0">
                <a:solidFill>
                  <a:prstClr val="black"/>
                </a:solidFill>
                <a:ea typeface="游ゴシック" panose="020B0400000000000000" pitchFamily="50" charset="-128"/>
              </a:rPr>
              <a:t>16,200</a:t>
            </a:r>
            <a:r>
              <a:rPr kumimoji="0" lang="ja-JP" altLang="en-US" sz="1600" dirty="0">
                <a:solidFill>
                  <a:prstClr val="black"/>
                </a:solidFill>
                <a:ea typeface="游ゴシック" panose="020B0400000000000000" pitchFamily="50" charset="-128"/>
              </a:rPr>
              <a:t>㌧</a:t>
            </a:r>
            <a:endParaRPr kumimoji="0" lang="ja-JP" altLang="ja-JP" sz="1600"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79244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a:extLst>
              <a:ext uri="{FF2B5EF4-FFF2-40B4-BE49-F238E27FC236}">
                <a16:creationId xmlns:a16="http://schemas.microsoft.com/office/drawing/2014/main" id="{CFE1580A-C854-428B-BB59-473947E0A658}"/>
              </a:ext>
            </a:extLst>
          </p:cNvPr>
          <p:cNvGraphicFramePr>
            <a:graphicFrameLocks noGrp="1"/>
          </p:cNvGraphicFramePr>
          <p:nvPr/>
        </p:nvGraphicFramePr>
        <p:xfrm>
          <a:off x="110836" y="773400"/>
          <a:ext cx="8866980" cy="5890816"/>
        </p:xfrm>
        <a:graphic>
          <a:graphicData uri="http://schemas.openxmlformats.org/drawingml/2006/table">
            <a:tbl>
              <a:tblPr firstRow="1" bandRow="1">
                <a:tableStyleId>{5C22544A-7EE6-4342-B048-85BDC9FD1C3A}</a:tableStyleId>
              </a:tblPr>
              <a:tblGrid>
                <a:gridCol w="1276233">
                  <a:extLst>
                    <a:ext uri="{9D8B030D-6E8A-4147-A177-3AD203B41FA5}">
                      <a16:colId xmlns:a16="http://schemas.microsoft.com/office/drawing/2014/main" val="20000"/>
                    </a:ext>
                  </a:extLst>
                </a:gridCol>
                <a:gridCol w="1325639">
                  <a:extLst>
                    <a:ext uri="{9D8B030D-6E8A-4147-A177-3AD203B41FA5}">
                      <a16:colId xmlns:a16="http://schemas.microsoft.com/office/drawing/2014/main" val="20001"/>
                    </a:ext>
                  </a:extLst>
                </a:gridCol>
                <a:gridCol w="2313106">
                  <a:extLst>
                    <a:ext uri="{9D8B030D-6E8A-4147-A177-3AD203B41FA5}">
                      <a16:colId xmlns:a16="http://schemas.microsoft.com/office/drawing/2014/main" val="20002"/>
                    </a:ext>
                  </a:extLst>
                </a:gridCol>
                <a:gridCol w="3952002">
                  <a:extLst>
                    <a:ext uri="{9D8B030D-6E8A-4147-A177-3AD203B41FA5}">
                      <a16:colId xmlns:a16="http://schemas.microsoft.com/office/drawing/2014/main" val="20003"/>
                    </a:ext>
                  </a:extLst>
                </a:gridCol>
              </a:tblGrid>
              <a:tr h="432000">
                <a:tc>
                  <a:txBody>
                    <a:bodyPr/>
                    <a:lstStyle/>
                    <a:p>
                      <a:pPr algn="dist"/>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96520" indent="0"/>
                      <a:r>
                        <a:rPr kumimoji="1" lang="zh-TW" altLang="en-US" sz="1800" b="1" baseline="0" dirty="0">
                          <a:solidFill>
                            <a:schemeClr val="tx1"/>
                          </a:solidFill>
                          <a:latin typeface="Meiryo UI"/>
                          <a:ea typeface="Meiryo UI"/>
                          <a:cs typeface="Meiryo UI" panose="020B0604030504040204" pitchFamily="50" charset="-128"/>
                        </a:rPr>
                        <a:t>大阪府</a:t>
                      </a:r>
                      <a:r>
                        <a:rPr kumimoji="1" lang="ja-JP" altLang="en-US" sz="1800" b="1" baseline="0" dirty="0">
                          <a:solidFill>
                            <a:schemeClr val="tx1"/>
                          </a:solidFill>
                          <a:latin typeface="Meiryo UI"/>
                          <a:ea typeface="Meiryo UI"/>
                          <a:cs typeface="Meiryo UI" panose="020B0604030504040204" pitchFamily="50" charset="-128"/>
                        </a:rPr>
                        <a:t>立東淀川高等学校外</a:t>
                      </a:r>
                      <a:r>
                        <a:rPr kumimoji="1" lang="en-US" altLang="ja-JP" sz="1800" b="1" baseline="0" dirty="0">
                          <a:solidFill>
                            <a:schemeClr val="tx1"/>
                          </a:solidFill>
                          <a:latin typeface="Meiryo UI"/>
                          <a:ea typeface="Meiryo UI"/>
                          <a:cs typeface="Meiryo UI" panose="020B0604030504040204" pitchFamily="50" charset="-128"/>
                        </a:rPr>
                        <a:t>33</a:t>
                      </a:r>
                      <a:r>
                        <a:rPr kumimoji="1" lang="ja-JP" altLang="en-US" sz="1800" b="1" baseline="0" dirty="0">
                          <a:solidFill>
                            <a:schemeClr val="tx1"/>
                          </a:solidFill>
                          <a:latin typeface="Meiryo UI"/>
                          <a:ea typeface="Meiryo UI"/>
                          <a:cs typeface="Meiryo UI" panose="020B0604030504040204" pitchFamily="50" charset="-128"/>
                        </a:rPr>
                        <a:t>件</a:t>
                      </a:r>
                      <a:r>
                        <a:rPr kumimoji="1" lang="zh-TW" altLang="en-US" sz="1800" b="1" baseline="0" dirty="0">
                          <a:solidFill>
                            <a:schemeClr val="tx1"/>
                          </a:solidFill>
                          <a:latin typeface="Meiryo UI"/>
                          <a:ea typeface="Meiryo UI"/>
                          <a:cs typeface="Meiryo UI" panose="020B0604030504040204" pitchFamily="50" charset="-128"/>
                        </a:rPr>
                        <a:t>ＥＳＣＯ事業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2000">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提案者名</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baseline="0" dirty="0">
                          <a:solidFill>
                            <a:schemeClr val="tx1"/>
                          </a:solidFill>
                          <a:latin typeface="Meiryo UI"/>
                          <a:ea typeface="Meiryo UI"/>
                          <a:cs typeface="Meiryo UI" panose="020B0604030504040204" pitchFamily="50" charset="-128"/>
                        </a:rPr>
                        <a:t> 東芝エレベータ</a:t>
                      </a:r>
                      <a:r>
                        <a:rPr kumimoji="1" lang="ja-JP" altLang="en-US" baseline="0" dirty="0">
                          <a:solidFill>
                            <a:schemeClr val="tx1"/>
                          </a:solidFill>
                          <a:latin typeface="Meiryo UI"/>
                          <a:ea typeface="Meiryo UI"/>
                          <a:cs typeface="Meiryo UI" panose="020B0604030504040204" pitchFamily="50" charset="-128"/>
                        </a:rPr>
                        <a:t>株式会社関西支社</a:t>
                      </a:r>
                      <a:endParaRPr kumimoji="1" lang="en-US" altLang="ja-JP" baseline="0" dirty="0">
                        <a:solidFill>
                          <a:schemeClr val="tx1"/>
                        </a:solidFill>
                        <a:latin typeface="Meiryo UI"/>
                        <a:ea typeface="Meiryo UI"/>
                        <a:cs typeface="Meiryo UI" panose="020B0604030504040204" pitchFamily="50" charset="-128"/>
                      </a:endParaRPr>
                    </a:p>
                    <a:p>
                      <a:r>
                        <a:rPr kumimoji="1" lang="ja-JP" altLang="en-US" baseline="0" dirty="0">
                          <a:solidFill>
                            <a:schemeClr val="tx1"/>
                          </a:solidFill>
                          <a:latin typeface="Meiryo UI"/>
                          <a:ea typeface="Meiryo UI"/>
                          <a:cs typeface="Meiryo UI" panose="020B0604030504040204" pitchFamily="50" charset="-128"/>
                        </a:rPr>
                        <a:t> ＮＴＴ・ＴＣリース株式会社</a:t>
                      </a:r>
                      <a:endParaRPr kumimoji="1" lang="en-US" altLang="ja-JP" baseline="0" dirty="0">
                        <a:solidFill>
                          <a:schemeClr val="tx1"/>
                        </a:solidFill>
                        <a:latin typeface="Meiryo UI"/>
                        <a:ea typeface="Meiryo UI"/>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19424">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契約期間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en-US" altLang="ja-JP" dirty="0">
                          <a:solidFill>
                            <a:schemeClr val="tx1"/>
                          </a:solidFill>
                          <a:latin typeface="Meiryo UI"/>
                          <a:ea typeface="Meiryo UI"/>
                          <a:cs typeface="Meiryo UI" panose="020B0604030504040204" pitchFamily="50" charset="-128"/>
                        </a:rPr>
                        <a:t> </a:t>
                      </a:r>
                      <a:r>
                        <a:rPr kumimoji="1" lang="ja-JP" altLang="en-US" sz="1800" dirty="0">
                          <a:solidFill>
                            <a:schemeClr val="tx1"/>
                          </a:solidFill>
                          <a:latin typeface="Meiryo UI"/>
                          <a:ea typeface="Meiryo UI"/>
                          <a:cs typeface="Meiryo UI" panose="020B0604030504040204" pitchFamily="50" charset="-128"/>
                        </a:rPr>
                        <a:t>令和７年度契約予定</a:t>
                      </a:r>
                      <a:endParaRPr kumimoji="1" lang="en-US" altLang="ja-JP" sz="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aseline="0" dirty="0">
                          <a:solidFill>
                            <a:schemeClr val="tx1"/>
                          </a:solidFill>
                          <a:latin typeface="Meiryo UI"/>
                          <a:ea typeface="Meiryo UI"/>
                          <a:cs typeface="Meiryo UI" panose="020B0604030504040204" pitchFamily="50" charset="-128"/>
                        </a:rPr>
                        <a:t> </a:t>
                      </a:r>
                      <a:r>
                        <a:rPr kumimoji="1" lang="en-US" altLang="ja-JP" sz="1800" dirty="0">
                          <a:solidFill>
                            <a:schemeClr val="tx1"/>
                          </a:solidFill>
                          <a:latin typeface="Meiryo UI"/>
                          <a:ea typeface="Meiryo UI"/>
                          <a:cs typeface="Meiryo UI" panose="020B0604030504040204" pitchFamily="50" charset="-128"/>
                        </a:rPr>
                        <a:t>ESCO</a:t>
                      </a:r>
                      <a:r>
                        <a:rPr kumimoji="1" lang="ja-JP" altLang="en-US" sz="1800" dirty="0">
                          <a:solidFill>
                            <a:schemeClr val="tx1"/>
                          </a:solidFill>
                          <a:latin typeface="Meiryo UI"/>
                          <a:ea typeface="Meiryo UI"/>
                          <a:cs typeface="Meiryo UI" panose="020B0604030504040204" pitchFamily="50" charset="-128"/>
                        </a:rPr>
                        <a:t>サービス期間は 令和８年</a:t>
                      </a:r>
                      <a:r>
                        <a:rPr kumimoji="1" lang="en-US" altLang="ja-JP" sz="1800" dirty="0">
                          <a:solidFill>
                            <a:schemeClr val="tx1"/>
                          </a:solidFill>
                          <a:latin typeface="Meiryo UI"/>
                          <a:ea typeface="Meiryo UI"/>
                          <a:cs typeface="Meiryo UI" panose="020B0604030504040204" pitchFamily="50" charset="-128"/>
                        </a:rPr>
                        <a:t>4</a:t>
                      </a:r>
                      <a:r>
                        <a:rPr kumimoji="1" lang="ja-JP" altLang="en-US" sz="1800" dirty="0">
                          <a:solidFill>
                            <a:schemeClr val="tx1"/>
                          </a:solidFill>
                          <a:latin typeface="Meiryo UI"/>
                          <a:ea typeface="Meiryo UI"/>
                          <a:cs typeface="Meiryo UI" panose="020B0604030504040204" pitchFamily="50" charset="-128"/>
                        </a:rPr>
                        <a:t>月</a:t>
                      </a:r>
                      <a:r>
                        <a:rPr kumimoji="1" lang="en-US" altLang="ja-JP" sz="1800" dirty="0">
                          <a:solidFill>
                            <a:schemeClr val="tx1"/>
                          </a:solidFill>
                          <a:latin typeface="Meiryo UI"/>
                          <a:ea typeface="Meiryo UI"/>
                          <a:cs typeface="Meiryo UI" panose="020B0604030504040204" pitchFamily="50" charset="-128"/>
                        </a:rPr>
                        <a:t>1</a:t>
                      </a:r>
                      <a:r>
                        <a:rPr kumimoji="1" lang="ja-JP" altLang="en-US" sz="1800" dirty="0">
                          <a:solidFill>
                            <a:schemeClr val="tx1"/>
                          </a:solidFill>
                          <a:latin typeface="Meiryo UI"/>
                          <a:ea typeface="Meiryo UI"/>
                          <a:cs typeface="Meiryo UI" panose="020B0604030504040204" pitchFamily="50" charset="-128"/>
                        </a:rPr>
                        <a:t>日 ～ 令和</a:t>
                      </a:r>
                      <a:r>
                        <a:rPr kumimoji="1" lang="en-US" altLang="ja-JP" sz="1800" dirty="0">
                          <a:solidFill>
                            <a:schemeClr val="tx1"/>
                          </a:solidFill>
                          <a:latin typeface="Meiryo UI"/>
                          <a:ea typeface="Meiryo UI"/>
                          <a:cs typeface="Meiryo UI" panose="020B0604030504040204" pitchFamily="50" charset="-128"/>
                        </a:rPr>
                        <a:t>22</a:t>
                      </a:r>
                      <a:r>
                        <a:rPr kumimoji="1" lang="ja-JP" altLang="en-US" sz="1800" dirty="0">
                          <a:solidFill>
                            <a:schemeClr val="tx1"/>
                          </a:solidFill>
                          <a:latin typeface="Meiryo UI"/>
                          <a:ea typeface="Meiryo UI"/>
                          <a:cs typeface="Meiryo UI" panose="020B0604030504040204" pitchFamily="50" charset="-128"/>
                        </a:rPr>
                        <a:t>年</a:t>
                      </a:r>
                      <a:r>
                        <a:rPr kumimoji="1" lang="en-US" altLang="ja-JP" sz="1800" dirty="0">
                          <a:solidFill>
                            <a:schemeClr val="tx1"/>
                          </a:solidFill>
                          <a:latin typeface="Meiryo UI"/>
                          <a:ea typeface="Meiryo UI"/>
                          <a:cs typeface="Meiryo UI" panose="020B0604030504040204" pitchFamily="50" charset="-128"/>
                        </a:rPr>
                        <a:t>3</a:t>
                      </a:r>
                      <a:r>
                        <a:rPr kumimoji="1" lang="ja-JP" altLang="en-US" sz="1800" dirty="0">
                          <a:solidFill>
                            <a:schemeClr val="tx1"/>
                          </a:solidFill>
                          <a:latin typeface="Meiryo UI"/>
                          <a:ea typeface="Meiryo UI"/>
                          <a:cs typeface="Meiryo UI" panose="020B0604030504040204" pitchFamily="50" charset="-128"/>
                        </a:rPr>
                        <a:t>月</a:t>
                      </a:r>
                      <a:r>
                        <a:rPr kumimoji="1" lang="en-US" altLang="ja-JP" sz="1800" dirty="0">
                          <a:solidFill>
                            <a:schemeClr val="tx1"/>
                          </a:solidFill>
                          <a:latin typeface="Meiryo UI"/>
                          <a:ea typeface="Meiryo UI"/>
                          <a:cs typeface="Meiryo UI" panose="020B0604030504040204" pitchFamily="50" charset="-128"/>
                        </a:rPr>
                        <a:t>31</a:t>
                      </a:r>
                      <a:r>
                        <a:rPr kumimoji="1" lang="ja-JP" altLang="en-US" sz="1800" dirty="0">
                          <a:solidFill>
                            <a:schemeClr val="tx1"/>
                          </a:solidFill>
                          <a:latin typeface="Meiryo UI"/>
                          <a:ea typeface="Meiryo UI"/>
                          <a:cs typeface="Meiryo UI" panose="020B0604030504040204" pitchFamily="50" charset="-128"/>
                        </a:rPr>
                        <a:t>日（</a:t>
                      </a:r>
                      <a:r>
                        <a:rPr kumimoji="1" lang="en-US" altLang="ja-JP" sz="1800" dirty="0">
                          <a:solidFill>
                            <a:schemeClr val="tx1"/>
                          </a:solidFill>
                          <a:latin typeface="Meiryo UI"/>
                          <a:ea typeface="Meiryo UI"/>
                          <a:cs typeface="Meiryo UI" panose="020B0604030504040204" pitchFamily="50" charset="-128"/>
                        </a:rPr>
                        <a:t>15</a:t>
                      </a:r>
                      <a:r>
                        <a:rPr kumimoji="1" lang="ja-JP" altLang="en-US" sz="1800" dirty="0">
                          <a:solidFill>
                            <a:schemeClr val="tx1"/>
                          </a:solidFill>
                          <a:latin typeface="Meiryo UI"/>
                          <a:ea typeface="Meiryo UI"/>
                          <a:cs typeface="Meiryo UI" panose="020B0604030504040204" pitchFamily="50" charset="-128"/>
                        </a:rPr>
                        <a:t>年間）</a:t>
                      </a:r>
                      <a:endParaRPr kumimoji="1" lang="en-US" altLang="ja-JP" sz="1800" dirty="0">
                        <a:solidFill>
                          <a:schemeClr val="tx1"/>
                        </a:solidFill>
                        <a:latin typeface="Meiryo UI"/>
                        <a:ea typeface="Meiryo UI"/>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契約方式</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シェアード・セイビングス契約（民間資金活用型）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76112">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提案内容</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sz="1800" baseline="0" dirty="0">
                          <a:solidFill>
                            <a:schemeClr val="tx1"/>
                          </a:solidFill>
                          <a:latin typeface="Meiryo UI"/>
                          <a:ea typeface="Meiryo UI"/>
                          <a:cs typeface="Meiryo UI" panose="020B0604030504040204" pitchFamily="50" charset="-128"/>
                        </a:rPr>
                        <a:t> </a:t>
                      </a:r>
                      <a:r>
                        <a:rPr kumimoji="1" lang="ja-JP" altLang="en-US" sz="1800" dirty="0">
                          <a:solidFill>
                            <a:schemeClr val="tx1"/>
                          </a:solidFill>
                          <a:latin typeface="Meiryo UI"/>
                          <a:ea typeface="Meiryo UI"/>
                          <a:cs typeface="Meiryo UI" panose="020B0604030504040204" pitchFamily="50" charset="-128"/>
                        </a:rPr>
                        <a:t>・ 照明の</a:t>
                      </a:r>
                      <a:r>
                        <a:rPr kumimoji="1" lang="en-US" altLang="ja-JP" sz="1800" dirty="0">
                          <a:solidFill>
                            <a:schemeClr val="tx1"/>
                          </a:solidFill>
                          <a:latin typeface="Meiryo UI"/>
                          <a:ea typeface="Meiryo UI"/>
                          <a:cs typeface="Meiryo UI" panose="020B0604030504040204" pitchFamily="50" charset="-128"/>
                        </a:rPr>
                        <a:t>LED</a:t>
                      </a:r>
                      <a:r>
                        <a:rPr kumimoji="1" lang="ja-JP" altLang="en-US" sz="1800" dirty="0">
                          <a:solidFill>
                            <a:schemeClr val="tx1"/>
                          </a:solidFill>
                          <a:latin typeface="Meiryo UI"/>
                          <a:ea typeface="Meiryo UI"/>
                          <a:cs typeface="Meiryo UI" panose="020B0604030504040204" pitchFamily="50" charset="-128"/>
                        </a:rPr>
                        <a:t>化　</a:t>
                      </a:r>
                      <a:r>
                        <a:rPr kumimoji="1" lang="ja-JP" altLang="en-US" sz="1800" baseline="0" dirty="0">
                          <a:solidFill>
                            <a:schemeClr val="tx1"/>
                          </a:solidFill>
                          <a:latin typeface="Meiryo UI"/>
                          <a:ea typeface="Meiryo UI"/>
                          <a:cs typeface="Meiryo UI" panose="020B0604030504040204" pitchFamily="50" charset="-128"/>
                        </a:rPr>
                        <a:t> </a:t>
                      </a:r>
                      <a:endParaRPr kumimoji="1" lang="en-US" altLang="ja-JP" sz="1800" dirty="0">
                        <a:solidFill>
                          <a:schemeClr val="tx1"/>
                        </a:solidFill>
                        <a:latin typeface="Meiryo UI"/>
                        <a:ea typeface="Meiryo UI"/>
                        <a:cs typeface="Meiryo UI" panose="020B0604030504040204" pitchFamily="50" charset="-128"/>
                      </a:endParaRPr>
                    </a:p>
                  </a:txBody>
                  <a:tcPr marT="90000" marB="9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7192">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導入効果</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en-US" altLang="ja-JP" sz="1800" baseline="0" dirty="0">
                          <a:solidFill>
                            <a:srgbClr val="FF0000"/>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省エネルギー率：</a:t>
                      </a:r>
                      <a:r>
                        <a:rPr kumimoji="1" lang="en-US" altLang="ja-JP" sz="1800" baseline="0" dirty="0">
                          <a:solidFill>
                            <a:schemeClr val="tx1"/>
                          </a:solidFill>
                          <a:latin typeface="Meiryo UI"/>
                          <a:ea typeface="Meiryo UI"/>
                          <a:cs typeface="Meiryo UI" panose="020B0604030504040204" pitchFamily="50" charset="-128"/>
                        </a:rPr>
                        <a:t>17.1</a:t>
                      </a:r>
                      <a:r>
                        <a:rPr kumimoji="1" lang="ja-JP" altLang="en-US" sz="1800" baseline="0" dirty="0">
                          <a:solidFill>
                            <a:schemeClr val="tx1"/>
                          </a:solidFill>
                          <a:latin typeface="Meiryo UI"/>
                          <a:ea typeface="Meiryo UI"/>
                          <a:cs typeface="Meiryo UI" panose="020B0604030504040204" pitchFamily="50" charset="-128"/>
                        </a:rPr>
                        <a:t>%</a:t>
                      </a:r>
                      <a:r>
                        <a:rPr kumimoji="1" lang="ja-JP" altLang="en-US" sz="1400" baseline="0" dirty="0">
                          <a:solidFill>
                            <a:schemeClr val="tx1"/>
                          </a:solidFill>
                          <a:latin typeface="Meiryo UI"/>
                          <a:ea typeface="Meiryo UI"/>
                          <a:cs typeface="Meiryo UI" panose="020B0604030504040204" pitchFamily="50" charset="-128"/>
                        </a:rPr>
                        <a:t>（提案値）</a:t>
                      </a:r>
                      <a:r>
                        <a:rPr lang="en-US" altLang="ja-JP" sz="1800" baseline="0" dirty="0">
                          <a:solidFill>
                            <a:schemeClr val="tx1"/>
                          </a:solidFill>
                          <a:latin typeface="Meiryo UI"/>
                          <a:ea typeface="Meiryo UI"/>
                          <a:cs typeface="Meiryo UI" panose="020B0604030504040204" pitchFamily="50" charset="-128"/>
                        </a:rPr>
                        <a:t> </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en-US" altLang="ja-JP" sz="1800" baseline="0" dirty="0">
                          <a:solidFill>
                            <a:srgbClr val="FF0000"/>
                          </a:solidFill>
                          <a:latin typeface="Meiryo UI"/>
                          <a:ea typeface="Meiryo UI"/>
                          <a:cs typeface="Meiryo UI" panose="020B0604030504040204" pitchFamily="50" charset="-128"/>
                        </a:rPr>
                        <a:t> </a:t>
                      </a:r>
                      <a:r>
                        <a:rPr kumimoji="1" lang="en-US" altLang="ja-JP" sz="1800" baseline="0" dirty="0">
                          <a:solidFill>
                            <a:schemeClr val="tx1"/>
                          </a:solidFill>
                          <a:latin typeface="Meiryo UI"/>
                          <a:ea typeface="Meiryo UI"/>
                          <a:cs typeface="Meiryo UI" panose="020B0604030504040204" pitchFamily="50" charset="-128"/>
                        </a:rPr>
                        <a:t>CO</a:t>
                      </a:r>
                      <a:r>
                        <a:rPr kumimoji="1" lang="en-US" altLang="ja-JP" sz="1400" baseline="0" dirty="0">
                          <a:solidFill>
                            <a:schemeClr val="tx1"/>
                          </a:solidFill>
                          <a:latin typeface="Meiryo UI"/>
                          <a:ea typeface="Meiryo UI"/>
                          <a:cs typeface="Meiryo UI" panose="020B0604030504040204" pitchFamily="50" charset="-128"/>
                        </a:rPr>
                        <a:t>2</a:t>
                      </a:r>
                      <a:r>
                        <a:rPr kumimoji="1" lang="ja-JP" altLang="en-US" sz="200" baseline="0" dirty="0">
                          <a:solidFill>
                            <a:schemeClr val="tx1"/>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削減率</a:t>
                      </a:r>
                      <a:r>
                        <a:rPr kumimoji="1" lang="ja-JP" altLang="en-US" sz="200" baseline="0" dirty="0">
                          <a:solidFill>
                            <a:schemeClr val="tx1"/>
                          </a:solidFill>
                          <a:latin typeface="Meiryo UI"/>
                          <a:ea typeface="Meiryo UI"/>
                          <a:cs typeface="Meiryo UI" panose="020B0604030504040204" pitchFamily="50" charset="-128"/>
                        </a:rPr>
                        <a:t> </a:t>
                      </a:r>
                      <a:r>
                        <a:rPr kumimoji="1" lang="ja-JP" altLang="en-US" sz="1800" baseline="0" dirty="0">
                          <a:solidFill>
                            <a:schemeClr val="tx1"/>
                          </a:solidFill>
                          <a:latin typeface="Meiryo UI"/>
                          <a:ea typeface="Meiryo UI"/>
                          <a:cs typeface="Meiryo UI" panose="020B0604030504040204" pitchFamily="50" charset="-128"/>
                        </a:rPr>
                        <a:t>： </a:t>
                      </a:r>
                      <a:r>
                        <a:rPr kumimoji="1" lang="en-US" altLang="ja-JP" sz="1800" baseline="0" dirty="0">
                          <a:solidFill>
                            <a:schemeClr val="tx1"/>
                          </a:solidFill>
                          <a:latin typeface="Meiryo UI"/>
                          <a:ea typeface="Meiryo UI"/>
                          <a:cs typeface="Meiryo UI" panose="020B0604030504040204" pitchFamily="50" charset="-128"/>
                        </a:rPr>
                        <a:t>15.9</a:t>
                      </a:r>
                      <a:r>
                        <a:rPr kumimoji="1" lang="ja-JP" altLang="en-US" sz="1800" baseline="0" dirty="0">
                          <a:solidFill>
                            <a:schemeClr val="tx1"/>
                          </a:solidFill>
                          <a:latin typeface="Meiryo UI"/>
                          <a:ea typeface="Meiryo UI"/>
                          <a:cs typeface="Meiryo UI" panose="020B0604030504040204" pitchFamily="50" charset="-128"/>
                        </a:rPr>
                        <a:t>％</a:t>
                      </a:r>
                      <a:r>
                        <a:rPr kumimoji="1" lang="ja-JP" altLang="en-US" sz="1400" baseline="0" dirty="0">
                          <a:solidFill>
                            <a:schemeClr val="tx1"/>
                          </a:solidFill>
                          <a:latin typeface="Meiryo UI"/>
                          <a:ea typeface="Meiryo UI"/>
                          <a:cs typeface="Meiryo UI" panose="020B0604030504040204" pitchFamily="50" charset="-128"/>
                        </a:rPr>
                        <a:t>（提案値）</a:t>
                      </a:r>
                      <a:r>
                        <a:rPr lang="en-US" altLang="ja-JP" sz="1400" baseline="0" dirty="0">
                          <a:solidFill>
                            <a:schemeClr val="tx1"/>
                          </a:solidFill>
                          <a:latin typeface="Meiryo UI"/>
                          <a:ea typeface="Meiryo UI"/>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3768">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対象施設</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1800" b="0" baseline="0" dirty="0">
                          <a:solidFill>
                            <a:schemeClr val="tx1"/>
                          </a:solidFill>
                          <a:latin typeface="Meiryo UI"/>
                          <a:ea typeface="Meiryo UI"/>
                          <a:cs typeface="Meiryo UI" panose="020B0604030504040204" pitchFamily="50" charset="-128"/>
                        </a:rPr>
                        <a:t> 府立高等学校、支援学校、工科高校など　計</a:t>
                      </a:r>
                      <a:r>
                        <a:rPr kumimoji="1" lang="en-US" altLang="ja-JP" sz="1800" b="0" baseline="0" dirty="0">
                          <a:solidFill>
                            <a:schemeClr val="tx1"/>
                          </a:solidFill>
                          <a:latin typeface="Meiryo UI"/>
                          <a:ea typeface="Meiryo UI"/>
                          <a:cs typeface="Meiryo UI" panose="020B0604030504040204" pitchFamily="50" charset="-128"/>
                        </a:rPr>
                        <a:t>34</a:t>
                      </a:r>
                      <a:r>
                        <a:rPr kumimoji="1" lang="ja-JP" altLang="en-US" sz="1800" b="0" baseline="0" dirty="0">
                          <a:solidFill>
                            <a:schemeClr val="tx1"/>
                          </a:solidFill>
                          <a:latin typeface="Meiryo UI"/>
                          <a:ea typeface="Meiryo UI"/>
                          <a:cs typeface="Meiryo UI" panose="020B0604030504040204" pitchFamily="50" charset="-128"/>
                        </a:rPr>
                        <a:t>校</a:t>
                      </a:r>
                      <a:endParaRPr kumimoji="1" lang="en-US" altLang="ja-JP" sz="1800" b="0" baseline="0" dirty="0">
                        <a:solidFill>
                          <a:schemeClr val="tx1"/>
                        </a:solidFill>
                        <a:latin typeface="Meiryo UI"/>
                        <a:ea typeface="Meiryo UI"/>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694346"/>
                  </a:ext>
                </a:extLst>
              </a:tr>
              <a:tr h="2160240">
                <a:tc>
                  <a:txBody>
                    <a:bodyPr/>
                    <a:lstStyle/>
                    <a:p>
                      <a:pPr algn="dist"/>
                      <a:r>
                        <a:rPr kumimoji="1" lang="ja-JP" altLang="en-US" sz="1800" dirty="0">
                          <a:solidFill>
                            <a:schemeClr val="tx1"/>
                          </a:solidFill>
                          <a:latin typeface="Meiryo UI"/>
                          <a:ea typeface="Meiryo UI"/>
                          <a:cs typeface="Meiryo UI" panose="020B0604030504040204" pitchFamily="50" charset="-128"/>
                        </a:rPr>
                        <a:t>施設概要</a:t>
                      </a:r>
                      <a:endParaRPr kumimoji="1" lang="en-US" altLang="ja-JP" sz="1800" dirty="0">
                        <a:solidFill>
                          <a:schemeClr val="tx1"/>
                        </a:solidFill>
                        <a:latin typeface="Meiryo UI"/>
                        <a:ea typeface="Meiryo UI"/>
                        <a:cs typeface="Meiryo UI" panose="020B0604030504040204" pitchFamily="50" charset="-128"/>
                      </a:endParaRPr>
                    </a:p>
                    <a:p>
                      <a:pPr algn="dist"/>
                      <a:r>
                        <a:rPr kumimoji="1" lang="ja-JP" altLang="en-US" sz="1400" dirty="0">
                          <a:solidFill>
                            <a:schemeClr val="tx1"/>
                          </a:solidFill>
                          <a:latin typeface="Meiryo UI"/>
                          <a:ea typeface="Meiryo UI"/>
                          <a:cs typeface="Meiryo UI" panose="020B0604030504040204" pitchFamily="50" charset="-128"/>
                        </a:rPr>
                        <a:t>（吹田高校）</a:t>
                      </a:r>
                      <a:endParaRPr kumimoji="1" lang="en-US" altLang="ja-JP" sz="1400" dirty="0">
                        <a:solidFill>
                          <a:schemeClr val="tx1"/>
                        </a:solidFill>
                        <a:latin typeface="Meiryo UI"/>
                        <a:ea typeface="Meiryo UI"/>
                        <a:cs typeface="Meiryo UI" panose="020B0604030504040204" pitchFamily="50" charset="-128"/>
                      </a:endParaRPr>
                    </a:p>
                  </a:txBody>
                  <a:tcPr marL="72000" marR="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用途</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所在地</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竣工</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構造</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延べ面積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CN" altLang="en-US" sz="1800" dirty="0">
                          <a:latin typeface="Meiryo UI" panose="020B0604030504040204" pitchFamily="50" charset="-128"/>
                          <a:ea typeface="Meiryo UI" panose="020B0604030504040204" pitchFamily="50" charset="-128"/>
                          <a:cs typeface="Meiryo UI" panose="020B0604030504040204" pitchFamily="50" charset="-128"/>
                        </a:rPr>
                        <a:t>吹田市原町４丁目</a:t>
                      </a:r>
                      <a:r>
                        <a:rPr lang="en-US" altLang="zh-CN" sz="1800" dirty="0">
                          <a:latin typeface="Meiryo UI" panose="020B0604030504040204" pitchFamily="50" charset="-128"/>
                          <a:ea typeface="Meiryo UI" panose="020B0604030504040204" pitchFamily="50" charset="-128"/>
                          <a:cs typeface="Meiryo UI" panose="020B0604030504040204" pitchFamily="50" charset="-128"/>
                        </a:rPr>
                        <a:t>24</a:t>
                      </a:r>
                      <a:r>
                        <a:rPr lang="zh-CN" altLang="en-US" sz="1800" dirty="0">
                          <a:latin typeface="Meiryo UI" panose="020B0604030504040204" pitchFamily="50" charset="-128"/>
                          <a:ea typeface="Meiryo UI" panose="020B0604030504040204" pitchFamily="50" charset="-128"/>
                          <a:cs typeface="Meiryo UI" panose="020B0604030504040204" pitchFamily="50" charset="-128"/>
                        </a:rPr>
                        <a:t>番</a:t>
                      </a:r>
                      <a:r>
                        <a:rPr lang="en-US" altLang="zh-CN" sz="1800" dirty="0">
                          <a:latin typeface="Meiryo UI" panose="020B0604030504040204" pitchFamily="50" charset="-128"/>
                          <a:ea typeface="Meiryo UI" panose="020B0604030504040204" pitchFamily="50" charset="-128"/>
                          <a:cs typeface="Meiryo UI" panose="020B0604030504040204" pitchFamily="50" charset="-128"/>
                        </a:rPr>
                        <a:t>14</a:t>
                      </a:r>
                      <a:r>
                        <a:rPr lang="zh-CN" altLang="en-US" sz="1800" dirty="0">
                          <a:latin typeface="Meiryo UI" panose="020B0604030504040204" pitchFamily="50" charset="-128"/>
                          <a:ea typeface="Meiryo UI" panose="020B0604030504040204" pitchFamily="50" charset="-128"/>
                          <a:cs typeface="Meiryo UI" panose="020B0604030504040204" pitchFamily="50" charset="-128"/>
                        </a:rPr>
                        <a:t>号</a:t>
                      </a:r>
                      <a:endParaRPr lang="en-US" altLang="zh-CN" sz="1800" dirty="0">
                        <a:latin typeface="Meiryo UI" panose="020B0604030504040204" pitchFamily="50" charset="-128"/>
                        <a:ea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1958</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年（本館）</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他</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800" dirty="0">
                          <a:latin typeface="Meiryo UI" panose="020B0604030504040204" pitchFamily="50" charset="-128"/>
                          <a:ea typeface="Meiryo UI" panose="020B0604030504040204" pitchFamily="50" charset="-128"/>
                          <a:cs typeface="Meiryo UI" panose="020B0604030504040204" pitchFamily="50" charset="-128"/>
                        </a:rPr>
                        <a:t>RC</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造／地上３階　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13,740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（敷地内合計）</a:t>
                      </a:r>
                      <a:endParaRPr lang="en-US" altLang="zh-TW"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dist"/>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正方形/長方形 11"/>
          <p:cNvSpPr/>
          <p:nvPr/>
        </p:nvSpPr>
        <p:spPr>
          <a:xfrm>
            <a:off x="86106" y="36164"/>
            <a:ext cx="7078182"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令和６年度の公募について①</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（府立高校</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34</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15" name="グループ化 14"/>
          <p:cNvGrpSpPr/>
          <p:nvPr/>
        </p:nvGrpSpPr>
        <p:grpSpPr>
          <a:xfrm>
            <a:off x="7427847" y="620590"/>
            <a:ext cx="1584176" cy="864194"/>
            <a:chOff x="3510088" y="650507"/>
            <a:chExt cx="1417685" cy="621081"/>
          </a:xfrm>
        </p:grpSpPr>
        <p:pic>
          <p:nvPicPr>
            <p:cNvPr id="16" name="Picture 4"/>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10088"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
        <p:nvSpPr>
          <p:cNvPr id="18" name="スライド番号プレースホルダー 1">
            <a:extLst>
              <a:ext uri="{FF2B5EF4-FFF2-40B4-BE49-F238E27FC236}">
                <a16:creationId xmlns:a16="http://schemas.microsoft.com/office/drawing/2014/main" id="{E0D27256-7496-48E9-915B-CA144ADC8ADB}"/>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12</a:t>
            </a:fld>
            <a:endParaRPr kumimoji="1" lang="ja-JP" altLang="en-US" dirty="0"/>
          </a:p>
        </p:txBody>
      </p:sp>
      <p:sp>
        <p:nvSpPr>
          <p:cNvPr id="20" name="四角形: 角を丸くする 19">
            <a:extLst>
              <a:ext uri="{FF2B5EF4-FFF2-40B4-BE49-F238E27FC236}">
                <a16:creationId xmlns:a16="http://schemas.microsoft.com/office/drawing/2014/main" id="{BEA5540E-2B5A-4322-B006-F6B6C66C0A32}"/>
              </a:ext>
            </a:extLst>
          </p:cNvPr>
          <p:cNvSpPr/>
          <p:nvPr/>
        </p:nvSpPr>
        <p:spPr>
          <a:xfrm>
            <a:off x="5272096" y="1564896"/>
            <a:ext cx="3548375" cy="42394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1" name="テキスト ボックス 20">
            <a:extLst>
              <a:ext uri="{FF2B5EF4-FFF2-40B4-BE49-F238E27FC236}">
                <a16:creationId xmlns:a16="http://schemas.microsoft.com/office/drawing/2014/main" id="{6CE26516-DB03-4026-8A05-987CC64CDB07}"/>
              </a:ext>
            </a:extLst>
          </p:cNvPr>
          <p:cNvSpPr txBox="1"/>
          <p:nvPr/>
        </p:nvSpPr>
        <p:spPr>
          <a:xfrm>
            <a:off x="5272097" y="1571509"/>
            <a:ext cx="3705719" cy="400110"/>
          </a:xfrm>
          <a:prstGeom prst="rect">
            <a:avLst/>
          </a:prstGeom>
          <a:noFill/>
        </p:spPr>
        <p:txBody>
          <a:bodyPr wrap="square">
            <a:spAutoFit/>
          </a:bodyPr>
          <a:lstStyle/>
          <a:p>
            <a:pPr algn="l"/>
            <a:r>
              <a:rPr lang="en-US" altLang="ja-JP" sz="2000" b="1" dirty="0">
                <a:solidFill>
                  <a:srgbClr val="FF0000"/>
                </a:solidFill>
                <a:latin typeface="Meiryo UI" panose="020B0604030504040204" pitchFamily="50" charset="-128"/>
                <a:ea typeface="Meiryo UI" panose="020B0604030504040204" pitchFamily="50" charset="-128"/>
              </a:rPr>
              <a:t>30</a:t>
            </a:r>
            <a:r>
              <a:rPr lang="ja-JP" altLang="en-US" sz="2000" b="1" dirty="0">
                <a:solidFill>
                  <a:srgbClr val="FF0000"/>
                </a:solidFill>
                <a:latin typeface="Meiryo UI" panose="020B0604030504040204" pitchFamily="50" charset="-128"/>
                <a:ea typeface="Meiryo UI" panose="020B0604030504040204" pitchFamily="50" charset="-128"/>
              </a:rPr>
              <a:t>超</a:t>
            </a:r>
            <a:r>
              <a:rPr lang="ja-JP" altLang="en-US" sz="1600" b="1" dirty="0">
                <a:solidFill>
                  <a:srgbClr val="222222"/>
                </a:solidFill>
                <a:latin typeface="Meiryo UI" panose="020B0604030504040204" pitchFamily="50" charset="-128"/>
                <a:ea typeface="Meiryo UI" panose="020B0604030504040204" pitchFamily="50" charset="-128"/>
              </a:rPr>
              <a:t>の学校施設を一括で提案公募！</a:t>
            </a:r>
            <a:endParaRPr lang="ja-JP" altLang="en-US" sz="1600" b="1" i="0" dirty="0">
              <a:solidFill>
                <a:srgbClr val="222222"/>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66A63BA6-EA09-4A36-9367-82E7FAFCC62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72424" y="4542840"/>
            <a:ext cx="2865117" cy="2111139"/>
          </a:xfrm>
          <a:prstGeom prst="rect">
            <a:avLst/>
          </a:prstGeom>
        </p:spPr>
      </p:pic>
    </p:spTree>
    <p:extLst>
      <p:ext uri="{BB962C8B-B14F-4D97-AF65-F5344CB8AC3E}">
        <p14:creationId xmlns:p14="http://schemas.microsoft.com/office/powerpoint/2010/main" val="91111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0" name="直線コネクタ 25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63" name="正方形/長方形 262"/>
          <p:cNvSpPr/>
          <p:nvPr/>
        </p:nvSpPr>
        <p:spPr>
          <a:xfrm>
            <a:off x="46513" y="626960"/>
            <a:ext cx="9001036" cy="338554"/>
          </a:xfrm>
          <a:prstGeom prst="rect">
            <a:avLst/>
          </a:prstGeom>
        </p:spPr>
        <p:txBody>
          <a:bodyPr wrap="square" tIns="0" bIns="0">
            <a:spAutoFit/>
          </a:bodyPr>
          <a:lstStyle/>
          <a:p>
            <a:pPr algn="just"/>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契約に基づく</a:t>
            </a:r>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a:t>
            </a:r>
            <a:r>
              <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Ｏ事業の経費と利益配分</a:t>
            </a:r>
            <a:r>
              <a:rPr lang="en-US" altLang="ja-JP"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Line 6"/>
          <p:cNvSpPr>
            <a:spLocks noChangeShapeType="1"/>
          </p:cNvSpPr>
          <p:nvPr/>
        </p:nvSpPr>
        <p:spPr bwMode="auto">
          <a:xfrm>
            <a:off x="338702" y="6076430"/>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AutoShape 42"/>
          <p:cNvSpPr>
            <a:spLocks noChangeArrowheads="1"/>
          </p:cNvSpPr>
          <p:nvPr/>
        </p:nvSpPr>
        <p:spPr bwMode="auto">
          <a:xfrm>
            <a:off x="1346916" y="5944778"/>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AutoShape 42"/>
          <p:cNvSpPr>
            <a:spLocks noChangeArrowheads="1"/>
          </p:cNvSpPr>
          <p:nvPr/>
        </p:nvSpPr>
        <p:spPr bwMode="auto">
          <a:xfrm>
            <a:off x="5249203" y="5782594"/>
            <a:ext cx="2779181"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サービス期間（</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AutoShape 42"/>
          <p:cNvSpPr>
            <a:spLocks noChangeArrowheads="1"/>
          </p:cNvSpPr>
          <p:nvPr/>
        </p:nvSpPr>
        <p:spPr bwMode="auto">
          <a:xfrm>
            <a:off x="1688950" y="5780494"/>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Rectangle 8"/>
          <p:cNvSpPr>
            <a:spLocks noChangeArrowheads="1"/>
          </p:cNvSpPr>
          <p:nvPr/>
        </p:nvSpPr>
        <p:spPr bwMode="auto">
          <a:xfrm>
            <a:off x="5494724" y="2996567"/>
            <a:ext cx="2232246" cy="3081596"/>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【493,753】</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Rectangle 8"/>
          <p:cNvSpPr>
            <a:spLocks noChangeArrowheads="1"/>
          </p:cNvSpPr>
          <p:nvPr/>
        </p:nvSpPr>
        <p:spPr bwMode="auto">
          <a:xfrm>
            <a:off x="1478755" y="1158127"/>
            <a:ext cx="2232246" cy="49183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【568,566】</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Rectangle 39"/>
          <p:cNvSpPr>
            <a:spLocks noChangeArrowheads="1"/>
          </p:cNvSpPr>
          <p:nvPr/>
        </p:nvSpPr>
        <p:spPr bwMode="auto">
          <a:xfrm>
            <a:off x="5494723" y="1158127"/>
            <a:ext cx="1116000" cy="1838440"/>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p:spPr>
        <p:txBody>
          <a:bodyPr vert="horz" wrap="none"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【74,813】</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Rectangle 39"/>
          <p:cNvSpPr>
            <a:spLocks noChangeArrowheads="1"/>
          </p:cNvSpPr>
          <p:nvPr/>
        </p:nvSpPr>
        <p:spPr bwMode="auto">
          <a:xfrm>
            <a:off x="6602607" y="1878207"/>
            <a:ext cx="1116000" cy="1118360"/>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【74,726】</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3" name="Rectangle 38"/>
          <p:cNvSpPr>
            <a:spLocks noChangeArrowheads="1"/>
          </p:cNvSpPr>
          <p:nvPr/>
        </p:nvSpPr>
        <p:spPr bwMode="auto">
          <a:xfrm>
            <a:off x="6602607" y="1158127"/>
            <a:ext cx="1116000" cy="720079"/>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タイトル 1"/>
          <p:cNvSpPr txBox="1">
            <a:spLocks/>
          </p:cNvSpPr>
          <p:nvPr/>
        </p:nvSpPr>
        <p:spPr>
          <a:xfrm>
            <a:off x="6638178" y="650216"/>
            <a:ext cx="2219232" cy="466139"/>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（単位：千円／年）</a:t>
            </a:r>
          </a:p>
        </p:txBody>
      </p:sp>
      <p:sp>
        <p:nvSpPr>
          <p:cNvPr id="2" name="スライド番号プレースホルダー 1"/>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13</a:t>
            </a:fld>
            <a:endParaRPr kumimoji="1" lang="ja-JP" altLang="en-US"/>
          </a:p>
        </p:txBody>
      </p:sp>
      <p:sp>
        <p:nvSpPr>
          <p:cNvPr id="20" name="正方形/長方形 19">
            <a:extLst>
              <a:ext uri="{FF2B5EF4-FFF2-40B4-BE49-F238E27FC236}">
                <a16:creationId xmlns:a16="http://schemas.microsoft.com/office/drawing/2014/main" id="{AE7EA52B-1F85-4E40-BB63-5B9BF772ED16}"/>
              </a:ext>
            </a:extLst>
          </p:cNvPr>
          <p:cNvSpPr/>
          <p:nvPr/>
        </p:nvSpPr>
        <p:spPr>
          <a:xfrm>
            <a:off x="86106" y="36164"/>
            <a:ext cx="707818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令和６年度の公募について①</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（府立高校</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a:extLst>
              <a:ext uri="{FF2B5EF4-FFF2-40B4-BE49-F238E27FC236}">
                <a16:creationId xmlns:a16="http://schemas.microsoft.com/office/drawing/2014/main" id="{21EF1C84-AAA5-40A5-A11C-8013F47CDDC4}"/>
              </a:ext>
            </a:extLst>
          </p:cNvPr>
          <p:cNvGrpSpPr/>
          <p:nvPr/>
        </p:nvGrpSpPr>
        <p:grpSpPr>
          <a:xfrm>
            <a:off x="1352879" y="5454595"/>
            <a:ext cx="2499041" cy="150423"/>
            <a:chOff x="0" y="0"/>
            <a:chExt cx="6800850" cy="411484"/>
          </a:xfrm>
        </p:grpSpPr>
        <p:sp>
          <p:nvSpPr>
            <p:cNvPr id="31" name="フリーフォーム: 図形 30">
              <a:extLst>
                <a:ext uri="{FF2B5EF4-FFF2-40B4-BE49-F238E27FC236}">
                  <a16:creationId xmlns:a16="http://schemas.microsoft.com/office/drawing/2014/main" id="{845ED87C-D0FA-4ABC-B4F2-AAD09ACD2506}"/>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フリーフォーム: 図形 31">
              <a:extLst>
                <a:ext uri="{FF2B5EF4-FFF2-40B4-BE49-F238E27FC236}">
                  <a16:creationId xmlns:a16="http://schemas.microsoft.com/office/drawing/2014/main" id="{AE8AED09-9BB9-4C99-8FE3-D8ECEFA28E67}"/>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3" name="フリーフォーム: 図形 32">
              <a:extLst>
                <a:ext uri="{FF2B5EF4-FFF2-40B4-BE49-F238E27FC236}">
                  <a16:creationId xmlns:a16="http://schemas.microsoft.com/office/drawing/2014/main" id="{9E0C1C27-0A53-4C31-BEF4-00F6D5CB25B6}"/>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34" name="グループ化 33">
            <a:extLst>
              <a:ext uri="{FF2B5EF4-FFF2-40B4-BE49-F238E27FC236}">
                <a16:creationId xmlns:a16="http://schemas.microsoft.com/office/drawing/2014/main" id="{8AAF2579-2F2C-4894-8178-7145CBF3386B}"/>
              </a:ext>
            </a:extLst>
          </p:cNvPr>
          <p:cNvGrpSpPr/>
          <p:nvPr/>
        </p:nvGrpSpPr>
        <p:grpSpPr>
          <a:xfrm>
            <a:off x="5385327" y="5453175"/>
            <a:ext cx="2499041" cy="150423"/>
            <a:chOff x="0" y="0"/>
            <a:chExt cx="6800850" cy="411484"/>
          </a:xfrm>
        </p:grpSpPr>
        <p:sp>
          <p:nvSpPr>
            <p:cNvPr id="35" name="フリーフォーム: 図形 34">
              <a:extLst>
                <a:ext uri="{FF2B5EF4-FFF2-40B4-BE49-F238E27FC236}">
                  <a16:creationId xmlns:a16="http://schemas.microsoft.com/office/drawing/2014/main" id="{2CD55B82-88C9-4277-9C86-C37156391F7C}"/>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フリーフォーム: 図形 35">
              <a:extLst>
                <a:ext uri="{FF2B5EF4-FFF2-40B4-BE49-F238E27FC236}">
                  <a16:creationId xmlns:a16="http://schemas.microsoft.com/office/drawing/2014/main" id="{F8825441-15F9-406E-B277-F20DC1CE3F26}"/>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7" name="フリーフォーム: 図形 36">
              <a:extLst>
                <a:ext uri="{FF2B5EF4-FFF2-40B4-BE49-F238E27FC236}">
                  <a16:creationId xmlns:a16="http://schemas.microsoft.com/office/drawing/2014/main" id="{8B8640B2-3EB3-47AD-A4B8-1A9BFDCFB158}"/>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353673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105" y="36164"/>
            <a:ext cx="7582239"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令和６年度の公募について②</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（西大阪治水事務所）</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E0D27256-7496-48E9-915B-CA144ADC8ADB}"/>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14</a:t>
            </a:fld>
            <a:endParaRPr kumimoji="1" lang="ja-JP" altLang="en-US" dirty="0"/>
          </a:p>
        </p:txBody>
      </p:sp>
      <p:graphicFrame>
        <p:nvGraphicFramePr>
          <p:cNvPr id="14" name="表 13">
            <a:extLst>
              <a:ext uri="{FF2B5EF4-FFF2-40B4-BE49-F238E27FC236}">
                <a16:creationId xmlns:a16="http://schemas.microsoft.com/office/drawing/2014/main" id="{4204E2D8-DBA2-4892-A662-38D949AAEDF0}"/>
              </a:ext>
            </a:extLst>
          </p:cNvPr>
          <p:cNvGraphicFramePr>
            <a:graphicFrameLocks noGrp="1"/>
          </p:cNvGraphicFramePr>
          <p:nvPr/>
        </p:nvGraphicFramePr>
        <p:xfrm>
          <a:off x="129578" y="548680"/>
          <a:ext cx="8870311" cy="6255842"/>
        </p:xfrm>
        <a:graphic>
          <a:graphicData uri="http://schemas.openxmlformats.org/drawingml/2006/table">
            <a:tbl>
              <a:tblPr firstRow="1" bandRow="1">
                <a:tableStyleId>{5C22544A-7EE6-4342-B048-85BDC9FD1C3A}</a:tableStyleId>
              </a:tblPr>
              <a:tblGrid>
                <a:gridCol w="1276712">
                  <a:extLst>
                    <a:ext uri="{9D8B030D-6E8A-4147-A177-3AD203B41FA5}">
                      <a16:colId xmlns:a16="http://schemas.microsoft.com/office/drawing/2014/main" val="20000"/>
                    </a:ext>
                  </a:extLst>
                </a:gridCol>
                <a:gridCol w="1326137">
                  <a:extLst>
                    <a:ext uri="{9D8B030D-6E8A-4147-A177-3AD203B41FA5}">
                      <a16:colId xmlns:a16="http://schemas.microsoft.com/office/drawing/2014/main" val="20001"/>
                    </a:ext>
                  </a:extLst>
                </a:gridCol>
                <a:gridCol w="2313975">
                  <a:extLst>
                    <a:ext uri="{9D8B030D-6E8A-4147-A177-3AD203B41FA5}">
                      <a16:colId xmlns:a16="http://schemas.microsoft.com/office/drawing/2014/main" val="20002"/>
                    </a:ext>
                  </a:extLst>
                </a:gridCol>
                <a:gridCol w="3953487">
                  <a:extLst>
                    <a:ext uri="{9D8B030D-6E8A-4147-A177-3AD203B41FA5}">
                      <a16:colId xmlns:a16="http://schemas.microsoft.com/office/drawing/2014/main" val="20003"/>
                    </a:ext>
                  </a:extLst>
                </a:gridCol>
              </a:tblGrid>
              <a:tr h="456623">
                <a:tc>
                  <a:txBody>
                    <a:bodyPr/>
                    <a:lstStyle/>
                    <a:p>
                      <a:pPr algn="dist"/>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96520" indent="0"/>
                      <a:r>
                        <a:rPr kumimoji="1" lang="zh-TW" altLang="en-US" sz="1800" b="1" baseline="0" dirty="0">
                          <a:solidFill>
                            <a:schemeClr val="tx1"/>
                          </a:solidFill>
                          <a:latin typeface="Meiryo UI"/>
                          <a:ea typeface="Meiryo UI"/>
                          <a:cs typeface="Meiryo UI" panose="020B0604030504040204" pitchFamily="50" charset="-128"/>
                        </a:rPr>
                        <a:t>大阪</a:t>
                      </a:r>
                      <a:r>
                        <a:rPr kumimoji="1" lang="ja-JP" altLang="en-US" sz="1800" b="1" baseline="0">
                          <a:solidFill>
                            <a:schemeClr val="tx1"/>
                          </a:solidFill>
                          <a:latin typeface="Meiryo UI"/>
                          <a:ea typeface="Meiryo UI"/>
                          <a:cs typeface="Meiryo UI" panose="020B0604030504040204" pitchFamily="50" charset="-128"/>
                        </a:rPr>
                        <a:t>府</a:t>
                      </a:r>
                      <a:r>
                        <a:rPr kumimoji="1" lang="zh-TW" altLang="en-US" sz="1800" b="1" baseline="0">
                          <a:solidFill>
                            <a:schemeClr val="tx1"/>
                          </a:solidFill>
                          <a:latin typeface="Meiryo UI"/>
                          <a:ea typeface="Meiryo UI"/>
                          <a:cs typeface="Meiryo UI" panose="020B0604030504040204" pitchFamily="50" charset="-128"/>
                        </a:rPr>
                        <a:t>西</a:t>
                      </a:r>
                      <a:r>
                        <a:rPr kumimoji="1" lang="zh-TW" altLang="en-US" sz="1800" b="1" baseline="0" dirty="0">
                          <a:solidFill>
                            <a:schemeClr val="tx1"/>
                          </a:solidFill>
                          <a:latin typeface="Meiryo UI"/>
                          <a:ea typeface="Meiryo UI"/>
                          <a:cs typeface="Meiryo UI" panose="020B0604030504040204" pitchFamily="50" charset="-128"/>
                        </a:rPr>
                        <a:t>大阪治水事務所ＥＳＣＯ事業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2007">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提案者名</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baseline="0" dirty="0">
                          <a:solidFill>
                            <a:schemeClr val="tx1"/>
                          </a:solidFill>
                          <a:latin typeface="Meiryo UI"/>
                          <a:ea typeface="Meiryo UI"/>
                          <a:cs typeface="Meiryo UI" panose="020B0604030504040204" pitchFamily="50" charset="-128"/>
                        </a:rPr>
                        <a:t> 東芝エレベータ株式会社関西支社</a:t>
                      </a:r>
                    </a:p>
                    <a:p>
                      <a:r>
                        <a:rPr lang="ja-JP" altLang="en-US" baseline="0" dirty="0">
                          <a:solidFill>
                            <a:schemeClr val="tx1"/>
                          </a:solidFill>
                          <a:latin typeface="Meiryo UI"/>
                          <a:ea typeface="Meiryo UI"/>
                          <a:cs typeface="Meiryo UI" panose="020B0604030504040204" pitchFamily="50" charset="-128"/>
                        </a:rPr>
                        <a:t> パナソニック株式会社エレクトリックワークス社</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190">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契約期間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dirty="0">
                          <a:solidFill>
                            <a:schemeClr val="tx1"/>
                          </a:solidFill>
                          <a:latin typeface="Meiryo UI"/>
                          <a:ea typeface="Meiryo UI"/>
                          <a:cs typeface="Meiryo UI" panose="020B0604030504040204" pitchFamily="50" charset="-128"/>
                        </a:rPr>
                        <a:t> 令和７年度契約予定</a:t>
                      </a:r>
                    </a:p>
                    <a:p>
                      <a:r>
                        <a:rPr lang="ja-JP" altLang="en-US" dirty="0">
                          <a:solidFill>
                            <a:schemeClr val="tx1"/>
                          </a:solidFill>
                          <a:latin typeface="Meiryo UI"/>
                          <a:ea typeface="Meiryo UI"/>
                          <a:cs typeface="Meiryo UI" panose="020B0604030504040204" pitchFamily="50" charset="-128"/>
                        </a:rPr>
                        <a:t> </a:t>
                      </a:r>
                      <a:r>
                        <a:rPr lang="en-US" altLang="ja-JP" dirty="0">
                          <a:solidFill>
                            <a:schemeClr val="tx1"/>
                          </a:solidFill>
                          <a:latin typeface="Meiryo UI"/>
                          <a:ea typeface="Meiryo UI"/>
                          <a:cs typeface="Meiryo UI" panose="020B0604030504040204" pitchFamily="50" charset="-128"/>
                        </a:rPr>
                        <a:t>ESCO</a:t>
                      </a:r>
                      <a:r>
                        <a:rPr lang="ja-JP" altLang="en-US" dirty="0">
                          <a:solidFill>
                            <a:schemeClr val="tx1"/>
                          </a:solidFill>
                          <a:latin typeface="Meiryo UI"/>
                          <a:ea typeface="Meiryo UI"/>
                          <a:cs typeface="Meiryo UI" panose="020B0604030504040204" pitchFamily="50" charset="-128"/>
                        </a:rPr>
                        <a:t>サービス期間は 令和８年</a:t>
                      </a:r>
                      <a:r>
                        <a:rPr lang="en-US" altLang="ja-JP" dirty="0">
                          <a:solidFill>
                            <a:schemeClr val="tx1"/>
                          </a:solidFill>
                          <a:latin typeface="Meiryo UI"/>
                          <a:ea typeface="Meiryo UI"/>
                          <a:cs typeface="Meiryo UI" panose="020B0604030504040204" pitchFamily="50" charset="-128"/>
                        </a:rPr>
                        <a:t>4</a:t>
                      </a:r>
                      <a:r>
                        <a:rPr lang="ja-JP" altLang="en-US" dirty="0">
                          <a:solidFill>
                            <a:schemeClr val="tx1"/>
                          </a:solidFill>
                          <a:latin typeface="Meiryo UI"/>
                          <a:ea typeface="Meiryo UI"/>
                          <a:cs typeface="Meiryo UI" panose="020B0604030504040204" pitchFamily="50" charset="-128"/>
                        </a:rPr>
                        <a:t>月</a:t>
                      </a:r>
                      <a:r>
                        <a:rPr lang="en-US" altLang="ja-JP" dirty="0">
                          <a:solidFill>
                            <a:schemeClr val="tx1"/>
                          </a:solidFill>
                          <a:latin typeface="Meiryo UI"/>
                          <a:ea typeface="Meiryo UI"/>
                          <a:cs typeface="Meiryo UI" panose="020B0604030504040204" pitchFamily="50" charset="-128"/>
                        </a:rPr>
                        <a:t>1</a:t>
                      </a:r>
                      <a:r>
                        <a:rPr lang="ja-JP" altLang="en-US" dirty="0">
                          <a:solidFill>
                            <a:schemeClr val="tx1"/>
                          </a:solidFill>
                          <a:latin typeface="Meiryo UI"/>
                          <a:ea typeface="Meiryo UI"/>
                          <a:cs typeface="Meiryo UI" panose="020B0604030504040204" pitchFamily="50" charset="-128"/>
                        </a:rPr>
                        <a:t>日 ～ 令和</a:t>
                      </a:r>
                      <a:r>
                        <a:rPr lang="en-US" altLang="ja-JP" dirty="0">
                          <a:solidFill>
                            <a:schemeClr val="tx1"/>
                          </a:solidFill>
                          <a:latin typeface="Meiryo UI"/>
                          <a:ea typeface="Meiryo UI"/>
                          <a:cs typeface="Meiryo UI" panose="020B0604030504040204" pitchFamily="50" charset="-128"/>
                        </a:rPr>
                        <a:t>11</a:t>
                      </a:r>
                      <a:r>
                        <a:rPr lang="ja-JP" altLang="en-US" dirty="0">
                          <a:solidFill>
                            <a:schemeClr val="tx1"/>
                          </a:solidFill>
                          <a:latin typeface="Meiryo UI"/>
                          <a:ea typeface="Meiryo UI"/>
                          <a:cs typeface="Meiryo UI" panose="020B0604030504040204" pitchFamily="50" charset="-128"/>
                        </a:rPr>
                        <a:t>年</a:t>
                      </a:r>
                      <a:r>
                        <a:rPr lang="en-US" altLang="ja-JP" dirty="0">
                          <a:solidFill>
                            <a:schemeClr val="tx1"/>
                          </a:solidFill>
                          <a:latin typeface="Meiryo UI"/>
                          <a:ea typeface="Meiryo UI"/>
                          <a:cs typeface="Meiryo UI" panose="020B0604030504040204" pitchFamily="50" charset="-128"/>
                        </a:rPr>
                        <a:t>3</a:t>
                      </a:r>
                      <a:r>
                        <a:rPr lang="ja-JP" altLang="en-US" dirty="0">
                          <a:solidFill>
                            <a:schemeClr val="tx1"/>
                          </a:solidFill>
                          <a:latin typeface="Meiryo UI"/>
                          <a:ea typeface="Meiryo UI"/>
                          <a:cs typeface="Meiryo UI" panose="020B0604030504040204" pitchFamily="50" charset="-128"/>
                        </a:rPr>
                        <a:t>月</a:t>
                      </a:r>
                      <a:r>
                        <a:rPr lang="en-US" altLang="ja-JP" dirty="0">
                          <a:solidFill>
                            <a:schemeClr val="tx1"/>
                          </a:solidFill>
                          <a:latin typeface="Meiryo UI"/>
                          <a:ea typeface="Meiryo UI"/>
                          <a:cs typeface="Meiryo UI" panose="020B0604030504040204" pitchFamily="50" charset="-128"/>
                        </a:rPr>
                        <a:t>31</a:t>
                      </a:r>
                      <a:r>
                        <a:rPr lang="ja-JP" altLang="en-US" dirty="0">
                          <a:solidFill>
                            <a:schemeClr val="tx1"/>
                          </a:solidFill>
                          <a:latin typeface="Meiryo UI"/>
                          <a:ea typeface="Meiryo UI"/>
                          <a:cs typeface="Meiryo UI" panose="020B0604030504040204" pitchFamily="50" charset="-128"/>
                        </a:rPr>
                        <a:t>日（３年間）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6623">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契約方式</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ギャランティード・セイビングス契約（設備更新型）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724825">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提案概要</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lang="ja-JP" altLang="en-US" sz="1800" baseline="0" dirty="0">
                          <a:solidFill>
                            <a:schemeClr val="tx1"/>
                          </a:solidFill>
                          <a:latin typeface="Meiryo UI"/>
                          <a:ea typeface="Meiryo UI"/>
                          <a:cs typeface="Meiryo UI" panose="020B0604030504040204" pitchFamily="50" charset="-128"/>
                        </a:rPr>
                        <a:t>・</a:t>
                      </a:r>
                      <a:r>
                        <a:rPr lang="en-US" altLang="ja-JP" sz="1800" baseline="0" dirty="0">
                          <a:solidFill>
                            <a:schemeClr val="tx1"/>
                          </a:solidFill>
                          <a:latin typeface="Meiryo UI"/>
                          <a:ea typeface="Meiryo UI"/>
                          <a:cs typeface="Meiryo UI" panose="020B0604030504040204" pitchFamily="50" charset="-128"/>
                        </a:rPr>
                        <a:t>BEI 0.5</a:t>
                      </a:r>
                      <a:r>
                        <a:rPr lang="ja-JP" altLang="en-US" sz="1800" baseline="0" dirty="0">
                          <a:solidFill>
                            <a:schemeClr val="tx1"/>
                          </a:solidFill>
                          <a:latin typeface="Meiryo UI"/>
                          <a:ea typeface="Meiryo UI"/>
                          <a:cs typeface="Meiryo UI" panose="020B0604030504040204" pitchFamily="50" charset="-128"/>
                        </a:rPr>
                        <a:t>以下での</a:t>
                      </a:r>
                      <a:r>
                        <a:rPr lang="en-US" altLang="ja-JP" sz="1800" baseline="0" dirty="0">
                          <a:solidFill>
                            <a:schemeClr val="tx1"/>
                          </a:solidFill>
                          <a:latin typeface="Meiryo UI"/>
                          <a:ea typeface="Meiryo UI"/>
                          <a:cs typeface="Meiryo UI" panose="020B0604030504040204" pitchFamily="50" charset="-128"/>
                        </a:rPr>
                        <a:t>ZEB</a:t>
                      </a:r>
                      <a:r>
                        <a:rPr lang="ja-JP" altLang="en-US" sz="1800" baseline="0" dirty="0">
                          <a:solidFill>
                            <a:schemeClr val="tx1"/>
                          </a:solidFill>
                          <a:latin typeface="Meiryo UI"/>
                          <a:ea typeface="Meiryo UI"/>
                          <a:cs typeface="Meiryo UI" panose="020B0604030504040204" pitchFamily="50" charset="-128"/>
                        </a:rPr>
                        <a:t>基準達成（</a:t>
                      </a:r>
                      <a:r>
                        <a:rPr lang="en-US" altLang="ja-JP" sz="1800" b="1" baseline="0" dirty="0">
                          <a:solidFill>
                            <a:srgbClr val="FF0000"/>
                          </a:solidFill>
                          <a:latin typeface="Meiryo UI"/>
                          <a:ea typeface="Meiryo UI"/>
                          <a:cs typeface="Meiryo UI" panose="020B0604030504040204" pitchFamily="50" charset="-128"/>
                        </a:rPr>
                        <a:t>BEI 0.48</a:t>
                      </a:r>
                      <a:r>
                        <a:rPr lang="ja-JP" altLang="en-US" sz="1800" baseline="0" dirty="0">
                          <a:solidFill>
                            <a:schemeClr val="tx1"/>
                          </a:solidFill>
                          <a:latin typeface="Meiryo UI"/>
                          <a:ea typeface="Meiryo UI"/>
                          <a:cs typeface="Meiryo UI" panose="020B0604030504040204" pitchFamily="50" charset="-128"/>
                        </a:rPr>
                        <a:t>）</a:t>
                      </a:r>
                    </a:p>
                    <a:p>
                      <a:r>
                        <a:rPr lang="ja-JP" altLang="en-US" sz="1800" baseline="0" dirty="0">
                          <a:solidFill>
                            <a:schemeClr val="tx1"/>
                          </a:solidFill>
                          <a:latin typeface="Meiryo UI"/>
                          <a:ea typeface="Meiryo UI"/>
                          <a:cs typeface="Meiryo UI" panose="020B0604030504040204" pitchFamily="50" charset="-128"/>
                        </a:rPr>
                        <a:t>・サーバールームの空調系統変更による</a:t>
                      </a:r>
                      <a:r>
                        <a:rPr lang="en-US" altLang="ja-JP" sz="1800" baseline="0" dirty="0">
                          <a:solidFill>
                            <a:schemeClr val="tx1"/>
                          </a:solidFill>
                          <a:latin typeface="Meiryo UI"/>
                          <a:ea typeface="Meiryo UI"/>
                          <a:cs typeface="Meiryo UI" panose="020B0604030504040204" pitchFamily="50" charset="-128"/>
                        </a:rPr>
                        <a:t>BCP</a:t>
                      </a:r>
                      <a:r>
                        <a:rPr lang="ja-JP" altLang="en-US" sz="1800" baseline="0" dirty="0">
                          <a:solidFill>
                            <a:schemeClr val="tx1"/>
                          </a:solidFill>
                          <a:latin typeface="Meiryo UI"/>
                          <a:ea typeface="Meiryo UI"/>
                          <a:cs typeface="Meiryo UI" panose="020B0604030504040204" pitchFamily="50" charset="-128"/>
                        </a:rPr>
                        <a:t>対策</a:t>
                      </a:r>
                    </a:p>
                    <a:p>
                      <a:r>
                        <a:rPr lang="ja-JP" altLang="en-US" sz="1800" baseline="0" dirty="0">
                          <a:solidFill>
                            <a:schemeClr val="tx1"/>
                          </a:solidFill>
                          <a:latin typeface="Meiryo UI"/>
                          <a:ea typeface="Meiryo UI"/>
                          <a:cs typeface="Meiryo UI" panose="020B0604030504040204" pitchFamily="50" charset="-128"/>
                        </a:rPr>
                        <a:t>・照明の</a:t>
                      </a:r>
                      <a:r>
                        <a:rPr lang="en-US" altLang="ja-JP" sz="1800" baseline="0" dirty="0">
                          <a:solidFill>
                            <a:schemeClr val="tx1"/>
                          </a:solidFill>
                          <a:latin typeface="Meiryo UI"/>
                          <a:ea typeface="Meiryo UI"/>
                          <a:cs typeface="Meiryo UI" panose="020B0604030504040204" pitchFamily="50" charset="-128"/>
                        </a:rPr>
                        <a:t>LED</a:t>
                      </a:r>
                      <a:r>
                        <a:rPr lang="ja-JP" altLang="en-US" sz="1800" baseline="0" dirty="0">
                          <a:solidFill>
                            <a:schemeClr val="tx1"/>
                          </a:solidFill>
                          <a:latin typeface="Meiryo UI"/>
                          <a:ea typeface="Meiryo UI"/>
                          <a:cs typeface="Meiryo UI" panose="020B0604030504040204" pitchFamily="50" charset="-128"/>
                        </a:rPr>
                        <a:t>化 </a:t>
                      </a:r>
                      <a:r>
                        <a:rPr lang="en-US" altLang="ja-JP" sz="1800" baseline="0" dirty="0">
                          <a:solidFill>
                            <a:schemeClr val="tx1"/>
                          </a:solidFill>
                          <a:latin typeface="Meiryo UI"/>
                          <a:ea typeface="Meiryo UI"/>
                          <a:cs typeface="Meiryo UI" panose="020B0604030504040204" pitchFamily="50" charset="-128"/>
                        </a:rPr>
                        <a:t>/ </a:t>
                      </a:r>
                      <a:r>
                        <a:rPr lang="ja-JP" altLang="en-US" sz="1800" baseline="0" dirty="0">
                          <a:solidFill>
                            <a:schemeClr val="tx1"/>
                          </a:solidFill>
                          <a:latin typeface="Meiryo UI"/>
                          <a:ea typeface="Meiryo UI"/>
                          <a:cs typeface="Meiryo UI" panose="020B0604030504040204" pitchFamily="50" charset="-128"/>
                        </a:rPr>
                        <a:t>高効率空調の採用 </a:t>
                      </a:r>
                      <a:r>
                        <a:rPr lang="en-US" altLang="ja-JP" sz="1800" baseline="0" dirty="0">
                          <a:solidFill>
                            <a:schemeClr val="tx1"/>
                          </a:solidFill>
                          <a:latin typeface="Meiryo UI"/>
                          <a:ea typeface="Meiryo UI"/>
                          <a:cs typeface="Meiryo UI" panose="020B0604030504040204" pitchFamily="50" charset="-128"/>
                        </a:rPr>
                        <a:t>/</a:t>
                      </a:r>
                      <a:r>
                        <a:rPr lang="ja-JP" altLang="en-US" sz="1800" baseline="0" dirty="0">
                          <a:solidFill>
                            <a:schemeClr val="tx1"/>
                          </a:solidFill>
                          <a:latin typeface="Meiryo UI"/>
                          <a:ea typeface="Meiryo UI"/>
                          <a:cs typeface="Meiryo UI" panose="020B0604030504040204" pitchFamily="50" charset="-128"/>
                        </a:rPr>
                        <a:t>全熱交換機の更新</a:t>
                      </a:r>
                      <a:r>
                        <a:rPr lang="en-US" altLang="ja-JP" sz="1800" baseline="0" dirty="0">
                          <a:solidFill>
                            <a:schemeClr val="tx1"/>
                          </a:solidFill>
                          <a:latin typeface="Meiryo UI"/>
                          <a:ea typeface="Meiryo UI"/>
                          <a:cs typeface="Meiryo UI" panose="020B0604030504040204" pitchFamily="50" charset="-128"/>
                        </a:rPr>
                        <a:t>/</a:t>
                      </a:r>
                    </a:p>
                    <a:p>
                      <a:r>
                        <a:rPr lang="en-US" altLang="ja-JP" sz="1800" baseline="0" dirty="0">
                          <a:solidFill>
                            <a:schemeClr val="tx1"/>
                          </a:solidFill>
                          <a:latin typeface="Meiryo UI"/>
                          <a:ea typeface="Meiryo UI"/>
                          <a:cs typeface="Meiryo UI" panose="020B0604030504040204" pitchFamily="50" charset="-128"/>
                        </a:rPr>
                        <a:t>  </a:t>
                      </a:r>
                      <a:r>
                        <a:rPr lang="ja-JP" altLang="en-US" sz="1800" baseline="0" dirty="0">
                          <a:solidFill>
                            <a:schemeClr val="tx1"/>
                          </a:solidFill>
                          <a:latin typeface="Meiryo UI"/>
                          <a:ea typeface="Meiryo UI"/>
                          <a:cs typeface="Meiryo UI" panose="020B0604030504040204" pitchFamily="50" charset="-128"/>
                        </a:rPr>
                        <a:t>給排気ファンインバータ化 </a:t>
                      </a:r>
                      <a:r>
                        <a:rPr lang="en-US" altLang="ja-JP" sz="1800" baseline="0" dirty="0">
                          <a:solidFill>
                            <a:schemeClr val="tx1"/>
                          </a:solidFill>
                          <a:latin typeface="Meiryo UI"/>
                          <a:ea typeface="Meiryo UI"/>
                          <a:cs typeface="Meiryo UI" panose="020B0604030504040204" pitchFamily="50" charset="-128"/>
                        </a:rPr>
                        <a:t>/ BEMS</a:t>
                      </a:r>
                      <a:r>
                        <a:rPr lang="ja-JP" altLang="en-US" sz="1800" baseline="0" dirty="0">
                          <a:solidFill>
                            <a:schemeClr val="tx1"/>
                          </a:solidFill>
                          <a:latin typeface="Meiryo UI"/>
                          <a:ea typeface="Meiryo UI"/>
                          <a:cs typeface="Meiryo UI" panose="020B0604030504040204" pitchFamily="50" charset="-128"/>
                        </a:rPr>
                        <a:t>導入</a:t>
                      </a:r>
                    </a:p>
                  </a:txBody>
                  <a:tcPr marT="90000" marB="90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4919">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導入効果</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lang="ja-JP" altLang="en-US" sz="1800" baseline="0" dirty="0">
                          <a:solidFill>
                            <a:schemeClr val="tx1"/>
                          </a:solidFill>
                          <a:latin typeface="Meiryo UI"/>
                          <a:ea typeface="Meiryo UI"/>
                          <a:cs typeface="Meiryo UI" panose="020B0604030504040204" pitchFamily="50" charset="-128"/>
                        </a:rPr>
                        <a:t> 省エネルギー率：</a:t>
                      </a:r>
                      <a:r>
                        <a:rPr lang="en-US" altLang="ja-JP" sz="1800" baseline="0" dirty="0">
                          <a:solidFill>
                            <a:schemeClr val="tx1"/>
                          </a:solidFill>
                          <a:latin typeface="Meiryo UI"/>
                          <a:ea typeface="Meiryo UI"/>
                          <a:cs typeface="Meiryo UI" panose="020B0604030504040204" pitchFamily="50" charset="-128"/>
                        </a:rPr>
                        <a:t>9.6%</a:t>
                      </a:r>
                      <a:r>
                        <a:rPr lang="ja-JP" altLang="en-US" sz="1800" baseline="0" dirty="0">
                          <a:solidFill>
                            <a:schemeClr val="tx1"/>
                          </a:solidFill>
                          <a:latin typeface="Meiryo UI"/>
                          <a:ea typeface="Meiryo UI"/>
                          <a:cs typeface="Meiryo UI" panose="020B0604030504040204" pitchFamily="50" charset="-128"/>
                        </a:rPr>
                        <a:t>（提案値） </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0" marT="54000" marB="5400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en-US" altLang="ja-JP" sz="1800" baseline="0" dirty="0">
                          <a:solidFill>
                            <a:schemeClr val="tx1"/>
                          </a:solidFill>
                          <a:latin typeface="Meiryo UI"/>
                          <a:ea typeface="Meiryo UI"/>
                          <a:cs typeface="Meiryo UI" panose="020B0604030504040204" pitchFamily="50" charset="-128"/>
                        </a:rPr>
                        <a:t>CO2 </a:t>
                      </a:r>
                      <a:r>
                        <a:rPr lang="ja-JP" altLang="en-US" sz="1800" baseline="0" dirty="0">
                          <a:solidFill>
                            <a:schemeClr val="tx1"/>
                          </a:solidFill>
                          <a:latin typeface="Meiryo UI"/>
                          <a:ea typeface="Meiryo UI"/>
                          <a:cs typeface="Meiryo UI" panose="020B0604030504040204" pitchFamily="50" charset="-128"/>
                        </a:rPr>
                        <a:t>削減率 ： </a:t>
                      </a:r>
                      <a:r>
                        <a:rPr lang="en-US" altLang="ja-JP" sz="1800" baseline="0" dirty="0">
                          <a:solidFill>
                            <a:schemeClr val="tx1"/>
                          </a:solidFill>
                          <a:latin typeface="Meiryo UI"/>
                          <a:ea typeface="Meiryo UI"/>
                          <a:cs typeface="Meiryo UI" panose="020B0604030504040204" pitchFamily="50" charset="-128"/>
                        </a:rPr>
                        <a:t>9.4</a:t>
                      </a:r>
                      <a:r>
                        <a:rPr lang="ja-JP" altLang="en-US" sz="1800" baseline="0" dirty="0">
                          <a:solidFill>
                            <a:schemeClr val="tx1"/>
                          </a:solidFill>
                          <a:latin typeface="Meiryo UI"/>
                          <a:ea typeface="Meiryo UI"/>
                          <a:cs typeface="Meiryo UI" panose="020B0604030504040204" pitchFamily="50" charset="-128"/>
                        </a:rPr>
                        <a:t>％（提案値） </a:t>
                      </a:r>
                      <a:r>
                        <a:rPr lang="en-US" altLang="ja-JP" sz="1400" baseline="0" dirty="0">
                          <a:solidFill>
                            <a:schemeClr val="tx1"/>
                          </a:solidFill>
                          <a:latin typeface="Meiryo UI"/>
                          <a:ea typeface="Meiryo UI"/>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74008">
                <a:tc>
                  <a:txBody>
                    <a:bodyPr/>
                    <a:lstStyle/>
                    <a:p>
                      <a:pPr algn="dist"/>
                      <a:r>
                        <a:rPr kumimoji="1" lang="ja-JP" altLang="en-US" dirty="0">
                          <a:solidFill>
                            <a:schemeClr val="tx1"/>
                          </a:solidFill>
                          <a:latin typeface="Meiryo UI"/>
                          <a:ea typeface="Meiryo UI"/>
                          <a:cs typeface="Meiryo UI" panose="020B0604030504040204" pitchFamily="50" charset="-128"/>
                        </a:rPr>
                        <a:t>施設概要</a:t>
                      </a:r>
                      <a:endParaRPr kumimoji="1" lang="en-US" altLang="ja-JP" sz="1400" dirty="0">
                        <a:solidFill>
                          <a:schemeClr val="tx1"/>
                        </a:solidFill>
                        <a:latin typeface="Meiryo UI"/>
                        <a:ea typeface="Meiryo UI"/>
                        <a:cs typeface="Meiryo UI" panose="020B0604030504040204" pitchFamily="50" charset="-128"/>
                      </a:endParaRPr>
                    </a:p>
                  </a:txBody>
                  <a:tcPr marL="72000" marR="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用途</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所在地</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竣工</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構造</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延べ面積</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事務所</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CN" altLang="en-US" sz="1800" dirty="0">
                          <a:latin typeface="Meiryo UI" panose="020B0604030504040204" pitchFamily="50" charset="-128"/>
                          <a:ea typeface="Meiryo UI" panose="020B0604030504040204" pitchFamily="50" charset="-128"/>
                        </a:rPr>
                        <a:t>大阪市西区江之子島</a:t>
                      </a:r>
                      <a:r>
                        <a:rPr lang="en-US" altLang="zh-CN" sz="1800" dirty="0">
                          <a:latin typeface="Meiryo UI" panose="020B0604030504040204" pitchFamily="50" charset="-128"/>
                          <a:ea typeface="Meiryo UI" panose="020B0604030504040204" pitchFamily="50" charset="-128"/>
                        </a:rPr>
                        <a:t>2-1-64</a:t>
                      </a: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80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800" dirty="0">
                          <a:latin typeface="Meiryo UI" panose="020B0604030504040204" pitchFamily="50" charset="-128"/>
                          <a:ea typeface="Meiryo UI" panose="020B0604030504040204" pitchFamily="50" charset="-128"/>
                          <a:cs typeface="Meiryo UI" panose="020B0604030504040204" pitchFamily="50" charset="-128"/>
                        </a:rPr>
                        <a:t>RC</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造／地上</a:t>
                      </a:r>
                      <a:r>
                        <a:rPr lang="en-US" altLang="zh-TW" sz="18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800" dirty="0">
                          <a:latin typeface="Meiryo UI" panose="020B0604030504040204" pitchFamily="50" charset="-128"/>
                          <a:ea typeface="Meiryo UI" panose="020B0604030504040204" pitchFamily="50" charset="-128"/>
                          <a:cs typeface="Meiryo UI" panose="020B0604030504040204" pitchFamily="50" charset="-128"/>
                        </a:rPr>
                        <a:t>階</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p>
                    <a:p>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dist"/>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4" name="図 23" descr="honbusyasin">
            <a:extLst>
              <a:ext uri="{FF2B5EF4-FFF2-40B4-BE49-F238E27FC236}">
                <a16:creationId xmlns:a16="http://schemas.microsoft.com/office/drawing/2014/main" id="{DC407FEA-F10A-463C-B4D3-07EE9D4507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16216" y="4932328"/>
            <a:ext cx="2381186" cy="1785890"/>
          </a:xfrm>
          <a:prstGeom prst="rect">
            <a:avLst/>
          </a:prstGeom>
          <a:noFill/>
          <a:ln>
            <a:solidFill>
              <a:srgbClr val="7030A0"/>
            </a:solidFill>
          </a:ln>
        </p:spPr>
      </p:pic>
      <p:sp>
        <p:nvSpPr>
          <p:cNvPr id="4" name="テキスト ボックス 3">
            <a:extLst>
              <a:ext uri="{FF2B5EF4-FFF2-40B4-BE49-F238E27FC236}">
                <a16:creationId xmlns:a16="http://schemas.microsoft.com/office/drawing/2014/main" id="{C5821788-DD80-45A5-BE59-1C843B585F60}"/>
              </a:ext>
            </a:extLst>
          </p:cNvPr>
          <p:cNvSpPr txBox="1"/>
          <p:nvPr/>
        </p:nvSpPr>
        <p:spPr>
          <a:xfrm>
            <a:off x="2876952" y="6507334"/>
            <a:ext cx="3711272" cy="276999"/>
          </a:xfrm>
          <a:prstGeom prst="rect">
            <a:avLst/>
          </a:prstGeom>
          <a:noFill/>
        </p:spPr>
        <p:txBody>
          <a:bodyPr wrap="none" rtlCol="0">
            <a:spAutoFit/>
          </a:bodyP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（施設全体：</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3,045㎡</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隣接の津波・高潮</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a:t>
            </a:r>
            <a:endParaRPr kumimoji="1" lang="ja-JP" altLang="en-US" sz="1200" dirty="0"/>
          </a:p>
        </p:txBody>
      </p:sp>
      <p:sp>
        <p:nvSpPr>
          <p:cNvPr id="20" name="四角形: 角を丸くする 19">
            <a:extLst>
              <a:ext uri="{FF2B5EF4-FFF2-40B4-BE49-F238E27FC236}">
                <a16:creationId xmlns:a16="http://schemas.microsoft.com/office/drawing/2014/main" id="{6AD22707-2317-4BC1-B2D8-3EF236DED3CD}"/>
              </a:ext>
            </a:extLst>
          </p:cNvPr>
          <p:cNvSpPr/>
          <p:nvPr/>
        </p:nvSpPr>
        <p:spPr>
          <a:xfrm>
            <a:off x="5602185" y="1340768"/>
            <a:ext cx="3450914" cy="72454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1" name="テキスト ボックス 20">
            <a:extLst>
              <a:ext uri="{FF2B5EF4-FFF2-40B4-BE49-F238E27FC236}">
                <a16:creationId xmlns:a16="http://schemas.microsoft.com/office/drawing/2014/main" id="{CF520278-13F9-4E37-B4CC-4C2A631B0BA5}"/>
              </a:ext>
            </a:extLst>
          </p:cNvPr>
          <p:cNvSpPr txBox="1"/>
          <p:nvPr/>
        </p:nvSpPr>
        <p:spPr>
          <a:xfrm>
            <a:off x="5684586" y="1363918"/>
            <a:ext cx="3450914" cy="646331"/>
          </a:xfrm>
          <a:prstGeom prst="rect">
            <a:avLst/>
          </a:prstGeom>
          <a:noFill/>
        </p:spPr>
        <p:txBody>
          <a:bodyPr wrap="square">
            <a:spAutoFit/>
          </a:bodyPr>
          <a:lstStyle/>
          <a:p>
            <a:pPr algn="l"/>
            <a:r>
              <a:rPr lang="ja-JP" altLang="en-US" sz="2000" b="1" dirty="0">
                <a:solidFill>
                  <a:srgbClr val="FF0000"/>
                </a:solidFill>
                <a:latin typeface="Meiryo UI" panose="020B0604030504040204" pitchFamily="50" charset="-128"/>
                <a:ea typeface="Meiryo UI" panose="020B0604030504040204" pitchFamily="50" charset="-128"/>
              </a:rPr>
              <a:t>既存</a:t>
            </a:r>
            <a:r>
              <a:rPr lang="en-US" altLang="ja-JP" sz="2000" b="1" dirty="0">
                <a:solidFill>
                  <a:srgbClr val="FF0000"/>
                </a:solidFill>
                <a:latin typeface="Meiryo UI" panose="020B0604030504040204" pitchFamily="50" charset="-128"/>
                <a:ea typeface="Meiryo UI" panose="020B0604030504040204" pitchFamily="50" charset="-128"/>
              </a:rPr>
              <a:t>ZEB</a:t>
            </a:r>
            <a:r>
              <a:rPr lang="ja-JP" altLang="en-US" sz="2000" b="1" dirty="0">
                <a:solidFill>
                  <a:srgbClr val="FF0000"/>
                </a:solidFill>
                <a:latin typeface="Meiryo UI" panose="020B0604030504040204" pitchFamily="50" charset="-128"/>
                <a:ea typeface="Meiryo UI" panose="020B0604030504040204" pitchFamily="50" charset="-128"/>
              </a:rPr>
              <a:t>化</a:t>
            </a:r>
            <a:r>
              <a:rPr lang="ja-JP" altLang="en-US" sz="1600" b="1" dirty="0">
                <a:solidFill>
                  <a:srgbClr val="222222"/>
                </a:solidFill>
                <a:latin typeface="Meiryo UI" panose="020B0604030504040204" pitchFamily="50" charset="-128"/>
                <a:ea typeface="Meiryo UI" panose="020B0604030504040204" pitchFamily="50" charset="-128"/>
              </a:rPr>
              <a:t>を目指した</a:t>
            </a:r>
            <a:endParaRPr lang="en-US" altLang="ja-JP" sz="300" b="1" dirty="0">
              <a:solidFill>
                <a:srgbClr val="3333FF"/>
              </a:solidFill>
              <a:latin typeface="Meiryo UI" panose="020B0604030504040204" pitchFamily="50" charset="-128"/>
              <a:ea typeface="Meiryo UI" panose="020B0604030504040204" pitchFamily="50" charset="-128"/>
            </a:endParaRPr>
          </a:p>
          <a:p>
            <a:pPr algn="l"/>
            <a:r>
              <a:rPr lang="ja-JP" altLang="en-US" sz="1600" b="1" dirty="0">
                <a:solidFill>
                  <a:srgbClr val="3333FF"/>
                </a:solidFill>
                <a:latin typeface="Meiryo UI" panose="020B0604030504040204" pitchFamily="50" charset="-128"/>
                <a:ea typeface="Meiryo UI" panose="020B0604030504040204" pitchFamily="50" charset="-128"/>
              </a:rPr>
              <a:t>設備更新型</a:t>
            </a:r>
            <a:r>
              <a:rPr lang="en-US" altLang="ja-JP" sz="1600" b="1" dirty="0">
                <a:solidFill>
                  <a:srgbClr val="3333FF"/>
                </a:solidFill>
                <a:latin typeface="Meiryo UI" panose="020B0604030504040204" pitchFamily="50" charset="-128"/>
                <a:ea typeface="Meiryo UI" panose="020B0604030504040204" pitchFamily="50" charset="-128"/>
              </a:rPr>
              <a:t>ESCO</a:t>
            </a:r>
            <a:r>
              <a:rPr lang="ja-JP" altLang="en-US" sz="1600" b="1" dirty="0">
                <a:solidFill>
                  <a:srgbClr val="3333FF"/>
                </a:solidFill>
                <a:latin typeface="Meiryo UI" panose="020B0604030504040204" pitchFamily="50" charset="-128"/>
                <a:ea typeface="Meiryo UI" panose="020B0604030504040204" pitchFamily="50" charset="-128"/>
              </a:rPr>
              <a:t>事業</a:t>
            </a:r>
            <a:r>
              <a:rPr lang="ja-JP" altLang="en-US" sz="1600" b="1" dirty="0">
                <a:solidFill>
                  <a:srgbClr val="222222"/>
                </a:solidFill>
                <a:latin typeface="Meiryo UI" panose="020B0604030504040204" pitchFamily="50" charset="-128"/>
                <a:ea typeface="Meiryo UI" panose="020B0604030504040204" pitchFamily="50" charset="-128"/>
              </a:rPr>
              <a:t>の提案公募！</a:t>
            </a:r>
            <a:endParaRPr lang="ja-JP" altLang="en-US" sz="1600" b="1" i="0" dirty="0">
              <a:solidFill>
                <a:srgbClr val="222222"/>
              </a:solidFill>
              <a:effectLst/>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FA98DD65-AD6E-4A28-B9ED-E4ABA1F8A76E}"/>
              </a:ext>
            </a:extLst>
          </p:cNvPr>
          <p:cNvGrpSpPr/>
          <p:nvPr/>
        </p:nvGrpSpPr>
        <p:grpSpPr>
          <a:xfrm>
            <a:off x="7429326" y="620590"/>
            <a:ext cx="1751186" cy="864194"/>
            <a:chOff x="3510087" y="650507"/>
            <a:chExt cx="1567143" cy="621081"/>
          </a:xfrm>
        </p:grpSpPr>
        <p:pic>
          <p:nvPicPr>
            <p:cNvPr id="25" name="Picture 4">
              <a:extLst>
                <a:ext uri="{FF2B5EF4-FFF2-40B4-BE49-F238E27FC236}">
                  <a16:creationId xmlns:a16="http://schemas.microsoft.com/office/drawing/2014/main" id="{1CB2E7B5-A8AA-4F9D-B1EC-ED9D2B17753D}"/>
                </a:ext>
              </a:extLst>
            </p:cNvPr>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10087"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a:extLst>
                <a:ext uri="{FF2B5EF4-FFF2-40B4-BE49-F238E27FC236}">
                  <a16:creationId xmlns:a16="http://schemas.microsoft.com/office/drawing/2014/main" id="{82ABEB6A-4EB0-4E8A-9199-ED4FB127103D}"/>
                </a:ext>
              </a:extLst>
            </p:cNvPr>
            <p:cNvSpPr/>
            <p:nvPr/>
          </p:nvSpPr>
          <p:spPr>
            <a:xfrm>
              <a:off x="3510088" y="780997"/>
              <a:ext cx="1567142"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ギャランティード・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Tree>
    <p:extLst>
      <p:ext uri="{BB962C8B-B14F-4D97-AF65-F5344CB8AC3E}">
        <p14:creationId xmlns:p14="http://schemas.microsoft.com/office/powerpoint/2010/main" val="36712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6"/>
          <p:cNvSpPr>
            <a:spLocks noChangeShapeType="1"/>
          </p:cNvSpPr>
          <p:nvPr/>
        </p:nvSpPr>
        <p:spPr bwMode="auto">
          <a:xfrm>
            <a:off x="4141391" y="6067008"/>
            <a:ext cx="4569956" cy="113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6106" y="692696"/>
            <a:ext cx="8883304" cy="307777"/>
          </a:xfrm>
          <a:prstGeom prst="rect">
            <a:avLst/>
          </a:prstGeom>
        </p:spPr>
        <p:txBody>
          <a:bodyPr wrap="square" lIns="91440" tIns="0" rIns="91440" bIns="0" anchor="t">
            <a:spAutoFit/>
          </a:bodyPr>
          <a:lstStyle/>
          <a:p>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提案に基づく</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Ｏ事業の効果と設計・工事・監理相当額</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2"/>
          <p:cNvSpPr>
            <a:spLocks noChangeArrowheads="1"/>
          </p:cNvSpPr>
          <p:nvPr/>
        </p:nvSpPr>
        <p:spPr bwMode="auto">
          <a:xfrm>
            <a:off x="366933" y="6549771"/>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AutoShape 42"/>
          <p:cNvSpPr>
            <a:spLocks noChangeArrowheads="1"/>
          </p:cNvSpPr>
          <p:nvPr/>
        </p:nvSpPr>
        <p:spPr bwMode="auto">
          <a:xfrm>
            <a:off x="3713306" y="6040289"/>
            <a:ext cx="2024519" cy="284676"/>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AutoShape 42"/>
          <p:cNvSpPr>
            <a:spLocks noChangeArrowheads="1"/>
          </p:cNvSpPr>
          <p:nvPr/>
        </p:nvSpPr>
        <p:spPr bwMode="auto">
          <a:xfrm>
            <a:off x="5057856" y="5859442"/>
            <a:ext cx="2696152" cy="558998"/>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提案時</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AutoShape 42"/>
          <p:cNvSpPr>
            <a:spLocks noChangeArrowheads="1"/>
          </p:cNvSpPr>
          <p:nvPr/>
        </p:nvSpPr>
        <p:spPr bwMode="auto">
          <a:xfrm>
            <a:off x="7020272" y="5866360"/>
            <a:ext cx="2024519" cy="5622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AutoShape 42"/>
          <p:cNvSpPr>
            <a:spLocks noChangeArrowheads="1"/>
          </p:cNvSpPr>
          <p:nvPr/>
        </p:nvSpPr>
        <p:spPr bwMode="auto">
          <a:xfrm>
            <a:off x="3851920" y="6081823"/>
            <a:ext cx="1708042" cy="3416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8"/>
          <p:cNvSpPr>
            <a:spLocks noChangeArrowheads="1"/>
          </p:cNvSpPr>
          <p:nvPr/>
        </p:nvSpPr>
        <p:spPr bwMode="auto">
          <a:xfrm>
            <a:off x="5786730" y="2019134"/>
            <a:ext cx="1211814" cy="4049007"/>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設計・工事・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監理費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相当額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（提案額）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【113,080】</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8"/>
          <p:cNvSpPr>
            <a:spLocks noChangeArrowheads="1"/>
          </p:cNvSpPr>
          <p:nvPr/>
        </p:nvSpPr>
        <p:spPr bwMode="auto">
          <a:xfrm>
            <a:off x="4141391" y="1852304"/>
            <a:ext cx="1180590" cy="4215837"/>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設計・工事・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監理費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相当額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（府提示）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【113,081】</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Line 44"/>
          <p:cNvSpPr>
            <a:spLocks noChangeShapeType="1"/>
          </p:cNvSpPr>
          <p:nvPr/>
        </p:nvSpPr>
        <p:spPr bwMode="auto">
          <a:xfrm>
            <a:off x="5330766" y="1877323"/>
            <a:ext cx="455382" cy="14181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Line 44"/>
          <p:cNvSpPr>
            <a:spLocks noChangeShapeType="1"/>
          </p:cNvSpPr>
          <p:nvPr/>
        </p:nvSpPr>
        <p:spPr bwMode="auto">
          <a:xfrm>
            <a:off x="6998544" y="2024630"/>
            <a:ext cx="455382" cy="1542036"/>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38"/>
          <p:cNvSpPr>
            <a:spLocks noChangeArrowheads="1"/>
          </p:cNvSpPr>
          <p:nvPr/>
        </p:nvSpPr>
        <p:spPr bwMode="auto">
          <a:xfrm>
            <a:off x="7454509" y="2022451"/>
            <a:ext cx="1257421" cy="1544215"/>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光熱水削減額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【12,834】</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8"/>
          <p:cNvSpPr>
            <a:spLocks noChangeArrowheads="1"/>
          </p:cNvSpPr>
          <p:nvPr/>
        </p:nvSpPr>
        <p:spPr bwMode="auto">
          <a:xfrm>
            <a:off x="7454509" y="3566667"/>
            <a:ext cx="1256838" cy="250147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実質的な</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設計・工事・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監理費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相当額</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【100,246】</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392428" y="1673795"/>
            <a:ext cx="2668862" cy="395391"/>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r">
              <a:defRP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
          <p:cNvGrpSpPr/>
          <p:nvPr/>
        </p:nvGrpSpPr>
        <p:grpSpPr>
          <a:xfrm>
            <a:off x="2101549" y="1865204"/>
            <a:ext cx="1203333" cy="4201802"/>
            <a:chOff x="5220072" y="1037879"/>
            <a:chExt cx="2232248" cy="5302669"/>
          </a:xfrm>
        </p:grpSpPr>
        <p:sp>
          <p:nvSpPr>
            <p:cNvPr id="40" name="Rectangle 8"/>
            <p:cNvSpPr>
              <a:spLocks noChangeArrowheads="1"/>
            </p:cNvSpPr>
            <p:nvPr/>
          </p:nvSpPr>
          <p:spPr bwMode="auto">
            <a:xfrm>
              <a:off x="5220074" y="2997637"/>
              <a:ext cx="2232246" cy="3342911"/>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a:ea typeface="Meiryo UI"/>
                  <a:cs typeface="Meiryo UI" panose="020B0604030504040204" pitchFamily="50" charset="-128"/>
                </a:rPr>
                <a:t>【7,402】</a:t>
              </a:r>
              <a:endParaRPr lang="ja-JP" altLang="en-US" sz="1600" b="1" dirty="0">
                <a:latin typeface="Meiryo UI"/>
                <a:ea typeface="Meiryo UI"/>
                <a:cs typeface="Meiryo UI" panose="020B0604030504040204" pitchFamily="50" charset="-128"/>
              </a:endParaRPr>
            </a:p>
          </p:txBody>
        </p:sp>
        <p:sp>
          <p:nvSpPr>
            <p:cNvPr id="41" name="Rectangle 39"/>
            <p:cNvSpPr>
              <a:spLocks noChangeArrowheads="1"/>
            </p:cNvSpPr>
            <p:nvPr/>
          </p:nvSpPr>
          <p:spPr bwMode="auto">
            <a:xfrm>
              <a:off x="5220072" y="1037879"/>
              <a:ext cx="2232246" cy="2221074"/>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p:spPr>
          <p:txBody>
            <a:bodyPr vert="horz" wrap="none" lIns="91440" tIns="45720" rIns="91440" bIns="4572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a:ea typeface="Meiryo UI"/>
                  <a:cs typeface="Meiryo UI" panose="020B0604030504040204" pitchFamily="50" charset="-128"/>
                </a:rPr>
                <a:t>【856】</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 name="Rectangle 8"/>
          <p:cNvSpPr>
            <a:spLocks noChangeArrowheads="1"/>
          </p:cNvSpPr>
          <p:nvPr/>
        </p:nvSpPr>
        <p:spPr bwMode="auto">
          <a:xfrm>
            <a:off x="544504" y="1865205"/>
            <a:ext cx="1205027" cy="42018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a:ea typeface="Meiryo UI"/>
                <a:cs typeface="Meiryo UI" panose="020B0604030504040204" pitchFamily="50" charset="-128"/>
              </a:rPr>
              <a:t>【8,258】</a:t>
            </a:r>
            <a:endParaRPr lang="ja-JP" altLang="en-US" sz="1600" b="1" dirty="0">
              <a:latin typeface="Meiryo UI"/>
              <a:ea typeface="Meiryo UI"/>
              <a:cs typeface="Meiryo UI" panose="020B0604030504040204" pitchFamily="50" charset="-128"/>
            </a:endParaRPr>
          </a:p>
        </p:txBody>
      </p:sp>
      <p:sp>
        <p:nvSpPr>
          <p:cNvPr id="39" name="Line 6"/>
          <p:cNvSpPr>
            <a:spLocks noChangeShapeType="1"/>
          </p:cNvSpPr>
          <p:nvPr/>
        </p:nvSpPr>
        <p:spPr bwMode="auto">
          <a:xfrm flipV="1">
            <a:off x="532312" y="6056007"/>
            <a:ext cx="2772000" cy="19001"/>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タイトル 1"/>
          <p:cNvSpPr txBox="1">
            <a:spLocks/>
          </p:cNvSpPr>
          <p:nvPr/>
        </p:nvSpPr>
        <p:spPr>
          <a:xfrm>
            <a:off x="307851" y="1323336"/>
            <a:ext cx="4193808" cy="405395"/>
          </a:xfrm>
          <a:prstGeom prst="rect">
            <a:avLst/>
          </a:prstGeom>
        </p:spPr>
        <p:txBody>
          <a:bodyPr vert="horz" anchor="t">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en-US" altLang="ja-JP" sz="1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事業の効果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税込</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2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AutoShape 42"/>
          <p:cNvSpPr>
            <a:spLocks noChangeArrowheads="1"/>
          </p:cNvSpPr>
          <p:nvPr/>
        </p:nvSpPr>
        <p:spPr bwMode="auto">
          <a:xfrm>
            <a:off x="307851" y="6056021"/>
            <a:ext cx="1708042" cy="35713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42"/>
          <p:cNvSpPr>
            <a:spLocks noChangeArrowheads="1"/>
          </p:cNvSpPr>
          <p:nvPr/>
        </p:nvSpPr>
        <p:spPr bwMode="auto">
          <a:xfrm>
            <a:off x="2015893" y="6056021"/>
            <a:ext cx="1390284" cy="490322"/>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サービス期間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p:cNvSpPr txBox="1">
            <a:spLocks/>
          </p:cNvSpPr>
          <p:nvPr/>
        </p:nvSpPr>
        <p:spPr>
          <a:xfrm>
            <a:off x="4495070" y="1401696"/>
            <a:ext cx="4613434" cy="334450"/>
          </a:xfrm>
          <a:prstGeom prst="rect">
            <a:avLst/>
          </a:prstGeom>
        </p:spPr>
        <p:txBody>
          <a:bodyPr vert="horz" anchor="t">
            <a:normAutofit fontScale="775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ja-JP" altLang="en-US"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設計・工事・監理相当額</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（単位：千円</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税込</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Line 44"/>
          <p:cNvSpPr>
            <a:spLocks noChangeShapeType="1"/>
          </p:cNvSpPr>
          <p:nvPr/>
        </p:nvSpPr>
        <p:spPr bwMode="auto">
          <a:xfrm>
            <a:off x="1749531" y="1874887"/>
            <a:ext cx="351435" cy="1751484"/>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a:off x="5321981" y="1854350"/>
            <a:ext cx="335275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216757" y="6333467"/>
            <a:ext cx="4392549" cy="461665"/>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上記に加えて、</a:t>
            </a:r>
            <a:r>
              <a:rPr lang="en-US" altLang="ja-JP" sz="1200" dirty="0">
                <a:latin typeface="Meiryo UI" panose="020B0604030504040204" pitchFamily="50" charset="-128"/>
                <a:ea typeface="Meiryo UI" panose="020B0604030504040204" pitchFamily="50" charset="-128"/>
              </a:rPr>
              <a:t>ESCO</a:t>
            </a:r>
            <a:r>
              <a:rPr lang="ja-JP" altLang="en-US" sz="1200" dirty="0">
                <a:latin typeface="Meiryo UI" panose="020B0604030504040204" pitchFamily="50" charset="-128"/>
                <a:ea typeface="Meiryo UI" panose="020B0604030504040204" pitchFamily="50" charset="-128"/>
              </a:rPr>
              <a:t>サービス期間中は</a:t>
            </a:r>
          </a:p>
          <a:p>
            <a:r>
              <a:rPr lang="ja-JP" altLang="en-US" sz="1200" dirty="0">
                <a:latin typeface="Meiryo UI" panose="020B0604030504040204" pitchFamily="50" charset="-128"/>
                <a:ea typeface="Meiryo UI" panose="020B0604030504040204" pitchFamily="50" charset="-128"/>
              </a:rPr>
              <a:t>定期点検・計測検証サービス料（</a:t>
            </a:r>
            <a:r>
              <a:rPr lang="en-US" altLang="ja-JP" sz="1200" dirty="0">
                <a:latin typeface="Meiryo UI" panose="020B0604030504040204" pitchFamily="50" charset="-128"/>
                <a:ea typeface="Meiryo UI" panose="020B0604030504040204" pitchFamily="50" charset="-128"/>
              </a:rPr>
              <a:t>1,100</a:t>
            </a:r>
            <a:r>
              <a:rPr lang="ja-JP" altLang="en-US" sz="1200" dirty="0">
                <a:latin typeface="Meiryo UI" panose="020B0604030504040204" pitchFamily="50" charset="-128"/>
                <a:ea typeface="Meiryo UI" panose="020B0604030504040204" pitchFamily="50" charset="-128"/>
              </a:rPr>
              <a:t>千円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税込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年）を⽀払い</a:t>
            </a:r>
            <a:endParaRPr kumimoji="1" lang="ja-JP" altLang="en-US" sz="1200"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B2068E20-2F7F-40BC-B41C-0BCBB5AE0D03}"/>
              </a:ext>
            </a:extLst>
          </p:cNvPr>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1" name="スライド番号プレースホルダー 1">
            <a:extLst>
              <a:ext uri="{FF2B5EF4-FFF2-40B4-BE49-F238E27FC236}">
                <a16:creationId xmlns:a16="http://schemas.microsoft.com/office/drawing/2014/main" id="{DCED16D9-B8DD-4DA7-862D-8239689955D8}"/>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z="1800" smtClean="0">
                <a:solidFill>
                  <a:schemeClr val="tx1"/>
                </a:solidFill>
                <a:latin typeface="Meiryo UI" panose="020B0604030504040204" pitchFamily="50" charset="-128"/>
                <a:ea typeface="Meiryo UI" panose="020B0604030504040204" pitchFamily="50" charset="-128"/>
              </a:rPr>
              <a:t>15</a:t>
            </a:fld>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F53EEE3-02F5-4819-AD96-D0B3A6C614DC}"/>
              </a:ext>
            </a:extLst>
          </p:cNvPr>
          <p:cNvSpPr/>
          <p:nvPr/>
        </p:nvSpPr>
        <p:spPr>
          <a:xfrm>
            <a:off x="86105" y="36164"/>
            <a:ext cx="7582239"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令和６年度の公募について②</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（西大阪治水事務所）</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a:extLst>
              <a:ext uri="{FF2B5EF4-FFF2-40B4-BE49-F238E27FC236}">
                <a16:creationId xmlns:a16="http://schemas.microsoft.com/office/drawing/2014/main" id="{3A11B8CA-4F9B-4A64-8ADF-A809F53418EF}"/>
              </a:ext>
            </a:extLst>
          </p:cNvPr>
          <p:cNvGrpSpPr/>
          <p:nvPr/>
        </p:nvGrpSpPr>
        <p:grpSpPr>
          <a:xfrm>
            <a:off x="416774" y="5534665"/>
            <a:ext cx="1490929" cy="70354"/>
            <a:chOff x="0" y="0"/>
            <a:chExt cx="6800850" cy="411484"/>
          </a:xfrm>
        </p:grpSpPr>
        <p:sp>
          <p:nvSpPr>
            <p:cNvPr id="48" name="フリーフォーム: 図形 47">
              <a:extLst>
                <a:ext uri="{FF2B5EF4-FFF2-40B4-BE49-F238E27FC236}">
                  <a16:creationId xmlns:a16="http://schemas.microsoft.com/office/drawing/2014/main" id="{99E67210-0AE3-4EC2-B4DA-AA3683B605F8}"/>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フリーフォーム: 図形 48">
              <a:extLst>
                <a:ext uri="{FF2B5EF4-FFF2-40B4-BE49-F238E27FC236}">
                  <a16:creationId xmlns:a16="http://schemas.microsoft.com/office/drawing/2014/main" id="{E3EB0EA5-59B7-4014-97C1-0DD816B08242}"/>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フリーフォーム: 図形 49">
              <a:extLst>
                <a:ext uri="{FF2B5EF4-FFF2-40B4-BE49-F238E27FC236}">
                  <a16:creationId xmlns:a16="http://schemas.microsoft.com/office/drawing/2014/main" id="{745C5F29-7CC8-4536-AB87-37684E633216}"/>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3" name="グループ化 72">
            <a:extLst>
              <a:ext uri="{FF2B5EF4-FFF2-40B4-BE49-F238E27FC236}">
                <a16:creationId xmlns:a16="http://schemas.microsoft.com/office/drawing/2014/main" id="{A4633CE0-955A-4229-AB20-83988FBDD9C8}"/>
              </a:ext>
            </a:extLst>
          </p:cNvPr>
          <p:cNvGrpSpPr/>
          <p:nvPr/>
        </p:nvGrpSpPr>
        <p:grpSpPr>
          <a:xfrm>
            <a:off x="2000951" y="5551139"/>
            <a:ext cx="1490929" cy="70354"/>
            <a:chOff x="0" y="0"/>
            <a:chExt cx="6800850" cy="411484"/>
          </a:xfrm>
        </p:grpSpPr>
        <p:sp>
          <p:nvSpPr>
            <p:cNvPr id="74" name="フリーフォーム: 図形 73">
              <a:extLst>
                <a:ext uri="{FF2B5EF4-FFF2-40B4-BE49-F238E27FC236}">
                  <a16:creationId xmlns:a16="http://schemas.microsoft.com/office/drawing/2014/main" id="{D9AD78C0-CDDC-4F6C-B4E0-20008780297D}"/>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5" name="フリーフォーム: 図形 74">
              <a:extLst>
                <a:ext uri="{FF2B5EF4-FFF2-40B4-BE49-F238E27FC236}">
                  <a16:creationId xmlns:a16="http://schemas.microsoft.com/office/drawing/2014/main" id="{E858CA32-C264-49D0-91DB-BA9FB3B1838C}"/>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6" name="フリーフォーム: 図形 75">
              <a:extLst>
                <a:ext uri="{FF2B5EF4-FFF2-40B4-BE49-F238E27FC236}">
                  <a16:creationId xmlns:a16="http://schemas.microsoft.com/office/drawing/2014/main" id="{36FFE07D-2669-4E0E-AE11-30C5CC90BECA}"/>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7" name="グループ化 76">
            <a:extLst>
              <a:ext uri="{FF2B5EF4-FFF2-40B4-BE49-F238E27FC236}">
                <a16:creationId xmlns:a16="http://schemas.microsoft.com/office/drawing/2014/main" id="{5C510E71-67AE-4CE2-803A-F0C902FD4153}"/>
              </a:ext>
            </a:extLst>
          </p:cNvPr>
          <p:cNvGrpSpPr/>
          <p:nvPr/>
        </p:nvGrpSpPr>
        <p:grpSpPr>
          <a:xfrm>
            <a:off x="3995936" y="5549036"/>
            <a:ext cx="1490929" cy="70354"/>
            <a:chOff x="0" y="0"/>
            <a:chExt cx="6800850" cy="411484"/>
          </a:xfrm>
        </p:grpSpPr>
        <p:sp>
          <p:nvSpPr>
            <p:cNvPr id="78" name="フリーフォーム: 図形 77">
              <a:extLst>
                <a:ext uri="{FF2B5EF4-FFF2-40B4-BE49-F238E27FC236}">
                  <a16:creationId xmlns:a16="http://schemas.microsoft.com/office/drawing/2014/main" id="{123B18AE-A622-4E0A-B608-8DFAA84093EF}"/>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9" name="フリーフォーム: 図形 78">
              <a:extLst>
                <a:ext uri="{FF2B5EF4-FFF2-40B4-BE49-F238E27FC236}">
                  <a16:creationId xmlns:a16="http://schemas.microsoft.com/office/drawing/2014/main" id="{9DE95EC2-F695-450A-9E44-70294F4A3029}"/>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0" name="フリーフォーム: 図形 79">
              <a:extLst>
                <a:ext uri="{FF2B5EF4-FFF2-40B4-BE49-F238E27FC236}">
                  <a16:creationId xmlns:a16="http://schemas.microsoft.com/office/drawing/2014/main" id="{CB858E76-F1EF-422B-849C-1CC21A9F07B6}"/>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81" name="グループ化 80">
            <a:extLst>
              <a:ext uri="{FF2B5EF4-FFF2-40B4-BE49-F238E27FC236}">
                <a16:creationId xmlns:a16="http://schemas.microsoft.com/office/drawing/2014/main" id="{DE954792-65E4-47BF-BDA6-60C480860208}"/>
              </a:ext>
            </a:extLst>
          </p:cNvPr>
          <p:cNvGrpSpPr/>
          <p:nvPr/>
        </p:nvGrpSpPr>
        <p:grpSpPr>
          <a:xfrm>
            <a:off x="5673359" y="5567041"/>
            <a:ext cx="1490929" cy="70354"/>
            <a:chOff x="0" y="0"/>
            <a:chExt cx="6800850" cy="411484"/>
          </a:xfrm>
        </p:grpSpPr>
        <p:sp>
          <p:nvSpPr>
            <p:cNvPr id="82" name="フリーフォーム: 図形 81">
              <a:extLst>
                <a:ext uri="{FF2B5EF4-FFF2-40B4-BE49-F238E27FC236}">
                  <a16:creationId xmlns:a16="http://schemas.microsoft.com/office/drawing/2014/main" id="{0C36BCBD-E053-440A-9FD0-E4E44623D55D}"/>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3" name="フリーフォーム: 図形 82">
              <a:extLst>
                <a:ext uri="{FF2B5EF4-FFF2-40B4-BE49-F238E27FC236}">
                  <a16:creationId xmlns:a16="http://schemas.microsoft.com/office/drawing/2014/main" id="{B57F3BF1-DD8B-4E87-A21F-E681F91E2BDC}"/>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4" name="フリーフォーム: 図形 83">
              <a:extLst>
                <a:ext uri="{FF2B5EF4-FFF2-40B4-BE49-F238E27FC236}">
                  <a16:creationId xmlns:a16="http://schemas.microsoft.com/office/drawing/2014/main" id="{82D6AE73-78B7-4B83-95AC-8D1D077C9BE6}"/>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85" name="グループ化 84">
            <a:extLst>
              <a:ext uri="{FF2B5EF4-FFF2-40B4-BE49-F238E27FC236}">
                <a16:creationId xmlns:a16="http://schemas.microsoft.com/office/drawing/2014/main" id="{627C9EE3-EEF1-4038-80CE-7077A312CE5E}"/>
              </a:ext>
            </a:extLst>
          </p:cNvPr>
          <p:cNvGrpSpPr/>
          <p:nvPr/>
        </p:nvGrpSpPr>
        <p:grpSpPr>
          <a:xfrm>
            <a:off x="7380312" y="5591652"/>
            <a:ext cx="1490929" cy="70354"/>
            <a:chOff x="0" y="0"/>
            <a:chExt cx="6800850" cy="411484"/>
          </a:xfrm>
        </p:grpSpPr>
        <p:sp>
          <p:nvSpPr>
            <p:cNvPr id="86" name="フリーフォーム: 図形 85">
              <a:extLst>
                <a:ext uri="{FF2B5EF4-FFF2-40B4-BE49-F238E27FC236}">
                  <a16:creationId xmlns:a16="http://schemas.microsoft.com/office/drawing/2014/main" id="{6C43DC63-0988-47C0-BDC0-FCBDE8864CEF}"/>
                </a:ext>
              </a:extLst>
            </p:cNvPr>
            <p:cNvSpPr/>
            <p:nvPr/>
          </p:nvSpPr>
          <p:spPr>
            <a:xfrm>
              <a:off x="67310" y="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フリーフォーム: 図形 86">
              <a:extLst>
                <a:ext uri="{FF2B5EF4-FFF2-40B4-BE49-F238E27FC236}">
                  <a16:creationId xmlns:a16="http://schemas.microsoft.com/office/drawing/2014/main" id="{2EAF920E-2363-4220-980B-FA1BAEEE4CF0}"/>
                </a:ext>
              </a:extLst>
            </p:cNvPr>
            <p:cNvSpPr/>
            <p:nvPr/>
          </p:nvSpPr>
          <p:spPr>
            <a:xfrm>
              <a:off x="44450" y="144780"/>
              <a:ext cx="669798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8" name="フリーフォーム: 図形 87">
              <a:extLst>
                <a:ext uri="{FF2B5EF4-FFF2-40B4-BE49-F238E27FC236}">
                  <a16:creationId xmlns:a16="http://schemas.microsoft.com/office/drawing/2014/main" id="{63040357-13A1-4EA7-9715-8A3AE2171A71}"/>
                </a:ext>
              </a:extLst>
            </p:cNvPr>
            <p:cNvSpPr/>
            <p:nvPr/>
          </p:nvSpPr>
          <p:spPr>
            <a:xfrm>
              <a:off x="0" y="76200"/>
              <a:ext cx="6800850" cy="266704"/>
            </a:xfrm>
            <a:custGeom>
              <a:avLst/>
              <a:gdLst>
                <a:gd name="connsiteX0" fmla="*/ 0 w 6675120"/>
                <a:gd name="connsiteY0" fmla="*/ 251460 h 266704"/>
                <a:gd name="connsiteX1" fmla="*/ 662940 w 6675120"/>
                <a:gd name="connsiteY1" fmla="*/ 0 h 266704"/>
                <a:gd name="connsiteX2" fmla="*/ 1341120 w 6675120"/>
                <a:gd name="connsiteY2" fmla="*/ 251460 h 266704"/>
                <a:gd name="connsiteX3" fmla="*/ 2011680 w 6675120"/>
                <a:gd name="connsiteY3" fmla="*/ 30480 h 266704"/>
                <a:gd name="connsiteX4" fmla="*/ 2651760 w 6675120"/>
                <a:gd name="connsiteY4" fmla="*/ 236220 h 266704"/>
                <a:gd name="connsiteX5" fmla="*/ 3345180 w 6675120"/>
                <a:gd name="connsiteY5" fmla="*/ 15240 h 266704"/>
                <a:gd name="connsiteX6" fmla="*/ 4030980 w 6675120"/>
                <a:gd name="connsiteY6" fmla="*/ 266700 h 266704"/>
                <a:gd name="connsiteX7" fmla="*/ 4602480 w 6675120"/>
                <a:gd name="connsiteY7" fmla="*/ 22860 h 266704"/>
                <a:gd name="connsiteX8" fmla="*/ 5349240 w 6675120"/>
                <a:gd name="connsiteY8" fmla="*/ 259080 h 266704"/>
                <a:gd name="connsiteX9" fmla="*/ 6027420 w 6675120"/>
                <a:gd name="connsiteY9" fmla="*/ 45720 h 266704"/>
                <a:gd name="connsiteX10" fmla="*/ 6675120 w 6675120"/>
                <a:gd name="connsiteY10" fmla="*/ 266700 h 2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75120" h="266704">
                  <a:moveTo>
                    <a:pt x="0" y="251460"/>
                  </a:moveTo>
                  <a:cubicBezTo>
                    <a:pt x="219710" y="125730"/>
                    <a:pt x="439420" y="0"/>
                    <a:pt x="662940" y="0"/>
                  </a:cubicBezTo>
                  <a:cubicBezTo>
                    <a:pt x="886460" y="0"/>
                    <a:pt x="1116330" y="246380"/>
                    <a:pt x="1341120" y="251460"/>
                  </a:cubicBezTo>
                  <a:cubicBezTo>
                    <a:pt x="1565910" y="256540"/>
                    <a:pt x="1793240" y="33020"/>
                    <a:pt x="2011680" y="30480"/>
                  </a:cubicBezTo>
                  <a:cubicBezTo>
                    <a:pt x="2230120" y="27940"/>
                    <a:pt x="2429510" y="238760"/>
                    <a:pt x="2651760" y="236220"/>
                  </a:cubicBezTo>
                  <a:cubicBezTo>
                    <a:pt x="2874010" y="233680"/>
                    <a:pt x="3115310" y="10160"/>
                    <a:pt x="3345180" y="15240"/>
                  </a:cubicBezTo>
                  <a:cubicBezTo>
                    <a:pt x="3575050" y="20320"/>
                    <a:pt x="3821430" y="265430"/>
                    <a:pt x="4030980" y="266700"/>
                  </a:cubicBezTo>
                  <a:cubicBezTo>
                    <a:pt x="4240530" y="267970"/>
                    <a:pt x="4382770" y="24130"/>
                    <a:pt x="4602480" y="22860"/>
                  </a:cubicBezTo>
                  <a:cubicBezTo>
                    <a:pt x="4822190" y="21590"/>
                    <a:pt x="5111750" y="255270"/>
                    <a:pt x="5349240" y="259080"/>
                  </a:cubicBezTo>
                  <a:cubicBezTo>
                    <a:pt x="5586730" y="262890"/>
                    <a:pt x="5806440" y="44450"/>
                    <a:pt x="6027420" y="45720"/>
                  </a:cubicBezTo>
                  <a:cubicBezTo>
                    <a:pt x="6248400" y="46990"/>
                    <a:pt x="6675120" y="266700"/>
                    <a:pt x="6675120" y="2667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132320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F7BDDF-71CA-4581-9EC2-9A2BEFB2E3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77"/>
          <a:stretch/>
        </p:blipFill>
        <p:spPr>
          <a:xfrm>
            <a:off x="2267744" y="1002992"/>
            <a:ext cx="4153194" cy="5818844"/>
          </a:xfrm>
          <a:prstGeom prst="rect">
            <a:avLst/>
          </a:prstGeom>
        </p:spPr>
      </p:pic>
      <p:sp>
        <p:nvSpPr>
          <p:cNvPr id="37" name="正方形/長方形 36"/>
          <p:cNvSpPr/>
          <p:nvPr/>
        </p:nvSpPr>
        <p:spPr>
          <a:xfrm>
            <a:off x="86088" y="3024432"/>
            <a:ext cx="2700000" cy="432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498</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中央図書館、区役所、小中学校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a:cxnSpLocks/>
            <a:endCxn id="87" idx="3"/>
          </p:cNvCxnSpPr>
          <p:nvPr/>
        </p:nvCxnSpPr>
        <p:spPr>
          <a:xfrm flipH="1">
            <a:off x="2274904" y="5532905"/>
            <a:ext cx="1999325" cy="8993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a:endCxn id="96" idx="3"/>
          </p:cNvCxnSpPr>
          <p:nvPr/>
        </p:nvCxnSpPr>
        <p:spPr>
          <a:xfrm flipH="1" flipV="1">
            <a:off x="2786088" y="2754712"/>
            <a:ext cx="1834776" cy="36120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cxnSpLocks/>
            <a:endCxn id="88" idx="3"/>
          </p:cNvCxnSpPr>
          <p:nvPr/>
        </p:nvCxnSpPr>
        <p:spPr>
          <a:xfrm flipH="1">
            <a:off x="2267745" y="5800269"/>
            <a:ext cx="1894348" cy="30593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cxnSpLocks/>
            <a:endCxn id="85" idx="3"/>
          </p:cNvCxnSpPr>
          <p:nvPr/>
        </p:nvCxnSpPr>
        <p:spPr>
          <a:xfrm flipH="1" flipV="1">
            <a:off x="2786088" y="3717056"/>
            <a:ext cx="1960934" cy="1094415"/>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cxnSpLocks/>
            <a:endCxn id="101" idx="3"/>
          </p:cNvCxnSpPr>
          <p:nvPr/>
        </p:nvCxnSpPr>
        <p:spPr>
          <a:xfrm flipH="1" flipV="1">
            <a:off x="2793075" y="1322504"/>
            <a:ext cx="1944096" cy="123449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a:endCxn id="99" idx="3"/>
          </p:cNvCxnSpPr>
          <p:nvPr/>
        </p:nvCxnSpPr>
        <p:spPr>
          <a:xfrm flipH="1" flipV="1">
            <a:off x="2789209" y="1793300"/>
            <a:ext cx="1638775" cy="91562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cxnSpLocks/>
            <a:endCxn id="110" idx="1"/>
          </p:cNvCxnSpPr>
          <p:nvPr/>
        </p:nvCxnSpPr>
        <p:spPr>
          <a:xfrm flipV="1">
            <a:off x="5537856" y="2996976"/>
            <a:ext cx="821465" cy="122272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cxnSpLocks/>
            <a:endCxn id="53" idx="1"/>
          </p:cNvCxnSpPr>
          <p:nvPr/>
        </p:nvCxnSpPr>
        <p:spPr>
          <a:xfrm flipV="1">
            <a:off x="5753256" y="5013200"/>
            <a:ext cx="616611" cy="235212"/>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369867" y="4797200"/>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河南町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矢印コネクタ 55"/>
          <p:cNvCxnSpPr>
            <a:cxnSpLocks/>
            <a:endCxn id="109" idx="1"/>
          </p:cNvCxnSpPr>
          <p:nvPr/>
        </p:nvCxnSpPr>
        <p:spPr>
          <a:xfrm flipV="1">
            <a:off x="5255286" y="1278152"/>
            <a:ext cx="1096432" cy="207363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cxnSpLocks/>
          </p:cNvCxnSpPr>
          <p:nvPr/>
        </p:nvCxnSpPr>
        <p:spPr>
          <a:xfrm flipV="1">
            <a:off x="5239370" y="804741"/>
            <a:ext cx="1104035" cy="232615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364595" y="4293144"/>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太子町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町役場庁舎・分署</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a:cxnSpLocks/>
            <a:endCxn id="59" idx="1"/>
          </p:cNvCxnSpPr>
          <p:nvPr/>
        </p:nvCxnSpPr>
        <p:spPr>
          <a:xfrm flipV="1">
            <a:off x="5724128" y="4509144"/>
            <a:ext cx="640467" cy="458554"/>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cxnSpLocks/>
            <a:endCxn id="37" idx="3"/>
          </p:cNvCxnSpPr>
          <p:nvPr/>
        </p:nvCxnSpPr>
        <p:spPr>
          <a:xfrm flipH="1" flipV="1">
            <a:off x="2786088" y="3240432"/>
            <a:ext cx="2005014" cy="646857"/>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cxnSpLocks/>
            <a:endCxn id="91" idx="1"/>
          </p:cNvCxnSpPr>
          <p:nvPr/>
        </p:nvCxnSpPr>
        <p:spPr>
          <a:xfrm>
            <a:off x="5260556" y="5810492"/>
            <a:ext cx="1109296" cy="21082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cxnSpLocks/>
            <a:endCxn id="61" idx="3"/>
          </p:cNvCxnSpPr>
          <p:nvPr/>
        </p:nvCxnSpPr>
        <p:spPr>
          <a:xfrm flipH="1" flipV="1">
            <a:off x="2786400" y="5141639"/>
            <a:ext cx="1844700" cy="350879"/>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cxnSpLocks/>
            <a:endCxn id="104" idx="3"/>
          </p:cNvCxnSpPr>
          <p:nvPr/>
        </p:nvCxnSpPr>
        <p:spPr>
          <a:xfrm flipH="1" flipV="1">
            <a:off x="2786085" y="2272407"/>
            <a:ext cx="2140164" cy="82281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cxnSpLocks/>
          </p:cNvCxnSpPr>
          <p:nvPr/>
        </p:nvCxnSpPr>
        <p:spPr>
          <a:xfrm flipV="1">
            <a:off x="5456602" y="3506212"/>
            <a:ext cx="895116" cy="105316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cxnSpLocks/>
          </p:cNvCxnSpPr>
          <p:nvPr/>
        </p:nvCxnSpPr>
        <p:spPr>
          <a:xfrm flipH="1" flipV="1">
            <a:off x="4647182" y="875737"/>
            <a:ext cx="792794" cy="147546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cxnSpLocks/>
          </p:cNvCxnSpPr>
          <p:nvPr/>
        </p:nvCxnSpPr>
        <p:spPr>
          <a:xfrm flipH="1" flipV="1">
            <a:off x="2793076" y="4197927"/>
            <a:ext cx="1481154" cy="832048"/>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cxnSpLocks/>
            <a:endCxn id="107" idx="1"/>
          </p:cNvCxnSpPr>
          <p:nvPr/>
        </p:nvCxnSpPr>
        <p:spPr>
          <a:xfrm flipV="1">
            <a:off x="5904160" y="1845051"/>
            <a:ext cx="452828" cy="895191"/>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86088" y="3501056"/>
            <a:ext cx="2700000" cy="43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市（４施設）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北区役所、斎場、本庁舎等</a:t>
            </a:r>
            <a:endParaRPr lang="ja-JP" altLang="en-US" sz="1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86088" y="3966723"/>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市立病院</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86088" y="5406835"/>
            <a:ext cx="2188816"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本庁舎、市民病院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8929" y="5890199"/>
            <a:ext cx="2188816" cy="432000"/>
          </a:xfrm>
          <a:prstGeom prst="rect">
            <a:avLst/>
          </a:prstGeom>
          <a:solidFill>
            <a:schemeClr val="bg1">
              <a:alpha val="50000"/>
            </a:schemeClr>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貝塚</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市民福祉センター</a:t>
            </a:r>
            <a:endPar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362254" y="5301256"/>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千早赤阪村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郷土資料館、保健センター　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86088" y="2538712"/>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第一庁舎、第二庁舎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89209" y="1577300"/>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池田・府市合同庁舎、五月山体育館</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91004" y="1106504"/>
            <a:ext cx="2702071" cy="432000"/>
          </a:xfrm>
          <a:prstGeom prst="rect">
            <a:avLst/>
          </a:prstGeom>
          <a:solidFill>
            <a:schemeClr val="bg1">
              <a:alpha val="93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rIns="0" rtlCol="0" anchor="ctr" anchorCtr="0">
            <a:noAutofit/>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市（４施設）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本庁舎、聖苑、</a:t>
            </a:r>
            <a:r>
              <a:rPr lang="ja-JP" altLang="en-US" sz="1200" b="0" i="0" dirty="0">
                <a:solidFill>
                  <a:srgbClr val="000000"/>
                </a:solidFill>
                <a:effectLst/>
                <a:latin typeface="メイリオ" panose="020B0604030504040204" pitchFamily="50" charset="-128"/>
                <a:ea typeface="メイリオ" panose="020B0604030504040204" pitchFamily="50" charset="-128"/>
              </a:rPr>
              <a:t>西南図書館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3555906" y="577852"/>
            <a:ext cx="2425194" cy="432000"/>
          </a:xfrm>
          <a:prstGeom prst="rect">
            <a:avLst/>
          </a:prstGeom>
          <a:solidFill>
            <a:schemeClr val="bg1">
              <a:alpha val="70000"/>
            </a:schemeClr>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高槻市総合センター、市役所本館</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82960" y="2056407"/>
            <a:ext cx="2703125"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6356988" y="1536022"/>
            <a:ext cx="2700000" cy="61805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市（３施設）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輝きプラザきらら、中央図書館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総合福祉会館</a:t>
            </a: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351718" y="56380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6351718" y="106215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359321" y="2780976"/>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本庁舎、総合体育館　等</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356988" y="3285032"/>
            <a:ext cx="2700000" cy="432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藤井寺市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市役所、市民総合会館　等</a:t>
            </a:r>
            <a:endPar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a:cxnSpLocks/>
            <a:endCxn id="90" idx="1"/>
          </p:cNvCxnSpPr>
          <p:nvPr/>
        </p:nvCxnSpPr>
        <p:spPr>
          <a:xfrm>
            <a:off x="5610555" y="5484205"/>
            <a:ext cx="751699" cy="33051"/>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6369852" y="5805312"/>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河内長野市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市庁舎本館・別館、文化会館 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6088" y="4452063"/>
            <a:ext cx="2700001"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忠岡町</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シビックセンター、文化会館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087" y="6381376"/>
            <a:ext cx="2181657"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泉南市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総合福祉センター</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6362254" y="3789088"/>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大阪狭山市</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SAYAKA</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6400" y="4925639"/>
            <a:ext cx="2700000" cy="432000"/>
          </a:xfrm>
          <a:prstGeom prst="rect">
            <a:avLst/>
          </a:prstGeom>
          <a:solidFill>
            <a:schemeClr val="bg1"/>
          </a:solid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コミュニティセンター、街路灯及び公園灯 等</a:t>
            </a: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矢印コネクタ 67"/>
          <p:cNvCxnSpPr>
            <a:cxnSpLocks/>
            <a:endCxn id="50" idx="3"/>
          </p:cNvCxnSpPr>
          <p:nvPr/>
        </p:nvCxnSpPr>
        <p:spPr>
          <a:xfrm flipH="1" flipV="1">
            <a:off x="2786089" y="4668063"/>
            <a:ext cx="1376004" cy="478176"/>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cxnSpLocks/>
            <a:endCxn id="55" idx="3"/>
          </p:cNvCxnSpPr>
          <p:nvPr/>
        </p:nvCxnSpPr>
        <p:spPr>
          <a:xfrm flipH="1">
            <a:off x="2267744" y="6165376"/>
            <a:ext cx="1296144" cy="43200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cxnSpLocks/>
            <a:endCxn id="57" idx="1"/>
          </p:cNvCxnSpPr>
          <p:nvPr/>
        </p:nvCxnSpPr>
        <p:spPr>
          <a:xfrm flipV="1">
            <a:off x="5114260" y="4005088"/>
            <a:ext cx="1247994" cy="1110180"/>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5850385" y="-5349"/>
            <a:ext cx="2912564" cy="523220"/>
          </a:xfrm>
          <a:prstGeom prst="rect">
            <a:avLst/>
          </a:prstGeom>
          <a:solidFill>
            <a:schemeClr val="bg1"/>
          </a:solidFill>
        </p:spPr>
        <p:txBody>
          <a:bodyPr wrap="square" anchor="ctr" anchorCtr="0">
            <a:spAutoFit/>
          </a:bodyP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571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施設で事業化</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（令和７年２月：大阪府調べ）</a:t>
            </a:r>
          </a:p>
        </p:txBody>
      </p:sp>
      <p:sp>
        <p:nvSpPr>
          <p:cNvPr id="94" name="正方形/長方形 93">
            <a:extLst>
              <a:ext uri="{FF2B5EF4-FFF2-40B4-BE49-F238E27FC236}">
                <a16:creationId xmlns:a16="http://schemas.microsoft.com/office/drawing/2014/main" id="{AF00C387-B433-49A8-B149-4A18585A9E8E}"/>
              </a:ext>
            </a:extLst>
          </p:cNvPr>
          <p:cNvSpPr/>
          <p:nvPr/>
        </p:nvSpPr>
        <p:spPr>
          <a:xfrm>
            <a:off x="6351718" y="2204920"/>
            <a:ext cx="2700000" cy="504000"/>
          </a:xfrm>
          <a:prstGeom prst="rect">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交野</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総合体育施設</a:t>
            </a: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a:extLst>
              <a:ext uri="{FF2B5EF4-FFF2-40B4-BE49-F238E27FC236}">
                <a16:creationId xmlns:a16="http://schemas.microsoft.com/office/drawing/2014/main" id="{8A30B995-06AD-41B6-82B2-A360DED9028D}"/>
              </a:ext>
            </a:extLst>
          </p:cNvPr>
          <p:cNvCxnSpPr>
            <a:cxnSpLocks/>
            <a:endCxn id="94" idx="1"/>
          </p:cNvCxnSpPr>
          <p:nvPr/>
        </p:nvCxnSpPr>
        <p:spPr>
          <a:xfrm flipV="1">
            <a:off x="5948588" y="2456920"/>
            <a:ext cx="403130" cy="688265"/>
          </a:xfrm>
          <a:prstGeom prst="straightConnector1">
            <a:avLst/>
          </a:prstGeom>
          <a:ln w="1270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62F271-8429-4C2B-B98D-BA310BF8B09C}"/>
              </a:ext>
            </a:extLst>
          </p:cNvPr>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6" name="正方形/長方形 65">
            <a:extLst>
              <a:ext uri="{FF2B5EF4-FFF2-40B4-BE49-F238E27FC236}">
                <a16:creationId xmlns:a16="http://schemas.microsoft.com/office/drawing/2014/main" id="{AC4545D7-3E7B-4390-9DB3-DD82934610D5}"/>
              </a:ext>
            </a:extLst>
          </p:cNvPr>
          <p:cNvSpPr/>
          <p:nvPr/>
        </p:nvSpPr>
        <p:spPr>
          <a:xfrm>
            <a:off x="86106" y="36164"/>
            <a:ext cx="5818054" cy="430887"/>
          </a:xfrm>
          <a:prstGeom prst="rect">
            <a:avLst/>
          </a:prstGeom>
          <a:solidFill>
            <a:schemeClr val="bg1"/>
          </a:solidFill>
        </p:spPr>
        <p:txBody>
          <a:bodyPr wrap="square" tIns="0" bIns="0">
            <a:sp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府内市町村における</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a:t>
            </a:r>
          </a:p>
        </p:txBody>
      </p:sp>
      <p:sp>
        <p:nvSpPr>
          <p:cNvPr id="70" name="スライド番号プレースホルダー 1">
            <a:extLst>
              <a:ext uri="{FF2B5EF4-FFF2-40B4-BE49-F238E27FC236}">
                <a16:creationId xmlns:a16="http://schemas.microsoft.com/office/drawing/2014/main" id="{91E6E1BF-DED5-4315-A549-5A5EEF3D452C}"/>
              </a:ext>
            </a:extLst>
          </p:cNvPr>
          <p:cNvSpPr>
            <a:spLocks noGrp="1"/>
          </p:cNvSpPr>
          <p:nvPr>
            <p:ph type="sldNum" sz="quarter" idx="12"/>
          </p:nvPr>
        </p:nvSpPr>
        <p:spPr>
          <a:xfrm>
            <a:off x="8316416" y="44624"/>
            <a:ext cx="762000" cy="365760"/>
          </a:xfrm>
        </p:spPr>
        <p:txBody>
          <a:bodyPr/>
          <a:lstStyle/>
          <a:p>
            <a:fld id="{6DBCCE75-96CE-4693-9D68-DB546D813132}" type="slidenum">
              <a:rPr kumimoji="1" lang="ja-JP" altLang="en-US" smtClean="0"/>
              <a:t>16</a:t>
            </a:fld>
            <a:endParaRPr kumimoji="1" lang="ja-JP" altLang="en-US"/>
          </a:p>
        </p:txBody>
      </p:sp>
      <p:sp>
        <p:nvSpPr>
          <p:cNvPr id="71" name="正方形/長方形 70">
            <a:extLst>
              <a:ext uri="{FF2B5EF4-FFF2-40B4-BE49-F238E27FC236}">
                <a16:creationId xmlns:a16="http://schemas.microsoft.com/office/drawing/2014/main" id="{B8BB6B2E-68A3-4FB6-8DC8-8EF15771F859}"/>
              </a:ext>
            </a:extLst>
          </p:cNvPr>
          <p:cNvSpPr/>
          <p:nvPr/>
        </p:nvSpPr>
        <p:spPr>
          <a:xfrm>
            <a:off x="78929" y="593026"/>
            <a:ext cx="2700000" cy="432000"/>
          </a:xfrm>
          <a:prstGeom prst="rect">
            <a:avLst/>
          </a:prstGeom>
          <a:solidFill>
            <a:schemeClr val="bg1">
              <a:alpha val="93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庁舎、図書館、高等学校 等</a:t>
            </a:r>
            <a:endPar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a:extLst>
              <a:ext uri="{FF2B5EF4-FFF2-40B4-BE49-F238E27FC236}">
                <a16:creationId xmlns:a16="http://schemas.microsoft.com/office/drawing/2014/main" id="{0811AF55-1CC0-4E4C-9870-A0B2812B74B9}"/>
              </a:ext>
            </a:extLst>
          </p:cNvPr>
          <p:cNvSpPr/>
          <p:nvPr/>
        </p:nvSpPr>
        <p:spPr>
          <a:xfrm>
            <a:off x="5283352" y="6340478"/>
            <a:ext cx="3780000" cy="432000"/>
          </a:xfrm>
          <a:prstGeom prst="rect">
            <a:avLst/>
          </a:prstGeom>
          <a:solidFill>
            <a:schemeClr val="bg1">
              <a:alpha val="93000"/>
            </a:schemeClr>
          </a:solidFill>
          <a:ln w="952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これまでの市町村</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事業で、庁舎、福祉施設、</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ホールや図書館等での実績が多数！</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362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ChangeArrowheads="1"/>
          </p:cNvSpPr>
          <p:nvPr/>
        </p:nvSpPr>
        <p:spPr bwMode="auto">
          <a:xfrm>
            <a:off x="265168" y="344209"/>
            <a:ext cx="8229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17</a:t>
            </a:fld>
            <a:endParaRPr kumimoji="1" lang="ja-JP" altLang="en-US" dirty="0"/>
          </a:p>
        </p:txBody>
      </p:sp>
      <p:sp>
        <p:nvSpPr>
          <p:cNvPr id="7" name="サブタイトル 2"/>
          <p:cNvSpPr txBox="1">
            <a:spLocks/>
          </p:cNvSpPr>
          <p:nvPr/>
        </p:nvSpPr>
        <p:spPr bwMode="auto">
          <a:xfrm>
            <a:off x="170810" y="1200887"/>
            <a:ext cx="8735317" cy="5386159"/>
          </a:xfrm>
          <a:prstGeom prst="rect">
            <a:avLst/>
          </a:prstGeom>
          <a:solidFill>
            <a:schemeClr val="bg1"/>
          </a:solidFill>
          <a:ln w="19050">
            <a:solidFill>
              <a:schemeClr val="tx1"/>
            </a:solidFill>
            <a:miter lim="800000"/>
            <a:headEnd/>
            <a:tailEnd/>
          </a:ln>
        </p:spPr>
        <p:txBody>
          <a:bodyPr rIns="0"/>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sz="1000" b="0" dirty="0">
              <a:latin typeface="BIZ UDPゴシック" panose="020B0400000000000000" pitchFamily="50" charset="-128"/>
              <a:ea typeface="BIZ UDPゴシック" panose="020B0400000000000000" pitchFamily="50" charset="-128"/>
              <a:cs typeface="Meiryo UI" pitchFamily="50" charset="-128"/>
            </a:endParaRPr>
          </a:p>
          <a:p>
            <a:r>
              <a:rPr lang="ja-JP" altLang="en-US" b="0"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b="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（一部　設備更新型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1200"/>
              </a:spcBef>
            </a:pPr>
            <a:r>
              <a:rPr lang="zh-CN"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大阪府立西寝屋川高等学校外</a:t>
            </a:r>
            <a:r>
              <a:rPr lang="en-US" altLang="zh-CN" dirty="0">
                <a:solidFill>
                  <a:schemeClr val="tx1"/>
                </a:solidFill>
                <a:latin typeface="BIZ UDPゴシック" panose="020B0400000000000000" pitchFamily="50" charset="-128"/>
                <a:ea typeface="BIZ UDPゴシック" panose="020B0400000000000000" pitchFamily="50" charset="-128"/>
                <a:cs typeface="Meiryo UI" pitchFamily="50" charset="-128"/>
              </a:rPr>
              <a:t>3</a:t>
            </a:r>
            <a:r>
              <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rPr>
              <a:t>0</a:t>
            </a:r>
            <a:r>
              <a:rPr lang="zh-CN"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件</a:t>
            </a:r>
            <a:r>
              <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rPr>
              <a:t>ESCO</a:t>
            </a:r>
            <a:r>
              <a:rPr lang="zh-TW"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事業</a:t>
            </a:r>
            <a:endParaRPr lang="en-US" altLang="zh-TW"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1200"/>
              </a:spcBef>
            </a:pPr>
            <a:r>
              <a:rPr lang="ja-JP" altLang="en-US" sz="1600" dirty="0">
                <a:solidFill>
                  <a:schemeClr val="tx1"/>
                </a:solidFill>
                <a:latin typeface="BIZ UDPゴシック" panose="020B0400000000000000" pitchFamily="50" charset="-128"/>
                <a:ea typeface="BIZ UDPゴシック" panose="020B0400000000000000" pitchFamily="50" charset="-128"/>
                <a:cs typeface="Meiryo UI" pitchFamily="50" charset="-128"/>
              </a:rPr>
              <a:t>（府立学校</a:t>
            </a:r>
            <a:r>
              <a:rPr lang="en-US" altLang="ja-JP" sz="1600" dirty="0">
                <a:solidFill>
                  <a:schemeClr val="tx1"/>
                </a:solidFill>
                <a:latin typeface="BIZ UDPゴシック" panose="020B0400000000000000" pitchFamily="50" charset="-128"/>
                <a:ea typeface="BIZ UDPゴシック" panose="020B0400000000000000" pitchFamily="50" charset="-128"/>
                <a:cs typeface="Meiryo UI" pitchFamily="50" charset="-128"/>
              </a:rPr>
              <a:t>28</a:t>
            </a:r>
            <a:r>
              <a:rPr lang="ja-JP" altLang="en-US" sz="1600" dirty="0">
                <a:solidFill>
                  <a:schemeClr val="tx1"/>
                </a:solidFill>
                <a:latin typeface="BIZ UDPゴシック" panose="020B0400000000000000" pitchFamily="50" charset="-128"/>
                <a:ea typeface="BIZ UDPゴシック" panose="020B0400000000000000" pitchFamily="50" charset="-128"/>
                <a:cs typeface="Meiryo UI" pitchFamily="50" charset="-128"/>
              </a:rPr>
              <a:t>校・子ども家庭センター施設２施設・中河内府民センター）</a:t>
            </a:r>
            <a:endParaRPr lang="en-US" altLang="zh-TW" sz="160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400" b="1" kern="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サブタイトル 2"/>
          <p:cNvSpPr txBox="1">
            <a:spLocks/>
          </p:cNvSpPr>
          <p:nvPr/>
        </p:nvSpPr>
        <p:spPr bwMode="auto">
          <a:xfrm>
            <a:off x="160963" y="706711"/>
            <a:ext cx="405079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令和７年度の事業化施設</a:t>
            </a:r>
          </a:p>
        </p:txBody>
      </p:sp>
    </p:spTree>
    <p:extLst>
      <p:ext uri="{BB962C8B-B14F-4D97-AF65-F5344CB8AC3E}">
        <p14:creationId xmlns:p14="http://schemas.microsoft.com/office/powerpoint/2010/main" val="186020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4427984" y="1233889"/>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サブタイトル 2"/>
          <p:cNvSpPr txBox="1">
            <a:spLocks/>
          </p:cNvSpPr>
          <p:nvPr/>
        </p:nvSpPr>
        <p:spPr bwMode="auto">
          <a:xfrm>
            <a:off x="124526" y="1268760"/>
            <a:ext cx="423145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大阪府立東高等学校</a:t>
            </a:r>
          </a:p>
        </p:txBody>
      </p:sp>
      <p:sp>
        <p:nvSpPr>
          <p:cNvPr id="32" name="正方形/長方形 31"/>
          <p:cNvSpPr/>
          <p:nvPr/>
        </p:nvSpPr>
        <p:spPr>
          <a:xfrm>
            <a:off x="167880" y="1733034"/>
            <a:ext cx="4332111" cy="3062377"/>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TW" altLang="en-US" sz="1400" dirty="0">
                <a:latin typeface="BIZ UDPゴシック" panose="020B0400000000000000" pitchFamily="50" charset="-128"/>
                <a:ea typeface="BIZ UDPゴシック" panose="020B0400000000000000" pitchFamily="50" charset="-128"/>
              </a:rPr>
              <a:t>大阪市都島区東野田町４丁目</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年：昭和５４年他</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14562.62 </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1400" dirty="0">
                <a:latin typeface="BIZ UDPゴシック" panose="020B0400000000000000" pitchFamily="50" charset="-128"/>
                <a:ea typeface="BIZ UDPゴシック" panose="020B0400000000000000" pitchFamily="50" charset="-128"/>
                <a:cs typeface="Meiryo UI" pitchFamily="50" charset="-128"/>
              </a:rPr>
              <a:t>４</a:t>
            </a:r>
            <a:r>
              <a:rPr lang="zh-TW" altLang="en-US" sz="1400" dirty="0">
                <a:latin typeface="BIZ UDPゴシック" panose="020B0400000000000000" pitchFamily="50" charset="-128"/>
                <a:ea typeface="BIZ UDPゴシック" panose="020B0400000000000000" pitchFamily="50" charset="-128"/>
                <a:cs typeface="Meiryo UI" pitchFamily="50" charset="-128"/>
              </a:rPr>
              <a:t>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2,613</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(R4)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18</a:t>
            </a:fld>
            <a:endParaRPr kumimoji="1" lang="ja-JP" altLang="en-US" dirty="0"/>
          </a:p>
        </p:txBody>
      </p:sp>
      <p:sp>
        <p:nvSpPr>
          <p:cNvPr id="3" name="正方形/長方形 2"/>
          <p:cNvSpPr/>
          <p:nvPr/>
        </p:nvSpPr>
        <p:spPr>
          <a:xfrm>
            <a:off x="205239" y="803616"/>
            <a:ext cx="3605474" cy="400110"/>
          </a:xfrm>
          <a:prstGeom prst="rect">
            <a:avLst/>
          </a:prstGeom>
        </p:spPr>
        <p:txBody>
          <a:bodyPr wrap="non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教育庁　施設財務課</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①府立学校（高等学校、支援学校）</a:t>
            </a:r>
          </a:p>
        </p:txBody>
      </p:sp>
      <p:sp>
        <p:nvSpPr>
          <p:cNvPr id="8" name="正方形/長方形 7">
            <a:extLst>
              <a:ext uri="{FF2B5EF4-FFF2-40B4-BE49-F238E27FC236}">
                <a16:creationId xmlns:a16="http://schemas.microsoft.com/office/drawing/2014/main" id="{5E26B30D-33F8-4D2F-B63B-A8DEC84C4E2A}"/>
              </a:ext>
            </a:extLst>
          </p:cNvPr>
          <p:cNvSpPr/>
          <p:nvPr/>
        </p:nvSpPr>
        <p:spPr>
          <a:xfrm>
            <a:off x="2516696" y="5486849"/>
            <a:ext cx="3822578" cy="118251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当該</a:t>
            </a:r>
            <a:r>
              <a:rPr kumimoji="1" lang="en-US" altLang="ja-JP" b="1" dirty="0">
                <a:solidFill>
                  <a:schemeClr val="tx1"/>
                </a:solidFill>
                <a:latin typeface="BIZ UDPゴシック" panose="020B0400000000000000" pitchFamily="50" charset="-128"/>
                <a:ea typeface="BIZ UDPゴシック" panose="020B0400000000000000" pitchFamily="50" charset="-128"/>
              </a:rPr>
              <a:t>2</a:t>
            </a:r>
            <a:r>
              <a:rPr lang="ja-JP" altLang="en-US" b="1" dirty="0">
                <a:solidFill>
                  <a:schemeClr val="tx1"/>
                </a:solidFill>
                <a:latin typeface="BIZ UDPゴシック" panose="020B0400000000000000" pitchFamily="50" charset="-128"/>
                <a:ea typeface="BIZ UDPゴシック" panose="020B0400000000000000" pitchFamily="50" charset="-128"/>
              </a:rPr>
              <a:t>校</a:t>
            </a:r>
            <a:r>
              <a:rPr kumimoji="1" lang="ja-JP" altLang="en-US" b="1" dirty="0">
                <a:solidFill>
                  <a:schemeClr val="tx1"/>
                </a:solidFill>
                <a:latin typeface="BIZ UDPゴシック" panose="020B0400000000000000" pitchFamily="50" charset="-128"/>
                <a:ea typeface="BIZ UDPゴシック" panose="020B0400000000000000" pitchFamily="50" charset="-128"/>
              </a:rPr>
              <a:t>を含め、</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２</a:t>
            </a:r>
            <a:r>
              <a:rPr lang="en-US" altLang="ja-JP" b="1" dirty="0">
                <a:solidFill>
                  <a:schemeClr val="tx1"/>
                </a:solidFill>
                <a:latin typeface="BIZ UDPゴシック" panose="020B0400000000000000" pitchFamily="50" charset="-128"/>
                <a:ea typeface="BIZ UDPゴシック" panose="020B0400000000000000" pitchFamily="50" charset="-128"/>
              </a:rPr>
              <a:t>8</a:t>
            </a:r>
            <a:r>
              <a:rPr lang="ja-JP" altLang="en-US" b="1" dirty="0">
                <a:solidFill>
                  <a:schemeClr val="tx1"/>
                </a:solidFill>
                <a:latin typeface="BIZ UDPゴシック" panose="020B0400000000000000" pitchFamily="50" charset="-128"/>
                <a:ea typeface="BIZ UDPゴシック" panose="020B0400000000000000" pitchFamily="50" charset="-128"/>
              </a:rPr>
              <a:t>校を一括公募</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40D7BA33-B65A-48C2-B56A-9851114A13E2}"/>
              </a:ext>
            </a:extLst>
          </p:cNvPr>
          <p:cNvSpPr txBox="1">
            <a:spLocks/>
          </p:cNvSpPr>
          <p:nvPr/>
        </p:nvSpPr>
        <p:spPr bwMode="auto">
          <a:xfrm>
            <a:off x="4499992" y="1268760"/>
            <a:ext cx="4392000" cy="360040"/>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 大阪府立光陽支援学校</a:t>
            </a:r>
          </a:p>
        </p:txBody>
      </p:sp>
      <p:sp>
        <p:nvSpPr>
          <p:cNvPr id="22" name="正方形/長方形 21">
            <a:extLst>
              <a:ext uri="{FF2B5EF4-FFF2-40B4-BE49-F238E27FC236}">
                <a16:creationId xmlns:a16="http://schemas.microsoft.com/office/drawing/2014/main" id="{CF49EB4C-3FE2-4D45-B26D-A688209488D0}"/>
              </a:ext>
            </a:extLst>
          </p:cNvPr>
          <p:cNvSpPr/>
          <p:nvPr/>
        </p:nvSpPr>
        <p:spPr>
          <a:xfrm>
            <a:off x="4427984" y="1723354"/>
            <a:ext cx="4716016" cy="3062377"/>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r>
              <a:rPr lang="zh-CN" altLang="en-US" sz="1400" dirty="0">
                <a:latin typeface="BIZ UDPゴシック" panose="020B0400000000000000" pitchFamily="50" charset="-128"/>
                <a:ea typeface="BIZ UDPゴシック" panose="020B0400000000000000" pitchFamily="50" charset="-128"/>
              </a:rPr>
              <a:t>大阪市　旭区新森６丁目</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年：昭和５６年</a:t>
            </a:r>
            <a:r>
              <a:rPr lang="zh-TW" altLang="en-US" sz="1400" dirty="0">
                <a:latin typeface="BIZ UDPゴシック" panose="020B0400000000000000" pitchFamily="50" charset="-128"/>
                <a:ea typeface="BIZ UDPゴシック" panose="020B0400000000000000" pitchFamily="50" charset="-128"/>
                <a:cs typeface="Meiryo UI" pitchFamily="50" charset="-128"/>
              </a:rPr>
              <a:t>他</a:t>
            </a:r>
            <a:r>
              <a:rPr lang="ja-JP" altLang="en-US" sz="1400" dirty="0">
                <a:latin typeface="BIZ UDPゴシック" panose="020B0400000000000000" pitchFamily="50" charset="-128"/>
                <a:ea typeface="BIZ UDPゴシック" panose="020B0400000000000000" pitchFamily="50" charset="-128"/>
                <a:cs typeface="Meiryo UI" pitchFamily="50" charset="-128"/>
              </a:rPr>
              <a:t>　　</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7412.3</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造／地上３階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1,</a:t>
            </a:r>
            <a:r>
              <a:rPr lang="ja-JP" altLang="en-US" sz="1400" dirty="0">
                <a:latin typeface="BIZ UDPゴシック" panose="020B0400000000000000" pitchFamily="50" charset="-128"/>
                <a:ea typeface="BIZ UDPゴシック" panose="020B0400000000000000" pitchFamily="50" charset="-128"/>
                <a:cs typeface="Meiryo UI" pitchFamily="50" charset="-128"/>
              </a:rPr>
              <a:t>７５１万円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(R4)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r>
              <a:rPr lang="en-US" altLang="ja-JP" sz="1400" dirty="0">
                <a:latin typeface="BIZ UDPゴシック" panose="020B0400000000000000" pitchFamily="50" charset="-128"/>
                <a:ea typeface="BIZ UDPゴシック" panose="020B0400000000000000" pitchFamily="50" charset="-128"/>
                <a:cs typeface="Meiryo UI" pitchFamily="50" charset="-128"/>
              </a:rPr>
              <a:t>EHP)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id="{C0DDEFD2-B79F-488F-8C98-BB7909AD3805}"/>
              </a:ext>
            </a:extLst>
          </p:cNvPr>
          <p:cNvSpPr txBox="1"/>
          <p:nvPr/>
        </p:nvSpPr>
        <p:spPr bwMode="auto">
          <a:xfrm>
            <a:off x="683569" y="1700808"/>
            <a:ext cx="3096343"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a:p>
            <a:pPr algn="ctr"/>
            <a:r>
              <a:rPr lang="ja-JP" altLang="en-US" sz="1600" b="1" u="sng" kern="0" dirty="0">
                <a:solidFill>
                  <a:srgbClr val="000000"/>
                </a:solidFill>
                <a:latin typeface="BIZ UDPゴシック" panose="020B0400000000000000" pitchFamily="50" charset="-128"/>
                <a:ea typeface="BIZ UDPゴシック" panose="020B0400000000000000" pitchFamily="50" charset="-128"/>
              </a:rPr>
              <a:t>＜設備更新型</a:t>
            </a:r>
            <a:r>
              <a:rPr lang="en-US" altLang="ja-JP" sz="1600" b="1" u="sng" kern="0" dirty="0">
                <a:solidFill>
                  <a:srgbClr val="000000"/>
                </a:solidFill>
                <a:latin typeface="BIZ UDPゴシック" panose="020B0400000000000000" pitchFamily="50" charset="-128"/>
                <a:ea typeface="BIZ UDPゴシック" panose="020B0400000000000000" pitchFamily="50" charset="-128"/>
              </a:rPr>
              <a:t>ESCO</a:t>
            </a:r>
            <a:r>
              <a:rPr lang="ja-JP"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kumimoji="1" lang="zh-TW" altLang="en-US" sz="1600" b="0"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0AD2409A-3479-4B61-930C-A69218399FE6}"/>
              </a:ext>
            </a:extLst>
          </p:cNvPr>
          <p:cNvSpPr txBox="1"/>
          <p:nvPr/>
        </p:nvSpPr>
        <p:spPr bwMode="auto">
          <a:xfrm>
            <a:off x="5076057" y="1844824"/>
            <a:ext cx="309634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662F7EF1-44D5-40DB-B548-4491A399C8BD}"/>
              </a:ext>
            </a:extLst>
          </p:cNvPr>
          <p:cNvPicPr>
            <a:picLocks noChangeAspect="1"/>
          </p:cNvPicPr>
          <p:nvPr/>
        </p:nvPicPr>
        <p:blipFill>
          <a:blip r:embed="rId3"/>
          <a:stretch>
            <a:fillRect/>
          </a:stretch>
        </p:blipFill>
        <p:spPr>
          <a:xfrm>
            <a:off x="0" y="4968800"/>
            <a:ext cx="2516696" cy="1889200"/>
          </a:xfrm>
          <a:prstGeom prst="rect">
            <a:avLst/>
          </a:prstGeom>
        </p:spPr>
      </p:pic>
      <p:pic>
        <p:nvPicPr>
          <p:cNvPr id="7" name="図 6">
            <a:extLst>
              <a:ext uri="{FF2B5EF4-FFF2-40B4-BE49-F238E27FC236}">
                <a16:creationId xmlns:a16="http://schemas.microsoft.com/office/drawing/2014/main" id="{861510D7-EB5D-4CF5-A22D-090963017736}"/>
              </a:ext>
            </a:extLst>
          </p:cNvPr>
          <p:cNvPicPr>
            <a:picLocks noChangeAspect="1"/>
          </p:cNvPicPr>
          <p:nvPr/>
        </p:nvPicPr>
        <p:blipFill>
          <a:blip r:embed="rId4"/>
          <a:stretch>
            <a:fillRect/>
          </a:stretch>
        </p:blipFill>
        <p:spPr>
          <a:xfrm>
            <a:off x="6339273" y="4993197"/>
            <a:ext cx="2790863" cy="1864804"/>
          </a:xfrm>
          <a:prstGeom prst="rect">
            <a:avLst/>
          </a:prstGeom>
        </p:spPr>
      </p:pic>
    </p:spTree>
    <p:extLst>
      <p:ext uri="{BB962C8B-B14F-4D97-AF65-F5344CB8AC3E}">
        <p14:creationId xmlns:p14="http://schemas.microsoft.com/office/powerpoint/2010/main" val="265564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4427984" y="1233889"/>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サブタイトル 2"/>
          <p:cNvSpPr txBox="1">
            <a:spLocks/>
          </p:cNvSpPr>
          <p:nvPr/>
        </p:nvSpPr>
        <p:spPr bwMode="auto">
          <a:xfrm>
            <a:off x="124526" y="1268760"/>
            <a:ext cx="4231450" cy="648072"/>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子ども家庭センター施設</a:t>
            </a:r>
            <a:r>
              <a:rPr kumimoji="0" lang="en-US" altLang="ja-JP"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A</a:t>
            </a:r>
            <a:endPar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endParaRPr>
          </a:p>
        </p:txBody>
      </p:sp>
      <p:sp>
        <p:nvSpPr>
          <p:cNvPr id="32" name="正方形/長方形 31"/>
          <p:cNvSpPr/>
          <p:nvPr/>
        </p:nvSpPr>
        <p:spPr>
          <a:xfrm>
            <a:off x="167880" y="1733034"/>
            <a:ext cx="4332111" cy="3924151"/>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ー</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年：平成８年</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3814.17 </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1400" dirty="0">
                <a:latin typeface="BIZ UDPゴシック" panose="020B0400000000000000" pitchFamily="50" charset="-128"/>
                <a:ea typeface="BIZ UDPゴシック" panose="020B0400000000000000" pitchFamily="50" charset="-128"/>
                <a:cs typeface="Meiryo UI" pitchFamily="50" charset="-128"/>
              </a:rPr>
              <a:t>３</a:t>
            </a:r>
            <a:r>
              <a:rPr lang="zh-TW" altLang="en-US" sz="1400" dirty="0">
                <a:latin typeface="BIZ UDPゴシック" panose="020B0400000000000000" pitchFamily="50" charset="-128"/>
                <a:ea typeface="BIZ UDPゴシック" panose="020B0400000000000000" pitchFamily="50" charset="-128"/>
                <a:cs typeface="Meiryo UI" pitchFamily="50" charset="-128"/>
              </a:rPr>
              <a:t>階</a:t>
            </a:r>
            <a:r>
              <a:rPr lang="ja-JP" altLang="en-US" sz="1400" dirty="0">
                <a:latin typeface="BIZ UDPゴシック" panose="020B0400000000000000" pitchFamily="50" charset="-128"/>
                <a:ea typeface="BIZ UDPゴシック" panose="020B0400000000000000" pitchFamily="50" charset="-128"/>
                <a:cs typeface="Meiryo UI" pitchFamily="50" charset="-128"/>
              </a:rPr>
              <a:t>地下１階</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1,846</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a:t>
            </a:r>
            <a:r>
              <a:rPr lang="ja-JP" altLang="en-US" sz="1400" dirty="0">
                <a:latin typeface="BIZ UDPゴシック" panose="020B0400000000000000" pitchFamily="50" charset="-128"/>
                <a:ea typeface="BIZ UDPゴシック" panose="020B0400000000000000" pitchFamily="50" charset="-128"/>
                <a:cs typeface="Meiryo UI" pitchFamily="50" charset="-128"/>
              </a:rPr>
              <a:t>５</a:t>
            </a:r>
            <a:r>
              <a:rPr lang="en-US" altLang="ja-JP" sz="1400" dirty="0">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19</a:t>
            </a:fld>
            <a:endParaRPr kumimoji="1" lang="ja-JP" altLang="en-US" dirty="0"/>
          </a:p>
        </p:txBody>
      </p:sp>
      <p:sp>
        <p:nvSpPr>
          <p:cNvPr id="3" name="正方形/長方形 2"/>
          <p:cNvSpPr/>
          <p:nvPr/>
        </p:nvSpPr>
        <p:spPr>
          <a:xfrm>
            <a:off x="205239" y="803616"/>
            <a:ext cx="5396029" cy="400110"/>
          </a:xfrm>
          <a:prstGeom prst="rect">
            <a:avLst/>
          </a:prstGeom>
        </p:spPr>
        <p:txBody>
          <a:bodyPr wrap="non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福祉部 子ども家庭局　家庭支援課</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②子ども家庭センター施設</a:t>
            </a:r>
          </a:p>
        </p:txBody>
      </p:sp>
      <p:sp>
        <p:nvSpPr>
          <p:cNvPr id="8" name="正方形/長方形 7">
            <a:extLst>
              <a:ext uri="{FF2B5EF4-FFF2-40B4-BE49-F238E27FC236}">
                <a16:creationId xmlns:a16="http://schemas.microsoft.com/office/drawing/2014/main" id="{5E26B30D-33F8-4D2F-B63B-A8DEC84C4E2A}"/>
              </a:ext>
            </a:extLst>
          </p:cNvPr>
          <p:cNvSpPr/>
          <p:nvPr/>
        </p:nvSpPr>
        <p:spPr>
          <a:xfrm>
            <a:off x="251861" y="6237312"/>
            <a:ext cx="8684874" cy="468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秘匿施設の為、施設名等は伏せて公募</a:t>
            </a:r>
          </a:p>
        </p:txBody>
      </p:sp>
      <p:sp>
        <p:nvSpPr>
          <p:cNvPr id="20" name="サブタイトル 2">
            <a:extLst>
              <a:ext uri="{FF2B5EF4-FFF2-40B4-BE49-F238E27FC236}">
                <a16:creationId xmlns:a16="http://schemas.microsoft.com/office/drawing/2014/main" id="{40D7BA33-B65A-48C2-B56A-9851114A13E2}"/>
              </a:ext>
            </a:extLst>
          </p:cNvPr>
          <p:cNvSpPr txBox="1">
            <a:spLocks/>
          </p:cNvSpPr>
          <p:nvPr/>
        </p:nvSpPr>
        <p:spPr bwMode="auto">
          <a:xfrm>
            <a:off x="4499992" y="1268760"/>
            <a:ext cx="4392000" cy="648072"/>
          </a:xfrm>
          <a:prstGeom prst="rect">
            <a:avLst/>
          </a:prstGeom>
          <a:solidFill>
            <a:schemeClr val="accent1"/>
          </a:solidFill>
          <a:ln w="19050">
            <a:solidFill>
              <a:schemeClr val="tx2"/>
            </a:solidFill>
            <a:miter lim="800000"/>
            <a:headEnd/>
            <a:tailEnd/>
          </a:ln>
          <a:effectLst/>
        </p:spPr>
        <p:txBody>
          <a:bodyPr wrap="square" lIns="0" tIns="0" rIns="0" bIns="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spcBef>
                <a:spcPts val="0"/>
              </a:spcBef>
              <a:buNone/>
              <a:tabLst>
                <a:tab pos="4749800" algn="l"/>
              </a:tabLst>
              <a:defRPr/>
            </a:pPr>
            <a:r>
              <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子ども家庭センター施設</a:t>
            </a:r>
            <a:r>
              <a:rPr kumimoji="0" lang="en-US" altLang="ja-JP"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B</a:t>
            </a:r>
            <a:endParaRPr kumimoji="0" lang="ja-JP" altLang="en-US" sz="18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endParaRPr>
          </a:p>
        </p:txBody>
      </p:sp>
      <p:sp>
        <p:nvSpPr>
          <p:cNvPr id="22" name="正方形/長方形 21">
            <a:extLst>
              <a:ext uri="{FF2B5EF4-FFF2-40B4-BE49-F238E27FC236}">
                <a16:creationId xmlns:a16="http://schemas.microsoft.com/office/drawing/2014/main" id="{CF49EB4C-3FE2-4D45-B26D-A688209488D0}"/>
              </a:ext>
            </a:extLst>
          </p:cNvPr>
          <p:cNvSpPr/>
          <p:nvPr/>
        </p:nvSpPr>
        <p:spPr>
          <a:xfrm>
            <a:off x="4427984" y="1723354"/>
            <a:ext cx="4716016" cy="3924151"/>
          </a:xfrm>
          <a:prstGeom prst="rect">
            <a:avLst/>
          </a:prstGeom>
        </p:spPr>
        <p:txBody>
          <a:bodyPr wrap="square">
            <a:spAutoFit/>
          </a:bodyPr>
          <a:lstStyle/>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　ー</a:t>
            </a:r>
            <a:endParaRPr lang="en-US" altLang="zh-CN"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建　 年：平成</a:t>
            </a:r>
            <a:r>
              <a:rPr lang="en-US" altLang="ja-JP" sz="1400" dirty="0">
                <a:latin typeface="BIZ UDPゴシック" panose="020B0400000000000000" pitchFamily="50" charset="-128"/>
                <a:ea typeface="BIZ UDPゴシック" panose="020B0400000000000000" pitchFamily="50" charset="-128"/>
                <a:cs typeface="Meiryo UI" pitchFamily="50" charset="-128"/>
              </a:rPr>
              <a:t>15</a:t>
            </a:r>
            <a:r>
              <a:rPr lang="ja-JP" altLang="en-US" sz="1400" dirty="0">
                <a:latin typeface="BIZ UDPゴシック" panose="020B0400000000000000" pitchFamily="50" charset="-128"/>
                <a:ea typeface="BIZ UDPゴシック" panose="020B0400000000000000" pitchFamily="50" charset="-128"/>
                <a:cs typeface="Meiryo UI" pitchFamily="50" charset="-128"/>
              </a:rPr>
              <a:t>年　　</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延面積：</a:t>
            </a:r>
            <a:r>
              <a:rPr lang="en-US" altLang="ja-JP" sz="1400" dirty="0">
                <a:latin typeface="BIZ UDPゴシック" panose="020B0400000000000000" pitchFamily="50" charset="-128"/>
                <a:ea typeface="BIZ UDPゴシック" panose="020B0400000000000000" pitchFamily="50" charset="-128"/>
                <a:cs typeface="Meiryo UI" pitchFamily="50" charset="-128"/>
              </a:rPr>
              <a:t>4894.12</a:t>
            </a:r>
            <a:r>
              <a:rPr lang="ja-JP" altLang="en-US" sz="1400" dirty="0">
                <a:latin typeface="BIZ UDPゴシック" panose="020B0400000000000000" pitchFamily="50" charset="-128"/>
                <a:ea typeface="BIZ UDPゴシック" panose="020B0400000000000000" pitchFamily="50" charset="-128"/>
                <a:cs typeface="Meiryo UI" pitchFamily="50" charset="-128"/>
              </a:rPr>
              <a:t>平方メートル　（敷地内合計）</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1400" dirty="0">
                <a:latin typeface="BIZ UDPゴシック" panose="020B0400000000000000" pitchFamily="50" charset="-128"/>
                <a:ea typeface="BIZ UDPゴシック" panose="020B0400000000000000" pitchFamily="50" charset="-128"/>
                <a:cs typeface="Meiryo UI" pitchFamily="50" charset="-128"/>
              </a:rPr>
              <a:t>RC</a:t>
            </a:r>
            <a:r>
              <a:rPr lang="zh-TW" altLang="en-US" sz="14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1400" dirty="0">
                <a:latin typeface="BIZ UDPゴシック" panose="020B0400000000000000" pitchFamily="50" charset="-128"/>
                <a:ea typeface="BIZ UDPゴシック" panose="020B0400000000000000" pitchFamily="50" charset="-128"/>
                <a:cs typeface="Meiryo UI" pitchFamily="50" charset="-128"/>
              </a:rPr>
              <a:t>２</a:t>
            </a:r>
            <a:r>
              <a:rPr lang="zh-TW" altLang="en-US" sz="1400" dirty="0">
                <a:latin typeface="BIZ UDPゴシック" panose="020B0400000000000000" pitchFamily="50" charset="-128"/>
                <a:ea typeface="BIZ UDPゴシック" panose="020B0400000000000000" pitchFamily="50" charset="-128"/>
                <a:cs typeface="Meiryo UI" pitchFamily="50" charset="-128"/>
              </a:rPr>
              <a:t>階　他</a:t>
            </a:r>
            <a:endParaRPr lang="en-US" altLang="zh-TW" sz="1400"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1400" dirty="0">
                <a:latin typeface="BIZ UDPゴシック" panose="020B0400000000000000" pitchFamily="50" charset="-128"/>
                <a:ea typeface="BIZ UDPゴシック" panose="020B0400000000000000" pitchFamily="50" charset="-128"/>
                <a:cs typeface="Meiryo UI" pitchFamily="50" charset="-128"/>
              </a:rPr>
              <a:t>2,873</a:t>
            </a:r>
            <a:r>
              <a:rPr lang="ja-JP" altLang="en-US" sz="1400" dirty="0">
                <a:latin typeface="BIZ UDPゴシック" panose="020B0400000000000000" pitchFamily="50" charset="-128"/>
                <a:ea typeface="BIZ UDPゴシック" panose="020B0400000000000000" pitchFamily="50" charset="-128"/>
                <a:cs typeface="Meiryo UI" pitchFamily="50" charset="-128"/>
              </a:rPr>
              <a:t>万円</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年</a:t>
            </a:r>
            <a:r>
              <a:rPr lang="en-US" altLang="ja-JP" sz="1400" dirty="0">
                <a:latin typeface="BIZ UDPゴシック" panose="020B0400000000000000" pitchFamily="50" charset="-128"/>
                <a:ea typeface="BIZ UDPゴシック" panose="020B0400000000000000" pitchFamily="50" charset="-128"/>
                <a:cs typeface="Meiryo UI" pitchFamily="50" charset="-128"/>
              </a:rPr>
              <a:t>(R5) </a:t>
            </a:r>
          </a:p>
          <a:p>
            <a:pPr>
              <a:spcBef>
                <a:spcPts val="1200"/>
              </a:spcBef>
            </a:pPr>
            <a:r>
              <a:rPr lang="en-US" altLang="ja-JP" sz="1400" dirty="0">
                <a:latin typeface="BIZ UDPゴシック" panose="020B0400000000000000" pitchFamily="50" charset="-128"/>
                <a:ea typeface="BIZ UDPゴシック" panose="020B0400000000000000" pitchFamily="50" charset="-128"/>
                <a:cs typeface="Meiryo UI" pitchFamily="50" charset="-128"/>
              </a:rPr>
              <a:t>【</a:t>
            </a:r>
            <a:r>
              <a:rPr lang="ja-JP" altLang="en-US" sz="14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1400" dirty="0">
                <a:latin typeface="BIZ UDPゴシック" panose="020B0400000000000000" pitchFamily="50" charset="-128"/>
                <a:ea typeface="BIZ UDPゴシック" panose="020B0400000000000000" pitchFamily="50" charset="-128"/>
                <a:cs typeface="Meiryo UI" pitchFamily="50" charset="-128"/>
              </a:rPr>
              <a:t>】</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空調：個別空調</a:t>
            </a:r>
            <a:r>
              <a:rPr lang="en-US" altLang="ja-JP" sz="1400" dirty="0">
                <a:latin typeface="BIZ UDPゴシック" panose="020B0400000000000000" pitchFamily="50" charset="-128"/>
                <a:ea typeface="BIZ UDPゴシック" panose="020B0400000000000000" pitchFamily="50" charset="-128"/>
                <a:cs typeface="Meiryo UI" pitchFamily="50" charset="-128"/>
              </a:rPr>
              <a:t>(GHP)</a:t>
            </a:r>
          </a:p>
          <a:p>
            <a:r>
              <a:rPr lang="ja-JP" altLang="en-US" sz="14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1400" dirty="0">
                <a:latin typeface="BIZ UDPゴシック" panose="020B0400000000000000" pitchFamily="50" charset="-128"/>
                <a:ea typeface="BIZ UDPゴシック" panose="020B0400000000000000" pitchFamily="50" charset="-128"/>
                <a:cs typeface="Meiryo UI" pitchFamily="50" charset="-128"/>
              </a:rPr>
              <a:t>LED</a:t>
            </a:r>
            <a:r>
              <a:rPr lang="ja-JP" altLang="en-US" sz="1400" dirty="0">
                <a:latin typeface="BIZ UDPゴシック" panose="020B0400000000000000" pitchFamily="50" charset="-128"/>
                <a:ea typeface="BIZ UDPゴシック" panose="020B0400000000000000" pitchFamily="50" charset="-128"/>
                <a:cs typeface="Meiryo UI" pitchFamily="50" charset="-128"/>
              </a:rPr>
              <a:t>）</a:t>
            </a:r>
            <a:endParaRPr lang="en-US" altLang="ja-JP" sz="1400" dirty="0">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id="{C0DDEFD2-B79F-488F-8C98-BB7909AD3805}"/>
              </a:ext>
            </a:extLst>
          </p:cNvPr>
          <p:cNvSpPr txBox="1"/>
          <p:nvPr/>
        </p:nvSpPr>
        <p:spPr bwMode="auto">
          <a:xfrm>
            <a:off x="683569" y="2492896"/>
            <a:ext cx="309634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AD2409A-3479-4B61-930C-A69218399FE6}"/>
              </a:ext>
            </a:extLst>
          </p:cNvPr>
          <p:cNvSpPr txBox="1"/>
          <p:nvPr/>
        </p:nvSpPr>
        <p:spPr bwMode="auto">
          <a:xfrm>
            <a:off x="5076057" y="2514382"/>
            <a:ext cx="309634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3504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2</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bwMode="auto">
          <a:xfrm>
            <a:off x="209226" y="1017000"/>
            <a:ext cx="8748000" cy="2484000"/>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spcBef>
                <a:spcPts val="0"/>
              </a:spcBef>
              <a:buNone/>
              <a:tabLst>
                <a:tab pos="4749800" algn="l"/>
              </a:tabLst>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○これまでに延べ</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154</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(45</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で事業化</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900"/>
              </a:lnSpc>
              <a:spcBef>
                <a:spcPts val="0"/>
              </a:spcBef>
              <a:buNone/>
              <a:tabLst>
                <a:tab pos="4749800" algn="l"/>
              </a:tabLst>
              <a:defRPr/>
            </a:pPr>
            <a:endParaRPr lang="en-US" altLang="ja-JP" sz="24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○令和５年度末時点の導入効果</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200" b="1" kern="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排出削減量</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28.7</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万㌧</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平均省ｴﾈ率：約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29.0</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 </a:t>
            </a:r>
          </a:p>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　★ 光熱水費削減額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123</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億円　　　　　　</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bwMode="auto">
          <a:xfrm>
            <a:off x="209224" y="522825"/>
            <a:ext cx="4551906"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大阪府の</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導入実績･効果</a:t>
            </a:r>
          </a:p>
        </p:txBody>
      </p:sp>
      <p:sp>
        <p:nvSpPr>
          <p:cNvPr id="6" name="サブタイトル 2"/>
          <p:cNvSpPr txBox="1">
            <a:spLocks/>
          </p:cNvSpPr>
          <p:nvPr/>
        </p:nvSpPr>
        <p:spPr bwMode="auto">
          <a:xfrm>
            <a:off x="205910" y="4092399"/>
            <a:ext cx="8748000" cy="2648969"/>
          </a:xfrm>
          <a:prstGeom prst="rect">
            <a:avLst/>
          </a:prstGeom>
          <a:noFill/>
          <a:ln w="19050">
            <a:solidFill>
              <a:schemeClr val="tx2"/>
            </a:solid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b="1" kern="0" dirty="0">
                <a:latin typeface="Meiryo UI" panose="020B0604030504040204" pitchFamily="50" charset="-128"/>
                <a:ea typeface="Meiryo UI" panose="020B0604030504040204" pitchFamily="50" charset="-128"/>
              </a:rPr>
              <a:t>（終了）</a:t>
            </a:r>
            <a:r>
              <a:rPr lang="ja-JP" altLang="en-US" sz="2000" b="1" dirty="0">
                <a:latin typeface="Meiryo UI" panose="020B0604030504040204" pitchFamily="50" charset="-128"/>
                <a:ea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rPr>
              <a:t>ESCO</a:t>
            </a:r>
            <a:r>
              <a:rPr lang="ja-JP" altLang="en-US" sz="2000" b="1" dirty="0">
                <a:latin typeface="Meiryo UI" panose="020B0604030504040204" pitchFamily="50" charset="-128"/>
                <a:ea typeface="Meiryo UI" panose="020B0604030504040204" pitchFamily="50" charset="-128"/>
              </a:rPr>
              <a:t>マスタープラン　　　</a:t>
            </a:r>
            <a:r>
              <a:rPr lang="ja-JP" altLang="en-US" sz="18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平成</a:t>
            </a:r>
            <a:r>
              <a:rPr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年度～</a:t>
            </a:r>
            <a:r>
              <a:rPr lang="en-US" altLang="ja-JP" sz="1600" b="1" dirty="0">
                <a:latin typeface="Meiryo UI" panose="020B0604030504040204" pitchFamily="50" charset="-128"/>
                <a:ea typeface="Meiryo UI" panose="020B0604030504040204" pitchFamily="50" charset="-128"/>
              </a:rPr>
              <a:t>)</a:t>
            </a:r>
          </a:p>
          <a:p>
            <a:pPr marL="0" indent="0">
              <a:buNone/>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（終了）大阪府</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アクションプラン 　　</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（１期）</a:t>
            </a:r>
            <a:endParaRPr lang="en-US" altLang="ja-JP"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ct val="150000"/>
              </a:lnSpc>
              <a:spcAft>
                <a:spcPts val="24"/>
              </a:spcAft>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（終了）新・大阪府</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アクションプラン</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sz="1600"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buNone/>
              <a:tabLst>
                <a:tab pos="4749800" algn="l"/>
              </a:tabLst>
              <a:defRPr/>
            </a:pPr>
            <a:endParaRPr lang="en-US" altLang="ja-JP" sz="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000"/>
              </a:lnSpc>
              <a:spcBef>
                <a:spcPts val="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 令和元年度、プラン見直し</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60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プランに記載のない施設でも積極的に事業化を進めることを明記し</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0"/>
              </a:spcBef>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事業のさらなる推進を図る。</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3573016"/>
            <a:ext cx="6787468" cy="504057"/>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大阪府における</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事業の推進計画</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508104" y="1509726"/>
            <a:ext cx="363589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（令和</a:t>
            </a:r>
            <a:r>
              <a:rPr lang="en-US" altLang="ja-JP" b="1" dirty="0">
                <a:latin typeface="Meiryo UI" panose="020B0604030504040204" pitchFamily="50" charset="-128"/>
                <a:ea typeface="Meiryo UI" panose="020B0604030504040204" pitchFamily="50" charset="-128"/>
              </a:rPr>
              <a:t>7</a:t>
            </a:r>
            <a:r>
              <a:rPr lang="ja-JP" altLang="en-US" b="1" dirty="0">
                <a:latin typeface="Meiryo UI" panose="020B0604030504040204" pitchFamily="50" charset="-128"/>
                <a:ea typeface="Meiryo UI" panose="020B0604030504040204" pitchFamily="50" charset="-128"/>
              </a:rPr>
              <a:t>年度契約予定施設含む）</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780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67880" y="1556792"/>
            <a:ext cx="8693492" cy="4862870"/>
          </a:xfrm>
          <a:prstGeom prst="rect">
            <a:avLst/>
          </a:prstGeom>
        </p:spPr>
        <p:txBody>
          <a:bodyPr wrap="square">
            <a:spAutoFit/>
          </a:bodyPr>
          <a:lstStyle/>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所在地</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　</a:t>
            </a:r>
            <a:r>
              <a:rPr lang="zh-CN" altLang="en-US" sz="2000" dirty="0">
                <a:latin typeface="BIZ UDPゴシック" panose="020B0400000000000000" pitchFamily="50" charset="-128"/>
                <a:ea typeface="BIZ UDPゴシック" panose="020B0400000000000000" pitchFamily="50" charset="-128"/>
              </a:rPr>
              <a:t>八尾市荘内町２丁目</a:t>
            </a:r>
            <a:endParaRPr lang="en-US" altLang="zh-CN"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施設概要</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建　 年：昭和</a:t>
            </a:r>
            <a:r>
              <a:rPr lang="en-US" altLang="ja-JP" sz="2000" dirty="0">
                <a:latin typeface="BIZ UDPゴシック" panose="020B0400000000000000" pitchFamily="50" charset="-128"/>
                <a:ea typeface="BIZ UDPゴシック" panose="020B0400000000000000" pitchFamily="50" charset="-128"/>
                <a:cs typeface="Meiryo UI" pitchFamily="50" charset="-128"/>
              </a:rPr>
              <a:t>50</a:t>
            </a:r>
            <a:r>
              <a:rPr lang="ja-JP" altLang="en-US" sz="2000" dirty="0">
                <a:latin typeface="BIZ UDPゴシック" panose="020B0400000000000000" pitchFamily="50" charset="-128"/>
                <a:ea typeface="BIZ UDPゴシック" panose="020B0400000000000000" pitchFamily="50" charset="-128"/>
                <a:cs typeface="Meiryo UI" pitchFamily="50" charset="-128"/>
              </a:rPr>
              <a:t>年</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延面積：</a:t>
            </a:r>
            <a:r>
              <a:rPr lang="en-US" altLang="zh-TW" sz="2000" dirty="0">
                <a:latin typeface="BIZ UDPゴシック" panose="020B0400000000000000" pitchFamily="50" charset="-128"/>
                <a:ea typeface="BIZ UDPゴシック" panose="020B0400000000000000" pitchFamily="50" charset="-128"/>
                <a:cs typeface="Meiryo UI" pitchFamily="50" charset="-128"/>
              </a:rPr>
              <a:t>5</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en-US" altLang="zh-TW" sz="2000" dirty="0">
                <a:latin typeface="BIZ UDPゴシック" panose="020B0400000000000000" pitchFamily="50" charset="-128"/>
                <a:ea typeface="BIZ UDPゴシック" panose="020B0400000000000000" pitchFamily="50" charset="-128"/>
                <a:cs typeface="Meiryo UI" pitchFamily="50" charset="-128"/>
              </a:rPr>
              <a:t>157㎡</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構　 造：</a:t>
            </a:r>
            <a:r>
              <a:rPr lang="en-US" altLang="zh-TW" sz="2000" dirty="0">
                <a:latin typeface="BIZ UDPゴシック" panose="020B0400000000000000" pitchFamily="50" charset="-128"/>
                <a:ea typeface="BIZ UDPゴシック" panose="020B0400000000000000" pitchFamily="50" charset="-128"/>
                <a:cs typeface="Meiryo UI" pitchFamily="50" charset="-128"/>
              </a:rPr>
              <a:t>RC</a:t>
            </a:r>
            <a:r>
              <a:rPr lang="zh-TW" altLang="en-US" sz="2000" dirty="0">
                <a:latin typeface="BIZ UDPゴシック" panose="020B0400000000000000" pitchFamily="50" charset="-128"/>
                <a:ea typeface="BIZ UDPゴシック" panose="020B0400000000000000" pitchFamily="50" charset="-128"/>
                <a:cs typeface="Meiryo UI" pitchFamily="50" charset="-128"/>
              </a:rPr>
              <a:t>造／地上</a:t>
            </a:r>
            <a:r>
              <a:rPr lang="ja-JP" altLang="en-US" sz="2000" dirty="0">
                <a:latin typeface="BIZ UDPゴシック" panose="020B0400000000000000" pitchFamily="50" charset="-128"/>
                <a:ea typeface="BIZ UDPゴシック" panose="020B0400000000000000" pitchFamily="50" charset="-128"/>
                <a:cs typeface="Meiryo UI" pitchFamily="50" charset="-128"/>
              </a:rPr>
              <a:t>４</a:t>
            </a:r>
            <a:r>
              <a:rPr lang="zh-TW" altLang="en-US" sz="2000" dirty="0">
                <a:latin typeface="BIZ UDPゴシック" panose="020B0400000000000000" pitchFamily="50" charset="-128"/>
                <a:ea typeface="BIZ UDPゴシック" panose="020B0400000000000000" pitchFamily="50" charset="-128"/>
                <a:cs typeface="Meiryo UI" pitchFamily="50" charset="-128"/>
              </a:rPr>
              <a:t>階</a:t>
            </a:r>
            <a:r>
              <a:rPr lang="ja-JP" altLang="en-US" sz="2000" dirty="0">
                <a:latin typeface="BIZ UDPゴシック" panose="020B0400000000000000" pitchFamily="50" charset="-128"/>
                <a:ea typeface="BIZ UDPゴシック" panose="020B0400000000000000" pitchFamily="50" charset="-128"/>
                <a:cs typeface="Meiryo UI" pitchFamily="50" charset="-128"/>
              </a:rPr>
              <a:t>地下１階</a:t>
            </a:r>
            <a:endParaRPr lang="en-US" altLang="zh-TW" sz="2000"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000" dirty="0">
                <a:latin typeface="BIZ UDPゴシック" panose="020B0400000000000000" pitchFamily="50" charset="-128"/>
                <a:ea typeface="BIZ UDPゴシック" panose="020B0400000000000000" pitchFamily="50" charset="-128"/>
                <a:cs typeface="Meiryo UI" pitchFamily="50" charset="-128"/>
              </a:rPr>
              <a:t>　光熱水費：約</a:t>
            </a:r>
            <a:r>
              <a:rPr lang="en-US" altLang="ja-JP" sz="2000" dirty="0">
                <a:latin typeface="BIZ UDPゴシック" panose="020B0400000000000000" pitchFamily="50" charset="-128"/>
                <a:ea typeface="BIZ UDPゴシック" panose="020B0400000000000000" pitchFamily="50" charset="-128"/>
                <a:cs typeface="Meiryo UI" pitchFamily="50" charset="-128"/>
              </a:rPr>
              <a:t>1,135</a:t>
            </a:r>
            <a:r>
              <a:rPr lang="ja-JP" altLang="en-US" sz="2000" dirty="0">
                <a:latin typeface="BIZ UDPゴシック" panose="020B0400000000000000" pitchFamily="50" charset="-128"/>
                <a:ea typeface="BIZ UDPゴシック" panose="020B0400000000000000" pitchFamily="50" charset="-128"/>
                <a:cs typeface="Meiryo UI" pitchFamily="50" charset="-128"/>
              </a:rPr>
              <a:t>万円</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年</a:t>
            </a:r>
            <a:r>
              <a:rPr lang="en-US" altLang="ja-JP" sz="2000" dirty="0">
                <a:latin typeface="BIZ UDPゴシック" panose="020B0400000000000000" pitchFamily="50" charset="-128"/>
                <a:ea typeface="BIZ UDPゴシック" panose="020B0400000000000000" pitchFamily="50" charset="-128"/>
                <a:cs typeface="Meiryo UI" pitchFamily="50" charset="-128"/>
              </a:rPr>
              <a:t>(R</a:t>
            </a:r>
            <a:r>
              <a:rPr lang="ja-JP" altLang="en-US" sz="2000" dirty="0">
                <a:latin typeface="BIZ UDPゴシック" panose="020B0400000000000000" pitchFamily="50" charset="-128"/>
                <a:ea typeface="BIZ UDPゴシック" panose="020B0400000000000000" pitchFamily="50" charset="-128"/>
                <a:cs typeface="Meiryo UI" pitchFamily="50" charset="-128"/>
              </a:rPr>
              <a:t>５</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pPr>
              <a:spcBef>
                <a:spcPts val="2400"/>
              </a:spcBef>
            </a:pP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設備概要</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p>
          <a:p>
            <a:r>
              <a:rPr lang="ja-JP" altLang="en-US" sz="2000" dirty="0">
                <a:latin typeface="BIZ UDPゴシック" panose="020B0400000000000000" pitchFamily="50" charset="-128"/>
                <a:ea typeface="BIZ UDPゴシック" panose="020B0400000000000000" pitchFamily="50" charset="-128"/>
                <a:cs typeface="Meiryo UI" pitchFamily="50" charset="-128"/>
              </a:rPr>
              <a:t>　空調：</a:t>
            </a:r>
            <a:r>
              <a:rPr lang="zh-TW" altLang="en-US" sz="2000" dirty="0">
                <a:latin typeface="BIZ UDPゴシック" panose="020B0400000000000000" pitchFamily="50" charset="-128"/>
                <a:ea typeface="BIZ UDPゴシック" panose="020B0400000000000000" pitchFamily="50" charset="-128"/>
                <a:cs typeface="Meiryo UI" pitchFamily="50" charset="-128"/>
              </a:rPr>
              <a:t>中央熱源（吸収式冷温水機 </a:t>
            </a:r>
            <a:r>
              <a:rPr lang="en-US" altLang="zh-TW" sz="2000" dirty="0">
                <a:latin typeface="BIZ UDPゴシック" panose="020B0400000000000000" pitchFamily="50" charset="-128"/>
                <a:ea typeface="BIZ UDPゴシック" panose="020B0400000000000000" pitchFamily="50" charset="-128"/>
                <a:cs typeface="Meiryo UI" pitchFamily="50" charset="-128"/>
              </a:rPr>
              <a:t>180USRT</a:t>
            </a:r>
            <a:r>
              <a:rPr lang="ja-JP" altLang="en-US" sz="2000" dirty="0">
                <a:latin typeface="BIZ UDPゴシック" panose="020B0400000000000000" pitchFamily="50" charset="-128"/>
                <a:ea typeface="BIZ UDPゴシック" panose="020B0400000000000000" pitchFamily="50" charset="-128"/>
                <a:cs typeface="Meiryo UI" pitchFamily="50" charset="-128"/>
              </a:rPr>
              <a:t>）</a:t>
            </a:r>
            <a:endParaRPr lang="en-US" altLang="zh-TW"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照明：蛍光灯（一部</a:t>
            </a:r>
            <a:r>
              <a:rPr lang="en-US" altLang="ja-JP" sz="2000" dirty="0">
                <a:latin typeface="BIZ UDPゴシック" panose="020B0400000000000000" pitchFamily="50" charset="-128"/>
                <a:ea typeface="BIZ UDPゴシック" panose="020B0400000000000000" pitchFamily="50" charset="-128"/>
                <a:cs typeface="Meiryo UI" pitchFamily="50" charset="-128"/>
              </a:rPr>
              <a:t>LED</a:t>
            </a:r>
            <a:r>
              <a:rPr lang="ja-JP" altLang="en-US" sz="2000" dirty="0">
                <a:latin typeface="BIZ UDPゴシック" panose="020B0400000000000000" pitchFamily="50" charset="-128"/>
                <a:ea typeface="BIZ UDPゴシック" panose="020B0400000000000000" pitchFamily="50" charset="-128"/>
                <a:cs typeface="Meiryo UI" pitchFamily="50" charset="-128"/>
              </a:rPr>
              <a:t>）</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a:t>
            </a:r>
            <a:r>
              <a:rPr lang="en-US" altLang="ja-JP" sz="2000" dirty="0">
                <a:latin typeface="BIZ UDPゴシック" panose="020B0400000000000000" pitchFamily="50" charset="-128"/>
                <a:ea typeface="BIZ UDPゴシック" panose="020B0400000000000000" pitchFamily="50" charset="-128"/>
                <a:cs typeface="Meiryo UI" pitchFamily="50" charset="-128"/>
              </a:rPr>
              <a:t>※</a:t>
            </a:r>
            <a:r>
              <a:rPr lang="ja-JP" altLang="en-US" sz="2000" dirty="0">
                <a:latin typeface="BIZ UDPゴシック" panose="020B0400000000000000" pitchFamily="50" charset="-128"/>
                <a:ea typeface="BIZ UDPゴシック" panose="020B0400000000000000" pitchFamily="50" charset="-128"/>
                <a:cs typeface="Meiryo UI" pitchFamily="50" charset="-128"/>
              </a:rPr>
              <a:t>過去に</a:t>
            </a:r>
            <a:r>
              <a:rPr lang="en-US" altLang="ja-JP" sz="2000" dirty="0">
                <a:latin typeface="BIZ UDPゴシック" panose="020B0400000000000000" pitchFamily="50" charset="-128"/>
                <a:ea typeface="BIZ UDPゴシック" panose="020B0400000000000000" pitchFamily="50" charset="-128"/>
                <a:cs typeface="Meiryo UI" pitchFamily="50" charset="-128"/>
              </a:rPr>
              <a:t>ESCO</a:t>
            </a:r>
            <a:r>
              <a:rPr lang="ja-JP" altLang="en-US" sz="2000" dirty="0">
                <a:latin typeface="BIZ UDPゴシック" panose="020B0400000000000000" pitchFamily="50" charset="-128"/>
                <a:ea typeface="BIZ UDPゴシック" panose="020B0400000000000000" pitchFamily="50" charset="-128"/>
                <a:cs typeface="Meiryo UI" pitchFamily="50" charset="-128"/>
              </a:rPr>
              <a:t>実施済み。</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照明：高効率型安定器への更新</a:t>
            </a:r>
            <a:endParaRPr lang="en-US" altLang="ja-JP" sz="2000" dirty="0">
              <a:latin typeface="BIZ UDPゴシック" panose="020B0400000000000000" pitchFamily="50" charset="-128"/>
              <a:ea typeface="BIZ UDPゴシック" panose="020B0400000000000000" pitchFamily="50" charset="-128"/>
              <a:cs typeface="Meiryo UI" pitchFamily="50" charset="-128"/>
            </a:endParaRPr>
          </a:p>
          <a:p>
            <a:r>
              <a:rPr lang="ja-JP" altLang="en-US" sz="2000" dirty="0">
                <a:latin typeface="BIZ UDPゴシック" panose="020B0400000000000000" pitchFamily="50" charset="-128"/>
                <a:ea typeface="BIZ UDPゴシック" panose="020B0400000000000000" pitchFamily="50" charset="-128"/>
                <a:cs typeface="Meiryo UI" pitchFamily="50" charset="-128"/>
              </a:rPr>
              <a:t>　　　　　　空調：制御の変更、インバータ化等</a:t>
            </a:r>
            <a:endParaRPr lang="en-US" altLang="ja-JP" dirty="0">
              <a:latin typeface="BIZ UDPゴシック" panose="020B0400000000000000" pitchFamily="50" charset="-128"/>
              <a:ea typeface="BIZ UDPゴシック" panose="020B0400000000000000" pitchFamily="50" charset="-128"/>
              <a:cs typeface="Meiryo UI" pitchFamily="50" charset="-128"/>
            </a:endParaRPr>
          </a:p>
        </p:txBody>
      </p:sp>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20</a:t>
            </a:fld>
            <a:endParaRPr kumimoji="1" lang="ja-JP" altLang="en-US" dirty="0"/>
          </a:p>
        </p:txBody>
      </p:sp>
      <p:sp>
        <p:nvSpPr>
          <p:cNvPr id="3" name="正方形/長方形 2"/>
          <p:cNvSpPr/>
          <p:nvPr/>
        </p:nvSpPr>
        <p:spPr>
          <a:xfrm>
            <a:off x="205239" y="1012666"/>
            <a:ext cx="5519460" cy="461665"/>
          </a:xfrm>
          <a:prstGeom prst="rect">
            <a:avLst/>
          </a:prstGeom>
        </p:spPr>
        <p:txBody>
          <a:bodyPr wrap="none">
            <a:spAutoFit/>
          </a:bodyPr>
          <a:lstStyle/>
          <a:p>
            <a:r>
              <a:rPr lang="en-US" altLang="ja-JP" sz="2400" dirty="0">
                <a:latin typeface="BIZ UDPゴシック" panose="020B0400000000000000" pitchFamily="50" charset="-128"/>
                <a:ea typeface="BIZ UDPゴシック" panose="020B0400000000000000" pitchFamily="50" charset="-128"/>
                <a:cs typeface="Meiryo UI" pitchFamily="50" charset="-128"/>
              </a:rPr>
              <a:t>【</a:t>
            </a:r>
            <a:r>
              <a:rPr lang="ja-JP" altLang="en-US" sz="2400" dirty="0">
                <a:latin typeface="BIZ UDPゴシック" panose="020B0400000000000000" pitchFamily="50" charset="-128"/>
                <a:ea typeface="BIZ UDPゴシック" panose="020B0400000000000000" pitchFamily="50" charset="-128"/>
                <a:cs typeface="Meiryo UI" pitchFamily="50" charset="-128"/>
              </a:rPr>
              <a:t>所管課</a:t>
            </a:r>
            <a:r>
              <a:rPr lang="en-US" altLang="ja-JP" sz="2400" dirty="0">
                <a:latin typeface="BIZ UDPゴシック" panose="020B0400000000000000" pitchFamily="50" charset="-128"/>
                <a:ea typeface="BIZ UDPゴシック" panose="020B0400000000000000" pitchFamily="50" charset="-128"/>
                <a:cs typeface="Meiryo UI" pitchFamily="50" charset="-128"/>
              </a:rPr>
              <a:t>】</a:t>
            </a:r>
            <a:r>
              <a:rPr lang="ja-JP" altLang="en-US" sz="2400" dirty="0">
                <a:latin typeface="BIZ UDPゴシック" panose="020B0400000000000000" pitchFamily="50" charset="-128"/>
                <a:ea typeface="BIZ UDPゴシック" panose="020B0400000000000000" pitchFamily="50" charset="-128"/>
                <a:cs typeface="Meiryo UI" pitchFamily="50" charset="-128"/>
              </a:rPr>
              <a:t>　都市整備部　都市整備総務課</a:t>
            </a:r>
            <a:endParaRPr lang="en-US" altLang="ja-JP" sz="2400"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a:xfrm>
            <a:off x="251861" y="332656"/>
            <a:ext cx="8424595" cy="461665"/>
          </a:xfrm>
          <a:prstGeom prst="rect">
            <a:avLst/>
          </a:prstGeom>
          <a:solidFill>
            <a:schemeClr val="bg2"/>
          </a:solidFill>
          <a:ln>
            <a:solidFill>
              <a:schemeClr val="tx1"/>
            </a:solidFill>
          </a:ln>
        </p:spPr>
        <p:txBody>
          <a:bodyPr wrap="square" anchor="ctr" anchorCtr="0">
            <a:spAutoFit/>
          </a:bodyPr>
          <a:lstStyle/>
          <a:p>
            <a:r>
              <a:rPr lang="ja-JP" altLang="en-US" sz="2400" dirty="0">
                <a:latin typeface="BIZ UDPゴシック" panose="020B0400000000000000" pitchFamily="50" charset="-128"/>
                <a:ea typeface="BIZ UDPゴシック" panose="020B0400000000000000" pitchFamily="50" charset="-128"/>
              </a:rPr>
              <a:t>③中河内府民センター</a:t>
            </a:r>
          </a:p>
        </p:txBody>
      </p:sp>
      <p:sp>
        <p:nvSpPr>
          <p:cNvPr id="7" name="テキスト ボックス 6">
            <a:extLst>
              <a:ext uri="{FF2B5EF4-FFF2-40B4-BE49-F238E27FC236}">
                <a16:creationId xmlns:a16="http://schemas.microsoft.com/office/drawing/2014/main" id="{AE512865-F5C4-44C8-ADC0-20E0C6D0DD20}"/>
              </a:ext>
            </a:extLst>
          </p:cNvPr>
          <p:cNvSpPr txBox="1"/>
          <p:nvPr/>
        </p:nvSpPr>
        <p:spPr bwMode="auto">
          <a:xfrm>
            <a:off x="3779913" y="404664"/>
            <a:ext cx="3096343"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TW" altLang="en-US" sz="1600" b="1" u="sng" kern="0" dirty="0">
                <a:solidFill>
                  <a:srgbClr val="000000"/>
                </a:solidFill>
                <a:latin typeface="BIZ UDPゴシック" panose="020B0400000000000000" pitchFamily="50" charset="-128"/>
                <a:ea typeface="BIZ UDPゴシック" panose="020B0400000000000000" pitchFamily="50" charset="-128"/>
              </a:rPr>
              <a:t>＜民間資金活用型</a:t>
            </a:r>
            <a:r>
              <a:rPr lang="en-US" altLang="zh-TW" sz="1600" b="1" u="sng" kern="0" dirty="0">
                <a:solidFill>
                  <a:srgbClr val="000000"/>
                </a:solidFill>
                <a:latin typeface="BIZ UDPゴシック" panose="020B0400000000000000" pitchFamily="50" charset="-128"/>
                <a:ea typeface="BIZ UDPゴシック" panose="020B0400000000000000" pitchFamily="50" charset="-128"/>
              </a:rPr>
              <a:t>ESCO</a:t>
            </a:r>
            <a:r>
              <a:rPr lang="zh-TW" altLang="en-US" sz="1600" b="1" u="sng" kern="0" dirty="0">
                <a:solidFill>
                  <a:srgbClr val="000000"/>
                </a:solidFill>
                <a:latin typeface="BIZ UDPゴシック" panose="020B0400000000000000" pitchFamily="50" charset="-128"/>
                <a:ea typeface="BIZ UDPゴシック" panose="020B0400000000000000" pitchFamily="50" charset="-128"/>
              </a:rPr>
              <a:t>事業＞</a:t>
            </a:r>
            <a:endParaRPr lang="en-US" altLang="zh-TW" sz="1600" b="1" u="sng" kern="0" dirty="0">
              <a:solidFill>
                <a:srgbClr val="000000"/>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BA8510B-CB86-404C-A37C-FE1691F5ABE0}"/>
              </a:ext>
            </a:extLst>
          </p:cNvPr>
          <p:cNvPicPr>
            <a:picLocks noChangeAspect="1"/>
          </p:cNvPicPr>
          <p:nvPr/>
        </p:nvPicPr>
        <p:blipFill>
          <a:blip r:embed="rId3"/>
          <a:stretch>
            <a:fillRect/>
          </a:stretch>
        </p:blipFill>
        <p:spPr>
          <a:xfrm>
            <a:off x="5146622" y="1587461"/>
            <a:ext cx="3714750" cy="2781300"/>
          </a:xfrm>
          <a:prstGeom prst="rect">
            <a:avLst/>
          </a:prstGeom>
        </p:spPr>
      </p:pic>
    </p:spTree>
    <p:extLst>
      <p:ext uri="{BB962C8B-B14F-4D97-AF65-F5344CB8AC3E}">
        <p14:creationId xmlns:p14="http://schemas.microsoft.com/office/powerpoint/2010/main" val="182021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a:spLocks noChangeArrowheads="1"/>
          </p:cNvSpPr>
          <p:nvPr/>
        </p:nvSpPr>
        <p:spPr bwMode="auto">
          <a:xfrm>
            <a:off x="265168" y="344209"/>
            <a:ext cx="8229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21</a:t>
            </a:fld>
            <a:endParaRPr kumimoji="1" lang="ja-JP" altLang="en-US" dirty="0"/>
          </a:p>
        </p:txBody>
      </p:sp>
      <p:sp>
        <p:nvSpPr>
          <p:cNvPr id="7" name="サブタイトル 2"/>
          <p:cNvSpPr txBox="1">
            <a:spLocks/>
          </p:cNvSpPr>
          <p:nvPr/>
        </p:nvSpPr>
        <p:spPr bwMode="auto">
          <a:xfrm>
            <a:off x="170810" y="1200887"/>
            <a:ext cx="8735317" cy="5386159"/>
          </a:xfrm>
          <a:prstGeom prst="rect">
            <a:avLst/>
          </a:prstGeom>
          <a:solidFill>
            <a:schemeClr val="bg1"/>
          </a:solidFill>
          <a:ln w="19050">
            <a:solidFill>
              <a:schemeClr val="tx1"/>
            </a:solidFill>
            <a:miter lim="800000"/>
            <a:headEnd/>
            <a:tailEnd/>
          </a:ln>
        </p:spPr>
        <p:txBody>
          <a:bodyPr rIns="0"/>
          <a:lstStyle>
            <a:lvl1pPr eaLnBrk="0" hangingPunct="0">
              <a:defRPr kumimoji="1" sz="2400" b="1">
                <a:solidFill>
                  <a:schemeClr val="tx2"/>
                </a:solidFill>
                <a:latin typeface="Times New Roman" pitchFamily="18" charset="0"/>
                <a:ea typeface="ＭＳ Ｐゴシック" pitchFamily="50" charset="-128"/>
              </a:defRPr>
            </a:lvl1pPr>
            <a:lvl2pPr marL="742950" indent="-285750" eaLnBrk="0" hangingPunct="0">
              <a:defRPr kumimoji="1" sz="2400" b="1">
                <a:solidFill>
                  <a:schemeClr val="tx2"/>
                </a:solidFill>
                <a:latin typeface="Times New Roman" pitchFamily="18" charset="0"/>
                <a:ea typeface="ＭＳ Ｐゴシック" pitchFamily="50" charset="-128"/>
              </a:defRPr>
            </a:lvl2pPr>
            <a:lvl3pPr marL="1143000" indent="-228600" eaLnBrk="0" hangingPunct="0">
              <a:defRPr kumimoji="1" sz="2400" b="1">
                <a:solidFill>
                  <a:schemeClr val="tx2"/>
                </a:solidFill>
                <a:latin typeface="Times New Roman" pitchFamily="18" charset="0"/>
                <a:ea typeface="ＭＳ Ｐゴシック" pitchFamily="50" charset="-128"/>
              </a:defRPr>
            </a:lvl3pPr>
            <a:lvl4pPr marL="1600200" indent="-228600" eaLnBrk="0" hangingPunct="0">
              <a:defRPr kumimoji="1" sz="2400" b="1">
                <a:solidFill>
                  <a:schemeClr val="tx2"/>
                </a:solidFill>
                <a:latin typeface="Times New Roman" pitchFamily="18" charset="0"/>
                <a:ea typeface="ＭＳ Ｐゴシック" pitchFamily="50" charset="-128"/>
              </a:defRPr>
            </a:lvl4pPr>
            <a:lvl5pPr marL="2057400" indent="-228600" eaLnBrk="0" hangingPunct="0">
              <a:defRPr kumimoji="1" sz="24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2"/>
                </a:solidFill>
                <a:latin typeface="Times New Roman" pitchFamily="18" charset="0"/>
                <a:ea typeface="ＭＳ Ｐゴシック" pitchFamily="50" charset="-128"/>
              </a:defRPr>
            </a:lvl9pPr>
          </a:lstStyle>
          <a:p>
            <a:endParaRPr lang="en-US" altLang="ja-JP" sz="1000" b="0" dirty="0">
              <a:latin typeface="BIZ UDPゴシック" panose="020B0400000000000000" pitchFamily="50" charset="-128"/>
              <a:ea typeface="BIZ UDPゴシック" panose="020B0400000000000000" pitchFamily="50" charset="-128"/>
              <a:cs typeface="Meiryo UI" pitchFamily="50" charset="-128"/>
            </a:endParaRPr>
          </a:p>
          <a:p>
            <a:r>
              <a:rPr lang="ja-JP" altLang="en-US" b="0"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sz="80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r>
              <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事業＞（全施設）</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＜設備更新型</a:t>
            </a:r>
            <a:r>
              <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ESCO</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事業＞（大阪市からの移管高校）</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子ども家庭</a:t>
            </a:r>
            <a:r>
              <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C</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、中河内</a:t>
            </a:r>
            <a:r>
              <a:rPr lang="ja-JP" altLang="en-US"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府民</a:t>
            </a:r>
            <a:r>
              <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C</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は</a:t>
            </a:r>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単体では規模が小さく、</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事業性が低い為、</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府立学校と併せ、１案件として公募し、</a:t>
            </a: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１事業者を選定</a:t>
            </a: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契約に関しては、</a:t>
            </a:r>
            <a:endParaRPr lang="en-US" altLang="ja-JP"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府立学校（民間資金活用型）</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府立学校（設備更新型）</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子ども家庭センター施設</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中河内府民センター</a:t>
            </a:r>
            <a:r>
              <a:rPr lang="ja-JP" altLang="en-US"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（民間資金活用型）</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の４件に分けて締結</a:t>
            </a:r>
            <a:endParaRPr lang="en-US" altLang="ja-JP"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2400" b="1" u="sng"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サブタイトル 2"/>
          <p:cNvSpPr txBox="1">
            <a:spLocks/>
          </p:cNvSpPr>
          <p:nvPr/>
        </p:nvSpPr>
        <p:spPr bwMode="auto">
          <a:xfrm>
            <a:off x="160963" y="706711"/>
            <a:ext cx="4050790"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ctr" anchorCtr="0"/>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en-US" altLang="ja-JP"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a:t>
            </a:r>
            <a:r>
              <a:rPr kumimoji="0" lang="ja-JP" altLang="en-US"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公募の考え方</a:t>
            </a:r>
            <a:r>
              <a:rPr kumimoji="0" lang="en-US" altLang="ja-JP" sz="2400" b="1" kern="0" dirty="0">
                <a:solidFill>
                  <a:prstClr val="white"/>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rPr>
              <a:t>】</a:t>
            </a:r>
          </a:p>
        </p:txBody>
      </p:sp>
    </p:spTree>
    <p:extLst>
      <p:ext uri="{BB962C8B-B14F-4D97-AF65-F5344CB8AC3E}">
        <p14:creationId xmlns:p14="http://schemas.microsoft.com/office/powerpoint/2010/main" val="374272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22</a:t>
            </a:fld>
            <a:endParaRPr kumimoji="1" lang="ja-JP" altLang="en-US"/>
          </a:p>
        </p:txBody>
      </p:sp>
      <p:sp>
        <p:nvSpPr>
          <p:cNvPr id="6" name="タイトル 1"/>
          <p:cNvSpPr>
            <a:spLocks noGrp="1"/>
          </p:cNvSpPr>
          <p:nvPr>
            <p:ph type="title"/>
          </p:nvPr>
        </p:nvSpPr>
        <p:spPr>
          <a:xfrm>
            <a:off x="35496" y="452652"/>
            <a:ext cx="8901240" cy="882650"/>
          </a:xfrm>
        </p:spPr>
        <p:txBody>
          <a:bodyPr>
            <a:norm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提案募集スケジュール（予定）</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57466381"/>
              </p:ext>
            </p:extLst>
          </p:nvPr>
        </p:nvGraphicFramePr>
        <p:xfrm>
          <a:off x="35496" y="1196752"/>
          <a:ext cx="8956702" cy="5400599"/>
        </p:xfrm>
        <a:graphic>
          <a:graphicData uri="http://schemas.openxmlformats.org/drawingml/2006/table">
            <a:tbl>
              <a:tblPr firstRow="1" bandRow="1">
                <a:tableStyleId>{5C22544A-7EE6-4342-B048-85BDC9FD1C3A}</a:tableStyleId>
              </a:tblPr>
              <a:tblGrid>
                <a:gridCol w="211594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523907">
                <a:tc>
                  <a:txBody>
                    <a:bodyPr/>
                    <a:lstStyle/>
                    <a:p>
                      <a:pPr algn="just" fontAlgn="ct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令和７年度</a:t>
                      </a:r>
                      <a:r>
                        <a:rPr lang="en-US" altLang="ja-JP"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endParaRPr lang="en-US" altLang="ja-JP"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0"/>
                  </a:ext>
                </a:extLst>
              </a:tr>
              <a:tr h="480280">
                <a:tc>
                  <a:txBody>
                    <a:bodyPr/>
                    <a:lstStyle/>
                    <a:p>
                      <a:pPr algn="l"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提案審査会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u="sng"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令和７年４</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1"/>
                  </a:ext>
                </a:extLst>
              </a:tr>
              <a:tr h="480280">
                <a:tc>
                  <a:txBody>
                    <a:bodyPr/>
                    <a:lstStyle/>
                    <a:p>
                      <a:pPr algn="just" fontAlgn="ct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募集要項配付</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2"/>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質問回答</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令和７年５月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火</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3"/>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参加表明受付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4"/>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提案要請書交付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令和７年６月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木</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5"/>
                  </a:ext>
                </a:extLst>
              </a:tr>
              <a:tr h="4802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現場</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ウォークスルー</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a:t>
                      </a:r>
                      <a:endParaRPr lang="en-US" altLang="zh-TW"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令和７年６月下旬～７月上旬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6"/>
                  </a:ext>
                </a:extLst>
              </a:tr>
              <a:tr h="480280">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提案書受付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7"/>
                  </a:ext>
                </a:extLst>
              </a:tr>
              <a:tr h="51722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ESCO</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提案書に関する</a:t>
                      </a:r>
                      <a:endParaRPr lang="en-US" altLang="ja-JP"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事務局ﾋｱﾘﾝｸﾞ　</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令和７年９月下旬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8"/>
                  </a:ext>
                </a:extLst>
              </a:tr>
              <a:tr h="480280">
                <a:tc>
                  <a:txBody>
                    <a:bodyPr/>
                    <a:lstStyle/>
                    <a:p>
                      <a:pPr algn="l" fontAlgn="ctr"/>
                      <a:r>
                        <a:rPr lang="ja-JP" altLang="en-US" sz="16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事業者選定部会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月中旬～下旬</a:t>
                      </a:r>
                    </a:p>
                  </a:txBody>
                  <a:tcPr marL="4714" marR="4714" marT="4714" marB="0" anchor="ctr"/>
                </a:tc>
                <a:extLst>
                  <a:ext uri="{0D108BD9-81ED-4DB2-BD59-A6C34878D82A}">
                    <a16:rowId xmlns:a16="http://schemas.microsoft.com/office/drawing/2014/main" val="10009"/>
                  </a:ext>
                </a:extLst>
              </a:tr>
              <a:tr h="517226">
                <a:tc>
                  <a:txBody>
                    <a:bodyPr/>
                    <a:lstStyle/>
                    <a:p>
                      <a:pPr algn="just"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最優秀及び優秀提案の 結果通知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令和７年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月下旬</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371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3</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br>
              <a:rPr lang="en-US" altLang="ja-JP" sz="32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br>
            <a:br>
              <a:rPr lang="en-US" altLang="ja-JP" sz="3100" b="1">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764704"/>
            <a:ext cx="7968826" cy="494176"/>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アクションプランの推進目標及び進捗</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10135833"/>
              </p:ext>
            </p:extLst>
          </p:nvPr>
        </p:nvGraphicFramePr>
        <p:xfrm>
          <a:off x="228108" y="1514829"/>
          <a:ext cx="8520356" cy="3017520"/>
        </p:xfrm>
        <a:graphic>
          <a:graphicData uri="http://schemas.openxmlformats.org/drawingml/2006/table">
            <a:tbl>
              <a:tblPr firstRow="1" bandRow="1">
                <a:tableStyleId>{5C22544A-7EE6-4342-B048-85BDC9FD1C3A}</a:tableStyleId>
              </a:tblPr>
              <a:tblGrid>
                <a:gridCol w="3335780">
                  <a:extLst>
                    <a:ext uri="{9D8B030D-6E8A-4147-A177-3AD203B41FA5}">
                      <a16:colId xmlns:a16="http://schemas.microsoft.com/office/drawing/2014/main" val="3052009794"/>
                    </a:ext>
                  </a:extLst>
                </a:gridCol>
                <a:gridCol w="2592288">
                  <a:extLst>
                    <a:ext uri="{9D8B030D-6E8A-4147-A177-3AD203B41FA5}">
                      <a16:colId xmlns:a16="http://schemas.microsoft.com/office/drawing/2014/main" val="3731547777"/>
                    </a:ext>
                  </a:extLst>
                </a:gridCol>
                <a:gridCol w="2592288">
                  <a:extLst>
                    <a:ext uri="{9D8B030D-6E8A-4147-A177-3AD203B41FA5}">
                      <a16:colId xmlns:a16="http://schemas.microsoft.com/office/drawing/2014/main" val="3710515734"/>
                    </a:ext>
                  </a:extLst>
                </a:gridCol>
              </a:tblGrid>
              <a:tr h="527088">
                <a:tc>
                  <a:txBody>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推進目標</a:t>
                      </a:r>
                      <a:endParaRPr kumimoji="1" lang="en-US" altLang="ja-JP" sz="2400" dirty="0">
                        <a:solidFill>
                          <a:schemeClr val="bg1"/>
                        </a:solidFill>
                        <a:latin typeface="Meiryo UI" panose="020B0604030504040204" pitchFamily="50" charset="-128"/>
                        <a:ea typeface="Meiryo UI" panose="020B0604030504040204" pitchFamily="50" charset="-128"/>
                      </a:endParaRPr>
                    </a:p>
                    <a:p>
                      <a:pPr algn="ctr"/>
                      <a:r>
                        <a:rPr kumimoji="1" lang="ja-JP" altLang="en-US" sz="1800" dirty="0">
                          <a:solidFill>
                            <a:schemeClr val="bg1"/>
                          </a:solidFill>
                          <a:latin typeface="Meiryo UI" panose="020B0604030504040204" pitchFamily="50" charset="-128"/>
                          <a:ea typeface="Meiryo UI" panose="020B0604030504040204" pitchFamily="50" charset="-128"/>
                        </a:rPr>
                        <a:t>（～令和</a:t>
                      </a:r>
                      <a:r>
                        <a:rPr kumimoji="1" lang="en-US" altLang="ja-JP" sz="1800" dirty="0">
                          <a:solidFill>
                            <a:schemeClr val="bg1"/>
                          </a:solidFill>
                          <a:latin typeface="Meiryo UI" panose="020B0604030504040204" pitchFamily="50" charset="-128"/>
                          <a:ea typeface="Meiryo UI" panose="020B0604030504040204" pitchFamily="50" charset="-128"/>
                        </a:rPr>
                        <a:t>6</a:t>
                      </a:r>
                      <a:r>
                        <a:rPr kumimoji="1" lang="ja-JP" altLang="en-US" sz="1800" dirty="0">
                          <a:solidFill>
                            <a:schemeClr val="bg1"/>
                          </a:solidFill>
                          <a:latin typeface="Meiryo UI" panose="020B0604030504040204" pitchFamily="50" charset="-128"/>
                          <a:ea typeface="Meiryo UI" panose="020B0604030504040204" pitchFamily="50" charset="-128"/>
                        </a:rPr>
                        <a:t>年度）</a:t>
                      </a:r>
                    </a:p>
                  </a:txBody>
                  <a:tcPr/>
                </a:tc>
                <a:tc>
                  <a:txBody>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進捗</a:t>
                      </a:r>
                      <a:r>
                        <a:rPr kumimoji="1" lang="en-US" altLang="ja-JP" sz="1800" dirty="0">
                          <a:solidFill>
                            <a:schemeClr val="bg1"/>
                          </a:solidFill>
                          <a:latin typeface="Meiryo UI" panose="020B0604030504040204" pitchFamily="50" charset="-128"/>
                          <a:ea typeface="Meiryo UI" panose="020B0604030504040204" pitchFamily="50" charset="-128"/>
                        </a:rPr>
                        <a:t>(※1)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3593385"/>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導入目標施設数</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82</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85</a:t>
                      </a:r>
                      <a:r>
                        <a:rPr kumimoji="1" lang="ja-JP" altLang="en-US" sz="2400" dirty="0">
                          <a:solidFill>
                            <a:schemeClr val="tx1"/>
                          </a:solidFill>
                          <a:latin typeface="Meiryo UI" panose="020B0604030504040204" pitchFamily="50" charset="-128"/>
                          <a:ea typeface="Meiryo UI" panose="020B0604030504040204" pitchFamily="50" charset="-128"/>
                        </a:rPr>
                        <a:t>施設</a:t>
                      </a:r>
                    </a:p>
                  </a:txBody>
                  <a:tcPr/>
                </a:tc>
                <a:extLst>
                  <a:ext uri="{0D108BD9-81ED-4DB2-BD59-A6C34878D82A}">
                    <a16:rowId xmlns:a16="http://schemas.microsoft.com/office/drawing/2014/main" val="2669381601"/>
                  </a:ext>
                </a:extLst>
              </a:tr>
              <a:tr h="370840">
                <a:tc>
                  <a:txBody>
                    <a:bodyPr/>
                    <a:lstStyle/>
                    <a:p>
                      <a:pPr algn="l"/>
                      <a:r>
                        <a:rPr kumimoji="1" lang="ja-JP" altLang="en-US" sz="2400" dirty="0">
                          <a:solidFill>
                            <a:schemeClr val="tx1"/>
                          </a:solidFill>
                          <a:latin typeface="Meiryo UI" panose="020B0604030504040204" pitchFamily="50" charset="-128"/>
                          <a:ea typeface="Meiryo UI" panose="020B0604030504040204" pitchFamily="50" charset="-128"/>
                        </a:rPr>
                        <a:t>平均省エネ率</a:t>
                      </a:r>
                    </a:p>
                  </a:txBody>
                  <a:tcPr/>
                </a:tc>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2400" u="none" baseline="0" dirty="0">
                          <a:solidFill>
                            <a:schemeClr val="tx1"/>
                          </a:solidFill>
                          <a:latin typeface="Meiryo UI" panose="020B0604030504040204" pitchFamily="50" charset="-128"/>
                          <a:ea typeface="Meiryo UI" panose="020B0604030504040204" pitchFamily="50" charset="-128"/>
                        </a:rPr>
                        <a:t>29.5</a:t>
                      </a:r>
                      <a:r>
                        <a:rPr kumimoji="1" lang="en-US" altLang="ja-JP" sz="2400" dirty="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2763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光熱水費削減額</a:t>
                      </a:r>
                      <a:r>
                        <a:rPr kumimoji="1" lang="en-US" altLang="ja-JP" sz="1800" dirty="0">
                          <a:solidFill>
                            <a:schemeClr val="tx1"/>
                          </a:solidFill>
                          <a:latin typeface="Meiryo UI" panose="020B0604030504040204" pitchFamily="50" charset="-128"/>
                          <a:ea typeface="Meiryo UI" panose="020B0604030504040204" pitchFamily="50" charset="-128"/>
                        </a:rPr>
                        <a:t>(※2)</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 </a:t>
                      </a:r>
                      <a:r>
                        <a:rPr kumimoji="1" lang="en-US" altLang="ja-JP" sz="2400" dirty="0">
                          <a:solidFill>
                            <a:schemeClr val="tx1"/>
                          </a:solidFill>
                          <a:latin typeface="Meiryo UI" panose="020B0604030504040204" pitchFamily="50" charset="-128"/>
                          <a:ea typeface="Meiryo UI" panose="020B0604030504040204" pitchFamily="50" charset="-128"/>
                        </a:rPr>
                        <a:t>60</a:t>
                      </a:r>
                      <a:r>
                        <a:rPr kumimoji="1" lang="ja-JP" altLang="en-US" sz="2400" dirty="0">
                          <a:solidFill>
                            <a:schemeClr val="tx1"/>
                          </a:solidFill>
                          <a:latin typeface="Meiryo UI" panose="020B0604030504040204" pitchFamily="50" charset="-128"/>
                          <a:ea typeface="Meiryo UI" panose="020B0604030504040204" pitchFamily="50" charset="-128"/>
                        </a:rPr>
                        <a:t>億円</a:t>
                      </a:r>
                      <a:endParaRPr kumimoji="1" lang="en-US" altLang="ja-JP"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累計</a:t>
                      </a:r>
                      <a:r>
                        <a:rPr kumimoji="1" lang="ja-JP" altLang="en-US" sz="2400" baseline="0" dirty="0">
                          <a:solidFill>
                            <a:schemeClr val="tx1"/>
                          </a:solidFill>
                          <a:latin typeface="Meiryo UI" panose="020B0604030504040204" pitchFamily="50" charset="-128"/>
                          <a:ea typeface="Meiryo UI" panose="020B0604030504040204" pitchFamily="50" charset="-128"/>
                        </a:rPr>
                        <a:t> </a:t>
                      </a:r>
                      <a:r>
                        <a:rPr kumimoji="1" lang="en-US" altLang="ja-JP" sz="2400" u="none" baseline="0" dirty="0">
                          <a:solidFill>
                            <a:schemeClr val="tx1"/>
                          </a:solidFill>
                          <a:latin typeface="Meiryo UI" panose="020B0604030504040204" pitchFamily="50" charset="-128"/>
                          <a:ea typeface="Meiryo UI" panose="020B0604030504040204" pitchFamily="50" charset="-128"/>
                        </a:rPr>
                        <a:t>71.9</a:t>
                      </a:r>
                      <a:r>
                        <a:rPr kumimoji="1" lang="ja-JP" altLang="en-US" sz="2400" dirty="0">
                          <a:solidFill>
                            <a:schemeClr val="tx1"/>
                          </a:solidFill>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650577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eiryo UI" panose="020B0604030504040204" pitchFamily="50" charset="-128"/>
                          <a:ea typeface="Meiryo UI" panose="020B0604030504040204" pitchFamily="50" charset="-128"/>
                        </a:rPr>
                        <a:t>エネルギー削減量</a:t>
                      </a:r>
                      <a:r>
                        <a:rPr kumimoji="1" lang="en-US" altLang="ja-JP" sz="1800" dirty="0">
                          <a:solidFill>
                            <a:schemeClr val="tx1"/>
                          </a:solidFill>
                          <a:latin typeface="Meiryo UI" panose="020B0604030504040204" pitchFamily="50" charset="-128"/>
                          <a:ea typeface="Meiryo UI" panose="020B0604030504040204" pitchFamily="50" charset="-128"/>
                        </a:rPr>
                        <a:t>(※3)</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4,700kL</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8</a:t>
                      </a:r>
                      <a:r>
                        <a:rPr kumimoji="1" lang="en-US" altLang="ja-JP" sz="2400" u="none" baseline="0" dirty="0">
                          <a:solidFill>
                            <a:schemeClr val="tx1"/>
                          </a:solidFill>
                          <a:latin typeface="Meiryo UI" panose="020B0604030504040204" pitchFamily="50" charset="-128"/>
                          <a:ea typeface="Meiryo UI" panose="020B0604030504040204" pitchFamily="50" charset="-128"/>
                        </a:rPr>
                        <a:t>,838</a:t>
                      </a:r>
                      <a:r>
                        <a:rPr kumimoji="1" lang="en-US" altLang="ja-JP" sz="2400" u="none" dirty="0">
                          <a:solidFill>
                            <a:schemeClr val="tx1"/>
                          </a:solidFill>
                          <a:latin typeface="Meiryo UI" panose="020B0604030504040204" pitchFamily="50" charset="-128"/>
                          <a:ea typeface="Meiryo UI" panose="020B0604030504040204" pitchFamily="50" charset="-128"/>
                        </a:rPr>
                        <a:t>kL</a:t>
                      </a:r>
                      <a:endParaRPr kumimoji="1" lang="ja-JP" altLang="en-US" sz="2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4148693"/>
                  </a:ext>
                </a:extLst>
              </a:tr>
              <a:tr h="370840">
                <a:tc>
                  <a:txBody>
                    <a:bodyPr/>
                    <a:lstStyle/>
                    <a:p>
                      <a:pPr algn="l"/>
                      <a:r>
                        <a:rPr kumimoji="1" lang="en-US" altLang="zh-TW" sz="2400" dirty="0">
                          <a:solidFill>
                            <a:schemeClr val="tx1"/>
                          </a:solidFill>
                          <a:latin typeface="Meiryo UI" panose="020B0604030504040204" pitchFamily="50" charset="-128"/>
                          <a:ea typeface="Meiryo UI" panose="020B0604030504040204" pitchFamily="50" charset="-128"/>
                        </a:rPr>
                        <a:t>CO</a:t>
                      </a:r>
                      <a:r>
                        <a:rPr kumimoji="1" lang="en-US" altLang="zh-TW" sz="2000" dirty="0">
                          <a:solidFill>
                            <a:schemeClr val="tx1"/>
                          </a:solidFill>
                          <a:latin typeface="Meiryo UI" panose="020B0604030504040204" pitchFamily="50" charset="-128"/>
                          <a:ea typeface="Meiryo UI" panose="020B0604030504040204" pitchFamily="50" charset="-128"/>
                        </a:rPr>
                        <a:t>2</a:t>
                      </a:r>
                      <a:r>
                        <a:rPr kumimoji="1" lang="zh-TW" altLang="en-US" sz="2400" dirty="0">
                          <a:solidFill>
                            <a:schemeClr val="tx1"/>
                          </a:solidFill>
                          <a:latin typeface="Meiryo UI" panose="020B0604030504040204" pitchFamily="50" charset="-128"/>
                          <a:ea typeface="Meiryo UI" panose="020B0604030504040204" pitchFamily="50" charset="-128"/>
                        </a:rPr>
                        <a:t>排出削減総量</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dirty="0">
                          <a:solidFill>
                            <a:schemeClr val="tx1"/>
                          </a:solidFill>
                          <a:latin typeface="Meiryo UI" panose="020B0604030504040204" pitchFamily="50" charset="-128"/>
                          <a:ea typeface="Meiryo UI" panose="020B0604030504040204" pitchFamily="50" charset="-128"/>
                        </a:rPr>
                        <a:t>8,700</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a:solidFill>
                            <a:schemeClr val="tx1"/>
                          </a:solidFill>
                          <a:latin typeface="Meiryo UI" panose="020B0604030504040204" pitchFamily="50" charset="-128"/>
                          <a:ea typeface="Meiryo UI" panose="020B0604030504040204" pitchFamily="50" charset="-128"/>
                        </a:rPr>
                        <a:t>16,200</a:t>
                      </a:r>
                      <a:r>
                        <a:rPr kumimoji="1" lang="ja-JP" altLang="en-US" sz="2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825752838"/>
                  </a:ext>
                </a:extLst>
              </a:tr>
            </a:tbl>
          </a:graphicData>
        </a:graphic>
      </p:graphicFrame>
      <p:sp>
        <p:nvSpPr>
          <p:cNvPr id="11" name="テキスト ボックス 10"/>
          <p:cNvSpPr txBox="1"/>
          <p:nvPr/>
        </p:nvSpPr>
        <p:spPr>
          <a:xfrm>
            <a:off x="1835696" y="5046275"/>
            <a:ext cx="6912768" cy="830997"/>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令和５年度末実績</a:t>
            </a:r>
            <a:r>
              <a:rPr lang="ja-JP" altLang="en-US" sz="1400" dirty="0">
                <a:latin typeface="Meiryo UI" panose="020B0604030504040204" pitchFamily="50" charset="-128"/>
                <a:ea typeface="Meiryo UI" panose="020B0604030504040204" pitchFamily="50" charset="-128"/>
              </a:rPr>
              <a:t>（再</a:t>
            </a:r>
            <a:r>
              <a:rPr lang="en-US" altLang="ja-JP" sz="1400" dirty="0">
                <a:latin typeface="Meiryo UI" panose="020B0604030504040204" pitchFamily="50" charset="-128"/>
                <a:ea typeface="Meiryo UI" panose="020B0604030504040204" pitchFamily="50" charset="-128"/>
              </a:rPr>
              <a:t>ESCO</a:t>
            </a:r>
            <a:r>
              <a:rPr lang="ja-JP" altLang="en-US" sz="1400" dirty="0">
                <a:latin typeface="Meiryo UI" panose="020B0604030504040204" pitchFamily="50" charset="-128"/>
                <a:ea typeface="Meiryo UI" panose="020B0604030504040204" pitchFamily="50" charset="-128"/>
              </a:rPr>
              <a:t>施設含む）</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※2 </a:t>
            </a:r>
            <a:r>
              <a:rPr kumimoji="1" lang="ja-JP" altLang="en-US" sz="1600" dirty="0">
                <a:latin typeface="Meiryo UI" panose="020B0604030504040204" pitchFamily="50" charset="-128"/>
                <a:ea typeface="Meiryo UI" panose="020B0604030504040204" pitchFamily="50" charset="-128"/>
              </a:rPr>
              <a:t>１期２期</a:t>
            </a:r>
            <a:r>
              <a:rPr lang="ja-JP" altLang="en-US" sz="1600" dirty="0">
                <a:latin typeface="Meiryo UI" panose="020B0604030504040204" pitchFamily="50" charset="-128"/>
                <a:ea typeface="Meiryo UI" panose="020B0604030504040204" pitchFamily="50" charset="-128"/>
              </a:rPr>
              <a:t>プランの合算</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原油換算</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28108" y="5930116"/>
            <a:ext cx="8520356" cy="523220"/>
          </a:xfrm>
          <a:prstGeom prst="rect">
            <a:avLst/>
          </a:prstGeom>
          <a:ln w="31750">
            <a:solidFill>
              <a:schemeClr val="accent1"/>
            </a:solidFill>
            <a:prstDash val="solid"/>
          </a:ln>
        </p:spPr>
        <p:txBody>
          <a:bodyPr wrap="square">
            <a:spAutoFit/>
          </a:bodyPr>
          <a:lstStyle/>
          <a:p>
            <a:r>
              <a:rPr lang="ja-JP" altLang="en-US" sz="2800" dirty="0">
                <a:latin typeface="Meiryo UI" panose="020B0604030504040204" pitchFamily="50" charset="-128"/>
                <a:ea typeface="Meiryo UI" panose="020B0604030504040204" pitchFamily="50" charset="-128"/>
              </a:rPr>
              <a:t>⇒　導入効果についても、目標達成に向け着実に推移</a:t>
            </a:r>
            <a:endParaRPr lang="en-US" altLang="ja-JP" sz="2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2B32BF-6267-4DA9-9511-21880F69E154}"/>
              </a:ext>
            </a:extLst>
          </p:cNvPr>
          <p:cNvSpPr txBox="1"/>
          <p:nvPr/>
        </p:nvSpPr>
        <p:spPr>
          <a:xfrm>
            <a:off x="205910" y="4527954"/>
            <a:ext cx="691276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光熱水費単価、エネルギー換算係数、</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換算係数は契約時点のものを使用</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61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4</a:t>
            </a:fld>
            <a:endParaRPr kumimoji="1" lang="ja-JP" altLang="en-US"/>
          </a:p>
        </p:txBody>
      </p:sp>
      <p:sp>
        <p:nvSpPr>
          <p:cNvPr id="8" name="サブタイトル 2"/>
          <p:cNvSpPr txBox="1">
            <a:spLocks/>
          </p:cNvSpPr>
          <p:nvPr/>
        </p:nvSpPr>
        <p:spPr bwMode="auto">
          <a:xfrm>
            <a:off x="121964" y="476672"/>
            <a:ext cx="6791103" cy="504000"/>
          </a:xfrm>
          <a:prstGeom prst="rect">
            <a:avLst/>
          </a:prstGeom>
          <a:solidFill>
            <a:schemeClr val="accent1"/>
          </a:solidFill>
          <a:ln w="19050">
            <a:solidFill>
              <a:schemeClr val="tx2"/>
            </a:solidFill>
            <a:miter lim="800000"/>
            <a:headEnd/>
            <a:tailEnd/>
          </a:ln>
          <a:effec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アクションプランの進捗状況</a:t>
            </a:r>
            <a:endParaRPr lang="en-US" altLang="ja-JP" sz="2400" b="1" kern="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bwMode="auto">
          <a:xfrm>
            <a:off x="121964" y="967290"/>
            <a:ext cx="8892696" cy="5774078"/>
          </a:xfrm>
          <a:prstGeom prst="rect">
            <a:avLst/>
          </a:prstGeom>
          <a:noFill/>
          <a:ln w="19050">
            <a:solidFill>
              <a:schemeClr val="tx2"/>
            </a:solidFill>
            <a:miter lim="800000"/>
            <a:headEnd/>
            <a:tailEnd/>
          </a:ln>
          <a:effectLst/>
        </p:spPr>
        <p:txBody>
          <a:bodyPr wrap="square" lIns="180000" tIns="90000" rIns="108000" bIns="9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施設で</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年度：りんくうタウン駅ビル、中央図書館</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校、中河内救命救急センター、警察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署、三島・南河内府民ｾﾝﾀｰﾋﾞﾙ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校、狭山池博物館、警察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署、泉南府民ｾﾝﾀｰﾋﾞﾙ</a:t>
            </a: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年度：高校</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校、警察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・令和元年度：近</a:t>
            </a:r>
            <a:r>
              <a:rPr lang="ja-JP" altLang="en-US" sz="1600" b="1" kern="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飛鳥博物館、国際会議場、警察</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・令和２年度：咲洲庁舎、公園</a:t>
            </a:r>
            <a:r>
              <a:rPr lang="en-US" altLang="ja-JP" sz="16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園</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・令和３年度：本庁舎別館、教育センター</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・令和４年度：警察本部本庁舎</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・令和５年度：大阪府新別館（北館・南館）、府税事務所４所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○今年度、省エネサービス（１事業）開始：高等職業技術専門校２校、青少年海洋センター　</a:t>
            </a:r>
          </a:p>
          <a:p>
            <a:pPr marL="0" indent="0" algn="just">
              <a:spcBef>
                <a:spcPts val="100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○今年度、省エネ改修（２事業）を実施 ：西大阪治水事務所、府立学校３４校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1000"/>
              </a:spcBef>
              <a:buNone/>
              <a:tabLst>
                <a:tab pos="4749800" algn="l"/>
              </a:tabLst>
              <a:defRPr/>
            </a:pPr>
            <a:r>
              <a:rPr lang="ja-JP" altLang="en-US" sz="1600" b="1" kern="0" dirty="0">
                <a:latin typeface="Meiryo UI" panose="020B0604030504040204" pitchFamily="50" charset="-128"/>
                <a:ea typeface="Meiryo UI" panose="020B0604030504040204" pitchFamily="50" charset="-128"/>
                <a:cs typeface="Meiryo UI" panose="020B0604030504040204" pitchFamily="50" charset="-128"/>
              </a:rPr>
              <a:t>○今年度、公募（１事業）を実施 ：府立学校ほか　</a:t>
            </a:r>
            <a:endParaRPr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これらは第</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期アクションプランから実績計上</a:t>
            </a:r>
            <a:endParaRPr lang="en-US" altLang="ja-JP" sz="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51520" y="1628800"/>
            <a:ext cx="8685216" cy="32563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3568" y="1426621"/>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事業契約　</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239770" y="69376"/>
            <a:ext cx="747712" cy="365760"/>
          </a:xfrm>
          <a:noFill/>
        </p:spPr>
        <p:txBody>
          <a:bodyPr/>
          <a:lstStyle/>
          <a:p>
            <a:fld id="{6DBCCE75-96CE-4693-9D68-DB546D813132}" type="slidenum">
              <a:rPr kumimoji="1" lang="ja-JP" altLang="en-US" sz="2000" smtClean="0">
                <a:solidFill>
                  <a:schemeClr val="bg1"/>
                </a:solidFill>
              </a:rPr>
              <a:pPr/>
              <a:t>5</a:t>
            </a:fld>
            <a:endParaRPr kumimoji="1" lang="ja-JP" altLang="en-US" sz="20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96847919"/>
              </p:ext>
            </p:extLst>
          </p:nvPr>
        </p:nvGraphicFramePr>
        <p:xfrm>
          <a:off x="390345" y="917225"/>
          <a:ext cx="8352926" cy="5536852"/>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31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13</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母子保健総合医療センター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14</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府民センタービル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急性期・総合医療センター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25.1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21.8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池田・府市合同庁舎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呼吸器・アレルギー医療推進センター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39.8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マイドームおおさか</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門真運転免許試験場</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警察施設</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中河内府民センタービル</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255243">
                <a:tc>
                  <a:txBody>
                    <a:bodyPr/>
                    <a:lstStyle/>
                    <a:p>
                      <a:pPr algn="ctr" fontAlgn="ctr"/>
                      <a:r>
                        <a:rPr lang="en-US" altLang="ja-JP" sz="1300" b="0" i="0" u="none" strike="noStrike" dirty="0">
                          <a:solidFill>
                            <a:srgbClr val="3333FF"/>
                          </a:solidFill>
                          <a:effectLst/>
                          <a:latin typeface="Meiryo UI" pitchFamily="50" charset="-128"/>
                          <a:ea typeface="Meiryo UI" pitchFamily="50" charset="-128"/>
                          <a:cs typeface="Meiryo UI"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府庁舎　本館・別館 </a:t>
                      </a: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3333FF"/>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体育会館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16.1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青少年海洋センター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宿泊研修</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池田保健所外</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件 </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りんくうタウン駅ビル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駅施設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472046"/>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中央図書館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図書館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42.9%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53956318"/>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東警察署外７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97510906"/>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泉北府民センタービル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18.3%</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98732637"/>
                  </a:ext>
                </a:extLst>
              </a:tr>
            </a:tbl>
          </a:graphicData>
        </a:graphic>
      </p:graphicFrame>
      <p:grpSp>
        <p:nvGrpSpPr>
          <p:cNvPr id="8" name="グループ化 7"/>
          <p:cNvGrpSpPr/>
          <p:nvPr/>
        </p:nvGrpSpPr>
        <p:grpSpPr>
          <a:xfrm>
            <a:off x="137006" y="5445223"/>
            <a:ext cx="8784976" cy="1008853"/>
            <a:chOff x="166065" y="5526778"/>
            <a:chExt cx="8784976" cy="360040"/>
          </a:xfrm>
        </p:grpSpPr>
        <p:cxnSp>
          <p:nvCxnSpPr>
            <p:cNvPr id="9" name="直線コネクタ 8"/>
            <p:cNvCxnSpPr/>
            <p:nvPr/>
          </p:nvCxnSpPr>
          <p:spPr>
            <a:xfrm>
              <a:off x="166065" y="5526778"/>
              <a:ext cx="8784976" cy="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6065"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24147"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8695033" y="2684815"/>
            <a:ext cx="430887" cy="1185898"/>
          </a:xfrm>
          <a:prstGeom prst="rect">
            <a:avLst/>
          </a:prstGeom>
          <a:noFill/>
        </p:spPr>
        <p:txBody>
          <a:bodyPr vert="eaVert" wrap="square" rtlCol="0">
            <a:spAutoFit/>
          </a:bodyPr>
          <a:lstStyle/>
          <a:p>
            <a:r>
              <a:rPr kumimoji="1" lang="ja-JP" altLang="en-US" sz="1600" b="1" dirty="0">
                <a:latin typeface="Meiryo UI" panose="020B0604030504040204" pitchFamily="50" charset="-128"/>
                <a:ea typeface="Meiryo UI" panose="020B0604030504040204" pitchFamily="50" charset="-128"/>
              </a:rPr>
              <a:t>旧 プラン</a:t>
            </a:r>
          </a:p>
        </p:txBody>
      </p:sp>
      <p:cxnSp>
        <p:nvCxnSpPr>
          <p:cNvPr id="13" name="直線矢印コネクタ 12"/>
          <p:cNvCxnSpPr>
            <a:stCxn id="12" idx="0"/>
          </p:cNvCxnSpPr>
          <p:nvPr/>
        </p:nvCxnSpPr>
        <p:spPr>
          <a:xfrm flipH="1" flipV="1">
            <a:off x="8895089" y="1422441"/>
            <a:ext cx="15388" cy="1262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895088" y="3726697"/>
            <a:ext cx="0" cy="172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8361" y="6454084"/>
            <a:ext cx="3225606" cy="338554"/>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新・大阪府</a:t>
            </a:r>
            <a:r>
              <a:rPr lang="en-US" altLang="ja-JP" sz="1600" b="1" dirty="0">
                <a:solidFill>
                  <a:srgbClr val="FF0000"/>
                </a:solidFill>
                <a:latin typeface="Meiryo UI" panose="020B0604030504040204" pitchFamily="50" charset="-128"/>
                <a:ea typeface="Meiryo UI" panose="020B0604030504040204" pitchFamily="50" charset="-128"/>
              </a:rPr>
              <a:t>ESCO</a:t>
            </a:r>
            <a:r>
              <a:rPr lang="ja-JP" altLang="en-US" sz="1600" b="1" dirty="0">
                <a:solidFill>
                  <a:srgbClr val="FF0000"/>
                </a:solidFill>
                <a:latin typeface="Meiryo UI" panose="020B0604030504040204" pitchFamily="50" charset="-128"/>
                <a:ea typeface="Meiryo UI" panose="020B0604030504040204" pitchFamily="50" charset="-128"/>
              </a:rPr>
              <a:t>アクションプラン</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サブタイトル 2"/>
          <p:cNvSpPr txBox="1">
            <a:spLocks/>
          </p:cNvSpPr>
          <p:nvPr/>
        </p:nvSpPr>
        <p:spPr bwMode="auto">
          <a:xfrm>
            <a:off x="5426029" y="-25888"/>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154</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55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132248059"/>
              </p:ext>
            </p:extLst>
          </p:nvPr>
        </p:nvGraphicFramePr>
        <p:xfrm>
          <a:off x="395536" y="895953"/>
          <a:ext cx="8352926" cy="5449183"/>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344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北野高等学校外７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20.9%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216024">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中河内救命救急センター</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197928">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東成警察署外４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68634">
                <a:tc>
                  <a:txBody>
                    <a:bodyPr/>
                    <a:lstStyle/>
                    <a:p>
                      <a:pPr algn="ctr" fontAlgn="ct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三島・南河内府民センタービル（</a:t>
                      </a: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35.8%</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84390">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天王寺高等学校外７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16.3 %</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0">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狭山池博物館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66523">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都島警察署外４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泉南府民センタービル</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6652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30</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服部緑地外２件（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公園</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31159">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四條畷</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高等学校外</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５件</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高校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66523">
                <a:tc>
                  <a:txBody>
                    <a:bodyPr/>
                    <a:lstStyle/>
                    <a:p>
                      <a:pPr algn="ctr" fontAlgn="ct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天王寺警察署外４件（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3115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令和元年度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飛鳥博物館</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665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国際会議場</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1584668"/>
                  </a:ext>
                </a:extLst>
              </a:tr>
              <a:tr h="2311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大淀警察署外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08385518"/>
                  </a:ext>
                </a:extLst>
              </a:tr>
              <a:tr h="3099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浜寺公園外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120756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令和２年度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650979"/>
                  </a:ext>
                </a:extLst>
              </a:tr>
              <a:tr h="154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山田池公園外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681561"/>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令和３年度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本庁舎別館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92059"/>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40.9%</a:t>
                      </a:r>
                      <a:endParaRPr 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998085"/>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令和４年度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警察本部本庁舎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44063940"/>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6</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154</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851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793350607"/>
              </p:ext>
            </p:extLst>
          </p:nvPr>
        </p:nvGraphicFramePr>
        <p:xfrm>
          <a:off x="395536" y="895953"/>
          <a:ext cx="8352926" cy="1642350"/>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令和５年度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大阪府新別館（北館・南館）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27345856"/>
                  </a:ext>
                </a:extLst>
              </a:tr>
              <a:tr h="1589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なにわ北府税事務所外３件（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90609639"/>
                  </a:ext>
                </a:extLst>
              </a:tr>
              <a:tr h="156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令和６年度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高等職業技術専門校外２（</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000" b="0" i="0" u="none" strike="noStrike" dirty="0">
                          <a:solidFill>
                            <a:schemeClr val="tx1"/>
                          </a:solidFill>
                          <a:effectLst/>
                          <a:latin typeface="Meiryo UI" pitchFamily="50" charset="-128"/>
                          <a:ea typeface="Meiryo UI" pitchFamily="50" charset="-128"/>
                          <a:cs typeface="Meiryo UI" pitchFamily="50" charset="-128"/>
                        </a:rPr>
                        <a:t>学校</a:t>
                      </a:r>
                      <a:r>
                        <a:rPr lang="en-US" altLang="ja-JP" sz="1000" b="0" i="0" u="none" strike="noStrike" dirty="0">
                          <a:solidFill>
                            <a:schemeClr val="tx1"/>
                          </a:solidFill>
                          <a:effectLst/>
                          <a:latin typeface="Meiryo UI" pitchFamily="50" charset="-128"/>
                          <a:ea typeface="Meiryo UI" pitchFamily="50" charset="-128"/>
                          <a:cs typeface="Meiryo UI" pitchFamily="50" charset="-128"/>
                        </a:rPr>
                        <a:t>/</a:t>
                      </a:r>
                      <a:r>
                        <a:rPr lang="ja-JP" altLang="en-US" sz="1000" b="0" i="0" u="none" strike="noStrike" dirty="0">
                          <a:solidFill>
                            <a:schemeClr val="tx1"/>
                          </a:solidFill>
                          <a:effectLst/>
                          <a:latin typeface="Meiryo UI" pitchFamily="50" charset="-128"/>
                          <a:ea typeface="Meiryo UI" pitchFamily="50" charset="-128"/>
                          <a:cs typeface="Meiryo UI" pitchFamily="50" charset="-128"/>
                        </a:rPr>
                        <a:t>宿泊研修</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highlight>
                          <a:srgbClr val="FFFF00"/>
                        </a:highligh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22845221"/>
                  </a:ext>
                </a:extLst>
              </a:tr>
              <a:tr h="156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itchFamily="50" charset="-128"/>
                        </a:rPr>
                        <a:t>令和７年度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西大阪治水事務所</a:t>
                      </a:r>
                      <a:endParaRPr kumimoji="1" lang="ja-JP"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３年間</a:t>
                      </a:r>
                      <a:endParaRPr kumimoji="1" lang="en-US"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300" u="none" strike="noStrike" kern="12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31600570"/>
                  </a:ext>
                </a:extLst>
              </a:tr>
              <a:tr h="156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東淀川高等学校外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学校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6466294"/>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7</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事業実績一覧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9339" y="-53090"/>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154</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r">
              <a:buNone/>
              <a:tabLst>
                <a:tab pos="4749800" algn="l"/>
              </a:tabLst>
              <a:defRPr/>
            </a:pP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388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5F65D2C6-4714-42BA-A05F-CEB5B9934591}"/>
              </a:ext>
            </a:extLst>
          </p:cNvPr>
          <p:cNvGraphicFramePr>
            <a:graphicFrameLocks/>
          </p:cNvGraphicFramePr>
          <p:nvPr>
            <p:extLst>
              <p:ext uri="{D42A27DB-BD31-4B8C-83A1-F6EECF244321}">
                <p14:modId xmlns:p14="http://schemas.microsoft.com/office/powerpoint/2010/main" val="3520897667"/>
              </p:ext>
            </p:extLst>
          </p:nvPr>
        </p:nvGraphicFramePr>
        <p:xfrm>
          <a:off x="323528" y="764703"/>
          <a:ext cx="8467853" cy="5399183"/>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13410" y="189801"/>
            <a:ext cx="5347232"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平均省エネ率（総量平均）</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8</a:t>
            </a:fld>
            <a:endParaRPr kumimoji="1" lang="ja-JP" altLang="en-US" sz="2000" dirty="0">
              <a:solidFill>
                <a:schemeClr val="bg1"/>
              </a:solidFill>
            </a:endParaRPr>
          </a:p>
        </p:txBody>
      </p:sp>
      <p:sp>
        <p:nvSpPr>
          <p:cNvPr id="33" name="正方形/長方形 32"/>
          <p:cNvSpPr/>
          <p:nvPr/>
        </p:nvSpPr>
        <p:spPr>
          <a:xfrm>
            <a:off x="737312" y="5702224"/>
            <a:ext cx="8198084" cy="461665"/>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○令和５年度時点で、目標（</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）を大きく上回る</a:t>
            </a:r>
            <a:endParaRPr lang="en-US" altLang="ja-JP" sz="2400" dirty="0">
              <a:latin typeface="Meiryo UI" panose="020B0604030504040204" pitchFamily="50" charset="-128"/>
              <a:ea typeface="Meiryo UI" panose="020B0604030504040204" pitchFamily="50" charset="-128"/>
            </a:endParaRPr>
          </a:p>
        </p:txBody>
      </p:sp>
      <p:sp>
        <p:nvSpPr>
          <p:cNvPr id="56" name="Rectangle 72"/>
          <p:cNvSpPr>
            <a:spLocks noChangeArrowheads="1"/>
          </p:cNvSpPr>
          <p:nvPr/>
        </p:nvSpPr>
        <p:spPr bwMode="white">
          <a:xfrm>
            <a:off x="1245487" y="3573016"/>
            <a:ext cx="1670329" cy="246221"/>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値　</a:t>
            </a:r>
            <a:r>
              <a:rPr kumimoji="0" lang="en-US" altLang="ja-JP"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15</a:t>
            </a:r>
            <a:r>
              <a:rPr kumimoji="0" lang="ja-JP" altLang="en-US" sz="1600" b="1" i="0" u="none" strike="noStrike" kern="0" cap="none" spc="0" normalizeH="0" baseline="0" noProof="0" dirty="0">
                <a:ln>
                  <a:noFill/>
                </a:ln>
                <a:solidFill>
                  <a:srgbClr val="595959"/>
                </a:solidFill>
                <a:effectLst/>
                <a:uLnTx/>
                <a:uFillTx/>
                <a:latin typeface="游ゴシック" panose="020B0400000000000000" pitchFamily="50" charset="-128"/>
                <a:ea typeface="游ゴシック" panose="020B0400000000000000" pitchFamily="50" charset="-128"/>
              </a:rPr>
              <a:t>％↓</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0" name="Line 51"/>
          <p:cNvSpPr>
            <a:spLocks noChangeShapeType="1"/>
          </p:cNvSpPr>
          <p:nvPr/>
        </p:nvSpPr>
        <p:spPr bwMode="auto">
          <a:xfrm>
            <a:off x="886027" y="3861048"/>
            <a:ext cx="7970180" cy="0"/>
          </a:xfrm>
          <a:prstGeom prst="line">
            <a:avLst/>
          </a:prstGeom>
          <a:noFill/>
          <a:ln w="36513" cap="rnd">
            <a:solidFill>
              <a:srgbClr val="59595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8863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D62FB6D8-A461-411D-B779-BDA362C36BFF}"/>
              </a:ext>
            </a:extLst>
          </p:cNvPr>
          <p:cNvGraphicFramePr>
            <a:graphicFrameLocks/>
          </p:cNvGraphicFramePr>
          <p:nvPr>
            <p:extLst>
              <p:ext uri="{D42A27DB-BD31-4B8C-83A1-F6EECF244321}">
                <p14:modId xmlns:p14="http://schemas.microsoft.com/office/powerpoint/2010/main" val="2555390186"/>
              </p:ext>
            </p:extLst>
          </p:nvPr>
        </p:nvGraphicFramePr>
        <p:xfrm>
          <a:off x="158114" y="1013617"/>
          <a:ext cx="8661374" cy="4522990"/>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直線コネクタ 34"/>
          <p:cNvCxnSpPr/>
          <p:nvPr/>
        </p:nvCxnSpPr>
        <p:spPr>
          <a:xfrm>
            <a:off x="-36512"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801428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光熱水費削減額（１期プラン効果分含む）</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9</a:t>
            </a:fld>
            <a:endParaRPr kumimoji="1" lang="ja-JP" altLang="en-US" sz="2000" dirty="0">
              <a:solidFill>
                <a:schemeClr val="bg1"/>
              </a:solidFill>
            </a:endParaRPr>
          </a:p>
        </p:txBody>
      </p:sp>
      <p:sp>
        <p:nvSpPr>
          <p:cNvPr id="8" name="正方形/長方形 7"/>
          <p:cNvSpPr/>
          <p:nvPr/>
        </p:nvSpPr>
        <p:spPr>
          <a:xfrm>
            <a:off x="113410" y="5906533"/>
            <a:ext cx="8720997" cy="830997"/>
          </a:xfrm>
          <a:prstGeom prst="rect">
            <a:avLst/>
          </a:prstGeom>
          <a:ln w="25400">
            <a:solidFill>
              <a:schemeClr val="accent1"/>
            </a:solidFill>
            <a:prstDash val="sysDash"/>
          </a:ln>
        </p:spPr>
        <p:txBody>
          <a:bodyPr wrap="square">
            <a:spAutoFit/>
          </a:bodyPr>
          <a:lstStyle/>
          <a:p>
            <a:r>
              <a:rPr lang="ja-JP" altLang="en-US" sz="2400" dirty="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60</a:t>
            </a:r>
            <a:r>
              <a:rPr lang="ja-JP" altLang="en-US" sz="2400" b="1" u="sng" dirty="0">
                <a:latin typeface="Meiryo UI" panose="020B0604030504040204" pitchFamily="50" charset="-128"/>
                <a:ea typeface="Meiryo UI" panose="020B0604030504040204" pitchFamily="50" charset="-128"/>
              </a:rPr>
              <a:t>億円</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期プラン分</a:t>
            </a:r>
            <a:r>
              <a:rPr lang="en-US" altLang="ja-JP" dirty="0">
                <a:latin typeface="Meiryo UI" panose="020B0604030504040204" pitchFamily="50" charset="-128"/>
                <a:ea typeface="Meiryo UI" panose="020B0604030504040204" pitchFamily="50" charset="-128"/>
              </a:rPr>
              <a:t>35</a:t>
            </a:r>
            <a:r>
              <a:rPr lang="ja-JP" altLang="en-US" dirty="0">
                <a:latin typeface="Meiryo UI" panose="020B0604030504040204" pitchFamily="50" charset="-128"/>
                <a:ea typeface="Meiryo UI" panose="020B0604030504040204" pitchFamily="50" charset="-128"/>
              </a:rPr>
              <a:t>億円、</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期プラン分</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億円）</a:t>
            </a:r>
          </a:p>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9</a:t>
            </a:r>
            <a:r>
              <a:rPr lang="ja-JP" altLang="en-US" sz="2400" dirty="0">
                <a:latin typeface="Meiryo UI" panose="020B0604030504040204" pitchFamily="50" charset="-128"/>
                <a:ea typeface="Meiryo UI" panose="020B0604030504040204" pitchFamily="50" charset="-128"/>
              </a:rPr>
              <a:t>年間で、</a:t>
            </a:r>
            <a:r>
              <a:rPr lang="ja-JP" altLang="en-US" sz="2400" b="1" u="sng" dirty="0">
                <a:latin typeface="Meiryo UI" panose="020B0604030504040204" pitchFamily="50" charset="-128"/>
                <a:ea typeface="Meiryo UI" panose="020B0604030504040204" pitchFamily="50" charset="-128"/>
              </a:rPr>
              <a:t>累計</a:t>
            </a:r>
            <a:r>
              <a:rPr lang="en-US" altLang="ja-JP" sz="2400" b="1" u="sng" dirty="0">
                <a:latin typeface="Meiryo UI" panose="020B0604030504040204" pitchFamily="50" charset="-128"/>
                <a:ea typeface="Meiryo UI" panose="020B0604030504040204" pitchFamily="50" charset="-128"/>
              </a:rPr>
              <a:t>71</a:t>
            </a:r>
            <a:r>
              <a:rPr lang="ja-JP" altLang="en-US" sz="2400" b="1" u="sng" dirty="0">
                <a:latin typeface="Meiryo UI" panose="020B0604030504040204" pitchFamily="50" charset="-128"/>
                <a:ea typeface="Meiryo UI" panose="020B0604030504040204" pitchFamily="50" charset="-128"/>
              </a:rPr>
              <a:t>億円の削減（目標の約</a:t>
            </a:r>
            <a:r>
              <a:rPr lang="en-US" altLang="ja-JP" sz="2400" b="1" u="sng" dirty="0">
                <a:latin typeface="Meiryo UI" panose="020B0604030504040204" pitchFamily="50" charset="-128"/>
                <a:ea typeface="Meiryo UI" panose="020B0604030504040204" pitchFamily="50" charset="-128"/>
              </a:rPr>
              <a:t>118%</a:t>
            </a:r>
            <a:r>
              <a:rPr lang="ja-JP" altLang="en-US" sz="2400" b="1" u="sng"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を達成</a:t>
            </a:r>
            <a:endParaRPr lang="en-US" altLang="ja-JP" sz="2400" dirty="0">
              <a:latin typeface="Meiryo UI" panose="020B0604030504040204" pitchFamily="50" charset="-128"/>
              <a:ea typeface="Meiryo UI" panose="020B0604030504040204" pitchFamily="50" charset="-128"/>
            </a:endParaRPr>
          </a:p>
        </p:txBody>
      </p:sp>
      <p:sp>
        <p:nvSpPr>
          <p:cNvPr id="63" name="Rectangle 61"/>
          <p:cNvSpPr>
            <a:spLocks noChangeArrowheads="1"/>
          </p:cNvSpPr>
          <p:nvPr/>
        </p:nvSpPr>
        <p:spPr bwMode="auto">
          <a:xfrm>
            <a:off x="5718993" y="5582773"/>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　りんくう駅ビル実績を含む</a:t>
            </a:r>
            <a:endParaRPr kumimoji="0" lang="ja-JP" altLang="ja-JP" sz="1400" dirty="0">
              <a:solidFill>
                <a:prstClr val="black"/>
              </a:solidFill>
              <a:latin typeface="游ゴシック" panose="020B0400000000000000" pitchFamily="50" charset="-128"/>
              <a:ea typeface="游ゴシック" panose="020B0400000000000000" pitchFamily="50" charset="-128"/>
            </a:endParaRPr>
          </a:p>
        </p:txBody>
      </p:sp>
      <p:sp>
        <p:nvSpPr>
          <p:cNvPr id="44" name="Rectangle 185"/>
          <p:cNvSpPr>
            <a:spLocks noChangeArrowheads="1"/>
          </p:cNvSpPr>
          <p:nvPr/>
        </p:nvSpPr>
        <p:spPr bwMode="white">
          <a:xfrm>
            <a:off x="6999764" y="1570667"/>
            <a:ext cx="1008112" cy="307777"/>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ja-JP" sz="2000" dirty="0">
                <a:solidFill>
                  <a:prstClr val="black"/>
                </a:solidFill>
                <a:ea typeface="游ゴシック" panose="020B0400000000000000" pitchFamily="50" charset="-128"/>
              </a:rPr>
              <a:t>71</a:t>
            </a:r>
            <a:r>
              <a:rPr kumimoji="0" lang="ja-JP" altLang="en-US" sz="2000" dirty="0">
                <a:solidFill>
                  <a:prstClr val="black"/>
                </a:solidFill>
                <a:ea typeface="游ゴシック" panose="020B0400000000000000" pitchFamily="50" charset="-128"/>
              </a:rPr>
              <a:t>億円</a:t>
            </a:r>
            <a:endParaRPr kumimoji="0" lang="ja-JP" altLang="ja-JP" sz="2000" dirty="0">
              <a:solidFill>
                <a:prstClr val="black"/>
              </a:solidFill>
              <a:ea typeface="游ゴシック" panose="020B0400000000000000" pitchFamily="50" charset="-128"/>
            </a:endParaRPr>
          </a:p>
        </p:txBody>
      </p:sp>
      <p:sp>
        <p:nvSpPr>
          <p:cNvPr id="82" name="テキスト ボックス 81"/>
          <p:cNvSpPr txBox="1"/>
          <p:nvPr/>
        </p:nvSpPr>
        <p:spPr bwMode="black">
          <a:xfrm>
            <a:off x="251520" y="5536607"/>
            <a:ext cx="5040560" cy="307777"/>
          </a:xfrm>
          <a:prstGeom prst="rect">
            <a:avLst/>
          </a:prstGeom>
          <a:noFill/>
          <a:ln w="12700">
            <a:noFill/>
          </a:ln>
        </p:spPr>
        <p:txBody>
          <a:bodyPr wrap="square" rtlCol="0">
            <a:spAutoFit/>
          </a:bodyPr>
          <a:lstStyle/>
          <a:p>
            <a:pPr algn="ct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削減額はサービス開始後</a:t>
            </a:r>
            <a:r>
              <a:rPr lang="en-US" altLang="ja-JP" sz="1400" dirty="0">
                <a:latin typeface="游ゴシック" panose="020B0400000000000000" pitchFamily="50" charset="-128"/>
                <a:ea typeface="游ゴシック" panose="020B0400000000000000" pitchFamily="50" charset="-128"/>
              </a:rPr>
              <a:t>15</a:t>
            </a:r>
            <a:r>
              <a:rPr lang="ja-JP" altLang="en-US" sz="1400" dirty="0">
                <a:latin typeface="游ゴシック" panose="020B0400000000000000" pitchFamily="50" charset="-128"/>
                <a:ea typeface="游ゴシック" panose="020B0400000000000000" pitchFamily="50" charset="-128"/>
              </a:rPr>
              <a:t>年間までを計上する</a:t>
            </a:r>
            <a:endParaRPr kumimoji="1" lang="ja-JP" altLang="en-US" sz="1400" dirty="0">
              <a:latin typeface="游ゴシック" panose="020B0400000000000000" pitchFamily="50" charset="-128"/>
              <a:ea typeface="游ゴシック" panose="020B0400000000000000" pitchFamily="50" charset="-128"/>
            </a:endParaRPr>
          </a:p>
        </p:txBody>
      </p:sp>
      <p:sp>
        <p:nvSpPr>
          <p:cNvPr id="72" name="Freeform 19"/>
          <p:cNvSpPr>
            <a:spLocks/>
          </p:cNvSpPr>
          <p:nvPr/>
        </p:nvSpPr>
        <p:spPr bwMode="auto">
          <a:xfrm>
            <a:off x="395536" y="2324365"/>
            <a:ext cx="8280920" cy="45719"/>
          </a:xfrm>
          <a:custGeom>
            <a:avLst/>
            <a:gdLst>
              <a:gd name="T0" fmla="*/ 0 w 3222"/>
              <a:gd name="T1" fmla="*/ 1074 w 3222"/>
              <a:gd name="T2" fmla="*/ 2148 w 3222"/>
              <a:gd name="T3" fmla="*/ 3222 w 3222"/>
            </a:gdLst>
            <a:ahLst/>
            <a:cxnLst>
              <a:cxn ang="0">
                <a:pos x="T0" y="0"/>
              </a:cxn>
              <a:cxn ang="0">
                <a:pos x="T1" y="0"/>
              </a:cxn>
              <a:cxn ang="0">
                <a:pos x="T2" y="0"/>
              </a:cxn>
              <a:cxn ang="0">
                <a:pos x="T3" y="0"/>
              </a:cxn>
            </a:cxnLst>
            <a:rect l="0" t="0" r="r" b="b"/>
            <a:pathLst>
              <a:path w="3222">
                <a:moveTo>
                  <a:pt x="0" y="0"/>
                </a:moveTo>
                <a:lnTo>
                  <a:pt x="1074" y="0"/>
                </a:lnTo>
                <a:lnTo>
                  <a:pt x="2148" y="0"/>
                </a:lnTo>
                <a:lnTo>
                  <a:pt x="3222" y="0"/>
                </a:lnTo>
              </a:path>
            </a:pathLst>
          </a:custGeom>
          <a:noFill/>
          <a:ln w="34925" cap="rnd">
            <a:solidFill>
              <a:srgbClr val="595959"/>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2"/>
          <p:cNvSpPr>
            <a:spLocks noChangeArrowheads="1"/>
          </p:cNvSpPr>
          <p:nvPr/>
        </p:nvSpPr>
        <p:spPr bwMode="white">
          <a:xfrm>
            <a:off x="5367957" y="1742619"/>
            <a:ext cx="1436291"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↓累計</a:t>
            </a:r>
            <a:r>
              <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00857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0</TotalTime>
  <Words>3930</Words>
  <Application>Microsoft Office PowerPoint</Application>
  <PresentationFormat>画面に合わせる (4:3)</PresentationFormat>
  <Paragraphs>801</Paragraphs>
  <Slides>22</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BIZ UDPゴシック</vt:lpstr>
      <vt:lpstr>Meiryo UI</vt:lpstr>
      <vt:lpstr>ＭＳ Ｐゴシック</vt:lpstr>
      <vt:lpstr>メイリオ</vt:lpstr>
      <vt:lpstr>游ゴシック</vt:lpstr>
      <vt:lpstr>Arial</vt:lpstr>
      <vt:lpstr>Calibri</vt:lpstr>
      <vt:lpstr>Georgia</vt:lpstr>
      <vt:lpstr>Trebuchet MS</vt:lpstr>
      <vt:lpstr>Wingdings 2</vt:lpstr>
      <vt:lpstr>アーバン</vt:lpstr>
      <vt:lpstr>新・大阪府ESCOアクションプランの 進捗について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【提案募集スケジュール（予定）】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2025-04-17T06:23:44Z</dcterms:created>
  <dcterms:modified xsi:type="dcterms:W3CDTF">2025-04-17T06:58:30Z</dcterms:modified>
</cp:coreProperties>
</file>