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3"/>
  </p:notesMasterIdLst>
  <p:sldIdLst>
    <p:sldId id="294" r:id="rId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a:srgbClr val="FFFFCC"/>
    <a:srgbClr val="CCFFCC"/>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8" d="100"/>
          <a:sy n="98" d="100"/>
        </p:scale>
        <p:origin x="110" y="11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75392274-6749-434E-B2E1-53793BC99BC8}" type="datetimeFigureOut">
              <a:rPr kumimoji="1" lang="ja-JP" altLang="en-US" smtClean="0"/>
              <a:t>2025/4/10</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49CE7184-79DC-4C05-8A88-A869422C57C8}" type="slidenum">
              <a:rPr kumimoji="1" lang="ja-JP" altLang="en-US" smtClean="0"/>
              <a:t>‹#›</a:t>
            </a:fld>
            <a:endParaRPr kumimoji="1" lang="ja-JP" altLang="en-US"/>
          </a:p>
        </p:txBody>
      </p:sp>
    </p:spTree>
    <p:extLst>
      <p:ext uri="{BB962C8B-B14F-4D97-AF65-F5344CB8AC3E}">
        <p14:creationId xmlns:p14="http://schemas.microsoft.com/office/powerpoint/2010/main" val="427872051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9CE7184-79DC-4C05-8A88-A869422C57C8}" type="slidenum">
              <a:rPr kumimoji="1" lang="ja-JP" altLang="en-US" smtClean="0"/>
              <a:t>0</a:t>
            </a:fld>
            <a:endParaRPr kumimoji="1" lang="ja-JP" altLang="en-US"/>
          </a:p>
        </p:txBody>
      </p:sp>
    </p:spTree>
    <p:extLst>
      <p:ext uri="{BB962C8B-B14F-4D97-AF65-F5344CB8AC3E}">
        <p14:creationId xmlns:p14="http://schemas.microsoft.com/office/powerpoint/2010/main" val="18850009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9C3CE9-D1FC-4E7A-AC86-758721FFB8FE}"/>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DC38BE3-8146-4627-B018-62B99E0DF9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27E3A5D-7CCB-48A0-8660-C2BCD475DBF2}"/>
              </a:ext>
            </a:extLst>
          </p:cNvPr>
          <p:cNvSpPr>
            <a:spLocks noGrp="1"/>
          </p:cNvSpPr>
          <p:nvPr>
            <p:ph type="dt" sz="half" idx="10"/>
          </p:nvPr>
        </p:nvSpPr>
        <p:spPr/>
        <p:txBody>
          <a:bodyPr/>
          <a:lstStyle/>
          <a:p>
            <a:fld id="{CD67157F-5CAF-49E8-B3F1-3C2F7E4F1516}" type="datetime1">
              <a:rPr kumimoji="1" lang="ja-JP" altLang="en-US" smtClean="0"/>
              <a:t>2025/4/10</a:t>
            </a:fld>
            <a:endParaRPr kumimoji="1" lang="ja-JP" altLang="en-US"/>
          </a:p>
        </p:txBody>
      </p:sp>
      <p:sp>
        <p:nvSpPr>
          <p:cNvPr id="5" name="フッター プレースホルダー 4">
            <a:extLst>
              <a:ext uri="{FF2B5EF4-FFF2-40B4-BE49-F238E27FC236}">
                <a16:creationId xmlns:a16="http://schemas.microsoft.com/office/drawing/2014/main" id="{FA3A8279-802A-4907-BC26-0FEA6A8C784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2249504-0350-4657-AC42-FEBDF115BC10}"/>
              </a:ext>
            </a:extLst>
          </p:cNvPr>
          <p:cNvSpPr>
            <a:spLocks noGrp="1"/>
          </p:cNvSpPr>
          <p:nvPr>
            <p:ph type="sldNum" sz="quarter" idx="12"/>
          </p:nvPr>
        </p:nvSpPr>
        <p:spPr/>
        <p:txBody>
          <a:bodyPr/>
          <a:lstStyle/>
          <a:p>
            <a:fld id="{4A58771C-9DC5-4321-8B99-5981756AED9E}" type="slidenum">
              <a:rPr kumimoji="1" lang="ja-JP" altLang="en-US" smtClean="0"/>
              <a:t>‹#›</a:t>
            </a:fld>
            <a:endParaRPr kumimoji="1" lang="ja-JP" altLang="en-US"/>
          </a:p>
        </p:txBody>
      </p:sp>
    </p:spTree>
    <p:extLst>
      <p:ext uri="{BB962C8B-B14F-4D97-AF65-F5344CB8AC3E}">
        <p14:creationId xmlns:p14="http://schemas.microsoft.com/office/powerpoint/2010/main" val="1680045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243C84-6712-466F-AD81-1B75E2053C2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24206AF-053A-41AF-9ECA-F5B0156C5AF0}"/>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FA6F88F-0712-4067-A8C0-46DB7906FEB8}"/>
              </a:ext>
            </a:extLst>
          </p:cNvPr>
          <p:cNvSpPr>
            <a:spLocks noGrp="1"/>
          </p:cNvSpPr>
          <p:nvPr>
            <p:ph type="dt" sz="half" idx="10"/>
          </p:nvPr>
        </p:nvSpPr>
        <p:spPr/>
        <p:txBody>
          <a:bodyPr/>
          <a:lstStyle/>
          <a:p>
            <a:fld id="{4514B3D9-D3CF-4B11-9A7B-898EFD81D4BB}" type="datetime1">
              <a:rPr kumimoji="1" lang="ja-JP" altLang="en-US" smtClean="0"/>
              <a:t>2025/4/10</a:t>
            </a:fld>
            <a:endParaRPr kumimoji="1" lang="ja-JP" altLang="en-US"/>
          </a:p>
        </p:txBody>
      </p:sp>
      <p:sp>
        <p:nvSpPr>
          <p:cNvPr id="5" name="フッター プレースホルダー 4">
            <a:extLst>
              <a:ext uri="{FF2B5EF4-FFF2-40B4-BE49-F238E27FC236}">
                <a16:creationId xmlns:a16="http://schemas.microsoft.com/office/drawing/2014/main" id="{664364CF-4162-4A59-8FF9-EDC4C3B04AB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F8616A9-8B09-4367-A78B-EB1BC1FDEA82}"/>
              </a:ext>
            </a:extLst>
          </p:cNvPr>
          <p:cNvSpPr>
            <a:spLocks noGrp="1"/>
          </p:cNvSpPr>
          <p:nvPr>
            <p:ph type="sldNum" sz="quarter" idx="12"/>
          </p:nvPr>
        </p:nvSpPr>
        <p:spPr/>
        <p:txBody>
          <a:bodyPr/>
          <a:lstStyle/>
          <a:p>
            <a:fld id="{4A58771C-9DC5-4321-8B99-5981756AED9E}" type="slidenum">
              <a:rPr kumimoji="1" lang="ja-JP" altLang="en-US" smtClean="0"/>
              <a:t>‹#›</a:t>
            </a:fld>
            <a:endParaRPr kumimoji="1" lang="ja-JP" altLang="en-US"/>
          </a:p>
        </p:txBody>
      </p:sp>
    </p:spTree>
    <p:extLst>
      <p:ext uri="{BB962C8B-B14F-4D97-AF65-F5344CB8AC3E}">
        <p14:creationId xmlns:p14="http://schemas.microsoft.com/office/powerpoint/2010/main" val="2700665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8FE26DB-0CB2-49A2-8F80-EBA8C24B3531}"/>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BDD1FE6-7C4D-458F-B2FB-F9EF3598DAF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4B28F55-CB25-4279-A098-A945B490F9ED}"/>
              </a:ext>
            </a:extLst>
          </p:cNvPr>
          <p:cNvSpPr>
            <a:spLocks noGrp="1"/>
          </p:cNvSpPr>
          <p:nvPr>
            <p:ph type="dt" sz="half" idx="10"/>
          </p:nvPr>
        </p:nvSpPr>
        <p:spPr/>
        <p:txBody>
          <a:bodyPr/>
          <a:lstStyle/>
          <a:p>
            <a:fld id="{2CC876A0-445F-4B11-8E89-96E111DC434B}" type="datetime1">
              <a:rPr kumimoji="1" lang="ja-JP" altLang="en-US" smtClean="0"/>
              <a:t>2025/4/10</a:t>
            </a:fld>
            <a:endParaRPr kumimoji="1" lang="ja-JP" altLang="en-US"/>
          </a:p>
        </p:txBody>
      </p:sp>
      <p:sp>
        <p:nvSpPr>
          <p:cNvPr id="5" name="フッター プレースホルダー 4">
            <a:extLst>
              <a:ext uri="{FF2B5EF4-FFF2-40B4-BE49-F238E27FC236}">
                <a16:creationId xmlns:a16="http://schemas.microsoft.com/office/drawing/2014/main" id="{DB774BE3-FFD6-49C9-AE5E-CF572C4F434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1D7A585-BD68-43D2-9E3D-0371A8259B12}"/>
              </a:ext>
            </a:extLst>
          </p:cNvPr>
          <p:cNvSpPr>
            <a:spLocks noGrp="1"/>
          </p:cNvSpPr>
          <p:nvPr>
            <p:ph type="sldNum" sz="quarter" idx="12"/>
          </p:nvPr>
        </p:nvSpPr>
        <p:spPr/>
        <p:txBody>
          <a:bodyPr/>
          <a:lstStyle/>
          <a:p>
            <a:fld id="{4A58771C-9DC5-4321-8B99-5981756AED9E}" type="slidenum">
              <a:rPr kumimoji="1" lang="ja-JP" altLang="en-US" smtClean="0"/>
              <a:t>‹#›</a:t>
            </a:fld>
            <a:endParaRPr kumimoji="1" lang="ja-JP" altLang="en-US"/>
          </a:p>
        </p:txBody>
      </p:sp>
    </p:spTree>
    <p:extLst>
      <p:ext uri="{BB962C8B-B14F-4D97-AF65-F5344CB8AC3E}">
        <p14:creationId xmlns:p14="http://schemas.microsoft.com/office/powerpoint/2010/main" val="2936962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F3F2A6-036D-4F02-A052-E474CA9B552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A197EE3-C2CA-4C99-9EFE-C4017432400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0A8FA78-5F99-491C-BF84-3FCC403DA034}"/>
              </a:ext>
            </a:extLst>
          </p:cNvPr>
          <p:cNvSpPr>
            <a:spLocks noGrp="1"/>
          </p:cNvSpPr>
          <p:nvPr>
            <p:ph type="dt" sz="half" idx="10"/>
          </p:nvPr>
        </p:nvSpPr>
        <p:spPr/>
        <p:txBody>
          <a:bodyPr/>
          <a:lstStyle/>
          <a:p>
            <a:fld id="{5568145A-D511-4296-8D06-6047B3F319A8}" type="datetime1">
              <a:rPr kumimoji="1" lang="ja-JP" altLang="en-US" smtClean="0"/>
              <a:t>2025/4/10</a:t>
            </a:fld>
            <a:endParaRPr kumimoji="1" lang="ja-JP" altLang="en-US"/>
          </a:p>
        </p:txBody>
      </p:sp>
      <p:sp>
        <p:nvSpPr>
          <p:cNvPr id="5" name="フッター プレースホルダー 4">
            <a:extLst>
              <a:ext uri="{FF2B5EF4-FFF2-40B4-BE49-F238E27FC236}">
                <a16:creationId xmlns:a16="http://schemas.microsoft.com/office/drawing/2014/main" id="{B267ADD5-2CFE-4120-BE0C-08F9E8481D1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60B5D4D-6CEB-48C3-8EC5-E6115F8EC51F}"/>
              </a:ext>
            </a:extLst>
          </p:cNvPr>
          <p:cNvSpPr>
            <a:spLocks noGrp="1"/>
          </p:cNvSpPr>
          <p:nvPr>
            <p:ph type="sldNum" sz="quarter" idx="12"/>
          </p:nvPr>
        </p:nvSpPr>
        <p:spPr/>
        <p:txBody>
          <a:bodyPr/>
          <a:lstStyle/>
          <a:p>
            <a:fld id="{4A58771C-9DC5-4321-8B99-5981756AED9E}" type="slidenum">
              <a:rPr kumimoji="1" lang="ja-JP" altLang="en-US" smtClean="0"/>
              <a:t>‹#›</a:t>
            </a:fld>
            <a:endParaRPr kumimoji="1" lang="ja-JP" altLang="en-US"/>
          </a:p>
        </p:txBody>
      </p:sp>
    </p:spTree>
    <p:extLst>
      <p:ext uri="{BB962C8B-B14F-4D97-AF65-F5344CB8AC3E}">
        <p14:creationId xmlns:p14="http://schemas.microsoft.com/office/powerpoint/2010/main" val="3452151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8B6BE3-8E18-4A08-91D6-9D3708F5DC38}"/>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50DC5F6-D6D2-4809-BC95-09D40C7AD7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2714949-56C7-4049-A6BD-19A6C393EC1F}"/>
              </a:ext>
            </a:extLst>
          </p:cNvPr>
          <p:cNvSpPr>
            <a:spLocks noGrp="1"/>
          </p:cNvSpPr>
          <p:nvPr>
            <p:ph type="dt" sz="half" idx="10"/>
          </p:nvPr>
        </p:nvSpPr>
        <p:spPr/>
        <p:txBody>
          <a:bodyPr/>
          <a:lstStyle/>
          <a:p>
            <a:fld id="{63504565-358D-4E46-91ED-0C0C7A4CE5C2}" type="datetime1">
              <a:rPr kumimoji="1" lang="ja-JP" altLang="en-US" smtClean="0"/>
              <a:t>2025/4/10</a:t>
            </a:fld>
            <a:endParaRPr kumimoji="1" lang="ja-JP" altLang="en-US"/>
          </a:p>
        </p:txBody>
      </p:sp>
      <p:sp>
        <p:nvSpPr>
          <p:cNvPr id="5" name="フッター プレースホルダー 4">
            <a:extLst>
              <a:ext uri="{FF2B5EF4-FFF2-40B4-BE49-F238E27FC236}">
                <a16:creationId xmlns:a16="http://schemas.microsoft.com/office/drawing/2014/main" id="{81CB6DC7-3DA2-4FDD-ADDA-BE517282424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AAB3D9D-9452-44BA-9740-7A38F9241637}"/>
              </a:ext>
            </a:extLst>
          </p:cNvPr>
          <p:cNvSpPr>
            <a:spLocks noGrp="1"/>
          </p:cNvSpPr>
          <p:nvPr>
            <p:ph type="sldNum" sz="quarter" idx="12"/>
          </p:nvPr>
        </p:nvSpPr>
        <p:spPr/>
        <p:txBody>
          <a:bodyPr/>
          <a:lstStyle/>
          <a:p>
            <a:fld id="{4A58771C-9DC5-4321-8B99-5981756AED9E}" type="slidenum">
              <a:rPr kumimoji="1" lang="ja-JP" altLang="en-US" smtClean="0"/>
              <a:t>‹#›</a:t>
            </a:fld>
            <a:endParaRPr kumimoji="1" lang="ja-JP" altLang="en-US"/>
          </a:p>
        </p:txBody>
      </p:sp>
    </p:spTree>
    <p:extLst>
      <p:ext uri="{BB962C8B-B14F-4D97-AF65-F5344CB8AC3E}">
        <p14:creationId xmlns:p14="http://schemas.microsoft.com/office/powerpoint/2010/main" val="42815348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376429A-D38C-41A2-9176-A9F1BB673D0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FB0F8CC-BC16-4DBB-B6BD-68C3A4504DC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FB9E785-549E-467E-AAE6-F9D512F0B10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F22CC65-D395-48E4-A3D5-3DB903588FC7}"/>
              </a:ext>
            </a:extLst>
          </p:cNvPr>
          <p:cNvSpPr>
            <a:spLocks noGrp="1"/>
          </p:cNvSpPr>
          <p:nvPr>
            <p:ph type="dt" sz="half" idx="10"/>
          </p:nvPr>
        </p:nvSpPr>
        <p:spPr/>
        <p:txBody>
          <a:bodyPr/>
          <a:lstStyle/>
          <a:p>
            <a:fld id="{873E7718-EC70-46A3-A388-0656CFD26FDC}" type="datetime1">
              <a:rPr kumimoji="1" lang="ja-JP" altLang="en-US" smtClean="0"/>
              <a:t>2025/4/10</a:t>
            </a:fld>
            <a:endParaRPr kumimoji="1" lang="ja-JP" altLang="en-US"/>
          </a:p>
        </p:txBody>
      </p:sp>
      <p:sp>
        <p:nvSpPr>
          <p:cNvPr id="6" name="フッター プレースホルダー 5">
            <a:extLst>
              <a:ext uri="{FF2B5EF4-FFF2-40B4-BE49-F238E27FC236}">
                <a16:creationId xmlns:a16="http://schemas.microsoft.com/office/drawing/2014/main" id="{A7F87930-1DA9-4FDD-A240-5E507DF47E9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E52D5B6-EDBD-4EAD-AA84-B928867BA615}"/>
              </a:ext>
            </a:extLst>
          </p:cNvPr>
          <p:cNvSpPr>
            <a:spLocks noGrp="1"/>
          </p:cNvSpPr>
          <p:nvPr>
            <p:ph type="sldNum" sz="quarter" idx="12"/>
          </p:nvPr>
        </p:nvSpPr>
        <p:spPr/>
        <p:txBody>
          <a:bodyPr/>
          <a:lstStyle/>
          <a:p>
            <a:fld id="{4A58771C-9DC5-4321-8B99-5981756AED9E}" type="slidenum">
              <a:rPr kumimoji="1" lang="ja-JP" altLang="en-US" smtClean="0"/>
              <a:t>‹#›</a:t>
            </a:fld>
            <a:endParaRPr kumimoji="1" lang="ja-JP" altLang="en-US"/>
          </a:p>
        </p:txBody>
      </p:sp>
    </p:spTree>
    <p:extLst>
      <p:ext uri="{BB962C8B-B14F-4D97-AF65-F5344CB8AC3E}">
        <p14:creationId xmlns:p14="http://schemas.microsoft.com/office/powerpoint/2010/main" val="3373423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89769D-2E0E-4E9F-AB5A-0BA8C5CBA4D1}"/>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3F4552C-D290-492B-BCBD-0592409D66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5DF7AB00-BB9A-48BC-B2AB-35EB5C380002}"/>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FC10DBCD-5645-4D02-928A-12A6333AB4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D3B30B3-C45B-467C-83F9-D7A7D60EAEC4}"/>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F73CE1F-7D1F-4CD8-AD50-A624E360DFAB}"/>
              </a:ext>
            </a:extLst>
          </p:cNvPr>
          <p:cNvSpPr>
            <a:spLocks noGrp="1"/>
          </p:cNvSpPr>
          <p:nvPr>
            <p:ph type="dt" sz="half" idx="10"/>
          </p:nvPr>
        </p:nvSpPr>
        <p:spPr/>
        <p:txBody>
          <a:bodyPr/>
          <a:lstStyle/>
          <a:p>
            <a:fld id="{10249477-B6BB-4536-9B48-A9A8742834E1}" type="datetime1">
              <a:rPr kumimoji="1" lang="ja-JP" altLang="en-US" smtClean="0"/>
              <a:t>2025/4/10</a:t>
            </a:fld>
            <a:endParaRPr kumimoji="1" lang="ja-JP" altLang="en-US"/>
          </a:p>
        </p:txBody>
      </p:sp>
      <p:sp>
        <p:nvSpPr>
          <p:cNvPr id="8" name="フッター プレースホルダー 7">
            <a:extLst>
              <a:ext uri="{FF2B5EF4-FFF2-40B4-BE49-F238E27FC236}">
                <a16:creationId xmlns:a16="http://schemas.microsoft.com/office/drawing/2014/main" id="{F9146EB1-C1F7-4874-BBD9-0B17490DE10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DFE4EB5-103D-4CDE-92CC-261E9E0F6A96}"/>
              </a:ext>
            </a:extLst>
          </p:cNvPr>
          <p:cNvSpPr>
            <a:spLocks noGrp="1"/>
          </p:cNvSpPr>
          <p:nvPr>
            <p:ph type="sldNum" sz="quarter" idx="12"/>
          </p:nvPr>
        </p:nvSpPr>
        <p:spPr/>
        <p:txBody>
          <a:bodyPr/>
          <a:lstStyle/>
          <a:p>
            <a:fld id="{4A58771C-9DC5-4321-8B99-5981756AED9E}" type="slidenum">
              <a:rPr kumimoji="1" lang="ja-JP" altLang="en-US" smtClean="0"/>
              <a:t>‹#›</a:t>
            </a:fld>
            <a:endParaRPr kumimoji="1" lang="ja-JP" altLang="en-US"/>
          </a:p>
        </p:txBody>
      </p:sp>
    </p:spTree>
    <p:extLst>
      <p:ext uri="{BB962C8B-B14F-4D97-AF65-F5344CB8AC3E}">
        <p14:creationId xmlns:p14="http://schemas.microsoft.com/office/powerpoint/2010/main" val="1229422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3D66741-4FD1-4082-8CF9-78CDCA4ACF6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5111A68-65F9-4D98-9F0F-4089626C7475}"/>
              </a:ext>
            </a:extLst>
          </p:cNvPr>
          <p:cNvSpPr>
            <a:spLocks noGrp="1"/>
          </p:cNvSpPr>
          <p:nvPr>
            <p:ph type="dt" sz="half" idx="10"/>
          </p:nvPr>
        </p:nvSpPr>
        <p:spPr/>
        <p:txBody>
          <a:bodyPr/>
          <a:lstStyle/>
          <a:p>
            <a:fld id="{A50B84AB-A6D2-42CC-A9AC-651AF0917691}" type="datetime1">
              <a:rPr kumimoji="1" lang="ja-JP" altLang="en-US" smtClean="0"/>
              <a:t>2025/4/10</a:t>
            </a:fld>
            <a:endParaRPr kumimoji="1" lang="ja-JP" altLang="en-US"/>
          </a:p>
        </p:txBody>
      </p:sp>
      <p:sp>
        <p:nvSpPr>
          <p:cNvPr id="4" name="フッター プレースホルダー 3">
            <a:extLst>
              <a:ext uri="{FF2B5EF4-FFF2-40B4-BE49-F238E27FC236}">
                <a16:creationId xmlns:a16="http://schemas.microsoft.com/office/drawing/2014/main" id="{EF8DF004-D16E-46F4-9DF2-A602F81213E7}"/>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28F5889-CC34-400D-860A-B0DE865D4B94}"/>
              </a:ext>
            </a:extLst>
          </p:cNvPr>
          <p:cNvSpPr>
            <a:spLocks noGrp="1"/>
          </p:cNvSpPr>
          <p:nvPr>
            <p:ph type="sldNum" sz="quarter" idx="12"/>
          </p:nvPr>
        </p:nvSpPr>
        <p:spPr/>
        <p:txBody>
          <a:bodyPr/>
          <a:lstStyle/>
          <a:p>
            <a:fld id="{4A58771C-9DC5-4321-8B99-5981756AED9E}" type="slidenum">
              <a:rPr kumimoji="1" lang="ja-JP" altLang="en-US" smtClean="0"/>
              <a:t>‹#›</a:t>
            </a:fld>
            <a:endParaRPr kumimoji="1" lang="ja-JP" altLang="en-US"/>
          </a:p>
        </p:txBody>
      </p:sp>
    </p:spTree>
    <p:extLst>
      <p:ext uri="{BB962C8B-B14F-4D97-AF65-F5344CB8AC3E}">
        <p14:creationId xmlns:p14="http://schemas.microsoft.com/office/powerpoint/2010/main" val="2548766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BD56472-1295-426D-960D-77B559814BCE}"/>
              </a:ext>
            </a:extLst>
          </p:cNvPr>
          <p:cNvSpPr>
            <a:spLocks noGrp="1"/>
          </p:cNvSpPr>
          <p:nvPr>
            <p:ph type="dt" sz="half" idx="10"/>
          </p:nvPr>
        </p:nvSpPr>
        <p:spPr/>
        <p:txBody>
          <a:bodyPr/>
          <a:lstStyle/>
          <a:p>
            <a:fld id="{C7C8DB2A-41E9-4BD5-985B-1559AD3FFB02}" type="datetime1">
              <a:rPr kumimoji="1" lang="ja-JP" altLang="en-US" smtClean="0"/>
              <a:t>2025/4/10</a:t>
            </a:fld>
            <a:endParaRPr kumimoji="1" lang="ja-JP" altLang="en-US"/>
          </a:p>
        </p:txBody>
      </p:sp>
      <p:sp>
        <p:nvSpPr>
          <p:cNvPr id="3" name="フッター プレースホルダー 2">
            <a:extLst>
              <a:ext uri="{FF2B5EF4-FFF2-40B4-BE49-F238E27FC236}">
                <a16:creationId xmlns:a16="http://schemas.microsoft.com/office/drawing/2014/main" id="{352D16CA-56D2-4BCD-8DEF-CD530BBE60C1}"/>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D8B786B-B227-4E6D-88B1-65502E489BD9}"/>
              </a:ext>
            </a:extLst>
          </p:cNvPr>
          <p:cNvSpPr>
            <a:spLocks noGrp="1"/>
          </p:cNvSpPr>
          <p:nvPr>
            <p:ph type="sldNum" sz="quarter" idx="12"/>
          </p:nvPr>
        </p:nvSpPr>
        <p:spPr/>
        <p:txBody>
          <a:bodyPr/>
          <a:lstStyle/>
          <a:p>
            <a:fld id="{4A58771C-9DC5-4321-8B99-5981756AED9E}" type="slidenum">
              <a:rPr kumimoji="1" lang="ja-JP" altLang="en-US" smtClean="0"/>
              <a:t>‹#›</a:t>
            </a:fld>
            <a:endParaRPr kumimoji="1" lang="ja-JP" altLang="en-US"/>
          </a:p>
        </p:txBody>
      </p:sp>
    </p:spTree>
    <p:extLst>
      <p:ext uri="{BB962C8B-B14F-4D97-AF65-F5344CB8AC3E}">
        <p14:creationId xmlns:p14="http://schemas.microsoft.com/office/powerpoint/2010/main" val="2380314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3A2091-CF51-48C6-A135-3BC24FC99FB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A1FA3E8-6DD5-4A21-988E-34F4CEBE10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F71A3084-BA67-4C71-B854-3FD17C3323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163517D-9CE4-432D-84C7-9382085969CD}"/>
              </a:ext>
            </a:extLst>
          </p:cNvPr>
          <p:cNvSpPr>
            <a:spLocks noGrp="1"/>
          </p:cNvSpPr>
          <p:nvPr>
            <p:ph type="dt" sz="half" idx="10"/>
          </p:nvPr>
        </p:nvSpPr>
        <p:spPr/>
        <p:txBody>
          <a:bodyPr/>
          <a:lstStyle/>
          <a:p>
            <a:fld id="{91261B7B-5FA3-4F27-BE49-E5B302DDE2E9}" type="datetime1">
              <a:rPr kumimoji="1" lang="ja-JP" altLang="en-US" smtClean="0"/>
              <a:t>2025/4/10</a:t>
            </a:fld>
            <a:endParaRPr kumimoji="1" lang="ja-JP" altLang="en-US"/>
          </a:p>
        </p:txBody>
      </p:sp>
      <p:sp>
        <p:nvSpPr>
          <p:cNvPr id="6" name="フッター プレースホルダー 5">
            <a:extLst>
              <a:ext uri="{FF2B5EF4-FFF2-40B4-BE49-F238E27FC236}">
                <a16:creationId xmlns:a16="http://schemas.microsoft.com/office/drawing/2014/main" id="{6205C802-4BA8-4CED-B00A-7644BE20F20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9174419-ACF4-442A-8F95-922ED835E05D}"/>
              </a:ext>
            </a:extLst>
          </p:cNvPr>
          <p:cNvSpPr>
            <a:spLocks noGrp="1"/>
          </p:cNvSpPr>
          <p:nvPr>
            <p:ph type="sldNum" sz="quarter" idx="12"/>
          </p:nvPr>
        </p:nvSpPr>
        <p:spPr/>
        <p:txBody>
          <a:bodyPr/>
          <a:lstStyle/>
          <a:p>
            <a:fld id="{4A58771C-9DC5-4321-8B99-5981756AED9E}" type="slidenum">
              <a:rPr kumimoji="1" lang="ja-JP" altLang="en-US" smtClean="0"/>
              <a:t>‹#›</a:t>
            </a:fld>
            <a:endParaRPr kumimoji="1" lang="ja-JP" altLang="en-US"/>
          </a:p>
        </p:txBody>
      </p:sp>
    </p:spTree>
    <p:extLst>
      <p:ext uri="{BB962C8B-B14F-4D97-AF65-F5344CB8AC3E}">
        <p14:creationId xmlns:p14="http://schemas.microsoft.com/office/powerpoint/2010/main" val="1928745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831FC0-4CAF-42F7-8337-42F44BC4D61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5A633F7A-E2DF-4569-822C-3AE8661EAF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C0578C98-9AB0-4FC7-81DD-C3B7BB312B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3F61E6F-6BE0-4060-8D14-B364EA93AFDF}"/>
              </a:ext>
            </a:extLst>
          </p:cNvPr>
          <p:cNvSpPr>
            <a:spLocks noGrp="1"/>
          </p:cNvSpPr>
          <p:nvPr>
            <p:ph type="dt" sz="half" idx="10"/>
          </p:nvPr>
        </p:nvSpPr>
        <p:spPr/>
        <p:txBody>
          <a:bodyPr/>
          <a:lstStyle/>
          <a:p>
            <a:fld id="{0A7E7642-1107-4051-82C7-527DC0D51217}" type="datetime1">
              <a:rPr kumimoji="1" lang="ja-JP" altLang="en-US" smtClean="0"/>
              <a:t>2025/4/10</a:t>
            </a:fld>
            <a:endParaRPr kumimoji="1" lang="ja-JP" altLang="en-US"/>
          </a:p>
        </p:txBody>
      </p:sp>
      <p:sp>
        <p:nvSpPr>
          <p:cNvPr id="6" name="フッター プレースホルダー 5">
            <a:extLst>
              <a:ext uri="{FF2B5EF4-FFF2-40B4-BE49-F238E27FC236}">
                <a16:creationId xmlns:a16="http://schemas.microsoft.com/office/drawing/2014/main" id="{7A26211D-7AFF-4913-9CBB-F23A8097A32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58A67AF-D7F9-42D8-8948-EFF65152891F}"/>
              </a:ext>
            </a:extLst>
          </p:cNvPr>
          <p:cNvSpPr>
            <a:spLocks noGrp="1"/>
          </p:cNvSpPr>
          <p:nvPr>
            <p:ph type="sldNum" sz="quarter" idx="12"/>
          </p:nvPr>
        </p:nvSpPr>
        <p:spPr/>
        <p:txBody>
          <a:bodyPr/>
          <a:lstStyle/>
          <a:p>
            <a:fld id="{4A58771C-9DC5-4321-8B99-5981756AED9E}" type="slidenum">
              <a:rPr kumimoji="1" lang="ja-JP" altLang="en-US" smtClean="0"/>
              <a:t>‹#›</a:t>
            </a:fld>
            <a:endParaRPr kumimoji="1" lang="ja-JP" altLang="en-US"/>
          </a:p>
        </p:txBody>
      </p:sp>
    </p:spTree>
    <p:extLst>
      <p:ext uri="{BB962C8B-B14F-4D97-AF65-F5344CB8AC3E}">
        <p14:creationId xmlns:p14="http://schemas.microsoft.com/office/powerpoint/2010/main" val="1883701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141A9C7-F7B1-42DB-852B-6561E9D271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D4D1918-144A-49F1-ABB0-FF63288453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30B5C41-BBAB-41A4-8484-21A05B12A4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7ADE48-880B-4C9C-9D1C-5D7C026278FC}" type="datetime1">
              <a:rPr kumimoji="1" lang="ja-JP" altLang="en-US" smtClean="0"/>
              <a:t>2025/4/10</a:t>
            </a:fld>
            <a:endParaRPr kumimoji="1" lang="ja-JP" altLang="en-US"/>
          </a:p>
        </p:txBody>
      </p:sp>
      <p:sp>
        <p:nvSpPr>
          <p:cNvPr id="5" name="フッター プレースホルダー 4">
            <a:extLst>
              <a:ext uri="{FF2B5EF4-FFF2-40B4-BE49-F238E27FC236}">
                <a16:creationId xmlns:a16="http://schemas.microsoft.com/office/drawing/2014/main" id="{6D905BF5-2245-4EE1-AC83-381A0E3ADB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3E08291-A209-4938-AB81-76F24727B1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58771C-9DC5-4321-8B99-5981756AED9E}" type="slidenum">
              <a:rPr kumimoji="1" lang="ja-JP" altLang="en-US" smtClean="0"/>
              <a:t>‹#›</a:t>
            </a:fld>
            <a:endParaRPr kumimoji="1" lang="ja-JP" altLang="en-US"/>
          </a:p>
        </p:txBody>
      </p:sp>
    </p:spTree>
    <p:extLst>
      <p:ext uri="{BB962C8B-B14F-4D97-AF65-F5344CB8AC3E}">
        <p14:creationId xmlns:p14="http://schemas.microsoft.com/office/powerpoint/2010/main" val="27379048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a:extLst>
              <a:ext uri="{FF2B5EF4-FFF2-40B4-BE49-F238E27FC236}">
                <a16:creationId xmlns:a16="http://schemas.microsoft.com/office/drawing/2014/main" id="{C8BD78BF-0FF4-4862-A7D5-D707D9D98A60}"/>
              </a:ext>
            </a:extLst>
          </p:cNvPr>
          <p:cNvCxnSpPr/>
          <p:nvPr/>
        </p:nvCxnSpPr>
        <p:spPr>
          <a:xfrm flipV="1">
            <a:off x="37212" y="577977"/>
            <a:ext cx="6012000" cy="0"/>
          </a:xfrm>
          <a:prstGeom prst="line">
            <a:avLst/>
          </a:prstGeom>
          <a:ln w="28575">
            <a:solidFill>
              <a:srgbClr val="5B9BD5"/>
            </a:solidFill>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8F263193-FD09-40AD-B1BC-525AAB095F6D}"/>
              </a:ext>
            </a:extLst>
          </p:cNvPr>
          <p:cNvSpPr txBox="1"/>
          <p:nvPr/>
        </p:nvSpPr>
        <p:spPr>
          <a:xfrm>
            <a:off x="127959" y="1048480"/>
            <a:ext cx="5872809" cy="3198311"/>
          </a:xfrm>
          <a:prstGeom prst="rect">
            <a:avLst/>
          </a:prstGeom>
          <a:noFill/>
        </p:spPr>
        <p:txBody>
          <a:bodyPr wrap="square" rtlCol="0">
            <a:spAutoFit/>
          </a:bodyPr>
          <a:lstStyle/>
          <a:p>
            <a:pPr>
              <a:spcAft>
                <a:spcPts val="300"/>
              </a:spcAft>
            </a:pPr>
            <a:r>
              <a:rPr lang="ja-JP" altLang="en-US" sz="1600" b="1" dirty="0">
                <a:latin typeface="メイリオ" panose="020B0604030504040204" pitchFamily="50" charset="-128"/>
                <a:ea typeface="メイリオ" panose="020B0604030504040204" pitchFamily="50" charset="-128"/>
              </a:rPr>
              <a:t>■要件</a:t>
            </a:r>
            <a:endParaRPr lang="en-US" altLang="ja-JP" sz="1600" b="1" dirty="0">
              <a:latin typeface="メイリオ" panose="020B0604030504040204" pitchFamily="50" charset="-128"/>
              <a:ea typeface="メイリオ" panose="020B0604030504040204" pitchFamily="50" charset="-128"/>
            </a:endParaRPr>
          </a:p>
          <a:p>
            <a:pPr>
              <a:spcAft>
                <a:spcPts val="300"/>
              </a:spcAft>
            </a:pPr>
            <a:r>
              <a:rPr lang="ja-JP" altLang="en-US" sz="1600" dirty="0">
                <a:latin typeface="メイリオ" panose="020B0604030504040204" pitchFamily="50" charset="-128"/>
                <a:ea typeface="メイリオ" panose="020B0604030504040204" pitchFamily="50" charset="-128"/>
              </a:rPr>
              <a:t>　①数値目標</a:t>
            </a:r>
            <a:r>
              <a:rPr lang="ja-JP" altLang="en-US" sz="1200" dirty="0">
                <a:latin typeface="メイリオ" panose="020B0604030504040204" pitchFamily="50" charset="-128"/>
                <a:ea typeface="メイリオ" panose="020B0604030504040204" pitchFamily="50" charset="-128"/>
              </a:rPr>
              <a:t>（延床面積、財政効果額等）</a:t>
            </a:r>
            <a:r>
              <a:rPr lang="ja-JP" altLang="en-US" sz="1600" dirty="0">
                <a:latin typeface="メイリオ" panose="020B0604030504040204" pitchFamily="50" charset="-128"/>
                <a:ea typeface="メイリオ" panose="020B0604030504040204" pitchFamily="50" charset="-128"/>
              </a:rPr>
              <a:t>が設定されていること</a:t>
            </a:r>
            <a:endParaRPr lang="en-US" altLang="ja-JP" sz="1600" dirty="0">
              <a:latin typeface="メイリオ" panose="020B0604030504040204" pitchFamily="50" charset="-128"/>
              <a:ea typeface="メイリオ" panose="020B0604030504040204" pitchFamily="50" charset="-128"/>
            </a:endParaRPr>
          </a:p>
          <a:p>
            <a:pPr>
              <a:spcAft>
                <a:spcPts val="300"/>
              </a:spcAft>
            </a:pPr>
            <a:r>
              <a:rPr lang="ja-JP" altLang="en-US" sz="1600" dirty="0">
                <a:latin typeface="メイリオ" panose="020B0604030504040204" pitchFamily="50" charset="-128"/>
                <a:ea typeface="メイリオ" panose="020B0604030504040204" pitchFamily="50" charset="-128"/>
              </a:rPr>
              <a:t>　②再編方針</a:t>
            </a:r>
            <a:r>
              <a:rPr lang="ja-JP" altLang="en-US" sz="1200" dirty="0">
                <a:latin typeface="メイリオ" panose="020B0604030504040204" pitchFamily="50" charset="-128"/>
                <a:ea typeface="メイリオ" panose="020B0604030504040204" pitchFamily="50" charset="-128"/>
              </a:rPr>
              <a:t>（集約化、長寿命化、廃止等）</a:t>
            </a:r>
            <a:r>
              <a:rPr lang="ja-JP" altLang="en-US" sz="1600" dirty="0">
                <a:latin typeface="メイリオ" panose="020B0604030504040204" pitchFamily="50" charset="-128"/>
                <a:ea typeface="メイリオ" panose="020B0604030504040204" pitchFamily="50" charset="-128"/>
              </a:rPr>
              <a:t>及び時期を示すこと</a:t>
            </a:r>
            <a:endParaRPr lang="en-US" altLang="ja-JP" sz="1600" dirty="0">
              <a:latin typeface="メイリオ" panose="020B0604030504040204" pitchFamily="50" charset="-128"/>
              <a:ea typeface="メイリオ" panose="020B0604030504040204" pitchFamily="50" charset="-128"/>
            </a:endParaRPr>
          </a:p>
          <a:p>
            <a:pPr>
              <a:spcAft>
                <a:spcPts val="300"/>
              </a:spcAft>
            </a:pPr>
            <a:r>
              <a:rPr lang="ja-JP" altLang="en-US" sz="1600" dirty="0">
                <a:latin typeface="メイリオ" panose="020B0604030504040204" pitchFamily="50" charset="-128"/>
                <a:ea typeface="メイリオ" panose="020B0604030504040204" pitchFamily="50" charset="-128"/>
              </a:rPr>
              <a:t>　③計画の実施に要するコストを総額及び年度別で示すこと</a:t>
            </a:r>
            <a:endParaRPr lang="en-US" altLang="ja-JP" sz="1600" dirty="0">
              <a:latin typeface="メイリオ" panose="020B0604030504040204" pitchFamily="50" charset="-128"/>
              <a:ea typeface="メイリオ" panose="020B0604030504040204" pitchFamily="50" charset="-128"/>
            </a:endParaRPr>
          </a:p>
          <a:p>
            <a:pPr>
              <a:spcAft>
                <a:spcPts val="300"/>
              </a:spcAft>
            </a:pPr>
            <a:r>
              <a:rPr lang="ja-JP" altLang="en-US" sz="1600" dirty="0">
                <a:latin typeface="メイリオ" panose="020B0604030504040204" pitchFamily="50" charset="-128"/>
                <a:ea typeface="メイリオ" panose="020B0604030504040204" pitchFamily="50" charset="-128"/>
              </a:rPr>
              <a:t>　④原則全ての公共施設を対象とすること</a:t>
            </a:r>
            <a:endParaRPr lang="en-US" altLang="ja-JP" sz="1600" dirty="0">
              <a:latin typeface="メイリオ" panose="020B0604030504040204" pitchFamily="50" charset="-128"/>
              <a:ea typeface="メイリオ" panose="020B0604030504040204" pitchFamily="50" charset="-128"/>
            </a:endParaRPr>
          </a:p>
          <a:p>
            <a:pPr>
              <a:spcAft>
                <a:spcPts val="300"/>
              </a:spcAft>
            </a:pPr>
            <a:r>
              <a:rPr lang="ja-JP" altLang="en-US" sz="1600" dirty="0">
                <a:latin typeface="メイリオ" panose="020B0604030504040204" pitchFamily="50" charset="-128"/>
                <a:ea typeface="メイリオ" panose="020B0604030504040204" pitchFamily="50" charset="-128"/>
              </a:rPr>
              <a:t>　⑤計画期間は原則</a:t>
            </a:r>
            <a:r>
              <a:rPr lang="en-US" altLang="ja-JP" sz="1600" dirty="0">
                <a:latin typeface="メイリオ" panose="020B0604030504040204" pitchFamily="50" charset="-128"/>
                <a:ea typeface="メイリオ" panose="020B0604030504040204" pitchFamily="50" charset="-128"/>
              </a:rPr>
              <a:t>20</a:t>
            </a:r>
            <a:r>
              <a:rPr lang="ja-JP" altLang="en-US" sz="1600" dirty="0">
                <a:latin typeface="メイリオ" panose="020B0604030504040204" pitchFamily="50" charset="-128"/>
                <a:ea typeface="メイリオ" panose="020B0604030504040204" pitchFamily="50" charset="-128"/>
              </a:rPr>
              <a:t>年間とすること</a:t>
            </a:r>
            <a:endParaRPr lang="en-US" altLang="ja-JP" sz="1600" dirty="0">
              <a:latin typeface="メイリオ" panose="020B0604030504040204" pitchFamily="50" charset="-128"/>
              <a:ea typeface="メイリオ" panose="020B0604030504040204" pitchFamily="50" charset="-128"/>
            </a:endParaRPr>
          </a:p>
          <a:p>
            <a:pPr>
              <a:spcAft>
                <a:spcPts val="300"/>
              </a:spcAft>
            </a:pPr>
            <a:r>
              <a:rPr lang="ja-JP" altLang="en-US" sz="1600" dirty="0">
                <a:latin typeface="メイリオ" panose="020B0604030504040204" pitchFamily="50" charset="-128"/>
                <a:ea typeface="メイリオ" panose="020B0604030504040204" pitchFamily="50" charset="-128"/>
              </a:rPr>
              <a:t>　⑥個別の再編事例について取組状況や進捗状況を記載し、</a:t>
            </a:r>
            <a:endParaRPr lang="en-US" altLang="ja-JP" sz="1600" dirty="0">
              <a:latin typeface="メイリオ" panose="020B0604030504040204" pitchFamily="50" charset="-128"/>
              <a:ea typeface="メイリオ" panose="020B0604030504040204" pitchFamily="50" charset="-128"/>
            </a:endParaRPr>
          </a:p>
          <a:p>
            <a:pPr>
              <a:spcAft>
                <a:spcPts val="300"/>
              </a:spcAft>
            </a:pPr>
            <a:r>
              <a:rPr lang="ja-JP" altLang="en-US" sz="1600" dirty="0">
                <a:latin typeface="メイリオ" panose="020B0604030504040204" pitchFamily="50" charset="-128"/>
                <a:ea typeface="メイリオ" panose="020B0604030504040204" pitchFamily="50" charset="-128"/>
              </a:rPr>
              <a:t>　　適宜更新すること</a:t>
            </a:r>
            <a:endParaRPr lang="en-US" altLang="ja-JP" sz="1600" dirty="0">
              <a:latin typeface="メイリオ" panose="020B0604030504040204" pitchFamily="50" charset="-128"/>
              <a:ea typeface="メイリオ" panose="020B0604030504040204" pitchFamily="50" charset="-128"/>
            </a:endParaRPr>
          </a:p>
          <a:p>
            <a:pPr>
              <a:spcAft>
                <a:spcPts val="400"/>
              </a:spcAft>
            </a:pPr>
            <a:r>
              <a:rPr lang="ja-JP" altLang="en-US" sz="1600" dirty="0">
                <a:latin typeface="メイリオ" panose="020B0604030504040204" pitchFamily="50" charset="-128"/>
                <a:ea typeface="メイリオ" panose="020B0604030504040204" pitchFamily="50" charset="-128"/>
              </a:rPr>
              <a:t>　⑦原則</a:t>
            </a:r>
            <a:r>
              <a:rPr lang="en-US" altLang="ja-JP" sz="1600" dirty="0">
                <a:latin typeface="メイリオ" panose="020B0604030504040204" pitchFamily="50" charset="-128"/>
                <a:ea typeface="メイリオ" panose="020B0604030504040204" pitchFamily="50" charset="-128"/>
              </a:rPr>
              <a:t>1</a:t>
            </a:r>
            <a:r>
              <a:rPr lang="ja-JP" altLang="en-US" sz="1600" dirty="0">
                <a:latin typeface="メイリオ" panose="020B0604030504040204" pitchFamily="50" charset="-128"/>
                <a:ea typeface="メイリオ" panose="020B0604030504040204" pitchFamily="50" charset="-128"/>
              </a:rPr>
              <a:t>つの計画として策定すること。</a:t>
            </a:r>
            <a:endParaRPr lang="en-US" altLang="ja-JP" sz="1600" dirty="0">
              <a:latin typeface="メイリオ" panose="020B0604030504040204" pitchFamily="50" charset="-128"/>
              <a:ea typeface="メイリオ" panose="020B0604030504040204" pitchFamily="50" charset="-128"/>
            </a:endParaRPr>
          </a:p>
          <a:p>
            <a:pPr>
              <a:spcAft>
                <a:spcPts val="300"/>
              </a:spcAft>
            </a:pPr>
            <a:r>
              <a:rPr lang="ja-JP" altLang="en-US" sz="1600" dirty="0">
                <a:latin typeface="メイリオ" panose="020B0604030504040204" pitchFamily="50" charset="-128"/>
                <a:ea typeface="メイリオ" panose="020B0604030504040204" pitchFamily="50" charset="-128"/>
              </a:rPr>
              <a:t>　⑧「広域連携」による再編について検討している場合は、</a:t>
            </a:r>
            <a:endParaRPr lang="en-US" altLang="ja-JP" sz="1600" dirty="0">
              <a:latin typeface="メイリオ" panose="020B0604030504040204" pitchFamily="50" charset="-128"/>
              <a:ea typeface="メイリオ" panose="020B0604030504040204" pitchFamily="50" charset="-128"/>
            </a:endParaRPr>
          </a:p>
          <a:p>
            <a:pPr>
              <a:spcAft>
                <a:spcPts val="300"/>
              </a:spcAft>
            </a:pPr>
            <a:r>
              <a:rPr lang="ja-JP" altLang="en-US" sz="1600" dirty="0">
                <a:latin typeface="メイリオ" panose="020B0604030504040204" pitchFamily="50" charset="-128"/>
                <a:ea typeface="メイリオ" panose="020B0604030504040204" pitchFamily="50" charset="-128"/>
              </a:rPr>
              <a:t>　　具体的に記載すること</a:t>
            </a:r>
            <a:endParaRPr lang="en-US" altLang="ja-JP" sz="1600" dirty="0">
              <a:latin typeface="メイリオ" panose="020B0604030504040204" pitchFamily="50" charset="-128"/>
              <a:ea typeface="メイリオ" panose="020B0604030504040204" pitchFamily="50" charset="-128"/>
            </a:endParaRPr>
          </a:p>
        </p:txBody>
      </p:sp>
      <p:sp>
        <p:nvSpPr>
          <p:cNvPr id="12" name="テキスト ボックス 11">
            <a:extLst>
              <a:ext uri="{FF2B5EF4-FFF2-40B4-BE49-F238E27FC236}">
                <a16:creationId xmlns:a16="http://schemas.microsoft.com/office/drawing/2014/main" id="{4C795AA0-B342-4E1A-96AD-DF5D3022968F}"/>
              </a:ext>
            </a:extLst>
          </p:cNvPr>
          <p:cNvSpPr txBox="1"/>
          <p:nvPr/>
        </p:nvSpPr>
        <p:spPr>
          <a:xfrm>
            <a:off x="7783232" y="1362915"/>
            <a:ext cx="863552" cy="324498"/>
          </a:xfrm>
          <a:prstGeom prst="rect">
            <a:avLst/>
          </a:prstGeom>
          <a:noFill/>
          <a:ln w="28575">
            <a:solidFill>
              <a:schemeClr val="tx1"/>
            </a:solidFill>
          </a:ln>
        </p:spPr>
        <p:txBody>
          <a:bodyPr wrap="none" lIns="72000" tIns="72000" rIns="72000" bIns="36000" rtlCol="0" anchor="ctr" anchorCtr="0">
            <a:spAutoFit/>
          </a:bodyPr>
          <a:lstStyle/>
          <a:p>
            <a:pPr algn="ctr"/>
            <a:r>
              <a:rPr lang="ja-JP" altLang="en-US" sz="1400" b="1" dirty="0">
                <a:latin typeface="メイリオ" panose="020B0604030504040204" pitchFamily="50" charset="-128"/>
                <a:ea typeface="メイリオ" panose="020B0604030504040204" pitchFamily="50" charset="-128"/>
              </a:rPr>
              <a:t>数値目標</a:t>
            </a:r>
          </a:p>
        </p:txBody>
      </p:sp>
      <p:sp>
        <p:nvSpPr>
          <p:cNvPr id="13" name="テキスト ボックス 12">
            <a:extLst>
              <a:ext uri="{FF2B5EF4-FFF2-40B4-BE49-F238E27FC236}">
                <a16:creationId xmlns:a16="http://schemas.microsoft.com/office/drawing/2014/main" id="{F9A1FB76-5068-4D26-997F-5B4A891B8B3A}"/>
              </a:ext>
            </a:extLst>
          </p:cNvPr>
          <p:cNvSpPr txBox="1"/>
          <p:nvPr/>
        </p:nvSpPr>
        <p:spPr>
          <a:xfrm>
            <a:off x="6428858" y="2367512"/>
            <a:ext cx="1332000" cy="720000"/>
          </a:xfrm>
          <a:prstGeom prst="rect">
            <a:avLst/>
          </a:prstGeom>
          <a:noFill/>
          <a:ln w="28575">
            <a:solidFill>
              <a:schemeClr val="tx1"/>
            </a:solidFill>
          </a:ln>
        </p:spPr>
        <p:txBody>
          <a:bodyPr wrap="none" rtlCol="0">
            <a:spAutoFit/>
          </a:bodyPr>
          <a:lstStyle/>
          <a:p>
            <a:r>
              <a:rPr lang="ja-JP" altLang="en-US" sz="1050" u="sng" dirty="0">
                <a:latin typeface="メイリオ" panose="020B0604030504040204" pitchFamily="50" charset="-128"/>
                <a:ea typeface="メイリオ" panose="020B0604030504040204" pitchFamily="50" charset="-128"/>
              </a:rPr>
              <a:t>■教育施設</a:t>
            </a:r>
            <a:endParaRPr lang="en-US" altLang="ja-JP" sz="1050" u="sng" dirty="0">
              <a:latin typeface="メイリオ" panose="020B0604030504040204" pitchFamily="50" charset="-128"/>
              <a:ea typeface="メイリオ" panose="020B0604030504040204" pitchFamily="50" charset="-128"/>
            </a:endParaRPr>
          </a:p>
          <a:p>
            <a:r>
              <a:rPr lang="en-US" altLang="ja-JP" sz="800" dirty="0">
                <a:latin typeface="メイリオ" panose="020B0604030504040204" pitchFamily="50" charset="-128"/>
                <a:ea typeface="メイリオ" panose="020B0604030504040204" pitchFamily="50" charset="-128"/>
              </a:rPr>
              <a:t>A</a:t>
            </a:r>
            <a:r>
              <a:rPr lang="ja-JP" altLang="en-US" sz="800" dirty="0">
                <a:latin typeface="メイリオ" panose="020B0604030504040204" pitchFamily="50" charset="-128"/>
                <a:ea typeface="メイリオ" panose="020B0604030504040204" pitchFamily="50" charset="-128"/>
              </a:rPr>
              <a:t>小学校：長寿命化</a:t>
            </a:r>
            <a:endParaRPr lang="en-US" altLang="ja-JP" sz="800" dirty="0">
              <a:latin typeface="メイリオ" panose="020B0604030504040204" pitchFamily="50" charset="-128"/>
              <a:ea typeface="メイリオ" panose="020B0604030504040204" pitchFamily="50" charset="-128"/>
            </a:endParaRPr>
          </a:p>
          <a:p>
            <a:r>
              <a:rPr lang="en-US" altLang="ja-JP" sz="800" dirty="0">
                <a:latin typeface="メイリオ" panose="020B0604030504040204" pitchFamily="50" charset="-128"/>
                <a:ea typeface="メイリオ" panose="020B0604030504040204" pitchFamily="50" charset="-128"/>
              </a:rPr>
              <a:t>B</a:t>
            </a:r>
            <a:r>
              <a:rPr lang="ja-JP" altLang="en-US" sz="800" dirty="0">
                <a:latin typeface="メイリオ" panose="020B0604030504040204" pitchFamily="50" charset="-128"/>
                <a:ea typeface="メイリオ" panose="020B0604030504040204" pitchFamily="50" charset="-128"/>
              </a:rPr>
              <a:t>小学校：○年に</a:t>
            </a:r>
            <a:r>
              <a:rPr lang="en-US" altLang="ja-JP" sz="800" dirty="0">
                <a:latin typeface="メイリオ" panose="020B0604030504040204" pitchFamily="50" charset="-128"/>
                <a:ea typeface="メイリオ" panose="020B0604030504040204" pitchFamily="50" charset="-128"/>
              </a:rPr>
              <a:t>C</a:t>
            </a:r>
            <a:r>
              <a:rPr lang="ja-JP" altLang="en-US" sz="800" dirty="0">
                <a:latin typeface="メイリオ" panose="020B0604030504040204" pitchFamily="50" charset="-128"/>
                <a:ea typeface="メイリオ" panose="020B0604030504040204" pitchFamily="50" charset="-128"/>
              </a:rPr>
              <a:t>と統合</a:t>
            </a:r>
            <a:endParaRPr lang="en-US" altLang="ja-JP" sz="800" dirty="0">
              <a:latin typeface="メイリオ" panose="020B0604030504040204" pitchFamily="50" charset="-128"/>
              <a:ea typeface="メイリオ" panose="020B0604030504040204" pitchFamily="50" charset="-128"/>
            </a:endParaRPr>
          </a:p>
          <a:p>
            <a:r>
              <a:rPr lang="en-US" altLang="ja-JP" sz="800" dirty="0">
                <a:latin typeface="メイリオ" panose="020B0604030504040204" pitchFamily="50" charset="-128"/>
                <a:ea typeface="メイリオ" panose="020B0604030504040204" pitchFamily="50" charset="-128"/>
              </a:rPr>
              <a:t>C</a:t>
            </a:r>
            <a:r>
              <a:rPr lang="ja-JP" altLang="en-US" sz="800" dirty="0">
                <a:latin typeface="メイリオ" panose="020B0604030504040204" pitchFamily="50" charset="-128"/>
                <a:ea typeface="メイリオ" panose="020B0604030504040204" pitchFamily="50" charset="-128"/>
              </a:rPr>
              <a:t>中学校：○年に</a:t>
            </a:r>
            <a:r>
              <a:rPr lang="en-US" altLang="ja-JP" sz="800" dirty="0">
                <a:latin typeface="メイリオ" panose="020B0604030504040204" pitchFamily="50" charset="-128"/>
                <a:ea typeface="メイリオ" panose="020B0604030504040204" pitchFamily="50" charset="-128"/>
              </a:rPr>
              <a:t>B</a:t>
            </a:r>
            <a:r>
              <a:rPr lang="ja-JP" altLang="en-US" sz="800" dirty="0">
                <a:latin typeface="メイリオ" panose="020B0604030504040204" pitchFamily="50" charset="-128"/>
                <a:ea typeface="メイリオ" panose="020B0604030504040204" pitchFamily="50" charset="-128"/>
              </a:rPr>
              <a:t>と統合</a:t>
            </a:r>
            <a:endParaRPr lang="en-US" altLang="ja-JP" sz="8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コスト（総額、年割）</a:t>
            </a:r>
            <a:endParaRPr lang="en-US" altLang="ja-JP" sz="800" dirty="0">
              <a:latin typeface="メイリオ" panose="020B0604030504040204" pitchFamily="50" charset="-128"/>
              <a:ea typeface="メイリオ" panose="020B0604030504040204" pitchFamily="50" charset="-128"/>
            </a:endParaRPr>
          </a:p>
        </p:txBody>
      </p:sp>
      <p:sp>
        <p:nvSpPr>
          <p:cNvPr id="14" name="テキスト ボックス 13">
            <a:extLst>
              <a:ext uri="{FF2B5EF4-FFF2-40B4-BE49-F238E27FC236}">
                <a16:creationId xmlns:a16="http://schemas.microsoft.com/office/drawing/2014/main" id="{52F590AF-A59C-4583-ADCE-8971B8B82A2F}"/>
              </a:ext>
            </a:extLst>
          </p:cNvPr>
          <p:cNvSpPr txBox="1"/>
          <p:nvPr/>
        </p:nvSpPr>
        <p:spPr>
          <a:xfrm>
            <a:off x="7870320" y="2370860"/>
            <a:ext cx="1260000" cy="720000"/>
          </a:xfrm>
          <a:prstGeom prst="rect">
            <a:avLst/>
          </a:prstGeom>
          <a:noFill/>
          <a:ln w="28575">
            <a:solidFill>
              <a:schemeClr val="tx1"/>
            </a:solidFill>
          </a:ln>
        </p:spPr>
        <p:txBody>
          <a:bodyPr wrap="none" rtlCol="0">
            <a:spAutoFit/>
          </a:bodyPr>
          <a:lstStyle/>
          <a:p>
            <a:r>
              <a:rPr lang="ja-JP" altLang="en-US" sz="1050" u="sng" dirty="0">
                <a:latin typeface="メイリオ" panose="020B0604030504040204" pitchFamily="50" charset="-128"/>
                <a:ea typeface="メイリオ" panose="020B0604030504040204" pitchFamily="50" charset="-128"/>
              </a:rPr>
              <a:t>■公民館</a:t>
            </a:r>
            <a:endParaRPr lang="en-US" altLang="ja-JP" sz="1050" u="sng" dirty="0">
              <a:latin typeface="メイリオ" panose="020B0604030504040204" pitchFamily="50" charset="-128"/>
              <a:ea typeface="メイリオ" panose="020B0604030504040204" pitchFamily="50" charset="-128"/>
            </a:endParaRPr>
          </a:p>
          <a:p>
            <a:r>
              <a:rPr lang="en-US" altLang="ja-JP" sz="800" dirty="0">
                <a:latin typeface="メイリオ" panose="020B0604030504040204" pitchFamily="50" charset="-128"/>
                <a:ea typeface="メイリオ" panose="020B0604030504040204" pitchFamily="50" charset="-128"/>
              </a:rPr>
              <a:t>A</a:t>
            </a:r>
            <a:r>
              <a:rPr lang="ja-JP" altLang="en-US" sz="800" dirty="0">
                <a:latin typeface="メイリオ" panose="020B0604030504040204" pitchFamily="50" charset="-128"/>
                <a:ea typeface="メイリオ" panose="020B0604030504040204" pitchFamily="50" charset="-128"/>
              </a:rPr>
              <a:t>公民館：○年に廃止</a:t>
            </a:r>
            <a:endParaRPr lang="en-US" altLang="ja-JP" sz="800" dirty="0">
              <a:latin typeface="メイリオ" panose="020B0604030504040204" pitchFamily="50" charset="-128"/>
              <a:ea typeface="メイリオ" panose="020B0604030504040204" pitchFamily="50" charset="-128"/>
            </a:endParaRPr>
          </a:p>
          <a:p>
            <a:r>
              <a:rPr lang="en-US" altLang="ja-JP" sz="800" dirty="0">
                <a:latin typeface="メイリオ" panose="020B0604030504040204" pitchFamily="50" charset="-128"/>
                <a:ea typeface="メイリオ" panose="020B0604030504040204" pitchFamily="50" charset="-128"/>
              </a:rPr>
              <a:t>B</a:t>
            </a:r>
            <a:r>
              <a:rPr lang="ja-JP" altLang="en-US" sz="800" dirty="0">
                <a:latin typeface="メイリオ" panose="020B0604030504040204" pitchFamily="50" charset="-128"/>
                <a:ea typeface="メイリオ" panose="020B0604030504040204" pitchFamily="50" charset="-128"/>
              </a:rPr>
              <a:t>公民館：○年に図書館</a:t>
            </a:r>
            <a:endParaRPr lang="en-US" altLang="ja-JP" sz="8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　　　　　に機能移管</a:t>
            </a:r>
            <a:endParaRPr lang="en-US" altLang="ja-JP" sz="8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コスト（総額、年割）</a:t>
            </a:r>
            <a:endParaRPr lang="en-US" altLang="ja-JP" sz="800" dirty="0">
              <a:latin typeface="メイリオ" panose="020B0604030504040204" pitchFamily="50" charset="-128"/>
              <a:ea typeface="メイリオ" panose="020B0604030504040204" pitchFamily="50" charset="-128"/>
            </a:endParaRPr>
          </a:p>
        </p:txBody>
      </p:sp>
      <p:sp>
        <p:nvSpPr>
          <p:cNvPr id="15" name="テキスト ボックス 14">
            <a:extLst>
              <a:ext uri="{FF2B5EF4-FFF2-40B4-BE49-F238E27FC236}">
                <a16:creationId xmlns:a16="http://schemas.microsoft.com/office/drawing/2014/main" id="{27DBDD02-47BB-4C8B-ABE9-3BF66C5CF249}"/>
              </a:ext>
            </a:extLst>
          </p:cNvPr>
          <p:cNvSpPr txBox="1"/>
          <p:nvPr/>
        </p:nvSpPr>
        <p:spPr>
          <a:xfrm>
            <a:off x="10336147" y="2367509"/>
            <a:ext cx="1080000" cy="720000"/>
          </a:xfrm>
          <a:prstGeom prst="rect">
            <a:avLst/>
          </a:prstGeom>
          <a:noFill/>
          <a:ln w="28575">
            <a:solidFill>
              <a:schemeClr val="tx1"/>
            </a:solidFill>
            <a:prstDash val="dash"/>
          </a:ln>
        </p:spPr>
        <p:txBody>
          <a:bodyPr wrap="none" rtlCol="0">
            <a:spAutoFit/>
          </a:bodyPr>
          <a:lstStyle/>
          <a:p>
            <a:r>
              <a:rPr lang="ja-JP" altLang="en-US" sz="1050" u="sng" dirty="0">
                <a:latin typeface="メイリオ" panose="020B0604030504040204" pitchFamily="50" charset="-128"/>
                <a:ea typeface="メイリオ" panose="020B0604030504040204" pitchFamily="50" charset="-128"/>
              </a:rPr>
              <a:t>■インフラ等　</a:t>
            </a:r>
            <a:endParaRPr lang="en-US" altLang="ja-JP" sz="1050" u="sng"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・道路、河川、</a:t>
            </a:r>
            <a:endParaRPr lang="en-US" altLang="ja-JP" sz="8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　ごみ処理施設　等</a:t>
            </a:r>
            <a:endParaRPr lang="en-US" altLang="ja-JP" sz="800" dirty="0">
              <a:latin typeface="メイリオ" panose="020B0604030504040204" pitchFamily="50" charset="-128"/>
              <a:ea typeface="メイリオ" panose="020B0604030504040204" pitchFamily="50" charset="-128"/>
            </a:endParaRPr>
          </a:p>
          <a:p>
            <a:endParaRPr lang="en-US" altLang="ja-JP" sz="800" dirty="0">
              <a:latin typeface="メイリオ" panose="020B0604030504040204" pitchFamily="50" charset="-128"/>
              <a:ea typeface="メイリオ" panose="020B0604030504040204" pitchFamily="50" charset="-128"/>
            </a:endParaRPr>
          </a:p>
          <a:p>
            <a:endParaRPr lang="en-US" altLang="ja-JP" sz="800" dirty="0">
              <a:latin typeface="メイリオ" panose="020B0604030504040204" pitchFamily="50" charset="-128"/>
              <a:ea typeface="メイリオ" panose="020B0604030504040204" pitchFamily="50" charset="-128"/>
            </a:endParaRPr>
          </a:p>
        </p:txBody>
      </p:sp>
      <p:sp>
        <p:nvSpPr>
          <p:cNvPr id="16" name="テキスト ボックス 15">
            <a:extLst>
              <a:ext uri="{FF2B5EF4-FFF2-40B4-BE49-F238E27FC236}">
                <a16:creationId xmlns:a16="http://schemas.microsoft.com/office/drawing/2014/main" id="{BA906FFE-4DA6-4637-857B-89DCDB3884F0}"/>
              </a:ext>
            </a:extLst>
          </p:cNvPr>
          <p:cNvSpPr txBox="1"/>
          <p:nvPr/>
        </p:nvSpPr>
        <p:spPr>
          <a:xfrm>
            <a:off x="7255253" y="3513985"/>
            <a:ext cx="1940770" cy="324498"/>
          </a:xfrm>
          <a:prstGeom prst="rect">
            <a:avLst/>
          </a:prstGeom>
          <a:noFill/>
          <a:ln w="28575">
            <a:solidFill>
              <a:schemeClr val="tx1"/>
            </a:solidFill>
          </a:ln>
        </p:spPr>
        <p:txBody>
          <a:bodyPr wrap="none" lIns="72000" tIns="72000" rIns="72000" bIns="36000" rtlCol="0" anchor="ctr" anchorCtr="0">
            <a:spAutoFit/>
          </a:bodyPr>
          <a:lstStyle/>
          <a:p>
            <a:pPr algn="ctr"/>
            <a:r>
              <a:rPr lang="ja-JP" altLang="en-US" sz="1400" b="1" dirty="0">
                <a:latin typeface="メイリオ" panose="020B0604030504040204" pitchFamily="50" charset="-128"/>
                <a:ea typeface="メイリオ" panose="020B0604030504040204" pitchFamily="50" charset="-128"/>
              </a:rPr>
              <a:t>コスト（総額、年割）</a:t>
            </a:r>
          </a:p>
        </p:txBody>
      </p:sp>
      <p:sp>
        <p:nvSpPr>
          <p:cNvPr id="17" name="テキスト ボックス 16">
            <a:extLst>
              <a:ext uri="{FF2B5EF4-FFF2-40B4-BE49-F238E27FC236}">
                <a16:creationId xmlns:a16="http://schemas.microsoft.com/office/drawing/2014/main" id="{C3AF9FC4-B876-414A-81DB-7F007809AF2B}"/>
              </a:ext>
            </a:extLst>
          </p:cNvPr>
          <p:cNvSpPr txBox="1"/>
          <p:nvPr/>
        </p:nvSpPr>
        <p:spPr>
          <a:xfrm>
            <a:off x="9240241" y="2374978"/>
            <a:ext cx="1008000" cy="720000"/>
          </a:xfrm>
          <a:prstGeom prst="rect">
            <a:avLst/>
          </a:prstGeom>
          <a:noFill/>
          <a:ln w="28575">
            <a:solidFill>
              <a:schemeClr val="tx1"/>
            </a:solidFill>
            <a:prstDash val="sysDash"/>
          </a:ln>
        </p:spPr>
        <p:txBody>
          <a:bodyPr wrap="none" rtlCol="0">
            <a:spAutoFit/>
          </a:bodyPr>
          <a:lstStyle/>
          <a:p>
            <a:r>
              <a:rPr lang="ja-JP" altLang="en-US" sz="1050" u="sng" dirty="0">
                <a:latin typeface="メイリオ" panose="020B0604030504040204" pitchFamily="50" charset="-128"/>
                <a:ea typeface="メイリオ" panose="020B0604030504040204" pitchFamily="50" charset="-128"/>
              </a:rPr>
              <a:t>■（その他）</a:t>
            </a:r>
            <a:endParaRPr lang="en-US" altLang="ja-JP" sz="1050" u="sng" dirty="0">
              <a:latin typeface="メイリオ" panose="020B0604030504040204" pitchFamily="50" charset="-128"/>
              <a:ea typeface="メイリオ" panose="020B0604030504040204" pitchFamily="50" charset="-128"/>
            </a:endParaRPr>
          </a:p>
          <a:p>
            <a:endParaRPr lang="en-US" altLang="ja-JP" sz="8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（その他ハコモノ）</a:t>
            </a:r>
            <a:endParaRPr lang="en-US" altLang="ja-JP" sz="800" dirty="0">
              <a:latin typeface="メイリオ" panose="020B0604030504040204" pitchFamily="50" charset="-128"/>
              <a:ea typeface="メイリオ" panose="020B0604030504040204" pitchFamily="50" charset="-128"/>
            </a:endParaRPr>
          </a:p>
          <a:p>
            <a:endParaRPr lang="en-US" altLang="ja-JP" sz="800" dirty="0">
              <a:latin typeface="メイリオ" panose="020B0604030504040204" pitchFamily="50" charset="-128"/>
              <a:ea typeface="メイリオ" panose="020B0604030504040204" pitchFamily="50" charset="-128"/>
            </a:endParaRPr>
          </a:p>
          <a:p>
            <a:endParaRPr lang="en-US" altLang="ja-JP" sz="800" dirty="0">
              <a:latin typeface="メイリオ" panose="020B0604030504040204" pitchFamily="50" charset="-128"/>
              <a:ea typeface="メイリオ" panose="020B0604030504040204" pitchFamily="50" charset="-128"/>
            </a:endParaRPr>
          </a:p>
        </p:txBody>
      </p:sp>
      <p:sp>
        <p:nvSpPr>
          <p:cNvPr id="19" name="角丸四角形 44">
            <a:extLst>
              <a:ext uri="{FF2B5EF4-FFF2-40B4-BE49-F238E27FC236}">
                <a16:creationId xmlns:a16="http://schemas.microsoft.com/office/drawing/2014/main" id="{81250E02-8D4D-4FC5-A7C2-55428F6D9CDE}"/>
              </a:ext>
            </a:extLst>
          </p:cNvPr>
          <p:cNvSpPr/>
          <p:nvPr/>
        </p:nvSpPr>
        <p:spPr>
          <a:xfrm>
            <a:off x="6331489" y="2167490"/>
            <a:ext cx="5220000" cy="1008000"/>
          </a:xfrm>
          <a:prstGeom prst="roundRect">
            <a:avLst/>
          </a:prstGeom>
          <a:noFill/>
          <a:ln w="1905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0" name="上下矢印 45">
            <a:extLst>
              <a:ext uri="{FF2B5EF4-FFF2-40B4-BE49-F238E27FC236}">
                <a16:creationId xmlns:a16="http://schemas.microsoft.com/office/drawing/2014/main" id="{512686B1-60AA-4D12-894A-4246EB2CED7B}"/>
              </a:ext>
            </a:extLst>
          </p:cNvPr>
          <p:cNvSpPr/>
          <p:nvPr/>
        </p:nvSpPr>
        <p:spPr>
          <a:xfrm>
            <a:off x="8128175" y="1697367"/>
            <a:ext cx="144000" cy="2520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正方形/長方形 20">
            <a:extLst>
              <a:ext uri="{FF2B5EF4-FFF2-40B4-BE49-F238E27FC236}">
                <a16:creationId xmlns:a16="http://schemas.microsoft.com/office/drawing/2014/main" id="{E1F28CD8-D73E-4FAC-9586-63443F06F761}"/>
              </a:ext>
            </a:extLst>
          </p:cNvPr>
          <p:cNvSpPr/>
          <p:nvPr/>
        </p:nvSpPr>
        <p:spPr>
          <a:xfrm>
            <a:off x="6023144" y="1255466"/>
            <a:ext cx="5976000" cy="2700000"/>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2" name="角丸四角形 1">
            <a:extLst>
              <a:ext uri="{FF2B5EF4-FFF2-40B4-BE49-F238E27FC236}">
                <a16:creationId xmlns:a16="http://schemas.microsoft.com/office/drawing/2014/main" id="{1AC4F118-73E8-4205-B7EE-86C9DB60B58B}"/>
              </a:ext>
            </a:extLst>
          </p:cNvPr>
          <p:cNvSpPr/>
          <p:nvPr/>
        </p:nvSpPr>
        <p:spPr>
          <a:xfrm>
            <a:off x="6401607" y="1073527"/>
            <a:ext cx="1008000" cy="32400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72000" rtlCol="0" anchor="ctr"/>
          <a:lstStyle/>
          <a:p>
            <a:pPr algn="ctr"/>
            <a:r>
              <a:rPr lang="ja-JP" altLang="en-US" sz="1400" dirty="0">
                <a:solidFill>
                  <a:schemeClr val="tx1"/>
                </a:solidFill>
                <a:latin typeface="メイリオ" panose="020B0604030504040204" pitchFamily="50" charset="-128"/>
                <a:ea typeface="メイリオ" panose="020B0604030504040204" pitchFamily="50" charset="-128"/>
              </a:rPr>
              <a:t>再編計画</a:t>
            </a:r>
          </a:p>
        </p:txBody>
      </p:sp>
      <p:sp>
        <p:nvSpPr>
          <p:cNvPr id="23" name="上下矢印 21">
            <a:extLst>
              <a:ext uri="{FF2B5EF4-FFF2-40B4-BE49-F238E27FC236}">
                <a16:creationId xmlns:a16="http://schemas.microsoft.com/office/drawing/2014/main" id="{7B9AAC99-9152-4B39-8518-5AD80952E6CC}"/>
              </a:ext>
            </a:extLst>
          </p:cNvPr>
          <p:cNvSpPr/>
          <p:nvPr/>
        </p:nvSpPr>
        <p:spPr>
          <a:xfrm>
            <a:off x="8128175" y="3202633"/>
            <a:ext cx="144000" cy="2520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cxnSp>
        <p:nvCxnSpPr>
          <p:cNvPr id="24" name="カギ線コネクタ 3">
            <a:extLst>
              <a:ext uri="{FF2B5EF4-FFF2-40B4-BE49-F238E27FC236}">
                <a16:creationId xmlns:a16="http://schemas.microsoft.com/office/drawing/2014/main" id="{4383BB6F-4FB8-41F6-B20F-212E8A030769}"/>
              </a:ext>
            </a:extLst>
          </p:cNvPr>
          <p:cNvCxnSpPr>
            <a:cxnSpLocks/>
          </p:cNvCxnSpPr>
          <p:nvPr/>
        </p:nvCxnSpPr>
        <p:spPr>
          <a:xfrm rot="10800000" flipV="1">
            <a:off x="7279233" y="1540312"/>
            <a:ext cx="504000" cy="2160000"/>
          </a:xfrm>
          <a:prstGeom prst="bentConnector3">
            <a:avLst>
              <a:gd name="adj1" fmla="val 314472"/>
            </a:avLst>
          </a:prstGeom>
          <a:ln w="57150" cmpd="sng">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5" name="テキスト ボックス 24">
            <a:extLst>
              <a:ext uri="{FF2B5EF4-FFF2-40B4-BE49-F238E27FC236}">
                <a16:creationId xmlns:a16="http://schemas.microsoft.com/office/drawing/2014/main" id="{FC4CF431-BA2F-44B9-8DD2-C852318C3A1F}"/>
              </a:ext>
            </a:extLst>
          </p:cNvPr>
          <p:cNvSpPr txBox="1"/>
          <p:nvPr/>
        </p:nvSpPr>
        <p:spPr>
          <a:xfrm>
            <a:off x="6167511" y="3425485"/>
            <a:ext cx="1754651" cy="261610"/>
          </a:xfrm>
          <a:prstGeom prst="rect">
            <a:avLst/>
          </a:prstGeom>
          <a:noFill/>
        </p:spPr>
        <p:txBody>
          <a:bodyPr wrap="square" rtlCol="0">
            <a:spAutoFit/>
          </a:bodyPr>
          <a:lstStyle/>
          <a:p>
            <a:r>
              <a:rPr lang="ja-JP" altLang="en-US" sz="1100" b="1" dirty="0">
                <a:latin typeface="メイリオ" panose="020B0604030504040204" pitchFamily="50" charset="-128"/>
                <a:ea typeface="メイリオ" panose="020B0604030504040204" pitchFamily="50" charset="-128"/>
              </a:rPr>
              <a:t>整合・進捗確認</a:t>
            </a:r>
            <a:endParaRPr lang="en-US" altLang="ja-JP" sz="1100" b="1" dirty="0">
              <a:latin typeface="メイリオ" panose="020B0604030504040204" pitchFamily="50" charset="-128"/>
              <a:ea typeface="メイリオ" panose="020B0604030504040204" pitchFamily="50" charset="-128"/>
            </a:endParaRPr>
          </a:p>
        </p:txBody>
      </p:sp>
      <p:sp>
        <p:nvSpPr>
          <p:cNvPr id="26" name="テキスト ボックス 25">
            <a:extLst>
              <a:ext uri="{FF2B5EF4-FFF2-40B4-BE49-F238E27FC236}">
                <a16:creationId xmlns:a16="http://schemas.microsoft.com/office/drawing/2014/main" id="{2F6650BA-020C-4456-9509-B8153C04CB9D}"/>
              </a:ext>
            </a:extLst>
          </p:cNvPr>
          <p:cNvSpPr txBox="1"/>
          <p:nvPr/>
        </p:nvSpPr>
        <p:spPr>
          <a:xfrm>
            <a:off x="9296618" y="1744706"/>
            <a:ext cx="1624163" cy="415498"/>
          </a:xfrm>
          <a:prstGeom prst="rect">
            <a:avLst/>
          </a:prstGeom>
          <a:noFill/>
        </p:spPr>
        <p:txBody>
          <a:bodyPr wrap="none" rtlCol="0">
            <a:spAutoFit/>
          </a:bodyPr>
          <a:lstStyle/>
          <a:p>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策定時目標未達も可</a:t>
            </a:r>
            <a:endParaRPr lang="en-US" altLang="ja-JP" sz="1050" dirty="0">
              <a:latin typeface="メイリオ" panose="020B0604030504040204" pitchFamily="50" charset="-128"/>
              <a:ea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rPr>
              <a:t>　（</a:t>
            </a:r>
            <a:r>
              <a:rPr lang="en-US" altLang="ja-JP" sz="1050" dirty="0">
                <a:latin typeface="メイリオ" panose="020B0604030504040204" pitchFamily="50" charset="-128"/>
                <a:ea typeface="メイリオ" panose="020B0604030504040204" pitchFamily="50" charset="-128"/>
              </a:rPr>
              <a:t>PDCA</a:t>
            </a:r>
            <a:r>
              <a:rPr lang="ja-JP" altLang="en-US" sz="1050" dirty="0">
                <a:latin typeface="メイリオ" panose="020B0604030504040204" pitchFamily="50" charset="-128"/>
                <a:ea typeface="メイリオ" panose="020B0604030504040204" pitchFamily="50" charset="-128"/>
              </a:rPr>
              <a:t>で継続検討）</a:t>
            </a:r>
            <a:endParaRPr lang="en-US" altLang="ja-JP" sz="1050" dirty="0">
              <a:latin typeface="メイリオ" panose="020B0604030504040204" pitchFamily="50" charset="-128"/>
              <a:ea typeface="メイリオ" panose="020B0604030504040204" pitchFamily="50" charset="-128"/>
            </a:endParaRPr>
          </a:p>
        </p:txBody>
      </p:sp>
      <p:sp>
        <p:nvSpPr>
          <p:cNvPr id="27" name="テキスト ボックス 26">
            <a:extLst>
              <a:ext uri="{FF2B5EF4-FFF2-40B4-BE49-F238E27FC236}">
                <a16:creationId xmlns:a16="http://schemas.microsoft.com/office/drawing/2014/main" id="{A89E3323-A337-4E7D-A45F-C1C264CBAC77}"/>
              </a:ext>
            </a:extLst>
          </p:cNvPr>
          <p:cNvSpPr txBox="1"/>
          <p:nvPr/>
        </p:nvSpPr>
        <p:spPr>
          <a:xfrm>
            <a:off x="8251611" y="1733453"/>
            <a:ext cx="1292193" cy="261610"/>
          </a:xfrm>
          <a:prstGeom prst="rect">
            <a:avLst/>
          </a:prstGeom>
          <a:noFill/>
        </p:spPr>
        <p:txBody>
          <a:bodyPr wrap="square" rtlCol="0">
            <a:spAutoFit/>
          </a:bodyPr>
          <a:lstStyle/>
          <a:p>
            <a:r>
              <a:rPr lang="ja-JP" altLang="en-US" sz="1100" b="1" dirty="0">
                <a:latin typeface="メイリオ" panose="020B0604030504040204" pitchFamily="50" charset="-128"/>
                <a:ea typeface="メイリオ" panose="020B0604030504040204" pitchFamily="50" charset="-128"/>
              </a:rPr>
              <a:t>整合・進捗確認</a:t>
            </a:r>
            <a:endParaRPr lang="en-US" altLang="ja-JP" sz="1100" b="1" dirty="0">
              <a:latin typeface="メイリオ" panose="020B0604030504040204" pitchFamily="50" charset="-128"/>
              <a:ea typeface="メイリオ" panose="020B0604030504040204" pitchFamily="50" charset="-128"/>
            </a:endParaRPr>
          </a:p>
        </p:txBody>
      </p:sp>
      <p:sp>
        <p:nvSpPr>
          <p:cNvPr id="28" name="テキスト ボックス 27">
            <a:extLst>
              <a:ext uri="{FF2B5EF4-FFF2-40B4-BE49-F238E27FC236}">
                <a16:creationId xmlns:a16="http://schemas.microsoft.com/office/drawing/2014/main" id="{2BBCDEBA-E46F-4674-A2A2-49940D8C6B4B}"/>
              </a:ext>
            </a:extLst>
          </p:cNvPr>
          <p:cNvSpPr txBox="1"/>
          <p:nvPr/>
        </p:nvSpPr>
        <p:spPr>
          <a:xfrm>
            <a:off x="8251612" y="3231843"/>
            <a:ext cx="466794" cy="261610"/>
          </a:xfrm>
          <a:prstGeom prst="rect">
            <a:avLst/>
          </a:prstGeom>
          <a:noFill/>
        </p:spPr>
        <p:txBody>
          <a:bodyPr wrap="none" rtlCol="0">
            <a:spAutoFit/>
          </a:bodyPr>
          <a:lstStyle/>
          <a:p>
            <a:r>
              <a:rPr lang="ja-JP" altLang="en-US" sz="1100" b="1" dirty="0">
                <a:latin typeface="メイリオ" panose="020B0604030504040204" pitchFamily="50" charset="-128"/>
                <a:ea typeface="メイリオ" panose="020B0604030504040204" pitchFamily="50" charset="-128"/>
              </a:rPr>
              <a:t>整合</a:t>
            </a:r>
            <a:endParaRPr lang="en-US" altLang="ja-JP" sz="1100" b="1" dirty="0">
              <a:latin typeface="メイリオ" panose="020B0604030504040204" pitchFamily="50" charset="-128"/>
              <a:ea typeface="メイリオ" panose="020B0604030504040204" pitchFamily="50" charset="-128"/>
            </a:endParaRPr>
          </a:p>
        </p:txBody>
      </p:sp>
      <p:sp>
        <p:nvSpPr>
          <p:cNvPr id="29" name="テキスト ボックス 28">
            <a:extLst>
              <a:ext uri="{FF2B5EF4-FFF2-40B4-BE49-F238E27FC236}">
                <a16:creationId xmlns:a16="http://schemas.microsoft.com/office/drawing/2014/main" id="{D5A6ACC1-2289-4973-A4A3-D6F5DF04AF80}"/>
              </a:ext>
            </a:extLst>
          </p:cNvPr>
          <p:cNvSpPr txBox="1"/>
          <p:nvPr/>
        </p:nvSpPr>
        <p:spPr>
          <a:xfrm>
            <a:off x="7363461" y="1973347"/>
            <a:ext cx="1581697" cy="324498"/>
          </a:xfrm>
          <a:prstGeom prst="rect">
            <a:avLst/>
          </a:prstGeom>
          <a:solidFill>
            <a:schemeClr val="bg1"/>
          </a:solidFill>
          <a:ln w="28575">
            <a:solidFill>
              <a:schemeClr val="tx1"/>
            </a:solidFill>
          </a:ln>
        </p:spPr>
        <p:txBody>
          <a:bodyPr wrap="none" lIns="72000" tIns="72000" rIns="72000" bIns="36000" rtlCol="0" anchor="ctr" anchorCtr="0">
            <a:spAutoFit/>
          </a:bodyPr>
          <a:lstStyle/>
          <a:p>
            <a:pPr algn="ctr"/>
            <a:r>
              <a:rPr lang="ja-JP" altLang="en-US" sz="1400" b="1" dirty="0">
                <a:latin typeface="メイリオ" panose="020B0604030504040204" pitchFamily="50" charset="-128"/>
                <a:ea typeface="メイリオ" panose="020B0604030504040204" pitchFamily="50" charset="-128"/>
              </a:rPr>
              <a:t>取組み・再編事例</a:t>
            </a:r>
          </a:p>
        </p:txBody>
      </p:sp>
      <p:pic>
        <p:nvPicPr>
          <p:cNvPr id="2" name="図 1">
            <a:extLst>
              <a:ext uri="{FF2B5EF4-FFF2-40B4-BE49-F238E27FC236}">
                <a16:creationId xmlns:a16="http://schemas.microsoft.com/office/drawing/2014/main" id="{4190B494-25B9-4FCF-928E-996B37CB1ECF}"/>
              </a:ext>
            </a:extLst>
          </p:cNvPr>
          <p:cNvPicPr>
            <a:picLocks noChangeAspect="1"/>
          </p:cNvPicPr>
          <p:nvPr/>
        </p:nvPicPr>
        <p:blipFill rotWithShape="1">
          <a:blip r:embed="rId3"/>
          <a:srcRect l="16228" t="137"/>
          <a:stretch/>
        </p:blipFill>
        <p:spPr>
          <a:xfrm>
            <a:off x="10851959" y="1282645"/>
            <a:ext cx="854812" cy="864000"/>
          </a:xfrm>
          <a:prstGeom prst="rect">
            <a:avLst/>
          </a:prstGeom>
        </p:spPr>
      </p:pic>
      <p:sp>
        <p:nvSpPr>
          <p:cNvPr id="4" name="テキスト ボックス 3">
            <a:extLst>
              <a:ext uri="{FF2B5EF4-FFF2-40B4-BE49-F238E27FC236}">
                <a16:creationId xmlns:a16="http://schemas.microsoft.com/office/drawing/2014/main" id="{9B685A95-9D53-4036-B4B8-7651156AC16E}"/>
              </a:ext>
            </a:extLst>
          </p:cNvPr>
          <p:cNvSpPr txBox="1"/>
          <p:nvPr/>
        </p:nvSpPr>
        <p:spPr>
          <a:xfrm>
            <a:off x="10989603" y="1602203"/>
            <a:ext cx="612000" cy="246221"/>
          </a:xfrm>
          <a:prstGeom prst="rect">
            <a:avLst/>
          </a:prstGeom>
          <a:noFill/>
        </p:spPr>
        <p:txBody>
          <a:bodyPr wrap="square" rtlCol="0">
            <a:spAutoFit/>
          </a:bodyPr>
          <a:lstStyle/>
          <a:p>
            <a:r>
              <a:rPr kumimoji="1" lang="en-US" altLang="ja-JP" sz="1000" b="1" dirty="0">
                <a:solidFill>
                  <a:srgbClr val="FF0000"/>
                </a:solidFill>
                <a:latin typeface="メイリオ" panose="020B0604030504040204" pitchFamily="50" charset="-128"/>
                <a:ea typeface="メイリオ" panose="020B0604030504040204" pitchFamily="50" charset="-128"/>
              </a:rPr>
              <a:t>PDCA</a:t>
            </a:r>
            <a:endParaRPr kumimoji="1" lang="ja-JP" altLang="en-US" sz="1000" b="1" dirty="0">
              <a:solidFill>
                <a:srgbClr val="FF0000"/>
              </a:solidFill>
              <a:latin typeface="メイリオ" panose="020B0604030504040204" pitchFamily="50" charset="-128"/>
              <a:ea typeface="メイリオ" panose="020B0604030504040204" pitchFamily="50" charset="-128"/>
            </a:endParaRPr>
          </a:p>
        </p:txBody>
      </p:sp>
      <p:sp>
        <p:nvSpPr>
          <p:cNvPr id="33" name="テキスト ボックス 32">
            <a:extLst>
              <a:ext uri="{FF2B5EF4-FFF2-40B4-BE49-F238E27FC236}">
                <a16:creationId xmlns:a16="http://schemas.microsoft.com/office/drawing/2014/main" id="{EC3AEB42-07EE-4DF4-82F4-A9B28DBF9226}"/>
              </a:ext>
            </a:extLst>
          </p:cNvPr>
          <p:cNvSpPr txBox="1"/>
          <p:nvPr/>
        </p:nvSpPr>
        <p:spPr>
          <a:xfrm>
            <a:off x="0" y="147485"/>
            <a:ext cx="12192000" cy="461665"/>
          </a:xfrm>
          <a:prstGeom prst="rect">
            <a:avLst/>
          </a:prstGeom>
          <a:noFill/>
        </p:spPr>
        <p:txBody>
          <a:bodyPr wrap="square" rtlCol="0">
            <a:spAutoFit/>
          </a:bodyPr>
          <a:lstStyle/>
          <a:p>
            <a:r>
              <a:rPr lang="ja-JP" altLang="en-US" sz="2400" b="1" dirty="0">
                <a:latin typeface="メイリオ" panose="020B0604030504040204" pitchFamily="50" charset="-128"/>
                <a:ea typeface="メイリオ" panose="020B0604030504040204" pitchFamily="50" charset="-128"/>
              </a:rPr>
              <a:t>公共施設再編計画の概要</a:t>
            </a:r>
            <a:endParaRPr lang="en-US" altLang="ja-JP" sz="2400" b="1" dirty="0">
              <a:latin typeface="メイリオ" panose="020B0604030504040204" pitchFamily="50" charset="-128"/>
              <a:ea typeface="メイリオ" panose="020B0604030504040204" pitchFamily="50" charset="-128"/>
            </a:endParaRPr>
          </a:p>
        </p:txBody>
      </p:sp>
      <p:sp>
        <p:nvSpPr>
          <p:cNvPr id="34" name="テキスト ボックス 33">
            <a:extLst>
              <a:ext uri="{FF2B5EF4-FFF2-40B4-BE49-F238E27FC236}">
                <a16:creationId xmlns:a16="http://schemas.microsoft.com/office/drawing/2014/main" id="{DCC7556C-3D43-41EC-8022-FD9F84D90B41}"/>
              </a:ext>
            </a:extLst>
          </p:cNvPr>
          <p:cNvSpPr txBox="1"/>
          <p:nvPr/>
        </p:nvSpPr>
        <p:spPr>
          <a:xfrm>
            <a:off x="0" y="654411"/>
            <a:ext cx="12260826" cy="400110"/>
          </a:xfrm>
          <a:prstGeom prst="rect">
            <a:avLst/>
          </a:prstGeom>
          <a:noFill/>
          <a:ln>
            <a:noFill/>
          </a:ln>
        </p:spPr>
        <p:txBody>
          <a:bodyPr wrap="square">
            <a:spAutoFit/>
          </a:bodyPr>
          <a:lstStyle/>
          <a:p>
            <a:pPr>
              <a:spcAft>
                <a:spcPts val="600"/>
              </a:spcAft>
            </a:pPr>
            <a:r>
              <a:rPr lang="ja-JP" altLang="en-US" sz="2000" dirty="0">
                <a:latin typeface="メイリオ" panose="020B0604030504040204" pitchFamily="50" charset="-128"/>
                <a:ea typeface="メイリオ" panose="020B0604030504040204" pitchFamily="50" charset="-128"/>
                <a:cs typeface="Times New Roman" panose="02020603050405020304" pitchFamily="18" charset="0"/>
              </a:rPr>
              <a:t>　集約化や広域での共同利用等による将来的な公共施設の最適配置や総量縮減のための実行計画</a:t>
            </a:r>
            <a:r>
              <a:rPr lang="ja-JP" altLang="en-US" sz="1100" dirty="0">
                <a:latin typeface="メイリオ" panose="020B0604030504040204" pitchFamily="50" charset="-128"/>
                <a:ea typeface="メイリオ" panose="020B0604030504040204" pitchFamily="50" charset="-128"/>
                <a:cs typeface="Times New Roman" panose="02020603050405020304" pitchFamily="18" charset="0"/>
              </a:rPr>
              <a:t>（策定は任意）</a:t>
            </a:r>
            <a:endParaRPr lang="ja-JP" altLang="en-US"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35" name="テキスト ボックス 34">
            <a:extLst>
              <a:ext uri="{FF2B5EF4-FFF2-40B4-BE49-F238E27FC236}">
                <a16:creationId xmlns:a16="http://schemas.microsoft.com/office/drawing/2014/main" id="{A1045436-9885-415B-B57A-E998DCB14597}"/>
              </a:ext>
            </a:extLst>
          </p:cNvPr>
          <p:cNvSpPr txBox="1"/>
          <p:nvPr/>
        </p:nvSpPr>
        <p:spPr>
          <a:xfrm>
            <a:off x="9341948" y="3214836"/>
            <a:ext cx="2069797" cy="253916"/>
          </a:xfrm>
          <a:prstGeom prst="rect">
            <a:avLst/>
          </a:prstGeom>
          <a:noFill/>
        </p:spPr>
        <p:txBody>
          <a:bodyPr wrap="none" rtlCol="0">
            <a:spAutoFit/>
          </a:bodyPr>
          <a:lstStyle/>
          <a:p>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小規模施設・インフラは任意</a:t>
            </a:r>
            <a:endParaRPr lang="en-US" altLang="ja-JP" sz="1050" dirty="0">
              <a:latin typeface="メイリオ" panose="020B0604030504040204" pitchFamily="50" charset="-128"/>
              <a:ea typeface="メイリオ" panose="020B0604030504040204" pitchFamily="50" charset="-128"/>
            </a:endParaRPr>
          </a:p>
        </p:txBody>
      </p:sp>
      <p:sp>
        <p:nvSpPr>
          <p:cNvPr id="31" name="四角形: 角を丸くする 30">
            <a:extLst>
              <a:ext uri="{FF2B5EF4-FFF2-40B4-BE49-F238E27FC236}">
                <a16:creationId xmlns:a16="http://schemas.microsoft.com/office/drawing/2014/main" id="{0AA16425-AD09-4D06-AA16-9A32CEFE9402}"/>
              </a:ext>
            </a:extLst>
          </p:cNvPr>
          <p:cNvSpPr/>
          <p:nvPr/>
        </p:nvSpPr>
        <p:spPr>
          <a:xfrm>
            <a:off x="7228012" y="4219266"/>
            <a:ext cx="4896000" cy="2592000"/>
          </a:xfrm>
          <a:prstGeom prst="roundRect">
            <a:avLst>
              <a:gd name="adj" fmla="val 9521"/>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四角形: 角を丸くする 31">
            <a:extLst>
              <a:ext uri="{FF2B5EF4-FFF2-40B4-BE49-F238E27FC236}">
                <a16:creationId xmlns:a16="http://schemas.microsoft.com/office/drawing/2014/main" id="{7ACE6D43-1BAE-48C9-9892-825011526207}"/>
              </a:ext>
            </a:extLst>
          </p:cNvPr>
          <p:cNvSpPr/>
          <p:nvPr/>
        </p:nvSpPr>
        <p:spPr>
          <a:xfrm>
            <a:off x="127584" y="4219266"/>
            <a:ext cx="7020000" cy="2592000"/>
          </a:xfrm>
          <a:prstGeom prst="roundRect">
            <a:avLst>
              <a:gd name="adj" fmla="val 9521"/>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a:extLst>
              <a:ext uri="{FF2B5EF4-FFF2-40B4-BE49-F238E27FC236}">
                <a16:creationId xmlns:a16="http://schemas.microsoft.com/office/drawing/2014/main" id="{CEBFF751-7B4A-4531-8294-8E7C5E3CB812}"/>
              </a:ext>
            </a:extLst>
          </p:cNvPr>
          <p:cNvSpPr txBox="1"/>
          <p:nvPr/>
        </p:nvSpPr>
        <p:spPr>
          <a:xfrm>
            <a:off x="9308866" y="4289065"/>
            <a:ext cx="2787481" cy="307777"/>
          </a:xfrm>
          <a:prstGeom prst="rect">
            <a:avLst/>
          </a:prstGeom>
          <a:noFill/>
        </p:spPr>
        <p:txBody>
          <a:bodyPr wrap="square" rtlCol="0">
            <a:spAutoFit/>
          </a:bodyPr>
          <a:lstStyle/>
          <a:p>
            <a:pPr algn="r"/>
            <a:r>
              <a:rPr kumimoji="1" lang="ja-JP" altLang="en-US" sz="1400" b="1" dirty="0">
                <a:solidFill>
                  <a:schemeClr val="accent2">
                    <a:lumMod val="75000"/>
                  </a:schemeClr>
                </a:solidFill>
                <a:latin typeface="メイリオ" panose="020B0604030504040204" pitchFamily="50" charset="-128"/>
                <a:ea typeface="メイリオ" panose="020B0604030504040204" pitchFamily="50" charset="-128"/>
              </a:rPr>
              <a:t>財政面でのサポート</a:t>
            </a:r>
          </a:p>
        </p:txBody>
      </p:sp>
      <p:sp>
        <p:nvSpPr>
          <p:cNvPr id="37" name="テキスト ボックス 36">
            <a:extLst>
              <a:ext uri="{FF2B5EF4-FFF2-40B4-BE49-F238E27FC236}">
                <a16:creationId xmlns:a16="http://schemas.microsoft.com/office/drawing/2014/main" id="{1FF23474-185C-4BF0-94EF-DDD6FA61B779}"/>
              </a:ext>
            </a:extLst>
          </p:cNvPr>
          <p:cNvSpPr txBox="1"/>
          <p:nvPr/>
        </p:nvSpPr>
        <p:spPr>
          <a:xfrm>
            <a:off x="141391" y="4285803"/>
            <a:ext cx="6984000" cy="1231106"/>
          </a:xfrm>
          <a:prstGeom prst="rect">
            <a:avLst/>
          </a:prstGeom>
          <a:noFill/>
        </p:spPr>
        <p:txBody>
          <a:bodyPr wrap="square" rtlCol="0">
            <a:spAutoFit/>
          </a:bodyPr>
          <a:lstStyle/>
          <a:p>
            <a:r>
              <a:rPr lang="ja-JP" altLang="en-US" sz="1600" b="1" dirty="0">
                <a:solidFill>
                  <a:prstClr val="black"/>
                </a:solidFill>
                <a:latin typeface="メイリオ" panose="020B0604030504040204" pitchFamily="50" charset="-128"/>
                <a:ea typeface="メイリオ" panose="020B0604030504040204" pitchFamily="50" charset="-128"/>
              </a:rPr>
              <a:t>有識者を活用した公共</a:t>
            </a:r>
            <a:r>
              <a:rPr lang="ja-JP" altLang="en-US" sz="1600" b="1" dirty="0">
                <a:latin typeface="メイリオ" panose="020B0604030504040204" pitchFamily="50" charset="-128"/>
                <a:ea typeface="メイリオ" panose="020B0604030504040204" pitchFamily="50" charset="-128"/>
              </a:rPr>
              <a:t>施設の最適配置の推進</a:t>
            </a:r>
            <a:endParaRPr lang="en-US" altLang="ja-JP" sz="1600" b="1"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・計画策定に加え、内容の充実や具体的再編事例の検討を目的とした研修会の実施</a:t>
            </a:r>
            <a:endParaRPr lang="en-US" altLang="ja-JP" sz="1400" dirty="0">
              <a:latin typeface="メイリオ" panose="020B0604030504040204" pitchFamily="50" charset="-128"/>
              <a:ea typeface="メイリオ" panose="020B0604030504040204" pitchFamily="50" charset="-128"/>
            </a:endParaRPr>
          </a:p>
          <a:p>
            <a:pPr>
              <a:defRPr/>
            </a:pPr>
            <a:r>
              <a:rPr lang="ja-JP" altLang="en-US" sz="1400" dirty="0">
                <a:latin typeface="メイリオ" panose="020B0604030504040204" pitchFamily="50" charset="-128"/>
                <a:ea typeface="メイリオ" panose="020B0604030504040204" pitchFamily="50" charset="-128"/>
              </a:rPr>
              <a:t>　・個別の事情や課題を抱える市町村に対する相談・助言の実施</a:t>
            </a:r>
            <a:endParaRPr lang="en-US" altLang="ja-JP" sz="1400" dirty="0">
              <a:latin typeface="メイリオ" panose="020B0604030504040204" pitchFamily="50" charset="-128"/>
              <a:ea typeface="メイリオ" panose="020B0604030504040204" pitchFamily="50" charset="-128"/>
            </a:endParaRPr>
          </a:p>
          <a:p>
            <a:pPr>
              <a:defRPr/>
            </a:pPr>
            <a:r>
              <a:rPr lang="ja-JP" altLang="en-US" sz="1400" dirty="0">
                <a:latin typeface="メイリオ" panose="020B0604030504040204" pitchFamily="50" charset="-128"/>
                <a:ea typeface="メイリオ" panose="020B0604030504040204" pitchFamily="50" charset="-128"/>
              </a:rPr>
              <a:t>　・市町村の負担軽減の観点から、再編計画に精通した事業者による</a:t>
            </a:r>
            <a:r>
              <a:rPr lang="ja-JP" altLang="en-US" sz="1400" dirty="0">
                <a:solidFill>
                  <a:prstClr val="black"/>
                </a:solidFill>
                <a:latin typeface="メイリオ" panose="020B0604030504040204" pitchFamily="50" charset="-128"/>
                <a:ea typeface="メイリオ" panose="020B0604030504040204" pitchFamily="50" charset="-128"/>
              </a:rPr>
              <a:t>個別支援</a:t>
            </a:r>
            <a:endParaRPr lang="en-US" altLang="ja-JP" sz="1400" dirty="0">
              <a:solidFill>
                <a:prstClr val="black"/>
              </a:solidFill>
              <a:latin typeface="メイリオ" panose="020B0604030504040204" pitchFamily="50" charset="-128"/>
              <a:ea typeface="メイリオ" panose="020B0604030504040204" pitchFamily="50" charset="-128"/>
            </a:endParaRPr>
          </a:p>
          <a:p>
            <a:pPr algn="r">
              <a:defRPr/>
            </a:pPr>
            <a:r>
              <a:rPr lang="ja-JP" altLang="en-US" sz="1400" dirty="0">
                <a:solidFill>
                  <a:prstClr val="black"/>
                </a:solidFill>
                <a:latin typeface="メイリオ" panose="020B0604030504040204" pitchFamily="50" charset="-128"/>
                <a:ea typeface="メイリオ" panose="020B0604030504040204" pitchFamily="50" charset="-128"/>
              </a:rPr>
              <a:t>　　　　　　　　　　</a:t>
            </a:r>
            <a:r>
              <a:rPr lang="ja-JP" altLang="en-US" sz="1200" dirty="0">
                <a:solidFill>
                  <a:prstClr val="black"/>
                </a:solidFill>
                <a:latin typeface="メイリオ" panose="020B0604030504040204" pitchFamily="50" charset="-128"/>
                <a:ea typeface="メイリオ" panose="020B0604030504040204" pitchFamily="50" charset="-128"/>
              </a:rPr>
              <a:t>　（経営・財務マネジメント強化事業を活用）</a:t>
            </a:r>
            <a:endParaRPr lang="en-US" altLang="ja-JP" sz="1200" dirty="0">
              <a:solidFill>
                <a:prstClr val="black"/>
              </a:solidFill>
              <a:latin typeface="メイリオ" panose="020B0604030504040204" pitchFamily="50" charset="-128"/>
              <a:ea typeface="メイリオ" panose="020B0604030504040204" pitchFamily="50" charset="-128"/>
            </a:endParaRPr>
          </a:p>
        </p:txBody>
      </p:sp>
      <p:sp>
        <p:nvSpPr>
          <p:cNvPr id="38" name="テキスト ボックス 37">
            <a:extLst>
              <a:ext uri="{FF2B5EF4-FFF2-40B4-BE49-F238E27FC236}">
                <a16:creationId xmlns:a16="http://schemas.microsoft.com/office/drawing/2014/main" id="{191CA054-7303-47DB-A794-5F9C56D2B3D2}"/>
              </a:ext>
            </a:extLst>
          </p:cNvPr>
          <p:cNvSpPr txBox="1"/>
          <p:nvPr/>
        </p:nvSpPr>
        <p:spPr>
          <a:xfrm>
            <a:off x="7251312" y="4285803"/>
            <a:ext cx="4860000" cy="553998"/>
          </a:xfrm>
          <a:prstGeom prst="rect">
            <a:avLst/>
          </a:prstGeom>
          <a:noFill/>
        </p:spPr>
        <p:txBody>
          <a:bodyPr wrap="square" rtlCol="0">
            <a:spAutoFit/>
          </a:bodyPr>
          <a:lstStyle/>
          <a:p>
            <a:r>
              <a:rPr lang="ja-JP" altLang="en-US" sz="1600" b="1" dirty="0">
                <a:latin typeface="メイリオ" panose="020B0604030504040204" pitchFamily="50" charset="-128"/>
                <a:ea typeface="メイリオ" panose="020B0604030504040204" pitchFamily="50" charset="-128"/>
              </a:rPr>
              <a:t>市町村振興補助金</a:t>
            </a:r>
            <a:endParaRPr lang="en-US" altLang="ja-JP" sz="1600" b="1" dirty="0">
              <a:latin typeface="メイリオ" panose="020B0604030504040204" pitchFamily="50" charset="-128"/>
              <a:ea typeface="メイリオ" panose="020B0604030504040204" pitchFamily="50" charset="-128"/>
            </a:endParaRPr>
          </a:p>
          <a:p>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・公共施設再編計画に基づく取組に応じて算定</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9" name="テキスト ボックス 38">
            <a:extLst>
              <a:ext uri="{FF2B5EF4-FFF2-40B4-BE49-F238E27FC236}">
                <a16:creationId xmlns:a16="http://schemas.microsoft.com/office/drawing/2014/main" id="{1A291387-2E8D-4825-9252-FB134232F6D6}"/>
              </a:ext>
            </a:extLst>
          </p:cNvPr>
          <p:cNvSpPr txBox="1"/>
          <p:nvPr/>
        </p:nvSpPr>
        <p:spPr>
          <a:xfrm>
            <a:off x="4324481" y="4288358"/>
            <a:ext cx="2787481" cy="307777"/>
          </a:xfrm>
          <a:prstGeom prst="rect">
            <a:avLst/>
          </a:prstGeom>
          <a:noFill/>
        </p:spPr>
        <p:txBody>
          <a:bodyPr wrap="square" rtlCol="0">
            <a:spAutoFit/>
          </a:bodyPr>
          <a:lstStyle/>
          <a:p>
            <a:pPr algn="r"/>
            <a:r>
              <a:rPr kumimoji="1" lang="ja-JP" altLang="en-US" sz="1400" b="1" dirty="0">
                <a:solidFill>
                  <a:schemeClr val="accent1"/>
                </a:solidFill>
                <a:latin typeface="メイリオ" panose="020B0604030504040204" pitchFamily="50" charset="-128"/>
                <a:ea typeface="メイリオ" panose="020B0604030504040204" pitchFamily="50" charset="-128"/>
              </a:rPr>
              <a:t>技術面でのサポート</a:t>
            </a:r>
          </a:p>
        </p:txBody>
      </p:sp>
      <p:graphicFrame>
        <p:nvGraphicFramePr>
          <p:cNvPr id="40" name="表 7">
            <a:extLst>
              <a:ext uri="{FF2B5EF4-FFF2-40B4-BE49-F238E27FC236}">
                <a16:creationId xmlns:a16="http://schemas.microsoft.com/office/drawing/2014/main" id="{F2DF21B8-257A-4077-A697-21AEAAE126AD}"/>
              </a:ext>
            </a:extLst>
          </p:cNvPr>
          <p:cNvGraphicFramePr>
            <a:graphicFrameLocks noGrp="1"/>
          </p:cNvGraphicFramePr>
          <p:nvPr>
            <p:extLst>
              <p:ext uri="{D42A27DB-BD31-4B8C-83A1-F6EECF244321}">
                <p14:modId xmlns:p14="http://schemas.microsoft.com/office/powerpoint/2010/main" val="431467506"/>
              </p:ext>
            </p:extLst>
          </p:nvPr>
        </p:nvGraphicFramePr>
        <p:xfrm>
          <a:off x="7732642" y="4864812"/>
          <a:ext cx="4392000" cy="1007460"/>
        </p:xfrm>
        <a:graphic>
          <a:graphicData uri="http://schemas.openxmlformats.org/drawingml/2006/table">
            <a:tbl>
              <a:tblPr firstRow="1" bandRow="1">
                <a:tableStyleId>{2D5ABB26-0587-4C30-8999-92F81FD0307C}</a:tableStyleId>
              </a:tblPr>
              <a:tblGrid>
                <a:gridCol w="1008000">
                  <a:extLst>
                    <a:ext uri="{9D8B030D-6E8A-4147-A177-3AD203B41FA5}">
                      <a16:colId xmlns:a16="http://schemas.microsoft.com/office/drawing/2014/main" val="2438841853"/>
                    </a:ext>
                  </a:extLst>
                </a:gridCol>
                <a:gridCol w="3384000">
                  <a:extLst>
                    <a:ext uri="{9D8B030D-6E8A-4147-A177-3AD203B41FA5}">
                      <a16:colId xmlns:a16="http://schemas.microsoft.com/office/drawing/2014/main" val="922952742"/>
                    </a:ext>
                  </a:extLst>
                </a:gridCol>
              </a:tblGrid>
              <a:tr h="252000">
                <a:tc gridSpan="2">
                  <a:txBody>
                    <a:bodyPr/>
                    <a:lstStyle/>
                    <a:p>
                      <a:pPr algn="l"/>
                      <a:r>
                        <a:rPr kumimoji="1" lang="ja-JP" altLang="en-US" sz="1050" b="1" dirty="0">
                          <a:latin typeface="メイリオ" panose="020B0604030504040204" pitchFamily="50" charset="-128"/>
                          <a:ea typeface="メイリオ" panose="020B0604030504040204" pitchFamily="50" charset="-128"/>
                        </a:rPr>
                        <a:t>①公共施設再編計画の策定</a:t>
                      </a:r>
                      <a:endParaRPr kumimoji="1" lang="en-US" altLang="ja-JP" sz="1050" b="1"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hMerge="1">
                  <a:txBody>
                    <a:bodyPr/>
                    <a:lstStyle/>
                    <a:p>
                      <a:endParaRPr kumimoji="1" lang="ja-JP" altLang="en-US" dirty="0"/>
                    </a:p>
                  </a:txBody>
                  <a:tcPr/>
                </a:tc>
                <a:extLst>
                  <a:ext uri="{0D108BD9-81ED-4DB2-BD59-A6C34878D82A}">
                    <a16:rowId xmlns:a16="http://schemas.microsoft.com/office/drawing/2014/main" val="826963585"/>
                  </a:ext>
                </a:extLst>
              </a:tr>
              <a:tr h="252000">
                <a:tc rowSpan="2">
                  <a:txBody>
                    <a:bodyPr/>
                    <a:lstStyle/>
                    <a:p>
                      <a:pPr algn="l"/>
                      <a:r>
                        <a:rPr kumimoji="1" lang="ja-JP" altLang="en-US" sz="1050" b="1" dirty="0">
                          <a:latin typeface="メイリオ" panose="020B0604030504040204" pitchFamily="50" charset="-128"/>
                          <a:ea typeface="メイリオ" panose="020B0604030504040204" pitchFamily="50" charset="-128"/>
                        </a:rPr>
                        <a:t>②内容の充実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メイリオ" panose="020B0604030504040204" pitchFamily="50" charset="-128"/>
                          <a:ea typeface="メイリオ" panose="020B0604030504040204" pitchFamily="50" charset="-128"/>
                        </a:rPr>
                        <a:t>新たな再編事例</a:t>
                      </a:r>
                      <a:r>
                        <a:rPr kumimoji="1" lang="ja-JP" altLang="en-US" sz="1000" dirty="0">
                          <a:solidFill>
                            <a:schemeClr val="tx1"/>
                          </a:solidFill>
                          <a:latin typeface="メイリオ" panose="020B0604030504040204" pitchFamily="50" charset="-128"/>
                          <a:ea typeface="メイリオ" panose="020B0604030504040204" pitchFamily="50" charset="-128"/>
                        </a:rPr>
                        <a:t>の追加、</a:t>
                      </a:r>
                      <a:r>
                        <a:rPr kumimoji="1" lang="ja-JP" altLang="en-US" sz="1000" dirty="0">
                          <a:latin typeface="メイリオ" panose="020B0604030504040204" pitchFamily="50" charset="-128"/>
                          <a:ea typeface="メイリオ" panose="020B0604030504040204" pitchFamily="50" charset="-128"/>
                        </a:rPr>
                        <a:t>広域連携の検討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9157134"/>
                  </a:ext>
                </a:extLst>
              </a:tr>
              <a:tr h="252000">
                <a:tc v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anchor="ctr"/>
                </a:tc>
                <a:tc>
                  <a:txBody>
                    <a:bodyPr/>
                    <a:lstStyle/>
                    <a:p>
                      <a:pPr algn="l"/>
                      <a:r>
                        <a:rPr kumimoji="1" lang="ja-JP" altLang="en-US" sz="1000" dirty="0">
                          <a:latin typeface="メイリオ" panose="020B0604030504040204" pitchFamily="50" charset="-128"/>
                          <a:ea typeface="メイリオ" panose="020B0604030504040204" pitchFamily="50" charset="-128"/>
                        </a:rPr>
                        <a:t>コストの見直し・精緻化・財政比較・数値目標の改定</a:t>
                      </a:r>
                      <a:endParaRPr kumimoji="1" lang="en-US" altLang="ja-JP" sz="10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456735540"/>
                  </a:ext>
                </a:extLst>
              </a:tr>
              <a:tr h="216000">
                <a:tc gridSpan="2">
                  <a:txBody>
                    <a:bodyPr/>
                    <a:lstStyle/>
                    <a:p>
                      <a:pPr algn="l"/>
                      <a:r>
                        <a:rPr kumimoji="1" lang="ja-JP" altLang="en-US" sz="1050" b="1" dirty="0">
                          <a:latin typeface="メイリオ" panose="020B0604030504040204" pitchFamily="50" charset="-128"/>
                          <a:ea typeface="メイリオ" panose="020B0604030504040204" pitchFamily="50" charset="-128"/>
                        </a:rPr>
                        <a:t>③具体的な再編事例の検討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hMerge="1">
                  <a:txBody>
                    <a:bodyPr/>
                    <a:lstStyle/>
                    <a:p>
                      <a:pPr algn="l"/>
                      <a:endParaRPr kumimoji="1" lang="en-US" altLang="ja-JP" sz="1200"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3940972862"/>
                  </a:ext>
                </a:extLst>
              </a:tr>
            </a:tbl>
          </a:graphicData>
        </a:graphic>
      </p:graphicFrame>
      <p:sp>
        <p:nvSpPr>
          <p:cNvPr id="41" name="テキスト ボックス 40">
            <a:extLst>
              <a:ext uri="{FF2B5EF4-FFF2-40B4-BE49-F238E27FC236}">
                <a16:creationId xmlns:a16="http://schemas.microsoft.com/office/drawing/2014/main" id="{F4E2133F-47CB-4193-92BC-8AEF10E19A6F}"/>
              </a:ext>
            </a:extLst>
          </p:cNvPr>
          <p:cNvSpPr txBox="1"/>
          <p:nvPr/>
        </p:nvSpPr>
        <p:spPr>
          <a:xfrm>
            <a:off x="322090" y="5879796"/>
            <a:ext cx="2772000" cy="828000"/>
          </a:xfrm>
          <a:prstGeom prst="rect">
            <a:avLst/>
          </a:prstGeom>
          <a:solidFill>
            <a:schemeClr val="bg1"/>
          </a:solidFill>
          <a:ln>
            <a:noFill/>
          </a:ln>
        </p:spPr>
        <p:txBody>
          <a:bodyPr wrap="square" rtlCol="0">
            <a:spAutoFit/>
          </a:bodyPr>
          <a:lstStyle/>
          <a:p>
            <a:pPr>
              <a:lnSpc>
                <a:spcPts val="1200"/>
              </a:lnSpc>
              <a:defRPr/>
            </a:pPr>
            <a:r>
              <a:rPr lang="ja-JP" altLang="en-US" sz="1050" b="1" dirty="0">
                <a:solidFill>
                  <a:prstClr val="black"/>
                </a:solidFill>
                <a:latin typeface="メイリオ" panose="020B0604030504040204" pitchFamily="50" charset="-128"/>
                <a:ea typeface="メイリオ" panose="020B0604030504040204" pitchFamily="50" charset="-128"/>
              </a:rPr>
              <a:t>○「策定」に向けた研修会</a:t>
            </a:r>
            <a:endParaRPr lang="en-US" altLang="ja-JP" sz="1050" b="1" dirty="0">
              <a:solidFill>
                <a:prstClr val="black"/>
              </a:solidFill>
              <a:latin typeface="メイリオ" panose="020B0604030504040204" pitchFamily="50" charset="-128"/>
              <a:ea typeface="メイリオ" panose="020B0604030504040204" pitchFamily="50" charset="-128"/>
            </a:endParaRPr>
          </a:p>
          <a:p>
            <a:pPr>
              <a:lnSpc>
                <a:spcPts val="1200"/>
              </a:lnSpc>
              <a:defRPr/>
            </a:pPr>
            <a:r>
              <a:rPr lang="ja-JP" altLang="en-US" sz="1050" dirty="0">
                <a:solidFill>
                  <a:prstClr val="black"/>
                </a:solidFill>
                <a:latin typeface="メイリオ" panose="020B0604030504040204" pitchFamily="50" charset="-128"/>
                <a:ea typeface="メイリオ" panose="020B0604030504040204" pitchFamily="50" charset="-128"/>
              </a:rPr>
              <a:t>　・計画策定手法、支援メニュー</a:t>
            </a:r>
            <a:endParaRPr lang="en-US" altLang="ja-JP" sz="1050" dirty="0">
              <a:solidFill>
                <a:prstClr val="black"/>
              </a:solidFill>
              <a:latin typeface="メイリオ" panose="020B0604030504040204" pitchFamily="50" charset="-128"/>
              <a:ea typeface="メイリオ" panose="020B0604030504040204" pitchFamily="50" charset="-128"/>
            </a:endParaRPr>
          </a:p>
          <a:p>
            <a:pPr>
              <a:lnSpc>
                <a:spcPts val="1200"/>
              </a:lnSpc>
              <a:defRPr/>
            </a:pPr>
            <a:r>
              <a:rPr lang="ja-JP" altLang="en-US" sz="1050" b="1" dirty="0">
                <a:solidFill>
                  <a:prstClr val="black"/>
                </a:solidFill>
                <a:latin typeface="メイリオ" panose="020B0604030504040204" pitchFamily="50" charset="-128"/>
                <a:ea typeface="メイリオ" panose="020B0604030504040204" pitchFamily="50" charset="-128"/>
              </a:rPr>
              <a:t>○「内容の充実」に向けた研修会</a:t>
            </a:r>
            <a:endParaRPr lang="en-US" altLang="ja-JP" sz="1050" b="1" dirty="0">
              <a:solidFill>
                <a:prstClr val="black"/>
              </a:solidFill>
              <a:latin typeface="メイリオ" panose="020B0604030504040204" pitchFamily="50" charset="-128"/>
              <a:ea typeface="メイリオ" panose="020B0604030504040204" pitchFamily="50" charset="-128"/>
            </a:endParaRPr>
          </a:p>
          <a:p>
            <a:pPr>
              <a:lnSpc>
                <a:spcPts val="1200"/>
              </a:lnSpc>
              <a:defRPr/>
            </a:pPr>
            <a:r>
              <a:rPr lang="ja-JP" altLang="en-US" sz="1050" dirty="0">
                <a:solidFill>
                  <a:prstClr val="black"/>
                </a:solidFill>
                <a:latin typeface="メイリオ" panose="020B0604030504040204" pitchFamily="50" charset="-128"/>
                <a:ea typeface="メイリオ" panose="020B0604030504040204" pitchFamily="50" charset="-128"/>
              </a:rPr>
              <a:t>　・新たな再編事例の具体的検討手法</a:t>
            </a:r>
            <a:endParaRPr lang="en-US" altLang="ja-JP" sz="1050" dirty="0">
              <a:solidFill>
                <a:prstClr val="black"/>
              </a:solidFill>
              <a:latin typeface="メイリオ" panose="020B0604030504040204" pitchFamily="50" charset="-128"/>
              <a:ea typeface="メイリオ" panose="020B0604030504040204" pitchFamily="50" charset="-128"/>
            </a:endParaRPr>
          </a:p>
          <a:p>
            <a:pPr>
              <a:lnSpc>
                <a:spcPts val="1200"/>
              </a:lnSpc>
              <a:defRPr/>
            </a:pPr>
            <a:r>
              <a:rPr lang="ja-JP" altLang="en-US" sz="1050" dirty="0">
                <a:solidFill>
                  <a:prstClr val="black"/>
                </a:solidFill>
                <a:latin typeface="メイリオ" panose="020B0604030504040204" pitchFamily="50" charset="-128"/>
                <a:ea typeface="メイリオ" panose="020B0604030504040204" pitchFamily="50" charset="-128"/>
              </a:rPr>
              <a:t>　・コスト精緻化、数値目標改定等の手法</a:t>
            </a:r>
            <a:endParaRPr lang="en-US" altLang="ja-JP" sz="1050" dirty="0">
              <a:solidFill>
                <a:prstClr val="black"/>
              </a:solidFill>
              <a:latin typeface="メイリオ" panose="020B0604030504040204" pitchFamily="50" charset="-128"/>
              <a:ea typeface="メイリオ" panose="020B0604030504040204" pitchFamily="50" charset="-128"/>
            </a:endParaRPr>
          </a:p>
        </p:txBody>
      </p:sp>
      <p:sp>
        <p:nvSpPr>
          <p:cNvPr id="42" name="テキスト ボックス 41">
            <a:extLst>
              <a:ext uri="{FF2B5EF4-FFF2-40B4-BE49-F238E27FC236}">
                <a16:creationId xmlns:a16="http://schemas.microsoft.com/office/drawing/2014/main" id="{0262527A-80FF-4318-9C69-7B051756E158}"/>
              </a:ext>
            </a:extLst>
          </p:cNvPr>
          <p:cNvSpPr txBox="1"/>
          <p:nvPr/>
        </p:nvSpPr>
        <p:spPr>
          <a:xfrm>
            <a:off x="322090" y="5588800"/>
            <a:ext cx="2772000" cy="288000"/>
          </a:xfrm>
          <a:prstGeom prst="rect">
            <a:avLst/>
          </a:prstGeom>
          <a:solidFill>
            <a:srgbClr val="0070C0"/>
          </a:solidFill>
        </p:spPr>
        <p:txBody>
          <a:bodyPr wrap="square">
            <a:spAutoFit/>
          </a:bodyPr>
          <a:lstStyle/>
          <a:p>
            <a:pPr>
              <a:lnSpc>
                <a:spcPts val="1800"/>
              </a:lnSpc>
              <a:defRPr/>
            </a:pPr>
            <a:r>
              <a:rPr lang="ja-JP" altLang="en-US" sz="1200" b="1" i="1" dirty="0">
                <a:solidFill>
                  <a:schemeClr val="bg1"/>
                </a:solidFill>
                <a:latin typeface="メイリオ" panose="020B0604030504040204" pitchFamily="50" charset="-128"/>
                <a:ea typeface="メイリオ" panose="020B0604030504040204" pitchFamily="50" charset="-128"/>
              </a:rPr>
              <a:t>大阪府主催の研修会</a:t>
            </a:r>
            <a:endParaRPr lang="en-US" altLang="ja-JP" sz="1200" b="1" i="1" dirty="0">
              <a:solidFill>
                <a:schemeClr val="bg1"/>
              </a:solidFill>
              <a:latin typeface="メイリオ" panose="020B0604030504040204" pitchFamily="50" charset="-128"/>
              <a:ea typeface="メイリオ" panose="020B0604030504040204" pitchFamily="50" charset="-128"/>
            </a:endParaRPr>
          </a:p>
        </p:txBody>
      </p:sp>
      <p:sp>
        <p:nvSpPr>
          <p:cNvPr id="44" name="十字形 43">
            <a:extLst>
              <a:ext uri="{FF2B5EF4-FFF2-40B4-BE49-F238E27FC236}">
                <a16:creationId xmlns:a16="http://schemas.microsoft.com/office/drawing/2014/main" id="{DEF945AF-72CE-4BE0-A531-A481726742EE}"/>
              </a:ext>
            </a:extLst>
          </p:cNvPr>
          <p:cNvSpPr/>
          <p:nvPr/>
        </p:nvSpPr>
        <p:spPr>
          <a:xfrm>
            <a:off x="3202139" y="6134049"/>
            <a:ext cx="288000" cy="288000"/>
          </a:xfrm>
          <a:prstGeom prst="plus">
            <a:avLst>
              <a:gd name="adj" fmla="val 4013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6" name="テキスト ボックス 45">
            <a:extLst>
              <a:ext uri="{FF2B5EF4-FFF2-40B4-BE49-F238E27FC236}">
                <a16:creationId xmlns:a16="http://schemas.microsoft.com/office/drawing/2014/main" id="{A2A9EB65-356B-457D-9607-16326D8FA217}"/>
              </a:ext>
            </a:extLst>
          </p:cNvPr>
          <p:cNvSpPr txBox="1"/>
          <p:nvPr/>
        </p:nvSpPr>
        <p:spPr>
          <a:xfrm>
            <a:off x="7251312" y="6001369"/>
            <a:ext cx="4860000" cy="769441"/>
          </a:xfrm>
          <a:prstGeom prst="rect">
            <a:avLst/>
          </a:prstGeom>
          <a:noFill/>
        </p:spPr>
        <p:txBody>
          <a:bodyPr wrap="square" rtlCol="0">
            <a:spAutoFit/>
          </a:bodyPr>
          <a:lstStyle/>
          <a:p>
            <a:r>
              <a:rPr lang="ja-JP" altLang="en-US" sz="1600" b="1" dirty="0">
                <a:latin typeface="メイリオ" panose="020B0604030504040204" pitchFamily="50" charset="-128"/>
                <a:ea typeface="メイリオ" panose="020B0604030504040204" pitchFamily="50" charset="-128"/>
              </a:rPr>
              <a:t>市町村施設整備資金貸付金振興補助金（特別枠）</a:t>
            </a:r>
            <a:endParaRPr lang="en-US" altLang="ja-JP" sz="1600" b="1" dirty="0">
              <a:latin typeface="メイリオ" panose="020B0604030504040204" pitchFamily="50" charset="-128"/>
              <a:ea typeface="メイリオ" panose="020B0604030504040204" pitchFamily="50" charset="-128"/>
            </a:endParaRPr>
          </a:p>
          <a:p>
            <a:r>
              <a:rPr kumimoji="1" lang="ja-JP" altLang="en-US" sz="14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　</a:t>
            </a:r>
            <a:r>
              <a:rPr kumimoji="1" lang="ja-JP" altLang="en-US" sz="14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・計画に基づき公共施設の面積減を伴う建替え及び除却</a:t>
            </a:r>
            <a:endParaRPr kumimoji="1" lang="en-US" altLang="ja-JP" sz="14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a:p>
            <a:r>
              <a:rPr lang="ja-JP" altLang="en-US" sz="1400" dirty="0">
                <a:latin typeface="メイリオ" panose="020B0604030504040204" pitchFamily="50" charset="-128"/>
                <a:ea typeface="メイリオ" panose="020B0604030504040204" pitchFamily="50" charset="-128"/>
              </a:rPr>
              <a:t>　　</a:t>
            </a:r>
            <a:r>
              <a:rPr kumimoji="1" lang="ja-JP" altLang="en-US" sz="14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に取り組む市町村等に対して貸付け</a:t>
            </a:r>
            <a:endParaRPr kumimoji="1" lang="en-US" altLang="ja-JP" sz="14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p:txBody>
      </p:sp>
      <p:sp>
        <p:nvSpPr>
          <p:cNvPr id="48" name="テキスト ボックス 47">
            <a:extLst>
              <a:ext uri="{FF2B5EF4-FFF2-40B4-BE49-F238E27FC236}">
                <a16:creationId xmlns:a16="http://schemas.microsoft.com/office/drawing/2014/main" id="{79809298-B572-4F30-825A-58DA89397913}"/>
              </a:ext>
            </a:extLst>
          </p:cNvPr>
          <p:cNvSpPr txBox="1"/>
          <p:nvPr/>
        </p:nvSpPr>
        <p:spPr>
          <a:xfrm>
            <a:off x="3674889" y="5879796"/>
            <a:ext cx="3168000" cy="828000"/>
          </a:xfrm>
          <a:prstGeom prst="rect">
            <a:avLst/>
          </a:prstGeom>
          <a:solidFill>
            <a:schemeClr val="bg1"/>
          </a:solidFill>
          <a:ln>
            <a:noFill/>
          </a:ln>
        </p:spPr>
        <p:txBody>
          <a:bodyPr wrap="square" rtlCol="0">
            <a:spAutoFit/>
          </a:bodyPr>
          <a:lstStyle/>
          <a:p>
            <a:pPr>
              <a:lnSpc>
                <a:spcPts val="1800"/>
              </a:lnSpc>
              <a:defRPr/>
            </a:pPr>
            <a:r>
              <a:rPr lang="ja-JP" altLang="en-US" sz="1050" dirty="0">
                <a:solidFill>
                  <a:prstClr val="black"/>
                </a:solidFill>
                <a:latin typeface="メイリオ" panose="020B0604030504040204" pitchFamily="50" charset="-128"/>
                <a:ea typeface="メイリオ" panose="020B0604030504040204" pitchFamily="50" charset="-128"/>
              </a:rPr>
              <a:t>・計画</a:t>
            </a:r>
            <a:r>
              <a:rPr lang="ja-JP" altLang="en-US" sz="1050" dirty="0">
                <a:latin typeface="メイリオ" panose="020B0604030504040204" pitchFamily="50" charset="-128"/>
                <a:ea typeface="メイリオ" panose="020B0604030504040204" pitchFamily="50" charset="-128"/>
              </a:rPr>
              <a:t>策定支援（目標設定・コスト積算）</a:t>
            </a:r>
            <a:endParaRPr lang="en-US" altLang="ja-JP" sz="1050" dirty="0">
              <a:latin typeface="メイリオ" panose="020B0604030504040204" pitchFamily="50" charset="-128"/>
              <a:ea typeface="メイリオ" panose="020B0604030504040204" pitchFamily="50" charset="-128"/>
            </a:endParaRPr>
          </a:p>
          <a:p>
            <a:pPr>
              <a:lnSpc>
                <a:spcPts val="1800"/>
              </a:lnSpc>
              <a:defRPr/>
            </a:pPr>
            <a:r>
              <a:rPr lang="ja-JP" altLang="en-US" sz="1050" dirty="0">
                <a:latin typeface="メイリオ" panose="020B0604030504040204" pitchFamily="50" charset="-128"/>
                <a:ea typeface="メイリオ" panose="020B0604030504040204" pitchFamily="50" charset="-128"/>
              </a:rPr>
              <a:t>・内容充実支援（コスト精緻化、数値目標改定）</a:t>
            </a:r>
            <a:endParaRPr lang="en-US" altLang="ja-JP" sz="1050" dirty="0">
              <a:latin typeface="メイリオ" panose="020B0604030504040204" pitchFamily="50" charset="-128"/>
              <a:ea typeface="メイリオ" panose="020B0604030504040204" pitchFamily="50" charset="-128"/>
            </a:endParaRPr>
          </a:p>
          <a:p>
            <a:pPr>
              <a:lnSpc>
                <a:spcPts val="1800"/>
              </a:lnSpc>
              <a:defRPr/>
            </a:pPr>
            <a:r>
              <a:rPr lang="ja-JP" altLang="en-US" sz="1050" dirty="0">
                <a:latin typeface="メイリオ" panose="020B0604030504040204" pitchFamily="50" charset="-128"/>
                <a:ea typeface="メイリオ" panose="020B0604030504040204" pitchFamily="50" charset="-128"/>
              </a:rPr>
              <a:t>・再編対象・再編手法の具体化</a:t>
            </a:r>
            <a:endParaRPr lang="en-US" altLang="ja-JP" sz="1200" dirty="0">
              <a:latin typeface="メイリオ" panose="020B0604030504040204" pitchFamily="50" charset="-128"/>
              <a:ea typeface="メイリオ" panose="020B0604030504040204" pitchFamily="50" charset="-128"/>
            </a:endParaRPr>
          </a:p>
        </p:txBody>
      </p:sp>
      <p:sp>
        <p:nvSpPr>
          <p:cNvPr id="49" name="テキスト ボックス 48">
            <a:extLst>
              <a:ext uri="{FF2B5EF4-FFF2-40B4-BE49-F238E27FC236}">
                <a16:creationId xmlns:a16="http://schemas.microsoft.com/office/drawing/2014/main" id="{D3F1EE42-3283-41FB-A8AC-4FDEB1A42703}"/>
              </a:ext>
            </a:extLst>
          </p:cNvPr>
          <p:cNvSpPr txBox="1"/>
          <p:nvPr/>
        </p:nvSpPr>
        <p:spPr>
          <a:xfrm>
            <a:off x="3674889" y="5588800"/>
            <a:ext cx="3168000" cy="288000"/>
          </a:xfrm>
          <a:prstGeom prst="rect">
            <a:avLst/>
          </a:prstGeom>
          <a:solidFill>
            <a:srgbClr val="0070C0"/>
          </a:solidFill>
        </p:spPr>
        <p:txBody>
          <a:bodyPr wrap="square">
            <a:spAutoFit/>
          </a:bodyPr>
          <a:lstStyle/>
          <a:p>
            <a:pPr>
              <a:lnSpc>
                <a:spcPts val="1800"/>
              </a:lnSpc>
              <a:defRPr/>
            </a:pPr>
            <a:r>
              <a:rPr lang="ja-JP" altLang="en-US" sz="1200" b="1" i="1" dirty="0">
                <a:solidFill>
                  <a:schemeClr val="bg1"/>
                </a:solidFill>
                <a:latin typeface="メイリオ" panose="020B0604030504040204" pitchFamily="50" charset="-128"/>
                <a:ea typeface="メイリオ" panose="020B0604030504040204" pitchFamily="50" charset="-128"/>
              </a:rPr>
              <a:t>市町村への個別支援（適宜）</a:t>
            </a:r>
          </a:p>
        </p:txBody>
      </p:sp>
    </p:spTree>
    <p:extLst>
      <p:ext uri="{BB962C8B-B14F-4D97-AF65-F5344CB8AC3E}">
        <p14:creationId xmlns:p14="http://schemas.microsoft.com/office/powerpoint/2010/main" val="24764049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581</Words>
  <Application>Microsoft Office PowerPoint</Application>
  <PresentationFormat>ワイド画面</PresentationFormat>
  <Paragraphs>68</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メイリオ</vt:lpstr>
      <vt:lpstr>游ゴシック</vt:lpstr>
      <vt:lpstr>游ゴシック Light</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2025-04-10T07:22:14Z</dcterms:created>
  <dcterms:modified xsi:type="dcterms:W3CDTF">2025-04-10T07:22:22Z</dcterms:modified>
</cp:coreProperties>
</file>