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Lst>
  <p:sldSz cx="9720263"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GwIOfGr7i5bY0W/WeuOYag==" hashData="ueH29rsR80gwMSUlMI/91ngkAcbvkgiEc8N5v7qDRpQ3QPZ+MhFMAvdHfegIXU4g22IrfxxFsuSv1cj3Lw7mA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5248" autoAdjust="0"/>
  </p:normalViewPr>
  <p:slideViewPr>
    <p:cSldViewPr snapToGrid="0">
      <p:cViewPr varScale="1">
        <p:scale>
          <a:sx n="92" d="100"/>
          <a:sy n="92" d="100"/>
        </p:scale>
        <p:origin x="97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9020" y="1122363"/>
            <a:ext cx="8262224"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15033" y="3602038"/>
            <a:ext cx="729019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95210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73675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365125"/>
            <a:ext cx="2095932"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8269" y="365125"/>
            <a:ext cx="6166292"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52434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11787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63206" y="1709740"/>
            <a:ext cx="8383727"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63206" y="4589465"/>
            <a:ext cx="8383727"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840376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8268"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920883"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720189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9534" y="365127"/>
            <a:ext cx="8383727"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9535" y="1681163"/>
            <a:ext cx="41121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69535" y="2505075"/>
            <a:ext cx="4112126"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920884" y="1681163"/>
            <a:ext cx="413237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920884" y="2505075"/>
            <a:ext cx="413237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856444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1527106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289323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132378" y="987427"/>
            <a:ext cx="49208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415347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132378" y="987427"/>
            <a:ext cx="492088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4131896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268" y="365127"/>
            <a:ext cx="8383727"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8268" y="1825625"/>
            <a:ext cx="8383727"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8268" y="6356352"/>
            <a:ext cx="218705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3"/>
          </p:nvPr>
        </p:nvSpPr>
        <p:spPr>
          <a:xfrm>
            <a:off x="3219837" y="6356352"/>
            <a:ext cx="328058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64936" y="6356352"/>
            <a:ext cx="218705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2101079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720263" cy="37375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13"/>
          </a:p>
        </p:txBody>
      </p:sp>
      <p:sp>
        <p:nvSpPr>
          <p:cNvPr id="19" name="正方形/長方形 18">
            <a:extLst>
              <a:ext uri="{FF2B5EF4-FFF2-40B4-BE49-F238E27FC236}">
                <a16:creationId xmlns:a16="http://schemas.microsoft.com/office/drawing/2014/main" id="{D2E57B6F-9CB5-4690-A8A6-9A270667AACA}"/>
              </a:ext>
            </a:extLst>
          </p:cNvPr>
          <p:cNvSpPr/>
          <p:nvPr/>
        </p:nvSpPr>
        <p:spPr>
          <a:xfrm>
            <a:off x="85254" y="443515"/>
            <a:ext cx="9528645" cy="733278"/>
          </a:xfrm>
          <a:prstGeom prst="rect">
            <a:avLst/>
          </a:prstGeom>
          <a:solidFill>
            <a:schemeClr val="accent6">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t"/>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日時</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　令和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年８月</a:t>
            </a:r>
            <a:r>
              <a:rPr kumimoji="1" lang="en-US" altLang="ja-JP" sz="1050" dirty="0">
                <a:latin typeface="Meiryo UI" panose="020B0604030504040204" pitchFamily="50" charset="-128"/>
                <a:ea typeface="Meiryo UI" panose="020B0604030504040204" pitchFamily="50" charset="-128"/>
              </a:rPr>
              <a:t>23</a:t>
            </a:r>
            <a:r>
              <a:rPr kumimoji="1" lang="ja-JP" altLang="en-US" sz="1050" dirty="0">
                <a:latin typeface="Meiryo UI" panose="020B0604030504040204" pitchFamily="50" charset="-128"/>
                <a:ea typeface="Meiryo UI" panose="020B0604030504040204" pitchFamily="50" charset="-128"/>
              </a:rPr>
              <a:t>日（金）　午後</a:t>
            </a:r>
            <a:r>
              <a:rPr kumimoji="1" lang="en-US" altLang="ja-JP" sz="1050" dirty="0">
                <a:latin typeface="Meiryo UI" panose="020B0604030504040204" pitchFamily="50" charset="-128"/>
                <a:ea typeface="Meiryo UI" panose="020B0604030504040204" pitchFamily="50" charset="-128"/>
              </a:rPr>
              <a:t>2</a:t>
            </a:r>
            <a:r>
              <a:rPr kumimoji="1" lang="ja-JP" altLang="en-US" sz="1050" dirty="0">
                <a:latin typeface="Meiryo UI" panose="020B0604030504040204" pitchFamily="50" charset="-128"/>
                <a:ea typeface="Meiryo UI" panose="020B0604030504040204" pitchFamily="50" charset="-128"/>
              </a:rPr>
              <a:t>時から</a:t>
            </a:r>
            <a:r>
              <a:rPr kumimoji="1" lang="en-US" altLang="ja-JP" sz="1050" dirty="0">
                <a:latin typeface="Meiryo UI" panose="020B0604030504040204" pitchFamily="50" charset="-128"/>
                <a:ea typeface="Meiryo UI" panose="020B0604030504040204" pitchFamily="50" charset="-128"/>
              </a:rPr>
              <a:t>4</a:t>
            </a:r>
            <a:r>
              <a:rPr kumimoji="1" lang="ja-JP" altLang="en-US" sz="1050" dirty="0">
                <a:latin typeface="Meiryo UI" panose="020B0604030504040204" pitchFamily="50" charset="-128"/>
                <a:ea typeface="Meiryo UI" panose="020B0604030504040204" pitchFamily="50" charset="-128"/>
              </a:rPr>
              <a:t>時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場所</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大阪府立男女共同参画・青少年センター　（ドーンセンター）</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議事</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　（１）ギャンブル等依存症の啓発について　①依存症予防啓発ツールについて　②ギャンブル等依存症簡易介入マニュアルについて　</a:t>
            </a:r>
            <a:r>
              <a:rPr kumimoji="1" lang="en-US" altLang="ja-JP" sz="1050" dirty="0">
                <a:latin typeface="Meiryo UI" panose="020B0604030504040204" pitchFamily="50" charset="-128"/>
                <a:ea typeface="Meiryo UI" panose="020B0604030504040204" pitchFamily="50" charset="-128"/>
              </a:rPr>
              <a:t>				</a:t>
            </a:r>
          </a:p>
          <a:p>
            <a:r>
              <a:rPr kumimoji="1" lang="ja-JP" altLang="en-US" sz="1050" dirty="0">
                <a:latin typeface="Meiryo UI" panose="020B0604030504040204" pitchFamily="50" charset="-128"/>
                <a:ea typeface="Meiryo UI" panose="020B0604030504040204" pitchFamily="50" charset="-128"/>
              </a:rPr>
              <a:t>　　　　　 （２）ギャンブル等依存症支援における連携について</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（３）その他</a:t>
            </a:r>
            <a:endParaRPr kumimoji="1" lang="en-US" altLang="ja-JP" sz="1050" dirty="0">
              <a:latin typeface="Meiryo UI" panose="020B0604030504040204" pitchFamily="50" charset="-128"/>
              <a:ea typeface="Meiryo UI" panose="020B0604030504040204" pitchFamily="50" charset="-128"/>
            </a:endParaRPr>
          </a:p>
          <a:p>
            <a:endParaRPr kumimoji="1" lang="ja-JP" altLang="en-US" sz="1050" dirty="0">
              <a:latin typeface="Meiryo UI" panose="020B0604030504040204" pitchFamily="50" charset="-128"/>
              <a:ea typeface="Meiryo UI" panose="020B0604030504040204" pitchFamily="50" charset="-128"/>
            </a:endParaRPr>
          </a:p>
        </p:txBody>
      </p:sp>
      <p:sp>
        <p:nvSpPr>
          <p:cNvPr id="22" name="四角形: 角を丸くする 16">
            <a:extLst>
              <a:ext uri="{FF2B5EF4-FFF2-40B4-BE49-F238E27FC236}">
                <a16:creationId xmlns:a16="http://schemas.microsoft.com/office/drawing/2014/main" id="{577E0209-837E-470E-83FF-F0105CE1C8A4}"/>
              </a:ext>
            </a:extLst>
          </p:cNvPr>
          <p:cNvSpPr/>
          <p:nvPr/>
        </p:nvSpPr>
        <p:spPr>
          <a:xfrm>
            <a:off x="68579" y="1215671"/>
            <a:ext cx="9545321" cy="1944867"/>
          </a:xfrm>
          <a:prstGeom prst="roundRect">
            <a:avLst>
              <a:gd name="adj" fmla="val 5999"/>
            </a:avLst>
          </a:prstGeom>
        </p:spPr>
        <p:style>
          <a:lnRef idx="2">
            <a:schemeClr val="accent1"/>
          </a:lnRef>
          <a:fillRef idx="1">
            <a:schemeClr val="lt1"/>
          </a:fillRef>
          <a:effectRef idx="0">
            <a:schemeClr val="accent1"/>
          </a:effectRef>
          <a:fontRef idx="minor">
            <a:schemeClr val="dk1"/>
          </a:fontRef>
        </p:style>
        <p:txBody>
          <a:bodyPr rtlCol="0" anchor="t"/>
          <a:lstStyle/>
          <a:p>
            <a:r>
              <a:rPr lang="ja-JP" altLang="en-US" sz="1050" b="1" dirty="0">
                <a:latin typeface="Meiryo UI" panose="020B0604030504040204" pitchFamily="50" charset="-128"/>
                <a:ea typeface="Meiryo UI" panose="020B0604030504040204" pitchFamily="50" charset="-128"/>
              </a:rPr>
              <a:t>（１）ギャンブル等依存症の啓発について</a:t>
            </a:r>
            <a:endParaRPr lang="en-US" altLang="ja-JP" sz="1050" b="1" dirty="0">
              <a:latin typeface="Meiryo UI" panose="020B0604030504040204" pitchFamily="50" charset="-128"/>
              <a:ea typeface="Meiryo UI" panose="020B0604030504040204" pitchFamily="50" charset="-128"/>
            </a:endParaRPr>
          </a:p>
          <a:p>
            <a:r>
              <a:rPr lang="ja-JP" altLang="en-US" sz="1000" b="1"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＊事務局から、令和</a:t>
            </a:r>
            <a:r>
              <a:rPr lang="en-US" altLang="ja-JP" sz="900" dirty="0">
                <a:latin typeface="Meiryo UI" panose="020B0604030504040204" pitchFamily="50" charset="-128"/>
                <a:ea typeface="Meiryo UI" panose="020B0604030504040204" pitchFamily="50" charset="-128"/>
              </a:rPr>
              <a:t>5</a:t>
            </a:r>
            <a:r>
              <a:rPr lang="ja-JP" altLang="en-US" sz="900" dirty="0">
                <a:latin typeface="Meiryo UI" panose="020B0604030504040204" pitchFamily="50" charset="-128"/>
                <a:ea typeface="Meiryo UI" panose="020B0604030504040204" pitchFamily="50" charset="-128"/>
              </a:rPr>
              <a:t>年度に作成した依存症予防啓発ツールとギャンブル等依存症簡易介入マニュアルについて報告。委員より、これらツールの活用について発言いただいた。（発言意見を一部要約）</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①依存症予防啓発ツールについて</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・ツールを活用して高校で出前講座を実施。事前に学校と打ち合わせをし、どこに重点を置くのか、ワークシートはどれを使うのか等、</a:t>
            </a:r>
            <a:r>
              <a:rPr lang="ja-JP" altLang="en-US" sz="900" b="1" u="sng" dirty="0">
                <a:latin typeface="Meiryo UI" panose="020B0604030504040204" pitchFamily="50" charset="-128"/>
                <a:ea typeface="Meiryo UI" panose="020B0604030504040204" pitchFamily="50" charset="-128"/>
              </a:rPr>
              <a:t>学校に合わせてカスタマイズできる</a:t>
            </a:r>
            <a:r>
              <a:rPr lang="ja-JP" altLang="en-US" sz="900" dirty="0">
                <a:latin typeface="Meiryo UI" panose="020B0604030504040204" pitchFamily="50" charset="-128"/>
                <a:ea typeface="Meiryo UI" panose="020B0604030504040204" pitchFamily="50" charset="-128"/>
              </a:rPr>
              <a:t>ことがよかった。</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（精神保健福祉センター）</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・主に高校生を対象にしているということであるが、</a:t>
            </a:r>
            <a:r>
              <a:rPr lang="ja-JP" altLang="en-US" sz="900" b="1" u="sng" dirty="0">
                <a:latin typeface="Meiryo UI" panose="020B0604030504040204" pitchFamily="50" charset="-128"/>
                <a:ea typeface="Meiryo UI" panose="020B0604030504040204" pitchFamily="50" charset="-128"/>
              </a:rPr>
              <a:t>中学校や大学でも使える</a:t>
            </a:r>
            <a:r>
              <a:rPr lang="ja-JP" altLang="en-US" sz="900" dirty="0">
                <a:latin typeface="Meiryo UI" panose="020B0604030504040204" pitchFamily="50" charset="-128"/>
                <a:ea typeface="Meiryo UI" panose="020B0604030504040204" pitchFamily="50" charset="-128"/>
              </a:rPr>
              <a:t>のではないか。</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・ポータルサイトを活用し、他の都道府県とも共有し、この</a:t>
            </a:r>
            <a:r>
              <a:rPr lang="ja-JP" altLang="en-US" sz="900" b="1" u="sng" dirty="0">
                <a:latin typeface="Meiryo UI" panose="020B0604030504040204" pitchFamily="50" charset="-128"/>
                <a:ea typeface="Meiryo UI" panose="020B0604030504040204" pitchFamily="50" charset="-128"/>
              </a:rPr>
              <a:t>ツールの活用を広げていくといい</a:t>
            </a:r>
            <a:r>
              <a:rPr lang="ja-JP" altLang="en-US" sz="900" dirty="0">
                <a:latin typeface="Meiryo UI" panose="020B0604030504040204" pitchFamily="50" charset="-128"/>
                <a:ea typeface="Meiryo UI" panose="020B0604030504040204" pitchFamily="50" charset="-128"/>
              </a:rPr>
              <a:t>のではないか。</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・このツールについて、教職員にどのように周知しているのか。⇒府内の</a:t>
            </a:r>
            <a:r>
              <a:rPr lang="ja-JP" altLang="en-US" sz="900" b="1" dirty="0">
                <a:latin typeface="Meiryo UI" panose="020B0604030504040204" pitchFamily="50" charset="-128"/>
                <a:ea typeface="Meiryo UI" panose="020B0604030504040204" pitchFamily="50" charset="-128"/>
              </a:rPr>
              <a:t>全高校へ周知</a:t>
            </a:r>
            <a:r>
              <a:rPr lang="ja-JP" altLang="en-US" sz="900" dirty="0">
                <a:latin typeface="Meiryo UI" panose="020B0604030504040204" pitchFamily="50" charset="-128"/>
                <a:ea typeface="Meiryo UI" panose="020B0604030504040204" pitchFamily="50" charset="-128"/>
              </a:rPr>
              <a:t>。また、</a:t>
            </a:r>
            <a:r>
              <a:rPr lang="ja-JP" altLang="en-US" sz="900" b="1" u="sng" dirty="0">
                <a:latin typeface="Meiryo UI" panose="020B0604030504040204" pitchFamily="50" charset="-128"/>
                <a:ea typeface="Meiryo UI" panose="020B0604030504040204" pitchFamily="50" charset="-128"/>
              </a:rPr>
              <a:t>教職員向け研修（対面＋オンライン）を開催</a:t>
            </a:r>
            <a:r>
              <a:rPr lang="ja-JP" altLang="en-US" sz="900" dirty="0">
                <a:latin typeface="Meiryo UI" panose="020B0604030504040204" pitchFamily="50" charset="-128"/>
                <a:ea typeface="Meiryo UI" panose="020B0604030504040204" pitchFamily="50" charset="-128"/>
              </a:rPr>
              <a:t>し、ツールの活用について伝えている。</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・オンラインギャンブルは日本では犯罪であるということを、</a:t>
            </a:r>
            <a:r>
              <a:rPr lang="ja-JP" altLang="en-US" sz="900" b="1" u="sng" dirty="0">
                <a:latin typeface="Meiryo UI" panose="020B0604030504040204" pitchFamily="50" charset="-128"/>
                <a:ea typeface="Meiryo UI" panose="020B0604030504040204" pitchFamily="50" charset="-128"/>
              </a:rPr>
              <a:t>ポスター掲示や</a:t>
            </a:r>
            <a:r>
              <a:rPr lang="en-US" altLang="ja-JP" sz="900" b="1" u="sng" dirty="0">
                <a:latin typeface="Meiryo UI" panose="020B0604030504040204" pitchFamily="50" charset="-128"/>
                <a:ea typeface="Meiryo UI" panose="020B0604030504040204" pitchFamily="50" charset="-128"/>
              </a:rPr>
              <a:t>QR</a:t>
            </a:r>
            <a:r>
              <a:rPr lang="ja-JP" altLang="en-US" sz="900" b="1" u="sng" dirty="0">
                <a:latin typeface="Meiryo UI" panose="020B0604030504040204" pitchFamily="50" charset="-128"/>
                <a:ea typeface="Meiryo UI" panose="020B0604030504040204" pitchFamily="50" charset="-128"/>
              </a:rPr>
              <a:t>コード</a:t>
            </a:r>
            <a:r>
              <a:rPr lang="ja-JP" altLang="en-US" sz="900" dirty="0">
                <a:latin typeface="Meiryo UI" panose="020B0604030504040204" pitchFamily="50" charset="-128"/>
                <a:ea typeface="Meiryo UI" panose="020B0604030504040204" pitchFamily="50" charset="-128"/>
              </a:rPr>
              <a:t>からアクセスできるようにし、</a:t>
            </a:r>
            <a:r>
              <a:rPr lang="ja-JP" altLang="en-US" sz="900" b="1" u="sng" dirty="0">
                <a:latin typeface="Meiryo UI" panose="020B0604030504040204" pitchFamily="50" charset="-128"/>
                <a:ea typeface="Meiryo UI" panose="020B0604030504040204" pitchFamily="50" charset="-128"/>
              </a:rPr>
              <a:t>より多くの生徒が見聞きできるような啓発</a:t>
            </a:r>
            <a:r>
              <a:rPr lang="ja-JP" altLang="en-US" sz="900" dirty="0">
                <a:latin typeface="Meiryo UI" panose="020B0604030504040204" pitchFamily="50" charset="-128"/>
                <a:ea typeface="Meiryo UI" panose="020B0604030504040204" pitchFamily="50" charset="-128"/>
              </a:rPr>
              <a:t>を広げてもらいたい。</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②ギャンブル等依存症簡易介入マニュアルについて</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・所属医療機関や相談機関で活用しているが、</a:t>
            </a:r>
            <a:r>
              <a:rPr lang="ja-JP" altLang="en-US" sz="900" b="1" u="sng" dirty="0">
                <a:latin typeface="Meiryo UI" panose="020B0604030504040204" pitchFamily="50" charset="-128"/>
                <a:ea typeface="Meiryo UI" panose="020B0604030504040204" pitchFamily="50" charset="-128"/>
              </a:rPr>
              <a:t>説明もしやすく、使いやすい</a:t>
            </a:r>
            <a:r>
              <a:rPr lang="ja-JP" altLang="en-US" sz="900" dirty="0">
                <a:latin typeface="Meiryo UI" panose="020B0604030504040204" pitchFamily="50" charset="-128"/>
                <a:ea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・医療機関向けマニュアルとなっているが、医療機関につながりにくい人について、どのように支援につないでいくのか。⇒今後、</a:t>
            </a:r>
            <a:r>
              <a:rPr lang="ja-JP" altLang="en-US" sz="900" b="1" u="sng" dirty="0">
                <a:latin typeface="Meiryo UI" panose="020B0604030504040204" pitchFamily="50" charset="-128"/>
                <a:ea typeface="Meiryo UI" panose="020B0604030504040204" pitchFamily="50" charset="-128"/>
              </a:rPr>
              <a:t>さまざまな相談機関で使えるような</a:t>
            </a:r>
            <a:r>
              <a:rPr lang="ja-JP" altLang="en-US" sz="900" dirty="0">
                <a:latin typeface="Meiryo UI" panose="020B0604030504040204" pitchFamily="50" charset="-128"/>
                <a:ea typeface="Meiryo UI" panose="020B0604030504040204" pitchFamily="50" charset="-128"/>
              </a:rPr>
              <a:t>形で改訂等を進めていきたい。</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・まず</a:t>
            </a:r>
            <a:r>
              <a:rPr lang="ja-JP" altLang="en-US" sz="900" b="1" u="sng" dirty="0">
                <a:latin typeface="Meiryo UI" panose="020B0604030504040204" pitchFamily="50" charset="-128"/>
                <a:ea typeface="Meiryo UI" panose="020B0604030504040204" pitchFamily="50" charset="-128"/>
              </a:rPr>
              <a:t>依存症に気付き、困るのは家族</a:t>
            </a:r>
            <a:r>
              <a:rPr lang="ja-JP" altLang="en-US" sz="900" dirty="0">
                <a:latin typeface="Meiryo UI" panose="020B0604030504040204" pitchFamily="50" charset="-128"/>
                <a:ea typeface="Meiryo UI" panose="020B0604030504040204" pitchFamily="50" charset="-128"/>
              </a:rPr>
              <a:t>であり、</a:t>
            </a:r>
            <a:r>
              <a:rPr lang="ja-JP" altLang="en-US" sz="900" b="1" u="sng" dirty="0">
                <a:latin typeface="Meiryo UI" panose="020B0604030504040204" pitchFamily="50" charset="-128"/>
                <a:ea typeface="Meiryo UI" panose="020B0604030504040204" pitchFamily="50" charset="-128"/>
              </a:rPr>
              <a:t>家族や周囲のサポートが本人の回復にもつながる</a:t>
            </a:r>
            <a:r>
              <a:rPr lang="ja-JP" altLang="en-US" sz="900" dirty="0">
                <a:latin typeface="Meiryo UI" panose="020B0604030504040204" pitchFamily="50" charset="-128"/>
                <a:ea typeface="Meiryo UI" panose="020B0604030504040204" pitchFamily="50" charset="-128"/>
              </a:rPr>
              <a:t>。そのため、</a:t>
            </a:r>
            <a:r>
              <a:rPr lang="ja-JP" altLang="en-US" sz="900" b="1" u="sng" dirty="0">
                <a:latin typeface="Meiryo UI" panose="020B0604030504040204" pitchFamily="50" charset="-128"/>
                <a:ea typeface="Meiryo UI" panose="020B0604030504040204" pitchFamily="50" charset="-128"/>
              </a:rPr>
              <a:t>家族向けのリーフレット</a:t>
            </a:r>
            <a:r>
              <a:rPr lang="ja-JP" altLang="en-US" sz="900" dirty="0">
                <a:latin typeface="Meiryo UI" panose="020B0604030504040204" pitchFamily="50" charset="-128"/>
                <a:ea typeface="Meiryo UI" panose="020B0604030504040204" pitchFamily="50" charset="-128"/>
              </a:rPr>
              <a:t>があるといいのではないか。</a:t>
            </a:r>
            <a:endParaRPr lang="en-US" altLang="ja-JP" sz="900" dirty="0">
              <a:solidFill>
                <a:srgbClr val="FF0000"/>
              </a:solidFill>
              <a:latin typeface="Meiryo UI" panose="020B0604030504040204" pitchFamily="50" charset="-128"/>
              <a:ea typeface="Meiryo UI" panose="020B0604030504040204" pitchFamily="50" charset="-128"/>
            </a:endParaRPr>
          </a:p>
          <a:p>
            <a:pPr>
              <a:lnSpc>
                <a:spcPts val="1169"/>
              </a:lnSpc>
            </a:pPr>
            <a:r>
              <a:rPr lang="ja-JP" altLang="en-US" sz="900" dirty="0">
                <a:solidFill>
                  <a:srgbClr val="FF0000"/>
                </a:solidFill>
                <a:latin typeface="Meiryo UI" panose="020B0604030504040204" pitchFamily="50" charset="-128"/>
                <a:ea typeface="Meiryo UI" panose="020B0604030504040204" pitchFamily="50" charset="-128"/>
              </a:rPr>
              <a:t>　</a:t>
            </a:r>
            <a:endParaRPr lang="en-US" altLang="ja-JP" sz="900" dirty="0">
              <a:solidFill>
                <a:srgbClr val="FF0000"/>
              </a:solidFill>
              <a:latin typeface="Meiryo UI" panose="020B0604030504040204" pitchFamily="50" charset="-128"/>
              <a:ea typeface="Meiryo UI" panose="020B0604030504040204" pitchFamily="50" charset="-128"/>
            </a:endParaRPr>
          </a:p>
          <a:p>
            <a:pPr>
              <a:lnSpc>
                <a:spcPts val="1169"/>
              </a:lnSpc>
            </a:pPr>
            <a:endParaRPr lang="ja-JP" altLang="en-US" sz="1000" dirty="0">
              <a:latin typeface="Meiryo UI" panose="020B0604030504040204" pitchFamily="50" charset="-128"/>
              <a:ea typeface="Meiryo UI" panose="020B0604030504040204" pitchFamily="50" charset="-128"/>
            </a:endParaRPr>
          </a:p>
          <a:p>
            <a:pPr>
              <a:lnSpc>
                <a:spcPts val="1169"/>
              </a:lnSpc>
            </a:pPr>
            <a:endParaRPr lang="en-US" altLang="ja-JP" sz="1000" dirty="0">
              <a:latin typeface="Meiryo UI" panose="020B0604030504040204" pitchFamily="50" charset="-128"/>
              <a:ea typeface="Meiryo UI" panose="020B0604030504040204" pitchFamily="50" charset="-128"/>
            </a:endParaRPr>
          </a:p>
          <a:p>
            <a:pPr>
              <a:lnSpc>
                <a:spcPts val="1169"/>
              </a:lnSpc>
            </a:pPr>
            <a:endParaRPr lang="en-US" altLang="ja-JP" sz="10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988568" y="29145"/>
            <a:ext cx="5705342" cy="338554"/>
          </a:xfrm>
          <a:prstGeom prst="rect">
            <a:avLst/>
          </a:prstGeom>
          <a:noFill/>
        </p:spPr>
        <p:txBody>
          <a:bodyPr wrap="square" rtlCol="0">
            <a:spAutoFit/>
          </a:bodyPr>
          <a:lstStyle/>
          <a:p>
            <a:r>
              <a:rPr kumimoji="1" lang="ja-JP" altLang="en-US" sz="1600" b="1" dirty="0">
                <a:solidFill>
                  <a:schemeClr val="bg1"/>
                </a:solidFill>
                <a:latin typeface="BIZ UDPゴシック" panose="020B0400000000000000" pitchFamily="50" charset="-128"/>
                <a:ea typeface="BIZ UDPゴシック" panose="020B0400000000000000" pitchFamily="50" charset="-128"/>
              </a:rPr>
              <a:t>令和６年度ギャンブル等依存症地域支援体制推進部会の概要</a:t>
            </a:r>
          </a:p>
        </p:txBody>
      </p:sp>
      <p:sp>
        <p:nvSpPr>
          <p:cNvPr id="13" name="四角形: 角を丸くする 16">
            <a:extLst>
              <a:ext uri="{FF2B5EF4-FFF2-40B4-BE49-F238E27FC236}">
                <a16:creationId xmlns:a16="http://schemas.microsoft.com/office/drawing/2014/main" id="{577E0209-837E-470E-83FF-F0105CE1C8A4}"/>
              </a:ext>
            </a:extLst>
          </p:cNvPr>
          <p:cNvSpPr/>
          <p:nvPr/>
        </p:nvSpPr>
        <p:spPr>
          <a:xfrm>
            <a:off x="68579" y="3216702"/>
            <a:ext cx="9545321" cy="3589512"/>
          </a:xfrm>
          <a:prstGeom prst="roundRect">
            <a:avLst>
              <a:gd name="adj" fmla="val 2415"/>
            </a:avLst>
          </a:prstGeom>
        </p:spPr>
        <p:style>
          <a:lnRef idx="2">
            <a:schemeClr val="accent1"/>
          </a:lnRef>
          <a:fillRef idx="1">
            <a:schemeClr val="lt1"/>
          </a:fillRef>
          <a:effectRef idx="0">
            <a:schemeClr val="accent1"/>
          </a:effectRef>
          <a:fontRef idx="minor">
            <a:schemeClr val="dk1"/>
          </a:fontRef>
        </p:style>
        <p:txBody>
          <a:bodyPr rtlCol="0" anchor="t"/>
          <a:lstStyle/>
          <a:p>
            <a:r>
              <a:rPr lang="ja-JP" altLang="en-US" sz="1050" b="1" dirty="0">
                <a:latin typeface="Meiryo UI" panose="020B0604030504040204" pitchFamily="50" charset="-128"/>
                <a:ea typeface="Meiryo UI" panose="020B0604030504040204" pitchFamily="50" charset="-128"/>
              </a:rPr>
              <a:t>（２）ギャンブル等依存症支援における連携について</a:t>
            </a:r>
            <a:endParaRPr lang="en-US" altLang="ja-JP" sz="1050" b="1" dirty="0">
              <a:latin typeface="Meiryo UI" panose="020B0604030504040204" pitchFamily="50" charset="-128"/>
              <a:ea typeface="Meiryo UI" panose="020B0604030504040204" pitchFamily="50" charset="-128"/>
            </a:endParaRPr>
          </a:p>
          <a:p>
            <a:r>
              <a:rPr lang="ja-JP" altLang="en-US" sz="1000" b="1"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＊事務局から、連携支援モデル構築事業について令和</a:t>
            </a:r>
            <a:r>
              <a:rPr lang="en-US" altLang="ja-JP" sz="900" dirty="0">
                <a:latin typeface="Meiryo UI" panose="020B0604030504040204" pitchFamily="50" charset="-128"/>
                <a:ea typeface="Meiryo UI" panose="020B0604030504040204" pitchFamily="50" charset="-128"/>
              </a:rPr>
              <a:t>5</a:t>
            </a:r>
            <a:r>
              <a:rPr lang="ja-JP" altLang="en-US" sz="900" dirty="0">
                <a:latin typeface="Meiryo UI" panose="020B0604030504040204" pitchFamily="50" charset="-128"/>
                <a:ea typeface="Meiryo UI" panose="020B0604030504040204" pitchFamily="50" charset="-128"/>
              </a:rPr>
              <a:t>年度の取りまとめを報告。その後各委員より、日頃の支援において、連携支援という視点で大切にしている点や具体的な支援内容について発言</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をいただいた。 </a:t>
            </a:r>
            <a:r>
              <a:rPr kumimoji="1" lang="ja-JP" altLang="en-US" sz="900" dirty="0">
                <a:latin typeface="Meiryo UI" panose="020B0604030504040204" pitchFamily="50" charset="-128"/>
                <a:ea typeface="Meiryo UI" panose="020B0604030504040204" pitchFamily="50" charset="-128"/>
              </a:rPr>
              <a:t>（発言意見を一部要約）</a:t>
            </a:r>
            <a:endParaRPr kumimoji="1"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・待ちの姿勢ではなく、自ら出向いていくことを大事にしている。司法書士会の相談員を、</a:t>
            </a:r>
            <a:r>
              <a:rPr lang="ja-JP" altLang="en-US" sz="900" b="1" u="sng" dirty="0">
                <a:latin typeface="Meiryo UI" panose="020B0604030504040204" pitchFamily="50" charset="-128"/>
                <a:ea typeface="Meiryo UI" panose="020B0604030504040204" pitchFamily="50" charset="-128"/>
              </a:rPr>
              <a:t>相談機関や医療機関に派遣し、そこで相談できる</a:t>
            </a:r>
            <a:r>
              <a:rPr lang="ja-JP" altLang="en-US" sz="900" dirty="0">
                <a:latin typeface="Meiryo UI" panose="020B0604030504040204" pitchFamily="50" charset="-128"/>
                <a:ea typeface="Meiryo UI" panose="020B0604030504040204" pitchFamily="50" charset="-128"/>
              </a:rPr>
              <a:t>事業をすすめている。（司法書士会）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各地域の</a:t>
            </a:r>
            <a:r>
              <a:rPr lang="en-US" altLang="ja-JP" sz="900" b="1" u="sng" dirty="0">
                <a:latin typeface="Meiryo UI" panose="020B0604030504040204" pitchFamily="50" charset="-128"/>
                <a:ea typeface="Meiryo UI" panose="020B0604030504040204" pitchFamily="50" charset="-128"/>
              </a:rPr>
              <a:t>OAC</a:t>
            </a:r>
            <a:r>
              <a:rPr lang="ja-JP" altLang="en-US" sz="900" b="1" u="sng" dirty="0">
                <a:latin typeface="Meiryo UI" panose="020B0604030504040204" pitchFamily="50" charset="-128"/>
                <a:ea typeface="Meiryo UI" panose="020B0604030504040204" pitchFamily="50" charset="-128"/>
              </a:rPr>
              <a:t>ミニフォーラム</a:t>
            </a:r>
            <a:r>
              <a:rPr lang="ja-JP" altLang="en-US" sz="900" dirty="0">
                <a:latin typeface="Meiryo UI" panose="020B0604030504040204" pitchFamily="50" charset="-128"/>
                <a:ea typeface="Meiryo UI" panose="020B0604030504040204" pitchFamily="50" charset="-128"/>
              </a:rPr>
              <a:t>に積極的に参加している。また、</a:t>
            </a:r>
            <a:r>
              <a:rPr lang="ja-JP" altLang="en-US" sz="900" b="1" u="sng" dirty="0">
                <a:latin typeface="Meiryo UI" panose="020B0604030504040204" pitchFamily="50" charset="-128"/>
                <a:ea typeface="Meiryo UI" panose="020B0604030504040204" pitchFamily="50" charset="-128"/>
              </a:rPr>
              <a:t>自助グループやオープンスピーカー、合同ミーティング</a:t>
            </a:r>
            <a:r>
              <a:rPr lang="ja-JP" altLang="en-US" sz="900" dirty="0">
                <a:latin typeface="Meiryo UI" panose="020B0604030504040204" pitchFamily="50" charset="-128"/>
                <a:ea typeface="Meiryo UI" panose="020B0604030504040204" pitchFamily="50" charset="-128"/>
              </a:rPr>
              <a:t>などに参加するようにしている。（回復施設）</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OAC</a:t>
            </a:r>
            <a:r>
              <a:rPr lang="ja-JP" altLang="en-US" sz="900" dirty="0">
                <a:latin typeface="Meiryo UI" panose="020B0604030504040204" pitchFamily="50" charset="-128"/>
                <a:ea typeface="Meiryo UI" panose="020B0604030504040204" pitchFamily="50" charset="-128"/>
              </a:rPr>
              <a:t>ミニフォーラムや事例検討会を継続して開催しているが、</a:t>
            </a:r>
            <a:r>
              <a:rPr lang="ja-JP" altLang="en-US" sz="900" b="1" u="sng" dirty="0">
                <a:latin typeface="Meiryo UI" panose="020B0604030504040204" pitchFamily="50" charset="-128"/>
                <a:ea typeface="Meiryo UI" panose="020B0604030504040204" pitchFamily="50" charset="-128"/>
              </a:rPr>
              <a:t>参加機関の偏り</a:t>
            </a:r>
            <a:r>
              <a:rPr lang="ja-JP" altLang="en-US" sz="900" dirty="0">
                <a:latin typeface="Meiryo UI" panose="020B0604030504040204" pitchFamily="50" charset="-128"/>
                <a:ea typeface="Meiryo UI" panose="020B0604030504040204" pitchFamily="50" charset="-128"/>
              </a:rPr>
              <a:t>がある。子どもにかかわる機関等</a:t>
            </a:r>
            <a:r>
              <a:rPr lang="ja-JP" altLang="en-US" sz="900" b="1" u="sng" dirty="0">
                <a:latin typeface="Meiryo UI" panose="020B0604030504040204" pitchFamily="50" charset="-128"/>
                <a:ea typeface="Meiryo UI" panose="020B0604030504040204" pitchFamily="50" charset="-128"/>
              </a:rPr>
              <a:t>新たな参加機関を広げる</a:t>
            </a:r>
            <a:r>
              <a:rPr lang="ja-JP" altLang="en-US" sz="900" dirty="0">
                <a:latin typeface="Meiryo UI" panose="020B0604030504040204" pitchFamily="50" charset="-128"/>
                <a:ea typeface="Meiryo UI" panose="020B0604030504040204" pitchFamily="50" charset="-128"/>
              </a:rPr>
              <a:t>ことが必要。（保健所、精神保健福祉センター）</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・連携できる機関が遠方であることから、</a:t>
            </a:r>
            <a:r>
              <a:rPr lang="ja-JP" altLang="en-US" sz="900" b="1" u="sng" dirty="0">
                <a:latin typeface="Meiryo UI" panose="020B0604030504040204" pitchFamily="50" charset="-128"/>
                <a:ea typeface="Meiryo UI" panose="020B0604030504040204" pitchFamily="50" charset="-128"/>
              </a:rPr>
              <a:t>近隣他府県の自助団体との連携</a:t>
            </a:r>
            <a:r>
              <a:rPr lang="ja-JP" altLang="en-US" sz="900" dirty="0">
                <a:latin typeface="Meiryo UI" panose="020B0604030504040204" pitchFamily="50" charset="-128"/>
                <a:ea typeface="Meiryo UI" panose="020B0604030504040204" pitchFamily="50" charset="-128"/>
              </a:rPr>
              <a:t>も模索していくことが必要。（保健所）</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・自助グループが、</a:t>
            </a:r>
            <a:r>
              <a:rPr lang="ja-JP" altLang="en-US" sz="900" b="1" u="sng">
                <a:latin typeface="Meiryo UI" panose="020B0604030504040204" pitchFamily="50" charset="-128"/>
                <a:ea typeface="Meiryo UI" panose="020B0604030504040204" pitchFamily="50" charset="-128"/>
              </a:rPr>
              <a:t>長く取組が</a:t>
            </a:r>
            <a:r>
              <a:rPr lang="ja-JP" altLang="en-US" sz="900" b="1" u="sng" dirty="0">
                <a:latin typeface="Meiryo UI" panose="020B0604030504040204" pitchFamily="50" charset="-128"/>
                <a:ea typeface="Meiryo UI" panose="020B0604030504040204" pitchFamily="50" charset="-128"/>
              </a:rPr>
              <a:t>継続できるということは大きな力</a:t>
            </a:r>
            <a:r>
              <a:rPr lang="ja-JP" altLang="en-US" sz="900" dirty="0">
                <a:latin typeface="Meiryo UI" panose="020B0604030504040204" pitchFamily="50" charset="-128"/>
                <a:ea typeface="Meiryo UI" panose="020B0604030504040204" pitchFamily="50" charset="-128"/>
              </a:rPr>
              <a:t>。（当事者）</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・個別プログラムの参加者が一堂に集まる場を持ち、</a:t>
            </a:r>
            <a:r>
              <a:rPr lang="ja-JP" altLang="en-US" sz="900" b="1" u="sng" dirty="0">
                <a:latin typeface="Meiryo UI" panose="020B0604030504040204" pitchFamily="50" charset="-128"/>
                <a:ea typeface="Meiryo UI" panose="020B0604030504040204" pitchFamily="50" charset="-128"/>
              </a:rPr>
              <a:t>他者の意見を聞いたり、仲間意識を持ってもらえるような取組</a:t>
            </a:r>
            <a:r>
              <a:rPr lang="ja-JP" altLang="en-US" sz="900" dirty="0">
                <a:latin typeface="Meiryo UI" panose="020B0604030504040204" pitchFamily="50" charset="-128"/>
                <a:ea typeface="Meiryo UI" panose="020B0604030504040204" pitchFamily="50" charset="-128"/>
              </a:rPr>
              <a:t>をしている。（精神保健福祉センター）</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・集団プログラムの実施に際して、</a:t>
            </a:r>
            <a:r>
              <a:rPr lang="ja-JP" altLang="en-US" sz="900" b="1" u="sng" dirty="0">
                <a:latin typeface="Meiryo UI" panose="020B0604030504040204" pitchFamily="50" charset="-128"/>
                <a:ea typeface="Meiryo UI" panose="020B0604030504040204" pitchFamily="50" charset="-128"/>
              </a:rPr>
              <a:t>関係機関・団体からも来てもらい</a:t>
            </a:r>
            <a:r>
              <a:rPr lang="ja-JP" altLang="en-US" sz="900" dirty="0">
                <a:latin typeface="Meiryo UI" panose="020B0604030504040204" pitchFamily="50" charset="-128"/>
                <a:ea typeface="Meiryo UI" panose="020B0604030504040204" pitchFamily="50" charset="-128"/>
              </a:rPr>
              <a:t>、活発なやりとりにつながっている。（精神保健福祉センター）</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・団体として相談事業を実施しているがマンパワーが足りない。</a:t>
            </a:r>
            <a:r>
              <a:rPr lang="ja-JP" altLang="en-US" sz="900" b="1" u="sng" dirty="0">
                <a:latin typeface="Meiryo UI" panose="020B0604030504040204" pitchFamily="50" charset="-128"/>
                <a:ea typeface="Meiryo UI" panose="020B0604030504040204" pitchFamily="50" charset="-128"/>
              </a:rPr>
              <a:t>ギャンブル等依存症にかかる借金相談について専門相談員養成講座を開催</a:t>
            </a:r>
            <a:r>
              <a:rPr lang="ja-JP" altLang="en-US" sz="900" dirty="0">
                <a:latin typeface="Meiryo UI" panose="020B0604030504040204" pitchFamily="50" charset="-128"/>
                <a:ea typeface="Meiryo UI" panose="020B0604030504040204" pitchFamily="50" charset="-128"/>
              </a:rPr>
              <a:t>しているが育成に苦慮している。（民間支援団体）</a:t>
            </a:r>
            <a:endParaRPr lang="en-US" altLang="ja-JP" sz="900" dirty="0">
              <a:latin typeface="Meiryo UI" panose="020B0604030504040204" pitchFamily="50" charset="-128"/>
              <a:ea typeface="Meiryo UI" panose="020B0604030504040204" pitchFamily="50" charset="-128"/>
            </a:endParaRPr>
          </a:p>
          <a:p>
            <a:pPr marL="88900" indent="-88900">
              <a:lnSpc>
                <a:spcPts val="1169"/>
              </a:lnSpc>
            </a:pPr>
            <a:r>
              <a:rPr lang="ja-JP" altLang="en-US" sz="900" dirty="0">
                <a:latin typeface="Meiryo UI" panose="020B0604030504040204" pitchFamily="50" charset="-128"/>
                <a:ea typeface="Meiryo UI" panose="020B0604030504040204" pitchFamily="50" charset="-128"/>
              </a:rPr>
              <a:t>　・債務整理において、</a:t>
            </a:r>
            <a:r>
              <a:rPr lang="ja-JP" altLang="en-US" sz="900" b="1" u="sng" dirty="0">
                <a:latin typeface="Meiryo UI" panose="020B0604030504040204" pitchFamily="50" charset="-128"/>
                <a:ea typeface="Meiryo UI" panose="020B0604030504040204" pitchFamily="50" charset="-128"/>
              </a:rPr>
              <a:t>直接本人と面談をせず、本人の生活状況や家族状況などを正しく聞かずに進めるため、生活の再建に役立っておらず、結果的に支払う金額が増えた状態で相談を受ける</a:t>
            </a:r>
            <a:r>
              <a:rPr lang="ja-JP" altLang="en-US" sz="900" dirty="0">
                <a:latin typeface="Meiryo UI" panose="020B0604030504040204" pitchFamily="50" charset="-128"/>
                <a:ea typeface="Meiryo UI" panose="020B0604030504040204" pitchFamily="50" charset="-128"/>
              </a:rPr>
              <a:t>ことがある。</a:t>
            </a:r>
            <a:endParaRPr lang="en-US" altLang="ja-JP" sz="900" dirty="0">
              <a:latin typeface="Meiryo UI" panose="020B0604030504040204" pitchFamily="50" charset="-128"/>
              <a:ea typeface="Meiryo UI" panose="020B0604030504040204" pitchFamily="50" charset="-128"/>
            </a:endParaRPr>
          </a:p>
          <a:p>
            <a:pPr marL="88900" indent="-88900">
              <a:lnSpc>
                <a:spcPts val="1169"/>
              </a:lnSpc>
            </a:pPr>
            <a:r>
              <a:rPr lang="ja-JP" altLang="en-US" sz="900" dirty="0">
                <a:latin typeface="Meiryo UI" panose="020B0604030504040204" pitchFamily="50" charset="-128"/>
                <a:ea typeface="Meiryo UI" panose="020B0604030504040204" pitchFamily="50" charset="-128"/>
              </a:rPr>
              <a:t>　　本人も二次被害を受けているという認識がない。（民間支援団体）</a:t>
            </a:r>
            <a:endParaRPr lang="en-US" altLang="ja-JP" sz="900" dirty="0">
              <a:latin typeface="Meiryo UI" panose="020B0604030504040204" pitchFamily="50" charset="-128"/>
              <a:ea typeface="Meiryo UI" panose="020B0604030504040204" pitchFamily="50" charset="-128"/>
            </a:endParaRPr>
          </a:p>
          <a:p>
            <a:pPr marL="87313" indent="-87313">
              <a:lnSpc>
                <a:spcPts val="1169"/>
              </a:lnSpc>
            </a:pPr>
            <a:r>
              <a:rPr lang="ja-JP" altLang="en-US" sz="900" dirty="0">
                <a:latin typeface="Meiryo UI" panose="020B0604030504040204" pitchFamily="50" charset="-128"/>
                <a:ea typeface="Meiryo UI" panose="020B0604030504040204" pitchFamily="50" charset="-128"/>
              </a:rPr>
              <a:t>　・法律相談には、</a:t>
            </a:r>
            <a:r>
              <a:rPr lang="ja-JP" altLang="en-US" sz="900" b="1" u="sng" dirty="0">
                <a:latin typeface="Meiryo UI" panose="020B0604030504040204" pitchFamily="50" charset="-128"/>
                <a:ea typeface="Meiryo UI" panose="020B0604030504040204" pitchFamily="50" charset="-128"/>
              </a:rPr>
              <a:t>家族や病院のケースワーカー、回復施設からつながる</a:t>
            </a:r>
            <a:r>
              <a:rPr lang="ja-JP" altLang="en-US" sz="900" dirty="0">
                <a:latin typeface="Meiryo UI" panose="020B0604030504040204" pitchFamily="50" charset="-128"/>
                <a:ea typeface="Meiryo UI" panose="020B0604030504040204" pitchFamily="50" charset="-128"/>
              </a:rPr>
              <a:t>ことが多いが、弁護士としては、本人自身に相談に来てもらえるよう、まずは家族の対応方法などを伝えている。本人がつながれば、</a:t>
            </a:r>
            <a:r>
              <a:rPr lang="ja-JP" altLang="en-US" sz="900" b="1" u="sng" dirty="0">
                <a:latin typeface="Meiryo UI" panose="020B0604030504040204" pitchFamily="50" charset="-128"/>
                <a:ea typeface="Meiryo UI" panose="020B0604030504040204" pitchFamily="50" charset="-128"/>
              </a:rPr>
              <a:t>ケー</a:t>
            </a:r>
            <a:endParaRPr lang="en-US" altLang="ja-JP" sz="900" b="1" u="sng" dirty="0">
              <a:latin typeface="Meiryo UI" panose="020B0604030504040204" pitchFamily="50" charset="-128"/>
              <a:ea typeface="Meiryo UI" panose="020B0604030504040204" pitchFamily="50" charset="-128"/>
            </a:endParaRPr>
          </a:p>
          <a:p>
            <a:pPr marL="87313" indent="-87313">
              <a:lnSpc>
                <a:spcPts val="1169"/>
              </a:lnSpc>
            </a:pPr>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スワーカーと連携</a:t>
            </a:r>
            <a:r>
              <a:rPr lang="ja-JP" altLang="en-US" sz="900" dirty="0">
                <a:latin typeface="Meiryo UI" panose="020B0604030504040204" pitchFamily="50" charset="-128"/>
                <a:ea typeface="Meiryo UI" panose="020B0604030504040204" pitchFamily="50" charset="-128"/>
              </a:rPr>
              <a:t>し、ケースワーカーには家族への支援をお願いしている。（弁護士会）</a:t>
            </a:r>
            <a:endParaRPr lang="en-US" altLang="ja-JP" sz="900" dirty="0">
              <a:latin typeface="Meiryo UI" panose="020B0604030504040204" pitchFamily="50" charset="-128"/>
              <a:ea typeface="Meiryo UI" panose="020B0604030504040204" pitchFamily="50" charset="-128"/>
            </a:endParaRPr>
          </a:p>
          <a:p>
            <a:pPr marL="180975" indent="-180975">
              <a:lnSpc>
                <a:spcPts val="1169"/>
              </a:lnSpc>
            </a:pPr>
            <a:r>
              <a:rPr lang="ja-JP" altLang="en-US" sz="900" dirty="0">
                <a:latin typeface="Meiryo UI" panose="020B0604030504040204" pitchFamily="50" charset="-128"/>
                <a:ea typeface="Meiryo UI" panose="020B0604030504040204" pitchFamily="50" charset="-128"/>
              </a:rPr>
              <a:t>　・債務整理を進める時には、あわせて</a:t>
            </a:r>
            <a:r>
              <a:rPr lang="ja-JP" altLang="en-US" sz="900" b="1" u="sng" dirty="0">
                <a:latin typeface="Meiryo UI" panose="020B0604030504040204" pitchFamily="50" charset="-128"/>
                <a:ea typeface="Meiryo UI" panose="020B0604030504040204" pitchFamily="50" charset="-128"/>
              </a:rPr>
              <a:t>本人がギャンブル等を繰り返さないように、治療機関や行政機関と連携</a:t>
            </a:r>
            <a:r>
              <a:rPr lang="ja-JP" altLang="en-US" sz="900" dirty="0">
                <a:latin typeface="Meiryo UI" panose="020B0604030504040204" pitchFamily="50" charset="-128"/>
                <a:ea typeface="Meiryo UI" panose="020B0604030504040204" pitchFamily="50" charset="-128"/>
              </a:rPr>
              <a:t>をしていく必要がある。（弁護士会）</a:t>
            </a:r>
            <a:endParaRPr lang="en-US" altLang="ja-JP" sz="900" dirty="0">
              <a:latin typeface="Meiryo UI" panose="020B0604030504040204" pitchFamily="50" charset="-128"/>
              <a:ea typeface="Meiryo UI" panose="020B0604030504040204" pitchFamily="50" charset="-128"/>
            </a:endParaRPr>
          </a:p>
          <a:p>
            <a:pPr marL="180975" indent="-180975">
              <a:lnSpc>
                <a:spcPts val="1169"/>
              </a:lnSpc>
            </a:pPr>
            <a:r>
              <a:rPr lang="ja-JP" altLang="en-US" sz="900" dirty="0">
                <a:latin typeface="Meiryo UI" panose="020B0604030504040204" pitchFamily="50" charset="-128"/>
                <a:ea typeface="Meiryo UI" panose="020B0604030504040204" pitchFamily="50" charset="-128"/>
              </a:rPr>
              <a:t>　・法律相談につながり、診断書をもらってくるようにと病院を紹介されるケースがある。</a:t>
            </a:r>
            <a:r>
              <a:rPr lang="ja-JP" altLang="en-US" sz="900" b="1" u="sng" dirty="0">
                <a:latin typeface="Meiryo UI" panose="020B0604030504040204" pitchFamily="50" charset="-128"/>
                <a:ea typeface="Meiryo UI" panose="020B0604030504040204" pitchFamily="50" charset="-128"/>
              </a:rPr>
              <a:t>依存症の支援につながるきっかけとなるよう、弁護士や司法書士と打ち合わせ</a:t>
            </a:r>
            <a:r>
              <a:rPr lang="ja-JP" altLang="en-US" sz="900" dirty="0">
                <a:latin typeface="Meiryo UI" panose="020B0604030504040204" pitchFamily="50" charset="-128"/>
                <a:ea typeface="Meiryo UI" panose="020B0604030504040204" pitchFamily="50" charset="-128"/>
              </a:rPr>
              <a:t>をした上で診断書を出すようにしている。</a:t>
            </a:r>
            <a:endParaRPr lang="en-US" altLang="ja-JP" sz="900" dirty="0">
              <a:latin typeface="Meiryo UI" panose="020B0604030504040204" pitchFamily="50" charset="-128"/>
              <a:ea typeface="Meiryo UI" panose="020B0604030504040204" pitchFamily="50" charset="-128"/>
            </a:endParaRPr>
          </a:p>
          <a:p>
            <a:pPr marL="180975" indent="-180975">
              <a:lnSpc>
                <a:spcPts val="1169"/>
              </a:lnSpc>
            </a:pPr>
            <a:r>
              <a:rPr lang="ja-JP" altLang="en-US" sz="900" dirty="0">
                <a:latin typeface="Meiryo UI" panose="020B0604030504040204" pitchFamily="50" charset="-128"/>
                <a:ea typeface="Meiryo UI" panose="020B0604030504040204" pitchFamily="50" charset="-128"/>
              </a:rPr>
              <a:t>　　　　　　　　　　　　　　　　　　　　　　　　　　　　　　　　　　　　　　　　　　　　　　　　　　　　　　　　　　　　　　　　　　　　　　　　　　　　　　　　　　　　　　　　　　　　　　　　　　　　　　　（精神保健福祉士協会）</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他院がギャンブル等依存症の入院や外来を立ち上げる支援</a:t>
            </a:r>
            <a:r>
              <a:rPr lang="ja-JP" altLang="en-US" sz="900" dirty="0">
                <a:latin typeface="Meiryo UI" panose="020B0604030504040204" pitchFamily="50" charset="-128"/>
                <a:ea typeface="Meiryo UI" panose="020B0604030504040204" pitchFamily="50" charset="-128"/>
              </a:rPr>
              <a:t>として、当院のギャンブル等依存症のグループミーティングへの見学受け入れを行った。（精神保健福祉士協会）</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・弁護士から依頼を受け、</a:t>
            </a:r>
            <a:r>
              <a:rPr lang="ja-JP" altLang="en-US" sz="900" b="1" u="sng" dirty="0">
                <a:latin typeface="Meiryo UI" panose="020B0604030504040204" pitchFamily="50" charset="-128"/>
                <a:ea typeface="Meiryo UI" panose="020B0604030504040204" pitchFamily="50" charset="-128"/>
              </a:rPr>
              <a:t>医療機関から司法機関に出向き</a:t>
            </a:r>
            <a:r>
              <a:rPr lang="ja-JP" altLang="en-US" sz="900" dirty="0">
                <a:latin typeface="Meiryo UI" panose="020B0604030504040204" pitchFamily="50" charset="-128"/>
                <a:ea typeface="Meiryo UI" panose="020B0604030504040204" pitchFamily="50" charset="-128"/>
              </a:rPr>
              <a:t>、依存症について話をする機会があった。（精神保健福祉士協会）</a:t>
            </a:r>
            <a:endParaRPr lang="en-US" altLang="ja-JP" sz="900" dirty="0">
              <a:latin typeface="Meiryo UI" panose="020B0604030504040204" pitchFamily="50" charset="-128"/>
              <a:ea typeface="Meiryo UI" panose="020B0604030504040204" pitchFamily="50" charset="-128"/>
            </a:endParaRPr>
          </a:p>
          <a:p>
            <a:pPr marL="87313" indent="-87313">
              <a:lnSpc>
                <a:spcPts val="1169"/>
              </a:lnSpc>
            </a:pPr>
            <a:r>
              <a:rPr lang="ja-JP" altLang="en-US" sz="900" dirty="0">
                <a:latin typeface="Meiryo UI" panose="020B0604030504040204" pitchFamily="50" charset="-128"/>
                <a:ea typeface="Meiryo UI" panose="020B0604030504040204" pitchFamily="50" charset="-128"/>
              </a:rPr>
              <a:t>　・毎月相談会を実施している中、相談の約</a:t>
            </a:r>
            <a:r>
              <a:rPr lang="en-US" altLang="ja-JP" sz="900" dirty="0">
                <a:latin typeface="Meiryo UI" panose="020B0604030504040204" pitchFamily="50" charset="-128"/>
                <a:ea typeface="Meiryo UI" panose="020B0604030504040204" pitchFamily="50" charset="-128"/>
              </a:rPr>
              <a:t>8</a:t>
            </a:r>
            <a:r>
              <a:rPr lang="ja-JP" altLang="en-US" sz="900" dirty="0">
                <a:latin typeface="Meiryo UI" panose="020B0604030504040204" pitchFamily="50" charset="-128"/>
                <a:ea typeface="Meiryo UI" panose="020B0604030504040204" pitchFamily="50" charset="-128"/>
              </a:rPr>
              <a:t>割を</a:t>
            </a:r>
            <a:r>
              <a:rPr lang="en-US" altLang="ja-JP" sz="900" dirty="0">
                <a:latin typeface="Meiryo UI" panose="020B0604030504040204" pitchFamily="50" charset="-128"/>
                <a:ea typeface="Meiryo UI" panose="020B0604030504040204" pitchFamily="50" charset="-128"/>
              </a:rPr>
              <a:t>20</a:t>
            </a:r>
            <a:r>
              <a:rPr lang="ja-JP" altLang="en-US" sz="900" dirty="0">
                <a:latin typeface="Meiryo UI" panose="020B0604030504040204" pitchFamily="50" charset="-128"/>
                <a:ea typeface="Meiryo UI" panose="020B0604030504040204" pitchFamily="50" charset="-128"/>
              </a:rPr>
              <a:t>歳代から</a:t>
            </a:r>
            <a:r>
              <a:rPr lang="en-US" altLang="ja-JP" sz="900" dirty="0">
                <a:latin typeface="Meiryo UI" panose="020B0604030504040204" pitchFamily="50" charset="-128"/>
                <a:ea typeface="Meiryo UI" panose="020B0604030504040204" pitchFamily="50" charset="-128"/>
              </a:rPr>
              <a:t>30</a:t>
            </a:r>
            <a:r>
              <a:rPr lang="ja-JP" altLang="en-US" sz="900" dirty="0">
                <a:latin typeface="Meiryo UI" panose="020B0604030504040204" pitchFamily="50" charset="-128"/>
                <a:ea typeface="Meiryo UI" panose="020B0604030504040204" pitchFamily="50" charset="-128"/>
              </a:rPr>
              <a:t>歳代で占めている。またスマホを持っているだけで</a:t>
            </a:r>
            <a:r>
              <a:rPr lang="en-US" altLang="ja-JP" sz="900" dirty="0">
                <a:latin typeface="Meiryo UI" panose="020B0604030504040204" pitchFamily="50" charset="-128"/>
                <a:ea typeface="Meiryo UI" panose="020B0604030504040204" pitchFamily="50" charset="-128"/>
              </a:rPr>
              <a:t>24</a:t>
            </a:r>
            <a:r>
              <a:rPr lang="ja-JP" altLang="en-US" sz="900" dirty="0">
                <a:latin typeface="Meiryo UI" panose="020B0604030504040204" pitchFamily="50" charset="-128"/>
                <a:ea typeface="Meiryo UI" panose="020B0604030504040204" pitchFamily="50" charset="-128"/>
              </a:rPr>
              <a:t>時間</a:t>
            </a:r>
            <a:r>
              <a:rPr lang="en-US" altLang="ja-JP" sz="900" dirty="0">
                <a:latin typeface="Meiryo UI" panose="020B0604030504040204" pitchFamily="50" charset="-128"/>
                <a:ea typeface="Meiryo UI" panose="020B0604030504040204" pitchFamily="50" charset="-128"/>
              </a:rPr>
              <a:t>365</a:t>
            </a:r>
            <a:r>
              <a:rPr lang="ja-JP" altLang="en-US" sz="900" dirty="0">
                <a:latin typeface="Meiryo UI" panose="020B0604030504040204" pitchFamily="50" charset="-128"/>
                <a:ea typeface="Meiryo UI" panose="020B0604030504040204" pitchFamily="50" charset="-128"/>
              </a:rPr>
              <a:t>日いつでもどこでもギャンブルができる環境となり、あっという間に依存症になってし</a:t>
            </a:r>
            <a:endParaRPr lang="en-US" altLang="ja-JP" sz="900" dirty="0">
              <a:latin typeface="Meiryo UI" panose="020B0604030504040204" pitchFamily="50" charset="-128"/>
              <a:ea typeface="Meiryo UI" panose="020B0604030504040204" pitchFamily="50" charset="-128"/>
            </a:endParaRPr>
          </a:p>
          <a:p>
            <a:pPr marL="87313" indent="-87313">
              <a:lnSpc>
                <a:spcPts val="1169"/>
              </a:lnSpc>
            </a:pPr>
            <a:r>
              <a:rPr lang="ja-JP" altLang="en-US" sz="900" dirty="0">
                <a:latin typeface="Meiryo UI" panose="020B0604030504040204" pitchFamily="50" charset="-128"/>
                <a:ea typeface="Meiryo UI" panose="020B0604030504040204" pitchFamily="50" charset="-128"/>
              </a:rPr>
              <a:t>　　まう。</a:t>
            </a:r>
            <a:r>
              <a:rPr lang="ja-JP" altLang="en-US" sz="900" b="1" u="sng" dirty="0">
                <a:latin typeface="Meiryo UI" panose="020B0604030504040204" pitchFamily="50" charset="-128"/>
                <a:ea typeface="Meiryo UI" panose="020B0604030504040204" pitchFamily="50" charset="-128"/>
              </a:rPr>
              <a:t>早急に高校や大学への予防啓発</a:t>
            </a:r>
            <a:r>
              <a:rPr lang="ja-JP" altLang="en-US" sz="900" dirty="0">
                <a:latin typeface="Meiryo UI" panose="020B0604030504040204" pitchFamily="50" charset="-128"/>
                <a:ea typeface="Meiryo UI" panose="020B0604030504040204" pitchFamily="50" charset="-128"/>
              </a:rPr>
              <a:t>が必要であり、会員の母校にはたらきかけ、当事者や家族として、</a:t>
            </a:r>
            <a:r>
              <a:rPr lang="ja-JP" altLang="en-US" sz="900" b="1" u="sng" dirty="0">
                <a:latin typeface="Meiryo UI" panose="020B0604030504040204" pitchFamily="50" charset="-128"/>
                <a:ea typeface="Meiryo UI" panose="020B0604030504040204" pitchFamily="50" charset="-128"/>
              </a:rPr>
              <a:t>よりリアリティのある予防教育</a:t>
            </a:r>
            <a:r>
              <a:rPr lang="ja-JP" altLang="en-US" sz="900" dirty="0">
                <a:latin typeface="Meiryo UI" panose="020B0604030504040204" pitchFamily="50" charset="-128"/>
                <a:ea typeface="Meiryo UI" panose="020B0604030504040204" pitchFamily="50" charset="-128"/>
              </a:rPr>
              <a:t>を行っている。（民間支援団体）</a:t>
            </a: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回復した当事者と家族が連携</a:t>
            </a:r>
            <a:r>
              <a:rPr lang="ja-JP" altLang="en-US" sz="900" dirty="0">
                <a:latin typeface="Meiryo UI" panose="020B0604030504040204" pitchFamily="50" charset="-128"/>
                <a:ea typeface="Meiryo UI" panose="020B0604030504040204" pitchFamily="50" charset="-128"/>
              </a:rPr>
              <a:t>しながら継続的にサポートすることで、同じ問題で悩み、困っている当事者や家族に共感しながら解決策も提案することができる。（民間支援団体）</a:t>
            </a:r>
            <a:endParaRPr lang="en-US" altLang="ja-JP" sz="900" dirty="0">
              <a:latin typeface="Meiryo UI" panose="020B0604030504040204" pitchFamily="50" charset="-128"/>
              <a:ea typeface="Meiryo UI" panose="020B0604030504040204" pitchFamily="50" charset="-128"/>
            </a:endParaRPr>
          </a:p>
          <a:p>
            <a:pPr>
              <a:lnSpc>
                <a:spcPts val="1169"/>
              </a:lnSpc>
            </a:pPr>
            <a:endParaRPr lang="en-US" altLang="ja-JP" sz="9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pPr>
              <a:lnSpc>
                <a:spcPts val="1169"/>
              </a:lnSpc>
            </a:pPr>
            <a:endParaRPr lang="en-US" altLang="ja-JP" sz="900" dirty="0">
              <a:latin typeface="Meiryo UI" panose="020B0604030504040204" pitchFamily="50" charset="-128"/>
              <a:ea typeface="Meiryo UI" panose="020B0604030504040204" pitchFamily="50" charset="-128"/>
            </a:endParaRPr>
          </a:p>
          <a:p>
            <a:pPr>
              <a:lnSpc>
                <a:spcPts val="1169"/>
              </a:lnSpc>
            </a:pPr>
            <a:endParaRPr lang="en-US" altLang="ja-JP" sz="900" dirty="0">
              <a:latin typeface="Meiryo UI" panose="020B0604030504040204" pitchFamily="50" charset="-128"/>
              <a:ea typeface="Meiryo UI" panose="020B0604030504040204" pitchFamily="50" charset="-128"/>
            </a:endParaRPr>
          </a:p>
          <a:p>
            <a:pPr>
              <a:lnSpc>
                <a:spcPts val="1169"/>
              </a:lnSpc>
            </a:pPr>
            <a:endParaRPr lang="en-US" altLang="ja-JP" sz="1000" dirty="0">
              <a:latin typeface="Meiryo UI" panose="020B0604030504040204" pitchFamily="50" charset="-128"/>
              <a:ea typeface="Meiryo UI" panose="020B0604030504040204" pitchFamily="50" charset="-128"/>
            </a:endParaRPr>
          </a:p>
          <a:p>
            <a:pPr>
              <a:lnSpc>
                <a:spcPts val="1169"/>
              </a:lnSpc>
            </a:pPr>
            <a:endParaRPr lang="en-US" altLang="ja-JP" sz="1000"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80ABC3E-FDB7-4C90-907F-25E043B11ABE}"/>
              </a:ext>
            </a:extLst>
          </p:cNvPr>
          <p:cNvSpPr txBox="1"/>
          <p:nvPr/>
        </p:nvSpPr>
        <p:spPr>
          <a:xfrm>
            <a:off x="8462356" y="51786"/>
            <a:ext cx="1063307" cy="261610"/>
          </a:xfrm>
          <a:prstGeom prst="rect">
            <a:avLst/>
          </a:prstGeom>
          <a:solidFill>
            <a:schemeClr val="bg1"/>
          </a:solid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資料２－４</a:t>
            </a:r>
            <a:r>
              <a:rPr kumimoji="1" lang="en-US" altLang="ja-JP" sz="1000" dirty="0">
                <a:latin typeface="BIZ UDPゴシック" panose="020B0400000000000000" pitchFamily="50" charset="-128"/>
                <a:ea typeface="BIZ UDPゴシック" panose="020B0400000000000000" pitchFamily="50" charset="-128"/>
              </a:rPr>
              <a:t>】</a:t>
            </a:r>
            <a:endParaRPr kumimoji="1" lang="ja-JP" altLang="en-US"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573577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1512</Words>
  <Application>Microsoft Office PowerPoint</Application>
  <PresentationFormat>ユーザー設定</PresentationFormat>
  <Paragraphs>48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2025-04-08T10:09:50Z</dcterms:created>
  <dcterms:modified xsi:type="dcterms:W3CDTF">2025-04-10T09:02:15Z</dcterms:modified>
</cp:coreProperties>
</file>