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sldIdLst>
    <p:sldId id="256" r:id="rId2"/>
  </p:sldIdLst>
  <p:sldSz cx="9720263" cy="68580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sDX6/Ec7L0xjJAFBbw2LeQ==" hashData="SkWflUYMKue2uD54pAnu13/5VLLtLVJ9ndd9NZq6PjaoE5FFFvcVaGHAhy6LERUvdO+xIjm891RkLxWgWxyKyg=="/>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6" d="100"/>
          <a:sy n="96" d="100"/>
        </p:scale>
        <p:origin x="850"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29020" y="1122363"/>
            <a:ext cx="8262224"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15033" y="3602038"/>
            <a:ext cx="7290197"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75E00DB-43B3-4CE1-AEA3-9DE96A6E58C5}" type="datetimeFigureOut">
              <a:rPr kumimoji="1" lang="ja-JP" altLang="en-US" smtClean="0"/>
              <a:t>2025/4/10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7441737-9CA8-4C78-9D7B-5AC7366B06F0}" type="slidenum">
              <a:rPr kumimoji="1" lang="ja-JP" altLang="en-US" smtClean="0"/>
              <a:t>‹#›</a:t>
            </a:fld>
            <a:endParaRPr kumimoji="1" lang="ja-JP" altLang="en-US"/>
          </a:p>
        </p:txBody>
      </p:sp>
    </p:spTree>
    <p:extLst>
      <p:ext uri="{BB962C8B-B14F-4D97-AF65-F5344CB8AC3E}">
        <p14:creationId xmlns:p14="http://schemas.microsoft.com/office/powerpoint/2010/main" val="395210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75E00DB-43B3-4CE1-AEA3-9DE96A6E58C5}" type="datetimeFigureOut">
              <a:rPr kumimoji="1" lang="ja-JP" altLang="en-US" smtClean="0"/>
              <a:t>2025/4/10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7441737-9CA8-4C78-9D7B-5AC7366B06F0}" type="slidenum">
              <a:rPr kumimoji="1" lang="ja-JP" altLang="en-US" smtClean="0"/>
              <a:t>‹#›</a:t>
            </a:fld>
            <a:endParaRPr kumimoji="1" lang="ja-JP" altLang="en-US"/>
          </a:p>
        </p:txBody>
      </p:sp>
    </p:spTree>
    <p:extLst>
      <p:ext uri="{BB962C8B-B14F-4D97-AF65-F5344CB8AC3E}">
        <p14:creationId xmlns:p14="http://schemas.microsoft.com/office/powerpoint/2010/main" val="73675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56064" y="365125"/>
            <a:ext cx="2095932"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68269" y="365125"/>
            <a:ext cx="6166292"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75E00DB-43B3-4CE1-AEA3-9DE96A6E58C5}" type="datetimeFigureOut">
              <a:rPr kumimoji="1" lang="ja-JP" altLang="en-US" smtClean="0"/>
              <a:t>2025/4/10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7441737-9CA8-4C78-9D7B-5AC7366B06F0}" type="slidenum">
              <a:rPr kumimoji="1" lang="ja-JP" altLang="en-US" smtClean="0"/>
              <a:t>‹#›</a:t>
            </a:fld>
            <a:endParaRPr kumimoji="1" lang="ja-JP" altLang="en-US"/>
          </a:p>
        </p:txBody>
      </p:sp>
    </p:spTree>
    <p:extLst>
      <p:ext uri="{BB962C8B-B14F-4D97-AF65-F5344CB8AC3E}">
        <p14:creationId xmlns:p14="http://schemas.microsoft.com/office/powerpoint/2010/main" val="2524348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75E00DB-43B3-4CE1-AEA3-9DE96A6E58C5}" type="datetimeFigureOut">
              <a:rPr kumimoji="1" lang="ja-JP" altLang="en-US" smtClean="0"/>
              <a:t>2025/4/10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7441737-9CA8-4C78-9D7B-5AC7366B06F0}" type="slidenum">
              <a:rPr kumimoji="1" lang="ja-JP" altLang="en-US" smtClean="0"/>
              <a:t>‹#›</a:t>
            </a:fld>
            <a:endParaRPr kumimoji="1" lang="ja-JP" altLang="en-US"/>
          </a:p>
        </p:txBody>
      </p:sp>
    </p:spTree>
    <p:extLst>
      <p:ext uri="{BB962C8B-B14F-4D97-AF65-F5344CB8AC3E}">
        <p14:creationId xmlns:p14="http://schemas.microsoft.com/office/powerpoint/2010/main" val="117870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63206" y="1709740"/>
            <a:ext cx="8383727"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63206" y="4589465"/>
            <a:ext cx="8383727"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75E00DB-43B3-4CE1-AEA3-9DE96A6E58C5}" type="datetimeFigureOut">
              <a:rPr kumimoji="1" lang="ja-JP" altLang="en-US" smtClean="0"/>
              <a:t>2025/4/10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7441737-9CA8-4C78-9D7B-5AC7366B06F0}" type="slidenum">
              <a:rPr kumimoji="1" lang="ja-JP" altLang="en-US" smtClean="0"/>
              <a:t>‹#›</a:t>
            </a:fld>
            <a:endParaRPr kumimoji="1" lang="ja-JP" altLang="en-US"/>
          </a:p>
        </p:txBody>
      </p:sp>
    </p:spTree>
    <p:extLst>
      <p:ext uri="{BB962C8B-B14F-4D97-AF65-F5344CB8AC3E}">
        <p14:creationId xmlns:p14="http://schemas.microsoft.com/office/powerpoint/2010/main" val="28403766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68268" y="1825625"/>
            <a:ext cx="4131112"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920883" y="1825625"/>
            <a:ext cx="4131112"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75E00DB-43B3-4CE1-AEA3-9DE96A6E58C5}" type="datetimeFigureOut">
              <a:rPr kumimoji="1" lang="ja-JP" altLang="en-US" smtClean="0"/>
              <a:t>2025/4/10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7441737-9CA8-4C78-9D7B-5AC7366B06F0}" type="slidenum">
              <a:rPr kumimoji="1" lang="ja-JP" altLang="en-US" smtClean="0"/>
              <a:t>‹#›</a:t>
            </a:fld>
            <a:endParaRPr kumimoji="1" lang="ja-JP" altLang="en-US"/>
          </a:p>
        </p:txBody>
      </p:sp>
    </p:spTree>
    <p:extLst>
      <p:ext uri="{BB962C8B-B14F-4D97-AF65-F5344CB8AC3E}">
        <p14:creationId xmlns:p14="http://schemas.microsoft.com/office/powerpoint/2010/main" val="3720189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69534" y="365127"/>
            <a:ext cx="8383727"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69535" y="1681163"/>
            <a:ext cx="411212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69535" y="2505075"/>
            <a:ext cx="4112126"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920884" y="1681163"/>
            <a:ext cx="413237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920884" y="2505075"/>
            <a:ext cx="413237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75E00DB-43B3-4CE1-AEA3-9DE96A6E58C5}" type="datetimeFigureOut">
              <a:rPr kumimoji="1" lang="ja-JP" altLang="en-US" smtClean="0"/>
              <a:t>2025/4/10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7441737-9CA8-4C78-9D7B-5AC7366B06F0}" type="slidenum">
              <a:rPr kumimoji="1" lang="ja-JP" altLang="en-US" smtClean="0"/>
              <a:t>‹#›</a:t>
            </a:fld>
            <a:endParaRPr kumimoji="1" lang="ja-JP" altLang="en-US"/>
          </a:p>
        </p:txBody>
      </p:sp>
    </p:spTree>
    <p:extLst>
      <p:ext uri="{BB962C8B-B14F-4D97-AF65-F5344CB8AC3E}">
        <p14:creationId xmlns:p14="http://schemas.microsoft.com/office/powerpoint/2010/main" val="38564448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75E00DB-43B3-4CE1-AEA3-9DE96A6E58C5}" type="datetimeFigureOut">
              <a:rPr kumimoji="1" lang="ja-JP" altLang="en-US" smtClean="0"/>
              <a:t>2025/4/10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7441737-9CA8-4C78-9D7B-5AC7366B06F0}" type="slidenum">
              <a:rPr kumimoji="1" lang="ja-JP" altLang="en-US" smtClean="0"/>
              <a:t>‹#›</a:t>
            </a:fld>
            <a:endParaRPr kumimoji="1" lang="ja-JP" altLang="en-US"/>
          </a:p>
        </p:txBody>
      </p:sp>
    </p:spTree>
    <p:extLst>
      <p:ext uri="{BB962C8B-B14F-4D97-AF65-F5344CB8AC3E}">
        <p14:creationId xmlns:p14="http://schemas.microsoft.com/office/powerpoint/2010/main" val="15271062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5E00DB-43B3-4CE1-AEA3-9DE96A6E58C5}" type="datetimeFigureOut">
              <a:rPr kumimoji="1" lang="ja-JP" altLang="en-US" smtClean="0"/>
              <a:t>2025/4/10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7441737-9CA8-4C78-9D7B-5AC7366B06F0}" type="slidenum">
              <a:rPr kumimoji="1" lang="ja-JP" altLang="en-US" smtClean="0"/>
              <a:t>‹#›</a:t>
            </a:fld>
            <a:endParaRPr kumimoji="1" lang="ja-JP" altLang="en-US"/>
          </a:p>
        </p:txBody>
      </p:sp>
    </p:spTree>
    <p:extLst>
      <p:ext uri="{BB962C8B-B14F-4D97-AF65-F5344CB8AC3E}">
        <p14:creationId xmlns:p14="http://schemas.microsoft.com/office/powerpoint/2010/main" val="22893235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69534" y="457200"/>
            <a:ext cx="313503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132378" y="987427"/>
            <a:ext cx="492088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69534" y="2057400"/>
            <a:ext cx="313503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5E00DB-43B3-4CE1-AEA3-9DE96A6E58C5}" type="datetimeFigureOut">
              <a:rPr kumimoji="1" lang="ja-JP" altLang="en-US" smtClean="0"/>
              <a:t>2025/4/10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7441737-9CA8-4C78-9D7B-5AC7366B06F0}" type="slidenum">
              <a:rPr kumimoji="1" lang="ja-JP" altLang="en-US" smtClean="0"/>
              <a:t>‹#›</a:t>
            </a:fld>
            <a:endParaRPr kumimoji="1" lang="ja-JP" altLang="en-US"/>
          </a:p>
        </p:txBody>
      </p:sp>
    </p:spTree>
    <p:extLst>
      <p:ext uri="{BB962C8B-B14F-4D97-AF65-F5344CB8AC3E}">
        <p14:creationId xmlns:p14="http://schemas.microsoft.com/office/powerpoint/2010/main" val="4153475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69534" y="457200"/>
            <a:ext cx="313503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132378" y="987427"/>
            <a:ext cx="492088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69534" y="2057400"/>
            <a:ext cx="313503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5E00DB-43B3-4CE1-AEA3-9DE96A6E58C5}" type="datetimeFigureOut">
              <a:rPr kumimoji="1" lang="ja-JP" altLang="en-US" smtClean="0"/>
              <a:t>2025/4/10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7441737-9CA8-4C78-9D7B-5AC7366B06F0}" type="slidenum">
              <a:rPr kumimoji="1" lang="ja-JP" altLang="en-US" smtClean="0"/>
              <a:t>‹#›</a:t>
            </a:fld>
            <a:endParaRPr kumimoji="1" lang="ja-JP" altLang="en-US"/>
          </a:p>
        </p:txBody>
      </p:sp>
    </p:spTree>
    <p:extLst>
      <p:ext uri="{BB962C8B-B14F-4D97-AF65-F5344CB8AC3E}">
        <p14:creationId xmlns:p14="http://schemas.microsoft.com/office/powerpoint/2010/main" val="4131896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68268" y="365127"/>
            <a:ext cx="8383727"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68268" y="1825625"/>
            <a:ext cx="8383727"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68268" y="6356352"/>
            <a:ext cx="2187059"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5E00DB-43B3-4CE1-AEA3-9DE96A6E58C5}" type="datetimeFigureOut">
              <a:rPr kumimoji="1" lang="ja-JP" altLang="en-US" smtClean="0"/>
              <a:t>2025/4/10</a:t>
            </a:fld>
            <a:endParaRPr kumimoji="1" lang="ja-JP" altLang="en-US"/>
          </a:p>
        </p:txBody>
      </p:sp>
      <p:sp>
        <p:nvSpPr>
          <p:cNvPr id="5" name="Footer Placeholder 4"/>
          <p:cNvSpPr>
            <a:spLocks noGrp="1"/>
          </p:cNvSpPr>
          <p:nvPr>
            <p:ph type="ftr" sz="quarter" idx="3"/>
          </p:nvPr>
        </p:nvSpPr>
        <p:spPr>
          <a:xfrm>
            <a:off x="3219837" y="6356352"/>
            <a:ext cx="3280589"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864936" y="6356352"/>
            <a:ext cx="2187059"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441737-9CA8-4C78-9D7B-5AC7366B06F0}" type="slidenum">
              <a:rPr kumimoji="1" lang="ja-JP" altLang="en-US" smtClean="0"/>
              <a:t>‹#›</a:t>
            </a:fld>
            <a:endParaRPr kumimoji="1" lang="ja-JP" altLang="en-US"/>
          </a:p>
        </p:txBody>
      </p:sp>
    </p:spTree>
    <p:extLst>
      <p:ext uri="{BB962C8B-B14F-4D97-AF65-F5344CB8AC3E}">
        <p14:creationId xmlns:p14="http://schemas.microsoft.com/office/powerpoint/2010/main" val="221010798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 y="10033"/>
            <a:ext cx="9720263" cy="373759"/>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913"/>
          </a:p>
        </p:txBody>
      </p:sp>
      <p:sp>
        <p:nvSpPr>
          <p:cNvPr id="19" name="正方形/長方形 18">
            <a:extLst>
              <a:ext uri="{FF2B5EF4-FFF2-40B4-BE49-F238E27FC236}">
                <a16:creationId xmlns:a16="http://schemas.microsoft.com/office/drawing/2014/main" id="{D2E57B6F-9CB5-4690-A8A6-9A270667AACA}"/>
              </a:ext>
            </a:extLst>
          </p:cNvPr>
          <p:cNvSpPr/>
          <p:nvPr/>
        </p:nvSpPr>
        <p:spPr>
          <a:xfrm>
            <a:off x="101087" y="402501"/>
            <a:ext cx="9548604" cy="705537"/>
          </a:xfrm>
          <a:prstGeom prst="rect">
            <a:avLst/>
          </a:prstGeom>
          <a:solidFill>
            <a:schemeClr val="accent6">
              <a:lumMod val="20000"/>
              <a:lumOff val="80000"/>
            </a:schemeClr>
          </a:solidFill>
          <a:ln/>
        </p:spPr>
        <p:style>
          <a:lnRef idx="2">
            <a:schemeClr val="accent1"/>
          </a:lnRef>
          <a:fillRef idx="1">
            <a:schemeClr val="lt1"/>
          </a:fillRef>
          <a:effectRef idx="0">
            <a:schemeClr val="accent1"/>
          </a:effectRef>
          <a:fontRef idx="minor">
            <a:schemeClr val="dk1"/>
          </a:fontRef>
        </p:style>
        <p:txBody>
          <a:bodyPr rtlCol="0" anchor="t"/>
          <a:lstStyle/>
          <a:p>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日時</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　令和６年</a:t>
            </a:r>
            <a:r>
              <a:rPr kumimoji="1" lang="en-US" altLang="ja-JP" sz="1050" dirty="0">
                <a:latin typeface="Meiryo UI" panose="020B0604030504040204" pitchFamily="50" charset="-128"/>
                <a:ea typeface="Meiryo UI" panose="020B0604030504040204" pitchFamily="50" charset="-128"/>
              </a:rPr>
              <a:t>12</a:t>
            </a:r>
            <a:r>
              <a:rPr kumimoji="1" lang="ja-JP" altLang="en-US" sz="1050" dirty="0">
                <a:latin typeface="Meiryo UI" panose="020B0604030504040204" pitchFamily="50" charset="-128"/>
                <a:ea typeface="Meiryo UI" panose="020B0604030504040204" pitchFamily="50" charset="-128"/>
              </a:rPr>
              <a:t>月</a:t>
            </a:r>
            <a:r>
              <a:rPr kumimoji="1" lang="en-US" altLang="ja-JP" sz="1050" dirty="0">
                <a:latin typeface="Meiryo UI" panose="020B0604030504040204" pitchFamily="50" charset="-128"/>
                <a:ea typeface="Meiryo UI" panose="020B0604030504040204" pitchFamily="50" charset="-128"/>
              </a:rPr>
              <a:t>18</a:t>
            </a:r>
            <a:r>
              <a:rPr kumimoji="1" lang="ja-JP" altLang="en-US" sz="1050" dirty="0">
                <a:latin typeface="Meiryo UI" panose="020B0604030504040204" pitchFamily="50" charset="-128"/>
                <a:ea typeface="Meiryo UI" panose="020B0604030504040204" pitchFamily="50" charset="-128"/>
              </a:rPr>
              <a:t>日（水）午後</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時から</a:t>
            </a:r>
            <a:r>
              <a:rPr kumimoji="1" lang="en-US" altLang="ja-JP" sz="1050" dirty="0">
                <a:latin typeface="Meiryo UI" panose="020B0604030504040204" pitchFamily="50" charset="-128"/>
                <a:ea typeface="Meiryo UI" panose="020B0604030504040204" pitchFamily="50" charset="-128"/>
              </a:rPr>
              <a:t>4</a:t>
            </a:r>
            <a:r>
              <a:rPr kumimoji="1" lang="ja-JP" altLang="en-US" sz="1050" dirty="0">
                <a:latin typeface="Meiryo UI" panose="020B0604030504040204" pitchFamily="50" charset="-128"/>
                <a:ea typeface="Meiryo UI" panose="020B0604030504040204" pitchFamily="50" charset="-128"/>
              </a:rPr>
              <a:t>時</a:t>
            </a:r>
            <a:r>
              <a:rPr kumimoji="1" lang="en-US" altLang="ja-JP" sz="1050" dirty="0">
                <a:latin typeface="Meiryo UI" panose="020B0604030504040204" pitchFamily="50" charset="-128"/>
                <a:ea typeface="Meiryo UI" panose="020B0604030504040204" pitchFamily="50" charset="-128"/>
              </a:rPr>
              <a:t>30</a:t>
            </a:r>
            <a:r>
              <a:rPr kumimoji="1" lang="ja-JP" altLang="en-US" sz="1050" dirty="0">
                <a:latin typeface="Meiryo UI" panose="020B0604030504040204" pitchFamily="50" charset="-128"/>
                <a:ea typeface="Meiryo UI" panose="020B0604030504040204" pitchFamily="50" charset="-128"/>
              </a:rPr>
              <a:t>分　　　</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場所</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大阪府立男女共同参画・青少年センター（ドーンセンター）</a:t>
            </a:r>
            <a:endParaRPr kumimoji="1" lang="en-US" altLang="ja-JP" sz="1050" dirty="0">
              <a:latin typeface="Meiryo UI" panose="020B0604030504040204" pitchFamily="50" charset="-128"/>
              <a:ea typeface="Meiryo UI" panose="020B0604030504040204" pitchFamily="50" charset="-128"/>
            </a:endParaRPr>
          </a:p>
          <a:p>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議事</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　（１）「市販薬、処方薬の乱用・依存について」　</a:t>
            </a:r>
            <a:r>
              <a:rPr lang="ja-JP" altLang="en-US" sz="1050" b="1" dirty="0">
                <a:latin typeface="Meiryo UI" panose="020B0604030504040204" pitchFamily="50" charset="-128"/>
                <a:ea typeface="Meiryo UI" panose="020B0604030504040204" pitchFamily="50" charset="-128"/>
              </a:rPr>
              <a:t>　　</a:t>
            </a:r>
            <a:endParaRPr kumimoji="1" lang="en-US" altLang="ja-JP" sz="1050" dirty="0">
              <a:latin typeface="Meiryo UI" panose="020B0604030504040204" pitchFamily="50" charset="-128"/>
              <a:ea typeface="Meiryo UI" panose="020B0604030504040204" pitchFamily="50" charset="-128"/>
            </a:endParaRPr>
          </a:p>
          <a:p>
            <a:r>
              <a:rPr kumimoji="1" lang="ja-JP" altLang="en-US" sz="1050" dirty="0">
                <a:latin typeface="Meiryo UI" panose="020B0604030504040204" pitchFamily="50" charset="-128"/>
                <a:ea typeface="Meiryo UI" panose="020B0604030504040204" pitchFamily="50" charset="-128"/>
              </a:rPr>
              <a:t>　　　　　 （２）薬物依存症支援における連携について</a:t>
            </a:r>
            <a:endParaRPr kumimoji="1" lang="en-US" altLang="ja-JP" sz="1050" dirty="0">
              <a:latin typeface="Meiryo UI" panose="020B0604030504040204" pitchFamily="50" charset="-128"/>
              <a:ea typeface="Meiryo UI" panose="020B0604030504040204" pitchFamily="50" charset="-128"/>
            </a:endParaRPr>
          </a:p>
          <a:p>
            <a:r>
              <a:rPr kumimoji="1" lang="ja-JP" altLang="en-US" sz="1050" dirty="0">
                <a:latin typeface="Meiryo UI" panose="020B0604030504040204" pitchFamily="50" charset="-128"/>
                <a:ea typeface="Meiryo UI" panose="020B0604030504040204" pitchFamily="50" charset="-128"/>
              </a:rPr>
              <a:t>　　　　　 （３）その他</a:t>
            </a:r>
            <a:endParaRPr kumimoji="1" lang="en-US" altLang="ja-JP" sz="1050" dirty="0">
              <a:latin typeface="Meiryo UI" panose="020B0604030504040204" pitchFamily="50" charset="-128"/>
              <a:ea typeface="Meiryo UI" panose="020B0604030504040204" pitchFamily="50" charset="-128"/>
            </a:endParaRPr>
          </a:p>
        </p:txBody>
      </p:sp>
      <p:sp>
        <p:nvSpPr>
          <p:cNvPr id="21" name="四角形: 角を丸くする 16">
            <a:extLst>
              <a:ext uri="{FF2B5EF4-FFF2-40B4-BE49-F238E27FC236}">
                <a16:creationId xmlns:a16="http://schemas.microsoft.com/office/drawing/2014/main" id="{577E0209-837E-470E-83FF-F0105CE1C8A4}"/>
              </a:ext>
            </a:extLst>
          </p:cNvPr>
          <p:cNvSpPr/>
          <p:nvPr/>
        </p:nvSpPr>
        <p:spPr>
          <a:xfrm>
            <a:off x="101087" y="1178560"/>
            <a:ext cx="9548604" cy="2898988"/>
          </a:xfrm>
          <a:prstGeom prst="roundRect">
            <a:avLst>
              <a:gd name="adj" fmla="val 3206"/>
            </a:avLst>
          </a:prstGeom>
        </p:spPr>
        <p:style>
          <a:lnRef idx="2">
            <a:schemeClr val="accent1"/>
          </a:lnRef>
          <a:fillRef idx="1">
            <a:schemeClr val="lt1"/>
          </a:fillRef>
          <a:effectRef idx="0">
            <a:schemeClr val="accent1"/>
          </a:effectRef>
          <a:fontRef idx="minor">
            <a:schemeClr val="dk1"/>
          </a:fontRef>
        </p:style>
        <p:txBody>
          <a:bodyPr rtlCol="0" anchor="t"/>
          <a:lstStyle/>
          <a:p>
            <a:r>
              <a:rPr lang="ja-JP" altLang="en-US" sz="1050" b="1" dirty="0">
                <a:latin typeface="Meiryo UI" panose="020B0604030504040204" pitchFamily="50" charset="-128"/>
                <a:ea typeface="Meiryo UI" panose="020B0604030504040204" pitchFamily="50" charset="-128"/>
              </a:rPr>
              <a:t>（１）「市販薬、処方薬の乱用、依存について」</a:t>
            </a:r>
            <a:endParaRPr lang="en-US" altLang="ja-JP" sz="1050" b="1" dirty="0">
              <a:latin typeface="Meiryo UI" panose="020B0604030504040204" pitchFamily="50" charset="-128"/>
              <a:ea typeface="Meiryo UI" panose="020B0604030504040204" pitchFamily="50" charset="-128"/>
            </a:endParaRPr>
          </a:p>
          <a:p>
            <a:r>
              <a:rPr lang="ja-JP" altLang="en-US" sz="1000" b="1" dirty="0">
                <a:latin typeface="Meiryo UI" panose="020B0604030504040204" pitchFamily="50" charset="-128"/>
                <a:ea typeface="Meiryo UI" panose="020B0604030504040204" pitchFamily="50" charset="-128"/>
              </a:rPr>
              <a:t>　</a:t>
            </a:r>
            <a:r>
              <a:rPr lang="en-US" altLang="ja-JP" sz="1000" b="1" dirty="0">
                <a:latin typeface="Meiryo UI" panose="020B0604030504040204" pitchFamily="50" charset="-128"/>
                <a:ea typeface="Meiryo UI" panose="020B0604030504040204" pitchFamily="50" charset="-128"/>
              </a:rPr>
              <a:t>【</a:t>
            </a:r>
            <a:r>
              <a:rPr lang="ja-JP" altLang="en-US" sz="1000" b="1" dirty="0">
                <a:latin typeface="Meiryo UI" panose="020B0604030504040204" pitchFamily="50" charset="-128"/>
                <a:ea typeface="Meiryo UI" panose="020B0604030504040204" pitchFamily="50" charset="-128"/>
              </a:rPr>
              <a:t>話題提供</a:t>
            </a:r>
            <a:r>
              <a:rPr lang="en-US" altLang="ja-JP" sz="1000" b="1" dirty="0">
                <a:latin typeface="Meiryo UI" panose="020B0604030504040204" pitchFamily="50" charset="-128"/>
                <a:ea typeface="Meiryo UI" panose="020B0604030504040204" pitchFamily="50" charset="-128"/>
              </a:rPr>
              <a:t>】</a:t>
            </a:r>
            <a:r>
              <a:rPr lang="ja-JP" altLang="en-US" sz="1000" b="1" dirty="0">
                <a:latin typeface="Meiryo UI" panose="020B0604030504040204" pitchFamily="50" charset="-128"/>
                <a:ea typeface="Meiryo UI" panose="020B0604030504040204" pitchFamily="50" charset="-128"/>
              </a:rPr>
              <a:t>①「市販薬、処方薬乱用者のための</a:t>
            </a:r>
            <a:r>
              <a:rPr lang="en-US" altLang="ja-JP" sz="1000" b="1" dirty="0">
                <a:latin typeface="Meiryo UI" panose="020B0604030504040204" pitchFamily="50" charset="-128"/>
                <a:ea typeface="Meiryo UI" panose="020B0604030504040204" pitchFamily="50" charset="-128"/>
              </a:rPr>
              <a:t>OD</a:t>
            </a:r>
            <a:r>
              <a:rPr lang="ja-JP" altLang="en-US" sz="1000" b="1" dirty="0">
                <a:latin typeface="Meiryo UI" panose="020B0604030504040204" pitchFamily="50" charset="-128"/>
                <a:ea typeface="Meiryo UI" panose="020B0604030504040204" pitchFamily="50" charset="-128"/>
              </a:rPr>
              <a:t>倶楽部」　　大阪ダルクディレクター　倉田めば氏</a:t>
            </a:r>
            <a:endParaRPr lang="en-US" altLang="ja-JP" sz="1000" b="1"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a:t>
            </a:r>
            <a:r>
              <a:rPr lang="en-US" altLang="ja-JP" sz="900" dirty="0">
                <a:latin typeface="Meiryo UI" panose="020B0604030504040204" pitchFamily="50" charset="-128"/>
                <a:ea typeface="Meiryo UI" panose="020B0604030504040204" pitchFamily="50" charset="-128"/>
              </a:rPr>
              <a:t>2022</a:t>
            </a:r>
            <a:r>
              <a:rPr lang="ja-JP" altLang="en-US" sz="900" dirty="0">
                <a:latin typeface="Meiryo UI" panose="020B0604030504040204" pitchFamily="50" charset="-128"/>
                <a:ea typeface="Meiryo UI" panose="020B0604030504040204" pitchFamily="50" charset="-128"/>
              </a:rPr>
              <a:t>年</a:t>
            </a:r>
            <a:r>
              <a:rPr lang="en-US" altLang="ja-JP" sz="900" dirty="0">
                <a:latin typeface="Meiryo UI" panose="020B0604030504040204" pitchFamily="50" charset="-128"/>
                <a:ea typeface="Meiryo UI" panose="020B0604030504040204" pitchFamily="50" charset="-128"/>
              </a:rPr>
              <a:t>12</a:t>
            </a:r>
            <a:r>
              <a:rPr lang="ja-JP" altLang="en-US" sz="900" dirty="0">
                <a:latin typeface="Meiryo UI" panose="020B0604030504040204" pitchFamily="50" charset="-128"/>
                <a:ea typeface="Meiryo UI" panose="020B0604030504040204" pitchFamily="50" charset="-128"/>
              </a:rPr>
              <a:t>月から始め</a:t>
            </a:r>
            <a:r>
              <a:rPr lang="en-US" altLang="ja-JP" sz="900" dirty="0">
                <a:latin typeface="Meiryo UI" panose="020B0604030504040204" pitchFamily="50" charset="-128"/>
                <a:ea typeface="Meiryo UI" panose="020B0604030504040204" pitchFamily="50" charset="-128"/>
              </a:rPr>
              <a:t>2</a:t>
            </a:r>
            <a:r>
              <a:rPr lang="ja-JP" altLang="en-US" sz="900" dirty="0">
                <a:latin typeface="Meiryo UI" panose="020B0604030504040204" pitchFamily="50" charset="-128"/>
                <a:ea typeface="Meiryo UI" panose="020B0604030504040204" pitchFamily="50" charset="-128"/>
              </a:rPr>
              <a:t>年が経過。毎週火曜の午後</a:t>
            </a:r>
            <a:r>
              <a:rPr lang="en-US" altLang="ja-JP" sz="900" dirty="0">
                <a:latin typeface="Meiryo UI" panose="020B0604030504040204" pitchFamily="50" charset="-128"/>
                <a:ea typeface="Meiryo UI" panose="020B0604030504040204" pitchFamily="50" charset="-128"/>
              </a:rPr>
              <a:t>3</a:t>
            </a:r>
            <a:r>
              <a:rPr lang="ja-JP" altLang="en-US" sz="900" dirty="0">
                <a:latin typeface="Meiryo UI" panose="020B0604030504040204" pitchFamily="50" charset="-128"/>
                <a:ea typeface="Meiryo UI" panose="020B0604030504040204" pitchFamily="50" charset="-128"/>
              </a:rPr>
              <a:t>時</a:t>
            </a:r>
            <a:r>
              <a:rPr lang="en-US" altLang="ja-JP" sz="900" dirty="0">
                <a:latin typeface="Meiryo UI" panose="020B0604030504040204" pitchFamily="50" charset="-128"/>
                <a:ea typeface="Meiryo UI" panose="020B0604030504040204" pitchFamily="50" charset="-128"/>
              </a:rPr>
              <a:t>15</a:t>
            </a:r>
            <a:r>
              <a:rPr lang="ja-JP" altLang="en-US" sz="900" dirty="0">
                <a:latin typeface="Meiryo UI" panose="020B0604030504040204" pitchFamily="50" charset="-128"/>
                <a:ea typeface="Meiryo UI" panose="020B0604030504040204" pitchFamily="50" charset="-128"/>
              </a:rPr>
              <a:t>分からしている。毎回</a:t>
            </a:r>
            <a:r>
              <a:rPr lang="en-US" altLang="ja-JP" sz="900" dirty="0">
                <a:latin typeface="Meiryo UI" panose="020B0604030504040204" pitchFamily="50" charset="-128"/>
                <a:ea typeface="Meiryo UI" panose="020B0604030504040204" pitchFamily="50" charset="-128"/>
              </a:rPr>
              <a:t>8</a:t>
            </a: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15</a:t>
            </a:r>
            <a:r>
              <a:rPr lang="ja-JP" altLang="en-US" sz="900" dirty="0">
                <a:latin typeface="Meiryo UI" panose="020B0604030504040204" pitchFamily="50" charset="-128"/>
                <a:ea typeface="Meiryo UI" panose="020B0604030504040204" pitchFamily="50" charset="-128"/>
              </a:rPr>
              <a:t>名くらいの参加があり、これまでの参加者は約</a:t>
            </a:r>
            <a:r>
              <a:rPr lang="en-US" altLang="ja-JP" sz="900" dirty="0">
                <a:latin typeface="Meiryo UI" panose="020B0604030504040204" pitchFamily="50" charset="-128"/>
                <a:ea typeface="Meiryo UI" panose="020B0604030504040204" pitchFamily="50" charset="-128"/>
              </a:rPr>
              <a:t>105</a:t>
            </a:r>
            <a:r>
              <a:rPr lang="ja-JP" altLang="en-US" sz="900" dirty="0">
                <a:latin typeface="Meiryo UI" panose="020B0604030504040204" pitchFamily="50" charset="-128"/>
                <a:ea typeface="Meiryo UI" panose="020B0604030504040204" pitchFamily="50" charset="-128"/>
              </a:rPr>
              <a:t>名。</a:t>
            </a:r>
            <a:r>
              <a:rPr lang="en-US" altLang="ja-JP" sz="900" dirty="0">
                <a:latin typeface="Meiryo UI" panose="020B0604030504040204" pitchFamily="50" charset="-128"/>
                <a:ea typeface="Meiryo UI" panose="020B0604030504040204" pitchFamily="50" charset="-128"/>
              </a:rPr>
              <a:t>10</a:t>
            </a:r>
            <a:r>
              <a:rPr lang="ja-JP" altLang="en-US" sz="900" dirty="0">
                <a:latin typeface="Meiryo UI" panose="020B0604030504040204" pitchFamily="50" charset="-128"/>
                <a:ea typeface="Meiryo UI" panose="020B0604030504040204" pitchFamily="50" charset="-128"/>
              </a:rPr>
              <a:t>回以上参加している人が</a:t>
            </a:r>
            <a:r>
              <a:rPr lang="en-US" altLang="ja-JP" sz="900" dirty="0">
                <a:latin typeface="Meiryo UI" panose="020B0604030504040204" pitchFamily="50" charset="-128"/>
                <a:ea typeface="Meiryo UI" panose="020B0604030504040204" pitchFamily="50" charset="-128"/>
              </a:rPr>
              <a:t>21</a:t>
            </a:r>
            <a:r>
              <a:rPr lang="ja-JP" altLang="en-US" sz="900" dirty="0">
                <a:latin typeface="Meiryo UI" panose="020B0604030504040204" pitchFamily="50" charset="-128"/>
                <a:ea typeface="Meiryo UI" panose="020B0604030504040204" pitchFamily="50" charset="-128"/>
              </a:rPr>
              <a:t>名いる。</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・最初はリアル会場のみだったが、参加人数が２～３人だったため、オンラインとハイブリッドでやり始めたところ、全国からつながってくるようになった。</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・これまで倶楽部に参加したいと言っていた中で、若い人で亡くなって会えなかった人もいる。</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・オンラインの参加者が多く、入院中や回復施設、グループホームに入所中の人もいる。オンラインでの参加は、顔出しなし、聞くだけの参加、見学参加も可能。</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・断薬をゴールや義務とせず、やめていなくても参加できるようにし、どこにもつながっていない人もつながっている。</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・倶楽部でシェアするテーマは、倉田氏から出されたり、参加者から募集することもある。これまでのテーマで多いのは、薬に関することよりも、人間関係について。</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・参加者には、名前や年齢、性別、使用薬物も聞かないが、概ね</a:t>
            </a:r>
            <a:r>
              <a:rPr lang="en-US" altLang="ja-JP" sz="900" dirty="0">
                <a:latin typeface="Meiryo UI" panose="020B0604030504040204" pitchFamily="50" charset="-128"/>
                <a:ea typeface="Meiryo UI" panose="020B0604030504040204" pitchFamily="50" charset="-128"/>
              </a:rPr>
              <a:t>9</a:t>
            </a:r>
            <a:r>
              <a:rPr lang="ja-JP" altLang="en-US" sz="900" dirty="0">
                <a:latin typeface="Meiryo UI" panose="020B0604030504040204" pitchFamily="50" charset="-128"/>
                <a:ea typeface="Meiryo UI" panose="020B0604030504040204" pitchFamily="50" charset="-128"/>
              </a:rPr>
              <a:t>割くらいが女性であると推測。社会的に孤立している感じが強い。社交不安障害の診断を受けている人も多い。</a:t>
            </a:r>
            <a:r>
              <a:rPr lang="en-US" altLang="ja-JP" sz="900" dirty="0">
                <a:latin typeface="Meiryo UI" panose="020B0604030504040204" pitchFamily="50" charset="-128"/>
                <a:ea typeface="Meiryo UI" panose="020B0604030504040204" pitchFamily="50" charset="-128"/>
              </a:rPr>
              <a:t>OD</a:t>
            </a:r>
            <a:r>
              <a:rPr lang="ja-JP" altLang="en-US" sz="900" dirty="0">
                <a:latin typeface="Meiryo UI" panose="020B0604030504040204" pitchFamily="50" charset="-128"/>
                <a:ea typeface="Meiryo UI" panose="020B0604030504040204" pitchFamily="50" charset="-128"/>
              </a:rPr>
              <a:t>以外に自傷がある</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人もかなりいる。どちらかというと、目立たないで社会に適応しているふりをしている人が多いが、抱えている問題は、人間関係のトラブル、支援者とのトラブルが多い。支援者の話すことを真面目に聞いてしま</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い、後で疲れて</a:t>
            </a:r>
            <a:r>
              <a:rPr lang="en-US" altLang="ja-JP" sz="900" dirty="0">
                <a:latin typeface="Meiryo UI" panose="020B0604030504040204" pitchFamily="50" charset="-128"/>
                <a:ea typeface="Meiryo UI" panose="020B0604030504040204" pitchFamily="50" charset="-128"/>
              </a:rPr>
              <a:t>OD</a:t>
            </a:r>
            <a:r>
              <a:rPr lang="ja-JP" altLang="en-US" sz="900" dirty="0">
                <a:latin typeface="Meiryo UI" panose="020B0604030504040204" pitchFamily="50" charset="-128"/>
                <a:ea typeface="Meiryo UI" panose="020B0604030504040204" pitchFamily="50" charset="-128"/>
              </a:rPr>
              <a:t>をするということもある。</a:t>
            </a:r>
            <a:endParaRPr lang="en-US" altLang="ja-JP" sz="900" dirty="0">
              <a:latin typeface="Meiryo UI" panose="020B0604030504040204" pitchFamily="50" charset="-128"/>
              <a:ea typeface="Meiryo UI" panose="020B0604030504040204" pitchFamily="50" charset="-128"/>
            </a:endParaRPr>
          </a:p>
          <a:p>
            <a:r>
              <a:rPr lang="ja-JP" altLang="en-US" sz="1050" b="1" dirty="0">
                <a:latin typeface="Meiryo UI" panose="020B0604030504040204" pitchFamily="50" charset="-128"/>
                <a:ea typeface="Meiryo UI" panose="020B0604030504040204" pitchFamily="50" charset="-128"/>
              </a:rPr>
              <a:t>　</a:t>
            </a:r>
            <a:r>
              <a:rPr lang="en-US" altLang="ja-JP" sz="1050" b="1" dirty="0">
                <a:latin typeface="Meiryo UI" panose="020B0604030504040204" pitchFamily="50" charset="-128"/>
                <a:ea typeface="Meiryo UI" panose="020B0604030504040204" pitchFamily="50" charset="-128"/>
              </a:rPr>
              <a:t>【</a:t>
            </a:r>
            <a:r>
              <a:rPr lang="ja-JP" altLang="en-US" sz="1050" b="1" dirty="0">
                <a:latin typeface="Meiryo UI" panose="020B0604030504040204" pitchFamily="50" charset="-128"/>
                <a:ea typeface="Meiryo UI" panose="020B0604030504040204" pitchFamily="50" charset="-128"/>
              </a:rPr>
              <a:t>話題提供</a:t>
            </a:r>
            <a:r>
              <a:rPr lang="en-US" altLang="ja-JP" sz="1050" b="1" dirty="0">
                <a:latin typeface="Meiryo UI" panose="020B0604030504040204" pitchFamily="50" charset="-128"/>
                <a:ea typeface="Meiryo UI" panose="020B0604030504040204" pitchFamily="50" charset="-128"/>
              </a:rPr>
              <a:t>】</a:t>
            </a:r>
            <a:r>
              <a:rPr lang="ja-JP" altLang="en-US" sz="1050" b="1" dirty="0">
                <a:latin typeface="Meiryo UI" panose="020B0604030504040204" pitchFamily="50" charset="-128"/>
                <a:ea typeface="Meiryo UI" panose="020B0604030504040204" pitchFamily="50" charset="-128"/>
              </a:rPr>
              <a:t>②「自殺未遂者支援事業と依存症専門相談からみる処方薬・市販薬の依存と乱用」　堺市こころの健康センター　いのちの応援係　髙田真吾氏</a:t>
            </a:r>
            <a:endParaRPr lang="en-US" altLang="ja-JP" sz="1050" b="1"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・自殺未遂者相談支援事業で令和</a:t>
            </a:r>
            <a:r>
              <a:rPr lang="en-US" altLang="ja-JP" sz="900" dirty="0">
                <a:latin typeface="Meiryo UI" panose="020B0604030504040204" pitchFamily="50" charset="-128"/>
                <a:ea typeface="Meiryo UI" panose="020B0604030504040204" pitchFamily="50" charset="-128"/>
              </a:rPr>
              <a:t>5</a:t>
            </a:r>
            <a:r>
              <a:rPr lang="ja-JP" altLang="en-US" sz="900" dirty="0">
                <a:latin typeface="Meiryo UI" panose="020B0604030504040204" pitchFamily="50" charset="-128"/>
                <a:ea typeface="Meiryo UI" panose="020B0604030504040204" pitchFamily="50" charset="-128"/>
              </a:rPr>
              <a:t>年度末までに受理したケースの受理時の未遂手段をまとめたところ、希死念慮のみに次いで過量服薬が</a:t>
            </a:r>
            <a:r>
              <a:rPr lang="en-US" altLang="ja-JP" sz="900" dirty="0">
                <a:latin typeface="Meiryo UI" panose="020B0604030504040204" pitchFamily="50" charset="-128"/>
                <a:ea typeface="Meiryo UI" panose="020B0604030504040204" pitchFamily="50" charset="-128"/>
              </a:rPr>
              <a:t>2</a:t>
            </a:r>
            <a:r>
              <a:rPr lang="ja-JP" altLang="en-US" sz="900" dirty="0">
                <a:latin typeface="Meiryo UI" panose="020B0604030504040204" pitchFamily="50" charset="-128"/>
                <a:ea typeface="Meiryo UI" panose="020B0604030504040204" pitchFamily="50" charset="-128"/>
              </a:rPr>
              <a:t>番目に多かった。また、自殺完遂者の受理時の未遂手段で</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は、過量服薬が最多であったことから、過量服薬者のアプローチを模索するため、自殺未遂者相談支援事業の未遂手段が過量服薬者の状況と、依存症専門相談での処方薬・市販薬の相談状況につい</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て調査を実施。</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・未遂手段が過量服薬者は女性が多く、年代は</a:t>
            </a:r>
            <a:r>
              <a:rPr lang="en-US" altLang="ja-JP" sz="900" dirty="0">
                <a:latin typeface="Meiryo UI" panose="020B0604030504040204" pitchFamily="50" charset="-128"/>
                <a:ea typeface="Meiryo UI" panose="020B0604030504040204" pitchFamily="50" charset="-128"/>
              </a:rPr>
              <a:t>20</a:t>
            </a:r>
            <a:r>
              <a:rPr lang="ja-JP" altLang="en-US" sz="900" dirty="0">
                <a:latin typeface="Meiryo UI" panose="020B0604030504040204" pitchFamily="50" charset="-128"/>
                <a:ea typeface="Meiryo UI" panose="020B0604030504040204" pitchFamily="50" charset="-128"/>
              </a:rPr>
              <a:t>代から</a:t>
            </a:r>
            <a:r>
              <a:rPr lang="en-US" altLang="ja-JP" sz="900" dirty="0">
                <a:latin typeface="Meiryo UI" panose="020B0604030504040204" pitchFamily="50" charset="-128"/>
                <a:ea typeface="Meiryo UI" panose="020B0604030504040204" pitchFamily="50" charset="-128"/>
              </a:rPr>
              <a:t>40</a:t>
            </a:r>
            <a:r>
              <a:rPr lang="ja-JP" altLang="en-US" sz="900" dirty="0">
                <a:latin typeface="Meiryo UI" panose="020B0604030504040204" pitchFamily="50" charset="-128"/>
                <a:ea typeface="Meiryo UI" panose="020B0604030504040204" pitchFamily="50" charset="-128"/>
              </a:rPr>
              <a:t>代が多かった。</a:t>
            </a:r>
            <a:r>
              <a:rPr lang="en-US" altLang="ja-JP" sz="900" dirty="0">
                <a:latin typeface="Meiryo UI" panose="020B0604030504040204" pitchFamily="50" charset="-128"/>
                <a:ea typeface="Meiryo UI" panose="020B0604030504040204" pitchFamily="50" charset="-128"/>
              </a:rPr>
              <a:t>6</a:t>
            </a:r>
            <a:r>
              <a:rPr lang="ja-JP" altLang="en-US" sz="900" dirty="0">
                <a:latin typeface="Meiryo UI" panose="020B0604030504040204" pitchFamily="50" charset="-128"/>
                <a:ea typeface="Meiryo UI" panose="020B0604030504040204" pitchFamily="50" charset="-128"/>
              </a:rPr>
              <a:t>割以上に何らかの精神障がいがあり、そのうち半数以上が気分障害の診断を受けていた。未遂原因については、家庭問題が</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最多であった。支援日数は平均して</a:t>
            </a:r>
            <a:r>
              <a:rPr lang="en-US" altLang="ja-JP" sz="900" dirty="0">
                <a:latin typeface="Meiryo UI" panose="020B0604030504040204" pitchFamily="50" charset="-128"/>
                <a:ea typeface="Meiryo UI" panose="020B0604030504040204" pitchFamily="50" charset="-128"/>
              </a:rPr>
              <a:t>1</a:t>
            </a:r>
            <a:r>
              <a:rPr lang="ja-JP" altLang="en-US" sz="900" dirty="0">
                <a:latin typeface="Meiryo UI" panose="020B0604030504040204" pitchFamily="50" charset="-128"/>
                <a:ea typeface="Meiryo UI" panose="020B0604030504040204" pitchFamily="50" charset="-128"/>
              </a:rPr>
              <a:t>年弱と支援が継続できている一方、終結したケースの約半数が「支援辞退」や「連絡途絶」であった。</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・依存症専門相談では、過去</a:t>
            </a:r>
            <a:r>
              <a:rPr lang="en-US" altLang="ja-JP" sz="900" dirty="0">
                <a:latin typeface="Meiryo UI" panose="020B0604030504040204" pitchFamily="50" charset="-128"/>
                <a:ea typeface="Meiryo UI" panose="020B0604030504040204" pitchFamily="50" charset="-128"/>
              </a:rPr>
              <a:t>3</a:t>
            </a:r>
            <a:r>
              <a:rPr lang="ja-JP" altLang="en-US" sz="900" dirty="0">
                <a:latin typeface="Meiryo UI" panose="020B0604030504040204" pitchFamily="50" charset="-128"/>
                <a:ea typeface="Meiryo UI" panose="020B0604030504040204" pitchFamily="50" charset="-128"/>
              </a:rPr>
              <a:t>年間において薬物依存症の相談延べ件数は半数以下に減少している中、処方薬・市販薬の相談割合が増加。</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・自殺未遂者相談支援事業及び依存症専門相談につながったいずれの過量服薬者も生きづらさを解決するために過量服薬していることが多く、こういった生きづらさに焦点をあてた伴走型支援を本人と</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家族に提供することが必要。また、依存症専門相談において薬物依存症の回復プログラムを</a:t>
            </a:r>
            <a:r>
              <a:rPr lang="ja-JP" altLang="en-US" sz="900">
                <a:latin typeface="Meiryo UI" panose="020B0604030504040204" pitchFamily="50" charset="-128"/>
                <a:ea typeface="Meiryo UI" panose="020B0604030504040204" pitchFamily="50" charset="-128"/>
              </a:rPr>
              <a:t>作成予定だが、</a:t>
            </a:r>
            <a:r>
              <a:rPr lang="ja-JP" altLang="en-US" sz="900" dirty="0">
                <a:latin typeface="Meiryo UI" panose="020B0604030504040204" pitchFamily="50" charset="-128"/>
                <a:ea typeface="Meiryo UI" panose="020B0604030504040204" pitchFamily="50" charset="-128"/>
              </a:rPr>
              <a:t>自殺未遂者にも参加を促していく等、事業間での連携を深めることも重要。</a:t>
            </a:r>
            <a:endParaRPr lang="en-US" altLang="ja-JP" sz="900" dirty="0">
              <a:latin typeface="Meiryo UI" panose="020B0604030504040204" pitchFamily="50" charset="-128"/>
              <a:ea typeface="Meiryo UI" panose="020B0604030504040204" pitchFamily="50" charset="-128"/>
            </a:endParaRPr>
          </a:p>
          <a:p>
            <a:endParaRPr lang="en-US" altLang="ja-JP" sz="900" dirty="0">
              <a:latin typeface="Meiryo UI" panose="020B0604030504040204" pitchFamily="50" charset="-128"/>
              <a:ea typeface="Meiryo UI" panose="020B0604030504040204" pitchFamily="50" charset="-128"/>
            </a:endParaRPr>
          </a:p>
        </p:txBody>
      </p:sp>
      <p:sp>
        <p:nvSpPr>
          <p:cNvPr id="5" name="テキスト ボックス 4"/>
          <p:cNvSpPr txBox="1"/>
          <p:nvPr/>
        </p:nvSpPr>
        <p:spPr>
          <a:xfrm>
            <a:off x="2272172" y="10033"/>
            <a:ext cx="5059680" cy="338554"/>
          </a:xfrm>
          <a:prstGeom prst="rect">
            <a:avLst/>
          </a:prstGeom>
          <a:noFill/>
        </p:spPr>
        <p:txBody>
          <a:bodyPr wrap="square" rtlCol="0">
            <a:spAutoFit/>
          </a:bodyPr>
          <a:lstStyle/>
          <a:p>
            <a:r>
              <a:rPr kumimoji="1" lang="ja-JP" altLang="en-US" sz="1600" b="1" dirty="0">
                <a:solidFill>
                  <a:schemeClr val="bg1"/>
                </a:solidFill>
                <a:latin typeface="BIZ UDPゴシック" panose="020B0400000000000000" pitchFamily="50" charset="-128"/>
                <a:ea typeface="BIZ UDPゴシック" panose="020B0400000000000000" pitchFamily="50" charset="-128"/>
              </a:rPr>
              <a:t>令和６年度薬物依存症地域支援体制推進部会の概要</a:t>
            </a:r>
          </a:p>
        </p:txBody>
      </p:sp>
      <p:sp>
        <p:nvSpPr>
          <p:cNvPr id="9" name="四角形: 角を丸くする 16">
            <a:extLst>
              <a:ext uri="{FF2B5EF4-FFF2-40B4-BE49-F238E27FC236}">
                <a16:creationId xmlns:a16="http://schemas.microsoft.com/office/drawing/2014/main" id="{B99CBAC3-F3D6-4B7D-B995-4A974C792034}"/>
              </a:ext>
            </a:extLst>
          </p:cNvPr>
          <p:cNvSpPr/>
          <p:nvPr/>
        </p:nvSpPr>
        <p:spPr>
          <a:xfrm>
            <a:off x="101087" y="4129532"/>
            <a:ext cx="9548604" cy="2695230"/>
          </a:xfrm>
          <a:prstGeom prst="roundRect">
            <a:avLst>
              <a:gd name="adj" fmla="val 3206"/>
            </a:avLst>
          </a:prstGeom>
        </p:spPr>
        <p:style>
          <a:lnRef idx="2">
            <a:schemeClr val="accent1"/>
          </a:lnRef>
          <a:fillRef idx="1">
            <a:schemeClr val="lt1"/>
          </a:fillRef>
          <a:effectRef idx="0">
            <a:schemeClr val="accent1"/>
          </a:effectRef>
          <a:fontRef idx="minor">
            <a:schemeClr val="dk1"/>
          </a:fontRef>
        </p:style>
        <p:txBody>
          <a:bodyPr rtlCol="0" anchor="t"/>
          <a:lstStyle/>
          <a:p>
            <a:r>
              <a:rPr lang="ja-JP" altLang="en-US" sz="1050" b="1" dirty="0">
                <a:latin typeface="Meiryo UI" panose="020B0604030504040204" pitchFamily="50" charset="-128"/>
                <a:ea typeface="Meiryo UI" panose="020B0604030504040204" pitchFamily="50" charset="-128"/>
              </a:rPr>
              <a:t>（２）薬物依存症支援における連携について</a:t>
            </a:r>
            <a:endParaRPr lang="en-US" altLang="ja-JP" sz="1050" b="1" dirty="0">
              <a:latin typeface="Meiryo UI" panose="020B0604030504040204" pitchFamily="50" charset="-128"/>
              <a:ea typeface="Meiryo UI" panose="020B0604030504040204" pitchFamily="50" charset="-128"/>
            </a:endParaRPr>
          </a:p>
          <a:p>
            <a:r>
              <a:rPr lang="ja-JP" altLang="en-US" sz="1050" b="1" dirty="0">
                <a:latin typeface="Meiryo UI" panose="020B0604030504040204" pitchFamily="50" charset="-128"/>
                <a:ea typeface="Meiryo UI" panose="020B0604030504040204" pitchFamily="50" charset="-128"/>
              </a:rPr>
              <a:t>　</a:t>
            </a:r>
            <a:r>
              <a:rPr lang="ja-JP" altLang="en-US" sz="900" dirty="0">
                <a:latin typeface="Meiryo UI" panose="020B0604030504040204" pitchFamily="50" charset="-128"/>
                <a:ea typeface="Meiryo UI" panose="020B0604030504040204" pitchFamily="50" charset="-128"/>
              </a:rPr>
              <a:t>＊各委員より、日頃の支援において、連携支援という視点で大切にしている点や具体的な支援内容について発言をいただいた。 </a:t>
            </a:r>
            <a:r>
              <a:rPr kumimoji="1" lang="ja-JP" altLang="en-US" sz="900" dirty="0">
                <a:latin typeface="Meiryo UI" panose="020B0604030504040204" pitchFamily="50" charset="-128"/>
                <a:ea typeface="Meiryo UI" panose="020B0604030504040204" pitchFamily="50" charset="-128"/>
              </a:rPr>
              <a:t>（発言意見を一部要約）</a:t>
            </a:r>
            <a:endParaRPr lang="en-US" altLang="ja-JP" sz="1050" b="1"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・本当に死にたいという思いを抱えている人は、</a:t>
            </a:r>
            <a:r>
              <a:rPr lang="ja-JP" altLang="en-US" sz="900" b="1" u="sng" dirty="0">
                <a:latin typeface="Meiryo UI" panose="020B0604030504040204" pitchFamily="50" charset="-128"/>
                <a:ea typeface="Meiryo UI" panose="020B0604030504040204" pitchFamily="50" charset="-128"/>
              </a:rPr>
              <a:t>本音を明かさず、大丈夫だとアピールしながら死に至る行動を衝動的にしてしまう</a:t>
            </a:r>
            <a:r>
              <a:rPr lang="ja-JP" altLang="en-US" sz="900" dirty="0">
                <a:latin typeface="Meiryo UI" panose="020B0604030504040204" pitchFamily="50" charset="-128"/>
                <a:ea typeface="Meiryo UI" panose="020B0604030504040204" pitchFamily="50" charset="-128"/>
              </a:rPr>
              <a:t>ため、支援が難しい。（精神科病院協会）</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・家族だけでは相談は受け付けてもらえないと思っている方もいるため、</a:t>
            </a:r>
            <a:r>
              <a:rPr lang="ja-JP" altLang="en-US" sz="900" b="1" u="sng" dirty="0">
                <a:latin typeface="Meiryo UI" panose="020B0604030504040204" pitchFamily="50" charset="-128"/>
                <a:ea typeface="Meiryo UI" panose="020B0604030504040204" pitchFamily="50" charset="-128"/>
              </a:rPr>
              <a:t>家族だけでも相談は可能であることを伝えている</a:t>
            </a:r>
            <a:r>
              <a:rPr lang="ja-JP" altLang="en-US" sz="900" dirty="0">
                <a:latin typeface="Meiryo UI" panose="020B0604030504040204" pitchFamily="50" charset="-128"/>
                <a:ea typeface="Meiryo UI" panose="020B0604030504040204" pitchFamily="50" charset="-128"/>
              </a:rPr>
              <a:t>。（精神保健福祉センター）</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・本人が薬物を使ったとなると、</a:t>
            </a:r>
            <a:r>
              <a:rPr lang="ja-JP" altLang="en-US" sz="900" b="1" u="sng" dirty="0">
                <a:latin typeface="Meiryo UI" panose="020B0604030504040204" pitchFamily="50" charset="-128"/>
                <a:ea typeface="Meiryo UI" panose="020B0604030504040204" pitchFamily="50" charset="-128"/>
              </a:rPr>
              <a:t>家族はパニックになり冷静に対処ができないため、支援者のかかわりは大きい助け</a:t>
            </a:r>
            <a:r>
              <a:rPr lang="ja-JP" altLang="en-US" sz="900" dirty="0">
                <a:latin typeface="Meiryo UI" panose="020B0604030504040204" pitchFamily="50" charset="-128"/>
                <a:ea typeface="Meiryo UI" panose="020B0604030504040204" pitchFamily="50" charset="-128"/>
              </a:rPr>
              <a:t>となる。（家族）</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・長年薬物依存症電話相談をしていたが令和</a:t>
            </a:r>
            <a:r>
              <a:rPr lang="en-US" altLang="ja-JP" sz="900" dirty="0">
                <a:latin typeface="Meiryo UI" panose="020B0604030504040204" pitchFamily="50" charset="-128"/>
                <a:ea typeface="Meiryo UI" panose="020B0604030504040204" pitchFamily="50" charset="-128"/>
              </a:rPr>
              <a:t>7</a:t>
            </a:r>
            <a:r>
              <a:rPr lang="ja-JP" altLang="en-US" sz="900" dirty="0">
                <a:latin typeface="Meiryo UI" panose="020B0604030504040204" pitchFamily="50" charset="-128"/>
                <a:ea typeface="Meiryo UI" panose="020B0604030504040204" pitchFamily="50" charset="-128"/>
              </a:rPr>
              <a:t>年</a:t>
            </a:r>
            <a:r>
              <a:rPr lang="en-US" altLang="ja-JP" sz="900" dirty="0">
                <a:latin typeface="Meiryo UI" panose="020B0604030504040204" pitchFamily="50" charset="-128"/>
                <a:ea typeface="Meiryo UI" panose="020B0604030504040204" pitchFamily="50" charset="-128"/>
              </a:rPr>
              <a:t>3</a:t>
            </a:r>
            <a:r>
              <a:rPr lang="ja-JP" altLang="en-US" sz="900" dirty="0">
                <a:latin typeface="Meiryo UI" panose="020B0604030504040204" pitchFamily="50" charset="-128"/>
                <a:ea typeface="Meiryo UI" panose="020B0604030504040204" pitchFamily="50" charset="-128"/>
              </a:rPr>
              <a:t>月で終了予定。電話相談はほとんど機能しなくなっており、</a:t>
            </a:r>
            <a:r>
              <a:rPr lang="en-US" altLang="ja-JP" sz="900" b="1" u="sng" dirty="0">
                <a:latin typeface="Meiryo UI" panose="020B0604030504040204" pitchFamily="50" charset="-128"/>
                <a:ea typeface="Meiryo UI" panose="020B0604030504040204" pitchFamily="50" charset="-128"/>
              </a:rPr>
              <a:t>SNS</a:t>
            </a:r>
            <a:r>
              <a:rPr lang="ja-JP" altLang="en-US" sz="900" b="1" u="sng" dirty="0">
                <a:latin typeface="Meiryo UI" panose="020B0604030504040204" pitchFamily="50" charset="-128"/>
                <a:ea typeface="Meiryo UI" panose="020B0604030504040204" pitchFamily="50" charset="-128"/>
              </a:rPr>
              <a:t>等別のメニューを使った相談支援のやり方</a:t>
            </a:r>
            <a:r>
              <a:rPr lang="ja-JP" altLang="en-US" sz="900" dirty="0">
                <a:latin typeface="Meiryo UI" panose="020B0604030504040204" pitchFamily="50" charset="-128"/>
                <a:ea typeface="Meiryo UI" panose="020B0604030504040204" pitchFamily="50" charset="-128"/>
              </a:rPr>
              <a:t>を構築していくことが課題。（回復施設）</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・精神科医にとって処方薬の依存は悩ましい問題。</a:t>
            </a:r>
            <a:r>
              <a:rPr lang="ja-JP" altLang="en-US" sz="900" b="1" u="sng" dirty="0">
                <a:latin typeface="Meiryo UI" panose="020B0604030504040204" pitchFamily="50" charset="-128"/>
                <a:ea typeface="Meiryo UI" panose="020B0604030504040204" pitchFamily="50" charset="-128"/>
              </a:rPr>
              <a:t>よく効く薬ほど依存になってしまいやすく、患者を少しでも楽にしたいと思い処方すると、いつの間にか依存になっている</a:t>
            </a:r>
            <a:r>
              <a:rPr lang="ja-JP" altLang="en-US" sz="900" dirty="0">
                <a:latin typeface="Meiryo UI" panose="020B0604030504040204" pitchFamily="50" charset="-128"/>
                <a:ea typeface="Meiryo UI" panose="020B0604030504040204" pitchFamily="50" charset="-128"/>
              </a:rPr>
              <a:t>ことは非常に悲しい。医師として、</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なるべく依存にならないような薬の使い方等意見交換や勉強会を行っている。（精神科診療所協会）</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・回復施設においては、依存物を完全に手放すことをめざすが、医師から処方される薬は必要な方には必要であるため、</a:t>
            </a:r>
            <a:r>
              <a:rPr lang="ja-JP" altLang="en-US" sz="900" b="1" u="sng" dirty="0">
                <a:latin typeface="Meiryo UI" panose="020B0604030504040204" pitchFamily="50" charset="-128"/>
                <a:ea typeface="Meiryo UI" panose="020B0604030504040204" pitchFamily="50" charset="-128"/>
              </a:rPr>
              <a:t>医師の判断も聞きながら</a:t>
            </a:r>
            <a:r>
              <a:rPr lang="ja-JP" altLang="en-US" sz="900" dirty="0">
                <a:latin typeface="Meiryo UI" panose="020B0604030504040204" pitchFamily="50" charset="-128"/>
                <a:ea typeface="Meiryo UI" panose="020B0604030504040204" pitchFamily="50" charset="-128"/>
              </a:rPr>
              <a:t>支援が必要。（回復施設）</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・本人や家族を支援につなぐため、</a:t>
            </a:r>
            <a:r>
              <a:rPr lang="ja-JP" altLang="en-US" sz="900" b="1" u="sng" dirty="0">
                <a:latin typeface="Meiryo UI" panose="020B0604030504040204" pitchFamily="50" charset="-128"/>
                <a:ea typeface="Meiryo UI" panose="020B0604030504040204" pitchFamily="50" charset="-128"/>
              </a:rPr>
              <a:t>回復施設から来てもらって相談に同席</a:t>
            </a:r>
            <a:r>
              <a:rPr lang="ja-JP" altLang="en-US" sz="900" dirty="0">
                <a:latin typeface="Meiryo UI" panose="020B0604030504040204" pitchFamily="50" charset="-128"/>
                <a:ea typeface="Meiryo UI" panose="020B0604030504040204" pitchFamily="50" charset="-128"/>
              </a:rPr>
              <a:t>いただいたり、家族を自助グループにつなげることで、</a:t>
            </a:r>
            <a:r>
              <a:rPr lang="ja-JP" altLang="en-US" sz="900" b="1" u="sng" dirty="0">
                <a:latin typeface="Meiryo UI" panose="020B0604030504040204" pitchFamily="50" charset="-128"/>
                <a:ea typeface="Meiryo UI" panose="020B0604030504040204" pitchFamily="50" charset="-128"/>
              </a:rPr>
              <a:t>まずは家族が回復につながった</a:t>
            </a:r>
            <a:r>
              <a:rPr lang="ja-JP" altLang="en-US" sz="900" dirty="0">
                <a:latin typeface="Meiryo UI" panose="020B0604030504040204" pitchFamily="50" charset="-128"/>
                <a:ea typeface="Meiryo UI" panose="020B0604030504040204" pitchFamily="50" charset="-128"/>
              </a:rPr>
              <a:t>事例もある。（保健所）</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a:t>
            </a:r>
            <a:r>
              <a:rPr lang="en-US" altLang="ja-JP" sz="900" dirty="0">
                <a:latin typeface="Meiryo UI" panose="020B0604030504040204" pitchFamily="50" charset="-128"/>
                <a:ea typeface="Meiryo UI" panose="020B0604030504040204" pitchFamily="50" charset="-128"/>
              </a:rPr>
              <a:t>SNS</a:t>
            </a:r>
            <a:r>
              <a:rPr lang="ja-JP" altLang="en-US" sz="900" dirty="0">
                <a:latin typeface="Meiryo UI" panose="020B0604030504040204" pitchFamily="50" charset="-128"/>
                <a:ea typeface="Meiryo UI" panose="020B0604030504040204" pitchFamily="50" charset="-128"/>
              </a:rPr>
              <a:t>で</a:t>
            </a:r>
            <a:r>
              <a:rPr lang="en-US" altLang="ja-JP" sz="900" dirty="0">
                <a:latin typeface="Meiryo UI" panose="020B0604030504040204" pitchFamily="50" charset="-128"/>
                <a:ea typeface="Meiryo UI" panose="020B0604030504040204" pitchFamily="50" charset="-128"/>
              </a:rPr>
              <a:t>OD</a:t>
            </a:r>
            <a:r>
              <a:rPr lang="ja-JP" altLang="en-US" sz="900" dirty="0">
                <a:latin typeface="Meiryo UI" panose="020B0604030504040204" pitchFamily="50" charset="-128"/>
                <a:ea typeface="Meiryo UI" panose="020B0604030504040204" pitchFamily="50" charset="-128"/>
              </a:rPr>
              <a:t>をしているところを配信する等、</a:t>
            </a:r>
            <a:r>
              <a:rPr lang="en-US" altLang="ja-JP" sz="900" b="1" u="sng" dirty="0">
                <a:latin typeface="Meiryo UI" panose="020B0604030504040204" pitchFamily="50" charset="-128"/>
                <a:ea typeface="Meiryo UI" panose="020B0604030504040204" pitchFamily="50" charset="-128"/>
              </a:rPr>
              <a:t>SNS</a:t>
            </a:r>
            <a:r>
              <a:rPr lang="ja-JP" altLang="en-US" sz="900" b="1" u="sng" dirty="0">
                <a:latin typeface="Meiryo UI" panose="020B0604030504040204" pitchFamily="50" charset="-128"/>
                <a:ea typeface="Meiryo UI" panose="020B0604030504040204" pitchFamily="50" charset="-128"/>
              </a:rPr>
              <a:t>のつながりが支援の難しさにつながっている</a:t>
            </a:r>
            <a:r>
              <a:rPr lang="ja-JP" altLang="en-US" sz="900" dirty="0">
                <a:latin typeface="Meiryo UI" panose="020B0604030504040204" pitchFamily="50" charset="-128"/>
                <a:ea typeface="Meiryo UI" panose="020B0604030504040204" pitchFamily="50" charset="-128"/>
              </a:rPr>
              <a:t>こともある。（保健所）</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・処方薬、市販薬、大麻、若者という点で、</a:t>
            </a:r>
            <a:r>
              <a:rPr lang="ja-JP" altLang="en-US" sz="900" b="1" u="sng" dirty="0">
                <a:latin typeface="Meiryo UI" panose="020B0604030504040204" pitchFamily="50" charset="-128"/>
                <a:ea typeface="Meiryo UI" panose="020B0604030504040204" pitchFamily="50" charset="-128"/>
              </a:rPr>
              <a:t>若者の支援機関と連携</a:t>
            </a:r>
            <a:r>
              <a:rPr lang="ja-JP" altLang="en-US" sz="900" dirty="0">
                <a:latin typeface="Meiryo UI" panose="020B0604030504040204" pitchFamily="50" charset="-128"/>
                <a:ea typeface="Meiryo UI" panose="020B0604030504040204" pitchFamily="50" charset="-128"/>
              </a:rPr>
              <a:t>を進めており、</a:t>
            </a:r>
            <a:r>
              <a:rPr lang="ja-JP" altLang="en-US" sz="900" b="1" u="sng" dirty="0">
                <a:latin typeface="Meiryo UI" panose="020B0604030504040204" pitchFamily="50" charset="-128"/>
                <a:ea typeface="Meiryo UI" panose="020B0604030504040204" pitchFamily="50" charset="-128"/>
              </a:rPr>
              <a:t>教職員向け研修</a:t>
            </a:r>
            <a:r>
              <a:rPr lang="ja-JP" altLang="en-US" sz="900" dirty="0">
                <a:latin typeface="Meiryo UI" panose="020B0604030504040204" pitchFamily="50" charset="-128"/>
                <a:ea typeface="Meiryo UI" panose="020B0604030504040204" pitchFamily="50" charset="-128"/>
              </a:rPr>
              <a:t>を行ったり、</a:t>
            </a:r>
            <a:r>
              <a:rPr lang="ja-JP" altLang="en-US" sz="900" b="1" u="sng" dirty="0">
                <a:latin typeface="Meiryo UI" panose="020B0604030504040204" pitchFamily="50" charset="-128"/>
                <a:ea typeface="Meiryo UI" panose="020B0604030504040204" pitchFamily="50" charset="-128"/>
              </a:rPr>
              <a:t>児童相談所の職員と情報交換会</a:t>
            </a:r>
            <a:r>
              <a:rPr lang="ja-JP" altLang="en-US" sz="900" dirty="0">
                <a:latin typeface="Meiryo UI" panose="020B0604030504040204" pitchFamily="50" charset="-128"/>
                <a:ea typeface="Meiryo UI" panose="020B0604030504040204" pitchFamily="50" charset="-128"/>
              </a:rPr>
              <a:t>をしている。（精神保健福祉センター）</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・違法薬物の再乱用防止対策事業として、検察庁と連携し、特に</a:t>
            </a:r>
            <a:r>
              <a:rPr lang="ja-JP" altLang="en-US" sz="900" b="1" u="sng" dirty="0">
                <a:latin typeface="Meiryo UI" panose="020B0604030504040204" pitchFamily="50" charset="-128"/>
                <a:ea typeface="Meiryo UI" panose="020B0604030504040204" pitchFamily="50" charset="-128"/>
              </a:rPr>
              <a:t>支援機関につながっていない方にも希望をすれば支援</a:t>
            </a:r>
            <a:r>
              <a:rPr lang="ja-JP" altLang="en-US" sz="900" dirty="0">
                <a:latin typeface="Meiryo UI" panose="020B0604030504040204" pitchFamily="50" charset="-128"/>
                <a:ea typeface="Meiryo UI" panose="020B0604030504040204" pitchFamily="50" charset="-128"/>
              </a:rPr>
              <a:t>を実施。（近畿厚生局）</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・処方箋の偽造についてはマイナンバーの活用、市販薬の複数購入については購入時の聞き取りなど対応はあるが、</a:t>
            </a:r>
            <a:r>
              <a:rPr lang="ja-JP" altLang="en-US" sz="900" b="1" u="sng" dirty="0">
                <a:latin typeface="Meiryo UI" panose="020B0604030504040204" pitchFamily="50" charset="-128"/>
                <a:ea typeface="Meiryo UI" panose="020B0604030504040204" pitchFamily="50" charset="-128"/>
              </a:rPr>
              <a:t>手に入れられないようにするだけでいいのか</a:t>
            </a:r>
            <a:r>
              <a:rPr lang="ja-JP" altLang="en-US" sz="900" dirty="0">
                <a:latin typeface="Meiryo UI" panose="020B0604030504040204" pitchFamily="50" charset="-128"/>
                <a:ea typeface="Meiryo UI" panose="020B0604030504040204" pitchFamily="50" charset="-128"/>
              </a:rPr>
              <a:t>と思う。（薬剤師会）</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a:t>
            </a:r>
            <a:r>
              <a:rPr lang="en-US" altLang="ja-JP" sz="900" dirty="0">
                <a:latin typeface="Meiryo UI" panose="020B0604030504040204" pitchFamily="50" charset="-128"/>
                <a:ea typeface="Meiryo UI" panose="020B0604030504040204" pitchFamily="50" charset="-128"/>
              </a:rPr>
              <a:t>10</a:t>
            </a:r>
            <a:r>
              <a:rPr lang="ja-JP" altLang="en-US" sz="900" dirty="0">
                <a:latin typeface="Meiryo UI" panose="020B0604030504040204" pitchFamily="50" charset="-128"/>
                <a:ea typeface="Meiryo UI" panose="020B0604030504040204" pitchFamily="50" charset="-128"/>
              </a:rPr>
              <a:t>年間くらいつながり続けると、その人なりの回復を歩まれている姿が見られる。</a:t>
            </a:r>
            <a:r>
              <a:rPr lang="ja-JP" altLang="en-US" sz="900" b="1" u="sng" dirty="0">
                <a:latin typeface="Meiryo UI" panose="020B0604030504040204" pitchFamily="50" charset="-128"/>
                <a:ea typeface="Meiryo UI" panose="020B0604030504040204" pitchFamily="50" charset="-128"/>
              </a:rPr>
              <a:t>長くつながり続けることが一番大事</a:t>
            </a:r>
            <a:r>
              <a:rPr lang="ja-JP" altLang="en-US" sz="900" dirty="0">
                <a:latin typeface="Meiryo UI" panose="020B0604030504040204" pitchFamily="50" charset="-128"/>
                <a:ea typeface="Meiryo UI" panose="020B0604030504040204" pitchFamily="50" charset="-128"/>
              </a:rPr>
              <a:t>であり、「きてよかった」と思ってもらえるようかかわっている。（精神保健福祉士会）</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・院内で、女性のスタッフが、女性のための、処方薬・市販薬依存が中心の女子会をつくっている。こう</a:t>
            </a:r>
            <a:r>
              <a:rPr lang="ja-JP" altLang="en-US" sz="900">
                <a:latin typeface="Meiryo UI" panose="020B0604030504040204" pitchFamily="50" charset="-128"/>
                <a:ea typeface="Meiryo UI" panose="020B0604030504040204" pitchFamily="50" charset="-128"/>
              </a:rPr>
              <a:t>いった取組に</a:t>
            </a:r>
            <a:r>
              <a:rPr lang="ja-JP" altLang="en-US" sz="900" dirty="0">
                <a:latin typeface="Meiryo UI" panose="020B0604030504040204" pitchFamily="50" charset="-128"/>
                <a:ea typeface="Meiryo UI" panose="020B0604030504040204" pitchFamily="50" charset="-128"/>
              </a:rPr>
              <a:t>ついて</a:t>
            </a:r>
            <a:r>
              <a:rPr lang="ja-JP" altLang="en-US" sz="900" b="1" u="sng" dirty="0">
                <a:latin typeface="Meiryo UI" panose="020B0604030504040204" pitchFamily="50" charset="-128"/>
                <a:ea typeface="Meiryo UI" panose="020B0604030504040204" pitchFamily="50" charset="-128"/>
              </a:rPr>
              <a:t>国立精神・神経医療研究センターと情報交換</a:t>
            </a:r>
            <a:r>
              <a:rPr lang="ja-JP" altLang="en-US" sz="900" dirty="0">
                <a:latin typeface="Meiryo UI" panose="020B0604030504040204" pitchFamily="50" charset="-128"/>
                <a:ea typeface="Meiryo UI" panose="020B0604030504040204" pitchFamily="50" charset="-128"/>
              </a:rPr>
              <a:t>を行っている。（治療拠点機関）</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・長く</a:t>
            </a:r>
            <a:r>
              <a:rPr lang="en-US" altLang="ja-JP" sz="900" dirty="0">
                <a:latin typeface="Meiryo UI" panose="020B0604030504040204" pitchFamily="50" charset="-128"/>
                <a:ea typeface="Meiryo UI" panose="020B0604030504040204" pitchFamily="50" charset="-128"/>
              </a:rPr>
              <a:t>OD</a:t>
            </a:r>
            <a:r>
              <a:rPr lang="ja-JP" altLang="en-US" sz="900" dirty="0">
                <a:latin typeface="Meiryo UI" panose="020B0604030504040204" pitchFamily="50" charset="-128"/>
                <a:ea typeface="Meiryo UI" panose="020B0604030504040204" pitchFamily="50" charset="-128"/>
              </a:rPr>
              <a:t>が続いていた人が１年くらいやめられている。対応についてふりかえってみると、</a:t>
            </a:r>
            <a:r>
              <a:rPr lang="en-US" altLang="ja-JP" sz="900" b="1" u="sng" dirty="0">
                <a:latin typeface="Meiryo UI" panose="020B0604030504040204" pitchFamily="50" charset="-128"/>
                <a:ea typeface="Meiryo UI" panose="020B0604030504040204" pitchFamily="50" charset="-128"/>
              </a:rPr>
              <a:t>OD</a:t>
            </a:r>
            <a:r>
              <a:rPr lang="ja-JP" altLang="en-US" sz="900" b="1" u="sng" dirty="0">
                <a:latin typeface="Meiryo UI" panose="020B0604030504040204" pitchFamily="50" charset="-128"/>
                <a:ea typeface="Meiryo UI" panose="020B0604030504040204" pitchFamily="50" charset="-128"/>
              </a:rPr>
              <a:t>をする理由に焦点をあてた対応がよかった</a:t>
            </a:r>
            <a:r>
              <a:rPr lang="ja-JP" altLang="en-US" sz="900" dirty="0">
                <a:latin typeface="Meiryo UI" panose="020B0604030504040204" pitchFamily="50" charset="-128"/>
                <a:ea typeface="Meiryo UI" panose="020B0604030504040204" pitchFamily="50" charset="-128"/>
              </a:rPr>
              <a:t>のではないか。（保護観察所）</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・違法薬物の指導の中でも、</a:t>
            </a:r>
            <a:r>
              <a:rPr lang="ja-JP" altLang="en-US" sz="900" b="1" u="sng" dirty="0">
                <a:latin typeface="Meiryo UI" panose="020B0604030504040204" pitchFamily="50" charset="-128"/>
                <a:ea typeface="Meiryo UI" panose="020B0604030504040204" pitchFamily="50" charset="-128"/>
              </a:rPr>
              <a:t>理由や原因は生きづらさにある</a:t>
            </a:r>
            <a:r>
              <a:rPr lang="ja-JP" altLang="en-US" sz="900" dirty="0">
                <a:latin typeface="Meiryo UI" panose="020B0604030504040204" pitchFamily="50" charset="-128"/>
                <a:ea typeface="Meiryo UI" panose="020B0604030504040204" pitchFamily="50" charset="-128"/>
              </a:rPr>
              <a:t>と思われ、治療プログラムに</a:t>
            </a:r>
            <a:r>
              <a:rPr lang="ja-JP" altLang="en-US" sz="900" b="1" u="sng" dirty="0">
                <a:latin typeface="Meiryo UI" panose="020B0604030504040204" pitchFamily="50" charset="-128"/>
                <a:ea typeface="Meiryo UI" panose="020B0604030504040204" pitchFamily="50" charset="-128"/>
              </a:rPr>
              <a:t>ストレスマネジメント、ストレスコーピング</a:t>
            </a:r>
            <a:r>
              <a:rPr lang="ja-JP" altLang="en-US" sz="900" dirty="0">
                <a:latin typeface="Meiryo UI" panose="020B0604030504040204" pitchFamily="50" charset="-128"/>
                <a:ea typeface="Meiryo UI" panose="020B0604030504040204" pitchFamily="50" charset="-128"/>
              </a:rPr>
              <a:t>を盛り込んでいる。（矯正施設）</a:t>
            </a:r>
            <a:endParaRPr lang="en-US" altLang="ja-JP" sz="900" dirty="0">
              <a:latin typeface="Meiryo UI" panose="020B0604030504040204" pitchFamily="50" charset="-128"/>
              <a:ea typeface="Meiryo UI" panose="020B0604030504040204" pitchFamily="50" charset="-128"/>
            </a:endParaRPr>
          </a:p>
          <a:p>
            <a:endParaRPr lang="en-US" altLang="ja-JP" sz="900" dirty="0">
              <a:latin typeface="Meiryo UI" panose="020B0604030504040204" pitchFamily="50" charset="-128"/>
              <a:ea typeface="Meiryo UI" panose="020B0604030504040204" pitchFamily="50" charset="-128"/>
            </a:endParaRPr>
          </a:p>
          <a:p>
            <a:endParaRPr lang="en-US" altLang="ja-JP" sz="900" dirty="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9BD2D602-6706-4248-A08F-CD0E8C7D7AA5}"/>
              </a:ext>
            </a:extLst>
          </p:cNvPr>
          <p:cNvSpPr txBox="1"/>
          <p:nvPr/>
        </p:nvSpPr>
        <p:spPr>
          <a:xfrm>
            <a:off x="8585376" y="66107"/>
            <a:ext cx="978009" cy="261610"/>
          </a:xfrm>
          <a:prstGeom prst="rect">
            <a:avLst/>
          </a:prstGeom>
          <a:solidFill>
            <a:schemeClr val="bg1"/>
          </a:solidFill>
        </p:spPr>
        <p:txBody>
          <a:bodyPr wrap="square" rtlCol="0">
            <a:spAutoFit/>
          </a:bodyPr>
          <a:lstStyle/>
          <a:p>
            <a:r>
              <a:rPr kumimoji="1" lang="en-US" altLang="ja-JP" sz="1100" dirty="0">
                <a:latin typeface="BIZ UDPゴシック" panose="020B0400000000000000" pitchFamily="50" charset="-128"/>
                <a:ea typeface="BIZ UDPゴシック" panose="020B0400000000000000" pitchFamily="50" charset="-128"/>
              </a:rPr>
              <a:t>【</a:t>
            </a:r>
            <a:r>
              <a:rPr kumimoji="1" lang="ja-JP" altLang="en-US" sz="1100" dirty="0">
                <a:latin typeface="BIZ UDPゴシック" panose="020B0400000000000000" pitchFamily="50" charset="-128"/>
                <a:ea typeface="BIZ UDPゴシック" panose="020B0400000000000000" pitchFamily="50" charset="-128"/>
              </a:rPr>
              <a:t>資料２－３</a:t>
            </a:r>
            <a:r>
              <a:rPr kumimoji="1" lang="en-US" altLang="ja-JP" sz="1100" dirty="0">
                <a:latin typeface="BIZ UDPゴシック" panose="020B0400000000000000" pitchFamily="50" charset="-128"/>
                <a:ea typeface="BIZ UDPゴシック" panose="020B0400000000000000" pitchFamily="50" charset="-128"/>
              </a:rPr>
              <a:t>】</a:t>
            </a:r>
            <a:endParaRPr kumimoji="1" lang="ja-JP" altLang="en-US" sz="11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55735772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1620</Words>
  <Application>Microsoft Office PowerPoint</Application>
  <PresentationFormat>ユーザー設定</PresentationFormat>
  <Paragraphs>44</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BIZ UDPゴシック</vt:lpstr>
      <vt:lpstr>Meiryo UI</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2025-04-08T10:09:12Z</dcterms:created>
  <dcterms:modified xsi:type="dcterms:W3CDTF">2025-04-10T09:02:40Z</dcterms:modified>
</cp:coreProperties>
</file>