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1" r:id="rId2"/>
  </p:sldIdLst>
  <p:sldSz cx="9144000" cy="6858000" type="screen4x3"/>
  <p:notesSz cx="6646863" cy="9777413"/>
  <p:custDataLst>
    <p:tags r:id="rId4"/>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e4B6n0gel5KzzzBw4HTk/w==" hashData="aUQhne/juWWoH5YJ+qt9t6gw83GBOT/Qmrn8MYZMhwLHom65MNh4cmLLbVc+SAaYhGllkYbvSWBsJ4ZWEqeGyw=="/>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35" autoAdjust="0"/>
    <p:restoredTop sz="94660"/>
  </p:normalViewPr>
  <p:slideViewPr>
    <p:cSldViewPr>
      <p:cViewPr varScale="1">
        <p:scale>
          <a:sx n="91" d="100"/>
          <a:sy n="91" d="100"/>
        </p:scale>
        <p:origin x="1248"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880101" cy="490354"/>
          </a:xfrm>
          <a:prstGeom prst="rect">
            <a:avLst/>
          </a:prstGeom>
        </p:spPr>
        <p:txBody>
          <a:bodyPr vert="horz" lIns="89654" tIns="44828" rIns="89654" bIns="44828"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5" y="1"/>
            <a:ext cx="2880101" cy="490354"/>
          </a:xfrm>
          <a:prstGeom prst="rect">
            <a:avLst/>
          </a:prstGeom>
        </p:spPr>
        <p:txBody>
          <a:bodyPr vert="horz" lIns="89654" tIns="44828" rIns="89654" bIns="44828" rtlCol="0"/>
          <a:lstStyle>
            <a:lvl1pPr algn="r">
              <a:defRPr sz="1200"/>
            </a:lvl1pPr>
          </a:lstStyle>
          <a:p>
            <a:fld id="{FFCD3121-41F7-43FF-B4DD-434C9D3EDB9C}" type="datetimeFigureOut">
              <a:rPr kumimoji="1" lang="ja-JP" altLang="en-US" smtClean="0"/>
              <a:t>2025/4/10</a:t>
            </a:fld>
            <a:endParaRPr kumimoji="1" lang="ja-JP" altLang="en-US"/>
          </a:p>
        </p:txBody>
      </p:sp>
      <p:sp>
        <p:nvSpPr>
          <p:cNvPr id="4" name="スライド イメージ プレースホルダー 3"/>
          <p:cNvSpPr>
            <a:spLocks noGrp="1" noRot="1" noChangeAspect="1"/>
          </p:cNvSpPr>
          <p:nvPr>
            <p:ph type="sldImg" idx="2"/>
          </p:nvPr>
        </p:nvSpPr>
        <p:spPr>
          <a:xfrm>
            <a:off x="1123950" y="1222375"/>
            <a:ext cx="4398963" cy="3300413"/>
          </a:xfrm>
          <a:prstGeom prst="rect">
            <a:avLst/>
          </a:prstGeom>
          <a:noFill/>
          <a:ln w="12700">
            <a:solidFill>
              <a:prstClr val="black"/>
            </a:solidFill>
          </a:ln>
        </p:spPr>
        <p:txBody>
          <a:bodyPr vert="horz" lIns="89654" tIns="44828" rIns="89654" bIns="44828" rtlCol="0" anchor="ctr"/>
          <a:lstStyle/>
          <a:p>
            <a:endParaRPr lang="ja-JP" altLang="en-US"/>
          </a:p>
        </p:txBody>
      </p:sp>
      <p:sp>
        <p:nvSpPr>
          <p:cNvPr id="5" name="ノート プレースホルダー 4"/>
          <p:cNvSpPr>
            <a:spLocks noGrp="1"/>
          </p:cNvSpPr>
          <p:nvPr>
            <p:ph type="body" sz="quarter" idx="3"/>
          </p:nvPr>
        </p:nvSpPr>
        <p:spPr>
          <a:xfrm>
            <a:off x="664999" y="4705215"/>
            <a:ext cx="5316870" cy="3849436"/>
          </a:xfrm>
          <a:prstGeom prst="rect">
            <a:avLst/>
          </a:prstGeom>
        </p:spPr>
        <p:txBody>
          <a:bodyPr vert="horz" lIns="89654" tIns="44828" rIns="89654" bIns="4482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287061"/>
            <a:ext cx="2880101" cy="490354"/>
          </a:xfrm>
          <a:prstGeom prst="rect">
            <a:avLst/>
          </a:prstGeom>
        </p:spPr>
        <p:txBody>
          <a:bodyPr vert="horz" lIns="89654" tIns="44828" rIns="89654" bIns="4482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5" y="9287061"/>
            <a:ext cx="2880101" cy="490354"/>
          </a:xfrm>
          <a:prstGeom prst="rect">
            <a:avLst/>
          </a:prstGeom>
        </p:spPr>
        <p:txBody>
          <a:bodyPr vert="horz" lIns="89654" tIns="44828" rIns="89654" bIns="44828" rtlCol="0" anchor="b"/>
          <a:lstStyle>
            <a:lvl1pPr algn="r">
              <a:defRPr sz="1200"/>
            </a:lvl1pPr>
          </a:lstStyle>
          <a:p>
            <a:fld id="{E6FE3608-E30F-43EF-B0B6-84ED92166FA4}" type="slidenum">
              <a:rPr kumimoji="1" lang="ja-JP" altLang="en-US" smtClean="0"/>
              <a:t>‹#›</a:t>
            </a:fld>
            <a:endParaRPr kumimoji="1" lang="ja-JP" altLang="en-US"/>
          </a:p>
        </p:txBody>
      </p:sp>
    </p:spTree>
    <p:extLst>
      <p:ext uri="{BB962C8B-B14F-4D97-AF65-F5344CB8AC3E}">
        <p14:creationId xmlns:p14="http://schemas.microsoft.com/office/powerpoint/2010/main" val="8139304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6FE3608-E30F-43EF-B0B6-84ED92166FA4}" type="slidenum">
              <a:rPr kumimoji="1" lang="ja-JP" altLang="en-US" smtClean="0"/>
              <a:t>1</a:t>
            </a:fld>
            <a:endParaRPr kumimoji="1" lang="ja-JP" altLang="en-US"/>
          </a:p>
        </p:txBody>
      </p:sp>
    </p:spTree>
    <p:extLst>
      <p:ext uri="{BB962C8B-B14F-4D97-AF65-F5344CB8AC3E}">
        <p14:creationId xmlns:p14="http://schemas.microsoft.com/office/powerpoint/2010/main" val="3175470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2963648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3375700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1919452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1777982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1300077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2666442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286245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266105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3752361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1891451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F0D4BD1-52FB-48B5-A76C-27329533E05E}" type="datetimeFigureOut">
              <a:rPr kumimoji="1" lang="ja-JP" altLang="en-US" smtClean="0"/>
              <a:t>2025/4/10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195198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0D4BD1-52FB-48B5-A76C-27329533E05E}" type="datetimeFigureOut">
              <a:rPr kumimoji="1" lang="ja-JP" altLang="en-US" smtClean="0"/>
              <a:t>2025/4/10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82B29A-D5D0-4DA1-BC81-A734158F525F}" type="slidenum">
              <a:rPr kumimoji="1" lang="ja-JP" altLang="en-US" smtClean="0"/>
              <a:t>‹#›</a:t>
            </a:fld>
            <a:endParaRPr kumimoji="1" lang="ja-JP" altLang="en-US"/>
          </a:p>
        </p:txBody>
      </p:sp>
    </p:spTree>
    <p:extLst>
      <p:ext uri="{BB962C8B-B14F-4D97-AF65-F5344CB8AC3E}">
        <p14:creationId xmlns:p14="http://schemas.microsoft.com/office/powerpoint/2010/main" val="3305666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6302" y="46072"/>
            <a:ext cx="7535993" cy="261186"/>
          </a:xfr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ja-JP" altLang="en-US" sz="1800" b="1" dirty="0"/>
              <a:t>令和６年度大阪府依存症関連機関連携会議及び各部会について</a:t>
            </a:r>
            <a:endParaRPr kumimoji="1" lang="ja-JP" altLang="en-US" sz="1800" b="1" dirty="0"/>
          </a:p>
        </p:txBody>
      </p:sp>
      <p:sp>
        <p:nvSpPr>
          <p:cNvPr id="7" name="テキスト ボックス 6"/>
          <p:cNvSpPr txBox="1"/>
          <p:nvPr/>
        </p:nvSpPr>
        <p:spPr>
          <a:xfrm>
            <a:off x="126302" y="666004"/>
            <a:ext cx="8622059" cy="276999"/>
          </a:xfrm>
          <a:prstGeom prst="rect">
            <a:avLst/>
          </a:prstGeom>
          <a:noFill/>
        </p:spPr>
        <p:txBody>
          <a:bodyPr wrap="square" rtlCol="0">
            <a:spAutoFit/>
          </a:bodyPr>
          <a:lstStyle/>
          <a:p>
            <a:r>
              <a:rPr kumimoji="1" lang="ja-JP" altLang="en-US" sz="1200" dirty="0"/>
              <a:t>　</a:t>
            </a:r>
            <a:r>
              <a:rPr kumimoji="1" lang="ja-JP" altLang="en-US" sz="1200" b="1" dirty="0"/>
              <a:t>大阪府における依存症の本人及び家族等への支援に関することについて協議・検討するための会議</a:t>
            </a:r>
            <a:endParaRPr kumimoji="1" lang="ja-JP" altLang="en-US" sz="1200" dirty="0"/>
          </a:p>
        </p:txBody>
      </p:sp>
      <p:sp>
        <p:nvSpPr>
          <p:cNvPr id="11" name="正方形/長方形 10"/>
          <p:cNvSpPr/>
          <p:nvPr/>
        </p:nvSpPr>
        <p:spPr>
          <a:xfrm>
            <a:off x="126302" y="480786"/>
            <a:ext cx="8911182" cy="23940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08414" y="370546"/>
            <a:ext cx="5184576" cy="216000"/>
          </a:xfrm>
          <a:prstGeom prst="rect">
            <a:avLst/>
          </a:prstGeom>
          <a:ln>
            <a:noFill/>
          </a:ln>
        </p:spPr>
        <p:style>
          <a:lnRef idx="2">
            <a:schemeClr val="accent1">
              <a:shade val="50000"/>
            </a:schemeClr>
          </a:lnRef>
          <a:fillRef idx="1001">
            <a:schemeClr val="dk2"/>
          </a:fillRef>
          <a:effectRef idx="0">
            <a:schemeClr val="accent1"/>
          </a:effectRef>
          <a:fontRef idx="minor">
            <a:schemeClr val="lt1"/>
          </a:fontRef>
        </p:style>
        <p:txBody>
          <a:bodyPr wrap="square" rtlCol="0">
            <a:spAutoFit/>
          </a:bodyPr>
          <a:lstStyle/>
          <a:p>
            <a:pPr algn="ctr">
              <a:lnSpc>
                <a:spcPts val="1400"/>
              </a:lnSpc>
            </a:pPr>
            <a:r>
              <a:rPr kumimoji="1" lang="ja-JP" altLang="en-US" sz="1200" b="1" dirty="0"/>
              <a:t>大阪府依存症関連機関連携会議（平成</a:t>
            </a:r>
            <a:r>
              <a:rPr kumimoji="1" lang="en-US" altLang="ja-JP" sz="1200" b="1" dirty="0"/>
              <a:t>29</a:t>
            </a:r>
            <a:r>
              <a:rPr kumimoji="1" lang="ja-JP" altLang="en-US" sz="1200" b="1" dirty="0"/>
              <a:t>年４月設置）</a:t>
            </a:r>
          </a:p>
        </p:txBody>
      </p:sp>
      <p:sp>
        <p:nvSpPr>
          <p:cNvPr id="22" name="テキスト ボックス 21"/>
          <p:cNvSpPr txBox="1"/>
          <p:nvPr/>
        </p:nvSpPr>
        <p:spPr>
          <a:xfrm>
            <a:off x="361926" y="966418"/>
            <a:ext cx="8572369" cy="507831"/>
          </a:xfrm>
          <a:prstGeom prst="rect">
            <a:avLst/>
          </a:prstGeom>
          <a:noFill/>
          <a:ln>
            <a:solidFill>
              <a:schemeClr val="tx1"/>
            </a:solidFill>
            <a:prstDash val="sysDot"/>
          </a:ln>
        </p:spPr>
        <p:txBody>
          <a:bodyPr wrap="square" rtlCol="0">
            <a:spAutoFit/>
          </a:bodyPr>
          <a:lstStyle/>
          <a:p>
            <a:r>
              <a:rPr lang="en-US" altLang="ja-JP" sz="900" dirty="0">
                <a:latin typeface="ＭＳ 明朝" panose="02020609040205080304" pitchFamily="17" charset="-128"/>
                <a:ea typeface="ＭＳ 明朝" panose="02020609040205080304" pitchFamily="17" charset="-128"/>
              </a:rPr>
              <a:t>【</a:t>
            </a:r>
            <a:r>
              <a:rPr lang="ja-JP" altLang="en-US" sz="900" dirty="0">
                <a:latin typeface="ＭＳ 明朝" panose="02020609040205080304" pitchFamily="17" charset="-128"/>
                <a:ea typeface="ＭＳ 明朝" panose="02020609040205080304" pitchFamily="17" charset="-128"/>
              </a:rPr>
              <a:t>所管事項（設置要綱第２条）</a:t>
            </a:r>
            <a:r>
              <a:rPr lang="en-US" altLang="ja-JP" sz="900" dirty="0">
                <a:latin typeface="ＭＳ 明朝" panose="02020609040205080304" pitchFamily="17" charset="-128"/>
                <a:ea typeface="ＭＳ 明朝" panose="02020609040205080304" pitchFamily="17" charset="-128"/>
              </a:rPr>
              <a:t>】</a:t>
            </a:r>
            <a:r>
              <a:rPr lang="ja-JP" altLang="en-US" sz="900" dirty="0">
                <a:latin typeface="ＭＳ 明朝" panose="02020609040205080304" pitchFamily="17" charset="-128"/>
                <a:ea typeface="ＭＳ 明朝" panose="02020609040205080304" pitchFamily="17" charset="-128"/>
              </a:rPr>
              <a:t>・・・（１）依存症の本人・家族への支援に関すること</a:t>
            </a:r>
            <a:endParaRPr lang="en-US" altLang="ja-JP" sz="900" dirty="0">
              <a:latin typeface="ＭＳ 明朝" panose="02020609040205080304" pitchFamily="17" charset="-128"/>
              <a:ea typeface="ＭＳ 明朝" panose="02020609040205080304" pitchFamily="17" charset="-128"/>
            </a:endParaRPr>
          </a:p>
          <a:p>
            <a:r>
              <a:rPr lang="ja-JP" altLang="en-US" sz="900" dirty="0">
                <a:latin typeface="ＭＳ 明朝" panose="02020609040205080304" pitchFamily="17" charset="-128"/>
                <a:ea typeface="ＭＳ 明朝" panose="02020609040205080304" pitchFamily="17" charset="-128"/>
              </a:rPr>
              <a:t>　　　　　　　　　　　　　　　　　　（２）大阪アディクションセンター（以下「ＯＡＣ」という。）に関すること</a:t>
            </a:r>
            <a:endParaRPr lang="en-US" altLang="ja-JP" sz="900" dirty="0">
              <a:latin typeface="ＭＳ 明朝" panose="02020609040205080304" pitchFamily="17" charset="-128"/>
              <a:ea typeface="ＭＳ 明朝" panose="02020609040205080304" pitchFamily="17" charset="-128"/>
            </a:endParaRPr>
          </a:p>
          <a:p>
            <a:r>
              <a:rPr lang="en-US" altLang="ja-JP" sz="900" dirty="0">
                <a:latin typeface="ＭＳ 明朝" panose="02020609040205080304" pitchFamily="17" charset="-128"/>
                <a:ea typeface="ＭＳ 明朝" panose="02020609040205080304" pitchFamily="17" charset="-128"/>
              </a:rPr>
              <a:t>【</a:t>
            </a:r>
            <a:r>
              <a:rPr lang="ja-JP" altLang="en-US" sz="900" dirty="0">
                <a:latin typeface="ＭＳ 明朝" panose="02020609040205080304" pitchFamily="17" charset="-128"/>
                <a:ea typeface="ＭＳ 明朝" panose="02020609040205080304" pitchFamily="17" charset="-128"/>
              </a:rPr>
              <a:t>部会（設置要綱第４条）</a:t>
            </a:r>
            <a:r>
              <a:rPr lang="en-US" altLang="ja-JP" sz="900" dirty="0">
                <a:latin typeface="ＭＳ 明朝" panose="02020609040205080304" pitchFamily="17" charset="-128"/>
                <a:ea typeface="ＭＳ 明朝" panose="02020609040205080304" pitchFamily="17" charset="-128"/>
              </a:rPr>
              <a:t>】</a:t>
            </a:r>
            <a:r>
              <a:rPr lang="ja-JP" altLang="en-US" sz="900" dirty="0">
                <a:latin typeface="ＭＳ 明朝" panose="02020609040205080304" pitchFamily="17" charset="-128"/>
                <a:ea typeface="ＭＳ 明朝" panose="02020609040205080304" pitchFamily="17" charset="-128"/>
              </a:rPr>
              <a:t>・・・・・専門的な事項を協議・検討するために、連携会議に部会を設置することができる</a:t>
            </a:r>
            <a:endParaRPr kumimoji="1" lang="ja-JP" altLang="en-US" sz="900" dirty="0">
              <a:latin typeface="ＭＳ 明朝" panose="02020609040205080304" pitchFamily="17" charset="-128"/>
              <a:ea typeface="ＭＳ 明朝" panose="02020609040205080304" pitchFamily="17" charset="-128"/>
            </a:endParaRPr>
          </a:p>
        </p:txBody>
      </p:sp>
      <p:sp>
        <p:nvSpPr>
          <p:cNvPr id="35" name="テキスト ボックス 34"/>
          <p:cNvSpPr txBox="1"/>
          <p:nvPr/>
        </p:nvSpPr>
        <p:spPr>
          <a:xfrm>
            <a:off x="6230147" y="3419493"/>
            <a:ext cx="2781348" cy="3168000"/>
          </a:xfrm>
          <a:prstGeom prst="roundRect">
            <a:avLst>
              <a:gd name="adj" fmla="val 6866"/>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kumimoji="1" lang="en-US" altLang="ja-JP" sz="1400" b="1" dirty="0"/>
          </a:p>
          <a:p>
            <a:r>
              <a:rPr kumimoji="1" lang="ja-JP" altLang="en-US" sz="1400" b="1" dirty="0"/>
              <a:t>（３）ギャンブル等依存症</a:t>
            </a:r>
            <a:endParaRPr kumimoji="1" lang="en-US" altLang="ja-JP" sz="1400" b="1" dirty="0"/>
          </a:p>
          <a:p>
            <a:r>
              <a:rPr lang="en-US" altLang="ja-JP" sz="1400" b="1" dirty="0"/>
              <a:t>       </a:t>
            </a:r>
            <a:r>
              <a:rPr kumimoji="1" lang="ja-JP" altLang="en-US" sz="1400" b="1" dirty="0"/>
              <a:t>地域支援体制推進部会</a:t>
            </a:r>
            <a:r>
              <a:rPr lang="ja-JP" altLang="en-US" sz="900" b="1" dirty="0"/>
              <a:t>　</a:t>
            </a:r>
            <a:endParaRPr lang="en-US" altLang="ja-JP" sz="900" b="1" dirty="0"/>
          </a:p>
          <a:p>
            <a:r>
              <a:rPr kumimoji="1" lang="ja-JP" altLang="en-US" sz="800" dirty="0"/>
              <a:t>（所管事項：</a:t>
            </a:r>
            <a:r>
              <a:rPr lang="ja-JP" altLang="en-US" sz="800" dirty="0"/>
              <a:t>ギャンブル等依存症に関する地域での支援</a:t>
            </a:r>
            <a:endParaRPr lang="en-US" altLang="ja-JP" sz="800" dirty="0"/>
          </a:p>
          <a:p>
            <a:r>
              <a:rPr lang="ja-JP" altLang="en-US" sz="800" dirty="0"/>
              <a:t>体制の充実に向けた方策</a:t>
            </a:r>
            <a:r>
              <a:rPr kumimoji="1" lang="ja-JP" altLang="en-US" sz="800" dirty="0"/>
              <a:t>）</a:t>
            </a:r>
            <a:endParaRPr kumimoji="1" lang="en-US" altLang="ja-JP" sz="800" dirty="0"/>
          </a:p>
          <a:p>
            <a:endParaRPr lang="en-US" altLang="ja-JP" sz="800" dirty="0"/>
          </a:p>
          <a:p>
            <a:endParaRPr kumimoji="1" lang="en-US" altLang="ja-JP" sz="800" dirty="0"/>
          </a:p>
          <a:p>
            <a:endParaRPr lang="en-US" altLang="ja-JP" sz="800" dirty="0"/>
          </a:p>
          <a:p>
            <a:endParaRPr kumimoji="1" lang="en-US" altLang="ja-JP" sz="800" dirty="0"/>
          </a:p>
          <a:p>
            <a:endParaRPr lang="en-US" altLang="ja-JP" sz="800" dirty="0"/>
          </a:p>
          <a:p>
            <a:endParaRPr kumimoji="1" lang="en-US" altLang="ja-JP" sz="800" dirty="0"/>
          </a:p>
          <a:p>
            <a:endParaRPr lang="en-US" altLang="ja-JP" sz="800" dirty="0"/>
          </a:p>
          <a:p>
            <a:endParaRPr kumimoji="1" lang="en-US" altLang="ja-JP" sz="800" dirty="0"/>
          </a:p>
          <a:p>
            <a:endParaRPr lang="en-US" altLang="ja-JP" sz="800" dirty="0"/>
          </a:p>
          <a:p>
            <a:endParaRPr kumimoji="1" lang="en-US" altLang="ja-JP" sz="800" dirty="0"/>
          </a:p>
          <a:p>
            <a:endParaRPr lang="en-US" altLang="ja-JP" sz="800" dirty="0"/>
          </a:p>
          <a:p>
            <a:endParaRPr kumimoji="1" lang="en-US" altLang="ja-JP" sz="800" dirty="0"/>
          </a:p>
          <a:p>
            <a:endParaRPr lang="en-US" altLang="ja-JP" sz="800" dirty="0"/>
          </a:p>
          <a:p>
            <a:endParaRPr kumimoji="1" lang="en-US" altLang="ja-JP" sz="800" dirty="0"/>
          </a:p>
          <a:p>
            <a:endParaRPr lang="en-US" altLang="ja-JP" sz="800" dirty="0"/>
          </a:p>
          <a:p>
            <a:endParaRPr kumimoji="1" lang="en-US" altLang="ja-JP" sz="800" dirty="0"/>
          </a:p>
          <a:p>
            <a:endParaRPr lang="en-US" altLang="ja-JP" sz="800" dirty="0"/>
          </a:p>
        </p:txBody>
      </p:sp>
      <p:cxnSp>
        <p:nvCxnSpPr>
          <p:cNvPr id="41" name="直線コネクタ 40"/>
          <p:cNvCxnSpPr>
            <a:cxnSpLocks/>
          </p:cNvCxnSpPr>
          <p:nvPr/>
        </p:nvCxnSpPr>
        <p:spPr>
          <a:xfrm flipH="1">
            <a:off x="1619672" y="3160309"/>
            <a:ext cx="6042623"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4" name="直線コネクタ 43"/>
          <p:cNvCxnSpPr>
            <a:cxnSpLocks/>
            <a:endCxn id="18" idx="0"/>
          </p:cNvCxnSpPr>
          <p:nvPr/>
        </p:nvCxnSpPr>
        <p:spPr>
          <a:xfrm>
            <a:off x="1619672" y="3141482"/>
            <a:ext cx="0" cy="29131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5" name="直線コネクタ 54"/>
          <p:cNvCxnSpPr>
            <a:cxnSpLocks/>
          </p:cNvCxnSpPr>
          <p:nvPr/>
        </p:nvCxnSpPr>
        <p:spPr>
          <a:xfrm>
            <a:off x="4521429" y="2900014"/>
            <a:ext cx="0" cy="505417"/>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355867" y="1598000"/>
            <a:ext cx="4311029" cy="1159292"/>
          </a:xfrm>
          <a:prstGeom prst="rect">
            <a:avLst/>
          </a:prstGeom>
          <a:noFill/>
        </p:spPr>
        <p:txBody>
          <a:bodyPr wrap="square" rtlCol="0">
            <a:spAutoFit/>
          </a:bodyPr>
          <a:lstStyle/>
          <a:p>
            <a:r>
              <a:rPr lang="en-US" altLang="ja-JP" sz="1100" dirty="0">
                <a:latin typeface="+mj-ea"/>
                <a:ea typeface="+mj-ea"/>
              </a:rPr>
              <a:t>〔</a:t>
            </a:r>
            <a:r>
              <a:rPr lang="ja-JP" altLang="en-US" sz="1100" dirty="0">
                <a:latin typeface="+mj-ea"/>
                <a:ea typeface="+mj-ea"/>
              </a:rPr>
              <a:t>第１回</a:t>
            </a:r>
            <a:r>
              <a:rPr lang="en-US" altLang="ja-JP" sz="1100" dirty="0">
                <a:latin typeface="+mj-ea"/>
                <a:ea typeface="+mj-ea"/>
              </a:rPr>
              <a:t>〕</a:t>
            </a:r>
            <a:r>
              <a:rPr lang="ja-JP" altLang="en-US" sz="1100" dirty="0">
                <a:latin typeface="+mj-ea"/>
                <a:ea typeface="+mj-ea"/>
              </a:rPr>
              <a:t>　＠マイドームおおさか　第１・２会議室</a:t>
            </a:r>
            <a:endParaRPr lang="en-US" altLang="ja-JP" sz="1100" dirty="0">
              <a:latin typeface="+mj-ea"/>
              <a:ea typeface="+mj-ea"/>
            </a:endParaRPr>
          </a:p>
          <a:p>
            <a:r>
              <a:rPr lang="ja-JP" altLang="en-US" sz="1100" dirty="0">
                <a:latin typeface="+mj-ea"/>
                <a:ea typeface="+mj-ea"/>
              </a:rPr>
              <a:t>　　日　時：令和６年７月</a:t>
            </a:r>
            <a:r>
              <a:rPr lang="en-US" altLang="ja-JP" sz="1100" dirty="0">
                <a:latin typeface="+mj-ea"/>
                <a:ea typeface="+mj-ea"/>
              </a:rPr>
              <a:t>19</a:t>
            </a:r>
            <a:r>
              <a:rPr lang="ja-JP" altLang="en-US" sz="1100" dirty="0">
                <a:latin typeface="+mj-ea"/>
                <a:ea typeface="+mj-ea"/>
              </a:rPr>
              <a:t>日（金）　午前</a:t>
            </a:r>
            <a:r>
              <a:rPr lang="en-US" altLang="ja-JP" sz="1100" dirty="0">
                <a:latin typeface="+mj-ea"/>
                <a:ea typeface="+mj-ea"/>
              </a:rPr>
              <a:t>10</a:t>
            </a:r>
            <a:r>
              <a:rPr lang="ja-JP" altLang="en-US" sz="1100" dirty="0">
                <a:latin typeface="+mj-ea"/>
                <a:ea typeface="+mj-ea"/>
              </a:rPr>
              <a:t>時から</a:t>
            </a:r>
            <a:r>
              <a:rPr lang="en-US" altLang="ja-JP" sz="1100" dirty="0">
                <a:latin typeface="+mj-ea"/>
                <a:ea typeface="+mj-ea"/>
              </a:rPr>
              <a:t>11</a:t>
            </a:r>
            <a:r>
              <a:rPr lang="ja-JP" altLang="en-US" sz="1100" dirty="0">
                <a:latin typeface="+mj-ea"/>
                <a:ea typeface="+mj-ea"/>
              </a:rPr>
              <a:t>時</a:t>
            </a:r>
            <a:r>
              <a:rPr lang="en-US" altLang="ja-JP" sz="1100" dirty="0">
                <a:latin typeface="+mj-ea"/>
                <a:ea typeface="+mj-ea"/>
              </a:rPr>
              <a:t>30</a:t>
            </a:r>
            <a:r>
              <a:rPr lang="ja-JP" altLang="en-US" sz="1100" dirty="0">
                <a:latin typeface="+mj-ea"/>
                <a:ea typeface="+mj-ea"/>
              </a:rPr>
              <a:t>分</a:t>
            </a:r>
            <a:endParaRPr lang="en-US" altLang="ja-JP" sz="1100" dirty="0">
              <a:latin typeface="+mj-ea"/>
              <a:ea typeface="+mj-ea"/>
            </a:endParaRPr>
          </a:p>
          <a:p>
            <a:pPr lvl="0">
              <a:lnSpc>
                <a:spcPts val="400"/>
              </a:lnSpc>
            </a:pPr>
            <a:r>
              <a:rPr lang="ja-JP" altLang="en-US" sz="1100" dirty="0">
                <a:solidFill>
                  <a:prstClr val="black"/>
                </a:solidFill>
                <a:latin typeface="ＭＳ Ｐゴシック"/>
              </a:rPr>
              <a:t>　　　　　　</a:t>
            </a:r>
            <a:endParaRPr lang="en-US" altLang="ja-JP" sz="1100" dirty="0">
              <a:solidFill>
                <a:prstClr val="black"/>
              </a:solidFill>
              <a:latin typeface="ＭＳ Ｐゴシック"/>
            </a:endParaRPr>
          </a:p>
          <a:p>
            <a:pPr lvl="0"/>
            <a:r>
              <a:rPr lang="ja-JP" altLang="en-US" sz="1100" dirty="0">
                <a:solidFill>
                  <a:prstClr val="black"/>
                </a:solidFill>
                <a:latin typeface="ＭＳ Ｐゴシック"/>
              </a:rPr>
              <a:t>　　　（１）令和６年度大阪府依存症対策強化事業について</a:t>
            </a:r>
            <a:endParaRPr lang="en-US" altLang="ja-JP" sz="1100" dirty="0">
              <a:solidFill>
                <a:prstClr val="black"/>
              </a:solidFill>
              <a:latin typeface="ＭＳ Ｐゴシック"/>
            </a:endParaRPr>
          </a:p>
          <a:p>
            <a:pPr lvl="0"/>
            <a:r>
              <a:rPr lang="ja-JP" altLang="en-US" sz="1100" dirty="0">
                <a:solidFill>
                  <a:prstClr val="black"/>
                </a:solidFill>
                <a:latin typeface="ＭＳ Ｐゴシック"/>
              </a:rPr>
              <a:t>　　　（２）大阪アディクションセンターの活動について</a:t>
            </a:r>
            <a:endParaRPr lang="en-US" altLang="ja-JP" sz="1100" dirty="0">
              <a:solidFill>
                <a:prstClr val="black"/>
              </a:solidFill>
              <a:latin typeface="ＭＳ Ｐゴシック"/>
            </a:endParaRPr>
          </a:p>
          <a:p>
            <a:pPr lvl="0"/>
            <a:r>
              <a:rPr lang="ja-JP" altLang="en-US" sz="1100" dirty="0">
                <a:solidFill>
                  <a:prstClr val="black"/>
                </a:solidFill>
                <a:latin typeface="ＭＳ Ｐゴシック"/>
              </a:rPr>
              <a:t>　　　（３）各機関・団体の取り組みについて</a:t>
            </a:r>
            <a:endParaRPr lang="en-US" altLang="ja-JP" sz="1100" dirty="0">
              <a:solidFill>
                <a:prstClr val="black"/>
              </a:solidFill>
              <a:latin typeface="ＭＳ Ｐゴシック"/>
            </a:endParaRPr>
          </a:p>
          <a:p>
            <a:pPr lvl="0"/>
            <a:r>
              <a:rPr lang="ja-JP" altLang="en-US" sz="1100" dirty="0">
                <a:solidFill>
                  <a:prstClr val="black"/>
                </a:solidFill>
                <a:latin typeface="ＭＳ Ｐゴシック"/>
              </a:rPr>
              <a:t>　　　（４）その他</a:t>
            </a:r>
          </a:p>
        </p:txBody>
      </p:sp>
      <p:grpSp>
        <p:nvGrpSpPr>
          <p:cNvPr id="13" name="グループ化 12"/>
          <p:cNvGrpSpPr/>
          <p:nvPr/>
        </p:nvGrpSpPr>
        <p:grpSpPr>
          <a:xfrm>
            <a:off x="228998" y="3432798"/>
            <a:ext cx="3568061" cy="3197609"/>
            <a:chOff x="392625" y="2493449"/>
            <a:chExt cx="10946273" cy="1137038"/>
          </a:xfrm>
        </p:grpSpPr>
        <p:sp>
          <p:nvSpPr>
            <p:cNvPr id="18" name="テキスト ボックス 17"/>
            <p:cNvSpPr txBox="1"/>
            <p:nvPr/>
          </p:nvSpPr>
          <p:spPr>
            <a:xfrm>
              <a:off x="392625" y="2493449"/>
              <a:ext cx="8532756" cy="1125393"/>
            </a:xfrm>
            <a:prstGeom prst="roundRect">
              <a:avLst>
                <a:gd name="adj" fmla="val 8922"/>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en-US" altLang="ja-JP" sz="1400" b="1" dirty="0"/>
            </a:p>
            <a:p>
              <a:r>
                <a:rPr lang="ja-JP" altLang="en-US" sz="1400" b="1" dirty="0"/>
                <a:t>（１）アルコール健康障がい</a:t>
              </a:r>
              <a:endParaRPr lang="en-US" altLang="ja-JP" sz="1400" b="1" dirty="0"/>
            </a:p>
            <a:p>
              <a:r>
                <a:rPr lang="en-US" altLang="ja-JP" sz="1400" b="1" dirty="0"/>
                <a:t>       </a:t>
              </a:r>
              <a:r>
                <a:rPr lang="ja-JP" altLang="en-US" sz="1400" b="1" dirty="0"/>
                <a:t>対策部会</a:t>
              </a:r>
              <a:r>
                <a:rPr lang="ja-JP" altLang="en-US" sz="1400" dirty="0"/>
                <a:t>　</a:t>
              </a:r>
              <a:endParaRPr lang="en-US" altLang="ja-JP" sz="1400" dirty="0"/>
            </a:p>
            <a:p>
              <a:r>
                <a:rPr lang="ja-JP" altLang="en-US" sz="800" dirty="0"/>
                <a:t>（所管事項：アルコール健康障がい対策の充実に向けた方策）</a:t>
              </a:r>
            </a:p>
            <a:p>
              <a:endParaRPr lang="en-US" altLang="ja-JP" sz="1400" b="1" dirty="0"/>
            </a:p>
            <a:p>
              <a:endParaRPr lang="en-US" altLang="ja-JP" sz="1400" b="1" dirty="0"/>
            </a:p>
            <a:p>
              <a:endParaRPr lang="en-US" altLang="ja-JP" sz="1400" b="1" dirty="0"/>
            </a:p>
            <a:p>
              <a:endParaRPr lang="en-US" altLang="ja-JP" sz="1400" b="1" dirty="0"/>
            </a:p>
            <a:p>
              <a:endParaRPr lang="en-US" altLang="ja-JP" sz="1400" b="1" dirty="0"/>
            </a:p>
            <a:p>
              <a:endParaRPr lang="en-US" altLang="ja-JP" sz="1400" b="1" dirty="0"/>
            </a:p>
            <a:p>
              <a:endParaRPr lang="en-US" altLang="ja-JP" sz="1400" b="1" dirty="0"/>
            </a:p>
            <a:p>
              <a:endParaRPr lang="en-US" altLang="ja-JP" sz="1400" b="1" dirty="0"/>
            </a:p>
            <a:p>
              <a:endParaRPr lang="en-US" altLang="ja-JP" sz="1400" b="1" dirty="0"/>
            </a:p>
          </p:txBody>
        </p:sp>
        <p:sp>
          <p:nvSpPr>
            <p:cNvPr id="26" name="テキスト ボックス 25"/>
            <p:cNvSpPr txBox="1"/>
            <p:nvPr/>
          </p:nvSpPr>
          <p:spPr>
            <a:xfrm>
              <a:off x="392625" y="2901784"/>
              <a:ext cx="10946273" cy="728703"/>
            </a:xfrm>
            <a:prstGeom prst="rect">
              <a:avLst/>
            </a:prstGeom>
            <a:noFill/>
          </p:spPr>
          <p:txBody>
            <a:bodyPr wrap="square" rtlCol="0">
              <a:spAutoFit/>
            </a:bodyPr>
            <a:lstStyle/>
            <a:p>
              <a:pPr>
                <a:lnSpc>
                  <a:spcPts val="1320"/>
                </a:lnSpc>
              </a:pPr>
              <a:r>
                <a:rPr lang="ja-JP" altLang="en-US" sz="1100" dirty="0">
                  <a:latin typeface="+mj-ea"/>
                  <a:ea typeface="+mj-ea"/>
                </a:rPr>
                <a:t>　日　時：　令和６年９月５日（木）</a:t>
              </a:r>
              <a:endParaRPr lang="en-US" altLang="ja-JP" sz="1100" dirty="0">
                <a:latin typeface="+mj-ea"/>
                <a:ea typeface="+mj-ea"/>
              </a:endParaRPr>
            </a:p>
            <a:p>
              <a:pPr>
                <a:lnSpc>
                  <a:spcPts val="1320"/>
                </a:lnSpc>
              </a:pPr>
              <a:r>
                <a:rPr lang="ja-JP" altLang="en-US" sz="1100" dirty="0">
                  <a:latin typeface="+mj-ea"/>
                  <a:ea typeface="+mj-ea"/>
                </a:rPr>
                <a:t>　　　　　　　午後３時から４時</a:t>
              </a:r>
              <a:r>
                <a:rPr lang="en-US" altLang="ja-JP" sz="1100" dirty="0">
                  <a:latin typeface="+mj-ea"/>
                  <a:ea typeface="+mj-ea"/>
                </a:rPr>
                <a:t>30</a:t>
              </a:r>
              <a:r>
                <a:rPr lang="ja-JP" altLang="en-US" sz="1100" dirty="0">
                  <a:latin typeface="+mj-ea"/>
                  <a:ea typeface="+mj-ea"/>
                </a:rPr>
                <a:t>分</a:t>
              </a:r>
              <a:endParaRPr lang="en-US" altLang="ja-JP" sz="1100" dirty="0">
                <a:latin typeface="+mj-ea"/>
                <a:ea typeface="+mj-ea"/>
              </a:endParaRPr>
            </a:p>
            <a:p>
              <a:pPr>
                <a:lnSpc>
                  <a:spcPts val="1320"/>
                </a:lnSpc>
              </a:pPr>
              <a:endParaRPr lang="en-US" altLang="ja-JP" sz="1100" dirty="0">
                <a:latin typeface="+mj-ea"/>
                <a:ea typeface="+mj-ea"/>
              </a:endParaRPr>
            </a:p>
            <a:p>
              <a:pPr>
                <a:lnSpc>
                  <a:spcPts val="1320"/>
                </a:lnSpc>
              </a:pPr>
              <a:r>
                <a:rPr lang="ja-JP" altLang="en-US" sz="1100" dirty="0">
                  <a:latin typeface="+mj-ea"/>
                  <a:ea typeface="+mj-ea"/>
                </a:rPr>
                <a:t>　場　所：　ドーンセンター　大会議室２</a:t>
              </a:r>
            </a:p>
            <a:p>
              <a:pPr>
                <a:lnSpc>
                  <a:spcPts val="1320"/>
                </a:lnSpc>
              </a:pPr>
              <a:r>
                <a:rPr lang="ja-JP" altLang="en-US" sz="1100" dirty="0">
                  <a:latin typeface="+mj-ea"/>
                  <a:ea typeface="+mj-ea"/>
                </a:rPr>
                <a:t>　</a:t>
              </a:r>
              <a:endParaRPr lang="en-US" altLang="ja-JP" sz="1100" dirty="0">
                <a:latin typeface="+mj-ea"/>
                <a:ea typeface="+mj-ea"/>
              </a:endParaRPr>
            </a:p>
            <a:p>
              <a:pPr>
                <a:lnSpc>
                  <a:spcPts val="1320"/>
                </a:lnSpc>
              </a:pPr>
              <a:r>
                <a:rPr lang="ja-JP" altLang="en-US" sz="1100" dirty="0">
                  <a:latin typeface="+mj-ea"/>
                  <a:ea typeface="+mj-ea"/>
                </a:rPr>
                <a:t>　内　容：</a:t>
              </a:r>
              <a:r>
                <a:rPr lang="ja-JP" altLang="en-US" sz="1100" dirty="0">
                  <a:highlight>
                    <a:srgbClr val="FFFF00"/>
                  </a:highlight>
                  <a:latin typeface="+mj-ea"/>
                  <a:ea typeface="+mj-ea"/>
                </a:rPr>
                <a:t>　　　　</a:t>
              </a:r>
              <a:endParaRPr lang="en-US" altLang="ja-JP" sz="1100" dirty="0">
                <a:highlight>
                  <a:srgbClr val="FFFF00"/>
                </a:highlight>
                <a:latin typeface="+mj-ea"/>
                <a:ea typeface="+mj-ea"/>
              </a:endParaRPr>
            </a:p>
            <a:p>
              <a:pPr>
                <a:lnSpc>
                  <a:spcPts val="1320"/>
                </a:lnSpc>
              </a:pPr>
              <a:r>
                <a:rPr lang="ja-JP" altLang="en-US" sz="1100" dirty="0">
                  <a:latin typeface="+mj-ea"/>
                  <a:ea typeface="+mj-ea"/>
                </a:rPr>
                <a:t>　（１）女性のアルコール関連問題啓発ツール</a:t>
              </a:r>
              <a:endParaRPr lang="en-US" altLang="ja-JP" sz="1100" dirty="0">
                <a:latin typeface="+mj-ea"/>
                <a:ea typeface="+mj-ea"/>
              </a:endParaRPr>
            </a:p>
            <a:p>
              <a:pPr>
                <a:lnSpc>
                  <a:spcPts val="1320"/>
                </a:lnSpc>
              </a:pPr>
              <a:r>
                <a:rPr lang="ja-JP" altLang="en-US" sz="1100" dirty="0">
                  <a:latin typeface="+mj-ea"/>
                  <a:ea typeface="+mj-ea"/>
                </a:rPr>
                <a:t>　　　　について</a:t>
              </a:r>
            </a:p>
            <a:p>
              <a:pPr>
                <a:lnSpc>
                  <a:spcPts val="1320"/>
                </a:lnSpc>
              </a:pPr>
              <a:r>
                <a:rPr lang="ja-JP" altLang="en-US" sz="1100" dirty="0">
                  <a:latin typeface="+mj-ea"/>
                  <a:ea typeface="+mj-ea"/>
                </a:rPr>
                <a:t>　（２）アルコール関連問題のある方への</a:t>
              </a:r>
              <a:endParaRPr lang="en-US" altLang="ja-JP" sz="1100" dirty="0">
                <a:latin typeface="+mj-ea"/>
                <a:ea typeface="+mj-ea"/>
              </a:endParaRPr>
            </a:p>
            <a:p>
              <a:pPr>
                <a:lnSpc>
                  <a:spcPts val="1320"/>
                </a:lnSpc>
              </a:pPr>
              <a:r>
                <a:rPr lang="ja-JP" altLang="en-US" sz="1100" dirty="0">
                  <a:latin typeface="+mj-ea"/>
                  <a:ea typeface="+mj-ea"/>
                </a:rPr>
                <a:t>　　　　支援における連携について</a:t>
              </a:r>
              <a:endParaRPr lang="en-US" altLang="ja-JP" sz="1100" dirty="0">
                <a:latin typeface="+mj-ea"/>
                <a:ea typeface="+mj-ea"/>
              </a:endParaRPr>
            </a:p>
            <a:p>
              <a:pPr>
                <a:lnSpc>
                  <a:spcPts val="1320"/>
                </a:lnSpc>
              </a:pPr>
              <a:r>
                <a:rPr lang="ja-JP" altLang="en-US" sz="1100" dirty="0">
                  <a:latin typeface="+mj-ea"/>
                  <a:ea typeface="+mj-ea"/>
                </a:rPr>
                <a:t>　（３）その他</a:t>
              </a:r>
            </a:p>
            <a:p>
              <a:endParaRPr lang="ja-JP" altLang="en-US" sz="800" dirty="0">
                <a:latin typeface="+mj-ea"/>
                <a:ea typeface="+mj-ea"/>
              </a:endParaRPr>
            </a:p>
          </p:txBody>
        </p:sp>
      </p:grpSp>
      <p:grpSp>
        <p:nvGrpSpPr>
          <p:cNvPr id="14" name="グループ化 13"/>
          <p:cNvGrpSpPr/>
          <p:nvPr/>
        </p:nvGrpSpPr>
        <p:grpSpPr>
          <a:xfrm>
            <a:off x="3219255" y="3424259"/>
            <a:ext cx="5792240" cy="3167063"/>
            <a:chOff x="9436506" y="3794983"/>
            <a:chExt cx="17969491" cy="2927186"/>
          </a:xfrm>
        </p:grpSpPr>
        <p:sp>
          <p:nvSpPr>
            <p:cNvPr id="39" name="テキスト ボックス 38"/>
            <p:cNvSpPr txBox="1"/>
            <p:nvPr/>
          </p:nvSpPr>
          <p:spPr>
            <a:xfrm>
              <a:off x="9436506" y="3794983"/>
              <a:ext cx="8570624" cy="2927186"/>
            </a:xfrm>
            <a:prstGeom prst="roundRect">
              <a:avLst>
                <a:gd name="adj" fmla="val 6444"/>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en-US" altLang="ja-JP" sz="1400" b="1" dirty="0"/>
            </a:p>
            <a:p>
              <a:r>
                <a:rPr lang="ja-JP" altLang="en-US" sz="1400" b="1" dirty="0"/>
                <a:t>（２）薬物依存症</a:t>
              </a:r>
              <a:endParaRPr lang="en-US" altLang="ja-JP" sz="1400" b="1" dirty="0"/>
            </a:p>
            <a:p>
              <a:r>
                <a:rPr lang="en-US" altLang="ja-JP" sz="1400" b="1" dirty="0"/>
                <a:t>        </a:t>
              </a:r>
              <a:r>
                <a:rPr lang="ja-JP" altLang="en-US" sz="1400" b="1" dirty="0"/>
                <a:t>地域支援体制推進</a:t>
              </a:r>
              <a:r>
                <a:rPr kumimoji="1" lang="ja-JP" altLang="en-US" sz="1400" b="1" dirty="0"/>
                <a:t>部会</a:t>
              </a:r>
              <a:endParaRPr kumimoji="1" lang="en-US" altLang="ja-JP" sz="1400" b="1" dirty="0"/>
            </a:p>
            <a:p>
              <a:r>
                <a:rPr kumimoji="1" lang="ja-JP" altLang="en-US" sz="800" dirty="0"/>
                <a:t>（所管事項：</a:t>
              </a:r>
              <a:r>
                <a:rPr lang="ja-JP" altLang="en-US" sz="800" dirty="0"/>
                <a:t>薬物依存症に関する地域での支援体制の</a:t>
              </a:r>
              <a:endParaRPr lang="en-US" altLang="ja-JP" sz="800" dirty="0"/>
            </a:p>
            <a:p>
              <a:r>
                <a:rPr lang="ja-JP" altLang="en-US" sz="800" dirty="0"/>
                <a:t>充実に向けた方策</a:t>
              </a:r>
              <a:r>
                <a:rPr kumimoji="1" lang="ja-JP" altLang="en-US" sz="800" dirty="0"/>
                <a:t>）</a:t>
              </a:r>
              <a:endParaRPr kumimoji="1" lang="en-US" altLang="ja-JP" sz="800" dirty="0"/>
            </a:p>
            <a:p>
              <a:endParaRPr lang="en-US" altLang="ja-JP" sz="800" dirty="0"/>
            </a:p>
            <a:p>
              <a:endParaRPr kumimoji="1" lang="en-US" altLang="ja-JP" sz="800" dirty="0"/>
            </a:p>
            <a:p>
              <a:endParaRPr lang="en-US" altLang="ja-JP" sz="800" dirty="0"/>
            </a:p>
            <a:p>
              <a:endParaRPr kumimoji="1" lang="en-US" altLang="ja-JP" sz="800" dirty="0"/>
            </a:p>
            <a:p>
              <a:endParaRPr lang="en-US" altLang="ja-JP" sz="800" dirty="0"/>
            </a:p>
            <a:p>
              <a:endParaRPr kumimoji="1" lang="en-US" altLang="ja-JP" sz="800" dirty="0"/>
            </a:p>
            <a:p>
              <a:endParaRPr kumimoji="1" lang="en-US" altLang="ja-JP" sz="800" dirty="0"/>
            </a:p>
            <a:p>
              <a:endParaRPr lang="en-US" altLang="ja-JP" sz="800" dirty="0"/>
            </a:p>
            <a:p>
              <a:endParaRPr kumimoji="1" lang="en-US" altLang="ja-JP" sz="800" dirty="0"/>
            </a:p>
            <a:p>
              <a:endParaRPr kumimoji="1" lang="en-US" altLang="ja-JP" sz="800" dirty="0"/>
            </a:p>
            <a:p>
              <a:endParaRPr lang="en-US" altLang="ja-JP" sz="800" dirty="0"/>
            </a:p>
            <a:p>
              <a:endParaRPr kumimoji="1" lang="en-US" altLang="ja-JP" sz="800" dirty="0"/>
            </a:p>
            <a:p>
              <a:endParaRPr kumimoji="1" lang="en-US" altLang="ja-JP" sz="800" dirty="0"/>
            </a:p>
            <a:p>
              <a:endParaRPr lang="en-US" altLang="ja-JP" sz="800" dirty="0"/>
            </a:p>
            <a:p>
              <a:endParaRPr kumimoji="1" lang="en-US" altLang="ja-JP" sz="800" dirty="0"/>
            </a:p>
            <a:p>
              <a:endParaRPr lang="en-US" altLang="ja-JP" sz="800" dirty="0"/>
            </a:p>
          </p:txBody>
        </p:sp>
        <p:sp>
          <p:nvSpPr>
            <p:cNvPr id="34" name="テキスト ボックス 33"/>
            <p:cNvSpPr txBox="1"/>
            <p:nvPr/>
          </p:nvSpPr>
          <p:spPr>
            <a:xfrm>
              <a:off x="19182947" y="4864230"/>
              <a:ext cx="8223050" cy="1697309"/>
            </a:xfrm>
            <a:prstGeom prst="rect">
              <a:avLst/>
            </a:prstGeom>
            <a:noFill/>
          </p:spPr>
          <p:txBody>
            <a:bodyPr wrap="square" rtlCol="0">
              <a:spAutoFit/>
            </a:bodyPr>
            <a:lstStyle/>
            <a:p>
              <a:r>
                <a:rPr lang="ja-JP" altLang="en-US" sz="1100" dirty="0">
                  <a:latin typeface="+mj-ea"/>
                  <a:ea typeface="+mj-ea"/>
                </a:rPr>
                <a:t>日　時：　令和６年８月</a:t>
              </a:r>
              <a:r>
                <a:rPr lang="en-US" altLang="ja-JP" sz="1100" dirty="0">
                  <a:latin typeface="+mj-ea"/>
                  <a:ea typeface="+mj-ea"/>
                </a:rPr>
                <a:t>23</a:t>
              </a:r>
              <a:r>
                <a:rPr lang="ja-JP" altLang="en-US" sz="1100" dirty="0">
                  <a:latin typeface="+mj-ea"/>
                  <a:ea typeface="+mj-ea"/>
                </a:rPr>
                <a:t>日（金）　</a:t>
              </a:r>
              <a:endParaRPr lang="en-US" altLang="ja-JP" sz="1100" dirty="0">
                <a:latin typeface="+mj-ea"/>
                <a:ea typeface="+mj-ea"/>
              </a:endParaRPr>
            </a:p>
            <a:p>
              <a:r>
                <a:rPr lang="ja-JP" altLang="en-US" sz="1100" dirty="0">
                  <a:latin typeface="+mj-ea"/>
                  <a:ea typeface="+mj-ea"/>
                </a:rPr>
                <a:t>　　　　　　午後２時から４時</a:t>
              </a:r>
              <a:endParaRPr lang="en-US" altLang="ja-JP" sz="1100" dirty="0">
                <a:latin typeface="+mj-ea"/>
                <a:ea typeface="+mj-ea"/>
              </a:endParaRPr>
            </a:p>
            <a:p>
              <a:endParaRPr lang="en-US" altLang="ja-JP" sz="1100" dirty="0">
                <a:latin typeface="+mj-ea"/>
                <a:ea typeface="+mj-ea"/>
              </a:endParaRPr>
            </a:p>
            <a:p>
              <a:r>
                <a:rPr lang="ja-JP" altLang="en-US" sz="1100" dirty="0">
                  <a:latin typeface="+mj-ea"/>
                  <a:ea typeface="+mj-ea"/>
                </a:rPr>
                <a:t>場　所：　ドーンセンター　大会議室３</a:t>
              </a:r>
            </a:p>
            <a:p>
              <a:endParaRPr lang="en-US" altLang="ja-JP" sz="1100" dirty="0">
                <a:latin typeface="+mj-ea"/>
                <a:ea typeface="+mj-ea"/>
              </a:endParaRPr>
            </a:p>
            <a:p>
              <a:r>
                <a:rPr lang="ja-JP" altLang="en-US" sz="1100" dirty="0">
                  <a:latin typeface="+mj-ea"/>
                  <a:ea typeface="+mj-ea"/>
                </a:rPr>
                <a:t>内　容：</a:t>
              </a:r>
              <a:endParaRPr lang="en-US" altLang="ja-JP" sz="1100" dirty="0">
                <a:latin typeface="+mj-ea"/>
                <a:ea typeface="+mj-ea"/>
              </a:endParaRPr>
            </a:p>
            <a:p>
              <a:pPr>
                <a:lnSpc>
                  <a:spcPts val="400"/>
                </a:lnSpc>
              </a:pPr>
              <a:endParaRPr lang="en-US" altLang="ja-JP" sz="1100" dirty="0">
                <a:latin typeface="+mj-ea"/>
                <a:ea typeface="+mj-ea"/>
              </a:endParaRPr>
            </a:p>
            <a:p>
              <a:pPr>
                <a:lnSpc>
                  <a:spcPts val="1320"/>
                </a:lnSpc>
              </a:pPr>
              <a:r>
                <a:rPr lang="ja-JP" altLang="en-US" sz="1100" dirty="0">
                  <a:latin typeface="+mj-ea"/>
                  <a:ea typeface="+mj-ea"/>
                </a:rPr>
                <a:t>（１）ギャンブル等依存症の啓発について</a:t>
              </a:r>
              <a:endParaRPr lang="en-US" altLang="ja-JP" sz="1100" dirty="0">
                <a:latin typeface="+mj-ea"/>
                <a:ea typeface="+mj-ea"/>
              </a:endParaRPr>
            </a:p>
            <a:p>
              <a:pPr>
                <a:lnSpc>
                  <a:spcPts val="1320"/>
                </a:lnSpc>
              </a:pPr>
              <a:r>
                <a:rPr lang="ja-JP" altLang="en-US" sz="1100" dirty="0">
                  <a:latin typeface="+mj-ea"/>
                  <a:ea typeface="+mj-ea"/>
                </a:rPr>
                <a:t>（２）ギャンブル等依存症支援における</a:t>
              </a:r>
              <a:endParaRPr lang="en-US" altLang="ja-JP" sz="1100" dirty="0">
                <a:latin typeface="+mj-ea"/>
                <a:ea typeface="+mj-ea"/>
              </a:endParaRPr>
            </a:p>
            <a:p>
              <a:pPr>
                <a:lnSpc>
                  <a:spcPts val="1320"/>
                </a:lnSpc>
              </a:pPr>
              <a:r>
                <a:rPr lang="ja-JP" altLang="en-US" sz="1100" dirty="0">
                  <a:latin typeface="+mj-ea"/>
                  <a:ea typeface="+mj-ea"/>
                </a:rPr>
                <a:t>　　　連携について</a:t>
              </a:r>
              <a:endParaRPr lang="en-US" altLang="ja-JP" sz="1100" dirty="0">
                <a:latin typeface="+mj-ea"/>
                <a:ea typeface="+mj-ea"/>
              </a:endParaRPr>
            </a:p>
            <a:p>
              <a:pPr>
                <a:lnSpc>
                  <a:spcPts val="1320"/>
                </a:lnSpc>
              </a:pPr>
              <a:r>
                <a:rPr lang="ja-JP" altLang="en-US" sz="1100" dirty="0">
                  <a:latin typeface="+mj-ea"/>
                  <a:ea typeface="+mj-ea"/>
                </a:rPr>
                <a:t>（３）その他</a:t>
              </a:r>
            </a:p>
          </p:txBody>
        </p:sp>
      </p:grpSp>
      <p:sp>
        <p:nvSpPr>
          <p:cNvPr id="48" name="テキスト ボックス 47"/>
          <p:cNvSpPr txBox="1"/>
          <p:nvPr/>
        </p:nvSpPr>
        <p:spPr>
          <a:xfrm>
            <a:off x="4536636" y="1542792"/>
            <a:ext cx="4311029" cy="1214500"/>
          </a:xfrm>
          <a:prstGeom prst="rect">
            <a:avLst/>
          </a:prstGeom>
          <a:noFill/>
        </p:spPr>
        <p:txBody>
          <a:bodyPr wrap="square" rtlCol="0">
            <a:spAutoFit/>
          </a:bodyPr>
          <a:lstStyle/>
          <a:p>
            <a:pPr lvl="0"/>
            <a:r>
              <a:rPr lang="en-US" altLang="ja-JP" sz="1100" dirty="0">
                <a:latin typeface="+mj-ea"/>
                <a:ea typeface="+mj-ea"/>
              </a:rPr>
              <a:t>〔</a:t>
            </a:r>
            <a:r>
              <a:rPr lang="ja-JP" altLang="en-US" sz="1100" dirty="0">
                <a:latin typeface="+mj-ea"/>
                <a:ea typeface="+mj-ea"/>
              </a:rPr>
              <a:t>第２回</a:t>
            </a:r>
            <a:r>
              <a:rPr lang="en-US" altLang="ja-JP" sz="1100" dirty="0">
                <a:latin typeface="+mj-ea"/>
                <a:ea typeface="+mj-ea"/>
              </a:rPr>
              <a:t>〕</a:t>
            </a:r>
            <a:r>
              <a:rPr lang="ja-JP" altLang="en-US" sz="1100" dirty="0">
                <a:latin typeface="+mj-ea"/>
                <a:ea typeface="+mj-ea"/>
              </a:rPr>
              <a:t>　＠マイドームおおさか　第１・２会議室</a:t>
            </a:r>
            <a:endParaRPr lang="en-US" altLang="ja-JP" sz="1100" dirty="0">
              <a:latin typeface="+mj-ea"/>
              <a:ea typeface="+mj-ea"/>
            </a:endParaRPr>
          </a:p>
          <a:p>
            <a:pPr lvl="0"/>
            <a:r>
              <a:rPr lang="ja-JP" altLang="en-US" sz="1100" dirty="0">
                <a:latin typeface="+mj-ea"/>
              </a:rPr>
              <a:t>　　日　時：令和７年３月５日（水）　午前９時</a:t>
            </a:r>
            <a:r>
              <a:rPr lang="en-US" altLang="ja-JP" sz="1100" dirty="0">
                <a:latin typeface="+mj-ea"/>
              </a:rPr>
              <a:t>45</a:t>
            </a:r>
            <a:r>
              <a:rPr lang="ja-JP" altLang="en-US" sz="1100" dirty="0">
                <a:latin typeface="+mj-ea"/>
              </a:rPr>
              <a:t>分から</a:t>
            </a:r>
            <a:r>
              <a:rPr lang="en-US" altLang="ja-JP" sz="1100" dirty="0">
                <a:latin typeface="+mj-ea"/>
              </a:rPr>
              <a:t>11</a:t>
            </a:r>
            <a:r>
              <a:rPr lang="ja-JP" altLang="en-US" sz="1100" dirty="0">
                <a:latin typeface="+mj-ea"/>
              </a:rPr>
              <a:t>時</a:t>
            </a:r>
            <a:r>
              <a:rPr lang="en-US" altLang="ja-JP" sz="1100" dirty="0">
                <a:latin typeface="+mj-ea"/>
              </a:rPr>
              <a:t>30</a:t>
            </a:r>
            <a:r>
              <a:rPr lang="ja-JP" altLang="en-US" sz="1100" dirty="0">
                <a:latin typeface="+mj-ea"/>
              </a:rPr>
              <a:t>分</a:t>
            </a:r>
            <a:endParaRPr lang="en-US" altLang="ja-JP" sz="1100" dirty="0">
              <a:latin typeface="+mj-ea"/>
            </a:endParaRPr>
          </a:p>
          <a:p>
            <a:pPr lvl="0">
              <a:lnSpc>
                <a:spcPts val="500"/>
              </a:lnSpc>
            </a:pPr>
            <a:endParaRPr lang="ja-JP" altLang="en-US" sz="1100" dirty="0">
              <a:solidFill>
                <a:prstClr val="black"/>
              </a:solidFill>
              <a:latin typeface="ＭＳ Ｐゴシック"/>
            </a:endParaRPr>
          </a:p>
          <a:p>
            <a:pPr lvl="0">
              <a:lnSpc>
                <a:spcPts val="700"/>
              </a:lnSpc>
            </a:pPr>
            <a:r>
              <a:rPr lang="ja-JP" altLang="en-US" sz="1100" dirty="0">
                <a:solidFill>
                  <a:prstClr val="black"/>
                </a:solidFill>
                <a:latin typeface="ＭＳ Ｐゴシック"/>
              </a:rPr>
              <a:t>　　　</a:t>
            </a:r>
            <a:endParaRPr lang="en-US" altLang="ja-JP" sz="1100" dirty="0">
              <a:solidFill>
                <a:prstClr val="black"/>
              </a:solidFill>
              <a:latin typeface="ＭＳ Ｐゴシック"/>
            </a:endParaRPr>
          </a:p>
          <a:p>
            <a:pPr lvl="0">
              <a:lnSpc>
                <a:spcPts val="700"/>
              </a:lnSpc>
            </a:pPr>
            <a:r>
              <a:rPr lang="ja-JP" altLang="en-US" sz="1100" dirty="0">
                <a:solidFill>
                  <a:prstClr val="black"/>
                </a:solidFill>
                <a:latin typeface="ＭＳ Ｐゴシック"/>
              </a:rPr>
              <a:t>　　　（１）令和６年度大阪府依存症対策強化事業の実施状況について</a:t>
            </a:r>
          </a:p>
          <a:p>
            <a:pPr lvl="0">
              <a:lnSpc>
                <a:spcPts val="700"/>
              </a:lnSpc>
            </a:pPr>
            <a:r>
              <a:rPr lang="ja-JP" altLang="en-US" sz="1100" dirty="0">
                <a:solidFill>
                  <a:prstClr val="black"/>
                </a:solidFill>
                <a:latin typeface="ＭＳ Ｐゴシック"/>
              </a:rPr>
              <a:t>　　　　　　　　</a:t>
            </a:r>
          </a:p>
          <a:p>
            <a:pPr lvl="0">
              <a:lnSpc>
                <a:spcPts val="700"/>
              </a:lnSpc>
            </a:pPr>
            <a:r>
              <a:rPr lang="ja-JP" altLang="en-US" sz="1100" dirty="0">
                <a:solidFill>
                  <a:prstClr val="black"/>
                </a:solidFill>
                <a:latin typeface="ＭＳ Ｐゴシック"/>
              </a:rPr>
              <a:t>　　　（２）各部会の報告について</a:t>
            </a:r>
          </a:p>
          <a:p>
            <a:pPr lvl="0">
              <a:lnSpc>
                <a:spcPts val="700"/>
              </a:lnSpc>
            </a:pPr>
            <a:endParaRPr lang="ja-JP" altLang="en-US" sz="1100" dirty="0">
              <a:solidFill>
                <a:prstClr val="black"/>
              </a:solidFill>
              <a:latin typeface="ＭＳ Ｐゴシック"/>
            </a:endParaRPr>
          </a:p>
          <a:p>
            <a:pPr lvl="0">
              <a:lnSpc>
                <a:spcPts val="700"/>
              </a:lnSpc>
            </a:pPr>
            <a:r>
              <a:rPr lang="ja-JP" altLang="en-US" sz="1100" dirty="0">
                <a:solidFill>
                  <a:prstClr val="black"/>
                </a:solidFill>
                <a:latin typeface="ＭＳ Ｐゴシック"/>
              </a:rPr>
              <a:t>　　　（３）大阪アディクションセンターの活動について</a:t>
            </a:r>
          </a:p>
          <a:p>
            <a:pPr lvl="0">
              <a:lnSpc>
                <a:spcPts val="700"/>
              </a:lnSpc>
            </a:pPr>
            <a:endParaRPr lang="ja-JP" altLang="en-US" sz="1100" dirty="0">
              <a:solidFill>
                <a:prstClr val="black"/>
              </a:solidFill>
              <a:latin typeface="ＭＳ Ｐゴシック"/>
            </a:endParaRPr>
          </a:p>
          <a:p>
            <a:pPr lvl="0">
              <a:lnSpc>
                <a:spcPts val="700"/>
              </a:lnSpc>
            </a:pPr>
            <a:r>
              <a:rPr lang="ja-JP" altLang="en-US" sz="1100" dirty="0">
                <a:solidFill>
                  <a:prstClr val="black"/>
                </a:solidFill>
                <a:latin typeface="ＭＳ Ｐゴシック"/>
              </a:rPr>
              <a:t>　　　（４）その他</a:t>
            </a:r>
          </a:p>
        </p:txBody>
      </p:sp>
      <p:sp>
        <p:nvSpPr>
          <p:cNvPr id="25" name="テキスト ボックス 24">
            <a:extLst>
              <a:ext uri="{FF2B5EF4-FFF2-40B4-BE49-F238E27FC236}">
                <a16:creationId xmlns:a16="http://schemas.microsoft.com/office/drawing/2014/main" id="{C6A5F204-A14A-4CB6-9D54-EF805D4FB180}"/>
              </a:ext>
            </a:extLst>
          </p:cNvPr>
          <p:cNvSpPr txBox="1"/>
          <p:nvPr/>
        </p:nvSpPr>
        <p:spPr>
          <a:xfrm>
            <a:off x="3252680" y="4599252"/>
            <a:ext cx="2828432" cy="1592744"/>
          </a:xfrm>
          <a:prstGeom prst="rect">
            <a:avLst/>
          </a:prstGeom>
          <a:noFill/>
        </p:spPr>
        <p:txBody>
          <a:bodyPr wrap="square" rtlCol="0">
            <a:spAutoFit/>
          </a:bodyPr>
          <a:lstStyle/>
          <a:p>
            <a:pPr>
              <a:lnSpc>
                <a:spcPts val="1320"/>
              </a:lnSpc>
            </a:pPr>
            <a:r>
              <a:rPr lang="ja-JP" altLang="en-US" sz="1100" dirty="0">
                <a:latin typeface="+mj-ea"/>
                <a:ea typeface="+mj-ea"/>
              </a:rPr>
              <a:t>日　時：　令和６年</a:t>
            </a:r>
            <a:r>
              <a:rPr lang="en-US" altLang="ja-JP" sz="1100" dirty="0">
                <a:latin typeface="+mj-ea"/>
                <a:ea typeface="+mj-ea"/>
              </a:rPr>
              <a:t>12</a:t>
            </a:r>
            <a:r>
              <a:rPr lang="ja-JP" altLang="en-US" sz="1100" dirty="0">
                <a:latin typeface="+mj-ea"/>
                <a:ea typeface="+mj-ea"/>
              </a:rPr>
              <a:t>月</a:t>
            </a:r>
            <a:r>
              <a:rPr lang="en-US" altLang="ja-JP" sz="1100" dirty="0">
                <a:latin typeface="+mj-ea"/>
                <a:ea typeface="+mj-ea"/>
              </a:rPr>
              <a:t>18</a:t>
            </a:r>
            <a:r>
              <a:rPr lang="ja-JP" altLang="en-US" sz="1100" dirty="0">
                <a:latin typeface="+mj-ea"/>
                <a:ea typeface="+mj-ea"/>
              </a:rPr>
              <a:t>日（水）</a:t>
            </a:r>
            <a:endParaRPr lang="en-US" altLang="ja-JP" sz="1100" dirty="0">
              <a:latin typeface="+mj-ea"/>
              <a:ea typeface="+mj-ea"/>
            </a:endParaRPr>
          </a:p>
          <a:p>
            <a:pPr>
              <a:lnSpc>
                <a:spcPts val="1320"/>
              </a:lnSpc>
            </a:pPr>
            <a:r>
              <a:rPr lang="ja-JP" altLang="en-US" sz="1100" dirty="0">
                <a:latin typeface="+mj-ea"/>
                <a:ea typeface="+mj-ea"/>
              </a:rPr>
              <a:t>　　　　　　午後３時から４時</a:t>
            </a:r>
            <a:r>
              <a:rPr lang="en-US" altLang="ja-JP" sz="1100" dirty="0">
                <a:latin typeface="+mj-ea"/>
                <a:ea typeface="+mj-ea"/>
              </a:rPr>
              <a:t>30</a:t>
            </a:r>
            <a:r>
              <a:rPr lang="ja-JP" altLang="en-US" sz="1100" dirty="0">
                <a:latin typeface="+mj-ea"/>
                <a:ea typeface="+mj-ea"/>
              </a:rPr>
              <a:t>分</a:t>
            </a:r>
            <a:endParaRPr lang="en-US" altLang="ja-JP" sz="1100" dirty="0">
              <a:latin typeface="+mj-ea"/>
              <a:ea typeface="+mj-ea"/>
            </a:endParaRPr>
          </a:p>
          <a:p>
            <a:pPr>
              <a:lnSpc>
                <a:spcPts val="1320"/>
              </a:lnSpc>
            </a:pPr>
            <a:endParaRPr lang="en-US" altLang="ja-JP" sz="1100" dirty="0">
              <a:latin typeface="+mj-ea"/>
              <a:ea typeface="+mj-ea"/>
            </a:endParaRPr>
          </a:p>
          <a:p>
            <a:pPr>
              <a:lnSpc>
                <a:spcPts val="1320"/>
              </a:lnSpc>
            </a:pPr>
            <a:r>
              <a:rPr lang="ja-JP" altLang="en-US" sz="1100" dirty="0">
                <a:latin typeface="+mj-ea"/>
                <a:ea typeface="+mj-ea"/>
              </a:rPr>
              <a:t>場　所：　ドーンセンター　大会議室２</a:t>
            </a:r>
          </a:p>
          <a:p>
            <a:pPr>
              <a:lnSpc>
                <a:spcPts val="1320"/>
              </a:lnSpc>
            </a:pPr>
            <a:endParaRPr lang="en-US" altLang="ja-JP" sz="1100" dirty="0">
              <a:latin typeface="+mj-ea"/>
              <a:ea typeface="+mj-ea"/>
            </a:endParaRPr>
          </a:p>
          <a:p>
            <a:pPr>
              <a:lnSpc>
                <a:spcPts val="1320"/>
              </a:lnSpc>
            </a:pPr>
            <a:r>
              <a:rPr lang="ja-JP" altLang="en-US" sz="1100" dirty="0">
                <a:latin typeface="+mj-ea"/>
                <a:ea typeface="+mj-ea"/>
              </a:rPr>
              <a:t>内　容：　</a:t>
            </a:r>
            <a:endParaRPr lang="en-US" altLang="ja-JP" sz="1100" dirty="0">
              <a:latin typeface="+mj-ea"/>
              <a:ea typeface="+mj-ea"/>
            </a:endParaRPr>
          </a:p>
          <a:p>
            <a:pPr>
              <a:lnSpc>
                <a:spcPts val="1320"/>
              </a:lnSpc>
            </a:pPr>
            <a:r>
              <a:rPr lang="ja-JP" altLang="en-US" sz="1100" dirty="0">
                <a:latin typeface="+mj-ea"/>
                <a:ea typeface="+mj-ea"/>
              </a:rPr>
              <a:t>（１）「市販薬、処方薬の乱用・依存」について</a:t>
            </a:r>
            <a:endParaRPr lang="en-US" altLang="ja-JP" sz="1100" dirty="0">
              <a:latin typeface="+mj-ea"/>
              <a:ea typeface="+mj-ea"/>
            </a:endParaRPr>
          </a:p>
          <a:p>
            <a:pPr>
              <a:lnSpc>
                <a:spcPts val="1320"/>
              </a:lnSpc>
            </a:pPr>
            <a:r>
              <a:rPr lang="ja-JP" altLang="en-US" sz="1100" dirty="0">
                <a:latin typeface="+mj-ea"/>
                <a:ea typeface="+mj-ea"/>
              </a:rPr>
              <a:t>（２）薬物依存症支援における連携について</a:t>
            </a:r>
            <a:endParaRPr lang="en-US" altLang="ja-JP" sz="1100" dirty="0">
              <a:latin typeface="+mj-ea"/>
              <a:ea typeface="+mj-ea"/>
            </a:endParaRPr>
          </a:p>
          <a:p>
            <a:pPr>
              <a:lnSpc>
                <a:spcPts val="1320"/>
              </a:lnSpc>
            </a:pPr>
            <a:r>
              <a:rPr lang="ja-JP" altLang="en-US" sz="1100" dirty="0">
                <a:latin typeface="+mj-ea"/>
                <a:ea typeface="+mj-ea"/>
              </a:rPr>
              <a:t>（３）その他</a:t>
            </a:r>
          </a:p>
        </p:txBody>
      </p:sp>
      <p:sp>
        <p:nvSpPr>
          <p:cNvPr id="3" name="テキスト ボックス 2"/>
          <p:cNvSpPr txBox="1"/>
          <p:nvPr/>
        </p:nvSpPr>
        <p:spPr>
          <a:xfrm>
            <a:off x="7912325" y="47858"/>
            <a:ext cx="1085567" cy="307777"/>
          </a:xfrm>
          <a:prstGeom prst="rect">
            <a:avLst/>
          </a:prstGeom>
          <a:noFill/>
          <a:ln w="3175">
            <a:solidFill>
              <a:schemeClr val="tx1"/>
            </a:solidFill>
          </a:ln>
        </p:spPr>
        <p:txBody>
          <a:bodyPr wrap="square" rtlCol="0">
            <a:spAutoFit/>
          </a:bodyPr>
          <a:lstStyle/>
          <a:p>
            <a:pPr algn="ctr"/>
            <a:r>
              <a:rPr kumimoji="1" lang="ja-JP" altLang="en-US" sz="1400" dirty="0">
                <a:latin typeface="BIZ UDPゴシック" panose="020B0400000000000000" pitchFamily="50" charset="-128"/>
                <a:ea typeface="BIZ UDPゴシック" panose="020B0400000000000000" pitchFamily="50" charset="-128"/>
              </a:rPr>
              <a:t>資料２－１</a:t>
            </a:r>
          </a:p>
        </p:txBody>
      </p:sp>
      <p:cxnSp>
        <p:nvCxnSpPr>
          <p:cNvPr id="31" name="直線コネクタ 30">
            <a:extLst>
              <a:ext uri="{FF2B5EF4-FFF2-40B4-BE49-F238E27FC236}">
                <a16:creationId xmlns:a16="http://schemas.microsoft.com/office/drawing/2014/main" id="{B4CF0765-99B5-4B08-BE62-EB251149DBF4}"/>
              </a:ext>
            </a:extLst>
          </p:cNvPr>
          <p:cNvCxnSpPr>
            <a:cxnSpLocks/>
          </p:cNvCxnSpPr>
          <p:nvPr/>
        </p:nvCxnSpPr>
        <p:spPr>
          <a:xfrm>
            <a:off x="7661996" y="3155544"/>
            <a:ext cx="0" cy="263949"/>
          </a:xfrm>
          <a:prstGeom prst="line">
            <a:avLst/>
          </a:prstGeom>
          <a:ln w="28575"/>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668943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S_RESPONSE_PERSONNUM" val="100"/>
  <p:tag name="ARS_RESPONSE_KEYRANGE" val="1-100"/>
</p:tagLst>
</file>

<file path=ppt/tags/tag2.xml><?xml version="1.0" encoding="utf-8"?>
<p:tagLst xmlns:a="http://schemas.openxmlformats.org/drawingml/2006/main" xmlns:r="http://schemas.openxmlformats.org/officeDocument/2006/relationships" xmlns:p="http://schemas.openxmlformats.org/presentationml/2006/main">
  <p:tag name="ARS_KEYPADPARA_OPTIONMODE" val="0"/>
  <p:tag name="ARS_RESPONSEPARA_NAMEMODE" val="1"/>
  <p:tag name="ARS_RESPONSEPARA_CANVOTE" val="cvAll"/>
  <p:tag name="ARS_RESPONSETYPE" val="None"/>
  <p:tag name="ARS_KEYPADPARA_MODIFYMODE" val="0"/>
  <p:tag name="ARS_CHARTPARA_DATAFORMAT" val="ltNumberValue"/>
  <p:tag name="ARS_CHARTPARA_SHOWTIME" val="csStop"/>
  <p:tag name="ARS_CHARTPARA_DATAPERCENTBASE" val="crResponse"/>
  <p:tag name="ARS_CHARTPARA_RELATEMODE" val="crNone"/>
  <p:tag name="ARS_CHARTPARA_RELATESLIDE" val="0"/>
  <p:tag name="ARS_CHARTPARA_SHOW3D" val="0"/>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606</Words>
  <Application>Microsoft Office PowerPoint</Application>
  <PresentationFormat>画面に合わせる (4:3)</PresentationFormat>
  <Paragraphs>107</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ＭＳ Ｐゴシック</vt:lpstr>
      <vt:lpstr>ＭＳ 明朝</vt:lpstr>
      <vt:lpstr>游ゴシック</vt:lpstr>
      <vt:lpstr>Arial</vt:lpstr>
      <vt:lpstr>Calibri</vt:lpstr>
      <vt:lpstr>Office ​​テーマ</vt:lpstr>
      <vt:lpstr>令和６年度大阪府依存症関連機関連携会議及び各部会について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2022-03-28T08:38:36Z</dcterms:created>
  <dcterms:modified xsi:type="dcterms:W3CDTF">2025-04-10T09:25:52Z</dcterms:modified>
  <cp:contentStatus/>
</cp:coreProperties>
</file>