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69" r:id="rId2"/>
    <p:sldId id="350" r:id="rId3"/>
    <p:sldId id="271" r:id="rId4"/>
    <p:sldId id="268"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100" d="100"/>
          <a:sy n="100" d="100"/>
        </p:scale>
        <p:origin x="74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6124293369348388"/>
          <c:y val="0.25193967042576904"/>
          <c:w val="0.34222765147743467"/>
          <c:h val="0.5689547098468659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6E83-4EEB-B45D-A210DDB4D800}"/>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6E83-4EEB-B45D-A210DDB4D800}"/>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6E83-4EEB-B45D-A210DDB4D800}"/>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6E83-4EEB-B45D-A210DDB4D800}"/>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6E83-4EEB-B45D-A210DDB4D800}"/>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6E83-4EEB-B45D-A210DDB4D800}"/>
              </c:ext>
            </c:extLst>
          </c:dPt>
          <c:dLbls>
            <c:dLbl>
              <c:idx val="0"/>
              <c:layout>
                <c:manualLayout>
                  <c:x val="-5.3466633503424968E-2"/>
                  <c:y val="0.35039524631702651"/>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C90BEC0D-3BA1-426E-B5B5-0B1E96E53B88}" type="CATEGORYNAME">
                      <a:rPr lang="ja-JP" altLang="en-US" sz="900" b="1">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9B283A2B-3137-4F40-BFBF-1D6E50225102}" type="VALUE">
                      <a:rPr lang="en-US" altLang="ja-JP" sz="900" b="1"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1" baseline="0" dirty="0">
                        <a:latin typeface="Meiryo UI" panose="020B0604030504040204" pitchFamily="50" charset="-128"/>
                        <a:ea typeface="Meiryo UI" panose="020B0604030504040204" pitchFamily="50" charset="-128"/>
                      </a:rPr>
                      <a:t>人</a:t>
                    </a:r>
                    <a:r>
                      <a:rPr lang="en-US" altLang="ja-JP" sz="900" b="1" baseline="0" dirty="0">
                        <a:latin typeface="Meiryo UI" panose="020B0604030504040204" pitchFamily="50" charset="-128"/>
                        <a:ea typeface="Meiryo UI" panose="020B0604030504040204" pitchFamily="50" charset="-128"/>
                      </a:rPr>
                      <a:t>, </a:t>
                    </a:r>
                    <a:fld id="{6720D66C-71C0-450B-876D-CFE97FE91D50}" type="PERCENTAGE">
                      <a:rPr lang="en-US" altLang="ja-JP" sz="900" b="1"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1"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6666043084342101"/>
                      <c:h val="0.11244734010933022"/>
                    </c:manualLayout>
                  </c15:layout>
                  <c15:dlblFieldTable/>
                  <c15:showDataLabelsRange val="0"/>
                </c:ext>
                <c:ext xmlns:c16="http://schemas.microsoft.com/office/drawing/2014/chart" uri="{C3380CC4-5D6E-409C-BE32-E72D297353CC}">
                  <c16:uniqueId val="{00000001-6E83-4EEB-B45D-A210DDB4D800}"/>
                </c:ext>
              </c:extLst>
            </c:dLbl>
            <c:dLbl>
              <c:idx val="1"/>
              <c:layout>
                <c:manualLayout>
                  <c:x val="-0.15879405792182213"/>
                  <c:y val="-8.7866718155602902E-2"/>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3728DD8A-A70E-423D-A1EB-B7DE703AA3B3}" type="CATEGORYNAME">
                      <a:rPr lang="ja-JP" altLang="en-US" sz="90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15866C86-CB1F-4CC1-9D5F-D4B8B982F8AC}" type="VALUE">
                      <a:rPr lang="en-US" altLang="ja-JP" sz="900"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03C7FFB4-E629-4A98-A114-024A370E1F65}" type="PERCENTAGE">
                      <a:rPr lang="en-US" altLang="ja-JP" sz="900"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0410088050296642"/>
                      <c:h val="0.15844320468372985"/>
                    </c:manualLayout>
                  </c15:layout>
                  <c15:dlblFieldTable/>
                  <c15:showDataLabelsRange val="0"/>
                </c:ext>
                <c:ext xmlns:c16="http://schemas.microsoft.com/office/drawing/2014/chart" uri="{C3380CC4-5D6E-409C-BE32-E72D297353CC}">
                  <c16:uniqueId val="{00000003-6E83-4EEB-B45D-A210DDB4D800}"/>
                </c:ext>
              </c:extLst>
            </c:dLbl>
            <c:dLbl>
              <c:idx val="2"/>
              <c:layout>
                <c:manualLayout>
                  <c:x val="-9.7625628527472974E-2"/>
                  <c:y val="-0.11370901491869634"/>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EE71AC95-DBA3-4BF9-8EC0-4A0E11F0F3E4}" type="CATEGORYNAME">
                      <a:rPr lang="ja-JP" altLang="en-US" sz="90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69F54346-72D1-4F3C-A0F6-7B8D3610C7F6}" type="VALUE">
                      <a:rPr lang="en-US" altLang="ja-JP" sz="900"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420817AF-E218-4C6C-9E94-B8BA8D0CEE3C}" type="PERCENTAGE">
                      <a:rPr lang="en-US" altLang="ja-JP" sz="900"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3993142484073255"/>
                      <c:h val="0.19338834450065756"/>
                    </c:manualLayout>
                  </c15:layout>
                  <c15:dlblFieldTable/>
                  <c15:showDataLabelsRange val="0"/>
                </c:ext>
                <c:ext xmlns:c16="http://schemas.microsoft.com/office/drawing/2014/chart" uri="{C3380CC4-5D6E-409C-BE32-E72D297353CC}">
                  <c16:uniqueId val="{00000005-6E83-4EEB-B45D-A210DDB4D800}"/>
                </c:ext>
              </c:extLst>
            </c:dLbl>
            <c:dLbl>
              <c:idx val="3"/>
              <c:layout>
                <c:manualLayout>
                  <c:x val="-7.6222833066508275E-2"/>
                  <c:y val="5.0936218935577872E-3"/>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BCB027E5-FE99-42CD-8B35-EE200C39F3D1}" type="CATEGORYNAME">
                      <a:rPr lang="ja-JP" altLang="en-US" sz="90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9FFDB109-86EC-4597-B580-6F896F9624FD}" type="VALUE">
                      <a:rPr lang="en-US" altLang="ja-JP" sz="900"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8830044D-95DA-47C8-B0D9-05C82139AF56}" type="PERCENTAGE">
                      <a:rPr lang="en-US" altLang="ja-JP" sz="900"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4419304313607111"/>
                      <c:h val="0.16648308777788559"/>
                    </c:manualLayout>
                  </c15:layout>
                  <c15:dlblFieldTable/>
                  <c15:showDataLabelsRange val="0"/>
                </c:ext>
                <c:ext xmlns:c16="http://schemas.microsoft.com/office/drawing/2014/chart" uri="{C3380CC4-5D6E-409C-BE32-E72D297353CC}">
                  <c16:uniqueId val="{00000007-6E83-4EEB-B45D-A210DDB4D800}"/>
                </c:ext>
              </c:extLst>
            </c:dLbl>
            <c:dLbl>
              <c:idx val="4"/>
              <c:layout>
                <c:manualLayout>
                  <c:x val="-0.20266836021906254"/>
                  <c:y val="-2.6409854089140067E-2"/>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A80FB552-078D-4214-A1E2-4D510871C400}" type="CATEGORYNAME">
                      <a:rPr lang="ja-JP" altLang="en-US" sz="90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DD57585C-1F7B-4DED-9BD2-69EA83415672}" type="VALUE">
                      <a:rPr lang="en-US" altLang="ja-JP" sz="900"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553B5959-4AB8-4A0D-AA17-F44E70986770}" type="PERCENTAGE">
                      <a:rPr lang="en-US" altLang="ja-JP" sz="900"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6337646680616956"/>
                      <c:h val="0.15562000066854784"/>
                    </c:manualLayout>
                  </c15:layout>
                  <c15:dlblFieldTable/>
                  <c15:showDataLabelsRange val="0"/>
                </c:ext>
                <c:ext xmlns:c16="http://schemas.microsoft.com/office/drawing/2014/chart" uri="{C3380CC4-5D6E-409C-BE32-E72D297353CC}">
                  <c16:uniqueId val="{00000009-6E83-4EEB-B45D-A210DDB4D800}"/>
                </c:ext>
              </c:extLst>
            </c:dLbl>
            <c:dLbl>
              <c:idx val="5"/>
              <c:layout>
                <c:manualLayout>
                  <c:x val="0.10098094288430996"/>
                  <c:y val="-3.1065140922091099E-2"/>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69E94621-11D5-4AFF-8E0C-948592A267E1}" type="CATEGORYNAME">
                      <a:rPr lang="ja-JP" altLang="en-US" sz="90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216FDB1C-1F04-47F5-BE7D-336E8EC57BE6}" type="VALUE">
                      <a:rPr lang="en-US" altLang="ja-JP" sz="900"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B2CE5082-44EE-4000-B19E-60F67AF904A8}" type="PERCENTAGE">
                      <a:rPr lang="en-US" altLang="ja-JP" sz="900"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40422619116516"/>
                      <c:h val="8.8728910888834681E-2"/>
                    </c:manualLayout>
                  </c15:layout>
                  <c15:dlblFieldTable/>
                  <c15:showDataLabelsRange val="0"/>
                </c:ext>
                <c:ext xmlns:c16="http://schemas.microsoft.com/office/drawing/2014/chart" uri="{C3380CC4-5D6E-409C-BE32-E72D297353CC}">
                  <c16:uniqueId val="{0000000B-6E83-4EEB-B45D-A210DDB4D800}"/>
                </c:ext>
              </c:extLst>
            </c:dLbl>
            <c:spPr>
              <a:noFill/>
              <a:ln>
                <a:noFill/>
              </a:ln>
              <a:effectLst/>
            </c:spPr>
            <c:txPr>
              <a:bodyPr rot="0" spcFirstLastPara="1" vertOverflow="ellipsis" vert="horz" wrap="square" lIns="38100" tIns="19050" rIns="38100" bIns="19050" anchor="ctr" anchorCtr="1">
                <a:sp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Sheet1!$A$2:$A$7</c:f>
              <c:strCache>
                <c:ptCount val="6"/>
                <c:pt idx="0">
                  <c:v>将来、家族に何かあった時に本人の行き場がないと困るため</c:v>
                </c:pt>
                <c:pt idx="1">
                  <c:v>本人の状態が変化した時、グループホーム等の事業所で対応してもらえるか不安なため</c:v>
                </c:pt>
                <c:pt idx="2">
                  <c:v>必要な支援を受けながら地域で生活する本人の様子がイメージできないため</c:v>
                </c:pt>
                <c:pt idx="3">
                  <c:v>家族が希望する特定の入所施設に空きが出ないため</c:v>
                </c:pt>
                <c:pt idx="4">
                  <c:v>施設にこだわらず待機（グループホームや高齢者施設等でもよい）</c:v>
                </c:pt>
                <c:pt idx="5">
                  <c:v>その他</c:v>
                </c:pt>
              </c:strCache>
            </c:strRef>
          </c:cat>
          <c:val>
            <c:numRef>
              <c:f>Sheet1!$B$2:$B$7</c:f>
              <c:numCache>
                <c:formatCode>General</c:formatCode>
                <c:ptCount val="6"/>
                <c:pt idx="0">
                  <c:v>351</c:v>
                </c:pt>
                <c:pt idx="1">
                  <c:v>92</c:v>
                </c:pt>
                <c:pt idx="2">
                  <c:v>79</c:v>
                </c:pt>
                <c:pt idx="3">
                  <c:v>145</c:v>
                </c:pt>
                <c:pt idx="4">
                  <c:v>21</c:v>
                </c:pt>
                <c:pt idx="5">
                  <c:v>21</c:v>
                </c:pt>
              </c:numCache>
            </c:numRef>
          </c:val>
          <c:extLst>
            <c:ext xmlns:c16="http://schemas.microsoft.com/office/drawing/2014/chart" uri="{C3380CC4-5D6E-409C-BE32-E72D297353CC}">
              <c16:uniqueId val="{0000000C-6E83-4EEB-B45D-A210DDB4D800}"/>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solidFill>
        <a:schemeClr val="lt1"/>
      </a:solidFill>
    </a:ln>
    <a:effectLst/>
  </c:spPr>
  <c:txPr>
    <a:bodyPr/>
    <a:lstStyle/>
    <a:p>
      <a:pPr>
        <a:defRPr/>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4973101539930991"/>
          <c:y val="0.20914581045150465"/>
          <c:w val="0.36535997950294646"/>
          <c:h val="0.64462833504148753"/>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7E08-4A5C-9B9A-F2DE68ADF3F5}"/>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7E08-4A5C-9B9A-F2DE68ADF3F5}"/>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7E08-4A5C-9B9A-F2DE68ADF3F5}"/>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7E08-4A5C-9B9A-F2DE68ADF3F5}"/>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7E08-4A5C-9B9A-F2DE68ADF3F5}"/>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7E08-4A5C-9B9A-F2DE68ADF3F5}"/>
              </c:ext>
            </c:extLst>
          </c:dPt>
          <c:dLbls>
            <c:dLbl>
              <c:idx val="0"/>
              <c:layout>
                <c:manualLayout>
                  <c:x val="-9.9701791828490493E-3"/>
                  <c:y val="-9.9594302196294629E-2"/>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799B4277-D921-4393-8476-4A383350B22D}" type="CATEGORYNAME">
                      <a:rPr lang="ja-JP" altLang="en-US" sz="900" b="1"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endParaRPr lang="ja-JP" altLang="en-US" sz="900" b="1" baseline="0" dirty="0">
                      <a:latin typeface="Meiryo UI" panose="020B0604030504040204" pitchFamily="50" charset="-128"/>
                      <a:ea typeface="Meiryo UI" panose="020B0604030504040204" pitchFamily="50" charset="-128"/>
                    </a:endParaRPr>
                  </a:p>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r>
                      <a:rPr lang="ja-JP" altLang="en-US" sz="900" b="1" baseline="0" dirty="0">
                        <a:latin typeface="Meiryo UI" panose="020B0604030504040204" pitchFamily="50" charset="-128"/>
                        <a:ea typeface="Meiryo UI" panose="020B0604030504040204" pitchFamily="50" charset="-128"/>
                      </a:rPr>
                      <a:t> </a:t>
                    </a:r>
                    <a:fld id="{9B283A2B-3137-4F40-BFBF-1D6E50225102}" type="VALUE">
                      <a:rPr lang="en-US" altLang="ja-JP" sz="900" b="1"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1" baseline="0" dirty="0">
                        <a:latin typeface="Meiryo UI" panose="020B0604030504040204" pitchFamily="50" charset="-128"/>
                        <a:ea typeface="Meiryo UI" panose="020B0604030504040204" pitchFamily="50" charset="-128"/>
                      </a:rPr>
                      <a:t>人</a:t>
                    </a:r>
                    <a:r>
                      <a:rPr lang="en-US" altLang="ja-JP" sz="900" b="1" baseline="0" dirty="0">
                        <a:latin typeface="Meiryo UI" panose="020B0604030504040204" pitchFamily="50" charset="-128"/>
                        <a:ea typeface="Meiryo UI" panose="020B0604030504040204" pitchFamily="50" charset="-128"/>
                      </a:rPr>
                      <a:t>,  58%</a:t>
                    </a: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0742144698814233"/>
                      <c:h val="0.4406869656180496"/>
                    </c:manualLayout>
                  </c15:layout>
                  <c15:dlblFieldTable/>
                  <c15:showDataLabelsRange val="0"/>
                </c:ext>
                <c:ext xmlns:c16="http://schemas.microsoft.com/office/drawing/2014/chart" uri="{C3380CC4-5D6E-409C-BE32-E72D297353CC}">
                  <c16:uniqueId val="{00000001-7E08-4A5C-9B9A-F2DE68ADF3F5}"/>
                </c:ext>
              </c:extLst>
            </c:dLbl>
            <c:dLbl>
              <c:idx val="1"/>
              <c:layout>
                <c:manualLayout>
                  <c:x val="7.8294680127646968E-2"/>
                  <c:y val="7.0941776901206191E-2"/>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75C24D58-1747-49B6-83C4-81CC5A397A37}" type="CATEGORYNAME">
                      <a:rPr lang="ja-JP" altLang="en-US" sz="900" b="1">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041EF414-3066-4E1F-921D-2AFE81B8AA28}" type="VALUE">
                      <a:rPr lang="en-US" altLang="ja-JP" sz="900" b="1"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1" baseline="0" dirty="0">
                        <a:latin typeface="Meiryo UI" panose="020B0604030504040204" pitchFamily="50" charset="-128"/>
                        <a:ea typeface="Meiryo UI" panose="020B0604030504040204" pitchFamily="50" charset="-128"/>
                      </a:rPr>
                      <a:t>人</a:t>
                    </a:r>
                    <a:r>
                      <a:rPr lang="en-US" altLang="ja-JP" sz="900" b="1" baseline="0" dirty="0">
                        <a:latin typeface="Meiryo UI" panose="020B0604030504040204" pitchFamily="50" charset="-128"/>
                        <a:ea typeface="Meiryo UI" panose="020B0604030504040204" pitchFamily="50" charset="-128"/>
                      </a:rPr>
                      <a:t>, </a:t>
                    </a:r>
                    <a:fld id="{FA717E56-CB54-41E0-A178-E56F1D9E0CEC}" type="PERCENTAGE">
                      <a:rPr lang="en-US" altLang="ja-JP" sz="900" b="1"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1"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8899806667748934"/>
                      <c:h val="0.14041605005401955"/>
                    </c:manualLayout>
                  </c15:layout>
                  <c15:dlblFieldTable/>
                  <c15:showDataLabelsRange val="0"/>
                </c:ext>
                <c:ext xmlns:c16="http://schemas.microsoft.com/office/drawing/2014/chart" uri="{C3380CC4-5D6E-409C-BE32-E72D297353CC}">
                  <c16:uniqueId val="{00000003-7E08-4A5C-9B9A-F2DE68ADF3F5}"/>
                </c:ext>
              </c:extLst>
            </c:dLbl>
            <c:dLbl>
              <c:idx val="2"/>
              <c:layout>
                <c:manualLayout>
                  <c:x val="-4.2886270004438808E-2"/>
                  <c:y val="2.6383401468328103E-2"/>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8D23A949-368D-4754-9CD5-7120344AE382}" type="CATEGORYNAME">
                      <a:rPr lang="ja-JP" altLang="en-US" sz="900" b="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0" baseline="0" dirty="0">
                        <a:latin typeface="Meiryo UI" panose="020B0604030504040204" pitchFamily="50" charset="-128"/>
                        <a:ea typeface="Meiryo UI" panose="020B0604030504040204" pitchFamily="50" charset="-128"/>
                      </a:rPr>
                      <a:t>, </a:t>
                    </a:r>
                    <a:fld id="{C21D0EAF-7503-48D0-8198-F06767B58F5F}" type="VALUE">
                      <a:rPr lang="en-US" altLang="ja-JP" sz="900" b="0"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0" baseline="0" dirty="0">
                        <a:latin typeface="Meiryo UI" panose="020B0604030504040204" pitchFamily="50" charset="-128"/>
                        <a:ea typeface="Meiryo UI" panose="020B0604030504040204" pitchFamily="50" charset="-128"/>
                      </a:rPr>
                      <a:t>人</a:t>
                    </a:r>
                    <a:r>
                      <a:rPr lang="en-US" altLang="ja-JP" sz="900" b="0" baseline="0" dirty="0">
                        <a:latin typeface="Meiryo UI" panose="020B0604030504040204" pitchFamily="50" charset="-128"/>
                        <a:ea typeface="Meiryo UI" panose="020B0604030504040204" pitchFamily="50" charset="-128"/>
                      </a:rPr>
                      <a:t>, </a:t>
                    </a:r>
                    <a:fld id="{C1B9017F-C631-4089-A859-C2D5B7A3102E}" type="PERCENTAGE">
                      <a:rPr lang="en-US" altLang="ja-JP" sz="900" b="0"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7036544677005715"/>
                      <c:h val="0.17326062769137598"/>
                    </c:manualLayout>
                  </c15:layout>
                  <c15:dlblFieldTable/>
                  <c15:showDataLabelsRange val="0"/>
                </c:ext>
                <c:ext xmlns:c16="http://schemas.microsoft.com/office/drawing/2014/chart" uri="{C3380CC4-5D6E-409C-BE32-E72D297353CC}">
                  <c16:uniqueId val="{00000005-7E08-4A5C-9B9A-F2DE68ADF3F5}"/>
                </c:ext>
              </c:extLst>
            </c:dLbl>
            <c:dLbl>
              <c:idx val="3"/>
              <c:layout>
                <c:manualLayout>
                  <c:x val="-6.5693948022730653E-2"/>
                  <c:y val="-5.2819663591650433E-2"/>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C3A44A5F-D208-4FF0-886D-AAA56D4AEC9A}" type="CATEGORYNAME">
                      <a:rPr lang="ja-JP" altLang="en-US" sz="90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84B9FAA8-5C89-4354-8611-695033B70421}" type="VALUE">
                      <a:rPr lang="en-US" altLang="ja-JP" sz="900"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2%</a:t>
                    </a: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6660721766169008"/>
                      <c:h val="0.12865765753274247"/>
                    </c:manualLayout>
                  </c15:layout>
                  <c15:dlblFieldTable/>
                  <c15:showDataLabelsRange val="0"/>
                </c:ext>
                <c:ext xmlns:c16="http://schemas.microsoft.com/office/drawing/2014/chart" uri="{C3380CC4-5D6E-409C-BE32-E72D297353CC}">
                  <c16:uniqueId val="{00000007-7E08-4A5C-9B9A-F2DE68ADF3F5}"/>
                </c:ext>
              </c:extLst>
            </c:dLbl>
            <c:dLbl>
              <c:idx val="4"/>
              <c:layout>
                <c:manualLayout>
                  <c:x val="-1.5229252438432187E-2"/>
                  <c:y val="6.7436085083920197E-2"/>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A075211A-7DEF-41B6-BD3F-2C053D4A8FD7}" type="CATEGORYNAME">
                      <a:rPr lang="ja-JP" altLang="en-US" sz="90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ED4DFA39-CAC3-49E8-B3CD-772300E00CB9}" type="VALUE">
                      <a:rPr lang="en-US" altLang="ja-JP" sz="900"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E91BFEC6-6738-40CB-B831-B4C3BF618275}" type="PERCENTAGE">
                      <a:rPr lang="en-US" altLang="ja-JP" sz="900"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0955728844422599"/>
                      <c:h val="0.19325817685518742"/>
                    </c:manualLayout>
                  </c15:layout>
                  <c15:dlblFieldTable/>
                  <c15:showDataLabelsRange val="0"/>
                </c:ext>
                <c:ext xmlns:c16="http://schemas.microsoft.com/office/drawing/2014/chart" uri="{C3380CC4-5D6E-409C-BE32-E72D297353CC}">
                  <c16:uniqueId val="{00000009-7E08-4A5C-9B9A-F2DE68ADF3F5}"/>
                </c:ext>
              </c:extLst>
            </c:dLbl>
            <c:dLbl>
              <c:idx val="5"/>
              <c:layout>
                <c:manualLayout>
                  <c:x val="-0.2061728755050978"/>
                  <c:y val="5.2158077790415654E-2"/>
                </c:manualLayout>
              </c:layout>
              <c:tx>
                <c:rich>
                  <a:bodyPr rot="0" spcFirstLastPara="1" vertOverflow="ellipsis" vert="horz" wrap="square" lIns="38100" tIns="19050" rIns="38100" bIns="19050" anchor="ctr" anchorCtr="1">
                    <a:no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974D64A0-AF84-4469-91B8-E43124DB039D}" type="CATEGORYNAME">
                      <a:rPr lang="ja-JP" altLang="en-US" sz="90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185291DF-BA9C-466B-917D-B2D26F64783F}" type="VALUE">
                      <a:rPr lang="en-US" altLang="ja-JP" sz="900" baseline="0" smtClean="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F09D74CA-2253-465A-9630-1786B813B735}" type="PERCENTAGE">
                      <a:rPr lang="en-US" altLang="ja-JP" sz="900" baseline="0">
                        <a:latin typeface="Meiryo UI" panose="020B0604030504040204" pitchFamily="50" charset="-128"/>
                        <a:ea typeface="Meiryo UI" panose="020B0604030504040204" pitchFamily="50" charset="-128"/>
                      </a:rPr>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7360158441059834"/>
                      <c:h val="9.4814253001555895E-2"/>
                    </c:manualLayout>
                  </c15:layout>
                  <c15:dlblFieldTable/>
                  <c15:showDataLabelsRange val="0"/>
                </c:ext>
                <c:ext xmlns:c16="http://schemas.microsoft.com/office/drawing/2014/chart" uri="{C3380CC4-5D6E-409C-BE32-E72D297353CC}">
                  <c16:uniqueId val="{0000000B-7E08-4A5C-9B9A-F2DE68ADF3F5}"/>
                </c:ext>
              </c:extLst>
            </c:dLbl>
            <c:spPr>
              <a:noFill/>
              <a:ln>
                <a:noFill/>
              </a:ln>
              <a:effectLst/>
            </c:spPr>
            <c:txPr>
              <a:bodyPr rot="0" spcFirstLastPara="1" vertOverflow="ellipsis" vert="horz" wrap="square" lIns="38100" tIns="19050" rIns="38100" bIns="19050" anchor="ctr" anchorCtr="1">
                <a:spAutoFit/>
              </a:bodyPr>
              <a:lstStyle/>
              <a:p>
                <a:pPr>
                  <a:lnSpc>
                    <a:spcPts val="1000"/>
                  </a:lnSpc>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Sheet1!$A$2:$A$7</c:f>
              <c:strCache>
                <c:ptCount val="6"/>
                <c:pt idx="0">
                  <c:v>家族等の希望により待機している</c:v>
                </c:pt>
                <c:pt idx="1">
                  <c:v>地域生活を継続するための障がい福祉サービスが不足しているため</c:v>
                </c:pt>
                <c:pt idx="2">
                  <c:v>支援方法の整理や環境調整により、本人の行動改善や生活能力の習得を図るため</c:v>
                </c:pt>
                <c:pt idx="3">
                  <c:v>本人の希望により待機している</c:v>
                </c:pt>
                <c:pt idx="4">
                  <c:v>相談時から待機者としてエントリーしたまま、その後の相談がなく現時点で待機する理由は不明</c:v>
                </c:pt>
                <c:pt idx="5">
                  <c:v>その他</c:v>
                </c:pt>
              </c:strCache>
            </c:strRef>
          </c:cat>
          <c:val>
            <c:numRef>
              <c:f>Sheet1!$B$2:$B$7</c:f>
              <c:numCache>
                <c:formatCode>General</c:formatCode>
                <c:ptCount val="6"/>
                <c:pt idx="0">
                  <c:v>709</c:v>
                </c:pt>
                <c:pt idx="1">
                  <c:v>93</c:v>
                </c:pt>
                <c:pt idx="2">
                  <c:v>70</c:v>
                </c:pt>
                <c:pt idx="3">
                  <c:v>19</c:v>
                </c:pt>
                <c:pt idx="4">
                  <c:v>266</c:v>
                </c:pt>
                <c:pt idx="5">
                  <c:v>76</c:v>
                </c:pt>
              </c:numCache>
            </c:numRef>
          </c:val>
          <c:extLst>
            <c:ext xmlns:c16="http://schemas.microsoft.com/office/drawing/2014/chart" uri="{C3380CC4-5D6E-409C-BE32-E72D297353CC}">
              <c16:uniqueId val="{0000000C-7E08-4A5C-9B9A-F2DE68ADF3F5}"/>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0.01383</cdr:x>
      <cdr:y>0.13778</cdr:y>
    </cdr:from>
    <cdr:to>
      <cdr:x>0.99104</cdr:x>
      <cdr:y>0.95889</cdr:y>
    </cdr:to>
    <cdr:sp macro="" textlink="">
      <cdr:nvSpPr>
        <cdr:cNvPr id="2" name="正方形/長方形 1">
          <a:extLst xmlns:a="http://schemas.openxmlformats.org/drawingml/2006/main">
            <a:ext uri="{FF2B5EF4-FFF2-40B4-BE49-F238E27FC236}">
              <a16:creationId xmlns:a16="http://schemas.microsoft.com/office/drawing/2014/main" id="{475DD851-57D4-477C-BE52-A6B24400B9E1}"/>
            </a:ext>
          </a:extLst>
        </cdr:cNvPr>
        <cdr:cNvSpPr/>
      </cdr:nvSpPr>
      <cdr:spPr>
        <a:xfrm xmlns:a="http://schemas.openxmlformats.org/drawingml/2006/main">
          <a:off x="58550" y="416725"/>
          <a:ext cx="4137110" cy="2483532"/>
        </a:xfrm>
        <a:prstGeom xmlns:a="http://schemas.openxmlformats.org/drawingml/2006/main" prst="rect">
          <a:avLst/>
        </a:prstGeom>
        <a:noFill xmlns:a="http://schemas.openxmlformats.org/drawingml/2006/main"/>
        <a:ln xmlns:a="http://schemas.openxmlformats.org/drawingml/2006/main"/>
      </cdr:spPr>
      <cdr:style>
        <a:lnRef xmlns:a="http://schemas.openxmlformats.org/drawingml/2006/main" idx="3">
          <a:schemeClr val="lt1"/>
        </a:lnRef>
        <a:fillRef xmlns:a="http://schemas.openxmlformats.org/drawingml/2006/main" idx="1">
          <a:schemeClr val="accent2"/>
        </a:fillRef>
        <a:effectRef xmlns:a="http://schemas.openxmlformats.org/drawingml/2006/main" idx="1">
          <a:schemeClr val="accent2"/>
        </a:effectRef>
        <a:fontRef xmlns:a="http://schemas.openxmlformats.org/drawingml/2006/main" idx="minor">
          <a:schemeClr val="lt1"/>
        </a:fontRef>
      </cdr:style>
      <cdr:txBody>
        <a:bodyPr xmlns:a="http://schemas.openxmlformats.org/drawingml/2006/main" vertOverflow="clip" rtlCol="0" anchor="t"/>
        <a:lstStyle xmlns:a="http://schemas.openxmlformats.org/drawingml/2006/main"/>
        <a:p xmlns:a="http://schemas.openxmlformats.org/drawingml/2006/main">
          <a:endParaRPr lang="ja-JP"/>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2025/4/4</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2025/4/4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2025/4/4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2025/4/4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2025/4/4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2025/4/4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2025/4/4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2025/4/4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2025/4/4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2025/4/4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2025/4/4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2025/4/4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2025/4/4</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oricon.co.jp/photo/6877/306145/" TargetMode="Externa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 name="表 46"/>
          <p:cNvGraphicFramePr>
            <a:graphicFrameLocks noGrp="1"/>
          </p:cNvGraphicFramePr>
          <p:nvPr>
            <p:extLst>
              <p:ext uri="{D42A27DB-BD31-4B8C-83A1-F6EECF244321}">
                <p14:modId xmlns:p14="http://schemas.microsoft.com/office/powerpoint/2010/main" val="539564619"/>
              </p:ext>
            </p:extLst>
          </p:nvPr>
        </p:nvGraphicFramePr>
        <p:xfrm>
          <a:off x="177953" y="5499709"/>
          <a:ext cx="4519783" cy="1138516"/>
        </p:xfrm>
        <a:graphic>
          <a:graphicData uri="http://schemas.openxmlformats.org/drawingml/2006/table">
            <a:tbl>
              <a:tblPr>
                <a:tableStyleId>{BC89EF96-8CEA-46FF-86C4-4CE0E7609802}</a:tableStyleId>
              </a:tblPr>
              <a:tblGrid>
                <a:gridCol w="491842">
                  <a:extLst>
                    <a:ext uri="{9D8B030D-6E8A-4147-A177-3AD203B41FA5}">
                      <a16:colId xmlns:a16="http://schemas.microsoft.com/office/drawing/2014/main" val="2744046180"/>
                    </a:ext>
                  </a:extLst>
                </a:gridCol>
                <a:gridCol w="608798">
                  <a:extLst>
                    <a:ext uri="{9D8B030D-6E8A-4147-A177-3AD203B41FA5}">
                      <a16:colId xmlns:a16="http://schemas.microsoft.com/office/drawing/2014/main" val="2174273122"/>
                    </a:ext>
                  </a:extLst>
                </a:gridCol>
                <a:gridCol w="377892">
                  <a:extLst>
                    <a:ext uri="{9D8B030D-6E8A-4147-A177-3AD203B41FA5}">
                      <a16:colId xmlns:a16="http://schemas.microsoft.com/office/drawing/2014/main" val="2494522888"/>
                    </a:ext>
                  </a:extLst>
                </a:gridCol>
                <a:gridCol w="463026">
                  <a:extLst>
                    <a:ext uri="{9D8B030D-6E8A-4147-A177-3AD203B41FA5}">
                      <a16:colId xmlns:a16="http://schemas.microsoft.com/office/drawing/2014/main" val="3291054302"/>
                    </a:ext>
                  </a:extLst>
                </a:gridCol>
                <a:gridCol w="508569">
                  <a:extLst>
                    <a:ext uri="{9D8B030D-6E8A-4147-A177-3AD203B41FA5}">
                      <a16:colId xmlns:a16="http://schemas.microsoft.com/office/drawing/2014/main" val="4255111294"/>
                    </a:ext>
                  </a:extLst>
                </a:gridCol>
                <a:gridCol w="607739">
                  <a:extLst>
                    <a:ext uri="{9D8B030D-6E8A-4147-A177-3AD203B41FA5}">
                      <a16:colId xmlns:a16="http://schemas.microsoft.com/office/drawing/2014/main" val="405223854"/>
                    </a:ext>
                  </a:extLst>
                </a:gridCol>
                <a:gridCol w="473319">
                  <a:extLst>
                    <a:ext uri="{9D8B030D-6E8A-4147-A177-3AD203B41FA5}">
                      <a16:colId xmlns:a16="http://schemas.microsoft.com/office/drawing/2014/main" val="617518062"/>
                    </a:ext>
                  </a:extLst>
                </a:gridCol>
                <a:gridCol w="479141">
                  <a:extLst>
                    <a:ext uri="{9D8B030D-6E8A-4147-A177-3AD203B41FA5}">
                      <a16:colId xmlns:a16="http://schemas.microsoft.com/office/drawing/2014/main" val="3356362284"/>
                    </a:ext>
                  </a:extLst>
                </a:gridCol>
                <a:gridCol w="509457">
                  <a:extLst>
                    <a:ext uri="{9D8B030D-6E8A-4147-A177-3AD203B41FA5}">
                      <a16:colId xmlns:a16="http://schemas.microsoft.com/office/drawing/2014/main" val="256225813"/>
                    </a:ext>
                  </a:extLst>
                </a:gridCol>
              </a:tblGrid>
              <a:tr h="151185">
                <a:tc rowSpan="2" gridSpan="2">
                  <a:txBody>
                    <a:bodyPr/>
                    <a:lstStyle/>
                    <a:p>
                      <a:pPr algn="ctr" fontAlgn="ctr"/>
                      <a:r>
                        <a:rPr lang="ja-JP" altLang="en-US" sz="900" u="none" strike="noStrike" dirty="0">
                          <a:effectLst/>
                          <a:latin typeface="メイリオ" panose="020B0604030504040204" pitchFamily="50" charset="-128"/>
                          <a:ea typeface="メイリオ" panose="020B0604030504040204" pitchFamily="50" charset="-128"/>
                        </a:rPr>
                        <a:t>　</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rowSpan="2" hMerge="1">
                  <a:txBody>
                    <a:bodyPr/>
                    <a:lstStyle/>
                    <a:p>
                      <a:endParaRPr kumimoji="1" lang="ja-JP" altLang="en-US"/>
                    </a:p>
                  </a:txBody>
                  <a:tcPr/>
                </a:tc>
                <a:tc gridSpan="6">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支援区分</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hMerge="1">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支援区分</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extLst>
                  <a:ext uri="{0D108BD9-81ED-4DB2-BD59-A6C34878D82A}">
                    <a16:rowId xmlns:a16="http://schemas.microsoft.com/office/drawing/2014/main" val="3615551408"/>
                  </a:ext>
                </a:extLst>
              </a:tr>
              <a:tr h="151185">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2</a:t>
                      </a: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3</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4</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5</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6</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区分なし</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602898968"/>
                  </a:ext>
                </a:extLst>
              </a:tr>
              <a:tr h="151185">
                <a:tc rowSpan="5">
                  <a:txBody>
                    <a:bodyPr/>
                    <a:lstStyle/>
                    <a:p>
                      <a:pPr algn="ctr" fontAlgn="ctr"/>
                      <a:r>
                        <a:rPr lang="zh-TW" altLang="en-US" sz="900" b="1" u="none" strike="noStrike" dirty="0">
                          <a:effectLst/>
                          <a:latin typeface="メイリオ" panose="020B0604030504040204" pitchFamily="50" charset="-128"/>
                          <a:ea typeface="メイリオ" panose="020B0604030504040204" pitchFamily="50" charset="-128"/>
                        </a:rPr>
                        <a:t>行動関連</a:t>
                      </a:r>
                      <a:endParaRPr lang="en-US" altLang="zh-TW" sz="900" b="1" u="none" strike="noStrike" dirty="0">
                        <a:effectLst/>
                        <a:latin typeface="メイリオ" panose="020B0604030504040204" pitchFamily="50" charset="-128"/>
                        <a:ea typeface="メイリオ" panose="020B0604030504040204" pitchFamily="50" charset="-128"/>
                      </a:endParaRPr>
                    </a:p>
                    <a:p>
                      <a:pPr algn="ctr" fontAlgn="ctr"/>
                      <a:r>
                        <a:rPr lang="zh-TW" altLang="en-US" sz="900" b="1" u="none" strike="noStrike" dirty="0">
                          <a:effectLst/>
                          <a:latin typeface="メイリオ" panose="020B0604030504040204" pitchFamily="50" charset="-128"/>
                          <a:ea typeface="メイリオ" panose="020B0604030504040204" pitchFamily="50" charset="-128"/>
                        </a:rPr>
                        <a:t>項目</a:t>
                      </a:r>
                      <a:endParaRPr lang="zh-TW"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a:txBody>
                    <a:bodyPr/>
                    <a:lstStyle/>
                    <a:p>
                      <a:pPr algn="ctr" fontAlgn="ct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18</a:t>
                      </a: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24</a:t>
                      </a: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点</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29</a:t>
                      </a:r>
                    </a:p>
                  </a:txBody>
                  <a:tcPr marL="9817" marR="9817" marT="9817"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192</a:t>
                      </a:r>
                    </a:p>
                  </a:txBody>
                  <a:tcPr marL="9817" marR="9817" marT="9817" marB="0" anchor="ctr">
                    <a:solidFill>
                      <a:srgbClr val="FFFF00"/>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224</a:t>
                      </a:r>
                    </a:p>
                  </a:txBody>
                  <a:tcPr marL="9817" marR="9817" marT="9817" marB="0" anchor="ctr">
                    <a:noFill/>
                  </a:tcPr>
                </a:tc>
                <a:extLst>
                  <a:ext uri="{0D108BD9-81ED-4DB2-BD59-A6C34878D82A}">
                    <a16:rowId xmlns:a16="http://schemas.microsoft.com/office/drawing/2014/main" val="2198676480"/>
                  </a:ext>
                </a:extLst>
              </a:tr>
              <a:tr h="151185">
                <a:tc vMerge="1">
                  <a:txBody>
                    <a:bodyPr/>
                    <a:lstStyle/>
                    <a:p>
                      <a:pPr algn="ctr" fontAlgn="ctr"/>
                      <a:r>
                        <a:rPr lang="zh-TW" altLang="en-US" sz="900" b="1" u="none" strike="noStrike" dirty="0">
                          <a:effectLst/>
                          <a:latin typeface="メイリオ" panose="020B0604030504040204" pitchFamily="50" charset="-128"/>
                          <a:ea typeface="メイリオ" panose="020B0604030504040204" pitchFamily="50" charset="-128"/>
                        </a:rPr>
                        <a:t>行動関連</a:t>
                      </a:r>
                      <a:endParaRPr lang="en-US" altLang="zh-TW" sz="900" b="1" u="none" strike="noStrike" dirty="0">
                        <a:effectLst/>
                        <a:latin typeface="メイリオ" panose="020B0604030504040204" pitchFamily="50" charset="-128"/>
                        <a:ea typeface="メイリオ" panose="020B0604030504040204" pitchFamily="50" charset="-128"/>
                      </a:endParaRPr>
                    </a:p>
                    <a:p>
                      <a:pPr algn="ctr" fontAlgn="ctr"/>
                      <a:r>
                        <a:rPr lang="zh-TW" altLang="en-US" sz="900" b="1" u="none" strike="noStrike" dirty="0">
                          <a:effectLst/>
                          <a:latin typeface="メイリオ" panose="020B0604030504040204" pitchFamily="50" charset="-128"/>
                          <a:ea typeface="メイリオ" panose="020B0604030504040204" pitchFamily="50" charset="-128"/>
                        </a:rPr>
                        <a:t>項目</a:t>
                      </a:r>
                      <a:endParaRPr lang="zh-TW"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10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17</a:t>
                      </a:r>
                      <a:r>
                        <a:rPr lang="ja-JP" altLang="en-US" sz="900" b="1" u="none" strike="noStrike" dirty="0">
                          <a:effectLst/>
                          <a:latin typeface="メイリオ" panose="020B0604030504040204" pitchFamily="50" charset="-128"/>
                          <a:ea typeface="メイリオ" panose="020B0604030504040204" pitchFamily="50" charset="-128"/>
                        </a:rPr>
                        <a:t>点</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151</a:t>
                      </a:r>
                    </a:p>
                  </a:txBody>
                  <a:tcPr marL="9817" marR="9817" marT="9817"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283</a:t>
                      </a:r>
                    </a:p>
                  </a:txBody>
                  <a:tcPr marL="9817" marR="9817" marT="9817" marB="0" anchor="ctr">
                    <a:solidFill>
                      <a:srgbClr val="FFFF00"/>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485</a:t>
                      </a:r>
                    </a:p>
                  </a:txBody>
                  <a:tcPr marL="9817" marR="9817" marT="9817" marB="0" anchor="ctr">
                    <a:noFill/>
                  </a:tcPr>
                </a:tc>
                <a:extLst>
                  <a:ext uri="{0D108BD9-81ED-4DB2-BD59-A6C34878D82A}">
                    <a16:rowId xmlns:a16="http://schemas.microsoft.com/office/drawing/2014/main" val="315754194"/>
                  </a:ext>
                </a:extLst>
              </a:tr>
              <a:tr h="151185">
                <a:tc vMerge="1">
                  <a:txBody>
                    <a:bodyPr/>
                    <a:lstStyle/>
                    <a:p>
                      <a:endParaRPr kumimoji="1" lang="ja-JP" altLang="en-US"/>
                    </a:p>
                  </a:txBody>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0</a:t>
                      </a:r>
                      <a:r>
                        <a:rPr lang="ja-JP" altLang="en-US" sz="900" b="1" u="none" strike="noStrike" dirty="0">
                          <a:effectLst/>
                          <a:latin typeface="メイリオ" panose="020B0604030504040204" pitchFamily="50" charset="-128"/>
                          <a:ea typeface="メイリオ" panose="020B0604030504040204" pitchFamily="50" charset="-128"/>
                        </a:rPr>
                        <a:t>～９点</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115</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245</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488</a:t>
                      </a:r>
                    </a:p>
                  </a:txBody>
                  <a:tcPr marL="9817" marR="9817" marT="9817" marB="0" anchor="ctr"/>
                </a:tc>
                <a:extLst>
                  <a:ext uri="{0D108BD9-81ED-4DB2-BD59-A6C34878D82A}">
                    <a16:rowId xmlns:a16="http://schemas.microsoft.com/office/drawing/2014/main" val="2574336516"/>
                  </a:ext>
                </a:extLst>
              </a:tr>
              <a:tr h="151185">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未調査等</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36</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36</a:t>
                      </a:r>
                    </a:p>
                  </a:txBody>
                  <a:tcPr marL="9817" marR="9817" marT="9817" marB="0" anchor="ctr"/>
                </a:tc>
                <a:extLst>
                  <a:ext uri="{0D108BD9-81ED-4DB2-BD59-A6C34878D82A}">
                    <a16:rowId xmlns:a16="http://schemas.microsoft.com/office/drawing/2014/main" val="3411649793"/>
                  </a:ext>
                </a:extLst>
              </a:tr>
              <a:tr h="151185">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19</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164</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287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720</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42</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1,233</a:t>
                      </a:r>
                    </a:p>
                  </a:txBody>
                  <a:tcPr marL="9817" marR="9817" marT="9817" marB="0" anchor="ctr"/>
                </a:tc>
                <a:extLst>
                  <a:ext uri="{0D108BD9-81ED-4DB2-BD59-A6C34878D82A}">
                    <a16:rowId xmlns:a16="http://schemas.microsoft.com/office/drawing/2014/main" val="1476991010"/>
                  </a:ext>
                </a:extLst>
              </a:tr>
            </a:tbl>
          </a:graphicData>
        </a:graphic>
      </p:graphicFrame>
      <p:sp>
        <p:nvSpPr>
          <p:cNvPr id="2" name="スライド番号プレースホルダー 1"/>
          <p:cNvSpPr>
            <a:spLocks noGrp="1"/>
          </p:cNvSpPr>
          <p:nvPr>
            <p:ph type="sldNum" sz="quarter" idx="12"/>
          </p:nvPr>
        </p:nvSpPr>
        <p:spPr>
          <a:xfrm>
            <a:off x="6814003" y="4661991"/>
            <a:ext cx="2057400" cy="426479"/>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25" name="正方形/長方形 24">
            <a:extLst>
              <a:ext uri="{FF2B5EF4-FFF2-40B4-BE49-F238E27FC236}">
                <a16:creationId xmlns:a16="http://schemas.microsoft.com/office/drawing/2014/main" id="{75074039-A8DC-0414-1BDA-A42601378DA3}"/>
              </a:ext>
            </a:extLst>
          </p:cNvPr>
          <p:cNvSpPr/>
          <p:nvPr/>
        </p:nvSpPr>
        <p:spPr>
          <a:xfrm>
            <a:off x="44640" y="2049949"/>
            <a:ext cx="9054718" cy="26349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FFFFFF"/>
                </a:solidFill>
                <a:latin typeface="メイリオ" panose="020B0604030504040204" pitchFamily="50" charset="-128"/>
                <a:ea typeface="メイリオ" panose="020B0604030504040204" pitchFamily="50" charset="-128"/>
              </a:rPr>
              <a:t> </a:t>
            </a:r>
            <a:r>
              <a:rPr kumimoji="1" lang="ja-JP" altLang="en-US" sz="1400" b="1" dirty="0">
                <a:solidFill>
                  <a:srgbClr val="FFFFFF"/>
                </a:solidFill>
                <a:latin typeface="メイリオ" panose="020B0604030504040204" pitchFamily="50" charset="-128"/>
                <a:ea typeface="メイリオ" panose="020B0604030504040204" pitchFamily="50" charset="-128"/>
              </a:rPr>
              <a:t>調査結果</a:t>
            </a:r>
            <a:r>
              <a:rPr kumimoji="1" lang="ja-JP" altLang="en-US" sz="1400" b="1" dirty="0">
                <a:solidFill>
                  <a:schemeClr val="bg1"/>
                </a:solidFill>
                <a:latin typeface="メイリオ" panose="020B0604030504040204" pitchFamily="50" charset="-128"/>
                <a:ea typeface="メイリオ" panose="020B0604030504040204" pitchFamily="50" charset="-128"/>
              </a:rPr>
              <a:t>の概要</a:t>
            </a:r>
            <a:endParaRPr kumimoji="1" lang="ja-JP" altLang="en-US" sz="14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endParaRPr>
          </a:p>
        </p:txBody>
      </p:sp>
      <p:sp>
        <p:nvSpPr>
          <p:cNvPr id="15" name="正方形/長方形 14"/>
          <p:cNvSpPr/>
          <p:nvPr/>
        </p:nvSpPr>
        <p:spPr>
          <a:xfrm>
            <a:off x="-115199" y="3532182"/>
            <a:ext cx="4799306" cy="24080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　①待機者総数及び待機者となった年度別人数</a:t>
            </a:r>
            <a:r>
              <a:rPr kumimoji="1" lang="ja-JP" altLang="en-US" sz="1000" b="1" dirty="0">
                <a:solidFill>
                  <a:schemeClr val="tx1"/>
                </a:solidFill>
                <a:latin typeface="Meiryo UI" panose="020B0604030504040204" pitchFamily="50" charset="-128"/>
                <a:ea typeface="Meiryo UI" panose="020B0604030504040204" pitchFamily="50" charset="-128"/>
              </a:rPr>
              <a:t>（令和</a:t>
            </a:r>
            <a:r>
              <a:rPr kumimoji="1" lang="en-US" altLang="ja-JP" sz="1000" b="1" dirty="0">
                <a:solidFill>
                  <a:schemeClr val="tx1"/>
                </a:solidFill>
                <a:latin typeface="Meiryo UI" panose="020B0604030504040204" pitchFamily="50" charset="-128"/>
                <a:ea typeface="Meiryo UI" panose="020B0604030504040204" pitchFamily="50" charset="-128"/>
              </a:rPr>
              <a:t>5</a:t>
            </a:r>
            <a:r>
              <a:rPr kumimoji="1" lang="ja-JP" altLang="en-US" sz="1000" b="1" dirty="0">
                <a:solidFill>
                  <a:schemeClr val="tx1"/>
                </a:solidFill>
                <a:latin typeface="Meiryo UI" panose="020B0604030504040204" pitchFamily="50" charset="-128"/>
                <a:ea typeface="Meiryo UI" panose="020B0604030504040204" pitchFamily="50" charset="-128"/>
              </a:rPr>
              <a:t>年度末時点の待機者）</a:t>
            </a:r>
          </a:p>
        </p:txBody>
      </p:sp>
      <p:sp>
        <p:nvSpPr>
          <p:cNvPr id="22" name="正方形/長方形 21"/>
          <p:cNvSpPr/>
          <p:nvPr/>
        </p:nvSpPr>
        <p:spPr>
          <a:xfrm>
            <a:off x="-104068" y="5264687"/>
            <a:ext cx="4744656" cy="233988"/>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②待機者の状態像（障がい支援区分及び行動関連項目）</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1,233</a:t>
            </a:r>
            <a:r>
              <a:rPr kumimoji="1" lang="ja-JP" altLang="en-US" sz="1000" b="1" dirty="0">
                <a:solidFill>
                  <a:schemeClr val="tx1"/>
                </a:solidFill>
                <a:latin typeface="Meiryo UI" panose="020B0604030504040204" pitchFamily="50" charset="-128"/>
                <a:ea typeface="Meiryo UI" panose="020B0604030504040204" pitchFamily="50" charset="-128"/>
              </a:rPr>
              <a:t>）</a:t>
            </a:r>
          </a:p>
          <a:p>
            <a:pPr algn="ct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769482178"/>
              </p:ext>
            </p:extLst>
          </p:nvPr>
        </p:nvGraphicFramePr>
        <p:xfrm>
          <a:off x="129709" y="3774522"/>
          <a:ext cx="4494377" cy="462765"/>
        </p:xfrm>
        <a:graphic>
          <a:graphicData uri="http://schemas.openxmlformats.org/drawingml/2006/table">
            <a:tbl>
              <a:tblPr firstRow="1" bandRow="1">
                <a:tableStyleId>{69CF1AB2-1976-4502-BF36-3FF5EA218861}</a:tableStyleId>
              </a:tblPr>
              <a:tblGrid>
                <a:gridCol w="843644">
                  <a:extLst>
                    <a:ext uri="{9D8B030D-6E8A-4147-A177-3AD203B41FA5}">
                      <a16:colId xmlns:a16="http://schemas.microsoft.com/office/drawing/2014/main" val="1593370650"/>
                    </a:ext>
                  </a:extLst>
                </a:gridCol>
                <a:gridCol w="236488">
                  <a:extLst>
                    <a:ext uri="{9D8B030D-6E8A-4147-A177-3AD203B41FA5}">
                      <a16:colId xmlns:a16="http://schemas.microsoft.com/office/drawing/2014/main" val="1142283662"/>
                    </a:ext>
                  </a:extLst>
                </a:gridCol>
                <a:gridCol w="734706">
                  <a:extLst>
                    <a:ext uri="{9D8B030D-6E8A-4147-A177-3AD203B41FA5}">
                      <a16:colId xmlns:a16="http://schemas.microsoft.com/office/drawing/2014/main" val="2066336624"/>
                    </a:ext>
                  </a:extLst>
                </a:gridCol>
                <a:gridCol w="481835">
                  <a:extLst>
                    <a:ext uri="{9D8B030D-6E8A-4147-A177-3AD203B41FA5}">
                      <a16:colId xmlns:a16="http://schemas.microsoft.com/office/drawing/2014/main" val="3789222955"/>
                    </a:ext>
                  </a:extLst>
                </a:gridCol>
                <a:gridCol w="553967">
                  <a:extLst>
                    <a:ext uri="{9D8B030D-6E8A-4147-A177-3AD203B41FA5}">
                      <a16:colId xmlns:a16="http://schemas.microsoft.com/office/drawing/2014/main" val="1329877395"/>
                    </a:ext>
                  </a:extLst>
                </a:gridCol>
                <a:gridCol w="517641">
                  <a:extLst>
                    <a:ext uri="{9D8B030D-6E8A-4147-A177-3AD203B41FA5}">
                      <a16:colId xmlns:a16="http://schemas.microsoft.com/office/drawing/2014/main" val="934190325"/>
                    </a:ext>
                  </a:extLst>
                </a:gridCol>
                <a:gridCol w="572129">
                  <a:extLst>
                    <a:ext uri="{9D8B030D-6E8A-4147-A177-3AD203B41FA5}">
                      <a16:colId xmlns:a16="http://schemas.microsoft.com/office/drawing/2014/main" val="2610927152"/>
                    </a:ext>
                  </a:extLst>
                </a:gridCol>
                <a:gridCol w="553967">
                  <a:extLst>
                    <a:ext uri="{9D8B030D-6E8A-4147-A177-3AD203B41FA5}">
                      <a16:colId xmlns:a16="http://schemas.microsoft.com/office/drawing/2014/main" val="59145491"/>
                    </a:ext>
                  </a:extLst>
                </a:gridCol>
              </a:tblGrid>
              <a:tr h="235415">
                <a:tc>
                  <a:txBody>
                    <a:bodyPr/>
                    <a:lstStyle/>
                    <a:p>
                      <a:pPr algn="ctr" fontAlgn="ctr"/>
                      <a:r>
                        <a:rPr kumimoji="1" lang="ja-JP" altLang="en-US" sz="900" kern="1200" dirty="0">
                          <a:solidFill>
                            <a:schemeClr val="tx1"/>
                          </a:solidFill>
                          <a:latin typeface="メイリオ" panose="020B0604030504040204" pitchFamily="50" charset="-128"/>
                          <a:ea typeface="メイリオ" panose="020B0604030504040204" pitchFamily="50" charset="-128"/>
                        </a:rPr>
                        <a:t>　待機者</a:t>
                      </a:r>
                      <a:r>
                        <a:rPr kumimoji="1" lang="ja-JP" altLang="en-US" sz="900" kern="1200" dirty="0">
                          <a:latin typeface="メイリオ" panose="020B0604030504040204" pitchFamily="50" charset="-128"/>
                          <a:ea typeface="メイリオ" panose="020B0604030504040204" pitchFamily="50" charset="-128"/>
                        </a:rPr>
                        <a:t>総数</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chemeClr val="accent1">
                        <a:lumMod val="20000"/>
                        <a:lumOff val="80000"/>
                      </a:schemeClr>
                    </a:solidFill>
                  </a:tcPr>
                </a:tc>
                <a:tc rowSpan="2">
                  <a:txBody>
                    <a:bodyPr/>
                    <a:lstStyle/>
                    <a:p>
                      <a:pPr algn="ctr" fontAlgn="ct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内訳</a:t>
                      </a:r>
                    </a:p>
                  </a:txBody>
                  <a:tcPr marL="9525" marR="9525" marT="9525" marB="0" vert="eaVert" anchor="ctr">
                    <a:solidFill>
                      <a:schemeClr val="accent1">
                        <a:lumMod val="20000"/>
                        <a:lumOff val="80000"/>
                      </a:schemeClr>
                    </a:solidFill>
                  </a:tcPr>
                </a:tc>
                <a:tc>
                  <a:txBody>
                    <a:bodyPr/>
                    <a:lstStyle/>
                    <a:p>
                      <a:pPr algn="ctr" fontAlgn="ctr"/>
                      <a:r>
                        <a:rPr kumimoji="1" lang="en-US" sz="900" kern="1200" dirty="0">
                          <a:latin typeface="メイリオ" panose="020B0604030504040204" pitchFamily="50" charset="-128"/>
                          <a:ea typeface="メイリオ" panose="020B0604030504040204" pitchFamily="50" charset="-128"/>
                        </a:rPr>
                        <a:t>H30</a:t>
                      </a:r>
                      <a:r>
                        <a:rPr kumimoji="1" lang="ja-JP" altLang="en-US" sz="900" kern="1200" dirty="0">
                          <a:latin typeface="メイリオ" panose="020B0604030504040204" pitchFamily="50" charset="-128"/>
                          <a:ea typeface="メイリオ" panose="020B0604030504040204" pitchFamily="50" charset="-128"/>
                        </a:rPr>
                        <a:t>年度以前</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chemeClr val="accent1">
                        <a:lumMod val="20000"/>
                        <a:lumOff val="80000"/>
                      </a:schemeClr>
                    </a:solidFill>
                  </a:tcPr>
                </a:tc>
                <a:tc>
                  <a:txBody>
                    <a:bodyPr/>
                    <a:lstStyle/>
                    <a:p>
                      <a:pPr algn="ctr" fontAlgn="ctr"/>
                      <a:r>
                        <a:rPr kumimoji="1" lang="en-US" sz="900" kern="1200" dirty="0">
                          <a:latin typeface="メイリオ" panose="020B0604030504040204" pitchFamily="50" charset="-128"/>
                          <a:ea typeface="メイリオ" panose="020B0604030504040204" pitchFamily="50" charset="-128"/>
                        </a:rPr>
                        <a:t>R</a:t>
                      </a:r>
                      <a:r>
                        <a:rPr kumimoji="1" lang="ja-JP" altLang="en-US" sz="900" kern="1200" dirty="0">
                          <a:latin typeface="メイリオ" panose="020B0604030504040204" pitchFamily="50" charset="-128"/>
                          <a:ea typeface="メイリオ" panose="020B0604030504040204" pitchFamily="50" charset="-128"/>
                        </a:rPr>
                        <a:t>元年度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R2</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R3</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R4</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altLang="ja-JP" sz="900" b="1" kern="1200" dirty="0">
                          <a:solidFill>
                            <a:schemeClr val="tx1"/>
                          </a:solidFill>
                          <a:latin typeface="メイリオ" panose="020B0604030504040204" pitchFamily="50" charset="-128"/>
                          <a:ea typeface="メイリオ" panose="020B0604030504040204" pitchFamily="50" charset="-128"/>
                          <a:cs typeface="+mn-cs"/>
                        </a:rPr>
                        <a:t>R5</a:t>
                      </a: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年度</a:t>
                      </a:r>
                    </a:p>
                  </a:txBody>
                  <a:tcPr marL="9525" marR="9525" marT="9525" marB="0" anchor="ctr"/>
                </a:tc>
                <a:extLst>
                  <a:ext uri="{0D108BD9-81ED-4DB2-BD59-A6C34878D82A}">
                    <a16:rowId xmlns:a16="http://schemas.microsoft.com/office/drawing/2014/main" val="4094461037"/>
                  </a:ext>
                </a:extLst>
              </a:tr>
              <a:tr h="227350">
                <a:tc>
                  <a:txBody>
                    <a:bodyPr/>
                    <a:lstStyle/>
                    <a:p>
                      <a:pPr algn="ctr" fontAlgn="ct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　</a:t>
                      </a:r>
                      <a:r>
                        <a:rPr kumimoji="1" lang="en-US" altLang="ja-JP" sz="900" b="1" kern="1200" dirty="0">
                          <a:solidFill>
                            <a:schemeClr val="tx1"/>
                          </a:solidFill>
                          <a:latin typeface="メイリオ" panose="020B0604030504040204" pitchFamily="50" charset="-128"/>
                          <a:ea typeface="メイリオ" panose="020B0604030504040204" pitchFamily="50" charset="-128"/>
                          <a:cs typeface="+mn-cs"/>
                        </a:rPr>
                        <a:t>1,233</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rgbClr val="FFFF00"/>
                    </a:solidFill>
                  </a:tcPr>
                </a:tc>
                <a:tc vMerge="1">
                  <a:txBody>
                    <a:bodyPr/>
                    <a:lstStyle/>
                    <a:p>
                      <a:endParaRPr kumimoji="1" lang="ja-JP" altLang="en-US"/>
                    </a:p>
                  </a:txBody>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790</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92</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93</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75</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91</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92</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extLst>
                  <a:ext uri="{0D108BD9-81ED-4DB2-BD59-A6C34878D82A}">
                    <a16:rowId xmlns:a16="http://schemas.microsoft.com/office/drawing/2014/main" val="2830479708"/>
                  </a:ext>
                </a:extLst>
              </a:tr>
            </a:tbl>
          </a:graphicData>
        </a:graphic>
      </p:graphicFrame>
      <p:sp>
        <p:nvSpPr>
          <p:cNvPr id="27" name="正方形/長方形 26"/>
          <p:cNvSpPr/>
          <p:nvPr/>
        </p:nvSpPr>
        <p:spPr>
          <a:xfrm>
            <a:off x="2173860" y="6610475"/>
            <a:ext cx="2833335" cy="23609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行動関連項目</a:t>
            </a:r>
            <a:r>
              <a:rPr kumimoji="1" lang="en-US" altLang="ja-JP" sz="900" dirty="0">
                <a:solidFill>
                  <a:schemeClr val="tx1"/>
                </a:solidFill>
                <a:latin typeface="Meiryo UI" panose="020B0604030504040204" pitchFamily="50" charset="-128"/>
                <a:ea typeface="Meiryo UI" panose="020B0604030504040204" pitchFamily="50" charset="-128"/>
              </a:rPr>
              <a:t>10</a:t>
            </a:r>
            <a:r>
              <a:rPr kumimoji="1" lang="ja-JP" altLang="en-US" sz="900" dirty="0">
                <a:solidFill>
                  <a:schemeClr val="tx1"/>
                </a:solidFill>
                <a:latin typeface="Meiryo UI" panose="020B0604030504040204" pitchFamily="50" charset="-128"/>
                <a:ea typeface="Meiryo UI" panose="020B0604030504040204" pitchFamily="50" charset="-128"/>
              </a:rPr>
              <a:t>点以上が強度</a:t>
            </a:r>
            <a:r>
              <a:rPr kumimoji="1" lang="ja-JP" altLang="en-US" sz="900" dirty="0" err="1">
                <a:solidFill>
                  <a:schemeClr val="tx1"/>
                </a:solidFill>
                <a:latin typeface="Meiryo UI" panose="020B0604030504040204" pitchFamily="50" charset="-128"/>
                <a:ea typeface="Meiryo UI" panose="020B0604030504040204" pitchFamily="50" charset="-128"/>
              </a:rPr>
              <a:t>行動障がい</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 name="正方形/長方形 5"/>
          <p:cNvSpPr/>
          <p:nvPr/>
        </p:nvSpPr>
        <p:spPr>
          <a:xfrm>
            <a:off x="94554" y="2611995"/>
            <a:ext cx="9015696" cy="85698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R</a:t>
            </a:r>
            <a:r>
              <a:rPr kumimoji="1" lang="ja-JP" altLang="en-US" sz="1200" dirty="0">
                <a:solidFill>
                  <a:schemeClr val="tx1"/>
                </a:solidFill>
                <a:latin typeface="Meiryo UI" panose="020B0604030504040204" pitchFamily="50" charset="-128"/>
                <a:ea typeface="Meiryo UI" panose="020B0604030504040204" pitchFamily="50" charset="-128"/>
              </a:rPr>
              <a:t>５年度末時点の待機者総数は</a:t>
            </a:r>
            <a:r>
              <a:rPr kumimoji="1" lang="en-US" altLang="ja-JP" sz="1200" dirty="0">
                <a:solidFill>
                  <a:schemeClr val="tx1"/>
                </a:solidFill>
                <a:latin typeface="Meiryo UI" panose="020B0604030504040204" pitchFamily="50" charset="-128"/>
                <a:ea typeface="Meiryo UI" panose="020B0604030504040204" pitchFamily="50" charset="-128"/>
              </a:rPr>
              <a:t>1,233</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ja-JP" altLang="en-US" sz="1200" u="sng" dirty="0">
                <a:solidFill>
                  <a:schemeClr val="tx1"/>
                </a:solidFill>
                <a:latin typeface="Meiryo UI" panose="020B0604030504040204" pitchFamily="50" charset="-128"/>
                <a:ea typeface="Meiryo UI" panose="020B0604030504040204" pitchFamily="50" charset="-128"/>
              </a:rPr>
              <a:t>大阪市を除く待機者は</a:t>
            </a:r>
            <a:r>
              <a:rPr kumimoji="1" lang="en-US" altLang="ja-JP" sz="1200" u="sng" dirty="0">
                <a:solidFill>
                  <a:schemeClr val="tx1"/>
                </a:solidFill>
                <a:latin typeface="Meiryo UI" panose="020B0604030504040204" pitchFamily="50" charset="-128"/>
                <a:ea typeface="Meiryo UI" panose="020B0604030504040204" pitchFamily="50" charset="-128"/>
              </a:rPr>
              <a:t>R4</a:t>
            </a:r>
            <a:r>
              <a:rPr kumimoji="1" lang="ja-JP" altLang="en-US" sz="1200" u="sng" dirty="0">
                <a:solidFill>
                  <a:schemeClr val="tx1"/>
                </a:solidFill>
                <a:latin typeface="Meiryo UI" panose="020B0604030504040204" pitchFamily="50" charset="-128"/>
                <a:ea typeface="Meiryo UI" panose="020B0604030504040204" pitchFamily="50" charset="-128"/>
              </a:rPr>
              <a:t>年度末の</a:t>
            </a:r>
            <a:r>
              <a:rPr kumimoji="1" lang="en-US" altLang="ja-JP" sz="1200" u="sng" dirty="0">
                <a:solidFill>
                  <a:schemeClr val="tx1"/>
                </a:solidFill>
                <a:latin typeface="Meiryo UI" panose="020B0604030504040204" pitchFamily="50" charset="-128"/>
                <a:ea typeface="Meiryo UI" panose="020B0604030504040204" pitchFamily="50" charset="-128"/>
              </a:rPr>
              <a:t>1,077</a:t>
            </a:r>
            <a:r>
              <a:rPr kumimoji="1" lang="ja-JP" altLang="en-US" sz="1200" u="sng" dirty="0">
                <a:solidFill>
                  <a:schemeClr val="tx1"/>
                </a:solidFill>
                <a:latin typeface="Meiryo UI" panose="020B0604030504040204" pitchFamily="50" charset="-128"/>
                <a:ea typeface="Meiryo UI" panose="020B0604030504040204" pitchFamily="50" charset="-128"/>
              </a:rPr>
              <a:t>人から</a:t>
            </a:r>
            <a:r>
              <a:rPr kumimoji="1" lang="en-US" altLang="ja-JP" sz="1200" u="sng" dirty="0">
                <a:solidFill>
                  <a:schemeClr val="tx1"/>
                </a:solidFill>
                <a:latin typeface="Meiryo UI" panose="020B0604030504040204" pitchFamily="50" charset="-128"/>
                <a:ea typeface="Meiryo UI" panose="020B0604030504040204" pitchFamily="50" charset="-128"/>
              </a:rPr>
              <a:t>969</a:t>
            </a:r>
            <a:r>
              <a:rPr kumimoji="1" lang="ja-JP" altLang="en-US" sz="1200" u="sng" dirty="0">
                <a:solidFill>
                  <a:schemeClr val="tx1"/>
                </a:solidFill>
                <a:latin typeface="Meiryo UI" panose="020B0604030504040204" pitchFamily="50" charset="-128"/>
                <a:ea typeface="Meiryo UI" panose="020B0604030504040204" pitchFamily="50" charset="-128"/>
              </a:rPr>
              <a:t>人に減少</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◆障がい支援区分５以上かつ行動関連項目</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点以上（強度行動障がい）の待機者は</a:t>
            </a:r>
            <a:r>
              <a:rPr kumimoji="1" lang="en-US" altLang="ja-JP" sz="1200" dirty="0">
                <a:solidFill>
                  <a:schemeClr val="tx1"/>
                </a:solidFill>
                <a:latin typeface="Meiryo UI" panose="020B0604030504040204" pitchFamily="50" charset="-128"/>
                <a:ea typeface="Meiryo UI" panose="020B0604030504040204" pitchFamily="50" charset="-128"/>
              </a:rPr>
              <a:t>655</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◆待機者本人の年齢層は</a:t>
            </a:r>
            <a:r>
              <a:rPr kumimoji="1" lang="en-US" altLang="ja-JP" sz="1200" dirty="0">
                <a:solidFill>
                  <a:schemeClr val="tx1"/>
                </a:solidFill>
                <a:latin typeface="Meiryo UI" panose="020B0604030504040204" pitchFamily="50" charset="-128"/>
                <a:ea typeface="Meiryo UI" panose="020B0604030504040204" pitchFamily="50" charset="-128"/>
              </a:rPr>
              <a:t>40</a:t>
            </a:r>
            <a:r>
              <a:rPr kumimoji="1" lang="ja-JP" altLang="en-US" sz="1200" dirty="0">
                <a:solidFill>
                  <a:schemeClr val="tx1"/>
                </a:solidFill>
                <a:latin typeface="Meiryo UI" panose="020B0604030504040204" pitchFamily="50" charset="-128"/>
                <a:ea typeface="Meiryo UI" panose="020B0604030504040204" pitchFamily="50" charset="-128"/>
              </a:rPr>
              <a:t>歳代が最も多く</a:t>
            </a:r>
            <a:r>
              <a:rPr kumimoji="1" lang="en-US" altLang="ja-JP" sz="1200" dirty="0">
                <a:solidFill>
                  <a:schemeClr val="tx1"/>
                </a:solidFill>
                <a:latin typeface="Meiryo UI" panose="020B0604030504040204" pitchFamily="50" charset="-128"/>
                <a:ea typeface="Meiryo UI" panose="020B0604030504040204" pitchFamily="50" charset="-128"/>
              </a:rPr>
              <a:t>334</a:t>
            </a:r>
            <a:r>
              <a:rPr kumimoji="1" lang="ja-JP" altLang="en-US" sz="1200" dirty="0">
                <a:solidFill>
                  <a:schemeClr val="tx1"/>
                </a:solidFill>
                <a:latin typeface="Meiryo UI" panose="020B0604030504040204" pitchFamily="50" charset="-128"/>
                <a:ea typeface="Meiryo UI" panose="020B0604030504040204" pitchFamily="50" charset="-128"/>
              </a:rPr>
              <a:t>人。次いで</a:t>
            </a:r>
            <a:r>
              <a:rPr kumimoji="1" lang="en-US" altLang="ja-JP" sz="1200" dirty="0">
                <a:solidFill>
                  <a:schemeClr val="tx1"/>
                </a:solidFill>
                <a:latin typeface="Meiryo UI" panose="020B0604030504040204" pitchFamily="50" charset="-128"/>
                <a:ea typeface="Meiryo UI" panose="020B0604030504040204" pitchFamily="50" charset="-128"/>
              </a:rPr>
              <a:t>50</a:t>
            </a:r>
            <a:r>
              <a:rPr kumimoji="1" lang="ja-JP" altLang="en-US" sz="1200" dirty="0">
                <a:solidFill>
                  <a:schemeClr val="tx1"/>
                </a:solidFill>
                <a:latin typeface="Meiryo UI" panose="020B0604030504040204" pitchFamily="50" charset="-128"/>
                <a:ea typeface="Meiryo UI" panose="020B0604030504040204" pitchFamily="50" charset="-128"/>
              </a:rPr>
              <a:t>歳代が</a:t>
            </a:r>
            <a:r>
              <a:rPr kumimoji="1" lang="en-US" altLang="ja-JP" sz="1200" dirty="0">
                <a:solidFill>
                  <a:schemeClr val="tx1"/>
                </a:solidFill>
                <a:latin typeface="Meiryo UI" panose="020B0604030504040204" pitchFamily="50" charset="-128"/>
                <a:ea typeface="Meiryo UI" panose="020B0604030504040204" pitchFamily="50" charset="-128"/>
              </a:rPr>
              <a:t>307</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◆現在の居所は自宅（家族と同居）が最も多く</a:t>
            </a:r>
            <a:r>
              <a:rPr kumimoji="1" lang="en-US" altLang="ja-JP" sz="1200" dirty="0">
                <a:solidFill>
                  <a:schemeClr val="tx1"/>
                </a:solidFill>
                <a:latin typeface="Meiryo UI" panose="020B0604030504040204" pitchFamily="50" charset="-128"/>
                <a:ea typeface="Meiryo UI" panose="020B0604030504040204" pitchFamily="50" charset="-128"/>
              </a:rPr>
              <a:t>608</a:t>
            </a:r>
            <a:r>
              <a:rPr kumimoji="1" lang="ja-JP" altLang="en-US" sz="1200" dirty="0">
                <a:solidFill>
                  <a:schemeClr val="tx1"/>
                </a:solidFill>
                <a:latin typeface="Meiryo UI" panose="020B0604030504040204" pitchFamily="50" charset="-128"/>
                <a:ea typeface="Meiryo UI" panose="020B0604030504040204" pitchFamily="50" charset="-128"/>
              </a:rPr>
              <a:t>人。その</a:t>
            </a:r>
            <a:r>
              <a:rPr kumimoji="1" lang="en-US" altLang="ja-JP" sz="1200" dirty="0">
                <a:solidFill>
                  <a:schemeClr val="tx1"/>
                </a:solidFill>
                <a:latin typeface="Meiryo UI" panose="020B0604030504040204" pitchFamily="50" charset="-128"/>
                <a:ea typeface="Meiryo UI" panose="020B0604030504040204" pitchFamily="50" charset="-128"/>
              </a:rPr>
              <a:t>608</a:t>
            </a:r>
            <a:r>
              <a:rPr kumimoji="1" lang="ja-JP" altLang="en-US" sz="1200" dirty="0">
                <a:solidFill>
                  <a:schemeClr val="tx1"/>
                </a:solidFill>
                <a:latin typeface="Meiryo UI" panose="020B0604030504040204" pitchFamily="50" charset="-128"/>
                <a:ea typeface="Meiryo UI" panose="020B0604030504040204" pitchFamily="50" charset="-128"/>
              </a:rPr>
              <a:t>人の主な介護者である父母の年齢を見ると</a:t>
            </a:r>
            <a:r>
              <a:rPr kumimoji="1" lang="en-US" altLang="ja-JP" sz="1200" dirty="0">
                <a:solidFill>
                  <a:schemeClr val="tx1"/>
                </a:solidFill>
                <a:latin typeface="Meiryo UI" panose="020B0604030504040204" pitchFamily="50" charset="-128"/>
                <a:ea typeface="Meiryo UI" panose="020B0604030504040204" pitchFamily="50" charset="-128"/>
              </a:rPr>
              <a:t>70</a:t>
            </a:r>
            <a:r>
              <a:rPr kumimoji="1" lang="ja-JP" altLang="en-US" sz="1200" dirty="0">
                <a:solidFill>
                  <a:schemeClr val="tx1"/>
                </a:solidFill>
                <a:latin typeface="Meiryo UI" panose="020B0604030504040204" pitchFamily="50" charset="-128"/>
                <a:ea typeface="Meiryo UI" panose="020B0604030504040204" pitchFamily="50" charset="-128"/>
              </a:rPr>
              <a:t>代が最も多く</a:t>
            </a:r>
            <a:r>
              <a:rPr kumimoji="1" lang="en-US" altLang="ja-JP" sz="1200" dirty="0">
                <a:solidFill>
                  <a:schemeClr val="tx1"/>
                </a:solidFill>
                <a:latin typeface="Meiryo UI" panose="020B0604030504040204" pitchFamily="50" charset="-128"/>
                <a:ea typeface="Meiryo UI" panose="020B0604030504040204" pitchFamily="50" charset="-128"/>
              </a:rPr>
              <a:t>182</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43" name="正方形/長方形 42"/>
          <p:cNvSpPr/>
          <p:nvPr/>
        </p:nvSpPr>
        <p:spPr>
          <a:xfrm>
            <a:off x="4733241" y="3522495"/>
            <a:ext cx="3435399" cy="29385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③待機者本人の年齢（</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42" name="表 41"/>
          <p:cNvGraphicFramePr>
            <a:graphicFrameLocks noGrp="1"/>
          </p:cNvGraphicFramePr>
          <p:nvPr>
            <p:extLst>
              <p:ext uri="{D42A27DB-BD31-4B8C-83A1-F6EECF244321}">
                <p14:modId xmlns:p14="http://schemas.microsoft.com/office/powerpoint/2010/main" val="2649851060"/>
              </p:ext>
            </p:extLst>
          </p:nvPr>
        </p:nvGraphicFramePr>
        <p:xfrm>
          <a:off x="4916168" y="3779082"/>
          <a:ext cx="4194083" cy="602418"/>
        </p:xfrm>
        <a:graphic>
          <a:graphicData uri="http://schemas.openxmlformats.org/drawingml/2006/table">
            <a:tbl>
              <a:tblPr>
                <a:tableStyleId>{BDBED569-4797-4DF1-A0F4-6AAB3CD982D8}</a:tableStyleId>
              </a:tblPr>
              <a:tblGrid>
                <a:gridCol w="596000">
                  <a:extLst>
                    <a:ext uri="{9D8B030D-6E8A-4147-A177-3AD203B41FA5}">
                      <a16:colId xmlns:a16="http://schemas.microsoft.com/office/drawing/2014/main" val="941770493"/>
                    </a:ext>
                  </a:extLst>
                </a:gridCol>
                <a:gridCol w="615745">
                  <a:extLst>
                    <a:ext uri="{9D8B030D-6E8A-4147-A177-3AD203B41FA5}">
                      <a16:colId xmlns:a16="http://schemas.microsoft.com/office/drawing/2014/main" val="996002819"/>
                    </a:ext>
                  </a:extLst>
                </a:gridCol>
                <a:gridCol w="639985">
                  <a:extLst>
                    <a:ext uri="{9D8B030D-6E8A-4147-A177-3AD203B41FA5}">
                      <a16:colId xmlns:a16="http://schemas.microsoft.com/office/drawing/2014/main" val="1828611319"/>
                    </a:ext>
                  </a:extLst>
                </a:gridCol>
                <a:gridCol w="653982">
                  <a:extLst>
                    <a:ext uri="{9D8B030D-6E8A-4147-A177-3AD203B41FA5}">
                      <a16:colId xmlns:a16="http://schemas.microsoft.com/office/drawing/2014/main" val="666351489"/>
                    </a:ext>
                  </a:extLst>
                </a:gridCol>
                <a:gridCol w="598816">
                  <a:extLst>
                    <a:ext uri="{9D8B030D-6E8A-4147-A177-3AD203B41FA5}">
                      <a16:colId xmlns:a16="http://schemas.microsoft.com/office/drawing/2014/main" val="3758818904"/>
                    </a:ext>
                  </a:extLst>
                </a:gridCol>
                <a:gridCol w="587996">
                  <a:extLst>
                    <a:ext uri="{9D8B030D-6E8A-4147-A177-3AD203B41FA5}">
                      <a16:colId xmlns:a16="http://schemas.microsoft.com/office/drawing/2014/main" val="2049842434"/>
                    </a:ext>
                  </a:extLst>
                </a:gridCol>
                <a:gridCol w="501559">
                  <a:extLst>
                    <a:ext uri="{9D8B030D-6E8A-4147-A177-3AD203B41FA5}">
                      <a16:colId xmlns:a16="http://schemas.microsoft.com/office/drawing/2014/main" val="1844990224"/>
                    </a:ext>
                  </a:extLst>
                </a:gridCol>
              </a:tblGrid>
              <a:tr h="237766">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19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20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29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30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39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40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49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50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59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60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69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70</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364652">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1.0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187</a:t>
                      </a:r>
                    </a:p>
                    <a:p>
                      <a:pPr algn="ctr" fontAlgn="ctr"/>
                      <a:r>
                        <a:rPr lang="en-US" altLang="ja-JP" sz="900" u="none" strike="noStrike" dirty="0">
                          <a:effectLst/>
                          <a:latin typeface="メイリオ" panose="020B0604030504040204" pitchFamily="50" charset="-128"/>
                          <a:ea typeface="メイリオ" panose="020B0604030504040204" pitchFamily="50" charset="-128"/>
                        </a:rPr>
                        <a:t>(15.2</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284</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23.0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334</a:t>
                      </a:r>
                    </a:p>
                    <a:p>
                      <a:pPr algn="ctr" fontAlgn="ctr"/>
                      <a:r>
                        <a:rPr lang="en-US" altLang="ja-JP" sz="900" u="none" strike="noStrike" dirty="0">
                          <a:effectLst/>
                          <a:latin typeface="メイリオ" panose="020B0604030504040204" pitchFamily="50" charset="-128"/>
                          <a:ea typeface="メイリオ" panose="020B0604030504040204" pitchFamily="50" charset="-128"/>
                        </a:rPr>
                        <a:t>(27.1</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rgbClr val="FFFF00"/>
                    </a:solid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307</a:t>
                      </a:r>
                    </a:p>
                    <a:p>
                      <a:pPr algn="ctr" fontAlgn="ctr"/>
                      <a:r>
                        <a:rPr lang="en-US" altLang="ja-JP" sz="900" u="none" strike="noStrike" dirty="0">
                          <a:effectLst/>
                          <a:latin typeface="メイリオ" panose="020B0604030504040204" pitchFamily="50" charset="-128"/>
                          <a:ea typeface="メイリオ" panose="020B0604030504040204" pitchFamily="50" charset="-128"/>
                        </a:rPr>
                        <a:t>(24.9</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93</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7.5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16</a:t>
                      </a:r>
                    </a:p>
                    <a:p>
                      <a:pPr algn="ctr" fontAlgn="ctr"/>
                      <a:r>
                        <a:rPr lang="en-US" altLang="ja-JP" sz="900" u="none" strike="noStrike" dirty="0">
                          <a:effectLst/>
                          <a:latin typeface="メイリオ" panose="020B0604030504040204" pitchFamily="50" charset="-128"/>
                          <a:ea typeface="メイリオ" panose="020B0604030504040204" pitchFamily="50" charset="-128"/>
                        </a:rPr>
                        <a:t>(1.3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579801589"/>
                  </a:ext>
                </a:extLst>
              </a:tr>
            </a:tbl>
          </a:graphicData>
        </a:graphic>
      </p:graphicFrame>
      <p:graphicFrame>
        <p:nvGraphicFramePr>
          <p:cNvPr id="34" name="表 33">
            <a:extLst>
              <a:ext uri="{FF2B5EF4-FFF2-40B4-BE49-F238E27FC236}">
                <a16:creationId xmlns:a16="http://schemas.microsoft.com/office/drawing/2014/main" id="{0E5D8D6A-C39E-46AA-A62E-7DC43C226379}"/>
              </a:ext>
            </a:extLst>
          </p:cNvPr>
          <p:cNvGraphicFramePr>
            <a:graphicFrameLocks noGrp="1"/>
          </p:cNvGraphicFramePr>
          <p:nvPr>
            <p:extLst>
              <p:ext uri="{D42A27DB-BD31-4B8C-83A1-F6EECF244321}">
                <p14:modId xmlns:p14="http://schemas.microsoft.com/office/powerpoint/2010/main" val="2310484598"/>
              </p:ext>
            </p:extLst>
          </p:nvPr>
        </p:nvGraphicFramePr>
        <p:xfrm>
          <a:off x="285425" y="4495443"/>
          <a:ext cx="4254203" cy="715780"/>
        </p:xfrm>
        <a:graphic>
          <a:graphicData uri="http://schemas.openxmlformats.org/drawingml/2006/table">
            <a:tbl>
              <a:tblPr firstRow="1" bandRow="1">
                <a:tableStyleId>{69CF1AB2-1976-4502-BF36-3FF5EA218861}</a:tableStyleId>
              </a:tblPr>
              <a:tblGrid>
                <a:gridCol w="348985">
                  <a:extLst>
                    <a:ext uri="{9D8B030D-6E8A-4147-A177-3AD203B41FA5}">
                      <a16:colId xmlns:a16="http://schemas.microsoft.com/office/drawing/2014/main" val="2416264756"/>
                    </a:ext>
                  </a:extLst>
                </a:gridCol>
                <a:gridCol w="661990">
                  <a:extLst>
                    <a:ext uri="{9D8B030D-6E8A-4147-A177-3AD203B41FA5}">
                      <a16:colId xmlns:a16="http://schemas.microsoft.com/office/drawing/2014/main" val="1593370650"/>
                    </a:ext>
                  </a:extLst>
                </a:gridCol>
                <a:gridCol w="178991">
                  <a:extLst>
                    <a:ext uri="{9D8B030D-6E8A-4147-A177-3AD203B41FA5}">
                      <a16:colId xmlns:a16="http://schemas.microsoft.com/office/drawing/2014/main" val="1142283662"/>
                    </a:ext>
                  </a:extLst>
                </a:gridCol>
                <a:gridCol w="677500">
                  <a:extLst>
                    <a:ext uri="{9D8B030D-6E8A-4147-A177-3AD203B41FA5}">
                      <a16:colId xmlns:a16="http://schemas.microsoft.com/office/drawing/2014/main" val="2066336624"/>
                    </a:ext>
                  </a:extLst>
                </a:gridCol>
                <a:gridCol w="457200">
                  <a:extLst>
                    <a:ext uri="{9D8B030D-6E8A-4147-A177-3AD203B41FA5}">
                      <a16:colId xmlns:a16="http://schemas.microsoft.com/office/drawing/2014/main" val="3789222955"/>
                    </a:ext>
                  </a:extLst>
                </a:gridCol>
                <a:gridCol w="474500">
                  <a:extLst>
                    <a:ext uri="{9D8B030D-6E8A-4147-A177-3AD203B41FA5}">
                      <a16:colId xmlns:a16="http://schemas.microsoft.com/office/drawing/2014/main" val="1329877395"/>
                    </a:ext>
                  </a:extLst>
                </a:gridCol>
                <a:gridCol w="484490">
                  <a:extLst>
                    <a:ext uri="{9D8B030D-6E8A-4147-A177-3AD203B41FA5}">
                      <a16:colId xmlns:a16="http://schemas.microsoft.com/office/drawing/2014/main" val="934190325"/>
                    </a:ext>
                  </a:extLst>
                </a:gridCol>
                <a:gridCol w="496824">
                  <a:extLst>
                    <a:ext uri="{9D8B030D-6E8A-4147-A177-3AD203B41FA5}">
                      <a16:colId xmlns:a16="http://schemas.microsoft.com/office/drawing/2014/main" val="2610927152"/>
                    </a:ext>
                  </a:extLst>
                </a:gridCol>
                <a:gridCol w="473723">
                  <a:extLst>
                    <a:ext uri="{9D8B030D-6E8A-4147-A177-3AD203B41FA5}">
                      <a16:colId xmlns:a16="http://schemas.microsoft.com/office/drawing/2014/main" val="858547536"/>
                    </a:ext>
                  </a:extLst>
                </a:gridCol>
              </a:tblGrid>
              <a:tr h="306116">
                <a:tc>
                  <a:txBody>
                    <a:bodyPr/>
                    <a:lstStyle/>
                    <a:p>
                      <a:pPr algn="ctr" fontAlgn="ct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ja-JP" altLang="en-US" sz="800" kern="1200" dirty="0">
                          <a:solidFill>
                            <a:schemeClr val="tx1"/>
                          </a:solidFill>
                          <a:latin typeface="メイリオ" panose="020B0604030504040204" pitchFamily="50" charset="-128"/>
                          <a:ea typeface="メイリオ" panose="020B0604030504040204" pitchFamily="50" charset="-128"/>
                        </a:rPr>
                        <a:t>待機者</a:t>
                      </a:r>
                      <a:r>
                        <a:rPr kumimoji="1" lang="ja-JP" altLang="en-US" sz="800" kern="1200" dirty="0">
                          <a:latin typeface="メイリオ" panose="020B0604030504040204" pitchFamily="50" charset="-128"/>
                          <a:ea typeface="メイリオ" panose="020B0604030504040204" pitchFamily="50" charset="-128"/>
                        </a:rPr>
                        <a:t>総数</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rowSpan="3">
                  <a:txBody>
                    <a:bodyPr/>
                    <a:lstStyle/>
                    <a:p>
                      <a:pPr algn="ctr" fontAlgn="ct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内訳</a:t>
                      </a:r>
                    </a:p>
                  </a:txBody>
                  <a:tcPr marL="0" marR="0" marT="0" marB="0" vert="eaVert"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H30</a:t>
                      </a:r>
                      <a:r>
                        <a:rPr kumimoji="1" lang="ja-JP" altLang="en-US" sz="800" kern="1200" dirty="0">
                          <a:latin typeface="メイリオ" panose="020B0604030504040204" pitchFamily="50" charset="-128"/>
                          <a:ea typeface="メイリオ" panose="020B0604030504040204" pitchFamily="50" charset="-128"/>
                        </a:rPr>
                        <a:t>年度以前</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a:t>
                      </a:r>
                      <a:r>
                        <a:rPr kumimoji="1" lang="ja-JP" altLang="en-US" sz="800" kern="1200" dirty="0">
                          <a:latin typeface="メイリオ" panose="020B0604030504040204" pitchFamily="50" charset="-128"/>
                          <a:ea typeface="メイリオ" panose="020B0604030504040204" pitchFamily="50" charset="-128"/>
                        </a:rPr>
                        <a:t>元年度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R2</a:t>
                      </a:r>
                      <a:r>
                        <a:rPr kumimoji="1" lang="ja-JP" altLang="en-US" sz="800" kern="1200" dirty="0">
                          <a:latin typeface="メイリオ" panose="020B0604030504040204" pitchFamily="50" charset="-128"/>
                          <a:ea typeface="メイリオ" panose="020B0604030504040204" pitchFamily="50" charset="-128"/>
                        </a:rPr>
                        <a:t>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R3</a:t>
                      </a:r>
                      <a:r>
                        <a:rPr kumimoji="1" lang="ja-JP" altLang="en-US" sz="800" kern="1200" dirty="0">
                          <a:latin typeface="メイリオ" panose="020B0604030504040204" pitchFamily="50" charset="-128"/>
                          <a:ea typeface="メイリオ" panose="020B0604030504040204" pitchFamily="50" charset="-128"/>
                        </a:rPr>
                        <a:t>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R4</a:t>
                      </a:r>
                      <a:r>
                        <a:rPr kumimoji="1" lang="ja-JP" altLang="en-US" sz="800" kern="1200" dirty="0">
                          <a:latin typeface="メイリオ" panose="020B0604030504040204" pitchFamily="50" charset="-128"/>
                          <a:ea typeface="メイリオ" panose="020B0604030504040204" pitchFamily="50" charset="-128"/>
                        </a:rPr>
                        <a:t>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R5</a:t>
                      </a: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年度</a:t>
                      </a:r>
                    </a:p>
                  </a:txBody>
                  <a:tcPr marL="0" marR="9525" marT="0" marB="0" anchor="ctr">
                    <a:solidFill>
                      <a:schemeClr val="bg1">
                        <a:lumMod val="95000"/>
                      </a:schemeClr>
                    </a:solidFill>
                  </a:tcPr>
                </a:tc>
                <a:extLst>
                  <a:ext uri="{0D108BD9-81ED-4DB2-BD59-A6C34878D82A}">
                    <a16:rowId xmlns:a16="http://schemas.microsoft.com/office/drawing/2014/main" val="4094461037"/>
                  </a:ext>
                </a:extLst>
              </a:tr>
              <a:tr h="209695">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R5</a:t>
                      </a: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末</a:t>
                      </a:r>
                    </a:p>
                  </a:txBody>
                  <a:tcPr marL="0" marR="0" marT="0" marB="0" anchor="ctr">
                    <a:solidFill>
                      <a:srgbClr val="FFFF00"/>
                    </a:solidFill>
                  </a:tcPr>
                </a:tc>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969</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solidFill>
                      <a:srgbClr val="FFFF00"/>
                    </a:solidFill>
                  </a:tcPr>
                </a:tc>
                <a:tc vMerge="1">
                  <a:txBody>
                    <a:bodyPr/>
                    <a:lstStyle/>
                    <a:p>
                      <a:endParaRPr kumimoji="1" lang="ja-JP" altLang="en-US"/>
                    </a:p>
                  </a:txBody>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629</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71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67</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75</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66</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lnBlToTr w="12700" cap="flat" cmpd="sng" algn="ctr">
                      <a:noFill/>
                      <a:prstDash val="solid"/>
                      <a:round/>
                      <a:headEnd type="none" w="med" len="med"/>
                      <a:tailEnd type="none" w="med" len="med"/>
                    </a:lnBlToTr>
                    <a:noFill/>
                  </a:tcPr>
                </a:tc>
                <a:extLst>
                  <a:ext uri="{0D108BD9-81ED-4DB2-BD59-A6C34878D82A}">
                    <a16:rowId xmlns:a16="http://schemas.microsoft.com/office/drawing/2014/main" val="2830479708"/>
                  </a:ext>
                </a:extLst>
              </a:tr>
              <a:tr h="199969">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R4</a:t>
                      </a: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末</a:t>
                      </a:r>
                    </a:p>
                  </a:txBody>
                  <a:tcPr marL="9525" marR="9525" marT="0" marB="0" anchor="ctr">
                    <a:solidFill>
                      <a:srgbClr val="FFFF00"/>
                    </a:solidFill>
                  </a:tcPr>
                </a:tc>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1,077</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solidFill>
                      <a:srgbClr val="FFFF00"/>
                    </a:solidFill>
                  </a:tcPr>
                </a:tc>
                <a:tc vMerge="1">
                  <a:txBody>
                    <a:bodyPr/>
                    <a:lstStyle/>
                    <a:p>
                      <a:pPr algn="ctr" fontAlgn="ct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vert="eaVert" anchor="ctr">
                    <a:solidFill>
                      <a:schemeClr val="accent1">
                        <a:lumMod val="20000"/>
                        <a:lumOff val="80000"/>
                      </a:schemeClr>
                    </a:solid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718</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84</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91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81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103</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2025876385"/>
                  </a:ext>
                </a:extLst>
              </a:tr>
            </a:tbl>
          </a:graphicData>
        </a:graphic>
      </p:graphicFrame>
      <p:sp>
        <p:nvSpPr>
          <p:cNvPr id="35" name="正方形/長方形 34">
            <a:extLst>
              <a:ext uri="{FF2B5EF4-FFF2-40B4-BE49-F238E27FC236}">
                <a16:creationId xmlns:a16="http://schemas.microsoft.com/office/drawing/2014/main" id="{BE4E9C3E-1338-450D-BC3D-54C441D58FEF}"/>
              </a:ext>
            </a:extLst>
          </p:cNvPr>
          <p:cNvSpPr/>
          <p:nvPr/>
        </p:nvSpPr>
        <p:spPr>
          <a:xfrm>
            <a:off x="159578" y="4309609"/>
            <a:ext cx="3602771" cy="19686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rPr>
              <a:t>大阪市を除いた待機者数及び待機者となった年度別人数の経年変化</a:t>
            </a:r>
          </a:p>
        </p:txBody>
      </p:sp>
      <p:sp>
        <p:nvSpPr>
          <p:cNvPr id="37" name="大かっこ 36">
            <a:extLst>
              <a:ext uri="{FF2B5EF4-FFF2-40B4-BE49-F238E27FC236}">
                <a16:creationId xmlns:a16="http://schemas.microsoft.com/office/drawing/2014/main" id="{ABFB315B-A4CB-49F5-89C2-469D4AAC0577}"/>
              </a:ext>
            </a:extLst>
          </p:cNvPr>
          <p:cNvSpPr/>
          <p:nvPr/>
        </p:nvSpPr>
        <p:spPr>
          <a:xfrm>
            <a:off x="189389" y="4437779"/>
            <a:ext cx="4547668" cy="746773"/>
          </a:xfrm>
          <a:prstGeom prst="bracketPair">
            <a:avLst>
              <a:gd name="adj" fmla="val 7086"/>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010059B3-DCC5-4FBD-8D78-7EAE1758F985}"/>
              </a:ext>
            </a:extLst>
          </p:cNvPr>
          <p:cNvSpPr/>
          <p:nvPr/>
        </p:nvSpPr>
        <p:spPr>
          <a:xfrm>
            <a:off x="55532" y="2336563"/>
            <a:ext cx="9054718" cy="257597"/>
          </a:xfrm>
          <a:prstGeom prst="rect">
            <a:avLst/>
          </a:prstGeom>
          <a:ln/>
        </p:spPr>
        <p:style>
          <a:lnRef idx="3">
            <a:schemeClr val="lt1"/>
          </a:lnRef>
          <a:fillRef idx="1">
            <a:schemeClr val="accent1"/>
          </a:fillRef>
          <a:effectRef idx="1">
            <a:schemeClr val="accent1"/>
          </a:effectRef>
          <a:fontRef idx="minor">
            <a:schemeClr val="lt1"/>
          </a:fontRef>
        </p:style>
        <p:txBody>
          <a:bodyPr lIns="72000" tIns="36000" rIns="72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１ 待機者本人及び家族等の状態像</a:t>
            </a:r>
          </a:p>
        </p:txBody>
      </p:sp>
      <p:sp>
        <p:nvSpPr>
          <p:cNvPr id="41" name="正方形/長方形 40">
            <a:extLst>
              <a:ext uri="{FF2B5EF4-FFF2-40B4-BE49-F238E27FC236}">
                <a16:creationId xmlns:a16="http://schemas.microsoft.com/office/drawing/2014/main" id="{1FFEEBE5-710C-4586-8E2C-B4E5EB55BA9E}"/>
              </a:ext>
            </a:extLst>
          </p:cNvPr>
          <p:cNvSpPr/>
          <p:nvPr/>
        </p:nvSpPr>
        <p:spPr>
          <a:xfrm>
            <a:off x="5004048" y="731539"/>
            <a:ext cx="4106202" cy="1273123"/>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p>
        </p:txBody>
      </p:sp>
      <p:sp>
        <p:nvSpPr>
          <p:cNvPr id="46" name="正方形/長方形 45">
            <a:extLst>
              <a:ext uri="{FF2B5EF4-FFF2-40B4-BE49-F238E27FC236}">
                <a16:creationId xmlns:a16="http://schemas.microsoft.com/office/drawing/2014/main" id="{3195CBB6-0403-4CBA-A424-BB862EF97B4E}"/>
              </a:ext>
            </a:extLst>
          </p:cNvPr>
          <p:cNvSpPr/>
          <p:nvPr/>
        </p:nvSpPr>
        <p:spPr>
          <a:xfrm>
            <a:off x="33749" y="722023"/>
            <a:ext cx="4970299" cy="1282640"/>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lvl="0" algn="just" defTabSz="914400">
              <a:lnSpc>
                <a:spcPts val="1200"/>
              </a:lnSpc>
              <a:buClr>
                <a:srgbClr val="E7E6E6"/>
              </a:buClr>
              <a:defRPr/>
            </a:pPr>
            <a:endParaRPr kumimoji="1" lang="en-US" altLang="ja-JP" sz="1000" kern="0" dirty="0">
              <a:solidFill>
                <a:prstClr val="black"/>
              </a:solidFill>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2" name="正方形/長方形 51">
            <a:extLst>
              <a:ext uri="{FF2B5EF4-FFF2-40B4-BE49-F238E27FC236}">
                <a16:creationId xmlns:a16="http://schemas.microsoft.com/office/drawing/2014/main" id="{292CAA43-2081-43F7-9B4F-4CA70770E6DC}"/>
              </a:ext>
            </a:extLst>
          </p:cNvPr>
          <p:cNvSpPr/>
          <p:nvPr/>
        </p:nvSpPr>
        <p:spPr>
          <a:xfrm>
            <a:off x="104626" y="698883"/>
            <a:ext cx="5043437" cy="1372683"/>
          </a:xfrm>
          <a:prstGeom prst="rect">
            <a:avLst/>
          </a:prstGeom>
        </p:spPr>
        <p:txBody>
          <a:bodyPr wrap="square">
            <a:spAutoFit/>
          </a:bodyPr>
          <a:lstStyle/>
          <a:p>
            <a:pPr lvl="0" defTabSz="914400" eaLnBrk="0" fontAlgn="base" hangingPunct="0">
              <a:lnSpc>
                <a:spcPts val="1200"/>
              </a:lnSpc>
              <a:spcBef>
                <a:spcPct val="20000"/>
              </a:spcBef>
              <a:spcAft>
                <a:spcPct val="0"/>
              </a:spcAft>
              <a:buClr>
                <a:srgbClr val="E7E6E6"/>
              </a:buClr>
              <a:buSzPct val="75000"/>
              <a:defRPr/>
            </a:pPr>
            <a:r>
              <a:rPr lang="en-US" altLang="ja-JP"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実施内容</a:t>
            </a:r>
            <a:r>
              <a:rPr lang="en-US" altLang="ja-JP" sz="1100" kern="0" dirty="0">
                <a:latin typeface="Meiryo UI" panose="020B0604030504040204" pitchFamily="50" charset="-128"/>
                <a:ea typeface="Meiryo UI" panose="020B0604030504040204" pitchFamily="50" charset="-128"/>
              </a:rPr>
              <a:t>】</a:t>
            </a: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◆対      象：府内全市町村</a:t>
            </a:r>
            <a:r>
              <a:rPr lang="ja-JP" altLang="en-US" sz="1100" kern="0" dirty="0">
                <a:latin typeface="Meiryo UI" panose="020B0604030504040204" pitchFamily="50" charset="-128"/>
                <a:ea typeface="Meiryo UI" panose="020B0604030504040204" pitchFamily="50" charset="-128"/>
              </a:rPr>
              <a:t>　　　　</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調査時点</a:t>
            </a:r>
            <a:r>
              <a:rPr kumimoji="1" lang="ja-JP" altLang="en-US" sz="1100" kern="0" dirty="0">
                <a:latin typeface="Meiryo UI" panose="020B0604030504040204" pitchFamily="50" charset="-128"/>
                <a:ea typeface="Meiryo UI" panose="020B0604030504040204" pitchFamily="50" charset="-128"/>
              </a:rPr>
              <a:t>：令和</a:t>
            </a:r>
            <a:r>
              <a:rPr lang="ja-JP" altLang="en-US" sz="1100" kern="0" dirty="0">
                <a:latin typeface="Meiryo UI" panose="020B0604030504040204" pitchFamily="50" charset="-128"/>
                <a:ea typeface="Meiryo UI" panose="020B0604030504040204" pitchFamily="50" charset="-128"/>
              </a:rPr>
              <a:t>５</a:t>
            </a:r>
            <a:r>
              <a:rPr kumimoji="1" lang="ja-JP" altLang="en-US" sz="1100" kern="0" dirty="0">
                <a:latin typeface="Meiryo UI" panose="020B0604030504040204" pitchFamily="50" charset="-128"/>
                <a:ea typeface="Meiryo UI" panose="020B0604030504040204" pitchFamily="50" charset="-128"/>
              </a:rPr>
              <a:t>年度末　　</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◆実施時期：令和６年</a:t>
            </a:r>
            <a:r>
              <a:rPr lang="ja-JP" altLang="en-US" sz="1100" kern="0" dirty="0">
                <a:latin typeface="Meiryo UI" panose="020B0604030504040204" pitchFamily="50" charset="-128"/>
                <a:ea typeface="Meiryo UI" panose="020B0604030504040204" pitchFamily="50" charset="-128"/>
              </a:rPr>
              <a:t>８</a:t>
            </a:r>
            <a:r>
              <a:rPr kumimoji="1" lang="ja-JP" altLang="en-US" sz="1100" kern="0" dirty="0">
                <a:latin typeface="Meiryo UI" panose="020B0604030504040204" pitchFamily="50" charset="-128"/>
                <a:ea typeface="Meiryo UI" panose="020B0604030504040204" pitchFamily="50" charset="-128"/>
              </a:rPr>
              <a:t>月</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en-US" altLang="ja-JP"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調査項目</a:t>
            </a:r>
            <a:r>
              <a:rPr lang="ja-JP" altLang="en-US"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待機者数</a:t>
            </a:r>
            <a:r>
              <a:rPr lang="ja-JP" altLang="en-US" sz="1100" kern="0" dirty="0">
                <a:latin typeface="Meiryo UI" panose="020B0604030504040204" pitchFamily="50" charset="-128"/>
                <a:ea typeface="Meiryo UI" panose="020B0604030504040204" pitchFamily="50" charset="-128"/>
              </a:rPr>
              <a:t>、本人及び家族等の状態像、地域生活継続の可能性の</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検討の有無、</a:t>
            </a:r>
            <a:r>
              <a:rPr lang="en-US" altLang="ja-JP" sz="1100" kern="0" dirty="0">
                <a:latin typeface="Meiryo UI" panose="020B0604030504040204" pitchFamily="50" charset="-128"/>
                <a:ea typeface="Meiryo UI" panose="020B0604030504040204" pitchFamily="50" charset="-128"/>
              </a:rPr>
              <a:t>  </a:t>
            </a:r>
            <a:r>
              <a:rPr lang="ja-JP" altLang="en-US" sz="1100" kern="0" dirty="0">
                <a:latin typeface="Meiryo UI" panose="020B0604030504040204" pitchFamily="50" charset="-128"/>
                <a:ea typeface="Meiryo UI" panose="020B0604030504040204" pitchFamily="50" charset="-128"/>
              </a:rPr>
              <a:t>施設入所後の地域生活への説明や意向確認の有無、</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　　　　　　　　　待機者に関する協議の場について</a:t>
            </a:r>
          </a:p>
        </p:txBody>
      </p:sp>
      <p:sp>
        <p:nvSpPr>
          <p:cNvPr id="57" name="正方形/長方形 56">
            <a:extLst>
              <a:ext uri="{FF2B5EF4-FFF2-40B4-BE49-F238E27FC236}">
                <a16:creationId xmlns:a16="http://schemas.microsoft.com/office/drawing/2014/main" id="{4BFCAF36-60D9-4D3C-9984-F0B5D7B8EA6F}"/>
              </a:ext>
            </a:extLst>
          </p:cNvPr>
          <p:cNvSpPr/>
          <p:nvPr/>
        </p:nvSpPr>
        <p:spPr>
          <a:xfrm>
            <a:off x="33749" y="447935"/>
            <a:ext cx="9076501" cy="28170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FFFF"/>
                </a:solidFill>
                <a:latin typeface="Meiryo UI" panose="020B0604030504040204" pitchFamily="50" charset="-128"/>
                <a:ea typeface="Meiryo UI" panose="020B0604030504040204" pitchFamily="50" charset="-128"/>
              </a:rPr>
              <a:t>◆令和６年度施設入所の待機者に関する実態調査について</a:t>
            </a:r>
          </a:p>
        </p:txBody>
      </p:sp>
      <p:sp>
        <p:nvSpPr>
          <p:cNvPr id="58" name="テキスト ボックス 57">
            <a:extLst>
              <a:ext uri="{FF2B5EF4-FFF2-40B4-BE49-F238E27FC236}">
                <a16:creationId xmlns:a16="http://schemas.microsoft.com/office/drawing/2014/main" id="{5F25CFFC-DA21-4D21-AE04-1C2008EE9B23}"/>
              </a:ext>
            </a:extLst>
          </p:cNvPr>
          <p:cNvSpPr txBox="1"/>
          <p:nvPr/>
        </p:nvSpPr>
        <p:spPr>
          <a:xfrm>
            <a:off x="4998770" y="825286"/>
            <a:ext cx="4022698" cy="1179377"/>
          </a:xfrm>
          <a:prstGeom prst="rect">
            <a:avLst/>
          </a:prstGeom>
          <a:noFill/>
        </p:spPr>
        <p:txBody>
          <a:bodyPr wrap="square">
            <a:noAutofit/>
          </a:bodyPr>
          <a:lstStyle/>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➢令和５年度からの主な変更点（調査項目）</a:t>
            </a: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・地域生活の継続の可能性について、検討した場合はその結果、検</a:t>
            </a:r>
            <a:br>
              <a:rPr lang="en-US" altLang="ja-JP" sz="1100" kern="0" dirty="0">
                <a:latin typeface="Meiryo UI" panose="020B0604030504040204" pitchFamily="50" charset="-128"/>
                <a:ea typeface="Meiryo UI" panose="020B0604030504040204" pitchFamily="50" charset="-128"/>
              </a:rPr>
            </a:br>
            <a:r>
              <a:rPr lang="ja-JP" altLang="en-US" sz="1100" kern="0" dirty="0">
                <a:latin typeface="Meiryo UI" panose="020B0604030504040204" pitchFamily="50" charset="-128"/>
                <a:ea typeface="Meiryo UI" panose="020B0604030504040204" pitchFamily="50" charset="-128"/>
              </a:rPr>
              <a:t>　　討しなかった場合はその理由を追記</a:t>
            </a: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・入所希望の理由を待機している理由に変更</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・施設入所後の地域移行の説明にあたっての工夫や困難な点につ</a:t>
            </a:r>
            <a:br>
              <a:rPr lang="en-US" altLang="ja-JP" sz="1100" kern="0" dirty="0">
                <a:latin typeface="Meiryo UI" panose="020B0604030504040204" pitchFamily="50" charset="-128"/>
                <a:ea typeface="Meiryo UI" panose="020B0604030504040204" pitchFamily="50" charset="-128"/>
              </a:rPr>
            </a:br>
            <a:r>
              <a:rPr lang="ja-JP" altLang="en-US" sz="1100" kern="0" dirty="0">
                <a:latin typeface="Meiryo UI" panose="020B0604030504040204" pitchFamily="50" charset="-128"/>
                <a:ea typeface="Meiryo UI" panose="020B0604030504040204" pitchFamily="50" charset="-128"/>
              </a:rPr>
              <a:t>　　いての記載を追加</a:t>
            </a:r>
          </a:p>
          <a:p>
            <a:pPr lvl="0" defTabSz="914400" eaLnBrk="0" fontAlgn="base" hangingPunct="0">
              <a:spcBef>
                <a:spcPct val="20000"/>
              </a:spcBef>
              <a:spcAft>
                <a:spcPct val="0"/>
              </a:spcAft>
              <a:buClr>
                <a:srgbClr val="E7E6E6"/>
              </a:buClr>
              <a:buSzPct val="75000"/>
              <a:defRPr/>
            </a:pP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p:txBody>
      </p:sp>
      <p:sp>
        <p:nvSpPr>
          <p:cNvPr id="67" name="正方形/長方形 66">
            <a:extLst>
              <a:ext uri="{FF2B5EF4-FFF2-40B4-BE49-F238E27FC236}">
                <a16:creationId xmlns:a16="http://schemas.microsoft.com/office/drawing/2014/main" id="{451EE11C-E5DA-4C1F-AB9A-DA2AA70547EA}"/>
              </a:ext>
            </a:extLst>
          </p:cNvPr>
          <p:cNvSpPr/>
          <p:nvPr/>
        </p:nvSpPr>
        <p:spPr>
          <a:xfrm>
            <a:off x="4969508" y="5661484"/>
            <a:ext cx="3697377" cy="267808"/>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自宅（家族と同居）の方の主な介護者（父母）の年齢（</a:t>
            </a:r>
            <a:r>
              <a:rPr kumimoji="1" lang="en-US" altLang="ja-JP" sz="1100" b="1" dirty="0">
                <a:solidFill>
                  <a:schemeClr val="tx1"/>
                </a:solidFill>
                <a:latin typeface="Meiryo UI" panose="020B0604030504040204" pitchFamily="50" charset="-128"/>
                <a:ea typeface="Meiryo UI" panose="020B0604030504040204" pitchFamily="50" charset="-128"/>
              </a:rPr>
              <a:t>N=608</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68" name="表 67">
            <a:extLst>
              <a:ext uri="{FF2B5EF4-FFF2-40B4-BE49-F238E27FC236}">
                <a16:creationId xmlns:a16="http://schemas.microsoft.com/office/drawing/2014/main" id="{8D740C9B-6E8B-41F0-AE1F-3E0153216CB0}"/>
              </a:ext>
            </a:extLst>
          </p:cNvPr>
          <p:cNvGraphicFramePr>
            <a:graphicFrameLocks noGrp="1"/>
          </p:cNvGraphicFramePr>
          <p:nvPr>
            <p:extLst>
              <p:ext uri="{D42A27DB-BD31-4B8C-83A1-F6EECF244321}">
                <p14:modId xmlns:p14="http://schemas.microsoft.com/office/powerpoint/2010/main" val="133976630"/>
              </p:ext>
            </p:extLst>
          </p:nvPr>
        </p:nvGraphicFramePr>
        <p:xfrm>
          <a:off x="4925462" y="4806235"/>
          <a:ext cx="4169645" cy="692440"/>
        </p:xfrm>
        <a:graphic>
          <a:graphicData uri="http://schemas.openxmlformats.org/drawingml/2006/table">
            <a:tbl>
              <a:tblPr>
                <a:tableStyleId>{BC89EF96-8CEA-46FF-86C4-4CE0E7609802}</a:tableStyleId>
              </a:tblPr>
              <a:tblGrid>
                <a:gridCol w="609470">
                  <a:extLst>
                    <a:ext uri="{9D8B030D-6E8A-4147-A177-3AD203B41FA5}">
                      <a16:colId xmlns:a16="http://schemas.microsoft.com/office/drawing/2014/main" val="2731823644"/>
                    </a:ext>
                  </a:extLst>
                </a:gridCol>
                <a:gridCol w="406662">
                  <a:extLst>
                    <a:ext uri="{9D8B030D-6E8A-4147-A177-3AD203B41FA5}">
                      <a16:colId xmlns:a16="http://schemas.microsoft.com/office/drawing/2014/main" val="307359115"/>
                    </a:ext>
                  </a:extLst>
                </a:gridCol>
                <a:gridCol w="363867">
                  <a:extLst>
                    <a:ext uri="{9D8B030D-6E8A-4147-A177-3AD203B41FA5}">
                      <a16:colId xmlns:a16="http://schemas.microsoft.com/office/drawing/2014/main" val="2643159"/>
                    </a:ext>
                  </a:extLst>
                </a:gridCol>
                <a:gridCol w="485156">
                  <a:extLst>
                    <a:ext uri="{9D8B030D-6E8A-4147-A177-3AD203B41FA5}">
                      <a16:colId xmlns:a16="http://schemas.microsoft.com/office/drawing/2014/main" val="2904216988"/>
                    </a:ext>
                  </a:extLst>
                </a:gridCol>
                <a:gridCol w="485156">
                  <a:extLst>
                    <a:ext uri="{9D8B030D-6E8A-4147-A177-3AD203B41FA5}">
                      <a16:colId xmlns:a16="http://schemas.microsoft.com/office/drawing/2014/main" val="2105214353"/>
                    </a:ext>
                  </a:extLst>
                </a:gridCol>
                <a:gridCol w="458202">
                  <a:extLst>
                    <a:ext uri="{9D8B030D-6E8A-4147-A177-3AD203B41FA5}">
                      <a16:colId xmlns:a16="http://schemas.microsoft.com/office/drawing/2014/main" val="1623093687"/>
                    </a:ext>
                  </a:extLst>
                </a:gridCol>
                <a:gridCol w="539062">
                  <a:extLst>
                    <a:ext uri="{9D8B030D-6E8A-4147-A177-3AD203B41FA5}">
                      <a16:colId xmlns:a16="http://schemas.microsoft.com/office/drawing/2014/main" val="1021368319"/>
                    </a:ext>
                  </a:extLst>
                </a:gridCol>
                <a:gridCol w="390820">
                  <a:extLst>
                    <a:ext uri="{9D8B030D-6E8A-4147-A177-3AD203B41FA5}">
                      <a16:colId xmlns:a16="http://schemas.microsoft.com/office/drawing/2014/main" val="1642169103"/>
                    </a:ext>
                  </a:extLst>
                </a:gridCol>
                <a:gridCol w="431250">
                  <a:extLst>
                    <a:ext uri="{9D8B030D-6E8A-4147-A177-3AD203B41FA5}">
                      <a16:colId xmlns:a16="http://schemas.microsoft.com/office/drawing/2014/main" val="2627737968"/>
                    </a:ext>
                  </a:extLst>
                </a:gridCol>
              </a:tblGrid>
              <a:tr h="398225">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自宅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家族同居</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自宅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単身</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sz="900" b="1" u="none" strike="noStrike" dirty="0">
                          <a:effectLst/>
                          <a:latin typeface="メイリオ" panose="020B0604030504040204" pitchFamily="50" charset="-128"/>
                          <a:ea typeface="メイリオ" panose="020B0604030504040204" pitchFamily="50" charset="-128"/>
                        </a:rPr>
                        <a:t>GH</a:t>
                      </a:r>
                      <a:endParaRPr 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病院</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精神科</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病院</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その他</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高齢者</a:t>
                      </a:r>
                      <a:br>
                        <a:rPr lang="ja-JP" altLang="en-US" sz="900" b="1" u="none" strike="noStrike">
                          <a:effectLst/>
                          <a:latin typeface="メイリオ" panose="020B0604030504040204" pitchFamily="50" charset="-128"/>
                          <a:ea typeface="メイリオ" panose="020B0604030504040204" pitchFamily="50" charset="-128"/>
                        </a:rPr>
                      </a:br>
                      <a:r>
                        <a:rPr lang="ja-JP" altLang="en-US" sz="900" b="1" u="none" strike="noStrike">
                          <a:effectLst/>
                          <a:latin typeface="メイリオ" panose="020B0604030504040204" pitchFamily="50" charset="-128"/>
                          <a:ea typeface="メイリオ" panose="020B0604030504040204" pitchFamily="50" charset="-128"/>
                        </a:rPr>
                        <a:t>施設</a:t>
                      </a:r>
                      <a:endParaRPr lang="ja-JP" altLang="en-US" sz="900" b="1"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施設</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矯正施設</a:t>
                      </a:r>
                      <a:endParaRPr lang="ja-JP" altLang="en-US" sz="900" b="1"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その他</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759950865"/>
                  </a:ext>
                </a:extLst>
              </a:tr>
              <a:tr h="294215">
                <a:tc>
                  <a:txBody>
                    <a:bodyPr/>
                    <a:lstStyle/>
                    <a:p>
                      <a:pPr algn="r" fontAlgn="ct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608</a:t>
                      </a:r>
                    </a:p>
                  </a:txBody>
                  <a:tcPr marL="9525" marR="9525" marT="9525"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52</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366</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57</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76</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a:t>
                      </a:r>
                    </a:p>
                  </a:txBody>
                  <a:tcPr marL="9525" marR="9525" marT="9525" marB="0" anchor="ctr"/>
                </a:tc>
                <a:extLst>
                  <a:ext uri="{0D108BD9-81ED-4DB2-BD59-A6C34878D82A}">
                    <a16:rowId xmlns:a16="http://schemas.microsoft.com/office/drawing/2014/main" val="3871912713"/>
                  </a:ext>
                </a:extLst>
              </a:tr>
            </a:tbl>
          </a:graphicData>
        </a:graphic>
      </p:graphicFrame>
      <p:graphicFrame>
        <p:nvGraphicFramePr>
          <p:cNvPr id="69" name="表 68">
            <a:extLst>
              <a:ext uri="{FF2B5EF4-FFF2-40B4-BE49-F238E27FC236}">
                <a16:creationId xmlns:a16="http://schemas.microsoft.com/office/drawing/2014/main" id="{61079763-F7E0-4B98-837F-2A7C5FB5CC9E}"/>
              </a:ext>
            </a:extLst>
          </p:cNvPr>
          <p:cNvGraphicFramePr>
            <a:graphicFrameLocks noGrp="1"/>
          </p:cNvGraphicFramePr>
          <p:nvPr>
            <p:extLst>
              <p:ext uri="{D42A27DB-BD31-4B8C-83A1-F6EECF244321}">
                <p14:modId xmlns:p14="http://schemas.microsoft.com/office/powerpoint/2010/main" val="1960710818"/>
              </p:ext>
            </p:extLst>
          </p:nvPr>
        </p:nvGraphicFramePr>
        <p:xfrm>
          <a:off x="5035221" y="5882142"/>
          <a:ext cx="3958739" cy="710455"/>
        </p:xfrm>
        <a:graphic>
          <a:graphicData uri="http://schemas.openxmlformats.org/drawingml/2006/table">
            <a:tbl>
              <a:tblPr>
                <a:tableStyleId>{BDBED569-4797-4DF1-A0F4-6AAB3CD982D8}</a:tableStyleId>
              </a:tblPr>
              <a:tblGrid>
                <a:gridCol w="591623">
                  <a:extLst>
                    <a:ext uri="{9D8B030D-6E8A-4147-A177-3AD203B41FA5}">
                      <a16:colId xmlns:a16="http://schemas.microsoft.com/office/drawing/2014/main" val="2169185120"/>
                    </a:ext>
                  </a:extLst>
                </a:gridCol>
                <a:gridCol w="556552">
                  <a:extLst>
                    <a:ext uri="{9D8B030D-6E8A-4147-A177-3AD203B41FA5}">
                      <a16:colId xmlns:a16="http://schemas.microsoft.com/office/drawing/2014/main" val="1215538194"/>
                    </a:ext>
                  </a:extLst>
                </a:gridCol>
                <a:gridCol w="526057">
                  <a:extLst>
                    <a:ext uri="{9D8B030D-6E8A-4147-A177-3AD203B41FA5}">
                      <a16:colId xmlns:a16="http://schemas.microsoft.com/office/drawing/2014/main" val="2619649618"/>
                    </a:ext>
                  </a:extLst>
                </a:gridCol>
                <a:gridCol w="541305">
                  <a:extLst>
                    <a:ext uri="{9D8B030D-6E8A-4147-A177-3AD203B41FA5}">
                      <a16:colId xmlns:a16="http://schemas.microsoft.com/office/drawing/2014/main" val="3537670876"/>
                    </a:ext>
                  </a:extLst>
                </a:gridCol>
                <a:gridCol w="571801">
                  <a:extLst>
                    <a:ext uri="{9D8B030D-6E8A-4147-A177-3AD203B41FA5}">
                      <a16:colId xmlns:a16="http://schemas.microsoft.com/office/drawing/2014/main" val="3558857850"/>
                    </a:ext>
                  </a:extLst>
                </a:gridCol>
                <a:gridCol w="513524">
                  <a:extLst>
                    <a:ext uri="{9D8B030D-6E8A-4147-A177-3AD203B41FA5}">
                      <a16:colId xmlns:a16="http://schemas.microsoft.com/office/drawing/2014/main" val="1490851071"/>
                    </a:ext>
                  </a:extLst>
                </a:gridCol>
                <a:gridCol w="657877">
                  <a:extLst>
                    <a:ext uri="{9D8B030D-6E8A-4147-A177-3AD203B41FA5}">
                      <a16:colId xmlns:a16="http://schemas.microsoft.com/office/drawing/2014/main" val="1801614868"/>
                    </a:ext>
                  </a:extLst>
                </a:gridCol>
              </a:tblGrid>
              <a:tr h="349271">
                <a:tc>
                  <a:txBody>
                    <a:bodyPr/>
                    <a:lstStyle/>
                    <a:p>
                      <a:pPr algn="ctr" fontAlgn="b"/>
                      <a:r>
                        <a:rPr lang="en-US" altLang="ja-JP" sz="700" b="1" u="none" strike="noStrike" dirty="0">
                          <a:effectLst/>
                          <a:latin typeface="メイリオ" panose="020B0604030504040204" pitchFamily="50" charset="-128"/>
                          <a:ea typeface="メイリオ" panose="020B0604030504040204" pitchFamily="50" charset="-128"/>
                        </a:rPr>
                        <a:t>40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49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50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59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b"/>
                      <a:r>
                        <a:rPr lang="en-US" altLang="ja-JP" sz="700" b="1" u="none" strike="noStrike" dirty="0">
                          <a:effectLst/>
                          <a:latin typeface="メイリオ" panose="020B0604030504040204" pitchFamily="50" charset="-128"/>
                          <a:ea typeface="メイリオ" panose="020B0604030504040204" pitchFamily="50" charset="-128"/>
                        </a:rPr>
                        <a:t>60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69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70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79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80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89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90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99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l" fontAlgn="ctr"/>
                      <a:r>
                        <a:rPr lang="ja-JP" altLang="en-US" sz="700" b="1" u="none" strike="noStrike" dirty="0">
                          <a:effectLst/>
                          <a:latin typeface="メイリオ" panose="020B0604030504040204" pitchFamily="50" charset="-128"/>
                          <a:ea typeface="メイリオ" panose="020B0604030504040204" pitchFamily="50" charset="-128"/>
                        </a:rPr>
                        <a:t>兄弟姉妹、ヘルパー等が主な介護者、不明</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extLst>
                  <a:ext uri="{0D108BD9-81ED-4DB2-BD59-A6C34878D82A}">
                    <a16:rowId xmlns:a16="http://schemas.microsoft.com/office/drawing/2014/main" val="2388259030"/>
                  </a:ext>
                </a:extLst>
              </a:tr>
              <a:tr h="361184">
                <a:tc>
                  <a:txBody>
                    <a:bodyPr/>
                    <a:lstStyle/>
                    <a:p>
                      <a:pPr algn="ctr" fontAlgn="ct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17</a:t>
                      </a:r>
                    </a:p>
                    <a:p>
                      <a:pPr algn="ctr" fontAlgn="ct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2.8</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75</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12.3</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143</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(23.5</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182</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(29.9</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solidFill>
                      <a:srgbClr val="FFFF00"/>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79</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13.0</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4</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0.7</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108</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17.8</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extLst>
                  <a:ext uri="{0D108BD9-81ED-4DB2-BD59-A6C34878D82A}">
                    <a16:rowId xmlns:a16="http://schemas.microsoft.com/office/drawing/2014/main" val="2318682012"/>
                  </a:ext>
                </a:extLst>
              </a:tr>
            </a:tbl>
          </a:graphicData>
        </a:graphic>
      </p:graphicFrame>
      <p:sp>
        <p:nvSpPr>
          <p:cNvPr id="70" name="正方形/長方形 69">
            <a:extLst>
              <a:ext uri="{FF2B5EF4-FFF2-40B4-BE49-F238E27FC236}">
                <a16:creationId xmlns:a16="http://schemas.microsoft.com/office/drawing/2014/main" id="{93CFFAEA-15E7-4353-B7A0-E24DEE27ED1C}"/>
              </a:ext>
            </a:extLst>
          </p:cNvPr>
          <p:cNvSpPr/>
          <p:nvPr/>
        </p:nvSpPr>
        <p:spPr>
          <a:xfrm>
            <a:off x="4641107" y="4558691"/>
            <a:ext cx="2674092" cy="24309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④現在の生活の基盤</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1,233</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sp>
        <p:nvSpPr>
          <p:cNvPr id="71" name="大かっこ 70">
            <a:extLst>
              <a:ext uri="{FF2B5EF4-FFF2-40B4-BE49-F238E27FC236}">
                <a16:creationId xmlns:a16="http://schemas.microsoft.com/office/drawing/2014/main" id="{B247A636-077B-4F6A-8ADC-AEE0B442DE6D}"/>
              </a:ext>
            </a:extLst>
          </p:cNvPr>
          <p:cNvSpPr/>
          <p:nvPr/>
        </p:nvSpPr>
        <p:spPr>
          <a:xfrm>
            <a:off x="4969508" y="5746219"/>
            <a:ext cx="4125599" cy="883181"/>
          </a:xfrm>
          <a:prstGeom prst="bracketPair">
            <a:avLst>
              <a:gd name="adj" fmla="val 4051"/>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2" name="正方形/長方形 71">
            <a:extLst>
              <a:ext uri="{FF2B5EF4-FFF2-40B4-BE49-F238E27FC236}">
                <a16:creationId xmlns:a16="http://schemas.microsoft.com/office/drawing/2014/main" id="{15C64E9C-31AB-4C73-A2A0-8446D8E19060}"/>
              </a:ext>
            </a:extLst>
          </p:cNvPr>
          <p:cNvSpPr/>
          <p:nvPr/>
        </p:nvSpPr>
        <p:spPr>
          <a:xfrm>
            <a:off x="4925463" y="4806236"/>
            <a:ext cx="621898" cy="69243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74" name="直線矢印コネクタ 73">
            <a:extLst>
              <a:ext uri="{FF2B5EF4-FFF2-40B4-BE49-F238E27FC236}">
                <a16:creationId xmlns:a16="http://schemas.microsoft.com/office/drawing/2014/main" id="{00D3C23D-74CE-43B8-B30C-5F2561EDAC7A}"/>
              </a:ext>
            </a:extLst>
          </p:cNvPr>
          <p:cNvCxnSpPr>
            <a:cxnSpLocks/>
          </p:cNvCxnSpPr>
          <p:nvPr/>
        </p:nvCxnSpPr>
        <p:spPr>
          <a:xfrm flipH="1">
            <a:off x="5353803" y="5441678"/>
            <a:ext cx="2" cy="210315"/>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30" name="正方形/長方形 29">
            <a:extLst>
              <a:ext uri="{FF2B5EF4-FFF2-40B4-BE49-F238E27FC236}">
                <a16:creationId xmlns:a16="http://schemas.microsoft.com/office/drawing/2014/main" id="{CF12E994-3402-42C0-89E4-D2BD6BAF6975}"/>
              </a:ext>
            </a:extLst>
          </p:cNvPr>
          <p:cNvSpPr/>
          <p:nvPr/>
        </p:nvSpPr>
        <p:spPr>
          <a:xfrm>
            <a:off x="2628899" y="5729260"/>
            <a:ext cx="1102969" cy="460934"/>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8" name="正方形/長方形 37">
            <a:extLst>
              <a:ext uri="{FF2B5EF4-FFF2-40B4-BE49-F238E27FC236}">
                <a16:creationId xmlns:a16="http://schemas.microsoft.com/office/drawing/2014/main" id="{9BFEAD20-F65C-4968-B04E-422DCE5A3102}"/>
              </a:ext>
            </a:extLst>
          </p:cNvPr>
          <p:cNvSpPr/>
          <p:nvPr/>
        </p:nvSpPr>
        <p:spPr>
          <a:xfrm>
            <a:off x="7736023" y="9538"/>
            <a:ext cx="1581382" cy="2988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2025.3</a:t>
            </a:r>
            <a:r>
              <a:rPr lang="en-US" altLang="ja-JP" sz="1200" kern="0" dirty="0">
                <a:solidFill>
                  <a:prstClr val="white"/>
                </a:solidFill>
                <a:latin typeface="HGPｺﾞｼｯｸE" panose="020B0900000000000000" pitchFamily="50" charset="-128"/>
                <a:ea typeface="HGPｺﾞｼｯｸE" panose="020B0900000000000000" pitchFamily="50" charset="-128"/>
              </a:rPr>
              <a:t>.14</a:t>
            </a:r>
            <a:r>
              <a:rPr lang="ja-JP" altLang="en-US" sz="1200" kern="0" dirty="0">
                <a:solidFill>
                  <a:prstClr val="white"/>
                </a:solidFill>
                <a:latin typeface="HGPｺﾞｼｯｸE" panose="020B0900000000000000" pitchFamily="50" charset="-128"/>
                <a:ea typeface="HGPｺﾞｼｯｸE" panose="020B0900000000000000" pitchFamily="50" charset="-128"/>
              </a:rPr>
              <a:t>現在</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1" name="正方形/長方形 30">
            <a:extLst>
              <a:ext uri="{FF2B5EF4-FFF2-40B4-BE49-F238E27FC236}">
                <a16:creationId xmlns:a16="http://schemas.microsoft.com/office/drawing/2014/main" id="{84526577-B58D-4FCA-B240-970CA93564D7}"/>
              </a:ext>
            </a:extLst>
          </p:cNvPr>
          <p:cNvSpPr/>
          <p:nvPr/>
        </p:nvSpPr>
        <p:spPr>
          <a:xfrm>
            <a:off x="1856059" y="1081212"/>
            <a:ext cx="2974203" cy="22709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市町村における協議の場については令和６年６月末時点</a:t>
            </a:r>
          </a:p>
        </p:txBody>
      </p:sp>
      <p:sp>
        <p:nvSpPr>
          <p:cNvPr id="32" name="テキスト ボックス 31">
            <a:extLst>
              <a:ext uri="{FF2B5EF4-FFF2-40B4-BE49-F238E27FC236}">
                <a16:creationId xmlns:a16="http://schemas.microsoft.com/office/drawing/2014/main" id="{0F1B63FA-0843-49DE-9FA8-8C0931FAF08E}"/>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提言を踏まえた大阪府における主な取組みについて</a:t>
            </a:r>
          </a:p>
        </p:txBody>
      </p:sp>
      <p:sp>
        <p:nvSpPr>
          <p:cNvPr id="33" name="テキスト ボックス 32">
            <a:extLst>
              <a:ext uri="{FF2B5EF4-FFF2-40B4-BE49-F238E27FC236}">
                <a16:creationId xmlns:a16="http://schemas.microsoft.com/office/drawing/2014/main" id="{14642E9C-CB91-42BA-B297-E9AB1EC4E383}"/>
              </a:ext>
            </a:extLst>
          </p:cNvPr>
          <p:cNvSpPr txBox="1"/>
          <p:nvPr/>
        </p:nvSpPr>
        <p:spPr>
          <a:xfrm>
            <a:off x="8168640" y="20624"/>
            <a:ext cx="85282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a:t>
            </a:r>
            <a:r>
              <a:rPr kumimoji="1" lang="en-US" altLang="ja-JP" sz="1400" dirty="0">
                <a:solidFill>
                  <a:schemeClr val="tx1"/>
                </a:solidFill>
                <a:latin typeface="Meiryo UI" panose="020B0604030504040204" pitchFamily="50" charset="-128"/>
                <a:ea typeface="Meiryo UI" panose="020B0604030504040204" pitchFamily="50" charset="-128"/>
              </a:rPr>
              <a:t>2-1</a:t>
            </a:r>
          </a:p>
        </p:txBody>
      </p:sp>
    </p:spTree>
    <p:extLst>
      <p:ext uri="{BB962C8B-B14F-4D97-AF65-F5344CB8AC3E}">
        <p14:creationId xmlns:p14="http://schemas.microsoft.com/office/powerpoint/2010/main" val="3621368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5127E29D-53F7-435C-A3AA-9E9FA4B4DF4D}"/>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6" name="正方形/長方形 35">
            <a:extLst>
              <a:ext uri="{FF2B5EF4-FFF2-40B4-BE49-F238E27FC236}">
                <a16:creationId xmlns:a16="http://schemas.microsoft.com/office/drawing/2014/main" id="{434126FC-F91A-4EBE-B7D5-134C0BD15E14}"/>
              </a:ext>
            </a:extLst>
          </p:cNvPr>
          <p:cNvSpPr/>
          <p:nvPr/>
        </p:nvSpPr>
        <p:spPr>
          <a:xfrm>
            <a:off x="53581" y="480484"/>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２ 地域生活の継続の可能性の検討</a:t>
            </a:r>
          </a:p>
        </p:txBody>
      </p:sp>
      <p:sp>
        <p:nvSpPr>
          <p:cNvPr id="53" name="正方形/長方形 52">
            <a:extLst>
              <a:ext uri="{FF2B5EF4-FFF2-40B4-BE49-F238E27FC236}">
                <a16:creationId xmlns:a16="http://schemas.microsoft.com/office/drawing/2014/main" id="{28E49D86-84D2-4391-83A7-D9832357AA6C}"/>
              </a:ext>
            </a:extLst>
          </p:cNvPr>
          <p:cNvSpPr/>
          <p:nvPr/>
        </p:nvSpPr>
        <p:spPr>
          <a:xfrm>
            <a:off x="570075" y="4805271"/>
            <a:ext cx="3820153" cy="24202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②</a:t>
            </a:r>
            <a:r>
              <a:rPr kumimoji="1" lang="ja-JP" altLang="en-US" sz="1100" b="1" dirty="0">
                <a:solidFill>
                  <a:schemeClr val="tx1"/>
                </a:solidFill>
                <a:latin typeface="Meiryo UI" panose="020B0604030504040204" pitchFamily="50" charset="-128"/>
                <a:ea typeface="Meiryo UI" panose="020B0604030504040204" pitchFamily="50" charset="-128"/>
              </a:rPr>
              <a:t>地域移行の説明及び意向確認の有無（</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54" name="表 53">
            <a:extLst>
              <a:ext uri="{FF2B5EF4-FFF2-40B4-BE49-F238E27FC236}">
                <a16:creationId xmlns:a16="http://schemas.microsoft.com/office/drawing/2014/main" id="{5D29EE09-FF45-4105-8999-85ED23618FFE}"/>
              </a:ext>
            </a:extLst>
          </p:cNvPr>
          <p:cNvGraphicFramePr>
            <a:graphicFrameLocks noGrp="1"/>
          </p:cNvGraphicFramePr>
          <p:nvPr>
            <p:extLst>
              <p:ext uri="{D42A27DB-BD31-4B8C-83A1-F6EECF244321}">
                <p14:modId xmlns:p14="http://schemas.microsoft.com/office/powerpoint/2010/main" val="528775177"/>
              </p:ext>
            </p:extLst>
          </p:nvPr>
        </p:nvGraphicFramePr>
        <p:xfrm>
          <a:off x="783996" y="5307293"/>
          <a:ext cx="7066495" cy="1231337"/>
        </p:xfrm>
        <a:graphic>
          <a:graphicData uri="http://schemas.openxmlformats.org/drawingml/2006/table">
            <a:tbl>
              <a:tblPr>
                <a:tableStyleId>{BDBED569-4797-4DF1-A0F4-6AAB3CD982D8}</a:tableStyleId>
              </a:tblPr>
              <a:tblGrid>
                <a:gridCol w="1293711">
                  <a:extLst>
                    <a:ext uri="{9D8B030D-6E8A-4147-A177-3AD203B41FA5}">
                      <a16:colId xmlns:a16="http://schemas.microsoft.com/office/drawing/2014/main" val="2429214983"/>
                    </a:ext>
                  </a:extLst>
                </a:gridCol>
                <a:gridCol w="1293711">
                  <a:extLst>
                    <a:ext uri="{9D8B030D-6E8A-4147-A177-3AD203B41FA5}">
                      <a16:colId xmlns:a16="http://schemas.microsoft.com/office/drawing/2014/main" val="2794416308"/>
                    </a:ext>
                  </a:extLst>
                </a:gridCol>
                <a:gridCol w="1293711">
                  <a:extLst>
                    <a:ext uri="{9D8B030D-6E8A-4147-A177-3AD203B41FA5}">
                      <a16:colId xmlns:a16="http://schemas.microsoft.com/office/drawing/2014/main" val="622562472"/>
                    </a:ext>
                  </a:extLst>
                </a:gridCol>
                <a:gridCol w="1293711">
                  <a:extLst>
                    <a:ext uri="{9D8B030D-6E8A-4147-A177-3AD203B41FA5}">
                      <a16:colId xmlns:a16="http://schemas.microsoft.com/office/drawing/2014/main" val="1514372012"/>
                    </a:ext>
                  </a:extLst>
                </a:gridCol>
                <a:gridCol w="1891651">
                  <a:extLst>
                    <a:ext uri="{9D8B030D-6E8A-4147-A177-3AD203B41FA5}">
                      <a16:colId xmlns:a16="http://schemas.microsoft.com/office/drawing/2014/main" val="466051163"/>
                    </a:ext>
                  </a:extLst>
                </a:gridCol>
              </a:tblGrid>
              <a:tr h="278044">
                <a:tc rowSpan="2" gridSpan="2">
                  <a:txBody>
                    <a:bodyPr/>
                    <a:lstStyle/>
                    <a:p>
                      <a:pPr algn="l" fontAlgn="ctr"/>
                      <a:r>
                        <a:rPr lang="ja-JP" altLang="en-US" sz="1000" b="1" i="0" u="none" strike="noStrike" dirty="0">
                          <a:solidFill>
                            <a:srgbClr val="000000"/>
                          </a:solidFill>
                          <a:effectLst/>
                          <a:latin typeface="メイリオ" panose="020B0604030504040204" pitchFamily="50" charset="-128"/>
                          <a:ea typeface="メイリオ" panose="020B0604030504040204" pitchFamily="50" charset="-128"/>
                        </a:rPr>
                        <a:t> </a:t>
                      </a:r>
                      <a:endParaRPr lang="en-US" altLang="ja-JP" sz="10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hMerge="1">
                  <a:txBody>
                    <a:bodyPr/>
                    <a:lstStyle/>
                    <a:p>
                      <a:endParaRPr kumimoji="1" lang="ja-JP" altLang="en-US"/>
                    </a:p>
                  </a:txBody>
                  <a:tcPr/>
                </a:tc>
                <a:tc grid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家族等への</a:t>
                      </a:r>
                      <a:endParaRPr lang="en-US" altLang="ja-JP" sz="900" b="1" u="none" strike="noStrike" dirty="0">
                        <a:effectLst/>
                        <a:latin typeface="メイリオ" panose="020B0604030504040204" pitchFamily="50" charset="-128"/>
                        <a:ea typeface="メイリオ" panose="020B0604030504040204" pitchFamily="50" charset="-128"/>
                      </a:endParaRPr>
                    </a:p>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　無</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　</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4056962905"/>
                  </a:ext>
                </a:extLst>
              </a:tr>
              <a:tr h="236873">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あり</a:t>
                      </a: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なし</a:t>
                      </a:r>
                    </a:p>
                  </a:txBody>
                  <a:tcPr marL="9525" marR="9525" marT="9525"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629994262"/>
                  </a:ext>
                </a:extLst>
              </a:tr>
              <a:tr h="236873">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本人への</a:t>
                      </a:r>
                      <a:endParaRPr lang="en-US" altLang="ja-JP" sz="900" b="1" u="none" strike="noStrike" dirty="0">
                        <a:effectLst/>
                        <a:latin typeface="メイリオ" panose="020B0604030504040204" pitchFamily="50" charset="-128"/>
                        <a:ea typeface="メイリオ" panose="020B0604030504040204" pitchFamily="50" charset="-128"/>
                      </a:endParaRPr>
                    </a:p>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あり</a:t>
                      </a:r>
                    </a:p>
                  </a:txBody>
                  <a:tcPr marL="9525" marR="9525" marT="9525" marB="0" anchor="ctr">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276</a:t>
                      </a:r>
                    </a:p>
                  </a:txBody>
                  <a:tcPr marL="9525" marR="9525" marT="9525" marB="0" anchor="ctr">
                    <a:no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8</a:t>
                      </a:r>
                    </a:p>
                  </a:txBody>
                  <a:tcPr marL="9525" marR="9525" marT="9525" marB="0" anchor="ctr">
                    <a:no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284</a:t>
                      </a:r>
                    </a:p>
                  </a:txBody>
                  <a:tcPr marL="9525" marR="9525" marT="9525" marB="0" anchor="ctr">
                    <a:noFill/>
                  </a:tcPr>
                </a:tc>
                <a:extLst>
                  <a:ext uri="{0D108BD9-81ED-4DB2-BD59-A6C34878D82A}">
                    <a16:rowId xmlns:a16="http://schemas.microsoft.com/office/drawing/2014/main" val="2574424574"/>
                  </a:ext>
                </a:extLst>
              </a:tr>
              <a:tr h="236873">
                <a:tc vMerge="1">
                  <a:txBody>
                    <a:bodyPr/>
                    <a:lstStyle/>
                    <a:p>
                      <a:pPr algn="l" fontAlgn="ctr"/>
                      <a:r>
                        <a:rPr lang="ja-JP" altLang="en-US" sz="900" b="1" u="none" strike="noStrike" dirty="0">
                          <a:effectLst/>
                          <a:latin typeface="メイリオ" panose="020B0604030504040204" pitchFamily="50" charset="-128"/>
                          <a:ea typeface="メイリオ" panose="020B0604030504040204" pitchFamily="50" charset="-128"/>
                        </a:rPr>
                        <a:t>　　　　説明及び意向確認　無</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なし</a:t>
                      </a:r>
                    </a:p>
                  </a:txBody>
                  <a:tcPr marL="9525" marR="9525" marT="9525" marB="0" anchor="ctr">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54</a:t>
                      </a:r>
                    </a:p>
                  </a:txBody>
                  <a:tcPr marL="9525" marR="9525" marT="9525" marB="0" anchor="ct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895</a:t>
                      </a:r>
                    </a:p>
                  </a:txBody>
                  <a:tcPr marL="9525" marR="9525" marT="9525" marB="0" anchor="ctr">
                    <a:solidFill>
                      <a:srgbClr val="FFFF00"/>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949</a:t>
                      </a:r>
                    </a:p>
                  </a:txBody>
                  <a:tcPr marL="9525" marR="9525" marT="9525" marB="0" anchor="ctr"/>
                </a:tc>
                <a:extLst>
                  <a:ext uri="{0D108BD9-81ED-4DB2-BD59-A6C34878D82A}">
                    <a16:rowId xmlns:a16="http://schemas.microsoft.com/office/drawing/2014/main" val="1868705270"/>
                  </a:ext>
                </a:extLst>
              </a:tr>
              <a:tr h="236873">
                <a:tc gridSpan="2">
                  <a:txBody>
                    <a:bodyPr/>
                    <a:lstStyle/>
                    <a:p>
                      <a:pPr algn="ctr" fontAlgn="ctr"/>
                      <a:r>
                        <a:rPr lang="ja-JP" altLang="en-US" sz="900" b="1" i="0" u="none" strike="noStrike" dirty="0">
                          <a:solidFill>
                            <a:schemeClr val="tx1"/>
                          </a:solidFill>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330</a:t>
                      </a:r>
                    </a:p>
                  </a:txBody>
                  <a:tcPr marL="9525" marR="9525" marT="9525"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903</a:t>
                      </a:r>
                    </a:p>
                  </a:txBody>
                  <a:tcPr marL="9525" marR="9525" marT="9525"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1,233</a:t>
                      </a:r>
                    </a:p>
                  </a:txBody>
                  <a:tcPr marL="9525" marR="9525" marT="9525" marB="0" anchor="ctr"/>
                </a:tc>
                <a:extLst>
                  <a:ext uri="{0D108BD9-81ED-4DB2-BD59-A6C34878D82A}">
                    <a16:rowId xmlns:a16="http://schemas.microsoft.com/office/drawing/2014/main" val="2104430370"/>
                  </a:ext>
                </a:extLst>
              </a:tr>
            </a:tbl>
          </a:graphicData>
        </a:graphic>
      </p:graphicFrame>
      <p:sp>
        <p:nvSpPr>
          <p:cNvPr id="55" name="正方形/長方形 54">
            <a:extLst>
              <a:ext uri="{FF2B5EF4-FFF2-40B4-BE49-F238E27FC236}">
                <a16:creationId xmlns:a16="http://schemas.microsoft.com/office/drawing/2014/main" id="{4BD49108-236B-434A-BEF5-1CF2642ED254}"/>
              </a:ext>
            </a:extLst>
          </p:cNvPr>
          <p:cNvSpPr/>
          <p:nvPr/>
        </p:nvSpPr>
        <p:spPr>
          <a:xfrm>
            <a:off x="758871" y="5016063"/>
            <a:ext cx="7595099" cy="23487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「障がい者支援施設は終の棲家ではなく一定期間の支援を経た後、地域で生活することを前提としていること」を説明した上で、意向確認を行ったか。</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56" name="正方形/長方形 55">
            <a:extLst>
              <a:ext uri="{FF2B5EF4-FFF2-40B4-BE49-F238E27FC236}">
                <a16:creationId xmlns:a16="http://schemas.microsoft.com/office/drawing/2014/main" id="{8B3EE3CD-7A77-4F1D-AAFF-1EDC586D9BFB}"/>
              </a:ext>
            </a:extLst>
          </p:cNvPr>
          <p:cNvSpPr/>
          <p:nvPr/>
        </p:nvSpPr>
        <p:spPr>
          <a:xfrm>
            <a:off x="5570263" y="6534820"/>
            <a:ext cx="2331720" cy="25329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説明及び意向確認の不明分は「なし」に含む。</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996BD458-BFBB-473C-AEA3-C05A567088E3}"/>
              </a:ext>
            </a:extLst>
          </p:cNvPr>
          <p:cNvSpPr/>
          <p:nvPr/>
        </p:nvSpPr>
        <p:spPr>
          <a:xfrm>
            <a:off x="605273" y="2044301"/>
            <a:ext cx="3915889" cy="24879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　①地域生活の継続の可能性の検討状況（</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45" name="表 44">
            <a:extLst>
              <a:ext uri="{FF2B5EF4-FFF2-40B4-BE49-F238E27FC236}">
                <a16:creationId xmlns:a16="http://schemas.microsoft.com/office/drawing/2014/main" id="{749FF578-8443-46F3-AF5F-8E94C598CAD3}"/>
              </a:ext>
            </a:extLst>
          </p:cNvPr>
          <p:cNvGraphicFramePr>
            <a:graphicFrameLocks noGrp="1"/>
          </p:cNvGraphicFramePr>
          <p:nvPr>
            <p:extLst>
              <p:ext uri="{D42A27DB-BD31-4B8C-83A1-F6EECF244321}">
                <p14:modId xmlns:p14="http://schemas.microsoft.com/office/powerpoint/2010/main" val="492706124"/>
              </p:ext>
            </p:extLst>
          </p:nvPr>
        </p:nvGraphicFramePr>
        <p:xfrm>
          <a:off x="796971" y="2279230"/>
          <a:ext cx="7208186" cy="1030624"/>
        </p:xfrm>
        <a:graphic>
          <a:graphicData uri="http://schemas.openxmlformats.org/drawingml/2006/table">
            <a:tbl>
              <a:tblPr>
                <a:tableStyleId>{BDBED569-4797-4DF1-A0F4-6AAB3CD982D8}</a:tableStyleId>
              </a:tblPr>
              <a:tblGrid>
                <a:gridCol w="2255185">
                  <a:extLst>
                    <a:ext uri="{9D8B030D-6E8A-4147-A177-3AD203B41FA5}">
                      <a16:colId xmlns:a16="http://schemas.microsoft.com/office/drawing/2014/main" val="2807385868"/>
                    </a:ext>
                  </a:extLst>
                </a:gridCol>
                <a:gridCol w="1242060">
                  <a:extLst>
                    <a:ext uri="{9D8B030D-6E8A-4147-A177-3AD203B41FA5}">
                      <a16:colId xmlns:a16="http://schemas.microsoft.com/office/drawing/2014/main" val="392760222"/>
                    </a:ext>
                  </a:extLst>
                </a:gridCol>
                <a:gridCol w="1249680">
                  <a:extLst>
                    <a:ext uri="{9D8B030D-6E8A-4147-A177-3AD203B41FA5}">
                      <a16:colId xmlns:a16="http://schemas.microsoft.com/office/drawing/2014/main" val="1198061211"/>
                    </a:ext>
                  </a:extLst>
                </a:gridCol>
                <a:gridCol w="1089660">
                  <a:extLst>
                    <a:ext uri="{9D8B030D-6E8A-4147-A177-3AD203B41FA5}">
                      <a16:colId xmlns:a16="http://schemas.microsoft.com/office/drawing/2014/main" val="2113433063"/>
                    </a:ext>
                  </a:extLst>
                </a:gridCol>
                <a:gridCol w="1371601">
                  <a:extLst>
                    <a:ext uri="{9D8B030D-6E8A-4147-A177-3AD203B41FA5}">
                      <a16:colId xmlns:a16="http://schemas.microsoft.com/office/drawing/2014/main" val="1907353952"/>
                    </a:ext>
                  </a:extLst>
                </a:gridCol>
              </a:tblGrid>
              <a:tr h="170007">
                <a:tc rowSpan="2">
                  <a:txBody>
                    <a:bodyPr/>
                    <a:lstStyle/>
                    <a:p>
                      <a:endParaRPr kumimoji="1" lang="ja-JP" altLang="en-US" dirty="0"/>
                    </a:p>
                  </a:txBody>
                  <a:tcPr>
                    <a:solidFill>
                      <a:schemeClr val="accent1">
                        <a:lumMod val="20000"/>
                        <a:lumOff val="80000"/>
                      </a:schemeClr>
                    </a:solidFill>
                  </a:tcPr>
                </a:tc>
                <a:tc gridSpan="3">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地域生活継続の可能性の検討</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hMerge="1">
                  <a:txBody>
                    <a:bodyPr/>
                    <a:lstStyle/>
                    <a:p>
                      <a:pPr algn="ctr" fontAlgn="ct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3310965123"/>
                  </a:ext>
                </a:extLst>
              </a:tr>
              <a:tr h="172043">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検討した</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検討していない</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不明</a:t>
                      </a:r>
                    </a:p>
                  </a:txBody>
                  <a:tcPr marL="9525" marR="9525" marT="9525"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872379078"/>
                  </a:ext>
                </a:extLst>
              </a:tr>
              <a:tr h="170007">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サービス等利用計画</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618</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341</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961</a:t>
                      </a:r>
                    </a:p>
                  </a:txBody>
                  <a:tcPr marL="9525" marR="9525" marT="9525" marB="0" anchor="ctr">
                    <a:noFill/>
                  </a:tcPr>
                </a:tc>
                <a:extLst>
                  <a:ext uri="{0D108BD9-81ED-4DB2-BD59-A6C34878D82A}">
                    <a16:rowId xmlns:a16="http://schemas.microsoft.com/office/drawing/2014/main" val="506930914"/>
                  </a:ext>
                </a:extLst>
              </a:tr>
              <a:tr h="170007">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セルフプラン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80</a:t>
                      </a: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135</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218</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178553">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策定なし</a:t>
                      </a: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29</a:t>
                      </a:r>
                    </a:p>
                  </a:txBody>
                  <a:tcPr marL="9525" marR="9525" marT="9525" marB="0" anchor="ctr">
                    <a:solidFill>
                      <a:schemeClr val="bg1"/>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22</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54</a:t>
                      </a:r>
                    </a:p>
                  </a:txBody>
                  <a:tcPr marL="9525" marR="9525" marT="9525" marB="0" anchor="ctr">
                    <a:noFill/>
                  </a:tcPr>
                </a:tc>
                <a:extLst>
                  <a:ext uri="{0D108BD9-81ED-4DB2-BD59-A6C34878D82A}">
                    <a16:rowId xmlns:a16="http://schemas.microsoft.com/office/drawing/2014/main" val="3751580535"/>
                  </a:ext>
                </a:extLst>
              </a:tr>
              <a:tr h="170007">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合計</a:t>
                      </a: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727</a:t>
                      </a: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498</a:t>
                      </a:r>
                    </a:p>
                  </a:txBody>
                  <a:tcPr marL="9525" marR="9525" marT="9525"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1,233</a:t>
                      </a:r>
                    </a:p>
                  </a:txBody>
                  <a:tcPr marL="9525" marR="9525" marT="9525" marB="0" anchor="ctr"/>
                </a:tc>
                <a:extLst>
                  <a:ext uri="{0D108BD9-81ED-4DB2-BD59-A6C34878D82A}">
                    <a16:rowId xmlns:a16="http://schemas.microsoft.com/office/drawing/2014/main" val="2194114126"/>
                  </a:ext>
                </a:extLst>
              </a:tr>
            </a:tbl>
          </a:graphicData>
        </a:graphic>
      </p:graphicFrame>
      <p:sp>
        <p:nvSpPr>
          <p:cNvPr id="50" name="正方形/長方形 49">
            <a:extLst>
              <a:ext uri="{FF2B5EF4-FFF2-40B4-BE49-F238E27FC236}">
                <a16:creationId xmlns:a16="http://schemas.microsoft.com/office/drawing/2014/main" id="{7A091F42-2990-46E9-83A5-7B10DDCD0671}"/>
              </a:ext>
            </a:extLst>
          </p:cNvPr>
          <p:cNvSpPr/>
          <p:nvPr/>
        </p:nvSpPr>
        <p:spPr>
          <a:xfrm>
            <a:off x="6000609" y="3262445"/>
            <a:ext cx="2123615" cy="22581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計画策定状況不明は策定なしに含む</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graphicFrame>
        <p:nvGraphicFramePr>
          <p:cNvPr id="51" name="表 50">
            <a:extLst>
              <a:ext uri="{FF2B5EF4-FFF2-40B4-BE49-F238E27FC236}">
                <a16:creationId xmlns:a16="http://schemas.microsoft.com/office/drawing/2014/main" id="{3F9FA4DE-44CD-4B45-8B1B-2A85EB12522B}"/>
              </a:ext>
            </a:extLst>
          </p:cNvPr>
          <p:cNvGraphicFramePr>
            <a:graphicFrameLocks noGrp="1"/>
          </p:cNvGraphicFramePr>
          <p:nvPr>
            <p:extLst>
              <p:ext uri="{D42A27DB-BD31-4B8C-83A1-F6EECF244321}">
                <p14:modId xmlns:p14="http://schemas.microsoft.com/office/powerpoint/2010/main" val="2015750800"/>
              </p:ext>
            </p:extLst>
          </p:nvPr>
        </p:nvGraphicFramePr>
        <p:xfrm>
          <a:off x="850631" y="3734253"/>
          <a:ext cx="3342197" cy="733480"/>
        </p:xfrm>
        <a:graphic>
          <a:graphicData uri="http://schemas.openxmlformats.org/drawingml/2006/table">
            <a:tbl>
              <a:tblPr/>
              <a:tblGrid>
                <a:gridCol w="2560707">
                  <a:extLst>
                    <a:ext uri="{9D8B030D-6E8A-4147-A177-3AD203B41FA5}">
                      <a16:colId xmlns:a16="http://schemas.microsoft.com/office/drawing/2014/main" val="2264079830"/>
                    </a:ext>
                  </a:extLst>
                </a:gridCol>
                <a:gridCol w="781490">
                  <a:extLst>
                    <a:ext uri="{9D8B030D-6E8A-4147-A177-3AD203B41FA5}">
                      <a16:colId xmlns:a16="http://schemas.microsoft.com/office/drawing/2014/main" val="3887486956"/>
                    </a:ext>
                  </a:extLst>
                </a:gridCol>
              </a:tblGrid>
              <a:tr h="182935">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施設入所に向けて調整中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648939"/>
                  </a:ext>
                </a:extLst>
              </a:tr>
              <a:tr h="182880">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地域生活の継続（又は地域移行）に向けて調整中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54940030"/>
                  </a:ext>
                </a:extLst>
              </a:tr>
              <a:tr h="190500">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施設入所と地域生活の継続を併せて調整中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216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9677848"/>
                  </a:ext>
                </a:extLst>
              </a:tr>
              <a:tr h="167132">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検討継続中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2879446"/>
                  </a:ext>
                </a:extLst>
              </a:tr>
            </a:tbl>
          </a:graphicData>
        </a:graphic>
      </p:graphicFrame>
      <p:sp>
        <p:nvSpPr>
          <p:cNvPr id="59" name="正方形/長方形 58">
            <a:extLst>
              <a:ext uri="{FF2B5EF4-FFF2-40B4-BE49-F238E27FC236}">
                <a16:creationId xmlns:a16="http://schemas.microsoft.com/office/drawing/2014/main" id="{21E14553-89CE-4613-B3E8-005AD88B6E4A}"/>
              </a:ext>
            </a:extLst>
          </p:cNvPr>
          <p:cNvSpPr/>
          <p:nvPr/>
        </p:nvSpPr>
        <p:spPr>
          <a:xfrm>
            <a:off x="850631" y="3483914"/>
            <a:ext cx="2121781" cy="23334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■検討した結果（</a:t>
            </a:r>
            <a:r>
              <a:rPr kumimoji="1" lang="en-US" altLang="ja-JP" sz="1100" b="1" dirty="0">
                <a:solidFill>
                  <a:schemeClr val="tx1"/>
                </a:solidFill>
                <a:latin typeface="Meiryo UI" panose="020B0604030504040204" pitchFamily="50" charset="-128"/>
                <a:ea typeface="Meiryo UI" panose="020B0604030504040204" pitchFamily="50" charset="-128"/>
              </a:rPr>
              <a:t>N=727</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60" name="表 59">
            <a:extLst>
              <a:ext uri="{FF2B5EF4-FFF2-40B4-BE49-F238E27FC236}">
                <a16:creationId xmlns:a16="http://schemas.microsoft.com/office/drawing/2014/main" id="{FE5988DE-81DF-4865-960E-B7B6892568BA}"/>
              </a:ext>
            </a:extLst>
          </p:cNvPr>
          <p:cNvGraphicFramePr>
            <a:graphicFrameLocks noGrp="1"/>
          </p:cNvGraphicFramePr>
          <p:nvPr>
            <p:extLst>
              <p:ext uri="{D42A27DB-BD31-4B8C-83A1-F6EECF244321}">
                <p14:modId xmlns:p14="http://schemas.microsoft.com/office/powerpoint/2010/main" val="3980300079"/>
              </p:ext>
            </p:extLst>
          </p:nvPr>
        </p:nvGraphicFramePr>
        <p:xfrm>
          <a:off x="4373604" y="3746503"/>
          <a:ext cx="3678232" cy="764791"/>
        </p:xfrm>
        <a:graphic>
          <a:graphicData uri="http://schemas.openxmlformats.org/drawingml/2006/table">
            <a:tbl>
              <a:tblPr/>
              <a:tblGrid>
                <a:gridCol w="2624023">
                  <a:extLst>
                    <a:ext uri="{9D8B030D-6E8A-4147-A177-3AD203B41FA5}">
                      <a16:colId xmlns:a16="http://schemas.microsoft.com/office/drawing/2014/main" val="2264079830"/>
                    </a:ext>
                  </a:extLst>
                </a:gridCol>
                <a:gridCol w="1054209">
                  <a:extLst>
                    <a:ext uri="{9D8B030D-6E8A-4147-A177-3AD203B41FA5}">
                      <a16:colId xmlns:a16="http://schemas.microsoft.com/office/drawing/2014/main" val="3887486956"/>
                    </a:ext>
                  </a:extLst>
                </a:gridCol>
              </a:tblGrid>
              <a:tr h="244998">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本人や家族が強く希望しており検討に同意が得られない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648939"/>
                  </a:ext>
                </a:extLst>
              </a:tr>
              <a:tr h="320038">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現在は地域生活ができており、本人や家族も今すぐの</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入所を希望していない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54940030"/>
                  </a:ext>
                </a:extLst>
              </a:tr>
              <a:tr h="199755">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その他</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9677848"/>
                  </a:ext>
                </a:extLst>
              </a:tr>
            </a:tbl>
          </a:graphicData>
        </a:graphic>
      </p:graphicFrame>
      <p:sp>
        <p:nvSpPr>
          <p:cNvPr id="63" name="正方形/長方形 62">
            <a:extLst>
              <a:ext uri="{FF2B5EF4-FFF2-40B4-BE49-F238E27FC236}">
                <a16:creationId xmlns:a16="http://schemas.microsoft.com/office/drawing/2014/main" id="{7D57F4F4-9821-4AAA-BA50-139D82BED9C4}"/>
              </a:ext>
            </a:extLst>
          </p:cNvPr>
          <p:cNvSpPr/>
          <p:nvPr/>
        </p:nvSpPr>
        <p:spPr>
          <a:xfrm>
            <a:off x="4265215" y="3532512"/>
            <a:ext cx="2610096" cy="28876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■検討しなかった理由（</a:t>
            </a:r>
            <a:r>
              <a:rPr kumimoji="1" lang="en-US" altLang="ja-JP" sz="1100" b="1" dirty="0">
                <a:solidFill>
                  <a:schemeClr val="tx1"/>
                </a:solidFill>
                <a:latin typeface="Meiryo UI" panose="020B0604030504040204" pitchFamily="50" charset="-128"/>
                <a:ea typeface="Meiryo UI" panose="020B0604030504040204" pitchFamily="50" charset="-128"/>
              </a:rPr>
              <a:t>N</a:t>
            </a:r>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498</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sp>
        <p:nvSpPr>
          <p:cNvPr id="66" name="大かっこ 65">
            <a:extLst>
              <a:ext uri="{FF2B5EF4-FFF2-40B4-BE49-F238E27FC236}">
                <a16:creationId xmlns:a16="http://schemas.microsoft.com/office/drawing/2014/main" id="{52118F7E-4BAF-4EA2-B7DA-C87CC1301F6B}"/>
              </a:ext>
            </a:extLst>
          </p:cNvPr>
          <p:cNvSpPr/>
          <p:nvPr/>
        </p:nvSpPr>
        <p:spPr>
          <a:xfrm>
            <a:off x="758872" y="3571121"/>
            <a:ext cx="7365352" cy="1061157"/>
          </a:xfrm>
          <a:prstGeom prst="bracketPair">
            <a:avLst>
              <a:gd name="adj" fmla="val 4890"/>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C71E13AF-BE9C-4714-9C31-47DBB4749DF6}"/>
              </a:ext>
            </a:extLst>
          </p:cNvPr>
          <p:cNvSpPr/>
          <p:nvPr/>
        </p:nvSpPr>
        <p:spPr>
          <a:xfrm>
            <a:off x="105817" y="742654"/>
            <a:ext cx="8981203" cy="1264419"/>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◆待機者</a:t>
            </a:r>
            <a:r>
              <a:rPr kumimoji="1" lang="en-US" altLang="ja-JP" sz="1200" dirty="0">
                <a:solidFill>
                  <a:schemeClr val="tx1"/>
                </a:solidFill>
                <a:latin typeface="Meiryo UI" panose="020B0604030504040204" pitchFamily="50" charset="-128"/>
                <a:ea typeface="Meiryo UI" panose="020B0604030504040204" pitchFamily="50" charset="-128"/>
              </a:rPr>
              <a:t>1,233</a:t>
            </a:r>
            <a:r>
              <a:rPr kumimoji="1" lang="ja-JP" altLang="en-US" sz="1200" dirty="0">
                <a:solidFill>
                  <a:schemeClr val="tx1"/>
                </a:solidFill>
                <a:latin typeface="Meiryo UI" panose="020B0604030504040204" pitchFamily="50" charset="-128"/>
                <a:ea typeface="Meiryo UI" panose="020B0604030504040204" pitchFamily="50" charset="-128"/>
              </a:rPr>
              <a:t>人のうち</a:t>
            </a:r>
            <a:r>
              <a:rPr kumimoji="1" lang="ja-JP" altLang="en-US" sz="1200" u="sng" dirty="0">
                <a:solidFill>
                  <a:schemeClr val="tx1"/>
                </a:solidFill>
                <a:latin typeface="Meiryo UI" panose="020B0604030504040204" pitchFamily="50" charset="-128"/>
                <a:ea typeface="Meiryo UI" panose="020B0604030504040204" pitchFamily="50" charset="-128"/>
              </a:rPr>
              <a:t>地域生活継続の可能性を検討したのは</a:t>
            </a:r>
            <a:r>
              <a:rPr kumimoji="1" lang="en-US" altLang="ja-JP" sz="1200" u="sng" dirty="0">
                <a:solidFill>
                  <a:schemeClr val="tx1"/>
                </a:solidFill>
                <a:latin typeface="Meiryo UI" panose="020B0604030504040204" pitchFamily="50" charset="-128"/>
                <a:ea typeface="Meiryo UI" panose="020B0604030504040204" pitchFamily="50" charset="-128"/>
              </a:rPr>
              <a:t>727</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59</a:t>
            </a:r>
            <a:r>
              <a:rPr kumimoji="1" lang="ja-JP" altLang="en-US" sz="1200" u="sng" dirty="0">
                <a:solidFill>
                  <a:schemeClr val="tx1"/>
                </a:solidFill>
                <a:latin typeface="Meiryo UI" panose="020B0604030504040204" pitchFamily="50" charset="-128"/>
                <a:ea typeface="Meiryo UI" panose="020B0604030504040204" pitchFamily="50" charset="-128"/>
              </a:rPr>
              <a:t>％）。検討をしていないのは</a:t>
            </a:r>
            <a:r>
              <a:rPr kumimoji="1" lang="en-US" altLang="ja-JP" sz="1200" u="sng" dirty="0">
                <a:solidFill>
                  <a:schemeClr val="tx1"/>
                </a:solidFill>
                <a:latin typeface="Meiryo UI" panose="020B0604030504040204" pitchFamily="50" charset="-128"/>
                <a:ea typeface="Meiryo UI" panose="020B0604030504040204" pitchFamily="50" charset="-128"/>
              </a:rPr>
              <a:t>498</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40</a:t>
            </a:r>
            <a:r>
              <a:rPr kumimoji="1" lang="ja-JP" altLang="en-US" sz="1200" u="sng"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R5</a:t>
            </a:r>
            <a:r>
              <a:rPr kumimoji="1" lang="ja-JP" altLang="en-US" sz="1200" dirty="0">
                <a:solidFill>
                  <a:schemeClr val="tx1"/>
                </a:solidFill>
                <a:latin typeface="Meiryo UI" panose="020B0604030504040204" pitchFamily="50" charset="-128"/>
                <a:ea typeface="Meiryo UI" panose="020B0604030504040204" pitchFamily="50" charset="-128"/>
              </a:rPr>
              <a:t>年度調査では待機者</a:t>
            </a:r>
            <a:r>
              <a:rPr kumimoji="1" lang="en-US" altLang="ja-JP" sz="1200" dirty="0">
                <a:solidFill>
                  <a:schemeClr val="tx1"/>
                </a:solidFill>
                <a:latin typeface="Meiryo UI" panose="020B0604030504040204" pitchFamily="50" charset="-128"/>
                <a:ea typeface="Meiryo UI" panose="020B0604030504040204" pitchFamily="50" charset="-128"/>
              </a:rPr>
              <a:t>1,077</a:t>
            </a:r>
            <a:r>
              <a:rPr kumimoji="1" lang="ja-JP" altLang="en-US" sz="1200" dirty="0">
                <a:solidFill>
                  <a:schemeClr val="tx1"/>
                </a:solidFill>
                <a:latin typeface="Meiryo UI" panose="020B0604030504040204" pitchFamily="50" charset="-128"/>
                <a:ea typeface="Meiryo UI" panose="020B0604030504040204" pitchFamily="50" charset="-128"/>
              </a:rPr>
              <a:t>人のうち地域生活継続の可能性を検討したのは</a:t>
            </a:r>
            <a:r>
              <a:rPr kumimoji="1" lang="en-US" altLang="ja-JP" sz="1200" dirty="0">
                <a:solidFill>
                  <a:schemeClr val="tx1"/>
                </a:solidFill>
                <a:latin typeface="Meiryo UI" panose="020B0604030504040204" pitchFamily="50" charset="-128"/>
                <a:ea typeface="Meiryo UI" panose="020B0604030504040204" pitchFamily="50" charset="-128"/>
              </a:rPr>
              <a:t>579</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54</a:t>
            </a:r>
            <a:r>
              <a:rPr kumimoji="1" lang="ja-JP" altLang="en-US" sz="1200" dirty="0">
                <a:solidFill>
                  <a:schemeClr val="tx1"/>
                </a:solidFill>
                <a:latin typeface="Meiryo UI" panose="020B0604030504040204" pitchFamily="50" charset="-128"/>
                <a:ea typeface="Meiryo UI" panose="020B0604030504040204" pitchFamily="50" charset="-128"/>
              </a:rPr>
              <a:t>％）。検討していないのは</a:t>
            </a:r>
            <a:r>
              <a:rPr kumimoji="1" lang="en-US" altLang="ja-JP" sz="1200" dirty="0">
                <a:solidFill>
                  <a:schemeClr val="tx1"/>
                </a:solidFill>
                <a:latin typeface="Meiryo UI" panose="020B0604030504040204" pitchFamily="50" charset="-128"/>
                <a:ea typeface="Meiryo UI" panose="020B0604030504040204" pitchFamily="50" charset="-128"/>
              </a:rPr>
              <a:t>462</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43</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◆地域生活の継続の可能性を検討した結果として、</a:t>
            </a:r>
            <a:r>
              <a:rPr kumimoji="1" lang="en-US" altLang="ja-JP" sz="1200" dirty="0">
                <a:solidFill>
                  <a:schemeClr val="tx1"/>
                </a:solidFill>
                <a:latin typeface="Meiryo UI" panose="020B0604030504040204" pitchFamily="50" charset="-128"/>
                <a:ea typeface="Meiryo UI" panose="020B0604030504040204" pitchFamily="50" charset="-128"/>
              </a:rPr>
              <a:t>98</a:t>
            </a:r>
            <a:r>
              <a:rPr kumimoji="1" lang="ja-JP" altLang="en-US" sz="1200" dirty="0">
                <a:solidFill>
                  <a:schemeClr val="tx1"/>
                </a:solidFill>
                <a:latin typeface="Meiryo UI" panose="020B0604030504040204" pitchFamily="50" charset="-128"/>
                <a:ea typeface="Meiryo UI" panose="020B0604030504040204" pitchFamily="50" charset="-128"/>
              </a:rPr>
              <a:t>人が「地域生活の継続に向けて調整中」。</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◆地域生活の継続の可能性を検討しなかった理由としては、「現在は地域生活ができており、本人や家族も今すぐの入所を希望していない」が</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最も多く</a:t>
            </a:r>
            <a:r>
              <a:rPr kumimoji="1" lang="en-US" altLang="ja-JP" sz="1200" dirty="0">
                <a:solidFill>
                  <a:schemeClr val="tx1"/>
                </a:solidFill>
                <a:latin typeface="Meiryo UI" panose="020B0604030504040204" pitchFamily="50" charset="-128"/>
                <a:ea typeface="Meiryo UI" panose="020B0604030504040204" pitchFamily="50" charset="-128"/>
              </a:rPr>
              <a:t>206</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◆本人へも家族等へも</a:t>
            </a:r>
            <a:r>
              <a:rPr kumimoji="1" lang="ja-JP" altLang="en-US" sz="1200" u="sng" dirty="0">
                <a:solidFill>
                  <a:schemeClr val="tx1"/>
                </a:solidFill>
                <a:latin typeface="Meiryo UI" panose="020B0604030504040204" pitchFamily="50" charset="-128"/>
                <a:ea typeface="Meiryo UI" panose="020B0604030504040204" pitchFamily="50" charset="-128"/>
              </a:rPr>
              <a:t>地域移行の説明及び意向確認をしていないのは</a:t>
            </a:r>
            <a:r>
              <a:rPr kumimoji="1" lang="en-US" altLang="ja-JP" sz="1200" u="sng" dirty="0">
                <a:solidFill>
                  <a:schemeClr val="tx1"/>
                </a:solidFill>
                <a:latin typeface="Meiryo UI" panose="020B0604030504040204" pitchFamily="50" charset="-128"/>
                <a:ea typeface="Meiryo UI" panose="020B0604030504040204" pitchFamily="50" charset="-128"/>
              </a:rPr>
              <a:t>895</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73%</a:t>
            </a:r>
            <a:r>
              <a:rPr kumimoji="1" lang="ja-JP" altLang="en-US" sz="1200" u="sng"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5CC48878-6C4E-4E30-BA47-D3ADEC246C78}"/>
              </a:ext>
            </a:extLst>
          </p:cNvPr>
          <p:cNvSpPr/>
          <p:nvPr/>
        </p:nvSpPr>
        <p:spPr>
          <a:xfrm>
            <a:off x="3034391" y="2455456"/>
            <a:ext cx="1275065" cy="87086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58" name="正方形/長方形 57">
            <a:extLst>
              <a:ext uri="{FF2B5EF4-FFF2-40B4-BE49-F238E27FC236}">
                <a16:creationId xmlns:a16="http://schemas.microsoft.com/office/drawing/2014/main" id="{34FE04D1-06B7-45ED-ABF1-EDBF18F64778}"/>
              </a:ext>
            </a:extLst>
          </p:cNvPr>
          <p:cNvSpPr/>
          <p:nvPr/>
        </p:nvSpPr>
        <p:spPr>
          <a:xfrm>
            <a:off x="4337095" y="2459799"/>
            <a:ext cx="1215391" cy="87086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11" name="直線矢印コネクタ 10">
            <a:extLst>
              <a:ext uri="{FF2B5EF4-FFF2-40B4-BE49-F238E27FC236}">
                <a16:creationId xmlns:a16="http://schemas.microsoft.com/office/drawing/2014/main" id="{88752DAB-67E9-4252-97A9-7B84F9931A53}"/>
              </a:ext>
            </a:extLst>
          </p:cNvPr>
          <p:cNvCxnSpPr>
            <a:cxnSpLocks/>
          </p:cNvCxnSpPr>
          <p:nvPr/>
        </p:nvCxnSpPr>
        <p:spPr>
          <a:xfrm flipH="1">
            <a:off x="2712463" y="3348179"/>
            <a:ext cx="353090" cy="230282"/>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67" name="直線矢印コネクタ 66">
            <a:extLst>
              <a:ext uri="{FF2B5EF4-FFF2-40B4-BE49-F238E27FC236}">
                <a16:creationId xmlns:a16="http://schemas.microsoft.com/office/drawing/2014/main" id="{46BB7A30-C859-4B96-83B8-3679ECEAAC16}"/>
              </a:ext>
            </a:extLst>
          </p:cNvPr>
          <p:cNvCxnSpPr>
            <a:cxnSpLocks/>
          </p:cNvCxnSpPr>
          <p:nvPr/>
        </p:nvCxnSpPr>
        <p:spPr>
          <a:xfrm>
            <a:off x="4800946" y="3354066"/>
            <a:ext cx="0" cy="192811"/>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25" name="正方形/長方形 24">
            <a:extLst>
              <a:ext uri="{FF2B5EF4-FFF2-40B4-BE49-F238E27FC236}">
                <a16:creationId xmlns:a16="http://schemas.microsoft.com/office/drawing/2014/main" id="{7E3E54C9-B638-4982-B77E-FC42990053E6}"/>
              </a:ext>
            </a:extLst>
          </p:cNvPr>
          <p:cNvSpPr/>
          <p:nvPr/>
        </p:nvSpPr>
        <p:spPr>
          <a:xfrm>
            <a:off x="4382608" y="3994265"/>
            <a:ext cx="3678232" cy="319610"/>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4" name="正方形/長方形 23">
            <a:extLst>
              <a:ext uri="{FF2B5EF4-FFF2-40B4-BE49-F238E27FC236}">
                <a16:creationId xmlns:a16="http://schemas.microsoft.com/office/drawing/2014/main" id="{D9317254-BE0C-455F-BE6F-487309CD2D49}"/>
              </a:ext>
            </a:extLst>
          </p:cNvPr>
          <p:cNvSpPr/>
          <p:nvPr/>
        </p:nvSpPr>
        <p:spPr>
          <a:xfrm>
            <a:off x="850631" y="3926329"/>
            <a:ext cx="3342197" cy="17471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7" name="正方形/長方形 26">
            <a:extLst>
              <a:ext uri="{FF2B5EF4-FFF2-40B4-BE49-F238E27FC236}">
                <a16:creationId xmlns:a16="http://schemas.microsoft.com/office/drawing/2014/main" id="{2A3EB1B4-AFE6-4007-9CF0-8BF603A35735}"/>
              </a:ext>
            </a:extLst>
          </p:cNvPr>
          <p:cNvSpPr/>
          <p:nvPr/>
        </p:nvSpPr>
        <p:spPr>
          <a:xfrm>
            <a:off x="4655820" y="6069626"/>
            <a:ext cx="1298340" cy="223333"/>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8" name="テキスト ボックス 27">
            <a:extLst>
              <a:ext uri="{FF2B5EF4-FFF2-40B4-BE49-F238E27FC236}">
                <a16:creationId xmlns:a16="http://schemas.microsoft.com/office/drawing/2014/main" id="{1E189294-8DB0-4C38-BB73-C1E6A6D746E7}"/>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提言を踏まえた大阪府における主な取組みについて</a:t>
            </a:r>
          </a:p>
        </p:txBody>
      </p:sp>
    </p:spTree>
    <p:extLst>
      <p:ext uri="{BB962C8B-B14F-4D97-AF65-F5344CB8AC3E}">
        <p14:creationId xmlns:p14="http://schemas.microsoft.com/office/powerpoint/2010/main" val="915992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 name="グラフ 40">
            <a:extLst>
              <a:ext uri="{FF2B5EF4-FFF2-40B4-BE49-F238E27FC236}">
                <a16:creationId xmlns:a16="http://schemas.microsoft.com/office/drawing/2014/main" id="{F9046667-E4E8-403A-A573-12F4C670C8D9}"/>
              </a:ext>
            </a:extLst>
          </p:cNvPr>
          <p:cNvGraphicFramePr/>
          <p:nvPr>
            <p:extLst>
              <p:ext uri="{D42A27DB-BD31-4B8C-83A1-F6EECF244321}">
                <p14:modId xmlns:p14="http://schemas.microsoft.com/office/powerpoint/2010/main" val="2433873159"/>
              </p:ext>
            </p:extLst>
          </p:nvPr>
        </p:nvGraphicFramePr>
        <p:xfrm>
          <a:off x="4946409" y="1937772"/>
          <a:ext cx="4233603" cy="302459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グラフ 17">
            <a:extLst>
              <a:ext uri="{FF2B5EF4-FFF2-40B4-BE49-F238E27FC236}">
                <a16:creationId xmlns:a16="http://schemas.microsoft.com/office/drawing/2014/main" id="{F67219CC-787B-43E4-8FE0-26C0D6BE73E4}"/>
              </a:ext>
            </a:extLst>
          </p:cNvPr>
          <p:cNvGraphicFramePr/>
          <p:nvPr>
            <p:extLst>
              <p:ext uri="{D42A27DB-BD31-4B8C-83A1-F6EECF244321}">
                <p14:modId xmlns:p14="http://schemas.microsoft.com/office/powerpoint/2010/main" val="1470675904"/>
              </p:ext>
            </p:extLst>
          </p:nvPr>
        </p:nvGraphicFramePr>
        <p:xfrm>
          <a:off x="145904" y="1708719"/>
          <a:ext cx="4458295" cy="2583943"/>
        </p:xfrm>
        <a:graphic>
          <a:graphicData uri="http://schemas.openxmlformats.org/drawingml/2006/chart">
            <c:chart xmlns:c="http://schemas.openxmlformats.org/drawingml/2006/chart" xmlns:r="http://schemas.openxmlformats.org/officeDocument/2006/relationships" r:id="rId3"/>
          </a:graphicData>
        </a:graphic>
      </p:graphicFrame>
      <p:sp>
        <p:nvSpPr>
          <p:cNvPr id="37" name="正方形/長方形 36"/>
          <p:cNvSpPr/>
          <p:nvPr/>
        </p:nvSpPr>
        <p:spPr>
          <a:xfrm>
            <a:off x="17579" y="1832609"/>
            <a:ext cx="3129732" cy="27305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 ① 施設入所を待機している理由（</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C55D681B-F812-4EFF-942C-BA928560A153}"/>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7" name="正方形/長方形 26">
            <a:extLst>
              <a:ext uri="{FF2B5EF4-FFF2-40B4-BE49-F238E27FC236}">
                <a16:creationId xmlns:a16="http://schemas.microsoft.com/office/drawing/2014/main" id="{E8ECF16E-E464-4F83-A812-D5C0E219FA15}"/>
              </a:ext>
            </a:extLst>
          </p:cNvPr>
          <p:cNvSpPr/>
          <p:nvPr/>
        </p:nvSpPr>
        <p:spPr>
          <a:xfrm>
            <a:off x="295086" y="4434563"/>
            <a:ext cx="4076211" cy="25394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　■障がい福祉サービスが不足している</a:t>
            </a:r>
            <a:r>
              <a:rPr kumimoji="1" lang="en-US" altLang="ja-JP" sz="1000" b="1" dirty="0">
                <a:solidFill>
                  <a:schemeClr val="tx1"/>
                </a:solidFill>
                <a:latin typeface="Meiryo UI" panose="020B0604030504040204" pitchFamily="50" charset="-128"/>
                <a:ea typeface="Meiryo UI" panose="020B0604030504040204" pitchFamily="50" charset="-128"/>
              </a:rPr>
              <a:t>93</a:t>
            </a:r>
            <a:r>
              <a:rPr kumimoji="1" lang="ja-JP" altLang="en-US" sz="1000" b="1" dirty="0">
                <a:solidFill>
                  <a:schemeClr val="tx1"/>
                </a:solidFill>
                <a:latin typeface="Meiryo UI" panose="020B0604030504040204" pitchFamily="50" charset="-128"/>
                <a:ea typeface="Meiryo UI" panose="020B0604030504040204" pitchFamily="50" charset="-128"/>
              </a:rPr>
              <a:t>名が地域生活を継続するために</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　　 必要な支援（</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93</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sp>
        <p:nvSpPr>
          <p:cNvPr id="44" name="正方形/長方形 43">
            <a:extLst>
              <a:ext uri="{FF2B5EF4-FFF2-40B4-BE49-F238E27FC236}">
                <a16:creationId xmlns:a16="http://schemas.microsoft.com/office/drawing/2014/main" id="{C2BF0E89-CC49-4BFE-B42F-CA9415976B8A}"/>
              </a:ext>
            </a:extLst>
          </p:cNvPr>
          <p:cNvSpPr/>
          <p:nvPr/>
        </p:nvSpPr>
        <p:spPr>
          <a:xfrm>
            <a:off x="4937070" y="1982927"/>
            <a:ext cx="2642239" cy="24202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■家族等の希望内容（</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709</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sp>
        <p:nvSpPr>
          <p:cNvPr id="2" name="正方形/長方形 1">
            <a:extLst>
              <a:ext uri="{FF2B5EF4-FFF2-40B4-BE49-F238E27FC236}">
                <a16:creationId xmlns:a16="http://schemas.microsoft.com/office/drawing/2014/main" id="{9202CD37-CF2F-434B-BE97-D0494ECA27BE}"/>
              </a:ext>
            </a:extLst>
          </p:cNvPr>
          <p:cNvSpPr/>
          <p:nvPr/>
        </p:nvSpPr>
        <p:spPr>
          <a:xfrm>
            <a:off x="3582138" y="2850259"/>
            <a:ext cx="1027157" cy="599812"/>
          </a:xfrm>
          <a:prstGeom prst="rect">
            <a:avLst/>
          </a:prstGeom>
          <a:noFill/>
          <a:ln w="2222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0" name="右矢印 39"/>
          <p:cNvSpPr/>
          <p:nvPr/>
        </p:nvSpPr>
        <p:spPr>
          <a:xfrm>
            <a:off x="4635230" y="2873717"/>
            <a:ext cx="241068" cy="253945"/>
          </a:xfrm>
          <a:prstGeom prst="rightArrow">
            <a:avLst/>
          </a:prstGeom>
          <a:solidFill>
            <a:srgbClr val="0033CC">
              <a:alpha val="50196"/>
            </a:srgb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8" name="正方形/長方形 27">
            <a:extLst>
              <a:ext uri="{FF2B5EF4-FFF2-40B4-BE49-F238E27FC236}">
                <a16:creationId xmlns:a16="http://schemas.microsoft.com/office/drawing/2014/main" id="{592D6DC0-07D6-40E8-B36D-EE5C92344424}"/>
              </a:ext>
            </a:extLst>
          </p:cNvPr>
          <p:cNvSpPr/>
          <p:nvPr/>
        </p:nvSpPr>
        <p:spPr>
          <a:xfrm>
            <a:off x="373380" y="3980281"/>
            <a:ext cx="4127481" cy="273056"/>
          </a:xfrm>
          <a:prstGeom prst="rect">
            <a:avLst/>
          </a:prstGeom>
          <a:noFill/>
          <a:ln w="2222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1" name="右矢印 39">
            <a:extLst>
              <a:ext uri="{FF2B5EF4-FFF2-40B4-BE49-F238E27FC236}">
                <a16:creationId xmlns:a16="http://schemas.microsoft.com/office/drawing/2014/main" id="{F361CFD5-A85E-4AC9-9AAB-1E3C34FABC18}"/>
              </a:ext>
            </a:extLst>
          </p:cNvPr>
          <p:cNvSpPr/>
          <p:nvPr/>
        </p:nvSpPr>
        <p:spPr>
          <a:xfrm rot="5400000">
            <a:off x="3309254" y="4252506"/>
            <a:ext cx="193771" cy="226827"/>
          </a:xfrm>
          <a:prstGeom prst="rightArrow">
            <a:avLst/>
          </a:prstGeom>
          <a:solidFill>
            <a:srgbClr val="0033CC">
              <a:alpha val="50196"/>
            </a:srgb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1" name="正方形/長方形 20">
            <a:extLst>
              <a:ext uri="{FF2B5EF4-FFF2-40B4-BE49-F238E27FC236}">
                <a16:creationId xmlns:a16="http://schemas.microsoft.com/office/drawing/2014/main" id="{EFF55767-A55C-4DFD-A903-1C09B175C613}"/>
              </a:ext>
            </a:extLst>
          </p:cNvPr>
          <p:cNvSpPr/>
          <p:nvPr/>
        </p:nvSpPr>
        <p:spPr>
          <a:xfrm>
            <a:off x="30394" y="783476"/>
            <a:ext cx="9043790" cy="89101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◆「家族等の希望により待機している」が最も多く</a:t>
            </a:r>
            <a:r>
              <a:rPr kumimoji="1" lang="en-US" altLang="ja-JP" sz="1200" dirty="0">
                <a:solidFill>
                  <a:schemeClr val="tx1"/>
                </a:solidFill>
                <a:latin typeface="Meiryo UI" panose="020B0604030504040204" pitchFamily="50" charset="-128"/>
                <a:ea typeface="Meiryo UI" panose="020B0604030504040204" pitchFamily="50" charset="-128"/>
              </a:rPr>
              <a:t>709</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58</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そのうち家族等の希望内容は「将来、家族に何かあった時に本人の行き場がないと困るため」が最も多く</a:t>
            </a:r>
            <a:r>
              <a:rPr kumimoji="1" lang="en-US" altLang="ja-JP" sz="1200" dirty="0">
                <a:solidFill>
                  <a:schemeClr val="tx1"/>
                </a:solidFill>
                <a:latin typeface="Meiryo UI" panose="020B0604030504040204" pitchFamily="50" charset="-128"/>
                <a:ea typeface="Meiryo UI" panose="020B0604030504040204" pitchFamily="50" charset="-128"/>
              </a:rPr>
              <a:t>351</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50</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◆「地域生活を継続するための障がい福祉サービスが不足しているため」の</a:t>
            </a:r>
            <a:r>
              <a:rPr kumimoji="1" lang="en-US" altLang="ja-JP" sz="1200" dirty="0">
                <a:solidFill>
                  <a:schemeClr val="tx1"/>
                </a:solidFill>
                <a:latin typeface="Meiryo UI" panose="020B0604030504040204" pitchFamily="50" charset="-128"/>
                <a:ea typeface="Meiryo UI" panose="020B0604030504040204" pitchFamily="50" charset="-128"/>
              </a:rPr>
              <a:t>93</a:t>
            </a:r>
            <a:r>
              <a:rPr kumimoji="1" lang="ja-JP" altLang="en-US" sz="1200" dirty="0">
                <a:solidFill>
                  <a:schemeClr val="tx1"/>
                </a:solidFill>
                <a:latin typeface="Meiryo UI" panose="020B0604030504040204" pitchFamily="50" charset="-128"/>
                <a:ea typeface="Meiryo UI" panose="020B0604030504040204" pitchFamily="50" charset="-128"/>
              </a:rPr>
              <a:t>人について、地域生活を継続するために必要な支援として、「障がい特性に応じた設備・環境が整備されたグループホーム」が</a:t>
            </a:r>
            <a:r>
              <a:rPr kumimoji="1" lang="en-US" altLang="ja-JP" sz="1200" dirty="0">
                <a:solidFill>
                  <a:schemeClr val="tx1"/>
                </a:solidFill>
                <a:latin typeface="Meiryo UI" panose="020B0604030504040204" pitchFamily="50" charset="-128"/>
                <a:ea typeface="Meiryo UI" panose="020B0604030504040204" pitchFamily="50" charset="-128"/>
              </a:rPr>
              <a:t>87</a:t>
            </a:r>
            <a:r>
              <a:rPr kumimoji="1" lang="ja-JP" altLang="en-US" sz="1200" dirty="0">
                <a:solidFill>
                  <a:schemeClr val="tx1"/>
                </a:solidFill>
                <a:latin typeface="Meiryo UI" panose="020B0604030504040204" pitchFamily="50" charset="-128"/>
                <a:ea typeface="Meiryo UI" panose="020B0604030504040204" pitchFamily="50" charset="-128"/>
              </a:rPr>
              <a:t>人。「専門的支援を行うグループホーム等の居住系サービスの質」が</a:t>
            </a:r>
            <a:r>
              <a:rPr kumimoji="1" lang="en-US" altLang="ja-JP" sz="1200" dirty="0">
                <a:solidFill>
                  <a:schemeClr val="tx1"/>
                </a:solidFill>
                <a:latin typeface="Meiryo UI" panose="020B0604030504040204" pitchFamily="50" charset="-128"/>
                <a:ea typeface="Meiryo UI" panose="020B0604030504040204" pitchFamily="50" charset="-128"/>
              </a:rPr>
              <a:t>81</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BA3BE861-A924-4B70-AA14-7D965B6D2376}"/>
              </a:ext>
            </a:extLst>
          </p:cNvPr>
          <p:cNvGraphicFramePr>
            <a:graphicFrameLocks noGrp="1"/>
          </p:cNvGraphicFramePr>
          <p:nvPr>
            <p:extLst>
              <p:ext uri="{D42A27DB-BD31-4B8C-83A1-F6EECF244321}">
                <p14:modId xmlns:p14="http://schemas.microsoft.com/office/powerpoint/2010/main" val="2168829303"/>
              </p:ext>
            </p:extLst>
          </p:nvPr>
        </p:nvGraphicFramePr>
        <p:xfrm>
          <a:off x="511895" y="4830409"/>
          <a:ext cx="3866037" cy="1834482"/>
        </p:xfrm>
        <a:graphic>
          <a:graphicData uri="http://schemas.openxmlformats.org/drawingml/2006/table">
            <a:tbl>
              <a:tblPr>
                <a:tableStyleId>{BDBED569-4797-4DF1-A0F4-6AAB3CD982D8}</a:tableStyleId>
              </a:tblPr>
              <a:tblGrid>
                <a:gridCol w="2132142">
                  <a:extLst>
                    <a:ext uri="{9D8B030D-6E8A-4147-A177-3AD203B41FA5}">
                      <a16:colId xmlns:a16="http://schemas.microsoft.com/office/drawing/2014/main" val="2807385868"/>
                    </a:ext>
                  </a:extLst>
                </a:gridCol>
                <a:gridCol w="984668">
                  <a:extLst>
                    <a:ext uri="{9D8B030D-6E8A-4147-A177-3AD203B41FA5}">
                      <a16:colId xmlns:a16="http://schemas.microsoft.com/office/drawing/2014/main" val="392760222"/>
                    </a:ext>
                  </a:extLst>
                </a:gridCol>
                <a:gridCol w="749227">
                  <a:extLst>
                    <a:ext uri="{9D8B030D-6E8A-4147-A177-3AD203B41FA5}">
                      <a16:colId xmlns:a16="http://schemas.microsoft.com/office/drawing/2014/main" val="1198061211"/>
                    </a:ext>
                  </a:extLst>
                </a:gridCol>
              </a:tblGrid>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障がい特性に応じた設備・環境が整備されたグループホーム</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pPr algn="r" fontAlgn="ctr"/>
                      <a:r>
                        <a:rPr lang="en-US" altLang="ja-JP" sz="900" u="none" strike="noStrike" dirty="0">
                          <a:effectLst/>
                          <a:latin typeface="メイリオ" panose="020B0604030504040204" pitchFamily="50" charset="-128"/>
                          <a:ea typeface="メイリオ" panose="020B0604030504040204" pitchFamily="50" charset="-128"/>
                        </a:rPr>
                        <a:t>507</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87</a:t>
                      </a:r>
                    </a:p>
                  </a:txBody>
                  <a:tcPr marL="9525" marR="9525" marT="9525" marB="0" anchor="ctr">
                    <a:solidFill>
                      <a:srgbClr val="FFFF00"/>
                    </a:solidFill>
                  </a:tcPr>
                </a:tc>
                <a:extLst>
                  <a:ext uri="{0D108BD9-81ED-4DB2-BD59-A6C34878D82A}">
                    <a16:rowId xmlns:a16="http://schemas.microsoft.com/office/drawing/2014/main" val="50693091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サービスの質</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（専門的支援を行う事業所）</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81</a:t>
                      </a:r>
                    </a:p>
                  </a:txBody>
                  <a:tcPr marL="9525" marR="9525" marT="9525" marB="0" anchor="ctr">
                    <a:solidFill>
                      <a:srgbClr val="FFFF00"/>
                    </a:solid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163452637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サービスの量</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a:t>
                      </a:r>
                    </a:p>
                  </a:txBody>
                  <a:tcPr marL="9525" marR="9525" marT="9525" marB="0" anchor="ctr">
                    <a:noFill/>
                  </a:tcPr>
                </a:tc>
                <a:extLst>
                  <a:ext uri="{0D108BD9-81ED-4DB2-BD59-A6C34878D82A}">
                    <a16:rowId xmlns:a16="http://schemas.microsoft.com/office/drawing/2014/main" val="245875992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noFill/>
                  </a:tcPr>
                </a:tc>
                <a:extLst>
                  <a:ext uri="{0D108BD9-81ED-4DB2-BD59-A6C34878D82A}">
                    <a16:rowId xmlns:a16="http://schemas.microsoft.com/office/drawing/2014/main" val="277060126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1206218028"/>
                  </a:ext>
                </a:extLst>
              </a:tr>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その他</a:t>
                      </a:r>
                    </a:p>
                  </a:txBody>
                  <a:tcPr marL="9525" marR="9525" marT="9525" marB="0" anchor="ctr">
                    <a:solidFill>
                      <a:schemeClr val="accent1">
                        <a:lumMod val="20000"/>
                        <a:lumOff val="80000"/>
                      </a:schemeClr>
                    </a:solidFill>
                  </a:tcPr>
                </a:tc>
                <a:tc h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noFill/>
                  </a:tcPr>
                </a:tc>
                <a:extLst>
                  <a:ext uri="{0D108BD9-81ED-4DB2-BD59-A6C34878D82A}">
                    <a16:rowId xmlns:a16="http://schemas.microsoft.com/office/drawing/2014/main" val="3043773743"/>
                  </a:ext>
                </a:extLst>
              </a:tr>
            </a:tbl>
          </a:graphicData>
        </a:graphic>
      </p:graphicFrame>
      <p:cxnSp>
        <p:nvCxnSpPr>
          <p:cNvPr id="6" name="直線コネクタ 5">
            <a:extLst>
              <a:ext uri="{FF2B5EF4-FFF2-40B4-BE49-F238E27FC236}">
                <a16:creationId xmlns:a16="http://schemas.microsoft.com/office/drawing/2014/main" id="{2934C3D9-D204-493C-B73C-BB95C8DABF0A}"/>
              </a:ext>
            </a:extLst>
          </p:cNvPr>
          <p:cNvCxnSpPr/>
          <p:nvPr/>
        </p:nvCxnSpPr>
        <p:spPr>
          <a:xfrm flipV="1">
            <a:off x="8255000" y="4047067"/>
            <a:ext cx="0" cy="407906"/>
          </a:xfrm>
          <a:prstGeom prst="line">
            <a:avLst/>
          </a:prstGeom>
          <a:ln w="158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9" name="正方形/長方形 18">
            <a:extLst>
              <a:ext uri="{FF2B5EF4-FFF2-40B4-BE49-F238E27FC236}">
                <a16:creationId xmlns:a16="http://schemas.microsoft.com/office/drawing/2014/main" id="{5DB389DE-9C80-40F0-ADB2-68EDD6827352}"/>
              </a:ext>
            </a:extLst>
          </p:cNvPr>
          <p:cNvSpPr/>
          <p:nvPr/>
        </p:nvSpPr>
        <p:spPr>
          <a:xfrm>
            <a:off x="4851492" y="4927234"/>
            <a:ext cx="4247268" cy="278811"/>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100" b="1" dirty="0">
                <a:latin typeface="HG丸ｺﾞｼｯｸM-PRO" panose="020F0600000000000000" pitchFamily="50" charset="-128"/>
                <a:ea typeface="HG丸ｺﾞｼｯｸM-PRO" panose="020F0600000000000000" pitchFamily="50" charset="-128"/>
              </a:rPr>
              <a:t> </a:t>
            </a:r>
            <a:r>
              <a:rPr kumimoji="1" lang="ja-JP" altLang="en-US" sz="1300" b="1" dirty="0">
                <a:latin typeface="HG丸ｺﾞｼｯｸM-PRO" panose="020F0600000000000000" pitchFamily="50" charset="-128"/>
                <a:ea typeface="HG丸ｺﾞｼｯｸM-PRO" panose="020F0600000000000000" pitchFamily="50" charset="-128"/>
              </a:rPr>
              <a:t>４　市町村における協議の場（令和６年６月末時点）</a:t>
            </a:r>
          </a:p>
        </p:txBody>
      </p:sp>
      <p:graphicFrame>
        <p:nvGraphicFramePr>
          <p:cNvPr id="20" name="表 19">
            <a:extLst>
              <a:ext uri="{FF2B5EF4-FFF2-40B4-BE49-F238E27FC236}">
                <a16:creationId xmlns:a16="http://schemas.microsoft.com/office/drawing/2014/main" id="{A160C0EA-F99C-4688-8E87-3AF1A8472BE5}"/>
              </a:ext>
            </a:extLst>
          </p:cNvPr>
          <p:cNvGraphicFramePr>
            <a:graphicFrameLocks noGrp="1"/>
          </p:cNvGraphicFramePr>
          <p:nvPr>
            <p:extLst>
              <p:ext uri="{D42A27DB-BD31-4B8C-83A1-F6EECF244321}">
                <p14:modId xmlns:p14="http://schemas.microsoft.com/office/powerpoint/2010/main" val="3599372138"/>
              </p:ext>
            </p:extLst>
          </p:nvPr>
        </p:nvGraphicFramePr>
        <p:xfrm>
          <a:off x="4924203" y="6057261"/>
          <a:ext cx="3988387" cy="660555"/>
        </p:xfrm>
        <a:graphic>
          <a:graphicData uri="http://schemas.openxmlformats.org/drawingml/2006/table">
            <a:tbl>
              <a:tblPr firstRow="1" bandRow="1">
                <a:tableStyleId>{BDBED569-4797-4DF1-A0F4-6AAB3CD982D8}</a:tableStyleId>
              </a:tblPr>
              <a:tblGrid>
                <a:gridCol w="1168989">
                  <a:extLst>
                    <a:ext uri="{9D8B030D-6E8A-4147-A177-3AD203B41FA5}">
                      <a16:colId xmlns:a16="http://schemas.microsoft.com/office/drawing/2014/main" val="1854744225"/>
                    </a:ext>
                  </a:extLst>
                </a:gridCol>
                <a:gridCol w="1282792">
                  <a:extLst>
                    <a:ext uri="{9D8B030D-6E8A-4147-A177-3AD203B41FA5}">
                      <a16:colId xmlns:a16="http://schemas.microsoft.com/office/drawing/2014/main" val="3400976175"/>
                    </a:ext>
                  </a:extLst>
                </a:gridCol>
                <a:gridCol w="1536606">
                  <a:extLst>
                    <a:ext uri="{9D8B030D-6E8A-4147-A177-3AD203B41FA5}">
                      <a16:colId xmlns:a16="http://schemas.microsoft.com/office/drawing/2014/main" val="2610209979"/>
                    </a:ext>
                  </a:extLst>
                </a:gridCol>
              </a:tblGrid>
              <a:tr h="220185">
                <a:tc row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協議の場の</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有無</a:t>
                      </a:r>
                    </a:p>
                  </a:txBody>
                  <a:tcPr marL="116272" marR="116272" marT="58136" marB="58136" anchor="ctr">
                    <a:lnL w="12700" cap="flat" cmpd="sng" algn="ctr">
                      <a:solidFill>
                        <a:schemeClr val="accent5"/>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100" b="0" dirty="0">
                          <a:latin typeface="メイリオ" panose="020B0604030504040204" pitchFamily="50" charset="-128"/>
                          <a:ea typeface="メイリオ" panose="020B0604030504040204" pitchFamily="50" charset="-128"/>
                        </a:rPr>
                        <a:t>有：</a:t>
                      </a:r>
                      <a:r>
                        <a:rPr kumimoji="1" lang="en-US" altLang="ja-JP" sz="1100" b="0" dirty="0">
                          <a:latin typeface="メイリオ" panose="020B0604030504040204" pitchFamily="50" charset="-128"/>
                          <a:ea typeface="メイリオ" panose="020B0604030504040204" pitchFamily="50" charset="-128"/>
                        </a:rPr>
                        <a:t>11</a:t>
                      </a: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3">
                  <a:txBody>
                    <a:bodyPr/>
                    <a:lstStyle/>
                    <a:p>
                      <a:r>
                        <a:rPr kumimoji="1" lang="ja-JP" altLang="en-US" sz="1100" b="0" dirty="0">
                          <a:latin typeface="メイリオ" panose="020B0604030504040204" pitchFamily="50" charset="-128"/>
                          <a:ea typeface="メイリオ" panose="020B0604030504040204" pitchFamily="50" charset="-128"/>
                        </a:rPr>
                        <a:t>主な協議の場</a:t>
                      </a:r>
                      <a:endParaRPr kumimoji="1" lang="en-US" altLang="ja-JP" sz="1100" b="0" dirty="0">
                        <a:latin typeface="メイリオ" panose="020B0604030504040204" pitchFamily="50" charset="-128"/>
                        <a:ea typeface="メイリオ" panose="020B0604030504040204" pitchFamily="50" charset="-128"/>
                      </a:endParaRPr>
                    </a:p>
                    <a:p>
                      <a:r>
                        <a:rPr kumimoji="1" lang="ja-JP" altLang="en-US" sz="1100" b="0" dirty="0">
                          <a:latin typeface="メイリオ" panose="020B0604030504040204" pitchFamily="50" charset="-128"/>
                          <a:ea typeface="メイリオ" panose="020B0604030504040204" pitchFamily="50" charset="-128"/>
                        </a:rPr>
                        <a:t>自立支援協議会等</a:t>
                      </a:r>
                    </a:p>
                  </a:txBody>
                  <a:tcPr marL="116272" marR="116272" marT="58136" marB="58136" anchor="ctr">
                    <a:lnL w="12700" cap="flat" cmpd="sng" algn="ctr">
                      <a:solidFill>
                        <a:schemeClr val="bg1">
                          <a:lumMod val="75000"/>
                        </a:schemeClr>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4026594234"/>
                  </a:ext>
                </a:extLst>
              </a:tr>
              <a:tr h="220185">
                <a:tc vMerge="1">
                  <a:txBody>
                    <a:bodyPr/>
                    <a:lstStyle/>
                    <a:p>
                      <a:endParaRPr kumimoji="1" lang="ja-JP" altLang="en-US"/>
                    </a:p>
                  </a:txBody>
                  <a:tcPr/>
                </a:tc>
                <a:tc>
                  <a:txBody>
                    <a:bodyPr/>
                    <a:lstStyle/>
                    <a:p>
                      <a:pPr algn="ctr"/>
                      <a:r>
                        <a:rPr kumimoji="1" lang="ja-JP" altLang="en-US" sz="1100" b="0" dirty="0">
                          <a:highlight>
                            <a:srgbClr val="FFFF00"/>
                          </a:highlight>
                          <a:latin typeface="メイリオ" panose="020B0604030504040204" pitchFamily="50" charset="-128"/>
                          <a:ea typeface="メイリオ" panose="020B0604030504040204" pitchFamily="50" charset="-128"/>
                        </a:rPr>
                        <a:t>無：</a:t>
                      </a:r>
                      <a:r>
                        <a:rPr kumimoji="1" lang="en-US" altLang="ja-JP" sz="1100" b="0" dirty="0">
                          <a:highlight>
                            <a:srgbClr val="FFFF00"/>
                          </a:highlight>
                          <a:latin typeface="メイリオ" panose="020B0604030504040204" pitchFamily="50" charset="-128"/>
                          <a:ea typeface="メイリオ" panose="020B0604030504040204" pitchFamily="50" charset="-128"/>
                        </a:rPr>
                        <a:t>30</a:t>
                      </a: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tc vMerge="1">
                  <a:txBody>
                    <a:bodyPr/>
                    <a:lstStyle/>
                    <a:p>
                      <a:endParaRPr kumimoji="1" lang="ja-JP" altLang="en-US"/>
                    </a:p>
                  </a:txBody>
                  <a:tcPr/>
                </a:tc>
                <a:extLst>
                  <a:ext uri="{0D108BD9-81ED-4DB2-BD59-A6C34878D82A}">
                    <a16:rowId xmlns:a16="http://schemas.microsoft.com/office/drawing/2014/main" val="1978512713"/>
                  </a:ext>
                </a:extLst>
              </a:tr>
              <a:tr h="220185">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メイリオ" panose="020B0604030504040204" pitchFamily="50" charset="-128"/>
                        <a:ea typeface="メイリオ" panose="020B0604030504040204" pitchFamily="50" charset="-128"/>
                      </a:endParaRPr>
                    </a:p>
                  </a:txBody>
                  <a:tcPr anchor="ctr">
                    <a:lnR w="12700" cap="flat" cmpd="sng" algn="ctr">
                      <a:solidFill>
                        <a:schemeClr val="bg1">
                          <a:lumMod val="75000"/>
                        </a:schemeClr>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1100" b="0" dirty="0">
                          <a:latin typeface="メイリオ" panose="020B0604030504040204" pitchFamily="50" charset="-128"/>
                          <a:ea typeface="メイリオ" panose="020B0604030504040204" pitchFamily="50" charset="-128"/>
                        </a:rPr>
                        <a:t>設置予定有：２</a:t>
                      </a:r>
                      <a:endParaRPr kumimoji="1" lang="en-US" altLang="ja-JP" sz="1100" b="0" dirty="0">
                        <a:latin typeface="メイリオ" panose="020B0604030504040204" pitchFamily="50" charset="-128"/>
                        <a:ea typeface="メイリオ" panose="020B0604030504040204" pitchFamily="50" charset="-128"/>
                      </a:endParaRP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accent5"/>
                      </a:solidFill>
                      <a:prstDash val="solid"/>
                      <a:round/>
                      <a:headEnd type="none" w="med" len="med"/>
                      <a:tailEnd type="none" w="med" len="med"/>
                    </a:lnB>
                    <a:noFill/>
                  </a:tcPr>
                </a:tc>
                <a:tc vMerge="1">
                  <a:txBody>
                    <a:bodyPr/>
                    <a:lstStyle/>
                    <a:p>
                      <a:endParaRPr kumimoji="1" lang="ja-JP" altLang="en-US" sz="900" b="0" dirty="0">
                        <a:latin typeface="メイリオ" panose="020B0604030504040204" pitchFamily="50" charset="-128"/>
                        <a:ea typeface="メイリオ"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341672432"/>
                  </a:ext>
                </a:extLst>
              </a:tr>
            </a:tbl>
          </a:graphicData>
        </a:graphic>
      </p:graphicFrame>
      <p:sp>
        <p:nvSpPr>
          <p:cNvPr id="22" name="正方形/長方形 21">
            <a:extLst>
              <a:ext uri="{FF2B5EF4-FFF2-40B4-BE49-F238E27FC236}">
                <a16:creationId xmlns:a16="http://schemas.microsoft.com/office/drawing/2014/main" id="{721DF21C-E7C9-4879-8099-58B5C0D99C11}"/>
              </a:ext>
            </a:extLst>
          </p:cNvPr>
          <p:cNvSpPr/>
          <p:nvPr/>
        </p:nvSpPr>
        <p:spPr>
          <a:xfrm>
            <a:off x="4725429" y="5776616"/>
            <a:ext cx="4579724" cy="27881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lvl="0" defTabSz="685800">
              <a:defRPr/>
            </a:pPr>
            <a:r>
              <a:rPr kumimoji="1" lang="ja-JP" altLang="en-US" sz="1050" b="1" dirty="0">
                <a:solidFill>
                  <a:schemeClr val="tx1"/>
                </a:solidFill>
                <a:latin typeface="メイリオ" panose="020B0604030504040204" pitchFamily="50" charset="-128"/>
                <a:ea typeface="メイリオ" panose="020B0604030504040204" pitchFamily="50" charset="-128"/>
              </a:rPr>
              <a:t> 市町村における待機者に関する協議の場等について</a:t>
            </a:r>
            <a:r>
              <a:rPr kumimoji="1" lang="ja-JP" altLang="en-US" sz="10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N=43</a:t>
            </a:r>
            <a:r>
              <a:rPr kumimoji="1" lang="ja-JP" altLang="en-US" sz="1000" b="1"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A4321C3A-950A-423D-8A24-C5F928FFB0F9}"/>
              </a:ext>
            </a:extLst>
          </p:cNvPr>
          <p:cNvSpPr/>
          <p:nvPr/>
        </p:nvSpPr>
        <p:spPr>
          <a:xfrm>
            <a:off x="38100" y="520833"/>
            <a:ext cx="9051323" cy="263106"/>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３ 施設入所を待機している理由</a:t>
            </a:r>
          </a:p>
        </p:txBody>
      </p:sp>
      <p:sp>
        <p:nvSpPr>
          <p:cNvPr id="29" name="正方形/長方形 28">
            <a:extLst>
              <a:ext uri="{FF2B5EF4-FFF2-40B4-BE49-F238E27FC236}">
                <a16:creationId xmlns:a16="http://schemas.microsoft.com/office/drawing/2014/main" id="{929497EF-1B9B-4829-B43B-724FA930B0C6}"/>
              </a:ext>
            </a:extLst>
          </p:cNvPr>
          <p:cNvSpPr/>
          <p:nvPr/>
        </p:nvSpPr>
        <p:spPr>
          <a:xfrm>
            <a:off x="4857721" y="5269675"/>
            <a:ext cx="4121353" cy="40955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000" dirty="0">
                <a:solidFill>
                  <a:schemeClr val="tx1"/>
                </a:solidFill>
                <a:latin typeface="Meiryo UI" panose="020B0604030504040204" pitchFamily="50" charset="-128"/>
                <a:ea typeface="Meiryo UI" panose="020B0604030504040204" pitchFamily="50" charset="-128"/>
              </a:rPr>
              <a:t>・市町村において待機者についての協議の場がないと回答した市町村は</a:t>
            </a:r>
            <a:r>
              <a:rPr kumimoji="1" lang="en-US" altLang="ja-JP" sz="1000" dirty="0">
                <a:solidFill>
                  <a:schemeClr val="tx1"/>
                </a:solidFill>
                <a:latin typeface="Meiryo UI" panose="020B0604030504040204" pitchFamily="50" charset="-128"/>
                <a:ea typeface="Meiryo UI" panose="020B0604030504040204" pitchFamily="50" charset="-128"/>
              </a:rPr>
              <a:t>30</a:t>
            </a:r>
          </a:p>
          <a:p>
            <a:pPr marL="92075" indent="-92075"/>
            <a:r>
              <a:rPr kumimoji="1" lang="en-US" altLang="ja-JP" sz="1000" dirty="0">
                <a:solidFill>
                  <a:schemeClr val="tx1"/>
                </a:solidFill>
                <a:latin typeface="Meiryo UI" panose="020B0604030504040204" pitchFamily="50" charset="-128"/>
                <a:ea typeface="Meiryo UI" panose="020B0604030504040204" pitchFamily="50" charset="-128"/>
              </a:rPr>
              <a:t> </a:t>
            </a:r>
            <a:r>
              <a:rPr kumimoji="1" lang="ja-JP" altLang="en-US" sz="1000" dirty="0">
                <a:solidFill>
                  <a:schemeClr val="tx1"/>
                </a:solidFill>
                <a:latin typeface="Meiryo UI" panose="020B0604030504040204" pitchFamily="50" charset="-128"/>
                <a:ea typeface="Meiryo UI" panose="020B0604030504040204" pitchFamily="50" charset="-128"/>
              </a:rPr>
              <a:t>（昨年調査以降、新たに３市が設置、２市が設置予定）</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5" name="大かっこ 4">
            <a:extLst>
              <a:ext uri="{FF2B5EF4-FFF2-40B4-BE49-F238E27FC236}">
                <a16:creationId xmlns:a16="http://schemas.microsoft.com/office/drawing/2014/main" id="{316C3DA1-F05A-422D-BCF7-FED93781F9CF}"/>
              </a:ext>
            </a:extLst>
          </p:cNvPr>
          <p:cNvSpPr/>
          <p:nvPr/>
        </p:nvSpPr>
        <p:spPr>
          <a:xfrm>
            <a:off x="301816" y="4482071"/>
            <a:ext cx="4247268" cy="2190439"/>
          </a:xfrm>
          <a:prstGeom prst="bracketPair">
            <a:avLst>
              <a:gd name="adj" fmla="val 2092"/>
            </a:avLst>
          </a:prstGeom>
          <a:ln w="25400" cmpd="sng">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大かっこ 29">
            <a:extLst>
              <a:ext uri="{FF2B5EF4-FFF2-40B4-BE49-F238E27FC236}">
                <a16:creationId xmlns:a16="http://schemas.microsoft.com/office/drawing/2014/main" id="{5B8E7AA8-7451-43A5-A148-B5F67A6F3770}"/>
              </a:ext>
            </a:extLst>
          </p:cNvPr>
          <p:cNvSpPr/>
          <p:nvPr/>
        </p:nvSpPr>
        <p:spPr>
          <a:xfrm>
            <a:off x="4875270" y="1982927"/>
            <a:ext cx="4199713" cy="2787193"/>
          </a:xfrm>
          <a:prstGeom prst="bracketPair">
            <a:avLst>
              <a:gd name="adj" fmla="val 1642"/>
            </a:avLst>
          </a:prstGeom>
          <a:ln w="25400">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E4F97756-6033-4CB0-A0CD-7ABA001F1EA9}"/>
              </a:ext>
            </a:extLst>
          </p:cNvPr>
          <p:cNvSpPr txBox="1"/>
          <p:nvPr/>
        </p:nvSpPr>
        <p:spPr>
          <a:xfrm>
            <a:off x="3801155" y="4662398"/>
            <a:ext cx="697627" cy="215444"/>
          </a:xfrm>
          <a:prstGeom prst="rect">
            <a:avLst/>
          </a:prstGeom>
          <a:noFill/>
        </p:spPr>
        <p:txBody>
          <a:bodyPr wrap="none" rtlCol="0">
            <a:spAutoFit/>
          </a:bodyPr>
          <a:lstStyle/>
          <a:p>
            <a:r>
              <a:rPr kumimoji="1" lang="en-US" altLang="ja-JP" sz="800" dirty="0"/>
              <a:t>※</a:t>
            </a:r>
            <a:r>
              <a:rPr kumimoji="1" lang="ja-JP" altLang="en-US" sz="800" dirty="0"/>
              <a:t>複数回答</a:t>
            </a:r>
          </a:p>
        </p:txBody>
      </p:sp>
      <p:sp>
        <p:nvSpPr>
          <p:cNvPr id="25" name="テキスト ボックス 24">
            <a:extLst>
              <a:ext uri="{FF2B5EF4-FFF2-40B4-BE49-F238E27FC236}">
                <a16:creationId xmlns:a16="http://schemas.microsoft.com/office/drawing/2014/main" id="{A86A245F-34C2-425B-A573-8EDA6549C519}"/>
              </a:ext>
            </a:extLst>
          </p:cNvPr>
          <p:cNvSpPr txBox="1"/>
          <p:nvPr/>
        </p:nvSpPr>
        <p:spPr>
          <a:xfrm>
            <a:off x="-14548" y="11435"/>
            <a:ext cx="9158548" cy="388407"/>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令和６年度　施設入所の待機者に</a:t>
            </a:r>
            <a:r>
              <a:rPr kumimoji="1" lang="ja-JP" altLang="en-US" b="1" dirty="0">
                <a:solidFill>
                  <a:prstClr val="white"/>
                </a:solidFill>
                <a:latin typeface="HGPｺﾞｼｯｸE" panose="020B0900000000000000" pitchFamily="50" charset="-128"/>
                <a:ea typeface="HGPｺﾞｼｯｸE" panose="020B0900000000000000" pitchFamily="50" charset="-128"/>
              </a:rPr>
              <a:t>関する</a:t>
            </a:r>
            <a:r>
              <a:rPr kumimoji="1"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実態調査について</a:t>
            </a:r>
          </a:p>
        </p:txBody>
      </p:sp>
      <p:sp>
        <p:nvSpPr>
          <p:cNvPr id="32" name="正方形/長方形 31">
            <a:extLst>
              <a:ext uri="{FF2B5EF4-FFF2-40B4-BE49-F238E27FC236}">
                <a16:creationId xmlns:a16="http://schemas.microsoft.com/office/drawing/2014/main" id="{50FEDE33-604E-4D09-B354-1FEC8BE7C79B}"/>
              </a:ext>
            </a:extLst>
          </p:cNvPr>
          <p:cNvSpPr/>
          <p:nvPr/>
        </p:nvSpPr>
        <p:spPr>
          <a:xfrm>
            <a:off x="6964680" y="4429584"/>
            <a:ext cx="2014393" cy="319610"/>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3" name="正方形/長方形 32">
            <a:extLst>
              <a:ext uri="{FF2B5EF4-FFF2-40B4-BE49-F238E27FC236}">
                <a16:creationId xmlns:a16="http://schemas.microsoft.com/office/drawing/2014/main" id="{950BE6E2-0106-487E-81BE-D96ED70D56B2}"/>
              </a:ext>
            </a:extLst>
          </p:cNvPr>
          <p:cNvSpPr/>
          <p:nvPr/>
        </p:nvSpPr>
        <p:spPr>
          <a:xfrm flipV="1">
            <a:off x="3624810" y="4840339"/>
            <a:ext cx="746487" cy="40889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5" name="正方形/長方形 34">
            <a:extLst>
              <a:ext uri="{FF2B5EF4-FFF2-40B4-BE49-F238E27FC236}">
                <a16:creationId xmlns:a16="http://schemas.microsoft.com/office/drawing/2014/main" id="{466BAF15-1F95-4E3B-A471-CA3D4C0A4605}"/>
              </a:ext>
            </a:extLst>
          </p:cNvPr>
          <p:cNvSpPr/>
          <p:nvPr/>
        </p:nvSpPr>
        <p:spPr>
          <a:xfrm flipV="1">
            <a:off x="6107381" y="6289744"/>
            <a:ext cx="1245919" cy="210555"/>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4" name="テキスト ボックス 33">
            <a:extLst>
              <a:ext uri="{FF2B5EF4-FFF2-40B4-BE49-F238E27FC236}">
                <a16:creationId xmlns:a16="http://schemas.microsoft.com/office/drawing/2014/main" id="{F4E43AD2-C7E9-4346-8F0D-9B05792FCDA8}"/>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提言を踏まえた大阪府における主な取組みについて</a:t>
            </a:r>
          </a:p>
        </p:txBody>
      </p:sp>
    </p:spTree>
    <p:extLst>
      <p:ext uri="{BB962C8B-B14F-4D97-AF65-F5344CB8AC3E}">
        <p14:creationId xmlns:p14="http://schemas.microsoft.com/office/powerpoint/2010/main" val="2862597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124700" y="6390432"/>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graphicFrame>
        <p:nvGraphicFramePr>
          <p:cNvPr id="31" name="表 30">
            <a:extLst>
              <a:ext uri="{FF2B5EF4-FFF2-40B4-BE49-F238E27FC236}">
                <a16:creationId xmlns:a16="http://schemas.microsoft.com/office/drawing/2014/main" id="{E21A0085-8E7E-4440-9ECC-380F593D4780}"/>
              </a:ext>
            </a:extLst>
          </p:cNvPr>
          <p:cNvGraphicFramePr>
            <a:graphicFrameLocks noGrp="1"/>
          </p:cNvGraphicFramePr>
          <p:nvPr/>
        </p:nvGraphicFramePr>
        <p:xfrm>
          <a:off x="66426" y="841048"/>
          <a:ext cx="8955042" cy="5996328"/>
        </p:xfrm>
        <a:graphic>
          <a:graphicData uri="http://schemas.openxmlformats.org/drawingml/2006/table">
            <a:tbl>
              <a:tblPr firstRow="1" bandRow="1">
                <a:tableStyleId>{5A111915-BE36-4E01-A7E5-04B1672EAD32}</a:tableStyleId>
              </a:tblPr>
              <a:tblGrid>
                <a:gridCol w="8955042">
                  <a:extLst>
                    <a:ext uri="{9D8B030D-6E8A-4147-A177-3AD203B41FA5}">
                      <a16:colId xmlns:a16="http://schemas.microsoft.com/office/drawing/2014/main" val="3114873037"/>
                    </a:ext>
                  </a:extLst>
                </a:gridCol>
              </a:tblGrid>
              <a:tr h="29159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dirty="0">
                          <a:latin typeface="Meiryo UI" panose="020B0604030504040204" pitchFamily="50" charset="-128"/>
                          <a:ea typeface="Meiryo UI" panose="020B0604030504040204" pitchFamily="50" charset="-128"/>
                        </a:rPr>
                        <a:t>◆令和７年度主要事業　</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知事重点</a:t>
                      </a:r>
                      <a:r>
                        <a:rPr kumimoji="1" lang="en-US" altLang="ja-JP" sz="1300" dirty="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18333835"/>
                  </a:ext>
                </a:extLst>
              </a:tr>
              <a:tr h="5704730">
                <a:tc>
                  <a:txBody>
                    <a:bodyPr/>
                    <a:lstStyle/>
                    <a:p>
                      <a:r>
                        <a:rPr kumimoji="1" lang="en-US" altLang="ja-JP" sz="1100" b="0" u="none" dirty="0">
                          <a:latin typeface="Meiryo UI" panose="020B0604030504040204" pitchFamily="50" charset="-128"/>
                          <a:ea typeface="Meiryo UI" panose="020B0604030504040204" pitchFamily="50" charset="-128"/>
                        </a:rPr>
                        <a:t>【</a:t>
                      </a:r>
                      <a:r>
                        <a:rPr kumimoji="1" lang="ja-JP" altLang="en-US" sz="1100" b="0" u="none" dirty="0">
                          <a:latin typeface="Meiryo UI" panose="020B0604030504040204" pitchFamily="50" charset="-128"/>
                          <a:ea typeface="Meiryo UI" panose="020B0604030504040204" pitchFamily="50" charset="-128"/>
                        </a:rPr>
                        <a:t>事業目的</a:t>
                      </a:r>
                      <a:r>
                        <a:rPr kumimoji="1" lang="en-US" altLang="ja-JP" sz="1100" b="0" u="none" dirty="0">
                          <a:latin typeface="Meiryo UI" panose="020B0604030504040204" pitchFamily="50" charset="-128"/>
                          <a:ea typeface="Meiryo UI" panose="020B0604030504040204" pitchFamily="50" charset="-128"/>
                        </a:rPr>
                        <a:t>】</a:t>
                      </a:r>
                    </a:p>
                    <a:p>
                      <a:r>
                        <a:rPr kumimoji="1" lang="ja-JP" altLang="en-US" sz="1100" b="0" u="none" dirty="0">
                          <a:latin typeface="Meiryo UI" panose="020B0604030504040204" pitchFamily="50" charset="-128"/>
                          <a:ea typeface="Meiryo UI" panose="020B0604030504040204" pitchFamily="50" charset="-128"/>
                        </a:rPr>
                        <a:t>　　障がい者施策全般に関する総合的・基本的な計画である「第５次大阪府障がい者計画」（計画期間：令和３～８年度）の中間見直しにおいて、</a:t>
                      </a:r>
                      <a:endParaRPr kumimoji="1" lang="en-US" altLang="ja-JP" sz="1100" b="0" u="none" dirty="0">
                        <a:latin typeface="Meiryo UI" panose="020B0604030504040204" pitchFamily="50" charset="-128"/>
                        <a:ea typeface="Meiryo UI" panose="020B0604030504040204" pitchFamily="50" charset="-128"/>
                      </a:endParaRPr>
                    </a:p>
                    <a:p>
                      <a:r>
                        <a:rPr kumimoji="1" lang="en-US" altLang="ja-JP" sz="1100" b="0" u="none" dirty="0">
                          <a:latin typeface="Meiryo UI" panose="020B0604030504040204" pitchFamily="50" charset="-128"/>
                          <a:ea typeface="Meiryo UI" panose="020B0604030504040204" pitchFamily="50" charset="-128"/>
                        </a:rPr>
                        <a:t>    </a:t>
                      </a:r>
                      <a:r>
                        <a:rPr kumimoji="1" lang="ja-JP" altLang="en-US" sz="1100" b="0" u="none" dirty="0">
                          <a:latin typeface="Meiryo UI" panose="020B0604030504040204" pitchFamily="50" charset="-128"/>
                          <a:ea typeface="Meiryo UI" panose="020B0604030504040204" pitchFamily="50" charset="-128"/>
                        </a:rPr>
                        <a:t>新たに盛り込んだ「障がい者の地域生活の継続を支援するための体制整備」を推進するため、施設入所の待機者に関する実態調査の結果も踏まえ、</a:t>
                      </a:r>
                      <a:endParaRPr kumimoji="1" lang="en-US" altLang="ja-JP" sz="1100" b="0" u="none" dirty="0">
                        <a:latin typeface="Meiryo UI" panose="020B0604030504040204" pitchFamily="50" charset="-128"/>
                        <a:ea typeface="Meiryo UI" panose="020B0604030504040204" pitchFamily="50" charset="-128"/>
                      </a:endParaRPr>
                    </a:p>
                    <a:p>
                      <a:r>
                        <a:rPr kumimoji="1" lang="en-US" altLang="ja-JP" sz="1100" b="0" u="none" dirty="0">
                          <a:latin typeface="Meiryo UI" panose="020B0604030504040204" pitchFamily="50" charset="-128"/>
                          <a:ea typeface="Meiryo UI" panose="020B0604030504040204" pitchFamily="50" charset="-128"/>
                        </a:rPr>
                        <a:t>    </a:t>
                      </a:r>
                      <a:r>
                        <a:rPr kumimoji="1" lang="ja-JP" altLang="en-US" sz="1100" b="0" u="none" dirty="0">
                          <a:latin typeface="Meiryo UI" panose="020B0604030504040204" pitchFamily="50" charset="-128"/>
                          <a:ea typeface="Meiryo UI" panose="020B0604030504040204" pitchFamily="50" charset="-128"/>
                        </a:rPr>
                        <a:t>市町村及び事業所等への支援を強化し、相談支援体制の充実・強化や地域での支援体制の整備を図る事業を実施。</a:t>
                      </a:r>
                      <a:endParaRPr kumimoji="1" lang="en-US" altLang="ja-JP" sz="1100" b="0" u="none" dirty="0">
                        <a:latin typeface="Meiryo UI" panose="020B0604030504040204" pitchFamily="50" charset="-128"/>
                        <a:ea typeface="Meiryo UI" panose="020B0604030504040204" pitchFamily="50" charset="-128"/>
                      </a:endParaRPr>
                    </a:p>
                    <a:p>
                      <a:pPr>
                        <a:spcBef>
                          <a:spcPts val="600"/>
                        </a:spcBef>
                      </a:pPr>
                      <a:r>
                        <a:rPr kumimoji="1" lang="en-US" altLang="ja-JP" sz="1100" b="0" u="none" dirty="0">
                          <a:latin typeface="Meiryo UI" panose="020B0604030504040204" pitchFamily="50" charset="-128"/>
                          <a:ea typeface="Meiryo UI" panose="020B0604030504040204" pitchFamily="50" charset="-128"/>
                        </a:rPr>
                        <a:t>【</a:t>
                      </a:r>
                      <a:r>
                        <a:rPr kumimoji="1" lang="ja-JP" altLang="en-US" sz="1100" b="0" u="none" dirty="0">
                          <a:latin typeface="Meiryo UI" panose="020B0604030504040204" pitchFamily="50" charset="-128"/>
                          <a:ea typeface="Meiryo UI" panose="020B0604030504040204" pitchFamily="50" charset="-128"/>
                        </a:rPr>
                        <a:t>事業内容</a:t>
                      </a:r>
                      <a:r>
                        <a:rPr kumimoji="1" lang="en-US" altLang="ja-JP" sz="1100" b="0" u="none" dirty="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2647611836"/>
                  </a:ext>
                </a:extLst>
              </a:tr>
            </a:tbl>
          </a:graphicData>
        </a:graphic>
      </p:graphicFrame>
      <p:sp>
        <p:nvSpPr>
          <p:cNvPr id="34" name="正方形/長方形 33">
            <a:extLst>
              <a:ext uri="{FF2B5EF4-FFF2-40B4-BE49-F238E27FC236}">
                <a16:creationId xmlns:a16="http://schemas.microsoft.com/office/drawing/2014/main" id="{285A7A2C-C4FA-4809-B8BB-B6CD4FA5E8E6}"/>
              </a:ext>
            </a:extLst>
          </p:cNvPr>
          <p:cNvSpPr/>
          <p:nvPr/>
        </p:nvSpPr>
        <p:spPr>
          <a:xfrm>
            <a:off x="1116108" y="2132856"/>
            <a:ext cx="7847673" cy="1158698"/>
          </a:xfrm>
          <a:prstGeom prst="rect">
            <a:avLst/>
          </a:prstGeom>
          <a:no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sz="1200" b="1" i="0" kern="1200" dirty="0">
                <a:solidFill>
                  <a:schemeClr val="tx1"/>
                </a:solidFill>
                <a:effectLst/>
                <a:latin typeface="Meiryo UI" panose="020B0604030504040204" pitchFamily="50" charset="-128"/>
                <a:ea typeface="Meiryo UI" panose="020B0604030504040204" pitchFamily="50" charset="-128"/>
              </a:rPr>
              <a:t>◆</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継続</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地域生活促進アセスメント事業（</a:t>
            </a:r>
            <a:r>
              <a:rPr lang="ja-JP" altLang="en-US" sz="1200" b="1" u="sng" dirty="0">
                <a:solidFill>
                  <a:schemeClr val="tx1"/>
                </a:solidFill>
                <a:latin typeface="Meiryo UI" panose="020B0604030504040204" pitchFamily="50" charset="-128"/>
                <a:ea typeface="Meiryo UI" panose="020B0604030504040204" pitchFamily="50" charset="-128"/>
              </a:rPr>
              <a:t>予算</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966</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千円）</a:t>
            </a:r>
            <a:endParaRPr kumimoji="1" lang="en-US" altLang="ja-JP" sz="1200" b="1" u="sng"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200" b="1" i="0" kern="1200" dirty="0">
                <a:solidFill>
                  <a:schemeClr val="tx1"/>
                </a:solidFill>
                <a:effectLst/>
                <a:latin typeface="Meiryo UI" panose="020B0604030504040204" pitchFamily="50" charset="-128"/>
                <a:ea typeface="Meiryo UI" panose="020B0604030504040204" pitchFamily="50" charset="-128"/>
              </a:rPr>
              <a:t>　　</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自宅やグループホームで生活している施設入所希望者が地域で暮らし続ける可能性を探るための支援マニュアルや、施設入所者の地域生活への移行</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を促進するための相談支援ツール等を作成し、府内市町村や民間事業者へ普及を図る。</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rPr>
              <a:t>R6</a:t>
            </a:r>
            <a:r>
              <a:rPr lang="ja-JP" altLang="en-US" sz="1000" dirty="0">
                <a:solidFill>
                  <a:schemeClr val="tx1"/>
                </a:solidFill>
                <a:latin typeface="Meiryo UI" panose="020B0604030504040204" pitchFamily="50" charset="-128"/>
                <a:ea typeface="Meiryo UI" panose="020B0604030504040204" pitchFamily="50" charset="-128"/>
              </a:rPr>
              <a:t>実績）ケアマネジメント推進部会においてワーキンググループを設置し、地域生活を継続するためのアセスメントシートや、強度行動障がいの方を</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地域で支援するためのアセスメントシートなどを盛り込んだ「地域生活促進アセスメントマニュアル案」を作成した。</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00" b="0" i="0" kern="1200" dirty="0">
                <a:solidFill>
                  <a:schemeClr val="tx1"/>
                </a:solidFill>
                <a:effectLst/>
                <a:latin typeface="Meiryo UI" panose="020B0604030504040204" pitchFamily="50" charset="-128"/>
                <a:ea typeface="Meiryo UI" panose="020B0604030504040204" pitchFamily="50" charset="-128"/>
              </a:rPr>
              <a:t>　 （</a:t>
            </a:r>
            <a:r>
              <a:rPr kumimoji="1" lang="en-US" altLang="ja-JP" sz="1000" b="0" i="0" kern="1200" dirty="0">
                <a:solidFill>
                  <a:schemeClr val="tx1"/>
                </a:solidFill>
                <a:effectLst/>
                <a:latin typeface="Meiryo UI" panose="020B0604030504040204" pitchFamily="50" charset="-128"/>
                <a:ea typeface="Meiryo UI" panose="020B0604030504040204" pitchFamily="50" charset="-128"/>
              </a:rPr>
              <a:t>R7</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予定）府内８市町において、「地域生活促進アセスメントマニュアル案」をモデル実施。その結果を踏まえ、マニュアル最終版を作成する予定。</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p:txBody>
      </p:sp>
      <p:sp>
        <p:nvSpPr>
          <p:cNvPr id="35" name="矢印: 五方向 34">
            <a:extLst>
              <a:ext uri="{FF2B5EF4-FFF2-40B4-BE49-F238E27FC236}">
                <a16:creationId xmlns:a16="http://schemas.microsoft.com/office/drawing/2014/main" id="{ECCB0E1B-01C6-449D-86D4-EECF80A239D6}"/>
              </a:ext>
            </a:extLst>
          </p:cNvPr>
          <p:cNvSpPr/>
          <p:nvPr/>
        </p:nvSpPr>
        <p:spPr>
          <a:xfrm>
            <a:off x="180219" y="2132856"/>
            <a:ext cx="902217" cy="1174422"/>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市町村における相談支援体制の充実・強化</a:t>
            </a:r>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36" name="矢印: 五方向 35">
            <a:extLst>
              <a:ext uri="{FF2B5EF4-FFF2-40B4-BE49-F238E27FC236}">
                <a16:creationId xmlns:a16="http://schemas.microsoft.com/office/drawing/2014/main" id="{E3B77989-6CFB-4F7F-B18B-F0D5CF0AA9DB}"/>
              </a:ext>
            </a:extLst>
          </p:cNvPr>
          <p:cNvSpPr/>
          <p:nvPr/>
        </p:nvSpPr>
        <p:spPr>
          <a:xfrm>
            <a:off x="169402" y="4137781"/>
            <a:ext cx="913034" cy="2160240"/>
          </a:xfrm>
          <a:prstGeom prst="homePlate">
            <a:avLst>
              <a:gd name="adj" fmla="val 5000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tx1"/>
                </a:solidFill>
                <a:latin typeface="Meiryo UI" panose="020B0604030504040204" pitchFamily="50" charset="-128"/>
                <a:ea typeface="Meiryo UI" panose="020B0604030504040204" pitchFamily="50" charset="-128"/>
              </a:rPr>
              <a:t>地域の事業所等</a:t>
            </a:r>
            <a:r>
              <a:rPr kumimoji="1" lang="ja-JP" altLang="en-US" sz="1000" b="1" dirty="0">
                <a:solidFill>
                  <a:schemeClr val="tx1"/>
                </a:solidFill>
                <a:latin typeface="Meiryo UI" panose="020B0604030504040204" pitchFamily="50" charset="-128"/>
                <a:ea typeface="Meiryo UI" panose="020B0604030504040204" pitchFamily="50" charset="-128"/>
              </a:rPr>
              <a:t>におけるハード・ソフトの基盤整備</a:t>
            </a:r>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22FDAB7A-8E8D-4FDC-85B5-7E07F5DD185C}"/>
              </a:ext>
            </a:extLst>
          </p:cNvPr>
          <p:cNvSpPr/>
          <p:nvPr/>
        </p:nvSpPr>
        <p:spPr>
          <a:xfrm>
            <a:off x="1115615" y="3337963"/>
            <a:ext cx="7847672" cy="345750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kumimoji="1" lang="ja-JP" altLang="en-US" sz="1200" b="1" i="0" kern="1200" dirty="0">
                <a:solidFill>
                  <a:schemeClr val="tx1"/>
                </a:solidFill>
                <a:effectLst/>
                <a:latin typeface="Meiryo UI" panose="020B0604030504040204" pitchFamily="50" charset="-128"/>
                <a:ea typeface="Meiryo UI" panose="020B0604030504040204" pitchFamily="50" charset="-128"/>
              </a:rPr>
              <a:t>◆</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継続</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大阪府版強度行動障がい専門支援モデル普及事業（</a:t>
            </a:r>
            <a:r>
              <a:rPr lang="ja-JP" altLang="en-US" sz="1200" b="1" u="sng" dirty="0">
                <a:solidFill>
                  <a:schemeClr val="tx1"/>
                </a:solidFill>
                <a:latin typeface="Meiryo UI" panose="020B0604030504040204" pitchFamily="50" charset="-128"/>
                <a:ea typeface="Meiryo UI" panose="020B0604030504040204" pitchFamily="50" charset="-128"/>
              </a:rPr>
              <a:t>予算</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526</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千円）</a:t>
            </a:r>
            <a:endParaRPr kumimoji="1" lang="en-US" altLang="ja-JP" sz="1200" b="1" i="0" u="sng"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kumimoji="1" lang="ja-JP" altLang="en-US" sz="1200" i="0" kern="1200" dirty="0">
                <a:solidFill>
                  <a:schemeClr val="tx1"/>
                </a:solidFill>
                <a:effectLst/>
                <a:latin typeface="Meiryo UI" panose="020B0604030504040204" pitchFamily="50" charset="-128"/>
                <a:ea typeface="Meiryo UI" panose="020B0604030504040204" pitchFamily="50" charset="-128"/>
              </a:rPr>
              <a:t>　　</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強度行動障がい者への専門的な支援力を向上するため、府内の事業所に府立砂川厚生福祉センターで開発した支援モデルを普及。</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rPr>
              <a:t>R6</a:t>
            </a:r>
            <a:r>
              <a:rPr lang="ja-JP" altLang="en-US" sz="1000" dirty="0">
                <a:solidFill>
                  <a:schemeClr val="tx1"/>
                </a:solidFill>
                <a:latin typeface="Meiryo UI" panose="020B0604030504040204" pitchFamily="50" charset="-128"/>
                <a:ea typeface="Meiryo UI" panose="020B0604030504040204" pitchFamily="50" charset="-128"/>
              </a:rPr>
              <a:t>実績）府内３事業所に「大阪府版強度行動障がい専門支援モデル（いぶきモデル）」を使ったコンサルを行い、細やかな配慮を要する強度行</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400"/>
              </a:lnSpc>
            </a:pPr>
            <a:r>
              <a:rPr lang="en-US" altLang="ja-JP" sz="1000"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動障がい者の支援方法を普及した。</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rPr>
              <a:t>R7</a:t>
            </a:r>
            <a:r>
              <a:rPr lang="ja-JP" altLang="en-US" sz="1000" dirty="0">
                <a:solidFill>
                  <a:schemeClr val="tx1"/>
                </a:solidFill>
                <a:latin typeface="Meiryo UI" panose="020B0604030504040204" pitchFamily="50" charset="-128"/>
                <a:ea typeface="Meiryo UI" panose="020B0604030504040204" pitchFamily="50" charset="-128"/>
              </a:rPr>
              <a:t>予定）</a:t>
            </a:r>
            <a:r>
              <a:rPr lang="en-US" altLang="ja-JP" sz="1000" dirty="0">
                <a:solidFill>
                  <a:schemeClr val="tx1"/>
                </a:solidFill>
                <a:latin typeface="Meiryo UI" panose="020B0604030504040204" pitchFamily="50" charset="-128"/>
                <a:ea typeface="Meiryo UI" panose="020B0604030504040204" pitchFamily="50" charset="-128"/>
              </a:rPr>
              <a:t>R6</a:t>
            </a:r>
            <a:r>
              <a:rPr lang="ja-JP" altLang="en-US" sz="1000" dirty="0">
                <a:solidFill>
                  <a:schemeClr val="tx1"/>
                </a:solidFill>
                <a:latin typeface="Meiryo UI" panose="020B0604030504040204" pitchFamily="50" charset="-128"/>
                <a:ea typeface="Meiryo UI" panose="020B0604030504040204" pitchFamily="50" charset="-128"/>
              </a:rPr>
              <a:t>とは別の３事業所へ同様のコンサルを実施し、引き続き民間事業者の支援力向上に努める。</a:t>
            </a:r>
            <a:endParaRPr kumimoji="1" lang="ja-JP" altLang="en-US" sz="1200" b="0" i="0" kern="1200" dirty="0">
              <a:solidFill>
                <a:schemeClr val="tx1"/>
              </a:solidFill>
              <a:effectLst/>
              <a:latin typeface="Meiryo UI" panose="020B0604030504040204" pitchFamily="50" charset="-128"/>
              <a:ea typeface="Meiryo UI" panose="020B0604030504040204" pitchFamily="50" charset="-128"/>
            </a:endParaRPr>
          </a:p>
          <a:p>
            <a:pPr>
              <a:lnSpc>
                <a:spcPts val="1600"/>
              </a:lnSpc>
            </a:pPr>
            <a:r>
              <a:rPr kumimoji="1" lang="ja-JP" altLang="en-US" sz="1200" b="1" kern="1200" dirty="0">
                <a:solidFill>
                  <a:schemeClr val="tx1"/>
                </a:solidFill>
                <a:effectLst/>
                <a:latin typeface="Meiryo UI" panose="020B0604030504040204" pitchFamily="50" charset="-128"/>
                <a:ea typeface="Meiryo UI" panose="020B0604030504040204" pitchFamily="50" charset="-128"/>
              </a:rPr>
              <a:t>◆</a:t>
            </a:r>
            <a:r>
              <a:rPr kumimoji="1" lang="en-US" altLang="ja-JP" sz="1200" b="1"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継続</a:t>
            </a:r>
            <a:r>
              <a:rPr kumimoji="1" lang="en-US" altLang="ja-JP" sz="1200" b="1" u="sng" kern="1200" dirty="0">
                <a:solidFill>
                  <a:schemeClr val="tx1"/>
                </a:solidFill>
                <a:effectLst/>
                <a:latin typeface="Meiryo UI" panose="020B0604030504040204" pitchFamily="50" charset="-128"/>
                <a:ea typeface="Meiryo UI" panose="020B0604030504040204" pitchFamily="50" charset="-128"/>
              </a:rPr>
              <a:t>】</a:t>
            </a:r>
            <a:r>
              <a:rPr kumimoji="1" lang="ja-JP" altLang="ja-JP" sz="1200" b="1" u="sng" kern="1200" dirty="0">
                <a:solidFill>
                  <a:schemeClr val="tx1"/>
                </a:solidFill>
                <a:effectLst/>
                <a:latin typeface="Meiryo UI" panose="020B0604030504040204" pitchFamily="50" charset="-128"/>
                <a:ea typeface="Meiryo UI" panose="020B0604030504040204" pitchFamily="50" charset="-128"/>
              </a:rPr>
              <a:t>地域生活推進事業</a:t>
            </a:r>
            <a:r>
              <a:rPr kumimoji="1" lang="ja-JP" altLang="en-US" sz="1200" b="1" u="sng" kern="1200" dirty="0">
                <a:solidFill>
                  <a:schemeClr val="tx1"/>
                </a:solidFill>
                <a:effectLst/>
                <a:latin typeface="Meiryo UI" panose="020B0604030504040204" pitchFamily="50" charset="-128"/>
                <a:ea typeface="Meiryo UI" panose="020B0604030504040204" pitchFamily="50" charset="-128"/>
              </a:rPr>
              <a:t>費</a:t>
            </a:r>
            <a:r>
              <a:rPr kumimoji="1" lang="ja-JP" altLang="ja-JP" sz="1200" b="1" u="sng" kern="1200" dirty="0">
                <a:solidFill>
                  <a:schemeClr val="tx1"/>
                </a:solidFill>
                <a:effectLst/>
                <a:latin typeface="Meiryo UI" panose="020B0604030504040204" pitchFamily="50" charset="-128"/>
                <a:ea typeface="Meiryo UI" panose="020B0604030504040204" pitchFamily="50" charset="-128"/>
              </a:rPr>
              <a:t>補助金</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a:t>
            </a:r>
            <a:r>
              <a:rPr lang="ja-JP" altLang="en-US" sz="1200" b="1" u="sng" dirty="0">
                <a:solidFill>
                  <a:schemeClr val="tx1"/>
                </a:solidFill>
                <a:latin typeface="Meiryo UI" panose="020B0604030504040204" pitchFamily="50" charset="-128"/>
                <a:ea typeface="Meiryo UI" panose="020B0604030504040204" pitchFamily="50" charset="-128"/>
              </a:rPr>
              <a:t>予算</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10,111</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千円）　　</a:t>
            </a:r>
            <a:endParaRPr kumimoji="1" lang="en-US" altLang="ja-JP" sz="1200" b="1" i="0" u="sng"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kumimoji="1" lang="ja-JP" altLang="en-US" sz="1200" b="0" kern="1200" baseline="0" dirty="0">
                <a:solidFill>
                  <a:schemeClr val="tx1"/>
                </a:solidFill>
                <a:effectLst/>
                <a:latin typeface="Meiryo UI" panose="020B0604030504040204" pitchFamily="50" charset="-128"/>
                <a:ea typeface="Meiryo UI" panose="020B0604030504040204" pitchFamily="50" charset="-128"/>
              </a:rPr>
              <a:t>　　　</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地域生活推進の機運上昇及び取組みの横展開と底上げを図るため、地域生活推進に向けた本人・家族・事業所等の意識醸成を図る普及啓発</a:t>
            </a:r>
            <a:endParaRPr kumimoji="1" lang="en-US" altLang="ja-JP" sz="1000" b="0" kern="1200" baseline="0" dirty="0">
              <a:solidFill>
                <a:schemeClr val="tx1"/>
              </a:solidFill>
              <a:effectLst/>
              <a:latin typeface="Meiryo UI" panose="020B0604030504040204" pitchFamily="50" charset="-128"/>
              <a:ea typeface="Meiryo UI" panose="020B0604030504040204" pitchFamily="50" charset="-128"/>
            </a:endParaRPr>
          </a:p>
          <a:p>
            <a:pPr>
              <a:lnSpc>
                <a:spcPts val="1400"/>
              </a:lnSpc>
            </a:pPr>
            <a:r>
              <a:rPr lang="en-US" altLang="ja-JP" sz="1000" dirty="0">
                <a:solidFill>
                  <a:schemeClr val="tx1"/>
                </a:solidFill>
                <a:latin typeface="Meiryo UI" panose="020B0604030504040204" pitchFamily="50" charset="-128"/>
                <a:ea typeface="Meiryo UI" panose="020B0604030504040204" pitchFamily="50" charset="-128"/>
              </a:rPr>
              <a:t>    </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や施設及びグループホーム等の連携を通じた地域生活推進の実践を行う法人等による取組みに必要な経費を助成。</a:t>
            </a:r>
            <a:endParaRPr kumimoji="1" lang="en-US" altLang="ja-JP" sz="1000" b="0" kern="1200" baseline="0" dirty="0">
              <a:solidFill>
                <a:schemeClr val="tx1"/>
              </a:solidFill>
              <a:effectLst/>
              <a:latin typeface="Meiryo UI" panose="020B0604030504040204" pitchFamily="50" charset="-128"/>
              <a:ea typeface="Meiryo UI" panose="020B0604030504040204" pitchFamily="50" charset="-128"/>
            </a:endParaRPr>
          </a:p>
          <a:p>
            <a:pPr marL="804863" indent="-804863">
              <a:lnSpc>
                <a:spcPts val="1400"/>
              </a:lnSpc>
            </a:pP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    （</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R6</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実績）令和６年度補助対象事業者において、事業所への調査や障がい者の地域生活を映像化した動画作成、研修会等による普及啓発事  </a:t>
            </a:r>
            <a:b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b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 </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業を実施。また、地域移行に向けた段階ごとのアプローチ（協議、ＧＨ体験、付き添い支援等）を実践するモデル事業を実施した。</a:t>
            </a:r>
            <a:endParaRPr kumimoji="1" lang="en-US" altLang="ja-JP" sz="1000" b="0" kern="1200" baseline="0" dirty="0">
              <a:solidFill>
                <a:schemeClr val="tx1"/>
              </a:solidFill>
              <a:effectLst/>
              <a:latin typeface="Meiryo UI" panose="020B0604030504040204" pitchFamily="50" charset="-128"/>
              <a:ea typeface="Meiryo UI" panose="020B0604030504040204" pitchFamily="50" charset="-128"/>
            </a:endParaRPr>
          </a:p>
          <a:p>
            <a:pPr marL="804863" indent="-804863">
              <a:lnSpc>
                <a:spcPts val="1400"/>
              </a:lnSpc>
            </a:pP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　  （</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R7</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予定）令和６年度の内容を踏まえ</a:t>
            </a:r>
            <a:r>
              <a:rPr lang="ja-JP" altLang="en-US" sz="1000" dirty="0">
                <a:solidFill>
                  <a:schemeClr val="tx1"/>
                </a:solidFill>
                <a:latin typeface="Meiryo UI" panose="020B0604030504040204" pitchFamily="50" charset="-128"/>
                <a:ea typeface="Meiryo UI" panose="020B0604030504040204" pitchFamily="50" charset="-128"/>
              </a:rPr>
              <a:t>、</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本人・家族等への地域生活体験等による地域生活推進への取組みや、段階的アプローチによる地域移行の実践モデルの実施及び事業者が連携して地域生活を支える体制構築を図るための事業を公募する。</a:t>
            </a:r>
            <a:endParaRPr kumimoji="1" lang="en-US" altLang="ja-JP" sz="1000" b="0" kern="1200" baseline="0" dirty="0">
              <a:solidFill>
                <a:schemeClr val="tx1"/>
              </a:solidFill>
              <a:effectLst/>
              <a:latin typeface="Meiryo UI" panose="020B0604030504040204" pitchFamily="50" charset="-128"/>
              <a:ea typeface="Meiryo UI" panose="020B0604030504040204" pitchFamily="50" charset="-128"/>
            </a:endParaRPr>
          </a:p>
          <a:p>
            <a:pPr>
              <a:lnSpc>
                <a:spcPts val="1600"/>
              </a:lnSpc>
            </a:pPr>
            <a:r>
              <a:rPr kumimoji="1" lang="ja-JP" altLang="en-US" sz="1200" b="1" dirty="0">
                <a:solidFill>
                  <a:schemeClr val="tx1"/>
                </a:solidFill>
                <a:latin typeface="Meiryo UI" panose="020B0604030504040204" pitchFamily="50" charset="-128"/>
                <a:ea typeface="Meiryo UI" panose="020B0604030504040204" pitchFamily="50" charset="-128"/>
              </a:rPr>
              <a:t>◆</a:t>
            </a:r>
            <a:r>
              <a:rPr kumimoji="1" lang="en-US" altLang="ja-JP" sz="1200" b="1" u="sng" dirty="0">
                <a:solidFill>
                  <a:schemeClr val="tx1"/>
                </a:solidFill>
                <a:latin typeface="Meiryo UI" panose="020B0604030504040204" pitchFamily="50" charset="-128"/>
                <a:ea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継続</a:t>
            </a:r>
            <a:r>
              <a:rPr kumimoji="1" lang="en-US" altLang="ja-JP" sz="1200" b="1" u="sng" dirty="0">
                <a:solidFill>
                  <a:schemeClr val="tx1"/>
                </a:solidFill>
                <a:latin typeface="Meiryo UI" panose="020B0604030504040204" pitchFamily="50" charset="-128"/>
                <a:ea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重度障がい者グループホーム等整備事業費補助金</a:t>
            </a:r>
            <a:r>
              <a:rPr lang="ja-JP" altLang="en-US" sz="1200" b="1" u="sng" dirty="0">
                <a:solidFill>
                  <a:schemeClr val="tx1"/>
                </a:solidFill>
                <a:latin typeface="Meiryo UI" panose="020B0604030504040204" pitchFamily="50" charset="-128"/>
                <a:ea typeface="Meiryo UI" panose="020B0604030504040204" pitchFamily="50" charset="-128"/>
              </a:rPr>
              <a:t>（予算</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2</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５</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２</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00</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千円）</a:t>
            </a:r>
            <a:endParaRPr kumimoji="1" lang="en-US" altLang="ja-JP" sz="1200" b="0" u="sng" dirty="0">
              <a:solidFill>
                <a:schemeClr val="tx1"/>
              </a:solidFill>
              <a:latin typeface="Meiryo UI" panose="020B0604030504040204" pitchFamily="50" charset="-128"/>
              <a:ea typeface="Meiryo UI" panose="020B0604030504040204" pitchFamily="50" charset="-128"/>
            </a:endParaRPr>
          </a:p>
          <a:p>
            <a:pPr>
              <a:lnSpc>
                <a:spcPts val="1400"/>
              </a:lnSpc>
            </a:pPr>
            <a:r>
              <a:rPr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000" b="0" dirty="0">
                <a:solidFill>
                  <a:schemeClr val="tx1"/>
                </a:solidFill>
                <a:latin typeface="Meiryo UI" panose="020B0604030504040204" pitchFamily="50" charset="-128"/>
                <a:ea typeface="Meiryo UI" panose="020B0604030504040204" pitchFamily="50" charset="-128"/>
              </a:rPr>
              <a:t>重度障がい者の地域生活を支援するグループホーム及び短期入所事業所を拡充するため、事業者に対し、受入れに必要な環境整備に係る費用</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kumimoji="1" lang="ja-JP" altLang="en-US" sz="1000" b="0" dirty="0">
                <a:solidFill>
                  <a:schemeClr val="tx1"/>
                </a:solidFill>
                <a:latin typeface="Meiryo UI" panose="020B0604030504040204" pitchFamily="50" charset="-128"/>
                <a:ea typeface="Meiryo UI" panose="020B0604030504040204" pitchFamily="50" charset="-128"/>
              </a:rPr>
              <a:t>を助成</a:t>
            </a:r>
            <a:r>
              <a:rPr lang="ja-JP" altLang="en-US" sz="1000" dirty="0">
                <a:solidFill>
                  <a:schemeClr val="tx1"/>
                </a:solidFill>
                <a:latin typeface="Meiryo UI" panose="020B0604030504040204" pitchFamily="50" charset="-128"/>
                <a:ea typeface="Meiryo UI" panose="020B0604030504040204" pitchFamily="50" charset="-128"/>
              </a:rPr>
              <a:t>。</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en-US" altLang="ja-JP" sz="1000" dirty="0">
                <a:solidFill>
                  <a:schemeClr val="tx1"/>
                </a:solidFill>
                <a:latin typeface="Meiryo UI" panose="020B0604030504040204" pitchFamily="50" charset="-128"/>
                <a:ea typeface="Meiryo UI" panose="020B0604030504040204" pitchFamily="50" charset="-128"/>
              </a:rPr>
              <a:t>    </a:t>
            </a:r>
            <a:r>
              <a:rPr kumimoji="1" lang="zh-TW" altLang="en-US" sz="1000" dirty="0">
                <a:solidFill>
                  <a:schemeClr val="tx1"/>
                </a:solidFill>
                <a:latin typeface="Meiryo UI" panose="020B0604030504040204" pitchFamily="50" charset="-128"/>
                <a:ea typeface="Meiryo UI" panose="020B0604030504040204" pitchFamily="50" charset="-128"/>
              </a:rPr>
              <a:t>（</a:t>
            </a:r>
            <a:r>
              <a:rPr kumimoji="1" lang="en-US" altLang="zh-TW" sz="1000" dirty="0">
                <a:solidFill>
                  <a:schemeClr val="tx1"/>
                </a:solidFill>
                <a:latin typeface="Meiryo UI" panose="020B0604030504040204" pitchFamily="50" charset="-128"/>
                <a:ea typeface="Meiryo UI" panose="020B0604030504040204" pitchFamily="50" charset="-128"/>
              </a:rPr>
              <a:t>R6</a:t>
            </a:r>
            <a:r>
              <a:rPr kumimoji="1" lang="zh-TW" altLang="en-US" sz="1000" dirty="0">
                <a:solidFill>
                  <a:schemeClr val="tx1"/>
                </a:solidFill>
                <a:latin typeface="Meiryo UI" panose="020B0604030504040204" pitchFamily="50" charset="-128"/>
                <a:ea typeface="Meiryo UI" panose="020B0604030504040204" pitchFamily="50" charset="-128"/>
              </a:rPr>
              <a:t>実績）</a:t>
            </a:r>
            <a:r>
              <a:rPr lang="ja-JP" altLang="en-US" sz="1000" dirty="0">
                <a:solidFill>
                  <a:schemeClr val="tx1"/>
                </a:solidFill>
                <a:latin typeface="Meiryo UI" panose="020B0604030504040204" pitchFamily="50" charset="-128"/>
                <a:ea typeface="Meiryo UI" panose="020B0604030504040204" pitchFamily="50" charset="-128"/>
              </a:rPr>
              <a:t>障がい特性に応じた居室及び共用部分の改修に係る工事費等への補助を実施した。</a:t>
            </a:r>
            <a:r>
              <a:rPr lang="en-US" altLang="ja-JP" sz="1000" dirty="0">
                <a:solidFill>
                  <a:schemeClr val="tx1"/>
                </a:solidFill>
                <a:latin typeface="Meiryo UI" panose="020B0604030504040204" pitchFamily="50" charset="-128"/>
                <a:ea typeface="Meiryo UI" panose="020B0604030504040204" pitchFamily="50" charset="-128"/>
              </a:rPr>
              <a:t> </a:t>
            </a:r>
            <a:br>
              <a:rPr lang="en-US" altLang="ja-JP" sz="1000" dirty="0">
                <a:solidFill>
                  <a:schemeClr val="tx1"/>
                </a:solidFill>
                <a:latin typeface="Meiryo UI" panose="020B0604030504040204" pitchFamily="50" charset="-128"/>
                <a:ea typeface="Meiryo UI" panose="020B0604030504040204" pitchFamily="50" charset="-128"/>
              </a:rPr>
            </a:br>
            <a:r>
              <a:rPr lang="en-US" altLang="ja-JP" sz="1000"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協議申請件数：</a:t>
            </a:r>
            <a:r>
              <a:rPr lang="en-US" altLang="ja-JP" sz="1000" dirty="0">
                <a:solidFill>
                  <a:schemeClr val="tx1"/>
                </a:solidFill>
                <a:latin typeface="Meiryo UI" panose="020B0604030504040204" pitchFamily="50" charset="-128"/>
                <a:ea typeface="Meiryo UI" panose="020B0604030504040204" pitchFamily="50" charset="-128"/>
              </a:rPr>
              <a:t>17</a:t>
            </a:r>
            <a:r>
              <a:rPr lang="ja-JP" altLang="en-US" sz="1000" dirty="0">
                <a:solidFill>
                  <a:schemeClr val="tx1"/>
                </a:solidFill>
                <a:latin typeface="Meiryo UI" panose="020B0604030504040204" pitchFamily="50" charset="-128"/>
                <a:ea typeface="Meiryo UI" panose="020B0604030504040204" pitchFamily="50" charset="-128"/>
              </a:rPr>
              <a:t>件　　　交付決定件数：</a:t>
            </a:r>
            <a:r>
              <a:rPr lang="en-US" altLang="ja-JP" sz="1000" dirty="0">
                <a:solidFill>
                  <a:schemeClr val="tx1"/>
                </a:solidFill>
                <a:latin typeface="Meiryo UI" panose="020B0604030504040204" pitchFamily="50" charset="-128"/>
                <a:ea typeface="Meiryo UI" panose="020B0604030504040204" pitchFamily="50" charset="-128"/>
              </a:rPr>
              <a:t>14</a:t>
            </a:r>
            <a:r>
              <a:rPr lang="ja-JP" altLang="en-US" sz="1000" dirty="0">
                <a:solidFill>
                  <a:schemeClr val="tx1"/>
                </a:solidFill>
                <a:latin typeface="Meiryo UI" panose="020B0604030504040204" pitchFamily="50" charset="-128"/>
                <a:ea typeface="Meiryo UI" panose="020B0604030504040204" pitchFamily="50" charset="-128"/>
              </a:rPr>
              <a:t>件（グループホーム６件、短期入所事業所８件）</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R7</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予定）</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R6</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予算（</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21,600</a:t>
            </a:r>
            <a:r>
              <a:rPr lang="ja-JP" altLang="en-US" sz="1000" dirty="0">
                <a:solidFill>
                  <a:schemeClr val="tx1"/>
                </a:solidFill>
                <a:latin typeface="Meiryo UI" panose="020B0604030504040204" pitchFamily="50" charset="-128"/>
                <a:ea typeface="Meiryo UI" panose="020B0604030504040204" pitchFamily="50" charset="-128"/>
              </a:rPr>
              <a:t>千円</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）を拡充し、</a:t>
            </a:r>
            <a:r>
              <a:rPr lang="ja-JP" altLang="en-US" sz="1000" dirty="0">
                <a:solidFill>
                  <a:schemeClr val="tx1"/>
                </a:solidFill>
                <a:latin typeface="Meiryo UI" panose="020B0604030504040204" pitchFamily="50" charset="-128"/>
                <a:ea typeface="Meiryo UI" panose="020B0604030504040204" pitchFamily="50" charset="-128"/>
              </a:rPr>
              <a:t>重度障がい者を受け入れるグループホーム及び短期入所事業所を支援する。</a:t>
            </a:r>
            <a:endParaRPr lang="en-US" altLang="ja-JP" sz="1000" dirty="0">
              <a:solidFill>
                <a:schemeClr val="tx1"/>
              </a:solidFill>
              <a:latin typeface="Meiryo UI" panose="020B0604030504040204" pitchFamily="50" charset="-128"/>
              <a:ea typeface="Meiryo UI" panose="020B0604030504040204" pitchFamily="50" charset="-128"/>
            </a:endParaRPr>
          </a:p>
        </p:txBody>
      </p:sp>
      <p:sp>
        <p:nvSpPr>
          <p:cNvPr id="38" name="横巻き 3">
            <a:extLst>
              <a:ext uri="{FF2B5EF4-FFF2-40B4-BE49-F238E27FC236}">
                <a16:creationId xmlns:a16="http://schemas.microsoft.com/office/drawing/2014/main" id="{FB04D056-8C14-467E-B116-1E56D65792BC}"/>
              </a:ext>
            </a:extLst>
          </p:cNvPr>
          <p:cNvSpPr/>
          <p:nvPr/>
        </p:nvSpPr>
        <p:spPr>
          <a:xfrm>
            <a:off x="4833" y="440096"/>
            <a:ext cx="6591300" cy="400952"/>
          </a:xfrm>
          <a:prstGeom prst="horizontalScroll">
            <a:avLst/>
          </a:prstGeom>
          <a:solidFill>
            <a:srgbClr val="FFFF00"/>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400" b="1" kern="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障がい者</a:t>
            </a:r>
            <a:r>
              <a:rPr lang="ja-JP" sz="1400" b="1" kern="0" dirty="0">
                <a:effectLst/>
                <a:latin typeface="Meiryo UI" panose="020B0604030504040204" pitchFamily="50" charset="-128"/>
                <a:ea typeface="Meiryo UI" panose="020B0604030504040204" pitchFamily="50" charset="-128"/>
                <a:cs typeface="Times New Roman" panose="02020603050405020304" pitchFamily="18" charset="0"/>
              </a:rPr>
              <a:t>が地域で安心して生活するための</a:t>
            </a:r>
            <a:r>
              <a:rPr lang="ja-JP" sz="1400" b="1" kern="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市町村及び事業所等への支援の強化</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41" name="グループ化 40">
            <a:extLst>
              <a:ext uri="{FF2B5EF4-FFF2-40B4-BE49-F238E27FC236}">
                <a16:creationId xmlns:a16="http://schemas.microsoft.com/office/drawing/2014/main" id="{7A32812B-950B-4150-8A65-724D14136A91}"/>
              </a:ext>
            </a:extLst>
          </p:cNvPr>
          <p:cNvGrpSpPr/>
          <p:nvPr/>
        </p:nvGrpSpPr>
        <p:grpSpPr>
          <a:xfrm>
            <a:off x="6596133" y="332656"/>
            <a:ext cx="2345286" cy="866344"/>
            <a:chOff x="6481127" y="-62458"/>
            <a:chExt cx="2861310" cy="1231899"/>
          </a:xfrm>
        </p:grpSpPr>
        <p:pic>
          <p:nvPicPr>
            <p:cNvPr id="44" name="図 43" descr="集合している人たち…子ども、若者、中年、お年寄りなど、老若男女さまざまな人たちが笑顔で集合">
              <a:hlinkClick r:id="rId2"/>
              <a:extLst>
                <a:ext uri="{FF2B5EF4-FFF2-40B4-BE49-F238E27FC236}">
                  <a16:creationId xmlns:a16="http://schemas.microsoft.com/office/drawing/2014/main" id="{31CF7243-CF95-4A7D-869B-349A1A10D81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3123" y="-62458"/>
              <a:ext cx="1348740" cy="1231899"/>
            </a:xfrm>
            <a:prstGeom prst="rect">
              <a:avLst/>
            </a:prstGeom>
            <a:noFill/>
            <a:ln>
              <a:noFill/>
            </a:ln>
          </p:spPr>
        </p:pic>
        <p:pic>
          <p:nvPicPr>
            <p:cNvPr id="45" name="Picture 6">
              <a:extLst>
                <a:ext uri="{FF2B5EF4-FFF2-40B4-BE49-F238E27FC236}">
                  <a16:creationId xmlns:a16="http://schemas.microsoft.com/office/drawing/2014/main" id="{0789A138-D359-4C20-9AAE-8BF547CFEB8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1127" y="538252"/>
              <a:ext cx="603250" cy="584835"/>
            </a:xfrm>
            <a:prstGeom prst="rect">
              <a:avLst/>
            </a:prstGeom>
            <a:noFill/>
          </p:spPr>
        </p:pic>
        <p:pic>
          <p:nvPicPr>
            <p:cNvPr id="50" name="Picture 4" descr="家・建物のイラスト「１階建て一軒家」">
              <a:extLst>
                <a:ext uri="{FF2B5EF4-FFF2-40B4-BE49-F238E27FC236}">
                  <a16:creationId xmlns:a16="http://schemas.microsoft.com/office/drawing/2014/main" id="{68D738B2-1737-4999-8FE1-06B3D7CB98B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48687" y="533807"/>
              <a:ext cx="793750" cy="562610"/>
            </a:xfrm>
            <a:prstGeom prst="rect">
              <a:avLst/>
            </a:prstGeom>
            <a:noFill/>
          </p:spPr>
        </p:pic>
      </p:grpSp>
      <p:sp>
        <p:nvSpPr>
          <p:cNvPr id="3" name="テキスト ボックス 2"/>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提言を踏まえた大阪府における主な取組みについて</a:t>
            </a:r>
          </a:p>
        </p:txBody>
      </p:sp>
    </p:spTree>
    <p:extLst>
      <p:ext uri="{BB962C8B-B14F-4D97-AF65-F5344CB8AC3E}">
        <p14:creationId xmlns:p14="http://schemas.microsoft.com/office/powerpoint/2010/main" val="4180282699"/>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2572</Words>
  <Application>Microsoft Office PowerPoint</Application>
  <PresentationFormat>画面に合わせる (4:3)</PresentationFormat>
  <Paragraphs>348</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HGPｺﾞｼｯｸE</vt:lpstr>
      <vt:lpstr>HG丸ｺﾞｼｯｸM-PRO</vt:lpstr>
      <vt:lpstr>Meiryo UI</vt:lpstr>
      <vt:lpstr>UD デジタル 教科書体 NK-R</vt:lpstr>
      <vt:lpstr>メイリオ</vt:lpstr>
      <vt:lpstr>游ゴシック</vt:lpstr>
      <vt:lpstr>游ゴシック Light</vt:lpstr>
      <vt:lpstr>Arial</vt:lpstr>
      <vt:lpstr>1_Office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2025-04-04T02:24:20Z</dcterms:created>
  <dcterms:modified xsi:type="dcterms:W3CDTF">2025-04-04T02:24:40Z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