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7"/>
  </p:notesMasterIdLst>
  <p:sldIdLst>
    <p:sldId id="268" r:id="rId2"/>
    <p:sldId id="260" r:id="rId3"/>
    <p:sldId id="264" r:id="rId4"/>
    <p:sldId id="262" r:id="rId5"/>
    <p:sldId id="266" r:id="rId6"/>
  </p:sldIdLst>
  <p:sldSz cx="10691813" cy="7559675"/>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6600FF"/>
    <a:srgbClr val="339933"/>
    <a:srgbClr val="006699"/>
    <a:srgbClr val="CCFFCC"/>
    <a:srgbClr val="FFCCCC"/>
    <a:srgbClr val="318B8E"/>
    <a:srgbClr val="E4EEF8"/>
    <a:srgbClr val="CCFFFF"/>
    <a:srgbClr val="FFF5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32" autoAdjust="0"/>
    <p:restoredTop sz="92051" autoAdjust="0"/>
  </p:normalViewPr>
  <p:slideViewPr>
    <p:cSldViewPr snapToGrid="0">
      <p:cViewPr varScale="1">
        <p:scale>
          <a:sx n="94" d="100"/>
          <a:sy n="94" d="100"/>
        </p:scale>
        <p:origin x="79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880308" cy="490569"/>
          </a:xfrm>
          <a:prstGeom prst="rect">
            <a:avLst/>
          </a:prstGeom>
        </p:spPr>
        <p:txBody>
          <a:bodyPr vert="horz" lIns="89675" tIns="44838" rIns="89675" bIns="44838"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18" y="0"/>
            <a:ext cx="2880308" cy="490569"/>
          </a:xfrm>
          <a:prstGeom prst="rect">
            <a:avLst/>
          </a:prstGeom>
        </p:spPr>
        <p:txBody>
          <a:bodyPr vert="horz" lIns="89675" tIns="44838" rIns="89675" bIns="44838" rtlCol="0"/>
          <a:lstStyle>
            <a:lvl1pPr algn="r">
              <a:defRPr sz="1200"/>
            </a:lvl1pPr>
          </a:lstStyle>
          <a:p>
            <a:fld id="{283E8653-BFE5-4F0A-9D87-901849946879}" type="datetimeFigureOut">
              <a:rPr kumimoji="1" lang="ja-JP" altLang="en-US" smtClean="0"/>
              <a:t>2025/4/16</a:t>
            </a:fld>
            <a:endParaRPr kumimoji="1" lang="ja-JP" altLang="en-US"/>
          </a:p>
        </p:txBody>
      </p:sp>
      <p:sp>
        <p:nvSpPr>
          <p:cNvPr id="4" name="スライド イメージ プレースホルダー 3"/>
          <p:cNvSpPr>
            <a:spLocks noGrp="1" noRot="1" noChangeAspect="1"/>
          </p:cNvSpPr>
          <p:nvPr>
            <p:ph type="sldImg" idx="2"/>
          </p:nvPr>
        </p:nvSpPr>
        <p:spPr>
          <a:xfrm>
            <a:off x="990600" y="1222375"/>
            <a:ext cx="4665663" cy="3300413"/>
          </a:xfrm>
          <a:prstGeom prst="rect">
            <a:avLst/>
          </a:prstGeom>
          <a:noFill/>
          <a:ln w="12700">
            <a:solidFill>
              <a:prstClr val="black"/>
            </a:solidFill>
          </a:ln>
        </p:spPr>
        <p:txBody>
          <a:bodyPr vert="horz" lIns="89675" tIns="44838" rIns="89675" bIns="44838" rtlCol="0" anchor="ctr"/>
          <a:lstStyle/>
          <a:p>
            <a:endParaRPr lang="ja-JP" altLang="en-US"/>
          </a:p>
        </p:txBody>
      </p:sp>
      <p:sp>
        <p:nvSpPr>
          <p:cNvPr id="5" name="ノート プレースホルダー 4"/>
          <p:cNvSpPr>
            <a:spLocks noGrp="1"/>
          </p:cNvSpPr>
          <p:nvPr>
            <p:ph type="body" sz="quarter" idx="3"/>
          </p:nvPr>
        </p:nvSpPr>
        <p:spPr>
          <a:xfrm>
            <a:off x="664687" y="4705381"/>
            <a:ext cx="5317490" cy="3849856"/>
          </a:xfrm>
          <a:prstGeom prst="rect">
            <a:avLst/>
          </a:prstGeom>
        </p:spPr>
        <p:txBody>
          <a:bodyPr vert="horz" lIns="89675" tIns="44838" rIns="89675" bIns="448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46"/>
            <a:ext cx="2880308" cy="490568"/>
          </a:xfrm>
          <a:prstGeom prst="rect">
            <a:avLst/>
          </a:prstGeom>
        </p:spPr>
        <p:txBody>
          <a:bodyPr vert="horz" lIns="89675" tIns="44838" rIns="89675" bIns="4483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18" y="9286846"/>
            <a:ext cx="2880308" cy="490568"/>
          </a:xfrm>
          <a:prstGeom prst="rect">
            <a:avLst/>
          </a:prstGeom>
        </p:spPr>
        <p:txBody>
          <a:bodyPr vert="horz" lIns="89675" tIns="44838" rIns="89675" bIns="44838" rtlCol="0" anchor="b"/>
          <a:lstStyle>
            <a:lvl1pPr algn="r">
              <a:defRPr sz="1200"/>
            </a:lvl1pPr>
          </a:lstStyle>
          <a:p>
            <a:fld id="{D2BEC49A-5CE5-4E9D-9CAB-0C5F4C7647CA}" type="slidenum">
              <a:rPr kumimoji="1" lang="ja-JP" altLang="en-US" smtClean="0"/>
              <a:t>‹#›</a:t>
            </a:fld>
            <a:endParaRPr kumimoji="1" lang="ja-JP" altLang="en-US"/>
          </a:p>
        </p:txBody>
      </p:sp>
    </p:spTree>
    <p:extLst>
      <p:ext uri="{BB962C8B-B14F-4D97-AF65-F5344CB8AC3E}">
        <p14:creationId xmlns:p14="http://schemas.microsoft.com/office/powerpoint/2010/main" val="3304557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D2BEC49A-5CE5-4E9D-9CAB-0C5F4C7647CA}" type="slidenum">
              <a:rPr kumimoji="1" lang="ja-JP" altLang="en-US" smtClean="0"/>
              <a:t>1</a:t>
            </a:fld>
            <a:endParaRPr kumimoji="1" lang="ja-JP" altLang="en-US"/>
          </a:p>
        </p:txBody>
      </p:sp>
    </p:spTree>
    <p:extLst>
      <p:ext uri="{BB962C8B-B14F-4D97-AF65-F5344CB8AC3E}">
        <p14:creationId xmlns:p14="http://schemas.microsoft.com/office/powerpoint/2010/main" val="2723533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D2BEC49A-5CE5-4E9D-9CAB-0C5F4C7647CA}" type="slidenum">
              <a:rPr kumimoji="1" lang="ja-JP" altLang="en-US" smtClean="0"/>
              <a:t>2</a:t>
            </a:fld>
            <a:endParaRPr kumimoji="1" lang="ja-JP" altLang="en-US"/>
          </a:p>
        </p:txBody>
      </p:sp>
    </p:spTree>
    <p:extLst>
      <p:ext uri="{BB962C8B-B14F-4D97-AF65-F5344CB8AC3E}">
        <p14:creationId xmlns:p14="http://schemas.microsoft.com/office/powerpoint/2010/main" val="11792530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D2BEC49A-5CE5-4E9D-9CAB-0C5F4C7647CA}" type="slidenum">
              <a:rPr kumimoji="1" lang="ja-JP" altLang="en-US" smtClean="0"/>
              <a:t>3</a:t>
            </a:fld>
            <a:endParaRPr kumimoji="1" lang="ja-JP" altLang="en-US"/>
          </a:p>
        </p:txBody>
      </p:sp>
    </p:spTree>
    <p:extLst>
      <p:ext uri="{BB962C8B-B14F-4D97-AF65-F5344CB8AC3E}">
        <p14:creationId xmlns:p14="http://schemas.microsoft.com/office/powerpoint/2010/main" val="3686498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D2BEC49A-5CE5-4E9D-9CAB-0C5F4C7647CA}" type="slidenum">
              <a:rPr kumimoji="1" lang="ja-JP" altLang="en-US" smtClean="0"/>
              <a:t>4</a:t>
            </a:fld>
            <a:endParaRPr kumimoji="1" lang="ja-JP" altLang="en-US"/>
          </a:p>
        </p:txBody>
      </p:sp>
    </p:spTree>
    <p:extLst>
      <p:ext uri="{BB962C8B-B14F-4D97-AF65-F5344CB8AC3E}">
        <p14:creationId xmlns:p14="http://schemas.microsoft.com/office/powerpoint/2010/main" val="2344835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D2BEC49A-5CE5-4E9D-9CAB-0C5F4C7647CA}" type="slidenum">
              <a:rPr kumimoji="1" lang="ja-JP" altLang="en-US" smtClean="0"/>
              <a:t>5</a:t>
            </a:fld>
            <a:endParaRPr kumimoji="1" lang="ja-JP" altLang="en-US"/>
          </a:p>
        </p:txBody>
      </p:sp>
    </p:spTree>
    <p:extLst>
      <p:ext uri="{BB962C8B-B14F-4D97-AF65-F5344CB8AC3E}">
        <p14:creationId xmlns:p14="http://schemas.microsoft.com/office/powerpoint/2010/main" val="601208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E6949F9-41B6-46D9-99ED-906A864243B5}" type="datetimeFigureOut">
              <a:rPr kumimoji="1" lang="ja-JP" altLang="en-US" smtClean="0"/>
              <a:t>2025/4/16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2082447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6949F9-41B6-46D9-99ED-906A864243B5}" type="datetimeFigureOut">
              <a:rPr kumimoji="1" lang="ja-JP" altLang="en-US" smtClean="0"/>
              <a:t>2025/4/16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2193420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6949F9-41B6-46D9-99ED-906A864243B5}" type="datetimeFigureOut">
              <a:rPr kumimoji="1" lang="ja-JP" altLang="en-US" smtClean="0"/>
              <a:t>2025/4/16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3237872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6949F9-41B6-46D9-99ED-906A864243B5}" type="datetimeFigureOut">
              <a:rPr kumimoji="1" lang="ja-JP" altLang="en-US" smtClean="0"/>
              <a:t>2025/4/16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2573125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6949F9-41B6-46D9-99ED-906A864243B5}" type="datetimeFigureOut">
              <a:rPr kumimoji="1" lang="ja-JP" altLang="en-US" smtClean="0"/>
              <a:t>2025/4/16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1304579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E6949F9-41B6-46D9-99ED-906A864243B5}" type="datetimeFigureOut">
              <a:rPr kumimoji="1" lang="ja-JP" altLang="en-US" smtClean="0"/>
              <a:t>2025/4/16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3318348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E6949F9-41B6-46D9-99ED-906A864243B5}" type="datetimeFigureOut">
              <a:rPr kumimoji="1" lang="ja-JP" altLang="en-US" smtClean="0"/>
              <a:t>2025/4/16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528671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E6949F9-41B6-46D9-99ED-906A864243B5}" type="datetimeFigureOut">
              <a:rPr kumimoji="1" lang="ja-JP" altLang="en-US" smtClean="0"/>
              <a:t>2025/4/16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3277792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6949F9-41B6-46D9-99ED-906A864243B5}" type="datetimeFigureOut">
              <a:rPr kumimoji="1" lang="ja-JP" altLang="en-US" smtClean="0"/>
              <a:t>2025/4/16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2877316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949F9-41B6-46D9-99ED-906A864243B5}" type="datetimeFigureOut">
              <a:rPr kumimoji="1" lang="ja-JP" altLang="en-US" smtClean="0"/>
              <a:t>2025/4/16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3992599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949F9-41B6-46D9-99ED-906A864243B5}" type="datetimeFigureOut">
              <a:rPr kumimoji="1" lang="ja-JP" altLang="en-US" smtClean="0"/>
              <a:t>2025/4/16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3391737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0E6949F9-41B6-46D9-99ED-906A864243B5}" type="datetimeFigureOut">
              <a:rPr kumimoji="1" lang="ja-JP" altLang="en-US" smtClean="0"/>
              <a:t>2025/4/16</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B6EAE551-8B9F-4345-A0B4-FB4F4FED5037}" type="slidenum">
              <a:rPr kumimoji="1" lang="ja-JP" altLang="en-US" smtClean="0"/>
              <a:t>‹#›</a:t>
            </a:fld>
            <a:endParaRPr kumimoji="1" lang="ja-JP" altLang="en-US"/>
          </a:p>
        </p:txBody>
      </p:sp>
    </p:spTree>
    <p:extLst>
      <p:ext uri="{BB962C8B-B14F-4D97-AF65-F5344CB8AC3E}">
        <p14:creationId xmlns:p14="http://schemas.microsoft.com/office/powerpoint/2010/main" val="23708598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CE8324-0BEE-4194-BB27-68823786DAFE}"/>
              </a:ext>
            </a:extLst>
          </p:cNvPr>
          <p:cNvSpPr txBox="1"/>
          <p:nvPr/>
        </p:nvSpPr>
        <p:spPr>
          <a:xfrm>
            <a:off x="0" y="-18709"/>
            <a:ext cx="10691812" cy="40011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p:spPr>
        <p:txBody>
          <a:bodyPr wrap="square" rtlCol="0">
            <a:spAutoFit/>
          </a:bodyPr>
          <a:lstStyle/>
          <a:p>
            <a:pPr algn="ctr"/>
            <a:r>
              <a:rPr kumimoji="1" lang="ja-JP" altLang="en-US" sz="2000" b="1" dirty="0">
                <a:latin typeface="BIZ UDゴシック" panose="020B0400000000000000" pitchFamily="49" charset="-128"/>
                <a:ea typeface="BIZ UDゴシック" panose="020B0400000000000000" pitchFamily="49" charset="-128"/>
              </a:rPr>
              <a:t>国民健康保険料の決定のしくみ</a:t>
            </a:r>
          </a:p>
        </p:txBody>
      </p:sp>
      <p:sp>
        <p:nvSpPr>
          <p:cNvPr id="56" name="テキスト ボックス 55">
            <a:extLst>
              <a:ext uri="{FF2B5EF4-FFF2-40B4-BE49-F238E27FC236}">
                <a16:creationId xmlns:a16="http://schemas.microsoft.com/office/drawing/2014/main" id="{4B116206-AA6C-457A-83E1-7407007E374D}"/>
              </a:ext>
            </a:extLst>
          </p:cNvPr>
          <p:cNvSpPr txBox="1"/>
          <p:nvPr/>
        </p:nvSpPr>
        <p:spPr>
          <a:xfrm>
            <a:off x="106763" y="476450"/>
            <a:ext cx="10478279" cy="1009471"/>
          </a:xfrm>
          <a:prstGeom prst="roundRect">
            <a:avLst>
              <a:gd name="adj" fmla="val 10480"/>
            </a:avLst>
          </a:prstGeom>
          <a:solidFill>
            <a:schemeClr val="accent4">
              <a:lumMod val="20000"/>
              <a:lumOff val="80000"/>
            </a:schemeClr>
          </a:solidFill>
          <a:ln w="50800" cmpd="thickThin">
            <a:solidFill>
              <a:srgbClr val="FFC000"/>
            </a:solidFill>
            <a:prstDash val="solid"/>
          </a:ln>
        </p:spPr>
        <p:txBody>
          <a:bodyPr wrap="square">
            <a:spAutoFit/>
          </a:bodyPr>
          <a:lstStyle/>
          <a:p>
            <a:r>
              <a:rPr lang="ja-JP" altLang="en-US" sz="1400" b="0" i="0" u="none" strike="noStrike" baseline="0" dirty="0">
                <a:solidFill>
                  <a:srgbClr val="000000"/>
                </a:solidFill>
                <a:latin typeface="BIZ UDゴシック" panose="020B0400000000000000" pitchFamily="49" charset="-128"/>
                <a:ea typeface="BIZ UDゴシック" panose="020B0400000000000000" pitchFamily="49" charset="-128"/>
              </a:rPr>
              <a:t>○　大阪府では、</a:t>
            </a:r>
            <a:r>
              <a:rPr lang="ja-JP" altLang="en-US" sz="1400" b="1" i="0" u="sng" strike="noStrike" baseline="0" dirty="0">
                <a:solidFill>
                  <a:srgbClr val="000000"/>
                </a:solidFill>
                <a:highlight>
                  <a:srgbClr val="FFFF00"/>
                </a:highlight>
                <a:latin typeface="BIZ UDゴシック" panose="020B0400000000000000" pitchFamily="49" charset="-128"/>
                <a:ea typeface="BIZ UDゴシック" panose="020B0400000000000000" pitchFamily="49" charset="-128"/>
              </a:rPr>
              <a:t>府内どこに住んでいても、同じ所得、同じ世帯構成であれば、同じ保険料額</a:t>
            </a:r>
            <a:r>
              <a:rPr lang="ja-JP" altLang="en-US" sz="1400" b="0" i="0" u="none" strike="noStrike" baseline="0" dirty="0">
                <a:solidFill>
                  <a:srgbClr val="000000"/>
                </a:solidFill>
                <a:latin typeface="BIZ UDゴシック" panose="020B0400000000000000" pitchFamily="49" charset="-128"/>
                <a:ea typeface="BIZ UDゴシック" panose="020B0400000000000000" pitchFamily="49" charset="-128"/>
              </a:rPr>
              <a:t>になるよう、</a:t>
            </a:r>
          </a:p>
          <a:p>
            <a:r>
              <a:rPr lang="ja-JP" altLang="en-US" sz="1400" b="0" i="0" u="none" strike="noStrike" baseline="0" dirty="0">
                <a:solidFill>
                  <a:srgbClr val="000000"/>
                </a:solidFill>
                <a:latin typeface="BIZ UDゴシック" panose="020B0400000000000000" pitchFamily="49" charset="-128"/>
                <a:ea typeface="BIZ UDゴシック" panose="020B0400000000000000" pitchFamily="49" charset="-128"/>
              </a:rPr>
              <a:t>　　令和６年度から、</a:t>
            </a:r>
            <a:r>
              <a:rPr lang="ja-JP" altLang="en-US" sz="1400" b="1" i="0" u="sng" strike="noStrike" baseline="0" dirty="0">
                <a:solidFill>
                  <a:srgbClr val="000000"/>
                </a:solidFill>
                <a:highlight>
                  <a:srgbClr val="FFFF00"/>
                </a:highlight>
                <a:latin typeface="BIZ UDゴシック" panose="020B0400000000000000" pitchFamily="49" charset="-128"/>
                <a:ea typeface="BIZ UDゴシック" panose="020B0400000000000000" pitchFamily="49" charset="-128"/>
              </a:rPr>
              <a:t>全ての市町村で保険料を統一</a:t>
            </a:r>
            <a:r>
              <a:rPr lang="ja-JP" altLang="en-US" sz="1400" b="0" i="0" u="none" strike="noStrike" baseline="0" dirty="0">
                <a:solidFill>
                  <a:srgbClr val="000000"/>
                </a:solidFill>
                <a:latin typeface="BIZ UDゴシック" panose="020B0400000000000000" pitchFamily="49" charset="-128"/>
                <a:ea typeface="BIZ UDゴシック" panose="020B0400000000000000" pitchFamily="49" charset="-128"/>
              </a:rPr>
              <a:t>しています。</a:t>
            </a:r>
          </a:p>
          <a:p>
            <a:r>
              <a:rPr lang="ja-JP" altLang="en-US" sz="1400" dirty="0">
                <a:solidFill>
                  <a:srgbClr val="000000"/>
                </a:solidFill>
                <a:latin typeface="BIZ UDゴシック" panose="020B0400000000000000" pitchFamily="49" charset="-128"/>
                <a:ea typeface="BIZ UDゴシック" panose="020B0400000000000000" pitchFamily="49" charset="-128"/>
              </a:rPr>
              <a:t>○　</a:t>
            </a:r>
            <a:r>
              <a:rPr lang="ja-JP" altLang="en-US" sz="1400" b="0" i="0" u="none" strike="noStrike" baseline="0" dirty="0">
                <a:solidFill>
                  <a:srgbClr val="000000"/>
                </a:solidFill>
                <a:latin typeface="BIZ UDゴシック" panose="020B0400000000000000" pitchFamily="49" charset="-128"/>
                <a:ea typeface="BIZ UDゴシック" panose="020B0400000000000000" pitchFamily="49" charset="-128"/>
              </a:rPr>
              <a:t>大阪府は、毎年度、市町村と協議を行い、統一の保険料率を決定し、市町村に示しています。</a:t>
            </a:r>
          </a:p>
          <a:p>
            <a:r>
              <a:rPr lang="ja-JP" altLang="en-US" sz="1400" b="0" i="0" u="none" strike="noStrike" baseline="0" dirty="0">
                <a:solidFill>
                  <a:srgbClr val="000000"/>
                </a:solidFill>
                <a:latin typeface="BIZ UDゴシック" panose="020B0400000000000000" pitchFamily="49" charset="-128"/>
                <a:ea typeface="BIZ UDゴシック" panose="020B0400000000000000" pitchFamily="49" charset="-128"/>
              </a:rPr>
              <a:t>　　市町村は、府が示す保険料率に基づき、府民の皆様の所得や世帯構成等に応じた保険料額を決定しています。</a:t>
            </a:r>
            <a:endParaRPr lang="ja-JP" altLang="en-US" dirty="0"/>
          </a:p>
        </p:txBody>
      </p:sp>
      <p:sp>
        <p:nvSpPr>
          <p:cNvPr id="77" name="正方形/長方形 76">
            <a:extLst>
              <a:ext uri="{FF2B5EF4-FFF2-40B4-BE49-F238E27FC236}">
                <a16:creationId xmlns:a16="http://schemas.microsoft.com/office/drawing/2014/main" id="{91085A90-B411-4999-9D86-EAD4460C318A}"/>
              </a:ext>
            </a:extLst>
          </p:cNvPr>
          <p:cNvSpPr/>
          <p:nvPr/>
        </p:nvSpPr>
        <p:spPr>
          <a:xfrm>
            <a:off x="0" y="1502416"/>
            <a:ext cx="10691813" cy="2845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　保険料の計算方法について（概要）</a:t>
            </a:r>
          </a:p>
        </p:txBody>
      </p:sp>
      <p:grpSp>
        <p:nvGrpSpPr>
          <p:cNvPr id="5" name="グループ化 4">
            <a:extLst>
              <a:ext uri="{FF2B5EF4-FFF2-40B4-BE49-F238E27FC236}">
                <a16:creationId xmlns:a16="http://schemas.microsoft.com/office/drawing/2014/main" id="{0E07DA1B-2A08-43C2-A57B-6358C5E73835}"/>
              </a:ext>
            </a:extLst>
          </p:cNvPr>
          <p:cNvGrpSpPr/>
          <p:nvPr/>
        </p:nvGrpSpPr>
        <p:grpSpPr>
          <a:xfrm>
            <a:off x="47533" y="1863427"/>
            <a:ext cx="10831814" cy="5717742"/>
            <a:chOff x="47533" y="1863427"/>
            <a:chExt cx="10831814" cy="5717742"/>
          </a:xfrm>
        </p:grpSpPr>
        <p:grpSp>
          <p:nvGrpSpPr>
            <p:cNvPr id="3" name="グループ化 2">
              <a:extLst>
                <a:ext uri="{FF2B5EF4-FFF2-40B4-BE49-F238E27FC236}">
                  <a16:creationId xmlns:a16="http://schemas.microsoft.com/office/drawing/2014/main" id="{66B9DC28-7273-47EE-9E64-889F2094EC4B}"/>
                </a:ext>
              </a:extLst>
            </p:cNvPr>
            <p:cNvGrpSpPr/>
            <p:nvPr/>
          </p:nvGrpSpPr>
          <p:grpSpPr>
            <a:xfrm>
              <a:off x="47533" y="1863427"/>
              <a:ext cx="10831814" cy="5717742"/>
              <a:chOff x="47533" y="1863427"/>
              <a:chExt cx="10831814" cy="5717742"/>
            </a:xfrm>
          </p:grpSpPr>
          <p:sp>
            <p:nvSpPr>
              <p:cNvPr id="63" name="正方形/長方形 62">
                <a:extLst>
                  <a:ext uri="{FF2B5EF4-FFF2-40B4-BE49-F238E27FC236}">
                    <a16:creationId xmlns:a16="http://schemas.microsoft.com/office/drawing/2014/main" id="{5FAEBE3E-2D48-490C-A2FE-2B4C29E607D5}"/>
                  </a:ext>
                </a:extLst>
              </p:cNvPr>
              <p:cNvSpPr/>
              <p:nvPr/>
            </p:nvSpPr>
            <p:spPr>
              <a:xfrm>
                <a:off x="4675172" y="6641253"/>
                <a:ext cx="2952000" cy="217597"/>
              </a:xfrm>
              <a:prstGeom prst="rect">
                <a:avLst/>
              </a:prstGeom>
              <a:solidFill>
                <a:schemeClr val="accent5">
                  <a:lumMod val="20000"/>
                  <a:lumOff val="8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accent5">
                        <a:lumMod val="50000"/>
                      </a:schemeClr>
                    </a:solidFill>
                    <a:latin typeface="BIZ UDゴシック" panose="020B0400000000000000" pitchFamily="49" charset="-128"/>
                    <a:ea typeface="BIZ UDゴシック" panose="020B0400000000000000" pitchFamily="49" charset="-128"/>
                  </a:rPr>
                  <a:t>世帯に属する被保険者の前年の所得</a:t>
                </a:r>
                <a:r>
                  <a:rPr kumimoji="1" lang="en-US" altLang="ja-JP" sz="5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en-US" altLang="ja-JP" sz="10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000" dirty="0">
                    <a:solidFill>
                      <a:schemeClr val="accent5">
                        <a:lumMod val="50000"/>
                      </a:schemeClr>
                    </a:solidFill>
                    <a:latin typeface="BIZ UDゴシック" panose="020B0400000000000000" pitchFamily="49" charset="-128"/>
                    <a:ea typeface="BIZ UDゴシック" panose="020B0400000000000000" pitchFamily="49" charset="-128"/>
                  </a:rPr>
                  <a:t>所得割率</a:t>
                </a:r>
              </a:p>
            </p:txBody>
          </p:sp>
          <p:sp>
            <p:nvSpPr>
              <p:cNvPr id="64" name="正方形/長方形 63">
                <a:extLst>
                  <a:ext uri="{FF2B5EF4-FFF2-40B4-BE49-F238E27FC236}">
                    <a16:creationId xmlns:a16="http://schemas.microsoft.com/office/drawing/2014/main" id="{EA403D1A-8FD4-4DD3-94D1-E1472E42A1B6}"/>
                  </a:ext>
                </a:extLst>
              </p:cNvPr>
              <p:cNvSpPr/>
              <p:nvPr/>
            </p:nvSpPr>
            <p:spPr>
              <a:xfrm>
                <a:off x="4675172" y="6899963"/>
                <a:ext cx="2952000" cy="216000"/>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accent4">
                        <a:lumMod val="50000"/>
                      </a:schemeClr>
                    </a:solidFill>
                    <a:latin typeface="BIZ UDゴシック" panose="020B0400000000000000" pitchFamily="49" charset="-128"/>
                    <a:ea typeface="BIZ UDゴシック" panose="020B0400000000000000" pitchFamily="49" charset="-128"/>
                  </a:rPr>
                  <a:t>世帯の被保険者数　               </a:t>
                </a:r>
                <a:r>
                  <a:rPr kumimoji="1" lang="en-US" altLang="ja-JP" sz="1000" dirty="0">
                    <a:solidFill>
                      <a:schemeClr val="accent4">
                        <a:lumMod val="50000"/>
                      </a:schemeClr>
                    </a:solidFill>
                    <a:latin typeface="BIZ UDゴシック" panose="020B0400000000000000" pitchFamily="49" charset="-128"/>
                    <a:ea typeface="BIZ UDゴシック" panose="020B0400000000000000" pitchFamily="49" charset="-128"/>
                  </a:rPr>
                  <a:t>×</a:t>
                </a:r>
                <a:r>
                  <a:rPr kumimoji="1" lang="ja-JP" altLang="en-US" sz="1000" dirty="0">
                    <a:solidFill>
                      <a:schemeClr val="accent4">
                        <a:lumMod val="50000"/>
                      </a:schemeClr>
                    </a:solidFill>
                    <a:latin typeface="BIZ UDゴシック" panose="020B0400000000000000" pitchFamily="49" charset="-128"/>
                    <a:ea typeface="BIZ UDゴシック" panose="020B0400000000000000" pitchFamily="49" charset="-128"/>
                  </a:rPr>
                  <a:t>均等割額</a:t>
                </a:r>
              </a:p>
            </p:txBody>
          </p:sp>
          <p:sp>
            <p:nvSpPr>
              <p:cNvPr id="65" name="正方形/長方形 64">
                <a:extLst>
                  <a:ext uri="{FF2B5EF4-FFF2-40B4-BE49-F238E27FC236}">
                    <a16:creationId xmlns:a16="http://schemas.microsoft.com/office/drawing/2014/main" id="{B8BB0804-5D37-4B03-BE15-C5858ABD079D}"/>
                  </a:ext>
                </a:extLst>
              </p:cNvPr>
              <p:cNvSpPr/>
              <p:nvPr/>
            </p:nvSpPr>
            <p:spPr>
              <a:xfrm>
                <a:off x="4675172" y="7157077"/>
                <a:ext cx="2952000" cy="216000"/>
              </a:xfrm>
              <a:prstGeom prst="rect">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accent6">
                        <a:lumMod val="50000"/>
                      </a:schemeClr>
                    </a:solidFill>
                    <a:latin typeface="BIZ UDゴシック" panose="020B0400000000000000" pitchFamily="49" charset="-128"/>
                    <a:ea typeface="BIZ UDゴシック" panose="020B0400000000000000" pitchFamily="49" charset="-128"/>
                  </a:rPr>
                  <a:t>一世帯あたり                    </a:t>
                </a:r>
                <a:r>
                  <a:rPr kumimoji="1" lang="en-US" altLang="ja-JP" sz="1000" dirty="0">
                    <a:solidFill>
                      <a:schemeClr val="accent6">
                        <a:lumMod val="50000"/>
                      </a:schemeClr>
                    </a:solidFill>
                    <a:latin typeface="BIZ UDゴシック" panose="020B0400000000000000" pitchFamily="49" charset="-128"/>
                    <a:ea typeface="BIZ UDゴシック" panose="020B0400000000000000" pitchFamily="49" charset="-128"/>
                  </a:rPr>
                  <a:t>×</a:t>
                </a:r>
                <a:r>
                  <a:rPr kumimoji="1" lang="ja-JP" altLang="en-US" sz="1000" dirty="0">
                    <a:solidFill>
                      <a:schemeClr val="accent6">
                        <a:lumMod val="50000"/>
                      </a:schemeClr>
                    </a:solidFill>
                    <a:latin typeface="BIZ UDゴシック" panose="020B0400000000000000" pitchFamily="49" charset="-128"/>
                    <a:ea typeface="BIZ UDゴシック" panose="020B0400000000000000" pitchFamily="49" charset="-128"/>
                  </a:rPr>
                  <a:t>平等割額</a:t>
                </a:r>
              </a:p>
            </p:txBody>
          </p:sp>
          <p:sp>
            <p:nvSpPr>
              <p:cNvPr id="66" name="テキスト ボックス 65">
                <a:extLst>
                  <a:ext uri="{FF2B5EF4-FFF2-40B4-BE49-F238E27FC236}">
                    <a16:creationId xmlns:a16="http://schemas.microsoft.com/office/drawing/2014/main" id="{BD368F6D-EB49-4CFF-92EF-7D2D5487FB73}"/>
                  </a:ext>
                </a:extLst>
              </p:cNvPr>
              <p:cNvSpPr txBox="1"/>
              <p:nvPr/>
            </p:nvSpPr>
            <p:spPr>
              <a:xfrm>
                <a:off x="4675172" y="6353919"/>
                <a:ext cx="1890050" cy="246221"/>
              </a:xfrm>
              <a:prstGeom prst="rect">
                <a:avLst/>
              </a:prstGeom>
              <a:noFill/>
            </p:spPr>
            <p:txBody>
              <a:bodyPr wrap="square">
                <a:spAutoFit/>
              </a:bodyPr>
              <a:lstStyle/>
              <a:p>
                <a:r>
                  <a:rPr kumimoji="1" lang="ja-JP" altLang="en-US" sz="1000" dirty="0">
                    <a:latin typeface="BIZ UDゴシック" panose="020B0400000000000000" pitchFamily="49" charset="-128"/>
                    <a:ea typeface="BIZ UDゴシック" panose="020B0400000000000000" pitchFamily="49" charset="-128"/>
                  </a:rPr>
                  <a:t>◆　以下の合計</a:t>
                </a:r>
                <a:endParaRPr lang="ja-JP" altLang="en-US" sz="1000" dirty="0"/>
              </a:p>
            </p:txBody>
          </p:sp>
          <p:grpSp>
            <p:nvGrpSpPr>
              <p:cNvPr id="2" name="グループ化 1">
                <a:extLst>
                  <a:ext uri="{FF2B5EF4-FFF2-40B4-BE49-F238E27FC236}">
                    <a16:creationId xmlns:a16="http://schemas.microsoft.com/office/drawing/2014/main" id="{ED971FD4-A317-4743-8DBB-05DB01127287}"/>
                  </a:ext>
                </a:extLst>
              </p:cNvPr>
              <p:cNvGrpSpPr/>
              <p:nvPr/>
            </p:nvGrpSpPr>
            <p:grpSpPr>
              <a:xfrm>
                <a:off x="47533" y="1863427"/>
                <a:ext cx="10831814" cy="5717742"/>
                <a:chOff x="47533" y="1863427"/>
                <a:chExt cx="10831814" cy="5717742"/>
              </a:xfrm>
            </p:grpSpPr>
            <p:grpSp>
              <p:nvGrpSpPr>
                <p:cNvPr id="16" name="グループ化 15">
                  <a:extLst>
                    <a:ext uri="{FF2B5EF4-FFF2-40B4-BE49-F238E27FC236}">
                      <a16:creationId xmlns:a16="http://schemas.microsoft.com/office/drawing/2014/main" id="{E08A93CB-CD41-43DB-93CC-6A9175F80AAE}"/>
                    </a:ext>
                  </a:extLst>
                </p:cNvPr>
                <p:cNvGrpSpPr/>
                <p:nvPr/>
              </p:nvGrpSpPr>
              <p:grpSpPr>
                <a:xfrm>
                  <a:off x="47533" y="1863427"/>
                  <a:ext cx="10831814" cy="5717742"/>
                  <a:chOff x="1248" y="1854096"/>
                  <a:chExt cx="10831814" cy="5717742"/>
                </a:xfrm>
              </p:grpSpPr>
              <p:sp>
                <p:nvSpPr>
                  <p:cNvPr id="89" name="正方形/長方形 88">
                    <a:extLst>
                      <a:ext uri="{FF2B5EF4-FFF2-40B4-BE49-F238E27FC236}">
                        <a16:creationId xmlns:a16="http://schemas.microsoft.com/office/drawing/2014/main" id="{5711B54D-EBAC-41C5-A8C9-240BF16D3BA4}"/>
                      </a:ext>
                    </a:extLst>
                  </p:cNvPr>
                  <p:cNvSpPr/>
                  <p:nvPr/>
                </p:nvSpPr>
                <p:spPr>
                  <a:xfrm>
                    <a:off x="507620" y="1854096"/>
                    <a:ext cx="10031136" cy="564057"/>
                  </a:xfrm>
                  <a:prstGeom prst="rect">
                    <a:avLst/>
                  </a:prstGeom>
                  <a:solidFill>
                    <a:schemeClr val="accent3">
                      <a:lumMod val="20000"/>
                      <a:lumOff val="80000"/>
                    </a:schemeClr>
                  </a:solidFill>
                  <a:ln w="38100">
                    <a:solidFill>
                      <a:schemeClr val="accent3">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保険料は、医療分（医療費に充てる分）、後期高齢者支援金分（後期高齢者の医療費に充てる分）、介護納付金分（介護費に充てる分）で構成されます。</a:t>
                    </a:r>
                  </a:p>
                </p:txBody>
              </p:sp>
              <p:grpSp>
                <p:nvGrpSpPr>
                  <p:cNvPr id="94" name="グループ化 93">
                    <a:extLst>
                      <a:ext uri="{FF2B5EF4-FFF2-40B4-BE49-F238E27FC236}">
                        <a16:creationId xmlns:a16="http://schemas.microsoft.com/office/drawing/2014/main" id="{E20ADBBC-7A5C-4110-BD04-A2F10884E4A0}"/>
                      </a:ext>
                    </a:extLst>
                  </p:cNvPr>
                  <p:cNvGrpSpPr/>
                  <p:nvPr/>
                </p:nvGrpSpPr>
                <p:grpSpPr>
                  <a:xfrm>
                    <a:off x="507621" y="2580128"/>
                    <a:ext cx="9360000" cy="713263"/>
                    <a:chOff x="289062" y="6049046"/>
                    <a:chExt cx="4687158" cy="875727"/>
                  </a:xfrm>
                </p:grpSpPr>
                <p:sp>
                  <p:nvSpPr>
                    <p:cNvPr id="95" name="正方形/長方形 94">
                      <a:extLst>
                        <a:ext uri="{FF2B5EF4-FFF2-40B4-BE49-F238E27FC236}">
                          <a16:creationId xmlns:a16="http://schemas.microsoft.com/office/drawing/2014/main" id="{B1F3FF59-EA11-404A-B495-403EBB20E54B}"/>
                        </a:ext>
                      </a:extLst>
                    </p:cNvPr>
                    <p:cNvSpPr/>
                    <p:nvPr/>
                  </p:nvSpPr>
                  <p:spPr>
                    <a:xfrm>
                      <a:off x="331586" y="6049046"/>
                      <a:ext cx="1168749" cy="184369"/>
                    </a:xfrm>
                    <a:prstGeom prst="rect">
                      <a:avLst/>
                    </a:prstGeom>
                    <a:solidFill>
                      <a:schemeClr val="bg2">
                        <a:lumMod val="50000"/>
                      </a:schemeClr>
                    </a:solidFill>
                    <a:ln>
                      <a:solidFill>
                        <a:schemeClr val="bg2">
                          <a:lumMod val="2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ゴシック" panose="020B0400000000000000" pitchFamily="49" charset="-128"/>
                          <a:ea typeface="BIZ UDゴシック" panose="020B0400000000000000" pitchFamily="49" charset="-128"/>
                        </a:rPr>
                        <a:t>４０歳未満</a:t>
                      </a:r>
                    </a:p>
                  </p:txBody>
                </p:sp>
                <p:sp>
                  <p:nvSpPr>
                    <p:cNvPr id="96" name="正方形/長方形 95">
                      <a:extLst>
                        <a:ext uri="{FF2B5EF4-FFF2-40B4-BE49-F238E27FC236}">
                          <a16:creationId xmlns:a16="http://schemas.microsoft.com/office/drawing/2014/main" id="{98F90C91-7500-4122-A6D9-637E49E0739C}"/>
                        </a:ext>
                      </a:extLst>
                    </p:cNvPr>
                    <p:cNvSpPr/>
                    <p:nvPr/>
                  </p:nvSpPr>
                  <p:spPr>
                    <a:xfrm>
                      <a:off x="1698405" y="6049046"/>
                      <a:ext cx="1539872" cy="190016"/>
                    </a:xfrm>
                    <a:prstGeom prst="rect">
                      <a:avLst/>
                    </a:prstGeom>
                    <a:solidFill>
                      <a:schemeClr val="bg2">
                        <a:lumMod val="50000"/>
                      </a:schemeClr>
                    </a:solidFill>
                    <a:ln>
                      <a:solidFill>
                        <a:schemeClr val="bg2">
                          <a:lumMod val="2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ゴシック" panose="020B0400000000000000" pitchFamily="49" charset="-128"/>
                          <a:ea typeface="BIZ UDゴシック" panose="020B0400000000000000" pitchFamily="49" charset="-128"/>
                        </a:rPr>
                        <a:t>４０歳～６４歳</a:t>
                      </a:r>
                    </a:p>
                  </p:txBody>
                </p:sp>
                <p:sp>
                  <p:nvSpPr>
                    <p:cNvPr id="97" name="正方形/長方形 96">
                      <a:extLst>
                        <a:ext uri="{FF2B5EF4-FFF2-40B4-BE49-F238E27FC236}">
                          <a16:creationId xmlns:a16="http://schemas.microsoft.com/office/drawing/2014/main" id="{205AFE68-981F-4168-86D8-D68811EAF839}"/>
                        </a:ext>
                      </a:extLst>
                    </p:cNvPr>
                    <p:cNvSpPr/>
                    <p:nvPr/>
                  </p:nvSpPr>
                  <p:spPr>
                    <a:xfrm>
                      <a:off x="3436348" y="6049046"/>
                      <a:ext cx="1539872" cy="190016"/>
                    </a:xfrm>
                    <a:prstGeom prst="rect">
                      <a:avLst/>
                    </a:prstGeom>
                    <a:solidFill>
                      <a:schemeClr val="bg2">
                        <a:lumMod val="50000"/>
                      </a:schemeClr>
                    </a:solidFill>
                    <a:ln>
                      <a:solidFill>
                        <a:schemeClr val="bg2">
                          <a:lumMod val="2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latin typeface="BIZ UDゴシック" panose="020B0400000000000000" pitchFamily="49" charset="-128"/>
                          <a:ea typeface="BIZ UDゴシック" panose="020B0400000000000000" pitchFamily="49" charset="-128"/>
                        </a:rPr>
                        <a:t>６５歳～７４歳</a:t>
                      </a:r>
                    </a:p>
                  </p:txBody>
                </p:sp>
                <p:sp>
                  <p:nvSpPr>
                    <p:cNvPr id="98" name="フローチャート: 結合子 97">
                      <a:extLst>
                        <a:ext uri="{FF2B5EF4-FFF2-40B4-BE49-F238E27FC236}">
                          <a16:creationId xmlns:a16="http://schemas.microsoft.com/office/drawing/2014/main" id="{7F0EF745-F8A7-4B81-B0EC-36911A4CFB46}"/>
                        </a:ext>
                      </a:extLst>
                    </p:cNvPr>
                    <p:cNvSpPr/>
                    <p:nvPr/>
                  </p:nvSpPr>
                  <p:spPr>
                    <a:xfrm>
                      <a:off x="289062" y="6302206"/>
                      <a:ext cx="487279" cy="526663"/>
                    </a:xfrm>
                    <a:prstGeom prst="flowChartConnector">
                      <a:avLst/>
                    </a:prstGeom>
                    <a:solidFill>
                      <a:schemeClr val="accent1">
                        <a:lumMod val="20000"/>
                        <a:lumOff val="80000"/>
                      </a:schemeClr>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rgbClr val="002060"/>
                          </a:solidFill>
                          <a:latin typeface="BIZ UDゴシック" panose="020B0400000000000000" pitchFamily="49" charset="-128"/>
                          <a:ea typeface="BIZ UDゴシック" panose="020B0400000000000000" pitchFamily="49" charset="-128"/>
                        </a:rPr>
                        <a:t>医療分</a:t>
                      </a:r>
                    </a:p>
                  </p:txBody>
                </p:sp>
                <p:sp>
                  <p:nvSpPr>
                    <p:cNvPr id="99" name="フローチャート: 結合子 98">
                      <a:extLst>
                        <a:ext uri="{FF2B5EF4-FFF2-40B4-BE49-F238E27FC236}">
                          <a16:creationId xmlns:a16="http://schemas.microsoft.com/office/drawing/2014/main" id="{73096BBA-C575-4884-81E7-EA9A105A1624}"/>
                        </a:ext>
                      </a:extLst>
                    </p:cNvPr>
                    <p:cNvSpPr/>
                    <p:nvPr/>
                  </p:nvSpPr>
                  <p:spPr>
                    <a:xfrm>
                      <a:off x="812588" y="6302206"/>
                      <a:ext cx="487279" cy="526663"/>
                    </a:xfrm>
                    <a:prstGeom prst="flowChartConnector">
                      <a:avLst/>
                    </a:prstGeom>
                    <a:solidFill>
                      <a:schemeClr val="accent6">
                        <a:lumMod val="20000"/>
                        <a:lumOff val="8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accent6">
                              <a:lumMod val="50000"/>
                            </a:schemeClr>
                          </a:solidFill>
                          <a:latin typeface="BIZ UDゴシック" panose="020B0400000000000000" pitchFamily="49" charset="-128"/>
                          <a:ea typeface="BIZ UDゴシック" panose="020B0400000000000000" pitchFamily="49" charset="-128"/>
                        </a:rPr>
                        <a:t>後期分</a:t>
                      </a:r>
                    </a:p>
                  </p:txBody>
                </p:sp>
                <p:cxnSp>
                  <p:nvCxnSpPr>
                    <p:cNvPr id="100" name="直線コネクタ 99">
                      <a:extLst>
                        <a:ext uri="{FF2B5EF4-FFF2-40B4-BE49-F238E27FC236}">
                          <a16:creationId xmlns:a16="http://schemas.microsoft.com/office/drawing/2014/main" id="{3346E509-60D9-4EE5-ACF1-67460F64DD15}"/>
                        </a:ext>
                      </a:extLst>
                    </p:cNvPr>
                    <p:cNvCxnSpPr>
                      <a:cxnSpLocks/>
                    </p:cNvCxnSpPr>
                    <p:nvPr/>
                  </p:nvCxnSpPr>
                  <p:spPr>
                    <a:xfrm flipV="1">
                      <a:off x="1599370" y="6049046"/>
                      <a:ext cx="0" cy="875727"/>
                    </a:xfrm>
                    <a:prstGeom prst="line">
                      <a:avLst/>
                    </a:prstGeom>
                    <a:ln w="38100" cap="flat" cmpd="sng" algn="ctr">
                      <a:solidFill>
                        <a:schemeClr val="bg2">
                          <a:lumMod val="50000"/>
                        </a:schemeClr>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1" name="直線コネクタ 100">
                      <a:extLst>
                        <a:ext uri="{FF2B5EF4-FFF2-40B4-BE49-F238E27FC236}">
                          <a16:creationId xmlns:a16="http://schemas.microsoft.com/office/drawing/2014/main" id="{FFEF171C-882C-4CD4-9480-53CC09DCDEC8}"/>
                        </a:ext>
                      </a:extLst>
                    </p:cNvPr>
                    <p:cNvCxnSpPr>
                      <a:cxnSpLocks/>
                    </p:cNvCxnSpPr>
                    <p:nvPr/>
                  </p:nvCxnSpPr>
                  <p:spPr>
                    <a:xfrm flipV="1">
                      <a:off x="3337312" y="6049046"/>
                      <a:ext cx="0" cy="875727"/>
                    </a:xfrm>
                    <a:prstGeom prst="line">
                      <a:avLst/>
                    </a:prstGeom>
                    <a:ln w="38100" cap="flat" cmpd="sng" algn="ctr">
                      <a:solidFill>
                        <a:schemeClr val="bg2">
                          <a:lumMod val="50000"/>
                        </a:schemeClr>
                      </a:solidFill>
                      <a:prstDash val="sysDot"/>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02" name="フローチャート: 結合子 101">
                      <a:extLst>
                        <a:ext uri="{FF2B5EF4-FFF2-40B4-BE49-F238E27FC236}">
                          <a16:creationId xmlns:a16="http://schemas.microsoft.com/office/drawing/2014/main" id="{B714F1E9-B66F-4459-8E2B-74C9FF532DD0}"/>
                        </a:ext>
                      </a:extLst>
                    </p:cNvPr>
                    <p:cNvSpPr/>
                    <p:nvPr/>
                  </p:nvSpPr>
                  <p:spPr>
                    <a:xfrm>
                      <a:off x="1698645" y="6310244"/>
                      <a:ext cx="487279" cy="526663"/>
                    </a:xfrm>
                    <a:prstGeom prst="flowChartConnector">
                      <a:avLst/>
                    </a:prstGeom>
                    <a:solidFill>
                      <a:schemeClr val="accent1">
                        <a:lumMod val="20000"/>
                        <a:lumOff val="80000"/>
                      </a:schemeClr>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rgbClr val="002060"/>
                          </a:solidFill>
                          <a:latin typeface="BIZ UDゴシック" panose="020B0400000000000000" pitchFamily="49" charset="-128"/>
                          <a:ea typeface="BIZ UDゴシック" panose="020B0400000000000000" pitchFamily="49" charset="-128"/>
                        </a:rPr>
                        <a:t>医療分</a:t>
                      </a:r>
                    </a:p>
                  </p:txBody>
                </p:sp>
                <p:sp>
                  <p:nvSpPr>
                    <p:cNvPr id="103" name="フローチャート: 結合子 102">
                      <a:extLst>
                        <a:ext uri="{FF2B5EF4-FFF2-40B4-BE49-F238E27FC236}">
                          <a16:creationId xmlns:a16="http://schemas.microsoft.com/office/drawing/2014/main" id="{7081B966-3818-4B86-B524-378B9C5D8B8E}"/>
                        </a:ext>
                      </a:extLst>
                    </p:cNvPr>
                    <p:cNvSpPr/>
                    <p:nvPr/>
                  </p:nvSpPr>
                  <p:spPr>
                    <a:xfrm>
                      <a:off x="2224822" y="6302206"/>
                      <a:ext cx="487279" cy="526663"/>
                    </a:xfrm>
                    <a:prstGeom prst="flowChartConnector">
                      <a:avLst/>
                    </a:prstGeom>
                    <a:solidFill>
                      <a:schemeClr val="accent6">
                        <a:lumMod val="20000"/>
                        <a:lumOff val="8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accent6">
                              <a:lumMod val="50000"/>
                            </a:schemeClr>
                          </a:solidFill>
                          <a:latin typeface="BIZ UDゴシック" panose="020B0400000000000000" pitchFamily="49" charset="-128"/>
                          <a:ea typeface="BIZ UDゴシック" panose="020B0400000000000000" pitchFamily="49" charset="-128"/>
                        </a:rPr>
                        <a:t>後期分</a:t>
                      </a:r>
                    </a:p>
                  </p:txBody>
                </p:sp>
                <p:sp>
                  <p:nvSpPr>
                    <p:cNvPr id="104" name="フローチャート: 結合子 103">
                      <a:extLst>
                        <a:ext uri="{FF2B5EF4-FFF2-40B4-BE49-F238E27FC236}">
                          <a16:creationId xmlns:a16="http://schemas.microsoft.com/office/drawing/2014/main" id="{AC6F7DFF-AB21-4BD2-83CF-1CC831382BA0}"/>
                        </a:ext>
                      </a:extLst>
                    </p:cNvPr>
                    <p:cNvSpPr/>
                    <p:nvPr/>
                  </p:nvSpPr>
                  <p:spPr>
                    <a:xfrm>
                      <a:off x="3436586" y="6302206"/>
                      <a:ext cx="487279" cy="526663"/>
                    </a:xfrm>
                    <a:prstGeom prst="flowChartConnector">
                      <a:avLst/>
                    </a:prstGeom>
                    <a:solidFill>
                      <a:schemeClr val="accent1">
                        <a:lumMod val="20000"/>
                        <a:lumOff val="80000"/>
                      </a:schemeClr>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rgbClr val="002060"/>
                          </a:solidFill>
                          <a:latin typeface="BIZ UDゴシック" panose="020B0400000000000000" pitchFamily="49" charset="-128"/>
                          <a:ea typeface="BIZ UDゴシック" panose="020B0400000000000000" pitchFamily="49" charset="-128"/>
                        </a:rPr>
                        <a:t>医療分</a:t>
                      </a:r>
                    </a:p>
                  </p:txBody>
                </p:sp>
                <p:sp>
                  <p:nvSpPr>
                    <p:cNvPr id="105" name="フローチャート: 結合子 104">
                      <a:extLst>
                        <a:ext uri="{FF2B5EF4-FFF2-40B4-BE49-F238E27FC236}">
                          <a16:creationId xmlns:a16="http://schemas.microsoft.com/office/drawing/2014/main" id="{7D284401-4939-4B44-9003-A4A8516DE62D}"/>
                        </a:ext>
                      </a:extLst>
                    </p:cNvPr>
                    <p:cNvSpPr/>
                    <p:nvPr/>
                  </p:nvSpPr>
                  <p:spPr>
                    <a:xfrm>
                      <a:off x="3962524" y="6310244"/>
                      <a:ext cx="487279" cy="526663"/>
                    </a:xfrm>
                    <a:prstGeom prst="flowChartConnector">
                      <a:avLst/>
                    </a:prstGeom>
                    <a:solidFill>
                      <a:schemeClr val="accent6">
                        <a:lumMod val="20000"/>
                        <a:lumOff val="8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accent6">
                              <a:lumMod val="50000"/>
                            </a:schemeClr>
                          </a:solidFill>
                          <a:latin typeface="BIZ UDゴシック" panose="020B0400000000000000" pitchFamily="49" charset="-128"/>
                          <a:ea typeface="BIZ UDゴシック" panose="020B0400000000000000" pitchFamily="49" charset="-128"/>
                        </a:rPr>
                        <a:t>後期分</a:t>
                      </a:r>
                    </a:p>
                  </p:txBody>
                </p:sp>
                <p:sp>
                  <p:nvSpPr>
                    <p:cNvPr id="106" name="フローチャート: 結合子 105">
                      <a:extLst>
                        <a:ext uri="{FF2B5EF4-FFF2-40B4-BE49-F238E27FC236}">
                          <a16:creationId xmlns:a16="http://schemas.microsoft.com/office/drawing/2014/main" id="{E5621CBB-5FD7-498C-95FF-FFCA55BB12B9}"/>
                        </a:ext>
                      </a:extLst>
                    </p:cNvPr>
                    <p:cNvSpPr/>
                    <p:nvPr/>
                  </p:nvSpPr>
                  <p:spPr>
                    <a:xfrm>
                      <a:off x="2750998" y="6306972"/>
                      <a:ext cx="487279" cy="526663"/>
                    </a:xfrm>
                    <a:prstGeom prst="flowChartConnector">
                      <a:avLst/>
                    </a:prstGeom>
                    <a:solidFill>
                      <a:schemeClr val="accent2">
                        <a:lumMod val="20000"/>
                        <a:lumOff val="8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accent2">
                              <a:lumMod val="50000"/>
                            </a:schemeClr>
                          </a:solidFill>
                          <a:latin typeface="BIZ UDゴシック" panose="020B0400000000000000" pitchFamily="49" charset="-128"/>
                          <a:ea typeface="BIZ UDゴシック" panose="020B0400000000000000" pitchFamily="49" charset="-128"/>
                        </a:rPr>
                        <a:t>介護分</a:t>
                      </a:r>
                    </a:p>
                  </p:txBody>
                </p:sp>
              </p:grpSp>
              <p:grpSp>
                <p:nvGrpSpPr>
                  <p:cNvPr id="109" name="グループ化 108">
                    <a:extLst>
                      <a:ext uri="{FF2B5EF4-FFF2-40B4-BE49-F238E27FC236}">
                        <a16:creationId xmlns:a16="http://schemas.microsoft.com/office/drawing/2014/main" id="{671406BD-2C9E-4696-BDDD-2AB004B88F19}"/>
                      </a:ext>
                    </a:extLst>
                  </p:cNvPr>
                  <p:cNvGrpSpPr/>
                  <p:nvPr/>
                </p:nvGrpSpPr>
                <p:grpSpPr>
                  <a:xfrm>
                    <a:off x="533421" y="4114821"/>
                    <a:ext cx="9360000" cy="648000"/>
                    <a:chOff x="4967521" y="1211591"/>
                    <a:chExt cx="4127109" cy="754616"/>
                  </a:xfrm>
                </p:grpSpPr>
                <p:sp>
                  <p:nvSpPr>
                    <p:cNvPr id="111" name="正方形/長方形 110">
                      <a:extLst>
                        <a:ext uri="{FF2B5EF4-FFF2-40B4-BE49-F238E27FC236}">
                          <a16:creationId xmlns:a16="http://schemas.microsoft.com/office/drawing/2014/main" id="{B4C8DABB-57F2-48F2-866B-DFC70D46C53C}"/>
                        </a:ext>
                      </a:extLst>
                    </p:cNvPr>
                    <p:cNvSpPr/>
                    <p:nvPr/>
                  </p:nvSpPr>
                  <p:spPr>
                    <a:xfrm>
                      <a:off x="4967523" y="1534207"/>
                      <a:ext cx="1652825" cy="432000"/>
                    </a:xfrm>
                    <a:prstGeom prst="rect">
                      <a:avLst/>
                    </a:prstGeom>
                    <a:solidFill>
                      <a:schemeClr val="accent4">
                        <a:lumMod val="20000"/>
                        <a:lumOff val="80000"/>
                      </a:schemeClr>
                    </a:solidFill>
                    <a:ln w="190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80179" rIns="80179" rtlCol="0" anchor="ctr"/>
                    <a:lstStyle/>
                    <a:p>
                      <a:pPr algn="ctr"/>
                      <a:r>
                        <a:rPr kumimoji="1" lang="ja-JP" altLang="en-US" sz="1000" dirty="0">
                          <a:solidFill>
                            <a:schemeClr val="accent4">
                              <a:lumMod val="50000"/>
                            </a:schemeClr>
                          </a:solidFill>
                          <a:latin typeface="BIZ UDゴシック" panose="020B0400000000000000" pitchFamily="49" charset="-128"/>
                          <a:ea typeface="BIZ UDゴシック" panose="020B0400000000000000" pitchFamily="49" charset="-128"/>
                        </a:rPr>
                        <a:t>年間保険料額の総額</a:t>
                      </a:r>
                      <a:endParaRPr kumimoji="1" lang="en-US" altLang="ja-JP" sz="1000" dirty="0">
                        <a:solidFill>
                          <a:schemeClr val="accent4">
                            <a:lumMod val="50000"/>
                          </a:schemeClr>
                        </a:solidFill>
                        <a:latin typeface="BIZ UDゴシック" panose="020B0400000000000000" pitchFamily="49" charset="-128"/>
                        <a:ea typeface="BIZ UDゴシック" panose="020B0400000000000000" pitchFamily="49" charset="-128"/>
                      </a:endParaRPr>
                    </a:p>
                  </p:txBody>
                </p:sp>
                <p:sp>
                  <p:nvSpPr>
                    <p:cNvPr id="112" name="正方形/長方形 111">
                      <a:extLst>
                        <a:ext uri="{FF2B5EF4-FFF2-40B4-BE49-F238E27FC236}">
                          <a16:creationId xmlns:a16="http://schemas.microsoft.com/office/drawing/2014/main" id="{F45AAC85-EDC8-4712-A441-A817C3E7A3D9}"/>
                        </a:ext>
                      </a:extLst>
                    </p:cNvPr>
                    <p:cNvSpPr/>
                    <p:nvPr/>
                  </p:nvSpPr>
                  <p:spPr>
                    <a:xfrm>
                      <a:off x="6620347" y="1540591"/>
                      <a:ext cx="2474283" cy="419231"/>
                    </a:xfrm>
                    <a:prstGeom prst="rect">
                      <a:avLst/>
                    </a:prstGeom>
                    <a:solidFill>
                      <a:schemeClr val="bg2">
                        <a:lumMod val="50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bg1"/>
                          </a:solidFill>
                          <a:latin typeface="BIZ UDゴシック" panose="020B0400000000000000" pitchFamily="49" charset="-128"/>
                          <a:ea typeface="BIZ UDゴシック" panose="020B0400000000000000" pitchFamily="49" charset="-128"/>
                        </a:rPr>
                        <a:t>国・府・府内市町村が負担する金額</a:t>
                      </a:r>
                    </a:p>
                  </p:txBody>
                </p:sp>
                <p:cxnSp>
                  <p:nvCxnSpPr>
                    <p:cNvPr id="113" name="直線矢印コネクタ 112">
                      <a:extLst>
                        <a:ext uri="{FF2B5EF4-FFF2-40B4-BE49-F238E27FC236}">
                          <a16:creationId xmlns:a16="http://schemas.microsoft.com/office/drawing/2014/main" id="{63CEAD32-1D98-4964-B79A-EB28CDACA535}"/>
                        </a:ext>
                      </a:extLst>
                    </p:cNvPr>
                    <p:cNvCxnSpPr>
                      <a:cxnSpLocks/>
                    </p:cNvCxnSpPr>
                    <p:nvPr/>
                  </p:nvCxnSpPr>
                  <p:spPr>
                    <a:xfrm>
                      <a:off x="4967521" y="1349697"/>
                      <a:ext cx="4104000" cy="0"/>
                    </a:xfrm>
                    <a:prstGeom prst="straightConnector1">
                      <a:avLst/>
                    </a:prstGeom>
                    <a:ln w="28575">
                      <a:solidFill>
                        <a:schemeClr val="accent5">
                          <a:lumMod val="50000"/>
                        </a:schemeClr>
                      </a:solidFill>
                      <a:headEnd type="triangle"/>
                      <a:tailEnd type="triangle"/>
                    </a:ln>
                  </p:spPr>
                  <p:style>
                    <a:lnRef idx="1">
                      <a:schemeClr val="dk1"/>
                    </a:lnRef>
                    <a:fillRef idx="0">
                      <a:schemeClr val="dk1"/>
                    </a:fillRef>
                    <a:effectRef idx="0">
                      <a:schemeClr val="dk1"/>
                    </a:effectRef>
                    <a:fontRef idx="minor">
                      <a:schemeClr val="tx1"/>
                    </a:fontRef>
                  </p:style>
                </p:cxnSp>
                <p:sp>
                  <p:nvSpPr>
                    <p:cNvPr id="114" name="テキスト ボックス 113">
                      <a:extLst>
                        <a:ext uri="{FF2B5EF4-FFF2-40B4-BE49-F238E27FC236}">
                          <a16:creationId xmlns:a16="http://schemas.microsoft.com/office/drawing/2014/main" id="{06B471CD-AA50-4C7C-A475-E4318BF66B9E}"/>
                        </a:ext>
                      </a:extLst>
                    </p:cNvPr>
                    <p:cNvSpPr txBox="1"/>
                    <p:nvPr/>
                  </p:nvSpPr>
                  <p:spPr>
                    <a:xfrm>
                      <a:off x="6499544" y="1211591"/>
                      <a:ext cx="727660" cy="273016"/>
                    </a:xfrm>
                    <a:prstGeom prst="rect">
                      <a:avLst/>
                    </a:prstGeom>
                    <a:solidFill>
                      <a:schemeClr val="bg1"/>
                    </a:solidFill>
                    <a:ln>
                      <a:solidFill>
                        <a:schemeClr val="accent5">
                          <a:lumMod val="50000"/>
                        </a:schemeClr>
                      </a:solidFill>
                    </a:ln>
                  </p:spPr>
                  <p:txBody>
                    <a:bodyPr wrap="none" rtlCol="0">
                      <a:spAutoFit/>
                    </a:bodyPr>
                    <a:lstStyle/>
                    <a:p>
                      <a:pPr algn="ctr"/>
                      <a:r>
                        <a:rPr kumimoji="1" lang="ja-JP" altLang="en-US" sz="1000" dirty="0">
                          <a:latin typeface="BIZ UDゴシック" panose="020B0400000000000000" pitchFamily="49" charset="-128"/>
                          <a:ea typeface="BIZ UDゴシック" panose="020B0400000000000000" pitchFamily="49" charset="-128"/>
                        </a:rPr>
                        <a:t>医療費など</a:t>
                      </a:r>
                    </a:p>
                  </p:txBody>
                </p:sp>
              </p:grpSp>
              <p:grpSp>
                <p:nvGrpSpPr>
                  <p:cNvPr id="115" name="グループ化 114">
                    <a:extLst>
                      <a:ext uri="{FF2B5EF4-FFF2-40B4-BE49-F238E27FC236}">
                        <a16:creationId xmlns:a16="http://schemas.microsoft.com/office/drawing/2014/main" id="{985C633E-4C31-4CEF-8CE2-ACEACE5221CF}"/>
                      </a:ext>
                    </a:extLst>
                  </p:cNvPr>
                  <p:cNvGrpSpPr/>
                  <p:nvPr/>
                </p:nvGrpSpPr>
                <p:grpSpPr>
                  <a:xfrm>
                    <a:off x="533421" y="4908063"/>
                    <a:ext cx="9360000" cy="374671"/>
                    <a:chOff x="325475" y="9971804"/>
                    <a:chExt cx="4695158" cy="1130360"/>
                  </a:xfrm>
                </p:grpSpPr>
                <p:sp>
                  <p:nvSpPr>
                    <p:cNvPr id="116" name="正方形/長方形 115">
                      <a:extLst>
                        <a:ext uri="{FF2B5EF4-FFF2-40B4-BE49-F238E27FC236}">
                          <a16:creationId xmlns:a16="http://schemas.microsoft.com/office/drawing/2014/main" id="{93CC83FB-B732-4E7E-A537-C59108813895}"/>
                        </a:ext>
                      </a:extLst>
                    </p:cNvPr>
                    <p:cNvSpPr/>
                    <p:nvPr/>
                  </p:nvSpPr>
                  <p:spPr>
                    <a:xfrm>
                      <a:off x="325475" y="10000244"/>
                      <a:ext cx="1875895" cy="1073479"/>
                    </a:xfrm>
                    <a:prstGeom prst="rect">
                      <a:avLst/>
                    </a:prstGeom>
                    <a:solidFill>
                      <a:schemeClr val="accent4">
                        <a:lumMod val="20000"/>
                        <a:lumOff val="80000"/>
                      </a:schemeClr>
                    </a:solidFill>
                    <a:ln w="190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80179" rIns="80179" rtlCol="0" anchor="ctr"/>
                    <a:lstStyle/>
                    <a:p>
                      <a:pPr algn="ctr"/>
                      <a:r>
                        <a:rPr kumimoji="1" lang="ja-JP" altLang="en-US" sz="1000" dirty="0">
                          <a:solidFill>
                            <a:schemeClr val="accent4">
                              <a:lumMod val="50000"/>
                            </a:schemeClr>
                          </a:solidFill>
                          <a:latin typeface="BIZ UDゴシック" panose="020B0400000000000000" pitchFamily="49" charset="-128"/>
                          <a:ea typeface="BIZ UDゴシック" panose="020B0400000000000000" pitchFamily="49" charset="-128"/>
                        </a:rPr>
                        <a:t>年間保険料額の総額</a:t>
                      </a:r>
                      <a:endParaRPr kumimoji="1" lang="en-US" altLang="ja-JP" sz="1000" dirty="0">
                        <a:solidFill>
                          <a:schemeClr val="accent4">
                            <a:lumMod val="50000"/>
                          </a:schemeClr>
                        </a:solidFill>
                        <a:latin typeface="BIZ UDゴシック" panose="020B0400000000000000" pitchFamily="49" charset="-128"/>
                        <a:ea typeface="BIZ UDゴシック" panose="020B0400000000000000" pitchFamily="49" charset="-128"/>
                      </a:endParaRPr>
                    </a:p>
                  </p:txBody>
                </p:sp>
                <p:sp>
                  <p:nvSpPr>
                    <p:cNvPr id="117" name="テキスト ボックス 116">
                      <a:extLst>
                        <a:ext uri="{FF2B5EF4-FFF2-40B4-BE49-F238E27FC236}">
                          <a16:creationId xmlns:a16="http://schemas.microsoft.com/office/drawing/2014/main" id="{FAA3137C-6A61-4EF0-A9B7-34B67B535536}"/>
                        </a:ext>
                      </a:extLst>
                    </p:cNvPr>
                    <p:cNvSpPr txBox="1"/>
                    <p:nvPr/>
                  </p:nvSpPr>
                  <p:spPr>
                    <a:xfrm>
                      <a:off x="2248501" y="9993933"/>
                      <a:ext cx="201331" cy="1086098"/>
                    </a:xfrm>
                    <a:prstGeom prst="rect">
                      <a:avLst/>
                    </a:prstGeom>
                    <a:noFill/>
                  </p:spPr>
                  <p:txBody>
                    <a:bodyPr wrap="square" rtlCol="0">
                      <a:noAutofit/>
                    </a:bodyPr>
                    <a:lstStyle/>
                    <a:p>
                      <a:r>
                        <a:rPr kumimoji="1" lang="en-US" altLang="ja-JP" dirty="0">
                          <a:latin typeface="BIZ UDゴシック" panose="020B0400000000000000" pitchFamily="49" charset="-128"/>
                          <a:ea typeface="BIZ UDゴシック" panose="020B0400000000000000" pitchFamily="49" charset="-128"/>
                        </a:rPr>
                        <a:t>÷</a:t>
                      </a:r>
                      <a:endParaRPr kumimoji="1" lang="ja-JP" altLang="en-US" dirty="0">
                        <a:latin typeface="BIZ UDゴシック" panose="020B0400000000000000" pitchFamily="49" charset="-128"/>
                        <a:ea typeface="BIZ UDゴシック" panose="020B0400000000000000" pitchFamily="49" charset="-128"/>
                      </a:endParaRPr>
                    </a:p>
                  </p:txBody>
                </p:sp>
                <p:sp>
                  <p:nvSpPr>
                    <p:cNvPr id="118" name="正方形/長方形 117">
                      <a:extLst>
                        <a:ext uri="{FF2B5EF4-FFF2-40B4-BE49-F238E27FC236}">
                          <a16:creationId xmlns:a16="http://schemas.microsoft.com/office/drawing/2014/main" id="{B6D0005F-48CB-4EC6-B608-1A2733AE1315}"/>
                        </a:ext>
                      </a:extLst>
                    </p:cNvPr>
                    <p:cNvSpPr/>
                    <p:nvPr/>
                  </p:nvSpPr>
                  <p:spPr>
                    <a:xfrm>
                      <a:off x="2496963" y="10000244"/>
                      <a:ext cx="1360640" cy="107347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80179" rIns="80179" rtlCol="0" anchor="ct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府全体の所得、被保険者数、世帯数</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119" name="テキスト ボックス 118">
                      <a:extLst>
                        <a:ext uri="{FF2B5EF4-FFF2-40B4-BE49-F238E27FC236}">
                          <a16:creationId xmlns:a16="http://schemas.microsoft.com/office/drawing/2014/main" id="{854BD965-C0CB-439D-94F7-C44D183223C3}"/>
                        </a:ext>
                      </a:extLst>
                    </p:cNvPr>
                    <p:cNvSpPr txBox="1"/>
                    <p:nvPr/>
                  </p:nvSpPr>
                  <p:spPr>
                    <a:xfrm>
                      <a:off x="3904733" y="9971804"/>
                      <a:ext cx="195942" cy="1130360"/>
                    </a:xfrm>
                    <a:prstGeom prst="rect">
                      <a:avLst/>
                    </a:prstGeom>
                    <a:noFill/>
                  </p:spPr>
                  <p:txBody>
                    <a:bodyPr wrap="square" rtlCol="0">
                      <a:noAutofit/>
                    </a:bodyPr>
                    <a:lstStyle/>
                    <a:p>
                      <a:r>
                        <a:rPr kumimoji="1" lang="ja-JP" altLang="en-US" dirty="0">
                          <a:latin typeface="BIZ UDゴシック" panose="020B0400000000000000" pitchFamily="49" charset="-128"/>
                          <a:ea typeface="BIZ UDゴシック" panose="020B0400000000000000" pitchFamily="49" charset="-128"/>
                        </a:rPr>
                        <a:t>＝</a:t>
                      </a:r>
                    </a:p>
                  </p:txBody>
                </p:sp>
                <p:sp>
                  <p:nvSpPr>
                    <p:cNvPr id="120" name="正方形/長方形 119">
                      <a:extLst>
                        <a:ext uri="{FF2B5EF4-FFF2-40B4-BE49-F238E27FC236}">
                          <a16:creationId xmlns:a16="http://schemas.microsoft.com/office/drawing/2014/main" id="{06680A50-1912-40A5-86F7-7AC4F196EE9B}"/>
                        </a:ext>
                      </a:extLst>
                    </p:cNvPr>
                    <p:cNvSpPr/>
                    <p:nvPr/>
                  </p:nvSpPr>
                  <p:spPr>
                    <a:xfrm>
                      <a:off x="4147806" y="10007410"/>
                      <a:ext cx="872827" cy="1073479"/>
                    </a:xfrm>
                    <a:prstGeom prst="rect">
                      <a:avLst/>
                    </a:prstGeom>
                    <a:solidFill>
                      <a:srgbClr val="FFCCCC"/>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80179" rIns="80179" rtlCol="0" anchor="ctr"/>
                    <a:lstStyle/>
                    <a:p>
                      <a:pPr algn="ctr"/>
                      <a:r>
                        <a:rPr kumimoji="1" lang="ja-JP" altLang="en-US" sz="1000" dirty="0">
                          <a:solidFill>
                            <a:srgbClr val="C00000"/>
                          </a:solidFill>
                          <a:latin typeface="BIZ UDゴシック" panose="020B0400000000000000" pitchFamily="49" charset="-128"/>
                          <a:ea typeface="BIZ UDゴシック" panose="020B0400000000000000" pitchFamily="49" charset="-128"/>
                        </a:rPr>
                        <a:t>保険料率</a:t>
                      </a:r>
                      <a:endParaRPr kumimoji="1" lang="en-US" altLang="ja-JP" sz="1000" dirty="0">
                        <a:solidFill>
                          <a:srgbClr val="C00000"/>
                        </a:solidFill>
                        <a:latin typeface="BIZ UDゴシック" panose="020B0400000000000000" pitchFamily="49" charset="-128"/>
                        <a:ea typeface="BIZ UDゴシック" panose="020B0400000000000000" pitchFamily="49" charset="-128"/>
                      </a:endParaRPr>
                    </a:p>
                  </p:txBody>
                </p:sp>
              </p:grpSp>
              <p:sp>
                <p:nvSpPr>
                  <p:cNvPr id="121" name="正方形/長方形 120">
                    <a:extLst>
                      <a:ext uri="{FF2B5EF4-FFF2-40B4-BE49-F238E27FC236}">
                        <a16:creationId xmlns:a16="http://schemas.microsoft.com/office/drawing/2014/main" id="{94BD6A03-EEB6-4B1D-BBE9-D9A03F132F53}"/>
                      </a:ext>
                    </a:extLst>
                  </p:cNvPr>
                  <p:cNvSpPr/>
                  <p:nvPr/>
                </p:nvSpPr>
                <p:spPr>
                  <a:xfrm>
                    <a:off x="507619" y="3428947"/>
                    <a:ext cx="10031133" cy="564057"/>
                  </a:xfrm>
                  <a:prstGeom prst="rect">
                    <a:avLst/>
                  </a:prstGeom>
                  <a:solidFill>
                    <a:schemeClr val="accent3">
                      <a:lumMod val="20000"/>
                      <a:lumOff val="80000"/>
                    </a:schemeClr>
                  </a:solidFill>
                  <a:ln w="38100">
                    <a:solidFill>
                      <a:schemeClr val="accent3">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大阪府は、医療費などから、国・府・市町村が負担する金額を差し引いて、年間保険料額の総額を算出したうえで、</a:t>
                    </a:r>
                  </a:p>
                  <a:p>
                    <a:r>
                      <a:rPr kumimoji="1" lang="ja-JP" altLang="en-US" sz="1400" dirty="0">
                        <a:solidFill>
                          <a:schemeClr val="tx1"/>
                        </a:solidFill>
                        <a:latin typeface="BIZ UDゴシック" panose="020B0400000000000000" pitchFamily="49" charset="-128"/>
                        <a:ea typeface="BIZ UDゴシック" panose="020B0400000000000000" pitchFamily="49" charset="-128"/>
                      </a:rPr>
                      <a:t>府全体の所得や被保険者数等により、保険料率を算定し、市町村に示します。</a:t>
                    </a:r>
                  </a:p>
                </p:txBody>
              </p:sp>
              <p:sp>
                <p:nvSpPr>
                  <p:cNvPr id="122" name="正方形/長方形 121">
                    <a:extLst>
                      <a:ext uri="{FF2B5EF4-FFF2-40B4-BE49-F238E27FC236}">
                        <a16:creationId xmlns:a16="http://schemas.microsoft.com/office/drawing/2014/main" id="{70CC71E7-98A6-489A-B470-B3090CCFFF3F}"/>
                      </a:ext>
                    </a:extLst>
                  </p:cNvPr>
                  <p:cNvSpPr/>
                  <p:nvPr/>
                </p:nvSpPr>
                <p:spPr>
                  <a:xfrm>
                    <a:off x="502161" y="5549366"/>
                    <a:ext cx="10031133" cy="333742"/>
                  </a:xfrm>
                  <a:prstGeom prst="rect">
                    <a:avLst/>
                  </a:prstGeom>
                  <a:solidFill>
                    <a:schemeClr val="accent3">
                      <a:lumMod val="20000"/>
                      <a:lumOff val="80000"/>
                    </a:schemeClr>
                  </a:solidFill>
                  <a:ln w="38100">
                    <a:solidFill>
                      <a:schemeClr val="accent3">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次に、市町村は、府から示された保険料率を用いて、世帯の前年度所得や世帯構成等に応じた保険料額を決定します。</a:t>
                    </a:r>
                  </a:p>
                </p:txBody>
              </p:sp>
              <p:sp>
                <p:nvSpPr>
                  <p:cNvPr id="124" name="四角形: 角を丸くする 123">
                    <a:extLst>
                      <a:ext uri="{FF2B5EF4-FFF2-40B4-BE49-F238E27FC236}">
                        <a16:creationId xmlns:a16="http://schemas.microsoft.com/office/drawing/2014/main" id="{5D6E2A60-06CD-466D-83E0-3EAB9F4580AA}"/>
                      </a:ext>
                    </a:extLst>
                  </p:cNvPr>
                  <p:cNvSpPr/>
                  <p:nvPr/>
                </p:nvSpPr>
                <p:spPr>
                  <a:xfrm>
                    <a:off x="497214" y="5984096"/>
                    <a:ext cx="817781" cy="333742"/>
                  </a:xfrm>
                  <a:prstGeom prst="roundRect">
                    <a:avLst>
                      <a:gd name="adj" fmla="val 50000"/>
                    </a:avLst>
                  </a:prstGeom>
                  <a:solidFill>
                    <a:schemeClr val="bg2">
                      <a:lumMod val="90000"/>
                    </a:schemeClr>
                  </a:solidFill>
                  <a:ln w="190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BIZ UDゴシック" panose="020B0400000000000000" pitchFamily="49" charset="-128"/>
                        <a:ea typeface="BIZ UDゴシック" panose="020B0400000000000000" pitchFamily="49" charset="-128"/>
                      </a:rPr>
                      <a:t>保険料額 </a:t>
                    </a:r>
                  </a:p>
                </p:txBody>
              </p:sp>
              <p:sp>
                <p:nvSpPr>
                  <p:cNvPr id="125" name="テキスト ボックス 124">
                    <a:extLst>
                      <a:ext uri="{FF2B5EF4-FFF2-40B4-BE49-F238E27FC236}">
                        <a16:creationId xmlns:a16="http://schemas.microsoft.com/office/drawing/2014/main" id="{BAB66893-3A06-482D-AA1F-4246A8282DE6}"/>
                      </a:ext>
                    </a:extLst>
                  </p:cNvPr>
                  <p:cNvSpPr txBox="1"/>
                  <p:nvPr/>
                </p:nvSpPr>
                <p:spPr>
                  <a:xfrm>
                    <a:off x="1271558" y="5966301"/>
                    <a:ext cx="388248" cy="369332"/>
                  </a:xfrm>
                  <a:prstGeom prst="rect">
                    <a:avLst/>
                  </a:prstGeom>
                  <a:noFill/>
                </p:spPr>
                <p:txBody>
                  <a:bodyPr wrap="square" rtlCol="0">
                    <a:spAutoFit/>
                  </a:bodyPr>
                  <a:lstStyle/>
                  <a:p>
                    <a:r>
                      <a:rPr kumimoji="1" lang="ja-JP" altLang="en-US" dirty="0">
                        <a:latin typeface="BIZ UDゴシック" panose="020B0400000000000000" pitchFamily="49" charset="-128"/>
                        <a:ea typeface="BIZ UDゴシック" panose="020B0400000000000000" pitchFamily="49" charset="-128"/>
                      </a:rPr>
                      <a:t>＝</a:t>
                    </a:r>
                  </a:p>
                </p:txBody>
              </p:sp>
              <p:sp>
                <p:nvSpPr>
                  <p:cNvPr id="126" name="フローチャート: 結合子 125">
                    <a:extLst>
                      <a:ext uri="{FF2B5EF4-FFF2-40B4-BE49-F238E27FC236}">
                        <a16:creationId xmlns:a16="http://schemas.microsoft.com/office/drawing/2014/main" id="{AF4F1C2C-2252-41A6-8A8B-2CB2AA088E05}"/>
                      </a:ext>
                    </a:extLst>
                  </p:cNvPr>
                  <p:cNvSpPr/>
                  <p:nvPr/>
                </p:nvSpPr>
                <p:spPr>
                  <a:xfrm>
                    <a:off x="1616369" y="5988967"/>
                    <a:ext cx="2736000" cy="324000"/>
                  </a:xfrm>
                  <a:prstGeom prst="flowChartConnector">
                    <a:avLst/>
                  </a:prstGeom>
                  <a:solidFill>
                    <a:schemeClr val="accent1">
                      <a:lumMod val="20000"/>
                      <a:lumOff val="80000"/>
                    </a:schemeClr>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rgbClr val="002060"/>
                        </a:solidFill>
                        <a:latin typeface="BIZ UDゴシック" panose="020B0400000000000000" pitchFamily="49" charset="-128"/>
                        <a:ea typeface="BIZ UDゴシック" panose="020B0400000000000000" pitchFamily="49" charset="-128"/>
                      </a:rPr>
                      <a:t>医療分保険料　</a:t>
                    </a:r>
                    <a:endParaRPr kumimoji="1" lang="en-US" altLang="ja-JP" sz="1000" b="1" dirty="0">
                      <a:solidFill>
                        <a:srgbClr val="002060"/>
                      </a:solidFill>
                      <a:latin typeface="BIZ UDゴシック" panose="020B0400000000000000" pitchFamily="49" charset="-128"/>
                      <a:ea typeface="BIZ UDゴシック" panose="020B0400000000000000" pitchFamily="49" charset="-128"/>
                    </a:endParaRPr>
                  </a:p>
                </p:txBody>
              </p:sp>
              <p:sp>
                <p:nvSpPr>
                  <p:cNvPr id="10" name="正方形/長方形 9">
                    <a:extLst>
                      <a:ext uri="{FF2B5EF4-FFF2-40B4-BE49-F238E27FC236}">
                        <a16:creationId xmlns:a16="http://schemas.microsoft.com/office/drawing/2014/main" id="{5558D246-FCE7-467C-8F6C-8BFDBC4BBB6A}"/>
                      </a:ext>
                    </a:extLst>
                  </p:cNvPr>
                  <p:cNvSpPr/>
                  <p:nvPr/>
                </p:nvSpPr>
                <p:spPr>
                  <a:xfrm>
                    <a:off x="1560515" y="6631922"/>
                    <a:ext cx="2952000" cy="217597"/>
                  </a:xfrm>
                  <a:prstGeom prst="rect">
                    <a:avLst/>
                  </a:prstGeom>
                  <a:solidFill>
                    <a:schemeClr val="accent5">
                      <a:lumMod val="20000"/>
                      <a:lumOff val="8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accent5">
                            <a:lumMod val="50000"/>
                          </a:schemeClr>
                        </a:solidFill>
                        <a:latin typeface="BIZ UDゴシック" panose="020B0400000000000000" pitchFamily="49" charset="-128"/>
                        <a:ea typeface="BIZ UDゴシック" panose="020B0400000000000000" pitchFamily="49" charset="-128"/>
                      </a:rPr>
                      <a:t>世帯に属する被保険者の前年の所得</a:t>
                    </a:r>
                    <a:r>
                      <a:rPr kumimoji="1" lang="en-US" altLang="ja-JP" sz="5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en-US" altLang="ja-JP" sz="10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000" dirty="0">
                        <a:solidFill>
                          <a:schemeClr val="accent5">
                            <a:lumMod val="50000"/>
                          </a:schemeClr>
                        </a:solidFill>
                        <a:latin typeface="BIZ UDゴシック" panose="020B0400000000000000" pitchFamily="49" charset="-128"/>
                        <a:ea typeface="BIZ UDゴシック" panose="020B0400000000000000" pitchFamily="49" charset="-128"/>
                      </a:rPr>
                      <a:t>所得割率</a:t>
                    </a:r>
                  </a:p>
                </p:txBody>
              </p:sp>
              <p:sp>
                <p:nvSpPr>
                  <p:cNvPr id="11" name="左中かっこ 10">
                    <a:extLst>
                      <a:ext uri="{FF2B5EF4-FFF2-40B4-BE49-F238E27FC236}">
                        <a16:creationId xmlns:a16="http://schemas.microsoft.com/office/drawing/2014/main" id="{C8C9B3E0-8F26-4075-A87B-1F37500E26BC}"/>
                      </a:ext>
                    </a:extLst>
                  </p:cNvPr>
                  <p:cNvSpPr/>
                  <p:nvPr/>
                </p:nvSpPr>
                <p:spPr>
                  <a:xfrm>
                    <a:off x="9347162" y="4788880"/>
                    <a:ext cx="265853" cy="617787"/>
                  </a:xfrm>
                  <a:prstGeom prst="leftBrace">
                    <a:avLst>
                      <a:gd name="adj1" fmla="val 5067"/>
                      <a:gd name="adj2" fmla="val 47276"/>
                    </a:avLst>
                  </a:prstGeom>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27" name="正方形/長方形 126">
                    <a:extLst>
                      <a:ext uri="{FF2B5EF4-FFF2-40B4-BE49-F238E27FC236}">
                        <a16:creationId xmlns:a16="http://schemas.microsoft.com/office/drawing/2014/main" id="{D4A22944-6278-4512-B044-352AEF6F70E9}"/>
                      </a:ext>
                    </a:extLst>
                  </p:cNvPr>
                  <p:cNvSpPr/>
                  <p:nvPr/>
                </p:nvSpPr>
                <p:spPr>
                  <a:xfrm>
                    <a:off x="9603371" y="4808986"/>
                    <a:ext cx="784127" cy="164504"/>
                  </a:xfrm>
                  <a:prstGeom prst="rect">
                    <a:avLst/>
                  </a:prstGeom>
                  <a:solidFill>
                    <a:schemeClr val="accent5">
                      <a:lumMod val="20000"/>
                      <a:lumOff val="8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accent5">
                            <a:lumMod val="50000"/>
                          </a:schemeClr>
                        </a:solidFill>
                        <a:latin typeface="BIZ UDゴシック" panose="020B0400000000000000" pitchFamily="49" charset="-128"/>
                        <a:ea typeface="BIZ UDゴシック" panose="020B0400000000000000" pitchFamily="49" charset="-128"/>
                      </a:rPr>
                      <a:t>所得割</a:t>
                    </a:r>
                  </a:p>
                </p:txBody>
              </p:sp>
              <p:sp>
                <p:nvSpPr>
                  <p:cNvPr id="128" name="正方形/長方形 127">
                    <a:extLst>
                      <a:ext uri="{FF2B5EF4-FFF2-40B4-BE49-F238E27FC236}">
                        <a16:creationId xmlns:a16="http://schemas.microsoft.com/office/drawing/2014/main" id="{54338851-0C06-4BBE-98AE-F463821F880A}"/>
                      </a:ext>
                    </a:extLst>
                  </p:cNvPr>
                  <p:cNvSpPr/>
                  <p:nvPr/>
                </p:nvSpPr>
                <p:spPr>
                  <a:xfrm>
                    <a:off x="9603370" y="5015521"/>
                    <a:ext cx="784127" cy="164504"/>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accent4">
                            <a:lumMod val="50000"/>
                          </a:schemeClr>
                        </a:solidFill>
                        <a:latin typeface="BIZ UDゴシック" panose="020B0400000000000000" pitchFamily="49" charset="-128"/>
                        <a:ea typeface="BIZ UDゴシック" panose="020B0400000000000000" pitchFamily="49" charset="-128"/>
                      </a:rPr>
                      <a:t>均等割</a:t>
                    </a:r>
                  </a:p>
                </p:txBody>
              </p:sp>
              <p:sp>
                <p:nvSpPr>
                  <p:cNvPr id="129" name="正方形/長方形 128">
                    <a:extLst>
                      <a:ext uri="{FF2B5EF4-FFF2-40B4-BE49-F238E27FC236}">
                        <a16:creationId xmlns:a16="http://schemas.microsoft.com/office/drawing/2014/main" id="{FE625544-9A53-4E4D-BCE2-01D1DB8EE337}"/>
                      </a:ext>
                    </a:extLst>
                  </p:cNvPr>
                  <p:cNvSpPr/>
                  <p:nvPr/>
                </p:nvSpPr>
                <p:spPr>
                  <a:xfrm>
                    <a:off x="9603369" y="5242163"/>
                    <a:ext cx="784127" cy="164504"/>
                  </a:xfrm>
                  <a:prstGeom prst="rect">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accent6">
                            <a:lumMod val="50000"/>
                          </a:schemeClr>
                        </a:solidFill>
                        <a:latin typeface="BIZ UDゴシック" panose="020B0400000000000000" pitchFamily="49" charset="-128"/>
                        <a:ea typeface="BIZ UDゴシック" panose="020B0400000000000000" pitchFamily="49" charset="-128"/>
                      </a:rPr>
                      <a:t>平等割</a:t>
                    </a:r>
                  </a:p>
                </p:txBody>
              </p:sp>
              <p:sp>
                <p:nvSpPr>
                  <p:cNvPr id="130" name="正方形/長方形 129">
                    <a:extLst>
                      <a:ext uri="{FF2B5EF4-FFF2-40B4-BE49-F238E27FC236}">
                        <a16:creationId xmlns:a16="http://schemas.microsoft.com/office/drawing/2014/main" id="{5EE971C4-DB86-4997-A02A-A7654E8D0A7E}"/>
                      </a:ext>
                    </a:extLst>
                  </p:cNvPr>
                  <p:cNvSpPr/>
                  <p:nvPr/>
                </p:nvSpPr>
                <p:spPr>
                  <a:xfrm>
                    <a:off x="1560515" y="6890632"/>
                    <a:ext cx="2952000" cy="216000"/>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accent4">
                            <a:lumMod val="50000"/>
                          </a:schemeClr>
                        </a:solidFill>
                        <a:latin typeface="BIZ UDゴシック" panose="020B0400000000000000" pitchFamily="49" charset="-128"/>
                        <a:ea typeface="BIZ UDゴシック" panose="020B0400000000000000" pitchFamily="49" charset="-128"/>
                      </a:rPr>
                      <a:t>世帯の被保険者数　               </a:t>
                    </a:r>
                    <a:r>
                      <a:rPr kumimoji="1" lang="en-US" altLang="ja-JP" sz="1000" dirty="0">
                        <a:solidFill>
                          <a:schemeClr val="accent4">
                            <a:lumMod val="50000"/>
                          </a:schemeClr>
                        </a:solidFill>
                        <a:latin typeface="BIZ UDゴシック" panose="020B0400000000000000" pitchFamily="49" charset="-128"/>
                        <a:ea typeface="BIZ UDゴシック" panose="020B0400000000000000" pitchFamily="49" charset="-128"/>
                      </a:rPr>
                      <a:t>×</a:t>
                    </a:r>
                    <a:r>
                      <a:rPr kumimoji="1" lang="ja-JP" altLang="en-US" sz="1000" dirty="0">
                        <a:solidFill>
                          <a:schemeClr val="accent4">
                            <a:lumMod val="50000"/>
                          </a:schemeClr>
                        </a:solidFill>
                        <a:latin typeface="BIZ UDゴシック" panose="020B0400000000000000" pitchFamily="49" charset="-128"/>
                        <a:ea typeface="BIZ UDゴシック" panose="020B0400000000000000" pitchFamily="49" charset="-128"/>
                      </a:rPr>
                      <a:t>均等割額</a:t>
                    </a:r>
                  </a:p>
                </p:txBody>
              </p:sp>
              <p:sp>
                <p:nvSpPr>
                  <p:cNvPr id="131" name="正方形/長方形 130">
                    <a:extLst>
                      <a:ext uri="{FF2B5EF4-FFF2-40B4-BE49-F238E27FC236}">
                        <a16:creationId xmlns:a16="http://schemas.microsoft.com/office/drawing/2014/main" id="{2408975B-65BD-4445-B514-F18E3A757E3D}"/>
                      </a:ext>
                    </a:extLst>
                  </p:cNvPr>
                  <p:cNvSpPr/>
                  <p:nvPr/>
                </p:nvSpPr>
                <p:spPr>
                  <a:xfrm>
                    <a:off x="1560515" y="7147746"/>
                    <a:ext cx="2952000" cy="216000"/>
                  </a:xfrm>
                  <a:prstGeom prst="rect">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accent6">
                            <a:lumMod val="50000"/>
                          </a:schemeClr>
                        </a:solidFill>
                        <a:latin typeface="BIZ UDゴシック" panose="020B0400000000000000" pitchFamily="49" charset="-128"/>
                        <a:ea typeface="BIZ UDゴシック" panose="020B0400000000000000" pitchFamily="49" charset="-128"/>
                      </a:rPr>
                      <a:t>一世帯あたり                    </a:t>
                    </a:r>
                    <a:r>
                      <a:rPr kumimoji="1" lang="en-US" altLang="ja-JP" sz="1000" dirty="0">
                        <a:solidFill>
                          <a:schemeClr val="accent6">
                            <a:lumMod val="50000"/>
                          </a:schemeClr>
                        </a:solidFill>
                        <a:latin typeface="BIZ UDゴシック" panose="020B0400000000000000" pitchFamily="49" charset="-128"/>
                        <a:ea typeface="BIZ UDゴシック" panose="020B0400000000000000" pitchFamily="49" charset="-128"/>
                      </a:rPr>
                      <a:t>×</a:t>
                    </a:r>
                    <a:r>
                      <a:rPr kumimoji="1" lang="ja-JP" altLang="en-US" sz="1000" dirty="0">
                        <a:solidFill>
                          <a:schemeClr val="accent6">
                            <a:lumMod val="50000"/>
                          </a:schemeClr>
                        </a:solidFill>
                        <a:latin typeface="BIZ UDゴシック" panose="020B0400000000000000" pitchFamily="49" charset="-128"/>
                        <a:ea typeface="BIZ UDゴシック" panose="020B0400000000000000" pitchFamily="49" charset="-128"/>
                      </a:rPr>
                      <a:t>平等割額</a:t>
                    </a:r>
                  </a:p>
                </p:txBody>
              </p:sp>
              <p:sp>
                <p:nvSpPr>
                  <p:cNvPr id="132" name="テキスト ボックス 131">
                    <a:extLst>
                      <a:ext uri="{FF2B5EF4-FFF2-40B4-BE49-F238E27FC236}">
                        <a16:creationId xmlns:a16="http://schemas.microsoft.com/office/drawing/2014/main" id="{B7814C00-8E34-4EC7-B4FD-FADB8B115E44}"/>
                      </a:ext>
                    </a:extLst>
                  </p:cNvPr>
                  <p:cNvSpPr txBox="1"/>
                  <p:nvPr/>
                </p:nvSpPr>
                <p:spPr>
                  <a:xfrm>
                    <a:off x="4308932" y="5966301"/>
                    <a:ext cx="410685" cy="369332"/>
                  </a:xfrm>
                  <a:prstGeom prst="rect">
                    <a:avLst/>
                  </a:prstGeom>
                  <a:noFill/>
                </p:spPr>
                <p:txBody>
                  <a:bodyPr wrap="square" rtlCol="0">
                    <a:spAutoFit/>
                  </a:bodyPr>
                  <a:lstStyle/>
                  <a:p>
                    <a:r>
                      <a:rPr kumimoji="1" lang="ja-JP" altLang="en-US" dirty="0">
                        <a:latin typeface="BIZ UDゴシック" panose="020B0400000000000000" pitchFamily="49" charset="-128"/>
                        <a:ea typeface="BIZ UDゴシック" panose="020B0400000000000000" pitchFamily="49" charset="-128"/>
                      </a:rPr>
                      <a:t>＋</a:t>
                    </a:r>
                  </a:p>
                </p:txBody>
              </p:sp>
              <p:sp>
                <p:nvSpPr>
                  <p:cNvPr id="146" name="正方形/長方形 145">
                    <a:extLst>
                      <a:ext uri="{FF2B5EF4-FFF2-40B4-BE49-F238E27FC236}">
                        <a16:creationId xmlns:a16="http://schemas.microsoft.com/office/drawing/2014/main" id="{DF907F27-8692-4DD8-8712-57DC3F4323BA}"/>
                      </a:ext>
                    </a:extLst>
                  </p:cNvPr>
                  <p:cNvSpPr/>
                  <p:nvPr/>
                </p:nvSpPr>
                <p:spPr>
                  <a:xfrm>
                    <a:off x="8648707" y="6393562"/>
                    <a:ext cx="1890050" cy="1567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900" dirty="0">
                        <a:solidFill>
                          <a:schemeClr val="tx1"/>
                        </a:solidFill>
                        <a:latin typeface="BIZ UDゴシック" panose="020B0400000000000000" pitchFamily="49" charset="-128"/>
                        <a:ea typeface="BIZ UDゴシック" panose="020B0400000000000000" pitchFamily="49" charset="-128"/>
                      </a:rPr>
                      <a:t>（</a:t>
                    </a:r>
                    <a:r>
                      <a:rPr kumimoji="1" lang="en-US" altLang="ja-JP" sz="900" dirty="0">
                        <a:solidFill>
                          <a:schemeClr val="tx1"/>
                        </a:solidFill>
                        <a:latin typeface="BIZ UDゴシック" panose="020B0400000000000000" pitchFamily="49" charset="-128"/>
                        <a:ea typeface="BIZ UDゴシック" panose="020B0400000000000000" pitchFamily="49" charset="-128"/>
                      </a:rPr>
                      <a:t>40</a:t>
                    </a:r>
                    <a:r>
                      <a:rPr kumimoji="1" lang="ja-JP" altLang="en-US" sz="900" dirty="0">
                        <a:solidFill>
                          <a:schemeClr val="tx1"/>
                        </a:solidFill>
                        <a:latin typeface="BIZ UDゴシック" panose="020B0400000000000000" pitchFamily="49" charset="-128"/>
                        <a:ea typeface="BIZ UDゴシック" panose="020B0400000000000000" pitchFamily="49" charset="-128"/>
                      </a:rPr>
                      <a:t>歳～</a:t>
                    </a:r>
                    <a:r>
                      <a:rPr kumimoji="1" lang="en-US" altLang="ja-JP" sz="900" dirty="0">
                        <a:solidFill>
                          <a:schemeClr val="tx1"/>
                        </a:solidFill>
                        <a:latin typeface="BIZ UDゴシック" panose="020B0400000000000000" pitchFamily="49" charset="-128"/>
                        <a:ea typeface="BIZ UDゴシック" panose="020B0400000000000000" pitchFamily="49" charset="-128"/>
                      </a:rPr>
                      <a:t>64</a:t>
                    </a:r>
                    <a:r>
                      <a:rPr kumimoji="1" lang="ja-JP" altLang="en-US" sz="900" dirty="0">
                        <a:solidFill>
                          <a:schemeClr val="tx1"/>
                        </a:solidFill>
                        <a:latin typeface="BIZ UDゴシック" panose="020B0400000000000000" pitchFamily="49" charset="-128"/>
                        <a:ea typeface="BIZ UDゴシック" panose="020B0400000000000000" pitchFamily="49" charset="-128"/>
                      </a:rPr>
                      <a:t>歳のみ対象。）</a:t>
                    </a:r>
                  </a:p>
                </p:txBody>
              </p:sp>
              <p:sp>
                <p:nvSpPr>
                  <p:cNvPr id="147" name="テキスト ボックス 146">
                    <a:extLst>
                      <a:ext uri="{FF2B5EF4-FFF2-40B4-BE49-F238E27FC236}">
                        <a16:creationId xmlns:a16="http://schemas.microsoft.com/office/drawing/2014/main" id="{38648F24-E380-45BA-8E8B-FBABF2D1A421}"/>
                      </a:ext>
                    </a:extLst>
                  </p:cNvPr>
                  <p:cNvSpPr txBox="1"/>
                  <p:nvPr/>
                </p:nvSpPr>
                <p:spPr>
                  <a:xfrm>
                    <a:off x="1513996" y="6344588"/>
                    <a:ext cx="1890050" cy="246221"/>
                  </a:xfrm>
                  <a:prstGeom prst="rect">
                    <a:avLst/>
                  </a:prstGeom>
                  <a:noFill/>
                </p:spPr>
                <p:txBody>
                  <a:bodyPr wrap="square">
                    <a:spAutoFit/>
                  </a:bodyPr>
                  <a:lstStyle/>
                  <a:p>
                    <a:r>
                      <a:rPr kumimoji="1" lang="ja-JP" altLang="en-US" sz="1000" dirty="0">
                        <a:latin typeface="BIZ UDゴシック" panose="020B0400000000000000" pitchFamily="49" charset="-128"/>
                        <a:ea typeface="BIZ UDゴシック" panose="020B0400000000000000" pitchFamily="49" charset="-128"/>
                      </a:rPr>
                      <a:t>◆　以下の合計</a:t>
                    </a:r>
                    <a:endParaRPr lang="ja-JP" altLang="en-US" sz="1000" dirty="0"/>
                  </a:p>
                </p:txBody>
              </p:sp>
              <p:sp>
                <p:nvSpPr>
                  <p:cNvPr id="149" name="フローチャート: 結合子 148">
                    <a:extLst>
                      <a:ext uri="{FF2B5EF4-FFF2-40B4-BE49-F238E27FC236}">
                        <a16:creationId xmlns:a16="http://schemas.microsoft.com/office/drawing/2014/main" id="{EE967D36-848E-41C6-994E-D9A5C36015B1}"/>
                      </a:ext>
                    </a:extLst>
                  </p:cNvPr>
                  <p:cNvSpPr/>
                  <p:nvPr/>
                </p:nvSpPr>
                <p:spPr>
                  <a:xfrm>
                    <a:off x="4676180" y="5988967"/>
                    <a:ext cx="2736000" cy="324000"/>
                  </a:xfrm>
                  <a:prstGeom prst="flowChartConnector">
                    <a:avLst/>
                  </a:prstGeom>
                  <a:solidFill>
                    <a:schemeClr val="accent6">
                      <a:lumMod val="20000"/>
                      <a:lumOff val="8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accent6">
                            <a:lumMod val="50000"/>
                          </a:schemeClr>
                        </a:solidFill>
                        <a:latin typeface="BIZ UDゴシック" panose="020B0400000000000000" pitchFamily="49" charset="-128"/>
                        <a:ea typeface="BIZ UDゴシック" panose="020B0400000000000000" pitchFamily="49" charset="-128"/>
                      </a:rPr>
                      <a:t>後期分保険料　</a:t>
                    </a:r>
                    <a:endParaRPr kumimoji="1" lang="en-US" altLang="ja-JP" sz="1000" b="1" dirty="0">
                      <a:solidFill>
                        <a:schemeClr val="accent6">
                          <a:lumMod val="50000"/>
                        </a:schemeClr>
                      </a:solidFill>
                      <a:latin typeface="BIZ UDゴシック" panose="020B0400000000000000" pitchFamily="49" charset="-128"/>
                      <a:ea typeface="BIZ UDゴシック" panose="020B0400000000000000" pitchFamily="49" charset="-128"/>
                    </a:endParaRPr>
                  </a:p>
                </p:txBody>
              </p:sp>
              <p:sp>
                <p:nvSpPr>
                  <p:cNvPr id="155" name="フローチャート: 結合子 154">
                    <a:extLst>
                      <a:ext uri="{FF2B5EF4-FFF2-40B4-BE49-F238E27FC236}">
                        <a16:creationId xmlns:a16="http://schemas.microsoft.com/office/drawing/2014/main" id="{296FCFE0-6C68-4499-A0C6-E6F0859D8845}"/>
                      </a:ext>
                    </a:extLst>
                  </p:cNvPr>
                  <p:cNvSpPr/>
                  <p:nvPr/>
                </p:nvSpPr>
                <p:spPr>
                  <a:xfrm>
                    <a:off x="7735992" y="5988967"/>
                    <a:ext cx="2736000" cy="324000"/>
                  </a:xfrm>
                  <a:prstGeom prst="flowChartConnector">
                    <a:avLst/>
                  </a:prstGeom>
                  <a:solidFill>
                    <a:schemeClr val="accent2">
                      <a:lumMod val="20000"/>
                      <a:lumOff val="8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accent2">
                            <a:lumMod val="50000"/>
                          </a:schemeClr>
                        </a:solidFill>
                        <a:latin typeface="BIZ UDゴシック" panose="020B0400000000000000" pitchFamily="49" charset="-128"/>
                        <a:ea typeface="BIZ UDゴシック" panose="020B0400000000000000" pitchFamily="49" charset="-128"/>
                      </a:rPr>
                      <a:t>介護分保険料　</a:t>
                    </a:r>
                    <a:endParaRPr kumimoji="1" lang="en-US" altLang="ja-JP" sz="1000" b="1" dirty="0">
                      <a:solidFill>
                        <a:schemeClr val="accent2">
                          <a:lumMod val="50000"/>
                        </a:schemeClr>
                      </a:solidFill>
                      <a:latin typeface="BIZ UDゴシック" panose="020B0400000000000000" pitchFamily="49" charset="-128"/>
                      <a:ea typeface="BIZ UDゴシック" panose="020B0400000000000000" pitchFamily="49" charset="-128"/>
                    </a:endParaRPr>
                  </a:p>
                </p:txBody>
              </p:sp>
              <p:sp>
                <p:nvSpPr>
                  <p:cNvPr id="173" name="テキスト ボックス 172">
                    <a:extLst>
                      <a:ext uri="{FF2B5EF4-FFF2-40B4-BE49-F238E27FC236}">
                        <a16:creationId xmlns:a16="http://schemas.microsoft.com/office/drawing/2014/main" id="{300C0CC5-1623-4608-A42A-C66F2627B791}"/>
                      </a:ext>
                    </a:extLst>
                  </p:cNvPr>
                  <p:cNvSpPr txBox="1"/>
                  <p:nvPr/>
                </p:nvSpPr>
                <p:spPr>
                  <a:xfrm>
                    <a:off x="6706" y="1905292"/>
                    <a:ext cx="557517" cy="461665"/>
                  </a:xfrm>
                  <a:prstGeom prst="rect">
                    <a:avLst/>
                  </a:prstGeom>
                  <a:noFill/>
                </p:spPr>
                <p:txBody>
                  <a:bodyPr wrap="square" rtlCol="0">
                    <a:spAutoFit/>
                  </a:bodyPr>
                  <a:lstStyle/>
                  <a:p>
                    <a:r>
                      <a:rPr kumimoji="1" lang="ja-JP" altLang="en-US" sz="2400" b="1" dirty="0">
                        <a:latin typeface="BIZ UDゴシック" panose="020B0400000000000000" pitchFamily="49" charset="-128"/>
                        <a:ea typeface="BIZ UDゴシック" panose="020B0400000000000000" pitchFamily="49" charset="-128"/>
                      </a:rPr>
                      <a:t>①</a:t>
                    </a:r>
                  </a:p>
                </p:txBody>
              </p:sp>
              <p:sp>
                <p:nvSpPr>
                  <p:cNvPr id="174" name="テキスト ボックス 173">
                    <a:extLst>
                      <a:ext uri="{FF2B5EF4-FFF2-40B4-BE49-F238E27FC236}">
                        <a16:creationId xmlns:a16="http://schemas.microsoft.com/office/drawing/2014/main" id="{E55FF2F5-8DAB-43FF-A2C9-4E784FFF6B06}"/>
                      </a:ext>
                    </a:extLst>
                  </p:cNvPr>
                  <p:cNvSpPr txBox="1"/>
                  <p:nvPr/>
                </p:nvSpPr>
                <p:spPr>
                  <a:xfrm>
                    <a:off x="6706" y="3480143"/>
                    <a:ext cx="557517" cy="461665"/>
                  </a:xfrm>
                  <a:prstGeom prst="rect">
                    <a:avLst/>
                  </a:prstGeom>
                  <a:noFill/>
                </p:spPr>
                <p:txBody>
                  <a:bodyPr wrap="square" rtlCol="0">
                    <a:spAutoFit/>
                  </a:bodyPr>
                  <a:lstStyle/>
                  <a:p>
                    <a:r>
                      <a:rPr kumimoji="1" lang="ja-JP" altLang="en-US" sz="2400" b="1" dirty="0">
                        <a:latin typeface="BIZ UDゴシック" panose="020B0400000000000000" pitchFamily="49" charset="-128"/>
                        <a:ea typeface="BIZ UDゴシック" panose="020B0400000000000000" pitchFamily="49" charset="-128"/>
                      </a:rPr>
                      <a:t>②</a:t>
                    </a:r>
                  </a:p>
                </p:txBody>
              </p:sp>
              <p:sp>
                <p:nvSpPr>
                  <p:cNvPr id="175" name="テキスト ボックス 174">
                    <a:extLst>
                      <a:ext uri="{FF2B5EF4-FFF2-40B4-BE49-F238E27FC236}">
                        <a16:creationId xmlns:a16="http://schemas.microsoft.com/office/drawing/2014/main" id="{2B4FEA1F-D4AF-4AE8-AB45-EF4487708294}"/>
                      </a:ext>
                    </a:extLst>
                  </p:cNvPr>
                  <p:cNvSpPr txBox="1"/>
                  <p:nvPr/>
                </p:nvSpPr>
                <p:spPr>
                  <a:xfrm>
                    <a:off x="1248" y="5485405"/>
                    <a:ext cx="557517" cy="461665"/>
                  </a:xfrm>
                  <a:prstGeom prst="rect">
                    <a:avLst/>
                  </a:prstGeom>
                  <a:noFill/>
                </p:spPr>
                <p:txBody>
                  <a:bodyPr wrap="square" rtlCol="0">
                    <a:spAutoFit/>
                  </a:bodyPr>
                  <a:lstStyle/>
                  <a:p>
                    <a:r>
                      <a:rPr kumimoji="1" lang="ja-JP" altLang="en-US" sz="2400" b="1" dirty="0">
                        <a:latin typeface="BIZ UDゴシック" panose="020B0400000000000000" pitchFamily="49" charset="-128"/>
                        <a:ea typeface="BIZ UDゴシック" panose="020B0400000000000000" pitchFamily="49" charset="-128"/>
                      </a:rPr>
                      <a:t>③</a:t>
                    </a:r>
                  </a:p>
                </p:txBody>
              </p:sp>
              <p:sp>
                <p:nvSpPr>
                  <p:cNvPr id="177" name="テキスト ボックス 176">
                    <a:extLst>
                      <a:ext uri="{FF2B5EF4-FFF2-40B4-BE49-F238E27FC236}">
                        <a16:creationId xmlns:a16="http://schemas.microsoft.com/office/drawing/2014/main" id="{AD1769BF-824C-4D28-B682-6916DC5D6D30}"/>
                      </a:ext>
                    </a:extLst>
                  </p:cNvPr>
                  <p:cNvSpPr txBox="1"/>
                  <p:nvPr/>
                </p:nvSpPr>
                <p:spPr>
                  <a:xfrm>
                    <a:off x="9271518" y="7305290"/>
                    <a:ext cx="1561544" cy="266548"/>
                  </a:xfrm>
                  <a:prstGeom prst="rect">
                    <a:avLst/>
                  </a:prstGeom>
                  <a:noFill/>
                </p:spPr>
                <p:txBody>
                  <a:bodyPr wrap="square">
                    <a:spAutoFit/>
                  </a:bodyPr>
                  <a:lstStyle/>
                  <a:p>
                    <a:pPr>
                      <a:lnSpc>
                        <a:spcPts val="1600"/>
                      </a:lnSpc>
                    </a:pP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基礎控除後所得</a:t>
                    </a:r>
                  </a:p>
                </p:txBody>
              </p:sp>
            </p:grpSp>
            <p:sp>
              <p:nvSpPr>
                <p:cNvPr id="68" name="テキスト ボックス 67">
                  <a:extLst>
                    <a:ext uri="{FF2B5EF4-FFF2-40B4-BE49-F238E27FC236}">
                      <a16:creationId xmlns:a16="http://schemas.microsoft.com/office/drawing/2014/main" id="{08761C12-DC3F-4FF4-A874-04C6DBB894D3}"/>
                    </a:ext>
                  </a:extLst>
                </p:cNvPr>
                <p:cNvSpPr txBox="1"/>
                <p:nvPr/>
              </p:nvSpPr>
              <p:spPr>
                <a:xfrm>
                  <a:off x="7415028" y="5975632"/>
                  <a:ext cx="410685" cy="369332"/>
                </a:xfrm>
                <a:prstGeom prst="rect">
                  <a:avLst/>
                </a:prstGeom>
                <a:noFill/>
              </p:spPr>
              <p:txBody>
                <a:bodyPr wrap="square" rtlCol="0">
                  <a:spAutoFit/>
                </a:bodyPr>
                <a:lstStyle/>
                <a:p>
                  <a:r>
                    <a:rPr kumimoji="1" lang="ja-JP" altLang="en-US" dirty="0">
                      <a:latin typeface="BIZ UDゴシック" panose="020B0400000000000000" pitchFamily="49" charset="-128"/>
                      <a:ea typeface="BIZ UDゴシック" panose="020B0400000000000000" pitchFamily="49" charset="-128"/>
                    </a:rPr>
                    <a:t>＋</a:t>
                  </a:r>
                </a:p>
              </p:txBody>
            </p:sp>
          </p:grpSp>
        </p:grpSp>
        <p:sp>
          <p:nvSpPr>
            <p:cNvPr id="71" name="正方形/長方形 70">
              <a:extLst>
                <a:ext uri="{FF2B5EF4-FFF2-40B4-BE49-F238E27FC236}">
                  <a16:creationId xmlns:a16="http://schemas.microsoft.com/office/drawing/2014/main" id="{E6B43385-9543-4565-A565-6B799431947C}"/>
                </a:ext>
              </a:extLst>
            </p:cNvPr>
            <p:cNvSpPr/>
            <p:nvPr/>
          </p:nvSpPr>
          <p:spPr>
            <a:xfrm>
              <a:off x="7743544" y="6641253"/>
              <a:ext cx="2915213" cy="216838"/>
            </a:xfrm>
            <a:prstGeom prst="rect">
              <a:avLst/>
            </a:prstGeom>
            <a:solidFill>
              <a:schemeClr val="accent5">
                <a:lumMod val="20000"/>
                <a:lumOff val="8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accent5">
                      <a:lumMod val="50000"/>
                    </a:schemeClr>
                  </a:solidFill>
                  <a:latin typeface="BIZ UDゴシック" panose="020B0400000000000000" pitchFamily="49" charset="-128"/>
                  <a:ea typeface="BIZ UDゴシック" panose="020B0400000000000000" pitchFamily="49" charset="-128"/>
                </a:rPr>
                <a:t>世帯に属する被保険者の前年の所得</a:t>
              </a:r>
              <a:r>
                <a:rPr kumimoji="1" lang="en-US" altLang="ja-JP" sz="5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en-US" altLang="ja-JP" sz="1000" dirty="0">
                  <a:solidFill>
                    <a:schemeClr val="accent5">
                      <a:lumMod val="50000"/>
                    </a:schemeClr>
                  </a:solidFill>
                  <a:latin typeface="BIZ UDゴシック" panose="020B0400000000000000" pitchFamily="49" charset="-128"/>
                  <a:ea typeface="BIZ UDゴシック" panose="020B0400000000000000" pitchFamily="49" charset="-128"/>
                </a:rPr>
                <a:t>×</a:t>
              </a:r>
              <a:r>
                <a:rPr kumimoji="1" lang="ja-JP" altLang="en-US" sz="1000" dirty="0">
                  <a:solidFill>
                    <a:schemeClr val="accent5">
                      <a:lumMod val="50000"/>
                    </a:schemeClr>
                  </a:solidFill>
                  <a:latin typeface="BIZ UDゴシック" panose="020B0400000000000000" pitchFamily="49" charset="-128"/>
                  <a:ea typeface="BIZ UDゴシック" panose="020B0400000000000000" pitchFamily="49" charset="-128"/>
                </a:rPr>
                <a:t>所得割率</a:t>
              </a:r>
            </a:p>
          </p:txBody>
        </p:sp>
        <p:sp>
          <p:nvSpPr>
            <p:cNvPr id="72" name="正方形/長方形 71">
              <a:extLst>
                <a:ext uri="{FF2B5EF4-FFF2-40B4-BE49-F238E27FC236}">
                  <a16:creationId xmlns:a16="http://schemas.microsoft.com/office/drawing/2014/main" id="{93DBF4DD-745F-40EA-B18A-DD718DDA629B}"/>
                </a:ext>
              </a:extLst>
            </p:cNvPr>
            <p:cNvSpPr/>
            <p:nvPr/>
          </p:nvSpPr>
          <p:spPr>
            <a:xfrm>
              <a:off x="7743544" y="6899963"/>
              <a:ext cx="2915213" cy="246221"/>
            </a:xfrm>
            <a:prstGeom prst="rect">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accent4">
                      <a:lumMod val="50000"/>
                    </a:schemeClr>
                  </a:solidFill>
                  <a:latin typeface="BIZ UDゴシック" panose="020B0400000000000000" pitchFamily="49" charset="-128"/>
                  <a:ea typeface="BIZ UDゴシック" panose="020B0400000000000000" pitchFamily="49" charset="-128"/>
                </a:rPr>
                <a:t>世帯の被保険者数　               </a:t>
              </a:r>
              <a:r>
                <a:rPr kumimoji="1" lang="en-US" altLang="ja-JP" sz="1000" dirty="0">
                  <a:solidFill>
                    <a:schemeClr val="accent4">
                      <a:lumMod val="50000"/>
                    </a:schemeClr>
                  </a:solidFill>
                  <a:latin typeface="BIZ UDゴシック" panose="020B0400000000000000" pitchFamily="49" charset="-128"/>
                  <a:ea typeface="BIZ UDゴシック" panose="020B0400000000000000" pitchFamily="49" charset="-128"/>
                </a:rPr>
                <a:t>×</a:t>
              </a:r>
              <a:r>
                <a:rPr kumimoji="1" lang="ja-JP" altLang="en-US" sz="1000" dirty="0">
                  <a:solidFill>
                    <a:schemeClr val="accent4">
                      <a:lumMod val="50000"/>
                    </a:schemeClr>
                  </a:solidFill>
                  <a:latin typeface="BIZ UDゴシック" panose="020B0400000000000000" pitchFamily="49" charset="-128"/>
                  <a:ea typeface="BIZ UDゴシック" panose="020B0400000000000000" pitchFamily="49" charset="-128"/>
                </a:rPr>
                <a:t>均等割額</a:t>
              </a:r>
            </a:p>
          </p:txBody>
        </p:sp>
        <p:sp>
          <p:nvSpPr>
            <p:cNvPr id="74" name="テキスト ボックス 73">
              <a:extLst>
                <a:ext uri="{FF2B5EF4-FFF2-40B4-BE49-F238E27FC236}">
                  <a16:creationId xmlns:a16="http://schemas.microsoft.com/office/drawing/2014/main" id="{50E4D8B7-2B1E-4C6B-8FC4-B8084C5A9905}"/>
                </a:ext>
              </a:extLst>
            </p:cNvPr>
            <p:cNvSpPr txBox="1"/>
            <p:nvPr/>
          </p:nvSpPr>
          <p:spPr>
            <a:xfrm>
              <a:off x="7769250" y="6347925"/>
              <a:ext cx="1890050" cy="246221"/>
            </a:xfrm>
            <a:prstGeom prst="rect">
              <a:avLst/>
            </a:prstGeom>
            <a:noFill/>
          </p:spPr>
          <p:txBody>
            <a:bodyPr wrap="square">
              <a:spAutoFit/>
            </a:bodyPr>
            <a:lstStyle/>
            <a:p>
              <a:r>
                <a:rPr kumimoji="1" lang="ja-JP" altLang="en-US" sz="1000" dirty="0">
                  <a:latin typeface="BIZ UDゴシック" panose="020B0400000000000000" pitchFamily="49" charset="-128"/>
                  <a:ea typeface="BIZ UDゴシック" panose="020B0400000000000000" pitchFamily="49" charset="-128"/>
                </a:rPr>
                <a:t>◆　以下の合計</a:t>
              </a:r>
              <a:endParaRPr lang="ja-JP" altLang="en-US" sz="1000" dirty="0"/>
            </a:p>
          </p:txBody>
        </p:sp>
      </p:grpSp>
    </p:spTree>
    <p:extLst>
      <p:ext uri="{BB962C8B-B14F-4D97-AF65-F5344CB8AC3E}">
        <p14:creationId xmlns:p14="http://schemas.microsoft.com/office/powerpoint/2010/main" val="4166852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2CE8324-0BEE-4194-BB27-68823786DAFE}"/>
              </a:ext>
            </a:extLst>
          </p:cNvPr>
          <p:cNvSpPr txBox="1"/>
          <p:nvPr/>
        </p:nvSpPr>
        <p:spPr>
          <a:xfrm>
            <a:off x="0" y="-5824"/>
            <a:ext cx="10691812" cy="40011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p:spPr>
        <p:txBody>
          <a:bodyPr wrap="square" rtlCol="0">
            <a:spAutoFit/>
          </a:bodyPr>
          <a:lstStyle/>
          <a:p>
            <a:pPr algn="ctr"/>
            <a:r>
              <a:rPr kumimoji="1" lang="ja-JP" altLang="en-US" sz="2000" b="1" dirty="0">
                <a:latin typeface="BIZ UDゴシック" panose="020B0400000000000000" pitchFamily="49" charset="-128"/>
                <a:ea typeface="BIZ UDゴシック" panose="020B0400000000000000" pitchFamily="49" charset="-128"/>
              </a:rPr>
              <a:t>令和７年度の保険料率の決定のしくみ</a:t>
            </a:r>
          </a:p>
        </p:txBody>
      </p:sp>
      <p:sp>
        <p:nvSpPr>
          <p:cNvPr id="53" name="テキスト ボックス 52">
            <a:extLst>
              <a:ext uri="{FF2B5EF4-FFF2-40B4-BE49-F238E27FC236}">
                <a16:creationId xmlns:a16="http://schemas.microsoft.com/office/drawing/2014/main" id="{699EFB0B-3CBA-4EFD-80AA-C618D2805167}"/>
              </a:ext>
            </a:extLst>
          </p:cNvPr>
          <p:cNvSpPr txBox="1"/>
          <p:nvPr/>
        </p:nvSpPr>
        <p:spPr>
          <a:xfrm>
            <a:off x="5794313" y="7051844"/>
            <a:ext cx="4842430" cy="507831"/>
          </a:xfrm>
          <a:prstGeom prst="rect">
            <a:avLst/>
          </a:prstGeom>
          <a:noFill/>
        </p:spPr>
        <p:txBody>
          <a:bodyPr wrap="square" rtlCol="0">
            <a:spAutoFit/>
          </a:bodyPr>
          <a:lstStyle/>
          <a:p>
            <a:r>
              <a:rPr kumimoji="1" lang="ja-JP" altLang="en-US" sz="900" dirty="0">
                <a:latin typeface="BIZ UD明朝 Medium" panose="02020500000000000000" pitchFamily="17" charset="-128"/>
                <a:ea typeface="BIZ UD明朝 Medium" panose="02020500000000000000" pitchFamily="17" charset="-128"/>
              </a:rPr>
              <a:t>（注記）</a:t>
            </a:r>
            <a:endParaRPr kumimoji="1" lang="en-US" altLang="ja-JP" sz="900" dirty="0">
              <a:latin typeface="BIZ UD明朝 Medium" panose="02020500000000000000" pitchFamily="17" charset="-128"/>
              <a:ea typeface="BIZ UD明朝 Medium" panose="02020500000000000000" pitchFamily="17" charset="-128"/>
            </a:endParaRPr>
          </a:p>
          <a:p>
            <a:r>
              <a:rPr kumimoji="1" lang="en-US" altLang="ja-JP" sz="900" dirty="0">
                <a:latin typeface="BIZ UD明朝 Medium" panose="02020500000000000000" pitchFamily="17" charset="-128"/>
                <a:ea typeface="BIZ UD明朝 Medium" panose="02020500000000000000" pitchFamily="17" charset="-128"/>
              </a:rPr>
              <a:t>※ </a:t>
            </a:r>
            <a:r>
              <a:rPr kumimoji="1" lang="ja-JP" altLang="en-US" sz="900" dirty="0">
                <a:latin typeface="BIZ UD明朝 Medium" panose="02020500000000000000" pitchFamily="17" charset="-128"/>
                <a:ea typeface="BIZ UD明朝 Medium" panose="02020500000000000000" pitchFamily="17" charset="-128"/>
              </a:rPr>
              <a:t>グラフの幅は実際の割合とは異なります。</a:t>
            </a:r>
            <a:endParaRPr kumimoji="1" lang="en-US" altLang="ja-JP" sz="900" dirty="0">
              <a:latin typeface="BIZ UD明朝 Medium" panose="02020500000000000000" pitchFamily="17" charset="-128"/>
              <a:ea typeface="BIZ UD明朝 Medium" panose="02020500000000000000" pitchFamily="17" charset="-128"/>
            </a:endParaRPr>
          </a:p>
          <a:p>
            <a:r>
              <a:rPr kumimoji="1" lang="en-US" altLang="ja-JP" sz="900" dirty="0">
                <a:latin typeface="BIZ UD明朝 Medium" panose="02020500000000000000" pitchFamily="17" charset="-128"/>
                <a:ea typeface="BIZ UD明朝 Medium" panose="02020500000000000000" pitchFamily="17" charset="-128"/>
              </a:rPr>
              <a:t>※ </a:t>
            </a:r>
            <a:r>
              <a:rPr kumimoji="1" lang="ja-JP" altLang="en-US" sz="900" dirty="0">
                <a:latin typeface="BIZ UD明朝 Medium" panose="02020500000000000000" pitchFamily="17" charset="-128"/>
                <a:ea typeface="BIZ UD明朝 Medium" panose="02020500000000000000" pitchFamily="17" charset="-128"/>
              </a:rPr>
              <a:t>単位等の関係により、⑤の計算結果と表記している実際の金額・料率とは一致しません。</a:t>
            </a:r>
            <a:endParaRPr kumimoji="1" lang="en-US" altLang="ja-JP" sz="900" dirty="0">
              <a:latin typeface="BIZ UD明朝 Medium" panose="02020500000000000000" pitchFamily="17" charset="-128"/>
              <a:ea typeface="BIZ UD明朝 Medium" panose="02020500000000000000" pitchFamily="17" charset="-128"/>
            </a:endParaRPr>
          </a:p>
        </p:txBody>
      </p:sp>
      <p:cxnSp>
        <p:nvCxnSpPr>
          <p:cNvPr id="84" name="直線矢印コネクタ 83">
            <a:extLst>
              <a:ext uri="{FF2B5EF4-FFF2-40B4-BE49-F238E27FC236}">
                <a16:creationId xmlns:a16="http://schemas.microsoft.com/office/drawing/2014/main" id="{ECEF5DA0-B364-4EA8-BD48-38AE5DD666D7}"/>
              </a:ext>
            </a:extLst>
          </p:cNvPr>
          <p:cNvCxnSpPr>
            <a:cxnSpLocks/>
          </p:cNvCxnSpPr>
          <p:nvPr/>
        </p:nvCxnSpPr>
        <p:spPr>
          <a:xfrm>
            <a:off x="4138453" y="4969142"/>
            <a:ext cx="1152000" cy="0"/>
          </a:xfrm>
          <a:prstGeom prst="straightConnector1">
            <a:avLst/>
          </a:prstGeom>
          <a:ln w="50800">
            <a:solidFill>
              <a:srgbClr val="00B05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83" name="直線矢印コネクタ 82">
            <a:extLst>
              <a:ext uri="{FF2B5EF4-FFF2-40B4-BE49-F238E27FC236}">
                <a16:creationId xmlns:a16="http://schemas.microsoft.com/office/drawing/2014/main" id="{9F7EA936-6A46-4D30-876E-E01422FA101F}"/>
              </a:ext>
            </a:extLst>
          </p:cNvPr>
          <p:cNvCxnSpPr>
            <a:cxnSpLocks/>
          </p:cNvCxnSpPr>
          <p:nvPr/>
        </p:nvCxnSpPr>
        <p:spPr>
          <a:xfrm>
            <a:off x="2783155" y="4969142"/>
            <a:ext cx="1368000" cy="0"/>
          </a:xfrm>
          <a:prstGeom prst="straightConnector1">
            <a:avLst/>
          </a:prstGeom>
          <a:ln w="50800">
            <a:solidFill>
              <a:srgbClr val="FFC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8" name="直線矢印コネクタ 7">
            <a:extLst>
              <a:ext uri="{FF2B5EF4-FFF2-40B4-BE49-F238E27FC236}">
                <a16:creationId xmlns:a16="http://schemas.microsoft.com/office/drawing/2014/main" id="{27F5B1F9-6A60-4B54-A45E-76970C70CFB8}"/>
              </a:ext>
            </a:extLst>
          </p:cNvPr>
          <p:cNvCxnSpPr>
            <a:cxnSpLocks/>
          </p:cNvCxnSpPr>
          <p:nvPr/>
        </p:nvCxnSpPr>
        <p:spPr>
          <a:xfrm>
            <a:off x="1918215" y="5513722"/>
            <a:ext cx="0" cy="1404000"/>
          </a:xfrm>
          <a:prstGeom prst="straightConnector1">
            <a:avLst/>
          </a:prstGeom>
          <a:ln w="50800">
            <a:solidFill>
              <a:srgbClr val="0070C0"/>
            </a:solidFill>
            <a:prstDash val="solid"/>
            <a:tailEnd type="stealth"/>
          </a:ln>
        </p:spPr>
        <p:style>
          <a:lnRef idx="1">
            <a:schemeClr val="accent1"/>
          </a:lnRef>
          <a:fillRef idx="0">
            <a:schemeClr val="accent1"/>
          </a:fillRef>
          <a:effectRef idx="0">
            <a:schemeClr val="accent1"/>
          </a:effectRef>
          <a:fontRef idx="minor">
            <a:schemeClr val="tx1"/>
          </a:fontRef>
        </p:style>
      </p:cxnSp>
      <p:sp>
        <p:nvSpPr>
          <p:cNvPr id="67" name="フローチャート: 組合せ 66">
            <a:extLst>
              <a:ext uri="{FF2B5EF4-FFF2-40B4-BE49-F238E27FC236}">
                <a16:creationId xmlns:a16="http://schemas.microsoft.com/office/drawing/2014/main" id="{02CF95CC-16CB-4F09-9C8C-DA4A9E60DD44}"/>
              </a:ext>
            </a:extLst>
          </p:cNvPr>
          <p:cNvSpPr/>
          <p:nvPr/>
        </p:nvSpPr>
        <p:spPr>
          <a:xfrm>
            <a:off x="2319054" y="3237093"/>
            <a:ext cx="756119" cy="180000"/>
          </a:xfrm>
          <a:prstGeom prst="flowChartMerge">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フローチャート: 組合せ 67">
            <a:extLst>
              <a:ext uri="{FF2B5EF4-FFF2-40B4-BE49-F238E27FC236}">
                <a16:creationId xmlns:a16="http://schemas.microsoft.com/office/drawing/2014/main" id="{4A7DA24E-9AC6-4EFA-88DB-32C9029844F0}"/>
              </a:ext>
            </a:extLst>
          </p:cNvPr>
          <p:cNvSpPr/>
          <p:nvPr/>
        </p:nvSpPr>
        <p:spPr>
          <a:xfrm>
            <a:off x="2319052" y="4390163"/>
            <a:ext cx="756119" cy="180000"/>
          </a:xfrm>
          <a:prstGeom prst="flowChartMerge">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75" name="テキスト ボックス 74">
            <a:extLst>
              <a:ext uri="{FF2B5EF4-FFF2-40B4-BE49-F238E27FC236}">
                <a16:creationId xmlns:a16="http://schemas.microsoft.com/office/drawing/2014/main" id="{E90385F8-4258-42D5-BE24-A76283BC668A}"/>
              </a:ext>
            </a:extLst>
          </p:cNvPr>
          <p:cNvSpPr txBox="1"/>
          <p:nvPr/>
        </p:nvSpPr>
        <p:spPr>
          <a:xfrm>
            <a:off x="208232" y="5061191"/>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④</a:t>
            </a:r>
          </a:p>
        </p:txBody>
      </p:sp>
      <p:cxnSp>
        <p:nvCxnSpPr>
          <p:cNvPr id="81" name="直線矢印コネクタ 80">
            <a:extLst>
              <a:ext uri="{FF2B5EF4-FFF2-40B4-BE49-F238E27FC236}">
                <a16:creationId xmlns:a16="http://schemas.microsoft.com/office/drawing/2014/main" id="{5CBDE3B5-DC6E-4463-9D91-7F162219B0E3}"/>
              </a:ext>
            </a:extLst>
          </p:cNvPr>
          <p:cNvCxnSpPr>
            <a:cxnSpLocks/>
          </p:cNvCxnSpPr>
          <p:nvPr/>
        </p:nvCxnSpPr>
        <p:spPr>
          <a:xfrm>
            <a:off x="943896" y="4969142"/>
            <a:ext cx="1851961" cy="6505"/>
          </a:xfrm>
          <a:prstGeom prst="straightConnector1">
            <a:avLst/>
          </a:prstGeom>
          <a:ln w="50800">
            <a:solidFill>
              <a:srgbClr val="0070C0"/>
            </a:solidFill>
            <a:headEnd type="triangle"/>
            <a:tailEnd type="triangle"/>
          </a:ln>
        </p:spPr>
        <p:style>
          <a:lnRef idx="1">
            <a:schemeClr val="dk1"/>
          </a:lnRef>
          <a:fillRef idx="0">
            <a:schemeClr val="dk1"/>
          </a:fillRef>
          <a:effectRef idx="0">
            <a:schemeClr val="dk1"/>
          </a:effectRef>
          <a:fontRef idx="minor">
            <a:schemeClr val="tx1"/>
          </a:fontRef>
        </p:style>
      </p:cxnSp>
      <p:sp>
        <p:nvSpPr>
          <p:cNvPr id="85" name="テキスト ボックス 84">
            <a:extLst>
              <a:ext uri="{FF2B5EF4-FFF2-40B4-BE49-F238E27FC236}">
                <a16:creationId xmlns:a16="http://schemas.microsoft.com/office/drawing/2014/main" id="{56D399FD-6210-460E-B984-5CB43BAC247C}"/>
              </a:ext>
            </a:extLst>
          </p:cNvPr>
          <p:cNvSpPr txBox="1"/>
          <p:nvPr/>
        </p:nvSpPr>
        <p:spPr>
          <a:xfrm>
            <a:off x="3143990" y="4598701"/>
            <a:ext cx="646331" cy="276999"/>
          </a:xfrm>
          <a:prstGeom prst="rect">
            <a:avLst/>
          </a:prstGeom>
          <a:solidFill>
            <a:schemeClr val="bg1"/>
          </a:solidFill>
          <a:ln w="19050">
            <a:solidFill>
              <a:srgbClr val="FFC00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32.3</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86" name="テキスト ボックス 85">
            <a:extLst>
              <a:ext uri="{FF2B5EF4-FFF2-40B4-BE49-F238E27FC236}">
                <a16:creationId xmlns:a16="http://schemas.microsoft.com/office/drawing/2014/main" id="{BCE04DFB-9A14-4407-A82C-FFA275965943}"/>
              </a:ext>
            </a:extLst>
          </p:cNvPr>
          <p:cNvSpPr txBox="1"/>
          <p:nvPr/>
        </p:nvSpPr>
        <p:spPr>
          <a:xfrm>
            <a:off x="4391288" y="4598701"/>
            <a:ext cx="646331" cy="276999"/>
          </a:xfrm>
          <a:prstGeom prst="rect">
            <a:avLst/>
          </a:prstGeom>
          <a:solidFill>
            <a:schemeClr val="bg1"/>
          </a:solidFill>
          <a:ln w="19050">
            <a:solidFill>
              <a:srgbClr val="00B05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21.6</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87" name="テキスト ボックス 86">
            <a:extLst>
              <a:ext uri="{FF2B5EF4-FFF2-40B4-BE49-F238E27FC236}">
                <a16:creationId xmlns:a16="http://schemas.microsoft.com/office/drawing/2014/main" id="{94E6FCF6-DEA9-4837-BBD3-075D54B4A38F}"/>
              </a:ext>
            </a:extLst>
          </p:cNvPr>
          <p:cNvSpPr txBox="1"/>
          <p:nvPr/>
        </p:nvSpPr>
        <p:spPr>
          <a:xfrm>
            <a:off x="1546711" y="4598701"/>
            <a:ext cx="646331" cy="276999"/>
          </a:xfrm>
          <a:prstGeom prst="rect">
            <a:avLst/>
          </a:prstGeom>
          <a:solidFill>
            <a:schemeClr val="bg1"/>
          </a:solidFill>
          <a:ln w="19050">
            <a:solidFill>
              <a:srgbClr val="0070C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46.1</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cxnSp>
        <p:nvCxnSpPr>
          <p:cNvPr id="58" name="直線矢印コネクタ 57">
            <a:extLst>
              <a:ext uri="{FF2B5EF4-FFF2-40B4-BE49-F238E27FC236}">
                <a16:creationId xmlns:a16="http://schemas.microsoft.com/office/drawing/2014/main" id="{ED232E54-B53E-43CD-82F8-648532191CCF}"/>
              </a:ext>
            </a:extLst>
          </p:cNvPr>
          <p:cNvCxnSpPr>
            <a:cxnSpLocks/>
          </p:cNvCxnSpPr>
          <p:nvPr/>
        </p:nvCxnSpPr>
        <p:spPr>
          <a:xfrm>
            <a:off x="3470819" y="5502613"/>
            <a:ext cx="0" cy="1404000"/>
          </a:xfrm>
          <a:prstGeom prst="straightConnector1">
            <a:avLst/>
          </a:prstGeom>
          <a:ln w="50800">
            <a:solidFill>
              <a:srgbClr val="FFC000"/>
            </a:solidFill>
            <a:prstDash val="solid"/>
            <a:tailEnd type="stealth"/>
          </a:ln>
        </p:spPr>
        <p:style>
          <a:lnRef idx="1">
            <a:schemeClr val="accent1"/>
          </a:lnRef>
          <a:fillRef idx="0">
            <a:schemeClr val="accent1"/>
          </a:fillRef>
          <a:effectRef idx="0">
            <a:schemeClr val="accent1"/>
          </a:effectRef>
          <a:fontRef idx="minor">
            <a:schemeClr val="tx1"/>
          </a:fontRef>
        </p:style>
      </p:cxnSp>
      <p:cxnSp>
        <p:nvCxnSpPr>
          <p:cNvPr id="73" name="直線矢印コネクタ 72">
            <a:extLst>
              <a:ext uri="{FF2B5EF4-FFF2-40B4-BE49-F238E27FC236}">
                <a16:creationId xmlns:a16="http://schemas.microsoft.com/office/drawing/2014/main" id="{9F6D9BC6-0889-455B-9981-D1A7CA8317A7}"/>
              </a:ext>
            </a:extLst>
          </p:cNvPr>
          <p:cNvCxnSpPr>
            <a:cxnSpLocks/>
          </p:cNvCxnSpPr>
          <p:nvPr/>
        </p:nvCxnSpPr>
        <p:spPr>
          <a:xfrm>
            <a:off x="4714453" y="5513722"/>
            <a:ext cx="0" cy="1404000"/>
          </a:xfrm>
          <a:prstGeom prst="straightConnector1">
            <a:avLst/>
          </a:prstGeom>
          <a:ln w="50800">
            <a:solidFill>
              <a:srgbClr val="00B050"/>
            </a:solidFill>
            <a:prstDash val="solid"/>
            <a:tailEnd type="stealth"/>
          </a:ln>
        </p:spPr>
        <p:style>
          <a:lnRef idx="1">
            <a:schemeClr val="accent1"/>
          </a:lnRef>
          <a:fillRef idx="0">
            <a:schemeClr val="accent1"/>
          </a:fillRef>
          <a:effectRef idx="0">
            <a:schemeClr val="accent1"/>
          </a:effectRef>
          <a:fontRef idx="minor">
            <a:schemeClr val="tx1"/>
          </a:fontRef>
        </p:style>
      </p:cxnSp>
      <p:sp>
        <p:nvSpPr>
          <p:cNvPr id="59" name="正方形/長方形 58">
            <a:extLst>
              <a:ext uri="{FF2B5EF4-FFF2-40B4-BE49-F238E27FC236}">
                <a16:creationId xmlns:a16="http://schemas.microsoft.com/office/drawing/2014/main" id="{C7341B95-5331-4B44-ACD4-9BD69DBCDF13}"/>
              </a:ext>
            </a:extLst>
          </p:cNvPr>
          <p:cNvSpPr/>
          <p:nvPr/>
        </p:nvSpPr>
        <p:spPr>
          <a:xfrm>
            <a:off x="965023" y="5995744"/>
            <a:ext cx="1825644" cy="612000"/>
          </a:xfrm>
          <a:prstGeom prst="rect">
            <a:avLst/>
          </a:prstGeom>
          <a:solidFill>
            <a:schemeClr val="bg1"/>
          </a:soli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所得総額</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8,156</a:t>
            </a:r>
            <a:r>
              <a:rPr kumimoji="1" lang="ja-JP" altLang="en-US" sz="10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60" name="正方形/長方形 59">
            <a:extLst>
              <a:ext uri="{FF2B5EF4-FFF2-40B4-BE49-F238E27FC236}">
                <a16:creationId xmlns:a16="http://schemas.microsoft.com/office/drawing/2014/main" id="{68EDD20F-BBBB-4B38-8644-1449C851CE80}"/>
              </a:ext>
            </a:extLst>
          </p:cNvPr>
          <p:cNvSpPr/>
          <p:nvPr/>
        </p:nvSpPr>
        <p:spPr>
          <a:xfrm>
            <a:off x="965024" y="6928694"/>
            <a:ext cx="1795704" cy="576001"/>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所得割率</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9.30</a:t>
            </a:r>
            <a:r>
              <a:rPr kumimoji="1" lang="ja-JP" altLang="en-US" sz="1100" dirty="0">
                <a:solidFill>
                  <a:schemeClr val="tx1"/>
                </a:solidFill>
                <a:latin typeface="BIZ UDゴシック" panose="020B0400000000000000" pitchFamily="49" charset="-128"/>
                <a:ea typeface="BIZ UDゴシック" panose="020B0400000000000000" pitchFamily="49" charset="-128"/>
              </a:rPr>
              <a:t>％）</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62" name="正方形/長方形 61">
            <a:extLst>
              <a:ext uri="{FF2B5EF4-FFF2-40B4-BE49-F238E27FC236}">
                <a16:creationId xmlns:a16="http://schemas.microsoft.com/office/drawing/2014/main" id="{B5898173-47BD-4DEA-8997-422BA71A767F}"/>
              </a:ext>
            </a:extLst>
          </p:cNvPr>
          <p:cNvSpPr/>
          <p:nvPr/>
        </p:nvSpPr>
        <p:spPr>
          <a:xfrm>
            <a:off x="2786819" y="5995744"/>
            <a:ext cx="1351634" cy="612000"/>
          </a:xfrm>
          <a:prstGeom prst="rect">
            <a:avLst/>
          </a:prstGeom>
          <a:solidFill>
            <a:schemeClr val="bg1"/>
          </a:soli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被保険者数</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154.5</a:t>
            </a:r>
            <a:r>
              <a:rPr kumimoji="1" lang="ja-JP" altLang="en-US" sz="1000" dirty="0">
                <a:solidFill>
                  <a:schemeClr val="tx1"/>
                </a:solidFill>
                <a:latin typeface="BIZ UDゴシック" panose="020B0400000000000000" pitchFamily="49" charset="-128"/>
                <a:ea typeface="BIZ UDゴシック" panose="020B0400000000000000" pitchFamily="49" charset="-128"/>
              </a:rPr>
              <a:t>万人）</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63" name="正方形/長方形 62">
            <a:extLst>
              <a:ext uri="{FF2B5EF4-FFF2-40B4-BE49-F238E27FC236}">
                <a16:creationId xmlns:a16="http://schemas.microsoft.com/office/drawing/2014/main" id="{28B85A86-34DA-4CED-8CD0-139C80171B77}"/>
              </a:ext>
            </a:extLst>
          </p:cNvPr>
          <p:cNvSpPr/>
          <p:nvPr/>
        </p:nvSpPr>
        <p:spPr>
          <a:xfrm>
            <a:off x="2795857" y="6928695"/>
            <a:ext cx="1320919" cy="576000"/>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均等割額</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34,424</a:t>
            </a:r>
            <a:r>
              <a:rPr kumimoji="1" lang="ja-JP" altLang="en-US" sz="1100" dirty="0">
                <a:solidFill>
                  <a:schemeClr val="tx1"/>
                </a:solidFill>
                <a:latin typeface="BIZ UDゴシック" panose="020B0400000000000000" pitchFamily="49" charset="-128"/>
                <a:ea typeface="BIZ UDゴシック" panose="020B0400000000000000" pitchFamily="49" charset="-128"/>
              </a:rPr>
              <a:t>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65" name="正方形/長方形 64">
            <a:extLst>
              <a:ext uri="{FF2B5EF4-FFF2-40B4-BE49-F238E27FC236}">
                <a16:creationId xmlns:a16="http://schemas.microsoft.com/office/drawing/2014/main" id="{F2A115D1-8691-4B2D-AA90-9D4E6F74386C}"/>
              </a:ext>
            </a:extLst>
          </p:cNvPr>
          <p:cNvSpPr/>
          <p:nvPr/>
        </p:nvSpPr>
        <p:spPr>
          <a:xfrm>
            <a:off x="4138453" y="5995744"/>
            <a:ext cx="1152000" cy="612000"/>
          </a:xfrm>
          <a:prstGeom prst="rect">
            <a:avLst/>
          </a:prstGeom>
          <a:solidFill>
            <a:schemeClr val="bg1"/>
          </a:soli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世 帯 数</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   の見込み</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00" dirty="0">
                <a:solidFill>
                  <a:schemeClr val="tx1"/>
                </a:solidFill>
                <a:latin typeface="BIZ UDゴシック" panose="020B0400000000000000" pitchFamily="49" charset="-128"/>
                <a:ea typeface="BIZ UDゴシック" panose="020B0400000000000000" pitchFamily="49" charset="-128"/>
              </a:rPr>
              <a:t>(</a:t>
            </a: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105.6</a:t>
            </a:r>
            <a:r>
              <a:rPr kumimoji="1" lang="ja-JP" altLang="en-US" sz="1000" dirty="0">
                <a:solidFill>
                  <a:schemeClr val="tx1"/>
                </a:solidFill>
                <a:latin typeface="BIZ UDゴシック" panose="020B0400000000000000" pitchFamily="49" charset="-128"/>
                <a:ea typeface="BIZ UDゴシック" panose="020B0400000000000000" pitchFamily="49" charset="-128"/>
              </a:rPr>
              <a:t>万世帯</a:t>
            </a:r>
            <a:r>
              <a:rPr kumimoji="1" lang="en-US" altLang="ja-JP" sz="1000" dirty="0">
                <a:solidFill>
                  <a:schemeClr val="tx1"/>
                </a:solidFill>
                <a:latin typeface="BIZ UDゴシック" panose="020B0400000000000000" pitchFamily="49" charset="-128"/>
                <a:ea typeface="BIZ UDゴシック" panose="020B0400000000000000" pitchFamily="49" charset="-128"/>
              </a:rPr>
              <a:t>)</a:t>
            </a:r>
          </a:p>
        </p:txBody>
      </p:sp>
      <p:sp>
        <p:nvSpPr>
          <p:cNvPr id="66" name="正方形/長方形 65">
            <a:extLst>
              <a:ext uri="{FF2B5EF4-FFF2-40B4-BE49-F238E27FC236}">
                <a16:creationId xmlns:a16="http://schemas.microsoft.com/office/drawing/2014/main" id="{E43CD3CA-A1E7-48A8-9A90-677E38B75BBC}"/>
              </a:ext>
            </a:extLst>
          </p:cNvPr>
          <p:cNvSpPr/>
          <p:nvPr/>
        </p:nvSpPr>
        <p:spPr>
          <a:xfrm>
            <a:off x="4151905" y="6928695"/>
            <a:ext cx="1138547" cy="576000"/>
          </a:xfrm>
          <a:prstGeom prst="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平等割額</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33,574</a:t>
            </a:r>
            <a:r>
              <a:rPr kumimoji="1" lang="ja-JP" altLang="en-US" sz="1100" dirty="0">
                <a:solidFill>
                  <a:schemeClr val="tx1"/>
                </a:solidFill>
                <a:latin typeface="BIZ UDゴシック" panose="020B0400000000000000" pitchFamily="49" charset="-128"/>
                <a:ea typeface="BIZ UDゴシック" panose="020B0400000000000000" pitchFamily="49" charset="-128"/>
              </a:rPr>
              <a:t>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40" name="正方形/長方形 39">
            <a:extLst>
              <a:ext uri="{FF2B5EF4-FFF2-40B4-BE49-F238E27FC236}">
                <a16:creationId xmlns:a16="http://schemas.microsoft.com/office/drawing/2014/main" id="{766C5421-C293-45C8-BC8B-D5D41EFFA63F}"/>
              </a:ext>
            </a:extLst>
          </p:cNvPr>
          <p:cNvSpPr/>
          <p:nvPr/>
        </p:nvSpPr>
        <p:spPr>
          <a:xfrm>
            <a:off x="965023" y="4993962"/>
            <a:ext cx="1851961" cy="719233"/>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所得割総額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758</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41" name="正方形/長方形 40">
            <a:extLst>
              <a:ext uri="{FF2B5EF4-FFF2-40B4-BE49-F238E27FC236}">
                <a16:creationId xmlns:a16="http://schemas.microsoft.com/office/drawing/2014/main" id="{F8C56CCD-8EC1-4A75-A2F1-28F75250373A}"/>
              </a:ext>
            </a:extLst>
          </p:cNvPr>
          <p:cNvSpPr/>
          <p:nvPr/>
        </p:nvSpPr>
        <p:spPr>
          <a:xfrm>
            <a:off x="2786819" y="4993961"/>
            <a:ext cx="1368000" cy="719233"/>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均等割総額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532</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46" name="正方形/長方形 45">
            <a:extLst>
              <a:ext uri="{FF2B5EF4-FFF2-40B4-BE49-F238E27FC236}">
                <a16:creationId xmlns:a16="http://schemas.microsoft.com/office/drawing/2014/main" id="{5BEBB019-F337-450D-91C2-9CD8043A303B}"/>
              </a:ext>
            </a:extLst>
          </p:cNvPr>
          <p:cNvSpPr/>
          <p:nvPr/>
        </p:nvSpPr>
        <p:spPr>
          <a:xfrm>
            <a:off x="4138453" y="4992002"/>
            <a:ext cx="1152000" cy="721192"/>
          </a:xfrm>
          <a:prstGeom prst="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平等割総額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355</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47" name="フローチャート: 組合せ 46">
            <a:extLst>
              <a:ext uri="{FF2B5EF4-FFF2-40B4-BE49-F238E27FC236}">
                <a16:creationId xmlns:a16="http://schemas.microsoft.com/office/drawing/2014/main" id="{26A30B51-9A2F-4798-8316-602158D1ECD3}"/>
              </a:ext>
            </a:extLst>
          </p:cNvPr>
          <p:cNvSpPr/>
          <p:nvPr/>
        </p:nvSpPr>
        <p:spPr>
          <a:xfrm>
            <a:off x="2319053" y="2089633"/>
            <a:ext cx="756119" cy="180000"/>
          </a:xfrm>
          <a:prstGeom prst="flowChartMerge">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矢印コネクタ 12">
            <a:extLst>
              <a:ext uri="{FF2B5EF4-FFF2-40B4-BE49-F238E27FC236}">
                <a16:creationId xmlns:a16="http://schemas.microsoft.com/office/drawing/2014/main" id="{67B151A1-3C6F-400F-9B2B-485B3CBCF090}"/>
              </a:ext>
            </a:extLst>
          </p:cNvPr>
          <p:cNvCxnSpPr>
            <a:cxnSpLocks/>
          </p:cNvCxnSpPr>
          <p:nvPr/>
        </p:nvCxnSpPr>
        <p:spPr>
          <a:xfrm>
            <a:off x="993846" y="1064399"/>
            <a:ext cx="6796891" cy="0"/>
          </a:xfrm>
          <a:prstGeom prst="straightConnector1">
            <a:avLst/>
          </a:prstGeom>
          <a:ln w="76200">
            <a:solidFill>
              <a:schemeClr val="accent5">
                <a:lumMod val="50000"/>
              </a:schemeClr>
            </a:solidFill>
            <a:headEnd type="triangle"/>
            <a:tailEnd type="triangle"/>
          </a:ln>
        </p:spPr>
        <p:style>
          <a:lnRef idx="1">
            <a:schemeClr val="dk1"/>
          </a:lnRef>
          <a:fillRef idx="0">
            <a:schemeClr val="dk1"/>
          </a:fillRef>
          <a:effectRef idx="0">
            <a:schemeClr val="dk1"/>
          </a:effectRef>
          <a:fontRef idx="minor">
            <a:schemeClr val="tx1"/>
          </a:fontRef>
        </p:style>
      </p:cxnSp>
      <p:sp>
        <p:nvSpPr>
          <p:cNvPr id="70" name="テキスト ボックス 69">
            <a:extLst>
              <a:ext uri="{FF2B5EF4-FFF2-40B4-BE49-F238E27FC236}">
                <a16:creationId xmlns:a16="http://schemas.microsoft.com/office/drawing/2014/main" id="{777E296F-7EB8-40B0-9147-01C423B877E1}"/>
              </a:ext>
            </a:extLst>
          </p:cNvPr>
          <p:cNvSpPr txBox="1"/>
          <p:nvPr/>
        </p:nvSpPr>
        <p:spPr>
          <a:xfrm>
            <a:off x="208232" y="1305632"/>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①</a:t>
            </a:r>
          </a:p>
        </p:txBody>
      </p:sp>
      <p:sp>
        <p:nvSpPr>
          <p:cNvPr id="45" name="正方形/長方形 44">
            <a:extLst>
              <a:ext uri="{FF2B5EF4-FFF2-40B4-BE49-F238E27FC236}">
                <a16:creationId xmlns:a16="http://schemas.microsoft.com/office/drawing/2014/main" id="{22CD5758-EE08-4581-A9E8-DF2B9A86E6A1}"/>
              </a:ext>
            </a:extLst>
          </p:cNvPr>
          <p:cNvSpPr/>
          <p:nvPr/>
        </p:nvSpPr>
        <p:spPr>
          <a:xfrm>
            <a:off x="965023" y="1245904"/>
            <a:ext cx="5671122" cy="720000"/>
          </a:xfrm>
          <a:prstGeom prst="rect">
            <a:avLst/>
          </a:prstGeom>
          <a:gradFill flip="none" rotWithShape="1">
            <a:gsLst>
              <a:gs pos="0">
                <a:schemeClr val="accent1">
                  <a:lumMod val="5000"/>
                  <a:lumOff val="95000"/>
                </a:schemeClr>
              </a:gs>
              <a:gs pos="74000">
                <a:schemeClr val="accent5">
                  <a:lumMod val="20000"/>
                  <a:lumOff val="80000"/>
                </a:schemeClr>
              </a:gs>
              <a:gs pos="83000">
                <a:schemeClr val="accent5">
                  <a:lumMod val="40000"/>
                  <a:lumOff val="60000"/>
                </a:schemeClr>
              </a:gs>
              <a:gs pos="100000">
                <a:schemeClr val="accent5">
                  <a:lumMod val="60000"/>
                  <a:lumOff val="40000"/>
                </a:schemeClr>
              </a:gs>
            </a:gsLst>
            <a:lin ang="135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府内市町村が医療機関に支払う</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被保険者の窓口負担分以外の費用見込</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5,728</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50" name="テキスト ボックス 49">
            <a:extLst>
              <a:ext uri="{FF2B5EF4-FFF2-40B4-BE49-F238E27FC236}">
                <a16:creationId xmlns:a16="http://schemas.microsoft.com/office/drawing/2014/main" id="{5F915B81-F3D2-4457-A6D9-07C2DB453015}"/>
              </a:ext>
            </a:extLst>
          </p:cNvPr>
          <p:cNvSpPr txBox="1"/>
          <p:nvPr/>
        </p:nvSpPr>
        <p:spPr>
          <a:xfrm>
            <a:off x="1710051" y="938399"/>
            <a:ext cx="5364480" cy="276999"/>
          </a:xfrm>
          <a:prstGeom prst="rect">
            <a:avLst/>
          </a:prstGeom>
          <a:solidFill>
            <a:schemeClr val="bg1"/>
          </a:solidFill>
          <a:ln>
            <a:solidFill>
              <a:schemeClr val="accent5">
                <a:lumMod val="50000"/>
              </a:schemeClr>
            </a:solidFill>
          </a:ln>
        </p:spPr>
        <p:txBody>
          <a:bodyPr wrap="square" rtlCol="0">
            <a:spAutoFit/>
          </a:bodyPr>
          <a:lstStyle/>
          <a:p>
            <a:pPr algn="ctr"/>
            <a:r>
              <a:rPr kumimoji="1" lang="ja-JP" altLang="en-US" sz="1200" dirty="0">
                <a:latin typeface="BIZ UDゴシック" panose="020B0400000000000000" pitchFamily="49" charset="-128"/>
                <a:ea typeface="BIZ UDゴシック" panose="020B0400000000000000" pitchFamily="49" charset="-128"/>
              </a:rPr>
              <a:t>令和７年度における府全体の医療分の費用見込（約</a:t>
            </a:r>
            <a:r>
              <a:rPr kumimoji="1" lang="en-US" altLang="ja-JP" sz="1200" dirty="0">
                <a:latin typeface="BIZ UDゴシック" panose="020B0400000000000000" pitchFamily="49" charset="-128"/>
                <a:ea typeface="BIZ UDゴシック" panose="020B0400000000000000" pitchFamily="49" charset="-128"/>
              </a:rPr>
              <a:t>6,002</a:t>
            </a:r>
            <a:r>
              <a:rPr kumimoji="1" lang="ja-JP" altLang="en-US" sz="1200" dirty="0">
                <a:latin typeface="BIZ UDゴシック" panose="020B0400000000000000" pitchFamily="49" charset="-128"/>
                <a:ea typeface="BIZ UDゴシック" panose="020B0400000000000000" pitchFamily="49" charset="-128"/>
              </a:rPr>
              <a:t>億円）</a:t>
            </a:r>
          </a:p>
        </p:txBody>
      </p:sp>
      <p:sp>
        <p:nvSpPr>
          <p:cNvPr id="64" name="正方形/長方形 63">
            <a:extLst>
              <a:ext uri="{FF2B5EF4-FFF2-40B4-BE49-F238E27FC236}">
                <a16:creationId xmlns:a16="http://schemas.microsoft.com/office/drawing/2014/main" id="{DBB6039F-1384-487E-BCE2-B47A88DD30DE}"/>
              </a:ext>
            </a:extLst>
          </p:cNvPr>
          <p:cNvSpPr/>
          <p:nvPr/>
        </p:nvSpPr>
        <p:spPr>
          <a:xfrm>
            <a:off x="6644316" y="1245904"/>
            <a:ext cx="1127759" cy="720000"/>
          </a:xfrm>
          <a:prstGeom prst="rect">
            <a:avLst/>
          </a:prstGeom>
          <a:gradFill flip="none" rotWithShape="1">
            <a:gsLst>
              <a:gs pos="0">
                <a:schemeClr val="bg1">
                  <a:lumMod val="95000"/>
                </a:schemeClr>
              </a:gs>
              <a:gs pos="74000">
                <a:schemeClr val="bg1">
                  <a:lumMod val="85000"/>
                </a:schemeClr>
              </a:gs>
              <a:gs pos="100000">
                <a:schemeClr val="bg1">
                  <a:lumMod val="75000"/>
                </a:schemeClr>
              </a:gs>
            </a:gsLst>
            <a:lin ang="135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1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保険料減免・保険事業等に係る費用見込</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lnSpc>
                <a:spcPts val="1100"/>
              </a:lnSpc>
            </a:pP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274</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p>
        </p:txBody>
      </p:sp>
      <p:sp>
        <p:nvSpPr>
          <p:cNvPr id="37" name="正方形/長方形 36">
            <a:extLst>
              <a:ext uri="{FF2B5EF4-FFF2-40B4-BE49-F238E27FC236}">
                <a16:creationId xmlns:a16="http://schemas.microsoft.com/office/drawing/2014/main" id="{F6B2BAB7-4079-4E65-8E28-6040CFEA9DAD}"/>
              </a:ext>
            </a:extLst>
          </p:cNvPr>
          <p:cNvSpPr/>
          <p:nvPr/>
        </p:nvSpPr>
        <p:spPr>
          <a:xfrm>
            <a:off x="965023" y="3543628"/>
            <a:ext cx="4320000" cy="720000"/>
          </a:xfrm>
          <a:prstGeom prst="rect">
            <a:avLst/>
          </a:prstGeom>
          <a:gradFill flip="none" rotWithShape="1">
            <a:gsLst>
              <a:gs pos="0">
                <a:schemeClr val="accent5">
                  <a:lumMod val="50000"/>
                </a:schemeClr>
              </a:gs>
              <a:gs pos="48000">
                <a:schemeClr val="accent5">
                  <a:lumMod val="75000"/>
                </a:schemeClr>
              </a:gs>
              <a:gs pos="100000">
                <a:schemeClr val="accent5">
                  <a:lumMod val="60000"/>
                  <a:lumOff val="40000"/>
                </a:schemeClr>
              </a:gs>
            </a:gsLst>
            <a:lin ang="135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BIZ UDゴシック" panose="020B0400000000000000" pitchFamily="49" charset="-128"/>
                <a:ea typeface="BIZ UDゴシック" panose="020B0400000000000000" pitchFamily="49" charset="-128"/>
              </a:rPr>
              <a:t>収納率を考慮した保険料の総額（賦課総額）</a:t>
            </a:r>
            <a:endParaRPr kumimoji="1" lang="en-US" altLang="ja-JP" sz="1400" dirty="0">
              <a:solidFill>
                <a:schemeClr val="bg1"/>
              </a:solidFill>
              <a:latin typeface="BIZ UDゴシック" panose="020B0400000000000000" pitchFamily="49" charset="-128"/>
              <a:ea typeface="BIZ UDゴシック" panose="020B0400000000000000" pitchFamily="49" charset="-128"/>
            </a:endParaRPr>
          </a:p>
          <a:p>
            <a:pPr algn="ctr"/>
            <a:r>
              <a:rPr kumimoji="1" lang="zh-TW"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zh-TW" sz="1100" dirty="0">
                <a:solidFill>
                  <a:schemeClr val="bg1"/>
                </a:solidFill>
                <a:latin typeface="BIZ UDゴシック" panose="020B0400000000000000" pitchFamily="49" charset="-128"/>
                <a:ea typeface="BIZ UDゴシック" panose="020B0400000000000000" pitchFamily="49" charset="-128"/>
              </a:rPr>
              <a:t>1,523</a:t>
            </a:r>
            <a:r>
              <a:rPr kumimoji="1" lang="zh-TW" altLang="en-US" sz="1100" dirty="0">
                <a:solidFill>
                  <a:schemeClr val="bg1"/>
                </a:solidFill>
                <a:latin typeface="BIZ UDゴシック" panose="020B0400000000000000" pitchFamily="49" charset="-128"/>
                <a:ea typeface="BIZ UDゴシック" panose="020B0400000000000000" pitchFamily="49" charset="-128"/>
              </a:rPr>
              <a:t>億円</a:t>
            </a:r>
            <a:r>
              <a:rPr kumimoji="1" lang="en-US" altLang="zh-TW" sz="1100" dirty="0">
                <a:solidFill>
                  <a:schemeClr val="bg1"/>
                </a:solidFill>
                <a:latin typeface="BIZ UDゴシック" panose="020B0400000000000000" pitchFamily="49" charset="-128"/>
                <a:ea typeface="BIZ UDゴシック" panose="020B0400000000000000" pitchFamily="49" charset="-128"/>
              </a:rPr>
              <a:t>÷92.58</a:t>
            </a:r>
            <a:r>
              <a:rPr kumimoji="1" lang="zh-TW" altLang="en-US" sz="1100" dirty="0">
                <a:solidFill>
                  <a:schemeClr val="bg1"/>
                </a:solidFill>
                <a:latin typeface="BIZ UDゴシック" panose="020B0400000000000000" pitchFamily="49" charset="-128"/>
                <a:ea typeface="BIZ UDゴシック" panose="020B0400000000000000" pitchFamily="49" charset="-128"/>
              </a:rPr>
              <a:t>％</a:t>
            </a:r>
            <a:r>
              <a:rPr kumimoji="1" lang="en-US" altLang="zh-TW" sz="1100" dirty="0">
                <a:solidFill>
                  <a:schemeClr val="bg1"/>
                </a:solidFill>
                <a:latin typeface="BIZ UDゴシック" panose="020B0400000000000000" pitchFamily="49" charset="-128"/>
                <a:ea typeface="BIZ UDゴシック" panose="020B0400000000000000" pitchFamily="49" charset="-128"/>
              </a:rPr>
              <a:t>(</a:t>
            </a:r>
            <a:r>
              <a:rPr kumimoji="1" lang="ja-JP" altLang="en-US" sz="1100" dirty="0">
                <a:solidFill>
                  <a:schemeClr val="bg1"/>
                </a:solidFill>
                <a:latin typeface="BIZ UDゴシック" panose="020B0400000000000000" pitchFamily="49" charset="-128"/>
                <a:ea typeface="BIZ UDゴシック" panose="020B0400000000000000" pitchFamily="49" charset="-128"/>
              </a:rPr>
              <a:t>府平均）</a:t>
            </a:r>
            <a:r>
              <a:rPr kumimoji="1" lang="zh-TW"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zh-TW" sz="1100" dirty="0">
                <a:solidFill>
                  <a:schemeClr val="bg1"/>
                </a:solidFill>
                <a:latin typeface="BIZ UDゴシック" panose="020B0400000000000000" pitchFamily="49" charset="-128"/>
                <a:ea typeface="BIZ UDゴシック" panose="020B0400000000000000" pitchFamily="49" charset="-128"/>
              </a:rPr>
              <a:t>1,645</a:t>
            </a:r>
            <a:r>
              <a:rPr kumimoji="1" lang="zh-TW" altLang="en-US" sz="1100" dirty="0">
                <a:solidFill>
                  <a:schemeClr val="bg1"/>
                </a:solidFill>
                <a:latin typeface="BIZ UDゴシック" panose="020B0400000000000000" pitchFamily="49" charset="-128"/>
                <a:ea typeface="BIZ UDゴシック" panose="020B0400000000000000" pitchFamily="49" charset="-128"/>
              </a:rPr>
              <a:t>億</a:t>
            </a:r>
            <a:r>
              <a:rPr kumimoji="1" lang="ja-JP" altLang="en-US" sz="1100" dirty="0">
                <a:solidFill>
                  <a:schemeClr val="bg1"/>
                </a:solidFill>
                <a:latin typeface="BIZ UDゴシック" panose="020B0400000000000000" pitchFamily="49" charset="-128"/>
                <a:ea typeface="BIZ UDゴシック" panose="020B0400000000000000" pitchFamily="49" charset="-128"/>
              </a:rPr>
              <a:t>円</a:t>
            </a:r>
            <a:r>
              <a:rPr kumimoji="1" lang="zh-TW" altLang="en-US" sz="1100" dirty="0">
                <a:solidFill>
                  <a:schemeClr val="bg1"/>
                </a:solidFill>
                <a:latin typeface="BIZ UDゴシック" panose="020B0400000000000000" pitchFamily="49" charset="-128"/>
                <a:ea typeface="BIZ UDゴシック" panose="020B0400000000000000" pitchFamily="49" charset="-128"/>
              </a:rPr>
              <a:t>）</a:t>
            </a:r>
          </a:p>
        </p:txBody>
      </p:sp>
      <p:sp>
        <p:nvSpPr>
          <p:cNvPr id="72" name="テキスト ボックス 71">
            <a:extLst>
              <a:ext uri="{FF2B5EF4-FFF2-40B4-BE49-F238E27FC236}">
                <a16:creationId xmlns:a16="http://schemas.microsoft.com/office/drawing/2014/main" id="{D22835BB-7EE0-45BC-AB8B-EFF7C5D73BAF}"/>
              </a:ext>
            </a:extLst>
          </p:cNvPr>
          <p:cNvSpPr txBox="1"/>
          <p:nvPr/>
        </p:nvSpPr>
        <p:spPr>
          <a:xfrm>
            <a:off x="208232" y="3611241"/>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③</a:t>
            </a:r>
          </a:p>
        </p:txBody>
      </p:sp>
      <p:sp>
        <p:nvSpPr>
          <p:cNvPr id="79" name="吹き出し: 四角形 78">
            <a:extLst>
              <a:ext uri="{FF2B5EF4-FFF2-40B4-BE49-F238E27FC236}">
                <a16:creationId xmlns:a16="http://schemas.microsoft.com/office/drawing/2014/main" id="{2783127E-BB33-494F-9A11-D99F84BE3C2D}"/>
              </a:ext>
            </a:extLst>
          </p:cNvPr>
          <p:cNvSpPr/>
          <p:nvPr/>
        </p:nvSpPr>
        <p:spPr>
          <a:xfrm>
            <a:off x="5353839" y="3540821"/>
            <a:ext cx="5282904" cy="720000"/>
          </a:xfrm>
          <a:prstGeom prst="wedgeRectCallout">
            <a:avLst>
              <a:gd name="adj1" fmla="val -54321"/>
              <a:gd name="adj2" fmla="val -19649"/>
            </a:avLst>
          </a:prstGeom>
          <a:solidFill>
            <a:schemeClr val="bg1"/>
          </a:solidFill>
          <a:ln w="190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上記②の「保険料収納必要総額」は収納率が</a:t>
            </a:r>
            <a:r>
              <a:rPr kumimoji="1" lang="en-US" altLang="ja-JP" sz="1100" dirty="0">
                <a:solidFill>
                  <a:schemeClr val="tx1"/>
                </a:solidFill>
                <a:latin typeface="BIZ UDゴシック" panose="020B0400000000000000" pitchFamily="49" charset="-128"/>
                <a:ea typeface="BIZ UDゴシック" panose="020B0400000000000000" pitchFamily="49" charset="-128"/>
              </a:rPr>
              <a:t>100</a:t>
            </a:r>
            <a:r>
              <a:rPr kumimoji="1" lang="ja-JP" altLang="en-US" sz="1100" dirty="0">
                <a:solidFill>
                  <a:schemeClr val="tx1"/>
                </a:solidFill>
                <a:latin typeface="BIZ UDゴシック" panose="020B0400000000000000" pitchFamily="49" charset="-128"/>
                <a:ea typeface="BIZ UDゴシック" panose="020B0400000000000000" pitchFamily="49" charset="-128"/>
              </a:rPr>
              <a:t>％の場合の金額となるため、直近の収納率実績等に基づき算出した各市町村の標準収納率で割り戻し、収納率を考慮した保険料の総額（賦課総額）を算出します。</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80" name="テキスト ボックス 79">
            <a:extLst>
              <a:ext uri="{FF2B5EF4-FFF2-40B4-BE49-F238E27FC236}">
                <a16:creationId xmlns:a16="http://schemas.microsoft.com/office/drawing/2014/main" id="{6BAC61F7-D4E9-4E47-BD0D-72A52EEC31E4}"/>
              </a:ext>
            </a:extLst>
          </p:cNvPr>
          <p:cNvSpPr txBox="1"/>
          <p:nvPr/>
        </p:nvSpPr>
        <p:spPr>
          <a:xfrm>
            <a:off x="208232" y="6924307"/>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⑤</a:t>
            </a:r>
          </a:p>
        </p:txBody>
      </p:sp>
      <p:sp>
        <p:nvSpPr>
          <p:cNvPr id="90" name="吹き出し: 四角形 89">
            <a:extLst>
              <a:ext uri="{FF2B5EF4-FFF2-40B4-BE49-F238E27FC236}">
                <a16:creationId xmlns:a16="http://schemas.microsoft.com/office/drawing/2014/main" id="{C77817D4-BA9B-4669-AD23-C7ED68518E08}"/>
              </a:ext>
            </a:extLst>
          </p:cNvPr>
          <p:cNvSpPr/>
          <p:nvPr/>
        </p:nvSpPr>
        <p:spPr>
          <a:xfrm>
            <a:off x="5360409" y="5778838"/>
            <a:ext cx="5276586" cy="1224000"/>
          </a:xfrm>
          <a:prstGeom prst="wedgeRectCallout">
            <a:avLst>
              <a:gd name="adj1" fmla="val -52925"/>
              <a:gd name="adj2" fmla="val -4360"/>
            </a:avLst>
          </a:prstGeom>
          <a:solidFill>
            <a:schemeClr val="bg1"/>
          </a:solidFill>
          <a:ln w="190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所得割・均等割・平等割の総額を、それぞれを負担する所得総額・被保険者数・世帯数で按分することにより、必要な保険料を確保するための所得割率・均等割額・平等割額を算出します。</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solidFill>
                <a:latin typeface="BIZ UDゴシック" panose="020B0400000000000000" pitchFamily="49" charset="-128"/>
                <a:ea typeface="BIZ UDゴシック" panose="020B0400000000000000" pitchFamily="49" charset="-128"/>
              </a:rPr>
              <a:t>所得割と均等割・平等割は国が示す割合、均等割と平等割は府と市町村で決めた割合により按分するよう、国の制度上定められています。制度上、都道府県の国保加入者の所得水準が全国平均より低いと国が示す所得割の割合が小さくなり、均等割・平等割の割合が大きくなる仕組みとなっています。</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91" name="吹き出し: 四角形 90">
            <a:extLst>
              <a:ext uri="{FF2B5EF4-FFF2-40B4-BE49-F238E27FC236}">
                <a16:creationId xmlns:a16="http://schemas.microsoft.com/office/drawing/2014/main" id="{72757942-6372-465A-9C26-99DDD3955CCE}"/>
              </a:ext>
            </a:extLst>
          </p:cNvPr>
          <p:cNvSpPr/>
          <p:nvPr/>
        </p:nvSpPr>
        <p:spPr>
          <a:xfrm>
            <a:off x="5353839" y="4897404"/>
            <a:ext cx="5282904" cy="719233"/>
          </a:xfrm>
          <a:prstGeom prst="wedgeRectCallout">
            <a:avLst>
              <a:gd name="adj1" fmla="val -52837"/>
              <a:gd name="adj2" fmla="val -6820"/>
            </a:avLst>
          </a:prstGeom>
          <a:solidFill>
            <a:schemeClr val="bg1"/>
          </a:solidFill>
          <a:ln w="190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保険料の総額を、国が定める方法により、所得割・均等割・平等割のそれぞれで集める金額に振り分けます。（割合は、各都道府県の国保加入者の所得水準と全国の国保加入者の平均所得水準との比較（高低）によって毎年度変動し、低いほど所得割の割合が小さくなります。）</a:t>
            </a:r>
          </a:p>
        </p:txBody>
      </p:sp>
      <p:grpSp>
        <p:nvGrpSpPr>
          <p:cNvPr id="17" name="グループ化 16">
            <a:extLst>
              <a:ext uri="{FF2B5EF4-FFF2-40B4-BE49-F238E27FC236}">
                <a16:creationId xmlns:a16="http://schemas.microsoft.com/office/drawing/2014/main" id="{41D82DCA-A81F-413C-BDB0-AC3BBD2C550F}"/>
              </a:ext>
            </a:extLst>
          </p:cNvPr>
          <p:cNvGrpSpPr/>
          <p:nvPr/>
        </p:nvGrpSpPr>
        <p:grpSpPr>
          <a:xfrm>
            <a:off x="965023" y="2393363"/>
            <a:ext cx="6807052" cy="720001"/>
            <a:chOff x="1076498" y="1796143"/>
            <a:chExt cx="3354159" cy="1199103"/>
          </a:xfrm>
        </p:grpSpPr>
        <p:sp>
          <p:nvSpPr>
            <p:cNvPr id="7" name="正方形/長方形 6">
              <a:extLst>
                <a:ext uri="{FF2B5EF4-FFF2-40B4-BE49-F238E27FC236}">
                  <a16:creationId xmlns:a16="http://schemas.microsoft.com/office/drawing/2014/main" id="{32AA88DA-0651-40A5-B811-7D9CF7399AAD}"/>
                </a:ext>
              </a:extLst>
            </p:cNvPr>
            <p:cNvSpPr/>
            <p:nvPr/>
          </p:nvSpPr>
          <p:spPr>
            <a:xfrm>
              <a:off x="2490167" y="1796143"/>
              <a:ext cx="1940490" cy="1199100"/>
            </a:xfrm>
            <a:prstGeom prst="rect">
              <a:avLst/>
            </a:prstGeom>
            <a:no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公費等</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tx1"/>
                  </a:solidFill>
                  <a:latin typeface="BIZ UDゴシック" panose="020B0400000000000000" pitchFamily="49" charset="-128"/>
                  <a:ea typeface="BIZ UDゴシック" panose="020B0400000000000000" pitchFamily="49" charset="-128"/>
                </a:rPr>
                <a:t>《</a:t>
              </a:r>
              <a:r>
                <a:rPr kumimoji="1" lang="ja-JP" altLang="en-US" sz="1200" dirty="0">
                  <a:solidFill>
                    <a:schemeClr val="tx1"/>
                  </a:solidFill>
                  <a:latin typeface="BIZ UDゴシック" panose="020B0400000000000000" pitchFamily="49" charset="-128"/>
                  <a:ea typeface="BIZ UDゴシック" panose="020B0400000000000000" pitchFamily="49" charset="-128"/>
                </a:rPr>
                <a:t>国・府・市町村等の負担分</a:t>
              </a:r>
              <a:r>
                <a:rPr kumimoji="1" lang="en-US" altLang="ja-JP" sz="1200" dirty="0">
                  <a:solidFill>
                    <a:schemeClr val="tx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4,479</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9" name="正方形/長方形 8">
              <a:extLst>
                <a:ext uri="{FF2B5EF4-FFF2-40B4-BE49-F238E27FC236}">
                  <a16:creationId xmlns:a16="http://schemas.microsoft.com/office/drawing/2014/main" id="{E4095B3C-3BDE-4A32-B070-FE6850DF5A4F}"/>
                </a:ext>
              </a:extLst>
            </p:cNvPr>
            <p:cNvSpPr/>
            <p:nvPr/>
          </p:nvSpPr>
          <p:spPr>
            <a:xfrm>
              <a:off x="1076498" y="1796145"/>
              <a:ext cx="1413669" cy="1199101"/>
            </a:xfrm>
            <a:prstGeom prst="rect">
              <a:avLst/>
            </a:prstGeom>
            <a:gradFill flip="none" rotWithShape="1">
              <a:gsLst>
                <a:gs pos="0">
                  <a:schemeClr val="accent5">
                    <a:lumMod val="50000"/>
                  </a:schemeClr>
                </a:gs>
                <a:gs pos="48000">
                  <a:schemeClr val="accent5">
                    <a:lumMod val="75000"/>
                  </a:schemeClr>
                </a:gs>
                <a:gs pos="100000">
                  <a:schemeClr val="accent5">
                    <a:lumMod val="40000"/>
                    <a:lumOff val="60000"/>
                  </a:schemeClr>
                </a:gs>
              </a:gsLst>
              <a:lin ang="13500000" scaled="1"/>
              <a:tileRect/>
            </a:gradFill>
            <a:ln w="381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BIZ UDゴシック" panose="020B0400000000000000" pitchFamily="49" charset="-128"/>
                  <a:ea typeface="BIZ UDゴシック" panose="020B0400000000000000" pitchFamily="49" charset="-128"/>
                </a:rPr>
                <a:t>保険料収納必要総額</a:t>
              </a:r>
              <a:endParaRPr kumimoji="1" lang="en-US" altLang="ja-JP" sz="1200" dirty="0">
                <a:solidFill>
                  <a:schemeClr val="bg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bg1"/>
                  </a:solidFill>
                  <a:latin typeface="BIZ UDゴシック" panose="020B0400000000000000" pitchFamily="49" charset="-128"/>
                  <a:ea typeface="BIZ UDゴシック" panose="020B0400000000000000" pitchFamily="49" charset="-128"/>
                </a:rPr>
                <a:t>《</a:t>
              </a:r>
              <a:r>
                <a:rPr kumimoji="1" lang="ja-JP" altLang="en-US" sz="1200" dirty="0">
                  <a:solidFill>
                    <a:schemeClr val="bg1"/>
                  </a:solidFill>
                  <a:latin typeface="BIZ UDゴシック" panose="020B0400000000000000" pitchFamily="49" charset="-128"/>
                  <a:ea typeface="BIZ UDゴシック" panose="020B0400000000000000" pitchFamily="49" charset="-128"/>
                </a:rPr>
                <a:t>保険料負担分</a:t>
              </a:r>
              <a:r>
                <a:rPr kumimoji="1" lang="en-US" altLang="ja-JP" sz="1200" dirty="0">
                  <a:solidFill>
                    <a:schemeClr val="bg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ja-JP" sz="1100" dirty="0">
                  <a:solidFill>
                    <a:schemeClr val="bg1"/>
                  </a:solidFill>
                  <a:latin typeface="BIZ UDゴシック" panose="020B0400000000000000" pitchFamily="49" charset="-128"/>
                  <a:ea typeface="BIZ UDゴシック" panose="020B0400000000000000" pitchFamily="49" charset="-128"/>
                </a:rPr>
                <a:t>1,523</a:t>
              </a:r>
              <a:r>
                <a:rPr kumimoji="1" lang="ja-JP" altLang="en-US" sz="1100" dirty="0">
                  <a:solidFill>
                    <a:schemeClr val="bg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bg1"/>
                </a:solidFill>
                <a:latin typeface="BIZ UDゴシック" panose="020B0400000000000000" pitchFamily="49" charset="-128"/>
                <a:ea typeface="BIZ UDゴシック" panose="020B0400000000000000" pitchFamily="49" charset="-128"/>
              </a:endParaRPr>
            </a:p>
          </p:txBody>
        </p:sp>
      </p:grpSp>
      <p:sp>
        <p:nvSpPr>
          <p:cNvPr id="71" name="テキスト ボックス 70">
            <a:extLst>
              <a:ext uri="{FF2B5EF4-FFF2-40B4-BE49-F238E27FC236}">
                <a16:creationId xmlns:a16="http://schemas.microsoft.com/office/drawing/2014/main" id="{28948021-90C8-4CD6-9AB9-862A23F8D92A}"/>
              </a:ext>
            </a:extLst>
          </p:cNvPr>
          <p:cNvSpPr txBox="1"/>
          <p:nvPr/>
        </p:nvSpPr>
        <p:spPr>
          <a:xfrm>
            <a:off x="208232" y="2459035"/>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②</a:t>
            </a:r>
          </a:p>
        </p:txBody>
      </p:sp>
      <p:sp>
        <p:nvSpPr>
          <p:cNvPr id="92" name="吹き出し: 四角形 91">
            <a:extLst>
              <a:ext uri="{FF2B5EF4-FFF2-40B4-BE49-F238E27FC236}">
                <a16:creationId xmlns:a16="http://schemas.microsoft.com/office/drawing/2014/main" id="{EAC2F2B9-04BF-4DA3-92BE-20387C5918BC}"/>
              </a:ext>
            </a:extLst>
          </p:cNvPr>
          <p:cNvSpPr/>
          <p:nvPr/>
        </p:nvSpPr>
        <p:spPr>
          <a:xfrm>
            <a:off x="7856555" y="2393362"/>
            <a:ext cx="2780188" cy="720000"/>
          </a:xfrm>
          <a:prstGeom prst="wedgeRectCallout">
            <a:avLst>
              <a:gd name="adj1" fmla="val -58785"/>
              <a:gd name="adj2" fmla="val -15045"/>
            </a:avLst>
          </a:prstGeom>
          <a:solidFill>
            <a:schemeClr val="bg1"/>
          </a:solidFill>
          <a:ln w="190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kumimoji="1" lang="ja-JP" altLang="en-US" sz="1100" dirty="0">
                <a:solidFill>
                  <a:schemeClr val="tx1"/>
                </a:solidFill>
                <a:latin typeface="BIZ UDゴシック" panose="020B0400000000000000" pitchFamily="49" charset="-128"/>
                <a:ea typeface="BIZ UDゴシック" panose="020B0400000000000000" pitchFamily="49" charset="-128"/>
              </a:rPr>
              <a:t>府全体の費用から国・府・市町村等が負担する公費等を差し引いた金額が、「保険料収納必要総額</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保険料負担分</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」となります。</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cxnSp>
        <p:nvCxnSpPr>
          <p:cNvPr id="12" name="直線コネクタ 11">
            <a:extLst>
              <a:ext uri="{FF2B5EF4-FFF2-40B4-BE49-F238E27FC236}">
                <a16:creationId xmlns:a16="http://schemas.microsoft.com/office/drawing/2014/main" id="{6B070915-C98F-45F7-BB6F-652E0C2C00EA}"/>
              </a:ext>
            </a:extLst>
          </p:cNvPr>
          <p:cNvCxnSpPr>
            <a:cxnSpLocks/>
          </p:cNvCxnSpPr>
          <p:nvPr/>
        </p:nvCxnSpPr>
        <p:spPr>
          <a:xfrm>
            <a:off x="3839853" y="3118821"/>
            <a:ext cx="1480805" cy="421999"/>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61" name="直線コネクタ 60">
            <a:extLst>
              <a:ext uri="{FF2B5EF4-FFF2-40B4-BE49-F238E27FC236}">
                <a16:creationId xmlns:a16="http://schemas.microsoft.com/office/drawing/2014/main" id="{8B1C4E77-717B-4CFD-8C27-D35FA0BF72A8}"/>
              </a:ext>
            </a:extLst>
          </p:cNvPr>
          <p:cNvCxnSpPr>
            <a:cxnSpLocks/>
          </p:cNvCxnSpPr>
          <p:nvPr/>
        </p:nvCxnSpPr>
        <p:spPr>
          <a:xfrm>
            <a:off x="5290453" y="4273043"/>
            <a:ext cx="0" cy="686130"/>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69" name="直線コネクタ 68">
            <a:extLst>
              <a:ext uri="{FF2B5EF4-FFF2-40B4-BE49-F238E27FC236}">
                <a16:creationId xmlns:a16="http://schemas.microsoft.com/office/drawing/2014/main" id="{9AF667A2-BDAF-4C10-8A3D-32282097F748}"/>
              </a:ext>
            </a:extLst>
          </p:cNvPr>
          <p:cNvCxnSpPr>
            <a:cxnSpLocks/>
          </p:cNvCxnSpPr>
          <p:nvPr/>
        </p:nvCxnSpPr>
        <p:spPr>
          <a:xfrm>
            <a:off x="5290453" y="5711233"/>
            <a:ext cx="0" cy="343065"/>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4" name="直線コネクタ 73">
            <a:extLst>
              <a:ext uri="{FF2B5EF4-FFF2-40B4-BE49-F238E27FC236}">
                <a16:creationId xmlns:a16="http://schemas.microsoft.com/office/drawing/2014/main" id="{72D59332-06A4-4C3A-B04D-F3D1C3A3302B}"/>
              </a:ext>
            </a:extLst>
          </p:cNvPr>
          <p:cNvCxnSpPr>
            <a:cxnSpLocks/>
          </p:cNvCxnSpPr>
          <p:nvPr/>
        </p:nvCxnSpPr>
        <p:spPr>
          <a:xfrm>
            <a:off x="5290453" y="6607743"/>
            <a:ext cx="0" cy="343065"/>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6" name="直線コネクタ 75">
            <a:extLst>
              <a:ext uri="{FF2B5EF4-FFF2-40B4-BE49-F238E27FC236}">
                <a16:creationId xmlns:a16="http://schemas.microsoft.com/office/drawing/2014/main" id="{12D82FFC-CC8F-46C7-B603-86C4332E1E4A}"/>
              </a:ext>
            </a:extLst>
          </p:cNvPr>
          <p:cNvCxnSpPr>
            <a:cxnSpLocks/>
          </p:cNvCxnSpPr>
          <p:nvPr/>
        </p:nvCxnSpPr>
        <p:spPr>
          <a:xfrm>
            <a:off x="965023" y="6563548"/>
            <a:ext cx="0" cy="343065"/>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8" name="直線コネクタ 77">
            <a:extLst>
              <a:ext uri="{FF2B5EF4-FFF2-40B4-BE49-F238E27FC236}">
                <a16:creationId xmlns:a16="http://schemas.microsoft.com/office/drawing/2014/main" id="{DCEA5D12-AD2C-4CD3-AAB4-C519A9778535}"/>
              </a:ext>
            </a:extLst>
          </p:cNvPr>
          <p:cNvCxnSpPr>
            <a:cxnSpLocks/>
          </p:cNvCxnSpPr>
          <p:nvPr/>
        </p:nvCxnSpPr>
        <p:spPr>
          <a:xfrm>
            <a:off x="965023" y="5716313"/>
            <a:ext cx="0" cy="343065"/>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2" name="直線コネクタ 81">
            <a:extLst>
              <a:ext uri="{FF2B5EF4-FFF2-40B4-BE49-F238E27FC236}">
                <a16:creationId xmlns:a16="http://schemas.microsoft.com/office/drawing/2014/main" id="{258A4900-5591-4AF6-AF5E-3F40319EC6CB}"/>
              </a:ext>
            </a:extLst>
          </p:cNvPr>
          <p:cNvCxnSpPr>
            <a:cxnSpLocks/>
          </p:cNvCxnSpPr>
          <p:nvPr/>
        </p:nvCxnSpPr>
        <p:spPr>
          <a:xfrm>
            <a:off x="965023" y="4263981"/>
            <a:ext cx="0" cy="686130"/>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8" name="直線コネクタ 87">
            <a:extLst>
              <a:ext uri="{FF2B5EF4-FFF2-40B4-BE49-F238E27FC236}">
                <a16:creationId xmlns:a16="http://schemas.microsoft.com/office/drawing/2014/main" id="{85E4275F-BA40-4344-86B6-6A7F21C88198}"/>
              </a:ext>
            </a:extLst>
          </p:cNvPr>
          <p:cNvCxnSpPr>
            <a:cxnSpLocks/>
          </p:cNvCxnSpPr>
          <p:nvPr/>
        </p:nvCxnSpPr>
        <p:spPr>
          <a:xfrm>
            <a:off x="965023" y="3041420"/>
            <a:ext cx="0" cy="686130"/>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26" name="正方形/長方形 25">
            <a:extLst>
              <a:ext uri="{FF2B5EF4-FFF2-40B4-BE49-F238E27FC236}">
                <a16:creationId xmlns:a16="http://schemas.microsoft.com/office/drawing/2014/main" id="{7C405081-76EE-476F-A635-E4F04DF31895}"/>
              </a:ext>
            </a:extLst>
          </p:cNvPr>
          <p:cNvSpPr/>
          <p:nvPr/>
        </p:nvSpPr>
        <p:spPr>
          <a:xfrm>
            <a:off x="0" y="347302"/>
            <a:ext cx="10691813" cy="2845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　保険料率の算定方法について</a:t>
            </a:r>
            <a:endParaRPr kumimoji="1" lang="en-US" altLang="ja-JP" sz="1600" b="1" dirty="0">
              <a:solidFill>
                <a:schemeClr val="tx1"/>
              </a:solidFill>
              <a:latin typeface="BIZ UDゴシック" panose="020B0400000000000000" pitchFamily="49" charset="-128"/>
              <a:ea typeface="BIZ UDゴシック" panose="020B0400000000000000" pitchFamily="49" charset="-128"/>
            </a:endParaRPr>
          </a:p>
        </p:txBody>
      </p:sp>
      <p:sp>
        <p:nvSpPr>
          <p:cNvPr id="52" name="テキスト ボックス 51">
            <a:extLst>
              <a:ext uri="{FF2B5EF4-FFF2-40B4-BE49-F238E27FC236}">
                <a16:creationId xmlns:a16="http://schemas.microsoft.com/office/drawing/2014/main" id="{7E087D79-75EC-4F06-87AD-86301337BEBB}"/>
              </a:ext>
            </a:extLst>
          </p:cNvPr>
          <p:cNvSpPr txBox="1"/>
          <p:nvPr/>
        </p:nvSpPr>
        <p:spPr>
          <a:xfrm>
            <a:off x="2" y="585370"/>
            <a:ext cx="10691811" cy="307777"/>
          </a:xfrm>
          <a:prstGeom prst="rect">
            <a:avLst/>
          </a:prstGeom>
          <a:noFill/>
        </p:spPr>
        <p:txBody>
          <a:bodyPr wrap="square">
            <a:spAutoFit/>
          </a:bodyP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　○　大阪府が決定する保険料率について、医療分、後期分、介護分を令和７年度は以下のとおり算定</a:t>
            </a:r>
            <a:r>
              <a:rPr kumimoji="1" lang="ja-JP" altLang="en-US" sz="1400" dirty="0">
                <a:latin typeface="BIZ UDゴシック" panose="020B0400000000000000" pitchFamily="49" charset="-128"/>
                <a:ea typeface="BIZ UDゴシック" panose="020B0400000000000000" pitchFamily="49" charset="-128"/>
              </a:rPr>
              <a:t>して</a:t>
            </a:r>
            <a:r>
              <a:rPr kumimoji="1" lang="ja-JP" altLang="en-US" sz="1400" dirty="0">
                <a:solidFill>
                  <a:schemeClr val="tx1"/>
                </a:solidFill>
                <a:latin typeface="BIZ UDゴシック" panose="020B0400000000000000" pitchFamily="49" charset="-128"/>
                <a:ea typeface="BIZ UDゴシック" panose="020B0400000000000000" pitchFamily="49" charset="-128"/>
              </a:rPr>
              <a:t>います。</a:t>
            </a:r>
            <a:endParaRPr kumimoji="1" lang="ja-JP" altLang="en-US" sz="1400" b="1" dirty="0">
              <a:solidFill>
                <a:schemeClr val="tx1"/>
              </a:solidFill>
              <a:latin typeface="BIZ UDゴシック" panose="020B0400000000000000" pitchFamily="49" charset="-128"/>
              <a:ea typeface="BIZ UDゴシック" panose="020B0400000000000000" pitchFamily="49" charset="-128"/>
            </a:endParaRPr>
          </a:p>
        </p:txBody>
      </p:sp>
      <p:sp>
        <p:nvSpPr>
          <p:cNvPr id="54" name="フローチャート: 結合子 53">
            <a:extLst>
              <a:ext uri="{FF2B5EF4-FFF2-40B4-BE49-F238E27FC236}">
                <a16:creationId xmlns:a16="http://schemas.microsoft.com/office/drawing/2014/main" id="{E7B0AC27-10FF-4A5A-9B0B-93D6EECBB2F1}"/>
              </a:ext>
            </a:extLst>
          </p:cNvPr>
          <p:cNvSpPr/>
          <p:nvPr/>
        </p:nvSpPr>
        <p:spPr>
          <a:xfrm>
            <a:off x="27990" y="871475"/>
            <a:ext cx="918000" cy="396000"/>
          </a:xfrm>
          <a:prstGeom prst="flowChartConnector">
            <a:avLst/>
          </a:prstGeom>
          <a:solidFill>
            <a:schemeClr val="accent1">
              <a:lumMod val="20000"/>
              <a:lumOff val="80000"/>
            </a:schemeClr>
          </a:solidFill>
          <a:ln>
            <a:solidFill>
              <a:schemeClr val="accent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002060"/>
                </a:solidFill>
                <a:latin typeface="BIZ UDゴシック" panose="020B0400000000000000" pitchFamily="49" charset="-128"/>
                <a:ea typeface="BIZ UDゴシック" panose="020B0400000000000000" pitchFamily="49" charset="-128"/>
              </a:rPr>
              <a:t>医療分</a:t>
            </a:r>
          </a:p>
        </p:txBody>
      </p:sp>
      <p:cxnSp>
        <p:nvCxnSpPr>
          <p:cNvPr id="55" name="直線コネクタ 54">
            <a:extLst>
              <a:ext uri="{FF2B5EF4-FFF2-40B4-BE49-F238E27FC236}">
                <a16:creationId xmlns:a16="http://schemas.microsoft.com/office/drawing/2014/main" id="{4E10AEF5-0756-4B8E-9352-1CD3B078D508}"/>
              </a:ext>
            </a:extLst>
          </p:cNvPr>
          <p:cNvCxnSpPr>
            <a:cxnSpLocks/>
          </p:cNvCxnSpPr>
          <p:nvPr/>
        </p:nvCxnSpPr>
        <p:spPr>
          <a:xfrm>
            <a:off x="965023" y="1772905"/>
            <a:ext cx="0" cy="686130"/>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6" name="直線コネクタ 55">
            <a:extLst>
              <a:ext uri="{FF2B5EF4-FFF2-40B4-BE49-F238E27FC236}">
                <a16:creationId xmlns:a16="http://schemas.microsoft.com/office/drawing/2014/main" id="{1FAFF46E-ECB0-4B94-BAAF-04734B744678}"/>
              </a:ext>
            </a:extLst>
          </p:cNvPr>
          <p:cNvCxnSpPr>
            <a:cxnSpLocks/>
          </p:cNvCxnSpPr>
          <p:nvPr/>
        </p:nvCxnSpPr>
        <p:spPr>
          <a:xfrm>
            <a:off x="7772075" y="1707232"/>
            <a:ext cx="0" cy="686130"/>
          </a:xfrm>
          <a:prstGeom prst="line">
            <a:avLst/>
          </a:prstGeom>
          <a:ln w="38100" cap="flat" cmpd="sng" algn="ctr">
            <a:solidFill>
              <a:schemeClr val="accent5">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614804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テキスト ボックス 52">
            <a:extLst>
              <a:ext uri="{FF2B5EF4-FFF2-40B4-BE49-F238E27FC236}">
                <a16:creationId xmlns:a16="http://schemas.microsoft.com/office/drawing/2014/main" id="{699EFB0B-3CBA-4EFD-80AA-C618D2805167}"/>
              </a:ext>
            </a:extLst>
          </p:cNvPr>
          <p:cNvSpPr txBox="1"/>
          <p:nvPr/>
        </p:nvSpPr>
        <p:spPr>
          <a:xfrm>
            <a:off x="6415607" y="7122337"/>
            <a:ext cx="4447770" cy="461665"/>
          </a:xfrm>
          <a:prstGeom prst="rect">
            <a:avLst/>
          </a:prstGeom>
          <a:noFill/>
        </p:spPr>
        <p:txBody>
          <a:bodyPr wrap="square" rtlCol="0">
            <a:spAutoFit/>
          </a:bodyPr>
          <a:lstStyle/>
          <a:p>
            <a:r>
              <a:rPr kumimoji="1" lang="ja-JP" altLang="en-US" sz="800" dirty="0">
                <a:latin typeface="BIZ UD明朝 Medium" panose="02020500000000000000" pitchFamily="17" charset="-128"/>
                <a:ea typeface="BIZ UD明朝 Medium" panose="02020500000000000000" pitchFamily="17" charset="-128"/>
              </a:rPr>
              <a:t>（注記）</a:t>
            </a:r>
            <a:endParaRPr kumimoji="1" lang="en-US" altLang="ja-JP" sz="800" dirty="0">
              <a:latin typeface="BIZ UD明朝 Medium" panose="02020500000000000000" pitchFamily="17" charset="-128"/>
              <a:ea typeface="BIZ UD明朝 Medium" panose="02020500000000000000" pitchFamily="17" charset="-128"/>
            </a:endParaRPr>
          </a:p>
          <a:p>
            <a:r>
              <a:rPr kumimoji="1" lang="en-US" altLang="ja-JP" sz="800" dirty="0">
                <a:latin typeface="BIZ UD明朝 Medium" panose="02020500000000000000" pitchFamily="17" charset="-128"/>
                <a:ea typeface="BIZ UD明朝 Medium" panose="02020500000000000000" pitchFamily="17" charset="-128"/>
              </a:rPr>
              <a:t>※ </a:t>
            </a:r>
            <a:r>
              <a:rPr kumimoji="1" lang="ja-JP" altLang="en-US" sz="800" dirty="0">
                <a:latin typeface="BIZ UD明朝 Medium" panose="02020500000000000000" pitchFamily="17" charset="-128"/>
                <a:ea typeface="BIZ UD明朝 Medium" panose="02020500000000000000" pitchFamily="17" charset="-128"/>
              </a:rPr>
              <a:t>グラフの幅は実際の割合とは異なります。</a:t>
            </a:r>
            <a:endParaRPr kumimoji="1" lang="en-US" altLang="ja-JP" sz="800" dirty="0">
              <a:latin typeface="BIZ UD明朝 Medium" panose="02020500000000000000" pitchFamily="17" charset="-128"/>
              <a:ea typeface="BIZ UD明朝 Medium" panose="02020500000000000000" pitchFamily="17" charset="-128"/>
            </a:endParaRPr>
          </a:p>
          <a:p>
            <a:r>
              <a:rPr kumimoji="1" lang="en-US" altLang="ja-JP" sz="800" dirty="0">
                <a:latin typeface="BIZ UD明朝 Medium" panose="02020500000000000000" pitchFamily="17" charset="-128"/>
                <a:ea typeface="BIZ UD明朝 Medium" panose="02020500000000000000" pitchFamily="17" charset="-128"/>
              </a:rPr>
              <a:t>※ </a:t>
            </a:r>
            <a:r>
              <a:rPr kumimoji="1" lang="ja-JP" altLang="en-US" sz="800" dirty="0">
                <a:latin typeface="BIZ UD明朝 Medium" panose="02020500000000000000" pitchFamily="17" charset="-128"/>
                <a:ea typeface="BIZ UD明朝 Medium" panose="02020500000000000000" pitchFamily="17" charset="-128"/>
              </a:rPr>
              <a:t>単位等の関係により、⑤の計算結果と表記している実際の金額・料率とは一致しません。</a:t>
            </a:r>
            <a:endParaRPr kumimoji="1" lang="en-US" altLang="ja-JP" sz="800" dirty="0">
              <a:latin typeface="BIZ UD明朝 Medium" panose="02020500000000000000" pitchFamily="17" charset="-128"/>
              <a:ea typeface="BIZ UD明朝 Medium" panose="02020500000000000000" pitchFamily="17" charset="-128"/>
            </a:endParaRPr>
          </a:p>
        </p:txBody>
      </p:sp>
      <p:grpSp>
        <p:nvGrpSpPr>
          <p:cNvPr id="2" name="グループ化 1">
            <a:extLst>
              <a:ext uri="{FF2B5EF4-FFF2-40B4-BE49-F238E27FC236}">
                <a16:creationId xmlns:a16="http://schemas.microsoft.com/office/drawing/2014/main" id="{D1326B1D-1B05-4C97-8205-8DAF061251E6}"/>
              </a:ext>
            </a:extLst>
          </p:cNvPr>
          <p:cNvGrpSpPr/>
          <p:nvPr/>
        </p:nvGrpSpPr>
        <p:grpSpPr>
          <a:xfrm>
            <a:off x="266309" y="35837"/>
            <a:ext cx="10339436" cy="7488000"/>
            <a:chOff x="266309" y="35837"/>
            <a:chExt cx="10339436" cy="7488000"/>
          </a:xfrm>
        </p:grpSpPr>
        <p:cxnSp>
          <p:nvCxnSpPr>
            <p:cNvPr id="28" name="直線コネクタ 27">
              <a:extLst>
                <a:ext uri="{FF2B5EF4-FFF2-40B4-BE49-F238E27FC236}">
                  <a16:creationId xmlns:a16="http://schemas.microsoft.com/office/drawing/2014/main" id="{15167384-AABC-4E76-AD3D-413059054A7E}"/>
                </a:ext>
              </a:extLst>
            </p:cNvPr>
            <p:cNvCxnSpPr>
              <a:cxnSpLocks/>
            </p:cNvCxnSpPr>
            <p:nvPr/>
          </p:nvCxnSpPr>
          <p:spPr>
            <a:xfrm>
              <a:off x="5824503" y="35837"/>
              <a:ext cx="0" cy="7488000"/>
            </a:xfrm>
            <a:prstGeom prst="line">
              <a:avLst/>
            </a:prstGeom>
            <a:ln w="57150">
              <a:solidFill>
                <a:schemeClr val="tx1"/>
              </a:solidFill>
              <a:prstDash val="sysDot"/>
            </a:ln>
          </p:spPr>
          <p:style>
            <a:lnRef idx="3">
              <a:schemeClr val="accent1"/>
            </a:lnRef>
            <a:fillRef idx="0">
              <a:schemeClr val="accent1"/>
            </a:fillRef>
            <a:effectRef idx="2">
              <a:schemeClr val="accent1"/>
            </a:effectRef>
            <a:fontRef idx="minor">
              <a:schemeClr val="tx1"/>
            </a:fontRef>
          </p:style>
        </p:cxnSp>
        <p:grpSp>
          <p:nvGrpSpPr>
            <p:cNvPr id="8" name="グループ化 7">
              <a:extLst>
                <a:ext uri="{FF2B5EF4-FFF2-40B4-BE49-F238E27FC236}">
                  <a16:creationId xmlns:a16="http://schemas.microsoft.com/office/drawing/2014/main" id="{E6547905-F350-41D1-A5AB-5EB1D19E9E23}"/>
                </a:ext>
              </a:extLst>
            </p:cNvPr>
            <p:cNvGrpSpPr/>
            <p:nvPr/>
          </p:nvGrpSpPr>
          <p:grpSpPr>
            <a:xfrm>
              <a:off x="266309" y="200068"/>
              <a:ext cx="10339436" cy="6947152"/>
              <a:chOff x="240250" y="509003"/>
              <a:chExt cx="10339436" cy="6947152"/>
            </a:xfrm>
          </p:grpSpPr>
          <p:sp>
            <p:nvSpPr>
              <p:cNvPr id="52" name="テキスト ボックス 51">
                <a:extLst>
                  <a:ext uri="{FF2B5EF4-FFF2-40B4-BE49-F238E27FC236}">
                    <a16:creationId xmlns:a16="http://schemas.microsoft.com/office/drawing/2014/main" id="{0A59A2D8-FC4E-4581-9180-10964B0E8096}"/>
                  </a:ext>
                </a:extLst>
              </p:cNvPr>
              <p:cNvSpPr txBox="1"/>
              <p:nvPr/>
            </p:nvSpPr>
            <p:spPr>
              <a:xfrm>
                <a:off x="240250" y="1550948"/>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①</a:t>
                </a:r>
              </a:p>
            </p:txBody>
          </p:sp>
          <p:sp>
            <p:nvSpPr>
              <p:cNvPr id="98" name="テキスト ボックス 97">
                <a:extLst>
                  <a:ext uri="{FF2B5EF4-FFF2-40B4-BE49-F238E27FC236}">
                    <a16:creationId xmlns:a16="http://schemas.microsoft.com/office/drawing/2014/main" id="{B7A1A0AA-FD0A-4035-91D0-DA606DF72F28}"/>
                  </a:ext>
                </a:extLst>
              </p:cNvPr>
              <p:cNvSpPr txBox="1"/>
              <p:nvPr/>
            </p:nvSpPr>
            <p:spPr>
              <a:xfrm>
                <a:off x="240250" y="2689252"/>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②</a:t>
                </a:r>
              </a:p>
            </p:txBody>
          </p:sp>
          <p:sp>
            <p:nvSpPr>
              <p:cNvPr id="106" name="テキスト ボックス 105">
                <a:extLst>
                  <a:ext uri="{FF2B5EF4-FFF2-40B4-BE49-F238E27FC236}">
                    <a16:creationId xmlns:a16="http://schemas.microsoft.com/office/drawing/2014/main" id="{C7F3CAA5-573C-48DB-BEFC-E91E2A51E4EA}"/>
                  </a:ext>
                </a:extLst>
              </p:cNvPr>
              <p:cNvSpPr txBox="1"/>
              <p:nvPr/>
            </p:nvSpPr>
            <p:spPr>
              <a:xfrm>
                <a:off x="240250" y="3818790"/>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③</a:t>
                </a:r>
              </a:p>
            </p:txBody>
          </p:sp>
          <p:sp>
            <p:nvSpPr>
              <p:cNvPr id="138" name="テキスト ボックス 137">
                <a:extLst>
                  <a:ext uri="{FF2B5EF4-FFF2-40B4-BE49-F238E27FC236}">
                    <a16:creationId xmlns:a16="http://schemas.microsoft.com/office/drawing/2014/main" id="{6407D3D0-9ED3-4D66-8E85-DE27F1ECE8C4}"/>
                  </a:ext>
                </a:extLst>
              </p:cNvPr>
              <p:cNvSpPr txBox="1"/>
              <p:nvPr/>
            </p:nvSpPr>
            <p:spPr>
              <a:xfrm>
                <a:off x="240250" y="5323735"/>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④</a:t>
                </a:r>
              </a:p>
            </p:txBody>
          </p:sp>
          <p:sp>
            <p:nvSpPr>
              <p:cNvPr id="139" name="テキスト ボックス 138">
                <a:extLst>
                  <a:ext uri="{FF2B5EF4-FFF2-40B4-BE49-F238E27FC236}">
                    <a16:creationId xmlns:a16="http://schemas.microsoft.com/office/drawing/2014/main" id="{646F2D72-33AB-4E24-9A06-4DB3C14CF3A1}"/>
                  </a:ext>
                </a:extLst>
              </p:cNvPr>
              <p:cNvSpPr txBox="1"/>
              <p:nvPr/>
            </p:nvSpPr>
            <p:spPr>
              <a:xfrm>
                <a:off x="240250" y="6871380"/>
                <a:ext cx="557517" cy="584775"/>
              </a:xfrm>
              <a:prstGeom prst="rect">
                <a:avLst/>
              </a:prstGeom>
              <a:noFill/>
            </p:spPr>
            <p:txBody>
              <a:bodyPr wrap="square" rtlCol="0">
                <a:spAutoFit/>
              </a:bodyPr>
              <a:lstStyle/>
              <a:p>
                <a:r>
                  <a:rPr kumimoji="1" lang="ja-JP" altLang="en-US" sz="3200" b="1" dirty="0">
                    <a:latin typeface="BIZ UDゴシック" panose="020B0400000000000000" pitchFamily="49" charset="-128"/>
                    <a:ea typeface="BIZ UDゴシック" panose="020B0400000000000000" pitchFamily="49" charset="-128"/>
                  </a:rPr>
                  <a:t>⑤</a:t>
                </a:r>
              </a:p>
            </p:txBody>
          </p:sp>
          <p:cxnSp>
            <p:nvCxnSpPr>
              <p:cNvPr id="134" name="直線矢印コネクタ 133">
                <a:extLst>
                  <a:ext uri="{FF2B5EF4-FFF2-40B4-BE49-F238E27FC236}">
                    <a16:creationId xmlns:a16="http://schemas.microsoft.com/office/drawing/2014/main" id="{E4887A24-CF6B-44B6-BFB6-9C92250663B2}"/>
                  </a:ext>
                </a:extLst>
              </p:cNvPr>
              <p:cNvCxnSpPr>
                <a:cxnSpLocks/>
              </p:cNvCxnSpPr>
              <p:nvPr/>
            </p:nvCxnSpPr>
            <p:spPr>
              <a:xfrm>
                <a:off x="2476396" y="5305151"/>
                <a:ext cx="1224000" cy="0"/>
              </a:xfrm>
              <a:prstGeom prst="straightConnector1">
                <a:avLst/>
              </a:prstGeom>
              <a:ln w="50800">
                <a:solidFill>
                  <a:srgbClr val="FFC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51" name="直線矢印コネクタ 50">
                <a:extLst>
                  <a:ext uri="{FF2B5EF4-FFF2-40B4-BE49-F238E27FC236}">
                    <a16:creationId xmlns:a16="http://schemas.microsoft.com/office/drawing/2014/main" id="{A2895367-2DFB-43CD-B213-8A3EE6C89F6E}"/>
                  </a:ext>
                </a:extLst>
              </p:cNvPr>
              <p:cNvCxnSpPr>
                <a:cxnSpLocks/>
              </p:cNvCxnSpPr>
              <p:nvPr/>
            </p:nvCxnSpPr>
            <p:spPr>
              <a:xfrm>
                <a:off x="1017202" y="1282050"/>
                <a:ext cx="4608000" cy="0"/>
              </a:xfrm>
              <a:prstGeom prst="straightConnector1">
                <a:avLst/>
              </a:prstGeom>
              <a:ln w="76200">
                <a:solidFill>
                  <a:schemeClr val="accent6">
                    <a:lumMod val="50000"/>
                  </a:schemeClr>
                </a:solidFill>
                <a:headEnd type="triangle"/>
                <a:tailEnd type="triangle"/>
              </a:ln>
            </p:spPr>
            <p:style>
              <a:lnRef idx="1">
                <a:schemeClr val="dk1"/>
              </a:lnRef>
              <a:fillRef idx="0">
                <a:schemeClr val="dk1"/>
              </a:fillRef>
              <a:effectRef idx="0">
                <a:schemeClr val="dk1"/>
              </a:effectRef>
              <a:fontRef idx="minor">
                <a:schemeClr val="tx1"/>
              </a:fontRef>
            </p:style>
          </p:cxnSp>
          <p:sp>
            <p:nvSpPr>
              <p:cNvPr id="54" name="正方形/長方形 53">
                <a:extLst>
                  <a:ext uri="{FF2B5EF4-FFF2-40B4-BE49-F238E27FC236}">
                    <a16:creationId xmlns:a16="http://schemas.microsoft.com/office/drawing/2014/main" id="{019E0117-C264-41CE-9EAA-03AE610BDA8D}"/>
                  </a:ext>
                </a:extLst>
              </p:cNvPr>
              <p:cNvSpPr/>
              <p:nvPr/>
            </p:nvSpPr>
            <p:spPr>
              <a:xfrm>
                <a:off x="1017202" y="1483335"/>
                <a:ext cx="4608000" cy="720000"/>
              </a:xfrm>
              <a:prstGeom prst="rect">
                <a:avLst/>
              </a:prstGeom>
              <a:gradFill flip="none" rotWithShape="1">
                <a:gsLst>
                  <a:gs pos="0">
                    <a:schemeClr val="accent1">
                      <a:lumMod val="5000"/>
                      <a:lumOff val="95000"/>
                    </a:schemeClr>
                  </a:gs>
                  <a:gs pos="74000">
                    <a:schemeClr val="accent6">
                      <a:lumMod val="20000"/>
                      <a:lumOff val="80000"/>
                    </a:schemeClr>
                  </a:gs>
                  <a:gs pos="83000">
                    <a:schemeClr val="accent6">
                      <a:lumMod val="40000"/>
                      <a:lumOff val="60000"/>
                    </a:schemeClr>
                  </a:gs>
                  <a:gs pos="100000">
                    <a:schemeClr val="accent6">
                      <a:lumMod val="20000"/>
                      <a:lumOff val="80000"/>
                    </a:schemeClr>
                  </a:gs>
                </a:gsLst>
                <a:lin ang="13500000" scaled="1"/>
                <a:tileRect/>
              </a:gra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後期高齢者医療制度の被保険者の</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医療給付費を支援するための費用</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（約</a:t>
                </a:r>
                <a:r>
                  <a:rPr kumimoji="1" lang="en-US" altLang="ja-JP" sz="1200" dirty="0">
                    <a:solidFill>
                      <a:schemeClr val="tx1"/>
                    </a:solidFill>
                    <a:latin typeface="BIZ UDゴシック" panose="020B0400000000000000" pitchFamily="49" charset="-128"/>
                    <a:ea typeface="BIZ UDゴシック" panose="020B0400000000000000" pitchFamily="49" charset="-128"/>
                  </a:rPr>
                  <a:t>1,101</a:t>
                </a:r>
                <a:r>
                  <a:rPr kumimoji="1" lang="ja-JP" altLang="en-US" sz="12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55" name="テキスト ボックス 54">
                <a:extLst>
                  <a:ext uri="{FF2B5EF4-FFF2-40B4-BE49-F238E27FC236}">
                    <a16:creationId xmlns:a16="http://schemas.microsoft.com/office/drawing/2014/main" id="{CB7049F1-346E-47DF-B84E-DCFFE102E56F}"/>
                  </a:ext>
                </a:extLst>
              </p:cNvPr>
              <p:cNvSpPr txBox="1"/>
              <p:nvPr/>
            </p:nvSpPr>
            <p:spPr>
              <a:xfrm>
                <a:off x="1322134" y="1155092"/>
                <a:ext cx="3998136" cy="253916"/>
              </a:xfrm>
              <a:prstGeom prst="rect">
                <a:avLst/>
              </a:prstGeom>
              <a:solidFill>
                <a:schemeClr val="bg1"/>
              </a:solidFill>
              <a:ln>
                <a:solidFill>
                  <a:schemeClr val="accent5">
                    <a:lumMod val="50000"/>
                  </a:schemeClr>
                </a:solidFill>
              </a:ln>
            </p:spPr>
            <p:txBody>
              <a:bodyPr wrap="square" rtlCol="0">
                <a:spAutoFit/>
              </a:bodyPr>
              <a:lstStyle/>
              <a:p>
                <a:pPr algn="ctr"/>
                <a:r>
                  <a:rPr kumimoji="1" lang="ja-JP" altLang="en-US" sz="1050" dirty="0">
                    <a:latin typeface="BIZ UDゴシック" panose="020B0400000000000000" pitchFamily="49" charset="-128"/>
                    <a:ea typeface="BIZ UDゴシック" panose="020B0400000000000000" pitchFamily="49" charset="-128"/>
                  </a:rPr>
                  <a:t>令和７年度における府全体の後期分の費用見込（約</a:t>
                </a:r>
                <a:r>
                  <a:rPr kumimoji="1" lang="en-US" altLang="ja-JP" sz="1050" dirty="0">
                    <a:latin typeface="BIZ UDゴシック" panose="020B0400000000000000" pitchFamily="49" charset="-128"/>
                    <a:ea typeface="BIZ UDゴシック" panose="020B0400000000000000" pitchFamily="49" charset="-128"/>
                  </a:rPr>
                  <a:t>1,101</a:t>
                </a:r>
                <a:r>
                  <a:rPr kumimoji="1" lang="ja-JP" altLang="en-US" sz="1050" dirty="0">
                    <a:latin typeface="BIZ UDゴシック" panose="020B0400000000000000" pitchFamily="49" charset="-128"/>
                    <a:ea typeface="BIZ UDゴシック" panose="020B0400000000000000" pitchFamily="49" charset="-128"/>
                  </a:rPr>
                  <a:t>億円）</a:t>
                </a:r>
              </a:p>
            </p:txBody>
          </p:sp>
          <p:cxnSp>
            <p:nvCxnSpPr>
              <p:cNvPr id="89" name="直線矢印コネクタ 88">
                <a:extLst>
                  <a:ext uri="{FF2B5EF4-FFF2-40B4-BE49-F238E27FC236}">
                    <a16:creationId xmlns:a16="http://schemas.microsoft.com/office/drawing/2014/main" id="{944B9562-2A89-44A2-99DE-151DCD2B9C50}"/>
                  </a:ext>
                </a:extLst>
              </p:cNvPr>
              <p:cNvCxnSpPr>
                <a:cxnSpLocks/>
              </p:cNvCxnSpPr>
              <p:nvPr/>
            </p:nvCxnSpPr>
            <p:spPr>
              <a:xfrm>
                <a:off x="5971686" y="1282050"/>
                <a:ext cx="4608000" cy="0"/>
              </a:xfrm>
              <a:prstGeom prst="straightConnector1">
                <a:avLst/>
              </a:prstGeom>
              <a:ln w="76200">
                <a:solidFill>
                  <a:schemeClr val="accent2">
                    <a:lumMod val="50000"/>
                  </a:schemeClr>
                </a:solidFill>
                <a:headEnd type="triangle"/>
                <a:tailEnd type="triangle"/>
              </a:ln>
            </p:spPr>
            <p:style>
              <a:lnRef idx="1">
                <a:schemeClr val="dk1"/>
              </a:lnRef>
              <a:fillRef idx="0">
                <a:schemeClr val="dk1"/>
              </a:fillRef>
              <a:effectRef idx="0">
                <a:schemeClr val="dk1"/>
              </a:effectRef>
              <a:fontRef idx="minor">
                <a:schemeClr val="tx1"/>
              </a:fontRef>
            </p:style>
          </p:cxnSp>
          <p:sp>
            <p:nvSpPr>
              <p:cNvPr id="93" name="正方形/長方形 92">
                <a:extLst>
                  <a:ext uri="{FF2B5EF4-FFF2-40B4-BE49-F238E27FC236}">
                    <a16:creationId xmlns:a16="http://schemas.microsoft.com/office/drawing/2014/main" id="{BCF469D7-B3EC-4C00-857B-240C6D0F5DCF}"/>
                  </a:ext>
                </a:extLst>
              </p:cNvPr>
              <p:cNvSpPr/>
              <p:nvPr/>
            </p:nvSpPr>
            <p:spPr>
              <a:xfrm>
                <a:off x="5971686" y="1483335"/>
                <a:ext cx="4608000" cy="720000"/>
              </a:xfrm>
              <a:prstGeom prst="rect">
                <a:avLst/>
              </a:prstGeom>
              <a:gradFill flip="none" rotWithShape="1">
                <a:gsLst>
                  <a:gs pos="0">
                    <a:schemeClr val="accent1">
                      <a:lumMod val="5000"/>
                      <a:lumOff val="95000"/>
                    </a:schemeClr>
                  </a:gs>
                  <a:gs pos="74000">
                    <a:schemeClr val="accent2">
                      <a:lumMod val="20000"/>
                      <a:lumOff val="80000"/>
                    </a:schemeClr>
                  </a:gs>
                  <a:gs pos="83000">
                    <a:schemeClr val="accent2">
                      <a:lumMod val="40000"/>
                      <a:lumOff val="60000"/>
                    </a:schemeClr>
                  </a:gs>
                  <a:gs pos="100000">
                    <a:schemeClr val="accent2">
                      <a:lumMod val="20000"/>
                      <a:lumOff val="80000"/>
                    </a:schemeClr>
                  </a:gs>
                </a:gsLst>
                <a:lin ang="135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介護保険の給付のための費用</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（約</a:t>
                </a:r>
                <a:r>
                  <a:rPr kumimoji="1" lang="en-US" altLang="ja-JP" sz="1200" dirty="0">
                    <a:solidFill>
                      <a:schemeClr val="tx1"/>
                    </a:solidFill>
                    <a:latin typeface="BIZ UDゴシック" panose="020B0400000000000000" pitchFamily="49" charset="-128"/>
                    <a:ea typeface="BIZ UDゴシック" panose="020B0400000000000000" pitchFamily="49" charset="-128"/>
                  </a:rPr>
                  <a:t>402</a:t>
                </a:r>
                <a:r>
                  <a:rPr kumimoji="1" lang="ja-JP" altLang="en-US" sz="1200" dirty="0">
                    <a:solidFill>
                      <a:schemeClr val="tx1"/>
                    </a:solidFill>
                    <a:latin typeface="BIZ UDゴシック" panose="020B0400000000000000" pitchFamily="49" charset="-128"/>
                    <a:ea typeface="BIZ UDゴシック" panose="020B0400000000000000" pitchFamily="49" charset="-128"/>
                  </a:rPr>
                  <a:t>億円）</a:t>
                </a:r>
              </a:p>
            </p:txBody>
          </p:sp>
          <p:sp>
            <p:nvSpPr>
              <p:cNvPr id="94" name="テキスト ボックス 93">
                <a:extLst>
                  <a:ext uri="{FF2B5EF4-FFF2-40B4-BE49-F238E27FC236}">
                    <a16:creationId xmlns:a16="http://schemas.microsoft.com/office/drawing/2014/main" id="{23448A4B-3E2C-41C7-BDAC-3718ECF514C2}"/>
                  </a:ext>
                </a:extLst>
              </p:cNvPr>
              <p:cNvSpPr txBox="1"/>
              <p:nvPr/>
            </p:nvSpPr>
            <p:spPr>
              <a:xfrm>
                <a:off x="6276618" y="1155092"/>
                <a:ext cx="3998136" cy="253916"/>
              </a:xfrm>
              <a:prstGeom prst="rect">
                <a:avLst/>
              </a:prstGeom>
              <a:solidFill>
                <a:schemeClr val="bg1"/>
              </a:solidFill>
              <a:ln>
                <a:solidFill>
                  <a:schemeClr val="accent5">
                    <a:lumMod val="50000"/>
                  </a:schemeClr>
                </a:solidFill>
              </a:ln>
            </p:spPr>
            <p:txBody>
              <a:bodyPr wrap="square" rtlCol="0">
                <a:spAutoFit/>
              </a:bodyPr>
              <a:lstStyle/>
              <a:p>
                <a:pPr algn="ctr"/>
                <a:r>
                  <a:rPr kumimoji="1" lang="ja-JP" altLang="en-US" sz="1050" dirty="0">
                    <a:latin typeface="BIZ UDゴシック" panose="020B0400000000000000" pitchFamily="49" charset="-128"/>
                    <a:ea typeface="BIZ UDゴシック" panose="020B0400000000000000" pitchFamily="49" charset="-128"/>
                  </a:rPr>
                  <a:t>令和７年度における府全体の介護分の費用見込（約</a:t>
                </a:r>
                <a:r>
                  <a:rPr kumimoji="1" lang="en-US" altLang="ja-JP" sz="1050" dirty="0">
                    <a:latin typeface="BIZ UDゴシック" panose="020B0400000000000000" pitchFamily="49" charset="-128"/>
                    <a:ea typeface="BIZ UDゴシック" panose="020B0400000000000000" pitchFamily="49" charset="-128"/>
                  </a:rPr>
                  <a:t>402</a:t>
                </a:r>
                <a:r>
                  <a:rPr kumimoji="1" lang="ja-JP" altLang="en-US" sz="1050" dirty="0">
                    <a:latin typeface="BIZ UDゴシック" panose="020B0400000000000000" pitchFamily="49" charset="-128"/>
                    <a:ea typeface="BIZ UDゴシック" panose="020B0400000000000000" pitchFamily="49" charset="-128"/>
                  </a:rPr>
                  <a:t>億円）</a:t>
                </a:r>
              </a:p>
            </p:txBody>
          </p:sp>
          <p:sp>
            <p:nvSpPr>
              <p:cNvPr id="96" name="正方形/長方形 95">
                <a:extLst>
                  <a:ext uri="{FF2B5EF4-FFF2-40B4-BE49-F238E27FC236}">
                    <a16:creationId xmlns:a16="http://schemas.microsoft.com/office/drawing/2014/main" id="{B1784E53-CB5C-48EE-9DB8-93A344C0B639}"/>
                  </a:ext>
                </a:extLst>
              </p:cNvPr>
              <p:cNvSpPr/>
              <p:nvPr/>
            </p:nvSpPr>
            <p:spPr>
              <a:xfrm>
                <a:off x="2959324" y="2623206"/>
                <a:ext cx="2665878" cy="719999"/>
              </a:xfrm>
              <a:prstGeom prst="rect">
                <a:avLst/>
              </a:prstGeom>
              <a:no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公費等</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tx1"/>
                    </a:solidFill>
                    <a:latin typeface="BIZ UDゴシック" panose="020B0400000000000000" pitchFamily="49" charset="-128"/>
                    <a:ea typeface="BIZ UDゴシック" panose="020B0400000000000000" pitchFamily="49" charset="-128"/>
                  </a:rPr>
                  <a:t>《</a:t>
                </a:r>
                <a:r>
                  <a:rPr kumimoji="1" lang="ja-JP" altLang="en-US" sz="1200" dirty="0">
                    <a:solidFill>
                      <a:schemeClr val="tx1"/>
                    </a:solidFill>
                    <a:latin typeface="BIZ UDゴシック" panose="020B0400000000000000" pitchFamily="49" charset="-128"/>
                    <a:ea typeface="BIZ UDゴシック" panose="020B0400000000000000" pitchFamily="49" charset="-128"/>
                  </a:rPr>
                  <a:t>国・府・市町村等の負担分</a:t>
                </a:r>
                <a:r>
                  <a:rPr kumimoji="1" lang="en-US" altLang="ja-JP" sz="1200" dirty="0">
                    <a:solidFill>
                      <a:schemeClr val="tx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610</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97" name="正方形/長方形 96">
                <a:extLst>
                  <a:ext uri="{FF2B5EF4-FFF2-40B4-BE49-F238E27FC236}">
                    <a16:creationId xmlns:a16="http://schemas.microsoft.com/office/drawing/2014/main" id="{2B17F4EB-58B2-43E6-8B0C-F8A502BC73EC}"/>
                  </a:ext>
                </a:extLst>
              </p:cNvPr>
              <p:cNvSpPr/>
              <p:nvPr/>
            </p:nvSpPr>
            <p:spPr>
              <a:xfrm>
                <a:off x="1017202" y="2623205"/>
                <a:ext cx="1942122" cy="720000"/>
              </a:xfrm>
              <a:prstGeom prst="rect">
                <a:avLst/>
              </a:prstGeom>
              <a:gradFill flip="none" rotWithShape="1">
                <a:gsLst>
                  <a:gs pos="0">
                    <a:schemeClr val="accent6">
                      <a:lumMod val="50000"/>
                    </a:schemeClr>
                  </a:gs>
                  <a:gs pos="48000">
                    <a:schemeClr val="accent6">
                      <a:lumMod val="75000"/>
                    </a:schemeClr>
                  </a:gs>
                  <a:gs pos="100000">
                    <a:schemeClr val="accent6">
                      <a:lumMod val="60000"/>
                      <a:lumOff val="40000"/>
                    </a:schemeClr>
                  </a:gs>
                </a:gsLst>
                <a:lin ang="13500000" scaled="1"/>
                <a:tileRect/>
              </a:gra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BIZ UDゴシック" panose="020B0400000000000000" pitchFamily="49" charset="-128"/>
                    <a:ea typeface="BIZ UDゴシック" panose="020B0400000000000000" pitchFamily="49" charset="-128"/>
                  </a:rPr>
                  <a:t>保険料収納必要額</a:t>
                </a:r>
                <a:endParaRPr kumimoji="1" lang="en-US" altLang="ja-JP" sz="1200" dirty="0">
                  <a:solidFill>
                    <a:schemeClr val="bg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bg1"/>
                    </a:solidFill>
                    <a:latin typeface="BIZ UDゴシック" panose="020B0400000000000000" pitchFamily="49" charset="-128"/>
                    <a:ea typeface="BIZ UDゴシック" panose="020B0400000000000000" pitchFamily="49" charset="-128"/>
                  </a:rPr>
                  <a:t>《</a:t>
                </a:r>
                <a:r>
                  <a:rPr kumimoji="1" lang="ja-JP" altLang="en-US" sz="1200" dirty="0">
                    <a:solidFill>
                      <a:schemeClr val="bg1"/>
                    </a:solidFill>
                    <a:latin typeface="BIZ UDゴシック" panose="020B0400000000000000" pitchFamily="49" charset="-128"/>
                    <a:ea typeface="BIZ UDゴシック" panose="020B0400000000000000" pitchFamily="49" charset="-128"/>
                  </a:rPr>
                  <a:t>保険料負担分</a:t>
                </a:r>
                <a:r>
                  <a:rPr kumimoji="1" lang="en-US" altLang="ja-JP" sz="1200" dirty="0">
                    <a:solidFill>
                      <a:schemeClr val="bg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ja-JP" sz="1100" dirty="0">
                    <a:solidFill>
                      <a:schemeClr val="bg1"/>
                    </a:solidFill>
                    <a:latin typeface="BIZ UDゴシック" panose="020B0400000000000000" pitchFamily="49" charset="-128"/>
                    <a:ea typeface="BIZ UDゴシック" panose="020B0400000000000000" pitchFamily="49" charset="-128"/>
                  </a:rPr>
                  <a:t>491</a:t>
                </a:r>
                <a:r>
                  <a:rPr kumimoji="1" lang="ja-JP" altLang="en-US" sz="1100" dirty="0">
                    <a:solidFill>
                      <a:schemeClr val="bg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bg1"/>
                  </a:solidFill>
                  <a:latin typeface="BIZ UDゴシック" panose="020B0400000000000000" pitchFamily="49" charset="-128"/>
                  <a:ea typeface="BIZ UDゴシック" panose="020B0400000000000000" pitchFamily="49" charset="-128"/>
                </a:endParaRPr>
              </a:p>
            </p:txBody>
          </p:sp>
          <p:sp>
            <p:nvSpPr>
              <p:cNvPr id="100" name="正方形/長方形 99">
                <a:extLst>
                  <a:ext uri="{FF2B5EF4-FFF2-40B4-BE49-F238E27FC236}">
                    <a16:creationId xmlns:a16="http://schemas.microsoft.com/office/drawing/2014/main" id="{ED2172DD-C2A0-4DE2-87BB-D6AB58224EEE}"/>
                  </a:ext>
                </a:extLst>
              </p:cNvPr>
              <p:cNvSpPr/>
              <p:nvPr/>
            </p:nvSpPr>
            <p:spPr>
              <a:xfrm>
                <a:off x="7913808" y="2623206"/>
                <a:ext cx="2665878" cy="719999"/>
              </a:xfrm>
              <a:prstGeom prst="rect">
                <a:avLst/>
              </a:prstGeom>
              <a:no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公費等</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tx1"/>
                    </a:solidFill>
                    <a:latin typeface="BIZ UDゴシック" panose="020B0400000000000000" pitchFamily="49" charset="-128"/>
                    <a:ea typeface="BIZ UDゴシック" panose="020B0400000000000000" pitchFamily="49" charset="-128"/>
                  </a:rPr>
                  <a:t>《</a:t>
                </a:r>
                <a:r>
                  <a:rPr kumimoji="1" lang="ja-JP" altLang="en-US" sz="1200" dirty="0">
                    <a:solidFill>
                      <a:schemeClr val="tx1"/>
                    </a:solidFill>
                    <a:latin typeface="BIZ UDゴシック" panose="020B0400000000000000" pitchFamily="49" charset="-128"/>
                    <a:ea typeface="BIZ UDゴシック" panose="020B0400000000000000" pitchFamily="49" charset="-128"/>
                  </a:rPr>
                  <a:t>国・府・市町村が負担する分</a:t>
                </a:r>
                <a:r>
                  <a:rPr kumimoji="1" lang="en-US" altLang="ja-JP" sz="1200" dirty="0">
                    <a:solidFill>
                      <a:schemeClr val="tx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228</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101" name="正方形/長方形 100">
                <a:extLst>
                  <a:ext uri="{FF2B5EF4-FFF2-40B4-BE49-F238E27FC236}">
                    <a16:creationId xmlns:a16="http://schemas.microsoft.com/office/drawing/2014/main" id="{D2716BC9-9D8B-40B5-AA23-DBC91E0B2BDF}"/>
                  </a:ext>
                </a:extLst>
              </p:cNvPr>
              <p:cNvSpPr/>
              <p:nvPr/>
            </p:nvSpPr>
            <p:spPr>
              <a:xfrm>
                <a:off x="5971686" y="2623205"/>
                <a:ext cx="1942122" cy="720000"/>
              </a:xfrm>
              <a:prstGeom prst="rect">
                <a:avLst/>
              </a:prstGeom>
              <a:gradFill flip="none" rotWithShape="1">
                <a:gsLst>
                  <a:gs pos="0">
                    <a:schemeClr val="accent2">
                      <a:lumMod val="50000"/>
                    </a:schemeClr>
                  </a:gs>
                  <a:gs pos="48000">
                    <a:schemeClr val="accent2">
                      <a:lumMod val="75000"/>
                    </a:schemeClr>
                  </a:gs>
                  <a:gs pos="100000">
                    <a:schemeClr val="accent2">
                      <a:lumMod val="60000"/>
                      <a:lumOff val="40000"/>
                    </a:schemeClr>
                  </a:gs>
                </a:gsLst>
                <a:lin ang="135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BIZ UDゴシック" panose="020B0400000000000000" pitchFamily="49" charset="-128"/>
                    <a:ea typeface="BIZ UDゴシック" panose="020B0400000000000000" pitchFamily="49" charset="-128"/>
                  </a:rPr>
                  <a:t>保険料収納必要額</a:t>
                </a:r>
                <a:endParaRPr kumimoji="1" lang="en-US" altLang="ja-JP" sz="1200" dirty="0">
                  <a:solidFill>
                    <a:schemeClr val="bg1"/>
                  </a:solidFill>
                  <a:latin typeface="BIZ UDゴシック" panose="020B0400000000000000" pitchFamily="49" charset="-128"/>
                  <a:ea typeface="BIZ UDゴシック" panose="020B0400000000000000" pitchFamily="49" charset="-128"/>
                </a:endParaRPr>
              </a:p>
              <a:p>
                <a:pPr algn="ctr"/>
                <a:r>
                  <a:rPr kumimoji="1" lang="en-US" altLang="ja-JP" sz="1200" dirty="0">
                    <a:solidFill>
                      <a:schemeClr val="bg1"/>
                    </a:solidFill>
                    <a:latin typeface="BIZ UDゴシック" panose="020B0400000000000000" pitchFamily="49" charset="-128"/>
                    <a:ea typeface="BIZ UDゴシック" panose="020B0400000000000000" pitchFamily="49" charset="-128"/>
                  </a:rPr>
                  <a:t>《</a:t>
                </a:r>
                <a:r>
                  <a:rPr kumimoji="1" lang="ja-JP" altLang="en-US" sz="1200" dirty="0">
                    <a:solidFill>
                      <a:schemeClr val="bg1"/>
                    </a:solidFill>
                    <a:latin typeface="BIZ UDゴシック" panose="020B0400000000000000" pitchFamily="49" charset="-128"/>
                    <a:ea typeface="BIZ UDゴシック" panose="020B0400000000000000" pitchFamily="49" charset="-128"/>
                  </a:rPr>
                  <a:t>保険料負担分</a:t>
                </a:r>
                <a:r>
                  <a:rPr kumimoji="1" lang="en-US" altLang="ja-JP" sz="1200" dirty="0">
                    <a:solidFill>
                      <a:schemeClr val="bg1"/>
                    </a:solidFill>
                    <a:latin typeface="BIZ UDゴシック" panose="020B0400000000000000" pitchFamily="49" charset="-128"/>
                    <a:ea typeface="BIZ UDゴシック" panose="020B0400000000000000" pitchFamily="49" charset="-128"/>
                  </a:rPr>
                  <a:t>》</a:t>
                </a:r>
              </a:p>
              <a:p>
                <a:pPr algn="ctr"/>
                <a:r>
                  <a:rPr kumimoji="1" lang="ja-JP"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ja-JP" sz="1100" dirty="0">
                    <a:solidFill>
                      <a:schemeClr val="bg1"/>
                    </a:solidFill>
                    <a:latin typeface="BIZ UDゴシック" panose="020B0400000000000000" pitchFamily="49" charset="-128"/>
                    <a:ea typeface="BIZ UDゴシック" panose="020B0400000000000000" pitchFamily="49" charset="-128"/>
                  </a:rPr>
                  <a:t>174</a:t>
                </a:r>
                <a:r>
                  <a:rPr kumimoji="1" lang="ja-JP" altLang="en-US" sz="1100" dirty="0">
                    <a:solidFill>
                      <a:schemeClr val="bg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bg1"/>
                  </a:solidFill>
                  <a:latin typeface="BIZ UDゴシック" panose="020B0400000000000000" pitchFamily="49" charset="-128"/>
                  <a:ea typeface="BIZ UDゴシック" panose="020B0400000000000000" pitchFamily="49" charset="-128"/>
                </a:endParaRPr>
              </a:p>
            </p:txBody>
          </p:sp>
          <p:sp>
            <p:nvSpPr>
              <p:cNvPr id="102" name="フローチャート: 組合せ 101">
                <a:extLst>
                  <a:ext uri="{FF2B5EF4-FFF2-40B4-BE49-F238E27FC236}">
                    <a16:creationId xmlns:a16="http://schemas.microsoft.com/office/drawing/2014/main" id="{62E038C0-C539-4EB9-AB28-CF64D0DA0717}"/>
                  </a:ext>
                </a:extLst>
              </p:cNvPr>
              <p:cNvSpPr/>
              <p:nvPr/>
            </p:nvSpPr>
            <p:spPr>
              <a:xfrm>
                <a:off x="1610200" y="2327653"/>
                <a:ext cx="756119" cy="180000"/>
              </a:xfrm>
              <a:prstGeom prst="flowChartMerge">
                <a:avLst/>
              </a:prstGeom>
              <a:solidFill>
                <a:schemeClr val="accent6">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フローチャート: 組合せ 102">
                <a:extLst>
                  <a:ext uri="{FF2B5EF4-FFF2-40B4-BE49-F238E27FC236}">
                    <a16:creationId xmlns:a16="http://schemas.microsoft.com/office/drawing/2014/main" id="{68D42536-5E6C-45BD-9242-9202CA77C75F}"/>
                  </a:ext>
                </a:extLst>
              </p:cNvPr>
              <p:cNvSpPr/>
              <p:nvPr/>
            </p:nvSpPr>
            <p:spPr>
              <a:xfrm>
                <a:off x="6564687" y="2327653"/>
                <a:ext cx="756119" cy="180000"/>
              </a:xfrm>
              <a:prstGeom prst="flowChartMerge">
                <a:avLst/>
              </a:prstGeom>
              <a:solidFill>
                <a:schemeClr val="accent2">
                  <a:lumMod val="5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フローチャート: 組合せ 103">
                <a:extLst>
                  <a:ext uri="{FF2B5EF4-FFF2-40B4-BE49-F238E27FC236}">
                    <a16:creationId xmlns:a16="http://schemas.microsoft.com/office/drawing/2014/main" id="{203CDB4F-9D5F-4574-9B77-D4591D3059EE}"/>
                  </a:ext>
                </a:extLst>
              </p:cNvPr>
              <p:cNvSpPr/>
              <p:nvPr/>
            </p:nvSpPr>
            <p:spPr>
              <a:xfrm>
                <a:off x="1610201" y="3456408"/>
                <a:ext cx="756119" cy="180000"/>
              </a:xfrm>
              <a:prstGeom prst="flowChartMerge">
                <a:avLst/>
              </a:prstGeom>
              <a:solidFill>
                <a:schemeClr val="accent6">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a:extLst>
                  <a:ext uri="{FF2B5EF4-FFF2-40B4-BE49-F238E27FC236}">
                    <a16:creationId xmlns:a16="http://schemas.microsoft.com/office/drawing/2014/main" id="{5EC8C44E-0E97-42AD-8826-B4A820A3A44F}"/>
                  </a:ext>
                </a:extLst>
              </p:cNvPr>
              <p:cNvSpPr/>
              <p:nvPr/>
            </p:nvSpPr>
            <p:spPr>
              <a:xfrm>
                <a:off x="1017202" y="3751177"/>
                <a:ext cx="3802156" cy="720000"/>
              </a:xfrm>
              <a:prstGeom prst="rect">
                <a:avLst/>
              </a:prstGeom>
              <a:gradFill flip="none" rotWithShape="1">
                <a:gsLst>
                  <a:gs pos="0">
                    <a:schemeClr val="accent6">
                      <a:lumMod val="50000"/>
                    </a:schemeClr>
                  </a:gs>
                  <a:gs pos="48000">
                    <a:schemeClr val="accent6">
                      <a:lumMod val="75000"/>
                    </a:schemeClr>
                  </a:gs>
                  <a:gs pos="100000">
                    <a:schemeClr val="accent6">
                      <a:lumMod val="60000"/>
                      <a:lumOff val="40000"/>
                    </a:schemeClr>
                  </a:gs>
                </a:gsLst>
                <a:lin ang="13500000" scaled="1"/>
                <a:tileRect/>
              </a:gra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BIZ UDゴシック" panose="020B0400000000000000" pitchFamily="49" charset="-128"/>
                    <a:ea typeface="BIZ UDゴシック" panose="020B0400000000000000" pitchFamily="49" charset="-128"/>
                  </a:rPr>
                  <a:t>収納率を考慮した保険料の総額（賦課総額）</a:t>
                </a:r>
                <a:endParaRPr kumimoji="1" lang="en-US" altLang="ja-JP" sz="1400" dirty="0">
                  <a:solidFill>
                    <a:schemeClr val="bg1"/>
                  </a:solidFill>
                  <a:latin typeface="BIZ UDゴシック" panose="020B0400000000000000" pitchFamily="49" charset="-128"/>
                  <a:ea typeface="BIZ UDゴシック" panose="020B0400000000000000" pitchFamily="49" charset="-128"/>
                </a:endParaRPr>
              </a:p>
              <a:p>
                <a:pPr algn="ctr"/>
                <a:r>
                  <a:rPr kumimoji="1" lang="zh-TW"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zh-TW" sz="1100" dirty="0">
                    <a:solidFill>
                      <a:schemeClr val="bg1"/>
                    </a:solidFill>
                    <a:latin typeface="BIZ UDゴシック" panose="020B0400000000000000" pitchFamily="49" charset="-128"/>
                    <a:ea typeface="BIZ UDゴシック" panose="020B0400000000000000" pitchFamily="49" charset="-128"/>
                  </a:rPr>
                  <a:t>491</a:t>
                </a:r>
                <a:r>
                  <a:rPr kumimoji="1" lang="zh-TW" altLang="en-US" sz="1100" dirty="0">
                    <a:solidFill>
                      <a:schemeClr val="bg1"/>
                    </a:solidFill>
                    <a:latin typeface="BIZ UDゴシック" panose="020B0400000000000000" pitchFamily="49" charset="-128"/>
                    <a:ea typeface="BIZ UDゴシック" panose="020B0400000000000000" pitchFamily="49" charset="-128"/>
                  </a:rPr>
                  <a:t>億円</a:t>
                </a:r>
                <a:r>
                  <a:rPr kumimoji="1" lang="en-US" altLang="zh-TW" sz="1100" dirty="0">
                    <a:solidFill>
                      <a:schemeClr val="bg1"/>
                    </a:solidFill>
                    <a:latin typeface="BIZ UDゴシック" panose="020B0400000000000000" pitchFamily="49" charset="-128"/>
                    <a:ea typeface="BIZ UDゴシック" panose="020B0400000000000000" pitchFamily="49" charset="-128"/>
                  </a:rPr>
                  <a:t>÷92.58</a:t>
                </a:r>
                <a:r>
                  <a:rPr kumimoji="1" lang="zh-TW" altLang="en-US" sz="1100" dirty="0">
                    <a:solidFill>
                      <a:schemeClr val="bg1"/>
                    </a:solidFill>
                    <a:latin typeface="BIZ UDゴシック" panose="020B0400000000000000" pitchFamily="49" charset="-128"/>
                    <a:ea typeface="BIZ UDゴシック" panose="020B0400000000000000" pitchFamily="49" charset="-128"/>
                  </a:rPr>
                  <a:t>％</a:t>
                </a:r>
                <a:r>
                  <a:rPr kumimoji="1" lang="en-US" altLang="zh-TW" sz="1100" dirty="0">
                    <a:solidFill>
                      <a:schemeClr val="bg1"/>
                    </a:solidFill>
                    <a:latin typeface="BIZ UDゴシック" panose="020B0400000000000000" pitchFamily="49" charset="-128"/>
                    <a:ea typeface="BIZ UDゴシック" panose="020B0400000000000000" pitchFamily="49" charset="-128"/>
                  </a:rPr>
                  <a:t>(</a:t>
                </a:r>
                <a:r>
                  <a:rPr kumimoji="1" lang="ja-JP" altLang="en-US" sz="1100" dirty="0">
                    <a:solidFill>
                      <a:schemeClr val="bg1"/>
                    </a:solidFill>
                    <a:latin typeface="BIZ UDゴシック" panose="020B0400000000000000" pitchFamily="49" charset="-128"/>
                    <a:ea typeface="BIZ UDゴシック" panose="020B0400000000000000" pitchFamily="49" charset="-128"/>
                  </a:rPr>
                  <a:t>府平均）</a:t>
                </a:r>
                <a:r>
                  <a:rPr kumimoji="1" lang="zh-TW"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zh-TW" sz="1100" dirty="0">
                    <a:solidFill>
                      <a:schemeClr val="bg1"/>
                    </a:solidFill>
                    <a:latin typeface="BIZ UDゴシック" panose="020B0400000000000000" pitchFamily="49" charset="-128"/>
                    <a:ea typeface="BIZ UDゴシック" panose="020B0400000000000000" pitchFamily="49" charset="-128"/>
                  </a:rPr>
                  <a:t>530</a:t>
                </a:r>
                <a:r>
                  <a:rPr kumimoji="1" lang="zh-TW" altLang="en-US" sz="1100" dirty="0">
                    <a:solidFill>
                      <a:schemeClr val="bg1"/>
                    </a:solidFill>
                    <a:latin typeface="BIZ UDゴシック" panose="020B0400000000000000" pitchFamily="49" charset="-128"/>
                    <a:ea typeface="BIZ UDゴシック" panose="020B0400000000000000" pitchFamily="49" charset="-128"/>
                  </a:rPr>
                  <a:t>億</a:t>
                </a:r>
                <a:r>
                  <a:rPr kumimoji="1" lang="ja-JP" altLang="en-US" sz="1100" dirty="0">
                    <a:solidFill>
                      <a:schemeClr val="bg1"/>
                    </a:solidFill>
                    <a:latin typeface="BIZ UDゴシック" panose="020B0400000000000000" pitchFamily="49" charset="-128"/>
                    <a:ea typeface="BIZ UDゴシック" panose="020B0400000000000000" pitchFamily="49" charset="-128"/>
                  </a:rPr>
                  <a:t>円</a:t>
                </a:r>
                <a:r>
                  <a:rPr kumimoji="1" lang="zh-TW" altLang="en-US" sz="1100" dirty="0">
                    <a:solidFill>
                      <a:schemeClr val="bg1"/>
                    </a:solidFill>
                    <a:latin typeface="BIZ UDゴシック" panose="020B0400000000000000" pitchFamily="49" charset="-128"/>
                    <a:ea typeface="BIZ UDゴシック" panose="020B0400000000000000" pitchFamily="49" charset="-128"/>
                  </a:rPr>
                  <a:t>）</a:t>
                </a:r>
              </a:p>
            </p:txBody>
          </p:sp>
          <p:cxnSp>
            <p:nvCxnSpPr>
              <p:cNvPr id="107" name="直線コネクタ 106">
                <a:extLst>
                  <a:ext uri="{FF2B5EF4-FFF2-40B4-BE49-F238E27FC236}">
                    <a16:creationId xmlns:a16="http://schemas.microsoft.com/office/drawing/2014/main" id="{1537DF66-9FC8-413E-9C19-22794A98145A}"/>
                  </a:ext>
                </a:extLst>
              </p:cNvPr>
              <p:cNvCxnSpPr>
                <a:cxnSpLocks/>
              </p:cNvCxnSpPr>
              <p:nvPr/>
            </p:nvCxnSpPr>
            <p:spPr>
              <a:xfrm>
                <a:off x="2959317" y="3365285"/>
                <a:ext cx="1837885" cy="326128"/>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8" name="直線コネクタ 107">
                <a:extLst>
                  <a:ext uri="{FF2B5EF4-FFF2-40B4-BE49-F238E27FC236}">
                    <a16:creationId xmlns:a16="http://schemas.microsoft.com/office/drawing/2014/main" id="{6983F21B-62C9-43D1-A30B-D4DC784C1EEF}"/>
                  </a:ext>
                </a:extLst>
              </p:cNvPr>
              <p:cNvCxnSpPr>
                <a:cxnSpLocks/>
              </p:cNvCxnSpPr>
              <p:nvPr/>
            </p:nvCxnSpPr>
            <p:spPr>
              <a:xfrm>
                <a:off x="1017202" y="3348981"/>
                <a:ext cx="0" cy="686130"/>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09" name="フローチャート: 組合せ 108">
                <a:extLst>
                  <a:ext uri="{FF2B5EF4-FFF2-40B4-BE49-F238E27FC236}">
                    <a16:creationId xmlns:a16="http://schemas.microsoft.com/office/drawing/2014/main" id="{548AC9F2-5C5E-49DA-AB1C-16370FB95ADE}"/>
                  </a:ext>
                </a:extLst>
              </p:cNvPr>
              <p:cNvSpPr/>
              <p:nvPr/>
            </p:nvSpPr>
            <p:spPr>
              <a:xfrm>
                <a:off x="6564684" y="3456408"/>
                <a:ext cx="756119" cy="180000"/>
              </a:xfrm>
              <a:prstGeom prst="flowChartMerge">
                <a:avLst/>
              </a:prstGeom>
              <a:solidFill>
                <a:schemeClr val="accent2">
                  <a:lumMod val="5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正方形/長方形 109">
                <a:extLst>
                  <a:ext uri="{FF2B5EF4-FFF2-40B4-BE49-F238E27FC236}">
                    <a16:creationId xmlns:a16="http://schemas.microsoft.com/office/drawing/2014/main" id="{857CEB1B-4784-4000-A760-F8A43D4D35E6}"/>
                  </a:ext>
                </a:extLst>
              </p:cNvPr>
              <p:cNvSpPr/>
              <p:nvPr/>
            </p:nvSpPr>
            <p:spPr>
              <a:xfrm>
                <a:off x="5971685" y="3751177"/>
                <a:ext cx="3802155" cy="720000"/>
              </a:xfrm>
              <a:prstGeom prst="rect">
                <a:avLst/>
              </a:prstGeom>
              <a:gradFill flip="none" rotWithShape="1">
                <a:gsLst>
                  <a:gs pos="0">
                    <a:schemeClr val="accent2">
                      <a:lumMod val="50000"/>
                    </a:schemeClr>
                  </a:gs>
                  <a:gs pos="48000">
                    <a:schemeClr val="accent2">
                      <a:lumMod val="75000"/>
                    </a:schemeClr>
                  </a:gs>
                  <a:gs pos="100000">
                    <a:schemeClr val="accent2">
                      <a:lumMod val="60000"/>
                      <a:lumOff val="40000"/>
                    </a:schemeClr>
                  </a:gs>
                </a:gsLst>
                <a:lin ang="135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solidFill>
                    <a:latin typeface="BIZ UDゴシック" panose="020B0400000000000000" pitchFamily="49" charset="-128"/>
                    <a:ea typeface="BIZ UDゴシック" panose="020B0400000000000000" pitchFamily="49" charset="-128"/>
                  </a:rPr>
                  <a:t>収納率を考慮した保険料の総額（賦課総額）</a:t>
                </a:r>
                <a:endParaRPr kumimoji="1" lang="en-US" altLang="ja-JP" sz="1400" dirty="0">
                  <a:solidFill>
                    <a:schemeClr val="bg1"/>
                  </a:solidFill>
                  <a:latin typeface="BIZ UDゴシック" panose="020B0400000000000000" pitchFamily="49" charset="-128"/>
                  <a:ea typeface="BIZ UDゴシック" panose="020B0400000000000000" pitchFamily="49" charset="-128"/>
                </a:endParaRPr>
              </a:p>
              <a:p>
                <a:pPr algn="ctr"/>
                <a:r>
                  <a:rPr kumimoji="1" lang="zh-TW"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zh-TW" sz="1100" dirty="0">
                    <a:solidFill>
                      <a:schemeClr val="bg1"/>
                    </a:solidFill>
                    <a:latin typeface="BIZ UDゴシック" panose="020B0400000000000000" pitchFamily="49" charset="-128"/>
                    <a:ea typeface="BIZ UDゴシック" panose="020B0400000000000000" pitchFamily="49" charset="-128"/>
                  </a:rPr>
                  <a:t>174</a:t>
                </a:r>
                <a:r>
                  <a:rPr kumimoji="1" lang="zh-TW" altLang="en-US" sz="1100" dirty="0">
                    <a:solidFill>
                      <a:schemeClr val="bg1"/>
                    </a:solidFill>
                    <a:latin typeface="BIZ UDゴシック" panose="020B0400000000000000" pitchFamily="49" charset="-128"/>
                    <a:ea typeface="BIZ UDゴシック" panose="020B0400000000000000" pitchFamily="49" charset="-128"/>
                  </a:rPr>
                  <a:t>億円</a:t>
                </a:r>
                <a:r>
                  <a:rPr kumimoji="1" lang="en-US" altLang="zh-TW" sz="1100" dirty="0">
                    <a:solidFill>
                      <a:schemeClr val="bg1"/>
                    </a:solidFill>
                    <a:latin typeface="BIZ UDゴシック" panose="020B0400000000000000" pitchFamily="49" charset="-128"/>
                    <a:ea typeface="BIZ UDゴシック" panose="020B0400000000000000" pitchFamily="49" charset="-128"/>
                  </a:rPr>
                  <a:t>÷92.58</a:t>
                </a:r>
                <a:r>
                  <a:rPr kumimoji="1" lang="zh-TW" altLang="en-US" sz="1100" dirty="0">
                    <a:solidFill>
                      <a:schemeClr val="bg1"/>
                    </a:solidFill>
                    <a:latin typeface="BIZ UDゴシック" panose="020B0400000000000000" pitchFamily="49" charset="-128"/>
                    <a:ea typeface="BIZ UDゴシック" panose="020B0400000000000000" pitchFamily="49" charset="-128"/>
                  </a:rPr>
                  <a:t>％</a:t>
                </a:r>
                <a:r>
                  <a:rPr kumimoji="1" lang="en-US" altLang="zh-TW" sz="1100" dirty="0">
                    <a:solidFill>
                      <a:schemeClr val="bg1"/>
                    </a:solidFill>
                    <a:latin typeface="BIZ UDゴシック" panose="020B0400000000000000" pitchFamily="49" charset="-128"/>
                    <a:ea typeface="BIZ UDゴシック" panose="020B0400000000000000" pitchFamily="49" charset="-128"/>
                  </a:rPr>
                  <a:t>(</a:t>
                </a:r>
                <a:r>
                  <a:rPr kumimoji="1" lang="ja-JP" altLang="en-US" sz="1100" dirty="0">
                    <a:solidFill>
                      <a:schemeClr val="bg1"/>
                    </a:solidFill>
                    <a:latin typeface="BIZ UDゴシック" panose="020B0400000000000000" pitchFamily="49" charset="-128"/>
                    <a:ea typeface="BIZ UDゴシック" panose="020B0400000000000000" pitchFamily="49" charset="-128"/>
                  </a:rPr>
                  <a:t>府平均）</a:t>
                </a:r>
                <a:r>
                  <a:rPr kumimoji="1" lang="zh-TW" altLang="en-US" sz="1100" dirty="0">
                    <a:solidFill>
                      <a:schemeClr val="bg1"/>
                    </a:solidFill>
                    <a:latin typeface="BIZ UDゴシック" panose="020B0400000000000000" pitchFamily="49" charset="-128"/>
                    <a:ea typeface="BIZ UDゴシック" panose="020B0400000000000000" pitchFamily="49" charset="-128"/>
                  </a:rPr>
                  <a:t>＝約</a:t>
                </a:r>
                <a:r>
                  <a:rPr kumimoji="1" lang="en-US" altLang="zh-TW" sz="1100" dirty="0">
                    <a:solidFill>
                      <a:schemeClr val="bg1"/>
                    </a:solidFill>
                    <a:latin typeface="BIZ UDゴシック" panose="020B0400000000000000" pitchFamily="49" charset="-128"/>
                    <a:ea typeface="BIZ UDゴシック" panose="020B0400000000000000" pitchFamily="49" charset="-128"/>
                  </a:rPr>
                  <a:t>188</a:t>
                </a:r>
                <a:r>
                  <a:rPr kumimoji="1" lang="zh-TW" altLang="en-US" sz="1100" dirty="0">
                    <a:solidFill>
                      <a:schemeClr val="bg1"/>
                    </a:solidFill>
                    <a:latin typeface="BIZ UDゴシック" panose="020B0400000000000000" pitchFamily="49" charset="-128"/>
                    <a:ea typeface="BIZ UDゴシック" panose="020B0400000000000000" pitchFamily="49" charset="-128"/>
                  </a:rPr>
                  <a:t>億</a:t>
                </a:r>
                <a:r>
                  <a:rPr kumimoji="1" lang="ja-JP" altLang="en-US" sz="1100" dirty="0">
                    <a:solidFill>
                      <a:schemeClr val="bg1"/>
                    </a:solidFill>
                    <a:latin typeface="BIZ UDゴシック" panose="020B0400000000000000" pitchFamily="49" charset="-128"/>
                    <a:ea typeface="BIZ UDゴシック" panose="020B0400000000000000" pitchFamily="49" charset="-128"/>
                  </a:rPr>
                  <a:t>円</a:t>
                </a:r>
                <a:r>
                  <a:rPr kumimoji="1" lang="zh-TW" altLang="en-US" sz="1100" dirty="0">
                    <a:solidFill>
                      <a:schemeClr val="bg1"/>
                    </a:solidFill>
                    <a:latin typeface="BIZ UDゴシック" panose="020B0400000000000000" pitchFamily="49" charset="-128"/>
                    <a:ea typeface="BIZ UDゴシック" panose="020B0400000000000000" pitchFamily="49" charset="-128"/>
                  </a:rPr>
                  <a:t>）</a:t>
                </a:r>
              </a:p>
            </p:txBody>
          </p:sp>
          <p:cxnSp>
            <p:nvCxnSpPr>
              <p:cNvPr id="111" name="直線コネクタ 110">
                <a:extLst>
                  <a:ext uri="{FF2B5EF4-FFF2-40B4-BE49-F238E27FC236}">
                    <a16:creationId xmlns:a16="http://schemas.microsoft.com/office/drawing/2014/main" id="{4AC38423-003F-43D2-8EB8-BCE00FB6EFE5}"/>
                  </a:ext>
                </a:extLst>
              </p:cNvPr>
              <p:cNvCxnSpPr>
                <a:cxnSpLocks/>
              </p:cNvCxnSpPr>
              <p:nvPr/>
            </p:nvCxnSpPr>
            <p:spPr>
              <a:xfrm>
                <a:off x="7915855" y="3357728"/>
                <a:ext cx="1835830" cy="334318"/>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2" name="直線コネクタ 111">
                <a:extLst>
                  <a:ext uri="{FF2B5EF4-FFF2-40B4-BE49-F238E27FC236}">
                    <a16:creationId xmlns:a16="http://schemas.microsoft.com/office/drawing/2014/main" id="{564560F3-ACA6-4479-90E5-95EE70D85DB3}"/>
                  </a:ext>
                </a:extLst>
              </p:cNvPr>
              <p:cNvCxnSpPr>
                <a:cxnSpLocks/>
              </p:cNvCxnSpPr>
              <p:nvPr/>
            </p:nvCxnSpPr>
            <p:spPr>
              <a:xfrm>
                <a:off x="5971686" y="3353251"/>
                <a:ext cx="0" cy="68613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3" name="直線矢印コネクタ 112">
                <a:extLst>
                  <a:ext uri="{FF2B5EF4-FFF2-40B4-BE49-F238E27FC236}">
                    <a16:creationId xmlns:a16="http://schemas.microsoft.com/office/drawing/2014/main" id="{B314AFAC-FAAE-46F2-AEB2-2A4017C867B3}"/>
                  </a:ext>
                </a:extLst>
              </p:cNvPr>
              <p:cNvCxnSpPr>
                <a:cxnSpLocks/>
              </p:cNvCxnSpPr>
              <p:nvPr/>
            </p:nvCxnSpPr>
            <p:spPr>
              <a:xfrm>
                <a:off x="3703359" y="5305151"/>
                <a:ext cx="1116000" cy="0"/>
              </a:xfrm>
              <a:prstGeom prst="straightConnector1">
                <a:avLst/>
              </a:prstGeom>
              <a:ln w="50800">
                <a:solidFill>
                  <a:srgbClr val="00B05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114" name="直線矢印コネクタ 113">
                <a:extLst>
                  <a:ext uri="{FF2B5EF4-FFF2-40B4-BE49-F238E27FC236}">
                    <a16:creationId xmlns:a16="http://schemas.microsoft.com/office/drawing/2014/main" id="{29CD25A6-08DE-495B-8240-064AC4BFC733}"/>
                  </a:ext>
                </a:extLst>
              </p:cNvPr>
              <p:cNvCxnSpPr>
                <a:cxnSpLocks/>
              </p:cNvCxnSpPr>
              <p:nvPr/>
            </p:nvCxnSpPr>
            <p:spPr>
              <a:xfrm>
                <a:off x="1737202" y="5582669"/>
                <a:ext cx="0" cy="1296000"/>
              </a:xfrm>
              <a:prstGeom prst="straightConnector1">
                <a:avLst/>
              </a:prstGeom>
              <a:ln w="50800">
                <a:solidFill>
                  <a:srgbClr val="0070C0"/>
                </a:solidFill>
                <a:prstDash val="solid"/>
                <a:tailEnd type="stealth"/>
              </a:ln>
            </p:spPr>
            <p:style>
              <a:lnRef idx="1">
                <a:schemeClr val="accent1"/>
              </a:lnRef>
              <a:fillRef idx="0">
                <a:schemeClr val="accent1"/>
              </a:fillRef>
              <a:effectRef idx="0">
                <a:schemeClr val="accent1"/>
              </a:effectRef>
              <a:fontRef idx="minor">
                <a:schemeClr val="tx1"/>
              </a:fontRef>
            </p:style>
          </p:cxnSp>
          <p:cxnSp>
            <p:nvCxnSpPr>
              <p:cNvPr id="115" name="直線矢印コネクタ 114">
                <a:extLst>
                  <a:ext uri="{FF2B5EF4-FFF2-40B4-BE49-F238E27FC236}">
                    <a16:creationId xmlns:a16="http://schemas.microsoft.com/office/drawing/2014/main" id="{7C551FEB-7739-4905-BFBC-2A1BC1DAB391}"/>
                  </a:ext>
                </a:extLst>
              </p:cNvPr>
              <p:cNvCxnSpPr>
                <a:cxnSpLocks/>
              </p:cNvCxnSpPr>
              <p:nvPr/>
            </p:nvCxnSpPr>
            <p:spPr>
              <a:xfrm>
                <a:off x="1017202" y="5298646"/>
                <a:ext cx="1440000" cy="6505"/>
              </a:xfrm>
              <a:prstGeom prst="straightConnector1">
                <a:avLst/>
              </a:prstGeom>
              <a:ln w="50800">
                <a:solidFill>
                  <a:srgbClr val="0070C0"/>
                </a:solidFill>
                <a:headEnd type="triangle"/>
                <a:tailEnd type="triangle"/>
              </a:ln>
            </p:spPr>
            <p:style>
              <a:lnRef idx="1">
                <a:schemeClr val="dk1"/>
              </a:lnRef>
              <a:fillRef idx="0">
                <a:schemeClr val="dk1"/>
              </a:fillRef>
              <a:effectRef idx="0">
                <a:schemeClr val="dk1"/>
              </a:effectRef>
              <a:fontRef idx="minor">
                <a:schemeClr val="tx1"/>
              </a:fontRef>
            </p:style>
          </p:cxnSp>
          <p:sp>
            <p:nvSpPr>
              <p:cNvPr id="116" name="テキスト ボックス 115">
                <a:extLst>
                  <a:ext uri="{FF2B5EF4-FFF2-40B4-BE49-F238E27FC236}">
                    <a16:creationId xmlns:a16="http://schemas.microsoft.com/office/drawing/2014/main" id="{2A321D2D-4CAD-4B64-B90E-1F70ED317119}"/>
                  </a:ext>
                </a:extLst>
              </p:cNvPr>
              <p:cNvSpPr txBox="1"/>
              <p:nvPr/>
            </p:nvSpPr>
            <p:spPr>
              <a:xfrm>
                <a:off x="2765231" y="4909928"/>
                <a:ext cx="646331" cy="276999"/>
              </a:xfrm>
              <a:prstGeom prst="rect">
                <a:avLst/>
              </a:prstGeom>
              <a:solidFill>
                <a:schemeClr val="bg1"/>
              </a:solidFill>
              <a:ln w="19050">
                <a:solidFill>
                  <a:srgbClr val="FFC00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32.2</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117" name="テキスト ボックス 116">
                <a:extLst>
                  <a:ext uri="{FF2B5EF4-FFF2-40B4-BE49-F238E27FC236}">
                    <a16:creationId xmlns:a16="http://schemas.microsoft.com/office/drawing/2014/main" id="{8B6A56C7-F189-4C10-8EC7-19D6D8E43876}"/>
                  </a:ext>
                </a:extLst>
              </p:cNvPr>
              <p:cNvSpPr txBox="1"/>
              <p:nvPr/>
            </p:nvSpPr>
            <p:spPr>
              <a:xfrm>
                <a:off x="3938194" y="4909928"/>
                <a:ext cx="646331" cy="276999"/>
              </a:xfrm>
              <a:prstGeom prst="rect">
                <a:avLst/>
              </a:prstGeom>
              <a:solidFill>
                <a:schemeClr val="bg1"/>
              </a:solidFill>
              <a:ln w="19050">
                <a:solidFill>
                  <a:srgbClr val="00B05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21.5</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118" name="テキスト ボックス 117">
                <a:extLst>
                  <a:ext uri="{FF2B5EF4-FFF2-40B4-BE49-F238E27FC236}">
                    <a16:creationId xmlns:a16="http://schemas.microsoft.com/office/drawing/2014/main" id="{8D1D3DCC-58A4-4124-9D5E-0E9E1B5AE385}"/>
                  </a:ext>
                </a:extLst>
              </p:cNvPr>
              <p:cNvSpPr txBox="1"/>
              <p:nvPr/>
            </p:nvSpPr>
            <p:spPr>
              <a:xfrm>
                <a:off x="1414037" y="4909928"/>
                <a:ext cx="646331" cy="276999"/>
              </a:xfrm>
              <a:prstGeom prst="rect">
                <a:avLst/>
              </a:prstGeom>
              <a:solidFill>
                <a:schemeClr val="bg1"/>
              </a:solidFill>
              <a:ln w="19050">
                <a:solidFill>
                  <a:srgbClr val="0070C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46.4</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cxnSp>
            <p:nvCxnSpPr>
              <p:cNvPr id="119" name="直線矢印コネクタ 118">
                <a:extLst>
                  <a:ext uri="{FF2B5EF4-FFF2-40B4-BE49-F238E27FC236}">
                    <a16:creationId xmlns:a16="http://schemas.microsoft.com/office/drawing/2014/main" id="{61D2A199-A42D-4AAB-B3BB-4561683D0C70}"/>
                  </a:ext>
                </a:extLst>
              </p:cNvPr>
              <p:cNvCxnSpPr>
                <a:cxnSpLocks/>
              </p:cNvCxnSpPr>
              <p:nvPr/>
            </p:nvCxnSpPr>
            <p:spPr>
              <a:xfrm>
                <a:off x="3061964" y="5618669"/>
                <a:ext cx="0" cy="1260000"/>
              </a:xfrm>
              <a:prstGeom prst="straightConnector1">
                <a:avLst/>
              </a:prstGeom>
              <a:ln w="50800">
                <a:solidFill>
                  <a:srgbClr val="FFC000"/>
                </a:solidFill>
                <a:prstDash val="solid"/>
                <a:tailEnd type="stealth"/>
              </a:ln>
            </p:spPr>
            <p:style>
              <a:lnRef idx="1">
                <a:schemeClr val="accent1"/>
              </a:lnRef>
              <a:fillRef idx="0">
                <a:schemeClr val="accent1"/>
              </a:fillRef>
              <a:effectRef idx="0">
                <a:schemeClr val="accent1"/>
              </a:effectRef>
              <a:fontRef idx="minor">
                <a:schemeClr val="tx1"/>
              </a:fontRef>
            </p:style>
          </p:cxnSp>
          <p:cxnSp>
            <p:nvCxnSpPr>
              <p:cNvPr id="120" name="直線矢印コネクタ 119">
                <a:extLst>
                  <a:ext uri="{FF2B5EF4-FFF2-40B4-BE49-F238E27FC236}">
                    <a16:creationId xmlns:a16="http://schemas.microsoft.com/office/drawing/2014/main" id="{2CD69355-D6A9-486A-ACA1-07782053876B}"/>
                  </a:ext>
                </a:extLst>
              </p:cNvPr>
              <p:cNvCxnSpPr>
                <a:cxnSpLocks/>
              </p:cNvCxnSpPr>
              <p:nvPr/>
            </p:nvCxnSpPr>
            <p:spPr>
              <a:xfrm>
                <a:off x="4232701" y="5618669"/>
                <a:ext cx="0" cy="1260000"/>
              </a:xfrm>
              <a:prstGeom prst="straightConnector1">
                <a:avLst/>
              </a:prstGeom>
              <a:ln w="50800">
                <a:solidFill>
                  <a:srgbClr val="00B050"/>
                </a:solidFill>
                <a:prstDash val="solid"/>
                <a:tailEnd type="stealth"/>
              </a:ln>
            </p:spPr>
            <p:style>
              <a:lnRef idx="1">
                <a:schemeClr val="accent1"/>
              </a:lnRef>
              <a:fillRef idx="0">
                <a:schemeClr val="accent1"/>
              </a:fillRef>
              <a:effectRef idx="0">
                <a:schemeClr val="accent1"/>
              </a:effectRef>
              <a:fontRef idx="minor">
                <a:schemeClr val="tx1"/>
              </a:fontRef>
            </p:style>
          </p:cxnSp>
          <p:sp>
            <p:nvSpPr>
              <p:cNvPr id="121" name="正方形/長方形 120">
                <a:extLst>
                  <a:ext uri="{FF2B5EF4-FFF2-40B4-BE49-F238E27FC236}">
                    <a16:creationId xmlns:a16="http://schemas.microsoft.com/office/drawing/2014/main" id="{E872B143-EA85-49EE-AD9C-9DBE04F0A9DE}"/>
                  </a:ext>
                </a:extLst>
              </p:cNvPr>
              <p:cNvSpPr/>
              <p:nvPr/>
            </p:nvSpPr>
            <p:spPr>
              <a:xfrm>
                <a:off x="1017202" y="6043120"/>
                <a:ext cx="1426305" cy="612000"/>
              </a:xfrm>
              <a:prstGeom prst="rect">
                <a:avLst/>
              </a:prstGeom>
              <a:solidFill>
                <a:schemeClr val="bg1"/>
              </a:soli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所得総額</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8,138</a:t>
                </a:r>
                <a:r>
                  <a:rPr kumimoji="1" lang="ja-JP" altLang="en-US" sz="10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122" name="正方形/長方形 121">
                <a:extLst>
                  <a:ext uri="{FF2B5EF4-FFF2-40B4-BE49-F238E27FC236}">
                    <a16:creationId xmlns:a16="http://schemas.microsoft.com/office/drawing/2014/main" id="{86F338DB-1320-4751-936D-1E4E4F3990A3}"/>
                  </a:ext>
                </a:extLst>
              </p:cNvPr>
              <p:cNvSpPr/>
              <p:nvPr/>
            </p:nvSpPr>
            <p:spPr>
              <a:xfrm>
                <a:off x="1017203" y="6875767"/>
                <a:ext cx="1426306" cy="576001"/>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所得割率</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3.02</a:t>
                </a:r>
                <a:r>
                  <a:rPr kumimoji="1" lang="ja-JP" altLang="en-US" sz="1100" dirty="0">
                    <a:solidFill>
                      <a:schemeClr val="tx1"/>
                    </a:solidFill>
                    <a:latin typeface="BIZ UDゴシック" panose="020B0400000000000000" pitchFamily="49" charset="-128"/>
                    <a:ea typeface="BIZ UDゴシック" panose="020B0400000000000000" pitchFamily="49" charset="-128"/>
                  </a:rPr>
                  <a:t>％）</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123" name="正方形/長方形 122">
                <a:extLst>
                  <a:ext uri="{FF2B5EF4-FFF2-40B4-BE49-F238E27FC236}">
                    <a16:creationId xmlns:a16="http://schemas.microsoft.com/office/drawing/2014/main" id="{F1721585-75BD-4261-9113-A099AF44C7CA}"/>
                  </a:ext>
                </a:extLst>
              </p:cNvPr>
              <p:cNvSpPr/>
              <p:nvPr/>
            </p:nvSpPr>
            <p:spPr>
              <a:xfrm>
                <a:off x="2476396" y="6043120"/>
                <a:ext cx="1223997" cy="612000"/>
              </a:xfrm>
              <a:prstGeom prst="rect">
                <a:avLst/>
              </a:prstGeom>
              <a:solidFill>
                <a:schemeClr val="bg1"/>
              </a:soli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被保険者数</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154.5</a:t>
                </a:r>
                <a:r>
                  <a:rPr kumimoji="1" lang="ja-JP" altLang="en-US" sz="1000" dirty="0">
                    <a:solidFill>
                      <a:schemeClr val="tx1"/>
                    </a:solidFill>
                    <a:latin typeface="BIZ UDゴシック" panose="020B0400000000000000" pitchFamily="49" charset="-128"/>
                    <a:ea typeface="BIZ UDゴシック" panose="020B0400000000000000" pitchFamily="49" charset="-128"/>
                  </a:rPr>
                  <a:t>万人）</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124" name="正方形/長方形 123">
                <a:extLst>
                  <a:ext uri="{FF2B5EF4-FFF2-40B4-BE49-F238E27FC236}">
                    <a16:creationId xmlns:a16="http://schemas.microsoft.com/office/drawing/2014/main" id="{1014179A-17EF-4DE9-A772-5A92C058D5D1}"/>
                  </a:ext>
                </a:extLst>
              </p:cNvPr>
              <p:cNvSpPr/>
              <p:nvPr/>
            </p:nvSpPr>
            <p:spPr>
              <a:xfrm>
                <a:off x="2480893" y="6875767"/>
                <a:ext cx="1219499" cy="576000"/>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均等割額</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11,034</a:t>
                </a:r>
                <a:r>
                  <a:rPr kumimoji="1" lang="ja-JP" altLang="en-US" sz="1100" dirty="0">
                    <a:solidFill>
                      <a:schemeClr val="tx1"/>
                    </a:solidFill>
                    <a:latin typeface="BIZ UDゴシック" panose="020B0400000000000000" pitchFamily="49" charset="-128"/>
                    <a:ea typeface="BIZ UDゴシック" panose="020B0400000000000000" pitchFamily="49" charset="-128"/>
                  </a:rPr>
                  <a:t>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125" name="正方形/長方形 124">
                <a:extLst>
                  <a:ext uri="{FF2B5EF4-FFF2-40B4-BE49-F238E27FC236}">
                    <a16:creationId xmlns:a16="http://schemas.microsoft.com/office/drawing/2014/main" id="{A6A65263-B252-4EF2-8100-254D22EBA6CF}"/>
                  </a:ext>
                </a:extLst>
              </p:cNvPr>
              <p:cNvSpPr/>
              <p:nvPr/>
            </p:nvSpPr>
            <p:spPr>
              <a:xfrm>
                <a:off x="3721535" y="6043120"/>
                <a:ext cx="1097821" cy="612000"/>
              </a:xfrm>
              <a:prstGeom prst="rect">
                <a:avLst/>
              </a:prstGeom>
              <a:solidFill>
                <a:schemeClr val="bg1"/>
              </a:soli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世 帯 数</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   の見込み</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900" dirty="0">
                    <a:solidFill>
                      <a:schemeClr val="tx1"/>
                    </a:solidFill>
                    <a:latin typeface="BIZ UDゴシック" panose="020B0400000000000000" pitchFamily="49" charset="-128"/>
                    <a:ea typeface="BIZ UDゴシック" panose="020B0400000000000000" pitchFamily="49" charset="-128"/>
                  </a:rPr>
                  <a:t>(</a:t>
                </a:r>
                <a:r>
                  <a:rPr kumimoji="1" lang="ja-JP" altLang="en-US" sz="900" dirty="0">
                    <a:solidFill>
                      <a:schemeClr val="tx1"/>
                    </a:solidFill>
                    <a:latin typeface="BIZ UDゴシック" panose="020B0400000000000000" pitchFamily="49" charset="-128"/>
                    <a:ea typeface="BIZ UDゴシック" panose="020B0400000000000000" pitchFamily="49" charset="-128"/>
                  </a:rPr>
                  <a:t>約</a:t>
                </a:r>
                <a:r>
                  <a:rPr kumimoji="1" lang="en-US" altLang="ja-JP" sz="900" dirty="0">
                    <a:solidFill>
                      <a:schemeClr val="tx1"/>
                    </a:solidFill>
                    <a:latin typeface="BIZ UDゴシック" panose="020B0400000000000000" pitchFamily="49" charset="-128"/>
                    <a:ea typeface="BIZ UDゴシック" panose="020B0400000000000000" pitchFamily="49" charset="-128"/>
                  </a:rPr>
                  <a:t>105.6</a:t>
                </a:r>
                <a:r>
                  <a:rPr kumimoji="1" lang="ja-JP" altLang="en-US" sz="900" dirty="0">
                    <a:solidFill>
                      <a:schemeClr val="tx1"/>
                    </a:solidFill>
                    <a:latin typeface="BIZ UDゴシック" panose="020B0400000000000000" pitchFamily="49" charset="-128"/>
                    <a:ea typeface="BIZ UDゴシック" panose="020B0400000000000000" pitchFamily="49" charset="-128"/>
                  </a:rPr>
                  <a:t>万世帯</a:t>
                </a:r>
                <a:r>
                  <a:rPr kumimoji="1" lang="en-US" altLang="ja-JP" sz="900" dirty="0">
                    <a:solidFill>
                      <a:schemeClr val="tx1"/>
                    </a:solidFill>
                    <a:latin typeface="BIZ UDゴシック" panose="020B0400000000000000" pitchFamily="49" charset="-128"/>
                    <a:ea typeface="BIZ UDゴシック" panose="020B0400000000000000" pitchFamily="49" charset="-128"/>
                  </a:rPr>
                  <a:t>)</a:t>
                </a:r>
              </a:p>
            </p:txBody>
          </p:sp>
          <p:sp>
            <p:nvSpPr>
              <p:cNvPr id="126" name="正方形/長方形 125">
                <a:extLst>
                  <a:ext uri="{FF2B5EF4-FFF2-40B4-BE49-F238E27FC236}">
                    <a16:creationId xmlns:a16="http://schemas.microsoft.com/office/drawing/2014/main" id="{B685BB73-07A8-4B49-B16E-0938BBAD2B41}"/>
                  </a:ext>
                </a:extLst>
              </p:cNvPr>
              <p:cNvSpPr/>
              <p:nvPr/>
            </p:nvSpPr>
            <p:spPr>
              <a:xfrm>
                <a:off x="3737776" y="6875767"/>
                <a:ext cx="1081580" cy="576000"/>
              </a:xfrm>
              <a:prstGeom prst="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平等割額</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10,761</a:t>
                </a:r>
                <a:r>
                  <a:rPr kumimoji="1" lang="ja-JP" altLang="en-US" sz="1100" dirty="0">
                    <a:solidFill>
                      <a:schemeClr val="tx1"/>
                    </a:solidFill>
                    <a:latin typeface="BIZ UDゴシック" panose="020B0400000000000000" pitchFamily="49" charset="-128"/>
                    <a:ea typeface="BIZ UDゴシック" panose="020B0400000000000000" pitchFamily="49" charset="-128"/>
                  </a:rPr>
                  <a:t>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127" name="正方形/長方形 126">
                <a:extLst>
                  <a:ext uri="{FF2B5EF4-FFF2-40B4-BE49-F238E27FC236}">
                    <a16:creationId xmlns:a16="http://schemas.microsoft.com/office/drawing/2014/main" id="{EF7E8953-91DA-45FE-B848-67884556335E}"/>
                  </a:ext>
                </a:extLst>
              </p:cNvPr>
              <p:cNvSpPr/>
              <p:nvPr/>
            </p:nvSpPr>
            <p:spPr>
              <a:xfrm>
                <a:off x="1017202" y="5329962"/>
                <a:ext cx="1431307" cy="612001"/>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所得割総額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246</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128" name="正方形/長方形 127">
                <a:extLst>
                  <a:ext uri="{FF2B5EF4-FFF2-40B4-BE49-F238E27FC236}">
                    <a16:creationId xmlns:a16="http://schemas.microsoft.com/office/drawing/2014/main" id="{7A36D598-4DE2-49C1-B308-E46C3EBBF47B}"/>
                  </a:ext>
                </a:extLst>
              </p:cNvPr>
              <p:cNvSpPr/>
              <p:nvPr/>
            </p:nvSpPr>
            <p:spPr>
              <a:xfrm>
                <a:off x="2476396" y="5329963"/>
                <a:ext cx="1224000" cy="612000"/>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均等割総額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170</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129" name="正方形/長方形 128">
                <a:extLst>
                  <a:ext uri="{FF2B5EF4-FFF2-40B4-BE49-F238E27FC236}">
                    <a16:creationId xmlns:a16="http://schemas.microsoft.com/office/drawing/2014/main" id="{A9A92D28-FC45-4D7D-947A-8BFA537666D7}"/>
                  </a:ext>
                </a:extLst>
              </p:cNvPr>
              <p:cNvSpPr/>
              <p:nvPr/>
            </p:nvSpPr>
            <p:spPr>
              <a:xfrm>
                <a:off x="3703359" y="5329963"/>
                <a:ext cx="1116000" cy="612000"/>
              </a:xfrm>
              <a:prstGeom prst="rect">
                <a:avLst/>
              </a:prstGeom>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ln w="381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平等割総額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114</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cxnSp>
            <p:nvCxnSpPr>
              <p:cNvPr id="130" name="直線コネクタ 129">
                <a:extLst>
                  <a:ext uri="{FF2B5EF4-FFF2-40B4-BE49-F238E27FC236}">
                    <a16:creationId xmlns:a16="http://schemas.microsoft.com/office/drawing/2014/main" id="{B7DD34C7-92CC-48FF-8C39-6F4F08E40233}"/>
                  </a:ext>
                </a:extLst>
              </p:cNvPr>
              <p:cNvCxnSpPr>
                <a:cxnSpLocks/>
              </p:cNvCxnSpPr>
              <p:nvPr/>
            </p:nvCxnSpPr>
            <p:spPr>
              <a:xfrm>
                <a:off x="4819359" y="4471177"/>
                <a:ext cx="0" cy="833209"/>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2" name="直線コネクタ 131">
                <a:extLst>
                  <a:ext uri="{FF2B5EF4-FFF2-40B4-BE49-F238E27FC236}">
                    <a16:creationId xmlns:a16="http://schemas.microsoft.com/office/drawing/2014/main" id="{B02E30C9-1590-473B-984B-C91A7389F561}"/>
                  </a:ext>
                </a:extLst>
              </p:cNvPr>
              <p:cNvCxnSpPr>
                <a:cxnSpLocks/>
              </p:cNvCxnSpPr>
              <p:nvPr/>
            </p:nvCxnSpPr>
            <p:spPr>
              <a:xfrm>
                <a:off x="1017202" y="5922369"/>
                <a:ext cx="0" cy="972000"/>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3" name="直線コネクタ 132">
                <a:extLst>
                  <a:ext uri="{FF2B5EF4-FFF2-40B4-BE49-F238E27FC236}">
                    <a16:creationId xmlns:a16="http://schemas.microsoft.com/office/drawing/2014/main" id="{7CF1B93E-EA6C-4D18-A340-6A383898A98D}"/>
                  </a:ext>
                </a:extLst>
              </p:cNvPr>
              <p:cNvCxnSpPr>
                <a:cxnSpLocks/>
              </p:cNvCxnSpPr>
              <p:nvPr/>
            </p:nvCxnSpPr>
            <p:spPr>
              <a:xfrm>
                <a:off x="1017202" y="5785260"/>
                <a:ext cx="0" cy="343065"/>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5" name="直線コネクタ 134">
                <a:extLst>
                  <a:ext uri="{FF2B5EF4-FFF2-40B4-BE49-F238E27FC236}">
                    <a16:creationId xmlns:a16="http://schemas.microsoft.com/office/drawing/2014/main" id="{8387AF49-7CF5-4190-8106-1F52EDB46B6B}"/>
                  </a:ext>
                </a:extLst>
              </p:cNvPr>
              <p:cNvCxnSpPr>
                <a:cxnSpLocks/>
              </p:cNvCxnSpPr>
              <p:nvPr/>
            </p:nvCxnSpPr>
            <p:spPr>
              <a:xfrm>
                <a:off x="1017202" y="4456569"/>
                <a:ext cx="0" cy="906638"/>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36" name="フローチャート: 組合せ 135">
                <a:extLst>
                  <a:ext uri="{FF2B5EF4-FFF2-40B4-BE49-F238E27FC236}">
                    <a16:creationId xmlns:a16="http://schemas.microsoft.com/office/drawing/2014/main" id="{13ED1B60-D057-444B-99F8-F120FB10E0E5}"/>
                  </a:ext>
                </a:extLst>
              </p:cNvPr>
              <p:cNvSpPr/>
              <p:nvPr/>
            </p:nvSpPr>
            <p:spPr>
              <a:xfrm>
                <a:off x="1614770" y="4605539"/>
                <a:ext cx="756119" cy="180000"/>
              </a:xfrm>
              <a:prstGeom prst="flowChartMerge">
                <a:avLst/>
              </a:prstGeom>
              <a:solidFill>
                <a:schemeClr val="accent6">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7" name="直線コネクタ 136">
                <a:extLst>
                  <a:ext uri="{FF2B5EF4-FFF2-40B4-BE49-F238E27FC236}">
                    <a16:creationId xmlns:a16="http://schemas.microsoft.com/office/drawing/2014/main" id="{2DA2F4B4-36A3-4A25-B0C0-C17E8C39EBAD}"/>
                  </a:ext>
                </a:extLst>
              </p:cNvPr>
              <p:cNvCxnSpPr>
                <a:cxnSpLocks/>
              </p:cNvCxnSpPr>
              <p:nvPr/>
            </p:nvCxnSpPr>
            <p:spPr>
              <a:xfrm>
                <a:off x="4819356" y="5920388"/>
                <a:ext cx="0" cy="972000"/>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0" name="直線矢印コネクタ 139">
                <a:extLst>
                  <a:ext uri="{FF2B5EF4-FFF2-40B4-BE49-F238E27FC236}">
                    <a16:creationId xmlns:a16="http://schemas.microsoft.com/office/drawing/2014/main" id="{B18638AD-6835-41DF-96B3-74822DFDE008}"/>
                  </a:ext>
                </a:extLst>
              </p:cNvPr>
              <p:cNvCxnSpPr>
                <a:cxnSpLocks/>
              </p:cNvCxnSpPr>
              <p:nvPr/>
            </p:nvCxnSpPr>
            <p:spPr>
              <a:xfrm>
                <a:off x="7432238" y="5305151"/>
                <a:ext cx="2343600" cy="0"/>
              </a:xfrm>
              <a:prstGeom prst="straightConnector1">
                <a:avLst/>
              </a:prstGeom>
              <a:ln w="50800">
                <a:solidFill>
                  <a:srgbClr val="FFC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142" name="直線矢印コネクタ 141">
                <a:extLst>
                  <a:ext uri="{FF2B5EF4-FFF2-40B4-BE49-F238E27FC236}">
                    <a16:creationId xmlns:a16="http://schemas.microsoft.com/office/drawing/2014/main" id="{BD00DD67-69F1-4F2C-8110-6BD0E8872DD0}"/>
                  </a:ext>
                </a:extLst>
              </p:cNvPr>
              <p:cNvCxnSpPr>
                <a:cxnSpLocks/>
              </p:cNvCxnSpPr>
              <p:nvPr/>
            </p:nvCxnSpPr>
            <p:spPr>
              <a:xfrm>
                <a:off x="6691965" y="5602263"/>
                <a:ext cx="0" cy="1296000"/>
              </a:xfrm>
              <a:prstGeom prst="straightConnector1">
                <a:avLst/>
              </a:prstGeom>
              <a:ln w="50800">
                <a:solidFill>
                  <a:srgbClr val="0070C0"/>
                </a:solidFill>
                <a:prstDash val="solid"/>
                <a:tailEnd type="stealth"/>
              </a:ln>
            </p:spPr>
            <p:style>
              <a:lnRef idx="1">
                <a:schemeClr val="accent1"/>
              </a:lnRef>
              <a:fillRef idx="0">
                <a:schemeClr val="accent1"/>
              </a:fillRef>
              <a:effectRef idx="0">
                <a:schemeClr val="accent1"/>
              </a:effectRef>
              <a:fontRef idx="minor">
                <a:schemeClr val="tx1"/>
              </a:fontRef>
            </p:style>
          </p:cxnSp>
          <p:cxnSp>
            <p:nvCxnSpPr>
              <p:cNvPr id="143" name="直線矢印コネクタ 142">
                <a:extLst>
                  <a:ext uri="{FF2B5EF4-FFF2-40B4-BE49-F238E27FC236}">
                    <a16:creationId xmlns:a16="http://schemas.microsoft.com/office/drawing/2014/main" id="{BE07B39A-711C-4E63-927E-C21CD56E4EFE}"/>
                  </a:ext>
                </a:extLst>
              </p:cNvPr>
              <p:cNvCxnSpPr>
                <a:cxnSpLocks/>
              </p:cNvCxnSpPr>
              <p:nvPr/>
            </p:nvCxnSpPr>
            <p:spPr>
              <a:xfrm>
                <a:off x="5962634" y="5298646"/>
                <a:ext cx="1440000" cy="6505"/>
              </a:xfrm>
              <a:prstGeom prst="straightConnector1">
                <a:avLst/>
              </a:prstGeom>
              <a:ln w="50800">
                <a:solidFill>
                  <a:srgbClr val="0070C0"/>
                </a:solidFill>
                <a:headEnd type="triangle"/>
                <a:tailEnd type="triangle"/>
              </a:ln>
            </p:spPr>
            <p:style>
              <a:lnRef idx="1">
                <a:schemeClr val="dk1"/>
              </a:lnRef>
              <a:fillRef idx="0">
                <a:schemeClr val="dk1"/>
              </a:fillRef>
              <a:effectRef idx="0">
                <a:schemeClr val="dk1"/>
              </a:effectRef>
              <a:fontRef idx="minor">
                <a:schemeClr val="tx1"/>
              </a:fontRef>
            </p:style>
          </p:cxnSp>
          <p:sp>
            <p:nvSpPr>
              <p:cNvPr id="144" name="テキスト ボックス 143">
                <a:extLst>
                  <a:ext uri="{FF2B5EF4-FFF2-40B4-BE49-F238E27FC236}">
                    <a16:creationId xmlns:a16="http://schemas.microsoft.com/office/drawing/2014/main" id="{E835F00C-343A-417E-852A-942B0063D3C2}"/>
                  </a:ext>
                </a:extLst>
              </p:cNvPr>
              <p:cNvSpPr txBox="1"/>
              <p:nvPr/>
            </p:nvSpPr>
            <p:spPr>
              <a:xfrm>
                <a:off x="8280873" y="4909928"/>
                <a:ext cx="646331" cy="276999"/>
              </a:xfrm>
              <a:prstGeom prst="rect">
                <a:avLst/>
              </a:prstGeom>
              <a:solidFill>
                <a:schemeClr val="bg1"/>
              </a:solidFill>
              <a:ln w="19050">
                <a:solidFill>
                  <a:srgbClr val="FFC00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54.6</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sp>
            <p:nvSpPr>
              <p:cNvPr id="146" name="テキスト ボックス 145">
                <a:extLst>
                  <a:ext uri="{FF2B5EF4-FFF2-40B4-BE49-F238E27FC236}">
                    <a16:creationId xmlns:a16="http://schemas.microsoft.com/office/drawing/2014/main" id="{664C09E6-3FA5-4ABD-9BB0-39E139AE66D5}"/>
                  </a:ext>
                </a:extLst>
              </p:cNvPr>
              <p:cNvSpPr txBox="1"/>
              <p:nvPr/>
            </p:nvSpPr>
            <p:spPr>
              <a:xfrm>
                <a:off x="6368800" y="4909928"/>
                <a:ext cx="646331" cy="276999"/>
              </a:xfrm>
              <a:prstGeom prst="rect">
                <a:avLst/>
              </a:prstGeom>
              <a:solidFill>
                <a:schemeClr val="bg1"/>
              </a:solidFill>
              <a:ln w="19050">
                <a:solidFill>
                  <a:srgbClr val="0070C0"/>
                </a:solidFill>
              </a:ln>
            </p:spPr>
            <p:txBody>
              <a:bodyPr wrap="none" rtlCol="0">
                <a:spAutoFit/>
              </a:bodyPr>
              <a:lstStyle/>
              <a:p>
                <a:r>
                  <a:rPr kumimoji="1" lang="en-US" altLang="ja-JP" sz="1200" dirty="0">
                    <a:latin typeface="BIZ UDゴシック" panose="020B0400000000000000" pitchFamily="49" charset="-128"/>
                    <a:ea typeface="BIZ UDゴシック" panose="020B0400000000000000" pitchFamily="49" charset="-128"/>
                  </a:rPr>
                  <a:t>45.4</a:t>
                </a:r>
                <a:r>
                  <a:rPr kumimoji="1" lang="ja-JP" altLang="en-US" sz="1200" dirty="0">
                    <a:latin typeface="BIZ UDゴシック" panose="020B0400000000000000" pitchFamily="49" charset="-128"/>
                    <a:ea typeface="BIZ UDゴシック" panose="020B0400000000000000" pitchFamily="49" charset="-128"/>
                  </a:rPr>
                  <a:t>％</a:t>
                </a:r>
                <a:endParaRPr kumimoji="1" lang="en-US" altLang="ja-JP" sz="1200" dirty="0">
                  <a:latin typeface="BIZ UDゴシック" panose="020B0400000000000000" pitchFamily="49" charset="-128"/>
                  <a:ea typeface="BIZ UDゴシック" panose="020B0400000000000000" pitchFamily="49" charset="-128"/>
                </a:endParaRPr>
              </a:p>
            </p:txBody>
          </p:sp>
          <p:cxnSp>
            <p:nvCxnSpPr>
              <p:cNvPr id="147" name="直線矢印コネクタ 146">
                <a:extLst>
                  <a:ext uri="{FF2B5EF4-FFF2-40B4-BE49-F238E27FC236}">
                    <a16:creationId xmlns:a16="http://schemas.microsoft.com/office/drawing/2014/main" id="{C90AC588-5F79-4704-865E-23082E10376C}"/>
                  </a:ext>
                </a:extLst>
              </p:cNvPr>
              <p:cNvCxnSpPr>
                <a:cxnSpLocks/>
              </p:cNvCxnSpPr>
              <p:nvPr/>
            </p:nvCxnSpPr>
            <p:spPr>
              <a:xfrm>
                <a:off x="8604038" y="5638263"/>
                <a:ext cx="0" cy="1260000"/>
              </a:xfrm>
              <a:prstGeom prst="straightConnector1">
                <a:avLst/>
              </a:prstGeom>
              <a:ln w="50800">
                <a:solidFill>
                  <a:srgbClr val="FFC000"/>
                </a:solidFill>
                <a:prstDash val="solid"/>
                <a:tailEnd type="stealth"/>
              </a:ln>
            </p:spPr>
            <p:style>
              <a:lnRef idx="1">
                <a:schemeClr val="accent1"/>
              </a:lnRef>
              <a:fillRef idx="0">
                <a:schemeClr val="accent1"/>
              </a:fillRef>
              <a:effectRef idx="0">
                <a:schemeClr val="accent1"/>
              </a:effectRef>
              <a:fontRef idx="minor">
                <a:schemeClr val="tx1"/>
              </a:fontRef>
            </p:style>
          </p:cxnSp>
          <p:sp>
            <p:nvSpPr>
              <p:cNvPr id="149" name="正方形/長方形 148">
                <a:extLst>
                  <a:ext uri="{FF2B5EF4-FFF2-40B4-BE49-F238E27FC236}">
                    <a16:creationId xmlns:a16="http://schemas.microsoft.com/office/drawing/2014/main" id="{E2672BEF-6827-456D-BB48-DE0BB5756AC3}"/>
                  </a:ext>
                </a:extLst>
              </p:cNvPr>
              <p:cNvSpPr/>
              <p:nvPr/>
            </p:nvSpPr>
            <p:spPr>
              <a:xfrm>
                <a:off x="5966981" y="6043120"/>
                <a:ext cx="1440000" cy="612000"/>
              </a:xfrm>
              <a:prstGeom prst="rect">
                <a:avLst/>
              </a:prstGeom>
              <a:solidFill>
                <a:schemeClr val="bg1"/>
              </a:soli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所得総額</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3,333</a:t>
                </a:r>
                <a:r>
                  <a:rPr kumimoji="1" lang="ja-JP" altLang="en-US" sz="10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150" name="正方形/長方形 149">
                <a:extLst>
                  <a:ext uri="{FF2B5EF4-FFF2-40B4-BE49-F238E27FC236}">
                    <a16:creationId xmlns:a16="http://schemas.microsoft.com/office/drawing/2014/main" id="{87E673E8-6D7C-42B9-92ED-C50E6D15E559}"/>
                  </a:ext>
                </a:extLst>
              </p:cNvPr>
              <p:cNvSpPr/>
              <p:nvPr/>
            </p:nvSpPr>
            <p:spPr>
              <a:xfrm>
                <a:off x="7435868" y="6043120"/>
                <a:ext cx="2336340" cy="612000"/>
              </a:xfrm>
              <a:prstGeom prst="rect">
                <a:avLst/>
              </a:prstGeom>
              <a:solidFill>
                <a:schemeClr val="bg1"/>
              </a:soli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介護２号被保険者数</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 </a:t>
                </a:r>
                <a:r>
                  <a:rPr kumimoji="1" lang="ja-JP" altLang="en-US" sz="1050" dirty="0">
                    <a:solidFill>
                      <a:schemeClr val="tx1"/>
                    </a:solidFill>
                    <a:latin typeface="BIZ UDゴシック" panose="020B0400000000000000" pitchFamily="49" charset="-128"/>
                    <a:ea typeface="BIZ UDゴシック" panose="020B0400000000000000" pitchFamily="49" charset="-128"/>
                  </a:rPr>
                  <a:t>の見込み</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（約</a:t>
                </a:r>
                <a:r>
                  <a:rPr kumimoji="1" lang="en-US" altLang="ja-JP" sz="1000" dirty="0">
                    <a:solidFill>
                      <a:schemeClr val="tx1"/>
                    </a:solidFill>
                    <a:latin typeface="BIZ UDゴシック" panose="020B0400000000000000" pitchFamily="49" charset="-128"/>
                    <a:ea typeface="BIZ UDゴシック" panose="020B0400000000000000" pitchFamily="49" charset="-128"/>
                  </a:rPr>
                  <a:t>54.6</a:t>
                </a:r>
                <a:r>
                  <a:rPr kumimoji="1" lang="ja-JP" altLang="en-US" sz="1000" dirty="0">
                    <a:solidFill>
                      <a:schemeClr val="tx1"/>
                    </a:solidFill>
                    <a:latin typeface="BIZ UDゴシック" panose="020B0400000000000000" pitchFamily="49" charset="-128"/>
                    <a:ea typeface="BIZ UDゴシック" panose="020B0400000000000000" pitchFamily="49" charset="-128"/>
                  </a:rPr>
                  <a:t>万人）</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p:txBody>
          </p:sp>
          <p:sp>
            <p:nvSpPr>
              <p:cNvPr id="152" name="正方形/長方形 151">
                <a:extLst>
                  <a:ext uri="{FF2B5EF4-FFF2-40B4-BE49-F238E27FC236}">
                    <a16:creationId xmlns:a16="http://schemas.microsoft.com/office/drawing/2014/main" id="{5A623EA8-69A1-49EA-93C9-1AFF23E82593}"/>
                  </a:ext>
                </a:extLst>
              </p:cNvPr>
              <p:cNvSpPr/>
              <p:nvPr/>
            </p:nvSpPr>
            <p:spPr>
              <a:xfrm>
                <a:off x="5966981" y="5329962"/>
                <a:ext cx="1435653" cy="612001"/>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所得割総額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85</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sp>
            <p:nvSpPr>
              <p:cNvPr id="153" name="正方形/長方形 152">
                <a:extLst>
                  <a:ext uri="{FF2B5EF4-FFF2-40B4-BE49-F238E27FC236}">
                    <a16:creationId xmlns:a16="http://schemas.microsoft.com/office/drawing/2014/main" id="{87C5B142-212D-4D7B-958C-7E9B3D70A278}"/>
                  </a:ext>
                </a:extLst>
              </p:cNvPr>
              <p:cNvSpPr/>
              <p:nvPr/>
            </p:nvSpPr>
            <p:spPr>
              <a:xfrm>
                <a:off x="7435868" y="5329963"/>
                <a:ext cx="2336340" cy="612000"/>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均等割総額</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（約</a:t>
                </a:r>
                <a:r>
                  <a:rPr kumimoji="1" lang="en-US" altLang="ja-JP" sz="1100" dirty="0">
                    <a:solidFill>
                      <a:schemeClr val="tx1"/>
                    </a:solidFill>
                    <a:latin typeface="BIZ UDゴシック" panose="020B0400000000000000" pitchFamily="49" charset="-128"/>
                    <a:ea typeface="BIZ UDゴシック" panose="020B0400000000000000" pitchFamily="49" charset="-128"/>
                  </a:rPr>
                  <a:t>103</a:t>
                </a:r>
                <a:r>
                  <a:rPr kumimoji="1" lang="ja-JP" altLang="en-US" sz="1100" dirty="0">
                    <a:solidFill>
                      <a:schemeClr val="tx1"/>
                    </a:solidFill>
                    <a:latin typeface="BIZ UDゴシック" panose="020B0400000000000000" pitchFamily="49" charset="-128"/>
                    <a:ea typeface="BIZ UDゴシック" panose="020B0400000000000000" pitchFamily="49" charset="-128"/>
                  </a:rPr>
                  <a:t>億円）</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p:txBody>
          </p:sp>
          <p:cxnSp>
            <p:nvCxnSpPr>
              <p:cNvPr id="155" name="直線コネクタ 154">
                <a:extLst>
                  <a:ext uri="{FF2B5EF4-FFF2-40B4-BE49-F238E27FC236}">
                    <a16:creationId xmlns:a16="http://schemas.microsoft.com/office/drawing/2014/main" id="{EC7FD0B3-2600-4A85-9B2F-827BE1A78A8B}"/>
                  </a:ext>
                </a:extLst>
              </p:cNvPr>
              <p:cNvCxnSpPr>
                <a:cxnSpLocks/>
              </p:cNvCxnSpPr>
              <p:nvPr/>
            </p:nvCxnSpPr>
            <p:spPr>
              <a:xfrm>
                <a:off x="9774122" y="4490771"/>
                <a:ext cx="0" cy="833209"/>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6" name="直線コネクタ 155">
                <a:extLst>
                  <a:ext uri="{FF2B5EF4-FFF2-40B4-BE49-F238E27FC236}">
                    <a16:creationId xmlns:a16="http://schemas.microsoft.com/office/drawing/2014/main" id="{7354525C-8A63-4256-9064-739F79AF2DBC}"/>
                  </a:ext>
                </a:extLst>
              </p:cNvPr>
              <p:cNvCxnSpPr>
                <a:cxnSpLocks/>
              </p:cNvCxnSpPr>
              <p:nvPr/>
            </p:nvCxnSpPr>
            <p:spPr>
              <a:xfrm>
                <a:off x="5966981" y="5941963"/>
                <a:ext cx="0" cy="97200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7" name="直線コネクタ 156">
                <a:extLst>
                  <a:ext uri="{FF2B5EF4-FFF2-40B4-BE49-F238E27FC236}">
                    <a16:creationId xmlns:a16="http://schemas.microsoft.com/office/drawing/2014/main" id="{3CDC5B8F-B93A-4CB8-BAA0-9ECCC8EDF0E0}"/>
                  </a:ext>
                </a:extLst>
              </p:cNvPr>
              <p:cNvCxnSpPr>
                <a:cxnSpLocks/>
              </p:cNvCxnSpPr>
              <p:nvPr/>
            </p:nvCxnSpPr>
            <p:spPr>
              <a:xfrm>
                <a:off x="5968730" y="5785260"/>
                <a:ext cx="0" cy="343065"/>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8" name="直線コネクタ 157">
                <a:extLst>
                  <a:ext uri="{FF2B5EF4-FFF2-40B4-BE49-F238E27FC236}">
                    <a16:creationId xmlns:a16="http://schemas.microsoft.com/office/drawing/2014/main" id="{D3682272-8A27-4AB8-95EB-56341541683F}"/>
                  </a:ext>
                </a:extLst>
              </p:cNvPr>
              <p:cNvCxnSpPr>
                <a:cxnSpLocks/>
              </p:cNvCxnSpPr>
              <p:nvPr/>
            </p:nvCxnSpPr>
            <p:spPr>
              <a:xfrm>
                <a:off x="5966981" y="4476163"/>
                <a:ext cx="0" cy="906638"/>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59" name="フローチャート: 組合せ 158">
                <a:extLst>
                  <a:ext uri="{FF2B5EF4-FFF2-40B4-BE49-F238E27FC236}">
                    <a16:creationId xmlns:a16="http://schemas.microsoft.com/office/drawing/2014/main" id="{91130336-D6D2-4145-8573-3B28535B1E7D}"/>
                  </a:ext>
                </a:extLst>
              </p:cNvPr>
              <p:cNvSpPr/>
              <p:nvPr/>
            </p:nvSpPr>
            <p:spPr>
              <a:xfrm>
                <a:off x="6569533" y="4605539"/>
                <a:ext cx="756119" cy="180000"/>
              </a:xfrm>
              <a:prstGeom prst="flowChartMerge">
                <a:avLst/>
              </a:prstGeom>
              <a:solidFill>
                <a:schemeClr val="accent2">
                  <a:lumMod val="5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0" name="直線コネクタ 159">
                <a:extLst>
                  <a:ext uri="{FF2B5EF4-FFF2-40B4-BE49-F238E27FC236}">
                    <a16:creationId xmlns:a16="http://schemas.microsoft.com/office/drawing/2014/main" id="{56B2E1BB-01A9-4A33-8155-5A40097FC379}"/>
                  </a:ext>
                </a:extLst>
              </p:cNvPr>
              <p:cNvCxnSpPr>
                <a:cxnSpLocks/>
              </p:cNvCxnSpPr>
              <p:nvPr/>
            </p:nvCxnSpPr>
            <p:spPr>
              <a:xfrm>
                <a:off x="9770347" y="5941963"/>
                <a:ext cx="0" cy="97200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61" name="正方形/長方形 160">
                <a:extLst>
                  <a:ext uri="{FF2B5EF4-FFF2-40B4-BE49-F238E27FC236}">
                    <a16:creationId xmlns:a16="http://schemas.microsoft.com/office/drawing/2014/main" id="{2A8AE808-0BA6-4DD6-B3D6-6A9ABAF5BC6F}"/>
                  </a:ext>
                </a:extLst>
              </p:cNvPr>
              <p:cNvSpPr/>
              <p:nvPr/>
            </p:nvSpPr>
            <p:spPr>
              <a:xfrm>
                <a:off x="5969628" y="6875767"/>
                <a:ext cx="1426306" cy="576001"/>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所得割率</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2.56</a:t>
                </a:r>
                <a:r>
                  <a:rPr kumimoji="1" lang="ja-JP" altLang="en-US" sz="1100" dirty="0">
                    <a:solidFill>
                      <a:schemeClr val="tx1"/>
                    </a:solidFill>
                    <a:latin typeface="BIZ UDゴシック" panose="020B0400000000000000" pitchFamily="49" charset="-128"/>
                    <a:ea typeface="BIZ UDゴシック" panose="020B0400000000000000" pitchFamily="49" charset="-128"/>
                  </a:rPr>
                  <a:t>％）</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162" name="正方形/長方形 161">
                <a:extLst>
                  <a:ext uri="{FF2B5EF4-FFF2-40B4-BE49-F238E27FC236}">
                    <a16:creationId xmlns:a16="http://schemas.microsoft.com/office/drawing/2014/main" id="{35DC5842-3EE4-4F9E-A463-E8C214CF0442}"/>
                  </a:ext>
                </a:extLst>
              </p:cNvPr>
              <p:cNvSpPr/>
              <p:nvPr/>
            </p:nvSpPr>
            <p:spPr>
              <a:xfrm>
                <a:off x="7432238" y="6875767"/>
                <a:ext cx="2343600" cy="576000"/>
              </a:xfrm>
              <a:prstGeom prst="rect">
                <a:avLst/>
              </a:prstGeom>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BIZ UDゴシック" panose="020B0400000000000000" pitchFamily="49" charset="-128"/>
                    <a:ea typeface="BIZ UDゴシック" panose="020B0400000000000000" pitchFamily="49" charset="-128"/>
                  </a:rPr>
                  <a:t>均等割額</a:t>
                </a:r>
                <a:endParaRPr kumimoji="1" lang="en-US" altLang="ja-JP" sz="12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a:t>
                </a:r>
                <a:r>
                  <a:rPr kumimoji="1" lang="en-US" altLang="ja-JP" sz="1100" dirty="0">
                    <a:solidFill>
                      <a:schemeClr val="tx1"/>
                    </a:solidFill>
                    <a:latin typeface="BIZ UDゴシック" panose="020B0400000000000000" pitchFamily="49" charset="-128"/>
                    <a:ea typeface="BIZ UDゴシック" panose="020B0400000000000000" pitchFamily="49" charset="-128"/>
                  </a:rPr>
                  <a:t>18,784</a:t>
                </a:r>
                <a:r>
                  <a:rPr kumimoji="1" lang="ja-JP" altLang="en-US" sz="1100" dirty="0">
                    <a:solidFill>
                      <a:schemeClr val="tx1"/>
                    </a:solidFill>
                    <a:latin typeface="BIZ UDゴシック" panose="020B0400000000000000" pitchFamily="49" charset="-128"/>
                    <a:ea typeface="BIZ UDゴシック" panose="020B0400000000000000" pitchFamily="49" charset="-128"/>
                  </a:rPr>
                  <a:t>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79" name="フローチャート: 結合子 78">
                <a:extLst>
                  <a:ext uri="{FF2B5EF4-FFF2-40B4-BE49-F238E27FC236}">
                    <a16:creationId xmlns:a16="http://schemas.microsoft.com/office/drawing/2014/main" id="{8FEF21EF-F654-422B-B773-EC114CF098A7}"/>
                  </a:ext>
                </a:extLst>
              </p:cNvPr>
              <p:cNvSpPr/>
              <p:nvPr/>
            </p:nvSpPr>
            <p:spPr>
              <a:xfrm>
                <a:off x="1017202" y="509003"/>
                <a:ext cx="918000" cy="396000"/>
              </a:xfrm>
              <a:prstGeom prst="flowChartConnector">
                <a:avLst/>
              </a:prstGeom>
              <a:solidFill>
                <a:schemeClr val="accent6">
                  <a:lumMod val="20000"/>
                  <a:lumOff val="80000"/>
                </a:schemeClr>
              </a:solidFill>
              <a:ln>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accent6">
                        <a:lumMod val="50000"/>
                      </a:schemeClr>
                    </a:solidFill>
                    <a:latin typeface="BIZ UDゴシック" panose="020B0400000000000000" pitchFamily="49" charset="-128"/>
                    <a:ea typeface="BIZ UDゴシック" panose="020B0400000000000000" pitchFamily="49" charset="-128"/>
                  </a:rPr>
                  <a:t>後期分</a:t>
                </a:r>
              </a:p>
            </p:txBody>
          </p:sp>
          <p:sp>
            <p:nvSpPr>
              <p:cNvPr id="81" name="フローチャート: 結合子 80">
                <a:extLst>
                  <a:ext uri="{FF2B5EF4-FFF2-40B4-BE49-F238E27FC236}">
                    <a16:creationId xmlns:a16="http://schemas.microsoft.com/office/drawing/2014/main" id="{379C0FEA-B651-4C0F-A088-7D68CFCC1061}"/>
                  </a:ext>
                </a:extLst>
              </p:cNvPr>
              <p:cNvSpPr/>
              <p:nvPr/>
            </p:nvSpPr>
            <p:spPr>
              <a:xfrm>
                <a:off x="5969628" y="509003"/>
                <a:ext cx="918000" cy="396000"/>
              </a:xfrm>
              <a:prstGeom prst="flowChartConnector">
                <a:avLst/>
              </a:prstGeom>
              <a:solidFill>
                <a:schemeClr val="accent2">
                  <a:lumMod val="20000"/>
                  <a:lumOff val="80000"/>
                </a:schemeClr>
              </a:soli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accent2">
                        <a:lumMod val="50000"/>
                      </a:schemeClr>
                    </a:solidFill>
                    <a:latin typeface="BIZ UDゴシック" panose="020B0400000000000000" pitchFamily="49" charset="-128"/>
                    <a:ea typeface="BIZ UDゴシック" panose="020B0400000000000000" pitchFamily="49" charset="-128"/>
                  </a:rPr>
                  <a:t>介護分</a:t>
                </a:r>
              </a:p>
            </p:txBody>
          </p:sp>
        </p:grpSp>
      </p:grpSp>
      <p:sp>
        <p:nvSpPr>
          <p:cNvPr id="85" name="テキスト ボックス 84">
            <a:extLst>
              <a:ext uri="{FF2B5EF4-FFF2-40B4-BE49-F238E27FC236}">
                <a16:creationId xmlns:a16="http://schemas.microsoft.com/office/drawing/2014/main" id="{D768D4FD-6DB4-4127-86DC-ED6918838F9B}"/>
              </a:ext>
            </a:extLst>
          </p:cNvPr>
          <p:cNvSpPr txBox="1"/>
          <p:nvPr/>
        </p:nvSpPr>
        <p:spPr>
          <a:xfrm>
            <a:off x="6917991" y="338450"/>
            <a:ext cx="1658813" cy="261610"/>
          </a:xfrm>
          <a:prstGeom prst="rect">
            <a:avLst/>
          </a:prstGeom>
          <a:noFill/>
        </p:spPr>
        <p:txBody>
          <a:bodyPr wrap="square">
            <a:spAutoFit/>
          </a:bodyPr>
          <a:lstStyle/>
          <a:p>
            <a:pPr algn="ctr"/>
            <a:r>
              <a:rPr kumimoji="1" lang="en-US" altLang="ja-JP" sz="1100" dirty="0">
                <a:latin typeface="BIZ UDゴシック" panose="020B0400000000000000" pitchFamily="49" charset="-128"/>
                <a:ea typeface="BIZ UDゴシック" panose="020B0400000000000000" pitchFamily="49" charset="-128"/>
              </a:rPr>
              <a:t>※40</a:t>
            </a:r>
            <a:r>
              <a:rPr kumimoji="1" lang="ja-JP" altLang="en-US" sz="1100" dirty="0">
                <a:latin typeface="BIZ UDゴシック" panose="020B0400000000000000" pitchFamily="49" charset="-128"/>
                <a:ea typeface="BIZ UDゴシック" panose="020B0400000000000000" pitchFamily="49" charset="-128"/>
              </a:rPr>
              <a:t>歳～</a:t>
            </a:r>
            <a:r>
              <a:rPr kumimoji="1" lang="en-US" altLang="ja-JP" sz="1100" dirty="0">
                <a:latin typeface="BIZ UDゴシック" panose="020B0400000000000000" pitchFamily="49" charset="-128"/>
                <a:ea typeface="BIZ UDゴシック" panose="020B0400000000000000" pitchFamily="49" charset="-128"/>
              </a:rPr>
              <a:t>64</a:t>
            </a:r>
            <a:r>
              <a:rPr kumimoji="1" lang="ja-JP" altLang="en-US" sz="1100" dirty="0">
                <a:latin typeface="BIZ UDゴシック" panose="020B0400000000000000" pitchFamily="49" charset="-128"/>
                <a:ea typeface="BIZ UDゴシック" panose="020B0400000000000000" pitchFamily="49" charset="-128"/>
              </a:rPr>
              <a:t>歳のみ対象。</a:t>
            </a:r>
            <a:endParaRPr kumimoji="1" lang="en-US" altLang="ja-JP" sz="1100" dirty="0">
              <a:latin typeface="BIZ UDゴシック" panose="020B0400000000000000" pitchFamily="49" charset="-128"/>
              <a:ea typeface="BIZ UDゴシック" panose="020B0400000000000000" pitchFamily="49" charset="-128"/>
            </a:endParaRPr>
          </a:p>
        </p:txBody>
      </p:sp>
      <p:cxnSp>
        <p:nvCxnSpPr>
          <p:cNvPr id="86" name="直線コネクタ 85">
            <a:extLst>
              <a:ext uri="{FF2B5EF4-FFF2-40B4-BE49-F238E27FC236}">
                <a16:creationId xmlns:a16="http://schemas.microsoft.com/office/drawing/2014/main" id="{713B5401-78C0-477C-ABD1-C23E4FC8F982}"/>
              </a:ext>
            </a:extLst>
          </p:cNvPr>
          <p:cNvCxnSpPr>
            <a:cxnSpLocks/>
          </p:cNvCxnSpPr>
          <p:nvPr/>
        </p:nvCxnSpPr>
        <p:spPr>
          <a:xfrm>
            <a:off x="1044106" y="1826788"/>
            <a:ext cx="0" cy="686130"/>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7" name="直線コネクタ 86">
            <a:extLst>
              <a:ext uri="{FF2B5EF4-FFF2-40B4-BE49-F238E27FC236}">
                <a16:creationId xmlns:a16="http://schemas.microsoft.com/office/drawing/2014/main" id="{2194212A-BABC-47F5-89B1-1ACD6F83AABE}"/>
              </a:ext>
            </a:extLst>
          </p:cNvPr>
          <p:cNvCxnSpPr>
            <a:cxnSpLocks/>
          </p:cNvCxnSpPr>
          <p:nvPr/>
        </p:nvCxnSpPr>
        <p:spPr>
          <a:xfrm>
            <a:off x="5651261" y="1764870"/>
            <a:ext cx="0" cy="686130"/>
          </a:xfrm>
          <a:prstGeom prst="line">
            <a:avLst/>
          </a:prstGeom>
          <a:ln w="38100" cap="flat" cmpd="sng" algn="ctr">
            <a:solidFill>
              <a:schemeClr val="accent6">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8" name="直線コネクタ 87">
            <a:extLst>
              <a:ext uri="{FF2B5EF4-FFF2-40B4-BE49-F238E27FC236}">
                <a16:creationId xmlns:a16="http://schemas.microsoft.com/office/drawing/2014/main" id="{5FC8D572-1D99-46F8-ACDE-3EEB25CA7932}"/>
              </a:ext>
            </a:extLst>
          </p:cNvPr>
          <p:cNvCxnSpPr>
            <a:cxnSpLocks/>
          </p:cNvCxnSpPr>
          <p:nvPr/>
        </p:nvCxnSpPr>
        <p:spPr>
          <a:xfrm>
            <a:off x="6003851" y="1703273"/>
            <a:ext cx="0" cy="68613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90" name="直線コネクタ 89">
            <a:extLst>
              <a:ext uri="{FF2B5EF4-FFF2-40B4-BE49-F238E27FC236}">
                <a16:creationId xmlns:a16="http://schemas.microsoft.com/office/drawing/2014/main" id="{9F0595E5-5EEF-4009-B146-71A21E2EBA88}"/>
              </a:ext>
            </a:extLst>
          </p:cNvPr>
          <p:cNvCxnSpPr>
            <a:cxnSpLocks/>
          </p:cNvCxnSpPr>
          <p:nvPr/>
        </p:nvCxnSpPr>
        <p:spPr>
          <a:xfrm>
            <a:off x="10605745" y="1703273"/>
            <a:ext cx="0" cy="686130"/>
          </a:xfrm>
          <a:prstGeom prst="line">
            <a:avLst/>
          </a:prstGeom>
          <a:ln w="38100" cap="flat" cmpd="sng" algn="ctr">
            <a:solidFill>
              <a:schemeClr val="accent2">
                <a:lumMod val="5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398400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a:extLst>
              <a:ext uri="{FF2B5EF4-FFF2-40B4-BE49-F238E27FC236}">
                <a16:creationId xmlns:a16="http://schemas.microsoft.com/office/drawing/2014/main" id="{C0E511E3-6350-4DAC-BBA4-C110F5D42069}"/>
              </a:ext>
            </a:extLst>
          </p:cNvPr>
          <p:cNvSpPr txBox="1"/>
          <p:nvPr/>
        </p:nvSpPr>
        <p:spPr>
          <a:xfrm>
            <a:off x="1" y="-8054"/>
            <a:ext cx="10691812" cy="40011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p:spPr>
        <p:txBody>
          <a:bodyPr wrap="square" rtlCol="0">
            <a:spAutoFit/>
          </a:bodyPr>
          <a:lstStyle/>
          <a:p>
            <a:pPr algn="ctr"/>
            <a:r>
              <a:rPr kumimoji="1" lang="ja-JP" altLang="en-US" sz="2000" b="1" dirty="0">
                <a:latin typeface="BIZ UDゴシック" panose="020B0400000000000000" pitchFamily="49" charset="-128"/>
                <a:ea typeface="BIZ UDゴシック" panose="020B0400000000000000" pitchFamily="49" charset="-128"/>
              </a:rPr>
              <a:t>令和７年度保険料率に係る算定結果の分析について</a:t>
            </a:r>
          </a:p>
        </p:txBody>
      </p:sp>
      <p:grpSp>
        <p:nvGrpSpPr>
          <p:cNvPr id="24" name="グループ化 23">
            <a:extLst>
              <a:ext uri="{FF2B5EF4-FFF2-40B4-BE49-F238E27FC236}">
                <a16:creationId xmlns:a16="http://schemas.microsoft.com/office/drawing/2014/main" id="{7B18E5F3-C3B7-45A1-858D-41FF6E979044}"/>
              </a:ext>
            </a:extLst>
          </p:cNvPr>
          <p:cNvGrpSpPr/>
          <p:nvPr/>
        </p:nvGrpSpPr>
        <p:grpSpPr>
          <a:xfrm>
            <a:off x="100483" y="571791"/>
            <a:ext cx="3326007" cy="295250"/>
            <a:chOff x="78658" y="1838030"/>
            <a:chExt cx="1479010" cy="277000"/>
          </a:xfrm>
        </p:grpSpPr>
        <p:sp>
          <p:nvSpPr>
            <p:cNvPr id="25" name="正方形/長方形 24">
              <a:extLst>
                <a:ext uri="{FF2B5EF4-FFF2-40B4-BE49-F238E27FC236}">
                  <a16:creationId xmlns:a16="http://schemas.microsoft.com/office/drawing/2014/main" id="{12A9D6DB-523F-4ABB-AC28-B22A28058E07}"/>
                </a:ext>
              </a:extLst>
            </p:cNvPr>
            <p:cNvSpPr/>
            <p:nvPr/>
          </p:nvSpPr>
          <p:spPr>
            <a:xfrm>
              <a:off x="456868" y="1838030"/>
              <a:ext cx="1100800" cy="276998"/>
            </a:xfrm>
            <a:prstGeom prst="rect">
              <a:avLst/>
            </a:prstGeom>
            <a:gradFill flip="none" rotWithShape="1">
              <a:gsLst>
                <a:gs pos="0">
                  <a:srgbClr val="3F9698">
                    <a:shade val="30000"/>
                    <a:satMod val="115000"/>
                  </a:srgbClr>
                </a:gs>
                <a:gs pos="50000">
                  <a:srgbClr val="3F9698">
                    <a:shade val="67500"/>
                    <a:satMod val="115000"/>
                  </a:srgbClr>
                </a:gs>
                <a:gs pos="100000">
                  <a:srgbClr val="3F9698">
                    <a:shade val="100000"/>
                    <a:satMod val="115000"/>
                  </a:srgbClr>
                </a:gs>
              </a:gsLst>
              <a:lin ang="2700000" scaled="1"/>
              <a:tileRect/>
            </a:gradFill>
            <a:ln>
              <a:solidFill>
                <a:srgbClr val="235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latin typeface="BIZ UDゴシック" panose="020B0400000000000000" pitchFamily="49" charset="-128"/>
                  <a:ea typeface="BIZ UDゴシック" panose="020B0400000000000000" pitchFamily="49" charset="-128"/>
                </a:rPr>
                <a:t>医療費の動向</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26" name="正方形/長方形 25">
              <a:extLst>
                <a:ext uri="{FF2B5EF4-FFF2-40B4-BE49-F238E27FC236}">
                  <a16:creationId xmlns:a16="http://schemas.microsoft.com/office/drawing/2014/main" id="{6E57074E-2B54-4264-B72D-5E2358F5C502}"/>
                </a:ext>
              </a:extLst>
            </p:cNvPr>
            <p:cNvSpPr/>
            <p:nvPr/>
          </p:nvSpPr>
          <p:spPr>
            <a:xfrm>
              <a:off x="78658" y="1838032"/>
              <a:ext cx="378210" cy="276998"/>
            </a:xfrm>
            <a:prstGeom prst="rect">
              <a:avLst/>
            </a:prstGeom>
            <a:solidFill>
              <a:srgbClr val="235253"/>
            </a:solidFill>
            <a:ln>
              <a:solidFill>
                <a:srgbClr val="235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BIZ UDゴシック" panose="020B0400000000000000" pitchFamily="49" charset="-128"/>
                  <a:ea typeface="BIZ UDゴシック" panose="020B0400000000000000" pitchFamily="49" charset="-128"/>
                </a:rPr>
                <a:t>要因１</a:t>
              </a:r>
            </a:p>
          </p:txBody>
        </p:sp>
      </p:grpSp>
      <p:sp>
        <p:nvSpPr>
          <p:cNvPr id="27" name="テキスト ボックス 26">
            <a:extLst>
              <a:ext uri="{FF2B5EF4-FFF2-40B4-BE49-F238E27FC236}">
                <a16:creationId xmlns:a16="http://schemas.microsoft.com/office/drawing/2014/main" id="{1C7A87CA-6987-4A4B-95E7-25A116FCFB34}"/>
              </a:ext>
            </a:extLst>
          </p:cNvPr>
          <p:cNvSpPr txBox="1"/>
          <p:nvPr/>
        </p:nvSpPr>
        <p:spPr>
          <a:xfrm>
            <a:off x="100483" y="1007031"/>
            <a:ext cx="10490480" cy="1653209"/>
          </a:xfrm>
          <a:prstGeom prst="rect">
            <a:avLst/>
          </a:prstGeom>
          <a:solidFill>
            <a:schemeClr val="accent4">
              <a:lumMod val="20000"/>
              <a:lumOff val="80000"/>
            </a:schemeClr>
          </a:solidFill>
          <a:ln w="28575">
            <a:solidFill>
              <a:srgbClr val="FFC000"/>
            </a:solidFill>
            <a:prstDash val="sysDash"/>
          </a:ln>
        </p:spPr>
        <p:txBody>
          <a:bodyPr wrap="square" anchor="ctr">
            <a:spAutoFit/>
          </a:bodyPr>
          <a:lstStyle/>
          <a:p>
            <a:pPr>
              <a:lnSpc>
                <a:spcPct val="150000"/>
              </a:lnSpc>
            </a:pPr>
            <a:r>
              <a:rPr lang="ja-JP" altLang="en-US" sz="1400" i="0" u="none" strike="noStrike" baseline="0" dirty="0">
                <a:latin typeface="BIZ UDゴシック" panose="020B0400000000000000" pitchFamily="49" charset="-128"/>
                <a:ea typeface="BIZ UDゴシック" panose="020B0400000000000000" pitchFamily="49" charset="-128"/>
              </a:rPr>
              <a:t>○　国民健康保険制度は、医療保険制度であることから、</a:t>
            </a:r>
            <a:r>
              <a:rPr lang="ja-JP" altLang="en-US" sz="1400" b="1" i="0" u="sng" strike="noStrike" baseline="0" dirty="0">
                <a:latin typeface="BIZ UDゴシック" panose="020B0400000000000000" pitchFamily="49" charset="-128"/>
                <a:ea typeface="BIZ UDゴシック" panose="020B0400000000000000" pitchFamily="49" charset="-128"/>
              </a:rPr>
              <a:t>高齢化の進展</a:t>
            </a:r>
            <a:r>
              <a:rPr lang="ja-JP" altLang="en-US" sz="1400" i="0" u="none" strike="noStrike" baseline="0" dirty="0">
                <a:latin typeface="BIZ UDゴシック" panose="020B0400000000000000" pitchFamily="49" charset="-128"/>
                <a:ea typeface="BIZ UDゴシック" panose="020B0400000000000000" pitchFamily="49" charset="-128"/>
              </a:rPr>
              <a:t>や</a:t>
            </a:r>
            <a:r>
              <a:rPr lang="ja-JP" altLang="en-US" sz="1400" b="1" i="0" u="sng" strike="noStrike" baseline="0" dirty="0">
                <a:latin typeface="BIZ UDゴシック" panose="020B0400000000000000" pitchFamily="49" charset="-128"/>
                <a:ea typeface="BIZ UDゴシック" panose="020B0400000000000000" pitchFamily="49" charset="-128"/>
              </a:rPr>
              <a:t>医療の高度化に伴う医療費の増加</a:t>
            </a:r>
            <a:r>
              <a:rPr lang="ja-JP" altLang="en-US" sz="1400" i="0" u="none" strike="noStrike" baseline="0" dirty="0">
                <a:latin typeface="BIZ UDゴシック" panose="020B0400000000000000" pitchFamily="49" charset="-128"/>
                <a:ea typeface="BIZ UDゴシック" panose="020B0400000000000000" pitchFamily="49" charset="-128"/>
              </a:rPr>
              <a:t>に伴い、</a:t>
            </a:r>
            <a:endParaRPr lang="en-US" altLang="ja-JP" sz="1400" i="0" u="none" strike="noStrike" baseline="0" dirty="0">
              <a:latin typeface="BIZ UDゴシック" panose="020B0400000000000000" pitchFamily="49" charset="-128"/>
              <a:ea typeface="BIZ UDゴシック" panose="020B0400000000000000" pitchFamily="49" charset="-128"/>
            </a:endParaRPr>
          </a:p>
          <a:p>
            <a:pPr>
              <a:lnSpc>
                <a:spcPct val="150000"/>
              </a:lnSpc>
            </a:pPr>
            <a:r>
              <a:rPr lang="ja-JP" altLang="en-US" sz="1400" dirty="0">
                <a:latin typeface="BIZ UDゴシック" panose="020B0400000000000000" pitchFamily="49" charset="-128"/>
                <a:ea typeface="BIZ UDゴシック" panose="020B0400000000000000" pitchFamily="49" charset="-128"/>
              </a:rPr>
              <a:t>　　</a:t>
            </a:r>
            <a:r>
              <a:rPr lang="ja-JP" altLang="en-US" sz="1400" b="1" i="0" u="sng" strike="noStrike" baseline="0" dirty="0">
                <a:latin typeface="BIZ UDゴシック" panose="020B0400000000000000" pitchFamily="49" charset="-128"/>
                <a:ea typeface="BIZ UDゴシック" panose="020B0400000000000000" pitchFamily="49" charset="-128"/>
              </a:rPr>
              <a:t>保険料も上昇する</a:t>
            </a:r>
            <a:r>
              <a:rPr lang="ja-JP" altLang="en-US" sz="1400" i="0" u="none" strike="noStrike" baseline="0" dirty="0">
                <a:latin typeface="BIZ UDゴシック" panose="020B0400000000000000" pitchFamily="49" charset="-128"/>
                <a:ea typeface="BIZ UDゴシック" panose="020B0400000000000000" pitchFamily="49" charset="-128"/>
              </a:rPr>
              <a:t>仕組みとなって</a:t>
            </a:r>
            <a:r>
              <a:rPr lang="ja-JP" altLang="en-US" sz="1400" dirty="0">
                <a:latin typeface="BIZ UDゴシック" panose="020B0400000000000000" pitchFamily="49" charset="-128"/>
                <a:ea typeface="BIZ UDゴシック" panose="020B0400000000000000" pitchFamily="49" charset="-128"/>
              </a:rPr>
              <a:t>おり、コロナ禍の影響を受けた令和３度を除いて、増加傾向が続いていました</a:t>
            </a:r>
            <a:r>
              <a:rPr lang="ja-JP" altLang="en-US" sz="1400" i="0" u="none" strike="noStrike" baseline="0" dirty="0">
                <a:latin typeface="BIZ UDゴシック" panose="020B0400000000000000" pitchFamily="49" charset="-128"/>
                <a:ea typeface="BIZ UDゴシック" panose="020B0400000000000000" pitchFamily="49" charset="-128"/>
              </a:rPr>
              <a:t>。</a:t>
            </a:r>
          </a:p>
          <a:p>
            <a:pPr>
              <a:lnSpc>
                <a:spcPct val="150000"/>
              </a:lnSpc>
            </a:pPr>
            <a:r>
              <a:rPr lang="ja-JP" altLang="en-US" sz="1400" dirty="0">
                <a:latin typeface="BIZ UDゴシック" panose="020B0400000000000000" pitchFamily="49" charset="-128"/>
                <a:ea typeface="BIZ UDゴシック" panose="020B0400000000000000" pitchFamily="49" charset="-128"/>
              </a:rPr>
              <a:t>○　しかしながら、</a:t>
            </a:r>
            <a:r>
              <a:rPr lang="ja-JP" altLang="en-US" sz="1400" i="0" strike="noStrike" baseline="0" dirty="0">
                <a:latin typeface="BIZ UDゴシック" panose="020B0400000000000000" pitchFamily="49" charset="-128"/>
                <a:ea typeface="BIZ UDゴシック" panose="020B0400000000000000" pitchFamily="49" charset="-128"/>
              </a:rPr>
              <a:t>令和７年度については、</a:t>
            </a:r>
            <a:r>
              <a:rPr lang="ja-JP" altLang="en-US" sz="1400" b="1" i="0" u="sng" strike="noStrike" baseline="0" dirty="0">
                <a:latin typeface="BIZ UDゴシック" panose="020B0400000000000000" pitchFamily="49" charset="-128"/>
                <a:ea typeface="BIZ UDゴシック" panose="020B0400000000000000" pitchFamily="49" charset="-128"/>
              </a:rPr>
              <a:t>直近の令和６年度の医療費の伸びが大幅な鈍化傾向</a:t>
            </a:r>
            <a:r>
              <a:rPr lang="ja-JP" altLang="en-US" sz="1400" i="0" strike="noStrike" baseline="0" dirty="0">
                <a:latin typeface="BIZ UDゴシック" panose="020B0400000000000000" pitchFamily="49" charset="-128"/>
                <a:ea typeface="BIZ UDゴシック" panose="020B0400000000000000" pitchFamily="49" charset="-128"/>
              </a:rPr>
              <a:t>を示しており、</a:t>
            </a:r>
            <a:endParaRPr lang="en-US" altLang="ja-JP" sz="1400" i="0" strike="noStrike" baseline="0" dirty="0">
              <a:latin typeface="BIZ UDゴシック" panose="020B0400000000000000" pitchFamily="49" charset="-128"/>
              <a:ea typeface="BIZ UDゴシック" panose="020B0400000000000000" pitchFamily="49" charset="-128"/>
            </a:endParaRPr>
          </a:p>
          <a:p>
            <a:pPr>
              <a:lnSpc>
                <a:spcPct val="150000"/>
              </a:lnSpc>
            </a:pPr>
            <a:r>
              <a:rPr lang="ja-JP" altLang="en-US" sz="1400" dirty="0">
                <a:latin typeface="BIZ UDゴシック" panose="020B0400000000000000" pitchFamily="49" charset="-128"/>
                <a:ea typeface="BIZ UDゴシック" panose="020B0400000000000000" pitchFamily="49" charset="-128"/>
              </a:rPr>
              <a:t>　　</a:t>
            </a:r>
            <a:r>
              <a:rPr lang="ja-JP" altLang="en-US" sz="1400" i="0" strike="noStrike" baseline="0" dirty="0">
                <a:latin typeface="BIZ UDゴシック" panose="020B0400000000000000" pitchFamily="49" charset="-128"/>
                <a:ea typeface="BIZ UDゴシック" panose="020B0400000000000000" pitchFamily="49" charset="-128"/>
              </a:rPr>
              <a:t>令和７年度の医療費推計の発射台となる令和６年度の医療費の実績が昨年度の推計を大幅に下回る見込みとなったことから、</a:t>
            </a:r>
            <a:endParaRPr lang="en-US" altLang="ja-JP" sz="1400" i="0" strike="noStrike" baseline="0" dirty="0">
              <a:latin typeface="BIZ UDゴシック" panose="020B0400000000000000" pitchFamily="49" charset="-128"/>
              <a:ea typeface="BIZ UDゴシック" panose="020B0400000000000000" pitchFamily="49" charset="-128"/>
            </a:endParaRPr>
          </a:p>
          <a:p>
            <a:pPr>
              <a:lnSpc>
                <a:spcPct val="150000"/>
              </a:lnSpc>
            </a:pPr>
            <a:r>
              <a:rPr lang="ja-JP" altLang="en-US" sz="1400" dirty="0">
                <a:latin typeface="BIZ UDゴシック" panose="020B0400000000000000" pitchFamily="49" charset="-128"/>
                <a:ea typeface="BIZ UDゴシック" panose="020B0400000000000000" pitchFamily="49" charset="-128"/>
              </a:rPr>
              <a:t>　  </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令和６年度推計値の水準を下回る結果となりました。</a:t>
            </a:r>
          </a:p>
        </p:txBody>
      </p:sp>
      <p:grpSp>
        <p:nvGrpSpPr>
          <p:cNvPr id="28" name="グループ化 27">
            <a:extLst>
              <a:ext uri="{FF2B5EF4-FFF2-40B4-BE49-F238E27FC236}">
                <a16:creationId xmlns:a16="http://schemas.microsoft.com/office/drawing/2014/main" id="{70325950-B2B3-4673-AD4A-40512F3704C9}"/>
              </a:ext>
            </a:extLst>
          </p:cNvPr>
          <p:cNvGrpSpPr/>
          <p:nvPr/>
        </p:nvGrpSpPr>
        <p:grpSpPr>
          <a:xfrm>
            <a:off x="100483" y="2800229"/>
            <a:ext cx="3325822" cy="295250"/>
            <a:chOff x="78658" y="1838030"/>
            <a:chExt cx="1478928" cy="277000"/>
          </a:xfrm>
        </p:grpSpPr>
        <p:sp>
          <p:nvSpPr>
            <p:cNvPr id="29" name="正方形/長方形 28">
              <a:extLst>
                <a:ext uri="{FF2B5EF4-FFF2-40B4-BE49-F238E27FC236}">
                  <a16:creationId xmlns:a16="http://schemas.microsoft.com/office/drawing/2014/main" id="{12BB308F-A8DF-4C62-9D5F-BC4B2E8D4038}"/>
                </a:ext>
              </a:extLst>
            </p:cNvPr>
            <p:cNvSpPr/>
            <p:nvPr/>
          </p:nvSpPr>
          <p:spPr>
            <a:xfrm>
              <a:off x="456867" y="1838030"/>
              <a:ext cx="1100719" cy="276998"/>
            </a:xfrm>
            <a:prstGeom prst="rect">
              <a:avLst/>
            </a:prstGeom>
            <a:gradFill flip="none" rotWithShape="1">
              <a:gsLst>
                <a:gs pos="0">
                  <a:srgbClr val="3F9698">
                    <a:shade val="30000"/>
                    <a:satMod val="115000"/>
                  </a:srgbClr>
                </a:gs>
                <a:gs pos="50000">
                  <a:srgbClr val="3F9698">
                    <a:shade val="67500"/>
                    <a:satMod val="115000"/>
                  </a:srgbClr>
                </a:gs>
                <a:gs pos="100000">
                  <a:srgbClr val="3F9698">
                    <a:shade val="100000"/>
                    <a:satMod val="115000"/>
                  </a:srgbClr>
                </a:gs>
              </a:gsLst>
              <a:lin ang="2700000" scaled="1"/>
              <a:tileRect/>
            </a:gradFill>
            <a:ln>
              <a:solidFill>
                <a:srgbClr val="235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latin typeface="BIZ UDゴシック" panose="020B0400000000000000" pitchFamily="49" charset="-128"/>
                  <a:ea typeface="BIZ UDゴシック" panose="020B0400000000000000" pitchFamily="49" charset="-128"/>
                </a:rPr>
                <a:t>保険料抑制のための取組</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30" name="正方形/長方形 29">
              <a:extLst>
                <a:ext uri="{FF2B5EF4-FFF2-40B4-BE49-F238E27FC236}">
                  <a16:creationId xmlns:a16="http://schemas.microsoft.com/office/drawing/2014/main" id="{3E1128B6-1DFB-4EE2-A77A-CB4A5C458A12}"/>
                </a:ext>
              </a:extLst>
            </p:cNvPr>
            <p:cNvSpPr/>
            <p:nvPr/>
          </p:nvSpPr>
          <p:spPr>
            <a:xfrm>
              <a:off x="78658" y="1838032"/>
              <a:ext cx="378210" cy="276998"/>
            </a:xfrm>
            <a:prstGeom prst="rect">
              <a:avLst/>
            </a:prstGeom>
            <a:solidFill>
              <a:srgbClr val="235253"/>
            </a:solidFill>
            <a:ln>
              <a:solidFill>
                <a:srgbClr val="235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BIZ UDゴシック" panose="020B0400000000000000" pitchFamily="49" charset="-128"/>
                  <a:ea typeface="BIZ UDゴシック" panose="020B0400000000000000" pitchFamily="49" charset="-128"/>
                </a:rPr>
                <a:t>要因２</a:t>
              </a:r>
            </a:p>
          </p:txBody>
        </p:sp>
      </p:grpSp>
      <p:sp>
        <p:nvSpPr>
          <p:cNvPr id="31" name="テキスト ボックス 30">
            <a:extLst>
              <a:ext uri="{FF2B5EF4-FFF2-40B4-BE49-F238E27FC236}">
                <a16:creationId xmlns:a16="http://schemas.microsoft.com/office/drawing/2014/main" id="{633206A2-4E1F-4724-9C7E-AB6CA532AA88}"/>
              </a:ext>
            </a:extLst>
          </p:cNvPr>
          <p:cNvSpPr txBox="1"/>
          <p:nvPr/>
        </p:nvSpPr>
        <p:spPr>
          <a:xfrm>
            <a:off x="100483" y="3235469"/>
            <a:ext cx="10490480" cy="1653209"/>
          </a:xfrm>
          <a:prstGeom prst="rect">
            <a:avLst/>
          </a:prstGeom>
          <a:solidFill>
            <a:schemeClr val="accent4">
              <a:lumMod val="20000"/>
              <a:lumOff val="80000"/>
            </a:schemeClr>
          </a:solidFill>
          <a:ln w="28575">
            <a:solidFill>
              <a:srgbClr val="FF9900"/>
            </a:solidFill>
            <a:prstDash val="sysDash"/>
          </a:ln>
        </p:spPr>
        <p:txBody>
          <a:bodyPr wrap="square" anchor="ctr">
            <a:spAutoFit/>
          </a:bodyPr>
          <a:lstStyle/>
          <a:p>
            <a:pPr>
              <a:lnSpc>
                <a:spcPct val="150000"/>
              </a:lnSpc>
            </a:pPr>
            <a:r>
              <a:rPr lang="ja-JP" altLang="en-US" sz="1400" i="0" u="none" strike="noStrike" baseline="0" dirty="0">
                <a:latin typeface="BIZ UDゴシック" panose="020B0400000000000000" pitchFamily="49" charset="-128"/>
                <a:ea typeface="BIZ UDゴシック" panose="020B0400000000000000" pitchFamily="49" charset="-128"/>
              </a:rPr>
              <a:t>○　大阪府では、令和６年度からの保険料水準完全統一を踏まえ、府内市町村との連携・協力のもと、</a:t>
            </a:r>
            <a:endParaRPr lang="en-US" altLang="ja-JP" sz="1400" i="0" u="none" strike="noStrike" baseline="0" dirty="0">
              <a:latin typeface="BIZ UDゴシック" panose="020B0400000000000000" pitchFamily="49" charset="-128"/>
              <a:ea typeface="BIZ UDゴシック" panose="020B0400000000000000" pitchFamily="49" charset="-128"/>
            </a:endParaRPr>
          </a:p>
          <a:p>
            <a:pPr>
              <a:lnSpc>
                <a:spcPct val="150000"/>
              </a:lnSpc>
            </a:pPr>
            <a:r>
              <a:rPr lang="ja-JP" altLang="en-US" sz="1400" dirty="0">
                <a:latin typeface="BIZ UDゴシック" panose="020B0400000000000000" pitchFamily="49" charset="-128"/>
                <a:ea typeface="BIZ UDゴシック" panose="020B0400000000000000" pitchFamily="49" charset="-128"/>
              </a:rPr>
              <a:t>　　</a:t>
            </a:r>
            <a:r>
              <a:rPr lang="ja-JP" altLang="en-US" sz="1400" i="0" u="none" strike="noStrike" baseline="0" dirty="0">
                <a:latin typeface="BIZ UDゴシック" panose="020B0400000000000000" pitchFamily="49" charset="-128"/>
                <a:ea typeface="BIZ UDゴシック" panose="020B0400000000000000" pitchFamily="49" charset="-128"/>
              </a:rPr>
              <a:t>府独自の財政調整事業を構築し、保険者としてできる限りの統一保険料率の抑制・平準化に取り組んでいます。</a:t>
            </a:r>
            <a:endParaRPr lang="en-US" altLang="ja-JP" sz="1400" i="0" u="none" strike="noStrike" baseline="0" dirty="0">
              <a:latin typeface="BIZ UDゴシック" panose="020B0400000000000000" pitchFamily="49" charset="-128"/>
              <a:ea typeface="BIZ UDゴシック" panose="020B0400000000000000" pitchFamily="49" charset="-128"/>
            </a:endParaRPr>
          </a:p>
          <a:p>
            <a:pPr>
              <a:lnSpc>
                <a:spcPct val="150000"/>
              </a:lnSpc>
            </a:pPr>
            <a:r>
              <a:rPr lang="ja-JP" altLang="en-US" sz="1400" dirty="0">
                <a:latin typeface="BIZ UDゴシック" panose="020B0400000000000000" pitchFamily="49" charset="-128"/>
                <a:ea typeface="BIZ UDゴシック" panose="020B0400000000000000" pitchFamily="49" charset="-128"/>
              </a:rPr>
              <a:t>○　</a:t>
            </a:r>
            <a:r>
              <a:rPr lang="ja-JP" altLang="en-US" sz="1400" i="0" strike="noStrike" baseline="0" dirty="0">
                <a:latin typeface="BIZ UDゴシック" panose="020B0400000000000000" pitchFamily="49" charset="-128"/>
                <a:ea typeface="BIZ UDゴシック" panose="020B0400000000000000" pitchFamily="49" charset="-128"/>
              </a:rPr>
              <a:t>令和７年度については、令和５年度まで各市町村で保険料の抑制等に使われていた財源の一部や、</a:t>
            </a:r>
            <a:r>
              <a:rPr lang="ja-JP" altLang="en-US" sz="1400" b="1" i="0" u="sng" strike="noStrike" baseline="0" dirty="0">
                <a:latin typeface="BIZ UDゴシック" panose="020B0400000000000000" pitchFamily="49" charset="-128"/>
                <a:ea typeface="BIZ UDゴシック" panose="020B0400000000000000" pitchFamily="49" charset="-128"/>
              </a:rPr>
              <a:t>国への要望の結果、実現</a:t>
            </a:r>
            <a:endParaRPr lang="en-US" altLang="ja-JP" sz="1400" b="1" i="0" u="sng" strike="noStrike" baseline="0" dirty="0">
              <a:latin typeface="BIZ UDゴシック" panose="020B0400000000000000" pitchFamily="49" charset="-128"/>
              <a:ea typeface="BIZ UDゴシック" panose="020B0400000000000000" pitchFamily="49" charset="-128"/>
            </a:endParaRPr>
          </a:p>
          <a:p>
            <a:pPr>
              <a:lnSpc>
                <a:spcPct val="150000"/>
              </a:lnSpc>
            </a:pPr>
            <a:r>
              <a:rPr lang="ja-JP" altLang="en-US" sz="1400" dirty="0">
                <a:latin typeface="BIZ UDゴシック" panose="020B0400000000000000" pitchFamily="49" charset="-128"/>
                <a:ea typeface="BIZ UDゴシック" panose="020B0400000000000000" pitchFamily="49" charset="-128"/>
              </a:rPr>
              <a:t>　　</a:t>
            </a:r>
            <a:r>
              <a:rPr lang="ja-JP" altLang="en-US" sz="1400" i="0" strike="noStrike" baseline="0" dirty="0">
                <a:latin typeface="BIZ UDゴシック" panose="020B0400000000000000" pitchFamily="49" charset="-128"/>
                <a:ea typeface="BIZ UDゴシック" panose="020B0400000000000000" pitchFamily="49" charset="-128"/>
              </a:rPr>
              <a:t>した</a:t>
            </a:r>
            <a:r>
              <a:rPr lang="ja-JP" altLang="en-US" sz="1400" b="1" i="0" u="sng" strike="noStrike" baseline="0" dirty="0">
                <a:latin typeface="BIZ UDゴシック" panose="020B0400000000000000" pitchFamily="49" charset="-128"/>
                <a:ea typeface="BIZ UDゴシック" panose="020B0400000000000000" pitchFamily="49" charset="-128"/>
              </a:rPr>
              <a:t>保険料水準の完全統一達成団体への財政支援</a:t>
            </a:r>
            <a:r>
              <a:rPr lang="ja-JP" altLang="en-US" sz="1400" i="0" strike="noStrike" baseline="0" dirty="0">
                <a:latin typeface="BIZ UDゴシック" panose="020B0400000000000000" pitchFamily="49" charset="-128"/>
                <a:ea typeface="BIZ UDゴシック" panose="020B0400000000000000" pitchFamily="49" charset="-128"/>
              </a:rPr>
              <a:t>、</a:t>
            </a:r>
            <a:r>
              <a:rPr lang="ja-JP" altLang="en-US" sz="1400" b="1" i="0" u="sng" strike="noStrike" baseline="0" dirty="0">
                <a:latin typeface="BIZ UDゴシック" panose="020B0400000000000000" pitchFamily="49" charset="-128"/>
                <a:ea typeface="BIZ UDゴシック" panose="020B0400000000000000" pitchFamily="49" charset="-128"/>
              </a:rPr>
              <a:t>府国保特会の剰余金の活用</a:t>
            </a:r>
            <a:r>
              <a:rPr lang="ja-JP" altLang="en-US" sz="1400" i="0" strike="noStrike" baseline="0" dirty="0">
                <a:latin typeface="BIZ UDゴシック" panose="020B0400000000000000" pitchFamily="49" charset="-128"/>
                <a:ea typeface="BIZ UDゴシック" panose="020B0400000000000000" pitchFamily="49" charset="-128"/>
              </a:rPr>
              <a:t>などにより</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約</a:t>
            </a:r>
            <a:r>
              <a:rPr lang="en-US" altLang="ja-JP" sz="1400" b="1" i="0" u="sng" strike="noStrike" baseline="0" dirty="0">
                <a:highlight>
                  <a:srgbClr val="FFFF00"/>
                </a:highlight>
                <a:latin typeface="BIZ UDゴシック" panose="020B0400000000000000" pitchFamily="49" charset="-128"/>
                <a:ea typeface="BIZ UDゴシック" panose="020B0400000000000000" pitchFamily="49" charset="-128"/>
              </a:rPr>
              <a:t>236</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億円の財源を確保</a:t>
            </a:r>
            <a:r>
              <a:rPr lang="ja-JP" altLang="en-US" sz="1400" i="0" strike="noStrike" baseline="0" dirty="0">
                <a:latin typeface="BIZ UDゴシック" panose="020B0400000000000000" pitchFamily="49" charset="-128"/>
                <a:ea typeface="BIZ UDゴシック" panose="020B0400000000000000" pitchFamily="49" charset="-128"/>
              </a:rPr>
              <a:t>し、</a:t>
            </a:r>
            <a:endParaRPr lang="en-US" altLang="ja-JP" sz="1400" i="0" strike="noStrike" baseline="0" dirty="0">
              <a:latin typeface="BIZ UDゴシック" panose="020B0400000000000000" pitchFamily="49" charset="-128"/>
              <a:ea typeface="BIZ UDゴシック" panose="020B0400000000000000" pitchFamily="49" charset="-128"/>
            </a:endParaRPr>
          </a:p>
          <a:p>
            <a:pPr>
              <a:lnSpc>
                <a:spcPct val="150000"/>
              </a:lnSpc>
            </a:pPr>
            <a:r>
              <a:rPr lang="ja-JP" altLang="en-US" sz="1400" dirty="0">
                <a:latin typeface="BIZ UDゴシック" panose="020B0400000000000000" pitchFamily="49" charset="-128"/>
                <a:ea typeface="BIZ UDゴシック" panose="020B0400000000000000" pitchFamily="49" charset="-128"/>
              </a:rPr>
              <a:t>　　</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一人あたり約</a:t>
            </a:r>
            <a:r>
              <a:rPr lang="en-US" altLang="ja-JP" sz="1400" b="1" i="0" u="sng" strike="noStrike" baseline="0" dirty="0">
                <a:highlight>
                  <a:srgbClr val="FFFF00"/>
                </a:highlight>
                <a:latin typeface="BIZ UDゴシック" panose="020B0400000000000000" pitchFamily="49" charset="-128"/>
                <a:ea typeface="BIZ UDゴシック" panose="020B0400000000000000" pitchFamily="49" charset="-128"/>
              </a:rPr>
              <a:t>16,400</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円の保険料の抑制</a:t>
            </a:r>
            <a:r>
              <a:rPr lang="ja-JP" altLang="en-US" sz="1400" i="0" strike="noStrike" baseline="0" dirty="0">
                <a:latin typeface="BIZ UDゴシック" panose="020B0400000000000000" pitchFamily="49" charset="-128"/>
                <a:ea typeface="BIZ UDゴシック" panose="020B0400000000000000" pitchFamily="49" charset="-128"/>
              </a:rPr>
              <a:t>を図りました。</a:t>
            </a:r>
            <a:endParaRPr lang="en-US" altLang="ja-JP" sz="1400" i="0" strike="noStrike" baseline="0" dirty="0">
              <a:latin typeface="BIZ UDゴシック" panose="020B0400000000000000" pitchFamily="49" charset="-128"/>
              <a:ea typeface="BIZ UDゴシック" panose="020B0400000000000000" pitchFamily="49" charset="-128"/>
            </a:endParaRPr>
          </a:p>
        </p:txBody>
      </p:sp>
      <p:grpSp>
        <p:nvGrpSpPr>
          <p:cNvPr id="14" name="グループ化 13">
            <a:extLst>
              <a:ext uri="{FF2B5EF4-FFF2-40B4-BE49-F238E27FC236}">
                <a16:creationId xmlns:a16="http://schemas.microsoft.com/office/drawing/2014/main" id="{7ED93E21-7C96-4B1B-9B08-1721ADF80F77}"/>
              </a:ext>
            </a:extLst>
          </p:cNvPr>
          <p:cNvGrpSpPr/>
          <p:nvPr/>
        </p:nvGrpSpPr>
        <p:grpSpPr>
          <a:xfrm>
            <a:off x="100483" y="5028667"/>
            <a:ext cx="3325822" cy="295250"/>
            <a:chOff x="78658" y="1838030"/>
            <a:chExt cx="1478928" cy="277000"/>
          </a:xfrm>
        </p:grpSpPr>
        <p:sp>
          <p:nvSpPr>
            <p:cNvPr id="15" name="正方形/長方形 14">
              <a:extLst>
                <a:ext uri="{FF2B5EF4-FFF2-40B4-BE49-F238E27FC236}">
                  <a16:creationId xmlns:a16="http://schemas.microsoft.com/office/drawing/2014/main" id="{B344B6F8-DD88-4C00-857C-027A287471AF}"/>
                </a:ext>
              </a:extLst>
            </p:cNvPr>
            <p:cNvSpPr/>
            <p:nvPr/>
          </p:nvSpPr>
          <p:spPr>
            <a:xfrm>
              <a:off x="456867" y="1838030"/>
              <a:ext cx="1100719" cy="276998"/>
            </a:xfrm>
            <a:prstGeom prst="rect">
              <a:avLst/>
            </a:prstGeom>
            <a:gradFill flip="none" rotWithShape="1">
              <a:gsLst>
                <a:gs pos="0">
                  <a:srgbClr val="3F9698">
                    <a:shade val="30000"/>
                    <a:satMod val="115000"/>
                  </a:srgbClr>
                </a:gs>
                <a:gs pos="50000">
                  <a:srgbClr val="3F9698">
                    <a:shade val="67500"/>
                    <a:satMod val="115000"/>
                  </a:srgbClr>
                </a:gs>
                <a:gs pos="100000">
                  <a:srgbClr val="3F9698">
                    <a:shade val="100000"/>
                    <a:satMod val="115000"/>
                  </a:srgbClr>
                </a:gs>
              </a:gsLst>
              <a:lin ang="2700000" scaled="1"/>
              <a:tileRect/>
            </a:gradFill>
            <a:ln>
              <a:solidFill>
                <a:srgbClr val="235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latin typeface="BIZ UDゴシック" panose="020B0400000000000000" pitchFamily="49" charset="-128"/>
                  <a:ea typeface="BIZ UDゴシック" panose="020B0400000000000000" pitchFamily="49" charset="-128"/>
                </a:rPr>
                <a:t>まとめ</a:t>
              </a:r>
              <a:endParaRPr kumimoji="1" lang="en-US" altLang="ja-JP" sz="1600" dirty="0">
                <a:latin typeface="BIZ UDゴシック" panose="020B0400000000000000" pitchFamily="49" charset="-128"/>
                <a:ea typeface="BIZ UDゴシック" panose="020B0400000000000000" pitchFamily="49" charset="-128"/>
              </a:endParaRPr>
            </a:p>
          </p:txBody>
        </p:sp>
        <p:sp>
          <p:nvSpPr>
            <p:cNvPr id="16" name="正方形/長方形 15">
              <a:extLst>
                <a:ext uri="{FF2B5EF4-FFF2-40B4-BE49-F238E27FC236}">
                  <a16:creationId xmlns:a16="http://schemas.microsoft.com/office/drawing/2014/main" id="{25499BF1-E226-42AB-8893-793CBA2B0C93}"/>
                </a:ext>
              </a:extLst>
            </p:cNvPr>
            <p:cNvSpPr/>
            <p:nvPr/>
          </p:nvSpPr>
          <p:spPr>
            <a:xfrm>
              <a:off x="78658" y="1838032"/>
              <a:ext cx="378210" cy="276998"/>
            </a:xfrm>
            <a:prstGeom prst="rect">
              <a:avLst/>
            </a:prstGeom>
            <a:solidFill>
              <a:srgbClr val="235253"/>
            </a:solidFill>
            <a:ln>
              <a:solidFill>
                <a:srgbClr val="23525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latin typeface="BIZ UDゴシック" panose="020B0400000000000000" pitchFamily="49" charset="-128"/>
                  <a:ea typeface="BIZ UDゴシック" panose="020B0400000000000000" pitchFamily="49" charset="-128"/>
                </a:rPr>
                <a:t>総　括</a:t>
              </a:r>
            </a:p>
          </p:txBody>
        </p:sp>
      </p:grpSp>
      <p:sp>
        <p:nvSpPr>
          <p:cNvPr id="17" name="テキスト ボックス 16">
            <a:extLst>
              <a:ext uri="{FF2B5EF4-FFF2-40B4-BE49-F238E27FC236}">
                <a16:creationId xmlns:a16="http://schemas.microsoft.com/office/drawing/2014/main" id="{B346582F-D564-4D1F-AE49-64A110FE4D96}"/>
              </a:ext>
            </a:extLst>
          </p:cNvPr>
          <p:cNvSpPr txBox="1"/>
          <p:nvPr/>
        </p:nvSpPr>
        <p:spPr>
          <a:xfrm>
            <a:off x="100483" y="5463907"/>
            <a:ext cx="10490480" cy="1976375"/>
          </a:xfrm>
          <a:prstGeom prst="rect">
            <a:avLst/>
          </a:prstGeom>
          <a:solidFill>
            <a:schemeClr val="accent5">
              <a:lumMod val="20000"/>
              <a:lumOff val="80000"/>
            </a:schemeClr>
          </a:solidFill>
          <a:ln w="28575">
            <a:solidFill>
              <a:srgbClr val="30878A"/>
            </a:solidFill>
            <a:prstDash val="sysDash"/>
          </a:ln>
        </p:spPr>
        <p:txBody>
          <a:bodyPr wrap="square" anchor="ctr">
            <a:spAutoFit/>
          </a:bodyPr>
          <a:lstStyle/>
          <a:p>
            <a:pPr>
              <a:lnSpc>
                <a:spcPct val="150000"/>
              </a:lnSpc>
            </a:pPr>
            <a:r>
              <a:rPr lang="ja-JP" altLang="en-US" sz="1400" i="0" u="none" strike="noStrike" baseline="0" dirty="0">
                <a:latin typeface="BIZ UDゴシック" panose="020B0400000000000000" pitchFamily="49" charset="-128"/>
                <a:ea typeface="BIZ UDゴシック" panose="020B0400000000000000" pitchFamily="49" charset="-128"/>
              </a:rPr>
              <a:t>○　</a:t>
            </a:r>
            <a:r>
              <a:rPr lang="ja-JP" altLang="en-US" sz="1400" dirty="0">
                <a:latin typeface="BIZ UDゴシック" panose="020B0400000000000000" pitchFamily="49" charset="-128"/>
                <a:ea typeface="BIZ UDゴシック" panose="020B0400000000000000" pitchFamily="49" charset="-128"/>
              </a:rPr>
              <a:t>上</a:t>
            </a:r>
            <a:r>
              <a:rPr lang="ja-JP" altLang="en-US" sz="1400" i="0" u="none" strike="noStrike" baseline="0" dirty="0">
                <a:latin typeface="BIZ UDゴシック" panose="020B0400000000000000" pitchFamily="49" charset="-128"/>
                <a:ea typeface="BIZ UDゴシック" panose="020B0400000000000000" pitchFamily="49" charset="-128"/>
              </a:rPr>
              <a:t>記の医療費の動向や保険料抑制の取組のほか、保険料の算定にあたっては、</a:t>
            </a:r>
            <a:r>
              <a:rPr lang="ja-JP" altLang="en-US" sz="1400" b="1" i="0" u="sng" strike="noStrike" baseline="0" dirty="0">
                <a:latin typeface="BIZ UDゴシック" panose="020B0400000000000000" pitchFamily="49" charset="-128"/>
                <a:ea typeface="BIZ UDゴシック" panose="020B0400000000000000" pitchFamily="49" charset="-128"/>
              </a:rPr>
              <a:t>増加要因</a:t>
            </a:r>
            <a:r>
              <a:rPr lang="ja-JP" altLang="en-US" sz="1400" i="0" u="none" strike="noStrike" baseline="0" dirty="0">
                <a:latin typeface="BIZ UDゴシック" panose="020B0400000000000000" pitchFamily="49" charset="-128"/>
                <a:ea typeface="BIZ UDゴシック" panose="020B0400000000000000" pitchFamily="49" charset="-128"/>
              </a:rPr>
              <a:t>も加味した結果となっており、</a:t>
            </a:r>
            <a:endParaRPr lang="en-US" altLang="ja-JP" sz="1400" i="0" u="none" strike="noStrike" baseline="0" dirty="0">
              <a:latin typeface="BIZ UDゴシック" panose="020B0400000000000000" pitchFamily="49" charset="-128"/>
              <a:ea typeface="BIZ UDゴシック" panose="020B0400000000000000" pitchFamily="49" charset="-128"/>
            </a:endParaRPr>
          </a:p>
          <a:p>
            <a:pPr>
              <a:lnSpc>
                <a:spcPct val="150000"/>
              </a:lnSpc>
            </a:pPr>
            <a:r>
              <a:rPr lang="ja-JP" altLang="en-US" sz="1400" dirty="0">
                <a:latin typeface="BIZ UDゴシック" panose="020B0400000000000000" pitchFamily="49" charset="-128"/>
                <a:ea typeface="BIZ UDゴシック" panose="020B0400000000000000" pitchFamily="49" charset="-128"/>
              </a:rPr>
              <a:t>　　</a:t>
            </a:r>
            <a:r>
              <a:rPr lang="ja-JP" altLang="en-US" sz="1400" i="0" u="none" strike="noStrike" baseline="0" dirty="0">
                <a:latin typeface="BIZ UDゴシック" panose="020B0400000000000000" pitchFamily="49" charset="-128"/>
                <a:ea typeface="BIZ UDゴシック" panose="020B0400000000000000" pitchFamily="49" charset="-128"/>
              </a:rPr>
              <a:t>主な増加要因としては、国から示される前期高齢者交付金の大幅な減少のほか、国の制度改正に伴う高額医療負担金の減少</a:t>
            </a:r>
            <a:endParaRPr lang="en-US" altLang="ja-JP" sz="1400" i="0" u="none" strike="noStrike" baseline="0" dirty="0">
              <a:latin typeface="BIZ UDゴシック" panose="020B0400000000000000" pitchFamily="49" charset="-128"/>
              <a:ea typeface="BIZ UDゴシック" panose="020B0400000000000000" pitchFamily="49" charset="-128"/>
            </a:endParaRPr>
          </a:p>
          <a:p>
            <a:pPr>
              <a:lnSpc>
                <a:spcPct val="150000"/>
              </a:lnSpc>
            </a:pPr>
            <a:r>
              <a:rPr lang="ja-JP" altLang="en-US" sz="1400" dirty="0">
                <a:latin typeface="BIZ UDゴシック" panose="020B0400000000000000" pitchFamily="49" charset="-128"/>
                <a:ea typeface="BIZ UDゴシック" panose="020B0400000000000000" pitchFamily="49" charset="-128"/>
              </a:rPr>
              <a:t>　　</a:t>
            </a:r>
            <a:r>
              <a:rPr lang="ja-JP" altLang="en-US" sz="1400" i="0" u="none" strike="noStrike" baseline="0" dirty="0">
                <a:latin typeface="BIZ UDゴシック" panose="020B0400000000000000" pitchFamily="49" charset="-128"/>
                <a:ea typeface="BIZ UDゴシック" panose="020B0400000000000000" pitchFamily="49" charset="-128"/>
              </a:rPr>
              <a:t>や保険給付費の減少等に伴う国の普通調整交付金の減少といった</a:t>
            </a:r>
            <a:r>
              <a:rPr lang="ja-JP" altLang="en-US" sz="1400" b="1" i="0" u="sng" strike="noStrike" baseline="0" dirty="0">
                <a:latin typeface="BIZ UDゴシック" panose="020B0400000000000000" pitchFamily="49" charset="-128"/>
                <a:ea typeface="BIZ UDゴシック" panose="020B0400000000000000" pitchFamily="49" charset="-128"/>
              </a:rPr>
              <a:t>公費の減少といった要因</a:t>
            </a:r>
            <a:r>
              <a:rPr lang="ja-JP" altLang="en-US" sz="1400" i="0" u="none" strike="noStrike" baseline="0" dirty="0">
                <a:latin typeface="BIZ UDゴシック" panose="020B0400000000000000" pitchFamily="49" charset="-128"/>
                <a:ea typeface="BIZ UDゴシック" panose="020B0400000000000000" pitchFamily="49" charset="-128"/>
              </a:rPr>
              <a:t>が挙げられます。</a:t>
            </a:r>
            <a:endParaRPr lang="en-US" altLang="ja-JP" sz="1400" i="0" u="none" strike="noStrike" baseline="0" dirty="0">
              <a:latin typeface="BIZ UDゴシック" panose="020B0400000000000000" pitchFamily="49" charset="-128"/>
              <a:ea typeface="BIZ UDゴシック" panose="020B0400000000000000" pitchFamily="49" charset="-128"/>
            </a:endParaRPr>
          </a:p>
          <a:p>
            <a:pPr>
              <a:lnSpc>
                <a:spcPct val="150000"/>
              </a:lnSpc>
            </a:pPr>
            <a:r>
              <a:rPr lang="ja-JP" altLang="en-US" sz="1400" dirty="0">
                <a:latin typeface="BIZ UDゴシック" panose="020B0400000000000000" pitchFamily="49" charset="-128"/>
                <a:ea typeface="BIZ UDゴシック" panose="020B0400000000000000" pitchFamily="49" charset="-128"/>
              </a:rPr>
              <a:t>○　令和７年度大阪府市町村統一保険料率については、これらの増減要因等を加味した結果となりますが、</a:t>
            </a:r>
            <a:endParaRPr lang="en-US" altLang="ja-JP" sz="1400" dirty="0">
              <a:latin typeface="BIZ UDゴシック" panose="020B0400000000000000" pitchFamily="49" charset="-128"/>
              <a:ea typeface="BIZ UDゴシック" panose="020B0400000000000000" pitchFamily="49" charset="-128"/>
            </a:endParaRPr>
          </a:p>
          <a:p>
            <a:pPr>
              <a:lnSpc>
                <a:spcPct val="150000"/>
              </a:lnSpc>
            </a:pPr>
            <a:r>
              <a:rPr lang="ja-JP" altLang="en-US" sz="1400" dirty="0">
                <a:latin typeface="BIZ UDゴシック" panose="020B0400000000000000" pitchFamily="49" charset="-128"/>
                <a:ea typeface="BIZ UDゴシック" panose="020B0400000000000000" pitchFamily="49" charset="-128"/>
              </a:rPr>
              <a:t>　　最終的には保険料算定のベースとなる</a:t>
            </a:r>
            <a:r>
              <a:rPr lang="ja-JP" altLang="en-US" sz="1400" b="1" u="sng" dirty="0">
                <a:highlight>
                  <a:srgbClr val="FFFF00"/>
                </a:highlight>
                <a:latin typeface="BIZ UDゴシック" panose="020B0400000000000000" pitchFamily="49" charset="-128"/>
                <a:ea typeface="BIZ UDゴシック" panose="020B0400000000000000" pitchFamily="49" charset="-128"/>
              </a:rPr>
              <a:t>医療費の見込みが前年度を下回ることの影響を受け</a:t>
            </a:r>
            <a:r>
              <a:rPr lang="ja-JP" altLang="en-US" sz="1400" dirty="0">
                <a:latin typeface="BIZ UDゴシック" panose="020B0400000000000000" pitchFamily="49" charset="-128"/>
                <a:ea typeface="BIZ UDゴシック" panose="020B0400000000000000" pitchFamily="49" charset="-128"/>
              </a:rPr>
              <a:t>、</a:t>
            </a:r>
            <a:endParaRPr lang="en-US" altLang="ja-JP" sz="1400" dirty="0">
              <a:latin typeface="BIZ UDゴシック" panose="020B0400000000000000" pitchFamily="49" charset="-128"/>
              <a:ea typeface="BIZ UDゴシック" panose="020B0400000000000000" pitchFamily="49" charset="-128"/>
            </a:endParaRPr>
          </a:p>
          <a:p>
            <a:pPr>
              <a:lnSpc>
                <a:spcPct val="150000"/>
              </a:lnSpc>
            </a:pPr>
            <a:r>
              <a:rPr lang="ja-JP" altLang="en-US" sz="1400" i="0" strike="noStrike" baseline="0" dirty="0">
                <a:latin typeface="BIZ UDゴシック" panose="020B0400000000000000" pitchFamily="49" charset="-128"/>
                <a:ea typeface="BIZ UDゴシック" panose="020B0400000000000000" pitchFamily="49" charset="-128"/>
              </a:rPr>
              <a:t>　　一人あたり保険料額ベースの前年度比較において、</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令和６年度より</a:t>
            </a:r>
            <a:r>
              <a:rPr lang="en-US" altLang="ja-JP" sz="1400" b="1" i="0" u="sng" strike="noStrike" baseline="0" dirty="0">
                <a:highlight>
                  <a:srgbClr val="FFFF00"/>
                </a:highlight>
                <a:latin typeface="BIZ UDゴシック" panose="020B0400000000000000" pitchFamily="49" charset="-128"/>
                <a:ea typeface="BIZ UDゴシック" panose="020B0400000000000000" pitchFamily="49" charset="-128"/>
              </a:rPr>
              <a:t>3,527</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円（</a:t>
            </a:r>
            <a:r>
              <a:rPr lang="en-US" altLang="ja-JP" sz="1400" b="1" i="0" u="sng" strike="noStrike" baseline="0" dirty="0">
                <a:highlight>
                  <a:srgbClr val="FFFF00"/>
                </a:highlight>
                <a:latin typeface="BIZ UDゴシック" panose="020B0400000000000000" pitchFamily="49" charset="-128"/>
                <a:ea typeface="BIZ UDゴシック" panose="020B0400000000000000" pitchFamily="49" charset="-128"/>
              </a:rPr>
              <a:t>2.13</a:t>
            </a:r>
            <a:r>
              <a:rPr lang="ja-JP" altLang="en-US" sz="1400" b="1" i="0" u="sng" strike="noStrike" baseline="0" dirty="0">
                <a:highlight>
                  <a:srgbClr val="FFFF00"/>
                </a:highlight>
                <a:latin typeface="BIZ UDゴシック" panose="020B0400000000000000" pitchFamily="49" charset="-128"/>
                <a:ea typeface="BIZ UDゴシック" panose="020B0400000000000000" pitchFamily="49" charset="-128"/>
              </a:rPr>
              <a:t>％）の減少</a:t>
            </a:r>
            <a:r>
              <a:rPr lang="ja-JP" altLang="en-US" sz="1400" i="0" strike="noStrike" baseline="0" dirty="0">
                <a:latin typeface="BIZ UDゴシック" panose="020B0400000000000000" pitchFamily="49" charset="-128"/>
                <a:ea typeface="BIZ UDゴシック" panose="020B0400000000000000" pitchFamily="49" charset="-128"/>
              </a:rPr>
              <a:t>となりました。</a:t>
            </a:r>
            <a:endParaRPr lang="en-US" altLang="ja-JP" sz="1400" i="0" strike="noStrike" baseline="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565525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a:extLst>
              <a:ext uri="{FF2B5EF4-FFF2-40B4-BE49-F238E27FC236}">
                <a16:creationId xmlns:a16="http://schemas.microsoft.com/office/drawing/2014/main" id="{C0E511E3-6350-4DAC-BBA4-C110F5D42069}"/>
              </a:ext>
            </a:extLst>
          </p:cNvPr>
          <p:cNvSpPr txBox="1"/>
          <p:nvPr/>
        </p:nvSpPr>
        <p:spPr>
          <a:xfrm>
            <a:off x="-4" y="-5049"/>
            <a:ext cx="10691812" cy="400110"/>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lin ang="2700000" scaled="1"/>
            <a:tileRect/>
          </a:gradFill>
        </p:spPr>
        <p:txBody>
          <a:bodyPr wrap="square" rtlCol="0">
            <a:spAutoFit/>
          </a:bodyPr>
          <a:lstStyle/>
          <a:p>
            <a:pPr algn="ctr"/>
            <a:r>
              <a:rPr kumimoji="1" lang="ja-JP" altLang="en-US" sz="2000" b="1" dirty="0">
                <a:solidFill>
                  <a:schemeClr val="tx1"/>
                </a:solidFill>
                <a:latin typeface="BIZ UDゴシック" panose="020B0400000000000000" pitchFamily="49" charset="-128"/>
                <a:ea typeface="BIZ UDゴシック" panose="020B0400000000000000" pitchFamily="49" charset="-128"/>
              </a:rPr>
              <a:t>令和７年度の保険料額について</a:t>
            </a:r>
            <a:endParaRPr kumimoji="1" lang="ja-JP" altLang="en-US" sz="2000" b="1" dirty="0">
              <a:latin typeface="BIZ UDゴシック" panose="020B0400000000000000" pitchFamily="49" charset="-128"/>
              <a:ea typeface="BIZ UDゴシック" panose="020B0400000000000000" pitchFamily="49" charset="-128"/>
            </a:endParaRPr>
          </a:p>
        </p:txBody>
      </p:sp>
      <p:sp>
        <p:nvSpPr>
          <p:cNvPr id="57" name="正方形/長方形 56">
            <a:extLst>
              <a:ext uri="{FF2B5EF4-FFF2-40B4-BE49-F238E27FC236}">
                <a16:creationId xmlns:a16="http://schemas.microsoft.com/office/drawing/2014/main" id="{81AC6C12-36C4-402C-9313-A37B94F0DF57}"/>
              </a:ext>
            </a:extLst>
          </p:cNvPr>
          <p:cNvSpPr/>
          <p:nvPr/>
        </p:nvSpPr>
        <p:spPr>
          <a:xfrm>
            <a:off x="167952" y="767509"/>
            <a:ext cx="10523861" cy="698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BIZ UDゴシック" panose="020B0400000000000000" pitchFamily="49" charset="-128"/>
                <a:ea typeface="BIZ UDゴシック" panose="020B0400000000000000" pitchFamily="49" charset="-128"/>
              </a:rPr>
              <a:t>○　保険料額は市町村において決定されますが、その計算方法は以下のとおりとなります。</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r>
              <a:rPr kumimoji="1" lang="ja-JP" altLang="en-US" sz="1400" dirty="0">
                <a:solidFill>
                  <a:schemeClr val="tx1"/>
                </a:solidFill>
                <a:latin typeface="BIZ UDゴシック" panose="020B0400000000000000" pitchFamily="49" charset="-128"/>
                <a:ea typeface="BIZ UDゴシック" panose="020B0400000000000000" pitchFamily="49" charset="-128"/>
              </a:rPr>
              <a:t>○　ご自身の保険料額は、市町村において、前年度の所得や世帯構成等に応じて決定されます。</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r>
              <a:rPr kumimoji="1" lang="ja-JP" altLang="en-US" sz="1400" dirty="0">
                <a:solidFill>
                  <a:schemeClr val="tx1"/>
                </a:solidFill>
                <a:latin typeface="BIZ UDゴシック" panose="020B0400000000000000" pitchFamily="49" charset="-128"/>
                <a:ea typeface="BIZ UDゴシック" panose="020B0400000000000000" pitchFamily="49" charset="-128"/>
              </a:rPr>
              <a:t>　　詳しくは、お住いの市町村へお問い合わせください。</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58" name="正方形/長方形 57">
            <a:extLst>
              <a:ext uri="{FF2B5EF4-FFF2-40B4-BE49-F238E27FC236}">
                <a16:creationId xmlns:a16="http://schemas.microsoft.com/office/drawing/2014/main" id="{4204C244-582F-4C5B-BCDD-75FDB9A10F24}"/>
              </a:ext>
            </a:extLst>
          </p:cNvPr>
          <p:cNvSpPr/>
          <p:nvPr/>
        </p:nvSpPr>
        <p:spPr>
          <a:xfrm>
            <a:off x="0" y="421169"/>
            <a:ext cx="10691813" cy="2845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solidFill>
                  <a:schemeClr val="tx1"/>
                </a:solidFill>
                <a:latin typeface="BIZ UDゴシック" panose="020B0400000000000000" pitchFamily="49" charset="-128"/>
                <a:ea typeface="BIZ UDゴシック" panose="020B0400000000000000" pitchFamily="49" charset="-128"/>
              </a:rPr>
              <a:t>■　保険料額の計算方法について</a:t>
            </a:r>
          </a:p>
        </p:txBody>
      </p:sp>
      <p:sp>
        <p:nvSpPr>
          <p:cNvPr id="27" name="四角形: 角を丸くする 26">
            <a:extLst>
              <a:ext uri="{FF2B5EF4-FFF2-40B4-BE49-F238E27FC236}">
                <a16:creationId xmlns:a16="http://schemas.microsoft.com/office/drawing/2014/main" id="{996EF777-E21D-46DD-8D98-B793070D5F69}"/>
              </a:ext>
            </a:extLst>
          </p:cNvPr>
          <p:cNvSpPr/>
          <p:nvPr/>
        </p:nvSpPr>
        <p:spPr>
          <a:xfrm>
            <a:off x="284481" y="1860409"/>
            <a:ext cx="1913028" cy="471211"/>
          </a:xfrm>
          <a:prstGeom prst="roundRect">
            <a:avLst>
              <a:gd name="adj" fmla="val 50000"/>
            </a:avLst>
          </a:prstGeom>
          <a:solidFill>
            <a:schemeClr val="bg2">
              <a:lumMod val="90000"/>
            </a:schemeClr>
          </a:solidFill>
          <a:ln w="19050">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BIZ UDゴシック" panose="020B0400000000000000" pitchFamily="49" charset="-128"/>
                <a:ea typeface="BIZ UDゴシック" panose="020B0400000000000000" pitchFamily="49" charset="-128"/>
              </a:rPr>
              <a:t>保険料額 </a:t>
            </a:r>
          </a:p>
        </p:txBody>
      </p:sp>
      <p:sp>
        <p:nvSpPr>
          <p:cNvPr id="37" name="四角形: 角を丸くする 36">
            <a:extLst>
              <a:ext uri="{FF2B5EF4-FFF2-40B4-BE49-F238E27FC236}">
                <a16:creationId xmlns:a16="http://schemas.microsoft.com/office/drawing/2014/main" id="{4265949D-E53F-4B31-8AD8-5B9A701F43FB}"/>
              </a:ext>
            </a:extLst>
          </p:cNvPr>
          <p:cNvSpPr/>
          <p:nvPr/>
        </p:nvSpPr>
        <p:spPr>
          <a:xfrm>
            <a:off x="282898" y="2732543"/>
            <a:ext cx="1913028" cy="677710"/>
          </a:xfrm>
          <a:prstGeom prst="roundRect">
            <a:avLst>
              <a:gd name="adj" fmla="val 11812"/>
            </a:avLst>
          </a:prstGeom>
          <a:solidFill>
            <a:schemeClr val="accent5">
              <a:lumMod val="20000"/>
              <a:lumOff val="80000"/>
            </a:schemeClr>
          </a:solidFill>
          <a:ln w="38100">
            <a:solidFill>
              <a:schemeClr val="accent5">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177" dirty="0">
                <a:solidFill>
                  <a:schemeClr val="accent5">
                    <a:lumMod val="50000"/>
                  </a:schemeClr>
                </a:solidFill>
                <a:latin typeface="BIZ UDゴシック" panose="020B0400000000000000" pitchFamily="49" charset="-128"/>
                <a:ea typeface="BIZ UDゴシック" panose="020B0400000000000000" pitchFamily="49" charset="-128"/>
              </a:rPr>
              <a:t> </a:t>
            </a:r>
            <a:r>
              <a:rPr kumimoji="1" lang="ja-JP" altLang="en-US" sz="1200" b="1" dirty="0">
                <a:solidFill>
                  <a:schemeClr val="accent5">
                    <a:lumMod val="50000"/>
                  </a:schemeClr>
                </a:solidFill>
                <a:latin typeface="BIZ UDゴシック" panose="020B0400000000000000" pitchFamily="49" charset="-128"/>
                <a:ea typeface="BIZ UDゴシック" panose="020B0400000000000000" pitchFamily="49" charset="-128"/>
              </a:rPr>
              <a:t>医療分保険料</a:t>
            </a:r>
            <a:endParaRPr kumimoji="1" lang="en-US" altLang="ja-JP" sz="1200" b="1" dirty="0">
              <a:solidFill>
                <a:schemeClr val="accent5">
                  <a:lumMod val="50000"/>
                </a:schemeClr>
              </a:solidFill>
              <a:latin typeface="BIZ UDゴシック" panose="020B0400000000000000" pitchFamily="49" charset="-128"/>
              <a:ea typeface="BIZ UDゴシック" panose="020B0400000000000000" pitchFamily="49" charset="-128"/>
            </a:endParaRPr>
          </a:p>
          <a:p>
            <a:pPr algn="ctr"/>
            <a:r>
              <a:rPr kumimoji="1" lang="ja-JP" altLang="en-US" sz="1200" b="1" dirty="0">
                <a:solidFill>
                  <a:schemeClr val="accent5">
                    <a:lumMod val="50000"/>
                  </a:schemeClr>
                </a:solidFill>
                <a:latin typeface="BIZ UDゴシック" panose="020B0400000000000000" pitchFamily="49" charset="-128"/>
                <a:ea typeface="BIZ UDゴシック" panose="020B0400000000000000" pitchFamily="49" charset="-128"/>
              </a:rPr>
              <a:t>限度額</a:t>
            </a:r>
            <a:r>
              <a:rPr kumimoji="1" lang="en-US" altLang="ja-JP" sz="1200" b="1" u="sng" dirty="0">
                <a:solidFill>
                  <a:schemeClr val="accent5">
                    <a:lumMod val="50000"/>
                  </a:schemeClr>
                </a:solidFill>
                <a:latin typeface="BIZ UDゴシック" panose="020B0400000000000000" pitchFamily="49" charset="-128"/>
                <a:ea typeface="BIZ UDゴシック" panose="020B0400000000000000" pitchFamily="49" charset="-128"/>
              </a:rPr>
              <a:t>65</a:t>
            </a:r>
            <a:r>
              <a:rPr kumimoji="1" lang="ja-JP" altLang="en-US" sz="1200" b="1" u="sng" dirty="0">
                <a:solidFill>
                  <a:schemeClr val="accent5">
                    <a:lumMod val="50000"/>
                  </a:schemeClr>
                </a:solidFill>
                <a:latin typeface="BIZ UDゴシック" panose="020B0400000000000000" pitchFamily="49" charset="-128"/>
                <a:ea typeface="BIZ UDゴシック" panose="020B0400000000000000" pitchFamily="49" charset="-128"/>
              </a:rPr>
              <a:t>万円</a:t>
            </a:r>
          </a:p>
        </p:txBody>
      </p:sp>
      <p:sp>
        <p:nvSpPr>
          <p:cNvPr id="54" name="次の値と等しい 53">
            <a:extLst>
              <a:ext uri="{FF2B5EF4-FFF2-40B4-BE49-F238E27FC236}">
                <a16:creationId xmlns:a16="http://schemas.microsoft.com/office/drawing/2014/main" id="{ED6A47D6-9F66-4AD7-9A23-790E893E901F}"/>
              </a:ext>
            </a:extLst>
          </p:cNvPr>
          <p:cNvSpPr/>
          <p:nvPr/>
        </p:nvSpPr>
        <p:spPr>
          <a:xfrm rot="5400000">
            <a:off x="1070924" y="2415158"/>
            <a:ext cx="340143" cy="233848"/>
          </a:xfrm>
          <a:prstGeom prst="mathEqual">
            <a:avLst>
              <a:gd name="adj1" fmla="val 23520"/>
              <a:gd name="adj2" fmla="val 11760"/>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p:txBody>
      </p:sp>
      <p:sp>
        <p:nvSpPr>
          <p:cNvPr id="55" name="大かっこ 54">
            <a:extLst>
              <a:ext uri="{FF2B5EF4-FFF2-40B4-BE49-F238E27FC236}">
                <a16:creationId xmlns:a16="http://schemas.microsoft.com/office/drawing/2014/main" id="{A966F8E5-288A-4B26-884F-E8E977842214}"/>
              </a:ext>
            </a:extLst>
          </p:cNvPr>
          <p:cNvSpPr/>
          <p:nvPr/>
        </p:nvSpPr>
        <p:spPr>
          <a:xfrm>
            <a:off x="672816" y="3069031"/>
            <a:ext cx="1130972" cy="180758"/>
          </a:xfrm>
          <a:prstGeom prst="bracketPair">
            <a:avLst/>
          </a:prstGeom>
          <a:ln>
            <a:solidFill>
              <a:schemeClr val="accent5">
                <a:lumMod val="50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sz="1200">
              <a:latin typeface="BIZ UDゴシック" panose="020B0400000000000000" pitchFamily="49" charset="-128"/>
              <a:ea typeface="BIZ UDゴシック" panose="020B0400000000000000" pitchFamily="49" charset="-128"/>
            </a:endParaRPr>
          </a:p>
        </p:txBody>
      </p:sp>
      <p:sp>
        <p:nvSpPr>
          <p:cNvPr id="56" name="テキスト ボックス 55">
            <a:extLst>
              <a:ext uri="{FF2B5EF4-FFF2-40B4-BE49-F238E27FC236}">
                <a16:creationId xmlns:a16="http://schemas.microsoft.com/office/drawing/2014/main" id="{4EFDB904-411A-4713-8922-518699251734}"/>
              </a:ext>
            </a:extLst>
          </p:cNvPr>
          <p:cNvSpPr txBox="1"/>
          <p:nvPr/>
        </p:nvSpPr>
        <p:spPr>
          <a:xfrm>
            <a:off x="9348283" y="5576463"/>
            <a:ext cx="1411157" cy="266548"/>
          </a:xfrm>
          <a:prstGeom prst="rect">
            <a:avLst/>
          </a:prstGeom>
          <a:noFill/>
        </p:spPr>
        <p:txBody>
          <a:bodyPr wrap="square">
            <a:spAutoFit/>
          </a:bodyPr>
          <a:lstStyle/>
          <a:p>
            <a:pPr>
              <a:lnSpc>
                <a:spcPts val="1600"/>
              </a:lnSpc>
            </a:pPr>
            <a:r>
              <a:rPr lang="en-US" altLang="ja-JP" sz="1100" dirty="0">
                <a:latin typeface="BIZ UDゴシック" panose="020B0400000000000000" pitchFamily="49" charset="-128"/>
                <a:ea typeface="BIZ UDゴシック" panose="020B0400000000000000" pitchFamily="49" charset="-128"/>
              </a:rPr>
              <a:t>※ </a:t>
            </a:r>
            <a:r>
              <a:rPr lang="ja-JP" altLang="en-US" sz="1100" dirty="0">
                <a:latin typeface="BIZ UDゴシック" panose="020B0400000000000000" pitchFamily="49" charset="-128"/>
                <a:ea typeface="BIZ UDゴシック" panose="020B0400000000000000" pitchFamily="49" charset="-128"/>
              </a:rPr>
              <a:t>基礎控除後所得</a:t>
            </a:r>
          </a:p>
        </p:txBody>
      </p:sp>
      <p:grpSp>
        <p:nvGrpSpPr>
          <p:cNvPr id="4" name="グループ化 3">
            <a:extLst>
              <a:ext uri="{FF2B5EF4-FFF2-40B4-BE49-F238E27FC236}">
                <a16:creationId xmlns:a16="http://schemas.microsoft.com/office/drawing/2014/main" id="{2A506AB5-2DCF-471F-BDC5-3B672F1AE92D}"/>
              </a:ext>
            </a:extLst>
          </p:cNvPr>
          <p:cNvGrpSpPr/>
          <p:nvPr/>
        </p:nvGrpSpPr>
        <p:grpSpPr>
          <a:xfrm>
            <a:off x="2221307" y="2729131"/>
            <a:ext cx="8171222" cy="677710"/>
            <a:chOff x="2241627" y="2251611"/>
            <a:chExt cx="8171222" cy="677710"/>
          </a:xfrm>
          <a:effectLst>
            <a:outerShdw blurRad="50800" dist="38100" dir="2700000" algn="tl" rotWithShape="0">
              <a:prstClr val="black">
                <a:alpha val="40000"/>
              </a:prstClr>
            </a:outerShdw>
          </a:effectLst>
        </p:grpSpPr>
        <p:sp>
          <p:nvSpPr>
            <p:cNvPr id="29" name="正方形/長方形 28">
              <a:extLst>
                <a:ext uri="{FF2B5EF4-FFF2-40B4-BE49-F238E27FC236}">
                  <a16:creationId xmlns:a16="http://schemas.microsoft.com/office/drawing/2014/main" id="{3D87A982-1EAC-4C55-A105-1B21DE1576E1}"/>
                </a:ext>
              </a:extLst>
            </p:cNvPr>
            <p:cNvSpPr/>
            <p:nvPr/>
          </p:nvSpPr>
          <p:spPr>
            <a:xfrm>
              <a:off x="2679429" y="2251611"/>
              <a:ext cx="2791474" cy="677710"/>
            </a:xfrm>
            <a:prstGeom prst="rect">
              <a:avLst/>
            </a:prstGeom>
            <a:solidFill>
              <a:schemeClr val="accent5">
                <a:lumMod val="20000"/>
                <a:lumOff val="80000"/>
              </a:schemeClr>
            </a:solidFill>
            <a:ln w="571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002060"/>
                  </a:solidFill>
                  <a:latin typeface="BIZ UDゴシック" panose="020B0400000000000000" pitchFamily="49" charset="-128"/>
                  <a:ea typeface="BIZ UDゴシック" panose="020B0400000000000000" pitchFamily="49" charset="-128"/>
                </a:rPr>
                <a:t>世帯に属する被保険者の前年の所得</a:t>
              </a:r>
              <a:r>
                <a:rPr kumimoji="1" lang="en-US" altLang="ja-JP" sz="700" dirty="0">
                  <a:solidFill>
                    <a:srgbClr val="002060"/>
                  </a:solidFill>
                  <a:latin typeface="BIZ UDゴシック" panose="020B0400000000000000" pitchFamily="49" charset="-128"/>
                  <a:ea typeface="BIZ UDゴシック" panose="020B0400000000000000" pitchFamily="49" charset="-128"/>
                </a:rPr>
                <a:t>※</a:t>
              </a:r>
            </a:p>
            <a:p>
              <a:r>
                <a:rPr kumimoji="1" lang="ja-JP" altLang="en-US" sz="1200" dirty="0">
                  <a:solidFill>
                    <a:srgbClr val="002060"/>
                  </a:solidFill>
                  <a:latin typeface="BIZ UDゴシック" panose="020B0400000000000000" pitchFamily="49" charset="-128"/>
                  <a:ea typeface="BIZ UDゴシック" panose="020B0400000000000000" pitchFamily="49" charset="-128"/>
                </a:rPr>
                <a:t>　　</a:t>
              </a:r>
              <a:r>
                <a:rPr kumimoji="1" lang="en-US" altLang="ja-JP" sz="1200" dirty="0">
                  <a:solidFill>
                    <a:srgbClr val="002060"/>
                  </a:solidFill>
                  <a:latin typeface="BIZ UDゴシック" panose="020B0400000000000000" pitchFamily="49" charset="-128"/>
                  <a:ea typeface="BIZ UDゴシック" panose="020B0400000000000000" pitchFamily="49" charset="-128"/>
                </a:rPr>
                <a:t>×</a:t>
              </a:r>
              <a:r>
                <a:rPr kumimoji="1" lang="ja-JP" altLang="en-US" sz="1200" dirty="0">
                  <a:solidFill>
                    <a:srgbClr val="002060"/>
                  </a:solidFill>
                  <a:latin typeface="BIZ UDゴシック" panose="020B0400000000000000" pitchFamily="49" charset="-128"/>
                  <a:ea typeface="BIZ UDゴシック" panose="020B0400000000000000" pitchFamily="49" charset="-128"/>
                </a:rPr>
                <a:t>所得割（</a:t>
              </a:r>
              <a:r>
                <a:rPr kumimoji="1" lang="en-US" altLang="ja-JP" sz="1200" b="1" u="sng" dirty="0">
                  <a:solidFill>
                    <a:srgbClr val="002060"/>
                  </a:solidFill>
                  <a:latin typeface="BIZ UDゴシック" panose="020B0400000000000000" pitchFamily="49" charset="-128"/>
                  <a:ea typeface="BIZ UDゴシック" panose="020B0400000000000000" pitchFamily="49" charset="-128"/>
                </a:rPr>
                <a:t>9.30</a:t>
              </a:r>
              <a:r>
                <a:rPr kumimoji="1" lang="ja-JP" altLang="en-US" sz="1200" b="1" u="sng" dirty="0">
                  <a:solidFill>
                    <a:srgbClr val="002060"/>
                  </a:solidFill>
                  <a:latin typeface="BIZ UDゴシック" panose="020B0400000000000000" pitchFamily="49" charset="-128"/>
                  <a:ea typeface="BIZ UDゴシック" panose="020B0400000000000000" pitchFamily="49" charset="-128"/>
                </a:rPr>
                <a:t>％</a:t>
              </a:r>
              <a:r>
                <a:rPr kumimoji="1" lang="ja-JP" altLang="en-US" sz="1200" dirty="0">
                  <a:solidFill>
                    <a:srgbClr val="002060"/>
                  </a:solidFill>
                  <a:latin typeface="BIZ UDゴシック" panose="020B0400000000000000" pitchFamily="49" charset="-128"/>
                  <a:ea typeface="BIZ UDゴシック" panose="020B0400000000000000" pitchFamily="49" charset="-128"/>
                </a:rPr>
                <a:t>）</a:t>
              </a:r>
              <a:endParaRPr kumimoji="1" lang="en-US" altLang="ja-JP" sz="1200" dirty="0">
                <a:solidFill>
                  <a:srgbClr val="002060"/>
                </a:solidFill>
                <a:latin typeface="BIZ UDゴシック" panose="020B0400000000000000" pitchFamily="49" charset="-128"/>
                <a:ea typeface="BIZ UDゴシック" panose="020B0400000000000000" pitchFamily="49" charset="-128"/>
              </a:endParaRPr>
            </a:p>
          </p:txBody>
        </p:sp>
        <p:sp>
          <p:nvSpPr>
            <p:cNvPr id="31" name="テキスト ボックス 30">
              <a:extLst>
                <a:ext uri="{FF2B5EF4-FFF2-40B4-BE49-F238E27FC236}">
                  <a16:creationId xmlns:a16="http://schemas.microsoft.com/office/drawing/2014/main" id="{CFE95586-ADBE-4792-B498-2ACF442E7F98}"/>
                </a:ext>
              </a:extLst>
            </p:cNvPr>
            <p:cNvSpPr txBox="1"/>
            <p:nvPr/>
          </p:nvSpPr>
          <p:spPr>
            <a:xfrm>
              <a:off x="2241627" y="2405800"/>
              <a:ext cx="412421" cy="369332"/>
            </a:xfrm>
            <a:prstGeom prst="rect">
              <a:avLst/>
            </a:prstGeom>
            <a:noFill/>
          </p:spPr>
          <p:txBody>
            <a:bodyPr wrap="square" rtlCol="0">
              <a:spAutoFit/>
            </a:bodyPr>
            <a:lstStyle/>
            <a:p>
              <a:r>
                <a:rPr kumimoji="1" lang="ja-JP" altLang="en-US" dirty="0">
                  <a:solidFill>
                    <a:srgbClr val="002060"/>
                  </a:solidFill>
                  <a:latin typeface="BIZ UDゴシック" panose="020B0400000000000000" pitchFamily="49" charset="-128"/>
                  <a:ea typeface="BIZ UDゴシック" panose="020B0400000000000000" pitchFamily="49" charset="-128"/>
                </a:rPr>
                <a:t>＝</a:t>
              </a:r>
            </a:p>
          </p:txBody>
        </p:sp>
        <p:sp>
          <p:nvSpPr>
            <p:cNvPr id="34" name="テキスト ボックス 33">
              <a:extLst>
                <a:ext uri="{FF2B5EF4-FFF2-40B4-BE49-F238E27FC236}">
                  <a16:creationId xmlns:a16="http://schemas.microsoft.com/office/drawing/2014/main" id="{5272C7D9-EF10-40BA-A4A0-DE76DA7B72BD}"/>
                </a:ext>
              </a:extLst>
            </p:cNvPr>
            <p:cNvSpPr txBox="1"/>
            <p:nvPr/>
          </p:nvSpPr>
          <p:spPr>
            <a:xfrm>
              <a:off x="5496284" y="2405800"/>
              <a:ext cx="415498" cy="369332"/>
            </a:xfrm>
            <a:prstGeom prst="rect">
              <a:avLst/>
            </a:prstGeom>
            <a:noFill/>
          </p:spPr>
          <p:txBody>
            <a:bodyPr wrap="none" rtlCol="0">
              <a:spAutoFit/>
            </a:bodyPr>
            <a:lstStyle/>
            <a:p>
              <a:r>
                <a:rPr kumimoji="1" lang="ja-JP" altLang="en-US" dirty="0">
                  <a:solidFill>
                    <a:srgbClr val="002060"/>
                  </a:solidFill>
                  <a:latin typeface="BIZ UDゴシック" panose="020B0400000000000000" pitchFamily="49" charset="-128"/>
                  <a:ea typeface="BIZ UDゴシック" panose="020B0400000000000000" pitchFamily="49" charset="-128"/>
                </a:rPr>
                <a:t>＋</a:t>
              </a:r>
            </a:p>
          </p:txBody>
        </p:sp>
        <p:sp>
          <p:nvSpPr>
            <p:cNvPr id="69" name="正方形/長方形 68">
              <a:extLst>
                <a:ext uri="{FF2B5EF4-FFF2-40B4-BE49-F238E27FC236}">
                  <a16:creationId xmlns:a16="http://schemas.microsoft.com/office/drawing/2014/main" id="{B423F2C6-C21B-4678-8BAC-516B7496FB88}"/>
                </a:ext>
              </a:extLst>
            </p:cNvPr>
            <p:cNvSpPr/>
            <p:nvPr/>
          </p:nvSpPr>
          <p:spPr>
            <a:xfrm>
              <a:off x="5937163" y="2251611"/>
              <a:ext cx="2096396" cy="677710"/>
            </a:xfrm>
            <a:prstGeom prst="rect">
              <a:avLst/>
            </a:prstGeom>
            <a:solidFill>
              <a:schemeClr val="accent4">
                <a:lumMod val="20000"/>
                <a:lumOff val="80000"/>
              </a:schemeClr>
            </a:solidFill>
            <a:ln w="571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002060"/>
                  </a:solidFill>
                  <a:latin typeface="BIZ UDゴシック" panose="020B0400000000000000" pitchFamily="49" charset="-128"/>
                  <a:ea typeface="BIZ UDゴシック" panose="020B0400000000000000" pitchFamily="49" charset="-128"/>
                </a:rPr>
                <a:t>　世帯の被保険者数</a:t>
              </a:r>
              <a:endParaRPr kumimoji="1" lang="en-US" altLang="ja-JP" sz="1200" dirty="0">
                <a:solidFill>
                  <a:srgbClr val="002060"/>
                </a:solidFill>
                <a:latin typeface="BIZ UDゴシック" panose="020B0400000000000000" pitchFamily="49" charset="-128"/>
                <a:ea typeface="BIZ UDゴシック" panose="020B0400000000000000" pitchFamily="49" charset="-128"/>
              </a:endParaRPr>
            </a:p>
            <a:p>
              <a:r>
                <a:rPr kumimoji="1" lang="ja-JP" altLang="en-US" sz="1200" dirty="0">
                  <a:solidFill>
                    <a:srgbClr val="002060"/>
                  </a:solidFill>
                  <a:latin typeface="BIZ UDゴシック" panose="020B0400000000000000" pitchFamily="49" charset="-128"/>
                  <a:ea typeface="BIZ UDゴシック" panose="020B0400000000000000" pitchFamily="49" charset="-128"/>
                </a:rPr>
                <a:t>　　</a:t>
              </a:r>
              <a:r>
                <a:rPr kumimoji="1" lang="en-US" altLang="ja-JP" sz="1200" dirty="0">
                  <a:solidFill>
                    <a:srgbClr val="002060"/>
                  </a:solidFill>
                  <a:latin typeface="BIZ UDゴシック" panose="020B0400000000000000" pitchFamily="49" charset="-128"/>
                  <a:ea typeface="BIZ UDゴシック" panose="020B0400000000000000" pitchFamily="49" charset="-128"/>
                </a:rPr>
                <a:t>×</a:t>
              </a:r>
              <a:r>
                <a:rPr kumimoji="1" lang="ja-JP" altLang="en-US" sz="1200" dirty="0">
                  <a:solidFill>
                    <a:srgbClr val="002060"/>
                  </a:solidFill>
                  <a:latin typeface="BIZ UDゴシック" panose="020B0400000000000000" pitchFamily="49" charset="-128"/>
                  <a:ea typeface="BIZ UDゴシック" panose="020B0400000000000000" pitchFamily="49" charset="-128"/>
                </a:rPr>
                <a:t>均等割（</a:t>
              </a:r>
              <a:r>
                <a:rPr kumimoji="1" lang="en-US" altLang="ja-JP" sz="1200" b="1" u="sng" dirty="0">
                  <a:solidFill>
                    <a:srgbClr val="002060"/>
                  </a:solidFill>
                  <a:latin typeface="BIZ UDゴシック" panose="020B0400000000000000" pitchFamily="49" charset="-128"/>
                  <a:ea typeface="BIZ UDゴシック" panose="020B0400000000000000" pitchFamily="49" charset="-128"/>
                </a:rPr>
                <a:t>34,424</a:t>
              </a:r>
              <a:r>
                <a:rPr kumimoji="1" lang="ja-JP" altLang="en-US" sz="1200" b="1" u="sng" dirty="0">
                  <a:solidFill>
                    <a:srgbClr val="002060"/>
                  </a:solidFill>
                  <a:latin typeface="BIZ UDゴシック" panose="020B0400000000000000" pitchFamily="49" charset="-128"/>
                  <a:ea typeface="BIZ UDゴシック" panose="020B0400000000000000" pitchFamily="49" charset="-128"/>
                </a:rPr>
                <a:t>円</a:t>
              </a:r>
              <a:r>
                <a:rPr kumimoji="1" lang="ja-JP" altLang="en-US" sz="1200" dirty="0">
                  <a:solidFill>
                    <a:srgbClr val="002060"/>
                  </a:solidFill>
                  <a:latin typeface="BIZ UDゴシック" panose="020B0400000000000000" pitchFamily="49" charset="-128"/>
                  <a:ea typeface="BIZ UDゴシック" panose="020B0400000000000000" pitchFamily="49" charset="-128"/>
                </a:rPr>
                <a:t>）</a:t>
              </a:r>
              <a:endParaRPr kumimoji="1" lang="en-US" altLang="ja-JP" sz="1200" dirty="0">
                <a:solidFill>
                  <a:srgbClr val="002060"/>
                </a:solidFill>
                <a:latin typeface="BIZ UDゴシック" panose="020B0400000000000000" pitchFamily="49" charset="-128"/>
                <a:ea typeface="BIZ UDゴシック" panose="020B0400000000000000" pitchFamily="49" charset="-128"/>
              </a:endParaRPr>
            </a:p>
          </p:txBody>
        </p:sp>
        <p:sp>
          <p:nvSpPr>
            <p:cNvPr id="70" name="テキスト ボックス 69">
              <a:extLst>
                <a:ext uri="{FF2B5EF4-FFF2-40B4-BE49-F238E27FC236}">
                  <a16:creationId xmlns:a16="http://schemas.microsoft.com/office/drawing/2014/main" id="{24003F25-76F3-4B44-AF48-4C100FF4FB26}"/>
                </a:ext>
              </a:extLst>
            </p:cNvPr>
            <p:cNvSpPr txBox="1"/>
            <p:nvPr/>
          </p:nvSpPr>
          <p:spPr>
            <a:xfrm>
              <a:off x="8058940" y="2405800"/>
              <a:ext cx="415498" cy="369332"/>
            </a:xfrm>
            <a:prstGeom prst="rect">
              <a:avLst/>
            </a:prstGeom>
            <a:noFill/>
          </p:spPr>
          <p:txBody>
            <a:bodyPr wrap="none" rtlCol="0">
              <a:spAutoFit/>
            </a:bodyPr>
            <a:lstStyle/>
            <a:p>
              <a:r>
                <a:rPr kumimoji="1" lang="ja-JP" altLang="en-US" dirty="0">
                  <a:solidFill>
                    <a:srgbClr val="002060"/>
                  </a:solidFill>
                  <a:latin typeface="BIZ UDゴシック" panose="020B0400000000000000" pitchFamily="49" charset="-128"/>
                  <a:ea typeface="BIZ UDゴシック" panose="020B0400000000000000" pitchFamily="49" charset="-128"/>
                </a:rPr>
                <a:t>＋</a:t>
              </a:r>
            </a:p>
          </p:txBody>
        </p:sp>
        <p:sp>
          <p:nvSpPr>
            <p:cNvPr id="71" name="正方形/長方形 70">
              <a:extLst>
                <a:ext uri="{FF2B5EF4-FFF2-40B4-BE49-F238E27FC236}">
                  <a16:creationId xmlns:a16="http://schemas.microsoft.com/office/drawing/2014/main" id="{E7E20A10-DD18-4C7D-8836-0691E2EBC0FE}"/>
                </a:ext>
              </a:extLst>
            </p:cNvPr>
            <p:cNvSpPr/>
            <p:nvPr/>
          </p:nvSpPr>
          <p:spPr>
            <a:xfrm>
              <a:off x="8474439" y="2251611"/>
              <a:ext cx="1938410" cy="677710"/>
            </a:xfrm>
            <a:prstGeom prst="rect">
              <a:avLst/>
            </a:prstGeom>
            <a:solidFill>
              <a:schemeClr val="accent6">
                <a:lumMod val="20000"/>
                <a:lumOff val="80000"/>
              </a:schemeClr>
            </a:solidFill>
            <a:ln w="57150">
              <a:solidFill>
                <a:schemeClr val="accent5">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002060"/>
                  </a:solidFill>
                  <a:latin typeface="BIZ UDゴシック" panose="020B0400000000000000" pitchFamily="49" charset="-128"/>
                  <a:ea typeface="BIZ UDゴシック" panose="020B0400000000000000" pitchFamily="49" charset="-128"/>
                </a:rPr>
                <a:t>　世帯あたり</a:t>
              </a:r>
              <a:endParaRPr kumimoji="1" lang="en-US" altLang="ja-JP" sz="1200" dirty="0">
                <a:solidFill>
                  <a:srgbClr val="002060"/>
                </a:solidFill>
                <a:latin typeface="BIZ UDゴシック" panose="020B0400000000000000" pitchFamily="49" charset="-128"/>
                <a:ea typeface="BIZ UDゴシック" panose="020B0400000000000000" pitchFamily="49" charset="-128"/>
              </a:endParaRPr>
            </a:p>
            <a:p>
              <a:r>
                <a:rPr kumimoji="1" lang="ja-JP" altLang="en-US" sz="1200" dirty="0">
                  <a:solidFill>
                    <a:srgbClr val="002060"/>
                  </a:solidFill>
                  <a:latin typeface="BIZ UDゴシック" panose="020B0400000000000000" pitchFamily="49" charset="-128"/>
                  <a:ea typeface="BIZ UDゴシック" panose="020B0400000000000000" pitchFamily="49" charset="-128"/>
                </a:rPr>
                <a:t>　　平等割（</a:t>
              </a:r>
              <a:r>
                <a:rPr kumimoji="1" lang="en-US" altLang="ja-JP" sz="1200" b="1" u="sng" dirty="0">
                  <a:solidFill>
                    <a:srgbClr val="002060"/>
                  </a:solidFill>
                  <a:latin typeface="BIZ UDゴシック" panose="020B0400000000000000" pitchFamily="49" charset="-128"/>
                  <a:ea typeface="BIZ UDゴシック" panose="020B0400000000000000" pitchFamily="49" charset="-128"/>
                </a:rPr>
                <a:t>33,574</a:t>
              </a:r>
              <a:r>
                <a:rPr kumimoji="1" lang="ja-JP" altLang="en-US" sz="1200" b="1" u="sng" dirty="0">
                  <a:solidFill>
                    <a:srgbClr val="002060"/>
                  </a:solidFill>
                  <a:latin typeface="BIZ UDゴシック" panose="020B0400000000000000" pitchFamily="49" charset="-128"/>
                  <a:ea typeface="BIZ UDゴシック" panose="020B0400000000000000" pitchFamily="49" charset="-128"/>
                </a:rPr>
                <a:t>円</a:t>
              </a:r>
              <a:r>
                <a:rPr kumimoji="1" lang="ja-JP" altLang="en-US" sz="1200" dirty="0">
                  <a:solidFill>
                    <a:srgbClr val="002060"/>
                  </a:solidFill>
                  <a:latin typeface="BIZ UDゴシック" panose="020B0400000000000000" pitchFamily="49" charset="-128"/>
                  <a:ea typeface="BIZ UDゴシック" panose="020B0400000000000000" pitchFamily="49" charset="-128"/>
                </a:rPr>
                <a:t>）</a:t>
              </a:r>
              <a:endParaRPr kumimoji="1" lang="en-US" altLang="ja-JP" sz="1200" dirty="0">
                <a:solidFill>
                  <a:srgbClr val="002060"/>
                </a:solidFill>
                <a:latin typeface="BIZ UDゴシック" panose="020B0400000000000000" pitchFamily="49" charset="-128"/>
                <a:ea typeface="BIZ UDゴシック" panose="020B0400000000000000" pitchFamily="49" charset="-128"/>
              </a:endParaRPr>
            </a:p>
          </p:txBody>
        </p:sp>
      </p:grpSp>
      <p:sp>
        <p:nvSpPr>
          <p:cNvPr id="72" name="加算記号 71">
            <a:extLst>
              <a:ext uri="{FF2B5EF4-FFF2-40B4-BE49-F238E27FC236}">
                <a16:creationId xmlns:a16="http://schemas.microsoft.com/office/drawing/2014/main" id="{D923EC4E-E049-47F7-AF7C-75861B8A8A8C}"/>
              </a:ext>
            </a:extLst>
          </p:cNvPr>
          <p:cNvSpPr/>
          <p:nvPr/>
        </p:nvSpPr>
        <p:spPr>
          <a:xfrm rot="5400000">
            <a:off x="1068230" y="3493791"/>
            <a:ext cx="340143" cy="233848"/>
          </a:xfrm>
          <a:prstGeom prst="mathPlus">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p:txBody>
      </p:sp>
      <p:sp>
        <p:nvSpPr>
          <p:cNvPr id="73" name="四角形: 角を丸くする 72">
            <a:extLst>
              <a:ext uri="{FF2B5EF4-FFF2-40B4-BE49-F238E27FC236}">
                <a16:creationId xmlns:a16="http://schemas.microsoft.com/office/drawing/2014/main" id="{A04B7233-D9EA-4B48-97B8-A521AD9B14EF}"/>
              </a:ext>
            </a:extLst>
          </p:cNvPr>
          <p:cNvSpPr/>
          <p:nvPr/>
        </p:nvSpPr>
        <p:spPr>
          <a:xfrm>
            <a:off x="282898" y="3811175"/>
            <a:ext cx="1913028" cy="677710"/>
          </a:xfrm>
          <a:prstGeom prst="roundRect">
            <a:avLst>
              <a:gd name="adj" fmla="val 11812"/>
            </a:avLst>
          </a:prstGeom>
          <a:solidFill>
            <a:schemeClr val="accent6">
              <a:lumMod val="20000"/>
              <a:lumOff val="80000"/>
            </a:schemeClr>
          </a:solidFill>
          <a:ln w="38100">
            <a:solidFill>
              <a:schemeClr val="accent6">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177" dirty="0">
                <a:solidFill>
                  <a:schemeClr val="accent6">
                    <a:lumMod val="50000"/>
                  </a:schemeClr>
                </a:solidFill>
                <a:latin typeface="BIZ UDゴシック" panose="020B0400000000000000" pitchFamily="49" charset="-128"/>
                <a:ea typeface="BIZ UDゴシック" panose="020B0400000000000000" pitchFamily="49" charset="-128"/>
              </a:rPr>
              <a:t>後期高齢者支援金分保険料</a:t>
            </a:r>
            <a:endParaRPr kumimoji="1" lang="en-US" altLang="ja-JP" sz="1200" b="1" dirty="0">
              <a:solidFill>
                <a:schemeClr val="accent6">
                  <a:lumMod val="50000"/>
                </a:schemeClr>
              </a:solidFill>
              <a:latin typeface="BIZ UDゴシック" panose="020B0400000000000000" pitchFamily="49" charset="-128"/>
              <a:ea typeface="BIZ UDゴシック" panose="020B0400000000000000" pitchFamily="49" charset="-128"/>
            </a:endParaRPr>
          </a:p>
          <a:p>
            <a:pPr algn="ctr"/>
            <a:r>
              <a:rPr kumimoji="1" lang="ja-JP" altLang="en-US" sz="1200" b="1" dirty="0">
                <a:solidFill>
                  <a:schemeClr val="accent6">
                    <a:lumMod val="50000"/>
                  </a:schemeClr>
                </a:solidFill>
                <a:latin typeface="BIZ UDゴシック" panose="020B0400000000000000" pitchFamily="49" charset="-128"/>
                <a:ea typeface="BIZ UDゴシック" panose="020B0400000000000000" pitchFamily="49" charset="-128"/>
              </a:rPr>
              <a:t>限度額</a:t>
            </a:r>
            <a:r>
              <a:rPr kumimoji="1" lang="en-US" altLang="ja-JP" sz="1200" b="1" u="sng" dirty="0">
                <a:solidFill>
                  <a:schemeClr val="accent6">
                    <a:lumMod val="50000"/>
                  </a:schemeClr>
                </a:solidFill>
                <a:latin typeface="BIZ UDゴシック" panose="020B0400000000000000" pitchFamily="49" charset="-128"/>
                <a:ea typeface="BIZ UDゴシック" panose="020B0400000000000000" pitchFamily="49" charset="-128"/>
              </a:rPr>
              <a:t>24</a:t>
            </a:r>
            <a:r>
              <a:rPr kumimoji="1" lang="ja-JP" altLang="en-US" sz="1200" b="1" u="sng" dirty="0">
                <a:solidFill>
                  <a:schemeClr val="accent6">
                    <a:lumMod val="50000"/>
                  </a:schemeClr>
                </a:solidFill>
                <a:latin typeface="BIZ UDゴシック" panose="020B0400000000000000" pitchFamily="49" charset="-128"/>
                <a:ea typeface="BIZ UDゴシック" panose="020B0400000000000000" pitchFamily="49" charset="-128"/>
              </a:rPr>
              <a:t>万円</a:t>
            </a:r>
          </a:p>
        </p:txBody>
      </p:sp>
      <p:sp>
        <p:nvSpPr>
          <p:cNvPr id="75" name="大かっこ 74">
            <a:extLst>
              <a:ext uri="{FF2B5EF4-FFF2-40B4-BE49-F238E27FC236}">
                <a16:creationId xmlns:a16="http://schemas.microsoft.com/office/drawing/2014/main" id="{A2501339-624A-4B0C-80F4-238E6A7A6E72}"/>
              </a:ext>
            </a:extLst>
          </p:cNvPr>
          <p:cNvSpPr/>
          <p:nvPr/>
        </p:nvSpPr>
        <p:spPr>
          <a:xfrm>
            <a:off x="672815" y="4160724"/>
            <a:ext cx="1130972" cy="180758"/>
          </a:xfrm>
          <a:prstGeom prst="bracketPair">
            <a:avLst/>
          </a:prstGeom>
          <a:ln>
            <a:solidFill>
              <a:schemeClr val="accent6">
                <a:lumMod val="50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sz="1200">
              <a:latin typeface="BIZ UDゴシック" panose="020B0400000000000000" pitchFamily="49" charset="-128"/>
              <a:ea typeface="BIZ UDゴシック" panose="020B0400000000000000" pitchFamily="49" charset="-128"/>
            </a:endParaRPr>
          </a:p>
        </p:txBody>
      </p:sp>
      <p:grpSp>
        <p:nvGrpSpPr>
          <p:cNvPr id="81" name="グループ化 80">
            <a:extLst>
              <a:ext uri="{FF2B5EF4-FFF2-40B4-BE49-F238E27FC236}">
                <a16:creationId xmlns:a16="http://schemas.microsoft.com/office/drawing/2014/main" id="{D71AE5A5-1CEA-45EC-B93F-33CE8D2A6838}"/>
              </a:ext>
            </a:extLst>
          </p:cNvPr>
          <p:cNvGrpSpPr/>
          <p:nvPr/>
        </p:nvGrpSpPr>
        <p:grpSpPr>
          <a:xfrm>
            <a:off x="2221307" y="3874940"/>
            <a:ext cx="8171222" cy="677710"/>
            <a:chOff x="2241627" y="2251611"/>
            <a:chExt cx="8171222" cy="677710"/>
          </a:xfrm>
          <a:effectLst>
            <a:outerShdw blurRad="50800" dist="38100" dir="2700000" algn="tl" rotWithShape="0">
              <a:prstClr val="black">
                <a:alpha val="40000"/>
              </a:prstClr>
            </a:outerShdw>
          </a:effectLst>
        </p:grpSpPr>
        <p:sp>
          <p:nvSpPr>
            <p:cNvPr id="82" name="正方形/長方形 81">
              <a:extLst>
                <a:ext uri="{FF2B5EF4-FFF2-40B4-BE49-F238E27FC236}">
                  <a16:creationId xmlns:a16="http://schemas.microsoft.com/office/drawing/2014/main" id="{840096F3-8B41-486D-ABD1-45C4CFFD6671}"/>
                </a:ext>
              </a:extLst>
            </p:cNvPr>
            <p:cNvSpPr/>
            <p:nvPr/>
          </p:nvSpPr>
          <p:spPr>
            <a:xfrm>
              <a:off x="2679429" y="2251611"/>
              <a:ext cx="2791474" cy="677710"/>
            </a:xfrm>
            <a:prstGeom prst="rect">
              <a:avLst/>
            </a:prstGeom>
            <a:solidFill>
              <a:schemeClr val="accent5">
                <a:lumMod val="20000"/>
                <a:lumOff val="80000"/>
              </a:schemeClr>
            </a:solidFill>
            <a:ln w="57150">
              <a:solidFill>
                <a:schemeClr val="accent6">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世帯に属する被保険者の前年の所得</a:t>
              </a:r>
              <a:r>
                <a:rPr kumimoji="1" lang="en-US" altLang="ja-JP" sz="800" dirty="0">
                  <a:solidFill>
                    <a:schemeClr val="accent6">
                      <a:lumMod val="50000"/>
                    </a:schemeClr>
                  </a:solidFill>
                  <a:latin typeface="BIZ UDゴシック" panose="020B0400000000000000" pitchFamily="49" charset="-128"/>
                  <a:ea typeface="BIZ UDゴシック" panose="020B0400000000000000" pitchFamily="49" charset="-128"/>
                </a:rPr>
                <a:t>※</a:t>
              </a:r>
              <a:endPar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endParaRPr>
            </a:p>
            <a:p>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　　</a:t>
              </a:r>
              <a:r>
                <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所得割（</a:t>
              </a:r>
              <a:r>
                <a:rPr kumimoji="1" lang="en-US" altLang="ja-JP" sz="1200" b="1" u="sng" dirty="0">
                  <a:solidFill>
                    <a:schemeClr val="accent6">
                      <a:lumMod val="50000"/>
                    </a:schemeClr>
                  </a:solidFill>
                  <a:latin typeface="BIZ UDゴシック" panose="020B0400000000000000" pitchFamily="49" charset="-128"/>
                  <a:ea typeface="BIZ UDゴシック" panose="020B0400000000000000" pitchFamily="49" charset="-128"/>
                </a:rPr>
                <a:t>3.02</a:t>
              </a:r>
              <a:r>
                <a:rPr kumimoji="1" lang="ja-JP" altLang="en-US" sz="1200" b="1" u="sng" dirty="0">
                  <a:solidFill>
                    <a:schemeClr val="accent6">
                      <a:lumMod val="50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a:t>
              </a:r>
              <a:endPar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endParaRPr>
            </a:p>
          </p:txBody>
        </p:sp>
        <p:sp>
          <p:nvSpPr>
            <p:cNvPr id="83" name="テキスト ボックス 82">
              <a:extLst>
                <a:ext uri="{FF2B5EF4-FFF2-40B4-BE49-F238E27FC236}">
                  <a16:creationId xmlns:a16="http://schemas.microsoft.com/office/drawing/2014/main" id="{C7AFF6A3-3C54-429D-81D2-DDD364262E96}"/>
                </a:ext>
              </a:extLst>
            </p:cNvPr>
            <p:cNvSpPr txBox="1"/>
            <p:nvPr/>
          </p:nvSpPr>
          <p:spPr>
            <a:xfrm>
              <a:off x="2241627" y="2405800"/>
              <a:ext cx="412421" cy="369332"/>
            </a:xfrm>
            <a:prstGeom prst="rect">
              <a:avLst/>
            </a:prstGeom>
            <a:noFill/>
          </p:spPr>
          <p:txBody>
            <a:bodyPr wrap="square" rtlCol="0">
              <a:spAutoFit/>
            </a:bodyPr>
            <a:lstStyle/>
            <a:p>
              <a:r>
                <a:rPr kumimoji="1" lang="ja-JP" altLang="en-US" dirty="0">
                  <a:solidFill>
                    <a:schemeClr val="accent6">
                      <a:lumMod val="50000"/>
                    </a:schemeClr>
                  </a:solidFill>
                  <a:latin typeface="BIZ UDゴシック" panose="020B0400000000000000" pitchFamily="49" charset="-128"/>
                  <a:ea typeface="BIZ UDゴシック" panose="020B0400000000000000" pitchFamily="49" charset="-128"/>
                </a:rPr>
                <a:t>＝</a:t>
              </a:r>
            </a:p>
          </p:txBody>
        </p:sp>
        <p:sp>
          <p:nvSpPr>
            <p:cNvPr id="84" name="テキスト ボックス 83">
              <a:extLst>
                <a:ext uri="{FF2B5EF4-FFF2-40B4-BE49-F238E27FC236}">
                  <a16:creationId xmlns:a16="http://schemas.microsoft.com/office/drawing/2014/main" id="{90ED515C-836C-4771-8938-CBF8D6588267}"/>
                </a:ext>
              </a:extLst>
            </p:cNvPr>
            <p:cNvSpPr txBox="1"/>
            <p:nvPr/>
          </p:nvSpPr>
          <p:spPr>
            <a:xfrm>
              <a:off x="5496284" y="2405800"/>
              <a:ext cx="415498" cy="369332"/>
            </a:xfrm>
            <a:prstGeom prst="rect">
              <a:avLst/>
            </a:prstGeom>
            <a:noFill/>
          </p:spPr>
          <p:txBody>
            <a:bodyPr wrap="none" rtlCol="0">
              <a:spAutoFit/>
            </a:bodyPr>
            <a:lstStyle/>
            <a:p>
              <a:r>
                <a:rPr kumimoji="1" lang="ja-JP" altLang="en-US" dirty="0">
                  <a:solidFill>
                    <a:schemeClr val="accent6">
                      <a:lumMod val="50000"/>
                    </a:schemeClr>
                  </a:solidFill>
                  <a:latin typeface="BIZ UDゴシック" panose="020B0400000000000000" pitchFamily="49" charset="-128"/>
                  <a:ea typeface="BIZ UDゴシック" panose="020B0400000000000000" pitchFamily="49" charset="-128"/>
                </a:rPr>
                <a:t>＋</a:t>
              </a:r>
            </a:p>
          </p:txBody>
        </p:sp>
        <p:sp>
          <p:nvSpPr>
            <p:cNvPr id="85" name="正方形/長方形 84">
              <a:extLst>
                <a:ext uri="{FF2B5EF4-FFF2-40B4-BE49-F238E27FC236}">
                  <a16:creationId xmlns:a16="http://schemas.microsoft.com/office/drawing/2014/main" id="{569F995E-FE14-4544-8B69-4659C5659F2B}"/>
                </a:ext>
              </a:extLst>
            </p:cNvPr>
            <p:cNvSpPr/>
            <p:nvPr/>
          </p:nvSpPr>
          <p:spPr>
            <a:xfrm>
              <a:off x="5957581" y="2251611"/>
              <a:ext cx="2096396" cy="677710"/>
            </a:xfrm>
            <a:prstGeom prst="rect">
              <a:avLst/>
            </a:prstGeom>
            <a:solidFill>
              <a:schemeClr val="accent4">
                <a:lumMod val="20000"/>
                <a:lumOff val="80000"/>
              </a:schemeClr>
            </a:solidFill>
            <a:ln w="57150">
              <a:solidFill>
                <a:schemeClr val="accent6">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　世帯の被保険者数</a:t>
              </a:r>
              <a:endPar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endParaRPr>
            </a:p>
            <a:p>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　　</a:t>
              </a:r>
              <a:r>
                <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均等割（</a:t>
              </a:r>
              <a:r>
                <a:rPr kumimoji="1" lang="en-US" altLang="ja-JP" sz="1200" b="1" u="sng" dirty="0">
                  <a:solidFill>
                    <a:schemeClr val="accent6">
                      <a:lumMod val="50000"/>
                    </a:schemeClr>
                  </a:solidFill>
                  <a:latin typeface="BIZ UDゴシック" panose="020B0400000000000000" pitchFamily="49" charset="-128"/>
                  <a:ea typeface="BIZ UDゴシック" panose="020B0400000000000000" pitchFamily="49" charset="-128"/>
                </a:rPr>
                <a:t>11,034</a:t>
              </a:r>
              <a:r>
                <a:rPr kumimoji="1" lang="ja-JP" altLang="en-US" sz="1200" b="1" u="sng" dirty="0">
                  <a:solidFill>
                    <a:schemeClr val="accent6">
                      <a:lumMod val="50000"/>
                    </a:schemeClr>
                  </a:solidFill>
                  <a:latin typeface="BIZ UDゴシック" panose="020B0400000000000000" pitchFamily="49" charset="-128"/>
                  <a:ea typeface="BIZ UDゴシック" panose="020B0400000000000000" pitchFamily="49" charset="-128"/>
                </a:rPr>
                <a:t>円</a:t>
              </a:r>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a:t>
              </a:r>
              <a:endPar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endParaRPr>
            </a:p>
          </p:txBody>
        </p:sp>
        <p:sp>
          <p:nvSpPr>
            <p:cNvPr id="86" name="テキスト ボックス 85">
              <a:extLst>
                <a:ext uri="{FF2B5EF4-FFF2-40B4-BE49-F238E27FC236}">
                  <a16:creationId xmlns:a16="http://schemas.microsoft.com/office/drawing/2014/main" id="{DA187715-B921-494A-9412-F67DA46FA7E6}"/>
                </a:ext>
              </a:extLst>
            </p:cNvPr>
            <p:cNvSpPr txBox="1"/>
            <p:nvPr/>
          </p:nvSpPr>
          <p:spPr>
            <a:xfrm>
              <a:off x="8058940" y="2405800"/>
              <a:ext cx="415498" cy="369332"/>
            </a:xfrm>
            <a:prstGeom prst="rect">
              <a:avLst/>
            </a:prstGeom>
            <a:noFill/>
          </p:spPr>
          <p:txBody>
            <a:bodyPr wrap="none" rtlCol="0">
              <a:spAutoFit/>
            </a:bodyPr>
            <a:lstStyle/>
            <a:p>
              <a:r>
                <a:rPr kumimoji="1" lang="ja-JP" altLang="en-US" dirty="0">
                  <a:solidFill>
                    <a:schemeClr val="accent6">
                      <a:lumMod val="50000"/>
                    </a:schemeClr>
                  </a:solidFill>
                  <a:latin typeface="BIZ UDゴシック" panose="020B0400000000000000" pitchFamily="49" charset="-128"/>
                  <a:ea typeface="BIZ UDゴシック" panose="020B0400000000000000" pitchFamily="49" charset="-128"/>
                </a:rPr>
                <a:t>＋</a:t>
              </a:r>
            </a:p>
          </p:txBody>
        </p:sp>
        <p:sp>
          <p:nvSpPr>
            <p:cNvPr id="87" name="正方形/長方形 86">
              <a:extLst>
                <a:ext uri="{FF2B5EF4-FFF2-40B4-BE49-F238E27FC236}">
                  <a16:creationId xmlns:a16="http://schemas.microsoft.com/office/drawing/2014/main" id="{0593552C-31E3-4177-AFC0-4E999D6072E8}"/>
                </a:ext>
              </a:extLst>
            </p:cNvPr>
            <p:cNvSpPr/>
            <p:nvPr/>
          </p:nvSpPr>
          <p:spPr>
            <a:xfrm>
              <a:off x="8474439" y="2251611"/>
              <a:ext cx="1938410" cy="677710"/>
            </a:xfrm>
            <a:prstGeom prst="rect">
              <a:avLst/>
            </a:prstGeom>
            <a:solidFill>
              <a:schemeClr val="accent6">
                <a:lumMod val="20000"/>
                <a:lumOff val="80000"/>
              </a:schemeClr>
            </a:solidFill>
            <a:ln w="57150">
              <a:solidFill>
                <a:schemeClr val="accent6">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　世帯あたり</a:t>
              </a:r>
              <a:endPar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endParaRPr>
            </a:p>
            <a:p>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　　平等割（</a:t>
              </a:r>
              <a:r>
                <a:rPr kumimoji="1" lang="en-US" altLang="ja-JP" sz="1200" b="1" u="sng" dirty="0">
                  <a:solidFill>
                    <a:schemeClr val="accent6">
                      <a:lumMod val="50000"/>
                    </a:schemeClr>
                  </a:solidFill>
                  <a:latin typeface="BIZ UDゴシック" panose="020B0400000000000000" pitchFamily="49" charset="-128"/>
                  <a:ea typeface="BIZ UDゴシック" panose="020B0400000000000000" pitchFamily="49" charset="-128"/>
                </a:rPr>
                <a:t>10,761</a:t>
              </a:r>
              <a:r>
                <a:rPr kumimoji="1" lang="ja-JP" altLang="en-US" sz="1200" b="1" u="sng" dirty="0">
                  <a:solidFill>
                    <a:schemeClr val="accent6">
                      <a:lumMod val="50000"/>
                    </a:schemeClr>
                  </a:solidFill>
                  <a:latin typeface="BIZ UDゴシック" panose="020B0400000000000000" pitchFamily="49" charset="-128"/>
                  <a:ea typeface="BIZ UDゴシック" panose="020B0400000000000000" pitchFamily="49" charset="-128"/>
                </a:rPr>
                <a:t>円</a:t>
              </a:r>
              <a:r>
                <a:rPr kumimoji="1" lang="ja-JP" altLang="en-US" sz="1200" dirty="0">
                  <a:solidFill>
                    <a:schemeClr val="accent6">
                      <a:lumMod val="50000"/>
                    </a:schemeClr>
                  </a:solidFill>
                  <a:latin typeface="BIZ UDゴシック" panose="020B0400000000000000" pitchFamily="49" charset="-128"/>
                  <a:ea typeface="BIZ UDゴシック" panose="020B0400000000000000" pitchFamily="49" charset="-128"/>
                </a:rPr>
                <a:t>）</a:t>
              </a:r>
              <a:endParaRPr kumimoji="1" lang="en-US" altLang="ja-JP" sz="1200" dirty="0">
                <a:solidFill>
                  <a:schemeClr val="accent6">
                    <a:lumMod val="50000"/>
                  </a:schemeClr>
                </a:solidFill>
                <a:latin typeface="BIZ UDゴシック" panose="020B0400000000000000" pitchFamily="49" charset="-128"/>
                <a:ea typeface="BIZ UDゴシック" panose="020B0400000000000000" pitchFamily="49" charset="-128"/>
              </a:endParaRPr>
            </a:p>
          </p:txBody>
        </p:sp>
      </p:grpSp>
      <p:sp>
        <p:nvSpPr>
          <p:cNvPr id="88" name="加算記号 87">
            <a:extLst>
              <a:ext uri="{FF2B5EF4-FFF2-40B4-BE49-F238E27FC236}">
                <a16:creationId xmlns:a16="http://schemas.microsoft.com/office/drawing/2014/main" id="{EF29325F-8262-4858-BC28-18F79FD50A60}"/>
              </a:ext>
            </a:extLst>
          </p:cNvPr>
          <p:cNvSpPr/>
          <p:nvPr/>
        </p:nvSpPr>
        <p:spPr>
          <a:xfrm rot="5400000">
            <a:off x="1068230" y="4574107"/>
            <a:ext cx="340143" cy="233848"/>
          </a:xfrm>
          <a:prstGeom prst="mathPlus">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latin typeface="BIZ UDゴシック" panose="020B0400000000000000" pitchFamily="49" charset="-128"/>
              <a:ea typeface="BIZ UDゴシック" panose="020B0400000000000000" pitchFamily="49" charset="-128"/>
            </a:endParaRPr>
          </a:p>
        </p:txBody>
      </p:sp>
      <p:sp>
        <p:nvSpPr>
          <p:cNvPr id="89" name="四角形: 角を丸くする 88">
            <a:extLst>
              <a:ext uri="{FF2B5EF4-FFF2-40B4-BE49-F238E27FC236}">
                <a16:creationId xmlns:a16="http://schemas.microsoft.com/office/drawing/2014/main" id="{A658B27C-D42E-4E80-BCCE-FFA4213AFFFF}"/>
              </a:ext>
            </a:extLst>
          </p:cNvPr>
          <p:cNvSpPr/>
          <p:nvPr/>
        </p:nvSpPr>
        <p:spPr>
          <a:xfrm>
            <a:off x="288763" y="4893895"/>
            <a:ext cx="1913028" cy="677710"/>
          </a:xfrm>
          <a:prstGeom prst="roundRect">
            <a:avLst>
              <a:gd name="adj" fmla="val 11812"/>
            </a:avLst>
          </a:prstGeom>
          <a:solidFill>
            <a:schemeClr val="accent2">
              <a:lumMod val="20000"/>
              <a:lumOff val="80000"/>
            </a:schemeClr>
          </a:solidFill>
          <a:ln w="38100">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177" dirty="0">
                <a:solidFill>
                  <a:schemeClr val="accent2">
                    <a:lumMod val="50000"/>
                  </a:schemeClr>
                </a:solidFill>
                <a:latin typeface="BIZ UDゴシック" panose="020B0400000000000000" pitchFamily="49" charset="-128"/>
                <a:ea typeface="BIZ UDゴシック" panose="020B0400000000000000" pitchFamily="49" charset="-128"/>
              </a:rPr>
              <a:t>介護納付金分保険料</a:t>
            </a:r>
            <a:endParaRPr kumimoji="1" lang="en-US" altLang="ja-JP" sz="1200" b="1" dirty="0">
              <a:solidFill>
                <a:schemeClr val="accent2">
                  <a:lumMod val="50000"/>
                </a:schemeClr>
              </a:solidFill>
              <a:latin typeface="BIZ UDゴシック" panose="020B0400000000000000" pitchFamily="49" charset="-128"/>
              <a:ea typeface="BIZ UDゴシック" panose="020B0400000000000000" pitchFamily="49" charset="-128"/>
            </a:endParaRPr>
          </a:p>
          <a:p>
            <a:pPr algn="ctr"/>
            <a:r>
              <a:rPr kumimoji="1" lang="ja-JP" altLang="en-US" sz="1200" b="1" dirty="0">
                <a:solidFill>
                  <a:schemeClr val="accent2">
                    <a:lumMod val="50000"/>
                  </a:schemeClr>
                </a:solidFill>
                <a:latin typeface="BIZ UDゴシック" panose="020B0400000000000000" pitchFamily="49" charset="-128"/>
                <a:ea typeface="BIZ UDゴシック" panose="020B0400000000000000" pitchFamily="49" charset="-128"/>
              </a:rPr>
              <a:t>限度額</a:t>
            </a:r>
            <a:r>
              <a:rPr kumimoji="1" lang="en-US" altLang="ja-JP" sz="1200" b="1" u="sng" dirty="0">
                <a:solidFill>
                  <a:schemeClr val="accent2">
                    <a:lumMod val="50000"/>
                  </a:schemeClr>
                </a:solidFill>
                <a:latin typeface="BIZ UDゴシック" panose="020B0400000000000000" pitchFamily="49" charset="-128"/>
                <a:ea typeface="BIZ UDゴシック" panose="020B0400000000000000" pitchFamily="49" charset="-128"/>
              </a:rPr>
              <a:t>17</a:t>
            </a:r>
            <a:r>
              <a:rPr kumimoji="1" lang="ja-JP" altLang="en-US" sz="1200" b="1" u="sng" dirty="0">
                <a:solidFill>
                  <a:schemeClr val="accent2">
                    <a:lumMod val="50000"/>
                  </a:schemeClr>
                </a:solidFill>
                <a:latin typeface="BIZ UDゴシック" panose="020B0400000000000000" pitchFamily="49" charset="-128"/>
                <a:ea typeface="BIZ UDゴシック" panose="020B0400000000000000" pitchFamily="49" charset="-128"/>
              </a:rPr>
              <a:t>万円</a:t>
            </a:r>
          </a:p>
        </p:txBody>
      </p:sp>
      <p:grpSp>
        <p:nvGrpSpPr>
          <p:cNvPr id="90" name="グループ化 89">
            <a:extLst>
              <a:ext uri="{FF2B5EF4-FFF2-40B4-BE49-F238E27FC236}">
                <a16:creationId xmlns:a16="http://schemas.microsoft.com/office/drawing/2014/main" id="{3F3AB98C-8CFE-43D0-A9F2-2DDAA4DDB5B4}"/>
              </a:ext>
            </a:extLst>
          </p:cNvPr>
          <p:cNvGrpSpPr/>
          <p:nvPr/>
        </p:nvGrpSpPr>
        <p:grpSpPr>
          <a:xfrm>
            <a:off x="2221307" y="4889406"/>
            <a:ext cx="5811396" cy="677710"/>
            <a:chOff x="2241627" y="2251611"/>
            <a:chExt cx="5811396" cy="677710"/>
          </a:xfrm>
          <a:effectLst>
            <a:outerShdw blurRad="50800" dist="38100" dir="2700000" algn="tl" rotWithShape="0">
              <a:prstClr val="black">
                <a:alpha val="40000"/>
              </a:prstClr>
            </a:outerShdw>
          </a:effectLst>
        </p:grpSpPr>
        <p:sp>
          <p:nvSpPr>
            <p:cNvPr id="91" name="正方形/長方形 90">
              <a:extLst>
                <a:ext uri="{FF2B5EF4-FFF2-40B4-BE49-F238E27FC236}">
                  <a16:creationId xmlns:a16="http://schemas.microsoft.com/office/drawing/2014/main" id="{6CD34E56-4613-49EC-89DF-CCBCD0DA5BB2}"/>
                </a:ext>
              </a:extLst>
            </p:cNvPr>
            <p:cNvSpPr/>
            <p:nvPr/>
          </p:nvSpPr>
          <p:spPr>
            <a:xfrm>
              <a:off x="2679429" y="2251611"/>
              <a:ext cx="2791474" cy="677710"/>
            </a:xfrm>
            <a:prstGeom prst="rect">
              <a:avLst/>
            </a:prstGeom>
            <a:solidFill>
              <a:schemeClr val="accent5">
                <a:lumMod val="20000"/>
                <a:lumOff val="80000"/>
              </a:schemeClr>
            </a:solidFill>
            <a:ln w="57150">
              <a:solidFill>
                <a:schemeClr val="accent2">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世帯に属する被保険者の前年の所得</a:t>
              </a:r>
              <a:r>
                <a:rPr kumimoji="1" lang="en-US" altLang="ja-JP" sz="800" dirty="0">
                  <a:solidFill>
                    <a:schemeClr val="accent2">
                      <a:lumMod val="50000"/>
                    </a:schemeClr>
                  </a:solidFill>
                  <a:latin typeface="BIZ UDゴシック" panose="020B0400000000000000" pitchFamily="49" charset="-128"/>
                  <a:ea typeface="BIZ UDゴシック" panose="020B0400000000000000" pitchFamily="49" charset="-128"/>
                </a:rPr>
                <a:t>※</a:t>
              </a:r>
              <a:endParaRPr kumimoji="1" lang="en-US" altLang="ja-JP" sz="1200" dirty="0">
                <a:solidFill>
                  <a:schemeClr val="accent2">
                    <a:lumMod val="50000"/>
                  </a:schemeClr>
                </a:solidFill>
                <a:latin typeface="BIZ UDゴシック" panose="020B0400000000000000" pitchFamily="49" charset="-128"/>
                <a:ea typeface="BIZ UDゴシック" panose="020B0400000000000000" pitchFamily="49" charset="-128"/>
              </a:endParaRPr>
            </a:p>
            <a:p>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　　</a:t>
              </a:r>
              <a:r>
                <a:rPr kumimoji="1" lang="en-US" altLang="ja-JP" sz="1200" dirty="0">
                  <a:solidFill>
                    <a:schemeClr val="accent2">
                      <a:lumMod val="50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所得割（</a:t>
              </a:r>
              <a:r>
                <a:rPr kumimoji="1" lang="en-US" altLang="ja-JP" sz="1200" b="1" u="sng" dirty="0">
                  <a:solidFill>
                    <a:schemeClr val="accent2">
                      <a:lumMod val="50000"/>
                    </a:schemeClr>
                  </a:solidFill>
                  <a:latin typeface="BIZ UDゴシック" panose="020B0400000000000000" pitchFamily="49" charset="-128"/>
                  <a:ea typeface="BIZ UDゴシック" panose="020B0400000000000000" pitchFamily="49" charset="-128"/>
                </a:rPr>
                <a:t>2.56</a:t>
              </a:r>
              <a:r>
                <a:rPr kumimoji="1" lang="ja-JP" altLang="en-US" sz="1200" b="1" u="sng" dirty="0">
                  <a:solidFill>
                    <a:schemeClr val="accent2">
                      <a:lumMod val="50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a:t>
              </a:r>
              <a:endParaRPr kumimoji="1" lang="en-US" altLang="ja-JP" sz="1200" dirty="0">
                <a:solidFill>
                  <a:schemeClr val="accent2">
                    <a:lumMod val="50000"/>
                  </a:schemeClr>
                </a:solidFill>
                <a:latin typeface="BIZ UDゴシック" panose="020B0400000000000000" pitchFamily="49" charset="-128"/>
                <a:ea typeface="BIZ UDゴシック" panose="020B0400000000000000" pitchFamily="49" charset="-128"/>
              </a:endParaRPr>
            </a:p>
          </p:txBody>
        </p:sp>
        <p:sp>
          <p:nvSpPr>
            <p:cNvPr id="92" name="テキスト ボックス 91">
              <a:extLst>
                <a:ext uri="{FF2B5EF4-FFF2-40B4-BE49-F238E27FC236}">
                  <a16:creationId xmlns:a16="http://schemas.microsoft.com/office/drawing/2014/main" id="{0D40E901-9BD3-475F-B52D-9776DF420A33}"/>
                </a:ext>
              </a:extLst>
            </p:cNvPr>
            <p:cNvSpPr txBox="1"/>
            <p:nvPr/>
          </p:nvSpPr>
          <p:spPr>
            <a:xfrm>
              <a:off x="2241627" y="2405800"/>
              <a:ext cx="412421" cy="369332"/>
            </a:xfrm>
            <a:prstGeom prst="rect">
              <a:avLst/>
            </a:prstGeom>
            <a:noFill/>
          </p:spPr>
          <p:txBody>
            <a:bodyPr wrap="square" rtlCol="0">
              <a:spAutoFit/>
            </a:bodyPr>
            <a:lstStyle/>
            <a:p>
              <a:r>
                <a:rPr kumimoji="1" lang="ja-JP" altLang="en-US" dirty="0">
                  <a:solidFill>
                    <a:schemeClr val="accent2">
                      <a:lumMod val="50000"/>
                    </a:schemeClr>
                  </a:solidFill>
                  <a:latin typeface="BIZ UDゴシック" panose="020B0400000000000000" pitchFamily="49" charset="-128"/>
                  <a:ea typeface="BIZ UDゴシック" panose="020B0400000000000000" pitchFamily="49" charset="-128"/>
                </a:rPr>
                <a:t>＝</a:t>
              </a:r>
            </a:p>
          </p:txBody>
        </p:sp>
        <p:sp>
          <p:nvSpPr>
            <p:cNvPr id="93" name="テキスト ボックス 92">
              <a:extLst>
                <a:ext uri="{FF2B5EF4-FFF2-40B4-BE49-F238E27FC236}">
                  <a16:creationId xmlns:a16="http://schemas.microsoft.com/office/drawing/2014/main" id="{425EFAEB-67BF-4009-A93B-526378D6AA1A}"/>
                </a:ext>
              </a:extLst>
            </p:cNvPr>
            <p:cNvSpPr txBox="1"/>
            <p:nvPr/>
          </p:nvSpPr>
          <p:spPr>
            <a:xfrm>
              <a:off x="5496284" y="2405800"/>
              <a:ext cx="415498" cy="369332"/>
            </a:xfrm>
            <a:prstGeom prst="rect">
              <a:avLst/>
            </a:prstGeom>
            <a:noFill/>
          </p:spPr>
          <p:txBody>
            <a:bodyPr wrap="none" rtlCol="0">
              <a:spAutoFit/>
            </a:bodyPr>
            <a:lstStyle/>
            <a:p>
              <a:r>
                <a:rPr kumimoji="1" lang="ja-JP" altLang="en-US" dirty="0">
                  <a:solidFill>
                    <a:schemeClr val="accent2">
                      <a:lumMod val="50000"/>
                    </a:schemeClr>
                  </a:solidFill>
                  <a:latin typeface="BIZ UDゴシック" panose="020B0400000000000000" pitchFamily="49" charset="-128"/>
                  <a:ea typeface="BIZ UDゴシック" panose="020B0400000000000000" pitchFamily="49" charset="-128"/>
                </a:rPr>
                <a:t>＋</a:t>
              </a:r>
            </a:p>
          </p:txBody>
        </p:sp>
        <p:sp>
          <p:nvSpPr>
            <p:cNvPr id="94" name="正方形/長方形 93">
              <a:extLst>
                <a:ext uri="{FF2B5EF4-FFF2-40B4-BE49-F238E27FC236}">
                  <a16:creationId xmlns:a16="http://schemas.microsoft.com/office/drawing/2014/main" id="{B4BD8FAB-0551-4B67-9A7B-8A767B4F31CF}"/>
                </a:ext>
              </a:extLst>
            </p:cNvPr>
            <p:cNvSpPr/>
            <p:nvPr/>
          </p:nvSpPr>
          <p:spPr>
            <a:xfrm>
              <a:off x="5956627" y="2251611"/>
              <a:ext cx="2096396" cy="677710"/>
            </a:xfrm>
            <a:prstGeom prst="rect">
              <a:avLst/>
            </a:prstGeom>
            <a:solidFill>
              <a:schemeClr val="accent4">
                <a:lumMod val="20000"/>
                <a:lumOff val="80000"/>
              </a:schemeClr>
            </a:solidFill>
            <a:ln w="57150">
              <a:solidFill>
                <a:schemeClr val="accent2">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　世帯の被保険者数</a:t>
              </a:r>
              <a:endParaRPr kumimoji="1" lang="en-US" altLang="ja-JP" sz="1200" dirty="0">
                <a:solidFill>
                  <a:schemeClr val="accent2">
                    <a:lumMod val="50000"/>
                  </a:schemeClr>
                </a:solidFill>
                <a:latin typeface="BIZ UDゴシック" panose="020B0400000000000000" pitchFamily="49" charset="-128"/>
                <a:ea typeface="BIZ UDゴシック" panose="020B0400000000000000" pitchFamily="49" charset="-128"/>
              </a:endParaRPr>
            </a:p>
            <a:p>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　　</a:t>
              </a:r>
              <a:r>
                <a:rPr kumimoji="1" lang="en-US" altLang="ja-JP" sz="1200" dirty="0">
                  <a:solidFill>
                    <a:schemeClr val="accent2">
                      <a:lumMod val="50000"/>
                    </a:schemeClr>
                  </a:solidFill>
                  <a:latin typeface="BIZ UDゴシック" panose="020B0400000000000000" pitchFamily="49" charset="-128"/>
                  <a:ea typeface="BIZ UDゴシック" panose="020B0400000000000000" pitchFamily="49" charset="-128"/>
                </a:rPr>
                <a:t>×</a:t>
              </a:r>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均等割（</a:t>
              </a:r>
              <a:r>
                <a:rPr kumimoji="1" lang="en-US" altLang="ja-JP" sz="1200" b="1" u="sng" dirty="0">
                  <a:solidFill>
                    <a:schemeClr val="accent2">
                      <a:lumMod val="50000"/>
                    </a:schemeClr>
                  </a:solidFill>
                  <a:latin typeface="BIZ UDゴシック" panose="020B0400000000000000" pitchFamily="49" charset="-128"/>
                  <a:ea typeface="BIZ UDゴシック" panose="020B0400000000000000" pitchFamily="49" charset="-128"/>
                </a:rPr>
                <a:t>18,784</a:t>
              </a:r>
              <a:r>
                <a:rPr kumimoji="1" lang="ja-JP" altLang="en-US" sz="1200" b="1" u="sng" dirty="0">
                  <a:solidFill>
                    <a:schemeClr val="accent2">
                      <a:lumMod val="50000"/>
                    </a:schemeClr>
                  </a:solidFill>
                  <a:latin typeface="BIZ UDゴシック" panose="020B0400000000000000" pitchFamily="49" charset="-128"/>
                  <a:ea typeface="BIZ UDゴシック" panose="020B0400000000000000" pitchFamily="49" charset="-128"/>
                </a:rPr>
                <a:t>円</a:t>
              </a:r>
              <a:r>
                <a:rPr kumimoji="1" lang="ja-JP" altLang="en-US" sz="1200" dirty="0">
                  <a:solidFill>
                    <a:schemeClr val="accent2">
                      <a:lumMod val="50000"/>
                    </a:schemeClr>
                  </a:solidFill>
                  <a:latin typeface="BIZ UDゴシック" panose="020B0400000000000000" pitchFamily="49" charset="-128"/>
                  <a:ea typeface="BIZ UDゴシック" panose="020B0400000000000000" pitchFamily="49" charset="-128"/>
                </a:rPr>
                <a:t>）</a:t>
              </a:r>
              <a:endParaRPr kumimoji="1" lang="en-US" altLang="ja-JP" sz="1200" dirty="0">
                <a:solidFill>
                  <a:schemeClr val="accent2">
                    <a:lumMod val="50000"/>
                  </a:schemeClr>
                </a:solidFill>
                <a:latin typeface="BIZ UDゴシック" panose="020B0400000000000000" pitchFamily="49" charset="-128"/>
                <a:ea typeface="BIZ UDゴシック" panose="020B0400000000000000" pitchFamily="49" charset="-128"/>
              </a:endParaRPr>
            </a:p>
          </p:txBody>
        </p:sp>
      </p:grpSp>
      <p:sp>
        <p:nvSpPr>
          <p:cNvPr id="97" name="大かっこ 96">
            <a:extLst>
              <a:ext uri="{FF2B5EF4-FFF2-40B4-BE49-F238E27FC236}">
                <a16:creationId xmlns:a16="http://schemas.microsoft.com/office/drawing/2014/main" id="{4AFC1F8F-3CDB-43B4-9738-DD8757FC23F0}"/>
              </a:ext>
            </a:extLst>
          </p:cNvPr>
          <p:cNvSpPr/>
          <p:nvPr/>
        </p:nvSpPr>
        <p:spPr>
          <a:xfrm>
            <a:off x="672815" y="5249555"/>
            <a:ext cx="1130972" cy="180758"/>
          </a:xfrm>
          <a:prstGeom prst="bracketPair">
            <a:avLst/>
          </a:prstGeom>
          <a:ln>
            <a:solidFill>
              <a:schemeClr val="accent2">
                <a:lumMod val="50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sz="1200">
              <a:solidFill>
                <a:schemeClr val="accent2">
                  <a:lumMod val="50000"/>
                </a:schemeClr>
              </a:solidFill>
              <a:latin typeface="BIZ UDゴシック" panose="020B0400000000000000" pitchFamily="49" charset="-128"/>
              <a:ea typeface="BIZ UDゴシック" panose="020B0400000000000000" pitchFamily="49" charset="-128"/>
            </a:endParaRPr>
          </a:p>
        </p:txBody>
      </p:sp>
      <p:sp>
        <p:nvSpPr>
          <p:cNvPr id="98" name="テキスト ボックス 97">
            <a:extLst>
              <a:ext uri="{FF2B5EF4-FFF2-40B4-BE49-F238E27FC236}">
                <a16:creationId xmlns:a16="http://schemas.microsoft.com/office/drawing/2014/main" id="{96955059-9ACA-4D2A-B190-416F6D6CC3A9}"/>
              </a:ext>
            </a:extLst>
          </p:cNvPr>
          <p:cNvSpPr txBox="1"/>
          <p:nvPr/>
        </p:nvSpPr>
        <p:spPr>
          <a:xfrm>
            <a:off x="282899" y="5361019"/>
            <a:ext cx="1938408" cy="215444"/>
          </a:xfrm>
          <a:prstGeom prst="rect">
            <a:avLst/>
          </a:prstGeom>
          <a:noFill/>
        </p:spPr>
        <p:txBody>
          <a:bodyPr wrap="square">
            <a:spAutoFit/>
          </a:bodyPr>
          <a:lstStyle/>
          <a:p>
            <a:pPr algn="ctr"/>
            <a:r>
              <a:rPr kumimoji="1" lang="en-US" altLang="ja-JP" sz="800" dirty="0">
                <a:solidFill>
                  <a:schemeClr val="accent2">
                    <a:lumMod val="50000"/>
                  </a:schemeClr>
                </a:solidFill>
                <a:latin typeface="BIZ UDゴシック" panose="020B0400000000000000" pitchFamily="49" charset="-128"/>
                <a:ea typeface="BIZ UDゴシック" panose="020B0400000000000000" pitchFamily="49" charset="-128"/>
              </a:rPr>
              <a:t>※40</a:t>
            </a:r>
            <a:r>
              <a:rPr kumimoji="1" lang="ja-JP" altLang="en-US" sz="800" dirty="0">
                <a:solidFill>
                  <a:schemeClr val="accent2">
                    <a:lumMod val="50000"/>
                  </a:schemeClr>
                </a:solidFill>
                <a:latin typeface="BIZ UDゴシック" panose="020B0400000000000000" pitchFamily="49" charset="-128"/>
                <a:ea typeface="BIZ UDゴシック" panose="020B0400000000000000" pitchFamily="49" charset="-128"/>
              </a:rPr>
              <a:t>歳～</a:t>
            </a:r>
            <a:r>
              <a:rPr kumimoji="1" lang="en-US" altLang="ja-JP" sz="800" dirty="0">
                <a:solidFill>
                  <a:schemeClr val="accent2">
                    <a:lumMod val="50000"/>
                  </a:schemeClr>
                </a:solidFill>
                <a:latin typeface="BIZ UDゴシック" panose="020B0400000000000000" pitchFamily="49" charset="-128"/>
                <a:ea typeface="BIZ UDゴシック" panose="020B0400000000000000" pitchFamily="49" charset="-128"/>
              </a:rPr>
              <a:t>64</a:t>
            </a:r>
            <a:r>
              <a:rPr kumimoji="1" lang="ja-JP" altLang="en-US" sz="800" dirty="0">
                <a:solidFill>
                  <a:schemeClr val="accent2">
                    <a:lumMod val="50000"/>
                  </a:schemeClr>
                </a:solidFill>
                <a:latin typeface="BIZ UDゴシック" panose="020B0400000000000000" pitchFamily="49" charset="-128"/>
                <a:ea typeface="BIZ UDゴシック" panose="020B0400000000000000" pitchFamily="49" charset="-128"/>
              </a:rPr>
              <a:t>歳のみ対象。</a:t>
            </a:r>
            <a:endParaRPr kumimoji="1" lang="en-US" altLang="ja-JP" sz="800" dirty="0">
              <a:solidFill>
                <a:schemeClr val="accent2">
                  <a:lumMod val="50000"/>
                </a:schemeClr>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7785139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2061</Words>
  <Application>Microsoft Office PowerPoint</Application>
  <PresentationFormat>ユーザー設定</PresentationFormat>
  <Paragraphs>249</Paragraphs>
  <Slides>5</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BIZ UDゴシック</vt:lpstr>
      <vt:lpstr>BIZ UD明朝 Medium</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2025-04-09T06:31:51Z</dcterms:created>
  <dcterms:modified xsi:type="dcterms:W3CDTF">2025-04-16T01:44:31Z</dcterms:modified>
</cp:coreProperties>
</file>