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772" r:id="rId2"/>
    <p:sldId id="544" r:id="rId3"/>
    <p:sldId id="748" r:id="rId4"/>
    <p:sldId id="485" r:id="rId5"/>
    <p:sldId id="537" r:id="rId6"/>
    <p:sldId id="490" r:id="rId7"/>
    <p:sldId id="549" r:id="rId8"/>
    <p:sldId id="550" r:id="rId9"/>
    <p:sldId id="543" r:id="rId10"/>
    <p:sldId id="304" r:id="rId11"/>
    <p:sldId id="751" r:id="rId12"/>
    <p:sldId id="763" r:id="rId13"/>
    <p:sldId id="768" r:id="rId14"/>
    <p:sldId id="769" r:id="rId15"/>
    <p:sldId id="771" r:id="rId16"/>
    <p:sldId id="770" r:id="rId17"/>
    <p:sldId id="762" r:id="rId18"/>
    <p:sldId id="749" r:id="rId19"/>
    <p:sldId id="484" r:id="rId20"/>
    <p:sldId id="536" r:id="rId21"/>
    <p:sldId id="765" r:id="rId22"/>
    <p:sldId id="766" r:id="rId23"/>
    <p:sldId id="272" r:id="rId24"/>
    <p:sldId id="773"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206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6285" autoAdjust="0"/>
  </p:normalViewPr>
  <p:slideViewPr>
    <p:cSldViewPr snapToGrid="0">
      <p:cViewPr varScale="1">
        <p:scale>
          <a:sx n="86" d="100"/>
          <a:sy n="86" d="100"/>
        </p:scale>
        <p:origin x="442" y="5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38100" cap="rnd">
              <a:solidFill>
                <a:schemeClr val="accent5"/>
              </a:solidFill>
              <a:round/>
            </a:ln>
            <a:effectLst/>
          </c:spPr>
          <c:marker>
            <c:symbol val="circle"/>
            <c:size val="5"/>
            <c:spPr>
              <a:solidFill>
                <a:schemeClr val="accent5"/>
              </a:solidFill>
              <a:ln w="38100">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平成13年</c:v>
                </c:pt>
                <c:pt idx="1">
                  <c:v>16年</c:v>
                </c:pt>
                <c:pt idx="2">
                  <c:v>19年</c:v>
                </c:pt>
                <c:pt idx="3">
                  <c:v>22年</c:v>
                </c:pt>
                <c:pt idx="4">
                  <c:v>25年</c:v>
                </c:pt>
                <c:pt idx="5">
                  <c:v>28年</c:v>
                </c:pt>
                <c:pt idx="6">
                  <c:v>令和元年</c:v>
                </c:pt>
                <c:pt idx="7">
                  <c:v>4年</c:v>
                </c:pt>
              </c:strCache>
            </c:strRef>
          </c:cat>
          <c:val>
            <c:numRef>
              <c:f>Sheet1!$B$2:$B$9</c:f>
              <c:numCache>
                <c:formatCode>General</c:formatCode>
                <c:ptCount val="8"/>
                <c:pt idx="0">
                  <c:v>69.400000000000006</c:v>
                </c:pt>
                <c:pt idx="1">
                  <c:v>69.47</c:v>
                </c:pt>
                <c:pt idx="2">
                  <c:v>70.33</c:v>
                </c:pt>
                <c:pt idx="3">
                  <c:v>70.42</c:v>
                </c:pt>
                <c:pt idx="4">
                  <c:v>71.19</c:v>
                </c:pt>
                <c:pt idx="5">
                  <c:v>72.14</c:v>
                </c:pt>
                <c:pt idx="6">
                  <c:v>72.680000000000007</c:v>
                </c:pt>
                <c:pt idx="7">
                  <c:v>72.569999999999993</c:v>
                </c:pt>
              </c:numCache>
            </c:numRef>
          </c:val>
          <c:smooth val="0"/>
          <c:extLst>
            <c:ext xmlns:c16="http://schemas.microsoft.com/office/drawing/2014/chart" uri="{C3380CC4-5D6E-409C-BE32-E72D297353CC}">
              <c16:uniqueId val="{00000000-70EB-434E-8FCD-C9731AC6219E}"/>
            </c:ext>
          </c:extLst>
        </c:ser>
        <c:ser>
          <c:idx val="1"/>
          <c:order val="1"/>
          <c:tx>
            <c:strRef>
              <c:f>Sheet1!$C$1</c:f>
              <c:strCache>
                <c:ptCount val="1"/>
                <c:pt idx="0">
                  <c:v>大阪府</c:v>
                </c:pt>
              </c:strCache>
            </c:strRef>
          </c:tx>
          <c:spPr>
            <a:ln w="38100" cap="rnd">
              <a:solidFill>
                <a:srgbClr val="FF0000"/>
              </a:solidFill>
              <a:round/>
            </a:ln>
            <a:effectLst/>
          </c:spPr>
          <c:marker>
            <c:symbol val="triangle"/>
            <c:size val="7"/>
            <c:spPr>
              <a:solidFill>
                <a:srgbClr val="FF0000"/>
              </a:solidFill>
              <a:ln w="38100">
                <a:solidFill>
                  <a:srgbClr val="FF0000"/>
                </a:solidFill>
              </a:ln>
              <a:effectLst/>
            </c:spPr>
          </c:marker>
          <c:dLbls>
            <c:dLbl>
              <c:idx val="4"/>
              <c:layout>
                <c:manualLayout>
                  <c:x val="-1.9603324915824914E-2"/>
                  <c:y val="1.515777777777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30-4369-BA92-92A9D33D2B00}"/>
                </c:ext>
              </c:extLst>
            </c:dLbl>
            <c:dLbl>
              <c:idx val="5"/>
              <c:layout>
                <c:manualLayout>
                  <c:x val="-4.9001473063973067E-2"/>
                  <c:y val="3.6324444444444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30-4369-BA92-92A9D33D2B00}"/>
                </c:ext>
              </c:extLst>
            </c:dLbl>
            <c:dLbl>
              <c:idx val="6"/>
              <c:layout>
                <c:manualLayout>
                  <c:x val="-5.9691708754208754E-2"/>
                  <c:y val="-5.5397777777777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30-4369-BA92-92A9D33D2B00}"/>
                </c:ext>
              </c:extLst>
            </c:dLbl>
            <c:dLbl>
              <c:idx val="7"/>
              <c:layout>
                <c:manualLayout>
                  <c:x val="-1.813425925925926E-2"/>
                  <c:y val="3.8676296296296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30-4369-BA92-92A9D33D2B0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平成13年</c:v>
                </c:pt>
                <c:pt idx="1">
                  <c:v>16年</c:v>
                </c:pt>
                <c:pt idx="2">
                  <c:v>19年</c:v>
                </c:pt>
                <c:pt idx="3">
                  <c:v>22年</c:v>
                </c:pt>
                <c:pt idx="4">
                  <c:v>25年</c:v>
                </c:pt>
                <c:pt idx="5">
                  <c:v>28年</c:v>
                </c:pt>
                <c:pt idx="6">
                  <c:v>令和元年</c:v>
                </c:pt>
                <c:pt idx="7">
                  <c:v>4年</c:v>
                </c:pt>
              </c:strCache>
            </c:strRef>
          </c:cat>
          <c:val>
            <c:numRef>
              <c:f>Sheet1!$C$2:$C$9</c:f>
              <c:numCache>
                <c:formatCode>General</c:formatCode>
                <c:ptCount val="8"/>
                <c:pt idx="0">
                  <c:v>68.14</c:v>
                </c:pt>
                <c:pt idx="1">
                  <c:v>68.56</c:v>
                </c:pt>
                <c:pt idx="2">
                  <c:v>69.12</c:v>
                </c:pt>
                <c:pt idx="3">
                  <c:v>69.39</c:v>
                </c:pt>
                <c:pt idx="4">
                  <c:v>70.459999999999994</c:v>
                </c:pt>
                <c:pt idx="5">
                  <c:v>71.510000000000005</c:v>
                </c:pt>
                <c:pt idx="6">
                  <c:v>71.88</c:v>
                </c:pt>
                <c:pt idx="7">
                  <c:v>71.77</c:v>
                </c:pt>
              </c:numCache>
            </c:numRef>
          </c:val>
          <c:smooth val="0"/>
          <c:extLst>
            <c:ext xmlns:c16="http://schemas.microsoft.com/office/drawing/2014/chart" uri="{C3380CC4-5D6E-409C-BE32-E72D297353CC}">
              <c16:uniqueId val="{00000001-70EB-434E-8FCD-C9731AC6219E}"/>
            </c:ext>
          </c:extLst>
        </c:ser>
        <c:dLbls>
          <c:dLblPos val="t"/>
          <c:showLegendKey val="0"/>
          <c:showVal val="1"/>
          <c:showCatName val="0"/>
          <c:showSerName val="0"/>
          <c:showPercent val="0"/>
          <c:showBubbleSize val="0"/>
        </c:dLbls>
        <c:marker val="1"/>
        <c:smooth val="0"/>
        <c:axId val="428699519"/>
        <c:axId val="428702847"/>
      </c:lineChart>
      <c:catAx>
        <c:axId val="428699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8702847"/>
        <c:crosses val="autoZero"/>
        <c:auto val="1"/>
        <c:lblAlgn val="ctr"/>
        <c:lblOffset val="100"/>
        <c:noMultiLvlLbl val="0"/>
      </c:catAx>
      <c:valAx>
        <c:axId val="428702847"/>
        <c:scaling>
          <c:orientation val="minMax"/>
          <c:min val="67"/>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8699519"/>
        <c:crosses val="autoZero"/>
        <c:crossBetween val="between"/>
      </c:valAx>
      <c:spPr>
        <a:noFill/>
        <a:ln>
          <a:noFill/>
        </a:ln>
        <a:effectLst/>
      </c:spPr>
    </c:plotArea>
    <c:legend>
      <c:legendPos val="b"/>
      <c:layout>
        <c:manualLayout>
          <c:xMode val="edge"/>
          <c:yMode val="edge"/>
          <c:x val="0.25461531986531988"/>
          <c:y val="0.91657988214870667"/>
          <c:w val="0.47473400673400673"/>
          <c:h val="6.611242685399554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全国</c:v>
                </c:pt>
              </c:strCache>
            </c:strRef>
          </c:tx>
          <c:spPr>
            <a:ln w="38100" cap="rnd">
              <a:solidFill>
                <a:schemeClr val="accent5"/>
              </a:solidFill>
              <a:round/>
            </a:ln>
            <a:effectLst/>
          </c:spPr>
          <c:marker>
            <c:symbol val="circle"/>
            <c:size val="5"/>
            <c:spPr>
              <a:solidFill>
                <a:schemeClr val="accent5"/>
              </a:solidFill>
              <a:ln w="38100">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平成13年</c:v>
                </c:pt>
                <c:pt idx="1">
                  <c:v>16年</c:v>
                </c:pt>
                <c:pt idx="2">
                  <c:v>19年</c:v>
                </c:pt>
                <c:pt idx="3">
                  <c:v>22年</c:v>
                </c:pt>
                <c:pt idx="4">
                  <c:v>25年</c:v>
                </c:pt>
                <c:pt idx="5">
                  <c:v>28年</c:v>
                </c:pt>
                <c:pt idx="6">
                  <c:v>令和元年</c:v>
                </c:pt>
                <c:pt idx="7">
                  <c:v>4年</c:v>
                </c:pt>
              </c:strCache>
            </c:strRef>
          </c:cat>
          <c:val>
            <c:numRef>
              <c:f>Sheet1!$B$2:$B$9</c:f>
              <c:numCache>
                <c:formatCode>General</c:formatCode>
                <c:ptCount val="8"/>
                <c:pt idx="0">
                  <c:v>72.650000000000006</c:v>
                </c:pt>
                <c:pt idx="1">
                  <c:v>72.69</c:v>
                </c:pt>
                <c:pt idx="2">
                  <c:v>73.36</c:v>
                </c:pt>
                <c:pt idx="3">
                  <c:v>73.62</c:v>
                </c:pt>
                <c:pt idx="4">
                  <c:v>74.209999999999994</c:v>
                </c:pt>
                <c:pt idx="5">
                  <c:v>74.790000000000006</c:v>
                </c:pt>
                <c:pt idx="6">
                  <c:v>75.38</c:v>
                </c:pt>
                <c:pt idx="7">
                  <c:v>75.45</c:v>
                </c:pt>
              </c:numCache>
            </c:numRef>
          </c:val>
          <c:smooth val="0"/>
          <c:extLst>
            <c:ext xmlns:c16="http://schemas.microsoft.com/office/drawing/2014/chart" uri="{C3380CC4-5D6E-409C-BE32-E72D297353CC}">
              <c16:uniqueId val="{00000000-B434-4E2A-A5E6-569EFD20AB07}"/>
            </c:ext>
          </c:extLst>
        </c:ser>
        <c:ser>
          <c:idx val="1"/>
          <c:order val="1"/>
          <c:tx>
            <c:strRef>
              <c:f>Sheet1!$C$1</c:f>
              <c:strCache>
                <c:ptCount val="1"/>
                <c:pt idx="0">
                  <c:v>大阪府</c:v>
                </c:pt>
              </c:strCache>
            </c:strRef>
          </c:tx>
          <c:spPr>
            <a:ln w="38100" cap="rnd">
              <a:solidFill>
                <a:srgbClr val="FF0000"/>
              </a:solidFill>
              <a:round/>
            </a:ln>
            <a:effectLst/>
          </c:spPr>
          <c:marker>
            <c:symbol val="triangle"/>
            <c:size val="7"/>
            <c:spPr>
              <a:solidFill>
                <a:srgbClr val="FF0000"/>
              </a:solidFill>
              <a:ln w="38100">
                <a:solidFill>
                  <a:srgbClr val="FF0000"/>
                </a:solidFill>
              </a:ln>
              <a:effectLst/>
            </c:spPr>
          </c:marker>
          <c:dLbls>
            <c:dLbl>
              <c:idx val="4"/>
              <c:layout>
                <c:manualLayout>
                  <c:x val="-5.1674031986532087E-2"/>
                  <c:y val="4.5990555555555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9A-4440-82DC-7DEFB9531D10}"/>
                </c:ext>
              </c:extLst>
            </c:dLbl>
            <c:dLbl>
              <c:idx val="5"/>
              <c:layout>
                <c:manualLayout>
                  <c:x val="-5.9691708754208754E-2"/>
                  <c:y val="5.7749814814814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FF-428F-8446-E2C5DCDD6305}"/>
                </c:ext>
              </c:extLst>
            </c:dLbl>
            <c:dLbl>
              <c:idx val="6"/>
              <c:layout>
                <c:manualLayout>
                  <c:x val="-6.7709385521885518E-2"/>
                  <c:y val="4.36387037037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9A-4440-82DC-7DEFB9531D10}"/>
                </c:ext>
              </c:extLst>
            </c:dLbl>
            <c:dLbl>
              <c:idx val="7"/>
              <c:layout>
                <c:manualLayout>
                  <c:x val="0"/>
                  <c:y val="3.89349999999999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9A-4440-82DC-7DEFB9531D1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平成13年</c:v>
                </c:pt>
                <c:pt idx="1">
                  <c:v>16年</c:v>
                </c:pt>
                <c:pt idx="2">
                  <c:v>19年</c:v>
                </c:pt>
                <c:pt idx="3">
                  <c:v>22年</c:v>
                </c:pt>
                <c:pt idx="4">
                  <c:v>25年</c:v>
                </c:pt>
                <c:pt idx="5">
                  <c:v>28年</c:v>
                </c:pt>
                <c:pt idx="6">
                  <c:v>令和元年</c:v>
                </c:pt>
                <c:pt idx="7">
                  <c:v>4年</c:v>
                </c:pt>
              </c:strCache>
            </c:strRef>
          </c:cat>
          <c:val>
            <c:numRef>
              <c:f>Sheet1!$C$2:$C$9</c:f>
              <c:numCache>
                <c:formatCode>General</c:formatCode>
                <c:ptCount val="8"/>
                <c:pt idx="0">
                  <c:v>71.930000000000007</c:v>
                </c:pt>
                <c:pt idx="1">
                  <c:v>72.53</c:v>
                </c:pt>
                <c:pt idx="2">
                  <c:v>72.33</c:v>
                </c:pt>
                <c:pt idx="3">
                  <c:v>72.55</c:v>
                </c:pt>
                <c:pt idx="4">
                  <c:v>72.489999999999995</c:v>
                </c:pt>
                <c:pt idx="5">
                  <c:v>74.459999999999994</c:v>
                </c:pt>
                <c:pt idx="6">
                  <c:v>74.78</c:v>
                </c:pt>
                <c:pt idx="7">
                  <c:v>74.95</c:v>
                </c:pt>
              </c:numCache>
            </c:numRef>
          </c:val>
          <c:smooth val="0"/>
          <c:extLst>
            <c:ext xmlns:c16="http://schemas.microsoft.com/office/drawing/2014/chart" uri="{C3380CC4-5D6E-409C-BE32-E72D297353CC}">
              <c16:uniqueId val="{00000001-B434-4E2A-A5E6-569EFD20AB07}"/>
            </c:ext>
          </c:extLst>
        </c:ser>
        <c:dLbls>
          <c:showLegendKey val="0"/>
          <c:showVal val="1"/>
          <c:showCatName val="0"/>
          <c:showSerName val="0"/>
          <c:showPercent val="0"/>
          <c:showBubbleSize val="0"/>
        </c:dLbls>
        <c:marker val="1"/>
        <c:smooth val="0"/>
        <c:axId val="428699519"/>
        <c:axId val="428702847"/>
      </c:lineChart>
      <c:catAx>
        <c:axId val="428699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8702847"/>
        <c:crosses val="autoZero"/>
        <c:auto val="1"/>
        <c:lblAlgn val="ctr"/>
        <c:lblOffset val="100"/>
        <c:noMultiLvlLbl val="0"/>
      </c:catAx>
      <c:valAx>
        <c:axId val="428702847"/>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28699519"/>
        <c:crosses val="autoZero"/>
        <c:crossBetween val="between"/>
      </c:valAx>
      <c:spPr>
        <a:noFill/>
        <a:ln>
          <a:noFill/>
        </a:ln>
        <a:effectLst/>
      </c:spPr>
    </c:plotArea>
    <c:legend>
      <c:legendPos val="b"/>
      <c:layout>
        <c:manualLayout>
          <c:xMode val="edge"/>
          <c:yMode val="edge"/>
          <c:x val="0.25461531986531988"/>
          <c:y val="0.91657988214870667"/>
          <c:w val="0.47473400673400673"/>
          <c:h val="6.611242685399554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'R4健康寿命 (男性)'!$C$4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'R4健康寿命 (男性)'!$B$5:$B$49</c:f>
              <c:strCache>
                <c:ptCount val="45"/>
                <c:pt idx="0">
                  <c:v>大阪市</c:v>
                </c:pt>
                <c:pt idx="1">
                  <c:v>門真市</c:v>
                </c:pt>
                <c:pt idx="2">
                  <c:v>岸和田市</c:v>
                </c:pt>
                <c:pt idx="3">
                  <c:v>守口市</c:v>
                </c:pt>
                <c:pt idx="4">
                  <c:v>東大阪市</c:v>
                </c:pt>
                <c:pt idx="5">
                  <c:v>貝塚市</c:v>
                </c:pt>
                <c:pt idx="6">
                  <c:v>八尾市</c:v>
                </c:pt>
                <c:pt idx="7">
                  <c:v>寝屋川市</c:v>
                </c:pt>
                <c:pt idx="8">
                  <c:v>大阪府</c:v>
                </c:pt>
                <c:pt idx="9">
                  <c:v>堺市</c:v>
                </c:pt>
                <c:pt idx="10">
                  <c:v>羽曳野市</c:v>
                </c:pt>
                <c:pt idx="11">
                  <c:v>泉佐野市</c:v>
                </c:pt>
                <c:pt idx="12">
                  <c:v>泉南市</c:v>
                </c:pt>
                <c:pt idx="13">
                  <c:v>大東市</c:v>
                </c:pt>
                <c:pt idx="14">
                  <c:v>四條畷市</c:v>
                </c:pt>
                <c:pt idx="15">
                  <c:v>松原市</c:v>
                </c:pt>
                <c:pt idx="16">
                  <c:v>忠岡町</c:v>
                </c:pt>
                <c:pt idx="17">
                  <c:v>岬町</c:v>
                </c:pt>
                <c:pt idx="18">
                  <c:v>高石市</c:v>
                </c:pt>
                <c:pt idx="19">
                  <c:v>富田林市</c:v>
                </c:pt>
                <c:pt idx="20">
                  <c:v>摂津市</c:v>
                </c:pt>
                <c:pt idx="21">
                  <c:v>泉大津市</c:v>
                </c:pt>
                <c:pt idx="22">
                  <c:v>全国</c:v>
                </c:pt>
                <c:pt idx="23">
                  <c:v>能勢町</c:v>
                </c:pt>
                <c:pt idx="24">
                  <c:v>藤井寺市</c:v>
                </c:pt>
                <c:pt idx="25">
                  <c:v>大阪狭山市</c:v>
                </c:pt>
                <c:pt idx="26">
                  <c:v>和泉市</c:v>
                </c:pt>
                <c:pt idx="27">
                  <c:v>枚方市</c:v>
                </c:pt>
                <c:pt idx="28">
                  <c:v>茨木市</c:v>
                </c:pt>
                <c:pt idx="29">
                  <c:v>柏原市</c:v>
                </c:pt>
                <c:pt idx="30">
                  <c:v>熊取町</c:v>
                </c:pt>
                <c:pt idx="31">
                  <c:v>阪南市</c:v>
                </c:pt>
                <c:pt idx="32">
                  <c:v>豊中市</c:v>
                </c:pt>
                <c:pt idx="33">
                  <c:v>千早赤阪村</c:v>
                </c:pt>
                <c:pt idx="34">
                  <c:v>吹田市</c:v>
                </c:pt>
                <c:pt idx="35">
                  <c:v>太子町</c:v>
                </c:pt>
                <c:pt idx="36">
                  <c:v>高槻市</c:v>
                </c:pt>
                <c:pt idx="37">
                  <c:v>河内長野市</c:v>
                </c:pt>
                <c:pt idx="38">
                  <c:v>島本町</c:v>
                </c:pt>
                <c:pt idx="39">
                  <c:v>田尻町</c:v>
                </c:pt>
                <c:pt idx="40">
                  <c:v>交野市</c:v>
                </c:pt>
                <c:pt idx="41">
                  <c:v>池田市</c:v>
                </c:pt>
                <c:pt idx="42">
                  <c:v>箕面市</c:v>
                </c:pt>
                <c:pt idx="43">
                  <c:v>河南町</c:v>
                </c:pt>
                <c:pt idx="44">
                  <c:v>豊能町</c:v>
                </c:pt>
              </c:strCache>
            </c:strRef>
          </c:cat>
          <c:val>
            <c:numRef>
              <c:f>'R4健康寿命 (男性)'!$C$5:$C$49</c:f>
              <c:numCache>
                <c:formatCode>0.0_);[Red]\(0.0\)</c:formatCode>
                <c:ptCount val="45"/>
                <c:pt idx="0" formatCode="\(0.00\)">
                  <c:v>77.044349486669375</c:v>
                </c:pt>
                <c:pt idx="1">
                  <c:v>77.3</c:v>
                </c:pt>
                <c:pt idx="2">
                  <c:v>77.5</c:v>
                </c:pt>
                <c:pt idx="3">
                  <c:v>77.8</c:v>
                </c:pt>
                <c:pt idx="4">
                  <c:v>78.099999999999994</c:v>
                </c:pt>
                <c:pt idx="5">
                  <c:v>78.400000000000006</c:v>
                </c:pt>
                <c:pt idx="6">
                  <c:v>78.5</c:v>
                </c:pt>
                <c:pt idx="7">
                  <c:v>78.7</c:v>
                </c:pt>
                <c:pt idx="8" formatCode="\(0.00\)">
                  <c:v>78.741292113321975</c:v>
                </c:pt>
                <c:pt idx="9">
                  <c:v>78.8</c:v>
                </c:pt>
                <c:pt idx="10">
                  <c:v>78.8</c:v>
                </c:pt>
                <c:pt idx="11">
                  <c:v>78.8</c:v>
                </c:pt>
                <c:pt idx="12">
                  <c:v>78.8</c:v>
                </c:pt>
                <c:pt idx="13">
                  <c:v>78.900000000000006</c:v>
                </c:pt>
                <c:pt idx="14">
                  <c:v>78.900000000000006</c:v>
                </c:pt>
                <c:pt idx="15">
                  <c:v>78.900000000000006</c:v>
                </c:pt>
                <c:pt idx="16">
                  <c:v>79</c:v>
                </c:pt>
                <c:pt idx="17">
                  <c:v>79.099999999999994</c:v>
                </c:pt>
                <c:pt idx="18">
                  <c:v>79.2</c:v>
                </c:pt>
                <c:pt idx="19">
                  <c:v>79.400000000000006</c:v>
                </c:pt>
                <c:pt idx="20">
                  <c:v>79.5</c:v>
                </c:pt>
                <c:pt idx="21">
                  <c:v>79.7</c:v>
                </c:pt>
                <c:pt idx="22" formatCode="\(0.00\)">
                  <c:v>79.763638321450088</c:v>
                </c:pt>
                <c:pt idx="23">
                  <c:v>79.8</c:v>
                </c:pt>
                <c:pt idx="24">
                  <c:v>80</c:v>
                </c:pt>
                <c:pt idx="25">
                  <c:v>80</c:v>
                </c:pt>
                <c:pt idx="26">
                  <c:v>80</c:v>
                </c:pt>
                <c:pt idx="27">
                  <c:v>80.099999999999994</c:v>
                </c:pt>
                <c:pt idx="28">
                  <c:v>80.2</c:v>
                </c:pt>
                <c:pt idx="29">
                  <c:v>80.3</c:v>
                </c:pt>
                <c:pt idx="30">
                  <c:v>80.3</c:v>
                </c:pt>
                <c:pt idx="31">
                  <c:v>80.3</c:v>
                </c:pt>
                <c:pt idx="32">
                  <c:v>80.5</c:v>
                </c:pt>
                <c:pt idx="33">
                  <c:v>80.5</c:v>
                </c:pt>
                <c:pt idx="34">
                  <c:v>80.7</c:v>
                </c:pt>
                <c:pt idx="35">
                  <c:v>80.7</c:v>
                </c:pt>
                <c:pt idx="36">
                  <c:v>80.8</c:v>
                </c:pt>
                <c:pt idx="37">
                  <c:v>80.900000000000006</c:v>
                </c:pt>
                <c:pt idx="38">
                  <c:v>81.099999999999994</c:v>
                </c:pt>
                <c:pt idx="39">
                  <c:v>81.099999999999994</c:v>
                </c:pt>
                <c:pt idx="40">
                  <c:v>81.599999999999994</c:v>
                </c:pt>
                <c:pt idx="41">
                  <c:v>81.7</c:v>
                </c:pt>
                <c:pt idx="42">
                  <c:v>81.7</c:v>
                </c:pt>
                <c:pt idx="43">
                  <c:v>81.7</c:v>
                </c:pt>
                <c:pt idx="44">
                  <c:v>84</c:v>
                </c:pt>
              </c:numCache>
            </c:numRef>
          </c:val>
          <c:extLst>
            <c:ext xmlns:c16="http://schemas.microsoft.com/office/drawing/2014/chart" uri="{C3380CC4-5D6E-409C-BE32-E72D297353CC}">
              <c16:uniqueId val="{00000000-B554-4F8F-ADD7-F5CE0336E88E}"/>
            </c:ext>
          </c:extLst>
        </c:ser>
        <c:dLbls>
          <c:showLegendKey val="0"/>
          <c:showVal val="0"/>
          <c:showCatName val="0"/>
          <c:showSerName val="0"/>
          <c:showPercent val="0"/>
          <c:showBubbleSize val="0"/>
        </c:dLbls>
        <c:gapWidth val="182"/>
        <c:axId val="700923976"/>
        <c:axId val="700924336"/>
      </c:barChart>
      <c:catAx>
        <c:axId val="70092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4336"/>
        <c:crosses val="autoZero"/>
        <c:auto val="1"/>
        <c:lblAlgn val="ctr"/>
        <c:lblOffset val="100"/>
        <c:noMultiLvlLbl val="0"/>
      </c:catAx>
      <c:valAx>
        <c:axId val="700924336"/>
        <c:scaling>
          <c:orientation val="minMax"/>
          <c:min val="76"/>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'H30健康寿命 (男性)'!$C$4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'H30健康寿命 (男性)'!$B$5:$B$49</c:f>
              <c:strCache>
                <c:ptCount val="45"/>
                <c:pt idx="0">
                  <c:v>大阪市</c:v>
                </c:pt>
                <c:pt idx="1">
                  <c:v>門真市</c:v>
                </c:pt>
                <c:pt idx="2">
                  <c:v>守口市</c:v>
                </c:pt>
                <c:pt idx="3">
                  <c:v>岸和田市</c:v>
                </c:pt>
                <c:pt idx="4">
                  <c:v>泉佐野市</c:v>
                </c:pt>
                <c:pt idx="5">
                  <c:v>東大阪市</c:v>
                </c:pt>
                <c:pt idx="6">
                  <c:v>忠岡町</c:v>
                </c:pt>
                <c:pt idx="7">
                  <c:v>泉南市</c:v>
                </c:pt>
                <c:pt idx="8">
                  <c:v>寝屋川市</c:v>
                </c:pt>
                <c:pt idx="9">
                  <c:v>貝塚市</c:v>
                </c:pt>
                <c:pt idx="10">
                  <c:v>大東市</c:v>
                </c:pt>
                <c:pt idx="11">
                  <c:v>大阪府</c:v>
                </c:pt>
                <c:pt idx="12">
                  <c:v>四條畷市</c:v>
                </c:pt>
                <c:pt idx="13">
                  <c:v>柏原市</c:v>
                </c:pt>
                <c:pt idx="14">
                  <c:v>松原市</c:v>
                </c:pt>
                <c:pt idx="15">
                  <c:v>堺市</c:v>
                </c:pt>
                <c:pt idx="16">
                  <c:v>高石市</c:v>
                </c:pt>
                <c:pt idx="17">
                  <c:v>泉大津市</c:v>
                </c:pt>
                <c:pt idx="18">
                  <c:v>摂津市</c:v>
                </c:pt>
                <c:pt idx="19">
                  <c:v>八尾市</c:v>
                </c:pt>
                <c:pt idx="20">
                  <c:v>岬町</c:v>
                </c:pt>
                <c:pt idx="21">
                  <c:v>藤井寺市</c:v>
                </c:pt>
                <c:pt idx="22">
                  <c:v>羽曳野市</c:v>
                </c:pt>
                <c:pt idx="23">
                  <c:v>全国</c:v>
                </c:pt>
                <c:pt idx="24">
                  <c:v>富田林市</c:v>
                </c:pt>
                <c:pt idx="25">
                  <c:v>豊中市</c:v>
                </c:pt>
                <c:pt idx="26">
                  <c:v>千早赤阪村</c:v>
                </c:pt>
                <c:pt idx="27">
                  <c:v>能勢町</c:v>
                </c:pt>
                <c:pt idx="28">
                  <c:v>河南町</c:v>
                </c:pt>
                <c:pt idx="29">
                  <c:v>和泉市</c:v>
                </c:pt>
                <c:pt idx="30">
                  <c:v>枚方市</c:v>
                </c:pt>
                <c:pt idx="31">
                  <c:v>太子町</c:v>
                </c:pt>
                <c:pt idx="32">
                  <c:v>阪南市</c:v>
                </c:pt>
                <c:pt idx="33">
                  <c:v>熊取町</c:v>
                </c:pt>
                <c:pt idx="34">
                  <c:v>大阪狭山市</c:v>
                </c:pt>
                <c:pt idx="35">
                  <c:v>茨木市</c:v>
                </c:pt>
                <c:pt idx="36">
                  <c:v>河内長野市</c:v>
                </c:pt>
                <c:pt idx="37">
                  <c:v>吹田市</c:v>
                </c:pt>
                <c:pt idx="38">
                  <c:v>高槻市</c:v>
                </c:pt>
                <c:pt idx="39">
                  <c:v>島本町</c:v>
                </c:pt>
                <c:pt idx="40">
                  <c:v>田尻町</c:v>
                </c:pt>
                <c:pt idx="41">
                  <c:v>池田市</c:v>
                </c:pt>
                <c:pt idx="42">
                  <c:v>箕面市</c:v>
                </c:pt>
                <c:pt idx="43">
                  <c:v>交野市</c:v>
                </c:pt>
                <c:pt idx="44">
                  <c:v>豊能町</c:v>
                </c:pt>
              </c:strCache>
            </c:strRef>
          </c:cat>
          <c:val>
            <c:numRef>
              <c:f>'H30健康寿命 (男性)'!$C$5:$C$49</c:f>
              <c:numCache>
                <c:formatCode>0.0_);[Red]\(0.0\)</c:formatCode>
                <c:ptCount val="45"/>
                <c:pt idx="0" formatCode="\(0.00\)">
                  <c:v>77.488754944649202</c:v>
                </c:pt>
                <c:pt idx="1">
                  <c:v>77.5</c:v>
                </c:pt>
                <c:pt idx="2">
                  <c:v>77.599999999999994</c:v>
                </c:pt>
                <c:pt idx="3">
                  <c:v>78.2</c:v>
                </c:pt>
                <c:pt idx="4">
                  <c:v>78.2</c:v>
                </c:pt>
                <c:pt idx="5">
                  <c:v>78.3</c:v>
                </c:pt>
                <c:pt idx="6">
                  <c:v>78.3</c:v>
                </c:pt>
                <c:pt idx="7">
                  <c:v>78.3</c:v>
                </c:pt>
                <c:pt idx="8">
                  <c:v>78.5</c:v>
                </c:pt>
                <c:pt idx="9">
                  <c:v>78.599999999999994</c:v>
                </c:pt>
                <c:pt idx="10">
                  <c:v>78.7</c:v>
                </c:pt>
                <c:pt idx="11" formatCode="\(0.00\)">
                  <c:v>78.996077704428899</c:v>
                </c:pt>
                <c:pt idx="12">
                  <c:v>79.099999999999994</c:v>
                </c:pt>
                <c:pt idx="13">
                  <c:v>79.099999999999994</c:v>
                </c:pt>
                <c:pt idx="14">
                  <c:v>79.099999999999994</c:v>
                </c:pt>
                <c:pt idx="15">
                  <c:v>79.2</c:v>
                </c:pt>
                <c:pt idx="16">
                  <c:v>79.2</c:v>
                </c:pt>
                <c:pt idx="17">
                  <c:v>79.2</c:v>
                </c:pt>
                <c:pt idx="18">
                  <c:v>79.3</c:v>
                </c:pt>
                <c:pt idx="19">
                  <c:v>79.3</c:v>
                </c:pt>
                <c:pt idx="20">
                  <c:v>79.3</c:v>
                </c:pt>
                <c:pt idx="21">
                  <c:v>79.400000000000006</c:v>
                </c:pt>
                <c:pt idx="22">
                  <c:v>79.5</c:v>
                </c:pt>
                <c:pt idx="23" formatCode="\(0.00\)">
                  <c:v>79.583228489384396</c:v>
                </c:pt>
                <c:pt idx="24">
                  <c:v>79.8</c:v>
                </c:pt>
                <c:pt idx="25">
                  <c:v>79.900000000000006</c:v>
                </c:pt>
                <c:pt idx="26">
                  <c:v>80.099999999999994</c:v>
                </c:pt>
                <c:pt idx="27">
                  <c:v>80.2</c:v>
                </c:pt>
                <c:pt idx="28">
                  <c:v>80.2</c:v>
                </c:pt>
                <c:pt idx="29">
                  <c:v>80.2</c:v>
                </c:pt>
                <c:pt idx="30" formatCode="\(0.00\)">
                  <c:v>80.259333312903195</c:v>
                </c:pt>
                <c:pt idx="31">
                  <c:v>80.3</c:v>
                </c:pt>
                <c:pt idx="32">
                  <c:v>80.3</c:v>
                </c:pt>
                <c:pt idx="33">
                  <c:v>80.400000000000006</c:v>
                </c:pt>
                <c:pt idx="34">
                  <c:v>80.5</c:v>
                </c:pt>
                <c:pt idx="35">
                  <c:v>80.716073508085202</c:v>
                </c:pt>
                <c:pt idx="36">
                  <c:v>80.900000000000006</c:v>
                </c:pt>
                <c:pt idx="37">
                  <c:v>81</c:v>
                </c:pt>
                <c:pt idx="38">
                  <c:v>81.2</c:v>
                </c:pt>
                <c:pt idx="39">
                  <c:v>81.2</c:v>
                </c:pt>
                <c:pt idx="40">
                  <c:v>81.2</c:v>
                </c:pt>
                <c:pt idx="41">
                  <c:v>81.599999999999994</c:v>
                </c:pt>
                <c:pt idx="42">
                  <c:v>81.900000000000006</c:v>
                </c:pt>
                <c:pt idx="43">
                  <c:v>81.900000000000006</c:v>
                </c:pt>
                <c:pt idx="44">
                  <c:v>82.4</c:v>
                </c:pt>
              </c:numCache>
            </c:numRef>
          </c:val>
          <c:extLst>
            <c:ext xmlns:c16="http://schemas.microsoft.com/office/drawing/2014/chart" uri="{C3380CC4-5D6E-409C-BE32-E72D297353CC}">
              <c16:uniqueId val="{00000000-78D3-46D9-87B3-5EB810FC4252}"/>
            </c:ext>
          </c:extLst>
        </c:ser>
        <c:dLbls>
          <c:showLegendKey val="0"/>
          <c:showVal val="0"/>
          <c:showCatName val="0"/>
          <c:showSerName val="0"/>
          <c:showPercent val="0"/>
          <c:showBubbleSize val="0"/>
        </c:dLbls>
        <c:gapWidth val="182"/>
        <c:axId val="700923976"/>
        <c:axId val="700924336"/>
      </c:barChart>
      <c:catAx>
        <c:axId val="70092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4336"/>
        <c:crosses val="autoZero"/>
        <c:auto val="1"/>
        <c:lblAlgn val="ctr"/>
        <c:lblOffset val="100"/>
        <c:noMultiLvlLbl val="0"/>
      </c:catAx>
      <c:valAx>
        <c:axId val="700924336"/>
        <c:scaling>
          <c:orientation val="minMax"/>
          <c:max val="86"/>
          <c:min val="76"/>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'R4健康寿命（女性）'!$C$4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'R4健康寿命（女性）'!$B$5:$B$49</c:f>
              <c:strCache>
                <c:ptCount val="45"/>
                <c:pt idx="0">
                  <c:v>能勢町</c:v>
                </c:pt>
                <c:pt idx="1">
                  <c:v>高石市</c:v>
                </c:pt>
                <c:pt idx="2">
                  <c:v>門真市</c:v>
                </c:pt>
                <c:pt idx="3">
                  <c:v>大阪市</c:v>
                </c:pt>
                <c:pt idx="4">
                  <c:v>泉佐野市</c:v>
                </c:pt>
                <c:pt idx="5">
                  <c:v>八尾市</c:v>
                </c:pt>
                <c:pt idx="6">
                  <c:v>堺市</c:v>
                </c:pt>
                <c:pt idx="7">
                  <c:v>守口市</c:v>
                </c:pt>
                <c:pt idx="8">
                  <c:v>東大阪市</c:v>
                </c:pt>
                <c:pt idx="9">
                  <c:v>貝塚市</c:v>
                </c:pt>
                <c:pt idx="10">
                  <c:v>寝屋川市</c:v>
                </c:pt>
                <c:pt idx="11">
                  <c:v>松原市</c:v>
                </c:pt>
                <c:pt idx="12">
                  <c:v>大阪府</c:v>
                </c:pt>
                <c:pt idx="13">
                  <c:v>大東市</c:v>
                </c:pt>
                <c:pt idx="14">
                  <c:v>岸和田市</c:v>
                </c:pt>
                <c:pt idx="15">
                  <c:v>泉南市</c:v>
                </c:pt>
                <c:pt idx="16">
                  <c:v>岬町</c:v>
                </c:pt>
                <c:pt idx="17">
                  <c:v>田尻町</c:v>
                </c:pt>
                <c:pt idx="18">
                  <c:v>摂津市</c:v>
                </c:pt>
                <c:pt idx="19">
                  <c:v>富田林市</c:v>
                </c:pt>
                <c:pt idx="20">
                  <c:v>和泉市</c:v>
                </c:pt>
                <c:pt idx="21">
                  <c:v>熊取町</c:v>
                </c:pt>
                <c:pt idx="22">
                  <c:v>豊中市</c:v>
                </c:pt>
                <c:pt idx="23">
                  <c:v>枚方市</c:v>
                </c:pt>
                <c:pt idx="24">
                  <c:v>羽曳野市</c:v>
                </c:pt>
                <c:pt idx="25">
                  <c:v>藤井寺市</c:v>
                </c:pt>
                <c:pt idx="26">
                  <c:v>泉大津市</c:v>
                </c:pt>
                <c:pt idx="27">
                  <c:v>全国</c:v>
                </c:pt>
                <c:pt idx="28">
                  <c:v>四條畷市</c:v>
                </c:pt>
                <c:pt idx="29">
                  <c:v>阪南市</c:v>
                </c:pt>
                <c:pt idx="30">
                  <c:v>河内長野市</c:v>
                </c:pt>
                <c:pt idx="31">
                  <c:v>茨木市</c:v>
                </c:pt>
                <c:pt idx="32">
                  <c:v>柏原市</c:v>
                </c:pt>
                <c:pt idx="33">
                  <c:v>箕面市</c:v>
                </c:pt>
                <c:pt idx="34">
                  <c:v>千早赤阪村</c:v>
                </c:pt>
                <c:pt idx="35">
                  <c:v>太子町</c:v>
                </c:pt>
                <c:pt idx="36">
                  <c:v>高槻市</c:v>
                </c:pt>
                <c:pt idx="37">
                  <c:v>忠岡町</c:v>
                </c:pt>
                <c:pt idx="38">
                  <c:v>池田市</c:v>
                </c:pt>
                <c:pt idx="39">
                  <c:v>大阪狭山市</c:v>
                </c:pt>
                <c:pt idx="40">
                  <c:v>吹田市</c:v>
                </c:pt>
                <c:pt idx="41">
                  <c:v>河南町</c:v>
                </c:pt>
                <c:pt idx="42">
                  <c:v>島本町</c:v>
                </c:pt>
                <c:pt idx="43">
                  <c:v>交野市</c:v>
                </c:pt>
                <c:pt idx="44">
                  <c:v>豊能町</c:v>
                </c:pt>
              </c:strCache>
            </c:strRef>
          </c:cat>
          <c:val>
            <c:numRef>
              <c:f>'R4健康寿命（女性）'!$C$5:$C$49</c:f>
              <c:numCache>
                <c:formatCode>0.0_);[Red]\(0.0\)</c:formatCode>
                <c:ptCount val="45"/>
                <c:pt idx="0">
                  <c:v>81.900000000000006</c:v>
                </c:pt>
                <c:pt idx="1">
                  <c:v>82.5</c:v>
                </c:pt>
                <c:pt idx="2">
                  <c:v>82.6</c:v>
                </c:pt>
                <c:pt idx="3" formatCode="\(0.00\)">
                  <c:v>82.608279215386602</c:v>
                </c:pt>
                <c:pt idx="4">
                  <c:v>82.8</c:v>
                </c:pt>
                <c:pt idx="5">
                  <c:v>82.9</c:v>
                </c:pt>
                <c:pt idx="6">
                  <c:v>83.1</c:v>
                </c:pt>
                <c:pt idx="7">
                  <c:v>83.1</c:v>
                </c:pt>
                <c:pt idx="8">
                  <c:v>83.1</c:v>
                </c:pt>
                <c:pt idx="9">
                  <c:v>83.1</c:v>
                </c:pt>
                <c:pt idx="10">
                  <c:v>83.2</c:v>
                </c:pt>
                <c:pt idx="11">
                  <c:v>83.3</c:v>
                </c:pt>
                <c:pt idx="12" formatCode="\(0.00\)">
                  <c:v>83.456104528902841</c:v>
                </c:pt>
                <c:pt idx="13">
                  <c:v>83.6</c:v>
                </c:pt>
                <c:pt idx="14">
                  <c:v>83.6</c:v>
                </c:pt>
                <c:pt idx="15">
                  <c:v>83.7</c:v>
                </c:pt>
                <c:pt idx="16">
                  <c:v>83.7</c:v>
                </c:pt>
                <c:pt idx="17">
                  <c:v>83.8</c:v>
                </c:pt>
                <c:pt idx="18">
                  <c:v>83.9</c:v>
                </c:pt>
                <c:pt idx="19">
                  <c:v>83.9</c:v>
                </c:pt>
                <c:pt idx="20">
                  <c:v>83.9</c:v>
                </c:pt>
                <c:pt idx="21">
                  <c:v>83.9</c:v>
                </c:pt>
                <c:pt idx="22">
                  <c:v>84</c:v>
                </c:pt>
                <c:pt idx="23" formatCode="0.0_);\(0.0\)">
                  <c:v>84</c:v>
                </c:pt>
                <c:pt idx="24">
                  <c:v>84</c:v>
                </c:pt>
                <c:pt idx="25">
                  <c:v>84</c:v>
                </c:pt>
                <c:pt idx="26">
                  <c:v>84</c:v>
                </c:pt>
                <c:pt idx="27" formatCode="\(0.00\)">
                  <c:v>84.013893112235067</c:v>
                </c:pt>
                <c:pt idx="28">
                  <c:v>84.1</c:v>
                </c:pt>
                <c:pt idx="29">
                  <c:v>84.1</c:v>
                </c:pt>
                <c:pt idx="30">
                  <c:v>84.4</c:v>
                </c:pt>
                <c:pt idx="31">
                  <c:v>84.5</c:v>
                </c:pt>
                <c:pt idx="32">
                  <c:v>84.5</c:v>
                </c:pt>
                <c:pt idx="33">
                  <c:v>84.7</c:v>
                </c:pt>
                <c:pt idx="34">
                  <c:v>84.8</c:v>
                </c:pt>
                <c:pt idx="35">
                  <c:v>85</c:v>
                </c:pt>
                <c:pt idx="36">
                  <c:v>85.2</c:v>
                </c:pt>
                <c:pt idx="37">
                  <c:v>85.2</c:v>
                </c:pt>
                <c:pt idx="38">
                  <c:v>85.3</c:v>
                </c:pt>
                <c:pt idx="39">
                  <c:v>85.3</c:v>
                </c:pt>
                <c:pt idx="40">
                  <c:v>85.4</c:v>
                </c:pt>
                <c:pt idx="41">
                  <c:v>85.5</c:v>
                </c:pt>
                <c:pt idx="42">
                  <c:v>85.6</c:v>
                </c:pt>
                <c:pt idx="43">
                  <c:v>85.9</c:v>
                </c:pt>
                <c:pt idx="44">
                  <c:v>86.4</c:v>
                </c:pt>
              </c:numCache>
            </c:numRef>
          </c:val>
          <c:extLst>
            <c:ext xmlns:c16="http://schemas.microsoft.com/office/drawing/2014/chart" uri="{C3380CC4-5D6E-409C-BE32-E72D297353CC}">
              <c16:uniqueId val="{00000000-B88E-4320-9771-768607C9C822}"/>
            </c:ext>
          </c:extLst>
        </c:ser>
        <c:dLbls>
          <c:showLegendKey val="0"/>
          <c:showVal val="0"/>
          <c:showCatName val="0"/>
          <c:showSerName val="0"/>
          <c:showPercent val="0"/>
          <c:showBubbleSize val="0"/>
        </c:dLbls>
        <c:gapWidth val="182"/>
        <c:axId val="560313960"/>
        <c:axId val="560315040"/>
      </c:barChart>
      <c:catAx>
        <c:axId val="560313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5040"/>
        <c:crosses val="autoZero"/>
        <c:auto val="1"/>
        <c:lblAlgn val="ctr"/>
        <c:lblOffset val="100"/>
        <c:noMultiLvlLbl val="0"/>
      </c:catAx>
      <c:valAx>
        <c:axId val="560315040"/>
        <c:scaling>
          <c:orientation val="minMax"/>
          <c:min val="81"/>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'H30健康寿命（女性）'!$C$4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'H30健康寿命（女性）'!$B$5:$B$49</c:f>
              <c:strCache>
                <c:ptCount val="45"/>
                <c:pt idx="0">
                  <c:v>貝塚市</c:v>
                </c:pt>
                <c:pt idx="1">
                  <c:v>寝屋川市</c:v>
                </c:pt>
                <c:pt idx="2">
                  <c:v>泉佐野市</c:v>
                </c:pt>
                <c:pt idx="3">
                  <c:v>門真市</c:v>
                </c:pt>
                <c:pt idx="4">
                  <c:v>千早赤阪村</c:v>
                </c:pt>
                <c:pt idx="5">
                  <c:v>泉南市</c:v>
                </c:pt>
                <c:pt idx="6">
                  <c:v>大東市</c:v>
                </c:pt>
                <c:pt idx="7">
                  <c:v>守口市</c:v>
                </c:pt>
                <c:pt idx="8">
                  <c:v>熊取町</c:v>
                </c:pt>
                <c:pt idx="9">
                  <c:v>大阪市</c:v>
                </c:pt>
                <c:pt idx="10">
                  <c:v>岸和田市</c:v>
                </c:pt>
                <c:pt idx="11">
                  <c:v>東大阪市</c:v>
                </c:pt>
                <c:pt idx="12">
                  <c:v>和泉市</c:v>
                </c:pt>
                <c:pt idx="13">
                  <c:v>能勢町</c:v>
                </c:pt>
                <c:pt idx="14">
                  <c:v>松原市</c:v>
                </c:pt>
                <c:pt idx="15">
                  <c:v>藤井寺市</c:v>
                </c:pt>
                <c:pt idx="16">
                  <c:v>堺市</c:v>
                </c:pt>
                <c:pt idx="17">
                  <c:v>柏原市</c:v>
                </c:pt>
                <c:pt idx="18">
                  <c:v>富田林市</c:v>
                </c:pt>
                <c:pt idx="19">
                  <c:v>大阪府</c:v>
                </c:pt>
                <c:pt idx="20">
                  <c:v>八尾市</c:v>
                </c:pt>
                <c:pt idx="21">
                  <c:v>羽曳野市</c:v>
                </c:pt>
                <c:pt idx="22">
                  <c:v>枚方市</c:v>
                </c:pt>
                <c:pt idx="23">
                  <c:v>四條畷市</c:v>
                </c:pt>
                <c:pt idx="24">
                  <c:v>岬町</c:v>
                </c:pt>
                <c:pt idx="25">
                  <c:v>摂津市</c:v>
                </c:pt>
                <c:pt idx="26">
                  <c:v>大阪狭山市</c:v>
                </c:pt>
                <c:pt idx="27">
                  <c:v>茨木市</c:v>
                </c:pt>
                <c:pt idx="28">
                  <c:v>全国</c:v>
                </c:pt>
                <c:pt idx="29">
                  <c:v>豊中市</c:v>
                </c:pt>
                <c:pt idx="30">
                  <c:v>高石市</c:v>
                </c:pt>
                <c:pt idx="31">
                  <c:v>泉大津市</c:v>
                </c:pt>
                <c:pt idx="32">
                  <c:v>阪南市</c:v>
                </c:pt>
                <c:pt idx="33">
                  <c:v>河内長野市</c:v>
                </c:pt>
                <c:pt idx="34">
                  <c:v>河南町</c:v>
                </c:pt>
                <c:pt idx="35">
                  <c:v>箕面市</c:v>
                </c:pt>
                <c:pt idx="36">
                  <c:v>豊能町</c:v>
                </c:pt>
                <c:pt idx="37">
                  <c:v>太子町</c:v>
                </c:pt>
                <c:pt idx="38">
                  <c:v>忠岡町</c:v>
                </c:pt>
                <c:pt idx="39">
                  <c:v>田尻町</c:v>
                </c:pt>
                <c:pt idx="40">
                  <c:v>吹田市</c:v>
                </c:pt>
                <c:pt idx="41">
                  <c:v>交野市</c:v>
                </c:pt>
                <c:pt idx="42">
                  <c:v>池田市</c:v>
                </c:pt>
                <c:pt idx="43">
                  <c:v>高槻市</c:v>
                </c:pt>
                <c:pt idx="44">
                  <c:v>島本町</c:v>
                </c:pt>
              </c:strCache>
            </c:strRef>
          </c:cat>
          <c:val>
            <c:numRef>
              <c:f>'H30健康寿命（女性）'!$C$5:$C$49</c:f>
              <c:numCache>
                <c:formatCode>0.0_);[Red]\(0.0\)</c:formatCode>
                <c:ptCount val="45"/>
                <c:pt idx="0">
                  <c:v>81.8</c:v>
                </c:pt>
                <c:pt idx="1">
                  <c:v>82.4</c:v>
                </c:pt>
                <c:pt idx="2">
                  <c:v>82.4</c:v>
                </c:pt>
                <c:pt idx="3">
                  <c:v>82.5</c:v>
                </c:pt>
                <c:pt idx="4">
                  <c:v>82.6</c:v>
                </c:pt>
                <c:pt idx="5">
                  <c:v>82.6</c:v>
                </c:pt>
                <c:pt idx="6">
                  <c:v>82.7</c:v>
                </c:pt>
                <c:pt idx="7">
                  <c:v>82.7</c:v>
                </c:pt>
                <c:pt idx="8">
                  <c:v>82.7</c:v>
                </c:pt>
                <c:pt idx="9" formatCode="\(0.00\)">
                  <c:v>82.705718245803496</c:v>
                </c:pt>
                <c:pt idx="10">
                  <c:v>82.8</c:v>
                </c:pt>
                <c:pt idx="11">
                  <c:v>83</c:v>
                </c:pt>
                <c:pt idx="12">
                  <c:v>83.1</c:v>
                </c:pt>
                <c:pt idx="13">
                  <c:v>83.2</c:v>
                </c:pt>
                <c:pt idx="14">
                  <c:v>83.2</c:v>
                </c:pt>
                <c:pt idx="15">
                  <c:v>83.2</c:v>
                </c:pt>
                <c:pt idx="16">
                  <c:v>83.3</c:v>
                </c:pt>
                <c:pt idx="17">
                  <c:v>83.3</c:v>
                </c:pt>
                <c:pt idx="18">
                  <c:v>83.3</c:v>
                </c:pt>
                <c:pt idx="19" formatCode="\(0.00\)">
                  <c:v>83.325119170742397</c:v>
                </c:pt>
                <c:pt idx="20">
                  <c:v>83.4</c:v>
                </c:pt>
                <c:pt idx="21">
                  <c:v>83.4</c:v>
                </c:pt>
                <c:pt idx="22" formatCode="\(0.00\)">
                  <c:v>83.422935398142997</c:v>
                </c:pt>
                <c:pt idx="23">
                  <c:v>83.5</c:v>
                </c:pt>
                <c:pt idx="24">
                  <c:v>83.5</c:v>
                </c:pt>
                <c:pt idx="25">
                  <c:v>83.6</c:v>
                </c:pt>
                <c:pt idx="26">
                  <c:v>83.8</c:v>
                </c:pt>
                <c:pt idx="27">
                  <c:v>83.824812699063003</c:v>
                </c:pt>
                <c:pt idx="28" formatCode="\(0.00\)">
                  <c:v>83.837984380650497</c:v>
                </c:pt>
                <c:pt idx="29">
                  <c:v>83.9</c:v>
                </c:pt>
                <c:pt idx="30">
                  <c:v>84</c:v>
                </c:pt>
                <c:pt idx="31">
                  <c:v>84</c:v>
                </c:pt>
                <c:pt idx="32">
                  <c:v>84</c:v>
                </c:pt>
                <c:pt idx="33">
                  <c:v>84.3</c:v>
                </c:pt>
                <c:pt idx="34">
                  <c:v>84.3</c:v>
                </c:pt>
                <c:pt idx="35">
                  <c:v>84.5</c:v>
                </c:pt>
                <c:pt idx="36">
                  <c:v>84.5</c:v>
                </c:pt>
                <c:pt idx="37">
                  <c:v>84.5</c:v>
                </c:pt>
                <c:pt idx="38">
                  <c:v>84.5</c:v>
                </c:pt>
                <c:pt idx="39">
                  <c:v>84.6</c:v>
                </c:pt>
                <c:pt idx="40">
                  <c:v>84.8</c:v>
                </c:pt>
                <c:pt idx="41">
                  <c:v>84.9</c:v>
                </c:pt>
                <c:pt idx="42">
                  <c:v>85</c:v>
                </c:pt>
                <c:pt idx="43">
                  <c:v>85.1</c:v>
                </c:pt>
                <c:pt idx="44">
                  <c:v>85.1</c:v>
                </c:pt>
              </c:numCache>
            </c:numRef>
          </c:val>
          <c:extLst>
            <c:ext xmlns:c16="http://schemas.microsoft.com/office/drawing/2014/chart" uri="{C3380CC4-5D6E-409C-BE32-E72D297353CC}">
              <c16:uniqueId val="{00000000-846E-49C3-B4D2-53C3D6FD5AF1}"/>
            </c:ext>
          </c:extLst>
        </c:ser>
        <c:dLbls>
          <c:showLegendKey val="0"/>
          <c:showVal val="0"/>
          <c:showCatName val="0"/>
          <c:showSerName val="0"/>
          <c:showPercent val="0"/>
          <c:showBubbleSize val="0"/>
        </c:dLbls>
        <c:gapWidth val="182"/>
        <c:axId val="560313960"/>
        <c:axId val="560315040"/>
      </c:barChart>
      <c:catAx>
        <c:axId val="560313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5040"/>
        <c:crosses val="autoZero"/>
        <c:auto val="1"/>
        <c:lblAlgn val="ctr"/>
        <c:lblOffset val="100"/>
        <c:noMultiLvlLbl val="0"/>
      </c:catAx>
      <c:valAx>
        <c:axId val="560315040"/>
        <c:scaling>
          <c:orientation val="minMax"/>
          <c:max val="87"/>
          <c:min val="81"/>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0.8592</cdr:x>
      <cdr:y>0.08459</cdr:y>
    </cdr:from>
    <cdr:to>
      <cdr:x>0.88493</cdr:x>
      <cdr:y>0.94162</cdr:y>
    </cdr:to>
    <cdr:sp macro="" textlink="">
      <cdr:nvSpPr>
        <cdr:cNvPr id="2" name="上下矢印 64">
          <a:extLst xmlns:a="http://schemas.openxmlformats.org/drawingml/2006/main">
            <a:ext uri="{FF2B5EF4-FFF2-40B4-BE49-F238E27FC236}">
              <a16:creationId xmlns:a16="http://schemas.microsoft.com/office/drawing/2014/main" id="{0C818F96-D025-2699-C5CD-647CD1D38493}"/>
            </a:ext>
          </a:extLst>
        </cdr:cNvPr>
        <cdr:cNvSpPr/>
      </cdr:nvSpPr>
      <cdr:spPr>
        <a:xfrm xmlns:a="http://schemas.openxmlformats.org/drawingml/2006/main">
          <a:off x="3858428" y="516223"/>
          <a:ext cx="115563" cy="5229892"/>
        </a:xfrm>
        <a:prstGeom xmlns:a="http://schemas.openxmlformats.org/drawingml/2006/main" prst="upDownArrow">
          <a:avLst>
            <a:gd name="adj1" fmla="val 35058"/>
            <a:gd name="adj2" fmla="val 53735"/>
          </a:avLst>
        </a:prstGeom>
        <a:solidFill xmlns:a="http://schemas.openxmlformats.org/drawingml/2006/main">
          <a:schemeClr val="bg2">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1080000" tIns="36000" rIns="36000" bIns="36000" rtlCol="0" anchor="ctr" anchorCtr="1"/>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endParaRPr lang="ja-JP" altLang="en-US" sz="11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0.65668</cdr:x>
      <cdr:y>0.4364</cdr:y>
    </cdr:from>
    <cdr:to>
      <cdr:x>0.80098</cdr:x>
      <cdr:y>0.49926</cdr:y>
    </cdr:to>
    <cdr:sp macro="" textlink="">
      <cdr:nvSpPr>
        <cdr:cNvPr id="3" name="角丸四角形吹き出し 50">
          <a:extLst xmlns:a="http://schemas.openxmlformats.org/drawingml/2006/main">
            <a:ext uri="{FF2B5EF4-FFF2-40B4-BE49-F238E27FC236}">
              <a16:creationId xmlns:a16="http://schemas.microsoft.com/office/drawing/2014/main" id="{A9683C18-8665-3675-CE11-62526732C33D}"/>
            </a:ext>
          </a:extLst>
        </cdr:cNvPr>
        <cdr:cNvSpPr/>
      </cdr:nvSpPr>
      <cdr:spPr>
        <a:xfrm xmlns:a="http://schemas.openxmlformats.org/drawingml/2006/main">
          <a:off x="2948985" y="2663055"/>
          <a:ext cx="648000" cy="383596"/>
        </a:xfrm>
        <a:prstGeom xmlns:a="http://schemas.openxmlformats.org/drawingml/2006/main" prst="wedgeRoundRectCallout">
          <a:avLst>
            <a:gd name="adj1" fmla="val -116387"/>
            <a:gd name="adj2" fmla="val 73524"/>
            <a:gd name="adj3" fmla="val 16667"/>
          </a:avLst>
        </a:prstGeom>
        <a:solidFill xmlns:a="http://schemas.openxmlformats.org/drawingml/2006/main">
          <a:schemeClr val="bg1"/>
        </a:solidFill>
        <a:ln xmlns:a="http://schemas.openxmlformats.org/drawingml/2006/main" w="127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0.44231</cdr:x>
      <cdr:y>0.08126</cdr:y>
    </cdr:from>
    <cdr:to>
      <cdr:x>0.44231</cdr:x>
      <cdr:y>0.95233</cdr:y>
    </cdr:to>
    <cdr:cxnSp macro="">
      <cdr:nvCxnSpPr>
        <cdr:cNvPr id="4" name="直線コネクタ 3">
          <a:extLst xmlns:a="http://schemas.openxmlformats.org/drawingml/2006/main">
            <a:ext uri="{FF2B5EF4-FFF2-40B4-BE49-F238E27FC236}">
              <a16:creationId xmlns:a16="http://schemas.microsoft.com/office/drawing/2014/main" id="{3786E766-7BF6-29D2-BDA3-79B6F193A9D1}"/>
            </a:ext>
          </a:extLst>
        </cdr:cNvPr>
        <cdr:cNvCxnSpPr/>
      </cdr:nvCxnSpPr>
      <cdr:spPr>
        <a:xfrm xmlns:a="http://schemas.openxmlformats.org/drawingml/2006/main">
          <a:off x="1986280" y="495882"/>
          <a:ext cx="0" cy="5315617"/>
        </a:xfrm>
        <a:prstGeom xmlns:a="http://schemas.openxmlformats.org/drawingml/2006/main" prst="line">
          <a:avLst/>
        </a:prstGeom>
        <a:ln xmlns:a="http://schemas.openxmlformats.org/drawingml/2006/main" w="28575">
          <a:solidFill>
            <a:srgbClr val="FF000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0.36199</cdr:x>
      <cdr:y>0.08126</cdr:y>
    </cdr:from>
    <cdr:to>
      <cdr:x>0.36199</cdr:x>
      <cdr:y>0.95233</cdr:y>
    </cdr:to>
    <cdr:cxnSp macro="">
      <cdr:nvCxnSpPr>
        <cdr:cNvPr id="5" name="直線コネクタ 4">
          <a:extLst xmlns:a="http://schemas.openxmlformats.org/drawingml/2006/main">
            <a:ext uri="{FF2B5EF4-FFF2-40B4-BE49-F238E27FC236}">
              <a16:creationId xmlns:a16="http://schemas.microsoft.com/office/drawing/2014/main" id="{FE8CFE7B-9142-BFB3-9695-AC0911076087}"/>
            </a:ext>
          </a:extLst>
        </cdr:cNvPr>
        <cdr:cNvCxnSpPr/>
      </cdr:nvCxnSpPr>
      <cdr:spPr>
        <a:xfrm xmlns:a="http://schemas.openxmlformats.org/drawingml/2006/main">
          <a:off x="1625600" y="495882"/>
          <a:ext cx="0" cy="5315617"/>
        </a:xfrm>
        <a:prstGeom xmlns:a="http://schemas.openxmlformats.org/drawingml/2006/main" prst="line">
          <a:avLst/>
        </a:prstGeom>
        <a:ln xmlns:a="http://schemas.openxmlformats.org/drawingml/2006/main" w="28575">
          <a:solidFill>
            <a:srgbClr val="00206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0.05636</cdr:x>
      <cdr:y>0.50697</cdr:y>
    </cdr:from>
    <cdr:to>
      <cdr:x>0.13554</cdr:x>
      <cdr:y>0.52662</cdr:y>
    </cdr:to>
    <cdr:sp macro="" textlink="">
      <cdr:nvSpPr>
        <cdr:cNvPr id="6" name="正方形/長方形 5">
          <a:extLst xmlns:a="http://schemas.openxmlformats.org/drawingml/2006/main">
            <a:ext uri="{FF2B5EF4-FFF2-40B4-BE49-F238E27FC236}">
              <a16:creationId xmlns:a16="http://schemas.microsoft.com/office/drawing/2014/main" id="{237CAF17-32E9-90E8-9A08-9273F92D403A}"/>
            </a:ext>
          </a:extLst>
        </cdr:cNvPr>
        <cdr:cNvSpPr/>
      </cdr:nvSpPr>
      <cdr:spPr>
        <a:xfrm xmlns:a="http://schemas.openxmlformats.org/drawingml/2006/main">
          <a:off x="253079" y="3093735"/>
          <a:ext cx="355600" cy="119912"/>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0.03806</cdr:x>
      <cdr:y>0.77581</cdr:y>
    </cdr:from>
    <cdr:to>
      <cdr:x>0.11724</cdr:x>
      <cdr:y>0.79546</cdr:y>
    </cdr:to>
    <cdr:sp macro="" textlink="">
      <cdr:nvSpPr>
        <cdr:cNvPr id="7" name="正方形/長方形 6">
          <a:extLst xmlns:a="http://schemas.openxmlformats.org/drawingml/2006/main">
            <a:ext uri="{FF2B5EF4-FFF2-40B4-BE49-F238E27FC236}">
              <a16:creationId xmlns:a16="http://schemas.microsoft.com/office/drawing/2014/main" id="{EBD0555F-9657-4DF9-01FE-9CF054D602E9}"/>
            </a:ext>
          </a:extLst>
        </cdr:cNvPr>
        <cdr:cNvSpPr/>
      </cdr:nvSpPr>
      <cdr:spPr>
        <a:xfrm xmlns:a="http://schemas.openxmlformats.org/drawingml/2006/main">
          <a:off x="170910" y="4734302"/>
          <a:ext cx="355600" cy="119912"/>
        </a:xfrm>
        <a:prstGeom xmlns:a="http://schemas.openxmlformats.org/drawingml/2006/main" prst="rect">
          <a:avLst/>
        </a:prstGeom>
        <a:noFill xmlns:a="http://schemas.openxmlformats.org/drawingml/2006/main"/>
        <a:ln xmlns:a="http://schemas.openxmlformats.org/drawingml/2006/main">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0.42759</cdr:x>
      <cdr:y>0.08626</cdr:y>
    </cdr:from>
    <cdr:to>
      <cdr:x>0.42759</cdr:x>
      <cdr:y>0.95733</cdr:y>
    </cdr:to>
    <cdr:cxnSp macro="">
      <cdr:nvCxnSpPr>
        <cdr:cNvPr id="5" name="直線コネクタ 4">
          <a:extLst xmlns:a="http://schemas.openxmlformats.org/drawingml/2006/main">
            <a:ext uri="{FF2B5EF4-FFF2-40B4-BE49-F238E27FC236}">
              <a16:creationId xmlns:a16="http://schemas.microsoft.com/office/drawing/2014/main" id="{9F2FC175-801C-A601-2980-EE46C79C277A}"/>
            </a:ext>
          </a:extLst>
        </cdr:cNvPr>
        <cdr:cNvCxnSpPr/>
      </cdr:nvCxnSpPr>
      <cdr:spPr>
        <a:xfrm xmlns:a="http://schemas.openxmlformats.org/drawingml/2006/main">
          <a:off x="1905000" y="526362"/>
          <a:ext cx="0" cy="5315617"/>
        </a:xfrm>
        <a:prstGeom xmlns:a="http://schemas.openxmlformats.org/drawingml/2006/main" prst="line">
          <a:avLst/>
        </a:prstGeom>
        <a:ln xmlns:a="http://schemas.openxmlformats.org/drawingml/2006/main" w="28575">
          <a:solidFill>
            <a:srgbClr val="FF000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0.38084</cdr:x>
      <cdr:y>0.08626</cdr:y>
    </cdr:from>
    <cdr:to>
      <cdr:x>0.38084</cdr:x>
      <cdr:y>0.95733</cdr:y>
    </cdr:to>
    <cdr:cxnSp macro="">
      <cdr:nvCxnSpPr>
        <cdr:cNvPr id="6" name="直線コネクタ 5">
          <a:extLst xmlns:a="http://schemas.openxmlformats.org/drawingml/2006/main">
            <a:ext uri="{FF2B5EF4-FFF2-40B4-BE49-F238E27FC236}">
              <a16:creationId xmlns:a16="http://schemas.microsoft.com/office/drawing/2014/main" id="{46A940B8-F65B-FFBF-94E5-010E1C77473F}"/>
            </a:ext>
          </a:extLst>
        </cdr:cNvPr>
        <cdr:cNvCxnSpPr/>
      </cdr:nvCxnSpPr>
      <cdr:spPr>
        <a:xfrm xmlns:a="http://schemas.openxmlformats.org/drawingml/2006/main">
          <a:off x="1696720" y="526362"/>
          <a:ext cx="0" cy="5315617"/>
        </a:xfrm>
        <a:prstGeom xmlns:a="http://schemas.openxmlformats.org/drawingml/2006/main" prst="line">
          <a:avLst/>
        </a:prstGeom>
        <a:ln xmlns:a="http://schemas.openxmlformats.org/drawingml/2006/main" w="28575">
          <a:solidFill>
            <a:srgbClr val="00206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0.58518</cdr:x>
      <cdr:y>0.63867</cdr:y>
    </cdr:from>
    <cdr:to>
      <cdr:x>0.73063</cdr:x>
      <cdr:y>0.70497</cdr:y>
    </cdr:to>
    <cdr:sp macro="" textlink="">
      <cdr:nvSpPr>
        <cdr:cNvPr id="7" name="角丸四角形吹き出し 50">
          <a:extLst xmlns:a="http://schemas.openxmlformats.org/drawingml/2006/main">
            <a:ext uri="{FF2B5EF4-FFF2-40B4-BE49-F238E27FC236}">
              <a16:creationId xmlns:a16="http://schemas.microsoft.com/office/drawing/2014/main" id="{43A541BE-4FD3-5668-35EF-134BF5D8FD05}"/>
            </a:ext>
          </a:extLst>
        </cdr:cNvPr>
        <cdr:cNvSpPr/>
      </cdr:nvSpPr>
      <cdr:spPr>
        <a:xfrm xmlns:a="http://schemas.openxmlformats.org/drawingml/2006/main">
          <a:off x="2607081" y="3897385"/>
          <a:ext cx="648000" cy="404590"/>
        </a:xfrm>
        <a:prstGeom xmlns:a="http://schemas.openxmlformats.org/drawingml/2006/main" prst="wedgeRoundRectCallout">
          <a:avLst>
            <a:gd name="adj1" fmla="val -116387"/>
            <a:gd name="adj2" fmla="val 73524"/>
            <a:gd name="adj3" fmla="val 16667"/>
          </a:avLst>
        </a:prstGeom>
        <a:solidFill xmlns:a="http://schemas.openxmlformats.org/drawingml/2006/main">
          <a:schemeClr val="bg1"/>
        </a:solidFill>
        <a:ln xmlns:a="http://schemas.openxmlformats.org/drawingml/2006/main" w="127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0.65591</cdr:x>
      <cdr:y>0.61965</cdr:y>
    </cdr:from>
    <cdr:to>
      <cdr:x>0.79624</cdr:x>
      <cdr:y>0.68634</cdr:y>
    </cdr:to>
    <cdr:sp macro="" textlink="">
      <cdr:nvSpPr>
        <cdr:cNvPr id="4" name="角丸四角形吹き出し 50">
          <a:extLst xmlns:a="http://schemas.openxmlformats.org/drawingml/2006/main">
            <a:ext uri="{FF2B5EF4-FFF2-40B4-BE49-F238E27FC236}">
              <a16:creationId xmlns:a16="http://schemas.microsoft.com/office/drawing/2014/main" id="{8719D965-A56D-2811-2018-17BEE38DEFA8}"/>
            </a:ext>
          </a:extLst>
        </cdr:cNvPr>
        <cdr:cNvSpPr/>
      </cdr:nvSpPr>
      <cdr:spPr>
        <a:xfrm xmlns:a="http://schemas.openxmlformats.org/drawingml/2006/main">
          <a:off x="3028799" y="3759328"/>
          <a:ext cx="648000" cy="404590"/>
        </a:xfrm>
        <a:prstGeom xmlns:a="http://schemas.openxmlformats.org/drawingml/2006/main" prst="wedgeRoundRectCallout">
          <a:avLst>
            <a:gd name="adj1" fmla="val -116387"/>
            <a:gd name="adj2" fmla="val 73524"/>
            <a:gd name="adj3" fmla="val 16667"/>
          </a:avLst>
        </a:prstGeom>
        <a:solidFill xmlns:a="http://schemas.openxmlformats.org/drawingml/2006/main">
          <a:schemeClr val="bg1"/>
        </a:solidFill>
        <a:ln xmlns:a="http://schemas.openxmlformats.org/drawingml/2006/main" w="127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92A2427-22A3-4C93-832F-7FFC0FF63643}" type="datetimeFigureOut">
              <a:rPr kumimoji="1" lang="ja-JP" altLang="en-US" smtClean="0"/>
              <a:t>2025/4/1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C1C6CC5-5C84-42BD-81F0-44E3DA2E071C}" type="slidenum">
              <a:rPr kumimoji="1" lang="ja-JP" altLang="en-US" smtClean="0"/>
              <a:t>‹#›</a:t>
            </a:fld>
            <a:endParaRPr kumimoji="1" lang="ja-JP" altLang="en-US"/>
          </a:p>
        </p:txBody>
      </p:sp>
    </p:spTree>
    <p:extLst>
      <p:ext uri="{BB962C8B-B14F-4D97-AF65-F5344CB8AC3E}">
        <p14:creationId xmlns:p14="http://schemas.microsoft.com/office/powerpoint/2010/main" val="3856963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892" indent="-285728" eaLnBrk="0" hangingPunct="0">
              <a:defRPr kumimoji="1">
                <a:solidFill>
                  <a:schemeClr val="tx1"/>
                </a:solidFill>
                <a:latin typeface="Arial" charset="0"/>
                <a:ea typeface="ＭＳ Ｐゴシック" charset="-128"/>
              </a:defRPr>
            </a:lvl2pPr>
            <a:lvl3pPr marL="1142910" indent="-228582" eaLnBrk="0" hangingPunct="0">
              <a:defRPr kumimoji="1">
                <a:solidFill>
                  <a:schemeClr val="tx1"/>
                </a:solidFill>
                <a:latin typeface="Arial" charset="0"/>
                <a:ea typeface="ＭＳ Ｐゴシック" charset="-128"/>
              </a:defRPr>
            </a:lvl3pPr>
            <a:lvl4pPr marL="1600075" indent="-228582" eaLnBrk="0" hangingPunct="0">
              <a:defRPr kumimoji="1">
                <a:solidFill>
                  <a:schemeClr val="tx1"/>
                </a:solidFill>
                <a:latin typeface="Arial" charset="0"/>
                <a:ea typeface="ＭＳ Ｐゴシック" charset="-128"/>
              </a:defRPr>
            </a:lvl4pPr>
            <a:lvl5pPr marL="2057239" indent="-228582" eaLnBrk="0" hangingPunct="0">
              <a:defRPr kumimoji="1">
                <a:solidFill>
                  <a:schemeClr val="tx1"/>
                </a:solidFill>
                <a:latin typeface="Arial" charset="0"/>
                <a:ea typeface="ＭＳ Ｐゴシック" charset="-128"/>
              </a:defRPr>
            </a:lvl5pPr>
            <a:lvl6pPr marL="2514403" indent="-228582" eaLnBrk="0" fontAlgn="base" hangingPunct="0">
              <a:spcBef>
                <a:spcPct val="0"/>
              </a:spcBef>
              <a:spcAft>
                <a:spcPct val="0"/>
              </a:spcAft>
              <a:defRPr kumimoji="1">
                <a:solidFill>
                  <a:schemeClr val="tx1"/>
                </a:solidFill>
                <a:latin typeface="Arial" charset="0"/>
                <a:ea typeface="ＭＳ Ｐゴシック" charset="-128"/>
              </a:defRPr>
            </a:lvl6pPr>
            <a:lvl7pPr marL="2971567" indent="-228582" eaLnBrk="0" fontAlgn="base" hangingPunct="0">
              <a:spcBef>
                <a:spcPct val="0"/>
              </a:spcBef>
              <a:spcAft>
                <a:spcPct val="0"/>
              </a:spcAft>
              <a:defRPr kumimoji="1">
                <a:solidFill>
                  <a:schemeClr val="tx1"/>
                </a:solidFill>
                <a:latin typeface="Arial" charset="0"/>
                <a:ea typeface="ＭＳ Ｐゴシック" charset="-128"/>
              </a:defRPr>
            </a:lvl7pPr>
            <a:lvl8pPr marL="3428731" indent="-228582" eaLnBrk="0" fontAlgn="base" hangingPunct="0">
              <a:spcBef>
                <a:spcPct val="0"/>
              </a:spcBef>
              <a:spcAft>
                <a:spcPct val="0"/>
              </a:spcAft>
              <a:defRPr kumimoji="1">
                <a:solidFill>
                  <a:schemeClr val="tx1"/>
                </a:solidFill>
                <a:latin typeface="Arial" charset="0"/>
                <a:ea typeface="ＭＳ Ｐゴシック" charset="-128"/>
              </a:defRPr>
            </a:lvl8pPr>
            <a:lvl9pPr marL="3885895" indent="-22858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BB0D183-A939-4ED2-8618-D8739A3F1646}" type="slidenum">
              <a:rPr lang="ja-JP" altLang="en-US" smtClean="0"/>
              <a:pPr eaLnBrk="1" hangingPunct="1"/>
              <a:t>1</a:t>
            </a:fld>
            <a:endParaRPr lang="ja-JP" altLang="en-US"/>
          </a:p>
        </p:txBody>
      </p:sp>
    </p:spTree>
    <p:extLst>
      <p:ext uri="{BB962C8B-B14F-4D97-AF65-F5344CB8AC3E}">
        <p14:creationId xmlns:p14="http://schemas.microsoft.com/office/powerpoint/2010/main" val="155961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20901-951B-4FB3-B713-C9EF2B8CF5F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3125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7094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1C6CC5-5C84-42BD-81F0-44E3DA2E071C}" type="slidenum">
              <a:rPr kumimoji="1" lang="ja-JP" altLang="en-US" smtClean="0"/>
              <a:t>13</a:t>
            </a:fld>
            <a:endParaRPr kumimoji="1" lang="ja-JP" altLang="en-US"/>
          </a:p>
        </p:txBody>
      </p:sp>
    </p:spTree>
    <p:extLst>
      <p:ext uri="{BB962C8B-B14F-4D97-AF65-F5344CB8AC3E}">
        <p14:creationId xmlns:p14="http://schemas.microsoft.com/office/powerpoint/2010/main" val="63707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56AA8-BB37-CBE3-84A5-3BE7401D0D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BB4CE01-0F29-8B28-3045-152B4D13BC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16E7572-6B9A-121E-C6C0-F5A9872137F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B7195AA-FFDF-2AE3-3FCC-1F8AE301E1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672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17</a:t>
            </a:fld>
            <a:endParaRPr kumimoji="1" lang="ja-JP" altLang="en-US"/>
          </a:p>
        </p:txBody>
      </p:sp>
    </p:spTree>
    <p:extLst>
      <p:ext uri="{BB962C8B-B14F-4D97-AF65-F5344CB8AC3E}">
        <p14:creationId xmlns:p14="http://schemas.microsoft.com/office/powerpoint/2010/main" val="132086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18</a:t>
            </a:fld>
            <a:endParaRPr kumimoji="1" lang="ja-JP" altLang="en-US"/>
          </a:p>
        </p:txBody>
      </p:sp>
    </p:spTree>
    <p:extLst>
      <p:ext uri="{BB962C8B-B14F-4D97-AF65-F5344CB8AC3E}">
        <p14:creationId xmlns:p14="http://schemas.microsoft.com/office/powerpoint/2010/main" val="241480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19</a:t>
            </a:fld>
            <a:endParaRPr kumimoji="1" lang="ja-JP" altLang="en-US"/>
          </a:p>
        </p:txBody>
      </p:sp>
    </p:spTree>
    <p:extLst>
      <p:ext uri="{BB962C8B-B14F-4D97-AF65-F5344CB8AC3E}">
        <p14:creationId xmlns:p14="http://schemas.microsoft.com/office/powerpoint/2010/main" val="313340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A35829F-714D-40C3-907D-45B1A25929B0}" type="slidenum">
              <a:rPr kumimoji="1" lang="ja-JP" altLang="en-US" smtClean="0"/>
              <a:t>20</a:t>
            </a:fld>
            <a:endParaRPr kumimoji="1" lang="ja-JP" altLang="en-US"/>
          </a:p>
        </p:txBody>
      </p:sp>
    </p:spTree>
    <p:extLst>
      <p:ext uri="{BB962C8B-B14F-4D97-AF65-F5344CB8AC3E}">
        <p14:creationId xmlns:p14="http://schemas.microsoft.com/office/powerpoint/2010/main" val="4281508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1C6CC5-5C84-42BD-81F0-44E3DA2E071C}" type="slidenum">
              <a:rPr kumimoji="1" lang="ja-JP" altLang="en-US" smtClean="0"/>
              <a:t>21</a:t>
            </a:fld>
            <a:endParaRPr kumimoji="1" lang="ja-JP" altLang="en-US"/>
          </a:p>
        </p:txBody>
      </p:sp>
    </p:spTree>
    <p:extLst>
      <p:ext uri="{BB962C8B-B14F-4D97-AF65-F5344CB8AC3E}">
        <p14:creationId xmlns:p14="http://schemas.microsoft.com/office/powerpoint/2010/main" val="2396608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1C6CC5-5C84-42BD-81F0-44E3DA2E071C}" type="slidenum">
              <a:rPr kumimoji="1" lang="ja-JP" altLang="en-US" smtClean="0"/>
              <a:t>22</a:t>
            </a:fld>
            <a:endParaRPr kumimoji="1" lang="ja-JP" altLang="en-US"/>
          </a:p>
        </p:txBody>
      </p:sp>
    </p:spTree>
    <p:extLst>
      <p:ext uri="{BB962C8B-B14F-4D97-AF65-F5344CB8AC3E}">
        <p14:creationId xmlns:p14="http://schemas.microsoft.com/office/powerpoint/2010/main" val="416889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2</a:t>
            </a:fld>
            <a:endParaRPr kumimoji="1" lang="ja-JP" altLang="en-US"/>
          </a:p>
        </p:txBody>
      </p:sp>
    </p:spTree>
    <p:extLst>
      <p:ext uri="{BB962C8B-B14F-4D97-AF65-F5344CB8AC3E}">
        <p14:creationId xmlns:p14="http://schemas.microsoft.com/office/powerpoint/2010/main" val="824416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E59141-DE8A-46E6-AC33-33D1AEEBE28A}" type="slidenum">
              <a:rPr kumimoji="1" lang="ja-JP" altLang="en-US" smtClean="0"/>
              <a:t>23</a:t>
            </a:fld>
            <a:endParaRPr kumimoji="1" lang="ja-JP" altLang="en-US"/>
          </a:p>
        </p:txBody>
      </p:sp>
    </p:spTree>
    <p:extLst>
      <p:ext uri="{BB962C8B-B14F-4D97-AF65-F5344CB8AC3E}">
        <p14:creationId xmlns:p14="http://schemas.microsoft.com/office/powerpoint/2010/main" val="407417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3</a:t>
            </a:fld>
            <a:endParaRPr kumimoji="1" lang="ja-JP" altLang="en-US"/>
          </a:p>
        </p:txBody>
      </p:sp>
    </p:spTree>
    <p:extLst>
      <p:ext uri="{BB962C8B-B14F-4D97-AF65-F5344CB8AC3E}">
        <p14:creationId xmlns:p14="http://schemas.microsoft.com/office/powerpoint/2010/main" val="393350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A35829F-714D-40C3-907D-45B1A25929B0}" type="slidenum">
              <a:rPr kumimoji="1" lang="ja-JP" altLang="en-US" smtClean="0"/>
              <a:t>4</a:t>
            </a:fld>
            <a:endParaRPr kumimoji="1" lang="ja-JP" altLang="en-US"/>
          </a:p>
        </p:txBody>
      </p:sp>
    </p:spTree>
    <p:extLst>
      <p:ext uri="{BB962C8B-B14F-4D97-AF65-F5344CB8AC3E}">
        <p14:creationId xmlns:p14="http://schemas.microsoft.com/office/powerpoint/2010/main" val="386774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B62CB-F793-4333-83AB-0730160862E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2441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6A0300E-4078-4CF6-8BAD-B74884C5D4CA}" type="slidenum">
              <a:rPr kumimoji="1" lang="ja-JP" altLang="en-US" smtClean="0"/>
              <a:t>6</a:t>
            </a:fld>
            <a:endParaRPr kumimoji="1" lang="ja-JP" altLang="en-US"/>
          </a:p>
        </p:txBody>
      </p:sp>
    </p:spTree>
    <p:extLst>
      <p:ext uri="{BB962C8B-B14F-4D97-AF65-F5344CB8AC3E}">
        <p14:creationId xmlns:p14="http://schemas.microsoft.com/office/powerpoint/2010/main" val="37992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924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164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9</a:t>
            </a:fld>
            <a:endParaRPr kumimoji="1" lang="ja-JP" altLang="en-US"/>
          </a:p>
        </p:txBody>
      </p:sp>
    </p:spTree>
    <p:extLst>
      <p:ext uri="{BB962C8B-B14F-4D97-AF65-F5344CB8AC3E}">
        <p14:creationId xmlns:p14="http://schemas.microsoft.com/office/powerpoint/2010/main" val="81354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2EDF8-798E-3575-6AEC-251D1A26FD0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9EB683-BD7C-DAAD-72B4-3C71BDFDA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C8A1F50-F696-65EE-25F0-C37B1CA103F5}"/>
              </a:ext>
            </a:extLst>
          </p:cNvPr>
          <p:cNvSpPr>
            <a:spLocks noGrp="1"/>
          </p:cNvSpPr>
          <p:nvPr>
            <p:ph type="dt" sz="half" idx="10"/>
          </p:nvPr>
        </p:nvSpPr>
        <p:spPr/>
        <p:txBody>
          <a:bodyPr/>
          <a:lstStyle/>
          <a:p>
            <a:fld id="{365A9201-3A77-4945-BEBC-9E489FEA9241}"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BAF23D51-AE1F-A1FF-32E4-73D933E648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6786B3-60C5-A45B-2A2A-7E0AC98BACFB}"/>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40694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B641B-2234-209A-F270-20C0E0D6ACD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DD953B-B57F-9C11-D366-06EB776B3E9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34A817-C29E-2443-022B-53100D073171}"/>
              </a:ext>
            </a:extLst>
          </p:cNvPr>
          <p:cNvSpPr>
            <a:spLocks noGrp="1"/>
          </p:cNvSpPr>
          <p:nvPr>
            <p:ph type="dt" sz="half" idx="10"/>
          </p:nvPr>
        </p:nvSpPr>
        <p:spPr/>
        <p:txBody>
          <a:bodyPr/>
          <a:lstStyle/>
          <a:p>
            <a:fld id="{7A23CB09-12F0-44CD-8820-853532ACB8D6}"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C082FDAB-83B7-3479-BC47-41366C4009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347503-F960-427F-E1C9-9A9B52000298}"/>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4765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45AAE80-C633-C30A-3DAF-8BA27899555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7ABE4D-24FD-161D-23B8-C0BF83247A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8C8D1C-0858-E62C-95FE-D5C5A522C3AD}"/>
              </a:ext>
            </a:extLst>
          </p:cNvPr>
          <p:cNvSpPr>
            <a:spLocks noGrp="1"/>
          </p:cNvSpPr>
          <p:nvPr>
            <p:ph type="dt" sz="half" idx="10"/>
          </p:nvPr>
        </p:nvSpPr>
        <p:spPr/>
        <p:txBody>
          <a:bodyPr/>
          <a:lstStyle/>
          <a:p>
            <a:fld id="{18946324-10D9-4CCE-AB22-22B9D355581D}"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05864A6C-387F-804E-A3ED-39E316A20C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B5F227-929D-E315-6C52-1E4C374E997C}"/>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40505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0ADB2A-B9BD-FE5E-F9A4-61058C02314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EAA1D2-6F25-E5B5-9386-50573D5163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934E9A-0D59-C056-AD63-BFD664BB2F93}"/>
              </a:ext>
            </a:extLst>
          </p:cNvPr>
          <p:cNvSpPr>
            <a:spLocks noGrp="1"/>
          </p:cNvSpPr>
          <p:nvPr>
            <p:ph type="dt" sz="half" idx="10"/>
          </p:nvPr>
        </p:nvSpPr>
        <p:spPr/>
        <p:txBody>
          <a:bodyPr/>
          <a:lstStyle/>
          <a:p>
            <a:fld id="{97326D30-78B4-4BC4-9E04-1B7825F783FA}"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59E37979-2AA5-5DB4-B78A-5F2D374E40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2CB900-55AA-109E-5372-08A17AFC091B}"/>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17272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6E424-C050-C15D-FF6F-EB15DBD4B06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1A900B-8FD2-6FBF-803C-0F9468874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F0DE68-B95D-66A6-339A-F9CA16000032}"/>
              </a:ext>
            </a:extLst>
          </p:cNvPr>
          <p:cNvSpPr>
            <a:spLocks noGrp="1"/>
          </p:cNvSpPr>
          <p:nvPr>
            <p:ph type="dt" sz="half" idx="10"/>
          </p:nvPr>
        </p:nvSpPr>
        <p:spPr/>
        <p:txBody>
          <a:bodyPr/>
          <a:lstStyle/>
          <a:p>
            <a:fld id="{190E2EF0-AE70-4F28-87A2-805353138552}"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B5F50110-B2C5-1B85-2473-F3B8B9D93B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E76B2C-8CC0-82DC-6C3C-2EB52F5A8B67}"/>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93292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5630E6-4D6E-2E18-8C34-C7F68E70D9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A7F41F-96F5-2FD8-BC7D-C70DEE23F5E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3CAA136-298B-A730-076E-2E4AD6EE595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F03F1-9894-ED89-EB17-36D56F35F9D7}"/>
              </a:ext>
            </a:extLst>
          </p:cNvPr>
          <p:cNvSpPr>
            <a:spLocks noGrp="1"/>
          </p:cNvSpPr>
          <p:nvPr>
            <p:ph type="dt" sz="half" idx="10"/>
          </p:nvPr>
        </p:nvSpPr>
        <p:spPr/>
        <p:txBody>
          <a:bodyPr/>
          <a:lstStyle/>
          <a:p>
            <a:fld id="{EA12854C-EACC-43DF-A414-50F10385DBC7}" type="datetime1">
              <a:rPr kumimoji="1" lang="ja-JP" altLang="en-US" smtClean="0"/>
              <a:t>2025/4/1</a:t>
            </a:fld>
            <a:endParaRPr kumimoji="1" lang="ja-JP" altLang="en-US"/>
          </a:p>
        </p:txBody>
      </p:sp>
      <p:sp>
        <p:nvSpPr>
          <p:cNvPr id="6" name="フッター プレースホルダー 5">
            <a:extLst>
              <a:ext uri="{FF2B5EF4-FFF2-40B4-BE49-F238E27FC236}">
                <a16:creationId xmlns:a16="http://schemas.microsoft.com/office/drawing/2014/main" id="{5A8C63D0-24EE-052C-346F-0B84FD38D7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3E00E7-1E86-2D60-A4B0-6091AE2F3561}"/>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234016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E17D3-4749-FCC0-79D5-8E277028FED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DB3D5D-8FCD-6F33-8AA2-56B4AEFB2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39B46E8-E983-C565-33DE-90699AE8C4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8374C5-DDA8-B372-66D2-25D1F2C2F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D554D3-A5B1-7B46-B7C9-DCF137C561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224B678-0607-DDC2-AFF8-B8AFF778769A}"/>
              </a:ext>
            </a:extLst>
          </p:cNvPr>
          <p:cNvSpPr>
            <a:spLocks noGrp="1"/>
          </p:cNvSpPr>
          <p:nvPr>
            <p:ph type="dt" sz="half" idx="10"/>
          </p:nvPr>
        </p:nvSpPr>
        <p:spPr/>
        <p:txBody>
          <a:bodyPr/>
          <a:lstStyle/>
          <a:p>
            <a:fld id="{C8B43BDD-2AC1-487C-9C42-A40FB15DFC6E}" type="datetime1">
              <a:rPr kumimoji="1" lang="ja-JP" altLang="en-US" smtClean="0"/>
              <a:t>2025/4/1</a:t>
            </a:fld>
            <a:endParaRPr kumimoji="1" lang="ja-JP" altLang="en-US"/>
          </a:p>
        </p:txBody>
      </p:sp>
      <p:sp>
        <p:nvSpPr>
          <p:cNvPr id="8" name="フッター プレースホルダー 7">
            <a:extLst>
              <a:ext uri="{FF2B5EF4-FFF2-40B4-BE49-F238E27FC236}">
                <a16:creationId xmlns:a16="http://schemas.microsoft.com/office/drawing/2014/main" id="{6B6A2BB8-7980-35C0-70B5-F10237AD49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D1DFED1-AE0C-ADC6-2357-7FD8F785C3C6}"/>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164908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D91207-03A5-5C40-DF7A-664FE00B21F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FC6F45-FF79-2EA1-AA2D-BDD6465ED1F2}"/>
              </a:ext>
            </a:extLst>
          </p:cNvPr>
          <p:cNvSpPr>
            <a:spLocks noGrp="1"/>
          </p:cNvSpPr>
          <p:nvPr>
            <p:ph type="dt" sz="half" idx="10"/>
          </p:nvPr>
        </p:nvSpPr>
        <p:spPr/>
        <p:txBody>
          <a:bodyPr/>
          <a:lstStyle/>
          <a:p>
            <a:fld id="{3244757D-6224-4EB3-8007-03A572F23A8F}" type="datetime1">
              <a:rPr kumimoji="1" lang="ja-JP" altLang="en-US" smtClean="0"/>
              <a:t>2025/4/1</a:t>
            </a:fld>
            <a:endParaRPr kumimoji="1" lang="ja-JP" altLang="en-US"/>
          </a:p>
        </p:txBody>
      </p:sp>
      <p:sp>
        <p:nvSpPr>
          <p:cNvPr id="4" name="フッター プレースホルダー 3">
            <a:extLst>
              <a:ext uri="{FF2B5EF4-FFF2-40B4-BE49-F238E27FC236}">
                <a16:creationId xmlns:a16="http://schemas.microsoft.com/office/drawing/2014/main" id="{C3677C38-E23C-E744-27F5-D787E5FB322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45B7254-1596-E619-BE79-FCBFAF6B10F0}"/>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105162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197AE3-73E2-3807-4288-EE8722B89E94}"/>
              </a:ext>
            </a:extLst>
          </p:cNvPr>
          <p:cNvSpPr>
            <a:spLocks noGrp="1"/>
          </p:cNvSpPr>
          <p:nvPr>
            <p:ph type="dt" sz="half" idx="10"/>
          </p:nvPr>
        </p:nvSpPr>
        <p:spPr/>
        <p:txBody>
          <a:bodyPr/>
          <a:lstStyle/>
          <a:p>
            <a:fld id="{8A77A6AA-2C53-494D-A25D-9E5D198D98DA}" type="datetime1">
              <a:rPr kumimoji="1" lang="ja-JP" altLang="en-US" smtClean="0"/>
              <a:t>2025/4/1</a:t>
            </a:fld>
            <a:endParaRPr kumimoji="1" lang="ja-JP" altLang="en-US"/>
          </a:p>
        </p:txBody>
      </p:sp>
      <p:sp>
        <p:nvSpPr>
          <p:cNvPr id="3" name="フッター プレースホルダー 2">
            <a:extLst>
              <a:ext uri="{FF2B5EF4-FFF2-40B4-BE49-F238E27FC236}">
                <a16:creationId xmlns:a16="http://schemas.microsoft.com/office/drawing/2014/main" id="{DB1B6FDA-2605-5D75-01C1-4483DD9EEDD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3E52C2-C99B-9D92-EEBF-472DB7AA9590}"/>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02110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7076B-A422-537A-681A-A973EB11B3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383FF5-29D8-88F6-5797-3AF73F9FC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6E8085E-E11A-0348-146D-6BDAA86DE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17FF54-18E3-9235-7ED5-82C2BCD5D465}"/>
              </a:ext>
            </a:extLst>
          </p:cNvPr>
          <p:cNvSpPr>
            <a:spLocks noGrp="1"/>
          </p:cNvSpPr>
          <p:nvPr>
            <p:ph type="dt" sz="half" idx="10"/>
          </p:nvPr>
        </p:nvSpPr>
        <p:spPr/>
        <p:txBody>
          <a:bodyPr/>
          <a:lstStyle/>
          <a:p>
            <a:fld id="{0247F37F-124D-44E3-B91B-79A002A49AC3}" type="datetime1">
              <a:rPr kumimoji="1" lang="ja-JP" altLang="en-US" smtClean="0"/>
              <a:t>2025/4/1</a:t>
            </a:fld>
            <a:endParaRPr kumimoji="1" lang="ja-JP" altLang="en-US"/>
          </a:p>
        </p:txBody>
      </p:sp>
      <p:sp>
        <p:nvSpPr>
          <p:cNvPr id="6" name="フッター プレースホルダー 5">
            <a:extLst>
              <a:ext uri="{FF2B5EF4-FFF2-40B4-BE49-F238E27FC236}">
                <a16:creationId xmlns:a16="http://schemas.microsoft.com/office/drawing/2014/main" id="{54352BD3-6FC5-8EC3-EAA8-E5B706C0AE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C6CCD2-5D00-4A1C-14A2-7693589B45D9}"/>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34882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B0844F-C7F4-31BB-727D-FD7EBFE4E8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57A294-45B2-1A28-7B02-23341220E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509693-0B84-A178-1C68-61E4C6C34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49B085-0D1C-8AB0-23E7-FE7F5DC9D17D}"/>
              </a:ext>
            </a:extLst>
          </p:cNvPr>
          <p:cNvSpPr>
            <a:spLocks noGrp="1"/>
          </p:cNvSpPr>
          <p:nvPr>
            <p:ph type="dt" sz="half" idx="10"/>
          </p:nvPr>
        </p:nvSpPr>
        <p:spPr/>
        <p:txBody>
          <a:bodyPr/>
          <a:lstStyle/>
          <a:p>
            <a:fld id="{99AF8621-38AA-4F40-AD4C-398C1D546C9A}" type="datetime1">
              <a:rPr kumimoji="1" lang="ja-JP" altLang="en-US" smtClean="0"/>
              <a:t>2025/4/1</a:t>
            </a:fld>
            <a:endParaRPr kumimoji="1" lang="ja-JP" altLang="en-US"/>
          </a:p>
        </p:txBody>
      </p:sp>
      <p:sp>
        <p:nvSpPr>
          <p:cNvPr id="6" name="フッター プレースホルダー 5">
            <a:extLst>
              <a:ext uri="{FF2B5EF4-FFF2-40B4-BE49-F238E27FC236}">
                <a16:creationId xmlns:a16="http://schemas.microsoft.com/office/drawing/2014/main" id="{B41325E2-9F8F-D579-50B7-4FF65A7723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48BF26-0E31-F5C0-638E-385090EBD4B8}"/>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12799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9313AF8-62BD-28B9-9490-8CB5B2258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CC4F83-08AA-5503-25C0-840BC4E9B8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427509-DF27-BD2C-6AF9-15E9F52B9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574D9-0FBD-4225-85D0-DA07336A9485}" type="datetime1">
              <a:rPr kumimoji="1" lang="ja-JP" altLang="en-US" smtClean="0"/>
              <a:t>2025/4/1</a:t>
            </a:fld>
            <a:endParaRPr kumimoji="1" lang="ja-JP" altLang="en-US"/>
          </a:p>
        </p:txBody>
      </p:sp>
      <p:sp>
        <p:nvSpPr>
          <p:cNvPr id="5" name="フッター プレースホルダー 4">
            <a:extLst>
              <a:ext uri="{FF2B5EF4-FFF2-40B4-BE49-F238E27FC236}">
                <a16:creationId xmlns:a16="http://schemas.microsoft.com/office/drawing/2014/main" id="{789FCD08-EE2C-8D34-3FF1-68D9522D3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AE50950-6297-9F9F-62F5-C08067D37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751828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jpe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2684270-D76F-4C67-8D4D-236825D32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36271"/>
            <a:ext cx="12191999" cy="1520838"/>
          </a:xfrm>
          <a:prstGeom prst="rect">
            <a:avLst/>
          </a:prstGeom>
        </p:spPr>
      </p:pic>
      <p:sp>
        <p:nvSpPr>
          <p:cNvPr id="25" name="正方形/長方形 24"/>
          <p:cNvSpPr/>
          <p:nvPr/>
        </p:nvSpPr>
        <p:spPr>
          <a:xfrm>
            <a:off x="1266830" y="1302030"/>
            <a:ext cx="9490700" cy="1018233"/>
          </a:xfrm>
          <a:prstGeom prst="rect">
            <a:avLst/>
          </a:prstGeom>
          <a:noFill/>
          <a:ln>
            <a:noFill/>
          </a:ln>
        </p:spPr>
        <p:style>
          <a:lnRef idx="2">
            <a:schemeClr val="dk1"/>
          </a:lnRef>
          <a:fillRef idx="1">
            <a:schemeClr val="lt1"/>
          </a:fillRef>
          <a:effectRef idx="0">
            <a:schemeClr val="dk1"/>
          </a:effectRef>
          <a:fontRef idx="minor">
            <a:schemeClr val="dk1"/>
          </a:fontRef>
        </p:style>
        <p:txBody>
          <a:bodyPr lIns="84385" tIns="42193" rIns="84385" bIns="42193" anchor="ctr"/>
          <a:lstStyle/>
          <a:p>
            <a:pPr algn="ctr">
              <a:defRPr/>
            </a:pPr>
            <a:r>
              <a:rPr lang="zh-TW" altLang="en-US" sz="2954" b="1" dirty="0">
                <a:latin typeface="Meiryo UI" panose="020B0604030504040204" pitchFamily="50" charset="-128"/>
                <a:ea typeface="Meiryo UI" panose="020B0604030504040204" pitchFamily="50" charset="-128"/>
              </a:rPr>
              <a:t>令和６年度 第１回 大阪府地域職域連携推進協議会</a:t>
            </a:r>
            <a:endParaRPr lang="en-US" altLang="ja-JP" sz="28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948F812-7758-4832-BDF4-57EA907EA57B}"/>
              </a:ext>
            </a:extLst>
          </p:cNvPr>
          <p:cNvSpPr/>
          <p:nvPr/>
        </p:nvSpPr>
        <p:spPr>
          <a:xfrm>
            <a:off x="1384766" y="4833034"/>
            <a:ext cx="9850664" cy="1265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17" tIns="45709" rIns="91417" bIns="45709" anchor="ctr"/>
          <a:lstStyle/>
          <a:p>
            <a:pPr algn="ctr">
              <a:defRPr/>
            </a:pP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0632C0E9-D17E-488F-9E2A-CAF338DD512F}"/>
              </a:ext>
            </a:extLst>
          </p:cNvPr>
          <p:cNvSpPr/>
          <p:nvPr/>
        </p:nvSpPr>
        <p:spPr>
          <a:xfrm>
            <a:off x="1384766" y="4415414"/>
            <a:ext cx="9906000" cy="7921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17" tIns="45709" rIns="91417" bIns="45709" anchor="ctr"/>
          <a:lstStyle/>
          <a:p>
            <a:pPr algn="ct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大阪府健康医療部健康推進室健康づくり課</a:t>
            </a:r>
            <a:endParaRPr lang="ja-JP" altLang="en-US" sz="2000" b="1" dirty="0">
              <a:solidFill>
                <a:schemeClr val="tx1"/>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54449D68-EFE3-425B-8793-6592CBDF4F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415" y="151814"/>
            <a:ext cx="702902" cy="792087"/>
          </a:xfrm>
          <a:prstGeom prst="rect">
            <a:avLst/>
          </a:prstGeom>
        </p:spPr>
      </p:pic>
      <p:sp>
        <p:nvSpPr>
          <p:cNvPr id="4" name="スライド番号プレースホルダー 3"/>
          <p:cNvSpPr>
            <a:spLocks noGrp="1"/>
          </p:cNvSpPr>
          <p:nvPr>
            <p:ph type="sldNum" sz="quarter" idx="12"/>
          </p:nvPr>
        </p:nvSpPr>
        <p:spPr/>
        <p:txBody>
          <a:bodyPr/>
          <a:lstStyle/>
          <a:p>
            <a:fld id="{138760CC-92B4-40BA-9381-8DD67A3831C2}" type="slidenum">
              <a:rPr kumimoji="1" lang="ja-JP" altLang="en-US" smtClean="0"/>
              <a:t>1</a:t>
            </a:fld>
            <a:endParaRPr kumimoji="1" lang="ja-JP" altLang="en-US"/>
          </a:p>
        </p:txBody>
      </p:sp>
      <p:pic>
        <p:nvPicPr>
          <p:cNvPr id="17" name="図 16">
            <a:extLst>
              <a:ext uri="{FF2B5EF4-FFF2-40B4-BE49-F238E27FC236}">
                <a16:creationId xmlns:a16="http://schemas.microsoft.com/office/drawing/2014/main" id="{9D7F3836-BB3E-4FEC-9C2F-FAA714033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8335" y="269353"/>
            <a:ext cx="1532655" cy="500328"/>
          </a:xfrm>
          <a:prstGeom prst="rect">
            <a:avLst/>
          </a:prstGeom>
        </p:spPr>
      </p:pic>
      <p:sp>
        <p:nvSpPr>
          <p:cNvPr id="10" name="正方形/長方形 9">
            <a:extLst>
              <a:ext uri="{FF2B5EF4-FFF2-40B4-BE49-F238E27FC236}">
                <a16:creationId xmlns:a16="http://schemas.microsoft.com/office/drawing/2014/main" id="{136FE6D0-73E7-4838-99D2-E25157E86585}"/>
              </a:ext>
            </a:extLst>
          </p:cNvPr>
          <p:cNvSpPr/>
          <p:nvPr/>
        </p:nvSpPr>
        <p:spPr>
          <a:xfrm>
            <a:off x="-83820" y="2607041"/>
            <a:ext cx="12192000" cy="1184527"/>
          </a:xfrm>
          <a:prstGeom prst="rect">
            <a:avLst/>
          </a:prstGeom>
          <a:noFill/>
          <a:ln>
            <a:noFill/>
          </a:ln>
        </p:spPr>
        <p:style>
          <a:lnRef idx="2">
            <a:schemeClr val="dk1"/>
          </a:lnRef>
          <a:fillRef idx="1">
            <a:schemeClr val="lt1"/>
          </a:fillRef>
          <a:effectRef idx="0">
            <a:schemeClr val="dk1"/>
          </a:effectRef>
          <a:fontRef idx="minor">
            <a:schemeClr val="dk1"/>
          </a:fontRef>
        </p:style>
        <p:txBody>
          <a:bodyPr lIns="84385" tIns="42193" rIns="84385" bIns="42193" anchor="ctr"/>
          <a:lstStyle/>
          <a:p>
            <a:pPr algn="ctr">
              <a:defRPr/>
            </a:pPr>
            <a:r>
              <a:rPr lang="ja-JP" altLang="en-US" sz="3000" b="1" dirty="0">
                <a:solidFill>
                  <a:schemeClr val="accent5">
                    <a:lumMod val="50000"/>
                  </a:schemeClr>
                </a:solidFill>
                <a:latin typeface="Meiryo UI" panose="020B0604030504040204" pitchFamily="50" charset="-128"/>
                <a:ea typeface="Meiryo UI" panose="020B0604030504040204" pitchFamily="50" charset="-128"/>
              </a:rPr>
              <a:t>保健所圏域の地域・職域連携推進協議会の実施状況と</a:t>
            </a:r>
            <a:endParaRPr lang="en-US" altLang="ja-JP" sz="3000" b="1" dirty="0">
              <a:solidFill>
                <a:schemeClr val="accent5">
                  <a:lumMod val="50000"/>
                </a:schemeClr>
              </a:solidFill>
              <a:latin typeface="Meiryo UI" panose="020B0604030504040204" pitchFamily="50" charset="-128"/>
              <a:ea typeface="Meiryo UI" panose="020B0604030504040204" pitchFamily="50" charset="-128"/>
            </a:endParaRPr>
          </a:p>
          <a:p>
            <a:pPr algn="ctr">
              <a:defRPr/>
            </a:pPr>
            <a:r>
              <a:rPr lang="ja-JP" altLang="en-US" sz="3000" b="1" dirty="0">
                <a:solidFill>
                  <a:schemeClr val="accent5">
                    <a:lumMod val="50000"/>
                  </a:schemeClr>
                </a:solidFill>
                <a:latin typeface="Meiryo UI" panose="020B0604030504040204" pitchFamily="50" charset="-128"/>
                <a:ea typeface="Meiryo UI" panose="020B0604030504040204" pitchFamily="50" charset="-128"/>
              </a:rPr>
              <a:t>令和７年度の取組み（案）について</a:t>
            </a:r>
          </a:p>
        </p:txBody>
      </p:sp>
      <p:sp>
        <p:nvSpPr>
          <p:cNvPr id="12" name="スライド番号プレースホルダー 3">
            <a:extLst>
              <a:ext uri="{FF2B5EF4-FFF2-40B4-BE49-F238E27FC236}">
                <a16:creationId xmlns:a16="http://schemas.microsoft.com/office/drawing/2014/main" id="{1FB4B91A-DF52-4B78-81AB-C07A031A2DCE}"/>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760CC-92B4-40BA-9381-8DD67A3831C2}" type="slidenum">
              <a:rPr lang="ja-JP" altLang="en-US" sz="1500" smtClean="0">
                <a:latin typeface="Meiryo UI" panose="020B0604030504040204" pitchFamily="50" charset="-128"/>
                <a:ea typeface="Meiryo UI" panose="020B0604030504040204" pitchFamily="50" charset="-128"/>
              </a:rPr>
              <a:pPr/>
              <a:t>1</a:t>
            </a:fld>
            <a:endParaRPr lang="ja-JP" altLang="en-US" sz="1500"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90574CCA-2EFB-442F-AF0F-C16866E18904}"/>
              </a:ext>
            </a:extLst>
          </p:cNvPr>
          <p:cNvGraphicFramePr>
            <a:graphicFrameLocks noGrp="1"/>
          </p:cNvGraphicFramePr>
          <p:nvPr>
            <p:extLst>
              <p:ext uri="{D42A27DB-BD31-4B8C-83A1-F6EECF244321}">
                <p14:modId xmlns:p14="http://schemas.microsoft.com/office/powerpoint/2010/main" val="3222683696"/>
              </p:ext>
            </p:extLst>
          </p:nvPr>
        </p:nvGraphicFramePr>
        <p:xfrm>
          <a:off x="9107486" y="303821"/>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dirty="0">
                          <a:latin typeface="BIZ UDPゴシック" panose="020B0400000000000000" pitchFamily="50" charset="-128"/>
                          <a:ea typeface="BIZ UDPゴシック" panose="020B0400000000000000" pitchFamily="50" charset="-128"/>
                        </a:rPr>
                        <a:t>資料２</a:t>
                      </a: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a:t>
                      </a:r>
                      <a:r>
                        <a:rPr kumimoji="1" lang="en-US" altLang="ja-JP" sz="1000" spc="0" dirty="0">
                          <a:latin typeface="BIZ UDPゴシック" panose="020B0400000000000000" pitchFamily="50" charset="-128"/>
                          <a:ea typeface="BIZ UDPゴシック" panose="020B0400000000000000" pitchFamily="50" charset="-128"/>
                        </a:rPr>
                        <a:t>7</a:t>
                      </a:r>
                      <a:r>
                        <a:rPr kumimoji="1" lang="ja-JP" altLang="en-US" sz="1000" spc="0" dirty="0">
                          <a:latin typeface="BIZ UDPゴシック" panose="020B0400000000000000" pitchFamily="50" charset="-128"/>
                          <a:ea typeface="BIZ UDPゴシック" panose="020B0400000000000000" pitchFamily="50" charset="-128"/>
                        </a:rPr>
                        <a:t>年３月</a:t>
                      </a:r>
                      <a:r>
                        <a:rPr kumimoji="1" lang="en-US" altLang="ja-JP" sz="1000" spc="0" dirty="0">
                          <a:latin typeface="BIZ UDPゴシック" panose="020B0400000000000000" pitchFamily="50" charset="-128"/>
                          <a:ea typeface="BIZ UDPゴシック" panose="020B0400000000000000" pitchFamily="50" charset="-128"/>
                        </a:rPr>
                        <a:t>28</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令和６年度第１回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930010779"/>
      </p:ext>
    </p:extLst>
  </p:cSld>
  <p:clrMapOvr>
    <a:masterClrMapping/>
  </p:clrMapOvr>
  <mc:AlternateContent xmlns:mc="http://schemas.openxmlformats.org/markup-compatibility/2006" xmlns:p14="http://schemas.microsoft.com/office/powerpoint/2010/main">
    <mc:Choice Requires="p14">
      <p:transition spd="slow" p14:dur="2000" advTm="10842"/>
    </mc:Choice>
    <mc:Fallback xmlns="">
      <p:transition spd="slow" advTm="108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B050B9A-79D7-5076-02D5-01BAF047AAFD}"/>
              </a:ext>
            </a:extLst>
          </p:cNvPr>
          <p:cNvSpPr txBox="1">
            <a:spLocks/>
          </p:cNvSpPr>
          <p:nvPr/>
        </p:nvSpPr>
        <p:spPr>
          <a:xfrm>
            <a:off x="-23332" y="403497"/>
            <a:ext cx="12192000" cy="75430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保健所圏域担当者向けに、地域・職域連絡会を２回開催し、</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好事例の</a:t>
            </a: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共有</a:t>
            </a: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や有識者を交えた意見交換等を通じ、担当者が円滑に事業を実施できるよう支援</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7" name="正方形/長方形 6"/>
          <p:cNvSpPr/>
          <p:nvPr/>
        </p:nvSpPr>
        <p:spPr>
          <a:xfrm>
            <a:off x="226405" y="1221966"/>
            <a:ext cx="11692525" cy="52709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○地域・職域連携推進連絡会</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Meiryo UI" panose="020B0604030504040204" pitchFamily="50" charset="-128"/>
                <a:ea typeface="Meiryo UI" panose="020B0604030504040204" pitchFamily="50" charset="-128"/>
              </a:rPr>
              <a:t>　</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（対象：府管保健所（９保健所）及び</a:t>
            </a:r>
            <a:r>
              <a:rPr lang="ja-JP" altLang="en-US" b="1" dirty="0">
                <a:solidFill>
                  <a:prstClr val="black"/>
                </a:solidFill>
                <a:latin typeface="Meiryo UI" panose="020B0604030504040204" pitchFamily="50" charset="-128"/>
                <a:ea typeface="Meiryo UI" panose="020B0604030504040204" pitchFamily="50" charset="-128"/>
              </a:rPr>
              <a:t>政令・中核市</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（９市）の地域・職域連携推進事業担当者 ）</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第</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開催日時</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令和６年</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日（火）　</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時から</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内容</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　　　　・健康づくり課オリエンテーション</a:t>
            </a:r>
            <a:endParaRPr lang="en-US" altLang="ja-JP"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・有識者講演①「多角的なデータ分析と地域の課題・対策の検討」</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（量的データから地域課題を明確にしていく際の留意点等）</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dirty="0">
                <a:solidFill>
                  <a:prstClr val="black"/>
                </a:solidFill>
                <a:latin typeface="Meiryo UI" panose="020B0604030504040204" pitchFamily="50" charset="-128"/>
                <a:ea typeface="Meiryo UI" panose="020B0604030504040204" pitchFamily="50" charset="-128"/>
              </a:rPr>
              <a:t>・有識者</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講演②「質的研究手法を現場で取り入れるための知識」</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・グループワーク　「地域・職域連携事業の取組を具体的に考えるグループワーク」</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第</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開催日時</a:t>
            </a:r>
            <a:r>
              <a:rPr lang="en-US" altLang="ja-JP" dirty="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令和７年</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日（月）　</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時から</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a:t>
            </a:r>
            <a:endPar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内容</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　　　　・健康づくり課オリエンテーション</a:t>
            </a:r>
            <a:endParaRPr lang="en-US" altLang="ja-JP"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・有識者講演　誰もが取り組める「共創」の考え方</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パーパスモデルを活かした実践</a:t>
            </a:r>
            <a:r>
              <a:rPr kumimoji="1" lang="en-US" altLang="ja-JP"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Meiryo UI" panose="020B0604030504040204" pitchFamily="50" charset="-128"/>
                <a:ea typeface="Meiryo UI" panose="020B0604030504040204" pitchFamily="50" charset="-128"/>
              </a:rPr>
              <a:t>　　　　・保健所等からの実践報告（３圏域）</a:t>
            </a:r>
            <a:endParaRPr kumimoji="1" lang="en-US" altLang="ja-JP" dirty="0">
              <a:solidFill>
                <a:prstClr val="black"/>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dirty="0">
                <a:solidFill>
                  <a:prstClr val="black"/>
                </a:solidFill>
                <a:latin typeface="Meiryo UI" panose="020B0604030504040204" pitchFamily="50" charset="-128"/>
                <a:ea typeface="Meiryo UI" panose="020B0604030504040204" pitchFamily="50" charset="-128"/>
              </a:rPr>
              <a:t>グループワーク　テーマ①「令和６年度地域・職域連携事業の振り返り」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Meiryo UI" panose="020B0604030504040204" pitchFamily="50" charset="-128"/>
                <a:ea typeface="Meiryo UI" panose="020B0604030504040204" pitchFamily="50" charset="-128"/>
              </a:rPr>
              <a:t>　　　　　　　　　　　　　　テーマ②「次年度の連携事業を具体的に考える」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C4ADAA12-1380-4E50-93C9-D6A275CB33D0}"/>
              </a:ext>
            </a:extLst>
          </p:cNvPr>
          <p:cNvSpPr txBox="1"/>
          <p:nvPr/>
        </p:nvSpPr>
        <p:spPr>
          <a:xfrm>
            <a:off x="-23332" y="3771"/>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-7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地域・職域連携推進連絡会について　ー令和６年度ー</a:t>
            </a:r>
          </a:p>
        </p:txBody>
      </p:sp>
      <p:sp>
        <p:nvSpPr>
          <p:cNvPr id="13" name="スライド番号プレースホルダー 3">
            <a:extLst>
              <a:ext uri="{FF2B5EF4-FFF2-40B4-BE49-F238E27FC236}">
                <a16:creationId xmlns:a16="http://schemas.microsoft.com/office/drawing/2014/main" id="{6C342BC4-5F40-433C-9AEB-D07B6D896BB5}"/>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10</a:t>
            </a:fld>
            <a:endParaRPr lang="ja-JP" altLang="en-US" sz="1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4977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C9FA3754-090C-6401-9B4C-F0D33A14B5B0}"/>
              </a:ext>
            </a:extLst>
          </p:cNvPr>
          <p:cNvGraphicFramePr>
            <a:graphicFrameLocks noGrp="1"/>
          </p:cNvGraphicFramePr>
          <p:nvPr/>
        </p:nvGraphicFramePr>
        <p:xfrm>
          <a:off x="422884" y="455293"/>
          <a:ext cx="10676296" cy="2882078"/>
        </p:xfrm>
        <a:graphic>
          <a:graphicData uri="http://schemas.openxmlformats.org/drawingml/2006/table">
            <a:tbl>
              <a:tblPr firstRow="1" bandRow="1">
                <a:tableStyleId>{5C22544A-7EE6-4342-B048-85BDC9FD1C3A}</a:tableStyleId>
              </a:tblPr>
              <a:tblGrid>
                <a:gridCol w="2844412">
                  <a:extLst>
                    <a:ext uri="{9D8B030D-6E8A-4147-A177-3AD203B41FA5}">
                      <a16:colId xmlns:a16="http://schemas.microsoft.com/office/drawing/2014/main" val="110367424"/>
                    </a:ext>
                  </a:extLst>
                </a:gridCol>
                <a:gridCol w="3915942">
                  <a:extLst>
                    <a:ext uri="{9D8B030D-6E8A-4147-A177-3AD203B41FA5}">
                      <a16:colId xmlns:a16="http://schemas.microsoft.com/office/drawing/2014/main" val="847893990"/>
                    </a:ext>
                  </a:extLst>
                </a:gridCol>
                <a:gridCol w="3915942">
                  <a:extLst>
                    <a:ext uri="{9D8B030D-6E8A-4147-A177-3AD203B41FA5}">
                      <a16:colId xmlns:a16="http://schemas.microsoft.com/office/drawing/2014/main" val="3461363991"/>
                    </a:ext>
                  </a:extLst>
                </a:gridCol>
              </a:tblGrid>
              <a:tr h="294515">
                <a:tc>
                  <a:txBody>
                    <a:bodyPr/>
                    <a:lstStyle/>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大阪府健康データダッシュボード</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地域健康カルテ</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12430683"/>
                  </a:ext>
                </a:extLst>
              </a:tr>
              <a:tr h="201745">
                <a:tc>
                  <a:txBody>
                    <a:bodyPr/>
                    <a:lstStyle/>
                    <a:p>
                      <a:r>
                        <a:rPr kumimoji="1" lang="ja-JP" altLang="en-US" sz="1400" b="1" dirty="0">
                          <a:latin typeface="Meiryo UI" panose="020B0604030504040204" pitchFamily="50" charset="-128"/>
                          <a:ea typeface="Meiryo UI" panose="020B0604030504040204" pitchFamily="50" charset="-128"/>
                        </a:rPr>
                        <a:t>主な対象</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府民等（保健医療関係者含む）</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地域・職域連携推進事業関係者（保健所、市町村、事業者、医療保険者等）</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48470"/>
                  </a:ext>
                </a:extLst>
              </a:tr>
              <a:tr h="578082">
                <a:tc>
                  <a:txBody>
                    <a:bodyPr/>
                    <a:lstStyle/>
                    <a:p>
                      <a:r>
                        <a:rPr kumimoji="1" lang="ja-JP" altLang="en-US" sz="1400" b="1" dirty="0">
                          <a:latin typeface="Meiryo UI" panose="020B0604030504040204" pitchFamily="50" charset="-128"/>
                          <a:ea typeface="Meiryo UI" panose="020B0604030504040204" pitchFamily="50" charset="-128"/>
                        </a:rPr>
                        <a:t>概要</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健康医療情報（地域の人口、寿命、特定健診の結果等）にかかる各指標について、見える化したもの</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自身が選択した指標が見える化される</a:t>
                      </a:r>
                      <a:endParaRPr kumimoji="1" lang="en-US" altLang="ja-JP" sz="14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地域の人口、産業別就業状況、寿命、特定健診の結果等について、地域・職域連携推進にかかる</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主な指標を見える化しまとめたもの</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935333"/>
                  </a:ext>
                </a:extLst>
              </a:tr>
              <a:tr h="0">
                <a:tc>
                  <a:txBody>
                    <a:bodyPr/>
                    <a:lstStyle/>
                    <a:p>
                      <a:r>
                        <a:rPr kumimoji="1" lang="ja-JP" altLang="en-US" sz="1400" b="1" dirty="0">
                          <a:latin typeface="Meiryo UI" panose="020B0604030504040204" pitchFamily="50" charset="-128"/>
                          <a:ea typeface="Meiryo UI" panose="020B0604030504040204" pitchFamily="50" charset="-128"/>
                        </a:rPr>
                        <a:t>使用</a:t>
                      </a:r>
                      <a:r>
                        <a:rPr kumimoji="1" lang="en-US" altLang="ja-JP" sz="1400" b="1" dirty="0">
                          <a:latin typeface="Meiryo UI" panose="020B0604030504040204" pitchFamily="50" charset="-128"/>
                          <a:ea typeface="Meiryo UI" panose="020B0604030504040204" pitchFamily="50" charset="-128"/>
                        </a:rPr>
                        <a:t>NDB</a:t>
                      </a:r>
                      <a:r>
                        <a:rPr kumimoji="1" lang="ja-JP" altLang="en-US" sz="1400" b="1" dirty="0">
                          <a:latin typeface="Meiryo UI" panose="020B0604030504040204" pitchFamily="50" charset="-128"/>
                          <a:ea typeface="Meiryo UI" panose="020B0604030504040204" pitchFamily="50" charset="-128"/>
                        </a:rPr>
                        <a:t>データ</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（令和６年度事業）</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en-US" altLang="ja-JP" sz="1400" b="1" dirty="0">
                          <a:latin typeface="Meiryo UI" panose="020B0604030504040204" pitchFamily="50" charset="-128"/>
                          <a:ea typeface="Meiryo UI" panose="020B0604030504040204" pitchFamily="50" charset="-128"/>
                        </a:rPr>
                        <a:t>2019</a:t>
                      </a:r>
                      <a:r>
                        <a:rPr kumimoji="1" lang="ja-JP" altLang="en-US" sz="1400" b="1" dirty="0">
                          <a:latin typeface="Meiryo UI" panose="020B0604030504040204" pitchFamily="50" charset="-128"/>
                          <a:ea typeface="Meiryo UI" panose="020B0604030504040204" pitchFamily="50" charset="-128"/>
                        </a:rPr>
                        <a:t>年度及び</a:t>
                      </a:r>
                      <a:r>
                        <a:rPr kumimoji="1" lang="en-US" altLang="ja-JP" sz="1400" b="1" dirty="0">
                          <a:latin typeface="Meiryo UI" panose="020B0604030504040204" pitchFamily="50" charset="-128"/>
                          <a:ea typeface="Meiryo UI" panose="020B0604030504040204" pitchFamily="50" charset="-128"/>
                        </a:rPr>
                        <a:t>2020</a:t>
                      </a:r>
                      <a:r>
                        <a:rPr kumimoji="1" lang="ja-JP" altLang="en-US" sz="1400" b="1" dirty="0">
                          <a:latin typeface="Meiryo UI" panose="020B0604030504040204" pitchFamily="50" charset="-128"/>
                          <a:ea typeface="Meiryo UI" panose="020B0604030504040204" pitchFamily="50" charset="-128"/>
                        </a:rPr>
                        <a:t>年度の特定健診等</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en-US" altLang="ja-JP" sz="1400" b="1" dirty="0">
                          <a:latin typeface="Meiryo UI" panose="020B0604030504040204" pitchFamily="50" charset="-128"/>
                          <a:ea typeface="Meiryo UI" panose="020B0604030504040204" pitchFamily="50" charset="-128"/>
                        </a:rPr>
                        <a:t>2020</a:t>
                      </a:r>
                      <a:r>
                        <a:rPr kumimoji="1" lang="ja-JP" altLang="en-US" sz="1400" b="1" dirty="0">
                          <a:latin typeface="Meiryo UI" panose="020B0604030504040204" pitchFamily="50" charset="-128"/>
                          <a:ea typeface="Meiryo UI" panose="020B0604030504040204" pitchFamily="50" charset="-128"/>
                        </a:rPr>
                        <a:t>年度の特定健診等</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279600"/>
                  </a:ext>
                </a:extLst>
              </a:tr>
              <a:tr h="413198">
                <a:tc>
                  <a:txBody>
                    <a:bodyPr/>
                    <a:lstStyle/>
                    <a:p>
                      <a:r>
                        <a:rPr kumimoji="1" lang="ja-JP" altLang="en-US" sz="1400" b="1" dirty="0">
                          <a:latin typeface="Meiryo UI" panose="020B0604030504040204" pitchFamily="50" charset="-128"/>
                          <a:ea typeface="Meiryo UI" panose="020B0604030504040204" pitchFamily="50" charset="-128"/>
                        </a:rPr>
                        <a:t>データの取りまとめ単位</a:t>
                      </a:r>
                      <a:endParaRPr kumimoji="1" lang="en-US" altLang="ja-JP" sz="1400" b="1"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保健所別、市町村別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保健所別、市町村別</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151648"/>
                  </a:ext>
                </a:extLst>
              </a:tr>
              <a:tr h="209171">
                <a:tc>
                  <a:txBody>
                    <a:bodyPr/>
                    <a:lstStyle/>
                    <a:p>
                      <a:pPr algn="ctr"/>
                      <a:r>
                        <a:rPr kumimoji="1" lang="ja-JP" altLang="en-US" sz="1600" b="1" dirty="0">
                          <a:latin typeface="Meiryo UI" panose="020B0604030504040204" pitchFamily="50" charset="-128"/>
                          <a:ea typeface="Meiryo UI" panose="020B0604030504040204" pitchFamily="50" charset="-128"/>
                        </a:rPr>
                        <a:t>公表時期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en-US" altLang="ja-JP" sz="1800" b="1" dirty="0">
                          <a:latin typeface="Meiryo UI" panose="020B0604030504040204" pitchFamily="50" charset="-128"/>
                          <a:ea typeface="Meiryo UI" panose="020B0604030504040204" pitchFamily="50" charset="-128"/>
                        </a:rPr>
                        <a:t>2025</a:t>
                      </a:r>
                      <a:r>
                        <a:rPr kumimoji="1" lang="ja-JP" altLang="en-US" sz="1800" b="1" dirty="0">
                          <a:latin typeface="Meiryo UI" panose="020B0604030504040204" pitchFamily="50" charset="-128"/>
                          <a:ea typeface="Meiryo UI" panose="020B0604030504040204" pitchFamily="50" charset="-128"/>
                        </a:rPr>
                        <a:t>年３月公表予定</a:t>
                      </a:r>
                      <a:endParaRPr kumimoji="1" lang="en-US" altLang="ja-JP" sz="1800" b="1"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600" dirty="0">
                          <a:latin typeface="Meiryo UI" panose="020B0604030504040204" pitchFamily="50" charset="-128"/>
                          <a:ea typeface="Meiryo UI" panose="020B0604030504040204" pitchFamily="50" charset="-128"/>
                        </a:rPr>
                        <a:t>６月</a:t>
                      </a:r>
                      <a:r>
                        <a:rPr kumimoji="1" lang="en-US" altLang="ja-JP" sz="1600" dirty="0">
                          <a:latin typeface="Meiryo UI" panose="020B0604030504040204" pitchFamily="50" charset="-128"/>
                          <a:ea typeface="Meiryo UI" panose="020B0604030504040204" pitchFamily="50" charset="-128"/>
                        </a:rPr>
                        <a:t>28</a:t>
                      </a:r>
                      <a:r>
                        <a:rPr kumimoji="1" lang="ja-JP" altLang="en-US" sz="1600" dirty="0">
                          <a:latin typeface="Meiryo UI" panose="020B0604030504040204" pitchFamily="50" charset="-128"/>
                          <a:ea typeface="Meiryo UI" panose="020B0604030504040204" pitchFamily="50" charset="-128"/>
                        </a:rPr>
                        <a:t>日公表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090463053"/>
                  </a:ext>
                </a:extLst>
              </a:tr>
            </a:tbl>
          </a:graphicData>
        </a:graphic>
      </p:graphicFrame>
      <p:sp>
        <p:nvSpPr>
          <p:cNvPr id="11" name="スライド番号プレースホルダー 3">
            <a:extLst>
              <a:ext uri="{FF2B5EF4-FFF2-40B4-BE49-F238E27FC236}">
                <a16:creationId xmlns:a16="http://schemas.microsoft.com/office/drawing/2014/main" id="{1A396899-E063-4C07-A5E4-945F4ED0ABC0}"/>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11</a:t>
            </a:fld>
            <a:endParaRPr lang="ja-JP" altLang="en-US" sz="15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7A5AA226-9E12-4332-AA2A-4AE8272A4E65}"/>
              </a:ext>
            </a:extLst>
          </p:cNvPr>
          <p:cNvSpPr txBox="1">
            <a:spLocks/>
          </p:cNvSpPr>
          <p:nvPr/>
        </p:nvSpPr>
        <p:spPr>
          <a:xfrm>
            <a:off x="-111221" y="58394"/>
            <a:ext cx="11744505" cy="3968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　＜参考＞地域の健康情報の見える化</a:t>
            </a:r>
            <a:r>
              <a:rPr lang="ja-JP" altLang="en-US" sz="16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（「大阪府健康データダッシュボード」と「地域健康カルテ」の概要）</a:t>
            </a:r>
            <a:endParaRPr lang="en-US" altLang="ja-JP" sz="20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pic>
        <p:nvPicPr>
          <p:cNvPr id="8" name="図 7">
            <a:extLst>
              <a:ext uri="{FF2B5EF4-FFF2-40B4-BE49-F238E27FC236}">
                <a16:creationId xmlns:a16="http://schemas.microsoft.com/office/drawing/2014/main" id="{6D13FDC3-DD83-4128-92F7-F0ABB1CB5DF0}"/>
              </a:ext>
            </a:extLst>
          </p:cNvPr>
          <p:cNvPicPr>
            <a:picLocks noChangeAspect="1"/>
          </p:cNvPicPr>
          <p:nvPr/>
        </p:nvPicPr>
        <p:blipFill>
          <a:blip r:embed="rId3"/>
          <a:stretch>
            <a:fillRect/>
          </a:stretch>
        </p:blipFill>
        <p:spPr>
          <a:xfrm>
            <a:off x="3139055" y="3705684"/>
            <a:ext cx="4115387" cy="2697023"/>
          </a:xfrm>
          <a:prstGeom prst="rect">
            <a:avLst/>
          </a:prstGeom>
        </p:spPr>
      </p:pic>
      <p:pic>
        <p:nvPicPr>
          <p:cNvPr id="10" name="図 9">
            <a:extLst>
              <a:ext uri="{FF2B5EF4-FFF2-40B4-BE49-F238E27FC236}">
                <a16:creationId xmlns:a16="http://schemas.microsoft.com/office/drawing/2014/main" id="{E09AB0D5-1761-47AE-B31C-FA3B6227AF0B}"/>
              </a:ext>
            </a:extLst>
          </p:cNvPr>
          <p:cNvPicPr>
            <a:picLocks noChangeAspect="1"/>
          </p:cNvPicPr>
          <p:nvPr/>
        </p:nvPicPr>
        <p:blipFill>
          <a:blip r:embed="rId4"/>
          <a:stretch>
            <a:fillRect/>
          </a:stretch>
        </p:blipFill>
        <p:spPr>
          <a:xfrm>
            <a:off x="7368412" y="3660555"/>
            <a:ext cx="3802096" cy="2832320"/>
          </a:xfrm>
          <a:prstGeom prst="rect">
            <a:avLst/>
          </a:prstGeom>
        </p:spPr>
      </p:pic>
    </p:spTree>
    <p:extLst>
      <p:ext uri="{BB962C8B-B14F-4D97-AF65-F5344CB8AC3E}">
        <p14:creationId xmlns:p14="http://schemas.microsoft.com/office/powerpoint/2010/main" val="4437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5153365" y="6578332"/>
            <a:ext cx="6696000" cy="28800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fontAlgn="base">
              <a:spcBef>
                <a:spcPct val="0"/>
              </a:spcBef>
              <a:spcAft>
                <a:spcPct val="0"/>
              </a:spcAft>
              <a:defRPr/>
            </a:pPr>
            <a:r>
              <a:rPr lang="ja-JP" altLang="en-US" sz="1200" kern="0" dirty="0">
                <a:solidFill>
                  <a:schemeClr val="tx1"/>
                </a:solidFill>
                <a:latin typeface="ＭＳ ゴシック" panose="020B0609070205080204" pitchFamily="49" charset="-128"/>
                <a:ea typeface="ＭＳ ゴシック" panose="020B0609070205080204" pitchFamily="49" charset="-128"/>
              </a:rPr>
              <a:t>出典：健康日本</a:t>
            </a:r>
            <a:r>
              <a:rPr lang="en-US" altLang="ja-JP" sz="1200" kern="0" dirty="0">
                <a:solidFill>
                  <a:schemeClr val="tx1"/>
                </a:solidFill>
                <a:latin typeface="ＭＳ ゴシック" panose="020B0609070205080204" pitchFamily="49" charset="-128"/>
                <a:ea typeface="ＭＳ ゴシック" panose="020B0609070205080204" pitchFamily="49" charset="-128"/>
              </a:rPr>
              <a:t>21</a:t>
            </a:r>
            <a:r>
              <a:rPr lang="ja-JP" altLang="en-US" sz="1200" kern="0" dirty="0">
                <a:solidFill>
                  <a:schemeClr val="tx1"/>
                </a:solidFill>
                <a:latin typeface="ＭＳ ゴシック" panose="020B0609070205080204" pitchFamily="49" charset="-128"/>
                <a:ea typeface="ＭＳ ゴシック" panose="020B0609070205080204" pitchFamily="49" charset="-128"/>
              </a:rPr>
              <a:t>（第三次）推進専門委員会資料（令和６年</a:t>
            </a:r>
            <a:r>
              <a:rPr lang="en-US" altLang="ja-JP" sz="1200" kern="0" dirty="0">
                <a:solidFill>
                  <a:schemeClr val="tx1"/>
                </a:solidFill>
                <a:latin typeface="ＭＳ ゴシック" panose="020B0609070205080204" pitchFamily="49" charset="-128"/>
                <a:ea typeface="ＭＳ ゴシック" panose="020B0609070205080204" pitchFamily="49" charset="-128"/>
              </a:rPr>
              <a:t>12</a:t>
            </a:r>
            <a:r>
              <a:rPr lang="ja-JP" altLang="en-US" sz="1200" kern="0" dirty="0">
                <a:solidFill>
                  <a:schemeClr val="tx1"/>
                </a:solidFill>
                <a:latin typeface="ＭＳ ゴシック" panose="020B0609070205080204" pitchFamily="49" charset="-128"/>
                <a:ea typeface="ＭＳ ゴシック" panose="020B0609070205080204" pitchFamily="49" charset="-128"/>
              </a:rPr>
              <a:t>月</a:t>
            </a:r>
            <a:r>
              <a:rPr lang="en-US" altLang="ja-JP" sz="1200" kern="0" dirty="0">
                <a:solidFill>
                  <a:schemeClr val="tx1"/>
                </a:solidFill>
                <a:latin typeface="ＭＳ ゴシック" panose="020B0609070205080204" pitchFamily="49" charset="-128"/>
                <a:ea typeface="ＭＳ ゴシック" panose="020B0609070205080204" pitchFamily="49" charset="-128"/>
              </a:rPr>
              <a:t>24</a:t>
            </a:r>
            <a:r>
              <a:rPr lang="ja-JP" altLang="en-US" sz="1200" kern="0" dirty="0">
                <a:solidFill>
                  <a:schemeClr val="tx1"/>
                </a:solidFill>
                <a:latin typeface="ＭＳ ゴシック" panose="020B0609070205080204" pitchFamily="49" charset="-128"/>
                <a:ea typeface="ＭＳ ゴシック" panose="020B0609070205080204" pitchFamily="49" charset="-128"/>
              </a:rPr>
              <a:t>日）</a:t>
            </a:r>
          </a:p>
        </p:txBody>
      </p:sp>
      <p:graphicFrame>
        <p:nvGraphicFramePr>
          <p:cNvPr id="37" name="グラフ 36"/>
          <p:cNvGraphicFramePr/>
          <p:nvPr>
            <p:extLst>
              <p:ext uri="{D42A27DB-BD31-4B8C-83A1-F6EECF244321}">
                <p14:modId xmlns:p14="http://schemas.microsoft.com/office/powerpoint/2010/main" val="1934674952"/>
              </p:ext>
            </p:extLst>
          </p:nvPr>
        </p:nvGraphicFramePr>
        <p:xfrm>
          <a:off x="1344000" y="1300880"/>
          <a:ext cx="4752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41" name="正方形/長方形 40"/>
          <p:cNvSpPr/>
          <p:nvPr/>
        </p:nvSpPr>
        <p:spPr>
          <a:xfrm>
            <a:off x="1996593" y="1652001"/>
            <a:ext cx="93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男 性</a:t>
            </a:r>
          </a:p>
        </p:txBody>
      </p:sp>
      <p:graphicFrame>
        <p:nvGraphicFramePr>
          <p:cNvPr id="42" name="グラフ 41"/>
          <p:cNvGraphicFramePr/>
          <p:nvPr>
            <p:extLst>
              <p:ext uri="{D42A27DB-BD31-4B8C-83A1-F6EECF244321}">
                <p14:modId xmlns:p14="http://schemas.microsoft.com/office/powerpoint/2010/main" val="3303623109"/>
              </p:ext>
            </p:extLst>
          </p:nvPr>
        </p:nvGraphicFramePr>
        <p:xfrm>
          <a:off x="6185124" y="1300880"/>
          <a:ext cx="4752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43" name="正方形/長方形 42"/>
          <p:cNvSpPr/>
          <p:nvPr/>
        </p:nvSpPr>
        <p:spPr>
          <a:xfrm>
            <a:off x="6837717" y="1652001"/>
            <a:ext cx="936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女 性</a:t>
            </a:r>
          </a:p>
        </p:txBody>
      </p:sp>
      <p:sp>
        <p:nvSpPr>
          <p:cNvPr id="48" name="正方形/長方形 47"/>
          <p:cNvSpPr/>
          <p:nvPr/>
        </p:nvSpPr>
        <p:spPr>
          <a:xfrm>
            <a:off x="8737007" y="4145785"/>
            <a:ext cx="93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47</a:t>
            </a:r>
            <a:r>
              <a:rPr lang="ja-JP" altLang="en-US" sz="1400" dirty="0">
                <a:solidFill>
                  <a:schemeClr val="tx1"/>
                </a:solidFill>
                <a:latin typeface="Meiryo UI" panose="020B0604030504040204" pitchFamily="50" charset="-128"/>
                <a:ea typeface="Meiryo UI" panose="020B0604030504040204" pitchFamily="50" charset="-128"/>
              </a:rPr>
              <a:t>位）</a:t>
            </a:r>
          </a:p>
        </p:txBody>
      </p:sp>
      <p:sp>
        <p:nvSpPr>
          <p:cNvPr id="49" name="正方形/長方形 48"/>
          <p:cNvSpPr/>
          <p:nvPr/>
        </p:nvSpPr>
        <p:spPr>
          <a:xfrm>
            <a:off x="9182323" y="2928887"/>
            <a:ext cx="93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34</a:t>
            </a:r>
            <a:r>
              <a:rPr lang="ja-JP" altLang="en-US" sz="1400" dirty="0">
                <a:solidFill>
                  <a:schemeClr val="tx1"/>
                </a:solidFill>
                <a:latin typeface="Meiryo UI" panose="020B0604030504040204" pitchFamily="50" charset="-128"/>
                <a:ea typeface="Meiryo UI" panose="020B0604030504040204" pitchFamily="50" charset="-128"/>
              </a:rPr>
              <a:t>位）</a:t>
            </a:r>
          </a:p>
        </p:txBody>
      </p:sp>
      <p:sp>
        <p:nvSpPr>
          <p:cNvPr id="50" name="正方形/長方形 49"/>
          <p:cNvSpPr/>
          <p:nvPr/>
        </p:nvSpPr>
        <p:spPr>
          <a:xfrm>
            <a:off x="4034707" y="3332134"/>
            <a:ext cx="93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43</a:t>
            </a:r>
            <a:r>
              <a:rPr lang="ja-JP" altLang="en-US" sz="1400" dirty="0">
                <a:solidFill>
                  <a:schemeClr val="tx1"/>
                </a:solidFill>
                <a:latin typeface="Meiryo UI" panose="020B0604030504040204" pitchFamily="50" charset="-128"/>
                <a:ea typeface="Meiryo UI" panose="020B0604030504040204" pitchFamily="50" charset="-128"/>
              </a:rPr>
              <a:t>位）</a:t>
            </a:r>
          </a:p>
        </p:txBody>
      </p:sp>
      <p:sp>
        <p:nvSpPr>
          <p:cNvPr id="51" name="正方形/長方形 50"/>
          <p:cNvSpPr/>
          <p:nvPr/>
        </p:nvSpPr>
        <p:spPr>
          <a:xfrm>
            <a:off x="4375483" y="2746391"/>
            <a:ext cx="93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39</a:t>
            </a:r>
            <a:r>
              <a:rPr lang="ja-JP" altLang="en-US" sz="1400" dirty="0">
                <a:solidFill>
                  <a:schemeClr val="tx1"/>
                </a:solidFill>
                <a:latin typeface="Meiryo UI" panose="020B0604030504040204" pitchFamily="50" charset="-128"/>
                <a:ea typeface="Meiryo UI" panose="020B0604030504040204" pitchFamily="50" charset="-128"/>
              </a:rPr>
              <a:t>位）</a:t>
            </a:r>
          </a:p>
        </p:txBody>
      </p:sp>
      <p:sp>
        <p:nvSpPr>
          <p:cNvPr id="14" name="正方形/長方形 13"/>
          <p:cNvSpPr/>
          <p:nvPr/>
        </p:nvSpPr>
        <p:spPr>
          <a:xfrm>
            <a:off x="9650323" y="2606066"/>
            <a:ext cx="93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40</a:t>
            </a:r>
            <a:r>
              <a:rPr lang="ja-JP" altLang="en-US" sz="1400" dirty="0">
                <a:solidFill>
                  <a:schemeClr val="tx1"/>
                </a:solidFill>
                <a:latin typeface="Meiryo UI" panose="020B0604030504040204" pitchFamily="50" charset="-128"/>
                <a:ea typeface="Meiryo UI" panose="020B0604030504040204" pitchFamily="50" charset="-128"/>
              </a:rPr>
              <a:t>位）</a:t>
            </a:r>
          </a:p>
        </p:txBody>
      </p:sp>
      <p:sp>
        <p:nvSpPr>
          <p:cNvPr id="15" name="正方形/長方形 14"/>
          <p:cNvSpPr/>
          <p:nvPr/>
        </p:nvSpPr>
        <p:spPr>
          <a:xfrm>
            <a:off x="4930248" y="1949125"/>
            <a:ext cx="93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41</a:t>
            </a:r>
            <a:r>
              <a:rPr lang="ja-JP" altLang="en-US" sz="1400" dirty="0">
                <a:solidFill>
                  <a:schemeClr val="tx1"/>
                </a:solidFill>
                <a:latin typeface="Meiryo UI" panose="020B0604030504040204" pitchFamily="50" charset="-128"/>
                <a:ea typeface="Meiryo UI" panose="020B0604030504040204" pitchFamily="50" charset="-128"/>
              </a:rPr>
              <a:t>位）</a:t>
            </a:r>
          </a:p>
        </p:txBody>
      </p:sp>
      <p:sp>
        <p:nvSpPr>
          <p:cNvPr id="16" name="正方形/長方形 15">
            <a:extLst>
              <a:ext uri="{FF2B5EF4-FFF2-40B4-BE49-F238E27FC236}">
                <a16:creationId xmlns:a16="http://schemas.microsoft.com/office/drawing/2014/main" id="{22171A4F-3CE0-466C-A6FB-D32364696432}"/>
              </a:ext>
            </a:extLst>
          </p:cNvPr>
          <p:cNvSpPr/>
          <p:nvPr/>
        </p:nvSpPr>
        <p:spPr>
          <a:xfrm>
            <a:off x="5265023" y="2566608"/>
            <a:ext cx="93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44</a:t>
            </a:r>
            <a:r>
              <a:rPr lang="ja-JP" altLang="en-US" sz="1400" dirty="0">
                <a:solidFill>
                  <a:schemeClr val="tx1"/>
                </a:solidFill>
                <a:latin typeface="Meiryo UI" panose="020B0604030504040204" pitchFamily="50" charset="-128"/>
                <a:ea typeface="Meiryo UI" panose="020B0604030504040204" pitchFamily="50" charset="-128"/>
              </a:rPr>
              <a:t>位）</a:t>
            </a:r>
          </a:p>
        </p:txBody>
      </p:sp>
      <p:sp>
        <p:nvSpPr>
          <p:cNvPr id="17" name="正方形/長方形 16">
            <a:extLst>
              <a:ext uri="{FF2B5EF4-FFF2-40B4-BE49-F238E27FC236}">
                <a16:creationId xmlns:a16="http://schemas.microsoft.com/office/drawing/2014/main" id="{3AE5FDFB-317A-4BA1-8024-C812F98F9BE2}"/>
              </a:ext>
            </a:extLst>
          </p:cNvPr>
          <p:cNvSpPr/>
          <p:nvPr/>
        </p:nvSpPr>
        <p:spPr>
          <a:xfrm>
            <a:off x="10205144" y="2458391"/>
            <a:ext cx="93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40</a:t>
            </a:r>
            <a:r>
              <a:rPr lang="ja-JP" altLang="en-US" sz="1400" dirty="0">
                <a:solidFill>
                  <a:schemeClr val="tx1"/>
                </a:solidFill>
                <a:latin typeface="Meiryo UI" panose="020B0604030504040204" pitchFamily="50" charset="-128"/>
                <a:ea typeface="Meiryo UI" panose="020B0604030504040204" pitchFamily="50" charset="-128"/>
              </a:rPr>
              <a:t>位）</a:t>
            </a:r>
          </a:p>
        </p:txBody>
      </p:sp>
      <p:sp>
        <p:nvSpPr>
          <p:cNvPr id="18" name="スライド番号プレースホルダー 3">
            <a:extLst>
              <a:ext uri="{FF2B5EF4-FFF2-40B4-BE49-F238E27FC236}">
                <a16:creationId xmlns:a16="http://schemas.microsoft.com/office/drawing/2014/main" id="{C10FE2D3-599B-4CE4-B101-78C9EB0E08CD}"/>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12</a:t>
            </a:fld>
            <a:endParaRPr lang="ja-JP" altLang="en-US" sz="15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B06D0AA-771D-4631-850F-5B074406DA01}"/>
              </a:ext>
            </a:extLst>
          </p:cNvPr>
          <p:cNvSpPr txBox="1"/>
          <p:nvPr/>
        </p:nvSpPr>
        <p:spPr>
          <a:xfrm>
            <a:off x="-23332" y="3771"/>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-8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健康寿命（国公表値）の推移</a:t>
            </a:r>
          </a:p>
        </p:txBody>
      </p:sp>
      <p:sp>
        <p:nvSpPr>
          <p:cNvPr id="2" name="正方形/長方形 1">
            <a:extLst>
              <a:ext uri="{FF2B5EF4-FFF2-40B4-BE49-F238E27FC236}">
                <a16:creationId xmlns:a16="http://schemas.microsoft.com/office/drawing/2014/main" id="{F29192BF-F0D8-28EC-C27E-0228DE36B74E}"/>
              </a:ext>
            </a:extLst>
          </p:cNvPr>
          <p:cNvSpPr/>
          <p:nvPr/>
        </p:nvSpPr>
        <p:spPr>
          <a:xfrm>
            <a:off x="1559559" y="1156880"/>
            <a:ext cx="378725" cy="28800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fontAlgn="base">
              <a:spcBef>
                <a:spcPct val="0"/>
              </a:spcBef>
              <a:spcAft>
                <a:spcPct val="0"/>
              </a:spcAft>
              <a:defRPr/>
            </a:pPr>
            <a:r>
              <a:rPr lang="ja-JP" altLang="en-US" sz="1200" kern="0" dirty="0">
                <a:solidFill>
                  <a:schemeClr val="tx1"/>
                </a:solidFill>
                <a:latin typeface="ＭＳ ゴシック" panose="020B0609070205080204" pitchFamily="49" charset="-128"/>
                <a:ea typeface="ＭＳ ゴシック" panose="020B0609070205080204" pitchFamily="49" charset="-128"/>
              </a:rPr>
              <a:t>歳</a:t>
            </a:r>
          </a:p>
        </p:txBody>
      </p:sp>
      <p:sp>
        <p:nvSpPr>
          <p:cNvPr id="3" name="正方形/長方形 2">
            <a:extLst>
              <a:ext uri="{FF2B5EF4-FFF2-40B4-BE49-F238E27FC236}">
                <a16:creationId xmlns:a16="http://schemas.microsoft.com/office/drawing/2014/main" id="{FF251167-7EE3-4AEC-C192-9A981CA4505D}"/>
              </a:ext>
            </a:extLst>
          </p:cNvPr>
          <p:cNvSpPr/>
          <p:nvPr/>
        </p:nvSpPr>
        <p:spPr>
          <a:xfrm>
            <a:off x="6362911" y="1130748"/>
            <a:ext cx="378725" cy="28800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fontAlgn="base">
              <a:spcBef>
                <a:spcPct val="0"/>
              </a:spcBef>
              <a:spcAft>
                <a:spcPct val="0"/>
              </a:spcAft>
              <a:defRPr/>
            </a:pPr>
            <a:r>
              <a:rPr lang="ja-JP" altLang="en-US" sz="1200" kern="0" dirty="0">
                <a:solidFill>
                  <a:schemeClr val="tx1"/>
                </a:solidFill>
                <a:latin typeface="ＭＳ ゴシック" panose="020B0609070205080204" pitchFamily="49" charset="-128"/>
                <a:ea typeface="ＭＳ ゴシック" panose="020B0609070205080204" pitchFamily="49" charset="-128"/>
              </a:rPr>
              <a:t>歳</a:t>
            </a:r>
          </a:p>
        </p:txBody>
      </p:sp>
      <p:sp>
        <p:nvSpPr>
          <p:cNvPr id="4" name="タイトル 1">
            <a:extLst>
              <a:ext uri="{FF2B5EF4-FFF2-40B4-BE49-F238E27FC236}">
                <a16:creationId xmlns:a16="http://schemas.microsoft.com/office/drawing/2014/main" id="{DA5AA077-E07B-4E24-0C8A-5D990A2BBF14}"/>
              </a:ext>
            </a:extLst>
          </p:cNvPr>
          <p:cNvSpPr txBox="1">
            <a:spLocks/>
          </p:cNvSpPr>
          <p:nvPr/>
        </p:nvSpPr>
        <p:spPr>
          <a:xfrm>
            <a:off x="-23332" y="403497"/>
            <a:ext cx="12192000" cy="75430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新たに令和６年</a:t>
            </a:r>
            <a:r>
              <a:rPr lang="en-US" altLang="ja-JP" sz="2000" dirty="0">
                <a:solidFill>
                  <a:prstClr val="black"/>
                </a:solidFill>
                <a:latin typeface="HGP創英角ｺﾞｼｯｸUB" panose="020B0900000000000000" pitchFamily="50" charset="-128"/>
                <a:ea typeface="HGP創英角ｺﾞｼｯｸUB" panose="020B0900000000000000" pitchFamily="50" charset="-128"/>
              </a:rPr>
              <a:t>12</a:t>
            </a: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月に公表された令和４年の健康寿命は、</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　　　　　　　　　　　　　　　　　　　　　　　　　　　　　　男女ともに全国値を下回り、男性は令和元年の値より短くなった</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Tree>
    <p:extLst>
      <p:ext uri="{BB962C8B-B14F-4D97-AF65-F5344CB8AC3E}">
        <p14:creationId xmlns:p14="http://schemas.microsoft.com/office/powerpoint/2010/main" val="11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7492B639-3851-51FD-E478-2637693699F6}"/>
              </a:ext>
            </a:extLst>
          </p:cNvPr>
          <p:cNvGraphicFramePr>
            <a:graphicFrameLocks/>
          </p:cNvGraphicFramePr>
          <p:nvPr>
            <p:extLst>
              <p:ext uri="{D42A27DB-BD31-4B8C-83A1-F6EECF244321}">
                <p14:modId xmlns:p14="http://schemas.microsoft.com/office/powerpoint/2010/main" val="605767444"/>
              </p:ext>
            </p:extLst>
          </p:nvPr>
        </p:nvGraphicFramePr>
        <p:xfrm>
          <a:off x="5940712" y="800950"/>
          <a:ext cx="4490720" cy="6102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E47254E2-27C9-4643-9067-7564D453FAF2}"/>
              </a:ext>
            </a:extLst>
          </p:cNvPr>
          <p:cNvGraphicFramePr>
            <a:graphicFrameLocks/>
          </p:cNvGraphicFramePr>
          <p:nvPr>
            <p:extLst>
              <p:ext uri="{D42A27DB-BD31-4B8C-83A1-F6EECF244321}">
                <p14:modId xmlns:p14="http://schemas.microsoft.com/office/powerpoint/2010/main" val="1817230475"/>
              </p:ext>
            </p:extLst>
          </p:nvPr>
        </p:nvGraphicFramePr>
        <p:xfrm>
          <a:off x="1031240" y="772160"/>
          <a:ext cx="4455160" cy="6102389"/>
        </p:xfrm>
        <a:graphic>
          <a:graphicData uri="http://schemas.openxmlformats.org/drawingml/2006/chart">
            <c:chart xmlns:c="http://schemas.openxmlformats.org/drawingml/2006/chart" xmlns:r="http://schemas.openxmlformats.org/officeDocument/2006/relationships" r:id="rId4"/>
          </a:graphicData>
        </a:graphic>
      </p:graphicFrame>
      <p:sp>
        <p:nvSpPr>
          <p:cNvPr id="20" name="スライド番号プレースホルダー 3">
            <a:extLst>
              <a:ext uri="{FF2B5EF4-FFF2-40B4-BE49-F238E27FC236}">
                <a16:creationId xmlns:a16="http://schemas.microsoft.com/office/drawing/2014/main" id="{791CC507-A291-44A0-9DDE-BA3A6DB5799E}"/>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13</a:t>
            </a:fld>
            <a:endParaRPr lang="ja-JP" altLang="en-US" sz="15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F37F5E4-3A8C-45DC-A340-5146AF42D803}"/>
              </a:ext>
            </a:extLst>
          </p:cNvPr>
          <p:cNvSpPr txBox="1"/>
          <p:nvPr/>
        </p:nvSpPr>
        <p:spPr>
          <a:xfrm>
            <a:off x="-23332" y="3771"/>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-9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市町村別健康格差の状況（</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健康寿命</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（大阪府算出値）における</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kumimoji="1" lang="en-US" altLang="zh-CN"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と平成</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年の比較</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男性</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a:extLst>
              <a:ext uri="{FF2B5EF4-FFF2-40B4-BE49-F238E27FC236}">
                <a16:creationId xmlns:a16="http://schemas.microsoft.com/office/drawing/2014/main" id="{28D19198-16CD-8B3C-4AB5-136DD3490C1C}"/>
              </a:ext>
            </a:extLst>
          </p:cNvPr>
          <p:cNvSpPr/>
          <p:nvPr/>
        </p:nvSpPr>
        <p:spPr>
          <a:xfrm>
            <a:off x="8427024" y="6053670"/>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令和４年</a:t>
            </a:r>
            <a:endParaRPr lang="en-US" altLang="ja-JP" b="1" dirty="0">
              <a:solidFill>
                <a:schemeClr val="tx1"/>
              </a:solidFill>
              <a:latin typeface="Meiryo UI" panose="020B0604030504040204" pitchFamily="50" charset="-128"/>
              <a:ea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rPr>
              <a:t>（男性）</a:t>
            </a:r>
          </a:p>
        </p:txBody>
      </p:sp>
      <p:sp>
        <p:nvSpPr>
          <p:cNvPr id="8" name="正方形/長方形 7">
            <a:extLst>
              <a:ext uri="{FF2B5EF4-FFF2-40B4-BE49-F238E27FC236}">
                <a16:creationId xmlns:a16="http://schemas.microsoft.com/office/drawing/2014/main" id="{C4ED6E61-AA45-FDF4-431D-90FB2A372B43}"/>
              </a:ext>
            </a:extLst>
          </p:cNvPr>
          <p:cNvSpPr/>
          <p:nvPr/>
        </p:nvSpPr>
        <p:spPr>
          <a:xfrm>
            <a:off x="3168842" y="6005561"/>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平成</a:t>
            </a:r>
            <a:r>
              <a:rPr lang="en-US" altLang="ja-JP" b="1" dirty="0">
                <a:solidFill>
                  <a:schemeClr val="tx1"/>
                </a:solidFill>
                <a:latin typeface="Meiryo UI" panose="020B0604030504040204" pitchFamily="50" charset="-128"/>
                <a:ea typeface="Meiryo UI" panose="020B0604030504040204" pitchFamily="50" charset="-128"/>
              </a:rPr>
              <a:t>30</a:t>
            </a:r>
            <a:r>
              <a:rPr lang="ja-JP" altLang="en-US" b="1" dirty="0">
                <a:solidFill>
                  <a:schemeClr val="tx1"/>
                </a:solidFill>
                <a:latin typeface="Meiryo UI" panose="020B0604030504040204" pitchFamily="50" charset="-128"/>
                <a:ea typeface="Meiryo UI" panose="020B0604030504040204" pitchFamily="50" charset="-128"/>
              </a:rPr>
              <a:t>年（男性）</a:t>
            </a:r>
          </a:p>
        </p:txBody>
      </p:sp>
      <p:sp>
        <p:nvSpPr>
          <p:cNvPr id="10" name="タイトル 1">
            <a:extLst>
              <a:ext uri="{FF2B5EF4-FFF2-40B4-BE49-F238E27FC236}">
                <a16:creationId xmlns:a16="http://schemas.microsoft.com/office/drawing/2014/main" id="{D19B60CB-35FC-4108-AE60-8BE6F0469257}"/>
              </a:ext>
            </a:extLst>
          </p:cNvPr>
          <p:cNvSpPr txBox="1">
            <a:spLocks/>
          </p:cNvSpPr>
          <p:nvPr/>
        </p:nvSpPr>
        <p:spPr>
          <a:xfrm>
            <a:off x="-9239" y="40084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男性における府内市町村間の健康寿命の格差は、平成</a:t>
            </a:r>
            <a:r>
              <a:rPr lang="en-US" altLang="ja-JP" sz="2000" dirty="0">
                <a:latin typeface="HGP創英角ｺﾞｼｯｸUB" panose="020B0900000000000000" pitchFamily="50" charset="-128"/>
                <a:ea typeface="HGP創英角ｺﾞｼｯｸUB" panose="020B0900000000000000" pitchFamily="50" charset="-128"/>
              </a:rPr>
              <a:t>30</a:t>
            </a:r>
            <a:r>
              <a:rPr lang="ja-JP" altLang="en-US" sz="2000" dirty="0">
                <a:latin typeface="HGP創英角ｺﾞｼｯｸUB" panose="020B0900000000000000" pitchFamily="50" charset="-128"/>
                <a:ea typeface="HGP創英角ｺﾞｼｯｸUB" panose="020B0900000000000000" pitchFamily="50" charset="-128"/>
              </a:rPr>
              <a:t>年と比較して令和４年で拡大している</a:t>
            </a:r>
          </a:p>
        </p:txBody>
      </p:sp>
      <p:sp>
        <p:nvSpPr>
          <p:cNvPr id="2" name="上下矢印 64">
            <a:extLst>
              <a:ext uri="{FF2B5EF4-FFF2-40B4-BE49-F238E27FC236}">
                <a16:creationId xmlns:a16="http://schemas.microsoft.com/office/drawing/2014/main" id="{0C818F96-D025-2699-C5CD-647CD1D38493}"/>
              </a:ext>
            </a:extLst>
          </p:cNvPr>
          <p:cNvSpPr/>
          <p:nvPr/>
        </p:nvSpPr>
        <p:spPr>
          <a:xfrm>
            <a:off x="4304952" y="1262983"/>
            <a:ext cx="114648" cy="5229892"/>
          </a:xfrm>
          <a:prstGeom prst="upDownArrow">
            <a:avLst>
              <a:gd name="adj1" fmla="val 35058"/>
              <a:gd name="adj2" fmla="val 5373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0" tIns="36000" rIns="36000" bIns="36000" rtlCol="0" anchor="ctr" anchorCtr="1"/>
          <a:lstStyle/>
          <a:p>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62214B9-2D2D-A20A-B87E-DF23C0ED715B}"/>
              </a:ext>
            </a:extLst>
          </p:cNvPr>
          <p:cNvSpPr txBox="1"/>
          <p:nvPr/>
        </p:nvSpPr>
        <p:spPr>
          <a:xfrm>
            <a:off x="4374570" y="3740888"/>
            <a:ext cx="1213967" cy="430887"/>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rPr>
              <a:t>位と最下位の差</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4.91</a:t>
            </a:r>
            <a:r>
              <a:rPr lang="ja-JP" altLang="en-US" sz="1100" b="1" dirty="0">
                <a:latin typeface="Meiryo UI" panose="020B0604030504040204" pitchFamily="50" charset="-128"/>
                <a:ea typeface="Meiryo UI" panose="020B0604030504040204" pitchFamily="50" charset="-128"/>
              </a:rPr>
              <a:t>歳</a:t>
            </a:r>
            <a:endParaRPr kumimoji="1" lang="ja-JP" altLang="en-US" sz="11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4A577D-7E67-71E4-FDE9-1E9D51DFF954}"/>
              </a:ext>
            </a:extLst>
          </p:cNvPr>
          <p:cNvSpPr txBox="1"/>
          <p:nvPr/>
        </p:nvSpPr>
        <p:spPr>
          <a:xfrm>
            <a:off x="9880328" y="3821664"/>
            <a:ext cx="1213967" cy="430887"/>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rPr>
              <a:t>位と最下位の差</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6.96</a:t>
            </a:r>
            <a:r>
              <a:rPr lang="ja-JP" altLang="en-US" sz="1100" b="1" dirty="0">
                <a:latin typeface="Meiryo UI" panose="020B0604030504040204" pitchFamily="50" charset="-128"/>
                <a:ea typeface="Meiryo UI" panose="020B0604030504040204" pitchFamily="50" charset="-128"/>
              </a:rPr>
              <a:t>歳</a:t>
            </a:r>
            <a:endParaRPr kumimoji="1" lang="ja-JP" altLang="en-US" sz="1100" b="1"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837CBCBF-797E-B45D-E11A-F2647020E734}"/>
              </a:ext>
            </a:extLst>
          </p:cNvPr>
          <p:cNvSpPr/>
          <p:nvPr/>
        </p:nvSpPr>
        <p:spPr>
          <a:xfrm>
            <a:off x="1249680" y="3738120"/>
            <a:ext cx="355600" cy="119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BD0555F-9657-4DF9-01FE-9CF054D602E9}"/>
              </a:ext>
            </a:extLst>
          </p:cNvPr>
          <p:cNvSpPr/>
          <p:nvPr/>
        </p:nvSpPr>
        <p:spPr>
          <a:xfrm>
            <a:off x="1249680" y="5186422"/>
            <a:ext cx="355600" cy="119912"/>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50">
            <a:extLst>
              <a:ext uri="{FF2B5EF4-FFF2-40B4-BE49-F238E27FC236}">
                <a16:creationId xmlns:a16="http://schemas.microsoft.com/office/drawing/2014/main" id="{43A541BE-4FD3-5668-35EF-134BF5D8FD05}"/>
              </a:ext>
            </a:extLst>
          </p:cNvPr>
          <p:cNvSpPr/>
          <p:nvPr/>
        </p:nvSpPr>
        <p:spPr>
          <a:xfrm>
            <a:off x="3876831" y="3349499"/>
            <a:ext cx="648000" cy="383596"/>
          </a:xfrm>
          <a:prstGeom prst="wedgeRoundRectCallout">
            <a:avLst>
              <a:gd name="adj1" fmla="val -116387"/>
              <a:gd name="adj2" fmla="val 73524"/>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4" name="角丸四角形吹き出し 50">
            <a:extLst>
              <a:ext uri="{FF2B5EF4-FFF2-40B4-BE49-F238E27FC236}">
                <a16:creationId xmlns:a16="http://schemas.microsoft.com/office/drawing/2014/main" id="{14490707-9165-B76E-5FE3-4FDA1F0ECB2F}"/>
              </a:ext>
            </a:extLst>
          </p:cNvPr>
          <p:cNvSpPr/>
          <p:nvPr/>
        </p:nvSpPr>
        <p:spPr>
          <a:xfrm>
            <a:off x="8467712" y="5042393"/>
            <a:ext cx="648000" cy="404590"/>
          </a:xfrm>
          <a:prstGeom prst="wedgeRoundRectCallout">
            <a:avLst>
              <a:gd name="adj1" fmla="val -116387"/>
              <a:gd name="adj2" fmla="val 73524"/>
              <a:gd name="adj3" fmla="val 16667"/>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D4E0E402-E606-470E-82FB-043308ABA796}"/>
              </a:ext>
            </a:extLst>
          </p:cNvPr>
          <p:cNvSpPr/>
          <p:nvPr/>
        </p:nvSpPr>
        <p:spPr>
          <a:xfrm>
            <a:off x="10348541" y="4863023"/>
            <a:ext cx="1624438" cy="159025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a:t>
            </a:r>
            <a:r>
              <a:rPr lang="ja-JP" altLang="en-US" sz="1050" kern="0" dirty="0">
                <a:solidFill>
                  <a:schemeClr val="tx1"/>
                </a:solidFill>
                <a:latin typeface="ＭＳ ゴシック" panose="020B0609070205080204" pitchFamily="49" charset="-128"/>
                <a:ea typeface="ＭＳ ゴシック" panose="020B0609070205080204" pitchFamily="49" charset="-128"/>
              </a:rPr>
              <a:t>算出方法</a:t>
            </a:r>
            <a:r>
              <a:rPr lang="en-US" altLang="ja-JP" sz="1050" kern="0" dirty="0">
                <a:solidFill>
                  <a:schemeClr val="tx1"/>
                </a:solidFill>
                <a:latin typeface="ＭＳ ゴシック" panose="020B0609070205080204" pitchFamily="49" charset="-128"/>
                <a:ea typeface="ＭＳ ゴシック" panose="020B0609070205080204" pitchFamily="49" charset="-128"/>
              </a:rPr>
              <a:t>】</a:t>
            </a:r>
          </a:p>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データを用い算出（スライド</a:t>
            </a:r>
            <a:r>
              <a:rPr lang="en-US" altLang="ja-JP" sz="1050" kern="0" dirty="0">
                <a:solidFill>
                  <a:schemeClr val="tx1"/>
                </a:solidFill>
                <a:latin typeface="ＭＳ ゴシック" panose="020B0609070205080204" pitchFamily="49" charset="-128"/>
                <a:ea typeface="ＭＳ ゴシック" panose="020B0609070205080204" pitchFamily="49" charset="-128"/>
              </a:rPr>
              <a:t>19</a:t>
            </a:r>
            <a:r>
              <a:rPr lang="ja-JP" altLang="en-US" sz="1050" kern="0" dirty="0">
                <a:solidFill>
                  <a:schemeClr val="tx1"/>
                </a:solidFill>
                <a:latin typeface="ＭＳ ゴシック" panose="020B0609070205080204" pitchFamily="49" charset="-128"/>
                <a:ea typeface="ＭＳ ゴシック" panose="020B0609070205080204" pitchFamily="49" charset="-128"/>
              </a:rPr>
              <a:t>参照）。</a:t>
            </a:r>
            <a:endParaRPr lang="en-US" altLang="ja-JP" sz="1050" kern="0" dirty="0">
              <a:solidFill>
                <a:schemeClr val="tx1"/>
              </a:solidFill>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050" kern="0" dirty="0">
                <a:solidFill>
                  <a:schemeClr val="tx1"/>
                </a:solidFill>
                <a:latin typeface="ＭＳ ゴシック" panose="020B0609070205080204" pitchFamily="49" charset="-128"/>
                <a:ea typeface="ＭＳ ゴシック" panose="020B0609070205080204" pitchFamily="49" charset="-128"/>
              </a:rPr>
              <a:t>ただし、（）内の値は、</a:t>
            </a: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データから算出できないので、</a:t>
            </a:r>
            <a:r>
              <a:rPr lang="zh-CN" altLang="en-US" sz="1050" kern="0" dirty="0">
                <a:solidFill>
                  <a:schemeClr val="tx1"/>
                </a:solidFill>
                <a:latin typeface="ＭＳ ゴシック" panose="020B0609070205080204" pitchFamily="49" charset="-128"/>
                <a:ea typeface="ＭＳ ゴシック" panose="020B0609070205080204" pitchFamily="49" charset="-128"/>
              </a:rPr>
              <a:t>厚生労働科学研究班</a:t>
            </a:r>
            <a:r>
              <a:rPr lang="ja-JP" altLang="en-US" sz="1050" kern="0" dirty="0">
                <a:solidFill>
                  <a:schemeClr val="tx1"/>
                </a:solidFill>
                <a:latin typeface="ＭＳ ゴシック" panose="020B0609070205080204" pitchFamily="49" charset="-128"/>
                <a:ea typeface="ＭＳ ゴシック" panose="020B0609070205080204" pitchFamily="49" charset="-128"/>
              </a:rPr>
              <a:t>が示す方法に基づき算出。（</a:t>
            </a:r>
            <a:r>
              <a:rPr lang="en-US" altLang="ja-JP" sz="1050" kern="0" dirty="0">
                <a:solidFill>
                  <a:schemeClr val="tx1"/>
                </a:solidFill>
                <a:latin typeface="ＭＳ ゴシック" panose="020B0609070205080204" pitchFamily="49" charset="-128"/>
                <a:ea typeface="ＭＳ ゴシック" panose="020B0609070205080204" pitchFamily="49" charset="-128"/>
              </a:rPr>
              <a:t>http://toukei.umin.jp/kenkoujyumyou</a:t>
            </a:r>
            <a:r>
              <a:rPr lang="ja-JP" altLang="en-US" sz="1050" kern="0" dirty="0">
                <a:solidFill>
                  <a:schemeClr val="tx1"/>
                </a:solidFill>
                <a:latin typeface="ＭＳ ゴシック" panose="020B0609070205080204" pitchFamily="49" charset="-128"/>
                <a:ea typeface="ＭＳ ゴシック" panose="020B0609070205080204" pitchFamily="49" charset="-128"/>
              </a:rPr>
              <a:t>）</a:t>
            </a:r>
            <a:endParaRPr lang="zh-TW" altLang="en-US" sz="1050" kern="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5233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a:extLst>
              <a:ext uri="{FF2B5EF4-FFF2-40B4-BE49-F238E27FC236}">
                <a16:creationId xmlns:a16="http://schemas.microsoft.com/office/drawing/2014/main" id="{791CC507-A291-44A0-9DDE-BA3A6DB5799E}"/>
              </a:ext>
            </a:extLst>
          </p:cNvPr>
          <p:cNvSpPr>
            <a:spLocks noGrp="1"/>
          </p:cNvSpPr>
          <p:nvPr>
            <p:ph type="sldNum" sz="quarter" idx="12"/>
          </p:nvPr>
        </p:nvSpPr>
        <p:spPr>
          <a:xfrm>
            <a:off x="8958140" y="6454633"/>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14</a:t>
            </a:fld>
            <a:endParaRPr lang="ja-JP" altLang="en-US" sz="15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F37F5E4-3A8C-45DC-A340-5146AF42D803}"/>
              </a:ext>
            </a:extLst>
          </p:cNvPr>
          <p:cNvSpPr txBox="1"/>
          <p:nvPr/>
        </p:nvSpPr>
        <p:spPr>
          <a:xfrm>
            <a:off x="-23332" y="3771"/>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-10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市町村別健康格差の状況（</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健康寿命</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（大阪府算出値）における</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kumimoji="1" lang="en-US" altLang="zh-CN"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4</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と平成</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年の比較</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女性</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graphicFrame>
        <p:nvGraphicFramePr>
          <p:cNvPr id="2" name="グラフ 1">
            <a:extLst>
              <a:ext uri="{FF2B5EF4-FFF2-40B4-BE49-F238E27FC236}">
                <a16:creationId xmlns:a16="http://schemas.microsoft.com/office/drawing/2014/main" id="{C6CA6C59-E69B-6B89-CAA9-86B748EC4CE3}"/>
              </a:ext>
            </a:extLst>
          </p:cNvPr>
          <p:cNvGraphicFramePr>
            <a:graphicFrameLocks/>
          </p:cNvGraphicFramePr>
          <p:nvPr>
            <p:extLst>
              <p:ext uri="{D42A27DB-BD31-4B8C-83A1-F6EECF244321}">
                <p14:modId xmlns:p14="http://schemas.microsoft.com/office/powerpoint/2010/main" val="3970821977"/>
              </p:ext>
            </p:extLst>
          </p:nvPr>
        </p:nvGraphicFramePr>
        <p:xfrm>
          <a:off x="5605340" y="787400"/>
          <a:ext cx="4617720" cy="6066829"/>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a:extLst>
              <a:ext uri="{FF2B5EF4-FFF2-40B4-BE49-F238E27FC236}">
                <a16:creationId xmlns:a16="http://schemas.microsoft.com/office/drawing/2014/main" id="{34CE00C8-FF75-3765-DB9E-8F17B3D3662A}"/>
              </a:ext>
            </a:extLst>
          </p:cNvPr>
          <p:cNvSpPr/>
          <p:nvPr/>
        </p:nvSpPr>
        <p:spPr>
          <a:xfrm>
            <a:off x="8351156" y="6017118"/>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令和４年</a:t>
            </a:r>
            <a:endParaRPr lang="en-US" altLang="ja-JP" b="1" dirty="0">
              <a:solidFill>
                <a:schemeClr val="tx1"/>
              </a:solidFill>
              <a:latin typeface="Meiryo UI" panose="020B0604030504040204" pitchFamily="50" charset="-128"/>
              <a:ea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rPr>
              <a:t>（女性）</a:t>
            </a:r>
          </a:p>
        </p:txBody>
      </p:sp>
      <p:graphicFrame>
        <p:nvGraphicFramePr>
          <p:cNvPr id="4" name="グラフ 3">
            <a:extLst>
              <a:ext uri="{FF2B5EF4-FFF2-40B4-BE49-F238E27FC236}">
                <a16:creationId xmlns:a16="http://schemas.microsoft.com/office/drawing/2014/main" id="{547B6539-4930-461E-8D76-CFF163C874EF}"/>
              </a:ext>
            </a:extLst>
          </p:cNvPr>
          <p:cNvGraphicFramePr>
            <a:graphicFrameLocks/>
          </p:cNvGraphicFramePr>
          <p:nvPr>
            <p:extLst>
              <p:ext uri="{D42A27DB-BD31-4B8C-83A1-F6EECF244321}">
                <p14:modId xmlns:p14="http://schemas.microsoft.com/office/powerpoint/2010/main" val="640889413"/>
              </p:ext>
            </p:extLst>
          </p:nvPr>
        </p:nvGraphicFramePr>
        <p:xfrm>
          <a:off x="667477" y="848644"/>
          <a:ext cx="4577442" cy="6009355"/>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E0EF5A94-4320-0F1B-AE6B-E951D6E37240}"/>
              </a:ext>
            </a:extLst>
          </p:cNvPr>
          <p:cNvSpPr/>
          <p:nvPr/>
        </p:nvSpPr>
        <p:spPr>
          <a:xfrm>
            <a:off x="4320079" y="6039836"/>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平成</a:t>
            </a:r>
            <a:r>
              <a:rPr lang="en-US" altLang="ja-JP" b="1" dirty="0">
                <a:solidFill>
                  <a:schemeClr val="tx1"/>
                </a:solidFill>
                <a:latin typeface="Meiryo UI" panose="020B0604030504040204" pitchFamily="50" charset="-128"/>
                <a:ea typeface="Meiryo UI" panose="020B0604030504040204" pitchFamily="50" charset="-128"/>
              </a:rPr>
              <a:t>30</a:t>
            </a:r>
            <a:r>
              <a:rPr lang="ja-JP" altLang="en-US" b="1" dirty="0">
                <a:solidFill>
                  <a:schemeClr val="tx1"/>
                </a:solidFill>
                <a:latin typeface="Meiryo UI" panose="020B0604030504040204" pitchFamily="50" charset="-128"/>
                <a:ea typeface="Meiryo UI" panose="020B0604030504040204" pitchFamily="50" charset="-128"/>
              </a:rPr>
              <a:t>年（女性）</a:t>
            </a:r>
          </a:p>
        </p:txBody>
      </p:sp>
      <p:sp>
        <p:nvSpPr>
          <p:cNvPr id="6" name="上下矢印 64">
            <a:extLst>
              <a:ext uri="{FF2B5EF4-FFF2-40B4-BE49-F238E27FC236}">
                <a16:creationId xmlns:a16="http://schemas.microsoft.com/office/drawing/2014/main" id="{2E7BAFAE-CC9F-A5EF-CA5C-90EBB2316CC1}"/>
              </a:ext>
            </a:extLst>
          </p:cNvPr>
          <p:cNvSpPr/>
          <p:nvPr/>
        </p:nvSpPr>
        <p:spPr>
          <a:xfrm>
            <a:off x="4154478" y="1352570"/>
            <a:ext cx="114648" cy="5229892"/>
          </a:xfrm>
          <a:prstGeom prst="upDownArrow">
            <a:avLst>
              <a:gd name="adj1" fmla="val 35058"/>
              <a:gd name="adj2" fmla="val 5373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0" tIns="36000" rIns="36000" bIns="36000" rtlCol="0" anchor="ctr" anchorCtr="1"/>
          <a:lstStyle/>
          <a:p>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8C9D388-BD82-2106-A1CA-E4A447B2FF4D}"/>
              </a:ext>
            </a:extLst>
          </p:cNvPr>
          <p:cNvSpPr txBox="1"/>
          <p:nvPr/>
        </p:nvSpPr>
        <p:spPr>
          <a:xfrm>
            <a:off x="4224096" y="3830475"/>
            <a:ext cx="1213967" cy="430887"/>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rPr>
              <a:t>位と最下位の差</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3.3</a:t>
            </a:r>
            <a:r>
              <a:rPr lang="ja-JP" altLang="en-US" sz="1100" b="1" dirty="0">
                <a:latin typeface="Meiryo UI" panose="020B0604030504040204" pitchFamily="50" charset="-128"/>
                <a:ea typeface="Meiryo UI" panose="020B0604030504040204" pitchFamily="50" charset="-128"/>
              </a:rPr>
              <a:t>歳</a:t>
            </a:r>
            <a:endParaRPr kumimoji="1" lang="ja-JP" altLang="en-US" sz="1100" b="1" dirty="0">
              <a:latin typeface="Meiryo UI" panose="020B0604030504040204" pitchFamily="50" charset="-128"/>
              <a:ea typeface="Meiryo UI" panose="020B0604030504040204" pitchFamily="50" charset="-128"/>
            </a:endParaRPr>
          </a:p>
        </p:txBody>
      </p:sp>
      <p:sp>
        <p:nvSpPr>
          <p:cNvPr id="9" name="上下矢印 64">
            <a:extLst>
              <a:ext uri="{FF2B5EF4-FFF2-40B4-BE49-F238E27FC236}">
                <a16:creationId xmlns:a16="http://schemas.microsoft.com/office/drawing/2014/main" id="{465A49FA-BF0D-6741-96C0-F78778888E9A}"/>
              </a:ext>
            </a:extLst>
          </p:cNvPr>
          <p:cNvSpPr/>
          <p:nvPr/>
        </p:nvSpPr>
        <p:spPr>
          <a:xfrm>
            <a:off x="10165736" y="1314328"/>
            <a:ext cx="114648" cy="5229892"/>
          </a:xfrm>
          <a:prstGeom prst="upDownArrow">
            <a:avLst>
              <a:gd name="adj1" fmla="val 35058"/>
              <a:gd name="adj2" fmla="val 5373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0" tIns="36000" rIns="36000" bIns="36000" rtlCol="0" anchor="ctr" anchorCtr="1"/>
          <a:lstStyle/>
          <a:p>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0FE929C-5BC5-3F05-A612-2DE1F68B28C1}"/>
              </a:ext>
            </a:extLst>
          </p:cNvPr>
          <p:cNvSpPr txBox="1"/>
          <p:nvPr/>
        </p:nvSpPr>
        <p:spPr>
          <a:xfrm>
            <a:off x="10235354" y="3792233"/>
            <a:ext cx="1213967" cy="430887"/>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1</a:t>
            </a:r>
            <a:r>
              <a:rPr kumimoji="1" lang="ja-JP" altLang="en-US" sz="1100" b="1" dirty="0">
                <a:latin typeface="Meiryo UI" panose="020B0604030504040204" pitchFamily="50" charset="-128"/>
                <a:ea typeface="Meiryo UI" panose="020B0604030504040204" pitchFamily="50" charset="-128"/>
              </a:rPr>
              <a:t>位と最下位の差</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4.5</a:t>
            </a:r>
            <a:r>
              <a:rPr lang="ja-JP" altLang="en-US" sz="1100" b="1" dirty="0">
                <a:latin typeface="Meiryo UI" panose="020B0604030504040204" pitchFamily="50" charset="-128"/>
                <a:ea typeface="Meiryo UI" panose="020B0604030504040204" pitchFamily="50" charset="-128"/>
              </a:rPr>
              <a:t>歳</a:t>
            </a:r>
            <a:endParaRPr kumimoji="1" lang="ja-JP" altLang="en-US" sz="1100" b="1" dirty="0">
              <a:latin typeface="Meiryo UI" panose="020B0604030504040204" pitchFamily="50" charset="-128"/>
              <a:ea typeface="Meiryo UI" panose="020B0604030504040204" pitchFamily="50" charset="-128"/>
            </a:endParaRPr>
          </a:p>
        </p:txBody>
      </p:sp>
      <p:sp>
        <p:nvSpPr>
          <p:cNvPr id="11" name="角丸四角形吹き出し 50">
            <a:extLst>
              <a:ext uri="{FF2B5EF4-FFF2-40B4-BE49-F238E27FC236}">
                <a16:creationId xmlns:a16="http://schemas.microsoft.com/office/drawing/2014/main" id="{C4CC3B93-AEF4-37A1-A629-4FCF2A9F21DD}"/>
              </a:ext>
            </a:extLst>
          </p:cNvPr>
          <p:cNvSpPr/>
          <p:nvPr/>
        </p:nvSpPr>
        <p:spPr>
          <a:xfrm>
            <a:off x="3887802" y="2736205"/>
            <a:ext cx="648000" cy="383596"/>
          </a:xfrm>
          <a:prstGeom prst="wedgeRoundRectCallout">
            <a:avLst>
              <a:gd name="adj1" fmla="val -116387"/>
              <a:gd name="adj2" fmla="val 73524"/>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2" name="角丸四角形吹き出し 50">
            <a:extLst>
              <a:ext uri="{FF2B5EF4-FFF2-40B4-BE49-F238E27FC236}">
                <a16:creationId xmlns:a16="http://schemas.microsoft.com/office/drawing/2014/main" id="{77667BA4-11E2-2DB7-9D5B-B216BDEDDB65}"/>
              </a:ext>
            </a:extLst>
          </p:cNvPr>
          <p:cNvSpPr/>
          <p:nvPr/>
        </p:nvSpPr>
        <p:spPr>
          <a:xfrm>
            <a:off x="8996799" y="2803257"/>
            <a:ext cx="648000" cy="383596"/>
          </a:xfrm>
          <a:prstGeom prst="wedgeRoundRectCallout">
            <a:avLst>
              <a:gd name="adj1" fmla="val -116387"/>
              <a:gd name="adj2" fmla="val 73524"/>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角丸四角形吹き出し 50">
            <a:extLst>
              <a:ext uri="{FF2B5EF4-FFF2-40B4-BE49-F238E27FC236}">
                <a16:creationId xmlns:a16="http://schemas.microsoft.com/office/drawing/2014/main" id="{8719D965-A56D-2811-2018-17BEE38DEFA8}"/>
              </a:ext>
            </a:extLst>
          </p:cNvPr>
          <p:cNvSpPr/>
          <p:nvPr/>
        </p:nvSpPr>
        <p:spPr>
          <a:xfrm>
            <a:off x="3518772" y="3727335"/>
            <a:ext cx="648000" cy="404590"/>
          </a:xfrm>
          <a:prstGeom prst="wedgeRoundRectCallout">
            <a:avLst>
              <a:gd name="adj1" fmla="val -116387"/>
              <a:gd name="adj2" fmla="val 73524"/>
              <a:gd name="adj3" fmla="val 16667"/>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594D1B87-120A-95E5-B78A-66772A6240DA}"/>
              </a:ext>
            </a:extLst>
          </p:cNvPr>
          <p:cNvCxnSpPr/>
          <p:nvPr/>
        </p:nvCxnSpPr>
        <p:spPr>
          <a:xfrm>
            <a:off x="3068320" y="1352570"/>
            <a:ext cx="0" cy="5315617"/>
          </a:xfrm>
          <a:prstGeom prst="line">
            <a:avLst/>
          </a:prstGeom>
          <a:ln w="2857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94D1B87-120A-95E5-B78A-66772A6240DA}"/>
              </a:ext>
            </a:extLst>
          </p:cNvPr>
          <p:cNvCxnSpPr/>
          <p:nvPr/>
        </p:nvCxnSpPr>
        <p:spPr>
          <a:xfrm>
            <a:off x="8125020" y="1228603"/>
            <a:ext cx="0" cy="5315617"/>
          </a:xfrm>
          <a:prstGeom prst="line">
            <a:avLst/>
          </a:prstGeom>
          <a:ln w="2857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0156555-9647-9740-AE9F-5847FA484452}"/>
              </a:ext>
            </a:extLst>
          </p:cNvPr>
          <p:cNvCxnSpPr/>
          <p:nvPr/>
        </p:nvCxnSpPr>
        <p:spPr>
          <a:xfrm>
            <a:off x="2722880" y="1352570"/>
            <a:ext cx="0" cy="5315617"/>
          </a:xfrm>
          <a:prstGeom prst="line">
            <a:avLst/>
          </a:prstGeom>
          <a:ln w="28575">
            <a:solidFill>
              <a:srgbClr val="002060">
                <a:alpha val="4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0156555-9647-9740-AE9F-5847FA484452}"/>
              </a:ext>
            </a:extLst>
          </p:cNvPr>
          <p:cNvCxnSpPr/>
          <p:nvPr/>
        </p:nvCxnSpPr>
        <p:spPr>
          <a:xfrm>
            <a:off x="7769420" y="1264602"/>
            <a:ext cx="0" cy="5315617"/>
          </a:xfrm>
          <a:prstGeom prst="line">
            <a:avLst/>
          </a:prstGeom>
          <a:ln w="28575">
            <a:solidFill>
              <a:srgbClr val="002060">
                <a:alpha val="40000"/>
              </a:srgbClr>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3E5E2EF3-7C71-C3DC-A221-419906C6D7C0}"/>
              </a:ext>
            </a:extLst>
          </p:cNvPr>
          <p:cNvSpPr/>
          <p:nvPr/>
        </p:nvSpPr>
        <p:spPr>
          <a:xfrm>
            <a:off x="922518" y="3211213"/>
            <a:ext cx="355600" cy="119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3105CA1-007C-0DC4-2EA9-EBCB18EE52A6}"/>
              </a:ext>
            </a:extLst>
          </p:cNvPr>
          <p:cNvSpPr/>
          <p:nvPr/>
        </p:nvSpPr>
        <p:spPr>
          <a:xfrm>
            <a:off x="898239" y="4261362"/>
            <a:ext cx="355600" cy="119912"/>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D0ADD86-CD4B-99CE-6B03-E5CE69283CC9}"/>
              </a:ext>
            </a:extLst>
          </p:cNvPr>
          <p:cNvSpPr/>
          <p:nvPr/>
        </p:nvSpPr>
        <p:spPr>
          <a:xfrm>
            <a:off x="5852040" y="5031340"/>
            <a:ext cx="355600" cy="119912"/>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BA70C59-7B99-4406-6AEA-712D3695C98B}"/>
              </a:ext>
            </a:extLst>
          </p:cNvPr>
          <p:cNvSpPr/>
          <p:nvPr/>
        </p:nvSpPr>
        <p:spPr>
          <a:xfrm>
            <a:off x="5852040" y="3292883"/>
            <a:ext cx="355600" cy="119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1">
            <a:extLst>
              <a:ext uri="{FF2B5EF4-FFF2-40B4-BE49-F238E27FC236}">
                <a16:creationId xmlns:a16="http://schemas.microsoft.com/office/drawing/2014/main" id="{D994597E-7008-2944-F3A3-349ECDD0716F}"/>
              </a:ext>
            </a:extLst>
          </p:cNvPr>
          <p:cNvSpPr txBox="1">
            <a:spLocks/>
          </p:cNvSpPr>
          <p:nvPr/>
        </p:nvSpPr>
        <p:spPr>
          <a:xfrm>
            <a:off x="-9239" y="40084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女性においても府内市町村間の健康寿命の格差は、平成</a:t>
            </a:r>
            <a:r>
              <a:rPr lang="en-US" altLang="ja-JP" sz="2000" dirty="0">
                <a:latin typeface="HGP創英角ｺﾞｼｯｸUB" panose="020B0900000000000000" pitchFamily="50" charset="-128"/>
                <a:ea typeface="HGP創英角ｺﾞｼｯｸUB" panose="020B0900000000000000" pitchFamily="50" charset="-128"/>
              </a:rPr>
              <a:t>30</a:t>
            </a:r>
            <a:r>
              <a:rPr lang="ja-JP" altLang="en-US" sz="2000" dirty="0">
                <a:latin typeface="HGP創英角ｺﾞｼｯｸUB" panose="020B0900000000000000" pitchFamily="50" charset="-128"/>
                <a:ea typeface="HGP創英角ｺﾞｼｯｸUB" panose="020B0900000000000000" pitchFamily="50" charset="-128"/>
              </a:rPr>
              <a:t>年と比較して令和４年で拡大している</a:t>
            </a:r>
          </a:p>
        </p:txBody>
      </p:sp>
      <p:sp>
        <p:nvSpPr>
          <p:cNvPr id="24" name="正方形/長方形 23">
            <a:extLst>
              <a:ext uri="{FF2B5EF4-FFF2-40B4-BE49-F238E27FC236}">
                <a16:creationId xmlns:a16="http://schemas.microsoft.com/office/drawing/2014/main" id="{6F1F9313-8339-4FA8-8FF5-1FCD015DCB3F}"/>
              </a:ext>
            </a:extLst>
          </p:cNvPr>
          <p:cNvSpPr/>
          <p:nvPr/>
        </p:nvSpPr>
        <p:spPr>
          <a:xfrm>
            <a:off x="10544230" y="4786868"/>
            <a:ext cx="1624438" cy="159025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a:t>
            </a:r>
            <a:r>
              <a:rPr lang="ja-JP" altLang="en-US" sz="1050" kern="0" dirty="0">
                <a:solidFill>
                  <a:schemeClr val="tx1"/>
                </a:solidFill>
                <a:latin typeface="ＭＳ ゴシック" panose="020B0609070205080204" pitchFamily="49" charset="-128"/>
                <a:ea typeface="ＭＳ ゴシック" panose="020B0609070205080204" pitchFamily="49" charset="-128"/>
              </a:rPr>
              <a:t>算出方法</a:t>
            </a:r>
            <a:r>
              <a:rPr lang="en-US" altLang="ja-JP" sz="1050" kern="0" dirty="0">
                <a:solidFill>
                  <a:schemeClr val="tx1"/>
                </a:solidFill>
                <a:latin typeface="ＭＳ ゴシック" panose="020B0609070205080204" pitchFamily="49" charset="-128"/>
                <a:ea typeface="ＭＳ ゴシック" panose="020B0609070205080204" pitchFamily="49" charset="-128"/>
              </a:rPr>
              <a:t>】</a:t>
            </a:r>
          </a:p>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データを用い算出（スライド</a:t>
            </a:r>
            <a:r>
              <a:rPr lang="en-US" altLang="ja-JP" sz="1050" kern="0" dirty="0">
                <a:solidFill>
                  <a:schemeClr val="tx1"/>
                </a:solidFill>
                <a:latin typeface="ＭＳ ゴシック" panose="020B0609070205080204" pitchFamily="49" charset="-128"/>
                <a:ea typeface="ＭＳ ゴシック" panose="020B0609070205080204" pitchFamily="49" charset="-128"/>
              </a:rPr>
              <a:t>19</a:t>
            </a:r>
            <a:r>
              <a:rPr lang="ja-JP" altLang="en-US" sz="1050" kern="0" dirty="0">
                <a:solidFill>
                  <a:schemeClr val="tx1"/>
                </a:solidFill>
                <a:latin typeface="ＭＳ ゴシック" panose="020B0609070205080204" pitchFamily="49" charset="-128"/>
                <a:ea typeface="ＭＳ ゴシック" panose="020B0609070205080204" pitchFamily="49" charset="-128"/>
              </a:rPr>
              <a:t>参照）。</a:t>
            </a:r>
            <a:endParaRPr lang="en-US" altLang="ja-JP" sz="1050" kern="0" dirty="0">
              <a:solidFill>
                <a:schemeClr val="tx1"/>
              </a:solidFill>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050" kern="0" dirty="0">
                <a:solidFill>
                  <a:schemeClr val="tx1"/>
                </a:solidFill>
                <a:latin typeface="ＭＳ ゴシック" panose="020B0609070205080204" pitchFamily="49" charset="-128"/>
                <a:ea typeface="ＭＳ ゴシック" panose="020B0609070205080204" pitchFamily="49" charset="-128"/>
              </a:rPr>
              <a:t>ただし、（）内の値は、</a:t>
            </a: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データから算出できないので、</a:t>
            </a:r>
            <a:r>
              <a:rPr lang="zh-CN" altLang="en-US" sz="1050" kern="0" dirty="0">
                <a:solidFill>
                  <a:schemeClr val="tx1"/>
                </a:solidFill>
                <a:latin typeface="ＭＳ ゴシック" panose="020B0609070205080204" pitchFamily="49" charset="-128"/>
                <a:ea typeface="ＭＳ ゴシック" panose="020B0609070205080204" pitchFamily="49" charset="-128"/>
              </a:rPr>
              <a:t>厚生労働科学研究班</a:t>
            </a:r>
            <a:r>
              <a:rPr lang="ja-JP" altLang="en-US" sz="1050" kern="0" dirty="0">
                <a:solidFill>
                  <a:schemeClr val="tx1"/>
                </a:solidFill>
                <a:latin typeface="ＭＳ ゴシック" panose="020B0609070205080204" pitchFamily="49" charset="-128"/>
                <a:ea typeface="ＭＳ ゴシック" panose="020B0609070205080204" pitchFamily="49" charset="-128"/>
              </a:rPr>
              <a:t>が示す方法に基づき算出。（</a:t>
            </a:r>
            <a:r>
              <a:rPr lang="en-US" altLang="ja-JP" sz="1050" kern="0" dirty="0">
                <a:solidFill>
                  <a:schemeClr val="tx1"/>
                </a:solidFill>
                <a:latin typeface="ＭＳ ゴシック" panose="020B0609070205080204" pitchFamily="49" charset="-128"/>
                <a:ea typeface="ＭＳ ゴシック" panose="020B0609070205080204" pitchFamily="49" charset="-128"/>
              </a:rPr>
              <a:t>http://toukei.umin.jp/kenkoujyumyou</a:t>
            </a:r>
            <a:r>
              <a:rPr lang="ja-JP" altLang="en-US" sz="1050" kern="0" dirty="0">
                <a:solidFill>
                  <a:schemeClr val="tx1"/>
                </a:solidFill>
                <a:latin typeface="ＭＳ ゴシック" panose="020B0609070205080204" pitchFamily="49" charset="-128"/>
                <a:ea typeface="ＭＳ ゴシック" panose="020B0609070205080204" pitchFamily="49" charset="-128"/>
              </a:rPr>
              <a:t>）</a:t>
            </a:r>
            <a:endParaRPr lang="zh-TW" altLang="en-US" sz="1050" kern="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9272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5D986-4D89-6AAF-F781-6441851EFC96}"/>
            </a:ext>
          </a:extLst>
        </p:cNvPr>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900FB569-89A6-BE7A-B719-AF584DB1B68B}"/>
              </a:ext>
            </a:extLst>
          </p:cNvPr>
          <p:cNvGraphicFramePr>
            <a:graphicFrameLocks noGrp="1"/>
          </p:cNvGraphicFramePr>
          <p:nvPr>
            <p:extLst>
              <p:ext uri="{D42A27DB-BD31-4B8C-83A1-F6EECF244321}">
                <p14:modId xmlns:p14="http://schemas.microsoft.com/office/powerpoint/2010/main" val="3105901529"/>
              </p:ext>
            </p:extLst>
          </p:nvPr>
        </p:nvGraphicFramePr>
        <p:xfrm>
          <a:off x="771023" y="1706241"/>
          <a:ext cx="10490156" cy="3445518"/>
        </p:xfrm>
        <a:graphic>
          <a:graphicData uri="http://schemas.openxmlformats.org/drawingml/2006/table">
            <a:tbl>
              <a:tblPr firstRow="1" bandRow="1">
                <a:tableStyleId>{5C22544A-7EE6-4342-B048-85BDC9FD1C3A}</a:tableStyleId>
              </a:tblPr>
              <a:tblGrid>
                <a:gridCol w="2794820">
                  <a:extLst>
                    <a:ext uri="{9D8B030D-6E8A-4147-A177-3AD203B41FA5}">
                      <a16:colId xmlns:a16="http://schemas.microsoft.com/office/drawing/2014/main" val="110367424"/>
                    </a:ext>
                  </a:extLst>
                </a:gridCol>
                <a:gridCol w="3847668">
                  <a:extLst>
                    <a:ext uri="{9D8B030D-6E8A-4147-A177-3AD203B41FA5}">
                      <a16:colId xmlns:a16="http://schemas.microsoft.com/office/drawing/2014/main" val="847893990"/>
                    </a:ext>
                  </a:extLst>
                </a:gridCol>
                <a:gridCol w="3847668">
                  <a:extLst>
                    <a:ext uri="{9D8B030D-6E8A-4147-A177-3AD203B41FA5}">
                      <a16:colId xmlns:a16="http://schemas.microsoft.com/office/drawing/2014/main" val="3461363991"/>
                    </a:ext>
                  </a:extLst>
                </a:gridCol>
              </a:tblGrid>
              <a:tr h="448092">
                <a:tc>
                  <a:txBody>
                    <a:bodyPr/>
                    <a:lstStyle/>
                    <a:p>
                      <a:pPr algn="ctr"/>
                      <a:endParaRPr kumimoji="1" lang="ja-JP" altLang="en-US" sz="1600" dirty="0">
                        <a:solidFill>
                          <a:schemeClr val="bg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国公表値</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大阪府算出値</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12430683"/>
                  </a:ext>
                </a:extLst>
              </a:tr>
              <a:tr h="1498713">
                <a:tc>
                  <a:txBody>
                    <a:bodyPr/>
                    <a:lstStyle/>
                    <a:p>
                      <a:pPr algn="ctr"/>
                      <a:r>
                        <a:rPr kumimoji="1" lang="ja-JP" altLang="en-US" sz="1600" b="1" dirty="0">
                          <a:latin typeface="Meiryo UI" panose="020B0604030504040204" pitchFamily="50" charset="-128"/>
                          <a:ea typeface="Meiryo UI" panose="020B0604030504040204" pitchFamily="50" charset="-128"/>
                        </a:rPr>
                        <a:t>使用データ</a:t>
                      </a:r>
                      <a:endParaRPr kumimoji="1" lang="en-US" altLang="ja-JP" sz="1600" b="1"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国民生活基礎調査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介護保険事業状況報告（国保データベ</a:t>
                      </a:r>
                    </a:p>
                    <a:p>
                      <a:r>
                        <a:rPr kumimoji="1" lang="ja-JP" altLang="en-US" sz="1400" dirty="0">
                          <a:latin typeface="Meiryo UI" panose="020B0604030504040204" pitchFamily="50" charset="-128"/>
                          <a:ea typeface="Meiryo UI" panose="020B0604030504040204" pitchFamily="50" charset="-128"/>
                        </a:rPr>
                        <a:t>ース（ </a:t>
                      </a:r>
                      <a:r>
                        <a:rPr kumimoji="1" lang="en-US" altLang="ja-JP" sz="1400" dirty="0">
                          <a:latin typeface="Meiryo UI" panose="020B0604030504040204" pitchFamily="50" charset="-128"/>
                          <a:ea typeface="Meiryo UI" panose="020B0604030504040204" pitchFamily="50" charset="-128"/>
                        </a:rPr>
                        <a:t>KDB </a:t>
                      </a:r>
                      <a:r>
                        <a:rPr kumimoji="1" lang="ja-JP" altLang="en-US" sz="1400" dirty="0">
                          <a:latin typeface="Meiryo UI" panose="020B0604030504040204" pitchFamily="50" charset="-128"/>
                          <a:ea typeface="Meiryo UI" panose="020B0604030504040204" pitchFamily="50" charset="-128"/>
                        </a:rPr>
                        <a:t>）システム）等</a:t>
                      </a:r>
                      <a:endParaRPr kumimoji="1" lang="en-US" altLang="ja-JP" sz="1400"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275207"/>
                  </a:ext>
                </a:extLst>
              </a:tr>
              <a:tr h="1498713">
                <a:tc>
                  <a:txBody>
                    <a:bodyPr/>
                    <a:lstStyle/>
                    <a:p>
                      <a:pPr algn="ctr"/>
                      <a:r>
                        <a:rPr kumimoji="1" lang="ja-JP" altLang="en-US" sz="1600" b="1" dirty="0">
                          <a:latin typeface="Meiryo UI" panose="020B0604030504040204" pitchFamily="50" charset="-128"/>
                          <a:ea typeface="Meiryo UI" panose="020B0604030504040204" pitchFamily="50" charset="-128"/>
                        </a:rPr>
                        <a:t>算出方法</a:t>
                      </a:r>
                      <a:endParaRPr kumimoji="1" lang="en-US" altLang="ja-JP" sz="1600" b="1" dirty="0">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「健康上の問題で日常生活に何か影響がありますか」に「ある」と回答した人を「不健康」、「ない」と回答した人を「健康」として算出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400" dirty="0">
                          <a:latin typeface="Meiryo UI" panose="020B0604030504040204" pitchFamily="50" charset="-128"/>
                          <a:ea typeface="Meiryo UI" panose="020B0604030504040204" pitchFamily="50" charset="-128"/>
                        </a:rPr>
                        <a:t>要介護</a:t>
                      </a:r>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の認定者を「不健康」、それ</a:t>
                      </a:r>
                      <a:r>
                        <a:rPr kumimoji="1" lang="ja-JP" altLang="en-US" sz="1400">
                          <a:latin typeface="Meiryo UI" panose="020B0604030504040204" pitchFamily="50" charset="-128"/>
                          <a:ea typeface="Meiryo UI" panose="020B0604030504040204" pitchFamily="50" charset="-128"/>
                        </a:rPr>
                        <a:t>以外の　　人</a:t>
                      </a:r>
                      <a:r>
                        <a:rPr kumimoji="1" lang="ja-JP" altLang="en-US" sz="1400" dirty="0">
                          <a:latin typeface="Meiryo UI" panose="020B0604030504040204" pitchFamily="50" charset="-128"/>
                          <a:ea typeface="Meiryo UI" panose="020B0604030504040204" pitchFamily="50" charset="-128"/>
                        </a:rPr>
                        <a:t>を「健康」として算出</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048470"/>
                  </a:ext>
                </a:extLst>
              </a:tr>
            </a:tbl>
          </a:graphicData>
        </a:graphic>
      </p:graphicFrame>
      <p:sp>
        <p:nvSpPr>
          <p:cNvPr id="11" name="スライド番号プレースホルダー 3">
            <a:extLst>
              <a:ext uri="{FF2B5EF4-FFF2-40B4-BE49-F238E27FC236}">
                <a16:creationId xmlns:a16="http://schemas.microsoft.com/office/drawing/2014/main" id="{34AEF753-01A5-75D9-8F58-C70C04ED5D27}"/>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15</a:t>
            </a:fld>
            <a:endParaRPr lang="ja-JP" altLang="en-US" sz="15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47AD1533-2E0F-C36E-3ED6-A9EFEF53766D}"/>
              </a:ext>
            </a:extLst>
          </p:cNvPr>
          <p:cNvSpPr txBox="1">
            <a:spLocks/>
          </p:cNvSpPr>
          <p:nvPr/>
        </p:nvSpPr>
        <p:spPr>
          <a:xfrm>
            <a:off x="-111221" y="58394"/>
            <a:ext cx="11744505" cy="3968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　＜参考＞健康寿命の算出方法</a:t>
            </a:r>
            <a:endParaRPr lang="en-US" altLang="ja-JP" sz="20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sp>
        <p:nvSpPr>
          <p:cNvPr id="2" name="テキスト ボックス 1">
            <a:extLst>
              <a:ext uri="{FF2B5EF4-FFF2-40B4-BE49-F238E27FC236}">
                <a16:creationId xmlns:a16="http://schemas.microsoft.com/office/drawing/2014/main" id="{5CA8F333-7D58-4E73-8B46-DE2D61FED1DC}"/>
              </a:ext>
            </a:extLst>
          </p:cNvPr>
          <p:cNvSpPr txBox="1"/>
          <p:nvPr/>
        </p:nvSpPr>
        <p:spPr>
          <a:xfrm>
            <a:off x="375822" y="528604"/>
            <a:ext cx="10011052" cy="923330"/>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大阪府が市町村別の健康寿命を公表している理由</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●国は、健康寿命・不健康期間について、都道府県別は公表しているが、市町村別には公表されていない。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●そのため、大阪府では、厚生労働科学研究班が示す算出方法に基づき、市町村別に算出し公表している。</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DCE67BE-97F5-444F-9317-16BE8BD405BA}"/>
              </a:ext>
            </a:extLst>
          </p:cNvPr>
          <p:cNvSpPr txBox="1"/>
          <p:nvPr/>
        </p:nvSpPr>
        <p:spPr>
          <a:xfrm>
            <a:off x="2391053" y="5683294"/>
            <a:ext cx="1704513" cy="523220"/>
          </a:xfrm>
          <a:prstGeom prst="rect">
            <a:avLst/>
          </a:prstGeom>
          <a:solidFill>
            <a:schemeClr val="accent1"/>
          </a:solidFill>
        </p:spPr>
        <p:txBody>
          <a:bodyPr wrap="square" rtlCol="0" anchor="ctr">
            <a:spAutoFit/>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rPr>
              <a:t>健康寿命</a:t>
            </a:r>
          </a:p>
        </p:txBody>
      </p:sp>
      <p:sp>
        <p:nvSpPr>
          <p:cNvPr id="8" name="テキスト ボックス 7">
            <a:extLst>
              <a:ext uri="{FF2B5EF4-FFF2-40B4-BE49-F238E27FC236}">
                <a16:creationId xmlns:a16="http://schemas.microsoft.com/office/drawing/2014/main" id="{A3EFEE83-2882-4D62-9017-E04FD4964D0E}"/>
              </a:ext>
            </a:extLst>
          </p:cNvPr>
          <p:cNvSpPr txBox="1"/>
          <p:nvPr/>
        </p:nvSpPr>
        <p:spPr>
          <a:xfrm>
            <a:off x="4922668" y="5683294"/>
            <a:ext cx="1704513" cy="523220"/>
          </a:xfrm>
          <a:prstGeom prst="rect">
            <a:avLst/>
          </a:prstGeom>
          <a:solidFill>
            <a:schemeClr val="accent1"/>
          </a:solidFill>
        </p:spPr>
        <p:txBody>
          <a:bodyPr wrap="square" rtlCol="0" anchor="ctr">
            <a:spAutoFit/>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rPr>
              <a:t>平均寿命</a:t>
            </a:r>
          </a:p>
        </p:txBody>
      </p:sp>
      <p:sp>
        <p:nvSpPr>
          <p:cNvPr id="10" name="テキスト ボックス 9">
            <a:extLst>
              <a:ext uri="{FF2B5EF4-FFF2-40B4-BE49-F238E27FC236}">
                <a16:creationId xmlns:a16="http://schemas.microsoft.com/office/drawing/2014/main" id="{9A19AE52-4038-4E64-A614-635E70917C39}"/>
              </a:ext>
            </a:extLst>
          </p:cNvPr>
          <p:cNvSpPr txBox="1"/>
          <p:nvPr/>
        </p:nvSpPr>
        <p:spPr>
          <a:xfrm>
            <a:off x="7454283" y="5683294"/>
            <a:ext cx="2216460" cy="523220"/>
          </a:xfrm>
          <a:prstGeom prst="rect">
            <a:avLst/>
          </a:prstGeom>
          <a:solidFill>
            <a:schemeClr val="accent1"/>
          </a:solidFill>
        </p:spPr>
        <p:txBody>
          <a:bodyPr wrap="square" rtlCol="0" anchor="ctr">
            <a:spAutoFit/>
          </a:bodyPr>
          <a:lstStyle/>
          <a:p>
            <a:pPr algn="ctr"/>
            <a:r>
              <a:rPr lang="ja-JP" altLang="en-US" sz="2800" dirty="0">
                <a:solidFill>
                  <a:schemeClr val="bg1"/>
                </a:solidFill>
                <a:latin typeface="Meiryo UI" panose="020B0604030504040204" pitchFamily="50" charset="-128"/>
                <a:ea typeface="Meiryo UI" panose="020B0604030504040204" pitchFamily="50" charset="-128"/>
              </a:rPr>
              <a:t>不健康期間</a:t>
            </a:r>
            <a:endParaRPr kumimoji="1" lang="ja-JP" altLang="en-US" sz="2800"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4BBDCE1-2C4C-47A2-A273-54E9C77F2A59}"/>
              </a:ext>
            </a:extLst>
          </p:cNvPr>
          <p:cNvSpPr txBox="1"/>
          <p:nvPr/>
        </p:nvSpPr>
        <p:spPr>
          <a:xfrm>
            <a:off x="4193959" y="5652516"/>
            <a:ext cx="630315"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A989A8EF-95E6-46AE-B9DF-AA7B3ED71111}"/>
              </a:ext>
            </a:extLst>
          </p:cNvPr>
          <p:cNvSpPr txBox="1"/>
          <p:nvPr/>
        </p:nvSpPr>
        <p:spPr>
          <a:xfrm>
            <a:off x="6718340" y="5620549"/>
            <a:ext cx="630315" cy="584775"/>
          </a:xfrm>
          <a:prstGeom prst="rect">
            <a:avLst/>
          </a:prstGeom>
          <a:noFill/>
        </p:spPr>
        <p:txBody>
          <a:bodyPr wrap="square" rtlCol="0">
            <a:spAutoFit/>
          </a:bodyPr>
          <a:lstStyle/>
          <a:p>
            <a:r>
              <a:rPr lang="ja-JP" altLang="en-US" sz="3200" dirty="0">
                <a:latin typeface="Meiryo UI" panose="020B0604030504040204" pitchFamily="50" charset="-128"/>
                <a:ea typeface="Meiryo UI" panose="020B0604030504040204" pitchFamily="50" charset="-128"/>
              </a:rPr>
              <a:t>ー</a:t>
            </a:r>
            <a:endParaRPr kumimoji="1" lang="ja-JP" altLang="en-US" sz="3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0020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a:extLst>
              <a:ext uri="{FF2B5EF4-FFF2-40B4-BE49-F238E27FC236}">
                <a16:creationId xmlns:a16="http://schemas.microsoft.com/office/drawing/2014/main" id="{791CC507-A291-44A0-9DDE-BA3A6DB5799E}"/>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16</a:t>
            </a:fld>
            <a:endParaRPr lang="ja-JP" altLang="en-US" sz="15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802BFCF-712F-C4BF-FCBE-B37BEFA1A890}"/>
              </a:ext>
            </a:extLst>
          </p:cNvPr>
          <p:cNvPicPr>
            <a:picLocks noChangeAspect="1"/>
          </p:cNvPicPr>
          <p:nvPr/>
        </p:nvPicPr>
        <p:blipFill>
          <a:blip r:embed="rId2"/>
          <a:stretch>
            <a:fillRect/>
          </a:stretch>
        </p:blipFill>
        <p:spPr>
          <a:xfrm>
            <a:off x="1002773" y="525262"/>
            <a:ext cx="4361707" cy="6281938"/>
          </a:xfrm>
          <a:prstGeom prst="rect">
            <a:avLst/>
          </a:prstGeom>
        </p:spPr>
      </p:pic>
      <p:pic>
        <p:nvPicPr>
          <p:cNvPr id="4" name="図 3">
            <a:extLst>
              <a:ext uri="{FF2B5EF4-FFF2-40B4-BE49-F238E27FC236}">
                <a16:creationId xmlns:a16="http://schemas.microsoft.com/office/drawing/2014/main" id="{EF5DBF58-4374-6863-E969-D829A5B3044E}"/>
              </a:ext>
            </a:extLst>
          </p:cNvPr>
          <p:cNvPicPr>
            <a:picLocks noChangeAspect="1"/>
          </p:cNvPicPr>
          <p:nvPr/>
        </p:nvPicPr>
        <p:blipFill>
          <a:blip r:embed="rId3"/>
          <a:stretch>
            <a:fillRect/>
          </a:stretch>
        </p:blipFill>
        <p:spPr>
          <a:xfrm>
            <a:off x="6710264" y="525262"/>
            <a:ext cx="4367148" cy="6319520"/>
          </a:xfrm>
          <a:prstGeom prst="rect">
            <a:avLst/>
          </a:prstGeom>
        </p:spPr>
      </p:pic>
      <p:sp>
        <p:nvSpPr>
          <p:cNvPr id="5" name="正方形/長方形 4">
            <a:extLst>
              <a:ext uri="{FF2B5EF4-FFF2-40B4-BE49-F238E27FC236}">
                <a16:creationId xmlns:a16="http://schemas.microsoft.com/office/drawing/2014/main" id="{1F4C8268-B72F-0734-EEA4-867FF1ED5500}"/>
              </a:ext>
            </a:extLst>
          </p:cNvPr>
          <p:cNvSpPr/>
          <p:nvPr/>
        </p:nvSpPr>
        <p:spPr>
          <a:xfrm>
            <a:off x="-99171" y="549641"/>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男性</a:t>
            </a:r>
          </a:p>
        </p:txBody>
      </p:sp>
      <p:sp>
        <p:nvSpPr>
          <p:cNvPr id="6" name="正方形/長方形 5">
            <a:extLst>
              <a:ext uri="{FF2B5EF4-FFF2-40B4-BE49-F238E27FC236}">
                <a16:creationId xmlns:a16="http://schemas.microsoft.com/office/drawing/2014/main" id="{79A68740-F0A9-CF20-9EEA-B8F3EB26D4CB}"/>
              </a:ext>
            </a:extLst>
          </p:cNvPr>
          <p:cNvSpPr/>
          <p:nvPr/>
        </p:nvSpPr>
        <p:spPr>
          <a:xfrm>
            <a:off x="5613555" y="533162"/>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女性</a:t>
            </a:r>
          </a:p>
        </p:txBody>
      </p:sp>
      <p:sp>
        <p:nvSpPr>
          <p:cNvPr id="2" name="タイトル 1">
            <a:extLst>
              <a:ext uri="{FF2B5EF4-FFF2-40B4-BE49-F238E27FC236}">
                <a16:creationId xmlns:a16="http://schemas.microsoft.com/office/drawing/2014/main" id="{7CD419E4-B445-8AC0-6E45-1B85DB5CBEFF}"/>
              </a:ext>
            </a:extLst>
          </p:cNvPr>
          <p:cNvSpPr txBox="1">
            <a:spLocks/>
          </p:cNvSpPr>
          <p:nvPr/>
        </p:nvSpPr>
        <p:spPr>
          <a:xfrm>
            <a:off x="-111221" y="58394"/>
            <a:ext cx="11744505" cy="3968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　＜参考＞市町村別の健康格差の状況について　例（</a:t>
            </a:r>
            <a:r>
              <a:rPr lang="en-US" altLang="ja-JP"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NDB</a:t>
            </a:r>
            <a:r>
              <a:rPr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a:t>
            </a:r>
            <a:r>
              <a:rPr lang="en-US" altLang="ja-JP"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2020</a:t>
            </a:r>
            <a:r>
              <a:rPr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年度特定健診）データ）</a:t>
            </a:r>
            <a:endParaRPr lang="en-US" altLang="ja-JP" sz="20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412930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F5B33AA-C7D8-43C7-B74B-31541F155AEE}"/>
              </a:ext>
            </a:extLst>
          </p:cNvPr>
          <p:cNvSpPr txBox="1"/>
          <p:nvPr/>
        </p:nvSpPr>
        <p:spPr>
          <a:xfrm>
            <a:off x="0" y="0"/>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a:solidFill>
                  <a:schemeClr val="bg1"/>
                </a:solidFill>
                <a:latin typeface="Meiryo UI" panose="020B0604030504040204" pitchFamily="50" charset="-128"/>
                <a:ea typeface="Meiryo UI" panose="020B0604030504040204" pitchFamily="50" charset="-128"/>
              </a:rPr>
              <a:t>-11</a:t>
            </a:r>
            <a:r>
              <a:rPr lang="ja-JP" altLang="en-US" sz="2000" b="1">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保健所圏域の地域・職域連携推進協議会と健康寿命の状況について（まとめ）</a:t>
            </a:r>
          </a:p>
        </p:txBody>
      </p:sp>
      <p:sp>
        <p:nvSpPr>
          <p:cNvPr id="10" name="スライド番号プレースホルダー 3">
            <a:extLst>
              <a:ext uri="{FF2B5EF4-FFF2-40B4-BE49-F238E27FC236}">
                <a16:creationId xmlns:a16="http://schemas.microsoft.com/office/drawing/2014/main" id="{E1935FF5-0935-4894-9731-14CD90EBBEFC}"/>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17</a:t>
            </a:fld>
            <a:endParaRPr lang="ja-JP" altLang="en-US" sz="1500"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C0B4174D-320D-4977-800F-2EE25905F0EF}"/>
              </a:ext>
            </a:extLst>
          </p:cNvPr>
          <p:cNvSpPr txBox="1">
            <a:spLocks/>
          </p:cNvSpPr>
          <p:nvPr/>
        </p:nvSpPr>
        <p:spPr>
          <a:xfrm>
            <a:off x="287016" y="828884"/>
            <a:ext cx="11617967" cy="5002955"/>
          </a:xfrm>
          <a:prstGeom prst="rect">
            <a:avLst/>
          </a:prstGeom>
          <a:noFill/>
          <a:ln>
            <a:solidFill>
              <a:schemeClr val="accent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5000"/>
              </a:lnSpc>
              <a:defRPr/>
            </a:pPr>
            <a:r>
              <a:rPr lang="en-US" altLang="ja-JP" sz="1800" b="1" dirty="0">
                <a:solidFill>
                  <a:schemeClr val="accent1">
                    <a:lumMod val="50000"/>
                  </a:schemeClr>
                </a:solidFill>
                <a:latin typeface="Meiryo UI" panose="020B0604030504040204" pitchFamily="50" charset="-128"/>
                <a:ea typeface="Meiryo UI" panose="020B0604030504040204" pitchFamily="50" charset="-128"/>
              </a:rPr>
              <a:t>【</a:t>
            </a:r>
            <a:r>
              <a:rPr lang="ja-JP" altLang="en-US" sz="1800" b="1" dirty="0">
                <a:solidFill>
                  <a:schemeClr val="accent1">
                    <a:lumMod val="50000"/>
                  </a:schemeClr>
                </a:solidFill>
                <a:latin typeface="Meiryo UI" panose="020B0604030504040204" pitchFamily="50" charset="-128"/>
                <a:ea typeface="Meiryo UI" panose="020B0604030504040204" pitchFamily="50" charset="-128"/>
              </a:rPr>
              <a:t>健康寿命と健康格差の状況</a:t>
            </a:r>
            <a:r>
              <a:rPr lang="en-US" altLang="ja-JP" sz="1800" b="1" dirty="0">
                <a:solidFill>
                  <a:schemeClr val="accent1">
                    <a:lumMod val="50000"/>
                  </a:schemeClr>
                </a:solidFill>
                <a:latin typeface="Meiryo UI" panose="020B0604030504040204" pitchFamily="50" charset="-128"/>
                <a:ea typeface="Meiryo UI" panose="020B0604030504040204" pitchFamily="50" charset="-128"/>
              </a:rPr>
              <a:t>】</a:t>
            </a:r>
          </a:p>
          <a:p>
            <a:pPr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○大阪府の令和４年の健康寿命（国公表値）は、男性・女性ともに令和元年と同じく全国値を下回り、</a:t>
            </a:r>
            <a:endParaRPr lang="en-US" altLang="ja-JP" sz="18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　 男性で</a:t>
            </a:r>
            <a:r>
              <a:rPr lang="en-US" altLang="ja-JP" sz="1800" dirty="0">
                <a:solidFill>
                  <a:schemeClr val="accent1">
                    <a:lumMod val="50000"/>
                  </a:schemeClr>
                </a:solidFill>
                <a:latin typeface="Meiryo UI" panose="020B0604030504040204" pitchFamily="50" charset="-128"/>
                <a:ea typeface="Meiryo UI" panose="020B0604030504040204" pitchFamily="50" charset="-128"/>
              </a:rPr>
              <a:t>44</a:t>
            </a:r>
            <a:r>
              <a:rPr lang="ja-JP" altLang="en-US" sz="1800" dirty="0">
                <a:solidFill>
                  <a:schemeClr val="accent1">
                    <a:lumMod val="50000"/>
                  </a:schemeClr>
                </a:solidFill>
                <a:latin typeface="Meiryo UI" panose="020B0604030504040204" pitchFamily="50" charset="-128"/>
                <a:ea typeface="Meiryo UI" panose="020B0604030504040204" pitchFamily="50" charset="-128"/>
              </a:rPr>
              <a:t>位、女性で</a:t>
            </a:r>
            <a:r>
              <a:rPr lang="en-US" altLang="ja-JP" sz="1800" dirty="0">
                <a:solidFill>
                  <a:schemeClr val="accent1">
                    <a:lumMod val="50000"/>
                  </a:schemeClr>
                </a:solidFill>
                <a:latin typeface="Meiryo UI" panose="020B0604030504040204" pitchFamily="50" charset="-128"/>
                <a:ea typeface="Meiryo UI" panose="020B0604030504040204" pitchFamily="50" charset="-128"/>
              </a:rPr>
              <a:t>40</a:t>
            </a:r>
            <a:r>
              <a:rPr lang="ja-JP" altLang="en-US" sz="1800" dirty="0">
                <a:solidFill>
                  <a:schemeClr val="accent1">
                    <a:lumMod val="50000"/>
                  </a:schemeClr>
                </a:solidFill>
                <a:latin typeface="Meiryo UI" panose="020B0604030504040204" pitchFamily="50" charset="-128"/>
                <a:ea typeface="Meiryo UI" panose="020B0604030504040204" pitchFamily="50" charset="-128"/>
              </a:rPr>
              <a:t>位となっていた。</a:t>
            </a:r>
            <a:endParaRPr lang="en-US" altLang="ja-JP" sz="18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○府内市町村間の健康寿命の格差は、男女ともに平成</a:t>
            </a:r>
            <a:r>
              <a:rPr lang="en-US" altLang="ja-JP" sz="1800" dirty="0">
                <a:solidFill>
                  <a:schemeClr val="accent1">
                    <a:lumMod val="50000"/>
                  </a:schemeClr>
                </a:solidFill>
                <a:latin typeface="Meiryo UI" panose="020B0604030504040204" pitchFamily="50" charset="-128"/>
                <a:ea typeface="Meiryo UI" panose="020B0604030504040204" pitchFamily="50" charset="-128"/>
              </a:rPr>
              <a:t>30</a:t>
            </a:r>
            <a:r>
              <a:rPr lang="ja-JP" altLang="en-US" sz="1800" dirty="0">
                <a:solidFill>
                  <a:schemeClr val="accent1">
                    <a:lumMod val="50000"/>
                  </a:schemeClr>
                </a:solidFill>
                <a:latin typeface="Meiryo UI" panose="020B0604030504040204" pitchFamily="50" charset="-128"/>
                <a:ea typeface="Meiryo UI" panose="020B0604030504040204" pitchFamily="50" charset="-128"/>
              </a:rPr>
              <a:t>年と比較して令和４年で拡大していた。</a:t>
            </a:r>
            <a:endParaRPr lang="en-US" altLang="ja-JP" sz="18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endParaRPr lang="en-US" altLang="ja-JP" sz="1800" b="1" dirty="0">
              <a:solidFill>
                <a:schemeClr val="accent1">
                  <a:lumMod val="50000"/>
                </a:schemeClr>
              </a:solidFill>
              <a:latin typeface="Meiryo UI" panose="020B0604030504040204" pitchFamily="50" charset="-128"/>
              <a:ea typeface="Meiryo UI" panose="020B0604030504040204" pitchFamily="50" charset="-128"/>
            </a:endParaRPr>
          </a:p>
          <a:p>
            <a:pPr lvl="0" algn="l">
              <a:lnSpc>
                <a:spcPct val="125000"/>
              </a:lnSpc>
              <a:defRPr/>
            </a:pPr>
            <a:r>
              <a:rPr lang="en-US" altLang="ja-JP" sz="1800" b="1" dirty="0">
                <a:solidFill>
                  <a:schemeClr val="accent1">
                    <a:lumMod val="50000"/>
                  </a:schemeClr>
                </a:solidFill>
                <a:latin typeface="Meiryo UI" panose="020B0604030504040204" pitchFamily="50" charset="-128"/>
                <a:ea typeface="Meiryo UI" panose="020B0604030504040204" pitchFamily="50" charset="-128"/>
              </a:rPr>
              <a:t>【</a:t>
            </a:r>
            <a:r>
              <a:rPr lang="ja-JP" altLang="en-US" sz="1800" b="1" dirty="0">
                <a:solidFill>
                  <a:schemeClr val="accent1">
                    <a:lumMod val="50000"/>
                  </a:schemeClr>
                </a:solidFill>
                <a:latin typeface="Meiryo UI" panose="020B0604030504040204" pitchFamily="50" charset="-128"/>
                <a:ea typeface="Meiryo UI" panose="020B0604030504040204" pitchFamily="50" charset="-128"/>
              </a:rPr>
              <a:t>大阪府から保健所圏域への支援（地域の健康情報の見える化、有識者による支援等）</a:t>
            </a:r>
            <a:r>
              <a:rPr lang="en-US" altLang="ja-JP" sz="1800" b="1" dirty="0">
                <a:solidFill>
                  <a:schemeClr val="accent1">
                    <a:lumMod val="50000"/>
                  </a:schemeClr>
                </a:solidFill>
                <a:latin typeface="Meiryo UI" panose="020B0604030504040204" pitchFamily="50" charset="-128"/>
                <a:ea typeface="Meiryo UI" panose="020B0604030504040204" pitchFamily="50" charset="-128"/>
              </a:rPr>
              <a:t>】</a:t>
            </a:r>
          </a:p>
          <a:p>
            <a:pPr lvl="0"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○令和６年６月に地域健康カルテを公表できたが、大阪府健康データダッシュボードの公開が当初より遅れることとなった。</a:t>
            </a:r>
            <a:endParaRPr lang="en-US" altLang="ja-JP" sz="1800" dirty="0">
              <a:solidFill>
                <a:schemeClr val="accent1">
                  <a:lumMod val="50000"/>
                </a:schemeClr>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○２圏域（東大阪市、岸和田保健所）において、有識者による介入支援を実施できた。</a:t>
            </a:r>
            <a:endParaRPr lang="en-US" altLang="ja-JP" sz="1800" dirty="0">
              <a:solidFill>
                <a:schemeClr val="accent1">
                  <a:lumMod val="50000"/>
                </a:schemeClr>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　</a:t>
            </a:r>
            <a:endParaRPr lang="en-US" altLang="ja-JP" sz="1800" b="1" dirty="0">
              <a:solidFill>
                <a:schemeClr val="accent1">
                  <a:lumMod val="50000"/>
                </a:schemeClr>
              </a:solidFill>
              <a:latin typeface="Meiryo UI" panose="020B0604030504040204" pitchFamily="50" charset="-128"/>
              <a:ea typeface="Meiryo UI" panose="020B0604030504040204" pitchFamily="50" charset="-128"/>
            </a:endParaRPr>
          </a:p>
          <a:p>
            <a:pPr lvl="0" algn="l">
              <a:lnSpc>
                <a:spcPct val="125000"/>
              </a:lnSpc>
              <a:defRPr/>
            </a:pPr>
            <a:r>
              <a:rPr lang="en-US" altLang="ja-JP" sz="1800" b="1" dirty="0">
                <a:solidFill>
                  <a:schemeClr val="accent1">
                    <a:lumMod val="50000"/>
                  </a:schemeClr>
                </a:solidFill>
                <a:latin typeface="Meiryo UI" panose="020B0604030504040204" pitchFamily="50" charset="-128"/>
                <a:ea typeface="Meiryo UI" panose="020B0604030504040204" pitchFamily="50" charset="-128"/>
              </a:rPr>
              <a:t>【</a:t>
            </a:r>
            <a:r>
              <a:rPr lang="ja-JP" altLang="en-US" sz="1800" b="1" dirty="0">
                <a:solidFill>
                  <a:schemeClr val="accent1">
                    <a:lumMod val="50000"/>
                  </a:schemeClr>
                </a:solidFill>
                <a:latin typeface="Meiryo UI" panose="020B0604030504040204" pitchFamily="50" charset="-128"/>
                <a:ea typeface="Meiryo UI" panose="020B0604030504040204" pitchFamily="50" charset="-128"/>
              </a:rPr>
              <a:t>保健所圏域における地域・職域連携推進事業の実施状況</a:t>
            </a:r>
            <a:r>
              <a:rPr lang="en-US" altLang="ja-JP" sz="1800" b="1" dirty="0">
                <a:solidFill>
                  <a:schemeClr val="accent1">
                    <a:lumMod val="50000"/>
                  </a:schemeClr>
                </a:solidFill>
                <a:latin typeface="Meiryo UI" panose="020B0604030504040204" pitchFamily="50" charset="-128"/>
                <a:ea typeface="Meiryo UI" panose="020B0604030504040204" pitchFamily="50" charset="-128"/>
              </a:rPr>
              <a:t>】</a:t>
            </a:r>
          </a:p>
          <a:p>
            <a:pPr algn="l">
              <a:lnSpc>
                <a:spcPct val="125000"/>
              </a:lnSpc>
              <a:defRPr/>
            </a:pPr>
            <a:r>
              <a:rPr lang="en-US" altLang="ja-JP" sz="1800" dirty="0">
                <a:solidFill>
                  <a:schemeClr val="accent1">
                    <a:lumMod val="50000"/>
                  </a:schemeClr>
                </a:solidFill>
                <a:latin typeface="Meiryo UI" panose="020B0604030504040204" pitchFamily="50" charset="-128"/>
                <a:ea typeface="Meiryo UI" panose="020B0604030504040204" pitchFamily="50" charset="-128"/>
              </a:rPr>
              <a:t>○</a:t>
            </a:r>
            <a:r>
              <a:rPr lang="ja-JP" altLang="en-US" sz="1800" dirty="0">
                <a:solidFill>
                  <a:schemeClr val="accent1">
                    <a:lumMod val="50000"/>
                  </a:schemeClr>
                </a:solidFill>
                <a:latin typeface="Meiryo UI" panose="020B0604030504040204" pitchFamily="50" charset="-128"/>
                <a:ea typeface="Meiryo UI" panose="020B0604030504040204" pitchFamily="50" charset="-128"/>
              </a:rPr>
              <a:t>地域・職域連携推進協議会は、全ての府管保健所において開催されたが、政令・中核市においては、</a:t>
            </a:r>
            <a:endParaRPr lang="en-US" altLang="ja-JP" sz="18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　９市中、</a:t>
            </a:r>
            <a:r>
              <a:rPr lang="en-US" altLang="ja-JP" sz="1800" dirty="0">
                <a:solidFill>
                  <a:schemeClr val="accent1">
                    <a:lumMod val="50000"/>
                  </a:schemeClr>
                </a:solidFill>
                <a:latin typeface="Meiryo UI" panose="020B0604030504040204" pitchFamily="50" charset="-128"/>
                <a:ea typeface="Meiryo UI" panose="020B0604030504040204" pitchFamily="50" charset="-128"/>
              </a:rPr>
              <a:t>5</a:t>
            </a:r>
            <a:r>
              <a:rPr lang="ja-JP" altLang="en-US" sz="1800" dirty="0">
                <a:solidFill>
                  <a:schemeClr val="accent1">
                    <a:lumMod val="50000"/>
                  </a:schemeClr>
                </a:solidFill>
                <a:latin typeface="Meiryo UI" panose="020B0604030504040204" pitchFamily="50" charset="-128"/>
                <a:ea typeface="Meiryo UI" panose="020B0604030504040204" pitchFamily="50" charset="-128"/>
              </a:rPr>
              <a:t>市の開催となり、すべての市においては開催されなかった。</a:t>
            </a:r>
            <a:endParaRPr lang="en-US" altLang="ja-JP" sz="18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○地域・職域連携推進事業は、保健所圏域によって取組数・取組項目に差があったが、</a:t>
            </a:r>
          </a:p>
          <a:p>
            <a:pPr algn="l">
              <a:lnSpc>
                <a:spcPct val="125000"/>
              </a:lnSpc>
              <a:defRPr/>
            </a:pPr>
            <a:r>
              <a:rPr lang="ja-JP" altLang="en-US" sz="1800" dirty="0">
                <a:solidFill>
                  <a:schemeClr val="accent1">
                    <a:lumMod val="50000"/>
                  </a:schemeClr>
                </a:solidFill>
                <a:latin typeface="Meiryo UI" panose="020B0604030504040204" pitchFamily="50" charset="-128"/>
                <a:ea typeface="Meiryo UI" panose="020B0604030504040204" pitchFamily="50" charset="-128"/>
              </a:rPr>
              <a:t>　　　　　　　　　　　　　　　　　　　　　　　　　　　　　府管保健所と政令・中核市において傾向に差はあまり見られなかった</a:t>
            </a:r>
          </a:p>
          <a:p>
            <a:pPr algn="l">
              <a:lnSpc>
                <a:spcPct val="125000"/>
              </a:lnSpc>
              <a:defRPr/>
            </a:pPr>
            <a:endParaRPr lang="ja-JP" altLang="en-US" sz="1800" dirty="0">
              <a:solidFill>
                <a:schemeClr val="accent1">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587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C5C2C7-D121-4BEE-91D7-41241D3581F8}"/>
              </a:ext>
            </a:extLst>
          </p:cNvPr>
          <p:cNvSpPr txBox="1"/>
          <p:nvPr/>
        </p:nvSpPr>
        <p:spPr>
          <a:xfrm>
            <a:off x="715451" y="2160486"/>
            <a:ext cx="10958684" cy="138499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b="1" dirty="0">
                <a:solidFill>
                  <a:schemeClr val="accent1"/>
                </a:solidFill>
                <a:latin typeface="Meiryo UI" panose="020B0604030504040204" pitchFamily="50" charset="-128"/>
                <a:ea typeface="Meiryo UI" panose="020B0604030504040204" pitchFamily="50" charset="-128"/>
              </a:rPr>
              <a:t>➋ </a:t>
            </a:r>
            <a:r>
              <a:rPr lang="ja-JP" altLang="en-US" sz="2800" b="1" dirty="0">
                <a:solidFill>
                  <a:schemeClr val="tx1"/>
                </a:solidFill>
                <a:latin typeface="Meiryo UI" panose="020B0604030504040204" pitchFamily="50" charset="-128"/>
                <a:ea typeface="Meiryo UI" panose="020B0604030504040204" pitchFamily="50" charset="-128"/>
              </a:rPr>
              <a:t>地域・職域連携推ガイドラインを踏まえた令和７年度の取組み（案）　</a:t>
            </a:r>
          </a:p>
          <a:p>
            <a:r>
              <a:rPr lang="ja-JP" altLang="en-US" sz="2800" b="1" dirty="0">
                <a:solidFill>
                  <a:schemeClr val="tx1"/>
                </a:solidFill>
                <a:latin typeface="Meiryo UI" panose="020B0604030504040204" pitchFamily="50" charset="-128"/>
                <a:ea typeface="Meiryo UI" panose="020B0604030504040204" pitchFamily="50" charset="-128"/>
              </a:rPr>
              <a:t>　　 について</a:t>
            </a:r>
          </a:p>
          <a:p>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28F72889-702C-B0D6-1F64-732CF2D466F3}"/>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18</a:t>
            </a:fld>
            <a:endParaRPr lang="ja-JP" altLang="en-US" sz="1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0249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A5B83FC2-81BA-4664-AEE2-FE6D5C59FBD3}"/>
              </a:ext>
            </a:extLst>
          </p:cNvPr>
          <p:cNvSpPr txBox="1"/>
          <p:nvPr/>
        </p:nvSpPr>
        <p:spPr>
          <a:xfrm>
            <a:off x="656431" y="1364638"/>
            <a:ext cx="11873436" cy="400110"/>
          </a:xfrm>
          <a:prstGeom prst="rect">
            <a:avLst/>
          </a:prstGeom>
          <a:noFill/>
          <a:ln>
            <a:noFill/>
          </a:ln>
        </p:spPr>
        <p:txBody>
          <a:bodyPr wrap="square" rtlCol="0">
            <a:spAutoFit/>
          </a:bodyPr>
          <a:lstStyle/>
          <a:p>
            <a:r>
              <a:rPr lang="ja-JP" altLang="en-US" sz="20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effectLst/>
                <a:latin typeface="メイリオ" panose="020B0604030504040204" pitchFamily="50" charset="-128"/>
                <a:ea typeface="メイリオ" panose="020B0604030504040204" pitchFamily="50" charset="-128"/>
                <a:cs typeface="メイリオ" panose="020B0604030504040204" pitchFamily="50" charset="-128"/>
              </a:rPr>
              <a:t>地域・職域連携推進協議会の成長イメージ（モデル）</a:t>
            </a:r>
            <a:endParaRPr kumimoji="1" lang="en-US" altLang="ja-JP" sz="1000" u="sng"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F5B33AA-C7D8-43C7-B74B-31541F155AEE}"/>
              </a:ext>
            </a:extLst>
          </p:cNvPr>
          <p:cNvSpPr txBox="1"/>
          <p:nvPr/>
        </p:nvSpPr>
        <p:spPr>
          <a:xfrm>
            <a:off x="0" y="0"/>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➋</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 地域・職域連携推進協協議会の在り方について</a:t>
            </a:r>
          </a:p>
        </p:txBody>
      </p:sp>
      <p:sp>
        <p:nvSpPr>
          <p:cNvPr id="10" name="スライド番号プレースホルダー 3">
            <a:extLst>
              <a:ext uri="{FF2B5EF4-FFF2-40B4-BE49-F238E27FC236}">
                <a16:creationId xmlns:a16="http://schemas.microsoft.com/office/drawing/2014/main" id="{3B988E0E-12B4-4F09-9FB6-778CBCE74A70}"/>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19</a:t>
            </a:fld>
            <a:endParaRPr lang="ja-JP" altLang="en-US" sz="15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C6D828DB-341C-498E-96BE-2D3346323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338" y="1663328"/>
            <a:ext cx="8416308" cy="5096037"/>
          </a:xfrm>
          <a:prstGeom prst="rect">
            <a:avLst/>
          </a:prstGeom>
        </p:spPr>
      </p:pic>
      <p:sp>
        <p:nvSpPr>
          <p:cNvPr id="9" name="テキスト ボックス 8">
            <a:extLst>
              <a:ext uri="{FF2B5EF4-FFF2-40B4-BE49-F238E27FC236}">
                <a16:creationId xmlns:a16="http://schemas.microsoft.com/office/drawing/2014/main" id="{26ED82E4-9706-406D-A7E0-9B8CC82B6434}"/>
              </a:ext>
            </a:extLst>
          </p:cNvPr>
          <p:cNvSpPr txBox="1"/>
          <p:nvPr/>
        </p:nvSpPr>
        <p:spPr>
          <a:xfrm>
            <a:off x="8139510" y="6604084"/>
            <a:ext cx="3623404" cy="253916"/>
          </a:xfrm>
          <a:prstGeom prst="rect">
            <a:avLst/>
          </a:prstGeom>
          <a:noFill/>
          <a:ln>
            <a:noFill/>
          </a:ln>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出典：厚生労働省 地域・職域連携推進ガイドライン</a:t>
            </a:r>
            <a:endParaRPr lang="en-US" altLang="ja-JP" sz="1050" dirty="0">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4E6215D6-9915-35EA-1115-A580ADCCE136}"/>
              </a:ext>
            </a:extLst>
          </p:cNvPr>
          <p:cNvSpPr txBox="1">
            <a:spLocks/>
          </p:cNvSpPr>
          <p:nvPr/>
        </p:nvSpPr>
        <p:spPr>
          <a:xfrm>
            <a:off x="-9239" y="40084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地域・職域連携推進協議会において、</a:t>
            </a:r>
            <a:endParaRPr lang="en-US" altLang="ja-JP" sz="2000" dirty="0">
              <a:latin typeface="HGP創英角ｺﾞｼｯｸUB" panose="020B0900000000000000" pitchFamily="50" charset="-128"/>
              <a:ea typeface="HGP創英角ｺﾞｼｯｸUB" panose="020B0900000000000000" pitchFamily="50" charset="-128"/>
            </a:endParaRPr>
          </a:p>
          <a:p>
            <a:pPr algn="l"/>
            <a:r>
              <a:rPr lang="ja-JP" altLang="en-US" sz="2000" dirty="0">
                <a:latin typeface="HGP創英角ｺﾞｼｯｸUB" panose="020B0900000000000000" pitchFamily="50" charset="-128"/>
                <a:ea typeface="HGP創英角ｺﾞｼｯｸUB" panose="020B0900000000000000" pitchFamily="50" charset="-128"/>
              </a:rPr>
              <a:t>　　　　　　　　　　　　　　　　　　　　地域特有の健康課題を特定した上で、具体的な取組みを実施することが重要</a:t>
            </a:r>
          </a:p>
        </p:txBody>
      </p:sp>
      <p:cxnSp>
        <p:nvCxnSpPr>
          <p:cNvPr id="5" name="直線コネクタ 4">
            <a:extLst>
              <a:ext uri="{FF2B5EF4-FFF2-40B4-BE49-F238E27FC236}">
                <a16:creationId xmlns:a16="http://schemas.microsoft.com/office/drawing/2014/main" id="{0E4B375F-FE5C-0D64-9E06-BB7F58CD3069}"/>
              </a:ext>
            </a:extLst>
          </p:cNvPr>
          <p:cNvCxnSpPr/>
          <p:nvPr/>
        </p:nvCxnSpPr>
        <p:spPr>
          <a:xfrm>
            <a:off x="9042400" y="3388360"/>
            <a:ext cx="7010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303BE6A-8883-97EA-D090-FD967F7A68D6}"/>
              </a:ext>
            </a:extLst>
          </p:cNvPr>
          <p:cNvCxnSpPr>
            <a:cxnSpLocks/>
          </p:cNvCxnSpPr>
          <p:nvPr/>
        </p:nvCxnSpPr>
        <p:spPr>
          <a:xfrm>
            <a:off x="8265160" y="3586480"/>
            <a:ext cx="1478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D1B6CD8-52DE-7940-B407-1CF81C6BD9E4}"/>
              </a:ext>
            </a:extLst>
          </p:cNvPr>
          <p:cNvCxnSpPr>
            <a:cxnSpLocks/>
          </p:cNvCxnSpPr>
          <p:nvPr/>
        </p:nvCxnSpPr>
        <p:spPr>
          <a:xfrm>
            <a:off x="8214360" y="3799840"/>
            <a:ext cx="568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B3B249F-1223-3289-FD2F-B534013081DD}"/>
              </a:ext>
            </a:extLst>
          </p:cNvPr>
          <p:cNvCxnSpPr>
            <a:cxnSpLocks/>
          </p:cNvCxnSpPr>
          <p:nvPr/>
        </p:nvCxnSpPr>
        <p:spPr>
          <a:xfrm>
            <a:off x="4902200" y="4292600"/>
            <a:ext cx="2697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668C263-BCAC-DD24-FAE4-1AB1AE928E58}"/>
              </a:ext>
            </a:extLst>
          </p:cNvPr>
          <p:cNvCxnSpPr>
            <a:cxnSpLocks/>
          </p:cNvCxnSpPr>
          <p:nvPr/>
        </p:nvCxnSpPr>
        <p:spPr>
          <a:xfrm>
            <a:off x="4902200" y="4495800"/>
            <a:ext cx="2697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219D1A6-712F-2759-2B89-EE2DEA7F6984}"/>
              </a:ext>
            </a:extLst>
          </p:cNvPr>
          <p:cNvCxnSpPr>
            <a:cxnSpLocks/>
          </p:cNvCxnSpPr>
          <p:nvPr/>
        </p:nvCxnSpPr>
        <p:spPr>
          <a:xfrm>
            <a:off x="4902200" y="4699000"/>
            <a:ext cx="2697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0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C8493460-3C30-2201-9186-D9ADB1E4A91F}"/>
              </a:ext>
            </a:extLst>
          </p:cNvPr>
          <p:cNvSpPr txBox="1"/>
          <p:nvPr/>
        </p:nvSpPr>
        <p:spPr>
          <a:xfrm>
            <a:off x="616658" y="2409061"/>
            <a:ext cx="10958684" cy="175432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800" b="1" dirty="0">
                <a:solidFill>
                  <a:schemeClr val="accent1"/>
                </a:solidFill>
                <a:latin typeface="Meiryo UI" panose="020B0604030504040204" pitchFamily="50" charset="-128"/>
                <a:ea typeface="Meiryo UI" panose="020B0604030504040204" pitchFamily="50" charset="-128"/>
              </a:rPr>
              <a:t>❶ </a:t>
            </a:r>
            <a:r>
              <a:rPr lang="ja-JP" altLang="en-US" sz="2800" b="1" dirty="0">
                <a:latin typeface="Meiryo UI" panose="020B0604030504040204" pitchFamily="50" charset="-128"/>
                <a:ea typeface="Meiryo UI" panose="020B0604030504040204" pitchFamily="50" charset="-128"/>
              </a:rPr>
              <a:t>保健所圏域の地域・職域連携推進協議会と健康寿命の状況について</a:t>
            </a:r>
            <a:endParaRPr lang="en-US" altLang="ja-JP" sz="2400" b="1" dirty="0">
              <a:latin typeface="Meiryo UI" panose="020B0604030504040204" pitchFamily="50" charset="-128"/>
              <a:ea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endParaRPr>
          </a:p>
          <a:p>
            <a:r>
              <a:rPr lang="ja-JP" altLang="en-US" sz="2800" b="1" dirty="0">
                <a:solidFill>
                  <a:schemeClr val="accent1"/>
                </a:solidFill>
                <a:latin typeface="Meiryo UI" panose="020B0604030504040204" pitchFamily="50" charset="-128"/>
                <a:ea typeface="Meiryo UI" panose="020B0604030504040204" pitchFamily="50" charset="-128"/>
              </a:rPr>
              <a:t>➋ </a:t>
            </a:r>
            <a:r>
              <a:rPr lang="ja-JP" altLang="en-US" sz="2800" b="1" dirty="0">
                <a:solidFill>
                  <a:schemeClr val="tx1"/>
                </a:solidFill>
                <a:latin typeface="Meiryo UI" panose="020B0604030504040204" pitchFamily="50" charset="-128"/>
                <a:ea typeface="Meiryo UI" panose="020B0604030504040204" pitchFamily="50" charset="-128"/>
              </a:rPr>
              <a:t>地域・職域連携推ガイドラインを踏まえた令和７年度の取組み（案）　</a:t>
            </a:r>
            <a:endParaRPr lang="en-US" altLang="ja-JP" sz="2800" b="1" dirty="0">
              <a:solidFill>
                <a:schemeClr val="tx1"/>
              </a:solidFill>
              <a:latin typeface="Meiryo UI" panose="020B0604030504040204" pitchFamily="50" charset="-128"/>
              <a:ea typeface="Meiryo UI" panose="020B0604030504040204" pitchFamily="50" charset="-128"/>
            </a:endParaRPr>
          </a:p>
          <a:p>
            <a:r>
              <a:rPr lang="ja-JP" altLang="en-US" sz="2800" b="1" dirty="0">
                <a:solidFill>
                  <a:schemeClr val="tx1"/>
                </a:solidFill>
                <a:latin typeface="Meiryo UI" panose="020B0604030504040204" pitchFamily="50" charset="-128"/>
                <a:ea typeface="Meiryo UI" panose="020B0604030504040204" pitchFamily="50" charset="-128"/>
              </a:rPr>
              <a:t>　　について</a:t>
            </a:r>
            <a:endParaRPr lang="en-US" altLang="ja-JP" sz="2400" b="1" dirty="0">
              <a:latin typeface="Meiryo UI" panose="020B0604030504040204" pitchFamily="50" charset="-128"/>
              <a:ea typeface="Meiryo UI" panose="020B0604030504040204" pitchFamily="50" charset="-128"/>
            </a:endParaRPr>
          </a:p>
        </p:txBody>
      </p:sp>
      <p:sp>
        <p:nvSpPr>
          <p:cNvPr id="11" name="スライド番号プレースホルダー 3">
            <a:extLst>
              <a:ext uri="{FF2B5EF4-FFF2-40B4-BE49-F238E27FC236}">
                <a16:creationId xmlns:a16="http://schemas.microsoft.com/office/drawing/2014/main" id="{B3B1207B-BD99-43D7-9364-02CAD99525F0}"/>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a:t>
            </a:fld>
            <a:endParaRPr lang="ja-JP" altLang="en-US" sz="1500" dirty="0">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FCE351D7-5E10-4DDD-81DC-004E78737F26}"/>
              </a:ext>
            </a:extLst>
          </p:cNvPr>
          <p:cNvSpPr txBox="1">
            <a:spLocks/>
          </p:cNvSpPr>
          <p:nvPr/>
        </p:nvSpPr>
        <p:spPr>
          <a:xfrm>
            <a:off x="0" y="0"/>
            <a:ext cx="12192000" cy="71021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sz="4000"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sz="4000"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406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a:extLst>
              <a:ext uri="{FF2B5EF4-FFF2-40B4-BE49-F238E27FC236}">
                <a16:creationId xmlns:a16="http://schemas.microsoft.com/office/drawing/2014/main" id="{7D9EFFA6-DD7C-4D5B-81FF-FAC912CBDC74}"/>
              </a:ext>
            </a:extLst>
          </p:cNvPr>
          <p:cNvSpPr txBox="1">
            <a:spLocks/>
          </p:cNvSpPr>
          <p:nvPr/>
        </p:nvSpPr>
        <p:spPr>
          <a:xfrm>
            <a:off x="9386656" y="6541616"/>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760CC-92B4-40BA-9381-8DD67A3831C2}" type="slidenum">
              <a:rPr lang="ja-JP" altLang="en-US" sz="1500" smtClean="0"/>
              <a:pPr/>
              <a:t>20</a:t>
            </a:fld>
            <a:endParaRPr lang="ja-JP" altLang="en-US" sz="1500" dirty="0"/>
          </a:p>
        </p:txBody>
      </p:sp>
      <p:pic>
        <p:nvPicPr>
          <p:cNvPr id="3" name="図 2">
            <a:extLst>
              <a:ext uri="{FF2B5EF4-FFF2-40B4-BE49-F238E27FC236}">
                <a16:creationId xmlns:a16="http://schemas.microsoft.com/office/drawing/2014/main" id="{5B642B56-8F32-4332-AA75-4FE3F6D7A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592" y="1075124"/>
            <a:ext cx="8529624" cy="5570838"/>
          </a:xfrm>
          <a:prstGeom prst="rect">
            <a:avLst/>
          </a:prstGeom>
        </p:spPr>
      </p:pic>
      <p:sp>
        <p:nvSpPr>
          <p:cNvPr id="7" name="テキスト ボックス 6">
            <a:extLst>
              <a:ext uri="{FF2B5EF4-FFF2-40B4-BE49-F238E27FC236}">
                <a16:creationId xmlns:a16="http://schemas.microsoft.com/office/drawing/2014/main" id="{8678D28D-1F20-4809-9286-ED1C5DD6B817}"/>
              </a:ext>
            </a:extLst>
          </p:cNvPr>
          <p:cNvSpPr txBox="1"/>
          <p:nvPr/>
        </p:nvSpPr>
        <p:spPr>
          <a:xfrm>
            <a:off x="6973571" y="6611716"/>
            <a:ext cx="4595350" cy="253916"/>
          </a:xfrm>
          <a:prstGeom prst="rect">
            <a:avLst/>
          </a:prstGeom>
          <a:noFill/>
          <a:ln>
            <a:noFill/>
          </a:ln>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出典：厚生労働省 令和</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年度地域・職域連携推進関係者会議　資料</a:t>
            </a:r>
            <a:r>
              <a:rPr lang="en-US" altLang="ja-JP" sz="1050" dirty="0">
                <a:latin typeface="メイリオ" panose="020B0604030504040204" pitchFamily="50" charset="-128"/>
                <a:ea typeface="メイリオ" panose="020B0604030504040204" pitchFamily="50" charset="-128"/>
              </a:rPr>
              <a:t>2</a:t>
            </a:r>
          </a:p>
        </p:txBody>
      </p:sp>
      <p:sp>
        <p:nvSpPr>
          <p:cNvPr id="11" name="テキスト ボックス 10">
            <a:extLst>
              <a:ext uri="{FF2B5EF4-FFF2-40B4-BE49-F238E27FC236}">
                <a16:creationId xmlns:a16="http://schemas.microsoft.com/office/drawing/2014/main" id="{C2AAB9C1-47DD-4232-9C84-F24BB43F3FC2}"/>
              </a:ext>
            </a:extLst>
          </p:cNvPr>
          <p:cNvSpPr txBox="1"/>
          <p:nvPr/>
        </p:nvSpPr>
        <p:spPr>
          <a:xfrm>
            <a:off x="0" y="0"/>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➋</a:t>
            </a:r>
            <a:r>
              <a:rPr lang="en-US" altLang="ja-JP" sz="2000" b="1" dirty="0">
                <a:solidFill>
                  <a:schemeClr val="bg1"/>
                </a:solidFill>
                <a:latin typeface="Meiryo UI" panose="020B0604030504040204" pitchFamily="50" charset="-128"/>
                <a:ea typeface="Meiryo UI" panose="020B0604030504040204" pitchFamily="50" charset="-128"/>
              </a:rPr>
              <a:t>-2 </a:t>
            </a:r>
            <a:r>
              <a:rPr lang="ja-JP" altLang="en-US" sz="2000" b="1" dirty="0">
                <a:solidFill>
                  <a:schemeClr val="bg1"/>
                </a:solidFill>
                <a:latin typeface="Meiryo UI" panose="020B0604030504040204" pitchFamily="50" charset="-128"/>
                <a:ea typeface="Meiryo UI" panose="020B0604030504040204" pitchFamily="50" charset="-128"/>
              </a:rPr>
              <a:t>地域・職域連携推進事業における取組について</a:t>
            </a:r>
          </a:p>
        </p:txBody>
      </p:sp>
      <p:sp>
        <p:nvSpPr>
          <p:cNvPr id="2" name="タイトル 1">
            <a:extLst>
              <a:ext uri="{FF2B5EF4-FFF2-40B4-BE49-F238E27FC236}">
                <a16:creationId xmlns:a16="http://schemas.microsoft.com/office/drawing/2014/main" id="{C7B833B9-8BB2-CB7E-E4C5-C536112AB20A}"/>
              </a:ext>
            </a:extLst>
          </p:cNvPr>
          <p:cNvSpPr txBox="1">
            <a:spLocks/>
          </p:cNvSpPr>
          <p:nvPr/>
        </p:nvSpPr>
        <p:spPr>
          <a:xfrm>
            <a:off x="-9239" y="40084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地域・職域連携事業における取組みは、地域の健康課題から、</a:t>
            </a:r>
            <a:endParaRPr lang="en-US" altLang="ja-JP" sz="2000" dirty="0">
              <a:latin typeface="HGP創英角ｺﾞｼｯｸUB" panose="020B0900000000000000" pitchFamily="50" charset="-128"/>
              <a:ea typeface="HGP創英角ｺﾞｼｯｸUB" panose="020B0900000000000000" pitchFamily="50" charset="-128"/>
            </a:endParaRPr>
          </a:p>
          <a:p>
            <a:pPr algn="l"/>
            <a:r>
              <a:rPr lang="ja-JP" altLang="en-US" sz="2000" dirty="0">
                <a:latin typeface="HGP創英角ｺﾞｼｯｸUB" panose="020B0900000000000000" pitchFamily="50" charset="-128"/>
                <a:ea typeface="HGP創英角ｺﾞｼｯｸUB" panose="020B0900000000000000" pitchFamily="50" charset="-128"/>
              </a:rPr>
              <a:t>　　　　　　　　　　　　　　　　　　　　　　　　　　　　　　　　　　　事業評価のための指標を設定し実施することが重要</a:t>
            </a:r>
          </a:p>
        </p:txBody>
      </p:sp>
      <p:sp>
        <p:nvSpPr>
          <p:cNvPr id="4" name="四角形: 角を丸くする 3">
            <a:extLst>
              <a:ext uri="{FF2B5EF4-FFF2-40B4-BE49-F238E27FC236}">
                <a16:creationId xmlns:a16="http://schemas.microsoft.com/office/drawing/2014/main" id="{FB6106EF-8208-3EDD-BE86-0371389E5436}"/>
              </a:ext>
            </a:extLst>
          </p:cNvPr>
          <p:cNvSpPr/>
          <p:nvPr/>
        </p:nvSpPr>
        <p:spPr>
          <a:xfrm>
            <a:off x="7635240" y="1960880"/>
            <a:ext cx="2357120" cy="4609727"/>
          </a:xfrm>
          <a:prstGeom prst="roundRect">
            <a:avLst>
              <a:gd name="adj" fmla="val 8693"/>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230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49391D-AA56-409B-9DDC-4CB7CD247FC5}"/>
              </a:ext>
            </a:extLst>
          </p:cNvPr>
          <p:cNvSpPr txBox="1"/>
          <p:nvPr/>
        </p:nvSpPr>
        <p:spPr>
          <a:xfrm>
            <a:off x="0" y="1059477"/>
            <a:ext cx="4528553"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　＜健康経営とは（企業自らの取組）＞</a:t>
            </a:r>
            <a:endParaRPr lang="en-US" altLang="ja-JP"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185014B-840F-4FF1-B8DD-735F3EADB88F}"/>
              </a:ext>
            </a:extLst>
          </p:cNvPr>
          <p:cNvSpPr txBox="1"/>
          <p:nvPr/>
        </p:nvSpPr>
        <p:spPr>
          <a:xfrm>
            <a:off x="0" y="-26753"/>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➋</a:t>
            </a:r>
            <a:r>
              <a:rPr lang="en-US" altLang="ja-JP" sz="2000" b="1" dirty="0">
                <a:solidFill>
                  <a:schemeClr val="bg1"/>
                </a:solidFill>
                <a:latin typeface="Meiryo UI" panose="020B0604030504040204" pitchFamily="50" charset="-128"/>
                <a:ea typeface="Meiryo UI" panose="020B0604030504040204" pitchFamily="50" charset="-128"/>
              </a:rPr>
              <a:t>-3 </a:t>
            </a:r>
            <a:r>
              <a:rPr lang="ja-JP" altLang="en-US" sz="2000" b="1" dirty="0">
                <a:solidFill>
                  <a:schemeClr val="bg1"/>
                </a:solidFill>
                <a:latin typeface="Meiryo UI" panose="020B0604030504040204" pitchFamily="50" charset="-128"/>
                <a:ea typeface="Meiryo UI" panose="020B0604030504040204" pitchFamily="50" charset="-128"/>
              </a:rPr>
              <a:t>健康経営と地域・職域連携推進事業について</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B2648CB7-3F70-43E2-B514-16C7EEA3DD9D}"/>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21</a:t>
            </a:fld>
            <a:endParaRPr lang="ja-JP" altLang="en-US" sz="15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817CAAB8-F9BB-4E48-8A30-ED1275C949AC}"/>
              </a:ext>
            </a:extLst>
          </p:cNvPr>
          <p:cNvSpPr txBox="1"/>
          <p:nvPr/>
        </p:nvSpPr>
        <p:spPr>
          <a:xfrm>
            <a:off x="490288" y="1410433"/>
            <a:ext cx="11478826" cy="160043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○健康経営とは、従業員の健康保持・増進の取組が、将来的に収益性等を高める投資であるとの考え方の下、健康管理</a:t>
            </a:r>
          </a:p>
          <a:p>
            <a:r>
              <a:rPr lang="ja-JP" altLang="en-US" dirty="0">
                <a:latin typeface="Meiryo UI" panose="020B0604030504040204" pitchFamily="50" charset="-128"/>
                <a:ea typeface="Meiryo UI" panose="020B0604030504040204" pitchFamily="50" charset="-128"/>
              </a:rPr>
              <a:t>　 を経営的な視点から考え、戦略的に実施すること。健康投資とは、健康経営の考え方に基づいた具体的な取組をいう。</a:t>
            </a:r>
          </a:p>
          <a:p>
            <a:endParaRPr lang="ja-JP" altLang="en-US" sz="800"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健康経営を目指す姿には、地域での健康づくりと共通するものも多く、ノウハウを共有できる可能性が高い</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地域・職域連携を進めている自治体では、健康づくりにおける</a:t>
            </a:r>
            <a:r>
              <a:rPr lang="en-US" altLang="ja-JP" dirty="0">
                <a:latin typeface="Meiryo UI" panose="020B0604030504040204" pitchFamily="50" charset="-128"/>
                <a:ea typeface="Meiryo UI" panose="020B0604030504040204" pitchFamily="50" charset="-128"/>
              </a:rPr>
              <a:t>DX</a:t>
            </a:r>
            <a:r>
              <a:rPr lang="ja-JP" altLang="en-US" dirty="0">
                <a:latin typeface="Meiryo UI" panose="020B0604030504040204" pitchFamily="50" charset="-128"/>
                <a:ea typeface="Meiryo UI" panose="020B0604030504040204" pitchFamily="50" charset="-128"/>
              </a:rPr>
              <a:t>の活用、会議体の効率的な運用なども含め、</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職域で培われたノウハウの活用により、取組の実効性を高めることにつなげてきている。</a:t>
            </a:r>
            <a:endParaRPr lang="en-US" altLang="ja-JP"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7A980D27-790C-43EF-AA12-B8B208F47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048" y="3042842"/>
            <a:ext cx="7338677" cy="3543090"/>
          </a:xfrm>
          <a:prstGeom prst="rect">
            <a:avLst/>
          </a:prstGeom>
        </p:spPr>
      </p:pic>
      <p:sp>
        <p:nvSpPr>
          <p:cNvPr id="10" name="テキスト ボックス 9">
            <a:extLst>
              <a:ext uri="{FF2B5EF4-FFF2-40B4-BE49-F238E27FC236}">
                <a16:creationId xmlns:a16="http://schemas.microsoft.com/office/drawing/2014/main" id="{BC01456F-FF70-411B-BCB2-C8463DCA6404}"/>
              </a:ext>
            </a:extLst>
          </p:cNvPr>
          <p:cNvSpPr txBox="1"/>
          <p:nvPr/>
        </p:nvSpPr>
        <p:spPr>
          <a:xfrm>
            <a:off x="7263763" y="3056459"/>
            <a:ext cx="4705351" cy="253916"/>
          </a:xfrm>
          <a:prstGeom prst="rect">
            <a:avLst/>
          </a:prstGeom>
          <a:noFill/>
          <a:ln>
            <a:noFill/>
          </a:ln>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出典：厚生労働省</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　改訂版　地域・職域連携推進事業の新たなる展開</a:t>
            </a:r>
            <a:endParaRPr lang="en-US" altLang="ja-JP" sz="105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F218F3-D742-4FAF-9A83-2C1F6FBDE7BD}"/>
              </a:ext>
            </a:extLst>
          </p:cNvPr>
          <p:cNvSpPr txBox="1"/>
          <p:nvPr/>
        </p:nvSpPr>
        <p:spPr>
          <a:xfrm>
            <a:off x="7351033" y="6604084"/>
            <a:ext cx="4195533" cy="253916"/>
          </a:xfrm>
          <a:prstGeom prst="rect">
            <a:avLst/>
          </a:prstGeom>
          <a:noFill/>
          <a:ln>
            <a:noFill/>
          </a:ln>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出典：経済産業省　企業戦略としての「健康経営」「健康投資」</a:t>
            </a:r>
            <a:endParaRPr lang="en-US" altLang="ja-JP" sz="1050" dirty="0">
              <a:latin typeface="メイリオ" panose="020B0604030504040204" pitchFamily="50" charset="-128"/>
              <a:ea typeface="メイリオ" panose="020B0604030504040204" pitchFamily="50" charset="-128"/>
            </a:endParaRPr>
          </a:p>
        </p:txBody>
      </p:sp>
      <p:sp>
        <p:nvSpPr>
          <p:cNvPr id="11" name="タイトル 1">
            <a:extLst>
              <a:ext uri="{FF2B5EF4-FFF2-40B4-BE49-F238E27FC236}">
                <a16:creationId xmlns:a16="http://schemas.microsoft.com/office/drawing/2014/main" id="{DB489F55-FF9C-4AB9-91C6-56632C17638B}"/>
              </a:ext>
            </a:extLst>
          </p:cNvPr>
          <p:cNvSpPr txBox="1">
            <a:spLocks/>
          </p:cNvSpPr>
          <p:nvPr/>
        </p:nvSpPr>
        <p:spPr>
          <a:xfrm>
            <a:off x="0" y="351312"/>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健康経営に取組む企業と連携することで、地域・職域連携推進事業を効果的に進めることができる</a:t>
            </a:r>
          </a:p>
        </p:txBody>
      </p:sp>
    </p:spTree>
    <p:extLst>
      <p:ext uri="{BB962C8B-B14F-4D97-AF65-F5344CB8AC3E}">
        <p14:creationId xmlns:p14="http://schemas.microsoft.com/office/powerpoint/2010/main" val="427725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185014B-840F-4FF1-B8DD-735F3EADB88F}"/>
              </a:ext>
            </a:extLst>
          </p:cNvPr>
          <p:cNvSpPr txBox="1"/>
          <p:nvPr/>
        </p:nvSpPr>
        <p:spPr>
          <a:xfrm>
            <a:off x="0" y="-26753"/>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➋</a:t>
            </a:r>
            <a:r>
              <a:rPr lang="en-US" altLang="ja-JP" sz="2000" b="1" dirty="0">
                <a:solidFill>
                  <a:schemeClr val="bg1"/>
                </a:solidFill>
                <a:latin typeface="Meiryo UI" panose="020B0604030504040204" pitchFamily="50" charset="-128"/>
                <a:ea typeface="Meiryo UI" panose="020B0604030504040204" pitchFamily="50" charset="-128"/>
              </a:rPr>
              <a:t>-4 </a:t>
            </a:r>
            <a:r>
              <a:rPr lang="ja-JP" altLang="en-US" sz="2000" b="1" dirty="0">
                <a:solidFill>
                  <a:schemeClr val="bg1"/>
                </a:solidFill>
                <a:latin typeface="Meiryo UI" panose="020B0604030504040204" pitchFamily="50" charset="-128"/>
                <a:ea typeface="Meiryo UI" panose="020B0604030504040204" pitchFamily="50" charset="-128"/>
              </a:rPr>
              <a:t>令和７年度の健康づくり課の取組（案）</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B2648CB7-3F70-43E2-B514-16C7EEA3DD9D}"/>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22</a:t>
            </a:fld>
            <a:endParaRPr lang="ja-JP" altLang="en-US" sz="15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D71DB914-1684-45C1-B4D0-ADF03FD7D7F2}"/>
              </a:ext>
            </a:extLst>
          </p:cNvPr>
          <p:cNvSpPr txBox="1">
            <a:spLocks/>
          </p:cNvSpPr>
          <p:nvPr/>
        </p:nvSpPr>
        <p:spPr>
          <a:xfrm>
            <a:off x="693475" y="1807526"/>
            <a:ext cx="11280576" cy="4685349"/>
          </a:xfrm>
          <a:prstGeom prst="rect">
            <a:avLst/>
          </a:prstGeom>
          <a:noFill/>
          <a:ln w="28575">
            <a:noFill/>
          </a:ln>
        </p:spPr>
        <p:txBody>
          <a:bodyPr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10000"/>
              </a:lnSpc>
              <a:defRPr/>
            </a:pPr>
            <a:r>
              <a:rPr lang="ja-JP" altLang="en-US" sz="2000" b="1" dirty="0">
                <a:solidFill>
                  <a:srgbClr val="1F497D"/>
                </a:solidFill>
                <a:latin typeface="Meiryo UI" panose="020B0604030504040204" pitchFamily="50" charset="-128"/>
                <a:ea typeface="Meiryo UI" panose="020B0604030504040204" pitchFamily="50" charset="-128"/>
              </a:rPr>
              <a:t>❶地域の健康情報の見える化</a:t>
            </a:r>
            <a:endParaRPr lang="en-US" altLang="ja-JP" sz="2000" b="1"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2000" dirty="0">
                <a:solidFill>
                  <a:srgbClr val="1F497D"/>
                </a:solidFill>
                <a:latin typeface="Meiryo UI" panose="020B0604030504040204" pitchFamily="50" charset="-128"/>
                <a:ea typeface="Meiryo UI" panose="020B0604030504040204" pitchFamily="50" charset="-128"/>
              </a:rPr>
              <a:t>　</a:t>
            </a:r>
            <a:r>
              <a:rPr lang="ja-JP" altLang="en-US" sz="1800" dirty="0">
                <a:solidFill>
                  <a:srgbClr val="1F497D"/>
                </a:solidFill>
                <a:latin typeface="Meiryo UI" panose="020B0604030504040204" pitchFamily="50" charset="-128"/>
                <a:ea typeface="Meiryo UI" panose="020B0604030504040204" pitchFamily="50" charset="-128"/>
              </a:rPr>
              <a:t>　○地域健康カルテ・大阪府健康データダッシュボードの充実</a:t>
            </a:r>
            <a:endParaRPr lang="en-US" altLang="ja-JP" sz="1800"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1800" dirty="0">
                <a:solidFill>
                  <a:srgbClr val="1F497D"/>
                </a:solidFill>
                <a:latin typeface="Meiryo UI" panose="020B0604030504040204" pitchFamily="50" charset="-128"/>
                <a:ea typeface="Meiryo UI" panose="020B0604030504040204" pitchFamily="50" charset="-128"/>
              </a:rPr>
              <a:t>　　　　・</a:t>
            </a:r>
            <a:r>
              <a:rPr lang="en-US" altLang="ja-JP" sz="1800" dirty="0">
                <a:solidFill>
                  <a:srgbClr val="1F497D"/>
                </a:solidFill>
                <a:latin typeface="Meiryo UI" panose="020B0604030504040204" pitchFamily="50" charset="-128"/>
                <a:ea typeface="Meiryo UI" panose="020B0604030504040204" pitchFamily="50" charset="-128"/>
              </a:rPr>
              <a:t>NDB</a:t>
            </a:r>
            <a:r>
              <a:rPr lang="ja-JP" altLang="en-US" sz="1800" dirty="0">
                <a:solidFill>
                  <a:srgbClr val="1F497D"/>
                </a:solidFill>
                <a:latin typeface="Meiryo UI" panose="020B0604030504040204" pitchFamily="50" charset="-128"/>
                <a:ea typeface="Meiryo UI" panose="020B0604030504040204" pitchFamily="50" charset="-128"/>
              </a:rPr>
              <a:t>（</a:t>
            </a:r>
            <a:r>
              <a:rPr lang="en-US" altLang="ja-JP" sz="1800" dirty="0">
                <a:solidFill>
                  <a:srgbClr val="1F497D"/>
                </a:solidFill>
                <a:latin typeface="Meiryo UI" panose="020B0604030504040204" pitchFamily="50" charset="-128"/>
                <a:ea typeface="Meiryo UI" panose="020B0604030504040204" pitchFamily="50" charset="-128"/>
              </a:rPr>
              <a:t>2021</a:t>
            </a:r>
            <a:r>
              <a:rPr lang="ja-JP" altLang="en-US" sz="1800" dirty="0">
                <a:solidFill>
                  <a:srgbClr val="1F497D"/>
                </a:solidFill>
                <a:latin typeface="Meiryo UI" panose="020B0604030504040204" pitchFamily="50" charset="-128"/>
                <a:ea typeface="Meiryo UI" panose="020B0604030504040204" pitchFamily="50" charset="-128"/>
              </a:rPr>
              <a:t>年度特定健診データ）を用いた内容の更新</a:t>
            </a:r>
            <a:endParaRPr lang="en-US" altLang="ja-JP" sz="1800"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1800" dirty="0">
                <a:solidFill>
                  <a:srgbClr val="1F497D"/>
                </a:solidFill>
                <a:latin typeface="Meiryo UI" panose="020B0604030504040204" pitchFamily="50" charset="-128"/>
                <a:ea typeface="Meiryo UI" panose="020B0604030504040204" pitchFamily="50" charset="-128"/>
              </a:rPr>
              <a:t>　　　　・地域における健康課題の更なる可視化（新たに健康寿命の関連要因分析（社会環境要因含む）を実施）</a:t>
            </a:r>
            <a:endParaRPr lang="en-US" altLang="ja-JP" sz="1800" dirty="0">
              <a:solidFill>
                <a:srgbClr val="1F497D"/>
              </a:solidFill>
              <a:latin typeface="Meiryo UI" panose="020B0604030504040204" pitchFamily="50" charset="-128"/>
              <a:ea typeface="Meiryo UI" panose="020B0604030504040204" pitchFamily="50" charset="-128"/>
            </a:endParaRPr>
          </a:p>
          <a:p>
            <a:pPr algn="l">
              <a:lnSpc>
                <a:spcPct val="110000"/>
              </a:lnSpc>
              <a:defRPr/>
            </a:pPr>
            <a:endParaRPr lang="en-US" altLang="ja-JP" sz="1800"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2000" b="1" dirty="0">
                <a:solidFill>
                  <a:srgbClr val="1F497D"/>
                </a:solidFill>
                <a:latin typeface="Meiryo UI" panose="020B0604030504040204" pitchFamily="50" charset="-128"/>
                <a:ea typeface="Meiryo UI" panose="020B0604030504040204" pitchFamily="50" charset="-128"/>
              </a:rPr>
              <a:t>➋有識者等による保健所圏域に対する支援</a:t>
            </a:r>
            <a:endParaRPr lang="en-US" altLang="ja-JP" sz="2000" b="1"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1800" dirty="0">
                <a:solidFill>
                  <a:srgbClr val="1F497D"/>
                </a:solidFill>
                <a:latin typeface="Meiryo UI" panose="020B0604030504040204" pitchFamily="50" charset="-128"/>
                <a:ea typeface="Meiryo UI" panose="020B0604030504040204" pitchFamily="50" charset="-128"/>
              </a:rPr>
              <a:t>　　○各保健所圏域の地域・職域連携推進協議会への有識者の参加</a:t>
            </a:r>
            <a:endParaRPr lang="en-US" altLang="ja-JP" sz="1800"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1800" dirty="0">
                <a:solidFill>
                  <a:srgbClr val="1F497D"/>
                </a:solidFill>
                <a:latin typeface="Meiryo UI" panose="020B0604030504040204" pitchFamily="50" charset="-128"/>
                <a:ea typeface="Meiryo UI" panose="020B0604030504040204" pitchFamily="50" charset="-128"/>
              </a:rPr>
              <a:t>　　　（必要に応じて、有識者から事業実施にあたり助言）</a:t>
            </a:r>
            <a:endParaRPr lang="en-US" altLang="ja-JP" sz="1800"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1800" dirty="0">
                <a:solidFill>
                  <a:srgbClr val="1F497D"/>
                </a:solidFill>
                <a:latin typeface="Meiryo UI" panose="020B0604030504040204" pitchFamily="50" charset="-128"/>
                <a:ea typeface="Meiryo UI" panose="020B0604030504040204" pitchFamily="50" charset="-128"/>
              </a:rPr>
              <a:t>　　○地域・職域連携推進連絡会の開催（</a:t>
            </a:r>
            <a:r>
              <a:rPr lang="ja-JP" altLang="en-US" sz="1600" dirty="0">
                <a:solidFill>
                  <a:srgbClr val="1F497D"/>
                </a:solidFill>
                <a:latin typeface="Meiryo UI" panose="020B0604030504040204" pitchFamily="50" charset="-128"/>
                <a:ea typeface="Meiryo UI" panose="020B0604030504040204" pitchFamily="50" charset="-128"/>
              </a:rPr>
              <a:t>第１回令和７年６月頃、 第２回令和８年３月頃）</a:t>
            </a:r>
            <a:endParaRPr lang="en-US" altLang="ja-JP" sz="1200" b="1" dirty="0">
              <a:solidFill>
                <a:srgbClr val="1F497D"/>
              </a:solidFill>
              <a:latin typeface="Meiryo UI" panose="020B0604030504040204" pitchFamily="50" charset="-128"/>
              <a:ea typeface="Meiryo UI" panose="020B0604030504040204" pitchFamily="50" charset="-128"/>
            </a:endParaRPr>
          </a:p>
          <a:p>
            <a:pPr algn="l">
              <a:lnSpc>
                <a:spcPct val="110000"/>
              </a:lnSpc>
              <a:defRPr/>
            </a:pPr>
            <a:endParaRPr lang="en-US" altLang="ja-JP" sz="1800" b="1"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2000" b="1" dirty="0">
                <a:solidFill>
                  <a:srgbClr val="1F497D"/>
                </a:solidFill>
                <a:latin typeface="Meiryo UI" panose="020B0604030504040204" pitchFamily="50" charset="-128"/>
                <a:ea typeface="Meiryo UI" panose="020B0604030504040204" pitchFamily="50" charset="-128"/>
              </a:rPr>
              <a:t>❸市町村に対する支援</a:t>
            </a:r>
            <a:endParaRPr lang="en-US" altLang="ja-JP" sz="1800" b="1" dirty="0">
              <a:solidFill>
                <a:srgbClr val="1F497D"/>
              </a:solidFill>
              <a:latin typeface="Meiryo UI" panose="020B0604030504040204" pitchFamily="50" charset="-128"/>
              <a:ea typeface="Meiryo UI" panose="020B0604030504040204" pitchFamily="50" charset="-128"/>
            </a:endParaRPr>
          </a:p>
          <a:p>
            <a:pPr algn="l">
              <a:lnSpc>
                <a:spcPct val="110000"/>
              </a:lnSpc>
              <a:defRPr/>
            </a:pPr>
            <a:r>
              <a:rPr lang="ja-JP" altLang="en-US" sz="2400" dirty="0">
                <a:solidFill>
                  <a:srgbClr val="1F497D"/>
                </a:solidFill>
                <a:latin typeface="Meiryo UI" panose="020B0604030504040204" pitchFamily="50" charset="-128"/>
                <a:ea typeface="Meiryo UI" panose="020B0604030504040204" pitchFamily="50" charset="-128"/>
              </a:rPr>
              <a:t>　 </a:t>
            </a:r>
            <a:r>
              <a:rPr lang="ja-JP" altLang="en-US" sz="1800" dirty="0">
                <a:solidFill>
                  <a:srgbClr val="1F497D"/>
                </a:solidFill>
                <a:latin typeface="Meiryo UI" panose="020B0604030504040204" pitchFamily="50" charset="-128"/>
                <a:ea typeface="Meiryo UI" panose="020B0604030504040204" pitchFamily="50" charset="-128"/>
              </a:rPr>
              <a:t>○新たに市町村健康づくり担当課長等を対象にした「市町村健康増進事業推進のための説明会（仮称）」を実施</a:t>
            </a:r>
            <a:endParaRPr lang="en-US" altLang="ja-JP" sz="1800" dirty="0">
              <a:solidFill>
                <a:srgbClr val="1F497D"/>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1D7743CF-04E9-D8C3-813C-73C1AB52B1EB}"/>
              </a:ext>
            </a:extLst>
          </p:cNvPr>
          <p:cNvSpPr txBox="1">
            <a:spLocks/>
          </p:cNvSpPr>
          <p:nvPr/>
        </p:nvSpPr>
        <p:spPr>
          <a:xfrm>
            <a:off x="0" y="351312"/>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地域の健康情報の見える化にかかる取組みを更に充実させること等により、</a:t>
            </a:r>
            <a:endParaRPr lang="en-US" altLang="ja-JP" sz="2000" dirty="0">
              <a:latin typeface="HGP創英角ｺﾞｼｯｸUB" panose="020B0900000000000000" pitchFamily="50" charset="-128"/>
              <a:ea typeface="HGP創英角ｺﾞｼｯｸUB" panose="020B0900000000000000" pitchFamily="50" charset="-128"/>
            </a:endParaRPr>
          </a:p>
          <a:p>
            <a:pPr algn="l"/>
            <a:r>
              <a:rPr lang="ja-JP" altLang="en-US" sz="2000" dirty="0">
                <a:latin typeface="HGP創英角ｺﾞｼｯｸUB" panose="020B0900000000000000" pitchFamily="50" charset="-128"/>
                <a:ea typeface="HGP創英角ｺﾞｼｯｸUB" panose="020B0900000000000000" pitchFamily="50" charset="-128"/>
              </a:rPr>
              <a:t>　　　　　　　　　　　　　　　　多くの保健所圏域・市町村において健康課題に基づく取組みを実施できるよう支援する</a:t>
            </a:r>
          </a:p>
        </p:txBody>
      </p:sp>
      <p:sp>
        <p:nvSpPr>
          <p:cNvPr id="7" name="テキスト ボックス 6">
            <a:extLst>
              <a:ext uri="{FF2B5EF4-FFF2-40B4-BE49-F238E27FC236}">
                <a16:creationId xmlns:a16="http://schemas.microsoft.com/office/drawing/2014/main" id="{96499239-E7F3-465E-982A-776ABBB0D21C}"/>
              </a:ext>
            </a:extLst>
          </p:cNvPr>
          <p:cNvSpPr txBox="1"/>
          <p:nvPr/>
        </p:nvSpPr>
        <p:spPr>
          <a:xfrm>
            <a:off x="-177553" y="1343427"/>
            <a:ext cx="5450889"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　＜令和７年度の健康づくり課の取組（案） ＞</a:t>
            </a:r>
            <a:endParaRPr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612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2BB692B-07D6-411C-8949-50B2AF5F8254}"/>
              </a:ext>
            </a:extLst>
          </p:cNvPr>
          <p:cNvSpPr txBox="1"/>
          <p:nvPr/>
        </p:nvSpPr>
        <p:spPr>
          <a:xfrm>
            <a:off x="156809" y="582053"/>
            <a:ext cx="1405752" cy="400110"/>
          </a:xfrm>
          <a:prstGeom prst="rect">
            <a:avLst/>
          </a:prstGeom>
          <a:noFill/>
        </p:spPr>
        <p:txBody>
          <a:bodyPr wrap="square" rtlCol="0">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■長野県　</a:t>
            </a:r>
            <a:endParaRPr lang="en-US" altLang="ja-JP" sz="2000" dirty="0">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2B578748-C0EB-4357-BF14-4F7F12DF7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683" y="936354"/>
            <a:ext cx="3927111" cy="5830085"/>
          </a:xfrm>
          <a:prstGeom prst="rect">
            <a:avLst/>
          </a:prstGeom>
        </p:spPr>
      </p:pic>
      <p:sp>
        <p:nvSpPr>
          <p:cNvPr id="14" name="object 3">
            <a:extLst>
              <a:ext uri="{FF2B5EF4-FFF2-40B4-BE49-F238E27FC236}">
                <a16:creationId xmlns:a16="http://schemas.microsoft.com/office/drawing/2014/main" id="{7DCFA146-3E77-4983-BCCB-A5AF3396AAD3}"/>
              </a:ext>
            </a:extLst>
          </p:cNvPr>
          <p:cNvSpPr txBox="1">
            <a:spLocks/>
          </p:cNvSpPr>
          <p:nvPr/>
        </p:nvSpPr>
        <p:spPr>
          <a:xfrm>
            <a:off x="582686" y="1079302"/>
            <a:ext cx="3927111" cy="289823"/>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2700" algn="l">
              <a:lnSpc>
                <a:spcPct val="100000"/>
              </a:lnSpc>
              <a:spcBef>
                <a:spcPts val="100"/>
              </a:spcBef>
              <a:tabLst>
                <a:tab pos="422275" algn="l"/>
              </a:tabLst>
            </a:pPr>
            <a:r>
              <a:rPr lang="ja-JP" altLang="en-US" sz="1800" spc="-40" dirty="0">
                <a:latin typeface="Meiryo UI" panose="020B0604030504040204" pitchFamily="50" charset="-128"/>
                <a:ea typeface="Meiryo UI" panose="020B0604030504040204" pitchFamily="50" charset="-128"/>
              </a:rPr>
              <a:t>統計分析から示唆された健康長寿要因</a:t>
            </a:r>
          </a:p>
        </p:txBody>
      </p:sp>
      <p:graphicFrame>
        <p:nvGraphicFramePr>
          <p:cNvPr id="9" name="表 8">
            <a:extLst>
              <a:ext uri="{FF2B5EF4-FFF2-40B4-BE49-F238E27FC236}">
                <a16:creationId xmlns:a16="http://schemas.microsoft.com/office/drawing/2014/main" id="{65F3D456-DBE1-4EBB-883E-6CA254193524}"/>
              </a:ext>
            </a:extLst>
          </p:cNvPr>
          <p:cNvGraphicFramePr>
            <a:graphicFrameLocks noGrp="1"/>
          </p:cNvGraphicFramePr>
          <p:nvPr>
            <p:extLst>
              <p:ext uri="{D42A27DB-BD31-4B8C-83A1-F6EECF244321}">
                <p14:modId xmlns:p14="http://schemas.microsoft.com/office/powerpoint/2010/main" val="2384148283"/>
              </p:ext>
            </p:extLst>
          </p:nvPr>
        </p:nvGraphicFramePr>
        <p:xfrm>
          <a:off x="604897" y="1471252"/>
          <a:ext cx="5874035" cy="3958633"/>
        </p:xfrm>
        <a:graphic>
          <a:graphicData uri="http://schemas.openxmlformats.org/drawingml/2006/table">
            <a:tbl>
              <a:tblPr/>
              <a:tblGrid>
                <a:gridCol w="3540763">
                  <a:extLst>
                    <a:ext uri="{9D8B030D-6E8A-4147-A177-3AD203B41FA5}">
                      <a16:colId xmlns:a16="http://schemas.microsoft.com/office/drawing/2014/main" val="3751056540"/>
                    </a:ext>
                  </a:extLst>
                </a:gridCol>
                <a:gridCol w="2333272">
                  <a:extLst>
                    <a:ext uri="{9D8B030D-6E8A-4147-A177-3AD203B41FA5}">
                      <a16:colId xmlns:a16="http://schemas.microsoft.com/office/drawing/2014/main" val="325751145"/>
                    </a:ext>
                  </a:extLst>
                </a:gridCol>
              </a:tblGrid>
              <a:tr h="383833">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抽出された主な指標名</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統計分析による要因のまとめ</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652581160"/>
                  </a:ext>
                </a:extLst>
              </a:tr>
              <a:tr h="446850">
                <a:tc>
                  <a:txBody>
                    <a:bodyPr/>
                    <a:lstStyle/>
                    <a:p>
                      <a:pPr algn="l"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・就業率</a:t>
                      </a:r>
                      <a:br>
                        <a:rPr lang="ja-JP" altLang="en-US" sz="12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 （男性：５位 女性４位 平成１９年）</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高い就業意欲や積極的な社会活動への参加による生きがいを持ったくらし</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438549"/>
                  </a:ext>
                </a:extLst>
              </a:tr>
              <a:tr h="446850">
                <a:tc>
                  <a:txBody>
                    <a:bodyPr/>
                    <a:lstStyle/>
                    <a:p>
                      <a:pPr algn="l"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・高齢者就業率</a:t>
                      </a:r>
                      <a:br>
                        <a:rPr lang="ja-JP" altLang="en-US" sz="12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（男性：１位 平成１９年）</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0957331"/>
                  </a:ext>
                </a:extLst>
              </a:tr>
              <a:tr h="446850">
                <a:tc>
                  <a:txBody>
                    <a:bodyPr/>
                    <a:lstStyle/>
                    <a:p>
                      <a:pPr algn="l" rtl="0"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・社会活動・ボランティア参加率</a:t>
                      </a:r>
                      <a:br>
                        <a:rPr lang="ja-JP" altLang="en-US" sz="12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（女性：１４位 平成１８年）</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21719193"/>
                  </a:ext>
                </a:extLst>
              </a:tr>
              <a:tr h="446850">
                <a:tc>
                  <a:txBody>
                    <a:bodyPr/>
                    <a:lstStyle/>
                    <a:p>
                      <a:pPr algn="l"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・習慣的喫煙率</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（男性：４４位 平成１８～２２年）</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健康に対する意識の高さと健康づくり活動の成果</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728829"/>
                  </a:ext>
                </a:extLst>
              </a:tr>
              <a:tr h="446850">
                <a:tc>
                  <a:txBody>
                    <a:bodyPr/>
                    <a:lstStyle/>
                    <a:p>
                      <a:pPr algn="l"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・野菜摂取量</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（女性：１位 平成１８～２２年）</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0016042"/>
                  </a:ext>
                </a:extLst>
              </a:tr>
              <a:tr h="446850">
                <a:tc>
                  <a:txBody>
                    <a:bodyPr/>
                    <a:lstStyle/>
                    <a:p>
                      <a:pPr algn="l" rtl="0"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・メタボ該当者・予備群の割合</a:t>
                      </a:r>
                      <a:br>
                        <a:rPr lang="ja-JP" altLang="en-US" sz="1200" b="0" i="0" u="none" strike="noStrike">
                          <a:solidFill>
                            <a:srgbClr val="000000"/>
                          </a:solidFill>
                          <a:effectLst/>
                          <a:latin typeface="Meiryo UI" panose="020B0604030504040204" pitchFamily="50" charset="-128"/>
                          <a:ea typeface="Meiryo UI" panose="020B0604030504040204" pitchFamily="50" charset="-128"/>
                        </a:rPr>
                      </a:br>
                      <a:r>
                        <a:rPr lang="ja-JP" altLang="en-US" sz="1200" b="0" i="0" u="none" strike="noStrike">
                          <a:solidFill>
                            <a:srgbClr val="000000"/>
                          </a:solidFill>
                          <a:effectLst/>
                          <a:latin typeface="Meiryo UI" panose="020B0604030504040204" pitchFamily="50" charset="-128"/>
                          <a:ea typeface="Meiryo UI" panose="020B0604030504040204" pitchFamily="50" charset="-128"/>
                        </a:rPr>
                        <a:t>（男性：４５位  平成２２年度）</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47832890"/>
                  </a:ext>
                </a:extLst>
              </a:tr>
              <a:tr h="446850">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・保健師数</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（２位 平成２２年度）</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高い公衆衛生水準及び周産期医療の充実</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830385"/>
                  </a:ext>
                </a:extLst>
              </a:tr>
              <a:tr h="446850">
                <a:tc>
                  <a:txBody>
                    <a:bodyPr/>
                    <a:lstStyle/>
                    <a:p>
                      <a:pPr algn="l" rtl="0"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・周産期死亡率</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（４０位 平成２２年）</a:t>
                      </a:r>
                    </a:p>
                  </a:txBody>
                  <a:tcPr marL="6297" marR="6297" marT="6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488305633"/>
                  </a:ext>
                </a:extLst>
              </a:tr>
            </a:tbl>
          </a:graphicData>
        </a:graphic>
      </p:graphicFrame>
      <p:sp>
        <p:nvSpPr>
          <p:cNvPr id="17" name="object 6">
            <a:extLst>
              <a:ext uri="{FF2B5EF4-FFF2-40B4-BE49-F238E27FC236}">
                <a16:creationId xmlns:a16="http://schemas.microsoft.com/office/drawing/2014/main" id="{0650C442-98AC-423A-87CF-C8D93C3C1075}"/>
              </a:ext>
            </a:extLst>
          </p:cNvPr>
          <p:cNvSpPr txBox="1"/>
          <p:nvPr/>
        </p:nvSpPr>
        <p:spPr>
          <a:xfrm>
            <a:off x="739649" y="5513551"/>
            <a:ext cx="4702963" cy="566822"/>
          </a:xfrm>
          <a:prstGeom prst="rect">
            <a:avLst/>
          </a:prstGeom>
        </p:spPr>
        <p:txBody>
          <a:bodyPr vert="horz" wrap="square" lIns="0" tIns="12700" rIns="0" bIns="0" rtlCol="0">
            <a:spAutoFit/>
          </a:bodyPr>
          <a:lstStyle/>
          <a:p>
            <a:pPr marL="213360" marR="5080" indent="-201295">
              <a:lnSpc>
                <a:spcPct val="100000"/>
              </a:lnSpc>
              <a:spcBef>
                <a:spcPts val="100"/>
              </a:spcBef>
            </a:pPr>
            <a:r>
              <a:rPr sz="1200" spc="-25" dirty="0">
                <a:latin typeface="MS PGothic"/>
                <a:cs typeface="MS PGothic"/>
              </a:rPr>
              <a:t>※分析にあたっては、平成</a:t>
            </a:r>
            <a:r>
              <a:rPr sz="1200" spc="-10" dirty="0">
                <a:latin typeface="Calibri"/>
                <a:cs typeface="Calibri"/>
              </a:rPr>
              <a:t>22</a:t>
            </a:r>
            <a:r>
              <a:rPr sz="1200" spc="-25" dirty="0">
                <a:latin typeface="MS PGothic"/>
                <a:cs typeface="MS PGothic"/>
              </a:rPr>
              <a:t>年の平均寿命・健康寿命との相関を分析しているため、指標についても平成</a:t>
            </a:r>
            <a:r>
              <a:rPr sz="1200" spc="-10" dirty="0">
                <a:latin typeface="Calibri"/>
                <a:cs typeface="Calibri"/>
              </a:rPr>
              <a:t>22</a:t>
            </a:r>
            <a:r>
              <a:rPr sz="1200" spc="-25" dirty="0">
                <a:latin typeface="MS PGothic"/>
                <a:cs typeface="MS PGothic"/>
              </a:rPr>
              <a:t>年以前かつその直近年</a:t>
            </a:r>
            <a:r>
              <a:rPr sz="1200" spc="-30" dirty="0">
                <a:latin typeface="MS PGothic"/>
                <a:cs typeface="MS PGothic"/>
              </a:rPr>
              <a:t>のデータを使用して分析を実施</a:t>
            </a:r>
            <a:endParaRPr sz="1200" dirty="0">
              <a:latin typeface="MS PGothic"/>
              <a:cs typeface="MS PGothic"/>
            </a:endParaRPr>
          </a:p>
        </p:txBody>
      </p:sp>
      <p:sp>
        <p:nvSpPr>
          <p:cNvPr id="8" name="テキスト ボックス 7">
            <a:extLst>
              <a:ext uri="{FF2B5EF4-FFF2-40B4-BE49-F238E27FC236}">
                <a16:creationId xmlns:a16="http://schemas.microsoft.com/office/drawing/2014/main" id="{334A3C81-248C-4418-9F67-6F3024E1568E}"/>
              </a:ext>
            </a:extLst>
          </p:cNvPr>
          <p:cNvSpPr txBox="1"/>
          <p:nvPr/>
        </p:nvSpPr>
        <p:spPr>
          <a:xfrm>
            <a:off x="6263712" y="577065"/>
            <a:ext cx="1306692" cy="400110"/>
          </a:xfrm>
          <a:prstGeom prst="rect">
            <a:avLst/>
          </a:prstGeom>
          <a:noFill/>
        </p:spPr>
        <p:txBody>
          <a:bodyPr wrap="square" rtlCol="0">
            <a:spAutoFit/>
          </a:bodyPr>
          <a:lstStyle/>
          <a:p>
            <a:r>
              <a:rPr lang="ja-JP" altLang="en-US" sz="2000" dirty="0">
                <a:latin typeface="UD デジタル 教科書体 NK-B" panose="02020700000000000000" pitchFamily="18" charset="-128"/>
                <a:ea typeface="UD デジタル 教科書体 NK-B" panose="02020700000000000000" pitchFamily="18" charset="-128"/>
              </a:rPr>
              <a:t>■滋賀県　</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11" name="スライド番号プレースホルダー 3">
            <a:extLst>
              <a:ext uri="{FF2B5EF4-FFF2-40B4-BE49-F238E27FC236}">
                <a16:creationId xmlns:a16="http://schemas.microsoft.com/office/drawing/2014/main" id="{41E808B0-76DB-420B-ACA1-66297D108C5A}"/>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23</a:t>
            </a:fld>
            <a:endParaRPr lang="ja-JP" altLang="en-US" sz="15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CE9828EA-8E29-BBAC-5C32-0FD4D1C4335D}"/>
              </a:ext>
            </a:extLst>
          </p:cNvPr>
          <p:cNvSpPr txBox="1">
            <a:spLocks/>
          </p:cNvSpPr>
          <p:nvPr/>
        </p:nvSpPr>
        <p:spPr>
          <a:xfrm>
            <a:off x="61499" y="133484"/>
            <a:ext cx="11744505" cy="3968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　＜参考＞他都道府県における健康医療データにかかる分析について</a:t>
            </a:r>
            <a:endParaRPr lang="en-US" altLang="ja-JP" sz="2000" dirty="0">
              <a:solidFill>
                <a:schemeClr val="accent1">
                  <a:lumMod val="50000"/>
                </a:schemeClr>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4043288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3E65F9C-1F3E-4FED-B54E-D7BFABC3D9C8}"/>
              </a:ext>
            </a:extLst>
          </p:cNvPr>
          <p:cNvPicPr>
            <a:picLocks noChangeAspect="1"/>
          </p:cNvPicPr>
          <p:nvPr/>
        </p:nvPicPr>
        <p:blipFill>
          <a:blip r:embed="rId2"/>
          <a:stretch>
            <a:fillRect/>
          </a:stretch>
        </p:blipFill>
        <p:spPr>
          <a:xfrm>
            <a:off x="4782936" y="1690856"/>
            <a:ext cx="1171449" cy="1626660"/>
          </a:xfrm>
          <a:prstGeom prst="rect">
            <a:avLst/>
          </a:prstGeom>
        </p:spPr>
      </p:pic>
      <p:sp>
        <p:nvSpPr>
          <p:cNvPr id="5" name="object 5"/>
          <p:cNvSpPr/>
          <p:nvPr/>
        </p:nvSpPr>
        <p:spPr>
          <a:xfrm>
            <a:off x="3540760" y="3358008"/>
            <a:ext cx="5207000" cy="1757191"/>
          </a:xfrm>
          <a:custGeom>
            <a:avLst/>
            <a:gdLst/>
            <a:ahLst/>
            <a:cxnLst/>
            <a:rect l="l" t="t" r="r" b="b"/>
            <a:pathLst>
              <a:path w="7743825" h="1638300">
                <a:moveTo>
                  <a:pt x="7536560" y="1625600"/>
                </a:moveTo>
                <a:lnTo>
                  <a:pt x="208699" y="1625600"/>
                </a:lnTo>
                <a:lnTo>
                  <a:pt x="222910" y="1638300"/>
                </a:lnTo>
                <a:lnTo>
                  <a:pt x="7522718" y="1638300"/>
                </a:lnTo>
                <a:lnTo>
                  <a:pt x="7536560" y="1625600"/>
                </a:lnTo>
                <a:close/>
              </a:path>
              <a:path w="7743825" h="1638300">
                <a:moveTo>
                  <a:pt x="7562469" y="12700"/>
                </a:moveTo>
                <a:lnTo>
                  <a:pt x="193484" y="12700"/>
                </a:lnTo>
                <a:lnTo>
                  <a:pt x="179374" y="25400"/>
                </a:lnTo>
                <a:lnTo>
                  <a:pt x="153670" y="38100"/>
                </a:lnTo>
                <a:lnTo>
                  <a:pt x="129324" y="50800"/>
                </a:lnTo>
                <a:lnTo>
                  <a:pt x="106603" y="63500"/>
                </a:lnTo>
                <a:lnTo>
                  <a:pt x="85686" y="88900"/>
                </a:lnTo>
                <a:lnTo>
                  <a:pt x="66713" y="101600"/>
                </a:lnTo>
                <a:lnTo>
                  <a:pt x="35077" y="152400"/>
                </a:lnTo>
                <a:lnTo>
                  <a:pt x="17627" y="190500"/>
                </a:lnTo>
                <a:lnTo>
                  <a:pt x="5803" y="228600"/>
                </a:lnTo>
                <a:lnTo>
                  <a:pt x="1409" y="266700"/>
                </a:lnTo>
                <a:lnTo>
                  <a:pt x="393" y="279400"/>
                </a:lnTo>
                <a:lnTo>
                  <a:pt x="0" y="292100"/>
                </a:lnTo>
                <a:lnTo>
                  <a:pt x="12" y="1346200"/>
                </a:lnTo>
                <a:lnTo>
                  <a:pt x="457" y="1358900"/>
                </a:lnTo>
                <a:lnTo>
                  <a:pt x="3517" y="1397000"/>
                </a:lnTo>
                <a:lnTo>
                  <a:pt x="13538" y="1435100"/>
                </a:lnTo>
                <a:lnTo>
                  <a:pt x="36512" y="1485900"/>
                </a:lnTo>
                <a:lnTo>
                  <a:pt x="68643" y="1536700"/>
                </a:lnTo>
                <a:lnTo>
                  <a:pt x="109016" y="1574800"/>
                </a:lnTo>
                <a:lnTo>
                  <a:pt x="131864" y="1600200"/>
                </a:lnTo>
                <a:lnTo>
                  <a:pt x="156324" y="1612900"/>
                </a:lnTo>
                <a:lnTo>
                  <a:pt x="181483" y="1625600"/>
                </a:lnTo>
                <a:lnTo>
                  <a:pt x="7564628" y="1625600"/>
                </a:lnTo>
                <a:lnTo>
                  <a:pt x="7590282" y="1612900"/>
                </a:lnTo>
                <a:lnTo>
                  <a:pt x="7447788" y="1612900"/>
                </a:lnTo>
                <a:lnTo>
                  <a:pt x="219240" y="1600200"/>
                </a:lnTo>
                <a:lnTo>
                  <a:pt x="207213" y="1587500"/>
                </a:lnTo>
                <a:lnTo>
                  <a:pt x="195541" y="1587500"/>
                </a:lnTo>
                <a:lnTo>
                  <a:pt x="172910" y="1574800"/>
                </a:lnTo>
                <a:lnTo>
                  <a:pt x="151625" y="1562100"/>
                </a:lnTo>
                <a:lnTo>
                  <a:pt x="131737" y="1549400"/>
                </a:lnTo>
                <a:lnTo>
                  <a:pt x="113461" y="1536700"/>
                </a:lnTo>
                <a:lnTo>
                  <a:pt x="96837" y="1511300"/>
                </a:lnTo>
                <a:lnTo>
                  <a:pt x="81978" y="1498600"/>
                </a:lnTo>
                <a:lnTo>
                  <a:pt x="58229" y="1447800"/>
                </a:lnTo>
                <a:lnTo>
                  <a:pt x="46139" y="1409700"/>
                </a:lnTo>
                <a:lnTo>
                  <a:pt x="39382" y="1371600"/>
                </a:lnTo>
                <a:lnTo>
                  <a:pt x="38100" y="1346200"/>
                </a:lnTo>
                <a:lnTo>
                  <a:pt x="38100" y="292100"/>
                </a:lnTo>
                <a:lnTo>
                  <a:pt x="41097" y="254000"/>
                </a:lnTo>
                <a:lnTo>
                  <a:pt x="49758" y="215900"/>
                </a:lnTo>
                <a:lnTo>
                  <a:pt x="69380" y="165100"/>
                </a:lnTo>
                <a:lnTo>
                  <a:pt x="82321" y="152400"/>
                </a:lnTo>
                <a:lnTo>
                  <a:pt x="97218" y="127000"/>
                </a:lnTo>
                <a:lnTo>
                  <a:pt x="113893" y="114300"/>
                </a:lnTo>
                <a:lnTo>
                  <a:pt x="132219" y="88900"/>
                </a:lnTo>
                <a:lnTo>
                  <a:pt x="152133" y="76200"/>
                </a:lnTo>
                <a:lnTo>
                  <a:pt x="173443" y="63500"/>
                </a:lnTo>
                <a:lnTo>
                  <a:pt x="195961" y="50800"/>
                </a:lnTo>
                <a:lnTo>
                  <a:pt x="219494" y="50800"/>
                </a:lnTo>
                <a:lnTo>
                  <a:pt x="231813" y="38100"/>
                </a:lnTo>
                <a:lnTo>
                  <a:pt x="7599870" y="38100"/>
                </a:lnTo>
                <a:lnTo>
                  <a:pt x="7587615" y="25400"/>
                </a:lnTo>
                <a:lnTo>
                  <a:pt x="7562469" y="12700"/>
                </a:lnTo>
                <a:close/>
              </a:path>
              <a:path w="7743825" h="1638300">
                <a:moveTo>
                  <a:pt x="7599870" y="38100"/>
                </a:moveTo>
                <a:lnTo>
                  <a:pt x="7512431" y="38100"/>
                </a:lnTo>
                <a:lnTo>
                  <a:pt x="7524750" y="50800"/>
                </a:lnTo>
                <a:lnTo>
                  <a:pt x="7548499" y="50800"/>
                </a:lnTo>
                <a:lnTo>
                  <a:pt x="7571105" y="63500"/>
                </a:lnTo>
                <a:lnTo>
                  <a:pt x="7592314" y="76200"/>
                </a:lnTo>
                <a:lnTo>
                  <a:pt x="7612253" y="88900"/>
                </a:lnTo>
                <a:lnTo>
                  <a:pt x="7630414" y="114300"/>
                </a:lnTo>
                <a:lnTo>
                  <a:pt x="7647178" y="127000"/>
                </a:lnTo>
                <a:lnTo>
                  <a:pt x="7661909" y="152400"/>
                </a:lnTo>
                <a:lnTo>
                  <a:pt x="7674736" y="165100"/>
                </a:lnTo>
                <a:lnTo>
                  <a:pt x="7685658" y="190500"/>
                </a:lnTo>
                <a:lnTo>
                  <a:pt x="7697724" y="228600"/>
                </a:lnTo>
                <a:lnTo>
                  <a:pt x="7704455" y="266700"/>
                </a:lnTo>
                <a:lnTo>
                  <a:pt x="7705725" y="292100"/>
                </a:lnTo>
                <a:lnTo>
                  <a:pt x="7705725" y="1346200"/>
                </a:lnTo>
                <a:lnTo>
                  <a:pt x="7702804" y="1384300"/>
                </a:lnTo>
                <a:lnTo>
                  <a:pt x="7694168" y="1422400"/>
                </a:lnTo>
                <a:lnTo>
                  <a:pt x="7674483" y="1473200"/>
                </a:lnTo>
                <a:lnTo>
                  <a:pt x="7646797" y="1511300"/>
                </a:lnTo>
                <a:lnTo>
                  <a:pt x="7630159" y="1536700"/>
                </a:lnTo>
                <a:lnTo>
                  <a:pt x="7611745" y="1549400"/>
                </a:lnTo>
                <a:lnTo>
                  <a:pt x="7591806" y="1562100"/>
                </a:lnTo>
                <a:lnTo>
                  <a:pt x="7570597" y="1574800"/>
                </a:lnTo>
                <a:lnTo>
                  <a:pt x="7547991" y="1587500"/>
                </a:lnTo>
                <a:lnTo>
                  <a:pt x="7536433" y="1587500"/>
                </a:lnTo>
                <a:lnTo>
                  <a:pt x="7524496" y="1600200"/>
                </a:lnTo>
                <a:lnTo>
                  <a:pt x="7461123" y="1600200"/>
                </a:lnTo>
                <a:lnTo>
                  <a:pt x="7447788" y="1612900"/>
                </a:lnTo>
                <a:lnTo>
                  <a:pt x="7590282" y="1612900"/>
                </a:lnTo>
                <a:lnTo>
                  <a:pt x="7614539" y="1587500"/>
                </a:lnTo>
                <a:lnTo>
                  <a:pt x="7637399" y="1574800"/>
                </a:lnTo>
                <a:lnTo>
                  <a:pt x="7677277" y="1536700"/>
                </a:lnTo>
                <a:lnTo>
                  <a:pt x="7708773" y="1485900"/>
                </a:lnTo>
                <a:lnTo>
                  <a:pt x="7726299" y="1447800"/>
                </a:lnTo>
                <a:lnTo>
                  <a:pt x="7738109" y="1409700"/>
                </a:lnTo>
                <a:lnTo>
                  <a:pt x="7743444" y="1358900"/>
                </a:lnTo>
                <a:lnTo>
                  <a:pt x="7743825" y="1346200"/>
                </a:lnTo>
                <a:lnTo>
                  <a:pt x="7743825" y="292100"/>
                </a:lnTo>
                <a:lnTo>
                  <a:pt x="7742301" y="254000"/>
                </a:lnTo>
                <a:lnTo>
                  <a:pt x="7734300" y="215900"/>
                </a:lnTo>
                <a:lnTo>
                  <a:pt x="7719949" y="177800"/>
                </a:lnTo>
                <a:lnTo>
                  <a:pt x="7692517" y="127000"/>
                </a:lnTo>
                <a:lnTo>
                  <a:pt x="7656068" y="76200"/>
                </a:lnTo>
                <a:lnTo>
                  <a:pt x="7612126" y="50800"/>
                </a:lnTo>
                <a:lnTo>
                  <a:pt x="7599870" y="38100"/>
                </a:lnTo>
                <a:close/>
              </a:path>
              <a:path w="7743825" h="1638300">
                <a:moveTo>
                  <a:pt x="7460233" y="1587500"/>
                </a:moveTo>
                <a:lnTo>
                  <a:pt x="296062" y="1587500"/>
                </a:lnTo>
                <a:lnTo>
                  <a:pt x="7447407" y="1600200"/>
                </a:lnTo>
                <a:lnTo>
                  <a:pt x="7460233" y="1587500"/>
                </a:lnTo>
                <a:close/>
              </a:path>
              <a:path w="7743825" h="1638300">
                <a:moveTo>
                  <a:pt x="296062" y="1574800"/>
                </a:moveTo>
                <a:lnTo>
                  <a:pt x="211226" y="1574800"/>
                </a:lnTo>
                <a:lnTo>
                  <a:pt x="222758" y="1587500"/>
                </a:lnTo>
                <a:lnTo>
                  <a:pt x="7447026" y="1587500"/>
                </a:lnTo>
                <a:lnTo>
                  <a:pt x="296062" y="1574800"/>
                </a:lnTo>
                <a:close/>
              </a:path>
              <a:path w="7743825" h="1638300">
                <a:moveTo>
                  <a:pt x="7531734" y="1574800"/>
                </a:moveTo>
                <a:lnTo>
                  <a:pt x="7459345" y="1574800"/>
                </a:lnTo>
                <a:lnTo>
                  <a:pt x="7447026" y="1587500"/>
                </a:lnTo>
                <a:lnTo>
                  <a:pt x="7520432" y="1587500"/>
                </a:lnTo>
                <a:lnTo>
                  <a:pt x="7531734" y="1574800"/>
                </a:lnTo>
                <a:close/>
              </a:path>
              <a:path w="7743825" h="1638300">
                <a:moveTo>
                  <a:pt x="227533" y="63500"/>
                </a:moveTo>
                <a:lnTo>
                  <a:pt x="201485" y="63500"/>
                </a:lnTo>
                <a:lnTo>
                  <a:pt x="180035" y="76200"/>
                </a:lnTo>
                <a:lnTo>
                  <a:pt x="159740" y="88900"/>
                </a:lnTo>
                <a:lnTo>
                  <a:pt x="140766" y="101600"/>
                </a:lnTo>
                <a:lnTo>
                  <a:pt x="123291" y="114300"/>
                </a:lnTo>
                <a:lnTo>
                  <a:pt x="107391" y="139700"/>
                </a:lnTo>
                <a:lnTo>
                  <a:pt x="93179" y="152400"/>
                </a:lnTo>
                <a:lnTo>
                  <a:pt x="80810" y="177800"/>
                </a:lnTo>
                <a:lnTo>
                  <a:pt x="70218" y="190500"/>
                </a:lnTo>
                <a:lnTo>
                  <a:pt x="65824" y="203200"/>
                </a:lnTo>
                <a:lnTo>
                  <a:pt x="55841" y="241300"/>
                </a:lnTo>
                <a:lnTo>
                  <a:pt x="51168" y="279400"/>
                </a:lnTo>
                <a:lnTo>
                  <a:pt x="50787" y="1346200"/>
                </a:lnTo>
                <a:lnTo>
                  <a:pt x="51130" y="1358900"/>
                </a:lnTo>
                <a:lnTo>
                  <a:pt x="55638" y="1397000"/>
                </a:lnTo>
                <a:lnTo>
                  <a:pt x="65455" y="1435100"/>
                </a:lnTo>
                <a:lnTo>
                  <a:pt x="79946" y="1460500"/>
                </a:lnTo>
                <a:lnTo>
                  <a:pt x="92151" y="1485900"/>
                </a:lnTo>
                <a:lnTo>
                  <a:pt x="106235" y="1498600"/>
                </a:lnTo>
                <a:lnTo>
                  <a:pt x="121996" y="1524000"/>
                </a:lnTo>
                <a:lnTo>
                  <a:pt x="139319" y="1536700"/>
                </a:lnTo>
                <a:lnTo>
                  <a:pt x="158216" y="1549400"/>
                </a:lnTo>
                <a:lnTo>
                  <a:pt x="178435" y="1562100"/>
                </a:lnTo>
                <a:lnTo>
                  <a:pt x="200228" y="1574800"/>
                </a:lnTo>
                <a:lnTo>
                  <a:pt x="226275" y="1574800"/>
                </a:lnTo>
                <a:lnTo>
                  <a:pt x="215239" y="1562100"/>
                </a:lnTo>
                <a:lnTo>
                  <a:pt x="204914" y="1562100"/>
                </a:lnTo>
                <a:lnTo>
                  <a:pt x="183972" y="1549400"/>
                </a:lnTo>
                <a:lnTo>
                  <a:pt x="146888" y="1524000"/>
                </a:lnTo>
                <a:lnTo>
                  <a:pt x="115633" y="1498600"/>
                </a:lnTo>
                <a:lnTo>
                  <a:pt x="102323" y="1473200"/>
                </a:lnTo>
                <a:lnTo>
                  <a:pt x="90805" y="1460500"/>
                </a:lnTo>
                <a:lnTo>
                  <a:pt x="81102" y="1435100"/>
                </a:lnTo>
                <a:lnTo>
                  <a:pt x="77266" y="1422400"/>
                </a:lnTo>
                <a:lnTo>
                  <a:pt x="73774" y="1422400"/>
                </a:lnTo>
                <a:lnTo>
                  <a:pt x="66065" y="1384300"/>
                </a:lnTo>
                <a:lnTo>
                  <a:pt x="63487" y="1346200"/>
                </a:lnTo>
                <a:lnTo>
                  <a:pt x="63500" y="292100"/>
                </a:lnTo>
                <a:lnTo>
                  <a:pt x="66281" y="254000"/>
                </a:lnTo>
                <a:lnTo>
                  <a:pt x="74168" y="215900"/>
                </a:lnTo>
                <a:lnTo>
                  <a:pt x="77876" y="215900"/>
                </a:lnTo>
                <a:lnTo>
                  <a:pt x="82029" y="203200"/>
                </a:lnTo>
                <a:lnTo>
                  <a:pt x="92240" y="177800"/>
                </a:lnTo>
                <a:lnTo>
                  <a:pt x="104038" y="165100"/>
                </a:lnTo>
                <a:lnTo>
                  <a:pt x="117563" y="139700"/>
                </a:lnTo>
                <a:lnTo>
                  <a:pt x="149301" y="114300"/>
                </a:lnTo>
                <a:lnTo>
                  <a:pt x="186626" y="88900"/>
                </a:lnTo>
                <a:lnTo>
                  <a:pt x="207022" y="76200"/>
                </a:lnTo>
                <a:lnTo>
                  <a:pt x="216915" y="76200"/>
                </a:lnTo>
                <a:lnTo>
                  <a:pt x="227533" y="63500"/>
                </a:lnTo>
                <a:close/>
              </a:path>
              <a:path w="7743825" h="1638300">
                <a:moveTo>
                  <a:pt x="7543800" y="63500"/>
                </a:moveTo>
                <a:lnTo>
                  <a:pt x="7517765" y="63500"/>
                </a:lnTo>
                <a:lnTo>
                  <a:pt x="7528686" y="76200"/>
                </a:lnTo>
                <a:lnTo>
                  <a:pt x="7539101" y="76200"/>
                </a:lnTo>
                <a:lnTo>
                  <a:pt x="7560056" y="88900"/>
                </a:lnTo>
                <a:lnTo>
                  <a:pt x="7597013" y="114300"/>
                </a:lnTo>
                <a:lnTo>
                  <a:pt x="7628382" y="139700"/>
                </a:lnTo>
                <a:lnTo>
                  <a:pt x="7641463" y="165100"/>
                </a:lnTo>
                <a:lnTo>
                  <a:pt x="7653147" y="177800"/>
                </a:lnTo>
                <a:lnTo>
                  <a:pt x="7662799" y="203200"/>
                </a:lnTo>
                <a:lnTo>
                  <a:pt x="7666608" y="215900"/>
                </a:lnTo>
                <a:lnTo>
                  <a:pt x="7670165" y="228600"/>
                </a:lnTo>
                <a:lnTo>
                  <a:pt x="7673340" y="228600"/>
                </a:lnTo>
                <a:lnTo>
                  <a:pt x="7679308" y="266700"/>
                </a:lnTo>
                <a:lnTo>
                  <a:pt x="7680452" y="292100"/>
                </a:lnTo>
                <a:lnTo>
                  <a:pt x="7680325" y="1346200"/>
                </a:lnTo>
                <a:lnTo>
                  <a:pt x="7677658" y="1384300"/>
                </a:lnTo>
                <a:lnTo>
                  <a:pt x="7669657" y="1422400"/>
                </a:lnTo>
                <a:lnTo>
                  <a:pt x="7665974" y="1435100"/>
                </a:lnTo>
                <a:lnTo>
                  <a:pt x="7661909" y="1435100"/>
                </a:lnTo>
                <a:lnTo>
                  <a:pt x="7651623" y="1460500"/>
                </a:lnTo>
                <a:lnTo>
                  <a:pt x="7626350" y="1498600"/>
                </a:lnTo>
                <a:lnTo>
                  <a:pt x="7594600" y="1524000"/>
                </a:lnTo>
                <a:lnTo>
                  <a:pt x="7557389" y="1549400"/>
                </a:lnTo>
                <a:lnTo>
                  <a:pt x="7536942" y="1562100"/>
                </a:lnTo>
                <a:lnTo>
                  <a:pt x="7527035" y="1562100"/>
                </a:lnTo>
                <a:lnTo>
                  <a:pt x="7516495" y="1574800"/>
                </a:lnTo>
                <a:lnTo>
                  <a:pt x="7542530" y="1574800"/>
                </a:lnTo>
                <a:lnTo>
                  <a:pt x="7563993" y="1562100"/>
                </a:lnTo>
                <a:lnTo>
                  <a:pt x="7603235" y="1536700"/>
                </a:lnTo>
                <a:lnTo>
                  <a:pt x="7636509" y="1511300"/>
                </a:lnTo>
                <a:lnTo>
                  <a:pt x="7663053" y="1460500"/>
                </a:lnTo>
                <a:lnTo>
                  <a:pt x="7673721" y="1447800"/>
                </a:lnTo>
                <a:lnTo>
                  <a:pt x="7685278" y="1409700"/>
                </a:lnTo>
                <a:lnTo>
                  <a:pt x="7691755" y="1371600"/>
                </a:lnTo>
                <a:lnTo>
                  <a:pt x="7693152" y="292100"/>
                </a:lnTo>
                <a:lnTo>
                  <a:pt x="7692771" y="279400"/>
                </a:lnTo>
                <a:lnTo>
                  <a:pt x="7688199" y="241300"/>
                </a:lnTo>
                <a:lnTo>
                  <a:pt x="7678420" y="203200"/>
                </a:lnTo>
                <a:lnTo>
                  <a:pt x="7663942" y="177800"/>
                </a:lnTo>
                <a:lnTo>
                  <a:pt x="7651750" y="152400"/>
                </a:lnTo>
                <a:lnTo>
                  <a:pt x="7637780" y="139700"/>
                </a:lnTo>
                <a:lnTo>
                  <a:pt x="7621905" y="114300"/>
                </a:lnTo>
                <a:lnTo>
                  <a:pt x="7604633" y="101600"/>
                </a:lnTo>
                <a:lnTo>
                  <a:pt x="7585709" y="88900"/>
                </a:lnTo>
                <a:lnTo>
                  <a:pt x="7565517" y="76200"/>
                </a:lnTo>
                <a:lnTo>
                  <a:pt x="7543800" y="63500"/>
                </a:lnTo>
                <a:close/>
              </a:path>
              <a:path w="7743825" h="1638300">
                <a:moveTo>
                  <a:pt x="7509636" y="50800"/>
                </a:moveTo>
                <a:lnTo>
                  <a:pt x="223507" y="50800"/>
                </a:lnTo>
                <a:lnTo>
                  <a:pt x="212229" y="63500"/>
                </a:lnTo>
                <a:lnTo>
                  <a:pt x="7521194" y="63500"/>
                </a:lnTo>
                <a:lnTo>
                  <a:pt x="7509636" y="50800"/>
                </a:lnTo>
                <a:close/>
              </a:path>
              <a:path w="7743825" h="1638300">
                <a:moveTo>
                  <a:pt x="7521067" y="0"/>
                </a:moveTo>
                <a:lnTo>
                  <a:pt x="221272" y="0"/>
                </a:lnTo>
                <a:lnTo>
                  <a:pt x="207441" y="12700"/>
                </a:lnTo>
                <a:lnTo>
                  <a:pt x="7535291" y="12700"/>
                </a:lnTo>
                <a:lnTo>
                  <a:pt x="7521067" y="0"/>
                </a:lnTo>
                <a:close/>
              </a:path>
            </a:pathLst>
          </a:custGeom>
          <a:solidFill>
            <a:srgbClr val="99CC00"/>
          </a:solidFill>
        </p:spPr>
        <p:txBody>
          <a:bodyPr wrap="square" lIns="0" tIns="0" rIns="0" bIns="0" rtlCol="0"/>
          <a:lstStyle/>
          <a:p>
            <a:endParaRPr/>
          </a:p>
        </p:txBody>
      </p:sp>
      <p:sp>
        <p:nvSpPr>
          <p:cNvPr id="10" name="object 10"/>
          <p:cNvSpPr/>
          <p:nvPr/>
        </p:nvSpPr>
        <p:spPr>
          <a:xfrm>
            <a:off x="3439850" y="541096"/>
            <a:ext cx="5609808" cy="556145"/>
          </a:xfrm>
          <a:custGeom>
            <a:avLst/>
            <a:gdLst/>
            <a:ahLst/>
            <a:cxnLst/>
            <a:rect l="l" t="t" r="r" b="b"/>
            <a:pathLst>
              <a:path w="3009900" h="841375">
                <a:moveTo>
                  <a:pt x="1504950" y="0"/>
                </a:moveTo>
                <a:lnTo>
                  <a:pt x="1434100" y="457"/>
                </a:lnTo>
                <a:lnTo>
                  <a:pt x="1364094" y="1818"/>
                </a:lnTo>
                <a:lnTo>
                  <a:pt x="1295005" y="4060"/>
                </a:lnTo>
                <a:lnTo>
                  <a:pt x="1226903" y="7164"/>
                </a:lnTo>
                <a:lnTo>
                  <a:pt x="1159861" y="11110"/>
                </a:lnTo>
                <a:lnTo>
                  <a:pt x="1093952" y="15877"/>
                </a:lnTo>
                <a:lnTo>
                  <a:pt x="1029248" y="21446"/>
                </a:lnTo>
                <a:lnTo>
                  <a:pt x="965821" y="27796"/>
                </a:lnTo>
                <a:lnTo>
                  <a:pt x="903743" y="34907"/>
                </a:lnTo>
                <a:lnTo>
                  <a:pt x="843087" y="42759"/>
                </a:lnTo>
                <a:lnTo>
                  <a:pt x="783924" y="51331"/>
                </a:lnTo>
                <a:lnTo>
                  <a:pt x="726328" y="60604"/>
                </a:lnTo>
                <a:lnTo>
                  <a:pt x="670370" y="70557"/>
                </a:lnTo>
                <a:lnTo>
                  <a:pt x="616122" y="81170"/>
                </a:lnTo>
                <a:lnTo>
                  <a:pt x="563657" y="92423"/>
                </a:lnTo>
                <a:lnTo>
                  <a:pt x="513047" y="104295"/>
                </a:lnTo>
                <a:lnTo>
                  <a:pt x="464365" y="116767"/>
                </a:lnTo>
                <a:lnTo>
                  <a:pt x="417682" y="129818"/>
                </a:lnTo>
                <a:lnTo>
                  <a:pt x="373070" y="143428"/>
                </a:lnTo>
                <a:lnTo>
                  <a:pt x="330603" y="157577"/>
                </a:lnTo>
                <a:lnTo>
                  <a:pt x="290352" y="172245"/>
                </a:lnTo>
                <a:lnTo>
                  <a:pt x="252389" y="187411"/>
                </a:lnTo>
                <a:lnTo>
                  <a:pt x="216787" y="203056"/>
                </a:lnTo>
                <a:lnTo>
                  <a:pt x="152955" y="235699"/>
                </a:lnTo>
                <a:lnTo>
                  <a:pt x="99432" y="270014"/>
                </a:lnTo>
                <a:lnTo>
                  <a:pt x="56797" y="305837"/>
                </a:lnTo>
                <a:lnTo>
                  <a:pt x="25628" y="343009"/>
                </a:lnTo>
                <a:lnTo>
                  <a:pt x="6503" y="381367"/>
                </a:lnTo>
                <a:lnTo>
                  <a:pt x="0" y="420750"/>
                </a:lnTo>
                <a:lnTo>
                  <a:pt x="1637" y="440549"/>
                </a:lnTo>
                <a:lnTo>
                  <a:pt x="14524" y="479421"/>
                </a:lnTo>
                <a:lnTo>
                  <a:pt x="39743" y="517189"/>
                </a:lnTo>
                <a:lnTo>
                  <a:pt x="76718" y="553692"/>
                </a:lnTo>
                <a:lnTo>
                  <a:pt x="124869" y="588768"/>
                </a:lnTo>
                <a:lnTo>
                  <a:pt x="183619" y="622256"/>
                </a:lnTo>
                <a:lnTo>
                  <a:pt x="252389" y="653994"/>
                </a:lnTo>
                <a:lnTo>
                  <a:pt x="290352" y="669156"/>
                </a:lnTo>
                <a:lnTo>
                  <a:pt x="330603" y="683820"/>
                </a:lnTo>
                <a:lnTo>
                  <a:pt x="373070" y="697966"/>
                </a:lnTo>
                <a:lnTo>
                  <a:pt x="417682" y="711573"/>
                </a:lnTo>
                <a:lnTo>
                  <a:pt x="464365" y="724622"/>
                </a:lnTo>
                <a:lnTo>
                  <a:pt x="513047" y="737091"/>
                </a:lnTo>
                <a:lnTo>
                  <a:pt x="563657" y="748961"/>
                </a:lnTo>
                <a:lnTo>
                  <a:pt x="616122" y="760212"/>
                </a:lnTo>
                <a:lnTo>
                  <a:pt x="670370" y="770824"/>
                </a:lnTo>
                <a:lnTo>
                  <a:pt x="726328" y="780775"/>
                </a:lnTo>
                <a:lnTo>
                  <a:pt x="783924" y="790047"/>
                </a:lnTo>
                <a:lnTo>
                  <a:pt x="843087" y="798618"/>
                </a:lnTo>
                <a:lnTo>
                  <a:pt x="903743" y="806469"/>
                </a:lnTo>
                <a:lnTo>
                  <a:pt x="965821" y="813579"/>
                </a:lnTo>
                <a:lnTo>
                  <a:pt x="1029248" y="819929"/>
                </a:lnTo>
                <a:lnTo>
                  <a:pt x="1093952" y="825497"/>
                </a:lnTo>
                <a:lnTo>
                  <a:pt x="1159861" y="830264"/>
                </a:lnTo>
                <a:lnTo>
                  <a:pt x="1226903" y="834210"/>
                </a:lnTo>
                <a:lnTo>
                  <a:pt x="1295005" y="837314"/>
                </a:lnTo>
                <a:lnTo>
                  <a:pt x="1364094" y="839556"/>
                </a:lnTo>
                <a:lnTo>
                  <a:pt x="1434100" y="840917"/>
                </a:lnTo>
                <a:lnTo>
                  <a:pt x="1504950" y="841375"/>
                </a:lnTo>
                <a:lnTo>
                  <a:pt x="1575799" y="840917"/>
                </a:lnTo>
                <a:lnTo>
                  <a:pt x="1645805" y="839556"/>
                </a:lnTo>
                <a:lnTo>
                  <a:pt x="1714894" y="837314"/>
                </a:lnTo>
                <a:lnTo>
                  <a:pt x="1782996" y="834210"/>
                </a:lnTo>
                <a:lnTo>
                  <a:pt x="1850038" y="830264"/>
                </a:lnTo>
                <a:lnTo>
                  <a:pt x="1915947" y="825497"/>
                </a:lnTo>
                <a:lnTo>
                  <a:pt x="1980651" y="819929"/>
                </a:lnTo>
                <a:lnTo>
                  <a:pt x="2044078" y="813579"/>
                </a:lnTo>
                <a:lnTo>
                  <a:pt x="2106156" y="806469"/>
                </a:lnTo>
                <a:lnTo>
                  <a:pt x="2166812" y="798618"/>
                </a:lnTo>
                <a:lnTo>
                  <a:pt x="2225975" y="790047"/>
                </a:lnTo>
                <a:lnTo>
                  <a:pt x="2283571" y="780775"/>
                </a:lnTo>
                <a:lnTo>
                  <a:pt x="2339529" y="770824"/>
                </a:lnTo>
                <a:lnTo>
                  <a:pt x="2393777" y="760212"/>
                </a:lnTo>
                <a:lnTo>
                  <a:pt x="2446242" y="748961"/>
                </a:lnTo>
                <a:lnTo>
                  <a:pt x="2496852" y="737091"/>
                </a:lnTo>
                <a:lnTo>
                  <a:pt x="2545534" y="724622"/>
                </a:lnTo>
                <a:lnTo>
                  <a:pt x="2592217" y="711573"/>
                </a:lnTo>
                <a:lnTo>
                  <a:pt x="2636829" y="697966"/>
                </a:lnTo>
                <a:lnTo>
                  <a:pt x="2679296" y="683820"/>
                </a:lnTo>
                <a:lnTo>
                  <a:pt x="2719547" y="669156"/>
                </a:lnTo>
                <a:lnTo>
                  <a:pt x="2757510" y="653994"/>
                </a:lnTo>
                <a:lnTo>
                  <a:pt x="2793112" y="638354"/>
                </a:lnTo>
                <a:lnTo>
                  <a:pt x="2856944" y="605721"/>
                </a:lnTo>
                <a:lnTo>
                  <a:pt x="2910467" y="571419"/>
                </a:lnTo>
                <a:lnTo>
                  <a:pt x="2953102" y="535609"/>
                </a:lnTo>
                <a:lnTo>
                  <a:pt x="2984271" y="498453"/>
                </a:lnTo>
                <a:lnTo>
                  <a:pt x="3003396" y="460113"/>
                </a:lnTo>
                <a:lnTo>
                  <a:pt x="3009900" y="420750"/>
                </a:lnTo>
                <a:lnTo>
                  <a:pt x="3008262" y="400941"/>
                </a:lnTo>
                <a:lnTo>
                  <a:pt x="2995375" y="362050"/>
                </a:lnTo>
                <a:lnTo>
                  <a:pt x="2970156" y="324265"/>
                </a:lnTo>
                <a:lnTo>
                  <a:pt x="2933181" y="287747"/>
                </a:lnTo>
                <a:lnTo>
                  <a:pt x="2885030" y="252658"/>
                </a:lnTo>
                <a:lnTo>
                  <a:pt x="2826280" y="219159"/>
                </a:lnTo>
                <a:lnTo>
                  <a:pt x="2757510" y="187411"/>
                </a:lnTo>
                <a:lnTo>
                  <a:pt x="2719547" y="172245"/>
                </a:lnTo>
                <a:lnTo>
                  <a:pt x="2679296" y="157577"/>
                </a:lnTo>
                <a:lnTo>
                  <a:pt x="2636829" y="143428"/>
                </a:lnTo>
                <a:lnTo>
                  <a:pt x="2592217" y="129818"/>
                </a:lnTo>
                <a:lnTo>
                  <a:pt x="2545534" y="116767"/>
                </a:lnTo>
                <a:lnTo>
                  <a:pt x="2496852" y="104295"/>
                </a:lnTo>
                <a:lnTo>
                  <a:pt x="2446242" y="92423"/>
                </a:lnTo>
                <a:lnTo>
                  <a:pt x="2393777" y="81170"/>
                </a:lnTo>
                <a:lnTo>
                  <a:pt x="2339529" y="70557"/>
                </a:lnTo>
                <a:lnTo>
                  <a:pt x="2283571" y="60604"/>
                </a:lnTo>
                <a:lnTo>
                  <a:pt x="2225975" y="51331"/>
                </a:lnTo>
                <a:lnTo>
                  <a:pt x="2166812" y="42759"/>
                </a:lnTo>
                <a:lnTo>
                  <a:pt x="2106156" y="34907"/>
                </a:lnTo>
                <a:lnTo>
                  <a:pt x="2044078" y="27796"/>
                </a:lnTo>
                <a:lnTo>
                  <a:pt x="1980651" y="21446"/>
                </a:lnTo>
                <a:lnTo>
                  <a:pt x="1915947" y="15877"/>
                </a:lnTo>
                <a:lnTo>
                  <a:pt x="1850038" y="11110"/>
                </a:lnTo>
                <a:lnTo>
                  <a:pt x="1782996" y="7164"/>
                </a:lnTo>
                <a:lnTo>
                  <a:pt x="1714894" y="4060"/>
                </a:lnTo>
                <a:lnTo>
                  <a:pt x="1645805" y="1818"/>
                </a:lnTo>
                <a:lnTo>
                  <a:pt x="1575799" y="457"/>
                </a:lnTo>
                <a:lnTo>
                  <a:pt x="1504950" y="0"/>
                </a:lnTo>
                <a:close/>
              </a:path>
            </a:pathLst>
          </a:custGeom>
          <a:solidFill>
            <a:schemeClr val="accent1"/>
          </a:solidFill>
        </p:spPr>
        <p:txBody>
          <a:bodyPr wrap="square" lIns="0" tIns="0" rIns="0" bIns="0" rtlCol="0"/>
          <a:lstStyle/>
          <a:p>
            <a:endParaRPr/>
          </a:p>
        </p:txBody>
      </p:sp>
      <p:pic>
        <p:nvPicPr>
          <p:cNvPr id="12" name="object 12"/>
          <p:cNvPicPr/>
          <p:nvPr/>
        </p:nvPicPr>
        <p:blipFill>
          <a:blip r:embed="rId3" cstate="print"/>
          <a:stretch>
            <a:fillRect/>
          </a:stretch>
        </p:blipFill>
        <p:spPr>
          <a:xfrm>
            <a:off x="5769825" y="1412315"/>
            <a:ext cx="748870" cy="1945693"/>
          </a:xfrm>
          <a:prstGeom prst="rect">
            <a:avLst/>
          </a:prstGeom>
        </p:spPr>
      </p:pic>
      <p:sp>
        <p:nvSpPr>
          <p:cNvPr id="13" name="object 13"/>
          <p:cNvSpPr/>
          <p:nvPr/>
        </p:nvSpPr>
        <p:spPr>
          <a:xfrm>
            <a:off x="6189588" y="3584736"/>
            <a:ext cx="2340000" cy="444500"/>
          </a:xfrm>
          <a:custGeom>
            <a:avLst/>
            <a:gdLst/>
            <a:ahLst/>
            <a:cxnLst/>
            <a:rect l="l" t="t" r="r" b="b"/>
            <a:pathLst>
              <a:path w="2149475" h="444500">
                <a:moveTo>
                  <a:pt x="38322" y="89915"/>
                </a:moveTo>
                <a:lnTo>
                  <a:pt x="176" y="89915"/>
                </a:lnTo>
                <a:lnTo>
                  <a:pt x="110" y="91947"/>
                </a:lnTo>
                <a:lnTo>
                  <a:pt x="0" y="350646"/>
                </a:lnTo>
                <a:lnTo>
                  <a:pt x="276" y="354329"/>
                </a:lnTo>
                <a:lnTo>
                  <a:pt x="361" y="355472"/>
                </a:lnTo>
                <a:lnTo>
                  <a:pt x="466" y="356869"/>
                </a:lnTo>
                <a:lnTo>
                  <a:pt x="6858" y="384809"/>
                </a:lnTo>
                <a:lnTo>
                  <a:pt x="7281" y="386079"/>
                </a:lnTo>
                <a:lnTo>
                  <a:pt x="39497" y="426338"/>
                </a:lnTo>
                <a:lnTo>
                  <a:pt x="77343" y="442721"/>
                </a:lnTo>
                <a:lnTo>
                  <a:pt x="95377" y="444499"/>
                </a:lnTo>
                <a:lnTo>
                  <a:pt x="2055622" y="444499"/>
                </a:lnTo>
                <a:lnTo>
                  <a:pt x="2065782" y="443737"/>
                </a:lnTo>
                <a:lnTo>
                  <a:pt x="2074799" y="442213"/>
                </a:lnTo>
                <a:lnTo>
                  <a:pt x="2083943" y="439800"/>
                </a:lnTo>
                <a:lnTo>
                  <a:pt x="2089785" y="437641"/>
                </a:lnTo>
                <a:lnTo>
                  <a:pt x="2091308" y="437133"/>
                </a:lnTo>
                <a:lnTo>
                  <a:pt x="2092578" y="436498"/>
                </a:lnTo>
                <a:lnTo>
                  <a:pt x="2105025" y="429767"/>
                </a:lnTo>
                <a:lnTo>
                  <a:pt x="2108327" y="427735"/>
                </a:lnTo>
                <a:lnTo>
                  <a:pt x="2119249" y="418718"/>
                </a:lnTo>
                <a:lnTo>
                  <a:pt x="2120900" y="417448"/>
                </a:lnTo>
                <a:lnTo>
                  <a:pt x="2122424" y="415924"/>
                </a:lnTo>
                <a:lnTo>
                  <a:pt x="2123694" y="414273"/>
                </a:lnTo>
                <a:lnTo>
                  <a:pt x="2130194" y="406399"/>
                </a:lnTo>
                <a:lnTo>
                  <a:pt x="95377" y="406399"/>
                </a:lnTo>
                <a:lnTo>
                  <a:pt x="89154" y="406145"/>
                </a:lnTo>
                <a:lnTo>
                  <a:pt x="84264" y="405256"/>
                </a:lnTo>
                <a:lnTo>
                  <a:pt x="84073" y="405256"/>
                </a:lnTo>
                <a:lnTo>
                  <a:pt x="78485" y="403859"/>
                </a:lnTo>
                <a:lnTo>
                  <a:pt x="78313" y="403859"/>
                </a:lnTo>
                <a:lnTo>
                  <a:pt x="73279" y="401954"/>
                </a:lnTo>
                <a:lnTo>
                  <a:pt x="42545" y="371347"/>
                </a:lnTo>
                <a:lnTo>
                  <a:pt x="39307" y="360806"/>
                </a:lnTo>
                <a:lnTo>
                  <a:pt x="39243" y="360552"/>
                </a:lnTo>
                <a:lnTo>
                  <a:pt x="38469" y="355472"/>
                </a:lnTo>
                <a:lnTo>
                  <a:pt x="38373" y="354837"/>
                </a:lnTo>
                <a:lnTo>
                  <a:pt x="38322" y="89915"/>
                </a:lnTo>
                <a:close/>
              </a:path>
              <a:path w="2149475" h="444500">
                <a:moveTo>
                  <a:pt x="2149173" y="89915"/>
                </a:moveTo>
                <a:lnTo>
                  <a:pt x="2111121" y="89915"/>
                </a:lnTo>
                <a:lnTo>
                  <a:pt x="2111121" y="355472"/>
                </a:lnTo>
                <a:lnTo>
                  <a:pt x="2110197" y="360552"/>
                </a:lnTo>
                <a:lnTo>
                  <a:pt x="2110105" y="361060"/>
                </a:lnTo>
                <a:lnTo>
                  <a:pt x="2108866" y="366013"/>
                </a:lnTo>
                <a:lnTo>
                  <a:pt x="2108835" y="366140"/>
                </a:lnTo>
                <a:lnTo>
                  <a:pt x="2108708" y="366648"/>
                </a:lnTo>
                <a:lnTo>
                  <a:pt x="2106930" y="371347"/>
                </a:lnTo>
                <a:lnTo>
                  <a:pt x="2101665" y="380999"/>
                </a:lnTo>
                <a:lnTo>
                  <a:pt x="2101596" y="381126"/>
                </a:lnTo>
                <a:lnTo>
                  <a:pt x="2070989" y="403859"/>
                </a:lnTo>
                <a:lnTo>
                  <a:pt x="2053970" y="406399"/>
                </a:lnTo>
                <a:lnTo>
                  <a:pt x="2130194" y="406399"/>
                </a:lnTo>
                <a:lnTo>
                  <a:pt x="2132606" y="403478"/>
                </a:lnTo>
                <a:lnTo>
                  <a:pt x="2132711" y="403351"/>
                </a:lnTo>
                <a:lnTo>
                  <a:pt x="2134743" y="400049"/>
                </a:lnTo>
                <a:lnTo>
                  <a:pt x="2149040" y="357504"/>
                </a:lnTo>
                <a:lnTo>
                  <a:pt x="2149229" y="354329"/>
                </a:lnTo>
                <a:lnTo>
                  <a:pt x="2149315" y="352551"/>
                </a:lnTo>
                <a:lnTo>
                  <a:pt x="2149413" y="350519"/>
                </a:lnTo>
                <a:lnTo>
                  <a:pt x="2149475" y="93979"/>
                </a:lnTo>
                <a:lnTo>
                  <a:pt x="2149324" y="91947"/>
                </a:lnTo>
                <a:lnTo>
                  <a:pt x="2149202" y="90296"/>
                </a:lnTo>
                <a:lnTo>
                  <a:pt x="2149173" y="89915"/>
                </a:lnTo>
                <a:close/>
              </a:path>
              <a:path w="2149475" h="444500">
                <a:moveTo>
                  <a:pt x="63844" y="89915"/>
                </a:moveTo>
                <a:lnTo>
                  <a:pt x="51048" y="89915"/>
                </a:lnTo>
                <a:lnTo>
                  <a:pt x="50955" y="91947"/>
                </a:lnTo>
                <a:lnTo>
                  <a:pt x="50863" y="93979"/>
                </a:lnTo>
                <a:lnTo>
                  <a:pt x="50800" y="352551"/>
                </a:lnTo>
                <a:lnTo>
                  <a:pt x="51464" y="356869"/>
                </a:lnTo>
                <a:lnTo>
                  <a:pt x="51561" y="357504"/>
                </a:lnTo>
                <a:lnTo>
                  <a:pt x="52577" y="361695"/>
                </a:lnTo>
                <a:lnTo>
                  <a:pt x="54058" y="366013"/>
                </a:lnTo>
                <a:lnTo>
                  <a:pt x="54102" y="366140"/>
                </a:lnTo>
                <a:lnTo>
                  <a:pt x="85598" y="392556"/>
                </a:lnTo>
                <a:lnTo>
                  <a:pt x="95377" y="393699"/>
                </a:lnTo>
                <a:lnTo>
                  <a:pt x="2057527" y="393699"/>
                </a:lnTo>
                <a:lnTo>
                  <a:pt x="2084979" y="381126"/>
                </a:lnTo>
                <a:lnTo>
                  <a:pt x="2055495" y="381126"/>
                </a:lnTo>
                <a:lnTo>
                  <a:pt x="2052827" y="380999"/>
                </a:lnTo>
                <a:lnTo>
                  <a:pt x="95377" y="380999"/>
                </a:lnTo>
                <a:lnTo>
                  <a:pt x="90297" y="380745"/>
                </a:lnTo>
                <a:lnTo>
                  <a:pt x="87630" y="380110"/>
                </a:lnTo>
                <a:lnTo>
                  <a:pt x="84074" y="379094"/>
                </a:lnTo>
                <a:lnTo>
                  <a:pt x="83693" y="378713"/>
                </a:lnTo>
                <a:lnTo>
                  <a:pt x="77597" y="375411"/>
                </a:lnTo>
                <a:lnTo>
                  <a:pt x="63389" y="350646"/>
                </a:lnTo>
                <a:lnTo>
                  <a:pt x="63500" y="95376"/>
                </a:lnTo>
                <a:lnTo>
                  <a:pt x="63569" y="93979"/>
                </a:lnTo>
                <a:lnTo>
                  <a:pt x="63671" y="91947"/>
                </a:lnTo>
                <a:lnTo>
                  <a:pt x="63753" y="90296"/>
                </a:lnTo>
                <a:lnTo>
                  <a:pt x="63844" y="89915"/>
                </a:lnTo>
                <a:close/>
              </a:path>
              <a:path w="2149475" h="444500">
                <a:moveTo>
                  <a:pt x="2098354" y="89915"/>
                </a:moveTo>
                <a:lnTo>
                  <a:pt x="2085538" y="89915"/>
                </a:lnTo>
                <a:lnTo>
                  <a:pt x="2085610" y="90296"/>
                </a:lnTo>
                <a:lnTo>
                  <a:pt x="2086102" y="93979"/>
                </a:lnTo>
                <a:lnTo>
                  <a:pt x="2085975" y="347852"/>
                </a:lnTo>
                <a:lnTo>
                  <a:pt x="2085911" y="350519"/>
                </a:lnTo>
                <a:lnTo>
                  <a:pt x="2085809" y="352551"/>
                </a:lnTo>
                <a:lnTo>
                  <a:pt x="2085720" y="354329"/>
                </a:lnTo>
                <a:lnTo>
                  <a:pt x="2085086" y="356869"/>
                </a:lnTo>
                <a:lnTo>
                  <a:pt x="2084469" y="359028"/>
                </a:lnTo>
                <a:lnTo>
                  <a:pt x="2083974" y="360552"/>
                </a:lnTo>
                <a:lnTo>
                  <a:pt x="2083784" y="360806"/>
                </a:lnTo>
                <a:lnTo>
                  <a:pt x="2083689" y="360933"/>
                </a:lnTo>
                <a:lnTo>
                  <a:pt x="2058695" y="380745"/>
                </a:lnTo>
                <a:lnTo>
                  <a:pt x="2058352" y="380745"/>
                </a:lnTo>
                <a:lnTo>
                  <a:pt x="2055495" y="381126"/>
                </a:lnTo>
                <a:lnTo>
                  <a:pt x="2084979" y="381126"/>
                </a:lnTo>
                <a:lnTo>
                  <a:pt x="2085440" y="380745"/>
                </a:lnTo>
                <a:lnTo>
                  <a:pt x="2098524" y="352551"/>
                </a:lnTo>
                <a:lnTo>
                  <a:pt x="2098617" y="350519"/>
                </a:lnTo>
                <a:lnTo>
                  <a:pt x="2098675" y="91947"/>
                </a:lnTo>
                <a:lnTo>
                  <a:pt x="2098414" y="90296"/>
                </a:lnTo>
                <a:lnTo>
                  <a:pt x="2098354" y="89915"/>
                </a:lnTo>
                <a:close/>
              </a:path>
              <a:path w="2149475" h="444500">
                <a:moveTo>
                  <a:pt x="51053" y="89788"/>
                </a:moveTo>
                <a:lnTo>
                  <a:pt x="38328" y="89788"/>
                </a:lnTo>
                <a:lnTo>
                  <a:pt x="38322" y="89915"/>
                </a:lnTo>
                <a:lnTo>
                  <a:pt x="51048" y="89915"/>
                </a:lnTo>
                <a:lnTo>
                  <a:pt x="51053" y="89788"/>
                </a:lnTo>
                <a:close/>
              </a:path>
              <a:path w="2149475" h="444500">
                <a:moveTo>
                  <a:pt x="2085511" y="89788"/>
                </a:moveTo>
                <a:lnTo>
                  <a:pt x="63874" y="89788"/>
                </a:lnTo>
                <a:lnTo>
                  <a:pt x="63844" y="89915"/>
                </a:lnTo>
                <a:lnTo>
                  <a:pt x="2085538" y="89915"/>
                </a:lnTo>
                <a:lnTo>
                  <a:pt x="2085511" y="89788"/>
                </a:lnTo>
                <a:close/>
              </a:path>
              <a:path w="2149475" h="444500">
                <a:moveTo>
                  <a:pt x="2111101" y="89788"/>
                </a:moveTo>
                <a:lnTo>
                  <a:pt x="2098334" y="89788"/>
                </a:lnTo>
                <a:lnTo>
                  <a:pt x="2098354" y="89915"/>
                </a:lnTo>
                <a:lnTo>
                  <a:pt x="2111121" y="89915"/>
                </a:lnTo>
                <a:lnTo>
                  <a:pt x="2111101" y="89788"/>
                </a:lnTo>
                <a:close/>
              </a:path>
              <a:path w="2149475" h="444500">
                <a:moveTo>
                  <a:pt x="2054225" y="0"/>
                </a:moveTo>
                <a:lnTo>
                  <a:pt x="93980" y="0"/>
                </a:lnTo>
                <a:lnTo>
                  <a:pt x="83693" y="761"/>
                </a:lnTo>
                <a:lnTo>
                  <a:pt x="74803" y="2285"/>
                </a:lnTo>
                <a:lnTo>
                  <a:pt x="65659" y="4698"/>
                </a:lnTo>
                <a:lnTo>
                  <a:pt x="59817" y="6857"/>
                </a:lnTo>
                <a:lnTo>
                  <a:pt x="58293" y="7365"/>
                </a:lnTo>
                <a:lnTo>
                  <a:pt x="56663" y="8127"/>
                </a:lnTo>
                <a:lnTo>
                  <a:pt x="44577" y="14731"/>
                </a:lnTo>
                <a:lnTo>
                  <a:pt x="42672" y="15747"/>
                </a:lnTo>
                <a:lnTo>
                  <a:pt x="15748" y="42798"/>
                </a:lnTo>
                <a:lnTo>
                  <a:pt x="311" y="87121"/>
                </a:lnTo>
                <a:lnTo>
                  <a:pt x="180" y="89788"/>
                </a:lnTo>
                <a:lnTo>
                  <a:pt x="38328" y="89788"/>
                </a:lnTo>
                <a:lnTo>
                  <a:pt x="38354" y="89153"/>
                </a:lnTo>
                <a:lnTo>
                  <a:pt x="39277" y="84073"/>
                </a:lnTo>
                <a:lnTo>
                  <a:pt x="39370" y="83565"/>
                </a:lnTo>
                <a:lnTo>
                  <a:pt x="40608" y="78612"/>
                </a:lnTo>
                <a:lnTo>
                  <a:pt x="40767" y="77977"/>
                </a:lnTo>
                <a:lnTo>
                  <a:pt x="73279" y="42544"/>
                </a:lnTo>
                <a:lnTo>
                  <a:pt x="78257" y="40766"/>
                </a:lnTo>
                <a:lnTo>
                  <a:pt x="78116" y="40766"/>
                </a:lnTo>
                <a:lnTo>
                  <a:pt x="83081" y="39496"/>
                </a:lnTo>
                <a:lnTo>
                  <a:pt x="82404" y="39496"/>
                </a:lnTo>
                <a:lnTo>
                  <a:pt x="89916" y="38353"/>
                </a:lnTo>
                <a:lnTo>
                  <a:pt x="95631" y="38099"/>
                </a:lnTo>
                <a:lnTo>
                  <a:pt x="2130147" y="38099"/>
                </a:lnTo>
                <a:lnTo>
                  <a:pt x="2122297" y="28701"/>
                </a:lnTo>
                <a:lnTo>
                  <a:pt x="2080895" y="3809"/>
                </a:lnTo>
                <a:lnTo>
                  <a:pt x="2062099" y="253"/>
                </a:lnTo>
                <a:lnTo>
                  <a:pt x="2054225" y="0"/>
                </a:lnTo>
                <a:close/>
              </a:path>
              <a:path w="2149475" h="444500">
                <a:moveTo>
                  <a:pt x="2054225" y="50799"/>
                </a:moveTo>
                <a:lnTo>
                  <a:pt x="91948" y="50799"/>
                </a:lnTo>
                <a:lnTo>
                  <a:pt x="87122" y="51561"/>
                </a:lnTo>
                <a:lnTo>
                  <a:pt x="54102" y="78485"/>
                </a:lnTo>
                <a:lnTo>
                  <a:pt x="51053" y="89788"/>
                </a:lnTo>
                <a:lnTo>
                  <a:pt x="63874" y="89788"/>
                </a:lnTo>
                <a:lnTo>
                  <a:pt x="64389" y="87629"/>
                </a:lnTo>
                <a:lnTo>
                  <a:pt x="65405" y="84073"/>
                </a:lnTo>
                <a:lnTo>
                  <a:pt x="65786" y="83692"/>
                </a:lnTo>
                <a:lnTo>
                  <a:pt x="68961" y="77723"/>
                </a:lnTo>
                <a:lnTo>
                  <a:pt x="72898" y="72897"/>
                </a:lnTo>
                <a:lnTo>
                  <a:pt x="93980" y="63372"/>
                </a:lnTo>
                <a:lnTo>
                  <a:pt x="2084979" y="63372"/>
                </a:lnTo>
                <a:lnTo>
                  <a:pt x="2078989" y="58419"/>
                </a:lnTo>
                <a:lnTo>
                  <a:pt x="2071116" y="54101"/>
                </a:lnTo>
                <a:lnTo>
                  <a:pt x="2068576" y="53085"/>
                </a:lnTo>
                <a:lnTo>
                  <a:pt x="2064004" y="51942"/>
                </a:lnTo>
                <a:lnTo>
                  <a:pt x="2059813" y="51053"/>
                </a:lnTo>
                <a:lnTo>
                  <a:pt x="2054225" y="50799"/>
                </a:lnTo>
                <a:close/>
              </a:path>
              <a:path w="2149475" h="444500">
                <a:moveTo>
                  <a:pt x="2084979" y="63372"/>
                </a:moveTo>
                <a:lnTo>
                  <a:pt x="93980" y="63372"/>
                </a:lnTo>
                <a:lnTo>
                  <a:pt x="96774" y="63499"/>
                </a:lnTo>
                <a:lnTo>
                  <a:pt x="2054225" y="63499"/>
                </a:lnTo>
                <a:lnTo>
                  <a:pt x="2059305" y="63753"/>
                </a:lnTo>
                <a:lnTo>
                  <a:pt x="2062289" y="64515"/>
                </a:lnTo>
                <a:lnTo>
                  <a:pt x="2065401" y="65404"/>
                </a:lnTo>
                <a:lnTo>
                  <a:pt x="2065908" y="65785"/>
                </a:lnTo>
                <a:lnTo>
                  <a:pt x="2071751" y="68960"/>
                </a:lnTo>
                <a:lnTo>
                  <a:pt x="2084913" y="87121"/>
                </a:lnTo>
                <a:lnTo>
                  <a:pt x="2084958" y="87248"/>
                </a:lnTo>
                <a:lnTo>
                  <a:pt x="2085511" y="89788"/>
                </a:lnTo>
                <a:lnTo>
                  <a:pt x="2098334" y="89788"/>
                </a:lnTo>
                <a:lnTo>
                  <a:pt x="2085594" y="63880"/>
                </a:lnTo>
                <a:lnTo>
                  <a:pt x="2084979" y="63372"/>
                </a:lnTo>
                <a:close/>
              </a:path>
              <a:path w="2149475" h="444500">
                <a:moveTo>
                  <a:pt x="2130147" y="38099"/>
                </a:moveTo>
                <a:lnTo>
                  <a:pt x="2054225" y="38099"/>
                </a:lnTo>
                <a:lnTo>
                  <a:pt x="2060448" y="38353"/>
                </a:lnTo>
                <a:lnTo>
                  <a:pt x="2066734" y="39496"/>
                </a:lnTo>
                <a:lnTo>
                  <a:pt x="2066544" y="39496"/>
                </a:lnTo>
                <a:lnTo>
                  <a:pt x="2071624" y="40766"/>
                </a:lnTo>
                <a:lnTo>
                  <a:pt x="2076323" y="42544"/>
                </a:lnTo>
                <a:lnTo>
                  <a:pt x="2106930" y="73278"/>
                </a:lnTo>
                <a:lnTo>
                  <a:pt x="2111005" y="89153"/>
                </a:lnTo>
                <a:lnTo>
                  <a:pt x="2111101" y="89788"/>
                </a:lnTo>
                <a:lnTo>
                  <a:pt x="2149164" y="89788"/>
                </a:lnTo>
                <a:lnTo>
                  <a:pt x="2149117" y="89153"/>
                </a:lnTo>
                <a:lnTo>
                  <a:pt x="2148995" y="87502"/>
                </a:lnTo>
                <a:lnTo>
                  <a:pt x="2148967" y="87121"/>
                </a:lnTo>
                <a:lnTo>
                  <a:pt x="2148854" y="85597"/>
                </a:lnTo>
                <a:lnTo>
                  <a:pt x="2148741" y="84073"/>
                </a:lnTo>
                <a:lnTo>
                  <a:pt x="2148691" y="83565"/>
                </a:lnTo>
                <a:lnTo>
                  <a:pt x="2147189" y="74802"/>
                </a:lnTo>
                <a:lnTo>
                  <a:pt x="2144809" y="65785"/>
                </a:lnTo>
                <a:lnTo>
                  <a:pt x="2142617" y="59816"/>
                </a:lnTo>
                <a:lnTo>
                  <a:pt x="2142151" y="58419"/>
                </a:lnTo>
                <a:lnTo>
                  <a:pt x="2131314" y="39496"/>
                </a:lnTo>
                <a:lnTo>
                  <a:pt x="2130147" y="38099"/>
                </a:lnTo>
                <a:close/>
              </a:path>
            </a:pathLst>
          </a:custGeom>
          <a:solidFill>
            <a:srgbClr val="99CC00"/>
          </a:solidFill>
        </p:spPr>
        <p:txBody>
          <a:bodyPr wrap="square" lIns="0" tIns="0" rIns="0" bIns="0" rtlCol="0"/>
          <a:lstStyle/>
          <a:p>
            <a:endParaRPr dirty="0"/>
          </a:p>
        </p:txBody>
      </p:sp>
      <p:sp>
        <p:nvSpPr>
          <p:cNvPr id="14" name="object 14"/>
          <p:cNvSpPr txBox="1"/>
          <p:nvPr/>
        </p:nvSpPr>
        <p:spPr>
          <a:xfrm>
            <a:off x="6448239" y="3638992"/>
            <a:ext cx="1822698" cy="335989"/>
          </a:xfrm>
          <a:prstGeom prst="rect">
            <a:avLst/>
          </a:prstGeom>
        </p:spPr>
        <p:txBody>
          <a:bodyPr vert="horz" wrap="square" lIns="0" tIns="12700" rIns="0" bIns="0" rtlCol="0">
            <a:spAutoFit/>
          </a:bodyPr>
          <a:lstStyle/>
          <a:p>
            <a:pPr marL="12700">
              <a:spcBef>
                <a:spcPts val="100"/>
              </a:spcBef>
            </a:pPr>
            <a:r>
              <a:rPr sz="2100" spc="-10" dirty="0" err="1">
                <a:latin typeface="Meiryo UI" panose="020B0604030504040204" pitchFamily="50" charset="-128"/>
                <a:ea typeface="Meiryo UI" panose="020B0604030504040204" pitchFamily="50" charset="-128"/>
                <a:cs typeface="PMingLiU"/>
              </a:rPr>
              <a:t>企業・事業所</a:t>
            </a:r>
            <a:r>
              <a:rPr lang="ja-JP" altLang="en-US" sz="2100" spc="-10" dirty="0">
                <a:latin typeface="Meiryo UI" panose="020B0604030504040204" pitchFamily="50" charset="-128"/>
                <a:ea typeface="Meiryo UI" panose="020B0604030504040204" pitchFamily="50" charset="-128"/>
                <a:cs typeface="PMingLiU"/>
              </a:rPr>
              <a:t>等</a:t>
            </a:r>
            <a:endParaRPr sz="2100" dirty="0">
              <a:latin typeface="Meiryo UI" panose="020B0604030504040204" pitchFamily="50" charset="-128"/>
              <a:ea typeface="Meiryo UI" panose="020B0604030504040204" pitchFamily="50" charset="-128"/>
              <a:cs typeface="PMingLiU"/>
            </a:endParaRPr>
          </a:p>
        </p:txBody>
      </p:sp>
      <p:grpSp>
        <p:nvGrpSpPr>
          <p:cNvPr id="15" name="object 15"/>
          <p:cNvGrpSpPr/>
          <p:nvPr/>
        </p:nvGrpSpPr>
        <p:grpSpPr>
          <a:xfrm>
            <a:off x="3744517" y="3584736"/>
            <a:ext cx="2340000" cy="444500"/>
            <a:chOff x="1111470" y="3778250"/>
            <a:chExt cx="1835150" cy="444500"/>
          </a:xfrm>
        </p:grpSpPr>
        <p:sp>
          <p:nvSpPr>
            <p:cNvPr id="16" name="object 16"/>
            <p:cNvSpPr/>
            <p:nvPr/>
          </p:nvSpPr>
          <p:spPr>
            <a:xfrm>
              <a:off x="1143000" y="3810000"/>
              <a:ext cx="1771650" cy="381000"/>
            </a:xfrm>
            <a:custGeom>
              <a:avLst/>
              <a:gdLst/>
              <a:ahLst/>
              <a:cxnLst/>
              <a:rect l="l" t="t" r="r" b="b"/>
              <a:pathLst>
                <a:path w="1771650" h="381000">
                  <a:moveTo>
                    <a:pt x="1708150" y="0"/>
                  </a:moveTo>
                  <a:lnTo>
                    <a:pt x="63487" y="0"/>
                  </a:lnTo>
                  <a:lnTo>
                    <a:pt x="38774" y="4992"/>
                  </a:lnTo>
                  <a:lnTo>
                    <a:pt x="18594" y="18605"/>
                  </a:lnTo>
                  <a:lnTo>
                    <a:pt x="4988" y="38790"/>
                  </a:lnTo>
                  <a:lnTo>
                    <a:pt x="0" y="63500"/>
                  </a:lnTo>
                  <a:lnTo>
                    <a:pt x="0" y="317500"/>
                  </a:lnTo>
                  <a:lnTo>
                    <a:pt x="4988" y="342209"/>
                  </a:lnTo>
                  <a:lnTo>
                    <a:pt x="18594" y="362394"/>
                  </a:lnTo>
                  <a:lnTo>
                    <a:pt x="38774" y="376007"/>
                  </a:lnTo>
                  <a:lnTo>
                    <a:pt x="63487" y="381000"/>
                  </a:lnTo>
                  <a:lnTo>
                    <a:pt x="1708150" y="381000"/>
                  </a:lnTo>
                  <a:lnTo>
                    <a:pt x="1732859" y="376007"/>
                  </a:lnTo>
                  <a:lnTo>
                    <a:pt x="1753044" y="362394"/>
                  </a:lnTo>
                  <a:lnTo>
                    <a:pt x="1766657" y="342209"/>
                  </a:lnTo>
                  <a:lnTo>
                    <a:pt x="1771650" y="317500"/>
                  </a:lnTo>
                  <a:lnTo>
                    <a:pt x="1771650" y="63500"/>
                  </a:lnTo>
                  <a:lnTo>
                    <a:pt x="1766657" y="38790"/>
                  </a:lnTo>
                  <a:lnTo>
                    <a:pt x="1753044" y="18605"/>
                  </a:lnTo>
                  <a:lnTo>
                    <a:pt x="1732859" y="4992"/>
                  </a:lnTo>
                  <a:lnTo>
                    <a:pt x="1708150" y="0"/>
                  </a:lnTo>
                  <a:close/>
                </a:path>
              </a:pathLst>
            </a:custGeom>
            <a:solidFill>
              <a:srgbClr val="FFFFFF"/>
            </a:solidFill>
          </p:spPr>
          <p:txBody>
            <a:bodyPr wrap="square" lIns="0" tIns="0" rIns="0" bIns="0" rtlCol="0"/>
            <a:lstStyle/>
            <a:p>
              <a:endParaRPr/>
            </a:p>
          </p:txBody>
        </p:sp>
        <p:sp>
          <p:nvSpPr>
            <p:cNvPr id="17" name="object 17"/>
            <p:cNvSpPr/>
            <p:nvPr/>
          </p:nvSpPr>
          <p:spPr>
            <a:xfrm>
              <a:off x="1111470" y="3778250"/>
              <a:ext cx="1835150" cy="444500"/>
            </a:xfrm>
            <a:custGeom>
              <a:avLst/>
              <a:gdLst/>
              <a:ahLst/>
              <a:cxnLst/>
              <a:rect l="l" t="t" r="r" b="b"/>
              <a:pathLst>
                <a:path w="1835150" h="444500">
                  <a:moveTo>
                    <a:pt x="38124" y="89789"/>
                  </a:moveTo>
                  <a:lnTo>
                    <a:pt x="0" y="89789"/>
                  </a:lnTo>
                  <a:lnTo>
                    <a:pt x="118" y="355473"/>
                  </a:lnTo>
                  <a:lnTo>
                    <a:pt x="236" y="357251"/>
                  </a:lnTo>
                  <a:lnTo>
                    <a:pt x="347" y="358902"/>
                  </a:lnTo>
                  <a:lnTo>
                    <a:pt x="448" y="360426"/>
                  </a:lnTo>
                  <a:lnTo>
                    <a:pt x="490" y="361061"/>
                  </a:lnTo>
                  <a:lnTo>
                    <a:pt x="2065" y="369824"/>
                  </a:lnTo>
                  <a:lnTo>
                    <a:pt x="4448" y="378714"/>
                  </a:lnTo>
                  <a:lnTo>
                    <a:pt x="4562" y="379095"/>
                  </a:lnTo>
                  <a:lnTo>
                    <a:pt x="7079" y="386080"/>
                  </a:lnTo>
                  <a:lnTo>
                    <a:pt x="7171" y="386334"/>
                  </a:lnTo>
                  <a:lnTo>
                    <a:pt x="7856" y="387858"/>
                  </a:lnTo>
                  <a:lnTo>
                    <a:pt x="8644" y="389255"/>
                  </a:lnTo>
                  <a:lnTo>
                    <a:pt x="14549" y="400050"/>
                  </a:lnTo>
                  <a:lnTo>
                    <a:pt x="15489" y="401701"/>
                  </a:lnTo>
                  <a:lnTo>
                    <a:pt x="16581" y="403352"/>
                  </a:lnTo>
                  <a:lnTo>
                    <a:pt x="18022" y="405130"/>
                  </a:lnTo>
                  <a:lnTo>
                    <a:pt x="25535" y="414274"/>
                  </a:lnTo>
                  <a:lnTo>
                    <a:pt x="26868" y="415925"/>
                  </a:lnTo>
                  <a:lnTo>
                    <a:pt x="28367" y="417449"/>
                  </a:lnTo>
                  <a:lnTo>
                    <a:pt x="29993" y="418719"/>
                  </a:lnTo>
                  <a:lnTo>
                    <a:pt x="40965" y="427736"/>
                  </a:lnTo>
                  <a:lnTo>
                    <a:pt x="42616" y="428878"/>
                  </a:lnTo>
                  <a:lnTo>
                    <a:pt x="44369" y="429768"/>
                  </a:lnTo>
                  <a:lnTo>
                    <a:pt x="56637" y="436499"/>
                  </a:lnTo>
                  <a:lnTo>
                    <a:pt x="95055" y="444500"/>
                  </a:lnTo>
                  <a:lnTo>
                    <a:pt x="1741203" y="444500"/>
                  </a:lnTo>
                  <a:lnTo>
                    <a:pt x="1751490" y="443738"/>
                  </a:lnTo>
                  <a:lnTo>
                    <a:pt x="1760253" y="442214"/>
                  </a:lnTo>
                  <a:lnTo>
                    <a:pt x="1769397" y="439800"/>
                  </a:lnTo>
                  <a:lnTo>
                    <a:pt x="1775239" y="437642"/>
                  </a:lnTo>
                  <a:lnTo>
                    <a:pt x="1776763" y="437134"/>
                  </a:lnTo>
                  <a:lnTo>
                    <a:pt x="1778287" y="436372"/>
                  </a:lnTo>
                  <a:lnTo>
                    <a:pt x="1790479" y="429768"/>
                  </a:lnTo>
                  <a:lnTo>
                    <a:pt x="1793781" y="427736"/>
                  </a:lnTo>
                  <a:lnTo>
                    <a:pt x="1804703" y="418719"/>
                  </a:lnTo>
                  <a:lnTo>
                    <a:pt x="1806354" y="417449"/>
                  </a:lnTo>
                  <a:lnTo>
                    <a:pt x="1807878" y="415925"/>
                  </a:lnTo>
                  <a:lnTo>
                    <a:pt x="1809148" y="414274"/>
                  </a:lnTo>
                  <a:lnTo>
                    <a:pt x="1815649" y="406400"/>
                  </a:lnTo>
                  <a:lnTo>
                    <a:pt x="95055" y="406400"/>
                  </a:lnTo>
                  <a:lnTo>
                    <a:pt x="88870" y="406146"/>
                  </a:lnTo>
                  <a:lnTo>
                    <a:pt x="47671" y="381127"/>
                  </a:lnTo>
                  <a:lnTo>
                    <a:pt x="38205" y="355473"/>
                  </a:lnTo>
                  <a:lnTo>
                    <a:pt x="38124" y="89789"/>
                  </a:lnTo>
                  <a:close/>
                </a:path>
                <a:path w="1835150" h="444500">
                  <a:moveTo>
                    <a:pt x="1834637" y="357505"/>
                  </a:moveTo>
                  <a:lnTo>
                    <a:pt x="1796206" y="357505"/>
                  </a:lnTo>
                  <a:lnTo>
                    <a:pt x="1795675" y="360426"/>
                  </a:lnTo>
                  <a:lnTo>
                    <a:pt x="1795559" y="361061"/>
                  </a:lnTo>
                  <a:lnTo>
                    <a:pt x="1794289" y="366141"/>
                  </a:lnTo>
                  <a:lnTo>
                    <a:pt x="1794162" y="366649"/>
                  </a:lnTo>
                  <a:lnTo>
                    <a:pt x="1792384" y="371348"/>
                  </a:lnTo>
                  <a:lnTo>
                    <a:pt x="1787120" y="381000"/>
                  </a:lnTo>
                  <a:lnTo>
                    <a:pt x="1787050" y="381127"/>
                  </a:lnTo>
                  <a:lnTo>
                    <a:pt x="1756443" y="403860"/>
                  </a:lnTo>
                  <a:lnTo>
                    <a:pt x="1739425" y="406400"/>
                  </a:lnTo>
                  <a:lnTo>
                    <a:pt x="1815649" y="406400"/>
                  </a:lnTo>
                  <a:lnTo>
                    <a:pt x="1833151" y="367284"/>
                  </a:lnTo>
                  <a:lnTo>
                    <a:pt x="1834637" y="357505"/>
                  </a:lnTo>
                  <a:close/>
                </a:path>
                <a:path w="1835150" h="444500">
                  <a:moveTo>
                    <a:pt x="1739679" y="50800"/>
                  </a:moveTo>
                  <a:lnTo>
                    <a:pt x="91715" y="50800"/>
                  </a:lnTo>
                  <a:lnTo>
                    <a:pt x="86914" y="51562"/>
                  </a:lnTo>
                  <a:lnTo>
                    <a:pt x="53907" y="78486"/>
                  </a:lnTo>
                  <a:lnTo>
                    <a:pt x="50846" y="89662"/>
                  </a:lnTo>
                  <a:lnTo>
                    <a:pt x="38130" y="89662"/>
                  </a:lnTo>
                  <a:lnTo>
                    <a:pt x="38124" y="89789"/>
                  </a:lnTo>
                  <a:lnTo>
                    <a:pt x="50840" y="89789"/>
                  </a:lnTo>
                  <a:lnTo>
                    <a:pt x="50737" y="91948"/>
                  </a:lnTo>
                  <a:lnTo>
                    <a:pt x="50640" y="93980"/>
                  </a:lnTo>
                  <a:lnTo>
                    <a:pt x="50605" y="352679"/>
                  </a:lnTo>
                  <a:lnTo>
                    <a:pt x="51244" y="356870"/>
                  </a:lnTo>
                  <a:lnTo>
                    <a:pt x="78214" y="390398"/>
                  </a:lnTo>
                  <a:lnTo>
                    <a:pt x="95055" y="393700"/>
                  </a:lnTo>
                  <a:lnTo>
                    <a:pt x="1743108" y="393700"/>
                  </a:lnTo>
                  <a:lnTo>
                    <a:pt x="1770434" y="381127"/>
                  </a:lnTo>
                  <a:lnTo>
                    <a:pt x="1740949" y="381127"/>
                  </a:lnTo>
                  <a:lnTo>
                    <a:pt x="1738282" y="381000"/>
                  </a:lnTo>
                  <a:lnTo>
                    <a:pt x="95055" y="381000"/>
                  </a:lnTo>
                  <a:lnTo>
                    <a:pt x="89987" y="380746"/>
                  </a:lnTo>
                  <a:lnTo>
                    <a:pt x="87511" y="380111"/>
                  </a:lnTo>
                  <a:lnTo>
                    <a:pt x="83904" y="379095"/>
                  </a:lnTo>
                  <a:lnTo>
                    <a:pt x="83434" y="378714"/>
                  </a:lnTo>
                  <a:lnTo>
                    <a:pt x="77325" y="375412"/>
                  </a:lnTo>
                  <a:lnTo>
                    <a:pt x="63884" y="355473"/>
                  </a:lnTo>
                  <a:lnTo>
                    <a:pt x="63785" y="354965"/>
                  </a:lnTo>
                  <a:lnTo>
                    <a:pt x="63660" y="354330"/>
                  </a:lnTo>
                  <a:lnTo>
                    <a:pt x="63162" y="350774"/>
                  </a:lnTo>
                  <a:lnTo>
                    <a:pt x="63279" y="95250"/>
                  </a:lnTo>
                  <a:lnTo>
                    <a:pt x="63343" y="93980"/>
                  </a:lnTo>
                  <a:lnTo>
                    <a:pt x="63444" y="91948"/>
                  </a:lnTo>
                  <a:lnTo>
                    <a:pt x="63533" y="90170"/>
                  </a:lnTo>
                  <a:lnTo>
                    <a:pt x="65184" y="84074"/>
                  </a:lnTo>
                  <a:lnTo>
                    <a:pt x="65527" y="83693"/>
                  </a:lnTo>
                  <a:lnTo>
                    <a:pt x="1769143" y="83693"/>
                  </a:lnTo>
                  <a:lnTo>
                    <a:pt x="65597" y="83566"/>
                  </a:lnTo>
                  <a:lnTo>
                    <a:pt x="92848" y="63500"/>
                  </a:lnTo>
                  <a:lnTo>
                    <a:pt x="1770588" y="63500"/>
                  </a:lnTo>
                  <a:lnTo>
                    <a:pt x="1764598" y="58546"/>
                  </a:lnTo>
                  <a:lnTo>
                    <a:pt x="1745394" y="51053"/>
                  </a:lnTo>
                  <a:lnTo>
                    <a:pt x="1739679" y="50800"/>
                  </a:lnTo>
                  <a:close/>
                </a:path>
                <a:path w="1835150" h="444500">
                  <a:moveTo>
                    <a:pt x="1783384" y="357505"/>
                  </a:moveTo>
                  <a:lnTo>
                    <a:pt x="1770359" y="357505"/>
                  </a:lnTo>
                  <a:lnTo>
                    <a:pt x="1769524" y="360426"/>
                  </a:lnTo>
                  <a:lnTo>
                    <a:pt x="1769073" y="361061"/>
                  </a:lnTo>
                  <a:lnTo>
                    <a:pt x="1747452" y="380111"/>
                  </a:lnTo>
                  <a:lnTo>
                    <a:pt x="1747198" y="380111"/>
                  </a:lnTo>
                  <a:lnTo>
                    <a:pt x="1744759" y="380619"/>
                  </a:lnTo>
                  <a:lnTo>
                    <a:pt x="1740949" y="381127"/>
                  </a:lnTo>
                  <a:lnTo>
                    <a:pt x="1770434" y="381127"/>
                  </a:lnTo>
                  <a:lnTo>
                    <a:pt x="1783113" y="358902"/>
                  </a:lnTo>
                  <a:lnTo>
                    <a:pt x="1783384" y="357505"/>
                  </a:lnTo>
                  <a:close/>
                </a:path>
                <a:path w="1835150" h="444500">
                  <a:moveTo>
                    <a:pt x="1770431" y="357251"/>
                  </a:moveTo>
                  <a:lnTo>
                    <a:pt x="64212" y="357251"/>
                  </a:lnTo>
                  <a:lnTo>
                    <a:pt x="64302" y="357505"/>
                  </a:lnTo>
                  <a:lnTo>
                    <a:pt x="1770359" y="357505"/>
                  </a:lnTo>
                  <a:lnTo>
                    <a:pt x="1770431" y="357251"/>
                  </a:lnTo>
                  <a:close/>
                </a:path>
                <a:path w="1835150" h="444500">
                  <a:moveTo>
                    <a:pt x="1796252" y="357251"/>
                  </a:moveTo>
                  <a:lnTo>
                    <a:pt x="1783433" y="357251"/>
                  </a:lnTo>
                  <a:lnTo>
                    <a:pt x="1783384" y="357505"/>
                  </a:lnTo>
                  <a:lnTo>
                    <a:pt x="1796206" y="357505"/>
                  </a:lnTo>
                  <a:lnTo>
                    <a:pt x="1796252" y="357251"/>
                  </a:lnTo>
                  <a:close/>
                </a:path>
                <a:path w="1835150" h="444500">
                  <a:moveTo>
                    <a:pt x="1770588" y="63500"/>
                  </a:moveTo>
                  <a:lnTo>
                    <a:pt x="1739679" y="63500"/>
                  </a:lnTo>
                  <a:lnTo>
                    <a:pt x="1744759" y="63753"/>
                  </a:lnTo>
                  <a:lnTo>
                    <a:pt x="1747299" y="64389"/>
                  </a:lnTo>
                  <a:lnTo>
                    <a:pt x="1750855" y="65405"/>
                  </a:lnTo>
                  <a:lnTo>
                    <a:pt x="1751363" y="65786"/>
                  </a:lnTo>
                  <a:lnTo>
                    <a:pt x="1757332" y="69088"/>
                  </a:lnTo>
                  <a:lnTo>
                    <a:pt x="1762031" y="72898"/>
                  </a:lnTo>
                  <a:lnTo>
                    <a:pt x="1765841" y="77597"/>
                  </a:lnTo>
                  <a:lnTo>
                    <a:pt x="1769075" y="83566"/>
                  </a:lnTo>
                  <a:lnTo>
                    <a:pt x="1770368" y="87122"/>
                  </a:lnTo>
                  <a:lnTo>
                    <a:pt x="1770441" y="87376"/>
                  </a:lnTo>
                  <a:lnTo>
                    <a:pt x="1770938" y="89662"/>
                  </a:lnTo>
                  <a:lnTo>
                    <a:pt x="1771048" y="90170"/>
                  </a:lnTo>
                  <a:lnTo>
                    <a:pt x="1771556" y="93979"/>
                  </a:lnTo>
                  <a:lnTo>
                    <a:pt x="1771430" y="347853"/>
                  </a:lnTo>
                  <a:lnTo>
                    <a:pt x="1771366" y="350520"/>
                  </a:lnTo>
                  <a:lnTo>
                    <a:pt x="1771258" y="352679"/>
                  </a:lnTo>
                  <a:lnTo>
                    <a:pt x="1771175" y="354330"/>
                  </a:lnTo>
                  <a:lnTo>
                    <a:pt x="1770540" y="356870"/>
                  </a:lnTo>
                  <a:lnTo>
                    <a:pt x="1770431" y="357251"/>
                  </a:lnTo>
                  <a:lnTo>
                    <a:pt x="1783433" y="357251"/>
                  </a:lnTo>
                  <a:lnTo>
                    <a:pt x="1784129" y="91948"/>
                  </a:lnTo>
                  <a:lnTo>
                    <a:pt x="1783407" y="87376"/>
                  </a:lnTo>
                  <a:lnTo>
                    <a:pt x="1783367" y="87122"/>
                  </a:lnTo>
                  <a:lnTo>
                    <a:pt x="1771048" y="63881"/>
                  </a:lnTo>
                  <a:lnTo>
                    <a:pt x="1770588" y="63500"/>
                  </a:lnTo>
                  <a:close/>
                </a:path>
                <a:path w="1835150" h="444500">
                  <a:moveTo>
                    <a:pt x="1834628" y="89789"/>
                  </a:moveTo>
                  <a:lnTo>
                    <a:pt x="1796575" y="89789"/>
                  </a:lnTo>
                  <a:lnTo>
                    <a:pt x="1796575" y="355473"/>
                  </a:lnTo>
                  <a:lnTo>
                    <a:pt x="1796321" y="356870"/>
                  </a:lnTo>
                  <a:lnTo>
                    <a:pt x="1796252" y="357251"/>
                  </a:lnTo>
                  <a:lnTo>
                    <a:pt x="1834675" y="357251"/>
                  </a:lnTo>
                  <a:lnTo>
                    <a:pt x="1834768" y="354330"/>
                  </a:lnTo>
                  <a:lnTo>
                    <a:pt x="1834889" y="350520"/>
                  </a:lnTo>
                  <a:lnTo>
                    <a:pt x="1834929" y="93980"/>
                  </a:lnTo>
                  <a:lnTo>
                    <a:pt x="1834656" y="90170"/>
                  </a:lnTo>
                  <a:lnTo>
                    <a:pt x="1834628" y="89789"/>
                  </a:lnTo>
                  <a:close/>
                </a:path>
                <a:path w="1835150" h="444500">
                  <a:moveTo>
                    <a:pt x="1770938" y="89662"/>
                  </a:moveTo>
                  <a:lnTo>
                    <a:pt x="63671" y="89662"/>
                  </a:lnTo>
                  <a:lnTo>
                    <a:pt x="63636" y="89789"/>
                  </a:lnTo>
                  <a:lnTo>
                    <a:pt x="1770965" y="89789"/>
                  </a:lnTo>
                  <a:lnTo>
                    <a:pt x="1770938" y="89662"/>
                  </a:lnTo>
                  <a:close/>
                </a:path>
                <a:path w="1835150" h="444500">
                  <a:moveTo>
                    <a:pt x="1796556" y="89662"/>
                  </a:moveTo>
                  <a:lnTo>
                    <a:pt x="1783768" y="89662"/>
                  </a:lnTo>
                  <a:lnTo>
                    <a:pt x="1783788" y="89789"/>
                  </a:lnTo>
                  <a:lnTo>
                    <a:pt x="1796575" y="89789"/>
                  </a:lnTo>
                  <a:lnTo>
                    <a:pt x="1796556" y="89662"/>
                  </a:lnTo>
                  <a:close/>
                </a:path>
                <a:path w="1835150" h="444500">
                  <a:moveTo>
                    <a:pt x="1739679" y="0"/>
                  </a:moveTo>
                  <a:lnTo>
                    <a:pt x="93658" y="0"/>
                  </a:lnTo>
                  <a:lnTo>
                    <a:pt x="83358" y="761"/>
                  </a:lnTo>
                  <a:lnTo>
                    <a:pt x="74595" y="2285"/>
                  </a:lnTo>
                  <a:lnTo>
                    <a:pt x="65426" y="4699"/>
                  </a:lnTo>
                  <a:lnTo>
                    <a:pt x="59622" y="6858"/>
                  </a:lnTo>
                  <a:lnTo>
                    <a:pt x="58098" y="7366"/>
                  </a:lnTo>
                  <a:lnTo>
                    <a:pt x="56406" y="8127"/>
                  </a:lnTo>
                  <a:lnTo>
                    <a:pt x="44369" y="14732"/>
                  </a:lnTo>
                  <a:lnTo>
                    <a:pt x="42616" y="15621"/>
                  </a:lnTo>
                  <a:lnTo>
                    <a:pt x="40965" y="16764"/>
                  </a:lnTo>
                  <a:lnTo>
                    <a:pt x="29993" y="25781"/>
                  </a:lnTo>
                  <a:lnTo>
                    <a:pt x="28367" y="27051"/>
                  </a:lnTo>
                  <a:lnTo>
                    <a:pt x="26868" y="28575"/>
                  </a:lnTo>
                  <a:lnTo>
                    <a:pt x="25535" y="30226"/>
                  </a:lnTo>
                  <a:lnTo>
                    <a:pt x="16556" y="41148"/>
                  </a:lnTo>
                  <a:lnTo>
                    <a:pt x="15438" y="42799"/>
                  </a:lnTo>
                  <a:lnTo>
                    <a:pt x="14499" y="44577"/>
                  </a:lnTo>
                  <a:lnTo>
                    <a:pt x="8593" y="55499"/>
                  </a:lnTo>
                  <a:lnTo>
                    <a:pt x="133" y="87122"/>
                  </a:lnTo>
                  <a:lnTo>
                    <a:pt x="5" y="89662"/>
                  </a:lnTo>
                  <a:lnTo>
                    <a:pt x="38130" y="89662"/>
                  </a:lnTo>
                  <a:lnTo>
                    <a:pt x="38159" y="89027"/>
                  </a:lnTo>
                  <a:lnTo>
                    <a:pt x="38451" y="87376"/>
                  </a:lnTo>
                  <a:lnTo>
                    <a:pt x="51303" y="87376"/>
                  </a:lnTo>
                  <a:lnTo>
                    <a:pt x="38473" y="87249"/>
                  </a:lnTo>
                  <a:lnTo>
                    <a:pt x="39034" y="84074"/>
                  </a:lnTo>
                  <a:lnTo>
                    <a:pt x="63089" y="47879"/>
                  </a:lnTo>
                  <a:lnTo>
                    <a:pt x="77997" y="40767"/>
                  </a:lnTo>
                  <a:lnTo>
                    <a:pt x="77855" y="40767"/>
                  </a:lnTo>
                  <a:lnTo>
                    <a:pt x="83342" y="39369"/>
                  </a:lnTo>
                  <a:lnTo>
                    <a:pt x="83013" y="39369"/>
                  </a:lnTo>
                  <a:lnTo>
                    <a:pt x="89632" y="38353"/>
                  </a:lnTo>
                  <a:lnTo>
                    <a:pt x="95347" y="38100"/>
                  </a:lnTo>
                  <a:lnTo>
                    <a:pt x="1815649" y="38100"/>
                  </a:lnTo>
                  <a:lnTo>
                    <a:pt x="1809148" y="30226"/>
                  </a:lnTo>
                  <a:lnTo>
                    <a:pt x="1807878" y="28575"/>
                  </a:lnTo>
                  <a:lnTo>
                    <a:pt x="1806354" y="27051"/>
                  </a:lnTo>
                  <a:lnTo>
                    <a:pt x="1804703" y="25781"/>
                  </a:lnTo>
                  <a:lnTo>
                    <a:pt x="1793781" y="16764"/>
                  </a:lnTo>
                  <a:lnTo>
                    <a:pt x="1757713" y="1777"/>
                  </a:lnTo>
                  <a:lnTo>
                    <a:pt x="1747680" y="253"/>
                  </a:lnTo>
                  <a:lnTo>
                    <a:pt x="1739679" y="0"/>
                  </a:lnTo>
                  <a:close/>
                </a:path>
                <a:path w="1835150" h="444500">
                  <a:moveTo>
                    <a:pt x="1815649" y="38100"/>
                  </a:moveTo>
                  <a:lnTo>
                    <a:pt x="1739679" y="38100"/>
                  </a:lnTo>
                  <a:lnTo>
                    <a:pt x="1745902" y="38353"/>
                  </a:lnTo>
                  <a:lnTo>
                    <a:pt x="1751490" y="39369"/>
                  </a:lnTo>
                  <a:lnTo>
                    <a:pt x="1784131" y="59817"/>
                  </a:lnTo>
                  <a:lnTo>
                    <a:pt x="1796556" y="89662"/>
                  </a:lnTo>
                  <a:lnTo>
                    <a:pt x="1834619" y="89662"/>
                  </a:lnTo>
                  <a:lnTo>
                    <a:pt x="1834572" y="89027"/>
                  </a:lnTo>
                  <a:lnTo>
                    <a:pt x="1834450" y="87376"/>
                  </a:lnTo>
                  <a:lnTo>
                    <a:pt x="1834431" y="87122"/>
                  </a:lnTo>
                  <a:lnTo>
                    <a:pt x="1834318" y="85598"/>
                  </a:lnTo>
                  <a:lnTo>
                    <a:pt x="1834205" y="84074"/>
                  </a:lnTo>
                  <a:lnTo>
                    <a:pt x="1834167" y="83566"/>
                  </a:lnTo>
                  <a:lnTo>
                    <a:pt x="1832643" y="74803"/>
                  </a:lnTo>
                  <a:lnTo>
                    <a:pt x="1830264" y="65786"/>
                  </a:lnTo>
                  <a:lnTo>
                    <a:pt x="1828071" y="59817"/>
                  </a:lnTo>
                  <a:lnTo>
                    <a:pt x="1827648" y="58546"/>
                  </a:lnTo>
                  <a:lnTo>
                    <a:pt x="1827563" y="58293"/>
                  </a:lnTo>
                  <a:lnTo>
                    <a:pt x="1826928" y="56896"/>
                  </a:lnTo>
                  <a:lnTo>
                    <a:pt x="1820197" y="44577"/>
                  </a:lnTo>
                  <a:lnTo>
                    <a:pt x="1819308" y="42799"/>
                  </a:lnTo>
                  <a:lnTo>
                    <a:pt x="1818165" y="41148"/>
                  </a:lnTo>
                  <a:lnTo>
                    <a:pt x="1815649" y="38100"/>
                  </a:lnTo>
                  <a:close/>
                </a:path>
                <a:path w="1835150" h="444500">
                  <a:moveTo>
                    <a:pt x="1770413" y="87249"/>
                  </a:moveTo>
                  <a:lnTo>
                    <a:pt x="64324" y="87249"/>
                  </a:lnTo>
                  <a:lnTo>
                    <a:pt x="1770441" y="87376"/>
                  </a:lnTo>
                  <a:close/>
                </a:path>
                <a:path w="1835150" h="444500">
                  <a:moveTo>
                    <a:pt x="1796180" y="87249"/>
                  </a:moveTo>
                  <a:lnTo>
                    <a:pt x="1783387" y="87249"/>
                  </a:lnTo>
                  <a:lnTo>
                    <a:pt x="1796200" y="87376"/>
                  </a:lnTo>
                  <a:close/>
                </a:path>
                <a:path w="1835150" h="444500">
                  <a:moveTo>
                    <a:pt x="1795556" y="83566"/>
                  </a:moveTo>
                  <a:lnTo>
                    <a:pt x="1782505" y="83566"/>
                  </a:lnTo>
                  <a:lnTo>
                    <a:pt x="1795589" y="83693"/>
                  </a:lnTo>
                  <a:close/>
                </a:path>
              </a:pathLst>
            </a:custGeom>
            <a:solidFill>
              <a:srgbClr val="99CC00"/>
            </a:solidFill>
          </p:spPr>
          <p:txBody>
            <a:bodyPr wrap="square" lIns="0" tIns="0" rIns="0" bIns="0" rtlCol="0"/>
            <a:lstStyle/>
            <a:p>
              <a:endParaRPr/>
            </a:p>
          </p:txBody>
        </p:sp>
      </p:grpSp>
      <p:sp>
        <p:nvSpPr>
          <p:cNvPr id="18" name="object 18"/>
          <p:cNvSpPr txBox="1"/>
          <p:nvPr/>
        </p:nvSpPr>
        <p:spPr>
          <a:xfrm>
            <a:off x="4414344" y="3638992"/>
            <a:ext cx="826135" cy="335989"/>
          </a:xfrm>
          <a:prstGeom prst="rect">
            <a:avLst/>
          </a:prstGeom>
        </p:spPr>
        <p:txBody>
          <a:bodyPr vert="horz" wrap="square" lIns="0" tIns="12700" rIns="0" bIns="0" rtlCol="0">
            <a:spAutoFit/>
          </a:bodyPr>
          <a:lstStyle/>
          <a:p>
            <a:pPr marL="12700">
              <a:spcBef>
                <a:spcPts val="100"/>
              </a:spcBef>
              <a:tabLst>
                <a:tab pos="546100" algn="l"/>
              </a:tabLst>
            </a:pPr>
            <a:r>
              <a:rPr sz="2100" spc="-50" dirty="0" err="1">
                <a:latin typeface="Meiryo UI" panose="020B0604030504040204" pitchFamily="50" charset="-128"/>
                <a:ea typeface="Meiryo UI" panose="020B0604030504040204" pitchFamily="50" charset="-128"/>
                <a:cs typeface="PMingLiU"/>
              </a:rPr>
              <a:t>市町</a:t>
            </a:r>
            <a:r>
              <a:rPr lang="ja-JP" altLang="en-US" sz="2100" spc="-50" dirty="0">
                <a:latin typeface="Meiryo UI" panose="020B0604030504040204" pitchFamily="50" charset="-128"/>
                <a:ea typeface="Meiryo UI" panose="020B0604030504040204" pitchFamily="50" charset="-128"/>
                <a:cs typeface="PMingLiU"/>
              </a:rPr>
              <a:t>村</a:t>
            </a:r>
            <a:endParaRPr sz="2100" dirty="0">
              <a:latin typeface="Meiryo UI" panose="020B0604030504040204" pitchFamily="50" charset="-128"/>
              <a:ea typeface="Meiryo UI" panose="020B0604030504040204" pitchFamily="50" charset="-128"/>
              <a:cs typeface="PMingLiU"/>
            </a:endParaRPr>
          </a:p>
        </p:txBody>
      </p:sp>
      <p:pic>
        <p:nvPicPr>
          <p:cNvPr id="37" name="object 37"/>
          <p:cNvPicPr/>
          <p:nvPr/>
        </p:nvPicPr>
        <p:blipFill>
          <a:blip r:embed="rId4" cstate="print"/>
          <a:stretch>
            <a:fillRect/>
          </a:stretch>
        </p:blipFill>
        <p:spPr>
          <a:xfrm>
            <a:off x="5928360" y="4951510"/>
            <a:ext cx="431800" cy="480391"/>
          </a:xfrm>
          <a:prstGeom prst="rect">
            <a:avLst/>
          </a:prstGeom>
        </p:spPr>
      </p:pic>
      <p:pic>
        <p:nvPicPr>
          <p:cNvPr id="41" name="object 41"/>
          <p:cNvPicPr/>
          <p:nvPr/>
        </p:nvPicPr>
        <p:blipFill>
          <a:blip r:embed="rId5" cstate="print"/>
          <a:stretch>
            <a:fillRect/>
          </a:stretch>
        </p:blipFill>
        <p:spPr>
          <a:xfrm rot="16200000">
            <a:off x="3813737" y="2116871"/>
            <a:ext cx="576326" cy="1083269"/>
          </a:xfrm>
          <a:prstGeom prst="rect">
            <a:avLst/>
          </a:prstGeom>
        </p:spPr>
      </p:pic>
      <p:pic>
        <p:nvPicPr>
          <p:cNvPr id="43" name="object 43"/>
          <p:cNvPicPr/>
          <p:nvPr/>
        </p:nvPicPr>
        <p:blipFill>
          <a:blip r:embed="rId6" cstate="print"/>
          <a:stretch>
            <a:fillRect/>
          </a:stretch>
        </p:blipFill>
        <p:spPr>
          <a:xfrm rot="5400000">
            <a:off x="8307219" y="3404277"/>
            <a:ext cx="576326" cy="805418"/>
          </a:xfrm>
          <a:prstGeom prst="rect">
            <a:avLst/>
          </a:prstGeom>
        </p:spPr>
      </p:pic>
      <p:sp>
        <p:nvSpPr>
          <p:cNvPr id="45" name="object 45"/>
          <p:cNvSpPr txBox="1"/>
          <p:nvPr/>
        </p:nvSpPr>
        <p:spPr>
          <a:xfrm>
            <a:off x="6338949" y="5123107"/>
            <a:ext cx="1219918" cy="258404"/>
          </a:xfrm>
          <a:prstGeom prst="rect">
            <a:avLst/>
          </a:prstGeom>
        </p:spPr>
        <p:txBody>
          <a:bodyPr vert="horz" wrap="square" lIns="0" tIns="12065" rIns="0" bIns="0" rtlCol="0">
            <a:spAutoFit/>
          </a:bodyPr>
          <a:lstStyle/>
          <a:p>
            <a:pPr marL="12700">
              <a:spcBef>
                <a:spcPts val="95"/>
              </a:spcBef>
            </a:pPr>
            <a:r>
              <a:rPr sz="1600" b="1" spc="-30" dirty="0">
                <a:latin typeface="Meiryo UI" panose="020B0604030504040204" pitchFamily="50" charset="-128"/>
                <a:ea typeface="Meiryo UI" panose="020B0604030504040204" pitchFamily="50" charset="-128"/>
                <a:cs typeface="PMingLiU"/>
              </a:rPr>
              <a:t>成果の提供</a:t>
            </a:r>
            <a:endParaRPr sz="1600" b="1" dirty="0">
              <a:latin typeface="Meiryo UI" panose="020B0604030504040204" pitchFamily="50" charset="-128"/>
              <a:ea typeface="Meiryo UI" panose="020B0604030504040204" pitchFamily="50" charset="-128"/>
              <a:cs typeface="PMingLiU"/>
            </a:endParaRPr>
          </a:p>
        </p:txBody>
      </p:sp>
      <p:sp>
        <p:nvSpPr>
          <p:cNvPr id="54" name="object 54"/>
          <p:cNvSpPr txBox="1">
            <a:spLocks noGrp="1"/>
          </p:cNvSpPr>
          <p:nvPr>
            <p:ph type="title"/>
          </p:nvPr>
        </p:nvSpPr>
        <p:spPr>
          <a:xfrm>
            <a:off x="9526" y="52900"/>
            <a:ext cx="12192000" cy="443711"/>
          </a:xfrm>
          <a:prstGeom prst="rect">
            <a:avLst/>
          </a:prstGeom>
          <a:solidFill>
            <a:schemeClr val="accent1"/>
          </a:solidFill>
        </p:spPr>
        <p:txBody>
          <a:bodyPr vert="horz" wrap="square" lIns="0" tIns="12700" rIns="0" bIns="0" rtlCol="0" anchor="ctr">
            <a:spAutoFit/>
          </a:bodyPr>
          <a:lstStyle/>
          <a:p>
            <a:pPr marL="12700" algn="ctr">
              <a:lnSpc>
                <a:spcPct val="100000"/>
              </a:lnSpc>
              <a:spcBef>
                <a:spcPts val="100"/>
              </a:spcBef>
            </a:pPr>
            <a:r>
              <a:rPr lang="ja-JP" altLang="en-US" sz="2800" spc="-5" dirty="0">
                <a:solidFill>
                  <a:schemeClr val="bg1"/>
                </a:solidFill>
                <a:latin typeface="Meiryo UI" panose="020B0604030504040204" pitchFamily="50" charset="-128"/>
                <a:ea typeface="Meiryo UI" panose="020B0604030504040204" pitchFamily="50" charset="-128"/>
              </a:rPr>
              <a:t>大阪府における健康寿命延伸に向けた取組について</a:t>
            </a:r>
            <a:endParaRPr sz="2800" dirty="0">
              <a:solidFill>
                <a:schemeClr val="bg1"/>
              </a:solidFill>
              <a:latin typeface="Meiryo UI" panose="020B0604030504040204" pitchFamily="50" charset="-128"/>
              <a:ea typeface="Meiryo UI" panose="020B0604030504040204" pitchFamily="50" charset="-128"/>
            </a:endParaRPr>
          </a:p>
        </p:txBody>
      </p:sp>
      <p:sp>
        <p:nvSpPr>
          <p:cNvPr id="58" name="object 58"/>
          <p:cNvSpPr txBox="1"/>
          <p:nvPr/>
        </p:nvSpPr>
        <p:spPr>
          <a:xfrm>
            <a:off x="4730989" y="1122160"/>
            <a:ext cx="3084830" cy="579646"/>
          </a:xfrm>
          <a:prstGeom prst="rect">
            <a:avLst/>
          </a:prstGeom>
        </p:spPr>
        <p:txBody>
          <a:bodyPr vert="horz" wrap="square" lIns="0" tIns="12700" rIns="0" bIns="0" rtlCol="0">
            <a:spAutoFit/>
          </a:bodyPr>
          <a:lstStyle/>
          <a:p>
            <a:pPr marL="18415" marR="5080" indent="-6350" algn="ctr">
              <a:spcBef>
                <a:spcPts val="100"/>
              </a:spcBef>
            </a:pPr>
            <a:r>
              <a:rPr lang="ja-JP" altLang="en-US" b="1" spc="-30" dirty="0">
                <a:latin typeface="Meiryo UI" panose="020B0604030504040204" pitchFamily="50" charset="-128"/>
                <a:ea typeface="Meiryo UI" panose="020B0604030504040204" pitchFamily="50" charset="-128"/>
                <a:cs typeface="MS PGothic"/>
              </a:rPr>
              <a:t>全ての府民が健やかで心豊かに</a:t>
            </a:r>
            <a:endParaRPr lang="en-US" altLang="ja-JP" b="1" spc="-30" dirty="0">
              <a:latin typeface="Meiryo UI" panose="020B0604030504040204" pitchFamily="50" charset="-128"/>
              <a:ea typeface="Meiryo UI" panose="020B0604030504040204" pitchFamily="50" charset="-128"/>
              <a:cs typeface="MS PGothic"/>
            </a:endParaRPr>
          </a:p>
          <a:p>
            <a:pPr marL="18415" marR="5080" indent="-6350" algn="ctr">
              <a:spcBef>
                <a:spcPts val="100"/>
              </a:spcBef>
            </a:pPr>
            <a:r>
              <a:rPr lang="ja-JP" altLang="en-US" b="1" spc="-30" dirty="0">
                <a:latin typeface="Meiryo UI" panose="020B0604030504040204" pitchFamily="50" charset="-128"/>
                <a:ea typeface="Meiryo UI" panose="020B0604030504040204" pitchFamily="50" charset="-128"/>
                <a:cs typeface="MS PGothic"/>
              </a:rPr>
              <a:t>生活できる活力ある社会の実現</a:t>
            </a:r>
            <a:endParaRPr lang="en-US" b="1" spc="-30" dirty="0">
              <a:latin typeface="Meiryo UI" panose="020B0604030504040204" pitchFamily="50" charset="-128"/>
              <a:ea typeface="Meiryo UI" panose="020B0604030504040204" pitchFamily="50" charset="-128"/>
              <a:cs typeface="MS PGothic"/>
            </a:endParaRPr>
          </a:p>
        </p:txBody>
      </p:sp>
      <p:sp>
        <p:nvSpPr>
          <p:cNvPr id="66" name="object 66"/>
          <p:cNvSpPr txBox="1"/>
          <p:nvPr/>
        </p:nvSpPr>
        <p:spPr>
          <a:xfrm>
            <a:off x="5128593" y="691399"/>
            <a:ext cx="2169795" cy="391160"/>
          </a:xfrm>
          <a:prstGeom prst="rect">
            <a:avLst/>
          </a:prstGeom>
        </p:spPr>
        <p:txBody>
          <a:bodyPr vert="horz" wrap="square" lIns="0" tIns="12700" rIns="0" bIns="0" rtlCol="0">
            <a:spAutoFit/>
          </a:bodyPr>
          <a:lstStyle/>
          <a:p>
            <a:pPr marL="12700">
              <a:spcBef>
                <a:spcPts val="100"/>
              </a:spcBef>
            </a:pPr>
            <a:r>
              <a:rPr sz="2400" b="1" spc="-10" dirty="0">
                <a:solidFill>
                  <a:srgbClr val="FFFFFF"/>
                </a:solidFill>
                <a:latin typeface="Microsoft JhengHei"/>
                <a:cs typeface="Microsoft JhengHei"/>
              </a:rPr>
              <a:t>健康寿命の延伸</a:t>
            </a:r>
            <a:endParaRPr sz="2400" dirty="0">
              <a:latin typeface="Microsoft JhengHei"/>
              <a:cs typeface="Microsoft JhengHei"/>
            </a:endParaRPr>
          </a:p>
        </p:txBody>
      </p:sp>
      <p:sp>
        <p:nvSpPr>
          <p:cNvPr id="77" name="object 23">
            <a:extLst>
              <a:ext uri="{FF2B5EF4-FFF2-40B4-BE49-F238E27FC236}">
                <a16:creationId xmlns:a16="http://schemas.microsoft.com/office/drawing/2014/main" id="{5F4F4468-5807-D1A0-CB9B-129A1FCFC432}"/>
              </a:ext>
            </a:extLst>
          </p:cNvPr>
          <p:cNvSpPr txBox="1"/>
          <p:nvPr/>
        </p:nvSpPr>
        <p:spPr>
          <a:xfrm>
            <a:off x="9049658" y="3608986"/>
            <a:ext cx="2952000" cy="396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pc="-30" dirty="0">
                <a:latin typeface="Meiryo UI" panose="020B0604030504040204" pitchFamily="50" charset="-128"/>
                <a:ea typeface="Meiryo UI" panose="020B0604030504040204" pitchFamily="50" charset="-128"/>
                <a:cs typeface="PMingLiU"/>
              </a:rPr>
              <a:t>健康経営セミナー</a:t>
            </a:r>
            <a:endParaRPr lang="en-US" altLang="ja-JP" spc="-30" dirty="0">
              <a:latin typeface="Meiryo UI" panose="020B0604030504040204" pitchFamily="50" charset="-128"/>
              <a:ea typeface="Meiryo UI" panose="020B0604030504040204" pitchFamily="50" charset="-128"/>
              <a:cs typeface="PMingLiU"/>
            </a:endParaRPr>
          </a:p>
        </p:txBody>
      </p:sp>
      <p:sp>
        <p:nvSpPr>
          <p:cNvPr id="78" name="object 18">
            <a:extLst>
              <a:ext uri="{FF2B5EF4-FFF2-40B4-BE49-F238E27FC236}">
                <a16:creationId xmlns:a16="http://schemas.microsoft.com/office/drawing/2014/main" id="{F1D99A4D-A48E-BE27-0569-909CBF9833B5}"/>
              </a:ext>
            </a:extLst>
          </p:cNvPr>
          <p:cNvSpPr txBox="1"/>
          <p:nvPr/>
        </p:nvSpPr>
        <p:spPr>
          <a:xfrm>
            <a:off x="4235983" y="3025024"/>
            <a:ext cx="826135" cy="335989"/>
          </a:xfrm>
          <a:prstGeom prst="rect">
            <a:avLst/>
          </a:prstGeom>
        </p:spPr>
        <p:txBody>
          <a:bodyPr vert="horz" wrap="square" lIns="0" tIns="12700" rIns="0" bIns="0" rtlCol="0">
            <a:spAutoFit/>
          </a:bodyPr>
          <a:lstStyle/>
          <a:p>
            <a:pPr marL="12700" algn="ctr">
              <a:spcBef>
                <a:spcPts val="100"/>
              </a:spcBef>
              <a:tabLst>
                <a:tab pos="546100" algn="l"/>
              </a:tabLst>
            </a:pPr>
            <a:r>
              <a:rPr lang="ja-JP" altLang="en-US" sz="2100" spc="-50" dirty="0">
                <a:latin typeface="Meiryo UI" panose="020B0604030504040204" pitchFamily="50" charset="-128"/>
                <a:ea typeface="Meiryo UI" panose="020B0604030504040204" pitchFamily="50" charset="-128"/>
                <a:cs typeface="PMingLiU"/>
              </a:rPr>
              <a:t>府民</a:t>
            </a:r>
            <a:endParaRPr sz="2100" dirty="0">
              <a:latin typeface="Meiryo UI" panose="020B0604030504040204" pitchFamily="50" charset="-128"/>
              <a:ea typeface="Meiryo UI" panose="020B0604030504040204" pitchFamily="50" charset="-128"/>
              <a:cs typeface="PMingLiU"/>
            </a:endParaRPr>
          </a:p>
        </p:txBody>
      </p:sp>
      <p:sp>
        <p:nvSpPr>
          <p:cNvPr id="23" name="object 23"/>
          <p:cNvSpPr txBox="1"/>
          <p:nvPr/>
        </p:nvSpPr>
        <p:spPr>
          <a:xfrm>
            <a:off x="264062" y="1116542"/>
            <a:ext cx="3204000" cy="328295"/>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z="1600" spc="-30" dirty="0">
                <a:latin typeface="Meiryo UI" panose="020B0604030504040204" pitchFamily="50" charset="-128"/>
                <a:ea typeface="Meiryo UI" panose="020B0604030504040204" pitchFamily="50" charset="-128"/>
                <a:cs typeface="PMingLiU"/>
              </a:rPr>
              <a:t>健康アプリ　「アスマイル」</a:t>
            </a:r>
            <a:endParaRPr lang="en-US" altLang="ja-JP" sz="1600" spc="-30" dirty="0">
              <a:latin typeface="Meiryo UI" panose="020B0604030504040204" pitchFamily="50" charset="-128"/>
              <a:ea typeface="Meiryo UI" panose="020B0604030504040204" pitchFamily="50" charset="-128"/>
              <a:cs typeface="PMingLiU"/>
            </a:endParaRPr>
          </a:p>
        </p:txBody>
      </p:sp>
      <p:sp>
        <p:nvSpPr>
          <p:cNvPr id="2" name="object 23">
            <a:extLst>
              <a:ext uri="{FF2B5EF4-FFF2-40B4-BE49-F238E27FC236}">
                <a16:creationId xmlns:a16="http://schemas.microsoft.com/office/drawing/2014/main" id="{1CC315B9-60D4-035F-A458-3418FB0265AD}"/>
              </a:ext>
            </a:extLst>
          </p:cNvPr>
          <p:cNvSpPr txBox="1"/>
          <p:nvPr/>
        </p:nvSpPr>
        <p:spPr>
          <a:xfrm>
            <a:off x="264062" y="2350440"/>
            <a:ext cx="3204000" cy="360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z="1600" spc="-30" dirty="0">
                <a:latin typeface="Meiryo UI" panose="020B0604030504040204" pitchFamily="50" charset="-128"/>
                <a:ea typeface="Meiryo UI" panose="020B0604030504040204" pitchFamily="50" charset="-128"/>
                <a:cs typeface="PMingLiU"/>
              </a:rPr>
              <a:t>生活習慣病予防（小児・糖尿病等）</a:t>
            </a:r>
            <a:endParaRPr lang="en-US" altLang="ja-JP" sz="1600" spc="-30" dirty="0">
              <a:latin typeface="Meiryo UI" panose="020B0604030504040204" pitchFamily="50" charset="-128"/>
              <a:ea typeface="Meiryo UI" panose="020B0604030504040204" pitchFamily="50" charset="-128"/>
              <a:cs typeface="PMingLiU"/>
            </a:endParaRPr>
          </a:p>
        </p:txBody>
      </p:sp>
      <p:sp>
        <p:nvSpPr>
          <p:cNvPr id="82" name="object 18">
            <a:extLst>
              <a:ext uri="{FF2B5EF4-FFF2-40B4-BE49-F238E27FC236}">
                <a16:creationId xmlns:a16="http://schemas.microsoft.com/office/drawing/2014/main" id="{8071BDE0-DED8-711D-3A81-D730AB897577}"/>
              </a:ext>
            </a:extLst>
          </p:cNvPr>
          <p:cNvSpPr txBox="1"/>
          <p:nvPr/>
        </p:nvSpPr>
        <p:spPr>
          <a:xfrm>
            <a:off x="4631679" y="4073437"/>
            <a:ext cx="3025162" cy="869469"/>
          </a:xfrm>
          <a:prstGeom prst="rect">
            <a:avLst/>
          </a:prstGeom>
          <a:solidFill>
            <a:schemeClr val="accent5">
              <a:lumMod val="20000"/>
              <a:lumOff val="80000"/>
            </a:schemeClr>
          </a:solidFill>
          <a:ln>
            <a:solidFill>
              <a:schemeClr val="accent1"/>
            </a:solidFill>
          </a:ln>
        </p:spPr>
        <p:txBody>
          <a:bodyPr vert="horz" wrap="square" lIns="0" tIns="12700" rIns="0" bIns="0" rtlCol="0">
            <a:spAutoFit/>
          </a:bodyPr>
          <a:lstStyle/>
          <a:p>
            <a:pPr marL="12700" algn="ctr">
              <a:spcBef>
                <a:spcPts val="100"/>
              </a:spcBef>
              <a:tabLst>
                <a:tab pos="546100" algn="l"/>
              </a:tabLst>
            </a:pPr>
            <a:r>
              <a:rPr lang="ja-JP" altLang="en-US" dirty="0">
                <a:latin typeface="Meiryo UI" panose="020B0604030504040204" pitchFamily="50" charset="-128"/>
                <a:ea typeface="Meiryo UI" panose="020B0604030504040204" pitchFamily="50" charset="-128"/>
                <a:cs typeface="PMingLiU"/>
              </a:rPr>
              <a:t>健活おおさか推進府民会議</a:t>
            </a:r>
            <a:endParaRPr lang="en-US" altLang="ja-JP" dirty="0">
              <a:latin typeface="Meiryo UI" panose="020B0604030504040204" pitchFamily="50" charset="-128"/>
              <a:ea typeface="Meiryo UI" panose="020B0604030504040204" pitchFamily="50" charset="-128"/>
              <a:cs typeface="PMingLiU"/>
            </a:endParaRPr>
          </a:p>
          <a:p>
            <a:pPr marL="12700" algn="ctr">
              <a:spcBef>
                <a:spcPts val="100"/>
              </a:spcBef>
              <a:tabLst>
                <a:tab pos="546100" algn="l"/>
              </a:tabLst>
            </a:pPr>
            <a:r>
              <a:rPr lang="ja-JP" altLang="en-US" dirty="0">
                <a:latin typeface="Meiryo UI" panose="020B0604030504040204" pitchFamily="50" charset="-128"/>
                <a:ea typeface="Meiryo UI" panose="020B0604030504040204" pitchFamily="50" charset="-128"/>
                <a:cs typeface="PMingLiU"/>
              </a:rPr>
              <a:t>公民連携の推進</a:t>
            </a:r>
            <a:endParaRPr lang="en-US" altLang="ja-JP" dirty="0">
              <a:latin typeface="Meiryo UI" panose="020B0604030504040204" pitchFamily="50" charset="-128"/>
              <a:ea typeface="Meiryo UI" panose="020B0604030504040204" pitchFamily="50" charset="-128"/>
              <a:cs typeface="PMingLiU"/>
            </a:endParaRPr>
          </a:p>
          <a:p>
            <a:pPr marL="12700" algn="ctr">
              <a:spcBef>
                <a:spcPts val="100"/>
              </a:spcBef>
              <a:tabLst>
                <a:tab pos="546100" algn="l"/>
              </a:tabLst>
            </a:pPr>
            <a:r>
              <a:rPr lang="ja-JP" altLang="en-US" b="1" dirty="0">
                <a:latin typeface="Meiryo UI" panose="020B0604030504040204" pitchFamily="50" charset="-128"/>
                <a:ea typeface="Meiryo UI" panose="020B0604030504040204" pitchFamily="50" charset="-128"/>
                <a:cs typeface="PMingLiU"/>
              </a:rPr>
              <a:t>地域・職域連携推進事業</a:t>
            </a:r>
          </a:p>
        </p:txBody>
      </p:sp>
      <p:sp>
        <p:nvSpPr>
          <p:cNvPr id="40" name="タイトル 1">
            <a:extLst>
              <a:ext uri="{FF2B5EF4-FFF2-40B4-BE49-F238E27FC236}">
                <a16:creationId xmlns:a16="http://schemas.microsoft.com/office/drawing/2014/main" id="{B4911F94-38CB-4111-9689-FBDB965BC73B}"/>
              </a:ext>
            </a:extLst>
          </p:cNvPr>
          <p:cNvSpPr txBox="1">
            <a:spLocks/>
          </p:cNvSpPr>
          <p:nvPr/>
        </p:nvSpPr>
        <p:spPr>
          <a:xfrm>
            <a:off x="-19708" y="6160377"/>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latin typeface="HGP創英角ｺﾞｼｯｸUB" panose="020B0900000000000000" pitchFamily="50" charset="-128"/>
                <a:ea typeface="HGP創英角ｺﾞｼｯｸUB" panose="020B0900000000000000" pitchFamily="50" charset="-128"/>
              </a:rPr>
              <a:t>地域・職域連携推進事業と他の健康増進事業を効果的に実施することにより、</a:t>
            </a:r>
          </a:p>
          <a:p>
            <a:r>
              <a:rPr lang="ja-JP" altLang="en-US" sz="2000" dirty="0">
                <a:latin typeface="HGP創英角ｺﾞｼｯｸUB" panose="020B0900000000000000" pitchFamily="50" charset="-128"/>
                <a:ea typeface="HGP創英角ｺﾞｼｯｸUB" panose="020B0900000000000000" pitchFamily="50" charset="-128"/>
              </a:rPr>
              <a:t>健康寿命の延伸・健康格差の縮小を図る</a:t>
            </a:r>
          </a:p>
        </p:txBody>
      </p:sp>
      <p:sp>
        <p:nvSpPr>
          <p:cNvPr id="83" name="スライド番号プレースホルダー 3">
            <a:extLst>
              <a:ext uri="{FF2B5EF4-FFF2-40B4-BE49-F238E27FC236}">
                <a16:creationId xmlns:a16="http://schemas.microsoft.com/office/drawing/2014/main" id="{1E0F0D3B-4FE6-491D-372D-8DBA261C155B}"/>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24</a:t>
            </a:fld>
            <a:endParaRPr lang="ja-JP" altLang="en-US" sz="1500" dirty="0">
              <a:latin typeface="Meiryo UI" panose="020B0604030504040204" pitchFamily="50" charset="-128"/>
              <a:ea typeface="Meiryo UI" panose="020B0604030504040204" pitchFamily="50" charset="-128"/>
            </a:endParaRPr>
          </a:p>
        </p:txBody>
      </p:sp>
      <p:sp>
        <p:nvSpPr>
          <p:cNvPr id="3" name="object 23">
            <a:extLst>
              <a:ext uri="{FF2B5EF4-FFF2-40B4-BE49-F238E27FC236}">
                <a16:creationId xmlns:a16="http://schemas.microsoft.com/office/drawing/2014/main" id="{2BEDCD20-4BFA-6029-83C8-1D6F605F8213}"/>
              </a:ext>
            </a:extLst>
          </p:cNvPr>
          <p:cNvSpPr txBox="1"/>
          <p:nvPr/>
        </p:nvSpPr>
        <p:spPr>
          <a:xfrm>
            <a:off x="264062" y="1527809"/>
            <a:ext cx="3204000" cy="360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z="1600" spc="-30" dirty="0">
                <a:latin typeface="Meiryo UI" panose="020B0604030504040204" pitchFamily="50" charset="-128"/>
                <a:ea typeface="Meiryo UI" panose="020B0604030504040204" pitchFamily="50" charset="-128"/>
                <a:cs typeface="PMingLiU"/>
              </a:rPr>
              <a:t>気運醸成（健活</a:t>
            </a:r>
            <a:r>
              <a:rPr lang="en-US" altLang="ja-JP" sz="1600" spc="-30" dirty="0">
                <a:latin typeface="Meiryo UI" panose="020B0604030504040204" pitchFamily="50" charset="-128"/>
                <a:ea typeface="Meiryo UI" panose="020B0604030504040204" pitchFamily="50" charset="-128"/>
                <a:cs typeface="PMingLiU"/>
              </a:rPr>
              <a:t>10</a:t>
            </a:r>
            <a:r>
              <a:rPr lang="ja-JP" altLang="en-US" sz="1600" spc="-30" dirty="0">
                <a:latin typeface="Meiryo UI" panose="020B0604030504040204" pitchFamily="50" charset="-128"/>
                <a:ea typeface="Meiryo UI" panose="020B0604030504040204" pitchFamily="50" charset="-128"/>
                <a:cs typeface="PMingLiU"/>
              </a:rPr>
              <a:t>ソング・ダンス）</a:t>
            </a:r>
            <a:endParaRPr lang="en-US" altLang="ja-JP" sz="1600" spc="-30" dirty="0">
              <a:latin typeface="Meiryo UI" panose="020B0604030504040204" pitchFamily="50" charset="-128"/>
              <a:ea typeface="Meiryo UI" panose="020B0604030504040204" pitchFamily="50" charset="-128"/>
              <a:cs typeface="PMingLiU"/>
            </a:endParaRPr>
          </a:p>
        </p:txBody>
      </p:sp>
      <p:sp>
        <p:nvSpPr>
          <p:cNvPr id="7" name="object 23">
            <a:extLst>
              <a:ext uri="{FF2B5EF4-FFF2-40B4-BE49-F238E27FC236}">
                <a16:creationId xmlns:a16="http://schemas.microsoft.com/office/drawing/2014/main" id="{420F0602-BE77-862E-C15A-BE5E31D42744}"/>
              </a:ext>
            </a:extLst>
          </p:cNvPr>
          <p:cNvSpPr txBox="1"/>
          <p:nvPr/>
        </p:nvSpPr>
        <p:spPr>
          <a:xfrm>
            <a:off x="9049658" y="4052978"/>
            <a:ext cx="2952000" cy="396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pc="-30" dirty="0">
                <a:latin typeface="Meiryo UI" panose="020B0604030504040204" pitchFamily="50" charset="-128"/>
                <a:ea typeface="Meiryo UI" panose="020B0604030504040204" pitchFamily="50" charset="-128"/>
                <a:cs typeface="PMingLiU"/>
              </a:rPr>
              <a:t>健康づくりアワード </a:t>
            </a:r>
            <a:endParaRPr lang="en-US" altLang="ja-JP" spc="-30" dirty="0">
              <a:latin typeface="Meiryo UI" panose="020B0604030504040204" pitchFamily="50" charset="-128"/>
              <a:ea typeface="Meiryo UI" panose="020B0604030504040204" pitchFamily="50" charset="-128"/>
              <a:cs typeface="PMingLiU"/>
            </a:endParaRPr>
          </a:p>
        </p:txBody>
      </p:sp>
      <p:sp>
        <p:nvSpPr>
          <p:cNvPr id="8" name="object 23">
            <a:extLst>
              <a:ext uri="{FF2B5EF4-FFF2-40B4-BE49-F238E27FC236}">
                <a16:creationId xmlns:a16="http://schemas.microsoft.com/office/drawing/2014/main" id="{5EA26489-CF95-B4DE-659C-F6F68C44D4CD}"/>
              </a:ext>
            </a:extLst>
          </p:cNvPr>
          <p:cNvSpPr txBox="1"/>
          <p:nvPr/>
        </p:nvSpPr>
        <p:spPr>
          <a:xfrm>
            <a:off x="10158533" y="1248746"/>
            <a:ext cx="1346897" cy="38985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endParaRPr lang="en-US" altLang="ja-JP" sz="2000" spc="-30" dirty="0">
              <a:latin typeface="Meiryo UI" panose="020B0604030504040204" pitchFamily="50" charset="-128"/>
              <a:ea typeface="Meiryo UI" panose="020B0604030504040204" pitchFamily="50" charset="-128"/>
              <a:cs typeface="PMingLiU"/>
            </a:endParaRPr>
          </a:p>
        </p:txBody>
      </p:sp>
      <p:sp>
        <p:nvSpPr>
          <p:cNvPr id="9" name="object 45">
            <a:extLst>
              <a:ext uri="{FF2B5EF4-FFF2-40B4-BE49-F238E27FC236}">
                <a16:creationId xmlns:a16="http://schemas.microsoft.com/office/drawing/2014/main" id="{092061AD-AB2B-A97F-B8A9-02BDFE14A64E}"/>
              </a:ext>
            </a:extLst>
          </p:cNvPr>
          <p:cNvSpPr txBox="1"/>
          <p:nvPr/>
        </p:nvSpPr>
        <p:spPr>
          <a:xfrm>
            <a:off x="10003943" y="784767"/>
            <a:ext cx="1501487" cy="425116"/>
          </a:xfrm>
          <a:prstGeom prst="rect">
            <a:avLst/>
          </a:prstGeom>
        </p:spPr>
        <p:txBody>
          <a:bodyPr vert="horz" wrap="square" lIns="0" tIns="12065" rIns="0" bIns="0" rtlCol="0">
            <a:spAutoFit/>
          </a:bodyPr>
          <a:lstStyle/>
          <a:p>
            <a:pPr marL="12700">
              <a:spcBef>
                <a:spcPts val="95"/>
              </a:spcBef>
            </a:pPr>
            <a:r>
              <a:rPr lang="en-US" altLang="ja-JP" sz="1300" b="1" spc="-30" dirty="0">
                <a:latin typeface="Meiryo UI" panose="020B0604030504040204" pitchFamily="50" charset="-128"/>
                <a:ea typeface="Meiryo UI" panose="020B0604030504040204" pitchFamily="50" charset="-128"/>
                <a:cs typeface="PMingLiU"/>
              </a:rPr>
              <a:t>【</a:t>
            </a:r>
            <a:r>
              <a:rPr lang="ja-JP" altLang="en-US" sz="1300" b="1" spc="-30" dirty="0">
                <a:latin typeface="Meiryo UI" panose="020B0604030504040204" pitchFamily="50" charset="-128"/>
                <a:ea typeface="Meiryo UI" panose="020B0604030504040204" pitchFamily="50" charset="-128"/>
                <a:cs typeface="PMingLiU"/>
              </a:rPr>
              <a:t>凡例</a:t>
            </a:r>
            <a:r>
              <a:rPr lang="en-US" altLang="ja-JP" sz="1300" b="1" spc="-30" dirty="0">
                <a:latin typeface="Meiryo UI" panose="020B0604030504040204" pitchFamily="50" charset="-128"/>
                <a:ea typeface="Meiryo UI" panose="020B0604030504040204" pitchFamily="50" charset="-128"/>
                <a:cs typeface="PMingLiU"/>
              </a:rPr>
              <a:t>】</a:t>
            </a:r>
          </a:p>
          <a:p>
            <a:pPr marL="12700">
              <a:spcBef>
                <a:spcPts val="95"/>
              </a:spcBef>
            </a:pPr>
            <a:r>
              <a:rPr lang="ja-JP" altLang="en-US" sz="1300" b="1" spc="-30" dirty="0">
                <a:latin typeface="Meiryo UI" panose="020B0604030504040204" pitchFamily="50" charset="-128"/>
                <a:ea typeface="Meiryo UI" panose="020B0604030504040204" pitchFamily="50" charset="-128"/>
                <a:cs typeface="PMingLiU"/>
              </a:rPr>
              <a:t>大阪府の主な取組み</a:t>
            </a:r>
            <a:endParaRPr sz="1300" b="1" dirty="0">
              <a:latin typeface="Meiryo UI" panose="020B0604030504040204" pitchFamily="50" charset="-128"/>
              <a:ea typeface="Meiryo UI" panose="020B0604030504040204" pitchFamily="50" charset="-128"/>
              <a:cs typeface="PMingLiU"/>
            </a:endParaRPr>
          </a:p>
        </p:txBody>
      </p:sp>
      <p:sp>
        <p:nvSpPr>
          <p:cNvPr id="19" name="object 23">
            <a:extLst>
              <a:ext uri="{FF2B5EF4-FFF2-40B4-BE49-F238E27FC236}">
                <a16:creationId xmlns:a16="http://schemas.microsoft.com/office/drawing/2014/main" id="{6A6808BD-7D5E-C90D-FE92-1E304DCDC05C}"/>
              </a:ext>
            </a:extLst>
          </p:cNvPr>
          <p:cNvSpPr txBox="1"/>
          <p:nvPr/>
        </p:nvSpPr>
        <p:spPr>
          <a:xfrm>
            <a:off x="3658431" y="5387276"/>
            <a:ext cx="4971659" cy="682238"/>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b="1" spc="-30" dirty="0">
                <a:latin typeface="Meiryo UI" panose="020B0604030504040204" pitchFamily="50" charset="-128"/>
                <a:ea typeface="Meiryo UI" panose="020B0604030504040204" pitchFamily="50" charset="-128"/>
                <a:cs typeface="PMingLiU"/>
              </a:rPr>
              <a:t>健康データ分析・見える化</a:t>
            </a:r>
            <a:endParaRPr lang="en-US" altLang="ja-JP" b="1" spc="-30" dirty="0">
              <a:latin typeface="Meiryo UI" panose="020B0604030504040204" pitchFamily="50" charset="-128"/>
              <a:ea typeface="Meiryo UI" panose="020B0604030504040204" pitchFamily="50" charset="-128"/>
              <a:cs typeface="PMingLiU"/>
            </a:endParaRPr>
          </a:p>
          <a:p>
            <a:pPr algn="ctr">
              <a:spcBef>
                <a:spcPts val="640"/>
              </a:spcBef>
            </a:pPr>
            <a:r>
              <a:rPr lang="ja-JP" altLang="en-US" sz="1600" spc="-30" dirty="0">
                <a:latin typeface="Meiryo UI" panose="020B0604030504040204" pitchFamily="50" charset="-128"/>
                <a:ea typeface="Meiryo UI" panose="020B0604030504040204" pitchFamily="50" charset="-128"/>
                <a:cs typeface="PMingLiU"/>
              </a:rPr>
              <a:t>（地域健康カルテ</a:t>
            </a:r>
            <a:r>
              <a:rPr lang="en-US" altLang="ja-JP" sz="1600" spc="-30" dirty="0">
                <a:latin typeface="Meiryo UI" panose="020B0604030504040204" pitchFamily="50" charset="-128"/>
                <a:ea typeface="Meiryo UI" panose="020B0604030504040204" pitchFamily="50" charset="-128"/>
                <a:cs typeface="PMingLiU"/>
              </a:rPr>
              <a:t>/</a:t>
            </a:r>
            <a:r>
              <a:rPr lang="ja-JP" altLang="en-US" sz="1600" spc="-30" dirty="0">
                <a:latin typeface="Meiryo UI" panose="020B0604030504040204" pitchFamily="50" charset="-128"/>
                <a:ea typeface="Meiryo UI" panose="020B0604030504040204" pitchFamily="50" charset="-128"/>
                <a:cs typeface="PMingLiU"/>
              </a:rPr>
              <a:t>大阪府健康データダッシュボード） </a:t>
            </a:r>
            <a:endParaRPr lang="en-US" altLang="ja-JP" sz="1600" spc="-30" dirty="0">
              <a:latin typeface="Meiryo UI" panose="020B0604030504040204" pitchFamily="50" charset="-128"/>
              <a:ea typeface="Meiryo UI" panose="020B0604030504040204" pitchFamily="50" charset="-128"/>
              <a:cs typeface="PMingLiU"/>
            </a:endParaRPr>
          </a:p>
        </p:txBody>
      </p:sp>
      <p:sp>
        <p:nvSpPr>
          <p:cNvPr id="20" name="object 45">
            <a:extLst>
              <a:ext uri="{FF2B5EF4-FFF2-40B4-BE49-F238E27FC236}">
                <a16:creationId xmlns:a16="http://schemas.microsoft.com/office/drawing/2014/main" id="{4B166054-05C4-C0A7-23E3-E3C240D4116D}"/>
              </a:ext>
            </a:extLst>
          </p:cNvPr>
          <p:cNvSpPr txBox="1"/>
          <p:nvPr/>
        </p:nvSpPr>
        <p:spPr>
          <a:xfrm>
            <a:off x="8802424" y="3343142"/>
            <a:ext cx="1255472" cy="258404"/>
          </a:xfrm>
          <a:prstGeom prst="rect">
            <a:avLst/>
          </a:prstGeom>
        </p:spPr>
        <p:txBody>
          <a:bodyPr vert="horz" wrap="none" lIns="0" tIns="12065" rIns="0" bIns="0" rtlCol="0">
            <a:spAutoFit/>
          </a:bodyPr>
          <a:lstStyle/>
          <a:p>
            <a:pPr marL="12700">
              <a:spcBef>
                <a:spcPts val="95"/>
              </a:spcBef>
            </a:pPr>
            <a:r>
              <a:rPr lang="ja-JP" altLang="en-US" sz="1600" b="1" spc="-30" dirty="0">
                <a:latin typeface="Meiryo UI" panose="020B0604030504040204" pitchFamily="50" charset="-128"/>
                <a:ea typeface="Meiryo UI" panose="020B0604030504040204" pitchFamily="50" charset="-128"/>
                <a:cs typeface="PMingLiU"/>
              </a:rPr>
              <a:t>連携・支援　等</a:t>
            </a:r>
            <a:endParaRPr sz="1600" b="1" dirty="0">
              <a:latin typeface="Meiryo UI" panose="020B0604030504040204" pitchFamily="50" charset="-128"/>
              <a:ea typeface="Meiryo UI" panose="020B0604030504040204" pitchFamily="50" charset="-128"/>
              <a:cs typeface="PMingLiU"/>
            </a:endParaRPr>
          </a:p>
        </p:txBody>
      </p:sp>
      <p:sp>
        <p:nvSpPr>
          <p:cNvPr id="21" name="object 45">
            <a:extLst>
              <a:ext uri="{FF2B5EF4-FFF2-40B4-BE49-F238E27FC236}">
                <a16:creationId xmlns:a16="http://schemas.microsoft.com/office/drawing/2014/main" id="{B4D994F2-609B-E3B0-2939-C0BA24506969}"/>
              </a:ext>
            </a:extLst>
          </p:cNvPr>
          <p:cNvSpPr txBox="1"/>
          <p:nvPr/>
        </p:nvSpPr>
        <p:spPr>
          <a:xfrm>
            <a:off x="3622114" y="1640235"/>
            <a:ext cx="1457816" cy="776495"/>
          </a:xfrm>
          <a:prstGeom prst="rect">
            <a:avLst/>
          </a:prstGeom>
        </p:spPr>
        <p:txBody>
          <a:bodyPr vert="horz" wrap="square" lIns="0" tIns="12065" rIns="0" bIns="0" rtlCol="0">
            <a:spAutoFit/>
          </a:bodyPr>
          <a:lstStyle/>
          <a:p>
            <a:pPr marL="12700">
              <a:spcBef>
                <a:spcPts val="95"/>
              </a:spcBef>
            </a:pPr>
            <a:r>
              <a:rPr lang="ja-JP" altLang="en-US" sz="1600" b="1" dirty="0">
                <a:latin typeface="Meiryo UI" panose="020B0604030504040204" pitchFamily="50" charset="-128"/>
                <a:ea typeface="Meiryo UI" panose="020B0604030504040204" pitchFamily="50" charset="-128"/>
                <a:cs typeface="PMingLiU"/>
              </a:rPr>
              <a:t>啓発</a:t>
            </a:r>
            <a:r>
              <a:rPr lang="en-US" altLang="ja-JP" sz="1600" b="1" dirty="0">
                <a:latin typeface="Meiryo UI" panose="020B0604030504040204" pitchFamily="50" charset="-128"/>
                <a:ea typeface="Meiryo UI" panose="020B0604030504040204" pitchFamily="50" charset="-128"/>
                <a:cs typeface="PMingLiU"/>
              </a:rPr>
              <a:t>/</a:t>
            </a:r>
            <a:r>
              <a:rPr lang="ja-JP" altLang="en-US" sz="1600" b="1" dirty="0">
                <a:latin typeface="Meiryo UI" panose="020B0604030504040204" pitchFamily="50" charset="-128"/>
                <a:ea typeface="Meiryo UI" panose="020B0604030504040204" pitchFamily="50" charset="-128"/>
                <a:cs typeface="PMingLiU"/>
              </a:rPr>
              <a:t>ヘルス</a:t>
            </a:r>
            <a:endParaRPr lang="en-US" altLang="ja-JP" sz="1600" b="1" dirty="0">
              <a:latin typeface="Meiryo UI" panose="020B0604030504040204" pitchFamily="50" charset="-128"/>
              <a:ea typeface="Meiryo UI" panose="020B0604030504040204" pitchFamily="50" charset="-128"/>
              <a:cs typeface="PMingLiU"/>
            </a:endParaRPr>
          </a:p>
          <a:p>
            <a:pPr marL="12700">
              <a:spcBef>
                <a:spcPts val="95"/>
              </a:spcBef>
            </a:pPr>
            <a:r>
              <a:rPr lang="ja-JP" altLang="en-US" sz="1600" b="1" dirty="0">
                <a:latin typeface="Meiryo UI" panose="020B0604030504040204" pitchFamily="50" charset="-128"/>
                <a:ea typeface="Meiryo UI" panose="020B0604030504040204" pitchFamily="50" charset="-128"/>
                <a:cs typeface="PMingLiU"/>
              </a:rPr>
              <a:t>リテラシーの</a:t>
            </a:r>
            <a:endParaRPr lang="en-US" altLang="ja-JP" sz="1600" b="1" dirty="0">
              <a:latin typeface="Meiryo UI" panose="020B0604030504040204" pitchFamily="50" charset="-128"/>
              <a:ea typeface="Meiryo UI" panose="020B0604030504040204" pitchFamily="50" charset="-128"/>
              <a:cs typeface="PMingLiU"/>
            </a:endParaRPr>
          </a:p>
          <a:p>
            <a:pPr marL="12700">
              <a:spcBef>
                <a:spcPts val="95"/>
              </a:spcBef>
            </a:pPr>
            <a:r>
              <a:rPr lang="ja-JP" altLang="en-US" sz="1600" b="1" dirty="0">
                <a:latin typeface="Meiryo UI" panose="020B0604030504040204" pitchFamily="50" charset="-128"/>
                <a:ea typeface="Meiryo UI" panose="020B0604030504040204" pitchFamily="50" charset="-128"/>
                <a:cs typeface="PMingLiU"/>
              </a:rPr>
              <a:t>向上等</a:t>
            </a:r>
            <a:endParaRPr sz="1600" b="1" dirty="0">
              <a:latin typeface="Meiryo UI" panose="020B0604030504040204" pitchFamily="50" charset="-128"/>
              <a:ea typeface="Meiryo UI" panose="020B0604030504040204" pitchFamily="50" charset="-128"/>
              <a:cs typeface="PMingLiU"/>
            </a:endParaRPr>
          </a:p>
        </p:txBody>
      </p:sp>
      <p:sp>
        <p:nvSpPr>
          <p:cNvPr id="25" name="object 23">
            <a:extLst>
              <a:ext uri="{FF2B5EF4-FFF2-40B4-BE49-F238E27FC236}">
                <a16:creationId xmlns:a16="http://schemas.microsoft.com/office/drawing/2014/main" id="{C02886A8-206F-959F-23A9-94335C9F374E}"/>
              </a:ext>
            </a:extLst>
          </p:cNvPr>
          <p:cNvSpPr txBox="1"/>
          <p:nvPr/>
        </p:nvSpPr>
        <p:spPr>
          <a:xfrm>
            <a:off x="286698" y="3607027"/>
            <a:ext cx="2952000" cy="399918"/>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lnSpc>
                <a:spcPts val="1400"/>
              </a:lnSpc>
              <a:spcBef>
                <a:spcPts val="640"/>
              </a:spcBef>
            </a:pPr>
            <a:r>
              <a:rPr lang="ja-JP" altLang="en-US" sz="1600" spc="-30" dirty="0">
                <a:latin typeface="Meiryo UI" panose="020B0604030504040204" pitchFamily="50" charset="-128"/>
                <a:ea typeface="Meiryo UI" panose="020B0604030504040204" pitchFamily="50" charset="-128"/>
                <a:cs typeface="PMingLiU"/>
              </a:rPr>
              <a:t>国保ヘルスアップ支援事業</a:t>
            </a:r>
            <a:endParaRPr lang="en-US" altLang="ja-JP" sz="1050" spc="-30" dirty="0">
              <a:latin typeface="Meiryo UI" panose="020B0604030504040204" pitchFamily="50" charset="-128"/>
              <a:ea typeface="Meiryo UI" panose="020B0604030504040204" pitchFamily="50" charset="-128"/>
              <a:cs typeface="PMingLiU"/>
            </a:endParaRPr>
          </a:p>
          <a:p>
            <a:pPr algn="ctr">
              <a:lnSpc>
                <a:spcPts val="400"/>
              </a:lnSpc>
              <a:spcBef>
                <a:spcPts val="640"/>
              </a:spcBef>
            </a:pPr>
            <a:r>
              <a:rPr lang="ja-JP" altLang="en-US" sz="900" spc="-30" dirty="0">
                <a:latin typeface="Meiryo UI" panose="020B0604030504040204" pitchFamily="50" charset="-128"/>
                <a:ea typeface="Meiryo UI" panose="020B0604030504040204" pitchFamily="50" charset="-128"/>
                <a:cs typeface="PMingLiU"/>
              </a:rPr>
              <a:t>（共同保険者としての取組み）</a:t>
            </a:r>
            <a:endParaRPr lang="en-US" altLang="ja-JP" sz="1200" spc="-30" dirty="0">
              <a:latin typeface="Meiryo UI" panose="020B0604030504040204" pitchFamily="50" charset="-128"/>
              <a:ea typeface="Meiryo UI" panose="020B0604030504040204" pitchFamily="50" charset="-128"/>
              <a:cs typeface="PMingLiU"/>
            </a:endParaRPr>
          </a:p>
        </p:txBody>
      </p:sp>
      <p:sp>
        <p:nvSpPr>
          <p:cNvPr id="27" name="object 45">
            <a:extLst>
              <a:ext uri="{FF2B5EF4-FFF2-40B4-BE49-F238E27FC236}">
                <a16:creationId xmlns:a16="http://schemas.microsoft.com/office/drawing/2014/main" id="{44CEE831-668E-3243-96A3-1C4DEBFA2C4E}"/>
              </a:ext>
            </a:extLst>
          </p:cNvPr>
          <p:cNvSpPr txBox="1"/>
          <p:nvPr/>
        </p:nvSpPr>
        <p:spPr>
          <a:xfrm>
            <a:off x="2268019" y="3343142"/>
            <a:ext cx="1255472" cy="258404"/>
          </a:xfrm>
          <a:prstGeom prst="rect">
            <a:avLst/>
          </a:prstGeom>
        </p:spPr>
        <p:txBody>
          <a:bodyPr vert="horz" wrap="none" lIns="0" tIns="12065" rIns="0" bIns="0" rtlCol="0">
            <a:spAutoFit/>
          </a:bodyPr>
          <a:lstStyle/>
          <a:p>
            <a:pPr marL="12700">
              <a:spcBef>
                <a:spcPts val="95"/>
              </a:spcBef>
            </a:pPr>
            <a:r>
              <a:rPr lang="ja-JP" altLang="en-US" sz="1600" b="1" spc="-30" dirty="0">
                <a:latin typeface="Meiryo UI" panose="020B0604030504040204" pitchFamily="50" charset="-128"/>
                <a:ea typeface="Meiryo UI" panose="020B0604030504040204" pitchFamily="50" charset="-128"/>
                <a:cs typeface="PMingLiU"/>
              </a:rPr>
              <a:t>連携・支援　等</a:t>
            </a:r>
            <a:endParaRPr sz="1600" b="1" dirty="0">
              <a:latin typeface="Meiryo UI" panose="020B0604030504040204" pitchFamily="50" charset="-128"/>
              <a:ea typeface="Meiryo UI" panose="020B0604030504040204" pitchFamily="50" charset="-128"/>
              <a:cs typeface="PMingLiU"/>
            </a:endParaRPr>
          </a:p>
        </p:txBody>
      </p:sp>
      <p:pic>
        <p:nvPicPr>
          <p:cNvPr id="28" name="図 27">
            <a:extLst>
              <a:ext uri="{FF2B5EF4-FFF2-40B4-BE49-F238E27FC236}">
                <a16:creationId xmlns:a16="http://schemas.microsoft.com/office/drawing/2014/main" id="{19B75FDD-1A8F-6B56-8A9E-65F54EB54A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9414" y="130919"/>
            <a:ext cx="1532655" cy="500328"/>
          </a:xfrm>
          <a:prstGeom prst="rect">
            <a:avLst/>
          </a:prstGeom>
        </p:spPr>
      </p:pic>
      <p:sp>
        <p:nvSpPr>
          <p:cNvPr id="38" name="object 23">
            <a:extLst>
              <a:ext uri="{FF2B5EF4-FFF2-40B4-BE49-F238E27FC236}">
                <a16:creationId xmlns:a16="http://schemas.microsoft.com/office/drawing/2014/main" id="{BFB4D68D-0079-40AA-92D3-B14C2DC672FD}"/>
              </a:ext>
            </a:extLst>
          </p:cNvPr>
          <p:cNvSpPr txBox="1"/>
          <p:nvPr/>
        </p:nvSpPr>
        <p:spPr>
          <a:xfrm>
            <a:off x="264062" y="1942387"/>
            <a:ext cx="3204000" cy="360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z="1600" spc="-30" dirty="0">
                <a:latin typeface="Meiryo UI" panose="020B0604030504040204" pitchFamily="50" charset="-128"/>
                <a:ea typeface="Meiryo UI" panose="020B0604030504040204" pitchFamily="50" charset="-128"/>
                <a:cs typeface="PMingLiU"/>
              </a:rPr>
              <a:t>健康キャンパス・プロジェクト事業</a:t>
            </a:r>
          </a:p>
        </p:txBody>
      </p:sp>
      <p:sp>
        <p:nvSpPr>
          <p:cNvPr id="39" name="object 23">
            <a:extLst>
              <a:ext uri="{FF2B5EF4-FFF2-40B4-BE49-F238E27FC236}">
                <a16:creationId xmlns:a16="http://schemas.microsoft.com/office/drawing/2014/main" id="{B72DE1D7-5BA2-476A-AE60-F1134B8F9ACD}"/>
              </a:ext>
            </a:extLst>
          </p:cNvPr>
          <p:cNvSpPr txBox="1"/>
          <p:nvPr/>
        </p:nvSpPr>
        <p:spPr>
          <a:xfrm>
            <a:off x="264062" y="2761800"/>
            <a:ext cx="3204000" cy="360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z="1600" spc="-30" dirty="0">
                <a:latin typeface="Meiryo UI" panose="020B0604030504040204" pitchFamily="50" charset="-128"/>
                <a:ea typeface="Meiryo UI" panose="020B0604030504040204" pitchFamily="50" charset="-128"/>
                <a:cs typeface="PMingLiU"/>
              </a:rPr>
              <a:t>働く世代のフレイル予防</a:t>
            </a:r>
            <a:endParaRPr lang="en-US" altLang="ja-JP" sz="1600" spc="-30" dirty="0">
              <a:latin typeface="Meiryo UI" panose="020B0604030504040204" pitchFamily="50" charset="-128"/>
              <a:ea typeface="Meiryo UI" panose="020B0604030504040204" pitchFamily="50" charset="-128"/>
              <a:cs typeface="PMingLiU"/>
            </a:endParaRPr>
          </a:p>
        </p:txBody>
      </p:sp>
      <p:sp>
        <p:nvSpPr>
          <p:cNvPr id="42" name="object 23">
            <a:extLst>
              <a:ext uri="{FF2B5EF4-FFF2-40B4-BE49-F238E27FC236}">
                <a16:creationId xmlns:a16="http://schemas.microsoft.com/office/drawing/2014/main" id="{05D3E5E5-F087-4529-AD3B-370A095099F4}"/>
              </a:ext>
            </a:extLst>
          </p:cNvPr>
          <p:cNvSpPr txBox="1"/>
          <p:nvPr/>
        </p:nvSpPr>
        <p:spPr>
          <a:xfrm>
            <a:off x="9049656" y="4499293"/>
            <a:ext cx="2952000" cy="396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z="1600" spc="-30" dirty="0">
                <a:latin typeface="Meiryo UI" panose="020B0604030504040204" pitchFamily="50" charset="-128"/>
                <a:ea typeface="Meiryo UI" panose="020B0604030504040204" pitchFamily="50" charset="-128"/>
                <a:cs typeface="PMingLiU"/>
              </a:rPr>
              <a:t>特定健診・特定保健指導研修 等 </a:t>
            </a:r>
            <a:endParaRPr lang="en-US" altLang="ja-JP" sz="1600" spc="-30" dirty="0">
              <a:latin typeface="Meiryo UI" panose="020B0604030504040204" pitchFamily="50" charset="-128"/>
              <a:ea typeface="Meiryo UI" panose="020B0604030504040204" pitchFamily="50" charset="-128"/>
              <a:cs typeface="PMingLiU"/>
            </a:endParaRPr>
          </a:p>
        </p:txBody>
      </p:sp>
      <p:sp>
        <p:nvSpPr>
          <p:cNvPr id="44" name="object 23">
            <a:extLst>
              <a:ext uri="{FF2B5EF4-FFF2-40B4-BE49-F238E27FC236}">
                <a16:creationId xmlns:a16="http://schemas.microsoft.com/office/drawing/2014/main" id="{AFDC474E-EABF-4E2B-A441-B4A09093B8C6}"/>
              </a:ext>
            </a:extLst>
          </p:cNvPr>
          <p:cNvSpPr txBox="1"/>
          <p:nvPr/>
        </p:nvSpPr>
        <p:spPr>
          <a:xfrm>
            <a:off x="286862" y="4052978"/>
            <a:ext cx="2952000" cy="328295"/>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algn="ctr">
              <a:spcBef>
                <a:spcPts val="640"/>
              </a:spcBef>
            </a:pPr>
            <a:r>
              <a:rPr lang="ja-JP" altLang="en-US" sz="1600" spc="-30" dirty="0">
                <a:latin typeface="Meiryo UI" panose="020B0604030504040204" pitchFamily="50" charset="-128"/>
                <a:ea typeface="Meiryo UI" panose="020B0604030504040204" pitchFamily="50" charset="-128"/>
                <a:cs typeface="PMingLiU"/>
              </a:rPr>
              <a:t>保健事業独自事業への財政支援</a:t>
            </a:r>
            <a:endParaRPr lang="en-US" altLang="ja-JP" sz="1600" spc="-30" dirty="0">
              <a:latin typeface="Meiryo UI" panose="020B0604030504040204" pitchFamily="50" charset="-128"/>
              <a:ea typeface="Meiryo UI" panose="020B0604030504040204" pitchFamily="50" charset="-128"/>
              <a:cs typeface="PMingLiU"/>
            </a:endParaRPr>
          </a:p>
        </p:txBody>
      </p:sp>
      <p:pic>
        <p:nvPicPr>
          <p:cNvPr id="49" name="object 43">
            <a:extLst>
              <a:ext uri="{FF2B5EF4-FFF2-40B4-BE49-F238E27FC236}">
                <a16:creationId xmlns:a16="http://schemas.microsoft.com/office/drawing/2014/main" id="{4312F7C6-F7F1-422E-8EB8-4C5CBB57E584}"/>
              </a:ext>
            </a:extLst>
          </p:cNvPr>
          <p:cNvPicPr/>
          <p:nvPr/>
        </p:nvPicPr>
        <p:blipFill>
          <a:blip r:embed="rId6" cstate="print"/>
          <a:stretch>
            <a:fillRect/>
          </a:stretch>
        </p:blipFill>
        <p:spPr>
          <a:xfrm rot="16200000">
            <a:off x="3421574" y="3404277"/>
            <a:ext cx="576326" cy="8054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C5C2C7-D121-4BEE-91D7-41241D3581F8}"/>
              </a:ext>
            </a:extLst>
          </p:cNvPr>
          <p:cNvSpPr txBox="1"/>
          <p:nvPr/>
        </p:nvSpPr>
        <p:spPr>
          <a:xfrm>
            <a:off x="715451" y="2160486"/>
            <a:ext cx="10958684" cy="58477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b="1" dirty="0">
                <a:solidFill>
                  <a:schemeClr val="accent1"/>
                </a:solidFill>
                <a:latin typeface="Meiryo UI" panose="020B0604030504040204" pitchFamily="50" charset="-128"/>
                <a:ea typeface="Meiryo UI" panose="020B0604030504040204" pitchFamily="50" charset="-128"/>
              </a:rPr>
              <a:t>❶ </a:t>
            </a:r>
            <a:r>
              <a:rPr lang="ja-JP" altLang="en-US" sz="2800" b="1" dirty="0">
                <a:solidFill>
                  <a:schemeClr val="tx1"/>
                </a:solidFill>
                <a:latin typeface="Meiryo UI" panose="020B0604030504040204" pitchFamily="50" charset="-128"/>
                <a:ea typeface="Meiryo UI" panose="020B0604030504040204" pitchFamily="50" charset="-128"/>
              </a:rPr>
              <a:t>保健所圏域の地域・職域連携推進協議会と健康寿命の状況について</a:t>
            </a:r>
            <a:endParaRPr lang="en-US" altLang="ja-JP" sz="2800" b="1"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28F72889-702C-B0D6-1F64-732CF2D466F3}"/>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3</a:t>
            </a:fld>
            <a:endParaRPr lang="ja-JP" altLang="en-US" sz="1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136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2CD4F66-663C-4E41-AE89-BDDC64A066A3}"/>
              </a:ext>
            </a:extLst>
          </p:cNvPr>
          <p:cNvSpPr txBox="1"/>
          <p:nvPr/>
        </p:nvSpPr>
        <p:spPr>
          <a:xfrm>
            <a:off x="0" y="-2675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 地域・職域連携が必要とされる背景</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138760CC-92B4-40BA-9381-8DD67A3831C2}" type="slidenum">
              <a:rPr lang="ja-JP" altLang="en-US" sz="1500"/>
              <a:t>4</a:t>
            </a:fld>
            <a:endParaRPr lang="ja-JP" altLang="en-US" sz="1500" dirty="0"/>
          </a:p>
        </p:txBody>
      </p:sp>
      <p:sp>
        <p:nvSpPr>
          <p:cNvPr id="9" name="テキスト ボックス 8">
            <a:extLst>
              <a:ext uri="{FF2B5EF4-FFF2-40B4-BE49-F238E27FC236}">
                <a16:creationId xmlns:a16="http://schemas.microsoft.com/office/drawing/2014/main" id="{EE36BD80-0DE5-490C-90AB-2805588E2476}"/>
              </a:ext>
            </a:extLst>
          </p:cNvPr>
          <p:cNvSpPr txBox="1"/>
          <p:nvPr/>
        </p:nvSpPr>
        <p:spPr>
          <a:xfrm>
            <a:off x="97654" y="1514199"/>
            <a:ext cx="1147882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■行政</a:t>
            </a:r>
            <a:endParaRPr lang="en-US" altLang="ja-JP" sz="20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B2C0876-58AA-4E6D-894F-EEC578489D7D}"/>
              </a:ext>
            </a:extLst>
          </p:cNvPr>
          <p:cNvSpPr txBox="1"/>
          <p:nvPr/>
        </p:nvSpPr>
        <p:spPr>
          <a:xfrm>
            <a:off x="383214" y="1920542"/>
            <a:ext cx="11922720" cy="132343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●健康日本</a:t>
            </a:r>
            <a:r>
              <a:rPr lang="en-US" altLang="ja-JP" sz="2000" dirty="0">
                <a:latin typeface="Meiryo UI" panose="020B0604030504040204" pitchFamily="50" charset="-128"/>
                <a:ea typeface="Meiryo UI" panose="020B0604030504040204" pitchFamily="50" charset="-128"/>
              </a:rPr>
              <a:t>21</a:t>
            </a:r>
            <a:r>
              <a:rPr lang="ja-JP" altLang="en-US" sz="2000" dirty="0">
                <a:latin typeface="Meiryo UI" panose="020B0604030504040204" pitchFamily="50" charset="-128"/>
                <a:ea typeface="Meiryo UI" panose="020B0604030504040204" pitchFamily="50" charset="-128"/>
              </a:rPr>
              <a:t>（第３次）ライフコースや集団の特性を踏まえた、多様な主体による健康づくり「誰一人取り残さない健康づくり」</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●産業保健を含めた地域全体のポピュレーションアプローチの強化</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●増大する医療費の適正化</a:t>
            </a:r>
            <a:endParaRPr lang="en-US" altLang="ja-JP" sz="2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05902B1-6B2B-41EB-A8BF-4C13C347A3EB}"/>
              </a:ext>
            </a:extLst>
          </p:cNvPr>
          <p:cNvSpPr txBox="1"/>
          <p:nvPr/>
        </p:nvSpPr>
        <p:spPr>
          <a:xfrm>
            <a:off x="7280987" y="6423740"/>
            <a:ext cx="4705351" cy="253916"/>
          </a:xfrm>
          <a:prstGeom prst="rect">
            <a:avLst/>
          </a:prstGeom>
          <a:noFill/>
          <a:ln>
            <a:noFill/>
          </a:ln>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参照：厚生労働省</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　改訂版　地域・職域連携推進事業の新たなる展開</a:t>
            </a:r>
            <a:endParaRPr lang="en-US" altLang="ja-JP" sz="105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D03DF0F-FA34-44FE-8803-825FEBBA3602}"/>
              </a:ext>
            </a:extLst>
          </p:cNvPr>
          <p:cNvSpPr txBox="1"/>
          <p:nvPr/>
        </p:nvSpPr>
        <p:spPr>
          <a:xfrm>
            <a:off x="0" y="4030879"/>
            <a:ext cx="1147882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■職域（保険者・事業所）</a:t>
            </a:r>
            <a:endParaRPr lang="en-US" altLang="ja-JP" sz="2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BA3F8E6-97CA-4F0C-84B4-033A0C1DFDB3}"/>
              </a:ext>
            </a:extLst>
          </p:cNvPr>
          <p:cNvSpPr txBox="1"/>
          <p:nvPr/>
        </p:nvSpPr>
        <p:spPr>
          <a:xfrm>
            <a:off x="383214" y="4384822"/>
            <a:ext cx="11922720" cy="1015663"/>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●健診における有所見率の増加</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●女性、高年齢労働者、疾患を抱えた従業員などへの健康支援</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●健康経営の推進、データヘルス計画、コラボヘルスの推進</a:t>
            </a:r>
            <a:endParaRPr lang="en-US" altLang="ja-JP" sz="2000" dirty="0">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a16="http://schemas.microsoft.com/office/drawing/2014/main" id="{D82C24EF-5688-4D17-8FA8-1E6FC5C02EE3}"/>
              </a:ext>
            </a:extLst>
          </p:cNvPr>
          <p:cNvSpPr txBox="1">
            <a:spLocks/>
          </p:cNvSpPr>
          <p:nvPr/>
        </p:nvSpPr>
        <p:spPr>
          <a:xfrm>
            <a:off x="0" y="365809"/>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健康寿命の延伸には、地域と職域の連携が不可欠で、地域・職域連携を進めることにより、</a:t>
            </a:r>
            <a:endParaRPr lang="en-US" altLang="ja-JP" sz="2000" dirty="0">
              <a:latin typeface="HGP創英角ｺﾞｼｯｸUB" panose="020B0900000000000000" pitchFamily="50" charset="-128"/>
              <a:ea typeface="HGP創英角ｺﾞｼｯｸUB" panose="020B0900000000000000" pitchFamily="50" charset="-128"/>
            </a:endParaRPr>
          </a:p>
          <a:p>
            <a:pPr algn="l"/>
            <a:r>
              <a:rPr lang="ja-JP" altLang="en-US" sz="2000" dirty="0">
                <a:latin typeface="HGP創英角ｺﾞｼｯｸUB" panose="020B0900000000000000" pitchFamily="50" charset="-128"/>
                <a:ea typeface="HGP創英角ｺﾞｼｯｸUB" panose="020B0900000000000000" pitchFamily="50" charset="-128"/>
              </a:rPr>
              <a:t>　　　　　　　　　　　　　　　　　　　　　　　　　　　　　　若年期からの継続した健康づくりを効果的・効率的に展開できる</a:t>
            </a:r>
          </a:p>
        </p:txBody>
      </p:sp>
    </p:spTree>
    <p:extLst>
      <p:ext uri="{BB962C8B-B14F-4D97-AF65-F5344CB8AC3E}">
        <p14:creationId xmlns:p14="http://schemas.microsoft.com/office/powerpoint/2010/main" val="271346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C8493460-3C30-2201-9186-D9ADB1E4A91F}"/>
              </a:ext>
            </a:extLst>
          </p:cNvPr>
          <p:cNvSpPr txBox="1"/>
          <p:nvPr/>
        </p:nvSpPr>
        <p:spPr>
          <a:xfrm>
            <a:off x="436569" y="1278666"/>
            <a:ext cx="5055841" cy="452431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■面積　（</a:t>
            </a:r>
            <a:r>
              <a:rPr lang="ja-JP" altLang="en-US" b="1" dirty="0">
                <a:solidFill>
                  <a:prstClr val="black"/>
                </a:solidFill>
                <a:latin typeface="Meiryo UI" panose="020B0604030504040204" pitchFamily="50" charset="-128"/>
                <a:ea typeface="Meiryo UI" panose="020B0604030504040204" pitchFamily="50" charset="-128"/>
              </a:rPr>
              <a:t>令和</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lang="ja-JP" altLang="en-US" b="1" dirty="0">
                <a:solidFill>
                  <a:prstClr val="black"/>
                </a:solidFill>
                <a:latin typeface="Meiryo UI" panose="020B0604030504040204" pitchFamily="50" charset="-128"/>
                <a:ea typeface="Meiryo UI" panose="020B0604030504040204" pitchFamily="50" charset="-128"/>
              </a:rPr>
              <a:t>年</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現在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1905.32</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b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8,823,068</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人口密度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4631</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人口増減率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0.34</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高齢化率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27.7%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■大阪府庁　</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■大阪府保健所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■市町村数　</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（保健所設置市）</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政令市：大阪市、堺市</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中核市：吹田市、豊中市、高槻市、寝屋川市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枚方市、八尾市、東大阪市</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a:extLst>
              <a:ext uri="{FF2B5EF4-FFF2-40B4-BE49-F238E27FC236}">
                <a16:creationId xmlns:a16="http://schemas.microsoft.com/office/drawing/2014/main" id="{2F1DCD2B-2512-478E-8692-E77B6F1FD21D}"/>
              </a:ext>
            </a:extLst>
          </p:cNvPr>
          <p:cNvSpPr/>
          <p:nvPr/>
        </p:nvSpPr>
        <p:spPr>
          <a:xfrm>
            <a:off x="2258426" y="3813521"/>
            <a:ext cx="195309" cy="18643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012924EB-58E9-4F74-A74C-F1F475CC90CB}"/>
              </a:ext>
            </a:extLst>
          </p:cNvPr>
          <p:cNvSpPr/>
          <p:nvPr/>
        </p:nvSpPr>
        <p:spPr>
          <a:xfrm>
            <a:off x="2222916" y="4058318"/>
            <a:ext cx="278034" cy="2441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0E1FD0D-8252-43AF-BCBA-21D2D633AE58}"/>
              </a:ext>
            </a:extLst>
          </p:cNvPr>
          <p:cNvSpPr txBox="1"/>
          <p:nvPr/>
        </p:nvSpPr>
        <p:spPr>
          <a:xfrm>
            <a:off x="679940" y="5967551"/>
            <a:ext cx="9505368" cy="70788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　推計人口（月報）　令和</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日現在</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大阪府の推計人口　</a:t>
            </a:r>
            <a:r>
              <a:rPr kumimoji="1" lang="zh-TW"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1" lang="en-US" altLang="zh-TW"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zh-TW"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zh-TW"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zh-TW"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zh-TW"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zh-TW"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年報</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年版高齢社会白書（全体版）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楕円 35">
            <a:extLst>
              <a:ext uri="{FF2B5EF4-FFF2-40B4-BE49-F238E27FC236}">
                <a16:creationId xmlns:a16="http://schemas.microsoft.com/office/drawing/2014/main" id="{447D8A14-6A2F-455D-926F-9190C978BC34}"/>
              </a:ext>
            </a:extLst>
          </p:cNvPr>
          <p:cNvSpPr/>
          <p:nvPr/>
        </p:nvSpPr>
        <p:spPr>
          <a:xfrm>
            <a:off x="2258426" y="4585233"/>
            <a:ext cx="266330" cy="24413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吹き出し: 円形 1">
            <a:extLst>
              <a:ext uri="{FF2B5EF4-FFF2-40B4-BE49-F238E27FC236}">
                <a16:creationId xmlns:a16="http://schemas.microsoft.com/office/drawing/2014/main" id="{40A60EC8-C526-49BC-B379-794D2FDBE885}"/>
              </a:ext>
            </a:extLst>
          </p:cNvPr>
          <p:cNvSpPr/>
          <p:nvPr/>
        </p:nvSpPr>
        <p:spPr>
          <a:xfrm>
            <a:off x="4594948" y="2041865"/>
            <a:ext cx="2425773" cy="1168780"/>
          </a:xfrm>
          <a:prstGeom prst="wedgeEllipseCallout">
            <a:avLst>
              <a:gd name="adj1" fmla="val -64864"/>
              <a:gd name="adj2" fmla="val -29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うち政令・中核市</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人口</a:t>
            </a:r>
            <a:endPar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6,099,289</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69.1</a:t>
            </a: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p:txBody>
      </p:sp>
      <p:sp>
        <p:nvSpPr>
          <p:cNvPr id="31" name="タイトル 1">
            <a:extLst>
              <a:ext uri="{FF2B5EF4-FFF2-40B4-BE49-F238E27FC236}">
                <a16:creationId xmlns:a16="http://schemas.microsoft.com/office/drawing/2014/main" id="{35965EE3-E515-4120-8D4B-72DE7C47CCFF}"/>
              </a:ext>
            </a:extLst>
          </p:cNvPr>
          <p:cNvSpPr txBox="1">
            <a:spLocks/>
          </p:cNvSpPr>
          <p:nvPr/>
        </p:nvSpPr>
        <p:spPr>
          <a:xfrm>
            <a:off x="0" y="347888"/>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大阪府では、地域における地域・職域連携を保健所単位で実施しているため、</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　　　　　　　地域・職域連携推進にかかる会議も国が示す二次医療圏単位ではなく、保健所単位で実施している</a:t>
            </a:r>
          </a:p>
        </p:txBody>
      </p:sp>
      <p:pic>
        <p:nvPicPr>
          <p:cNvPr id="8" name="図 7">
            <a:extLst>
              <a:ext uri="{FF2B5EF4-FFF2-40B4-BE49-F238E27FC236}">
                <a16:creationId xmlns:a16="http://schemas.microsoft.com/office/drawing/2014/main" id="{88D74B5A-8CF0-4DC1-AF6E-4A39B25DA03B}"/>
              </a:ext>
            </a:extLst>
          </p:cNvPr>
          <p:cNvPicPr>
            <a:picLocks noChangeAspect="1"/>
          </p:cNvPicPr>
          <p:nvPr/>
        </p:nvPicPr>
        <p:blipFill rotWithShape="1">
          <a:blip r:embed="rId3"/>
          <a:srcRect l="55501" t="22400" r="7891" b="12984"/>
          <a:stretch/>
        </p:blipFill>
        <p:spPr>
          <a:xfrm>
            <a:off x="7203289" y="1092921"/>
            <a:ext cx="4895000" cy="5399954"/>
          </a:xfrm>
          <a:prstGeom prst="rect">
            <a:avLst/>
          </a:prstGeom>
        </p:spPr>
      </p:pic>
      <p:sp>
        <p:nvSpPr>
          <p:cNvPr id="13" name="スライド番号プレースホルダー 3">
            <a:extLst>
              <a:ext uri="{FF2B5EF4-FFF2-40B4-BE49-F238E27FC236}">
                <a16:creationId xmlns:a16="http://schemas.microsoft.com/office/drawing/2014/main" id="{BBCD69BA-3C78-46F4-B2A2-BACD7D09116B}"/>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5</a:t>
            </a:fld>
            <a:endParaRPr lang="ja-JP" altLang="en-US" sz="15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762D437-7706-44B6-B2A9-032D9050BD0A}"/>
              </a:ext>
            </a:extLst>
          </p:cNvPr>
          <p:cNvSpPr txBox="1"/>
          <p:nvPr/>
        </p:nvSpPr>
        <p:spPr>
          <a:xfrm>
            <a:off x="0" y="-2675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 地域における地域・職域連携会議の実施について</a:t>
            </a:r>
            <a:endParaRPr lang="ja-JP" altLang="en-US"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749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8640563" y="1130724"/>
            <a:ext cx="29152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凡例：大阪府　　　　　　　   保健所、市町村</a:t>
            </a:r>
          </a:p>
        </p:txBody>
      </p:sp>
      <p:graphicFrame>
        <p:nvGraphicFramePr>
          <p:cNvPr id="28" name="表 27"/>
          <p:cNvGraphicFramePr>
            <a:graphicFrameLocks noGrp="1"/>
          </p:cNvGraphicFramePr>
          <p:nvPr>
            <p:extLst>
              <p:ext uri="{D42A27DB-BD31-4B8C-83A1-F6EECF244321}">
                <p14:modId xmlns:p14="http://schemas.microsoft.com/office/powerpoint/2010/main" val="2588968867"/>
              </p:ext>
            </p:extLst>
          </p:nvPr>
        </p:nvGraphicFramePr>
        <p:xfrm>
          <a:off x="479198" y="1392334"/>
          <a:ext cx="11499446" cy="3745204"/>
        </p:xfrm>
        <a:graphic>
          <a:graphicData uri="http://schemas.openxmlformats.org/drawingml/2006/table">
            <a:tbl>
              <a:tblPr firstRow="1" bandRow="1">
                <a:tableStyleId>{5940675A-B579-460E-94D1-54222C63F5DA}</a:tableStyleId>
              </a:tblPr>
              <a:tblGrid>
                <a:gridCol w="432775">
                  <a:extLst>
                    <a:ext uri="{9D8B030D-6E8A-4147-A177-3AD203B41FA5}">
                      <a16:colId xmlns:a16="http://schemas.microsoft.com/office/drawing/2014/main" val="2539248084"/>
                    </a:ext>
                  </a:extLst>
                </a:gridCol>
                <a:gridCol w="458009">
                  <a:extLst>
                    <a:ext uri="{9D8B030D-6E8A-4147-A177-3AD203B41FA5}">
                      <a16:colId xmlns:a16="http://schemas.microsoft.com/office/drawing/2014/main" val="2428816479"/>
                    </a:ext>
                  </a:extLst>
                </a:gridCol>
                <a:gridCol w="756391">
                  <a:extLst>
                    <a:ext uri="{9D8B030D-6E8A-4147-A177-3AD203B41FA5}">
                      <a16:colId xmlns:a16="http://schemas.microsoft.com/office/drawing/2014/main" val="2098948495"/>
                    </a:ext>
                  </a:extLst>
                </a:gridCol>
                <a:gridCol w="895661">
                  <a:extLst>
                    <a:ext uri="{9D8B030D-6E8A-4147-A177-3AD203B41FA5}">
                      <a16:colId xmlns:a16="http://schemas.microsoft.com/office/drawing/2014/main" val="3177097308"/>
                    </a:ext>
                  </a:extLst>
                </a:gridCol>
                <a:gridCol w="895661">
                  <a:extLst>
                    <a:ext uri="{9D8B030D-6E8A-4147-A177-3AD203B41FA5}">
                      <a16:colId xmlns:a16="http://schemas.microsoft.com/office/drawing/2014/main" val="1143463452"/>
                    </a:ext>
                  </a:extLst>
                </a:gridCol>
                <a:gridCol w="895661">
                  <a:extLst>
                    <a:ext uri="{9D8B030D-6E8A-4147-A177-3AD203B41FA5}">
                      <a16:colId xmlns:a16="http://schemas.microsoft.com/office/drawing/2014/main" val="1369010496"/>
                    </a:ext>
                  </a:extLst>
                </a:gridCol>
                <a:gridCol w="895661">
                  <a:extLst>
                    <a:ext uri="{9D8B030D-6E8A-4147-A177-3AD203B41FA5}">
                      <a16:colId xmlns:a16="http://schemas.microsoft.com/office/drawing/2014/main" val="706876695"/>
                    </a:ext>
                  </a:extLst>
                </a:gridCol>
                <a:gridCol w="895661">
                  <a:extLst>
                    <a:ext uri="{9D8B030D-6E8A-4147-A177-3AD203B41FA5}">
                      <a16:colId xmlns:a16="http://schemas.microsoft.com/office/drawing/2014/main" val="1567323924"/>
                    </a:ext>
                  </a:extLst>
                </a:gridCol>
                <a:gridCol w="895661">
                  <a:extLst>
                    <a:ext uri="{9D8B030D-6E8A-4147-A177-3AD203B41FA5}">
                      <a16:colId xmlns:a16="http://schemas.microsoft.com/office/drawing/2014/main" val="1515309079"/>
                    </a:ext>
                  </a:extLst>
                </a:gridCol>
                <a:gridCol w="895661">
                  <a:extLst>
                    <a:ext uri="{9D8B030D-6E8A-4147-A177-3AD203B41FA5}">
                      <a16:colId xmlns:a16="http://schemas.microsoft.com/office/drawing/2014/main" val="873687055"/>
                    </a:ext>
                  </a:extLst>
                </a:gridCol>
                <a:gridCol w="895661">
                  <a:extLst>
                    <a:ext uri="{9D8B030D-6E8A-4147-A177-3AD203B41FA5}">
                      <a16:colId xmlns:a16="http://schemas.microsoft.com/office/drawing/2014/main" val="2449949987"/>
                    </a:ext>
                  </a:extLst>
                </a:gridCol>
                <a:gridCol w="611627">
                  <a:extLst>
                    <a:ext uri="{9D8B030D-6E8A-4147-A177-3AD203B41FA5}">
                      <a16:colId xmlns:a16="http://schemas.microsoft.com/office/drawing/2014/main" val="1844161280"/>
                    </a:ext>
                  </a:extLst>
                </a:gridCol>
                <a:gridCol w="574090">
                  <a:extLst>
                    <a:ext uri="{9D8B030D-6E8A-4147-A177-3AD203B41FA5}">
                      <a16:colId xmlns:a16="http://schemas.microsoft.com/office/drawing/2014/main" val="3162566489"/>
                    </a:ext>
                  </a:extLst>
                </a:gridCol>
                <a:gridCol w="1501266">
                  <a:extLst>
                    <a:ext uri="{9D8B030D-6E8A-4147-A177-3AD203B41FA5}">
                      <a16:colId xmlns:a16="http://schemas.microsoft.com/office/drawing/2014/main" val="2034313100"/>
                    </a:ext>
                  </a:extLst>
                </a:gridCol>
              </a:tblGrid>
              <a:tr h="276907">
                <a:tc gridSpan="2">
                  <a:txBody>
                    <a:bodyPr/>
                    <a:lstStyle/>
                    <a:p>
                      <a:endParaRPr kumimoji="1" lang="ja-JP" altLang="en-US" sz="1100" dirty="0">
                        <a:latin typeface="Meiryo UI" panose="020B0604030504040204" pitchFamily="50" charset="-128"/>
                        <a:ea typeface="Meiryo UI" panose="020B0604030504040204" pitchFamily="50" charset="-128"/>
                      </a:endParaRPr>
                    </a:p>
                  </a:txBody>
                  <a:tcPr marL="65315" marR="65315" marT="32657" marB="32657">
                    <a:solidFill>
                      <a:schemeClr val="bg1">
                        <a:lumMod val="95000"/>
                      </a:schemeClr>
                    </a:solidFill>
                  </a:tcPr>
                </a:tc>
                <a:tc hMerge="1">
                  <a:txBody>
                    <a:bodyPr/>
                    <a:lstStyle/>
                    <a:p>
                      <a:endParaRPr kumimoji="1" lang="ja-JP" altLang="en-US"/>
                    </a:p>
                  </a:txBody>
                  <a:tcPr/>
                </a:tc>
                <a:tc>
                  <a:txBody>
                    <a:bodyPr/>
                    <a:lstStyle/>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p>
                  </a:txBody>
                  <a:tcPr marL="65315" marR="65315" marT="32657" marB="32657">
                    <a:solidFill>
                      <a:schemeClr val="bg1">
                        <a:lumMod val="95000"/>
                      </a:schemeClr>
                    </a:solidFill>
                  </a:tcPr>
                </a:tc>
                <a:extLst>
                  <a:ext uri="{0D108BD9-81ED-4DB2-BD59-A6C34878D82A}">
                    <a16:rowId xmlns:a16="http://schemas.microsoft.com/office/drawing/2014/main" val="3045058425"/>
                  </a:ext>
                </a:extLst>
              </a:tr>
              <a:tr h="1171613">
                <a:tc gridSpan="2">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marL="65315" marR="65315" marT="32657" marB="32657" vert="eaVert" anchor="ct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marL="65315" marR="65315" marT="32657" marB="32657" vert="wordArtVertRtl" anchor="ct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extLst>
                  <a:ext uri="{0D108BD9-81ED-4DB2-BD59-A6C34878D82A}">
                    <a16:rowId xmlns:a16="http://schemas.microsoft.com/office/drawing/2014/main" val="1100601927"/>
                  </a:ext>
                </a:extLst>
              </a:tr>
              <a:tr h="810977">
                <a:tc gridSpan="2">
                  <a:txBody>
                    <a:bodyPr/>
                    <a:lstStyle/>
                    <a:p>
                      <a:pPr algn="ctr"/>
                      <a:r>
                        <a:rPr kumimoji="1" lang="ja-JP" altLang="en-US" sz="1200" dirty="0">
                          <a:latin typeface="Meiryo UI" panose="020B0604030504040204" pitchFamily="50" charset="-128"/>
                          <a:ea typeface="Meiryo UI" panose="020B0604030504040204" pitchFamily="50" charset="-128"/>
                        </a:rPr>
                        <a:t>府管</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保健所</a:t>
                      </a:r>
                    </a:p>
                  </a:txBody>
                  <a:tcPr marL="65315" marR="65315" marT="32657" marB="32657" vert="eaVert" anchor="ct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marL="65315" marR="65315" marT="32657" marB="32657" vert="wordArtVertRtl" anchor="ct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extLst>
                  <a:ext uri="{0D108BD9-81ED-4DB2-BD59-A6C34878D82A}">
                    <a16:rowId xmlns:a16="http://schemas.microsoft.com/office/drawing/2014/main" val="3667891091"/>
                  </a:ext>
                </a:extLst>
              </a:tr>
              <a:tr h="878184">
                <a:tc rowSpan="2">
                  <a:txBody>
                    <a:bodyPr/>
                    <a:lstStyle/>
                    <a:p>
                      <a:pPr lvl="0" algn="ctr"/>
                      <a:r>
                        <a:rPr kumimoji="1" lang="ja-JP" altLang="en-US" sz="1200" dirty="0">
                          <a:latin typeface="Meiryo UI" panose="020B0604030504040204" pitchFamily="50" charset="-128"/>
                          <a:ea typeface="Meiryo UI" panose="020B0604030504040204" pitchFamily="50" charset="-128"/>
                        </a:rPr>
                        <a:t>市町村</a:t>
                      </a:r>
                      <a:endParaRPr kumimoji="1" lang="en-US" altLang="ja-JP" sz="1200" dirty="0">
                        <a:latin typeface="Meiryo UI" panose="020B0604030504040204" pitchFamily="50" charset="-128"/>
                        <a:ea typeface="Meiryo UI" panose="020B0604030504040204" pitchFamily="50" charset="-128"/>
                      </a:endParaRPr>
                    </a:p>
                  </a:txBody>
                  <a:tcPr marL="65315" marR="65315" marT="32657" marB="32657" vert="eaVert" anchor="ctr"/>
                </a:tc>
                <a:tc>
                  <a:txBody>
                    <a:bodyPr/>
                    <a:lstStyle/>
                    <a:p>
                      <a:pPr algn="ctr"/>
                      <a:r>
                        <a:rPr kumimoji="1" lang="ja-JP" altLang="en-US" sz="1100" dirty="0">
                          <a:latin typeface="Meiryo UI" panose="020B0604030504040204" pitchFamily="50" charset="-128"/>
                          <a:ea typeface="Meiryo UI" panose="020B0604030504040204" pitchFamily="50" charset="-128"/>
                        </a:rPr>
                        <a:t>政令中核市</a:t>
                      </a:r>
                    </a:p>
                  </a:txBody>
                  <a:tcPr marL="65315" marR="65315" marT="32657" marB="32657" vert="eaVert" anchor="ct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extLst>
                  <a:ext uri="{0D108BD9-81ED-4DB2-BD59-A6C34878D82A}">
                    <a16:rowId xmlns:a16="http://schemas.microsoft.com/office/drawing/2014/main" val="1158241321"/>
                  </a:ext>
                </a:extLst>
              </a:tr>
              <a:tr h="607523">
                <a:tc vMerge="1">
                  <a:txBody>
                    <a:bodyPr/>
                    <a:lstStyle/>
                    <a:p>
                      <a:endParaRPr kumimoji="1" lang="ja-JP" altLang="en-US" sz="2000" dirty="0">
                        <a:latin typeface="Meiryo UI" panose="020B0604030504040204" pitchFamily="50" charset="-128"/>
                        <a:ea typeface="Meiryo UI" panose="020B0604030504040204" pitchFamily="50" charset="-128"/>
                      </a:endParaRPr>
                    </a:p>
                  </a:txBody>
                  <a:tcPr marL="121920" marR="121920" marT="60960" marB="60960" vert="eaVert"/>
                </a:tc>
                <a:tc>
                  <a:txBody>
                    <a:bodyPr/>
                    <a:lstStyle/>
                    <a:p>
                      <a:pPr algn="ctr"/>
                      <a:r>
                        <a:rPr kumimoji="1" lang="ja-JP" altLang="en-US" sz="1200" dirty="0">
                          <a:latin typeface="Meiryo UI" panose="020B0604030504040204" pitchFamily="50" charset="-128"/>
                          <a:ea typeface="Meiryo UI" panose="020B0604030504040204" pitchFamily="50" charset="-128"/>
                        </a:rPr>
                        <a:t>一般市</a:t>
                      </a:r>
                    </a:p>
                  </a:txBody>
                  <a:tcPr marL="65315" marR="65315" marT="32657" marB="32657" vert="eaVert" anchor="ct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tc>
                  <a:txBody>
                    <a:bodyPr/>
                    <a:lstStyle/>
                    <a:p>
                      <a:endParaRPr kumimoji="1" lang="ja-JP" altLang="en-US" sz="1300" dirty="0">
                        <a:latin typeface="Meiryo UI" panose="020B0604030504040204" pitchFamily="50" charset="-128"/>
                        <a:ea typeface="Meiryo UI" panose="020B0604030504040204" pitchFamily="50" charset="-128"/>
                      </a:endParaRPr>
                    </a:p>
                  </a:txBody>
                  <a:tcPr marL="65315" marR="65315" marT="32657" marB="32657"/>
                </a:tc>
                <a:extLst>
                  <a:ext uri="{0D108BD9-81ED-4DB2-BD59-A6C34878D82A}">
                    <a16:rowId xmlns:a16="http://schemas.microsoft.com/office/drawing/2014/main" val="3760134865"/>
                  </a:ext>
                </a:extLst>
              </a:tr>
            </a:tbl>
          </a:graphicData>
        </a:graphic>
      </p:graphicFrame>
      <p:sp>
        <p:nvSpPr>
          <p:cNvPr id="10" name="角丸四角形 9"/>
          <p:cNvSpPr/>
          <p:nvPr/>
        </p:nvSpPr>
        <p:spPr>
          <a:xfrm>
            <a:off x="2149797" y="2893624"/>
            <a:ext cx="9789014" cy="2271267"/>
          </a:xfrm>
          <a:prstGeom prst="roundRect">
            <a:avLst>
              <a:gd name="adj" fmla="val 10680"/>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latin typeface="Meiryo UI" panose="020B0604030504040204" pitchFamily="50" charset="-128"/>
              <a:ea typeface="Meiryo UI" panose="020B0604030504040204" pitchFamily="50" charset="-128"/>
            </a:endParaRPr>
          </a:p>
        </p:txBody>
      </p:sp>
      <p:sp>
        <p:nvSpPr>
          <p:cNvPr id="51" name="角丸四角形 50"/>
          <p:cNvSpPr/>
          <p:nvPr/>
        </p:nvSpPr>
        <p:spPr>
          <a:xfrm>
            <a:off x="1506010" y="1711584"/>
            <a:ext cx="362824" cy="1776390"/>
          </a:xfrm>
          <a:prstGeom prst="round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eiryo UI" panose="020B0604030504040204" pitchFamily="50" charset="-128"/>
                <a:ea typeface="Meiryo UI" panose="020B0604030504040204" pitchFamily="50" charset="-128"/>
              </a:rPr>
              <a:t>健康づくり課業務説明会　</a:t>
            </a:r>
          </a:p>
        </p:txBody>
      </p:sp>
      <p:sp>
        <p:nvSpPr>
          <p:cNvPr id="78" name="ホームベース 77"/>
          <p:cNvSpPr/>
          <p:nvPr/>
        </p:nvSpPr>
        <p:spPr>
          <a:xfrm>
            <a:off x="4650107" y="3151742"/>
            <a:ext cx="5912130" cy="1218372"/>
          </a:xfrm>
          <a:prstGeom prst="homePlate">
            <a:avLst>
              <a:gd name="adj" fmla="val 17769"/>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600" b="1" dirty="0">
                <a:solidFill>
                  <a:schemeClr val="tx1"/>
                </a:solidFill>
                <a:latin typeface="Meiryo UI" panose="020B0604030504040204" pitchFamily="50" charset="-128"/>
                <a:ea typeface="Meiryo UI" panose="020B0604030504040204" pitchFamily="50" charset="-128"/>
              </a:rPr>
              <a:t>保健所圏域地域・職域連携推進協議会の開催</a:t>
            </a:r>
            <a:endParaRPr lang="en-US" altLang="ja-JP" sz="1600" b="1" dirty="0">
              <a:solidFill>
                <a:schemeClr val="tx1"/>
              </a:solidFill>
              <a:latin typeface="Meiryo UI" panose="020B0604030504040204" pitchFamily="50" charset="-128"/>
              <a:ea typeface="Meiryo UI" panose="020B0604030504040204" pitchFamily="50" charset="-128"/>
            </a:endParaRPr>
          </a:p>
          <a:p>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地域・職域連携推進にかかる取組</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47" name="ホームベース 46"/>
          <p:cNvSpPr/>
          <p:nvPr/>
        </p:nvSpPr>
        <p:spPr>
          <a:xfrm>
            <a:off x="1449586" y="4620541"/>
            <a:ext cx="10636589" cy="397746"/>
          </a:xfrm>
          <a:prstGeom prst="homePlate">
            <a:avLst>
              <a:gd name="adj" fmla="val 17769"/>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ja-JP" altLang="en-US" sz="1400" dirty="0">
                <a:solidFill>
                  <a:schemeClr val="tx1"/>
                </a:solidFill>
                <a:latin typeface="Meiryo UI" panose="020B0604030504040204" pitchFamily="50" charset="-128"/>
                <a:ea typeface="Meiryo UI" panose="020B0604030504040204" pitchFamily="50" charset="-128"/>
              </a:rPr>
              <a:t>地域・職域連携推進協議会への出席</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職域との連携</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4" name="角丸四角形 53"/>
          <p:cNvSpPr/>
          <p:nvPr/>
        </p:nvSpPr>
        <p:spPr>
          <a:xfrm>
            <a:off x="3842781" y="1735501"/>
            <a:ext cx="6977222" cy="525326"/>
          </a:xfrm>
          <a:prstGeom prst="round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新</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モデル圏域への介入支援（東大阪市、岸和田保健所）</a:t>
            </a:r>
            <a:r>
              <a:rPr lang="en-US" altLang="ja-JP" sz="1400" b="1" dirty="0">
                <a:solidFill>
                  <a:schemeClr val="bg1"/>
                </a:solidFill>
                <a:latin typeface="Meiryo UI" panose="020B0604030504040204" pitchFamily="50" charset="-128"/>
                <a:ea typeface="Meiryo UI" panose="020B0604030504040204" pitchFamily="50" charset="-128"/>
              </a:rPr>
              <a:t>/</a:t>
            </a:r>
          </a:p>
          <a:p>
            <a:pPr algn="ctr"/>
            <a:r>
              <a:rPr lang="ja-JP" altLang="en-US" sz="1400" b="1" dirty="0">
                <a:solidFill>
                  <a:schemeClr val="bg1"/>
                </a:solidFill>
                <a:latin typeface="Meiryo UI" panose="020B0604030504040204" pitchFamily="50" charset="-128"/>
                <a:ea typeface="Meiryo UI" panose="020B0604030504040204" pitchFamily="50" charset="-128"/>
              </a:rPr>
              <a:t>地域・健康カルテの評価コメントの提供　等</a:t>
            </a:r>
          </a:p>
        </p:txBody>
      </p:sp>
      <p:sp>
        <p:nvSpPr>
          <p:cNvPr id="55" name="角丸四角形 54"/>
          <p:cNvSpPr/>
          <p:nvPr/>
        </p:nvSpPr>
        <p:spPr>
          <a:xfrm>
            <a:off x="1506010" y="3785367"/>
            <a:ext cx="609746" cy="621160"/>
          </a:xfrm>
          <a:prstGeom prst="round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65" dirty="0">
                <a:solidFill>
                  <a:schemeClr val="tx1"/>
                </a:solidFill>
                <a:latin typeface="Meiryo UI" panose="020B0604030504040204" pitchFamily="50" charset="-128"/>
                <a:ea typeface="Meiryo UI" panose="020B0604030504040204" pitchFamily="50" charset="-128"/>
              </a:rPr>
              <a:t>健康づくり課業務説明会　</a:t>
            </a:r>
          </a:p>
        </p:txBody>
      </p:sp>
      <p:sp>
        <p:nvSpPr>
          <p:cNvPr id="11" name="右矢印 10"/>
          <p:cNvSpPr/>
          <p:nvPr/>
        </p:nvSpPr>
        <p:spPr>
          <a:xfrm rot="5400000" flipV="1">
            <a:off x="7069377" y="2229149"/>
            <a:ext cx="880443" cy="943797"/>
          </a:xfrm>
          <a:prstGeom prst="rightArrow">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9" name="角丸四角形 38"/>
          <p:cNvSpPr/>
          <p:nvPr/>
        </p:nvSpPr>
        <p:spPr>
          <a:xfrm>
            <a:off x="3967894" y="2260826"/>
            <a:ext cx="468667" cy="2231927"/>
          </a:xfrm>
          <a:prstGeom prst="roundRect">
            <a:avLst/>
          </a:prstGeom>
          <a:solidFill>
            <a:schemeClr val="accent6">
              <a:lumMod val="60000"/>
              <a:lumOff val="4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dirty="0">
                <a:solidFill>
                  <a:schemeClr val="tx1"/>
                </a:solidFill>
                <a:latin typeface="Meiryo UI" panose="020B0604030504040204" pitchFamily="50" charset="-128"/>
                <a:ea typeface="Meiryo UI" panose="020B0604030504040204" pitchFamily="50" charset="-128"/>
              </a:rPr>
              <a:t>第１回 地域・職域連携推進</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連絡会　</a:t>
            </a:r>
          </a:p>
        </p:txBody>
      </p:sp>
      <p:grpSp>
        <p:nvGrpSpPr>
          <p:cNvPr id="45" name="グループ化 44"/>
          <p:cNvGrpSpPr/>
          <p:nvPr/>
        </p:nvGrpSpPr>
        <p:grpSpPr>
          <a:xfrm>
            <a:off x="9613394" y="1134247"/>
            <a:ext cx="2125401" cy="220056"/>
            <a:chOff x="7188249" y="1303205"/>
            <a:chExt cx="1701196" cy="161044"/>
          </a:xfrm>
        </p:grpSpPr>
        <p:sp>
          <p:nvSpPr>
            <p:cNvPr id="49" name="角丸四角形 48"/>
            <p:cNvSpPr/>
            <p:nvPr/>
          </p:nvSpPr>
          <p:spPr>
            <a:xfrm>
              <a:off x="7188249" y="1310698"/>
              <a:ext cx="244313" cy="153551"/>
            </a:xfrm>
            <a:prstGeom prst="round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965" dirty="0">
                <a:solidFill>
                  <a:schemeClr val="tx1"/>
                </a:solidFill>
                <a:latin typeface="Meiryo UI" panose="020B0604030504040204" pitchFamily="50" charset="-128"/>
                <a:ea typeface="Meiryo UI" panose="020B0604030504040204" pitchFamily="50" charset="-128"/>
              </a:endParaRPr>
            </a:p>
          </p:txBody>
        </p:sp>
        <p:sp>
          <p:nvSpPr>
            <p:cNvPr id="50" name="ホームベース 49"/>
            <p:cNvSpPr/>
            <p:nvPr/>
          </p:nvSpPr>
          <p:spPr>
            <a:xfrm>
              <a:off x="8596512" y="1303205"/>
              <a:ext cx="292933" cy="154920"/>
            </a:xfrm>
            <a:prstGeom prst="homePlate">
              <a:avLst>
                <a:gd name="adj" fmla="val 17769"/>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ltLang="ja-JP" sz="965" dirty="0">
                <a:solidFill>
                  <a:schemeClr val="tx1"/>
                </a:solidFill>
                <a:latin typeface="Meiryo UI" panose="020B0604030504040204" pitchFamily="50" charset="-128"/>
                <a:ea typeface="Meiryo UI" panose="020B0604030504040204" pitchFamily="50" charset="-128"/>
              </a:endParaRPr>
            </a:p>
          </p:txBody>
        </p:sp>
      </p:grpSp>
      <p:sp>
        <p:nvSpPr>
          <p:cNvPr id="34" name="角丸四角形 42">
            <a:extLst>
              <a:ext uri="{FF2B5EF4-FFF2-40B4-BE49-F238E27FC236}">
                <a16:creationId xmlns:a16="http://schemas.microsoft.com/office/drawing/2014/main" id="{44478F0C-1332-4F44-8119-A086C97B0493}"/>
              </a:ext>
            </a:extLst>
          </p:cNvPr>
          <p:cNvSpPr/>
          <p:nvPr/>
        </p:nvSpPr>
        <p:spPr>
          <a:xfrm>
            <a:off x="11149350" y="1606348"/>
            <a:ext cx="875927" cy="575025"/>
          </a:xfrm>
          <a:prstGeom prst="round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900" dirty="0">
                <a:solidFill>
                  <a:schemeClr val="tx1"/>
                </a:solidFill>
                <a:latin typeface="Meiryo UI" panose="020B0604030504040204" pitchFamily="50" charset="-128"/>
                <a:ea typeface="Meiryo UI" panose="020B0604030504040204" pitchFamily="50" charset="-128"/>
              </a:rPr>
              <a:t>大阪府</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地域職域</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連携推進</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協議会</a:t>
            </a:r>
          </a:p>
        </p:txBody>
      </p:sp>
      <p:sp>
        <p:nvSpPr>
          <p:cNvPr id="25" name="テキスト ボックス 24">
            <a:extLst>
              <a:ext uri="{FF2B5EF4-FFF2-40B4-BE49-F238E27FC236}">
                <a16:creationId xmlns:a16="http://schemas.microsoft.com/office/drawing/2014/main" id="{1333C0AD-D75B-46B5-A581-79D880A4E68B}"/>
              </a:ext>
            </a:extLst>
          </p:cNvPr>
          <p:cNvSpPr txBox="1"/>
          <p:nvPr/>
        </p:nvSpPr>
        <p:spPr>
          <a:xfrm>
            <a:off x="0" y="4030"/>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-3 </a:t>
            </a:r>
            <a:r>
              <a:rPr lang="ja-JP" altLang="en-US" sz="2000" b="1" dirty="0">
                <a:solidFill>
                  <a:schemeClr val="bg1"/>
                </a:solidFill>
                <a:latin typeface="Meiryo UI" panose="020B0604030504040204" pitchFamily="50" charset="-128"/>
                <a:ea typeface="Meiryo UI" panose="020B0604030504040204" pitchFamily="50" charset="-128"/>
              </a:rPr>
              <a:t>令和６年度スケジュール　 －保健所圏域における地域・職域連携推進事業－</a:t>
            </a:r>
          </a:p>
        </p:txBody>
      </p:sp>
      <p:sp>
        <p:nvSpPr>
          <p:cNvPr id="43" name="角丸四角形 42"/>
          <p:cNvSpPr/>
          <p:nvPr/>
        </p:nvSpPr>
        <p:spPr>
          <a:xfrm>
            <a:off x="10549224" y="2238727"/>
            <a:ext cx="453117" cy="2267546"/>
          </a:xfrm>
          <a:prstGeom prst="round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dirty="0">
                <a:solidFill>
                  <a:schemeClr val="tx1"/>
                </a:solidFill>
                <a:latin typeface="Meiryo UI" panose="020B0604030504040204" pitchFamily="50" charset="-128"/>
                <a:ea typeface="Meiryo UI" panose="020B0604030504040204" pitchFamily="50" charset="-128"/>
              </a:rPr>
              <a:t>第２回 地域・職域連携推進</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連絡会　</a:t>
            </a:r>
          </a:p>
        </p:txBody>
      </p:sp>
      <p:sp>
        <p:nvSpPr>
          <p:cNvPr id="19" name="スライド番号プレースホルダー 3">
            <a:extLst>
              <a:ext uri="{FF2B5EF4-FFF2-40B4-BE49-F238E27FC236}">
                <a16:creationId xmlns:a16="http://schemas.microsoft.com/office/drawing/2014/main" id="{4597600A-1101-4212-8ED0-311BABFE7A5E}"/>
              </a:ext>
            </a:extLst>
          </p:cNvPr>
          <p:cNvSpPr>
            <a:spLocks noGrp="1"/>
          </p:cNvSpPr>
          <p:nvPr>
            <p:ph type="sldNum" sz="quarter" idx="12"/>
          </p:nvPr>
        </p:nvSpPr>
        <p:spPr>
          <a:xfrm>
            <a:off x="9448800" y="6502894"/>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6</a:t>
            </a:fld>
            <a:endParaRPr lang="ja-JP" altLang="en-US" sz="1500" dirty="0">
              <a:latin typeface="Meiryo UI" panose="020B0604030504040204" pitchFamily="50" charset="-128"/>
              <a:ea typeface="Meiryo UI" panose="020B0604030504040204" pitchFamily="50" charset="-128"/>
            </a:endParaRPr>
          </a:p>
        </p:txBody>
      </p:sp>
      <p:sp>
        <p:nvSpPr>
          <p:cNvPr id="20" name="角丸四角形 42">
            <a:extLst>
              <a:ext uri="{FF2B5EF4-FFF2-40B4-BE49-F238E27FC236}">
                <a16:creationId xmlns:a16="http://schemas.microsoft.com/office/drawing/2014/main" id="{68772E76-799B-4557-87DA-0C4CF59399CE}"/>
              </a:ext>
            </a:extLst>
          </p:cNvPr>
          <p:cNvSpPr/>
          <p:nvPr/>
        </p:nvSpPr>
        <p:spPr>
          <a:xfrm>
            <a:off x="3042343" y="2113568"/>
            <a:ext cx="875927" cy="634025"/>
          </a:xfrm>
          <a:prstGeom prst="round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050" b="1" dirty="0">
                <a:solidFill>
                  <a:schemeClr val="bg1"/>
                </a:solidFill>
                <a:latin typeface="Meiryo UI" panose="020B0604030504040204" pitchFamily="50" charset="-128"/>
                <a:ea typeface="Meiryo UI" panose="020B0604030504040204" pitchFamily="50" charset="-128"/>
              </a:rPr>
              <a:t>【</a:t>
            </a:r>
            <a:r>
              <a:rPr lang="ja-JP" altLang="en-US" sz="1050" b="1" dirty="0">
                <a:solidFill>
                  <a:schemeClr val="bg1"/>
                </a:solidFill>
                <a:latin typeface="Meiryo UI" panose="020B0604030504040204" pitchFamily="50" charset="-128"/>
                <a:ea typeface="Meiryo UI" panose="020B0604030504040204" pitchFamily="50" charset="-128"/>
              </a:rPr>
              <a:t>新</a:t>
            </a:r>
            <a:r>
              <a:rPr lang="en-US" altLang="ja-JP" sz="1050" b="1" dirty="0">
                <a:solidFill>
                  <a:schemeClr val="bg1"/>
                </a:solidFill>
                <a:latin typeface="Meiryo UI" panose="020B0604030504040204" pitchFamily="50" charset="-128"/>
                <a:ea typeface="Meiryo UI" panose="020B0604030504040204" pitchFamily="50" charset="-128"/>
              </a:rPr>
              <a:t>】</a:t>
            </a:r>
            <a:r>
              <a:rPr lang="ja-JP" altLang="en-US" sz="1050" b="1" dirty="0">
                <a:solidFill>
                  <a:schemeClr val="bg1"/>
                </a:solidFill>
                <a:latin typeface="Meiryo UI" panose="020B0604030504040204" pitchFamily="50" charset="-128"/>
                <a:ea typeface="Meiryo UI" panose="020B0604030504040204" pitchFamily="50" charset="-128"/>
              </a:rPr>
              <a:t>地域</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健康カルテ</a:t>
            </a:r>
            <a:endParaRPr lang="en-US" altLang="ja-JP" sz="1050" b="1" dirty="0">
              <a:solidFill>
                <a:schemeClr val="bg1"/>
              </a:solidFill>
              <a:latin typeface="Meiryo UI" panose="020B0604030504040204" pitchFamily="50" charset="-128"/>
              <a:ea typeface="Meiryo UI" panose="020B0604030504040204" pitchFamily="50" charset="-128"/>
            </a:endParaRPr>
          </a:p>
          <a:p>
            <a:pPr algn="ctr"/>
            <a:r>
              <a:rPr lang="ja-JP" altLang="en-US" sz="1050" b="1" dirty="0">
                <a:solidFill>
                  <a:schemeClr val="bg1"/>
                </a:solidFill>
                <a:latin typeface="Meiryo UI" panose="020B0604030504040204" pitchFamily="50" charset="-128"/>
                <a:ea typeface="Meiryo UI" panose="020B0604030504040204" pitchFamily="50" charset="-128"/>
              </a:rPr>
              <a:t>公表</a:t>
            </a:r>
          </a:p>
        </p:txBody>
      </p:sp>
      <p:sp>
        <p:nvSpPr>
          <p:cNvPr id="21" name="角丸四角形 42">
            <a:extLst>
              <a:ext uri="{FF2B5EF4-FFF2-40B4-BE49-F238E27FC236}">
                <a16:creationId xmlns:a16="http://schemas.microsoft.com/office/drawing/2014/main" id="{C44AF777-403B-4DE1-BBF2-5E1885801601}"/>
              </a:ext>
            </a:extLst>
          </p:cNvPr>
          <p:cNvSpPr/>
          <p:nvPr/>
        </p:nvSpPr>
        <p:spPr>
          <a:xfrm>
            <a:off x="11111085" y="2190351"/>
            <a:ext cx="922131" cy="632891"/>
          </a:xfrm>
          <a:prstGeom prst="round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1050" b="1" dirty="0">
                <a:solidFill>
                  <a:schemeClr val="bg1"/>
                </a:solidFill>
                <a:latin typeface="Meiryo UI" panose="020B0604030504040204" pitchFamily="50" charset="-128"/>
                <a:ea typeface="Meiryo UI" panose="020B0604030504040204" pitchFamily="50" charset="-128"/>
              </a:rPr>
              <a:t>【</a:t>
            </a:r>
            <a:r>
              <a:rPr lang="ja-JP" altLang="en-US" sz="1050" b="1" dirty="0">
                <a:solidFill>
                  <a:schemeClr val="bg1"/>
                </a:solidFill>
                <a:latin typeface="Meiryo UI" panose="020B0604030504040204" pitchFamily="50" charset="-128"/>
                <a:ea typeface="Meiryo UI" panose="020B0604030504040204" pitchFamily="50" charset="-128"/>
              </a:rPr>
              <a:t>新</a:t>
            </a:r>
            <a:r>
              <a:rPr lang="en-US" altLang="ja-JP" sz="1050" b="1" dirty="0">
                <a:solidFill>
                  <a:schemeClr val="bg1"/>
                </a:solidFill>
                <a:latin typeface="Meiryo UI" panose="020B0604030504040204" pitchFamily="50" charset="-128"/>
                <a:ea typeface="Meiryo UI" panose="020B0604030504040204" pitchFamily="50" charset="-128"/>
              </a:rPr>
              <a:t>】</a:t>
            </a:r>
            <a:r>
              <a:rPr lang="ja-JP" altLang="en-US" sz="1050" b="1" dirty="0">
                <a:solidFill>
                  <a:schemeClr val="bg1"/>
                </a:solidFill>
                <a:latin typeface="Meiryo UI" panose="020B0604030504040204" pitchFamily="50" charset="-128"/>
                <a:ea typeface="Meiryo UI" panose="020B0604030504040204" pitchFamily="50" charset="-128"/>
              </a:rPr>
              <a:t>ダッシュボード公表</a:t>
            </a:r>
          </a:p>
        </p:txBody>
      </p:sp>
      <p:sp>
        <p:nvSpPr>
          <p:cNvPr id="2" name="タイトル 1">
            <a:extLst>
              <a:ext uri="{FF2B5EF4-FFF2-40B4-BE49-F238E27FC236}">
                <a16:creationId xmlns:a16="http://schemas.microsoft.com/office/drawing/2014/main" id="{40CE6B75-4BE0-044E-F7E0-3161BB4BEF4E}"/>
              </a:ext>
            </a:extLst>
          </p:cNvPr>
          <p:cNvSpPr txBox="1">
            <a:spLocks/>
          </p:cNvSpPr>
          <p:nvPr/>
        </p:nvSpPr>
        <p:spPr>
          <a:xfrm>
            <a:off x="0" y="39688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令和６年度の新たな取組みとして、地域健康カルテを公表や、</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　　　　　　　　　有識者による介入支援を実施（東大阪市、岸和田保健所）等により、保健所圏域の事業を推進</a:t>
            </a:r>
          </a:p>
        </p:txBody>
      </p:sp>
      <p:sp>
        <p:nvSpPr>
          <p:cNvPr id="3" name="正方形/長方形 2">
            <a:extLst>
              <a:ext uri="{FF2B5EF4-FFF2-40B4-BE49-F238E27FC236}">
                <a16:creationId xmlns:a16="http://schemas.microsoft.com/office/drawing/2014/main" id="{623B1285-26FC-17B7-B6DA-BEC443C51800}"/>
              </a:ext>
            </a:extLst>
          </p:cNvPr>
          <p:cNvSpPr/>
          <p:nvPr/>
        </p:nvSpPr>
        <p:spPr>
          <a:xfrm>
            <a:off x="438588" y="5175206"/>
            <a:ext cx="10934229" cy="16004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モデル圏域での有識者による介入支援内容</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当該圏域の健康医療情報等一体的な分析等により、効果的・効率的な事業実施を支援</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例）・地域職域連携の推進等に資する健康医療情報のデータ分析と地域における課題の把握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・地域資源の探索（フィールドワーク）の同行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・地域職域連携推進に向けた分析手法の検討支援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・地域職域連携推進にかかる事業実施の際に必要となる資料作成に関する助言</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・保健所圏域地域・職域連携推進会議及び関係会議（「関係者との意見調整の場」含む）等へのアドバイザーとしての出席　等</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0260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B02AA9D-97EC-46B2-94F9-A35868A644A5}"/>
              </a:ext>
            </a:extLst>
          </p:cNvPr>
          <p:cNvSpPr txBox="1"/>
          <p:nvPr/>
        </p:nvSpPr>
        <p:spPr>
          <a:xfrm>
            <a:off x="0" y="-1092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-4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令和６年度　保健所圏域　地域・職域連携推進事業実績➀（会議）</a:t>
            </a:r>
          </a:p>
        </p:txBody>
      </p:sp>
      <p:sp>
        <p:nvSpPr>
          <p:cNvPr id="8" name="タイトル 1">
            <a:extLst>
              <a:ext uri="{FF2B5EF4-FFF2-40B4-BE49-F238E27FC236}">
                <a16:creationId xmlns:a16="http://schemas.microsoft.com/office/drawing/2014/main" id="{881CBE97-80D7-43F2-BC07-FE714CFDD047}"/>
              </a:ext>
            </a:extLst>
          </p:cNvPr>
          <p:cNvSpPr txBox="1">
            <a:spLocks/>
          </p:cNvSpPr>
          <p:nvPr/>
        </p:nvSpPr>
        <p:spPr>
          <a:xfrm>
            <a:off x="0" y="379254"/>
            <a:ext cx="12192000" cy="658051"/>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全ての府管保健所で地域・職域連携推進協議会</a:t>
            </a: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が開催され</a:t>
            </a: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、政令・中核市においても、</a:t>
            </a:r>
            <a:r>
              <a:rPr lang="en-US" altLang="ja-JP" sz="2000" dirty="0">
                <a:solidFill>
                  <a:prstClr val="black"/>
                </a:solidFill>
                <a:latin typeface="HGP創英角ｺﾞｼｯｸUB" panose="020B0900000000000000" pitchFamily="50" charset="-128"/>
                <a:ea typeface="HGP創英角ｺﾞｼｯｸUB" panose="020B0900000000000000" pitchFamily="50" charset="-128"/>
              </a:rPr>
              <a:t>5</a:t>
            </a: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市で開催された</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9" name="スライド番号プレースホルダー 3">
            <a:extLst>
              <a:ext uri="{FF2B5EF4-FFF2-40B4-BE49-F238E27FC236}">
                <a16:creationId xmlns:a16="http://schemas.microsoft.com/office/drawing/2014/main" id="{B442E0A2-A054-4BFD-8DF6-E494CE22C068}"/>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7</a:t>
            </a:fld>
            <a:endParaRPr lang="ja-JP" altLang="en-US" sz="15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750BE28-6E17-4C42-A407-D00C026955CA}"/>
              </a:ext>
            </a:extLst>
          </p:cNvPr>
          <p:cNvSpPr txBox="1"/>
          <p:nvPr/>
        </p:nvSpPr>
        <p:spPr>
          <a:xfrm>
            <a:off x="4582679" y="1045066"/>
            <a:ext cx="5401355" cy="261610"/>
          </a:xfrm>
          <a:prstGeom prst="rect">
            <a:avLst/>
          </a:prstGeom>
          <a:noFill/>
        </p:spPr>
        <p:txBody>
          <a:bodyPr wrap="square" rtlCol="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凡例</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：協議会＋協議会以外開催、○：協議会のみ開催、●協議会以外のみ開催</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DBC5F2F1-F942-430B-8D3F-4CF70BC501A8}"/>
              </a:ext>
            </a:extLst>
          </p:cNvPr>
          <p:cNvPicPr>
            <a:picLocks noChangeAspect="1"/>
          </p:cNvPicPr>
          <p:nvPr/>
        </p:nvPicPr>
        <p:blipFill>
          <a:blip r:embed="rId3"/>
          <a:stretch>
            <a:fillRect/>
          </a:stretch>
        </p:blipFill>
        <p:spPr>
          <a:xfrm>
            <a:off x="2168194" y="1296680"/>
            <a:ext cx="6312939" cy="5479032"/>
          </a:xfrm>
          <a:prstGeom prst="rect">
            <a:avLst/>
          </a:prstGeom>
        </p:spPr>
      </p:pic>
    </p:spTree>
    <p:extLst>
      <p:ext uri="{BB962C8B-B14F-4D97-AF65-F5344CB8AC3E}">
        <p14:creationId xmlns:p14="http://schemas.microsoft.com/office/powerpoint/2010/main" val="4023261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B02AA9D-97EC-46B2-94F9-A35868A644A5}"/>
              </a:ext>
            </a:extLst>
          </p:cNvPr>
          <p:cNvSpPr txBox="1"/>
          <p:nvPr/>
        </p:nvSpPr>
        <p:spPr>
          <a:xfrm>
            <a:off x="0" y="-1092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-5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令和６年度　保健所圏域　地域・職域連携推進事業実績</a:t>
            </a:r>
          </a:p>
        </p:txBody>
      </p:sp>
      <p:sp>
        <p:nvSpPr>
          <p:cNvPr id="8" name="タイトル 1">
            <a:extLst>
              <a:ext uri="{FF2B5EF4-FFF2-40B4-BE49-F238E27FC236}">
                <a16:creationId xmlns:a16="http://schemas.microsoft.com/office/drawing/2014/main" id="{881CBE97-80D7-43F2-BC07-FE714CFDD047}"/>
              </a:ext>
            </a:extLst>
          </p:cNvPr>
          <p:cNvSpPr txBox="1">
            <a:spLocks/>
          </p:cNvSpPr>
          <p:nvPr/>
        </p:nvSpPr>
        <p:spPr>
          <a:xfrm>
            <a:off x="0" y="379254"/>
            <a:ext cx="12192000" cy="75430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地域・職域連携推進事業は、保健所圏域によって取組数・取組項目に差があるが、</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府管保健所と政令・</a:t>
            </a: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中核市</a:t>
            </a: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において傾向に差はあまり見られない</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1" name="スライド番号プレースホルダー 3">
            <a:extLst>
              <a:ext uri="{FF2B5EF4-FFF2-40B4-BE49-F238E27FC236}">
                <a16:creationId xmlns:a16="http://schemas.microsoft.com/office/drawing/2014/main" id="{557F35EE-AF9F-452C-B67D-23F1EC030D5F}"/>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8</a:t>
            </a:fld>
            <a:endParaRPr lang="ja-JP" altLang="en-US" sz="15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6DF9EA8-FD83-4281-AEA0-C042AD748174}"/>
              </a:ext>
            </a:extLst>
          </p:cNvPr>
          <p:cNvPicPr>
            <a:picLocks noChangeAspect="1"/>
          </p:cNvPicPr>
          <p:nvPr/>
        </p:nvPicPr>
        <p:blipFill>
          <a:blip r:embed="rId3"/>
          <a:stretch>
            <a:fillRect/>
          </a:stretch>
        </p:blipFill>
        <p:spPr>
          <a:xfrm>
            <a:off x="1299098" y="1214163"/>
            <a:ext cx="8149702" cy="5461274"/>
          </a:xfrm>
          <a:prstGeom prst="rect">
            <a:avLst/>
          </a:prstGeom>
        </p:spPr>
      </p:pic>
    </p:spTree>
    <p:extLst>
      <p:ext uri="{BB962C8B-B14F-4D97-AF65-F5344CB8AC3E}">
        <p14:creationId xmlns:p14="http://schemas.microsoft.com/office/powerpoint/2010/main" val="181293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7EDCC51-259B-4302-A916-48F4C86C15EF}"/>
              </a:ext>
            </a:extLst>
          </p:cNvPr>
          <p:cNvSpPr txBox="1"/>
          <p:nvPr/>
        </p:nvSpPr>
        <p:spPr>
          <a:xfrm>
            <a:off x="902999" y="1069676"/>
            <a:ext cx="11864340" cy="400110"/>
          </a:xfrm>
          <a:prstGeom prst="rect">
            <a:avLst/>
          </a:prstGeom>
          <a:noFill/>
        </p:spPr>
        <p:txBody>
          <a:bodyPr wrap="square" rtlCol="0">
            <a:spAutoFit/>
          </a:bodyPr>
          <a:lstStyle/>
          <a:p>
            <a:r>
              <a:rPr kumimoji="1" lang="ja-JP" altLang="en-US" sz="2000"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令和６年度 健康づくり関連事業実績報告 結果概要（地域・職域連携推進事業を除く）</a:t>
            </a:r>
            <a:endParaRPr kumimoji="1" lang="en-US" altLang="ja-JP" sz="16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C5FA482-F90E-E5F5-0B26-439DE354D5EC}"/>
              </a:ext>
            </a:extLst>
          </p:cNvPr>
          <p:cNvSpPr txBox="1"/>
          <p:nvPr/>
        </p:nvSpPr>
        <p:spPr>
          <a:xfrm>
            <a:off x="0" y="-26753"/>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-6 </a:t>
            </a:r>
            <a:r>
              <a:rPr lang="ja-JP" altLang="en-US" sz="2000" b="1" dirty="0">
                <a:solidFill>
                  <a:schemeClr val="bg1"/>
                </a:solidFill>
                <a:latin typeface="Meiryo UI" panose="020B0604030504040204" pitchFamily="50" charset="-128"/>
                <a:ea typeface="Meiryo UI" panose="020B0604030504040204" pitchFamily="50" charset="-128"/>
              </a:rPr>
              <a:t>府管保健所（９か所）の健康づくりにかかる令和６年度の取組状況➀</a:t>
            </a:r>
          </a:p>
        </p:txBody>
      </p:sp>
      <p:sp>
        <p:nvSpPr>
          <p:cNvPr id="4" name="タイトル 1">
            <a:extLst>
              <a:ext uri="{FF2B5EF4-FFF2-40B4-BE49-F238E27FC236}">
                <a16:creationId xmlns:a16="http://schemas.microsoft.com/office/drawing/2014/main" id="{0096E021-45D8-B0EB-BC27-7E25B0E0F72E}"/>
              </a:ext>
            </a:extLst>
          </p:cNvPr>
          <p:cNvSpPr txBox="1">
            <a:spLocks/>
          </p:cNvSpPr>
          <p:nvPr/>
        </p:nvSpPr>
        <p:spPr>
          <a:xfrm>
            <a:off x="6354" y="373357"/>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地域・職域連携推進事業以外の健康づくりに関する取組みは、</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　　　　　　　　　　　　　　多くの分野に取組んでいる保健所と特定の項目に取組んでいる保健所に二分されている</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3">
            <a:extLst>
              <a:ext uri="{FF2B5EF4-FFF2-40B4-BE49-F238E27FC236}">
                <a16:creationId xmlns:a16="http://schemas.microsoft.com/office/drawing/2014/main" id="{7C171FB3-CCBB-0965-F496-139E1A0B603C}"/>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9</a:t>
            </a:fld>
            <a:endParaRPr lang="ja-JP" altLang="en-US" sz="15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0788ED5-B7D9-4C9B-8C90-9B99B51AF56A}"/>
              </a:ext>
            </a:extLst>
          </p:cNvPr>
          <p:cNvPicPr>
            <a:picLocks noChangeAspect="1"/>
          </p:cNvPicPr>
          <p:nvPr/>
        </p:nvPicPr>
        <p:blipFill>
          <a:blip r:embed="rId3"/>
          <a:stretch>
            <a:fillRect/>
          </a:stretch>
        </p:blipFill>
        <p:spPr>
          <a:xfrm>
            <a:off x="1720935" y="1449661"/>
            <a:ext cx="7343165" cy="5260406"/>
          </a:xfrm>
          <a:prstGeom prst="rect">
            <a:avLst/>
          </a:prstGeom>
        </p:spPr>
      </p:pic>
    </p:spTree>
    <p:extLst>
      <p:ext uri="{BB962C8B-B14F-4D97-AF65-F5344CB8AC3E}">
        <p14:creationId xmlns:p14="http://schemas.microsoft.com/office/powerpoint/2010/main" val="19195870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2670</TotalTime>
  <Words>3664</Words>
  <Application>Microsoft Office PowerPoint</Application>
  <PresentationFormat>ワイド画面</PresentationFormat>
  <Paragraphs>377</Paragraphs>
  <Slides>24</Slides>
  <Notes>20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24</vt:i4>
      </vt:variant>
    </vt:vector>
  </HeadingPairs>
  <TitlesOfParts>
    <vt:vector size="39" baseType="lpstr">
      <vt:lpstr>BIZ UDPゴシック</vt:lpstr>
      <vt:lpstr>HGP創英角ｺﾞｼｯｸUB</vt:lpstr>
      <vt:lpstr>HGS創英角ｺﾞｼｯｸUB</vt:lpstr>
      <vt:lpstr>Meiryo UI</vt:lpstr>
      <vt:lpstr>Microsoft JhengHei</vt:lpstr>
      <vt:lpstr>Microsoft YaHei UI</vt:lpstr>
      <vt:lpstr>MS PGothic</vt:lpstr>
      <vt:lpstr>ＭＳ ゴシック</vt:lpstr>
      <vt:lpstr>UD デジタル 教科書体 NK-B</vt:lpstr>
      <vt:lpstr>メイリオ</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大阪府における健康寿命延伸に向けた取組について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川上　紗弥</cp:lastModifiedBy>
  <cp:revision>212</cp:revision>
  <cp:lastPrinted>2025-02-26T08:08:13Z</cp:lastPrinted>
  <dcterms:created xsi:type="dcterms:W3CDTF">2023-06-30T01:26:25Z</dcterms:created>
  <dcterms:modified xsi:type="dcterms:W3CDTF">2025-04-01T06:49:26Z</dcterms:modified>
</cp:coreProperties>
</file>