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6" r:id="rId2"/>
    <p:sldId id="271" r:id="rId3"/>
  </p:sldIdLst>
  <p:sldSz cx="15122525" cy="10693400"/>
  <p:notesSz cx="6807200" cy="9939338"/>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A605B47-2FFD-4E8F-81B0-CD320E167F7A}">
          <p14:sldIdLst>
            <p14:sldId id="266"/>
            <p14:sldId id="271"/>
          </p14:sldIdLst>
        </p14:section>
      </p14:sectionLst>
    </p:ex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56EFF"/>
    <a:srgbClr val="000066"/>
    <a:srgbClr val="FFCABD"/>
    <a:srgbClr val="FFCCFF"/>
    <a:srgbClr val="FF4B21"/>
    <a:srgbClr val="FF714F"/>
    <a:srgbClr val="FF967D"/>
    <a:srgbClr val="FF8F75"/>
    <a:srgbClr val="94B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9" autoAdjust="0"/>
    <p:restoredTop sz="96395" autoAdjust="0"/>
  </p:normalViewPr>
  <p:slideViewPr>
    <p:cSldViewPr showGuides="1">
      <p:cViewPr varScale="1">
        <p:scale>
          <a:sx n="80" d="100"/>
          <a:sy n="80" d="100"/>
        </p:scale>
        <p:origin x="1500" y="102"/>
      </p:cViewPr>
      <p:guideLst>
        <p:guide orient="horz" pos="3368"/>
        <p:guide pos="4763"/>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23" tIns="45711" rIns="91423" bIns="45711" rtlCol="0"/>
          <a:lstStyle>
            <a:lvl1pPr algn="r">
              <a:defRPr sz="1200"/>
            </a:lvl1pPr>
          </a:lstStyle>
          <a:p>
            <a:fld id="{0C8DD1BE-2953-48A1-9B0F-C38EFFD7B669}"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1041" y="4721225"/>
            <a:ext cx="5445125" cy="4471988"/>
          </a:xfrm>
          <a:prstGeom prst="rect">
            <a:avLst/>
          </a:prstGeom>
        </p:spPr>
        <p:txBody>
          <a:bodyPr vert="horz" lIns="91423" tIns="45711" rIns="91423"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23" tIns="45711" rIns="91423" bIns="45711" rtlCol="0" anchor="b"/>
          <a:lstStyle>
            <a:lvl1pPr algn="r">
              <a:defRPr sz="1200"/>
            </a:lvl1pPr>
          </a:lstStyle>
          <a:p>
            <a:fld id="{D128A1AF-D8EE-4EB1-B0FF-6B38B37F22F9}" type="slidenum">
              <a:rPr kumimoji="1" lang="ja-JP" altLang="en-US" smtClean="0"/>
              <a:t>‹#›</a:t>
            </a:fld>
            <a:endParaRPr kumimoji="1" lang="ja-JP" altLang="en-US"/>
          </a:p>
        </p:txBody>
      </p:sp>
    </p:spTree>
    <p:extLst>
      <p:ext uri="{BB962C8B-B14F-4D97-AF65-F5344CB8AC3E}">
        <p14:creationId xmlns:p14="http://schemas.microsoft.com/office/powerpoint/2010/main" val="643537472"/>
      </p:ext>
    </p:extLst>
  </p:cSld>
  <p:clrMap bg1="lt1" tx1="dk1" bg2="lt2" tx2="dk2" accent1="accent1" accent2="accent2" accent3="accent3" accent4="accent4" accent5="accent5" accent6="accent6" hlink="hlink" folHlink="folHlink"/>
  <p:notesStyle>
    <a:lvl1pPr marL="0" algn="l" defTabSz="1408010" rtl="0" eaLnBrk="1" latinLnBrk="0" hangingPunct="1">
      <a:defRPr kumimoji="1" sz="1800" kern="1200">
        <a:solidFill>
          <a:schemeClr val="tx1"/>
        </a:solidFill>
        <a:latin typeface="+mn-lt"/>
        <a:ea typeface="+mn-ea"/>
        <a:cs typeface="+mn-cs"/>
      </a:defRPr>
    </a:lvl1pPr>
    <a:lvl2pPr marL="704005" algn="l" defTabSz="1408010" rtl="0" eaLnBrk="1" latinLnBrk="0" hangingPunct="1">
      <a:defRPr kumimoji="1" sz="1800" kern="1200">
        <a:solidFill>
          <a:schemeClr val="tx1"/>
        </a:solidFill>
        <a:latin typeface="+mn-lt"/>
        <a:ea typeface="+mn-ea"/>
        <a:cs typeface="+mn-cs"/>
      </a:defRPr>
    </a:lvl2pPr>
    <a:lvl3pPr marL="1408010" algn="l" defTabSz="1408010" rtl="0" eaLnBrk="1" latinLnBrk="0" hangingPunct="1">
      <a:defRPr kumimoji="1" sz="1800" kern="1200">
        <a:solidFill>
          <a:schemeClr val="tx1"/>
        </a:solidFill>
        <a:latin typeface="+mn-lt"/>
        <a:ea typeface="+mn-ea"/>
        <a:cs typeface="+mn-cs"/>
      </a:defRPr>
    </a:lvl3pPr>
    <a:lvl4pPr marL="2112015" algn="l" defTabSz="1408010" rtl="0" eaLnBrk="1" latinLnBrk="0" hangingPunct="1">
      <a:defRPr kumimoji="1" sz="1800" kern="1200">
        <a:solidFill>
          <a:schemeClr val="tx1"/>
        </a:solidFill>
        <a:latin typeface="+mn-lt"/>
        <a:ea typeface="+mn-ea"/>
        <a:cs typeface="+mn-cs"/>
      </a:defRPr>
    </a:lvl4pPr>
    <a:lvl5pPr marL="2816020" algn="l" defTabSz="1408010" rtl="0" eaLnBrk="1" latinLnBrk="0" hangingPunct="1">
      <a:defRPr kumimoji="1" sz="1800" kern="1200">
        <a:solidFill>
          <a:schemeClr val="tx1"/>
        </a:solidFill>
        <a:latin typeface="+mn-lt"/>
        <a:ea typeface="+mn-ea"/>
        <a:cs typeface="+mn-cs"/>
      </a:defRPr>
    </a:lvl5pPr>
    <a:lvl6pPr marL="3520025" algn="l" defTabSz="1408010" rtl="0" eaLnBrk="1" latinLnBrk="0" hangingPunct="1">
      <a:defRPr kumimoji="1" sz="1800" kern="1200">
        <a:solidFill>
          <a:schemeClr val="tx1"/>
        </a:solidFill>
        <a:latin typeface="+mn-lt"/>
        <a:ea typeface="+mn-ea"/>
        <a:cs typeface="+mn-cs"/>
      </a:defRPr>
    </a:lvl6pPr>
    <a:lvl7pPr marL="4224030" algn="l" defTabSz="1408010" rtl="0" eaLnBrk="1" latinLnBrk="0" hangingPunct="1">
      <a:defRPr kumimoji="1" sz="1800" kern="1200">
        <a:solidFill>
          <a:schemeClr val="tx1"/>
        </a:solidFill>
        <a:latin typeface="+mn-lt"/>
        <a:ea typeface="+mn-ea"/>
        <a:cs typeface="+mn-cs"/>
      </a:defRPr>
    </a:lvl7pPr>
    <a:lvl8pPr marL="4928036" algn="l" defTabSz="1408010" rtl="0" eaLnBrk="1" latinLnBrk="0" hangingPunct="1">
      <a:defRPr kumimoji="1" sz="1800" kern="1200">
        <a:solidFill>
          <a:schemeClr val="tx1"/>
        </a:solidFill>
        <a:latin typeface="+mn-lt"/>
        <a:ea typeface="+mn-ea"/>
        <a:cs typeface="+mn-cs"/>
      </a:defRPr>
    </a:lvl8pPr>
    <a:lvl9pPr marL="5632040" algn="l" defTabSz="1408010"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1</a:t>
            </a:fld>
            <a:endParaRPr kumimoji="1" lang="ja-JP" altLang="en-US"/>
          </a:p>
        </p:txBody>
      </p:sp>
    </p:spTree>
    <p:extLst>
      <p:ext uri="{BB962C8B-B14F-4D97-AF65-F5344CB8AC3E}">
        <p14:creationId xmlns:p14="http://schemas.microsoft.com/office/powerpoint/2010/main" val="272139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2</a:t>
            </a:fld>
            <a:endParaRPr kumimoji="1" lang="ja-JP" altLang="en-US"/>
          </a:p>
        </p:txBody>
      </p:sp>
    </p:spTree>
    <p:extLst>
      <p:ext uri="{BB962C8B-B14F-4D97-AF65-F5344CB8AC3E}">
        <p14:creationId xmlns:p14="http://schemas.microsoft.com/office/powerpoint/2010/main" val="103885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04005" indent="0" algn="ctr">
              <a:buNone/>
              <a:defRPr>
                <a:solidFill>
                  <a:schemeClr val="tx1">
                    <a:tint val="75000"/>
                  </a:schemeClr>
                </a:solidFill>
              </a:defRPr>
            </a:lvl2pPr>
            <a:lvl3pPr marL="1408010" indent="0" algn="ctr">
              <a:buNone/>
              <a:defRPr>
                <a:solidFill>
                  <a:schemeClr val="tx1">
                    <a:tint val="75000"/>
                  </a:schemeClr>
                </a:solidFill>
              </a:defRPr>
            </a:lvl3pPr>
            <a:lvl4pPr marL="2112015" indent="0" algn="ctr">
              <a:buNone/>
              <a:defRPr>
                <a:solidFill>
                  <a:schemeClr val="tx1">
                    <a:tint val="75000"/>
                  </a:schemeClr>
                </a:solidFill>
              </a:defRPr>
            </a:lvl4pPr>
            <a:lvl5pPr marL="2816020" indent="0" algn="ctr">
              <a:buNone/>
              <a:defRPr>
                <a:solidFill>
                  <a:schemeClr val="tx1">
                    <a:tint val="75000"/>
                  </a:schemeClr>
                </a:solidFill>
              </a:defRPr>
            </a:lvl5pPr>
            <a:lvl6pPr marL="3520025" indent="0" algn="ctr">
              <a:buNone/>
              <a:defRPr>
                <a:solidFill>
                  <a:schemeClr val="tx1">
                    <a:tint val="75000"/>
                  </a:schemeClr>
                </a:solidFill>
              </a:defRPr>
            </a:lvl6pPr>
            <a:lvl7pPr marL="4224030" indent="0" algn="ctr">
              <a:buNone/>
              <a:defRPr>
                <a:solidFill>
                  <a:schemeClr val="tx1">
                    <a:tint val="75000"/>
                  </a:schemeClr>
                </a:solidFill>
              </a:defRPr>
            </a:lvl7pPr>
            <a:lvl8pPr marL="4928036" indent="0" algn="ctr">
              <a:buNone/>
              <a:defRPr>
                <a:solidFill>
                  <a:schemeClr val="tx1">
                    <a:tint val="75000"/>
                  </a:schemeClr>
                </a:solidFill>
              </a:defRPr>
            </a:lvl8pPr>
            <a:lvl9pPr marL="56320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2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42315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9" y="428236"/>
            <a:ext cx="9955661"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13032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631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6" y="6871502"/>
            <a:ext cx="12854146" cy="2123828"/>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6" y="4532320"/>
            <a:ext cx="12854146" cy="2339181"/>
          </a:xfrm>
        </p:spPr>
        <p:txBody>
          <a:bodyPr anchor="b"/>
          <a:lstStyle>
            <a:lvl1pPr marL="0" indent="0">
              <a:buNone/>
              <a:defRPr sz="3100">
                <a:solidFill>
                  <a:schemeClr val="tx1">
                    <a:tint val="75000"/>
                  </a:schemeClr>
                </a:solidFill>
              </a:defRPr>
            </a:lvl1pPr>
            <a:lvl2pPr marL="704005" indent="0">
              <a:buNone/>
              <a:defRPr sz="2800">
                <a:solidFill>
                  <a:schemeClr val="tx1">
                    <a:tint val="75000"/>
                  </a:schemeClr>
                </a:solidFill>
              </a:defRPr>
            </a:lvl2pPr>
            <a:lvl3pPr marL="1408010" indent="0">
              <a:buNone/>
              <a:defRPr sz="2400">
                <a:solidFill>
                  <a:schemeClr val="tx1">
                    <a:tint val="75000"/>
                  </a:schemeClr>
                </a:solidFill>
              </a:defRPr>
            </a:lvl3pPr>
            <a:lvl4pPr marL="2112015" indent="0">
              <a:buNone/>
              <a:defRPr sz="2200">
                <a:solidFill>
                  <a:schemeClr val="tx1">
                    <a:tint val="75000"/>
                  </a:schemeClr>
                </a:solidFill>
              </a:defRPr>
            </a:lvl4pPr>
            <a:lvl5pPr marL="2816020" indent="0">
              <a:buNone/>
              <a:defRPr sz="2200">
                <a:solidFill>
                  <a:schemeClr val="tx1">
                    <a:tint val="75000"/>
                  </a:schemeClr>
                </a:solidFill>
              </a:defRPr>
            </a:lvl5pPr>
            <a:lvl6pPr marL="3520025" indent="0">
              <a:buNone/>
              <a:defRPr sz="2200">
                <a:solidFill>
                  <a:schemeClr val="tx1">
                    <a:tint val="75000"/>
                  </a:schemeClr>
                </a:solidFill>
              </a:defRPr>
            </a:lvl6pPr>
            <a:lvl7pPr marL="4224030" indent="0">
              <a:buNone/>
              <a:defRPr sz="2200">
                <a:solidFill>
                  <a:schemeClr val="tx1">
                    <a:tint val="75000"/>
                  </a:schemeClr>
                </a:solidFill>
              </a:defRPr>
            </a:lvl7pPr>
            <a:lvl8pPr marL="4928036" indent="0">
              <a:buNone/>
              <a:defRPr sz="2200">
                <a:solidFill>
                  <a:schemeClr val="tx1">
                    <a:tint val="75000"/>
                  </a:schemeClr>
                </a:solidFill>
              </a:defRPr>
            </a:lvl8pPr>
            <a:lvl9pPr marL="5632040"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9398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7789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30" y="2393642"/>
            <a:ext cx="6681741"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30" y="3391195"/>
            <a:ext cx="6681741"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6" y="2393642"/>
            <a:ext cx="6684367"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6" y="3391195"/>
            <a:ext cx="6684367"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707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015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36844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0" y="425756"/>
            <a:ext cx="4975207" cy="1811937"/>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8" y="425758"/>
            <a:ext cx="8453912" cy="9126520"/>
          </a:xfrm>
        </p:spPr>
        <p:txBody>
          <a:bodyPr/>
          <a:lstStyle>
            <a:lvl1pPr>
              <a:defRPr sz="50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30" y="2237696"/>
            <a:ext cx="4975207" cy="7314583"/>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5585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3"/>
            <a:ext cx="9073515" cy="883691"/>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2" y="955475"/>
            <a:ext cx="9073515" cy="6416040"/>
          </a:xfrm>
        </p:spPr>
        <p:txBody>
          <a:bodyPr/>
          <a:lstStyle>
            <a:lvl1pPr marL="0" indent="0">
              <a:buNone/>
              <a:defRPr sz="5000"/>
            </a:lvl1pPr>
            <a:lvl2pPr marL="704005" indent="0">
              <a:buNone/>
              <a:defRPr sz="4300"/>
            </a:lvl2pPr>
            <a:lvl3pPr marL="1408010" indent="0">
              <a:buNone/>
              <a:defRPr sz="3700"/>
            </a:lvl3pPr>
            <a:lvl4pPr marL="2112015" indent="0">
              <a:buNone/>
              <a:defRPr sz="3100"/>
            </a:lvl4pPr>
            <a:lvl5pPr marL="2816020" indent="0">
              <a:buNone/>
              <a:defRPr sz="3100"/>
            </a:lvl5pPr>
            <a:lvl6pPr marL="3520025" indent="0">
              <a:buNone/>
              <a:defRPr sz="3100"/>
            </a:lvl6pPr>
            <a:lvl7pPr marL="4224030" indent="0">
              <a:buNone/>
              <a:defRPr sz="3100"/>
            </a:lvl7pPr>
            <a:lvl8pPr marL="4928036" indent="0">
              <a:buNone/>
              <a:defRPr sz="3100"/>
            </a:lvl8pPr>
            <a:lvl9pPr marL="5632040" indent="0">
              <a:buNone/>
              <a:defRPr sz="3100"/>
            </a:lvl9pPr>
          </a:lstStyle>
          <a:p>
            <a:endParaRPr kumimoji="1" lang="ja-JP" altLang="en-US"/>
          </a:p>
        </p:txBody>
      </p:sp>
      <p:sp>
        <p:nvSpPr>
          <p:cNvPr id="4" name="テキスト プレースホルダー 3"/>
          <p:cNvSpPr>
            <a:spLocks noGrp="1"/>
          </p:cNvSpPr>
          <p:nvPr>
            <p:ph type="body" sz="half" idx="2"/>
          </p:nvPr>
        </p:nvSpPr>
        <p:spPr>
          <a:xfrm>
            <a:off x="2964122" y="8369073"/>
            <a:ext cx="9073515" cy="1254989"/>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194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0801" tIns="70401" rIns="140801" bIns="7040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9"/>
            <a:ext cx="13610273" cy="7057149"/>
          </a:xfrm>
          <a:prstGeom prst="rect">
            <a:avLst/>
          </a:prstGeom>
        </p:spPr>
        <p:txBody>
          <a:bodyPr vert="horz" lIns="140801" tIns="70401" rIns="140801" bIns="7040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8" y="9911202"/>
            <a:ext cx="3528590" cy="569325"/>
          </a:xfrm>
          <a:prstGeom prst="rect">
            <a:avLst/>
          </a:prstGeom>
        </p:spPr>
        <p:txBody>
          <a:bodyPr vert="horz" lIns="140801" tIns="70401" rIns="140801" bIns="70401" rtlCol="0" anchor="ctr"/>
          <a:lstStyle>
            <a:lvl1pPr algn="l">
              <a:defRPr sz="1800">
                <a:solidFill>
                  <a:schemeClr val="tx1">
                    <a:tint val="75000"/>
                  </a:schemeClr>
                </a:solidFill>
              </a:defRPr>
            </a:lvl1pPr>
          </a:lstStyle>
          <a:p>
            <a:fld id="{12E86C54-A728-49FF-AEB6-9382D566D249}" type="datetimeFigureOut">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5166862" y="9911202"/>
            <a:ext cx="4788801" cy="569325"/>
          </a:xfrm>
          <a:prstGeom prst="rect">
            <a:avLst/>
          </a:prstGeom>
        </p:spPr>
        <p:txBody>
          <a:bodyPr vert="horz" lIns="140801" tIns="70401" rIns="140801" bIns="70401"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1" y="9911202"/>
            <a:ext cx="3528590" cy="569325"/>
          </a:xfrm>
          <a:prstGeom prst="rect">
            <a:avLst/>
          </a:prstGeom>
        </p:spPr>
        <p:txBody>
          <a:bodyPr vert="horz" lIns="140801" tIns="70401" rIns="140801" bIns="70401" rtlCol="0" anchor="ctr"/>
          <a:lstStyle>
            <a:lvl1pPr algn="r">
              <a:defRPr sz="1800">
                <a:solidFill>
                  <a:schemeClr val="tx1">
                    <a:tint val="75000"/>
                  </a:schemeClr>
                </a:solidFill>
              </a:defRPr>
            </a:lvl1p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57539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8010" rtl="0" eaLnBrk="1" latinLnBrk="0" hangingPunct="1">
        <a:spcBef>
          <a:spcPct val="0"/>
        </a:spcBef>
        <a:buNone/>
        <a:defRPr kumimoji="1" sz="6800" kern="1200">
          <a:solidFill>
            <a:schemeClr val="tx1"/>
          </a:solidFill>
          <a:latin typeface="+mj-lt"/>
          <a:ea typeface="+mj-ea"/>
          <a:cs typeface="+mj-cs"/>
        </a:defRPr>
      </a:lvl1pPr>
    </p:titleStyle>
    <p:bodyStyle>
      <a:lvl1pPr marL="528003" indent="-528003" algn="l" defTabSz="1408010"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1pPr>
      <a:lvl2pPr marL="1144008" indent="-440003" algn="l" defTabSz="1408010"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60013" indent="-352002" algn="l" defTabSz="140801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64017"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6802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7202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76032"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8003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8404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992" y="1498899"/>
            <a:ext cx="5293030" cy="9104384"/>
          </a:xfrm>
          <a:prstGeom prst="roundRect">
            <a:avLst>
              <a:gd name="adj" fmla="val 53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角丸四角形 1"/>
          <p:cNvSpPr/>
          <p:nvPr/>
        </p:nvSpPr>
        <p:spPr>
          <a:xfrm>
            <a:off x="6064637" y="3117088"/>
            <a:ext cx="8985879" cy="7486195"/>
          </a:xfrm>
          <a:prstGeom prst="roundRect">
            <a:avLst>
              <a:gd name="adj" fmla="val 26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6252427" y="3236311"/>
            <a:ext cx="8593526" cy="7279555"/>
          </a:xfrm>
          <a:prstGeom prst="roundRect">
            <a:avLst>
              <a:gd name="adj" fmla="val 5029"/>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6307641" y="3281773"/>
            <a:ext cx="8640593" cy="6778345"/>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１令和６年能登半島地震の振り返りを踏まえた修正</a:t>
            </a:r>
            <a:r>
              <a:rPr lang="ja-JP" altLang="en-US" sz="18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（国防災基本計画の修正を含む）</a:t>
            </a:r>
            <a:endParaRPr lang="en-US" altLang="ja-JP" sz="1800" u="sng"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・振り返りを踏まえて課題を整理し必要な対策を計画に反映</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⇒次ページにて概要を記載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２国防災基本計画の修正を踏まえた修正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（１）関連する法令の改正を踏まえた修正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＜医療法の改正＞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・災害支援ナースの充実・強化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＜水防法及び気象業務法の改正＞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・国が取得した指定洪水予報河川に関する予測水位情報について都道府県の求めに応じ提供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＜災害対策基本法施行令の改正＞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・緊急通行車両確認標章等の事前交付</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（２）最近の施策の進展等を踏まえた修正</a:t>
            </a:r>
          </a:p>
          <a:p>
            <a:pPr marL="278669" indent="-278669">
              <a:spcBef>
                <a:spcPts val="600"/>
              </a:spcBef>
              <a:spcAft>
                <a:spcPts val="300"/>
              </a:spcAft>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新たな総合防災情報システム（</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）の運用開始を受けた対応</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道路のアンダーパス冠水等を踏まえた対策の強化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避難所以外で避難生活を送る避難者等への支援（自治体・保健師・福祉関係者等の連携した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状況把握、在宅避難者、車中泊避難者の支援拠点設置・支援情報の提供）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府民への情報伝達（長周期地震動・通信障害・障がい者の情報取得と意思疎通）</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３複合災害に備えた原子力防災体制の整理</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地震などとの複合災害に備え、原子力防災体制を整理・明確化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2" name="正方形/長方形 81"/>
          <p:cNvSpPr/>
          <p:nvPr/>
        </p:nvSpPr>
        <p:spPr>
          <a:xfrm>
            <a:off x="201933" y="1216701"/>
            <a:ext cx="1264089"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現行計画</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3" name="角丸四角形 82"/>
          <p:cNvSpPr>
            <a:spLocks noChangeArrowheads="1"/>
          </p:cNvSpPr>
          <p:nvPr/>
        </p:nvSpPr>
        <p:spPr bwMode="auto">
          <a:xfrm>
            <a:off x="567438" y="2386096"/>
            <a:ext cx="4446054" cy="3961134"/>
          </a:xfrm>
          <a:prstGeom prst="roundRect">
            <a:avLst>
              <a:gd name="adj" fmla="val 5603"/>
            </a:avLst>
          </a:prstGeom>
          <a:solidFill>
            <a:schemeClr val="bg1"/>
          </a:solidFill>
          <a:ln w="2540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sp>
        <p:nvSpPr>
          <p:cNvPr id="84" name="タイトル 2"/>
          <p:cNvSpPr txBox="1">
            <a:spLocks/>
          </p:cNvSpPr>
          <p:nvPr/>
        </p:nvSpPr>
        <p:spPr bwMode="auto">
          <a:xfrm>
            <a:off x="792468" y="3916622"/>
            <a:ext cx="4085908" cy="584545"/>
          </a:xfrm>
          <a:prstGeom prst="rect">
            <a:avLst/>
          </a:prstGeom>
          <a:solidFill>
            <a:schemeClr val="accent1">
              <a:lumMod val="20000"/>
              <a:lumOff val="80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nSpc>
                <a:spcPts val="1800"/>
              </a:lnSpc>
              <a:spcBef>
                <a:spcPct val="0"/>
              </a:spcBef>
              <a:buClrTx/>
              <a:buSzTx/>
              <a:buFontTx/>
              <a:buNone/>
            </a:pPr>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基本理念</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防災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減災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被害の最小化及びその迅速</a:t>
            </a:r>
            <a:endParaRPr lang="en-US" altLang="ja-JP" sz="11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703263">
              <a:lnSpc>
                <a:spcPts val="1800"/>
              </a:lnSpc>
              <a:spcBef>
                <a:spcPct val="0"/>
              </a:spcBef>
              <a:buClrTx/>
              <a:buSzTx/>
              <a:buFontTx/>
              <a:buNone/>
            </a:pP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　　　　　　　　　　　　な回復を図る）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の考え方へ</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5" name="タイトル 2"/>
          <p:cNvSpPr txBox="1">
            <a:spLocks/>
          </p:cNvSpPr>
          <p:nvPr/>
        </p:nvSpPr>
        <p:spPr bwMode="auto">
          <a:xfrm>
            <a:off x="805364" y="5127974"/>
            <a:ext cx="4073012" cy="1076260"/>
          </a:xfrm>
          <a:prstGeom prst="rect">
            <a:avLst/>
          </a:prstGeom>
          <a:solidFill>
            <a:schemeClr val="accent1">
              <a:lumMod val="20000"/>
              <a:lumOff val="80000"/>
            </a:schemeClr>
          </a:solidFill>
          <a:ln w="9525">
            <a:solidFill>
              <a:schemeClr val="tx1"/>
            </a:solidFill>
            <a:miter lim="800000"/>
            <a:headEnd/>
            <a:tailEnd/>
          </a:ln>
        </p:spPr>
        <p:txBody>
          <a:bodyPr lIns="0" rIns="36000"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528638">
              <a:lnSpc>
                <a:spcPts val="1800"/>
              </a:lnSpc>
              <a:spcBef>
                <a:spcPct val="0"/>
              </a:spcBef>
              <a:buClrTx/>
              <a:buSzTx/>
              <a:buFontTx/>
              <a:buNone/>
            </a:pP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基本方針</a:t>
            </a: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１命を守る　　　　２命をつなぐ</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３必要不可欠な行政機能の維持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４経済活動の機能維持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５迅速な復旧・復興</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6" name="メモ 85"/>
          <p:cNvSpPr/>
          <p:nvPr/>
        </p:nvSpPr>
        <p:spPr>
          <a:xfrm>
            <a:off x="567438" y="1841850"/>
            <a:ext cx="4446054" cy="1928610"/>
          </a:xfrm>
          <a:prstGeom prst="foldedCorner">
            <a:avLst>
              <a:gd name="adj" fmla="val 10908"/>
            </a:avLst>
          </a:prstGeom>
          <a:solidFill>
            <a:schemeClr val="accent5">
              <a:lumMod val="20000"/>
              <a:lumOff val="80000"/>
            </a:schemeClr>
          </a:solidFill>
          <a:ln w="412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ts val="2000"/>
              </a:lnSpc>
            </a:pP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「大阪府地域防災計画」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は災害対策基本法第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条に基づき作成され、その内容については同法第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条に基づき作成された国の</a:t>
            </a: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「防災基本計画」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の内容に抵触しないものとされている。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以上を踏まえ、大阪府防災会議では、南海トラフ巨大地震による被害に対応するため、</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減災</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の考え方を基本理念とし、５つの基本方針を掲げた「大阪府地域防災計画」を平成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月に修正。</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7" name="下矢印 86"/>
          <p:cNvSpPr>
            <a:spLocks noChangeArrowheads="1"/>
          </p:cNvSpPr>
          <p:nvPr/>
        </p:nvSpPr>
        <p:spPr bwMode="auto">
          <a:xfrm>
            <a:off x="1961098" y="4577194"/>
            <a:ext cx="1636713" cy="460833"/>
          </a:xfrm>
          <a:prstGeom prst="downArrow">
            <a:avLst>
              <a:gd name="adj1" fmla="val 58868"/>
              <a:gd name="adj2" fmla="val 73049"/>
            </a:avLst>
          </a:prstGeom>
          <a:solidFill>
            <a:srgbClr val="002060"/>
          </a:solidFill>
          <a:ln w="9525" algn="ctr">
            <a:solidFill>
              <a:schemeClr val="tx1"/>
            </a:solidFill>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grpSp>
        <p:nvGrpSpPr>
          <p:cNvPr id="3" name="グループ化 2"/>
          <p:cNvGrpSpPr/>
          <p:nvPr/>
        </p:nvGrpSpPr>
        <p:grpSpPr>
          <a:xfrm>
            <a:off x="624242" y="6534788"/>
            <a:ext cx="4389250" cy="3528392"/>
            <a:chOff x="673724" y="6354812"/>
            <a:chExt cx="4254134" cy="3528392"/>
          </a:xfrm>
        </p:grpSpPr>
        <p:sp>
          <p:nvSpPr>
            <p:cNvPr id="89" name="角丸四角形 88"/>
            <p:cNvSpPr>
              <a:spLocks noChangeArrowheads="1"/>
            </p:cNvSpPr>
            <p:nvPr/>
          </p:nvSpPr>
          <p:spPr bwMode="auto">
            <a:xfrm>
              <a:off x="694659" y="6552827"/>
              <a:ext cx="4233199" cy="3330377"/>
            </a:xfrm>
            <a:prstGeom prst="roundRect">
              <a:avLst>
                <a:gd name="adj" fmla="val 5603"/>
              </a:avLst>
            </a:prstGeom>
            <a:solidFill>
              <a:schemeClr val="bg1"/>
            </a:solidFill>
            <a:ln w="1905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90" name="グループ化 89"/>
            <p:cNvGrpSpPr/>
            <p:nvPr/>
          </p:nvGrpSpPr>
          <p:grpSpPr>
            <a:xfrm>
              <a:off x="673724" y="6354812"/>
              <a:ext cx="4156560" cy="3286109"/>
              <a:chOff x="690066" y="7185000"/>
              <a:chExt cx="4156560" cy="3286109"/>
            </a:xfrm>
          </p:grpSpPr>
          <p:sp>
            <p:nvSpPr>
              <p:cNvPr id="91" name="タイトル 2"/>
              <p:cNvSpPr txBox="1">
                <a:spLocks/>
              </p:cNvSpPr>
              <p:nvPr/>
            </p:nvSpPr>
            <p:spPr bwMode="auto">
              <a:xfrm>
                <a:off x="690066" y="7185000"/>
                <a:ext cx="1121902" cy="371466"/>
              </a:xfrm>
              <a:prstGeom prst="rect">
                <a:avLst/>
              </a:prstGeom>
              <a:solidFill>
                <a:schemeClr val="tx2">
                  <a:lumMod val="75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gn="ctr">
                  <a:spcBef>
                    <a:spcPct val="0"/>
                  </a:spcBef>
                  <a:buClrTx/>
                  <a:buSzTx/>
                  <a:buFontTx/>
                  <a:buNone/>
                </a:pP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rPr>
                  <a:t>計画の構成</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92" name="正方形/長方形 91"/>
              <p:cNvSpPr/>
              <p:nvPr/>
            </p:nvSpPr>
            <p:spPr>
              <a:xfrm>
                <a:off x="2182626" y="7677182"/>
                <a:ext cx="2664000" cy="1855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事故災害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3" name="正方形/長方形 92"/>
              <p:cNvSpPr/>
              <p:nvPr/>
            </p:nvSpPr>
            <p:spPr>
              <a:xfrm>
                <a:off x="870579" y="7677182"/>
                <a:ext cx="1229421" cy="183952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自然災害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4" name="テキスト ボックス 119"/>
              <p:cNvSpPr txBox="1"/>
              <p:nvPr/>
            </p:nvSpPr>
            <p:spPr>
              <a:xfrm>
                <a:off x="974181" y="9734135"/>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災害対策の順序に沿って記述</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5" name="正方形/長方形 94"/>
              <p:cNvSpPr/>
              <p:nvPr/>
            </p:nvSpPr>
            <p:spPr>
              <a:xfrm>
                <a:off x="922432"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災害予防</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事前</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6" name="正方形/長方形 95"/>
              <p:cNvSpPr/>
              <p:nvPr/>
            </p:nvSpPr>
            <p:spPr>
              <a:xfrm>
                <a:off x="2333184"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災害応急</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7" name="正方形/長方形 96"/>
              <p:cNvSpPr/>
              <p:nvPr/>
            </p:nvSpPr>
            <p:spPr>
              <a:xfrm>
                <a:off x="3737456" y="10094752"/>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災害復旧</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・復興</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98" name="直線矢印コネクタ 97"/>
              <p:cNvCxnSpPr>
                <a:stCxn id="95" idx="3"/>
                <a:endCxn id="96" idx="1"/>
              </p:cNvCxnSpPr>
              <p:nvPr/>
            </p:nvCxnSpPr>
            <p:spPr>
              <a:xfrm>
                <a:off x="1966432" y="10284016"/>
                <a:ext cx="3667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96" idx="3"/>
              </p:cNvCxnSpPr>
              <p:nvPr/>
            </p:nvCxnSpPr>
            <p:spPr>
              <a:xfrm flipV="1">
                <a:off x="3377184" y="10281845"/>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999033" y="7982757"/>
                <a:ext cx="956315" cy="6746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地震対策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1" name="正方形/長方形 100"/>
              <p:cNvSpPr/>
              <p:nvPr/>
            </p:nvSpPr>
            <p:spPr>
              <a:xfrm>
                <a:off x="999033" y="8740221"/>
                <a:ext cx="956315" cy="6669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風水害</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2" name="正方形/長方形 101"/>
              <p:cNvSpPr/>
              <p:nvPr/>
            </p:nvSpPr>
            <p:spPr>
              <a:xfrm>
                <a:off x="226885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海上災害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3" name="正方形/長方形 102"/>
              <p:cNvSpPr/>
              <p:nvPr/>
            </p:nvSpPr>
            <p:spPr>
              <a:xfrm>
                <a:off x="226885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鉄道災害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4" name="正方形/長方形 103"/>
              <p:cNvSpPr/>
              <p:nvPr/>
            </p:nvSpPr>
            <p:spPr>
              <a:xfrm>
                <a:off x="226885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航空災害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5" name="正方形/長方形 104"/>
              <p:cNvSpPr/>
              <p:nvPr/>
            </p:nvSpPr>
            <p:spPr>
              <a:xfrm>
                <a:off x="2268852" y="9108191"/>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道路災害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6" name="正方形/長方形 105"/>
              <p:cNvSpPr/>
              <p:nvPr/>
            </p:nvSpPr>
            <p:spPr>
              <a:xfrm>
                <a:off x="352856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lnSpc>
                    <a:spcPts val="1100"/>
                  </a:lnSpc>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高層建築物、地下街、</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lnSpc>
                    <a:spcPts val="1100"/>
                  </a:lnSpc>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市街地災害対策</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7" name="正方形/長方形 106"/>
              <p:cNvSpPr/>
              <p:nvPr/>
            </p:nvSpPr>
            <p:spPr>
              <a:xfrm>
                <a:off x="352856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危険物災害対策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8" name="正方形/長方形 107"/>
              <p:cNvSpPr/>
              <p:nvPr/>
            </p:nvSpPr>
            <p:spPr>
              <a:xfrm>
                <a:off x="352856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林野火災対策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sp>
        <p:nvSpPr>
          <p:cNvPr id="110" name="角丸四角形 109"/>
          <p:cNvSpPr/>
          <p:nvPr/>
        </p:nvSpPr>
        <p:spPr>
          <a:xfrm>
            <a:off x="6236144" y="1426109"/>
            <a:ext cx="4616673" cy="1202103"/>
          </a:xfrm>
          <a:prstGeom prst="roundRect">
            <a:avLst>
              <a:gd name="adj" fmla="val 12420"/>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408010" rtl="0" eaLnBrk="1" latinLnBrk="0" hangingPunct="1">
              <a:defRPr kumimoji="1" sz="2800" kern="1200">
                <a:solidFill>
                  <a:schemeClr val="dk1"/>
                </a:solidFill>
                <a:latin typeface="+mn-lt"/>
                <a:ea typeface="+mn-ea"/>
                <a:cs typeface="+mn-cs"/>
              </a:defRPr>
            </a:lvl1pPr>
            <a:lvl2pPr marL="704005" algn="l" defTabSz="1408010" rtl="0" eaLnBrk="1" latinLnBrk="0" hangingPunct="1">
              <a:defRPr kumimoji="1" sz="2800" kern="1200">
                <a:solidFill>
                  <a:schemeClr val="dk1"/>
                </a:solidFill>
                <a:latin typeface="+mn-lt"/>
                <a:ea typeface="+mn-ea"/>
                <a:cs typeface="+mn-cs"/>
              </a:defRPr>
            </a:lvl2pPr>
            <a:lvl3pPr marL="1408010" algn="l" defTabSz="1408010" rtl="0" eaLnBrk="1" latinLnBrk="0" hangingPunct="1">
              <a:defRPr kumimoji="1" sz="2800" kern="1200">
                <a:solidFill>
                  <a:schemeClr val="dk1"/>
                </a:solidFill>
                <a:latin typeface="+mn-lt"/>
                <a:ea typeface="+mn-ea"/>
                <a:cs typeface="+mn-cs"/>
              </a:defRPr>
            </a:lvl3pPr>
            <a:lvl4pPr marL="2112015" algn="l" defTabSz="1408010" rtl="0" eaLnBrk="1" latinLnBrk="0" hangingPunct="1">
              <a:defRPr kumimoji="1" sz="2800" kern="1200">
                <a:solidFill>
                  <a:schemeClr val="dk1"/>
                </a:solidFill>
                <a:latin typeface="+mn-lt"/>
                <a:ea typeface="+mn-ea"/>
                <a:cs typeface="+mn-cs"/>
              </a:defRPr>
            </a:lvl4pPr>
            <a:lvl5pPr marL="2816020" algn="l" defTabSz="1408010" rtl="0" eaLnBrk="1" latinLnBrk="0" hangingPunct="1">
              <a:defRPr kumimoji="1" sz="2800" kern="1200">
                <a:solidFill>
                  <a:schemeClr val="dk1"/>
                </a:solidFill>
                <a:latin typeface="+mn-lt"/>
                <a:ea typeface="+mn-ea"/>
                <a:cs typeface="+mn-cs"/>
              </a:defRPr>
            </a:lvl5pPr>
            <a:lvl6pPr marL="3520025" algn="l" defTabSz="1408010" rtl="0" eaLnBrk="1" latinLnBrk="0" hangingPunct="1">
              <a:defRPr kumimoji="1" sz="2800" kern="1200">
                <a:solidFill>
                  <a:schemeClr val="dk1"/>
                </a:solidFill>
                <a:latin typeface="+mn-lt"/>
                <a:ea typeface="+mn-ea"/>
                <a:cs typeface="+mn-cs"/>
              </a:defRPr>
            </a:lvl6pPr>
            <a:lvl7pPr marL="4224030" algn="l" defTabSz="1408010" rtl="0" eaLnBrk="1" latinLnBrk="0" hangingPunct="1">
              <a:defRPr kumimoji="1" sz="2800" kern="1200">
                <a:solidFill>
                  <a:schemeClr val="dk1"/>
                </a:solidFill>
                <a:latin typeface="+mn-lt"/>
                <a:ea typeface="+mn-ea"/>
                <a:cs typeface="+mn-cs"/>
              </a:defRPr>
            </a:lvl7pPr>
            <a:lvl8pPr marL="4928036" algn="l" defTabSz="1408010" rtl="0" eaLnBrk="1" latinLnBrk="0" hangingPunct="1">
              <a:defRPr kumimoji="1" sz="2800" kern="1200">
                <a:solidFill>
                  <a:schemeClr val="dk1"/>
                </a:solidFill>
                <a:latin typeface="+mn-lt"/>
                <a:ea typeface="+mn-ea"/>
                <a:cs typeface="+mn-cs"/>
              </a:defRPr>
            </a:lvl8pPr>
            <a:lvl9pPr marL="5632040" algn="l" defTabSz="1408010" rtl="0" eaLnBrk="1" latinLnBrk="0" hangingPunct="1">
              <a:defRPr kumimoji="1" sz="2800" kern="1200">
                <a:solidFill>
                  <a:schemeClr val="dk1"/>
                </a:solidFill>
                <a:latin typeface="+mn-lt"/>
                <a:ea typeface="+mn-ea"/>
                <a:cs typeface="+mn-cs"/>
              </a:defRPr>
            </a:lvl9pPr>
          </a:lstStyle>
          <a:p>
            <a:pPr algn="ctr"/>
            <a:endParaRPr kumimoji="1" lang="ja-JP" altLang="en-US" dirty="0"/>
          </a:p>
        </p:txBody>
      </p:sp>
      <p:sp>
        <p:nvSpPr>
          <p:cNvPr id="112" name="正方形/長方形 111"/>
          <p:cNvSpPr/>
          <p:nvPr/>
        </p:nvSpPr>
        <p:spPr>
          <a:xfrm>
            <a:off x="5925111" y="1119345"/>
            <a:ext cx="1538123"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修正の趣旨</a:t>
            </a:r>
          </a:p>
        </p:txBody>
      </p:sp>
      <p:sp>
        <p:nvSpPr>
          <p:cNvPr id="113" name="正方形/長方形 112" descr="最近の災害対応の教訓及び最近の施策の進展等、国の防災基本計画の修正（R4.6）を踏まえた修正を行う。" title="修正の趣旨"/>
          <p:cNvSpPr/>
          <p:nvPr/>
        </p:nvSpPr>
        <p:spPr>
          <a:xfrm>
            <a:off x="6260901" y="1509953"/>
            <a:ext cx="4591916" cy="1136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ct val="150000"/>
              </a:lnSpc>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年能登半島地震の振り返り、国防災基本計画の修正等を計画に反映することで災害対応力の更なる強化を図る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119"/>
          <p:cNvSpPr txBox="1"/>
          <p:nvPr/>
        </p:nvSpPr>
        <p:spPr>
          <a:xfrm>
            <a:off x="750442" y="8873559"/>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原子力災害対策は別冊で策定</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a:xfrm>
            <a:off x="10844343" y="1315616"/>
            <a:ext cx="1561646" cy="338554"/>
          </a:xfrm>
          <a:prstGeom prst="rect">
            <a:avLst/>
          </a:prstGeom>
          <a:noFill/>
        </p:spPr>
        <p:txBody>
          <a:bodyPr wrap="non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＜修正の流れ＞</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42" name="グループ化 41"/>
          <p:cNvGrpSpPr/>
          <p:nvPr/>
        </p:nvGrpSpPr>
        <p:grpSpPr>
          <a:xfrm>
            <a:off x="11044886" y="1761296"/>
            <a:ext cx="759006" cy="827418"/>
            <a:chOff x="11481064" y="1464744"/>
            <a:chExt cx="605771" cy="711198"/>
          </a:xfrm>
        </p:grpSpPr>
        <p:sp>
          <p:nvSpPr>
            <p:cNvPr id="43" name="正方形/長方形 42"/>
            <p:cNvSpPr/>
            <p:nvPr/>
          </p:nvSpPr>
          <p:spPr>
            <a:xfrm>
              <a:off x="11602318" y="1584609"/>
              <a:ext cx="484517" cy="591333"/>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4" name="正方形/長方形 43"/>
            <p:cNvSpPr/>
            <p:nvPr/>
          </p:nvSpPr>
          <p:spPr>
            <a:xfrm>
              <a:off x="11541691" y="1519871"/>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p:cNvSpPr/>
            <p:nvPr/>
          </p:nvSpPr>
          <p:spPr>
            <a:xfrm>
              <a:off x="11481064" y="1464744"/>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修正案</a:t>
              </a:r>
            </a:p>
          </p:txBody>
        </p:sp>
      </p:grpSp>
      <p:sp>
        <p:nvSpPr>
          <p:cNvPr id="46" name="ホームベース 45" descr="パブリックコメント&#10;令和3.11.1～12.1"/>
          <p:cNvSpPr/>
          <p:nvPr/>
        </p:nvSpPr>
        <p:spPr>
          <a:xfrm>
            <a:off x="11865412" y="1885162"/>
            <a:ext cx="2016411" cy="584330"/>
          </a:xfrm>
          <a:prstGeom prst="homePlate">
            <a:avLst/>
          </a:prstGeom>
          <a:gradFill flip="none" rotWithShape="1">
            <a:gsLst>
              <a:gs pos="27000">
                <a:schemeClr val="tx2">
                  <a:lumMod val="20000"/>
                  <a:lumOff val="80000"/>
                </a:schemeClr>
              </a:gs>
              <a:gs pos="0">
                <a:schemeClr val="bg1"/>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パブリックコメント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9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7" name="正方形/長方形 46"/>
          <p:cNvSpPr/>
          <p:nvPr/>
        </p:nvSpPr>
        <p:spPr>
          <a:xfrm>
            <a:off x="13902963" y="1808861"/>
            <a:ext cx="1003420" cy="695156"/>
          </a:xfrm>
          <a:prstGeom prst="rect">
            <a:avLst/>
          </a:prstGeom>
          <a:solidFill>
            <a:schemeClr val="tx2">
              <a:lumMod val="60000"/>
              <a:lumOff val="40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大阪府</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防災会議</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a:solidFill>
                  <a:schemeClr val="bg1"/>
                </a:solidFill>
                <a:latin typeface="UD デジタル 教科書体 NK-R" panose="02020400000000000000" pitchFamily="18" charset="-128"/>
                <a:ea typeface="UD デジタル 教科書体 NK-R" panose="02020400000000000000" pitchFamily="18" charset="-128"/>
              </a:rPr>
              <a:t>にて</a:t>
            </a:r>
            <a:r>
              <a:rPr lang="ja-JP" altLang="en-US" sz="1200" b="1">
                <a:solidFill>
                  <a:schemeClr val="bg1"/>
                </a:solidFill>
                <a:latin typeface="UD デジタル 教科書体 NK-R" panose="02020400000000000000" pitchFamily="18" charset="-128"/>
                <a:ea typeface="UD デジタル 教科書体 NK-R" panose="02020400000000000000" pitchFamily="18" charset="-128"/>
              </a:rPr>
              <a:t>決定</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2" name="正方形/長方形 131"/>
          <p:cNvSpPr/>
          <p:nvPr/>
        </p:nvSpPr>
        <p:spPr>
          <a:xfrm>
            <a:off x="5911949" y="2747213"/>
            <a:ext cx="2293824"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主な修正内容</a:t>
            </a:r>
          </a:p>
        </p:txBody>
      </p:sp>
      <p:sp>
        <p:nvSpPr>
          <p:cNvPr id="48" name="正方形/長方形 47">
            <a:extLst>
              <a:ext uri="{FF2B5EF4-FFF2-40B4-BE49-F238E27FC236}">
                <a16:creationId xmlns:a16="http://schemas.microsoft.com/office/drawing/2014/main" id="{80C8AFDB-98BA-4819-A5A2-D9E4E61DB9C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大阪府地域防災計画（基本対策編、原子力災害対策編）の修正概要</a:t>
            </a:r>
          </a:p>
        </p:txBody>
      </p:sp>
    </p:spTree>
    <p:extLst>
      <p:ext uri="{BB962C8B-B14F-4D97-AF65-F5344CB8AC3E}">
        <p14:creationId xmlns:p14="http://schemas.microsoft.com/office/powerpoint/2010/main" val="41535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0232" y="916030"/>
            <a:ext cx="14762062" cy="9687254"/>
          </a:xfrm>
          <a:prstGeom prst="roundRect">
            <a:avLst>
              <a:gd name="adj" fmla="val 21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507439" y="9964085"/>
            <a:ext cx="14164887" cy="574169"/>
          </a:xfrm>
          <a:prstGeom prst="roundRect">
            <a:avLst>
              <a:gd name="adj" fmla="val 2443"/>
            </a:avLst>
          </a:prstGeom>
          <a:solidFill>
            <a:schemeClr val="bg1"/>
          </a:solidFill>
          <a:ln w="57150">
            <a:solidFill>
              <a:srgbClr val="256EFF"/>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C3541BD2-AADF-46A8-A573-76F23A34602C}"/>
              </a:ext>
            </a:extLst>
          </p:cNvPr>
          <p:cNvSpPr/>
          <p:nvPr/>
        </p:nvSpPr>
        <p:spPr>
          <a:xfrm>
            <a:off x="481982" y="1102107"/>
            <a:ext cx="14171744" cy="1184860"/>
          </a:xfrm>
          <a:prstGeom prst="roundRect">
            <a:avLst>
              <a:gd name="adj" fmla="val 2980"/>
            </a:avLst>
          </a:prstGeom>
          <a:solidFill>
            <a:schemeClr val="accent1">
              <a:lumMod val="20000"/>
              <a:lumOff val="80000"/>
            </a:schemeClr>
          </a:solidFill>
          <a:ln w="19050" cmpd="dbl">
            <a:solidFill>
              <a:schemeClr val="accent4"/>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chorCtr="0">
            <a:noAutofit/>
          </a:bodyPr>
          <a:lstStyle/>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年能登半島地震の振り返りとして、被災地派遣職員アンケートや関係部局へのヒアリング調査を実施。国等の検証結果も踏まえ、</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　受援・応援体制　②　避難所運営　③　健康・医療・福祉　④　物資調達・輸送・管理　⑤　生活再建・インフラ復旧　⑥　防災</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の６つの視点で府地域防災計画を修正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91AFD50A-6D40-40EF-B2D4-0BCF1DD69991}"/>
              </a:ext>
            </a:extLst>
          </p:cNvPr>
          <p:cNvSpPr/>
          <p:nvPr/>
        </p:nvSpPr>
        <p:spPr>
          <a:xfrm>
            <a:off x="9906321" y="6681094"/>
            <a:ext cx="4800106"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⑥防災</a:t>
            </a:r>
            <a:r>
              <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6" name="図 65">
            <a:extLst>
              <a:ext uri="{FF2B5EF4-FFF2-40B4-BE49-F238E27FC236}">
                <a16:creationId xmlns:a16="http://schemas.microsoft.com/office/drawing/2014/main" id="{2D2AF03D-B05B-4D83-A61C-0F7E26011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3593" y="2453469"/>
            <a:ext cx="1027112" cy="663856"/>
          </a:xfrm>
          <a:prstGeom prst="rect">
            <a:avLst/>
          </a:prstGeom>
        </p:spPr>
      </p:pic>
      <p:sp>
        <p:nvSpPr>
          <p:cNvPr id="7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53A82D44-F09B-407A-B53C-97A18353A281}"/>
              </a:ext>
            </a:extLst>
          </p:cNvPr>
          <p:cNvSpPr/>
          <p:nvPr/>
        </p:nvSpPr>
        <p:spPr>
          <a:xfrm>
            <a:off x="5283707" y="7065465"/>
            <a:ext cx="4470845" cy="149905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インフラ施設の早期復旧</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道路管理者と生活インフラ事業者間の連携体制の構築・強化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・ライフライン迅速な回復に向けたアクセスルートの確保：陸路だけでなく海路・空路を活用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・迅速な道路啓開</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道路管理者の道路啓開等に要する人員、資機材等を民間団体等との協定締結により確保</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1B89BA3-5161-4723-9776-E3F8EE9EB9FC}"/>
              </a:ext>
            </a:extLst>
          </p:cNvPr>
          <p:cNvSpPr/>
          <p:nvPr/>
        </p:nvSpPr>
        <p:spPr>
          <a:xfrm>
            <a:off x="10836357" y="3331151"/>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spcBef>
                <a:spcPts val="600"/>
              </a:spcBef>
              <a:spcAft>
                <a:spcPts val="300"/>
              </a:spcAft>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481980" y="2361387"/>
            <a:ext cx="4597479" cy="4219595"/>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ts val="0"/>
              </a:lnSpc>
              <a:spcBef>
                <a:spcPts val="600"/>
              </a:spcBef>
              <a:spcAft>
                <a:spcPts val="300"/>
              </a:spcAft>
            </a:pP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①受援・応援体制</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1004037C-31F4-4D0E-9984-A9F4236050D4}"/>
              </a:ext>
            </a:extLst>
          </p:cNvPr>
          <p:cNvSpPr/>
          <p:nvPr/>
        </p:nvSpPr>
        <p:spPr>
          <a:xfrm>
            <a:off x="506956" y="3000490"/>
            <a:ext cx="4446326" cy="3889177"/>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・受援・応援体制整備に係る記載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能登半島地震の支援を通じ得た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知見を踏まえ、記載全体を整理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・応援者の生活環境・支援活動環境の確保</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安全な支援活動の支援、男女双方の視点への配慮等</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・受援体制の充実強化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派遣職員の宿泊地等のリスト化、執務スペースの確保等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環境の整備、男女双方の視点への配慮等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・緊急消防援助隊の派遣支援の充実強化：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大規模災害時の広域的な消防防災体制の充実強化に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向けた、緊急消防援助隊の資機材等の適切な整備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marL="278669" lvl="0" indent="-278669">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1DFC355-0277-46A5-A0DE-F51F01102A40}"/>
              </a:ext>
            </a:extLst>
          </p:cNvPr>
          <p:cNvSpPr/>
          <p:nvPr/>
        </p:nvSpPr>
        <p:spPr>
          <a:xfrm>
            <a:off x="5194914" y="2361387"/>
            <a:ext cx="4545387" cy="4232352"/>
          </a:xfrm>
          <a:prstGeom prst="roundRect">
            <a:avLst>
              <a:gd name="adj" fmla="val 3953"/>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②避難所運営</a:t>
            </a:r>
            <a:endPar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2"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F851C1F4-7C2A-4B30-AC4E-11C429E9032A}"/>
              </a:ext>
            </a:extLst>
          </p:cNvPr>
          <p:cNvSpPr/>
          <p:nvPr/>
        </p:nvSpPr>
        <p:spPr>
          <a:xfrm>
            <a:off x="5037494" y="2818109"/>
            <a:ext cx="4627438" cy="3594039"/>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・避難所生活の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避難所開設当初からの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パーティション等設置による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プライバシー確保や感染症対策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の強化、トイレカー等の整備による衛生環境の整備、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キッチンカー、炊き出しセットによる適温の食事の提供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家庭動物への配慮強化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・避難所開設に向けた準備等：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男女双方の視点を考慮し、あらかじめ避難所内の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空間配置図、レイアウト等の作成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・栄養バランスを考慮した食事（副食）の調達</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・避難者情報の効率的な管理手法の構築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5" name="図 64">
            <a:extLst>
              <a:ext uri="{FF2B5EF4-FFF2-40B4-BE49-F238E27FC236}">
                <a16:creationId xmlns:a16="http://schemas.microsoft.com/office/drawing/2014/main" id="{630EC543-63BF-4BE2-BCBA-6794A67399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9688" y="2566962"/>
            <a:ext cx="1735454" cy="1219935"/>
          </a:xfrm>
          <a:prstGeom prst="rect">
            <a:avLst/>
          </a:prstGeom>
        </p:spPr>
      </p:pic>
      <p:sp>
        <p:nvSpPr>
          <p:cNvPr id="5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353FEB84-C9F4-445A-AB64-02CBF28C0C26}"/>
              </a:ext>
            </a:extLst>
          </p:cNvPr>
          <p:cNvSpPr/>
          <p:nvPr/>
        </p:nvSpPr>
        <p:spPr>
          <a:xfrm>
            <a:off x="9897435" y="2396859"/>
            <a:ext cx="4756291" cy="4184123"/>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③健康・医療・福祉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6040D50-9CC3-460A-983C-BA65489AAB3E}"/>
              </a:ext>
            </a:extLst>
          </p:cNvPr>
          <p:cNvSpPr/>
          <p:nvPr/>
        </p:nvSpPr>
        <p:spPr>
          <a:xfrm>
            <a:off x="5222058" y="6691424"/>
            <a:ext cx="4506583"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⑤生活再建・インフラ復旧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F863015-D183-4792-B65C-6BB23345F5D5}"/>
              </a:ext>
            </a:extLst>
          </p:cNvPr>
          <p:cNvSpPr/>
          <p:nvPr/>
        </p:nvSpPr>
        <p:spPr>
          <a:xfrm>
            <a:off x="481980" y="6695867"/>
            <a:ext cx="4597479" cy="3141398"/>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④物資調達・輸送・管理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DE3D8A8-7A3E-4316-BFA9-BA473BB251EF}"/>
              </a:ext>
            </a:extLst>
          </p:cNvPr>
          <p:cNvSpPr/>
          <p:nvPr/>
        </p:nvSpPr>
        <p:spPr>
          <a:xfrm>
            <a:off x="9920563" y="7848231"/>
            <a:ext cx="3388609" cy="26590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・衛星インターネット等の活用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ADF5BB8-E79C-486B-B72F-83AB98026E94}"/>
              </a:ext>
            </a:extLst>
          </p:cNvPr>
          <p:cNvSpPr/>
          <p:nvPr/>
        </p:nvSpPr>
        <p:spPr>
          <a:xfrm>
            <a:off x="11914195" y="8500367"/>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3E7FC358-57FD-43C8-BC24-28E9F8F1E02A}"/>
              </a:ext>
            </a:extLst>
          </p:cNvPr>
          <p:cNvSpPr/>
          <p:nvPr/>
        </p:nvSpPr>
        <p:spPr>
          <a:xfrm>
            <a:off x="4448198" y="4365758"/>
            <a:ext cx="2150423" cy="72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7840DC5-D5D4-48BE-A15A-06D6C3AF3E68}"/>
              </a:ext>
            </a:extLst>
          </p:cNvPr>
          <p:cNvSpPr/>
          <p:nvPr/>
        </p:nvSpPr>
        <p:spPr>
          <a:xfrm>
            <a:off x="9889009" y="9385428"/>
            <a:ext cx="4697472" cy="40404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・新たな総合防災情報システム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）の運用開始への対応（視点①④）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4" name="図 63">
            <a:extLst>
              <a:ext uri="{FF2B5EF4-FFF2-40B4-BE49-F238E27FC236}">
                <a16:creationId xmlns:a16="http://schemas.microsoft.com/office/drawing/2014/main" id="{6509B640-8220-4036-AD42-28C455F968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932" b="1"/>
          <a:stretch/>
        </p:blipFill>
        <p:spPr>
          <a:xfrm>
            <a:off x="3263827" y="2524231"/>
            <a:ext cx="1724268" cy="1224156"/>
          </a:xfrm>
          <a:prstGeom prst="rect">
            <a:avLst/>
          </a:prstGeom>
        </p:spPr>
      </p:pic>
      <p:sp>
        <p:nvSpPr>
          <p:cNvPr id="7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6840C682-9667-4DBD-AA4A-CE68C152C7D0}"/>
              </a:ext>
            </a:extLst>
          </p:cNvPr>
          <p:cNvSpPr/>
          <p:nvPr/>
        </p:nvSpPr>
        <p:spPr>
          <a:xfrm>
            <a:off x="9918851" y="2841600"/>
            <a:ext cx="5337084" cy="375214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85725" lvl="0" indent="-85725">
              <a:lnSpc>
                <a:spcPts val="900"/>
              </a:lnSpc>
              <a:spcBef>
                <a:spcPts val="600"/>
              </a:spcBef>
              <a:spcAft>
                <a:spcPts val="300"/>
              </a:spcAft>
            </a:pP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保健・医療・福祉分野の連携強化</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被災状況等の把握及び被災者対応に係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る保健・医療・福祉等関係機関との連携</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strike="sngStrike"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災害関連死の防止に向け、被災者の健康</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状態等について関係者間で情報等を共有する仕組みの構築</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19250" lvl="0" indent="-1619250">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・保健所の機能強化：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保健衛生活動の拠点となる府管轄の保健所で、自家発電機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などの必要な資機材や活動スペースなどの確保</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3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160588" lvl="0" indent="-2160588">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・災害医療体制の充実強化：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災害拠点病院の資機材整備等や広域搬送拠点臨時医療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施設</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ＳＣＵ</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の適切な管理・運営、監察医事務所の体制充実</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災害医療コーディネーター、</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DMAT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DPAT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、災害支援ナース</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及び災害薬事コーディネーター等医療関連人材の充実強化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や実践的訓練の実施</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・避難所等における調剤体制の確保、医薬品等の供給活動</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016CC7A-1CFC-4040-AD29-9ADE27FEEDE5}"/>
              </a:ext>
            </a:extLst>
          </p:cNvPr>
          <p:cNvSpPr/>
          <p:nvPr/>
        </p:nvSpPr>
        <p:spPr>
          <a:xfrm>
            <a:off x="507842" y="7416633"/>
            <a:ext cx="4748691" cy="260866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・広域防災拠点の効率的な運営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に向けた事業者との連携</a:t>
            </a:r>
            <a:r>
              <a:rPr lang="ja-JP" altLang="en-US"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災害時の広域防災拠点の運営に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必要な人員や資機材等を運送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事業者等と連携して確保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向上のための物資の備蓄等：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組立式洋式水洗機能付きトイレ・簡易ベッド・パーティション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炊き出しセット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・栄養バランスを考慮した食事（副食）等の調達</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再掲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14" name="図 113">
            <a:extLst>
              <a:ext uri="{FF2B5EF4-FFF2-40B4-BE49-F238E27FC236}">
                <a16:creationId xmlns:a16="http://schemas.microsoft.com/office/drawing/2014/main" id="{BB6CD5A6-FF2D-4310-BB1A-AEC8872E7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266" t="21254" r="17795" b="18140"/>
          <a:stretch/>
        </p:blipFill>
        <p:spPr>
          <a:xfrm>
            <a:off x="13168389" y="8504232"/>
            <a:ext cx="1397180" cy="990415"/>
          </a:xfrm>
          <a:prstGeom prst="rect">
            <a:avLst/>
          </a:prstGeom>
        </p:spPr>
      </p:pic>
      <p:pic>
        <p:nvPicPr>
          <p:cNvPr id="115" name="図 114">
            <a:extLst>
              <a:ext uri="{FF2B5EF4-FFF2-40B4-BE49-F238E27FC236}">
                <a16:creationId xmlns:a16="http://schemas.microsoft.com/office/drawing/2014/main" id="{DD9D5CF2-1896-46C6-9558-A87754CFC6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9384" r="4529" b="3133"/>
          <a:stretch/>
        </p:blipFill>
        <p:spPr>
          <a:xfrm>
            <a:off x="13161755" y="7398922"/>
            <a:ext cx="1397180" cy="954079"/>
          </a:xfrm>
          <a:prstGeom prst="rect">
            <a:avLst/>
          </a:prstGeom>
        </p:spPr>
      </p:pic>
      <p:pic>
        <p:nvPicPr>
          <p:cNvPr id="68" name="図 67">
            <a:extLst>
              <a:ext uri="{FF2B5EF4-FFF2-40B4-BE49-F238E27FC236}">
                <a16:creationId xmlns:a16="http://schemas.microsoft.com/office/drawing/2014/main" id="{1AB24ECD-194F-4328-A8AB-9A4B4C4B66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584"/>
          <a:stretch/>
        </p:blipFill>
        <p:spPr>
          <a:xfrm>
            <a:off x="3263827" y="6819069"/>
            <a:ext cx="1710323" cy="1271622"/>
          </a:xfrm>
          <a:prstGeom prst="rect">
            <a:avLst/>
          </a:prstGeom>
        </p:spPr>
      </p:pic>
      <p:sp>
        <p:nvSpPr>
          <p:cNvPr id="3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DA54CA8-3A63-41AB-AE36-156877510208}"/>
              </a:ext>
            </a:extLst>
          </p:cNvPr>
          <p:cNvSpPr/>
          <p:nvPr/>
        </p:nvSpPr>
        <p:spPr>
          <a:xfrm>
            <a:off x="5353354" y="7493164"/>
            <a:ext cx="4473056" cy="2470921"/>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道路管理者と生活インフラ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事業者間の連携体制の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構築・強化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・住民等からの問い合わせ</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被災者に対する各種支援措置の案内等に対応する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特別行政相談活動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4" name="図 33">
            <a:extLst>
              <a:ext uri="{FF2B5EF4-FFF2-40B4-BE49-F238E27FC236}">
                <a16:creationId xmlns:a16="http://schemas.microsoft.com/office/drawing/2014/main" id="{D1E186F0-A114-4419-86E1-A5E8B190555B}"/>
              </a:ext>
            </a:extLst>
          </p:cNvPr>
          <p:cNvPicPr>
            <a:picLocks noChangeAspect="1"/>
          </p:cNvPicPr>
          <p:nvPr/>
        </p:nvPicPr>
        <p:blipFill>
          <a:blip r:embed="rId9"/>
          <a:stretch>
            <a:fillRect/>
          </a:stretch>
        </p:blipFill>
        <p:spPr>
          <a:xfrm>
            <a:off x="13091092" y="2577782"/>
            <a:ext cx="1489996" cy="1067686"/>
          </a:xfrm>
          <a:prstGeom prst="rect">
            <a:avLst/>
          </a:prstGeom>
        </p:spPr>
      </p:pic>
      <p:sp>
        <p:nvSpPr>
          <p:cNvPr id="3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92A28DC-6833-4453-9624-0FBECEA05B4B}"/>
              </a:ext>
            </a:extLst>
          </p:cNvPr>
          <p:cNvSpPr/>
          <p:nvPr/>
        </p:nvSpPr>
        <p:spPr>
          <a:xfrm>
            <a:off x="1140908" y="10143511"/>
            <a:ext cx="14288998" cy="21240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spcBef>
                <a:spcPts val="600"/>
              </a:spcBef>
              <a:spcAft>
                <a:spcPts val="300"/>
              </a:spcAf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地域防災計画の修正を基に、各種計画や新・地震防災アクションプラン、マニュアル等への反映を行い、具体的な施策を推進</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8DCD205-53C0-4BB2-A119-E05F8A869E2B}"/>
              </a:ext>
            </a:extLst>
          </p:cNvPr>
          <p:cNvSpPr/>
          <p:nvPr/>
        </p:nvSpPr>
        <p:spPr>
          <a:xfrm>
            <a:off x="9904058" y="8683559"/>
            <a:ext cx="4020273" cy="33835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・物資緊急輸送へのドローンの活用検討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（視点④）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 name="図 2">
            <a:extLst>
              <a:ext uri="{FF2B5EF4-FFF2-40B4-BE49-F238E27FC236}">
                <a16:creationId xmlns:a16="http://schemas.microsoft.com/office/drawing/2014/main" id="{C5F0862F-5C72-4A44-8AD3-A225C5367D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2422" y="6760359"/>
            <a:ext cx="1712788" cy="1285231"/>
          </a:xfrm>
          <a:prstGeom prst="rect">
            <a:avLst/>
          </a:prstGeom>
        </p:spPr>
      </p:pic>
      <p:sp>
        <p:nvSpPr>
          <p:cNvPr id="3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B9D8570-06C6-43BE-A6F3-E766D9D23D49}"/>
              </a:ext>
            </a:extLst>
          </p:cNvPr>
          <p:cNvSpPr/>
          <p:nvPr/>
        </p:nvSpPr>
        <p:spPr>
          <a:xfrm>
            <a:off x="9918851" y="8030565"/>
            <a:ext cx="3925694" cy="652994"/>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・避難者情報の集約・共有への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デジタル技術の活用検討（視点②③）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401F80FB-8AD2-4C41-8E10-293D198A6EB0}"/>
              </a:ext>
            </a:extLst>
          </p:cNvPr>
          <p:cNvSpPr/>
          <p:nvPr/>
        </p:nvSpPr>
        <p:spPr>
          <a:xfrm>
            <a:off x="9930380" y="6985764"/>
            <a:ext cx="4710165" cy="62418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・庁舎等の重要拠点の通信確保に向けた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携帯電話基地局の強靭化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7C19EB6E-DC7B-4640-A82C-E4259BB7291D}"/>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令和６年能登半島地震の振り返りを踏まえた大阪府地域防災計画の修正概要</a:t>
            </a:r>
          </a:p>
        </p:txBody>
      </p:sp>
    </p:spTree>
    <p:extLst>
      <p:ext uri="{BB962C8B-B14F-4D97-AF65-F5344CB8AC3E}">
        <p14:creationId xmlns:p14="http://schemas.microsoft.com/office/powerpoint/2010/main" val="18374786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18672</TotalTime>
  <Words>1566</Words>
  <Application>Microsoft Office PowerPoint</Application>
  <PresentationFormat>ユーザー設定</PresentationFormat>
  <Paragraphs>174</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UD デジタル 教科書体 NK-B</vt:lpstr>
      <vt:lpstr>UD デジタル 教科書体 NK-R</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貴寛</dc:creator>
  <cp:lastModifiedBy>春名　保典</cp:lastModifiedBy>
  <cp:revision>251</cp:revision>
  <cp:lastPrinted>2025-01-22T05:08:11Z</cp:lastPrinted>
  <dcterms:created xsi:type="dcterms:W3CDTF">2016-03-16T16:39:07Z</dcterms:created>
  <dcterms:modified xsi:type="dcterms:W3CDTF">2025-03-26T11:29:45Z</dcterms:modified>
</cp:coreProperties>
</file>