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5"/>
  </p:notesMasterIdLst>
  <p:sldIdLst>
    <p:sldId id="263" r:id="rId2"/>
    <p:sldId id="258" r:id="rId3"/>
    <p:sldId id="260" r:id="rId4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99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6D9F66E-5EB9-4882-86FB-DCBF35E3C3E4}" styleName="中間スタイル 4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696" autoAdjust="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9" y="1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C6379F-0D0D-4B33-821F-46F0DFF2D8BA}" type="datetimeFigureOut">
              <a:rPr kumimoji="1" lang="ja-JP" altLang="en-US" smtClean="0"/>
              <a:t>2021/3/22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21186"/>
            <a:ext cx="5445760" cy="447270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9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08FF94-0444-4757-BC32-EC47779619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93124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08FF94-0444-4757-BC32-EC4777961928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52089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9B5EB-7E93-40F9-9817-628A32500AED}" type="datetimeFigureOut">
              <a:rPr kumimoji="1" lang="ja-JP" altLang="en-US" smtClean="0"/>
              <a:t>2021/3/22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07184-8662-4658-82A6-C8B6269165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60136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9B5EB-7E93-40F9-9817-628A32500AED}" type="datetimeFigureOut">
              <a:rPr kumimoji="1" lang="ja-JP" altLang="en-US" smtClean="0"/>
              <a:t>2021/3/22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07184-8662-4658-82A6-C8B6269165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6687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9B5EB-7E93-40F9-9817-628A32500AED}" type="datetimeFigureOut">
              <a:rPr kumimoji="1" lang="ja-JP" altLang="en-US" smtClean="0"/>
              <a:t>2021/3/22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07184-8662-4658-82A6-C8B6269165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5634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9B5EB-7E93-40F9-9817-628A32500AED}" type="datetimeFigureOut">
              <a:rPr kumimoji="1" lang="ja-JP" altLang="en-US" smtClean="0"/>
              <a:t>2021/3/22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07184-8662-4658-82A6-C8B6269165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4567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9B5EB-7E93-40F9-9817-628A32500AED}" type="datetimeFigureOut">
              <a:rPr kumimoji="1" lang="ja-JP" altLang="en-US" smtClean="0"/>
              <a:t>2021/3/22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07184-8662-4658-82A6-C8B6269165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17391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9B5EB-7E93-40F9-9817-628A32500AED}" type="datetimeFigureOut">
              <a:rPr kumimoji="1" lang="ja-JP" altLang="en-US" smtClean="0"/>
              <a:t>2021/3/22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07184-8662-4658-82A6-C8B6269165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9849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9B5EB-7E93-40F9-9817-628A32500AED}" type="datetimeFigureOut">
              <a:rPr kumimoji="1" lang="ja-JP" altLang="en-US" smtClean="0"/>
              <a:t>2021/3/22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07184-8662-4658-82A6-C8B6269165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7340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9B5EB-7E93-40F9-9817-628A32500AED}" type="datetimeFigureOut">
              <a:rPr kumimoji="1" lang="ja-JP" altLang="en-US" smtClean="0"/>
              <a:t>2021/3/22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07184-8662-4658-82A6-C8B6269165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3599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9B5EB-7E93-40F9-9817-628A32500AED}" type="datetimeFigureOut">
              <a:rPr kumimoji="1" lang="ja-JP" altLang="en-US" smtClean="0"/>
              <a:t>2021/3/22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07184-8662-4658-82A6-C8B6269165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5199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9B5EB-7E93-40F9-9817-628A32500AED}" type="datetimeFigureOut">
              <a:rPr kumimoji="1" lang="ja-JP" altLang="en-US" smtClean="0"/>
              <a:t>2021/3/22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07184-8662-4658-82A6-C8B6269165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19586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9B5EB-7E93-40F9-9817-628A32500AED}" type="datetimeFigureOut">
              <a:rPr kumimoji="1" lang="ja-JP" altLang="en-US" smtClean="0"/>
              <a:t>2021/3/22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07184-8662-4658-82A6-C8B6269165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46937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29B5EB-7E93-40F9-9817-628A32500AED}" type="datetimeFigureOut">
              <a:rPr kumimoji="1" lang="ja-JP" altLang="en-US" smtClean="0"/>
              <a:t>2021/3/22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F07184-8662-4658-82A6-C8B6269165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6696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ストライプ矢印 25"/>
          <p:cNvSpPr/>
          <p:nvPr/>
        </p:nvSpPr>
        <p:spPr>
          <a:xfrm rot="5400000">
            <a:off x="3552174" y="752991"/>
            <a:ext cx="1751619" cy="8208911"/>
          </a:xfrm>
          <a:prstGeom prst="stripedRightArrow">
            <a:avLst>
              <a:gd name="adj1" fmla="val 50000"/>
              <a:gd name="adj2" fmla="val 47816"/>
            </a:avLst>
          </a:prstGeom>
          <a:solidFill>
            <a:schemeClr val="tx2">
              <a:lumMod val="20000"/>
              <a:lumOff val="8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角丸四角形 40"/>
          <p:cNvSpPr/>
          <p:nvPr/>
        </p:nvSpPr>
        <p:spPr>
          <a:xfrm>
            <a:off x="1692379" y="4509120"/>
            <a:ext cx="1295445" cy="28803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地域包括支援Ｃ</a:t>
            </a:r>
            <a:endParaRPr kumimoji="1" lang="ja-JP" altLang="en-US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0" name="タイトル 1"/>
          <p:cNvSpPr txBox="1">
            <a:spLocks/>
          </p:cNvSpPr>
          <p:nvPr/>
        </p:nvSpPr>
        <p:spPr>
          <a:xfrm>
            <a:off x="0" y="-8236"/>
            <a:ext cx="9144000" cy="548679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大阪府災害福祉支援ネットワークによる取り組みについて</a:t>
            </a:r>
            <a:endParaRPr lang="ja-JP" altLang="en-US" sz="24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1" name="角丸四角形 10"/>
          <p:cNvSpPr/>
          <p:nvPr/>
        </p:nvSpPr>
        <p:spPr>
          <a:xfrm>
            <a:off x="323528" y="1556791"/>
            <a:ext cx="2304256" cy="432049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国</a:t>
            </a:r>
            <a:endParaRPr kumimoji="1" lang="en-US" altLang="ja-JP" sz="12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内閣府　　厚労省　　総務省</a:t>
            </a:r>
            <a:endParaRPr kumimoji="1" lang="ja-JP" altLang="en-US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2" name="星 7 11"/>
          <p:cNvSpPr/>
          <p:nvPr/>
        </p:nvSpPr>
        <p:spPr>
          <a:xfrm>
            <a:off x="2411760" y="404664"/>
            <a:ext cx="4320480" cy="1211992"/>
          </a:xfrm>
          <a:prstGeom prst="star7">
            <a:avLst>
              <a:gd name="adj" fmla="val 21393"/>
              <a:gd name="hf" fmla="val 102572"/>
              <a:gd name="vf" fmla="val 105210"/>
            </a:avLst>
          </a:prstGeom>
          <a:solidFill>
            <a:schemeClr val="bg2">
              <a:lumMod val="9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solidFill>
                  <a:schemeClr val="tx1"/>
                </a:solidFill>
              </a:rPr>
              <a:t>災害の発生</a:t>
            </a:r>
            <a:endParaRPr kumimoji="1" lang="en-US" altLang="ja-JP" sz="1400" dirty="0" smtClean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1400" dirty="0" smtClean="0">
                <a:solidFill>
                  <a:schemeClr val="tx1"/>
                </a:solidFill>
              </a:rPr>
              <a:t>and</a:t>
            </a:r>
          </a:p>
          <a:p>
            <a:pPr algn="ctr"/>
            <a:r>
              <a:rPr lang="ja-JP" altLang="en-US" sz="1400" dirty="0" smtClean="0">
                <a:solidFill>
                  <a:schemeClr val="tx1"/>
                </a:solidFill>
              </a:rPr>
              <a:t>発生に備えて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07504" y="548680"/>
            <a:ext cx="3443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■基本的なネットワークのイメージ図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3" name="円/楕円 12"/>
          <p:cNvSpPr/>
          <p:nvPr/>
        </p:nvSpPr>
        <p:spPr>
          <a:xfrm>
            <a:off x="251520" y="2636912"/>
            <a:ext cx="8568952" cy="1296144"/>
          </a:xfrm>
          <a:prstGeom prst="ellipse">
            <a:avLst/>
          </a:prstGeom>
          <a:solidFill>
            <a:srgbClr val="FFCC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角丸四角形 13"/>
          <p:cNvSpPr/>
          <p:nvPr/>
        </p:nvSpPr>
        <p:spPr>
          <a:xfrm>
            <a:off x="2843808" y="2996952"/>
            <a:ext cx="1368152" cy="57606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府社協</a:t>
            </a:r>
            <a:endParaRPr kumimoji="1" lang="en-US" altLang="ja-JP" sz="12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5" name="角丸四角形 14"/>
          <p:cNvSpPr/>
          <p:nvPr/>
        </p:nvSpPr>
        <p:spPr>
          <a:xfrm>
            <a:off x="4644008" y="2996952"/>
            <a:ext cx="1368152" cy="57606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施設・事業所</a:t>
            </a:r>
            <a:endParaRPr kumimoji="1" lang="en-US" altLang="ja-JP" sz="12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団体</a:t>
            </a:r>
            <a:endParaRPr kumimoji="1" lang="en-US" altLang="ja-JP" sz="12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6" name="角丸四角形 15"/>
          <p:cNvSpPr/>
          <p:nvPr/>
        </p:nvSpPr>
        <p:spPr>
          <a:xfrm>
            <a:off x="6444208" y="2996952"/>
            <a:ext cx="1368152" cy="57606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職能団体</a:t>
            </a:r>
            <a:endParaRPr kumimoji="1" lang="en-US" altLang="ja-JP" sz="12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" name="左右矢印 1"/>
          <p:cNvSpPr/>
          <p:nvPr/>
        </p:nvSpPr>
        <p:spPr>
          <a:xfrm>
            <a:off x="2350814" y="3212976"/>
            <a:ext cx="432048" cy="216024"/>
          </a:xfrm>
          <a:prstGeom prst="left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左右矢印 16"/>
          <p:cNvSpPr/>
          <p:nvPr/>
        </p:nvSpPr>
        <p:spPr>
          <a:xfrm>
            <a:off x="4211960" y="3212976"/>
            <a:ext cx="432048" cy="216024"/>
          </a:xfrm>
          <a:prstGeom prst="left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左右矢印 17"/>
          <p:cNvSpPr/>
          <p:nvPr/>
        </p:nvSpPr>
        <p:spPr>
          <a:xfrm>
            <a:off x="6012160" y="3212976"/>
            <a:ext cx="432048" cy="216024"/>
          </a:xfrm>
          <a:prstGeom prst="left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角丸四角形 19"/>
          <p:cNvSpPr/>
          <p:nvPr/>
        </p:nvSpPr>
        <p:spPr>
          <a:xfrm>
            <a:off x="3209721" y="1556792"/>
            <a:ext cx="1218263" cy="43204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全社協</a:t>
            </a:r>
            <a:endParaRPr kumimoji="1" lang="ja-JP" altLang="en-US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pSp>
        <p:nvGrpSpPr>
          <p:cNvPr id="25" name="グループ化 24"/>
          <p:cNvGrpSpPr/>
          <p:nvPr/>
        </p:nvGrpSpPr>
        <p:grpSpPr>
          <a:xfrm>
            <a:off x="5297953" y="1484784"/>
            <a:ext cx="1218263" cy="648072"/>
            <a:chOff x="5297953" y="1412776"/>
            <a:chExt cx="1218263" cy="648072"/>
          </a:xfrm>
          <a:solidFill>
            <a:schemeClr val="bg1"/>
          </a:solidFill>
        </p:grpSpPr>
        <p:sp>
          <p:nvSpPr>
            <p:cNvPr id="24" name="角丸四角形 23"/>
            <p:cNvSpPr/>
            <p:nvPr/>
          </p:nvSpPr>
          <p:spPr>
            <a:xfrm>
              <a:off x="5436096" y="1700808"/>
              <a:ext cx="1008112" cy="360040"/>
            </a:xfrm>
            <a:prstGeom prst="round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en-US" altLang="ja-JP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algn="ctr"/>
              <a:r>
                <a:rPr kumimoji="1" lang="ja-JP" altLang="en-US" sz="1200" dirty="0" smtClean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他府県団体</a:t>
              </a:r>
              <a:endPara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21" name="角丸四角形 20"/>
            <p:cNvSpPr/>
            <p:nvPr/>
          </p:nvSpPr>
          <p:spPr>
            <a:xfrm>
              <a:off x="5297953" y="1412776"/>
              <a:ext cx="1218263" cy="432048"/>
            </a:xfrm>
            <a:prstGeom prst="round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200" dirty="0" smtClean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施設・事業所</a:t>
              </a:r>
              <a:endParaRPr kumimoji="1" lang="en-US" altLang="ja-JP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algn="ctr"/>
              <a:r>
                <a:rPr lang="ja-JP" altLang="en-US" sz="1200" dirty="0" smtClean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全国団体</a:t>
              </a:r>
              <a:endPara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</p:grpSp>
      <p:sp>
        <p:nvSpPr>
          <p:cNvPr id="23" name="角丸四角形 22"/>
          <p:cNvSpPr/>
          <p:nvPr/>
        </p:nvSpPr>
        <p:spPr>
          <a:xfrm>
            <a:off x="395536" y="3501008"/>
            <a:ext cx="1218263" cy="28803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災害ﾎﾞﾗﾝﾃｨｱ</a:t>
            </a:r>
            <a:r>
              <a:rPr lang="en-US" altLang="ja-JP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C</a:t>
            </a:r>
            <a:endParaRPr kumimoji="1" lang="ja-JP" altLang="en-US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7" name="角丸四角形 26"/>
          <p:cNvSpPr/>
          <p:nvPr/>
        </p:nvSpPr>
        <p:spPr>
          <a:xfrm>
            <a:off x="7236296" y="1844824"/>
            <a:ext cx="1008112" cy="36004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sz="12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他府県団体</a:t>
            </a:r>
            <a:endParaRPr kumimoji="1" lang="ja-JP" altLang="en-US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2" name="角丸四角形 21"/>
          <p:cNvSpPr/>
          <p:nvPr/>
        </p:nvSpPr>
        <p:spPr>
          <a:xfrm>
            <a:off x="7098153" y="1556792"/>
            <a:ext cx="1218263" cy="43204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施設・事業所</a:t>
            </a:r>
            <a:endParaRPr kumimoji="1" lang="en-US" altLang="ja-JP" sz="12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ja-JP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全国団体</a:t>
            </a:r>
            <a:endParaRPr kumimoji="1" lang="ja-JP" altLang="en-US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3" name="角丸四角形 32"/>
          <p:cNvSpPr/>
          <p:nvPr/>
        </p:nvSpPr>
        <p:spPr>
          <a:xfrm>
            <a:off x="1624616" y="4143597"/>
            <a:ext cx="1435216" cy="36004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市町村</a:t>
            </a:r>
            <a:endParaRPr kumimoji="1" lang="en-US" altLang="ja-JP" sz="12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4" name="角丸四角形 33"/>
          <p:cNvSpPr/>
          <p:nvPr/>
        </p:nvSpPr>
        <p:spPr>
          <a:xfrm>
            <a:off x="3419872" y="4149080"/>
            <a:ext cx="1080120" cy="36004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市町村社協</a:t>
            </a:r>
            <a:endParaRPr kumimoji="1" lang="ja-JP" altLang="en-US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6" name="角丸四角形 35"/>
          <p:cNvSpPr/>
          <p:nvPr/>
        </p:nvSpPr>
        <p:spPr>
          <a:xfrm>
            <a:off x="251520" y="4437112"/>
            <a:ext cx="1080120" cy="36004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ボランティア・</a:t>
            </a:r>
            <a:endParaRPr kumimoji="1" lang="en-US" altLang="ja-JP" sz="12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民生委員等</a:t>
            </a:r>
            <a:endParaRPr kumimoji="1" lang="ja-JP" altLang="en-US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pSp>
        <p:nvGrpSpPr>
          <p:cNvPr id="3" name="グループ化 2"/>
          <p:cNvGrpSpPr/>
          <p:nvPr/>
        </p:nvGrpSpPr>
        <p:grpSpPr>
          <a:xfrm>
            <a:off x="7020272" y="4149080"/>
            <a:ext cx="1512168" cy="648072"/>
            <a:chOff x="6595485" y="4149080"/>
            <a:chExt cx="1512168" cy="648072"/>
          </a:xfrm>
        </p:grpSpPr>
        <p:sp>
          <p:nvSpPr>
            <p:cNvPr id="38" name="角丸四角形 37"/>
            <p:cNvSpPr/>
            <p:nvPr/>
          </p:nvSpPr>
          <p:spPr>
            <a:xfrm>
              <a:off x="6778441" y="4481500"/>
              <a:ext cx="1146255" cy="315652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200" dirty="0" smtClean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職能団体会員</a:t>
              </a:r>
              <a:endPara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37" name="角丸四角形 36"/>
            <p:cNvSpPr/>
            <p:nvPr/>
          </p:nvSpPr>
          <p:spPr>
            <a:xfrm>
              <a:off x="6595485" y="4149080"/>
              <a:ext cx="1512168" cy="360040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200" dirty="0" smtClean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職能団体</a:t>
              </a:r>
              <a:endParaRPr kumimoji="1" lang="en-US" altLang="ja-JP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algn="ctr"/>
              <a:r>
                <a:rPr kumimoji="1" lang="ja-JP" altLang="en-US" sz="1200" dirty="0" smtClean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地域ブロック</a:t>
              </a:r>
              <a:endPara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</p:grpSp>
      <p:sp>
        <p:nvSpPr>
          <p:cNvPr id="43" name="円/楕円 42"/>
          <p:cNvSpPr/>
          <p:nvPr/>
        </p:nvSpPr>
        <p:spPr>
          <a:xfrm>
            <a:off x="369900" y="5229200"/>
            <a:ext cx="8162539" cy="1296144"/>
          </a:xfrm>
          <a:prstGeom prst="ellipse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角丸四角形 38"/>
          <p:cNvSpPr/>
          <p:nvPr/>
        </p:nvSpPr>
        <p:spPr>
          <a:xfrm>
            <a:off x="3337551" y="5516365"/>
            <a:ext cx="2053156" cy="43204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避難所・福祉避難所</a:t>
            </a:r>
            <a:endParaRPr kumimoji="1" lang="ja-JP" altLang="en-US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0" name="角丸四角形 39"/>
          <p:cNvSpPr/>
          <p:nvPr/>
        </p:nvSpPr>
        <p:spPr>
          <a:xfrm>
            <a:off x="5498162" y="5499247"/>
            <a:ext cx="2066379" cy="43204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社会福祉施設・事業所</a:t>
            </a:r>
            <a:endParaRPr kumimoji="1" lang="ja-JP" altLang="en-US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3275856" y="4921423"/>
            <a:ext cx="23054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被災地の福祉ニーズへの対応</a:t>
            </a:r>
            <a:endParaRPr kumimoji="1" lang="ja-JP" altLang="en-US" sz="14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7" name="角丸四角形 46"/>
          <p:cNvSpPr/>
          <p:nvPr/>
        </p:nvSpPr>
        <p:spPr>
          <a:xfrm>
            <a:off x="2510776" y="6020422"/>
            <a:ext cx="1808235" cy="389409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地域の要援護者等</a:t>
            </a:r>
            <a:endParaRPr kumimoji="1" lang="ja-JP" altLang="en-US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8" name="角丸四角形 47"/>
          <p:cNvSpPr/>
          <p:nvPr/>
        </p:nvSpPr>
        <p:spPr>
          <a:xfrm>
            <a:off x="4540061" y="6006605"/>
            <a:ext cx="1808235" cy="389409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施設利用者等</a:t>
            </a:r>
            <a:endParaRPr kumimoji="1" lang="ja-JP" altLang="en-US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8" name="左右矢印 57"/>
          <p:cNvSpPr/>
          <p:nvPr/>
        </p:nvSpPr>
        <p:spPr>
          <a:xfrm rot="3876547">
            <a:off x="1081194" y="2423096"/>
            <a:ext cx="927679" cy="117638"/>
          </a:xfrm>
          <a:prstGeom prst="leftRightArrow">
            <a:avLst/>
          </a:prstGeom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角丸四角形 18"/>
          <p:cNvSpPr/>
          <p:nvPr/>
        </p:nvSpPr>
        <p:spPr>
          <a:xfrm>
            <a:off x="653437" y="2204864"/>
            <a:ext cx="1182259" cy="43204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他府県・</a:t>
            </a:r>
            <a:endParaRPr kumimoji="1" lang="en-US" altLang="ja-JP" sz="12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関西広域連合</a:t>
            </a:r>
            <a:endParaRPr kumimoji="1" lang="ja-JP" altLang="en-US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9" name="左右矢印 58"/>
          <p:cNvSpPr/>
          <p:nvPr/>
        </p:nvSpPr>
        <p:spPr>
          <a:xfrm rot="5400000">
            <a:off x="3302884" y="2416076"/>
            <a:ext cx="927679" cy="117638"/>
          </a:xfrm>
          <a:prstGeom prst="leftRightArrow">
            <a:avLst/>
          </a:prstGeom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1" name="左右矢印 60"/>
          <p:cNvSpPr/>
          <p:nvPr/>
        </p:nvSpPr>
        <p:spPr>
          <a:xfrm rot="6450120">
            <a:off x="5438459" y="2520707"/>
            <a:ext cx="804916" cy="142101"/>
          </a:xfrm>
          <a:prstGeom prst="leftRightArrow">
            <a:avLst/>
          </a:prstGeom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781039" y="2411596"/>
            <a:ext cx="3272050" cy="369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大阪府災害福祉支援ネットワーク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2" name="左右矢印 61"/>
          <p:cNvSpPr/>
          <p:nvPr/>
        </p:nvSpPr>
        <p:spPr>
          <a:xfrm rot="6450120">
            <a:off x="7275930" y="2554796"/>
            <a:ext cx="673881" cy="124186"/>
          </a:xfrm>
          <a:prstGeom prst="leftRightArrow">
            <a:avLst/>
          </a:prstGeom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左右矢印 62"/>
          <p:cNvSpPr/>
          <p:nvPr/>
        </p:nvSpPr>
        <p:spPr>
          <a:xfrm rot="5400000">
            <a:off x="7158472" y="3794857"/>
            <a:ext cx="567868" cy="124187"/>
          </a:xfrm>
          <a:prstGeom prst="leftRightArrow">
            <a:avLst/>
          </a:prstGeom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4" name="左右矢印 63"/>
          <p:cNvSpPr/>
          <p:nvPr/>
        </p:nvSpPr>
        <p:spPr>
          <a:xfrm rot="5400000">
            <a:off x="5378100" y="3794857"/>
            <a:ext cx="567868" cy="124187"/>
          </a:xfrm>
          <a:prstGeom prst="leftRightArrow">
            <a:avLst/>
          </a:prstGeom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5" name="左右矢印 64"/>
          <p:cNvSpPr/>
          <p:nvPr/>
        </p:nvSpPr>
        <p:spPr>
          <a:xfrm rot="5400000">
            <a:off x="3505892" y="3794857"/>
            <a:ext cx="567868" cy="124187"/>
          </a:xfrm>
          <a:prstGeom prst="leftRightArrow">
            <a:avLst/>
          </a:prstGeom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2604950" y="3625279"/>
            <a:ext cx="376096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情報集約・共有、福祉ニーズへの連携した取組み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6" name="左右矢印 65"/>
          <p:cNvSpPr/>
          <p:nvPr/>
        </p:nvSpPr>
        <p:spPr>
          <a:xfrm rot="5400000">
            <a:off x="1553274" y="3775929"/>
            <a:ext cx="567868" cy="124187"/>
          </a:xfrm>
          <a:prstGeom prst="leftRightArrow">
            <a:avLst/>
          </a:prstGeom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7" name="左右矢印 66"/>
          <p:cNvSpPr/>
          <p:nvPr/>
        </p:nvSpPr>
        <p:spPr>
          <a:xfrm rot="5400000">
            <a:off x="677706" y="4052340"/>
            <a:ext cx="567868" cy="124187"/>
          </a:xfrm>
          <a:prstGeom prst="leftRightArrow">
            <a:avLst/>
          </a:prstGeom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8" name="角丸四角形 67"/>
          <p:cNvSpPr/>
          <p:nvPr/>
        </p:nvSpPr>
        <p:spPr>
          <a:xfrm>
            <a:off x="5148064" y="4493213"/>
            <a:ext cx="1217852" cy="303939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施設・事業所</a:t>
            </a:r>
            <a:endParaRPr kumimoji="1" lang="ja-JP" altLang="en-US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5" name="角丸四角形 34"/>
          <p:cNvSpPr/>
          <p:nvPr/>
        </p:nvSpPr>
        <p:spPr>
          <a:xfrm>
            <a:off x="5004048" y="4143597"/>
            <a:ext cx="1512168" cy="36004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施設・事業所団体</a:t>
            </a:r>
            <a:endParaRPr kumimoji="1" lang="en-US" altLang="ja-JP" sz="12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地域ブロック</a:t>
            </a:r>
            <a:endParaRPr kumimoji="1" lang="ja-JP" altLang="en-US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9" name="左右矢印 68"/>
          <p:cNvSpPr/>
          <p:nvPr/>
        </p:nvSpPr>
        <p:spPr>
          <a:xfrm rot="9143984">
            <a:off x="1354011" y="4505040"/>
            <a:ext cx="325637" cy="131919"/>
          </a:xfrm>
          <a:prstGeom prst="leftRightArrow">
            <a:avLst/>
          </a:prstGeom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0" name="左右矢印 69"/>
          <p:cNvSpPr/>
          <p:nvPr/>
        </p:nvSpPr>
        <p:spPr>
          <a:xfrm rot="10800000">
            <a:off x="3089257" y="4293096"/>
            <a:ext cx="325637" cy="131919"/>
          </a:xfrm>
          <a:prstGeom prst="leftRightArrow">
            <a:avLst/>
          </a:prstGeom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1" name="左右矢印 70"/>
          <p:cNvSpPr/>
          <p:nvPr/>
        </p:nvSpPr>
        <p:spPr>
          <a:xfrm rot="10800000">
            <a:off x="4535996" y="4293095"/>
            <a:ext cx="396044" cy="131919"/>
          </a:xfrm>
          <a:prstGeom prst="leftRightArrow">
            <a:avLst/>
          </a:prstGeom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2" name="左右矢印 71"/>
          <p:cNvSpPr/>
          <p:nvPr/>
        </p:nvSpPr>
        <p:spPr>
          <a:xfrm rot="10800000">
            <a:off x="6552220" y="4293096"/>
            <a:ext cx="396044" cy="131919"/>
          </a:xfrm>
          <a:prstGeom prst="leftRightArrow">
            <a:avLst/>
          </a:prstGeom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3" name="角丸四角形 72"/>
          <p:cNvSpPr/>
          <p:nvPr/>
        </p:nvSpPr>
        <p:spPr>
          <a:xfrm>
            <a:off x="2013087" y="2752800"/>
            <a:ext cx="686705" cy="31616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DMAT</a:t>
            </a:r>
            <a:endParaRPr kumimoji="1" lang="ja-JP" altLang="en-US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4" name="角丸四角形 53"/>
          <p:cNvSpPr/>
          <p:nvPr/>
        </p:nvSpPr>
        <p:spPr>
          <a:xfrm>
            <a:off x="1950482" y="3514339"/>
            <a:ext cx="686705" cy="31616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DWAT</a:t>
            </a:r>
            <a:endParaRPr kumimoji="1" lang="ja-JP" altLang="en-US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9" name="角丸四角形 8"/>
          <p:cNvSpPr/>
          <p:nvPr/>
        </p:nvSpPr>
        <p:spPr>
          <a:xfrm>
            <a:off x="776041" y="2949235"/>
            <a:ext cx="1368152" cy="57606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府</a:t>
            </a:r>
            <a:endParaRPr kumimoji="1" lang="en-US" altLang="ja-JP" sz="12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ja-JP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危機管理室</a:t>
            </a:r>
            <a:endParaRPr lang="en-US" altLang="ja-JP" sz="12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ja-JP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・福祉部</a:t>
            </a:r>
            <a:endParaRPr kumimoji="1" lang="en-US" altLang="ja-JP" sz="12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5" name="角丸四角形 54"/>
          <p:cNvSpPr/>
          <p:nvPr/>
        </p:nvSpPr>
        <p:spPr>
          <a:xfrm>
            <a:off x="1179074" y="5510901"/>
            <a:ext cx="2053156" cy="43204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ＤＷＡＴ派遣</a:t>
            </a:r>
            <a:endParaRPr kumimoji="1" lang="ja-JP" altLang="en-US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218328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 txBox="1">
            <a:spLocks/>
          </p:cNvSpPr>
          <p:nvPr/>
        </p:nvSpPr>
        <p:spPr>
          <a:xfrm>
            <a:off x="0" y="1"/>
            <a:ext cx="9144000" cy="548679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大阪府災害</a:t>
            </a:r>
            <a:r>
              <a:rPr lang="ja-JP" altLang="en-US" sz="2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福祉支援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ネットワークによる取り組みに</a:t>
            </a:r>
            <a:r>
              <a:rPr lang="ja-JP" altLang="en-US" sz="2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ついて</a:t>
            </a:r>
            <a:endParaRPr lang="ja-JP" altLang="en-US" sz="24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-32467" y="566055"/>
            <a:ext cx="84689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■情報の集約・共有（福祉ニーズや相互の取組の把握）、連携した取組の調整等の流れ</a:t>
            </a:r>
            <a:endParaRPr kumimoji="1" lang="en-US" altLang="ja-JP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◎府</a:t>
            </a:r>
            <a:r>
              <a:rPr lang="ja-JP" altLang="en-US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内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被災の場合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8260154"/>
              </p:ext>
            </p:extLst>
          </p:nvPr>
        </p:nvGraphicFramePr>
        <p:xfrm>
          <a:off x="87580" y="1223118"/>
          <a:ext cx="8948916" cy="555396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679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7999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4839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主体</a:t>
                      </a: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府危機管理室</a:t>
                      </a: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府福祉部</a:t>
                      </a: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府社協</a:t>
                      </a: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施設・事業所団体</a:t>
                      </a: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職能団体</a:t>
                      </a: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7312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各主体における集約</a:t>
                      </a: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0" marR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・市町村から、</a:t>
                      </a:r>
                      <a:endParaRPr kumimoji="1" lang="en-US" altLang="ja-JP" sz="14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地域の被災状況・</a:t>
                      </a:r>
                      <a:endParaRPr kumimoji="1" lang="en-US" altLang="ja-JP" sz="14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福祉ニーズを把握</a:t>
                      </a: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36000" marR="3600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・市町村等を通じ、</a:t>
                      </a:r>
                      <a:endParaRPr kumimoji="1" lang="en-US" altLang="ja-JP" sz="14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400" baseline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</a:t>
                      </a:r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社会福祉施設の</a:t>
                      </a:r>
                      <a:endParaRPr kumimoji="1" lang="en-US" altLang="ja-JP" sz="14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被災状況・</a:t>
                      </a:r>
                      <a:endParaRPr kumimoji="1" lang="en-US" altLang="ja-JP" sz="14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福祉ニーズを把握</a:t>
                      </a:r>
                      <a:endParaRPr kumimoji="1" lang="en-US" altLang="ja-JP" sz="14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36000" marR="3600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・施設部会を通じ、</a:t>
                      </a:r>
                      <a:endParaRPr kumimoji="1" lang="en-US" altLang="ja-JP" sz="14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社会福祉施設の被災</a:t>
                      </a:r>
                      <a:endParaRPr kumimoji="1" lang="en-US" altLang="ja-JP" sz="14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状況・ニーズを把握</a:t>
                      </a:r>
                      <a:endParaRPr kumimoji="1" lang="en-US" altLang="ja-JP" sz="14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・市町村社協を通じ、</a:t>
                      </a:r>
                      <a:endParaRPr kumimoji="1" lang="en-US" altLang="ja-JP" sz="14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地域の被災状況・</a:t>
                      </a:r>
                      <a:endParaRPr kumimoji="1" lang="en-US" altLang="ja-JP" sz="14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福祉ニーズを把握</a:t>
                      </a:r>
                      <a:endParaRPr kumimoji="1" lang="en-US" altLang="ja-JP" sz="14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36000" marR="3600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・所属施設・事業所</a:t>
                      </a:r>
                      <a:endParaRPr kumimoji="1" lang="en-US" altLang="ja-JP" sz="14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から、被災状況・</a:t>
                      </a:r>
                      <a:endParaRPr kumimoji="1" lang="en-US" altLang="ja-JP" sz="14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福祉ニーズを把握</a:t>
                      </a: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36000" marR="3600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・会員から、被災状</a:t>
                      </a:r>
                      <a:endParaRPr kumimoji="1" lang="en-US" altLang="ja-JP" sz="14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況・福祉ニーズを</a:t>
                      </a:r>
                      <a:endParaRPr kumimoji="1" lang="en-US" altLang="ja-JP" sz="14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把握</a:t>
                      </a: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36000" marR="3600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ＮＷによる共有・</a:t>
                      </a:r>
                      <a:endParaRPr kumimoji="1" lang="en-US" altLang="ja-JP" sz="13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3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取組の</a:t>
                      </a:r>
                      <a:endParaRPr kumimoji="1" lang="en-US" altLang="ja-JP" sz="13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3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調整</a:t>
                      </a:r>
                      <a:endParaRPr kumimoji="1" lang="ja-JP" altLang="en-US" sz="13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0" marR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l"/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○災害福祉支援ネットワークによる情報共有（各主体⇒事務局⇒各主体）</a:t>
                      </a:r>
                      <a:endParaRPr kumimoji="1" lang="en-US" altLang="ja-JP" sz="14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　（会議等の招集（ＤＷＡＴ派遣要否の協議） ・ 連絡網（電話・メーリングリストなど）による情報共有）</a:t>
                      </a:r>
                      <a:endParaRPr kumimoji="1" lang="en-US" altLang="ja-JP" sz="14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　・被災状況　・福祉ニーズ　・各団体における取組予定　など</a:t>
                      </a:r>
                    </a:p>
                    <a:p>
                      <a:pPr algn="l"/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○連携した取組の必要性の検討、調整</a:t>
                      </a:r>
                      <a:endParaRPr kumimoji="1" lang="en-US" altLang="ja-JP" sz="14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　・必要な支援（内容・量）の見込みと投入先の調整</a:t>
                      </a:r>
                      <a:endParaRPr kumimoji="1" lang="en-US" altLang="ja-JP" sz="14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　・支援要請先の調整</a:t>
                      </a:r>
                      <a:endParaRPr kumimoji="1" lang="en-US" altLang="ja-JP" sz="14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　・支援ルートの調整</a:t>
                      </a:r>
                      <a:endParaRPr kumimoji="1" lang="en-US" altLang="ja-JP" sz="14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各主体における主な取組</a:t>
                      </a: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0" marR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・府全体の支援の</a:t>
                      </a:r>
                      <a:endParaRPr kumimoji="1" lang="en-US" altLang="ja-JP" sz="14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調整</a:t>
                      </a:r>
                      <a:endParaRPr kumimoji="1" lang="en-US" altLang="ja-JP" sz="14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・市町村を通じ、</a:t>
                      </a:r>
                      <a:endParaRPr kumimoji="1" lang="en-US" altLang="ja-JP" sz="14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地域への支援の</a:t>
                      </a:r>
                      <a:endParaRPr kumimoji="1" lang="en-US" altLang="ja-JP" sz="14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実施</a:t>
                      </a:r>
                      <a:endParaRPr kumimoji="1" lang="en-US" altLang="ja-JP" sz="14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・国や関西広域連合</a:t>
                      </a:r>
                      <a:endParaRPr kumimoji="1" lang="en-US" altLang="ja-JP" sz="14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等への支援要請等</a:t>
                      </a:r>
                      <a:endParaRPr kumimoji="1" lang="en-US" altLang="ja-JP" sz="14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・</a:t>
                      </a:r>
                      <a:r>
                        <a:rPr kumimoji="1" lang="en-US" altLang="ja-JP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DMAT</a:t>
                      </a:r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・</a:t>
                      </a:r>
                      <a:r>
                        <a:rPr kumimoji="1" lang="en-US" altLang="ja-JP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DWAT</a:t>
                      </a:r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・災</a:t>
                      </a:r>
                      <a:endParaRPr kumimoji="1" lang="en-US" altLang="ja-JP" sz="14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害ﾎﾞﾗﾝﾃｨｱｾﾝﾀｰ等</a:t>
                      </a:r>
                      <a:endParaRPr kumimoji="1" lang="en-US" altLang="ja-JP" sz="14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の他支援との調整</a:t>
                      </a:r>
                      <a:endParaRPr kumimoji="1" lang="en-US" altLang="ja-JP" sz="14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36000" marR="3600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・市町村・団体を通じ、</a:t>
                      </a:r>
                      <a:endParaRPr kumimoji="1" lang="en-US" altLang="ja-JP" sz="14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400" baseline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</a:t>
                      </a:r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社会福祉施設等</a:t>
                      </a:r>
                      <a:endParaRPr kumimoji="1" lang="en-US" altLang="ja-JP" sz="14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への支援の実施</a:t>
                      </a: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36000" marR="3600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・施設部会を通じ、</a:t>
                      </a:r>
                      <a:endParaRPr kumimoji="1" lang="en-US" altLang="ja-JP" sz="14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社会福祉施設への</a:t>
                      </a:r>
                      <a:endParaRPr kumimoji="1" lang="en-US" altLang="ja-JP" sz="14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支援の実施</a:t>
                      </a:r>
                      <a:endParaRPr kumimoji="1" lang="en-US" altLang="ja-JP" sz="14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・市町村社協を通じ、</a:t>
                      </a:r>
                      <a:endParaRPr kumimoji="1" lang="en-US" altLang="ja-JP" sz="14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地域への支援の実施</a:t>
                      </a:r>
                      <a:endParaRPr kumimoji="1" lang="en-US" altLang="ja-JP" sz="14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・市町村社協を通じ、</a:t>
                      </a:r>
                      <a:endParaRPr kumimoji="1" lang="en-US" altLang="ja-JP" sz="14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400" baseline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福祉ﾎﾞﾗﾝﾃｨｱのとりまとめ</a:t>
                      </a:r>
                      <a:endParaRPr kumimoji="1" lang="en-US" altLang="ja-JP" sz="14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・所属施設への支援要請</a:t>
                      </a:r>
                      <a:endParaRPr kumimoji="1" lang="en-US" altLang="ja-JP" sz="14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・全国団体への支援要請</a:t>
                      </a:r>
                      <a:endParaRPr kumimoji="1" lang="en-US" altLang="ja-JP" sz="14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36000" marR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・所属施設・事業所</a:t>
                      </a:r>
                      <a:endParaRPr kumimoji="1" lang="en-US" altLang="ja-JP" sz="14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への支援の実施</a:t>
                      </a:r>
                      <a:endParaRPr kumimoji="1" lang="en-US" altLang="ja-JP" sz="14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・所属施設・事業所</a:t>
                      </a:r>
                      <a:endParaRPr kumimoji="1" lang="en-US" altLang="ja-JP" sz="14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への支援要請</a:t>
                      </a:r>
                      <a:endParaRPr kumimoji="1" lang="en-US" altLang="ja-JP" sz="14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l"/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36000" marR="3600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・会員への</a:t>
                      </a:r>
                      <a:endParaRPr kumimoji="1" lang="en-US" altLang="ja-JP" sz="14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支援要請</a:t>
                      </a:r>
                      <a:endParaRPr kumimoji="1" lang="en-US" altLang="ja-JP" sz="14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・全国団体等への</a:t>
                      </a:r>
                      <a:endParaRPr kumimoji="1" lang="en-US" altLang="ja-JP" sz="14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支援要請</a:t>
                      </a: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36000" marR="3600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cxnSp>
        <p:nvCxnSpPr>
          <p:cNvPr id="9" name="直線矢印コネクタ 8"/>
          <p:cNvCxnSpPr/>
          <p:nvPr/>
        </p:nvCxnSpPr>
        <p:spPr>
          <a:xfrm>
            <a:off x="360806" y="2852936"/>
            <a:ext cx="0" cy="36004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矢印コネクタ 9"/>
          <p:cNvCxnSpPr/>
          <p:nvPr/>
        </p:nvCxnSpPr>
        <p:spPr>
          <a:xfrm>
            <a:off x="367052" y="4365104"/>
            <a:ext cx="0" cy="36004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矢印コネクタ 10"/>
          <p:cNvCxnSpPr/>
          <p:nvPr/>
        </p:nvCxnSpPr>
        <p:spPr>
          <a:xfrm flipV="1">
            <a:off x="539552" y="4373488"/>
            <a:ext cx="0" cy="35165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矢印コネクタ 12"/>
          <p:cNvCxnSpPr/>
          <p:nvPr/>
        </p:nvCxnSpPr>
        <p:spPr>
          <a:xfrm flipV="1">
            <a:off x="552631" y="2852936"/>
            <a:ext cx="0" cy="35165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4245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 txBox="1">
            <a:spLocks/>
          </p:cNvSpPr>
          <p:nvPr/>
        </p:nvSpPr>
        <p:spPr>
          <a:xfrm>
            <a:off x="0" y="1"/>
            <a:ext cx="9144000" cy="548679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大阪府</a:t>
            </a:r>
            <a:r>
              <a:rPr lang="ja-JP" altLang="en-US" sz="2400" b="1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災害</a:t>
            </a:r>
            <a:r>
              <a:rPr lang="ja-JP" altLang="en-US" sz="2400" b="1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福祉支援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ネットワークによる取り組みに</a:t>
            </a:r>
            <a:r>
              <a:rPr lang="ja-JP" altLang="en-US" sz="2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ついて</a:t>
            </a:r>
            <a:endParaRPr lang="ja-JP" altLang="en-US" sz="24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-32467" y="566055"/>
            <a:ext cx="84689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■情報の集約・共有（福祉ニーズや相互の取組の把握）、連携した取組の調整等の流れ</a:t>
            </a:r>
            <a:endParaRPr kumimoji="1" lang="en-US" altLang="ja-JP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◎府</a:t>
            </a:r>
            <a:r>
              <a:rPr lang="ja-JP" altLang="en-US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外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被災の場合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2942299"/>
              </p:ext>
            </p:extLst>
          </p:nvPr>
        </p:nvGraphicFramePr>
        <p:xfrm>
          <a:off x="87580" y="1223118"/>
          <a:ext cx="9020924" cy="491388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679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7999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043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主体</a:t>
                      </a: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府危機管理室</a:t>
                      </a: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府福祉部</a:t>
                      </a: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府社協</a:t>
                      </a: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施設・事業所団体</a:t>
                      </a: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職能団体</a:t>
                      </a: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7312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各主体における集約</a:t>
                      </a: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0" marR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・国・関西広域連合</a:t>
                      </a:r>
                      <a:endParaRPr kumimoji="1" lang="en-US" altLang="ja-JP" sz="14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等から、被災地の</a:t>
                      </a:r>
                      <a:endParaRPr kumimoji="1" lang="en-US" altLang="ja-JP" sz="14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被災状況・ 福祉</a:t>
                      </a:r>
                      <a:endParaRPr kumimoji="1" lang="en-US" altLang="ja-JP" sz="14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ニーズを把握</a:t>
                      </a: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36000" marR="3600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・厚労省等から、</a:t>
                      </a:r>
                      <a:endParaRPr kumimoji="1" lang="en-US" altLang="ja-JP" sz="14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被災地の被災状況・</a:t>
                      </a:r>
                      <a:endParaRPr kumimoji="1" lang="en-US" altLang="ja-JP" sz="14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福祉ニーズを把握</a:t>
                      </a:r>
                      <a:endParaRPr kumimoji="1" lang="en-US" altLang="ja-JP" sz="14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36000" marR="3600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・全国団体から、</a:t>
                      </a:r>
                      <a:endParaRPr kumimoji="1" lang="en-US" altLang="ja-JP" sz="14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被災地の被災状況・</a:t>
                      </a:r>
                      <a:endParaRPr kumimoji="1" lang="en-US" altLang="ja-JP" sz="14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福祉ニーズを把握</a:t>
                      </a:r>
                      <a:endParaRPr kumimoji="1" lang="en-US" altLang="ja-JP" sz="14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36000" marR="3600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・全国団体から、</a:t>
                      </a:r>
                      <a:endParaRPr kumimoji="1" lang="en-US" altLang="ja-JP" sz="14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被災地の被災状況・</a:t>
                      </a:r>
                      <a:endParaRPr kumimoji="1" lang="en-US" altLang="ja-JP" sz="14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福祉ニーズを把握</a:t>
                      </a: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36000" marR="3600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・全国団体から、</a:t>
                      </a:r>
                      <a:endParaRPr kumimoji="1" lang="en-US" altLang="ja-JP" sz="14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被災地の被災状</a:t>
                      </a:r>
                      <a:endParaRPr kumimoji="1" lang="en-US" altLang="ja-JP" sz="14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況・福祉ニーズを</a:t>
                      </a:r>
                      <a:endParaRPr kumimoji="1" lang="en-US" altLang="ja-JP" sz="14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把握</a:t>
                      </a: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36000" marR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ＮＷによる共有・</a:t>
                      </a:r>
                      <a:endParaRPr kumimoji="1" lang="en-US" altLang="ja-JP" sz="13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3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取組の</a:t>
                      </a:r>
                      <a:endParaRPr kumimoji="1" lang="en-US" altLang="ja-JP" sz="13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3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調整</a:t>
                      </a:r>
                      <a:endParaRPr kumimoji="1" lang="ja-JP" altLang="en-US" sz="13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0" marR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l"/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○災害福祉支援ネットワークによる情報共有（各主体⇒事務局⇒各主体）</a:t>
                      </a:r>
                      <a:endParaRPr kumimoji="1" lang="en-US" altLang="ja-JP" sz="14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　（会議等の招集（ＤＷＡＴ派遣要否の協議） ・ 連絡網（電話・メーリングリストなど）による情報共有）</a:t>
                      </a:r>
                      <a:endParaRPr kumimoji="1" lang="en-US" altLang="ja-JP" sz="14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　・被災状況　・福祉ニーズ　・各団体における取組予定　など</a:t>
                      </a:r>
                    </a:p>
                    <a:p>
                      <a:pPr algn="l"/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○連携した取組の必要性の検討、調整</a:t>
                      </a:r>
                      <a:endParaRPr kumimoji="1" lang="en-US" altLang="ja-JP" sz="14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　・必要な支援（内容・量）の見込みと投入先の調整</a:t>
                      </a:r>
                      <a:endParaRPr kumimoji="1" lang="en-US" altLang="ja-JP" sz="14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　・支援要請先の調整（府内団体　など）</a:t>
                      </a:r>
                      <a:endParaRPr kumimoji="1" lang="en-US" altLang="ja-JP" sz="14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　・支援ルートの調整（団体経由　⇔　行政経由　など）</a:t>
                      </a:r>
                      <a:endParaRPr kumimoji="1" lang="en-US" altLang="ja-JP" sz="14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各主体における主な取組</a:t>
                      </a: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0" marR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・府全体の支援の</a:t>
                      </a:r>
                      <a:endParaRPr kumimoji="1" lang="en-US" altLang="ja-JP" sz="14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調整</a:t>
                      </a:r>
                      <a:endParaRPr kumimoji="1" lang="en-US" altLang="ja-JP" sz="14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・</a:t>
                      </a:r>
                      <a:r>
                        <a:rPr kumimoji="1" lang="en-US" altLang="ja-JP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DMAT</a:t>
                      </a:r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・</a:t>
                      </a:r>
                      <a:r>
                        <a:rPr kumimoji="1" lang="en-US" altLang="ja-JP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DWAT</a:t>
                      </a:r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・災</a:t>
                      </a:r>
                      <a:endParaRPr kumimoji="1" lang="en-US" altLang="ja-JP" sz="14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害ﾎﾞﾗﾝﾃｨｱｾﾝﾀｰ等</a:t>
                      </a:r>
                      <a:endParaRPr kumimoji="1" lang="en-US" altLang="ja-JP" sz="14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の他支援との調整</a:t>
                      </a:r>
                      <a:endParaRPr kumimoji="1" lang="en-US" altLang="ja-JP" sz="14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36000" marR="3600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・行政ルートによる</a:t>
                      </a:r>
                      <a:endParaRPr kumimoji="1" lang="en-US" altLang="ja-JP" sz="14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支援の実施</a:t>
                      </a: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36000" marR="3600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・所属施設への支援</a:t>
                      </a:r>
                      <a:endParaRPr kumimoji="1" lang="en-US" altLang="ja-JP" sz="14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要請</a:t>
                      </a:r>
                      <a:endParaRPr kumimoji="1" lang="en-US" altLang="ja-JP" sz="14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・市町村社協を通じた</a:t>
                      </a:r>
                      <a:endParaRPr kumimoji="1" lang="en-US" altLang="ja-JP" sz="14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福祉ﾎﾞﾗﾝﾃｨｱの</a:t>
                      </a:r>
                      <a:endParaRPr kumimoji="1" lang="en-US" altLang="ja-JP" sz="14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とりまとめ</a:t>
                      </a:r>
                      <a:endParaRPr kumimoji="1" lang="en-US" altLang="ja-JP" sz="14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・全国団体を通じた</a:t>
                      </a:r>
                      <a:endParaRPr kumimoji="1" lang="en-US" altLang="ja-JP" sz="14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支援の実施</a:t>
                      </a:r>
                      <a:endParaRPr kumimoji="1" lang="en-US" altLang="ja-JP" sz="14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36000" marR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・所属施設・事業所</a:t>
                      </a:r>
                      <a:endParaRPr kumimoji="1" lang="en-US" altLang="ja-JP" sz="14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への支援要請</a:t>
                      </a:r>
                      <a:endParaRPr kumimoji="1" lang="en-US" altLang="ja-JP" sz="14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・全国団体を通じた</a:t>
                      </a:r>
                      <a:endParaRPr kumimoji="1" lang="en-US" altLang="ja-JP" sz="14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支援の実施</a:t>
                      </a: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36000" marR="3600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・会員への</a:t>
                      </a:r>
                      <a:endParaRPr kumimoji="1" lang="en-US" altLang="ja-JP" sz="14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支援要請</a:t>
                      </a:r>
                      <a:endParaRPr kumimoji="1" lang="en-US" altLang="ja-JP" sz="14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・全国団体を通じた</a:t>
                      </a:r>
                      <a:endParaRPr kumimoji="1" lang="en-US" altLang="ja-JP" sz="14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支援の実施</a:t>
                      </a: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36000" marR="3600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cxnSp>
        <p:nvCxnSpPr>
          <p:cNvPr id="9" name="直線矢印コネクタ 8"/>
          <p:cNvCxnSpPr/>
          <p:nvPr/>
        </p:nvCxnSpPr>
        <p:spPr>
          <a:xfrm>
            <a:off x="369965" y="2852936"/>
            <a:ext cx="0" cy="36004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矢印コネクタ 9"/>
          <p:cNvCxnSpPr/>
          <p:nvPr/>
        </p:nvCxnSpPr>
        <p:spPr>
          <a:xfrm>
            <a:off x="369965" y="4373488"/>
            <a:ext cx="0" cy="36004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矢印コネクタ 6"/>
          <p:cNvCxnSpPr/>
          <p:nvPr/>
        </p:nvCxnSpPr>
        <p:spPr>
          <a:xfrm flipV="1">
            <a:off x="539552" y="4373488"/>
            <a:ext cx="0" cy="35165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矢印コネクタ 7"/>
          <p:cNvCxnSpPr/>
          <p:nvPr/>
        </p:nvCxnSpPr>
        <p:spPr>
          <a:xfrm flipV="1">
            <a:off x="539552" y="2852936"/>
            <a:ext cx="0" cy="35165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8676456" y="643831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16730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951</Words>
  <Application>Microsoft Office PowerPoint</Application>
  <PresentationFormat>画面に合わせる (4:3)</PresentationFormat>
  <Paragraphs>178</Paragraphs>
  <Slides>3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8" baseType="lpstr">
      <vt:lpstr>Meiryo UI</vt:lpstr>
      <vt:lpstr>ＭＳ Ｐゴシック</vt:lpstr>
      <vt:lpstr>Arial</vt:lpstr>
      <vt:lpstr>Calibri</vt:lpstr>
      <vt:lpstr>Office ​​テーマ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revision>1</cp:revision>
  <dcterms:created xsi:type="dcterms:W3CDTF">2021-03-22T10:50:07Z</dcterms:created>
  <dcterms:modified xsi:type="dcterms:W3CDTF">2021-03-22T10:50:12Z</dcterms:modified>
</cp:coreProperties>
</file>