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95" r:id="rId2"/>
    <p:sldId id="293" r:id="rId3"/>
    <p:sldId id="301" r:id="rId4"/>
    <p:sldId id="298" r:id="rId5"/>
    <p:sldId id="262" r:id="rId6"/>
    <p:sldId id="275" r:id="rId7"/>
    <p:sldId id="286" r:id="rId8"/>
    <p:sldId id="327" r:id="rId9"/>
    <p:sldId id="328" r:id="rId10"/>
    <p:sldId id="323" r:id="rId11"/>
    <p:sldId id="333" r:id="rId12"/>
    <p:sldId id="325" r:id="rId13"/>
    <p:sldId id="317" r:id="rId14"/>
    <p:sldId id="311" r:id="rId15"/>
    <p:sldId id="276" r:id="rId16"/>
    <p:sldId id="299" r:id="rId17"/>
    <p:sldId id="320" r:id="rId18"/>
    <p:sldId id="291" r:id="rId19"/>
    <p:sldId id="315" r:id="rId20"/>
    <p:sldId id="314" r:id="rId21"/>
    <p:sldId id="310" r:id="rId22"/>
    <p:sldId id="336" r:id="rId23"/>
    <p:sldId id="300" r:id="rId24"/>
    <p:sldId id="289" r:id="rId25"/>
    <p:sldId id="316" r:id="rId26"/>
    <p:sldId id="281" r:id="rId27"/>
    <p:sldId id="309" r:id="rId28"/>
    <p:sldId id="303" r:id="rId29"/>
    <p:sldId id="304" r:id="rId30"/>
    <p:sldId id="302" r:id="rId31"/>
    <p:sldId id="329" r:id="rId32"/>
    <p:sldId id="334" r:id="rId33"/>
    <p:sldId id="335" r:id="rId34"/>
    <p:sldId id="330" r:id="rId35"/>
    <p:sldId id="331" r:id="rId36"/>
    <p:sldId id="332" r:id="rId37"/>
    <p:sldId id="280" r:id="rId38"/>
    <p:sldId id="313" r:id="rId3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 穂乃香" initials="藤原" lastIdx="1" clrIdx="0">
    <p:extLst>
      <p:ext uri="{19B8F6BF-5375-455C-9EA6-DF929625EA0E}">
        <p15:presenceInfo xmlns:p15="http://schemas.microsoft.com/office/powerpoint/2012/main" userId="S-1-5-21-3037098528-1463502173-3955877253-17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98"/>
    <a:srgbClr val="5B9BD5"/>
    <a:srgbClr val="EA5858"/>
    <a:srgbClr val="8FAADC"/>
    <a:srgbClr val="33CCFF"/>
    <a:srgbClr val="2FD1FD"/>
    <a:srgbClr val="FFFFFF"/>
    <a:srgbClr val="59D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6" autoAdjust="0"/>
    <p:restoredTop sz="93995" autoAdjust="0"/>
  </p:normalViewPr>
  <p:slideViewPr>
    <p:cSldViewPr>
      <p:cViewPr varScale="1">
        <p:scale>
          <a:sx n="74" d="100"/>
          <a:sy n="74" d="100"/>
        </p:scale>
        <p:origin x="60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968"/>
    </p:cViewPr>
  </p:sorterViewPr>
  <p:notesViewPr>
    <p:cSldViewPr showGuides="1">
      <p:cViewPr varScale="1">
        <p:scale>
          <a:sx n="52" d="100"/>
          <a:sy n="52" d="100"/>
        </p:scale>
        <p:origin x="756" y="60"/>
      </p:cViewPr>
      <p:guideLst/>
    </p:cSldViewPr>
  </p:notesViewPr>
  <p:gridSpacing cx="111599" cy="11159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9B9EB35-A317-4A2F-9292-5AFA50F7C265}"/>
              </a:ext>
            </a:extLst>
          </p:cNvPr>
          <p:cNvSpPr>
            <a:spLocks noGrp="1"/>
          </p:cNvSpPr>
          <p:nvPr>
            <p:ph type="hdr" sz="quarter"/>
          </p:nvPr>
        </p:nvSpPr>
        <p:spPr>
          <a:xfrm>
            <a:off x="1" y="1"/>
            <a:ext cx="2918831" cy="495029"/>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063913CB-1D32-47CC-BD29-50EEC178A264}"/>
              </a:ext>
            </a:extLst>
          </p:cNvPr>
          <p:cNvSpPr>
            <a:spLocks noGrp="1"/>
          </p:cNvSpPr>
          <p:nvPr>
            <p:ph type="dt" sz="quarter" idx="1"/>
          </p:nvPr>
        </p:nvSpPr>
        <p:spPr>
          <a:xfrm>
            <a:off x="3815375" y="1"/>
            <a:ext cx="2918831" cy="495029"/>
          </a:xfrm>
          <a:prstGeom prst="rect">
            <a:avLst/>
          </a:prstGeom>
        </p:spPr>
        <p:txBody>
          <a:bodyPr vert="horz" lIns="90644" tIns="45322" rIns="90644" bIns="45322" rtlCol="0"/>
          <a:lstStyle>
            <a:lvl1pPr algn="r">
              <a:defRPr sz="1200"/>
            </a:lvl1pPr>
          </a:lstStyle>
          <a:p>
            <a:fld id="{C2AFF8E0-A7B0-4D93-85ED-58E5E4F7F1B6}" type="datetimeFigureOut">
              <a:rPr kumimoji="1" lang="ja-JP" altLang="en-US" smtClean="0"/>
              <a:t>2023/7/25</a:t>
            </a:fld>
            <a:endParaRPr kumimoji="1" lang="ja-JP" altLang="en-US" dirty="0"/>
          </a:p>
        </p:txBody>
      </p:sp>
      <p:sp>
        <p:nvSpPr>
          <p:cNvPr id="4" name="フッター プレースホルダー 3">
            <a:extLst>
              <a:ext uri="{FF2B5EF4-FFF2-40B4-BE49-F238E27FC236}">
                <a16:creationId xmlns:a16="http://schemas.microsoft.com/office/drawing/2014/main" id="{B56C7578-189D-4412-A2A5-8C6645797A79}"/>
              </a:ext>
            </a:extLst>
          </p:cNvPr>
          <p:cNvSpPr>
            <a:spLocks noGrp="1"/>
          </p:cNvSpPr>
          <p:nvPr>
            <p:ph type="ftr" sz="quarter" idx="2"/>
          </p:nvPr>
        </p:nvSpPr>
        <p:spPr>
          <a:xfrm>
            <a:off x="1" y="9371287"/>
            <a:ext cx="2918831" cy="495027"/>
          </a:xfrm>
          <a:prstGeom prst="rect">
            <a:avLst/>
          </a:prstGeom>
        </p:spPr>
        <p:txBody>
          <a:bodyPr vert="horz" lIns="90644" tIns="45322" rIns="90644" bIns="45322"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EB80E29B-AC74-4789-BB3D-F554056A4155}"/>
              </a:ext>
            </a:extLst>
          </p:cNvPr>
          <p:cNvSpPr>
            <a:spLocks noGrp="1"/>
          </p:cNvSpPr>
          <p:nvPr>
            <p:ph type="sldNum" sz="quarter" idx="3"/>
          </p:nvPr>
        </p:nvSpPr>
        <p:spPr>
          <a:xfrm>
            <a:off x="3815375" y="9371287"/>
            <a:ext cx="2918831" cy="495027"/>
          </a:xfrm>
          <a:prstGeom prst="rect">
            <a:avLst/>
          </a:prstGeom>
        </p:spPr>
        <p:txBody>
          <a:bodyPr vert="horz" lIns="90644" tIns="45322" rIns="90644" bIns="45322" rtlCol="0" anchor="b"/>
          <a:lstStyle>
            <a:lvl1pPr algn="r">
              <a:defRPr sz="1200"/>
            </a:lvl1pPr>
          </a:lstStyle>
          <a:p>
            <a:fld id="{1707AA01-6531-4BBD-8211-2778D8944CFD}" type="slidenum">
              <a:rPr kumimoji="1" lang="ja-JP" altLang="en-US" smtClean="0"/>
              <a:t>‹#›</a:t>
            </a:fld>
            <a:endParaRPr kumimoji="1" lang="ja-JP" altLang="en-US" dirty="0"/>
          </a:p>
        </p:txBody>
      </p:sp>
    </p:spTree>
    <p:extLst>
      <p:ext uri="{BB962C8B-B14F-4D97-AF65-F5344CB8AC3E}">
        <p14:creationId xmlns:p14="http://schemas.microsoft.com/office/powerpoint/2010/main" val="1822711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0644" tIns="45322" rIns="90644" bIns="4532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5" y="1"/>
            <a:ext cx="2918831" cy="495029"/>
          </a:xfrm>
          <a:prstGeom prst="rect">
            <a:avLst/>
          </a:prstGeom>
        </p:spPr>
        <p:txBody>
          <a:bodyPr vert="horz" lIns="90644" tIns="45322" rIns="90644" bIns="45322" rtlCol="0"/>
          <a:lstStyle>
            <a:lvl1pPr algn="r">
              <a:defRPr sz="1200"/>
            </a:lvl1pPr>
          </a:lstStyle>
          <a:p>
            <a:fld id="{0E204CAF-FEEC-46C1-BF73-8651D3336010}" type="datetimeFigureOut">
              <a:rPr kumimoji="1" lang="ja-JP" altLang="en-US" smtClean="0"/>
              <a:t>2023/7/25</a:t>
            </a:fld>
            <a:endParaRPr kumimoji="1" lang="ja-JP" altLang="en-US" dirty="0"/>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644" tIns="45322" rIns="90644" bIns="45322"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1" cy="495027"/>
          </a:xfrm>
          <a:prstGeom prst="rect">
            <a:avLst/>
          </a:prstGeom>
        </p:spPr>
        <p:txBody>
          <a:bodyPr vert="horz" lIns="90644" tIns="45322" rIns="90644" bIns="4532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5" y="9371287"/>
            <a:ext cx="2918831" cy="495027"/>
          </a:xfrm>
          <a:prstGeom prst="rect">
            <a:avLst/>
          </a:prstGeom>
        </p:spPr>
        <p:txBody>
          <a:bodyPr vert="horz" lIns="90644" tIns="45322" rIns="90644" bIns="45322" rtlCol="0" anchor="b"/>
          <a:lstStyle>
            <a:lvl1pPr algn="r">
              <a:defRPr sz="1200"/>
            </a:lvl1pPr>
          </a:lstStyle>
          <a:p>
            <a:fld id="{39381088-1F35-4DEE-BB09-82D01CACCF20}" type="slidenum">
              <a:rPr kumimoji="1" lang="ja-JP" altLang="en-US" smtClean="0"/>
              <a:t>‹#›</a:t>
            </a:fld>
            <a:endParaRPr kumimoji="1" lang="ja-JP" altLang="en-US" dirty="0"/>
          </a:p>
        </p:txBody>
      </p:sp>
    </p:spTree>
    <p:extLst>
      <p:ext uri="{BB962C8B-B14F-4D97-AF65-F5344CB8AC3E}">
        <p14:creationId xmlns:p14="http://schemas.microsoft.com/office/powerpoint/2010/main" val="1864364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8794FD4-D1AE-48A9-9272-28A13DA1D6B3}"/>
              </a:ext>
            </a:extLst>
          </p:cNvPr>
          <p:cNvSpPr>
            <a:spLocks noGrp="1"/>
          </p:cNvSpPr>
          <p:nvPr>
            <p:ph type="sldNum" sz="quarter" idx="5"/>
          </p:nvPr>
        </p:nvSpPr>
        <p:spPr/>
        <p:txBody>
          <a:bodyPr/>
          <a:lstStyle/>
          <a:p>
            <a:fld id="{39381088-1F35-4DEE-BB09-82D01CACCF20}" type="slidenum">
              <a:rPr kumimoji="1" lang="ja-JP" altLang="en-US" smtClean="0"/>
              <a:t>2</a:t>
            </a:fld>
            <a:endParaRPr kumimoji="1" lang="ja-JP" altLang="en-US" dirty="0"/>
          </a:p>
        </p:txBody>
      </p:sp>
    </p:spTree>
    <p:extLst>
      <p:ext uri="{BB962C8B-B14F-4D97-AF65-F5344CB8AC3E}">
        <p14:creationId xmlns:p14="http://schemas.microsoft.com/office/powerpoint/2010/main" val="13553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81088-1F35-4DEE-BB09-82D01CACCF20}" type="slidenum">
              <a:rPr kumimoji="1" lang="ja-JP" altLang="en-US" smtClean="0"/>
              <a:t>12</a:t>
            </a:fld>
            <a:endParaRPr kumimoji="1" lang="ja-JP" altLang="en-US" dirty="0"/>
          </a:p>
        </p:txBody>
      </p:sp>
    </p:spTree>
    <p:extLst>
      <p:ext uri="{BB962C8B-B14F-4D97-AF65-F5344CB8AC3E}">
        <p14:creationId xmlns:p14="http://schemas.microsoft.com/office/powerpoint/2010/main" val="321521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81029D3-C663-4C95-9C32-6C14FDA9B124}"/>
              </a:ext>
            </a:extLst>
          </p:cNvPr>
          <p:cNvSpPr>
            <a:spLocks noGrp="1"/>
          </p:cNvSpPr>
          <p:nvPr>
            <p:ph type="sldNum" sz="quarter" idx="5"/>
          </p:nvPr>
        </p:nvSpPr>
        <p:spPr/>
        <p:txBody>
          <a:bodyPr/>
          <a:lstStyle/>
          <a:p>
            <a:fld id="{39381088-1F35-4DEE-BB09-82D01CACCF20}" type="slidenum">
              <a:rPr kumimoji="1" lang="ja-JP" altLang="en-US" smtClean="0"/>
              <a:t>13</a:t>
            </a:fld>
            <a:endParaRPr kumimoji="1" lang="ja-JP" altLang="en-US" dirty="0"/>
          </a:p>
        </p:txBody>
      </p:sp>
    </p:spTree>
    <p:extLst>
      <p:ext uri="{BB962C8B-B14F-4D97-AF65-F5344CB8AC3E}">
        <p14:creationId xmlns:p14="http://schemas.microsoft.com/office/powerpoint/2010/main" val="104680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19E68C9-3A19-4E93-B0DB-3E6BEE9E1988}"/>
              </a:ext>
            </a:extLst>
          </p:cNvPr>
          <p:cNvSpPr>
            <a:spLocks noGrp="1"/>
          </p:cNvSpPr>
          <p:nvPr>
            <p:ph type="sldNum" sz="quarter" idx="5"/>
          </p:nvPr>
        </p:nvSpPr>
        <p:spPr/>
        <p:txBody>
          <a:bodyPr/>
          <a:lstStyle/>
          <a:p>
            <a:fld id="{39381088-1F35-4DEE-BB09-82D01CACCF20}" type="slidenum">
              <a:rPr kumimoji="1" lang="ja-JP" altLang="en-US" smtClean="0"/>
              <a:t>14</a:t>
            </a:fld>
            <a:endParaRPr kumimoji="1" lang="ja-JP" altLang="en-US" dirty="0"/>
          </a:p>
        </p:txBody>
      </p:sp>
    </p:spTree>
    <p:extLst>
      <p:ext uri="{BB962C8B-B14F-4D97-AF65-F5344CB8AC3E}">
        <p14:creationId xmlns:p14="http://schemas.microsoft.com/office/powerpoint/2010/main" val="179717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11668FC-EBBE-4FF6-BC4B-C98178CAD43E}"/>
              </a:ext>
            </a:extLst>
          </p:cNvPr>
          <p:cNvSpPr>
            <a:spLocks noGrp="1"/>
          </p:cNvSpPr>
          <p:nvPr>
            <p:ph type="sldNum" sz="quarter" idx="5"/>
          </p:nvPr>
        </p:nvSpPr>
        <p:spPr/>
        <p:txBody>
          <a:bodyPr/>
          <a:lstStyle/>
          <a:p>
            <a:fld id="{39381088-1F35-4DEE-BB09-82D01CACCF20}" type="slidenum">
              <a:rPr kumimoji="1" lang="ja-JP" altLang="en-US" smtClean="0"/>
              <a:t>15</a:t>
            </a:fld>
            <a:endParaRPr kumimoji="1" lang="ja-JP" altLang="en-US" dirty="0"/>
          </a:p>
        </p:txBody>
      </p:sp>
    </p:spTree>
    <p:extLst>
      <p:ext uri="{BB962C8B-B14F-4D97-AF65-F5344CB8AC3E}">
        <p14:creationId xmlns:p14="http://schemas.microsoft.com/office/powerpoint/2010/main" val="246936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949C46A-3934-4D68-A7C2-3BAF4A0834E6}"/>
              </a:ext>
            </a:extLst>
          </p:cNvPr>
          <p:cNvSpPr>
            <a:spLocks noGrp="1"/>
          </p:cNvSpPr>
          <p:nvPr>
            <p:ph type="sldNum" sz="quarter" idx="5"/>
          </p:nvPr>
        </p:nvSpPr>
        <p:spPr/>
        <p:txBody>
          <a:bodyPr/>
          <a:lstStyle/>
          <a:p>
            <a:fld id="{39381088-1F35-4DEE-BB09-82D01CACCF20}" type="slidenum">
              <a:rPr kumimoji="1" lang="ja-JP" altLang="en-US" smtClean="0"/>
              <a:t>19</a:t>
            </a:fld>
            <a:endParaRPr kumimoji="1" lang="ja-JP" altLang="en-US" dirty="0"/>
          </a:p>
        </p:txBody>
      </p:sp>
    </p:spTree>
    <p:extLst>
      <p:ext uri="{BB962C8B-B14F-4D97-AF65-F5344CB8AC3E}">
        <p14:creationId xmlns:p14="http://schemas.microsoft.com/office/powerpoint/2010/main" val="2562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B1C360E-4686-4C63-8ABC-31970167326E}"/>
              </a:ext>
            </a:extLst>
          </p:cNvPr>
          <p:cNvSpPr>
            <a:spLocks noGrp="1"/>
          </p:cNvSpPr>
          <p:nvPr>
            <p:ph type="sldNum" sz="quarter" idx="5"/>
          </p:nvPr>
        </p:nvSpPr>
        <p:spPr/>
        <p:txBody>
          <a:bodyPr/>
          <a:lstStyle/>
          <a:p>
            <a:fld id="{39381088-1F35-4DEE-BB09-82D01CACCF20}" type="slidenum">
              <a:rPr kumimoji="1" lang="ja-JP" altLang="en-US" smtClean="0"/>
              <a:t>20</a:t>
            </a:fld>
            <a:endParaRPr kumimoji="1" lang="ja-JP" altLang="en-US" dirty="0"/>
          </a:p>
        </p:txBody>
      </p:sp>
    </p:spTree>
    <p:extLst>
      <p:ext uri="{BB962C8B-B14F-4D97-AF65-F5344CB8AC3E}">
        <p14:creationId xmlns:p14="http://schemas.microsoft.com/office/powerpoint/2010/main" val="1812526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C6238BE-CA1D-4D43-A422-B5C06D38C21E}"/>
              </a:ext>
            </a:extLst>
          </p:cNvPr>
          <p:cNvSpPr>
            <a:spLocks noGrp="1"/>
          </p:cNvSpPr>
          <p:nvPr>
            <p:ph type="sldNum" sz="quarter" idx="5"/>
          </p:nvPr>
        </p:nvSpPr>
        <p:spPr/>
        <p:txBody>
          <a:bodyPr/>
          <a:lstStyle/>
          <a:p>
            <a:fld id="{39381088-1F35-4DEE-BB09-82D01CACCF20}" type="slidenum">
              <a:rPr kumimoji="1" lang="ja-JP" altLang="en-US" smtClean="0"/>
              <a:t>21</a:t>
            </a:fld>
            <a:endParaRPr kumimoji="1" lang="ja-JP" altLang="en-US" dirty="0"/>
          </a:p>
        </p:txBody>
      </p:sp>
    </p:spTree>
    <p:extLst>
      <p:ext uri="{BB962C8B-B14F-4D97-AF65-F5344CB8AC3E}">
        <p14:creationId xmlns:p14="http://schemas.microsoft.com/office/powerpoint/2010/main" val="3187958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C6238BE-CA1D-4D43-A422-B5C06D38C21E}"/>
              </a:ext>
            </a:extLst>
          </p:cNvPr>
          <p:cNvSpPr>
            <a:spLocks noGrp="1"/>
          </p:cNvSpPr>
          <p:nvPr>
            <p:ph type="sldNum" sz="quarter" idx="5"/>
          </p:nvPr>
        </p:nvSpPr>
        <p:spPr/>
        <p:txBody>
          <a:bodyPr/>
          <a:lstStyle/>
          <a:p>
            <a:fld id="{39381088-1F35-4DEE-BB09-82D01CACCF20}" type="slidenum">
              <a:rPr kumimoji="1" lang="ja-JP" altLang="en-US" smtClean="0"/>
              <a:t>22</a:t>
            </a:fld>
            <a:endParaRPr kumimoji="1" lang="ja-JP" altLang="en-US" dirty="0"/>
          </a:p>
        </p:txBody>
      </p:sp>
    </p:spTree>
    <p:extLst>
      <p:ext uri="{BB962C8B-B14F-4D97-AF65-F5344CB8AC3E}">
        <p14:creationId xmlns:p14="http://schemas.microsoft.com/office/powerpoint/2010/main" val="302267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F2EE2DB-8665-4034-86A7-12FF0232522D}"/>
              </a:ext>
            </a:extLst>
          </p:cNvPr>
          <p:cNvSpPr>
            <a:spLocks noGrp="1"/>
          </p:cNvSpPr>
          <p:nvPr>
            <p:ph type="sldNum" sz="quarter" idx="5"/>
          </p:nvPr>
        </p:nvSpPr>
        <p:spPr/>
        <p:txBody>
          <a:bodyPr/>
          <a:lstStyle/>
          <a:p>
            <a:fld id="{39381088-1F35-4DEE-BB09-82D01CACCF20}" type="slidenum">
              <a:rPr kumimoji="1" lang="ja-JP" altLang="en-US" smtClean="0"/>
              <a:t>23</a:t>
            </a:fld>
            <a:endParaRPr kumimoji="1" lang="ja-JP" altLang="en-US" dirty="0"/>
          </a:p>
        </p:txBody>
      </p:sp>
    </p:spTree>
    <p:extLst>
      <p:ext uri="{BB962C8B-B14F-4D97-AF65-F5344CB8AC3E}">
        <p14:creationId xmlns:p14="http://schemas.microsoft.com/office/powerpoint/2010/main" val="15120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68D4643-6317-4C14-A5FD-6EA3B3164749}"/>
              </a:ext>
            </a:extLst>
          </p:cNvPr>
          <p:cNvSpPr>
            <a:spLocks noGrp="1"/>
          </p:cNvSpPr>
          <p:nvPr>
            <p:ph type="sldNum" sz="quarter" idx="5"/>
          </p:nvPr>
        </p:nvSpPr>
        <p:spPr/>
        <p:txBody>
          <a:bodyPr/>
          <a:lstStyle/>
          <a:p>
            <a:fld id="{39381088-1F35-4DEE-BB09-82D01CACCF20}" type="slidenum">
              <a:rPr kumimoji="1" lang="ja-JP" altLang="en-US" smtClean="0"/>
              <a:t>24</a:t>
            </a:fld>
            <a:endParaRPr kumimoji="1" lang="ja-JP" altLang="en-US" dirty="0"/>
          </a:p>
        </p:txBody>
      </p:sp>
    </p:spTree>
    <p:extLst>
      <p:ext uri="{BB962C8B-B14F-4D97-AF65-F5344CB8AC3E}">
        <p14:creationId xmlns:p14="http://schemas.microsoft.com/office/powerpoint/2010/main" val="270315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9775"/>
            <a:ext cx="6551613" cy="36861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18E2BC-2DF1-4468-B89C-1E5067B6A9A5}"/>
              </a:ext>
            </a:extLst>
          </p:cNvPr>
          <p:cNvSpPr>
            <a:spLocks noGrp="1"/>
          </p:cNvSpPr>
          <p:nvPr>
            <p:ph type="sldNum" sz="quarter" idx="5"/>
          </p:nvPr>
        </p:nvSpPr>
        <p:spPr/>
        <p:txBody>
          <a:bodyPr/>
          <a:lstStyle/>
          <a:p>
            <a:fld id="{39381088-1F35-4DEE-BB09-82D01CACCF20}" type="slidenum">
              <a:rPr kumimoji="1" lang="ja-JP" altLang="en-US" smtClean="0"/>
              <a:t>3</a:t>
            </a:fld>
            <a:endParaRPr kumimoji="1" lang="ja-JP" altLang="en-US" dirty="0"/>
          </a:p>
        </p:txBody>
      </p:sp>
    </p:spTree>
    <p:extLst>
      <p:ext uri="{BB962C8B-B14F-4D97-AF65-F5344CB8AC3E}">
        <p14:creationId xmlns:p14="http://schemas.microsoft.com/office/powerpoint/2010/main" val="223775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119C23-DD39-4D06-9FF8-F157B710F01E}"/>
              </a:ext>
            </a:extLst>
          </p:cNvPr>
          <p:cNvSpPr>
            <a:spLocks noGrp="1"/>
          </p:cNvSpPr>
          <p:nvPr>
            <p:ph type="sldNum" sz="quarter" idx="5"/>
          </p:nvPr>
        </p:nvSpPr>
        <p:spPr/>
        <p:txBody>
          <a:bodyPr/>
          <a:lstStyle/>
          <a:p>
            <a:fld id="{39381088-1F35-4DEE-BB09-82D01CACCF20}" type="slidenum">
              <a:rPr kumimoji="1" lang="ja-JP" altLang="en-US" smtClean="0"/>
              <a:t>26</a:t>
            </a:fld>
            <a:endParaRPr kumimoji="1" lang="ja-JP" altLang="en-US" dirty="0"/>
          </a:p>
        </p:txBody>
      </p:sp>
    </p:spTree>
    <p:extLst>
      <p:ext uri="{BB962C8B-B14F-4D97-AF65-F5344CB8AC3E}">
        <p14:creationId xmlns:p14="http://schemas.microsoft.com/office/powerpoint/2010/main" val="182870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31DA6A4-50D6-4D6C-8D68-D65039FADFEE}"/>
              </a:ext>
            </a:extLst>
          </p:cNvPr>
          <p:cNvSpPr>
            <a:spLocks noGrp="1"/>
          </p:cNvSpPr>
          <p:nvPr>
            <p:ph type="sldNum" sz="quarter" idx="5"/>
          </p:nvPr>
        </p:nvSpPr>
        <p:spPr/>
        <p:txBody>
          <a:bodyPr/>
          <a:lstStyle/>
          <a:p>
            <a:fld id="{39381088-1F35-4DEE-BB09-82D01CACCF20}" type="slidenum">
              <a:rPr kumimoji="1" lang="ja-JP" altLang="en-US" smtClean="0"/>
              <a:t>27</a:t>
            </a:fld>
            <a:endParaRPr kumimoji="1" lang="ja-JP" altLang="en-US" dirty="0"/>
          </a:p>
        </p:txBody>
      </p:sp>
    </p:spTree>
    <p:extLst>
      <p:ext uri="{BB962C8B-B14F-4D97-AF65-F5344CB8AC3E}">
        <p14:creationId xmlns:p14="http://schemas.microsoft.com/office/powerpoint/2010/main" val="4277719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9775"/>
            <a:ext cx="6551613" cy="36861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18E2BC-2DF1-4468-B89C-1E5067B6A9A5}"/>
              </a:ext>
            </a:extLst>
          </p:cNvPr>
          <p:cNvSpPr>
            <a:spLocks noGrp="1"/>
          </p:cNvSpPr>
          <p:nvPr>
            <p:ph type="sldNum" sz="quarter" idx="5"/>
          </p:nvPr>
        </p:nvSpPr>
        <p:spPr/>
        <p:txBody>
          <a:bodyPr/>
          <a:lstStyle/>
          <a:p>
            <a:fld id="{39381088-1F35-4DEE-BB09-82D01CACCF20}" type="slidenum">
              <a:rPr kumimoji="1" lang="ja-JP" altLang="en-US" smtClean="0"/>
              <a:t>31</a:t>
            </a:fld>
            <a:endParaRPr kumimoji="1" lang="ja-JP" altLang="en-US" dirty="0"/>
          </a:p>
        </p:txBody>
      </p:sp>
    </p:spTree>
    <p:extLst>
      <p:ext uri="{BB962C8B-B14F-4D97-AF65-F5344CB8AC3E}">
        <p14:creationId xmlns:p14="http://schemas.microsoft.com/office/powerpoint/2010/main" val="3835770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a:extLst>
              <a:ext uri="{FF2B5EF4-FFF2-40B4-BE49-F238E27FC236}">
                <a16:creationId xmlns:a16="http://schemas.microsoft.com/office/drawing/2014/main" id="{E9AC027D-BD0B-4606-81D6-DF8FD772FCAC}"/>
              </a:ext>
            </a:extLst>
          </p:cNvPr>
          <p:cNvSpPr>
            <a:spLocks noGrp="1"/>
          </p:cNvSpPr>
          <p:nvPr>
            <p:ph type="sldNum" sz="quarter" idx="5"/>
          </p:nvPr>
        </p:nvSpPr>
        <p:spPr/>
        <p:txBody>
          <a:bodyPr/>
          <a:lstStyle/>
          <a:p>
            <a:fld id="{39381088-1F35-4DEE-BB09-82D01CACCF20}" type="slidenum">
              <a:rPr kumimoji="1" lang="ja-JP" altLang="en-US" smtClean="0"/>
              <a:t>34</a:t>
            </a:fld>
            <a:endParaRPr kumimoji="1" lang="ja-JP" altLang="en-US" dirty="0"/>
          </a:p>
        </p:txBody>
      </p:sp>
    </p:spTree>
    <p:extLst>
      <p:ext uri="{BB962C8B-B14F-4D97-AF65-F5344CB8AC3E}">
        <p14:creationId xmlns:p14="http://schemas.microsoft.com/office/powerpoint/2010/main" val="809094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a:extLst>
              <a:ext uri="{FF2B5EF4-FFF2-40B4-BE49-F238E27FC236}">
                <a16:creationId xmlns:a16="http://schemas.microsoft.com/office/drawing/2014/main" id="{E9AC027D-BD0B-4606-81D6-DF8FD772FCAC}"/>
              </a:ext>
            </a:extLst>
          </p:cNvPr>
          <p:cNvSpPr>
            <a:spLocks noGrp="1"/>
          </p:cNvSpPr>
          <p:nvPr>
            <p:ph type="sldNum" sz="quarter" idx="5"/>
          </p:nvPr>
        </p:nvSpPr>
        <p:spPr/>
        <p:txBody>
          <a:bodyPr/>
          <a:lstStyle/>
          <a:p>
            <a:fld id="{39381088-1F35-4DEE-BB09-82D01CACCF20}" type="slidenum">
              <a:rPr kumimoji="1" lang="ja-JP" altLang="en-US" smtClean="0"/>
              <a:t>35</a:t>
            </a:fld>
            <a:endParaRPr kumimoji="1" lang="ja-JP" altLang="en-US" dirty="0"/>
          </a:p>
        </p:txBody>
      </p:sp>
    </p:spTree>
    <p:extLst>
      <p:ext uri="{BB962C8B-B14F-4D97-AF65-F5344CB8AC3E}">
        <p14:creationId xmlns:p14="http://schemas.microsoft.com/office/powerpoint/2010/main" val="3752895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a:extLst>
              <a:ext uri="{FF2B5EF4-FFF2-40B4-BE49-F238E27FC236}">
                <a16:creationId xmlns:a16="http://schemas.microsoft.com/office/drawing/2014/main" id="{E9AC027D-BD0B-4606-81D6-DF8FD772FCAC}"/>
              </a:ext>
            </a:extLst>
          </p:cNvPr>
          <p:cNvSpPr>
            <a:spLocks noGrp="1"/>
          </p:cNvSpPr>
          <p:nvPr>
            <p:ph type="sldNum" sz="quarter" idx="5"/>
          </p:nvPr>
        </p:nvSpPr>
        <p:spPr/>
        <p:txBody>
          <a:bodyPr/>
          <a:lstStyle/>
          <a:p>
            <a:fld id="{39381088-1F35-4DEE-BB09-82D01CACCF20}" type="slidenum">
              <a:rPr kumimoji="1" lang="ja-JP" altLang="en-US" smtClean="0"/>
              <a:t>36</a:t>
            </a:fld>
            <a:endParaRPr kumimoji="1" lang="ja-JP" altLang="en-US" dirty="0"/>
          </a:p>
        </p:txBody>
      </p:sp>
    </p:spTree>
    <p:extLst>
      <p:ext uri="{BB962C8B-B14F-4D97-AF65-F5344CB8AC3E}">
        <p14:creationId xmlns:p14="http://schemas.microsoft.com/office/powerpoint/2010/main" val="1581044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2C13809-A6C1-4000-9530-CF8B9CAD06D8}"/>
              </a:ext>
            </a:extLst>
          </p:cNvPr>
          <p:cNvSpPr>
            <a:spLocks noGrp="1"/>
          </p:cNvSpPr>
          <p:nvPr>
            <p:ph type="sldNum" sz="quarter" idx="5"/>
          </p:nvPr>
        </p:nvSpPr>
        <p:spPr/>
        <p:txBody>
          <a:bodyPr/>
          <a:lstStyle/>
          <a:p>
            <a:fld id="{39381088-1F35-4DEE-BB09-82D01CACCF20}" type="slidenum">
              <a:rPr kumimoji="1" lang="ja-JP" altLang="en-US" smtClean="0"/>
              <a:t>37</a:t>
            </a:fld>
            <a:endParaRPr kumimoji="1" lang="ja-JP" altLang="en-US" dirty="0"/>
          </a:p>
        </p:txBody>
      </p:sp>
    </p:spTree>
    <p:extLst>
      <p:ext uri="{BB962C8B-B14F-4D97-AF65-F5344CB8AC3E}">
        <p14:creationId xmlns:p14="http://schemas.microsoft.com/office/powerpoint/2010/main" val="185108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C9F4A84-1753-4B3A-B05D-A38FF3F7D16E}"/>
              </a:ext>
            </a:extLst>
          </p:cNvPr>
          <p:cNvSpPr>
            <a:spLocks noGrp="1"/>
          </p:cNvSpPr>
          <p:nvPr>
            <p:ph type="sldNum" sz="quarter" idx="5"/>
          </p:nvPr>
        </p:nvSpPr>
        <p:spPr/>
        <p:txBody>
          <a:bodyPr/>
          <a:lstStyle/>
          <a:p>
            <a:fld id="{39381088-1F35-4DEE-BB09-82D01CACCF20}" type="slidenum">
              <a:rPr kumimoji="1" lang="ja-JP" altLang="en-US" smtClean="0"/>
              <a:t>4</a:t>
            </a:fld>
            <a:endParaRPr kumimoji="1" lang="ja-JP" altLang="en-US" dirty="0"/>
          </a:p>
        </p:txBody>
      </p:sp>
    </p:spTree>
    <p:extLst>
      <p:ext uri="{BB962C8B-B14F-4D97-AF65-F5344CB8AC3E}">
        <p14:creationId xmlns:p14="http://schemas.microsoft.com/office/powerpoint/2010/main" val="254741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81088-1F35-4DEE-BB09-82D01CACCF20}" type="slidenum">
              <a:rPr kumimoji="1" lang="ja-JP" altLang="en-US" smtClean="0"/>
              <a:t>6</a:t>
            </a:fld>
            <a:endParaRPr kumimoji="1" lang="ja-JP" altLang="en-US" dirty="0"/>
          </a:p>
        </p:txBody>
      </p:sp>
    </p:spTree>
    <p:extLst>
      <p:ext uri="{BB962C8B-B14F-4D97-AF65-F5344CB8AC3E}">
        <p14:creationId xmlns:p14="http://schemas.microsoft.com/office/powerpoint/2010/main" val="156313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54E51DA-A4A4-47F8-A414-62703B7EC8E7}"/>
              </a:ext>
            </a:extLst>
          </p:cNvPr>
          <p:cNvSpPr>
            <a:spLocks noGrp="1"/>
          </p:cNvSpPr>
          <p:nvPr>
            <p:ph type="sldNum" sz="quarter" idx="5"/>
          </p:nvPr>
        </p:nvSpPr>
        <p:spPr/>
        <p:txBody>
          <a:bodyPr/>
          <a:lstStyle/>
          <a:p>
            <a:fld id="{39381088-1F35-4DEE-BB09-82D01CACCF20}" type="slidenum">
              <a:rPr kumimoji="1" lang="ja-JP" altLang="en-US" smtClean="0"/>
              <a:t>7</a:t>
            </a:fld>
            <a:endParaRPr kumimoji="1" lang="ja-JP" altLang="en-US" dirty="0"/>
          </a:p>
        </p:txBody>
      </p:sp>
    </p:spTree>
    <p:extLst>
      <p:ext uri="{BB962C8B-B14F-4D97-AF65-F5344CB8AC3E}">
        <p14:creationId xmlns:p14="http://schemas.microsoft.com/office/powerpoint/2010/main" val="203030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a:extLst>
              <a:ext uri="{FF2B5EF4-FFF2-40B4-BE49-F238E27FC236}">
                <a16:creationId xmlns:a16="http://schemas.microsoft.com/office/drawing/2014/main" id="{E9AC027D-BD0B-4606-81D6-DF8FD772FCAC}"/>
              </a:ext>
            </a:extLst>
          </p:cNvPr>
          <p:cNvSpPr>
            <a:spLocks noGrp="1"/>
          </p:cNvSpPr>
          <p:nvPr>
            <p:ph type="sldNum" sz="quarter" idx="5"/>
          </p:nvPr>
        </p:nvSpPr>
        <p:spPr/>
        <p:txBody>
          <a:bodyPr/>
          <a:lstStyle/>
          <a:p>
            <a:fld id="{39381088-1F35-4DEE-BB09-82D01CACCF20}" type="slidenum">
              <a:rPr kumimoji="1" lang="ja-JP" altLang="en-US" smtClean="0"/>
              <a:t>8</a:t>
            </a:fld>
            <a:endParaRPr kumimoji="1" lang="ja-JP" altLang="en-US" dirty="0"/>
          </a:p>
        </p:txBody>
      </p:sp>
    </p:spTree>
    <p:extLst>
      <p:ext uri="{BB962C8B-B14F-4D97-AF65-F5344CB8AC3E}">
        <p14:creationId xmlns:p14="http://schemas.microsoft.com/office/powerpoint/2010/main" val="201966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81088-1F35-4DEE-BB09-82D01CACCF20}" type="slidenum">
              <a:rPr kumimoji="1" lang="ja-JP" altLang="en-US" smtClean="0"/>
              <a:t>9</a:t>
            </a:fld>
            <a:endParaRPr kumimoji="1" lang="ja-JP" altLang="en-US" dirty="0"/>
          </a:p>
        </p:txBody>
      </p:sp>
    </p:spTree>
    <p:extLst>
      <p:ext uri="{BB962C8B-B14F-4D97-AF65-F5344CB8AC3E}">
        <p14:creationId xmlns:p14="http://schemas.microsoft.com/office/powerpoint/2010/main" val="142902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39381088-1F35-4DEE-BB09-82D01CACCF20}" type="slidenum">
              <a:rPr kumimoji="1" lang="ja-JP" altLang="en-US" smtClean="0"/>
              <a:t>10</a:t>
            </a:fld>
            <a:endParaRPr kumimoji="1" lang="ja-JP" altLang="en-US" dirty="0"/>
          </a:p>
        </p:txBody>
      </p:sp>
    </p:spTree>
    <p:extLst>
      <p:ext uri="{BB962C8B-B14F-4D97-AF65-F5344CB8AC3E}">
        <p14:creationId xmlns:p14="http://schemas.microsoft.com/office/powerpoint/2010/main" val="232956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7828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485"/>
            </a:lvl1pPr>
            <a:lvl2pPr marL="92444" indent="0" algn="ctr">
              <a:buNone/>
              <a:defRPr sz="404"/>
            </a:lvl2pPr>
            <a:lvl3pPr marL="184887" indent="0" algn="ctr">
              <a:buNone/>
              <a:defRPr sz="364"/>
            </a:lvl3pPr>
            <a:lvl4pPr marL="277332" indent="0" algn="ctr">
              <a:buNone/>
              <a:defRPr sz="322"/>
            </a:lvl4pPr>
            <a:lvl5pPr marL="369777" indent="0" algn="ctr">
              <a:buNone/>
              <a:defRPr sz="322"/>
            </a:lvl5pPr>
            <a:lvl6pPr marL="462220" indent="0" algn="ctr">
              <a:buNone/>
              <a:defRPr sz="322"/>
            </a:lvl6pPr>
            <a:lvl7pPr marL="554664" indent="0" algn="ctr">
              <a:buNone/>
              <a:defRPr sz="322"/>
            </a:lvl7pPr>
            <a:lvl8pPr marL="647108" indent="0" algn="ctr">
              <a:buNone/>
              <a:defRPr sz="322"/>
            </a:lvl8pPr>
            <a:lvl9pPr marL="739552" indent="0" algn="ctr">
              <a:buNone/>
              <a:defRPr sz="322"/>
            </a:lvl9pPr>
          </a:lstStyle>
          <a:p>
            <a:r>
              <a:rPr lang="ja-JP" altLang="en-US"/>
              <a:t>マスター サブタイトルの書式設定</a:t>
            </a:r>
            <a:endParaRPr lang="en-US" dirty="0"/>
          </a:p>
        </p:txBody>
      </p:sp>
      <p:sp>
        <p:nvSpPr>
          <p:cNvPr id="7" name="日付プレースホルダー 6">
            <a:extLst>
              <a:ext uri="{FF2B5EF4-FFF2-40B4-BE49-F238E27FC236}">
                <a16:creationId xmlns:a16="http://schemas.microsoft.com/office/drawing/2014/main" id="{3872A59D-C050-453A-89C7-623A83A9FEB9}"/>
              </a:ext>
            </a:extLst>
          </p:cNvPr>
          <p:cNvSpPr>
            <a:spLocks noGrp="1"/>
          </p:cNvSpPr>
          <p:nvPr>
            <p:ph type="dt" sz="half" idx="10"/>
          </p:nvPr>
        </p:nvSpPr>
        <p:spPr/>
        <p:txBody>
          <a:bodyPr/>
          <a:lstStyle/>
          <a:p>
            <a:fld id="{6D48D524-779B-45D8-A2C2-D51ED11E3F13}" type="datetime1">
              <a:rPr kumimoji="1" lang="ja-JP" altLang="en-US" smtClean="0"/>
              <a:t>2023/7/25</a:t>
            </a:fld>
            <a:endParaRPr kumimoji="1" lang="ja-JP" altLang="en-US" dirty="0"/>
          </a:p>
        </p:txBody>
      </p:sp>
      <p:sp>
        <p:nvSpPr>
          <p:cNvPr id="8" name="フッター プレースホルダー 7">
            <a:extLst>
              <a:ext uri="{FF2B5EF4-FFF2-40B4-BE49-F238E27FC236}">
                <a16:creationId xmlns:a16="http://schemas.microsoft.com/office/drawing/2014/main" id="{D1BF8030-0C6A-4B59-AFD7-323845E4919D}"/>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34364AFC-227C-4747-9B53-559B4AFFAABB}"/>
              </a:ext>
            </a:extLst>
          </p:cNvPr>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
        <p:nvSpPr>
          <p:cNvPr id="10" name="タイトル 9">
            <a:extLst>
              <a:ext uri="{FF2B5EF4-FFF2-40B4-BE49-F238E27FC236}">
                <a16:creationId xmlns:a16="http://schemas.microsoft.com/office/drawing/2014/main" id="{1731D00D-2B13-4CCA-A1E0-BDB480B798B1}"/>
              </a:ext>
            </a:extLst>
          </p:cNvPr>
          <p:cNvSpPr>
            <a:spLocks noGrp="1"/>
          </p:cNvSpPr>
          <p:nvPr>
            <p:ph type="title"/>
          </p:nvPr>
        </p:nvSpPr>
        <p:spPr>
          <a:xfrm>
            <a:off x="0" y="0"/>
            <a:ext cx="12192000" cy="370352"/>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87045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9" cy="1600200"/>
          </a:xfrm>
          <a:prstGeom prst="rect">
            <a:avLst/>
          </a:prstGeom>
        </p:spPr>
        <p:txBody>
          <a:bodyPr anchor="b"/>
          <a:lstStyle>
            <a:lvl1pPr>
              <a:defRPr sz="64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94" y="987434"/>
            <a:ext cx="6172201" cy="4873625"/>
          </a:xfrm>
        </p:spPr>
        <p:txBody>
          <a:bodyPr anchor="t"/>
          <a:lstStyle>
            <a:lvl1pPr marL="0" indent="0">
              <a:buNone/>
              <a:defRPr sz="647"/>
            </a:lvl1pPr>
            <a:lvl2pPr marL="92444" indent="0">
              <a:buNone/>
              <a:defRPr sz="567"/>
            </a:lvl2pPr>
            <a:lvl3pPr marL="184887" indent="0">
              <a:buNone/>
              <a:defRPr sz="485"/>
            </a:lvl3pPr>
            <a:lvl4pPr marL="277332" indent="0">
              <a:buNone/>
              <a:defRPr sz="404"/>
            </a:lvl4pPr>
            <a:lvl5pPr marL="369777" indent="0">
              <a:buNone/>
              <a:defRPr sz="404"/>
            </a:lvl5pPr>
            <a:lvl6pPr marL="462220" indent="0">
              <a:buNone/>
              <a:defRPr sz="404"/>
            </a:lvl6pPr>
            <a:lvl7pPr marL="554664" indent="0">
              <a:buNone/>
              <a:defRPr sz="404"/>
            </a:lvl7pPr>
            <a:lvl8pPr marL="647108" indent="0">
              <a:buNone/>
              <a:defRPr sz="404"/>
            </a:lvl8pPr>
            <a:lvl9pPr marL="739552" indent="0">
              <a:buNone/>
              <a:defRPr sz="404"/>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839792" y="2057400"/>
            <a:ext cx="3932239" cy="3811588"/>
          </a:xfrm>
        </p:spPr>
        <p:txBody>
          <a:bodyPr/>
          <a:lstStyle>
            <a:lvl1pPr marL="0" indent="0">
              <a:buNone/>
              <a:defRPr sz="322"/>
            </a:lvl1pPr>
            <a:lvl2pPr marL="92444" indent="0">
              <a:buNone/>
              <a:defRPr sz="283"/>
            </a:lvl2pPr>
            <a:lvl3pPr marL="184887" indent="0">
              <a:buNone/>
              <a:defRPr sz="242"/>
            </a:lvl3pPr>
            <a:lvl4pPr marL="277332" indent="0">
              <a:buNone/>
              <a:defRPr sz="203"/>
            </a:lvl4pPr>
            <a:lvl5pPr marL="369777" indent="0">
              <a:buNone/>
              <a:defRPr sz="203"/>
            </a:lvl5pPr>
            <a:lvl6pPr marL="462220" indent="0">
              <a:buNone/>
              <a:defRPr sz="203"/>
            </a:lvl6pPr>
            <a:lvl7pPr marL="554664" indent="0">
              <a:buNone/>
              <a:defRPr sz="203"/>
            </a:lvl7pPr>
            <a:lvl8pPr marL="647108" indent="0">
              <a:buNone/>
              <a:defRPr sz="203"/>
            </a:lvl8pPr>
            <a:lvl9pPr marL="739552" indent="0">
              <a:buNone/>
              <a:defRPr sz="20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93E96A-B0B9-47EA-A9F1-07D948AD3B2E}" type="datetime1">
              <a:rPr kumimoji="1" lang="ja-JP" altLang="en-US" smtClean="0"/>
              <a:t>2023/7/25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235975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12192000" cy="358725"/>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8D6FA7-46EE-4C67-9D3C-52CF16AAE116}" type="datetime1">
              <a:rPr kumimoji="1" lang="ja-JP" altLang="en-US" smtClean="0"/>
              <a:t>2023/7/25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66890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900"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4"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B2336C-415F-480D-8B27-F566A5C7B9E6}" type="datetime1">
              <a:rPr kumimoji="1" lang="ja-JP" altLang="en-US" smtClean="0"/>
              <a:t>2023/7/25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416891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23B60-4AB2-41DF-B4F5-FE75E2461F3F}"/>
              </a:ext>
            </a:extLst>
          </p:cNvPr>
          <p:cNvSpPr>
            <a:spLocks noGrp="1"/>
          </p:cNvSpPr>
          <p:nvPr>
            <p:ph type="title"/>
          </p:nvPr>
        </p:nvSpPr>
        <p:spPr>
          <a:xfrm>
            <a:off x="0" y="0"/>
            <a:ext cx="12192000" cy="370352"/>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AE0039-E467-4755-A2E5-5489230552AC}"/>
              </a:ext>
            </a:extLst>
          </p:cNvPr>
          <p:cNvSpPr>
            <a:spLocks noGrp="1"/>
          </p:cNvSpPr>
          <p:nvPr>
            <p:ph type="dt" sz="half" idx="10"/>
          </p:nvPr>
        </p:nvSpPr>
        <p:spPr/>
        <p:txBody>
          <a:bodyPr/>
          <a:lstStyle/>
          <a:p>
            <a:fld id="{12A09E6B-EBC9-410C-901F-449BE47A2440}" type="datetime1">
              <a:rPr kumimoji="1" lang="ja-JP" altLang="en-US" smtClean="0"/>
              <a:t>2023/7/25</a:t>
            </a:fld>
            <a:endParaRPr kumimoji="1" lang="ja-JP" altLang="en-US" dirty="0"/>
          </a:p>
        </p:txBody>
      </p:sp>
      <p:sp>
        <p:nvSpPr>
          <p:cNvPr id="4" name="フッター プレースホルダー 3">
            <a:extLst>
              <a:ext uri="{FF2B5EF4-FFF2-40B4-BE49-F238E27FC236}">
                <a16:creationId xmlns:a16="http://schemas.microsoft.com/office/drawing/2014/main" id="{4A857859-ED94-4221-BE8F-CDAFCD09915E}"/>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D5EE2A3-A584-4EFA-8E65-4BE06655743D}"/>
              </a:ext>
            </a:extLst>
          </p:cNvPr>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399746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62682"/>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0" y="619204"/>
            <a:ext cx="11606784" cy="548062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2DF8EF-F747-452F-B625-39C5144FE819}" type="datetime1">
              <a:rPr kumimoji="1" lang="ja-JP" altLang="en-US" smtClean="0"/>
              <a:t>2023/7/25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1254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4" y="1709746"/>
            <a:ext cx="10515600" cy="2852737"/>
          </a:xfrm>
          <a:prstGeom prst="rect">
            <a:avLst/>
          </a:prstGeom>
        </p:spPr>
        <p:txBody>
          <a:bodyPr anchor="b"/>
          <a:lstStyle>
            <a:lvl1pPr>
              <a:defRPr sz="12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4" y="4589472"/>
            <a:ext cx="10515600" cy="1500187"/>
          </a:xfrm>
        </p:spPr>
        <p:txBody>
          <a:bodyPr/>
          <a:lstStyle>
            <a:lvl1pPr marL="0" indent="0">
              <a:buNone/>
              <a:defRPr sz="485">
                <a:solidFill>
                  <a:schemeClr val="tx1"/>
                </a:solidFill>
              </a:defRPr>
            </a:lvl1pPr>
            <a:lvl2pPr marL="92444" indent="0">
              <a:buNone/>
              <a:defRPr sz="404">
                <a:solidFill>
                  <a:schemeClr val="tx1">
                    <a:tint val="75000"/>
                  </a:schemeClr>
                </a:solidFill>
              </a:defRPr>
            </a:lvl2pPr>
            <a:lvl3pPr marL="184887" indent="0">
              <a:buNone/>
              <a:defRPr sz="364">
                <a:solidFill>
                  <a:schemeClr val="tx1">
                    <a:tint val="75000"/>
                  </a:schemeClr>
                </a:solidFill>
              </a:defRPr>
            </a:lvl3pPr>
            <a:lvl4pPr marL="277332" indent="0">
              <a:buNone/>
              <a:defRPr sz="322">
                <a:solidFill>
                  <a:schemeClr val="tx1">
                    <a:tint val="75000"/>
                  </a:schemeClr>
                </a:solidFill>
              </a:defRPr>
            </a:lvl4pPr>
            <a:lvl5pPr marL="369777" indent="0">
              <a:buNone/>
              <a:defRPr sz="322">
                <a:solidFill>
                  <a:schemeClr val="tx1">
                    <a:tint val="75000"/>
                  </a:schemeClr>
                </a:solidFill>
              </a:defRPr>
            </a:lvl5pPr>
            <a:lvl6pPr marL="462220" indent="0">
              <a:buNone/>
              <a:defRPr sz="322">
                <a:solidFill>
                  <a:schemeClr val="tx1">
                    <a:tint val="75000"/>
                  </a:schemeClr>
                </a:solidFill>
              </a:defRPr>
            </a:lvl6pPr>
            <a:lvl7pPr marL="554664" indent="0">
              <a:buNone/>
              <a:defRPr sz="322">
                <a:solidFill>
                  <a:schemeClr val="tx1">
                    <a:tint val="75000"/>
                  </a:schemeClr>
                </a:solidFill>
              </a:defRPr>
            </a:lvl7pPr>
            <a:lvl8pPr marL="647108" indent="0">
              <a:buNone/>
              <a:defRPr sz="322">
                <a:solidFill>
                  <a:schemeClr val="tx1">
                    <a:tint val="75000"/>
                  </a:schemeClr>
                </a:solidFill>
              </a:defRPr>
            </a:lvl8pPr>
            <a:lvl9pPr marL="739552" indent="0">
              <a:buNone/>
              <a:defRPr sz="32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9C877A0-A225-41EF-8811-DA66FE4FB2A2}" type="datetime1">
              <a:rPr kumimoji="1" lang="ja-JP" altLang="en-US" smtClean="0"/>
              <a:t>2023/7/25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18895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12192000" cy="358725"/>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1CBE3B-1A2D-4A42-91D6-EC4D4C3C316E}" type="datetime1">
              <a:rPr kumimoji="1" lang="ja-JP" altLang="en-US" smtClean="0"/>
              <a:t>2023/7/25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137945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3" y="1681164"/>
            <a:ext cx="5157787" cy="823912"/>
          </a:xfrm>
        </p:spPr>
        <p:txBody>
          <a:bodyPr anchor="b"/>
          <a:lstStyle>
            <a:lvl1pPr marL="0" indent="0">
              <a:buNone/>
              <a:defRPr sz="485" b="1"/>
            </a:lvl1pPr>
            <a:lvl2pPr marL="92444" indent="0">
              <a:buNone/>
              <a:defRPr sz="404" b="1"/>
            </a:lvl2pPr>
            <a:lvl3pPr marL="184887" indent="0">
              <a:buNone/>
              <a:defRPr sz="364" b="1"/>
            </a:lvl3pPr>
            <a:lvl4pPr marL="277332" indent="0">
              <a:buNone/>
              <a:defRPr sz="322" b="1"/>
            </a:lvl4pPr>
            <a:lvl5pPr marL="369777" indent="0">
              <a:buNone/>
              <a:defRPr sz="322" b="1"/>
            </a:lvl5pPr>
            <a:lvl6pPr marL="462220" indent="0">
              <a:buNone/>
              <a:defRPr sz="322" b="1"/>
            </a:lvl6pPr>
            <a:lvl7pPr marL="554664" indent="0">
              <a:buNone/>
              <a:defRPr sz="322" b="1"/>
            </a:lvl7pPr>
            <a:lvl8pPr marL="647108" indent="0">
              <a:buNone/>
              <a:defRPr sz="322" b="1"/>
            </a:lvl8pPr>
            <a:lvl9pPr marL="739552" indent="0">
              <a:buNone/>
              <a:defRPr sz="322" b="1"/>
            </a:lvl9pPr>
          </a:lstStyle>
          <a:p>
            <a:pPr lvl="0"/>
            <a:r>
              <a:rPr lang="ja-JP" altLang="en-US"/>
              <a:t>マスター テキストの書式設定</a:t>
            </a:r>
          </a:p>
        </p:txBody>
      </p:sp>
      <p:sp>
        <p:nvSpPr>
          <p:cNvPr id="4" name="Content Placeholder 3"/>
          <p:cNvSpPr>
            <a:spLocks noGrp="1"/>
          </p:cNvSpPr>
          <p:nvPr>
            <p:ph sz="half" idx="2"/>
          </p:nvPr>
        </p:nvSpPr>
        <p:spPr>
          <a:xfrm>
            <a:off x="839793" y="2505076"/>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3" y="1681164"/>
            <a:ext cx="5183188" cy="823912"/>
          </a:xfrm>
        </p:spPr>
        <p:txBody>
          <a:bodyPr anchor="b"/>
          <a:lstStyle>
            <a:lvl1pPr marL="0" indent="0">
              <a:buNone/>
              <a:defRPr sz="485" b="1"/>
            </a:lvl1pPr>
            <a:lvl2pPr marL="92444" indent="0">
              <a:buNone/>
              <a:defRPr sz="404" b="1"/>
            </a:lvl2pPr>
            <a:lvl3pPr marL="184887" indent="0">
              <a:buNone/>
              <a:defRPr sz="364" b="1"/>
            </a:lvl3pPr>
            <a:lvl4pPr marL="277332" indent="0">
              <a:buNone/>
              <a:defRPr sz="322" b="1"/>
            </a:lvl4pPr>
            <a:lvl5pPr marL="369777" indent="0">
              <a:buNone/>
              <a:defRPr sz="322" b="1"/>
            </a:lvl5pPr>
            <a:lvl6pPr marL="462220" indent="0">
              <a:buNone/>
              <a:defRPr sz="322" b="1"/>
            </a:lvl6pPr>
            <a:lvl7pPr marL="554664" indent="0">
              <a:buNone/>
              <a:defRPr sz="322" b="1"/>
            </a:lvl7pPr>
            <a:lvl8pPr marL="647108" indent="0">
              <a:buNone/>
              <a:defRPr sz="322" b="1"/>
            </a:lvl8pPr>
            <a:lvl9pPr marL="739552" indent="0">
              <a:buNone/>
              <a:defRPr sz="322" b="1"/>
            </a:lvl9pPr>
          </a:lstStyle>
          <a:p>
            <a:pPr lvl="0"/>
            <a:r>
              <a:rPr lang="ja-JP" altLang="en-US"/>
              <a:t>マスター テキストの書式設定</a:t>
            </a:r>
          </a:p>
        </p:txBody>
      </p:sp>
      <p:sp>
        <p:nvSpPr>
          <p:cNvPr id="6" name="Content Placeholder 5"/>
          <p:cNvSpPr>
            <a:spLocks noGrp="1"/>
          </p:cNvSpPr>
          <p:nvPr>
            <p:ph sz="quarter" idx="4"/>
          </p:nvPr>
        </p:nvSpPr>
        <p:spPr>
          <a:xfrm>
            <a:off x="6172203" y="2505076"/>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51F8C2B-F0CD-4DDE-9DF5-250ADFD1ECDF}" type="datetime1">
              <a:rPr kumimoji="1" lang="ja-JP" altLang="en-US" smtClean="0"/>
              <a:t>2023/7/25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220769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58726"/>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352BD42-B406-49AA-A37F-97C9D9D336E2}" type="datetime1">
              <a:rPr kumimoji="1" lang="ja-JP" altLang="en-US" smtClean="0"/>
              <a:t>2023/7/25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181457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142E9-A6EF-48E3-AC1B-E45F08EDDB6E}" type="datetime1">
              <a:rPr kumimoji="1" lang="ja-JP" altLang="en-US" smtClean="0"/>
              <a:t>2023/7/25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25958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9" cy="1600200"/>
          </a:xfrm>
          <a:prstGeom prst="rect">
            <a:avLst/>
          </a:prstGeom>
        </p:spPr>
        <p:txBody>
          <a:bodyPr anchor="b"/>
          <a:lstStyle>
            <a:lvl1pPr>
              <a:defRPr sz="647"/>
            </a:lvl1pPr>
          </a:lstStyle>
          <a:p>
            <a:r>
              <a:rPr lang="ja-JP" altLang="en-US"/>
              <a:t>マスター タイトルの書式設定</a:t>
            </a:r>
            <a:endParaRPr lang="en-US" dirty="0"/>
          </a:p>
        </p:txBody>
      </p:sp>
      <p:sp>
        <p:nvSpPr>
          <p:cNvPr id="3" name="Content Placeholder 2"/>
          <p:cNvSpPr>
            <a:spLocks noGrp="1"/>
          </p:cNvSpPr>
          <p:nvPr>
            <p:ph idx="1"/>
          </p:nvPr>
        </p:nvSpPr>
        <p:spPr>
          <a:xfrm>
            <a:off x="5183194" y="987434"/>
            <a:ext cx="6172201" cy="4873625"/>
          </a:xfrm>
        </p:spPr>
        <p:txBody>
          <a:bodyPr/>
          <a:lstStyle>
            <a:lvl1pPr>
              <a:defRPr sz="647"/>
            </a:lvl1pPr>
            <a:lvl2pPr>
              <a:defRPr sz="567"/>
            </a:lvl2pPr>
            <a:lvl3pPr>
              <a:defRPr sz="485"/>
            </a:lvl3pPr>
            <a:lvl4pPr>
              <a:defRPr sz="404"/>
            </a:lvl4pPr>
            <a:lvl5pPr>
              <a:defRPr sz="404"/>
            </a:lvl5pPr>
            <a:lvl6pPr>
              <a:defRPr sz="404"/>
            </a:lvl6pPr>
            <a:lvl7pPr>
              <a:defRPr sz="404"/>
            </a:lvl7pPr>
            <a:lvl8pPr>
              <a:defRPr sz="404"/>
            </a:lvl8pPr>
            <a:lvl9pPr>
              <a:defRPr sz="4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92" y="2057400"/>
            <a:ext cx="3932239" cy="3811588"/>
          </a:xfrm>
        </p:spPr>
        <p:txBody>
          <a:bodyPr/>
          <a:lstStyle>
            <a:lvl1pPr marL="0" indent="0">
              <a:buNone/>
              <a:defRPr sz="322"/>
            </a:lvl1pPr>
            <a:lvl2pPr marL="92444" indent="0">
              <a:buNone/>
              <a:defRPr sz="283"/>
            </a:lvl2pPr>
            <a:lvl3pPr marL="184887" indent="0">
              <a:buNone/>
              <a:defRPr sz="242"/>
            </a:lvl3pPr>
            <a:lvl4pPr marL="277332" indent="0">
              <a:buNone/>
              <a:defRPr sz="203"/>
            </a:lvl4pPr>
            <a:lvl5pPr marL="369777" indent="0">
              <a:buNone/>
              <a:defRPr sz="203"/>
            </a:lvl5pPr>
            <a:lvl6pPr marL="462220" indent="0">
              <a:buNone/>
              <a:defRPr sz="203"/>
            </a:lvl6pPr>
            <a:lvl7pPr marL="554664" indent="0">
              <a:buNone/>
              <a:defRPr sz="203"/>
            </a:lvl7pPr>
            <a:lvl8pPr marL="647108" indent="0">
              <a:buNone/>
              <a:defRPr sz="203"/>
            </a:lvl8pPr>
            <a:lvl9pPr marL="739552" indent="0">
              <a:buNone/>
              <a:defRPr sz="20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A23283-E39F-4381-A125-A7C10D994AA9}" type="datetime1">
              <a:rPr kumimoji="1" lang="ja-JP" altLang="en-US" smtClean="0"/>
              <a:t>2023/7/25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137237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alpha val="99000"/>
          </a:schemeClr>
        </a:solidFill>
        <a:effectLst/>
      </p:bgPr>
    </p:bg>
    <p:spTree>
      <p:nvGrpSpPr>
        <p:cNvPr id="1" name=""/>
        <p:cNvGrpSpPr/>
        <p:nvPr/>
      </p:nvGrpSpPr>
      <p:grpSpPr>
        <a:xfrm>
          <a:off x="0" y="0"/>
          <a:ext cx="0" cy="0"/>
          <a:chOff x="0" y="0"/>
          <a:chExt cx="0" cy="0"/>
        </a:xfrm>
      </p:grpSpPr>
      <p:sp>
        <p:nvSpPr>
          <p:cNvPr id="9" name="正方形/長方形 8"/>
          <p:cNvSpPr/>
          <p:nvPr userDrawn="1"/>
        </p:nvSpPr>
        <p:spPr>
          <a:xfrm>
            <a:off x="-1441" y="709190"/>
            <a:ext cx="12192000" cy="258386"/>
          </a:xfrm>
          <a:prstGeom prst="rect">
            <a:avLst/>
          </a:prstGeom>
          <a:gradFill>
            <a:gsLst>
              <a:gs pos="0">
                <a:schemeClr val="bg1">
                  <a:lumMod val="75000"/>
                </a:schemeClr>
              </a:gs>
              <a:gs pos="15000">
                <a:schemeClr val="bg1">
                  <a:lumMod val="85000"/>
                </a:schemeClr>
              </a:gs>
              <a:gs pos="50000">
                <a:schemeClr val="bg1">
                  <a:lumMod val="95000"/>
                </a:schemeClr>
              </a:gs>
              <a:gs pos="100000">
                <a:schemeClr val="bg1"/>
              </a:gs>
            </a:gsLst>
            <a:lin ang="5400000" scaled="1"/>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endParaRPr kumimoji="1" lang="ja-JP" altLang="en-US" sz="969" dirty="0">
              <a:solidFill>
                <a:schemeClr val="tx1"/>
              </a:solidFill>
              <a:latin typeface="Meiryo UI" panose="020B0604030504040204" pitchFamily="50" charset="-128"/>
              <a:ea typeface="Meiryo UI" panose="020B0604030504040204" pitchFamily="50" charset="-128"/>
            </a:endParaRPr>
          </a:p>
        </p:txBody>
      </p:sp>
      <p:sp>
        <p:nvSpPr>
          <p:cNvPr id="2" name="Title Placeholder 1"/>
          <p:cNvSpPr>
            <a:spLocks noGrp="1"/>
          </p:cNvSpPr>
          <p:nvPr>
            <p:ph type="title"/>
          </p:nvPr>
        </p:nvSpPr>
        <p:spPr>
          <a:xfrm>
            <a:off x="0" y="0"/>
            <a:ext cx="12192000" cy="37035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91167" y="790961"/>
            <a:ext cx="11606784" cy="548062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1" y="6356359"/>
            <a:ext cx="2743200" cy="365125"/>
          </a:xfrm>
          <a:prstGeom prst="rect">
            <a:avLst/>
          </a:prstGeom>
        </p:spPr>
        <p:txBody>
          <a:bodyPr vert="horz" lIns="91440" tIns="45720" rIns="91440" bIns="45720" rtlCol="0" anchor="ctr"/>
          <a:lstStyle>
            <a:lvl1pPr algn="l">
              <a:defRPr sz="242">
                <a:solidFill>
                  <a:schemeClr val="tx1">
                    <a:tint val="75000"/>
                  </a:schemeClr>
                </a:solidFill>
                <a:latin typeface="Meiryo UI" panose="020B0604030504040204" pitchFamily="50" charset="-128"/>
                <a:ea typeface="Meiryo UI" panose="020B0604030504040204" pitchFamily="50" charset="-128"/>
              </a:defRPr>
            </a:lvl1pPr>
          </a:lstStyle>
          <a:p>
            <a:fld id="{E580E115-E189-4B74-BA84-3AFC3EEDD2B7}" type="datetime1">
              <a:rPr kumimoji="1" lang="ja-JP" altLang="en-US" smtClean="0"/>
              <a:t>2023/7/25</a:t>
            </a:fld>
            <a:endParaRPr kumimoji="1" lang="ja-JP" altLang="en-US" dirty="0"/>
          </a:p>
        </p:txBody>
      </p:sp>
      <p:sp>
        <p:nvSpPr>
          <p:cNvPr id="5" name="Footer Placeholder 4"/>
          <p:cNvSpPr>
            <a:spLocks noGrp="1"/>
          </p:cNvSpPr>
          <p:nvPr>
            <p:ph type="ftr" sz="quarter" idx="3"/>
          </p:nvPr>
        </p:nvSpPr>
        <p:spPr>
          <a:xfrm>
            <a:off x="4038605" y="6356359"/>
            <a:ext cx="4114800" cy="365125"/>
          </a:xfrm>
          <a:prstGeom prst="rect">
            <a:avLst/>
          </a:prstGeom>
        </p:spPr>
        <p:txBody>
          <a:bodyPr vert="horz" lIns="91440" tIns="45720" rIns="91440" bIns="45720" rtlCol="0" anchor="ctr"/>
          <a:lstStyle>
            <a:lvl1pPr algn="ctr">
              <a:defRPr sz="242">
                <a:solidFill>
                  <a:schemeClr val="tx1">
                    <a:tint val="75000"/>
                  </a:schemeClr>
                </a:solidFill>
                <a:latin typeface="Meiryo UI" panose="020B0604030504040204" pitchFamily="50" charset="-128"/>
                <a:ea typeface="Meiryo UI" panose="020B0604030504040204" pitchFamily="50" charset="-128"/>
              </a:defRPr>
            </a:lvl1pPr>
          </a:lstStyle>
          <a:p>
            <a:endParaRPr kumimoji="1" lang="ja-JP" altLang="en-US" dirty="0"/>
          </a:p>
        </p:txBody>
      </p:sp>
      <p:sp>
        <p:nvSpPr>
          <p:cNvPr id="7" name="正方形/長方形 6"/>
          <p:cNvSpPr/>
          <p:nvPr userDrawn="1"/>
        </p:nvSpPr>
        <p:spPr>
          <a:xfrm>
            <a:off x="-1441" y="641599"/>
            <a:ext cx="12192000" cy="64597"/>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5" dirty="0">
              <a:latin typeface="Meiryo UI" panose="020B0604030504040204" pitchFamily="50" charset="-128"/>
              <a:ea typeface="Meiryo UI" panose="020B0604030504040204" pitchFamily="50" charset="-128"/>
            </a:endParaRPr>
          </a:p>
        </p:txBody>
      </p:sp>
      <p:sp>
        <p:nvSpPr>
          <p:cNvPr id="8" name="正方形/長方形 7"/>
          <p:cNvSpPr/>
          <p:nvPr/>
        </p:nvSpPr>
        <p:spPr>
          <a:xfrm>
            <a:off x="0" y="6692203"/>
            <a:ext cx="12192000" cy="165798"/>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lIns="9705" rIns="9705" rtlCol="0" anchor="ctr"/>
          <a:lstStyle/>
          <a:p>
            <a:pPr marL="0" marR="0" lvl="0" indent="0" algn="l" defTabSz="633039" rtl="0" eaLnBrk="1" fontAlgn="auto" latinLnBrk="0" hangingPunct="1">
              <a:lnSpc>
                <a:spcPct val="100000"/>
              </a:lnSpc>
              <a:spcBef>
                <a:spcPts val="0"/>
              </a:spcBef>
              <a:spcAft>
                <a:spcPts val="0"/>
              </a:spcAft>
              <a:buClrTx/>
              <a:buSzTx/>
              <a:buFontTx/>
              <a:buNone/>
              <a:tabLst/>
              <a:defRPr/>
            </a:pPr>
            <a:r>
              <a:rPr lang="ja-JP" altLang="en-US" sz="623" dirty="0"/>
              <a:t>万博関連事業受注者登録システム登録促進等事業業務</a:t>
            </a:r>
            <a:endParaRPr kumimoji="1" lang="ja-JP" altLang="en-US" sz="623" dirty="0">
              <a:solidFill>
                <a:schemeClr val="bg1"/>
              </a:solidFill>
              <a:latin typeface="Meiryo UI" panose="020B0604030504040204" pitchFamily="50" charset="-128"/>
              <a:ea typeface="Meiryo UI" panose="020B0604030504040204" pitchFamily="50" charset="-128"/>
            </a:endParaRPr>
          </a:p>
        </p:txBody>
      </p:sp>
      <p:sp>
        <p:nvSpPr>
          <p:cNvPr id="6" name="Slide Number Placeholder 5"/>
          <p:cNvSpPr>
            <a:spLocks noGrp="1"/>
          </p:cNvSpPr>
          <p:nvPr>
            <p:ph type="sldNum" sz="quarter" idx="4"/>
          </p:nvPr>
        </p:nvSpPr>
        <p:spPr>
          <a:xfrm>
            <a:off x="9457268" y="6692210"/>
            <a:ext cx="2743200" cy="165797"/>
          </a:xfrm>
          <a:prstGeom prst="rect">
            <a:avLst/>
          </a:prstGeom>
        </p:spPr>
        <p:txBody>
          <a:bodyPr vert="horz" lIns="91440" tIns="45720" rIns="91440" bIns="45720" rtlCol="0" anchor="ctr"/>
          <a:lstStyle>
            <a:lvl1pPr algn="r">
              <a:defRPr sz="692" b="1">
                <a:solidFill>
                  <a:schemeClr val="bg1"/>
                </a:solidFill>
                <a:latin typeface="Meiryo UI" panose="020B0604030504040204" pitchFamily="50" charset="-128"/>
                <a:ea typeface="Meiryo UI" panose="020B0604030504040204" pitchFamily="50" charset="-128"/>
              </a:defRPr>
            </a:lvl1pPr>
          </a:lstStyle>
          <a:p>
            <a:fld id="{03946589-08E0-4416-966A-003788EEBAFC}" type="slidenum">
              <a:rPr kumimoji="1" lang="ja-JP" altLang="en-US" smtClean="0"/>
              <a:t>‹#›</a:t>
            </a:fld>
            <a:endParaRPr kumimoji="1" lang="ja-JP" altLang="en-US" dirty="0"/>
          </a:p>
        </p:txBody>
      </p:sp>
    </p:spTree>
    <p:extLst>
      <p:ext uri="{BB962C8B-B14F-4D97-AF65-F5344CB8AC3E}">
        <p14:creationId xmlns:p14="http://schemas.microsoft.com/office/powerpoint/2010/main" val="2684619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p:titleStyle>
    <p:bodyStyle>
      <a:lvl1pPr marL="46223" indent="-46223" algn="l" defTabSz="184887" rtl="0" eaLnBrk="1" latinLnBrk="0" hangingPunct="1">
        <a:lnSpc>
          <a:spcPct val="90000"/>
        </a:lnSpc>
        <a:spcBef>
          <a:spcPts val="203"/>
        </a:spcBef>
        <a:buFont typeface="Arial" panose="020B0604020202020204" pitchFamily="34" charset="0"/>
        <a:buChar char="•"/>
        <a:defRPr kumimoji="1" sz="567" kern="1200">
          <a:solidFill>
            <a:schemeClr val="tx1"/>
          </a:solidFill>
          <a:latin typeface="Meiryo UI" panose="020B0604030504040204" pitchFamily="50" charset="-128"/>
          <a:ea typeface="Meiryo UI" panose="020B0604030504040204" pitchFamily="50" charset="-128"/>
          <a:cs typeface="+mn-cs"/>
        </a:defRPr>
      </a:lvl1pPr>
      <a:lvl2pPr marL="138667" indent="-46223" algn="l" defTabSz="184887" rtl="0" eaLnBrk="1" latinLnBrk="0" hangingPunct="1">
        <a:lnSpc>
          <a:spcPct val="90000"/>
        </a:lnSpc>
        <a:spcBef>
          <a:spcPts val="101"/>
        </a:spcBef>
        <a:buFont typeface="Arial" panose="020B0604020202020204" pitchFamily="34" charset="0"/>
        <a:buChar char="•"/>
        <a:defRPr kumimoji="1" sz="485" kern="1200">
          <a:solidFill>
            <a:schemeClr val="tx1"/>
          </a:solidFill>
          <a:latin typeface="Meiryo UI" panose="020B0604030504040204" pitchFamily="50" charset="-128"/>
          <a:ea typeface="Meiryo UI" panose="020B0604030504040204" pitchFamily="50" charset="-128"/>
          <a:cs typeface="+mn-cs"/>
        </a:defRPr>
      </a:lvl2pPr>
      <a:lvl3pPr marL="231111" indent="-46223" algn="l" defTabSz="184887" rtl="0" eaLnBrk="1" latinLnBrk="0" hangingPunct="1">
        <a:lnSpc>
          <a:spcPct val="90000"/>
        </a:lnSpc>
        <a:spcBef>
          <a:spcPts val="101"/>
        </a:spcBef>
        <a:buFont typeface="Arial" panose="020B0604020202020204" pitchFamily="34" charset="0"/>
        <a:buChar char="•"/>
        <a:defRPr kumimoji="1" sz="404" kern="1200">
          <a:solidFill>
            <a:schemeClr val="tx1"/>
          </a:solidFill>
          <a:latin typeface="Meiryo UI" panose="020B0604030504040204" pitchFamily="50" charset="-128"/>
          <a:ea typeface="Meiryo UI" panose="020B0604030504040204" pitchFamily="50" charset="-128"/>
          <a:cs typeface="+mn-cs"/>
        </a:defRPr>
      </a:lvl3pPr>
      <a:lvl4pPr marL="323555" indent="-46223" algn="l" defTabSz="184887"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4pPr>
      <a:lvl5pPr marL="415998" indent="-46223" algn="l" defTabSz="184887"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5pPr>
      <a:lvl6pPr marL="508442" indent="-46223" algn="l" defTabSz="184887"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6pPr>
      <a:lvl7pPr marL="600888" indent="-46223" algn="l" defTabSz="184887"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7pPr>
      <a:lvl8pPr marL="693331" indent="-46223" algn="l" defTabSz="184887"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8pPr>
      <a:lvl9pPr marL="785775" indent="-46223" algn="l" defTabSz="184887"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9pPr>
    </p:bodyStyle>
    <p:otherStyle>
      <a:defPPr>
        <a:defRPr lang="en-US"/>
      </a:defPPr>
      <a:lvl1pPr marL="0" algn="l" defTabSz="184887" rtl="0" eaLnBrk="1" latinLnBrk="0" hangingPunct="1">
        <a:defRPr kumimoji="1" sz="364" kern="1200">
          <a:solidFill>
            <a:schemeClr val="tx1"/>
          </a:solidFill>
          <a:latin typeface="+mn-lt"/>
          <a:ea typeface="+mn-ea"/>
          <a:cs typeface="+mn-cs"/>
        </a:defRPr>
      </a:lvl1pPr>
      <a:lvl2pPr marL="92444" algn="l" defTabSz="184887" rtl="0" eaLnBrk="1" latinLnBrk="0" hangingPunct="1">
        <a:defRPr kumimoji="1" sz="364" kern="1200">
          <a:solidFill>
            <a:schemeClr val="tx1"/>
          </a:solidFill>
          <a:latin typeface="+mn-lt"/>
          <a:ea typeface="+mn-ea"/>
          <a:cs typeface="+mn-cs"/>
        </a:defRPr>
      </a:lvl2pPr>
      <a:lvl3pPr marL="184887" algn="l" defTabSz="184887" rtl="0" eaLnBrk="1" latinLnBrk="0" hangingPunct="1">
        <a:defRPr kumimoji="1" sz="364" kern="1200">
          <a:solidFill>
            <a:schemeClr val="tx1"/>
          </a:solidFill>
          <a:latin typeface="+mn-lt"/>
          <a:ea typeface="+mn-ea"/>
          <a:cs typeface="+mn-cs"/>
        </a:defRPr>
      </a:lvl3pPr>
      <a:lvl4pPr marL="277332" algn="l" defTabSz="184887" rtl="0" eaLnBrk="1" latinLnBrk="0" hangingPunct="1">
        <a:defRPr kumimoji="1" sz="364" kern="1200">
          <a:solidFill>
            <a:schemeClr val="tx1"/>
          </a:solidFill>
          <a:latin typeface="+mn-lt"/>
          <a:ea typeface="+mn-ea"/>
          <a:cs typeface="+mn-cs"/>
        </a:defRPr>
      </a:lvl4pPr>
      <a:lvl5pPr marL="369777" algn="l" defTabSz="184887" rtl="0" eaLnBrk="1" latinLnBrk="0" hangingPunct="1">
        <a:defRPr kumimoji="1" sz="364" kern="1200">
          <a:solidFill>
            <a:schemeClr val="tx1"/>
          </a:solidFill>
          <a:latin typeface="+mn-lt"/>
          <a:ea typeface="+mn-ea"/>
          <a:cs typeface="+mn-cs"/>
        </a:defRPr>
      </a:lvl5pPr>
      <a:lvl6pPr marL="462220" algn="l" defTabSz="184887" rtl="0" eaLnBrk="1" latinLnBrk="0" hangingPunct="1">
        <a:defRPr kumimoji="1" sz="364" kern="1200">
          <a:solidFill>
            <a:schemeClr val="tx1"/>
          </a:solidFill>
          <a:latin typeface="+mn-lt"/>
          <a:ea typeface="+mn-ea"/>
          <a:cs typeface="+mn-cs"/>
        </a:defRPr>
      </a:lvl6pPr>
      <a:lvl7pPr marL="554664" algn="l" defTabSz="184887" rtl="0" eaLnBrk="1" latinLnBrk="0" hangingPunct="1">
        <a:defRPr kumimoji="1" sz="364" kern="1200">
          <a:solidFill>
            <a:schemeClr val="tx1"/>
          </a:solidFill>
          <a:latin typeface="+mn-lt"/>
          <a:ea typeface="+mn-ea"/>
          <a:cs typeface="+mn-cs"/>
        </a:defRPr>
      </a:lvl7pPr>
      <a:lvl8pPr marL="647108" algn="l" defTabSz="184887" rtl="0" eaLnBrk="1" latinLnBrk="0" hangingPunct="1">
        <a:defRPr kumimoji="1" sz="364" kern="1200">
          <a:solidFill>
            <a:schemeClr val="tx1"/>
          </a:solidFill>
          <a:latin typeface="+mn-lt"/>
          <a:ea typeface="+mn-ea"/>
          <a:cs typeface="+mn-cs"/>
        </a:defRPr>
      </a:lvl8pPr>
      <a:lvl9pPr marL="739552" algn="l" defTabSz="184887" rtl="0" eaLnBrk="1" latinLnBrk="0" hangingPunct="1">
        <a:defRPr kumimoji="1" sz="3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tm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tmp"/><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32.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0.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2.tmp"/><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tmp"/></Relationships>
</file>

<file path=ppt/slides/_rels/slide3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tmp"/></Relationships>
</file>

<file path=ppt/slides/_rels/slide3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package" Target="../embeddings/Microsoft_Excel_______.xlsx"/></Relationships>
</file>

<file path=ppt/slides/_rels/slide38.xml.rels><?xml version="1.0" encoding="UTF-8" standalone="yes"?>
<Relationships xmlns="http://schemas.openxmlformats.org/package/2006/relationships"><Relationship Id="rId3" Type="http://schemas.openxmlformats.org/officeDocument/2006/relationships/hyperlink" Target="mailto:mozuyanmall@expo-mozuyanmall.jp" TargetMode="External"/><Relationship Id="rId2" Type="http://schemas.openxmlformats.org/officeDocument/2006/relationships/hyperlink" Target="mailto:team-mozuyanmall@careerlink.co.jp" TargetMode="Externa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2ED2A97-EBCF-40D6-8042-64C8374153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773014" y="3797657"/>
            <a:ext cx="1313459" cy="1313459"/>
          </a:xfrm>
          <a:prstGeom prst="rect">
            <a:avLst/>
          </a:prstGeom>
        </p:spPr>
      </p:pic>
      <p:pic>
        <p:nvPicPr>
          <p:cNvPr id="7" name="図 6">
            <a:extLst>
              <a:ext uri="{FF2B5EF4-FFF2-40B4-BE49-F238E27FC236}">
                <a16:creationId xmlns:a16="http://schemas.microsoft.com/office/drawing/2014/main" id="{3467DE52-5928-44E2-987B-506D8BE4F464}"/>
              </a:ext>
            </a:extLst>
          </p:cNvPr>
          <p:cNvPicPr>
            <a:picLocks noChangeAspect="1"/>
          </p:cNvPicPr>
          <p:nvPr/>
        </p:nvPicPr>
        <p:blipFill>
          <a:blip r:embed="rId3"/>
          <a:stretch>
            <a:fillRect/>
          </a:stretch>
        </p:blipFill>
        <p:spPr>
          <a:xfrm>
            <a:off x="3227283" y="5339129"/>
            <a:ext cx="5714017" cy="357127"/>
          </a:xfrm>
          <a:prstGeom prst="rect">
            <a:avLst/>
          </a:prstGeom>
        </p:spPr>
      </p:pic>
      <p:sp>
        <p:nvSpPr>
          <p:cNvPr id="11" name="テキスト ボックス 10">
            <a:extLst>
              <a:ext uri="{FF2B5EF4-FFF2-40B4-BE49-F238E27FC236}">
                <a16:creationId xmlns:a16="http://schemas.microsoft.com/office/drawing/2014/main" id="{AF21B717-A670-47AF-B174-F023763ADE4E}"/>
              </a:ext>
            </a:extLst>
          </p:cNvPr>
          <p:cNvSpPr txBox="1"/>
          <p:nvPr/>
        </p:nvSpPr>
        <p:spPr>
          <a:xfrm>
            <a:off x="3844284" y="5778786"/>
            <a:ext cx="4352361" cy="889090"/>
          </a:xfrm>
          <a:prstGeom prst="rect">
            <a:avLst/>
          </a:prstGeom>
          <a:noFill/>
        </p:spPr>
        <p:txBody>
          <a:bodyPr wrap="square" rtlCol="0">
            <a:spAutoFit/>
          </a:bodyPr>
          <a:lstStyle/>
          <a:p>
            <a:pPr algn="ctr">
              <a:lnSpc>
                <a:spcPct val="150000"/>
              </a:lnSpc>
            </a:pPr>
            <a:r>
              <a:rPr lang="ja-JP" altLang="en-US" sz="1801" spc="300" dirty="0">
                <a:ea typeface="Meiryo UI" panose="020B0604030504040204" pitchFamily="50" charset="-128"/>
              </a:rPr>
              <a:t>令和</a:t>
            </a:r>
            <a:r>
              <a:rPr lang="en-US" altLang="ja-JP" sz="1801" spc="300" dirty="0">
                <a:ea typeface="Meiryo UI" panose="020B0604030504040204" pitchFamily="50" charset="-128"/>
              </a:rPr>
              <a:t>5</a:t>
            </a:r>
            <a:r>
              <a:rPr lang="ja-JP" altLang="en-US" sz="1801" spc="300" dirty="0">
                <a:ea typeface="Meiryo UI" panose="020B0604030504040204" pitchFamily="50" charset="-128"/>
              </a:rPr>
              <a:t>年</a:t>
            </a:r>
            <a:r>
              <a:rPr lang="en-US" altLang="ja-JP" sz="1801" spc="300" dirty="0">
                <a:ea typeface="Meiryo UI" panose="020B0604030504040204" pitchFamily="50" charset="-128"/>
              </a:rPr>
              <a:t>7</a:t>
            </a:r>
            <a:r>
              <a:rPr lang="ja-JP" altLang="en-US" sz="1801" spc="300" dirty="0">
                <a:ea typeface="Meiryo UI" panose="020B0604030504040204" pitchFamily="50" charset="-128"/>
              </a:rPr>
              <a:t>月</a:t>
            </a:r>
            <a:r>
              <a:rPr lang="en-US" altLang="ja-JP" sz="1801" spc="300" dirty="0">
                <a:ea typeface="Meiryo UI" panose="020B0604030504040204" pitchFamily="50" charset="-128"/>
              </a:rPr>
              <a:t>21</a:t>
            </a:r>
            <a:r>
              <a:rPr lang="ja-JP" altLang="en-US" sz="1801" spc="300" dirty="0">
                <a:ea typeface="Meiryo UI" panose="020B0604030504040204" pitchFamily="50" charset="-128"/>
              </a:rPr>
              <a:t>日（金）</a:t>
            </a:r>
            <a:endParaRPr lang="en-US" altLang="ja-JP" sz="1801" spc="300" dirty="0">
              <a:ea typeface="Meiryo UI" panose="020B0604030504040204" pitchFamily="50" charset="-128"/>
            </a:endParaRPr>
          </a:p>
          <a:p>
            <a:pPr algn="ctr">
              <a:lnSpc>
                <a:spcPct val="150000"/>
              </a:lnSpc>
            </a:pPr>
            <a:r>
              <a:rPr lang="ja-JP" altLang="en-US" sz="1801" spc="300" dirty="0">
                <a:ea typeface="Meiryo UI" panose="020B0604030504040204" pitchFamily="50" charset="-128"/>
              </a:rPr>
              <a:t>キャリアリンク株式会社</a:t>
            </a:r>
            <a:endParaRPr lang="en-US" altLang="ja-JP" sz="1801" spc="300" dirty="0">
              <a:ea typeface="Meiryo UI" panose="020B0604030504040204" pitchFamily="50" charset="-128"/>
            </a:endParaRPr>
          </a:p>
        </p:txBody>
      </p:sp>
      <p:sp>
        <p:nvSpPr>
          <p:cNvPr id="12" name="正方形/長方形 11">
            <a:extLst>
              <a:ext uri="{FF2B5EF4-FFF2-40B4-BE49-F238E27FC236}">
                <a16:creationId xmlns:a16="http://schemas.microsoft.com/office/drawing/2014/main" id="{E5C94A31-7E9F-4804-8A11-FA9793F50129}"/>
              </a:ext>
            </a:extLst>
          </p:cNvPr>
          <p:cNvSpPr/>
          <p:nvPr/>
        </p:nvSpPr>
        <p:spPr>
          <a:xfrm>
            <a:off x="2971229" y="2932094"/>
            <a:ext cx="6403352" cy="63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accent1"/>
                </a:solidFill>
                <a:latin typeface="メイリオ" panose="020B0604030504040204" pitchFamily="50" charset="-128"/>
                <a:ea typeface="メイリオ" panose="020B0604030504040204" pitchFamily="50" charset="-128"/>
              </a:rPr>
              <a:t>第</a:t>
            </a:r>
            <a:r>
              <a:rPr lang="en-US" altLang="ja-JP" sz="3600" b="1" dirty="0">
                <a:solidFill>
                  <a:schemeClr val="accent1"/>
                </a:solidFill>
                <a:latin typeface="メイリオ" panose="020B0604030504040204" pitchFamily="50" charset="-128"/>
                <a:ea typeface="メイリオ" panose="020B0604030504040204" pitchFamily="50" charset="-128"/>
              </a:rPr>
              <a:t>2</a:t>
            </a:r>
            <a:r>
              <a:rPr lang="ja-JP" altLang="en-US" sz="3600" b="1" dirty="0">
                <a:solidFill>
                  <a:schemeClr val="accent1"/>
                </a:solidFill>
                <a:latin typeface="メイリオ" panose="020B0604030504040204" pitchFamily="50" charset="-128"/>
                <a:ea typeface="メイリオ" panose="020B0604030504040204" pitchFamily="50" charset="-128"/>
              </a:rPr>
              <a:t>回支援機関等向け説明会　　</a:t>
            </a:r>
          </a:p>
        </p:txBody>
      </p:sp>
      <p:sp>
        <p:nvSpPr>
          <p:cNvPr id="8" name="正方形/長方形 7">
            <a:extLst>
              <a:ext uri="{FF2B5EF4-FFF2-40B4-BE49-F238E27FC236}">
                <a16:creationId xmlns:a16="http://schemas.microsoft.com/office/drawing/2014/main" id="{B62D797A-7609-4FE0-9693-82D1BCEF5D57}"/>
              </a:ext>
            </a:extLst>
          </p:cNvPr>
          <p:cNvSpPr/>
          <p:nvPr/>
        </p:nvSpPr>
        <p:spPr>
          <a:xfrm>
            <a:off x="3529222" y="4681859"/>
            <a:ext cx="3632505" cy="369460"/>
          </a:xfrm>
          <a:prstGeom prst="rect">
            <a:avLst/>
          </a:prstGeom>
        </p:spPr>
        <p:txBody>
          <a:bodyPr wrap="square">
            <a:spAutoFit/>
          </a:bodyPr>
          <a:lstStyle/>
          <a:p>
            <a:r>
              <a:rPr lang="en-US" altLang="ja-JP" sz="1801" b="1" dirty="0">
                <a:latin typeface="MiGoMB1Std-DeBold"/>
              </a:rPr>
              <a:t>https://www.expo-mozuyanmall.jp/</a:t>
            </a:r>
            <a:endParaRPr lang="ja-JP" altLang="en-US" sz="4800" dirty="0"/>
          </a:p>
        </p:txBody>
      </p:sp>
      <p:grpSp>
        <p:nvGrpSpPr>
          <p:cNvPr id="16" name="グループ化 15">
            <a:extLst>
              <a:ext uri="{FF2B5EF4-FFF2-40B4-BE49-F238E27FC236}">
                <a16:creationId xmlns:a16="http://schemas.microsoft.com/office/drawing/2014/main" id="{B2CA9CA2-7736-47AE-94C6-D007DFF429A4}"/>
              </a:ext>
            </a:extLst>
          </p:cNvPr>
          <p:cNvGrpSpPr/>
          <p:nvPr/>
        </p:nvGrpSpPr>
        <p:grpSpPr>
          <a:xfrm>
            <a:off x="3417624" y="3967785"/>
            <a:ext cx="3632505" cy="511165"/>
            <a:chOff x="5522792" y="3901112"/>
            <a:chExt cx="3213655" cy="494630"/>
          </a:xfrm>
        </p:grpSpPr>
        <p:sp>
          <p:nvSpPr>
            <p:cNvPr id="10" name="フローチャート: 端子 9">
              <a:extLst>
                <a:ext uri="{FF2B5EF4-FFF2-40B4-BE49-F238E27FC236}">
                  <a16:creationId xmlns:a16="http://schemas.microsoft.com/office/drawing/2014/main" id="{48375FAB-AE42-4F99-9980-8AA20158DBF1}"/>
                </a:ext>
              </a:extLst>
            </p:cNvPr>
            <p:cNvSpPr/>
            <p:nvPr/>
          </p:nvSpPr>
          <p:spPr>
            <a:xfrm>
              <a:off x="5522792" y="3901112"/>
              <a:ext cx="3213655" cy="494630"/>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ja-JP" altLang="en-US" sz="2000" dirty="0"/>
                <a:t>もずやんモール</a:t>
              </a:r>
            </a:p>
          </p:txBody>
        </p:sp>
        <p:pic>
          <p:nvPicPr>
            <p:cNvPr id="14" name="グラフィックス 13" descr="拡大鏡">
              <a:extLst>
                <a:ext uri="{FF2B5EF4-FFF2-40B4-BE49-F238E27FC236}">
                  <a16:creationId xmlns:a16="http://schemas.microsoft.com/office/drawing/2014/main" id="{DDFDD5A6-1089-446F-A83A-37341DD5B34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982195" y="3949285"/>
              <a:ext cx="338554" cy="338554"/>
            </a:xfrm>
            <a:prstGeom prst="rect">
              <a:avLst/>
            </a:prstGeom>
          </p:spPr>
        </p:pic>
      </p:grpSp>
      <p:pic>
        <p:nvPicPr>
          <p:cNvPr id="17" name="図 16">
            <a:extLst>
              <a:ext uri="{FF2B5EF4-FFF2-40B4-BE49-F238E27FC236}">
                <a16:creationId xmlns:a16="http://schemas.microsoft.com/office/drawing/2014/main" id="{979F03E5-B63C-4932-BEF5-B5E21833B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6431" y="1018167"/>
            <a:ext cx="6450042" cy="1691298"/>
          </a:xfrm>
          <a:prstGeom prst="rect">
            <a:avLst/>
          </a:prstGeom>
        </p:spPr>
      </p:pic>
      <p:sp>
        <p:nvSpPr>
          <p:cNvPr id="4" name="スライド番号プレースホルダー 3"/>
          <p:cNvSpPr>
            <a:spLocks noGrp="1"/>
          </p:cNvSpPr>
          <p:nvPr>
            <p:ph type="sldNum" sz="quarter" idx="12"/>
          </p:nvPr>
        </p:nvSpPr>
        <p:spPr/>
        <p:txBody>
          <a:bodyPr/>
          <a:lstStyle/>
          <a:p>
            <a:fld id="{03946589-08E0-4416-966A-003788EEBAFC}" type="slidenum">
              <a:rPr lang="ja-JP" altLang="en-US" sz="1600"/>
              <a:t>1</a:t>
            </a:fld>
            <a:endParaRPr lang="ja-JP" altLang="en-US" sz="1600" dirty="0"/>
          </a:p>
        </p:txBody>
      </p:sp>
    </p:spTree>
    <p:extLst>
      <p:ext uri="{BB962C8B-B14F-4D97-AF65-F5344CB8AC3E}">
        <p14:creationId xmlns:p14="http://schemas.microsoft.com/office/powerpoint/2010/main" val="200049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194F2E0-819B-48BE-AF59-B984759CFF41}"/>
              </a:ext>
            </a:extLst>
          </p:cNvPr>
          <p:cNvSpPr>
            <a:spLocks noGrp="1"/>
          </p:cNvSpPr>
          <p:nvPr>
            <p:ph type="sldNum" sz="quarter" idx="12"/>
          </p:nvPr>
        </p:nvSpPr>
        <p:spPr/>
        <p:txBody>
          <a:bodyPr/>
          <a:lstStyle/>
          <a:p>
            <a:fld id="{03946589-08E0-4416-966A-003788EEBAFC}" type="slidenum">
              <a:rPr lang="ja-JP" altLang="en-US" sz="1300"/>
              <a:t>10</a:t>
            </a:fld>
            <a:endParaRPr lang="ja-JP" altLang="en-US" sz="1300" dirty="0"/>
          </a:p>
        </p:txBody>
      </p:sp>
      <p:sp>
        <p:nvSpPr>
          <p:cNvPr id="6" name="タイトル 1">
            <a:extLst>
              <a:ext uri="{FF2B5EF4-FFF2-40B4-BE49-F238E27FC236}">
                <a16:creationId xmlns:a16="http://schemas.microsoft.com/office/drawing/2014/main" id="{46434F53-04A8-4166-AAE9-06A2253B2F70}"/>
              </a:ext>
            </a:extLst>
          </p:cNvPr>
          <p:cNvSpPr txBox="1">
            <a:spLocks/>
          </p:cNvSpPr>
          <p:nvPr/>
        </p:nvSpPr>
        <p:spPr>
          <a:xfrm>
            <a:off x="181253" y="23980"/>
            <a:ext cx="8543925" cy="675911"/>
          </a:xfrm>
          <a:prstGeom prst="rect">
            <a:avLst/>
          </a:prstGeom>
        </p:spPr>
        <p:txBody>
          <a:bodyPr vert="horz" lIns="74295" tIns="37148" rIns="74295" bIns="37148"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万博商談もずやんモール活用</a:t>
            </a:r>
          </a:p>
        </p:txBody>
      </p:sp>
      <p:sp>
        <p:nvSpPr>
          <p:cNvPr id="16" name="矢印: 右 15">
            <a:extLst>
              <a:ext uri="{FF2B5EF4-FFF2-40B4-BE49-F238E27FC236}">
                <a16:creationId xmlns:a16="http://schemas.microsoft.com/office/drawing/2014/main" id="{7B7AF4B5-485D-42A6-B5B8-1FF6B51FF1E7}"/>
              </a:ext>
            </a:extLst>
          </p:cNvPr>
          <p:cNvSpPr/>
          <p:nvPr/>
        </p:nvSpPr>
        <p:spPr>
          <a:xfrm>
            <a:off x="1269603" y="3191018"/>
            <a:ext cx="2003746" cy="1258125"/>
          </a:xfrm>
          <a:prstGeom prst="rightArrow">
            <a:avLst/>
          </a:prstGeom>
          <a:solidFill>
            <a:srgbClr val="EA58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t>【</a:t>
            </a:r>
            <a:r>
              <a:rPr lang="ja-JP" altLang="en-US" sz="1600" dirty="0"/>
              <a:t>発注側</a:t>
            </a:r>
            <a:r>
              <a:rPr lang="en-US" altLang="ja-JP" sz="1600" dirty="0"/>
              <a:t>】</a:t>
            </a:r>
          </a:p>
          <a:p>
            <a:pPr algn="ctr"/>
            <a:r>
              <a:rPr lang="ja-JP" altLang="en-US" sz="2000" dirty="0"/>
              <a:t>登録・発注</a:t>
            </a:r>
            <a:endParaRPr lang="en-US" altLang="ja-JP" sz="2000" dirty="0"/>
          </a:p>
        </p:txBody>
      </p:sp>
      <p:sp>
        <p:nvSpPr>
          <p:cNvPr id="17" name="矢印: 右 16">
            <a:extLst>
              <a:ext uri="{FF2B5EF4-FFF2-40B4-BE49-F238E27FC236}">
                <a16:creationId xmlns:a16="http://schemas.microsoft.com/office/drawing/2014/main" id="{00136C6A-7889-4D88-A6F0-743DED436B2F}"/>
              </a:ext>
            </a:extLst>
          </p:cNvPr>
          <p:cNvSpPr/>
          <p:nvPr/>
        </p:nvSpPr>
        <p:spPr>
          <a:xfrm>
            <a:off x="3645665" y="3191018"/>
            <a:ext cx="2003746" cy="1258125"/>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t>【</a:t>
            </a:r>
            <a:r>
              <a:rPr lang="ja-JP" altLang="en-US" sz="1600" dirty="0"/>
              <a:t>受注側</a:t>
            </a:r>
            <a:r>
              <a:rPr lang="en-US" altLang="ja-JP" sz="1600" dirty="0"/>
              <a:t>】</a:t>
            </a:r>
          </a:p>
          <a:p>
            <a:pPr algn="ctr"/>
            <a:r>
              <a:rPr lang="ja-JP" altLang="en-US" sz="2000" dirty="0"/>
              <a:t>提案・応募</a:t>
            </a:r>
          </a:p>
        </p:txBody>
      </p:sp>
      <p:sp>
        <p:nvSpPr>
          <p:cNvPr id="18" name="矢印: 右 17">
            <a:extLst>
              <a:ext uri="{FF2B5EF4-FFF2-40B4-BE49-F238E27FC236}">
                <a16:creationId xmlns:a16="http://schemas.microsoft.com/office/drawing/2014/main" id="{8F9D13FC-10FA-4391-9CC8-1A0B619FC27F}"/>
              </a:ext>
            </a:extLst>
          </p:cNvPr>
          <p:cNvSpPr/>
          <p:nvPr/>
        </p:nvSpPr>
        <p:spPr>
          <a:xfrm>
            <a:off x="6021727" y="3279657"/>
            <a:ext cx="1673985" cy="112353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商談</a:t>
            </a:r>
          </a:p>
        </p:txBody>
      </p:sp>
      <p:sp>
        <p:nvSpPr>
          <p:cNvPr id="21" name="四角形: 角を丸くする 20">
            <a:extLst>
              <a:ext uri="{FF2B5EF4-FFF2-40B4-BE49-F238E27FC236}">
                <a16:creationId xmlns:a16="http://schemas.microsoft.com/office/drawing/2014/main" id="{980BE176-4EE1-40F0-92F9-A8E77BB2EA38}"/>
              </a:ext>
            </a:extLst>
          </p:cNvPr>
          <p:cNvSpPr/>
          <p:nvPr/>
        </p:nvSpPr>
        <p:spPr>
          <a:xfrm>
            <a:off x="617259" y="1401216"/>
            <a:ext cx="2901574" cy="1088476"/>
          </a:xfrm>
          <a:prstGeom prst="roundRect">
            <a:avLst/>
          </a:prstGeom>
          <a:solidFill>
            <a:srgbClr val="EA58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dirty="0">
                <a:solidFill>
                  <a:schemeClr val="bg1"/>
                </a:solidFill>
              </a:rPr>
              <a:t>発注側</a:t>
            </a:r>
            <a:endParaRPr lang="en-US" altLang="ja-JP" sz="2400" b="1" dirty="0">
              <a:solidFill>
                <a:schemeClr val="bg1"/>
              </a:solidFill>
            </a:endParaRPr>
          </a:p>
          <a:p>
            <a:pPr algn="ctr">
              <a:lnSpc>
                <a:spcPct val="150000"/>
              </a:lnSpc>
            </a:pPr>
            <a:r>
              <a:rPr lang="ja-JP" altLang="en-US" sz="2400" b="1" dirty="0">
                <a:solidFill>
                  <a:schemeClr val="bg1"/>
                </a:solidFill>
              </a:rPr>
              <a:t>購入・調達・発注</a:t>
            </a:r>
            <a:endParaRPr lang="en-US" altLang="ja-JP" sz="2400" b="1" dirty="0">
              <a:solidFill>
                <a:schemeClr val="bg1"/>
              </a:solidFill>
            </a:endParaRPr>
          </a:p>
        </p:txBody>
      </p:sp>
      <p:sp>
        <p:nvSpPr>
          <p:cNvPr id="24" name="テキスト ボックス 23">
            <a:extLst>
              <a:ext uri="{FF2B5EF4-FFF2-40B4-BE49-F238E27FC236}">
                <a16:creationId xmlns:a16="http://schemas.microsoft.com/office/drawing/2014/main" id="{FAFA1E71-121D-4CD6-A585-4B4AE3C0E4D7}"/>
              </a:ext>
            </a:extLst>
          </p:cNvPr>
          <p:cNvSpPr txBox="1"/>
          <p:nvPr/>
        </p:nvSpPr>
        <p:spPr>
          <a:xfrm>
            <a:off x="8142492" y="3519045"/>
            <a:ext cx="2629551" cy="59247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sz="3250" b="1" spc="244" dirty="0">
                <a:latin typeface="Meiryo UI" panose="020B0604030504040204" pitchFamily="50" charset="-128"/>
                <a:ea typeface="Meiryo UI" panose="020B0604030504040204" pitchFamily="50" charset="-128"/>
              </a:rPr>
              <a:t>個別商談</a:t>
            </a:r>
          </a:p>
        </p:txBody>
      </p:sp>
      <p:sp>
        <p:nvSpPr>
          <p:cNvPr id="26" name="正方形/長方形 25">
            <a:extLst>
              <a:ext uri="{FF2B5EF4-FFF2-40B4-BE49-F238E27FC236}">
                <a16:creationId xmlns:a16="http://schemas.microsoft.com/office/drawing/2014/main" id="{9627ACFC-FAB9-43E6-8AF6-BE9395D8C647}"/>
              </a:ext>
            </a:extLst>
          </p:cNvPr>
          <p:cNvSpPr/>
          <p:nvPr/>
        </p:nvSpPr>
        <p:spPr>
          <a:xfrm>
            <a:off x="3989396" y="1436345"/>
            <a:ext cx="6096000" cy="10533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開催までも開催中も期間が決まっているイベントだけに</a:t>
            </a:r>
            <a:endParaRPr lang="en-US" altLang="ja-JP" dirty="0"/>
          </a:p>
          <a:p>
            <a:pPr algn="ctr"/>
            <a:r>
              <a:rPr lang="ja-JP" altLang="en-US" dirty="0"/>
              <a:t>納期が短い！予算が決まっている！など課題も解決！</a:t>
            </a:r>
            <a:endParaRPr lang="en-US" altLang="ja-JP" dirty="0"/>
          </a:p>
        </p:txBody>
      </p:sp>
      <p:sp>
        <p:nvSpPr>
          <p:cNvPr id="12" name="四角形: 角を丸くする 11">
            <a:extLst>
              <a:ext uri="{FF2B5EF4-FFF2-40B4-BE49-F238E27FC236}">
                <a16:creationId xmlns:a16="http://schemas.microsoft.com/office/drawing/2014/main" id="{4A54E6BA-CE88-4D4A-89A2-5821C6040ACE}"/>
              </a:ext>
            </a:extLst>
          </p:cNvPr>
          <p:cNvSpPr/>
          <p:nvPr/>
        </p:nvSpPr>
        <p:spPr>
          <a:xfrm>
            <a:off x="627649" y="4947396"/>
            <a:ext cx="2901574" cy="1088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b="1" dirty="0">
                <a:solidFill>
                  <a:schemeClr val="bg1"/>
                </a:solidFill>
              </a:rPr>
              <a:t>受注側</a:t>
            </a:r>
            <a:endParaRPr lang="en-US" altLang="ja-JP" sz="2400" b="1" dirty="0">
              <a:solidFill>
                <a:schemeClr val="bg1"/>
              </a:solidFill>
            </a:endParaRPr>
          </a:p>
          <a:p>
            <a:pPr algn="ctr">
              <a:lnSpc>
                <a:spcPct val="150000"/>
              </a:lnSpc>
            </a:pPr>
            <a:r>
              <a:rPr lang="en-US" altLang="ja-JP" sz="2400" b="1" dirty="0">
                <a:solidFill>
                  <a:schemeClr val="bg1"/>
                </a:solidFill>
              </a:rPr>
              <a:t>PR</a:t>
            </a:r>
            <a:r>
              <a:rPr lang="ja-JP" altLang="en-US" sz="2400" b="1" dirty="0">
                <a:solidFill>
                  <a:schemeClr val="bg1"/>
                </a:solidFill>
              </a:rPr>
              <a:t>・応募・提案</a:t>
            </a:r>
            <a:endParaRPr lang="en-US" altLang="ja-JP" sz="2400" b="1" dirty="0">
              <a:solidFill>
                <a:schemeClr val="bg1"/>
              </a:solidFill>
            </a:endParaRPr>
          </a:p>
        </p:txBody>
      </p:sp>
      <p:sp>
        <p:nvSpPr>
          <p:cNvPr id="13" name="正方形/長方形 12">
            <a:extLst>
              <a:ext uri="{FF2B5EF4-FFF2-40B4-BE49-F238E27FC236}">
                <a16:creationId xmlns:a16="http://schemas.microsoft.com/office/drawing/2014/main" id="{D79C5F36-E780-4DDD-B288-A462FD8E44B4}"/>
              </a:ext>
            </a:extLst>
          </p:cNvPr>
          <p:cNvSpPr/>
          <p:nvPr/>
        </p:nvSpPr>
        <p:spPr>
          <a:xfrm>
            <a:off x="3975619" y="4964960"/>
            <a:ext cx="5356752" cy="105334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地元、大阪府ならではの商品を全国に</a:t>
            </a:r>
            <a:r>
              <a:rPr lang="en-US" altLang="ja-JP" dirty="0"/>
              <a:t>PR</a:t>
            </a:r>
            <a:r>
              <a:rPr lang="ja-JP" altLang="en-US" dirty="0"/>
              <a:t>できる！</a:t>
            </a:r>
            <a:endParaRPr lang="en-US" altLang="ja-JP" dirty="0"/>
          </a:p>
          <a:p>
            <a:pPr algn="ctr"/>
            <a:r>
              <a:rPr lang="ja-JP" altLang="en-US" dirty="0"/>
              <a:t>募集への提案で新ビジネスが生まれるチャンス！</a:t>
            </a:r>
            <a:endParaRPr lang="en-US" altLang="ja-JP" dirty="0"/>
          </a:p>
        </p:txBody>
      </p:sp>
    </p:spTree>
    <p:extLst>
      <p:ext uri="{BB962C8B-B14F-4D97-AF65-F5344CB8AC3E}">
        <p14:creationId xmlns:p14="http://schemas.microsoft.com/office/powerpoint/2010/main" val="427075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81253" y="9638"/>
            <a:ext cx="10378707" cy="639025"/>
          </a:xfrm>
        </p:spPr>
        <p:txBody>
          <a:bodyPr>
            <a:normAutofit/>
          </a:bodyPr>
          <a:lstStyle/>
          <a:p>
            <a:pPr marL="457200" indent="-457200">
              <a:buFont typeface="Wingdings" panose="05000000000000000000" pitchFamily="2" charset="2"/>
              <a:buChar char="n"/>
            </a:pPr>
            <a:r>
              <a:rPr lang="ja-JP" altLang="en-US" sz="3200" dirty="0"/>
              <a:t>ザ・ビジネスモールと万博商談も</a:t>
            </a:r>
            <a:r>
              <a:rPr lang="ja-JP" altLang="en-US" sz="3200" dirty="0" err="1"/>
              <a:t>ずやん</a:t>
            </a:r>
            <a:r>
              <a:rPr lang="ja-JP" altLang="en-US" sz="3200" dirty="0"/>
              <a:t>モールの関係性</a:t>
            </a:r>
            <a:endParaRPr kumimoji="1" lang="ja-JP" altLang="en-US" sz="3200" b="1" dirty="0"/>
          </a:p>
        </p:txBody>
      </p:sp>
      <p:sp>
        <p:nvSpPr>
          <p:cNvPr id="6" name="スライド番号プレースホルダー 5"/>
          <p:cNvSpPr>
            <a:spLocks noGrp="1"/>
          </p:cNvSpPr>
          <p:nvPr>
            <p:ph type="sldNum" sz="quarter" idx="12"/>
          </p:nvPr>
        </p:nvSpPr>
        <p:spPr/>
        <p:txBody>
          <a:bodyPr/>
          <a:lstStyle/>
          <a:p>
            <a:fld id="{03946589-08E0-4416-966A-003788EEBAFC}" type="slidenum">
              <a:rPr kumimoji="1" lang="ja-JP" altLang="en-US" sz="1600" smtClean="0"/>
              <a:t>11</a:t>
            </a:fld>
            <a:endParaRPr kumimoji="1" lang="ja-JP" altLang="en-US" sz="1600"/>
          </a:p>
        </p:txBody>
      </p:sp>
      <p:pic>
        <p:nvPicPr>
          <p:cNvPr id="61" name="図 60"/>
          <p:cNvPicPr>
            <a:picLocks noChangeAspect="1"/>
          </p:cNvPicPr>
          <p:nvPr/>
        </p:nvPicPr>
        <p:blipFill>
          <a:blip r:embed="rId3"/>
          <a:stretch>
            <a:fillRect/>
          </a:stretch>
        </p:blipFill>
        <p:spPr>
          <a:xfrm>
            <a:off x="1290142" y="2313010"/>
            <a:ext cx="9611715" cy="4253558"/>
          </a:xfrm>
          <a:prstGeom prst="rect">
            <a:avLst/>
          </a:prstGeom>
        </p:spPr>
      </p:pic>
      <p:sp>
        <p:nvSpPr>
          <p:cNvPr id="5" name="正方形/長方形 4"/>
          <p:cNvSpPr/>
          <p:nvPr/>
        </p:nvSpPr>
        <p:spPr>
          <a:xfrm>
            <a:off x="292852" y="1157765"/>
            <a:ext cx="10918310" cy="1323439"/>
          </a:xfrm>
          <a:prstGeom prst="rect">
            <a:avLst/>
          </a:prstGeom>
        </p:spPr>
        <p:txBody>
          <a:bodyPr wrap="square">
            <a:spAutoFit/>
          </a:bodyPr>
          <a:lstStyle/>
          <a:p>
            <a:pPr marL="285750" indent="-285750">
              <a:buFont typeface="Arial" panose="020B0604020202020204" pitchFamily="34" charset="0"/>
              <a:buChar char="•"/>
            </a:pPr>
            <a:r>
              <a:rPr lang="ja-JP" altLang="en-US" sz="1600" dirty="0" err="1"/>
              <a:t>もずやん</a:t>
            </a:r>
            <a:r>
              <a:rPr lang="ja-JP" altLang="en-US" sz="1600" dirty="0"/>
              <a:t>モールに登録された案件は、ザ・ビジネスモール内に開設されている特設ページ「</a:t>
            </a:r>
            <a:r>
              <a:rPr lang="en-US" altLang="ja-JP" sz="1600" dirty="0"/>
              <a:t>BM</a:t>
            </a:r>
            <a:r>
              <a:rPr lang="ja-JP" altLang="en-US" sz="1600" dirty="0"/>
              <a:t>万博商談」に自動連携されます。また、「</a:t>
            </a:r>
            <a:r>
              <a:rPr lang="en-US" altLang="ja-JP" sz="1600" dirty="0"/>
              <a:t>BM</a:t>
            </a:r>
            <a:r>
              <a:rPr lang="ja-JP" altLang="en-US" sz="1600" dirty="0"/>
              <a:t>万博商談」に登録された案件も、も</a:t>
            </a:r>
            <a:r>
              <a:rPr lang="ja-JP" altLang="en-US" sz="1600" dirty="0" err="1"/>
              <a:t>ずやん</a:t>
            </a:r>
            <a:r>
              <a:rPr lang="ja-JP" altLang="en-US" sz="1600" dirty="0"/>
              <a:t>モールに自動連携されます。</a:t>
            </a:r>
            <a:endParaRPr lang="en-US" altLang="ja-JP" sz="1600" dirty="0"/>
          </a:p>
          <a:p>
            <a:pPr marL="285750" indent="-285750">
              <a:buFont typeface="Arial" panose="020B0604020202020204" pitchFamily="34" charset="0"/>
              <a:buChar char="•"/>
            </a:pPr>
            <a:r>
              <a:rPr lang="ja-JP" altLang="en-US" sz="1600" dirty="0"/>
              <a:t>BMユーザーは、BM内の機能を活用しても</a:t>
            </a:r>
            <a:r>
              <a:rPr lang="ja-JP" altLang="en-US" sz="1600" dirty="0" err="1"/>
              <a:t>ずやん</a:t>
            </a:r>
            <a:r>
              <a:rPr lang="ja-JP" altLang="en-US" sz="1600" dirty="0"/>
              <a:t>モールに登録された案件への提案・質問が可能なシステムとなっています。また、もずやんモールユーザーも、もずやんモールの機能を活用して、</a:t>
            </a:r>
            <a:r>
              <a:rPr lang="en-US" altLang="ja-JP" sz="1600" dirty="0"/>
              <a:t>BM</a:t>
            </a:r>
            <a:r>
              <a:rPr lang="ja-JP" altLang="en-US" sz="1600" dirty="0"/>
              <a:t>万博商談に登録された案件への提案・質問が可能です。</a:t>
            </a:r>
            <a:endParaRPr lang="en-US" altLang="ja-JP" sz="1600" dirty="0"/>
          </a:p>
        </p:txBody>
      </p:sp>
      <p:sp>
        <p:nvSpPr>
          <p:cNvPr id="9" name="フローチャート: 組合せ 8"/>
          <p:cNvSpPr/>
          <p:nvPr/>
        </p:nvSpPr>
        <p:spPr>
          <a:xfrm>
            <a:off x="1670677" y="4197314"/>
            <a:ext cx="446396" cy="223198"/>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603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81253" y="66768"/>
            <a:ext cx="10515600" cy="572257"/>
          </a:xfrm>
        </p:spPr>
        <p:txBody>
          <a:bodyPr>
            <a:normAutofit/>
          </a:bodyPr>
          <a:lstStyle/>
          <a:p>
            <a:pPr marL="457200" indent="-457200">
              <a:buFont typeface="Wingdings" panose="05000000000000000000" pitchFamily="2" charset="2"/>
              <a:buChar char="n"/>
            </a:pPr>
            <a:r>
              <a:rPr lang="ja-JP" altLang="en-US" sz="3200" dirty="0"/>
              <a:t>ザ・ビジネスモールとの違い</a:t>
            </a:r>
          </a:p>
        </p:txBody>
      </p:sp>
      <p:sp>
        <p:nvSpPr>
          <p:cNvPr id="8" name="スライド番号プレースホルダー 7"/>
          <p:cNvSpPr>
            <a:spLocks noGrp="1"/>
          </p:cNvSpPr>
          <p:nvPr>
            <p:ph type="sldNum" sz="quarter" idx="12"/>
          </p:nvPr>
        </p:nvSpPr>
        <p:spPr/>
        <p:txBody>
          <a:bodyPr/>
          <a:lstStyle/>
          <a:p>
            <a:fld id="{03946589-08E0-4416-966A-003788EEBAFC}" type="slidenum">
              <a:rPr lang="ja-JP" altLang="en-US" sz="1600"/>
              <a:t>12</a:t>
            </a:fld>
            <a:endParaRPr lang="ja-JP" altLang="en-US" sz="1600" dirty="0"/>
          </a:p>
        </p:txBody>
      </p:sp>
      <p:sp>
        <p:nvSpPr>
          <p:cNvPr id="7" name="テキスト ボックス 6">
            <a:extLst>
              <a:ext uri="{FF2B5EF4-FFF2-40B4-BE49-F238E27FC236}">
                <a16:creationId xmlns:a16="http://schemas.microsoft.com/office/drawing/2014/main" id="{CA31465D-825A-4101-BD9F-912670E7E718}"/>
              </a:ext>
            </a:extLst>
          </p:cNvPr>
          <p:cNvSpPr txBox="1"/>
          <p:nvPr/>
        </p:nvSpPr>
        <p:spPr>
          <a:xfrm>
            <a:off x="292852" y="1002958"/>
            <a:ext cx="11383098" cy="5586145"/>
          </a:xfrm>
          <a:prstGeom prst="rect">
            <a:avLst/>
          </a:prstGeom>
          <a:noFill/>
        </p:spPr>
        <p:txBody>
          <a:bodyPr wrap="square" rtlCol="0">
            <a:spAutoFit/>
          </a:bodyPr>
          <a:lstStyle/>
          <a:p>
            <a:pPr marL="342900" indent="-342900" algn="l">
              <a:lnSpc>
                <a:spcPct val="150000"/>
              </a:lnSpc>
              <a:buFont typeface="Wingdings" panose="05000000000000000000" pitchFamily="2" charset="2"/>
              <a:buChar char="ü"/>
            </a:pPr>
            <a:r>
              <a:rPr kumimoji="1" lang="ja-JP" altLang="en-US" sz="2400" b="1" spc="300" dirty="0">
                <a:latin typeface="+mn-ea"/>
              </a:rPr>
              <a:t>商工会・商工会議所に入会しなくても利用可能</a:t>
            </a:r>
            <a:endParaRPr kumimoji="1" lang="en-US" altLang="ja-JP" sz="2400" b="1" spc="300" dirty="0">
              <a:latin typeface="+mn-ea"/>
            </a:endParaRPr>
          </a:p>
          <a:p>
            <a:pPr algn="l">
              <a:lnSpc>
                <a:spcPct val="150000"/>
              </a:lnSpc>
            </a:pPr>
            <a:r>
              <a:rPr lang="ja-JP" altLang="en-US" sz="2400" spc="300" dirty="0">
                <a:latin typeface="+mn-ea"/>
              </a:rPr>
              <a:t>　　→会員様以外の企業様と接点！</a:t>
            </a:r>
            <a:endParaRPr lang="en-US" altLang="ja-JP" sz="2400" spc="300" dirty="0">
              <a:latin typeface="+mn-ea"/>
            </a:endParaRPr>
          </a:p>
          <a:p>
            <a:pPr algn="l">
              <a:lnSpc>
                <a:spcPct val="150000"/>
              </a:lnSpc>
            </a:pPr>
            <a:r>
              <a:rPr lang="ja-JP" altLang="en-US" sz="2400" spc="300" dirty="0">
                <a:latin typeface="+mn-ea"/>
              </a:rPr>
              <a:t>　　→登録から利用まですべて無料！</a:t>
            </a:r>
            <a:endParaRPr kumimoji="1" lang="en-US" altLang="ja-JP" sz="800" spc="300" dirty="0">
              <a:latin typeface="+mn-ea"/>
            </a:endParaRPr>
          </a:p>
          <a:p>
            <a:pPr marL="342900" indent="-342900" algn="l">
              <a:lnSpc>
                <a:spcPct val="150000"/>
              </a:lnSpc>
              <a:buFont typeface="Wingdings" panose="05000000000000000000" pitchFamily="2" charset="2"/>
              <a:buChar char="ü"/>
            </a:pPr>
            <a:r>
              <a:rPr lang="ja-JP" altLang="en-US" sz="2400" b="1" spc="300" dirty="0">
                <a:latin typeface="+mn-ea"/>
              </a:rPr>
              <a:t>万博関連に特化！</a:t>
            </a:r>
            <a:endParaRPr lang="en-US" altLang="ja-JP" sz="2400" b="1" spc="300" dirty="0">
              <a:latin typeface="+mn-ea"/>
            </a:endParaRPr>
          </a:p>
          <a:p>
            <a:pPr algn="l">
              <a:lnSpc>
                <a:spcPct val="150000"/>
              </a:lnSpc>
            </a:pPr>
            <a:r>
              <a:rPr lang="ja-JP" altLang="en-US" sz="2400" spc="300" dirty="0">
                <a:latin typeface="+mn-ea"/>
              </a:rPr>
              <a:t>　　</a:t>
            </a:r>
            <a:r>
              <a:rPr kumimoji="1" lang="ja-JP" altLang="en-US" sz="2400" spc="300" dirty="0">
                <a:latin typeface="+mn-ea"/>
              </a:rPr>
              <a:t>→万博で発生する様々な需要や経済効果を取り込める</a:t>
            </a:r>
            <a:endParaRPr kumimoji="1" lang="en-US" altLang="ja-JP" sz="800" spc="300" dirty="0">
              <a:latin typeface="+mn-ea"/>
            </a:endParaRPr>
          </a:p>
          <a:p>
            <a:pPr marL="342900" indent="-342900" algn="l">
              <a:lnSpc>
                <a:spcPct val="150000"/>
              </a:lnSpc>
              <a:buFont typeface="Wingdings" panose="05000000000000000000" pitchFamily="2" charset="2"/>
              <a:buChar char="ü"/>
            </a:pPr>
            <a:r>
              <a:rPr kumimoji="1" lang="ja-JP" altLang="en-US" sz="2400" b="1" spc="300" dirty="0">
                <a:latin typeface="+mn-ea"/>
              </a:rPr>
              <a:t>受注側は大阪府内のみ！</a:t>
            </a:r>
            <a:endParaRPr kumimoji="1" lang="en-US" altLang="ja-JP" sz="2400" b="1" spc="300" dirty="0">
              <a:latin typeface="+mn-ea"/>
            </a:endParaRPr>
          </a:p>
          <a:p>
            <a:pPr algn="l">
              <a:lnSpc>
                <a:spcPct val="150000"/>
              </a:lnSpc>
            </a:pPr>
            <a:r>
              <a:rPr lang="ja-JP" altLang="en-US" sz="2400" spc="300" dirty="0">
                <a:latin typeface="+mn-ea"/>
              </a:rPr>
              <a:t>　　→地元大阪ならではの商品</a:t>
            </a:r>
            <a:r>
              <a:rPr lang="en-US" altLang="ja-JP" sz="2400" spc="300" dirty="0">
                <a:latin typeface="+mn-ea"/>
              </a:rPr>
              <a:t>PR</a:t>
            </a:r>
            <a:r>
              <a:rPr lang="ja-JP" altLang="en-US" sz="2400" spc="300" dirty="0">
                <a:latin typeface="+mn-ea"/>
              </a:rPr>
              <a:t>ができる</a:t>
            </a:r>
            <a:endParaRPr lang="en-US" altLang="ja-JP" sz="2400" spc="300" dirty="0">
              <a:latin typeface="+mn-ea"/>
            </a:endParaRPr>
          </a:p>
          <a:p>
            <a:pPr algn="l">
              <a:lnSpc>
                <a:spcPct val="150000"/>
              </a:lnSpc>
            </a:pPr>
            <a:r>
              <a:rPr kumimoji="1" lang="ja-JP" altLang="en-US" sz="2400" spc="300" dirty="0">
                <a:latin typeface="+mn-ea"/>
              </a:rPr>
              <a:t>　　→</a:t>
            </a:r>
            <a:r>
              <a:rPr kumimoji="1" lang="en-US" altLang="ja-JP" sz="2400" spc="300" dirty="0">
                <a:latin typeface="+mn-ea"/>
              </a:rPr>
              <a:t>SDG</a:t>
            </a:r>
            <a:r>
              <a:rPr kumimoji="1" lang="ja-JP" altLang="en-US" sz="2400" spc="300" dirty="0" err="1">
                <a:latin typeface="+mn-ea"/>
              </a:rPr>
              <a:t>ｓ</a:t>
            </a:r>
            <a:r>
              <a:rPr kumimoji="1" lang="ja-JP" altLang="en-US" sz="2400" spc="300" dirty="0">
                <a:latin typeface="+mn-ea"/>
              </a:rPr>
              <a:t>に特化</a:t>
            </a:r>
            <a:r>
              <a:rPr lang="ja-JP" altLang="en-US" sz="2400" spc="300" dirty="0">
                <a:latin typeface="+mn-ea"/>
              </a:rPr>
              <a:t>した商品等、</a:t>
            </a:r>
            <a:endParaRPr lang="en-US" altLang="ja-JP" sz="2400" spc="300" dirty="0">
              <a:latin typeface="+mn-ea"/>
            </a:endParaRPr>
          </a:p>
          <a:p>
            <a:pPr algn="l">
              <a:lnSpc>
                <a:spcPct val="150000"/>
              </a:lnSpc>
            </a:pPr>
            <a:r>
              <a:rPr lang="ja-JP" altLang="en-US" sz="2400" spc="300" dirty="0">
                <a:latin typeface="+mn-ea"/>
              </a:rPr>
              <a:t>　　　ピンポイント発注ができる</a:t>
            </a:r>
            <a:endParaRPr lang="en-US" altLang="ja-JP" sz="2400" spc="300" dirty="0">
              <a:latin typeface="+mn-ea"/>
            </a:endParaRPr>
          </a:p>
          <a:p>
            <a:pPr marL="342900" indent="-342900" algn="l">
              <a:lnSpc>
                <a:spcPct val="150000"/>
              </a:lnSpc>
              <a:buFont typeface="Wingdings" panose="05000000000000000000" pitchFamily="2" charset="2"/>
              <a:buChar char="ü"/>
            </a:pPr>
            <a:r>
              <a:rPr lang="ja-JP" altLang="en-US" sz="2400" b="1" spc="300" dirty="0">
                <a:latin typeface="+mn-ea"/>
              </a:rPr>
              <a:t>国や自治体の補助金セミナーの情報等有益情報を定期的に発信</a:t>
            </a:r>
            <a:endParaRPr kumimoji="1" lang="ja-JP" altLang="en-US" sz="2400" b="1" spc="300" dirty="0">
              <a:latin typeface="+mn-ea"/>
            </a:endParaRPr>
          </a:p>
        </p:txBody>
      </p:sp>
      <p:sp>
        <p:nvSpPr>
          <p:cNvPr id="5" name="正方形/長方形 4">
            <a:extLst>
              <a:ext uri="{FF2B5EF4-FFF2-40B4-BE49-F238E27FC236}">
                <a16:creationId xmlns:a16="http://schemas.microsoft.com/office/drawing/2014/main" id="{B2C50DD4-0111-4FE9-84C2-65C358571F91}"/>
              </a:ext>
            </a:extLst>
          </p:cNvPr>
          <p:cNvSpPr/>
          <p:nvPr/>
        </p:nvSpPr>
        <p:spPr>
          <a:xfrm>
            <a:off x="8425599" y="3885272"/>
            <a:ext cx="3473549" cy="1969770"/>
          </a:xfrm>
          <a:prstGeom prst="rect">
            <a:avLst/>
          </a:prstGeom>
          <a:solidFill>
            <a:schemeClr val="accent1">
              <a:lumMod val="20000"/>
              <a:lumOff val="80000"/>
            </a:schemeClr>
          </a:solid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a:solidFill>
                  <a:srgbClr val="000000"/>
                </a:solidFill>
                <a:latin typeface="+mn-ea"/>
              </a:rPr>
              <a:t>＜</a:t>
            </a:r>
            <a:r>
              <a:rPr lang="en-US" altLang="ja-JP" sz="1600" dirty="0">
                <a:solidFill>
                  <a:srgbClr val="000000"/>
                </a:solidFill>
                <a:latin typeface="+mn-ea"/>
              </a:rPr>
              <a:t>2021</a:t>
            </a:r>
            <a:r>
              <a:rPr lang="ja-JP" altLang="en-US" sz="1600" dirty="0">
                <a:solidFill>
                  <a:srgbClr val="000000"/>
                </a:solidFill>
                <a:latin typeface="+mn-ea"/>
              </a:rPr>
              <a:t>年度ザ・ビジネスモール　　　　　の成約実績＞</a:t>
            </a:r>
            <a:br>
              <a:rPr lang="ja-JP" altLang="en-US" sz="1600" dirty="0">
                <a:solidFill>
                  <a:srgbClr val="000000"/>
                </a:solidFill>
                <a:latin typeface="+mn-ea"/>
              </a:rPr>
            </a:br>
            <a:r>
              <a:rPr lang="ja-JP" altLang="en-US" dirty="0">
                <a:solidFill>
                  <a:srgbClr val="000000"/>
                </a:solidFill>
                <a:latin typeface="+mn-ea"/>
              </a:rPr>
              <a:t>案件登録数　</a:t>
            </a:r>
            <a:r>
              <a:rPr lang="en-US" altLang="ja-JP" dirty="0">
                <a:solidFill>
                  <a:srgbClr val="000000"/>
                </a:solidFill>
                <a:latin typeface="+mn-ea"/>
              </a:rPr>
              <a:t>1,456</a:t>
            </a:r>
            <a:r>
              <a:rPr lang="ja-JP" altLang="en-US" dirty="0">
                <a:solidFill>
                  <a:srgbClr val="000000"/>
                </a:solidFill>
                <a:latin typeface="+mn-ea"/>
              </a:rPr>
              <a:t>件</a:t>
            </a:r>
            <a:br>
              <a:rPr lang="ja-JP" altLang="en-US" dirty="0">
                <a:solidFill>
                  <a:srgbClr val="000000"/>
                </a:solidFill>
                <a:latin typeface="+mn-ea"/>
              </a:rPr>
            </a:br>
            <a:r>
              <a:rPr lang="ja-JP" altLang="en-US" dirty="0">
                <a:solidFill>
                  <a:srgbClr val="000000"/>
                </a:solidFill>
                <a:latin typeface="+mn-ea"/>
              </a:rPr>
              <a:t>提案・見積数　</a:t>
            </a:r>
            <a:r>
              <a:rPr lang="en-US" altLang="ja-JP" dirty="0">
                <a:solidFill>
                  <a:srgbClr val="000000"/>
                </a:solidFill>
                <a:latin typeface="+mn-ea"/>
              </a:rPr>
              <a:t>8,280</a:t>
            </a:r>
            <a:r>
              <a:rPr lang="ja-JP" altLang="en-US" dirty="0">
                <a:solidFill>
                  <a:srgbClr val="000000"/>
                </a:solidFill>
                <a:latin typeface="+mn-ea"/>
              </a:rPr>
              <a:t>件</a:t>
            </a:r>
            <a:br>
              <a:rPr lang="ja-JP" altLang="en-US" dirty="0">
                <a:solidFill>
                  <a:srgbClr val="000000"/>
                </a:solidFill>
                <a:latin typeface="+mn-ea"/>
              </a:rPr>
            </a:br>
            <a:r>
              <a:rPr lang="ja-JP" altLang="en-US" dirty="0">
                <a:solidFill>
                  <a:srgbClr val="000000"/>
                </a:solidFill>
                <a:latin typeface="+mn-ea"/>
              </a:rPr>
              <a:t>商談開始数　</a:t>
            </a:r>
            <a:r>
              <a:rPr lang="en-US" altLang="ja-JP" dirty="0">
                <a:solidFill>
                  <a:srgbClr val="000000"/>
                </a:solidFill>
                <a:latin typeface="+mn-ea"/>
              </a:rPr>
              <a:t>3,740</a:t>
            </a:r>
            <a:r>
              <a:rPr lang="ja-JP" altLang="en-US" dirty="0">
                <a:solidFill>
                  <a:srgbClr val="000000"/>
                </a:solidFill>
                <a:latin typeface="+mn-ea"/>
              </a:rPr>
              <a:t>件</a:t>
            </a:r>
            <a:br>
              <a:rPr lang="ja-JP" altLang="en-US" dirty="0">
                <a:solidFill>
                  <a:srgbClr val="000000"/>
                </a:solidFill>
                <a:latin typeface="+mn-ea"/>
              </a:rPr>
            </a:br>
            <a:r>
              <a:rPr lang="ja-JP" altLang="en-US" dirty="0">
                <a:solidFill>
                  <a:srgbClr val="000000"/>
                </a:solidFill>
                <a:latin typeface="+mn-ea"/>
              </a:rPr>
              <a:t>商談成立報告数　</a:t>
            </a:r>
            <a:r>
              <a:rPr lang="en-US" altLang="ja-JP" dirty="0">
                <a:solidFill>
                  <a:srgbClr val="000000"/>
                </a:solidFill>
                <a:latin typeface="+mn-ea"/>
              </a:rPr>
              <a:t>502</a:t>
            </a:r>
            <a:r>
              <a:rPr lang="ja-JP" altLang="en-US" dirty="0">
                <a:solidFill>
                  <a:srgbClr val="000000"/>
                </a:solidFill>
                <a:latin typeface="+mn-ea"/>
              </a:rPr>
              <a:t>件</a:t>
            </a:r>
            <a:endParaRPr lang="en-US" altLang="ja-JP" dirty="0">
              <a:solidFill>
                <a:srgbClr val="000000"/>
              </a:solidFill>
              <a:latin typeface="+mn-ea"/>
            </a:endParaRPr>
          </a:p>
          <a:p>
            <a:r>
              <a:rPr lang="ja-JP" altLang="en-US" dirty="0">
                <a:solidFill>
                  <a:srgbClr val="000000"/>
                </a:solidFill>
                <a:latin typeface="+mn-ea"/>
              </a:rPr>
              <a:t>商談成約率　</a:t>
            </a:r>
            <a:r>
              <a:rPr lang="en-US" altLang="ja-JP" dirty="0">
                <a:solidFill>
                  <a:srgbClr val="000000"/>
                </a:solidFill>
                <a:latin typeface="+mn-ea"/>
              </a:rPr>
              <a:t>34.5%</a:t>
            </a:r>
            <a:endParaRPr lang="ja-JP" altLang="en-US" dirty="0">
              <a:latin typeface="+mn-ea"/>
            </a:endParaRPr>
          </a:p>
        </p:txBody>
      </p:sp>
    </p:spTree>
    <p:extLst>
      <p:ext uri="{BB962C8B-B14F-4D97-AF65-F5344CB8AC3E}">
        <p14:creationId xmlns:p14="http://schemas.microsoft.com/office/powerpoint/2010/main" val="23833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60263" y="37425"/>
            <a:ext cx="10515600" cy="714376"/>
          </a:xfrm>
        </p:spPr>
        <p:txBody>
          <a:bodyPr>
            <a:normAutofit/>
          </a:bodyPr>
          <a:lstStyle/>
          <a:p>
            <a:pPr marL="457200" indent="-457200">
              <a:buFont typeface="Wingdings" panose="05000000000000000000" pitchFamily="2" charset="2"/>
              <a:buChar char="n"/>
            </a:pPr>
            <a:r>
              <a:rPr lang="ja-JP" altLang="en-US" sz="3200" dirty="0"/>
              <a:t>ユーザー登録方法</a:t>
            </a:r>
            <a:endParaRPr kumimoji="1" lang="ja-JP" altLang="en-US" sz="3200" b="1" dirty="0"/>
          </a:p>
        </p:txBody>
      </p:sp>
      <p:pic>
        <p:nvPicPr>
          <p:cNvPr id="14" name="図 13">
            <a:extLst>
              <a:ext uri="{FF2B5EF4-FFF2-40B4-BE49-F238E27FC236}">
                <a16:creationId xmlns:a16="http://schemas.microsoft.com/office/drawing/2014/main" id="{1E69E704-8315-4DF3-8BA6-7D6580AEE237}"/>
              </a:ext>
            </a:extLst>
          </p:cNvPr>
          <p:cNvPicPr>
            <a:picLocks noChangeAspect="1"/>
          </p:cNvPicPr>
          <p:nvPr/>
        </p:nvPicPr>
        <p:blipFill>
          <a:blip r:embed="rId3"/>
          <a:stretch>
            <a:fillRect/>
          </a:stretch>
        </p:blipFill>
        <p:spPr>
          <a:xfrm>
            <a:off x="181253" y="1348869"/>
            <a:ext cx="7911711" cy="5273634"/>
          </a:xfrm>
          <a:prstGeom prst="rect">
            <a:avLst/>
          </a:prstGeom>
        </p:spPr>
      </p:pic>
      <p:cxnSp>
        <p:nvCxnSpPr>
          <p:cNvPr id="23" name="コネクタ: カギ線 22">
            <a:extLst>
              <a:ext uri="{FF2B5EF4-FFF2-40B4-BE49-F238E27FC236}">
                <a16:creationId xmlns:a16="http://schemas.microsoft.com/office/drawing/2014/main" id="{A1EEF14C-1AEA-490F-A0A8-1616B79B7C99}"/>
              </a:ext>
            </a:extLst>
          </p:cNvPr>
          <p:cNvCxnSpPr>
            <a:cxnSpLocks/>
          </p:cNvCxnSpPr>
          <p:nvPr/>
        </p:nvCxnSpPr>
        <p:spPr>
          <a:xfrm flipV="1">
            <a:off x="1069999" y="1432045"/>
            <a:ext cx="4676837" cy="344413"/>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矢印: 左 28">
            <a:extLst>
              <a:ext uri="{FF2B5EF4-FFF2-40B4-BE49-F238E27FC236}">
                <a16:creationId xmlns:a16="http://schemas.microsoft.com/office/drawing/2014/main" id="{48082255-7FBB-4D0C-AADC-8EF0C62C8E2C}"/>
              </a:ext>
            </a:extLst>
          </p:cNvPr>
          <p:cNvSpPr/>
          <p:nvPr/>
        </p:nvSpPr>
        <p:spPr>
          <a:xfrm rot="19766249">
            <a:off x="598196" y="1993603"/>
            <a:ext cx="359059" cy="323546"/>
          </a:xfrm>
          <a:prstGeom prst="leftArrow">
            <a:avLst/>
          </a:prstGeom>
          <a:solidFill>
            <a:srgbClr val="FF0000"/>
          </a:solidFill>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dirty="0"/>
          </a:p>
        </p:txBody>
      </p:sp>
      <p:sp>
        <p:nvSpPr>
          <p:cNvPr id="30" name="矢印: 左 29">
            <a:extLst>
              <a:ext uri="{FF2B5EF4-FFF2-40B4-BE49-F238E27FC236}">
                <a16:creationId xmlns:a16="http://schemas.microsoft.com/office/drawing/2014/main" id="{A43D01C8-678E-4201-9D80-BC94E5EB10FA}"/>
              </a:ext>
            </a:extLst>
          </p:cNvPr>
          <p:cNvSpPr/>
          <p:nvPr/>
        </p:nvSpPr>
        <p:spPr>
          <a:xfrm rot="19057818">
            <a:off x="524690" y="3045299"/>
            <a:ext cx="326209" cy="345276"/>
          </a:xfrm>
          <a:prstGeom prst="leftArrow">
            <a:avLst/>
          </a:prstGeom>
          <a:solidFill>
            <a:srgbClr val="FF0000"/>
          </a:solidFill>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dirty="0"/>
          </a:p>
        </p:txBody>
      </p:sp>
      <p:sp>
        <p:nvSpPr>
          <p:cNvPr id="31" name="矢印: 左 30">
            <a:extLst>
              <a:ext uri="{FF2B5EF4-FFF2-40B4-BE49-F238E27FC236}">
                <a16:creationId xmlns:a16="http://schemas.microsoft.com/office/drawing/2014/main" id="{BB956365-69D3-415F-AFC8-A6A72379AD50}"/>
              </a:ext>
            </a:extLst>
          </p:cNvPr>
          <p:cNvSpPr/>
          <p:nvPr/>
        </p:nvSpPr>
        <p:spPr>
          <a:xfrm rot="19214464">
            <a:off x="459336" y="4328534"/>
            <a:ext cx="317155" cy="359438"/>
          </a:xfrm>
          <a:prstGeom prst="leftArrow">
            <a:avLst/>
          </a:prstGeom>
          <a:solidFill>
            <a:srgbClr val="FF0000"/>
          </a:solidFill>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AAB50F3D-8129-446E-A338-856CA8CF5093}"/>
              </a:ext>
            </a:extLst>
          </p:cNvPr>
          <p:cNvSpPr/>
          <p:nvPr/>
        </p:nvSpPr>
        <p:spPr>
          <a:xfrm>
            <a:off x="7880302" y="5124948"/>
            <a:ext cx="4101562" cy="10602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発注側、受注側の両方で登録する場合、</a:t>
            </a:r>
            <a:r>
              <a:rPr kumimoji="1" lang="ja-JP" altLang="en-US" sz="2000" b="1" dirty="0"/>
              <a:t>メールアドレス</a:t>
            </a:r>
            <a:r>
              <a:rPr lang="ja-JP" altLang="en-US" sz="2000" b="1" dirty="0"/>
              <a:t>は</a:t>
            </a:r>
            <a:r>
              <a:rPr kumimoji="1" lang="ja-JP" altLang="en-US" sz="2000" b="1" dirty="0"/>
              <a:t>２つ</a:t>
            </a:r>
            <a:r>
              <a:rPr kumimoji="1" lang="ja-JP" altLang="en-US" sz="2000" dirty="0"/>
              <a:t>必要</a:t>
            </a:r>
          </a:p>
        </p:txBody>
      </p:sp>
      <p:sp>
        <p:nvSpPr>
          <p:cNvPr id="6" name="AutoShape 4" descr="https://www.expo-mozuyanmall.jp/img/about_03.jpg">
            <a:extLst>
              <a:ext uri="{FF2B5EF4-FFF2-40B4-BE49-F238E27FC236}">
                <a16:creationId xmlns:a16="http://schemas.microsoft.com/office/drawing/2014/main" id="{37932A7F-E4BB-461B-96E6-3373A9A6C288}"/>
              </a:ext>
            </a:extLst>
          </p:cNvPr>
          <p:cNvSpPr>
            <a:spLocks noChangeAspect="1" noChangeArrowheads="1"/>
          </p:cNvSpPr>
          <p:nvPr/>
        </p:nvSpPr>
        <p:spPr bwMode="auto">
          <a:xfrm>
            <a:off x="9653469" y="486099"/>
            <a:ext cx="2357277" cy="2357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17" name="図 16">
            <a:extLst>
              <a:ext uri="{FF2B5EF4-FFF2-40B4-BE49-F238E27FC236}">
                <a16:creationId xmlns:a16="http://schemas.microsoft.com/office/drawing/2014/main" id="{2CE14E0B-F74D-4B16-94CB-78D2379E0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589" y="672837"/>
            <a:ext cx="5261255" cy="1862827"/>
          </a:xfrm>
          <a:prstGeom prst="rect">
            <a:avLst/>
          </a:prstGeom>
        </p:spPr>
      </p:pic>
      <p:cxnSp>
        <p:nvCxnSpPr>
          <p:cNvPr id="7" name="直線コネクタ 6">
            <a:extLst>
              <a:ext uri="{FF2B5EF4-FFF2-40B4-BE49-F238E27FC236}">
                <a16:creationId xmlns:a16="http://schemas.microsoft.com/office/drawing/2014/main" id="{1DB7FD27-9F59-4344-84B2-322995D2F6FA}"/>
              </a:ext>
            </a:extLst>
          </p:cNvPr>
          <p:cNvCxnSpPr/>
          <p:nvPr/>
        </p:nvCxnSpPr>
        <p:spPr>
          <a:xfrm>
            <a:off x="2748030" y="4991386"/>
            <a:ext cx="1897183" cy="0"/>
          </a:xfrm>
          <a:prstGeom prst="line">
            <a:avLst/>
          </a:prstGeom>
          <a:ln w="38100"/>
        </p:spPr>
        <p:style>
          <a:lnRef idx="3">
            <a:schemeClr val="accent4"/>
          </a:lnRef>
          <a:fillRef idx="0">
            <a:schemeClr val="accent4"/>
          </a:fillRef>
          <a:effectRef idx="2">
            <a:schemeClr val="accent4"/>
          </a:effectRef>
          <a:fontRef idx="minor">
            <a:schemeClr val="tx1"/>
          </a:fontRef>
        </p:style>
      </p:cxnSp>
      <p:sp>
        <p:nvSpPr>
          <p:cNvPr id="8" name="スライド番号プレースホルダー 7">
            <a:extLst>
              <a:ext uri="{FF2B5EF4-FFF2-40B4-BE49-F238E27FC236}">
                <a16:creationId xmlns:a16="http://schemas.microsoft.com/office/drawing/2014/main" id="{17D783BF-55DA-4EDB-BFC7-B56EC1C48D43}"/>
              </a:ext>
            </a:extLst>
          </p:cNvPr>
          <p:cNvSpPr>
            <a:spLocks noGrp="1"/>
          </p:cNvSpPr>
          <p:nvPr>
            <p:ph type="sldNum" sz="quarter" idx="12"/>
          </p:nvPr>
        </p:nvSpPr>
        <p:spPr/>
        <p:txBody>
          <a:bodyPr/>
          <a:lstStyle/>
          <a:p>
            <a:fld id="{03946589-08E0-4416-966A-003788EEBAFC}" type="slidenum">
              <a:rPr kumimoji="1" lang="ja-JP" altLang="en-US" sz="1600" smtClean="0"/>
              <a:t>13</a:t>
            </a:fld>
            <a:endParaRPr kumimoji="1" lang="ja-JP" altLang="en-US" sz="1600" dirty="0"/>
          </a:p>
        </p:txBody>
      </p:sp>
    </p:spTree>
    <p:extLst>
      <p:ext uri="{BB962C8B-B14F-4D97-AF65-F5344CB8AC3E}">
        <p14:creationId xmlns:p14="http://schemas.microsoft.com/office/powerpoint/2010/main" val="412547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23"/>
                                        </p:tgtEl>
                                      </p:cBhvr>
                                    </p:animEffect>
                                    <p:animScale>
                                      <p:cBhvr>
                                        <p:cTn id="10" dur="250" autoRev="1" fill="hold"/>
                                        <p:tgtEl>
                                          <p:spTgt spid="23"/>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218877" y="101451"/>
            <a:ext cx="10515600" cy="543403"/>
          </a:xfrm>
        </p:spPr>
        <p:txBody>
          <a:bodyPr>
            <a:normAutofit/>
          </a:bodyPr>
          <a:lstStyle/>
          <a:p>
            <a:pPr marL="457200" indent="-457200">
              <a:buFont typeface="Wingdings" panose="05000000000000000000" pitchFamily="2" charset="2"/>
              <a:buChar char="n"/>
            </a:pPr>
            <a:r>
              <a:rPr lang="ja-JP" altLang="en-US" sz="3200" dirty="0"/>
              <a:t>商談までの流れ</a:t>
            </a:r>
          </a:p>
        </p:txBody>
      </p:sp>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3" name="正方形/長方形 2">
            <a:extLst>
              <a:ext uri="{FF2B5EF4-FFF2-40B4-BE49-F238E27FC236}">
                <a16:creationId xmlns:a16="http://schemas.microsoft.com/office/drawing/2014/main" id="{580A0DD1-1485-4B02-8E4E-0F70FC24595B}"/>
              </a:ext>
            </a:extLst>
          </p:cNvPr>
          <p:cNvSpPr/>
          <p:nvPr/>
        </p:nvSpPr>
        <p:spPr>
          <a:xfrm>
            <a:off x="584971" y="1360697"/>
            <a:ext cx="10155509" cy="5132174"/>
          </a:xfrm>
          <a:prstGeom prst="rect">
            <a:avLst/>
          </a:prstGeom>
        </p:spPr>
        <p:txBody>
          <a:bodyPr wrap="square">
            <a:spAutoFit/>
          </a:bodyPr>
          <a:lstStyle/>
          <a:p>
            <a:pPr marL="457200" indent="-457200">
              <a:lnSpc>
                <a:spcPct val="150000"/>
              </a:lnSpc>
              <a:buFont typeface="+mj-ea"/>
              <a:buAutoNum type="circleNumDbPlain"/>
            </a:pPr>
            <a:r>
              <a:rPr lang="ja-JP" altLang="en-US" sz="2400" b="1" dirty="0">
                <a:latin typeface="Meiryo" panose="020B0604030504040204" pitchFamily="50" charset="-128"/>
                <a:ea typeface="Meiryo" panose="020B0604030504040204" pitchFamily="50" charset="-128"/>
              </a:rPr>
              <a:t>事前準備</a:t>
            </a:r>
            <a:endParaRPr lang="en-US" altLang="ja-JP" sz="2400" b="1" dirty="0">
              <a:latin typeface="Meiryo" panose="020B0604030504040204" pitchFamily="50" charset="-128"/>
              <a:ea typeface="Meiryo" panose="020B0604030504040204" pitchFamily="50" charset="-128"/>
            </a:endParaRPr>
          </a:p>
          <a:p>
            <a:pPr marL="914399" lvl="1" indent="-4572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商品・サービス情報登録</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ea"/>
              <a:buAutoNum type="circleNumDbPlain" startAt="2"/>
            </a:pPr>
            <a:r>
              <a:rPr lang="ja-JP" altLang="en-US" sz="2400" b="1" dirty="0">
                <a:latin typeface="Meiryo" panose="020B0604030504040204" pitchFamily="50" charset="-128"/>
                <a:ea typeface="Meiryo" panose="020B0604030504040204" pitchFamily="50" charset="-128"/>
              </a:rPr>
              <a:t>案件を見つける</a:t>
            </a:r>
            <a:endParaRPr lang="en-US" altLang="ja-JP" sz="2400" b="1" dirty="0">
              <a:latin typeface="Meiryo" panose="020B0604030504040204" pitchFamily="50" charset="-128"/>
              <a:ea typeface="Meiryo" panose="020B0604030504040204" pitchFamily="50" charset="-128"/>
            </a:endParaRPr>
          </a:p>
          <a:p>
            <a:pPr marL="971550" lvl="1" indent="-514351">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関心カテゴリを設定すると新着案件をメールでお知らせ</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lt"/>
              <a:buAutoNum type="circleNumDbPlain" startAt="2"/>
            </a:pPr>
            <a:r>
              <a:rPr lang="ja-JP" altLang="en-US" sz="2400" b="1" dirty="0">
                <a:latin typeface="Meiryo" panose="020B0604030504040204" pitchFamily="50" charset="-128"/>
                <a:ea typeface="Meiryo" panose="020B0604030504040204" pitchFamily="50" charset="-128"/>
              </a:rPr>
              <a:t>提案・応募をする</a:t>
            </a:r>
            <a:endParaRPr lang="en-US" altLang="ja-JP" sz="2400" b="1" dirty="0">
              <a:latin typeface="Meiryo" panose="020B0604030504040204" pitchFamily="50" charset="-128"/>
              <a:ea typeface="Meiryo" panose="020B0604030504040204" pitchFamily="50" charset="-128"/>
            </a:endParaRPr>
          </a:p>
          <a:p>
            <a:pPr marL="971550" lvl="1" indent="-514351">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質問がある場合「質問」機能で尋ねる</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lt"/>
              <a:buAutoNum type="circleNumDbPlain" startAt="2"/>
            </a:pPr>
            <a:r>
              <a:rPr lang="ja-JP" altLang="en-US" sz="2400" b="1" dirty="0">
                <a:latin typeface="Meiryo" panose="020B0604030504040204" pitchFamily="50" charset="-128"/>
                <a:ea typeface="Meiryo" panose="020B0604030504040204" pitchFamily="50" charset="-128"/>
              </a:rPr>
              <a:t>商談</a:t>
            </a:r>
            <a:endParaRPr lang="en-US" altLang="ja-JP" sz="2400" b="1" dirty="0">
              <a:latin typeface="Meiryo" panose="020B0604030504040204" pitchFamily="50" charset="-128"/>
              <a:ea typeface="Meiryo" panose="020B0604030504040204" pitchFamily="50" charset="-128"/>
            </a:endParaRPr>
          </a:p>
          <a:p>
            <a:pPr marL="971550" lvl="1" indent="-514351">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お互い連絡先が表示され、直接やり取り</a:t>
            </a:r>
            <a:endParaRPr lang="en-US" altLang="ja-JP" sz="2000" dirty="0">
              <a:latin typeface="Meiryo" panose="020B0604030504040204" pitchFamily="50" charset="-128"/>
              <a:ea typeface="Meiryo" panose="020B0604030504040204" pitchFamily="50" charset="-128"/>
            </a:endParaRPr>
          </a:p>
          <a:p>
            <a:pPr marL="571500" indent="-571500">
              <a:lnSpc>
                <a:spcPct val="150000"/>
              </a:lnSpc>
              <a:buFont typeface="+mj-lt"/>
              <a:buAutoNum type="circleNumDbPlain" startAt="2"/>
            </a:pPr>
            <a:r>
              <a:rPr lang="ja-JP" altLang="en-US" sz="2400" b="1" dirty="0">
                <a:latin typeface="Meiryo" panose="020B0604030504040204" pitchFamily="50" charset="-128"/>
                <a:ea typeface="Meiryo" panose="020B0604030504040204" pitchFamily="50" charset="-128"/>
              </a:rPr>
              <a:t>成立</a:t>
            </a:r>
            <a:r>
              <a:rPr lang="en-US" altLang="ja-JP" sz="2400" b="1" dirty="0">
                <a:latin typeface="Meiryo" panose="020B0604030504040204" pitchFamily="50" charset="-128"/>
                <a:ea typeface="Meiryo" panose="020B0604030504040204" pitchFamily="50" charset="-128"/>
              </a:rPr>
              <a:t>/</a:t>
            </a:r>
            <a:r>
              <a:rPr lang="ja-JP" altLang="en-US" sz="2400" b="1" dirty="0">
                <a:latin typeface="Meiryo" panose="020B0604030504040204" pitchFamily="50" charset="-128"/>
                <a:ea typeface="Meiryo" panose="020B0604030504040204" pitchFamily="50" charset="-128"/>
              </a:rPr>
              <a:t>不成立報告</a:t>
            </a:r>
            <a:endParaRPr lang="en-US" altLang="ja-JP" sz="2400" b="1" dirty="0">
              <a:latin typeface="Meiryo" panose="020B0604030504040204" pitchFamily="50" charset="-128"/>
              <a:ea typeface="Meiryo" panose="020B0604030504040204" pitchFamily="50" charset="-128"/>
            </a:endParaRPr>
          </a:p>
          <a:p>
            <a:pPr marL="1028700" lvl="1" indent="-5715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マイページで商談結果の報告</a:t>
            </a:r>
            <a:endParaRPr lang="en-US" altLang="ja-JP" sz="2000" dirty="0">
              <a:latin typeface="Meiryo" panose="020B0604030504040204" pitchFamily="50" charset="-128"/>
              <a:ea typeface="Meiryo" panose="020B0604030504040204" pitchFamily="50" charset="-128"/>
            </a:endParaRPr>
          </a:p>
        </p:txBody>
      </p:sp>
      <p:pic>
        <p:nvPicPr>
          <p:cNvPr id="8" name="グラフィックス 7" descr="封筒">
            <a:extLst>
              <a:ext uri="{FF2B5EF4-FFF2-40B4-BE49-F238E27FC236}">
                <a16:creationId xmlns:a16="http://schemas.microsoft.com/office/drawing/2014/main" id="{23B081BC-9340-4673-8A4E-3E5DAF3A0A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786175">
            <a:off x="7750131" y="1942755"/>
            <a:ext cx="914400" cy="914400"/>
          </a:xfrm>
          <a:prstGeom prst="rect">
            <a:avLst/>
          </a:prstGeom>
        </p:spPr>
      </p:pic>
      <p:sp>
        <p:nvSpPr>
          <p:cNvPr id="9" name="吹き出し: 四角形 8">
            <a:extLst>
              <a:ext uri="{FF2B5EF4-FFF2-40B4-BE49-F238E27FC236}">
                <a16:creationId xmlns:a16="http://schemas.microsoft.com/office/drawing/2014/main" id="{2F8A0641-EC8C-4BD8-951A-9F7C533A0BA7}"/>
              </a:ext>
            </a:extLst>
          </p:cNvPr>
          <p:cNvSpPr/>
          <p:nvPr/>
        </p:nvSpPr>
        <p:spPr>
          <a:xfrm>
            <a:off x="7100391" y="3926784"/>
            <a:ext cx="4512641" cy="1234095"/>
          </a:xfrm>
          <a:prstGeom prst="wedgeRectCallout">
            <a:avLst>
              <a:gd name="adj1" fmla="val -59216"/>
              <a:gd name="adj2" fmla="val 39159"/>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285751" indent="-285751">
              <a:buFont typeface="Wingdings" panose="05000000000000000000" pitchFamily="2" charset="2"/>
              <a:buChar char="l"/>
            </a:pPr>
            <a:r>
              <a:rPr lang="ja-JP" altLang="en-US" sz="1801" dirty="0"/>
              <a:t>電話</a:t>
            </a:r>
            <a:endParaRPr lang="en-US" altLang="ja-JP" sz="1801" dirty="0"/>
          </a:p>
          <a:p>
            <a:pPr marL="285751" indent="-285751">
              <a:buFont typeface="Wingdings" panose="05000000000000000000" pitchFamily="2" charset="2"/>
              <a:buChar char="l"/>
            </a:pPr>
            <a:r>
              <a:rPr lang="ja-JP" altLang="en-US" sz="1801" dirty="0"/>
              <a:t>メール</a:t>
            </a:r>
            <a:endParaRPr lang="en-US" altLang="ja-JP" sz="1801" dirty="0"/>
          </a:p>
          <a:p>
            <a:pPr marL="285751" indent="-285751">
              <a:buFont typeface="Wingdings" panose="05000000000000000000" pitchFamily="2" charset="2"/>
              <a:buChar char="l"/>
            </a:pPr>
            <a:r>
              <a:rPr lang="ja-JP" altLang="en-US" sz="1801" dirty="0"/>
              <a:t>直接面談</a:t>
            </a:r>
            <a:endParaRPr lang="en-US" altLang="ja-JP" sz="1801" dirty="0"/>
          </a:p>
          <a:p>
            <a:pPr marL="285751" indent="-285751">
              <a:buFont typeface="Wingdings" panose="05000000000000000000" pitchFamily="2" charset="2"/>
              <a:buChar char="l"/>
            </a:pPr>
            <a:r>
              <a:rPr lang="ja-JP" altLang="en-US" sz="1801" dirty="0"/>
              <a:t>もずやんモール内商談チャット掲示板</a:t>
            </a:r>
            <a:endParaRPr lang="en-US" altLang="ja-JP" sz="1801" dirty="0"/>
          </a:p>
        </p:txBody>
      </p:sp>
      <p:sp>
        <p:nvSpPr>
          <p:cNvPr id="13" name="四角形: 角を丸くする 12">
            <a:extLst>
              <a:ext uri="{FF2B5EF4-FFF2-40B4-BE49-F238E27FC236}">
                <a16:creationId xmlns:a16="http://schemas.microsoft.com/office/drawing/2014/main" id="{EBC435F0-6B99-4D8D-A17E-C178F188237C}"/>
              </a:ext>
            </a:extLst>
          </p:cNvPr>
          <p:cNvSpPr/>
          <p:nvPr/>
        </p:nvSpPr>
        <p:spPr>
          <a:xfrm>
            <a:off x="584971" y="862898"/>
            <a:ext cx="1473839" cy="543403"/>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ja-JP" altLang="en-US" sz="2800" b="1" dirty="0"/>
              <a:t>受注側</a:t>
            </a:r>
          </a:p>
        </p:txBody>
      </p:sp>
      <p:sp>
        <p:nvSpPr>
          <p:cNvPr id="4" name="スライド番号プレースホルダー 3"/>
          <p:cNvSpPr>
            <a:spLocks noGrp="1"/>
          </p:cNvSpPr>
          <p:nvPr>
            <p:ph type="sldNum" sz="quarter" idx="12"/>
          </p:nvPr>
        </p:nvSpPr>
        <p:spPr/>
        <p:txBody>
          <a:bodyPr/>
          <a:lstStyle/>
          <a:p>
            <a:fld id="{03946589-08E0-4416-966A-003788EEBAFC}" type="slidenum">
              <a:rPr lang="ja-JP" altLang="en-US" sz="1600"/>
              <a:t>14</a:t>
            </a:fld>
            <a:endParaRPr lang="ja-JP" altLang="en-US" sz="1600" dirty="0"/>
          </a:p>
        </p:txBody>
      </p:sp>
    </p:spTree>
    <p:extLst>
      <p:ext uri="{BB962C8B-B14F-4D97-AF65-F5344CB8AC3E}">
        <p14:creationId xmlns:p14="http://schemas.microsoft.com/office/powerpoint/2010/main" val="418113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grpSp>
        <p:nvGrpSpPr>
          <p:cNvPr id="17" name="グループ化 16">
            <a:extLst>
              <a:ext uri="{FF2B5EF4-FFF2-40B4-BE49-F238E27FC236}">
                <a16:creationId xmlns:a16="http://schemas.microsoft.com/office/drawing/2014/main" id="{080D15F4-BE36-46CC-B957-0014FD0BF62D}"/>
              </a:ext>
            </a:extLst>
          </p:cNvPr>
          <p:cNvGrpSpPr/>
          <p:nvPr/>
        </p:nvGrpSpPr>
        <p:grpSpPr>
          <a:xfrm>
            <a:off x="738955" y="2449217"/>
            <a:ext cx="3849802" cy="703956"/>
            <a:chOff x="507684" y="1459862"/>
            <a:chExt cx="4418604" cy="480490"/>
          </a:xfrm>
        </p:grpSpPr>
        <p:sp>
          <p:nvSpPr>
            <p:cNvPr id="18" name="四角形: 角を丸くする 17">
              <a:extLst>
                <a:ext uri="{FF2B5EF4-FFF2-40B4-BE49-F238E27FC236}">
                  <a16:creationId xmlns:a16="http://schemas.microsoft.com/office/drawing/2014/main" id="{73284A8D-4C0D-456D-907E-2286D045F73B}"/>
                </a:ext>
              </a:extLst>
            </p:cNvPr>
            <p:cNvSpPr/>
            <p:nvPr/>
          </p:nvSpPr>
          <p:spPr>
            <a:xfrm>
              <a:off x="507684" y="1459862"/>
              <a:ext cx="4418604" cy="48049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ja-JP" altLang="en-US" sz="2400" b="1" dirty="0"/>
                <a:t>　企業・</a:t>
              </a:r>
              <a:r>
                <a:rPr lang="en-US" altLang="ja-JP" sz="2400" b="1" dirty="0"/>
                <a:t>PR</a:t>
              </a:r>
              <a:r>
                <a:rPr lang="ja-JP" altLang="en-US" sz="2400" b="1" dirty="0"/>
                <a:t>情報</a:t>
              </a:r>
            </a:p>
          </p:txBody>
        </p:sp>
        <p:pic>
          <p:nvPicPr>
            <p:cNvPr id="19" name="グラフィックス 18" descr="再生">
              <a:extLst>
                <a:ext uri="{FF2B5EF4-FFF2-40B4-BE49-F238E27FC236}">
                  <a16:creationId xmlns:a16="http://schemas.microsoft.com/office/drawing/2014/main" id="{78AAFEC0-7CE8-47E8-B002-1CA29E62927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71755" y="1571256"/>
              <a:ext cx="326799" cy="326799"/>
            </a:xfrm>
            <a:prstGeom prst="rect">
              <a:avLst/>
            </a:prstGeom>
          </p:spPr>
        </p:pic>
      </p:grpSp>
      <p:sp>
        <p:nvSpPr>
          <p:cNvPr id="12" name="テキスト ボックス 11">
            <a:extLst>
              <a:ext uri="{FF2B5EF4-FFF2-40B4-BE49-F238E27FC236}">
                <a16:creationId xmlns:a16="http://schemas.microsoft.com/office/drawing/2014/main" id="{A441C712-E860-4CDD-8F59-4AF7D35FF9DF}"/>
              </a:ext>
            </a:extLst>
          </p:cNvPr>
          <p:cNvSpPr txBox="1"/>
          <p:nvPr/>
        </p:nvSpPr>
        <p:spPr>
          <a:xfrm>
            <a:off x="806398" y="3399330"/>
            <a:ext cx="4418604" cy="1294650"/>
          </a:xfrm>
          <a:prstGeom prst="rect">
            <a:avLst/>
          </a:prstGeom>
          <a:noFill/>
        </p:spPr>
        <p:txBody>
          <a:bodyPr wrap="square" rtlCol="0">
            <a:spAutoFit/>
          </a:bodyPr>
          <a:lstStyle/>
          <a:p>
            <a:pPr algn="l">
              <a:lnSpc>
                <a:spcPct val="150000"/>
              </a:lnSpc>
            </a:pPr>
            <a:r>
              <a:rPr lang="ja-JP" altLang="en-US" sz="2800" dirty="0">
                <a:latin typeface="Meiryo UI" panose="020B0604030504040204" pitchFamily="50" charset="-128"/>
                <a:ea typeface="Meiryo UI" panose="020B0604030504040204" pitchFamily="50" charset="-128"/>
              </a:rPr>
              <a:t>企業基本情報、付加情報</a:t>
            </a:r>
            <a:endParaRPr lang="en-US" altLang="ja-JP" sz="2800" dirty="0">
              <a:latin typeface="Meiryo UI" panose="020B0604030504040204" pitchFamily="50" charset="-128"/>
              <a:ea typeface="Meiryo UI" panose="020B0604030504040204" pitchFamily="50" charset="-128"/>
            </a:endParaRPr>
          </a:p>
          <a:p>
            <a:pPr algn="l">
              <a:lnSpc>
                <a:spcPct val="150000"/>
              </a:lnSpc>
            </a:pPr>
            <a:r>
              <a:rPr lang="ja-JP" altLang="en-US" sz="2800" dirty="0">
                <a:latin typeface="Meiryo UI" panose="020B0604030504040204" pitchFamily="50" charset="-128"/>
                <a:ea typeface="Meiryo UI" panose="020B0604030504040204" pitchFamily="50" charset="-128"/>
              </a:rPr>
              <a:t>商品・サービス情報を登録</a:t>
            </a:r>
          </a:p>
        </p:txBody>
      </p:sp>
      <p:sp>
        <p:nvSpPr>
          <p:cNvPr id="24" name="矢印: 下 23">
            <a:extLst>
              <a:ext uri="{FF2B5EF4-FFF2-40B4-BE49-F238E27FC236}">
                <a16:creationId xmlns:a16="http://schemas.microsoft.com/office/drawing/2014/main" id="{397FA6D4-7E16-4E1B-9897-806EA89CD4BF}"/>
              </a:ext>
            </a:extLst>
          </p:cNvPr>
          <p:cNvSpPr/>
          <p:nvPr/>
        </p:nvSpPr>
        <p:spPr>
          <a:xfrm>
            <a:off x="2273282" y="4930727"/>
            <a:ext cx="733259"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26" name="テキスト ボックス 25">
            <a:extLst>
              <a:ext uri="{FF2B5EF4-FFF2-40B4-BE49-F238E27FC236}">
                <a16:creationId xmlns:a16="http://schemas.microsoft.com/office/drawing/2014/main" id="{5565EF14-6457-48DF-AADA-1B2C70D50712}"/>
              </a:ext>
            </a:extLst>
          </p:cNvPr>
          <p:cNvSpPr txBox="1"/>
          <p:nvPr/>
        </p:nvSpPr>
        <p:spPr>
          <a:xfrm>
            <a:off x="576963" y="5754116"/>
            <a:ext cx="4574287" cy="523220"/>
          </a:xfrm>
          <a:prstGeom prst="rect">
            <a:avLst/>
          </a:prstGeom>
          <a:noFill/>
        </p:spPr>
        <p:txBody>
          <a:bodyPr wrap="square" rtlCol="0">
            <a:spAutoFit/>
          </a:bodyPr>
          <a:lstStyle/>
          <a:p>
            <a:pPr algn="l"/>
            <a:r>
              <a:rPr lang="ja-JP" altLang="en-US" sz="2800" dirty="0">
                <a:latin typeface="+mn-ea"/>
              </a:rPr>
              <a:t>サプライヤーリストに掲載</a:t>
            </a:r>
          </a:p>
        </p:txBody>
      </p:sp>
      <p:sp>
        <p:nvSpPr>
          <p:cNvPr id="27" name="正方形/長方形 26">
            <a:extLst>
              <a:ext uri="{FF2B5EF4-FFF2-40B4-BE49-F238E27FC236}">
                <a16:creationId xmlns:a16="http://schemas.microsoft.com/office/drawing/2014/main" id="{09D49C3B-BC9B-44E2-96CE-01EEE2267E49}"/>
              </a:ext>
            </a:extLst>
          </p:cNvPr>
          <p:cNvSpPr/>
          <p:nvPr/>
        </p:nvSpPr>
        <p:spPr>
          <a:xfrm>
            <a:off x="411641" y="1806564"/>
            <a:ext cx="4240763" cy="523220"/>
          </a:xfrm>
          <a:prstGeom prst="rect">
            <a:avLst/>
          </a:prstGeom>
        </p:spPr>
        <p:txBody>
          <a:bodyPr wrap="square">
            <a:spAutoFit/>
          </a:bodyPr>
          <a:lstStyle/>
          <a:p>
            <a:pPr marL="571500" indent="-571500">
              <a:buFont typeface="+mj-ea"/>
              <a:buAutoNum type="circleNumDbPlain"/>
            </a:pPr>
            <a:r>
              <a:rPr lang="ja-JP" altLang="en-US" sz="2800" b="1" dirty="0">
                <a:latin typeface="Meiryo" panose="020B0604030504040204" pitchFamily="50" charset="-128"/>
                <a:ea typeface="Meiryo" panose="020B0604030504040204" pitchFamily="50" charset="-128"/>
              </a:rPr>
              <a:t>事前準備</a:t>
            </a:r>
            <a:endParaRPr lang="en-US" altLang="ja-JP" sz="2800" b="1" dirty="0">
              <a:latin typeface="Meiryo" panose="020B0604030504040204" pitchFamily="50" charset="-128"/>
              <a:ea typeface="Meiryo" panose="020B0604030504040204" pitchFamily="50" charset="-128"/>
            </a:endParaRPr>
          </a:p>
        </p:txBody>
      </p:sp>
      <p:pic>
        <p:nvPicPr>
          <p:cNvPr id="4" name="図 3">
            <a:extLst>
              <a:ext uri="{FF2B5EF4-FFF2-40B4-BE49-F238E27FC236}">
                <a16:creationId xmlns:a16="http://schemas.microsoft.com/office/drawing/2014/main" id="{C4D19E1E-0250-4A38-A20F-FCD29020B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838" y="1395175"/>
            <a:ext cx="5091865" cy="5273220"/>
          </a:xfrm>
          <a:prstGeom prst="rect">
            <a:avLst/>
          </a:prstGeom>
        </p:spPr>
      </p:pic>
      <p:sp>
        <p:nvSpPr>
          <p:cNvPr id="5" name="正方形/長方形 4">
            <a:extLst>
              <a:ext uri="{FF2B5EF4-FFF2-40B4-BE49-F238E27FC236}">
                <a16:creationId xmlns:a16="http://schemas.microsoft.com/office/drawing/2014/main" id="{31ADB93D-992A-4BEE-9C00-DAFE46E2D0FB}"/>
              </a:ext>
            </a:extLst>
          </p:cNvPr>
          <p:cNvSpPr/>
          <p:nvPr/>
        </p:nvSpPr>
        <p:spPr>
          <a:xfrm>
            <a:off x="7957095" y="2420841"/>
            <a:ext cx="2343579" cy="917439"/>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t>企業基本情報</a:t>
            </a:r>
          </a:p>
        </p:txBody>
      </p:sp>
      <p:sp>
        <p:nvSpPr>
          <p:cNvPr id="28" name="正方形/長方形 27">
            <a:extLst>
              <a:ext uri="{FF2B5EF4-FFF2-40B4-BE49-F238E27FC236}">
                <a16:creationId xmlns:a16="http://schemas.microsoft.com/office/drawing/2014/main" id="{FF64EFD1-1E2B-4FA8-A0BC-EC02AFD64A64}"/>
              </a:ext>
            </a:extLst>
          </p:cNvPr>
          <p:cNvSpPr/>
          <p:nvPr/>
        </p:nvSpPr>
        <p:spPr>
          <a:xfrm>
            <a:off x="7843511" y="4110951"/>
            <a:ext cx="2343579" cy="685762"/>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t>付加情報</a:t>
            </a:r>
          </a:p>
        </p:txBody>
      </p:sp>
      <p:sp>
        <p:nvSpPr>
          <p:cNvPr id="29" name="正方形/長方形 28">
            <a:extLst>
              <a:ext uri="{FF2B5EF4-FFF2-40B4-BE49-F238E27FC236}">
                <a16:creationId xmlns:a16="http://schemas.microsoft.com/office/drawing/2014/main" id="{B0CB88C2-EE0E-4926-91F6-6B4845163665}"/>
              </a:ext>
            </a:extLst>
          </p:cNvPr>
          <p:cNvSpPr/>
          <p:nvPr/>
        </p:nvSpPr>
        <p:spPr>
          <a:xfrm>
            <a:off x="7658386" y="5616917"/>
            <a:ext cx="3086638" cy="685761"/>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t>商品・サービス情報</a:t>
            </a:r>
          </a:p>
        </p:txBody>
      </p:sp>
      <p:sp>
        <p:nvSpPr>
          <p:cNvPr id="6" name="スライド番号プレースホルダー 5"/>
          <p:cNvSpPr>
            <a:spLocks noGrp="1"/>
          </p:cNvSpPr>
          <p:nvPr>
            <p:ph type="sldNum" sz="quarter" idx="12"/>
          </p:nvPr>
        </p:nvSpPr>
        <p:spPr/>
        <p:txBody>
          <a:bodyPr/>
          <a:lstStyle/>
          <a:p>
            <a:fld id="{03946589-08E0-4416-966A-003788EEBAFC}" type="slidenum">
              <a:rPr lang="ja-JP" altLang="en-US" sz="1600"/>
              <a:t>15</a:t>
            </a:fld>
            <a:endParaRPr lang="ja-JP" altLang="en-US" sz="1600" dirty="0"/>
          </a:p>
        </p:txBody>
      </p:sp>
      <p:sp>
        <p:nvSpPr>
          <p:cNvPr id="3" name="テキスト ボックス 2">
            <a:extLst>
              <a:ext uri="{FF2B5EF4-FFF2-40B4-BE49-F238E27FC236}">
                <a16:creationId xmlns:a16="http://schemas.microsoft.com/office/drawing/2014/main" id="{53FE86E2-2F00-434E-852A-AB7F621ABBAF}"/>
              </a:ext>
            </a:extLst>
          </p:cNvPr>
          <p:cNvSpPr txBox="1"/>
          <p:nvPr/>
        </p:nvSpPr>
        <p:spPr>
          <a:xfrm>
            <a:off x="5973800" y="791528"/>
            <a:ext cx="4618634" cy="461665"/>
          </a:xfrm>
          <a:prstGeom prst="rect">
            <a:avLst/>
          </a:prstGeom>
          <a:noFill/>
        </p:spPr>
        <p:txBody>
          <a:bodyPr wrap="square" rtlCol="0">
            <a:spAutoFit/>
          </a:bodyPr>
          <a:lstStyle/>
          <a:p>
            <a:pPr algn="l"/>
            <a:r>
              <a:rPr kumimoji="1" lang="ja-JP" altLang="en-US" sz="2400" b="1" dirty="0">
                <a:latin typeface="+mn-ea"/>
              </a:rPr>
              <a:t>（発注側に表示される画面）</a:t>
            </a:r>
          </a:p>
        </p:txBody>
      </p:sp>
      <p:sp>
        <p:nvSpPr>
          <p:cNvPr id="20" name="タイトル 1">
            <a:extLst>
              <a:ext uri="{FF2B5EF4-FFF2-40B4-BE49-F238E27FC236}">
                <a16:creationId xmlns:a16="http://schemas.microsoft.com/office/drawing/2014/main" id="{8CA681AB-97C4-4B9A-85DB-04BD327B345A}"/>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a:t>商談までの流れ</a:t>
            </a:r>
            <a:endParaRPr lang="ja-JP" altLang="en-US" sz="3200" dirty="0"/>
          </a:p>
        </p:txBody>
      </p:sp>
      <p:sp>
        <p:nvSpPr>
          <p:cNvPr id="21" name="四角形: 角を丸くする 20">
            <a:extLst>
              <a:ext uri="{FF2B5EF4-FFF2-40B4-BE49-F238E27FC236}">
                <a16:creationId xmlns:a16="http://schemas.microsoft.com/office/drawing/2014/main" id="{9872FD7F-AC6B-4170-8EF1-FA13B869055A}"/>
              </a:ext>
            </a:extLst>
          </p:cNvPr>
          <p:cNvSpPr/>
          <p:nvPr/>
        </p:nvSpPr>
        <p:spPr>
          <a:xfrm>
            <a:off x="584971" y="862898"/>
            <a:ext cx="1473839" cy="543403"/>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ja-JP" altLang="en-US" sz="2800" b="1" dirty="0"/>
              <a:t>受注側</a:t>
            </a:r>
          </a:p>
        </p:txBody>
      </p:sp>
    </p:spTree>
    <p:extLst>
      <p:ext uri="{BB962C8B-B14F-4D97-AF65-F5344CB8AC3E}">
        <p14:creationId xmlns:p14="http://schemas.microsoft.com/office/powerpoint/2010/main" val="5928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C87549-4447-4E4A-B5F5-20DD7D3CEEA3}"/>
              </a:ext>
            </a:extLst>
          </p:cNvPr>
          <p:cNvPicPr>
            <a:picLocks noChangeAspect="1"/>
          </p:cNvPicPr>
          <p:nvPr/>
        </p:nvPicPr>
        <p:blipFill>
          <a:blip r:embed="rId2"/>
          <a:stretch>
            <a:fillRect/>
          </a:stretch>
        </p:blipFill>
        <p:spPr>
          <a:xfrm>
            <a:off x="1185644" y="2870840"/>
            <a:ext cx="4770680" cy="3621097"/>
          </a:xfrm>
          <a:prstGeom prst="rect">
            <a:avLst/>
          </a:prstGeom>
        </p:spPr>
      </p:pic>
      <p:sp>
        <p:nvSpPr>
          <p:cNvPr id="4" name="正方形/長方形 3">
            <a:extLst>
              <a:ext uri="{FF2B5EF4-FFF2-40B4-BE49-F238E27FC236}">
                <a16:creationId xmlns:a16="http://schemas.microsoft.com/office/drawing/2014/main" id="{5C37C77D-D594-4803-8E5A-465AF8153B2E}"/>
              </a:ext>
            </a:extLst>
          </p:cNvPr>
          <p:cNvSpPr/>
          <p:nvPr/>
        </p:nvSpPr>
        <p:spPr>
          <a:xfrm>
            <a:off x="584971" y="1624345"/>
            <a:ext cx="9004526" cy="1246495"/>
          </a:xfrm>
          <a:prstGeom prst="rect">
            <a:avLst/>
          </a:prstGeom>
        </p:spPr>
        <p:txBody>
          <a:bodyPr wrap="square">
            <a:spAutoFit/>
          </a:bodyPr>
          <a:lstStyle/>
          <a:p>
            <a:pPr marL="457200" indent="-457200">
              <a:lnSpc>
                <a:spcPct val="150000"/>
              </a:lnSpc>
              <a:buFont typeface="+mj-ea"/>
              <a:buAutoNum type="circleNumDbPlain" startAt="2"/>
            </a:pPr>
            <a:r>
              <a:rPr lang="ja-JP" altLang="en-US" sz="2800" b="1" dirty="0">
                <a:latin typeface="Meiryo" panose="020B0604030504040204" pitchFamily="50" charset="-128"/>
                <a:ea typeface="Meiryo" panose="020B0604030504040204" pitchFamily="50" charset="-128"/>
              </a:rPr>
              <a:t>案件を見つける</a:t>
            </a:r>
          </a:p>
          <a:p>
            <a:pPr marL="342900" indent="-342900">
              <a:lnSpc>
                <a:spcPct val="150000"/>
              </a:lnSpc>
              <a:buFont typeface="Arial" panose="020B0604020202020204" pitchFamily="34" charset="0"/>
              <a:buChar char="•"/>
            </a:pPr>
            <a:r>
              <a:rPr lang="ja-JP" altLang="en-US" sz="2400" dirty="0">
                <a:latin typeface="Meiryo" panose="020B0604030504040204" pitchFamily="50" charset="-128"/>
                <a:ea typeface="Meiryo" panose="020B0604030504040204" pitchFamily="50" charset="-128"/>
              </a:rPr>
              <a:t>関心カテゴリを設定すると新着案件をメールでお知らせ</a:t>
            </a:r>
            <a:endParaRPr lang="en-US" altLang="ja-JP" sz="2400" dirty="0">
              <a:latin typeface="Meiryo" panose="020B0604030504040204" pitchFamily="50" charset="-128"/>
              <a:ea typeface="Meiryo" panose="020B0604030504040204" pitchFamily="50" charset="-128"/>
            </a:endParaRPr>
          </a:p>
        </p:txBody>
      </p:sp>
      <p:sp>
        <p:nvSpPr>
          <p:cNvPr id="7" name="スライド番号プレースホルダー 6"/>
          <p:cNvSpPr>
            <a:spLocks noGrp="1"/>
          </p:cNvSpPr>
          <p:nvPr>
            <p:ph type="sldNum" sz="quarter" idx="12"/>
          </p:nvPr>
        </p:nvSpPr>
        <p:spPr/>
        <p:txBody>
          <a:bodyPr/>
          <a:lstStyle/>
          <a:p>
            <a:fld id="{03946589-08E0-4416-966A-003788EEBAFC}" type="slidenum">
              <a:rPr lang="ja-JP" altLang="en-US" sz="1600"/>
              <a:t>16</a:t>
            </a:fld>
            <a:endParaRPr lang="ja-JP" altLang="en-US" sz="1600" dirty="0"/>
          </a:p>
        </p:txBody>
      </p:sp>
      <p:pic>
        <p:nvPicPr>
          <p:cNvPr id="11" name="グラフィックス 10" descr="封筒">
            <a:extLst>
              <a:ext uri="{FF2B5EF4-FFF2-40B4-BE49-F238E27FC236}">
                <a16:creationId xmlns:a16="http://schemas.microsoft.com/office/drawing/2014/main" id="{47F0FEFC-4ADF-4B0E-B20B-CC741B3E462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829602">
            <a:off x="8089725" y="1304716"/>
            <a:ext cx="1014147" cy="930891"/>
          </a:xfrm>
          <a:prstGeom prst="rect">
            <a:avLst/>
          </a:prstGeom>
        </p:spPr>
      </p:pic>
      <p:sp>
        <p:nvSpPr>
          <p:cNvPr id="6" name="四角形: 角を丸くする 5">
            <a:extLst>
              <a:ext uri="{FF2B5EF4-FFF2-40B4-BE49-F238E27FC236}">
                <a16:creationId xmlns:a16="http://schemas.microsoft.com/office/drawing/2014/main" id="{5C5A9DDB-BFAC-46D6-8094-F98817280AD6}"/>
              </a:ext>
            </a:extLst>
          </p:cNvPr>
          <p:cNvSpPr/>
          <p:nvPr/>
        </p:nvSpPr>
        <p:spPr>
          <a:xfrm>
            <a:off x="7001440" y="3463326"/>
            <a:ext cx="4352361" cy="2894372"/>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285750" indent="-285750">
              <a:lnSpc>
                <a:spcPct val="150000"/>
              </a:lnSpc>
              <a:buFont typeface="Arial" panose="020B0604020202020204" pitchFamily="34" charset="0"/>
              <a:buChar char="•"/>
            </a:pPr>
            <a:r>
              <a:rPr kumimoji="1" lang="ja-JP" altLang="en-US" sz="2400" b="1" dirty="0"/>
              <a:t>関心カテゴリを予め設定</a:t>
            </a:r>
            <a:endParaRPr kumimoji="1" lang="en-US" altLang="ja-JP" sz="2400" b="1" dirty="0"/>
          </a:p>
          <a:p>
            <a:pPr marL="285750" indent="-285750">
              <a:lnSpc>
                <a:spcPct val="150000"/>
              </a:lnSpc>
              <a:buFont typeface="Arial" panose="020B0604020202020204" pitchFamily="34" charset="0"/>
              <a:buChar char="•"/>
            </a:pPr>
            <a:r>
              <a:rPr lang="ja-JP" altLang="en-US" sz="2400" b="1" dirty="0"/>
              <a:t>対応可能地域の設定</a:t>
            </a:r>
            <a:endParaRPr lang="en-US" altLang="ja-JP" sz="2400" b="1" dirty="0"/>
          </a:p>
          <a:p>
            <a:pPr marL="285750" indent="-285750">
              <a:lnSpc>
                <a:spcPct val="150000"/>
              </a:lnSpc>
              <a:buFont typeface="Arial" panose="020B0604020202020204" pitchFamily="34" charset="0"/>
              <a:buChar char="•"/>
            </a:pPr>
            <a:r>
              <a:rPr lang="ja-JP" altLang="en-US" sz="2200" dirty="0"/>
              <a:t>対応可能地域以外からは</a:t>
            </a:r>
            <a:endParaRPr lang="en-US" altLang="ja-JP" sz="2200" dirty="0"/>
          </a:p>
          <a:p>
            <a:pPr>
              <a:lnSpc>
                <a:spcPct val="150000"/>
              </a:lnSpc>
            </a:pPr>
            <a:r>
              <a:rPr lang="ja-JP" altLang="en-US" sz="2200" dirty="0"/>
              <a:t>「地域が合致していない」とエラーメッセージ</a:t>
            </a:r>
            <a:endParaRPr lang="en-US" altLang="ja-JP" sz="2200" dirty="0"/>
          </a:p>
        </p:txBody>
      </p:sp>
      <p:sp>
        <p:nvSpPr>
          <p:cNvPr id="12" name="タイトル 1">
            <a:extLst>
              <a:ext uri="{FF2B5EF4-FFF2-40B4-BE49-F238E27FC236}">
                <a16:creationId xmlns:a16="http://schemas.microsoft.com/office/drawing/2014/main" id="{ED52E6C7-DE4E-4777-8769-6913FADE6668}"/>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4" name="四角形: 角を丸くする 13">
            <a:extLst>
              <a:ext uri="{FF2B5EF4-FFF2-40B4-BE49-F238E27FC236}">
                <a16:creationId xmlns:a16="http://schemas.microsoft.com/office/drawing/2014/main" id="{0C898E30-D119-4C7D-A686-478297A13D6C}"/>
              </a:ext>
            </a:extLst>
          </p:cNvPr>
          <p:cNvSpPr/>
          <p:nvPr/>
        </p:nvSpPr>
        <p:spPr>
          <a:xfrm>
            <a:off x="584971" y="862898"/>
            <a:ext cx="1473839" cy="543403"/>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ja-JP" altLang="en-US" sz="2800" b="1" dirty="0"/>
              <a:t>受注側</a:t>
            </a:r>
          </a:p>
        </p:txBody>
      </p:sp>
    </p:spTree>
    <p:extLst>
      <p:ext uri="{BB962C8B-B14F-4D97-AF65-F5344CB8AC3E}">
        <p14:creationId xmlns:p14="http://schemas.microsoft.com/office/powerpoint/2010/main" val="159450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746B6DD-836C-45A1-85AB-7096745F9B20}"/>
              </a:ext>
            </a:extLst>
          </p:cNvPr>
          <p:cNvSpPr/>
          <p:nvPr/>
        </p:nvSpPr>
        <p:spPr>
          <a:xfrm>
            <a:off x="4847554" y="2589182"/>
            <a:ext cx="2126578" cy="839818"/>
          </a:xfrm>
          <a:prstGeom prst="roundRect">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2800" b="1" dirty="0"/>
              <a:t>質問する</a:t>
            </a:r>
          </a:p>
        </p:txBody>
      </p:sp>
      <p:sp>
        <p:nvSpPr>
          <p:cNvPr id="22" name="四角形: 角を丸くする 21">
            <a:extLst>
              <a:ext uri="{FF2B5EF4-FFF2-40B4-BE49-F238E27FC236}">
                <a16:creationId xmlns:a16="http://schemas.microsoft.com/office/drawing/2014/main" id="{103B25CE-52BC-4149-8539-775CBF6ECB62}"/>
              </a:ext>
            </a:extLst>
          </p:cNvPr>
          <p:cNvSpPr/>
          <p:nvPr/>
        </p:nvSpPr>
        <p:spPr>
          <a:xfrm>
            <a:off x="8551178" y="2589182"/>
            <a:ext cx="2130932" cy="839817"/>
          </a:xfrm>
          <a:prstGeom prst="roundRect">
            <a:avLst/>
          </a:prstGeom>
          <a:solidFill>
            <a:srgbClr val="33CCFF"/>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2800" b="1" dirty="0"/>
              <a:t>応募する</a:t>
            </a:r>
          </a:p>
        </p:txBody>
      </p:sp>
      <p:sp>
        <p:nvSpPr>
          <p:cNvPr id="9" name="正方形/長方形 8">
            <a:extLst>
              <a:ext uri="{FF2B5EF4-FFF2-40B4-BE49-F238E27FC236}">
                <a16:creationId xmlns:a16="http://schemas.microsoft.com/office/drawing/2014/main" id="{12BD96B4-5C87-428E-9D4F-46C1FA132929}"/>
              </a:ext>
            </a:extLst>
          </p:cNvPr>
          <p:cNvSpPr/>
          <p:nvPr/>
        </p:nvSpPr>
        <p:spPr>
          <a:xfrm>
            <a:off x="739248" y="1518113"/>
            <a:ext cx="6321369" cy="684803"/>
          </a:xfrm>
          <a:prstGeom prst="rect">
            <a:avLst/>
          </a:prstGeom>
        </p:spPr>
        <p:txBody>
          <a:bodyPr wrap="square">
            <a:spAutoFit/>
          </a:bodyPr>
          <a:lstStyle/>
          <a:p>
            <a:pPr marL="457200" indent="-457200">
              <a:lnSpc>
                <a:spcPct val="150000"/>
              </a:lnSpc>
              <a:buFont typeface="+mj-ea"/>
              <a:buAutoNum type="circleNumDbPlain" startAt="3"/>
            </a:pPr>
            <a:r>
              <a:rPr lang="ja-JP" altLang="en-US" sz="2800" b="1" dirty="0">
                <a:latin typeface="Meiryo" panose="020B0604030504040204" pitchFamily="50" charset="-128"/>
                <a:ea typeface="Meiryo" panose="020B0604030504040204" pitchFamily="50" charset="-128"/>
              </a:rPr>
              <a:t>提案・応募をする</a:t>
            </a:r>
            <a:endParaRPr lang="en-US" altLang="ja-JP" sz="2800" b="1" dirty="0">
              <a:latin typeface="Meiryo" panose="020B0604030504040204" pitchFamily="50" charset="-128"/>
              <a:ea typeface="Meiryo" panose="020B0604030504040204" pitchFamily="50" charset="-128"/>
            </a:endParaRPr>
          </a:p>
        </p:txBody>
      </p:sp>
      <p:sp>
        <p:nvSpPr>
          <p:cNvPr id="7" name="スライド番号プレースホルダー 6"/>
          <p:cNvSpPr>
            <a:spLocks noGrp="1"/>
          </p:cNvSpPr>
          <p:nvPr>
            <p:ph type="sldNum" sz="quarter" idx="12"/>
          </p:nvPr>
        </p:nvSpPr>
        <p:spPr/>
        <p:txBody>
          <a:bodyPr/>
          <a:lstStyle/>
          <a:p>
            <a:fld id="{03946589-08E0-4416-966A-003788EEBAFC}" type="slidenum">
              <a:rPr lang="ja-JP" altLang="en-US" sz="1600"/>
              <a:t>17</a:t>
            </a:fld>
            <a:endParaRPr lang="ja-JP" altLang="en-US" sz="1600" dirty="0"/>
          </a:p>
        </p:txBody>
      </p:sp>
      <p:sp>
        <p:nvSpPr>
          <p:cNvPr id="12" name="四角形: 角を丸くする 11">
            <a:extLst>
              <a:ext uri="{FF2B5EF4-FFF2-40B4-BE49-F238E27FC236}">
                <a16:creationId xmlns:a16="http://schemas.microsoft.com/office/drawing/2014/main" id="{89F84B40-35A8-48F8-B628-9B7C25D6E3E8}"/>
              </a:ext>
            </a:extLst>
          </p:cNvPr>
          <p:cNvSpPr/>
          <p:nvPr/>
        </p:nvSpPr>
        <p:spPr>
          <a:xfrm>
            <a:off x="1293726" y="2589182"/>
            <a:ext cx="2126578" cy="839817"/>
          </a:xfrm>
          <a:prstGeom prst="roundRect">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2800" b="1" dirty="0"/>
              <a:t>検討する</a:t>
            </a:r>
          </a:p>
        </p:txBody>
      </p:sp>
      <p:sp>
        <p:nvSpPr>
          <p:cNvPr id="6" name="テキスト ボックス 5">
            <a:extLst>
              <a:ext uri="{FF2B5EF4-FFF2-40B4-BE49-F238E27FC236}">
                <a16:creationId xmlns:a16="http://schemas.microsoft.com/office/drawing/2014/main" id="{32B0A11C-D379-4F36-9A4D-7ECA41DBBDD7}"/>
              </a:ext>
            </a:extLst>
          </p:cNvPr>
          <p:cNvSpPr txBox="1"/>
          <p:nvPr/>
        </p:nvSpPr>
        <p:spPr>
          <a:xfrm>
            <a:off x="535000" y="3746672"/>
            <a:ext cx="3471156" cy="1065676"/>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ja-JP" altLang="en-US" sz="2200" dirty="0">
                <a:latin typeface="+mn-ea"/>
              </a:rPr>
              <a:t>検討リストに保存</a:t>
            </a:r>
            <a:endParaRPr lang="en-US" altLang="ja-JP" sz="2200" dirty="0">
              <a:latin typeface="+mn-ea"/>
            </a:endParaRPr>
          </a:p>
          <a:p>
            <a:pPr marL="285750" indent="-285750" algn="l">
              <a:lnSpc>
                <a:spcPct val="150000"/>
              </a:lnSpc>
              <a:buFont typeface="Arial" panose="020B0604020202020204" pitchFamily="34" charset="0"/>
              <a:buChar char="•"/>
            </a:pPr>
            <a:r>
              <a:rPr lang="ja-JP" altLang="en-US" sz="2200" dirty="0">
                <a:latin typeface="+mn-ea"/>
              </a:rPr>
              <a:t>「気になる案件一覧」</a:t>
            </a:r>
            <a:endParaRPr kumimoji="1" lang="ja-JP" altLang="en-US" sz="2200" dirty="0">
              <a:latin typeface="+mn-ea"/>
            </a:endParaRPr>
          </a:p>
        </p:txBody>
      </p:sp>
      <p:sp>
        <p:nvSpPr>
          <p:cNvPr id="14" name="テキスト ボックス 13">
            <a:extLst>
              <a:ext uri="{FF2B5EF4-FFF2-40B4-BE49-F238E27FC236}">
                <a16:creationId xmlns:a16="http://schemas.microsoft.com/office/drawing/2014/main" id="{EA616810-2FE8-424B-8B3D-24529FD44E82}"/>
              </a:ext>
            </a:extLst>
          </p:cNvPr>
          <p:cNvSpPr txBox="1"/>
          <p:nvPr/>
        </p:nvSpPr>
        <p:spPr>
          <a:xfrm>
            <a:off x="4223096" y="3746672"/>
            <a:ext cx="3571167" cy="1065676"/>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kumimoji="1" lang="ja-JP" altLang="en-US" sz="2200" dirty="0">
                <a:latin typeface="+mn-ea"/>
              </a:rPr>
              <a:t>匿名で公開質問機能</a:t>
            </a:r>
            <a:endParaRPr kumimoji="1" lang="en-US" altLang="ja-JP" sz="2200" dirty="0">
              <a:latin typeface="+mn-ea"/>
            </a:endParaRPr>
          </a:p>
          <a:p>
            <a:pPr marL="285750" indent="-285750">
              <a:lnSpc>
                <a:spcPct val="150000"/>
              </a:lnSpc>
              <a:buFont typeface="Arial" panose="020B0604020202020204" pitchFamily="34" charset="0"/>
              <a:buChar char="•"/>
            </a:pPr>
            <a:r>
              <a:rPr lang="ja-JP" altLang="en-US" sz="2200" dirty="0">
                <a:latin typeface="+mn-ea"/>
              </a:rPr>
              <a:t>提案に必要な情報を確認</a:t>
            </a:r>
            <a:endParaRPr lang="en-US" altLang="ja-JP" sz="2200" dirty="0">
              <a:latin typeface="+mn-ea"/>
            </a:endParaRPr>
          </a:p>
        </p:txBody>
      </p:sp>
      <p:sp>
        <p:nvSpPr>
          <p:cNvPr id="15" name="テキスト ボックス 14">
            <a:extLst>
              <a:ext uri="{FF2B5EF4-FFF2-40B4-BE49-F238E27FC236}">
                <a16:creationId xmlns:a16="http://schemas.microsoft.com/office/drawing/2014/main" id="{3F7E04F4-988E-4BC7-9D28-36E1D8DBA974}"/>
              </a:ext>
            </a:extLst>
          </p:cNvPr>
          <p:cNvSpPr txBox="1"/>
          <p:nvPr/>
        </p:nvSpPr>
        <p:spPr>
          <a:xfrm>
            <a:off x="8104782" y="3746672"/>
            <a:ext cx="4017564" cy="1065676"/>
          </a:xfrm>
          <a:prstGeom prst="rect">
            <a:avLst/>
          </a:prstGeom>
          <a:noFill/>
        </p:spPr>
        <p:txBody>
          <a:bodyPr wrap="square" rtlCol="0">
            <a:spAutoFit/>
          </a:bodyPr>
          <a:lstStyle/>
          <a:p>
            <a:pPr marL="285750" indent="-285750" algn="l">
              <a:lnSpc>
                <a:spcPct val="150000"/>
              </a:lnSpc>
              <a:buFont typeface="Arial" panose="020B0604020202020204" pitchFamily="34" charset="0"/>
              <a:buChar char="•"/>
            </a:pPr>
            <a:r>
              <a:rPr lang="ja-JP" altLang="en-US" sz="2200" dirty="0">
                <a:latin typeface="+mn-ea"/>
              </a:rPr>
              <a:t>提案内容、企業情報の送付</a:t>
            </a:r>
            <a:endParaRPr lang="en-US" altLang="ja-JP" sz="2200" dirty="0">
              <a:latin typeface="+mn-ea"/>
            </a:endParaRPr>
          </a:p>
          <a:p>
            <a:pPr marL="285750" indent="-285750" algn="l">
              <a:lnSpc>
                <a:spcPct val="150000"/>
              </a:lnSpc>
              <a:buFont typeface="Arial" panose="020B0604020202020204" pitchFamily="34" charset="0"/>
              <a:buChar char="•"/>
            </a:pPr>
            <a:r>
              <a:rPr kumimoji="1" lang="en-US" altLang="ja-JP" sz="2200" dirty="0">
                <a:latin typeface="+mn-ea"/>
              </a:rPr>
              <a:t>1</a:t>
            </a:r>
            <a:r>
              <a:rPr lang="ja-JP" altLang="en-US" sz="2200" dirty="0">
                <a:latin typeface="+mn-ea"/>
              </a:rPr>
              <a:t>回のみ。</a:t>
            </a:r>
            <a:r>
              <a:rPr kumimoji="1" lang="ja-JP" altLang="en-US" sz="2200" dirty="0">
                <a:latin typeface="+mn-ea"/>
              </a:rPr>
              <a:t>修正や追加は不可</a:t>
            </a:r>
            <a:endParaRPr kumimoji="1" lang="en-US" altLang="ja-JP" sz="2200" dirty="0">
              <a:latin typeface="+mn-ea"/>
            </a:endParaRPr>
          </a:p>
        </p:txBody>
      </p:sp>
      <p:pic>
        <p:nvPicPr>
          <p:cNvPr id="17" name="グラフィックス 16" descr="質問">
            <a:extLst>
              <a:ext uri="{FF2B5EF4-FFF2-40B4-BE49-F238E27FC236}">
                <a16:creationId xmlns:a16="http://schemas.microsoft.com/office/drawing/2014/main" id="{EA4EAF0B-17E7-4FC7-B99D-0A6A69B404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68848" y="4812348"/>
            <a:ext cx="1454303" cy="1454303"/>
          </a:xfrm>
          <a:prstGeom prst="rect">
            <a:avLst/>
          </a:prstGeom>
        </p:spPr>
      </p:pic>
      <p:pic>
        <p:nvPicPr>
          <p:cNvPr id="24" name="グラフィックス 23" descr="グループでのブレーンストーミング">
            <a:extLst>
              <a:ext uri="{FF2B5EF4-FFF2-40B4-BE49-F238E27FC236}">
                <a16:creationId xmlns:a16="http://schemas.microsoft.com/office/drawing/2014/main" id="{09F7DF46-CB65-4509-99FE-6E09B9200D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93726" y="4853015"/>
            <a:ext cx="1454303" cy="1454303"/>
          </a:xfrm>
          <a:prstGeom prst="rect">
            <a:avLst/>
          </a:prstGeom>
        </p:spPr>
      </p:pic>
      <p:pic>
        <p:nvPicPr>
          <p:cNvPr id="26" name="グラフィックス 25" descr="役員室">
            <a:extLst>
              <a:ext uri="{FF2B5EF4-FFF2-40B4-BE49-F238E27FC236}">
                <a16:creationId xmlns:a16="http://schemas.microsoft.com/office/drawing/2014/main" id="{1A266F9A-FFB9-47A4-A6A2-A9B74C48E2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59259" y="4853014"/>
            <a:ext cx="1639015" cy="1639015"/>
          </a:xfrm>
          <a:prstGeom prst="rect">
            <a:avLst/>
          </a:prstGeom>
        </p:spPr>
      </p:pic>
      <p:sp>
        <p:nvSpPr>
          <p:cNvPr id="18" name="タイトル 1">
            <a:extLst>
              <a:ext uri="{FF2B5EF4-FFF2-40B4-BE49-F238E27FC236}">
                <a16:creationId xmlns:a16="http://schemas.microsoft.com/office/drawing/2014/main" id="{83CA70D9-CCBC-471E-912B-E0E44B4F0529}"/>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9" name="四角形: 角を丸くする 18">
            <a:extLst>
              <a:ext uri="{FF2B5EF4-FFF2-40B4-BE49-F238E27FC236}">
                <a16:creationId xmlns:a16="http://schemas.microsoft.com/office/drawing/2014/main" id="{AC89BD7A-B7F6-4208-B53F-A574D715D8D4}"/>
              </a:ext>
            </a:extLst>
          </p:cNvPr>
          <p:cNvSpPr/>
          <p:nvPr/>
        </p:nvSpPr>
        <p:spPr>
          <a:xfrm>
            <a:off x="584971" y="862898"/>
            <a:ext cx="1473839" cy="543403"/>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ja-JP" altLang="en-US" sz="2800" b="1" dirty="0"/>
              <a:t>受注側</a:t>
            </a:r>
          </a:p>
        </p:txBody>
      </p:sp>
    </p:spTree>
    <p:extLst>
      <p:ext uri="{BB962C8B-B14F-4D97-AF65-F5344CB8AC3E}">
        <p14:creationId xmlns:p14="http://schemas.microsoft.com/office/powerpoint/2010/main" val="196646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37C77D-D594-4803-8E5A-465AF8153B2E}"/>
              </a:ext>
            </a:extLst>
          </p:cNvPr>
          <p:cNvSpPr/>
          <p:nvPr/>
        </p:nvSpPr>
        <p:spPr>
          <a:xfrm>
            <a:off x="584971" y="1755015"/>
            <a:ext cx="4638868" cy="1800493"/>
          </a:xfrm>
          <a:prstGeom prst="rect">
            <a:avLst/>
          </a:prstGeom>
        </p:spPr>
        <p:txBody>
          <a:bodyPr wrap="square">
            <a:spAutoFit/>
          </a:bodyPr>
          <a:lstStyle/>
          <a:p>
            <a:pPr marL="457200" indent="-457200">
              <a:lnSpc>
                <a:spcPct val="150000"/>
              </a:lnSpc>
              <a:buFont typeface="+mj-ea"/>
              <a:buAutoNum type="circleNumDbPlain" startAt="4"/>
            </a:pPr>
            <a:r>
              <a:rPr lang="ja-JP" altLang="en-US" sz="2800" b="1" dirty="0">
                <a:latin typeface="Meiryo" panose="020B0604030504040204" pitchFamily="50" charset="-128"/>
                <a:ea typeface="Meiryo" panose="020B0604030504040204" pitchFamily="50" charset="-128"/>
              </a:rPr>
              <a:t>商談</a:t>
            </a:r>
            <a:endParaRPr lang="en-US" altLang="ja-JP" sz="2800" b="1" dirty="0">
              <a:latin typeface="Meiryo" panose="020B0604030504040204" pitchFamily="50" charset="-128"/>
              <a:ea typeface="Meiryo" panose="020B0604030504040204" pitchFamily="50" charset="-128"/>
            </a:endParaRPr>
          </a:p>
          <a:p>
            <a:pPr lvl="1">
              <a:lnSpc>
                <a:spcPct val="150000"/>
              </a:lnSpc>
            </a:pPr>
            <a:r>
              <a:rPr lang="ja-JP" altLang="en-US" sz="2400" dirty="0">
                <a:latin typeface="Meiryo" panose="020B0604030504040204" pitchFamily="50" charset="-128"/>
                <a:ea typeface="Meiryo" panose="020B0604030504040204" pitchFamily="50" charset="-128"/>
              </a:rPr>
              <a:t>お互い連絡先が表示され、</a:t>
            </a:r>
            <a:endParaRPr lang="en-US" altLang="ja-JP" sz="2400" dirty="0">
              <a:latin typeface="Meiryo" panose="020B0604030504040204" pitchFamily="50" charset="-128"/>
              <a:ea typeface="Meiryo" panose="020B0604030504040204" pitchFamily="50" charset="-128"/>
            </a:endParaRPr>
          </a:p>
          <a:p>
            <a:pPr lvl="1">
              <a:lnSpc>
                <a:spcPct val="150000"/>
              </a:lnSpc>
            </a:pPr>
            <a:r>
              <a:rPr lang="ja-JP" altLang="en-US" sz="2400" dirty="0">
                <a:latin typeface="Meiryo" panose="020B0604030504040204" pitchFamily="50" charset="-128"/>
                <a:ea typeface="Meiryo" panose="020B0604030504040204" pitchFamily="50" charset="-128"/>
              </a:rPr>
              <a:t>直接やり取り</a:t>
            </a:r>
            <a:endParaRPr lang="en-US" altLang="ja-JP" sz="2400" dirty="0">
              <a:latin typeface="Meiryo" panose="020B0604030504040204" pitchFamily="50" charset="-128"/>
              <a:ea typeface="Meiryo" panose="020B0604030504040204" pitchFamily="50" charset="-128"/>
            </a:endParaRPr>
          </a:p>
        </p:txBody>
      </p:sp>
      <p:sp>
        <p:nvSpPr>
          <p:cNvPr id="9" name="正方形/長方形 8">
            <a:extLst>
              <a:ext uri="{FF2B5EF4-FFF2-40B4-BE49-F238E27FC236}">
                <a16:creationId xmlns:a16="http://schemas.microsoft.com/office/drawing/2014/main" id="{12BD96B4-5C87-428E-9D4F-46C1FA132929}"/>
              </a:ext>
            </a:extLst>
          </p:cNvPr>
          <p:cNvSpPr/>
          <p:nvPr/>
        </p:nvSpPr>
        <p:spPr>
          <a:xfrm>
            <a:off x="6207599" y="1647254"/>
            <a:ext cx="6096000" cy="684803"/>
          </a:xfrm>
          <a:prstGeom prst="rect">
            <a:avLst/>
          </a:prstGeom>
        </p:spPr>
        <p:txBody>
          <a:bodyPr>
            <a:spAutoFit/>
          </a:bodyPr>
          <a:lstStyle/>
          <a:p>
            <a:pPr marL="457200" indent="-457200">
              <a:lnSpc>
                <a:spcPct val="150000"/>
              </a:lnSpc>
              <a:buFont typeface="+mj-ea"/>
              <a:buAutoNum type="circleNumDbPlain" startAt="5"/>
            </a:pPr>
            <a:r>
              <a:rPr lang="ja-JP" altLang="en-US" sz="2800" b="1" dirty="0">
                <a:latin typeface="Meiryo" panose="020B0604030504040204" pitchFamily="50" charset="-128"/>
                <a:ea typeface="Meiryo" panose="020B0604030504040204" pitchFamily="50" charset="-128"/>
              </a:rPr>
              <a:t>成立・不成立</a:t>
            </a:r>
            <a:endParaRPr lang="ja-JP" altLang="en-US" sz="2000" dirty="0"/>
          </a:p>
        </p:txBody>
      </p:sp>
      <p:sp>
        <p:nvSpPr>
          <p:cNvPr id="15" name="吹き出し: 四角形 14">
            <a:extLst>
              <a:ext uri="{FF2B5EF4-FFF2-40B4-BE49-F238E27FC236}">
                <a16:creationId xmlns:a16="http://schemas.microsoft.com/office/drawing/2014/main" id="{8F451854-016F-4ADE-9AA2-AFF330F2D1C9}"/>
              </a:ext>
            </a:extLst>
          </p:cNvPr>
          <p:cNvSpPr/>
          <p:nvPr/>
        </p:nvSpPr>
        <p:spPr>
          <a:xfrm>
            <a:off x="627653" y="4098594"/>
            <a:ext cx="4240761" cy="1800494"/>
          </a:xfrm>
          <a:prstGeom prst="wedgeRectCallout">
            <a:avLst>
              <a:gd name="adj1" fmla="val -21396"/>
              <a:gd name="adj2" fmla="val -64759"/>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285751" indent="-285751">
              <a:buFont typeface="Wingdings" panose="05000000000000000000" pitchFamily="2" charset="2"/>
              <a:buChar char="l"/>
            </a:pPr>
            <a:r>
              <a:rPr lang="ja-JP" altLang="en-US" sz="2000" dirty="0"/>
              <a:t>電話</a:t>
            </a:r>
            <a:endParaRPr lang="en-US" altLang="ja-JP" sz="2000" dirty="0"/>
          </a:p>
          <a:p>
            <a:pPr marL="285751" indent="-285751">
              <a:buFont typeface="Wingdings" panose="05000000000000000000" pitchFamily="2" charset="2"/>
              <a:buChar char="l"/>
            </a:pPr>
            <a:r>
              <a:rPr lang="ja-JP" altLang="en-US" sz="2000" dirty="0"/>
              <a:t>メール</a:t>
            </a:r>
            <a:endParaRPr lang="en-US" altLang="ja-JP" sz="2000" dirty="0"/>
          </a:p>
          <a:p>
            <a:pPr marL="285751" indent="-285751">
              <a:buFont typeface="Wingdings" panose="05000000000000000000" pitchFamily="2" charset="2"/>
              <a:buChar char="l"/>
            </a:pPr>
            <a:r>
              <a:rPr lang="ja-JP" altLang="en-US" sz="2000" dirty="0"/>
              <a:t>直接面談</a:t>
            </a:r>
            <a:endParaRPr lang="en-US" altLang="ja-JP" sz="2000" dirty="0"/>
          </a:p>
          <a:p>
            <a:pPr marL="285751" indent="-285751">
              <a:buFont typeface="Wingdings" panose="05000000000000000000" pitchFamily="2" charset="2"/>
              <a:buChar char="l"/>
            </a:pPr>
            <a:r>
              <a:rPr lang="ja-JP" altLang="en-US" sz="2000" dirty="0"/>
              <a:t>もずやんモール内商談チャット掲示板</a:t>
            </a:r>
            <a:endParaRPr lang="en-US" altLang="ja-JP" sz="2000" dirty="0"/>
          </a:p>
        </p:txBody>
      </p:sp>
      <p:pic>
        <p:nvPicPr>
          <p:cNvPr id="18" name="コンテンツ プレースホルダー 3">
            <a:extLst>
              <a:ext uri="{FF2B5EF4-FFF2-40B4-BE49-F238E27FC236}">
                <a16:creationId xmlns:a16="http://schemas.microsoft.com/office/drawing/2014/main" id="{2761BA47-9849-4653-84C1-8D3D3FB0669C}"/>
              </a:ext>
            </a:extLst>
          </p:cNvPr>
          <p:cNvPicPr>
            <a:picLocks noGrp="1" noChangeAspect="1"/>
          </p:cNvPicPr>
          <p:nvPr>
            <p:ph idx="1"/>
          </p:nvPr>
        </p:nvPicPr>
        <p:blipFill rotWithShape="1">
          <a:blip r:embed="rId2"/>
          <a:srcRect t="4090" b="79368"/>
          <a:stretch/>
        </p:blipFill>
        <p:spPr>
          <a:xfrm>
            <a:off x="5916914" y="3846470"/>
            <a:ext cx="5647433" cy="1531777"/>
          </a:xfrm>
          <a:prstGeom prst="rect">
            <a:avLst/>
          </a:prstGeom>
        </p:spPr>
      </p:pic>
      <p:sp>
        <p:nvSpPr>
          <p:cNvPr id="16" name="正方形/長方形 15">
            <a:extLst>
              <a:ext uri="{FF2B5EF4-FFF2-40B4-BE49-F238E27FC236}">
                <a16:creationId xmlns:a16="http://schemas.microsoft.com/office/drawing/2014/main" id="{D279A491-DCE8-45C2-9078-FBF1DDB50402}"/>
              </a:ext>
            </a:extLst>
          </p:cNvPr>
          <p:cNvSpPr/>
          <p:nvPr/>
        </p:nvSpPr>
        <p:spPr>
          <a:xfrm>
            <a:off x="6093499" y="2571127"/>
            <a:ext cx="4391321" cy="600164"/>
          </a:xfrm>
          <a:prstGeom prst="rect">
            <a:avLst/>
          </a:prstGeom>
        </p:spPr>
        <p:txBody>
          <a:bodyPr wrap="square">
            <a:spAutoFit/>
          </a:bodyPr>
          <a:lstStyle/>
          <a:p>
            <a:pPr lvl="1">
              <a:lnSpc>
                <a:spcPct val="150000"/>
              </a:lnSpc>
            </a:pPr>
            <a:r>
              <a:rPr lang="ja-JP" altLang="en-US" sz="2400" dirty="0">
                <a:latin typeface="Meiryo" panose="020B0604030504040204" pitchFamily="50" charset="-128"/>
                <a:ea typeface="Meiryo" panose="020B0604030504040204" pitchFamily="50" charset="-128"/>
              </a:rPr>
              <a:t>マイページから報告</a:t>
            </a:r>
            <a:endParaRPr lang="en-US" altLang="ja-JP" sz="2400" dirty="0">
              <a:latin typeface="Meiryo" panose="020B0604030504040204" pitchFamily="50" charset="-128"/>
              <a:ea typeface="Meiryo" panose="020B0604030504040204" pitchFamily="50" charset="-128"/>
            </a:endParaRPr>
          </a:p>
        </p:txBody>
      </p:sp>
      <p:sp>
        <p:nvSpPr>
          <p:cNvPr id="20" name="楕円 19">
            <a:extLst>
              <a:ext uri="{FF2B5EF4-FFF2-40B4-BE49-F238E27FC236}">
                <a16:creationId xmlns:a16="http://schemas.microsoft.com/office/drawing/2014/main" id="{975DA84E-9F0F-4DD9-80B8-E21BE2A9EA3D}"/>
              </a:ext>
            </a:extLst>
          </p:cNvPr>
          <p:cNvSpPr/>
          <p:nvPr/>
        </p:nvSpPr>
        <p:spPr>
          <a:xfrm>
            <a:off x="8819074" y="4671621"/>
            <a:ext cx="2745273" cy="633319"/>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ja-JP" altLang="en-US" sz="1801" dirty="0"/>
          </a:p>
        </p:txBody>
      </p:sp>
      <p:sp>
        <p:nvSpPr>
          <p:cNvPr id="5" name="スライド番号プレースホルダー 4"/>
          <p:cNvSpPr>
            <a:spLocks noGrp="1"/>
          </p:cNvSpPr>
          <p:nvPr>
            <p:ph type="sldNum" sz="quarter" idx="12"/>
          </p:nvPr>
        </p:nvSpPr>
        <p:spPr/>
        <p:txBody>
          <a:bodyPr/>
          <a:lstStyle/>
          <a:p>
            <a:fld id="{03946589-08E0-4416-966A-003788EEBAFC}" type="slidenum">
              <a:rPr lang="ja-JP" altLang="en-US" sz="1600"/>
              <a:t>18</a:t>
            </a:fld>
            <a:endParaRPr lang="ja-JP" altLang="en-US" sz="1600" dirty="0"/>
          </a:p>
        </p:txBody>
      </p:sp>
      <p:sp>
        <p:nvSpPr>
          <p:cNvPr id="14" name="タイトル 1">
            <a:extLst>
              <a:ext uri="{FF2B5EF4-FFF2-40B4-BE49-F238E27FC236}">
                <a16:creationId xmlns:a16="http://schemas.microsoft.com/office/drawing/2014/main" id="{07CA88B8-A72A-44BA-9E9E-5460EA57DD78}"/>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7" name="四角形: 角を丸くする 16">
            <a:extLst>
              <a:ext uri="{FF2B5EF4-FFF2-40B4-BE49-F238E27FC236}">
                <a16:creationId xmlns:a16="http://schemas.microsoft.com/office/drawing/2014/main" id="{468E1A46-065B-4107-BF28-CED7048A89C1}"/>
              </a:ext>
            </a:extLst>
          </p:cNvPr>
          <p:cNvSpPr/>
          <p:nvPr/>
        </p:nvSpPr>
        <p:spPr>
          <a:xfrm>
            <a:off x="584971" y="862898"/>
            <a:ext cx="1473839" cy="543403"/>
          </a:xfrm>
          <a:prstGeom prst="roundRect">
            <a:avLst/>
          </a:prstGeom>
          <a:solidFill>
            <a:schemeClr val="accent5"/>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50000"/>
              </a:lnSpc>
            </a:pPr>
            <a:r>
              <a:rPr lang="ja-JP" altLang="en-US" sz="2800" b="1" dirty="0"/>
              <a:t>受注側</a:t>
            </a:r>
          </a:p>
        </p:txBody>
      </p:sp>
    </p:spTree>
    <p:extLst>
      <p:ext uri="{BB962C8B-B14F-4D97-AF65-F5344CB8AC3E}">
        <p14:creationId xmlns:p14="http://schemas.microsoft.com/office/powerpoint/2010/main" val="4059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3" name="正方形/長方形 2">
            <a:extLst>
              <a:ext uri="{FF2B5EF4-FFF2-40B4-BE49-F238E27FC236}">
                <a16:creationId xmlns:a16="http://schemas.microsoft.com/office/drawing/2014/main" id="{580A0DD1-1485-4B02-8E4E-0F70FC24595B}"/>
              </a:ext>
            </a:extLst>
          </p:cNvPr>
          <p:cNvSpPr/>
          <p:nvPr/>
        </p:nvSpPr>
        <p:spPr>
          <a:xfrm>
            <a:off x="738957" y="1378593"/>
            <a:ext cx="10155509" cy="5216813"/>
          </a:xfrm>
          <a:prstGeom prst="rect">
            <a:avLst/>
          </a:prstGeom>
        </p:spPr>
        <p:txBody>
          <a:bodyPr wrap="square">
            <a:spAutoFit/>
          </a:bodyPr>
          <a:lstStyle/>
          <a:p>
            <a:pPr marL="457200" indent="-457200">
              <a:lnSpc>
                <a:spcPct val="150000"/>
              </a:lnSpc>
              <a:buFont typeface="+mj-ea"/>
              <a:buAutoNum type="circleNumDbPlain"/>
            </a:pPr>
            <a:r>
              <a:rPr lang="ja-JP" altLang="en-US" sz="2400" b="1" dirty="0">
                <a:latin typeface="Meiryo" panose="020B0604030504040204" pitchFamily="50" charset="-128"/>
                <a:ea typeface="Meiryo" panose="020B0604030504040204" pitchFamily="50" charset="-128"/>
              </a:rPr>
              <a:t>事前準備</a:t>
            </a:r>
            <a:endParaRPr lang="en-US" altLang="ja-JP" sz="2400" b="1" dirty="0">
              <a:latin typeface="Meiryo" panose="020B0604030504040204" pitchFamily="50" charset="-128"/>
              <a:ea typeface="Meiryo" panose="020B0604030504040204" pitchFamily="50" charset="-128"/>
            </a:endParaRPr>
          </a:p>
          <a:p>
            <a:pPr marL="914400" lvl="1" indent="-4572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内容整理、案件ルールの確認</a:t>
            </a:r>
            <a:endParaRPr lang="en-US" altLang="ja-JP" sz="2000" dirty="0">
              <a:latin typeface="Meiryo" panose="020B0604030504040204" pitchFamily="50" charset="-128"/>
              <a:ea typeface="Meiryo" panose="020B0604030504040204" pitchFamily="50" charset="-128"/>
            </a:endParaRPr>
          </a:p>
          <a:p>
            <a:pPr marL="457200" indent="-457200">
              <a:lnSpc>
                <a:spcPct val="150000"/>
              </a:lnSpc>
              <a:buFont typeface="+mj-ea"/>
              <a:buAutoNum type="circleNumDbPlain"/>
            </a:pPr>
            <a:r>
              <a:rPr lang="ja-JP" altLang="en-US" sz="2400" b="1" dirty="0">
                <a:latin typeface="Meiryo" panose="020B0604030504040204" pitchFamily="50" charset="-128"/>
                <a:ea typeface="Meiryo" panose="020B0604030504040204" pitchFamily="50" charset="-128"/>
              </a:rPr>
              <a:t>案件登録</a:t>
            </a:r>
            <a:endParaRPr lang="en-US" altLang="ja-JP" sz="2400" b="1" dirty="0">
              <a:latin typeface="Meiryo" panose="020B0604030504040204" pitchFamily="50" charset="-128"/>
              <a:ea typeface="Meiryo" panose="020B0604030504040204" pitchFamily="50" charset="-128"/>
            </a:endParaRPr>
          </a:p>
          <a:p>
            <a:pPr marL="914400" lvl="1" indent="-4572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項目に沿って必要事項の入力</a:t>
            </a:r>
            <a:endParaRPr lang="en-US" altLang="ja-JP" sz="2000" dirty="0">
              <a:latin typeface="Meiryo" panose="020B0604030504040204" pitchFamily="50" charset="-128"/>
              <a:ea typeface="Meiryo" panose="020B0604030504040204" pitchFamily="50" charset="-128"/>
            </a:endParaRPr>
          </a:p>
          <a:p>
            <a:pPr marL="457200" indent="-457200">
              <a:lnSpc>
                <a:spcPct val="150000"/>
              </a:lnSpc>
              <a:buFont typeface="+mj-ea"/>
              <a:buAutoNum type="circleNumDbPlain"/>
            </a:pPr>
            <a:r>
              <a:rPr lang="ja-JP" altLang="en-US" sz="2400" b="1" dirty="0">
                <a:latin typeface="Meiryo" panose="020B0604030504040204" pitchFamily="50" charset="-128"/>
                <a:ea typeface="Meiryo" panose="020B0604030504040204" pitchFamily="50" charset="-128"/>
              </a:rPr>
              <a:t>募集開始</a:t>
            </a:r>
            <a:endParaRPr lang="en-US" altLang="ja-JP" sz="2400" b="1" dirty="0">
              <a:latin typeface="Meiryo" panose="020B0604030504040204" pitchFamily="50" charset="-128"/>
              <a:ea typeface="Meiryo" panose="020B0604030504040204" pitchFamily="50" charset="-128"/>
            </a:endParaRPr>
          </a:p>
          <a:p>
            <a:pPr marL="914400" lvl="1" indent="-4572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提案、質問はメールでお知らせ</a:t>
            </a:r>
            <a:endParaRPr lang="en-US" altLang="ja-JP" sz="2000" dirty="0">
              <a:latin typeface="Meiryo" panose="020B0604030504040204" pitchFamily="50" charset="-128"/>
              <a:ea typeface="Meiryo" panose="020B0604030504040204" pitchFamily="50" charset="-128"/>
            </a:endParaRPr>
          </a:p>
          <a:p>
            <a:pPr marL="457200" indent="-457200">
              <a:lnSpc>
                <a:spcPct val="150000"/>
              </a:lnSpc>
              <a:buFont typeface="+mj-ea"/>
              <a:buAutoNum type="circleNumDbPlain"/>
            </a:pPr>
            <a:r>
              <a:rPr lang="ja-JP" altLang="en-US" sz="2400" b="1" dirty="0">
                <a:latin typeface="Meiryo" panose="020B0604030504040204" pitchFamily="50" charset="-128"/>
                <a:ea typeface="Meiryo" panose="020B0604030504040204" pitchFamily="50" charset="-128"/>
              </a:rPr>
              <a:t>商談</a:t>
            </a:r>
            <a:endParaRPr lang="en-US" altLang="ja-JP" sz="2400" b="1" dirty="0">
              <a:latin typeface="Meiryo" panose="020B0604030504040204" pitchFamily="50" charset="-128"/>
              <a:ea typeface="Meiryo" panose="020B0604030504040204" pitchFamily="50" charset="-128"/>
            </a:endParaRPr>
          </a:p>
          <a:p>
            <a:pPr marL="914399" lvl="1" indent="-4572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お互い連絡先が表示され、直接やり取り</a:t>
            </a:r>
            <a:endParaRPr lang="en-US" altLang="ja-JP" sz="2000" dirty="0">
              <a:latin typeface="Meiryo" panose="020B0604030504040204" pitchFamily="50" charset="-128"/>
              <a:ea typeface="Meiryo" panose="020B0604030504040204" pitchFamily="50" charset="-128"/>
            </a:endParaRPr>
          </a:p>
          <a:p>
            <a:pPr marL="457200" indent="-457200">
              <a:lnSpc>
                <a:spcPct val="150000"/>
              </a:lnSpc>
              <a:buFont typeface="+mj-ea"/>
              <a:buAutoNum type="circleNumDbPlain"/>
            </a:pPr>
            <a:r>
              <a:rPr lang="ja-JP" altLang="en-US" sz="2400" b="1" dirty="0">
                <a:latin typeface="Meiryo" panose="020B0604030504040204" pitchFamily="50" charset="-128"/>
                <a:ea typeface="Meiryo" panose="020B0604030504040204" pitchFamily="50" charset="-128"/>
              </a:rPr>
              <a:t>成立</a:t>
            </a:r>
            <a:r>
              <a:rPr lang="en-US" altLang="ja-JP" sz="2400" b="1" dirty="0">
                <a:latin typeface="Meiryo" panose="020B0604030504040204" pitchFamily="50" charset="-128"/>
                <a:ea typeface="Meiryo" panose="020B0604030504040204" pitchFamily="50" charset="-128"/>
              </a:rPr>
              <a:t>/</a:t>
            </a:r>
            <a:r>
              <a:rPr lang="ja-JP" altLang="en-US" sz="2400" b="1" dirty="0">
                <a:latin typeface="Meiryo" panose="020B0604030504040204" pitchFamily="50" charset="-128"/>
                <a:ea typeface="Meiryo" panose="020B0604030504040204" pitchFamily="50" charset="-128"/>
              </a:rPr>
              <a:t>不成立報告</a:t>
            </a:r>
            <a:endParaRPr lang="en-US" altLang="ja-JP" sz="2400" b="1" dirty="0">
              <a:latin typeface="Meiryo" panose="020B0604030504040204" pitchFamily="50" charset="-128"/>
              <a:ea typeface="Meiryo" panose="020B0604030504040204" pitchFamily="50" charset="-128"/>
            </a:endParaRPr>
          </a:p>
          <a:p>
            <a:pPr marL="914400" lvl="1" indent="-457200">
              <a:lnSpc>
                <a:spcPct val="150000"/>
              </a:lnSpc>
              <a:buFont typeface="Arial" panose="020B0604020202020204" pitchFamily="34" charset="0"/>
              <a:buChar char="•"/>
            </a:pPr>
            <a:r>
              <a:rPr lang="ja-JP" altLang="en-US" sz="2000" dirty="0">
                <a:latin typeface="Meiryo" panose="020B0604030504040204" pitchFamily="50" charset="-128"/>
                <a:ea typeface="Meiryo" panose="020B0604030504040204" pitchFamily="50" charset="-128"/>
              </a:rPr>
              <a:t>マイページで商談結果の報告</a:t>
            </a:r>
            <a:endParaRPr lang="en-US" altLang="ja-JP" sz="2000" dirty="0">
              <a:latin typeface="Meiryo" panose="020B0604030504040204" pitchFamily="50" charset="-128"/>
              <a:ea typeface="Meiryo" panose="020B0604030504040204" pitchFamily="50" charset="-128"/>
            </a:endParaRPr>
          </a:p>
        </p:txBody>
      </p:sp>
      <p:pic>
        <p:nvPicPr>
          <p:cNvPr id="8" name="グラフィックス 7" descr="封筒">
            <a:extLst>
              <a:ext uri="{FF2B5EF4-FFF2-40B4-BE49-F238E27FC236}">
                <a16:creationId xmlns:a16="http://schemas.microsoft.com/office/drawing/2014/main" id="{23B081BC-9340-4673-8A4E-3E5DAF3A0A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786175">
            <a:off x="6202805" y="2777737"/>
            <a:ext cx="914400" cy="914400"/>
          </a:xfrm>
          <a:prstGeom prst="rect">
            <a:avLst/>
          </a:prstGeom>
        </p:spPr>
      </p:pic>
      <p:sp>
        <p:nvSpPr>
          <p:cNvPr id="9" name="吹き出し: 四角形 8">
            <a:extLst>
              <a:ext uri="{FF2B5EF4-FFF2-40B4-BE49-F238E27FC236}">
                <a16:creationId xmlns:a16="http://schemas.microsoft.com/office/drawing/2014/main" id="{2F8A0641-EC8C-4BD8-951A-9F7C533A0BA7}"/>
              </a:ext>
            </a:extLst>
          </p:cNvPr>
          <p:cNvSpPr/>
          <p:nvPr/>
        </p:nvSpPr>
        <p:spPr>
          <a:xfrm>
            <a:off x="7323589" y="4205248"/>
            <a:ext cx="4512641" cy="1234095"/>
          </a:xfrm>
          <a:prstGeom prst="wedgeRectCallout">
            <a:avLst>
              <a:gd name="adj1" fmla="val -60096"/>
              <a:gd name="adj2" fmla="val 31466"/>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285751" indent="-285751">
              <a:buFont typeface="Wingdings" panose="05000000000000000000" pitchFamily="2" charset="2"/>
              <a:buChar char="l"/>
            </a:pPr>
            <a:r>
              <a:rPr lang="ja-JP" altLang="en-US" sz="1801" dirty="0"/>
              <a:t>電話</a:t>
            </a:r>
            <a:endParaRPr lang="en-US" altLang="ja-JP" sz="1801" dirty="0"/>
          </a:p>
          <a:p>
            <a:pPr marL="285751" indent="-285751">
              <a:buFont typeface="Wingdings" panose="05000000000000000000" pitchFamily="2" charset="2"/>
              <a:buChar char="l"/>
            </a:pPr>
            <a:r>
              <a:rPr lang="ja-JP" altLang="en-US" sz="1801" dirty="0"/>
              <a:t>メール</a:t>
            </a:r>
            <a:endParaRPr lang="en-US" altLang="ja-JP" sz="1801" dirty="0"/>
          </a:p>
          <a:p>
            <a:pPr marL="285751" indent="-285751">
              <a:buFont typeface="Wingdings" panose="05000000000000000000" pitchFamily="2" charset="2"/>
              <a:buChar char="l"/>
            </a:pPr>
            <a:r>
              <a:rPr lang="ja-JP" altLang="en-US" sz="1801" dirty="0"/>
              <a:t>直接面談</a:t>
            </a:r>
            <a:endParaRPr lang="en-US" altLang="ja-JP" sz="1801" dirty="0"/>
          </a:p>
          <a:p>
            <a:pPr marL="285751" indent="-285751">
              <a:buFont typeface="Wingdings" panose="05000000000000000000" pitchFamily="2" charset="2"/>
              <a:buChar char="l"/>
            </a:pPr>
            <a:r>
              <a:rPr lang="ja-JP" altLang="en-US" sz="1801" dirty="0"/>
              <a:t>もずやんモール内商談チャット掲示板</a:t>
            </a:r>
            <a:endParaRPr lang="en-US" altLang="ja-JP" sz="1801" dirty="0"/>
          </a:p>
        </p:txBody>
      </p:sp>
      <p:sp>
        <p:nvSpPr>
          <p:cNvPr id="4" name="スライド番号プレースホルダー 3"/>
          <p:cNvSpPr>
            <a:spLocks noGrp="1"/>
          </p:cNvSpPr>
          <p:nvPr>
            <p:ph type="sldNum" sz="quarter" idx="12"/>
          </p:nvPr>
        </p:nvSpPr>
        <p:spPr/>
        <p:txBody>
          <a:bodyPr/>
          <a:lstStyle/>
          <a:p>
            <a:fld id="{03946589-08E0-4416-966A-003788EEBAFC}" type="slidenum">
              <a:rPr lang="ja-JP" altLang="en-US" sz="1600"/>
              <a:t>19</a:t>
            </a:fld>
            <a:endParaRPr lang="ja-JP" altLang="en-US" sz="1600" dirty="0"/>
          </a:p>
        </p:txBody>
      </p:sp>
      <p:sp>
        <p:nvSpPr>
          <p:cNvPr id="10" name="四角形: 角を丸くする 9">
            <a:extLst>
              <a:ext uri="{FF2B5EF4-FFF2-40B4-BE49-F238E27FC236}">
                <a16:creationId xmlns:a16="http://schemas.microsoft.com/office/drawing/2014/main" id="{B73790EC-9E34-431E-AF8A-E950ADF5E800}"/>
              </a:ext>
            </a:extLst>
          </p:cNvPr>
          <p:cNvSpPr/>
          <p:nvPr/>
        </p:nvSpPr>
        <p:spPr>
          <a:xfrm>
            <a:off x="516050" y="820089"/>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p>
        </p:txBody>
      </p:sp>
      <p:sp>
        <p:nvSpPr>
          <p:cNvPr id="11" name="タイトル 1">
            <a:extLst>
              <a:ext uri="{FF2B5EF4-FFF2-40B4-BE49-F238E27FC236}">
                <a16:creationId xmlns:a16="http://schemas.microsoft.com/office/drawing/2014/main" id="{68AADC75-D033-4340-AC83-70BF08EAF1FF}"/>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Tree>
    <p:extLst>
      <p:ext uri="{BB962C8B-B14F-4D97-AF65-F5344CB8AC3E}">
        <p14:creationId xmlns:p14="http://schemas.microsoft.com/office/powerpoint/2010/main" val="35798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81253" y="29425"/>
            <a:ext cx="10267108" cy="606675"/>
          </a:xfrm>
        </p:spPr>
        <p:txBody>
          <a:bodyPr>
            <a:normAutofit/>
          </a:bodyPr>
          <a:lstStyle/>
          <a:p>
            <a:pPr marL="457200" indent="-457200">
              <a:buFont typeface="Wingdings" panose="05000000000000000000" pitchFamily="2" charset="2"/>
              <a:buChar char="n"/>
            </a:pPr>
            <a:r>
              <a:rPr lang="ja-JP" altLang="en-US" sz="3200" dirty="0"/>
              <a:t>本日のスケジュール</a:t>
            </a:r>
          </a:p>
        </p:txBody>
      </p:sp>
      <p:sp>
        <p:nvSpPr>
          <p:cNvPr id="10" name="正方形/長方形 9">
            <a:extLst>
              <a:ext uri="{FF2B5EF4-FFF2-40B4-BE49-F238E27FC236}">
                <a16:creationId xmlns:a16="http://schemas.microsoft.com/office/drawing/2014/main" id="{D5ABC126-F04E-438C-8875-61350F92E857}"/>
              </a:ext>
            </a:extLst>
          </p:cNvPr>
          <p:cNvSpPr/>
          <p:nvPr/>
        </p:nvSpPr>
        <p:spPr>
          <a:xfrm>
            <a:off x="608140" y="801887"/>
            <a:ext cx="11067807" cy="4920771"/>
          </a:xfrm>
          <a:prstGeom prst="rect">
            <a:avLst/>
          </a:prstGeom>
        </p:spPr>
        <p:txBody>
          <a:bodyPr wrap="square" numCol="2">
            <a:spAutoFit/>
          </a:bodyPr>
          <a:lstStyle/>
          <a:p>
            <a:pPr marL="742950" indent="-742950">
              <a:lnSpc>
                <a:spcPct val="200000"/>
              </a:lnSpc>
              <a:buFont typeface="+mj-lt"/>
              <a:buAutoNum type="arabicPeriod"/>
            </a:pPr>
            <a:r>
              <a:rPr lang="ja-JP" altLang="en-US" sz="3200" dirty="0"/>
              <a:t>挨拶</a:t>
            </a:r>
            <a:endParaRPr lang="en-US" altLang="ja-JP" sz="3200" dirty="0"/>
          </a:p>
          <a:p>
            <a:pPr marL="742950" indent="-742950">
              <a:lnSpc>
                <a:spcPct val="200000"/>
              </a:lnSpc>
              <a:buFont typeface="+mj-lt"/>
              <a:buAutoNum type="arabicPeriod"/>
            </a:pPr>
            <a:r>
              <a:rPr lang="ja-JP" altLang="en-US" sz="3200" dirty="0"/>
              <a:t>事業概要</a:t>
            </a:r>
            <a:endParaRPr lang="en-US" altLang="ja-JP" sz="3200" dirty="0"/>
          </a:p>
          <a:p>
            <a:pPr marL="742950" indent="-742950">
              <a:lnSpc>
                <a:spcPct val="200000"/>
              </a:lnSpc>
              <a:buFont typeface="+mj-lt"/>
              <a:buAutoNum type="arabicPeriod"/>
            </a:pPr>
            <a:r>
              <a:rPr lang="ja-JP" altLang="en-US" sz="3200" dirty="0"/>
              <a:t>もずやんモールとは</a:t>
            </a:r>
            <a:endParaRPr lang="en-US" altLang="ja-JP" sz="3200" dirty="0"/>
          </a:p>
          <a:p>
            <a:pPr marL="742950" indent="-742950">
              <a:lnSpc>
                <a:spcPct val="200000"/>
              </a:lnSpc>
              <a:buFont typeface="+mj-lt"/>
              <a:buAutoNum type="arabicPeriod"/>
            </a:pPr>
            <a:r>
              <a:rPr lang="ja-JP" altLang="en-US" sz="3200" dirty="0"/>
              <a:t>２つの機能</a:t>
            </a:r>
            <a:endParaRPr lang="en-US" altLang="ja-JP" sz="3200" dirty="0"/>
          </a:p>
          <a:p>
            <a:pPr marL="742950" indent="-742950">
              <a:lnSpc>
                <a:spcPct val="200000"/>
              </a:lnSpc>
              <a:buFont typeface="+mj-lt"/>
              <a:buAutoNum type="arabicPeriod"/>
            </a:pPr>
            <a:r>
              <a:rPr lang="ja-JP" altLang="en-US" sz="3200" dirty="0"/>
              <a:t>活用方法</a:t>
            </a:r>
            <a:endParaRPr lang="en-US" altLang="ja-JP" sz="3200" dirty="0"/>
          </a:p>
          <a:p>
            <a:pPr marL="514350" indent="-514350">
              <a:lnSpc>
                <a:spcPct val="200000"/>
              </a:lnSpc>
              <a:buFont typeface="+mj-lt"/>
              <a:buAutoNum type="arabicPeriod"/>
            </a:pPr>
            <a:r>
              <a:rPr lang="ja-JP" altLang="en-US" sz="3200" dirty="0"/>
              <a:t>ユーザー登録方法</a:t>
            </a:r>
            <a:endParaRPr lang="en-US" altLang="ja-JP" sz="3200" dirty="0"/>
          </a:p>
          <a:p>
            <a:pPr marL="742950" indent="-742950">
              <a:lnSpc>
                <a:spcPct val="200000"/>
              </a:lnSpc>
              <a:buFont typeface="+mj-lt"/>
              <a:buAutoNum type="arabicPeriod"/>
            </a:pPr>
            <a:r>
              <a:rPr lang="ja-JP" altLang="en-US" sz="3200" dirty="0"/>
              <a:t>商談までの流れ</a:t>
            </a:r>
            <a:endParaRPr lang="en-US" altLang="ja-JP" sz="3200" dirty="0"/>
          </a:p>
          <a:p>
            <a:pPr marL="742950" indent="-742950">
              <a:lnSpc>
                <a:spcPct val="200000"/>
              </a:lnSpc>
              <a:buFont typeface="+mj-lt"/>
              <a:buAutoNum type="arabicPeriod"/>
            </a:pPr>
            <a:r>
              <a:rPr lang="en-US" altLang="ja-JP" sz="3200" dirty="0"/>
              <a:t>PR</a:t>
            </a:r>
            <a:r>
              <a:rPr lang="ja-JP" altLang="en-US" sz="3200" dirty="0"/>
              <a:t>項目</a:t>
            </a:r>
            <a:endParaRPr lang="en-US" altLang="ja-JP" sz="3200" dirty="0"/>
          </a:p>
          <a:p>
            <a:pPr marL="742950" indent="-742950">
              <a:lnSpc>
                <a:spcPct val="200000"/>
              </a:lnSpc>
              <a:buFont typeface="+mj-lt"/>
              <a:buAutoNum type="arabicPeriod"/>
            </a:pPr>
            <a:r>
              <a:rPr lang="en-US" altLang="ja-JP" sz="3200" dirty="0"/>
              <a:t>FAQ</a:t>
            </a:r>
          </a:p>
          <a:p>
            <a:pPr marL="742950" indent="-742950">
              <a:lnSpc>
                <a:spcPct val="200000"/>
              </a:lnSpc>
              <a:buFont typeface="+mj-lt"/>
              <a:buAutoNum type="arabicPeriod"/>
            </a:pPr>
            <a:r>
              <a:rPr lang="ja-JP" altLang="en-US" sz="3200" dirty="0"/>
              <a:t>登録支援の取組み</a:t>
            </a:r>
            <a:endParaRPr lang="en-US" altLang="ja-JP" sz="3200" dirty="0"/>
          </a:p>
        </p:txBody>
      </p:sp>
      <p:sp>
        <p:nvSpPr>
          <p:cNvPr id="4" name="テキスト ボックス 3">
            <a:extLst>
              <a:ext uri="{FF2B5EF4-FFF2-40B4-BE49-F238E27FC236}">
                <a16:creationId xmlns:a16="http://schemas.microsoft.com/office/drawing/2014/main" id="{B6B497EF-C9C2-47C0-BB56-88D5E6011615}"/>
              </a:ext>
            </a:extLst>
          </p:cNvPr>
          <p:cNvSpPr txBox="1"/>
          <p:nvPr/>
        </p:nvSpPr>
        <p:spPr>
          <a:xfrm>
            <a:off x="506295" y="5924485"/>
            <a:ext cx="11271499" cy="400110"/>
          </a:xfrm>
          <a:prstGeom prst="rect">
            <a:avLst/>
          </a:prstGeom>
          <a:solidFill>
            <a:schemeClr val="accent5"/>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2000" b="1" dirty="0"/>
              <a:t>TEAMS</a:t>
            </a:r>
            <a:r>
              <a:rPr lang="ja-JP" altLang="en-US" sz="2000" b="1" dirty="0"/>
              <a:t>ご参加者様、カメラ「オン」マイク</a:t>
            </a:r>
            <a:r>
              <a:rPr lang="ja-JP" altLang="en-US" sz="2000" dirty="0">
                <a:ln>
                  <a:solidFill>
                    <a:schemeClr val="bg1"/>
                  </a:solidFill>
                </a:ln>
                <a:solidFill>
                  <a:schemeClr val="bg1"/>
                </a:solidFill>
              </a:rPr>
              <a:t>「</a:t>
            </a:r>
            <a:r>
              <a:rPr lang="ja-JP" altLang="en-US" sz="2000" b="1" dirty="0"/>
              <a:t>オフ」の設定をお願いいたします。</a:t>
            </a:r>
          </a:p>
        </p:txBody>
      </p:sp>
      <p:sp>
        <p:nvSpPr>
          <p:cNvPr id="5" name="スライド番号プレースホルダー 4"/>
          <p:cNvSpPr>
            <a:spLocks noGrp="1"/>
          </p:cNvSpPr>
          <p:nvPr>
            <p:ph type="sldNum" sz="quarter" idx="12"/>
          </p:nvPr>
        </p:nvSpPr>
        <p:spPr/>
        <p:txBody>
          <a:bodyPr/>
          <a:lstStyle/>
          <a:p>
            <a:fld id="{03946589-08E0-4416-966A-003788EEBAFC}" type="slidenum">
              <a:rPr lang="ja-JP" altLang="en-US" sz="1600"/>
              <a:t>2</a:t>
            </a:fld>
            <a:endParaRPr lang="ja-JP" altLang="en-US" sz="1600" dirty="0"/>
          </a:p>
        </p:txBody>
      </p:sp>
    </p:spTree>
    <p:extLst>
      <p:ext uri="{BB962C8B-B14F-4D97-AF65-F5344CB8AC3E}">
        <p14:creationId xmlns:p14="http://schemas.microsoft.com/office/powerpoint/2010/main" val="15197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484450" y="1744061"/>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27" name="正方形/長方形 26">
            <a:extLst>
              <a:ext uri="{FF2B5EF4-FFF2-40B4-BE49-F238E27FC236}">
                <a16:creationId xmlns:a16="http://schemas.microsoft.com/office/drawing/2014/main" id="{09D49C3B-BC9B-44E2-96CE-01EEE2267E49}"/>
              </a:ext>
            </a:extLst>
          </p:cNvPr>
          <p:cNvSpPr/>
          <p:nvPr/>
        </p:nvSpPr>
        <p:spPr>
          <a:xfrm>
            <a:off x="663028" y="1651728"/>
            <a:ext cx="4240763" cy="523220"/>
          </a:xfrm>
          <a:prstGeom prst="rect">
            <a:avLst/>
          </a:prstGeom>
        </p:spPr>
        <p:txBody>
          <a:bodyPr wrap="square">
            <a:spAutoFit/>
          </a:bodyPr>
          <a:lstStyle/>
          <a:p>
            <a:pPr marL="571500" indent="-571500">
              <a:buFont typeface="+mj-ea"/>
              <a:buAutoNum type="circleNumDbPlain"/>
            </a:pPr>
            <a:r>
              <a:rPr lang="ja-JP" altLang="en-US" sz="2800" b="1" dirty="0">
                <a:latin typeface="Meiryo" panose="020B0604030504040204" pitchFamily="50" charset="-128"/>
                <a:ea typeface="Meiryo" panose="020B0604030504040204" pitchFamily="50" charset="-128"/>
              </a:rPr>
              <a:t>事前準備</a:t>
            </a:r>
            <a:endParaRPr lang="en-US" altLang="ja-JP" sz="2800" b="1" dirty="0">
              <a:latin typeface="Meiryo" panose="020B0604030504040204" pitchFamily="50" charset="-128"/>
              <a:ea typeface="Meiryo" panose="020B0604030504040204" pitchFamily="50" charset="-128"/>
            </a:endParaRPr>
          </a:p>
        </p:txBody>
      </p:sp>
      <p:sp>
        <p:nvSpPr>
          <p:cNvPr id="3" name="正方形/長方形 2">
            <a:extLst>
              <a:ext uri="{FF2B5EF4-FFF2-40B4-BE49-F238E27FC236}">
                <a16:creationId xmlns:a16="http://schemas.microsoft.com/office/drawing/2014/main" id="{E0E6B881-6A26-4EFF-87E6-2971EA770ADC}"/>
              </a:ext>
            </a:extLst>
          </p:cNvPr>
          <p:cNvSpPr/>
          <p:nvPr/>
        </p:nvSpPr>
        <p:spPr>
          <a:xfrm>
            <a:off x="3620483" y="1559395"/>
            <a:ext cx="7361324" cy="707886"/>
          </a:xfrm>
          <a:prstGeom prst="rect">
            <a:avLst/>
          </a:prstGeom>
        </p:spPr>
        <p:txBody>
          <a:bodyPr wrap="square">
            <a:spAutoFit/>
          </a:bodyPr>
          <a:lstStyle/>
          <a:p>
            <a:r>
              <a:rPr lang="ja-JP" altLang="en-US" sz="2000" dirty="0">
                <a:latin typeface="Meiryo" panose="020B0604030504040204" pitchFamily="50" charset="-128"/>
                <a:ea typeface="Meiryo" panose="020B0604030504040204" pitchFamily="50" charset="-128"/>
              </a:rPr>
              <a:t>見積を取りたい内容、提案を受けたい内容やポイントを整理し、</a:t>
            </a:r>
            <a:endParaRPr lang="en-US" altLang="ja-JP" sz="2000" dirty="0">
              <a:latin typeface="Meiryo" panose="020B0604030504040204" pitchFamily="50" charset="-128"/>
              <a:ea typeface="Meiryo" panose="020B0604030504040204" pitchFamily="50" charset="-128"/>
            </a:endParaRPr>
          </a:p>
          <a:p>
            <a:r>
              <a:rPr lang="ja-JP" altLang="en-US" sz="2000" dirty="0">
                <a:latin typeface="Meiryo" panose="020B0604030504040204" pitchFamily="50" charset="-128"/>
                <a:ea typeface="Meiryo" panose="020B0604030504040204" pitchFamily="50" charset="-128"/>
              </a:rPr>
              <a:t>案件ルールや、利用にあたっての必要な事項を確認。</a:t>
            </a:r>
            <a:endParaRPr lang="ja-JP" altLang="en-US" sz="2000" dirty="0"/>
          </a:p>
        </p:txBody>
      </p:sp>
      <p:sp>
        <p:nvSpPr>
          <p:cNvPr id="4" name="正方形/長方形 3">
            <a:extLst>
              <a:ext uri="{FF2B5EF4-FFF2-40B4-BE49-F238E27FC236}">
                <a16:creationId xmlns:a16="http://schemas.microsoft.com/office/drawing/2014/main" id="{961BF0DE-4182-4E3C-854E-57EC958555D0}"/>
              </a:ext>
            </a:extLst>
          </p:cNvPr>
          <p:cNvSpPr/>
          <p:nvPr/>
        </p:nvSpPr>
        <p:spPr>
          <a:xfrm>
            <a:off x="1007124" y="2424957"/>
            <a:ext cx="2322507" cy="637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案件掲載ルール</a:t>
            </a:r>
          </a:p>
        </p:txBody>
      </p:sp>
      <p:cxnSp>
        <p:nvCxnSpPr>
          <p:cNvPr id="7" name="直線コネクタ 6">
            <a:extLst>
              <a:ext uri="{FF2B5EF4-FFF2-40B4-BE49-F238E27FC236}">
                <a16:creationId xmlns:a16="http://schemas.microsoft.com/office/drawing/2014/main" id="{8BAA6800-B92D-47BA-B3D3-894B30AF66BA}"/>
              </a:ext>
            </a:extLst>
          </p:cNvPr>
          <p:cNvCxnSpPr>
            <a:cxnSpLocks/>
          </p:cNvCxnSpPr>
          <p:nvPr/>
        </p:nvCxnSpPr>
        <p:spPr>
          <a:xfrm flipV="1">
            <a:off x="3620483" y="3065031"/>
            <a:ext cx="4658926" cy="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8335C86-5466-4845-8BAD-2FECDFD340C8}"/>
              </a:ext>
            </a:extLst>
          </p:cNvPr>
          <p:cNvSpPr txBox="1"/>
          <p:nvPr/>
        </p:nvSpPr>
        <p:spPr>
          <a:xfrm>
            <a:off x="3620483" y="2534261"/>
            <a:ext cx="4910356" cy="461665"/>
          </a:xfrm>
          <a:prstGeom prst="rect">
            <a:avLst/>
          </a:prstGeom>
          <a:noFill/>
        </p:spPr>
        <p:txBody>
          <a:bodyPr wrap="square" rtlCol="0">
            <a:spAutoFit/>
          </a:bodyPr>
          <a:lstStyle/>
          <a:p>
            <a:pPr algn="l"/>
            <a:r>
              <a:rPr lang="ja-JP" altLang="en-US" sz="2400" b="1" spc="300" dirty="0">
                <a:latin typeface="Meiryo UI" panose="020B0604030504040204" pitchFamily="50" charset="-128"/>
                <a:ea typeface="Meiryo UI" panose="020B0604030504040204" pitchFamily="50" charset="-128"/>
              </a:rPr>
              <a:t>募集案件として登録可能な案件</a:t>
            </a:r>
          </a:p>
        </p:txBody>
      </p:sp>
      <p:sp>
        <p:nvSpPr>
          <p:cNvPr id="10" name="テキスト ボックス 9">
            <a:extLst>
              <a:ext uri="{FF2B5EF4-FFF2-40B4-BE49-F238E27FC236}">
                <a16:creationId xmlns:a16="http://schemas.microsoft.com/office/drawing/2014/main" id="{823076FD-EB81-4C72-96C3-8AE95F388366}"/>
              </a:ext>
            </a:extLst>
          </p:cNvPr>
          <p:cNvSpPr txBox="1"/>
          <p:nvPr/>
        </p:nvSpPr>
        <p:spPr>
          <a:xfrm>
            <a:off x="917367" y="3245935"/>
            <a:ext cx="8593122" cy="33388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2400" spc="300" dirty="0">
                <a:latin typeface="Meiryo UI" panose="020B0604030504040204" pitchFamily="50" charset="-128"/>
                <a:ea typeface="Meiryo UI" panose="020B0604030504040204" pitchFamily="50" charset="-128"/>
              </a:rPr>
              <a:t>商品や資材の仕入先、調達先の募集</a:t>
            </a:r>
            <a:endParaRPr lang="en-US" altLang="ja-JP" sz="2400" spc="300" dirty="0">
              <a:latin typeface="Meiryo UI" panose="020B0604030504040204" pitchFamily="50" charset="-128"/>
              <a:ea typeface="Meiryo UI" panose="020B0604030504040204" pitchFamily="50" charset="-128"/>
            </a:endParaRPr>
          </a:p>
          <a:p>
            <a:pPr lvl="1">
              <a:lnSpc>
                <a:spcPct val="150000"/>
              </a:lnSpc>
            </a:pPr>
            <a:r>
              <a:rPr lang="ja-JP" altLang="en-US" sz="2400" spc="300" dirty="0">
                <a:latin typeface="Meiryo UI" panose="020B0604030504040204" pitchFamily="50" charset="-128"/>
                <a:ea typeface="Meiryo UI" panose="020B0604030504040204" pitchFamily="50" charset="-128"/>
              </a:rPr>
              <a:t>→</a:t>
            </a:r>
            <a:r>
              <a:rPr lang="ja-JP" altLang="en-US" sz="2200" spc="300" dirty="0">
                <a:latin typeface="Meiryo UI" panose="020B0604030504040204" pitchFamily="50" charset="-128"/>
                <a:ea typeface="Meiryo UI" panose="020B0604030504040204" pitchFamily="50" charset="-128"/>
              </a:rPr>
              <a:t>「万博セール」で使用するのぼりや作業机がほしい</a:t>
            </a:r>
            <a:endParaRPr lang="en-US" altLang="ja-JP" sz="2200" spc="300" dirty="0">
              <a:latin typeface="Meiryo UI" panose="020B0604030504040204" pitchFamily="50" charset="-128"/>
              <a:ea typeface="Meiryo UI" panose="020B0604030504040204" pitchFamily="50" charset="-128"/>
            </a:endParaRPr>
          </a:p>
          <a:p>
            <a:pPr marL="342900" indent="-342900">
              <a:lnSpc>
                <a:spcPct val="150000"/>
              </a:lnSpc>
              <a:buFont typeface="Arial" panose="020B0604020202020204" pitchFamily="34" charset="0"/>
              <a:buChar char="•"/>
            </a:pPr>
            <a:r>
              <a:rPr lang="ja-JP" altLang="en-US" sz="2400" spc="300" dirty="0">
                <a:latin typeface="Meiryo UI" panose="020B0604030504040204" pitchFamily="50" charset="-128"/>
                <a:ea typeface="Meiryo UI" panose="020B0604030504040204" pitchFamily="50" charset="-128"/>
              </a:rPr>
              <a:t>作業の依頼先の募集</a:t>
            </a:r>
            <a:endParaRPr lang="en-US" altLang="ja-JP" sz="2400" spc="300" dirty="0">
              <a:latin typeface="Meiryo UI" panose="020B0604030504040204" pitchFamily="50" charset="-128"/>
              <a:ea typeface="Meiryo UI" panose="020B0604030504040204" pitchFamily="50" charset="-128"/>
            </a:endParaRPr>
          </a:p>
          <a:p>
            <a:pPr lvl="1">
              <a:lnSpc>
                <a:spcPct val="150000"/>
              </a:lnSpc>
            </a:pPr>
            <a:r>
              <a:rPr lang="ja-JP" altLang="en-US" sz="2400" spc="300" dirty="0">
                <a:latin typeface="Meiryo UI" panose="020B0604030504040204" pitchFamily="50" charset="-128"/>
                <a:ea typeface="Meiryo UI" panose="020B0604030504040204" pitchFamily="50" charset="-128"/>
              </a:rPr>
              <a:t>→</a:t>
            </a:r>
            <a:r>
              <a:rPr lang="ja-JP" altLang="en-US" sz="2200" spc="300" dirty="0">
                <a:latin typeface="Meiryo UI" panose="020B0604030504040204" pitchFamily="50" charset="-128"/>
                <a:ea typeface="Meiryo UI" panose="020B0604030504040204" pitchFamily="50" charset="-128"/>
              </a:rPr>
              <a:t>プラスチック加工ができる業者を探しています</a:t>
            </a:r>
            <a:endParaRPr lang="en-US" altLang="ja-JP" sz="2200" spc="300" dirty="0">
              <a:latin typeface="Meiryo UI" panose="020B0604030504040204" pitchFamily="50" charset="-128"/>
              <a:ea typeface="Meiryo UI" panose="020B0604030504040204" pitchFamily="50" charset="-128"/>
            </a:endParaRPr>
          </a:p>
          <a:p>
            <a:pPr marL="342900" indent="-342900">
              <a:lnSpc>
                <a:spcPct val="150000"/>
              </a:lnSpc>
              <a:buFont typeface="Arial" panose="020B0604020202020204" pitchFamily="34" charset="0"/>
              <a:buChar char="•"/>
            </a:pPr>
            <a:r>
              <a:rPr lang="ja-JP" altLang="en-US" sz="2400" spc="300" dirty="0">
                <a:latin typeface="Meiryo UI" panose="020B0604030504040204" pitchFamily="50" charset="-128"/>
                <a:ea typeface="Meiryo UI" panose="020B0604030504040204" pitchFamily="50" charset="-128"/>
              </a:rPr>
              <a:t>企業への業務発注案件</a:t>
            </a:r>
            <a:endParaRPr lang="en-US" altLang="ja-JP" sz="2400" spc="300" dirty="0">
              <a:latin typeface="Meiryo UI" panose="020B0604030504040204" pitchFamily="50" charset="-128"/>
              <a:ea typeface="Meiryo UI" panose="020B0604030504040204" pitchFamily="50" charset="-128"/>
            </a:endParaRPr>
          </a:p>
          <a:p>
            <a:pPr lvl="1">
              <a:lnSpc>
                <a:spcPct val="150000"/>
              </a:lnSpc>
            </a:pPr>
            <a:r>
              <a:rPr lang="ja-JP" altLang="en-US" sz="2400" spc="300" dirty="0">
                <a:latin typeface="Meiryo UI" panose="020B0604030504040204" pitchFamily="50" charset="-128"/>
                <a:ea typeface="Meiryo UI" panose="020B0604030504040204" pitchFamily="50" charset="-128"/>
              </a:rPr>
              <a:t>→</a:t>
            </a:r>
            <a:r>
              <a:rPr lang="ja-JP" altLang="en-US" sz="2200" spc="300" dirty="0">
                <a:latin typeface="Meiryo UI" panose="020B0604030504040204" pitchFamily="50" charset="-128"/>
                <a:ea typeface="Meiryo UI" panose="020B0604030504040204" pitchFamily="50" charset="-128"/>
              </a:rPr>
              <a:t>イベントを行う際の警備業務をお願いしたい</a:t>
            </a:r>
            <a:endParaRPr lang="en-US" altLang="ja-JP" sz="2200" spc="300" dirty="0">
              <a:latin typeface="Meiryo UI" panose="020B0604030504040204" pitchFamily="50" charset="-128"/>
              <a:ea typeface="Meiryo UI" panose="020B0604030504040204" pitchFamily="50" charset="-128"/>
            </a:endParaRPr>
          </a:p>
        </p:txBody>
      </p:sp>
      <p:sp>
        <p:nvSpPr>
          <p:cNvPr id="5" name="吹き出し: 四角形 4">
            <a:extLst>
              <a:ext uri="{FF2B5EF4-FFF2-40B4-BE49-F238E27FC236}">
                <a16:creationId xmlns:a16="http://schemas.microsoft.com/office/drawing/2014/main" id="{493700F3-0738-4D23-B812-638D4282ECD1}"/>
              </a:ext>
            </a:extLst>
          </p:cNvPr>
          <p:cNvSpPr/>
          <p:nvPr/>
        </p:nvSpPr>
        <p:spPr>
          <a:xfrm>
            <a:off x="7857485" y="4977450"/>
            <a:ext cx="4171842" cy="1451073"/>
          </a:xfrm>
          <a:prstGeom prst="wedgeRectCallout">
            <a:avLst>
              <a:gd name="adj1" fmla="val -56187"/>
              <a:gd name="adj2" fmla="val -28242"/>
            </a:avLst>
          </a:prstGeom>
          <a:ln w="2857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ja-JP" altLang="en-US" sz="1801" dirty="0"/>
              <a:t>「○○を仕入れたい」</a:t>
            </a:r>
            <a:endParaRPr lang="en-US" altLang="ja-JP" sz="1801" dirty="0"/>
          </a:p>
          <a:p>
            <a:pPr>
              <a:lnSpc>
                <a:spcPct val="150000"/>
              </a:lnSpc>
            </a:pPr>
            <a:r>
              <a:rPr lang="ja-JP" altLang="en-US" sz="1801" dirty="0"/>
              <a:t>「○○できる企業様を探しています」</a:t>
            </a:r>
            <a:endParaRPr lang="en-US" altLang="ja-JP" sz="1801" dirty="0"/>
          </a:p>
          <a:p>
            <a:pPr>
              <a:lnSpc>
                <a:spcPct val="150000"/>
              </a:lnSpc>
            </a:pPr>
            <a:r>
              <a:rPr lang="ja-JP" altLang="en-US" sz="1801" dirty="0"/>
              <a:t>など、明確な</a:t>
            </a:r>
            <a:r>
              <a:rPr lang="ja-JP" altLang="en-US" sz="1801" b="1" dirty="0"/>
              <a:t>「買いたい」案件を登録</a:t>
            </a:r>
          </a:p>
        </p:txBody>
      </p:sp>
      <p:sp>
        <p:nvSpPr>
          <p:cNvPr id="6" name="スライド番号プレースホルダー 5"/>
          <p:cNvSpPr>
            <a:spLocks noGrp="1"/>
          </p:cNvSpPr>
          <p:nvPr>
            <p:ph type="sldNum" sz="quarter" idx="12"/>
          </p:nvPr>
        </p:nvSpPr>
        <p:spPr/>
        <p:txBody>
          <a:bodyPr/>
          <a:lstStyle/>
          <a:p>
            <a:fld id="{03946589-08E0-4416-966A-003788EEBAFC}" type="slidenum">
              <a:rPr lang="ja-JP" altLang="en-US" sz="1600"/>
              <a:t>20</a:t>
            </a:fld>
            <a:endParaRPr lang="ja-JP" altLang="en-US" sz="1600" dirty="0"/>
          </a:p>
        </p:txBody>
      </p:sp>
      <p:sp>
        <p:nvSpPr>
          <p:cNvPr id="16" name="タイトル 1">
            <a:extLst>
              <a:ext uri="{FF2B5EF4-FFF2-40B4-BE49-F238E27FC236}">
                <a16:creationId xmlns:a16="http://schemas.microsoft.com/office/drawing/2014/main" id="{228DD09F-EBF2-4FD6-81F4-7DEEC76E9644}"/>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7" name="四角形: 角を丸くする 16">
            <a:extLst>
              <a:ext uri="{FF2B5EF4-FFF2-40B4-BE49-F238E27FC236}">
                <a16:creationId xmlns:a16="http://schemas.microsoft.com/office/drawing/2014/main" id="{FA457FD7-1DBC-45E8-9057-6CF4714DAE8B}"/>
              </a:ext>
            </a:extLst>
          </p:cNvPr>
          <p:cNvSpPr/>
          <p:nvPr/>
        </p:nvSpPr>
        <p:spPr>
          <a:xfrm>
            <a:off x="516050" y="820089"/>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p>
        </p:txBody>
      </p:sp>
    </p:spTree>
    <p:extLst>
      <p:ext uri="{BB962C8B-B14F-4D97-AF65-F5344CB8AC3E}">
        <p14:creationId xmlns:p14="http://schemas.microsoft.com/office/powerpoint/2010/main" val="34441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607836" y="1585798"/>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4" name="正方形/長方形 3">
            <a:extLst>
              <a:ext uri="{FF2B5EF4-FFF2-40B4-BE49-F238E27FC236}">
                <a16:creationId xmlns:a16="http://schemas.microsoft.com/office/drawing/2014/main" id="{961BF0DE-4182-4E3C-854E-57EC958555D0}"/>
              </a:ext>
            </a:extLst>
          </p:cNvPr>
          <p:cNvSpPr/>
          <p:nvPr/>
        </p:nvSpPr>
        <p:spPr>
          <a:xfrm>
            <a:off x="2190035" y="820090"/>
            <a:ext cx="234357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案件掲載ルール</a:t>
            </a:r>
          </a:p>
        </p:txBody>
      </p:sp>
      <p:sp>
        <p:nvSpPr>
          <p:cNvPr id="12" name="テキスト ボックス 11">
            <a:extLst>
              <a:ext uri="{FF2B5EF4-FFF2-40B4-BE49-F238E27FC236}">
                <a16:creationId xmlns:a16="http://schemas.microsoft.com/office/drawing/2014/main" id="{10E04EEB-47DA-461A-811D-BB7946D1FD09}"/>
              </a:ext>
            </a:extLst>
          </p:cNvPr>
          <p:cNvSpPr txBox="1"/>
          <p:nvPr/>
        </p:nvSpPr>
        <p:spPr>
          <a:xfrm>
            <a:off x="5030637" y="877271"/>
            <a:ext cx="4910356" cy="461665"/>
          </a:xfrm>
          <a:prstGeom prst="rect">
            <a:avLst/>
          </a:prstGeom>
          <a:noFill/>
        </p:spPr>
        <p:txBody>
          <a:bodyPr wrap="square" rtlCol="0">
            <a:spAutoFit/>
          </a:bodyPr>
          <a:lstStyle/>
          <a:p>
            <a:pPr algn="l"/>
            <a:r>
              <a:rPr lang="ja-JP" altLang="en-US" sz="2400" b="1" spc="300" dirty="0">
                <a:latin typeface="Meiryo UI" panose="020B0604030504040204" pitchFamily="50" charset="-128"/>
                <a:ea typeface="Meiryo UI" panose="020B0604030504040204" pitchFamily="50" charset="-128"/>
              </a:rPr>
              <a:t>募集案件として登録不可案件</a:t>
            </a:r>
          </a:p>
        </p:txBody>
      </p:sp>
      <p:cxnSp>
        <p:nvCxnSpPr>
          <p:cNvPr id="13" name="直線コネクタ 12">
            <a:extLst>
              <a:ext uri="{FF2B5EF4-FFF2-40B4-BE49-F238E27FC236}">
                <a16:creationId xmlns:a16="http://schemas.microsoft.com/office/drawing/2014/main" id="{7A543EA6-67FF-4A2E-9FF2-EBA2B0A22CE5}"/>
              </a:ext>
            </a:extLst>
          </p:cNvPr>
          <p:cNvCxnSpPr>
            <a:cxnSpLocks/>
          </p:cNvCxnSpPr>
          <p:nvPr/>
        </p:nvCxnSpPr>
        <p:spPr>
          <a:xfrm flipV="1">
            <a:off x="4994126" y="1318815"/>
            <a:ext cx="4658926" cy="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5" name="スライド番号プレースホルダー 4"/>
          <p:cNvSpPr>
            <a:spLocks noGrp="1"/>
          </p:cNvSpPr>
          <p:nvPr>
            <p:ph type="sldNum" sz="quarter" idx="12"/>
          </p:nvPr>
        </p:nvSpPr>
        <p:spPr/>
        <p:txBody>
          <a:bodyPr/>
          <a:lstStyle/>
          <a:p>
            <a:fld id="{03946589-08E0-4416-966A-003788EEBAFC}" type="slidenum">
              <a:rPr lang="ja-JP" altLang="en-US" sz="1600"/>
              <a:t>21</a:t>
            </a:fld>
            <a:endParaRPr lang="ja-JP" altLang="en-US" sz="1600" dirty="0"/>
          </a:p>
        </p:txBody>
      </p:sp>
      <p:sp>
        <p:nvSpPr>
          <p:cNvPr id="14" name="タイトル 1">
            <a:extLst>
              <a:ext uri="{FF2B5EF4-FFF2-40B4-BE49-F238E27FC236}">
                <a16:creationId xmlns:a16="http://schemas.microsoft.com/office/drawing/2014/main" id="{72DDD50E-C72D-4BFE-A830-7B7907D46EBB}"/>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7" name="四角形: 角を丸くする 16">
            <a:extLst>
              <a:ext uri="{FF2B5EF4-FFF2-40B4-BE49-F238E27FC236}">
                <a16:creationId xmlns:a16="http://schemas.microsoft.com/office/drawing/2014/main" id="{B91ADB1D-7283-4953-9CAC-EF0BE4506F91}"/>
              </a:ext>
            </a:extLst>
          </p:cNvPr>
          <p:cNvSpPr/>
          <p:nvPr/>
        </p:nvSpPr>
        <p:spPr>
          <a:xfrm>
            <a:off x="516050" y="820090"/>
            <a:ext cx="1339188" cy="478606"/>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p>
        </p:txBody>
      </p:sp>
      <p:sp>
        <p:nvSpPr>
          <p:cNvPr id="2" name="正方形/長方形 1">
            <a:extLst>
              <a:ext uri="{FF2B5EF4-FFF2-40B4-BE49-F238E27FC236}">
                <a16:creationId xmlns:a16="http://schemas.microsoft.com/office/drawing/2014/main" id="{14E76FF1-F672-4A0E-8C0C-FC733F8AAC78}"/>
              </a:ext>
            </a:extLst>
          </p:cNvPr>
          <p:cNvSpPr/>
          <p:nvPr/>
        </p:nvSpPr>
        <p:spPr>
          <a:xfrm>
            <a:off x="348652" y="1298695"/>
            <a:ext cx="11438898" cy="5459187"/>
          </a:xfrm>
          <a:prstGeom prst="rect">
            <a:avLst/>
          </a:prstGeom>
        </p:spPr>
        <p:txBody>
          <a:bodyPr wrap="square">
            <a:spAutoFit/>
          </a:bodyPr>
          <a:lstStyle/>
          <a:p>
            <a:pPr latinLnBrk="1">
              <a:lnSpc>
                <a:spcPct val="150000"/>
              </a:lnSpc>
            </a:pPr>
            <a:r>
              <a:rPr lang="ja-JP" altLang="en-US" b="1" dirty="0">
                <a:latin typeface="Meiryo" panose="020B0604030504040204" pitchFamily="50" charset="-128"/>
                <a:ea typeface="Meiryo" panose="020B0604030504040204" pitchFamily="50" charset="-128"/>
              </a:rPr>
              <a:t>＜掲載不可案件の原則＞</a:t>
            </a:r>
          </a:p>
          <a:p>
            <a:pPr latinLnBrk="1">
              <a:lnSpc>
                <a:spcPct val="150000"/>
              </a:lnSpc>
            </a:pPr>
            <a:r>
              <a:rPr lang="ja-JP" altLang="en-US" dirty="0">
                <a:latin typeface="Meiryo" panose="020B0604030504040204" pitchFamily="50" charset="-128"/>
                <a:ea typeface="Meiryo" panose="020B0604030504040204" pitchFamily="50" charset="-128"/>
              </a:rPr>
              <a:t>１．発注案件（自社が「発注側（買い手）」）ではないもの。</a:t>
            </a:r>
          </a:p>
          <a:p>
            <a:pPr latinLnBrk="1">
              <a:lnSpc>
                <a:spcPct val="150000"/>
              </a:lnSpc>
            </a:pPr>
            <a:r>
              <a:rPr lang="ja-JP" altLang="en-US" b="1" dirty="0">
                <a:latin typeface="Meiryo" panose="020B0604030504040204" pitchFamily="50" charset="-128"/>
                <a:ea typeface="Meiryo" panose="020B0604030504040204" pitchFamily="50" charset="-128"/>
              </a:rPr>
              <a:t>＜受注側（売り手）としての利用の禁止＞</a:t>
            </a:r>
          </a:p>
          <a:p>
            <a:pPr latinLnBrk="1">
              <a:lnSpc>
                <a:spcPct val="150000"/>
              </a:lnSpc>
            </a:pPr>
            <a:r>
              <a:rPr lang="ja-JP" altLang="en-US" dirty="0">
                <a:latin typeface="Meiryo" panose="020B0604030504040204" pitchFamily="50" charset="-128"/>
                <a:ea typeface="Meiryo" panose="020B0604030504040204" pitchFamily="50" charset="-128"/>
              </a:rPr>
              <a:t>２．自社の商品・サービスの</a:t>
            </a:r>
            <a:r>
              <a:rPr lang="en-US" altLang="ja-JP" dirty="0">
                <a:latin typeface="Meiryo" panose="020B0604030504040204" pitchFamily="50" charset="-128"/>
                <a:ea typeface="Meiryo" panose="020B0604030504040204" pitchFamily="50" charset="-128"/>
              </a:rPr>
              <a:t>PR</a:t>
            </a:r>
            <a:r>
              <a:rPr lang="ja-JP" altLang="en-US" dirty="0" err="1">
                <a:latin typeface="Meiryo" panose="020B0604030504040204" pitchFamily="50" charset="-128"/>
                <a:ea typeface="Meiryo" panose="020B0604030504040204" pitchFamily="50" charset="-128"/>
              </a:rPr>
              <a:t>、</a:t>
            </a:r>
            <a:r>
              <a:rPr lang="ja-JP" altLang="en-US" dirty="0">
                <a:latin typeface="Meiryo" panose="020B0604030504040204" pitchFamily="50" charset="-128"/>
                <a:ea typeface="Meiryo" panose="020B0604030504040204" pitchFamily="50" charset="-128"/>
              </a:rPr>
              <a:t>広報となるもの</a:t>
            </a:r>
            <a:br>
              <a:rPr lang="ja-JP" altLang="en-US" dirty="0">
                <a:latin typeface="Meiryo" panose="020B0604030504040204" pitchFamily="50" charset="-128"/>
                <a:ea typeface="Meiryo" panose="020B0604030504040204" pitchFamily="50" charset="-128"/>
              </a:rPr>
            </a:br>
            <a:r>
              <a:rPr lang="ja-JP" altLang="en-US" dirty="0">
                <a:latin typeface="Meiryo" panose="020B0604030504040204" pitchFamily="50" charset="-128"/>
                <a:ea typeface="Meiryo" panose="020B0604030504040204" pitchFamily="50" charset="-128"/>
              </a:rPr>
              <a:t>（「弊社の商品を仕入れていただける所を募集しています」等の「売りたい情報」）</a:t>
            </a:r>
          </a:p>
          <a:p>
            <a:pPr latinLnBrk="1">
              <a:lnSpc>
                <a:spcPct val="150000"/>
              </a:lnSpc>
            </a:pPr>
            <a:r>
              <a:rPr lang="ja-JP" altLang="en-US" dirty="0">
                <a:latin typeface="Meiryo" panose="020B0604030504040204" pitchFamily="50" charset="-128"/>
                <a:ea typeface="Meiryo" panose="020B0604030504040204" pitchFamily="50" charset="-128"/>
              </a:rPr>
              <a:t>３．自社が携わるイベント、催事などへの出店（出展）の募集</a:t>
            </a:r>
          </a:p>
          <a:p>
            <a:pPr latinLnBrk="1">
              <a:lnSpc>
                <a:spcPct val="150000"/>
              </a:lnSpc>
            </a:pPr>
            <a:r>
              <a:rPr lang="ja-JP" altLang="en-US" dirty="0">
                <a:latin typeface="Meiryo" panose="020B0604030504040204" pitchFamily="50" charset="-128"/>
                <a:ea typeface="Meiryo" panose="020B0604030504040204" pitchFamily="50" charset="-128"/>
              </a:rPr>
              <a:t>４．受注側（売り手）側に手数料等の費用を求めるもの</a:t>
            </a:r>
          </a:p>
          <a:p>
            <a:pPr latinLnBrk="1">
              <a:lnSpc>
                <a:spcPct val="150000"/>
              </a:lnSpc>
            </a:pPr>
            <a:r>
              <a:rPr lang="ja-JP" altLang="en-US" dirty="0">
                <a:latin typeface="Meiryo" panose="020B0604030504040204" pitchFamily="50" charset="-128"/>
                <a:ea typeface="Meiryo" panose="020B0604030504040204" pitchFamily="50" charset="-128"/>
              </a:rPr>
              <a:t>５．販売代理店・営業代行・取次店・委託販売など自社商品・サービスの拡販を求めるもの</a:t>
            </a:r>
          </a:p>
          <a:p>
            <a:pPr latinLnBrk="1">
              <a:lnSpc>
                <a:spcPct val="150000"/>
              </a:lnSpc>
            </a:pPr>
            <a:r>
              <a:rPr lang="ja-JP" altLang="en-US" b="1" dirty="0">
                <a:latin typeface="Meiryo" panose="020B0604030504040204" pitchFamily="50" charset="-128"/>
                <a:ea typeface="Meiryo" panose="020B0604030504040204" pitchFamily="50" charset="-128"/>
              </a:rPr>
              <a:t>＜具体的な対価が発生しないものの禁止＞</a:t>
            </a:r>
          </a:p>
          <a:p>
            <a:pPr latinLnBrk="1">
              <a:lnSpc>
                <a:spcPct val="150000"/>
              </a:lnSpc>
            </a:pPr>
            <a:r>
              <a:rPr lang="ja-JP" altLang="en-US" dirty="0">
                <a:latin typeface="Meiryo" panose="020B0604030504040204" pitchFamily="50" charset="-128"/>
                <a:ea typeface="Meiryo" panose="020B0604030504040204" pitchFamily="50" charset="-128"/>
              </a:rPr>
              <a:t>６．パートナー、協力会社、提携などの募集等、具体的な発注内容が確定していない案件</a:t>
            </a:r>
          </a:p>
          <a:p>
            <a:pPr latinLnBrk="1">
              <a:lnSpc>
                <a:spcPct val="150000"/>
              </a:lnSpc>
            </a:pPr>
            <a:r>
              <a:rPr lang="ja-JP" altLang="en-US" dirty="0">
                <a:latin typeface="Meiryo" panose="020B0604030504040204" pitchFamily="50" charset="-128"/>
                <a:ea typeface="Meiryo" panose="020B0604030504040204" pitchFamily="50" charset="-128"/>
              </a:rPr>
              <a:t>７．成約時・成約後において、対価が発生しない案件</a:t>
            </a:r>
            <a:endParaRPr lang="en-US" altLang="ja-JP" dirty="0">
              <a:latin typeface="Meiryo" panose="020B0604030504040204" pitchFamily="50" charset="-128"/>
              <a:ea typeface="Meiryo" panose="020B0604030504040204" pitchFamily="50" charset="-128"/>
            </a:endParaRPr>
          </a:p>
          <a:p>
            <a:pPr latinLnBrk="1">
              <a:lnSpc>
                <a:spcPct val="150000"/>
              </a:lnSpc>
            </a:pPr>
            <a:r>
              <a:rPr lang="ja-JP" altLang="en-US" b="1" dirty="0">
                <a:latin typeface="Meiryo" panose="020B0604030504040204" pitchFamily="50" charset="-128"/>
                <a:ea typeface="Meiryo" panose="020B0604030504040204" pitchFamily="50" charset="-128"/>
              </a:rPr>
              <a:t>＜人材募集の禁止＞</a:t>
            </a:r>
          </a:p>
          <a:p>
            <a:pPr latinLnBrk="1">
              <a:lnSpc>
                <a:spcPct val="150000"/>
              </a:lnSpc>
            </a:pPr>
            <a:r>
              <a:rPr lang="ja-JP" altLang="en-US" dirty="0">
                <a:latin typeface="Meiryo" panose="020B0604030504040204" pitchFamily="50" charset="-128"/>
                <a:ea typeface="Meiryo" panose="020B0604030504040204" pitchFamily="50" charset="-128"/>
              </a:rPr>
              <a:t>８．求人・派遣など、人の募集、およびそれに類する案件</a:t>
            </a:r>
            <a:endParaRPr lang="en-US" altLang="ja-JP" b="1" dirty="0">
              <a:latin typeface="Meiryo" panose="020B0604030504040204" pitchFamily="50" charset="-128"/>
              <a:ea typeface="Meiryo" panose="020B0604030504040204" pitchFamily="50" charset="-128"/>
            </a:endParaRPr>
          </a:p>
        </p:txBody>
      </p:sp>
      <p:sp>
        <p:nvSpPr>
          <p:cNvPr id="15" name="吹き出し: 四角形 14">
            <a:extLst>
              <a:ext uri="{FF2B5EF4-FFF2-40B4-BE49-F238E27FC236}">
                <a16:creationId xmlns:a16="http://schemas.microsoft.com/office/drawing/2014/main" id="{2D3A34EB-D1C0-46A4-9F66-3F452F742C2D}"/>
              </a:ext>
            </a:extLst>
          </p:cNvPr>
          <p:cNvSpPr/>
          <p:nvPr/>
        </p:nvSpPr>
        <p:spPr>
          <a:xfrm>
            <a:off x="7549392" y="5772527"/>
            <a:ext cx="4034772" cy="828778"/>
          </a:xfrm>
          <a:prstGeom prst="wedgeRectCallout">
            <a:avLst>
              <a:gd name="adj1" fmla="val -69734"/>
              <a:gd name="adj2" fmla="val 27893"/>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t>・清掃員を</a:t>
            </a:r>
            <a:r>
              <a:rPr kumimoji="1" lang="en-US" altLang="ja-JP" dirty="0"/>
              <a:t>3</a:t>
            </a:r>
            <a:r>
              <a:rPr kumimoji="1" lang="ja-JP" altLang="en-US" dirty="0"/>
              <a:t>名募集</a:t>
            </a:r>
            <a:r>
              <a:rPr kumimoji="1" lang="en-US" altLang="ja-JP" dirty="0"/>
              <a:t>NG</a:t>
            </a:r>
          </a:p>
          <a:p>
            <a:r>
              <a:rPr lang="ja-JP" altLang="en-US" dirty="0"/>
              <a:t>・清掃業務を委託する企業の募集</a:t>
            </a:r>
            <a:r>
              <a:rPr lang="en-US" altLang="ja-JP" dirty="0"/>
              <a:t>OK</a:t>
            </a:r>
            <a:endParaRPr kumimoji="1" lang="ja-JP" altLang="en-US" dirty="0"/>
          </a:p>
        </p:txBody>
      </p:sp>
    </p:spTree>
    <p:extLst>
      <p:ext uri="{BB962C8B-B14F-4D97-AF65-F5344CB8AC3E}">
        <p14:creationId xmlns:p14="http://schemas.microsoft.com/office/powerpoint/2010/main" val="27526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607836" y="1585798"/>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4" name="正方形/長方形 3">
            <a:extLst>
              <a:ext uri="{FF2B5EF4-FFF2-40B4-BE49-F238E27FC236}">
                <a16:creationId xmlns:a16="http://schemas.microsoft.com/office/drawing/2014/main" id="{961BF0DE-4182-4E3C-854E-57EC958555D0}"/>
              </a:ext>
            </a:extLst>
          </p:cNvPr>
          <p:cNvSpPr/>
          <p:nvPr/>
        </p:nvSpPr>
        <p:spPr>
          <a:xfrm>
            <a:off x="2190035" y="861672"/>
            <a:ext cx="2439611" cy="461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案件掲載ルール</a:t>
            </a:r>
          </a:p>
        </p:txBody>
      </p:sp>
      <p:sp>
        <p:nvSpPr>
          <p:cNvPr id="12" name="テキスト ボックス 11">
            <a:extLst>
              <a:ext uri="{FF2B5EF4-FFF2-40B4-BE49-F238E27FC236}">
                <a16:creationId xmlns:a16="http://schemas.microsoft.com/office/drawing/2014/main" id="{10E04EEB-47DA-461A-811D-BB7946D1FD09}"/>
              </a:ext>
            </a:extLst>
          </p:cNvPr>
          <p:cNvSpPr txBox="1"/>
          <p:nvPr/>
        </p:nvSpPr>
        <p:spPr>
          <a:xfrm>
            <a:off x="4763651" y="884493"/>
            <a:ext cx="4910356" cy="461665"/>
          </a:xfrm>
          <a:prstGeom prst="rect">
            <a:avLst/>
          </a:prstGeom>
          <a:noFill/>
        </p:spPr>
        <p:txBody>
          <a:bodyPr wrap="square" rtlCol="0">
            <a:spAutoFit/>
          </a:bodyPr>
          <a:lstStyle/>
          <a:p>
            <a:pPr algn="l"/>
            <a:r>
              <a:rPr lang="ja-JP" altLang="en-US" sz="2400" b="1" spc="300" dirty="0">
                <a:latin typeface="Meiryo UI" panose="020B0604030504040204" pitchFamily="50" charset="-128"/>
                <a:ea typeface="Meiryo UI" panose="020B0604030504040204" pitchFamily="50" charset="-128"/>
              </a:rPr>
              <a:t>募集案件として登録不可案件</a:t>
            </a:r>
          </a:p>
        </p:txBody>
      </p:sp>
      <p:cxnSp>
        <p:nvCxnSpPr>
          <p:cNvPr id="13" name="直線コネクタ 12">
            <a:extLst>
              <a:ext uri="{FF2B5EF4-FFF2-40B4-BE49-F238E27FC236}">
                <a16:creationId xmlns:a16="http://schemas.microsoft.com/office/drawing/2014/main" id="{7A543EA6-67FF-4A2E-9FF2-EBA2B0A22CE5}"/>
              </a:ext>
            </a:extLst>
          </p:cNvPr>
          <p:cNvCxnSpPr>
            <a:cxnSpLocks/>
          </p:cNvCxnSpPr>
          <p:nvPr/>
        </p:nvCxnSpPr>
        <p:spPr>
          <a:xfrm flipV="1">
            <a:off x="4799105" y="1338572"/>
            <a:ext cx="4658926" cy="1"/>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5" name="スライド番号プレースホルダー 4"/>
          <p:cNvSpPr>
            <a:spLocks noGrp="1"/>
          </p:cNvSpPr>
          <p:nvPr>
            <p:ph type="sldNum" sz="quarter" idx="12"/>
          </p:nvPr>
        </p:nvSpPr>
        <p:spPr/>
        <p:txBody>
          <a:bodyPr/>
          <a:lstStyle/>
          <a:p>
            <a:fld id="{03946589-08E0-4416-966A-003788EEBAFC}" type="slidenum">
              <a:rPr lang="ja-JP" altLang="en-US" sz="1600"/>
              <a:t>22</a:t>
            </a:fld>
            <a:endParaRPr lang="ja-JP" altLang="en-US" sz="1600" dirty="0"/>
          </a:p>
        </p:txBody>
      </p:sp>
      <p:sp>
        <p:nvSpPr>
          <p:cNvPr id="14" name="タイトル 1">
            <a:extLst>
              <a:ext uri="{FF2B5EF4-FFF2-40B4-BE49-F238E27FC236}">
                <a16:creationId xmlns:a16="http://schemas.microsoft.com/office/drawing/2014/main" id="{72DDD50E-C72D-4BFE-A830-7B7907D46EBB}"/>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7" name="四角形: 角を丸くする 16">
            <a:extLst>
              <a:ext uri="{FF2B5EF4-FFF2-40B4-BE49-F238E27FC236}">
                <a16:creationId xmlns:a16="http://schemas.microsoft.com/office/drawing/2014/main" id="{B91ADB1D-7283-4953-9CAC-EF0BE4506F91}"/>
              </a:ext>
            </a:extLst>
          </p:cNvPr>
          <p:cNvSpPr/>
          <p:nvPr/>
        </p:nvSpPr>
        <p:spPr>
          <a:xfrm>
            <a:off x="516050" y="820090"/>
            <a:ext cx="1339188" cy="488858"/>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p>
        </p:txBody>
      </p:sp>
      <p:sp>
        <p:nvSpPr>
          <p:cNvPr id="2" name="正方形/長方形 1">
            <a:extLst>
              <a:ext uri="{FF2B5EF4-FFF2-40B4-BE49-F238E27FC236}">
                <a16:creationId xmlns:a16="http://schemas.microsoft.com/office/drawing/2014/main" id="{95AE4461-A444-4D9C-B363-D0E7B0BC32FB}"/>
              </a:ext>
            </a:extLst>
          </p:cNvPr>
          <p:cNvSpPr/>
          <p:nvPr/>
        </p:nvSpPr>
        <p:spPr>
          <a:xfrm>
            <a:off x="322579" y="1538183"/>
            <a:ext cx="11261585" cy="4628190"/>
          </a:xfrm>
          <a:prstGeom prst="rect">
            <a:avLst/>
          </a:prstGeom>
        </p:spPr>
        <p:txBody>
          <a:bodyPr wrap="square">
            <a:spAutoFit/>
          </a:bodyPr>
          <a:lstStyle/>
          <a:p>
            <a:pPr latinLnBrk="1">
              <a:lnSpc>
                <a:spcPct val="150000"/>
              </a:lnSpc>
            </a:pPr>
            <a:r>
              <a:rPr lang="ja-JP" altLang="en-US" b="1" dirty="0">
                <a:latin typeface="Meiryo" panose="020B0604030504040204" pitchFamily="50" charset="-128"/>
                <a:ea typeface="Meiryo" panose="020B0604030504040204" pitchFamily="50" charset="-128"/>
              </a:rPr>
              <a:t>＜万博商談も</a:t>
            </a:r>
            <a:r>
              <a:rPr lang="ja-JP" altLang="en-US" b="1" dirty="0" err="1">
                <a:latin typeface="Meiryo" panose="020B0604030504040204" pitchFamily="50" charset="-128"/>
                <a:ea typeface="Meiryo" panose="020B0604030504040204" pitchFamily="50" charset="-128"/>
              </a:rPr>
              <a:t>ずやん</a:t>
            </a:r>
            <a:r>
              <a:rPr lang="ja-JP" altLang="en-US" b="1" dirty="0">
                <a:latin typeface="Meiryo" panose="020B0604030504040204" pitchFamily="50" charset="-128"/>
                <a:ea typeface="Meiryo" panose="020B0604030504040204" pitchFamily="50" charset="-128"/>
              </a:rPr>
              <a:t>モールの適正利用、ビジネス上の規範＞</a:t>
            </a:r>
          </a:p>
          <a:p>
            <a:pPr latinLnBrk="1">
              <a:lnSpc>
                <a:spcPct val="150000"/>
              </a:lnSpc>
            </a:pPr>
            <a:r>
              <a:rPr lang="ja-JP" altLang="en-US" dirty="0">
                <a:latin typeface="Meiryo" panose="020B0604030504040204" pitchFamily="50" charset="-128"/>
                <a:ea typeface="Meiryo" panose="020B0604030504040204" pitchFamily="50" charset="-128"/>
              </a:rPr>
              <a:t>９．発注側（買い手）を特定する情報（社名、</a:t>
            </a:r>
            <a:r>
              <a:rPr lang="en-US" altLang="ja-JP" dirty="0">
                <a:latin typeface="Meiryo" panose="020B0604030504040204" pitchFamily="50" charset="-128"/>
                <a:ea typeface="Meiryo" panose="020B0604030504040204" pitchFamily="50" charset="-128"/>
              </a:rPr>
              <a:t>URL</a:t>
            </a:r>
            <a:r>
              <a:rPr lang="ja-JP" altLang="en-US" dirty="0">
                <a:latin typeface="Meiryo" panose="020B0604030504040204" pitchFamily="50" charset="-128"/>
                <a:ea typeface="Meiryo" panose="020B0604030504040204" pitchFamily="50" charset="-128"/>
              </a:rPr>
              <a:t>など）の記載</a:t>
            </a:r>
          </a:p>
          <a:p>
            <a:pPr latinLnBrk="1">
              <a:lnSpc>
                <a:spcPct val="150000"/>
              </a:lnSpc>
            </a:pPr>
            <a:r>
              <a:rPr lang="ja-JP" altLang="en-US" dirty="0">
                <a:latin typeface="Meiryo" panose="020B0604030504040204" pitchFamily="50" charset="-128"/>
                <a:ea typeface="Meiryo" panose="020B0604030504040204" pitchFamily="50" charset="-128"/>
              </a:rPr>
              <a:t>１０．他企業の「募集案件」の代理登録</a:t>
            </a:r>
          </a:p>
          <a:p>
            <a:pPr latinLnBrk="1">
              <a:lnSpc>
                <a:spcPct val="150000"/>
              </a:lnSpc>
            </a:pPr>
            <a:r>
              <a:rPr lang="ja-JP" altLang="en-US" dirty="0">
                <a:latin typeface="Meiryo" panose="020B0604030504040204" pitchFamily="50" charset="-128"/>
                <a:ea typeface="Meiryo" panose="020B0604030504040204" pitchFamily="50" charset="-128"/>
              </a:rPr>
              <a:t>１１．発注側（買い手）が他社から受託した案件を全面的に委託（丸投げ）する場合の委託先募集</a:t>
            </a:r>
          </a:p>
          <a:p>
            <a:pPr latinLnBrk="1">
              <a:lnSpc>
                <a:spcPct val="150000"/>
              </a:lnSpc>
            </a:pPr>
            <a:r>
              <a:rPr lang="ja-JP" altLang="en-US" b="1" dirty="0">
                <a:latin typeface="Meiryo" panose="020B0604030504040204" pitchFamily="50" charset="-128"/>
                <a:ea typeface="Meiryo" panose="020B0604030504040204" pitchFamily="50" charset="-128"/>
              </a:rPr>
              <a:t>＜法令違反等＞</a:t>
            </a:r>
          </a:p>
          <a:p>
            <a:pPr latinLnBrk="1">
              <a:lnSpc>
                <a:spcPct val="150000"/>
              </a:lnSpc>
            </a:pPr>
            <a:r>
              <a:rPr lang="ja-JP" altLang="en-US" dirty="0">
                <a:latin typeface="Meiryo" panose="020B0604030504040204" pitchFamily="50" charset="-128"/>
                <a:ea typeface="Meiryo" panose="020B0604030504040204" pitchFamily="50" charset="-128"/>
              </a:rPr>
              <a:t>１２．マルチ商法および、それに類する案件、法令・公序良俗に反する案件</a:t>
            </a:r>
          </a:p>
          <a:p>
            <a:pPr latinLnBrk="1">
              <a:lnSpc>
                <a:spcPct val="150000"/>
              </a:lnSpc>
            </a:pPr>
            <a:r>
              <a:rPr lang="ja-JP" altLang="en-US" dirty="0">
                <a:latin typeface="Meiryo" panose="020B0604030504040204" pitchFamily="50" charset="-128"/>
                <a:ea typeface="Meiryo" panose="020B0604030504040204" pitchFamily="50" charset="-128"/>
              </a:rPr>
              <a:t>１３．募集できない商品・サービス（例）</a:t>
            </a:r>
          </a:p>
          <a:p>
            <a:pPr lvl="1" latinLnBrk="1">
              <a:lnSpc>
                <a:spcPct val="150000"/>
              </a:lnSpc>
            </a:pPr>
            <a:r>
              <a:rPr lang="ja-JP" altLang="en-US" dirty="0">
                <a:latin typeface="Meiryo" panose="020B0604030504040204" pitchFamily="50" charset="-128"/>
                <a:ea typeface="Meiryo" panose="020B0604030504040204" pitchFamily="50" charset="-128"/>
              </a:rPr>
              <a:t>①非合法商品・サービス全般　②会員権　③アダルト関連商品・サービス</a:t>
            </a:r>
          </a:p>
          <a:p>
            <a:pPr lvl="1" latinLnBrk="1">
              <a:lnSpc>
                <a:spcPct val="150000"/>
              </a:lnSpc>
            </a:pPr>
            <a:r>
              <a:rPr lang="ja-JP" altLang="en-US" dirty="0">
                <a:latin typeface="Meiryo" panose="020B0604030504040204" pitchFamily="50" charset="-128"/>
                <a:ea typeface="Meiryo" panose="020B0604030504040204" pitchFamily="50" charset="-128"/>
              </a:rPr>
              <a:t>④有価証券、郵便切手、収入印紙などの金券、現金同等物　⑤生き物、細菌・ウイルスなど</a:t>
            </a:r>
          </a:p>
          <a:p>
            <a:pPr latinLnBrk="1">
              <a:lnSpc>
                <a:spcPct val="150000"/>
              </a:lnSpc>
            </a:pPr>
            <a:r>
              <a:rPr lang="ja-JP" altLang="en-US" b="1" dirty="0">
                <a:latin typeface="Meiryo" panose="020B0604030504040204" pitchFamily="50" charset="-128"/>
                <a:ea typeface="Meiryo" panose="020B0604030504040204" pitchFamily="50" charset="-128"/>
              </a:rPr>
              <a:t>＜その他＞</a:t>
            </a:r>
          </a:p>
          <a:p>
            <a:pPr latinLnBrk="1">
              <a:lnSpc>
                <a:spcPct val="150000"/>
              </a:lnSpc>
            </a:pPr>
            <a:r>
              <a:rPr lang="ja-JP" altLang="en-US" dirty="0">
                <a:latin typeface="Meiryo" panose="020B0604030504040204" pitchFamily="50" charset="-128"/>
                <a:ea typeface="Meiryo" panose="020B0604030504040204" pitchFamily="50" charset="-128"/>
              </a:rPr>
              <a:t>１４．その他、万博商談も</a:t>
            </a:r>
            <a:r>
              <a:rPr lang="ja-JP" altLang="en-US" dirty="0" err="1">
                <a:latin typeface="Meiryo" panose="020B0604030504040204" pitchFamily="50" charset="-128"/>
                <a:ea typeface="Meiryo" panose="020B0604030504040204" pitchFamily="50" charset="-128"/>
              </a:rPr>
              <a:t>ずやん</a:t>
            </a:r>
            <a:r>
              <a:rPr lang="ja-JP" altLang="en-US" dirty="0">
                <a:latin typeface="Meiryo" panose="020B0604030504040204" pitchFamily="50" charset="-128"/>
                <a:ea typeface="Meiryo" panose="020B0604030504040204" pitchFamily="50" charset="-128"/>
              </a:rPr>
              <a:t>モール事務局が不適切と判断したもの</a:t>
            </a:r>
            <a:endParaRPr lang="ja-JP" altLang="en-US" b="0" i="0" dirty="0">
              <a:effectLst/>
              <a:latin typeface="Meiryo" panose="020B0604030504040204" pitchFamily="50" charset="-128"/>
              <a:ea typeface="Meiryo" panose="020B0604030504040204" pitchFamily="50" charset="-128"/>
            </a:endParaRPr>
          </a:p>
        </p:txBody>
      </p:sp>
    </p:spTree>
    <p:extLst>
      <p:ext uri="{BB962C8B-B14F-4D97-AF65-F5344CB8AC3E}">
        <p14:creationId xmlns:p14="http://schemas.microsoft.com/office/powerpoint/2010/main" val="203564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12" name="テキスト ボックス 11">
            <a:extLst>
              <a:ext uri="{FF2B5EF4-FFF2-40B4-BE49-F238E27FC236}">
                <a16:creationId xmlns:a16="http://schemas.microsoft.com/office/drawing/2014/main" id="{A441C712-E860-4CDD-8F59-4AF7D35FF9DF}"/>
              </a:ext>
            </a:extLst>
          </p:cNvPr>
          <p:cNvSpPr txBox="1"/>
          <p:nvPr/>
        </p:nvSpPr>
        <p:spPr>
          <a:xfrm>
            <a:off x="6653995" y="2327768"/>
            <a:ext cx="5240367" cy="3879973"/>
          </a:xfrm>
          <a:prstGeom prst="rect">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lnSpc>
                <a:spcPct val="150000"/>
              </a:lnSpc>
            </a:pPr>
            <a:endParaRPr lang="en-US" altLang="ja-JP" sz="2800" dirty="0">
              <a:latin typeface="Meiryo UI" panose="020B0604030504040204" pitchFamily="50" charset="-128"/>
              <a:ea typeface="Meiryo UI" panose="020B0604030504040204" pitchFamily="50" charset="-128"/>
            </a:endParaRPr>
          </a:p>
          <a:p>
            <a:pPr marL="457200" indent="-457200">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案件内容（できるだけ詳しく）</a:t>
            </a:r>
            <a:endParaRPr lang="en-US" altLang="ja-JP" sz="2800" dirty="0">
              <a:latin typeface="Meiryo UI" panose="020B0604030504040204" pitchFamily="50" charset="-128"/>
              <a:ea typeface="Meiryo UI" panose="020B0604030504040204" pitchFamily="50" charset="-128"/>
            </a:endParaRPr>
          </a:p>
          <a:p>
            <a:pPr marL="457200" indent="-457200">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調達コード</a:t>
            </a:r>
            <a:endParaRPr lang="en-US" altLang="ja-JP" sz="2800" dirty="0">
              <a:latin typeface="Meiryo UI" panose="020B0604030504040204" pitchFamily="50" charset="-128"/>
              <a:ea typeface="Meiryo UI" panose="020B0604030504040204" pitchFamily="50" charset="-128"/>
            </a:endParaRPr>
          </a:p>
          <a:p>
            <a:pPr marL="457200" indent="-457200">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提案日の〆切日の設定</a:t>
            </a:r>
            <a:endParaRPr lang="en-US" altLang="ja-JP" sz="2800" dirty="0">
              <a:latin typeface="Meiryo UI" panose="020B0604030504040204" pitchFamily="50" charset="-128"/>
              <a:ea typeface="Meiryo UI" panose="020B0604030504040204" pitchFamily="50" charset="-128"/>
            </a:endParaRPr>
          </a:p>
          <a:p>
            <a:pPr marL="457200" indent="-457200">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回答期限</a:t>
            </a:r>
            <a:endParaRPr lang="en-US" altLang="ja-JP" sz="2800" dirty="0">
              <a:latin typeface="Meiryo UI" panose="020B0604030504040204" pitchFamily="50" charset="-128"/>
              <a:ea typeface="Meiryo UI" panose="020B0604030504040204" pitchFamily="50" charset="-128"/>
            </a:endParaRPr>
          </a:p>
          <a:p>
            <a:pPr marL="457200" indent="-457200">
              <a:lnSpc>
                <a:spcPct val="150000"/>
              </a:lnSpc>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取引希望の地域</a:t>
            </a:r>
            <a:endParaRPr lang="en-US" altLang="ja-JP" sz="28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09D49C3B-BC9B-44E2-96CE-01EEE2267E49}"/>
              </a:ext>
            </a:extLst>
          </p:cNvPr>
          <p:cNvSpPr/>
          <p:nvPr/>
        </p:nvSpPr>
        <p:spPr>
          <a:xfrm>
            <a:off x="850847" y="1676871"/>
            <a:ext cx="4240763" cy="523220"/>
          </a:xfrm>
          <a:prstGeom prst="rect">
            <a:avLst/>
          </a:prstGeom>
        </p:spPr>
        <p:txBody>
          <a:bodyPr wrap="square">
            <a:spAutoFit/>
          </a:bodyPr>
          <a:lstStyle/>
          <a:p>
            <a:pPr marL="571500" indent="-571500">
              <a:buFont typeface="+mj-ea"/>
              <a:buAutoNum type="circleNumDbPlain" startAt="2"/>
            </a:pPr>
            <a:r>
              <a:rPr lang="ja-JP" altLang="en-US" sz="2800" b="1" dirty="0">
                <a:latin typeface="Meiryo" panose="020B0604030504040204" pitchFamily="50" charset="-128"/>
                <a:ea typeface="Meiryo" panose="020B0604030504040204" pitchFamily="50" charset="-128"/>
              </a:rPr>
              <a:t>案件登録</a:t>
            </a:r>
            <a:endParaRPr lang="en-US" altLang="ja-JP" sz="2800" b="1" dirty="0">
              <a:latin typeface="Meiryo" panose="020B0604030504040204" pitchFamily="50" charset="-128"/>
              <a:ea typeface="Meiryo" panose="020B0604030504040204" pitchFamily="50" charset="-128"/>
            </a:endParaRPr>
          </a:p>
        </p:txBody>
      </p:sp>
      <p:pic>
        <p:nvPicPr>
          <p:cNvPr id="16" name="図 15">
            <a:extLst>
              <a:ext uri="{FF2B5EF4-FFF2-40B4-BE49-F238E27FC236}">
                <a16:creationId xmlns:a16="http://schemas.microsoft.com/office/drawing/2014/main" id="{305EF348-7CBF-4919-92D0-E731688C4F58}"/>
              </a:ext>
            </a:extLst>
          </p:cNvPr>
          <p:cNvPicPr>
            <a:picLocks noChangeAspect="1"/>
          </p:cNvPicPr>
          <p:nvPr/>
        </p:nvPicPr>
        <p:blipFill>
          <a:blip r:embed="rId3"/>
          <a:stretch>
            <a:fillRect/>
          </a:stretch>
        </p:blipFill>
        <p:spPr>
          <a:xfrm>
            <a:off x="738955" y="3121710"/>
            <a:ext cx="5240367" cy="3192599"/>
          </a:xfrm>
          <a:prstGeom prst="rect">
            <a:avLst/>
          </a:prstGeom>
        </p:spPr>
      </p:pic>
      <p:pic>
        <p:nvPicPr>
          <p:cNvPr id="10" name="図 9">
            <a:extLst>
              <a:ext uri="{FF2B5EF4-FFF2-40B4-BE49-F238E27FC236}">
                <a16:creationId xmlns:a16="http://schemas.microsoft.com/office/drawing/2014/main" id="{FC9CCD01-588C-4BC8-8A42-3E3C24487882}"/>
              </a:ext>
            </a:extLst>
          </p:cNvPr>
          <p:cNvPicPr>
            <a:picLocks noChangeAspect="1"/>
          </p:cNvPicPr>
          <p:nvPr/>
        </p:nvPicPr>
        <p:blipFill rotWithShape="1">
          <a:blip r:embed="rId4">
            <a:extLst>
              <a:ext uri="{28A0092B-C50C-407E-A947-70E740481C1C}">
                <a14:useLocalDpi xmlns:a14="http://schemas.microsoft.com/office/drawing/2010/main" val="0"/>
              </a:ext>
            </a:extLst>
          </a:blip>
          <a:srcRect t="45869"/>
          <a:stretch/>
        </p:blipFill>
        <p:spPr>
          <a:xfrm>
            <a:off x="291287" y="2222701"/>
            <a:ext cx="6038908" cy="661232"/>
          </a:xfrm>
          <a:prstGeom prst="rect">
            <a:avLst/>
          </a:prstGeom>
        </p:spPr>
      </p:pic>
      <p:sp>
        <p:nvSpPr>
          <p:cNvPr id="3" name="テキスト ボックス 2">
            <a:extLst>
              <a:ext uri="{FF2B5EF4-FFF2-40B4-BE49-F238E27FC236}">
                <a16:creationId xmlns:a16="http://schemas.microsoft.com/office/drawing/2014/main" id="{1F031FFF-F580-4256-A253-0939ADD72168}"/>
              </a:ext>
            </a:extLst>
          </p:cNvPr>
          <p:cNvSpPr txBox="1"/>
          <p:nvPr/>
        </p:nvSpPr>
        <p:spPr>
          <a:xfrm>
            <a:off x="7057584" y="2516679"/>
            <a:ext cx="2090631" cy="523220"/>
          </a:xfrm>
          <a:prstGeom prst="rect">
            <a:avLst/>
          </a:prstGeom>
          <a:ln w="3810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入力項目</a:t>
            </a:r>
            <a:r>
              <a:rPr lang="en-US" altLang="ja-JP" sz="28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03946589-08E0-4416-966A-003788EEBAFC}" type="slidenum">
              <a:rPr lang="ja-JP" altLang="en-US" sz="1600"/>
              <a:t>23</a:t>
            </a:fld>
            <a:endParaRPr lang="ja-JP" altLang="en-US" sz="1600" dirty="0"/>
          </a:p>
        </p:txBody>
      </p:sp>
      <p:sp>
        <p:nvSpPr>
          <p:cNvPr id="13" name="タイトル 1">
            <a:extLst>
              <a:ext uri="{FF2B5EF4-FFF2-40B4-BE49-F238E27FC236}">
                <a16:creationId xmlns:a16="http://schemas.microsoft.com/office/drawing/2014/main" id="{AACA3ADE-28CC-49C4-9CF2-2369220BA239}"/>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4" name="四角形: 角を丸くする 13">
            <a:extLst>
              <a:ext uri="{FF2B5EF4-FFF2-40B4-BE49-F238E27FC236}">
                <a16:creationId xmlns:a16="http://schemas.microsoft.com/office/drawing/2014/main" id="{23E487EC-607A-457B-90A2-A59F3FFA279B}"/>
              </a:ext>
            </a:extLst>
          </p:cNvPr>
          <p:cNvSpPr/>
          <p:nvPr/>
        </p:nvSpPr>
        <p:spPr>
          <a:xfrm>
            <a:off x="516050" y="820089"/>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p>
        </p:txBody>
      </p:sp>
    </p:spTree>
    <p:extLst>
      <p:ext uri="{BB962C8B-B14F-4D97-AF65-F5344CB8AC3E}">
        <p14:creationId xmlns:p14="http://schemas.microsoft.com/office/powerpoint/2010/main" val="1209779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コンテンツ プレースホルダー 14">
            <a:extLst>
              <a:ext uri="{FF2B5EF4-FFF2-40B4-BE49-F238E27FC236}">
                <a16:creationId xmlns:a16="http://schemas.microsoft.com/office/drawing/2014/main" id="{0208209F-C34F-4AE6-9FF2-2BF17BD599AB}"/>
              </a:ext>
            </a:extLst>
          </p:cNvPr>
          <p:cNvSpPr txBox="1">
            <a:spLocks/>
          </p:cNvSpPr>
          <p:nvPr/>
        </p:nvSpPr>
        <p:spPr>
          <a:xfrm>
            <a:off x="738955" y="1525734"/>
            <a:ext cx="5181600" cy="4351339"/>
          </a:xfrm>
          <a:prstGeom prst="rect">
            <a:avLst/>
          </a:prstGeom>
        </p:spPr>
        <p:txBody>
          <a:bodyPr vert="horz" lIns="91440" tIns="45721" rIns="91440" bIns="4572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b="1" dirty="0"/>
          </a:p>
        </p:txBody>
      </p:sp>
      <p:sp>
        <p:nvSpPr>
          <p:cNvPr id="27" name="正方形/長方形 26">
            <a:extLst>
              <a:ext uri="{FF2B5EF4-FFF2-40B4-BE49-F238E27FC236}">
                <a16:creationId xmlns:a16="http://schemas.microsoft.com/office/drawing/2014/main" id="{09D49C3B-BC9B-44E2-96CE-01EEE2267E49}"/>
              </a:ext>
            </a:extLst>
          </p:cNvPr>
          <p:cNvSpPr/>
          <p:nvPr/>
        </p:nvSpPr>
        <p:spPr>
          <a:xfrm>
            <a:off x="1324553" y="1428623"/>
            <a:ext cx="2285147" cy="523220"/>
          </a:xfrm>
          <a:prstGeom prst="rect">
            <a:avLst/>
          </a:prstGeom>
        </p:spPr>
        <p:txBody>
          <a:bodyPr wrap="square">
            <a:spAutoFit/>
          </a:bodyPr>
          <a:lstStyle/>
          <a:p>
            <a:pPr marL="571500" indent="-571500">
              <a:buFont typeface="+mj-ea"/>
              <a:buAutoNum type="circleNumDbPlain" startAt="3"/>
            </a:pPr>
            <a:r>
              <a:rPr lang="ja-JP" altLang="en-US" sz="2800" b="1" dirty="0">
                <a:latin typeface="Meiryo" panose="020B0604030504040204" pitchFamily="50" charset="-128"/>
                <a:ea typeface="Meiryo" panose="020B0604030504040204" pitchFamily="50" charset="-128"/>
              </a:rPr>
              <a:t>募集開始</a:t>
            </a:r>
            <a:endParaRPr lang="en-US" altLang="ja-JP" sz="2800" b="1" dirty="0">
              <a:latin typeface="Meiryo" panose="020B0604030504040204" pitchFamily="50" charset="-128"/>
              <a:ea typeface="Meiryo" panose="020B0604030504040204" pitchFamily="50" charset="-128"/>
            </a:endParaRPr>
          </a:p>
        </p:txBody>
      </p:sp>
      <p:sp>
        <p:nvSpPr>
          <p:cNvPr id="3" name="正方形/長方形 2">
            <a:extLst>
              <a:ext uri="{FF2B5EF4-FFF2-40B4-BE49-F238E27FC236}">
                <a16:creationId xmlns:a16="http://schemas.microsoft.com/office/drawing/2014/main" id="{2CFDAEC7-92F5-489F-980C-C991DA401B72}"/>
              </a:ext>
            </a:extLst>
          </p:cNvPr>
          <p:cNvSpPr/>
          <p:nvPr/>
        </p:nvSpPr>
        <p:spPr>
          <a:xfrm>
            <a:off x="3748881" y="1358814"/>
            <a:ext cx="4694238" cy="515526"/>
          </a:xfrm>
          <a:prstGeom prst="rect">
            <a:avLst/>
          </a:prstGeom>
        </p:spPr>
        <p:txBody>
          <a:bodyPr wrap="square">
            <a:spAutoFit/>
          </a:bodyPr>
          <a:lstStyle/>
          <a:p>
            <a:pPr lvl="1">
              <a:lnSpc>
                <a:spcPct val="150000"/>
              </a:lnSpc>
            </a:pPr>
            <a:r>
              <a:rPr lang="ja-JP" altLang="en-US" sz="2000" dirty="0">
                <a:latin typeface="Meiryo" panose="020B0604030504040204" pitchFamily="50" charset="-128"/>
                <a:ea typeface="Meiryo" panose="020B0604030504040204" pitchFamily="50" charset="-128"/>
              </a:rPr>
              <a:t>提案・質問はメールでお知らせ</a:t>
            </a:r>
            <a:endParaRPr lang="en-US" altLang="ja-JP" sz="2000" dirty="0">
              <a:latin typeface="Meiryo" panose="020B0604030504040204" pitchFamily="50" charset="-128"/>
              <a:ea typeface="Meiryo" panose="020B0604030504040204" pitchFamily="50" charset="-128"/>
            </a:endParaRPr>
          </a:p>
        </p:txBody>
      </p:sp>
      <p:pic>
        <p:nvPicPr>
          <p:cNvPr id="15" name="図 14">
            <a:extLst>
              <a:ext uri="{FF2B5EF4-FFF2-40B4-BE49-F238E27FC236}">
                <a16:creationId xmlns:a16="http://schemas.microsoft.com/office/drawing/2014/main" id="{DF2C5D27-083A-4F83-ABC9-D8DCD0FDE04B}"/>
              </a:ext>
            </a:extLst>
          </p:cNvPr>
          <p:cNvPicPr>
            <a:picLocks noChangeAspect="1"/>
          </p:cNvPicPr>
          <p:nvPr/>
        </p:nvPicPr>
        <p:blipFill rotWithShape="1">
          <a:blip r:embed="rId3"/>
          <a:srcRect b="25861"/>
          <a:stretch/>
        </p:blipFill>
        <p:spPr>
          <a:xfrm>
            <a:off x="1331387" y="1998669"/>
            <a:ext cx="7581440" cy="2717279"/>
          </a:xfrm>
          <a:prstGeom prst="rect">
            <a:avLst/>
          </a:prstGeom>
        </p:spPr>
      </p:pic>
      <p:sp>
        <p:nvSpPr>
          <p:cNvPr id="23" name="矢印: 下 22">
            <a:extLst>
              <a:ext uri="{FF2B5EF4-FFF2-40B4-BE49-F238E27FC236}">
                <a16:creationId xmlns:a16="http://schemas.microsoft.com/office/drawing/2014/main" id="{B9456CBD-A9E9-47CE-8531-AF427FF16116}"/>
              </a:ext>
            </a:extLst>
          </p:cNvPr>
          <p:cNvSpPr/>
          <p:nvPr/>
        </p:nvSpPr>
        <p:spPr>
          <a:xfrm>
            <a:off x="2647083" y="5092683"/>
            <a:ext cx="522571" cy="400110"/>
          </a:xfrm>
          <a:prstGeom prst="downArrow">
            <a:avLst>
              <a:gd name="adj1" fmla="val 47271"/>
              <a:gd name="adj2" fmla="val 47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24" name="矢印: 下 23">
            <a:extLst>
              <a:ext uri="{FF2B5EF4-FFF2-40B4-BE49-F238E27FC236}">
                <a16:creationId xmlns:a16="http://schemas.microsoft.com/office/drawing/2014/main" id="{BB09AF46-E41B-4383-B3F6-3D789746D14C}"/>
              </a:ext>
            </a:extLst>
          </p:cNvPr>
          <p:cNvSpPr/>
          <p:nvPr/>
        </p:nvSpPr>
        <p:spPr>
          <a:xfrm>
            <a:off x="6877047" y="5092683"/>
            <a:ext cx="522571" cy="400110"/>
          </a:xfrm>
          <a:prstGeom prst="downArrow">
            <a:avLst>
              <a:gd name="adj1" fmla="val 47271"/>
              <a:gd name="adj2" fmla="val 47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26" name="テキスト ボックス 25">
            <a:extLst>
              <a:ext uri="{FF2B5EF4-FFF2-40B4-BE49-F238E27FC236}">
                <a16:creationId xmlns:a16="http://schemas.microsoft.com/office/drawing/2014/main" id="{9174ABA1-8988-491D-BC93-7247A2A2BC1A}"/>
              </a:ext>
            </a:extLst>
          </p:cNvPr>
          <p:cNvSpPr txBox="1"/>
          <p:nvPr/>
        </p:nvSpPr>
        <p:spPr>
          <a:xfrm>
            <a:off x="1300059" y="5549790"/>
            <a:ext cx="3970443" cy="830997"/>
          </a:xfrm>
          <a:prstGeom prst="rect">
            <a:avLst/>
          </a:prstGeom>
          <a:noFill/>
        </p:spPr>
        <p:txBody>
          <a:bodyPr wrap="square" rtlCol="0">
            <a:spAutoFit/>
          </a:bodyPr>
          <a:lstStyle/>
          <a:p>
            <a:pPr algn="l"/>
            <a:r>
              <a:rPr lang="ja-JP" altLang="en-US" sz="2400" dirty="0">
                <a:latin typeface="Meiryo UI" panose="020B0604030504040204" pitchFamily="50" charset="-128"/>
                <a:ea typeface="Meiryo UI" panose="020B0604030504040204" pitchFamily="50" charset="-128"/>
              </a:rPr>
              <a:t>万博商談もずやんモールから</a:t>
            </a:r>
            <a:endParaRPr lang="en-US" altLang="ja-JP" sz="2400" dirty="0">
              <a:latin typeface="Meiryo UI" panose="020B0604030504040204" pitchFamily="50" charset="-128"/>
              <a:ea typeface="Meiryo UI" panose="020B0604030504040204" pitchFamily="50" charset="-128"/>
            </a:endParaRPr>
          </a:p>
          <a:p>
            <a:pPr algn="l"/>
            <a:r>
              <a:rPr lang="ja-JP" altLang="en-US" sz="2400" dirty="0">
                <a:latin typeface="Meiryo UI" panose="020B0604030504040204" pitchFamily="50" charset="-128"/>
                <a:ea typeface="Meiryo UI" panose="020B0604030504040204" pitchFamily="50" charset="-128"/>
              </a:rPr>
              <a:t>見送りメールを送信</a:t>
            </a:r>
          </a:p>
        </p:txBody>
      </p:sp>
      <p:sp>
        <p:nvSpPr>
          <p:cNvPr id="28" name="テキスト ボックス 27">
            <a:extLst>
              <a:ext uri="{FF2B5EF4-FFF2-40B4-BE49-F238E27FC236}">
                <a16:creationId xmlns:a16="http://schemas.microsoft.com/office/drawing/2014/main" id="{F4E349E6-50DF-40EE-989E-D2EA68EA5260}"/>
              </a:ext>
            </a:extLst>
          </p:cNvPr>
          <p:cNvSpPr txBox="1"/>
          <p:nvPr/>
        </p:nvSpPr>
        <p:spPr>
          <a:xfrm>
            <a:off x="6027834" y="5645034"/>
            <a:ext cx="2340615" cy="523220"/>
          </a:xfrm>
          <a:prstGeom prst="rect">
            <a:avLst/>
          </a:prstGeom>
          <a:noFill/>
        </p:spPr>
        <p:txBody>
          <a:bodyPr wrap="square" rtlCol="0">
            <a:spAutoFit/>
          </a:bodyPr>
          <a:lstStyle/>
          <a:p>
            <a:pPr algn="l"/>
            <a:r>
              <a:rPr lang="ja-JP" altLang="en-US" sz="2800" b="1" dirty="0">
                <a:latin typeface="Meiryo UI" panose="020B0604030504040204" pitchFamily="50" charset="-128"/>
                <a:ea typeface="Meiryo UI" panose="020B0604030504040204" pitchFamily="50" charset="-128"/>
              </a:rPr>
              <a:t>直接やりとり</a:t>
            </a:r>
          </a:p>
        </p:txBody>
      </p:sp>
      <p:sp>
        <p:nvSpPr>
          <p:cNvPr id="20" name="正方形/長方形 19">
            <a:extLst>
              <a:ext uri="{FF2B5EF4-FFF2-40B4-BE49-F238E27FC236}">
                <a16:creationId xmlns:a16="http://schemas.microsoft.com/office/drawing/2014/main" id="{C1CF3114-F224-4EF8-B0E8-9DF2BCAEE086}"/>
              </a:ext>
            </a:extLst>
          </p:cNvPr>
          <p:cNvSpPr/>
          <p:nvPr/>
        </p:nvSpPr>
        <p:spPr>
          <a:xfrm>
            <a:off x="1291946" y="4574506"/>
            <a:ext cx="3277170" cy="400110"/>
          </a:xfrm>
          <a:prstGeom prst="rect">
            <a:avLst/>
          </a:prstGeom>
          <a:solidFill>
            <a:srgbClr val="BD151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1" b="1" dirty="0"/>
              <a:t>この提案を見送ります</a:t>
            </a:r>
          </a:p>
        </p:txBody>
      </p:sp>
      <p:sp>
        <p:nvSpPr>
          <p:cNvPr id="21" name="正方形/長方形 20">
            <a:extLst>
              <a:ext uri="{FF2B5EF4-FFF2-40B4-BE49-F238E27FC236}">
                <a16:creationId xmlns:a16="http://schemas.microsoft.com/office/drawing/2014/main" id="{C3F91A11-87B7-4406-BDD4-9A396DF13456}"/>
              </a:ext>
            </a:extLst>
          </p:cNvPr>
          <p:cNvSpPr/>
          <p:nvPr/>
        </p:nvSpPr>
        <p:spPr>
          <a:xfrm>
            <a:off x="5207116" y="4573254"/>
            <a:ext cx="3862967" cy="4001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詳しく話を聞きたい（商談に進む）</a:t>
            </a:r>
          </a:p>
        </p:txBody>
      </p:sp>
      <p:sp>
        <p:nvSpPr>
          <p:cNvPr id="29" name="吹き出し: 四角形 28">
            <a:extLst>
              <a:ext uri="{FF2B5EF4-FFF2-40B4-BE49-F238E27FC236}">
                <a16:creationId xmlns:a16="http://schemas.microsoft.com/office/drawing/2014/main" id="{B844AC7C-CF1C-4C92-8D04-147B8EAD61DC}"/>
              </a:ext>
            </a:extLst>
          </p:cNvPr>
          <p:cNvSpPr/>
          <p:nvPr/>
        </p:nvSpPr>
        <p:spPr>
          <a:xfrm>
            <a:off x="8939746" y="5153741"/>
            <a:ext cx="2896075" cy="1446663"/>
          </a:xfrm>
          <a:prstGeom prst="wedgeRectCallout">
            <a:avLst>
              <a:gd name="adj1" fmla="val -65195"/>
              <a:gd name="adj2" fmla="val -9364"/>
            </a:avLst>
          </a:prstGeom>
          <a:ln w="2857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l"/>
            </a:pPr>
            <a:r>
              <a:rPr lang="ja-JP" altLang="en-US" sz="1801" dirty="0"/>
              <a:t>電話</a:t>
            </a:r>
            <a:endParaRPr lang="en-US" altLang="ja-JP" sz="1801" dirty="0"/>
          </a:p>
          <a:p>
            <a:pPr marL="342900" indent="-342900">
              <a:buFont typeface="Wingdings" panose="05000000000000000000" pitchFamily="2" charset="2"/>
              <a:buChar char="l"/>
            </a:pPr>
            <a:r>
              <a:rPr lang="ja-JP" altLang="en-US" sz="1801" dirty="0"/>
              <a:t>メール</a:t>
            </a:r>
            <a:endParaRPr lang="en-US" altLang="ja-JP" sz="1801" dirty="0"/>
          </a:p>
          <a:p>
            <a:pPr marL="342900" indent="-342900">
              <a:buFont typeface="Wingdings" panose="05000000000000000000" pitchFamily="2" charset="2"/>
              <a:buChar char="l"/>
            </a:pPr>
            <a:r>
              <a:rPr lang="ja-JP" altLang="en-US" sz="1801" dirty="0"/>
              <a:t>直接面談</a:t>
            </a:r>
            <a:endParaRPr lang="en-US" altLang="ja-JP" sz="1801" dirty="0"/>
          </a:p>
          <a:p>
            <a:pPr marL="342900" indent="-342900">
              <a:buFont typeface="Wingdings" panose="05000000000000000000" pitchFamily="2" charset="2"/>
              <a:buChar char="l"/>
            </a:pPr>
            <a:r>
              <a:rPr lang="ja-JP" altLang="en-US" sz="1801" dirty="0"/>
              <a:t>もずやんモール内</a:t>
            </a:r>
            <a:endParaRPr lang="en-US" altLang="ja-JP" sz="1801" dirty="0"/>
          </a:p>
          <a:p>
            <a:r>
              <a:rPr lang="ja-JP" altLang="en-US" sz="1801" dirty="0"/>
              <a:t>　　商談チャット掲示板</a:t>
            </a:r>
            <a:endParaRPr lang="en-US" altLang="ja-JP" sz="1801" dirty="0"/>
          </a:p>
        </p:txBody>
      </p:sp>
      <p:pic>
        <p:nvPicPr>
          <p:cNvPr id="30" name="グラフィックス 29" descr="封筒">
            <a:extLst>
              <a:ext uri="{FF2B5EF4-FFF2-40B4-BE49-F238E27FC236}">
                <a16:creationId xmlns:a16="http://schemas.microsoft.com/office/drawing/2014/main" id="{18D2A827-5090-40A9-833F-1FF12343E77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786175">
            <a:off x="8130085" y="968011"/>
            <a:ext cx="794276" cy="794276"/>
          </a:xfrm>
          <a:prstGeom prst="rect">
            <a:avLst/>
          </a:prstGeom>
        </p:spPr>
      </p:pic>
      <p:sp>
        <p:nvSpPr>
          <p:cNvPr id="5" name="スライド番号プレースホルダー 4"/>
          <p:cNvSpPr>
            <a:spLocks noGrp="1"/>
          </p:cNvSpPr>
          <p:nvPr>
            <p:ph type="sldNum" sz="quarter" idx="12"/>
          </p:nvPr>
        </p:nvSpPr>
        <p:spPr/>
        <p:txBody>
          <a:bodyPr/>
          <a:lstStyle/>
          <a:p>
            <a:fld id="{03946589-08E0-4416-966A-003788EEBAFC}" type="slidenum">
              <a:rPr lang="ja-JP" altLang="en-US" sz="1600"/>
              <a:t>24</a:t>
            </a:fld>
            <a:endParaRPr lang="ja-JP" altLang="en-US" sz="1600" dirty="0"/>
          </a:p>
        </p:txBody>
      </p:sp>
      <p:sp>
        <p:nvSpPr>
          <p:cNvPr id="17" name="吹き出し: 線 16">
            <a:extLst>
              <a:ext uri="{FF2B5EF4-FFF2-40B4-BE49-F238E27FC236}">
                <a16:creationId xmlns:a16="http://schemas.microsoft.com/office/drawing/2014/main" id="{E1FC4E45-1069-4F6E-947C-CE4F854711C4}"/>
              </a:ext>
            </a:extLst>
          </p:cNvPr>
          <p:cNvSpPr/>
          <p:nvPr/>
        </p:nvSpPr>
        <p:spPr>
          <a:xfrm>
            <a:off x="9638475" y="1468931"/>
            <a:ext cx="2211916" cy="1187286"/>
          </a:xfrm>
          <a:prstGeom prst="borderCallout1">
            <a:avLst>
              <a:gd name="adj1" fmla="val 114453"/>
              <a:gd name="adj2" fmla="val 37404"/>
              <a:gd name="adj3" fmla="val 149334"/>
              <a:gd name="adj4" fmla="val -7239"/>
            </a:avLst>
          </a:prstGeom>
          <a:ln w="57150"/>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150000"/>
              </a:lnSpc>
              <a:buFont typeface="Arial" panose="020B0604020202020204" pitchFamily="34" charset="0"/>
              <a:buChar char="•"/>
            </a:pPr>
            <a:r>
              <a:rPr lang="ja-JP" altLang="en-US" sz="2800" dirty="0"/>
              <a:t>企業情報</a:t>
            </a:r>
            <a:endParaRPr kumimoji="1" lang="en-US" altLang="ja-JP" sz="2800" dirty="0"/>
          </a:p>
          <a:p>
            <a:pPr marL="285750" indent="-285750">
              <a:lnSpc>
                <a:spcPct val="150000"/>
              </a:lnSpc>
              <a:buFont typeface="Arial" panose="020B0604020202020204" pitchFamily="34" charset="0"/>
              <a:buChar char="•"/>
            </a:pPr>
            <a:r>
              <a:rPr lang="en-US" altLang="ja-JP" sz="2800" dirty="0"/>
              <a:t>PR</a:t>
            </a:r>
            <a:r>
              <a:rPr lang="ja-JP" altLang="en-US" sz="2800" dirty="0"/>
              <a:t>内容</a:t>
            </a:r>
            <a:endParaRPr lang="en-US" altLang="ja-JP" sz="2800" dirty="0"/>
          </a:p>
        </p:txBody>
      </p:sp>
      <p:sp>
        <p:nvSpPr>
          <p:cNvPr id="22" name="タイトル 1">
            <a:extLst>
              <a:ext uri="{FF2B5EF4-FFF2-40B4-BE49-F238E27FC236}">
                <a16:creationId xmlns:a16="http://schemas.microsoft.com/office/drawing/2014/main" id="{0C265C8F-B8B3-49E8-BA39-7D8282433A4A}"/>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32" name="四角形: 角を丸くする 31">
            <a:extLst>
              <a:ext uri="{FF2B5EF4-FFF2-40B4-BE49-F238E27FC236}">
                <a16:creationId xmlns:a16="http://schemas.microsoft.com/office/drawing/2014/main" id="{8DA07864-5F70-4E21-86CC-37B1B8258BFD}"/>
              </a:ext>
            </a:extLst>
          </p:cNvPr>
          <p:cNvSpPr/>
          <p:nvPr/>
        </p:nvSpPr>
        <p:spPr>
          <a:xfrm>
            <a:off x="516050" y="820089"/>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p>
        </p:txBody>
      </p:sp>
    </p:spTree>
    <p:extLst>
      <p:ext uri="{BB962C8B-B14F-4D97-AF65-F5344CB8AC3E}">
        <p14:creationId xmlns:p14="http://schemas.microsoft.com/office/powerpoint/2010/main" val="39772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p:bldP spid="28" grpId="0"/>
      <p:bldP spid="20" grpId="0" animBg="1"/>
      <p:bldP spid="21"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37C77D-D594-4803-8E5A-465AF8153B2E}"/>
              </a:ext>
            </a:extLst>
          </p:cNvPr>
          <p:cNvSpPr/>
          <p:nvPr/>
        </p:nvSpPr>
        <p:spPr>
          <a:xfrm>
            <a:off x="656607" y="1666836"/>
            <a:ext cx="4638868" cy="1800493"/>
          </a:xfrm>
          <a:prstGeom prst="rect">
            <a:avLst/>
          </a:prstGeom>
        </p:spPr>
        <p:txBody>
          <a:bodyPr wrap="square">
            <a:spAutoFit/>
          </a:bodyPr>
          <a:lstStyle/>
          <a:p>
            <a:pPr marL="457200" indent="-457200">
              <a:lnSpc>
                <a:spcPct val="150000"/>
              </a:lnSpc>
              <a:buFont typeface="+mj-ea"/>
              <a:buAutoNum type="circleNumDbPlain" startAt="4"/>
            </a:pPr>
            <a:r>
              <a:rPr lang="ja-JP" altLang="en-US" sz="2800" b="1" dirty="0">
                <a:latin typeface="Meiryo" panose="020B0604030504040204" pitchFamily="50" charset="-128"/>
                <a:ea typeface="Meiryo" panose="020B0604030504040204" pitchFamily="50" charset="-128"/>
              </a:rPr>
              <a:t>商談</a:t>
            </a:r>
            <a:endParaRPr lang="en-US" altLang="ja-JP" sz="2800" b="1" dirty="0">
              <a:latin typeface="Meiryo" panose="020B0604030504040204" pitchFamily="50" charset="-128"/>
              <a:ea typeface="Meiryo" panose="020B0604030504040204" pitchFamily="50" charset="-128"/>
            </a:endParaRPr>
          </a:p>
          <a:p>
            <a:pPr lvl="1">
              <a:lnSpc>
                <a:spcPct val="150000"/>
              </a:lnSpc>
            </a:pPr>
            <a:r>
              <a:rPr lang="ja-JP" altLang="en-US" sz="2400" dirty="0">
                <a:latin typeface="Meiryo" panose="020B0604030504040204" pitchFamily="50" charset="-128"/>
                <a:ea typeface="Meiryo" panose="020B0604030504040204" pitchFamily="50" charset="-128"/>
              </a:rPr>
              <a:t>お互い連絡先が表示され、</a:t>
            </a:r>
            <a:endParaRPr lang="en-US" altLang="ja-JP" sz="2400" dirty="0">
              <a:latin typeface="Meiryo" panose="020B0604030504040204" pitchFamily="50" charset="-128"/>
              <a:ea typeface="Meiryo" panose="020B0604030504040204" pitchFamily="50" charset="-128"/>
            </a:endParaRPr>
          </a:p>
          <a:p>
            <a:pPr lvl="1">
              <a:lnSpc>
                <a:spcPct val="150000"/>
              </a:lnSpc>
            </a:pPr>
            <a:r>
              <a:rPr lang="ja-JP" altLang="en-US" sz="2400" dirty="0">
                <a:latin typeface="Meiryo" panose="020B0604030504040204" pitchFamily="50" charset="-128"/>
                <a:ea typeface="Meiryo" panose="020B0604030504040204" pitchFamily="50" charset="-128"/>
              </a:rPr>
              <a:t>直接やり取り</a:t>
            </a:r>
            <a:endParaRPr lang="en-US" altLang="ja-JP" sz="2400" dirty="0">
              <a:latin typeface="Meiryo" panose="020B0604030504040204" pitchFamily="50" charset="-128"/>
              <a:ea typeface="Meiryo" panose="020B0604030504040204" pitchFamily="50" charset="-128"/>
            </a:endParaRPr>
          </a:p>
        </p:txBody>
      </p:sp>
      <p:sp>
        <p:nvSpPr>
          <p:cNvPr id="9" name="正方形/長方形 8">
            <a:extLst>
              <a:ext uri="{FF2B5EF4-FFF2-40B4-BE49-F238E27FC236}">
                <a16:creationId xmlns:a16="http://schemas.microsoft.com/office/drawing/2014/main" id="{12BD96B4-5C87-428E-9D4F-46C1FA132929}"/>
              </a:ext>
            </a:extLst>
          </p:cNvPr>
          <p:cNvSpPr/>
          <p:nvPr/>
        </p:nvSpPr>
        <p:spPr>
          <a:xfrm>
            <a:off x="6045769" y="1666836"/>
            <a:ext cx="6096000" cy="684803"/>
          </a:xfrm>
          <a:prstGeom prst="rect">
            <a:avLst/>
          </a:prstGeom>
        </p:spPr>
        <p:txBody>
          <a:bodyPr>
            <a:spAutoFit/>
          </a:bodyPr>
          <a:lstStyle/>
          <a:p>
            <a:pPr marL="457200" indent="-457200">
              <a:lnSpc>
                <a:spcPct val="150000"/>
              </a:lnSpc>
              <a:buFont typeface="+mj-ea"/>
              <a:buAutoNum type="circleNumDbPlain" startAt="5"/>
            </a:pPr>
            <a:r>
              <a:rPr lang="ja-JP" altLang="en-US" sz="2800" b="1" dirty="0">
                <a:latin typeface="Meiryo" panose="020B0604030504040204" pitchFamily="50" charset="-128"/>
                <a:ea typeface="Meiryo" panose="020B0604030504040204" pitchFamily="50" charset="-128"/>
              </a:rPr>
              <a:t>成立・不成立</a:t>
            </a:r>
            <a:endParaRPr lang="ja-JP" altLang="en-US" sz="2000" dirty="0"/>
          </a:p>
        </p:txBody>
      </p:sp>
      <p:sp>
        <p:nvSpPr>
          <p:cNvPr id="15" name="吹き出し: 四角形 14">
            <a:extLst>
              <a:ext uri="{FF2B5EF4-FFF2-40B4-BE49-F238E27FC236}">
                <a16:creationId xmlns:a16="http://schemas.microsoft.com/office/drawing/2014/main" id="{8F451854-016F-4ADE-9AA2-AFF330F2D1C9}"/>
              </a:ext>
            </a:extLst>
          </p:cNvPr>
          <p:cNvSpPr/>
          <p:nvPr/>
        </p:nvSpPr>
        <p:spPr>
          <a:xfrm>
            <a:off x="962446" y="4015815"/>
            <a:ext cx="4231145" cy="1800494"/>
          </a:xfrm>
          <a:prstGeom prst="wedgeRectCallout">
            <a:avLst>
              <a:gd name="adj1" fmla="val -16272"/>
              <a:gd name="adj2" fmla="val -71565"/>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285751" indent="-285751">
              <a:buFont typeface="Wingdings" panose="05000000000000000000" pitchFamily="2" charset="2"/>
              <a:buChar char="l"/>
            </a:pPr>
            <a:r>
              <a:rPr lang="ja-JP" altLang="en-US" sz="2000" dirty="0"/>
              <a:t>電話</a:t>
            </a:r>
            <a:endParaRPr lang="en-US" altLang="ja-JP" sz="2000" dirty="0"/>
          </a:p>
          <a:p>
            <a:pPr marL="285751" indent="-285751">
              <a:buFont typeface="Wingdings" panose="05000000000000000000" pitchFamily="2" charset="2"/>
              <a:buChar char="l"/>
            </a:pPr>
            <a:r>
              <a:rPr lang="ja-JP" altLang="en-US" sz="2000" dirty="0"/>
              <a:t>メール</a:t>
            </a:r>
            <a:endParaRPr lang="en-US" altLang="ja-JP" sz="2000" dirty="0"/>
          </a:p>
          <a:p>
            <a:pPr marL="285751" indent="-285751">
              <a:buFont typeface="Wingdings" panose="05000000000000000000" pitchFamily="2" charset="2"/>
              <a:buChar char="l"/>
            </a:pPr>
            <a:r>
              <a:rPr lang="ja-JP" altLang="en-US" sz="2000" dirty="0"/>
              <a:t>直接面談</a:t>
            </a:r>
            <a:endParaRPr lang="en-US" altLang="ja-JP" sz="2000" dirty="0"/>
          </a:p>
          <a:p>
            <a:pPr marL="285751" indent="-285751">
              <a:buFont typeface="Wingdings" panose="05000000000000000000" pitchFamily="2" charset="2"/>
              <a:buChar char="l"/>
            </a:pPr>
            <a:r>
              <a:rPr lang="ja-JP" altLang="en-US" sz="2000" dirty="0"/>
              <a:t>もずやんモール内商談チャット</a:t>
            </a:r>
            <a:endParaRPr lang="en-US" altLang="ja-JP" sz="2000" dirty="0"/>
          </a:p>
        </p:txBody>
      </p:sp>
      <p:pic>
        <p:nvPicPr>
          <p:cNvPr id="18" name="コンテンツ プレースホルダー 3">
            <a:extLst>
              <a:ext uri="{FF2B5EF4-FFF2-40B4-BE49-F238E27FC236}">
                <a16:creationId xmlns:a16="http://schemas.microsoft.com/office/drawing/2014/main" id="{2761BA47-9849-4653-84C1-8D3D3FB0669C}"/>
              </a:ext>
            </a:extLst>
          </p:cNvPr>
          <p:cNvPicPr>
            <a:picLocks noGrp="1" noChangeAspect="1"/>
          </p:cNvPicPr>
          <p:nvPr>
            <p:ph idx="1"/>
          </p:nvPr>
        </p:nvPicPr>
        <p:blipFill rotWithShape="1">
          <a:blip r:embed="rId2"/>
          <a:srcRect t="4090" b="79368"/>
          <a:stretch/>
        </p:blipFill>
        <p:spPr>
          <a:xfrm>
            <a:off x="6064176" y="3816689"/>
            <a:ext cx="5647433" cy="1800493"/>
          </a:xfrm>
          <a:prstGeom prst="rect">
            <a:avLst/>
          </a:prstGeom>
        </p:spPr>
      </p:pic>
      <p:sp>
        <p:nvSpPr>
          <p:cNvPr id="16" name="正方形/長方形 15">
            <a:extLst>
              <a:ext uri="{FF2B5EF4-FFF2-40B4-BE49-F238E27FC236}">
                <a16:creationId xmlns:a16="http://schemas.microsoft.com/office/drawing/2014/main" id="{D279A491-DCE8-45C2-9078-FBF1DDB50402}"/>
              </a:ext>
            </a:extLst>
          </p:cNvPr>
          <p:cNvSpPr/>
          <p:nvPr/>
        </p:nvSpPr>
        <p:spPr>
          <a:xfrm>
            <a:off x="5930376" y="2445695"/>
            <a:ext cx="4391321" cy="600164"/>
          </a:xfrm>
          <a:prstGeom prst="rect">
            <a:avLst/>
          </a:prstGeom>
        </p:spPr>
        <p:txBody>
          <a:bodyPr wrap="square">
            <a:spAutoFit/>
          </a:bodyPr>
          <a:lstStyle/>
          <a:p>
            <a:pPr lvl="1">
              <a:lnSpc>
                <a:spcPct val="150000"/>
              </a:lnSpc>
            </a:pPr>
            <a:r>
              <a:rPr lang="ja-JP" altLang="en-US" sz="2400" dirty="0">
                <a:latin typeface="Meiryo" panose="020B0604030504040204" pitchFamily="50" charset="-128"/>
                <a:ea typeface="Meiryo" panose="020B0604030504040204" pitchFamily="50" charset="-128"/>
              </a:rPr>
              <a:t>マイページから報告</a:t>
            </a:r>
            <a:endParaRPr lang="en-US" altLang="ja-JP" sz="2400" dirty="0">
              <a:latin typeface="Meiryo" panose="020B0604030504040204" pitchFamily="50" charset="-128"/>
              <a:ea typeface="Meiryo" panose="020B0604030504040204" pitchFamily="50" charset="-128"/>
            </a:endParaRPr>
          </a:p>
        </p:txBody>
      </p:sp>
      <p:sp>
        <p:nvSpPr>
          <p:cNvPr id="20" name="楕円 19">
            <a:extLst>
              <a:ext uri="{FF2B5EF4-FFF2-40B4-BE49-F238E27FC236}">
                <a16:creationId xmlns:a16="http://schemas.microsoft.com/office/drawing/2014/main" id="{975DA84E-9F0F-4DD9-80B8-E21BE2A9EA3D}"/>
              </a:ext>
            </a:extLst>
          </p:cNvPr>
          <p:cNvSpPr/>
          <p:nvPr/>
        </p:nvSpPr>
        <p:spPr>
          <a:xfrm>
            <a:off x="8908946" y="4916062"/>
            <a:ext cx="2745273" cy="633319"/>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ja-JP" altLang="en-US" sz="1801" dirty="0"/>
          </a:p>
        </p:txBody>
      </p:sp>
      <p:sp>
        <p:nvSpPr>
          <p:cNvPr id="5" name="スライド番号プレースホルダー 4"/>
          <p:cNvSpPr>
            <a:spLocks noGrp="1"/>
          </p:cNvSpPr>
          <p:nvPr>
            <p:ph type="sldNum" sz="quarter" idx="12"/>
          </p:nvPr>
        </p:nvSpPr>
        <p:spPr/>
        <p:txBody>
          <a:bodyPr/>
          <a:lstStyle/>
          <a:p>
            <a:fld id="{03946589-08E0-4416-966A-003788EEBAFC}" type="slidenum">
              <a:rPr lang="ja-JP" altLang="en-US" sz="1600"/>
              <a:t>25</a:t>
            </a:fld>
            <a:endParaRPr lang="ja-JP" altLang="en-US" sz="1600" dirty="0"/>
          </a:p>
        </p:txBody>
      </p:sp>
      <p:sp>
        <p:nvSpPr>
          <p:cNvPr id="13" name="タイトル 1">
            <a:extLst>
              <a:ext uri="{FF2B5EF4-FFF2-40B4-BE49-F238E27FC236}">
                <a16:creationId xmlns:a16="http://schemas.microsoft.com/office/drawing/2014/main" id="{FE989C35-CBF1-4DD1-9369-9960799A2A8B}"/>
              </a:ext>
            </a:extLst>
          </p:cNvPr>
          <p:cNvSpPr txBox="1">
            <a:spLocks/>
          </p:cNvSpPr>
          <p:nvPr/>
        </p:nvSpPr>
        <p:spPr>
          <a:xfrm>
            <a:off x="218877" y="101451"/>
            <a:ext cx="10515600" cy="543403"/>
          </a:xfrm>
          <a:prstGeom prst="rect">
            <a:avLst/>
          </a:prstGeom>
        </p:spPr>
        <p:txBody>
          <a:bodyPr vert="horz" lIns="91440" tIns="45720" rIns="91440" bIns="45720" rtlCol="0" anchor="ctr">
            <a:normAutofit/>
          </a:bodyPr>
          <a:lstStyle>
            <a:lvl1pPr algn="l" defTabSz="184887" rtl="0" eaLnBrk="1" latinLnBrk="0" hangingPunct="1">
              <a:lnSpc>
                <a:spcPct val="90000"/>
              </a:lnSpc>
              <a:spcBef>
                <a:spcPct val="0"/>
              </a:spcBef>
              <a:buNone/>
              <a:defRPr kumimoji="1" sz="1663"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商談までの流れ</a:t>
            </a:r>
          </a:p>
        </p:txBody>
      </p:sp>
      <p:sp>
        <p:nvSpPr>
          <p:cNvPr id="14" name="四角形: 角を丸くする 13">
            <a:extLst>
              <a:ext uri="{FF2B5EF4-FFF2-40B4-BE49-F238E27FC236}">
                <a16:creationId xmlns:a16="http://schemas.microsoft.com/office/drawing/2014/main" id="{40468FC2-E4B5-449C-8A5B-F5AAB960F2AA}"/>
              </a:ext>
            </a:extLst>
          </p:cNvPr>
          <p:cNvSpPr/>
          <p:nvPr/>
        </p:nvSpPr>
        <p:spPr>
          <a:xfrm>
            <a:off x="516050" y="820089"/>
            <a:ext cx="1414804" cy="534199"/>
          </a:xfrm>
          <a:prstGeom prst="roundRect">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ja-JP" altLang="en-US" sz="2800" b="1" dirty="0"/>
              <a:t>発注側</a:t>
            </a:r>
          </a:p>
        </p:txBody>
      </p:sp>
    </p:spTree>
    <p:extLst>
      <p:ext uri="{BB962C8B-B14F-4D97-AF65-F5344CB8AC3E}">
        <p14:creationId xmlns:p14="http://schemas.microsoft.com/office/powerpoint/2010/main" val="41346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56880" y="49330"/>
            <a:ext cx="10515600" cy="724177"/>
          </a:xfrm>
        </p:spPr>
        <p:txBody>
          <a:bodyPr>
            <a:normAutofit/>
          </a:bodyPr>
          <a:lstStyle/>
          <a:p>
            <a:pPr marL="457200" indent="-457200">
              <a:buFont typeface="Wingdings" panose="05000000000000000000" pitchFamily="2" charset="2"/>
              <a:buChar char="n"/>
            </a:pPr>
            <a:r>
              <a:rPr lang="ja-JP" altLang="en-US" sz="3200" dirty="0"/>
              <a:t>企業・</a:t>
            </a:r>
            <a:r>
              <a:rPr lang="en-US" altLang="ja-JP" sz="3200" dirty="0"/>
              <a:t>PR</a:t>
            </a:r>
            <a:r>
              <a:rPr lang="ja-JP" altLang="en-US" sz="3200" dirty="0"/>
              <a:t>情報</a:t>
            </a:r>
          </a:p>
        </p:txBody>
      </p:sp>
      <p:grpSp>
        <p:nvGrpSpPr>
          <p:cNvPr id="11" name="グループ化 10">
            <a:extLst>
              <a:ext uri="{FF2B5EF4-FFF2-40B4-BE49-F238E27FC236}">
                <a16:creationId xmlns:a16="http://schemas.microsoft.com/office/drawing/2014/main" id="{35BD4A0D-BF9A-414D-891A-5010AF71BB62}"/>
              </a:ext>
            </a:extLst>
          </p:cNvPr>
          <p:cNvGrpSpPr/>
          <p:nvPr/>
        </p:nvGrpSpPr>
        <p:grpSpPr>
          <a:xfrm>
            <a:off x="156880" y="1431365"/>
            <a:ext cx="4885359" cy="4624921"/>
            <a:chOff x="434814" y="2121432"/>
            <a:chExt cx="5772869" cy="4432340"/>
          </a:xfrm>
        </p:grpSpPr>
        <p:pic>
          <p:nvPicPr>
            <p:cNvPr id="12" name="図 11">
              <a:extLst>
                <a:ext uri="{FF2B5EF4-FFF2-40B4-BE49-F238E27FC236}">
                  <a16:creationId xmlns:a16="http://schemas.microsoft.com/office/drawing/2014/main" id="{329AC2A4-4839-4646-868A-C7F6E86B7D3C}"/>
                </a:ext>
              </a:extLst>
            </p:cNvPr>
            <p:cNvPicPr>
              <a:picLocks noChangeAspect="1"/>
            </p:cNvPicPr>
            <p:nvPr/>
          </p:nvPicPr>
          <p:blipFill>
            <a:blip r:embed="rId3"/>
            <a:stretch>
              <a:fillRect/>
            </a:stretch>
          </p:blipFill>
          <p:spPr>
            <a:xfrm>
              <a:off x="434814" y="2121432"/>
              <a:ext cx="5772869" cy="2111297"/>
            </a:xfrm>
            <a:prstGeom prst="rect">
              <a:avLst/>
            </a:prstGeom>
          </p:spPr>
        </p:pic>
        <p:pic>
          <p:nvPicPr>
            <p:cNvPr id="13" name="図 12">
              <a:extLst>
                <a:ext uri="{FF2B5EF4-FFF2-40B4-BE49-F238E27FC236}">
                  <a16:creationId xmlns:a16="http://schemas.microsoft.com/office/drawing/2014/main" id="{7B96036A-0E27-43DF-B143-7AB5531F6AEF}"/>
                </a:ext>
              </a:extLst>
            </p:cNvPr>
            <p:cNvPicPr>
              <a:picLocks noChangeAspect="1"/>
            </p:cNvPicPr>
            <p:nvPr/>
          </p:nvPicPr>
          <p:blipFill>
            <a:blip r:embed="rId4"/>
            <a:stretch>
              <a:fillRect/>
            </a:stretch>
          </p:blipFill>
          <p:spPr>
            <a:xfrm>
              <a:off x="434814" y="4157840"/>
              <a:ext cx="5755857" cy="2395932"/>
            </a:xfrm>
            <a:prstGeom prst="rect">
              <a:avLst/>
            </a:prstGeom>
          </p:spPr>
        </p:pic>
      </p:grpSp>
      <p:pic>
        <p:nvPicPr>
          <p:cNvPr id="15" name="図 14">
            <a:extLst>
              <a:ext uri="{FF2B5EF4-FFF2-40B4-BE49-F238E27FC236}">
                <a16:creationId xmlns:a16="http://schemas.microsoft.com/office/drawing/2014/main" id="{40EE53F3-AC89-4109-9390-23BB84BC45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94" y="216613"/>
            <a:ext cx="5941519" cy="6475597"/>
          </a:xfrm>
          <a:prstGeom prst="rect">
            <a:avLst/>
          </a:prstGeom>
        </p:spPr>
      </p:pic>
      <p:sp>
        <p:nvSpPr>
          <p:cNvPr id="16" name="矢印: 右 15">
            <a:extLst>
              <a:ext uri="{FF2B5EF4-FFF2-40B4-BE49-F238E27FC236}">
                <a16:creationId xmlns:a16="http://schemas.microsoft.com/office/drawing/2014/main" id="{5FF85F6D-9779-4758-8BDD-9F3A4C129252}"/>
              </a:ext>
            </a:extLst>
          </p:cNvPr>
          <p:cNvSpPr/>
          <p:nvPr/>
        </p:nvSpPr>
        <p:spPr>
          <a:xfrm rot="20841221">
            <a:off x="4519200" y="3617464"/>
            <a:ext cx="986549" cy="774789"/>
          </a:xfrm>
          <a:prstGeom prst="rightArrow">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ja-JP" altLang="en-US" sz="1801" dirty="0"/>
          </a:p>
        </p:txBody>
      </p:sp>
      <p:sp>
        <p:nvSpPr>
          <p:cNvPr id="23" name="四角形: 角を丸くする 22">
            <a:extLst>
              <a:ext uri="{FF2B5EF4-FFF2-40B4-BE49-F238E27FC236}">
                <a16:creationId xmlns:a16="http://schemas.microsoft.com/office/drawing/2014/main" id="{BD44FD88-8640-4A0B-BD88-71EDD11BC51B}"/>
              </a:ext>
            </a:extLst>
          </p:cNvPr>
          <p:cNvSpPr/>
          <p:nvPr/>
        </p:nvSpPr>
        <p:spPr>
          <a:xfrm>
            <a:off x="5747942" y="2667007"/>
            <a:ext cx="3344473" cy="7175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1" b="1" dirty="0"/>
              <a:t>標準規格・規格基準など</a:t>
            </a:r>
            <a:r>
              <a:rPr lang="ja-JP" altLang="en-US" sz="1801" dirty="0"/>
              <a:t/>
            </a:r>
            <a:br>
              <a:rPr lang="ja-JP" altLang="en-US" sz="1801" dirty="0"/>
            </a:br>
            <a:r>
              <a:rPr lang="ja-JP" altLang="en-US" sz="1801" dirty="0"/>
              <a:t>（例）</a:t>
            </a:r>
            <a:r>
              <a:rPr lang="en-US" altLang="ja-JP" sz="1801" dirty="0"/>
              <a:t>ISO</a:t>
            </a:r>
            <a:r>
              <a:rPr lang="ja-JP" altLang="en-US" sz="1801" dirty="0"/>
              <a:t>・</a:t>
            </a:r>
            <a:r>
              <a:rPr lang="en-US" altLang="ja-JP" sz="1801" dirty="0"/>
              <a:t>IEC</a:t>
            </a:r>
            <a:r>
              <a:rPr lang="ja-JP" altLang="en-US" sz="1801" dirty="0"/>
              <a:t>・</a:t>
            </a:r>
            <a:r>
              <a:rPr lang="en-US" altLang="ja-JP" sz="1801" dirty="0"/>
              <a:t>JIS</a:t>
            </a:r>
            <a:r>
              <a:rPr lang="ja-JP" altLang="en-US" sz="1801" dirty="0"/>
              <a:t>・</a:t>
            </a:r>
            <a:r>
              <a:rPr lang="en-US" altLang="ja-JP" sz="1801" dirty="0"/>
              <a:t>JAS</a:t>
            </a:r>
            <a:endParaRPr lang="ja-JP" altLang="en-US" sz="1801" dirty="0"/>
          </a:p>
        </p:txBody>
      </p:sp>
      <p:sp>
        <p:nvSpPr>
          <p:cNvPr id="24" name="四角形: 角を丸くする 23">
            <a:extLst>
              <a:ext uri="{FF2B5EF4-FFF2-40B4-BE49-F238E27FC236}">
                <a16:creationId xmlns:a16="http://schemas.microsoft.com/office/drawing/2014/main" id="{0F0CFD64-DB45-4A91-B585-CF75A99765F7}"/>
              </a:ext>
            </a:extLst>
          </p:cNvPr>
          <p:cNvSpPr/>
          <p:nvPr/>
        </p:nvSpPr>
        <p:spPr>
          <a:xfrm>
            <a:off x="5692340" y="657456"/>
            <a:ext cx="3400075" cy="556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1" b="1" dirty="0"/>
              <a:t>大阪製ブランド認定製品</a:t>
            </a:r>
            <a:endParaRPr lang="en-US" altLang="ja-JP" sz="1801" b="1" dirty="0"/>
          </a:p>
        </p:txBody>
      </p:sp>
      <p:sp>
        <p:nvSpPr>
          <p:cNvPr id="25" name="四角形: 角を丸くする 24">
            <a:extLst>
              <a:ext uri="{FF2B5EF4-FFF2-40B4-BE49-F238E27FC236}">
                <a16:creationId xmlns:a16="http://schemas.microsoft.com/office/drawing/2014/main" id="{6AC41E3F-7B5C-4720-AE60-6DF54C22EA67}"/>
              </a:ext>
            </a:extLst>
          </p:cNvPr>
          <p:cNvSpPr/>
          <p:nvPr/>
        </p:nvSpPr>
        <p:spPr>
          <a:xfrm>
            <a:off x="5690929" y="4234386"/>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801" b="1" dirty="0"/>
              <a:t>SDG</a:t>
            </a:r>
            <a:r>
              <a:rPr lang="ja-JP" altLang="en-US" sz="1801" b="1" dirty="0"/>
              <a:t>ｓに向けた取組ＰＲ</a:t>
            </a:r>
            <a:endParaRPr lang="ja-JP" altLang="en-US" sz="1801" dirty="0"/>
          </a:p>
        </p:txBody>
      </p:sp>
      <p:sp>
        <p:nvSpPr>
          <p:cNvPr id="18" name="四角形: 角を丸くする 23">
            <a:extLst>
              <a:ext uri="{FF2B5EF4-FFF2-40B4-BE49-F238E27FC236}">
                <a16:creationId xmlns:a16="http://schemas.microsoft.com/office/drawing/2014/main" id="{0F0CFD64-DB45-4A91-B585-CF75A99765F7}"/>
              </a:ext>
            </a:extLst>
          </p:cNvPr>
          <p:cNvSpPr/>
          <p:nvPr/>
        </p:nvSpPr>
        <p:spPr>
          <a:xfrm>
            <a:off x="5706418" y="1336920"/>
            <a:ext cx="3385999" cy="556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1" b="1" dirty="0"/>
              <a:t>伝統工芸品（国・府指定）</a:t>
            </a:r>
            <a:endParaRPr lang="en-US" altLang="ja-JP" sz="1801" b="1" dirty="0"/>
          </a:p>
        </p:txBody>
      </p:sp>
      <p:sp>
        <p:nvSpPr>
          <p:cNvPr id="19" name="四角形: 角を丸くする 23">
            <a:extLst>
              <a:ext uri="{FF2B5EF4-FFF2-40B4-BE49-F238E27FC236}">
                <a16:creationId xmlns:a16="http://schemas.microsoft.com/office/drawing/2014/main" id="{0F0CFD64-DB45-4A91-B585-CF75A99765F7}"/>
              </a:ext>
            </a:extLst>
          </p:cNvPr>
          <p:cNvSpPr/>
          <p:nvPr/>
        </p:nvSpPr>
        <p:spPr>
          <a:xfrm>
            <a:off x="5740116" y="2016381"/>
            <a:ext cx="3352299" cy="556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1" b="1" dirty="0"/>
              <a:t>匠</a:t>
            </a:r>
            <a:endParaRPr lang="en-US" altLang="ja-JP" sz="1801" b="1" dirty="0"/>
          </a:p>
        </p:txBody>
      </p:sp>
      <p:sp>
        <p:nvSpPr>
          <p:cNvPr id="20" name="四角形: 角を丸くする 24">
            <a:extLst>
              <a:ext uri="{FF2B5EF4-FFF2-40B4-BE49-F238E27FC236}">
                <a16:creationId xmlns:a16="http://schemas.microsoft.com/office/drawing/2014/main" id="{6AC41E3F-7B5C-4720-AE60-6DF54C22EA67}"/>
              </a:ext>
            </a:extLst>
          </p:cNvPr>
          <p:cNvSpPr/>
          <p:nvPr/>
        </p:nvSpPr>
        <p:spPr>
          <a:xfrm>
            <a:off x="5719274" y="3431464"/>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1" b="1" dirty="0"/>
              <a:t>大阪もん</a:t>
            </a:r>
            <a:endParaRPr lang="ja-JP" altLang="en-US" sz="1801" dirty="0"/>
          </a:p>
        </p:txBody>
      </p:sp>
      <p:sp>
        <p:nvSpPr>
          <p:cNvPr id="21" name="四角形: 角を丸くする 24">
            <a:extLst>
              <a:ext uri="{FF2B5EF4-FFF2-40B4-BE49-F238E27FC236}">
                <a16:creationId xmlns:a16="http://schemas.microsoft.com/office/drawing/2014/main" id="{6AC41E3F-7B5C-4720-AE60-6DF54C22EA67}"/>
              </a:ext>
            </a:extLst>
          </p:cNvPr>
          <p:cNvSpPr/>
          <p:nvPr/>
        </p:nvSpPr>
        <p:spPr>
          <a:xfrm>
            <a:off x="5706421" y="5049278"/>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801" b="1" dirty="0"/>
              <a:t>BCP</a:t>
            </a:r>
            <a:r>
              <a:rPr lang="ja-JP" altLang="en-US" sz="1801" b="1" dirty="0"/>
              <a:t>の策定</a:t>
            </a:r>
            <a:endParaRPr lang="ja-JP" altLang="en-US" sz="1801" dirty="0"/>
          </a:p>
        </p:txBody>
      </p:sp>
      <p:sp>
        <p:nvSpPr>
          <p:cNvPr id="26" name="四角形: 角を丸くする 24">
            <a:extLst>
              <a:ext uri="{FF2B5EF4-FFF2-40B4-BE49-F238E27FC236}">
                <a16:creationId xmlns:a16="http://schemas.microsoft.com/office/drawing/2014/main" id="{6AC41E3F-7B5C-4720-AE60-6DF54C22EA67}"/>
              </a:ext>
            </a:extLst>
          </p:cNvPr>
          <p:cNvSpPr/>
          <p:nvPr/>
        </p:nvSpPr>
        <p:spPr>
          <a:xfrm>
            <a:off x="5719274" y="5917211"/>
            <a:ext cx="3401489" cy="7241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1" b="1" dirty="0">
                <a:latin typeface="+mj-lt"/>
              </a:rPr>
              <a:t>その他の企業</a:t>
            </a:r>
            <a:r>
              <a:rPr lang="en-US" altLang="ja-JP" sz="1801" b="1" dirty="0">
                <a:latin typeface="+mj-lt"/>
              </a:rPr>
              <a:t>PR</a:t>
            </a:r>
            <a:endParaRPr lang="ja-JP" altLang="en-US" sz="1801" b="1" dirty="0">
              <a:latin typeface="+mj-lt"/>
            </a:endParaRPr>
          </a:p>
        </p:txBody>
      </p:sp>
      <p:sp>
        <p:nvSpPr>
          <p:cNvPr id="4" name="スライド番号プレースホルダー 3"/>
          <p:cNvSpPr>
            <a:spLocks noGrp="1"/>
          </p:cNvSpPr>
          <p:nvPr>
            <p:ph type="sldNum" sz="quarter" idx="12"/>
          </p:nvPr>
        </p:nvSpPr>
        <p:spPr/>
        <p:txBody>
          <a:bodyPr/>
          <a:lstStyle/>
          <a:p>
            <a:fld id="{03946589-08E0-4416-966A-003788EEBAFC}" type="slidenum">
              <a:rPr lang="ja-JP" altLang="en-US" sz="1600"/>
              <a:t>26</a:t>
            </a:fld>
            <a:endParaRPr lang="ja-JP" altLang="en-US" sz="1600" dirty="0"/>
          </a:p>
        </p:txBody>
      </p:sp>
    </p:spTree>
    <p:extLst>
      <p:ext uri="{BB962C8B-B14F-4D97-AF65-F5344CB8AC3E}">
        <p14:creationId xmlns:p14="http://schemas.microsoft.com/office/powerpoint/2010/main" val="170704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18" grpId="0" animBg="1"/>
      <p:bldP spid="19" grpId="0" animBg="1"/>
      <p:bldP spid="20" grpId="0" animBg="1"/>
      <p:bldP spid="21"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sdgs-title | 紀州くちくまの熱中小学校">
            <a:extLst>
              <a:ext uri="{FF2B5EF4-FFF2-40B4-BE49-F238E27FC236}">
                <a16:creationId xmlns:a16="http://schemas.microsoft.com/office/drawing/2014/main" id="{6ADE0D42-FDCF-4F6E-93E3-48DB016A51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21119" y="1151889"/>
            <a:ext cx="3349104" cy="227711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55575" y="77774"/>
            <a:ext cx="10515600" cy="588475"/>
          </a:xfrm>
        </p:spPr>
        <p:txBody>
          <a:bodyPr>
            <a:normAutofit/>
          </a:bodyPr>
          <a:lstStyle/>
          <a:p>
            <a:pPr marL="457200" indent="-457200">
              <a:buFont typeface="Wingdings" panose="05000000000000000000" pitchFamily="2" charset="2"/>
              <a:buChar char="n"/>
            </a:pPr>
            <a:r>
              <a:rPr lang="en-US" altLang="ja-JP" sz="3200" dirty="0"/>
              <a:t>SDG</a:t>
            </a:r>
            <a:r>
              <a:rPr lang="ja-JP" altLang="en-US" sz="3200" dirty="0"/>
              <a:t>ｓに向けた取組ＰＲ</a:t>
            </a:r>
          </a:p>
        </p:txBody>
      </p:sp>
      <p:sp>
        <p:nvSpPr>
          <p:cNvPr id="10" name="コンテンツ プレースホルダー 3">
            <a:extLst>
              <a:ext uri="{FF2B5EF4-FFF2-40B4-BE49-F238E27FC236}">
                <a16:creationId xmlns:a16="http://schemas.microsoft.com/office/drawing/2014/main" id="{B9E76FCF-B899-42D1-83A2-A4C2D2E4F1D2}"/>
              </a:ext>
            </a:extLst>
          </p:cNvPr>
          <p:cNvSpPr>
            <a:spLocks noGrp="1"/>
          </p:cNvSpPr>
          <p:nvPr>
            <p:ph idx="1"/>
          </p:nvPr>
        </p:nvSpPr>
        <p:spPr>
          <a:xfrm>
            <a:off x="230246" y="1650624"/>
            <a:ext cx="11739978" cy="4842246"/>
          </a:xfrm>
        </p:spPr>
        <p:txBody>
          <a:bodyPr>
            <a:noAutofit/>
          </a:bodyPr>
          <a:lstStyle/>
          <a:p>
            <a:pPr>
              <a:lnSpc>
                <a:spcPct val="200000"/>
              </a:lnSpc>
            </a:pPr>
            <a:r>
              <a:rPr lang="ja-JP" altLang="en-US" sz="2200" dirty="0">
                <a:latin typeface="+mn-ea"/>
                <a:ea typeface="+mn-ea"/>
              </a:rPr>
              <a:t>環境負荷低減した生産ラインで製造しています</a:t>
            </a:r>
            <a:endParaRPr lang="en-US" altLang="ja-JP" sz="2200" dirty="0">
              <a:latin typeface="+mn-ea"/>
              <a:ea typeface="+mn-ea"/>
            </a:endParaRPr>
          </a:p>
          <a:p>
            <a:pPr>
              <a:lnSpc>
                <a:spcPct val="200000"/>
              </a:lnSpc>
            </a:pPr>
            <a:r>
              <a:rPr lang="ja-JP" altLang="en-US" sz="2200" dirty="0">
                <a:latin typeface="+mn-ea"/>
                <a:ea typeface="+mn-ea"/>
              </a:rPr>
              <a:t>間伐材など環境に配慮した原料を使用しています</a:t>
            </a:r>
            <a:endParaRPr lang="en-US" altLang="ja-JP" sz="2200" dirty="0">
              <a:latin typeface="+mn-ea"/>
              <a:ea typeface="+mn-ea"/>
            </a:endParaRPr>
          </a:p>
          <a:p>
            <a:pPr>
              <a:lnSpc>
                <a:spcPct val="200000"/>
              </a:lnSpc>
            </a:pPr>
            <a:r>
              <a:rPr lang="ja-JP" altLang="en-US" sz="2200" dirty="0">
                <a:latin typeface="+mn-ea"/>
                <a:ea typeface="+mn-ea"/>
              </a:rPr>
              <a:t>リユース可能な食容器を使用することで、廃棄物量を削減しています</a:t>
            </a:r>
            <a:endParaRPr lang="en-US" altLang="ja-JP" sz="2200" dirty="0">
              <a:latin typeface="+mn-ea"/>
              <a:ea typeface="+mn-ea"/>
            </a:endParaRPr>
          </a:p>
          <a:p>
            <a:pPr>
              <a:lnSpc>
                <a:spcPct val="200000"/>
              </a:lnSpc>
            </a:pPr>
            <a:r>
              <a:rPr lang="ja-JP" altLang="en-US" sz="2200" dirty="0">
                <a:latin typeface="+mn-ea"/>
                <a:ea typeface="+mn-ea"/>
              </a:rPr>
              <a:t>自然素材を手作業で加工することで、環境への負荷を軽減しています</a:t>
            </a:r>
            <a:endParaRPr lang="en-US" altLang="ja-JP" sz="2200" dirty="0">
              <a:latin typeface="+mn-ea"/>
              <a:ea typeface="+mn-ea"/>
            </a:endParaRPr>
          </a:p>
          <a:p>
            <a:pPr>
              <a:lnSpc>
                <a:spcPct val="200000"/>
              </a:lnSpc>
            </a:pPr>
            <a:r>
              <a:rPr lang="ja-JP" altLang="ja-JP" sz="2200" dirty="0">
                <a:latin typeface="+mn-ea"/>
                <a:ea typeface="+mn-ea"/>
              </a:rPr>
              <a:t>工場内の照明を全てＬＥＤ化することでＣＯ２排出量を削減してい</a:t>
            </a:r>
            <a:r>
              <a:rPr lang="ja-JP" altLang="en-US" sz="2200" dirty="0">
                <a:latin typeface="+mn-ea"/>
                <a:ea typeface="+mn-ea"/>
              </a:rPr>
              <a:t>ます</a:t>
            </a:r>
            <a:endParaRPr lang="en-US" altLang="ja-JP" sz="2200" dirty="0">
              <a:latin typeface="+mn-ea"/>
              <a:ea typeface="+mn-ea"/>
            </a:endParaRPr>
          </a:p>
          <a:p>
            <a:pPr>
              <a:lnSpc>
                <a:spcPct val="200000"/>
              </a:lnSpc>
            </a:pPr>
            <a:r>
              <a:rPr lang="ja-JP" altLang="en-US" sz="2200" dirty="0">
                <a:latin typeface="+mn-ea"/>
                <a:ea typeface="+mn-ea"/>
              </a:rPr>
              <a:t>海洋汚染対策の一環として原材料に生分解性プラスチックを使用しています</a:t>
            </a:r>
            <a:endParaRPr lang="en-US" altLang="ja-JP" sz="2200" dirty="0">
              <a:latin typeface="+mn-ea"/>
              <a:ea typeface="+mn-ea"/>
            </a:endParaRPr>
          </a:p>
          <a:p>
            <a:pPr>
              <a:lnSpc>
                <a:spcPct val="200000"/>
              </a:lnSpc>
            </a:pPr>
            <a:r>
              <a:rPr lang="ja-JP" altLang="en-US" sz="2200" dirty="0">
                <a:latin typeface="+mn-ea"/>
                <a:ea typeface="+mn-ea"/>
              </a:rPr>
              <a:t>原材料に再生プラスチックを使用し、化石燃料の使用量削減、廃棄物削減に寄与しています</a:t>
            </a:r>
            <a:endParaRPr lang="en-US" altLang="ja-JP" sz="2200" dirty="0">
              <a:latin typeface="+mn-ea"/>
              <a:ea typeface="+mn-ea"/>
            </a:endParaRPr>
          </a:p>
        </p:txBody>
      </p:sp>
      <p:sp>
        <p:nvSpPr>
          <p:cNvPr id="3" name="AutoShape 2" descr="SDGsとは | 全国SDGsデザインセンター"/>
          <p:cNvSpPr>
            <a:spLocks noChangeAspect="1" noChangeArrowheads="1"/>
          </p:cNvSpPr>
          <p:nvPr/>
        </p:nvSpPr>
        <p:spPr bwMode="auto">
          <a:xfrm>
            <a:off x="155575" y="-1444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ja-JP" altLang="en-US" sz="1801" dirty="0"/>
          </a:p>
        </p:txBody>
      </p:sp>
      <p:sp>
        <p:nvSpPr>
          <p:cNvPr id="4" name="AutoShape 4" descr="SDGsとは | 全国SDGsデザインセンター"/>
          <p:cNvSpPr>
            <a:spLocks noChangeAspect="1" noChangeArrowheads="1"/>
          </p:cNvSpPr>
          <p:nvPr/>
        </p:nvSpPr>
        <p:spPr bwMode="auto">
          <a:xfrm>
            <a:off x="307975" y="79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ja-JP" altLang="en-US" sz="1801" dirty="0"/>
          </a:p>
        </p:txBody>
      </p:sp>
      <p:sp>
        <p:nvSpPr>
          <p:cNvPr id="6" name="スライド番号プレースホルダー 5"/>
          <p:cNvSpPr>
            <a:spLocks noGrp="1"/>
          </p:cNvSpPr>
          <p:nvPr>
            <p:ph type="sldNum" sz="quarter" idx="12"/>
          </p:nvPr>
        </p:nvSpPr>
        <p:spPr/>
        <p:txBody>
          <a:bodyPr/>
          <a:lstStyle/>
          <a:p>
            <a:fld id="{03946589-08E0-4416-966A-003788EEBAFC}" type="slidenum">
              <a:rPr lang="ja-JP" altLang="en-US" sz="1600"/>
              <a:t>27</a:t>
            </a:fld>
            <a:endParaRPr lang="ja-JP" altLang="en-US" sz="1600" dirty="0"/>
          </a:p>
        </p:txBody>
      </p:sp>
      <p:grpSp>
        <p:nvGrpSpPr>
          <p:cNvPr id="8" name="グループ化 7">
            <a:extLst>
              <a:ext uri="{FF2B5EF4-FFF2-40B4-BE49-F238E27FC236}">
                <a16:creationId xmlns:a16="http://schemas.microsoft.com/office/drawing/2014/main" id="{E8CF89F9-A2BE-4CD2-B233-140FA1D45D0B}"/>
              </a:ext>
            </a:extLst>
          </p:cNvPr>
          <p:cNvGrpSpPr/>
          <p:nvPr/>
        </p:nvGrpSpPr>
        <p:grpSpPr>
          <a:xfrm>
            <a:off x="460375" y="1123162"/>
            <a:ext cx="8569854" cy="617201"/>
            <a:chOff x="0" y="82823"/>
            <a:chExt cx="10658257" cy="707755"/>
          </a:xfrm>
        </p:grpSpPr>
        <p:sp>
          <p:nvSpPr>
            <p:cNvPr id="9" name="四角形: 角を丸くする 8">
              <a:extLst>
                <a:ext uri="{FF2B5EF4-FFF2-40B4-BE49-F238E27FC236}">
                  <a16:creationId xmlns:a16="http://schemas.microsoft.com/office/drawing/2014/main" id="{2D594398-6CCC-4EC7-8684-AB84E3F4F7B2}"/>
                </a:ext>
              </a:extLst>
            </p:cNvPr>
            <p:cNvSpPr/>
            <p:nvPr/>
          </p:nvSpPr>
          <p:spPr>
            <a:xfrm>
              <a:off x="0" y="82823"/>
              <a:ext cx="10658257" cy="674814"/>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1" name="四角形: 角を丸くする 4">
              <a:extLst>
                <a:ext uri="{FF2B5EF4-FFF2-40B4-BE49-F238E27FC236}">
                  <a16:creationId xmlns:a16="http://schemas.microsoft.com/office/drawing/2014/main" id="{E6A7BC9D-4AAA-4FC6-A317-5597F27A6CE8}"/>
                </a:ext>
              </a:extLst>
            </p:cNvPr>
            <p:cNvSpPr txBox="1"/>
            <p:nvPr/>
          </p:nvSpPr>
          <p:spPr>
            <a:xfrm>
              <a:off x="32943" y="115764"/>
              <a:ext cx="10256393" cy="674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a:r>
                <a:rPr lang="ja-JP" altLang="en-US" sz="2800" b="1" dirty="0">
                  <a:solidFill>
                    <a:schemeClr val="bg1"/>
                  </a:solidFill>
                </a:rPr>
                <a:t>企業として</a:t>
              </a:r>
              <a:r>
                <a:rPr lang="en-US" altLang="ja-JP" sz="2800" b="1" dirty="0">
                  <a:solidFill>
                    <a:schemeClr val="bg1"/>
                  </a:solidFill>
                </a:rPr>
                <a:t>SDG</a:t>
              </a:r>
              <a:r>
                <a:rPr lang="ja-JP" altLang="en-US" sz="2800" b="1" dirty="0">
                  <a:solidFill>
                    <a:schemeClr val="bg1"/>
                  </a:solidFill>
                </a:rPr>
                <a:t>ｓへの取り組み内容をアピール！</a:t>
              </a:r>
            </a:p>
          </p:txBody>
        </p:sp>
      </p:grpSp>
    </p:spTree>
    <p:extLst>
      <p:ext uri="{BB962C8B-B14F-4D97-AF65-F5344CB8AC3E}">
        <p14:creationId xmlns:p14="http://schemas.microsoft.com/office/powerpoint/2010/main" val="244398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292852" y="42202"/>
            <a:ext cx="10515600" cy="596824"/>
          </a:xfrm>
        </p:spPr>
        <p:txBody>
          <a:bodyPr>
            <a:normAutofit/>
          </a:bodyPr>
          <a:lstStyle/>
          <a:p>
            <a:pPr marL="457200" indent="-457200">
              <a:buFont typeface="Wingdings" panose="05000000000000000000" pitchFamily="2" charset="2"/>
              <a:buChar char="n"/>
            </a:pPr>
            <a:r>
              <a:rPr lang="ja-JP" altLang="en-US" sz="3200" dirty="0"/>
              <a:t>その他の企業</a:t>
            </a:r>
            <a:r>
              <a:rPr lang="en-US" altLang="ja-JP" sz="3200" dirty="0"/>
              <a:t>PR</a:t>
            </a:r>
            <a:endParaRPr lang="ja-JP" altLang="en-US" sz="3200" dirty="0"/>
          </a:p>
        </p:txBody>
      </p:sp>
      <p:grpSp>
        <p:nvGrpSpPr>
          <p:cNvPr id="5" name="グループ化 4">
            <a:extLst>
              <a:ext uri="{FF2B5EF4-FFF2-40B4-BE49-F238E27FC236}">
                <a16:creationId xmlns:a16="http://schemas.microsoft.com/office/drawing/2014/main" id="{417FF9E6-B567-4899-A118-BFDA1B1BB0E2}"/>
              </a:ext>
            </a:extLst>
          </p:cNvPr>
          <p:cNvGrpSpPr/>
          <p:nvPr/>
        </p:nvGrpSpPr>
        <p:grpSpPr>
          <a:xfrm>
            <a:off x="457521" y="931266"/>
            <a:ext cx="10271336" cy="1074812"/>
            <a:chOff x="0" y="82823"/>
            <a:chExt cx="10658257" cy="698370"/>
          </a:xfrm>
        </p:grpSpPr>
        <p:sp>
          <p:nvSpPr>
            <p:cNvPr id="7" name="四角形: 角を丸くする 6">
              <a:extLst>
                <a:ext uri="{FF2B5EF4-FFF2-40B4-BE49-F238E27FC236}">
                  <a16:creationId xmlns:a16="http://schemas.microsoft.com/office/drawing/2014/main" id="{6BF10276-1E9B-4773-95A8-F4CBEC4EF5DF}"/>
                </a:ext>
              </a:extLst>
            </p:cNvPr>
            <p:cNvSpPr/>
            <p:nvPr/>
          </p:nvSpPr>
          <p:spPr>
            <a:xfrm>
              <a:off x="0" y="82823"/>
              <a:ext cx="10658257" cy="674814"/>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8" name="四角形: 角を丸くする 4">
              <a:extLst>
                <a:ext uri="{FF2B5EF4-FFF2-40B4-BE49-F238E27FC236}">
                  <a16:creationId xmlns:a16="http://schemas.microsoft.com/office/drawing/2014/main" id="{CB939CD8-7ED6-4E71-97C6-AB966C8BAD4F}"/>
                </a:ext>
              </a:extLst>
            </p:cNvPr>
            <p:cNvSpPr txBox="1"/>
            <p:nvPr/>
          </p:nvSpPr>
          <p:spPr>
            <a:xfrm>
              <a:off x="398379" y="106379"/>
              <a:ext cx="10256393" cy="674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1" tIns="106681" rIns="106681" bIns="106681" numCol="1" spcCol="1270" anchor="ctr" anchorCtr="0">
              <a:noAutofit/>
            </a:bodyPr>
            <a:lstStyle/>
            <a:p>
              <a:r>
                <a:rPr lang="ja-JP" altLang="en-US" sz="2200" b="1" dirty="0">
                  <a:solidFill>
                    <a:schemeClr val="bg1"/>
                  </a:solidFill>
                </a:rPr>
                <a:t>発注側が魅力的と感じる情報や、</a:t>
              </a:r>
              <a:r>
                <a:rPr lang="ja-JP" altLang="en-US" sz="2200" b="1" dirty="0"/>
                <a:t>顧客の要望を叶えることができる特長を</a:t>
              </a:r>
              <a:endParaRPr lang="en-US" altLang="ja-JP" sz="2200" b="1" dirty="0"/>
            </a:p>
            <a:p>
              <a:pPr lvl="0"/>
              <a:r>
                <a:rPr lang="ja-JP" altLang="en-US" sz="2200" b="1" dirty="0">
                  <a:solidFill>
                    <a:schemeClr val="bg1"/>
                  </a:solidFill>
                </a:rPr>
                <a:t>項目として入力すると、検索キーワードでのヒット率が高くなり効果的！！</a:t>
              </a:r>
              <a:endParaRPr lang="en-US" altLang="ja-JP" sz="2200" b="1" dirty="0">
                <a:solidFill>
                  <a:schemeClr val="bg1"/>
                </a:solidFill>
              </a:endParaRPr>
            </a:p>
          </p:txBody>
        </p:sp>
      </p:grpSp>
      <p:sp>
        <p:nvSpPr>
          <p:cNvPr id="12" name="コンテンツ プレースホルダー 2">
            <a:extLst>
              <a:ext uri="{FF2B5EF4-FFF2-40B4-BE49-F238E27FC236}">
                <a16:creationId xmlns:a16="http://schemas.microsoft.com/office/drawing/2014/main" id="{EF8E15B0-BC7C-4792-9261-BD32E81D6C2A}"/>
              </a:ext>
            </a:extLst>
          </p:cNvPr>
          <p:cNvSpPr txBox="1">
            <a:spLocks/>
          </p:cNvSpPr>
          <p:nvPr/>
        </p:nvSpPr>
        <p:spPr>
          <a:xfrm>
            <a:off x="160280" y="2246794"/>
            <a:ext cx="11871439" cy="4195379"/>
          </a:xfrm>
          <a:prstGeom prst="rect">
            <a:avLst/>
          </a:prstGeom>
        </p:spPr>
        <p:txBody>
          <a:bodyPr vert="horz" lIns="91440" tIns="45721" rIns="91440" bIns="45721" numCol="2" rtlCol="0">
            <a:noAutofit/>
          </a:bodyPr>
          <a:lstStyle>
            <a:lvl1pPr marL="46222" indent="-46222" algn="l" defTabSz="184888" rtl="0" eaLnBrk="1" latinLnBrk="0" hangingPunct="1">
              <a:lnSpc>
                <a:spcPct val="90000"/>
              </a:lnSpc>
              <a:spcBef>
                <a:spcPts val="202"/>
              </a:spcBef>
              <a:buFont typeface="Arial" panose="020B0604020202020204" pitchFamily="34" charset="0"/>
              <a:buChar char="•"/>
              <a:defRPr kumimoji="1" sz="566" kern="1200">
                <a:solidFill>
                  <a:schemeClr val="tx1"/>
                </a:solidFill>
                <a:latin typeface="Meiryo UI" panose="020B0604030504040204" pitchFamily="50" charset="-128"/>
                <a:ea typeface="Meiryo UI" panose="020B0604030504040204" pitchFamily="50" charset="-128"/>
                <a:cs typeface="+mn-cs"/>
              </a:defRPr>
            </a:lvl1pPr>
            <a:lvl2pPr marL="138666" indent="-46222" algn="l" defTabSz="184888" rtl="0" eaLnBrk="1" latinLnBrk="0" hangingPunct="1">
              <a:lnSpc>
                <a:spcPct val="90000"/>
              </a:lnSpc>
              <a:spcBef>
                <a:spcPts val="101"/>
              </a:spcBef>
              <a:buFont typeface="Arial" panose="020B0604020202020204" pitchFamily="34" charset="0"/>
              <a:buChar char="•"/>
              <a:defRPr kumimoji="1" sz="485" kern="1200">
                <a:solidFill>
                  <a:schemeClr val="tx1"/>
                </a:solidFill>
                <a:latin typeface="Meiryo UI" panose="020B0604030504040204" pitchFamily="50" charset="-128"/>
                <a:ea typeface="Meiryo UI" panose="020B0604030504040204" pitchFamily="50" charset="-128"/>
                <a:cs typeface="+mn-cs"/>
              </a:defRPr>
            </a:lvl2pPr>
            <a:lvl3pPr marL="231110" indent="-46222" algn="l" defTabSz="184888" rtl="0" eaLnBrk="1" latinLnBrk="0" hangingPunct="1">
              <a:lnSpc>
                <a:spcPct val="90000"/>
              </a:lnSpc>
              <a:spcBef>
                <a:spcPts val="101"/>
              </a:spcBef>
              <a:buFont typeface="Arial" panose="020B0604020202020204" pitchFamily="34" charset="0"/>
              <a:buChar char="•"/>
              <a:defRPr kumimoji="1" sz="404" kern="1200">
                <a:solidFill>
                  <a:schemeClr val="tx1"/>
                </a:solidFill>
                <a:latin typeface="Meiryo UI" panose="020B0604030504040204" pitchFamily="50" charset="-128"/>
                <a:ea typeface="Meiryo UI" panose="020B0604030504040204" pitchFamily="50" charset="-128"/>
                <a:cs typeface="+mn-cs"/>
              </a:defRPr>
            </a:lvl3pPr>
            <a:lvl4pPr marL="323554"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4pPr>
            <a:lvl5pPr marL="415998"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eiryo UI" panose="020B0604030504040204" pitchFamily="50" charset="-128"/>
                <a:ea typeface="Meiryo UI" panose="020B0604030504040204" pitchFamily="50" charset="-128"/>
                <a:cs typeface="+mn-cs"/>
              </a:defRPr>
            </a:lvl5pPr>
            <a:lvl6pPr marL="508442"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6pPr>
            <a:lvl7pPr marL="600886"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7pPr>
            <a:lvl8pPr marL="693330"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8pPr>
            <a:lvl9pPr marL="785774" indent="-46222" algn="l" defTabSz="184888" rtl="0" eaLnBrk="1" latinLnBrk="0" hangingPunct="1">
              <a:lnSpc>
                <a:spcPct val="90000"/>
              </a:lnSpc>
              <a:spcBef>
                <a:spcPts val="101"/>
              </a:spcBef>
              <a:buFont typeface="Arial" panose="020B0604020202020204" pitchFamily="34" charset="0"/>
              <a:buChar char="•"/>
              <a:defRPr kumimoji="1" sz="364" kern="1200">
                <a:solidFill>
                  <a:schemeClr val="tx1"/>
                </a:solidFill>
                <a:latin typeface="+mn-lt"/>
                <a:ea typeface="+mn-ea"/>
                <a:cs typeface="+mn-cs"/>
              </a:defRPr>
            </a:lvl9pPr>
          </a:lstStyle>
          <a:p>
            <a:pPr marL="0" indent="0">
              <a:lnSpc>
                <a:spcPct val="150000"/>
              </a:lnSpc>
              <a:buNone/>
            </a:pPr>
            <a:r>
              <a:rPr lang="ja-JP" altLang="en-US" sz="2400" dirty="0">
                <a:latin typeface="+mn-lt"/>
                <a:ea typeface="+mj-ea"/>
              </a:rPr>
              <a:t>・材料、企画、開発に対するこだわり</a:t>
            </a:r>
            <a:endParaRPr lang="en-US" altLang="ja-JP" sz="2400" dirty="0">
              <a:latin typeface="+mn-lt"/>
              <a:ea typeface="+mj-ea"/>
            </a:endParaRPr>
          </a:p>
          <a:p>
            <a:pPr marL="0" indent="0">
              <a:lnSpc>
                <a:spcPct val="150000"/>
              </a:lnSpc>
              <a:buNone/>
            </a:pPr>
            <a:r>
              <a:rPr lang="ja-JP" altLang="en-US" sz="2400" dirty="0">
                <a:latin typeface="+mn-lt"/>
                <a:ea typeface="+mj-ea"/>
              </a:rPr>
              <a:t>・ノウハウ、ナレッジ</a:t>
            </a:r>
            <a:endParaRPr lang="en-US" altLang="ja-JP" sz="2400" dirty="0">
              <a:latin typeface="+mn-lt"/>
              <a:ea typeface="+mj-ea"/>
            </a:endParaRPr>
          </a:p>
          <a:p>
            <a:pPr marL="0" indent="0">
              <a:lnSpc>
                <a:spcPct val="150000"/>
              </a:lnSpc>
              <a:buNone/>
            </a:pPr>
            <a:r>
              <a:rPr lang="ja-JP" altLang="en-US" sz="2400" dirty="0">
                <a:latin typeface="+mn-lt"/>
                <a:ea typeface="+mj-ea"/>
              </a:rPr>
              <a:t>・実例、サンプル写真</a:t>
            </a:r>
            <a:endParaRPr lang="en-US" altLang="ja-JP" sz="2400" dirty="0">
              <a:latin typeface="+mn-lt"/>
              <a:ea typeface="+mj-ea"/>
            </a:endParaRPr>
          </a:p>
          <a:p>
            <a:pPr marL="0" indent="0">
              <a:lnSpc>
                <a:spcPct val="150000"/>
              </a:lnSpc>
              <a:buNone/>
            </a:pPr>
            <a:r>
              <a:rPr lang="ja-JP" altLang="en-US" sz="2400" dirty="0">
                <a:latin typeface="+mn-lt"/>
                <a:ea typeface="+mj-ea"/>
              </a:rPr>
              <a:t>・用途、人気、売上実績</a:t>
            </a:r>
            <a:endParaRPr lang="en-US" altLang="ja-JP" sz="2400" dirty="0">
              <a:latin typeface="+mn-lt"/>
              <a:ea typeface="+mj-ea"/>
            </a:endParaRPr>
          </a:p>
          <a:p>
            <a:pPr marL="0" indent="0">
              <a:lnSpc>
                <a:spcPct val="150000"/>
              </a:lnSpc>
              <a:buNone/>
            </a:pPr>
            <a:r>
              <a:rPr lang="ja-JP" altLang="en-US" sz="2400" dirty="0">
                <a:latin typeface="+mn-lt"/>
                <a:ea typeface="+mj-ea"/>
              </a:rPr>
              <a:t>・顧客の声</a:t>
            </a:r>
            <a:endParaRPr lang="en-US" altLang="ja-JP" sz="2400" dirty="0">
              <a:latin typeface="+mn-lt"/>
              <a:ea typeface="+mj-ea"/>
            </a:endParaRPr>
          </a:p>
          <a:p>
            <a:pPr marL="0" indent="0">
              <a:lnSpc>
                <a:spcPct val="150000"/>
              </a:lnSpc>
              <a:buNone/>
            </a:pPr>
            <a:r>
              <a:rPr lang="ja-JP" altLang="en-US" sz="2400" dirty="0">
                <a:latin typeface="+mj-ea"/>
                <a:ea typeface="+mj-ea"/>
              </a:rPr>
              <a:t>・特長や強み</a:t>
            </a:r>
            <a:endParaRPr lang="en-US" altLang="ja-JP" sz="2400" dirty="0">
              <a:latin typeface="+mj-ea"/>
              <a:ea typeface="+mj-ea"/>
            </a:endParaRPr>
          </a:p>
          <a:p>
            <a:pPr marL="0" indent="0">
              <a:lnSpc>
                <a:spcPct val="150000"/>
              </a:lnSpc>
              <a:buNone/>
            </a:pPr>
            <a:r>
              <a:rPr lang="ja-JP" altLang="en-US" sz="2400" dirty="0">
                <a:latin typeface="+mj-ea"/>
                <a:ea typeface="+mj-ea"/>
              </a:rPr>
              <a:t>・特許</a:t>
            </a:r>
            <a:endParaRPr lang="en-US" altLang="ja-JP" sz="2400" dirty="0">
              <a:latin typeface="+mj-ea"/>
              <a:ea typeface="+mj-ea"/>
            </a:endParaRPr>
          </a:p>
          <a:p>
            <a:pPr marL="0" indent="0">
              <a:lnSpc>
                <a:spcPct val="150000"/>
              </a:lnSpc>
              <a:buNone/>
            </a:pPr>
            <a:r>
              <a:rPr lang="ja-JP" altLang="en-US" sz="2400" dirty="0">
                <a:latin typeface="+mn-lt"/>
                <a:ea typeface="+mj-ea"/>
              </a:rPr>
              <a:t>・使用、導入前後のビフォーアフター</a:t>
            </a:r>
            <a:endParaRPr lang="en-US" altLang="ja-JP" sz="2400" dirty="0">
              <a:latin typeface="+mn-lt"/>
              <a:ea typeface="+mj-ea"/>
            </a:endParaRPr>
          </a:p>
          <a:p>
            <a:pPr marL="0" indent="0">
              <a:lnSpc>
                <a:spcPct val="150000"/>
              </a:lnSpc>
              <a:buNone/>
            </a:pPr>
            <a:r>
              <a:rPr lang="ja-JP" altLang="en-US" sz="2400" dirty="0">
                <a:latin typeface="+mn-lt"/>
                <a:ea typeface="+mj-ea"/>
              </a:rPr>
              <a:t>・</a:t>
            </a:r>
            <a:r>
              <a:rPr lang="en-US" altLang="ja-JP" sz="2400" dirty="0">
                <a:latin typeface="+mn-lt"/>
                <a:ea typeface="+mj-ea"/>
              </a:rPr>
              <a:t>TV</a:t>
            </a:r>
            <a:r>
              <a:rPr lang="ja-JP" altLang="en-US" sz="2400" dirty="0">
                <a:latin typeface="+mn-lt"/>
                <a:ea typeface="+mj-ea"/>
              </a:rPr>
              <a:t>や雑誌での紹介実績</a:t>
            </a:r>
            <a:endParaRPr lang="en-US" altLang="ja-JP" sz="2400" dirty="0">
              <a:latin typeface="+mn-lt"/>
              <a:ea typeface="+mj-ea"/>
            </a:endParaRPr>
          </a:p>
          <a:p>
            <a:pPr marL="0" indent="0">
              <a:lnSpc>
                <a:spcPct val="150000"/>
              </a:lnSpc>
              <a:buNone/>
            </a:pPr>
            <a:r>
              <a:rPr lang="ja-JP" altLang="en-US" sz="2400" dirty="0">
                <a:latin typeface="+mn-lt"/>
                <a:ea typeface="+mj-ea"/>
              </a:rPr>
              <a:t>・技術力、技術者の実績</a:t>
            </a:r>
            <a:endParaRPr lang="en-US" altLang="ja-JP" sz="2400" dirty="0">
              <a:latin typeface="+mn-lt"/>
              <a:ea typeface="+mj-ea"/>
            </a:endParaRPr>
          </a:p>
          <a:p>
            <a:pPr marL="0" indent="0">
              <a:lnSpc>
                <a:spcPct val="150000"/>
              </a:lnSpc>
              <a:buNone/>
            </a:pPr>
            <a:r>
              <a:rPr lang="ja-JP" altLang="en-US" sz="2400" dirty="0">
                <a:latin typeface="+mn-lt"/>
                <a:ea typeface="+mj-ea"/>
              </a:rPr>
              <a:t>・サポート体制、アフターフォロー制度</a:t>
            </a:r>
            <a:endParaRPr lang="en-US" altLang="ja-JP" sz="2400" dirty="0">
              <a:latin typeface="+mn-lt"/>
              <a:ea typeface="+mj-ea"/>
            </a:endParaRPr>
          </a:p>
          <a:p>
            <a:pPr marL="0" indent="0">
              <a:lnSpc>
                <a:spcPct val="150000"/>
              </a:lnSpc>
              <a:buNone/>
            </a:pPr>
            <a:r>
              <a:rPr lang="ja-JP" altLang="en-US" sz="2400" dirty="0">
                <a:latin typeface="+mn-lt"/>
                <a:ea typeface="+mj-ea"/>
              </a:rPr>
              <a:t>・手順や段取り、工程</a:t>
            </a:r>
            <a:endParaRPr lang="en-US" altLang="ja-JP" sz="2400" dirty="0">
              <a:latin typeface="+mn-lt"/>
              <a:ea typeface="+mj-ea"/>
            </a:endParaRPr>
          </a:p>
          <a:p>
            <a:pPr marL="0" indent="0">
              <a:lnSpc>
                <a:spcPct val="150000"/>
              </a:lnSpc>
              <a:buNone/>
            </a:pPr>
            <a:r>
              <a:rPr lang="ja-JP" altLang="en-US" sz="2400" dirty="0">
                <a:latin typeface="+mn-lt"/>
                <a:ea typeface="+mj-ea"/>
              </a:rPr>
              <a:t>・特典、イベント情報</a:t>
            </a:r>
            <a:endParaRPr lang="en-US" altLang="ja-JP" sz="2400" dirty="0">
              <a:latin typeface="+mn-lt"/>
              <a:ea typeface="+mj-ea"/>
            </a:endParaRPr>
          </a:p>
          <a:p>
            <a:pPr marL="0" indent="0">
              <a:lnSpc>
                <a:spcPct val="150000"/>
              </a:lnSpc>
              <a:buNone/>
            </a:pPr>
            <a:r>
              <a:rPr lang="ja-JP" altLang="en-US" sz="2400" dirty="0">
                <a:latin typeface="+mn-lt"/>
                <a:ea typeface="+mj-ea"/>
              </a:rPr>
              <a:t>・社会貢献</a:t>
            </a:r>
            <a:endParaRPr lang="en-US" altLang="ja-JP" sz="2400" dirty="0">
              <a:latin typeface="+mn-lt"/>
              <a:ea typeface="+mj-ea"/>
            </a:endParaRPr>
          </a:p>
        </p:txBody>
      </p:sp>
      <p:sp>
        <p:nvSpPr>
          <p:cNvPr id="3" name="スライド番号プレースホルダー 2"/>
          <p:cNvSpPr>
            <a:spLocks noGrp="1"/>
          </p:cNvSpPr>
          <p:nvPr>
            <p:ph type="sldNum" sz="quarter" idx="12"/>
          </p:nvPr>
        </p:nvSpPr>
        <p:spPr/>
        <p:txBody>
          <a:bodyPr/>
          <a:lstStyle/>
          <a:p>
            <a:fld id="{03946589-08E0-4416-966A-003788EEBAFC}" type="slidenum">
              <a:rPr lang="ja-JP" altLang="en-US" sz="1600"/>
              <a:t>28</a:t>
            </a:fld>
            <a:endParaRPr lang="ja-JP" altLang="en-US" sz="1600" dirty="0"/>
          </a:p>
        </p:txBody>
      </p:sp>
    </p:spTree>
    <p:extLst>
      <p:ext uri="{BB962C8B-B14F-4D97-AF65-F5344CB8AC3E}">
        <p14:creationId xmlns:p14="http://schemas.microsoft.com/office/powerpoint/2010/main" val="1749202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92852" y="1274574"/>
            <a:ext cx="7714217" cy="4832802"/>
          </a:xfrm>
          <a:prstGeom prst="rect">
            <a:avLst/>
          </a:prstGeom>
        </p:spPr>
      </p:pic>
      <p:sp>
        <p:nvSpPr>
          <p:cNvPr id="6" name="タイトル 1">
            <a:extLst>
              <a:ext uri="{FF2B5EF4-FFF2-40B4-BE49-F238E27FC236}">
                <a16:creationId xmlns:a16="http://schemas.microsoft.com/office/drawing/2014/main" id="{11B52270-38C3-437B-AB21-4F7B15730832}"/>
              </a:ext>
            </a:extLst>
          </p:cNvPr>
          <p:cNvSpPr txBox="1">
            <a:spLocks/>
          </p:cNvSpPr>
          <p:nvPr/>
        </p:nvSpPr>
        <p:spPr>
          <a:xfrm>
            <a:off x="252965" y="92444"/>
            <a:ext cx="10515600" cy="658180"/>
          </a:xfrm>
          <a:prstGeom prst="rect">
            <a:avLst/>
          </a:prstGeom>
        </p:spPr>
        <p:txBody>
          <a:bodyPr vert="horz" lIns="91440" tIns="45721" rIns="91440" bIns="45721"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商品・サービス情報</a:t>
            </a:r>
          </a:p>
        </p:txBody>
      </p:sp>
      <p:sp>
        <p:nvSpPr>
          <p:cNvPr id="7" name="四角形: 角を丸くする 23">
            <a:extLst>
              <a:ext uri="{FF2B5EF4-FFF2-40B4-BE49-F238E27FC236}">
                <a16:creationId xmlns:a16="http://schemas.microsoft.com/office/drawing/2014/main" id="{0F0CFD64-DB45-4A91-B585-CF75A99765F7}"/>
              </a:ext>
            </a:extLst>
          </p:cNvPr>
          <p:cNvSpPr/>
          <p:nvPr/>
        </p:nvSpPr>
        <p:spPr>
          <a:xfrm>
            <a:off x="8085969" y="4255959"/>
            <a:ext cx="3905966" cy="2176446"/>
          </a:xfrm>
          <a:prstGeom prst="roundRect">
            <a:avLst>
              <a:gd name="adj" fmla="val 26852"/>
            </a:avLst>
          </a:prstGeom>
        </p:spPr>
        <p:style>
          <a:lnRef idx="2">
            <a:schemeClr val="dk1"/>
          </a:lnRef>
          <a:fillRef idx="1">
            <a:schemeClr val="lt1"/>
          </a:fillRef>
          <a:effectRef idx="0">
            <a:schemeClr val="dk1"/>
          </a:effectRef>
          <a:fontRef idx="minor">
            <a:schemeClr val="dk1"/>
          </a:fontRef>
        </p:style>
        <p:txBody>
          <a:bodyPr lIns="36000" tIns="36000" rIns="36000" bIns="36000" rtlCol="0" anchor="t"/>
          <a:lstStyle/>
          <a:p>
            <a:pPr>
              <a:lnSpc>
                <a:spcPct val="150000"/>
              </a:lnSpc>
            </a:pPr>
            <a:r>
              <a:rPr lang="ja-JP" altLang="en-US" sz="1900" dirty="0"/>
              <a:t>発注側が提案の比較検討する際に閲覧するページです。</a:t>
            </a:r>
            <a:endParaRPr lang="en-US" altLang="ja-JP" sz="1900" dirty="0"/>
          </a:p>
          <a:p>
            <a:pPr>
              <a:lnSpc>
                <a:spcPct val="150000"/>
              </a:lnSpc>
            </a:pPr>
            <a:r>
              <a:rPr lang="ja-JP" altLang="en-US" sz="1900" b="1" dirty="0"/>
              <a:t>なるべく多くの</a:t>
            </a:r>
            <a:r>
              <a:rPr lang="en-US" altLang="ja-JP" sz="1900" b="1" dirty="0"/>
              <a:t>PR</a:t>
            </a:r>
            <a:r>
              <a:rPr lang="ja-JP" altLang="en-US" sz="1900" b="1" dirty="0"/>
              <a:t>ポイントを載せて、商談の成功率をアップ！</a:t>
            </a:r>
            <a:endParaRPr lang="en-US" altLang="ja-JP" sz="1900" b="1" dirty="0"/>
          </a:p>
          <a:p>
            <a:pPr>
              <a:lnSpc>
                <a:spcPct val="150000"/>
              </a:lnSpc>
            </a:pPr>
            <a:endParaRPr lang="en-US" altLang="ja-JP" sz="1900" b="1" dirty="0"/>
          </a:p>
        </p:txBody>
      </p:sp>
      <p:sp>
        <p:nvSpPr>
          <p:cNvPr id="3" name="角丸四角形吹き出し 2"/>
          <p:cNvSpPr/>
          <p:nvPr/>
        </p:nvSpPr>
        <p:spPr>
          <a:xfrm>
            <a:off x="8327980" y="826346"/>
            <a:ext cx="3682767" cy="3236370"/>
          </a:xfrm>
          <a:prstGeom prst="wedgeRoundRectCallout">
            <a:avLst>
              <a:gd name="adj1" fmla="val -56227"/>
              <a:gd name="adj2" fmla="val -226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801" b="1" dirty="0">
                <a:solidFill>
                  <a:schemeClr val="tx1"/>
                </a:solidFill>
              </a:rPr>
              <a:t>・「商品使用例の写真」や</a:t>
            </a:r>
            <a:endParaRPr lang="en-US" altLang="ja-JP" sz="1801" b="1" dirty="0">
              <a:solidFill>
                <a:schemeClr val="tx1"/>
              </a:solidFill>
            </a:endParaRPr>
          </a:p>
          <a:p>
            <a:pPr>
              <a:lnSpc>
                <a:spcPct val="150000"/>
              </a:lnSpc>
            </a:pPr>
            <a:r>
              <a:rPr lang="ja-JP" altLang="en-US" sz="1801" b="1" dirty="0">
                <a:solidFill>
                  <a:schemeClr val="tx1"/>
                </a:solidFill>
              </a:rPr>
              <a:t>「商品諸元の詳しいデータ（カラーバリエーションや、サイズ違い等）」の情報付加で他社との差別化</a:t>
            </a:r>
            <a:r>
              <a:rPr lang="en-US" altLang="ja-JP" sz="1801" b="1" dirty="0">
                <a:solidFill>
                  <a:schemeClr val="tx1"/>
                </a:solidFill>
              </a:rPr>
              <a:t>PR</a:t>
            </a:r>
            <a:r>
              <a:rPr lang="ja-JP" altLang="en-US" sz="1801" b="1" dirty="0">
                <a:solidFill>
                  <a:schemeClr val="tx1"/>
                </a:solidFill>
              </a:rPr>
              <a:t>が可能！</a:t>
            </a:r>
            <a:endParaRPr lang="en-US" altLang="ja-JP" sz="1801" b="1" dirty="0">
              <a:solidFill>
                <a:schemeClr val="tx1"/>
              </a:solidFill>
            </a:endParaRPr>
          </a:p>
          <a:p>
            <a:pPr>
              <a:lnSpc>
                <a:spcPct val="150000"/>
              </a:lnSpc>
            </a:pPr>
            <a:r>
              <a:rPr lang="ja-JP" altLang="en-US" sz="1801" b="1" dirty="0">
                <a:solidFill>
                  <a:schemeClr val="tx1"/>
                </a:solidFill>
              </a:rPr>
              <a:t>・</a:t>
            </a:r>
            <a:r>
              <a:rPr lang="en-US" altLang="ja-JP" sz="1801" b="1" dirty="0">
                <a:solidFill>
                  <a:schemeClr val="tx1"/>
                </a:solidFill>
              </a:rPr>
              <a:t>URL</a:t>
            </a:r>
            <a:r>
              <a:rPr lang="ja-JP" altLang="en-US" sz="1801" b="1" dirty="0">
                <a:solidFill>
                  <a:schemeClr val="tx1"/>
                </a:solidFill>
              </a:rPr>
              <a:t>の掲載が３件まで可能</a:t>
            </a:r>
            <a:endParaRPr lang="en-US" altLang="ja-JP" sz="1801" b="1" dirty="0">
              <a:solidFill>
                <a:schemeClr val="tx1"/>
              </a:solidFill>
            </a:endParaRPr>
          </a:p>
          <a:p>
            <a:pPr>
              <a:lnSpc>
                <a:spcPct val="150000"/>
              </a:lnSpc>
            </a:pPr>
            <a:r>
              <a:rPr lang="ja-JP" altLang="en-US" sz="1801" b="1" dirty="0">
                <a:solidFill>
                  <a:schemeClr val="tx1"/>
                </a:solidFill>
              </a:rPr>
              <a:t>・</a:t>
            </a:r>
            <a:r>
              <a:rPr lang="en-US" altLang="ja-JP" sz="1801" b="1" dirty="0">
                <a:solidFill>
                  <a:schemeClr val="tx1"/>
                </a:solidFill>
              </a:rPr>
              <a:t>YouTube</a:t>
            </a:r>
            <a:r>
              <a:rPr lang="ja-JP" altLang="en-US" sz="1801" b="1" dirty="0">
                <a:solidFill>
                  <a:schemeClr val="tx1"/>
                </a:solidFill>
              </a:rPr>
              <a:t>の掲載可能</a:t>
            </a:r>
            <a:endParaRPr lang="en-US" altLang="ja-JP" sz="1801" b="1" dirty="0">
              <a:solidFill>
                <a:schemeClr val="tx1"/>
              </a:solidFill>
            </a:endParaRPr>
          </a:p>
          <a:p>
            <a:pPr algn="ctr"/>
            <a:endParaRPr lang="ja-JP" altLang="en-US" sz="1801" dirty="0">
              <a:solidFill>
                <a:schemeClr val="tx1"/>
              </a:solidFill>
            </a:endParaRPr>
          </a:p>
        </p:txBody>
      </p:sp>
      <p:sp>
        <p:nvSpPr>
          <p:cNvPr id="4" name="スライド番号プレースホルダー 3"/>
          <p:cNvSpPr>
            <a:spLocks noGrp="1"/>
          </p:cNvSpPr>
          <p:nvPr>
            <p:ph type="sldNum" sz="quarter" idx="12"/>
          </p:nvPr>
        </p:nvSpPr>
        <p:spPr/>
        <p:txBody>
          <a:bodyPr/>
          <a:lstStyle/>
          <a:p>
            <a:fld id="{03946589-08E0-4416-966A-003788EEBAFC}" type="slidenum">
              <a:rPr lang="ja-JP" altLang="en-US" sz="1600"/>
              <a:t>29</a:t>
            </a:fld>
            <a:endParaRPr lang="ja-JP" altLang="en-US" sz="1600" dirty="0"/>
          </a:p>
        </p:txBody>
      </p:sp>
    </p:spTree>
    <p:extLst>
      <p:ext uri="{BB962C8B-B14F-4D97-AF65-F5344CB8AC3E}">
        <p14:creationId xmlns:p14="http://schemas.microsoft.com/office/powerpoint/2010/main" val="1469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2260" y="4625058"/>
            <a:ext cx="1530030" cy="1147522"/>
          </a:xfrm>
          <a:prstGeom prst="rect">
            <a:avLst/>
          </a:prstGeom>
        </p:spPr>
      </p:pic>
      <p:pic>
        <p:nvPicPr>
          <p:cNvPr id="30" name="図 2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7311" y="2396632"/>
            <a:ext cx="653876" cy="775932"/>
          </a:xfrm>
          <a:prstGeom prst="rect">
            <a:avLst/>
          </a:prstGeom>
        </p:spPr>
      </p:pic>
      <p:sp>
        <p:nvSpPr>
          <p:cNvPr id="23" name="正方形/長方形 22">
            <a:extLst>
              <a:ext uri="{FF2B5EF4-FFF2-40B4-BE49-F238E27FC236}">
                <a16:creationId xmlns:a16="http://schemas.microsoft.com/office/drawing/2014/main" id="{825CD048-1CB4-5248-8C4F-366F80C7A711}"/>
              </a:ext>
            </a:extLst>
          </p:cNvPr>
          <p:cNvSpPr/>
          <p:nvPr/>
        </p:nvSpPr>
        <p:spPr>
          <a:xfrm>
            <a:off x="5398" y="1030160"/>
            <a:ext cx="12186603" cy="1282855"/>
          </a:xfrm>
          <a:prstGeom prst="rect">
            <a:avLst/>
          </a:prstGeom>
          <a:solidFill>
            <a:schemeClr val="accent2">
              <a:lumMod val="40000"/>
              <a:lumOff val="60000"/>
            </a:schemeClr>
          </a:solidFill>
        </p:spPr>
        <p:txBody>
          <a:bodyPr wrap="square" anchor="ctr">
            <a:noAutofit/>
          </a:bodyPr>
          <a:lstStyle/>
          <a:p>
            <a:pPr marL="261939" indent="-261939" fontAlgn="ctr">
              <a:lnSpc>
                <a:spcPts val="2800"/>
              </a:lnSpc>
              <a:defRPr/>
            </a:pPr>
            <a:r>
              <a:rPr lang="ja-JP" altLang="en-US" sz="2201" b="1" dirty="0">
                <a:latin typeface="Meiryo UI" panose="020B0604030504040204" pitchFamily="50" charset="-128"/>
                <a:ea typeface="Meiryo UI" panose="020B0604030504040204" pitchFamily="50" charset="-128"/>
              </a:rPr>
              <a:t>◆万博関連の取引支援サイト「万博商談もずやんモール」の運用を６月</a:t>
            </a:r>
            <a:r>
              <a:rPr lang="en-US" altLang="ja-JP" sz="2201" b="1" dirty="0">
                <a:latin typeface="Meiryo UI" panose="020B0604030504040204" pitchFamily="50" charset="-128"/>
                <a:ea typeface="Meiryo UI" panose="020B0604030504040204" pitchFamily="50" charset="-128"/>
              </a:rPr>
              <a:t>22</a:t>
            </a:r>
            <a:r>
              <a:rPr lang="ja-JP" altLang="en-US" sz="2201" b="1" dirty="0">
                <a:latin typeface="Meiryo UI" panose="020B0604030504040204" pitchFamily="50" charset="-128"/>
                <a:ea typeface="Meiryo UI" panose="020B0604030504040204" pitchFamily="50" charset="-128"/>
              </a:rPr>
              <a:t>日（木）より開始！</a:t>
            </a:r>
            <a:endParaRPr lang="en-US" altLang="ja-JP" sz="2201" b="1" dirty="0">
              <a:latin typeface="Meiryo UI" panose="020B0604030504040204" pitchFamily="50" charset="-128"/>
              <a:ea typeface="Meiryo UI" panose="020B0604030504040204" pitchFamily="50" charset="-128"/>
            </a:endParaRPr>
          </a:p>
          <a:p>
            <a:pPr marL="261939" indent="-261939" fontAlgn="ctr">
              <a:lnSpc>
                <a:spcPts val="2800"/>
              </a:lnSpc>
              <a:defRPr/>
            </a:pPr>
            <a:r>
              <a:rPr lang="ja-JP" altLang="en-US" sz="2201" b="1" dirty="0">
                <a:latin typeface="Meiryo UI" panose="020B0604030504040204" pitchFamily="50" charset="-128"/>
                <a:ea typeface="Meiryo UI" panose="020B0604030504040204" pitchFamily="50" charset="-128"/>
              </a:rPr>
              <a:t>◆万博に向けて発生するさまざまな需要・調達を、地元大阪の事業者が取り込めるよう受発注を支援！</a:t>
            </a:r>
            <a:endParaRPr lang="en-US" altLang="ja-JP" sz="2201" b="1" dirty="0">
              <a:latin typeface="Meiryo UI" panose="020B0604030504040204" pitchFamily="50" charset="-128"/>
              <a:ea typeface="Meiryo UI" panose="020B0604030504040204" pitchFamily="50" charset="-128"/>
            </a:endParaRPr>
          </a:p>
          <a:p>
            <a:pPr marL="261939" indent="-261939" fontAlgn="ctr">
              <a:lnSpc>
                <a:spcPts val="2800"/>
              </a:lnSpc>
              <a:defRPr/>
            </a:pPr>
            <a:r>
              <a:rPr lang="ja-JP" altLang="en-US" sz="2201" b="1" dirty="0">
                <a:latin typeface="Meiryo UI" panose="020B0604030504040204" pitchFamily="50" charset="-128"/>
                <a:ea typeface="Meiryo UI" panose="020B0604030504040204" pitchFamily="50" charset="-128"/>
              </a:rPr>
              <a:t>◆府内事業者の皆様はぜひご登録を！</a:t>
            </a:r>
            <a:endParaRPr lang="en-US" altLang="ja-JP" sz="2201"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214993" y="5884179"/>
            <a:ext cx="11725410" cy="475230"/>
          </a:xfrm>
          <a:prstGeom prst="rect">
            <a:avLst/>
          </a:prstGeom>
          <a:pattFill prst="pct25">
            <a:fgClr>
              <a:srgbClr val="0070C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1" b="1" dirty="0">
                <a:solidFill>
                  <a:schemeClr val="tx1"/>
                </a:solidFill>
                <a:latin typeface="Meiryo UI" panose="020B0604030504040204" pitchFamily="50" charset="-128"/>
                <a:ea typeface="Meiryo UI" panose="020B0604030504040204" pitchFamily="50" charset="-128"/>
              </a:rPr>
              <a:t> もずやんモールで新たなビジネスチャンスをつかみましょう！まずは登録から →　　</a:t>
            </a:r>
          </a:p>
        </p:txBody>
      </p:sp>
      <p:sp>
        <p:nvSpPr>
          <p:cNvPr id="26" name="角丸四角形 25"/>
          <p:cNvSpPr/>
          <p:nvPr/>
        </p:nvSpPr>
        <p:spPr>
          <a:xfrm>
            <a:off x="9197547" y="5884182"/>
            <a:ext cx="1951975" cy="3691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もずやんモール</a:t>
            </a:r>
          </a:p>
        </p:txBody>
      </p:sp>
      <p:sp>
        <p:nvSpPr>
          <p:cNvPr id="28" name="角丸四角形 27"/>
          <p:cNvSpPr/>
          <p:nvPr/>
        </p:nvSpPr>
        <p:spPr>
          <a:xfrm>
            <a:off x="11241852" y="5884181"/>
            <a:ext cx="461303" cy="3911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1" dirty="0"/>
              <a:t>🔍</a:t>
            </a:r>
          </a:p>
        </p:txBody>
      </p:sp>
      <p:sp>
        <p:nvSpPr>
          <p:cNvPr id="35" name="テキスト ボックス 34"/>
          <p:cNvSpPr txBox="1"/>
          <p:nvPr/>
        </p:nvSpPr>
        <p:spPr>
          <a:xfrm>
            <a:off x="573526" y="6330576"/>
            <a:ext cx="11012951" cy="307905"/>
          </a:xfrm>
          <a:prstGeom prst="rect">
            <a:avLst/>
          </a:prstGeom>
          <a:noFill/>
        </p:spPr>
        <p:txBody>
          <a:bodyPr wrap="none" rtlCol="0">
            <a:spAutoFit/>
          </a:bodyPr>
          <a:lstStyle/>
          <a:p>
            <a:r>
              <a:rPr lang="ja-JP" altLang="en-US" sz="1401" dirty="0">
                <a:latin typeface="Meiryo UI" panose="020B0604030504040204" pitchFamily="50" charset="-128"/>
                <a:ea typeface="Meiryo UI" panose="020B0604030504040204" pitchFamily="50" charset="-128"/>
              </a:rPr>
              <a:t>お問い合わせ：万博商談もずやんモール事務局　☎</a:t>
            </a:r>
            <a:r>
              <a:rPr lang="en-US" altLang="ja-JP" sz="1401" dirty="0">
                <a:latin typeface="Meiryo UI" panose="020B0604030504040204" pitchFamily="50" charset="-128"/>
                <a:ea typeface="Meiryo UI" panose="020B0604030504040204" pitchFamily="50" charset="-128"/>
              </a:rPr>
              <a:t>06-6944-6240</a:t>
            </a:r>
            <a:r>
              <a:rPr lang="ja-JP" altLang="en-US" sz="1401" dirty="0">
                <a:latin typeface="Meiryo UI" panose="020B0604030504040204" pitchFamily="50" charset="-128"/>
                <a:ea typeface="Meiryo UI" panose="020B0604030504040204" pitchFamily="50" charset="-128"/>
              </a:rPr>
              <a:t>（平日 </a:t>
            </a:r>
            <a:r>
              <a:rPr lang="en-US" altLang="ja-JP" sz="1401" dirty="0">
                <a:latin typeface="Meiryo UI" panose="020B0604030504040204" pitchFamily="50" charset="-128"/>
                <a:ea typeface="Meiryo UI" panose="020B0604030504040204" pitchFamily="50" charset="-128"/>
              </a:rPr>
              <a:t>9</a:t>
            </a:r>
            <a:r>
              <a:rPr lang="ja-JP" altLang="en-US" sz="1401" dirty="0">
                <a:latin typeface="Meiryo UI" panose="020B0604030504040204" pitchFamily="50" charset="-128"/>
                <a:ea typeface="Meiryo UI" panose="020B0604030504040204" pitchFamily="50" charset="-128"/>
              </a:rPr>
              <a:t>時～</a:t>
            </a:r>
            <a:r>
              <a:rPr lang="en-US" altLang="ja-JP" sz="1401" dirty="0">
                <a:latin typeface="Meiryo UI" panose="020B0604030504040204" pitchFamily="50" charset="-128"/>
                <a:ea typeface="Meiryo UI" panose="020B0604030504040204" pitchFamily="50" charset="-128"/>
              </a:rPr>
              <a:t>12</a:t>
            </a:r>
            <a:r>
              <a:rPr lang="ja-JP" altLang="en-US" sz="1401" dirty="0">
                <a:latin typeface="Meiryo UI" panose="020B0604030504040204" pitchFamily="50" charset="-128"/>
                <a:ea typeface="Meiryo UI" panose="020B0604030504040204" pitchFamily="50" charset="-128"/>
              </a:rPr>
              <a:t>時、</a:t>
            </a:r>
            <a:r>
              <a:rPr lang="en-US" altLang="ja-JP" sz="1401" dirty="0">
                <a:latin typeface="Meiryo UI" panose="020B0604030504040204" pitchFamily="50" charset="-128"/>
                <a:ea typeface="Meiryo UI" panose="020B0604030504040204" pitchFamily="50" charset="-128"/>
              </a:rPr>
              <a:t>13</a:t>
            </a:r>
            <a:r>
              <a:rPr lang="ja-JP" altLang="en-US" sz="1401" dirty="0">
                <a:latin typeface="Meiryo UI" panose="020B0604030504040204" pitchFamily="50" charset="-128"/>
                <a:ea typeface="Meiryo UI" panose="020B0604030504040204" pitchFamily="50" charset="-128"/>
              </a:rPr>
              <a:t>時～</a:t>
            </a:r>
            <a:r>
              <a:rPr lang="en-US" altLang="ja-JP" sz="1401" dirty="0">
                <a:latin typeface="Meiryo UI" panose="020B0604030504040204" pitchFamily="50" charset="-128"/>
                <a:ea typeface="Meiryo UI" panose="020B0604030504040204" pitchFamily="50" charset="-128"/>
              </a:rPr>
              <a:t>16</a:t>
            </a:r>
            <a:r>
              <a:rPr lang="ja-JP" altLang="en-US" sz="1401" dirty="0">
                <a:latin typeface="Meiryo UI" panose="020B0604030504040204" pitchFamily="50" charset="-128"/>
                <a:ea typeface="Meiryo UI" panose="020B0604030504040204" pitchFamily="50" charset="-128"/>
              </a:rPr>
              <a:t>時</a:t>
            </a:r>
            <a:r>
              <a:rPr lang="en-US" altLang="ja-JP" sz="1401" dirty="0">
                <a:latin typeface="Meiryo UI" panose="020B0604030504040204" pitchFamily="50" charset="-128"/>
                <a:ea typeface="Meiryo UI" panose="020B0604030504040204" pitchFamily="50" charset="-128"/>
              </a:rPr>
              <a:t>30</a:t>
            </a:r>
            <a:r>
              <a:rPr lang="ja-JP" altLang="en-US" sz="1401" dirty="0">
                <a:latin typeface="Meiryo UI" panose="020B0604030504040204" pitchFamily="50" charset="-128"/>
                <a:ea typeface="Meiryo UI" panose="020B0604030504040204" pitchFamily="50" charset="-128"/>
              </a:rPr>
              <a:t>分（土日祝、年末年始、</a:t>
            </a:r>
            <a:r>
              <a:rPr lang="en-US" altLang="ja-JP" sz="1401" dirty="0">
                <a:latin typeface="Meiryo UI" panose="020B0604030504040204" pitchFamily="50" charset="-128"/>
                <a:ea typeface="Meiryo UI" panose="020B0604030504040204" pitchFamily="50" charset="-128"/>
              </a:rPr>
              <a:t>8/15</a:t>
            </a:r>
            <a:r>
              <a:rPr lang="ja-JP" altLang="en-US" sz="1401" dirty="0">
                <a:latin typeface="Meiryo UI" panose="020B0604030504040204" pitchFamily="50" charset="-128"/>
                <a:ea typeface="Meiryo UI" panose="020B0604030504040204" pitchFamily="50" charset="-128"/>
              </a:rPr>
              <a:t>を除く））</a:t>
            </a:r>
          </a:p>
        </p:txBody>
      </p:sp>
      <p:sp>
        <p:nvSpPr>
          <p:cNvPr id="31" name="テキスト ボックス 30"/>
          <p:cNvSpPr txBox="1"/>
          <p:nvPr/>
        </p:nvSpPr>
        <p:spPr>
          <a:xfrm>
            <a:off x="598621" y="3015052"/>
            <a:ext cx="1542914" cy="123111"/>
          </a:xfrm>
          <a:prstGeom prst="rect">
            <a:avLst/>
          </a:prstGeom>
          <a:noFill/>
        </p:spPr>
        <p:txBody>
          <a:bodyPr wrap="square" lIns="0" tIns="0" rIns="0" bIns="0" rtlCol="0">
            <a:spAutoFit/>
          </a:bodyPr>
          <a:lstStyle/>
          <a:p>
            <a:pPr algn="ctr"/>
            <a:r>
              <a:rPr lang="en-US" altLang="ja-JP" sz="800" dirty="0">
                <a:latin typeface="Meiryo UI" panose="020B0604030504040204" pitchFamily="50" charset="-128"/>
                <a:ea typeface="Meiryo UI" panose="020B0604030504040204" pitchFamily="50" charset="-128"/>
              </a:rPr>
              <a:t>©2014</a:t>
            </a:r>
            <a:r>
              <a:rPr lang="ja-JP" altLang="en-US" sz="800" dirty="0">
                <a:latin typeface="Meiryo UI" panose="020B0604030504040204" pitchFamily="50" charset="-128"/>
                <a:ea typeface="Meiryo UI" panose="020B0604030504040204" pitchFamily="50" charset="-128"/>
              </a:rPr>
              <a:t>大阪府もずやん</a:t>
            </a:r>
            <a:endParaRPr lang="ja-JP" altLang="en-US" sz="4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75179" y="2536209"/>
            <a:ext cx="4166379" cy="307777"/>
          </a:xfrm>
          <a:prstGeom prst="rect">
            <a:avLst/>
          </a:prstGeom>
          <a:noFill/>
        </p:spPr>
        <p:txBody>
          <a:bodyPr wrap="square" lIns="0" tIns="0" rIns="0" bIns="0" rtlCol="0">
            <a:spAutoFit/>
          </a:bodyPr>
          <a:lstStyle/>
          <a:p>
            <a:pPr algn="ctr"/>
            <a:r>
              <a:rPr lang="ja-JP" altLang="en-US" sz="2000" b="1" u="sng" dirty="0">
                <a:latin typeface="Meiryo UI" panose="020B0604030504040204" pitchFamily="50" charset="-128"/>
                <a:ea typeface="Meiryo UI" panose="020B0604030504040204" pitchFamily="50" charset="-128"/>
              </a:rPr>
              <a:t>万博商談もずやんモールでできること</a:t>
            </a:r>
            <a:endParaRPr lang="ja-JP" altLang="en-US" sz="1200" b="1" u="sng" dirty="0">
              <a:latin typeface="Meiryo UI" panose="020B0604030504040204" pitchFamily="50" charset="-128"/>
              <a:ea typeface="Meiryo UI" panose="020B0604030504040204" pitchFamily="50" charset="-128"/>
            </a:endParaRPr>
          </a:p>
        </p:txBody>
      </p:sp>
      <p:sp>
        <p:nvSpPr>
          <p:cNvPr id="34" name="角丸四角形 33"/>
          <p:cNvSpPr/>
          <p:nvPr/>
        </p:nvSpPr>
        <p:spPr>
          <a:xfrm>
            <a:off x="8902566" y="3365750"/>
            <a:ext cx="3083410" cy="51025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商品・サービスなど、</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いい発注先を効率的に探したい</a:t>
            </a:r>
            <a:r>
              <a:rPr lang="en-US" altLang="ja-JP" sz="1600" b="1" dirty="0">
                <a:solidFill>
                  <a:schemeClr val="tx1"/>
                </a:solidFill>
                <a:latin typeface="Meiryo UI" panose="020B0604030504040204" pitchFamily="50" charset="-128"/>
                <a:ea typeface="Meiryo UI" panose="020B0604030504040204" pitchFamily="50" charset="-128"/>
              </a:rPr>
              <a:t>…</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30564" y="3365750"/>
            <a:ext cx="2539657" cy="51025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商品・サービス、</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強みを</a:t>
            </a:r>
            <a:r>
              <a:rPr lang="en-US" altLang="ja-JP" sz="1600" b="1" dirty="0">
                <a:solidFill>
                  <a:schemeClr val="tx1"/>
                </a:solidFill>
                <a:latin typeface="Meiryo UI" panose="020B0604030504040204" pitchFamily="50" charset="-128"/>
                <a:ea typeface="Meiryo UI" panose="020B0604030504040204" pitchFamily="50" charset="-128"/>
              </a:rPr>
              <a:t>PR</a:t>
            </a:r>
            <a:r>
              <a:rPr lang="ja-JP" altLang="en-US" sz="1600" b="1" dirty="0">
                <a:solidFill>
                  <a:schemeClr val="tx1"/>
                </a:solidFill>
                <a:latin typeface="Meiryo UI" panose="020B0604030504040204" pitchFamily="50" charset="-128"/>
                <a:ea typeface="Meiryo UI" panose="020B0604030504040204" pitchFamily="50" charset="-128"/>
              </a:rPr>
              <a:t>したい</a:t>
            </a:r>
            <a:r>
              <a:rPr lang="en-US" altLang="ja-JP" sz="1600" b="1" dirty="0">
                <a:solidFill>
                  <a:schemeClr val="tx1"/>
                </a:solidFill>
                <a:latin typeface="Meiryo UI" panose="020B0604030504040204" pitchFamily="50" charset="-128"/>
                <a:ea typeface="Meiryo UI" panose="020B0604030504040204" pitchFamily="50" charset="-128"/>
              </a:rPr>
              <a:t>…</a:t>
            </a:r>
          </a:p>
        </p:txBody>
      </p:sp>
      <p:sp>
        <p:nvSpPr>
          <p:cNvPr id="3" name="楕円 2"/>
          <p:cNvSpPr/>
          <p:nvPr/>
        </p:nvSpPr>
        <p:spPr>
          <a:xfrm>
            <a:off x="1183106" y="4121644"/>
            <a:ext cx="157961" cy="1225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5" name="楕円 4"/>
          <p:cNvSpPr/>
          <p:nvPr/>
        </p:nvSpPr>
        <p:spPr>
          <a:xfrm>
            <a:off x="958458" y="3923277"/>
            <a:ext cx="212743" cy="20807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47" name="楕円 46"/>
          <p:cNvSpPr/>
          <p:nvPr/>
        </p:nvSpPr>
        <p:spPr>
          <a:xfrm>
            <a:off x="10885191" y="4143186"/>
            <a:ext cx="157961" cy="12257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48" name="楕円 47"/>
          <p:cNvSpPr/>
          <p:nvPr/>
        </p:nvSpPr>
        <p:spPr>
          <a:xfrm>
            <a:off x="11043151" y="3950861"/>
            <a:ext cx="212743" cy="20807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50" name="角丸四角形 49"/>
          <p:cNvSpPr/>
          <p:nvPr/>
        </p:nvSpPr>
        <p:spPr>
          <a:xfrm>
            <a:off x="7643046" y="4768188"/>
            <a:ext cx="1856908" cy="71397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rPr>
              <a:t>買いたい案件を</a:t>
            </a:r>
            <a:endParaRPr lang="en-US" altLang="ja-JP" sz="1600" b="1" u="sng" dirty="0">
              <a:solidFill>
                <a:schemeClr val="tx1"/>
              </a:solidFill>
              <a:latin typeface="Meiryo UI" panose="020B0604030504040204" pitchFamily="50" charset="-128"/>
              <a:ea typeface="Meiryo UI" panose="020B0604030504040204" pitchFamily="50" charset="-128"/>
            </a:endParaRPr>
          </a:p>
          <a:p>
            <a:pPr algn="ctr"/>
            <a:r>
              <a:rPr lang="ja-JP" altLang="en-US" sz="1600" b="1" u="sng" dirty="0">
                <a:solidFill>
                  <a:schemeClr val="tx1"/>
                </a:solidFill>
                <a:latin typeface="Meiryo UI" panose="020B0604030504040204" pitchFamily="50" charset="-128"/>
                <a:ea typeface="Meiryo UI" panose="020B0604030504040204" pitchFamily="50" charset="-128"/>
              </a:rPr>
              <a:t>登録</a:t>
            </a:r>
          </a:p>
        </p:txBody>
      </p:sp>
      <p:sp>
        <p:nvSpPr>
          <p:cNvPr id="51" name="角丸四角形 50"/>
          <p:cNvSpPr/>
          <p:nvPr/>
        </p:nvSpPr>
        <p:spPr>
          <a:xfrm>
            <a:off x="7631638" y="3986997"/>
            <a:ext cx="1859618" cy="72398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chemeClr val="tx1"/>
                </a:solidFill>
                <a:latin typeface="Meiryo UI" panose="020B0604030504040204" pitchFamily="50" charset="-128"/>
                <a:ea typeface="Meiryo UI" panose="020B0604030504040204" pitchFamily="50" charset="-128"/>
              </a:rPr>
              <a:t>キーワードで</a:t>
            </a:r>
            <a:endParaRPr lang="en-US" altLang="ja-JP" sz="1401" dirty="0">
              <a:solidFill>
                <a:schemeClr val="tx1"/>
              </a:solidFill>
              <a:latin typeface="Meiryo UI" panose="020B0604030504040204" pitchFamily="50" charset="-128"/>
              <a:ea typeface="Meiryo UI" panose="020B0604030504040204" pitchFamily="50" charset="-128"/>
            </a:endParaRPr>
          </a:p>
          <a:p>
            <a:pPr algn="ctr"/>
            <a:r>
              <a:rPr lang="ja-JP" altLang="en-US" sz="1600" b="1" u="sng" dirty="0">
                <a:solidFill>
                  <a:schemeClr val="tx1"/>
                </a:solidFill>
                <a:latin typeface="Meiryo UI" panose="020B0604030504040204" pitchFamily="50" charset="-128"/>
                <a:ea typeface="Meiryo UI" panose="020B0604030504040204" pitchFamily="50" charset="-128"/>
              </a:rPr>
              <a:t>必要な情報を検索</a:t>
            </a:r>
          </a:p>
        </p:txBody>
      </p:sp>
      <p:sp>
        <p:nvSpPr>
          <p:cNvPr id="52" name="角丸四角形 51"/>
          <p:cNvSpPr/>
          <p:nvPr/>
        </p:nvSpPr>
        <p:spPr>
          <a:xfrm>
            <a:off x="2608170" y="4768190"/>
            <a:ext cx="1859618" cy="71390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1" dirty="0">
                <a:solidFill>
                  <a:schemeClr val="tx1"/>
                </a:solidFill>
                <a:latin typeface="Meiryo UI" panose="020B0604030504040204" pitchFamily="50" charset="-128"/>
                <a:ea typeface="Meiryo UI" panose="020B0604030504040204" pitchFamily="50" charset="-128"/>
              </a:rPr>
              <a:t>メール通知で</a:t>
            </a:r>
            <a:endParaRPr lang="en-US" altLang="ja-JP" sz="1401" dirty="0">
              <a:solidFill>
                <a:schemeClr val="tx1"/>
              </a:solidFill>
              <a:latin typeface="Meiryo UI" panose="020B0604030504040204" pitchFamily="50" charset="-128"/>
              <a:ea typeface="Meiryo UI" panose="020B0604030504040204" pitchFamily="50" charset="-128"/>
            </a:endParaRPr>
          </a:p>
          <a:p>
            <a:pPr algn="ctr"/>
            <a:r>
              <a:rPr lang="ja-JP" altLang="en-US" sz="1600" b="1" u="sng" dirty="0">
                <a:solidFill>
                  <a:schemeClr val="tx1"/>
                </a:solidFill>
                <a:latin typeface="Meiryo UI" panose="020B0604030504040204" pitchFamily="50" charset="-128"/>
                <a:ea typeface="Meiryo UI" panose="020B0604030504040204" pitchFamily="50" charset="-128"/>
              </a:rPr>
              <a:t>発注情報を</a:t>
            </a:r>
            <a:endParaRPr lang="en-US" altLang="ja-JP" sz="1600" b="1" u="sng" dirty="0">
              <a:solidFill>
                <a:schemeClr val="tx1"/>
              </a:solidFill>
              <a:latin typeface="Meiryo UI" panose="020B0604030504040204" pitchFamily="50" charset="-128"/>
              <a:ea typeface="Meiryo UI" panose="020B0604030504040204" pitchFamily="50" charset="-128"/>
            </a:endParaRPr>
          </a:p>
          <a:p>
            <a:pPr algn="ctr"/>
            <a:r>
              <a:rPr lang="ja-JP" altLang="en-US" sz="1600" b="1" u="sng" dirty="0">
                <a:solidFill>
                  <a:schemeClr val="tx1"/>
                </a:solidFill>
                <a:latin typeface="Meiryo UI" panose="020B0604030504040204" pitchFamily="50" charset="-128"/>
                <a:ea typeface="Meiryo UI" panose="020B0604030504040204" pitchFamily="50" charset="-128"/>
              </a:rPr>
              <a:t>入手</a:t>
            </a:r>
          </a:p>
        </p:txBody>
      </p:sp>
      <p:sp>
        <p:nvSpPr>
          <p:cNvPr id="53" name="角丸四角形 52"/>
          <p:cNvSpPr/>
          <p:nvPr/>
        </p:nvSpPr>
        <p:spPr>
          <a:xfrm>
            <a:off x="2608170" y="3986998"/>
            <a:ext cx="1859618" cy="690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rPr>
              <a:t>商品・サービスを</a:t>
            </a:r>
            <a:endParaRPr lang="en-US" altLang="ja-JP" sz="1600" b="1" u="sng" dirty="0">
              <a:solidFill>
                <a:schemeClr val="tx1"/>
              </a:solidFill>
              <a:latin typeface="Meiryo UI" panose="020B0604030504040204" pitchFamily="50" charset="-128"/>
              <a:ea typeface="Meiryo UI" panose="020B0604030504040204" pitchFamily="50" charset="-128"/>
            </a:endParaRPr>
          </a:p>
          <a:p>
            <a:pPr algn="ctr"/>
            <a:r>
              <a:rPr lang="ja-JP" altLang="en-US" sz="1600" b="1" u="sng" dirty="0">
                <a:solidFill>
                  <a:schemeClr val="tx1"/>
                </a:solidFill>
                <a:latin typeface="Meiryo UI" panose="020B0604030504040204" pitchFamily="50" charset="-128"/>
                <a:ea typeface="Meiryo UI" panose="020B0604030504040204" pitchFamily="50" charset="-128"/>
              </a:rPr>
              <a:t>登録</a:t>
            </a:r>
          </a:p>
        </p:txBody>
      </p:sp>
      <p:sp>
        <p:nvSpPr>
          <p:cNvPr id="55" name="フローチャート: 端子 54"/>
          <p:cNvSpPr/>
          <p:nvPr/>
        </p:nvSpPr>
        <p:spPr>
          <a:xfrm>
            <a:off x="10125818" y="4294393"/>
            <a:ext cx="1257041" cy="442219"/>
          </a:xfrm>
          <a:prstGeom prst="flowChartTerminator">
            <a:avLst/>
          </a:prstGeom>
          <a:solidFill>
            <a:srgbClr val="FF0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latin typeface="Meiryo UI" panose="020B0604030504040204" pitchFamily="50" charset="-128"/>
                <a:ea typeface="Meiryo UI" panose="020B0604030504040204" pitchFamily="50" charset="-128"/>
              </a:rPr>
              <a:t>発注者</a:t>
            </a:r>
            <a:endParaRPr lang="en-US" altLang="ja-JP" sz="1600" b="1" dirty="0">
              <a:latin typeface="Meiryo UI" panose="020B0604030504040204" pitchFamily="50" charset="-128"/>
              <a:ea typeface="Meiryo UI" panose="020B0604030504040204" pitchFamily="50" charset="-128"/>
            </a:endParaRPr>
          </a:p>
          <a:p>
            <a:pPr lvl="0" algn="ctr"/>
            <a:r>
              <a:rPr lang="ja-JP" altLang="en-US" sz="1051" b="1" dirty="0">
                <a:solidFill>
                  <a:prstClr val="black"/>
                </a:solidFill>
                <a:latin typeface="Meiryo UI" panose="020B0604030504040204" pitchFamily="50" charset="-128"/>
                <a:ea typeface="Meiryo UI" panose="020B0604030504040204" pitchFamily="50" charset="-128"/>
              </a:rPr>
              <a:t>（出展者など）</a:t>
            </a:r>
          </a:p>
        </p:txBody>
      </p:sp>
      <p:sp>
        <p:nvSpPr>
          <p:cNvPr id="58" name="フローチャート: 端子 57"/>
          <p:cNvSpPr/>
          <p:nvPr/>
        </p:nvSpPr>
        <p:spPr>
          <a:xfrm>
            <a:off x="875183" y="4312251"/>
            <a:ext cx="1257041" cy="424364"/>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latin typeface="Meiryo UI" panose="020B0604030504040204" pitchFamily="50" charset="-128"/>
                <a:ea typeface="Meiryo UI" panose="020B0604030504040204" pitchFamily="50" charset="-128"/>
              </a:rPr>
              <a:t>受注者</a:t>
            </a:r>
            <a:endParaRPr lang="en-US" altLang="ja-JP" sz="1600" b="1" dirty="0">
              <a:latin typeface="Meiryo UI" panose="020B0604030504040204" pitchFamily="50" charset="-128"/>
              <a:ea typeface="Meiryo UI" panose="020B0604030504040204" pitchFamily="50" charset="-128"/>
            </a:endParaRPr>
          </a:p>
          <a:p>
            <a:pPr algn="ctr"/>
            <a:r>
              <a:rPr lang="ja-JP" altLang="en-US" sz="1051" b="1" dirty="0">
                <a:solidFill>
                  <a:schemeClr val="tx1"/>
                </a:solidFill>
                <a:latin typeface="Meiryo UI" panose="020B0604030504040204" pitchFamily="50" charset="-128"/>
                <a:ea typeface="Meiryo UI" panose="020B0604030504040204" pitchFamily="50" charset="-128"/>
              </a:rPr>
              <a:t>（府内事業者）</a:t>
            </a:r>
          </a:p>
        </p:txBody>
      </p:sp>
      <p:pic>
        <p:nvPicPr>
          <p:cNvPr id="60" name="図 59"/>
          <p:cNvPicPr>
            <a:picLocks noChangeAspect="1"/>
          </p:cNvPicPr>
          <p:nvPr/>
        </p:nvPicPr>
        <p:blipFill rotWithShape="1">
          <a:blip r:embed="rId5" cstate="print">
            <a:extLst>
              <a:ext uri="{28A0092B-C50C-407E-A947-70E740481C1C}">
                <a14:useLocalDpi xmlns:a14="http://schemas.microsoft.com/office/drawing/2010/main" val="0"/>
              </a:ext>
            </a:extLst>
          </a:blip>
          <a:srcRect t="19913" b="5840"/>
          <a:stretch/>
        </p:blipFill>
        <p:spPr>
          <a:xfrm>
            <a:off x="4659211" y="4098597"/>
            <a:ext cx="2804217" cy="1259983"/>
          </a:xfrm>
          <a:prstGeom prst="rect">
            <a:avLst/>
          </a:prstGeom>
        </p:spPr>
      </p:pic>
      <p:sp>
        <p:nvSpPr>
          <p:cNvPr id="64" name="角丸四角形 63"/>
          <p:cNvSpPr/>
          <p:nvPr/>
        </p:nvSpPr>
        <p:spPr>
          <a:xfrm>
            <a:off x="96296" y="2396633"/>
            <a:ext cx="11999412" cy="3375951"/>
          </a:xfrm>
          <a:prstGeom prst="round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dirty="0"/>
          </a:p>
        </p:txBody>
      </p:sp>
      <p:sp>
        <p:nvSpPr>
          <p:cNvPr id="49" name="テキスト ボックス 48"/>
          <p:cNvSpPr txBox="1"/>
          <p:nvPr/>
        </p:nvSpPr>
        <p:spPr>
          <a:xfrm>
            <a:off x="2918052" y="3191931"/>
            <a:ext cx="5984512" cy="554254"/>
          </a:xfrm>
          <a:prstGeom prst="rect">
            <a:avLst/>
          </a:prstGeom>
          <a:noFill/>
        </p:spPr>
        <p:txBody>
          <a:bodyPr wrap="square" lIns="0" tIns="0" rIns="0" bIns="0" rtlCol="0" anchor="ctr">
            <a:spAutoFit/>
          </a:bodyPr>
          <a:lstStyle/>
          <a:p>
            <a:r>
              <a:rPr lang="ja-JP" altLang="en-US" sz="1801" b="1" dirty="0">
                <a:latin typeface="Meiryo UI" panose="020B0604030504040204" pitchFamily="50" charset="-128"/>
                <a:ea typeface="Meiryo UI" panose="020B0604030504040204" pitchFamily="50" charset="-128"/>
              </a:rPr>
              <a:t>●環境配慮製品など、特長や強みを発信！</a:t>
            </a:r>
            <a:endParaRPr lang="en-US" altLang="ja-JP" sz="1801" b="1" dirty="0">
              <a:latin typeface="Meiryo UI" panose="020B0604030504040204" pitchFamily="50" charset="-128"/>
              <a:ea typeface="Meiryo UI" panose="020B0604030504040204" pitchFamily="50" charset="-128"/>
            </a:endParaRPr>
          </a:p>
          <a:p>
            <a:r>
              <a:rPr lang="ja-JP" altLang="en-US" sz="1801" b="1" dirty="0">
                <a:latin typeface="Meiryo UI" panose="020B0604030504040204" pitchFamily="50" charset="-128"/>
                <a:ea typeface="Meiryo UI" panose="020B0604030504040204" pitchFamily="50" charset="-128"/>
              </a:rPr>
              <a:t>●今すぐほしい！というニーズにも、府内事業者が迅速に対応！</a:t>
            </a:r>
            <a:endParaRPr lang="en-US" altLang="ja-JP" sz="1801" b="1" dirty="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497" y="4622722"/>
            <a:ext cx="1732991" cy="1299743"/>
          </a:xfrm>
          <a:prstGeom prst="rect">
            <a:avLst/>
          </a:prstGeom>
        </p:spPr>
      </p:pic>
      <p:sp>
        <p:nvSpPr>
          <p:cNvPr id="32" name="タイトル 1">
            <a:extLst>
              <a:ext uri="{FF2B5EF4-FFF2-40B4-BE49-F238E27FC236}">
                <a16:creationId xmlns:a16="http://schemas.microsoft.com/office/drawing/2014/main" id="{11B52270-38C3-437B-AB21-4F7B15730832}"/>
              </a:ext>
            </a:extLst>
          </p:cNvPr>
          <p:cNvSpPr txBox="1">
            <a:spLocks/>
          </p:cNvSpPr>
          <p:nvPr/>
        </p:nvSpPr>
        <p:spPr>
          <a:xfrm>
            <a:off x="163652" y="88855"/>
            <a:ext cx="10135093" cy="577723"/>
          </a:xfrm>
          <a:prstGeom prst="rect">
            <a:avLst/>
          </a:prstGeom>
        </p:spPr>
        <p:txBody>
          <a:bodyPr vert="horz" lIns="91440" tIns="45721" rIns="91440" bIns="45721"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事業概要</a:t>
            </a:r>
          </a:p>
        </p:txBody>
      </p:sp>
      <p:sp>
        <p:nvSpPr>
          <p:cNvPr id="4" name="スライド番号プレースホルダー 3"/>
          <p:cNvSpPr>
            <a:spLocks noGrp="1"/>
          </p:cNvSpPr>
          <p:nvPr>
            <p:ph type="sldNum" sz="quarter" idx="12"/>
          </p:nvPr>
        </p:nvSpPr>
        <p:spPr/>
        <p:txBody>
          <a:bodyPr/>
          <a:lstStyle/>
          <a:p>
            <a:fld id="{03946589-08E0-4416-966A-003788EEBAFC}" type="slidenum">
              <a:rPr lang="ja-JP" altLang="en-US" sz="1600"/>
              <a:t>3</a:t>
            </a:fld>
            <a:endParaRPr lang="ja-JP" altLang="en-US" sz="1600" dirty="0"/>
          </a:p>
        </p:txBody>
      </p:sp>
    </p:spTree>
    <p:extLst>
      <p:ext uri="{BB962C8B-B14F-4D97-AF65-F5344CB8AC3E}">
        <p14:creationId xmlns:p14="http://schemas.microsoft.com/office/powerpoint/2010/main" val="136466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89369" y="1"/>
            <a:ext cx="10515600" cy="725212"/>
          </a:xfrm>
        </p:spPr>
        <p:txBody>
          <a:bodyPr>
            <a:normAutofit/>
          </a:bodyPr>
          <a:lstStyle/>
          <a:p>
            <a:pPr marL="457200" indent="-457200">
              <a:buFont typeface="Wingdings" panose="05000000000000000000" pitchFamily="2" charset="2"/>
              <a:buChar char="n"/>
            </a:pPr>
            <a:r>
              <a:rPr lang="ja-JP" altLang="en-US" sz="3200" dirty="0"/>
              <a:t>よく検索されると想定される情報（現時点）</a:t>
            </a:r>
          </a:p>
        </p:txBody>
      </p:sp>
      <p:sp>
        <p:nvSpPr>
          <p:cNvPr id="6" name="スライド番号プレースホルダー 5"/>
          <p:cNvSpPr>
            <a:spLocks noGrp="1"/>
          </p:cNvSpPr>
          <p:nvPr>
            <p:ph type="sldNum" sz="quarter" idx="12"/>
          </p:nvPr>
        </p:nvSpPr>
        <p:spPr/>
        <p:txBody>
          <a:bodyPr/>
          <a:lstStyle/>
          <a:p>
            <a:fld id="{03946589-08E0-4416-966A-003788EEBAFC}" type="slidenum">
              <a:rPr lang="ja-JP" altLang="en-US" sz="1600"/>
              <a:t>30</a:t>
            </a:fld>
            <a:endParaRPr lang="ja-JP" altLang="en-US" sz="1600" dirty="0"/>
          </a:p>
        </p:txBody>
      </p:sp>
      <p:sp>
        <p:nvSpPr>
          <p:cNvPr id="8" name="コンテンツ プレースホルダー 7">
            <a:extLst>
              <a:ext uri="{FF2B5EF4-FFF2-40B4-BE49-F238E27FC236}">
                <a16:creationId xmlns:a16="http://schemas.microsoft.com/office/drawing/2014/main" id="{8E7AF702-DD38-4653-A1FA-23F6E89F0AAC}"/>
              </a:ext>
            </a:extLst>
          </p:cNvPr>
          <p:cNvSpPr>
            <a:spLocks noGrp="1"/>
          </p:cNvSpPr>
          <p:nvPr>
            <p:ph idx="1"/>
          </p:nvPr>
        </p:nvSpPr>
        <p:spPr>
          <a:xfrm>
            <a:off x="758240" y="2270243"/>
            <a:ext cx="9946729" cy="3129267"/>
          </a:xfrm>
        </p:spPr>
        <p:txBody>
          <a:bodyPr>
            <a:normAutofit/>
          </a:bodyPr>
          <a:lstStyle/>
          <a:p>
            <a:pPr marL="0" indent="0">
              <a:lnSpc>
                <a:spcPct val="200000"/>
              </a:lnSpc>
              <a:buNone/>
            </a:pPr>
            <a:r>
              <a:rPr lang="ja-JP" altLang="en-US" sz="2400" spc="300" dirty="0">
                <a:latin typeface="+mn-lt"/>
              </a:rPr>
              <a:t>・納期（最短、</a:t>
            </a:r>
            <a:r>
              <a:rPr lang="en-US" altLang="ja-JP" sz="2400" spc="300" dirty="0">
                <a:latin typeface="+mn-lt"/>
              </a:rPr>
              <a:t>3</a:t>
            </a:r>
            <a:r>
              <a:rPr lang="ja-JP" altLang="en-US" sz="2400" spc="300" dirty="0">
                <a:latin typeface="+mn-lt"/>
              </a:rPr>
              <a:t>日、</a:t>
            </a:r>
            <a:r>
              <a:rPr lang="en-US" altLang="ja-JP" sz="2400" spc="300" dirty="0">
                <a:latin typeface="+mn-lt"/>
              </a:rPr>
              <a:t>1</a:t>
            </a:r>
            <a:r>
              <a:rPr lang="ja-JP" altLang="en-US" sz="2400" spc="300" dirty="0">
                <a:latin typeface="+mn-lt"/>
              </a:rPr>
              <a:t>週間）</a:t>
            </a:r>
            <a:br>
              <a:rPr lang="ja-JP" altLang="en-US" sz="2400" spc="300" dirty="0">
                <a:latin typeface="+mn-lt"/>
              </a:rPr>
            </a:br>
            <a:r>
              <a:rPr lang="ja-JP" altLang="en-US" sz="2400" spc="300" dirty="0">
                <a:latin typeface="+mn-lt"/>
              </a:rPr>
              <a:t>・小ロット可能（どれぐらいの量から対応可能か）</a:t>
            </a:r>
            <a:br>
              <a:rPr lang="ja-JP" altLang="en-US" sz="2400" spc="300" dirty="0">
                <a:latin typeface="+mn-lt"/>
              </a:rPr>
            </a:br>
            <a:r>
              <a:rPr lang="ja-JP" altLang="en-US" sz="2400" spc="300" dirty="0">
                <a:latin typeface="+mn-lt"/>
              </a:rPr>
              <a:t>・販売方法（</a:t>
            </a:r>
            <a:r>
              <a:rPr lang="en-US" altLang="ja-JP" sz="2400" spc="300" dirty="0">
                <a:latin typeface="+mn-lt"/>
              </a:rPr>
              <a:t>EC</a:t>
            </a:r>
            <a:r>
              <a:rPr lang="ja-JP" altLang="en-US" sz="2400" spc="300" dirty="0">
                <a:latin typeface="+mn-lt"/>
              </a:rPr>
              <a:t>販売可能か、海外輸出が可能な商品の取扱い）</a:t>
            </a:r>
            <a:br>
              <a:rPr lang="ja-JP" altLang="en-US" sz="2400" spc="300" dirty="0">
                <a:latin typeface="+mn-lt"/>
              </a:rPr>
            </a:br>
            <a:r>
              <a:rPr lang="ja-JP" altLang="en-US" sz="2400" spc="300" dirty="0">
                <a:latin typeface="+mn-lt"/>
              </a:rPr>
              <a:t>・価格（ロットごとの最低単価・予算の表記など）</a:t>
            </a:r>
          </a:p>
        </p:txBody>
      </p:sp>
      <p:grpSp>
        <p:nvGrpSpPr>
          <p:cNvPr id="10" name="グループ化 9">
            <a:extLst>
              <a:ext uri="{FF2B5EF4-FFF2-40B4-BE49-F238E27FC236}">
                <a16:creationId xmlns:a16="http://schemas.microsoft.com/office/drawing/2014/main" id="{C28A4F31-F41C-4572-9EEB-D18C8773C03A}"/>
              </a:ext>
            </a:extLst>
          </p:cNvPr>
          <p:cNvGrpSpPr/>
          <p:nvPr/>
        </p:nvGrpSpPr>
        <p:grpSpPr>
          <a:xfrm>
            <a:off x="460410" y="1226455"/>
            <a:ext cx="10336460" cy="791458"/>
            <a:chOff x="0" y="82823"/>
            <a:chExt cx="10658257" cy="736457"/>
          </a:xfrm>
        </p:grpSpPr>
        <p:sp>
          <p:nvSpPr>
            <p:cNvPr id="11" name="四角形: 角を丸くする 10">
              <a:extLst>
                <a:ext uri="{FF2B5EF4-FFF2-40B4-BE49-F238E27FC236}">
                  <a16:creationId xmlns:a16="http://schemas.microsoft.com/office/drawing/2014/main" id="{821CF56C-4AA0-46F5-873B-7C55F6E76E7D}"/>
                </a:ext>
              </a:extLst>
            </p:cNvPr>
            <p:cNvSpPr/>
            <p:nvPr/>
          </p:nvSpPr>
          <p:spPr>
            <a:xfrm>
              <a:off x="0" y="82823"/>
              <a:ext cx="10658257" cy="674814"/>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2" name="四角形: 角を丸くする 4">
              <a:extLst>
                <a:ext uri="{FF2B5EF4-FFF2-40B4-BE49-F238E27FC236}">
                  <a16:creationId xmlns:a16="http://schemas.microsoft.com/office/drawing/2014/main" id="{7BE29598-C6D8-4738-9F24-B8C175195392}"/>
                </a:ext>
              </a:extLst>
            </p:cNvPr>
            <p:cNvSpPr txBox="1"/>
            <p:nvPr/>
          </p:nvSpPr>
          <p:spPr>
            <a:xfrm>
              <a:off x="42466" y="144466"/>
              <a:ext cx="10256393" cy="6748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1" tIns="106681" rIns="106681" bIns="106681" numCol="1" spcCol="1270" anchor="ctr" anchorCtr="0">
              <a:noAutofit/>
            </a:bodyPr>
            <a:lstStyle/>
            <a:p>
              <a:pPr lvl="0"/>
              <a:r>
                <a:rPr lang="ja-JP" altLang="en-US" sz="2400" b="1" dirty="0">
                  <a:solidFill>
                    <a:schemeClr val="bg1"/>
                  </a:solidFill>
                </a:rPr>
                <a:t>想定検索項目</a:t>
              </a:r>
            </a:p>
          </p:txBody>
        </p:sp>
      </p:grpSp>
    </p:spTree>
    <p:extLst>
      <p:ext uri="{BB962C8B-B14F-4D97-AF65-F5344CB8AC3E}">
        <p14:creationId xmlns:p14="http://schemas.microsoft.com/office/powerpoint/2010/main" val="2701817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CDBBA1A-305A-49B8-A2E5-E3150FF24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723" y="825022"/>
            <a:ext cx="3737877" cy="1223042"/>
          </a:xfrm>
          <a:prstGeom prst="rect">
            <a:avLst/>
          </a:prstGeom>
        </p:spPr>
      </p:pic>
      <p:sp>
        <p:nvSpPr>
          <p:cNvPr id="32" name="タイトル 1">
            <a:extLst>
              <a:ext uri="{FF2B5EF4-FFF2-40B4-BE49-F238E27FC236}">
                <a16:creationId xmlns:a16="http://schemas.microsoft.com/office/drawing/2014/main" id="{11B52270-38C3-437B-AB21-4F7B15730832}"/>
              </a:ext>
            </a:extLst>
          </p:cNvPr>
          <p:cNvSpPr txBox="1">
            <a:spLocks/>
          </p:cNvSpPr>
          <p:nvPr/>
        </p:nvSpPr>
        <p:spPr>
          <a:xfrm>
            <a:off x="181253" y="63553"/>
            <a:ext cx="10515600" cy="557995"/>
          </a:xfrm>
          <a:prstGeom prst="rect">
            <a:avLst/>
          </a:prstGeom>
        </p:spPr>
        <p:txBody>
          <a:bodyPr vert="horz" lIns="91440" tIns="45721" rIns="91440" bIns="45721"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新着情報</a:t>
            </a:r>
          </a:p>
        </p:txBody>
      </p:sp>
      <p:sp>
        <p:nvSpPr>
          <p:cNvPr id="4" name="スライド番号プレースホルダー 3"/>
          <p:cNvSpPr>
            <a:spLocks noGrp="1"/>
          </p:cNvSpPr>
          <p:nvPr>
            <p:ph type="sldNum" sz="quarter" idx="12"/>
          </p:nvPr>
        </p:nvSpPr>
        <p:spPr/>
        <p:txBody>
          <a:bodyPr/>
          <a:lstStyle/>
          <a:p>
            <a:fld id="{03946589-08E0-4416-966A-003788EEBAFC}" type="slidenum">
              <a:rPr lang="ja-JP" altLang="en-US" sz="1600"/>
              <a:t>31</a:t>
            </a:fld>
            <a:endParaRPr lang="ja-JP" altLang="en-US" sz="1600" dirty="0"/>
          </a:p>
        </p:txBody>
      </p:sp>
      <p:sp>
        <p:nvSpPr>
          <p:cNvPr id="2" name="四角形: 角を丸くする 1">
            <a:extLst>
              <a:ext uri="{FF2B5EF4-FFF2-40B4-BE49-F238E27FC236}">
                <a16:creationId xmlns:a16="http://schemas.microsoft.com/office/drawing/2014/main" id="{174DFE38-E82D-49C8-9D1B-9A041B544B1D}"/>
              </a:ext>
            </a:extLst>
          </p:cNvPr>
          <p:cNvSpPr/>
          <p:nvPr/>
        </p:nvSpPr>
        <p:spPr>
          <a:xfrm>
            <a:off x="771897" y="1193357"/>
            <a:ext cx="2789975" cy="5579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お知らせ</a:t>
            </a:r>
            <a:endParaRPr kumimoji="1" lang="ja-JP" altLang="en-US" sz="2800" b="1" dirty="0"/>
          </a:p>
        </p:txBody>
      </p:sp>
      <p:sp>
        <p:nvSpPr>
          <p:cNvPr id="6" name="テキスト ボックス 5">
            <a:extLst>
              <a:ext uri="{FF2B5EF4-FFF2-40B4-BE49-F238E27FC236}">
                <a16:creationId xmlns:a16="http://schemas.microsoft.com/office/drawing/2014/main" id="{E4354904-20A3-480C-B1E0-C58B47CEAD8B}"/>
              </a:ext>
            </a:extLst>
          </p:cNvPr>
          <p:cNvSpPr txBox="1"/>
          <p:nvPr/>
        </p:nvSpPr>
        <p:spPr>
          <a:xfrm>
            <a:off x="771897" y="2054995"/>
            <a:ext cx="10043910" cy="3285515"/>
          </a:xfrm>
          <a:prstGeom prst="rect">
            <a:avLst/>
          </a:prstGeom>
          <a:noFill/>
        </p:spPr>
        <p:txBody>
          <a:bodyPr wrap="square" rtlCol="0">
            <a:spAutoFit/>
          </a:bodyPr>
          <a:lstStyle/>
          <a:p>
            <a:pPr marL="342900" indent="-342900" algn="l">
              <a:lnSpc>
                <a:spcPct val="150000"/>
              </a:lnSpc>
              <a:buFont typeface="Arial" panose="020B0604020202020204" pitchFamily="34" charset="0"/>
              <a:buChar char="•"/>
            </a:pPr>
            <a:r>
              <a:rPr kumimoji="1" lang="ja-JP" altLang="en-US" sz="2200" dirty="0">
                <a:latin typeface="+mn-ea"/>
              </a:rPr>
              <a:t>英語版</a:t>
            </a:r>
            <a:r>
              <a:rPr kumimoji="1" lang="en-US" altLang="ja-JP" sz="2200" dirty="0">
                <a:latin typeface="+mn-ea"/>
              </a:rPr>
              <a:t>web</a:t>
            </a:r>
            <a:r>
              <a:rPr kumimoji="1" lang="ja-JP" altLang="en-US" sz="2200" dirty="0">
                <a:latin typeface="+mn-ea"/>
              </a:rPr>
              <a:t>サイトリリース</a:t>
            </a:r>
            <a:endParaRPr kumimoji="1" lang="en-US" altLang="ja-JP" sz="2200" dirty="0">
              <a:latin typeface="+mn-ea"/>
            </a:endParaRPr>
          </a:p>
          <a:p>
            <a:pPr algn="l">
              <a:lnSpc>
                <a:spcPct val="150000"/>
              </a:lnSpc>
            </a:pPr>
            <a:r>
              <a:rPr kumimoji="1" lang="ja-JP" altLang="en-US" sz="2000" dirty="0">
                <a:latin typeface="+mn-ea"/>
              </a:rPr>
              <a:t>　万博に向けて発生する海外企業との取引を支援</a:t>
            </a:r>
            <a:r>
              <a:rPr lang="ja-JP" altLang="en-US" sz="2000" dirty="0">
                <a:latin typeface="+mn-ea"/>
              </a:rPr>
              <a:t>するため、英語版で表記ができます</a:t>
            </a:r>
            <a:endParaRPr lang="en-US" altLang="ja-JP" sz="2000" dirty="0">
              <a:latin typeface="+mn-ea"/>
            </a:endParaRPr>
          </a:p>
          <a:p>
            <a:pPr algn="l">
              <a:lnSpc>
                <a:spcPct val="150000"/>
              </a:lnSpc>
            </a:pPr>
            <a:endParaRPr lang="en-US" altLang="ja-JP" sz="1600" dirty="0">
              <a:latin typeface="+mn-ea"/>
            </a:endParaRPr>
          </a:p>
          <a:p>
            <a:pPr marL="342900" indent="-342900" algn="l">
              <a:lnSpc>
                <a:spcPct val="150000"/>
              </a:lnSpc>
              <a:buFont typeface="Arial" panose="020B0604020202020204" pitchFamily="34" charset="0"/>
              <a:buChar char="•"/>
            </a:pPr>
            <a:r>
              <a:rPr lang="ja-JP" altLang="en-US" sz="2200" dirty="0">
                <a:latin typeface="+mn-ea"/>
              </a:rPr>
              <a:t>デモページリリース</a:t>
            </a:r>
            <a:endParaRPr lang="en-US" altLang="ja-JP" sz="2200" dirty="0">
              <a:latin typeface="+mn-ea"/>
            </a:endParaRPr>
          </a:p>
          <a:p>
            <a:pPr algn="l">
              <a:lnSpc>
                <a:spcPct val="150000"/>
              </a:lnSpc>
            </a:pPr>
            <a:r>
              <a:rPr lang="ja-JP" altLang="en-US" sz="2000" dirty="0">
                <a:latin typeface="+mn-ea"/>
              </a:rPr>
              <a:t>　「発注」「受注」「商談」のデモページを掲載</a:t>
            </a:r>
            <a:endParaRPr lang="en-US" altLang="ja-JP" sz="2000" dirty="0">
              <a:latin typeface="+mn-ea"/>
            </a:endParaRPr>
          </a:p>
          <a:p>
            <a:pPr algn="l">
              <a:lnSpc>
                <a:spcPct val="150000"/>
              </a:lnSpc>
            </a:pPr>
            <a:r>
              <a:rPr lang="ja-JP" altLang="en-US" sz="2000" dirty="0">
                <a:latin typeface="+mn-ea"/>
              </a:rPr>
              <a:t>　双方の基本情報を設定する画面や商談に関するデモページを確認できるので</a:t>
            </a:r>
            <a:endParaRPr lang="en-US" altLang="ja-JP" sz="2000" dirty="0">
              <a:latin typeface="+mn-ea"/>
            </a:endParaRPr>
          </a:p>
          <a:p>
            <a:pPr algn="l">
              <a:lnSpc>
                <a:spcPct val="150000"/>
              </a:lnSpc>
            </a:pPr>
            <a:r>
              <a:rPr lang="ja-JP" altLang="en-US" sz="2000" dirty="0">
                <a:latin typeface="+mn-ea"/>
              </a:rPr>
              <a:t>　登録の際のご参考にご利用ください</a:t>
            </a:r>
            <a:endParaRPr lang="en-US" altLang="ja-JP" sz="2000" dirty="0">
              <a:latin typeface="+mn-ea"/>
            </a:endParaRPr>
          </a:p>
        </p:txBody>
      </p:sp>
      <p:sp>
        <p:nvSpPr>
          <p:cNvPr id="11" name="四角形: 角を丸くする 10">
            <a:extLst>
              <a:ext uri="{FF2B5EF4-FFF2-40B4-BE49-F238E27FC236}">
                <a16:creationId xmlns:a16="http://schemas.microsoft.com/office/drawing/2014/main" id="{4B014B08-E6D8-41A2-BD24-DEB3FAFDBF7C}"/>
              </a:ext>
            </a:extLst>
          </p:cNvPr>
          <p:cNvSpPr/>
          <p:nvPr/>
        </p:nvSpPr>
        <p:spPr>
          <a:xfrm>
            <a:off x="419100" y="5750839"/>
            <a:ext cx="11353799" cy="67630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海外企業からのお問合せには、既存の海外ビジネス支援と連携する事を検討中！</a:t>
            </a:r>
            <a:endParaRPr kumimoji="1" lang="en-US" altLang="ja-JP" sz="2400" dirty="0"/>
          </a:p>
        </p:txBody>
      </p:sp>
      <p:cxnSp>
        <p:nvCxnSpPr>
          <p:cNvPr id="19" name="直線コネクタ 18">
            <a:extLst>
              <a:ext uri="{FF2B5EF4-FFF2-40B4-BE49-F238E27FC236}">
                <a16:creationId xmlns:a16="http://schemas.microsoft.com/office/drawing/2014/main" id="{D7017B92-BA0B-4FD6-A8EC-861799150795}"/>
              </a:ext>
            </a:extLst>
          </p:cNvPr>
          <p:cNvCxnSpPr>
            <a:cxnSpLocks/>
          </p:cNvCxnSpPr>
          <p:nvPr/>
        </p:nvCxnSpPr>
        <p:spPr>
          <a:xfrm>
            <a:off x="8885975" y="1969638"/>
            <a:ext cx="132589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8" name="図 7">
            <a:extLst>
              <a:ext uri="{FF2B5EF4-FFF2-40B4-BE49-F238E27FC236}">
                <a16:creationId xmlns:a16="http://schemas.microsoft.com/office/drawing/2014/main" id="{1BB896A4-E0BE-4B17-A89B-AF7D87C24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969" y="3401555"/>
            <a:ext cx="3074597" cy="915838"/>
          </a:xfrm>
          <a:prstGeom prst="rect">
            <a:avLst/>
          </a:prstGeom>
        </p:spPr>
      </p:pic>
      <p:cxnSp>
        <p:nvCxnSpPr>
          <p:cNvPr id="54" name="直線コネクタ 53">
            <a:extLst>
              <a:ext uri="{FF2B5EF4-FFF2-40B4-BE49-F238E27FC236}">
                <a16:creationId xmlns:a16="http://schemas.microsoft.com/office/drawing/2014/main" id="{D2341061-FD77-4119-BD19-F2F0045C7785}"/>
              </a:ext>
            </a:extLst>
          </p:cNvPr>
          <p:cNvCxnSpPr>
            <a:cxnSpLocks/>
          </p:cNvCxnSpPr>
          <p:nvPr/>
        </p:nvCxnSpPr>
        <p:spPr>
          <a:xfrm>
            <a:off x="8164204" y="4210193"/>
            <a:ext cx="2769431"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102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03946589-08E0-4416-966A-003788EEBAFC}" type="slidenum">
              <a:rPr lang="ja-JP" altLang="en-US" sz="1600"/>
              <a:t>32</a:t>
            </a:fld>
            <a:endParaRPr lang="ja-JP" altLang="en-US" sz="1600" dirty="0"/>
          </a:p>
        </p:txBody>
      </p:sp>
      <p:pic>
        <p:nvPicPr>
          <p:cNvPr id="14" name="図 13">
            <a:extLst>
              <a:ext uri="{FF2B5EF4-FFF2-40B4-BE49-F238E27FC236}">
                <a16:creationId xmlns:a16="http://schemas.microsoft.com/office/drawing/2014/main" id="{D7EE3F94-5F67-451B-AF1A-7375B3BC5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645" y="1197020"/>
            <a:ext cx="6651488" cy="5495190"/>
          </a:xfrm>
          <a:prstGeom prst="rect">
            <a:avLst/>
          </a:prstGeom>
        </p:spPr>
      </p:pic>
      <p:sp>
        <p:nvSpPr>
          <p:cNvPr id="18" name="タイトル 17">
            <a:extLst>
              <a:ext uri="{FF2B5EF4-FFF2-40B4-BE49-F238E27FC236}">
                <a16:creationId xmlns:a16="http://schemas.microsoft.com/office/drawing/2014/main" id="{31A8CC5D-9CB1-44DB-9219-8F63C50343AE}"/>
              </a:ext>
            </a:extLst>
          </p:cNvPr>
          <p:cNvSpPr>
            <a:spLocks noGrp="1"/>
          </p:cNvSpPr>
          <p:nvPr>
            <p:ph type="title"/>
          </p:nvPr>
        </p:nvSpPr>
        <p:spPr/>
        <p:txBody>
          <a:bodyPr/>
          <a:lstStyle/>
          <a:p>
            <a:r>
              <a:rPr lang="ja-JP" altLang="en-US" dirty="0"/>
              <a:t>　</a:t>
            </a:r>
          </a:p>
        </p:txBody>
      </p:sp>
      <p:pic>
        <p:nvPicPr>
          <p:cNvPr id="20" name="図 19">
            <a:extLst>
              <a:ext uri="{FF2B5EF4-FFF2-40B4-BE49-F238E27FC236}">
                <a16:creationId xmlns:a16="http://schemas.microsoft.com/office/drawing/2014/main" id="{2B84FB0D-E497-4CE3-BEC5-77EA8B5AE3C1}"/>
              </a:ext>
            </a:extLst>
          </p:cNvPr>
          <p:cNvPicPr>
            <a:picLocks noChangeAspect="1"/>
          </p:cNvPicPr>
          <p:nvPr/>
        </p:nvPicPr>
        <p:blipFill rotWithShape="1">
          <a:blip r:embed="rId3">
            <a:extLst>
              <a:ext uri="{28A0092B-C50C-407E-A947-70E740481C1C}">
                <a14:useLocalDpi xmlns:a14="http://schemas.microsoft.com/office/drawing/2010/main" val="0"/>
              </a:ext>
            </a:extLst>
          </a:blip>
          <a:srcRect l="46814" t="4452"/>
          <a:stretch/>
        </p:blipFill>
        <p:spPr>
          <a:xfrm>
            <a:off x="164589" y="1197020"/>
            <a:ext cx="5161055" cy="3013173"/>
          </a:xfrm>
          <a:prstGeom prst="rect">
            <a:avLst/>
          </a:prstGeom>
        </p:spPr>
      </p:pic>
      <p:sp>
        <p:nvSpPr>
          <p:cNvPr id="21" name="矢印: 折線 20">
            <a:extLst>
              <a:ext uri="{FF2B5EF4-FFF2-40B4-BE49-F238E27FC236}">
                <a16:creationId xmlns:a16="http://schemas.microsoft.com/office/drawing/2014/main" id="{927EAF53-CFB1-4AF8-886B-E6C97B91B7A6}"/>
              </a:ext>
            </a:extLst>
          </p:cNvPr>
          <p:cNvSpPr/>
          <p:nvPr/>
        </p:nvSpPr>
        <p:spPr>
          <a:xfrm rot="10800000" flipH="1">
            <a:off x="2859629" y="4393322"/>
            <a:ext cx="1785447" cy="978397"/>
          </a:xfrm>
          <a:prstGeom prst="bentArrow">
            <a:avLst>
              <a:gd name="adj1" fmla="val 35977"/>
              <a:gd name="adj2" fmla="val 40074"/>
              <a:gd name="adj3" fmla="val 45099"/>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タイトル 1">
            <a:extLst>
              <a:ext uri="{FF2B5EF4-FFF2-40B4-BE49-F238E27FC236}">
                <a16:creationId xmlns:a16="http://schemas.microsoft.com/office/drawing/2014/main" id="{8D4D16CC-314A-4017-891C-DE73C0E1708D}"/>
              </a:ext>
            </a:extLst>
          </p:cNvPr>
          <p:cNvSpPr txBox="1">
            <a:spLocks/>
          </p:cNvSpPr>
          <p:nvPr/>
        </p:nvSpPr>
        <p:spPr>
          <a:xfrm>
            <a:off x="164590" y="0"/>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商談デモページ（受注側）</a:t>
            </a:r>
          </a:p>
        </p:txBody>
      </p:sp>
    </p:spTree>
    <p:extLst>
      <p:ext uri="{BB962C8B-B14F-4D97-AF65-F5344CB8AC3E}">
        <p14:creationId xmlns:p14="http://schemas.microsoft.com/office/powerpoint/2010/main" val="25466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A5906FD-76F7-4877-BAE0-32618161C06B}"/>
              </a:ext>
            </a:extLst>
          </p:cNvPr>
          <p:cNvSpPr>
            <a:spLocks noGrp="1"/>
          </p:cNvSpPr>
          <p:nvPr>
            <p:ph type="sldNum" sz="quarter" idx="12"/>
          </p:nvPr>
        </p:nvSpPr>
        <p:spPr/>
        <p:txBody>
          <a:bodyPr/>
          <a:lstStyle/>
          <a:p>
            <a:fld id="{03946589-08E0-4416-966A-003788EEBAFC}" type="slidenum">
              <a:rPr kumimoji="1" lang="ja-JP" altLang="en-US" smtClean="0"/>
              <a:t>33</a:t>
            </a:fld>
            <a:endParaRPr kumimoji="1" lang="ja-JP" altLang="en-US" dirty="0"/>
          </a:p>
        </p:txBody>
      </p:sp>
      <p:pic>
        <p:nvPicPr>
          <p:cNvPr id="6" name="図 5">
            <a:extLst>
              <a:ext uri="{FF2B5EF4-FFF2-40B4-BE49-F238E27FC236}">
                <a16:creationId xmlns:a16="http://schemas.microsoft.com/office/drawing/2014/main" id="{FC134467-01FE-44E2-BEFF-D8071C1AA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639" y="844679"/>
            <a:ext cx="5803148" cy="5747907"/>
          </a:xfrm>
          <a:prstGeom prst="rect">
            <a:avLst/>
          </a:prstGeom>
        </p:spPr>
      </p:pic>
      <p:sp>
        <p:nvSpPr>
          <p:cNvPr id="8" name="吹き出し: 四角形 7">
            <a:extLst>
              <a:ext uri="{FF2B5EF4-FFF2-40B4-BE49-F238E27FC236}">
                <a16:creationId xmlns:a16="http://schemas.microsoft.com/office/drawing/2014/main" id="{D27059CA-7285-43B5-A5E2-A480BC906723}"/>
              </a:ext>
            </a:extLst>
          </p:cNvPr>
          <p:cNvSpPr/>
          <p:nvPr/>
        </p:nvSpPr>
        <p:spPr>
          <a:xfrm>
            <a:off x="8470686" y="2276123"/>
            <a:ext cx="2358182" cy="781194"/>
          </a:xfrm>
          <a:prstGeom prst="wedgeRectCallout">
            <a:avLst>
              <a:gd name="adj1" fmla="val -62043"/>
              <a:gd name="adj2" fmla="val 18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発注案件内容</a:t>
            </a:r>
          </a:p>
        </p:txBody>
      </p:sp>
      <p:sp>
        <p:nvSpPr>
          <p:cNvPr id="9" name="吹き出し: 四角形 8">
            <a:extLst>
              <a:ext uri="{FF2B5EF4-FFF2-40B4-BE49-F238E27FC236}">
                <a16:creationId xmlns:a16="http://schemas.microsoft.com/office/drawing/2014/main" id="{5E57DD76-8FE0-4DA1-A289-41FDFA8A5D84}"/>
              </a:ext>
            </a:extLst>
          </p:cNvPr>
          <p:cNvSpPr/>
          <p:nvPr/>
        </p:nvSpPr>
        <p:spPr>
          <a:xfrm>
            <a:off x="8470686" y="4600790"/>
            <a:ext cx="2358182" cy="781193"/>
          </a:xfrm>
          <a:prstGeom prst="wedgeRectCallout">
            <a:avLst>
              <a:gd name="adj1" fmla="val -64128"/>
              <a:gd name="adj2" fmla="val 25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匿名質問・回答コーナー</a:t>
            </a:r>
          </a:p>
        </p:txBody>
      </p:sp>
      <p:sp>
        <p:nvSpPr>
          <p:cNvPr id="10" name="吹き出し: 四角形 9">
            <a:extLst>
              <a:ext uri="{FF2B5EF4-FFF2-40B4-BE49-F238E27FC236}">
                <a16:creationId xmlns:a16="http://schemas.microsoft.com/office/drawing/2014/main" id="{A12FA4EF-A12D-4FFE-9315-EA358A35DB6D}"/>
              </a:ext>
            </a:extLst>
          </p:cNvPr>
          <p:cNvSpPr/>
          <p:nvPr/>
        </p:nvSpPr>
        <p:spPr>
          <a:xfrm>
            <a:off x="8470686" y="5884178"/>
            <a:ext cx="2358182" cy="669594"/>
          </a:xfrm>
          <a:prstGeom prst="wedgeRectCallout">
            <a:avLst>
              <a:gd name="adj1" fmla="val -62043"/>
              <a:gd name="adj2" fmla="val 140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検討・質問・応募</a:t>
            </a:r>
          </a:p>
        </p:txBody>
      </p:sp>
      <p:sp>
        <p:nvSpPr>
          <p:cNvPr id="11" name="タイトル 1">
            <a:extLst>
              <a:ext uri="{FF2B5EF4-FFF2-40B4-BE49-F238E27FC236}">
                <a16:creationId xmlns:a16="http://schemas.microsoft.com/office/drawing/2014/main" id="{76DF377E-5E4A-4816-AC01-F2CE0810CEC6}"/>
              </a:ext>
            </a:extLst>
          </p:cNvPr>
          <p:cNvSpPr txBox="1">
            <a:spLocks/>
          </p:cNvSpPr>
          <p:nvPr/>
        </p:nvSpPr>
        <p:spPr>
          <a:xfrm>
            <a:off x="181253" y="0"/>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514350" indent="-514350">
              <a:buFont typeface="Wingdings" panose="05000000000000000000" pitchFamily="2" charset="2"/>
              <a:buChar char="n"/>
            </a:pPr>
            <a:r>
              <a:rPr lang="ja-JP" altLang="en-US" sz="3200" dirty="0"/>
              <a:t>商談デモページ（受注側）</a:t>
            </a:r>
          </a:p>
        </p:txBody>
      </p:sp>
    </p:spTree>
    <p:extLst>
      <p:ext uri="{BB962C8B-B14F-4D97-AF65-F5344CB8AC3E}">
        <p14:creationId xmlns:p14="http://schemas.microsoft.com/office/powerpoint/2010/main" val="2641106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B080EC37-B352-4545-BBE9-537A28F1F008}"/>
              </a:ext>
            </a:extLst>
          </p:cNvPr>
          <p:cNvSpPr txBox="1">
            <a:spLocks/>
          </p:cNvSpPr>
          <p:nvPr/>
        </p:nvSpPr>
        <p:spPr>
          <a:xfrm>
            <a:off x="181253" y="0"/>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商談デモページ（発注側）</a:t>
            </a:r>
          </a:p>
        </p:txBody>
      </p:sp>
      <p:sp>
        <p:nvSpPr>
          <p:cNvPr id="3" name="スライド番号プレースホルダー 2">
            <a:extLst>
              <a:ext uri="{FF2B5EF4-FFF2-40B4-BE49-F238E27FC236}">
                <a16:creationId xmlns:a16="http://schemas.microsoft.com/office/drawing/2014/main" id="{E3997FA8-FC38-432D-850F-FE0F2DBF01FC}"/>
              </a:ext>
            </a:extLst>
          </p:cNvPr>
          <p:cNvSpPr>
            <a:spLocks noGrp="1"/>
          </p:cNvSpPr>
          <p:nvPr>
            <p:ph type="sldNum" sz="quarter" idx="12"/>
          </p:nvPr>
        </p:nvSpPr>
        <p:spPr/>
        <p:txBody>
          <a:bodyPr/>
          <a:lstStyle/>
          <a:p>
            <a:fld id="{03946589-08E0-4416-966A-003788EEBAFC}" type="slidenum">
              <a:rPr kumimoji="1" lang="ja-JP" altLang="en-US" sz="1600" smtClean="0"/>
              <a:t>34</a:t>
            </a:fld>
            <a:endParaRPr kumimoji="1" lang="ja-JP" altLang="en-US" sz="1600" dirty="0"/>
          </a:p>
        </p:txBody>
      </p:sp>
      <p:pic>
        <p:nvPicPr>
          <p:cNvPr id="30" name="図 29">
            <a:extLst>
              <a:ext uri="{FF2B5EF4-FFF2-40B4-BE49-F238E27FC236}">
                <a16:creationId xmlns:a16="http://schemas.microsoft.com/office/drawing/2014/main" id="{A85FE56B-E1B5-4366-B112-D360EFC12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53" y="1540151"/>
            <a:ext cx="11145628" cy="4126545"/>
          </a:xfrm>
          <a:prstGeom prst="rect">
            <a:avLst/>
          </a:prstGeom>
        </p:spPr>
      </p:pic>
      <p:pic>
        <p:nvPicPr>
          <p:cNvPr id="7" name="図 6">
            <a:extLst>
              <a:ext uri="{FF2B5EF4-FFF2-40B4-BE49-F238E27FC236}">
                <a16:creationId xmlns:a16="http://schemas.microsoft.com/office/drawing/2014/main" id="{DFB9D10A-2533-41E3-8F96-AB172A923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51" y="1289766"/>
            <a:ext cx="2057332" cy="574570"/>
          </a:xfrm>
          <a:prstGeom prst="rect">
            <a:avLst/>
          </a:prstGeom>
        </p:spPr>
      </p:pic>
      <p:sp>
        <p:nvSpPr>
          <p:cNvPr id="31" name="吹き出し: 四角形 30">
            <a:extLst>
              <a:ext uri="{FF2B5EF4-FFF2-40B4-BE49-F238E27FC236}">
                <a16:creationId xmlns:a16="http://schemas.microsoft.com/office/drawing/2014/main" id="{CF56C960-88D2-4324-9A32-7C1BA6515FEE}"/>
              </a:ext>
            </a:extLst>
          </p:cNvPr>
          <p:cNvSpPr/>
          <p:nvPr/>
        </p:nvSpPr>
        <p:spPr>
          <a:xfrm>
            <a:off x="2452952" y="5666696"/>
            <a:ext cx="2638658" cy="649428"/>
          </a:xfrm>
          <a:prstGeom prst="wedgeRectCallout">
            <a:avLst>
              <a:gd name="adj1" fmla="val -16111"/>
              <a:gd name="adj2" fmla="val -88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募集した案件内容</a:t>
            </a:r>
          </a:p>
        </p:txBody>
      </p:sp>
      <p:sp>
        <p:nvSpPr>
          <p:cNvPr id="34" name="吹き出し: 四角形 33">
            <a:extLst>
              <a:ext uri="{FF2B5EF4-FFF2-40B4-BE49-F238E27FC236}">
                <a16:creationId xmlns:a16="http://schemas.microsoft.com/office/drawing/2014/main" id="{22E6A1DA-1F15-4A04-93A8-3901864E9DBC}"/>
              </a:ext>
            </a:extLst>
          </p:cNvPr>
          <p:cNvSpPr/>
          <p:nvPr/>
        </p:nvSpPr>
        <p:spPr>
          <a:xfrm>
            <a:off x="7658386" y="5666696"/>
            <a:ext cx="3314813" cy="649428"/>
          </a:xfrm>
          <a:prstGeom prst="wedgeRectCallout">
            <a:avLst>
              <a:gd name="adj1" fmla="val -16111"/>
              <a:gd name="adj2" fmla="val -88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提案数・商談中・未回答数</a:t>
            </a:r>
          </a:p>
        </p:txBody>
      </p:sp>
    </p:spTree>
    <p:extLst>
      <p:ext uri="{BB962C8B-B14F-4D97-AF65-F5344CB8AC3E}">
        <p14:creationId xmlns:p14="http://schemas.microsoft.com/office/powerpoint/2010/main" val="4287890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3997FA8-FC38-432D-850F-FE0F2DBF01FC}"/>
              </a:ext>
            </a:extLst>
          </p:cNvPr>
          <p:cNvSpPr>
            <a:spLocks noGrp="1"/>
          </p:cNvSpPr>
          <p:nvPr>
            <p:ph type="sldNum" sz="quarter" idx="12"/>
          </p:nvPr>
        </p:nvSpPr>
        <p:spPr/>
        <p:txBody>
          <a:bodyPr/>
          <a:lstStyle/>
          <a:p>
            <a:fld id="{03946589-08E0-4416-966A-003788EEBAFC}" type="slidenum">
              <a:rPr kumimoji="1" lang="ja-JP" altLang="en-US" sz="1600" smtClean="0"/>
              <a:t>35</a:t>
            </a:fld>
            <a:endParaRPr kumimoji="1" lang="ja-JP" altLang="en-US" sz="1600" dirty="0"/>
          </a:p>
        </p:txBody>
      </p:sp>
      <p:pic>
        <p:nvPicPr>
          <p:cNvPr id="4" name="図 3">
            <a:extLst>
              <a:ext uri="{FF2B5EF4-FFF2-40B4-BE49-F238E27FC236}">
                <a16:creationId xmlns:a16="http://schemas.microsoft.com/office/drawing/2014/main" id="{AA619490-B8EB-4C4E-9C6B-2B672F06F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745" y="747891"/>
            <a:ext cx="5275645" cy="5811060"/>
          </a:xfrm>
          <a:prstGeom prst="rect">
            <a:avLst/>
          </a:prstGeom>
        </p:spPr>
      </p:pic>
      <p:sp>
        <p:nvSpPr>
          <p:cNvPr id="5" name="吹き出し: 四角形 4">
            <a:extLst>
              <a:ext uri="{FF2B5EF4-FFF2-40B4-BE49-F238E27FC236}">
                <a16:creationId xmlns:a16="http://schemas.microsoft.com/office/drawing/2014/main" id="{ADC83160-9EED-4195-AD68-AAA7F01C38DC}"/>
              </a:ext>
            </a:extLst>
          </p:cNvPr>
          <p:cNvSpPr/>
          <p:nvPr/>
        </p:nvSpPr>
        <p:spPr>
          <a:xfrm>
            <a:off x="7484339" y="1831504"/>
            <a:ext cx="2281130" cy="931537"/>
          </a:xfrm>
          <a:prstGeom prst="wedgeRectCallout">
            <a:avLst>
              <a:gd name="adj1" fmla="val -64342"/>
              <a:gd name="adj2" fmla="val 22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受注企業からの</a:t>
            </a:r>
            <a:endParaRPr kumimoji="1" lang="en-US" altLang="ja-JP" sz="2000" dirty="0"/>
          </a:p>
          <a:p>
            <a:pPr algn="ctr"/>
            <a:r>
              <a:rPr kumimoji="1" lang="ja-JP" altLang="en-US" sz="2000" dirty="0"/>
              <a:t>提案一覧</a:t>
            </a:r>
          </a:p>
        </p:txBody>
      </p:sp>
      <p:sp>
        <p:nvSpPr>
          <p:cNvPr id="9" name="吹き出し: 四角形 8">
            <a:extLst>
              <a:ext uri="{FF2B5EF4-FFF2-40B4-BE49-F238E27FC236}">
                <a16:creationId xmlns:a16="http://schemas.microsoft.com/office/drawing/2014/main" id="{29BFA4A6-9E52-4F62-95A6-55123D7E1FFD}"/>
              </a:ext>
            </a:extLst>
          </p:cNvPr>
          <p:cNvSpPr/>
          <p:nvPr/>
        </p:nvSpPr>
        <p:spPr>
          <a:xfrm>
            <a:off x="7546787" y="3528693"/>
            <a:ext cx="2218682" cy="823573"/>
          </a:xfrm>
          <a:prstGeom prst="wedgeRectCallout">
            <a:avLst>
              <a:gd name="adj1" fmla="val -70906"/>
              <a:gd name="adj2" fmla="val 10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匿名質問・回答</a:t>
            </a:r>
          </a:p>
        </p:txBody>
      </p:sp>
      <p:sp>
        <p:nvSpPr>
          <p:cNvPr id="10" name="吹き出し: 四角形 9">
            <a:extLst>
              <a:ext uri="{FF2B5EF4-FFF2-40B4-BE49-F238E27FC236}">
                <a16:creationId xmlns:a16="http://schemas.microsoft.com/office/drawing/2014/main" id="{7E353C7E-DD42-4539-BB7C-258EAB82BAC5}"/>
              </a:ext>
            </a:extLst>
          </p:cNvPr>
          <p:cNvSpPr/>
          <p:nvPr/>
        </p:nvSpPr>
        <p:spPr>
          <a:xfrm>
            <a:off x="7546787" y="5102985"/>
            <a:ext cx="2057933" cy="823573"/>
          </a:xfrm>
          <a:prstGeom prst="wedgeRectCallout">
            <a:avLst>
              <a:gd name="adj1" fmla="val -64910"/>
              <a:gd name="adj2" fmla="val 31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応募内容</a:t>
            </a:r>
            <a:endParaRPr kumimoji="1" lang="ja-JP" altLang="en-US" sz="2000" dirty="0"/>
          </a:p>
        </p:txBody>
      </p:sp>
      <p:sp>
        <p:nvSpPr>
          <p:cNvPr id="11" name="矢印: 右 10">
            <a:extLst>
              <a:ext uri="{FF2B5EF4-FFF2-40B4-BE49-F238E27FC236}">
                <a16:creationId xmlns:a16="http://schemas.microsoft.com/office/drawing/2014/main" id="{8FA73C6A-12F5-4D19-9242-4311080F2E6D}"/>
              </a:ext>
            </a:extLst>
          </p:cNvPr>
          <p:cNvSpPr/>
          <p:nvPr/>
        </p:nvSpPr>
        <p:spPr>
          <a:xfrm>
            <a:off x="10001965" y="5983345"/>
            <a:ext cx="2057933" cy="697393"/>
          </a:xfrm>
          <a:prstGeom prst="rightArrow">
            <a:avLst/>
          </a:prstGeom>
          <a:solidFill>
            <a:srgbClr val="F298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詳細を押すと</a:t>
            </a:r>
            <a:r>
              <a:rPr kumimoji="1" lang="en-US" altLang="ja-JP" dirty="0"/>
              <a:t>…</a:t>
            </a:r>
            <a:endParaRPr kumimoji="1" lang="ja-JP" altLang="en-US" dirty="0"/>
          </a:p>
        </p:txBody>
      </p:sp>
      <p:sp>
        <p:nvSpPr>
          <p:cNvPr id="13" name="タイトル 1">
            <a:extLst>
              <a:ext uri="{FF2B5EF4-FFF2-40B4-BE49-F238E27FC236}">
                <a16:creationId xmlns:a16="http://schemas.microsoft.com/office/drawing/2014/main" id="{3B4B187B-1FB9-4F55-9762-868795C3174A}"/>
              </a:ext>
            </a:extLst>
          </p:cNvPr>
          <p:cNvSpPr txBox="1">
            <a:spLocks/>
          </p:cNvSpPr>
          <p:nvPr/>
        </p:nvSpPr>
        <p:spPr>
          <a:xfrm>
            <a:off x="181253" y="0"/>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商談デモページ（発注側）</a:t>
            </a:r>
          </a:p>
        </p:txBody>
      </p:sp>
    </p:spTree>
    <p:extLst>
      <p:ext uri="{BB962C8B-B14F-4D97-AF65-F5344CB8AC3E}">
        <p14:creationId xmlns:p14="http://schemas.microsoft.com/office/powerpoint/2010/main" val="1322072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3997FA8-FC38-432D-850F-FE0F2DBF01FC}"/>
              </a:ext>
            </a:extLst>
          </p:cNvPr>
          <p:cNvSpPr>
            <a:spLocks noGrp="1"/>
          </p:cNvSpPr>
          <p:nvPr>
            <p:ph type="sldNum" sz="quarter" idx="12"/>
          </p:nvPr>
        </p:nvSpPr>
        <p:spPr/>
        <p:txBody>
          <a:bodyPr/>
          <a:lstStyle/>
          <a:p>
            <a:fld id="{03946589-08E0-4416-966A-003788EEBAFC}" type="slidenum">
              <a:rPr kumimoji="1" lang="ja-JP" altLang="en-US" sz="1600" smtClean="0"/>
              <a:t>36</a:t>
            </a:fld>
            <a:endParaRPr kumimoji="1" lang="ja-JP" altLang="en-US" sz="1600" dirty="0"/>
          </a:p>
        </p:txBody>
      </p:sp>
      <p:sp>
        <p:nvSpPr>
          <p:cNvPr id="5" name="吹き出し: 四角形 4">
            <a:extLst>
              <a:ext uri="{FF2B5EF4-FFF2-40B4-BE49-F238E27FC236}">
                <a16:creationId xmlns:a16="http://schemas.microsoft.com/office/drawing/2014/main" id="{ADC83160-9EED-4195-AD68-AAA7F01C38DC}"/>
              </a:ext>
            </a:extLst>
          </p:cNvPr>
          <p:cNvSpPr/>
          <p:nvPr/>
        </p:nvSpPr>
        <p:spPr>
          <a:xfrm>
            <a:off x="8633184" y="1500255"/>
            <a:ext cx="1981918" cy="929139"/>
          </a:xfrm>
          <a:prstGeom prst="wedgeRectCallout">
            <a:avLst>
              <a:gd name="adj1" fmla="val -62043"/>
              <a:gd name="adj2" fmla="val 140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応募に対する</a:t>
            </a:r>
            <a:endParaRPr kumimoji="1" lang="en-US" altLang="ja-JP" sz="2000" dirty="0"/>
          </a:p>
          <a:p>
            <a:pPr algn="ctr"/>
            <a:r>
              <a:rPr kumimoji="1" lang="ja-JP" altLang="en-US" sz="2000" dirty="0"/>
              <a:t>提案内容</a:t>
            </a:r>
          </a:p>
        </p:txBody>
      </p:sp>
      <p:sp>
        <p:nvSpPr>
          <p:cNvPr id="9" name="吹き出し: 四角形 8">
            <a:extLst>
              <a:ext uri="{FF2B5EF4-FFF2-40B4-BE49-F238E27FC236}">
                <a16:creationId xmlns:a16="http://schemas.microsoft.com/office/drawing/2014/main" id="{29BFA4A6-9E52-4F62-95A6-55123D7E1FFD}"/>
              </a:ext>
            </a:extLst>
          </p:cNvPr>
          <p:cNvSpPr/>
          <p:nvPr/>
        </p:nvSpPr>
        <p:spPr>
          <a:xfrm>
            <a:off x="8633184" y="3725853"/>
            <a:ext cx="2218682" cy="823573"/>
          </a:xfrm>
          <a:prstGeom prst="wedgeRectCallout">
            <a:avLst>
              <a:gd name="adj1" fmla="val -62043"/>
              <a:gd name="adj2" fmla="val 140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受注企業の情報</a:t>
            </a:r>
          </a:p>
        </p:txBody>
      </p:sp>
      <p:sp>
        <p:nvSpPr>
          <p:cNvPr id="10" name="吹き出し: 四角形 9">
            <a:extLst>
              <a:ext uri="{FF2B5EF4-FFF2-40B4-BE49-F238E27FC236}">
                <a16:creationId xmlns:a16="http://schemas.microsoft.com/office/drawing/2014/main" id="{7E353C7E-DD42-4539-BB7C-258EAB82BAC5}"/>
              </a:ext>
            </a:extLst>
          </p:cNvPr>
          <p:cNvSpPr/>
          <p:nvPr/>
        </p:nvSpPr>
        <p:spPr>
          <a:xfrm>
            <a:off x="8633184" y="5801280"/>
            <a:ext cx="1798882" cy="669594"/>
          </a:xfrm>
          <a:prstGeom prst="wedgeRectCallout">
            <a:avLst>
              <a:gd name="adj1" fmla="val -62043"/>
              <a:gd name="adj2" fmla="val 140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提案</a:t>
            </a:r>
            <a:r>
              <a:rPr kumimoji="1" lang="ja-JP" altLang="en-US" sz="2000" dirty="0"/>
              <a:t>の回答</a:t>
            </a:r>
          </a:p>
        </p:txBody>
      </p:sp>
      <p:pic>
        <p:nvPicPr>
          <p:cNvPr id="11" name="図 10">
            <a:extLst>
              <a:ext uri="{FF2B5EF4-FFF2-40B4-BE49-F238E27FC236}">
                <a16:creationId xmlns:a16="http://schemas.microsoft.com/office/drawing/2014/main" id="{4F5B6D9A-51BB-4A1F-BF7E-0144D42A0EDE}"/>
              </a:ext>
            </a:extLst>
          </p:cNvPr>
          <p:cNvPicPr>
            <a:picLocks noChangeAspect="1"/>
          </p:cNvPicPr>
          <p:nvPr/>
        </p:nvPicPr>
        <p:blipFill>
          <a:blip r:embed="rId3"/>
          <a:stretch>
            <a:fillRect/>
          </a:stretch>
        </p:blipFill>
        <p:spPr>
          <a:xfrm>
            <a:off x="1660803" y="716292"/>
            <a:ext cx="6545328" cy="5944320"/>
          </a:xfrm>
          <a:prstGeom prst="rect">
            <a:avLst/>
          </a:prstGeom>
        </p:spPr>
      </p:pic>
      <p:sp>
        <p:nvSpPr>
          <p:cNvPr id="12" name="タイトル 1">
            <a:extLst>
              <a:ext uri="{FF2B5EF4-FFF2-40B4-BE49-F238E27FC236}">
                <a16:creationId xmlns:a16="http://schemas.microsoft.com/office/drawing/2014/main" id="{24436A1A-B8E4-4D90-9278-E8AA1E273E04}"/>
              </a:ext>
            </a:extLst>
          </p:cNvPr>
          <p:cNvSpPr txBox="1">
            <a:spLocks/>
          </p:cNvSpPr>
          <p:nvPr/>
        </p:nvSpPr>
        <p:spPr>
          <a:xfrm>
            <a:off x="181253" y="0"/>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商談デモページ（発注側）</a:t>
            </a:r>
          </a:p>
        </p:txBody>
      </p:sp>
    </p:spTree>
    <p:extLst>
      <p:ext uri="{BB962C8B-B14F-4D97-AF65-F5344CB8AC3E}">
        <p14:creationId xmlns:p14="http://schemas.microsoft.com/office/powerpoint/2010/main" val="2273755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1F7658-884A-4065-A2C1-814C45BF03C8}"/>
              </a:ext>
            </a:extLst>
          </p:cNvPr>
          <p:cNvSpPr txBox="1"/>
          <p:nvPr/>
        </p:nvSpPr>
        <p:spPr>
          <a:xfrm>
            <a:off x="4198817" y="6292100"/>
            <a:ext cx="7588732" cy="400110"/>
          </a:xfrm>
          <a:prstGeom prst="rect">
            <a:avLst/>
          </a:prstGeom>
          <a:noFill/>
        </p:spPr>
        <p:txBody>
          <a:bodyPr wrap="square" rtlCol="0">
            <a:spAutoFit/>
          </a:bodyPr>
          <a:lstStyle/>
          <a:p>
            <a:pPr algn="r"/>
            <a:r>
              <a:rPr kumimoji="1" lang="ja-JP" altLang="en-US" sz="2000" u="sng" dirty="0">
                <a:latin typeface="Meiryo UI" panose="020B0604030504040204" pitchFamily="50" charset="-128"/>
                <a:ea typeface="Meiryo UI" panose="020B0604030504040204" pitchFamily="50" charset="-128"/>
              </a:rPr>
              <a:t>お問合せは、チラシ記載のメール、電話にてお願いいたします。</a:t>
            </a:r>
          </a:p>
        </p:txBody>
      </p:sp>
      <p:graphicFrame>
        <p:nvGraphicFramePr>
          <p:cNvPr id="6" name="オブジェクト 5">
            <a:extLst>
              <a:ext uri="{FF2B5EF4-FFF2-40B4-BE49-F238E27FC236}">
                <a16:creationId xmlns:a16="http://schemas.microsoft.com/office/drawing/2014/main" id="{F895F724-6ED6-4510-8DD6-004059C3AEAC}"/>
              </a:ext>
            </a:extLst>
          </p:cNvPr>
          <p:cNvGraphicFramePr>
            <a:graphicFrameLocks noChangeAspect="1"/>
          </p:cNvGraphicFramePr>
          <p:nvPr>
            <p:extLst>
              <p:ext uri="{D42A27DB-BD31-4B8C-83A1-F6EECF244321}">
                <p14:modId xmlns:p14="http://schemas.microsoft.com/office/powerpoint/2010/main" val="1929968501"/>
              </p:ext>
            </p:extLst>
          </p:nvPr>
        </p:nvGraphicFramePr>
        <p:xfrm>
          <a:off x="202760" y="773767"/>
          <a:ext cx="11584789" cy="5718388"/>
        </p:xfrm>
        <a:graphic>
          <a:graphicData uri="http://schemas.openxmlformats.org/presentationml/2006/ole">
            <mc:AlternateContent xmlns:mc="http://schemas.openxmlformats.org/markup-compatibility/2006">
              <mc:Choice xmlns:v="urn:schemas-microsoft-com:vml" Requires="v">
                <p:oleObj spid="_x0000_s1138" name="Worksheet" r:id="rId4" imgW="9842344" imgH="4908665" progId="Excel.Sheet.12">
                  <p:embed/>
                </p:oleObj>
              </mc:Choice>
              <mc:Fallback>
                <p:oleObj name="Worksheet" r:id="rId4" imgW="9842344" imgH="4908665" progId="Excel.Sheet.12">
                  <p:embed/>
                  <p:pic>
                    <p:nvPicPr>
                      <p:cNvPr id="6" name="オブジェクト 5">
                        <a:extLst>
                          <a:ext uri="{FF2B5EF4-FFF2-40B4-BE49-F238E27FC236}">
                            <a16:creationId xmlns:a16="http://schemas.microsoft.com/office/drawing/2014/main" id="{F895F724-6ED6-4510-8DD6-004059C3AEAC}"/>
                          </a:ext>
                        </a:extLst>
                      </p:cNvPr>
                      <p:cNvPicPr/>
                      <p:nvPr/>
                    </p:nvPicPr>
                    <p:blipFill>
                      <a:blip r:embed="rId5"/>
                      <a:stretch>
                        <a:fillRect/>
                      </a:stretch>
                    </p:blipFill>
                    <p:spPr>
                      <a:xfrm>
                        <a:off x="202760" y="773767"/>
                        <a:ext cx="11584789" cy="5718388"/>
                      </a:xfrm>
                      <a:prstGeom prst="rect">
                        <a:avLst/>
                      </a:prstGeom>
                    </p:spPr>
                  </p:pic>
                </p:oleObj>
              </mc:Fallback>
            </mc:AlternateContent>
          </a:graphicData>
        </a:graphic>
      </p:graphicFrame>
      <p:sp>
        <p:nvSpPr>
          <p:cNvPr id="2" name="スライド番号プレースホルダー 1">
            <a:extLst>
              <a:ext uri="{FF2B5EF4-FFF2-40B4-BE49-F238E27FC236}">
                <a16:creationId xmlns:a16="http://schemas.microsoft.com/office/drawing/2014/main" id="{8F51EB92-41F2-4645-829F-8F6607FEB804}"/>
              </a:ext>
            </a:extLst>
          </p:cNvPr>
          <p:cNvSpPr>
            <a:spLocks noGrp="1"/>
          </p:cNvSpPr>
          <p:nvPr>
            <p:ph type="sldNum" sz="quarter" idx="12"/>
          </p:nvPr>
        </p:nvSpPr>
        <p:spPr/>
        <p:txBody>
          <a:bodyPr/>
          <a:lstStyle/>
          <a:p>
            <a:fld id="{03946589-08E0-4416-966A-003788EEBAFC}" type="slidenum">
              <a:rPr kumimoji="1" lang="ja-JP" altLang="en-US" sz="1600" smtClean="0"/>
              <a:t>37</a:t>
            </a:fld>
            <a:endParaRPr kumimoji="1" lang="ja-JP" altLang="en-US" dirty="0"/>
          </a:p>
        </p:txBody>
      </p:sp>
      <p:sp>
        <p:nvSpPr>
          <p:cNvPr id="7" name="タイトル 1">
            <a:extLst>
              <a:ext uri="{FF2B5EF4-FFF2-40B4-BE49-F238E27FC236}">
                <a16:creationId xmlns:a16="http://schemas.microsoft.com/office/drawing/2014/main" id="{467217CD-23C9-4C79-A2BB-990F9B3B7934}"/>
              </a:ext>
            </a:extLst>
          </p:cNvPr>
          <p:cNvSpPr txBox="1">
            <a:spLocks/>
          </p:cNvSpPr>
          <p:nvPr/>
        </p:nvSpPr>
        <p:spPr>
          <a:xfrm>
            <a:off x="181253" y="0"/>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en-US" altLang="ja-JP" sz="3200" dirty="0"/>
              <a:t>FAQ</a:t>
            </a:r>
            <a:endParaRPr lang="ja-JP" altLang="en-US" sz="3200" dirty="0"/>
          </a:p>
        </p:txBody>
      </p:sp>
    </p:spTree>
    <p:extLst>
      <p:ext uri="{BB962C8B-B14F-4D97-AF65-F5344CB8AC3E}">
        <p14:creationId xmlns:p14="http://schemas.microsoft.com/office/powerpoint/2010/main" val="3225610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E5B7DCD-91DD-4839-A66C-02C3A2299CAB}"/>
              </a:ext>
            </a:extLst>
          </p:cNvPr>
          <p:cNvSpPr txBox="1"/>
          <p:nvPr/>
        </p:nvSpPr>
        <p:spPr>
          <a:xfrm>
            <a:off x="404451" y="862224"/>
            <a:ext cx="11370451" cy="5909310"/>
          </a:xfrm>
          <a:prstGeom prst="rect">
            <a:avLst/>
          </a:prstGeom>
          <a:noFill/>
        </p:spPr>
        <p:txBody>
          <a:bodyPr wrap="square" rtlCol="0">
            <a:spAutoFit/>
          </a:bodyPr>
          <a:lstStyle/>
          <a:p>
            <a:pPr>
              <a:lnSpc>
                <a:spcPct val="150000"/>
              </a:lnSpc>
            </a:pPr>
            <a:r>
              <a:rPr lang="ja-JP" altLang="en-US" sz="2400" dirty="0">
                <a:latin typeface="Meiryo UI" panose="020B0604030504040204" pitchFamily="50" charset="-128"/>
                <a:ea typeface="Meiryo UI" panose="020B0604030504040204" pitchFamily="50" charset="-128"/>
              </a:rPr>
              <a:t>・お得な情報（よくある案件、登録の工夫、</a:t>
            </a:r>
            <a:r>
              <a:rPr lang="en-US" altLang="ja-JP" sz="2400" dirty="0">
                <a:latin typeface="Meiryo UI" panose="020B0604030504040204" pitchFamily="50" charset="-128"/>
                <a:ea typeface="Meiryo UI" panose="020B0604030504040204" pitchFamily="50" charset="-128"/>
              </a:rPr>
              <a:t>FAQ</a:t>
            </a:r>
            <a:r>
              <a:rPr lang="ja-JP" altLang="en-US" sz="2400" dirty="0">
                <a:latin typeface="Meiryo UI" panose="020B0604030504040204" pitchFamily="50" charset="-128"/>
                <a:ea typeface="Meiryo UI" panose="020B0604030504040204" pitchFamily="50" charset="-128"/>
              </a:rPr>
              <a:t>）などは随時サイト上でお知らせします</a:t>
            </a:r>
            <a:endParaRPr lang="en-US" altLang="ja-JP" sz="2400" dirty="0">
              <a:latin typeface="Meiryo UI" panose="020B0604030504040204" pitchFamily="50" charset="-128"/>
              <a:ea typeface="Meiryo UI" panose="020B0604030504040204" pitchFamily="50" charset="-128"/>
            </a:endParaRPr>
          </a:p>
          <a:p>
            <a:pPr>
              <a:lnSpc>
                <a:spcPct val="150000"/>
              </a:lnSpc>
            </a:pPr>
            <a:r>
              <a:rPr lang="ja-JP" altLang="en-US" sz="2400" dirty="0">
                <a:latin typeface="Meiryo UI" panose="020B0604030504040204" pitchFamily="50" charset="-128"/>
                <a:ea typeface="Meiryo UI" panose="020B0604030504040204" pitchFamily="50" charset="-128"/>
              </a:rPr>
              <a:t>・登録説明会は、各支援機関・団体からご要望があれば伺います</a:t>
            </a:r>
            <a:endParaRPr lang="en-US" altLang="ja-JP" sz="2400" dirty="0">
              <a:latin typeface="Meiryo UI" panose="020B0604030504040204" pitchFamily="50" charset="-128"/>
              <a:ea typeface="Meiryo UI" panose="020B0604030504040204" pitchFamily="50" charset="-128"/>
            </a:endParaRPr>
          </a:p>
          <a:p>
            <a:pPr>
              <a:lnSpc>
                <a:spcPct val="150000"/>
              </a:lnSpc>
            </a:pP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お問い合わせ</a:t>
            </a:r>
            <a:r>
              <a:rPr lang="en-US" altLang="ja-JP" dirty="0">
                <a:latin typeface="Meiryo UI" panose="020B0604030504040204" pitchFamily="50" charset="-128"/>
                <a:ea typeface="Meiryo UI" panose="020B0604030504040204" pitchFamily="50" charset="-128"/>
              </a:rPr>
              <a:t>】</a:t>
            </a:r>
          </a:p>
          <a:p>
            <a:pPr>
              <a:lnSpc>
                <a:spcPct val="150000"/>
              </a:lnSpc>
            </a:pPr>
            <a:r>
              <a:rPr lang="ja-JP" altLang="en-US" dirty="0">
                <a:latin typeface="Meiryo UI" panose="020B0604030504040204" pitchFamily="50" charset="-128"/>
                <a:ea typeface="Meiryo UI" panose="020B0604030504040204" pitchFamily="50" charset="-128"/>
              </a:rPr>
              <a:t>〇登録促進に関すること</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万博商談もずやんモール推進プロジェクトチーム（キャリアリンク㈱内）</a:t>
            </a:r>
            <a:endParaRPr lang="en-US" altLang="ja-JP" dirty="0">
              <a:latin typeface="Meiryo UI" panose="020B0604030504040204" pitchFamily="50" charset="-128"/>
              <a:ea typeface="Meiryo UI" panose="020B0604030504040204" pitchFamily="50" charset="-128"/>
            </a:endParaRPr>
          </a:p>
          <a:p>
            <a:r>
              <a:rPr lang="ja-JP" altLang="en-US" spc="300" dirty="0">
                <a:latin typeface="Meiryo UI" panose="020B0604030504040204" pitchFamily="50" charset="-128"/>
                <a:ea typeface="Meiryo UI" panose="020B0604030504040204" pitchFamily="50" charset="-128"/>
              </a:rPr>
              <a:t>　</a:t>
            </a:r>
            <a:r>
              <a:rPr lang="en-US" altLang="ja-JP" spc="300" dirty="0">
                <a:latin typeface="Meiryo UI" panose="020B0604030504040204" pitchFamily="50" charset="-128"/>
                <a:ea typeface="Meiryo UI" panose="020B0604030504040204" pitchFamily="50" charset="-128"/>
              </a:rPr>
              <a:t>TEL</a:t>
            </a:r>
            <a:r>
              <a:rPr lang="ja-JP" altLang="en-US" spc="300" dirty="0">
                <a:latin typeface="Meiryo UI" panose="020B0604030504040204" pitchFamily="50" charset="-128"/>
                <a:ea typeface="Meiryo UI" panose="020B0604030504040204" pitchFamily="50" charset="-128"/>
              </a:rPr>
              <a:t>：</a:t>
            </a:r>
            <a:r>
              <a:rPr lang="en-US" altLang="ja-JP" spc="300" dirty="0">
                <a:latin typeface="Meiryo UI" panose="020B0604030504040204" pitchFamily="50" charset="-128"/>
                <a:ea typeface="Meiryo UI" panose="020B0604030504040204" pitchFamily="50" charset="-128"/>
              </a:rPr>
              <a:t>070-3107-1588</a:t>
            </a:r>
            <a:endParaRPr lang="en-US" altLang="ja-JP" u="sng" spc="300" dirty="0">
              <a:latin typeface="Meiryo UI" panose="020B0604030504040204" pitchFamily="50" charset="-128"/>
              <a:ea typeface="Meiryo UI" panose="020B0604030504040204" pitchFamily="50" charset="-128"/>
            </a:endParaRPr>
          </a:p>
          <a:p>
            <a:r>
              <a:rPr lang="ja-JP" altLang="en-US" spc="300" dirty="0">
                <a:latin typeface="Meiryo UI" panose="020B0604030504040204" pitchFamily="50" charset="-128"/>
                <a:ea typeface="Meiryo UI" panose="020B0604030504040204" pitchFamily="50" charset="-128"/>
              </a:rPr>
              <a:t>　</a:t>
            </a:r>
            <a:r>
              <a:rPr lang="en-US" altLang="ja-JP" spc="300" dirty="0">
                <a:latin typeface="Meiryo UI" panose="020B0604030504040204" pitchFamily="50" charset="-128"/>
                <a:ea typeface="Meiryo UI" panose="020B0604030504040204" pitchFamily="50" charset="-128"/>
              </a:rPr>
              <a:t>Mail</a:t>
            </a:r>
            <a:r>
              <a:rPr lang="ja-JP" altLang="en-US" spc="300" dirty="0">
                <a:latin typeface="Meiryo UI" panose="020B0604030504040204" pitchFamily="50" charset="-128"/>
                <a:ea typeface="Meiryo UI" panose="020B0604030504040204" pitchFamily="50" charset="-128"/>
              </a:rPr>
              <a:t>：</a:t>
            </a:r>
            <a:r>
              <a:rPr lang="en-US" altLang="ja-JP" spc="300" dirty="0">
                <a:latin typeface="Meiryo UI" panose="020B0604030504040204" pitchFamily="50" charset="-128"/>
                <a:ea typeface="Meiryo UI" panose="020B0604030504040204" pitchFamily="50" charset="-128"/>
                <a:hlinkClick r:id="rId2"/>
              </a:rPr>
              <a:t>team-mozuyanmall@careerlink.co.jp</a:t>
            </a:r>
            <a:endParaRPr lang="en-US" altLang="ja-JP" spc="300" dirty="0">
              <a:latin typeface="Meiryo UI" panose="020B0604030504040204" pitchFamily="50" charset="-128"/>
              <a:ea typeface="Meiryo UI" panose="020B0604030504040204" pitchFamily="50" charset="-128"/>
            </a:endParaRPr>
          </a:p>
          <a:p>
            <a:r>
              <a:rPr lang="en-US" altLang="ja-JP" spc="300" dirty="0">
                <a:latin typeface="Meiryo UI" panose="020B0604030504040204" pitchFamily="50" charset="-128"/>
                <a:ea typeface="Meiryo UI" panose="020B0604030504040204" pitchFamily="50" charset="-128"/>
              </a:rPr>
              <a:t> 9:00~16:30(</a:t>
            </a:r>
            <a:r>
              <a:rPr lang="ja-JP" altLang="en-US" spc="300" dirty="0">
                <a:latin typeface="Meiryo UI" panose="020B0604030504040204" pitchFamily="50" charset="-128"/>
                <a:ea typeface="Meiryo UI" panose="020B0604030504040204" pitchFamily="50" charset="-128"/>
              </a:rPr>
              <a:t>土日祝・年末年始を除く</a:t>
            </a:r>
            <a:r>
              <a:rPr lang="en-US" altLang="ja-JP" spc="300"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〇システムの操作方法や運用に関すること</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万博商談もずやんモール事務局　（大阪商工会議所内）</a:t>
            </a:r>
            <a:endParaRPr lang="en-US" altLang="ja-JP" dirty="0">
              <a:latin typeface="Meiryo UI" panose="020B0604030504040204" pitchFamily="50" charset="-128"/>
              <a:ea typeface="Meiryo UI" panose="020B0604030504040204" pitchFamily="50" charset="-128"/>
            </a:endParaRPr>
          </a:p>
          <a:p>
            <a:r>
              <a:rPr lang="ja-JP" altLang="en-US" spc="300" dirty="0">
                <a:latin typeface="Meiryo UI" panose="020B0604030504040204" pitchFamily="50" charset="-128"/>
                <a:ea typeface="Meiryo UI" panose="020B0604030504040204" pitchFamily="50" charset="-128"/>
              </a:rPr>
              <a:t>　</a:t>
            </a:r>
            <a:r>
              <a:rPr lang="en-US" altLang="ja-JP" spc="300" dirty="0">
                <a:latin typeface="Meiryo UI" panose="020B0604030504040204" pitchFamily="50" charset="-128"/>
                <a:ea typeface="Meiryo UI" panose="020B0604030504040204" pitchFamily="50" charset="-128"/>
              </a:rPr>
              <a:t>TEL</a:t>
            </a:r>
            <a:r>
              <a:rPr lang="ja-JP" altLang="en-US" spc="300" dirty="0">
                <a:latin typeface="Meiryo UI" panose="020B0604030504040204" pitchFamily="50" charset="-128"/>
                <a:ea typeface="Meiryo UI" panose="020B0604030504040204" pitchFamily="50" charset="-128"/>
              </a:rPr>
              <a:t>：</a:t>
            </a:r>
            <a:r>
              <a:rPr lang="en-US" altLang="ja-JP" spc="300" dirty="0">
                <a:latin typeface="Meiryo UI" panose="020B0604030504040204" pitchFamily="50" charset="-128"/>
                <a:ea typeface="Meiryo UI" panose="020B0604030504040204" pitchFamily="50" charset="-128"/>
              </a:rPr>
              <a:t>06-6944-6240</a:t>
            </a:r>
            <a:endParaRPr lang="en-US" altLang="ja-JP" u="sng" spc="300" dirty="0">
              <a:latin typeface="Meiryo UI" panose="020B0604030504040204" pitchFamily="50" charset="-128"/>
              <a:ea typeface="Meiryo UI" panose="020B0604030504040204" pitchFamily="50" charset="-128"/>
            </a:endParaRPr>
          </a:p>
          <a:p>
            <a:r>
              <a:rPr lang="ja-JP" altLang="en-US" spc="300" dirty="0">
                <a:latin typeface="Meiryo UI" panose="020B0604030504040204" pitchFamily="50" charset="-128"/>
                <a:ea typeface="Meiryo UI" panose="020B0604030504040204" pitchFamily="50" charset="-128"/>
              </a:rPr>
              <a:t>　</a:t>
            </a:r>
            <a:r>
              <a:rPr lang="en-US" altLang="ja-JP" spc="300" dirty="0">
                <a:latin typeface="Meiryo UI" panose="020B0604030504040204" pitchFamily="50" charset="-128"/>
                <a:ea typeface="Meiryo UI" panose="020B0604030504040204" pitchFamily="50" charset="-128"/>
              </a:rPr>
              <a:t>Mail</a:t>
            </a:r>
            <a:r>
              <a:rPr lang="ja-JP" altLang="en-US" spc="300" dirty="0">
                <a:latin typeface="Meiryo UI" panose="020B0604030504040204" pitchFamily="50" charset="-128"/>
                <a:ea typeface="Meiryo UI" panose="020B0604030504040204" pitchFamily="50" charset="-128"/>
              </a:rPr>
              <a:t>：</a:t>
            </a:r>
            <a:r>
              <a:rPr lang="en-US" altLang="ja-JP" spc="300" dirty="0">
                <a:latin typeface="Meiryo UI" panose="020B0604030504040204" pitchFamily="50" charset="-128"/>
                <a:ea typeface="Meiryo UI" panose="020B0604030504040204" pitchFamily="50" charset="-128"/>
                <a:hlinkClick r:id="rId3"/>
              </a:rPr>
              <a:t>mozuyanmall@expo-mozuyanmall.jp</a:t>
            </a:r>
            <a:endParaRPr lang="en-US" altLang="ja-JP" spc="300" dirty="0">
              <a:latin typeface="Meiryo UI" panose="020B0604030504040204" pitchFamily="50" charset="-128"/>
              <a:ea typeface="Meiryo UI" panose="020B0604030504040204" pitchFamily="50" charset="-128"/>
            </a:endParaRPr>
          </a:p>
          <a:p>
            <a:r>
              <a:rPr lang="ja-JP" altLang="en-US" spc="300" dirty="0">
                <a:latin typeface="Meiryo UI" panose="020B0604030504040204" pitchFamily="50" charset="-128"/>
                <a:ea typeface="Meiryo UI" panose="020B0604030504040204" pitchFamily="50" charset="-128"/>
              </a:rPr>
              <a:t>　</a:t>
            </a:r>
            <a:r>
              <a:rPr lang="en-US" altLang="ja-JP" spc="300" dirty="0">
                <a:latin typeface="Meiryo UI" panose="020B0604030504040204" pitchFamily="50" charset="-128"/>
                <a:ea typeface="Meiryo UI" panose="020B0604030504040204" pitchFamily="50" charset="-128"/>
              </a:rPr>
              <a:t>9:00~12:00 13:00~16:30(</a:t>
            </a:r>
            <a:r>
              <a:rPr lang="ja-JP" altLang="en-US" spc="300" dirty="0">
                <a:latin typeface="Meiryo UI" panose="020B0604030504040204" pitchFamily="50" charset="-128"/>
                <a:ea typeface="Meiryo UI" panose="020B0604030504040204" pitchFamily="50" charset="-128"/>
              </a:rPr>
              <a:t>土日祝・年末年始・</a:t>
            </a:r>
            <a:r>
              <a:rPr lang="en-US" altLang="ja-JP" spc="300" dirty="0">
                <a:latin typeface="Meiryo UI" panose="020B0604030504040204" pitchFamily="50" charset="-128"/>
                <a:ea typeface="Meiryo UI" panose="020B0604030504040204" pitchFamily="50" charset="-128"/>
              </a:rPr>
              <a:t>8/15</a:t>
            </a:r>
            <a:r>
              <a:rPr lang="ja-JP" altLang="en-US" spc="300" dirty="0">
                <a:latin typeface="Meiryo UI" panose="020B0604030504040204" pitchFamily="50" charset="-128"/>
                <a:ea typeface="Meiryo UI" panose="020B0604030504040204" pitchFamily="50" charset="-128"/>
              </a:rPr>
              <a:t>を除く</a:t>
            </a:r>
            <a:r>
              <a:rPr lang="en-US" altLang="ja-JP" spc="300"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p:txBody>
      </p:sp>
      <p:pic>
        <p:nvPicPr>
          <p:cNvPr id="2050" name="Picture 2">
            <a:extLst>
              <a:ext uri="{FF2B5EF4-FFF2-40B4-BE49-F238E27FC236}">
                <a16:creationId xmlns:a16="http://schemas.microsoft.com/office/drawing/2014/main" id="{247D4F2E-0933-4922-ABC5-623D9F57D94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tretch>
            <a:fillRect/>
          </a:stretch>
        </p:blipFill>
        <p:spPr bwMode="auto">
          <a:xfrm>
            <a:off x="7993183" y="2409461"/>
            <a:ext cx="3704177" cy="299452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03946589-08E0-4416-966A-003788EEBAFC}" type="slidenum">
              <a:rPr lang="ja-JP" altLang="en-US" sz="1600" smtClean="0"/>
              <a:t>38</a:t>
            </a:fld>
            <a:endParaRPr lang="ja-JP" altLang="en-US" sz="1600" dirty="0"/>
          </a:p>
        </p:txBody>
      </p:sp>
      <p:sp>
        <p:nvSpPr>
          <p:cNvPr id="4" name="正方形/長方形 3">
            <a:extLst>
              <a:ext uri="{FF2B5EF4-FFF2-40B4-BE49-F238E27FC236}">
                <a16:creationId xmlns:a16="http://schemas.microsoft.com/office/drawing/2014/main" id="{ABBB21D0-716B-4267-B5B4-50E354BA2063}"/>
              </a:ext>
            </a:extLst>
          </p:cNvPr>
          <p:cNvSpPr/>
          <p:nvPr/>
        </p:nvSpPr>
        <p:spPr>
          <a:xfrm>
            <a:off x="9602984" y="5351038"/>
            <a:ext cx="1800493" cy="276999"/>
          </a:xfrm>
          <a:prstGeom prst="rect">
            <a:avLst/>
          </a:prstGeom>
        </p:spPr>
        <p:txBody>
          <a:bodyPr wrap="none">
            <a:spAutoFit/>
          </a:bodyPr>
          <a:lstStyle/>
          <a:p>
            <a:r>
              <a:rPr lang="en-US" altLang="ja-JP" sz="1200" dirty="0">
                <a:latin typeface="+mn-ea"/>
                <a:cs typeface="ＭＳ Ｐゴシック" panose="020B0600070205080204" pitchFamily="50" charset="-128"/>
              </a:rPr>
              <a:t>©2014</a:t>
            </a:r>
            <a:r>
              <a:rPr lang="ja-JP" altLang="ja-JP" sz="1200" dirty="0">
                <a:latin typeface="+mn-ea"/>
                <a:cs typeface="ＭＳ Ｐゴシック" panose="020B0600070205080204" pitchFamily="50" charset="-128"/>
              </a:rPr>
              <a:t>大阪府も</a:t>
            </a:r>
            <a:r>
              <a:rPr lang="ja-JP" altLang="ja-JP" sz="1200" dirty="0" err="1">
                <a:latin typeface="+mn-ea"/>
                <a:cs typeface="ＭＳ Ｐゴシック" panose="020B0600070205080204" pitchFamily="50" charset="-128"/>
              </a:rPr>
              <a:t>ずやん</a:t>
            </a:r>
            <a:endParaRPr lang="ja-JP" altLang="en-US" sz="1200" dirty="0">
              <a:latin typeface="+mn-ea"/>
            </a:endParaRPr>
          </a:p>
        </p:txBody>
      </p:sp>
      <p:sp>
        <p:nvSpPr>
          <p:cNvPr id="9" name="タイトル 1">
            <a:extLst>
              <a:ext uri="{FF2B5EF4-FFF2-40B4-BE49-F238E27FC236}">
                <a16:creationId xmlns:a16="http://schemas.microsoft.com/office/drawing/2014/main" id="{ACA0AA16-755B-4929-A3EE-CDC5D56A7306}"/>
              </a:ext>
            </a:extLst>
          </p:cNvPr>
          <p:cNvSpPr txBox="1">
            <a:spLocks/>
          </p:cNvSpPr>
          <p:nvPr/>
        </p:nvSpPr>
        <p:spPr>
          <a:xfrm>
            <a:off x="181253" y="0"/>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登録支援の取組み</a:t>
            </a:r>
          </a:p>
        </p:txBody>
      </p:sp>
    </p:spTree>
    <p:extLst>
      <p:ext uri="{BB962C8B-B14F-4D97-AF65-F5344CB8AC3E}">
        <p14:creationId xmlns:p14="http://schemas.microsoft.com/office/powerpoint/2010/main" val="406266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74679" y="0"/>
            <a:ext cx="10515600" cy="757400"/>
          </a:xfrm>
        </p:spPr>
        <p:txBody>
          <a:bodyPr>
            <a:normAutofit/>
          </a:bodyPr>
          <a:lstStyle/>
          <a:p>
            <a:pPr marL="457200" indent="-457200">
              <a:buFont typeface="Wingdings" panose="05000000000000000000" pitchFamily="2" charset="2"/>
              <a:buChar char="n"/>
            </a:pPr>
            <a:r>
              <a:rPr lang="ja-JP" altLang="en-US" sz="3200" dirty="0"/>
              <a:t>万博商談もずやんモールとは</a:t>
            </a:r>
          </a:p>
        </p:txBody>
      </p:sp>
      <p:grpSp>
        <p:nvGrpSpPr>
          <p:cNvPr id="8" name="グループ化 7">
            <a:extLst>
              <a:ext uri="{FF2B5EF4-FFF2-40B4-BE49-F238E27FC236}">
                <a16:creationId xmlns:a16="http://schemas.microsoft.com/office/drawing/2014/main" id="{70F4CA93-9B5E-4FE2-9C42-62DA75C2CA28}"/>
              </a:ext>
            </a:extLst>
          </p:cNvPr>
          <p:cNvGrpSpPr/>
          <p:nvPr/>
        </p:nvGrpSpPr>
        <p:grpSpPr>
          <a:xfrm>
            <a:off x="844174" y="1051828"/>
            <a:ext cx="9176610" cy="684082"/>
            <a:chOff x="-43890" y="167800"/>
            <a:chExt cx="10702147" cy="941767"/>
          </a:xfrm>
        </p:grpSpPr>
        <p:sp>
          <p:nvSpPr>
            <p:cNvPr id="9" name="四角形: 角を丸くする 8">
              <a:extLst>
                <a:ext uri="{FF2B5EF4-FFF2-40B4-BE49-F238E27FC236}">
                  <a16:creationId xmlns:a16="http://schemas.microsoft.com/office/drawing/2014/main" id="{00B95399-CB58-44A4-9D2B-BB2A762BA804}"/>
                </a:ext>
              </a:extLst>
            </p:cNvPr>
            <p:cNvSpPr/>
            <p:nvPr/>
          </p:nvSpPr>
          <p:spPr>
            <a:xfrm>
              <a:off x="0" y="167800"/>
              <a:ext cx="10658257" cy="941767"/>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四角形: 角を丸くする 4">
              <a:extLst>
                <a:ext uri="{FF2B5EF4-FFF2-40B4-BE49-F238E27FC236}">
                  <a16:creationId xmlns:a16="http://schemas.microsoft.com/office/drawing/2014/main" id="{4C58765C-553E-42CF-B1D8-F10C07DF08BC}"/>
                </a:ext>
              </a:extLst>
            </p:cNvPr>
            <p:cNvSpPr txBox="1"/>
            <p:nvPr/>
          </p:nvSpPr>
          <p:spPr>
            <a:xfrm>
              <a:off x="-43890" y="324339"/>
              <a:ext cx="10566311" cy="705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ja-JP" altLang="en-US" sz="2400" b="1" dirty="0"/>
                <a:t>大阪府が開設：</a:t>
              </a:r>
              <a:r>
                <a:rPr lang="en-US" altLang="ja-JP" sz="2400" b="1" dirty="0"/>
                <a:t>2025</a:t>
              </a:r>
              <a:r>
                <a:rPr lang="ja-JP" altLang="en-US" sz="2400" b="1" dirty="0"/>
                <a:t>大阪・関西万博関連の調達支援サイト</a:t>
              </a:r>
            </a:p>
          </p:txBody>
        </p:sp>
      </p:grpSp>
      <p:sp>
        <p:nvSpPr>
          <p:cNvPr id="11" name="楕円 10">
            <a:extLst>
              <a:ext uri="{FF2B5EF4-FFF2-40B4-BE49-F238E27FC236}">
                <a16:creationId xmlns:a16="http://schemas.microsoft.com/office/drawing/2014/main" id="{EDEFDF85-D8AF-40EB-BEA1-EDBB4CF77D81}"/>
              </a:ext>
            </a:extLst>
          </p:cNvPr>
          <p:cNvSpPr/>
          <p:nvPr/>
        </p:nvSpPr>
        <p:spPr>
          <a:xfrm>
            <a:off x="692676" y="2833584"/>
            <a:ext cx="3203676" cy="271154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tLang="ja-JP" sz="3200" dirty="0"/>
          </a:p>
          <a:p>
            <a:pPr algn="ctr"/>
            <a:endParaRPr lang="en-US" altLang="ja-JP" sz="3200" dirty="0"/>
          </a:p>
        </p:txBody>
      </p:sp>
      <p:sp>
        <p:nvSpPr>
          <p:cNvPr id="12" name="楕円 11">
            <a:extLst>
              <a:ext uri="{FF2B5EF4-FFF2-40B4-BE49-F238E27FC236}">
                <a16:creationId xmlns:a16="http://schemas.microsoft.com/office/drawing/2014/main" id="{732A6273-3639-49A0-8BFC-47EB691BBED5}"/>
              </a:ext>
            </a:extLst>
          </p:cNvPr>
          <p:cNvSpPr/>
          <p:nvPr/>
        </p:nvSpPr>
        <p:spPr>
          <a:xfrm>
            <a:off x="8595023" y="2867208"/>
            <a:ext cx="3203676" cy="270239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tLang="ja-JP" sz="4800" b="1" dirty="0"/>
          </a:p>
          <a:p>
            <a:pPr algn="ctr"/>
            <a:endParaRPr lang="en-US" altLang="ja-JP" sz="4800" dirty="0"/>
          </a:p>
          <a:p>
            <a:pPr algn="ctr"/>
            <a:endParaRPr lang="en-US" altLang="ja-JP" sz="4800" dirty="0"/>
          </a:p>
        </p:txBody>
      </p:sp>
      <p:sp>
        <p:nvSpPr>
          <p:cNvPr id="13" name="矢印: 右 12">
            <a:extLst>
              <a:ext uri="{FF2B5EF4-FFF2-40B4-BE49-F238E27FC236}">
                <a16:creationId xmlns:a16="http://schemas.microsoft.com/office/drawing/2014/main" id="{FF7CB9E5-D021-475D-A7D3-38CD21F48CE0}"/>
              </a:ext>
            </a:extLst>
          </p:cNvPr>
          <p:cNvSpPr/>
          <p:nvPr/>
        </p:nvSpPr>
        <p:spPr>
          <a:xfrm>
            <a:off x="4705955" y="3973794"/>
            <a:ext cx="3337029" cy="1142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300" dirty="0"/>
              <a:t>調達案件情報</a:t>
            </a:r>
          </a:p>
        </p:txBody>
      </p:sp>
      <p:sp>
        <p:nvSpPr>
          <p:cNvPr id="14" name="矢印: 左 13">
            <a:extLst>
              <a:ext uri="{FF2B5EF4-FFF2-40B4-BE49-F238E27FC236}">
                <a16:creationId xmlns:a16="http://schemas.microsoft.com/office/drawing/2014/main" id="{671DDF32-B5CD-485F-BA6C-1BAD9CDDF3A4}"/>
              </a:ext>
            </a:extLst>
          </p:cNvPr>
          <p:cNvSpPr/>
          <p:nvPr/>
        </p:nvSpPr>
        <p:spPr>
          <a:xfrm>
            <a:off x="4442785" y="2725001"/>
            <a:ext cx="3337029" cy="114252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t>物品・サービス情報</a:t>
            </a:r>
          </a:p>
        </p:txBody>
      </p:sp>
      <p:sp>
        <p:nvSpPr>
          <p:cNvPr id="17" name="テキスト ボックス 16">
            <a:extLst>
              <a:ext uri="{FF2B5EF4-FFF2-40B4-BE49-F238E27FC236}">
                <a16:creationId xmlns:a16="http://schemas.microsoft.com/office/drawing/2014/main" id="{3AB406BF-7268-48ED-8C74-C641FA265BBC}"/>
              </a:ext>
            </a:extLst>
          </p:cNvPr>
          <p:cNvSpPr txBox="1"/>
          <p:nvPr/>
        </p:nvSpPr>
        <p:spPr>
          <a:xfrm>
            <a:off x="3717612" y="5578245"/>
            <a:ext cx="5016231" cy="646331"/>
          </a:xfrm>
          <a:prstGeom prst="rect">
            <a:avLst/>
          </a:prstGeom>
          <a:noFill/>
        </p:spPr>
        <p:txBody>
          <a:bodyPr wrap="square" rtlCol="0">
            <a:spAutoFit/>
          </a:bodyPr>
          <a:lstStyle/>
          <a:p>
            <a:pPr algn="ctr"/>
            <a:r>
              <a:rPr lang="ja-JP" altLang="en-US" sz="3600" b="1" spc="300" dirty="0">
                <a:solidFill>
                  <a:srgbClr val="C00000"/>
                </a:solidFill>
                <a:latin typeface="Meiryo UI" panose="020B0604030504040204" pitchFamily="50" charset="-128"/>
                <a:ea typeface="Meiryo UI" panose="020B0604030504040204" pitchFamily="50" charset="-128"/>
              </a:rPr>
              <a:t>調達マッチングの支援</a:t>
            </a:r>
          </a:p>
        </p:txBody>
      </p:sp>
      <p:sp>
        <p:nvSpPr>
          <p:cNvPr id="19" name="テキスト ボックス 18">
            <a:extLst>
              <a:ext uri="{FF2B5EF4-FFF2-40B4-BE49-F238E27FC236}">
                <a16:creationId xmlns:a16="http://schemas.microsoft.com/office/drawing/2014/main" id="{DE8CE10E-A828-48B9-87A2-1E2080C23C42}"/>
              </a:ext>
            </a:extLst>
          </p:cNvPr>
          <p:cNvSpPr txBox="1"/>
          <p:nvPr/>
        </p:nvSpPr>
        <p:spPr>
          <a:xfrm>
            <a:off x="8659177" y="2131083"/>
            <a:ext cx="2916165" cy="707886"/>
          </a:xfrm>
          <a:prstGeom prst="rect">
            <a:avLst/>
          </a:prstGeom>
          <a:noFill/>
        </p:spPr>
        <p:txBody>
          <a:bodyPr wrap="square" rtlCol="0">
            <a:spAutoFit/>
          </a:bodyPr>
          <a:lstStyle/>
          <a:p>
            <a:pPr algn="ctr"/>
            <a:r>
              <a:rPr lang="ja-JP" altLang="en-US" sz="4000" b="1" spc="300" dirty="0">
                <a:latin typeface="Meiryo UI" panose="020B0604030504040204" pitchFamily="50" charset="-128"/>
                <a:ea typeface="Meiryo UI" panose="020B0604030504040204" pitchFamily="50" charset="-128"/>
              </a:rPr>
              <a:t>受注者</a:t>
            </a:r>
            <a:endParaRPr lang="en-US" altLang="ja-JP" sz="4000" b="1" spc="3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4390205-3D5C-4B16-AC4D-1563D40B7887}"/>
              </a:ext>
            </a:extLst>
          </p:cNvPr>
          <p:cNvSpPr txBox="1"/>
          <p:nvPr/>
        </p:nvSpPr>
        <p:spPr>
          <a:xfrm>
            <a:off x="616665" y="2149497"/>
            <a:ext cx="3085777" cy="707886"/>
          </a:xfrm>
          <a:prstGeom prst="rect">
            <a:avLst/>
          </a:prstGeom>
          <a:noFill/>
        </p:spPr>
        <p:txBody>
          <a:bodyPr wrap="square" rtlCol="0">
            <a:spAutoFit/>
          </a:bodyPr>
          <a:lstStyle/>
          <a:p>
            <a:pPr algn="ctr"/>
            <a:r>
              <a:rPr lang="ja-JP" altLang="en-US" sz="4000" b="1" spc="300" dirty="0">
                <a:latin typeface="Meiryo UI" panose="020B0604030504040204" pitchFamily="50" charset="-128"/>
                <a:ea typeface="Meiryo UI" panose="020B0604030504040204" pitchFamily="50" charset="-128"/>
              </a:rPr>
              <a:t>発注者</a:t>
            </a:r>
            <a:endParaRPr lang="en-US" altLang="ja-JP" sz="2800" spc="3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EFBB001-9811-43CA-8BBE-EB68512BDB91}"/>
              </a:ext>
            </a:extLst>
          </p:cNvPr>
          <p:cNvSpPr txBox="1"/>
          <p:nvPr/>
        </p:nvSpPr>
        <p:spPr>
          <a:xfrm>
            <a:off x="888815" y="3397315"/>
            <a:ext cx="2863556" cy="1569660"/>
          </a:xfrm>
          <a:prstGeom prst="rect">
            <a:avLst/>
          </a:prstGeom>
          <a:noFill/>
        </p:spPr>
        <p:txBody>
          <a:bodyPr wrap="square" rtlCol="0">
            <a:spAutoFit/>
          </a:bodyPr>
          <a:lstStyle/>
          <a:p>
            <a:r>
              <a:rPr lang="ja-JP" altLang="en-US" sz="3200" b="1" spc="300" dirty="0">
                <a:solidFill>
                  <a:schemeClr val="bg1"/>
                </a:solidFill>
                <a:latin typeface="Meiryo UI" panose="020B0604030504040204" pitchFamily="50" charset="-128"/>
                <a:ea typeface="Meiryo UI" panose="020B0604030504040204" pitchFamily="50" charset="-128"/>
              </a:rPr>
              <a:t>万博関連商材</a:t>
            </a:r>
            <a:endParaRPr lang="en-US" altLang="ja-JP" sz="3200" b="1" spc="300" dirty="0">
              <a:solidFill>
                <a:schemeClr val="bg1"/>
              </a:solidFill>
              <a:latin typeface="Meiryo UI" panose="020B0604030504040204" pitchFamily="50" charset="-128"/>
              <a:ea typeface="Meiryo UI" panose="020B0604030504040204" pitchFamily="50" charset="-128"/>
            </a:endParaRPr>
          </a:p>
          <a:p>
            <a:r>
              <a:rPr lang="ja-JP" altLang="en-US" sz="3200" b="1" spc="300" dirty="0">
                <a:solidFill>
                  <a:schemeClr val="bg1"/>
                </a:solidFill>
                <a:latin typeface="Meiryo UI" panose="020B0604030504040204" pitchFamily="50" charset="-128"/>
                <a:ea typeface="Meiryo UI" panose="020B0604030504040204" pitchFamily="50" charset="-128"/>
              </a:rPr>
              <a:t>を調達したい</a:t>
            </a:r>
            <a:endParaRPr lang="en-US" altLang="ja-JP" sz="3200" b="1" spc="300" dirty="0">
              <a:solidFill>
                <a:schemeClr val="bg1"/>
              </a:solidFill>
              <a:latin typeface="Meiryo UI" panose="020B0604030504040204" pitchFamily="50" charset="-128"/>
              <a:ea typeface="Meiryo UI" panose="020B0604030504040204" pitchFamily="50" charset="-128"/>
            </a:endParaRPr>
          </a:p>
          <a:p>
            <a:r>
              <a:rPr lang="ja-JP" altLang="en-US" sz="3200" b="1" spc="300" dirty="0">
                <a:solidFill>
                  <a:schemeClr val="bg1"/>
                </a:solidFill>
                <a:latin typeface="Meiryo UI" panose="020B0604030504040204" pitchFamily="50" charset="-128"/>
                <a:ea typeface="Meiryo UI" panose="020B0604030504040204" pitchFamily="50" charset="-128"/>
              </a:rPr>
              <a:t>企業・団体様</a:t>
            </a:r>
            <a:endParaRPr lang="en-US" altLang="ja-JP" sz="3200" b="1" spc="3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BC03A26-9925-4D03-ACD4-99DACE278D31}"/>
              </a:ext>
            </a:extLst>
          </p:cNvPr>
          <p:cNvSpPr txBox="1"/>
          <p:nvPr/>
        </p:nvSpPr>
        <p:spPr>
          <a:xfrm>
            <a:off x="8460635" y="3577184"/>
            <a:ext cx="3319711" cy="1077218"/>
          </a:xfrm>
          <a:prstGeom prst="rect">
            <a:avLst/>
          </a:prstGeom>
          <a:noFill/>
        </p:spPr>
        <p:txBody>
          <a:bodyPr wrap="square" rtlCol="0">
            <a:spAutoFit/>
          </a:bodyPr>
          <a:lstStyle/>
          <a:p>
            <a:pPr algn="ctr"/>
            <a:r>
              <a:rPr lang="ja-JP" altLang="en-US" sz="3200" b="1" spc="300" dirty="0">
                <a:solidFill>
                  <a:schemeClr val="bg1"/>
                </a:solidFill>
                <a:latin typeface="Meiryo UI" panose="020B0604030504040204" pitchFamily="50" charset="-128"/>
                <a:ea typeface="Meiryo UI" panose="020B0604030504040204" pitchFamily="50" charset="-128"/>
              </a:rPr>
              <a:t>大阪府内</a:t>
            </a:r>
            <a:endParaRPr lang="en-US" altLang="ja-JP" sz="3200" spc="300" dirty="0">
              <a:solidFill>
                <a:schemeClr val="bg1"/>
              </a:solidFill>
              <a:latin typeface="Meiryo UI" panose="020B0604030504040204" pitchFamily="50" charset="-128"/>
              <a:ea typeface="Meiryo UI" panose="020B0604030504040204" pitchFamily="50" charset="-128"/>
            </a:endParaRPr>
          </a:p>
          <a:p>
            <a:pPr algn="ctr"/>
            <a:r>
              <a:rPr lang="ja-JP" altLang="en-US" sz="3200" b="1" spc="300" dirty="0">
                <a:solidFill>
                  <a:schemeClr val="bg1"/>
                </a:solidFill>
                <a:latin typeface="Meiryo UI" panose="020B0604030504040204" pitchFamily="50" charset="-128"/>
                <a:ea typeface="Meiryo UI" panose="020B0604030504040204" pitchFamily="50" charset="-128"/>
              </a:rPr>
              <a:t>中小企業・団体</a:t>
            </a:r>
            <a:endParaRPr lang="en-US" altLang="ja-JP" sz="3200" b="1" spc="300"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03946589-08E0-4416-966A-003788EEBAFC}" type="slidenum">
              <a:rPr lang="ja-JP" altLang="en-US" sz="1600"/>
              <a:t>4</a:t>
            </a:fld>
            <a:endParaRPr lang="ja-JP" altLang="en-US" sz="1600" dirty="0"/>
          </a:p>
        </p:txBody>
      </p:sp>
    </p:spTree>
    <p:extLst>
      <p:ext uri="{BB962C8B-B14F-4D97-AF65-F5344CB8AC3E}">
        <p14:creationId xmlns:p14="http://schemas.microsoft.com/office/powerpoint/2010/main" val="36710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p:bldP spid="19" grpId="0"/>
      <p:bldP spid="20"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81253" y="39324"/>
            <a:ext cx="10267108" cy="714739"/>
          </a:xfrm>
        </p:spPr>
        <p:txBody>
          <a:bodyPr>
            <a:normAutofit/>
          </a:bodyPr>
          <a:lstStyle/>
          <a:p>
            <a:pPr marL="457200" indent="-457200">
              <a:buFont typeface="Wingdings" panose="05000000000000000000" pitchFamily="2" charset="2"/>
              <a:buChar char="n"/>
            </a:pPr>
            <a:r>
              <a:rPr lang="ja-JP" altLang="en-US" sz="3200" dirty="0"/>
              <a:t>利用できる事業者</a:t>
            </a:r>
          </a:p>
        </p:txBody>
      </p:sp>
      <p:sp>
        <p:nvSpPr>
          <p:cNvPr id="8" name="フリーフォーム: 図形 7">
            <a:extLst>
              <a:ext uri="{FF2B5EF4-FFF2-40B4-BE49-F238E27FC236}">
                <a16:creationId xmlns:a16="http://schemas.microsoft.com/office/drawing/2014/main" id="{D365238B-221D-4C02-A25E-D3E70C161A9E}"/>
              </a:ext>
            </a:extLst>
          </p:cNvPr>
          <p:cNvSpPr/>
          <p:nvPr/>
        </p:nvSpPr>
        <p:spPr>
          <a:xfrm>
            <a:off x="739248" y="1197015"/>
            <a:ext cx="10713504" cy="714738"/>
          </a:xfrm>
          <a:custGeom>
            <a:avLst/>
            <a:gdLst>
              <a:gd name="connsiteX0" fmla="*/ 0 w 10713504"/>
              <a:gd name="connsiteY0" fmla="*/ 119125 h 714738"/>
              <a:gd name="connsiteX1" fmla="*/ 119125 w 10713504"/>
              <a:gd name="connsiteY1" fmla="*/ 0 h 714738"/>
              <a:gd name="connsiteX2" fmla="*/ 10594379 w 10713504"/>
              <a:gd name="connsiteY2" fmla="*/ 0 h 714738"/>
              <a:gd name="connsiteX3" fmla="*/ 10713504 w 10713504"/>
              <a:gd name="connsiteY3" fmla="*/ 119125 h 714738"/>
              <a:gd name="connsiteX4" fmla="*/ 10713504 w 10713504"/>
              <a:gd name="connsiteY4" fmla="*/ 595613 h 714738"/>
              <a:gd name="connsiteX5" fmla="*/ 10594379 w 10713504"/>
              <a:gd name="connsiteY5" fmla="*/ 714738 h 714738"/>
              <a:gd name="connsiteX6" fmla="*/ 119125 w 10713504"/>
              <a:gd name="connsiteY6" fmla="*/ 714738 h 714738"/>
              <a:gd name="connsiteX7" fmla="*/ 0 w 10713504"/>
              <a:gd name="connsiteY7" fmla="*/ 595613 h 714738"/>
              <a:gd name="connsiteX8" fmla="*/ 0 w 10713504"/>
              <a:gd name="connsiteY8" fmla="*/ 119125 h 71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3504" h="714738">
                <a:moveTo>
                  <a:pt x="0" y="119125"/>
                </a:moveTo>
                <a:cubicBezTo>
                  <a:pt x="0" y="53334"/>
                  <a:pt x="53334" y="0"/>
                  <a:pt x="119125" y="0"/>
                </a:cubicBezTo>
                <a:lnTo>
                  <a:pt x="10594379" y="0"/>
                </a:lnTo>
                <a:cubicBezTo>
                  <a:pt x="10660170" y="0"/>
                  <a:pt x="10713504" y="53334"/>
                  <a:pt x="10713504" y="119125"/>
                </a:cubicBezTo>
                <a:lnTo>
                  <a:pt x="10713504" y="595613"/>
                </a:lnTo>
                <a:cubicBezTo>
                  <a:pt x="10713504" y="661404"/>
                  <a:pt x="10660170" y="714738"/>
                  <a:pt x="10594379" y="714738"/>
                </a:cubicBezTo>
                <a:lnTo>
                  <a:pt x="119125" y="714738"/>
                </a:lnTo>
                <a:cubicBezTo>
                  <a:pt x="53334" y="714738"/>
                  <a:pt x="0" y="661404"/>
                  <a:pt x="0" y="595613"/>
                </a:cubicBezTo>
                <a:lnTo>
                  <a:pt x="0" y="119125"/>
                </a:lnTo>
                <a:close/>
              </a:path>
            </a:pathLst>
          </a:custGeom>
          <a:solidFill>
            <a:schemeClr val="accent5"/>
          </a:solidFill>
          <a:ln>
            <a:solidFill>
              <a:schemeClr val="accent5"/>
            </a:solidFill>
          </a:ln>
        </p:spPr>
        <p:style>
          <a:lnRef idx="0">
            <a:scrgbClr r="0" g="0" b="0"/>
          </a:lnRef>
          <a:fillRef idx="3">
            <a:scrgbClr r="0" g="0" b="0"/>
          </a:fillRef>
          <a:effectRef idx="2">
            <a:schemeClr val="accent5">
              <a:hueOff val="0"/>
              <a:satOff val="0"/>
              <a:lumOff val="0"/>
              <a:alphaOff val="0"/>
            </a:schemeClr>
          </a:effectRef>
          <a:fontRef idx="minor">
            <a:schemeClr val="lt1"/>
          </a:fontRef>
        </p:style>
        <p:txBody>
          <a:bodyPr spcFirstLastPara="0" vert="horz" wrap="square" lIns="126331" tIns="126331" rIns="126331" bIns="126331"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t>発注側：万博関連資材やサービスの仕入先、業務を発注したい企業・団体</a:t>
            </a:r>
          </a:p>
        </p:txBody>
      </p:sp>
      <p:sp>
        <p:nvSpPr>
          <p:cNvPr id="9" name="フリーフォーム: 図形 8">
            <a:extLst>
              <a:ext uri="{FF2B5EF4-FFF2-40B4-BE49-F238E27FC236}">
                <a16:creationId xmlns:a16="http://schemas.microsoft.com/office/drawing/2014/main" id="{AA42DE7C-02A4-4234-A4FF-397D2682D2B5}"/>
              </a:ext>
            </a:extLst>
          </p:cNvPr>
          <p:cNvSpPr/>
          <p:nvPr/>
        </p:nvSpPr>
        <p:spPr>
          <a:xfrm>
            <a:off x="767894" y="4243214"/>
            <a:ext cx="10713504" cy="676148"/>
          </a:xfrm>
          <a:custGeom>
            <a:avLst/>
            <a:gdLst>
              <a:gd name="connsiteX0" fmla="*/ 0 w 10713504"/>
              <a:gd name="connsiteY0" fmla="*/ 112694 h 676148"/>
              <a:gd name="connsiteX1" fmla="*/ 112694 w 10713504"/>
              <a:gd name="connsiteY1" fmla="*/ 0 h 676148"/>
              <a:gd name="connsiteX2" fmla="*/ 10600810 w 10713504"/>
              <a:gd name="connsiteY2" fmla="*/ 0 h 676148"/>
              <a:gd name="connsiteX3" fmla="*/ 10713504 w 10713504"/>
              <a:gd name="connsiteY3" fmla="*/ 112694 h 676148"/>
              <a:gd name="connsiteX4" fmla="*/ 10713504 w 10713504"/>
              <a:gd name="connsiteY4" fmla="*/ 563454 h 676148"/>
              <a:gd name="connsiteX5" fmla="*/ 10600810 w 10713504"/>
              <a:gd name="connsiteY5" fmla="*/ 676148 h 676148"/>
              <a:gd name="connsiteX6" fmla="*/ 112694 w 10713504"/>
              <a:gd name="connsiteY6" fmla="*/ 676148 h 676148"/>
              <a:gd name="connsiteX7" fmla="*/ 0 w 10713504"/>
              <a:gd name="connsiteY7" fmla="*/ 563454 h 676148"/>
              <a:gd name="connsiteX8" fmla="*/ 0 w 10713504"/>
              <a:gd name="connsiteY8" fmla="*/ 112694 h 67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3504" h="676148">
                <a:moveTo>
                  <a:pt x="0" y="112694"/>
                </a:moveTo>
                <a:cubicBezTo>
                  <a:pt x="0" y="50455"/>
                  <a:pt x="50455" y="0"/>
                  <a:pt x="112694" y="0"/>
                </a:cubicBezTo>
                <a:lnTo>
                  <a:pt x="10600810" y="0"/>
                </a:lnTo>
                <a:cubicBezTo>
                  <a:pt x="10663049" y="0"/>
                  <a:pt x="10713504" y="50455"/>
                  <a:pt x="10713504" y="112694"/>
                </a:cubicBezTo>
                <a:lnTo>
                  <a:pt x="10713504" y="563454"/>
                </a:lnTo>
                <a:cubicBezTo>
                  <a:pt x="10713504" y="625693"/>
                  <a:pt x="10663049" y="676148"/>
                  <a:pt x="10600810" y="676148"/>
                </a:cubicBezTo>
                <a:lnTo>
                  <a:pt x="112694" y="676148"/>
                </a:lnTo>
                <a:cubicBezTo>
                  <a:pt x="50455" y="676148"/>
                  <a:pt x="0" y="625693"/>
                  <a:pt x="0" y="563454"/>
                </a:cubicBezTo>
                <a:lnTo>
                  <a:pt x="0" y="112694"/>
                </a:lnTo>
                <a:close/>
              </a:path>
            </a:pathLst>
          </a:custGeom>
          <a:solidFill>
            <a:schemeClr val="accent5"/>
          </a:solidFill>
        </p:spPr>
        <p:style>
          <a:lnRef idx="0">
            <a:schemeClr val="lt1">
              <a:hueOff val="0"/>
              <a:satOff val="0"/>
              <a:lumOff val="0"/>
              <a:alphaOff val="0"/>
            </a:schemeClr>
          </a:lnRef>
          <a:fillRef idx="3">
            <a:scrgbClr r="0" g="0" b="0"/>
          </a:fillRef>
          <a:effectRef idx="2">
            <a:schemeClr val="accent5">
              <a:hueOff val="-7353344"/>
              <a:satOff val="-10228"/>
              <a:lumOff val="-3922"/>
              <a:alphaOff val="0"/>
            </a:schemeClr>
          </a:effectRef>
          <a:fontRef idx="minor">
            <a:schemeClr val="lt1"/>
          </a:fontRef>
        </p:style>
        <p:txBody>
          <a:bodyPr spcFirstLastPara="0" vert="horz" wrap="square" lIns="124447" tIns="124447" rIns="124447" bIns="124447"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t>受注側：自社の商品やサービスを</a:t>
            </a:r>
            <a:r>
              <a:rPr kumimoji="1" lang="en-US" altLang="ja-JP" sz="2400" b="1" kern="1200" dirty="0"/>
              <a:t>PR</a:t>
            </a:r>
            <a:r>
              <a:rPr kumimoji="1" lang="ja-JP" altLang="en-US" sz="2400" b="1" kern="1200" dirty="0"/>
              <a:t>したい大阪府内の中小企業</a:t>
            </a:r>
          </a:p>
        </p:txBody>
      </p:sp>
      <p:sp>
        <p:nvSpPr>
          <p:cNvPr id="3" name="テキスト ボックス 2">
            <a:extLst>
              <a:ext uri="{FF2B5EF4-FFF2-40B4-BE49-F238E27FC236}">
                <a16:creationId xmlns:a16="http://schemas.microsoft.com/office/drawing/2014/main" id="{043224AD-A9F5-40B0-B8B6-1E5906C7AB17}"/>
              </a:ext>
            </a:extLst>
          </p:cNvPr>
          <p:cNvSpPr txBox="1"/>
          <p:nvPr/>
        </p:nvSpPr>
        <p:spPr>
          <a:xfrm>
            <a:off x="544697" y="1971008"/>
            <a:ext cx="11159899" cy="1573508"/>
          </a:xfrm>
          <a:prstGeom prst="rect">
            <a:avLst/>
          </a:prstGeom>
          <a:noFill/>
        </p:spPr>
        <p:txBody>
          <a:bodyPr wrap="square" rtlCol="0">
            <a:spAutoFit/>
          </a:bodyPr>
          <a:lstStyle/>
          <a:p>
            <a:pPr marL="90901" indent="-342900">
              <a:lnSpc>
                <a:spcPct val="150000"/>
              </a:lnSpc>
              <a:buFont typeface="Wingdings" panose="05000000000000000000" pitchFamily="2" charset="2"/>
              <a:buChar char="u"/>
            </a:pPr>
            <a:r>
              <a:rPr lang="ja-JP" altLang="en-US" sz="2200" dirty="0"/>
              <a:t>博覧会協会、協会からの受託、各国政府、出展企業、大阪パビリオン関係</a:t>
            </a:r>
            <a:endParaRPr lang="en-US" altLang="ja-JP" sz="2200" dirty="0"/>
          </a:p>
          <a:p>
            <a:pPr marL="90901" indent="-342900">
              <a:lnSpc>
                <a:spcPct val="150000"/>
              </a:lnSpc>
              <a:buFont typeface="Wingdings" panose="05000000000000000000" pitchFamily="2" charset="2"/>
              <a:buChar char="u"/>
            </a:pPr>
            <a:r>
              <a:rPr lang="ja-JP" altLang="en-US" sz="2200" dirty="0"/>
              <a:t>会場外の需要者のイベンター、商店街、その他万博に関する調達を行いたい企業　</a:t>
            </a:r>
            <a:endParaRPr lang="en-US" altLang="ja-JP" sz="2200" dirty="0"/>
          </a:p>
          <a:p>
            <a:pPr marL="90901" indent="-342900">
              <a:lnSpc>
                <a:spcPct val="150000"/>
              </a:lnSpc>
              <a:buFont typeface="Wingdings" panose="05000000000000000000" pitchFamily="2" charset="2"/>
              <a:buChar char="u"/>
            </a:pPr>
            <a:r>
              <a:rPr lang="ja-JP" altLang="en-US" sz="2200" dirty="0"/>
              <a:t>日本国内に有人の事務所を構えている海外企業</a:t>
            </a:r>
            <a:endParaRPr lang="en-US" altLang="ja-JP" sz="2200" dirty="0"/>
          </a:p>
        </p:txBody>
      </p:sp>
      <p:sp>
        <p:nvSpPr>
          <p:cNvPr id="5" name="テキスト ボックス 4">
            <a:extLst>
              <a:ext uri="{FF2B5EF4-FFF2-40B4-BE49-F238E27FC236}">
                <a16:creationId xmlns:a16="http://schemas.microsoft.com/office/drawing/2014/main" id="{3579BDC6-C351-4C52-AED2-278BABCA348B}"/>
              </a:ext>
            </a:extLst>
          </p:cNvPr>
          <p:cNvSpPr txBox="1"/>
          <p:nvPr/>
        </p:nvSpPr>
        <p:spPr>
          <a:xfrm>
            <a:off x="544697" y="4919362"/>
            <a:ext cx="11494696" cy="1573508"/>
          </a:xfrm>
          <a:prstGeom prst="rect">
            <a:avLst/>
          </a:prstGeom>
          <a:noFill/>
        </p:spPr>
        <p:txBody>
          <a:bodyPr wrap="square" rtlCol="0">
            <a:spAutoFit/>
          </a:bodyPr>
          <a:lstStyle/>
          <a:p>
            <a:pPr marL="90901" indent="-342900">
              <a:lnSpc>
                <a:spcPct val="150000"/>
              </a:lnSpc>
              <a:buFont typeface="Wingdings" panose="05000000000000000000" pitchFamily="2" charset="2"/>
              <a:buChar char="u"/>
            </a:pPr>
            <a:r>
              <a:rPr lang="ja-JP" altLang="en-US" sz="2200" dirty="0"/>
              <a:t>中小企業とは中小企業基本法に規定の対象者に企業組合・協業組合を加えた</a:t>
            </a:r>
            <a:endParaRPr lang="en-US" altLang="ja-JP" sz="2200" dirty="0"/>
          </a:p>
          <a:p>
            <a:pPr>
              <a:lnSpc>
                <a:spcPct val="150000"/>
              </a:lnSpc>
            </a:pPr>
            <a:r>
              <a:rPr lang="en-US" altLang="ja-JP" sz="2200" dirty="0"/>
              <a:t>    </a:t>
            </a:r>
            <a:r>
              <a:rPr lang="ja-JP" altLang="en-US" sz="2200" dirty="0"/>
              <a:t>中小企業者・小規模企業者</a:t>
            </a:r>
            <a:endParaRPr lang="en-US" altLang="ja-JP" sz="2200" dirty="0"/>
          </a:p>
          <a:p>
            <a:pPr marL="90901" indent="-342900">
              <a:lnSpc>
                <a:spcPct val="150000"/>
              </a:lnSpc>
              <a:buFont typeface="Wingdings" panose="05000000000000000000" pitchFamily="2" charset="2"/>
              <a:buChar char="u"/>
            </a:pPr>
            <a:r>
              <a:rPr lang="ja-JP" altLang="en-US" sz="2200" dirty="0"/>
              <a:t>個人事業者含む大阪府内の中小企業　大阪府内に有人の事務所があり営業実態がある</a:t>
            </a:r>
            <a:endParaRPr lang="en-US" altLang="ja-JP" sz="2200" dirty="0"/>
          </a:p>
        </p:txBody>
      </p:sp>
      <p:sp>
        <p:nvSpPr>
          <p:cNvPr id="6" name="スライド番号プレースホルダー 5"/>
          <p:cNvSpPr>
            <a:spLocks noGrp="1"/>
          </p:cNvSpPr>
          <p:nvPr>
            <p:ph type="sldNum" sz="quarter" idx="12"/>
          </p:nvPr>
        </p:nvSpPr>
        <p:spPr>
          <a:xfrm>
            <a:off x="9457268" y="6692210"/>
            <a:ext cx="2743200" cy="165797"/>
          </a:xfrm>
        </p:spPr>
        <p:txBody>
          <a:bodyPr/>
          <a:lstStyle/>
          <a:p>
            <a:fld id="{03946589-08E0-4416-966A-003788EEBAFC}" type="slidenum">
              <a:rPr lang="ja-JP" altLang="en-US" sz="1600"/>
              <a:t>5</a:t>
            </a:fld>
            <a:endParaRPr lang="ja-JP" altLang="en-US" sz="1600" dirty="0"/>
          </a:p>
        </p:txBody>
      </p:sp>
      <p:cxnSp>
        <p:nvCxnSpPr>
          <p:cNvPr id="7" name="直線コネクタ 6">
            <a:extLst>
              <a:ext uri="{FF2B5EF4-FFF2-40B4-BE49-F238E27FC236}">
                <a16:creationId xmlns:a16="http://schemas.microsoft.com/office/drawing/2014/main" id="{D8EF87F6-567E-418D-BB57-9B598DC1D572}"/>
              </a:ext>
            </a:extLst>
          </p:cNvPr>
          <p:cNvCxnSpPr>
            <a:cxnSpLocks/>
          </p:cNvCxnSpPr>
          <p:nvPr/>
        </p:nvCxnSpPr>
        <p:spPr>
          <a:xfrm>
            <a:off x="5706198" y="6481892"/>
            <a:ext cx="518855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0" name="テキスト ボックス 9">
            <a:extLst>
              <a:ext uri="{FF2B5EF4-FFF2-40B4-BE49-F238E27FC236}">
                <a16:creationId xmlns:a16="http://schemas.microsoft.com/office/drawing/2014/main" id="{367F7B9B-4CEE-44F6-943A-C57F2081243A}"/>
              </a:ext>
            </a:extLst>
          </p:cNvPr>
          <p:cNvSpPr txBox="1"/>
          <p:nvPr/>
        </p:nvSpPr>
        <p:spPr>
          <a:xfrm>
            <a:off x="838200" y="3614251"/>
            <a:ext cx="10279755" cy="429624"/>
          </a:xfrm>
          <a:prstGeom prst="rect">
            <a:avLst/>
          </a:prstGeom>
          <a:noFill/>
        </p:spPr>
        <p:txBody>
          <a:bodyPr wrap="square" rtlCol="0">
            <a:spAutoFit/>
          </a:bodyPr>
          <a:lstStyle/>
          <a:p>
            <a:pPr algn="l"/>
            <a:r>
              <a:rPr kumimoji="1" lang="ja-JP" altLang="en-US" sz="2200" dirty="0">
                <a:latin typeface="Meiryo UI" panose="020B0604030504040204" pitchFamily="50" charset="-128"/>
                <a:ea typeface="Meiryo UI" panose="020B0604030504040204" pitchFamily="50" charset="-128"/>
              </a:rPr>
              <a:t>万博関連：会場の設備、展示物、会場外の万博記念セール、</a:t>
            </a:r>
            <a:r>
              <a:rPr kumimoji="1" lang="en-US" altLang="ja-JP" sz="2200" dirty="0">
                <a:latin typeface="Meiryo UI" panose="020B0604030504040204" pitchFamily="50" charset="-128"/>
                <a:ea typeface="Meiryo UI" panose="020B0604030504040204" pitchFamily="50" charset="-128"/>
              </a:rPr>
              <a:t>SDG</a:t>
            </a:r>
            <a:r>
              <a:rPr kumimoji="1" lang="ja-JP" altLang="en-US" sz="2200" dirty="0" err="1">
                <a:latin typeface="Meiryo UI" panose="020B0604030504040204" pitchFamily="50" charset="-128"/>
                <a:ea typeface="Meiryo UI" panose="020B0604030504040204" pitchFamily="50" charset="-128"/>
              </a:rPr>
              <a:t>ｓ</a:t>
            </a:r>
            <a:r>
              <a:rPr kumimoji="1" lang="ja-JP" altLang="en-US" sz="2200" dirty="0">
                <a:latin typeface="Meiryo UI" panose="020B0604030504040204" pitchFamily="50" charset="-128"/>
                <a:ea typeface="Meiryo UI" panose="020B0604030504040204" pitchFamily="50" charset="-128"/>
              </a:rPr>
              <a:t>フェアなど</a:t>
            </a:r>
          </a:p>
        </p:txBody>
      </p:sp>
    </p:spTree>
    <p:extLst>
      <p:ext uri="{BB962C8B-B14F-4D97-AF65-F5344CB8AC3E}">
        <p14:creationId xmlns:p14="http://schemas.microsoft.com/office/powerpoint/2010/main" val="315925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81253" y="56806"/>
            <a:ext cx="9709113" cy="696335"/>
          </a:xfrm>
        </p:spPr>
        <p:txBody>
          <a:bodyPr>
            <a:normAutofit/>
          </a:bodyPr>
          <a:lstStyle/>
          <a:p>
            <a:pPr marL="457200" indent="-457200">
              <a:buFont typeface="Wingdings" panose="05000000000000000000" pitchFamily="2" charset="2"/>
              <a:buChar char="n"/>
            </a:pPr>
            <a:r>
              <a:rPr lang="ja-JP" altLang="en-US" sz="3200" dirty="0"/>
              <a:t>もずやんモールとは</a:t>
            </a:r>
          </a:p>
        </p:txBody>
      </p:sp>
      <p:sp>
        <p:nvSpPr>
          <p:cNvPr id="10" name="フリーフォーム: 図形 9">
            <a:extLst>
              <a:ext uri="{FF2B5EF4-FFF2-40B4-BE49-F238E27FC236}">
                <a16:creationId xmlns:a16="http://schemas.microsoft.com/office/drawing/2014/main" id="{2311F083-5A17-442F-A3BB-546083631059}"/>
              </a:ext>
            </a:extLst>
          </p:cNvPr>
          <p:cNvSpPr/>
          <p:nvPr/>
        </p:nvSpPr>
        <p:spPr>
          <a:xfrm>
            <a:off x="627649" y="1175499"/>
            <a:ext cx="3694061" cy="627530"/>
          </a:xfrm>
          <a:custGeom>
            <a:avLst/>
            <a:gdLst>
              <a:gd name="connsiteX0" fmla="*/ 0 w 3694061"/>
              <a:gd name="connsiteY0" fmla="*/ 104590 h 627530"/>
              <a:gd name="connsiteX1" fmla="*/ 104590 w 3694061"/>
              <a:gd name="connsiteY1" fmla="*/ 0 h 627530"/>
              <a:gd name="connsiteX2" fmla="*/ 3589471 w 3694061"/>
              <a:gd name="connsiteY2" fmla="*/ 0 h 627530"/>
              <a:gd name="connsiteX3" fmla="*/ 3694061 w 3694061"/>
              <a:gd name="connsiteY3" fmla="*/ 104590 h 627530"/>
              <a:gd name="connsiteX4" fmla="*/ 3694061 w 3694061"/>
              <a:gd name="connsiteY4" fmla="*/ 522940 h 627530"/>
              <a:gd name="connsiteX5" fmla="*/ 3589471 w 3694061"/>
              <a:gd name="connsiteY5" fmla="*/ 627530 h 627530"/>
              <a:gd name="connsiteX6" fmla="*/ 104590 w 3694061"/>
              <a:gd name="connsiteY6" fmla="*/ 627530 h 627530"/>
              <a:gd name="connsiteX7" fmla="*/ 0 w 3694061"/>
              <a:gd name="connsiteY7" fmla="*/ 522940 h 627530"/>
              <a:gd name="connsiteX8" fmla="*/ 0 w 3694061"/>
              <a:gd name="connsiteY8" fmla="*/ 104590 h 62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4061" h="627530">
                <a:moveTo>
                  <a:pt x="0" y="104590"/>
                </a:moveTo>
                <a:cubicBezTo>
                  <a:pt x="0" y="46827"/>
                  <a:pt x="46827" y="0"/>
                  <a:pt x="104590" y="0"/>
                </a:cubicBezTo>
                <a:lnTo>
                  <a:pt x="3589471" y="0"/>
                </a:lnTo>
                <a:cubicBezTo>
                  <a:pt x="3647234" y="0"/>
                  <a:pt x="3694061" y="46827"/>
                  <a:pt x="3694061" y="104590"/>
                </a:cubicBezTo>
                <a:lnTo>
                  <a:pt x="3694061" y="522940"/>
                </a:lnTo>
                <a:cubicBezTo>
                  <a:pt x="3694061" y="580703"/>
                  <a:pt x="3647234" y="627530"/>
                  <a:pt x="3589471" y="627530"/>
                </a:cubicBezTo>
                <a:lnTo>
                  <a:pt x="104590" y="627530"/>
                </a:lnTo>
                <a:cubicBezTo>
                  <a:pt x="46827" y="627530"/>
                  <a:pt x="0" y="580703"/>
                  <a:pt x="0" y="522940"/>
                </a:cubicBezTo>
                <a:lnTo>
                  <a:pt x="0" y="10459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833" tIns="106833" rIns="106833" bIns="106833"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t>サプライヤーリスト</a:t>
            </a:r>
          </a:p>
        </p:txBody>
      </p:sp>
      <p:sp>
        <p:nvSpPr>
          <p:cNvPr id="11" name="フリーフォーム: 図形 10">
            <a:extLst>
              <a:ext uri="{FF2B5EF4-FFF2-40B4-BE49-F238E27FC236}">
                <a16:creationId xmlns:a16="http://schemas.microsoft.com/office/drawing/2014/main" id="{EEBA494F-2606-4B35-9553-882BD5475FB2}"/>
              </a:ext>
            </a:extLst>
          </p:cNvPr>
          <p:cNvSpPr/>
          <p:nvPr/>
        </p:nvSpPr>
        <p:spPr>
          <a:xfrm>
            <a:off x="752384" y="3988556"/>
            <a:ext cx="3661580" cy="627218"/>
          </a:xfrm>
          <a:custGeom>
            <a:avLst/>
            <a:gdLst>
              <a:gd name="connsiteX0" fmla="*/ 0 w 3661580"/>
              <a:gd name="connsiteY0" fmla="*/ 104538 h 627218"/>
              <a:gd name="connsiteX1" fmla="*/ 104538 w 3661580"/>
              <a:gd name="connsiteY1" fmla="*/ 0 h 627218"/>
              <a:gd name="connsiteX2" fmla="*/ 3557042 w 3661580"/>
              <a:gd name="connsiteY2" fmla="*/ 0 h 627218"/>
              <a:gd name="connsiteX3" fmla="*/ 3661580 w 3661580"/>
              <a:gd name="connsiteY3" fmla="*/ 104538 h 627218"/>
              <a:gd name="connsiteX4" fmla="*/ 3661580 w 3661580"/>
              <a:gd name="connsiteY4" fmla="*/ 522680 h 627218"/>
              <a:gd name="connsiteX5" fmla="*/ 3557042 w 3661580"/>
              <a:gd name="connsiteY5" fmla="*/ 627218 h 627218"/>
              <a:gd name="connsiteX6" fmla="*/ 104538 w 3661580"/>
              <a:gd name="connsiteY6" fmla="*/ 627218 h 627218"/>
              <a:gd name="connsiteX7" fmla="*/ 0 w 3661580"/>
              <a:gd name="connsiteY7" fmla="*/ 522680 h 627218"/>
              <a:gd name="connsiteX8" fmla="*/ 0 w 3661580"/>
              <a:gd name="connsiteY8" fmla="*/ 104538 h 62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1580" h="627218">
                <a:moveTo>
                  <a:pt x="0" y="104538"/>
                </a:moveTo>
                <a:cubicBezTo>
                  <a:pt x="0" y="46803"/>
                  <a:pt x="46803" y="0"/>
                  <a:pt x="104538" y="0"/>
                </a:cubicBezTo>
                <a:lnTo>
                  <a:pt x="3557042" y="0"/>
                </a:lnTo>
                <a:cubicBezTo>
                  <a:pt x="3614777" y="0"/>
                  <a:pt x="3661580" y="46803"/>
                  <a:pt x="3661580" y="104538"/>
                </a:cubicBezTo>
                <a:lnTo>
                  <a:pt x="3661580" y="522680"/>
                </a:lnTo>
                <a:cubicBezTo>
                  <a:pt x="3661580" y="580415"/>
                  <a:pt x="3614777" y="627218"/>
                  <a:pt x="3557042" y="627218"/>
                </a:cubicBezTo>
                <a:lnTo>
                  <a:pt x="104538" y="627218"/>
                </a:lnTo>
                <a:cubicBezTo>
                  <a:pt x="46803" y="627218"/>
                  <a:pt x="0" y="580415"/>
                  <a:pt x="0" y="522680"/>
                </a:cubicBezTo>
                <a:lnTo>
                  <a:pt x="0" y="104538"/>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818" tIns="106818" rIns="106818" bIns="106818" numCol="1" spcCol="1270" anchor="ctr" anchorCtr="0">
            <a:noAutofit/>
          </a:bodyPr>
          <a:lstStyle/>
          <a:p>
            <a:pPr marL="0" lvl="0" indent="0" algn="l" defTabSz="889000">
              <a:lnSpc>
                <a:spcPct val="90000"/>
              </a:lnSpc>
              <a:spcBef>
                <a:spcPct val="0"/>
              </a:spcBef>
              <a:spcAft>
                <a:spcPct val="35000"/>
              </a:spcAft>
              <a:buNone/>
            </a:pPr>
            <a:r>
              <a:rPr kumimoji="1" lang="en-US" altLang="ja-JP" sz="2000" b="1" kern="1200" dirty="0"/>
              <a:t>Web</a:t>
            </a:r>
            <a:r>
              <a:rPr kumimoji="1" lang="ja-JP" altLang="en-US" sz="2000" b="1" kern="1200" dirty="0"/>
              <a:t>商談マッチング機能</a:t>
            </a:r>
          </a:p>
        </p:txBody>
      </p:sp>
      <p:sp>
        <p:nvSpPr>
          <p:cNvPr id="3" name="テキスト ボックス 2">
            <a:extLst>
              <a:ext uri="{FF2B5EF4-FFF2-40B4-BE49-F238E27FC236}">
                <a16:creationId xmlns:a16="http://schemas.microsoft.com/office/drawing/2014/main" id="{043224AD-A9F5-40B0-B8B6-1E5906C7AB17}"/>
              </a:ext>
            </a:extLst>
          </p:cNvPr>
          <p:cNvSpPr txBox="1"/>
          <p:nvPr/>
        </p:nvSpPr>
        <p:spPr>
          <a:xfrm>
            <a:off x="475932" y="2064998"/>
            <a:ext cx="6178063" cy="1438855"/>
          </a:xfrm>
          <a:prstGeom prst="rect">
            <a:avLst/>
          </a:prstGeom>
          <a:noFill/>
        </p:spPr>
        <p:txBody>
          <a:bodyPr wrap="square" rtlCol="0">
            <a:spAutoFit/>
          </a:bodyPr>
          <a:lstStyle/>
          <a:p>
            <a:pPr marL="90901" indent="-342900">
              <a:lnSpc>
                <a:spcPct val="150000"/>
              </a:lnSpc>
              <a:buFont typeface="Wingdings" panose="05000000000000000000" pitchFamily="2" charset="2"/>
              <a:buChar char="u"/>
            </a:pPr>
            <a:r>
              <a:rPr lang="ja-JP" altLang="en-US" sz="2000" dirty="0"/>
              <a:t>サービス、業務などの</a:t>
            </a:r>
            <a:r>
              <a:rPr lang="ja-JP" altLang="en-US" sz="2000" b="1" dirty="0"/>
              <a:t>取引先を検索できる機能</a:t>
            </a:r>
            <a:endParaRPr lang="en-US" altLang="ja-JP" sz="2000" b="1" dirty="0"/>
          </a:p>
          <a:p>
            <a:pPr marL="548100" lvl="1" indent="-342900">
              <a:lnSpc>
                <a:spcPct val="150000"/>
              </a:lnSpc>
              <a:buFont typeface="Arial" panose="020B0604020202020204" pitchFamily="34" charset="0"/>
              <a:buChar char="•"/>
            </a:pPr>
            <a:r>
              <a:rPr lang="ja-JP" altLang="en-US" sz="2000" b="1" dirty="0"/>
              <a:t>受注側</a:t>
            </a:r>
            <a:r>
              <a:rPr lang="ja-JP" altLang="en-US" sz="2000" dirty="0"/>
              <a:t>：自社のサービス内容、強みを掲載し</a:t>
            </a:r>
            <a:r>
              <a:rPr lang="en-US" altLang="ja-JP" sz="2000" dirty="0"/>
              <a:t>PR</a:t>
            </a:r>
          </a:p>
          <a:p>
            <a:pPr marL="548100" lvl="1" indent="-342900">
              <a:lnSpc>
                <a:spcPct val="150000"/>
              </a:lnSpc>
              <a:buFont typeface="Arial" panose="020B0604020202020204" pitchFamily="34" charset="0"/>
              <a:buChar char="•"/>
            </a:pPr>
            <a:r>
              <a:rPr lang="ja-JP" altLang="en-US" sz="2000" b="1" dirty="0"/>
              <a:t>発注側</a:t>
            </a:r>
            <a:r>
              <a:rPr lang="ja-JP" altLang="en-US" sz="2000" dirty="0"/>
              <a:t>：一覧から検索し直接オファー</a:t>
            </a:r>
            <a:endParaRPr lang="en-US" altLang="ja-JP" sz="2000" dirty="0"/>
          </a:p>
        </p:txBody>
      </p:sp>
      <p:sp>
        <p:nvSpPr>
          <p:cNvPr id="5" name="テキスト ボックス 4">
            <a:extLst>
              <a:ext uri="{FF2B5EF4-FFF2-40B4-BE49-F238E27FC236}">
                <a16:creationId xmlns:a16="http://schemas.microsoft.com/office/drawing/2014/main" id="{3579BDC6-C351-4C52-AED2-278BABCA348B}"/>
              </a:ext>
            </a:extLst>
          </p:cNvPr>
          <p:cNvSpPr txBox="1"/>
          <p:nvPr/>
        </p:nvSpPr>
        <p:spPr>
          <a:xfrm>
            <a:off x="426597" y="4877743"/>
            <a:ext cx="10359965" cy="1438855"/>
          </a:xfrm>
          <a:prstGeom prst="rect">
            <a:avLst/>
          </a:prstGeom>
          <a:noFill/>
        </p:spPr>
        <p:txBody>
          <a:bodyPr wrap="square" rtlCol="0">
            <a:spAutoFit/>
          </a:bodyPr>
          <a:lstStyle/>
          <a:p>
            <a:pPr marL="90901" indent="-342900">
              <a:lnSpc>
                <a:spcPct val="150000"/>
              </a:lnSpc>
              <a:buFont typeface="Wingdings" panose="05000000000000000000" pitchFamily="2" charset="2"/>
              <a:buChar char="u"/>
            </a:pPr>
            <a:r>
              <a:rPr lang="ja-JP" altLang="en-US" sz="2000" dirty="0"/>
              <a:t>発注側と受注側を効率よく</a:t>
            </a:r>
            <a:r>
              <a:rPr lang="ja-JP" altLang="en-US" sz="2000" b="1" dirty="0"/>
              <a:t>マッチングできる機能</a:t>
            </a:r>
            <a:endParaRPr lang="en-US" altLang="ja-JP" sz="2000" b="1" dirty="0"/>
          </a:p>
          <a:p>
            <a:pPr marL="548100" lvl="1" indent="-342900">
              <a:lnSpc>
                <a:spcPct val="150000"/>
              </a:lnSpc>
              <a:buFont typeface="Arial" panose="020B0604020202020204" pitchFamily="34" charset="0"/>
              <a:buChar char="•"/>
            </a:pPr>
            <a:r>
              <a:rPr lang="ja-JP" altLang="en-US" sz="2000" b="1" dirty="0"/>
              <a:t>発注側</a:t>
            </a:r>
            <a:r>
              <a:rPr lang="ja-JP" altLang="en-US" sz="2000" dirty="0"/>
              <a:t>：登録されている売り手に対して購入・調達・発注等を目的とした提案募集</a:t>
            </a:r>
            <a:endParaRPr lang="en-US" altLang="ja-JP" sz="2000" dirty="0"/>
          </a:p>
          <a:p>
            <a:pPr marL="548100" lvl="1" indent="-342900">
              <a:lnSpc>
                <a:spcPct val="150000"/>
              </a:lnSpc>
              <a:buFont typeface="Arial" panose="020B0604020202020204" pitchFamily="34" charset="0"/>
              <a:buChar char="•"/>
            </a:pPr>
            <a:r>
              <a:rPr lang="ja-JP" altLang="en-US" sz="2000" b="1" dirty="0"/>
              <a:t>受注側</a:t>
            </a:r>
            <a:r>
              <a:rPr lang="ja-JP" altLang="en-US" sz="2000" dirty="0"/>
              <a:t>：予め関心カテゴリを登録する事によって発注者からの新着案件メール受信</a:t>
            </a:r>
            <a:endParaRPr lang="en-US" altLang="ja-JP" sz="2000" dirty="0"/>
          </a:p>
        </p:txBody>
      </p:sp>
      <p:sp>
        <p:nvSpPr>
          <p:cNvPr id="8" name="スライド番号プレースホルダー 7"/>
          <p:cNvSpPr>
            <a:spLocks noGrp="1"/>
          </p:cNvSpPr>
          <p:nvPr>
            <p:ph type="sldNum" sz="quarter" idx="12"/>
          </p:nvPr>
        </p:nvSpPr>
        <p:spPr/>
        <p:txBody>
          <a:bodyPr/>
          <a:lstStyle/>
          <a:p>
            <a:fld id="{03946589-08E0-4416-966A-003788EEBAFC}" type="slidenum">
              <a:rPr lang="ja-JP" altLang="en-US" sz="1600"/>
              <a:t>6</a:t>
            </a:fld>
            <a:endParaRPr lang="ja-JP" altLang="en-US" sz="1600" dirty="0"/>
          </a:p>
        </p:txBody>
      </p:sp>
      <p:pic>
        <p:nvPicPr>
          <p:cNvPr id="9" name="コンテンツ プレースホルダー 11">
            <a:extLst>
              <a:ext uri="{FF2B5EF4-FFF2-40B4-BE49-F238E27FC236}">
                <a16:creationId xmlns:a16="http://schemas.microsoft.com/office/drawing/2014/main" id="{9F96B3BB-2E88-493D-AFFF-2030E4C8368F}"/>
              </a:ext>
            </a:extLst>
          </p:cNvPr>
          <p:cNvPicPr>
            <a:picLocks noChangeAspect="1"/>
          </p:cNvPicPr>
          <p:nvPr/>
        </p:nvPicPr>
        <p:blipFill rotWithShape="1">
          <a:blip r:embed="rId3">
            <a:extLst>
              <a:ext uri="{28A0092B-C50C-407E-A947-70E740481C1C}">
                <a14:useLocalDpi xmlns:a14="http://schemas.microsoft.com/office/drawing/2010/main" val="0"/>
              </a:ext>
            </a:extLst>
          </a:blip>
          <a:srcRect r="-876" b="28358"/>
          <a:stretch/>
        </p:blipFill>
        <p:spPr>
          <a:xfrm>
            <a:off x="6653995" y="884125"/>
            <a:ext cx="5356752" cy="4107261"/>
          </a:xfrm>
          <a:prstGeom prst="rect">
            <a:avLst/>
          </a:prstGeom>
          <a:solidFill>
            <a:schemeClr val="bg1"/>
          </a:solidFill>
        </p:spPr>
      </p:pic>
    </p:spTree>
    <p:extLst>
      <p:ext uri="{BB962C8B-B14F-4D97-AF65-F5344CB8AC3E}">
        <p14:creationId xmlns:p14="http://schemas.microsoft.com/office/powerpoint/2010/main" val="284773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B52270-38C3-437B-AB21-4F7B15730832}"/>
              </a:ext>
            </a:extLst>
          </p:cNvPr>
          <p:cNvSpPr>
            <a:spLocks noGrp="1"/>
          </p:cNvSpPr>
          <p:nvPr>
            <p:ph type="title"/>
          </p:nvPr>
        </p:nvSpPr>
        <p:spPr>
          <a:xfrm>
            <a:off x="181253" y="28152"/>
            <a:ext cx="9834070" cy="653395"/>
          </a:xfrm>
        </p:spPr>
        <p:txBody>
          <a:bodyPr>
            <a:normAutofit/>
          </a:bodyPr>
          <a:lstStyle/>
          <a:p>
            <a:pPr marL="457200" indent="-457200">
              <a:buFont typeface="Wingdings" panose="05000000000000000000" pitchFamily="2" charset="2"/>
              <a:buChar char="n"/>
            </a:pPr>
            <a:r>
              <a:rPr kumimoji="1" lang="ja-JP" altLang="en-US" sz="3200" b="1" dirty="0"/>
              <a:t>サービス内容・機能</a:t>
            </a:r>
          </a:p>
        </p:txBody>
      </p:sp>
      <p:sp>
        <p:nvSpPr>
          <p:cNvPr id="8" name="四角形: 角を丸くする 7">
            <a:extLst>
              <a:ext uri="{FF2B5EF4-FFF2-40B4-BE49-F238E27FC236}">
                <a16:creationId xmlns:a16="http://schemas.microsoft.com/office/drawing/2014/main" id="{2B8C44A3-09CA-45DE-ABA7-8767FBAAF7CE}"/>
              </a:ext>
            </a:extLst>
          </p:cNvPr>
          <p:cNvSpPr/>
          <p:nvPr/>
        </p:nvSpPr>
        <p:spPr>
          <a:xfrm>
            <a:off x="377110" y="1060599"/>
            <a:ext cx="4674614" cy="75350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3600" b="1" dirty="0"/>
              <a:t>サプライヤーリスト</a:t>
            </a:r>
          </a:p>
        </p:txBody>
      </p:sp>
      <p:sp>
        <p:nvSpPr>
          <p:cNvPr id="10" name="テキスト ボックス 9">
            <a:extLst>
              <a:ext uri="{FF2B5EF4-FFF2-40B4-BE49-F238E27FC236}">
                <a16:creationId xmlns:a16="http://schemas.microsoft.com/office/drawing/2014/main" id="{26C3141C-9452-4F76-81B5-3B3DFE244C2B}"/>
              </a:ext>
            </a:extLst>
          </p:cNvPr>
          <p:cNvSpPr txBox="1"/>
          <p:nvPr/>
        </p:nvSpPr>
        <p:spPr>
          <a:xfrm>
            <a:off x="5228762" y="1189861"/>
            <a:ext cx="5914747" cy="523220"/>
          </a:xfrm>
          <a:prstGeom prst="rect">
            <a:avLst/>
          </a:prstGeom>
          <a:noFill/>
        </p:spPr>
        <p:txBody>
          <a:bodyPr wrap="square" rtlCol="0">
            <a:spAutoFit/>
          </a:bodyPr>
          <a:lstStyle/>
          <a:p>
            <a:pPr algn="l"/>
            <a:r>
              <a:rPr kumimoji="1" lang="ja-JP" altLang="en-US" sz="2800" dirty="0">
                <a:latin typeface="Meiryo UI" panose="020B0604030504040204" pitchFamily="50" charset="-128"/>
                <a:ea typeface="Meiryo UI" panose="020B0604030504040204" pitchFamily="50" charset="-128"/>
              </a:rPr>
              <a:t>サービス・業務などの取引先を検索できる</a:t>
            </a:r>
          </a:p>
        </p:txBody>
      </p:sp>
      <p:sp>
        <p:nvSpPr>
          <p:cNvPr id="13" name="矢印: 右 12">
            <a:extLst>
              <a:ext uri="{FF2B5EF4-FFF2-40B4-BE49-F238E27FC236}">
                <a16:creationId xmlns:a16="http://schemas.microsoft.com/office/drawing/2014/main" id="{1782072B-C672-4B57-AC32-3024C72665A6}"/>
              </a:ext>
            </a:extLst>
          </p:cNvPr>
          <p:cNvSpPr/>
          <p:nvPr/>
        </p:nvSpPr>
        <p:spPr>
          <a:xfrm>
            <a:off x="5051724" y="3250056"/>
            <a:ext cx="1851023" cy="1286120"/>
          </a:xfrm>
          <a:prstGeom prst="rightArrow">
            <a:avLst>
              <a:gd name="adj1" fmla="val 50000"/>
              <a:gd name="adj2" fmla="val 4237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ＰＲ</a:t>
            </a:r>
          </a:p>
        </p:txBody>
      </p:sp>
      <p:sp>
        <p:nvSpPr>
          <p:cNvPr id="14" name="矢印: 左 13">
            <a:extLst>
              <a:ext uri="{FF2B5EF4-FFF2-40B4-BE49-F238E27FC236}">
                <a16:creationId xmlns:a16="http://schemas.microsoft.com/office/drawing/2014/main" id="{6F84E592-37F3-471F-862C-77622D956A6D}"/>
              </a:ext>
            </a:extLst>
          </p:cNvPr>
          <p:cNvSpPr/>
          <p:nvPr/>
        </p:nvSpPr>
        <p:spPr>
          <a:xfrm>
            <a:off x="4980010" y="4416567"/>
            <a:ext cx="1851023" cy="1358131"/>
          </a:xfrm>
          <a:prstGeom prst="leftArrow">
            <a:avLst>
              <a:gd name="adj1" fmla="val 50000"/>
              <a:gd name="adj2" fmla="val 41806"/>
            </a:avLst>
          </a:prstGeom>
          <a:solidFill>
            <a:srgbClr val="F29898"/>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オファー</a:t>
            </a:r>
          </a:p>
        </p:txBody>
      </p:sp>
      <p:sp>
        <p:nvSpPr>
          <p:cNvPr id="15" name="四角形: 角を丸くする 14">
            <a:extLst>
              <a:ext uri="{FF2B5EF4-FFF2-40B4-BE49-F238E27FC236}">
                <a16:creationId xmlns:a16="http://schemas.microsoft.com/office/drawing/2014/main" id="{F0BB5764-1ECF-44AD-809B-BA0365A320F4}"/>
              </a:ext>
            </a:extLst>
          </p:cNvPr>
          <p:cNvSpPr/>
          <p:nvPr/>
        </p:nvSpPr>
        <p:spPr>
          <a:xfrm>
            <a:off x="1283501" y="3420960"/>
            <a:ext cx="3097147" cy="2459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solidFill>
                  <a:schemeClr val="bg1"/>
                </a:solidFill>
              </a:rPr>
              <a:t>受注者</a:t>
            </a:r>
            <a:endParaRPr lang="en-US" altLang="ja-JP" sz="4000" b="1" dirty="0">
              <a:solidFill>
                <a:schemeClr val="bg1"/>
              </a:solidFill>
            </a:endParaRPr>
          </a:p>
          <a:p>
            <a:pPr algn="ctr">
              <a:lnSpc>
                <a:spcPct val="150000"/>
              </a:lnSpc>
            </a:pPr>
            <a:r>
              <a:rPr lang="ja-JP" altLang="en-US" sz="2800" dirty="0">
                <a:solidFill>
                  <a:schemeClr val="bg1"/>
                </a:solidFill>
              </a:rPr>
              <a:t>自社の商品</a:t>
            </a:r>
            <a:endParaRPr lang="en-US" altLang="ja-JP" sz="2800" dirty="0">
              <a:solidFill>
                <a:schemeClr val="bg1"/>
              </a:solidFill>
            </a:endParaRPr>
          </a:p>
          <a:p>
            <a:pPr algn="ctr">
              <a:lnSpc>
                <a:spcPct val="150000"/>
              </a:lnSpc>
            </a:pPr>
            <a:r>
              <a:rPr lang="ja-JP" altLang="en-US" sz="2800" dirty="0">
                <a:solidFill>
                  <a:schemeClr val="bg1"/>
                </a:solidFill>
              </a:rPr>
              <a:t>サービス・強み</a:t>
            </a:r>
            <a:endParaRPr lang="en-US" altLang="ja-JP" sz="2800" dirty="0">
              <a:solidFill>
                <a:schemeClr val="bg1"/>
              </a:solidFill>
            </a:endParaRPr>
          </a:p>
        </p:txBody>
      </p:sp>
      <p:sp>
        <p:nvSpPr>
          <p:cNvPr id="16" name="四角形: 角を丸くする 15">
            <a:extLst>
              <a:ext uri="{FF2B5EF4-FFF2-40B4-BE49-F238E27FC236}">
                <a16:creationId xmlns:a16="http://schemas.microsoft.com/office/drawing/2014/main" id="{F0EA1EAE-63A0-4036-BE68-E3D5AD4467CA}"/>
              </a:ext>
            </a:extLst>
          </p:cNvPr>
          <p:cNvSpPr/>
          <p:nvPr/>
        </p:nvSpPr>
        <p:spPr>
          <a:xfrm>
            <a:off x="7811354" y="3460483"/>
            <a:ext cx="3097147" cy="2431363"/>
          </a:xfrm>
          <a:prstGeom prst="roundRect">
            <a:avLst/>
          </a:prstGeom>
          <a:solidFill>
            <a:srgbClr val="EA58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solidFill>
                  <a:schemeClr val="bg1"/>
                </a:solidFill>
              </a:rPr>
              <a:t>発注者</a:t>
            </a:r>
            <a:endParaRPr lang="en-US" altLang="ja-JP" sz="4000" b="1" dirty="0">
              <a:solidFill>
                <a:schemeClr val="bg1"/>
              </a:solidFill>
            </a:endParaRPr>
          </a:p>
          <a:p>
            <a:pPr algn="ctr">
              <a:lnSpc>
                <a:spcPct val="150000"/>
              </a:lnSpc>
            </a:pPr>
            <a:r>
              <a:rPr lang="ja-JP" altLang="en-US" sz="2800" dirty="0">
                <a:solidFill>
                  <a:schemeClr val="bg1"/>
                </a:solidFill>
              </a:rPr>
              <a:t>発注先を一覧</a:t>
            </a:r>
            <a:endParaRPr lang="en-US" altLang="ja-JP" sz="2800" dirty="0">
              <a:solidFill>
                <a:schemeClr val="bg1"/>
              </a:solidFill>
            </a:endParaRPr>
          </a:p>
          <a:p>
            <a:pPr algn="ctr">
              <a:lnSpc>
                <a:spcPct val="150000"/>
              </a:lnSpc>
            </a:pPr>
            <a:r>
              <a:rPr lang="ja-JP" altLang="en-US" sz="2800" dirty="0">
                <a:solidFill>
                  <a:schemeClr val="bg1"/>
                </a:solidFill>
              </a:rPr>
              <a:t>から検索</a:t>
            </a:r>
          </a:p>
        </p:txBody>
      </p:sp>
      <p:cxnSp>
        <p:nvCxnSpPr>
          <p:cNvPr id="20" name="直線コネクタ 19">
            <a:extLst>
              <a:ext uri="{FF2B5EF4-FFF2-40B4-BE49-F238E27FC236}">
                <a16:creationId xmlns:a16="http://schemas.microsoft.com/office/drawing/2014/main" id="{1084E994-E83F-4733-B5A8-86BFF384F221}"/>
              </a:ext>
            </a:extLst>
          </p:cNvPr>
          <p:cNvCxnSpPr>
            <a:cxnSpLocks/>
          </p:cNvCxnSpPr>
          <p:nvPr/>
        </p:nvCxnSpPr>
        <p:spPr>
          <a:xfrm>
            <a:off x="5287466" y="1713081"/>
            <a:ext cx="591474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0EB0F4FE-B688-4E3B-B633-437E503D11B8}"/>
              </a:ext>
            </a:extLst>
          </p:cNvPr>
          <p:cNvSpPr>
            <a:spLocks noGrp="1"/>
          </p:cNvSpPr>
          <p:nvPr>
            <p:ph type="sldNum" sz="quarter" idx="12"/>
          </p:nvPr>
        </p:nvSpPr>
        <p:spPr/>
        <p:txBody>
          <a:bodyPr/>
          <a:lstStyle/>
          <a:p>
            <a:fld id="{03946589-08E0-4416-966A-003788EEBAFC}" type="slidenum">
              <a:rPr kumimoji="1" lang="ja-JP" altLang="en-US" sz="1600" smtClean="0"/>
              <a:t>7</a:t>
            </a:fld>
            <a:endParaRPr kumimoji="1" lang="ja-JP" altLang="en-US" sz="1600" dirty="0"/>
          </a:p>
        </p:txBody>
      </p:sp>
      <p:grpSp>
        <p:nvGrpSpPr>
          <p:cNvPr id="7" name="グループ化 6">
            <a:extLst>
              <a:ext uri="{FF2B5EF4-FFF2-40B4-BE49-F238E27FC236}">
                <a16:creationId xmlns:a16="http://schemas.microsoft.com/office/drawing/2014/main" id="{1AF40705-CCF1-4FF5-82CC-8DBFFAF99E8F}"/>
              </a:ext>
            </a:extLst>
          </p:cNvPr>
          <p:cNvGrpSpPr/>
          <p:nvPr/>
        </p:nvGrpSpPr>
        <p:grpSpPr>
          <a:xfrm>
            <a:off x="377110" y="2089037"/>
            <a:ext cx="2940385" cy="1161018"/>
            <a:chOff x="377110" y="2315460"/>
            <a:chExt cx="2940385" cy="1161018"/>
          </a:xfrm>
        </p:grpSpPr>
        <p:sp>
          <p:nvSpPr>
            <p:cNvPr id="5" name="思考の吹き出し: 雲形 4">
              <a:extLst>
                <a:ext uri="{FF2B5EF4-FFF2-40B4-BE49-F238E27FC236}">
                  <a16:creationId xmlns:a16="http://schemas.microsoft.com/office/drawing/2014/main" id="{3027B988-C597-4518-BF49-EDD1DDA4CF42}"/>
                </a:ext>
              </a:extLst>
            </p:cNvPr>
            <p:cNvSpPr/>
            <p:nvPr/>
          </p:nvSpPr>
          <p:spPr>
            <a:xfrm>
              <a:off x="377110" y="2315460"/>
              <a:ext cx="2940385" cy="1161018"/>
            </a:xfrm>
            <a:prstGeom prst="cloudCallout">
              <a:avLst>
                <a:gd name="adj1" fmla="val 34485"/>
                <a:gd name="adj2" fmla="val 5411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166DD72-1A10-402E-B243-7E2B0372752C}"/>
                </a:ext>
              </a:extLst>
            </p:cNvPr>
            <p:cNvSpPr txBox="1"/>
            <p:nvPr/>
          </p:nvSpPr>
          <p:spPr>
            <a:xfrm>
              <a:off x="711074" y="2486365"/>
              <a:ext cx="2321900" cy="888705"/>
            </a:xfrm>
            <a:prstGeom prst="rect">
              <a:avLst/>
            </a:prstGeom>
            <a:noFill/>
          </p:spPr>
          <p:txBody>
            <a:bodyPr wrap="square" rtlCol="0">
              <a:spAutoFit/>
            </a:bodyPr>
            <a:lstStyle/>
            <a:p>
              <a:pPr algn="l">
                <a:lnSpc>
                  <a:spcPct val="150000"/>
                </a:lnSpc>
              </a:pPr>
              <a:r>
                <a:rPr kumimoji="1" lang="ja-JP" altLang="en-US" dirty="0">
                  <a:latin typeface="+mn-ea"/>
                </a:rPr>
                <a:t>環境に配慮した素材を利用しています！</a:t>
              </a:r>
            </a:p>
          </p:txBody>
        </p:sp>
      </p:grpSp>
      <p:grpSp>
        <p:nvGrpSpPr>
          <p:cNvPr id="6" name="グループ化 5">
            <a:extLst>
              <a:ext uri="{FF2B5EF4-FFF2-40B4-BE49-F238E27FC236}">
                <a16:creationId xmlns:a16="http://schemas.microsoft.com/office/drawing/2014/main" id="{8964208C-3583-41D9-903E-33223D9B585A}"/>
              </a:ext>
            </a:extLst>
          </p:cNvPr>
          <p:cNvGrpSpPr/>
          <p:nvPr/>
        </p:nvGrpSpPr>
        <p:grpSpPr>
          <a:xfrm>
            <a:off x="8186135" y="2128352"/>
            <a:ext cx="2586196" cy="1026734"/>
            <a:chOff x="9228694" y="2421415"/>
            <a:chExt cx="2586196" cy="1026734"/>
          </a:xfrm>
        </p:grpSpPr>
        <p:sp>
          <p:nvSpPr>
            <p:cNvPr id="17" name="思考の吹き出し: 雲形 16">
              <a:extLst>
                <a:ext uri="{FF2B5EF4-FFF2-40B4-BE49-F238E27FC236}">
                  <a16:creationId xmlns:a16="http://schemas.microsoft.com/office/drawing/2014/main" id="{916FD01A-433A-40F1-A3A1-E1C35F43B34E}"/>
                </a:ext>
              </a:extLst>
            </p:cNvPr>
            <p:cNvSpPr/>
            <p:nvPr/>
          </p:nvSpPr>
          <p:spPr>
            <a:xfrm>
              <a:off x="9228694" y="2421415"/>
              <a:ext cx="2586196" cy="1026734"/>
            </a:xfrm>
            <a:prstGeom prst="cloudCallout">
              <a:avLst>
                <a:gd name="adj1" fmla="val -38947"/>
                <a:gd name="adj2" fmla="val 61073"/>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5FDEF671-5D96-4409-8C31-E7073599F165}"/>
                </a:ext>
              </a:extLst>
            </p:cNvPr>
            <p:cNvSpPr txBox="1"/>
            <p:nvPr/>
          </p:nvSpPr>
          <p:spPr>
            <a:xfrm>
              <a:off x="9360545" y="2660980"/>
              <a:ext cx="2120381" cy="646331"/>
            </a:xfrm>
            <a:prstGeom prst="rect">
              <a:avLst/>
            </a:prstGeom>
            <a:noFill/>
          </p:spPr>
          <p:txBody>
            <a:bodyPr wrap="square" rtlCol="0">
              <a:spAutoFit/>
            </a:bodyPr>
            <a:lstStyle/>
            <a:p>
              <a:pPr algn="ctr"/>
              <a:r>
                <a:rPr lang="ja-JP" altLang="en-US" dirty="0">
                  <a:latin typeface="+mn-ea"/>
                </a:rPr>
                <a:t>「お弁当・容器」</a:t>
              </a:r>
              <a:endParaRPr lang="en-US" altLang="ja-JP" dirty="0">
                <a:latin typeface="+mn-ea"/>
              </a:endParaRPr>
            </a:p>
            <a:p>
              <a:pPr algn="ctr"/>
              <a:r>
                <a:rPr lang="ja-JP" altLang="en-US" dirty="0">
                  <a:latin typeface="+mn-ea"/>
                </a:rPr>
                <a:t>と検索</a:t>
              </a:r>
              <a:endParaRPr lang="en-US" altLang="ja-JP" dirty="0">
                <a:latin typeface="+mn-ea"/>
              </a:endParaRPr>
            </a:p>
          </p:txBody>
        </p:sp>
      </p:grpSp>
    </p:spTree>
    <p:extLst>
      <p:ext uri="{BB962C8B-B14F-4D97-AF65-F5344CB8AC3E}">
        <p14:creationId xmlns:p14="http://schemas.microsoft.com/office/powerpoint/2010/main" val="18543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grpId="2" nodeType="clickEffect">
                                  <p:stCondLst>
                                    <p:cond delay="0"/>
                                  </p:stCondLst>
                                  <p:childTnLst>
                                    <p:animRot by="120000">
                                      <p:cBhvr>
                                        <p:cTn id="16" dur="100" fill="hold">
                                          <p:stCondLst>
                                            <p:cond delay="0"/>
                                          </p:stCondLst>
                                        </p:cTn>
                                        <p:tgtEl>
                                          <p:spTgt spid="13"/>
                                        </p:tgtEl>
                                        <p:attrNameLst>
                                          <p:attrName>r</p:attrName>
                                        </p:attrNameLst>
                                      </p:cBhvr>
                                    </p:animRot>
                                    <p:animRot by="-240000">
                                      <p:cBhvr>
                                        <p:cTn id="17" dur="200" fill="hold">
                                          <p:stCondLst>
                                            <p:cond delay="200"/>
                                          </p:stCondLst>
                                        </p:cTn>
                                        <p:tgtEl>
                                          <p:spTgt spid="13"/>
                                        </p:tgtEl>
                                        <p:attrNameLst>
                                          <p:attrName>r</p:attrName>
                                        </p:attrNameLst>
                                      </p:cBhvr>
                                    </p:animRot>
                                    <p:animRot by="240000">
                                      <p:cBhvr>
                                        <p:cTn id="18" dur="200" fill="hold">
                                          <p:stCondLst>
                                            <p:cond delay="400"/>
                                          </p:stCondLst>
                                        </p:cTn>
                                        <p:tgtEl>
                                          <p:spTgt spid="13"/>
                                        </p:tgtEl>
                                        <p:attrNameLst>
                                          <p:attrName>r</p:attrName>
                                        </p:attrNameLst>
                                      </p:cBhvr>
                                    </p:animRot>
                                    <p:animRot by="-240000">
                                      <p:cBhvr>
                                        <p:cTn id="19" dur="200" fill="hold">
                                          <p:stCondLst>
                                            <p:cond delay="600"/>
                                          </p:stCondLst>
                                        </p:cTn>
                                        <p:tgtEl>
                                          <p:spTgt spid="13"/>
                                        </p:tgtEl>
                                        <p:attrNameLst>
                                          <p:attrName>r</p:attrName>
                                        </p:attrNameLst>
                                      </p:cBhvr>
                                    </p:animRot>
                                    <p:animRot by="120000">
                                      <p:cBhvr>
                                        <p:cTn id="20" dur="200" fill="hold">
                                          <p:stCondLst>
                                            <p:cond delay="800"/>
                                          </p:stCondLst>
                                        </p:cTn>
                                        <p:tgtEl>
                                          <p:spTgt spid="1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4"/>
                                        </p:tgtEl>
                                        <p:attrNameLst>
                                          <p:attrName>r</p:attrName>
                                        </p:attrNameLst>
                                      </p:cBhvr>
                                    </p:animRot>
                                    <p:animRot by="-240000">
                                      <p:cBhvr>
                                        <p:cTn id="30" dur="200" fill="hold">
                                          <p:stCondLst>
                                            <p:cond delay="200"/>
                                          </p:stCondLst>
                                        </p:cTn>
                                        <p:tgtEl>
                                          <p:spTgt spid="14"/>
                                        </p:tgtEl>
                                        <p:attrNameLst>
                                          <p:attrName>r</p:attrName>
                                        </p:attrNameLst>
                                      </p:cBhvr>
                                    </p:animRot>
                                    <p:animRot by="240000">
                                      <p:cBhvr>
                                        <p:cTn id="31" dur="200" fill="hold">
                                          <p:stCondLst>
                                            <p:cond delay="400"/>
                                          </p:stCondLst>
                                        </p:cTn>
                                        <p:tgtEl>
                                          <p:spTgt spid="14"/>
                                        </p:tgtEl>
                                        <p:attrNameLst>
                                          <p:attrName>r</p:attrName>
                                        </p:attrNameLst>
                                      </p:cBhvr>
                                    </p:animRot>
                                    <p:animRot by="-240000">
                                      <p:cBhvr>
                                        <p:cTn id="32" dur="200" fill="hold">
                                          <p:stCondLst>
                                            <p:cond delay="600"/>
                                          </p:stCondLst>
                                        </p:cTn>
                                        <p:tgtEl>
                                          <p:spTgt spid="14"/>
                                        </p:tgtEl>
                                        <p:attrNameLst>
                                          <p:attrName>r</p:attrName>
                                        </p:attrNameLst>
                                      </p:cBhvr>
                                    </p:animRot>
                                    <p:animRot by="120000">
                                      <p:cBhvr>
                                        <p:cTn id="33" dur="200" fill="hold">
                                          <p:stCondLst>
                                            <p:cond delay="800"/>
                                          </p:stCondLst>
                                        </p:cTn>
                                        <p:tgtEl>
                                          <p:spTgt spid="1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3" grpId="2" animBg="1"/>
      <p:bldP spid="14" grpId="0" animBg="1"/>
      <p:bldP spid="14" grpId="1"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2B8C44A3-09CA-45DE-ABA7-8767FBAAF7CE}"/>
              </a:ext>
            </a:extLst>
          </p:cNvPr>
          <p:cNvSpPr/>
          <p:nvPr/>
        </p:nvSpPr>
        <p:spPr>
          <a:xfrm>
            <a:off x="739248" y="1325731"/>
            <a:ext cx="4667169" cy="74789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3600" b="1" dirty="0"/>
              <a:t>web</a:t>
            </a:r>
            <a:r>
              <a:rPr kumimoji="1" lang="ja-JP" altLang="en-US" sz="3600" b="1" dirty="0"/>
              <a:t>商談マッチング</a:t>
            </a:r>
          </a:p>
        </p:txBody>
      </p:sp>
      <p:sp>
        <p:nvSpPr>
          <p:cNvPr id="10" name="テキスト ボックス 9">
            <a:extLst>
              <a:ext uri="{FF2B5EF4-FFF2-40B4-BE49-F238E27FC236}">
                <a16:creationId xmlns:a16="http://schemas.microsoft.com/office/drawing/2014/main" id="{26C3141C-9452-4F76-81B5-3B3DFE244C2B}"/>
              </a:ext>
            </a:extLst>
          </p:cNvPr>
          <p:cNvSpPr txBox="1"/>
          <p:nvPr/>
        </p:nvSpPr>
        <p:spPr>
          <a:xfrm>
            <a:off x="5587757" y="1435481"/>
            <a:ext cx="5443251" cy="523220"/>
          </a:xfrm>
          <a:prstGeom prst="rect">
            <a:avLst/>
          </a:prstGeom>
          <a:noFill/>
        </p:spPr>
        <p:txBody>
          <a:bodyPr wrap="square" rtlCol="0">
            <a:spAutoFit/>
          </a:bodyPr>
          <a:lstStyle/>
          <a:p>
            <a:pPr algn="l"/>
            <a:r>
              <a:rPr kumimoji="1" lang="ja-JP" altLang="en-US" sz="2800" dirty="0">
                <a:latin typeface="Meiryo UI" panose="020B0604030504040204" pitchFamily="50" charset="-128"/>
                <a:ea typeface="Meiryo UI" panose="020B0604030504040204" pitchFamily="50" charset="-128"/>
              </a:rPr>
              <a:t>発注者と受注者を効率よくマッチング</a:t>
            </a:r>
          </a:p>
        </p:txBody>
      </p:sp>
      <p:sp>
        <p:nvSpPr>
          <p:cNvPr id="13" name="矢印: 右 12">
            <a:extLst>
              <a:ext uri="{FF2B5EF4-FFF2-40B4-BE49-F238E27FC236}">
                <a16:creationId xmlns:a16="http://schemas.microsoft.com/office/drawing/2014/main" id="{1782072B-C672-4B57-AC32-3024C72665A6}"/>
              </a:ext>
            </a:extLst>
          </p:cNvPr>
          <p:cNvSpPr/>
          <p:nvPr/>
        </p:nvSpPr>
        <p:spPr>
          <a:xfrm>
            <a:off x="5091609" y="3401956"/>
            <a:ext cx="2119470" cy="962923"/>
          </a:xfrm>
          <a:prstGeom prst="rightArrow">
            <a:avLst>
              <a:gd name="adj1" fmla="val 50000"/>
              <a:gd name="adj2" fmla="val 42781"/>
            </a:avLst>
          </a:prstGeom>
          <a:solidFill>
            <a:srgbClr val="F29898"/>
          </a:solidFill>
          <a:ln>
            <a:solidFill>
              <a:srgbClr val="F2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提案募集</a:t>
            </a:r>
            <a:endParaRPr kumimoji="1" lang="ja-JP" altLang="en-US" sz="2400" b="1" dirty="0"/>
          </a:p>
        </p:txBody>
      </p:sp>
      <p:sp>
        <p:nvSpPr>
          <p:cNvPr id="14" name="矢印: 左 13">
            <a:extLst>
              <a:ext uri="{FF2B5EF4-FFF2-40B4-BE49-F238E27FC236}">
                <a16:creationId xmlns:a16="http://schemas.microsoft.com/office/drawing/2014/main" id="{6F84E592-37F3-471F-862C-77622D956A6D}"/>
              </a:ext>
            </a:extLst>
          </p:cNvPr>
          <p:cNvSpPr/>
          <p:nvPr/>
        </p:nvSpPr>
        <p:spPr>
          <a:xfrm>
            <a:off x="5091609" y="4321792"/>
            <a:ext cx="2119470" cy="985574"/>
          </a:xfrm>
          <a:prstGeom prst="leftArrow">
            <a:avLst>
              <a:gd name="adj1" fmla="val 50000"/>
              <a:gd name="adj2" fmla="val 41806"/>
            </a:avLst>
          </a:prstGeom>
          <a:solidFill>
            <a:schemeClr val="accent5">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質問・応募</a:t>
            </a:r>
          </a:p>
        </p:txBody>
      </p:sp>
      <p:sp>
        <p:nvSpPr>
          <p:cNvPr id="15" name="四角形: 角を丸くする 14">
            <a:extLst>
              <a:ext uri="{FF2B5EF4-FFF2-40B4-BE49-F238E27FC236}">
                <a16:creationId xmlns:a16="http://schemas.microsoft.com/office/drawing/2014/main" id="{F0BB5764-1ECF-44AD-809B-BA0365A320F4}"/>
              </a:ext>
            </a:extLst>
          </p:cNvPr>
          <p:cNvSpPr/>
          <p:nvPr/>
        </p:nvSpPr>
        <p:spPr>
          <a:xfrm>
            <a:off x="962445" y="3429000"/>
            <a:ext cx="3699345" cy="1742118"/>
          </a:xfrm>
          <a:prstGeom prst="roundRect">
            <a:avLst/>
          </a:prstGeom>
          <a:solidFill>
            <a:srgbClr val="EA58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solidFill>
                  <a:schemeClr val="bg1"/>
                </a:solidFill>
              </a:rPr>
              <a:t>発注側</a:t>
            </a:r>
            <a:endParaRPr lang="en-US" altLang="ja-JP" sz="4000" b="1" dirty="0">
              <a:solidFill>
                <a:schemeClr val="bg1"/>
              </a:solidFill>
            </a:endParaRPr>
          </a:p>
          <a:p>
            <a:pPr algn="ctr">
              <a:lnSpc>
                <a:spcPct val="150000"/>
              </a:lnSpc>
            </a:pPr>
            <a:r>
              <a:rPr lang="ja-JP" altLang="en-US" sz="3200" b="1" dirty="0">
                <a:solidFill>
                  <a:schemeClr val="bg1"/>
                </a:solidFill>
              </a:rPr>
              <a:t>購入・調達・発注</a:t>
            </a:r>
            <a:endParaRPr lang="en-US" altLang="ja-JP" sz="3200" b="1" dirty="0">
              <a:solidFill>
                <a:schemeClr val="bg1"/>
              </a:solidFill>
            </a:endParaRPr>
          </a:p>
        </p:txBody>
      </p:sp>
      <p:sp>
        <p:nvSpPr>
          <p:cNvPr id="16" name="四角形: 角を丸くする 15">
            <a:extLst>
              <a:ext uri="{FF2B5EF4-FFF2-40B4-BE49-F238E27FC236}">
                <a16:creationId xmlns:a16="http://schemas.microsoft.com/office/drawing/2014/main" id="{F0EA1EAE-63A0-4036-BE68-E3D5AD4467CA}"/>
              </a:ext>
            </a:extLst>
          </p:cNvPr>
          <p:cNvSpPr/>
          <p:nvPr/>
        </p:nvSpPr>
        <p:spPr>
          <a:xfrm>
            <a:off x="7881584" y="3429001"/>
            <a:ext cx="3571168" cy="17421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solidFill>
                  <a:schemeClr val="bg1"/>
                </a:solidFill>
              </a:rPr>
              <a:t>受注側</a:t>
            </a:r>
            <a:endParaRPr lang="en-US" altLang="ja-JP" sz="4000" b="1" dirty="0">
              <a:solidFill>
                <a:schemeClr val="bg1"/>
              </a:solidFill>
            </a:endParaRPr>
          </a:p>
          <a:p>
            <a:pPr algn="ctr">
              <a:lnSpc>
                <a:spcPct val="150000"/>
              </a:lnSpc>
            </a:pPr>
            <a:r>
              <a:rPr lang="ja-JP" altLang="en-US" sz="3200" b="1" dirty="0">
                <a:solidFill>
                  <a:schemeClr val="bg1"/>
                </a:solidFill>
              </a:rPr>
              <a:t>関心カテゴリ</a:t>
            </a:r>
            <a:endParaRPr lang="en-US" altLang="ja-JP" sz="3200" b="1" dirty="0">
              <a:solidFill>
                <a:schemeClr val="bg1"/>
              </a:solidFill>
            </a:endParaRPr>
          </a:p>
        </p:txBody>
      </p:sp>
      <p:cxnSp>
        <p:nvCxnSpPr>
          <p:cNvPr id="20" name="直線コネクタ 19">
            <a:extLst>
              <a:ext uri="{FF2B5EF4-FFF2-40B4-BE49-F238E27FC236}">
                <a16:creationId xmlns:a16="http://schemas.microsoft.com/office/drawing/2014/main" id="{1084E994-E83F-4733-B5A8-86BFF384F221}"/>
              </a:ext>
            </a:extLst>
          </p:cNvPr>
          <p:cNvCxnSpPr>
            <a:cxnSpLocks/>
          </p:cNvCxnSpPr>
          <p:nvPr/>
        </p:nvCxnSpPr>
        <p:spPr>
          <a:xfrm>
            <a:off x="5587757" y="1984861"/>
            <a:ext cx="53070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グラフィックス 10" descr="封筒">
            <a:extLst>
              <a:ext uri="{FF2B5EF4-FFF2-40B4-BE49-F238E27FC236}">
                <a16:creationId xmlns:a16="http://schemas.microsoft.com/office/drawing/2014/main" id="{C52C15A1-83A3-49E3-A16B-38AF69AED2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799291">
            <a:off x="3900297" y="2276706"/>
            <a:ext cx="1090650" cy="1001114"/>
          </a:xfrm>
          <a:prstGeom prst="rect">
            <a:avLst/>
          </a:prstGeom>
        </p:spPr>
      </p:pic>
      <p:sp>
        <p:nvSpPr>
          <p:cNvPr id="12" name="タイトル 1">
            <a:extLst>
              <a:ext uri="{FF2B5EF4-FFF2-40B4-BE49-F238E27FC236}">
                <a16:creationId xmlns:a16="http://schemas.microsoft.com/office/drawing/2014/main" id="{B080EC37-B352-4545-BBE9-537A28F1F008}"/>
              </a:ext>
            </a:extLst>
          </p:cNvPr>
          <p:cNvSpPr txBox="1">
            <a:spLocks/>
          </p:cNvSpPr>
          <p:nvPr/>
        </p:nvSpPr>
        <p:spPr>
          <a:xfrm>
            <a:off x="207979" y="9902"/>
            <a:ext cx="10396876" cy="747890"/>
          </a:xfrm>
          <a:prstGeom prst="rect">
            <a:avLst/>
          </a:prstGeom>
        </p:spPr>
        <p:txBody>
          <a:bodyPr vert="horz" lIns="91440" tIns="45720" rIns="91440" bIns="45720" rtlCol="0" anchor="ctr">
            <a:normAutofit/>
          </a:bodyPr>
          <a:lstStyle>
            <a:lvl1pPr algn="l" defTabSz="184888" rtl="0" eaLnBrk="1" latinLnBrk="0" hangingPunct="1">
              <a:lnSpc>
                <a:spcPct val="90000"/>
              </a:lnSpc>
              <a:spcBef>
                <a:spcPct val="0"/>
              </a:spcBef>
              <a:buNone/>
              <a:defRPr kumimoji="1" sz="1662"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サービス内容・機能</a:t>
            </a:r>
          </a:p>
        </p:txBody>
      </p:sp>
      <p:sp>
        <p:nvSpPr>
          <p:cNvPr id="3" name="スライド番号プレースホルダー 2">
            <a:extLst>
              <a:ext uri="{FF2B5EF4-FFF2-40B4-BE49-F238E27FC236}">
                <a16:creationId xmlns:a16="http://schemas.microsoft.com/office/drawing/2014/main" id="{E3997FA8-FC38-432D-850F-FE0F2DBF01FC}"/>
              </a:ext>
            </a:extLst>
          </p:cNvPr>
          <p:cNvSpPr>
            <a:spLocks noGrp="1"/>
          </p:cNvSpPr>
          <p:nvPr>
            <p:ph type="sldNum" sz="quarter" idx="12"/>
          </p:nvPr>
        </p:nvSpPr>
        <p:spPr/>
        <p:txBody>
          <a:bodyPr/>
          <a:lstStyle/>
          <a:p>
            <a:fld id="{03946589-08E0-4416-966A-003788EEBAFC}" type="slidenum">
              <a:rPr kumimoji="1" lang="ja-JP" altLang="en-US" sz="1600" smtClean="0"/>
              <a:t>8</a:t>
            </a:fld>
            <a:endParaRPr kumimoji="1" lang="ja-JP" altLang="en-US" sz="1600" dirty="0"/>
          </a:p>
        </p:txBody>
      </p:sp>
      <p:grpSp>
        <p:nvGrpSpPr>
          <p:cNvPr id="17" name="グループ化 16">
            <a:extLst>
              <a:ext uri="{FF2B5EF4-FFF2-40B4-BE49-F238E27FC236}">
                <a16:creationId xmlns:a16="http://schemas.microsoft.com/office/drawing/2014/main" id="{48F39095-D245-4270-B200-A6606DF79D1A}"/>
              </a:ext>
            </a:extLst>
          </p:cNvPr>
          <p:cNvGrpSpPr/>
          <p:nvPr/>
        </p:nvGrpSpPr>
        <p:grpSpPr>
          <a:xfrm>
            <a:off x="627649" y="2343373"/>
            <a:ext cx="3124772" cy="815875"/>
            <a:chOff x="2111333" y="2424023"/>
            <a:chExt cx="3124772" cy="815875"/>
          </a:xfrm>
        </p:grpSpPr>
        <p:sp>
          <p:nvSpPr>
            <p:cNvPr id="18" name="テキスト ボックス 17">
              <a:extLst>
                <a:ext uri="{FF2B5EF4-FFF2-40B4-BE49-F238E27FC236}">
                  <a16:creationId xmlns:a16="http://schemas.microsoft.com/office/drawing/2014/main" id="{A2F858E1-82EA-4B6A-A6F8-5094A25AEAEF}"/>
                </a:ext>
              </a:extLst>
            </p:cNvPr>
            <p:cNvSpPr txBox="1"/>
            <p:nvPr/>
          </p:nvSpPr>
          <p:spPr>
            <a:xfrm>
              <a:off x="2190034" y="2534749"/>
              <a:ext cx="2967369" cy="646331"/>
            </a:xfrm>
            <a:prstGeom prst="rect">
              <a:avLst/>
            </a:prstGeom>
            <a:noFill/>
          </p:spPr>
          <p:txBody>
            <a:bodyPr wrap="square" rtlCol="0">
              <a:spAutoFit/>
            </a:bodyPr>
            <a:lstStyle/>
            <a:p>
              <a:pPr algn="l"/>
              <a:r>
                <a:rPr lang="ja-JP" altLang="en-US" dirty="0">
                  <a:latin typeface="Meiryo UI" panose="020B0604030504040204" pitchFamily="50" charset="-128"/>
                  <a:ea typeface="Meiryo UI" panose="020B0604030504040204" pitchFamily="50" charset="-128"/>
                </a:rPr>
                <a:t>環境に配慮した割りばしを</a:t>
              </a:r>
              <a:r>
                <a:rPr lang="en-US" altLang="ja-JP" dirty="0">
                  <a:latin typeface="Meiryo UI" panose="020B0604030504040204" pitchFamily="50" charset="-128"/>
                  <a:ea typeface="Meiryo UI" panose="020B0604030504040204" pitchFamily="50" charset="-128"/>
                </a:rPr>
                <a:t>8/1</a:t>
              </a:r>
            </a:p>
            <a:p>
              <a:pPr algn="l"/>
              <a:r>
                <a:rPr lang="ja-JP" altLang="en-US" dirty="0" err="1">
                  <a:latin typeface="Meiryo UI" panose="020B0604030504040204" pitchFamily="50" charset="-128"/>
                  <a:ea typeface="Meiryo UI" panose="020B0604030504040204" pitchFamily="50" charset="-128"/>
                </a:rPr>
                <a:t>までに</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膳ほしい</a:t>
              </a:r>
              <a:endParaRPr kumimoji="1" lang="ja-JP" altLang="en-US" dirty="0">
                <a:latin typeface="Meiryo UI" panose="020B0604030504040204" pitchFamily="50" charset="-128"/>
                <a:ea typeface="Meiryo UI" panose="020B0604030504040204" pitchFamily="50" charset="-128"/>
              </a:endParaRPr>
            </a:p>
          </p:txBody>
        </p:sp>
        <p:sp>
          <p:nvSpPr>
            <p:cNvPr id="19" name="吹き出し: 角を丸めた四角形 18">
              <a:extLst>
                <a:ext uri="{FF2B5EF4-FFF2-40B4-BE49-F238E27FC236}">
                  <a16:creationId xmlns:a16="http://schemas.microsoft.com/office/drawing/2014/main" id="{7F3780B4-3053-417C-9BBA-3F46D2ED4494}"/>
                </a:ext>
              </a:extLst>
            </p:cNvPr>
            <p:cNvSpPr/>
            <p:nvPr/>
          </p:nvSpPr>
          <p:spPr>
            <a:xfrm>
              <a:off x="2111333" y="2424023"/>
              <a:ext cx="3124772" cy="815875"/>
            </a:xfrm>
            <a:prstGeom prst="wedgeRoundRectCallout">
              <a:avLst>
                <a:gd name="adj1" fmla="val 33259"/>
                <a:gd name="adj2" fmla="val 67084"/>
                <a:gd name="adj3" fmla="val 16667"/>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04A17483-6723-4AB7-BF64-BC5620B67962}"/>
              </a:ext>
            </a:extLst>
          </p:cNvPr>
          <p:cNvGrpSpPr/>
          <p:nvPr/>
        </p:nvGrpSpPr>
        <p:grpSpPr>
          <a:xfrm>
            <a:off x="8465751" y="5459033"/>
            <a:ext cx="2901574" cy="1001465"/>
            <a:chOff x="8439579" y="2416723"/>
            <a:chExt cx="2678376" cy="897761"/>
          </a:xfrm>
        </p:grpSpPr>
        <p:sp>
          <p:nvSpPr>
            <p:cNvPr id="22" name="テキスト ボックス 21">
              <a:extLst>
                <a:ext uri="{FF2B5EF4-FFF2-40B4-BE49-F238E27FC236}">
                  <a16:creationId xmlns:a16="http://schemas.microsoft.com/office/drawing/2014/main" id="{247CC51D-2C7F-45EF-A68E-0C30BC4190F4}"/>
                </a:ext>
              </a:extLst>
            </p:cNvPr>
            <p:cNvSpPr txBox="1"/>
            <p:nvPr/>
          </p:nvSpPr>
          <p:spPr>
            <a:xfrm>
              <a:off x="8551139" y="2547413"/>
              <a:ext cx="2511139" cy="646331"/>
            </a:xfrm>
            <a:prstGeom prst="rect">
              <a:avLst/>
            </a:prstGeom>
            <a:noFill/>
          </p:spPr>
          <p:txBody>
            <a:bodyPr wrap="square" rtlCol="0">
              <a:spAutoFit/>
            </a:bodyPr>
            <a:lstStyle/>
            <a:p>
              <a:pPr algn="l"/>
              <a:r>
                <a:rPr kumimoji="1" lang="ja-JP" altLang="en-US" dirty="0">
                  <a:latin typeface="Meiryo UI" panose="020B0604030504040204" pitchFamily="50" charset="-128"/>
                  <a:ea typeface="Meiryo UI" panose="020B0604030504040204" pitchFamily="50" charset="-128"/>
                </a:rPr>
                <a:t>「どのようなラッピング？」</a:t>
              </a:r>
              <a:endParaRPr kumimoji="1" lang="en-US" altLang="ja-JP" dirty="0">
                <a:latin typeface="Meiryo UI" panose="020B0604030504040204" pitchFamily="50" charset="-128"/>
                <a:ea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膳以上は不要？」</a:t>
              </a:r>
              <a:endParaRPr lang="en-US" altLang="ja-JP" dirty="0">
                <a:latin typeface="Meiryo UI" panose="020B0604030504040204" pitchFamily="50" charset="-128"/>
                <a:ea typeface="Meiryo UI" panose="020B0604030504040204" pitchFamily="50" charset="-128"/>
              </a:endParaRPr>
            </a:p>
          </p:txBody>
        </p:sp>
        <p:sp>
          <p:nvSpPr>
            <p:cNvPr id="23" name="吹き出し: 角を丸めた四角形 22">
              <a:extLst>
                <a:ext uri="{FF2B5EF4-FFF2-40B4-BE49-F238E27FC236}">
                  <a16:creationId xmlns:a16="http://schemas.microsoft.com/office/drawing/2014/main" id="{521127B4-0042-4B5B-832E-F8E2B1DD26FF}"/>
                </a:ext>
              </a:extLst>
            </p:cNvPr>
            <p:cNvSpPr/>
            <p:nvPr/>
          </p:nvSpPr>
          <p:spPr>
            <a:xfrm>
              <a:off x="8439579" y="2416723"/>
              <a:ext cx="2678376" cy="897761"/>
            </a:xfrm>
            <a:prstGeom prst="wedgeRoundRectCallout">
              <a:avLst>
                <a:gd name="adj1" fmla="val -19685"/>
                <a:gd name="adj2" fmla="val -67287"/>
                <a:gd name="adj3" fmla="val 1666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dirty="0"/>
            </a:p>
          </p:txBody>
        </p:sp>
      </p:grpSp>
      <p:grpSp>
        <p:nvGrpSpPr>
          <p:cNvPr id="24" name="グループ化 23">
            <a:extLst>
              <a:ext uri="{FF2B5EF4-FFF2-40B4-BE49-F238E27FC236}">
                <a16:creationId xmlns:a16="http://schemas.microsoft.com/office/drawing/2014/main" id="{944551ED-B461-4D54-9088-85C44EDBE6FC}"/>
              </a:ext>
            </a:extLst>
          </p:cNvPr>
          <p:cNvGrpSpPr/>
          <p:nvPr/>
        </p:nvGrpSpPr>
        <p:grpSpPr>
          <a:xfrm>
            <a:off x="8885975" y="2199347"/>
            <a:ext cx="2901574" cy="1001465"/>
            <a:chOff x="8204326" y="4977677"/>
            <a:chExt cx="2901574" cy="1001465"/>
          </a:xfrm>
        </p:grpSpPr>
        <p:sp>
          <p:nvSpPr>
            <p:cNvPr id="25" name="正方形/長方形 24">
              <a:extLst>
                <a:ext uri="{FF2B5EF4-FFF2-40B4-BE49-F238E27FC236}">
                  <a16:creationId xmlns:a16="http://schemas.microsoft.com/office/drawing/2014/main" id="{7CD3083C-EE38-4D06-A785-7C513B1ABAA2}"/>
                </a:ext>
              </a:extLst>
            </p:cNvPr>
            <p:cNvSpPr/>
            <p:nvPr/>
          </p:nvSpPr>
          <p:spPr>
            <a:xfrm>
              <a:off x="8365651" y="5143424"/>
              <a:ext cx="2653500" cy="646331"/>
            </a:xfrm>
            <a:prstGeom prst="rect">
              <a:avLst/>
            </a:prstGeom>
            <a:ln w="19050">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latin typeface="Meiryo UI" panose="020B0604030504040204" pitchFamily="50" charset="-128"/>
                  <a:ea typeface="Meiryo UI" panose="020B0604030504040204" pitchFamily="50" charset="-128"/>
                </a:rPr>
                <a:t>「こんな素材の割りばしを○○円で提供可能！」</a:t>
              </a:r>
            </a:p>
          </p:txBody>
        </p:sp>
        <p:sp>
          <p:nvSpPr>
            <p:cNvPr id="26" name="吹き出し: 角を丸めた四角形 25">
              <a:extLst>
                <a:ext uri="{FF2B5EF4-FFF2-40B4-BE49-F238E27FC236}">
                  <a16:creationId xmlns:a16="http://schemas.microsoft.com/office/drawing/2014/main" id="{B5B2AF3B-175C-4676-AD2D-8781CE457B3D}"/>
                </a:ext>
              </a:extLst>
            </p:cNvPr>
            <p:cNvSpPr/>
            <p:nvPr/>
          </p:nvSpPr>
          <p:spPr>
            <a:xfrm>
              <a:off x="8204326" y="4977677"/>
              <a:ext cx="2901574" cy="1001465"/>
            </a:xfrm>
            <a:prstGeom prst="wedgeRoundRectCallout">
              <a:avLst>
                <a:gd name="adj1" fmla="val -33030"/>
                <a:gd name="adj2" fmla="val 67366"/>
                <a:gd name="adj3" fmla="val 1666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dirty="0"/>
            </a:p>
          </p:txBody>
        </p:sp>
      </p:grpSp>
      <p:grpSp>
        <p:nvGrpSpPr>
          <p:cNvPr id="4" name="グループ化 3">
            <a:extLst>
              <a:ext uri="{FF2B5EF4-FFF2-40B4-BE49-F238E27FC236}">
                <a16:creationId xmlns:a16="http://schemas.microsoft.com/office/drawing/2014/main" id="{5AE8D09A-C6A3-46FA-A2EE-B38F6484B9D8}"/>
              </a:ext>
            </a:extLst>
          </p:cNvPr>
          <p:cNvGrpSpPr/>
          <p:nvPr/>
        </p:nvGrpSpPr>
        <p:grpSpPr>
          <a:xfrm>
            <a:off x="962445" y="5408524"/>
            <a:ext cx="3753712" cy="1225480"/>
            <a:chOff x="407397" y="5308202"/>
            <a:chExt cx="3797171" cy="1353279"/>
          </a:xfrm>
        </p:grpSpPr>
        <p:sp>
          <p:nvSpPr>
            <p:cNvPr id="27" name="楕円 26">
              <a:extLst>
                <a:ext uri="{FF2B5EF4-FFF2-40B4-BE49-F238E27FC236}">
                  <a16:creationId xmlns:a16="http://schemas.microsoft.com/office/drawing/2014/main" id="{0C41FC49-5080-440E-ADEB-EB6748E7EBB7}"/>
                </a:ext>
              </a:extLst>
            </p:cNvPr>
            <p:cNvSpPr/>
            <p:nvPr/>
          </p:nvSpPr>
          <p:spPr>
            <a:xfrm>
              <a:off x="407397" y="5308202"/>
              <a:ext cx="3797171" cy="13532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sz="2400" dirty="0"/>
            </a:p>
          </p:txBody>
        </p:sp>
        <p:sp>
          <p:nvSpPr>
            <p:cNvPr id="28" name="テキスト ボックス 27">
              <a:extLst>
                <a:ext uri="{FF2B5EF4-FFF2-40B4-BE49-F238E27FC236}">
                  <a16:creationId xmlns:a16="http://schemas.microsoft.com/office/drawing/2014/main" id="{11CA434B-7D0E-4DA4-87E8-2DA57BB9015E}"/>
                </a:ext>
              </a:extLst>
            </p:cNvPr>
            <p:cNvSpPr txBox="1"/>
            <p:nvPr/>
          </p:nvSpPr>
          <p:spPr>
            <a:xfrm>
              <a:off x="709543" y="5451480"/>
              <a:ext cx="3124772" cy="951158"/>
            </a:xfrm>
            <a:prstGeom prst="rect">
              <a:avLst/>
            </a:prstGeom>
            <a:noFill/>
          </p:spPr>
          <p:txBody>
            <a:bodyPr wrap="square" rtlCol="0">
              <a:spAutoFit/>
            </a:bodyPr>
            <a:lstStyle/>
            <a:p>
              <a:pPr algn="ctr">
                <a:lnSpc>
                  <a:spcPct val="150000"/>
                </a:lnSpc>
              </a:pPr>
              <a:r>
                <a:rPr kumimoji="1" lang="ja-JP" altLang="en-US" sz="2000" b="1" dirty="0">
                  <a:solidFill>
                    <a:schemeClr val="bg1"/>
                  </a:solidFill>
                  <a:latin typeface="Meiryo UI" panose="020B0604030504040204" pitchFamily="50" charset="-128"/>
                  <a:ea typeface="Meiryo UI" panose="020B0604030504040204" pitchFamily="50" charset="-128"/>
                </a:rPr>
                <a:t>理想の取引先に出会える！</a:t>
              </a:r>
              <a:endParaRPr kumimoji="1" lang="en-US" altLang="ja-JP" sz="2000" b="1" dirty="0">
                <a:solidFill>
                  <a:schemeClr val="bg1"/>
                </a:solidFill>
                <a:latin typeface="Meiryo UI" panose="020B0604030504040204" pitchFamily="50" charset="-128"/>
                <a:ea typeface="Meiryo UI" panose="020B0604030504040204" pitchFamily="50" charset="-128"/>
              </a:endParaRPr>
            </a:p>
            <a:p>
              <a:pPr algn="ctr">
                <a:lnSpc>
                  <a:spcPct val="150000"/>
                </a:lnSpc>
              </a:pPr>
              <a:r>
                <a:rPr kumimoji="1" lang="ja-JP" altLang="en-US" sz="2000" b="1" dirty="0">
                  <a:solidFill>
                    <a:schemeClr val="bg1"/>
                  </a:solidFill>
                  <a:latin typeface="Meiryo UI" panose="020B0604030504040204" pitchFamily="50" charset="-128"/>
                  <a:ea typeface="Meiryo UI" panose="020B0604030504040204" pitchFamily="50" charset="-128"/>
                </a:rPr>
                <a:t>新たな取引先が見つかる！</a:t>
              </a:r>
            </a:p>
          </p:txBody>
        </p:sp>
      </p:grpSp>
      <p:sp>
        <p:nvSpPr>
          <p:cNvPr id="32" name="テキスト ボックス 31">
            <a:extLst>
              <a:ext uri="{FF2B5EF4-FFF2-40B4-BE49-F238E27FC236}">
                <a16:creationId xmlns:a16="http://schemas.microsoft.com/office/drawing/2014/main" id="{DEA445A1-3B4C-4724-A5B8-FD46665750DF}"/>
              </a:ext>
            </a:extLst>
          </p:cNvPr>
          <p:cNvSpPr txBox="1"/>
          <p:nvPr/>
        </p:nvSpPr>
        <p:spPr>
          <a:xfrm>
            <a:off x="5091609" y="5436489"/>
            <a:ext cx="2308935"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3200" b="1" spc="300" dirty="0">
                <a:latin typeface="Meiryo UI" panose="020B0604030504040204" pitchFamily="50" charset="-128"/>
                <a:ea typeface="Meiryo UI" panose="020B0604030504040204" pitchFamily="50" charset="-128"/>
              </a:rPr>
              <a:t>個別商談</a:t>
            </a:r>
          </a:p>
        </p:txBody>
      </p:sp>
      <p:pic>
        <p:nvPicPr>
          <p:cNvPr id="33" name="グラフィックス 32" descr="封筒">
            <a:extLst>
              <a:ext uri="{FF2B5EF4-FFF2-40B4-BE49-F238E27FC236}">
                <a16:creationId xmlns:a16="http://schemas.microsoft.com/office/drawing/2014/main" id="{D21B9033-085F-4669-B5AC-14DFC47C85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556021">
            <a:off x="7051003" y="2483539"/>
            <a:ext cx="1090650" cy="1001114"/>
          </a:xfrm>
          <a:prstGeom prst="rect">
            <a:avLst/>
          </a:prstGeom>
        </p:spPr>
      </p:pic>
    </p:spTree>
    <p:extLst>
      <p:ext uri="{BB962C8B-B14F-4D97-AF65-F5344CB8AC3E}">
        <p14:creationId xmlns:p14="http://schemas.microsoft.com/office/powerpoint/2010/main" val="58421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10" presetClass="entr" presetSubtype="0" fill="hold" grpId="0" nodeType="withEffect">
                                  <p:stCondLst>
                                    <p:cond delay="12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7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6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4" presetClass="path" presetSubtype="0" accel="50000" decel="50000" fill="hold" nodeType="clickEffect">
                                  <p:stCondLst>
                                    <p:cond delay="0"/>
                                  </p:stCondLst>
                                  <p:childTnLst>
                                    <p:animMotion origin="layout" path="M -3.33333E-6 -1.11111E-6 L 0.07605 -0.0493 C 0.0918 -0.06042 0.11563 -0.0662 0.14063 -0.0662 C 0.16901 -0.0662 0.1918 -0.06042 0.20756 -0.0493 L 0.28373 -1.11111E-6 " pathEditMode="relative" rAng="0" ptsTypes="AAAAA">
                                      <p:cBhvr>
                                        <p:cTn id="36" dur="2000" fill="hold"/>
                                        <p:tgtEl>
                                          <p:spTgt spid="11"/>
                                        </p:tgtEl>
                                        <p:attrNameLst>
                                          <p:attrName>ppt_x</p:attrName>
                                          <p:attrName>ppt_y</p:attrName>
                                        </p:attrNameLst>
                                      </p:cBhvr>
                                      <p:rCtr x="14180" y="-3310"/>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 presetClass="entr" presetSubtype="0" fill="hold" nodeType="withEffect">
                                  <p:stCondLst>
                                    <p:cond delay="500"/>
                                  </p:stCondLst>
                                  <p:childTnLst>
                                    <p:set>
                                      <p:cBhvr>
                                        <p:cTn id="51" dur="1" fill="hold">
                                          <p:stCondLst>
                                            <p:cond delay="0"/>
                                          </p:stCondLst>
                                        </p:cTn>
                                        <p:tgtEl>
                                          <p:spTgt spid="33"/>
                                        </p:tgtEl>
                                        <p:attrNameLst>
                                          <p:attrName>style.visibility</p:attrName>
                                        </p:attrNameLst>
                                      </p:cBhvr>
                                      <p:to>
                                        <p:strVal val="visible"/>
                                      </p:to>
                                    </p:set>
                                  </p:childTnLst>
                                </p:cTn>
                              </p:par>
                              <p:par>
                                <p:cTn id="52" presetID="44" presetClass="path" presetSubtype="0" accel="50000" decel="50000" fill="hold" nodeType="withEffect">
                                  <p:stCondLst>
                                    <p:cond delay="900"/>
                                  </p:stCondLst>
                                  <p:childTnLst>
                                    <p:animMotion origin="layout" path="M -0.24974 0.01227 L -0.1737 -0.03703 C -0.15795 -0.04814 -0.13412 -0.05393 -0.10912 -0.05393 C -0.08073 -0.05393 -0.05795 -0.04814 -0.04219 -0.03703 L 0.03398 0.01227 " pathEditMode="relative" rAng="0" ptsTypes="AAAAA">
                                      <p:cBhvr>
                                        <p:cTn id="53" dur="2000" spd="-100000" fill="hold"/>
                                        <p:tgtEl>
                                          <p:spTgt spid="33"/>
                                        </p:tgtEl>
                                        <p:attrNameLst>
                                          <p:attrName>ppt_x</p:attrName>
                                          <p:attrName>ppt_y</p:attrName>
                                        </p:attrNameLst>
                                      </p:cBhvr>
                                      <p:rCtr x="14180" y="-3310"/>
                                    </p:animMotion>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B26C4244-B72F-431D-B852-D9652EBFA472}"/>
              </a:ext>
            </a:extLst>
          </p:cNvPr>
          <p:cNvSpPr txBox="1">
            <a:spLocks/>
          </p:cNvSpPr>
          <p:nvPr/>
        </p:nvSpPr>
        <p:spPr>
          <a:xfrm>
            <a:off x="181253" y="92504"/>
            <a:ext cx="8655525" cy="501195"/>
          </a:xfrm>
          <a:prstGeom prst="rect">
            <a:avLst/>
          </a:prstGeom>
        </p:spPr>
        <p:txBody>
          <a:bodyPr>
            <a:normAutofit lnSpcReduction="10000"/>
          </a:bodyPr>
          <a:lstStyle>
            <a:lvl1pPr algn="l" defTabSz="150221" rtl="0" eaLnBrk="1" latinLnBrk="0" hangingPunct="1">
              <a:lnSpc>
                <a:spcPct val="90000"/>
              </a:lnSpc>
              <a:spcBef>
                <a:spcPct val="0"/>
              </a:spcBef>
              <a:buNone/>
              <a:defRPr kumimoji="1" sz="1351" b="1" kern="1200">
                <a:solidFill>
                  <a:schemeClr val="tx1"/>
                </a:solidFill>
                <a:latin typeface="Meiryo UI" panose="020B0604030504040204" pitchFamily="50" charset="-128"/>
                <a:ea typeface="Meiryo UI" panose="020B0604030504040204" pitchFamily="50" charset="-128"/>
                <a:cs typeface="+mj-cs"/>
              </a:defRPr>
            </a:lvl1pPr>
          </a:lstStyle>
          <a:p>
            <a:pPr marL="457200" indent="-457200">
              <a:buFont typeface="Wingdings" panose="05000000000000000000" pitchFamily="2" charset="2"/>
              <a:buChar char="n"/>
            </a:pPr>
            <a:r>
              <a:rPr lang="ja-JP" altLang="en-US" sz="3200" dirty="0"/>
              <a:t>発注イメージ</a:t>
            </a:r>
          </a:p>
        </p:txBody>
      </p:sp>
      <p:pic>
        <p:nvPicPr>
          <p:cNvPr id="3" name="図 2">
            <a:extLst>
              <a:ext uri="{FF2B5EF4-FFF2-40B4-BE49-F238E27FC236}">
                <a16:creationId xmlns:a16="http://schemas.microsoft.com/office/drawing/2014/main" id="{15A34384-393B-42F6-A5E2-D7D6375CA4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1083" y="3591870"/>
            <a:ext cx="1910273" cy="2337473"/>
          </a:xfrm>
          <a:prstGeom prst="rect">
            <a:avLst/>
          </a:prstGeom>
        </p:spPr>
      </p:pic>
      <p:sp>
        <p:nvSpPr>
          <p:cNvPr id="8" name="正方形/長方形 7">
            <a:extLst>
              <a:ext uri="{FF2B5EF4-FFF2-40B4-BE49-F238E27FC236}">
                <a16:creationId xmlns:a16="http://schemas.microsoft.com/office/drawing/2014/main" id="{67D576B4-846D-4BDE-9E40-3C60379F7BF2}"/>
              </a:ext>
            </a:extLst>
          </p:cNvPr>
          <p:cNvSpPr/>
          <p:nvPr/>
        </p:nvSpPr>
        <p:spPr>
          <a:xfrm>
            <a:off x="9871419" y="5938747"/>
            <a:ext cx="1800493" cy="276999"/>
          </a:xfrm>
          <a:prstGeom prst="rect">
            <a:avLst/>
          </a:prstGeom>
        </p:spPr>
        <p:txBody>
          <a:bodyPr wrap="none">
            <a:spAutoFit/>
          </a:bodyPr>
          <a:lstStyle/>
          <a:p>
            <a:r>
              <a:rPr lang="en-US" altLang="ja-JP" sz="1200" dirty="0">
                <a:latin typeface="+mn-ea"/>
                <a:cs typeface="ＭＳ Ｐゴシック" panose="020B0600070205080204" pitchFamily="50" charset="-128"/>
              </a:rPr>
              <a:t>©2014</a:t>
            </a:r>
            <a:r>
              <a:rPr lang="ja-JP" altLang="ja-JP" sz="1200" dirty="0">
                <a:latin typeface="+mn-ea"/>
                <a:cs typeface="ＭＳ Ｐゴシック" panose="020B0600070205080204" pitchFamily="50" charset="-128"/>
              </a:rPr>
              <a:t>大阪府も</a:t>
            </a:r>
            <a:r>
              <a:rPr lang="ja-JP" altLang="ja-JP" sz="1200" dirty="0" err="1">
                <a:latin typeface="+mn-ea"/>
                <a:cs typeface="ＭＳ Ｐゴシック" panose="020B0600070205080204" pitchFamily="50" charset="-128"/>
              </a:rPr>
              <a:t>ずやん</a:t>
            </a:r>
            <a:endParaRPr lang="ja-JP" altLang="en-US" sz="1200" dirty="0">
              <a:latin typeface="+mn-ea"/>
            </a:endParaRPr>
          </a:p>
        </p:txBody>
      </p:sp>
      <p:sp>
        <p:nvSpPr>
          <p:cNvPr id="9" name="四角形: 角を丸くする 8">
            <a:extLst>
              <a:ext uri="{FF2B5EF4-FFF2-40B4-BE49-F238E27FC236}">
                <a16:creationId xmlns:a16="http://schemas.microsoft.com/office/drawing/2014/main" id="{C1644339-224C-4E98-A362-D4C089628665}"/>
              </a:ext>
            </a:extLst>
          </p:cNvPr>
          <p:cNvSpPr/>
          <p:nvPr/>
        </p:nvSpPr>
        <p:spPr>
          <a:xfrm>
            <a:off x="962449" y="1199031"/>
            <a:ext cx="2120380" cy="516368"/>
          </a:xfrm>
          <a:prstGeom prst="roundRect">
            <a:avLst/>
          </a:prstGeom>
          <a:solidFill>
            <a:srgbClr val="EA5858"/>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会場内</a:t>
            </a:r>
          </a:p>
        </p:txBody>
      </p:sp>
      <p:sp>
        <p:nvSpPr>
          <p:cNvPr id="10" name="四角形: 角を丸くする 9">
            <a:extLst>
              <a:ext uri="{FF2B5EF4-FFF2-40B4-BE49-F238E27FC236}">
                <a16:creationId xmlns:a16="http://schemas.microsoft.com/office/drawing/2014/main" id="{D8463DE9-1061-43C5-BB6E-3DAE5FA9B312}"/>
              </a:ext>
            </a:extLst>
          </p:cNvPr>
          <p:cNvSpPr/>
          <p:nvPr/>
        </p:nvSpPr>
        <p:spPr>
          <a:xfrm>
            <a:off x="962449" y="4195445"/>
            <a:ext cx="2120380" cy="516368"/>
          </a:xfrm>
          <a:prstGeom prst="roundRect">
            <a:avLst/>
          </a:prstGeom>
          <a:solidFill>
            <a:srgbClr val="5B9BD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会場外</a:t>
            </a:r>
          </a:p>
        </p:txBody>
      </p:sp>
      <p:sp>
        <p:nvSpPr>
          <p:cNvPr id="2" name="テキスト ボックス 1">
            <a:extLst>
              <a:ext uri="{FF2B5EF4-FFF2-40B4-BE49-F238E27FC236}">
                <a16:creationId xmlns:a16="http://schemas.microsoft.com/office/drawing/2014/main" id="{BDA521A8-3F28-4DE2-95DA-705FF0534C25}"/>
              </a:ext>
            </a:extLst>
          </p:cNvPr>
          <p:cNvSpPr txBox="1"/>
          <p:nvPr/>
        </p:nvSpPr>
        <p:spPr>
          <a:xfrm>
            <a:off x="1050377" y="1613955"/>
            <a:ext cx="7651133" cy="2477601"/>
          </a:xfrm>
          <a:prstGeom prst="rect">
            <a:avLst/>
          </a:prstGeom>
          <a:noFill/>
        </p:spPr>
        <p:txBody>
          <a:bodyPr wrap="square" rtlCol="0">
            <a:spAutoFit/>
          </a:bodyPr>
          <a:lstStyle/>
          <a:p>
            <a:pPr marL="171450" indent="-171450" algn="l">
              <a:lnSpc>
                <a:spcPct val="200000"/>
              </a:lnSpc>
              <a:buFont typeface="Arial" panose="020B0604020202020204" pitchFamily="34" charset="0"/>
              <a:buChar char="•"/>
            </a:pPr>
            <a:r>
              <a:rPr kumimoji="1" lang="ja-JP" altLang="en-US" sz="2000" dirty="0">
                <a:latin typeface="+mn-ea"/>
              </a:rPr>
              <a:t>来場者に渡すノベルティを探している</a:t>
            </a:r>
            <a:endParaRPr kumimoji="1" lang="en-US" altLang="ja-JP" sz="2000" dirty="0">
              <a:latin typeface="+mn-ea"/>
            </a:endParaRPr>
          </a:p>
          <a:p>
            <a:pPr marL="171450" indent="-171450" algn="l">
              <a:lnSpc>
                <a:spcPct val="200000"/>
              </a:lnSpc>
              <a:buFont typeface="Arial" panose="020B0604020202020204" pitchFamily="34" charset="0"/>
              <a:buChar char="•"/>
            </a:pPr>
            <a:r>
              <a:rPr kumimoji="1" lang="ja-JP" altLang="en-US" sz="2000" dirty="0">
                <a:latin typeface="+mn-ea"/>
              </a:rPr>
              <a:t>飲食で出店するのでリサイクル可能な容器がほしい</a:t>
            </a:r>
            <a:endParaRPr kumimoji="1" lang="en-US" altLang="ja-JP" sz="2000" dirty="0">
              <a:latin typeface="+mn-ea"/>
            </a:endParaRPr>
          </a:p>
          <a:p>
            <a:pPr marL="171450" indent="-171450" algn="l">
              <a:lnSpc>
                <a:spcPct val="200000"/>
              </a:lnSpc>
              <a:buFont typeface="Arial" panose="020B0604020202020204" pitchFamily="34" charset="0"/>
              <a:buChar char="•"/>
            </a:pPr>
            <a:r>
              <a:rPr kumimoji="1" lang="ja-JP" altLang="en-US" sz="2000" dirty="0">
                <a:latin typeface="+mn-ea"/>
              </a:rPr>
              <a:t>当日着用するユニフォームを制作してほしい</a:t>
            </a:r>
            <a:endParaRPr kumimoji="1" lang="en-US" altLang="ja-JP" sz="2000" dirty="0">
              <a:latin typeface="+mn-ea"/>
            </a:endParaRPr>
          </a:p>
          <a:p>
            <a:pPr marL="171450" indent="-171450" algn="l">
              <a:lnSpc>
                <a:spcPct val="200000"/>
              </a:lnSpc>
              <a:buFont typeface="Arial" panose="020B0604020202020204" pitchFamily="34" charset="0"/>
              <a:buChar char="•"/>
            </a:pPr>
            <a:r>
              <a:rPr lang="ja-JP" altLang="en-US" sz="2000" dirty="0">
                <a:latin typeface="+mn-ea"/>
              </a:rPr>
              <a:t>博覧会出展のための資材を集めている</a:t>
            </a:r>
            <a:endParaRPr kumimoji="1" lang="ja-JP" altLang="en-US" sz="2000" dirty="0">
              <a:latin typeface="+mn-ea"/>
            </a:endParaRPr>
          </a:p>
        </p:txBody>
      </p:sp>
      <p:sp>
        <p:nvSpPr>
          <p:cNvPr id="11" name="テキスト ボックス 10">
            <a:extLst>
              <a:ext uri="{FF2B5EF4-FFF2-40B4-BE49-F238E27FC236}">
                <a16:creationId xmlns:a16="http://schemas.microsoft.com/office/drawing/2014/main" id="{3CEC9C1A-6D92-433E-9F73-8048BB98304C}"/>
              </a:ext>
            </a:extLst>
          </p:cNvPr>
          <p:cNvSpPr txBox="1"/>
          <p:nvPr/>
        </p:nvSpPr>
        <p:spPr>
          <a:xfrm>
            <a:off x="1207373" y="4662192"/>
            <a:ext cx="8146725" cy="1862048"/>
          </a:xfrm>
          <a:prstGeom prst="rect">
            <a:avLst/>
          </a:prstGeom>
          <a:noFill/>
        </p:spPr>
        <p:txBody>
          <a:bodyPr wrap="square" rtlCol="0">
            <a:spAutoFit/>
          </a:bodyPr>
          <a:lstStyle/>
          <a:p>
            <a:pPr marL="171450" indent="-171450" algn="l">
              <a:lnSpc>
                <a:spcPct val="200000"/>
              </a:lnSpc>
              <a:buFont typeface="Arial" panose="020B0604020202020204" pitchFamily="34" charset="0"/>
              <a:buChar char="•"/>
            </a:pPr>
            <a:r>
              <a:rPr lang="ja-JP" altLang="en-US" sz="2000" dirty="0">
                <a:latin typeface="+mn-ea"/>
              </a:rPr>
              <a:t>万博フェア</a:t>
            </a:r>
            <a:r>
              <a:rPr kumimoji="1" lang="ja-JP" altLang="en-US" sz="2000" dirty="0">
                <a:latin typeface="+mn-ea"/>
              </a:rPr>
              <a:t>を行うので、大阪もん、大阪製ブランド商品を集めたい</a:t>
            </a:r>
            <a:endParaRPr kumimoji="1" lang="en-US" altLang="ja-JP" sz="2000" dirty="0">
              <a:latin typeface="+mn-ea"/>
            </a:endParaRPr>
          </a:p>
          <a:p>
            <a:pPr marL="171450" indent="-171450" algn="l">
              <a:lnSpc>
                <a:spcPct val="200000"/>
              </a:lnSpc>
              <a:buFont typeface="Arial" panose="020B0604020202020204" pitchFamily="34" charset="0"/>
              <a:buChar char="•"/>
            </a:pPr>
            <a:r>
              <a:rPr kumimoji="1" lang="ja-JP" altLang="en-US" sz="2000" dirty="0">
                <a:latin typeface="+mn-ea"/>
              </a:rPr>
              <a:t>商店街で万博記念セール開催の為のぼり、看板等を制作してほしい</a:t>
            </a:r>
            <a:endParaRPr kumimoji="1" lang="en-US" altLang="ja-JP" sz="2000" dirty="0">
              <a:latin typeface="+mn-ea"/>
            </a:endParaRPr>
          </a:p>
          <a:p>
            <a:pPr marL="171450" indent="-171450" algn="l">
              <a:lnSpc>
                <a:spcPct val="200000"/>
              </a:lnSpc>
              <a:buFont typeface="Arial" panose="020B0604020202020204" pitchFamily="34" charset="0"/>
              <a:buChar char="•"/>
            </a:pPr>
            <a:r>
              <a:rPr lang="ja-JP" altLang="en-US" sz="2000" dirty="0">
                <a:latin typeface="+mn-ea"/>
              </a:rPr>
              <a:t>食品廃棄物を加工しているので廃棄物を集めている（</a:t>
            </a:r>
            <a:r>
              <a:rPr lang="en-US" altLang="ja-JP" sz="2000" dirty="0">
                <a:latin typeface="+mn-ea"/>
              </a:rPr>
              <a:t>SDG</a:t>
            </a:r>
            <a:r>
              <a:rPr lang="ja-JP" altLang="en-US" sz="2000" dirty="0">
                <a:latin typeface="+mn-ea"/>
              </a:rPr>
              <a:t>ｓ）</a:t>
            </a:r>
            <a:endParaRPr lang="en-US" altLang="ja-JP" sz="2000" dirty="0">
              <a:latin typeface="+mn-ea"/>
            </a:endParaRPr>
          </a:p>
        </p:txBody>
      </p:sp>
      <p:pic>
        <p:nvPicPr>
          <p:cNvPr id="13" name="グラフィックス 12" descr="タオル">
            <a:extLst>
              <a:ext uri="{FF2B5EF4-FFF2-40B4-BE49-F238E27FC236}">
                <a16:creationId xmlns:a16="http://schemas.microsoft.com/office/drawing/2014/main" id="{2038DDFF-477E-40FF-92F0-073E0C42378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0935562">
            <a:off x="6040436" y="1477836"/>
            <a:ext cx="646099" cy="646099"/>
          </a:xfrm>
          <a:prstGeom prst="rect">
            <a:avLst/>
          </a:prstGeom>
        </p:spPr>
      </p:pic>
      <p:pic>
        <p:nvPicPr>
          <p:cNvPr id="15" name="グラフィックス 14" descr="ボウル">
            <a:extLst>
              <a:ext uri="{FF2B5EF4-FFF2-40B4-BE49-F238E27FC236}">
                <a16:creationId xmlns:a16="http://schemas.microsoft.com/office/drawing/2014/main" id="{2074A235-ED04-4518-8F08-E56FE72850A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892947">
            <a:off x="7520815" y="2084563"/>
            <a:ext cx="782597" cy="782597"/>
          </a:xfrm>
          <a:prstGeom prst="rect">
            <a:avLst/>
          </a:prstGeom>
        </p:spPr>
      </p:pic>
      <p:pic>
        <p:nvPicPr>
          <p:cNvPr id="21" name="グラフィックス 20" descr="シャツ">
            <a:extLst>
              <a:ext uri="{FF2B5EF4-FFF2-40B4-BE49-F238E27FC236}">
                <a16:creationId xmlns:a16="http://schemas.microsoft.com/office/drawing/2014/main" id="{F1B3A104-94A8-4C95-88A3-6AB778D6E63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538300">
            <a:off x="6796561" y="2996773"/>
            <a:ext cx="751384" cy="751384"/>
          </a:xfrm>
          <a:prstGeom prst="rect">
            <a:avLst/>
          </a:prstGeom>
        </p:spPr>
      </p:pic>
    </p:spTree>
    <p:extLst>
      <p:ext uri="{BB962C8B-B14F-4D97-AF65-F5344CB8AC3E}">
        <p14:creationId xmlns:p14="http://schemas.microsoft.com/office/powerpoint/2010/main" val="318383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テーマ1" id="{4B8F57BA-3385-47AA-B801-419F6F67E8D8}" vid="{E75D8740-8FC1-41CD-84AC-5B667EF8E4A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5801</TotalTime>
  <Words>2918</Words>
  <Application>Microsoft Office PowerPoint</Application>
  <PresentationFormat>ワイド画面</PresentationFormat>
  <Paragraphs>469</Paragraphs>
  <Slides>38</Slides>
  <Notes>26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8" baseType="lpstr">
      <vt:lpstr>Meiryo UI</vt:lpstr>
      <vt:lpstr>MiGoMB1Std-DeBold</vt:lpstr>
      <vt:lpstr>ＭＳ Ｐゴシック</vt:lpstr>
      <vt:lpstr>メイリオ</vt:lpstr>
      <vt:lpstr>メイリオ</vt:lpstr>
      <vt:lpstr>游ゴシック</vt:lpstr>
      <vt:lpstr>Arial</vt:lpstr>
      <vt:lpstr>Wingdings</vt:lpstr>
      <vt:lpstr>テーマ1</vt:lpstr>
      <vt:lpstr>Worksheet</vt:lpstr>
      <vt:lpstr>PowerPoint プレゼンテーション</vt:lpstr>
      <vt:lpstr>本日のスケジュール</vt:lpstr>
      <vt:lpstr>PowerPoint プレゼンテーション</vt:lpstr>
      <vt:lpstr>万博商談もずやんモールとは</vt:lpstr>
      <vt:lpstr>利用できる事業者</vt:lpstr>
      <vt:lpstr>もずやんモールとは</vt:lpstr>
      <vt:lpstr>サービス内容・機能</vt:lpstr>
      <vt:lpstr>PowerPoint プレゼンテーション</vt:lpstr>
      <vt:lpstr>PowerPoint プレゼンテーション</vt:lpstr>
      <vt:lpstr>PowerPoint プレゼンテーション</vt:lpstr>
      <vt:lpstr>ザ・ビジネスモールと万博商談もずやんモールの関係性</vt:lpstr>
      <vt:lpstr>ザ・ビジネスモールとの違い</vt:lpstr>
      <vt:lpstr>ユーザー登録方法</vt:lpstr>
      <vt:lpstr>商談までの流れ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企業・PR情報</vt:lpstr>
      <vt:lpstr>SDGｓに向けた取組ＰＲ</vt:lpstr>
      <vt:lpstr>その他の企業PR</vt:lpstr>
      <vt:lpstr>PowerPoint プレゼンテーション</vt:lpstr>
      <vt:lpstr>よく検索されると想定される情報（現時点）</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若本 由紀</dc:creator>
  <cp:lastModifiedBy>橋本　彩香</cp:lastModifiedBy>
  <cp:revision>387</cp:revision>
  <cp:lastPrinted>2023-07-21T02:59:31Z</cp:lastPrinted>
  <dcterms:created xsi:type="dcterms:W3CDTF">2023-06-09T00:01:05Z</dcterms:created>
  <dcterms:modified xsi:type="dcterms:W3CDTF">2023-07-25T02:21:00Z</dcterms:modified>
</cp:coreProperties>
</file>