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7" r:id="rId2"/>
    <p:sldId id="404" r:id="rId3"/>
    <p:sldId id="402" r:id="rId4"/>
    <p:sldId id="405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1" autoAdjust="0"/>
    <p:restoredTop sz="93601" autoAdjust="0"/>
  </p:normalViewPr>
  <p:slideViewPr>
    <p:cSldViewPr snapToGrid="0">
      <p:cViewPr>
        <p:scale>
          <a:sx n="140" d="100"/>
          <a:sy n="140" d="100"/>
        </p:scale>
        <p:origin x="714" y="-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2025/1/22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013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338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2025/1/22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3865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278647" y="799763"/>
            <a:ext cx="9372238" cy="512448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＞</a:t>
            </a:r>
            <a:endParaRPr lang="en-US" altLang="ja-JP" sz="600" dirty="0"/>
          </a:p>
          <a:p>
            <a:endParaRPr lang="en-US" altLang="ja-JP" sz="600" dirty="0"/>
          </a:p>
          <a:p>
            <a:pPr marL="2246313" indent="-2246313"/>
            <a:r>
              <a:rPr lang="ja-JP" altLang="en-US" sz="1500" dirty="0"/>
              <a:t>（令和６年）</a:t>
            </a:r>
            <a:endParaRPr lang="en-US" altLang="ja-JP" sz="1500" dirty="0"/>
          </a:p>
          <a:p>
            <a:pPr marL="2246313" indent="-2246313"/>
            <a:endParaRPr lang="en-US" altLang="ja-JP" sz="400" dirty="0">
              <a:solidFill>
                <a:srgbClr val="FF0000"/>
              </a:solidFill>
            </a:endParaRPr>
          </a:p>
          <a:p>
            <a:pPr marL="2246313" indent="-2246313"/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500" dirty="0"/>
              <a:t>・　　２月　５日　　　　第２３回　大阪府財務マネジメント委員会開催</a:t>
            </a:r>
            <a:endParaRPr lang="en-US" altLang="ja-JP" sz="1500" dirty="0"/>
          </a:p>
          <a:p>
            <a:pPr marL="2246313" indent="-2246313"/>
            <a:endParaRPr lang="en-US" altLang="ja-JP" sz="1500" dirty="0">
              <a:solidFill>
                <a:srgbClr val="FF0000"/>
              </a:solidFill>
            </a:endParaRPr>
          </a:p>
          <a:p>
            <a:pPr marL="2246313" indent="-2246313"/>
            <a:r>
              <a:rPr lang="ja-JP" altLang="en-US" sz="1500" dirty="0"/>
              <a:t>　・　　３月１９日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マイナス金利政策の解除、イールドカーブ・コントロール（</a:t>
            </a:r>
            <a:r>
              <a:rPr lang="en-US" altLang="ja-JP" sz="1500" dirty="0"/>
              <a:t>YCC</a:t>
            </a:r>
            <a:r>
              <a:rPr lang="ja-JP" altLang="en-US" sz="1500" dirty="0"/>
              <a:t>）の撤廃</a:t>
            </a:r>
            <a:endParaRPr lang="en-US" altLang="ja-JP" sz="1500" dirty="0"/>
          </a:p>
          <a:p>
            <a:pPr marL="2246313" indent="-2246313"/>
            <a:endParaRPr lang="en-US" altLang="ja-JP" sz="1500" dirty="0">
              <a:solidFill>
                <a:srgbClr val="FF0000"/>
              </a:solidFill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</a:rPr>
              <a:t>　</a:t>
            </a:r>
            <a:r>
              <a:rPr lang="ja-JP" altLang="en-US" sz="1500" dirty="0"/>
              <a:t>・　　７月３１日　　　　日銀　金融政策決定会合</a:t>
            </a:r>
            <a:endParaRPr lang="en-US" altLang="ja-JP" sz="1500" dirty="0"/>
          </a:p>
          <a:p>
            <a:pPr marL="2246313" indent="-2246313"/>
            <a:r>
              <a:rPr lang="ja-JP" altLang="en-US" sz="1500" dirty="0"/>
              <a:t>　　　　　　　　　　　　　　　⇒　</a:t>
            </a:r>
            <a:r>
              <a:rPr lang="ja-JP" altLang="en-US" sz="1500" b="0" i="0" dirty="0">
                <a:effectLst/>
                <a:latin typeface="+mn-ea"/>
                <a:ea typeface="+mn-ea"/>
              </a:rPr>
              <a:t>政策金利を</a:t>
            </a:r>
            <a:r>
              <a:rPr lang="ja-JP" altLang="en-US" sz="1500" dirty="0">
                <a:latin typeface="+mn-ea"/>
                <a:ea typeface="+mn-ea"/>
              </a:rPr>
              <a:t>０．２５</a:t>
            </a:r>
            <a:r>
              <a:rPr lang="ja-JP" altLang="en-US" sz="1500" b="0" i="0" dirty="0">
                <a:effectLst/>
                <a:latin typeface="+mn-ea"/>
                <a:ea typeface="+mn-ea"/>
              </a:rPr>
              <a:t>％程度とする利上げを決定</a:t>
            </a:r>
            <a:endParaRPr lang="en-US" altLang="ja-JP" sz="1500" b="0" i="0" dirty="0">
              <a:effectLst/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>
                <a:latin typeface="+mn-ea"/>
                <a:ea typeface="+mn-ea"/>
              </a:rPr>
              <a:t>　　　　　　　　　　　　　　　　　 長</a:t>
            </a:r>
            <a:r>
              <a:rPr lang="ja-JP" altLang="en-US" sz="1500" b="0" i="0" dirty="0">
                <a:effectLst/>
                <a:latin typeface="+mn-ea"/>
                <a:ea typeface="+mn-ea"/>
              </a:rPr>
              <a:t>期国債買入れの減額計画の決定</a:t>
            </a:r>
            <a:endParaRPr lang="en-US" altLang="ja-JP" sz="1500" b="0" i="0" dirty="0">
              <a:effectLst/>
              <a:latin typeface="+mn-ea"/>
              <a:ea typeface="+mn-ea"/>
            </a:endParaRPr>
          </a:p>
          <a:p>
            <a:pPr marL="2246313" indent="-2246313"/>
            <a:endParaRPr lang="en-US" altLang="ja-JP" sz="1500" b="0" i="0" dirty="0">
              <a:effectLst/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/>
              <a:t>　・　　８月　５日　　　　</a:t>
            </a:r>
            <a:r>
              <a:rPr lang="ja-JP" altLang="en-US" sz="1500" b="0" i="0" dirty="0">
                <a:effectLst/>
                <a:latin typeface="+mn-ea"/>
                <a:ea typeface="+mn-ea"/>
              </a:rPr>
              <a:t>日経平均が過去最大の下落幅を記録</a:t>
            </a:r>
            <a:endParaRPr lang="en-US" altLang="ja-JP" sz="1500" b="0" i="0" dirty="0">
              <a:effectLst/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endParaRPr lang="en-US" altLang="ja-JP" sz="15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1500" dirty="0"/>
              <a:t>・　１０月　１日　　　　石破内閣発足</a:t>
            </a:r>
            <a:endParaRPr lang="en-US" altLang="ja-JP" sz="1500" dirty="0"/>
          </a:p>
          <a:p>
            <a:pPr marL="2246313" indent="-2246313"/>
            <a:endParaRPr lang="en-US" altLang="ja-JP" sz="15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1500" dirty="0">
                <a:latin typeface="+mn-ea"/>
                <a:ea typeface="+mn-ea"/>
              </a:rPr>
              <a:t>・　１０月２７日　　　　衆院選で、与党の議席が</a:t>
            </a:r>
            <a:r>
              <a:rPr lang="en-US" altLang="ja-JP" sz="1500" dirty="0">
                <a:latin typeface="+mn-ea"/>
                <a:ea typeface="+mn-ea"/>
              </a:rPr>
              <a:t>15</a:t>
            </a:r>
            <a:r>
              <a:rPr lang="ja-JP" altLang="en-US" sz="1500" dirty="0">
                <a:latin typeface="+mn-ea"/>
                <a:ea typeface="+mn-ea"/>
              </a:rPr>
              <a:t>年ぶりに過半数割れ</a:t>
            </a:r>
            <a:endParaRPr lang="en-US" altLang="ja-JP" sz="1500" dirty="0">
              <a:latin typeface="+mn-ea"/>
              <a:ea typeface="+mn-ea"/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</a:rPr>
              <a:t>　</a:t>
            </a:r>
            <a:endParaRPr lang="en-US" altLang="ja-JP" sz="1500" dirty="0">
              <a:solidFill>
                <a:srgbClr val="FF0000"/>
              </a:solidFill>
            </a:endParaRPr>
          </a:p>
          <a:p>
            <a:pPr marL="2246313" indent="-2246313"/>
            <a:r>
              <a:rPr lang="ja-JP" altLang="en-US" sz="1500" dirty="0">
                <a:solidFill>
                  <a:srgbClr val="FF0000"/>
                </a:solidFill>
              </a:rPr>
              <a:t>　</a:t>
            </a:r>
            <a:r>
              <a:rPr lang="ja-JP" altLang="en-US" sz="1500" dirty="0"/>
              <a:t>・　１１月　５日　　　　米大統領選、トランプ候補が</a:t>
            </a:r>
            <a:r>
              <a:rPr lang="en-US" altLang="ja-JP" sz="1500" dirty="0"/>
              <a:t>4</a:t>
            </a:r>
            <a:r>
              <a:rPr lang="ja-JP" altLang="en-US" sz="1500" dirty="0"/>
              <a:t>年ぶりの大統領に返り咲き</a:t>
            </a:r>
            <a:endParaRPr lang="en-US" altLang="ja-JP" sz="1500" dirty="0"/>
          </a:p>
          <a:p>
            <a:pPr marL="2246313" indent="-2246313"/>
            <a:endParaRPr lang="en-US" altLang="ja-JP" sz="1500" dirty="0"/>
          </a:p>
          <a:p>
            <a:pPr marL="2246313" indent="-2246313"/>
            <a:r>
              <a:rPr lang="ja-JP" altLang="en-US" sz="1500" dirty="0"/>
              <a:t>（令和７年）</a:t>
            </a:r>
            <a:endParaRPr lang="en-US" altLang="ja-JP" sz="1500" dirty="0"/>
          </a:p>
          <a:p>
            <a:pPr marL="2246313" indent="-2246313"/>
            <a:r>
              <a:rPr lang="ja-JP" altLang="en-US" sz="1500" dirty="0">
                <a:latin typeface="Arial" panose="020B0604020202020204" pitchFamily="34" charset="0"/>
              </a:rPr>
              <a:t>　</a:t>
            </a:r>
            <a:r>
              <a:rPr lang="ja-JP" altLang="en-US" sz="1500" dirty="0"/>
              <a:t>・　　１月２０日　　　　米トランプ大統領就任</a:t>
            </a:r>
            <a:endParaRPr lang="en-US" altLang="ja-JP" sz="15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638334" y="399492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>
                <a:effectLst/>
                <a:latin typeface="ＭＳ ゴシック"/>
                <a:ea typeface="ＭＳ Ｐゴシック"/>
                <a:cs typeface="Times New Roman"/>
              </a:rPr>
              <a:t>１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97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A85C306-01AE-45B2-86AB-4DBCCCB51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34753"/>
            <a:ext cx="9906000" cy="5588494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00235" y="136592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－２－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8364" y="1344316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lang="ja-JP" altLang="en-US" sz="900" dirty="0">
                <a:latin typeface="+mj-ea"/>
                <a:ea typeface="+mj-ea"/>
              </a:rPr>
              <a:t>国債（</a:t>
            </a:r>
            <a:r>
              <a:rPr lang="en-US" altLang="ja-JP" sz="900" dirty="0">
                <a:latin typeface="+mj-ea"/>
                <a:ea typeface="+mj-ea"/>
              </a:rPr>
              <a:t>10</a:t>
            </a:r>
            <a:r>
              <a:rPr lang="ja-JP" altLang="en-US" sz="900" dirty="0">
                <a:latin typeface="+mj-ea"/>
                <a:ea typeface="+mj-ea"/>
              </a:rPr>
              <a:t>年）は、各月の国債入札で決定した募入平均利回り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E5E6B21-E990-4C1E-A4FA-2C7B5FE6E157}"/>
              </a:ext>
            </a:extLst>
          </p:cNvPr>
          <p:cNvGrpSpPr/>
          <p:nvPr/>
        </p:nvGrpSpPr>
        <p:grpSpPr>
          <a:xfrm>
            <a:off x="2114041" y="2052764"/>
            <a:ext cx="1679405" cy="3444646"/>
            <a:chOff x="2095187" y="2052764"/>
            <a:chExt cx="1679405" cy="3444646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9FBCBF9-1A1E-40A1-B466-588AAA8410E5}"/>
                </a:ext>
              </a:extLst>
            </p:cNvPr>
            <p:cNvSpPr txBox="1"/>
            <p:nvPr/>
          </p:nvSpPr>
          <p:spPr>
            <a:xfrm flipH="1">
              <a:off x="2095187" y="2052764"/>
              <a:ext cx="1679405" cy="5345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4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2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24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地政学リスクの上昇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（ロシアによるウクライナ侵攻）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DC2DE717-7C6D-4D6D-BEFF-2583DFA6F4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34889" y="2587317"/>
              <a:ext cx="1" cy="29100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C9BE8A-ED5C-4975-922B-1FCDC7AE3E18}"/>
              </a:ext>
            </a:extLst>
          </p:cNvPr>
          <p:cNvGrpSpPr/>
          <p:nvPr/>
        </p:nvGrpSpPr>
        <p:grpSpPr>
          <a:xfrm>
            <a:off x="3474372" y="5133125"/>
            <a:ext cx="1272675" cy="369332"/>
            <a:chOff x="3573568" y="4241579"/>
            <a:chExt cx="1272675" cy="369332"/>
          </a:xfrm>
        </p:grpSpPr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1614B9EC-5B99-4CDF-B99D-C8856AFD65C0}"/>
                </a:ext>
              </a:extLst>
            </p:cNvPr>
            <p:cNvCxnSpPr>
              <a:cxnSpLocks/>
              <a:endCxn id="36" idx="3"/>
            </p:cNvCxnSpPr>
            <p:nvPr/>
          </p:nvCxnSpPr>
          <p:spPr>
            <a:xfrm>
              <a:off x="3573568" y="4356459"/>
              <a:ext cx="83033" cy="697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3C76CF0-A6E3-4E9E-9454-2D76D98D7604}"/>
                </a:ext>
              </a:extLst>
            </p:cNvPr>
            <p:cNvSpPr txBox="1"/>
            <p:nvPr/>
          </p:nvSpPr>
          <p:spPr>
            <a:xfrm flipH="1">
              <a:off x="3656601" y="4241579"/>
              <a:ext cx="118964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年債の金利が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>
                  <a:latin typeface="+mn-ea"/>
                  <a:ea typeface="+mn-ea"/>
                </a:rPr>
                <a:t>6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2</a:t>
              </a:r>
              <a:r>
                <a:rPr lang="ja-JP" altLang="en-US" sz="900" dirty="0">
                  <a:latin typeface="+mn-ea"/>
                  <a:ea typeface="+mn-ea"/>
                </a:rPr>
                <a:t>か月ぶりに上昇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  <p:sp>
        <p:nvSpPr>
          <p:cNvPr id="40" name="角丸四角形 20">
            <a:extLst>
              <a:ext uri="{FF2B5EF4-FFF2-40B4-BE49-F238E27FC236}">
                <a16:creationId xmlns:a16="http://schemas.microsoft.com/office/drawing/2014/main" id="{4F078F04-5BAB-47DD-B777-837316013267}"/>
              </a:ext>
            </a:extLst>
          </p:cNvPr>
          <p:cNvSpPr/>
          <p:nvPr/>
        </p:nvSpPr>
        <p:spPr>
          <a:xfrm>
            <a:off x="3238432" y="5147043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1">
            <a:extLst>
              <a:ext uri="{FF2B5EF4-FFF2-40B4-BE49-F238E27FC236}">
                <a16:creationId xmlns:a16="http://schemas.microsoft.com/office/drawing/2014/main" id="{CE77B6BE-CC74-47BF-A0AC-3D966AFF4700}"/>
              </a:ext>
            </a:extLst>
          </p:cNvPr>
          <p:cNvSpPr/>
          <p:nvPr/>
        </p:nvSpPr>
        <p:spPr>
          <a:xfrm rot="17272908">
            <a:off x="3046619" y="5716337"/>
            <a:ext cx="421175" cy="191439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5C5A1A1E-4B3A-40D3-B74C-79C66CAED329}"/>
              </a:ext>
            </a:extLst>
          </p:cNvPr>
          <p:cNvGrpSpPr/>
          <p:nvPr/>
        </p:nvGrpSpPr>
        <p:grpSpPr>
          <a:xfrm>
            <a:off x="3857654" y="1837678"/>
            <a:ext cx="2317587" cy="3678691"/>
            <a:chOff x="3829373" y="1958283"/>
            <a:chExt cx="2317587" cy="3558086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2BE43D6-0760-4721-AEAB-B8417EDE5CAA}"/>
                </a:ext>
              </a:extLst>
            </p:cNvPr>
            <p:cNvSpPr txBox="1"/>
            <p:nvPr/>
          </p:nvSpPr>
          <p:spPr>
            <a:xfrm flipH="1">
              <a:off x="3829373" y="1958283"/>
              <a:ext cx="2317587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4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12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20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/>
                <a:t>長期金利の変動幅を</a:t>
              </a:r>
              <a:r>
                <a:rPr lang="en-US" altLang="ja-JP" sz="900" dirty="0"/>
                <a:t>±0.50</a:t>
              </a:r>
              <a:r>
                <a:rPr lang="ja-JP" altLang="en-US" sz="900" dirty="0"/>
                <a:t>％程度に拡大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158FE6F9-41F8-49FF-9C4E-1A6D39D852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3713" y="2466114"/>
              <a:ext cx="0" cy="30502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F222C55-FFD4-4305-BCB9-E9753FC26548}"/>
              </a:ext>
            </a:extLst>
          </p:cNvPr>
          <p:cNvGrpSpPr/>
          <p:nvPr/>
        </p:nvGrpSpPr>
        <p:grpSpPr>
          <a:xfrm>
            <a:off x="5583266" y="2424146"/>
            <a:ext cx="1051846" cy="3092118"/>
            <a:chOff x="5557985" y="2424249"/>
            <a:chExt cx="1051846" cy="3092118"/>
          </a:xfrm>
        </p:grpSpPr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52E246AD-A4A0-4162-9EF8-B5AED8A01E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7890" y="3066583"/>
              <a:ext cx="0" cy="24497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8A102C9-0FBF-4642-B52B-6261C7B7597E}"/>
                </a:ext>
              </a:extLst>
            </p:cNvPr>
            <p:cNvSpPr txBox="1"/>
            <p:nvPr/>
          </p:nvSpPr>
          <p:spPr>
            <a:xfrm flipH="1">
              <a:off x="5557985" y="2424249"/>
              <a:ext cx="1051846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7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28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/>
                <a:t>YCC</a:t>
              </a:r>
              <a:r>
                <a:rPr lang="ja-JP" altLang="en-US" sz="900" dirty="0"/>
                <a:t>の運用を</a:t>
              </a:r>
              <a:endParaRPr lang="en-US" altLang="ja-JP" sz="900" dirty="0"/>
            </a:p>
            <a:p>
              <a:pPr algn="ctr"/>
              <a:r>
                <a:rPr lang="ja-JP" altLang="en-US" sz="900" dirty="0"/>
                <a:t>柔軟化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0DD993C2-AB8D-432B-A6ED-DF164F6FEAD1}"/>
              </a:ext>
            </a:extLst>
          </p:cNvPr>
          <p:cNvGrpSpPr/>
          <p:nvPr/>
        </p:nvGrpSpPr>
        <p:grpSpPr>
          <a:xfrm>
            <a:off x="6341918" y="1635121"/>
            <a:ext cx="1051845" cy="3881143"/>
            <a:chOff x="6323064" y="1635121"/>
            <a:chExt cx="1051845" cy="3881143"/>
          </a:xfrm>
        </p:grpSpPr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D2FB3E69-9AB0-493A-B5EB-3B6051D780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4898" y="1635121"/>
              <a:ext cx="4194" cy="38811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8CA2E8C0-B4D8-454A-AC92-CCA7F50BE703}"/>
                </a:ext>
              </a:extLst>
            </p:cNvPr>
            <p:cNvSpPr txBox="1"/>
            <p:nvPr/>
          </p:nvSpPr>
          <p:spPr>
            <a:xfrm flipH="1">
              <a:off x="6323064" y="1646765"/>
              <a:ext cx="1051845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5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10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31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/>
                <a:t>YCC</a:t>
              </a:r>
              <a:r>
                <a:rPr lang="ja-JP" altLang="en-US" sz="900" dirty="0"/>
                <a:t>の運用の</a:t>
              </a:r>
              <a:endParaRPr lang="en-US" altLang="ja-JP" sz="900" dirty="0"/>
            </a:p>
            <a:p>
              <a:pPr algn="ctr"/>
              <a:r>
                <a:rPr lang="ja-JP" altLang="en-US" sz="900" dirty="0"/>
                <a:t>さらなる柔軟化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5A149F8D-F5E7-466D-89B5-E42C979CDC8C}"/>
              </a:ext>
            </a:extLst>
          </p:cNvPr>
          <p:cNvGrpSpPr/>
          <p:nvPr/>
        </p:nvGrpSpPr>
        <p:grpSpPr>
          <a:xfrm>
            <a:off x="7083283" y="1635124"/>
            <a:ext cx="1403543" cy="3881243"/>
            <a:chOff x="7064429" y="1635124"/>
            <a:chExt cx="1403543" cy="3881243"/>
          </a:xfrm>
        </p:grpSpPr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D9893242-3C71-4F1F-9D99-63D1AFB7D0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9887" y="1635124"/>
              <a:ext cx="7946" cy="38812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195ECD9A-DA41-4BBF-BD43-B681637014B4}"/>
                </a:ext>
              </a:extLst>
            </p:cNvPr>
            <p:cNvSpPr txBox="1"/>
            <p:nvPr/>
          </p:nvSpPr>
          <p:spPr>
            <a:xfrm flipH="1">
              <a:off x="7064429" y="4815540"/>
              <a:ext cx="140354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6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3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19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日本銀行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マイナス金利を解除し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en-US" altLang="ja-JP" sz="900" dirty="0">
                  <a:latin typeface="+mn-ea"/>
                  <a:ea typeface="+mn-ea"/>
                </a:rPr>
                <a:t>17</a:t>
              </a:r>
              <a:r>
                <a:rPr lang="ja-JP" altLang="en-US" sz="900" dirty="0">
                  <a:latin typeface="+mn-ea"/>
                  <a:ea typeface="+mn-ea"/>
                </a:rPr>
                <a:t>年ぶりの利上げを決定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C19E81E5-7A68-4CCD-8A58-7F2F5265DF16}"/>
              </a:ext>
            </a:extLst>
          </p:cNvPr>
          <p:cNvGrpSpPr/>
          <p:nvPr/>
        </p:nvGrpSpPr>
        <p:grpSpPr>
          <a:xfrm>
            <a:off x="8720340" y="1646765"/>
            <a:ext cx="990521" cy="3881248"/>
            <a:chOff x="8700187" y="1635121"/>
            <a:chExt cx="990521" cy="3881248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561286A-13E4-4828-AFD8-7589C53DD1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84286" y="1635121"/>
              <a:ext cx="20244" cy="3881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B41F45DB-008E-4F7A-8A2E-90737DAD6149}"/>
                </a:ext>
              </a:extLst>
            </p:cNvPr>
            <p:cNvSpPr txBox="1"/>
            <p:nvPr/>
          </p:nvSpPr>
          <p:spPr>
            <a:xfrm flipH="1">
              <a:off x="8700187" y="4900634"/>
              <a:ext cx="990521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令和</a:t>
              </a:r>
              <a:r>
                <a:rPr lang="en-US" altLang="ja-JP" sz="900" dirty="0">
                  <a:latin typeface="+mn-ea"/>
                  <a:ea typeface="+mn-ea"/>
                </a:rPr>
                <a:t>6</a:t>
              </a:r>
              <a:r>
                <a:rPr lang="ja-JP" altLang="en-US" sz="900" dirty="0">
                  <a:latin typeface="+mn-ea"/>
                  <a:ea typeface="+mn-ea"/>
                </a:rPr>
                <a:t>年</a:t>
              </a:r>
              <a:r>
                <a:rPr lang="en-US" altLang="ja-JP" sz="900" dirty="0">
                  <a:latin typeface="+mn-ea"/>
                  <a:ea typeface="+mn-ea"/>
                </a:rPr>
                <a:t>10</a:t>
              </a:r>
              <a:r>
                <a:rPr lang="ja-JP" altLang="en-US" sz="900" dirty="0">
                  <a:latin typeface="+mn-ea"/>
                  <a:ea typeface="+mn-ea"/>
                </a:rPr>
                <a:t>月</a:t>
              </a:r>
              <a:r>
                <a:rPr lang="en-US" altLang="ja-JP" sz="900" dirty="0">
                  <a:latin typeface="+mn-ea"/>
                  <a:ea typeface="+mn-ea"/>
                </a:rPr>
                <a:t>1</a:t>
              </a:r>
              <a:r>
                <a:rPr lang="ja-JP" altLang="en-US" sz="900" dirty="0">
                  <a:latin typeface="+mn-ea"/>
                  <a:ea typeface="+mn-ea"/>
                </a:rPr>
                <a:t>日</a:t>
              </a:r>
              <a:endParaRPr lang="en-US" altLang="ja-JP" sz="900" dirty="0">
                <a:latin typeface="+mn-ea"/>
                <a:ea typeface="+mn-ea"/>
              </a:endParaRPr>
            </a:p>
            <a:p>
              <a:pPr algn="ctr"/>
              <a:r>
                <a:rPr lang="ja-JP" altLang="en-US" sz="900" dirty="0">
                  <a:latin typeface="+mn-ea"/>
                  <a:ea typeface="+mn-ea"/>
                </a:rPr>
                <a:t>石破内閣発足</a:t>
              </a:r>
              <a:endParaRPr lang="en-US" altLang="ja-JP" sz="900" dirty="0">
                <a:latin typeface="+mn-ea"/>
                <a:ea typeface="+mn-ea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BC0946D-4004-4F04-9DE8-B56F61D939B3}"/>
              </a:ext>
            </a:extLst>
          </p:cNvPr>
          <p:cNvGrpSpPr/>
          <p:nvPr/>
        </p:nvGrpSpPr>
        <p:grpSpPr>
          <a:xfrm>
            <a:off x="8059837" y="1635121"/>
            <a:ext cx="1173642" cy="3881246"/>
            <a:chOff x="7905083" y="1635121"/>
            <a:chExt cx="1173642" cy="3881246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88A09CD9-8E27-4240-995D-8C4BDAFF42EE}"/>
                </a:ext>
              </a:extLst>
            </p:cNvPr>
            <p:cNvCxnSpPr>
              <a:cxnSpLocks/>
            </p:cNvCxnSpPr>
            <p:nvPr/>
          </p:nvCxnSpPr>
          <p:spPr>
            <a:xfrm>
              <a:off x="8506495" y="1635121"/>
              <a:ext cx="0" cy="38812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AF0A421-4FBC-4F38-AEF0-1CDF15BCA580}"/>
                </a:ext>
              </a:extLst>
            </p:cNvPr>
            <p:cNvSpPr txBox="1"/>
            <p:nvPr/>
          </p:nvSpPr>
          <p:spPr>
            <a:xfrm>
              <a:off x="7905083" y="4162389"/>
              <a:ext cx="1173642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>
                  <a:latin typeface="+mn-ea"/>
                  <a:ea typeface="+mn-ea"/>
                </a:rPr>
                <a:t>令和</a:t>
              </a:r>
              <a:r>
                <a:rPr kumimoji="1" lang="en-US" altLang="ja-JP" sz="900" dirty="0">
                  <a:latin typeface="+mn-ea"/>
                  <a:ea typeface="+mn-ea"/>
                </a:rPr>
                <a:t>6</a:t>
              </a:r>
              <a:r>
                <a:rPr kumimoji="1" lang="ja-JP" altLang="en-US" sz="900" dirty="0">
                  <a:latin typeface="+mn-ea"/>
                  <a:ea typeface="+mn-ea"/>
                </a:rPr>
                <a:t>年</a:t>
              </a:r>
              <a:r>
                <a:rPr kumimoji="1" lang="en-US" altLang="ja-JP" sz="900" dirty="0">
                  <a:latin typeface="+mn-ea"/>
                  <a:ea typeface="+mn-ea"/>
                </a:rPr>
                <a:t>7</a:t>
              </a:r>
              <a:r>
                <a:rPr kumimoji="1" lang="ja-JP" altLang="en-US" sz="900" dirty="0">
                  <a:latin typeface="+mn-ea"/>
                  <a:ea typeface="+mn-ea"/>
                </a:rPr>
                <a:t>月</a:t>
              </a:r>
              <a:r>
                <a:rPr kumimoji="1" lang="en-US" altLang="ja-JP" sz="900" dirty="0">
                  <a:latin typeface="+mn-ea"/>
                  <a:ea typeface="+mn-ea"/>
                </a:rPr>
                <a:t>31</a:t>
              </a:r>
              <a:r>
                <a:rPr kumimoji="1" lang="ja-JP" altLang="en-US" sz="900" dirty="0">
                  <a:latin typeface="+mn-ea"/>
                  <a:ea typeface="+mn-ea"/>
                </a:rPr>
                <a:t>日</a:t>
              </a:r>
              <a:endParaRPr kumimoji="1" lang="en-US" altLang="ja-JP" sz="900">
                <a:latin typeface="+mn-ea"/>
                <a:ea typeface="+mn-ea"/>
              </a:endParaRPr>
            </a:p>
            <a:p>
              <a:pPr algn="ctr"/>
              <a:r>
                <a:rPr kumimoji="1" lang="ja-JP" altLang="en-US" sz="900">
                  <a:latin typeface="+mn-ea"/>
                  <a:ea typeface="+mn-ea"/>
                </a:rPr>
                <a:t>政策</a:t>
              </a:r>
              <a:r>
                <a:rPr kumimoji="1" lang="ja-JP" altLang="en-US" sz="900" dirty="0">
                  <a:latin typeface="+mn-ea"/>
                  <a:ea typeface="+mn-ea"/>
                </a:rPr>
                <a:t>金利を</a:t>
              </a:r>
              <a:r>
                <a:rPr kumimoji="1" lang="en-US" altLang="ja-JP" sz="900" dirty="0">
                  <a:latin typeface="+mn-ea"/>
                  <a:ea typeface="+mn-ea"/>
                </a:rPr>
                <a:t>0.25</a:t>
              </a:r>
              <a:r>
                <a:rPr kumimoji="1" lang="ja-JP" altLang="en-US" sz="900" dirty="0">
                  <a:latin typeface="+mn-ea"/>
                  <a:ea typeface="+mn-ea"/>
                </a:rPr>
                <a:t>％程度へと利上げを決定</a:t>
              </a:r>
            </a:p>
          </p:txBody>
        </p:sp>
      </p:grpSp>
      <p:sp>
        <p:nvSpPr>
          <p:cNvPr id="34" name="角丸四角形 20">
            <a:extLst>
              <a:ext uri="{FF2B5EF4-FFF2-40B4-BE49-F238E27FC236}">
                <a16:creationId xmlns:a16="http://schemas.microsoft.com/office/drawing/2014/main" id="{AE1E51E0-F42F-4B4D-BF80-FCFBDB209AF3}"/>
              </a:ext>
            </a:extLst>
          </p:cNvPr>
          <p:cNvSpPr/>
          <p:nvPr/>
        </p:nvSpPr>
        <p:spPr>
          <a:xfrm>
            <a:off x="7262818" y="3661143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角丸四角形 20">
            <a:extLst>
              <a:ext uri="{FF2B5EF4-FFF2-40B4-BE49-F238E27FC236}">
                <a16:creationId xmlns:a16="http://schemas.microsoft.com/office/drawing/2014/main" id="{0AAB09EB-4C89-4FAC-80E5-DD15B5A7AB32}"/>
              </a:ext>
            </a:extLst>
          </p:cNvPr>
          <p:cNvSpPr/>
          <p:nvPr/>
        </p:nvSpPr>
        <p:spPr>
          <a:xfrm>
            <a:off x="8416916" y="2351975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角丸四角形 20">
            <a:extLst>
              <a:ext uri="{FF2B5EF4-FFF2-40B4-BE49-F238E27FC236}">
                <a16:creationId xmlns:a16="http://schemas.microsoft.com/office/drawing/2014/main" id="{5A3D2BE5-D0E7-456A-A996-8A3A7F72E683}"/>
              </a:ext>
            </a:extLst>
          </p:cNvPr>
          <p:cNvSpPr/>
          <p:nvPr/>
        </p:nvSpPr>
        <p:spPr>
          <a:xfrm>
            <a:off x="8647900" y="2747312"/>
            <a:ext cx="283262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角丸四角形 20">
            <a:extLst>
              <a:ext uri="{FF2B5EF4-FFF2-40B4-BE49-F238E27FC236}">
                <a16:creationId xmlns:a16="http://schemas.microsoft.com/office/drawing/2014/main" id="{8AC47B93-A430-4DDD-B0CC-535E4A071662}"/>
              </a:ext>
            </a:extLst>
          </p:cNvPr>
          <p:cNvSpPr/>
          <p:nvPr/>
        </p:nvSpPr>
        <p:spPr>
          <a:xfrm>
            <a:off x="9631368" y="1969930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角丸四角形 20">
            <a:extLst>
              <a:ext uri="{FF2B5EF4-FFF2-40B4-BE49-F238E27FC236}">
                <a16:creationId xmlns:a16="http://schemas.microsoft.com/office/drawing/2014/main" id="{1284ABAA-7D4E-4948-B93F-916E0AABC6C6}"/>
              </a:ext>
            </a:extLst>
          </p:cNvPr>
          <p:cNvSpPr/>
          <p:nvPr/>
        </p:nvSpPr>
        <p:spPr>
          <a:xfrm>
            <a:off x="7286921" y="4589304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角丸四角形 20">
            <a:extLst>
              <a:ext uri="{FF2B5EF4-FFF2-40B4-BE49-F238E27FC236}">
                <a16:creationId xmlns:a16="http://schemas.microsoft.com/office/drawing/2014/main" id="{45265BDF-F5E6-4FBF-846F-8C7FB45FA33E}"/>
              </a:ext>
            </a:extLst>
          </p:cNvPr>
          <p:cNvSpPr/>
          <p:nvPr/>
        </p:nvSpPr>
        <p:spPr>
          <a:xfrm>
            <a:off x="7237395" y="3124370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角丸四角形 20">
            <a:extLst>
              <a:ext uri="{FF2B5EF4-FFF2-40B4-BE49-F238E27FC236}">
                <a16:creationId xmlns:a16="http://schemas.microsoft.com/office/drawing/2014/main" id="{8628B70D-9560-4EC1-9916-23638B7180DE}"/>
              </a:ext>
            </a:extLst>
          </p:cNvPr>
          <p:cNvSpPr/>
          <p:nvPr/>
        </p:nvSpPr>
        <p:spPr>
          <a:xfrm>
            <a:off x="9605425" y="1664716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角丸四角形 20">
            <a:extLst>
              <a:ext uri="{FF2B5EF4-FFF2-40B4-BE49-F238E27FC236}">
                <a16:creationId xmlns:a16="http://schemas.microsoft.com/office/drawing/2014/main" id="{F45B195B-1EA1-4780-A50A-946534C8673F}"/>
              </a:ext>
            </a:extLst>
          </p:cNvPr>
          <p:cNvSpPr/>
          <p:nvPr/>
        </p:nvSpPr>
        <p:spPr>
          <a:xfrm>
            <a:off x="9541858" y="2666732"/>
            <a:ext cx="235940" cy="10096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2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－３－</a:t>
            </a:r>
            <a:endParaRPr kumimoji="1" lang="ja-JP" altLang="en-US" sz="14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9DFFA65-F342-4DF1-B23B-FAA44B554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98483"/>
            <a:ext cx="9906000" cy="40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－４－</a:t>
            </a:r>
            <a:endParaRPr kumimoji="1" lang="ja-JP" altLang="en-US" sz="1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F3DA2BE-ECB5-487D-B9EF-35D59C203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5156"/>
            <a:ext cx="9906000" cy="39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228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A4 210 x 297 mm</PresentationFormat>
  <Paragraphs>59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2021-01-25T02:03:13Z</dcterms:created>
  <dcterms:modified xsi:type="dcterms:W3CDTF">2025-01-22T01:13:47Z</dcterms:modified>
</cp:coreProperties>
</file>