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62DC17-56E9-4EFD-8468-94B5EE70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E4B301-2FCC-4A75-BC1E-E7AA3B009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BA3960-C230-439B-8DCD-F13D7B39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E91A21-E256-4B5D-A851-FACC9F6B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01504D-5A0E-4EBE-8638-307BD6D9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6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7FC72-7E59-4BEC-821C-2CEF4B65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259A66-CF6D-40C3-B29D-03F12A746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CA8DC5-F05D-4F10-9219-2D49E83D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8AAFA3-9599-4565-8E59-A049A155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38A551-DEDC-43FF-B65B-3BF6F27F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9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86AA816-45DE-4B2A-B089-DBEA2E388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434A8D-6F15-47A0-9964-F7B2573D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23A02-D1D5-4425-99F3-653E4397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8151FE-5CA7-4657-83D2-8F700433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B99F06-A297-4D2A-924F-1E25967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36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5C68F8-1D83-47D4-8050-DC575222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DB88EA-AF33-450D-BC83-C57128EB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A700EC-03EC-418C-8FA3-9BEFEA45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C91A66-ABE8-4A17-8B6B-0D7479D3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074CF-E631-4463-BE26-207CC71C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5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BF040-E451-4DCB-8FC8-3B1050B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CCB2DE-0A0C-45E0-99DC-7FDC5CF1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A876F-A04D-4C8E-A14B-10827C26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F4A64C-8E81-4BFD-A026-C1A56D6D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DC6235-94BB-4F84-B1FD-5C1D06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2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823CE-CFC5-4073-B3F7-B53AC82E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A4F098-7674-4CFA-BDBC-7E96A87F5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41EF7B-F50D-46EF-A362-161C23C20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29B04A-68D4-429F-A652-D5B7F9EF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5765B1-8417-45C6-A388-74A128D7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EFE751-426C-4057-825D-4C27C3F4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4CED8-C937-4E4B-85C7-1C52E767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90D417-BE81-4878-B8E0-49DBD83F6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508420-9CAB-4722-9A47-7DA1996A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37120B-5F64-4B8E-8AB4-88EDE5F5D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43CC96-BCF1-4E6F-B010-5B8A51C7E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BECB33-D748-424A-B1B5-A5669B76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165511-694B-426E-BEA8-74375ABB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B13B28-1C64-4E3E-8762-5E4D184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9612D-71A4-4E71-BB68-A78A4CC0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356552-242D-4263-B4DA-BE17B1C4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E12947-C9C8-4A4D-810E-2F1B9DB0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3F8CC1-07B0-42E8-BE4C-3F398499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7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CF25E8-0006-4165-A327-3E3558D4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96EB69-453E-4C8A-A2EB-1F5C2A1F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E0ACEE-A0FD-446F-8BCE-62424AC9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84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02D16-B850-4B97-9E7D-9877A83D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B3A605-85AD-45B6-AFD3-FFDC6251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41F637-62CD-4295-A7F3-C5004D6FA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37AC85-9646-4934-8B61-533F9FF8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5DC411-CA55-4AE0-AD99-7DDED0CC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0F381D-8195-49BA-BDC1-85179FCA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2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89DA8-1FAB-4F27-87E9-03510088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843E25-06E2-49A1-B509-E4E92B03F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D0DEF8-0704-4C24-A343-E3DFAEDD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6A3B34-33A8-4951-85D9-EAB5493E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F1BA59-43AF-4329-86D2-33578B3D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3BF491-D56D-43AC-9060-0F601753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07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F8DEA8A-5D6E-4D62-8183-1223C587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26D9D-C96F-48D5-8EFF-4B17D6DD6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CD233C-4FEA-47BE-993B-76D889B8F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9DF1-7963-429C-931D-AA959D56E480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E9CD4B-8899-4635-BB6F-CE3723AFD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99E33D-D1C6-4425-9A23-45A06A2C2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png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5.png"/><Relationship Id="rId9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1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5.png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5.png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0.emf"/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11" Type="http://schemas.openxmlformats.org/officeDocument/2006/relationships/image" Target="../media/image19.emf"/><Relationship Id="rId5" Type="http://schemas.openxmlformats.org/officeDocument/2006/relationships/image" Target="../media/image14.emf"/><Relationship Id="rId10" Type="http://schemas.openxmlformats.org/officeDocument/2006/relationships/image" Target="../media/image18.emf"/><Relationship Id="rId4" Type="http://schemas.openxmlformats.org/officeDocument/2006/relationships/image" Target="../media/image5.png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emf"/><Relationship Id="rId11" Type="http://schemas.openxmlformats.org/officeDocument/2006/relationships/image" Target="../media/image18.emf"/><Relationship Id="rId5" Type="http://schemas.openxmlformats.org/officeDocument/2006/relationships/image" Target="../media/image14.emf"/><Relationship Id="rId10" Type="http://schemas.openxmlformats.org/officeDocument/2006/relationships/image" Target="../media/image22.emf"/><Relationship Id="rId4" Type="http://schemas.openxmlformats.org/officeDocument/2006/relationships/image" Target="../media/image5.png"/><Relationship Id="rId9" Type="http://schemas.openxmlformats.org/officeDocument/2006/relationships/image" Target="../media/image21.emf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5.png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2AA631-F2F6-423B-929F-95AF092990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F3C229-1DA0-4338-B739-50B45336E66E}"/>
              </a:ext>
            </a:extLst>
          </p:cNvPr>
          <p:cNvSpPr txBox="1"/>
          <p:nvPr/>
        </p:nvSpPr>
        <p:spPr>
          <a:xfrm>
            <a:off x="420600" y="307800"/>
            <a:ext cx="11350800" cy="624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93348F6-2D22-4DED-BC3C-8FED9B39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42" y="1361532"/>
            <a:ext cx="10515600" cy="2067469"/>
          </a:xfrm>
        </p:spPr>
        <p:txBody>
          <a:bodyPr>
            <a:normAutofit/>
          </a:bodyPr>
          <a:lstStyle/>
          <a:p>
            <a:r>
              <a:rPr lang="ja-JP" altLang="en-US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宿泊税特別徴収義務者</a:t>
            </a:r>
            <a:br>
              <a:rPr lang="en-US" altLang="ja-JP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lang="ja-JP" altLang="en-US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登録申請書の作成について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0E0AE0-FE60-4092-8CA7-EE7AE406F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890" y="3609637"/>
            <a:ext cx="2311848" cy="25335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70F8CB3-3EC5-4E9A-9D74-140253F42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481" y="3609636"/>
            <a:ext cx="2094229" cy="2282539"/>
          </a:xfrm>
          <a:prstGeom prst="rect">
            <a:avLst/>
          </a:prstGeom>
        </p:spPr>
      </p:pic>
      <p:pic>
        <p:nvPicPr>
          <p:cNvPr id="8" name="hajimetenootsukai">
            <a:hlinkClick r:id="" action="ppaction://media"/>
            <a:extLst>
              <a:ext uri="{FF2B5EF4-FFF2-40B4-BE49-F238E27FC236}">
                <a16:creationId xmlns:a16="http://schemas.microsoft.com/office/drawing/2014/main" id="{7A988905-DB80-40C9-BD70-9E6CE7F213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7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02118A-1FDB-4F4D-A15B-73263421738E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691B29-5E80-4886-AB1E-46E30E1B4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" t="17823" r="-1"/>
          <a:stretch/>
        </p:blipFill>
        <p:spPr>
          <a:xfrm>
            <a:off x="1652650" y="2123039"/>
            <a:ext cx="9971314" cy="425731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384629" y="440940"/>
            <a:ext cx="9478750" cy="65669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⑧許可等を受けた施設に係る事項を記載する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953146" y="2292202"/>
            <a:ext cx="9444894" cy="2273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CEABA-F3F1-48B5-BD8B-07B451BC7590}"/>
              </a:ext>
            </a:extLst>
          </p:cNvPr>
          <p:cNvSpPr txBox="1"/>
          <p:nvPr/>
        </p:nvSpPr>
        <p:spPr>
          <a:xfrm>
            <a:off x="1806973" y="4713712"/>
            <a:ext cx="981699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旅館業法の営業許可証又は国家戦略特別区域法の特定事業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認定書に記載されている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許可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番号、許可年月日を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記載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して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ください。</a:t>
            </a:r>
          </a:p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フリガナ欄も必ず記載してください。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7B2A1D-7C1C-43CF-B6DE-4F047C7A7088}"/>
              </a:ext>
            </a:extLst>
          </p:cNvPr>
          <p:cNvSpPr txBox="1"/>
          <p:nvPr/>
        </p:nvSpPr>
        <p:spPr>
          <a:xfrm>
            <a:off x="757644" y="1405100"/>
            <a:ext cx="864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旅館・ホテル</a:t>
            </a:r>
            <a:r>
              <a:rPr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、簡易宿所、</a:t>
            </a:r>
            <a:r>
              <a:rPr kumimoji="1"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特区民泊に係る施設の場合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0A321-375A-42B1-A482-E4F3BBE35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153" y="2412106"/>
            <a:ext cx="2678571" cy="24117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63416AD-4E61-4027-8F3F-90D8CF6A5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003" y="2412106"/>
            <a:ext cx="1885539" cy="24117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6A03430-CF76-42D4-9F5E-95556A247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153" y="2849622"/>
            <a:ext cx="2814810" cy="3084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510944-6ADF-4BCE-A8B0-EC91FAB19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153" y="3316653"/>
            <a:ext cx="1386060" cy="22469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F51CA8-F849-451F-832D-918E31409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3738" y="3617531"/>
            <a:ext cx="1224889" cy="38898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DABFCBD-0F74-49F5-9BBA-6CEA1F6939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9414" y="3571360"/>
            <a:ext cx="2038797" cy="23388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3A859FA-B485-434F-9050-69CC449C4A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1739" y="4208089"/>
            <a:ext cx="698103" cy="19945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9436F17-2D9C-4C26-A0DA-40A7DF400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8662" y="4174470"/>
            <a:ext cx="609600" cy="204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6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C507ED-86C6-46B5-B8E1-839E987AE82D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691B29-5E80-4886-AB1E-46E30E1B4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" t="17823" r="-1"/>
          <a:stretch/>
        </p:blipFill>
        <p:spPr>
          <a:xfrm>
            <a:off x="1666504" y="2155371"/>
            <a:ext cx="9971314" cy="425731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67679"/>
            <a:ext cx="9971314" cy="64881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⑨届出を受理された施設に係る事項を記載する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2119499" y="4470733"/>
            <a:ext cx="9303156" cy="1714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CEABA-F3F1-48B5-BD8B-07B451BC7590}"/>
              </a:ext>
            </a:extLst>
          </p:cNvPr>
          <p:cNvSpPr txBox="1"/>
          <p:nvPr/>
        </p:nvSpPr>
        <p:spPr>
          <a:xfrm>
            <a:off x="1666503" y="3075695"/>
            <a:ext cx="997131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届出を受理された際に発行される番号（「</a:t>
            </a:r>
            <a:r>
              <a:rPr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M27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」から始まる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番号）、届出年月日を記載してください。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7B2A1D-7C1C-43CF-B6DE-4F047C7A7088}"/>
              </a:ext>
            </a:extLst>
          </p:cNvPr>
          <p:cNvSpPr txBox="1"/>
          <p:nvPr/>
        </p:nvSpPr>
        <p:spPr>
          <a:xfrm>
            <a:off x="757645" y="1405100"/>
            <a:ext cx="698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住宅宿泊事業に係る施設の場合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DF9FF5-33E5-44CA-AC87-CEE08916D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711" y="4698571"/>
            <a:ext cx="2526227" cy="2122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4F49CE0-DE6C-49F2-9D2C-1BCA0A82E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478" y="4688704"/>
            <a:ext cx="1895284" cy="2088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8CF2881-461F-4569-B7DE-507EE3686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309" y="4975820"/>
            <a:ext cx="3113245" cy="48492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DB1083F-606B-4EA4-8C72-A96F7CF24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711" y="5509610"/>
            <a:ext cx="544951" cy="302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168F8D5-1D35-455C-B068-82CA6EE398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471" y="5548915"/>
            <a:ext cx="507007" cy="223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0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9DA143-451F-4901-88EF-48F2AB530E02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93348F6-2D22-4DED-BC3C-8FED9B39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336"/>
            <a:ext cx="10515600" cy="2067469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完成！！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0E0AE0-FE60-4092-8CA7-EE7AE406F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15" y="3464808"/>
            <a:ext cx="2311848" cy="25335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9AA5417-5EB0-48DF-801E-A75EB733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826" y="2925483"/>
            <a:ext cx="2529628" cy="32020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6DA486-911C-4E4C-98E2-C3E9C55BDCE7}"/>
              </a:ext>
            </a:extLst>
          </p:cNvPr>
          <p:cNvSpPr txBox="1"/>
          <p:nvPr/>
        </p:nvSpPr>
        <p:spPr>
          <a:xfrm>
            <a:off x="1133996" y="3126201"/>
            <a:ext cx="556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・電子申請</a:t>
            </a:r>
            <a:endParaRPr kumimoji="1" lang="en-US" altLang="ja-JP" sz="28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91F3B4-D5FC-4604-B33F-6623278FFC6C}"/>
              </a:ext>
            </a:extLst>
          </p:cNvPr>
          <p:cNvSpPr txBox="1"/>
          <p:nvPr/>
        </p:nvSpPr>
        <p:spPr>
          <a:xfrm>
            <a:off x="1149927" y="3771587"/>
            <a:ext cx="556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・郵送</a:t>
            </a:r>
            <a:endParaRPr kumimoji="1" lang="en-US" altLang="ja-JP" sz="28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801E72-B2F5-436E-BB49-967F7A8EE33B}"/>
              </a:ext>
            </a:extLst>
          </p:cNvPr>
          <p:cNvSpPr txBox="1"/>
          <p:nvPr/>
        </p:nvSpPr>
        <p:spPr>
          <a:xfrm>
            <a:off x="1147851" y="4373532"/>
            <a:ext cx="633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・なにわ北府税事務所の窓口へ持参</a:t>
            </a:r>
            <a:endParaRPr kumimoji="1" lang="en-US" altLang="ja-JP" sz="28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54CF36-12CC-4130-89B7-8868DF3A782A}"/>
              </a:ext>
            </a:extLst>
          </p:cNvPr>
          <p:cNvSpPr txBox="1"/>
          <p:nvPr/>
        </p:nvSpPr>
        <p:spPr>
          <a:xfrm>
            <a:off x="1056408" y="2482586"/>
            <a:ext cx="770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いずれかの方法で申請書を提出してください。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8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73866-8E81-42B3-BB2B-0083D261B3B6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8EFB5DC-78D8-43D0-923A-61060605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25" y="542760"/>
            <a:ext cx="4406153" cy="598200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8" y="4195481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308975" y="2000799"/>
            <a:ext cx="6445931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宿泊税特別徴収義務者登録申請書を作成していきます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B090F1A-CFE1-4085-BC03-0E1D3DE67D03}"/>
              </a:ext>
            </a:extLst>
          </p:cNvPr>
          <p:cNvSpPr txBox="1"/>
          <p:nvPr/>
        </p:nvSpPr>
        <p:spPr>
          <a:xfrm>
            <a:off x="1831581" y="4397926"/>
            <a:ext cx="550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様式は、大阪府</a:t>
            </a: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ホーム</a:t>
            </a:r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ページ「府税あらかると」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からダウンロードできます。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その他、なにわ北府税事務所にて郵送や窓口</a:t>
            </a: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配布も行っております。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7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B471E-4A4C-460E-BD43-BF3EB5B81783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DBA868-2862-469E-AAC3-BC0F347E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27" y="1547934"/>
            <a:ext cx="10556575" cy="486912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56" y="4318924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40941"/>
            <a:ext cx="1077883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①提出年月日の欄に申請書の提出年月日を記載する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28B1A4D-A271-4552-9AD8-A452934BE3BA}"/>
              </a:ext>
            </a:extLst>
          </p:cNvPr>
          <p:cNvSpPr/>
          <p:nvPr/>
        </p:nvSpPr>
        <p:spPr>
          <a:xfrm>
            <a:off x="8800009" y="1708753"/>
            <a:ext cx="2756647" cy="10757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15BEC12-1B2A-4DC5-9407-2483B53D7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066" y="2127654"/>
            <a:ext cx="1706143" cy="237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9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D82877-C73A-484F-BEC1-E6290CE4EA91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DBA868-2862-469E-AAC3-BC0F347E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191" y="1620694"/>
            <a:ext cx="10331773" cy="476543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56" y="4318924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583653"/>
            <a:ext cx="637016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②該当する法令に丸をする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28B1A4D-A271-4552-9AD8-A452934BE3BA}"/>
              </a:ext>
            </a:extLst>
          </p:cNvPr>
          <p:cNvSpPr/>
          <p:nvPr/>
        </p:nvSpPr>
        <p:spPr>
          <a:xfrm>
            <a:off x="2689412" y="3712611"/>
            <a:ext cx="2270516" cy="997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5A30B4-DAE2-4152-A4A2-CD397372976F}"/>
              </a:ext>
            </a:extLst>
          </p:cNvPr>
          <p:cNvSpPr txBox="1"/>
          <p:nvPr/>
        </p:nvSpPr>
        <p:spPr>
          <a:xfrm>
            <a:off x="0" y="3013749"/>
            <a:ext cx="117351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</a:t>
            </a:r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条第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１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項</a:t>
            </a:r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…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新規に開業した施設</a:t>
            </a:r>
            <a:endParaRPr kumimoji="1"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</a:t>
            </a:r>
            <a:r>
              <a:rPr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条第２項</a:t>
            </a:r>
            <a:r>
              <a:rPr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…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免税点未満施設のため、登録義務を免除されていた施設</a:t>
            </a:r>
            <a:endParaRPr kumimoji="1" lang="ja-JP" altLang="en-US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" name="フローチャート: 端子 1">
            <a:extLst>
              <a:ext uri="{FF2B5EF4-FFF2-40B4-BE49-F238E27FC236}">
                <a16:creationId xmlns:a16="http://schemas.microsoft.com/office/drawing/2014/main" id="{591D8182-34D7-47C6-A96C-AE660B29B162}"/>
              </a:ext>
            </a:extLst>
          </p:cNvPr>
          <p:cNvSpPr/>
          <p:nvPr/>
        </p:nvSpPr>
        <p:spPr>
          <a:xfrm>
            <a:off x="3108155" y="3943350"/>
            <a:ext cx="1271588" cy="243075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13E0925-11B8-4119-877F-F9BB7D9DA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193" y="2152078"/>
            <a:ext cx="1706143" cy="237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1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684242-58CC-4F78-9607-1E7847ACBDF9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12" y="1458093"/>
            <a:ext cx="10247270" cy="502500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09" y="4203112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384629" y="460072"/>
            <a:ext cx="994463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③申請者欄に</a:t>
            </a:r>
            <a:r>
              <a:rPr lang="ja-JP" altLang="en-US" sz="3600" u="sng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特別徴収義務者となる方</a:t>
            </a:r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の情報を</a:t>
            </a:r>
            <a:endParaRPr lang="en-US" altLang="ja-JP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896352" y="1634523"/>
            <a:ext cx="9933659" cy="2501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0C3958-2D1D-4926-A940-2ACD467AD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8" y="2151070"/>
            <a:ext cx="2468879" cy="3957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043FA7-52B2-4ABC-8425-C09F4F0B2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858" y="2675565"/>
            <a:ext cx="2302727" cy="2278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06808D6-9C55-44AB-8E5E-8C2B1F610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354" y="2995377"/>
            <a:ext cx="4111900" cy="81144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9E1EB5-0A6B-49C3-87EF-634E9ADA3F86}"/>
              </a:ext>
            </a:extLst>
          </p:cNvPr>
          <p:cNvSpPr txBox="1"/>
          <p:nvPr/>
        </p:nvSpPr>
        <p:spPr>
          <a:xfrm>
            <a:off x="3396439" y="4359069"/>
            <a:ext cx="3513715" cy="9840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フリガナを忘れずに</a:t>
            </a:r>
            <a:endParaRPr kumimoji="1"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記載してください。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67913D0-A2F2-4FE1-A5ED-F5F10D6D4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650" y="3180987"/>
            <a:ext cx="1879961" cy="227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4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919802-D52C-4494-B342-FD7809653A44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82" y="1634063"/>
            <a:ext cx="10025942" cy="491646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96949"/>
            <a:ext cx="896096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④種別や営業許可に関する情報を記載する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4012B31-D4C6-4820-B0E0-49F85341C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575" y="3160668"/>
            <a:ext cx="3970159" cy="67787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871254" y="3846427"/>
            <a:ext cx="9915157" cy="166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342751-B40A-44AA-A22B-143FBE409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288" y="4137591"/>
            <a:ext cx="6282732" cy="2529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4E13D1-9F03-4D31-A7FD-B9D24BC3D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7" y="4498268"/>
            <a:ext cx="2630289" cy="37804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79A4B6-C97C-4BD3-AA4F-C8F391B6C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607" y="5017836"/>
            <a:ext cx="2439218" cy="41220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E8123DB-3BE2-4A32-818A-5891CF610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909" y="5076278"/>
            <a:ext cx="1971674" cy="2953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8AA420-3434-4250-B569-9209D33B47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1575" y="2364786"/>
            <a:ext cx="2786063" cy="26400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A3F7670-9133-42E9-818B-F8099FCFA2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575" y="2789898"/>
            <a:ext cx="1885951" cy="23952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C48B261-7691-41B5-A712-4591BBCC67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2305" y="3234768"/>
            <a:ext cx="1869848" cy="23952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352A26-0FCF-4C3A-9648-26018701871B}"/>
              </a:ext>
            </a:extLst>
          </p:cNvPr>
          <p:cNvSpPr txBox="1"/>
          <p:nvPr/>
        </p:nvSpPr>
        <p:spPr>
          <a:xfrm>
            <a:off x="2332387" y="1599811"/>
            <a:ext cx="8917633" cy="2092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ja-JP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宿泊施設の営業許可等を受けられた方の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情報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を記載してください。</a:t>
            </a:r>
            <a:endParaRPr lang="en-US" altLang="ja-JP" sz="2800" kern="100" dirty="0">
              <a:solidFill>
                <a:srgbClr val="000000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法人の場合には代表者の職、氏名も併せて記載してください。</a:t>
            </a:r>
            <a:endParaRPr lang="ja-JP" altLang="ja-JP" sz="2800" kern="100" dirty="0"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919802-D52C-4494-B342-FD7809653A44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82" y="1634063"/>
            <a:ext cx="10025942" cy="491646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342751-B40A-44AA-A22B-143FBE409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288" y="4137591"/>
            <a:ext cx="6282732" cy="2529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4E13D1-9F03-4D31-A7FD-B9D24BC3D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607" y="4498268"/>
            <a:ext cx="2630289" cy="37804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79A4B6-C97C-4BD3-AA4F-C8F391B6C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7" y="5017836"/>
            <a:ext cx="2439218" cy="41220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E8123DB-3BE2-4A32-818A-5891CF6101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909" y="5076278"/>
            <a:ext cx="1971674" cy="29531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CDD30B-7712-4CB6-A663-D637A70C8CC5}"/>
              </a:ext>
            </a:extLst>
          </p:cNvPr>
          <p:cNvSpPr txBox="1"/>
          <p:nvPr/>
        </p:nvSpPr>
        <p:spPr>
          <a:xfrm>
            <a:off x="456818" y="478917"/>
            <a:ext cx="945674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⑤経営・事業開始（予定）年月日を記載する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DE78E7-524E-4519-ADB4-2CD7BE49A486}"/>
              </a:ext>
            </a:extLst>
          </p:cNvPr>
          <p:cNvSpPr/>
          <p:nvPr/>
        </p:nvSpPr>
        <p:spPr>
          <a:xfrm>
            <a:off x="2160936" y="5385130"/>
            <a:ext cx="4809246" cy="562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61035A-2494-48F2-BEDC-113CE3751B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8336" y="5518650"/>
            <a:ext cx="2017664" cy="27868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14A343C-1C69-4BD0-80B2-A72A138D0C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1575" y="2364786"/>
            <a:ext cx="2786063" cy="26400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91547F5-DA79-4C7B-802E-B205E97855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575" y="2789898"/>
            <a:ext cx="1885951" cy="23952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C90D788-E50A-4205-9ECF-CF7FC2EAEC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1575" y="3160668"/>
            <a:ext cx="3970159" cy="6778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283DE2-BF36-47BB-AF55-E1E68C31374A}"/>
              </a:ext>
            </a:extLst>
          </p:cNvPr>
          <p:cNvSpPr txBox="1"/>
          <p:nvPr/>
        </p:nvSpPr>
        <p:spPr>
          <a:xfrm>
            <a:off x="726290" y="3622793"/>
            <a:ext cx="1090643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宿泊施設の経営を開始する（開始した）年月日を記載してください。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8F49BA1-6821-4FC7-94E1-00AFD30781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2305" y="3234768"/>
            <a:ext cx="1869848" cy="239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7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919802-D52C-4494-B342-FD7809653A44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82" y="1634063"/>
            <a:ext cx="10025942" cy="491646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342751-B40A-44AA-A22B-143FBE409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288" y="4137591"/>
            <a:ext cx="6282732" cy="2529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4E13D1-9F03-4D31-A7FD-B9D24BC3D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607" y="4498268"/>
            <a:ext cx="2630289" cy="37804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79A4B6-C97C-4BD3-AA4F-C8F391B6C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7" y="5017836"/>
            <a:ext cx="2439218" cy="41220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E8123DB-3BE2-4A32-818A-5891CF6101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909" y="5076278"/>
            <a:ext cx="1971674" cy="29531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DE78E7-524E-4519-ADB4-2CD7BE49A486}"/>
              </a:ext>
            </a:extLst>
          </p:cNvPr>
          <p:cNvSpPr/>
          <p:nvPr/>
        </p:nvSpPr>
        <p:spPr>
          <a:xfrm>
            <a:off x="6619751" y="5385595"/>
            <a:ext cx="4809246" cy="562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61035A-2494-48F2-BEDC-113CE3751B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8336" y="5518650"/>
            <a:ext cx="2017664" cy="27868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C28328-D403-4B0F-A9C9-E91A65C029D1}"/>
              </a:ext>
            </a:extLst>
          </p:cNvPr>
          <p:cNvSpPr txBox="1"/>
          <p:nvPr/>
        </p:nvSpPr>
        <p:spPr>
          <a:xfrm>
            <a:off x="456818" y="478452"/>
            <a:ext cx="937659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⑥徴収開始（予定）年月日を記載する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3FDE20-40C3-4868-A8D5-93749A1E11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7300" y="5530988"/>
            <a:ext cx="1814853" cy="29843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728CA8A-94FD-4C17-BD71-DFDC10F698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575" y="2364786"/>
            <a:ext cx="2786063" cy="26400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E04F8DC-D0BE-4DF4-850D-7B0B5D98A9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1575" y="2789898"/>
            <a:ext cx="1885951" cy="23952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3E404D1-56F3-4D29-8566-E8C3E856C9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1575" y="3160668"/>
            <a:ext cx="3970159" cy="67787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3363AE5-08A5-4E01-883A-DCB3D863AD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2305" y="3234768"/>
            <a:ext cx="1869848" cy="23952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18B4538-0A8A-4386-823C-BDA014BCB3FA}"/>
              </a:ext>
            </a:extLst>
          </p:cNvPr>
          <p:cNvSpPr txBox="1"/>
          <p:nvPr/>
        </p:nvSpPr>
        <p:spPr>
          <a:xfrm>
            <a:off x="1946338" y="2418487"/>
            <a:ext cx="9502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宿泊税の発生が見込まれる年月日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を記載してください。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課税対象範囲が</a:t>
            </a:r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5,000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円以上に拡大された後であれば、</a:t>
            </a:r>
            <a:endParaRPr kumimoji="1"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「令和７年９月１日」と記入してください。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0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8D9B2F-4750-4D90-8C61-D74363B5A1F5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D816FB7-C77B-45CD-9FB0-9B9AF625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01" y="1930407"/>
            <a:ext cx="10591347" cy="410011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36331"/>
            <a:ext cx="580750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⑦書類の送付先を記載する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366433" y="2852462"/>
            <a:ext cx="10172115" cy="1395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CEABA-F3F1-48B5-BD8B-07B451BC7590}"/>
              </a:ext>
            </a:extLst>
          </p:cNvPr>
          <p:cNvSpPr txBox="1"/>
          <p:nvPr/>
        </p:nvSpPr>
        <p:spPr>
          <a:xfrm>
            <a:off x="2369545" y="4361781"/>
            <a:ext cx="857966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申告についての問い合わせ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や、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関係書類を送付する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際の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あて先を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担当部署名まで記載してください。直通電話番号等があれば記載してください。</a:t>
            </a:r>
            <a:endParaRPr kumimoji="1" lang="ja-JP" altLang="en-US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40A231-C392-4A4F-8103-D8DAC8DE7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845" y="1827320"/>
            <a:ext cx="2959289" cy="6012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EF37D26-B22D-4B0F-AC53-55351DA34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582" y="2503362"/>
            <a:ext cx="2023268" cy="3084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16A7658-6DA2-47A7-A608-8F30C174F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900" y="2509445"/>
            <a:ext cx="1848645" cy="2962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0B4EEA4-4988-4B24-9DD4-AE338F428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247" y="2009335"/>
            <a:ext cx="1833563" cy="23723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E56D4CF-897F-4772-8D9A-A7D8FCB928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795" y="3030324"/>
            <a:ext cx="2695856" cy="23731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01BEB8F-393B-4CCB-B3D0-73A10E0BD6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0795" y="3482420"/>
            <a:ext cx="2695856" cy="48375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75228AB-9833-47E8-BAA3-4C404D6B48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6853" y="3634464"/>
            <a:ext cx="1802354" cy="186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7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5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7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430</Words>
  <Application>Microsoft Office PowerPoint</Application>
  <PresentationFormat>ワイド画面</PresentationFormat>
  <Paragraphs>40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HGSｺﾞｼｯｸE</vt:lpstr>
      <vt:lpstr>游ゴシック</vt:lpstr>
      <vt:lpstr>游ゴシック Light</vt:lpstr>
      <vt:lpstr>Arial</vt:lpstr>
      <vt:lpstr>Office テーマ</vt:lpstr>
      <vt:lpstr>宿泊税特別徴収義務者 登録申請書の作成について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完成！！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宿泊税特別徴収義務者 登録申請書の作成について</dc:title>
  <dc:creator>小西　朝香</dc:creator>
  <cp:lastModifiedBy>小西　朝香</cp:lastModifiedBy>
  <cp:revision>54</cp:revision>
  <dcterms:created xsi:type="dcterms:W3CDTF">2025-04-15T07:43:07Z</dcterms:created>
  <dcterms:modified xsi:type="dcterms:W3CDTF">2025-06-03T05:39:50Z</dcterms:modified>
</cp:coreProperties>
</file>