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2549" autoAdjust="0"/>
  </p:normalViewPr>
  <p:slideViewPr>
    <p:cSldViewPr snapToGrid="0">
      <p:cViewPr varScale="1">
        <p:scale>
          <a:sx n="60" d="100"/>
          <a:sy n="60" d="100"/>
        </p:scale>
        <p:origin x="106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62" y="7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928DA-C28F-41D1-99F2-423543CE0214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08350" y="850900"/>
            <a:ext cx="3309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976B2-A942-4723-A806-BA257D291C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92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976B2-A942-4723-A806-BA257D291C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33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1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8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14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9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65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83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9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41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56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4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2BEF-45F3-41A8-A331-BB6393358D16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8174-6869-4DDD-A32C-25C2F9DF5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8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1F03D27-413A-439C-A114-8DA4FEFE8D97}"/>
              </a:ext>
            </a:extLst>
          </p:cNvPr>
          <p:cNvGrpSpPr/>
          <p:nvPr/>
        </p:nvGrpSpPr>
        <p:grpSpPr>
          <a:xfrm>
            <a:off x="6474723" y="1910250"/>
            <a:ext cx="2701329" cy="923885"/>
            <a:chOff x="5405843" y="1754923"/>
            <a:chExt cx="3696003" cy="121009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CE9C21C-6DCA-49BF-8B66-4EBA42F6A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5843" y="1754923"/>
              <a:ext cx="3696003" cy="1210093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1C86B72-D3F6-4CDB-91DB-CCBBB0F5D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3282" y="2438167"/>
              <a:ext cx="719817" cy="170139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B0924F9F-8B18-4E3B-943D-0512354D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1384" y="2462517"/>
              <a:ext cx="791797" cy="138426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405BA873-4217-4B6A-90F0-E14ACCA5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1466" y="2485912"/>
              <a:ext cx="772819" cy="132106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671A00-A92A-4236-811D-2B94D0343E11}"/>
              </a:ext>
            </a:extLst>
          </p:cNvPr>
          <p:cNvSpPr txBox="1"/>
          <p:nvPr/>
        </p:nvSpPr>
        <p:spPr>
          <a:xfrm>
            <a:off x="472343" y="3362774"/>
            <a:ext cx="8934881" cy="248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万博来場者、特に子どもや若い世代が、楽しみながら平和や人権について考える契機となる企画を展開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（例）子どもが参加するアート作品の制作・展示、動画放映や音楽演奏会　等　（ノンバーバルコンテンツ、多言語表記）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</a:t>
            </a:r>
            <a:r>
              <a:rPr kumimoji="1" lang="ja-JP" altLang="en-US" sz="1100" kern="0" spc="-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100" kern="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制作</a:t>
            </a:r>
            <a:r>
              <a:rPr lang="ja-JP" altLang="en-US" sz="110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した動画やアート作品は、連携事業である「ピースおおさか戦後</a:t>
            </a:r>
            <a:r>
              <a:rPr lang="en-US" altLang="ja-JP" sz="110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</a:t>
            </a:r>
            <a:r>
              <a:rPr lang="ja-JP" altLang="en-US" sz="110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周年記念事業（</a:t>
            </a:r>
            <a:r>
              <a:rPr lang="en-US" altLang="ja-JP" sz="110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8/15</a:t>
            </a:r>
            <a:r>
              <a:rPr lang="ja-JP" altLang="en-US" sz="1100" spc="-4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予定）」での展示をはじめ、今後の啓発事業に活用</a:t>
            </a:r>
            <a:endParaRPr lang="en-US" altLang="ja-JP" sz="1100" spc="-4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200" spc="-6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　　　　　　　　　　　　　　　　　　　　　　　　</a:t>
            </a:r>
            <a:endParaRPr lang="en-US" altLang="ja-JP" sz="1000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出展日時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令和７年８月１日（金）　終日　　　　　　　　　　　　　　　　　　　　　　　　　</a:t>
            </a:r>
            <a:r>
              <a:rPr lang="ja-JP" altLang="en-US" sz="10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・人権や平和、多様性をテーマにした動画放映やイベントを開催　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endParaRPr lang="en-US" altLang="ja-JP" sz="1100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出展場所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大阪ヘルスケアパビリオン　リボーンステージ 及び広場　　　　　　</a:t>
            </a:r>
            <a:endParaRPr lang="en-US" altLang="ja-JP" sz="1100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（ステージサイズ：ヨコ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10m×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奥行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8m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lang="en-US" altLang="ja-JP" sz="1100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大阪・関西万博テーマウィーク「平和と人権」：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R7.8.1</a:t>
            </a:r>
            <a:r>
              <a:rPr lang="ja-JP" altLang="en-US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100" spc="-6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8.12</a:t>
            </a:r>
          </a:p>
          <a:p>
            <a:pPr>
              <a:lnSpc>
                <a:spcPts val="1900"/>
              </a:lnSpc>
            </a:pPr>
            <a:endParaRPr lang="en-US" altLang="ja-JP" sz="1100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900"/>
              </a:lnSpc>
            </a:pPr>
            <a:endParaRPr lang="ja-JP" altLang="en-US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A9DEC52-D165-42FE-A971-3FF0BBFE11E2}"/>
              </a:ext>
            </a:extLst>
          </p:cNvPr>
          <p:cNvGrpSpPr/>
          <p:nvPr/>
        </p:nvGrpSpPr>
        <p:grpSpPr>
          <a:xfrm>
            <a:off x="446650" y="575000"/>
            <a:ext cx="7723084" cy="396624"/>
            <a:chOff x="237094" y="615820"/>
            <a:chExt cx="7723084" cy="39662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AB2B4D8-A73F-4DFA-86D9-24E3EAB7BAB0}"/>
                </a:ext>
              </a:extLst>
            </p:cNvPr>
            <p:cNvGrpSpPr/>
            <p:nvPr/>
          </p:nvGrpSpPr>
          <p:grpSpPr>
            <a:xfrm>
              <a:off x="237094" y="673890"/>
              <a:ext cx="7723084" cy="338554"/>
              <a:chOff x="228930" y="681054"/>
              <a:chExt cx="7723084" cy="338554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489D25DA-099B-4085-8FC7-256621F84E7C}"/>
                  </a:ext>
                </a:extLst>
              </p:cNvPr>
              <p:cNvSpPr txBox="1"/>
              <p:nvPr/>
            </p:nvSpPr>
            <p:spPr>
              <a:xfrm>
                <a:off x="228930" y="681054"/>
                <a:ext cx="54191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600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目　  的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</a:t>
                </a:r>
                <a:endParaRPr lang="ja-JP" altLang="en-US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78BB404E-0CF3-4330-9DB0-2FC2A20072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587" y="933062"/>
                <a:ext cx="765342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EFBF4FE-BB1D-4C45-A71E-A1AC423CDBAC}"/>
                </a:ext>
              </a:extLst>
            </p:cNvPr>
            <p:cNvSpPr/>
            <p:nvPr/>
          </p:nvSpPr>
          <p:spPr>
            <a:xfrm>
              <a:off x="270588" y="615820"/>
              <a:ext cx="108000" cy="324000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kumimoji="1" lang="ja-JP" altLang="en-US" kern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4" name="角丸四角形 3">
            <a:extLst>
              <a:ext uri="{FF2B5EF4-FFF2-40B4-BE49-F238E27FC236}">
                <a16:creationId xmlns:a16="http://schemas.microsoft.com/office/drawing/2014/main" id="{8F5B54AE-B011-4DC3-9F89-C2B781A683A9}"/>
              </a:ext>
            </a:extLst>
          </p:cNvPr>
          <p:cNvSpPr/>
          <p:nvPr/>
        </p:nvSpPr>
        <p:spPr>
          <a:xfrm>
            <a:off x="458130" y="944822"/>
            <a:ext cx="6748283" cy="1901856"/>
          </a:xfrm>
          <a:prstGeom prst="roundRect">
            <a:avLst>
              <a:gd name="adj" fmla="val 437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大阪・関西万博は、貧困や不平等、平和と公正など世界共通の課題解決をめざす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en-US" altLang="ja-JP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達成のプラットフォームであり、“いのち輝く未来社会のデザイン”のテーマ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のもと、来場者はじめ、万博に関わるすべての人や企業等が、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「命について向き合う場所」である。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万博開催年である</a:t>
            </a:r>
            <a:r>
              <a:rPr kumimoji="1" lang="en-US" altLang="ja-JP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年は戦後</a:t>
            </a:r>
            <a:r>
              <a:rPr kumimoji="1" lang="en-US" altLang="ja-JP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80</a:t>
            </a: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周年を迎える。一人ひとりが恒久平和への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誓いを新たにするとともに、「平和」や「人権」について改めて考える節目の年である。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 この節目の年に、命に</a:t>
            </a:r>
            <a:r>
              <a:rPr kumimoji="1" lang="ja-JP" altLang="en-US" sz="11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向き合う場所 “</a:t>
            </a: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大阪・関西</a:t>
            </a:r>
            <a:r>
              <a:rPr kumimoji="1" lang="ja-JP" altLang="en-US" sz="11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万博” に</a:t>
            </a: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おいて、平和や人権尊重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1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社会の実現といった、世界共通の目標について考える啓発事業を積極的に実施する。</a:t>
            </a:r>
            <a:endParaRPr kumimoji="1" lang="en-US" altLang="ja-JP" sz="11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914400">
              <a:lnSpc>
                <a:spcPts val="1800"/>
              </a:lnSpc>
              <a:defRPr/>
            </a:pPr>
            <a:r>
              <a:rPr kumimoji="1" lang="ja-JP" altLang="en-US" sz="1300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300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2E177A-E053-4C77-B58A-D9E4E64D578B}"/>
              </a:ext>
            </a:extLst>
          </p:cNvPr>
          <p:cNvSpPr txBox="1"/>
          <p:nvPr/>
        </p:nvSpPr>
        <p:spPr>
          <a:xfrm>
            <a:off x="498776" y="5792930"/>
            <a:ext cx="9213275" cy="747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▶</a:t>
            </a:r>
            <a:r>
              <a:rPr lang="ja-JP" altLang="en-US" sz="1100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本事業の実施にあたっては、民間事業者のノウハウ等を活用し、より効果的・効率的に実施するため、企画提案公募により受託事業者を募集</a:t>
            </a:r>
            <a:endParaRPr lang="en-US" altLang="ja-JP" sz="1100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100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令和７年４月３日（木）　　　選定委員会　　　</a:t>
            </a:r>
            <a:endParaRPr lang="en-US" altLang="ja-JP" sz="1100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100" dirty="0">
                <a:solidFill>
                  <a:srgbClr val="33333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令和７年４月中旬頃　　　　契約締結・業務開始　　</a:t>
            </a:r>
            <a:endParaRPr lang="en-US" altLang="ja-JP" sz="1100" dirty="0">
              <a:solidFill>
                <a:srgbClr val="333333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E00BA6C-F779-4681-B5AD-982B78709EC8}"/>
              </a:ext>
            </a:extLst>
          </p:cNvPr>
          <p:cNvGrpSpPr/>
          <p:nvPr/>
        </p:nvGrpSpPr>
        <p:grpSpPr>
          <a:xfrm>
            <a:off x="398747" y="86738"/>
            <a:ext cx="9108504" cy="386201"/>
            <a:chOff x="17746" y="86737"/>
            <a:chExt cx="9108504" cy="38620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D0104D1-E51A-4206-A20E-797B07D32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46" y="464321"/>
              <a:ext cx="9108504" cy="8617"/>
            </a:xfrm>
            <a:prstGeom prst="line">
              <a:avLst/>
            </a:prstGeom>
            <a:noFill/>
            <a:ln w="76200" cap="flat" cmpd="sng" algn="ctr">
              <a:gradFill>
                <a:gsLst>
                  <a:gs pos="0">
                    <a:srgbClr val="5B9BD5">
                      <a:lumMod val="50000"/>
                    </a:srgbClr>
                  </a:gs>
                  <a:gs pos="32000">
                    <a:srgbClr val="5B9BD5">
                      <a:lumMod val="75000"/>
                    </a:srgbClr>
                  </a:gs>
                  <a:gs pos="65000">
                    <a:srgbClr val="5B9BD5">
                      <a:lumMod val="40000"/>
                      <a:lumOff val="60000"/>
                    </a:srgbClr>
                  </a:gs>
                  <a:gs pos="100000">
                    <a:srgbClr val="5B9BD5">
                      <a:lumMod val="20000"/>
                      <a:lumOff val="80000"/>
                    </a:srgbClr>
                  </a:gs>
                </a:gsLst>
                <a:lin ang="5400000" scaled="1"/>
              </a:gradFill>
              <a:prstDash val="solid"/>
            </a:ln>
            <a:effectLst/>
          </p:spPr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45B036E-7B5F-436C-9835-AD94246E6257}"/>
                </a:ext>
              </a:extLst>
            </p:cNvPr>
            <p:cNvSpPr txBox="1"/>
            <p:nvPr/>
          </p:nvSpPr>
          <p:spPr>
            <a:xfrm>
              <a:off x="661487" y="86737"/>
              <a:ext cx="7628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２０２５大阪・関西万博を契機とした人権啓発事業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9D82764-E10C-4862-AAAA-6F2F223100EC}"/>
              </a:ext>
            </a:extLst>
          </p:cNvPr>
          <p:cNvGrpSpPr/>
          <p:nvPr/>
        </p:nvGrpSpPr>
        <p:grpSpPr>
          <a:xfrm>
            <a:off x="6474723" y="1007358"/>
            <a:ext cx="2619611" cy="858245"/>
            <a:chOff x="7178668" y="1120305"/>
            <a:chExt cx="1905220" cy="61845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AB813971-7154-4A49-AF45-969E889D2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2170" y="1120305"/>
              <a:ext cx="621718" cy="61845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415BD798-03F4-4E6E-AFA0-2F440FCB9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668" y="1124123"/>
              <a:ext cx="610823" cy="610823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4DE5E4C5-9EFC-4279-BD9A-FC9C3119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419" y="1124122"/>
              <a:ext cx="610823" cy="610823"/>
            </a:xfrm>
            <a:prstGeom prst="rect">
              <a:avLst/>
            </a:prstGeom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9B157FF-129B-4FC9-92AF-C079377E99FF}"/>
              </a:ext>
            </a:extLst>
          </p:cNvPr>
          <p:cNvGrpSpPr/>
          <p:nvPr/>
        </p:nvGrpSpPr>
        <p:grpSpPr>
          <a:xfrm>
            <a:off x="485559" y="2942726"/>
            <a:ext cx="7714921" cy="396624"/>
            <a:chOff x="245257" y="615820"/>
            <a:chExt cx="7714921" cy="396624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6534F4B4-667C-4501-8D00-6A9864A80915}"/>
                </a:ext>
              </a:extLst>
            </p:cNvPr>
            <p:cNvGrpSpPr/>
            <p:nvPr/>
          </p:nvGrpSpPr>
          <p:grpSpPr>
            <a:xfrm>
              <a:off x="245257" y="673890"/>
              <a:ext cx="7714921" cy="338554"/>
              <a:chOff x="237093" y="681054"/>
              <a:chExt cx="7714921" cy="338554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819A974-A929-4BCC-9E2E-1D27254F0494}"/>
                  </a:ext>
                </a:extLst>
              </p:cNvPr>
              <p:cNvSpPr txBox="1"/>
              <p:nvPr/>
            </p:nvSpPr>
            <p:spPr>
              <a:xfrm>
                <a:off x="237093" y="681054"/>
                <a:ext cx="689088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1" dirty="0">
                    <a:solidFill>
                      <a:prstClr val="black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  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事業概要</a:t>
                </a:r>
                <a:endParaRPr lang="ja-JP" altLang="en-US" sz="11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07EEE55E-261A-4068-AEE9-70ED22F33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587" y="933062"/>
                <a:ext cx="765342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69A7EAB-F278-4AF9-BF99-87999955EB36}"/>
                </a:ext>
              </a:extLst>
            </p:cNvPr>
            <p:cNvSpPr/>
            <p:nvPr/>
          </p:nvSpPr>
          <p:spPr>
            <a:xfrm>
              <a:off x="270588" y="615820"/>
              <a:ext cx="108000" cy="324000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kumimoji="1" lang="ja-JP" altLang="en-US" kern="0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A5DF700-0FEF-4E1F-87CC-C96D4B24C776}"/>
              </a:ext>
            </a:extLst>
          </p:cNvPr>
          <p:cNvSpPr txBox="1"/>
          <p:nvPr/>
        </p:nvSpPr>
        <p:spPr>
          <a:xfrm>
            <a:off x="4856652" y="4190779"/>
            <a:ext cx="174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＜催事イメージ＞</a:t>
            </a:r>
          </a:p>
        </p:txBody>
      </p:sp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EE33B52E-8C36-4730-A4ED-952C330FD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734254"/>
              </p:ext>
            </p:extLst>
          </p:nvPr>
        </p:nvGraphicFramePr>
        <p:xfrm>
          <a:off x="5181958" y="4591965"/>
          <a:ext cx="4116364" cy="110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493">
                  <a:extLst>
                    <a:ext uri="{9D8B030D-6E8A-4147-A177-3AD203B41FA5}">
                      <a16:colId xmlns:a16="http://schemas.microsoft.com/office/drawing/2014/main" val="925911509"/>
                    </a:ext>
                  </a:extLst>
                </a:gridCol>
                <a:gridCol w="1949871">
                  <a:extLst>
                    <a:ext uri="{9D8B030D-6E8A-4147-A177-3AD203B41FA5}">
                      <a16:colId xmlns:a16="http://schemas.microsoft.com/office/drawing/2014/main" val="2605229764"/>
                    </a:ext>
                  </a:extLst>
                </a:gridCol>
              </a:tblGrid>
              <a:tr h="342242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ステージ</a:t>
                      </a:r>
                      <a:endParaRPr 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広場</a:t>
                      </a:r>
                      <a:endParaRPr 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4076143825"/>
                  </a:ext>
                </a:extLst>
              </a:tr>
              <a:tr h="742831"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・動画放映</a:t>
                      </a:r>
                      <a:endParaRPr lang="ja-JP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</a:pPr>
                      <a:endParaRPr lang="en-US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・音楽演奏会</a:t>
                      </a:r>
                      <a:endParaRPr lang="en-US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ts val="900"/>
                        </a:lnSpc>
                      </a:pPr>
                      <a:endParaRPr lang="en-US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・ファッションショー</a:t>
                      </a:r>
                      <a:endParaRPr lang="en-US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　　　　　　　　　　　など</a:t>
                      </a:r>
                      <a:endParaRPr 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・来場者参加型の</a:t>
                      </a:r>
                      <a:endParaRPr lang="en-US" alt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900"/>
                        </a:lnSpc>
                      </a:pPr>
                      <a:r>
                        <a:rPr lang="ja-JP" altLang="en-US" sz="900" kern="100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Times New Roman" panose="02020603050405020304" pitchFamily="18" charset="0"/>
                        </a:rPr>
                        <a:t>　　アート作品の制作・展示</a:t>
                      </a:r>
                      <a:endParaRPr lang="ja-JP" sz="900" kern="100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2897808064"/>
                  </a:ext>
                </a:extLst>
              </a:tr>
            </a:tbl>
          </a:graphicData>
        </a:graphic>
      </p:graphicFrame>
      <p:sp>
        <p:nvSpPr>
          <p:cNvPr id="29" name="フローチャート: 代替処理 28">
            <a:extLst>
              <a:ext uri="{FF2B5EF4-FFF2-40B4-BE49-F238E27FC236}">
                <a16:creationId xmlns:a16="http://schemas.microsoft.com/office/drawing/2014/main" id="{3B082F7E-67D7-430E-92EB-8A1945F5BAF1}"/>
              </a:ext>
            </a:extLst>
          </p:cNvPr>
          <p:cNvSpPr/>
          <p:nvPr/>
        </p:nvSpPr>
        <p:spPr>
          <a:xfrm>
            <a:off x="8018263" y="98721"/>
            <a:ext cx="1488988" cy="574894"/>
          </a:xfrm>
          <a:prstGeom prst="flowChartAlternateProcess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200"/>
              </a:lnSpc>
            </a:pPr>
            <a:r>
              <a:rPr lang="ja-JP" sz="20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資料</a:t>
            </a:r>
            <a:r>
              <a:rPr lang="ja-JP" altLang="en-US" sz="20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</a:t>
            </a:r>
            <a:r>
              <a:rPr lang="en-US" sz="2000" kern="100" dirty="0">
                <a:effectLst/>
                <a:latin typeface="UD デジタル 教科書体 NP-B" panose="020207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8544FF1-BA14-47C3-BECA-B9E73B614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78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CF6C616-9DF0-47F1-8BB5-1C48020EB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890" y="429926"/>
            <a:ext cx="7980219" cy="5998147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09EBE5-91DC-405E-BF33-543342F0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8174-6869-4DDD-A32C-25C2F9DF55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19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518</Words>
  <Application>Microsoft Office PowerPoint</Application>
  <PresentationFormat>A4 210 x 297 mm</PresentationFormat>
  <Paragraphs>38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BIZ UDゴシック</vt:lpstr>
      <vt:lpstr>Meiryo UI</vt:lpstr>
      <vt:lpstr>UD デジタル 教科書体 NP-B</vt:lpstr>
      <vt:lpstr>メイリオ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2025-03-24T02:58:56Z</dcterms:created>
  <dcterms:modified xsi:type="dcterms:W3CDTF">2025-03-24T02:59:01Z</dcterms:modified>
</cp:coreProperties>
</file>