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4"/>
  </p:notesMasterIdLst>
  <p:sldIdLst>
    <p:sldId id="268" r:id="rId2"/>
    <p:sldId id="269" r:id="rId3"/>
  </p:sldIdLst>
  <p:sldSz cx="9906000" cy="6858000" type="A4"/>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44617DE5-5D9D-4B10-BBC6-C028D76175D5}">
          <p14:sldIdLst>
            <p14:sldId id="268"/>
            <p14:sldId id="269"/>
          </p14:sldIdLst>
        </p14:section>
        <p14:section name="タイトルなしのセクション" id="{E72A146E-A861-400C-BAB2-D35DC6EAA5B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49" autoAdjust="0"/>
    <p:restoredTop sz="94660"/>
  </p:normalViewPr>
  <p:slideViewPr>
    <p:cSldViewPr snapToGrid="0">
      <p:cViewPr varScale="1">
        <p:scale>
          <a:sx n="65" d="100"/>
          <a:sy n="65" d="100"/>
        </p:scale>
        <p:origin x="1037"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1385" cy="340835"/>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2083" y="1"/>
            <a:ext cx="4302970" cy="340835"/>
          </a:xfrm>
          <a:prstGeom prst="rect">
            <a:avLst/>
          </a:prstGeom>
        </p:spPr>
        <p:txBody>
          <a:bodyPr vert="horz" lIns="91312" tIns="45656" rIns="91312" bIns="45656" rtlCol="0"/>
          <a:lstStyle>
            <a:lvl1pPr algn="r">
              <a:defRPr sz="1200"/>
            </a:lvl1pPr>
          </a:lstStyle>
          <a:p>
            <a:fld id="{D71175E5-ADB3-4901-852F-EE80C24603D0}" type="datetimeFigureOut">
              <a:rPr kumimoji="1" lang="ja-JP" altLang="en-US" smtClean="0"/>
              <a:t>2025/3/24</a:t>
            </a:fld>
            <a:endParaRPr kumimoji="1" lang="ja-JP" altLang="en-US"/>
          </a:p>
        </p:txBody>
      </p:sp>
      <p:sp>
        <p:nvSpPr>
          <p:cNvPr id="4" name="スライド イメージ プレースホルダー 3"/>
          <p:cNvSpPr>
            <a:spLocks noGrp="1" noRot="1" noChangeAspect="1"/>
          </p:cNvSpPr>
          <p:nvPr>
            <p:ph type="sldImg" idx="2"/>
          </p:nvPr>
        </p:nvSpPr>
        <p:spPr>
          <a:xfrm>
            <a:off x="3306763" y="849313"/>
            <a:ext cx="3313112" cy="2293937"/>
          </a:xfrm>
          <a:prstGeom prst="rect">
            <a:avLst/>
          </a:prstGeom>
          <a:noFill/>
          <a:ln w="12700">
            <a:solidFill>
              <a:prstClr val="black"/>
            </a:solidFill>
          </a:ln>
        </p:spPr>
        <p:txBody>
          <a:bodyPr vert="horz" lIns="91312" tIns="45656" rIns="91312" bIns="45656" rtlCol="0" anchor="ctr"/>
          <a:lstStyle/>
          <a:p>
            <a:endParaRPr lang="ja-JP" altLang="en-US"/>
          </a:p>
        </p:txBody>
      </p:sp>
      <p:sp>
        <p:nvSpPr>
          <p:cNvPr id="5" name="ノート プレースホルダー 4"/>
          <p:cNvSpPr>
            <a:spLocks noGrp="1"/>
          </p:cNvSpPr>
          <p:nvPr>
            <p:ph type="body" sz="quarter" idx="3"/>
          </p:nvPr>
        </p:nvSpPr>
        <p:spPr>
          <a:xfrm>
            <a:off x="992505" y="3272015"/>
            <a:ext cx="7941628" cy="2675950"/>
          </a:xfrm>
          <a:prstGeom prst="rect">
            <a:avLst/>
          </a:prstGeom>
        </p:spPr>
        <p:txBody>
          <a:bodyPr vert="horz" lIns="91312" tIns="45656" rIns="91312" bIns="4565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56841"/>
            <a:ext cx="4301385" cy="340834"/>
          </a:xfrm>
          <a:prstGeom prst="rect">
            <a:avLst/>
          </a:prstGeom>
        </p:spPr>
        <p:txBody>
          <a:bodyPr vert="horz" lIns="91312" tIns="45656" rIns="91312" bIns="4565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2083" y="6456841"/>
            <a:ext cx="4302970" cy="340834"/>
          </a:xfrm>
          <a:prstGeom prst="rect">
            <a:avLst/>
          </a:prstGeom>
        </p:spPr>
        <p:txBody>
          <a:bodyPr vert="horz" lIns="91312" tIns="45656" rIns="91312" bIns="45656" rtlCol="0" anchor="b"/>
          <a:lstStyle>
            <a:lvl1pPr algn="r">
              <a:defRPr sz="1200"/>
            </a:lvl1pPr>
          </a:lstStyle>
          <a:p>
            <a:fld id="{3E6133EA-2FED-40C1-8B48-72C81C90BF37}" type="slidenum">
              <a:rPr kumimoji="1" lang="ja-JP" altLang="en-US" smtClean="0"/>
              <a:t>‹#›</a:t>
            </a:fld>
            <a:endParaRPr kumimoji="1" lang="ja-JP" altLang="en-US"/>
          </a:p>
        </p:txBody>
      </p:sp>
    </p:spTree>
    <p:extLst>
      <p:ext uri="{BB962C8B-B14F-4D97-AF65-F5344CB8AC3E}">
        <p14:creationId xmlns:p14="http://schemas.microsoft.com/office/powerpoint/2010/main" val="296361034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63B8933-F3AE-4E66-8738-3D278E0D71C5}" type="datetime1">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756920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A75DC1-783E-44F2-BE56-3284FCFFC9A0}" type="datetime1">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2121888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5951874-EDE9-4091-A2B6-6F5C0E9A5781}" type="datetime1">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4253895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A76E62B-F671-4E92-964A-1EAED6544930}" type="datetime1">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1151834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1D81EE0-B2DC-4474-8753-D3D69E2AF3DA}" type="datetime1">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1906078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588C9F4-3084-4495-B62A-FE28A45F4B16}" type="datetime1">
              <a:rPr kumimoji="1" lang="ja-JP" altLang="en-US" smtClean="0"/>
              <a:t>2025/3/24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3962395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B6419CD-A20F-4D9C-A51A-382D7AC679A8}" type="datetime1">
              <a:rPr kumimoji="1" lang="ja-JP" altLang="en-US" smtClean="0"/>
              <a:t>2025/3/24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1053670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407E0CA-71AE-4F44-BDEF-0C38CBFF842A}" type="datetime1">
              <a:rPr kumimoji="1" lang="ja-JP" altLang="en-US" smtClean="0"/>
              <a:t>2025/3/24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1358919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72EF0C-E249-4395-8D20-8010590E1538}" type="datetime1">
              <a:rPr kumimoji="1" lang="ja-JP" altLang="en-US" smtClean="0"/>
              <a:t>2025/3/24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2005536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9B43DCC-A3EB-4CF3-A770-6128269F1A14}" type="datetime1">
              <a:rPr kumimoji="1" lang="ja-JP" altLang="en-US" smtClean="0"/>
              <a:t>2025/3/24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109273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1CDDD4D-BAC8-48F2-8900-2DBFAA97D8D2}" type="datetime1">
              <a:rPr kumimoji="1" lang="ja-JP" altLang="en-US" smtClean="0"/>
              <a:t>2025/3/24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93309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D3C18-6D26-4E68-AABD-464B0365ACD5}" type="datetime1">
              <a:rPr kumimoji="1" lang="ja-JP" altLang="en-US" smtClean="0"/>
              <a:t>2025/3/24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396791724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2765" y="420483"/>
            <a:ext cx="7454255" cy="629589"/>
          </a:xfrm>
          <a:solidFill>
            <a:schemeClr val="accent4"/>
          </a:solidFill>
        </p:spPr>
        <p:txBody>
          <a:bodyPr>
            <a:normAutofit/>
          </a:bodyPr>
          <a:lstStyle/>
          <a:p>
            <a:r>
              <a:rPr lang="ja-JP" altLang="ja-JP" sz="2800" b="1" dirty="0">
                <a:latin typeface="+mn-ea"/>
                <a:ea typeface="+mn-ea"/>
              </a:rPr>
              <a:t>人権問題に関する府民意識調査について</a:t>
            </a:r>
            <a:endParaRPr lang="ja-JP" altLang="en-US" sz="2800" dirty="0">
              <a:latin typeface="+mn-ea"/>
              <a:ea typeface="+mn-ea"/>
            </a:endParaRPr>
          </a:p>
        </p:txBody>
      </p:sp>
      <p:sp>
        <p:nvSpPr>
          <p:cNvPr id="7" name="四角形: 角を丸くする 2"/>
          <p:cNvSpPr/>
          <p:nvPr/>
        </p:nvSpPr>
        <p:spPr>
          <a:xfrm>
            <a:off x="47044" y="837127"/>
            <a:ext cx="4860235" cy="5969358"/>
          </a:xfrm>
          <a:prstGeom prst="roundRect">
            <a:avLst>
              <a:gd name="adj" fmla="val 1750"/>
            </a:avLst>
          </a:prstGeom>
          <a:noFill/>
          <a:ln w="9525">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2600"/>
              </a:lnSpc>
            </a:pPr>
            <a:endParaRPr lang="en-US" altLang="ja-JP" b="1" dirty="0">
              <a:latin typeface="Meiryo UI" panose="020B0604030504040204" pitchFamily="50" charset="-128"/>
              <a:ea typeface="Meiryo UI" panose="020B0604030504040204" pitchFamily="50" charset="-128"/>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600" dirty="0">
              <a:latin typeface="Meiryo UI" panose="020B0604030504040204" pitchFamily="50" charset="-128"/>
              <a:ea typeface="Meiryo UI" panose="020B0604030504040204" pitchFamily="50" charset="-128"/>
            </a:endParaRPr>
          </a:p>
          <a:p>
            <a:endParaRPr lang="ja-JP" altLang="en-US" sz="1200"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endParaRPr>
          </a:p>
        </p:txBody>
      </p:sp>
      <p:sp>
        <p:nvSpPr>
          <p:cNvPr id="8" name="四角形: 角を丸くする 2"/>
          <p:cNvSpPr/>
          <p:nvPr/>
        </p:nvSpPr>
        <p:spPr>
          <a:xfrm>
            <a:off x="6904892" y="2228073"/>
            <a:ext cx="4860236" cy="5969357"/>
          </a:xfrm>
          <a:prstGeom prst="roundRect">
            <a:avLst>
              <a:gd name="adj" fmla="val 1750"/>
            </a:avLst>
          </a:prstGeom>
          <a:noFill/>
          <a:ln w="9525">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endParaRPr lang="en-US" altLang="ja-JP" b="1"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p:txBody>
      </p:sp>
      <p:sp>
        <p:nvSpPr>
          <p:cNvPr id="6" name="テキスト ボックス 3">
            <a:extLst>
              <a:ext uri="{FF2B5EF4-FFF2-40B4-BE49-F238E27FC236}">
                <a16:creationId xmlns:a16="http://schemas.microsoft.com/office/drawing/2014/main" id="{E9B68CD8-D173-4565-A16B-888A25E34CF5}"/>
              </a:ext>
            </a:extLst>
          </p:cNvPr>
          <p:cNvSpPr txBox="1"/>
          <p:nvPr/>
        </p:nvSpPr>
        <p:spPr>
          <a:xfrm>
            <a:off x="92764" y="1178324"/>
            <a:ext cx="4752189" cy="377523"/>
          </a:xfrm>
          <a:prstGeom prst="rect">
            <a:avLst/>
          </a:prstGeom>
          <a:solidFill>
            <a:schemeClr val="accent1">
              <a:lumMod val="40000"/>
              <a:lumOff val="60000"/>
            </a:schemeClr>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pPr>
            <a:r>
              <a:rPr lang="ja-JP" altLang="en-US" sz="1600" b="1" dirty="0">
                <a:solidFill>
                  <a:srgbClr val="000000"/>
                </a:solidFill>
                <a:latin typeface="+mn-ea"/>
                <a:cs typeface="Times New Roman" panose="02020603050405020304" pitchFamily="18" charset="0"/>
              </a:rPr>
              <a:t>目的</a:t>
            </a:r>
            <a:endParaRPr lang="en-US" altLang="ja-JP" sz="1600" b="1" dirty="0">
              <a:solidFill>
                <a:srgbClr val="000000"/>
              </a:solidFill>
              <a:latin typeface="+mn-ea"/>
              <a:cs typeface="Times New Roman" panose="02020603050405020304" pitchFamily="18" charset="0"/>
            </a:endParaRPr>
          </a:p>
        </p:txBody>
      </p:sp>
      <p:sp>
        <p:nvSpPr>
          <p:cNvPr id="9" name="テキスト ボックス 3">
            <a:extLst>
              <a:ext uri="{FF2B5EF4-FFF2-40B4-BE49-F238E27FC236}">
                <a16:creationId xmlns:a16="http://schemas.microsoft.com/office/drawing/2014/main" id="{06E5CAA1-AF7D-4BF2-BC2A-02BD23EB6FFC}"/>
              </a:ext>
            </a:extLst>
          </p:cNvPr>
          <p:cNvSpPr txBox="1"/>
          <p:nvPr/>
        </p:nvSpPr>
        <p:spPr>
          <a:xfrm>
            <a:off x="79114" y="2641624"/>
            <a:ext cx="4752191" cy="377523"/>
          </a:xfrm>
          <a:prstGeom prst="rect">
            <a:avLst/>
          </a:prstGeom>
          <a:solidFill>
            <a:schemeClr val="accent1">
              <a:lumMod val="40000"/>
              <a:lumOff val="60000"/>
            </a:schemeClr>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pPr>
            <a:r>
              <a:rPr lang="ja-JP" altLang="en-US" sz="1600" b="1" dirty="0">
                <a:solidFill>
                  <a:srgbClr val="000000"/>
                </a:solidFill>
                <a:latin typeface="+mn-ea"/>
                <a:cs typeface="Times New Roman" panose="02020603050405020304" pitchFamily="18" charset="0"/>
              </a:rPr>
              <a:t>調査方法</a:t>
            </a:r>
            <a:endParaRPr lang="en-US" altLang="ja-JP" sz="1600" b="1" dirty="0">
              <a:solidFill>
                <a:srgbClr val="000000"/>
              </a:solidFill>
              <a:latin typeface="+mn-ea"/>
              <a:cs typeface="Times New Roman" panose="02020603050405020304" pitchFamily="18" charset="0"/>
            </a:endParaRPr>
          </a:p>
        </p:txBody>
      </p:sp>
      <p:sp>
        <p:nvSpPr>
          <p:cNvPr id="10" name="テキスト ボックス 3">
            <a:extLst>
              <a:ext uri="{FF2B5EF4-FFF2-40B4-BE49-F238E27FC236}">
                <a16:creationId xmlns:a16="http://schemas.microsoft.com/office/drawing/2014/main" id="{03958D38-9F25-4AA5-B363-242E8E4CBAB5}"/>
              </a:ext>
            </a:extLst>
          </p:cNvPr>
          <p:cNvSpPr txBox="1"/>
          <p:nvPr/>
        </p:nvSpPr>
        <p:spPr>
          <a:xfrm>
            <a:off x="79115" y="5318571"/>
            <a:ext cx="4752191" cy="377523"/>
          </a:xfrm>
          <a:prstGeom prst="rect">
            <a:avLst/>
          </a:prstGeom>
          <a:solidFill>
            <a:schemeClr val="accent1">
              <a:lumMod val="40000"/>
              <a:lumOff val="60000"/>
            </a:schemeClr>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pPr>
            <a:r>
              <a:rPr lang="ja-JP" altLang="en-US" sz="1600" b="1" dirty="0">
                <a:solidFill>
                  <a:srgbClr val="000000"/>
                </a:solidFill>
                <a:latin typeface="+mn-ea"/>
                <a:cs typeface="Times New Roman" panose="02020603050405020304" pitchFamily="18" charset="0"/>
              </a:rPr>
              <a:t>スケジュール</a:t>
            </a:r>
            <a:endParaRPr lang="en-US" altLang="ja-JP" sz="1600" b="1" dirty="0">
              <a:solidFill>
                <a:srgbClr val="000000"/>
              </a:solidFill>
              <a:latin typeface="+mn-ea"/>
              <a:cs typeface="Times New Roman" panose="02020603050405020304" pitchFamily="18" charset="0"/>
            </a:endParaRPr>
          </a:p>
        </p:txBody>
      </p:sp>
      <p:sp>
        <p:nvSpPr>
          <p:cNvPr id="11" name="テキスト ボックス 3">
            <a:extLst>
              <a:ext uri="{FF2B5EF4-FFF2-40B4-BE49-F238E27FC236}">
                <a16:creationId xmlns:a16="http://schemas.microsoft.com/office/drawing/2014/main" id="{8C0F3092-B530-463F-99A8-AB086E72428A}"/>
              </a:ext>
            </a:extLst>
          </p:cNvPr>
          <p:cNvSpPr txBox="1"/>
          <p:nvPr/>
        </p:nvSpPr>
        <p:spPr>
          <a:xfrm>
            <a:off x="4952997" y="1178326"/>
            <a:ext cx="4860237" cy="377523"/>
          </a:xfrm>
          <a:prstGeom prst="rect">
            <a:avLst/>
          </a:prstGeom>
          <a:solidFill>
            <a:schemeClr val="accent1">
              <a:lumMod val="40000"/>
              <a:lumOff val="60000"/>
            </a:schemeClr>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pPr>
            <a:r>
              <a:rPr lang="ja-JP" altLang="en-US" sz="1600" b="1" dirty="0">
                <a:solidFill>
                  <a:srgbClr val="000000"/>
                </a:solidFill>
                <a:latin typeface="+mn-ea"/>
                <a:cs typeface="Times New Roman" panose="02020603050405020304" pitchFamily="18" charset="0"/>
              </a:rPr>
              <a:t>調査項目の基本的考え方</a:t>
            </a:r>
            <a:endParaRPr lang="en-US" altLang="ja-JP" sz="1600" b="1" dirty="0">
              <a:solidFill>
                <a:srgbClr val="000000"/>
              </a:solidFill>
              <a:latin typeface="+mn-ea"/>
              <a:cs typeface="Times New Roman" panose="02020603050405020304" pitchFamily="18" charset="0"/>
            </a:endParaRPr>
          </a:p>
        </p:txBody>
      </p:sp>
      <p:sp>
        <p:nvSpPr>
          <p:cNvPr id="13" name="正方形/長方形 12">
            <a:extLst>
              <a:ext uri="{FF2B5EF4-FFF2-40B4-BE49-F238E27FC236}">
                <a16:creationId xmlns:a16="http://schemas.microsoft.com/office/drawing/2014/main" id="{3AB26757-6360-460F-8B44-21E29F87C623}"/>
              </a:ext>
            </a:extLst>
          </p:cNvPr>
          <p:cNvSpPr/>
          <p:nvPr/>
        </p:nvSpPr>
        <p:spPr>
          <a:xfrm>
            <a:off x="46381" y="1624086"/>
            <a:ext cx="4830644" cy="954107"/>
          </a:xfrm>
          <a:prstGeom prst="rect">
            <a:avLst/>
          </a:prstGeom>
        </p:spPr>
        <p:txBody>
          <a:bodyPr wrap="square">
            <a:spAutoFit/>
          </a:bodyPr>
          <a:lstStyle/>
          <a:p>
            <a:r>
              <a:rPr lang="ja-JP" altLang="en-US" sz="1400" b="1"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a:t>
            </a:r>
            <a:r>
              <a:rPr lang="ja-JP" altLang="ja-JP" sz="1400" kern="100" dirty="0">
                <a:solidFill>
                  <a:prstClr val="black"/>
                </a:solidFill>
                <a:latin typeface="+mn-ea"/>
                <a:cs typeface="Times New Roman" panose="02020603050405020304" pitchFamily="18" charset="0"/>
              </a:rPr>
              <a:t>府民意識の変化、動向を把握することにより、人権尊重の社会づくりに向けた大阪府の今後の人権教育・啓発施策の効果的な取組</a:t>
            </a:r>
            <a:r>
              <a:rPr lang="ja-JP" altLang="en-US" sz="1400" kern="100" dirty="0">
                <a:solidFill>
                  <a:prstClr val="black"/>
                </a:solidFill>
                <a:latin typeface="+mn-ea"/>
                <a:cs typeface="Times New Roman" panose="02020603050405020304" pitchFamily="18" charset="0"/>
              </a:rPr>
              <a:t>み</a:t>
            </a:r>
            <a:r>
              <a:rPr lang="ja-JP" altLang="ja-JP" sz="1400" kern="100" dirty="0">
                <a:solidFill>
                  <a:prstClr val="black"/>
                </a:solidFill>
                <a:latin typeface="+mn-ea"/>
                <a:cs typeface="Times New Roman" panose="02020603050405020304" pitchFamily="18" charset="0"/>
              </a:rPr>
              <a:t>のための基礎資料を得るために、</a:t>
            </a:r>
            <a:r>
              <a:rPr lang="ja-JP" altLang="en-US" sz="1400" kern="100" dirty="0">
                <a:solidFill>
                  <a:prstClr val="black"/>
                </a:solidFill>
                <a:latin typeface="+mn-ea"/>
                <a:cs typeface="Times New Roman" panose="02020603050405020304" pitchFamily="18" charset="0"/>
              </a:rPr>
              <a:t>５</a:t>
            </a:r>
            <a:r>
              <a:rPr lang="ja-JP" altLang="ja-JP" sz="1400" kern="100" dirty="0">
                <a:solidFill>
                  <a:prstClr val="black"/>
                </a:solidFill>
                <a:latin typeface="+mn-ea"/>
                <a:cs typeface="Times New Roman" panose="02020603050405020304" pitchFamily="18" charset="0"/>
              </a:rPr>
              <a:t>年ごとに実施</a:t>
            </a:r>
            <a:r>
              <a:rPr lang="ja-JP" altLang="en-US" sz="1400" kern="100" dirty="0">
                <a:latin typeface="+mn-ea"/>
                <a:cs typeface="Times New Roman" panose="02020603050405020304" pitchFamily="18" charset="0"/>
              </a:rPr>
              <a:t>（前回調査：令和２年</a:t>
            </a:r>
            <a:r>
              <a:rPr lang="en-US" altLang="ja-JP" sz="1400" kern="100" dirty="0">
                <a:latin typeface="+mn-ea"/>
                <a:cs typeface="Times New Roman" panose="02020603050405020304" pitchFamily="18" charset="0"/>
              </a:rPr>
              <a:t>11</a:t>
            </a:r>
            <a:r>
              <a:rPr lang="ja-JP" altLang="en-US" sz="1400" kern="100" dirty="0">
                <a:latin typeface="+mn-ea"/>
                <a:cs typeface="Times New Roman" panose="02020603050405020304" pitchFamily="18" charset="0"/>
              </a:rPr>
              <a:t>月）</a:t>
            </a:r>
            <a:endParaRPr lang="ja-JP" altLang="en-US" sz="1400" dirty="0">
              <a:latin typeface="+mn-ea"/>
            </a:endParaRPr>
          </a:p>
        </p:txBody>
      </p:sp>
      <p:sp>
        <p:nvSpPr>
          <p:cNvPr id="14" name="正方形/長方形 13">
            <a:extLst>
              <a:ext uri="{FF2B5EF4-FFF2-40B4-BE49-F238E27FC236}">
                <a16:creationId xmlns:a16="http://schemas.microsoft.com/office/drawing/2014/main" id="{24626667-3BD6-4F7F-9DA4-65D0B6403442}"/>
              </a:ext>
            </a:extLst>
          </p:cNvPr>
          <p:cNvSpPr/>
          <p:nvPr/>
        </p:nvSpPr>
        <p:spPr>
          <a:xfrm>
            <a:off x="92764" y="3031191"/>
            <a:ext cx="4738542" cy="1692771"/>
          </a:xfrm>
          <a:prstGeom prst="rect">
            <a:avLst/>
          </a:prstGeom>
        </p:spPr>
        <p:txBody>
          <a:bodyPr wrap="square">
            <a:spAutoFit/>
          </a:bodyPr>
          <a:lstStyle/>
          <a:p>
            <a:r>
              <a:rPr lang="ja-JP" altLang="en-US" sz="1400" dirty="0">
                <a:latin typeface="+mn-ea"/>
              </a:rPr>
              <a:t>対象者　　  大阪府内に居住している満</a:t>
            </a:r>
            <a:r>
              <a:rPr lang="en-US" altLang="ja-JP" sz="1400" dirty="0">
                <a:latin typeface="+mn-ea"/>
              </a:rPr>
              <a:t>18</a:t>
            </a:r>
            <a:r>
              <a:rPr lang="ja-JP" altLang="en-US" sz="1400" dirty="0">
                <a:latin typeface="+mn-ea"/>
              </a:rPr>
              <a:t>歳以上の者を　　　　　</a:t>
            </a:r>
            <a:endParaRPr lang="en-US" altLang="ja-JP" sz="1400" dirty="0">
              <a:latin typeface="+mn-ea"/>
            </a:endParaRPr>
          </a:p>
          <a:p>
            <a:r>
              <a:rPr lang="ja-JP" altLang="en-US" sz="1400" dirty="0">
                <a:latin typeface="+mn-ea"/>
              </a:rPr>
              <a:t>　　　　　  無作為に抽出</a:t>
            </a:r>
            <a:endParaRPr lang="en-US" altLang="ja-JP" sz="1400" dirty="0">
              <a:latin typeface="+mn-ea"/>
            </a:endParaRPr>
          </a:p>
          <a:p>
            <a:pPr>
              <a:lnSpc>
                <a:spcPts val="1200"/>
              </a:lnSpc>
            </a:pPr>
            <a:endParaRPr lang="ja-JP" altLang="en-US" sz="1400" dirty="0">
              <a:latin typeface="+mn-ea"/>
            </a:endParaRPr>
          </a:p>
          <a:p>
            <a:r>
              <a:rPr lang="ja-JP" altLang="en-US" sz="1400" dirty="0">
                <a:latin typeface="+mn-ea"/>
              </a:rPr>
              <a:t>調査数　　  </a:t>
            </a:r>
            <a:r>
              <a:rPr lang="en-US" altLang="ja-JP" sz="1400" dirty="0">
                <a:latin typeface="+mn-ea"/>
              </a:rPr>
              <a:t>3,550</a:t>
            </a:r>
            <a:r>
              <a:rPr lang="ja-JP" altLang="en-US" sz="1400" dirty="0">
                <a:latin typeface="+mn-ea"/>
              </a:rPr>
              <a:t>人</a:t>
            </a:r>
            <a:endParaRPr lang="en-US" altLang="ja-JP" sz="1400" dirty="0">
              <a:latin typeface="+mn-ea"/>
            </a:endParaRPr>
          </a:p>
          <a:p>
            <a:pPr>
              <a:lnSpc>
                <a:spcPts val="1200"/>
              </a:lnSpc>
            </a:pPr>
            <a:endParaRPr lang="en-US" altLang="ja-JP" sz="1400" dirty="0">
              <a:latin typeface="+mn-ea"/>
            </a:endParaRPr>
          </a:p>
          <a:p>
            <a:r>
              <a:rPr lang="ja-JP" altLang="en-US" sz="1400" dirty="0">
                <a:latin typeface="+mn-ea"/>
              </a:rPr>
              <a:t>調査方法 　 調査票を郵送にて送付</a:t>
            </a:r>
            <a:endParaRPr lang="en-US" altLang="ja-JP" sz="1400" dirty="0">
              <a:latin typeface="+mn-ea"/>
            </a:endParaRPr>
          </a:p>
          <a:p>
            <a:r>
              <a:rPr lang="ja-JP" altLang="en-US" sz="1400" dirty="0">
                <a:latin typeface="+mn-ea"/>
              </a:rPr>
              <a:t>　　　　　  回答は、郵送による返送又はオンラインに</a:t>
            </a:r>
            <a:endParaRPr lang="en-US" altLang="ja-JP" sz="1400" dirty="0">
              <a:latin typeface="+mn-ea"/>
            </a:endParaRPr>
          </a:p>
          <a:p>
            <a:r>
              <a:rPr lang="en-US" altLang="ja-JP" sz="1400" dirty="0">
                <a:latin typeface="+mn-ea"/>
              </a:rPr>
              <a:t>                   </a:t>
            </a:r>
            <a:r>
              <a:rPr lang="ja-JP" altLang="en-US" sz="1400" dirty="0">
                <a:latin typeface="+mn-ea"/>
              </a:rPr>
              <a:t>よる回答を併用</a:t>
            </a:r>
            <a:endParaRPr lang="en-US" altLang="ja-JP" sz="1400" dirty="0">
              <a:latin typeface="+mn-ea"/>
            </a:endParaRPr>
          </a:p>
        </p:txBody>
      </p:sp>
      <p:sp>
        <p:nvSpPr>
          <p:cNvPr id="15" name="正方形/長方形 14">
            <a:extLst>
              <a:ext uri="{FF2B5EF4-FFF2-40B4-BE49-F238E27FC236}">
                <a16:creationId xmlns:a16="http://schemas.microsoft.com/office/drawing/2014/main" id="{A47B8555-270B-4DA0-AECB-B1D226C328D4}"/>
              </a:ext>
            </a:extLst>
          </p:cNvPr>
          <p:cNvSpPr/>
          <p:nvPr/>
        </p:nvSpPr>
        <p:spPr>
          <a:xfrm>
            <a:off x="92764" y="5768977"/>
            <a:ext cx="4738542" cy="954107"/>
          </a:xfrm>
          <a:prstGeom prst="rect">
            <a:avLst/>
          </a:prstGeom>
        </p:spPr>
        <p:txBody>
          <a:bodyPr wrap="square">
            <a:spAutoFit/>
          </a:bodyPr>
          <a:lstStyle/>
          <a:p>
            <a:r>
              <a:rPr lang="ja-JP" altLang="en-US" sz="1400" dirty="0">
                <a:latin typeface="+mn-ea"/>
              </a:rPr>
              <a:t>・令和７年</a:t>
            </a:r>
            <a:r>
              <a:rPr lang="en-US" altLang="ja-JP" sz="1400" dirty="0">
                <a:latin typeface="+mn-ea"/>
              </a:rPr>
              <a:t>11</a:t>
            </a:r>
            <a:r>
              <a:rPr lang="ja-JP" altLang="en-US" sz="1400" dirty="0">
                <a:latin typeface="+mn-ea"/>
              </a:rPr>
              <a:t>月下旬から３週間程度で回答、回収</a:t>
            </a:r>
          </a:p>
          <a:p>
            <a:r>
              <a:rPr lang="ja-JP" altLang="en-US" sz="1400" dirty="0">
                <a:latin typeface="+mn-ea"/>
              </a:rPr>
              <a:t>　</a:t>
            </a:r>
            <a:endParaRPr lang="en-US" altLang="ja-JP" sz="1400" dirty="0">
              <a:latin typeface="+mn-ea"/>
            </a:endParaRPr>
          </a:p>
          <a:p>
            <a:r>
              <a:rPr lang="ja-JP" altLang="en-US" sz="1400" dirty="0">
                <a:latin typeface="+mn-ea"/>
              </a:rPr>
              <a:t>・令和７年度内の人権施策推進審議会に単純集計及び</a:t>
            </a:r>
            <a:endParaRPr lang="en-US" altLang="ja-JP" sz="1400" dirty="0">
              <a:latin typeface="+mn-ea"/>
            </a:endParaRPr>
          </a:p>
          <a:p>
            <a:r>
              <a:rPr lang="ja-JP" altLang="en-US" sz="1400" dirty="0">
                <a:latin typeface="+mn-ea"/>
              </a:rPr>
              <a:t>　属性集計の結果を報告</a:t>
            </a:r>
          </a:p>
        </p:txBody>
      </p:sp>
      <p:sp>
        <p:nvSpPr>
          <p:cNvPr id="16" name="正方形/長方形 15">
            <a:extLst>
              <a:ext uri="{FF2B5EF4-FFF2-40B4-BE49-F238E27FC236}">
                <a16:creationId xmlns:a16="http://schemas.microsoft.com/office/drawing/2014/main" id="{AA8F43F0-D7EE-4332-8648-F0A3EA21B129}"/>
              </a:ext>
            </a:extLst>
          </p:cNvPr>
          <p:cNvSpPr/>
          <p:nvPr/>
        </p:nvSpPr>
        <p:spPr>
          <a:xfrm>
            <a:off x="4952997" y="1624955"/>
            <a:ext cx="4999386" cy="777713"/>
          </a:xfrm>
          <a:prstGeom prst="rect">
            <a:avLst/>
          </a:prstGeom>
        </p:spPr>
        <p:txBody>
          <a:bodyPr wrap="square">
            <a:spAutoFit/>
          </a:bodyPr>
          <a:lstStyle/>
          <a:p>
            <a:pPr>
              <a:lnSpc>
                <a:spcPts val="1800"/>
              </a:lnSpc>
            </a:pPr>
            <a:r>
              <a:rPr lang="ja-JP" altLang="en-US" sz="1400" dirty="0">
                <a:latin typeface="游ゴシック" panose="020B0400000000000000" pitchFamily="50" charset="-128"/>
                <a:ea typeface="游ゴシック" panose="020B0400000000000000" pitchFamily="50" charset="-128"/>
              </a:rPr>
              <a:t>〇経年比較ができるよう令和２年度調査項目（</a:t>
            </a:r>
            <a:r>
              <a:rPr lang="en-US" altLang="ja-JP" sz="1400" dirty="0">
                <a:latin typeface="游ゴシック" panose="020B0400000000000000" pitchFamily="50" charset="-128"/>
                <a:ea typeface="游ゴシック" panose="020B0400000000000000" pitchFamily="50" charset="-128"/>
              </a:rPr>
              <a:t>※</a:t>
            </a:r>
            <a:r>
              <a:rPr lang="ja-JP" altLang="en-US" sz="1400" dirty="0">
                <a:latin typeface="游ゴシック" panose="020B0400000000000000" pitchFamily="50" charset="-128"/>
                <a:ea typeface="游ゴシック" panose="020B0400000000000000" pitchFamily="50" charset="-128"/>
              </a:rPr>
              <a:t>）を基本</a:t>
            </a:r>
            <a:endParaRPr lang="en-US" altLang="ja-JP" sz="1400" dirty="0">
              <a:latin typeface="游ゴシック" panose="020B0400000000000000" pitchFamily="50" charset="-128"/>
              <a:ea typeface="游ゴシック" panose="020B0400000000000000" pitchFamily="50" charset="-128"/>
            </a:endParaRPr>
          </a:p>
          <a:p>
            <a:pPr>
              <a:lnSpc>
                <a:spcPts val="1800"/>
              </a:lnSpc>
            </a:pPr>
            <a:r>
              <a:rPr lang="ja-JP" altLang="en-US" sz="1400" dirty="0">
                <a:latin typeface="游ゴシック" panose="020B0400000000000000" pitchFamily="50" charset="-128"/>
                <a:ea typeface="游ゴシック" panose="020B0400000000000000" pitchFamily="50" charset="-128"/>
              </a:rPr>
              <a:t>　とし、近年の</a:t>
            </a:r>
            <a:r>
              <a:rPr lang="ja-JP" altLang="en-US" sz="1400" dirty="0">
                <a:latin typeface="+mn-ea"/>
              </a:rPr>
              <a:t>人権をめぐる社会情勢等を踏まえ、施策に</a:t>
            </a:r>
            <a:endParaRPr lang="en-US" altLang="ja-JP" sz="1400" dirty="0">
              <a:latin typeface="+mn-ea"/>
            </a:endParaRPr>
          </a:p>
          <a:p>
            <a:pPr>
              <a:lnSpc>
                <a:spcPts val="1800"/>
              </a:lnSpc>
            </a:pPr>
            <a:r>
              <a:rPr lang="ja-JP" altLang="en-US" sz="1400" dirty="0">
                <a:latin typeface="+mn-ea"/>
              </a:rPr>
              <a:t>　反映するための府民意識を引き出すための質問を検討</a:t>
            </a:r>
            <a:endParaRPr lang="en-US" altLang="ja-JP" sz="1400" dirty="0">
              <a:latin typeface="+mn-ea"/>
            </a:endParaRPr>
          </a:p>
        </p:txBody>
      </p:sp>
      <p:sp>
        <p:nvSpPr>
          <p:cNvPr id="17" name="正方形/長方形 16">
            <a:extLst>
              <a:ext uri="{FF2B5EF4-FFF2-40B4-BE49-F238E27FC236}">
                <a16:creationId xmlns:a16="http://schemas.microsoft.com/office/drawing/2014/main" id="{3742FE53-98C7-402D-8F5C-09D0C2D8E655}"/>
              </a:ext>
            </a:extLst>
          </p:cNvPr>
          <p:cNvSpPr/>
          <p:nvPr/>
        </p:nvSpPr>
        <p:spPr>
          <a:xfrm>
            <a:off x="5087039" y="3246468"/>
            <a:ext cx="4592151" cy="3088281"/>
          </a:xfrm>
          <a:prstGeom prst="rect">
            <a:avLst/>
          </a:prstGeom>
          <a:ln>
            <a:solidFill>
              <a:schemeClr val="accent1">
                <a:shade val="50000"/>
              </a:schemeClr>
            </a:solidFill>
            <a:prstDash val="sysDot"/>
          </a:ln>
        </p:spPr>
        <p:txBody>
          <a:bodyPr wrap="square">
            <a:spAutoFit/>
          </a:bodyPr>
          <a:lstStyle/>
          <a:p>
            <a:pPr>
              <a:lnSpc>
                <a:spcPts val="1300"/>
              </a:lnSpc>
            </a:pPr>
            <a:endParaRPr lang="en-US" altLang="ja-JP" sz="1200" dirty="0">
              <a:solidFill>
                <a:schemeClr val="accent1"/>
              </a:solidFill>
              <a:latin typeface="+mn-ea"/>
            </a:endParaRPr>
          </a:p>
          <a:p>
            <a:pPr>
              <a:lnSpc>
                <a:spcPts val="1300"/>
              </a:lnSpc>
            </a:pPr>
            <a:r>
              <a:rPr lang="en-US" altLang="ja-JP" sz="1200" dirty="0">
                <a:latin typeface="+mn-ea"/>
              </a:rPr>
              <a:t>※</a:t>
            </a:r>
            <a:r>
              <a:rPr lang="ja-JP" altLang="en-US" sz="1200" dirty="0">
                <a:latin typeface="+mn-ea"/>
              </a:rPr>
              <a:t> 令和２年度調査項目と質問数（枝問含む）</a:t>
            </a:r>
            <a:endParaRPr lang="en-US" altLang="ja-JP" sz="1200" dirty="0">
              <a:latin typeface="+mn-ea"/>
            </a:endParaRPr>
          </a:p>
          <a:p>
            <a:pPr>
              <a:lnSpc>
                <a:spcPts val="1300"/>
              </a:lnSpc>
            </a:pPr>
            <a:endParaRPr lang="en-US" altLang="ja-JP" sz="1200" dirty="0">
              <a:latin typeface="+mn-ea"/>
            </a:endParaRPr>
          </a:p>
          <a:p>
            <a:pPr algn="just">
              <a:lnSpc>
                <a:spcPts val="1500"/>
              </a:lnSpc>
            </a:pPr>
            <a:r>
              <a:rPr lang="ja-JP" altLang="en-US" sz="1200" dirty="0">
                <a:latin typeface="+mn-ea"/>
              </a:rPr>
              <a:t>・</a:t>
            </a:r>
            <a:r>
              <a:rPr lang="ja-JP" altLang="ja-JP" sz="1200" kern="100" dirty="0">
                <a:effectLst/>
                <a:latin typeface="+mn-ea"/>
                <a:cs typeface="Times New Roman" panose="02020603050405020304" pitchFamily="18" charset="0"/>
              </a:rPr>
              <a:t>いろいろな人権問題の意識や考え方について</a:t>
            </a:r>
            <a:r>
              <a:rPr lang="ja-JP" altLang="en-US" sz="1200" kern="100" dirty="0">
                <a:latin typeface="+mn-ea"/>
                <a:cs typeface="Times New Roman" panose="02020603050405020304" pitchFamily="18" charset="0"/>
              </a:rPr>
              <a:t>　　　</a:t>
            </a:r>
            <a:r>
              <a:rPr lang="ja-JP" altLang="en-US" sz="1200" kern="100" dirty="0">
                <a:effectLst/>
                <a:latin typeface="+mn-ea"/>
                <a:cs typeface="Times New Roman" panose="02020603050405020304" pitchFamily="18" charset="0"/>
              </a:rPr>
              <a:t>（３問）</a:t>
            </a:r>
            <a:endParaRPr lang="ja-JP" altLang="ja-JP" sz="1200" kern="100" dirty="0">
              <a:effectLst/>
              <a:latin typeface="+mn-ea"/>
              <a:cs typeface="Times New Roman" panose="02020603050405020304" pitchFamily="18" charset="0"/>
            </a:endParaRPr>
          </a:p>
          <a:p>
            <a:pPr>
              <a:lnSpc>
                <a:spcPts val="1500"/>
              </a:lnSpc>
            </a:pPr>
            <a:r>
              <a:rPr lang="ja-JP" altLang="en-US" sz="1200" kern="100" dirty="0">
                <a:effectLst/>
                <a:latin typeface="+mn-ea"/>
                <a:cs typeface="Times New Roman" panose="02020603050405020304" pitchFamily="18" charset="0"/>
              </a:rPr>
              <a:t>・</a:t>
            </a:r>
            <a:r>
              <a:rPr lang="ja-JP" altLang="ja-JP" sz="1200" kern="100" dirty="0">
                <a:effectLst/>
                <a:latin typeface="+mn-ea"/>
                <a:cs typeface="Times New Roman" panose="02020603050405020304" pitchFamily="18" charset="0"/>
              </a:rPr>
              <a:t>住まいのことや就職、結婚相手・パートナーに対する意識や</a:t>
            </a:r>
            <a:endParaRPr lang="en-US" altLang="ja-JP" sz="1200" kern="100" dirty="0">
              <a:effectLst/>
              <a:latin typeface="+mn-ea"/>
              <a:cs typeface="Times New Roman" panose="02020603050405020304" pitchFamily="18" charset="0"/>
            </a:endParaRPr>
          </a:p>
          <a:p>
            <a:pPr>
              <a:lnSpc>
                <a:spcPts val="1500"/>
              </a:lnSpc>
            </a:pPr>
            <a:r>
              <a:rPr lang="en-US" altLang="ja-JP" sz="1200" kern="100" dirty="0">
                <a:latin typeface="+mn-ea"/>
                <a:cs typeface="Times New Roman" panose="02020603050405020304" pitchFamily="18" charset="0"/>
              </a:rPr>
              <a:t>  </a:t>
            </a:r>
            <a:r>
              <a:rPr lang="ja-JP" altLang="en-US" sz="1200" kern="100" dirty="0">
                <a:latin typeface="+mn-ea"/>
                <a:cs typeface="Times New Roman" panose="02020603050405020304" pitchFamily="18" charset="0"/>
              </a:rPr>
              <a:t>  </a:t>
            </a:r>
            <a:r>
              <a:rPr lang="ja-JP" altLang="ja-JP" sz="1200" kern="100" dirty="0">
                <a:effectLst/>
                <a:latin typeface="+mn-ea"/>
                <a:cs typeface="Times New Roman" panose="02020603050405020304" pitchFamily="18" charset="0"/>
              </a:rPr>
              <a:t>考え方について</a:t>
            </a:r>
            <a:r>
              <a:rPr lang="ja-JP" altLang="en-US" sz="1200" kern="100" dirty="0">
                <a:latin typeface="+mn-ea"/>
                <a:cs typeface="Times New Roman" panose="02020603050405020304" pitchFamily="18" charset="0"/>
              </a:rPr>
              <a:t>　　　　  　　　　　　　　　　　  </a:t>
            </a:r>
            <a:r>
              <a:rPr lang="ja-JP" altLang="en-US" sz="1200" kern="100" dirty="0">
                <a:effectLst/>
                <a:latin typeface="+mn-ea"/>
                <a:cs typeface="Times New Roman" panose="02020603050405020304" pitchFamily="18" charset="0"/>
              </a:rPr>
              <a:t>（３問）</a:t>
            </a:r>
            <a:endParaRPr lang="ja-JP" altLang="ja-JP" sz="1200" kern="100" dirty="0">
              <a:effectLst/>
              <a:latin typeface="+mn-ea"/>
              <a:cs typeface="Times New Roman" panose="02020603050405020304" pitchFamily="18" charset="0"/>
            </a:endParaRPr>
          </a:p>
          <a:p>
            <a:pPr>
              <a:lnSpc>
                <a:spcPts val="1500"/>
              </a:lnSpc>
            </a:pPr>
            <a:r>
              <a:rPr lang="ja-JP" altLang="en-US" sz="1200" kern="100" dirty="0">
                <a:effectLst/>
                <a:latin typeface="+mn-ea"/>
                <a:cs typeface="Times New Roman" panose="02020603050405020304" pitchFamily="18" charset="0"/>
              </a:rPr>
              <a:t>・</a:t>
            </a:r>
            <a:r>
              <a:rPr lang="ja-JP" altLang="ja-JP" sz="1200" kern="100" dirty="0">
                <a:effectLst/>
                <a:latin typeface="+mn-ea"/>
                <a:cs typeface="Times New Roman" panose="02020603050405020304" pitchFamily="18" charset="0"/>
              </a:rPr>
              <a:t>ここ</a:t>
            </a:r>
            <a:r>
              <a:rPr lang="en-US" altLang="ja-JP" sz="1200" kern="100" dirty="0">
                <a:effectLst/>
                <a:latin typeface="+mn-ea"/>
                <a:cs typeface="Times New Roman" panose="02020603050405020304" pitchFamily="18" charset="0"/>
              </a:rPr>
              <a:t>5</a:t>
            </a:r>
            <a:r>
              <a:rPr lang="ja-JP" altLang="ja-JP" sz="1200" kern="100" dirty="0">
                <a:effectLst/>
                <a:latin typeface="+mn-ea"/>
                <a:cs typeface="Times New Roman" panose="02020603050405020304" pitchFamily="18" charset="0"/>
              </a:rPr>
              <a:t>年間の人権をめぐる法律や条例の施行、及びこれらに</a:t>
            </a:r>
            <a:endParaRPr lang="en-US" altLang="ja-JP" sz="1200" kern="100" dirty="0">
              <a:effectLst/>
              <a:latin typeface="+mn-ea"/>
              <a:cs typeface="Times New Roman" panose="02020603050405020304" pitchFamily="18" charset="0"/>
            </a:endParaRPr>
          </a:p>
          <a:p>
            <a:pPr>
              <a:lnSpc>
                <a:spcPts val="1500"/>
              </a:lnSpc>
            </a:pPr>
            <a:r>
              <a:rPr lang="en-US" altLang="ja-JP" sz="1200" kern="100" dirty="0">
                <a:latin typeface="+mn-ea"/>
                <a:cs typeface="Times New Roman" panose="02020603050405020304" pitchFamily="18" charset="0"/>
              </a:rPr>
              <a:t>    </a:t>
            </a:r>
            <a:r>
              <a:rPr lang="ja-JP" altLang="ja-JP" sz="1200" kern="100" dirty="0">
                <a:effectLst/>
                <a:latin typeface="+mn-ea"/>
                <a:cs typeface="Times New Roman" panose="02020603050405020304" pitchFamily="18" charset="0"/>
              </a:rPr>
              <a:t>関する人権問題について</a:t>
            </a:r>
            <a:r>
              <a:rPr lang="en-US" altLang="ja-JP" sz="1200" kern="100" dirty="0">
                <a:effectLst/>
                <a:latin typeface="+mn-ea"/>
                <a:cs typeface="Times New Roman" panose="02020603050405020304" pitchFamily="18" charset="0"/>
              </a:rPr>
              <a:t>                                           </a:t>
            </a:r>
            <a:r>
              <a:rPr lang="ja-JP" altLang="en-US" sz="1200" kern="100" dirty="0">
                <a:effectLst/>
                <a:latin typeface="+mn-ea"/>
                <a:cs typeface="Times New Roman" panose="02020603050405020304" pitchFamily="18" charset="0"/>
              </a:rPr>
              <a:t>（５問）</a:t>
            </a:r>
            <a:endParaRPr lang="ja-JP" altLang="ja-JP" sz="1200" kern="100" dirty="0">
              <a:effectLst/>
              <a:latin typeface="+mn-ea"/>
              <a:cs typeface="Times New Roman" panose="02020603050405020304" pitchFamily="18" charset="0"/>
            </a:endParaRPr>
          </a:p>
          <a:p>
            <a:pPr>
              <a:lnSpc>
                <a:spcPts val="1500"/>
              </a:lnSpc>
            </a:pPr>
            <a:r>
              <a:rPr lang="ja-JP" altLang="en-US" sz="1200" kern="100" dirty="0">
                <a:effectLst/>
                <a:latin typeface="+mn-ea"/>
                <a:cs typeface="Times New Roman" panose="02020603050405020304" pitchFamily="18" charset="0"/>
              </a:rPr>
              <a:t>・</a:t>
            </a:r>
            <a:r>
              <a:rPr lang="ja-JP" altLang="ja-JP" sz="1200" kern="100" dirty="0">
                <a:effectLst/>
                <a:latin typeface="+mn-ea"/>
                <a:cs typeface="Times New Roman" panose="02020603050405020304" pitchFamily="18" charset="0"/>
              </a:rPr>
              <a:t>インターネットにおける人権侵害の問題について</a:t>
            </a:r>
            <a:r>
              <a:rPr lang="en-US" altLang="ja-JP" sz="1200" kern="100" dirty="0">
                <a:latin typeface="+mn-ea"/>
                <a:cs typeface="Times New Roman" panose="02020603050405020304" pitchFamily="18" charset="0"/>
              </a:rPr>
              <a:t>     </a:t>
            </a:r>
            <a:r>
              <a:rPr lang="ja-JP" altLang="en-US" sz="1200" kern="100" dirty="0">
                <a:latin typeface="+mn-ea"/>
                <a:cs typeface="Times New Roman" panose="02020603050405020304" pitchFamily="18" charset="0"/>
              </a:rPr>
              <a:t>（１問）</a:t>
            </a:r>
            <a:endParaRPr lang="en-US" altLang="ja-JP" sz="1200" kern="100" dirty="0">
              <a:effectLst/>
              <a:latin typeface="+mn-ea"/>
              <a:cs typeface="Times New Roman" panose="02020603050405020304" pitchFamily="18" charset="0"/>
            </a:endParaRPr>
          </a:p>
          <a:p>
            <a:pPr>
              <a:lnSpc>
                <a:spcPts val="1500"/>
              </a:lnSpc>
            </a:pPr>
            <a:r>
              <a:rPr lang="ja-JP" altLang="en-US" sz="1200" kern="100" dirty="0">
                <a:effectLst/>
                <a:latin typeface="+mn-ea"/>
                <a:cs typeface="Times New Roman" panose="02020603050405020304" pitchFamily="18" charset="0"/>
              </a:rPr>
              <a:t>・</a:t>
            </a:r>
            <a:r>
              <a:rPr lang="ja-JP" altLang="ja-JP" sz="1200" kern="100" dirty="0">
                <a:effectLst/>
                <a:latin typeface="+mn-ea"/>
                <a:cs typeface="Times New Roman" panose="02020603050405020304" pitchFamily="18" charset="0"/>
              </a:rPr>
              <a:t>人権や差別に関する考え方について</a:t>
            </a:r>
            <a:r>
              <a:rPr lang="en-US" altLang="ja-JP" sz="1200" kern="100" dirty="0">
                <a:latin typeface="+mn-ea"/>
                <a:cs typeface="Times New Roman" panose="02020603050405020304" pitchFamily="18" charset="0"/>
              </a:rPr>
              <a:t>                          </a:t>
            </a:r>
            <a:r>
              <a:rPr lang="ja-JP" altLang="en-US" sz="1200" kern="100" dirty="0">
                <a:latin typeface="+mn-ea"/>
                <a:cs typeface="Times New Roman" panose="02020603050405020304" pitchFamily="18" charset="0"/>
              </a:rPr>
              <a:t>（１問）</a:t>
            </a:r>
            <a:endParaRPr lang="ja-JP" altLang="ja-JP" sz="1200" kern="100" dirty="0">
              <a:effectLst/>
              <a:latin typeface="+mn-ea"/>
              <a:cs typeface="Times New Roman" panose="02020603050405020304" pitchFamily="18" charset="0"/>
            </a:endParaRPr>
          </a:p>
          <a:p>
            <a:pPr>
              <a:lnSpc>
                <a:spcPts val="1500"/>
              </a:lnSpc>
            </a:pPr>
            <a:r>
              <a:rPr lang="ja-JP" altLang="en-US" sz="1200" kern="100" dirty="0">
                <a:effectLst/>
                <a:latin typeface="+mn-ea"/>
                <a:cs typeface="Times New Roman" panose="02020603050405020304" pitchFamily="18" charset="0"/>
              </a:rPr>
              <a:t>・</a:t>
            </a:r>
            <a:r>
              <a:rPr lang="ja-JP" altLang="ja-JP" sz="1200" kern="100" dirty="0">
                <a:effectLst/>
                <a:latin typeface="+mn-ea"/>
                <a:cs typeface="Times New Roman" panose="02020603050405020304" pitchFamily="18" charset="0"/>
              </a:rPr>
              <a:t>人権問題の解決に向けた行政の取組みについて</a:t>
            </a:r>
            <a:r>
              <a:rPr lang="en-US" altLang="ja-JP" sz="1200" kern="100" dirty="0">
                <a:latin typeface="+mn-ea"/>
                <a:cs typeface="Times New Roman" panose="02020603050405020304" pitchFamily="18" charset="0"/>
              </a:rPr>
              <a:t>        </a:t>
            </a:r>
            <a:r>
              <a:rPr lang="ja-JP" altLang="en-US" sz="1200" kern="100" dirty="0">
                <a:latin typeface="+mn-ea"/>
                <a:cs typeface="Times New Roman" panose="02020603050405020304" pitchFamily="18" charset="0"/>
              </a:rPr>
              <a:t>（１問）</a:t>
            </a:r>
            <a:endParaRPr lang="en-US" altLang="ja-JP" sz="1200" kern="100" dirty="0">
              <a:effectLst/>
              <a:latin typeface="+mn-ea"/>
              <a:cs typeface="Times New Roman" panose="02020603050405020304" pitchFamily="18" charset="0"/>
            </a:endParaRPr>
          </a:p>
          <a:p>
            <a:pPr>
              <a:lnSpc>
                <a:spcPts val="1500"/>
              </a:lnSpc>
            </a:pPr>
            <a:r>
              <a:rPr lang="ja-JP" altLang="en-US" sz="1200" kern="100" dirty="0">
                <a:latin typeface="+mn-ea"/>
                <a:cs typeface="Times New Roman" panose="02020603050405020304" pitchFamily="18" charset="0"/>
              </a:rPr>
              <a:t>・</a:t>
            </a:r>
            <a:r>
              <a:rPr lang="ja-JP" altLang="ja-JP" sz="1200" kern="100" dirty="0">
                <a:effectLst/>
                <a:latin typeface="+mn-ea"/>
                <a:cs typeface="Times New Roman" panose="02020603050405020304" pitchFamily="18" charset="0"/>
              </a:rPr>
              <a:t>人権について学ぶための機会について</a:t>
            </a:r>
            <a:r>
              <a:rPr lang="en-US" altLang="ja-JP" sz="1200" kern="100" dirty="0">
                <a:latin typeface="+mn-ea"/>
                <a:cs typeface="Times New Roman" panose="02020603050405020304" pitchFamily="18" charset="0"/>
              </a:rPr>
              <a:t>                      </a:t>
            </a:r>
            <a:r>
              <a:rPr lang="ja-JP" altLang="en-US" sz="1200" kern="100" dirty="0">
                <a:latin typeface="+mn-ea"/>
                <a:cs typeface="Times New Roman" panose="02020603050405020304" pitchFamily="18" charset="0"/>
              </a:rPr>
              <a:t>（２問）</a:t>
            </a:r>
            <a:endParaRPr lang="en-US" altLang="ja-JP" sz="1200" kern="100" dirty="0">
              <a:effectLst/>
              <a:latin typeface="+mn-ea"/>
              <a:cs typeface="Times New Roman" panose="02020603050405020304" pitchFamily="18" charset="0"/>
            </a:endParaRPr>
          </a:p>
          <a:p>
            <a:pPr>
              <a:lnSpc>
                <a:spcPts val="1500"/>
              </a:lnSpc>
            </a:pPr>
            <a:r>
              <a:rPr lang="ja-JP" altLang="en-US" sz="1200" kern="100" dirty="0">
                <a:effectLst/>
                <a:latin typeface="+mn-ea"/>
                <a:cs typeface="Times New Roman" panose="02020603050405020304" pitchFamily="18" charset="0"/>
              </a:rPr>
              <a:t>・</a:t>
            </a:r>
            <a:r>
              <a:rPr lang="ja-JP" altLang="ja-JP" sz="1200" kern="100" dirty="0">
                <a:effectLst/>
                <a:latin typeface="+mn-ea"/>
                <a:cs typeface="Times New Roman" panose="02020603050405020304" pitchFamily="18" charset="0"/>
              </a:rPr>
              <a:t>人権侵害について</a:t>
            </a:r>
            <a:r>
              <a:rPr lang="en-US" altLang="ja-JP" sz="1200" kern="100" dirty="0">
                <a:effectLst/>
                <a:latin typeface="+mn-ea"/>
                <a:cs typeface="Times New Roman" panose="02020603050405020304" pitchFamily="18" charset="0"/>
              </a:rPr>
              <a:t>                                                   </a:t>
            </a:r>
            <a:r>
              <a:rPr lang="ja-JP" altLang="en-US" sz="1200" kern="100" dirty="0">
                <a:effectLst/>
                <a:latin typeface="+mn-ea"/>
                <a:cs typeface="Times New Roman" panose="02020603050405020304" pitchFamily="18" charset="0"/>
              </a:rPr>
              <a:t>　</a:t>
            </a:r>
            <a:r>
              <a:rPr lang="en-US" altLang="ja-JP" sz="1200" kern="100" dirty="0">
                <a:effectLst/>
                <a:latin typeface="+mn-ea"/>
                <a:cs typeface="Times New Roman" panose="02020603050405020304" pitchFamily="18" charset="0"/>
              </a:rPr>
              <a:t> (</a:t>
            </a:r>
            <a:r>
              <a:rPr lang="ja-JP" altLang="en-US" sz="1200" kern="100" dirty="0">
                <a:latin typeface="+mn-ea"/>
                <a:cs typeface="Times New Roman" panose="02020603050405020304" pitchFamily="18" charset="0"/>
              </a:rPr>
              <a:t>６</a:t>
            </a:r>
            <a:r>
              <a:rPr lang="ja-JP" altLang="en-US" sz="1200" kern="100" dirty="0">
                <a:effectLst/>
                <a:latin typeface="+mn-ea"/>
                <a:cs typeface="Times New Roman" panose="02020603050405020304" pitchFamily="18" charset="0"/>
              </a:rPr>
              <a:t>問</a:t>
            </a:r>
            <a:r>
              <a:rPr lang="ja-JP" altLang="en-US" sz="1200" kern="100" dirty="0">
                <a:latin typeface="+mn-ea"/>
                <a:cs typeface="Times New Roman" panose="02020603050405020304" pitchFamily="18" charset="0"/>
              </a:rPr>
              <a:t>）</a:t>
            </a:r>
            <a:endParaRPr lang="en-US" altLang="ja-JP" sz="1200" kern="100" dirty="0">
              <a:effectLst/>
              <a:latin typeface="+mn-ea"/>
              <a:cs typeface="Times New Roman" panose="02020603050405020304" pitchFamily="18" charset="0"/>
            </a:endParaRPr>
          </a:p>
          <a:p>
            <a:pPr>
              <a:lnSpc>
                <a:spcPts val="1500"/>
              </a:lnSpc>
            </a:pPr>
            <a:r>
              <a:rPr lang="ja-JP" altLang="en-US" sz="1200" kern="100" dirty="0">
                <a:effectLst/>
                <a:latin typeface="+mn-ea"/>
                <a:cs typeface="Times New Roman" panose="02020603050405020304" pitchFamily="18" charset="0"/>
              </a:rPr>
              <a:t>・</a:t>
            </a:r>
            <a:r>
              <a:rPr lang="ja-JP" altLang="ja-JP" sz="1200" kern="100" dirty="0">
                <a:effectLst/>
                <a:latin typeface="+mn-ea"/>
                <a:cs typeface="Times New Roman" panose="02020603050405020304" pitchFamily="18" charset="0"/>
              </a:rPr>
              <a:t>あなたご自身のことについて</a:t>
            </a:r>
            <a:r>
              <a:rPr lang="ja-JP" altLang="en-US" sz="1200" kern="100" dirty="0">
                <a:effectLst/>
                <a:latin typeface="+mn-ea"/>
                <a:cs typeface="Times New Roman" panose="02020603050405020304" pitchFamily="18" charset="0"/>
              </a:rPr>
              <a:t>　　　　　　　　　　（５問）</a:t>
            </a:r>
            <a:endParaRPr lang="en-US" altLang="ja-JP" sz="1200" kern="100" dirty="0">
              <a:effectLst/>
              <a:latin typeface="+mn-ea"/>
              <a:cs typeface="Times New Roman" panose="02020603050405020304" pitchFamily="18" charset="0"/>
            </a:endParaRPr>
          </a:p>
          <a:p>
            <a:pPr>
              <a:lnSpc>
                <a:spcPts val="1500"/>
              </a:lnSpc>
            </a:pPr>
            <a:endParaRPr lang="en-US" altLang="ja-JP" sz="1200" kern="100" dirty="0">
              <a:effectLst/>
              <a:latin typeface="+mn-ea"/>
              <a:cs typeface="Times New Roman" panose="02020603050405020304" pitchFamily="18" charset="0"/>
            </a:endParaRPr>
          </a:p>
          <a:p>
            <a:pPr>
              <a:lnSpc>
                <a:spcPts val="1500"/>
              </a:lnSpc>
            </a:pPr>
            <a:r>
              <a:rPr lang="en-US" altLang="ja-JP" sz="1200" kern="100" dirty="0">
                <a:latin typeface="+mn-ea"/>
                <a:cs typeface="Times New Roman" panose="02020603050405020304" pitchFamily="18" charset="0"/>
              </a:rPr>
              <a:t>                                                                                </a:t>
            </a:r>
            <a:r>
              <a:rPr lang="ja-JP" altLang="en-US" sz="1200" kern="100" dirty="0">
                <a:latin typeface="+mn-ea"/>
                <a:cs typeface="Times New Roman" panose="02020603050405020304" pitchFamily="18" charset="0"/>
              </a:rPr>
              <a:t>計　２７問</a:t>
            </a:r>
            <a:endParaRPr lang="ja-JP" altLang="en-US" sz="800" b="1" dirty="0">
              <a:solidFill>
                <a:srgbClr val="FF0000"/>
              </a:solidFill>
              <a:latin typeface="+mn-ea"/>
            </a:endParaRPr>
          </a:p>
        </p:txBody>
      </p:sp>
      <p:sp>
        <p:nvSpPr>
          <p:cNvPr id="18" name="テキスト ボックス 3">
            <a:extLst>
              <a:ext uri="{FF2B5EF4-FFF2-40B4-BE49-F238E27FC236}">
                <a16:creationId xmlns:a16="http://schemas.microsoft.com/office/drawing/2014/main" id="{56574C1F-3A73-4033-89DC-3C5C95864BE2}"/>
              </a:ext>
            </a:extLst>
          </p:cNvPr>
          <p:cNvSpPr txBox="1"/>
          <p:nvPr/>
        </p:nvSpPr>
        <p:spPr>
          <a:xfrm>
            <a:off x="198781" y="4719201"/>
            <a:ext cx="4599789" cy="485787"/>
          </a:xfrm>
          <a:prstGeom prst="rect">
            <a:avLst/>
          </a:prstGeom>
          <a:noFill/>
          <a:ln w="6350">
            <a:solidFill>
              <a:schemeClr val="accent1"/>
            </a:solidFill>
            <a:prstDash val="sysDash"/>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1600"/>
              </a:lnSpc>
            </a:pPr>
            <a:r>
              <a:rPr lang="ja-JP" altLang="en-US" sz="1100" dirty="0">
                <a:latin typeface="+mn-ea"/>
                <a:cs typeface="Times New Roman" panose="02020603050405020304" pitchFamily="18" charset="0"/>
              </a:rPr>
              <a:t>（令和２年度調査）</a:t>
            </a:r>
            <a:endParaRPr lang="en-US" altLang="ja-JP" sz="1100" dirty="0">
              <a:latin typeface="+mn-ea"/>
              <a:cs typeface="Times New Roman" panose="02020603050405020304" pitchFamily="18" charset="0"/>
            </a:endParaRPr>
          </a:p>
          <a:p>
            <a:pPr>
              <a:lnSpc>
                <a:spcPts val="1600"/>
              </a:lnSpc>
            </a:pPr>
            <a:r>
              <a:rPr lang="ja-JP" altLang="en-US" sz="1100" dirty="0">
                <a:latin typeface="+mn-ea"/>
                <a:cs typeface="Times New Roman" panose="02020603050405020304" pitchFamily="18" charset="0"/>
              </a:rPr>
              <a:t>　・回答率：</a:t>
            </a:r>
            <a:r>
              <a:rPr lang="en-US" altLang="ja-JP" sz="1100" dirty="0">
                <a:latin typeface="+mn-ea"/>
                <a:cs typeface="Times New Roman" panose="02020603050405020304" pitchFamily="18" charset="0"/>
              </a:rPr>
              <a:t>43.7</a:t>
            </a:r>
            <a:r>
              <a:rPr lang="ja-JP" altLang="en-US" sz="1100" dirty="0">
                <a:latin typeface="+mn-ea"/>
                <a:cs typeface="Times New Roman" panose="02020603050405020304" pitchFamily="18" charset="0"/>
              </a:rPr>
              <a:t>％（回答者：</a:t>
            </a:r>
            <a:r>
              <a:rPr lang="en-US" altLang="ja-JP" sz="1100" dirty="0">
                <a:latin typeface="+mn-ea"/>
                <a:cs typeface="Times New Roman" panose="02020603050405020304" pitchFamily="18" charset="0"/>
              </a:rPr>
              <a:t>1,553</a:t>
            </a:r>
            <a:r>
              <a:rPr lang="ja-JP" altLang="en-US" sz="1100" dirty="0">
                <a:latin typeface="+mn-ea"/>
                <a:cs typeface="Times New Roman" panose="02020603050405020304" pitchFamily="18" charset="0"/>
              </a:rPr>
              <a:t>名）</a:t>
            </a:r>
            <a:r>
              <a:rPr lang="en-US" altLang="ja-JP" sz="1100" dirty="0">
                <a:latin typeface="+mn-ea"/>
                <a:cs typeface="Times New Roman" panose="02020603050405020304" pitchFamily="18" charset="0"/>
              </a:rPr>
              <a:t>※</a:t>
            </a:r>
            <a:r>
              <a:rPr lang="ja-JP" altLang="en-US" sz="1100" dirty="0">
                <a:latin typeface="+mn-ea"/>
                <a:cs typeface="Times New Roman" panose="02020603050405020304" pitchFamily="18" charset="0"/>
              </a:rPr>
              <a:t> 郵送 </a:t>
            </a:r>
            <a:r>
              <a:rPr lang="en-US" altLang="ja-JP" sz="1100" dirty="0">
                <a:latin typeface="+mn-ea"/>
                <a:cs typeface="Times New Roman" panose="02020603050405020304" pitchFamily="18" charset="0"/>
              </a:rPr>
              <a:t>1,228</a:t>
            </a:r>
            <a:r>
              <a:rPr lang="ja-JP" altLang="en-US" sz="1100" dirty="0">
                <a:latin typeface="+mn-ea"/>
                <a:cs typeface="Times New Roman" panose="02020603050405020304" pitchFamily="18" charset="0"/>
              </a:rPr>
              <a:t>人・</a:t>
            </a:r>
            <a:r>
              <a:rPr lang="en-US" altLang="ja-JP" sz="1100" dirty="0">
                <a:latin typeface="+mn-ea"/>
                <a:cs typeface="Times New Roman" panose="02020603050405020304" pitchFamily="18" charset="0"/>
              </a:rPr>
              <a:t>Web 325</a:t>
            </a:r>
            <a:r>
              <a:rPr lang="ja-JP" altLang="en-US" sz="1100" dirty="0">
                <a:latin typeface="+mn-ea"/>
                <a:cs typeface="Times New Roman" panose="02020603050405020304" pitchFamily="18" charset="0"/>
              </a:rPr>
              <a:t>人</a:t>
            </a:r>
            <a:endParaRPr lang="en-US" altLang="ja-JP" sz="1100" dirty="0">
              <a:latin typeface="+mn-ea"/>
              <a:cs typeface="Times New Roman" panose="02020603050405020304" pitchFamily="18" charset="0"/>
            </a:endParaRPr>
          </a:p>
          <a:p>
            <a:pPr>
              <a:lnSpc>
                <a:spcPts val="1600"/>
              </a:lnSpc>
            </a:pPr>
            <a:r>
              <a:rPr lang="ja-JP" altLang="en-US" sz="1200" dirty="0">
                <a:solidFill>
                  <a:srgbClr val="FF0000"/>
                </a:solidFill>
                <a:latin typeface="+mn-ea"/>
                <a:cs typeface="Times New Roman" panose="02020603050405020304" pitchFamily="18" charset="0"/>
              </a:rPr>
              <a:t>　</a:t>
            </a:r>
            <a:endParaRPr lang="en-US" altLang="ja-JP" sz="1200" dirty="0">
              <a:solidFill>
                <a:srgbClr val="FF0000"/>
              </a:solidFill>
              <a:latin typeface="+mn-ea"/>
              <a:cs typeface="Times New Roman" panose="02020603050405020304" pitchFamily="18" charset="0"/>
            </a:endParaRPr>
          </a:p>
        </p:txBody>
      </p:sp>
      <p:sp>
        <p:nvSpPr>
          <p:cNvPr id="3" name="スライド番号プレースホルダー 2"/>
          <p:cNvSpPr>
            <a:spLocks noGrp="1"/>
          </p:cNvSpPr>
          <p:nvPr>
            <p:ph type="sldNum" sz="quarter" idx="12"/>
          </p:nvPr>
        </p:nvSpPr>
        <p:spPr>
          <a:xfrm>
            <a:off x="7283482" y="6487653"/>
            <a:ext cx="2228850" cy="365125"/>
          </a:xfrm>
        </p:spPr>
        <p:txBody>
          <a:bodyPr/>
          <a:lstStyle/>
          <a:p>
            <a:fld id="{A6026DAA-D85D-42E0-9A34-89407B7392EF}" type="slidenum">
              <a:rPr kumimoji="1" lang="ja-JP" altLang="en-US" smtClean="0"/>
              <a:t>1</a:t>
            </a:fld>
            <a:endParaRPr kumimoji="1" lang="ja-JP" altLang="en-US"/>
          </a:p>
        </p:txBody>
      </p:sp>
      <p:sp>
        <p:nvSpPr>
          <p:cNvPr id="22" name="正方形/長方形 21">
            <a:extLst>
              <a:ext uri="{FF2B5EF4-FFF2-40B4-BE49-F238E27FC236}">
                <a16:creationId xmlns:a16="http://schemas.microsoft.com/office/drawing/2014/main" id="{A5BCE4D9-6228-48D9-AFB3-5DDB7252BF2C}"/>
              </a:ext>
            </a:extLst>
          </p:cNvPr>
          <p:cNvSpPr/>
          <p:nvPr/>
        </p:nvSpPr>
        <p:spPr>
          <a:xfrm>
            <a:off x="4877025" y="2441817"/>
            <a:ext cx="5092152" cy="777713"/>
          </a:xfrm>
          <a:prstGeom prst="rect">
            <a:avLst/>
          </a:prstGeom>
        </p:spPr>
        <p:txBody>
          <a:bodyPr wrap="square">
            <a:spAutoFit/>
          </a:bodyPr>
          <a:lstStyle/>
          <a:p>
            <a:pPr>
              <a:lnSpc>
                <a:spcPts val="1800"/>
              </a:lnSpc>
            </a:pPr>
            <a:r>
              <a:rPr lang="ja-JP" altLang="en-US" sz="1400" dirty="0">
                <a:solidFill>
                  <a:srgbClr val="FF0000"/>
                </a:solidFill>
                <a:latin typeface="+mn-ea"/>
              </a:rPr>
              <a:t>  </a:t>
            </a:r>
            <a:r>
              <a:rPr lang="ja-JP" altLang="en-US" sz="1400" dirty="0">
                <a:latin typeface="+mn-ea"/>
              </a:rPr>
              <a:t>〇人権問題全般を聞く調査項目とし、回答者の負担考慮や</a:t>
            </a:r>
            <a:endParaRPr lang="en-US" altLang="ja-JP" sz="1400" dirty="0">
              <a:latin typeface="+mn-ea"/>
            </a:endParaRPr>
          </a:p>
          <a:p>
            <a:pPr>
              <a:lnSpc>
                <a:spcPts val="1800"/>
              </a:lnSpc>
            </a:pPr>
            <a:r>
              <a:rPr lang="en-US" altLang="ja-JP" sz="1400" dirty="0">
                <a:latin typeface="+mn-ea"/>
              </a:rPr>
              <a:t>      </a:t>
            </a:r>
            <a:r>
              <a:rPr lang="ja-JP" altLang="en-US" sz="1400" dirty="0">
                <a:latin typeface="+mn-ea"/>
              </a:rPr>
              <a:t>一定の回答率確保の観点から、質問数は前回と同程度と</a:t>
            </a:r>
            <a:endParaRPr lang="en-US" altLang="ja-JP" sz="1400" dirty="0">
              <a:latin typeface="+mn-ea"/>
            </a:endParaRPr>
          </a:p>
          <a:p>
            <a:pPr>
              <a:lnSpc>
                <a:spcPts val="1800"/>
              </a:lnSpc>
            </a:pPr>
            <a:r>
              <a:rPr lang="en-US" altLang="ja-JP" sz="1400" dirty="0">
                <a:latin typeface="+mn-ea"/>
              </a:rPr>
              <a:t>      </a:t>
            </a:r>
            <a:r>
              <a:rPr lang="ja-JP" altLang="en-US" sz="1400" dirty="0">
                <a:latin typeface="+mn-ea"/>
              </a:rPr>
              <a:t>する。</a:t>
            </a:r>
            <a:endParaRPr lang="en-US" altLang="ja-JP" sz="1400" dirty="0">
              <a:latin typeface="+mn-ea"/>
            </a:endParaRPr>
          </a:p>
        </p:txBody>
      </p:sp>
      <p:sp>
        <p:nvSpPr>
          <p:cNvPr id="21" name="フローチャート: 代替処理 20">
            <a:extLst>
              <a:ext uri="{FF2B5EF4-FFF2-40B4-BE49-F238E27FC236}">
                <a16:creationId xmlns:a16="http://schemas.microsoft.com/office/drawing/2014/main" id="{82C20033-E556-4A4C-8714-D746B2BD9669}"/>
              </a:ext>
            </a:extLst>
          </p:cNvPr>
          <p:cNvSpPr/>
          <p:nvPr/>
        </p:nvSpPr>
        <p:spPr>
          <a:xfrm>
            <a:off x="8023344" y="355095"/>
            <a:ext cx="1488988" cy="629589"/>
          </a:xfrm>
          <a:prstGeom prst="flowChartAlternateProcess">
            <a:avLst/>
          </a:prstGeom>
          <a:solidFill>
            <a:sysClr val="window" lastClr="FFFFFF"/>
          </a:solidFill>
          <a:ln w="25400" cap="flat" cmpd="sng" algn="ctr">
            <a:solidFill>
              <a:srgbClr val="F79646"/>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2200"/>
              </a:lnSpc>
            </a:pPr>
            <a:r>
              <a:rPr lang="ja-JP" sz="2000" kern="100" dirty="0">
                <a:effectLst/>
                <a:latin typeface="游明朝" panose="02020400000000000000" pitchFamily="18" charset="-128"/>
                <a:ea typeface="Meiryo UI" panose="020B0604030504040204" pitchFamily="50" charset="-128"/>
                <a:cs typeface="Times New Roman" panose="02020603050405020304" pitchFamily="18" charset="0"/>
              </a:rPr>
              <a:t>資料</a:t>
            </a:r>
            <a:r>
              <a:rPr lang="ja-JP" altLang="en-US" sz="2000" kern="100" dirty="0">
                <a:latin typeface="游明朝" panose="02020400000000000000" pitchFamily="18" charset="-128"/>
                <a:ea typeface="Meiryo UI" panose="020B0604030504040204" pitchFamily="50" charset="-128"/>
                <a:cs typeface="Times New Roman" panose="02020603050405020304" pitchFamily="18" charset="0"/>
              </a:rPr>
              <a:t>２</a:t>
            </a:r>
            <a:r>
              <a:rPr lang="en-US" sz="2000" kern="100" dirty="0">
                <a:effectLst/>
                <a:latin typeface="UD デジタル 教科書体 NP-B" panose="02020700000000000000" pitchFamily="18"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700113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2765" y="420483"/>
            <a:ext cx="9694174" cy="629589"/>
          </a:xfrm>
          <a:solidFill>
            <a:schemeClr val="accent4"/>
          </a:solidFill>
        </p:spPr>
        <p:txBody>
          <a:bodyPr>
            <a:normAutofit/>
          </a:bodyPr>
          <a:lstStyle/>
          <a:p>
            <a:r>
              <a:rPr lang="ja-JP" altLang="ja-JP" sz="2800" b="1" dirty="0">
                <a:latin typeface="+mn-ea"/>
                <a:ea typeface="+mn-ea"/>
              </a:rPr>
              <a:t>調査</a:t>
            </a:r>
            <a:r>
              <a:rPr lang="ja-JP" altLang="en-US" sz="2800" b="1" dirty="0">
                <a:latin typeface="+mn-ea"/>
                <a:ea typeface="+mn-ea"/>
              </a:rPr>
              <a:t>内容の検討</a:t>
            </a:r>
            <a:r>
              <a:rPr lang="ja-JP" altLang="ja-JP" sz="2800" b="1" dirty="0">
                <a:latin typeface="+mn-ea"/>
                <a:ea typeface="+mn-ea"/>
              </a:rPr>
              <a:t>について</a:t>
            </a:r>
            <a:endParaRPr lang="ja-JP" altLang="en-US" sz="2800" dirty="0">
              <a:latin typeface="+mn-ea"/>
              <a:ea typeface="+mn-ea"/>
            </a:endParaRPr>
          </a:p>
        </p:txBody>
      </p:sp>
      <p:sp>
        <p:nvSpPr>
          <p:cNvPr id="7" name="四角形: 角を丸くする 2"/>
          <p:cNvSpPr/>
          <p:nvPr/>
        </p:nvSpPr>
        <p:spPr>
          <a:xfrm>
            <a:off x="92764" y="837127"/>
            <a:ext cx="4860235" cy="5969358"/>
          </a:xfrm>
          <a:prstGeom prst="roundRect">
            <a:avLst>
              <a:gd name="adj" fmla="val 1750"/>
            </a:avLst>
          </a:prstGeom>
          <a:noFill/>
          <a:ln w="9525">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2600"/>
              </a:lnSpc>
            </a:pPr>
            <a:endParaRPr lang="en-US" altLang="ja-JP" b="1" dirty="0">
              <a:latin typeface="Meiryo UI" panose="020B0604030504040204" pitchFamily="50" charset="-128"/>
              <a:ea typeface="Meiryo UI" panose="020B0604030504040204" pitchFamily="50" charset="-128"/>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600" dirty="0">
              <a:latin typeface="Meiryo UI" panose="020B0604030504040204" pitchFamily="50" charset="-128"/>
              <a:ea typeface="Meiryo UI" panose="020B0604030504040204" pitchFamily="50" charset="-128"/>
            </a:endParaRPr>
          </a:p>
          <a:p>
            <a:endParaRPr lang="ja-JP" altLang="en-US" sz="1200"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endParaRPr>
          </a:p>
        </p:txBody>
      </p:sp>
      <p:sp>
        <p:nvSpPr>
          <p:cNvPr id="32" name="テキスト ボックス 3">
            <a:extLst>
              <a:ext uri="{FF2B5EF4-FFF2-40B4-BE49-F238E27FC236}">
                <a16:creationId xmlns:a16="http://schemas.microsoft.com/office/drawing/2014/main" id="{A26B4663-2C8A-46BA-B42E-1DE5000905AC}"/>
              </a:ext>
            </a:extLst>
          </p:cNvPr>
          <p:cNvSpPr txBox="1"/>
          <p:nvPr/>
        </p:nvSpPr>
        <p:spPr>
          <a:xfrm>
            <a:off x="92763" y="1121696"/>
            <a:ext cx="9694176" cy="410659"/>
          </a:xfrm>
          <a:prstGeom prst="rect">
            <a:avLst/>
          </a:prstGeom>
          <a:solidFill>
            <a:schemeClr val="accent1">
              <a:lumMod val="40000"/>
              <a:lumOff val="60000"/>
            </a:schemeClr>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pPr>
            <a:r>
              <a:rPr lang="ja-JP" altLang="en-US" sz="1600" b="1" dirty="0">
                <a:latin typeface="+mn-ea"/>
                <a:cs typeface="Times New Roman" panose="02020603050405020304" pitchFamily="18" charset="0"/>
              </a:rPr>
              <a:t>社会情勢等の変化に対応した新たな質問項目の検討</a:t>
            </a:r>
            <a:endParaRPr lang="en-US" altLang="ja-JP" sz="1600" b="1" dirty="0">
              <a:latin typeface="+mn-ea"/>
              <a:cs typeface="Times New Roman" panose="02020603050405020304" pitchFamily="18" charset="0"/>
            </a:endParaRPr>
          </a:p>
        </p:txBody>
      </p:sp>
      <p:sp>
        <p:nvSpPr>
          <p:cNvPr id="26" name="テキスト ボックス 3">
            <a:extLst>
              <a:ext uri="{FF2B5EF4-FFF2-40B4-BE49-F238E27FC236}">
                <a16:creationId xmlns:a16="http://schemas.microsoft.com/office/drawing/2014/main" id="{ACCD28AA-01AA-4EEB-8D8B-5BE3C318F657}"/>
              </a:ext>
            </a:extLst>
          </p:cNvPr>
          <p:cNvSpPr txBox="1"/>
          <p:nvPr/>
        </p:nvSpPr>
        <p:spPr>
          <a:xfrm>
            <a:off x="316880" y="5995900"/>
            <a:ext cx="4809317" cy="604431"/>
          </a:xfrm>
          <a:prstGeom prst="rect">
            <a:avLst/>
          </a:prstGeom>
          <a:no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pPr>
            <a:r>
              <a:rPr lang="ja-JP" altLang="en-US" sz="1200" b="1" dirty="0">
                <a:solidFill>
                  <a:srgbClr val="000000"/>
                </a:solidFill>
                <a:latin typeface="+mn-ea"/>
                <a:cs typeface="Times New Roman" panose="02020603050405020304" pitchFamily="18" charset="0"/>
              </a:rPr>
              <a:t>　</a:t>
            </a:r>
            <a:endParaRPr lang="ja-JP" altLang="en-US" sz="1200" kern="100" dirty="0">
              <a:latin typeface="+mn-ea"/>
              <a:cs typeface="Times New Roman" panose="02020603050405020304" pitchFamily="18" charset="0"/>
            </a:endParaRPr>
          </a:p>
        </p:txBody>
      </p:sp>
      <p:sp>
        <p:nvSpPr>
          <p:cNvPr id="3" name="スライド番号プレースホルダー 2"/>
          <p:cNvSpPr>
            <a:spLocks noGrp="1"/>
          </p:cNvSpPr>
          <p:nvPr>
            <p:ph type="sldNum" sz="quarter" idx="12"/>
          </p:nvPr>
        </p:nvSpPr>
        <p:spPr/>
        <p:txBody>
          <a:bodyPr/>
          <a:lstStyle/>
          <a:p>
            <a:fld id="{A6026DAA-D85D-42E0-9A34-89407B7392EF}" type="slidenum">
              <a:rPr kumimoji="1" lang="ja-JP" altLang="en-US" smtClean="0"/>
              <a:t>2</a:t>
            </a:fld>
            <a:endParaRPr kumimoji="1" lang="ja-JP" altLang="en-US" dirty="0"/>
          </a:p>
        </p:txBody>
      </p:sp>
      <p:sp>
        <p:nvSpPr>
          <p:cNvPr id="12" name="四角形: 角を丸くする 2">
            <a:extLst>
              <a:ext uri="{FF2B5EF4-FFF2-40B4-BE49-F238E27FC236}">
                <a16:creationId xmlns:a16="http://schemas.microsoft.com/office/drawing/2014/main" id="{8C7EE546-89E7-44A1-9439-895EC20DE9FA}"/>
              </a:ext>
            </a:extLst>
          </p:cNvPr>
          <p:cNvSpPr/>
          <p:nvPr/>
        </p:nvSpPr>
        <p:spPr>
          <a:xfrm>
            <a:off x="92762" y="1603980"/>
            <a:ext cx="9613945" cy="345020"/>
          </a:xfrm>
          <a:prstGeom prst="roundRect">
            <a:avLst>
              <a:gd name="adj" fmla="val 1750"/>
            </a:avLst>
          </a:prstGeom>
          <a:noFill/>
          <a:ln w="9525">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ja-JP" altLang="en-US" sz="1400" dirty="0">
                <a:solidFill>
                  <a:schemeClr val="tx1"/>
                </a:solidFill>
                <a:latin typeface="游ゴシック 本文"/>
                <a:ea typeface="游ゴシック" panose="020B0400000000000000" pitchFamily="50" charset="-128"/>
              </a:rPr>
              <a:t>■</a:t>
            </a:r>
            <a:r>
              <a:rPr lang="ja-JP" altLang="en-US" sz="1400" b="1" dirty="0">
                <a:solidFill>
                  <a:schemeClr val="tx1"/>
                </a:solidFill>
                <a:latin typeface="游ゴシック 本文"/>
                <a:ea typeface="游ゴシック" panose="020B0400000000000000" pitchFamily="50" charset="-128"/>
              </a:rPr>
              <a:t>社会情勢等の変化に対応</a:t>
            </a:r>
            <a:endParaRPr lang="en-US" altLang="ja-JP" sz="1400" b="1" dirty="0">
              <a:solidFill>
                <a:schemeClr val="tx1"/>
              </a:solidFill>
              <a:latin typeface="游ゴシック 本文"/>
              <a:ea typeface="游ゴシック" panose="020B0400000000000000" pitchFamily="50" charset="-128"/>
            </a:endParaRPr>
          </a:p>
          <a:p>
            <a:endParaRPr lang="en-US" altLang="ja-JP" sz="1400" dirty="0">
              <a:solidFill>
                <a:schemeClr val="tx1"/>
              </a:solidFill>
              <a:latin typeface="游ゴシック 本文"/>
              <a:ea typeface="游ゴシック" panose="020B0400000000000000" pitchFamily="50" charset="-128"/>
            </a:endParaRPr>
          </a:p>
          <a:p>
            <a:pPr>
              <a:lnSpc>
                <a:spcPts val="2100"/>
              </a:lnSpc>
              <a:spcBef>
                <a:spcPts val="600"/>
              </a:spcBef>
            </a:pPr>
            <a:r>
              <a:rPr lang="ja-JP" altLang="en-US" sz="1400" dirty="0">
                <a:solidFill>
                  <a:schemeClr val="tx1"/>
                </a:solidFill>
                <a:latin typeface="游ゴシック 本文"/>
                <a:ea typeface="游ゴシック" panose="020B0400000000000000" pitchFamily="50" charset="-128"/>
              </a:rPr>
              <a:t>　〇</a:t>
            </a:r>
            <a:r>
              <a:rPr lang="ja-JP" altLang="ja-JP" sz="1400" u="sng" kern="100" dirty="0">
                <a:solidFill>
                  <a:schemeClr val="tx1"/>
                </a:solidFill>
                <a:effectLst/>
                <a:latin typeface="+mn-ea"/>
                <a:cs typeface="Times New Roman" panose="02020603050405020304" pitchFamily="18" charset="0"/>
              </a:rPr>
              <a:t>人権をめぐる法律や条例の施行、及びこれらに関する人権問題について</a:t>
            </a:r>
            <a:r>
              <a:rPr lang="ja-JP" altLang="en-US" sz="1400" u="sng" kern="100" dirty="0">
                <a:solidFill>
                  <a:schemeClr val="tx1"/>
                </a:solidFill>
                <a:latin typeface="+mn-ea"/>
                <a:cs typeface="Times New Roman" panose="02020603050405020304" pitchFamily="18" charset="0"/>
              </a:rPr>
              <a:t>聞く質問</a:t>
            </a:r>
            <a:endParaRPr lang="en-US" altLang="ja-JP" sz="1400" u="sng" kern="100" dirty="0">
              <a:solidFill>
                <a:schemeClr val="tx1"/>
              </a:solidFill>
              <a:latin typeface="游ゴシック 本文"/>
              <a:ea typeface="游ゴシック" panose="020B0400000000000000" pitchFamily="50" charset="-128"/>
              <a:cs typeface="Times New Roman" panose="02020603050405020304" pitchFamily="18" charset="0"/>
            </a:endParaRPr>
          </a:p>
          <a:p>
            <a:pPr>
              <a:lnSpc>
                <a:spcPts val="2100"/>
              </a:lnSpc>
            </a:pPr>
            <a:r>
              <a:rPr lang="ja-JP" altLang="en-US" sz="1200" dirty="0">
                <a:solidFill>
                  <a:schemeClr val="tx1"/>
                </a:solidFill>
                <a:latin typeface="游ゴシック 本文"/>
                <a:ea typeface="游ゴシック" panose="020B0400000000000000" pitchFamily="50" charset="-128"/>
              </a:rPr>
              <a:t>　　     ⇒前回調査以降に施行された</a:t>
            </a:r>
            <a:r>
              <a:rPr lang="ja-JP" altLang="en-US" sz="1200" kern="100" dirty="0">
                <a:solidFill>
                  <a:schemeClr val="tx1"/>
                </a:solidFill>
                <a:latin typeface="游ゴシック 本文"/>
                <a:ea typeface="游ゴシック" panose="020B0400000000000000" pitchFamily="50" charset="-128"/>
                <a:cs typeface="Times New Roman" panose="02020603050405020304" pitchFamily="18" charset="0"/>
              </a:rPr>
              <a:t>「性的指向及びジェンダーアイデンティティの多様性に関する国民の理解増進</a:t>
            </a:r>
            <a:r>
              <a:rPr lang="ja-JP" altLang="en-US" sz="1200" kern="100" dirty="0">
                <a:solidFill>
                  <a:schemeClr val="tx1"/>
                </a:solidFill>
                <a:latin typeface="游ゴシック 本文"/>
                <a:cs typeface="Times New Roman" panose="02020603050405020304" pitchFamily="18" charset="0"/>
              </a:rPr>
              <a:t>に</a:t>
            </a:r>
            <a:r>
              <a:rPr lang="ja-JP" altLang="en-US" sz="1200" kern="100" dirty="0">
                <a:solidFill>
                  <a:schemeClr val="tx1"/>
                </a:solidFill>
                <a:latin typeface="游ゴシック 本文"/>
                <a:ea typeface="游ゴシック" panose="020B0400000000000000" pitchFamily="50" charset="-128"/>
                <a:cs typeface="Times New Roman" panose="02020603050405020304" pitchFamily="18" charset="0"/>
              </a:rPr>
              <a:t>関する法律」　　</a:t>
            </a:r>
            <a:endParaRPr lang="en-US" altLang="ja-JP" sz="1200" kern="100" dirty="0">
              <a:solidFill>
                <a:schemeClr val="tx1"/>
              </a:solidFill>
              <a:latin typeface="游ゴシック 本文"/>
              <a:ea typeface="游ゴシック" panose="020B0400000000000000" pitchFamily="50" charset="-128"/>
              <a:cs typeface="Times New Roman" panose="02020603050405020304" pitchFamily="18" charset="0"/>
            </a:endParaRPr>
          </a:p>
          <a:p>
            <a:pPr>
              <a:lnSpc>
                <a:spcPts val="2100"/>
              </a:lnSpc>
            </a:pPr>
            <a:r>
              <a:rPr lang="ja-JP" altLang="en-US" sz="1200" kern="100" dirty="0">
                <a:solidFill>
                  <a:schemeClr val="tx1"/>
                </a:solidFill>
                <a:latin typeface="游ゴシック 本文"/>
                <a:ea typeface="游ゴシック" panose="020B0400000000000000" pitchFamily="50" charset="-128"/>
                <a:cs typeface="Times New Roman" panose="02020603050405020304" pitchFamily="18" charset="0"/>
              </a:rPr>
              <a:t>　　      （</a:t>
            </a:r>
            <a:r>
              <a:rPr lang="en-US" altLang="ja-JP" sz="1200" kern="100" dirty="0">
                <a:solidFill>
                  <a:schemeClr val="tx1"/>
                </a:solidFill>
                <a:latin typeface="游ゴシック 本文"/>
                <a:ea typeface="游ゴシック" panose="020B0400000000000000" pitchFamily="50" charset="-128"/>
                <a:cs typeface="Times New Roman" panose="02020603050405020304" pitchFamily="18" charset="0"/>
              </a:rPr>
              <a:t>R</a:t>
            </a:r>
            <a:r>
              <a:rPr lang="en-US" altLang="ja-JP" sz="1200" kern="100" dirty="0">
                <a:solidFill>
                  <a:schemeClr val="tx1"/>
                </a:solidFill>
                <a:latin typeface="游ゴシック 本文"/>
                <a:cs typeface="Times New Roman" panose="02020603050405020304" pitchFamily="18" charset="0"/>
              </a:rPr>
              <a:t>5</a:t>
            </a:r>
            <a:r>
              <a:rPr lang="ja-JP" altLang="en-US" sz="1200" kern="100" dirty="0">
                <a:solidFill>
                  <a:schemeClr val="tx1"/>
                </a:solidFill>
                <a:latin typeface="游ゴシック 本文"/>
                <a:cs typeface="Times New Roman" panose="02020603050405020304" pitchFamily="18" charset="0"/>
              </a:rPr>
              <a:t>年施行）や</a:t>
            </a:r>
            <a:r>
              <a:rPr lang="ja-JP" altLang="en-US" sz="1200" kern="100" dirty="0">
                <a:solidFill>
                  <a:schemeClr val="tx1"/>
                </a:solidFill>
                <a:latin typeface="游ゴシック 本文"/>
                <a:ea typeface="游ゴシック" panose="020B0400000000000000" pitchFamily="50" charset="-128"/>
                <a:cs typeface="Times New Roman" panose="02020603050405020304" pitchFamily="18" charset="0"/>
              </a:rPr>
              <a:t>「大阪府インターネット上の誹謗中傷や差別等の人権侵害のない社会づくり条例」（</a:t>
            </a:r>
            <a:r>
              <a:rPr lang="en-US" altLang="ja-JP" sz="1200" kern="100" dirty="0">
                <a:solidFill>
                  <a:schemeClr val="tx1"/>
                </a:solidFill>
                <a:latin typeface="游ゴシック 本文"/>
                <a:ea typeface="游ゴシック" panose="020B0400000000000000" pitchFamily="50" charset="-128"/>
                <a:cs typeface="Times New Roman" panose="02020603050405020304" pitchFamily="18" charset="0"/>
              </a:rPr>
              <a:t>R4</a:t>
            </a:r>
            <a:r>
              <a:rPr lang="ja-JP" altLang="en-US" sz="1200" kern="100" dirty="0">
                <a:solidFill>
                  <a:schemeClr val="tx1"/>
                </a:solidFill>
                <a:latin typeface="游ゴシック 本文"/>
                <a:ea typeface="游ゴシック" panose="020B0400000000000000" pitchFamily="50" charset="-128"/>
                <a:cs typeface="Times New Roman" panose="02020603050405020304" pitchFamily="18" charset="0"/>
              </a:rPr>
              <a:t>年施行・</a:t>
            </a:r>
            <a:r>
              <a:rPr lang="en-US" altLang="ja-JP" sz="1200" kern="100" dirty="0">
                <a:solidFill>
                  <a:schemeClr val="tx1"/>
                </a:solidFill>
                <a:latin typeface="游ゴシック 本文"/>
                <a:ea typeface="游ゴシック" panose="020B0400000000000000" pitchFamily="50" charset="-128"/>
                <a:cs typeface="Times New Roman" panose="02020603050405020304" pitchFamily="18" charset="0"/>
              </a:rPr>
              <a:t>R5</a:t>
            </a:r>
            <a:r>
              <a:rPr lang="ja-JP" altLang="en-US" sz="1200" kern="100" dirty="0">
                <a:solidFill>
                  <a:schemeClr val="tx1"/>
                </a:solidFill>
                <a:latin typeface="游ゴシック 本文"/>
                <a:ea typeface="游ゴシック" panose="020B0400000000000000" pitchFamily="50" charset="-128"/>
                <a:cs typeface="Times New Roman" panose="02020603050405020304" pitchFamily="18" charset="0"/>
              </a:rPr>
              <a:t>年改正）</a:t>
            </a:r>
            <a:endParaRPr lang="en-US" altLang="ja-JP" sz="1200" kern="100" dirty="0">
              <a:solidFill>
                <a:schemeClr val="tx1"/>
              </a:solidFill>
              <a:latin typeface="游ゴシック 本文"/>
              <a:ea typeface="游ゴシック" panose="020B0400000000000000" pitchFamily="50" charset="-128"/>
              <a:cs typeface="Times New Roman" panose="02020603050405020304" pitchFamily="18" charset="0"/>
            </a:endParaRPr>
          </a:p>
          <a:p>
            <a:pPr>
              <a:lnSpc>
                <a:spcPts val="2100"/>
              </a:lnSpc>
            </a:pPr>
            <a:r>
              <a:rPr lang="ja-JP" altLang="en-US" sz="1200" kern="100" dirty="0">
                <a:solidFill>
                  <a:schemeClr val="tx1"/>
                </a:solidFill>
                <a:latin typeface="游ゴシック 本文"/>
                <a:ea typeface="游ゴシック" panose="020B0400000000000000" pitchFamily="50" charset="-128"/>
                <a:cs typeface="Times New Roman" panose="02020603050405020304" pitchFamily="18" charset="0"/>
              </a:rPr>
              <a:t>　　         について、</a:t>
            </a:r>
            <a:r>
              <a:rPr lang="ja-JP" altLang="en-US" sz="1200" kern="100" dirty="0">
                <a:solidFill>
                  <a:schemeClr val="tx1"/>
                </a:solidFill>
                <a:effectLst/>
                <a:latin typeface="+mn-ea"/>
                <a:ea typeface="+mn-ea"/>
                <a:cs typeface="Times New Roman" panose="02020603050405020304" pitchFamily="18" charset="0"/>
              </a:rPr>
              <a:t>府民の認知度を把握するための項目の追加を検討</a:t>
            </a:r>
            <a:endParaRPr lang="en-US" altLang="ja-JP" sz="1200" dirty="0">
              <a:solidFill>
                <a:schemeClr val="tx1"/>
              </a:solidFill>
              <a:latin typeface="游ゴシック 本文"/>
              <a:ea typeface="游ゴシック" panose="020B0400000000000000" pitchFamily="50" charset="-128"/>
            </a:endParaRPr>
          </a:p>
          <a:p>
            <a:pPr marL="69850" indent="-69850" algn="just">
              <a:lnSpc>
                <a:spcPts val="2100"/>
              </a:lnSpc>
            </a:pPr>
            <a:r>
              <a:rPr lang="ja-JP" altLang="en-US" sz="1300" kern="100" dirty="0">
                <a:solidFill>
                  <a:schemeClr val="tx1"/>
                </a:solidFill>
                <a:latin typeface="游ゴシック 本文"/>
                <a:ea typeface="游ゴシック" panose="020B0400000000000000" pitchFamily="50" charset="-128"/>
                <a:cs typeface="Times New Roman" panose="02020603050405020304" pitchFamily="18" charset="0"/>
              </a:rPr>
              <a:t>　　　　　　</a:t>
            </a:r>
            <a:endParaRPr lang="en-US" altLang="ja-JP" sz="1100" kern="100" dirty="0">
              <a:solidFill>
                <a:schemeClr val="tx1"/>
              </a:solidFill>
              <a:effectLst/>
              <a:latin typeface="游ゴシック 本文"/>
              <a:ea typeface="游ゴシック" panose="020B0400000000000000" pitchFamily="50" charset="-128"/>
              <a:cs typeface="Times New Roman" panose="02020603050405020304" pitchFamily="18" charset="0"/>
            </a:endParaRPr>
          </a:p>
          <a:p>
            <a:pPr>
              <a:lnSpc>
                <a:spcPts val="2100"/>
              </a:lnSpc>
              <a:spcBef>
                <a:spcPts val="600"/>
              </a:spcBef>
            </a:pPr>
            <a:r>
              <a:rPr lang="ja-JP" altLang="en-US" sz="1400" kern="100" dirty="0">
                <a:solidFill>
                  <a:schemeClr val="tx1"/>
                </a:solidFill>
                <a:latin typeface="游ゴシック 本文"/>
                <a:ea typeface="游ゴシック" panose="020B0400000000000000" pitchFamily="50" charset="-128"/>
                <a:cs typeface="Times New Roman" panose="02020603050405020304" pitchFamily="18" charset="0"/>
              </a:rPr>
              <a:t>　</a:t>
            </a:r>
            <a:r>
              <a:rPr lang="ja-JP" altLang="en-US" sz="1400" kern="100" dirty="0">
                <a:solidFill>
                  <a:schemeClr val="tx1"/>
                </a:solidFill>
                <a:effectLst/>
                <a:latin typeface="游ゴシック 本文"/>
                <a:ea typeface="游ゴシック" panose="020B0400000000000000" pitchFamily="50" charset="-128"/>
                <a:cs typeface="Times New Roman" panose="02020603050405020304" pitchFamily="18" charset="0"/>
              </a:rPr>
              <a:t>〇</a:t>
            </a:r>
            <a:r>
              <a:rPr lang="ja-JP" altLang="ja-JP" sz="1400" u="sng" kern="100" dirty="0">
                <a:solidFill>
                  <a:schemeClr val="tx1"/>
                </a:solidFill>
                <a:effectLst/>
                <a:latin typeface="游ゴシック 本文"/>
                <a:ea typeface="游ゴシック" panose="020B0400000000000000" pitchFamily="50" charset="-128"/>
                <a:cs typeface="Times New Roman" panose="02020603050405020304" pitchFamily="18" charset="0"/>
              </a:rPr>
              <a:t>人権問題の解決に向けた行政の取組みについて</a:t>
            </a:r>
            <a:r>
              <a:rPr lang="ja-JP" altLang="en-US" sz="1400" u="sng" kern="100" dirty="0">
                <a:solidFill>
                  <a:schemeClr val="tx1"/>
                </a:solidFill>
                <a:effectLst/>
                <a:latin typeface="游ゴシック 本文"/>
                <a:ea typeface="游ゴシック" panose="020B0400000000000000" pitchFamily="50" charset="-128"/>
                <a:cs typeface="Times New Roman" panose="02020603050405020304" pitchFamily="18" charset="0"/>
              </a:rPr>
              <a:t>聞く質問</a:t>
            </a:r>
            <a:endParaRPr lang="en-US" altLang="ja-JP" sz="1400" u="sng" kern="100" dirty="0">
              <a:solidFill>
                <a:schemeClr val="tx1"/>
              </a:solidFill>
              <a:effectLst/>
              <a:latin typeface="游ゴシック 本文"/>
              <a:ea typeface="游ゴシック" panose="020B0400000000000000" pitchFamily="50" charset="-128"/>
              <a:cs typeface="Times New Roman" panose="02020603050405020304" pitchFamily="18" charset="0"/>
            </a:endParaRPr>
          </a:p>
          <a:p>
            <a:pPr>
              <a:lnSpc>
                <a:spcPts val="2100"/>
              </a:lnSpc>
            </a:pPr>
            <a:r>
              <a:rPr lang="ja-JP" altLang="en-US" sz="1200" kern="100" dirty="0">
                <a:solidFill>
                  <a:schemeClr val="tx1"/>
                </a:solidFill>
                <a:latin typeface="游ゴシック 本文"/>
                <a:ea typeface="游ゴシック" panose="020B0400000000000000" pitchFamily="50" charset="-128"/>
                <a:cs typeface="Times New Roman" panose="02020603050405020304" pitchFamily="18" charset="0"/>
              </a:rPr>
              <a:t>　</a:t>
            </a:r>
            <a:r>
              <a:rPr lang="ja-JP" altLang="en-US" sz="1300" kern="100" dirty="0">
                <a:solidFill>
                  <a:schemeClr val="tx1"/>
                </a:solidFill>
                <a:latin typeface="游ゴシック 本文"/>
                <a:ea typeface="游ゴシック" panose="020B0400000000000000" pitchFamily="50" charset="-128"/>
                <a:cs typeface="Times New Roman" panose="02020603050405020304" pitchFamily="18" charset="0"/>
              </a:rPr>
              <a:t>　    </a:t>
            </a:r>
            <a:r>
              <a:rPr lang="ja-JP" altLang="en-US" sz="1200" kern="100" dirty="0">
                <a:solidFill>
                  <a:schemeClr val="tx1"/>
                </a:solidFill>
                <a:latin typeface="游ゴシック 本文"/>
                <a:ea typeface="游ゴシック" panose="020B0400000000000000" pitchFamily="50" charset="-128"/>
                <a:cs typeface="Times New Roman" panose="02020603050405020304" pitchFamily="18" charset="0"/>
              </a:rPr>
              <a:t>⇒</a:t>
            </a:r>
            <a:r>
              <a:rPr kumimoji="1" lang="ja-JP" altLang="en-US" sz="1200" kern="100" dirty="0">
                <a:solidFill>
                  <a:schemeClr val="tx1"/>
                </a:solidFill>
                <a:effectLst/>
                <a:latin typeface="+mn-ea"/>
                <a:cs typeface="Times New Roman" panose="02020603050405020304" pitchFamily="18" charset="0"/>
              </a:rPr>
              <a:t>前回調査以降に実施している「大阪府インターネット誹謗中傷・トラブル相談窓口（ネットハーモニー）</a:t>
            </a:r>
            <a:r>
              <a:rPr kumimoji="1" lang="ja-JP" altLang="en-US" sz="1200" kern="100" dirty="0">
                <a:solidFill>
                  <a:schemeClr val="tx1"/>
                </a:solidFill>
                <a:latin typeface="+mn-ea"/>
                <a:cs typeface="Times New Roman" panose="02020603050405020304" pitchFamily="18" charset="0"/>
              </a:rPr>
              <a:t> </a:t>
            </a:r>
            <a:r>
              <a:rPr kumimoji="1" lang="ja-JP" altLang="en-US" sz="1200" kern="100" dirty="0">
                <a:solidFill>
                  <a:schemeClr val="tx1"/>
                </a:solidFill>
                <a:effectLst/>
                <a:latin typeface="+mn-ea"/>
                <a:cs typeface="Times New Roman" panose="02020603050405020304" pitchFamily="18" charset="0"/>
              </a:rPr>
              <a:t>の開設」</a:t>
            </a:r>
            <a:r>
              <a:rPr kumimoji="1" lang="ja-JP" altLang="en-US" sz="1200" kern="100" dirty="0">
                <a:solidFill>
                  <a:schemeClr val="tx1"/>
                </a:solidFill>
                <a:latin typeface="+mn-ea"/>
                <a:cs typeface="Times New Roman" panose="02020603050405020304" pitchFamily="18" charset="0"/>
              </a:rPr>
              <a:t>、</a:t>
            </a:r>
            <a:endParaRPr kumimoji="1" lang="en-US" altLang="ja-JP" sz="1200" kern="100" dirty="0">
              <a:solidFill>
                <a:schemeClr val="tx1"/>
              </a:solidFill>
              <a:effectLst/>
              <a:latin typeface="+mn-ea"/>
              <a:cs typeface="Times New Roman" panose="02020603050405020304" pitchFamily="18" charset="0"/>
            </a:endParaRPr>
          </a:p>
          <a:p>
            <a:pPr>
              <a:lnSpc>
                <a:spcPts val="2100"/>
              </a:lnSpc>
            </a:pPr>
            <a:r>
              <a:rPr kumimoji="1" lang="en-US" altLang="ja-JP" sz="1200" kern="100" dirty="0">
                <a:solidFill>
                  <a:schemeClr val="tx1"/>
                </a:solidFill>
                <a:latin typeface="+mn-ea"/>
                <a:cs typeface="Times New Roman" panose="02020603050405020304" pitchFamily="18" charset="0"/>
              </a:rPr>
              <a:t>            </a:t>
            </a:r>
            <a:r>
              <a:rPr kumimoji="1" lang="ja-JP" altLang="en-US" sz="1200" kern="100" dirty="0">
                <a:solidFill>
                  <a:schemeClr val="tx1"/>
                </a:solidFill>
                <a:effectLst/>
                <a:latin typeface="+mn-ea"/>
                <a:cs typeface="Times New Roman" panose="02020603050405020304" pitchFamily="18" charset="0"/>
              </a:rPr>
              <a:t>「</a:t>
            </a:r>
            <a:r>
              <a:rPr lang="en-US" altLang="ja-JP" sz="1200" dirty="0">
                <a:solidFill>
                  <a:schemeClr val="tx1"/>
                </a:solidFill>
                <a:latin typeface="+mn-ea"/>
              </a:rPr>
              <a:t> SNS</a:t>
            </a:r>
            <a:r>
              <a:rPr lang="ja-JP" altLang="en-US" sz="1200" dirty="0">
                <a:solidFill>
                  <a:schemeClr val="tx1"/>
                </a:solidFill>
                <a:latin typeface="+mn-ea"/>
              </a:rPr>
              <a:t>上に誹謗中傷や差別に関するキーワードを投稿や検索した利用者に対して啓発メッセージの表示（ターゲティング</a:t>
            </a:r>
            <a:endParaRPr lang="en-US" altLang="ja-JP" sz="1200" dirty="0">
              <a:solidFill>
                <a:schemeClr val="tx1"/>
              </a:solidFill>
              <a:latin typeface="+mn-ea"/>
            </a:endParaRPr>
          </a:p>
          <a:p>
            <a:pPr>
              <a:lnSpc>
                <a:spcPts val="2100"/>
              </a:lnSpc>
            </a:pPr>
            <a:r>
              <a:rPr lang="en-US" altLang="ja-JP" sz="1200" dirty="0">
                <a:solidFill>
                  <a:schemeClr val="tx1"/>
                </a:solidFill>
                <a:latin typeface="+mn-ea"/>
              </a:rPr>
              <a:t>              </a:t>
            </a:r>
            <a:r>
              <a:rPr lang="ja-JP" altLang="en-US" sz="1200" dirty="0">
                <a:solidFill>
                  <a:schemeClr val="tx1"/>
                </a:solidFill>
                <a:latin typeface="+mn-ea"/>
              </a:rPr>
              <a:t>広告）」、</a:t>
            </a:r>
            <a:r>
              <a:rPr lang="ja-JP" altLang="en-US" sz="1200" b="0" i="0" dirty="0">
                <a:solidFill>
                  <a:srgbClr val="222222"/>
                </a:solidFill>
                <a:effectLst/>
                <a:latin typeface="+mn-ea"/>
              </a:rPr>
              <a:t>「インターネット上の不当な差別的言動に係る侵害情報に対する削除の要請等」といった</a:t>
            </a:r>
            <a:r>
              <a:rPr kumimoji="1" lang="ja-JP" altLang="en-US" sz="1200" kern="100" dirty="0">
                <a:solidFill>
                  <a:schemeClr val="tx1"/>
                </a:solidFill>
                <a:effectLst/>
                <a:latin typeface="+mn-ea"/>
                <a:cs typeface="Times New Roman" panose="02020603050405020304" pitchFamily="18" charset="0"/>
              </a:rPr>
              <a:t>大阪府事業に関する</a:t>
            </a:r>
            <a:endParaRPr kumimoji="1" lang="en-US" altLang="ja-JP" sz="1200" kern="100" dirty="0">
              <a:solidFill>
                <a:schemeClr val="tx1"/>
              </a:solidFill>
              <a:effectLst/>
              <a:latin typeface="+mn-ea"/>
              <a:cs typeface="Times New Roman" panose="02020603050405020304" pitchFamily="18" charset="0"/>
            </a:endParaRPr>
          </a:p>
          <a:p>
            <a:pPr>
              <a:lnSpc>
                <a:spcPts val="2100"/>
              </a:lnSpc>
            </a:pPr>
            <a:r>
              <a:rPr kumimoji="1" lang="en-US" altLang="ja-JP" sz="1200" kern="100" dirty="0">
                <a:solidFill>
                  <a:schemeClr val="tx1"/>
                </a:solidFill>
                <a:latin typeface="+mn-ea"/>
                <a:cs typeface="Times New Roman" panose="02020603050405020304" pitchFamily="18" charset="0"/>
              </a:rPr>
              <a:t>              </a:t>
            </a:r>
            <a:r>
              <a:rPr kumimoji="1" lang="ja-JP" altLang="en-US" sz="1200" kern="100" dirty="0">
                <a:solidFill>
                  <a:schemeClr val="tx1"/>
                </a:solidFill>
                <a:effectLst/>
                <a:latin typeface="+mn-ea"/>
                <a:cs typeface="Times New Roman" panose="02020603050405020304" pitchFamily="18" charset="0"/>
              </a:rPr>
              <a:t>府民の認知度を把握することを検討</a:t>
            </a:r>
            <a:endParaRPr lang="en-US" altLang="ja-JP" sz="1200" dirty="0">
              <a:solidFill>
                <a:schemeClr val="tx1"/>
              </a:solidFill>
              <a:latin typeface="+mn-ea"/>
            </a:endParaRPr>
          </a:p>
          <a:p>
            <a:pPr>
              <a:lnSpc>
                <a:spcPts val="2100"/>
              </a:lnSpc>
            </a:pPr>
            <a:r>
              <a:rPr lang="ja-JP" altLang="en-US" sz="1200" dirty="0">
                <a:solidFill>
                  <a:schemeClr val="tx1"/>
                </a:solidFill>
                <a:latin typeface="+mn-ea"/>
              </a:rPr>
              <a:t>　　　　</a:t>
            </a:r>
            <a:r>
              <a:rPr lang="ja-JP" altLang="en-US" sz="1400" dirty="0">
                <a:solidFill>
                  <a:schemeClr val="tx1"/>
                </a:solidFill>
                <a:latin typeface="游ゴシック 本文"/>
                <a:ea typeface="游ゴシック" panose="020B0400000000000000" pitchFamily="50" charset="-128"/>
              </a:rPr>
              <a:t>　</a:t>
            </a:r>
            <a:endParaRPr lang="en-US" altLang="ja-JP" sz="1400" dirty="0">
              <a:solidFill>
                <a:schemeClr val="tx1"/>
              </a:solidFill>
              <a:latin typeface="游ゴシック 本文"/>
              <a:ea typeface="游ゴシック" panose="020B0400000000000000" pitchFamily="50" charset="-128"/>
            </a:endParaRPr>
          </a:p>
          <a:p>
            <a:pPr>
              <a:lnSpc>
                <a:spcPts val="2100"/>
              </a:lnSpc>
              <a:spcBef>
                <a:spcPts val="600"/>
              </a:spcBef>
            </a:pPr>
            <a:r>
              <a:rPr lang="ja-JP" altLang="en-US" sz="1400" dirty="0">
                <a:solidFill>
                  <a:schemeClr val="tx1"/>
                </a:solidFill>
                <a:latin typeface="游ゴシック 本文"/>
                <a:ea typeface="游ゴシック" panose="020B0400000000000000" pitchFamily="50" charset="-128"/>
              </a:rPr>
              <a:t>　〇</a:t>
            </a:r>
            <a:r>
              <a:rPr lang="ja-JP" altLang="en-US" sz="1400" u="sng" dirty="0">
                <a:solidFill>
                  <a:schemeClr val="tx1"/>
                </a:solidFill>
                <a:latin typeface="游ゴシック 本文"/>
                <a:ea typeface="游ゴシック" panose="020B0400000000000000" pitchFamily="50" charset="-128"/>
              </a:rPr>
              <a:t>人権について学ぶための機会について聞く質問</a:t>
            </a:r>
            <a:endParaRPr lang="en-US" altLang="ja-JP" sz="1400" u="sng" dirty="0">
              <a:solidFill>
                <a:schemeClr val="tx1"/>
              </a:solidFill>
              <a:latin typeface="游ゴシック 本文"/>
              <a:ea typeface="游ゴシック" panose="020B0400000000000000" pitchFamily="50" charset="-128"/>
            </a:endParaRPr>
          </a:p>
          <a:p>
            <a:pPr>
              <a:lnSpc>
                <a:spcPts val="2100"/>
              </a:lnSpc>
            </a:pPr>
            <a:r>
              <a:rPr lang="ja-JP" altLang="en-US" sz="1200" kern="100" dirty="0">
                <a:solidFill>
                  <a:schemeClr val="tx1"/>
                </a:solidFill>
                <a:latin typeface="游ゴシック 本文"/>
                <a:ea typeface="游ゴシック" panose="020B0400000000000000" pitchFamily="50" charset="-128"/>
                <a:cs typeface="Times New Roman" panose="02020603050405020304" pitchFamily="18" charset="0"/>
              </a:rPr>
              <a:t>　　    ⇒</a:t>
            </a:r>
            <a:r>
              <a:rPr lang="ja-JP" altLang="en-US" sz="1200" b="0" i="0" dirty="0">
                <a:solidFill>
                  <a:srgbClr val="222222"/>
                </a:solidFill>
                <a:effectLst/>
                <a:latin typeface="游ゴシック" panose="020B0400000000000000" pitchFamily="50" charset="-128"/>
                <a:ea typeface="游ゴシック" panose="020B0400000000000000" pitchFamily="50" charset="-128"/>
              </a:rPr>
              <a:t>インターネット上の人権侵害解消の取組みとして、大阪府内の企業や教育機関等を対象にインターネットや</a:t>
            </a:r>
            <a:r>
              <a:rPr lang="en-US" altLang="ja-JP" sz="1200" b="0" i="0" dirty="0">
                <a:solidFill>
                  <a:srgbClr val="222222"/>
                </a:solidFill>
                <a:effectLst/>
                <a:latin typeface="游ゴシック" panose="020B0400000000000000" pitchFamily="50" charset="-128"/>
                <a:ea typeface="游ゴシック" panose="020B0400000000000000" pitchFamily="50" charset="-128"/>
              </a:rPr>
              <a:t>SNS</a:t>
            </a:r>
            <a:r>
              <a:rPr lang="ja-JP" altLang="en-US" sz="1200" b="0" i="0" dirty="0">
                <a:solidFill>
                  <a:srgbClr val="222222"/>
                </a:solidFill>
                <a:effectLst/>
                <a:latin typeface="游ゴシック" panose="020B0400000000000000" pitchFamily="50" charset="-128"/>
                <a:ea typeface="游ゴシック" panose="020B0400000000000000" pitchFamily="50" charset="-128"/>
              </a:rPr>
              <a:t>の利用に</a:t>
            </a:r>
            <a:endParaRPr lang="en-US" altLang="ja-JP" sz="1200" b="0" i="0" dirty="0">
              <a:solidFill>
                <a:srgbClr val="222222"/>
              </a:solidFill>
              <a:effectLst/>
              <a:latin typeface="游ゴシック" panose="020B0400000000000000" pitchFamily="50" charset="-128"/>
              <a:ea typeface="游ゴシック" panose="020B0400000000000000" pitchFamily="50" charset="-128"/>
            </a:endParaRPr>
          </a:p>
          <a:p>
            <a:pPr>
              <a:lnSpc>
                <a:spcPts val="2100"/>
              </a:lnSpc>
            </a:pPr>
            <a:r>
              <a:rPr lang="ja-JP" altLang="en-US" sz="1200" dirty="0">
                <a:solidFill>
                  <a:srgbClr val="222222"/>
                </a:solidFill>
                <a:latin typeface="游ゴシック" panose="020B0400000000000000" pitchFamily="50" charset="-128"/>
                <a:ea typeface="游ゴシック" panose="020B0400000000000000" pitchFamily="50" charset="-128"/>
              </a:rPr>
              <a:t>　　　　</a:t>
            </a:r>
            <a:r>
              <a:rPr lang="ja-JP" altLang="en-US" sz="1200" b="0" i="0" dirty="0">
                <a:solidFill>
                  <a:srgbClr val="222222"/>
                </a:solidFill>
                <a:effectLst/>
                <a:latin typeface="游ゴシック" panose="020B0400000000000000" pitchFamily="50" charset="-128"/>
                <a:ea typeface="游ゴシック" panose="020B0400000000000000" pitchFamily="50" charset="-128"/>
              </a:rPr>
              <a:t>あたって、加害者にも被害者にもならないよう、どのようなことに注意すべきか等を学ぶことができる講座を実施して</a:t>
            </a:r>
            <a:endParaRPr lang="en-US" altLang="ja-JP" sz="1200" b="0" i="0" dirty="0">
              <a:solidFill>
                <a:srgbClr val="222222"/>
              </a:solidFill>
              <a:effectLst/>
              <a:latin typeface="游ゴシック" panose="020B0400000000000000" pitchFamily="50" charset="-128"/>
              <a:ea typeface="游ゴシック" panose="020B0400000000000000" pitchFamily="50" charset="-128"/>
            </a:endParaRPr>
          </a:p>
          <a:p>
            <a:pPr>
              <a:lnSpc>
                <a:spcPts val="2100"/>
              </a:lnSpc>
            </a:pPr>
            <a:r>
              <a:rPr lang="ja-JP" altLang="en-US" sz="1200" dirty="0">
                <a:solidFill>
                  <a:srgbClr val="222222"/>
                </a:solidFill>
                <a:latin typeface="游ゴシック" panose="020B0400000000000000" pitchFamily="50" charset="-128"/>
                <a:ea typeface="游ゴシック" panose="020B0400000000000000" pitchFamily="50" charset="-128"/>
              </a:rPr>
              <a:t>　　　　</a:t>
            </a:r>
            <a:r>
              <a:rPr lang="ja-JP" altLang="en-US" sz="1200" b="0" i="0" dirty="0">
                <a:solidFill>
                  <a:srgbClr val="222222"/>
                </a:solidFill>
                <a:effectLst/>
                <a:latin typeface="游ゴシック" panose="020B0400000000000000" pitchFamily="50" charset="-128"/>
                <a:ea typeface="游ゴシック" panose="020B0400000000000000" pitchFamily="50" charset="-128"/>
              </a:rPr>
              <a:t>きた背景をふまえ、</a:t>
            </a:r>
            <a:r>
              <a:rPr lang="ja-JP" altLang="en-US" sz="1200" kern="100" dirty="0">
                <a:solidFill>
                  <a:schemeClr val="tx1"/>
                </a:solidFill>
                <a:latin typeface="+mn-ea"/>
                <a:cs typeface="Times New Roman" panose="02020603050405020304" pitchFamily="18" charset="0"/>
              </a:rPr>
              <a:t>「インターネット上の人権侵害」に関して、学校や研修会、講演会等での学習経験について把握する</a:t>
            </a:r>
            <a:endParaRPr lang="en-US" altLang="ja-JP" sz="1200" kern="100" dirty="0">
              <a:solidFill>
                <a:schemeClr val="tx1"/>
              </a:solidFill>
              <a:latin typeface="+mn-ea"/>
              <a:cs typeface="Times New Roman" panose="02020603050405020304" pitchFamily="18" charset="0"/>
            </a:endParaRPr>
          </a:p>
          <a:p>
            <a:pPr>
              <a:lnSpc>
                <a:spcPts val="2100"/>
              </a:lnSpc>
            </a:pPr>
            <a:r>
              <a:rPr lang="ja-JP" altLang="en-US" sz="1200" kern="100" dirty="0">
                <a:solidFill>
                  <a:schemeClr val="tx1"/>
                </a:solidFill>
                <a:latin typeface="+mn-ea"/>
                <a:cs typeface="Times New Roman" panose="02020603050405020304" pitchFamily="18" charset="0"/>
              </a:rPr>
              <a:t>　　　　ことを検討</a:t>
            </a:r>
            <a:endParaRPr lang="en-US" altLang="ja-JP" sz="1200" kern="100" dirty="0">
              <a:solidFill>
                <a:schemeClr val="tx1"/>
              </a:solidFill>
              <a:latin typeface="+mn-ea"/>
              <a:cs typeface="Times New Roman" panose="02020603050405020304" pitchFamily="18" charset="0"/>
            </a:endParaRPr>
          </a:p>
          <a:p>
            <a:pPr marL="69850" indent="-69850" algn="just">
              <a:spcBef>
                <a:spcPts val="600"/>
              </a:spcBef>
            </a:pPr>
            <a:r>
              <a:rPr lang="ja-JP" altLang="en-US" sz="1400" kern="100" dirty="0">
                <a:solidFill>
                  <a:schemeClr val="tx1"/>
                </a:solidFill>
                <a:latin typeface="游ゴシック 本文"/>
                <a:ea typeface="游ゴシック" panose="020B0400000000000000" pitchFamily="50" charset="-128"/>
                <a:cs typeface="Times New Roman" panose="02020603050405020304" pitchFamily="18" charset="0"/>
              </a:rPr>
              <a:t>　</a:t>
            </a:r>
            <a:r>
              <a:rPr lang="ja-JP" altLang="en-US" sz="1200" kern="100" dirty="0">
                <a:solidFill>
                  <a:schemeClr val="tx1"/>
                </a:solidFill>
                <a:latin typeface="+mn-ea"/>
                <a:cs typeface="Times New Roman" panose="02020603050405020304" pitchFamily="18" charset="0"/>
              </a:rPr>
              <a:t>　　　　　　　　　　　　　　　　　　　　　　　　　　　　　　　  </a:t>
            </a:r>
            <a:r>
              <a:rPr lang="ja-JP" altLang="en-US" sz="1200" dirty="0">
                <a:solidFill>
                  <a:schemeClr val="accent5"/>
                </a:solidFill>
                <a:latin typeface="+mn-ea"/>
              </a:rPr>
              <a:t>　　　　　　</a:t>
            </a:r>
            <a:endParaRPr lang="en-US" altLang="ja-JP" sz="1200" dirty="0">
              <a:solidFill>
                <a:schemeClr val="accent5"/>
              </a:solidFill>
              <a:latin typeface="+mn-ea"/>
            </a:endParaRPr>
          </a:p>
        </p:txBody>
      </p:sp>
    </p:spTree>
    <p:extLst>
      <p:ext uri="{BB962C8B-B14F-4D97-AF65-F5344CB8AC3E}">
        <p14:creationId xmlns:p14="http://schemas.microsoft.com/office/powerpoint/2010/main" val="235170470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864</Words>
  <Application>Microsoft Office PowerPoint</Application>
  <PresentationFormat>A4 210 x 297 mm</PresentationFormat>
  <Paragraphs>106</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Meiryo UI</vt:lpstr>
      <vt:lpstr>UD デジタル 教科書体 NP-B</vt:lpstr>
      <vt:lpstr>游ゴシック</vt:lpstr>
      <vt:lpstr>游ゴシック 本文</vt:lpstr>
      <vt:lpstr>游明朝</vt:lpstr>
      <vt:lpstr>Arial</vt:lpstr>
      <vt:lpstr>Calibri</vt:lpstr>
      <vt:lpstr>Calibri Light</vt:lpstr>
      <vt:lpstr>Office テーマ</vt:lpstr>
      <vt:lpstr>人権問題に関する府民意識調査について</vt:lpstr>
      <vt:lpstr>調査内容の検討について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2025-03-24T02:58:40Z</dcterms:created>
  <dcterms:modified xsi:type="dcterms:W3CDTF">2025-03-24T02:58:43Z</dcterms:modified>
</cp:coreProperties>
</file>